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l-P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l-P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9ECC906-DC4D-4198-8E48-D9CC7BA36F41}" type="slidenum">
              <a:rPr lang="pl-P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1100">
                <a:latin typeface="Arial"/>
              </a:rPr>
              <a:t>Protokół do komunikacji klient-serwer oparty o TCP. W pełni dwu kierunkowy, ustandaryzowany, obsługiwany przez najnowsze przeglądarki.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3280" y="480960"/>
            <a:ext cx="8640720" cy="1292040"/>
          </a:xfrm>
          <a:prstGeom prst="rect">
            <a:avLst/>
          </a:prstGeom>
          <a:solidFill>
            <a:srgbClr val="a7190e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0" y="1773360"/>
            <a:ext cx="502560" cy="5084280"/>
          </a:xfrm>
          <a:prstGeom prst="rect">
            <a:avLst/>
          </a:prstGeom>
          <a:solidFill>
            <a:srgbClr val="a7190e"/>
          </a:solidFill>
          <a:ln>
            <a:noFill/>
          </a:ln>
        </p:spPr>
      </p:sp>
      <p:pic>
        <p:nvPicPr>
          <p:cNvPr id="2" name="Shap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1440" y="-19080"/>
            <a:ext cx="2341080" cy="499680"/>
          </a:xfrm>
          <a:prstGeom prst="rect">
            <a:avLst/>
          </a:prstGeom>
          <a:ln>
            <a:noFill/>
          </a:ln>
        </p:spPr>
      </p:pic>
      <p:pic>
        <p:nvPicPr>
          <p:cNvPr id="3" name="Shape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622520"/>
            <a:ext cx="1655280" cy="523512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1655640" y="1628640"/>
            <a:ext cx="7524360" cy="5229000"/>
          </a:xfrm>
          <a:prstGeom prst="rect">
            <a:avLst/>
          </a:prstGeom>
          <a:solidFill>
            <a:srgbClr val="a7190e"/>
          </a:solidFill>
          <a:ln>
            <a:noFill/>
          </a:ln>
        </p:spPr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tIns="91440" bIns="91440" anchor="ctr"/>
          <a:p>
            <a:r>
              <a:rPr lang="pl-PL" sz="3600">
                <a:latin typeface="Arial"/>
              </a:rPr>
              <a:t>Click to edit the title text format</a:t>
            </a:r>
            <a:endParaRPr/>
          </a:p>
        </p:txBody>
      </p:sp>
      <p:pic>
        <p:nvPicPr>
          <p:cNvPr id="6" name="Shap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-17640"/>
            <a:ext cx="7741800" cy="16459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3280" y="480960"/>
            <a:ext cx="8640720" cy="1292040"/>
          </a:xfrm>
          <a:prstGeom prst="rect">
            <a:avLst/>
          </a:prstGeom>
          <a:solidFill>
            <a:srgbClr val="a7190e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 flipH="1">
            <a:off x="0" y="1773360"/>
            <a:ext cx="502560" cy="5084280"/>
          </a:xfrm>
          <a:prstGeom prst="rect">
            <a:avLst/>
          </a:prstGeom>
          <a:solidFill>
            <a:srgbClr val="a7190e"/>
          </a:solidFill>
          <a:ln>
            <a:noFill/>
          </a:ln>
        </p:spPr>
      </p:sp>
      <p:pic>
        <p:nvPicPr>
          <p:cNvPr id="44" name="Shap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1440" y="-19080"/>
            <a:ext cx="2341080" cy="49968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7B8CBC5-46D7-499E-9226-AD7C595E6DAE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Aplikacje Internetowe i Rozproszone</a:t>
            </a: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
</a:t>
            </a:r>
            <a:r>
              <a:rPr b="1" lang="pl-PL">
                <a:solidFill>
                  <a:srgbClr val="ffffff"/>
                </a:solidFill>
                <a:latin typeface="Trebuchet MS"/>
                <a:ea typeface="Trebuchet MS"/>
              </a:rPr>
              <a:t>generowanie fraktali w środowisku rozproszonym</a:t>
            </a: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
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873080" y="5697360"/>
            <a:ext cx="7089480" cy="8996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pl-PL" sz="1400">
                <a:solidFill>
                  <a:srgbClr val="ffffff"/>
                </a:solidFill>
                <a:latin typeface="Trebuchet MS"/>
                <a:ea typeface="Trebuchet MS"/>
              </a:rPr>
              <a:t>Grupa B: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400">
                <a:solidFill>
                  <a:srgbClr val="ffffff"/>
                </a:solidFill>
                <a:latin typeface="Trebuchet MS"/>
                <a:ea typeface="Trebuchet MS"/>
              </a:rPr>
              <a:t>Karol Winiarski, Rafał Sztandera, Sebastian Sadłoń, Mateusz Kałuża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C2B8051-BF73-4406-A88A-3B643CEBBD01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Widok aplikacji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628920" y="1911960"/>
            <a:ext cx="8448840" cy="4896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Shape 9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9240" y="1911960"/>
            <a:ext cx="7445160" cy="446472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Tworzenie zlecania</a:t>
            </a:r>
            <a:endParaRPr/>
          </a:p>
        </p:txBody>
      </p:sp>
      <p:graphicFrame>
        <p:nvGraphicFramePr>
          <p:cNvPr id="132" name="Table 5"/>
          <p:cNvGraphicFramePr/>
          <p:nvPr/>
        </p:nvGraphicFramePr>
        <p:xfrm>
          <a:off x="2378520" y="607104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6: Widok prezentacji i generowania zlecenia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CEE96A3-E28F-46F3-B486-41A9ECE1A614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Symulator komunikacji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628920" y="1911960"/>
            <a:ext cx="8448840" cy="489672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CustomShape 4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Websockets</a:t>
            </a:r>
            <a:endParaRPr/>
          </a:p>
        </p:txBody>
      </p:sp>
      <p:pic>
        <p:nvPicPr>
          <p:cNvPr id="137" name="Shape 1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25040" y="4907520"/>
            <a:ext cx="2857320" cy="14950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6D2FE1A-458F-47AA-BF5D-39315523CEC1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Symulator komunikacji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Websockets</a:t>
            </a:r>
            <a:endParaRPr/>
          </a:p>
        </p:txBody>
      </p:sp>
      <p:pic>
        <p:nvPicPr>
          <p:cNvPr id="141" name="Shape 1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9000" y="1911960"/>
            <a:ext cx="5427720" cy="4393080"/>
          </a:xfrm>
          <a:prstGeom prst="rect">
            <a:avLst/>
          </a:prstGeom>
          <a:ln>
            <a:noFill/>
          </a:ln>
        </p:spPr>
      </p:pic>
      <p:graphicFrame>
        <p:nvGraphicFramePr>
          <p:cNvPr id="142" name="Table 4"/>
          <p:cNvGraphicFramePr/>
          <p:nvPr/>
        </p:nvGraphicFramePr>
        <p:xfrm>
          <a:off x="3184560" y="631296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7: Schemat działania mechanizmu “websockets”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D808072-9B1D-403D-BD89-1905BB258040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Symulator komunikacji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628920" y="1911960"/>
            <a:ext cx="8448840" cy="4896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Bardzo dużo czasu zajmuje komunikacja sieciowa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Należy zmniejszyć ilość wysyłanych danych - tylko luminacja, zamiast 4 kanałów R,G,B,A.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Dobrać ilość wysyłanych danych, do rozmiaru bufora.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 sz="2000">
                <a:solidFill>
                  <a:srgbClr val="000000"/>
                </a:solidFill>
                <a:latin typeface="Trebuchet MS"/>
                <a:ea typeface="Trebuchet MS"/>
              </a:rPr>
              <a:t>Może warto zastosować kompresje? 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 sz="2000">
                <a:solidFill>
                  <a:srgbClr val="000000"/>
                </a:solidFill>
                <a:latin typeface="Trebuchet MS"/>
                <a:ea typeface="Trebuchet MS"/>
              </a:rPr>
              <a:t>Co trwa dłużej?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 sz="2000">
                <a:solidFill>
                  <a:srgbClr val="000000"/>
                </a:solidFill>
                <a:latin typeface="Trebuchet MS"/>
                <a:ea typeface="Trebuchet MS"/>
              </a:rPr>
              <a:t>Czas kompresji i przesyłania vs czas przesyłania.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Wnioski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3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0160" y="1842840"/>
            <a:ext cx="5117400" cy="287568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F1E304D-63A6-4BA9-B02F-1F9E4E41AC16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Generowanie fraktala</a:t>
            </a:r>
            <a:endParaRPr/>
          </a:p>
        </p:txBody>
      </p:sp>
      <p:pic>
        <p:nvPicPr>
          <p:cNvPr id="150" name="Shape 13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63760" y="307800"/>
            <a:ext cx="1212840" cy="1457640"/>
          </a:xfrm>
          <a:prstGeom prst="rect">
            <a:avLst/>
          </a:prstGeom>
          <a:ln>
            <a:noFill/>
          </a:ln>
        </p:spPr>
      </p:pic>
      <p:pic>
        <p:nvPicPr>
          <p:cNvPr id="151" name="Shape 13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" y="1842840"/>
            <a:ext cx="5117400" cy="287568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Analiza wydajności</a:t>
            </a:r>
            <a:endParaRPr/>
          </a:p>
        </p:txBody>
      </p:sp>
      <p:pic>
        <p:nvPicPr>
          <p:cNvPr id="153" name="Shape 13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960360" y="3857040"/>
            <a:ext cx="5117400" cy="2875680"/>
          </a:xfrm>
          <a:prstGeom prst="rect">
            <a:avLst/>
          </a:prstGeom>
          <a:ln>
            <a:noFill/>
          </a:ln>
        </p:spPr>
      </p:pic>
      <p:graphicFrame>
        <p:nvGraphicFramePr>
          <p:cNvPr id="154" name="Table 4"/>
          <p:cNvGraphicFramePr/>
          <p:nvPr/>
        </p:nvGraphicFramePr>
        <p:xfrm>
          <a:off x="4437720" y="389628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9: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5" name="Table 5"/>
          <p:cNvGraphicFramePr/>
          <p:nvPr/>
        </p:nvGraphicFramePr>
        <p:xfrm>
          <a:off x="-84240" y="186768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8: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9724866-CD0D-4866-B57E-2357A2482F54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Transmisja danych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Analiza wydajności</a:t>
            </a:r>
            <a:endParaRPr/>
          </a:p>
        </p:txBody>
      </p:sp>
      <p:pic>
        <p:nvPicPr>
          <p:cNvPr id="159" name="Shape 14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5880" y="2755080"/>
            <a:ext cx="7571880" cy="2114280"/>
          </a:xfrm>
          <a:prstGeom prst="rect">
            <a:avLst/>
          </a:prstGeom>
          <a:ln>
            <a:noFill/>
          </a:ln>
        </p:spPr>
      </p:pic>
      <p:graphicFrame>
        <p:nvGraphicFramePr>
          <p:cNvPr id="160" name="Table 4"/>
          <p:cNvGraphicFramePr/>
          <p:nvPr/>
        </p:nvGraphicFramePr>
        <p:xfrm>
          <a:off x="1643760" y="503100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Tabela 1: Czasy transmisji pojedynczego fraktala w zależności od zadanej rozdzielczości przy łączu o przepustowości 100Mbit/s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6D87480-B378-4BF8-84A5-412E374F3F0F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Dziękujemy za uwagę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754200" y="1955520"/>
            <a:ext cx="8282160" cy="127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000000"/>
                </a:solidFill>
                <a:latin typeface="Arial"/>
                <a:ea typeface="Arial"/>
              </a:rPr>
              <a:t>Czy są pytania?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42880" y="71532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Agenda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628920" y="1759320"/>
            <a:ext cx="8448840" cy="4896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600">
                <a:solidFill>
                  <a:srgbClr val="000000"/>
                </a:solidFill>
                <a:latin typeface="Trebuchet MS"/>
                <a:ea typeface="Trebuchet MS"/>
              </a:rPr>
              <a:t>Wprowadzenie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Cel projektu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Podział zadań i zakresy odpowiedzialności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600">
                <a:solidFill>
                  <a:srgbClr val="000000"/>
                </a:solidFill>
                <a:latin typeface="Trebuchet MS"/>
                <a:ea typeface="Trebuchet MS"/>
              </a:rPr>
              <a:t>Zrealizowane zadania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Węzeł sieci - generacja fraktala (zadanie obliczeniowe)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Wymiana komunikatów w klastrze (MPI)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Podział i metoda kolejkowania i fragmentacji zadań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Komunikacja aplikacja internetowa - menadżer zadań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Panel zarządzania zleceniem - widok i parametry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Rejestracja, autentykacja, sesja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600">
                <a:solidFill>
                  <a:srgbClr val="000000"/>
                </a:solidFill>
                <a:latin typeface="Trebuchet MS"/>
                <a:ea typeface="Trebuchet MS"/>
              </a:rPr>
              <a:t>Prezentacja działania systemu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600">
                <a:solidFill>
                  <a:srgbClr val="000000"/>
                </a:solidFill>
                <a:latin typeface="Trebuchet MS"/>
                <a:ea typeface="Trebuchet MS"/>
              </a:rPr>
              <a:t>Wnioski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6986290-2EAB-46C5-AE35-FA81BD3B7E20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2E585C3-0F36-43FB-A192-EFD39746BCF4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Cel projektu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628920" y="1911960"/>
            <a:ext cx="8448840" cy="4896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Interaktywna aplikacja internetowa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Obsługa wielu użytkowników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Generacja obrazów (fraktali) na podstawie zleceń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Stworzenie klastra obliczeniowego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Realizacja obliczeń w systemie rozproszonym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Wymiana danych pomiędzy warstwą obliczeniową, a warstwą aplikacji</a:t>
            </a:r>
            <a:endParaRPr/>
          </a:p>
        </p:txBody>
      </p:sp>
      <p:pic>
        <p:nvPicPr>
          <p:cNvPr id="95" name="Shape 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79520" y="4512240"/>
            <a:ext cx="3198240" cy="234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D82820D-0E4C-4B84-9503-E454C1B85427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Podział zadań i odpowiedzialności</a:t>
            </a:r>
            <a:endParaRPr/>
          </a:p>
        </p:txBody>
      </p:sp>
      <p:pic>
        <p:nvPicPr>
          <p:cNvPr id="98" name="Shape 43" descr=""/>
          <p:cNvPicPr/>
          <p:nvPr/>
        </p:nvPicPr>
        <p:blipFill>
          <a:blip r:embed="rId1"/>
          <a:srcRect l="0" t="0" r="952212" b="-29807"/>
          <a:stretch>
            <a:fillRect/>
          </a:stretch>
        </p:blipFill>
        <p:spPr>
          <a:xfrm>
            <a:off x="791280" y="2514960"/>
            <a:ext cx="8064360" cy="32972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Wykres czasowy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28920" y="1911960"/>
            <a:ext cx="8448840" cy="4896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Interaktywna aplikacja internetowa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Rejestracja, logowanie, sesja użytkowników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Autentykacja 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Generacja zleceń na podstawie parametrów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Prezentacja wyników w czasie rzeczywistym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Przechowywanie historii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Klaster obliczeniowy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Wymiana zleceń i ich rezultatów z aplikacją internetową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Przetwarzanie parametrów zleceń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Szeregowanie, kolejkowanie i fragmentacja zleceń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Aktywny przydział zadań węzłom sieci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Odebranie, wykonanie i przesłanie wyniku zadania w węźle sieciowym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Metody optymalizacji i kompresji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CEFDF33-4BE7-48A5-91B5-50451E877C2E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Podział zadań i odpowiedzialności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Zadania ogólne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0F1F504-947F-4CA2-9E0D-4060EBC920E2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graphicFrame>
        <p:nvGraphicFramePr>
          <p:cNvPr id="105" name="Table 2"/>
          <p:cNvGraphicFramePr/>
          <p:nvPr/>
        </p:nvGraphicFramePr>
        <p:xfrm>
          <a:off x="6247080" y="584676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1: Elementy składowe systemu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6" name="Shape 5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47080" y="2103480"/>
            <a:ext cx="2800080" cy="374292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Podział zadań i odpowiedzialności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Przydział</a:t>
            </a: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419760" y="1961280"/>
            <a:ext cx="5930280" cy="4896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Karol Winiarski (kierownik)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Front end aplikacji webowej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Komunikacja aplikacja - sewer MPI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Rafał Sztandera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Obsługa kwestii związanych z obliczeniami rozproszonymi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Sebastian Sadłoń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Back end aplikacji webowej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pl-PL" sz="2400">
                <a:solidFill>
                  <a:srgbClr val="000000"/>
                </a:solidFill>
                <a:latin typeface="Trebuchet MS"/>
                <a:ea typeface="Trebuchet MS"/>
              </a:rPr>
              <a:t>Mateusz Kałuża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Przygotowanie algorytmu do generowania fraktala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pl-PL">
                <a:solidFill>
                  <a:srgbClr val="000000"/>
                </a:solidFill>
                <a:latin typeface="Trebuchet MS"/>
                <a:ea typeface="Trebuchet MS"/>
              </a:rPr>
              <a:t>Integracja z systemem przetwarzania rozproszonego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7027D6E-78EE-4CF9-8A2A-79728C80B31D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Zrealizowane zadania</a:t>
            </a:r>
            <a:endParaRPr/>
          </a:p>
        </p:txBody>
      </p:sp>
      <p:pic>
        <p:nvPicPr>
          <p:cNvPr id="112" name="Shape 6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7600" y="2140200"/>
            <a:ext cx="3933360" cy="363816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Aplikacja internetowa</a:t>
            </a:r>
            <a:endParaRPr/>
          </a:p>
        </p:txBody>
      </p:sp>
      <p:graphicFrame>
        <p:nvGraphicFramePr>
          <p:cNvPr id="114" name="Table 4"/>
          <p:cNvGraphicFramePr/>
          <p:nvPr/>
        </p:nvGraphicFramePr>
        <p:xfrm>
          <a:off x="933120" y="587376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2: Elementy składowe aplikacji internetowej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5" name="Shape 7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42200" y="2321640"/>
            <a:ext cx="3066840" cy="2904840"/>
          </a:xfrm>
          <a:prstGeom prst="rect">
            <a:avLst/>
          </a:prstGeom>
          <a:ln>
            <a:noFill/>
          </a:ln>
        </p:spPr>
      </p:pic>
      <p:graphicFrame>
        <p:nvGraphicFramePr>
          <p:cNvPr id="116" name="Table 5"/>
          <p:cNvGraphicFramePr/>
          <p:nvPr/>
        </p:nvGraphicFramePr>
        <p:xfrm>
          <a:off x="5605920" y="587376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3: Odpowiedzialność warstwy prezentacji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C492D1D-1523-4A79-9455-05CE3A4652CD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graphicFrame>
        <p:nvGraphicFramePr>
          <p:cNvPr id="118" name="Table 2"/>
          <p:cNvGraphicFramePr/>
          <p:nvPr/>
        </p:nvGraphicFramePr>
        <p:xfrm>
          <a:off x="2850480" y="587376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1: Elementy składowe aplikacji internetowej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9" name="Shape 8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7680" y="139320"/>
            <a:ext cx="6432840" cy="6307560"/>
          </a:xfrm>
          <a:prstGeom prst="rect">
            <a:avLst/>
          </a:prstGeom>
          <a:ln>
            <a:noFill/>
          </a:ln>
        </p:spPr>
      </p:pic>
      <p:graphicFrame>
        <p:nvGraphicFramePr>
          <p:cNvPr id="120" name="Table 3"/>
          <p:cNvGraphicFramePr/>
          <p:nvPr/>
        </p:nvGraphicFramePr>
        <p:xfrm>
          <a:off x="1759680" y="634248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4: Schemat działania warstwy zarządzającej klastrem sieciowym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7D3E50B-C571-461A-ABC4-15328C5B534F}" type="slidenum">
              <a:rPr lang="pl-PL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42880" y="563040"/>
            <a:ext cx="853524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l-PL" sz="3600">
                <a:solidFill>
                  <a:srgbClr val="ffffff"/>
                </a:solidFill>
                <a:latin typeface="Trebuchet MS"/>
                <a:ea typeface="Trebuchet MS"/>
              </a:rPr>
              <a:t>Widok aplikacji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628920" y="1911960"/>
            <a:ext cx="8448840" cy="489672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CustomShape 4"/>
          <p:cNvSpPr/>
          <p:nvPr/>
        </p:nvSpPr>
        <p:spPr>
          <a:xfrm>
            <a:off x="542880" y="1188360"/>
            <a:ext cx="8535240" cy="71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z="2400">
                <a:solidFill>
                  <a:srgbClr val="ffffff"/>
                </a:solidFill>
                <a:latin typeface="Trebuchet MS"/>
                <a:ea typeface="Trebuchet MS"/>
              </a:rPr>
              <a:t>Rejestracja, logowanie użytkowników</a:t>
            </a:r>
            <a:endParaRPr/>
          </a:p>
        </p:txBody>
      </p:sp>
      <p:pic>
        <p:nvPicPr>
          <p:cNvPr id="125" name="Shape 9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8720" y="2303280"/>
            <a:ext cx="8143560" cy="3466800"/>
          </a:xfrm>
          <a:prstGeom prst="rect">
            <a:avLst/>
          </a:prstGeom>
          <a:ln>
            <a:noFill/>
          </a:ln>
        </p:spPr>
      </p:pic>
      <p:graphicFrame>
        <p:nvGraphicFramePr>
          <p:cNvPr id="126" name="Table 5"/>
          <p:cNvGraphicFramePr/>
          <p:nvPr/>
        </p:nvGraphicFramePr>
        <p:xfrm>
          <a:off x="2378520" y="607104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/>
              </a:tblGrid>
              <a:tr h="299952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Rys 5: Widok rejestracji i logowania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