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5" r:id="rId3"/>
    <p:sldId id="272" r:id="rId4"/>
    <p:sldId id="274" r:id="rId5"/>
    <p:sldId id="258" r:id="rId6"/>
    <p:sldId id="276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60" r:id="rId15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D09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5" autoAdjust="0"/>
  </p:normalViewPr>
  <p:slideViewPr>
    <p:cSldViewPr snapToObjects="1" showGuides="1"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3974A0D-2C5D-4B9A-B42C-956BB56A6E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4A892B-F410-448B-98C0-F9EEB0281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1BB2323-B2C5-4445-95E2-A428D285765D}" type="datetimeFigureOut">
              <a:rPr lang="pl-PL"/>
              <a:pPr>
                <a:defRPr/>
              </a:pPr>
              <a:t>10.12.2017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EF4480-6DD1-4ED5-A7F6-8C4A8E9007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569E6E-4109-4D5F-AE0B-98A10C92D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D640219-8DEC-424E-BB89-8D37C3EE5E4B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0D197C6-6D77-4FC1-9B5F-9E2B3291D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60BAB94-0FC3-4274-B17E-4CEA59528F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34D1687-528B-4674-AAD7-56D0006BA724}" type="datetimeFigureOut">
              <a:rPr lang="pl-PL"/>
              <a:pPr>
                <a:defRPr/>
              </a:pPr>
              <a:t>10.12.2017</a:t>
            </a:fld>
            <a:endParaRPr lang="pl-PL" dirty="0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E7DE6A5D-8329-4025-ACF4-6C5A3F15F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 dirty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4010124-3E81-4D37-8AE1-E12F31839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7BAD8BF-3BFC-45A3-B4DB-748EAE0CF4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B52C58-F108-41B4-A8FD-31656530E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41403AD-386D-4530-B825-5C12ED08D6D8}" type="slidenum">
              <a:rPr lang="pl-PL" altLang="pl-PL"/>
              <a:pPr/>
              <a:t>‹#›</a:t>
            </a:fld>
            <a:endParaRPr lang="pl-PL" alt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791A8F67-5D37-487F-9C7D-11C06388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6C7DD37-E1D6-4CCD-A149-27656312777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6873DD7-B9A2-4EAC-ACE9-58AFD2A8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9313282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D2BB9C9-F9B7-48F1-8A6B-F9D61154F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7C3DA34-2FFD-4827-AF6F-E49EF2552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98D834A-5246-47A9-8BCE-1545AD4E2B5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686481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4E89532-015F-4847-8D74-C944631C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2A689588-E60A-42B0-9A08-A60D2CFB9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881823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8FF950A-BDE1-40C3-A6E1-02695C2B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73EC3543-50D6-45A3-8046-896FCFF2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3CBA00EC-673E-4DE8-9570-E0C367B2277D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t>‹#›</a:t>
            </a:fld>
            <a:r>
              <a:rPr lang="pl-PL" altLang="pl-PL" sz="1000" dirty="0">
                <a:solidFill>
                  <a:schemeClr val="bg1"/>
                </a:solidFill>
                <a:latin typeface="Calibri" panose="020F0502020204030204" pitchFamily="34" charset="0"/>
              </a:rPr>
              <a:t>/14</a:t>
            </a: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93784656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A32231C-065D-44B1-AEAF-DEA5C6D2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6CABFFF-CCD0-4EB8-8856-7EE9129D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44BF6EF-2B1F-422F-8D77-6B2CA6BE115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7739770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E9D7BFC-AC5F-4124-B750-B0D0A781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FBE5E66-E1DF-4BF2-9483-74A4E3ED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7ADD4CF-06F4-44B9-9AF4-3E7FD6F9AA48}" type="slidenum">
              <a:rPr lang="pl-PL" altLang="pl-PL" sz="1000" smtClean="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r>
              <a:rPr lang="pl-PL" altLang="pl-PL" sz="1000" dirty="0">
                <a:solidFill>
                  <a:schemeClr val="bg1"/>
                </a:solidFill>
                <a:latin typeface="Calibri" panose="020F0502020204030204" pitchFamily="34" charset="0"/>
              </a:rPr>
              <a:t>/14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5018890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24486EE-4337-473C-9F38-AB572DA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BDD3A1FF-7DF1-4AE2-8A6A-EA1D5337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6E1B64F-3308-4D33-9944-38EB415FF33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8376641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CD258744-2786-4DB6-8D13-CE36C266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6D9C40FF-2600-465F-9C6B-DACF5D3FC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ABED081-A930-4E8E-A182-62C0970C177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2621800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31F7419B-0782-41D8-A846-0B480854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1DEDB8A-4CB3-4170-991E-D1765B05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DB276AD-D1BB-4DD9-A6A7-4F2F7D560B4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 dirty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A665A9B-F472-40B1-B20F-9F3D8CE4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D7517DC-8907-4B31-9F70-3698748D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D221BAF-A3BD-4718-BD1C-8DA3C0EC78A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975101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D89F4292-2967-4990-940A-797B7AE11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73BF76-AAFC-446C-81FE-2FFE73203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>
            <a:extLst>
              <a:ext uri="{FF2B5EF4-FFF2-40B4-BE49-F238E27FC236}">
                <a16:creationId xmlns:a16="http://schemas.microsoft.com/office/drawing/2014/main" id="{C1371848-769A-47DD-BE50-64CB68ADF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400412" y="2528900"/>
            <a:ext cx="7614941" cy="1800199"/>
          </a:xfrm>
        </p:spPr>
        <p:txBody>
          <a:bodyPr/>
          <a:lstStyle/>
          <a:p>
            <a:endParaRPr lang="pl-PL" altLang="pl-PL" dirty="0"/>
          </a:p>
          <a:p>
            <a:pPr algn="ctr"/>
            <a:r>
              <a:rPr lang="pl-PL" altLang="pl-PL" sz="2400" dirty="0"/>
              <a:t>Wyznaczanie zasięgu stacji bazowej sieci trankingowej</a:t>
            </a:r>
            <a:br>
              <a:rPr lang="pl-PL" altLang="pl-PL" sz="2400" dirty="0"/>
            </a:br>
            <a:r>
              <a:rPr lang="pl-PL" altLang="pl-PL" sz="2400" dirty="0"/>
              <a:t>(450 MHz) zlokalizowanej w punkcie o </a:t>
            </a:r>
            <a:r>
              <a:rPr lang="pl-PL" altLang="pl-PL" sz="2400" dirty="0">
                <a:cs typeface="Calibri" panose="020F0502020204030204" pitchFamily="34" charset="0"/>
              </a:rPr>
              <a:t>współrzędnych</a:t>
            </a:r>
            <a:r>
              <a:rPr lang="pl-PL" altLang="pl-PL" sz="2400" dirty="0"/>
              <a:t> </a:t>
            </a:r>
            <a:r>
              <a:rPr lang="pl-PL" sz="2400" dirty="0"/>
              <a:t>20°24’47”E, 49°43’05”N (Limanowa).</a:t>
            </a:r>
            <a:endParaRPr lang="pl-PL" altLang="pl-PL" sz="2400" dirty="0"/>
          </a:p>
          <a:p>
            <a:endParaRPr lang="pl-PL" altLang="pl-PL" dirty="0"/>
          </a:p>
        </p:txBody>
      </p:sp>
      <p:sp>
        <p:nvSpPr>
          <p:cNvPr id="13316" name="Symbol zastępczy tekstu 3">
            <a:extLst>
              <a:ext uri="{FF2B5EF4-FFF2-40B4-BE49-F238E27FC236}">
                <a16:creationId xmlns:a16="http://schemas.microsoft.com/office/drawing/2014/main" id="{CA5A5713-A7B5-4ED8-B722-BE8FAA95F263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647" y="115888"/>
            <a:ext cx="7614941" cy="2233612"/>
          </a:xfrm>
        </p:spPr>
        <p:txBody>
          <a:bodyPr/>
          <a:lstStyle/>
          <a:p>
            <a:pPr algn="ctr"/>
            <a:r>
              <a:rPr lang="pl-PL" altLang="pl-PL" dirty="0"/>
              <a:t>MEDIA TRANSMISYJNE 2</a:t>
            </a:r>
          </a:p>
          <a:p>
            <a:pPr algn="ctr"/>
            <a:r>
              <a:rPr lang="pl-PL" altLang="pl-PL" sz="3600" dirty="0"/>
              <a:t>PROJEKT 2</a:t>
            </a:r>
          </a:p>
        </p:txBody>
      </p:sp>
      <p:sp>
        <p:nvSpPr>
          <p:cNvPr id="13317" name="Symbol zastępczy zawartości 4">
            <a:extLst>
              <a:ext uri="{FF2B5EF4-FFF2-40B4-BE49-F238E27FC236}">
                <a16:creationId xmlns:a16="http://schemas.microsoft.com/office/drawing/2014/main" id="{02FA46B2-E034-41F3-8741-109F8FEF4DF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72000" y="4329100"/>
            <a:ext cx="4571999" cy="2413014"/>
          </a:xfrm>
        </p:spPr>
        <p:txBody>
          <a:bodyPr anchor="ctr"/>
          <a:lstStyle/>
          <a:p>
            <a:pPr marL="0" indent="0">
              <a:buNone/>
            </a:pPr>
            <a:r>
              <a:rPr lang="pl-PL" altLang="pl-PL" dirty="0"/>
              <a:t>	Autor: Igor Michalski</a:t>
            </a:r>
          </a:p>
          <a:p>
            <a:pPr marL="0" indent="0">
              <a:buNone/>
            </a:pPr>
            <a:r>
              <a:rPr lang="pl-PL" altLang="pl-PL" dirty="0"/>
              <a:t>	Numer indeksu: 227078</a:t>
            </a:r>
          </a:p>
          <a:p>
            <a:pPr marL="0" indent="0">
              <a:buNone/>
            </a:pPr>
            <a:r>
              <a:rPr lang="pl-PL" altLang="pl-PL" dirty="0"/>
              <a:t>	Termin: Wtorek 11:15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63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930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367013974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566440" y="6095037"/>
            <a:ext cx="30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209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5 270 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7206C311-12E1-4296-AA8E-4781330C0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0" y="1410120"/>
            <a:ext cx="6662992" cy="4684916"/>
          </a:xfrm>
        </p:spPr>
      </p:pic>
    </p:spTree>
    <p:extLst>
      <p:ext uri="{BB962C8B-B14F-4D97-AF65-F5344CB8AC3E}">
        <p14:creationId xmlns:p14="http://schemas.microsoft.com/office/powerpoint/2010/main" val="207218049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4736585"/>
              </p:ext>
            </p:extLst>
          </p:nvPr>
        </p:nvGraphicFramePr>
        <p:xfrm>
          <a:off x="755650" y="1989139"/>
          <a:ext cx="8136830" cy="366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72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  <a:gridCol w="2529055">
                  <a:extLst>
                    <a:ext uri="{9D8B030D-6E8A-4147-A177-3AD203B41FA5}">
                      <a16:colId xmlns:a16="http://schemas.microsoft.com/office/drawing/2014/main" val="910307646"/>
                    </a:ext>
                  </a:extLst>
                </a:gridCol>
              </a:tblGrid>
              <a:tr h="279625"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10304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minimalny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minimalnego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56,49⁰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Zasięg maksymalny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17 814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13 290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489344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Azymut zasięgu maksymalnego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272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277,21</a:t>
                      </a:r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⁰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pPr algn="l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maksymalnego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4 524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279625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Różnica zasięgu minimalnego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Wyniki symulacji – zestawienie</a:t>
            </a:r>
          </a:p>
        </p:txBody>
      </p:sp>
    </p:spTree>
    <p:extLst>
      <p:ext uri="{BB962C8B-B14F-4D97-AF65-F5344CB8AC3E}">
        <p14:creationId xmlns:p14="http://schemas.microsoft.com/office/powerpoint/2010/main" val="2602325830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Bibliografia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CEB7450-CB9A-42A0-B0B7-76860BA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7776865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pl-PL" sz="1800" dirty="0"/>
              <a:t>[1] ITU, ITU-R </a:t>
            </a:r>
            <a:r>
              <a:rPr lang="pl-PL" sz="1800" dirty="0" err="1"/>
              <a:t>Recommendation</a:t>
            </a:r>
            <a:r>
              <a:rPr lang="pl-PL" sz="1800" dirty="0"/>
              <a:t> P.370-7, </a:t>
            </a:r>
            <a:r>
              <a:rPr lang="pl-PL" sz="1800" i="1" dirty="0"/>
              <a:t>VHF and UHF </a:t>
            </a:r>
            <a:r>
              <a:rPr lang="pl-PL" sz="1800" i="1" dirty="0" err="1"/>
              <a:t>propagation</a:t>
            </a:r>
            <a:r>
              <a:rPr lang="pl-PL" sz="1800" i="1" dirty="0"/>
              <a:t> </a:t>
            </a:r>
            <a:r>
              <a:rPr lang="pl-PL" sz="1800" i="1" dirty="0" err="1"/>
              <a:t>curves</a:t>
            </a:r>
            <a:r>
              <a:rPr lang="pl-PL" sz="1800" i="1" dirty="0"/>
              <a:t> for the </a:t>
            </a:r>
            <a:r>
              <a:rPr lang="pl-PL" sz="1800" i="1" dirty="0" err="1"/>
              <a:t>frequency</a:t>
            </a:r>
            <a:r>
              <a:rPr lang="pl-PL" sz="1800" i="1" dirty="0"/>
              <a:t> </a:t>
            </a:r>
            <a:r>
              <a:rPr lang="pl-PL" sz="1800" i="1" dirty="0" err="1"/>
              <a:t>range</a:t>
            </a:r>
            <a:r>
              <a:rPr lang="pl-PL" sz="1800" i="1" dirty="0"/>
              <a:t> from 30 MHz to 1 000 MHz</a:t>
            </a:r>
          </a:p>
          <a:p>
            <a:pPr marL="0" indent="0" algn="just">
              <a:buNone/>
            </a:pPr>
            <a:r>
              <a:rPr lang="pl-PL" sz="1800" dirty="0"/>
              <a:t>[2] Niski R., </a:t>
            </a:r>
            <a:r>
              <a:rPr lang="pl-PL" sz="1800" dirty="0" err="1"/>
              <a:t>Gencza</a:t>
            </a:r>
            <a:r>
              <a:rPr lang="pl-PL" sz="1800" dirty="0"/>
              <a:t> S., </a:t>
            </a:r>
            <a:r>
              <a:rPr lang="pl-PL" sz="1800" dirty="0" err="1"/>
              <a:t>Kazenas</a:t>
            </a:r>
            <a:r>
              <a:rPr lang="pl-PL" sz="1800" dirty="0"/>
              <a:t> J., </a:t>
            </a:r>
            <a:r>
              <a:rPr lang="pl-PL" sz="1800" dirty="0" err="1"/>
              <a:t>Radziwanowski</a:t>
            </a:r>
            <a:r>
              <a:rPr lang="pl-PL" sz="1800" dirty="0"/>
              <a:t> M., Stefański J., </a:t>
            </a:r>
            <a:r>
              <a:rPr lang="pl-PL" sz="1800" i="1" dirty="0"/>
              <a:t>Platforma propagacji. Badania uwarunkowań propagacyjnych w morskim paśmie VHF. Praca nr 08300036</a:t>
            </a:r>
            <a:r>
              <a:rPr lang="pl-PL" sz="1800" dirty="0"/>
              <a:t>, Instytut Łączności Państwowy Instytut Badawczy, 2006</a:t>
            </a:r>
          </a:p>
        </p:txBody>
      </p:sp>
    </p:spTree>
    <p:extLst>
      <p:ext uri="{BB962C8B-B14F-4D97-AF65-F5344CB8AC3E}">
        <p14:creationId xmlns:p14="http://schemas.microsoft.com/office/powerpoint/2010/main" val="217466560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60B1C150-6B71-45A7-8CD0-6340C3FD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77B2260A-2842-4D1B-8410-ADD889118CB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4734A756-9F21-4535-8DC6-5BB000F7529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8535F50F-5E50-49D6-B238-5DD3679D34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2457500"/>
            <a:ext cx="8285163" cy="1727944"/>
          </a:xfrm>
        </p:spPr>
        <p:txBody>
          <a:bodyPr/>
          <a:lstStyle/>
          <a:p>
            <a:pPr algn="ctr"/>
            <a:r>
              <a:rPr lang="pl-PL" altLang="pl-PL" dirty="0"/>
              <a:t>Dziękuję za uwagę i zapraszam do zadawania pytań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0CF0CF6-C8F4-41DD-8059-C52028F4A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72" y="2007777"/>
            <a:ext cx="8262476" cy="5256584"/>
          </a:xfrm>
        </p:spPr>
        <p:txBody>
          <a:bodyPr/>
          <a:lstStyle/>
          <a:p>
            <a:r>
              <a:rPr lang="pl-PL" dirty="0"/>
              <a:t>Antena nadawcza na wysokości 40 m n.p.t.</a:t>
            </a:r>
          </a:p>
          <a:p>
            <a:r>
              <a:rPr lang="pl-PL" dirty="0"/>
              <a:t>EIRP = 16 dBW</a:t>
            </a:r>
          </a:p>
          <a:p>
            <a:r>
              <a:rPr lang="pl-PL" dirty="0" err="1"/>
              <a:t>G</a:t>
            </a:r>
            <a:r>
              <a:rPr lang="pl-PL" baseline="-25000" dirty="0" err="1"/>
              <a:t>i</a:t>
            </a:r>
            <a:r>
              <a:rPr lang="pl-PL" dirty="0"/>
              <a:t> = 8 </a:t>
            </a:r>
            <a:r>
              <a:rPr lang="pl-PL" dirty="0" err="1"/>
              <a:t>dBi</a:t>
            </a:r>
            <a:endParaRPr lang="pl-PL" dirty="0"/>
          </a:p>
          <a:p>
            <a:r>
              <a:rPr lang="pl-PL" dirty="0"/>
              <a:t>Antena odbiorcza na wysokości 1,5 m n.p.t.</a:t>
            </a:r>
          </a:p>
          <a:p>
            <a:r>
              <a:rPr lang="pl-PL" dirty="0"/>
              <a:t>E</a:t>
            </a:r>
            <a:r>
              <a:rPr lang="pl-PL" baseline="-25000" dirty="0"/>
              <a:t>min</a:t>
            </a:r>
            <a:r>
              <a:rPr lang="pl-PL" dirty="0"/>
              <a:t> = 22 </a:t>
            </a:r>
            <a:r>
              <a:rPr lang="pl-PL" dirty="0" err="1"/>
              <a:t>dB</a:t>
            </a:r>
            <a:r>
              <a:rPr lang="pl-PL" dirty="0" err="1">
                <a:cs typeface="Calibri" panose="020F0502020204030204" pitchFamily="34" charset="0"/>
              </a:rPr>
              <a:t>μV</a:t>
            </a:r>
            <a:r>
              <a:rPr lang="pl-PL" dirty="0">
                <a:cs typeface="Calibri" panose="020F0502020204030204" pitchFamily="34" charset="0"/>
              </a:rPr>
              <a:t>/m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E896BDBF-8D5A-4345-AF8B-05EF0938C8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D6CF38CE-9EF2-4D52-89EF-38B85958570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1772" y="620688"/>
            <a:ext cx="8284724" cy="864096"/>
          </a:xfrm>
        </p:spPr>
        <p:txBody>
          <a:bodyPr/>
          <a:lstStyle/>
          <a:p>
            <a:r>
              <a:rPr lang="pl-PL" dirty="0"/>
              <a:t>Wstęp – założenia</a:t>
            </a:r>
          </a:p>
        </p:txBody>
      </p:sp>
    </p:spTree>
    <p:extLst>
      <p:ext uri="{BB962C8B-B14F-4D97-AF65-F5344CB8AC3E}">
        <p14:creationId xmlns:p14="http://schemas.microsoft.com/office/powerpoint/2010/main" val="202672374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Przed symulacją – obliczenia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</p:spPr>
            <p:txBody>
              <a:bodyPr/>
              <a:lstStyle/>
              <a:p>
                <a:r>
                  <a:rPr lang="pl-PL" dirty="0"/>
                  <a:t>Zamiana EIRP z dBW na kW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𝐸𝐼𝑅𝑃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𝑘𝑊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]=0,001∙1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]∙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𝐸𝐼𝑅𝑃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𝑑𝐵𝑊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r>
                  <a:rPr lang="pl-PL" dirty="0"/>
                  <a:t>Korekta dla wysokości zawieszenia anteny odbiorczej innej niż 10 m n.p.t. zgodnie z ITU-R P.370-7 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]=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∙20</m:t>
                      </m:r>
                      <m:func>
                        <m:func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10 [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Symbol zastępczy zawartości 3">
                <a:extLst>
                  <a:ext uri="{FF2B5EF4-FFF2-40B4-BE49-F238E27FC236}">
                    <a16:creationId xmlns:a16="http://schemas.microsoft.com/office/drawing/2014/main" id="{9CEB7450-CB9A-42A0-B0B7-76860BAE3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5" y="1989138"/>
                <a:ext cx="8262476" cy="5256584"/>
              </a:xfrm>
              <a:blipFill>
                <a:blip r:embed="rId2"/>
                <a:stretch>
                  <a:fillRect l="-2657" t="-1159" r="-2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89833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A4781F1-4DFD-4532-93D0-825F2277B6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6917453"/>
              </p:ext>
            </p:extLst>
          </p:nvPr>
        </p:nvGraphicFramePr>
        <p:xfrm>
          <a:off x="755575" y="1831160"/>
          <a:ext cx="82629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70">
                  <a:extLst>
                    <a:ext uri="{9D8B030D-6E8A-4147-A177-3AD203B41FA5}">
                      <a16:colId xmlns:a16="http://schemas.microsoft.com/office/drawing/2014/main" val="394100695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27800378"/>
                    </a:ext>
                  </a:extLst>
                </a:gridCol>
                <a:gridCol w="3582493">
                  <a:extLst>
                    <a:ext uri="{9D8B030D-6E8A-4147-A177-3AD203B41FA5}">
                      <a16:colId xmlns:a16="http://schemas.microsoft.com/office/drawing/2014/main" val="371485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Teren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VHF (30 MHz – 300 MHz) [dB]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UHF (300 MHz – 3000 MHz) [dB]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Wiejski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1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Podmiejski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1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0" dirty="0"/>
                        <a:t>Miejski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374228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FDA7F5-740F-4854-906D-C78887469B6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96FD123-E357-4AB8-8CB2-30C7969E77B3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Tabela wartości współczynnika c [1]</a:t>
            </a:r>
          </a:p>
        </p:txBody>
      </p:sp>
      <p:pic>
        <p:nvPicPr>
          <p:cNvPr id="7" name="Obraz 6" descr="Obraz zawierający niebo, góra&#10;&#10;Opis wygenerowany przy bardzo wysokim poziomie pewności">
            <a:extLst>
              <a:ext uri="{FF2B5EF4-FFF2-40B4-BE49-F238E27FC236}">
                <a16:creationId xmlns:a16="http://schemas.microsoft.com/office/drawing/2014/main" id="{8BD05067-9DA6-4686-9EB5-3C9FA6AC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43481"/>
            <a:ext cx="3888432" cy="2594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87F5F70-6182-47F3-9CFF-0433705F1708}"/>
              </a:ext>
            </a:extLst>
          </p:cNvPr>
          <p:cNvSpPr txBox="1"/>
          <p:nvPr/>
        </p:nvSpPr>
        <p:spPr>
          <a:xfrm>
            <a:off x="865488" y="62181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Fotografia 1.: Panorama Limanowej</a:t>
            </a:r>
          </a:p>
          <a:p>
            <a:r>
              <a:rPr lang="pl-PL" sz="1400" dirty="0"/>
              <a:t>[Źródło: </a:t>
            </a:r>
            <a:r>
              <a:rPr lang="pl-PL" sz="1400" i="1" dirty="0"/>
              <a:t>http://www.miasto.limanowa.pl/files/fck/Image/UZUPELNIENIE__FOTO/wrzesien_2014.jpg</a:t>
            </a:r>
            <a:r>
              <a:rPr lang="pl-PL" sz="1400" dirty="0"/>
              <a:t>]</a:t>
            </a:r>
            <a:endParaRPr lang="pl-PL" sz="1400" i="1" dirty="0"/>
          </a:p>
        </p:txBody>
      </p:sp>
    </p:spTree>
    <p:extLst>
      <p:ext uri="{BB962C8B-B14F-4D97-AF65-F5344CB8AC3E}">
        <p14:creationId xmlns:p14="http://schemas.microsoft.com/office/powerpoint/2010/main" val="2094406476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59898622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49⁰43’8’’N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0.04 kW</a:t>
                          </a:r>
                          <a:endParaRPr lang="pl-PL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r>
                            <a:rPr lang="pl-PL" b="0" baseline="-25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min</a:t>
                          </a:r>
                          <a14:m>
                            <m:oMath xmlns:m="http://schemas.openxmlformats.org/officeDocument/2006/math">
                              <m:r>
                                <a:rPr lang="pl-PL" b="0" i="1" baseline="-2500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(z uwzględnioną poprawką dla 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Symbol zastępczy zawartości 1">
                <a:extLst>
                  <a:ext uri="{FF2B5EF4-FFF2-40B4-BE49-F238E27FC236}">
                    <a16:creationId xmlns:a16="http://schemas.microsoft.com/office/drawing/2014/main" id="{824C7334-B21A-497B-936E-126CA0B6A6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59898622"/>
                  </p:ext>
                </p:extLst>
              </p:nvPr>
            </p:nvGraphicFramePr>
            <p:xfrm>
              <a:off x="755650" y="1989138"/>
              <a:ext cx="8262938" cy="35635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430">
                      <a:extLst>
                        <a:ext uri="{9D8B030D-6E8A-4147-A177-3AD203B41FA5}">
                          <a16:colId xmlns:a16="http://schemas.microsoft.com/office/drawing/2014/main" val="2758678315"/>
                        </a:ext>
                      </a:extLst>
                    </a:gridCol>
                    <a:gridCol w="3726508">
                      <a:extLst>
                        <a:ext uri="{9D8B030D-6E8A-4147-A177-3AD203B41FA5}">
                          <a16:colId xmlns:a16="http://schemas.microsoft.com/office/drawing/2014/main" val="2265563530"/>
                        </a:ext>
                      </a:extLst>
                    </a:gridCol>
                  </a:tblGrid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Lokalizacja nadajnika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20⁰25’41’’E, 49⁰43’8’’N (Limanowa)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0926940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Częstotliwość nadawania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450 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832057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EIRP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0.04 kW</a:t>
                          </a:r>
                          <a:endParaRPr lang="pl-PL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062656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nadawczej (h1)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69299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Charakterystyka anteny nadawczej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Dookólna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47353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Wysokość zawieszenia anteny odbiorczej (h2)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10 m n.p.t.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06162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2"/>
                          <a:stretch>
                            <a:fillRect l="-134" t="-607692" r="-82685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39 dB</a:t>
                          </a:r>
                          <a:r>
                            <a:rPr lang="el-GR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311424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Metoda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ITU-R P.370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35151"/>
                      </a:ext>
                    </a:extLst>
                  </a:tr>
                  <a:tr h="39595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Procent czasu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l-PL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35722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„Mapki”</a:t>
            </a:r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A2A4A6FB-F94A-4194-8B4C-9E1CD0C3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5" y="1991152"/>
            <a:ext cx="8262476" cy="5256584"/>
          </a:xfrm>
        </p:spPr>
        <p:txBody>
          <a:bodyPr/>
          <a:lstStyle/>
          <a:p>
            <a:r>
              <a:rPr lang="pl-PL" sz="2600" dirty="0"/>
              <a:t>Nazywany inaczej wartością medianową.</a:t>
            </a:r>
          </a:p>
          <a:p>
            <a:r>
              <a:rPr lang="pl-PL" sz="2600" dirty="0"/>
              <a:t>Oznacza, że model sprawdza się w 50 % czasu w żądanym okresie.</a:t>
            </a:r>
          </a:p>
          <a:p>
            <a:r>
              <a:rPr lang="pl-PL" sz="2600" dirty="0"/>
              <a:t>Używany do szacowania natężenia pola użytecznego. [2]</a:t>
            </a:r>
          </a:p>
          <a:p>
            <a:r>
              <a:rPr lang="pl-PL" sz="2600" dirty="0"/>
              <a:t>Mniejszy procent czasu (1%, 10%) używany jest do szacowania natężenia pola zakłóceń [2] (niewyznaczane</a:t>
            </a:r>
            <a:br>
              <a:rPr lang="pl-PL" sz="2600" dirty="0"/>
            </a:br>
            <a:r>
              <a:rPr lang="pl-PL" sz="2600" dirty="0"/>
              <a:t>w projekcie).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B2F4CE-30AD-4DF2-841B-53C41AC5BE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378013-2884-4ECA-AB9F-CCF75C69C9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Procent czasu T = 50 %</a:t>
            </a:r>
          </a:p>
        </p:txBody>
      </p:sp>
    </p:spTree>
    <p:extLst>
      <p:ext uri="{BB962C8B-B14F-4D97-AF65-F5344CB8AC3E}">
        <p14:creationId xmlns:p14="http://schemas.microsoft.com/office/powerpoint/2010/main" val="2026802817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1C39CDA-42E4-4FA2-99AF-3DF638B78D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10" y="1923462"/>
            <a:ext cx="7001852" cy="3429479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D4C98F-3CD1-4F08-897F-B988F40AA7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9EAE1D7-AC42-45BA-8F93-1EFB40CE79F4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minimalny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639E59-50B3-4983-873D-951B3B8BE397}"/>
              </a:ext>
            </a:extLst>
          </p:cNvPr>
          <p:cNvSpPr txBox="1"/>
          <p:nvPr/>
        </p:nvSpPr>
        <p:spPr>
          <a:xfrm>
            <a:off x="1397010" y="5791619"/>
            <a:ext cx="273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70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minimalny 634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3653022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2FD3187-A4EC-4928-8A21-3E0FDFF04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00" y="1862017"/>
            <a:ext cx="3140071" cy="3421997"/>
          </a:xfrm>
        </p:spPr>
      </p:pic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A1F59B-BEEC-4429-9AB9-2EF0D76BEB4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3EF048-B05D-4B7D-A8D1-B90F873B852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pl-PL" sz="4000" dirty="0"/>
              <a:t>Wyniki symulacji – zasięg maksymalny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E56BEB8-A9D3-45BF-8DBB-6BFC8A6D000D}"/>
              </a:ext>
            </a:extLst>
          </p:cNvPr>
          <p:cNvSpPr txBox="1"/>
          <p:nvPr/>
        </p:nvSpPr>
        <p:spPr>
          <a:xfrm>
            <a:off x="1678506" y="5661247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Azymut 272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Zasięg maksymalny 17 814 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492501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824C7334-B21A-497B-936E-126CA0B6A6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0541878"/>
              </p:ext>
            </p:extLst>
          </p:nvPr>
        </p:nvGraphicFramePr>
        <p:xfrm>
          <a:off x="755650" y="1989138"/>
          <a:ext cx="8262938" cy="395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30">
                  <a:extLst>
                    <a:ext uri="{9D8B030D-6E8A-4147-A177-3AD203B41FA5}">
                      <a16:colId xmlns:a16="http://schemas.microsoft.com/office/drawing/2014/main" val="2758678315"/>
                    </a:ext>
                  </a:extLst>
                </a:gridCol>
                <a:gridCol w="3726508">
                  <a:extLst>
                    <a:ext uri="{9D8B030D-6E8A-4147-A177-3AD203B41FA5}">
                      <a16:colId xmlns:a16="http://schemas.microsoft.com/office/drawing/2014/main" val="2265563530"/>
                    </a:ext>
                  </a:extLst>
                </a:gridCol>
              </a:tblGrid>
              <a:tr h="395953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Lokalizacja nadajnika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20⁰25’41’’E, 49⁰43’8’’N (Limanowa)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2694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Częstotliwość nadawania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57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dBW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5740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nadawczej (h1)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692993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Charakterystyka anteny nadawczej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Dookólna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88470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Wysokość zawieszenia anteny odbiorczej (h2)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1,5 m n.p.t.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6162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pPr algn="l"/>
                      <a:r>
                        <a:rPr lang="pl-PL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lang="pl-PL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  <a:endParaRPr lang="pl-P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 dB</a:t>
                      </a:r>
                      <a:r>
                        <a:rPr lang="el-G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1424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ITU-R P.1546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5151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czasu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41159"/>
                  </a:ext>
                </a:extLst>
              </a:tr>
              <a:tr h="395953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Procent lokalizacji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07142"/>
                  </a:ext>
                </a:extLst>
              </a:tr>
            </a:tbl>
          </a:graphicData>
        </a:graphic>
      </p:graphicFrame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557CB517-1970-46C1-A0AD-5C936B8235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endParaRPr lang="pl-PL" altLang="pl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11C3CA89-59B1-4F89-AE9C-37A5FFD7A66F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pl-PL" altLang="pl-PL" dirty="0"/>
              <a:t>Parametry symulacji – „Piast”</a:t>
            </a:r>
          </a:p>
        </p:txBody>
      </p:sp>
    </p:spTree>
    <p:extLst>
      <p:ext uri="{BB962C8B-B14F-4D97-AF65-F5344CB8AC3E}">
        <p14:creationId xmlns:p14="http://schemas.microsoft.com/office/powerpoint/2010/main" val="1217640679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prezentacja_v2_2017-03_pl-1</Template>
  <TotalTime>269</TotalTime>
  <Words>576</Words>
  <Application>Microsoft Office PowerPoint</Application>
  <PresentationFormat>Pokaz na ekranie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227078</dc:creator>
  <cp:lastModifiedBy>Student 227078</cp:lastModifiedBy>
  <cp:revision>29</cp:revision>
  <cp:lastPrinted>2017-02-27T13:04:48Z</cp:lastPrinted>
  <dcterms:created xsi:type="dcterms:W3CDTF">2017-12-09T22:46:51Z</dcterms:created>
  <dcterms:modified xsi:type="dcterms:W3CDTF">2017-12-10T16:07:54Z</dcterms:modified>
</cp:coreProperties>
</file>