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5" r:id="rId2"/>
    <p:sldId id="336" r:id="rId3"/>
    <p:sldId id="269" r:id="rId4"/>
    <p:sldId id="319" r:id="rId5"/>
    <p:sldId id="320" r:id="rId6"/>
    <p:sldId id="321" r:id="rId7"/>
    <p:sldId id="324" r:id="rId8"/>
    <p:sldId id="332" r:id="rId9"/>
    <p:sldId id="323" r:id="rId10"/>
    <p:sldId id="325" r:id="rId11"/>
    <p:sldId id="327" r:id="rId12"/>
    <p:sldId id="328" r:id="rId13"/>
    <p:sldId id="330" r:id="rId14"/>
    <p:sldId id="329" r:id="rId15"/>
    <p:sldId id="326" r:id="rId16"/>
    <p:sldId id="313" r:id="rId17"/>
    <p:sldId id="314" r:id="rId18"/>
    <p:sldId id="311" r:id="rId19"/>
    <p:sldId id="317" r:id="rId20"/>
    <p:sldId id="315" r:id="rId21"/>
    <p:sldId id="316" r:id="rId22"/>
    <p:sldId id="331" r:id="rId23"/>
    <p:sldId id="296" r:id="rId24"/>
    <p:sldId id="322" r:id="rId25"/>
    <p:sldId id="334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700" autoAdjust="0"/>
  </p:normalViewPr>
  <p:slideViewPr>
    <p:cSldViewPr>
      <p:cViewPr varScale="1">
        <p:scale>
          <a:sx n="89" d="100"/>
          <a:sy n="89" d="100"/>
        </p:scale>
        <p:origin x="1171" y="72"/>
      </p:cViewPr>
      <p:guideLst>
        <p:guide orient="horz" pos="2160"/>
        <p:guide orient="horz" pos="3840"/>
        <p:guide pos="7296"/>
        <p:guide orient="horz" pos="960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8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C97A7-CE83-471E-8008-F0ABAE3058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73D2E-C3C2-4A2C-90F1-AAE1BD123428}" type="pres">
      <dgm:prSet presAssocID="{AD2C97A7-CE83-471E-8008-F0ABAE3058D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8BE51-BE92-424B-9C3F-C4C05B709C34}" type="presOf" srcId="{AD2C97A7-CE83-471E-8008-F0ABAE3058D4}" destId="{61773D2E-C3C2-4A2C-90F1-AAE1BD12342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3432175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2209800"/>
            <a:ext cx="6172200" cy="190500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4267200"/>
            <a:ext cx="61722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5821835"/>
            <a:ext cx="4117184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4818" y="456997"/>
            <a:ext cx="3027151" cy="1219403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381000"/>
            <a:ext cx="7092553" cy="1828800"/>
          </a:xfrm>
        </p:spPr>
        <p:txBody>
          <a:bodyPr>
            <a:noAutofit/>
          </a:bodyPr>
          <a:lstStyle>
            <a:lvl1pPr marL="292608" indent="-292608">
              <a:lnSpc>
                <a:spcPct val="80000"/>
              </a:lnSpc>
              <a:defRPr sz="4600"/>
            </a:lvl1pPr>
          </a:lstStyle>
          <a:p>
            <a:r>
              <a:rPr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286000"/>
            <a:ext cx="6773923" cy="1219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529-2BF8-47E4-AE5F-030C2D86E515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381000"/>
            <a:ext cx="7092554" cy="1828800"/>
          </a:xfrm>
        </p:spPr>
        <p:txBody>
          <a:bodyPr>
            <a:noAutofit/>
          </a:bodyPr>
          <a:lstStyle>
            <a:lvl1pPr marL="293688" indent="-293688">
              <a:lnSpc>
                <a:spcPct val="80000"/>
              </a:lnSpc>
              <a:defRPr sz="4600"/>
            </a:lvl1pPr>
          </a:lstStyle>
          <a:p>
            <a:r>
              <a:rPr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286000"/>
            <a:ext cx="6773924" cy="1219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6011" y="6248401"/>
            <a:ext cx="727103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80A9-01CF-47A4-9647-729AEE8EB018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EF4-C915-4E8A-880C-B1E3A27B1A46}" type="datetime4">
              <a:rPr lang="en-US" smtClean="0"/>
              <a:t>December 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521208"/>
            <a:ext cx="8227457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0" y="934240"/>
            <a:ext cx="82274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7338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3A7C-45A7-47DF-AC65-386DC78B2BE8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521208"/>
            <a:ext cx="8227457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0" y="934240"/>
            <a:ext cx="82274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524000"/>
            <a:ext cx="82274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8153"/>
            <a:ext cx="8227338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D1-478F-458C-AFB6-FC6A5BA13678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BCD-8952-472B-8E11-7E3BBBD23833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521208"/>
            <a:ext cx="8227457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0" y="934240"/>
            <a:ext cx="82274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376-775A-4EDC-A4B0-19EAE9646B42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425F-120F-4BC3-A82B-7311F0B82952}" type="datetime4">
              <a:rPr lang="en-US" smtClean="0"/>
              <a:t>December 2,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524000"/>
            <a:ext cx="397764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524000"/>
            <a:ext cx="397764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A8-0B1B-4264-9CC9-1923321AA657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3999"/>
            <a:ext cx="397764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905000"/>
            <a:ext cx="397764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523999"/>
            <a:ext cx="397764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905000"/>
            <a:ext cx="397764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BCD-5D76-4573-938E-5AD66F576A41}" type="datetime4">
              <a:rPr lang="en-US" smtClean="0"/>
              <a:t>December 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2209800"/>
            <a:ext cx="6172200" cy="190500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4267200"/>
            <a:ext cx="61722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5821835"/>
            <a:ext cx="4117184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10" name="Group 9"/>
          <p:cNvGrpSpPr/>
          <p:nvPr/>
        </p:nvGrpSpPr>
        <p:grpSpPr bwMode="black">
          <a:xfrm>
            <a:off x="454818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222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521208"/>
            <a:ext cx="8227457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0" y="934240"/>
            <a:ext cx="82274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4000"/>
            <a:ext cx="397764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906552"/>
            <a:ext cx="397764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524000"/>
            <a:ext cx="397764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906552"/>
            <a:ext cx="397764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47DF-430F-475B-BDE5-EB107F6787E5}" type="datetime4">
              <a:rPr lang="en-US" smtClean="0"/>
              <a:t>December 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524000"/>
            <a:ext cx="257175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524000"/>
            <a:ext cx="257175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524000"/>
            <a:ext cx="257175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7601-9655-485E-B327-0857DB8905F0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3999"/>
            <a:ext cx="257163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905000"/>
            <a:ext cx="257175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523999"/>
            <a:ext cx="257163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905000"/>
            <a:ext cx="257175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523999"/>
            <a:ext cx="257163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905000"/>
            <a:ext cx="257175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18DD-34CA-487C-A850-B1E43205729D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521208"/>
            <a:ext cx="8227457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0" y="934240"/>
            <a:ext cx="82274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3999"/>
            <a:ext cx="257163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905000"/>
            <a:ext cx="257175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523999"/>
            <a:ext cx="257163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905000"/>
            <a:ext cx="257175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523999"/>
            <a:ext cx="257163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905000"/>
            <a:ext cx="257175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36-89C3-4C98-8A16-BD1F9EDD5671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88645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524000"/>
            <a:ext cx="2226588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F2D-4442-43E4-BFE7-B59445CDA2F7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524000"/>
            <a:ext cx="502932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524000"/>
            <a:ext cx="308383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EFA6-E80C-41A6-92B7-8DA648E3C428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524000"/>
            <a:ext cx="502932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524000"/>
            <a:ext cx="3083838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6895-BC81-4CA2-9492-4BDD57FAE9C5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394335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79" y="2819400"/>
            <a:ext cx="333756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519236"/>
            <a:ext cx="41147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275-5762-4273-AB4B-99AA62718570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524000"/>
            <a:ext cx="398678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4953000"/>
            <a:ext cx="398678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697754" y="1524000"/>
            <a:ext cx="398678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697754" y="4953000"/>
            <a:ext cx="398678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5A1D-DEB3-491E-84D2-8A591A9CAD1E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524000"/>
            <a:ext cx="257175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4267200"/>
            <a:ext cx="257175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524000"/>
            <a:ext cx="257175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4267200"/>
            <a:ext cx="257175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524000"/>
            <a:ext cx="257175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4267200"/>
            <a:ext cx="257175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D2C-262B-4F57-88A0-4C02D7907455}" type="datetime4">
              <a:rPr lang="en-US" smtClean="0"/>
              <a:t>December 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4818" y="456997"/>
            <a:ext cx="3027151" cy="121940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667000"/>
            <a:ext cx="6856214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4939695"/>
            <a:ext cx="6856214" cy="470506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5510150"/>
            <a:ext cx="6856214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457201"/>
            <a:ext cx="2735158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4818" y="456997"/>
            <a:ext cx="3027151" cy="1219403"/>
            <a:chOff x="3578225" y="1146175"/>
            <a:chExt cx="5038725" cy="2111375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667000"/>
            <a:ext cx="6856214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5015894"/>
            <a:ext cx="6856214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3571AE-9537-434C-A555-D4C50FFE0E6F}" type="datetime4">
              <a:rPr lang="en-US" smtClean="0"/>
              <a:t>December 2,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4818" y="456997"/>
            <a:ext cx="3027151" cy="1219403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2209800"/>
            <a:ext cx="6172200" cy="1905000"/>
          </a:xfrm>
        </p:spPr>
        <p:txBody>
          <a:bodyPr anchor="b"/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4267200"/>
            <a:ext cx="61722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DE-1ADD-4980-BB7A-1E4BF239F956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519236"/>
            <a:ext cx="914399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9235"/>
            <a:ext cx="725805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E59-7924-4BC0-828C-8738C1AB48FD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1600200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14750"/>
            <a:ext cx="6629400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E4-C6F4-4D53-AA26-AB3355EBF28D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09" y="608806"/>
            <a:ext cx="8228528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990601"/>
            <a:ext cx="6171008" cy="475488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459675"/>
            <a:ext cx="6171008" cy="440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2381-6CD4-48B8-BB35-96D0C8B4AAFB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2571747"/>
            <a:ext cx="6171008" cy="4754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3048000"/>
            <a:ext cx="6171008" cy="43891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1BD5-B06C-4F86-8E8A-D90D701853ED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5" name="Freeform 14"/>
          <p:cNvSpPr/>
          <p:nvPr/>
        </p:nvSpPr>
        <p:spPr>
          <a:xfrm>
            <a:off x="456009" y="462819"/>
            <a:ext cx="8239601" cy="1957368"/>
          </a:xfrm>
          <a:custGeom>
            <a:avLst/>
            <a:gdLst/>
            <a:ahLst/>
            <a:cxnLst/>
            <a:rect l="l" t="t" r="r" b="b"/>
            <a:pathLst>
              <a:path w="8239601" h="1957368">
                <a:moveTo>
                  <a:pt x="188969" y="176957"/>
                </a:moveTo>
                <a:lnTo>
                  <a:pt x="188969" y="1768399"/>
                </a:lnTo>
                <a:lnTo>
                  <a:pt x="189995" y="1768399"/>
                </a:lnTo>
                <a:lnTo>
                  <a:pt x="8049606" y="1768399"/>
                </a:lnTo>
                <a:lnTo>
                  <a:pt x="8049606" y="176957"/>
                </a:lnTo>
                <a:lnTo>
                  <a:pt x="189995" y="176957"/>
                </a:lnTo>
                <a:close/>
                <a:moveTo>
                  <a:pt x="0" y="0"/>
                </a:moveTo>
                <a:lnTo>
                  <a:pt x="11073" y="0"/>
                </a:lnTo>
                <a:lnTo>
                  <a:pt x="14764" y="0"/>
                </a:lnTo>
                <a:lnTo>
                  <a:pt x="141727" y="0"/>
                </a:lnTo>
                <a:lnTo>
                  <a:pt x="188969" y="0"/>
                </a:lnTo>
                <a:lnTo>
                  <a:pt x="189995" y="0"/>
                </a:lnTo>
                <a:lnTo>
                  <a:pt x="8049606" y="0"/>
                </a:lnTo>
                <a:lnTo>
                  <a:pt x="8064370" y="0"/>
                </a:lnTo>
                <a:lnTo>
                  <a:pt x="8097875" y="0"/>
                </a:lnTo>
                <a:lnTo>
                  <a:pt x="8238575" y="0"/>
                </a:lnTo>
                <a:lnTo>
                  <a:pt x="8239601" y="0"/>
                </a:lnTo>
                <a:lnTo>
                  <a:pt x="8239601" y="176957"/>
                </a:lnTo>
                <a:lnTo>
                  <a:pt x="8239601" y="1768399"/>
                </a:lnTo>
                <a:lnTo>
                  <a:pt x="8239601" y="1957368"/>
                </a:lnTo>
                <a:lnTo>
                  <a:pt x="8238575" y="1957368"/>
                </a:lnTo>
                <a:lnTo>
                  <a:pt x="8228527" y="1957368"/>
                </a:lnTo>
                <a:lnTo>
                  <a:pt x="8097875" y="1957368"/>
                </a:lnTo>
                <a:lnTo>
                  <a:pt x="8064370" y="1957368"/>
                </a:lnTo>
                <a:lnTo>
                  <a:pt x="8049606" y="1957368"/>
                </a:lnTo>
                <a:lnTo>
                  <a:pt x="189995" y="1957368"/>
                </a:lnTo>
                <a:lnTo>
                  <a:pt x="188969" y="1957368"/>
                </a:lnTo>
                <a:lnTo>
                  <a:pt x="141727" y="1957368"/>
                </a:lnTo>
                <a:lnTo>
                  <a:pt x="14764" y="1957368"/>
                </a:lnTo>
                <a:lnTo>
                  <a:pt x="11073" y="1957368"/>
                </a:lnTo>
                <a:lnTo>
                  <a:pt x="0" y="1957368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3" name="Freeform 12"/>
          <p:cNvSpPr/>
          <p:nvPr/>
        </p:nvSpPr>
        <p:spPr>
          <a:xfrm>
            <a:off x="456009" y="462819"/>
            <a:ext cx="8239601" cy="1957368"/>
          </a:xfrm>
          <a:custGeom>
            <a:avLst/>
            <a:gdLst/>
            <a:ahLst/>
            <a:cxnLst/>
            <a:rect l="l" t="t" r="r" b="b"/>
            <a:pathLst>
              <a:path w="8239601" h="1957368">
                <a:moveTo>
                  <a:pt x="188969" y="176957"/>
                </a:moveTo>
                <a:lnTo>
                  <a:pt x="188969" y="1768399"/>
                </a:lnTo>
                <a:lnTo>
                  <a:pt x="189995" y="1768399"/>
                </a:lnTo>
                <a:lnTo>
                  <a:pt x="8049606" y="1768399"/>
                </a:lnTo>
                <a:lnTo>
                  <a:pt x="8049606" y="176957"/>
                </a:lnTo>
                <a:lnTo>
                  <a:pt x="189995" y="176957"/>
                </a:lnTo>
                <a:close/>
                <a:moveTo>
                  <a:pt x="0" y="0"/>
                </a:moveTo>
                <a:lnTo>
                  <a:pt x="11073" y="0"/>
                </a:lnTo>
                <a:lnTo>
                  <a:pt x="14764" y="0"/>
                </a:lnTo>
                <a:lnTo>
                  <a:pt x="141727" y="0"/>
                </a:lnTo>
                <a:lnTo>
                  <a:pt x="188969" y="0"/>
                </a:lnTo>
                <a:lnTo>
                  <a:pt x="189995" y="0"/>
                </a:lnTo>
                <a:lnTo>
                  <a:pt x="8049606" y="0"/>
                </a:lnTo>
                <a:lnTo>
                  <a:pt x="8064370" y="0"/>
                </a:lnTo>
                <a:lnTo>
                  <a:pt x="8097875" y="0"/>
                </a:lnTo>
                <a:lnTo>
                  <a:pt x="8238575" y="0"/>
                </a:lnTo>
                <a:lnTo>
                  <a:pt x="8239601" y="0"/>
                </a:lnTo>
                <a:lnTo>
                  <a:pt x="8239601" y="176957"/>
                </a:lnTo>
                <a:lnTo>
                  <a:pt x="8239601" y="1768399"/>
                </a:lnTo>
                <a:lnTo>
                  <a:pt x="8239601" y="1957368"/>
                </a:lnTo>
                <a:lnTo>
                  <a:pt x="8238575" y="1957368"/>
                </a:lnTo>
                <a:lnTo>
                  <a:pt x="8228527" y="1957368"/>
                </a:lnTo>
                <a:lnTo>
                  <a:pt x="8097875" y="1957368"/>
                </a:lnTo>
                <a:lnTo>
                  <a:pt x="8064370" y="1957368"/>
                </a:lnTo>
                <a:lnTo>
                  <a:pt x="8049606" y="1957368"/>
                </a:lnTo>
                <a:lnTo>
                  <a:pt x="189995" y="1957368"/>
                </a:lnTo>
                <a:lnTo>
                  <a:pt x="188969" y="1957368"/>
                </a:lnTo>
                <a:lnTo>
                  <a:pt x="141727" y="1957368"/>
                </a:lnTo>
                <a:lnTo>
                  <a:pt x="14764" y="1957368"/>
                </a:lnTo>
                <a:lnTo>
                  <a:pt x="11073" y="1957368"/>
                </a:lnTo>
                <a:lnTo>
                  <a:pt x="0" y="1957368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2571747"/>
            <a:ext cx="6171007" cy="4754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3048000"/>
            <a:ext cx="6171007" cy="43891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76E4-2782-4329-B65E-7219611C65F5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456009" y="462819"/>
            <a:ext cx="8239601" cy="1957368"/>
          </a:xfrm>
          <a:custGeom>
            <a:avLst/>
            <a:gdLst/>
            <a:ahLst/>
            <a:cxnLst/>
            <a:rect l="l" t="t" r="r" b="b"/>
            <a:pathLst>
              <a:path w="8239601" h="1957368">
                <a:moveTo>
                  <a:pt x="188969" y="176957"/>
                </a:moveTo>
                <a:lnTo>
                  <a:pt x="188969" y="1768399"/>
                </a:lnTo>
                <a:lnTo>
                  <a:pt x="189995" y="1768399"/>
                </a:lnTo>
                <a:lnTo>
                  <a:pt x="8049606" y="1768399"/>
                </a:lnTo>
                <a:lnTo>
                  <a:pt x="8049606" y="176957"/>
                </a:lnTo>
                <a:lnTo>
                  <a:pt x="189995" y="176957"/>
                </a:lnTo>
                <a:close/>
                <a:moveTo>
                  <a:pt x="0" y="0"/>
                </a:moveTo>
                <a:lnTo>
                  <a:pt x="11073" y="0"/>
                </a:lnTo>
                <a:lnTo>
                  <a:pt x="14764" y="0"/>
                </a:lnTo>
                <a:lnTo>
                  <a:pt x="141727" y="0"/>
                </a:lnTo>
                <a:lnTo>
                  <a:pt x="188969" y="0"/>
                </a:lnTo>
                <a:lnTo>
                  <a:pt x="189995" y="0"/>
                </a:lnTo>
                <a:lnTo>
                  <a:pt x="8049606" y="0"/>
                </a:lnTo>
                <a:lnTo>
                  <a:pt x="8064370" y="0"/>
                </a:lnTo>
                <a:lnTo>
                  <a:pt x="8097875" y="0"/>
                </a:lnTo>
                <a:lnTo>
                  <a:pt x="8238575" y="0"/>
                </a:lnTo>
                <a:lnTo>
                  <a:pt x="8239601" y="0"/>
                </a:lnTo>
                <a:lnTo>
                  <a:pt x="8239601" y="176957"/>
                </a:lnTo>
                <a:lnTo>
                  <a:pt x="8239601" y="1768399"/>
                </a:lnTo>
                <a:lnTo>
                  <a:pt x="8239601" y="1957368"/>
                </a:lnTo>
                <a:lnTo>
                  <a:pt x="8238575" y="1957368"/>
                </a:lnTo>
                <a:lnTo>
                  <a:pt x="8228527" y="1957368"/>
                </a:lnTo>
                <a:lnTo>
                  <a:pt x="8097875" y="1957368"/>
                </a:lnTo>
                <a:lnTo>
                  <a:pt x="8064370" y="1957368"/>
                </a:lnTo>
                <a:lnTo>
                  <a:pt x="8049606" y="1957368"/>
                </a:lnTo>
                <a:lnTo>
                  <a:pt x="189995" y="1957368"/>
                </a:lnTo>
                <a:lnTo>
                  <a:pt x="188969" y="1957368"/>
                </a:lnTo>
                <a:lnTo>
                  <a:pt x="141727" y="1957368"/>
                </a:lnTo>
                <a:lnTo>
                  <a:pt x="14764" y="1957368"/>
                </a:lnTo>
                <a:lnTo>
                  <a:pt x="11073" y="1957368"/>
                </a:lnTo>
                <a:lnTo>
                  <a:pt x="0" y="1957368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2571747"/>
            <a:ext cx="6171007" cy="4754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3048000"/>
            <a:ext cx="6171007" cy="43891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5435-8A1F-4F78-BD16-148AB8DDC6B1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456009" y="462819"/>
            <a:ext cx="8239601" cy="1957368"/>
          </a:xfrm>
          <a:custGeom>
            <a:avLst/>
            <a:gdLst/>
            <a:ahLst/>
            <a:cxnLst/>
            <a:rect l="l" t="t" r="r" b="b"/>
            <a:pathLst>
              <a:path w="8239601" h="1957368">
                <a:moveTo>
                  <a:pt x="188969" y="176957"/>
                </a:moveTo>
                <a:lnTo>
                  <a:pt x="188969" y="1768399"/>
                </a:lnTo>
                <a:lnTo>
                  <a:pt x="189995" y="1768399"/>
                </a:lnTo>
                <a:lnTo>
                  <a:pt x="8049606" y="1768399"/>
                </a:lnTo>
                <a:lnTo>
                  <a:pt x="8049606" y="176957"/>
                </a:lnTo>
                <a:lnTo>
                  <a:pt x="189995" y="176957"/>
                </a:lnTo>
                <a:close/>
                <a:moveTo>
                  <a:pt x="0" y="0"/>
                </a:moveTo>
                <a:lnTo>
                  <a:pt x="11073" y="0"/>
                </a:lnTo>
                <a:lnTo>
                  <a:pt x="14764" y="0"/>
                </a:lnTo>
                <a:lnTo>
                  <a:pt x="141727" y="0"/>
                </a:lnTo>
                <a:lnTo>
                  <a:pt x="188969" y="0"/>
                </a:lnTo>
                <a:lnTo>
                  <a:pt x="189995" y="0"/>
                </a:lnTo>
                <a:lnTo>
                  <a:pt x="8049606" y="0"/>
                </a:lnTo>
                <a:lnTo>
                  <a:pt x="8064370" y="0"/>
                </a:lnTo>
                <a:lnTo>
                  <a:pt x="8097875" y="0"/>
                </a:lnTo>
                <a:lnTo>
                  <a:pt x="8238575" y="0"/>
                </a:lnTo>
                <a:lnTo>
                  <a:pt x="8239601" y="0"/>
                </a:lnTo>
                <a:lnTo>
                  <a:pt x="8239601" y="176957"/>
                </a:lnTo>
                <a:lnTo>
                  <a:pt x="8239601" y="1768399"/>
                </a:lnTo>
                <a:lnTo>
                  <a:pt x="8239601" y="1957368"/>
                </a:lnTo>
                <a:lnTo>
                  <a:pt x="8238575" y="1957368"/>
                </a:lnTo>
                <a:lnTo>
                  <a:pt x="8228527" y="1957368"/>
                </a:lnTo>
                <a:lnTo>
                  <a:pt x="8097875" y="1957368"/>
                </a:lnTo>
                <a:lnTo>
                  <a:pt x="8064370" y="1957368"/>
                </a:lnTo>
                <a:lnTo>
                  <a:pt x="8049606" y="1957368"/>
                </a:lnTo>
                <a:lnTo>
                  <a:pt x="189995" y="1957368"/>
                </a:lnTo>
                <a:lnTo>
                  <a:pt x="188969" y="1957368"/>
                </a:lnTo>
                <a:lnTo>
                  <a:pt x="141727" y="1957368"/>
                </a:lnTo>
                <a:lnTo>
                  <a:pt x="14764" y="1957368"/>
                </a:lnTo>
                <a:lnTo>
                  <a:pt x="11073" y="1957368"/>
                </a:lnTo>
                <a:lnTo>
                  <a:pt x="0" y="1957368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2571747"/>
            <a:ext cx="6171007" cy="4754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3048000"/>
            <a:ext cx="6171007" cy="43891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7AAB-DCA0-4CFF-8F06-01F98E9B59FF}" type="datetime4">
              <a:rPr lang="en-US" smtClean="0"/>
              <a:t>December 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227338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437706"/>
            <a:ext cx="82296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6426104"/>
            <a:ext cx="746684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7147BE9B-963A-4258-A689-5CB11514BED9}" type="datetime4">
              <a:rPr lang="en-US" smtClean="0"/>
              <a:t>December 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6426104"/>
            <a:ext cx="301889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6430868"/>
            <a:ext cx="40004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457705" y="6248401"/>
            <a:ext cx="969471" cy="390524"/>
            <a:chOff x="3578225" y="1146175"/>
            <a:chExt cx="5038725" cy="2111375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95" y="2209800"/>
            <a:ext cx="6705006" cy="1905000"/>
          </a:xfrm>
        </p:spPr>
        <p:txBody>
          <a:bodyPr/>
          <a:lstStyle/>
          <a:p>
            <a:pPr algn="ctr"/>
            <a:r>
              <a:rPr lang="en-US" dirty="0" smtClean="0"/>
              <a:t>Power API </a:t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smtClean="0"/>
              <a:t>Redfish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HPC EG R&amp;D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4817" y="5821834"/>
            <a:ext cx="4117183" cy="883766"/>
          </a:xfrm>
        </p:spPr>
        <p:txBody>
          <a:bodyPr/>
          <a:lstStyle/>
          <a:p>
            <a:r>
              <a:rPr lang="en-US" dirty="0" smtClean="0"/>
              <a:t>Anusha  M S</a:t>
            </a:r>
          </a:p>
          <a:p>
            <a:r>
              <a:rPr lang="en-US" dirty="0" smtClean="0"/>
              <a:t>Prasanth Kurian</a:t>
            </a:r>
          </a:p>
          <a:p>
            <a:r>
              <a:rPr lang="en-US" dirty="0" smtClean="0"/>
              <a:t>Vinanti Phadke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Key Design 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7338" cy="3305167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Hierarchical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User </a:t>
            </a:r>
            <a:r>
              <a:rPr lang="en-US" sz="2800" dirty="0" smtClean="0"/>
              <a:t>Roles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Distributed architecture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517496"/>
          </a:xfrm>
        </p:spPr>
        <p:txBody>
          <a:bodyPr/>
          <a:lstStyle/>
          <a:p>
            <a:r>
              <a:rPr lang="en-US" dirty="0"/>
              <a:t>Hierarchical Description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36" y="1219200"/>
            <a:ext cx="4817204" cy="500564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257800" y="1036732"/>
            <a:ext cx="3426738" cy="2057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can insert additional objects </a:t>
            </a:r>
            <a:r>
              <a:rPr lang="en-US" dirty="0" smtClean="0"/>
              <a:t>as needed</a:t>
            </a:r>
            <a:r>
              <a:rPr lang="en-US" dirty="0"/>
              <a:t>, including memories, </a:t>
            </a:r>
            <a:r>
              <a:rPr lang="en-US" dirty="0" smtClean="0"/>
              <a:t>network interfaces, accelerators.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power measurements or controls can be </a:t>
            </a:r>
            <a:r>
              <a:rPr lang="en-US" dirty="0"/>
              <a:t>aggregated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547564"/>
          </a:xfrm>
        </p:spPr>
        <p:txBody>
          <a:bodyPr/>
          <a:lstStyle/>
          <a:p>
            <a:r>
              <a:rPr lang="en-US" dirty="0"/>
              <a:t>User Roles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609600"/>
            <a:ext cx="3960138" cy="5486400"/>
          </a:xfrm>
        </p:spPr>
        <p:txBody>
          <a:bodyPr/>
          <a:lstStyle/>
          <a:p>
            <a:r>
              <a:rPr lang="en-US" sz="1200" u="sng" dirty="0"/>
              <a:t>Platform </a:t>
            </a:r>
            <a:r>
              <a:rPr lang="en-US" sz="1200" u="sng" dirty="0" smtClean="0"/>
              <a:t>Manager</a:t>
            </a:r>
          </a:p>
          <a:p>
            <a:r>
              <a:rPr lang="en-US" sz="1200" dirty="0" smtClean="0"/>
              <a:t>Reflects </a:t>
            </a:r>
            <a:r>
              <a:rPr lang="en-US" sz="1200" dirty="0"/>
              <a:t>the responsibility of </a:t>
            </a:r>
            <a:r>
              <a:rPr lang="en-US" sz="1200" dirty="0" smtClean="0"/>
              <a:t>dictating overall </a:t>
            </a:r>
            <a:r>
              <a:rPr lang="en-US" sz="1200" dirty="0"/>
              <a:t>system-level </a:t>
            </a:r>
            <a:r>
              <a:rPr lang="en-US" sz="1200" dirty="0" smtClean="0"/>
              <a:t>policies, such </a:t>
            </a:r>
            <a:r>
              <a:rPr lang="en-US" sz="1200" dirty="0"/>
              <a:t>as scheduling priorities and </a:t>
            </a:r>
            <a:r>
              <a:rPr lang="en-US" sz="1200" dirty="0" smtClean="0"/>
              <a:t>facility limitations</a:t>
            </a:r>
          </a:p>
          <a:p>
            <a:r>
              <a:rPr lang="en-US" sz="1200" u="sng" dirty="0"/>
              <a:t>User role </a:t>
            </a:r>
            <a:endParaRPr lang="en-US" sz="1200" u="sng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rovides all </a:t>
            </a:r>
            <a:r>
              <a:rPr lang="en-US" sz="1200" dirty="0"/>
              <a:t>the </a:t>
            </a:r>
            <a:r>
              <a:rPr lang="en-US" sz="1200" dirty="0" smtClean="0"/>
              <a:t>capabilities potentially exposed to </a:t>
            </a:r>
            <a:r>
              <a:rPr lang="en-US" sz="1200" dirty="0"/>
              <a:t>end </a:t>
            </a:r>
            <a:r>
              <a:rPr lang="en-US" sz="1200" dirty="0" smtClean="0"/>
              <a:t>users like measurement and controlling.</a:t>
            </a:r>
          </a:p>
          <a:p>
            <a:r>
              <a:rPr lang="en-US" sz="1200" u="sng" dirty="0" smtClean="0"/>
              <a:t>Application role </a:t>
            </a:r>
          </a:p>
          <a:p>
            <a:r>
              <a:rPr lang="en-US" sz="1200" dirty="0" smtClean="0"/>
              <a:t>Interface </a:t>
            </a:r>
            <a:r>
              <a:rPr lang="en-US" sz="1200" dirty="0"/>
              <a:t>for user </a:t>
            </a:r>
            <a:r>
              <a:rPr lang="en-US" sz="1200" dirty="0" err="1" smtClean="0"/>
              <a:t>applications.It</a:t>
            </a:r>
            <a:r>
              <a:rPr lang="en-US" sz="1200" dirty="0" smtClean="0"/>
              <a:t> </a:t>
            </a:r>
            <a:r>
              <a:rPr lang="en-US" sz="1200" dirty="0"/>
              <a:t>is similar to the User </a:t>
            </a:r>
            <a:r>
              <a:rPr lang="en-US" sz="1200" dirty="0" smtClean="0"/>
              <a:t>role, But </a:t>
            </a:r>
            <a:r>
              <a:rPr lang="en-US" sz="1200" dirty="0"/>
              <a:t>with the ability to describe </a:t>
            </a:r>
            <a:r>
              <a:rPr lang="en-US" sz="1200" dirty="0" smtClean="0"/>
              <a:t>lower-level requirements.</a:t>
            </a:r>
          </a:p>
          <a:p>
            <a:r>
              <a:rPr lang="en-US" sz="1200" u="sng" dirty="0"/>
              <a:t>Administrator role </a:t>
            </a:r>
            <a:endParaRPr lang="en-US" sz="1200" u="sng" dirty="0" smtClean="0"/>
          </a:p>
          <a:p>
            <a:r>
              <a:rPr lang="en-US" sz="1200" dirty="0" smtClean="0"/>
              <a:t>Represents the </a:t>
            </a:r>
            <a:r>
              <a:rPr lang="en-US" sz="1200" dirty="0"/>
              <a:t>traditional IT system </a:t>
            </a:r>
            <a:r>
              <a:rPr lang="en-US" sz="1200" dirty="0" smtClean="0"/>
              <a:t>administrator function</a:t>
            </a:r>
            <a:r>
              <a:rPr lang="en-US" sz="1200" dirty="0"/>
              <a:t>, managing </a:t>
            </a:r>
            <a:r>
              <a:rPr lang="en-US" sz="1200" dirty="0" smtClean="0"/>
              <a:t>day-to-day system </a:t>
            </a:r>
            <a:r>
              <a:rPr lang="en-US" sz="1200" dirty="0"/>
              <a:t>operation, but from a </a:t>
            </a:r>
            <a:r>
              <a:rPr lang="en-US" sz="1200" dirty="0" err="1" smtClean="0"/>
              <a:t>powerand</a:t>
            </a:r>
            <a:r>
              <a:rPr lang="en-US" sz="1200" dirty="0" smtClean="0"/>
              <a:t> </a:t>
            </a:r>
            <a:r>
              <a:rPr lang="en-US" sz="1200" dirty="0"/>
              <a:t>energy </a:t>
            </a:r>
            <a:r>
              <a:rPr lang="en-US" sz="1200" dirty="0" smtClean="0"/>
              <a:t>perspective</a:t>
            </a:r>
          </a:p>
          <a:p>
            <a:r>
              <a:rPr lang="en-US" sz="1200" u="sng" dirty="0"/>
              <a:t>Accounting role </a:t>
            </a:r>
          </a:p>
          <a:p>
            <a:r>
              <a:rPr lang="en-US" sz="1200" dirty="0"/>
              <a:t>Interface for generating reports and system metrics at different levels of granularity, from system to individual </a:t>
            </a:r>
            <a:r>
              <a:rPr lang="en-US" sz="1200" dirty="0" smtClean="0"/>
              <a:t>component</a:t>
            </a:r>
          </a:p>
          <a:p>
            <a:r>
              <a:rPr lang="en-US" sz="1200" u="sng" dirty="0" smtClean="0"/>
              <a:t>Resource </a:t>
            </a:r>
            <a:r>
              <a:rPr lang="en-US" sz="1200" u="sng" dirty="0"/>
              <a:t>Manager role </a:t>
            </a:r>
            <a:endParaRPr lang="en-US" sz="1200" u="sng" dirty="0" smtClean="0"/>
          </a:p>
          <a:p>
            <a:r>
              <a:rPr lang="en-US" sz="1200" dirty="0" smtClean="0"/>
              <a:t>Is oriented toward </a:t>
            </a:r>
            <a:r>
              <a:rPr lang="en-US" sz="1200" dirty="0"/>
              <a:t>resource </a:t>
            </a:r>
            <a:r>
              <a:rPr lang="en-US" sz="1200" dirty="0" smtClean="0"/>
              <a:t>managers and </a:t>
            </a:r>
            <a:r>
              <a:rPr lang="en-US" sz="1200" dirty="0"/>
              <a:t>job schedulers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35" y="1600200"/>
            <a:ext cx="425346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Distributed Environment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946313"/>
            <a:ext cx="3978275" cy="410837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Torus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06938" y="2031701"/>
            <a:ext cx="3978275" cy="3937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048000"/>
            <a:ext cx="1143000" cy="852364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Redfish?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0" y="563417"/>
            <a:ext cx="955104" cy="673348"/>
          </a:xfrm>
          <a:prstGeom prst="rect">
            <a:avLst/>
          </a:prstGeom>
        </p:spPr>
      </p:pic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00233"/>
            <a:ext cx="8227338" cy="3305167"/>
          </a:xfrm>
        </p:spPr>
        <p:txBody>
          <a:bodyPr/>
          <a:lstStyle/>
          <a:p>
            <a:r>
              <a:rPr lang="en-US" dirty="0" smtClean="0"/>
              <a:t>A DMTF (Distributed Management Task Force) Standard.</a:t>
            </a:r>
          </a:p>
          <a:p>
            <a:r>
              <a:rPr lang="en-US" dirty="0"/>
              <a:t>For managing multi-node servers via a RESTful </a:t>
            </a:r>
            <a:r>
              <a:rPr lang="en-US" dirty="0" smtClean="0"/>
              <a:t>interface.</a:t>
            </a:r>
          </a:p>
          <a:p>
            <a:r>
              <a:rPr lang="en-US" altLang="en-US" kern="0" dirty="0"/>
              <a:t>A </a:t>
            </a:r>
            <a:r>
              <a:rPr lang="en-US" altLang="en-US" kern="0" dirty="0" smtClean="0"/>
              <a:t>secure replacement </a:t>
            </a:r>
            <a:r>
              <a:rPr lang="en-US" altLang="en-US" kern="0" dirty="0"/>
              <a:t>for IPMI-over-LAN</a:t>
            </a:r>
          </a:p>
          <a:p>
            <a:r>
              <a:rPr lang="en-US" dirty="0" smtClean="0"/>
              <a:t>Usable </a:t>
            </a:r>
            <a:r>
              <a:rPr lang="en-US" dirty="0"/>
              <a:t>by client applications and browser-based GUIs </a:t>
            </a:r>
            <a:r>
              <a:rPr lang="en-US" dirty="0" smtClean="0"/>
              <a:t>.</a:t>
            </a:r>
          </a:p>
          <a:p>
            <a:r>
              <a:rPr lang="en-US" dirty="0"/>
              <a:t>Built on a modern tool-chain (HTTPS, JSON, OData)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Earlier </a:t>
            </a:r>
            <a:r>
              <a:rPr lang="en-US" dirty="0"/>
              <a:t>it was targeted towards servers management but now its been </a:t>
            </a:r>
            <a:r>
              <a:rPr lang="en-US" dirty="0" smtClean="0"/>
              <a:t>extended </a:t>
            </a:r>
            <a:r>
              <a:rPr lang="en-US" dirty="0"/>
              <a:t>to other </a:t>
            </a:r>
            <a:r>
              <a:rPr lang="en-US" dirty="0" smtClean="0"/>
              <a:t>devices as well.</a:t>
            </a:r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Redfish?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industry doesn't want to learn a tool chain to perform basic management tasks on a </a:t>
            </a:r>
            <a:r>
              <a:rPr lang="en-US" dirty="0" smtClean="0"/>
              <a:t>platform.</a:t>
            </a:r>
          </a:p>
          <a:p>
            <a:r>
              <a:rPr lang="en-US" dirty="0"/>
              <a:t>Leverages existing Internet standards and tool chains</a:t>
            </a:r>
            <a:endParaRPr lang="en-US" dirty="0" smtClean="0"/>
          </a:p>
          <a:p>
            <a:r>
              <a:rPr lang="en-US" dirty="0"/>
              <a:t>Usable by pros and </a:t>
            </a:r>
            <a:r>
              <a:rPr lang="en-US" dirty="0" smtClean="0"/>
              <a:t>amateurs.</a:t>
            </a:r>
          </a:p>
          <a:p>
            <a:r>
              <a:rPr lang="en-US" altLang="en-US" kern="0" dirty="0"/>
              <a:t>Schema-backed but human-readable</a:t>
            </a:r>
            <a:endParaRPr lang="en-US" altLang="en-US" sz="2000" kern="0" dirty="0"/>
          </a:p>
          <a:p>
            <a:r>
              <a:rPr lang="en-US" kern="0" dirty="0"/>
              <a:t>Can interact with multiple objects and attributes in </a:t>
            </a:r>
            <a:r>
              <a:rPr lang="en-US" kern="0" dirty="0" smtClean="0"/>
              <a:t>parallel</a:t>
            </a:r>
          </a:p>
          <a:p>
            <a:r>
              <a:rPr lang="en-US" dirty="0" smtClean="0"/>
              <a:t>Deployable </a:t>
            </a:r>
            <a:r>
              <a:rPr lang="en-US" dirty="0"/>
              <a:t>on existing management </a:t>
            </a:r>
            <a:r>
              <a:rPr lang="en-US" dirty="0" smtClean="0"/>
              <a:t>controllers.</a:t>
            </a:r>
            <a:endParaRPr lang="en-US" kern="0" dirty="0"/>
          </a:p>
          <a:p>
            <a:r>
              <a:rPr lang="en-US" dirty="0"/>
              <a:t>Provides Out of band management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1676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 , HTTPS and JSON?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1676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600201"/>
            <a:ext cx="5257800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RESTful API architectures are rapidly replacing SOAP (web services</a:t>
            </a:r>
            <a:r>
              <a:rPr lang="en-US" dirty="0" smtClean="0"/>
              <a:t>)</a:t>
            </a:r>
          </a:p>
          <a:p>
            <a:r>
              <a:rPr lang="en-US" dirty="0"/>
              <a:t>HTTP/HTTPS protocol </a:t>
            </a:r>
            <a:r>
              <a:rPr lang="en-US" dirty="0" smtClean="0"/>
              <a:t>is well understood by admin and has well known security Model and Network Configuration.</a:t>
            </a:r>
          </a:p>
          <a:p>
            <a:r>
              <a:rPr lang="en-US" dirty="0" smtClean="0"/>
              <a:t>JSON is a modern data format which is human-readable and simpler than XML and has Modern Language Support</a:t>
            </a:r>
          </a:p>
          <a:p>
            <a:r>
              <a:rPr lang="en-US" dirty="0"/>
              <a:t>The combination of language support and ubiquity of REST, </a:t>
            </a:r>
            <a:r>
              <a:rPr lang="en-US" dirty="0" smtClean="0"/>
              <a:t>HTTPS </a:t>
            </a:r>
            <a:r>
              <a:rPr lang="en-US" dirty="0"/>
              <a:t>and JSON means that systems management tasks can be performed using the same skill set and tool chain as all other IT and dev/ops tasks.</a:t>
            </a:r>
            <a:endParaRPr lang="en-US" altLang="en-US" kern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257799" y="1565564"/>
            <a:ext cx="3426739" cy="39970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00201"/>
            <a:ext cx="2038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471364"/>
          </a:xfrm>
        </p:spPr>
        <p:txBody>
          <a:bodyPr/>
          <a:lstStyle/>
          <a:p>
            <a:r>
              <a:rPr lang="en-US" dirty="0" smtClean="0"/>
              <a:t>Redfish Resource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2" y="6430868"/>
            <a:ext cx="40004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296636"/>
            <a:ext cx="1356360" cy="3124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/redfish/v1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597626"/>
            <a:ext cx="135636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Root resource </a:t>
            </a:r>
            <a:br>
              <a:rPr lang="en-US" sz="1350" dirty="0"/>
            </a:br>
            <a:r>
              <a:rPr lang="en-US" sz="900" dirty="0"/>
              <a:t>Links to all content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" y="3628355"/>
            <a:ext cx="2339340" cy="6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Collection of chassis</a:t>
            </a:r>
          </a:p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2651760" y="1906236"/>
            <a:ext cx="2560320" cy="518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Collection of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4560" y="2073876"/>
            <a:ext cx="2354580" cy="6934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information</a:t>
            </a:r>
          </a:p>
          <a:p>
            <a:pPr algn="ctr"/>
            <a:r>
              <a:rPr lang="en-US" sz="900" dirty="0"/>
              <a:t>Model no, serial no, Boot order, NIC MAC, status </a:t>
            </a:r>
            <a:r>
              <a:rPr lang="en-US" sz="900" dirty="0" err="1"/>
              <a:t>etc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4160520" y="4207474"/>
            <a:ext cx="2346960" cy="613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Chassis</a:t>
            </a:r>
            <a:br>
              <a:rPr lang="en-US" sz="1350" dirty="0"/>
            </a:br>
            <a:r>
              <a:rPr lang="en-US" sz="900" dirty="0" err="1"/>
              <a:t>Chassis</a:t>
            </a:r>
            <a:r>
              <a:rPr lang="en-US" sz="900" dirty="0"/>
              <a:t>  global physical asset info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416040" y="2424396"/>
            <a:ext cx="7620" cy="1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51760" y="1502376"/>
            <a:ext cx="2560320" cy="403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/redfish/v1/Systems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040" y="3178775"/>
            <a:ext cx="2339340" cy="449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/redfish/v1/Chassis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60520" y="3773136"/>
            <a:ext cx="2346960" cy="434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/redfish/v1/Chassis/&lt;id&gt;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04560" y="1662396"/>
            <a:ext cx="2354580" cy="403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/redfish/v1/Systems/&lt;id&gt;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2080" y="5312376"/>
            <a:ext cx="9144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2760" y="5281896"/>
            <a:ext cx="922020" cy="312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82740" y="2988276"/>
            <a:ext cx="84582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Processors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38060" y="3475956"/>
            <a:ext cx="92202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Disks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18260" y="2012916"/>
            <a:ext cx="419100" cy="116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1737360" y="1864326"/>
            <a:ext cx="91440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12080" y="2073876"/>
            <a:ext cx="79248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0380" y="3773135"/>
            <a:ext cx="1120140" cy="60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1200" y="4847556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32220" y="4820886"/>
            <a:ext cx="773430" cy="4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10400" y="2774916"/>
            <a:ext cx="7620" cy="2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80960" y="2774916"/>
            <a:ext cx="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7726680" y="3190205"/>
            <a:ext cx="1188721" cy="381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60080" y="3975066"/>
            <a:ext cx="80010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NICs</a:t>
            </a:r>
          </a:p>
        </p:txBody>
      </p:sp>
    </p:spTree>
    <p:extLst>
      <p:ext uri="{BB962C8B-B14F-4D97-AF65-F5344CB8AC3E}">
        <p14:creationId xmlns:p14="http://schemas.microsoft.com/office/powerpoint/2010/main" val="30021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simple is Rest Using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python code to get temperature of chassis from a server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Output is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7998738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7" y="4343400"/>
            <a:ext cx="370332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smtClean="0"/>
              <a:t>(Modify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API</a:t>
            </a:r>
          </a:p>
          <a:p>
            <a:pPr lvl="1"/>
            <a:r>
              <a:rPr lang="en-US" dirty="0" smtClean="0"/>
              <a:t>Sub titles</a:t>
            </a:r>
          </a:p>
          <a:p>
            <a:r>
              <a:rPr lang="en-US" dirty="0" smtClean="0"/>
              <a:t>Redfish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 Titles</a:t>
            </a:r>
          </a:p>
          <a:p>
            <a:r>
              <a:rPr lang="en-US" dirty="0" smtClean="0"/>
              <a:t>Redfish Integration</a:t>
            </a:r>
          </a:p>
          <a:p>
            <a:pPr lvl="1"/>
            <a:r>
              <a:rPr lang="en-US" dirty="0" smtClean="0"/>
              <a:t>Su Titles</a:t>
            </a:r>
          </a:p>
          <a:p>
            <a:r>
              <a:rPr lang="en-US" dirty="0" smtClean="0"/>
              <a:t>Ganglia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1" y="1426128"/>
            <a:ext cx="8305919" cy="46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471364"/>
          </a:xfrm>
        </p:spPr>
        <p:txBody>
          <a:bodyPr/>
          <a:lstStyle/>
          <a:p>
            <a:r>
              <a:rPr lang="en-US" dirty="0" smtClean="0"/>
              <a:t>Power API over Redfish – Schematic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24000"/>
          <a:ext cx="8228013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2" y="6430868"/>
            <a:ext cx="40004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4613" y="4648200"/>
            <a:ext cx="2438400" cy="1447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533400" y="930925"/>
            <a:ext cx="1981200" cy="1760491"/>
          </a:xfrm>
          <a:prstGeom prst="rect">
            <a:avLst/>
          </a:prstGeom>
          <a:solidFill>
            <a:srgbClr val="00B388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API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ltGray">
          <a:xfrm>
            <a:off x="4802981" y="3461904"/>
            <a:ext cx="3426619" cy="31250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1" name="Oval 30"/>
          <p:cNvSpPr/>
          <p:nvPr/>
        </p:nvSpPr>
        <p:spPr bwMode="ltGray">
          <a:xfrm>
            <a:off x="7019080" y="3482134"/>
            <a:ext cx="838200" cy="5334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Oval 32"/>
          <p:cNvSpPr/>
          <p:nvPr/>
        </p:nvSpPr>
        <p:spPr bwMode="ltGray">
          <a:xfrm>
            <a:off x="7083262" y="4666336"/>
            <a:ext cx="838200" cy="5334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34" name="Oval 33"/>
          <p:cNvSpPr/>
          <p:nvPr/>
        </p:nvSpPr>
        <p:spPr bwMode="ltGray">
          <a:xfrm>
            <a:off x="7097957" y="5943600"/>
            <a:ext cx="838200" cy="5334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87591" y="3521055"/>
            <a:ext cx="2057400" cy="4332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Redfish Agent</a:t>
            </a:r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081661" y="4708853"/>
          <a:ext cx="1219200" cy="3708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{69012ECD-51FC-41F1-AA8D-1B2483CD663E}</a:tableStyleId>
              </a:tblPr>
              <a:tblGrid>
                <a:gridCol w="392112"/>
                <a:gridCol w="420688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R1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33" idx="2"/>
          </p:cNvCxnSpPr>
          <p:nvPr/>
        </p:nvCxnSpPr>
        <p:spPr>
          <a:xfrm>
            <a:off x="6314586" y="4892457"/>
            <a:ext cx="768676" cy="40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 bwMode="ltGray">
          <a:xfrm>
            <a:off x="533400" y="4491854"/>
            <a:ext cx="1981200" cy="1760491"/>
          </a:xfrm>
          <a:prstGeom prst="rect">
            <a:avLst/>
          </a:prstGeom>
          <a:solidFill>
            <a:srgbClr val="00B388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Redfish Plugin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300861" y="3954320"/>
            <a:ext cx="938139" cy="936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4" idx="1"/>
          </p:cNvCxnSpPr>
          <p:nvPr/>
        </p:nvCxnSpPr>
        <p:spPr>
          <a:xfrm>
            <a:off x="6300861" y="4890590"/>
            <a:ext cx="919848" cy="113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85800" y="2707371"/>
            <a:ext cx="0" cy="1780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16200000">
            <a:off x="-59599" y="3262916"/>
            <a:ext cx="1371600" cy="2285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Initialization</a:t>
            </a:r>
            <a:endParaRPr lang="en-US" sz="12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219200" y="2707371"/>
            <a:ext cx="0" cy="1780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6200000">
            <a:off x="891792" y="3418962"/>
            <a:ext cx="489620" cy="204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open</a:t>
            </a:r>
            <a:endParaRPr lang="en-US" sz="11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774564" y="2716655"/>
            <a:ext cx="0" cy="1778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6200000">
            <a:off x="1482014" y="3483628"/>
            <a:ext cx="405970" cy="141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Read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271990" y="2707371"/>
            <a:ext cx="0" cy="176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1652439" y="3573035"/>
            <a:ext cx="1070745" cy="165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Close &amp; Finalize</a:t>
            </a:r>
            <a:endParaRPr lang="en-US" sz="1100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514600" y="3945168"/>
            <a:ext cx="2286793" cy="855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20334952">
            <a:off x="3027832" y="4150855"/>
            <a:ext cx="139594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Open new session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514600" y="4372884"/>
            <a:ext cx="2286793" cy="826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0378916">
            <a:off x="3286142" y="4529193"/>
            <a:ext cx="986789" cy="199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node0.cpu1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71" idx="3"/>
          </p:cNvCxnSpPr>
          <p:nvPr/>
        </p:nvCxnSpPr>
        <p:spPr>
          <a:xfrm flipV="1">
            <a:off x="2514600" y="4892457"/>
            <a:ext cx="3167981" cy="479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086001">
            <a:off x="2852000" y="4960079"/>
            <a:ext cx="2192002" cy="1962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Get the Maximum Frequency </a:t>
            </a:r>
            <a:endParaRPr lang="en-US" sz="11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514600" y="5715000"/>
            <a:ext cx="22867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76778" y="5545651"/>
            <a:ext cx="1479464" cy="289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Close the session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3926" y="3578591"/>
            <a:ext cx="694148" cy="3181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Worker Thread1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39874" y="4789032"/>
            <a:ext cx="694148" cy="3181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Worker Thread2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270585" y="6036902"/>
            <a:ext cx="694148" cy="3181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Worker Thread3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40771" y="4529873"/>
            <a:ext cx="500981" cy="160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Queue</a:t>
            </a:r>
            <a:endParaRPr lang="en-US" sz="12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7857280" y="3737686"/>
            <a:ext cx="9041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934022" y="4948127"/>
            <a:ext cx="828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3"/>
          </p:cNvCxnSpPr>
          <p:nvPr/>
        </p:nvCxnSpPr>
        <p:spPr>
          <a:xfrm flipV="1">
            <a:off x="7964733" y="6195997"/>
            <a:ext cx="796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076778" y="1166066"/>
            <a:ext cx="54102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Power API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Power management over an </a:t>
            </a:r>
            <a:r>
              <a:rPr lang="en-US" sz="1400" dirty="0" err="1"/>
              <a:t>exascale</a:t>
            </a:r>
            <a:r>
              <a:rPr lang="en-US" sz="1400" dirty="0"/>
              <a:t> systems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Can talk to redfish </a:t>
            </a:r>
            <a:r>
              <a:rPr lang="en-US" sz="1400" dirty="0" smtClean="0"/>
              <a:t>plugins 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091929" y="1184017"/>
            <a:ext cx="5791200" cy="1828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/>
              <a:t>Redfish Plugin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Plugins </a:t>
            </a:r>
            <a:r>
              <a:rPr lang="en-US" sz="1400" dirty="0"/>
              <a:t>provide common POSIX-like abstraction to underlying resource capabilities which include devices, system mechanisms</a:t>
            </a:r>
            <a:r>
              <a:rPr lang="en-US" sz="1400" dirty="0" smtClean="0"/>
              <a:t>.</a:t>
            </a:r>
            <a:endParaRPr lang="en-US" sz="1400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Redfish plugin can talk to underlying redfish compliant systems via Redfish </a:t>
            </a:r>
            <a:r>
              <a:rPr lang="en-US" sz="1400" dirty="0" smtClean="0"/>
              <a:t>agents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Can talk to multiple agents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076778" y="1164344"/>
            <a:ext cx="5859162" cy="2362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Redfish Agents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Written in </a:t>
            </a:r>
            <a:r>
              <a:rPr lang="en-US" sz="1400" dirty="0" smtClean="0"/>
              <a:t>python</a:t>
            </a:r>
            <a:endParaRPr lang="en-US" sz="1400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Light weight daemons listening over TCP/IP port 20220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Receives the node, device and attributes </a:t>
            </a:r>
            <a:r>
              <a:rPr lang="en-US" sz="1400" dirty="0" smtClean="0"/>
              <a:t>information from </a:t>
            </a:r>
            <a:r>
              <a:rPr lang="en-US" sz="1400" dirty="0"/>
              <a:t>the plugin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Converts </a:t>
            </a:r>
            <a:r>
              <a:rPr lang="en-US" sz="1400" dirty="0" smtClean="0"/>
              <a:t>received information  </a:t>
            </a:r>
            <a:r>
              <a:rPr lang="en-US" sz="1400" dirty="0"/>
              <a:t>into REST </a:t>
            </a:r>
            <a:r>
              <a:rPr lang="en-US" sz="1400" dirty="0" smtClean="0"/>
              <a:t>Uniform </a:t>
            </a:r>
            <a:r>
              <a:rPr lang="en-US" sz="1400" dirty="0"/>
              <a:t>Resource Identifiers (URIs)  </a:t>
            </a:r>
            <a:r>
              <a:rPr lang="en-US" sz="1200" dirty="0" err="1" smtClean="0">
                <a:solidFill>
                  <a:srgbClr val="00B050"/>
                </a:solidFill>
              </a:rPr>
              <a:t>Eg</a:t>
            </a:r>
            <a:r>
              <a:rPr lang="en-US" sz="1200" dirty="0" smtClean="0">
                <a:solidFill>
                  <a:srgbClr val="00B050"/>
                </a:solidFill>
              </a:rPr>
              <a:t>. /redfish/v1/Chassis</a:t>
            </a:r>
            <a:endParaRPr lang="en-US" sz="1200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Can talk to a local machine via </a:t>
            </a:r>
            <a:r>
              <a:rPr lang="en-US" sz="1400" dirty="0" err="1"/>
              <a:t>hprest</a:t>
            </a:r>
            <a:r>
              <a:rPr lang="en-US" sz="1400" dirty="0"/>
              <a:t> Channel Interface Driver (</a:t>
            </a:r>
            <a:r>
              <a:rPr lang="en-US" sz="1400" dirty="0" smtClean="0"/>
              <a:t>In-band</a:t>
            </a:r>
            <a:r>
              <a:rPr lang="en-US" sz="1400" dirty="0"/>
              <a:t>)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 Can Talk to remote machine securely over </a:t>
            </a:r>
            <a:r>
              <a:rPr lang="en-US" sz="1400" dirty="0" smtClean="0"/>
              <a:t>HTTPS (Out-of-band)</a:t>
            </a:r>
            <a:endParaRPr lang="en-US" sz="1400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125942" y="1114447"/>
            <a:ext cx="5486400" cy="228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Initialization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Initialize a connection with agent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Create a session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469" y="2105047"/>
            <a:ext cx="5372100" cy="120015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125942" y="1175131"/>
            <a:ext cx="6553200" cy="228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Open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400" dirty="0" smtClean="0"/>
              <a:t>Sends node and device information to the agent in the format &lt;node name&gt;.&lt;device name&gt; </a:t>
            </a:r>
            <a:r>
              <a:rPr lang="en-US" sz="1400" dirty="0" err="1" smtClean="0">
                <a:solidFill>
                  <a:srgbClr val="00B050"/>
                </a:solidFill>
              </a:rPr>
              <a:t>Eg</a:t>
            </a:r>
            <a:r>
              <a:rPr lang="en-US" sz="1400" dirty="0" smtClean="0">
                <a:solidFill>
                  <a:srgbClr val="00B050"/>
                </a:solidFill>
              </a:rPr>
              <a:t>. </a:t>
            </a:r>
            <a:r>
              <a:rPr lang="en-US" sz="1400" dirty="0">
                <a:solidFill>
                  <a:srgbClr val="00B050"/>
                </a:solidFill>
              </a:rPr>
              <a:t>n</a:t>
            </a:r>
            <a:r>
              <a:rPr lang="en-US" sz="1400" dirty="0" smtClean="0">
                <a:solidFill>
                  <a:srgbClr val="00B050"/>
                </a:solidFill>
              </a:rPr>
              <a:t>ode0.cpu1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5942" y="2003419"/>
            <a:ext cx="5459627" cy="847725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3097623" y="1196461"/>
            <a:ext cx="5486400" cy="2438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Read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200" dirty="0" smtClean="0"/>
              <a:t>Sends the attributes like Voltage, Power, Temperature to the agent to read from the ILO for the corresponding device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7623" y="2263261"/>
            <a:ext cx="5257800" cy="100965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3076778" y="1175493"/>
            <a:ext cx="5410200" cy="10317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Close and finalize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200" dirty="0" smtClean="0"/>
              <a:t>Cleanup and Closes the session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03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1" grpId="0" animBg="1"/>
      <p:bldP spid="33" grpId="0" animBg="1"/>
      <p:bldP spid="34" grpId="0" animBg="1"/>
      <p:bldP spid="34" grpId="1" animBg="1"/>
      <p:bldP spid="39" grpId="0"/>
      <p:bldP spid="71" grpId="0" animBg="1"/>
      <p:bldP spid="83" grpId="0"/>
      <p:bldP spid="86" grpId="0"/>
      <p:bldP spid="89" grpId="0"/>
      <p:bldP spid="92" grpId="0"/>
      <p:bldP spid="95" grpId="0"/>
      <p:bldP spid="100" grpId="0"/>
      <p:bldP spid="103" grpId="0"/>
      <p:bldP spid="106" grpId="0"/>
      <p:bldP spid="107" grpId="0"/>
      <p:bldP spid="108" grpId="0"/>
      <p:bldP spid="109" grpId="0"/>
      <p:bldP spid="110" grpId="0"/>
      <p:bldP spid="126" grpId="0"/>
      <p:bldP spid="128" grpId="0"/>
      <p:bldP spid="129" grpId="0"/>
      <p:bldP spid="135" grpId="0"/>
      <p:bldP spid="137" grpId="0"/>
      <p:bldP spid="139" grpId="0"/>
      <p:bldP spid="1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Ganglia Integration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344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24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143000"/>
            <a:ext cx="8312846" cy="472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1"/>
            <a:ext cx="8227338" cy="4038600"/>
          </a:xfrm>
        </p:spPr>
        <p:txBody>
          <a:bodyPr/>
          <a:lstStyle/>
          <a:p>
            <a:r>
              <a:rPr lang="en-US" dirty="0" smtClean="0"/>
              <a:t>Diverse </a:t>
            </a:r>
            <a:r>
              <a:rPr lang="en-US" dirty="0"/>
              <a:t>requirements, from application-level fine-grained control and measurement to facility-level accounting For managing multi-node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igh-frequency measurement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ich </a:t>
            </a:r>
            <a:r>
              <a:rPr lang="en-US" dirty="0"/>
              <a:t>statistics-gathering interface that scales from individual component-level measurements up to and including whole-system statistics</a:t>
            </a:r>
          </a:p>
          <a:p>
            <a:r>
              <a:rPr lang="en-US" dirty="0" smtClean="0"/>
              <a:t>In </a:t>
            </a:r>
            <a:r>
              <a:rPr lang="en-US" dirty="0"/>
              <a:t>both real-time (active measurements) and historical (database logging) </a:t>
            </a:r>
            <a:r>
              <a:rPr lang="en-US" dirty="0" smtClean="0"/>
              <a:t>contexts.</a:t>
            </a:r>
          </a:p>
          <a:p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060" y="762000"/>
            <a:ext cx="83949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PWR_ATTR_PSTATE </a:t>
            </a:r>
            <a:r>
              <a:rPr lang="en-US" sz="1200" dirty="0" smtClean="0"/>
              <a:t>                    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PWR_ATTR_CSTATE</a:t>
            </a:r>
            <a:r>
              <a:rPr lang="en-US" sz="1200" dirty="0"/>
              <a:t>, </a:t>
            </a:r>
            <a:r>
              <a:rPr lang="en-US" sz="1200" dirty="0" smtClean="0"/>
              <a:t>                         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PWR_ATTR_CSTATE_LIMIT</a:t>
            </a:r>
            <a:r>
              <a:rPr lang="en-US" sz="1200" dirty="0"/>
              <a:t>, </a:t>
            </a:r>
            <a:r>
              <a:rPr lang="en-US" sz="1200" dirty="0" smtClean="0"/>
              <a:t>              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PWR_ATTR_SSTATE</a:t>
            </a:r>
            <a:r>
              <a:rPr lang="en-US" sz="1200" dirty="0"/>
              <a:t>, </a:t>
            </a:r>
            <a:r>
              <a:rPr lang="en-US" sz="1200" dirty="0" smtClean="0"/>
              <a:t>                         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PWR_ATTR_CURRENT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double, amps */ </a:t>
            </a:r>
            <a:endParaRPr lang="en-US" sz="1200" dirty="0" smtClean="0"/>
          </a:p>
          <a:p>
            <a:r>
              <a:rPr lang="en-US" sz="1200" dirty="0" smtClean="0"/>
              <a:t>PWR_ATTR_VOLTAGE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double, volts */ </a:t>
            </a:r>
            <a:endParaRPr lang="en-US" sz="1200" dirty="0" smtClean="0"/>
          </a:p>
          <a:p>
            <a:r>
              <a:rPr lang="en-US" sz="1200" dirty="0" smtClean="0"/>
              <a:t>PWR_ATTR_POWER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double, watts */ </a:t>
            </a:r>
            <a:endParaRPr lang="en-US" sz="1200" dirty="0" smtClean="0"/>
          </a:p>
          <a:p>
            <a:r>
              <a:rPr lang="en-US" sz="1200" dirty="0" smtClean="0"/>
              <a:t>PWR_ATTR_POWER_LIMIT_MIN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double, watts */ </a:t>
            </a:r>
            <a:endParaRPr lang="en-US" sz="1200" dirty="0" smtClean="0"/>
          </a:p>
          <a:p>
            <a:r>
              <a:rPr lang="en-US" sz="1200" dirty="0" smtClean="0"/>
              <a:t>PWR_ATTR_POWER_LIMIT_MAX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double, watts */ </a:t>
            </a:r>
            <a:endParaRPr lang="en-US" sz="1200" dirty="0" smtClean="0"/>
          </a:p>
          <a:p>
            <a:r>
              <a:rPr lang="en-US" sz="1200" dirty="0" smtClean="0"/>
              <a:t>PWR_ATTR_FREQ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double, Hz */ </a:t>
            </a:r>
            <a:endParaRPr lang="en-US" sz="1200" dirty="0" smtClean="0"/>
          </a:p>
          <a:p>
            <a:r>
              <a:rPr lang="en-US" sz="1200" dirty="0" smtClean="0"/>
              <a:t>PWR_ATTR_FREQ_LIMIT_MIN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double, Hz */ </a:t>
            </a:r>
            <a:endParaRPr lang="en-US" sz="1200" dirty="0" smtClean="0"/>
          </a:p>
          <a:p>
            <a:r>
              <a:rPr lang="en-US" sz="1200" dirty="0" smtClean="0"/>
              <a:t>PWR_ATTR_FREQ_LIMIT_MAX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double, Hz */ </a:t>
            </a:r>
            <a:endParaRPr lang="en-US" sz="1200" dirty="0" smtClean="0"/>
          </a:p>
          <a:p>
            <a:r>
              <a:rPr lang="en-US" sz="1200" dirty="0" smtClean="0"/>
              <a:t>PWR_ATTR_ENERGY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double, joules */ </a:t>
            </a:r>
            <a:endParaRPr lang="en-US" sz="1200" dirty="0" smtClean="0"/>
          </a:p>
          <a:p>
            <a:r>
              <a:rPr lang="en-US" sz="1200" dirty="0" smtClean="0"/>
              <a:t>PWR_ATTR_TEMP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double, degrees Celsius */ </a:t>
            </a:r>
            <a:endParaRPr lang="en-US" sz="1200" dirty="0" smtClean="0"/>
          </a:p>
          <a:p>
            <a:r>
              <a:rPr lang="en-US" sz="1200" dirty="0" smtClean="0"/>
              <a:t>PWR_ATTR_OS_ID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PWR_ATTR_THROTTLED_TIME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PWR_ATTR_THROTTLED_COUNT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PWR_ATTR_GOV</a:t>
            </a:r>
            <a:r>
              <a:rPr lang="en-US" sz="1200" dirty="0"/>
              <a:t>, </a:t>
            </a:r>
            <a:r>
              <a:rPr lang="en-US" sz="1200" dirty="0" smtClean="0"/>
              <a:t>		/* </a:t>
            </a:r>
            <a:r>
              <a:rPr lang="en-US" sz="1200" dirty="0"/>
              <a:t>uint64_t */ </a:t>
            </a:r>
            <a:endParaRPr lang="en-US" sz="1200" dirty="0" smtClean="0"/>
          </a:p>
          <a:p>
            <a:r>
              <a:rPr lang="en-US" sz="1200" dirty="0" smtClean="0"/>
              <a:t>PWR_NUM_ATTR_NAMES</a:t>
            </a:r>
            <a:r>
              <a:rPr lang="en-US" sz="1200" dirty="0"/>
              <a:t>, </a:t>
            </a:r>
            <a:r>
              <a:rPr lang="en-US" sz="1200" dirty="0" smtClean="0"/>
              <a:t>	/* </a:t>
            </a:r>
            <a:r>
              <a:rPr lang="en-US" sz="1200" dirty="0"/>
              <a:t>*/ </a:t>
            </a:r>
            <a:endParaRPr lang="en-US" sz="1200" dirty="0" smtClean="0"/>
          </a:p>
          <a:p>
            <a:r>
              <a:rPr lang="en-US" sz="1200" dirty="0" smtClean="0"/>
              <a:t>PWR_ATTR_INVALID </a:t>
            </a:r>
            <a:r>
              <a:rPr lang="en-US" sz="1200" dirty="0"/>
              <a:t>= 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PWR_ATTR_NOT_SPECIFIED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61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HPC: Exascale computing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00233"/>
            <a:ext cx="8227338" cy="33051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At a supercomputing conference in 2009, </a:t>
            </a:r>
            <a:r>
              <a:rPr lang="en-US" i="1" dirty="0"/>
              <a:t>Computerworld </a:t>
            </a:r>
            <a:r>
              <a:rPr lang="en-US" dirty="0"/>
              <a:t>projected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</a:t>
            </a:r>
            <a:r>
              <a:rPr lang="en-US" dirty="0"/>
              <a:t>implementation by </a:t>
            </a:r>
            <a:r>
              <a:rPr lang="en-US" dirty="0" smtClean="0"/>
              <a:t>2018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Speeds exceeding One </a:t>
            </a:r>
            <a:r>
              <a:rPr lang="en-US" dirty="0" err="1" smtClean="0"/>
              <a:t>exaFLOPS</a:t>
            </a:r>
            <a:r>
              <a:rPr lang="en-US" dirty="0" smtClean="0"/>
              <a:t> </a:t>
            </a:r>
            <a:r>
              <a:rPr lang="en-US" dirty="0"/>
              <a:t>(10</a:t>
            </a:r>
            <a:r>
              <a:rPr lang="en-US" baseline="30000" dirty="0"/>
              <a:t>18 </a:t>
            </a:r>
            <a:r>
              <a:rPr lang="en-US" dirty="0" smtClean="0"/>
              <a:t>FLOPS 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Very large clusters of high performance computational nodes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Different from large commercial datacenters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Primarily scientific in nature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Runs only a few very large jobs at a time sometimes only one job</a:t>
            </a:r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Constraint</a:t>
            </a:r>
            <a:r>
              <a:rPr lang="en-US" dirty="0"/>
              <a:t>: Power and Energy aware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371601"/>
            <a:ext cx="8227338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Power requirement of tens of megawatt makes it much harder to manage power consumption</a:t>
            </a:r>
          </a:p>
          <a:p>
            <a:r>
              <a:rPr lang="en-US" dirty="0"/>
              <a:t>Pushing the limits of commercial power delivery  </a:t>
            </a:r>
          </a:p>
          <a:p>
            <a:r>
              <a:rPr lang="en-US" dirty="0"/>
              <a:t>Greatly increasing the cost of facility infrastructure to support </a:t>
            </a:r>
          </a:p>
          <a:p>
            <a:r>
              <a:rPr lang="en-US" dirty="0"/>
              <a:t>Power and Energy are domain constraints in Exascale computing</a:t>
            </a:r>
          </a:p>
          <a:p>
            <a:r>
              <a:rPr lang="en-US" dirty="0"/>
              <a:t>Breaching contracts with power utility providers and exceeding on-site physical power limits</a:t>
            </a:r>
          </a:p>
          <a:p>
            <a:r>
              <a:rPr lang="en-US" dirty="0"/>
              <a:t>Power and Energy based tuning of Jobs and resource </a:t>
            </a:r>
            <a:r>
              <a:rPr lang="en-US" dirty="0" smtClean="0"/>
              <a:t>reallocations will be essential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2100" dirty="0" smtClean="0"/>
          </a:p>
          <a:p>
            <a:pPr marL="0" indent="0" algn="ctr">
              <a:buNone/>
            </a:pPr>
            <a:r>
              <a:rPr lang="en-US" sz="2100" dirty="0"/>
              <a:t>P</a:t>
            </a:r>
            <a:r>
              <a:rPr lang="en-US" sz="2100" dirty="0" smtClean="0"/>
              <a:t>ower </a:t>
            </a:r>
            <a:r>
              <a:rPr lang="en-US" sz="2100" dirty="0"/>
              <a:t>management </a:t>
            </a:r>
            <a:r>
              <a:rPr lang="en-US" sz="2100" dirty="0" smtClean="0"/>
              <a:t>functions </a:t>
            </a:r>
          </a:p>
          <a:p>
            <a:pPr marL="0" indent="0" algn="ctr">
              <a:buNone/>
            </a:pPr>
            <a:r>
              <a:rPr lang="en-US" sz="2100" dirty="0" smtClean="0"/>
              <a:t>   to measure </a:t>
            </a:r>
          </a:p>
          <a:p>
            <a:pPr marL="0" indent="0" algn="ctr">
              <a:buNone/>
            </a:pPr>
            <a:r>
              <a:rPr lang="en-US" sz="2100" dirty="0" smtClean="0"/>
              <a:t>Real time and historical Power and Energy data </a:t>
            </a:r>
          </a:p>
          <a:p>
            <a:pPr marL="0" indent="0" algn="ctr">
              <a:buNone/>
            </a:pPr>
            <a:r>
              <a:rPr lang="en-US" sz="2100" dirty="0" smtClean="0"/>
              <a:t>and </a:t>
            </a:r>
          </a:p>
          <a:p>
            <a:pPr marL="0" indent="0" algn="ctr">
              <a:buNone/>
            </a:pPr>
            <a:r>
              <a:rPr lang="en-US" sz="2100" dirty="0" smtClean="0"/>
              <a:t>Effectively Controlling them </a:t>
            </a:r>
            <a:endParaRPr lang="en-US" sz="1500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Horizontal Scroll 6"/>
          <p:cNvSpPr/>
          <p:nvPr/>
        </p:nvSpPr>
        <p:spPr bwMode="ltGray">
          <a:xfrm>
            <a:off x="1520477" y="3181543"/>
            <a:ext cx="6172200" cy="3426001"/>
          </a:xfrm>
          <a:prstGeom prst="horizontalScroll">
            <a:avLst/>
          </a:prstGeom>
          <a:noFill/>
          <a:ln w="19050">
            <a:solidFill>
              <a:srgbClr val="00B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397113"/>
          </a:xfrm>
        </p:spPr>
        <p:txBody>
          <a:bodyPr/>
          <a:lstStyle/>
          <a:p>
            <a:r>
              <a:rPr lang="en-US" dirty="0" smtClean="0"/>
              <a:t>Available </a:t>
            </a:r>
            <a:r>
              <a:rPr lang="en-US" dirty="0"/>
              <a:t>Solutions and </a:t>
            </a:r>
            <a:r>
              <a:rPr lang="en-US" dirty="0" smtClean="0"/>
              <a:t>Their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115221"/>
            <a:ext cx="3962400" cy="4752178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Solutions in Market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Lightweight Distributed Metric Service (LDMS</a:t>
            </a:r>
            <a:r>
              <a:rPr lang="en-US" dirty="0" smtClean="0"/>
              <a:t>) – </a:t>
            </a:r>
            <a:r>
              <a:rPr lang="en-US" sz="1600" dirty="0" smtClean="0"/>
              <a:t>collects and aggregates data for variety of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MRNet</a:t>
            </a:r>
            <a:r>
              <a:rPr lang="en-US" dirty="0" smtClean="0"/>
              <a:t> - </a:t>
            </a:r>
            <a:r>
              <a:rPr lang="en-US" sz="1600" dirty="0" smtClean="0"/>
              <a:t>collection aggregation over a virtual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Oscar – </a:t>
            </a:r>
            <a:r>
              <a:rPr lang="en-US" sz="1600" dirty="0" smtClean="0"/>
              <a:t>compiler and runtime commands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PowerPack</a:t>
            </a:r>
            <a:r>
              <a:rPr lang="en-US" dirty="0" smtClean="0"/>
              <a:t> toolkit - </a:t>
            </a:r>
            <a:r>
              <a:rPr lang="en-US" sz="1400" dirty="0"/>
              <a:t>APIs to enable </a:t>
            </a:r>
            <a:r>
              <a:rPr lang="en-US" sz="1400" dirty="0" smtClean="0"/>
              <a:t>power measurement on ACPI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Global Energy Optimization </a:t>
            </a:r>
            <a:r>
              <a:rPr lang="en-US" dirty="0" smtClean="0"/>
              <a:t>Framework (GEO) - </a:t>
            </a:r>
            <a:r>
              <a:rPr lang="en-US" sz="1400" dirty="0"/>
              <a:t>manages job power bounds in a cluster and tuning the power consumption</a:t>
            </a:r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4572000" y="1115221"/>
            <a:ext cx="4198046" cy="475217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idely </a:t>
            </a:r>
            <a:r>
              <a:rPr lang="en-US" dirty="0"/>
              <a:t>varying capabilities and 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of supporting tools are costly and inefficient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Lack of </a:t>
            </a:r>
            <a:r>
              <a:rPr lang="en-US" dirty="0"/>
              <a:t>single standard API for controlling power </a:t>
            </a:r>
            <a:r>
              <a:rPr lang="en-US" dirty="0" smtClean="0"/>
              <a:t> </a:t>
            </a:r>
            <a:r>
              <a:rPr lang="en-US" dirty="0"/>
              <a:t>and collecting power measurements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Lack of Standard Design hindering customization and new feature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Challenge – Power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80945"/>
            <a:ext cx="8227338" cy="4586454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Scope: </a:t>
            </a:r>
            <a:r>
              <a:rPr lang="en-US" sz="2000" b="1" u="sng" dirty="0"/>
              <a:t>Developing </a:t>
            </a:r>
            <a:r>
              <a:rPr lang="en-US" sz="2000" b="1" u="sng" dirty="0" smtClean="0"/>
              <a:t>a standard </a:t>
            </a:r>
            <a:r>
              <a:rPr lang="en-US" sz="2000" b="1" u="sng" dirty="0"/>
              <a:t>API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Started </a:t>
            </a:r>
            <a:r>
              <a:rPr lang="en-US" dirty="0" smtClean="0"/>
              <a:t>in </a:t>
            </a:r>
            <a:r>
              <a:rPr lang="en-US" dirty="0"/>
              <a:t>2014, Sandia Laboratories in collaboration with other Labs and major vendors including Intel, IBM, AMD, Cray, Hewlett Packard Enterprise, Adaptive computing  and Penguin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develop a power API for high-performance computing </a:t>
            </a:r>
            <a:r>
              <a:rPr lang="en-US" dirty="0" smtClean="0"/>
              <a:t>systems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interface for standardizing power and energy measurement and control for large-scale and eventually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systems, which </a:t>
            </a:r>
            <a:r>
              <a:rPr lang="en-US" dirty="0" smtClean="0"/>
              <a:t>are expected </a:t>
            </a:r>
            <a:r>
              <a:rPr lang="en-US" dirty="0"/>
              <a:t>to emerge in the 2020–2024 timeframe.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is also suitable for smaller-scale systems, from commercial datacenters to individual </a:t>
            </a:r>
            <a:r>
              <a:rPr lang="en-US" dirty="0" smtClean="0"/>
              <a:t>desktops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594360" lvl="3" indent="0">
              <a:buNone/>
            </a:pPr>
            <a:r>
              <a:rPr lang="en-US" sz="2400" b="1" dirty="0" smtClean="0"/>
              <a:t>                    Power API </a:t>
            </a:r>
            <a:endParaRPr lang="en-US" sz="2400" b="1" dirty="0"/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572000"/>
            <a:ext cx="1676400" cy="10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547564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479818"/>
            <a:ext cx="8227338" cy="469238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Power API provides a common, cross-vendor interface to measure and Control the power use of hardware 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API function calls, with interfaces for applications to measure and react to their own execution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Rich statistics-gathering interface that manage and control scaling from</a:t>
            </a:r>
          </a:p>
          <a:p>
            <a:pPr marL="788670" lvl="5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Whole cluster </a:t>
            </a:r>
          </a:p>
          <a:p>
            <a:pPr marL="788670" lvl="5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Multiple nodes </a:t>
            </a:r>
          </a:p>
          <a:p>
            <a:pPr marL="788670" lvl="5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A single system </a:t>
            </a:r>
          </a:p>
          <a:p>
            <a:pPr marL="788670" lvl="5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To individual component-level measurements to Sockets, Cores, DIMMs etc.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 startAt="4"/>
            </a:pPr>
            <a:r>
              <a:rPr lang="en-US" dirty="0"/>
              <a:t>Scripting interfaces for system administrators to quickly enact custom power control.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real-time (active measurements) and historical (database logging) contexts.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High-frequency measurement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b="1" dirty="0"/>
              <a:t>Supports multiple power monitoring devices at the backend and transparently to the end </a:t>
            </a:r>
            <a:r>
              <a:rPr lang="en-US" b="1" dirty="0" smtClean="0"/>
              <a:t>user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Flexibility considering future system architectures and power measurement and control capabilities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 Freedom in defining system architectures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Highly customizable without breaking the Standard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081" y="519236"/>
            <a:ext cx="8227457" cy="547564"/>
          </a:xfrm>
        </p:spPr>
        <p:txBody>
          <a:bodyPr/>
          <a:lstStyle/>
          <a:p>
            <a:r>
              <a:rPr lang="en-US" dirty="0" smtClean="0"/>
              <a:t>Key Features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Supported </a:t>
            </a:r>
            <a:r>
              <a:rPr lang="en-US" dirty="0"/>
              <a:t>Devices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2057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In-band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Intel’s </a:t>
            </a:r>
            <a:r>
              <a:rPr lang="en-US" dirty="0"/>
              <a:t>running average power limit (RAPL) controls and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AMD’s </a:t>
            </a:r>
            <a:r>
              <a:rPr lang="en-US" dirty="0"/>
              <a:t>TDP Power </a:t>
            </a:r>
            <a:r>
              <a:rPr lang="en-US" dirty="0" smtClean="0"/>
              <a:t>Cap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kern="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2057400"/>
          </a:xfrm>
          <a:ln>
            <a:solidFill>
              <a:srgbClr val="92D05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Out-Of-Band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Penguin Computing’s </a:t>
            </a:r>
            <a:r>
              <a:rPr lang="en-US" dirty="0" err="1"/>
              <a:t>PowerInsight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RNet’s</a:t>
            </a:r>
            <a:r>
              <a:rPr lang="en-US" dirty="0"/>
              <a:t> </a:t>
            </a:r>
            <a:r>
              <a:rPr lang="en-US" dirty="0" err="1"/>
              <a:t>WattProf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RENCI’s </a:t>
            </a:r>
            <a:r>
              <a:rPr lang="en-US" dirty="0" err="1" smtClean="0"/>
              <a:t>PowerMon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450154" y="1280946"/>
            <a:ext cx="8234384" cy="4586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450154" y="1479818"/>
            <a:ext cx="8312846" cy="4387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02406"/>
            <a:ext cx="3280562" cy="1764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824164"/>
            <a:ext cx="4933461" cy="19678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748802"/>
            <a:ext cx="1600200" cy="289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00B050"/>
                </a:solidFill>
              </a:rPr>
              <a:t>PowerInsight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4x3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4x3.potx" id="{2AB1D765-0CEC-4D49-AD7F-E106241AAEF2}" vid="{0AD15BC0-67DC-4285-AFBC-526CDFEF5EE6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HPE_Standard_Arial_4x3_v2</Template>
  <TotalTime>1903</TotalTime>
  <Words>1287</Words>
  <Application>Microsoft Office PowerPoint</Application>
  <PresentationFormat>On-screen Show (4:3)</PresentationFormat>
  <Paragraphs>334</Paragraphs>
  <Slides>25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Garamond</vt:lpstr>
      <vt:lpstr>Wingdings</vt:lpstr>
      <vt:lpstr>HPE_Standard_Arial_4x3_v2</vt:lpstr>
      <vt:lpstr>Power API  on  Redfish</vt:lpstr>
      <vt:lpstr>Agenda (Modify)</vt:lpstr>
      <vt:lpstr>Future of HPC: Exascale computing </vt:lpstr>
      <vt:lpstr>Design Constraint: Power and Energy aware Applications</vt:lpstr>
      <vt:lpstr>Available Solutions and Their Problems</vt:lpstr>
      <vt:lpstr>Addressing the Challenge – Power API</vt:lpstr>
      <vt:lpstr>Key Features</vt:lpstr>
      <vt:lpstr>Key Features continued</vt:lpstr>
      <vt:lpstr>Some of the Supported Devices </vt:lpstr>
      <vt:lpstr>API Key Design Thoughts</vt:lpstr>
      <vt:lpstr>Hierarchical Description </vt:lpstr>
      <vt:lpstr>User Roles </vt:lpstr>
      <vt:lpstr>Routing in Distributed Environment</vt:lpstr>
      <vt:lpstr>Demo</vt:lpstr>
      <vt:lpstr>What is Redfish?</vt:lpstr>
      <vt:lpstr>Why Redfish?</vt:lpstr>
      <vt:lpstr>Why REST , HTTPS and JSON?</vt:lpstr>
      <vt:lpstr>Redfish Resource Map</vt:lpstr>
      <vt:lpstr>How simple is Rest Using JSON?</vt:lpstr>
      <vt:lpstr>Reference Implementation</vt:lpstr>
      <vt:lpstr>Power API over Redfish – Schematic Workflow</vt:lpstr>
      <vt:lpstr>Ganglia Integration</vt:lpstr>
      <vt:lpstr>Thank you</vt:lpstr>
      <vt:lpstr>Key Features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Jacob, Calvin (HPC Engineering);prasanth.kurian@hpe.com;vinanti.phadke@hpe.com;anusha.m-s@hpe.com</dc:creator>
  <cp:lastModifiedBy>Kurian, Prasanth</cp:lastModifiedBy>
  <cp:revision>95</cp:revision>
  <dcterms:created xsi:type="dcterms:W3CDTF">2016-11-11T03:59:24Z</dcterms:created>
  <dcterms:modified xsi:type="dcterms:W3CDTF">2016-12-02T02:39:50Z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2043911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