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2976800" cy="24231600"/>
  <p:notesSz cx="6858000" cy="9144000"/>
  <p:embeddedFontLst>
    <p:embeddedFont>
      <p:font typeface="Bahnschrift Light" panose="020B0502040204020203" pitchFamily="34" charset="0"/>
      <p:regular r:id="rId4"/>
      <p:bold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Garamond" panose="02020404030301010803" pitchFamily="18" charset="0"/>
      <p:regular r:id="rId14"/>
      <p:bold r:id="rId15"/>
      <p:italic r:id="rId16"/>
      <p:boldItalic r:id="rId17"/>
    </p:embeddedFont>
    <p:embeddedFont>
      <p:font typeface="Gill Sans MT" panose="020B0502020104020203" pitchFamily="34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D0D5"/>
    <a:srgbClr val="516878"/>
    <a:srgbClr val="D011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843" autoAdjust="0"/>
  </p:normalViewPr>
  <p:slideViewPr>
    <p:cSldViewPr snapToGrid="0" snapToObjects="1">
      <p:cViewPr>
        <p:scale>
          <a:sx n="49" d="100"/>
          <a:sy n="49" d="100"/>
        </p:scale>
        <p:origin x="-25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theme" Target="theme/theme1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viewProps" Target="viewProps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685800"/>
            <a:ext cx="60801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372100" y="3965682"/>
            <a:ext cx="32232599" cy="843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50"/>
              <a:buFont typeface="Calibri"/>
              <a:buNone/>
              <a:defRPr sz="211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372100" y="12727201"/>
            <a:ext cx="32232599" cy="585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3525"/>
              </a:spcBef>
              <a:spcAft>
                <a:spcPts val="0"/>
              </a:spcAft>
              <a:buClr>
                <a:schemeClr val="dk1"/>
              </a:buClr>
              <a:buSzPts val="8460"/>
              <a:buNone/>
              <a:defRPr sz="8460"/>
            </a:lvl1pPr>
            <a:lvl2pPr lvl="1" algn="ctr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7050"/>
              <a:buNone/>
              <a:defRPr sz="7050"/>
            </a:lvl2pPr>
            <a:lvl3pPr lvl="2" algn="ctr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6345"/>
              <a:buNone/>
              <a:defRPr sz="6345"/>
            </a:lvl3pPr>
            <a:lvl4pPr lvl="3" algn="ctr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5640"/>
              <a:buNone/>
              <a:defRPr sz="5640"/>
            </a:lvl4pPr>
            <a:lvl5pPr lvl="4" algn="ctr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5640"/>
              <a:buNone/>
              <a:defRPr sz="5640"/>
            </a:lvl5pPr>
            <a:lvl6pPr lvl="5" algn="ctr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5640"/>
              <a:buNone/>
              <a:defRPr sz="5640"/>
            </a:lvl6pPr>
            <a:lvl7pPr lvl="6" algn="ctr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5640"/>
              <a:buNone/>
              <a:defRPr sz="5640"/>
            </a:lvl7pPr>
            <a:lvl8pPr lvl="7" algn="ctr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5640"/>
              <a:buNone/>
              <a:defRPr sz="5640"/>
            </a:lvl8pPr>
            <a:lvl9pPr lvl="8" algn="ctr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5640"/>
              <a:buNone/>
              <a:defRPr sz="564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2954655" y="22459105"/>
            <a:ext cx="9669780" cy="129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14236066" y="22459105"/>
            <a:ext cx="14504670" cy="129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30352366" y="22459105"/>
            <a:ext cx="9669780" cy="129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6" y="0"/>
            <a:ext cx="42959409" cy="2423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25121127" y="6924252"/>
            <a:ext cx="20535161" cy="926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6318778" y="-2074016"/>
            <a:ext cx="20535161" cy="27263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3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2954655" y="22459105"/>
            <a:ext cx="9669780" cy="129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14236066" y="22459105"/>
            <a:ext cx="14504670" cy="129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30352366" y="22459105"/>
            <a:ext cx="9669780" cy="129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932271" y="6041076"/>
            <a:ext cx="37067491" cy="1007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50"/>
              <a:buFont typeface="Calibri"/>
              <a:buNone/>
              <a:defRPr sz="211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932271" y="16216105"/>
            <a:ext cx="37067491" cy="5300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3525"/>
              </a:spcBef>
              <a:spcAft>
                <a:spcPts val="0"/>
              </a:spcAft>
              <a:buClr>
                <a:srgbClr val="888888"/>
              </a:buClr>
              <a:buSzPts val="8460"/>
              <a:buNone/>
              <a:defRPr sz="846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rgbClr val="888888"/>
              </a:buClr>
              <a:buSzPts val="7050"/>
              <a:buNone/>
              <a:defRPr sz="70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rgbClr val="888888"/>
              </a:buClr>
              <a:buSzPts val="6345"/>
              <a:buNone/>
              <a:defRPr sz="6345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rgbClr val="888888"/>
              </a:buClr>
              <a:buSzPts val="5640"/>
              <a:buNone/>
              <a:defRPr sz="564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rgbClr val="888888"/>
              </a:buClr>
              <a:buSzPts val="5640"/>
              <a:buNone/>
              <a:defRPr sz="564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rgbClr val="888888"/>
              </a:buClr>
              <a:buSzPts val="5640"/>
              <a:buNone/>
              <a:defRPr sz="564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rgbClr val="888888"/>
              </a:buClr>
              <a:buSzPts val="5640"/>
              <a:buNone/>
              <a:defRPr sz="564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rgbClr val="888888"/>
              </a:buClr>
              <a:buSzPts val="5640"/>
              <a:buNone/>
              <a:defRPr sz="564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rgbClr val="888888"/>
              </a:buClr>
              <a:buSzPts val="5640"/>
              <a:buNone/>
              <a:defRPr sz="564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2954655" y="22459105"/>
            <a:ext cx="9669780" cy="129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14236066" y="22459105"/>
            <a:ext cx="14504670" cy="129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30352366" y="22459105"/>
            <a:ext cx="9669780" cy="129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2954655" y="1290110"/>
            <a:ext cx="37067491" cy="468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2954655" y="6450541"/>
            <a:ext cx="18265140" cy="1537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3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21757005" y="6450541"/>
            <a:ext cx="18265140" cy="1537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3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2954655" y="22459105"/>
            <a:ext cx="9669780" cy="129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14236066" y="22459105"/>
            <a:ext cx="14504670" cy="129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30352366" y="22459105"/>
            <a:ext cx="9669780" cy="129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2960253" y="1290110"/>
            <a:ext cx="37067491" cy="468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2960255" y="5940109"/>
            <a:ext cx="18181199" cy="291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3525"/>
              </a:spcBef>
              <a:spcAft>
                <a:spcPts val="0"/>
              </a:spcAft>
              <a:buClr>
                <a:schemeClr val="dk1"/>
              </a:buClr>
              <a:buSzPts val="8460"/>
              <a:buNone/>
              <a:defRPr sz="8460" b="1"/>
            </a:lvl1pPr>
            <a:lvl2pPr marL="914400" lvl="1" indent="-2286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7050"/>
              <a:buNone/>
              <a:defRPr sz="7050" b="1"/>
            </a:lvl2pPr>
            <a:lvl3pPr marL="1371600" lvl="2" indent="-2286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6345"/>
              <a:buNone/>
              <a:defRPr sz="6345" b="1"/>
            </a:lvl3pPr>
            <a:lvl4pPr marL="1828800" lvl="3" indent="-2286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5640"/>
              <a:buNone/>
              <a:defRPr sz="5640" b="1"/>
            </a:lvl4pPr>
            <a:lvl5pPr marL="2286000" lvl="4" indent="-2286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5640"/>
              <a:buNone/>
              <a:defRPr sz="5640" b="1"/>
            </a:lvl5pPr>
            <a:lvl6pPr marL="2743200" lvl="5" indent="-2286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5640"/>
              <a:buNone/>
              <a:defRPr sz="5640" b="1"/>
            </a:lvl6pPr>
            <a:lvl7pPr marL="3200400" lvl="6" indent="-2286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5640"/>
              <a:buNone/>
              <a:defRPr sz="5640" b="1"/>
            </a:lvl7pPr>
            <a:lvl8pPr marL="3657600" lvl="7" indent="-2286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5640"/>
              <a:buNone/>
              <a:defRPr sz="5640" b="1"/>
            </a:lvl8pPr>
            <a:lvl9pPr marL="4114800" lvl="8" indent="-2286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5640"/>
              <a:buNone/>
              <a:defRPr sz="5640" b="1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2960255" y="8851265"/>
            <a:ext cx="18181199" cy="13018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3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3"/>
          </p:nvPr>
        </p:nvSpPr>
        <p:spPr>
          <a:xfrm>
            <a:off x="21757005" y="5940109"/>
            <a:ext cx="18270739" cy="291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3525"/>
              </a:spcBef>
              <a:spcAft>
                <a:spcPts val="0"/>
              </a:spcAft>
              <a:buClr>
                <a:schemeClr val="dk1"/>
              </a:buClr>
              <a:buSzPts val="8460"/>
              <a:buNone/>
              <a:defRPr sz="8460" b="1"/>
            </a:lvl1pPr>
            <a:lvl2pPr marL="914400" lvl="1" indent="-2286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7050"/>
              <a:buNone/>
              <a:defRPr sz="7050" b="1"/>
            </a:lvl2pPr>
            <a:lvl3pPr marL="1371600" lvl="2" indent="-2286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6345"/>
              <a:buNone/>
              <a:defRPr sz="6345" b="1"/>
            </a:lvl3pPr>
            <a:lvl4pPr marL="1828800" lvl="3" indent="-2286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5640"/>
              <a:buNone/>
              <a:defRPr sz="5640" b="1"/>
            </a:lvl4pPr>
            <a:lvl5pPr marL="2286000" lvl="4" indent="-2286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5640"/>
              <a:buNone/>
              <a:defRPr sz="5640" b="1"/>
            </a:lvl5pPr>
            <a:lvl6pPr marL="2743200" lvl="5" indent="-2286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5640"/>
              <a:buNone/>
              <a:defRPr sz="5640" b="1"/>
            </a:lvl6pPr>
            <a:lvl7pPr marL="3200400" lvl="6" indent="-2286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5640"/>
              <a:buNone/>
              <a:defRPr sz="5640" b="1"/>
            </a:lvl7pPr>
            <a:lvl8pPr marL="3657600" lvl="7" indent="-2286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5640"/>
              <a:buNone/>
              <a:defRPr sz="5640" b="1"/>
            </a:lvl8pPr>
            <a:lvl9pPr marL="4114800" lvl="8" indent="-2286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5640"/>
              <a:buNone/>
              <a:defRPr sz="5640" b="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4"/>
          </p:nvPr>
        </p:nvSpPr>
        <p:spPr>
          <a:xfrm>
            <a:off x="21757005" y="8851265"/>
            <a:ext cx="18270739" cy="13018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3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2954655" y="22459105"/>
            <a:ext cx="9669780" cy="129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14236066" y="22459105"/>
            <a:ext cx="14504670" cy="129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30352366" y="22459105"/>
            <a:ext cx="9669780" cy="129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2954655" y="1290110"/>
            <a:ext cx="37067491" cy="468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2954655" y="22459105"/>
            <a:ext cx="9669780" cy="129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14236066" y="22459105"/>
            <a:ext cx="14504670" cy="129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30352366" y="22459105"/>
            <a:ext cx="9669780" cy="129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2954655" y="22459105"/>
            <a:ext cx="9669780" cy="129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14236066" y="22459105"/>
            <a:ext cx="14504670" cy="129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30352366" y="22459105"/>
            <a:ext cx="9669780" cy="129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960255" y="1615440"/>
            <a:ext cx="13861135" cy="565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80"/>
              <a:buFont typeface="Calibri"/>
              <a:buNone/>
              <a:defRPr sz="1128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8270738" y="3488903"/>
            <a:ext cx="21757005" cy="172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944880" algn="l">
              <a:lnSpc>
                <a:spcPct val="90000"/>
              </a:lnSpc>
              <a:spcBef>
                <a:spcPts val="3525"/>
              </a:spcBef>
              <a:spcAft>
                <a:spcPts val="0"/>
              </a:spcAft>
              <a:buClr>
                <a:schemeClr val="dk1"/>
              </a:buClr>
              <a:buSzPts val="11280"/>
              <a:buChar char="•"/>
              <a:defRPr sz="11280"/>
            </a:lvl1pPr>
            <a:lvl2pPr marL="914400" lvl="1" indent="-855345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9870"/>
              <a:buChar char="•"/>
              <a:defRPr sz="9870"/>
            </a:lvl2pPr>
            <a:lvl3pPr marL="1371600" lvl="2" indent="-76581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8460"/>
              <a:buChar char="•"/>
              <a:defRPr sz="8460"/>
            </a:lvl3pPr>
            <a:lvl4pPr marL="1828800" lvl="3" indent="-676275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7050"/>
              <a:buChar char="•"/>
              <a:defRPr sz="7050"/>
            </a:lvl4pPr>
            <a:lvl5pPr marL="2286000" lvl="4" indent="-676275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7050"/>
              <a:buChar char="•"/>
              <a:defRPr sz="7050"/>
            </a:lvl5pPr>
            <a:lvl6pPr marL="2743200" lvl="5" indent="-676275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7050"/>
              <a:buChar char="•"/>
              <a:defRPr sz="7050"/>
            </a:lvl6pPr>
            <a:lvl7pPr marL="3200400" lvl="6" indent="-676275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7050"/>
              <a:buChar char="•"/>
              <a:defRPr sz="7050"/>
            </a:lvl7pPr>
            <a:lvl8pPr marL="3657600" lvl="7" indent="-676275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7050"/>
              <a:buChar char="•"/>
              <a:defRPr sz="7050"/>
            </a:lvl8pPr>
            <a:lvl9pPr marL="4114800" lvl="8" indent="-676275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7050"/>
              <a:buChar char="•"/>
              <a:defRPr sz="705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2960255" y="7269480"/>
            <a:ext cx="13861135" cy="1346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3525"/>
              </a:spcBef>
              <a:spcAft>
                <a:spcPts val="0"/>
              </a:spcAft>
              <a:buClr>
                <a:schemeClr val="dk1"/>
              </a:buClr>
              <a:buSzPts val="5640"/>
              <a:buNone/>
              <a:defRPr sz="5640"/>
            </a:lvl1pPr>
            <a:lvl2pPr marL="914400" lvl="1" indent="-2286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4935"/>
              <a:buNone/>
              <a:defRPr sz="4935"/>
            </a:lvl2pPr>
            <a:lvl3pPr marL="1371600" lvl="2" indent="-2286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4230"/>
              <a:buNone/>
              <a:defRPr sz="4230"/>
            </a:lvl3pPr>
            <a:lvl4pPr marL="1828800" lvl="3" indent="-2286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3525"/>
              <a:buNone/>
              <a:defRPr sz="3525"/>
            </a:lvl4pPr>
            <a:lvl5pPr marL="2286000" lvl="4" indent="-2286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3525"/>
              <a:buNone/>
              <a:defRPr sz="3525"/>
            </a:lvl5pPr>
            <a:lvl6pPr marL="2743200" lvl="5" indent="-2286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3525"/>
              <a:buNone/>
              <a:defRPr sz="3525"/>
            </a:lvl6pPr>
            <a:lvl7pPr marL="3200400" lvl="6" indent="-2286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3525"/>
              <a:buNone/>
              <a:defRPr sz="3525"/>
            </a:lvl7pPr>
            <a:lvl8pPr marL="3657600" lvl="7" indent="-2286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3525"/>
              <a:buNone/>
              <a:defRPr sz="3525"/>
            </a:lvl8pPr>
            <a:lvl9pPr marL="4114800" lvl="8" indent="-2286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3525"/>
              <a:buNone/>
              <a:defRPr sz="3525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2954655" y="22459105"/>
            <a:ext cx="9669780" cy="129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14236066" y="22459105"/>
            <a:ext cx="14504670" cy="129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30352366" y="22459105"/>
            <a:ext cx="9669780" cy="129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2960255" y="1615440"/>
            <a:ext cx="13861135" cy="565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80"/>
              <a:buFont typeface="Calibri"/>
              <a:buNone/>
              <a:defRPr sz="1128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>
            <a:spLocks noGrp="1"/>
          </p:cNvSpPr>
          <p:nvPr>
            <p:ph type="pic" idx="2"/>
          </p:nvPr>
        </p:nvSpPr>
        <p:spPr>
          <a:xfrm>
            <a:off x="18270738" y="3488903"/>
            <a:ext cx="21757005" cy="172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3525"/>
              </a:spcBef>
              <a:spcAft>
                <a:spcPts val="0"/>
              </a:spcAft>
              <a:buClr>
                <a:schemeClr val="dk1"/>
              </a:buClr>
              <a:buSzPts val="11280"/>
              <a:buFont typeface="Arial"/>
              <a:buNone/>
              <a:defRPr sz="112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9870"/>
              <a:buFont typeface="Arial"/>
              <a:buNone/>
              <a:defRPr sz="98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8460"/>
              <a:buFont typeface="Arial"/>
              <a:buNone/>
              <a:defRPr sz="84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7050"/>
              <a:buFont typeface="Arial"/>
              <a:buNone/>
              <a:defRPr sz="7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7050"/>
              <a:buFont typeface="Arial"/>
              <a:buNone/>
              <a:defRPr sz="7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7050"/>
              <a:buFont typeface="Arial"/>
              <a:buNone/>
              <a:defRPr sz="7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7050"/>
              <a:buFont typeface="Arial"/>
              <a:buNone/>
              <a:defRPr sz="7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7050"/>
              <a:buFont typeface="Arial"/>
              <a:buNone/>
              <a:defRPr sz="7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7050"/>
              <a:buFont typeface="Arial"/>
              <a:buNone/>
              <a:defRPr sz="7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2960255" y="7269480"/>
            <a:ext cx="13861135" cy="1346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3525"/>
              </a:spcBef>
              <a:spcAft>
                <a:spcPts val="0"/>
              </a:spcAft>
              <a:buClr>
                <a:schemeClr val="dk1"/>
              </a:buClr>
              <a:buSzPts val="5640"/>
              <a:buNone/>
              <a:defRPr sz="5640"/>
            </a:lvl1pPr>
            <a:lvl2pPr marL="914400" lvl="1" indent="-2286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4935"/>
              <a:buNone/>
              <a:defRPr sz="4935"/>
            </a:lvl2pPr>
            <a:lvl3pPr marL="1371600" lvl="2" indent="-2286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4230"/>
              <a:buNone/>
              <a:defRPr sz="4230"/>
            </a:lvl3pPr>
            <a:lvl4pPr marL="1828800" lvl="3" indent="-2286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3525"/>
              <a:buNone/>
              <a:defRPr sz="3525"/>
            </a:lvl4pPr>
            <a:lvl5pPr marL="2286000" lvl="4" indent="-2286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3525"/>
              <a:buNone/>
              <a:defRPr sz="3525"/>
            </a:lvl5pPr>
            <a:lvl6pPr marL="2743200" lvl="5" indent="-2286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3525"/>
              <a:buNone/>
              <a:defRPr sz="3525"/>
            </a:lvl6pPr>
            <a:lvl7pPr marL="3200400" lvl="6" indent="-2286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3525"/>
              <a:buNone/>
              <a:defRPr sz="3525"/>
            </a:lvl7pPr>
            <a:lvl8pPr marL="3657600" lvl="7" indent="-2286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3525"/>
              <a:buNone/>
              <a:defRPr sz="3525"/>
            </a:lvl8pPr>
            <a:lvl9pPr marL="4114800" lvl="8" indent="-2286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3525"/>
              <a:buNone/>
              <a:defRPr sz="3525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2954655" y="22459105"/>
            <a:ext cx="9669780" cy="129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14236066" y="22459105"/>
            <a:ext cx="14504670" cy="129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30352366" y="22459105"/>
            <a:ext cx="9669780" cy="129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2954655" y="1290110"/>
            <a:ext cx="37067491" cy="468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13801034" y="-4395840"/>
            <a:ext cx="15374728" cy="37067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3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2954655" y="22459105"/>
            <a:ext cx="9669780" cy="129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14236066" y="22459105"/>
            <a:ext cx="14504670" cy="129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30352366" y="22459105"/>
            <a:ext cx="9669780" cy="129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54655" y="1290110"/>
            <a:ext cx="37067491" cy="468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10"/>
              <a:buFont typeface="Calibri"/>
              <a:buNone/>
              <a:defRPr sz="1551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54655" y="6450541"/>
            <a:ext cx="37067491" cy="1537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855345" algn="l" rtl="0">
              <a:lnSpc>
                <a:spcPct val="90000"/>
              </a:lnSpc>
              <a:spcBef>
                <a:spcPts val="3525"/>
              </a:spcBef>
              <a:spcAft>
                <a:spcPts val="0"/>
              </a:spcAft>
              <a:buClr>
                <a:schemeClr val="dk1"/>
              </a:buClr>
              <a:buSzPts val="9870"/>
              <a:buFont typeface="Arial"/>
              <a:buChar char="•"/>
              <a:defRPr sz="98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65810" algn="l" rtl="0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8460"/>
              <a:buFont typeface="Arial"/>
              <a:buChar char="•"/>
              <a:defRPr sz="84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76275" algn="l" rtl="0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7050"/>
              <a:buFont typeface="Arial"/>
              <a:buChar char="•"/>
              <a:defRPr sz="7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1507" algn="l" rtl="0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6345"/>
              <a:buFont typeface="Arial"/>
              <a:buChar char="•"/>
              <a:defRPr sz="63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1507" algn="l" rtl="0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6345"/>
              <a:buFont typeface="Arial"/>
              <a:buChar char="•"/>
              <a:defRPr sz="63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1507" algn="l" rtl="0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6345"/>
              <a:buFont typeface="Arial"/>
              <a:buChar char="•"/>
              <a:defRPr sz="63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1507" algn="l" rtl="0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6345"/>
              <a:buFont typeface="Arial"/>
              <a:buChar char="•"/>
              <a:defRPr sz="63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1507" algn="l" rtl="0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6345"/>
              <a:buFont typeface="Arial"/>
              <a:buChar char="•"/>
              <a:defRPr sz="63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1507" algn="l" rtl="0">
              <a:lnSpc>
                <a:spcPct val="90000"/>
              </a:lnSpc>
              <a:spcBef>
                <a:spcPts val="1763"/>
              </a:spcBef>
              <a:spcAft>
                <a:spcPts val="0"/>
              </a:spcAft>
              <a:buClr>
                <a:schemeClr val="dk1"/>
              </a:buClr>
              <a:buSzPts val="6345"/>
              <a:buFont typeface="Arial"/>
              <a:buChar char="•"/>
              <a:defRPr sz="63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2954655" y="22459105"/>
            <a:ext cx="9669780" cy="129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3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14236066" y="22459105"/>
            <a:ext cx="14504670" cy="129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3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30352366" y="22459105"/>
            <a:ext cx="9669780" cy="129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23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23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23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23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23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23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23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23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23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it.wikipedia.org/wiki/File:Twitter_bird_logo.png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18E566BF-8FAA-4A74-873A-7168029FB6AE}"/>
              </a:ext>
            </a:extLst>
          </p:cNvPr>
          <p:cNvGrpSpPr/>
          <p:nvPr/>
        </p:nvGrpSpPr>
        <p:grpSpPr>
          <a:xfrm>
            <a:off x="1732971" y="13704825"/>
            <a:ext cx="8673865" cy="8953200"/>
            <a:chOff x="1767550" y="13356827"/>
            <a:chExt cx="8673865" cy="9377771"/>
          </a:xfrm>
        </p:grpSpPr>
        <p:sp>
          <p:nvSpPr>
            <p:cNvPr id="51" name="Rectangle: Single Corner Snipped 50">
              <a:extLst>
                <a:ext uri="{FF2B5EF4-FFF2-40B4-BE49-F238E27FC236}">
                  <a16:creationId xmlns:a16="http://schemas.microsoft.com/office/drawing/2014/main" id="{FE8F7F49-1CD1-402A-BFCE-A065272575AD}"/>
                </a:ext>
              </a:extLst>
            </p:cNvPr>
            <p:cNvSpPr/>
            <p:nvPr/>
          </p:nvSpPr>
          <p:spPr>
            <a:xfrm>
              <a:off x="1767550" y="13356827"/>
              <a:ext cx="8673865" cy="9377771"/>
            </a:xfrm>
            <a:prstGeom prst="snip1Rect">
              <a:avLst>
                <a:gd name="adj" fmla="val 9288"/>
              </a:avLst>
            </a:prstGeom>
            <a:solidFill>
              <a:schemeClr val="bg1">
                <a:lumMod val="95000"/>
              </a:schemeClr>
            </a:solidFill>
            <a:ln w="76200">
              <a:solidFill>
                <a:srgbClr val="5168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: Single Corner Snipped 51">
              <a:extLst>
                <a:ext uri="{FF2B5EF4-FFF2-40B4-BE49-F238E27FC236}">
                  <a16:creationId xmlns:a16="http://schemas.microsoft.com/office/drawing/2014/main" id="{D361EAC6-D21A-4255-A234-D6A3B1B84607}"/>
                </a:ext>
              </a:extLst>
            </p:cNvPr>
            <p:cNvSpPr/>
            <p:nvPr/>
          </p:nvSpPr>
          <p:spPr>
            <a:xfrm>
              <a:off x="2068000" y="13701793"/>
              <a:ext cx="8078953" cy="1205782"/>
            </a:xfrm>
            <a:prstGeom prst="snip1Rect">
              <a:avLst>
                <a:gd name="adj" fmla="val 50000"/>
              </a:avLst>
            </a:prstGeom>
            <a:solidFill>
              <a:srgbClr val="99D0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5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F121B7E-81A0-4F0C-8EBC-6EE63FD19B7D}"/>
                </a:ext>
              </a:extLst>
            </p:cNvPr>
            <p:cNvSpPr txBox="1"/>
            <p:nvPr/>
          </p:nvSpPr>
          <p:spPr>
            <a:xfrm>
              <a:off x="2051861" y="13742025"/>
              <a:ext cx="6680659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Methodology</a:t>
              </a:r>
            </a:p>
            <a:p>
              <a:endParaRPr 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563756" y="1974446"/>
            <a:ext cx="28152434" cy="907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Garamond"/>
              <a:buNone/>
            </a:pPr>
            <a:r>
              <a:rPr lang="en-US" sz="9600" b="1" dirty="0">
                <a:latin typeface="Garamond"/>
                <a:ea typeface="Garamond"/>
                <a:cs typeface="Garamond"/>
                <a:sym typeface="Garamond"/>
              </a:rPr>
              <a:t>A Two-Level Model for Defensive Pass Interference</a:t>
            </a:r>
            <a:endParaRPr dirty="0"/>
          </a:p>
        </p:txBody>
      </p:sp>
      <p:sp>
        <p:nvSpPr>
          <p:cNvPr id="86" name="Google Shape;86;p13"/>
          <p:cNvSpPr txBox="1"/>
          <p:nvPr/>
        </p:nvSpPr>
        <p:spPr>
          <a:xfrm>
            <a:off x="5747906" y="3096493"/>
            <a:ext cx="28152434" cy="907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Garamond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Peter Wu (Carnegie Mellon University), Brendon Gu (Carnegie Mellon University)</a:t>
            </a:r>
            <a:endParaRPr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E4045ED-9E85-904A-A488-C486A6E36094}"/>
              </a:ext>
            </a:extLst>
          </p:cNvPr>
          <p:cNvCxnSpPr>
            <a:cxnSpLocks/>
          </p:cNvCxnSpPr>
          <p:nvPr/>
        </p:nvCxnSpPr>
        <p:spPr>
          <a:xfrm>
            <a:off x="10933890" y="5432612"/>
            <a:ext cx="0" cy="179114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EBA04D7-7DD8-8440-90FF-62958E2C1AC6}"/>
              </a:ext>
            </a:extLst>
          </p:cNvPr>
          <p:cNvCxnSpPr>
            <a:cxnSpLocks/>
          </p:cNvCxnSpPr>
          <p:nvPr/>
        </p:nvCxnSpPr>
        <p:spPr>
          <a:xfrm>
            <a:off x="30978622" y="5432612"/>
            <a:ext cx="0" cy="179114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7A8EDB1-4787-4E52-8E9B-204AFDE02AB0}"/>
              </a:ext>
            </a:extLst>
          </p:cNvPr>
          <p:cNvGrpSpPr/>
          <p:nvPr/>
        </p:nvGrpSpPr>
        <p:grpSpPr>
          <a:xfrm>
            <a:off x="1767550" y="6155091"/>
            <a:ext cx="8627504" cy="6865785"/>
            <a:chOff x="31793048" y="6167238"/>
            <a:chExt cx="9094372" cy="6143453"/>
          </a:xfrm>
        </p:grpSpPr>
        <p:sp>
          <p:nvSpPr>
            <p:cNvPr id="15" name="Rectangle: Single Corner Snipped 14">
              <a:extLst>
                <a:ext uri="{FF2B5EF4-FFF2-40B4-BE49-F238E27FC236}">
                  <a16:creationId xmlns:a16="http://schemas.microsoft.com/office/drawing/2014/main" id="{71112FB9-818D-4FDC-A768-083A78B3B01F}"/>
                </a:ext>
              </a:extLst>
            </p:cNvPr>
            <p:cNvSpPr/>
            <p:nvPr/>
          </p:nvSpPr>
          <p:spPr>
            <a:xfrm>
              <a:off x="31793048" y="6167238"/>
              <a:ext cx="9094372" cy="6143453"/>
            </a:xfrm>
            <a:prstGeom prst="snip1Rect">
              <a:avLst>
                <a:gd name="adj" fmla="val 9775"/>
              </a:avLst>
            </a:prstGeom>
            <a:solidFill>
              <a:schemeClr val="bg1">
                <a:lumMod val="95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: Single Corner Snipped 32">
              <a:extLst>
                <a:ext uri="{FF2B5EF4-FFF2-40B4-BE49-F238E27FC236}">
                  <a16:creationId xmlns:a16="http://schemas.microsoft.com/office/drawing/2014/main" id="{3CDB8AE1-5F0A-416B-B471-7B8A93236071}"/>
                </a:ext>
              </a:extLst>
            </p:cNvPr>
            <p:cNvSpPr/>
            <p:nvPr/>
          </p:nvSpPr>
          <p:spPr>
            <a:xfrm>
              <a:off x="31948363" y="6367298"/>
              <a:ext cx="8677530" cy="1070990"/>
            </a:xfrm>
            <a:prstGeom prst="snip1Rect">
              <a:avLst>
                <a:gd name="adj" fmla="val 50000"/>
              </a:avLst>
            </a:prstGeom>
            <a:solidFill>
              <a:srgbClr val="99D0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7DB4A90-0E5E-46EA-BD35-3AF11291E169}"/>
                </a:ext>
              </a:extLst>
            </p:cNvPr>
            <p:cNvSpPr txBox="1"/>
            <p:nvPr/>
          </p:nvSpPr>
          <p:spPr>
            <a:xfrm>
              <a:off x="31948363" y="6408214"/>
              <a:ext cx="8178469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Our Proposal 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42941C5-485E-4EB0-8259-02CDD4661FA8}"/>
                </a:ext>
              </a:extLst>
            </p:cNvPr>
            <p:cNvSpPr/>
            <p:nvPr/>
          </p:nvSpPr>
          <p:spPr>
            <a:xfrm>
              <a:off x="32885669" y="7654507"/>
              <a:ext cx="7739460" cy="12876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First Level of DPI: “Common Foul”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10-Yard Penalty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BEC704D-93DB-468C-BEF4-2DC394FA148B}"/>
                </a:ext>
              </a:extLst>
            </p:cNvPr>
            <p:cNvSpPr/>
            <p:nvPr/>
          </p:nvSpPr>
          <p:spPr>
            <a:xfrm>
              <a:off x="32885669" y="9204772"/>
              <a:ext cx="7740224" cy="12876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Second Level of DPI: “Flagrant Foul”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Spot Foul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F458540-1D29-4643-ADC7-14C1A04F33F9}"/>
                </a:ext>
              </a:extLst>
            </p:cNvPr>
            <p:cNvSpPr/>
            <p:nvPr/>
          </p:nvSpPr>
          <p:spPr>
            <a:xfrm>
              <a:off x="32884904" y="10752153"/>
              <a:ext cx="7740224" cy="12876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Reviewable/Challengeable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Pass Interference Calls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1E0180-26CB-4F93-A492-F3AAAC20434C}"/>
                </a:ext>
              </a:extLst>
            </p:cNvPr>
            <p:cNvSpPr/>
            <p:nvPr/>
          </p:nvSpPr>
          <p:spPr>
            <a:xfrm>
              <a:off x="31991891" y="7629792"/>
              <a:ext cx="721490" cy="1287657"/>
            </a:xfrm>
            <a:prstGeom prst="rect">
              <a:avLst/>
            </a:prstGeom>
            <a:solidFill>
              <a:srgbClr val="D011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47E540-4D55-4BCE-B29A-EB37D95D3687}"/>
                </a:ext>
              </a:extLst>
            </p:cNvPr>
            <p:cNvSpPr/>
            <p:nvPr/>
          </p:nvSpPr>
          <p:spPr>
            <a:xfrm>
              <a:off x="31990980" y="9163892"/>
              <a:ext cx="721490" cy="1287657"/>
            </a:xfrm>
            <a:prstGeom prst="rect">
              <a:avLst/>
            </a:prstGeom>
            <a:solidFill>
              <a:srgbClr val="D011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888CF62-8A82-4801-9850-184EF3547234}"/>
                </a:ext>
              </a:extLst>
            </p:cNvPr>
            <p:cNvSpPr/>
            <p:nvPr/>
          </p:nvSpPr>
          <p:spPr>
            <a:xfrm>
              <a:off x="32015854" y="10752156"/>
              <a:ext cx="721490" cy="1287657"/>
            </a:xfrm>
            <a:prstGeom prst="rect">
              <a:avLst/>
            </a:prstGeom>
            <a:solidFill>
              <a:srgbClr val="D011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638F0C6-1695-2440-A938-50CB1B8908FE}"/>
              </a:ext>
            </a:extLst>
          </p:cNvPr>
          <p:cNvSpPr txBox="1"/>
          <p:nvPr/>
        </p:nvSpPr>
        <p:spPr>
          <a:xfrm>
            <a:off x="2077289" y="15309679"/>
            <a:ext cx="845856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>
                <a:latin typeface="Gill Sans MT" panose="020B0502020104020203" pitchFamily="34" charset="0"/>
              </a:rPr>
              <a:t>To predict catch probability, we focused on:</a:t>
            </a:r>
          </a:p>
          <a:p>
            <a:pPr>
              <a:spcAft>
                <a:spcPts val="1200"/>
              </a:spcAft>
            </a:pPr>
            <a:endParaRPr lang="en-US" sz="4000" dirty="0">
              <a:latin typeface="Gill Sans MT" panose="020B0502020104020203" pitchFamily="34" charset="0"/>
            </a:endParaRPr>
          </a:p>
          <a:p>
            <a:pPr>
              <a:spcAft>
                <a:spcPts val="1200"/>
              </a:spcAft>
            </a:pPr>
            <a:endParaRPr lang="en-US" sz="4000" dirty="0">
              <a:latin typeface="Gill Sans MT" panose="020B0502020104020203" pitchFamily="34" charset="0"/>
            </a:endParaRPr>
          </a:p>
          <a:p>
            <a:endParaRPr lang="en-US" sz="4000" dirty="0">
              <a:latin typeface="Gill Sans MT" panose="020B0502020104020203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4000" dirty="0">
                <a:latin typeface="Gill Sans MT" panose="020B0502020104020203" pitchFamily="34" charset="0"/>
              </a:rPr>
              <a:t>We fit a multiple logistic regression model (see equation) to the variables.</a:t>
            </a:r>
            <a:r>
              <a:rPr lang="en-US" sz="4000" i="1" dirty="0">
                <a:latin typeface="Gill Sans MT" panose="020B0502020104020203" pitchFamily="34" charset="0"/>
              </a:rPr>
              <a:t> </a:t>
            </a:r>
          </a:p>
          <a:p>
            <a:endParaRPr lang="en-US" sz="4000" dirty="0">
              <a:latin typeface="Bahnschrift Light" panose="020B0502040204020203" pitchFamily="34" charset="0"/>
            </a:endParaRPr>
          </a:p>
          <a:p>
            <a:endParaRPr lang="en-US" sz="4000" dirty="0">
              <a:latin typeface="Bahnschrift Light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73CC25-34FD-45D7-A128-2FD3565C7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014" y="20623012"/>
            <a:ext cx="7861379" cy="1613003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032B7FE9-D7FC-435B-A45B-BC607E591569}"/>
              </a:ext>
            </a:extLst>
          </p:cNvPr>
          <p:cNvGrpSpPr/>
          <p:nvPr/>
        </p:nvGrpSpPr>
        <p:grpSpPr>
          <a:xfrm>
            <a:off x="31321020" y="18026523"/>
            <a:ext cx="9681655" cy="4787756"/>
            <a:chOff x="31793048" y="13035737"/>
            <a:chExt cx="9094372" cy="5803225"/>
          </a:xfrm>
        </p:grpSpPr>
        <p:sp>
          <p:nvSpPr>
            <p:cNvPr id="39" name="Rectangle: Single Corner Snipped 38">
              <a:extLst>
                <a:ext uri="{FF2B5EF4-FFF2-40B4-BE49-F238E27FC236}">
                  <a16:creationId xmlns:a16="http://schemas.microsoft.com/office/drawing/2014/main" id="{B1468416-8B1D-4A82-AEBC-736A231BF880}"/>
                </a:ext>
              </a:extLst>
            </p:cNvPr>
            <p:cNvSpPr/>
            <p:nvPr/>
          </p:nvSpPr>
          <p:spPr>
            <a:xfrm>
              <a:off x="31793048" y="13035737"/>
              <a:ext cx="9094372" cy="5803225"/>
            </a:xfrm>
            <a:prstGeom prst="snip1Rect">
              <a:avLst>
                <a:gd name="adj" fmla="val 9775"/>
              </a:avLst>
            </a:prstGeom>
            <a:solidFill>
              <a:schemeClr val="bg1">
                <a:lumMod val="95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Rectangle: Single Corner Snipped 54">
              <a:extLst>
                <a:ext uri="{FF2B5EF4-FFF2-40B4-BE49-F238E27FC236}">
                  <a16:creationId xmlns:a16="http://schemas.microsoft.com/office/drawing/2014/main" id="{D928CF65-679B-48C5-B220-13C863FE8930}"/>
                </a:ext>
              </a:extLst>
            </p:cNvPr>
            <p:cNvSpPr/>
            <p:nvPr/>
          </p:nvSpPr>
          <p:spPr>
            <a:xfrm>
              <a:off x="31991594" y="13316055"/>
              <a:ext cx="8634913" cy="1070990"/>
            </a:xfrm>
            <a:prstGeom prst="snip1Rect">
              <a:avLst>
                <a:gd name="adj" fmla="val 33399"/>
              </a:avLst>
            </a:prstGeom>
            <a:solidFill>
              <a:srgbClr val="99D0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859382E-FC81-4277-A5EE-F0A300C63FDE}"/>
                </a:ext>
              </a:extLst>
            </p:cNvPr>
            <p:cNvSpPr txBox="1"/>
            <p:nvPr/>
          </p:nvSpPr>
          <p:spPr>
            <a:xfrm>
              <a:off x="32023615" y="13264835"/>
              <a:ext cx="8360508" cy="11141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Conclusion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C260B9-9F88-4F5F-A753-000D395E73EB}"/>
                </a:ext>
              </a:extLst>
            </p:cNvPr>
            <p:cNvSpPr txBox="1"/>
            <p:nvPr/>
          </p:nvSpPr>
          <p:spPr>
            <a:xfrm>
              <a:off x="31993269" y="14773252"/>
              <a:ext cx="8633237" cy="3544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3400" dirty="0">
                  <a:latin typeface="Gill Sans MT" panose="020B0502020104020203" pitchFamily="34" charset="77"/>
                </a:rPr>
                <a:t>We identified weaknesses in how pass interference is presently officiated and proposed ways to remedy them. </a:t>
              </a:r>
              <a:r>
                <a:rPr lang="en-US" sz="3400" dirty="0">
                  <a:latin typeface="Gill Sans MT" panose="020B0502020104020203" pitchFamily="34" charset="0"/>
                </a:rPr>
                <a:t>The data and our models support a two-level system for defensive interference (a “flagrant foul” and a “common foul” version of the foul) as an effective way of improving the call.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271C235-EA4A-4973-887A-E7FE54B8200A}"/>
              </a:ext>
            </a:extLst>
          </p:cNvPr>
          <p:cNvGrpSpPr/>
          <p:nvPr/>
        </p:nvGrpSpPr>
        <p:grpSpPr>
          <a:xfrm>
            <a:off x="24172754" y="17974156"/>
            <a:ext cx="6463471" cy="5267944"/>
            <a:chOff x="31793048" y="19275844"/>
            <a:chExt cx="9094372" cy="5567639"/>
          </a:xfrm>
        </p:grpSpPr>
        <p:sp>
          <p:nvSpPr>
            <p:cNvPr id="65" name="Rectangle: Single Corner Snipped 64">
              <a:extLst>
                <a:ext uri="{FF2B5EF4-FFF2-40B4-BE49-F238E27FC236}">
                  <a16:creationId xmlns:a16="http://schemas.microsoft.com/office/drawing/2014/main" id="{CB8882CB-8411-4330-8E77-DE34F97A6506}"/>
                </a:ext>
              </a:extLst>
            </p:cNvPr>
            <p:cNvSpPr/>
            <p:nvPr/>
          </p:nvSpPr>
          <p:spPr>
            <a:xfrm>
              <a:off x="31793048" y="19275844"/>
              <a:ext cx="9094372" cy="5115479"/>
            </a:xfrm>
            <a:prstGeom prst="snip1Rect">
              <a:avLst>
                <a:gd name="adj" fmla="val 12206"/>
              </a:avLst>
            </a:prstGeom>
            <a:solidFill>
              <a:schemeClr val="bg1">
                <a:lumMod val="95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6" name="Rectangle: Single Corner Snipped 65">
              <a:extLst>
                <a:ext uri="{FF2B5EF4-FFF2-40B4-BE49-F238E27FC236}">
                  <a16:creationId xmlns:a16="http://schemas.microsoft.com/office/drawing/2014/main" id="{96EA4C4C-6433-4C8A-950F-C049184AD7B4}"/>
                </a:ext>
              </a:extLst>
            </p:cNvPr>
            <p:cNvSpPr/>
            <p:nvPr/>
          </p:nvSpPr>
          <p:spPr>
            <a:xfrm>
              <a:off x="32103227" y="19563193"/>
              <a:ext cx="8390602" cy="1015663"/>
            </a:xfrm>
            <a:prstGeom prst="snip1Rect">
              <a:avLst>
                <a:gd name="adj" fmla="val 50000"/>
              </a:avLst>
            </a:prstGeom>
            <a:solidFill>
              <a:srgbClr val="99D0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B79E59F-6CD2-41B2-8886-3FF28523280C}"/>
                </a:ext>
              </a:extLst>
            </p:cNvPr>
            <p:cNvSpPr txBox="1"/>
            <p:nvPr/>
          </p:nvSpPr>
          <p:spPr>
            <a:xfrm>
              <a:off x="31948363" y="19468373"/>
              <a:ext cx="826948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5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Contact Info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669988-9EB7-436B-806B-CFDDBD09D69B}"/>
                </a:ext>
              </a:extLst>
            </p:cNvPr>
            <p:cNvSpPr txBox="1"/>
            <p:nvPr/>
          </p:nvSpPr>
          <p:spPr>
            <a:xfrm>
              <a:off x="31923626" y="20582235"/>
              <a:ext cx="8634912" cy="4261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ill Sans MT" panose="020B0502020104020203" pitchFamily="34" charset="0"/>
                </a:rPr>
                <a:t>Peter Wu – peterwu@andrew.cmu.edu</a:t>
              </a:r>
            </a:p>
            <a:p>
              <a:r>
                <a:rPr lang="en-US" sz="3200" dirty="0">
                  <a:latin typeface="Gill Sans MT" panose="020B0502020104020203" pitchFamily="34" charset="0"/>
                </a:rPr>
                <a:t>     @statsman005</a:t>
              </a:r>
            </a:p>
            <a:p>
              <a:endParaRPr lang="en-US" sz="3200" dirty="0">
                <a:latin typeface="Gill Sans MT" panose="020B0502020104020203" pitchFamily="34" charset="0"/>
              </a:endParaRPr>
            </a:p>
            <a:p>
              <a:r>
                <a:rPr lang="en-US" sz="3200" dirty="0">
                  <a:latin typeface="Gill Sans MT" panose="020B0502020104020203" pitchFamily="34" charset="0"/>
                </a:rPr>
                <a:t>Brendon Gu – </a:t>
              </a:r>
              <a:r>
                <a:rPr lang="en-US" sz="32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bkgu@andrew.cmu.edu</a:t>
              </a:r>
            </a:p>
            <a:p>
              <a:r>
                <a:rPr lang="en-US" sz="32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    @bgu7_</a:t>
              </a:r>
            </a:p>
            <a:p>
              <a:endParaRPr lang="en-US" sz="3200" dirty="0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ECB57EAB-B034-4FA9-929D-B9F19809D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32112423" y="21780623"/>
              <a:ext cx="527850" cy="429318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674EAF3A-11E6-4F56-85B5-59FF24BD6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32106302" y="23780162"/>
              <a:ext cx="527850" cy="42931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104AF3-FE17-4FC3-AFF5-489F07A3B6D7}"/>
              </a:ext>
            </a:extLst>
          </p:cNvPr>
          <p:cNvGrpSpPr/>
          <p:nvPr/>
        </p:nvGrpSpPr>
        <p:grpSpPr>
          <a:xfrm>
            <a:off x="11276288" y="6127281"/>
            <a:ext cx="12468014" cy="8771989"/>
            <a:chOff x="21579400" y="13296387"/>
            <a:chExt cx="8818227" cy="1011534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7419E80-E3EB-4E90-916E-16E2C15BF410}"/>
                </a:ext>
              </a:extLst>
            </p:cNvPr>
            <p:cNvSpPr/>
            <p:nvPr/>
          </p:nvSpPr>
          <p:spPr>
            <a:xfrm>
              <a:off x="21579400" y="13296387"/>
              <a:ext cx="8818227" cy="93345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CA42633-265C-465C-8DCF-0FF084E25869}"/>
                </a:ext>
              </a:extLst>
            </p:cNvPr>
            <p:cNvSpPr/>
            <p:nvPr/>
          </p:nvSpPr>
          <p:spPr>
            <a:xfrm>
              <a:off x="21829076" y="13616217"/>
              <a:ext cx="8426153" cy="97955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1800"/>
                </a:spcAft>
              </a:pPr>
              <a:r>
                <a:rPr lang="en-US" sz="4200" b="1" dirty="0">
                  <a:latin typeface="Gill Sans MT" panose="020B0502020104020203" pitchFamily="34" charset="0"/>
                </a:rPr>
                <a:t>Catch probability on penalties</a:t>
              </a:r>
            </a:p>
            <a:p>
              <a:pPr marL="457200" indent="-4572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3400" dirty="0">
                  <a:latin typeface="Gill Sans MT" panose="020B0502020104020203" pitchFamily="34" charset="0"/>
                </a:rPr>
                <a:t>Bimodal spot foul distribution in the top right plot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3400" dirty="0">
                <a:latin typeface="Gill Sans MT" panose="020B0502020104020203" pitchFamily="34" charset="0"/>
              </a:endParaRPr>
            </a:p>
            <a:p>
              <a:pPr marL="457200" indent="-45720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sz="3400" dirty="0">
                <a:latin typeface="Gill Sans MT" panose="020B0502020104020203" pitchFamily="34" charset="0"/>
              </a:endParaRPr>
            </a:p>
            <a:p>
              <a:pPr lvl="8">
                <a:spcAft>
                  <a:spcPts val="1200"/>
                </a:spcAft>
              </a:pPr>
              <a:endParaRPr lang="en-US" sz="3400" dirty="0">
                <a:latin typeface="Gill Sans MT" panose="020B0502020104020203" pitchFamily="34" charset="0"/>
              </a:endParaRPr>
            </a:p>
            <a:p>
              <a:pPr lvl="8">
                <a:spcAft>
                  <a:spcPts val="1200"/>
                </a:spcAft>
              </a:pPr>
              <a:endParaRPr lang="en-US" sz="3400" dirty="0">
                <a:latin typeface="Gill Sans MT" panose="020B0502020104020203" pitchFamily="34" charset="0"/>
              </a:endParaRPr>
            </a:p>
            <a:p>
              <a:pPr marL="457200" lvl="8" indent="-45720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sz="3400" dirty="0">
                <a:latin typeface="Gill Sans MT" panose="020B0502020104020203" pitchFamily="34" charset="0"/>
              </a:endParaRPr>
            </a:p>
            <a:p>
              <a:pPr marL="457200" lvl="8" indent="-45720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sz="3400" dirty="0">
                <a:latin typeface="Gill Sans MT" panose="020B0502020104020203" pitchFamily="34" charset="0"/>
              </a:endParaRPr>
            </a:p>
            <a:p>
              <a:pPr marL="457200" lvl="8" indent="-45720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sz="3400" dirty="0">
                <a:latin typeface="Gill Sans MT" panose="020B0502020104020203" pitchFamily="34" charset="0"/>
              </a:endParaRPr>
            </a:p>
            <a:p>
              <a:pPr marL="457200" lvl="8" indent="-45720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3400" dirty="0">
                  <a:latin typeface="Gill Sans MT" panose="020B0502020104020203" pitchFamily="34" charset="0"/>
                </a:rPr>
                <a:t>10-yard penalty and right peak of the spot foul align at the 75% catch probability mark, making a 10-yard penalty for the first level of a DPI appropriate.</a:t>
              </a:r>
            </a:p>
            <a:p>
              <a:endParaRPr lang="en-US" sz="3400" dirty="0">
                <a:latin typeface="Bahnschrift Light" panose="020B0502040204020203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94082A-59CB-45A4-A1FD-1A21F2A1EDBF}"/>
                </a:ext>
              </a:extLst>
            </p:cNvPr>
            <p:cNvSpPr txBox="1"/>
            <p:nvPr/>
          </p:nvSpPr>
          <p:spPr>
            <a:xfrm>
              <a:off x="21795360" y="15679411"/>
              <a:ext cx="3718199" cy="5217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3200" dirty="0">
                  <a:latin typeface="Gill Sans MT" panose="020B0502020104020203" pitchFamily="34" charset="0"/>
                </a:rPr>
                <a:t>Left peak - “flagrant foul”</a:t>
              </a:r>
            </a:p>
            <a:p>
              <a:r>
                <a:rPr lang="en-US" sz="3200" dirty="0">
                  <a:latin typeface="Gill Sans MT" panose="020B0502020104020203" pitchFamily="34" charset="0"/>
                </a:rPr>
                <a:t> (defender not playing ball)</a:t>
              </a:r>
            </a:p>
            <a:p>
              <a:r>
                <a:rPr lang="en-US" sz="3200" dirty="0">
                  <a:latin typeface="Gill Sans MT" panose="020B0502020104020203" pitchFamily="34" charset="0"/>
                </a:rPr>
                <a:t>[57% catch probability]</a:t>
              </a:r>
            </a:p>
            <a:p>
              <a:endParaRPr lang="en-US" sz="3200" dirty="0">
                <a:latin typeface="Gill Sans MT" panose="020B0502020104020203" pitchFamily="34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sz="3200" dirty="0">
                  <a:latin typeface="Gill Sans MT" panose="020B0502020104020203" pitchFamily="34" charset="0"/>
                </a:rPr>
                <a:t>Right peak - “common foul” </a:t>
              </a:r>
            </a:p>
            <a:p>
              <a:r>
                <a:rPr lang="en-US" sz="3200" dirty="0">
                  <a:latin typeface="Gill Sans MT" panose="020B0502020104020203" pitchFamily="34" charset="0"/>
                </a:rPr>
                <a:t>(defender playing ball)</a:t>
              </a:r>
            </a:p>
            <a:p>
              <a:r>
                <a:rPr lang="en-US" sz="3200" dirty="0">
                  <a:latin typeface="Gill Sans MT" panose="020B0502020104020203" pitchFamily="34" charset="0"/>
                </a:rPr>
                <a:t>[75% catch probability] </a:t>
              </a:r>
            </a:p>
            <a:p>
              <a:endParaRPr lang="en-US" sz="3200" dirty="0">
                <a:latin typeface="Gill Sans MT" panose="020B0502020104020203" pitchFamily="34" charset="0"/>
              </a:endParaRPr>
            </a:p>
            <a:p>
              <a:endParaRPr lang="en-US" sz="3200" dirty="0"/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54499ECC-6A6C-40E5-9F4E-636701F686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96339" y="5722797"/>
            <a:ext cx="15572743" cy="11985099"/>
          </a:xfrm>
          <a:prstGeom prst="rect">
            <a:avLst/>
          </a:prstGeom>
          <a:ln>
            <a:solidFill>
              <a:srgbClr val="516878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3240CAF-52EB-41B6-AEBD-9C6E50F4CB2D}"/>
              </a:ext>
            </a:extLst>
          </p:cNvPr>
          <p:cNvSpPr txBox="1"/>
          <p:nvPr/>
        </p:nvSpPr>
        <p:spPr>
          <a:xfrm>
            <a:off x="2478251" y="16848308"/>
            <a:ext cx="32696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3600">
                <a:latin typeface="Gill Sans MT" panose="020B0502020104020203" pitchFamily="34" charset="0"/>
              </a:rPr>
              <a:t>air distance </a:t>
            </a:r>
            <a:endParaRPr lang="en-US" sz="3600" dirty="0">
              <a:latin typeface="Gill Sans MT" panose="020B0502020104020203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latin typeface="Gill Sans MT" panose="020B0502020104020203" pitchFamily="34" charset="0"/>
              </a:rPr>
              <a:t>time to throw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latin typeface="Gill Sans MT" panose="020B0502020104020203" pitchFamily="34" charset="0"/>
              </a:rPr>
              <a:t>separation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300640-4AB8-4BA5-8944-7F23EC6E34D9}"/>
              </a:ext>
            </a:extLst>
          </p:cNvPr>
          <p:cNvSpPr txBox="1"/>
          <p:nvPr/>
        </p:nvSpPr>
        <p:spPr>
          <a:xfrm>
            <a:off x="5807322" y="16864984"/>
            <a:ext cx="32696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>
                <a:latin typeface="Gill Sans MT" panose="020B0502020104020203" pitchFamily="34" charset="0"/>
              </a:rPr>
              <a:t>sideline distance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>
                <a:latin typeface="Gill Sans MT" panose="020B0502020104020203" pitchFamily="34" charset="0"/>
              </a:rPr>
              <a:t>passer speed</a:t>
            </a:r>
            <a:endParaRPr lang="en-US" sz="3600" dirty="0">
              <a:latin typeface="Bahnschrift Light" panose="020B0502040204020203" pitchFamily="34" charset="0"/>
            </a:endParaRPr>
          </a:p>
        </p:txBody>
      </p:sp>
      <p:pic>
        <p:nvPicPr>
          <p:cNvPr id="1026" name="Picture 2" descr="https://scontent-ort2-1.xx.fbcdn.net/v/t1.15752-9/49476300_933386526851966_7759544837602279424_n.png?_nc_cat=107&amp;_nc_ht=scontent-ort2-1.xx&amp;oh=cbfd2d4d6b580376c17493310c4aad23&amp;oe=5CE7C8E1">
            <a:extLst>
              <a:ext uri="{FF2B5EF4-FFF2-40B4-BE49-F238E27FC236}">
                <a16:creationId xmlns:a16="http://schemas.microsoft.com/office/drawing/2014/main" id="{1F7FFB8E-5E98-416D-96CD-07ADFD52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923" y="14427838"/>
            <a:ext cx="13354207" cy="838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FD38CC-89C8-47B0-BBFF-F295433FCC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86432" y="8205444"/>
            <a:ext cx="6569408" cy="40095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7188</TotalTime>
  <Words>257</Words>
  <Application>Microsoft Macintosh PowerPoint</Application>
  <PresentationFormat>Custom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Century Gothic</vt:lpstr>
      <vt:lpstr>Bahnschrift Light</vt:lpstr>
      <vt:lpstr>Gill Sans MT</vt:lpstr>
      <vt:lpstr>Calibri</vt:lpstr>
      <vt:lpstr>Arial</vt:lpstr>
      <vt:lpstr>Wingdings</vt:lpstr>
      <vt:lpstr>Garamond</vt:lpstr>
      <vt:lpstr>Office Theme</vt:lpstr>
      <vt:lpstr>A Two-Level Model for Defensive Pass Interference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Two-Level Model for Defensive Interference Root</dc:title>
  <cp:lastModifiedBy>Peter Wu</cp:lastModifiedBy>
  <cp:revision>51</cp:revision>
  <dcterms:modified xsi:type="dcterms:W3CDTF">2019-03-02T20:29:17Z</dcterms:modified>
</cp:coreProperties>
</file>