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0"/>
  </p:notesMasterIdLst>
  <p:handoutMasterIdLst>
    <p:handoutMasterId r:id="rId51"/>
  </p:handoutMasterIdLst>
  <p:sldIdLst>
    <p:sldId id="504" r:id="rId2"/>
    <p:sldId id="463" r:id="rId3"/>
    <p:sldId id="462" r:id="rId4"/>
    <p:sldId id="505" r:id="rId5"/>
    <p:sldId id="498" r:id="rId6"/>
    <p:sldId id="500" r:id="rId7"/>
    <p:sldId id="502" r:id="rId8"/>
    <p:sldId id="506" r:id="rId9"/>
    <p:sldId id="426" r:id="rId10"/>
    <p:sldId id="428" r:id="rId11"/>
    <p:sldId id="519" r:id="rId12"/>
    <p:sldId id="507" r:id="rId13"/>
    <p:sldId id="469" r:id="rId14"/>
    <p:sldId id="474" r:id="rId15"/>
    <p:sldId id="522" r:id="rId16"/>
    <p:sldId id="473" r:id="rId17"/>
    <p:sldId id="523" r:id="rId18"/>
    <p:sldId id="511" r:id="rId19"/>
    <p:sldId id="475" r:id="rId20"/>
    <p:sldId id="524" r:id="rId21"/>
    <p:sldId id="512" r:id="rId22"/>
    <p:sldId id="514" r:id="rId23"/>
    <p:sldId id="509" r:id="rId24"/>
    <p:sldId id="430" r:id="rId25"/>
    <p:sldId id="472" r:id="rId26"/>
    <p:sldId id="516" r:id="rId27"/>
    <p:sldId id="360" r:id="rId28"/>
    <p:sldId id="260" r:id="rId29"/>
    <p:sldId id="907" r:id="rId30"/>
    <p:sldId id="919" r:id="rId31"/>
    <p:sldId id="927" r:id="rId32"/>
    <p:sldId id="1617" r:id="rId33"/>
    <p:sldId id="1618" r:id="rId34"/>
    <p:sldId id="932" r:id="rId35"/>
    <p:sldId id="1621" r:id="rId36"/>
    <p:sldId id="1622" r:id="rId37"/>
    <p:sldId id="1623" r:id="rId38"/>
    <p:sldId id="1603" r:id="rId39"/>
    <p:sldId id="1604" r:id="rId40"/>
    <p:sldId id="1586" r:id="rId41"/>
    <p:sldId id="1609" r:id="rId42"/>
    <p:sldId id="1605" r:id="rId43"/>
    <p:sldId id="1578" r:id="rId44"/>
    <p:sldId id="1613" r:id="rId45"/>
    <p:sldId id="1607" r:id="rId46"/>
    <p:sldId id="1615" r:id="rId47"/>
    <p:sldId id="1614" r:id="rId48"/>
    <p:sldId id="1624" r:id="rId4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
          <p15:clr>
            <a:srgbClr val="A4A3A4"/>
          </p15:clr>
        </p15:guide>
        <p15:guide id="2" orient="horz" pos="2835" userDrawn="1">
          <p15:clr>
            <a:srgbClr val="A4A3A4"/>
          </p15:clr>
        </p15:guide>
        <p15:guide id="3" orient="horz" pos="864">
          <p15:clr>
            <a:srgbClr val="A4A3A4"/>
          </p15:clr>
        </p15:guide>
        <p15:guide id="4" pos="5472">
          <p15:clr>
            <a:srgbClr val="A4A3A4"/>
          </p15:clr>
        </p15:guide>
        <p15:guide id="5" pos="2937">
          <p15:clr>
            <a:srgbClr val="A4A3A4"/>
          </p15:clr>
        </p15:guide>
        <p15:guide id="6" pos="288">
          <p15:clr>
            <a:srgbClr val="A4A3A4"/>
          </p15:clr>
        </p15:guide>
        <p15:guide id="7" pos="282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4" name="Tobias" initials="T" lastIdx="23" clrIdx="2">
    <p:extLst>
      <p:ext uri="{19B8F6BF-5375-455C-9EA6-DF929625EA0E}">
        <p15:presenceInfo xmlns:p15="http://schemas.microsoft.com/office/powerpoint/2012/main" userId="S::MUETZTO1@novartis.net::0bcdcbf6-8ace-4b7f-a1ff-9d950cc4cda9" providerId="AD"/>
      </p:ext>
    </p:extLst>
  </p:cmAuthor>
  <p:cmAuthor id="15" name="Akacha, Mouna" initials="AM" lastIdx="8" clrIdx="4">
    <p:extLst>
      <p:ext uri="{19B8F6BF-5375-455C-9EA6-DF929625EA0E}">
        <p15:presenceInfo xmlns:p15="http://schemas.microsoft.com/office/powerpoint/2012/main" userId="S-1-5-21-329068152-854245398-839522115-977775" providerId="AD"/>
      </p:ext>
    </p:extLst>
  </p:cmAuthor>
  <p:cmAuthor id="2" name="Bretz, Frank" initials="BF" lastIdx="323" clrIdx="0">
    <p:extLst>
      <p:ext uri="{19B8F6BF-5375-455C-9EA6-DF929625EA0E}">
        <p15:presenceInfo xmlns:p15="http://schemas.microsoft.com/office/powerpoint/2012/main" userId="S-1-5-21-329068152-854245398-839522115-305268" providerId="AD"/>
      </p:ext>
    </p:extLst>
  </p:cmAuthor>
  <p:cmAuthor id="16" name="Akacha, Mouna" initials="AM [2]" lastIdx="14" clrIdx="5">
    <p:extLst>
      <p:ext uri="{19B8F6BF-5375-455C-9EA6-DF929625EA0E}">
        <p15:presenceInfo xmlns:p15="http://schemas.microsoft.com/office/powerpoint/2012/main" userId="S::akachmo2@novartis.net::6ce6cbd7-fd17-4166-8135-4b528e4a0c90" providerId="AD"/>
      </p:ext>
    </p:extLst>
  </p:cmAuthor>
  <p:cmAuthor id="17" name="Bretz, Frank" initials="BF [2]" lastIdx="6" clrIdx="6">
    <p:extLst>
      <p:ext uri="{19B8F6BF-5375-455C-9EA6-DF929625EA0E}">
        <p15:presenceInfo xmlns:p15="http://schemas.microsoft.com/office/powerpoint/2012/main" userId="S::BRETZFR1@novartis.net::3ce1428b-a384-42c6-a714-ab1bf78e9a62" providerId="AD"/>
      </p:ext>
    </p:extLst>
  </p:cmAuthor>
  <p:cmAuthor id="11" name="Schmidli, Heinz" initials="SH" lastIdx="28" clrIdx="1">
    <p:extLst>
      <p:ext uri="{19B8F6BF-5375-455C-9EA6-DF929625EA0E}">
        <p15:presenceInfo xmlns:p15="http://schemas.microsoft.com/office/powerpoint/2012/main" userId="S-1-5-21-329068152-854245398-839522115-123676" providerId="AD"/>
      </p:ext>
    </p:extLst>
  </p:cmAuthor>
  <p:cmAuthor id="18" name="Wright, Melanie" initials="WM" lastIdx="25" clrIdx="7">
    <p:extLst>
      <p:ext uri="{19B8F6BF-5375-455C-9EA6-DF929625EA0E}">
        <p15:presenceInfo xmlns:p15="http://schemas.microsoft.com/office/powerpoint/2012/main" userId="S::TALBOME1@novartis.net::a823a2b7-0ba8-4e5e-8b35-53689b336314" providerId="AD"/>
      </p:ext>
    </p:extLst>
  </p:cmAuthor>
  <p:cmAuthor id="12" name="Glimm, Ekkehard" initials="GE" lastIdx="19" clrIdx="3">
    <p:extLst>
      <p:ext uri="{19B8F6BF-5375-455C-9EA6-DF929625EA0E}">
        <p15:presenceInfo xmlns:p15="http://schemas.microsoft.com/office/powerpoint/2012/main" userId="S-1-5-21-329068152-854245398-839522115-3625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ABFDC"/>
    <a:srgbClr val="5291DD"/>
    <a:srgbClr val="0237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5780E6-A8F4-46B0-B82D-9E7F56C639EF}">
  <a:tblStyle styleId="{1C5780E6-A8F4-46B0-B82D-9E7F56C639EF}" styleName="Novartis Table">
    <a:wholeTbl>
      <a:tcTxStyle>
        <a:fontRef idx="minor"/>
        <a:srgbClr val="000000"/>
      </a:tcTxStyle>
      <a:tcStyle>
        <a:tcBdr>
          <a:left>
            <a:ln>
              <a:noFill/>
            </a:ln>
          </a:left>
          <a:right>
            <a:ln>
              <a:noFill/>
            </a:ln>
          </a:right>
          <a:top>
            <a:ln w="6350">
              <a:solidFill>
                <a:srgbClr val="646464"/>
              </a:solidFill>
            </a:ln>
          </a:top>
          <a:bottom>
            <a:ln w="6350">
              <a:solidFill>
                <a:srgbClr val="646464"/>
              </a:solidFill>
            </a:ln>
          </a:bottom>
          <a:insideH>
            <a:ln w="6350">
              <a:solidFill>
                <a:srgbClr val="646464"/>
              </a:solidFill>
            </a:ln>
          </a:insideH>
          <a:insideV>
            <a:ln>
              <a:noFill/>
            </a:ln>
          </a:insideV>
        </a:tcBdr>
        <a:fill>
          <a:noFill/>
        </a:fill>
      </a:tcStyle>
    </a:wholeTbl>
    <a:band1H>
      <a:tcStyle>
        <a:tcBdr/>
        <a:fill>
          <a:noFill/>
        </a:fill>
      </a:tcStyle>
    </a:band1H>
    <a:band2H>
      <a:tcStyle>
        <a:tcBdr/>
        <a:fill>
          <a:noFill/>
        </a:fill>
      </a:tcStyle>
    </a:band2H>
    <a:band1V>
      <a:tcStyle>
        <a:tcBdr/>
        <a:fill>
          <a:no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19050">
              <a:solidFill>
                <a:srgbClr val="000000"/>
              </a:solidFill>
            </a:ln>
          </a:top>
          <a:bottom>
            <a:ln>
              <a:noFill/>
            </a:ln>
          </a:bottom>
        </a:tcBdr>
        <a:fill>
          <a:noFill/>
        </a:fill>
      </a:tcStyle>
    </a:lastRow>
    <a:firstRow>
      <a:tcTxStyle b="on">
        <a:fontRef idx="minor"/>
        <a:srgbClr val="0460A9"/>
      </a:tcTxStyle>
      <a:tcStyle>
        <a:tcBdr>
          <a:top>
            <a:ln>
              <a:noFill/>
            </a:ln>
          </a:top>
          <a:bottom>
            <a:ln w="19050">
              <a:solidFill>
                <a:srgbClr val="0460A9"/>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82" autoAdjust="0"/>
    <p:restoredTop sz="92794" autoAdjust="0"/>
  </p:normalViewPr>
  <p:slideViewPr>
    <p:cSldViewPr showGuides="1">
      <p:cViewPr varScale="1">
        <p:scale>
          <a:sx n="78" d="100"/>
          <a:sy n="78" d="100"/>
        </p:scale>
        <p:origin x="691" y="58"/>
      </p:cViewPr>
      <p:guideLst>
        <p:guide orient="horz" pos="214"/>
        <p:guide orient="horz" pos="2835"/>
        <p:guide orient="horz" pos="864"/>
        <p:guide pos="5472"/>
        <p:guide pos="2937"/>
        <p:guide pos="288"/>
        <p:guide pos="2824"/>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65" d="100"/>
          <a:sy n="165" d="100"/>
        </p:scale>
        <p:origin x="4104"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BB60FF-ACF0-5A4A-9C79-4881E6B16567}" type="datetimeFigureOut">
              <a:rPr lang="en-US" smtClean="0">
                <a:latin typeface="Arial" charset="0"/>
              </a:rPr>
              <a:pPr/>
              <a:t>7/26/2021</a:t>
            </a:fld>
            <a:endParaRPr lang="en-US" dirty="0">
              <a:latin typeface="Arial"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ABA786-EB35-BA4C-A7F7-24740D3067F1}" type="slidenum">
              <a:rPr lang="en-US" smtClean="0">
                <a:latin typeface="Arial" charset="0"/>
              </a:rPr>
              <a:pPr/>
              <a:t>‹#›</a:t>
            </a:fld>
            <a:endParaRPr lang="en-US" dirty="0">
              <a:latin typeface="Arial" charset="0"/>
            </a:endParaRPr>
          </a:p>
        </p:txBody>
      </p:sp>
    </p:spTree>
    <p:extLst>
      <p:ext uri="{BB962C8B-B14F-4D97-AF65-F5344CB8AC3E}">
        <p14:creationId xmlns:p14="http://schemas.microsoft.com/office/powerpoint/2010/main" val="23799472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charset="0"/>
              </a:defRPr>
            </a:lvl1pPr>
          </a:lstStyle>
          <a:p>
            <a:fld id="{0C4595FF-6E7F-4C41-B8DF-4AE76FC1F075}" type="datetimeFigureOut">
              <a:rPr lang="en-US" smtClean="0"/>
              <a:pPr/>
              <a:t>7/26/2021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charset="0"/>
              </a:defRPr>
            </a:lvl1pPr>
          </a:lstStyle>
          <a:p>
            <a:fld id="{5A6330BE-D91A-D240-B266-E5D5F99B4CCE}" type="slidenum">
              <a:rPr lang="en-US" smtClean="0"/>
              <a:pPr/>
              <a:t>‹#›</a:t>
            </a:fld>
            <a:endParaRPr lang="en-US" dirty="0"/>
          </a:p>
        </p:txBody>
      </p:sp>
    </p:spTree>
    <p:extLst>
      <p:ext uri="{BB962C8B-B14F-4D97-AF65-F5344CB8AC3E}">
        <p14:creationId xmlns:p14="http://schemas.microsoft.com/office/powerpoint/2010/main" val="31263167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charset="0"/>
        <a:ea typeface="+mn-ea"/>
        <a:cs typeface="+mn-cs"/>
      </a:defRPr>
    </a:lvl1pPr>
    <a:lvl2pPr marL="457200" algn="l" defTabSz="457200" rtl="0" eaLnBrk="1" latinLnBrk="0" hangingPunct="1">
      <a:defRPr sz="1200" b="0" i="0" kern="1200">
        <a:solidFill>
          <a:schemeClr val="tx1"/>
        </a:solidFill>
        <a:latin typeface="Arial" charset="0"/>
        <a:ea typeface="+mn-ea"/>
        <a:cs typeface="+mn-cs"/>
      </a:defRPr>
    </a:lvl2pPr>
    <a:lvl3pPr marL="914400" algn="l" defTabSz="457200" rtl="0" eaLnBrk="1" latinLnBrk="0" hangingPunct="1">
      <a:defRPr sz="1200" b="0" i="0" kern="1200">
        <a:solidFill>
          <a:schemeClr val="tx1"/>
        </a:solidFill>
        <a:latin typeface="Arial" charset="0"/>
        <a:ea typeface="+mn-ea"/>
        <a:cs typeface="+mn-cs"/>
      </a:defRPr>
    </a:lvl3pPr>
    <a:lvl4pPr marL="1371600" algn="l" defTabSz="457200" rtl="0" eaLnBrk="1" latinLnBrk="0" hangingPunct="1">
      <a:defRPr sz="1200" b="0" i="0" kern="1200">
        <a:solidFill>
          <a:schemeClr val="tx1"/>
        </a:solidFill>
        <a:latin typeface="Arial" charset="0"/>
        <a:ea typeface="+mn-ea"/>
        <a:cs typeface="+mn-cs"/>
      </a:defRPr>
    </a:lvl4pPr>
    <a:lvl5pPr marL="1828800" algn="l" defTabSz="457200" rtl="0" eaLnBrk="1" latinLnBrk="0" hangingPunct="1">
      <a:defRPr sz="1200" b="0" i="0" kern="1200">
        <a:solidFill>
          <a:schemeClr val="tx1"/>
        </a:solidFill>
        <a:latin typeface="Arial"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5A6330BE-D91A-D240-B266-E5D5F99B4CCE}" type="slidenum">
              <a:rPr lang="en-US" smtClean="0"/>
              <a:pPr/>
              <a:t>1</a:t>
            </a:fld>
            <a:endParaRPr lang="en-US" dirty="0"/>
          </a:p>
        </p:txBody>
      </p:sp>
    </p:spTree>
    <p:extLst>
      <p:ext uri="{BB962C8B-B14F-4D97-AF65-F5344CB8AC3E}">
        <p14:creationId xmlns:p14="http://schemas.microsoft.com/office/powerpoint/2010/main" val="1787720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31</a:t>
            </a:fld>
            <a:endParaRPr lang="en-US" dirty="0"/>
          </a:p>
        </p:txBody>
      </p:sp>
    </p:spTree>
    <p:extLst>
      <p:ext uri="{BB962C8B-B14F-4D97-AF65-F5344CB8AC3E}">
        <p14:creationId xmlns:p14="http://schemas.microsoft.com/office/powerpoint/2010/main" val="88092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EDC2A-7FC1-48FF-A4F1-63240FC409E6}" type="slidenum">
              <a:rPr lang="en-US" smtClean="0"/>
              <a:t>32</a:t>
            </a:fld>
            <a:endParaRPr lang="en-US"/>
          </a:p>
        </p:txBody>
      </p:sp>
    </p:spTree>
    <p:extLst>
      <p:ext uri="{BB962C8B-B14F-4D97-AF65-F5344CB8AC3E}">
        <p14:creationId xmlns:p14="http://schemas.microsoft.com/office/powerpoint/2010/main" val="42124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2EDC2A-7FC1-48FF-A4F1-63240FC409E6}" type="slidenum">
              <a:rPr lang="en-US" smtClean="0"/>
              <a:t>33</a:t>
            </a:fld>
            <a:endParaRPr lang="en-US"/>
          </a:p>
        </p:txBody>
      </p:sp>
    </p:spTree>
    <p:extLst>
      <p:ext uri="{BB962C8B-B14F-4D97-AF65-F5344CB8AC3E}">
        <p14:creationId xmlns:p14="http://schemas.microsoft.com/office/powerpoint/2010/main" val="4104462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34</a:t>
            </a:fld>
            <a:endParaRPr lang="en-US"/>
          </a:p>
        </p:txBody>
      </p:sp>
    </p:spTree>
    <p:extLst>
      <p:ext uri="{BB962C8B-B14F-4D97-AF65-F5344CB8AC3E}">
        <p14:creationId xmlns:p14="http://schemas.microsoft.com/office/powerpoint/2010/main" val="2737738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35</a:t>
            </a:fld>
            <a:endParaRPr lang="en-US"/>
          </a:p>
        </p:txBody>
      </p:sp>
    </p:spTree>
    <p:extLst>
      <p:ext uri="{BB962C8B-B14F-4D97-AF65-F5344CB8AC3E}">
        <p14:creationId xmlns:p14="http://schemas.microsoft.com/office/powerpoint/2010/main" val="3607685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36</a:t>
            </a:fld>
            <a:endParaRPr lang="en-US"/>
          </a:p>
        </p:txBody>
      </p:sp>
    </p:spTree>
    <p:extLst>
      <p:ext uri="{BB962C8B-B14F-4D97-AF65-F5344CB8AC3E}">
        <p14:creationId xmlns:p14="http://schemas.microsoft.com/office/powerpoint/2010/main" val="3281458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37</a:t>
            </a:fld>
            <a:endParaRPr lang="en-US"/>
          </a:p>
        </p:txBody>
      </p:sp>
    </p:spTree>
    <p:extLst>
      <p:ext uri="{BB962C8B-B14F-4D97-AF65-F5344CB8AC3E}">
        <p14:creationId xmlns:p14="http://schemas.microsoft.com/office/powerpoint/2010/main" val="2276866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38</a:t>
            </a:fld>
            <a:endParaRPr lang="en-US" dirty="0"/>
          </a:p>
        </p:txBody>
      </p:sp>
    </p:spTree>
    <p:extLst>
      <p:ext uri="{BB962C8B-B14F-4D97-AF65-F5344CB8AC3E}">
        <p14:creationId xmlns:p14="http://schemas.microsoft.com/office/powerpoint/2010/main" val="2093861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we are interested in effect of the treatment in patients who can tolerate both the treatment  and the control, we may use principal stratum strategies. We randomize all eligible patients to treatment and control and use principal stratum strategy to address treatment discontinuation due to AE.  </a:t>
                </a:r>
              </a:p>
              <a:p>
                <a:r>
                  <a:rPr lang="en-US" sz="1200" kern="1200" dirty="0">
                    <a:solidFill>
                      <a:schemeClr val="tx1"/>
                    </a:solidFill>
                    <a:effectLst/>
                    <a:latin typeface="+mn-lt"/>
                    <a:ea typeface="+mn-ea"/>
                    <a:cs typeface="+mn-cs"/>
                  </a:rPr>
                  <a:t>The principal stratum strategy provides a causal treatment effect: </a:t>
                </a:r>
                <a:r>
                  <a:rPr lang="en-US" sz="1200" u="sng" kern="1200" dirty="0">
                    <a:solidFill>
                      <a:schemeClr val="tx1"/>
                    </a:solidFill>
                    <a:effectLst/>
                    <a:latin typeface="+mn-lt"/>
                    <a:ea typeface="+mn-ea"/>
                    <a:cs typeface="+mn-cs"/>
                  </a:rPr>
                  <a:t>under some assumptions which could be strong</a:t>
                </a:r>
                <a:r>
                  <a:rPr lang="en-US" sz="1200" kern="1200" dirty="0">
                    <a:solidFill>
                      <a:schemeClr val="tx1"/>
                    </a:solidFill>
                    <a:effectLst/>
                    <a:latin typeface="+mn-lt"/>
                    <a:ea typeface="+mn-ea"/>
                    <a:cs typeface="+mn-cs"/>
                  </a:rPr>
                  <a:t>. They are not defined by comparing outcomes in patients who tolerate treatment (</a:t>
                </a:r>
                <a:r>
                  <a:rPr lang="en-US" sz="1200" b="1" i="0" kern="1200">
                    <a:solidFill>
                      <a:schemeClr val="tx1"/>
                    </a:solidFill>
                    <a:effectLst/>
                    <a:latin typeface="Cambria Math" panose="02040503050406030204" pitchFamily="18" charset="0"/>
                    <a:ea typeface="+mn-ea"/>
                    <a:cs typeface="+mn-cs"/>
                  </a:rPr>
                  <a:t>〖   𝑺〗_𝑻𝑪</a:t>
                </a:r>
                <a:r>
                  <a:rPr lang="en-US" sz="1200" kern="1200" dirty="0">
                    <a:solidFill>
                      <a:schemeClr val="tx1"/>
                    </a:solidFill>
                    <a:effectLst/>
                    <a:latin typeface="+mn-lt"/>
                    <a:ea typeface="+mn-ea"/>
                    <a:cs typeface="+mn-cs"/>
                  </a:rPr>
                  <a:t> and </a:t>
                </a:r>
                <a:r>
                  <a:rPr lang="en-US" sz="1200" b="1" i="0" kern="1200">
                    <a:solidFill>
                      <a:schemeClr val="tx1"/>
                    </a:solidFill>
                    <a:effectLst/>
                    <a:latin typeface="Cambria Math" panose="02040503050406030204" pitchFamily="18" charset="0"/>
                    <a:ea typeface="+mn-ea"/>
                    <a:cs typeface="+mn-cs"/>
                  </a:rPr>
                  <a:t>𝑺_(𝑻¯𝑪)  </a:t>
                </a:r>
                <a:r>
                  <a:rPr lang="en-US" sz="1200" kern="1200" dirty="0">
                    <a:solidFill>
                      <a:schemeClr val="tx1"/>
                    </a:solidFill>
                    <a:effectLst/>
                    <a:latin typeface="+mn-lt"/>
                    <a:ea typeface="+mn-ea"/>
                    <a:cs typeface="+mn-cs"/>
                  </a:rPr>
                  <a:t>) and patients who tolerate control (</a:t>
                </a:r>
                <a:r>
                  <a:rPr lang="en-US" sz="1200" b="1" i="0" kern="1200">
                    <a:solidFill>
                      <a:schemeClr val="tx1"/>
                    </a:solidFill>
                    <a:effectLst/>
                    <a:latin typeface="Cambria Math" panose="02040503050406030204" pitchFamily="18" charset="0"/>
                    <a:ea typeface="+mn-ea"/>
                    <a:cs typeface="+mn-cs"/>
                  </a:rPr>
                  <a:t>〖  𝑺〗_𝑻𝑪</a:t>
                </a:r>
                <a:r>
                  <a:rPr lang="en-US" sz="1200" kern="1200" dirty="0">
                    <a:solidFill>
                      <a:schemeClr val="tx1"/>
                    </a:solidFill>
                    <a:effectLst/>
                    <a:latin typeface="+mn-lt"/>
                    <a:ea typeface="+mn-ea"/>
                    <a:cs typeface="+mn-cs"/>
                  </a:rPr>
                  <a:t> and</a:t>
                </a:r>
                <a:r>
                  <a:rPr lang="en-US" sz="1200" i="0" kern="1200">
                    <a:solidFill>
                      <a:schemeClr val="tx1"/>
                    </a:solidFill>
                    <a:effectLst/>
                    <a:latin typeface="Cambria Math" panose="02040503050406030204" pitchFamily="18" charset="0"/>
                    <a:ea typeface="+mn-ea"/>
                    <a:cs typeface="+mn-cs"/>
                  </a:rPr>
                  <a:t>〖 𝑆〗_(¯𝑇 𝐶)</a:t>
                </a:r>
                <a:r>
                  <a:rPr lang="en-US" sz="1200" kern="1200" dirty="0">
                    <a:solidFill>
                      <a:schemeClr val="tx1"/>
                    </a:solidFill>
                    <a:effectLst/>
                    <a:latin typeface="+mn-lt"/>
                    <a:ea typeface="+mn-ea"/>
                    <a:cs typeface="+mn-cs"/>
                  </a:rPr>
                  <a:t>) in the trial. It removes confounding effect e.g. due to different characteristics of the subjects between </a:t>
                </a:r>
                <a:r>
                  <a:rPr lang="en-US" sz="1200" b="1" i="0" kern="1200">
                    <a:solidFill>
                      <a:schemeClr val="tx1"/>
                    </a:solidFill>
                    <a:effectLst/>
                    <a:latin typeface="Cambria Math" panose="02040503050406030204" pitchFamily="18" charset="0"/>
                    <a:ea typeface="+mn-ea"/>
                    <a:cs typeface="+mn-cs"/>
                  </a:rPr>
                  <a:t>𝑺_(𝑻¯𝑪)  </a:t>
                </a:r>
                <a:r>
                  <a:rPr lang="en-US" sz="1200" kern="1200" dirty="0">
                    <a:solidFill>
                      <a:schemeClr val="tx1"/>
                    </a:solidFill>
                    <a:effectLst/>
                    <a:latin typeface="+mn-lt"/>
                    <a:ea typeface="+mn-ea"/>
                    <a:cs typeface="+mn-cs"/>
                  </a:rPr>
                  <a:t>and</a:t>
                </a:r>
                <a:r>
                  <a:rPr lang="en-US" sz="1200" i="0" kern="1200">
                    <a:solidFill>
                      <a:schemeClr val="tx1"/>
                    </a:solidFill>
                    <a:effectLst/>
                    <a:latin typeface="Cambria Math" panose="02040503050406030204" pitchFamily="18" charset="0"/>
                    <a:ea typeface="+mn-ea"/>
                    <a:cs typeface="+mn-cs"/>
                  </a:rPr>
                  <a:t>〖 𝑆〗_(¯𝑇 𝐶)</a:t>
                </a:r>
                <a:r>
                  <a:rPr lang="en-US" sz="1200" kern="1200" dirty="0">
                    <a:solidFill>
                      <a:schemeClr val="tx1"/>
                    </a:solidFill>
                    <a:effectLst/>
                    <a:latin typeface="+mn-lt"/>
                    <a:ea typeface="+mn-ea"/>
                    <a:cs typeface="+mn-cs"/>
                  </a:rPr>
                  <a:t>. The challenges are how do we identify and label </a:t>
                </a:r>
                <a:r>
                  <a:rPr lang="en-US" sz="1200" b="1" i="0" kern="1200">
                    <a:solidFill>
                      <a:schemeClr val="tx1"/>
                    </a:solidFill>
                    <a:effectLst/>
                    <a:latin typeface="Cambria Math" panose="02040503050406030204" pitchFamily="18" charset="0"/>
                    <a:ea typeface="+mn-ea"/>
                    <a:cs typeface="+mn-cs"/>
                  </a:rPr>
                  <a:t>〖 𝑺〗_𝑻𝑪</a:t>
                </a:r>
                <a:r>
                  <a:rPr lang="en-US" sz="1200" kern="1200" dirty="0">
                    <a:solidFill>
                      <a:schemeClr val="tx1"/>
                    </a:solidFill>
                    <a:effectLst/>
                    <a:latin typeface="+mn-lt"/>
                    <a:ea typeface="+mn-ea"/>
                    <a:cs typeface="+mn-cs"/>
                  </a:rPr>
                  <a:t>. </a:t>
                </a:r>
              </a:p>
              <a:p>
                <a:endParaRPr lang="en-US" dirty="0"/>
              </a:p>
            </p:txBody>
          </p:sp>
        </mc:Fallback>
      </mc:AlternateContent>
      <p:sp>
        <p:nvSpPr>
          <p:cNvPr id="4" name="Slide Number Placeholder 3"/>
          <p:cNvSpPr>
            <a:spLocks noGrp="1"/>
          </p:cNvSpPr>
          <p:nvPr>
            <p:ph type="sldNum" sz="quarter" idx="5"/>
          </p:nvPr>
        </p:nvSpPr>
        <p:spPr/>
        <p:txBody>
          <a:bodyPr/>
          <a:lstStyle/>
          <a:p>
            <a:fld id="{70488F4B-C8AB-4DED-82A3-6F6C06D43A36}" type="slidenum">
              <a:rPr lang="en-US" smtClean="0"/>
              <a:t>39</a:t>
            </a:fld>
            <a:endParaRPr lang="en-US"/>
          </a:p>
        </p:txBody>
      </p:sp>
    </p:spTree>
    <p:extLst>
      <p:ext uri="{BB962C8B-B14F-4D97-AF65-F5344CB8AC3E}">
        <p14:creationId xmlns:p14="http://schemas.microsoft.com/office/powerpoint/2010/main" val="2073250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40</a:t>
            </a:fld>
            <a:endParaRPr lang="en-US"/>
          </a:p>
        </p:txBody>
      </p:sp>
    </p:spTree>
    <p:extLst>
      <p:ext uri="{BB962C8B-B14F-4D97-AF65-F5344CB8AC3E}">
        <p14:creationId xmlns:p14="http://schemas.microsoft.com/office/powerpoint/2010/main" val="267111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6330BE-D91A-D240-B266-E5D5F99B4CCE}" type="slidenum">
              <a:rPr lang="en-US" smtClean="0"/>
              <a:pPr/>
              <a:t>7</a:t>
            </a:fld>
            <a:endParaRPr lang="en-US" dirty="0"/>
          </a:p>
        </p:txBody>
      </p:sp>
    </p:spTree>
    <p:extLst>
      <p:ext uri="{BB962C8B-B14F-4D97-AF65-F5344CB8AC3E}">
        <p14:creationId xmlns:p14="http://schemas.microsoft.com/office/powerpoint/2010/main" val="1856627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41</a:t>
            </a:fld>
            <a:endParaRPr lang="en-US"/>
          </a:p>
        </p:txBody>
      </p:sp>
    </p:spTree>
    <p:extLst>
      <p:ext uri="{BB962C8B-B14F-4D97-AF65-F5344CB8AC3E}">
        <p14:creationId xmlns:p14="http://schemas.microsoft.com/office/powerpoint/2010/main" val="1177692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42</a:t>
            </a:fld>
            <a:endParaRPr lang="en-US"/>
          </a:p>
        </p:txBody>
      </p:sp>
    </p:spTree>
    <p:extLst>
      <p:ext uri="{BB962C8B-B14F-4D97-AF65-F5344CB8AC3E}">
        <p14:creationId xmlns:p14="http://schemas.microsoft.com/office/powerpoint/2010/main" val="2917894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EDC2A-7FC1-48FF-A4F1-63240FC409E6}" type="slidenum">
              <a:rPr lang="en-US" smtClean="0"/>
              <a:t>43</a:t>
            </a:fld>
            <a:endParaRPr lang="en-US"/>
          </a:p>
        </p:txBody>
      </p:sp>
    </p:spTree>
    <p:extLst>
      <p:ext uri="{BB962C8B-B14F-4D97-AF65-F5344CB8AC3E}">
        <p14:creationId xmlns:p14="http://schemas.microsoft.com/office/powerpoint/2010/main" val="1358935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44</a:t>
            </a:fld>
            <a:endParaRPr lang="en-US"/>
          </a:p>
        </p:txBody>
      </p:sp>
    </p:spTree>
    <p:extLst>
      <p:ext uri="{BB962C8B-B14F-4D97-AF65-F5344CB8AC3E}">
        <p14:creationId xmlns:p14="http://schemas.microsoft.com/office/powerpoint/2010/main" val="4195805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45</a:t>
            </a:fld>
            <a:endParaRPr lang="en-US" dirty="0"/>
          </a:p>
        </p:txBody>
      </p:sp>
    </p:spTree>
    <p:extLst>
      <p:ext uri="{BB962C8B-B14F-4D97-AF65-F5344CB8AC3E}">
        <p14:creationId xmlns:p14="http://schemas.microsoft.com/office/powerpoint/2010/main" val="734357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EDC2A-7FC1-48FF-A4F1-63240FC409E6}" type="slidenum">
              <a:rPr lang="en-US" smtClean="0"/>
              <a:t>46</a:t>
            </a:fld>
            <a:endParaRPr lang="en-US"/>
          </a:p>
        </p:txBody>
      </p:sp>
    </p:spTree>
    <p:extLst>
      <p:ext uri="{BB962C8B-B14F-4D97-AF65-F5344CB8AC3E}">
        <p14:creationId xmlns:p14="http://schemas.microsoft.com/office/powerpoint/2010/main" val="3578903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47</a:t>
            </a:fld>
            <a:endParaRPr lang="en-US"/>
          </a:p>
        </p:txBody>
      </p:sp>
    </p:spTree>
    <p:extLst>
      <p:ext uri="{BB962C8B-B14F-4D97-AF65-F5344CB8AC3E}">
        <p14:creationId xmlns:p14="http://schemas.microsoft.com/office/powerpoint/2010/main" val="1738794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48</a:t>
            </a:fld>
            <a:endParaRPr lang="en-US"/>
          </a:p>
        </p:txBody>
      </p:sp>
    </p:spTree>
    <p:extLst>
      <p:ext uri="{BB962C8B-B14F-4D97-AF65-F5344CB8AC3E}">
        <p14:creationId xmlns:p14="http://schemas.microsoft.com/office/powerpoint/2010/main" val="1304801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5A6330BE-D91A-D240-B266-E5D5F99B4CCE}" type="slidenum">
              <a:rPr lang="en-US" smtClean="0"/>
              <a:pPr/>
              <a:t>13</a:t>
            </a:fld>
            <a:endParaRPr lang="en-US" dirty="0"/>
          </a:p>
        </p:txBody>
      </p:sp>
    </p:spTree>
    <p:extLst>
      <p:ext uri="{BB962C8B-B14F-4D97-AF65-F5344CB8AC3E}">
        <p14:creationId xmlns:p14="http://schemas.microsoft.com/office/powerpoint/2010/main" val="660208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5A6330BE-D91A-D240-B266-E5D5F99B4CCE}" type="slidenum">
              <a:rPr lang="en-US" smtClean="0"/>
              <a:pPr/>
              <a:t>14</a:t>
            </a:fld>
            <a:endParaRPr lang="en-US" dirty="0"/>
          </a:p>
        </p:txBody>
      </p:sp>
    </p:spTree>
    <p:extLst>
      <p:ext uri="{BB962C8B-B14F-4D97-AF65-F5344CB8AC3E}">
        <p14:creationId xmlns:p14="http://schemas.microsoft.com/office/powerpoint/2010/main" val="1981501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6330BE-D91A-D240-B266-E5D5F99B4CCE}" type="slidenum">
              <a:rPr lang="en-US" smtClean="0"/>
              <a:pPr/>
              <a:t>18</a:t>
            </a:fld>
            <a:endParaRPr lang="en-US" dirty="0"/>
          </a:p>
        </p:txBody>
      </p:sp>
    </p:spTree>
    <p:extLst>
      <p:ext uri="{BB962C8B-B14F-4D97-AF65-F5344CB8AC3E}">
        <p14:creationId xmlns:p14="http://schemas.microsoft.com/office/powerpoint/2010/main" val="102425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6330BE-D91A-D240-B266-E5D5F99B4CCE}" type="slidenum">
              <a:rPr lang="en-US" smtClean="0"/>
              <a:pPr/>
              <a:t>21</a:t>
            </a:fld>
            <a:endParaRPr lang="en-US" dirty="0"/>
          </a:p>
        </p:txBody>
      </p:sp>
    </p:spTree>
    <p:extLst>
      <p:ext uri="{BB962C8B-B14F-4D97-AF65-F5344CB8AC3E}">
        <p14:creationId xmlns:p14="http://schemas.microsoft.com/office/powerpoint/2010/main" val="590663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28</a:t>
            </a:fld>
            <a:endParaRPr lang="en-US" dirty="0"/>
          </a:p>
        </p:txBody>
      </p:sp>
    </p:spTree>
    <p:extLst>
      <p:ext uri="{BB962C8B-B14F-4D97-AF65-F5344CB8AC3E}">
        <p14:creationId xmlns:p14="http://schemas.microsoft.com/office/powerpoint/2010/main" val="378501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29</a:t>
            </a:fld>
            <a:endParaRPr lang="en-US" dirty="0"/>
          </a:p>
        </p:txBody>
      </p:sp>
    </p:spTree>
    <p:extLst>
      <p:ext uri="{BB962C8B-B14F-4D97-AF65-F5344CB8AC3E}">
        <p14:creationId xmlns:p14="http://schemas.microsoft.com/office/powerpoint/2010/main" val="248308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0488F4B-C8AB-4DED-82A3-6F6C06D43A36}" type="slidenum">
              <a:rPr lang="en-US" smtClean="0"/>
              <a:t>30</a:t>
            </a:fld>
            <a:endParaRPr lang="en-US" dirty="0"/>
          </a:p>
        </p:txBody>
      </p:sp>
    </p:spTree>
    <p:extLst>
      <p:ext uri="{BB962C8B-B14F-4D97-AF65-F5344CB8AC3E}">
        <p14:creationId xmlns:p14="http://schemas.microsoft.com/office/powerpoint/2010/main" val="3294882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E4775E2-C349-5D46-8B00-EEEC2FC3FD1A}"/>
              </a:ext>
            </a:extLst>
          </p:cNvPr>
          <p:cNvPicPr>
            <a:picLocks noChangeAspect="1"/>
          </p:cNvPicPr>
          <p:nvPr userDrawn="1"/>
        </p:nvPicPr>
        <p:blipFill>
          <a:blip r:embed="rId2"/>
          <a:stretch>
            <a:fillRect/>
          </a:stretch>
        </p:blipFill>
        <p:spPr>
          <a:xfrm>
            <a:off x="5401181" y="4472279"/>
            <a:ext cx="3554339" cy="664663"/>
          </a:xfrm>
          <a:prstGeom prst="rect">
            <a:avLst/>
          </a:prstGeom>
        </p:spPr>
      </p:pic>
      <p:grpSp>
        <p:nvGrpSpPr>
          <p:cNvPr id="5" name="Group 4"/>
          <p:cNvGrpSpPr/>
          <p:nvPr userDrawn="1"/>
        </p:nvGrpSpPr>
        <p:grpSpPr>
          <a:xfrm>
            <a:off x="-137160" y="-137160"/>
            <a:ext cx="9418320" cy="5422392"/>
            <a:chOff x="-137160" y="-137160"/>
            <a:chExt cx="9418320" cy="5422392"/>
          </a:xfrm>
        </p:grpSpPr>
        <p:cxnSp>
          <p:nvCxnSpPr>
            <p:cNvPr id="8" name="Straight Connector 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8972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716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918972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716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bwMode="auto">
          <a:xfrm>
            <a:off x="1600200" y="3108959"/>
            <a:ext cx="7086600" cy="914400"/>
          </a:xfrm>
        </p:spPr>
        <p:txBody>
          <a:bodyPr anchor="b" anchorCtr="0">
            <a:noAutofit/>
          </a:bodyPr>
          <a:lstStyle>
            <a:lvl1pPr>
              <a:defRPr sz="3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auto">
          <a:xfrm>
            <a:off x="1600200" y="4114800"/>
            <a:ext cx="5029200" cy="731520"/>
          </a:xfrm>
          <a:noFill/>
        </p:spPr>
        <p:txBody>
          <a:bodyPr>
            <a:noAutofit/>
          </a:bodyPr>
          <a:lstStyle>
            <a:lvl1pPr marL="0" indent="0" algn="l">
              <a:lnSpc>
                <a:spcPct val="100000"/>
              </a:lnSpc>
              <a:spcBef>
                <a:spcPts val="0"/>
              </a:spcBef>
              <a:buNone/>
              <a:defRPr sz="1400" b="1" i="0" baseline="0">
                <a:solidFill>
                  <a:schemeClr val="tx1"/>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sp>
        <p:nvSpPr>
          <p:cNvPr id="27" name="Picture Placeholder 3"/>
          <p:cNvSpPr>
            <a:spLocks noGrp="1"/>
          </p:cNvSpPr>
          <p:nvPr>
            <p:ph type="pic" sz="quarter" idx="10" hasCustomPrompt="1"/>
          </p:nvPr>
        </p:nvSpPr>
        <p:spPr>
          <a:xfrm>
            <a:off x="525624" y="316156"/>
            <a:ext cx="8157600" cy="2635200"/>
          </a:xfrm>
          <a:solidFill>
            <a:srgbClr val="CCCCCC"/>
          </a:solidFill>
        </p:spPr>
        <p:txBody>
          <a:bodyPr tIns="1116000" anchor="t"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a:t>This space is reserved for cropped images only sourced from Novartis Brand Lab at https://</a:t>
            </a:r>
            <a:r>
              <a:rPr lang="en-US" dirty="0" err="1"/>
              <a:t>www.novartisbrandlab.com</a:t>
            </a:r>
            <a:r>
              <a:rPr lang="en-US" dirty="0"/>
              <a:t>/resources/assets/5982</a:t>
            </a:r>
            <a:br>
              <a:rPr lang="en-US" dirty="0"/>
            </a:br>
            <a:r>
              <a:rPr lang="en-US" dirty="0"/>
              <a:t>Once you have chosen your image, select the asset for download from the drop-down menu.                                                            For this template, you would download the image cropped to fit the </a:t>
            </a:r>
            <a:r>
              <a:rPr lang="en-US" dirty="0">
                <a:solidFill>
                  <a:srgbClr val="000000"/>
                </a:solidFill>
                <a:effectLst/>
                <a:latin typeface="Arial" charset="0"/>
              </a:rPr>
              <a:t>PPT Presentation Wide Screen 16:9 template</a:t>
            </a:r>
            <a:r>
              <a:rPr lang="en-US" dirty="0"/>
              <a:t>.</a:t>
            </a:r>
            <a:br>
              <a:rPr lang="en-US" dirty="0"/>
            </a:br>
            <a:r>
              <a:rPr lang="en-US" dirty="0"/>
              <a:t>Illustrations, graphics or icons are not allowed. Photography must follow our </a:t>
            </a:r>
            <a:r>
              <a:rPr lang="en-US" dirty="0" err="1"/>
              <a:t>monocolor</a:t>
            </a:r>
            <a:r>
              <a:rPr lang="en-US" dirty="0"/>
              <a:t> rule.                                                                 That means for this template in Novartis Blue </a:t>
            </a:r>
            <a:r>
              <a:rPr lang="en-US" dirty="0" err="1"/>
              <a:t>monocolor</a:t>
            </a:r>
            <a:r>
              <a:rPr lang="en-US" dirty="0"/>
              <a:t> theme, choose an image with a pop of Novartis Blue color.</a:t>
            </a:r>
          </a:p>
        </p:txBody>
      </p:sp>
      <p:sp>
        <p:nvSpPr>
          <p:cNvPr id="24" name="Text Placeholder 7"/>
          <p:cNvSpPr>
            <a:spLocks noGrp="1"/>
          </p:cNvSpPr>
          <p:nvPr>
            <p:ph type="body" sz="quarter" idx="12" hasCustomPrompt="1"/>
          </p:nvPr>
        </p:nvSpPr>
        <p:spPr bwMode="gray">
          <a:xfrm>
            <a:off x="0" y="640080"/>
            <a:ext cx="2286000" cy="548640"/>
          </a:xfrm>
          <a:solidFill>
            <a:schemeClr val="accent2"/>
          </a:solidFill>
        </p:spPr>
        <p:txBody>
          <a:bodyPr lIns="182880" tIns="45720" rIns="91440" bIns="45720" anchor="ctr" anchorCtr="0">
            <a:normAutofit/>
          </a:bodyPr>
          <a:lstStyle>
            <a:lvl1pPr marL="0" marR="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sz="1000" b="1" i="0" spc="0" baseline="0">
                <a:solidFill>
                  <a:schemeClr val="bg1"/>
                </a:solidFill>
                <a:latin typeface="+mn-lt"/>
                <a:ea typeface="Arial Regular" charset="0"/>
                <a:cs typeface="Arial Regular" charset="0"/>
              </a:defRPr>
            </a:lvl1pPr>
            <a:lvl2pPr marL="0" indent="0" algn="l">
              <a:spcBef>
                <a:spcPts val="0"/>
              </a:spcBef>
              <a:buFont typeface="Arial"/>
              <a:buNone/>
              <a:defRPr sz="900" b="1">
                <a:solidFill>
                  <a:schemeClr val="bg1"/>
                </a:solidFill>
              </a:defRPr>
            </a:lvl2pPr>
            <a:lvl3pPr marL="0" indent="0">
              <a:spcBef>
                <a:spcPts val="0"/>
              </a:spcBef>
              <a:buFont typeface="Arial"/>
              <a:buNone/>
              <a:defRPr sz="1000" b="1">
                <a:solidFill>
                  <a:schemeClr val="bg1"/>
                </a:solidFill>
              </a:defRPr>
            </a:lvl3pPr>
            <a:lvl4pPr marL="0" indent="0">
              <a:spcBef>
                <a:spcPts val="0"/>
              </a:spcBef>
              <a:buFont typeface="Arial"/>
              <a:buNone/>
              <a:defRPr sz="1000" b="1">
                <a:solidFill>
                  <a:schemeClr val="bg1"/>
                </a:solidFill>
              </a:defRPr>
            </a:lvl4pPr>
            <a:lvl5pPr marL="0" indent="0">
              <a:spcBef>
                <a:spcPts val="0"/>
              </a:spcBef>
              <a:buFont typeface="Arial"/>
              <a:buNone/>
              <a:defRPr sz="1000" b="1">
                <a:solidFill>
                  <a:schemeClr val="bg1"/>
                </a:solidFill>
              </a:defRPr>
            </a:lvl5pPr>
          </a:lstStyle>
          <a:p>
            <a:pPr marL="0" marR="0" lvl="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a:pPr>
            <a:r>
              <a:rPr lang="en-US" dirty="0">
                <a:solidFill>
                  <a:srgbClr val="FFFFFF"/>
                </a:solidFill>
              </a:rPr>
              <a:t>Business or </a:t>
            </a:r>
            <a:r>
              <a:rPr lang="en-US" dirty="0"/>
              <a:t>Organizational</a:t>
            </a:r>
            <a:r>
              <a:rPr lang="en-US" dirty="0">
                <a:solidFill>
                  <a:srgbClr val="FFFFFF"/>
                </a:solidFill>
              </a:rPr>
              <a:t> Unit</a:t>
            </a:r>
            <a:br>
              <a:rPr lang="en-US" dirty="0">
                <a:solidFill>
                  <a:srgbClr val="FFFFFF"/>
                </a:solidFill>
              </a:rPr>
            </a:br>
            <a:r>
              <a:rPr lang="en-US" b="0" dirty="0">
                <a:solidFill>
                  <a:srgbClr val="FFFFFF"/>
                </a:solidFill>
              </a:rPr>
              <a:t>Franchise or Department</a:t>
            </a:r>
          </a:p>
        </p:txBody>
      </p:sp>
    </p:spTree>
    <p:extLst>
      <p:ext uri="{BB962C8B-B14F-4D97-AF65-F5344CB8AC3E}">
        <p14:creationId xmlns:p14="http://schemas.microsoft.com/office/powerpoint/2010/main" val="1808711482"/>
      </p:ext>
    </p:extLst>
  </p:cSld>
  <p:clrMapOvr>
    <a:masterClrMapping/>
  </p:clrMapOvr>
  <p:hf hd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3 Pictures">
    <p:spTree>
      <p:nvGrpSpPr>
        <p:cNvPr id="1" name=""/>
        <p:cNvGrpSpPr/>
        <p:nvPr/>
      </p:nvGrpSpPr>
      <p:grpSpPr>
        <a:xfrm>
          <a:off x="0" y="0"/>
          <a:ext cx="0" cy="0"/>
          <a:chOff x="0" y="0"/>
          <a:chExt cx="0" cy="0"/>
        </a:xfrm>
      </p:grpSpPr>
      <p:sp>
        <p:nvSpPr>
          <p:cNvPr id="4" name="Title 3"/>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2" name="Footer Placeholder 1"/>
          <p:cNvSpPr>
            <a:spLocks noGrp="1"/>
          </p:cNvSpPr>
          <p:nvPr>
            <p:ph type="ftr" sz="quarter" idx="20"/>
          </p:nvPr>
        </p:nvSpPr>
        <p:spPr/>
        <p:txBody>
          <a:bodyPr/>
          <a:lstStyle/>
          <a:p>
            <a:endParaRPr lang="en-US" dirty="0"/>
          </a:p>
        </p:txBody>
      </p:sp>
      <p:sp>
        <p:nvSpPr>
          <p:cNvPr id="3" name="Slide Number Placeholder 2"/>
          <p:cNvSpPr>
            <a:spLocks noGrp="1"/>
          </p:cNvSpPr>
          <p:nvPr>
            <p:ph type="sldNum" sz="quarter" idx="21"/>
          </p:nvPr>
        </p:nvSpPr>
        <p:spPr/>
        <p:txBody>
          <a:bodyPr/>
          <a:lstStyle/>
          <a:p>
            <a:fld id="{47547CF9-5B10-D24F-A8D7-45A9778164F7}" type="slidenum">
              <a:rPr lang="uk-UA" smtClean="0"/>
              <a:pPr/>
              <a:t>‹#›</a:t>
            </a:fld>
            <a:endParaRPr lang="uk-UA" dirty="0"/>
          </a:p>
        </p:txBody>
      </p:sp>
      <p:sp>
        <p:nvSpPr>
          <p:cNvPr id="19" name="Content Placeholder 2"/>
          <p:cNvSpPr>
            <a:spLocks noGrp="1"/>
          </p:cNvSpPr>
          <p:nvPr>
            <p:ph sz="half" idx="22"/>
          </p:nvPr>
        </p:nvSpPr>
        <p:spPr>
          <a:xfrm>
            <a:off x="45720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20" name="Content Placeholder 2"/>
          <p:cNvSpPr>
            <a:spLocks noGrp="1"/>
          </p:cNvSpPr>
          <p:nvPr>
            <p:ph sz="half" idx="23"/>
          </p:nvPr>
        </p:nvSpPr>
        <p:spPr>
          <a:xfrm>
            <a:off x="326898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21" name="Content Placeholder 2"/>
          <p:cNvSpPr>
            <a:spLocks noGrp="1"/>
          </p:cNvSpPr>
          <p:nvPr>
            <p:ph sz="half" idx="24"/>
          </p:nvPr>
        </p:nvSpPr>
        <p:spPr>
          <a:xfrm>
            <a:off x="6080760" y="1786467"/>
            <a:ext cx="260604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3"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a:t>Optional picture title</a:t>
            </a:r>
          </a:p>
        </p:txBody>
      </p:sp>
      <p:sp>
        <p:nvSpPr>
          <p:cNvPr id="22" name="Text Placeholder 7"/>
          <p:cNvSpPr>
            <a:spLocks noGrp="1"/>
          </p:cNvSpPr>
          <p:nvPr>
            <p:ph type="body" sz="quarter" idx="18" hasCustomPrompt="1"/>
          </p:nvPr>
        </p:nvSpPr>
        <p:spPr>
          <a:xfrm>
            <a:off x="45720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23" name="Text Placeholder 7"/>
          <p:cNvSpPr>
            <a:spLocks noGrp="1"/>
          </p:cNvSpPr>
          <p:nvPr>
            <p:ph type="body" sz="quarter" idx="25" hasCustomPrompt="1"/>
          </p:nvPr>
        </p:nvSpPr>
        <p:spPr>
          <a:xfrm>
            <a:off x="326898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24" name="Text Placeholder 7"/>
          <p:cNvSpPr>
            <a:spLocks noGrp="1"/>
          </p:cNvSpPr>
          <p:nvPr>
            <p:ph type="body" sz="quarter" idx="26" hasCustomPrompt="1"/>
          </p:nvPr>
        </p:nvSpPr>
        <p:spPr>
          <a:xfrm>
            <a:off x="608076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119340729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Big Statem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4663440" y="1371600"/>
            <a:ext cx="4023360" cy="3108960"/>
          </a:xfrm>
        </p:spPr>
        <p:txBody>
          <a:bodyPr>
            <a:normAutofit/>
          </a:bodyPr>
          <a:lstStyle>
            <a:lvl1pPr marL="0" indent="0">
              <a:lnSpc>
                <a:spcPct val="90000"/>
              </a:lnSpc>
              <a:spcBef>
                <a:spcPts val="0"/>
              </a:spcBef>
              <a:buFont typeface="Arial"/>
              <a:buNone/>
              <a:defRPr sz="3600" b="0" i="0" spc="0" baseline="0">
                <a:solidFill>
                  <a:schemeClr val="accent2"/>
                </a:solidFill>
                <a:latin typeface="+mn-lt"/>
                <a:ea typeface="Arial" charset="0"/>
                <a:cs typeface="Arial" charset="0"/>
              </a:defRPr>
            </a:lvl1pPr>
            <a:lvl2pPr marL="0" indent="0">
              <a:lnSpc>
                <a:spcPct val="90000"/>
              </a:lnSpc>
              <a:spcBef>
                <a:spcPts val="0"/>
              </a:spcBef>
              <a:buFont typeface="Arial"/>
              <a:buNone/>
              <a:defRPr sz="4400">
                <a:solidFill>
                  <a:srgbClr val="0460A9"/>
                </a:solidFill>
              </a:defRPr>
            </a:lvl2pPr>
            <a:lvl3pPr marL="0" indent="0">
              <a:lnSpc>
                <a:spcPct val="90000"/>
              </a:lnSpc>
              <a:spcBef>
                <a:spcPts val="0"/>
              </a:spcBef>
              <a:buFont typeface="Arial"/>
              <a:buNone/>
              <a:defRPr sz="4400">
                <a:solidFill>
                  <a:srgbClr val="0460A9"/>
                </a:solidFill>
              </a:defRPr>
            </a:lvl3pPr>
            <a:lvl4pPr marL="0" indent="0">
              <a:lnSpc>
                <a:spcPct val="90000"/>
              </a:lnSpc>
              <a:spcBef>
                <a:spcPts val="0"/>
              </a:spcBef>
              <a:buFont typeface="Arial"/>
              <a:buNone/>
              <a:defRPr sz="4400">
                <a:solidFill>
                  <a:srgbClr val="0460A9"/>
                </a:solidFill>
              </a:defRPr>
            </a:lvl4pPr>
            <a:lvl5pPr marL="0" indent="0">
              <a:lnSpc>
                <a:spcPct val="90000"/>
              </a:lnSpc>
              <a:spcBef>
                <a:spcPts val="0"/>
              </a:spcBef>
              <a:buFont typeface="Arial"/>
              <a:buNone/>
              <a:defRPr sz="4400">
                <a:solidFill>
                  <a:srgbClr val="0460A9"/>
                </a:solidFill>
              </a:defRPr>
            </a:lvl5pPr>
            <a:lvl6pPr>
              <a:defRPr sz="1800"/>
            </a:lvl6pPr>
            <a:lvl7pPr>
              <a:defRPr sz="1800"/>
            </a:lvl7pPr>
            <a:lvl8pPr>
              <a:defRPr sz="1800"/>
            </a:lvl8pPr>
            <a:lvl9pPr>
              <a:defRPr sz="1800"/>
            </a:lvl9pPr>
          </a:lstStyle>
          <a:p>
            <a:pPr lvl="0"/>
            <a:r>
              <a:rPr lang="en-US"/>
              <a:t>Edit Master text styles</a:t>
            </a:r>
          </a:p>
        </p:txBody>
      </p:sp>
      <p:sp>
        <p:nvSpPr>
          <p:cNvPr id="3" name="Footer Placeholder 2"/>
          <p:cNvSpPr>
            <a:spLocks noGrp="1"/>
          </p:cNvSpPr>
          <p:nvPr>
            <p:ph type="ftr" sz="quarter" idx="19"/>
          </p:nvPr>
        </p:nvSpPr>
        <p:spPr/>
        <p:txBody>
          <a:bodyPr/>
          <a:lstStyle/>
          <a:p>
            <a:endParaRPr lang="en-US" dirty="0"/>
          </a:p>
        </p:txBody>
      </p:sp>
      <p:sp>
        <p:nvSpPr>
          <p:cNvPr id="4" name="Slide Number Placeholder 3"/>
          <p:cNvSpPr>
            <a:spLocks noGrp="1"/>
          </p:cNvSpPr>
          <p:nvPr>
            <p:ph type="sldNum" sz="quarter" idx="20"/>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371600"/>
            <a:ext cx="402336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0" name="Text Placeholder 7"/>
          <p:cNvSpPr>
            <a:spLocks noGrp="1"/>
          </p:cNvSpPr>
          <p:nvPr>
            <p:ph type="body" sz="quarter" idx="21" hasCustomPrompt="1"/>
          </p:nvPr>
        </p:nvSpPr>
        <p:spPr>
          <a:xfrm>
            <a:off x="45720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6" name="Title 5"/>
          <p:cNvSpPr>
            <a:spLocks noGrp="1"/>
          </p:cNvSpPr>
          <p:nvPr>
            <p:ph type="title"/>
          </p:nvPr>
        </p:nvSpPr>
        <p:spPr>
          <a:xfrm>
            <a:off x="457200" y="342900"/>
            <a:ext cx="8229600" cy="960120"/>
          </a:xfrm>
        </p:spPr>
        <p:txBody>
          <a:bodyPr/>
          <a:lstStyle/>
          <a:p>
            <a:r>
              <a:rPr lang="en-US"/>
              <a:t>Click to edit Master title style</a:t>
            </a:r>
            <a:endParaRPr lang="en-US" dirty="0"/>
          </a:p>
        </p:txBody>
      </p:sp>
    </p:spTree>
    <p:extLst>
      <p:ext uri="{BB962C8B-B14F-4D97-AF65-F5344CB8AC3E}">
        <p14:creationId xmlns:p14="http://schemas.microsoft.com/office/powerpoint/2010/main" val="81862609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Big Statement - Alternate">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246120" y="1371600"/>
            <a:ext cx="5440680" cy="3108960"/>
          </a:xfrm>
        </p:spPr>
        <p:txBody>
          <a:bodyPr>
            <a:normAutofit/>
          </a:bodyPr>
          <a:lstStyle>
            <a:lvl1pPr marL="0" indent="0">
              <a:lnSpc>
                <a:spcPct val="90000"/>
              </a:lnSpc>
              <a:spcBef>
                <a:spcPts val="0"/>
              </a:spcBef>
              <a:buFont typeface="Arial"/>
              <a:buNone/>
              <a:defRPr sz="3600" b="0" i="0" spc="0" baseline="0">
                <a:solidFill>
                  <a:schemeClr val="accent2"/>
                </a:solidFill>
                <a:latin typeface="+mn-lt"/>
                <a:ea typeface="Arial" charset="0"/>
                <a:cs typeface="Arial" charset="0"/>
              </a:defRPr>
            </a:lvl1pPr>
            <a:lvl2pPr marL="0" indent="0">
              <a:lnSpc>
                <a:spcPct val="90000"/>
              </a:lnSpc>
              <a:spcBef>
                <a:spcPts val="0"/>
              </a:spcBef>
              <a:buFont typeface="Arial"/>
              <a:buNone/>
              <a:defRPr sz="4400">
                <a:solidFill>
                  <a:srgbClr val="0460A9"/>
                </a:solidFill>
              </a:defRPr>
            </a:lvl2pPr>
            <a:lvl3pPr marL="0" indent="0">
              <a:lnSpc>
                <a:spcPct val="90000"/>
              </a:lnSpc>
              <a:spcBef>
                <a:spcPts val="0"/>
              </a:spcBef>
              <a:buFont typeface="Arial"/>
              <a:buNone/>
              <a:defRPr sz="4400">
                <a:solidFill>
                  <a:srgbClr val="0460A9"/>
                </a:solidFill>
              </a:defRPr>
            </a:lvl3pPr>
            <a:lvl4pPr marL="0" indent="0">
              <a:lnSpc>
                <a:spcPct val="90000"/>
              </a:lnSpc>
              <a:spcBef>
                <a:spcPts val="0"/>
              </a:spcBef>
              <a:buFont typeface="Arial"/>
              <a:buNone/>
              <a:defRPr sz="4400">
                <a:solidFill>
                  <a:srgbClr val="0460A9"/>
                </a:solidFill>
              </a:defRPr>
            </a:lvl4pPr>
            <a:lvl5pPr marL="0" indent="0">
              <a:lnSpc>
                <a:spcPct val="90000"/>
              </a:lnSpc>
              <a:spcBef>
                <a:spcPts val="0"/>
              </a:spcBef>
              <a:buFont typeface="Arial"/>
              <a:buNone/>
              <a:defRPr sz="4400">
                <a:solidFill>
                  <a:srgbClr val="0460A9"/>
                </a:solidFill>
              </a:defRPr>
            </a:lvl5pPr>
            <a:lvl6pPr>
              <a:defRPr sz="1800"/>
            </a:lvl6pPr>
            <a:lvl7pPr>
              <a:defRPr sz="1800"/>
            </a:lvl7pPr>
            <a:lvl8pPr>
              <a:defRPr sz="1800"/>
            </a:lvl8pPr>
            <a:lvl9pPr>
              <a:defRPr sz="1800"/>
            </a:lvl9pPr>
          </a:lstStyle>
          <a:p>
            <a:pPr lvl="0"/>
            <a:r>
              <a:rPr lang="en-US"/>
              <a:t>Edit Master text styles</a:t>
            </a:r>
          </a:p>
        </p:txBody>
      </p:sp>
      <p:sp>
        <p:nvSpPr>
          <p:cNvPr id="3" name="Footer Placeholder 2"/>
          <p:cNvSpPr>
            <a:spLocks noGrp="1"/>
          </p:cNvSpPr>
          <p:nvPr>
            <p:ph type="ftr" sz="quarter" idx="19"/>
          </p:nvPr>
        </p:nvSpPr>
        <p:spPr/>
        <p:txBody>
          <a:bodyPr/>
          <a:lstStyle/>
          <a:p>
            <a:endParaRPr lang="en-US" dirty="0"/>
          </a:p>
        </p:txBody>
      </p:sp>
      <p:sp>
        <p:nvSpPr>
          <p:cNvPr id="4" name="Slide Number Placeholder 3"/>
          <p:cNvSpPr>
            <a:spLocks noGrp="1"/>
          </p:cNvSpPr>
          <p:nvPr>
            <p:ph type="sldNum" sz="quarter" idx="20"/>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371600"/>
            <a:ext cx="260604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0" name="Text Placeholder 7"/>
          <p:cNvSpPr>
            <a:spLocks noGrp="1"/>
          </p:cNvSpPr>
          <p:nvPr>
            <p:ph type="body" sz="quarter" idx="21" hasCustomPrompt="1"/>
          </p:nvPr>
        </p:nvSpPr>
        <p:spPr>
          <a:xfrm>
            <a:off x="457200" y="4160520"/>
            <a:ext cx="260604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6" name="Title 5"/>
          <p:cNvSpPr>
            <a:spLocks noGrp="1"/>
          </p:cNvSpPr>
          <p:nvPr>
            <p:ph type="title"/>
          </p:nvPr>
        </p:nvSpPr>
        <p:spPr>
          <a:xfrm>
            <a:off x="457200" y="342900"/>
            <a:ext cx="8229600" cy="960120"/>
          </a:xfrm>
        </p:spPr>
        <p:txBody>
          <a:bodyPr/>
          <a:lstStyle/>
          <a:p>
            <a:r>
              <a:rPr lang="en-US"/>
              <a:t>Click to edit Master title style</a:t>
            </a:r>
            <a:endParaRPr lang="en-US" dirty="0"/>
          </a:p>
        </p:txBody>
      </p:sp>
    </p:spTree>
    <p:extLst>
      <p:ext uri="{BB962C8B-B14F-4D97-AF65-F5344CB8AC3E}">
        <p14:creationId xmlns:p14="http://schemas.microsoft.com/office/powerpoint/2010/main" val="229751404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ig Quot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grpSp>
        <p:nvGrpSpPr>
          <p:cNvPr id="9" name="Group 8"/>
          <p:cNvGrpSpPr/>
          <p:nvPr userDrawn="1"/>
        </p:nvGrpSpPr>
        <p:grpSpPr>
          <a:xfrm>
            <a:off x="1050626" y="-137160"/>
            <a:ext cx="7636174" cy="5422392"/>
            <a:chOff x="1050626" y="-137160"/>
            <a:chExt cx="7636174" cy="5422392"/>
          </a:xfrm>
        </p:grpSpPr>
        <p:cxnSp>
          <p:nvCxnSpPr>
            <p:cNvPr id="11" name="Straight Connector 10"/>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3" name="Text Placeholder 2"/>
          <p:cNvSpPr>
            <a:spLocks noGrp="1"/>
          </p:cNvSpPr>
          <p:nvPr>
            <p:ph type="body" sz="quarter" idx="12" hasCustomPrompt="1"/>
          </p:nvPr>
        </p:nvSpPr>
        <p:spPr>
          <a:xfrm>
            <a:off x="1600200" y="1005839"/>
            <a:ext cx="7086600" cy="3104949"/>
          </a:xfrm>
        </p:spPr>
        <p:txBody>
          <a:bodyPr anchor="ctr" anchorCtr="0"/>
          <a:lstStyle>
            <a:lvl1pPr marL="0" indent="0">
              <a:lnSpc>
                <a:spcPct val="90000"/>
              </a:lnSpc>
              <a:spcBef>
                <a:spcPts val="0"/>
              </a:spcBef>
              <a:buNone/>
              <a:defRPr sz="4800" b="0" i="0" spc="0" baseline="0">
                <a:solidFill>
                  <a:schemeClr val="accent2"/>
                </a:solidFill>
                <a:latin typeface="+mn-lt"/>
                <a:ea typeface="Arial" charset="0"/>
                <a:cs typeface="Arial" charset="0"/>
              </a:defRPr>
            </a:lvl1pPr>
            <a:lvl2pPr marL="230188" indent="-230188">
              <a:spcBef>
                <a:spcPts val="600"/>
              </a:spcBef>
              <a:defRPr b="0" i="0" baseline="0">
                <a:latin typeface="+mn-lt"/>
                <a:ea typeface="Arial" charset="0"/>
                <a:cs typeface="Arial" charset="0"/>
              </a:defRPr>
            </a:lvl2pPr>
            <a:lvl3pPr marL="230188" indent="0">
              <a:spcBef>
                <a:spcPts val="600"/>
              </a:spcBef>
              <a:buNone/>
              <a:defRPr/>
            </a:lvl3pPr>
            <a:lvl4pPr marL="685800" indent="-230188">
              <a:spcBef>
                <a:spcPts val="600"/>
              </a:spcBef>
              <a:defRPr/>
            </a:lvl4pPr>
            <a:lvl5pPr marL="917575" indent="-231775">
              <a:spcBef>
                <a:spcPts val="600"/>
              </a:spcBef>
              <a:defRPr/>
            </a:lvl5pPr>
          </a:lstStyle>
          <a:p>
            <a:pPr lvl="0"/>
            <a:r>
              <a:rPr lang="en-US" dirty="0"/>
              <a:t>“Quote goes here.”</a:t>
            </a:r>
          </a:p>
          <a:p>
            <a:pPr lvl="1"/>
            <a:r>
              <a:rPr lang="en-US" dirty="0"/>
              <a:t>Attribution, if needed</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pic>
        <p:nvPicPr>
          <p:cNvPr id="18" name="Picture 17">
            <a:extLst>
              <a:ext uri="{FF2B5EF4-FFF2-40B4-BE49-F238E27FC236}">
                <a16:creationId xmlns:a16="http://schemas.microsoft.com/office/drawing/2014/main" id="{915E4D8C-596E-D644-8AA7-DBFA149284B2}"/>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269771557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41" name="Group 40"/>
          <p:cNvGrpSpPr/>
          <p:nvPr userDrawn="1"/>
        </p:nvGrpSpPr>
        <p:grpSpPr>
          <a:xfrm>
            <a:off x="-137160" y="-137160"/>
            <a:ext cx="9418320" cy="5422392"/>
            <a:chOff x="-137160" y="-137160"/>
            <a:chExt cx="9418320" cy="5422392"/>
          </a:xfrm>
        </p:grpSpPr>
        <p:cxnSp>
          <p:nvCxnSpPr>
            <p:cNvPr id="42" name="Straight Connector 41"/>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918972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13716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55" name="Title 1"/>
          <p:cNvSpPr>
            <a:spLocks noGrp="1"/>
          </p:cNvSpPr>
          <p:nvPr>
            <p:ph type="ctrTitle"/>
          </p:nvPr>
        </p:nvSpPr>
        <p:spPr bwMode="auto">
          <a:xfrm>
            <a:off x="1600200" y="3108960"/>
            <a:ext cx="7086600" cy="914400"/>
          </a:xfrm>
        </p:spPr>
        <p:txBody>
          <a:bodyPr anchor="b" anchorCtr="0">
            <a:noAutofit/>
          </a:bodyPr>
          <a:lstStyle>
            <a:lvl1pPr>
              <a:defRPr sz="3200">
                <a:solidFill>
                  <a:schemeClr val="tx1"/>
                </a:solidFill>
              </a:defRPr>
            </a:lvl1pPr>
          </a:lstStyle>
          <a:p>
            <a:r>
              <a:rPr lang="en-US"/>
              <a:t>Click to edit Master title style</a:t>
            </a:r>
            <a:endParaRPr lang="en-US" dirty="0"/>
          </a:p>
        </p:txBody>
      </p:sp>
      <p:sp>
        <p:nvSpPr>
          <p:cNvPr id="56" name="Subtitle 2"/>
          <p:cNvSpPr>
            <a:spLocks noGrp="1"/>
          </p:cNvSpPr>
          <p:nvPr>
            <p:ph type="subTitle" idx="1" hasCustomPrompt="1"/>
          </p:nvPr>
        </p:nvSpPr>
        <p:spPr bwMode="auto">
          <a:xfrm>
            <a:off x="1600200" y="4114800"/>
            <a:ext cx="5029200" cy="731520"/>
          </a:xfrm>
        </p:spPr>
        <p:txBody>
          <a:bodyPr>
            <a:noAutofit/>
          </a:bodyPr>
          <a:lstStyle>
            <a:lvl1pPr marL="0" indent="0" algn="l">
              <a:lnSpc>
                <a:spcPct val="100000"/>
              </a:lnSpc>
              <a:spcBef>
                <a:spcPts val="0"/>
              </a:spcBef>
              <a:buNone/>
              <a:defRPr sz="1400" b="1" i="0" spc="0" baseline="0">
                <a:solidFill>
                  <a:schemeClr val="tx1"/>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r>
              <a:rPr lang="en-US" dirty="0" err="1"/>
              <a:t>su</a:t>
            </a:r>
            <a:r>
              <a:rPr lang="en-US" dirty="0"/>
              <a:t>   </a:t>
            </a:r>
            <a:r>
              <a:rPr lang="en-US" dirty="0" err="1"/>
              <a:t>btitle</a:t>
            </a:r>
            <a:r>
              <a:rPr lang="en-US" dirty="0"/>
              <a:t> style</a:t>
            </a: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sp>
        <p:nvSpPr>
          <p:cNvPr id="16" name="Picture Placeholder 3"/>
          <p:cNvSpPr>
            <a:spLocks noGrp="1"/>
          </p:cNvSpPr>
          <p:nvPr>
            <p:ph type="pic" sz="quarter" idx="10" hasCustomPrompt="1"/>
          </p:nvPr>
        </p:nvSpPr>
        <p:spPr>
          <a:xfrm>
            <a:off x="525624" y="316156"/>
            <a:ext cx="8157600" cy="2635200"/>
          </a:xfrm>
          <a:solidFill>
            <a:srgbClr val="CCCCCC"/>
          </a:solidFill>
        </p:spPr>
        <p:txBody>
          <a:bodyPr tIns="0" anchor="ctr"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a:t>This space is reserved for cropped images only sourced from Novartis Brand Lab at https://</a:t>
            </a:r>
            <a:r>
              <a:rPr lang="en-US" dirty="0" err="1"/>
              <a:t>www.novartisbrandlab.com</a:t>
            </a:r>
            <a:r>
              <a:rPr lang="en-US" dirty="0"/>
              <a:t>/resources/assets/5982</a:t>
            </a:r>
            <a:br>
              <a:rPr lang="en-US" dirty="0"/>
            </a:br>
            <a:r>
              <a:rPr lang="en-US" dirty="0"/>
              <a:t>Once you have chosen your image, select the asset for download from the drop-down menu.                                                            For this template, you would download the image cropped to fit the </a:t>
            </a:r>
            <a:r>
              <a:rPr lang="en-US" dirty="0">
                <a:solidFill>
                  <a:srgbClr val="000000"/>
                </a:solidFill>
                <a:effectLst/>
                <a:latin typeface="Arial" charset="0"/>
              </a:rPr>
              <a:t>PPT Presentation Wide Screen 16:9 template</a:t>
            </a:r>
            <a:r>
              <a:rPr lang="en-US" dirty="0"/>
              <a:t>.</a:t>
            </a:r>
            <a:br>
              <a:rPr lang="en-US" dirty="0"/>
            </a:br>
            <a:r>
              <a:rPr lang="en-US" dirty="0"/>
              <a:t>Illustrations, graphics or icons are not allowed. Photography must follow our </a:t>
            </a:r>
            <a:r>
              <a:rPr lang="en-US" dirty="0" err="1"/>
              <a:t>monocolor</a:t>
            </a:r>
            <a:r>
              <a:rPr lang="en-US" dirty="0"/>
              <a:t> rule.                                                                 That means for this template in Novartis Blue </a:t>
            </a:r>
            <a:r>
              <a:rPr lang="en-US" dirty="0" err="1"/>
              <a:t>monocolor</a:t>
            </a:r>
            <a:r>
              <a:rPr lang="en-US" dirty="0"/>
              <a:t> theme, choose an image with a pop of Novartis Blue color.</a:t>
            </a:r>
          </a:p>
        </p:txBody>
      </p:sp>
      <p:pic>
        <p:nvPicPr>
          <p:cNvPr id="17" name="Picture 16">
            <a:extLst>
              <a:ext uri="{FF2B5EF4-FFF2-40B4-BE49-F238E27FC236}">
                <a16:creationId xmlns:a16="http://schemas.microsoft.com/office/drawing/2014/main" id="{DEE6C8E6-00B0-984D-96B9-60F58388E240}"/>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248021510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Picture">
    <p:spTree>
      <p:nvGrpSpPr>
        <p:cNvPr id="1" name=""/>
        <p:cNvGrpSpPr/>
        <p:nvPr/>
      </p:nvGrpSpPr>
      <p:grpSpPr>
        <a:xfrm>
          <a:off x="0" y="0"/>
          <a:ext cx="0" cy="0"/>
          <a:chOff x="0" y="0"/>
          <a:chExt cx="0" cy="0"/>
        </a:xfrm>
      </p:grpSpPr>
      <p:grpSp>
        <p:nvGrpSpPr>
          <p:cNvPr id="14" name="Group 13"/>
          <p:cNvGrpSpPr/>
          <p:nvPr userDrawn="1"/>
        </p:nvGrpSpPr>
        <p:grpSpPr>
          <a:xfrm>
            <a:off x="1050626" y="-137160"/>
            <a:ext cx="7636174" cy="5422392"/>
            <a:chOff x="1050626" y="-137160"/>
            <a:chExt cx="7636174" cy="5422392"/>
          </a:xfrm>
        </p:grpSpPr>
        <p:cxnSp>
          <p:nvCxnSpPr>
            <p:cNvPr id="15" name="Straight Connector 14"/>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bwMode="auto">
          <a:xfrm>
            <a:off x="1600200" y="1463040"/>
            <a:ext cx="7086600" cy="2102185"/>
          </a:xfrm>
        </p:spPr>
        <p:txBody>
          <a:bodyPr anchor="b" anchorCtr="0">
            <a:noAutofit/>
          </a:bodyPr>
          <a:lstStyle>
            <a:lvl1pPr>
              <a:defRPr sz="3200" baseline="0"/>
            </a:lvl1pPr>
          </a:lstStyle>
          <a:p>
            <a:r>
              <a:rPr lang="en-US"/>
              <a:t>Click to edit Master title style</a:t>
            </a:r>
            <a:endParaRPr lang="en-US" dirty="0"/>
          </a:p>
        </p:txBody>
      </p:sp>
      <p:sp>
        <p:nvSpPr>
          <p:cNvPr id="19" name="Subtitle 2"/>
          <p:cNvSpPr>
            <a:spLocks noGrp="1"/>
          </p:cNvSpPr>
          <p:nvPr>
            <p:ph type="subTitle" idx="1"/>
          </p:nvPr>
        </p:nvSpPr>
        <p:spPr bwMode="auto">
          <a:xfrm>
            <a:off x="1600200" y="3657600"/>
            <a:ext cx="7086600" cy="822960"/>
          </a:xfrm>
        </p:spPr>
        <p:txBody>
          <a:bodyPr>
            <a:noAutofit/>
          </a:bodyPr>
          <a:lstStyle>
            <a:lvl1pPr marL="0" indent="0" algn="l">
              <a:lnSpc>
                <a:spcPct val="100000"/>
              </a:lnSpc>
              <a:spcBef>
                <a:spcPts val="0"/>
              </a:spcBef>
              <a:buNone/>
              <a:defRPr sz="1400" b="1" i="0" baseline="0">
                <a:solidFill>
                  <a:srgbClr val="000000"/>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pic>
        <p:nvPicPr>
          <p:cNvPr id="17" name="Picture 16">
            <a:extLst>
              <a:ext uri="{FF2B5EF4-FFF2-40B4-BE49-F238E27FC236}">
                <a16:creationId xmlns:a16="http://schemas.microsoft.com/office/drawing/2014/main" id="{03B6A24D-6BB8-474F-8F69-48CC49652DC9}"/>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6115762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212425467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dirty="0"/>
          </a:p>
        </p:txBody>
      </p:sp>
      <p:sp>
        <p:nvSpPr>
          <p:cNvPr id="3" name="Slide Number Placeholder 2"/>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852009805"/>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9" name="Title 1"/>
          <p:cNvSpPr txBox="1">
            <a:spLocks/>
          </p:cNvSpPr>
          <p:nvPr userDrawn="1"/>
        </p:nvSpPr>
        <p:spPr>
          <a:xfrm>
            <a:off x="1600200" y="3108960"/>
            <a:ext cx="7086600" cy="914984"/>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90000"/>
              </a:lnSpc>
            </a:pPr>
            <a:r>
              <a:rPr lang="en-US" sz="3200" b="1" i="0" spc="-100" dirty="0">
                <a:latin typeface="+mj-lt"/>
                <a:ea typeface="Arial Black" charset="0"/>
                <a:cs typeface="Arial Black" charset="0"/>
              </a:rPr>
              <a:t>Thank</a:t>
            </a:r>
            <a:r>
              <a:rPr lang="en-US" sz="3200" b="1" i="0" spc="-100" baseline="0" dirty="0">
                <a:latin typeface="+mj-lt"/>
                <a:ea typeface="Arial Black" charset="0"/>
                <a:cs typeface="Arial Black" charset="0"/>
              </a:rPr>
              <a:t> you</a:t>
            </a:r>
            <a:endParaRPr lang="en-US" sz="3200" b="1" i="0" spc="-100" dirty="0">
              <a:latin typeface="+mj-lt"/>
              <a:ea typeface="Arial Black" charset="0"/>
              <a:cs typeface="Arial Black" charset="0"/>
            </a:endParaRPr>
          </a:p>
        </p:txBody>
      </p:sp>
      <p:grpSp>
        <p:nvGrpSpPr>
          <p:cNvPr id="37" name="Group 36"/>
          <p:cNvGrpSpPr/>
          <p:nvPr userDrawn="1"/>
        </p:nvGrpSpPr>
        <p:grpSpPr>
          <a:xfrm>
            <a:off x="-137160" y="-137160"/>
            <a:ext cx="9418320" cy="5422392"/>
            <a:chOff x="-137160" y="-137160"/>
            <a:chExt cx="9418320" cy="5422392"/>
          </a:xfrm>
        </p:grpSpPr>
        <p:cxnSp>
          <p:nvCxnSpPr>
            <p:cNvPr id="38" name="Straight Connector 3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918972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137160" y="4389119"/>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sp>
        <p:nvSpPr>
          <p:cNvPr id="15" name="Picture Placeholder 3"/>
          <p:cNvSpPr>
            <a:spLocks noGrp="1"/>
          </p:cNvSpPr>
          <p:nvPr>
            <p:ph type="pic" sz="quarter" idx="10" hasCustomPrompt="1"/>
          </p:nvPr>
        </p:nvSpPr>
        <p:spPr>
          <a:xfrm>
            <a:off x="525624" y="316156"/>
            <a:ext cx="8157600" cy="2635200"/>
          </a:xfrm>
          <a:solidFill>
            <a:srgbClr val="CCCCCC"/>
          </a:solidFill>
        </p:spPr>
        <p:txBody>
          <a:bodyPr tIns="0" anchor="ctr" anchorCtr="0">
            <a:normAutofit/>
          </a:bodyPr>
          <a:lstStyle>
            <a:lvl1pPr marL="1079500" marR="0" indent="0" algn="l" defTabSz="914400" rtl="0" eaLnBrk="1" fontAlgn="auto" latinLnBrk="0" hangingPunct="1">
              <a:lnSpc>
                <a:spcPct val="100000"/>
              </a:lnSpc>
              <a:spcBef>
                <a:spcPts val="1200"/>
              </a:spcBef>
              <a:spcAft>
                <a:spcPts val="0"/>
              </a:spcAft>
              <a:buClrTx/>
              <a:buSzPct val="120000"/>
              <a:buFont typeface="Arial" pitchFamily="34" charset="0"/>
              <a:buNone/>
              <a:tabLst>
                <a:tab pos="3998913" algn="r"/>
                <a:tab pos="8229600" algn="r"/>
              </a:tabLst>
              <a:defRPr lang="en-US" sz="950" smtClean="0">
                <a:effectLst/>
                <a:latin typeface="+mn-lt"/>
              </a:defRPr>
            </a:lvl1pPr>
          </a:lstStyle>
          <a:p>
            <a:r>
              <a:rPr lang="en-US" dirty="0"/>
              <a:t>This space is reserved for cropped images only sourced from Novartis Brand Lab at https://</a:t>
            </a:r>
            <a:r>
              <a:rPr lang="en-US" dirty="0" err="1"/>
              <a:t>www.novartisbrandlab.com</a:t>
            </a:r>
            <a:r>
              <a:rPr lang="en-US" dirty="0"/>
              <a:t>/resources/assets/5982</a:t>
            </a:r>
            <a:br>
              <a:rPr lang="en-US" dirty="0"/>
            </a:br>
            <a:r>
              <a:rPr lang="en-US" dirty="0"/>
              <a:t>Once you have chosen your image, select the asset for download from the drop-down menu.                                                            For this template, you would download the image cropped to fit the </a:t>
            </a:r>
            <a:r>
              <a:rPr lang="en-US" dirty="0">
                <a:solidFill>
                  <a:srgbClr val="000000"/>
                </a:solidFill>
                <a:effectLst/>
                <a:latin typeface="Arial" charset="0"/>
              </a:rPr>
              <a:t>PPT Presentation Wide Screen 16:9 template</a:t>
            </a:r>
            <a:r>
              <a:rPr lang="en-US" dirty="0"/>
              <a:t>.</a:t>
            </a:r>
            <a:br>
              <a:rPr lang="en-US" dirty="0"/>
            </a:br>
            <a:r>
              <a:rPr lang="en-US" dirty="0"/>
              <a:t>Illustrations, graphics or icons are not allowed. Photography must follow our </a:t>
            </a:r>
            <a:r>
              <a:rPr lang="en-US" dirty="0" err="1"/>
              <a:t>monocolor</a:t>
            </a:r>
            <a:r>
              <a:rPr lang="en-US" dirty="0"/>
              <a:t> rule.                                                                 That means for this template in Novartis Blue </a:t>
            </a:r>
            <a:r>
              <a:rPr lang="en-US" dirty="0" err="1"/>
              <a:t>monocolor</a:t>
            </a:r>
            <a:r>
              <a:rPr lang="en-US" dirty="0"/>
              <a:t> theme, choose an image with a pop of Novartis Blue color.</a:t>
            </a:r>
          </a:p>
        </p:txBody>
      </p:sp>
      <p:pic>
        <p:nvPicPr>
          <p:cNvPr id="16" name="Picture 15">
            <a:extLst>
              <a:ext uri="{FF2B5EF4-FFF2-40B4-BE49-F238E27FC236}">
                <a16:creationId xmlns:a16="http://schemas.microsoft.com/office/drawing/2014/main" id="{5933F970-4F3C-A744-9D6D-B0FDBD44815C}"/>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312821867"/>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 No Picture">
    <p:spTree>
      <p:nvGrpSpPr>
        <p:cNvPr id="1" name=""/>
        <p:cNvGrpSpPr/>
        <p:nvPr/>
      </p:nvGrpSpPr>
      <p:grpSpPr>
        <a:xfrm>
          <a:off x="0" y="0"/>
          <a:ext cx="0" cy="0"/>
          <a:chOff x="0" y="0"/>
          <a:chExt cx="0" cy="0"/>
        </a:xfrm>
      </p:grpSpPr>
      <p:grpSp>
        <p:nvGrpSpPr>
          <p:cNvPr id="13" name="Group 12"/>
          <p:cNvGrpSpPr/>
          <p:nvPr userDrawn="1"/>
        </p:nvGrpSpPr>
        <p:grpSpPr>
          <a:xfrm>
            <a:off x="1050626" y="-137160"/>
            <a:ext cx="7636174" cy="5422392"/>
            <a:chOff x="1050626" y="-137160"/>
            <a:chExt cx="7636174" cy="5422392"/>
          </a:xfrm>
        </p:grpSpPr>
        <p:cxnSp>
          <p:nvCxnSpPr>
            <p:cNvPr id="14" name="Straight Connector 13"/>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6" name="Title 1"/>
          <p:cNvSpPr txBox="1">
            <a:spLocks/>
          </p:cNvSpPr>
          <p:nvPr userDrawn="1"/>
        </p:nvSpPr>
        <p:spPr>
          <a:xfrm>
            <a:off x="1600200" y="1463040"/>
            <a:ext cx="7086600" cy="210312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90000"/>
              </a:lnSpc>
            </a:pPr>
            <a:r>
              <a:rPr lang="en-US" sz="3200" b="1" i="0" spc="-100" dirty="0">
                <a:latin typeface="+mj-lt"/>
                <a:ea typeface="Arial Black" charset="0"/>
                <a:cs typeface="Arial Black" charset="0"/>
              </a:rPr>
              <a:t>Thank</a:t>
            </a:r>
            <a:r>
              <a:rPr lang="en-US" sz="3200" b="1" i="0" spc="-100" baseline="0" dirty="0">
                <a:latin typeface="+mj-lt"/>
                <a:ea typeface="Arial Black" charset="0"/>
                <a:cs typeface="Arial Black" charset="0"/>
              </a:rPr>
              <a:t> you</a:t>
            </a:r>
            <a:endParaRPr lang="en-US" sz="3200" b="1" i="0" spc="-100" dirty="0">
              <a:latin typeface="+mj-lt"/>
              <a:ea typeface="Arial Black" charset="0"/>
              <a:cs typeface="Arial Black"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pic>
        <p:nvPicPr>
          <p:cNvPr id="17" name="Picture 16">
            <a:extLst>
              <a:ext uri="{FF2B5EF4-FFF2-40B4-BE49-F238E27FC236}">
                <a16:creationId xmlns:a16="http://schemas.microsoft.com/office/drawing/2014/main" id="{2DA1FF81-AC4A-5744-B23B-E24980FE4C60}"/>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39816637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Picture">
    <p:spTree>
      <p:nvGrpSpPr>
        <p:cNvPr id="1" name=""/>
        <p:cNvGrpSpPr/>
        <p:nvPr/>
      </p:nvGrpSpPr>
      <p:grpSpPr>
        <a:xfrm>
          <a:off x="0" y="0"/>
          <a:ext cx="0" cy="0"/>
          <a:chOff x="0" y="0"/>
          <a:chExt cx="0" cy="0"/>
        </a:xfrm>
      </p:grpSpPr>
      <p:grpSp>
        <p:nvGrpSpPr>
          <p:cNvPr id="24" name="Group 23"/>
          <p:cNvGrpSpPr/>
          <p:nvPr userDrawn="1"/>
        </p:nvGrpSpPr>
        <p:grpSpPr>
          <a:xfrm>
            <a:off x="-137160" y="-137160"/>
            <a:ext cx="9418320" cy="5422392"/>
            <a:chOff x="-137160" y="-137160"/>
            <a:chExt cx="9418320" cy="5422392"/>
          </a:xfrm>
        </p:grpSpPr>
        <p:cxnSp>
          <p:nvCxnSpPr>
            <p:cNvPr id="28" name="Straight Connector 27"/>
            <p:cNvCxnSpPr/>
            <p:nvPr userDrawn="1"/>
          </p:nvCxnSpPr>
          <p:spPr>
            <a:xfrm flipV="1">
              <a:off x="1050626"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flipV="1">
              <a:off x="1050626"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flipV="1">
              <a:off x="1600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V="1">
              <a:off x="1600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18972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37160" y="118872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8972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137160" y="64008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bwMode="auto">
          <a:xfrm>
            <a:off x="1600200" y="1463040"/>
            <a:ext cx="7086600" cy="2102185"/>
          </a:xfrm>
        </p:spPr>
        <p:txBody>
          <a:bodyPr anchor="b" anchorCtr="0">
            <a:noAutofit/>
          </a:bodyPr>
          <a:lstStyle>
            <a:lvl1pPr>
              <a:defRPr sz="3200" b="0"/>
            </a:lvl1pPr>
          </a:lstStyle>
          <a:p>
            <a:r>
              <a:rPr lang="en-US"/>
              <a:t>Click to edit Master title style</a:t>
            </a:r>
            <a:endParaRPr lang="en-US" dirty="0"/>
          </a:p>
        </p:txBody>
      </p:sp>
      <p:sp>
        <p:nvSpPr>
          <p:cNvPr id="3" name="Subtitle 2"/>
          <p:cNvSpPr>
            <a:spLocks noGrp="1"/>
          </p:cNvSpPr>
          <p:nvPr>
            <p:ph type="subTitle" idx="1"/>
          </p:nvPr>
        </p:nvSpPr>
        <p:spPr bwMode="auto">
          <a:xfrm>
            <a:off x="1600200" y="3657600"/>
            <a:ext cx="7086600" cy="822960"/>
          </a:xfrm>
        </p:spPr>
        <p:txBody>
          <a:bodyPr>
            <a:noAutofit/>
          </a:bodyPr>
          <a:lstStyle>
            <a:lvl1pPr marL="0" indent="0" algn="l">
              <a:lnSpc>
                <a:spcPct val="100000"/>
              </a:lnSpc>
              <a:spcBef>
                <a:spcPts val="0"/>
              </a:spcBef>
              <a:buNone/>
              <a:defRPr sz="1400" b="1" i="0" baseline="0">
                <a:solidFill>
                  <a:srgbClr val="000000"/>
                </a:solidFill>
                <a:latin typeface="+mn-lt"/>
                <a:ea typeface="Arial Regular" charset="0"/>
                <a:cs typeface="Arial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51249" cy="5143500"/>
          </a:xfrm>
          <a:prstGeom prst="rect">
            <a:avLst/>
          </a:prstGeom>
        </p:spPr>
      </p:pic>
      <p:sp>
        <p:nvSpPr>
          <p:cNvPr id="18" name="Text Placeholder 7"/>
          <p:cNvSpPr>
            <a:spLocks noGrp="1"/>
          </p:cNvSpPr>
          <p:nvPr>
            <p:ph type="body" sz="quarter" idx="12" hasCustomPrompt="1"/>
          </p:nvPr>
        </p:nvSpPr>
        <p:spPr bwMode="gray">
          <a:xfrm>
            <a:off x="0" y="640080"/>
            <a:ext cx="2286000" cy="548640"/>
          </a:xfrm>
          <a:solidFill>
            <a:schemeClr val="accent2"/>
          </a:solidFill>
        </p:spPr>
        <p:txBody>
          <a:bodyPr lIns="182880" tIns="45720" rIns="91440" bIns="45720" anchor="ctr" anchorCtr="0">
            <a:normAutofit/>
          </a:bodyPr>
          <a:lstStyle>
            <a:lvl1pPr marL="0" marR="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sz="1000" b="1" i="0" spc="0" baseline="0">
                <a:solidFill>
                  <a:schemeClr val="bg1"/>
                </a:solidFill>
                <a:latin typeface="+mn-lt"/>
                <a:ea typeface="Arial Regular" charset="0"/>
                <a:cs typeface="Arial Regular" charset="0"/>
              </a:defRPr>
            </a:lvl1pPr>
            <a:lvl2pPr marL="0" indent="0" algn="l">
              <a:spcBef>
                <a:spcPts val="0"/>
              </a:spcBef>
              <a:buFont typeface="Arial"/>
              <a:buNone/>
              <a:defRPr sz="900" b="1">
                <a:solidFill>
                  <a:schemeClr val="bg1"/>
                </a:solidFill>
              </a:defRPr>
            </a:lvl2pPr>
            <a:lvl3pPr marL="0" indent="0">
              <a:spcBef>
                <a:spcPts val="0"/>
              </a:spcBef>
              <a:buFont typeface="Arial"/>
              <a:buNone/>
              <a:defRPr sz="1000" b="1">
                <a:solidFill>
                  <a:schemeClr val="bg1"/>
                </a:solidFill>
              </a:defRPr>
            </a:lvl3pPr>
            <a:lvl4pPr marL="0" indent="0">
              <a:spcBef>
                <a:spcPts val="0"/>
              </a:spcBef>
              <a:buFont typeface="Arial"/>
              <a:buNone/>
              <a:defRPr sz="1000" b="1">
                <a:solidFill>
                  <a:schemeClr val="bg1"/>
                </a:solidFill>
              </a:defRPr>
            </a:lvl4pPr>
            <a:lvl5pPr marL="0" indent="0">
              <a:spcBef>
                <a:spcPts val="0"/>
              </a:spcBef>
              <a:buFont typeface="Arial"/>
              <a:buNone/>
              <a:defRPr sz="1000" b="1">
                <a:solidFill>
                  <a:schemeClr val="bg1"/>
                </a:solidFill>
              </a:defRPr>
            </a:lvl5pPr>
          </a:lstStyle>
          <a:p>
            <a:pPr marL="0" marR="0" lvl="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a:pPr>
            <a:r>
              <a:rPr lang="en-US" dirty="0">
                <a:solidFill>
                  <a:srgbClr val="FFFFFF"/>
                </a:solidFill>
              </a:rPr>
              <a:t>Business or </a:t>
            </a:r>
            <a:r>
              <a:rPr lang="en-US" dirty="0"/>
              <a:t>Organizational</a:t>
            </a:r>
            <a:r>
              <a:rPr lang="en-US" dirty="0">
                <a:solidFill>
                  <a:srgbClr val="FFFFFF"/>
                </a:solidFill>
              </a:rPr>
              <a:t> Unit</a:t>
            </a:r>
            <a:br>
              <a:rPr lang="en-US" dirty="0">
                <a:solidFill>
                  <a:srgbClr val="FFFFFF"/>
                </a:solidFill>
              </a:rPr>
            </a:br>
            <a:r>
              <a:rPr lang="en-US" b="0" dirty="0">
                <a:solidFill>
                  <a:srgbClr val="FFFFFF"/>
                </a:solidFill>
              </a:rPr>
              <a:t>Franchise or Department</a:t>
            </a:r>
          </a:p>
        </p:txBody>
      </p:sp>
      <p:pic>
        <p:nvPicPr>
          <p:cNvPr id="19" name="Picture 18">
            <a:extLst>
              <a:ext uri="{FF2B5EF4-FFF2-40B4-BE49-F238E27FC236}">
                <a16:creationId xmlns:a16="http://schemas.microsoft.com/office/drawing/2014/main" id="{A4A5AF66-6AD0-0748-89FA-2E250B707152}"/>
              </a:ext>
            </a:extLst>
          </p:cNvPr>
          <p:cNvPicPr>
            <a:picLocks noChangeAspect="1"/>
          </p:cNvPicPr>
          <p:nvPr userDrawn="1"/>
        </p:nvPicPr>
        <p:blipFill>
          <a:blip r:embed="rId3"/>
          <a:stretch>
            <a:fillRect/>
          </a:stretch>
        </p:blipFill>
        <p:spPr>
          <a:xfrm>
            <a:off x="5401181" y="4472279"/>
            <a:ext cx="3554339" cy="664663"/>
          </a:xfrm>
          <a:prstGeom prst="rect">
            <a:avLst/>
          </a:prstGeom>
        </p:spPr>
      </p:pic>
    </p:spTree>
    <p:extLst>
      <p:ext uri="{BB962C8B-B14F-4D97-AF65-F5344CB8AC3E}">
        <p14:creationId xmlns:p14="http://schemas.microsoft.com/office/powerpoint/2010/main" val="2448985072"/>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C66B-4FEB-4A4F-AA1F-4022B6524D0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85F8D61-315C-4418-BDC8-3640EB71C39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ACC9C85-5E3F-4322-9821-8FA469A03AA2}"/>
              </a:ext>
            </a:extLst>
          </p:cNvPr>
          <p:cNvSpPr>
            <a:spLocks noGrp="1"/>
          </p:cNvSpPr>
          <p:nvPr>
            <p:ph type="dt" sz="half" idx="10"/>
          </p:nvPr>
        </p:nvSpPr>
        <p:spPr/>
        <p:txBody>
          <a:bodyPr/>
          <a:lstStyle/>
          <a:p>
            <a:fld id="{B9F885E5-A720-4EE0-B98F-C7FE528C2670}" type="datetime1">
              <a:rPr lang="en-US" smtClean="0"/>
              <a:t>7/26/2021</a:t>
            </a:fld>
            <a:endParaRPr lang="en-US"/>
          </a:p>
        </p:txBody>
      </p:sp>
      <p:sp>
        <p:nvSpPr>
          <p:cNvPr id="5" name="Footer Placeholder 4">
            <a:extLst>
              <a:ext uri="{FF2B5EF4-FFF2-40B4-BE49-F238E27FC236}">
                <a16:creationId xmlns:a16="http://schemas.microsoft.com/office/drawing/2014/main" id="{0AD1DA3B-9994-4921-AC97-79ED9026A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7C086-B6DA-4492-BF00-F2EF60ED8B94}"/>
              </a:ext>
            </a:extLst>
          </p:cNvPr>
          <p:cNvSpPr>
            <a:spLocks noGrp="1"/>
          </p:cNvSpPr>
          <p:nvPr>
            <p:ph type="sldNum" sz="quarter" idx="12"/>
          </p:nvPr>
        </p:nvSpPr>
        <p:spPr/>
        <p:txBody>
          <a:bodyPr/>
          <a:lstStyle/>
          <a:p>
            <a:fld id="{C89C1EEB-F902-48D4-BFB1-816554D56CE0}" type="slidenum">
              <a:rPr lang="en-US" smtClean="0"/>
              <a:t>‹#›</a:t>
            </a:fld>
            <a:endParaRPr lang="en-US"/>
          </a:p>
        </p:txBody>
      </p:sp>
    </p:spTree>
    <p:extLst>
      <p:ext uri="{BB962C8B-B14F-4D97-AF65-F5344CB8AC3E}">
        <p14:creationId xmlns:p14="http://schemas.microsoft.com/office/powerpoint/2010/main" val="358471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341313" indent="-341313">
              <a:buSzPct val="100000"/>
              <a:buFont typeface="+mj-lt"/>
              <a:buAutoNum type="arabicPeriod"/>
              <a:tabLst>
                <a:tab pos="3998913" algn="r"/>
                <a:tab pos="8229600" algn="r"/>
              </a:tabLst>
              <a:defRPr baseline="0"/>
            </a:lvl1pPr>
            <a:lvl2pPr marL="574675" indent="-233363">
              <a:defRPr baseline="0"/>
            </a:lvl2pPr>
            <a:lvl3pPr marL="801688" indent="-227013">
              <a:defRPr baseline="0"/>
            </a:lvl3pPr>
            <a:lvl4pPr marL="1028700" indent="-227013">
              <a:defRPr baseline="0"/>
            </a:lvl4pPr>
            <a:lvl5pPr marL="1257300" indent="-228600">
              <a:defRPr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406307594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8600" indent="-228600">
              <a:buSzPct val="100000"/>
              <a:buFont typeface="Wingdings" charset="2"/>
              <a:buChar char="§"/>
              <a:defRPr spc="0" baseline="0"/>
            </a:lvl1pPr>
            <a:lvl2pPr>
              <a:defRPr spc="0" baseline="0"/>
            </a:lvl2pPr>
            <a:lvl3pPr>
              <a:defRPr spc="0" baseline="0"/>
            </a:lvl3pPr>
            <a:lvl4pPr>
              <a:defRPr spc="0" baseline="0"/>
            </a:lvl4pPr>
            <a:lvl5pPr>
              <a:defRPr spc="0"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a:t>
            </a:fld>
            <a:endParaRPr lang="uk-UA" dirty="0"/>
          </a:p>
        </p:txBody>
      </p:sp>
    </p:spTree>
    <p:extLst>
      <p:ext uri="{BB962C8B-B14F-4D97-AF65-F5344CB8AC3E}">
        <p14:creationId xmlns:p14="http://schemas.microsoft.com/office/powerpoint/2010/main" val="427836720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4021138"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71600"/>
            <a:ext cx="402336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endParaRPr lang="en-US" dirty="0"/>
          </a:p>
        </p:txBody>
      </p:sp>
      <p:sp>
        <p:nvSpPr>
          <p:cNvPr id="6" name="Slide Number Placeholder 5"/>
          <p:cNvSpPr>
            <a:spLocks noGrp="1"/>
          </p:cNvSpPr>
          <p:nvPr>
            <p:ph type="sldNum" sz="quarter" idx="11"/>
          </p:nvPr>
        </p:nvSpPr>
        <p:spPr/>
        <p:txBody>
          <a:bodyPr/>
          <a:lstStyle/>
          <a:p>
            <a:fld id="{47547CF9-5B10-D24F-A8D7-45A9778164F7}" type="slidenum">
              <a:rPr lang="uk-UA" smtClean="0"/>
              <a:pPr/>
              <a:t>‹#›</a:t>
            </a:fld>
            <a:endParaRPr lang="uk-UA" dirty="0"/>
          </a:p>
        </p:txBody>
      </p:sp>
      <p:sp>
        <p:nvSpPr>
          <p:cNvPr id="7" name="Title 6"/>
          <p:cNvSpPr>
            <a:spLocks noGrp="1"/>
          </p:cNvSpPr>
          <p:nvPr>
            <p:ph type="title"/>
          </p:nvPr>
        </p:nvSpPr>
        <p:spPr>
          <a:xfrm>
            <a:off x="457200" y="342900"/>
            <a:ext cx="8229600" cy="960120"/>
          </a:xfrm>
        </p:spPr>
        <p:txBody>
          <a:bodyPr/>
          <a:lstStyle/>
          <a:p>
            <a:r>
              <a:rPr lang="en-US"/>
              <a:t>Click to edit Master title style</a:t>
            </a:r>
            <a:endParaRPr lang="en-US" dirty="0"/>
          </a:p>
        </p:txBody>
      </p:sp>
    </p:spTree>
    <p:extLst>
      <p:ext uri="{BB962C8B-B14F-4D97-AF65-F5344CB8AC3E}">
        <p14:creationId xmlns:p14="http://schemas.microsoft.com/office/powerpoint/2010/main" val="114697573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260604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68980" y="1371600"/>
            <a:ext cx="260604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endParaRPr lang="en-US" dirty="0"/>
          </a:p>
        </p:txBody>
      </p:sp>
      <p:sp>
        <p:nvSpPr>
          <p:cNvPr id="6" name="Slide Number Placeholder 5"/>
          <p:cNvSpPr>
            <a:spLocks noGrp="1"/>
          </p:cNvSpPr>
          <p:nvPr>
            <p:ph type="sldNum" sz="quarter" idx="11"/>
          </p:nvPr>
        </p:nvSpPr>
        <p:spPr/>
        <p:txBody>
          <a:bodyPr/>
          <a:lstStyle/>
          <a:p>
            <a:fld id="{47547CF9-5B10-D24F-A8D7-45A9778164F7}" type="slidenum">
              <a:rPr lang="uk-UA" smtClean="0"/>
              <a:pPr/>
              <a:t>‹#›</a:t>
            </a:fld>
            <a:endParaRPr lang="uk-UA" dirty="0"/>
          </a:p>
        </p:txBody>
      </p:sp>
      <p:sp>
        <p:nvSpPr>
          <p:cNvPr id="7" name="Title 6"/>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11" name="Content Placeholder 3"/>
          <p:cNvSpPr>
            <a:spLocks noGrp="1"/>
          </p:cNvSpPr>
          <p:nvPr>
            <p:ph sz="half" idx="25"/>
          </p:nvPr>
        </p:nvSpPr>
        <p:spPr>
          <a:xfrm>
            <a:off x="6080760" y="1371600"/>
            <a:ext cx="2606040" cy="3108960"/>
          </a:xfrm>
        </p:spPr>
        <p:txBody>
          <a:bodyPr>
            <a:normAutofit/>
          </a:bodyPr>
          <a:lstStyle>
            <a:lvl1pPr marL="228600" indent="-228600">
              <a:buSzPct val="100000"/>
              <a:buFont typeface="Wingdings" charset="2"/>
              <a:buChar cha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930814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and 1 Picture">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457200" y="1371600"/>
            <a:ext cx="4023360" cy="3108960"/>
          </a:xfrm>
        </p:spPr>
        <p:txBody>
          <a:bodyPr>
            <a:normAutofit/>
          </a:bodyPr>
          <a:lstStyle>
            <a:lvl1pPr marL="228600" indent="-228600">
              <a:buSzPct val="100000"/>
              <a:buFont typeface="Wingdings" charset="2"/>
              <a:buChar char="§"/>
              <a:defRPr sz="1800" baseline="0"/>
            </a:lvl1pPr>
            <a:lvl2pPr>
              <a:defRPr sz="1600" baseline="0"/>
            </a:lvl2pPr>
            <a:lvl3pPr>
              <a:defRPr sz="1600" baseline="0"/>
            </a:lvl3pPr>
            <a:lvl4pPr>
              <a:defRPr sz="1600" baseline="0"/>
            </a:lvl4pPr>
            <a:lvl5pPr>
              <a:defRPr sz="1600" baseline="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5"/>
          </p:nvPr>
        </p:nvSpPr>
        <p:spPr/>
        <p:txBody>
          <a:bodyPr/>
          <a:lstStyle/>
          <a:p>
            <a:endParaRPr lang="en-US" dirty="0"/>
          </a:p>
        </p:txBody>
      </p:sp>
      <p:sp>
        <p:nvSpPr>
          <p:cNvPr id="4" name="Slide Number Placeholder 3"/>
          <p:cNvSpPr>
            <a:spLocks noGrp="1"/>
          </p:cNvSpPr>
          <p:nvPr>
            <p:ph type="sldNum" sz="quarter" idx="16"/>
          </p:nvPr>
        </p:nvSpPr>
        <p:spPr/>
        <p:txBody>
          <a:bodyPr/>
          <a:lstStyle/>
          <a:p>
            <a:fld id="{47547CF9-5B10-D24F-A8D7-45A9778164F7}" type="slidenum">
              <a:rPr lang="uk-UA" smtClean="0"/>
              <a:pPr/>
              <a:t>‹#›</a:t>
            </a:fld>
            <a:endParaRPr lang="uk-UA" dirty="0"/>
          </a:p>
        </p:txBody>
      </p:sp>
      <p:sp>
        <p:nvSpPr>
          <p:cNvPr id="11" name="Content Placeholder 2"/>
          <p:cNvSpPr>
            <a:spLocks noGrp="1"/>
          </p:cNvSpPr>
          <p:nvPr>
            <p:ph sz="half" idx="17"/>
          </p:nvPr>
        </p:nvSpPr>
        <p:spPr>
          <a:xfrm>
            <a:off x="4663440" y="1371600"/>
            <a:ext cx="4023360" cy="2697480"/>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5" name="Title 4"/>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10" name="Text Placeholder 7"/>
          <p:cNvSpPr>
            <a:spLocks noGrp="1"/>
          </p:cNvSpPr>
          <p:nvPr>
            <p:ph type="body" sz="quarter" idx="18" hasCustomPrompt="1"/>
          </p:nvPr>
        </p:nvSpPr>
        <p:spPr>
          <a:xfrm>
            <a:off x="466344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73834281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6"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a:t>Optional picture title</a:t>
            </a:r>
          </a:p>
        </p:txBody>
      </p:sp>
      <p:sp>
        <p:nvSpPr>
          <p:cNvPr id="3" name="Footer Placeholder 2"/>
          <p:cNvSpPr>
            <a:spLocks noGrp="1"/>
          </p:cNvSpPr>
          <p:nvPr>
            <p:ph type="ftr" sz="quarter" idx="14"/>
          </p:nvPr>
        </p:nvSpPr>
        <p:spPr/>
        <p:txBody>
          <a:bodyPr/>
          <a:lstStyle/>
          <a:p>
            <a:endParaRPr lang="en-US" dirty="0"/>
          </a:p>
        </p:txBody>
      </p:sp>
      <p:sp>
        <p:nvSpPr>
          <p:cNvPr id="4" name="Slide Number Placeholder 3"/>
          <p:cNvSpPr>
            <a:spLocks noGrp="1"/>
          </p:cNvSpPr>
          <p:nvPr>
            <p:ph type="sldNum" sz="quarter" idx="15"/>
          </p:nvPr>
        </p:nvSpPr>
        <p:spPr/>
        <p:txBody>
          <a:bodyPr/>
          <a:lstStyle/>
          <a:p>
            <a:fld id="{47547CF9-5B10-D24F-A8D7-45A9778164F7}" type="slidenum">
              <a:rPr lang="uk-UA" smtClean="0"/>
              <a:pPr/>
              <a:t>‹#›</a:t>
            </a:fld>
            <a:endParaRPr lang="uk-UA" dirty="0"/>
          </a:p>
        </p:txBody>
      </p:sp>
      <p:sp>
        <p:nvSpPr>
          <p:cNvPr id="9" name="Content Placeholder 2"/>
          <p:cNvSpPr>
            <a:spLocks noGrp="1"/>
          </p:cNvSpPr>
          <p:nvPr>
            <p:ph sz="half" idx="17"/>
          </p:nvPr>
        </p:nvSpPr>
        <p:spPr>
          <a:xfrm>
            <a:off x="457200" y="1786467"/>
            <a:ext cx="822960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2" name="Text Placeholder 7"/>
          <p:cNvSpPr>
            <a:spLocks noGrp="1"/>
          </p:cNvSpPr>
          <p:nvPr>
            <p:ph type="body" sz="quarter" idx="18" hasCustomPrompt="1"/>
          </p:nvPr>
        </p:nvSpPr>
        <p:spPr>
          <a:xfrm>
            <a:off x="457200" y="4160520"/>
            <a:ext cx="822960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266208770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960120"/>
          </a:xfrm>
        </p:spPr>
        <p:txBody>
          <a:bodyPr/>
          <a:lstStyle/>
          <a:p>
            <a:r>
              <a:rPr lang="en-US"/>
              <a:t>Click to edit Master title style</a:t>
            </a:r>
            <a:endParaRPr lang="en-US" dirty="0"/>
          </a:p>
        </p:txBody>
      </p:sp>
      <p:sp>
        <p:nvSpPr>
          <p:cNvPr id="3" name="Footer Placeholder 2"/>
          <p:cNvSpPr>
            <a:spLocks noGrp="1"/>
          </p:cNvSpPr>
          <p:nvPr>
            <p:ph type="ftr" sz="quarter" idx="16"/>
          </p:nvPr>
        </p:nvSpPr>
        <p:spPr/>
        <p:txBody>
          <a:bodyPr/>
          <a:lstStyle/>
          <a:p>
            <a:endParaRPr lang="en-US" dirty="0"/>
          </a:p>
        </p:txBody>
      </p:sp>
      <p:sp>
        <p:nvSpPr>
          <p:cNvPr id="4" name="Slide Number Placeholder 3"/>
          <p:cNvSpPr>
            <a:spLocks noGrp="1"/>
          </p:cNvSpPr>
          <p:nvPr>
            <p:ph type="sldNum" sz="quarter" idx="17"/>
          </p:nvPr>
        </p:nvSpPr>
        <p:spPr/>
        <p:txBody>
          <a:bodyPr/>
          <a:lstStyle/>
          <a:p>
            <a:fld id="{47547CF9-5B10-D24F-A8D7-45A9778164F7}" type="slidenum">
              <a:rPr lang="uk-UA" smtClean="0"/>
              <a:pPr/>
              <a:t>‹#›</a:t>
            </a:fld>
            <a:endParaRPr lang="uk-UA" dirty="0"/>
          </a:p>
        </p:txBody>
      </p:sp>
      <p:sp>
        <p:nvSpPr>
          <p:cNvPr id="14" name="Content Placeholder 2"/>
          <p:cNvSpPr>
            <a:spLocks noGrp="1"/>
          </p:cNvSpPr>
          <p:nvPr>
            <p:ph sz="half" idx="18"/>
          </p:nvPr>
        </p:nvSpPr>
        <p:spPr>
          <a:xfrm>
            <a:off x="457200" y="1786467"/>
            <a:ext cx="402336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5" name="Content Placeholder 2"/>
          <p:cNvSpPr>
            <a:spLocks noGrp="1"/>
          </p:cNvSpPr>
          <p:nvPr>
            <p:ph sz="half" idx="19"/>
          </p:nvPr>
        </p:nvSpPr>
        <p:spPr>
          <a:xfrm>
            <a:off x="4663440" y="1786467"/>
            <a:ext cx="4023360" cy="2282613"/>
          </a:xfrm>
          <a:solidFill>
            <a:srgbClr val="CCCCCC"/>
          </a:solidFill>
        </p:spPr>
        <p:txBody>
          <a:bodyPr anchor="ctr" anchorCtr="0">
            <a:normAutofit/>
          </a:bodyPr>
          <a:lstStyle>
            <a:lvl1pPr marL="0" indent="0" algn="ctr">
              <a:spcBef>
                <a:spcPts val="0"/>
              </a:spcBef>
              <a:buNone/>
              <a:defRPr sz="1000" b="0" i="0" spc="30" baseline="0">
                <a:noFill/>
                <a:latin typeface="Arial" charset="0"/>
                <a:ea typeface="Arial" charset="0"/>
                <a:cs typeface="Arial" charset="0"/>
              </a:defRPr>
            </a:lvl1pPr>
            <a:lvl2pPr marL="0" indent="0" algn="ctr">
              <a:spcBef>
                <a:spcPts val="0"/>
              </a:spcBef>
              <a:buNone/>
              <a:defRPr sz="1200"/>
            </a:lvl2pPr>
            <a:lvl3pPr marL="0" indent="0" algn="ctr">
              <a:spcBef>
                <a:spcPts val="0"/>
              </a:spcBef>
              <a:buNone/>
              <a:defRPr sz="1200"/>
            </a:lvl3pPr>
            <a:lvl4pPr marL="0" indent="0" algn="ctr">
              <a:spcBef>
                <a:spcPts val="0"/>
              </a:spcBef>
              <a:buNone/>
              <a:defRPr sz="1200"/>
            </a:lvl4pPr>
            <a:lvl5pPr marL="0" indent="0" algn="ctr">
              <a:spcBef>
                <a:spcPts val="0"/>
              </a:spcBef>
              <a:buNone/>
              <a:defRPr sz="1200"/>
            </a:lvl5pPr>
            <a:lvl6pPr>
              <a:defRPr sz="1800"/>
            </a:lvl6pPr>
            <a:lvl7pPr>
              <a:defRPr sz="1800"/>
            </a:lvl7pPr>
            <a:lvl8pPr>
              <a:defRPr sz="1800"/>
            </a:lvl8pPr>
            <a:lvl9pPr>
              <a:defRPr sz="1800"/>
            </a:lvl9pPr>
          </a:lstStyle>
          <a:p>
            <a:pPr lvl="0"/>
            <a:r>
              <a:rPr lang="en-US"/>
              <a:t>Edit Master text styles</a:t>
            </a:r>
          </a:p>
        </p:txBody>
      </p:sp>
      <p:sp>
        <p:nvSpPr>
          <p:cNvPr id="10" name="Text Placeholder 7"/>
          <p:cNvSpPr>
            <a:spLocks noGrp="1"/>
          </p:cNvSpPr>
          <p:nvPr>
            <p:ph type="body" sz="quarter" idx="12" hasCustomPrompt="1"/>
          </p:nvPr>
        </p:nvSpPr>
        <p:spPr>
          <a:xfrm>
            <a:off x="457200" y="1371600"/>
            <a:ext cx="8229600" cy="361445"/>
          </a:xfrm>
        </p:spPr>
        <p:txBody>
          <a:bodyPr anchor="t" anchorCtr="0">
            <a:normAutofit/>
          </a:bodyPr>
          <a:lstStyle>
            <a:lvl1pPr marL="0" indent="0">
              <a:spcBef>
                <a:spcPts val="0"/>
              </a:spcBef>
              <a:buFont typeface="Arial"/>
              <a:buNone/>
              <a:defRPr sz="1800" b="0" baseline="0">
                <a:solidFill>
                  <a:srgbClr val="000000"/>
                </a:solidFill>
              </a:defRPr>
            </a:lvl1pPr>
            <a:lvl2pPr marL="0" indent="0">
              <a:spcBef>
                <a:spcPts val="0"/>
              </a:spcBef>
              <a:buFont typeface="Arial"/>
              <a:buNone/>
              <a:defRPr sz="1800" b="0">
                <a:solidFill>
                  <a:srgbClr val="000000"/>
                </a:solidFill>
              </a:defRPr>
            </a:lvl2pPr>
            <a:lvl3pPr marL="0" indent="0">
              <a:spcBef>
                <a:spcPts val="0"/>
              </a:spcBef>
              <a:buFont typeface="Arial"/>
              <a:buNone/>
              <a:defRPr sz="1800" b="0">
                <a:solidFill>
                  <a:srgbClr val="000000"/>
                </a:solidFill>
              </a:defRPr>
            </a:lvl3pPr>
            <a:lvl4pPr marL="0" indent="0">
              <a:spcBef>
                <a:spcPts val="0"/>
              </a:spcBef>
              <a:buFont typeface="Arial"/>
              <a:buNone/>
              <a:defRPr sz="1800" b="0">
                <a:solidFill>
                  <a:srgbClr val="000000"/>
                </a:solidFill>
              </a:defRPr>
            </a:lvl4pPr>
            <a:lvl5pPr marL="0" indent="0">
              <a:spcBef>
                <a:spcPts val="0"/>
              </a:spcBef>
              <a:buFont typeface="Arial"/>
              <a:buNone/>
              <a:defRPr sz="1800" b="0">
                <a:solidFill>
                  <a:srgbClr val="000000"/>
                </a:solidFill>
              </a:defRPr>
            </a:lvl5pPr>
          </a:lstStyle>
          <a:p>
            <a:pPr lvl="0"/>
            <a:r>
              <a:rPr lang="en-US" dirty="0"/>
              <a:t>Optional picture title</a:t>
            </a:r>
          </a:p>
        </p:txBody>
      </p:sp>
      <p:sp>
        <p:nvSpPr>
          <p:cNvPr id="17" name="Text Placeholder 7"/>
          <p:cNvSpPr>
            <a:spLocks noGrp="1"/>
          </p:cNvSpPr>
          <p:nvPr>
            <p:ph type="body" sz="quarter" idx="20" hasCustomPrompt="1"/>
          </p:nvPr>
        </p:nvSpPr>
        <p:spPr>
          <a:xfrm>
            <a:off x="45720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
        <p:nvSpPr>
          <p:cNvPr id="18" name="Text Placeholder 7"/>
          <p:cNvSpPr>
            <a:spLocks noGrp="1"/>
          </p:cNvSpPr>
          <p:nvPr>
            <p:ph type="body" sz="quarter" idx="21" hasCustomPrompt="1"/>
          </p:nvPr>
        </p:nvSpPr>
        <p:spPr>
          <a:xfrm>
            <a:off x="4663440" y="4160520"/>
            <a:ext cx="4023360" cy="320040"/>
          </a:xfrm>
        </p:spPr>
        <p:txBody>
          <a:bodyPr anchor="t" anchorCtr="0">
            <a:noAutofit/>
          </a:bodyPr>
          <a:lstStyle>
            <a:lvl1pPr marL="0" indent="0">
              <a:spcBef>
                <a:spcPts val="0"/>
              </a:spcBef>
              <a:buFont typeface="Arial"/>
              <a:buNone/>
              <a:defRPr sz="1000" b="0" i="0" baseline="0">
                <a:solidFill>
                  <a:srgbClr val="000000"/>
                </a:solidFill>
                <a:latin typeface="+mn-lt"/>
              </a:defRPr>
            </a:lvl1pPr>
            <a:lvl2pPr marL="0" indent="0">
              <a:spcBef>
                <a:spcPts val="0"/>
              </a:spcBef>
              <a:buFont typeface="Arial"/>
              <a:buNone/>
              <a:defRPr sz="1000" b="1" i="0">
                <a:solidFill>
                  <a:srgbClr val="000000"/>
                </a:solidFill>
                <a:latin typeface="+mn-lt"/>
              </a:defRPr>
            </a:lvl2pPr>
            <a:lvl3pPr marL="0" indent="0">
              <a:spcBef>
                <a:spcPts val="0"/>
              </a:spcBef>
              <a:buFont typeface="Arial"/>
              <a:buNone/>
              <a:defRPr sz="1000" b="1" i="0">
                <a:solidFill>
                  <a:srgbClr val="000000"/>
                </a:solidFill>
                <a:latin typeface="+mn-lt"/>
              </a:defRPr>
            </a:lvl3pPr>
            <a:lvl4pPr marL="0" indent="0">
              <a:spcBef>
                <a:spcPts val="0"/>
              </a:spcBef>
              <a:buFont typeface="Arial"/>
              <a:buNone/>
              <a:defRPr sz="1000" b="1" i="0">
                <a:solidFill>
                  <a:srgbClr val="000000"/>
                </a:solidFill>
                <a:latin typeface="+mn-lt"/>
              </a:defRPr>
            </a:lvl4pPr>
            <a:lvl5pPr marL="0" indent="0">
              <a:spcBef>
                <a:spcPts val="0"/>
              </a:spcBef>
              <a:buFont typeface="Arial"/>
              <a:buNone/>
              <a:defRPr sz="1000" b="1" i="0">
                <a:solidFill>
                  <a:srgbClr val="000000"/>
                </a:solidFill>
                <a:latin typeface="+mn-lt"/>
              </a:defRPr>
            </a:lvl5pPr>
          </a:lstStyle>
          <a:p>
            <a:pPr lvl="0"/>
            <a:r>
              <a:rPr lang="en-US" dirty="0"/>
              <a:t>Optional picture caption</a:t>
            </a:r>
          </a:p>
        </p:txBody>
      </p:sp>
    </p:spTree>
    <p:extLst>
      <p:ext uri="{BB962C8B-B14F-4D97-AF65-F5344CB8AC3E}">
        <p14:creationId xmlns:p14="http://schemas.microsoft.com/office/powerpoint/2010/main" val="362364525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EE3BDE7-CD22-5C47-8AB5-1BB7AA03176B}"/>
              </a:ext>
            </a:extLst>
          </p:cNvPr>
          <p:cNvPicPr>
            <a:picLocks noChangeAspect="1"/>
          </p:cNvPicPr>
          <p:nvPr userDrawn="1"/>
        </p:nvPicPr>
        <p:blipFill>
          <a:blip r:embed="rId22"/>
          <a:stretch>
            <a:fillRect/>
          </a:stretch>
        </p:blipFill>
        <p:spPr>
          <a:xfrm>
            <a:off x="5401181" y="4472279"/>
            <a:ext cx="3554339" cy="664663"/>
          </a:xfrm>
          <a:prstGeom prst="rect">
            <a:avLst/>
          </a:prstGeom>
        </p:spPr>
      </p:pic>
      <p:grpSp>
        <p:nvGrpSpPr>
          <p:cNvPr id="7" name="Group 6"/>
          <p:cNvGrpSpPr/>
          <p:nvPr userDrawn="1"/>
        </p:nvGrpSpPr>
        <p:grpSpPr>
          <a:xfrm>
            <a:off x="-137160" y="-137160"/>
            <a:ext cx="9418320" cy="5422392"/>
            <a:chOff x="-137160" y="-137160"/>
            <a:chExt cx="9418320" cy="5422392"/>
          </a:xfrm>
        </p:grpSpPr>
        <p:cxnSp>
          <p:nvCxnSpPr>
            <p:cNvPr id="12" name="Straight Connector 11"/>
            <p:cNvCxnSpPr/>
            <p:nvPr userDrawn="1"/>
          </p:nvCxnSpPr>
          <p:spPr>
            <a:xfrm flipV="1">
              <a:off x="457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457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448056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V="1">
              <a:off x="448056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466344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flipV="1">
              <a:off x="466344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9189720" y="1371375"/>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189720" y="448056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37160" y="1371375"/>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137160" y="448056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9189720" y="34290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7160" y="34290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457200" y="342900"/>
            <a:ext cx="8229600" cy="960919"/>
          </a:xfrm>
          <a:prstGeom prst="rect">
            <a:avLst/>
          </a:prstGeom>
          <a:noFill/>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457200" y="1371375"/>
            <a:ext cx="8229600" cy="3105375"/>
          </a:xfrm>
          <a:prstGeom prst="rect">
            <a:avLst/>
          </a:prstGeom>
        </p:spPr>
        <p:txBody>
          <a:bodyPr vert="horz" lIns="0" tIns="0" rIns="0" bIns="0" spcCol="18288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userDrawn="1">
            <p:ph type="sldNum" sz="quarter" idx="4"/>
          </p:nvPr>
        </p:nvSpPr>
        <p:spPr>
          <a:xfrm>
            <a:off x="459422" y="4781550"/>
            <a:ext cx="228600" cy="228600"/>
          </a:xfrm>
          <a:prstGeom prst="rect">
            <a:avLst/>
          </a:prstGeom>
        </p:spPr>
        <p:txBody>
          <a:bodyPr vert="horz" lIns="0" tIns="0" rIns="0" bIns="0" rtlCol="0" anchor="t" anchorCtr="0"/>
          <a:lstStyle>
            <a:lvl1pPr>
              <a:defRPr lang="en-US" sz="900" b="0" i="0" spc="0" baseline="0" smtClean="0">
                <a:solidFill>
                  <a:srgbClr val="7F7F7F"/>
                </a:solidFill>
                <a:latin typeface="+mn-lt"/>
              </a:defRPr>
            </a:lvl1pPr>
          </a:lstStyle>
          <a:p>
            <a:fld id="{47547CF9-5B10-D24F-A8D7-45A9778164F7}" type="slidenum">
              <a:rPr lang="uk-UA" smtClean="0"/>
              <a:pPr/>
              <a:t>‹#›</a:t>
            </a:fld>
            <a:endParaRPr lang="uk-UA" dirty="0"/>
          </a:p>
        </p:txBody>
      </p:sp>
      <p:sp>
        <p:nvSpPr>
          <p:cNvPr id="5" name="Footer Placeholder 4"/>
          <p:cNvSpPr>
            <a:spLocks noGrp="1"/>
          </p:cNvSpPr>
          <p:nvPr userDrawn="1">
            <p:ph type="ftr" sz="quarter" idx="3"/>
          </p:nvPr>
        </p:nvSpPr>
        <p:spPr>
          <a:xfrm>
            <a:off x="688022" y="4781550"/>
            <a:ext cx="3792538" cy="228600"/>
          </a:xfrm>
          <a:prstGeom prst="rect">
            <a:avLst/>
          </a:prstGeom>
          <a:noFill/>
        </p:spPr>
        <p:txBody>
          <a:bodyPr wrap="square" lIns="0" tIns="0" rIns="0" bIns="0" rtlCol="0" anchor="t" anchorCtr="0">
            <a:noAutofit/>
          </a:bodyPr>
          <a:lstStyle>
            <a:lvl1pPr>
              <a:defRPr lang="en-US" sz="900" b="0" i="0" spc="0" baseline="0" dirty="0">
                <a:solidFill>
                  <a:srgbClr val="7F7F7F"/>
                </a:solidFill>
                <a:latin typeface="+mn-lt"/>
              </a:defRPr>
            </a:lvl1pPr>
          </a:lstStyle>
          <a:p>
            <a:endParaRPr lang="en-US"/>
          </a:p>
        </p:txBody>
      </p:sp>
    </p:spTree>
    <p:extLst>
      <p:ext uri="{BB962C8B-B14F-4D97-AF65-F5344CB8AC3E}">
        <p14:creationId xmlns:p14="http://schemas.microsoft.com/office/powerpoint/2010/main" val="1686022313"/>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62" r:id="rId3"/>
    <p:sldLayoutId id="2147483650" r:id="rId4"/>
    <p:sldLayoutId id="2147483652" r:id="rId5"/>
    <p:sldLayoutId id="2147483676" r:id="rId6"/>
    <p:sldLayoutId id="2147483667" r:id="rId7"/>
    <p:sldLayoutId id="2147483663" r:id="rId8"/>
    <p:sldLayoutId id="2147483664" r:id="rId9"/>
    <p:sldLayoutId id="2147483665" r:id="rId10"/>
    <p:sldLayoutId id="2147483666" r:id="rId11"/>
    <p:sldLayoutId id="2147483680" r:id="rId12"/>
    <p:sldLayoutId id="2147483677" r:id="rId13"/>
    <p:sldLayoutId id="2147483651" r:id="rId14"/>
    <p:sldLayoutId id="2147483673" r:id="rId15"/>
    <p:sldLayoutId id="2147483670" r:id="rId16"/>
    <p:sldLayoutId id="2147483671" r:id="rId17"/>
    <p:sldLayoutId id="2147483669" r:id="rId18"/>
    <p:sldLayoutId id="2147483668" r:id="rId19"/>
    <p:sldLayoutId id="2147483681" r:id="rId20"/>
  </p:sldLayoutIdLst>
  <p:hf hdr="0" dt="0"/>
  <p:txStyles>
    <p:titleStyle>
      <a:lvl1pPr algn="l" defTabSz="914400" rtl="0" eaLnBrk="1" latinLnBrk="0" hangingPunct="1">
        <a:lnSpc>
          <a:spcPct val="90000"/>
        </a:lnSpc>
        <a:spcBef>
          <a:spcPct val="0"/>
        </a:spcBef>
        <a:buNone/>
        <a:defRPr sz="3200" b="1" i="0" kern="1200" spc="-100" baseline="0">
          <a:solidFill>
            <a:schemeClr val="tx1"/>
          </a:solidFill>
          <a:latin typeface="+mj-lt"/>
          <a:ea typeface="Arial Black" charset="0"/>
          <a:cs typeface="Arial Black" charset="0"/>
        </a:defRPr>
      </a:lvl1pPr>
    </p:titleStyle>
    <p:bodyStyle>
      <a:lvl1pPr marL="228600" indent="-228600" algn="l" defTabSz="914400" rtl="0" eaLnBrk="1" latinLnBrk="0" hangingPunct="1">
        <a:spcBef>
          <a:spcPts val="900"/>
        </a:spcBef>
        <a:buClrTx/>
        <a:buSzPct val="100000"/>
        <a:buFont typeface="Wingdings" charset="2"/>
        <a:buChar char="§"/>
        <a:tabLst>
          <a:tab pos="3998913" algn="r"/>
          <a:tab pos="8229600" algn="r"/>
        </a:tabLst>
        <a:defRPr sz="1800" b="0" i="0" kern="1200" spc="0" baseline="0">
          <a:solidFill>
            <a:schemeClr val="tx1"/>
          </a:solidFill>
          <a:latin typeface="+mn-lt"/>
          <a:ea typeface="+mn-ea"/>
          <a:cs typeface="+mn-cs"/>
        </a:defRPr>
      </a:lvl1pPr>
      <a:lvl2pPr marL="4572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2pPr>
      <a:lvl3pPr marL="6858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3pPr>
      <a:lvl4pPr marL="9144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www.accessdata.fda.gov/drugsatfda_docs/label/2020/021361s025lbl.pdf"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608693E-90A0-498D-8736-4E384D0CB514}"/>
              </a:ext>
            </a:extLst>
          </p:cNvPr>
          <p:cNvSpPr>
            <a:spLocks noGrp="1"/>
          </p:cNvSpPr>
          <p:nvPr>
            <p:ph type="body" sz="quarter" idx="12"/>
          </p:nvPr>
        </p:nvSpPr>
        <p:spPr/>
        <p:txBody>
          <a:bodyPr/>
          <a:lstStyle/>
          <a:p>
            <a:endParaRPr lang="de-CH" dirty="0"/>
          </a:p>
        </p:txBody>
      </p:sp>
      <p:sp>
        <p:nvSpPr>
          <p:cNvPr id="8" name="Title 1">
            <a:extLst>
              <a:ext uri="{FF2B5EF4-FFF2-40B4-BE49-F238E27FC236}">
                <a16:creationId xmlns:a16="http://schemas.microsoft.com/office/drawing/2014/main" id="{A0CF2FCC-A9D6-430B-BF4C-2CA84D493527}"/>
              </a:ext>
            </a:extLst>
          </p:cNvPr>
          <p:cNvSpPr txBox="1">
            <a:spLocks/>
          </p:cNvSpPr>
          <p:nvPr/>
        </p:nvSpPr>
        <p:spPr bwMode="auto">
          <a:xfrm>
            <a:off x="1143000" y="1459230"/>
            <a:ext cx="7391400" cy="2102185"/>
          </a:xfrm>
          <a:prstGeom prst="rect">
            <a:avLst/>
          </a:prstGeom>
          <a:noFill/>
        </p:spPr>
        <p:txBody>
          <a:bodyPr vert="horz" lIns="0" tIns="0" rIns="0" bIns="0" rtlCol="0" anchor="b" anchorCtr="0">
            <a:noAutofit/>
          </a:bodyPr>
          <a:lstStyle>
            <a:lvl1pPr algn="l" defTabSz="914400" rtl="0" eaLnBrk="1" latinLnBrk="0" hangingPunct="1">
              <a:lnSpc>
                <a:spcPct val="90000"/>
              </a:lnSpc>
              <a:spcBef>
                <a:spcPct val="0"/>
              </a:spcBef>
              <a:buNone/>
              <a:defRPr sz="3200" b="0" i="0" kern="1200" spc="-100" baseline="0">
                <a:solidFill>
                  <a:schemeClr val="tx1"/>
                </a:solidFill>
                <a:latin typeface="+mj-lt"/>
                <a:ea typeface="Arial Black" charset="0"/>
                <a:cs typeface="Arial Black" charset="0"/>
              </a:defRPr>
            </a:lvl1pPr>
          </a:lstStyle>
          <a:p>
            <a:r>
              <a:rPr lang="en-US" sz="3000" dirty="0"/>
              <a:t>On the role of hypothetical estimand strategies in clinical trials </a:t>
            </a:r>
          </a:p>
          <a:p>
            <a:endParaRPr lang="en-US" sz="2000" i="1" dirty="0"/>
          </a:p>
          <a:p>
            <a:r>
              <a:rPr lang="en-US" sz="2000" i="1" dirty="0"/>
              <a:t>Caught between a rock and a hard place</a:t>
            </a:r>
            <a:endParaRPr lang="en-US" sz="2800" i="1" dirty="0"/>
          </a:p>
        </p:txBody>
      </p:sp>
      <p:sp>
        <p:nvSpPr>
          <p:cNvPr id="9" name="Subtitle 2">
            <a:extLst>
              <a:ext uri="{FF2B5EF4-FFF2-40B4-BE49-F238E27FC236}">
                <a16:creationId xmlns:a16="http://schemas.microsoft.com/office/drawing/2014/main" id="{8723D64F-AA76-4080-9627-0CE08126EF78}"/>
              </a:ext>
            </a:extLst>
          </p:cNvPr>
          <p:cNvSpPr txBox="1">
            <a:spLocks/>
          </p:cNvSpPr>
          <p:nvPr/>
        </p:nvSpPr>
        <p:spPr bwMode="auto">
          <a:xfrm>
            <a:off x="1143000" y="3653790"/>
            <a:ext cx="7391400" cy="822960"/>
          </a:xfrm>
          <a:prstGeom prst="rect">
            <a:avLst/>
          </a:prstGeom>
        </p:spPr>
        <p:txBody>
          <a:bodyPr vert="horz" lIns="0" tIns="0" rIns="0" bIns="0" spcCol="182880" rtlCol="0">
            <a:noAutofit/>
          </a:bodyPr>
          <a:lstStyle>
            <a:lvl1pPr marL="0" indent="0" algn="l" defTabSz="914400" rtl="0" eaLnBrk="1" latinLnBrk="0" hangingPunct="1">
              <a:lnSpc>
                <a:spcPct val="100000"/>
              </a:lnSpc>
              <a:spcBef>
                <a:spcPts val="0"/>
              </a:spcBef>
              <a:buClrTx/>
              <a:buSzPct val="100000"/>
              <a:buFont typeface="Wingdings" charset="2"/>
              <a:buNone/>
              <a:tabLst>
                <a:tab pos="3998913" algn="r"/>
                <a:tab pos="8229600" algn="r"/>
              </a:tabLst>
              <a:defRPr sz="1400" b="1" i="0" kern="1200" spc="0" baseline="0">
                <a:solidFill>
                  <a:srgbClr val="000000"/>
                </a:solidFill>
                <a:latin typeface="+mn-lt"/>
                <a:ea typeface="Arial Regular" charset="0"/>
                <a:cs typeface="Arial Regular" charset="0"/>
              </a:defRPr>
            </a:lvl1pPr>
            <a:lvl2pPr marL="457200" indent="0" algn="ctr" defTabSz="914400" rtl="0" eaLnBrk="1" latinLnBrk="0" hangingPunct="1">
              <a:spcBef>
                <a:spcPts val="300"/>
              </a:spcBef>
              <a:buClrTx/>
              <a:buSzPct val="100000"/>
              <a:buFont typeface="Arial" pitchFamily="34" charset="0"/>
              <a:buNone/>
              <a:defRPr sz="1600" b="0" i="0" kern="1200" spc="0" baseline="0">
                <a:solidFill>
                  <a:schemeClr val="tx1">
                    <a:tint val="75000"/>
                  </a:schemeClr>
                </a:solidFill>
                <a:latin typeface="+mn-lt"/>
                <a:ea typeface="+mn-ea"/>
                <a:cs typeface="+mn-cs"/>
              </a:defRPr>
            </a:lvl2pPr>
            <a:lvl3pPr marL="914400" indent="0" algn="ctr" defTabSz="914400" rtl="0" eaLnBrk="1" latinLnBrk="0" hangingPunct="1">
              <a:spcBef>
                <a:spcPts val="300"/>
              </a:spcBef>
              <a:buClrTx/>
              <a:buSzPct val="100000"/>
              <a:buFont typeface="Arial" pitchFamily="34" charset="0"/>
              <a:buNone/>
              <a:defRPr sz="1600" b="0" i="0" kern="1200" spc="0" baseline="0">
                <a:solidFill>
                  <a:schemeClr val="tx1">
                    <a:tint val="75000"/>
                  </a:schemeClr>
                </a:solidFill>
                <a:latin typeface="+mn-lt"/>
                <a:ea typeface="+mn-ea"/>
                <a:cs typeface="+mn-cs"/>
              </a:defRPr>
            </a:lvl3pPr>
            <a:lvl4pPr marL="1371600" indent="0" algn="ctr" defTabSz="914400" rtl="0" eaLnBrk="1" latinLnBrk="0" hangingPunct="1">
              <a:spcBef>
                <a:spcPts val="300"/>
              </a:spcBef>
              <a:buClrTx/>
              <a:buSzPct val="100000"/>
              <a:buFont typeface="Arial" pitchFamily="34" charset="0"/>
              <a:buNone/>
              <a:defRPr sz="1600" b="0" i="0" kern="1200" spc="0" baseline="0">
                <a:solidFill>
                  <a:schemeClr val="tx1">
                    <a:tint val="75000"/>
                  </a:schemeClr>
                </a:solidFill>
                <a:latin typeface="+mn-lt"/>
                <a:ea typeface="+mn-ea"/>
                <a:cs typeface="+mn-cs"/>
              </a:defRPr>
            </a:lvl4pPr>
            <a:lvl5pPr marL="1828800" indent="0" algn="ctr" defTabSz="914400" rtl="0" eaLnBrk="1" latinLnBrk="0" hangingPunct="1">
              <a:spcBef>
                <a:spcPts val="300"/>
              </a:spcBef>
              <a:buClrTx/>
              <a:buSzPct val="100000"/>
              <a:buFont typeface="Arial" pitchFamily="34" charset="0"/>
              <a:buNone/>
              <a:defRPr sz="1600" b="0" i="0" kern="1200" spc="0" baseline="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a:p>
            <a:r>
              <a:rPr lang="en-US" dirty="0"/>
              <a:t>Frank Bretz, Mouna Akacha </a:t>
            </a:r>
          </a:p>
          <a:p>
            <a:r>
              <a:rPr lang="en-US" dirty="0"/>
              <a:t>July 23</a:t>
            </a:r>
            <a:r>
              <a:rPr lang="en-US" baseline="30000" dirty="0"/>
              <a:t>rd</a:t>
            </a:r>
            <a:r>
              <a:rPr lang="en-US" dirty="0"/>
              <a:t>, 2021</a:t>
            </a:r>
          </a:p>
        </p:txBody>
      </p:sp>
      <p:sp>
        <p:nvSpPr>
          <p:cNvPr id="10" name="Text Placeholder 3">
            <a:extLst>
              <a:ext uri="{FF2B5EF4-FFF2-40B4-BE49-F238E27FC236}">
                <a16:creationId xmlns:a16="http://schemas.microsoft.com/office/drawing/2014/main" id="{90097AA6-5CDC-47FE-9807-91947C92C3B8}"/>
              </a:ext>
            </a:extLst>
          </p:cNvPr>
          <p:cNvSpPr txBox="1">
            <a:spLocks/>
          </p:cNvSpPr>
          <p:nvPr/>
        </p:nvSpPr>
        <p:spPr bwMode="gray">
          <a:xfrm>
            <a:off x="0" y="636270"/>
            <a:ext cx="2286000" cy="548640"/>
          </a:xfrm>
          <a:prstGeom prst="rect">
            <a:avLst/>
          </a:prstGeom>
          <a:solidFill>
            <a:schemeClr val="accent2"/>
          </a:solidFill>
        </p:spPr>
        <p:txBody>
          <a:bodyPr vert="horz" lIns="182880" tIns="45720" rIns="91440" bIns="45720" spcCol="182880" rtlCol="0" anchor="ctr" anchorCtr="0">
            <a:normAutofit/>
          </a:bodyPr>
          <a:lstStyle>
            <a:lvl1pPr marL="0" marR="0" indent="0" algn="l" defTabSz="914400" rtl="0" eaLnBrk="1" fontAlgn="auto" latinLnBrk="0" hangingPunct="1">
              <a:lnSpc>
                <a:spcPct val="100000"/>
              </a:lnSpc>
              <a:spcBef>
                <a:spcPts val="0"/>
              </a:spcBef>
              <a:spcAft>
                <a:spcPts val="0"/>
              </a:spcAft>
              <a:buClrTx/>
              <a:buSzPct val="120000"/>
              <a:buFont typeface="Arial"/>
              <a:buNone/>
              <a:tabLst>
                <a:tab pos="3998913" algn="r"/>
                <a:tab pos="8229600" algn="r"/>
              </a:tabLst>
              <a:defRPr sz="1000" b="1" i="0" kern="1200" spc="0" baseline="0">
                <a:solidFill>
                  <a:schemeClr val="bg1"/>
                </a:solidFill>
                <a:latin typeface="+mn-lt"/>
                <a:ea typeface="Arial Regular" charset="0"/>
                <a:cs typeface="Arial Regular" charset="0"/>
              </a:defRPr>
            </a:lvl1pPr>
            <a:lvl2pPr marL="0" indent="0" algn="l" defTabSz="914400" rtl="0" eaLnBrk="1" latinLnBrk="0" hangingPunct="1">
              <a:spcBef>
                <a:spcPts val="0"/>
              </a:spcBef>
              <a:buClrTx/>
              <a:buSzPct val="100000"/>
              <a:buFont typeface="Arial"/>
              <a:buNone/>
              <a:defRPr sz="900" b="1" i="0" kern="1200" spc="0" baseline="0">
                <a:solidFill>
                  <a:schemeClr val="bg1"/>
                </a:solidFill>
                <a:latin typeface="+mn-lt"/>
                <a:ea typeface="+mn-ea"/>
                <a:cs typeface="+mn-cs"/>
              </a:defRPr>
            </a:lvl2pPr>
            <a:lvl3pPr marL="0" indent="0" algn="l" defTabSz="914400" rtl="0" eaLnBrk="1" latinLnBrk="0" hangingPunct="1">
              <a:spcBef>
                <a:spcPts val="0"/>
              </a:spcBef>
              <a:buClrTx/>
              <a:buSzPct val="100000"/>
              <a:buFont typeface="Arial"/>
              <a:buNone/>
              <a:defRPr sz="1000" b="1" i="0" kern="1200" spc="0" baseline="0">
                <a:solidFill>
                  <a:schemeClr val="bg1"/>
                </a:solidFill>
                <a:latin typeface="+mn-lt"/>
                <a:ea typeface="+mn-ea"/>
                <a:cs typeface="+mn-cs"/>
              </a:defRPr>
            </a:lvl3pPr>
            <a:lvl4pPr marL="0" indent="0" algn="l" defTabSz="914400" rtl="0" eaLnBrk="1" latinLnBrk="0" hangingPunct="1">
              <a:spcBef>
                <a:spcPts val="0"/>
              </a:spcBef>
              <a:buClrTx/>
              <a:buSzPct val="100000"/>
              <a:buFont typeface="Arial"/>
              <a:buNone/>
              <a:defRPr sz="1000" b="1" i="0" kern="1200" spc="0" baseline="0">
                <a:solidFill>
                  <a:schemeClr val="bg1"/>
                </a:solidFill>
                <a:latin typeface="+mn-lt"/>
                <a:ea typeface="+mn-ea"/>
                <a:cs typeface="+mn-cs"/>
              </a:defRPr>
            </a:lvl4pPr>
            <a:lvl5pPr marL="0" indent="0" algn="l" defTabSz="914400" rtl="0" eaLnBrk="1" latinLnBrk="0" hangingPunct="1">
              <a:spcBef>
                <a:spcPts val="0"/>
              </a:spcBef>
              <a:buClrTx/>
              <a:buSzPct val="100000"/>
              <a:buFont typeface="Arial"/>
              <a:buNone/>
              <a:defRPr sz="1000" b="1" i="0" kern="1200" spc="0" baseline="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 </a:t>
            </a:r>
            <a:endParaRPr lang="en-US" dirty="0"/>
          </a:p>
        </p:txBody>
      </p:sp>
    </p:spTree>
    <p:extLst>
      <p:ext uri="{BB962C8B-B14F-4D97-AF65-F5344CB8AC3E}">
        <p14:creationId xmlns:p14="http://schemas.microsoft.com/office/powerpoint/2010/main" val="254616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376"/>
            <a:ext cx="8534400" cy="3638774"/>
          </a:xfrm>
          <a:noFill/>
        </p:spPr>
        <p:txBody>
          <a:bodyPr vert="horz" lIns="0" tIns="0" rIns="0" bIns="0" spcCol="182880" rtlCol="0" anchor="t">
            <a:normAutofit fontScale="85000" lnSpcReduction="10000"/>
          </a:bodyPr>
          <a:lstStyle/>
          <a:p>
            <a:pPr marL="0" indent="0">
              <a:buNone/>
            </a:pPr>
            <a:r>
              <a:rPr lang="en-US" sz="1900" dirty="0"/>
              <a:t>The hypothetical scenario  ‘</a:t>
            </a:r>
            <a:r>
              <a:rPr lang="en-US" sz="1900" dirty="0">
                <a:solidFill>
                  <a:srgbClr val="0070C0"/>
                </a:solidFill>
              </a:rPr>
              <a:t>if additional medication had not been taken</a:t>
            </a:r>
            <a:r>
              <a:rPr lang="en-US" sz="1900" dirty="0"/>
              <a:t>’ is not precise enough </a:t>
            </a:r>
          </a:p>
          <a:p>
            <a:r>
              <a:rPr lang="en-US" sz="1900" dirty="0"/>
              <a:t>What would the treatment effect be, </a:t>
            </a:r>
            <a:r>
              <a:rPr lang="en-US" sz="1900" dirty="0">
                <a:solidFill>
                  <a:srgbClr val="0070C0"/>
                </a:solidFill>
              </a:rPr>
              <a:t>had additional medication not been made available</a:t>
            </a:r>
            <a:r>
              <a:rPr lang="en-US" sz="1900" dirty="0"/>
              <a:t>?</a:t>
            </a:r>
          </a:p>
          <a:p>
            <a:pPr lvl="1"/>
            <a:r>
              <a:rPr lang="en-US" dirty="0"/>
              <a:t>May be plausible to ask this question if additional medication was optional</a:t>
            </a:r>
          </a:p>
          <a:p>
            <a:pPr lvl="1"/>
            <a:r>
              <a:rPr lang="en-US" dirty="0"/>
              <a:t>Presumably patients would have more severe symptoms if additional medication was withheld</a:t>
            </a:r>
            <a:endParaRPr lang="en-US" sz="400" dirty="0"/>
          </a:p>
          <a:p>
            <a:r>
              <a:rPr lang="en-US" sz="1900" dirty="0"/>
              <a:t>What would the treatment effect be, </a:t>
            </a:r>
            <a:r>
              <a:rPr lang="en-US" sz="1900" dirty="0">
                <a:solidFill>
                  <a:srgbClr val="0070C0"/>
                </a:solidFill>
              </a:rPr>
              <a:t>had patients not needed additional medication and </a:t>
            </a:r>
            <a:r>
              <a:rPr lang="en-US" sz="1900" i="1" dirty="0">
                <a:solidFill>
                  <a:srgbClr val="0070C0"/>
                </a:solidFill>
              </a:rPr>
              <a:t>behaved</a:t>
            </a:r>
            <a:r>
              <a:rPr lang="en-US" sz="1900" dirty="0">
                <a:solidFill>
                  <a:srgbClr val="0070C0"/>
                </a:solidFill>
              </a:rPr>
              <a:t> like other patients who did not take additional medication</a:t>
            </a:r>
            <a:r>
              <a:rPr lang="en-US" sz="1900" dirty="0"/>
              <a:t>?</a:t>
            </a:r>
          </a:p>
          <a:p>
            <a:pPr lvl="1"/>
            <a:r>
              <a:rPr lang="en-US" dirty="0"/>
              <a:t>Not clear what plausible scenario would lead to ‘patients not needing additional medication’</a:t>
            </a:r>
          </a:p>
          <a:p>
            <a:pPr lvl="1"/>
            <a:r>
              <a:rPr lang="en-US" dirty="0"/>
              <a:t>Not clear why patients who needed additional medication would behave like patients not needing additional medication</a:t>
            </a:r>
            <a:endParaRPr lang="en-US" sz="500" dirty="0"/>
          </a:p>
          <a:p>
            <a:r>
              <a:rPr lang="en-US" sz="1900" dirty="0"/>
              <a:t>What would the treatment effect be, </a:t>
            </a:r>
            <a:r>
              <a:rPr lang="en-US" sz="1900" dirty="0">
                <a:solidFill>
                  <a:srgbClr val="0070C0"/>
                </a:solidFill>
              </a:rPr>
              <a:t>had patients not needed additional medication and </a:t>
            </a:r>
            <a:r>
              <a:rPr lang="en-US" sz="1900" i="1" dirty="0">
                <a:solidFill>
                  <a:srgbClr val="0070C0"/>
                </a:solidFill>
              </a:rPr>
              <a:t>behaved</a:t>
            </a:r>
            <a:r>
              <a:rPr lang="en-US" sz="1900" dirty="0">
                <a:solidFill>
                  <a:srgbClr val="0070C0"/>
                </a:solidFill>
              </a:rPr>
              <a:t> like placebo patients</a:t>
            </a:r>
            <a:r>
              <a:rPr lang="en-US" sz="1900" dirty="0"/>
              <a:t>?</a:t>
            </a:r>
          </a:p>
          <a:p>
            <a:pPr lvl="1"/>
            <a:r>
              <a:rPr lang="en-US" dirty="0"/>
              <a:t>Not clear what plausible scenario would lead to ‘patients not needing additional medication’</a:t>
            </a:r>
          </a:p>
          <a:p>
            <a:pPr lvl="1"/>
            <a:r>
              <a:rPr lang="en-US" dirty="0"/>
              <a:t>Not clear why patients who needed additional medication would behave like placebo patients thereafter</a:t>
            </a:r>
          </a:p>
        </p:txBody>
      </p:sp>
      <p:sp>
        <p:nvSpPr>
          <p:cNvPr id="2" name="Title 1"/>
          <p:cNvSpPr>
            <a:spLocks noGrp="1"/>
          </p:cNvSpPr>
          <p:nvPr>
            <p:ph type="title"/>
          </p:nvPr>
        </p:nvSpPr>
        <p:spPr/>
        <p:txBody>
          <a:bodyPr/>
          <a:lstStyle/>
          <a:p>
            <a:r>
              <a:rPr lang="en-US" dirty="0"/>
              <a:t>Broad range hypothetical scenarios can be considered</a:t>
            </a:r>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7F7F7F"/>
              </a:solidFill>
              <a:effectLst/>
              <a:uLnTx/>
              <a:uFillTx/>
              <a:latin typeface="Arial" panose="020B0604020202020204"/>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47CF9-5B10-D24F-A8D7-45A9778164F7}" type="slidenum">
              <a:rPr kumimoji="0" lang="uk-UA" sz="900" b="0" i="0" u="none" strike="noStrike" kern="1200" cap="none" spc="0" normalizeH="0" baseline="0" noProof="0" smtClean="0">
                <a:ln>
                  <a:noFill/>
                </a:ln>
                <a:solidFill>
                  <a:srgbClr val="7F7F7F"/>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uk-UA" sz="900" b="0" i="0" u="none" strike="noStrike" kern="1200" cap="none" spc="0" normalizeH="0" baseline="0" noProof="0">
              <a:ln>
                <a:noFill/>
              </a:ln>
              <a:solidFill>
                <a:srgbClr val="7F7F7F"/>
              </a:solidFill>
              <a:effectLst/>
              <a:uLnTx/>
              <a:uFillTx/>
              <a:latin typeface="Arial" panose="020B0604020202020204"/>
              <a:ea typeface="+mn-ea"/>
              <a:cs typeface="+mn-cs"/>
            </a:endParaRPr>
          </a:p>
        </p:txBody>
      </p:sp>
    </p:spTree>
    <p:extLst>
      <p:ext uri="{BB962C8B-B14F-4D97-AF65-F5344CB8AC3E}">
        <p14:creationId xmlns:p14="http://schemas.microsoft.com/office/powerpoint/2010/main" val="284376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376"/>
            <a:ext cx="8534400" cy="3638774"/>
          </a:xfrm>
          <a:noFill/>
        </p:spPr>
        <p:txBody>
          <a:bodyPr vert="horz" lIns="0" tIns="0" rIns="0" bIns="0" spcCol="182880" rtlCol="0" anchor="t">
            <a:normAutofit fontScale="85000" lnSpcReduction="10000"/>
          </a:bodyPr>
          <a:lstStyle/>
          <a:p>
            <a:pPr marL="0" indent="0">
              <a:buNone/>
            </a:pPr>
            <a:r>
              <a:rPr lang="en-US" sz="1900" dirty="0">
                <a:solidFill>
                  <a:schemeClr val="bg1">
                    <a:lumMod val="75000"/>
                  </a:schemeClr>
                </a:solidFill>
              </a:rPr>
              <a:t>The hypothetical scenario  ‘if additional medication had not been taken?’ is not precise enough </a:t>
            </a:r>
          </a:p>
          <a:p>
            <a:r>
              <a:rPr lang="en-US" sz="1900" dirty="0">
                <a:solidFill>
                  <a:schemeClr val="bg1">
                    <a:lumMod val="75000"/>
                  </a:schemeClr>
                </a:solidFill>
              </a:rPr>
              <a:t>What would the treatment effect be, had additional medication not been made available?</a:t>
            </a:r>
          </a:p>
          <a:p>
            <a:pPr lvl="1"/>
            <a:r>
              <a:rPr lang="en-US" dirty="0">
                <a:solidFill>
                  <a:schemeClr val="bg1">
                    <a:lumMod val="75000"/>
                  </a:schemeClr>
                </a:solidFill>
              </a:rPr>
              <a:t>May be plausible to ask this question if additional medication was optional</a:t>
            </a:r>
          </a:p>
          <a:p>
            <a:pPr lvl="1"/>
            <a:r>
              <a:rPr lang="en-US" dirty="0">
                <a:solidFill>
                  <a:schemeClr val="bg1">
                    <a:lumMod val="75000"/>
                  </a:schemeClr>
                </a:solidFill>
              </a:rPr>
              <a:t>Presumably patients would have more severe symptoms if additional medication was withheld</a:t>
            </a:r>
            <a:endParaRPr lang="en-US" sz="400" dirty="0">
              <a:solidFill>
                <a:schemeClr val="bg1">
                  <a:lumMod val="75000"/>
                </a:schemeClr>
              </a:solidFill>
            </a:endParaRPr>
          </a:p>
          <a:p>
            <a:r>
              <a:rPr lang="en-US" sz="1900" dirty="0">
                <a:solidFill>
                  <a:schemeClr val="bg1">
                    <a:lumMod val="75000"/>
                  </a:schemeClr>
                </a:solidFill>
              </a:rPr>
              <a:t>What would the treatment effect be, had patients not needed additional medication and </a:t>
            </a:r>
            <a:r>
              <a:rPr lang="en-US" sz="1900" i="1" dirty="0">
                <a:solidFill>
                  <a:schemeClr val="bg1">
                    <a:lumMod val="75000"/>
                  </a:schemeClr>
                </a:solidFill>
              </a:rPr>
              <a:t>behaved</a:t>
            </a:r>
            <a:r>
              <a:rPr lang="en-US" sz="1900" dirty="0">
                <a:solidFill>
                  <a:schemeClr val="bg1">
                    <a:lumMod val="75000"/>
                  </a:schemeClr>
                </a:solidFill>
              </a:rPr>
              <a:t> like other patients who did not take additional medication?</a:t>
            </a:r>
          </a:p>
          <a:p>
            <a:pPr lvl="1"/>
            <a:r>
              <a:rPr lang="en-US" dirty="0">
                <a:solidFill>
                  <a:schemeClr val="bg1">
                    <a:lumMod val="75000"/>
                  </a:schemeClr>
                </a:solidFill>
              </a:rPr>
              <a:t>Not clear what plausible scenario would lead to ‘patients not needing additional medication’</a:t>
            </a:r>
          </a:p>
          <a:p>
            <a:pPr lvl="1"/>
            <a:r>
              <a:rPr lang="en-US" dirty="0">
                <a:solidFill>
                  <a:schemeClr val="bg1">
                    <a:lumMod val="75000"/>
                  </a:schemeClr>
                </a:solidFill>
              </a:rPr>
              <a:t>Not clear why patients who needed additional medication would behave like patients not needing additional medication</a:t>
            </a:r>
            <a:endParaRPr lang="en-US" sz="500" dirty="0">
              <a:solidFill>
                <a:schemeClr val="bg1">
                  <a:lumMod val="75000"/>
                </a:schemeClr>
              </a:solidFill>
            </a:endParaRPr>
          </a:p>
          <a:p>
            <a:r>
              <a:rPr lang="en-US" sz="1900" dirty="0">
                <a:solidFill>
                  <a:schemeClr val="bg1">
                    <a:lumMod val="75000"/>
                  </a:schemeClr>
                </a:solidFill>
              </a:rPr>
              <a:t>What would the treatment effect be, had patients not needed additional medication and </a:t>
            </a:r>
            <a:r>
              <a:rPr lang="en-US" sz="1900" i="1" dirty="0">
                <a:solidFill>
                  <a:schemeClr val="bg1">
                    <a:lumMod val="75000"/>
                  </a:schemeClr>
                </a:solidFill>
              </a:rPr>
              <a:t>behaved</a:t>
            </a:r>
            <a:r>
              <a:rPr lang="en-US" sz="1900" dirty="0">
                <a:solidFill>
                  <a:schemeClr val="bg1">
                    <a:lumMod val="75000"/>
                  </a:schemeClr>
                </a:solidFill>
              </a:rPr>
              <a:t> like placebo patients?</a:t>
            </a:r>
          </a:p>
          <a:p>
            <a:pPr lvl="1"/>
            <a:r>
              <a:rPr lang="en-US" dirty="0">
                <a:solidFill>
                  <a:schemeClr val="bg1">
                    <a:lumMod val="75000"/>
                  </a:schemeClr>
                </a:solidFill>
              </a:rPr>
              <a:t>Not clear what plausible scenario would lead to ‘patients not needing additional medication’</a:t>
            </a:r>
          </a:p>
          <a:p>
            <a:pPr lvl="1"/>
            <a:r>
              <a:rPr lang="en-US" dirty="0">
                <a:solidFill>
                  <a:schemeClr val="bg1">
                    <a:lumMod val="75000"/>
                  </a:schemeClr>
                </a:solidFill>
              </a:rPr>
              <a:t>Not clear why patients who needed additional medication would behave like placebo patients thereafter</a:t>
            </a:r>
          </a:p>
        </p:txBody>
      </p:sp>
      <p:sp>
        <p:nvSpPr>
          <p:cNvPr id="2" name="Title 1"/>
          <p:cNvSpPr>
            <a:spLocks noGrp="1"/>
          </p:cNvSpPr>
          <p:nvPr>
            <p:ph type="title"/>
          </p:nvPr>
        </p:nvSpPr>
        <p:spPr/>
        <p:txBody>
          <a:bodyPr/>
          <a:lstStyle/>
          <a:p>
            <a:r>
              <a:rPr lang="en-US" dirty="0">
                <a:solidFill>
                  <a:schemeClr val="bg1">
                    <a:lumMod val="75000"/>
                  </a:schemeClr>
                </a:solidFill>
              </a:rPr>
              <a:t>Broad range hypothetical scenarios can be considered</a:t>
            </a:r>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7F7F7F"/>
              </a:solidFill>
              <a:effectLst/>
              <a:uLnTx/>
              <a:uFillTx/>
              <a:latin typeface="Arial" panose="020B0604020202020204"/>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47CF9-5B10-D24F-A8D7-45A9778164F7}" type="slidenum">
              <a:rPr kumimoji="0" lang="uk-UA" sz="900" b="0" i="0" u="none" strike="noStrike" kern="1200" cap="none" spc="0" normalizeH="0" baseline="0" noProof="0" smtClean="0">
                <a:ln>
                  <a:noFill/>
                </a:ln>
                <a:solidFill>
                  <a:srgbClr val="7F7F7F"/>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uk-UA" sz="900" b="0" i="0" u="none" strike="noStrike" kern="1200" cap="none" spc="0" normalizeH="0" baseline="0" noProof="0">
              <a:ln>
                <a:noFill/>
              </a:ln>
              <a:solidFill>
                <a:srgbClr val="7F7F7F"/>
              </a:solidFill>
              <a:effectLst/>
              <a:uLnTx/>
              <a:uFillTx/>
              <a:latin typeface="Arial" panose="020B0604020202020204"/>
              <a:ea typeface="+mn-ea"/>
              <a:cs typeface="+mn-cs"/>
            </a:endParaRPr>
          </a:p>
        </p:txBody>
      </p:sp>
      <p:sp>
        <p:nvSpPr>
          <p:cNvPr id="6" name="Rounded Rectangle 5">
            <a:extLst>
              <a:ext uri="{FF2B5EF4-FFF2-40B4-BE49-F238E27FC236}">
                <a16:creationId xmlns:a16="http://schemas.microsoft.com/office/drawing/2014/main" id="{41D24D7C-2FDD-4DBB-A0B2-3B9B7A686BC6}"/>
              </a:ext>
            </a:extLst>
          </p:cNvPr>
          <p:cNvSpPr/>
          <p:nvPr/>
        </p:nvSpPr>
        <p:spPr>
          <a:xfrm>
            <a:off x="609600" y="1504950"/>
            <a:ext cx="8001000" cy="2819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Importantly, speaking of ‘THE hypothetical’ leaves too much room for ambiguity → a precise language is </a:t>
            </a:r>
            <a:r>
              <a:rPr lang="en-US" sz="2000" dirty="0">
                <a:solidFill>
                  <a:srgbClr val="FFFFFF"/>
                </a:solidFill>
              </a:rPr>
              <a:t>required to explain how the hypothetical scenario is realized </a:t>
            </a: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rPr>
              <a:t>Numerous hypothetical estimands can be formulated – some are more useful and clinically plausible than others</a:t>
            </a:r>
          </a:p>
        </p:txBody>
      </p:sp>
    </p:spTree>
    <p:extLst>
      <p:ext uri="{BB962C8B-B14F-4D97-AF65-F5344CB8AC3E}">
        <p14:creationId xmlns:p14="http://schemas.microsoft.com/office/powerpoint/2010/main" val="108336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Outline</a:t>
            </a:r>
          </a:p>
        </p:txBody>
      </p:sp>
      <p:sp>
        <p:nvSpPr>
          <p:cNvPr id="6" name="Content Placeholder 5"/>
          <p:cNvSpPr>
            <a:spLocks noGrp="1"/>
          </p:cNvSpPr>
          <p:nvPr>
            <p:ph idx="1"/>
          </p:nvPr>
        </p:nvSpPr>
        <p:spPr/>
        <p:txBody>
          <a:bodyPr/>
          <a:lstStyle/>
          <a:p>
            <a:pPr>
              <a:buFont typeface="Arial" panose="020B0604020202020204" pitchFamily="34" charset="0"/>
              <a:buChar char="•"/>
            </a:pPr>
            <a:r>
              <a:rPr lang="en-US" dirty="0">
                <a:solidFill>
                  <a:schemeClr val="bg1">
                    <a:lumMod val="75000"/>
                  </a:schemeClr>
                </a:solidFill>
              </a:rPr>
              <a:t>Brief reminder about the ‘estimand framework’</a:t>
            </a:r>
          </a:p>
          <a:p>
            <a:pPr>
              <a:buFont typeface="Arial" panose="020B0604020202020204" pitchFamily="34" charset="0"/>
              <a:buChar char="•"/>
            </a:pPr>
            <a:r>
              <a:rPr lang="en-US" dirty="0">
                <a:solidFill>
                  <a:schemeClr val="bg1">
                    <a:lumMod val="75000"/>
                  </a:schemeClr>
                </a:solidFill>
              </a:rPr>
              <a:t>Hypothetical strategies and the need for precise definitions</a:t>
            </a:r>
          </a:p>
          <a:p>
            <a:pPr>
              <a:buFont typeface="Arial" panose="020B0604020202020204" pitchFamily="34" charset="0"/>
              <a:buChar char="•"/>
            </a:pPr>
            <a:r>
              <a:rPr lang="en-US" dirty="0"/>
              <a:t>Examples of hypothetical scenarios</a:t>
            </a:r>
          </a:p>
          <a:p>
            <a:pPr>
              <a:buFont typeface="Arial" panose="020B0604020202020204" pitchFamily="34" charset="0"/>
              <a:buChar char="•"/>
            </a:pPr>
            <a:r>
              <a:rPr lang="en-US" dirty="0">
                <a:solidFill>
                  <a:schemeClr val="bg1">
                    <a:lumMod val="75000"/>
                  </a:schemeClr>
                </a:solidFill>
              </a:rPr>
              <a:t>Conclusions</a:t>
            </a:r>
          </a:p>
          <a:p>
            <a:endParaRPr lang="en-US" dirty="0"/>
          </a:p>
        </p:txBody>
      </p:sp>
    </p:spTree>
    <p:extLst>
      <p:ext uri="{BB962C8B-B14F-4D97-AF65-F5344CB8AC3E}">
        <p14:creationId xmlns:p14="http://schemas.microsoft.com/office/powerpoint/2010/main" val="33494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ensure the relevance of a hypothetical scenario?</a:t>
            </a:r>
          </a:p>
        </p:txBody>
      </p:sp>
      <p:sp>
        <p:nvSpPr>
          <p:cNvPr id="3" name="Content Placeholder 2"/>
          <p:cNvSpPr>
            <a:spLocks noGrp="1"/>
          </p:cNvSpPr>
          <p:nvPr>
            <p:ph idx="1"/>
          </p:nvPr>
        </p:nvSpPr>
        <p:spPr>
          <a:xfrm>
            <a:off x="457200" y="1371375"/>
            <a:ext cx="8229600" cy="3333975"/>
          </a:xfrm>
        </p:spPr>
        <p:txBody>
          <a:bodyPr>
            <a:normAutofit/>
          </a:bodyPr>
          <a:lstStyle/>
          <a:p>
            <a:pPr marL="0" indent="0">
              <a:buNone/>
            </a:pPr>
            <a:r>
              <a:rPr lang="en-US" dirty="0"/>
              <a:t>In the following, we use several examples to delineate different hypothetical scenarios, from less to more clinically relevant</a:t>
            </a:r>
          </a:p>
          <a:p>
            <a:r>
              <a:rPr lang="en-US" dirty="0"/>
              <a:t>Severe pain indication</a:t>
            </a:r>
          </a:p>
          <a:p>
            <a:r>
              <a:rPr lang="en-US" dirty="0"/>
              <a:t>Nasal polyp indication</a:t>
            </a:r>
          </a:p>
          <a:p>
            <a:r>
              <a:rPr lang="en-US" dirty="0"/>
              <a:t>Rare and progressive renal indication, no approved therapies</a:t>
            </a:r>
          </a:p>
          <a:p>
            <a:r>
              <a:rPr lang="en-US" dirty="0"/>
              <a:t>	Treatment switching in a placebo-controlled trial</a:t>
            </a:r>
          </a:p>
          <a:p>
            <a:r>
              <a:rPr lang="en-US" dirty="0"/>
              <a:t>	Kidney transplantation in dialysis patients</a:t>
            </a:r>
          </a:p>
          <a:p>
            <a:pPr marL="0" indent="0">
              <a:buNone/>
            </a:pPr>
            <a:endParaRPr lang="en-US" dirty="0"/>
          </a:p>
          <a:p>
            <a:pPr marL="0" indent="0">
              <a:buNone/>
            </a:pPr>
            <a:r>
              <a:rPr lang="en-US" dirty="0"/>
              <a:t>Disclaimer: Examples have been simplified for the purpose of this presentation</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13</a:t>
            </a:fld>
            <a:endParaRPr lang="uk-UA" dirty="0"/>
          </a:p>
        </p:txBody>
      </p:sp>
    </p:spTree>
    <p:extLst>
      <p:ext uri="{BB962C8B-B14F-4D97-AF65-F5344CB8AC3E}">
        <p14:creationId xmlns:p14="http://schemas.microsoft.com/office/powerpoint/2010/main" val="1957021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Severe pain indication</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14</a:t>
            </a:fld>
            <a:endParaRPr lang="uk-UA" dirty="0"/>
          </a:p>
        </p:txBody>
      </p:sp>
      <p:sp>
        <p:nvSpPr>
          <p:cNvPr id="3" name="Content Placeholder 2"/>
          <p:cNvSpPr>
            <a:spLocks noGrp="1"/>
          </p:cNvSpPr>
          <p:nvPr>
            <p:ph idx="1"/>
          </p:nvPr>
        </p:nvSpPr>
        <p:spPr>
          <a:xfrm>
            <a:off x="457200" y="1371600"/>
            <a:ext cx="8458200" cy="3541350"/>
          </a:xfrm>
          <a:solidFill>
            <a:schemeClr val="bg1"/>
          </a:solidFill>
        </p:spPr>
        <p:txBody>
          <a:bodyPr vert="horz" lIns="0" tIns="0" rIns="0" bIns="0" spcCol="182880" rtlCol="0" anchor="t">
            <a:noAutofit/>
          </a:bodyPr>
          <a:lstStyle/>
          <a:p>
            <a:pPr marL="0" indent="0">
              <a:buNone/>
            </a:pPr>
            <a:r>
              <a:rPr lang="en-US" dirty="0"/>
              <a:t>Phase III trial investigating a new drug in patients with severe pain</a:t>
            </a:r>
          </a:p>
          <a:p>
            <a:pPr marL="519112" lvl="1" indent="-285750">
              <a:buFont typeface="Symbol" panose="05050102010706020507" pitchFamily="18" charset="2"/>
              <a:buChar char="-"/>
            </a:pPr>
            <a:r>
              <a:rPr lang="en-US" dirty="0">
                <a:solidFill>
                  <a:srgbClr val="0070C0"/>
                </a:solidFill>
              </a:rPr>
              <a:t>Short-term use of rescue medication </a:t>
            </a:r>
            <a:r>
              <a:rPr lang="en-US" dirty="0"/>
              <a:t>(the intercurrent event) is allowed for ethical reasons, </a:t>
            </a:r>
            <a:r>
              <a:rPr lang="en-US" dirty="0">
                <a:solidFill>
                  <a:srgbClr val="0070C0"/>
                </a:solidFill>
              </a:rPr>
              <a:t>otherwise patients may commit suicide </a:t>
            </a:r>
            <a:r>
              <a:rPr lang="en-US" dirty="0"/>
              <a:t>during intense pain attacks </a:t>
            </a:r>
            <a:endParaRPr lang="en-US" dirty="0">
              <a:cs typeface="Arial" panose="020B0604020202020204"/>
            </a:endParaRPr>
          </a:p>
          <a:p>
            <a:pPr marL="0" indent="0">
              <a:buNone/>
            </a:pPr>
            <a:r>
              <a:rPr lang="en-US" dirty="0"/>
              <a:t>What is the (scientific / clinical / regulatory) relevance of the following two hypothetical scenarios?</a:t>
            </a:r>
          </a:p>
          <a:p>
            <a:pPr marL="450850" indent="-342900">
              <a:buFont typeface="+mj-lt"/>
              <a:buAutoNum type="alphaUcPeriod"/>
            </a:pPr>
            <a:r>
              <a:rPr lang="en-US" sz="1600" dirty="0"/>
              <a:t>Treatment effect is of interest </a:t>
            </a:r>
            <a:r>
              <a:rPr lang="en-US" sz="1600" dirty="0">
                <a:solidFill>
                  <a:srgbClr val="0070C0"/>
                </a:solidFill>
              </a:rPr>
              <a:t>had patients not needed rescue medication</a:t>
            </a:r>
          </a:p>
          <a:p>
            <a:pPr marL="911225" lvl="2" indent="-342900">
              <a:buFont typeface="Arial" panose="020B0604020202020204" pitchFamily="34" charset="0"/>
              <a:buChar char="→"/>
            </a:pPr>
            <a:r>
              <a:rPr lang="de-CH" sz="1400" dirty="0"/>
              <a:t>Is it realistic to assume that the patients’ behavior can be changed accordingly?</a:t>
            </a:r>
            <a:endParaRPr lang="en-US" sz="1400" dirty="0"/>
          </a:p>
          <a:p>
            <a:pPr marL="450850" indent="-342900">
              <a:buFont typeface="+mj-lt"/>
              <a:buAutoNum type="alphaUcPeriod"/>
            </a:pPr>
            <a:r>
              <a:rPr lang="en-US" sz="1600" dirty="0"/>
              <a:t>Treatment effect is of interest </a:t>
            </a:r>
            <a:r>
              <a:rPr lang="en-US" sz="1600" dirty="0">
                <a:solidFill>
                  <a:srgbClr val="0070C0"/>
                </a:solidFill>
              </a:rPr>
              <a:t>had rescue medication not been made available </a:t>
            </a:r>
            <a:r>
              <a:rPr lang="en-US" sz="1600" dirty="0"/>
              <a:t>to patients</a:t>
            </a:r>
          </a:p>
          <a:p>
            <a:pPr marL="911225" lvl="2" indent="-342900">
              <a:buFont typeface="Arial" panose="020B0604020202020204" pitchFamily="34" charset="0"/>
              <a:buChar char="→"/>
            </a:pPr>
            <a:r>
              <a:rPr lang="de-CH" sz="1400" dirty="0"/>
              <a:t>Would it be conceivable to run such a trial in practice?</a:t>
            </a:r>
            <a:endParaRPr lang="en-US" sz="1400" dirty="0"/>
          </a:p>
          <a:p>
            <a:pPr marL="0" indent="0">
              <a:buNone/>
            </a:pPr>
            <a:r>
              <a:rPr lang="de-CH" dirty="0"/>
              <a:t>Both </a:t>
            </a:r>
            <a:r>
              <a:rPr lang="de-CH" dirty="0" err="1"/>
              <a:t>hypothetical</a:t>
            </a:r>
            <a:r>
              <a:rPr lang="de-CH" dirty="0"/>
              <a:t> </a:t>
            </a:r>
            <a:r>
              <a:rPr lang="de-CH" dirty="0" err="1"/>
              <a:t>scenarios</a:t>
            </a:r>
            <a:r>
              <a:rPr lang="de-CH" dirty="0"/>
              <a:t> </a:t>
            </a:r>
            <a:r>
              <a:rPr lang="de-CH" dirty="0" err="1"/>
              <a:t>are</a:t>
            </a:r>
            <a:r>
              <a:rPr lang="de-CH" dirty="0"/>
              <a:t> different, but </a:t>
            </a:r>
            <a:r>
              <a:rPr lang="de-CH" dirty="0" err="1">
                <a:solidFill>
                  <a:srgbClr val="0070C0"/>
                </a:solidFill>
              </a:rPr>
              <a:t>neither</a:t>
            </a:r>
            <a:r>
              <a:rPr lang="de-CH" dirty="0">
                <a:solidFill>
                  <a:srgbClr val="0070C0"/>
                </a:solidFill>
              </a:rPr>
              <a:t> </a:t>
            </a:r>
            <a:r>
              <a:rPr lang="de-CH" dirty="0" err="1">
                <a:solidFill>
                  <a:srgbClr val="0070C0"/>
                </a:solidFill>
              </a:rPr>
              <a:t>of</a:t>
            </a:r>
            <a:r>
              <a:rPr lang="de-CH" dirty="0">
                <a:solidFill>
                  <a:srgbClr val="0070C0"/>
                </a:solidFill>
              </a:rPr>
              <a:t> </a:t>
            </a:r>
            <a:r>
              <a:rPr lang="de-CH" dirty="0" err="1">
                <a:solidFill>
                  <a:srgbClr val="0070C0"/>
                </a:solidFill>
              </a:rPr>
              <a:t>them</a:t>
            </a:r>
            <a:r>
              <a:rPr lang="de-CH" dirty="0">
                <a:solidFill>
                  <a:srgbClr val="0070C0"/>
                </a:solidFill>
              </a:rPr>
              <a:t> </a:t>
            </a:r>
            <a:r>
              <a:rPr lang="de-CH" dirty="0" err="1">
                <a:solidFill>
                  <a:srgbClr val="0070C0"/>
                </a:solidFill>
              </a:rPr>
              <a:t>is</a:t>
            </a:r>
            <a:r>
              <a:rPr lang="de-CH" dirty="0">
                <a:solidFill>
                  <a:srgbClr val="0070C0"/>
                </a:solidFill>
              </a:rPr>
              <a:t> </a:t>
            </a:r>
            <a:r>
              <a:rPr lang="de-CH" dirty="0" err="1">
                <a:solidFill>
                  <a:srgbClr val="0070C0"/>
                </a:solidFill>
              </a:rPr>
              <a:t>of</a:t>
            </a:r>
            <a:r>
              <a:rPr lang="de-CH" dirty="0">
                <a:solidFill>
                  <a:srgbClr val="0070C0"/>
                </a:solidFill>
              </a:rPr>
              <a:t> </a:t>
            </a:r>
            <a:r>
              <a:rPr lang="en-US" dirty="0">
                <a:solidFill>
                  <a:srgbClr val="0070C0"/>
                </a:solidFill>
              </a:rPr>
              <a:t>clinical relevance</a:t>
            </a:r>
            <a:r>
              <a:rPr lang="de-CH" dirty="0"/>
              <a:t> in this </a:t>
            </a:r>
            <a:r>
              <a:rPr lang="de-CH" dirty="0" err="1"/>
              <a:t>particular</a:t>
            </a:r>
            <a:r>
              <a:rPr lang="de-CH" dirty="0"/>
              <a:t> </a:t>
            </a:r>
            <a:r>
              <a:rPr lang="de-CH" dirty="0" err="1"/>
              <a:t>setting</a:t>
            </a:r>
            <a:endParaRPr lang="de-CH" dirty="0"/>
          </a:p>
        </p:txBody>
      </p:sp>
    </p:spTree>
    <p:extLst>
      <p:ext uri="{BB962C8B-B14F-4D97-AF65-F5344CB8AC3E}">
        <p14:creationId xmlns:p14="http://schemas.microsoft.com/office/powerpoint/2010/main" val="336813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75000"/>
                  </a:schemeClr>
                </a:solidFill>
              </a:rPr>
              <a:t>1. Severe pain indication</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15</a:t>
            </a:fld>
            <a:endParaRPr lang="uk-UA" dirty="0"/>
          </a:p>
        </p:txBody>
      </p:sp>
      <p:sp>
        <p:nvSpPr>
          <p:cNvPr id="3" name="Content Placeholder 2"/>
          <p:cNvSpPr>
            <a:spLocks noGrp="1"/>
          </p:cNvSpPr>
          <p:nvPr>
            <p:ph idx="1"/>
          </p:nvPr>
        </p:nvSpPr>
        <p:spPr>
          <a:xfrm>
            <a:off x="457200" y="1371600"/>
            <a:ext cx="8458200" cy="3541350"/>
          </a:xfrm>
          <a:solidFill>
            <a:schemeClr val="bg1"/>
          </a:solidFill>
        </p:spPr>
        <p:txBody>
          <a:bodyPr vert="horz" lIns="0" tIns="0" rIns="0" bIns="0" spcCol="182880" rtlCol="0" anchor="t">
            <a:noAutofit/>
          </a:bodyPr>
          <a:lstStyle/>
          <a:p>
            <a:pPr marL="0" indent="0">
              <a:buNone/>
            </a:pPr>
            <a:r>
              <a:rPr lang="en-US" dirty="0">
                <a:solidFill>
                  <a:schemeClr val="bg1">
                    <a:lumMod val="75000"/>
                  </a:schemeClr>
                </a:solidFill>
              </a:rPr>
              <a:t>Phase III trial investigating a new drug in patients with severe pain</a:t>
            </a:r>
          </a:p>
          <a:p>
            <a:pPr marL="519112" lvl="1" indent="-285750">
              <a:buFont typeface="Symbol" panose="05050102010706020507" pitchFamily="18" charset="2"/>
              <a:buChar char="-"/>
            </a:pPr>
            <a:r>
              <a:rPr lang="en-US" dirty="0">
                <a:solidFill>
                  <a:schemeClr val="bg1">
                    <a:lumMod val="75000"/>
                  </a:schemeClr>
                </a:solidFill>
              </a:rPr>
              <a:t>Short-term use of rescue medication (the intercurrent event) is allowed for ethical reasons, otherwise patients may commit suicide during intense pain attacks </a:t>
            </a:r>
            <a:endParaRPr lang="en-US" dirty="0">
              <a:solidFill>
                <a:schemeClr val="bg1">
                  <a:lumMod val="75000"/>
                </a:schemeClr>
              </a:solidFill>
              <a:cs typeface="Arial" panose="020B0604020202020204"/>
            </a:endParaRPr>
          </a:p>
          <a:p>
            <a:pPr marL="0" indent="0">
              <a:buNone/>
            </a:pPr>
            <a:r>
              <a:rPr lang="en-US" dirty="0">
                <a:solidFill>
                  <a:schemeClr val="bg1">
                    <a:lumMod val="75000"/>
                  </a:schemeClr>
                </a:solidFill>
              </a:rPr>
              <a:t>What is the (scientific / clinical / regulatory) relevance of the following two hypothetical scenarios?</a:t>
            </a:r>
          </a:p>
          <a:p>
            <a:pPr marL="450850" indent="-342900">
              <a:buFont typeface="+mj-lt"/>
              <a:buAutoNum type="alphaUcPeriod"/>
            </a:pPr>
            <a:r>
              <a:rPr lang="en-US" sz="1600" dirty="0">
                <a:solidFill>
                  <a:schemeClr val="bg1">
                    <a:lumMod val="75000"/>
                  </a:schemeClr>
                </a:solidFill>
              </a:rPr>
              <a:t>Treatment effect is of interest had patients not needed rescue medication</a:t>
            </a:r>
          </a:p>
          <a:p>
            <a:pPr marL="911225" lvl="2" indent="-342900">
              <a:buFont typeface="Arial" panose="020B0604020202020204" pitchFamily="34" charset="0"/>
              <a:buChar char="→"/>
            </a:pPr>
            <a:r>
              <a:rPr lang="de-CH" sz="1400" dirty="0">
                <a:solidFill>
                  <a:schemeClr val="bg1">
                    <a:lumMod val="75000"/>
                  </a:schemeClr>
                </a:solidFill>
              </a:rPr>
              <a:t>Is it realistic to assume that the patients’ behavior can be changed accordingly?</a:t>
            </a:r>
            <a:endParaRPr lang="en-US" sz="1400" dirty="0">
              <a:solidFill>
                <a:schemeClr val="bg1">
                  <a:lumMod val="75000"/>
                </a:schemeClr>
              </a:solidFill>
            </a:endParaRPr>
          </a:p>
          <a:p>
            <a:pPr marL="450850" indent="-342900">
              <a:buFont typeface="+mj-lt"/>
              <a:buAutoNum type="alphaUcPeriod"/>
            </a:pPr>
            <a:r>
              <a:rPr lang="en-US" sz="1600" dirty="0">
                <a:solidFill>
                  <a:schemeClr val="bg1">
                    <a:lumMod val="75000"/>
                  </a:schemeClr>
                </a:solidFill>
              </a:rPr>
              <a:t>Treatment effect is of interest had rescue medication not been made available to patients</a:t>
            </a:r>
          </a:p>
          <a:p>
            <a:pPr marL="911225" lvl="2" indent="-342900">
              <a:buFont typeface="Arial" panose="020B0604020202020204" pitchFamily="34" charset="0"/>
              <a:buChar char="→"/>
            </a:pPr>
            <a:r>
              <a:rPr lang="de-CH" sz="1400" dirty="0">
                <a:solidFill>
                  <a:schemeClr val="bg1">
                    <a:lumMod val="75000"/>
                  </a:schemeClr>
                </a:solidFill>
              </a:rPr>
              <a:t>Would it be conceivable to run such a trial in practice?</a:t>
            </a:r>
            <a:endParaRPr lang="en-US" sz="1400" dirty="0">
              <a:solidFill>
                <a:schemeClr val="bg1">
                  <a:lumMod val="75000"/>
                </a:schemeClr>
              </a:solidFill>
            </a:endParaRPr>
          </a:p>
          <a:p>
            <a:pPr marL="0" indent="0">
              <a:buNone/>
            </a:pPr>
            <a:r>
              <a:rPr lang="de-CH" dirty="0">
                <a:solidFill>
                  <a:schemeClr val="bg1">
                    <a:lumMod val="75000"/>
                  </a:schemeClr>
                </a:solidFill>
              </a:rPr>
              <a:t>Both </a:t>
            </a:r>
            <a:r>
              <a:rPr lang="de-CH" dirty="0" err="1">
                <a:solidFill>
                  <a:schemeClr val="bg1">
                    <a:lumMod val="75000"/>
                  </a:schemeClr>
                </a:solidFill>
              </a:rPr>
              <a:t>hypothetical</a:t>
            </a:r>
            <a:r>
              <a:rPr lang="de-CH" dirty="0">
                <a:solidFill>
                  <a:schemeClr val="bg1">
                    <a:lumMod val="75000"/>
                  </a:schemeClr>
                </a:solidFill>
              </a:rPr>
              <a:t> </a:t>
            </a:r>
            <a:r>
              <a:rPr lang="de-CH" dirty="0" err="1">
                <a:solidFill>
                  <a:schemeClr val="bg1">
                    <a:lumMod val="75000"/>
                  </a:schemeClr>
                </a:solidFill>
              </a:rPr>
              <a:t>scenarios</a:t>
            </a:r>
            <a:r>
              <a:rPr lang="de-CH" dirty="0">
                <a:solidFill>
                  <a:schemeClr val="bg1">
                    <a:lumMod val="75000"/>
                  </a:schemeClr>
                </a:solidFill>
              </a:rPr>
              <a:t> </a:t>
            </a:r>
            <a:r>
              <a:rPr lang="de-CH" dirty="0" err="1">
                <a:solidFill>
                  <a:schemeClr val="bg1">
                    <a:lumMod val="75000"/>
                  </a:schemeClr>
                </a:solidFill>
              </a:rPr>
              <a:t>are</a:t>
            </a:r>
            <a:r>
              <a:rPr lang="de-CH" dirty="0">
                <a:solidFill>
                  <a:schemeClr val="bg1">
                    <a:lumMod val="75000"/>
                  </a:schemeClr>
                </a:solidFill>
              </a:rPr>
              <a:t> </a:t>
            </a:r>
            <a:r>
              <a:rPr lang="de-CH" dirty="0" err="1">
                <a:solidFill>
                  <a:schemeClr val="bg1">
                    <a:lumMod val="75000"/>
                  </a:schemeClr>
                </a:solidFill>
              </a:rPr>
              <a:t>very</a:t>
            </a:r>
            <a:r>
              <a:rPr lang="de-CH" dirty="0">
                <a:solidFill>
                  <a:schemeClr val="bg1">
                    <a:lumMod val="75000"/>
                  </a:schemeClr>
                </a:solidFill>
              </a:rPr>
              <a:t> different, but </a:t>
            </a:r>
            <a:r>
              <a:rPr lang="de-CH" dirty="0" err="1">
                <a:solidFill>
                  <a:schemeClr val="bg1">
                    <a:lumMod val="75000"/>
                  </a:schemeClr>
                </a:solidFill>
              </a:rPr>
              <a:t>neither</a:t>
            </a:r>
            <a:r>
              <a:rPr lang="de-CH" dirty="0">
                <a:solidFill>
                  <a:schemeClr val="bg1">
                    <a:lumMod val="75000"/>
                  </a:schemeClr>
                </a:solidFill>
              </a:rPr>
              <a:t> </a:t>
            </a:r>
            <a:r>
              <a:rPr lang="de-CH" dirty="0" err="1">
                <a:solidFill>
                  <a:schemeClr val="bg1">
                    <a:lumMod val="75000"/>
                  </a:schemeClr>
                </a:solidFill>
              </a:rPr>
              <a:t>of</a:t>
            </a:r>
            <a:r>
              <a:rPr lang="de-CH" dirty="0">
                <a:solidFill>
                  <a:schemeClr val="bg1">
                    <a:lumMod val="75000"/>
                  </a:schemeClr>
                </a:solidFill>
              </a:rPr>
              <a:t> </a:t>
            </a:r>
            <a:r>
              <a:rPr lang="de-CH" dirty="0" err="1">
                <a:solidFill>
                  <a:schemeClr val="bg1">
                    <a:lumMod val="75000"/>
                  </a:schemeClr>
                </a:solidFill>
              </a:rPr>
              <a:t>them</a:t>
            </a:r>
            <a:r>
              <a:rPr lang="de-CH" dirty="0">
                <a:solidFill>
                  <a:schemeClr val="bg1">
                    <a:lumMod val="75000"/>
                  </a:schemeClr>
                </a:solidFill>
              </a:rPr>
              <a:t> </a:t>
            </a:r>
            <a:r>
              <a:rPr lang="de-CH" dirty="0" err="1">
                <a:solidFill>
                  <a:schemeClr val="bg1">
                    <a:lumMod val="75000"/>
                  </a:schemeClr>
                </a:solidFill>
              </a:rPr>
              <a:t>is</a:t>
            </a:r>
            <a:r>
              <a:rPr lang="de-CH" dirty="0">
                <a:solidFill>
                  <a:schemeClr val="bg1">
                    <a:lumMod val="75000"/>
                  </a:schemeClr>
                </a:solidFill>
              </a:rPr>
              <a:t> </a:t>
            </a:r>
            <a:r>
              <a:rPr lang="de-CH" dirty="0" err="1">
                <a:solidFill>
                  <a:schemeClr val="bg1">
                    <a:lumMod val="75000"/>
                  </a:schemeClr>
                </a:solidFill>
              </a:rPr>
              <a:t>of</a:t>
            </a:r>
            <a:r>
              <a:rPr lang="de-CH" dirty="0">
                <a:solidFill>
                  <a:schemeClr val="bg1">
                    <a:lumMod val="75000"/>
                  </a:schemeClr>
                </a:solidFill>
              </a:rPr>
              <a:t> </a:t>
            </a:r>
            <a:r>
              <a:rPr lang="en-US" dirty="0">
                <a:solidFill>
                  <a:schemeClr val="bg1">
                    <a:lumMod val="75000"/>
                  </a:schemeClr>
                </a:solidFill>
              </a:rPr>
              <a:t>clinical relevance</a:t>
            </a:r>
            <a:r>
              <a:rPr lang="de-CH" dirty="0">
                <a:solidFill>
                  <a:schemeClr val="bg1">
                    <a:lumMod val="75000"/>
                  </a:schemeClr>
                </a:solidFill>
              </a:rPr>
              <a:t> in this </a:t>
            </a:r>
            <a:r>
              <a:rPr lang="de-CH" dirty="0" err="1">
                <a:solidFill>
                  <a:schemeClr val="bg1">
                    <a:lumMod val="75000"/>
                  </a:schemeClr>
                </a:solidFill>
              </a:rPr>
              <a:t>particular</a:t>
            </a:r>
            <a:r>
              <a:rPr lang="de-CH" dirty="0">
                <a:solidFill>
                  <a:schemeClr val="bg1">
                    <a:lumMod val="75000"/>
                  </a:schemeClr>
                </a:solidFill>
              </a:rPr>
              <a:t> </a:t>
            </a:r>
            <a:r>
              <a:rPr lang="de-CH" dirty="0" err="1">
                <a:solidFill>
                  <a:schemeClr val="bg1">
                    <a:lumMod val="75000"/>
                  </a:schemeClr>
                </a:solidFill>
              </a:rPr>
              <a:t>setting</a:t>
            </a:r>
            <a:endParaRPr lang="de-CH" dirty="0">
              <a:solidFill>
                <a:schemeClr val="bg1">
                  <a:lumMod val="75000"/>
                </a:schemeClr>
              </a:solidFill>
            </a:endParaRPr>
          </a:p>
        </p:txBody>
      </p:sp>
      <p:sp>
        <p:nvSpPr>
          <p:cNvPr id="6" name="Rounded Rectangle 5">
            <a:extLst>
              <a:ext uri="{FF2B5EF4-FFF2-40B4-BE49-F238E27FC236}">
                <a16:creationId xmlns:a16="http://schemas.microsoft.com/office/drawing/2014/main" id="{8D94685E-16D4-4CD4-8649-576C683F7EE5}"/>
              </a:ext>
            </a:extLst>
          </p:cNvPr>
          <p:cNvSpPr/>
          <p:nvPr/>
        </p:nvSpPr>
        <p:spPr>
          <a:xfrm>
            <a:off x="609600" y="1504950"/>
            <a:ext cx="8001000" cy="2819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en-US" sz="2000" dirty="0">
                <a:solidFill>
                  <a:srgbClr val="FFFFFF"/>
                </a:solidFill>
              </a:rPr>
              <a:t>Importantly, short-term use of rescue medication is not optional: It will be a key part of a future treatment strategy in conjunction with the new drug and withholding it from patients is unreasonable. </a:t>
            </a:r>
          </a:p>
          <a:p>
            <a:pPr lvl="0" algn="ctr">
              <a:defRPr/>
            </a:pPr>
            <a:endParaRPr lang="en-US" sz="2000" dirty="0">
              <a:solidFill>
                <a:srgbClr val="FFFFFF"/>
              </a:solidFill>
            </a:endParaRPr>
          </a:p>
          <a:p>
            <a:pPr lvl="0" algn="ctr">
              <a:defRPr/>
            </a:pPr>
            <a:r>
              <a:rPr lang="en-US" sz="2000" dirty="0">
                <a:solidFill>
                  <a:srgbClr val="FFFFFF"/>
                </a:solidFill>
              </a:rPr>
              <a:t>But what are the implications for the approval and labelling process? Will it be for ‘drug’, or for ‘drug, plus rescue medication as needed’? If the latter, will it be for a specific rescue medication and what happens if after some time it is no longer part of clinical practice?</a:t>
            </a:r>
            <a:endParaRPr kumimoji="0" lang="en-US" sz="2000" b="0" i="0" u="none" strike="noStrike" kern="1200" cap="none" spc="0" normalizeH="0" baseline="0" noProof="0" dirty="0">
              <a:ln>
                <a:noFill/>
              </a:ln>
              <a:solidFill>
                <a:srgbClr val="FFFFFF"/>
              </a:solidFill>
              <a:effectLst/>
              <a:uLnTx/>
              <a:uFillTx/>
              <a:latin typeface="Arial" panose="020B0604020202020204"/>
            </a:endParaRPr>
          </a:p>
        </p:txBody>
      </p:sp>
    </p:spTree>
    <p:extLst>
      <p:ext uri="{BB962C8B-B14F-4D97-AF65-F5344CB8AC3E}">
        <p14:creationId xmlns:p14="http://schemas.microsoft.com/office/powerpoint/2010/main" val="126457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Nasal polyp indication</a:t>
            </a:r>
          </a:p>
        </p:txBody>
      </p:sp>
      <p:sp>
        <p:nvSpPr>
          <p:cNvPr id="3" name="Content Placeholder 2"/>
          <p:cNvSpPr>
            <a:spLocks noGrp="1"/>
          </p:cNvSpPr>
          <p:nvPr>
            <p:ph idx="1"/>
          </p:nvPr>
        </p:nvSpPr>
        <p:spPr>
          <a:xfrm>
            <a:off x="457200" y="1371600"/>
            <a:ext cx="8305800" cy="3638550"/>
          </a:xfrm>
        </p:spPr>
        <p:txBody>
          <a:bodyPr vert="horz" lIns="0" tIns="0" rIns="0" bIns="0" spcCol="182880" rtlCol="0" anchor="t">
            <a:normAutofit/>
          </a:bodyPr>
          <a:lstStyle/>
          <a:p>
            <a:pPr marL="0" indent="0">
              <a:buNone/>
            </a:pPr>
            <a:r>
              <a:rPr lang="de-CH" dirty="0" err="1"/>
              <a:t>Surgery</a:t>
            </a:r>
            <a:r>
              <a:rPr lang="de-CH" dirty="0"/>
              <a:t> </a:t>
            </a:r>
            <a:r>
              <a:rPr lang="de-CH" dirty="0" err="1"/>
              <a:t>is</a:t>
            </a:r>
            <a:r>
              <a:rPr lang="de-CH" dirty="0"/>
              <a:t> an intercurrent </a:t>
            </a:r>
            <a:r>
              <a:rPr lang="de-CH" dirty="0" err="1"/>
              <a:t>event</a:t>
            </a:r>
            <a:r>
              <a:rPr lang="de-CH" dirty="0"/>
              <a:t> and </a:t>
            </a:r>
            <a:r>
              <a:rPr lang="de-CH" dirty="0" err="1"/>
              <a:t>the</a:t>
            </a:r>
            <a:r>
              <a:rPr lang="de-CH" dirty="0"/>
              <a:t> </a:t>
            </a:r>
            <a:r>
              <a:rPr lang="de-CH" dirty="0" err="1"/>
              <a:t>question</a:t>
            </a:r>
            <a:r>
              <a:rPr lang="de-CH" dirty="0"/>
              <a:t> </a:t>
            </a:r>
            <a:r>
              <a:rPr lang="de-CH" dirty="0" err="1"/>
              <a:t>is</a:t>
            </a:r>
            <a:r>
              <a:rPr lang="de-CH" dirty="0"/>
              <a:t> </a:t>
            </a:r>
            <a:r>
              <a:rPr lang="de-CH" dirty="0" err="1">
                <a:solidFill>
                  <a:srgbClr val="0070C0"/>
                </a:solidFill>
              </a:rPr>
              <a:t>whether</a:t>
            </a:r>
            <a:r>
              <a:rPr lang="de-CH" dirty="0">
                <a:solidFill>
                  <a:srgbClr val="0070C0"/>
                </a:solidFill>
              </a:rPr>
              <a:t> a </a:t>
            </a:r>
            <a:r>
              <a:rPr lang="de-CH" dirty="0" err="1">
                <a:solidFill>
                  <a:srgbClr val="0070C0"/>
                </a:solidFill>
              </a:rPr>
              <a:t>hypothetical</a:t>
            </a:r>
            <a:r>
              <a:rPr lang="de-CH" dirty="0">
                <a:solidFill>
                  <a:srgbClr val="0070C0"/>
                </a:solidFill>
              </a:rPr>
              <a:t> estimand (‘</a:t>
            </a:r>
            <a:r>
              <a:rPr lang="en-US" dirty="0">
                <a:solidFill>
                  <a:srgbClr val="0070C0"/>
                </a:solidFill>
              </a:rPr>
              <a:t>if surgery had not been made available</a:t>
            </a:r>
            <a:r>
              <a:rPr lang="de-CH" dirty="0">
                <a:solidFill>
                  <a:srgbClr val="0070C0"/>
                </a:solidFill>
              </a:rPr>
              <a:t>’) is clinically meaningful</a:t>
            </a:r>
          </a:p>
          <a:p>
            <a:pPr marL="0" indent="-317">
              <a:buNone/>
            </a:pPr>
            <a:r>
              <a:rPr lang="en-US" dirty="0"/>
              <a:t>While surgery is </a:t>
            </a:r>
            <a:r>
              <a:rPr lang="en-US" dirty="0">
                <a:solidFill>
                  <a:srgbClr val="0070C0"/>
                </a:solidFill>
              </a:rPr>
              <a:t>common clinical practice</a:t>
            </a:r>
            <a:r>
              <a:rPr lang="en-US" dirty="0"/>
              <a:t>, arguing that a hypothetical estimand is therefore neither of clinical nor of regulatory interest leaves room for ambiguity</a:t>
            </a:r>
          </a:p>
          <a:p>
            <a:pPr marL="0" indent="-317">
              <a:buNone/>
            </a:pPr>
            <a:r>
              <a:rPr lang="en-US" dirty="0">
                <a:solidFill>
                  <a:srgbClr val="0070C0"/>
                </a:solidFill>
              </a:rPr>
              <a:t>What if the decision to perform surgery is optional</a:t>
            </a:r>
            <a:r>
              <a:rPr lang="en-US" dirty="0"/>
              <a:t>, for example:</a:t>
            </a:r>
          </a:p>
          <a:p>
            <a:pPr marL="518795" lvl="1" indent="-285750">
              <a:buFont typeface="Symbol" panose="05050102010706020507" pitchFamily="18" charset="2"/>
              <a:buChar char="-"/>
            </a:pPr>
            <a:r>
              <a:rPr lang="en-US" dirty="0"/>
              <a:t>at the discretion of the investigator?</a:t>
            </a:r>
          </a:p>
          <a:p>
            <a:pPr marL="518795" lvl="1" indent="-285750">
              <a:buFont typeface="Symbol" panose="05050102010706020507" pitchFamily="18" charset="2"/>
              <a:buChar char="-"/>
            </a:pPr>
            <a:r>
              <a:rPr lang="en-US" dirty="0"/>
              <a:t>due to regional differences? </a:t>
            </a:r>
          </a:p>
          <a:p>
            <a:pPr marL="518795" lvl="1" indent="-285750">
              <a:buFont typeface="Symbol" panose="05050102010706020507" pitchFamily="18" charset="2"/>
              <a:buChar char="-"/>
            </a:pPr>
            <a:r>
              <a:rPr lang="en-US" dirty="0"/>
              <a:t>comorbidities limit some patients to have the surgery? </a:t>
            </a:r>
            <a:r>
              <a:rPr lang="de-CH" dirty="0"/>
              <a:t> </a:t>
            </a:r>
            <a:endParaRPr lang="de-CH" dirty="0">
              <a:cs typeface="Arial"/>
            </a:endParaRP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16</a:t>
            </a:fld>
            <a:endParaRPr lang="uk-UA" dirty="0"/>
          </a:p>
        </p:txBody>
      </p:sp>
    </p:spTree>
    <p:extLst>
      <p:ext uri="{BB962C8B-B14F-4D97-AF65-F5344CB8AC3E}">
        <p14:creationId xmlns:p14="http://schemas.microsoft.com/office/powerpoint/2010/main" val="2885276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75000"/>
                  </a:schemeClr>
                </a:solidFill>
              </a:rPr>
              <a:t>2. Nasal polyp indication</a:t>
            </a:r>
          </a:p>
        </p:txBody>
      </p:sp>
      <p:sp>
        <p:nvSpPr>
          <p:cNvPr id="3" name="Content Placeholder 2"/>
          <p:cNvSpPr>
            <a:spLocks noGrp="1"/>
          </p:cNvSpPr>
          <p:nvPr>
            <p:ph idx="1"/>
          </p:nvPr>
        </p:nvSpPr>
        <p:spPr>
          <a:xfrm>
            <a:off x="457200" y="1371600"/>
            <a:ext cx="8305800" cy="3638550"/>
          </a:xfrm>
        </p:spPr>
        <p:txBody>
          <a:bodyPr vert="horz" lIns="0" tIns="0" rIns="0" bIns="0" spcCol="182880" rtlCol="0" anchor="t">
            <a:normAutofit/>
          </a:bodyPr>
          <a:lstStyle/>
          <a:p>
            <a:pPr marL="0" indent="0">
              <a:buNone/>
            </a:pPr>
            <a:r>
              <a:rPr lang="de-CH" dirty="0" err="1">
                <a:solidFill>
                  <a:schemeClr val="bg1">
                    <a:lumMod val="75000"/>
                  </a:schemeClr>
                </a:solidFill>
              </a:rPr>
              <a:t>Surgery</a:t>
            </a:r>
            <a:r>
              <a:rPr lang="de-CH" dirty="0">
                <a:solidFill>
                  <a:schemeClr val="bg1">
                    <a:lumMod val="75000"/>
                  </a:schemeClr>
                </a:solidFill>
              </a:rPr>
              <a:t> </a:t>
            </a:r>
            <a:r>
              <a:rPr lang="de-CH" dirty="0" err="1">
                <a:solidFill>
                  <a:schemeClr val="bg1">
                    <a:lumMod val="75000"/>
                  </a:schemeClr>
                </a:solidFill>
              </a:rPr>
              <a:t>is</a:t>
            </a:r>
            <a:r>
              <a:rPr lang="de-CH" dirty="0">
                <a:solidFill>
                  <a:schemeClr val="bg1">
                    <a:lumMod val="75000"/>
                  </a:schemeClr>
                </a:solidFill>
              </a:rPr>
              <a:t> an intercurrent </a:t>
            </a:r>
            <a:r>
              <a:rPr lang="de-CH" dirty="0" err="1">
                <a:solidFill>
                  <a:schemeClr val="bg1">
                    <a:lumMod val="75000"/>
                  </a:schemeClr>
                </a:solidFill>
              </a:rPr>
              <a:t>event</a:t>
            </a:r>
            <a:r>
              <a:rPr lang="de-CH" dirty="0">
                <a:solidFill>
                  <a:schemeClr val="bg1">
                    <a:lumMod val="75000"/>
                  </a:schemeClr>
                </a:solidFill>
              </a:rPr>
              <a:t> and </a:t>
            </a:r>
            <a:r>
              <a:rPr lang="de-CH" dirty="0" err="1">
                <a:solidFill>
                  <a:schemeClr val="bg1">
                    <a:lumMod val="75000"/>
                  </a:schemeClr>
                </a:solidFill>
              </a:rPr>
              <a:t>the</a:t>
            </a:r>
            <a:r>
              <a:rPr lang="de-CH" dirty="0">
                <a:solidFill>
                  <a:schemeClr val="bg1">
                    <a:lumMod val="75000"/>
                  </a:schemeClr>
                </a:solidFill>
              </a:rPr>
              <a:t> </a:t>
            </a:r>
            <a:r>
              <a:rPr lang="de-CH" dirty="0" err="1">
                <a:solidFill>
                  <a:schemeClr val="bg1">
                    <a:lumMod val="75000"/>
                  </a:schemeClr>
                </a:solidFill>
              </a:rPr>
              <a:t>question</a:t>
            </a:r>
            <a:r>
              <a:rPr lang="de-CH" dirty="0">
                <a:solidFill>
                  <a:schemeClr val="bg1">
                    <a:lumMod val="75000"/>
                  </a:schemeClr>
                </a:solidFill>
              </a:rPr>
              <a:t> </a:t>
            </a:r>
            <a:r>
              <a:rPr lang="de-CH" dirty="0" err="1">
                <a:solidFill>
                  <a:schemeClr val="bg1">
                    <a:lumMod val="75000"/>
                  </a:schemeClr>
                </a:solidFill>
              </a:rPr>
              <a:t>is</a:t>
            </a:r>
            <a:r>
              <a:rPr lang="de-CH" dirty="0">
                <a:solidFill>
                  <a:schemeClr val="bg1">
                    <a:lumMod val="75000"/>
                  </a:schemeClr>
                </a:solidFill>
              </a:rPr>
              <a:t> </a:t>
            </a:r>
            <a:r>
              <a:rPr lang="de-CH" dirty="0" err="1">
                <a:solidFill>
                  <a:schemeClr val="bg1">
                    <a:lumMod val="75000"/>
                  </a:schemeClr>
                </a:solidFill>
              </a:rPr>
              <a:t>whether</a:t>
            </a:r>
            <a:r>
              <a:rPr lang="de-CH" dirty="0">
                <a:solidFill>
                  <a:schemeClr val="bg1">
                    <a:lumMod val="75000"/>
                  </a:schemeClr>
                </a:solidFill>
              </a:rPr>
              <a:t> a </a:t>
            </a:r>
            <a:r>
              <a:rPr lang="de-CH" dirty="0" err="1">
                <a:solidFill>
                  <a:schemeClr val="bg1">
                    <a:lumMod val="75000"/>
                  </a:schemeClr>
                </a:solidFill>
              </a:rPr>
              <a:t>hypothetical</a:t>
            </a:r>
            <a:r>
              <a:rPr lang="de-CH" dirty="0">
                <a:solidFill>
                  <a:schemeClr val="bg1">
                    <a:lumMod val="75000"/>
                  </a:schemeClr>
                </a:solidFill>
              </a:rPr>
              <a:t> estimand (‘</a:t>
            </a:r>
            <a:r>
              <a:rPr lang="en-US" dirty="0">
                <a:solidFill>
                  <a:schemeClr val="bg1">
                    <a:lumMod val="75000"/>
                  </a:schemeClr>
                </a:solidFill>
              </a:rPr>
              <a:t>if surgery had not been made available</a:t>
            </a:r>
            <a:r>
              <a:rPr lang="de-CH" dirty="0">
                <a:solidFill>
                  <a:schemeClr val="bg1">
                    <a:lumMod val="75000"/>
                  </a:schemeClr>
                </a:solidFill>
              </a:rPr>
              <a:t>’) is clinically meaningful</a:t>
            </a:r>
          </a:p>
          <a:p>
            <a:pPr marL="0" indent="-317">
              <a:buNone/>
            </a:pPr>
            <a:r>
              <a:rPr lang="en-US" dirty="0">
                <a:solidFill>
                  <a:schemeClr val="bg1">
                    <a:lumMod val="75000"/>
                  </a:schemeClr>
                </a:solidFill>
              </a:rPr>
              <a:t>While surgery is common clinical practice, arguing that a hypothetical estimand is therefore neither of clinical nor of regulatory interest leaves room for ambiguity</a:t>
            </a:r>
          </a:p>
          <a:p>
            <a:pPr marL="0" indent="-317">
              <a:buNone/>
            </a:pPr>
            <a:r>
              <a:rPr lang="en-US" dirty="0">
                <a:solidFill>
                  <a:schemeClr val="bg1">
                    <a:lumMod val="75000"/>
                  </a:schemeClr>
                </a:solidFill>
              </a:rPr>
              <a:t>What if the decision to perform surgery is optional, for example:</a:t>
            </a:r>
          </a:p>
          <a:p>
            <a:pPr marL="518795" lvl="1" indent="-285750">
              <a:buFont typeface="Symbol" panose="05050102010706020507" pitchFamily="18" charset="2"/>
              <a:buChar char="-"/>
            </a:pPr>
            <a:r>
              <a:rPr lang="en-US" dirty="0">
                <a:solidFill>
                  <a:schemeClr val="bg1">
                    <a:lumMod val="75000"/>
                  </a:schemeClr>
                </a:solidFill>
              </a:rPr>
              <a:t>at the discretion of the investigator?</a:t>
            </a:r>
          </a:p>
          <a:p>
            <a:pPr marL="518795" lvl="1" indent="-285750">
              <a:buFont typeface="Symbol" panose="05050102010706020507" pitchFamily="18" charset="2"/>
              <a:buChar char="-"/>
            </a:pPr>
            <a:r>
              <a:rPr lang="en-US" dirty="0">
                <a:solidFill>
                  <a:schemeClr val="bg1">
                    <a:lumMod val="75000"/>
                  </a:schemeClr>
                </a:solidFill>
              </a:rPr>
              <a:t>due to regional differences? </a:t>
            </a:r>
          </a:p>
          <a:p>
            <a:pPr marL="518795" lvl="1" indent="-285750">
              <a:buFont typeface="Symbol" panose="05050102010706020507" pitchFamily="18" charset="2"/>
              <a:buChar char="-"/>
            </a:pPr>
            <a:r>
              <a:rPr lang="en-US" dirty="0">
                <a:solidFill>
                  <a:schemeClr val="bg1">
                    <a:lumMod val="75000"/>
                  </a:schemeClr>
                </a:solidFill>
              </a:rPr>
              <a:t>comorbidities limit some patients to have the surgery? </a:t>
            </a:r>
            <a:r>
              <a:rPr lang="de-CH" dirty="0">
                <a:solidFill>
                  <a:schemeClr val="bg1">
                    <a:lumMod val="75000"/>
                  </a:schemeClr>
                </a:solidFill>
              </a:rPr>
              <a:t> </a:t>
            </a:r>
            <a:endParaRPr lang="de-CH" dirty="0">
              <a:solidFill>
                <a:schemeClr val="bg1">
                  <a:lumMod val="75000"/>
                </a:schemeClr>
              </a:solidFill>
              <a:cs typeface="Arial"/>
            </a:endParaRP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17</a:t>
            </a:fld>
            <a:endParaRPr lang="uk-UA" dirty="0"/>
          </a:p>
        </p:txBody>
      </p:sp>
      <p:sp>
        <p:nvSpPr>
          <p:cNvPr id="6" name="Rounded Rectangle 5">
            <a:extLst>
              <a:ext uri="{FF2B5EF4-FFF2-40B4-BE49-F238E27FC236}">
                <a16:creationId xmlns:a16="http://schemas.microsoft.com/office/drawing/2014/main" id="{40D1F80E-6174-4B56-8583-F073111B2F00}"/>
              </a:ext>
            </a:extLst>
          </p:cNvPr>
          <p:cNvSpPr/>
          <p:nvPr/>
        </p:nvSpPr>
        <p:spPr>
          <a:xfrm>
            <a:off x="609600" y="1504950"/>
            <a:ext cx="8001000" cy="2819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000" dirty="0">
                <a:solidFill>
                  <a:srgbClr val="FFFFFF"/>
                </a:solidFill>
              </a:rPr>
              <a:t>Need for surgery may indicate that the drug is ineffective, in which case it should be part of the outcome definition</a:t>
            </a:r>
          </a:p>
          <a:p>
            <a:pPr lvl="0" algn="ctr">
              <a:defRPr/>
            </a:pPr>
            <a:endParaRPr lang="en-US" sz="2000" dirty="0">
              <a:solidFill>
                <a:srgbClr val="FFFFFF"/>
              </a:solidFill>
            </a:endParaRPr>
          </a:p>
          <a:p>
            <a:pPr lvl="0" algn="ctr">
              <a:defRPr/>
            </a:pPr>
            <a:r>
              <a:rPr lang="en-US" sz="2000" dirty="0">
                <a:solidFill>
                  <a:srgbClr val="FFFFFF"/>
                </a:solidFill>
              </a:rPr>
              <a:t>Use of a composite strategy seems reasonable (e.g., by assigning surgery the worst outcome on an existing ordinal scale)</a:t>
            </a:r>
          </a:p>
          <a:p>
            <a:pPr lvl="0" algn="ctr">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a:p>
            <a:pPr lvl="0" algn="ctr">
              <a:defRPr/>
            </a:pPr>
            <a:r>
              <a:rPr lang="en-US" sz="2000" dirty="0">
                <a:solidFill>
                  <a:srgbClr val="FFFFFF"/>
                </a:solidFill>
              </a:rPr>
              <a:t>Importantly, a composite strategy is reasonable for clinical reasons, not because a hypothetical strategy is unreasonable</a:t>
            </a: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85945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Rare and progressive renal indication, no approved therapies</a:t>
            </a:r>
          </a:p>
        </p:txBody>
      </p:sp>
      <p:sp>
        <p:nvSpPr>
          <p:cNvPr id="3" name="Content Placeholder 2"/>
          <p:cNvSpPr>
            <a:spLocks noGrp="1"/>
          </p:cNvSpPr>
          <p:nvPr>
            <p:ph idx="1"/>
          </p:nvPr>
        </p:nvSpPr>
        <p:spPr>
          <a:xfrm>
            <a:off x="457200" y="1371600"/>
            <a:ext cx="8382000" cy="3429000"/>
          </a:xfrm>
        </p:spPr>
        <p:txBody>
          <a:bodyPr vert="horz" lIns="0" tIns="0" rIns="0" bIns="0" spcCol="182880" rtlCol="0" anchor="t">
            <a:normAutofit lnSpcReduction="10000"/>
          </a:bodyPr>
          <a:lstStyle/>
          <a:p>
            <a:pPr marL="0" lvl="0" indent="0">
              <a:lnSpc>
                <a:spcPct val="110000"/>
              </a:lnSpc>
              <a:buNone/>
            </a:pPr>
            <a:r>
              <a:rPr lang="en-US" dirty="0">
                <a:solidFill>
                  <a:srgbClr val="0070C0"/>
                </a:solidFill>
              </a:rPr>
              <a:t>Rare renal disease </a:t>
            </a:r>
            <a:r>
              <a:rPr lang="en-US" dirty="0"/>
              <a:t>leading to ~50% patients progressing to kidney failure</a:t>
            </a:r>
          </a:p>
          <a:p>
            <a:pPr marL="0" lvl="0" indent="0">
              <a:lnSpc>
                <a:spcPct val="110000"/>
              </a:lnSpc>
              <a:buNone/>
            </a:pPr>
            <a:r>
              <a:rPr lang="en-US" dirty="0"/>
              <a:t>Primary endpoint of proteinuria assessed in a </a:t>
            </a:r>
            <a:r>
              <a:rPr lang="en-US" dirty="0">
                <a:solidFill>
                  <a:srgbClr val="0070C0"/>
                </a:solidFill>
              </a:rPr>
              <a:t>placebo-controlled trial</a:t>
            </a:r>
          </a:p>
          <a:p>
            <a:pPr marL="0" lvl="0" indent="0">
              <a:lnSpc>
                <a:spcPct val="110000"/>
              </a:lnSpc>
              <a:buNone/>
            </a:pPr>
            <a:r>
              <a:rPr lang="en-US" dirty="0"/>
              <a:t>Due to lack of approved treatments and despite increased infection risk, patients are often treated with immunosuppressants to reduce proteinuria with the hope to improve kidney function</a:t>
            </a:r>
          </a:p>
          <a:p>
            <a:pPr marL="518795" lvl="1" indent="-285750">
              <a:lnSpc>
                <a:spcPct val="110000"/>
              </a:lnSpc>
              <a:buFont typeface="Symbol" panose="05050102010706020507" pitchFamily="18" charset="2"/>
              <a:buChar char="-"/>
            </a:pPr>
            <a:r>
              <a:rPr lang="en-US" dirty="0"/>
              <a:t>In a placebo-controlled setting, </a:t>
            </a:r>
            <a:r>
              <a:rPr lang="en-US" dirty="0">
                <a:solidFill>
                  <a:srgbClr val="0070C0"/>
                </a:solidFill>
              </a:rPr>
              <a:t>immunosuppressants may be prescribed as rescue </a:t>
            </a:r>
            <a:r>
              <a:rPr lang="en-US" dirty="0"/>
              <a:t>during the trial</a:t>
            </a:r>
          </a:p>
          <a:p>
            <a:pPr marL="518795" lvl="1" indent="-285750">
              <a:lnSpc>
                <a:spcPct val="110000"/>
              </a:lnSpc>
              <a:buFont typeface="Symbol" panose="05050102010706020507" pitchFamily="18" charset="2"/>
              <a:buChar char="-"/>
            </a:pPr>
            <a:r>
              <a:rPr lang="en-US" dirty="0"/>
              <a:t>However, </a:t>
            </a:r>
            <a:r>
              <a:rPr lang="en-US" dirty="0">
                <a:solidFill>
                  <a:srgbClr val="0070C0"/>
                </a:solidFill>
              </a:rPr>
              <a:t>such therapies are not desired as part of a future treatment strategy</a:t>
            </a:r>
            <a:r>
              <a:rPr lang="en-US" dirty="0"/>
              <a:t>, if the new treatment is shown to be beneficial</a:t>
            </a:r>
          </a:p>
          <a:p>
            <a:pPr marL="0" lvl="0" indent="0">
              <a:lnSpc>
                <a:spcPct val="110000"/>
              </a:lnSpc>
              <a:buNone/>
            </a:pPr>
            <a:r>
              <a:rPr lang="en-US" dirty="0"/>
              <a:t>Conclusion: It seems reasonable to </a:t>
            </a:r>
            <a:r>
              <a:rPr lang="en-US" dirty="0">
                <a:solidFill>
                  <a:srgbClr val="0070C0"/>
                </a:solidFill>
              </a:rPr>
              <a:t>evaluate the treatment </a:t>
            </a:r>
            <a:r>
              <a:rPr lang="en-US" dirty="0"/>
              <a:t>effect in a hypothetical scenario </a:t>
            </a:r>
            <a:r>
              <a:rPr lang="en-US" dirty="0">
                <a:solidFill>
                  <a:srgbClr val="0070C0"/>
                </a:solidFill>
              </a:rPr>
              <a:t>where  immunosuppressants were not made available</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18</a:t>
            </a:fld>
            <a:endParaRPr lang="uk-UA" dirty="0"/>
          </a:p>
        </p:txBody>
      </p:sp>
    </p:spTree>
    <p:extLst>
      <p:ext uri="{BB962C8B-B14F-4D97-AF65-F5344CB8AC3E}">
        <p14:creationId xmlns:p14="http://schemas.microsoft.com/office/powerpoint/2010/main" val="39978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 Treatment switching in a placebo-controlled trial</a:t>
            </a:r>
          </a:p>
        </p:txBody>
      </p:sp>
      <p:sp>
        <p:nvSpPr>
          <p:cNvPr id="3" name="Content Placeholder 2"/>
          <p:cNvSpPr>
            <a:spLocks noGrp="1"/>
          </p:cNvSpPr>
          <p:nvPr>
            <p:ph idx="1"/>
          </p:nvPr>
        </p:nvSpPr>
        <p:spPr>
          <a:xfrm>
            <a:off x="457200" y="1371375"/>
            <a:ext cx="8382000" cy="3105375"/>
          </a:xfrm>
        </p:spPr>
        <p:txBody>
          <a:bodyPr>
            <a:normAutofit/>
          </a:bodyPr>
          <a:lstStyle/>
          <a:p>
            <a:pPr marL="0" indent="0">
              <a:lnSpc>
                <a:spcPct val="90000"/>
              </a:lnSpc>
              <a:buNone/>
            </a:pPr>
            <a:r>
              <a:rPr lang="en-US" dirty="0"/>
              <a:t>Randomized, double-blind, </a:t>
            </a:r>
            <a:r>
              <a:rPr lang="en-US" dirty="0">
                <a:solidFill>
                  <a:srgbClr val="0070C0"/>
                </a:solidFill>
              </a:rPr>
              <a:t>placebo-controlled Phase III study </a:t>
            </a:r>
          </a:p>
          <a:p>
            <a:pPr marL="0" indent="0">
              <a:lnSpc>
                <a:spcPct val="90000"/>
              </a:lnSpc>
              <a:buNone/>
            </a:pPr>
            <a:r>
              <a:rPr lang="en-US" dirty="0"/>
              <a:t>Compare a new drug versus placebo in the treatment of an </a:t>
            </a:r>
            <a:r>
              <a:rPr lang="en-US" dirty="0">
                <a:solidFill>
                  <a:srgbClr val="0070C0"/>
                </a:solidFill>
              </a:rPr>
              <a:t>inflammatory disease</a:t>
            </a:r>
          </a:p>
          <a:p>
            <a:pPr marL="0" indent="0">
              <a:lnSpc>
                <a:spcPct val="90000"/>
              </a:lnSpc>
              <a:buNone/>
            </a:pPr>
            <a:r>
              <a:rPr lang="en-US" dirty="0">
                <a:solidFill>
                  <a:srgbClr val="0070C0"/>
                </a:solidFill>
              </a:rPr>
              <a:t>Clinical measurement of interest</a:t>
            </a:r>
            <a:r>
              <a:rPr lang="en-US" dirty="0"/>
              <a:t>: continuous symptom score at week 52</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19</a:t>
            </a:fld>
            <a:endParaRPr lang="uk-UA" dirty="0"/>
          </a:p>
        </p:txBody>
      </p:sp>
      <p:sp>
        <p:nvSpPr>
          <p:cNvPr id="16" name="TextBox 15"/>
          <p:cNvSpPr txBox="1"/>
          <p:nvPr/>
        </p:nvSpPr>
        <p:spPr>
          <a:xfrm>
            <a:off x="4495800" y="2800350"/>
            <a:ext cx="4533877" cy="1661993"/>
          </a:xfrm>
          <a:prstGeom prst="rect">
            <a:avLst/>
          </a:prstGeom>
          <a:noFill/>
          <a:ln>
            <a:solidFill>
              <a:schemeClr val="tx1"/>
            </a:solidFill>
          </a:ln>
        </p:spPr>
        <p:txBody>
          <a:bodyPr wrap="square" rtlCol="0">
            <a:spAutoFit/>
          </a:bodyPr>
          <a:lstStyle/>
          <a:p>
            <a:pPr marL="285750" indent="-285750" fontAlgn="auto">
              <a:spcBef>
                <a:spcPts val="0"/>
              </a:spcBef>
              <a:spcAft>
                <a:spcPts val="0"/>
              </a:spcAft>
              <a:buFont typeface="Arial" panose="020B0604020202020204" pitchFamily="34" charset="0"/>
              <a:buChar char="•"/>
            </a:pPr>
            <a:r>
              <a:rPr lang="en-US" sz="1700" dirty="0">
                <a:solidFill>
                  <a:srgbClr val="0070C0"/>
                </a:solidFill>
                <a:latin typeface="Calibri"/>
              </a:rPr>
              <a:t>Patients are allowed to switch to rescue therapy</a:t>
            </a:r>
            <a:r>
              <a:rPr lang="en-US" sz="1700" dirty="0">
                <a:solidFill>
                  <a:prstClr val="black"/>
                </a:solidFill>
                <a:latin typeface="Calibri"/>
              </a:rPr>
              <a:t> (essentially new drug itself)  after week 16 if symptoms are not controlled</a:t>
            </a:r>
          </a:p>
          <a:p>
            <a:pPr marL="285750" indent="-285750">
              <a:buFont typeface="Arial" panose="020B0604020202020204" pitchFamily="34" charset="0"/>
              <a:buChar char="•"/>
            </a:pPr>
            <a:r>
              <a:rPr lang="en-US" sz="1700" dirty="0">
                <a:solidFill>
                  <a:srgbClr val="0070C0"/>
                </a:solidFill>
                <a:latin typeface="Calibri"/>
              </a:rPr>
              <a:t>No deterministic rule for switching to rescue</a:t>
            </a:r>
          </a:p>
          <a:p>
            <a:pPr marL="285750" indent="-285750" fontAlgn="auto">
              <a:spcBef>
                <a:spcPts val="0"/>
              </a:spcBef>
              <a:spcAft>
                <a:spcPts val="0"/>
              </a:spcAft>
              <a:buFont typeface="Arial" panose="020B0604020202020204" pitchFamily="34" charset="0"/>
              <a:buChar char="•"/>
            </a:pPr>
            <a:r>
              <a:rPr lang="en-US" sz="1700" dirty="0">
                <a:solidFill>
                  <a:prstClr val="black"/>
                </a:solidFill>
                <a:latin typeface="Calibri"/>
              </a:rPr>
              <a:t>Many placebo patients are expected to switch to new drug after week 16</a:t>
            </a:r>
          </a:p>
        </p:txBody>
      </p:sp>
      <p:cxnSp>
        <p:nvCxnSpPr>
          <p:cNvPr id="17" name="Straight Connector 16"/>
          <p:cNvCxnSpPr/>
          <p:nvPr/>
        </p:nvCxnSpPr>
        <p:spPr>
          <a:xfrm>
            <a:off x="1505804" y="3314641"/>
            <a:ext cx="2536545" cy="74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505804" y="4000442"/>
            <a:ext cx="2536545" cy="19108"/>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336215" y="3017284"/>
            <a:ext cx="0" cy="1287959"/>
          </a:xfrm>
          <a:prstGeom prst="line">
            <a:avLst/>
          </a:prstGeom>
          <a:ln w="38100">
            <a:solidFill>
              <a:schemeClr val="accent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42349" y="3017284"/>
            <a:ext cx="0" cy="128795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7203" y="3129975"/>
            <a:ext cx="936475" cy="369332"/>
          </a:xfrm>
          <a:prstGeom prst="rect">
            <a:avLst/>
          </a:prstGeom>
          <a:noFill/>
        </p:spPr>
        <p:txBody>
          <a:bodyPr wrap="none" rtlCol="0">
            <a:spAutoFit/>
          </a:bodyPr>
          <a:lstStyle/>
          <a:p>
            <a:pPr fontAlgn="auto">
              <a:spcBef>
                <a:spcPts val="0"/>
              </a:spcBef>
              <a:spcAft>
                <a:spcPts val="0"/>
              </a:spcAft>
            </a:pPr>
            <a:r>
              <a:rPr lang="en-US" sz="1800" b="1" dirty="0">
                <a:solidFill>
                  <a:prstClr val="black"/>
                </a:solidFill>
                <a:latin typeface="Calibri"/>
              </a:rPr>
              <a:t>Placebo</a:t>
            </a:r>
          </a:p>
        </p:txBody>
      </p:sp>
      <p:sp>
        <p:nvSpPr>
          <p:cNvPr id="22" name="TextBox 21"/>
          <p:cNvSpPr txBox="1"/>
          <p:nvPr/>
        </p:nvSpPr>
        <p:spPr>
          <a:xfrm>
            <a:off x="457202" y="3848041"/>
            <a:ext cx="644728" cy="369332"/>
          </a:xfrm>
          <a:prstGeom prst="rect">
            <a:avLst/>
          </a:prstGeom>
          <a:noFill/>
        </p:spPr>
        <p:txBody>
          <a:bodyPr wrap="none" rtlCol="0">
            <a:spAutoFit/>
          </a:bodyPr>
          <a:lstStyle/>
          <a:p>
            <a:pPr fontAlgn="auto">
              <a:spcBef>
                <a:spcPts val="0"/>
              </a:spcBef>
              <a:spcAft>
                <a:spcPts val="0"/>
              </a:spcAft>
            </a:pPr>
            <a:r>
              <a:rPr lang="en-US" sz="1800" b="1" dirty="0">
                <a:solidFill>
                  <a:srgbClr val="0070C0"/>
                </a:solidFill>
                <a:latin typeface="Calibri"/>
              </a:rPr>
              <a:t>Drug</a:t>
            </a:r>
          </a:p>
        </p:txBody>
      </p:sp>
      <p:sp>
        <p:nvSpPr>
          <p:cNvPr id="23" name="TextBox 22"/>
          <p:cNvSpPr txBox="1"/>
          <p:nvPr/>
        </p:nvSpPr>
        <p:spPr>
          <a:xfrm>
            <a:off x="3480970" y="2647950"/>
            <a:ext cx="1014830" cy="369332"/>
          </a:xfrm>
          <a:prstGeom prst="rect">
            <a:avLst/>
          </a:prstGeom>
          <a:noFill/>
        </p:spPr>
        <p:txBody>
          <a:bodyPr wrap="none" rtlCol="0">
            <a:spAutoFit/>
          </a:bodyPr>
          <a:lstStyle/>
          <a:p>
            <a:pPr fontAlgn="auto">
              <a:spcBef>
                <a:spcPts val="0"/>
              </a:spcBef>
              <a:spcAft>
                <a:spcPts val="0"/>
              </a:spcAft>
            </a:pPr>
            <a:r>
              <a:rPr lang="en-US" sz="1800" b="1" dirty="0">
                <a:solidFill>
                  <a:srgbClr val="C00000"/>
                </a:solidFill>
                <a:latin typeface="Calibri"/>
              </a:rPr>
              <a:t>Week 52</a:t>
            </a:r>
          </a:p>
        </p:txBody>
      </p:sp>
      <p:sp>
        <p:nvSpPr>
          <p:cNvPr id="24" name="TextBox 23"/>
          <p:cNvSpPr txBox="1"/>
          <p:nvPr/>
        </p:nvSpPr>
        <p:spPr>
          <a:xfrm>
            <a:off x="1828800" y="2648862"/>
            <a:ext cx="1014830" cy="369332"/>
          </a:xfrm>
          <a:prstGeom prst="rect">
            <a:avLst/>
          </a:prstGeom>
          <a:noFill/>
        </p:spPr>
        <p:txBody>
          <a:bodyPr wrap="none" rtlCol="0">
            <a:spAutoFit/>
          </a:bodyPr>
          <a:lstStyle/>
          <a:p>
            <a:pPr fontAlgn="auto">
              <a:spcBef>
                <a:spcPts val="0"/>
              </a:spcBef>
              <a:spcAft>
                <a:spcPts val="0"/>
              </a:spcAft>
            </a:pPr>
            <a:r>
              <a:rPr lang="en-US" sz="1800" b="1" dirty="0">
                <a:solidFill>
                  <a:srgbClr val="FCAF17">
                    <a:lumMod val="75000"/>
                  </a:srgbClr>
                </a:solidFill>
                <a:latin typeface="Calibri"/>
              </a:rPr>
              <a:t>Week 16</a:t>
            </a:r>
          </a:p>
        </p:txBody>
      </p:sp>
    </p:spTree>
    <p:extLst>
      <p:ext uri="{BB962C8B-B14F-4D97-AF65-F5344CB8AC3E}">
        <p14:creationId xmlns:p14="http://schemas.microsoft.com/office/powerpoint/2010/main" val="268008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Disclaimer</a:t>
            </a:r>
          </a:p>
        </p:txBody>
      </p:sp>
      <p:sp>
        <p:nvSpPr>
          <p:cNvPr id="6" name="Content Placeholder 5"/>
          <p:cNvSpPr>
            <a:spLocks noGrp="1"/>
          </p:cNvSpPr>
          <p:nvPr>
            <p:ph idx="1"/>
          </p:nvPr>
        </p:nvSpPr>
        <p:spPr/>
        <p:txBody>
          <a:bodyPr/>
          <a:lstStyle/>
          <a:p>
            <a:pPr marL="0" indent="0">
              <a:buNone/>
            </a:pPr>
            <a:r>
              <a:rPr lang="de-CH" dirty="0"/>
              <a:t>The slides reflect our current thinking rather than offering specific solutions or advice at this point. They are meant to </a:t>
            </a:r>
            <a:r>
              <a:rPr lang="de-CH" dirty="0" err="1"/>
              <a:t>facilitate</a:t>
            </a:r>
            <a:r>
              <a:rPr lang="de-CH" dirty="0"/>
              <a:t> </a:t>
            </a:r>
            <a:r>
              <a:rPr lang="de-CH" dirty="0" err="1"/>
              <a:t>discussions</a:t>
            </a:r>
            <a:r>
              <a:rPr lang="de-CH" dirty="0"/>
              <a:t> and exchange of </a:t>
            </a:r>
            <a:r>
              <a:rPr lang="de-CH" dirty="0" err="1"/>
              <a:t>experience</a:t>
            </a:r>
            <a:r>
              <a:rPr lang="de-CH" dirty="0"/>
              <a:t>.</a:t>
            </a:r>
          </a:p>
        </p:txBody>
      </p:sp>
    </p:spTree>
    <p:extLst>
      <p:ext uri="{BB962C8B-B14F-4D97-AF65-F5344CB8AC3E}">
        <p14:creationId xmlns:p14="http://schemas.microsoft.com/office/powerpoint/2010/main" val="2229972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75000"/>
                  </a:schemeClr>
                </a:solidFill>
              </a:rPr>
              <a:t>4. Treatment switching in a placebo-controlled trial</a:t>
            </a:r>
          </a:p>
        </p:txBody>
      </p:sp>
      <p:sp>
        <p:nvSpPr>
          <p:cNvPr id="3" name="Content Placeholder 2"/>
          <p:cNvSpPr>
            <a:spLocks noGrp="1"/>
          </p:cNvSpPr>
          <p:nvPr>
            <p:ph idx="1"/>
          </p:nvPr>
        </p:nvSpPr>
        <p:spPr>
          <a:xfrm>
            <a:off x="457200" y="1371375"/>
            <a:ext cx="8382000" cy="3105375"/>
          </a:xfrm>
        </p:spPr>
        <p:txBody>
          <a:bodyPr>
            <a:normAutofit/>
          </a:bodyPr>
          <a:lstStyle/>
          <a:p>
            <a:pPr marL="0" indent="0">
              <a:lnSpc>
                <a:spcPct val="90000"/>
              </a:lnSpc>
              <a:buNone/>
            </a:pPr>
            <a:r>
              <a:rPr lang="en-US" dirty="0">
                <a:solidFill>
                  <a:schemeClr val="bg1">
                    <a:lumMod val="75000"/>
                  </a:schemeClr>
                </a:solidFill>
              </a:rPr>
              <a:t>Randomized, double-blind, placebo-controlled Phase III study </a:t>
            </a:r>
          </a:p>
          <a:p>
            <a:pPr marL="0" indent="0">
              <a:lnSpc>
                <a:spcPct val="90000"/>
              </a:lnSpc>
              <a:buNone/>
            </a:pPr>
            <a:r>
              <a:rPr lang="en-US" dirty="0">
                <a:solidFill>
                  <a:schemeClr val="bg1">
                    <a:lumMod val="75000"/>
                  </a:schemeClr>
                </a:solidFill>
              </a:rPr>
              <a:t>Compare a new drug versus placebo in the treatment of an inflammatory disease</a:t>
            </a:r>
          </a:p>
          <a:p>
            <a:pPr marL="0" indent="0">
              <a:lnSpc>
                <a:spcPct val="90000"/>
              </a:lnSpc>
              <a:buNone/>
            </a:pPr>
            <a:r>
              <a:rPr lang="en-US" dirty="0">
                <a:solidFill>
                  <a:schemeClr val="bg1">
                    <a:lumMod val="75000"/>
                  </a:schemeClr>
                </a:solidFill>
              </a:rPr>
              <a:t>Clinical measurement of interest: continuous symptom score at week 52</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20</a:t>
            </a:fld>
            <a:endParaRPr lang="uk-UA" dirty="0"/>
          </a:p>
        </p:txBody>
      </p:sp>
      <p:sp>
        <p:nvSpPr>
          <p:cNvPr id="16" name="TextBox 15"/>
          <p:cNvSpPr txBox="1"/>
          <p:nvPr/>
        </p:nvSpPr>
        <p:spPr>
          <a:xfrm>
            <a:off x="4495800" y="2800350"/>
            <a:ext cx="4533877" cy="1661993"/>
          </a:xfrm>
          <a:prstGeom prst="rect">
            <a:avLst/>
          </a:prstGeom>
          <a:noFill/>
          <a:ln>
            <a:solidFill>
              <a:schemeClr val="bg1">
                <a:lumMod val="75000"/>
              </a:schemeClr>
            </a:solidFill>
          </a:ln>
        </p:spPr>
        <p:txBody>
          <a:bodyPr wrap="square" rtlCol="0">
            <a:spAutoFit/>
          </a:bodyPr>
          <a:lstStyle/>
          <a:p>
            <a:pPr marL="285750" indent="-285750" fontAlgn="auto">
              <a:spcBef>
                <a:spcPts val="0"/>
              </a:spcBef>
              <a:spcAft>
                <a:spcPts val="0"/>
              </a:spcAft>
              <a:buFont typeface="Arial" panose="020B0604020202020204" pitchFamily="34" charset="0"/>
              <a:buChar char="•"/>
            </a:pPr>
            <a:r>
              <a:rPr lang="en-US" sz="1700" dirty="0">
                <a:solidFill>
                  <a:srgbClr val="0070C0"/>
                </a:solidFill>
                <a:latin typeface="Calibri"/>
              </a:rPr>
              <a:t>Patients are allowed to switch to rescue therapy</a:t>
            </a:r>
            <a:r>
              <a:rPr lang="en-US" sz="1700" dirty="0">
                <a:solidFill>
                  <a:prstClr val="black"/>
                </a:solidFill>
                <a:latin typeface="Calibri"/>
              </a:rPr>
              <a:t> (essentially new drug itself)  after week 16 if symptoms are not controlled</a:t>
            </a:r>
          </a:p>
          <a:p>
            <a:pPr marL="285750" indent="-285750">
              <a:buFont typeface="Arial" panose="020B0604020202020204" pitchFamily="34" charset="0"/>
              <a:buChar char="•"/>
            </a:pPr>
            <a:r>
              <a:rPr lang="en-US" sz="1700" dirty="0">
                <a:solidFill>
                  <a:srgbClr val="0070C0"/>
                </a:solidFill>
                <a:latin typeface="Calibri"/>
              </a:rPr>
              <a:t>No deterministic rule for switching to rescue</a:t>
            </a:r>
          </a:p>
          <a:p>
            <a:pPr marL="285750" indent="-285750" fontAlgn="auto">
              <a:spcBef>
                <a:spcPts val="0"/>
              </a:spcBef>
              <a:spcAft>
                <a:spcPts val="0"/>
              </a:spcAft>
              <a:buFont typeface="Arial" panose="020B0604020202020204" pitchFamily="34" charset="0"/>
              <a:buChar char="•"/>
            </a:pPr>
            <a:r>
              <a:rPr lang="en-US" sz="1700" dirty="0">
                <a:solidFill>
                  <a:prstClr val="black"/>
                </a:solidFill>
                <a:latin typeface="Calibri"/>
              </a:rPr>
              <a:t>Many placebo patients are expected to switch to new drug after week 16</a:t>
            </a:r>
          </a:p>
        </p:txBody>
      </p:sp>
      <p:cxnSp>
        <p:nvCxnSpPr>
          <p:cNvPr id="17" name="Straight Connector 16"/>
          <p:cNvCxnSpPr/>
          <p:nvPr/>
        </p:nvCxnSpPr>
        <p:spPr>
          <a:xfrm>
            <a:off x="1505804" y="3314641"/>
            <a:ext cx="2536545" cy="74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505804" y="4000442"/>
            <a:ext cx="2536545" cy="19108"/>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336215" y="3017284"/>
            <a:ext cx="0" cy="1287959"/>
          </a:xfrm>
          <a:prstGeom prst="line">
            <a:avLst/>
          </a:prstGeom>
          <a:ln w="38100">
            <a:solidFill>
              <a:schemeClr val="accent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42349" y="3017284"/>
            <a:ext cx="0" cy="128795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7203" y="3129975"/>
            <a:ext cx="936475" cy="369332"/>
          </a:xfrm>
          <a:prstGeom prst="rect">
            <a:avLst/>
          </a:prstGeom>
          <a:noFill/>
        </p:spPr>
        <p:txBody>
          <a:bodyPr wrap="none" rtlCol="0">
            <a:spAutoFit/>
          </a:bodyPr>
          <a:lstStyle/>
          <a:p>
            <a:pPr fontAlgn="auto">
              <a:spcBef>
                <a:spcPts val="0"/>
              </a:spcBef>
              <a:spcAft>
                <a:spcPts val="0"/>
              </a:spcAft>
            </a:pPr>
            <a:r>
              <a:rPr lang="en-US" sz="1800" b="1" dirty="0">
                <a:solidFill>
                  <a:prstClr val="black"/>
                </a:solidFill>
                <a:latin typeface="Calibri"/>
              </a:rPr>
              <a:t>Placebo</a:t>
            </a:r>
          </a:p>
        </p:txBody>
      </p:sp>
      <p:sp>
        <p:nvSpPr>
          <p:cNvPr id="22" name="TextBox 21"/>
          <p:cNvSpPr txBox="1"/>
          <p:nvPr/>
        </p:nvSpPr>
        <p:spPr>
          <a:xfrm>
            <a:off x="457202" y="3848041"/>
            <a:ext cx="644728" cy="369332"/>
          </a:xfrm>
          <a:prstGeom prst="rect">
            <a:avLst/>
          </a:prstGeom>
          <a:noFill/>
        </p:spPr>
        <p:txBody>
          <a:bodyPr wrap="none" rtlCol="0">
            <a:spAutoFit/>
          </a:bodyPr>
          <a:lstStyle/>
          <a:p>
            <a:pPr fontAlgn="auto">
              <a:spcBef>
                <a:spcPts val="0"/>
              </a:spcBef>
              <a:spcAft>
                <a:spcPts val="0"/>
              </a:spcAft>
            </a:pPr>
            <a:r>
              <a:rPr lang="en-US" sz="1800" b="1" dirty="0">
                <a:solidFill>
                  <a:srgbClr val="0070C0"/>
                </a:solidFill>
                <a:latin typeface="Calibri"/>
              </a:rPr>
              <a:t>Drug</a:t>
            </a:r>
          </a:p>
        </p:txBody>
      </p:sp>
      <p:sp>
        <p:nvSpPr>
          <p:cNvPr id="23" name="TextBox 22"/>
          <p:cNvSpPr txBox="1"/>
          <p:nvPr/>
        </p:nvSpPr>
        <p:spPr>
          <a:xfrm>
            <a:off x="3480970" y="2647950"/>
            <a:ext cx="1014830" cy="369332"/>
          </a:xfrm>
          <a:prstGeom prst="rect">
            <a:avLst/>
          </a:prstGeom>
          <a:noFill/>
        </p:spPr>
        <p:txBody>
          <a:bodyPr wrap="none" rtlCol="0">
            <a:spAutoFit/>
          </a:bodyPr>
          <a:lstStyle/>
          <a:p>
            <a:pPr fontAlgn="auto">
              <a:spcBef>
                <a:spcPts val="0"/>
              </a:spcBef>
              <a:spcAft>
                <a:spcPts val="0"/>
              </a:spcAft>
            </a:pPr>
            <a:r>
              <a:rPr lang="en-US" sz="1800" b="1" dirty="0">
                <a:solidFill>
                  <a:srgbClr val="C00000"/>
                </a:solidFill>
                <a:latin typeface="Calibri"/>
              </a:rPr>
              <a:t>Week 52</a:t>
            </a:r>
          </a:p>
        </p:txBody>
      </p:sp>
      <p:sp>
        <p:nvSpPr>
          <p:cNvPr id="24" name="TextBox 23"/>
          <p:cNvSpPr txBox="1"/>
          <p:nvPr/>
        </p:nvSpPr>
        <p:spPr>
          <a:xfrm>
            <a:off x="1828800" y="2648862"/>
            <a:ext cx="1014830" cy="369332"/>
          </a:xfrm>
          <a:prstGeom prst="rect">
            <a:avLst/>
          </a:prstGeom>
          <a:noFill/>
        </p:spPr>
        <p:txBody>
          <a:bodyPr wrap="none" rtlCol="0">
            <a:spAutoFit/>
          </a:bodyPr>
          <a:lstStyle/>
          <a:p>
            <a:pPr fontAlgn="auto">
              <a:spcBef>
                <a:spcPts val="0"/>
              </a:spcBef>
              <a:spcAft>
                <a:spcPts val="0"/>
              </a:spcAft>
            </a:pPr>
            <a:r>
              <a:rPr lang="en-US" sz="1800" b="1" dirty="0">
                <a:solidFill>
                  <a:srgbClr val="FCAF17">
                    <a:lumMod val="75000"/>
                  </a:srgbClr>
                </a:solidFill>
                <a:latin typeface="Calibri"/>
              </a:rPr>
              <a:t>Week 16</a:t>
            </a:r>
          </a:p>
        </p:txBody>
      </p:sp>
      <p:sp>
        <p:nvSpPr>
          <p:cNvPr id="15" name="Rounded Rectangle 14">
            <a:extLst>
              <a:ext uri="{FF2B5EF4-FFF2-40B4-BE49-F238E27FC236}">
                <a16:creationId xmlns:a16="http://schemas.microsoft.com/office/drawing/2014/main" id="{C5A2433C-D0F5-49A4-9E9F-A849D51DD5ED}"/>
              </a:ext>
            </a:extLst>
          </p:cNvPr>
          <p:cNvSpPr/>
          <p:nvPr/>
        </p:nvSpPr>
        <p:spPr>
          <a:xfrm>
            <a:off x="533400" y="1371375"/>
            <a:ext cx="8229600" cy="31053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t>What is the role of hypothetical estimands in placebo-controlled trials?</a:t>
            </a:r>
          </a:p>
          <a:p>
            <a:pPr marL="285750" lvl="0" indent="-285750">
              <a:buFont typeface="Arial" panose="020B0604020202020204" pitchFamily="34" charset="0"/>
              <a:buChar char="•"/>
            </a:pPr>
            <a:r>
              <a:rPr lang="en-US" sz="1600" dirty="0"/>
              <a:t>The fact that we are conducting a placebo-controlled trial suggests that we want to tease out the ‘pure treatment effect’</a:t>
            </a:r>
            <a:r>
              <a:rPr lang="en-US" sz="1600" i="1" dirty="0"/>
              <a:t> </a:t>
            </a:r>
            <a:r>
              <a:rPr lang="en-US" sz="1600" dirty="0"/>
              <a:t>of drug versus placebo</a:t>
            </a:r>
          </a:p>
          <a:p>
            <a:pPr marL="285750" lvl="0" indent="-285750">
              <a:buFont typeface="Arial" panose="020B0604020202020204" pitchFamily="34" charset="0"/>
              <a:buChar char="•"/>
            </a:pPr>
            <a:r>
              <a:rPr lang="en-US" sz="1600" dirty="0"/>
              <a:t>If administration of placebo is questionable for ethical reasons, patients have to be offered the possibility to switch to an alternative treatment option or use rescue</a:t>
            </a:r>
          </a:p>
          <a:p>
            <a:endParaRPr lang="en-US" sz="1600" dirty="0"/>
          </a:p>
          <a:p>
            <a:r>
              <a:rPr lang="en-US" sz="1600" dirty="0"/>
              <a:t>In such settings, it is conceivable that a hypothetical estimand is of regulatory interest</a:t>
            </a:r>
          </a:p>
          <a:p>
            <a:r>
              <a:rPr lang="en-US" sz="1600" dirty="0"/>
              <a:t> </a:t>
            </a:r>
          </a:p>
          <a:p>
            <a:r>
              <a:rPr lang="en-US" sz="1600" dirty="0"/>
              <a:t>If a ‘pure treatment effect’ is not of interest, then the design seems to be inappropriate</a:t>
            </a:r>
          </a:p>
          <a:p>
            <a:r>
              <a:rPr lang="en-US" sz="1600" dirty="0"/>
              <a:t>→ if real clinical practice was of interest, wouldn't we consider running more pragmatic trials and limit the use of placebo-controlled trials?</a:t>
            </a:r>
          </a:p>
        </p:txBody>
      </p:sp>
    </p:spTree>
    <p:extLst>
      <p:ext uri="{BB962C8B-B14F-4D97-AF65-F5344CB8AC3E}">
        <p14:creationId xmlns:p14="http://schemas.microsoft.com/office/powerpoint/2010/main" val="31824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382000" cy="960919"/>
          </a:xfrm>
        </p:spPr>
        <p:txBody>
          <a:bodyPr/>
          <a:lstStyle/>
          <a:p>
            <a:r>
              <a:rPr lang="en-US" dirty="0"/>
              <a:t>5. Kidney transplant in dialysis patients</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21</a:t>
            </a:fld>
            <a:endParaRPr lang="uk-UA" dirty="0"/>
          </a:p>
        </p:txBody>
      </p:sp>
      <p:sp>
        <p:nvSpPr>
          <p:cNvPr id="7" name="Content Placeholder 6">
            <a:extLst>
              <a:ext uri="{FF2B5EF4-FFF2-40B4-BE49-F238E27FC236}">
                <a16:creationId xmlns:a16="http://schemas.microsoft.com/office/drawing/2014/main" id="{37323B37-9EC3-40B4-B0C9-B400ECEB50CF}"/>
              </a:ext>
            </a:extLst>
          </p:cNvPr>
          <p:cNvSpPr>
            <a:spLocks noGrp="1"/>
          </p:cNvSpPr>
          <p:nvPr>
            <p:ph idx="1"/>
          </p:nvPr>
        </p:nvSpPr>
        <p:spPr>
          <a:xfrm>
            <a:off x="457200" y="1371375"/>
            <a:ext cx="8534400" cy="3638775"/>
          </a:xfrm>
          <a:solidFill>
            <a:schemeClr val="bg1"/>
          </a:solidFill>
        </p:spPr>
        <p:txBody>
          <a:bodyPr>
            <a:normAutofit/>
          </a:bodyPr>
          <a:lstStyle/>
          <a:p>
            <a:pPr marL="0" indent="0">
              <a:lnSpc>
                <a:spcPct val="80000"/>
              </a:lnSpc>
              <a:buNone/>
            </a:pPr>
            <a:r>
              <a:rPr lang="en-US" dirty="0">
                <a:solidFill>
                  <a:srgbClr val="0070C0"/>
                </a:solidFill>
                <a:cs typeface="Arial"/>
              </a:rPr>
              <a:t>Chronic kidney disease </a:t>
            </a:r>
            <a:r>
              <a:rPr lang="en-US" dirty="0">
                <a:cs typeface="Arial"/>
              </a:rPr>
              <a:t>where patients need dialysis</a:t>
            </a:r>
            <a:endParaRPr lang="de-CH" dirty="0">
              <a:cs typeface="Arial"/>
            </a:endParaRPr>
          </a:p>
          <a:p>
            <a:pPr marL="0" indent="0">
              <a:lnSpc>
                <a:spcPct val="80000"/>
              </a:lnSpc>
              <a:buNone/>
            </a:pPr>
            <a:r>
              <a:rPr lang="en-US" dirty="0">
                <a:cs typeface="Arial"/>
              </a:rPr>
              <a:t>Consider a </a:t>
            </a:r>
            <a:r>
              <a:rPr lang="en-US" dirty="0">
                <a:solidFill>
                  <a:srgbClr val="0070C0"/>
                </a:solidFill>
                <a:cs typeface="Arial"/>
              </a:rPr>
              <a:t>two-year study</a:t>
            </a:r>
            <a:r>
              <a:rPr lang="en-US" dirty="0">
                <a:cs typeface="Arial"/>
              </a:rPr>
              <a:t> to either </a:t>
            </a:r>
            <a:r>
              <a:rPr lang="en-US" dirty="0"/>
              <a:t>compare two types of dialysis on morbidity and mortality or investigate the effect of a drug intended to reduce the frequency or number of dialysis sessions</a:t>
            </a:r>
          </a:p>
          <a:p>
            <a:pPr marL="0" indent="0">
              <a:lnSpc>
                <a:spcPct val="80000"/>
              </a:lnSpc>
              <a:buNone/>
            </a:pPr>
            <a:r>
              <a:rPr lang="en-US" dirty="0">
                <a:cs typeface="Arial"/>
              </a:rPr>
              <a:t>A minority of </a:t>
            </a:r>
            <a:r>
              <a:rPr lang="en-US" dirty="0">
                <a:solidFill>
                  <a:srgbClr val="0070C0"/>
                </a:solidFill>
                <a:cs typeface="Arial"/>
              </a:rPr>
              <a:t>patients will be eligible for a renal transplantation </a:t>
            </a:r>
            <a:r>
              <a:rPr lang="en-US" dirty="0">
                <a:cs typeface="Arial"/>
              </a:rPr>
              <a:t>during this period </a:t>
            </a:r>
          </a:p>
          <a:p>
            <a:pPr marL="518795" lvl="1" indent="-285750">
              <a:buFont typeface="Symbol" panose="05050102010706020507" pitchFamily="18" charset="2"/>
              <a:buChar char="-"/>
            </a:pPr>
            <a:r>
              <a:rPr lang="en-US" dirty="0"/>
              <a:t>this is neither due to treatment toxicity nor a trial endpoint</a:t>
            </a:r>
          </a:p>
          <a:p>
            <a:pPr marL="518795" lvl="1" indent="-285750">
              <a:buFont typeface="Symbol" panose="05050102010706020507" pitchFamily="18" charset="2"/>
              <a:buChar char="-"/>
            </a:pPr>
            <a:r>
              <a:rPr lang="en-US" dirty="0"/>
              <a:t>it would not be possible to anticipate in advance who will get a transplant and when a donor kidney will be available</a:t>
            </a:r>
          </a:p>
          <a:p>
            <a:pPr marL="0" indent="0">
              <a:lnSpc>
                <a:spcPct val="90000"/>
              </a:lnSpc>
              <a:buNone/>
            </a:pPr>
            <a:r>
              <a:rPr lang="en-US" dirty="0">
                <a:cs typeface="Arial"/>
              </a:rPr>
              <a:t>Hence a </a:t>
            </a:r>
            <a:r>
              <a:rPr lang="en-US" dirty="0">
                <a:solidFill>
                  <a:srgbClr val="0070C0"/>
                </a:solidFill>
                <a:cs typeface="Arial"/>
              </a:rPr>
              <a:t>transplant can be considered a randomly occurring intercurrent event </a:t>
            </a:r>
            <a:r>
              <a:rPr lang="en-US" dirty="0">
                <a:cs typeface="Arial"/>
              </a:rPr>
              <a:t>and the patient would be withdrawn from the study</a:t>
            </a:r>
          </a:p>
          <a:p>
            <a:pPr marL="0" indent="0">
              <a:lnSpc>
                <a:spcPct val="90000"/>
              </a:lnSpc>
              <a:buNone/>
            </a:pPr>
            <a:r>
              <a:rPr lang="en-US" dirty="0">
                <a:solidFill>
                  <a:srgbClr val="0070C0"/>
                </a:solidFill>
                <a:cs typeface="Arial"/>
              </a:rPr>
              <a:t>It could well be of interest </a:t>
            </a:r>
            <a:r>
              <a:rPr lang="en-US" dirty="0">
                <a:cs typeface="Arial"/>
              </a:rPr>
              <a:t>to ask the question of what would have been the outcome of interest in the arms </a:t>
            </a:r>
            <a:r>
              <a:rPr lang="en-US" dirty="0">
                <a:solidFill>
                  <a:srgbClr val="0070C0"/>
                </a:solidFill>
                <a:cs typeface="Arial"/>
              </a:rPr>
              <a:t>had the patients not been withdrawn for transplant</a:t>
            </a:r>
          </a:p>
        </p:txBody>
      </p:sp>
    </p:spTree>
    <p:extLst>
      <p:ext uri="{BB962C8B-B14F-4D97-AF65-F5344CB8AC3E}">
        <p14:creationId xmlns:p14="http://schemas.microsoft.com/office/powerpoint/2010/main" val="404791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4305D96-EE11-4554-BE1C-9CE29E848CF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92BC6D3B-C41F-4768-95F9-A34755DA6D4C}"/>
              </a:ext>
            </a:extLst>
          </p:cNvPr>
          <p:cNvSpPr>
            <a:spLocks noGrp="1"/>
          </p:cNvSpPr>
          <p:nvPr>
            <p:ph type="sldNum" sz="quarter" idx="11"/>
          </p:nvPr>
        </p:nvSpPr>
        <p:spPr/>
        <p:txBody>
          <a:bodyPr/>
          <a:lstStyle/>
          <a:p>
            <a:fld id="{47547CF9-5B10-D24F-A8D7-45A9778164F7}" type="slidenum">
              <a:rPr lang="uk-UA" smtClean="0"/>
              <a:pPr/>
              <a:t>22</a:t>
            </a:fld>
            <a:endParaRPr lang="uk-UA" dirty="0"/>
          </a:p>
        </p:txBody>
      </p:sp>
      <p:sp>
        <p:nvSpPr>
          <p:cNvPr id="3" name="Title 2">
            <a:extLst>
              <a:ext uri="{FF2B5EF4-FFF2-40B4-BE49-F238E27FC236}">
                <a16:creationId xmlns:a16="http://schemas.microsoft.com/office/drawing/2014/main" id="{E77F3923-5C79-47B9-99FC-E7F70DDCCC30}"/>
              </a:ext>
            </a:extLst>
          </p:cNvPr>
          <p:cNvSpPr>
            <a:spLocks noGrp="1"/>
          </p:cNvSpPr>
          <p:nvPr>
            <p:ph type="title"/>
          </p:nvPr>
        </p:nvSpPr>
        <p:spPr/>
        <p:txBody>
          <a:bodyPr/>
          <a:lstStyle/>
          <a:p>
            <a:r>
              <a:rPr lang="de-CH" dirty="0"/>
              <a:t>Summary </a:t>
            </a:r>
            <a:r>
              <a:rPr lang="de-CH" dirty="0" err="1"/>
              <a:t>of</a:t>
            </a:r>
            <a:r>
              <a:rPr lang="de-CH" dirty="0"/>
              <a:t> </a:t>
            </a:r>
            <a:r>
              <a:rPr lang="de-CH" dirty="0" err="1"/>
              <a:t>examples</a:t>
            </a:r>
            <a:endParaRPr lang="de-CH" dirty="0"/>
          </a:p>
        </p:txBody>
      </p:sp>
      <p:graphicFrame>
        <p:nvGraphicFramePr>
          <p:cNvPr id="6" name="Table 6">
            <a:extLst>
              <a:ext uri="{FF2B5EF4-FFF2-40B4-BE49-F238E27FC236}">
                <a16:creationId xmlns:a16="http://schemas.microsoft.com/office/drawing/2014/main" id="{927BC5FC-DF7E-47D5-B608-0222DF4E5F8B}"/>
              </a:ext>
            </a:extLst>
          </p:cNvPr>
          <p:cNvGraphicFramePr>
            <a:graphicFrameLocks noGrp="1"/>
          </p:cNvGraphicFramePr>
          <p:nvPr>
            <p:ph idx="1"/>
            <p:extLst>
              <p:ext uri="{D42A27DB-BD31-4B8C-83A1-F6EECF244321}">
                <p14:modId xmlns:p14="http://schemas.microsoft.com/office/powerpoint/2010/main" val="933848922"/>
              </p:ext>
            </p:extLst>
          </p:nvPr>
        </p:nvGraphicFramePr>
        <p:xfrm>
          <a:off x="457200" y="1371600"/>
          <a:ext cx="8227378" cy="3601720"/>
        </p:xfrm>
        <a:graphic>
          <a:graphicData uri="http://schemas.openxmlformats.org/drawingml/2006/table">
            <a:tbl>
              <a:tblPr firstRow="1" bandRow="1">
                <a:tableStyleId>{1C5780E6-A8F4-46B0-B82D-9E7F56C639EF}</a:tableStyleId>
              </a:tblPr>
              <a:tblGrid>
                <a:gridCol w="3048000">
                  <a:extLst>
                    <a:ext uri="{9D8B030D-6E8A-4147-A177-3AD203B41FA5}">
                      <a16:colId xmlns:a16="http://schemas.microsoft.com/office/drawing/2014/main" val="2740860812"/>
                    </a:ext>
                  </a:extLst>
                </a:gridCol>
                <a:gridCol w="2438400">
                  <a:extLst>
                    <a:ext uri="{9D8B030D-6E8A-4147-A177-3AD203B41FA5}">
                      <a16:colId xmlns:a16="http://schemas.microsoft.com/office/drawing/2014/main" val="2407505751"/>
                    </a:ext>
                  </a:extLst>
                </a:gridCol>
                <a:gridCol w="2740978">
                  <a:extLst>
                    <a:ext uri="{9D8B030D-6E8A-4147-A177-3AD203B41FA5}">
                      <a16:colId xmlns:a16="http://schemas.microsoft.com/office/drawing/2014/main" val="1831617138"/>
                    </a:ext>
                  </a:extLst>
                </a:gridCol>
              </a:tblGrid>
              <a:tr h="370840">
                <a:tc>
                  <a:txBody>
                    <a:bodyPr/>
                    <a:lstStyle/>
                    <a:p>
                      <a:r>
                        <a:rPr lang="en-US" sz="1400" dirty="0"/>
                        <a:t>Intercurrent event (IE)...</a:t>
                      </a:r>
                    </a:p>
                  </a:txBody>
                  <a:tcPr>
                    <a:solidFill>
                      <a:schemeClr val="bg1"/>
                    </a:solidFill>
                  </a:tcPr>
                </a:tc>
                <a:tc>
                  <a:txBody>
                    <a:bodyPr/>
                    <a:lstStyle/>
                    <a:p>
                      <a:r>
                        <a:rPr lang="en-US" sz="1400" dirty="0"/>
                        <a:t>Example</a:t>
                      </a:r>
                    </a:p>
                  </a:txBody>
                  <a:tcPr>
                    <a:solidFill>
                      <a:schemeClr val="bg1"/>
                    </a:solidFill>
                  </a:tcPr>
                </a:tc>
                <a:tc>
                  <a:txBody>
                    <a:bodyPr/>
                    <a:lstStyle/>
                    <a:p>
                      <a:r>
                        <a:rPr lang="en-US" sz="1400" dirty="0"/>
                        <a:t>Strategy</a:t>
                      </a:r>
                    </a:p>
                  </a:txBody>
                  <a:tcPr>
                    <a:solidFill>
                      <a:schemeClr val="bg1"/>
                    </a:solidFill>
                  </a:tcPr>
                </a:tc>
                <a:extLst>
                  <a:ext uri="{0D108BD9-81ED-4DB2-BD59-A6C34878D82A}">
                    <a16:rowId xmlns:a16="http://schemas.microsoft.com/office/drawing/2014/main" val="4218991039"/>
                  </a:ext>
                </a:extLst>
              </a:tr>
              <a:tr h="370840">
                <a:tc>
                  <a:txBody>
                    <a:bodyPr/>
                    <a:lstStyle/>
                    <a:p>
                      <a:r>
                        <a:rPr lang="en-US" sz="1400" dirty="0"/>
                        <a:t>... is part of a future treatment strategy</a:t>
                      </a:r>
                    </a:p>
                  </a:txBody>
                  <a:tcPr>
                    <a:solidFill>
                      <a:schemeClr val="bg1"/>
                    </a:solidFill>
                  </a:tcPr>
                </a:tc>
                <a:tc>
                  <a:txBody>
                    <a:bodyPr/>
                    <a:lstStyle/>
                    <a:p>
                      <a:r>
                        <a:rPr lang="en-US" sz="1400" dirty="0"/>
                        <a:t>Short term pain medication in severe pain indication</a:t>
                      </a:r>
                    </a:p>
                  </a:txBody>
                  <a:tcPr>
                    <a:solidFill>
                      <a:schemeClr val="bg1"/>
                    </a:solidFill>
                  </a:tcPr>
                </a:tc>
                <a:tc>
                  <a:txBody>
                    <a:bodyPr/>
                    <a:lstStyle/>
                    <a:p>
                      <a:r>
                        <a:rPr lang="en-US" sz="1400" dirty="0"/>
                        <a:t>Treatment policy: The IE is part of the treatment strategy</a:t>
                      </a:r>
                    </a:p>
                  </a:txBody>
                  <a:tcPr>
                    <a:solidFill>
                      <a:schemeClr val="bg1"/>
                    </a:solidFill>
                  </a:tcPr>
                </a:tc>
                <a:extLst>
                  <a:ext uri="{0D108BD9-81ED-4DB2-BD59-A6C34878D82A}">
                    <a16:rowId xmlns:a16="http://schemas.microsoft.com/office/drawing/2014/main" val="3455601877"/>
                  </a:ext>
                </a:extLst>
              </a:tr>
              <a:tr h="370840">
                <a:tc>
                  <a:txBody>
                    <a:bodyPr/>
                    <a:lstStyle/>
                    <a:p>
                      <a:r>
                        <a:rPr lang="en-US" sz="1400" dirty="0"/>
                        <a:t>... is outcome-related (possibly even being an efficacy endpoint in its own right)</a:t>
                      </a:r>
                    </a:p>
                  </a:txBody>
                  <a:tcPr>
                    <a:solidFill>
                      <a:schemeClr val="bg1"/>
                    </a:solidFill>
                  </a:tcPr>
                </a:tc>
                <a:tc>
                  <a:txBody>
                    <a:bodyPr/>
                    <a:lstStyle/>
                    <a:p>
                      <a:r>
                        <a:rPr lang="en-US" sz="1400" dirty="0"/>
                        <a:t>Surgery in nasal polyp indication</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Composite strategy: Assign worst outcome on an existing ordinal scale</a:t>
                      </a:r>
                    </a:p>
                  </a:txBody>
                  <a:tcPr>
                    <a:solidFill>
                      <a:schemeClr val="bg1"/>
                    </a:solidFill>
                  </a:tcPr>
                </a:tc>
                <a:extLst>
                  <a:ext uri="{0D108BD9-81ED-4DB2-BD59-A6C34878D82A}">
                    <a16:rowId xmlns:a16="http://schemas.microsoft.com/office/drawing/2014/main" val="572440372"/>
                  </a:ext>
                </a:extLst>
              </a:tr>
              <a:tr h="370840">
                <a:tc rowSpan="2">
                  <a:txBody>
                    <a:bodyPr/>
                    <a:lstStyle/>
                    <a:p>
                      <a:r>
                        <a:rPr lang="en-US" sz="1400" dirty="0"/>
                        <a:t>... is a medication or procedure which is necessary to offer for ethical reasons, but is not desired as part of a future treatment strategy</a:t>
                      </a:r>
                    </a:p>
                  </a:txBody>
                  <a:tcPr anchor="ctr">
                    <a:solidFill>
                      <a:schemeClr val="bg1"/>
                    </a:solidFill>
                  </a:tcPr>
                </a:tc>
                <a:tc>
                  <a:txBody>
                    <a:bodyPr/>
                    <a:lstStyle/>
                    <a:p>
                      <a:r>
                        <a:rPr lang="en-US" sz="1400" dirty="0"/>
                        <a:t>Off-label rescue medication in rare renal disease</a:t>
                      </a:r>
                    </a:p>
                  </a:txBody>
                  <a:tcPr>
                    <a:solidFill>
                      <a:schemeClr val="bg1"/>
                    </a:solid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Hypothetical strategy: A scenario is envisaged to assess the pure treatment effect of the new drug</a:t>
                      </a:r>
                    </a:p>
                  </a:txBody>
                  <a:tcPr anchor="ctr">
                    <a:solidFill>
                      <a:schemeClr val="bg1"/>
                    </a:solidFill>
                  </a:tcPr>
                </a:tc>
                <a:extLst>
                  <a:ext uri="{0D108BD9-81ED-4DB2-BD59-A6C34878D82A}">
                    <a16:rowId xmlns:a16="http://schemas.microsoft.com/office/drawing/2014/main" val="2363352462"/>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Treatment switch if symptoms are not controlled</a:t>
                      </a:r>
                    </a:p>
                  </a:txBody>
                  <a:tcPr>
                    <a:solidFill>
                      <a:schemeClr val="bg1"/>
                    </a:solidFill>
                  </a:tcPr>
                </a:tc>
                <a:tc vMerge="1">
                  <a:txBody>
                    <a:bodyPr/>
                    <a:lstStyle/>
                    <a:p>
                      <a:endParaRPr lang="en-US" dirty="0"/>
                    </a:p>
                  </a:txBody>
                  <a:tcPr/>
                </a:tc>
                <a:extLst>
                  <a:ext uri="{0D108BD9-81ED-4DB2-BD59-A6C34878D82A}">
                    <a16:rowId xmlns:a16="http://schemas.microsoft.com/office/drawing/2014/main" val="14830940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prevents the outcome being observed, but is expected to occur randomly and is not thought to be impacted by the treatment</a:t>
                      </a:r>
                    </a:p>
                  </a:txBody>
                  <a:tcPr>
                    <a:solidFill>
                      <a:schemeClr val="bg1"/>
                    </a:solidFill>
                  </a:tcPr>
                </a:tc>
                <a:tc>
                  <a:txBody>
                    <a:bodyPr/>
                    <a:lstStyle/>
                    <a:p>
                      <a:r>
                        <a:rPr lang="en-US" sz="1400" dirty="0"/>
                        <a:t>Kidney transplant in dialysis patients</a:t>
                      </a:r>
                    </a:p>
                  </a:txBody>
                  <a:tcPr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Hypothetical strategy: A scenario is envisaged in which the IE would not occur</a:t>
                      </a:r>
                    </a:p>
                  </a:txBody>
                  <a:tcPr anchor="ctr">
                    <a:solidFill>
                      <a:schemeClr val="bg1"/>
                    </a:solidFill>
                  </a:tcPr>
                </a:tc>
                <a:extLst>
                  <a:ext uri="{0D108BD9-81ED-4DB2-BD59-A6C34878D82A}">
                    <a16:rowId xmlns:a16="http://schemas.microsoft.com/office/drawing/2014/main" val="2188921721"/>
                  </a:ext>
                </a:extLst>
              </a:tr>
            </a:tbl>
          </a:graphicData>
        </a:graphic>
      </p:graphicFrame>
      <p:sp>
        <p:nvSpPr>
          <p:cNvPr id="8" name="TextBox 7">
            <a:extLst>
              <a:ext uri="{FF2B5EF4-FFF2-40B4-BE49-F238E27FC236}">
                <a16:creationId xmlns:a16="http://schemas.microsoft.com/office/drawing/2014/main" id="{A13C37A3-2B22-4664-B8E5-356ED39B6394}"/>
              </a:ext>
            </a:extLst>
          </p:cNvPr>
          <p:cNvSpPr txBox="1"/>
          <p:nvPr/>
        </p:nvSpPr>
        <p:spPr>
          <a:xfrm>
            <a:off x="6921264" y="133350"/>
            <a:ext cx="2146536" cy="307777"/>
          </a:xfrm>
          <a:prstGeom prst="rect">
            <a:avLst/>
          </a:prstGeom>
          <a:noFill/>
          <a:ln w="47625" cap="sq" cmpd="thickThin">
            <a:noFill/>
          </a:ln>
          <a:effectLst>
            <a:softEdge rad="0"/>
          </a:effectLst>
        </p:spPr>
        <p:txBody>
          <a:bodyPr wrap="square" rtlCol="0">
            <a:spAutoFit/>
          </a:bodyPr>
          <a:lstStyle/>
          <a:p>
            <a:pPr algn="ctr"/>
            <a:r>
              <a:rPr lang="de-CH" sz="1400" dirty="0"/>
              <a:t>Credit </a:t>
            </a:r>
            <a:r>
              <a:rPr lang="de-CH" sz="1400" dirty="0" err="1"/>
              <a:t>to</a:t>
            </a:r>
            <a:r>
              <a:rPr lang="de-CH" sz="1400" dirty="0"/>
              <a:t> Melanie Wright</a:t>
            </a:r>
            <a:endParaRPr lang="en-US" sz="1400" dirty="0">
              <a:solidFill>
                <a:srgbClr val="0460A9"/>
              </a:solidFill>
            </a:endParaRPr>
          </a:p>
        </p:txBody>
      </p:sp>
    </p:spTree>
    <p:extLst>
      <p:ext uri="{BB962C8B-B14F-4D97-AF65-F5344CB8AC3E}">
        <p14:creationId xmlns:p14="http://schemas.microsoft.com/office/powerpoint/2010/main" val="1168616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Outline</a:t>
            </a:r>
          </a:p>
        </p:txBody>
      </p:sp>
      <p:sp>
        <p:nvSpPr>
          <p:cNvPr id="6" name="Content Placeholder 5"/>
          <p:cNvSpPr>
            <a:spLocks noGrp="1"/>
          </p:cNvSpPr>
          <p:nvPr>
            <p:ph idx="1"/>
          </p:nvPr>
        </p:nvSpPr>
        <p:spPr/>
        <p:txBody>
          <a:bodyPr/>
          <a:lstStyle/>
          <a:p>
            <a:pPr>
              <a:buFont typeface="Arial" panose="020B0604020202020204" pitchFamily="34" charset="0"/>
              <a:buChar char="•"/>
            </a:pPr>
            <a:r>
              <a:rPr lang="en-US" dirty="0">
                <a:solidFill>
                  <a:schemeClr val="bg1">
                    <a:lumMod val="75000"/>
                  </a:schemeClr>
                </a:solidFill>
              </a:rPr>
              <a:t>Brief reminder about the ‘estimand framework’</a:t>
            </a:r>
          </a:p>
          <a:p>
            <a:pPr>
              <a:buFont typeface="Arial" panose="020B0604020202020204" pitchFamily="34" charset="0"/>
              <a:buChar char="•"/>
            </a:pPr>
            <a:r>
              <a:rPr lang="en-US" dirty="0">
                <a:solidFill>
                  <a:schemeClr val="bg1">
                    <a:lumMod val="75000"/>
                  </a:schemeClr>
                </a:solidFill>
              </a:rPr>
              <a:t>Hypothetical strategies and the need for precise definitions</a:t>
            </a:r>
          </a:p>
          <a:p>
            <a:pPr>
              <a:buFont typeface="Arial" panose="020B0604020202020204" pitchFamily="34" charset="0"/>
              <a:buChar char="•"/>
            </a:pPr>
            <a:r>
              <a:rPr lang="en-US" dirty="0">
                <a:solidFill>
                  <a:schemeClr val="bg1">
                    <a:lumMod val="75000"/>
                  </a:schemeClr>
                </a:solidFill>
              </a:rPr>
              <a:t>Examples of hypothetical strategies</a:t>
            </a:r>
          </a:p>
          <a:p>
            <a:pPr>
              <a:buFont typeface="Arial" panose="020B0604020202020204" pitchFamily="34" charset="0"/>
              <a:buChar char="•"/>
            </a:pPr>
            <a:r>
              <a:rPr lang="en-US" dirty="0"/>
              <a:t>Conclusions</a:t>
            </a:r>
          </a:p>
          <a:p>
            <a:endParaRPr lang="en-US" dirty="0"/>
          </a:p>
        </p:txBody>
      </p:sp>
    </p:spTree>
    <p:extLst>
      <p:ext uri="{BB962C8B-B14F-4D97-AF65-F5344CB8AC3E}">
        <p14:creationId xmlns:p14="http://schemas.microsoft.com/office/powerpoint/2010/main" val="707984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 of hypothetical scenarios</a:t>
            </a:r>
          </a:p>
        </p:txBody>
      </p:sp>
      <p:sp>
        <p:nvSpPr>
          <p:cNvPr id="3" name="Content Placeholder 2"/>
          <p:cNvSpPr>
            <a:spLocks noGrp="1"/>
          </p:cNvSpPr>
          <p:nvPr>
            <p:ph idx="1"/>
          </p:nvPr>
        </p:nvSpPr>
        <p:spPr>
          <a:xfrm>
            <a:off x="457200" y="1371375"/>
            <a:ext cx="8229600" cy="3333975"/>
          </a:xfrm>
        </p:spPr>
        <p:txBody>
          <a:bodyPr vert="horz" lIns="0" tIns="0" rIns="0" bIns="0" spcCol="182880" rtlCol="0" anchor="t">
            <a:normAutofit/>
          </a:bodyPr>
          <a:lstStyle/>
          <a:p>
            <a:r>
              <a:rPr lang="en-US" dirty="0">
                <a:cs typeface="Arial"/>
              </a:rPr>
              <a:t>ICH E9(R1) acknowledges that</a:t>
            </a:r>
            <a:r>
              <a:rPr lang="en-US" dirty="0">
                <a:solidFill>
                  <a:srgbClr val="0070C0"/>
                </a:solidFill>
                <a:cs typeface="Arial"/>
              </a:rPr>
              <a:t> “</a:t>
            </a:r>
            <a:r>
              <a:rPr lang="en-US" i="1" dirty="0">
                <a:solidFill>
                  <a:srgbClr val="0070C0"/>
                </a:solidFill>
                <a:cs typeface="Arial"/>
              </a:rPr>
              <a:t>some scenarios are likely to be of more clinical or regulatory interest than others</a:t>
            </a:r>
            <a:r>
              <a:rPr lang="en-US" dirty="0">
                <a:solidFill>
                  <a:srgbClr val="0070C0"/>
                </a:solidFill>
                <a:cs typeface="Arial"/>
              </a:rPr>
              <a:t>”</a:t>
            </a:r>
          </a:p>
          <a:p>
            <a:r>
              <a:rPr lang="en-US" dirty="0">
                <a:cs typeface="Arial"/>
              </a:rPr>
              <a:t>While it does not provide guidance on assessing the relevance of hypothetical scenarios, it suggests a </a:t>
            </a:r>
            <a:r>
              <a:rPr lang="en-US" dirty="0">
                <a:solidFill>
                  <a:srgbClr val="0070C0"/>
                </a:solidFill>
                <a:cs typeface="Arial"/>
              </a:rPr>
              <a:t>two-step approach</a:t>
            </a:r>
            <a:r>
              <a:rPr lang="en-US" dirty="0">
                <a:cs typeface="Arial"/>
              </a:rPr>
              <a:t>:</a:t>
            </a:r>
          </a:p>
          <a:p>
            <a:pPr marL="518795" lvl="1" indent="-285750">
              <a:lnSpc>
                <a:spcPct val="110000"/>
              </a:lnSpc>
              <a:buFont typeface="Symbol" panose="05050102010706020507" pitchFamily="18" charset="2"/>
              <a:buChar char="-"/>
            </a:pPr>
            <a:r>
              <a:rPr lang="en-US" dirty="0">
                <a:solidFill>
                  <a:srgbClr val="0070C0"/>
                </a:solidFill>
              </a:rPr>
              <a:t>Hypothetical scenarios that cannot possibly occur in clinical practice </a:t>
            </a:r>
            <a:r>
              <a:rPr lang="en-US" dirty="0"/>
              <a:t>are likely irrelevant and </a:t>
            </a:r>
            <a:r>
              <a:rPr lang="en-US" dirty="0">
                <a:solidFill>
                  <a:srgbClr val="0070C0"/>
                </a:solidFill>
              </a:rPr>
              <a:t>should be avoided </a:t>
            </a:r>
            <a:r>
              <a:rPr lang="en-US" dirty="0"/>
              <a:t>for a primary estimand in a confirmatory trial</a:t>
            </a:r>
          </a:p>
          <a:p>
            <a:pPr marL="804545" lvl="2" indent="-284400">
              <a:buFont typeface="Arial" panose="020B0604020202020204" pitchFamily="34" charset="0"/>
              <a:buChar char="•"/>
            </a:pPr>
            <a:r>
              <a:rPr lang="en-US" sz="1400" dirty="0"/>
              <a:t>For example, it may not be reasonable to hypothesize a scenario where patients fully adhere to their treatment notwithstanding serious adverse events</a:t>
            </a:r>
          </a:p>
          <a:p>
            <a:pPr marL="518795" lvl="1" indent="-285750">
              <a:buFont typeface="Symbol" panose="05050102010706020507" pitchFamily="18" charset="2"/>
              <a:buChar char="-"/>
            </a:pPr>
            <a:r>
              <a:rPr lang="en-US" dirty="0">
                <a:solidFill>
                  <a:srgbClr val="0070C0"/>
                </a:solidFill>
              </a:rPr>
              <a:t>Otherwise</a:t>
            </a:r>
            <a:r>
              <a:rPr lang="en-US" dirty="0"/>
              <a:t>, a hypothetical strategy might be of interest, but... </a:t>
            </a:r>
          </a:p>
          <a:p>
            <a:pPr marL="804545" lvl="2" indent="-284400">
              <a:buFont typeface="Arial" panose="020B0604020202020204" pitchFamily="34" charset="0"/>
              <a:buChar char="•"/>
            </a:pPr>
            <a:r>
              <a:rPr lang="en-US" sz="1400" dirty="0">
                <a:solidFill>
                  <a:srgbClr val="0070C0"/>
                </a:solidFill>
              </a:rPr>
              <a:t>clinical plausibility </a:t>
            </a:r>
            <a:r>
              <a:rPr lang="en-US" sz="1400" dirty="0"/>
              <a:t>remains to be justified in each case</a:t>
            </a:r>
          </a:p>
          <a:p>
            <a:pPr marL="804545" lvl="2" indent="-284400">
              <a:buFont typeface="Arial" panose="020B0604020202020204" pitchFamily="34" charset="0"/>
              <a:buChar char="•"/>
            </a:pPr>
            <a:r>
              <a:rPr lang="en-US" sz="1400" dirty="0">
                <a:solidFill>
                  <a:srgbClr val="0070C0"/>
                </a:solidFill>
              </a:rPr>
              <a:t>statistically valid and robust analysis </a:t>
            </a:r>
            <a:r>
              <a:rPr lang="en-US" sz="1400" dirty="0"/>
              <a:t>approaches must be ensured</a:t>
            </a:r>
          </a:p>
          <a:p>
            <a:pPr marL="804545" lvl="2" indent="-284400">
              <a:lnSpc>
                <a:spcPct val="120000"/>
              </a:lnSpc>
              <a:buFont typeface="Arial" panose="020B0604020202020204" pitchFamily="34" charset="0"/>
              <a:buChar char="•"/>
            </a:pPr>
            <a:endParaRPr lang="en-US" sz="1400"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7F7F7F"/>
              </a:solidFill>
              <a:effectLst/>
              <a:uLnTx/>
              <a:uFillTx/>
              <a:latin typeface="Arial" panose="020B0604020202020204"/>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47CF9-5B10-D24F-A8D7-45A9778164F7}" type="slidenum">
              <a:rPr kumimoji="0" lang="uk-UA" sz="900" b="0" i="0" u="none" strike="noStrike" kern="1200" cap="none" spc="0" normalizeH="0" baseline="0" noProof="0" dirty="0" smtClean="0">
                <a:ln>
                  <a:noFill/>
                </a:ln>
                <a:solidFill>
                  <a:srgbClr val="7F7F7F"/>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uk-UA" sz="900" b="0" i="0" u="none" strike="noStrike" kern="1200" cap="none" spc="0" normalizeH="0" baseline="0" noProof="0">
              <a:ln>
                <a:noFill/>
              </a:ln>
              <a:solidFill>
                <a:srgbClr val="7F7F7F"/>
              </a:solidFill>
              <a:effectLst/>
              <a:uLnTx/>
              <a:uFillTx/>
              <a:latin typeface="Arial" panose="020B0604020202020204"/>
              <a:ea typeface="+mn-ea"/>
              <a:cs typeface="+mn-cs"/>
            </a:endParaRPr>
          </a:p>
        </p:txBody>
      </p:sp>
    </p:spTree>
    <p:extLst>
      <p:ext uri="{BB962C8B-B14F-4D97-AF65-F5344CB8AC3E}">
        <p14:creationId xmlns:p14="http://schemas.microsoft.com/office/powerpoint/2010/main" val="7051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47547CF9-5B10-D24F-A8D7-45A9778164F7}" type="slidenum">
              <a:rPr lang="uk-UA" smtClean="0"/>
              <a:pPr/>
              <a:t>25</a:t>
            </a:fld>
            <a:endParaRPr lang="uk-UA" dirty="0"/>
          </a:p>
        </p:txBody>
      </p:sp>
      <p:sp>
        <p:nvSpPr>
          <p:cNvPr id="3" name="Content Placeholder 2"/>
          <p:cNvSpPr>
            <a:spLocks noGrp="1"/>
          </p:cNvSpPr>
          <p:nvPr>
            <p:ph idx="1"/>
          </p:nvPr>
        </p:nvSpPr>
        <p:spPr>
          <a:xfrm>
            <a:off x="457200" y="1371375"/>
            <a:ext cx="8229600" cy="3638775"/>
          </a:xfrm>
          <a:solidFill>
            <a:schemeClr val="bg1"/>
          </a:solidFill>
        </p:spPr>
        <p:txBody>
          <a:bodyPr>
            <a:normAutofit fontScale="92500" lnSpcReduction="20000"/>
          </a:bodyPr>
          <a:lstStyle/>
          <a:p>
            <a:pPr marL="0" indent="0">
              <a:buNone/>
            </a:pPr>
            <a:r>
              <a:rPr lang="en-US" dirty="0"/>
              <a:t>We argue that</a:t>
            </a:r>
          </a:p>
          <a:p>
            <a:pPr>
              <a:spcBef>
                <a:spcPts val="600"/>
              </a:spcBef>
            </a:pPr>
            <a:r>
              <a:rPr lang="en-US" dirty="0"/>
              <a:t>the class of </a:t>
            </a:r>
            <a:r>
              <a:rPr lang="en-US" dirty="0">
                <a:solidFill>
                  <a:srgbClr val="0070C0"/>
                </a:solidFill>
              </a:rPr>
              <a:t>hypothetical estimands is very broad </a:t>
            </a:r>
            <a:r>
              <a:rPr lang="en-US" dirty="0"/>
              <a:t>and a precise definition is crucial to enable a fruitful discussion with different stakeholders</a:t>
            </a:r>
          </a:p>
          <a:p>
            <a:pPr>
              <a:spcBef>
                <a:spcPts val="600"/>
              </a:spcBef>
            </a:pPr>
            <a:r>
              <a:rPr lang="en-US" dirty="0"/>
              <a:t>the hypothetical scenario being envisaged must be </a:t>
            </a:r>
            <a:r>
              <a:rPr lang="en-US" dirty="0">
                <a:solidFill>
                  <a:srgbClr val="0070C0"/>
                </a:solidFill>
              </a:rPr>
              <a:t>plausible in real life </a:t>
            </a:r>
            <a:r>
              <a:rPr lang="en-US" dirty="0"/>
              <a:t>(‘positivity’ assumption) </a:t>
            </a:r>
          </a:p>
          <a:p>
            <a:pPr>
              <a:spcBef>
                <a:spcPts val="600"/>
              </a:spcBef>
            </a:pPr>
            <a:r>
              <a:rPr lang="en-US" dirty="0"/>
              <a:t>arguments in favor of/against hypothetical estimands are often subtle and a </a:t>
            </a:r>
            <a:r>
              <a:rPr lang="en-US" dirty="0">
                <a:solidFill>
                  <a:srgbClr val="0070C0"/>
                </a:solidFill>
              </a:rPr>
              <a:t>thorough justification is needed </a:t>
            </a:r>
            <a:r>
              <a:rPr lang="en-US" dirty="0"/>
              <a:t>when engaging with different stakeholders </a:t>
            </a:r>
          </a:p>
          <a:p>
            <a:pPr>
              <a:spcBef>
                <a:spcPts val="600"/>
              </a:spcBef>
            </a:pPr>
            <a:r>
              <a:rPr lang="en-US" dirty="0"/>
              <a:t>it is a </a:t>
            </a:r>
            <a:r>
              <a:rPr lang="en-US" dirty="0">
                <a:solidFill>
                  <a:srgbClr val="0070C0"/>
                </a:solidFill>
              </a:rPr>
              <a:t>joint discission between clinical and statistics</a:t>
            </a:r>
          </a:p>
          <a:p>
            <a:pPr marL="0" indent="0">
              <a:buNone/>
            </a:pPr>
            <a:r>
              <a:rPr lang="en-US" dirty="0"/>
              <a:t>Recommendations </a:t>
            </a:r>
          </a:p>
          <a:p>
            <a:pPr>
              <a:spcBef>
                <a:spcPts val="600"/>
              </a:spcBef>
            </a:pPr>
            <a:r>
              <a:rPr lang="en-US" dirty="0">
                <a:solidFill>
                  <a:srgbClr val="0070C0"/>
                </a:solidFill>
              </a:rPr>
              <a:t>Early discussions with the agencies </a:t>
            </a:r>
            <a:r>
              <a:rPr lang="en-US" dirty="0"/>
              <a:t>regarding the most appropriate estimand for the situation at hand</a:t>
            </a:r>
          </a:p>
          <a:p>
            <a:pPr>
              <a:spcBef>
                <a:spcPts val="600"/>
              </a:spcBef>
            </a:pPr>
            <a:r>
              <a:rPr lang="en-US" dirty="0"/>
              <a:t>Ensure that an </a:t>
            </a:r>
            <a:r>
              <a:rPr lang="en-US" dirty="0">
                <a:solidFill>
                  <a:srgbClr val="0070C0"/>
                </a:solidFill>
              </a:rPr>
              <a:t>analysis approach is in place that aligns with the estimand </a:t>
            </a:r>
            <a:r>
              <a:rPr lang="en-US" dirty="0"/>
              <a:t>(i.e., the hypothetical scenario being envisaged)</a:t>
            </a:r>
          </a:p>
          <a:p>
            <a:pPr marL="518795" lvl="1" indent="-285750">
              <a:lnSpc>
                <a:spcPct val="110000"/>
              </a:lnSpc>
              <a:buFont typeface="Symbol" panose="05050102010706020507" pitchFamily="18" charset="2"/>
              <a:buChar char="-"/>
            </a:pPr>
            <a:r>
              <a:rPr lang="en-US" dirty="0"/>
              <a:t>Importantly, </a:t>
            </a:r>
            <a:r>
              <a:rPr lang="en-US" dirty="0">
                <a:solidFill>
                  <a:srgbClr val="0070C0"/>
                </a:solidFill>
              </a:rPr>
              <a:t>this includes sensitivity analyses </a:t>
            </a:r>
            <a:r>
              <a:rPr lang="en-US" dirty="0"/>
              <a:t>to evaluate the robustness of the conclusions</a:t>
            </a:r>
          </a:p>
        </p:txBody>
      </p:sp>
    </p:spTree>
    <p:extLst>
      <p:ext uri="{BB962C8B-B14F-4D97-AF65-F5344CB8AC3E}">
        <p14:creationId xmlns:p14="http://schemas.microsoft.com/office/powerpoint/2010/main" val="134989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C7FB24-2132-4FF0-983A-819FD8642A93}"/>
              </a:ext>
            </a:extLst>
          </p:cNvPr>
          <p:cNvSpPr>
            <a:spLocks noGrp="1"/>
          </p:cNvSpPr>
          <p:nvPr>
            <p:ph sz="half" idx="1"/>
          </p:nvPr>
        </p:nvSpPr>
        <p:spPr/>
        <p:txBody>
          <a:bodyPr/>
          <a:lstStyle/>
          <a:p>
            <a:r>
              <a:rPr lang="de-CH" dirty="0"/>
              <a:t>Bjoern Bornkamp</a:t>
            </a:r>
          </a:p>
          <a:p>
            <a:r>
              <a:rPr lang="de-CH" dirty="0"/>
              <a:t>Bharani </a:t>
            </a:r>
            <a:r>
              <a:rPr lang="de-CH" dirty="0" err="1"/>
              <a:t>Dharan</a:t>
            </a:r>
            <a:endParaRPr lang="de-CH" dirty="0"/>
          </a:p>
          <a:p>
            <a:r>
              <a:rPr lang="de-CH" dirty="0"/>
              <a:t>Anthony Man</a:t>
            </a:r>
          </a:p>
          <a:p>
            <a:r>
              <a:rPr lang="de-CH" dirty="0"/>
              <a:t>Tobias Mütze</a:t>
            </a:r>
          </a:p>
          <a:p>
            <a:r>
              <a:rPr lang="de-CH" dirty="0"/>
              <a:t>Heinz Schmidli</a:t>
            </a:r>
          </a:p>
          <a:p>
            <a:r>
              <a:rPr lang="de-CH" dirty="0"/>
              <a:t>Jiawei Wei</a:t>
            </a:r>
          </a:p>
          <a:p>
            <a:r>
              <a:rPr lang="de-CH" dirty="0"/>
              <a:t>Melanie Wright</a:t>
            </a:r>
          </a:p>
          <a:p>
            <a:r>
              <a:rPr lang="de-CH" dirty="0"/>
              <a:t>Dong Xi</a:t>
            </a:r>
          </a:p>
          <a:p>
            <a:endParaRPr lang="de-CH" dirty="0"/>
          </a:p>
        </p:txBody>
      </p:sp>
      <p:sp>
        <p:nvSpPr>
          <p:cNvPr id="3" name="Content Placeholder 2">
            <a:extLst>
              <a:ext uri="{FF2B5EF4-FFF2-40B4-BE49-F238E27FC236}">
                <a16:creationId xmlns:a16="http://schemas.microsoft.com/office/drawing/2014/main" id="{DC3DCF56-81D0-4CF5-B30B-F0E725B5E40D}"/>
              </a:ext>
            </a:extLst>
          </p:cNvPr>
          <p:cNvSpPr>
            <a:spLocks noGrp="1"/>
          </p:cNvSpPr>
          <p:nvPr>
            <p:ph sz="half" idx="2"/>
          </p:nvPr>
        </p:nvSpPr>
        <p:spPr/>
        <p:txBody>
          <a:bodyPr/>
          <a:lstStyle/>
          <a:p>
            <a:r>
              <a:rPr lang="de-CH" dirty="0"/>
              <a:t>Vanessa </a:t>
            </a:r>
            <a:r>
              <a:rPr lang="de-CH" dirty="0" err="1"/>
              <a:t>Didelez</a:t>
            </a:r>
            <a:endParaRPr lang="de-CH" dirty="0"/>
          </a:p>
          <a:p>
            <a:r>
              <a:rPr lang="de-CH" dirty="0"/>
              <a:t>Rob Hemmings</a:t>
            </a:r>
          </a:p>
          <a:p>
            <a:r>
              <a:rPr lang="de-CH" dirty="0"/>
              <a:t>Lei Nie</a:t>
            </a:r>
          </a:p>
          <a:p>
            <a:r>
              <a:rPr lang="de-CH" dirty="0"/>
              <a:t>Tom Permutt</a:t>
            </a:r>
          </a:p>
          <a:p>
            <a:r>
              <a:rPr lang="de-CH" dirty="0"/>
              <a:t>Stephen Ruberg </a:t>
            </a:r>
          </a:p>
        </p:txBody>
      </p:sp>
      <p:sp>
        <p:nvSpPr>
          <p:cNvPr id="4" name="Footer Placeholder 3">
            <a:extLst>
              <a:ext uri="{FF2B5EF4-FFF2-40B4-BE49-F238E27FC236}">
                <a16:creationId xmlns:a16="http://schemas.microsoft.com/office/drawing/2014/main" id="{994AC6D8-6551-4226-8A5B-07B4DBA15DAD}"/>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6A40984F-2B2B-4D5F-95C9-688CDA0ECF5F}"/>
              </a:ext>
            </a:extLst>
          </p:cNvPr>
          <p:cNvSpPr>
            <a:spLocks noGrp="1"/>
          </p:cNvSpPr>
          <p:nvPr>
            <p:ph type="sldNum" sz="quarter" idx="11"/>
          </p:nvPr>
        </p:nvSpPr>
        <p:spPr/>
        <p:txBody>
          <a:bodyPr/>
          <a:lstStyle/>
          <a:p>
            <a:fld id="{47547CF9-5B10-D24F-A8D7-45A9778164F7}" type="slidenum">
              <a:rPr lang="uk-UA" smtClean="0"/>
              <a:pPr/>
              <a:t>26</a:t>
            </a:fld>
            <a:endParaRPr lang="uk-UA" dirty="0"/>
          </a:p>
        </p:txBody>
      </p:sp>
      <p:sp>
        <p:nvSpPr>
          <p:cNvPr id="6" name="Title 5">
            <a:extLst>
              <a:ext uri="{FF2B5EF4-FFF2-40B4-BE49-F238E27FC236}">
                <a16:creationId xmlns:a16="http://schemas.microsoft.com/office/drawing/2014/main" id="{56EFBF64-D71F-4D52-86A0-6EECA6372691}"/>
              </a:ext>
            </a:extLst>
          </p:cNvPr>
          <p:cNvSpPr>
            <a:spLocks noGrp="1"/>
          </p:cNvSpPr>
          <p:nvPr>
            <p:ph type="title"/>
          </p:nvPr>
        </p:nvSpPr>
        <p:spPr/>
        <p:txBody>
          <a:bodyPr/>
          <a:lstStyle/>
          <a:p>
            <a:r>
              <a:rPr lang="en-US" dirty="0"/>
              <a:t>Acknowledgment</a:t>
            </a:r>
            <a:endParaRPr lang="de-CH" dirty="0"/>
          </a:p>
        </p:txBody>
      </p:sp>
    </p:spTree>
    <p:extLst>
      <p:ext uri="{BB962C8B-B14F-4D97-AF65-F5344CB8AC3E}">
        <p14:creationId xmlns:p14="http://schemas.microsoft.com/office/powerpoint/2010/main" val="2457908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0575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5959" y="745925"/>
            <a:ext cx="6357806" cy="3651652"/>
          </a:xfrm>
        </p:spPr>
        <p:txBody>
          <a:bodyPr>
            <a:normAutofit lnSpcReduction="10000"/>
          </a:bodyPr>
          <a:lstStyle/>
          <a:p>
            <a:endParaRPr lang="en-US" sz="3000" b="1" dirty="0"/>
          </a:p>
          <a:p>
            <a:r>
              <a:rPr lang="en-US" sz="3000" b="1" dirty="0"/>
              <a:t>Hypothetical Strategies: </a:t>
            </a:r>
          </a:p>
          <a:p>
            <a:r>
              <a:rPr lang="en-US" sz="3000" b="1" dirty="0"/>
              <a:t>Current Challenges</a:t>
            </a:r>
            <a:endParaRPr lang="en-US" b="1" dirty="0"/>
          </a:p>
          <a:p>
            <a:endParaRPr lang="en-US" dirty="0">
              <a:solidFill>
                <a:schemeClr val="tx1"/>
              </a:solidFill>
            </a:endParaRPr>
          </a:p>
          <a:p>
            <a:endParaRPr lang="en-US" dirty="0">
              <a:solidFill>
                <a:schemeClr val="tx1"/>
              </a:solidFill>
            </a:endParaRPr>
          </a:p>
          <a:p>
            <a:r>
              <a:rPr lang="en-US" dirty="0">
                <a:solidFill>
                  <a:schemeClr val="tx1"/>
                </a:solidFill>
              </a:rPr>
              <a:t>Lei Nie, Ph.D.</a:t>
            </a:r>
          </a:p>
          <a:p>
            <a:r>
              <a:rPr lang="en-US" dirty="0"/>
              <a:t>Associate Director, </a:t>
            </a:r>
            <a:r>
              <a:rPr lang="en-US" dirty="0" err="1"/>
              <a:t>DB2</a:t>
            </a:r>
            <a:r>
              <a:rPr lang="en-US" dirty="0"/>
              <a:t>/OB/OTS/CDER/FDA</a:t>
            </a:r>
            <a:endParaRPr lang="en-US" dirty="0">
              <a:solidFill>
                <a:schemeClr val="tx1"/>
              </a:solidFill>
            </a:endParaRPr>
          </a:p>
          <a:p>
            <a:endParaRPr lang="en-US" dirty="0">
              <a:solidFill>
                <a:schemeClr val="tx1"/>
              </a:solidFill>
            </a:endParaRPr>
          </a:p>
          <a:p>
            <a:r>
              <a:rPr lang="en-US" dirty="0">
                <a:solidFill>
                  <a:schemeClr val="tx1"/>
                </a:solidFill>
              </a:rPr>
              <a:t>July 23, 2020</a:t>
            </a:r>
          </a:p>
          <a:p>
            <a:endParaRPr lang="en-US" b="1" dirty="0"/>
          </a:p>
          <a:p>
            <a:endParaRPr lang="en-US" b="1" dirty="0"/>
          </a:p>
          <a:p>
            <a:endParaRPr lang="en-US" dirty="0"/>
          </a:p>
          <a:p>
            <a:pPr algn="l"/>
            <a:endParaRPr lang="en-US" sz="2100" dirty="0"/>
          </a:p>
          <a:p>
            <a:endParaRPr lang="en-US" sz="2700" dirty="0"/>
          </a:p>
        </p:txBody>
      </p:sp>
      <p:sp>
        <p:nvSpPr>
          <p:cNvPr id="2" name="Slide Number Placeholder 1">
            <a:extLst>
              <a:ext uri="{FF2B5EF4-FFF2-40B4-BE49-F238E27FC236}">
                <a16:creationId xmlns:a16="http://schemas.microsoft.com/office/drawing/2014/main" id="{7ED116FC-8851-43C9-8803-52185CFDDDD2}"/>
              </a:ext>
            </a:extLst>
          </p:cNvPr>
          <p:cNvSpPr>
            <a:spLocks noGrp="1"/>
          </p:cNvSpPr>
          <p:nvPr>
            <p:ph type="sldNum" sz="quarter" idx="12"/>
          </p:nvPr>
        </p:nvSpPr>
        <p:spPr/>
        <p:txBody>
          <a:bodyPr/>
          <a:lstStyle/>
          <a:p>
            <a:fld id="{C89C1EEB-F902-48D4-BFB1-816554D56CE0}" type="slidenum">
              <a:rPr lang="en-US" smtClean="0"/>
              <a:t>28</a:t>
            </a:fld>
            <a:endParaRPr lang="en-US"/>
          </a:p>
        </p:txBody>
      </p:sp>
    </p:spTree>
    <p:extLst>
      <p:ext uri="{BB962C8B-B14F-4D97-AF65-F5344CB8AC3E}">
        <p14:creationId xmlns:p14="http://schemas.microsoft.com/office/powerpoint/2010/main" val="3095484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C9CA-9D6C-48A4-A342-094819B54C5F}"/>
              </a:ext>
            </a:extLst>
          </p:cNvPr>
          <p:cNvSpPr>
            <a:spLocks noGrp="1"/>
          </p:cNvSpPr>
          <p:nvPr>
            <p:ph type="title"/>
          </p:nvPr>
        </p:nvSpPr>
        <p:spPr>
          <a:xfrm>
            <a:off x="1385889" y="421637"/>
            <a:ext cx="6381827" cy="694515"/>
          </a:xfrm>
        </p:spPr>
        <p:txBody>
          <a:bodyPr/>
          <a:lstStyle/>
          <a:p>
            <a:pPr algn="ctr"/>
            <a:r>
              <a:rPr lang="en-US" b="1" dirty="0">
                <a:latin typeface="+mn-lt"/>
              </a:rPr>
              <a:t>Acknowledgements</a:t>
            </a:r>
          </a:p>
        </p:txBody>
      </p:sp>
      <p:sp>
        <p:nvSpPr>
          <p:cNvPr id="3" name="Content Placeholder 2">
            <a:extLst>
              <a:ext uri="{FF2B5EF4-FFF2-40B4-BE49-F238E27FC236}">
                <a16:creationId xmlns:a16="http://schemas.microsoft.com/office/drawing/2014/main" id="{A9E2B2E3-D1E5-4C85-9AD1-58C4047BE4AC}"/>
              </a:ext>
            </a:extLst>
          </p:cNvPr>
          <p:cNvSpPr>
            <a:spLocks noGrp="1"/>
          </p:cNvSpPr>
          <p:nvPr>
            <p:ph idx="1"/>
          </p:nvPr>
        </p:nvSpPr>
        <p:spPr>
          <a:xfrm>
            <a:off x="1299262" y="1312421"/>
            <a:ext cx="6381827" cy="3214532"/>
          </a:xfrm>
        </p:spPr>
        <p:txBody>
          <a:bodyPr>
            <a:normAutofit/>
          </a:bodyPr>
          <a:lstStyle/>
          <a:p>
            <a:r>
              <a:rPr lang="en-US" dirty="0"/>
              <a:t>Jinglin Zhong and many others in OB/OTS/CDER</a:t>
            </a:r>
          </a:p>
          <a:p>
            <a:r>
              <a:rPr lang="en-US" dirty="0"/>
              <a:t>Frank </a:t>
            </a:r>
            <a:r>
              <a:rPr lang="en-US" dirty="0" err="1"/>
              <a:t>Bretz</a:t>
            </a:r>
            <a:r>
              <a:rPr lang="en-US" dirty="0"/>
              <a:t> and others</a:t>
            </a:r>
          </a:p>
          <a:p>
            <a:r>
              <a:rPr lang="en-US" dirty="0"/>
              <a:t>This presentation reflects the views of the author and should not be construed to represent FDA’s views or policies.</a:t>
            </a:r>
          </a:p>
          <a:p>
            <a:endParaRPr lang="en-US" dirty="0"/>
          </a:p>
          <a:p>
            <a:endParaRPr lang="en-US" dirty="0"/>
          </a:p>
        </p:txBody>
      </p:sp>
      <p:sp>
        <p:nvSpPr>
          <p:cNvPr id="4" name="Slide Number Placeholder 3">
            <a:extLst>
              <a:ext uri="{FF2B5EF4-FFF2-40B4-BE49-F238E27FC236}">
                <a16:creationId xmlns:a16="http://schemas.microsoft.com/office/drawing/2014/main" id="{D0F0F7BC-1FA9-4F19-8D7A-1794FE3ACE2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29</a:t>
            </a:fld>
            <a:endParaRPr lang="en-US"/>
          </a:p>
        </p:txBody>
      </p:sp>
    </p:spTree>
    <p:extLst>
      <p:ext uri="{BB962C8B-B14F-4D97-AF65-F5344CB8AC3E}">
        <p14:creationId xmlns:p14="http://schemas.microsoft.com/office/powerpoint/2010/main" val="253646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Outline</a:t>
            </a:r>
          </a:p>
        </p:txBody>
      </p:sp>
      <p:sp>
        <p:nvSpPr>
          <p:cNvPr id="6" name="Content Placeholder 5"/>
          <p:cNvSpPr>
            <a:spLocks noGrp="1"/>
          </p:cNvSpPr>
          <p:nvPr>
            <p:ph idx="1"/>
          </p:nvPr>
        </p:nvSpPr>
        <p:spPr/>
        <p:txBody>
          <a:bodyPr/>
          <a:lstStyle/>
          <a:p>
            <a:pPr>
              <a:buFont typeface="Arial" panose="020B0604020202020204" pitchFamily="34" charset="0"/>
              <a:buChar char="•"/>
            </a:pPr>
            <a:r>
              <a:rPr lang="en-US" dirty="0"/>
              <a:t>Brief reminder about the ‘estimand framework’ (ICH E9 addendum)</a:t>
            </a:r>
          </a:p>
          <a:p>
            <a:pPr>
              <a:buFont typeface="Arial" panose="020B0604020202020204" pitchFamily="34" charset="0"/>
              <a:buChar char="•"/>
            </a:pPr>
            <a:r>
              <a:rPr lang="en-US" dirty="0"/>
              <a:t>Hypothetical strategies and the need for precise definitions</a:t>
            </a:r>
          </a:p>
          <a:p>
            <a:pPr>
              <a:buFont typeface="Arial" panose="020B0604020202020204" pitchFamily="34" charset="0"/>
              <a:buChar char="•"/>
            </a:pPr>
            <a:r>
              <a:rPr lang="en-US" dirty="0"/>
              <a:t>Examples of hypothetical scenarios</a:t>
            </a:r>
          </a:p>
          <a:p>
            <a:pPr>
              <a:buFont typeface="Arial" panose="020B0604020202020204" pitchFamily="34" charset="0"/>
              <a:buChar char="•"/>
            </a:pPr>
            <a:r>
              <a:rPr lang="en-US" dirty="0"/>
              <a:t>Conclusions</a:t>
            </a:r>
          </a:p>
          <a:p>
            <a:endParaRPr lang="en-US" dirty="0"/>
          </a:p>
        </p:txBody>
      </p:sp>
    </p:spTree>
    <p:extLst>
      <p:ext uri="{BB962C8B-B14F-4D97-AF65-F5344CB8AC3E}">
        <p14:creationId xmlns:p14="http://schemas.microsoft.com/office/powerpoint/2010/main" val="3845728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3795-EC28-4DFE-8B1B-39FB9C7B3865}"/>
              </a:ext>
            </a:extLst>
          </p:cNvPr>
          <p:cNvSpPr>
            <a:spLocks noGrp="1"/>
          </p:cNvSpPr>
          <p:nvPr>
            <p:ph type="title"/>
          </p:nvPr>
        </p:nvSpPr>
        <p:spPr>
          <a:xfrm>
            <a:off x="1385889" y="26881"/>
            <a:ext cx="6381827" cy="694515"/>
          </a:xfrm>
        </p:spPr>
        <p:txBody>
          <a:bodyPr/>
          <a:lstStyle/>
          <a:p>
            <a:pPr algn="ctr"/>
            <a:r>
              <a:rPr lang="en-US" b="1" dirty="0">
                <a:latin typeface="+mn-lt"/>
              </a:rPr>
              <a:t>Outline</a:t>
            </a:r>
          </a:p>
        </p:txBody>
      </p:sp>
      <p:sp>
        <p:nvSpPr>
          <p:cNvPr id="3" name="Content Placeholder 2">
            <a:extLst>
              <a:ext uri="{FF2B5EF4-FFF2-40B4-BE49-F238E27FC236}">
                <a16:creationId xmlns:a16="http://schemas.microsoft.com/office/drawing/2014/main" id="{8BE5C818-0E8A-482D-A3EC-DF40610CB238}"/>
              </a:ext>
            </a:extLst>
          </p:cNvPr>
          <p:cNvSpPr>
            <a:spLocks noGrp="1"/>
          </p:cNvSpPr>
          <p:nvPr>
            <p:ph idx="1"/>
          </p:nvPr>
        </p:nvSpPr>
        <p:spPr>
          <a:xfrm>
            <a:off x="635396" y="1287069"/>
            <a:ext cx="7132320" cy="3630691"/>
          </a:xfrm>
        </p:spPr>
        <p:txBody>
          <a:bodyPr>
            <a:normAutofit/>
          </a:bodyPr>
          <a:lstStyle/>
          <a:p>
            <a:r>
              <a:rPr lang="en-US" sz="2325" dirty="0"/>
              <a:t>Categories of Intercurrent events (</a:t>
            </a:r>
            <a:r>
              <a:rPr lang="en-US" sz="2325" dirty="0" err="1"/>
              <a:t>ICEs</a:t>
            </a:r>
            <a:r>
              <a:rPr lang="en-US" sz="2325" dirty="0"/>
              <a:t>)</a:t>
            </a:r>
          </a:p>
          <a:p>
            <a:r>
              <a:rPr lang="en-US" sz="2325" dirty="0"/>
              <a:t>Clinical questions regarding treatment effects </a:t>
            </a:r>
          </a:p>
          <a:p>
            <a:r>
              <a:rPr lang="en-US" sz="2325" dirty="0"/>
              <a:t>Clinical questions targeted by hypothetical strategies and related challenges</a:t>
            </a:r>
          </a:p>
          <a:p>
            <a:r>
              <a:rPr lang="en-US" sz="2325" dirty="0"/>
              <a:t>Alternative strategies and their own challenges</a:t>
            </a:r>
          </a:p>
          <a:p>
            <a:r>
              <a:rPr lang="en-US" sz="2325" dirty="0"/>
              <a:t>Gaps between clinical questions and available strategies provided by ICH </a:t>
            </a:r>
            <a:r>
              <a:rPr lang="en-US" sz="2325" dirty="0" err="1"/>
              <a:t>E9</a:t>
            </a:r>
            <a:r>
              <a:rPr lang="en-US" sz="2325" dirty="0"/>
              <a:t> (</a:t>
            </a:r>
            <a:r>
              <a:rPr lang="en-US" sz="2325" dirty="0" err="1"/>
              <a:t>R1</a:t>
            </a:r>
            <a:r>
              <a:rPr lang="en-US" sz="2325" dirty="0"/>
              <a:t>)</a:t>
            </a:r>
          </a:p>
          <a:p>
            <a:pPr marL="0" indent="0">
              <a:buNone/>
            </a:pPr>
            <a:endParaRPr lang="en-US" sz="2325" dirty="0"/>
          </a:p>
        </p:txBody>
      </p:sp>
      <p:sp>
        <p:nvSpPr>
          <p:cNvPr id="4" name="Slide Number Placeholder 3">
            <a:extLst>
              <a:ext uri="{FF2B5EF4-FFF2-40B4-BE49-F238E27FC236}">
                <a16:creationId xmlns:a16="http://schemas.microsoft.com/office/drawing/2014/main" id="{0FD6AACB-D83E-4941-A96D-CCD192BEC72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30</a:t>
            </a:fld>
            <a:endParaRPr lang="en-US"/>
          </a:p>
        </p:txBody>
      </p:sp>
    </p:spTree>
    <p:extLst>
      <p:ext uri="{BB962C8B-B14F-4D97-AF65-F5344CB8AC3E}">
        <p14:creationId xmlns:p14="http://schemas.microsoft.com/office/powerpoint/2010/main" val="955881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2BBE-AB5E-43F1-830F-1BF77ED07F59}"/>
              </a:ext>
            </a:extLst>
          </p:cNvPr>
          <p:cNvSpPr>
            <a:spLocks noGrp="1"/>
          </p:cNvSpPr>
          <p:nvPr>
            <p:ph type="title"/>
          </p:nvPr>
        </p:nvSpPr>
        <p:spPr>
          <a:xfrm>
            <a:off x="1692820" y="192810"/>
            <a:ext cx="6381827" cy="694515"/>
          </a:xfrm>
        </p:spPr>
        <p:txBody>
          <a:bodyPr>
            <a:normAutofit/>
          </a:bodyPr>
          <a:lstStyle/>
          <a:p>
            <a:pPr algn="ctr"/>
            <a:r>
              <a:rPr lang="en-US" b="1" dirty="0">
                <a:latin typeface="+mn-lt"/>
              </a:rPr>
              <a:t>Categories of Intercurrent Events</a:t>
            </a:r>
          </a:p>
        </p:txBody>
      </p:sp>
      <p:sp>
        <p:nvSpPr>
          <p:cNvPr id="3" name="Content Placeholder 2">
            <a:extLst>
              <a:ext uri="{FF2B5EF4-FFF2-40B4-BE49-F238E27FC236}">
                <a16:creationId xmlns:a16="http://schemas.microsoft.com/office/drawing/2014/main" id="{74D9D073-F77D-496E-9144-014FFE78A47C}"/>
              </a:ext>
            </a:extLst>
          </p:cNvPr>
          <p:cNvSpPr>
            <a:spLocks noGrp="1"/>
          </p:cNvSpPr>
          <p:nvPr>
            <p:ph idx="1"/>
          </p:nvPr>
        </p:nvSpPr>
        <p:spPr>
          <a:xfrm>
            <a:off x="497884" y="887325"/>
            <a:ext cx="8369084" cy="3569023"/>
          </a:xfrm>
        </p:spPr>
        <p:txBody>
          <a:bodyPr>
            <a:normAutofit/>
          </a:bodyPr>
          <a:lstStyle/>
          <a:p>
            <a:r>
              <a:rPr lang="en-US" dirty="0"/>
              <a:t>E9(R1) introduced a categorization of intercurrent events</a:t>
            </a:r>
          </a:p>
          <a:p>
            <a:pPr lvl="1"/>
            <a:r>
              <a:rPr lang="en-US" dirty="0"/>
              <a:t>Affect interpretation of the measurements</a:t>
            </a:r>
          </a:p>
          <a:p>
            <a:pPr lvl="1"/>
            <a:r>
              <a:rPr lang="en-US" dirty="0"/>
              <a:t>Affect the existence of the measurements</a:t>
            </a:r>
          </a:p>
          <a:p>
            <a:pPr lvl="1"/>
            <a:r>
              <a:rPr lang="en-US" dirty="0"/>
              <a:t>Manifest as intermediate clinical events</a:t>
            </a:r>
          </a:p>
        </p:txBody>
      </p:sp>
      <p:sp>
        <p:nvSpPr>
          <p:cNvPr id="4" name="Content Placeholder 2">
            <a:extLst>
              <a:ext uri="{FF2B5EF4-FFF2-40B4-BE49-F238E27FC236}">
                <a16:creationId xmlns:a16="http://schemas.microsoft.com/office/drawing/2014/main" id="{EE2ED62E-067B-44CD-B86A-64E2EF61D80A}"/>
              </a:ext>
            </a:extLst>
          </p:cNvPr>
          <p:cNvSpPr txBox="1">
            <a:spLocks/>
          </p:cNvSpPr>
          <p:nvPr/>
        </p:nvSpPr>
        <p:spPr>
          <a:xfrm>
            <a:off x="497884" y="2671836"/>
            <a:ext cx="8369084" cy="356902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For the purpose of defining treatment effect, we use the following:</a:t>
            </a:r>
          </a:p>
          <a:p>
            <a:pPr lvl="1"/>
            <a:r>
              <a:rPr lang="en-US" sz="1800" dirty="0"/>
              <a:t>Category 1: Intercurrent events are </a:t>
            </a:r>
            <a:r>
              <a:rPr lang="en-US" sz="1800" u="sng" dirty="0"/>
              <a:t>direct consequences</a:t>
            </a:r>
            <a:r>
              <a:rPr lang="en-US" sz="1800" dirty="0"/>
              <a:t> of the treatments, e.g., treatment discontinuation due to AE, LOE, treatment-related death</a:t>
            </a:r>
          </a:p>
          <a:p>
            <a:pPr lvl="1"/>
            <a:r>
              <a:rPr lang="en-US" sz="1800" dirty="0"/>
              <a:t>Category 2: Intercurrent events are </a:t>
            </a:r>
            <a:r>
              <a:rPr lang="en-US" sz="1800" u="sng" dirty="0"/>
              <a:t>interventions,</a:t>
            </a:r>
            <a:r>
              <a:rPr lang="en-US" sz="1800" dirty="0"/>
              <a:t> e.g., additional medicine, surgery</a:t>
            </a:r>
          </a:p>
          <a:p>
            <a:pPr lvl="1"/>
            <a:r>
              <a:rPr lang="en-US" sz="1800" dirty="0"/>
              <a:t>Category 3: Intercurrent events are consequence of a </a:t>
            </a:r>
            <a:r>
              <a:rPr lang="en-US" sz="1800" u="sng" dirty="0"/>
              <a:t>temporary </a:t>
            </a:r>
            <a:r>
              <a:rPr lang="en-US" sz="1800" dirty="0"/>
              <a:t>environmental change, e.g., temporary noncompliance due to COVID-19</a:t>
            </a:r>
          </a:p>
        </p:txBody>
      </p:sp>
      <p:sp>
        <p:nvSpPr>
          <p:cNvPr id="5" name="Slide Number Placeholder 4">
            <a:extLst>
              <a:ext uri="{FF2B5EF4-FFF2-40B4-BE49-F238E27FC236}">
                <a16:creationId xmlns:a16="http://schemas.microsoft.com/office/drawing/2014/main" id="{0B99271F-F288-4DAE-B824-809990FF423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31</a:t>
            </a:fld>
            <a:endParaRPr lang="en-US"/>
          </a:p>
        </p:txBody>
      </p:sp>
    </p:spTree>
    <p:extLst>
      <p:ext uri="{BB962C8B-B14F-4D97-AF65-F5344CB8AC3E}">
        <p14:creationId xmlns:p14="http://schemas.microsoft.com/office/powerpoint/2010/main" val="233814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A19D9D"/>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A19D9D"/>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A19D9D"/>
                                      </p:to>
                                    </p:animClr>
                                  </p:sub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A19D9D"/>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2433D4E-765C-4D3E-BC04-D50CD4D8F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69" y="1433398"/>
            <a:ext cx="5303351" cy="3287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A31A5F1-FD12-4CE3-AAB4-04A20DE800FD}"/>
              </a:ext>
            </a:extLst>
          </p:cNvPr>
          <p:cNvSpPr>
            <a:spLocks noGrp="1"/>
          </p:cNvSpPr>
          <p:nvPr>
            <p:ph type="title"/>
          </p:nvPr>
        </p:nvSpPr>
        <p:spPr>
          <a:xfrm>
            <a:off x="556036" y="217843"/>
            <a:ext cx="7886700" cy="994172"/>
          </a:xfrm>
        </p:spPr>
        <p:txBody>
          <a:bodyPr>
            <a:normAutofit/>
          </a:bodyPr>
          <a:lstStyle/>
          <a:p>
            <a:r>
              <a:rPr lang="en-US" b="1" dirty="0">
                <a:latin typeface="+mn-lt"/>
              </a:rPr>
              <a:t>Clinical Questions Related to Category 1 ICE</a:t>
            </a:r>
          </a:p>
        </p:txBody>
      </p:sp>
      <p:grpSp>
        <p:nvGrpSpPr>
          <p:cNvPr id="14" name="Group 13">
            <a:extLst>
              <a:ext uri="{FF2B5EF4-FFF2-40B4-BE49-F238E27FC236}">
                <a16:creationId xmlns:a16="http://schemas.microsoft.com/office/drawing/2014/main" id="{C70FD24C-6D56-4A2C-BA43-92B50E01C880}"/>
              </a:ext>
            </a:extLst>
          </p:cNvPr>
          <p:cNvGrpSpPr/>
          <p:nvPr/>
        </p:nvGrpSpPr>
        <p:grpSpPr>
          <a:xfrm>
            <a:off x="3220095" y="2544846"/>
            <a:ext cx="2138309" cy="1434902"/>
            <a:chOff x="5139869" y="3736054"/>
            <a:chExt cx="3232083" cy="1985215"/>
          </a:xfrm>
        </p:grpSpPr>
        <p:sp>
          <p:nvSpPr>
            <p:cNvPr id="6" name="TextBox 5">
              <a:extLst>
                <a:ext uri="{FF2B5EF4-FFF2-40B4-BE49-F238E27FC236}">
                  <a16:creationId xmlns:a16="http://schemas.microsoft.com/office/drawing/2014/main" id="{C250A4B1-E045-4282-902F-902C7ABD9898}"/>
                </a:ext>
              </a:extLst>
            </p:cNvPr>
            <p:cNvSpPr txBox="1"/>
            <p:nvPr/>
          </p:nvSpPr>
          <p:spPr>
            <a:xfrm>
              <a:off x="5139869" y="3736054"/>
              <a:ext cx="3232083" cy="140519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500" dirty="0">
                  <a:solidFill>
                    <a:sysClr val="windowText" lastClr="000000"/>
                  </a:solidFill>
                </a:rPr>
                <a:t>discontinued due to AE, no additional treatment between Weeks 6 and 8</a:t>
              </a:r>
            </a:p>
          </p:txBody>
        </p:sp>
        <p:sp>
          <p:nvSpPr>
            <p:cNvPr id="7" name="Arrow: Down 6">
              <a:extLst>
                <a:ext uri="{FF2B5EF4-FFF2-40B4-BE49-F238E27FC236}">
                  <a16:creationId xmlns:a16="http://schemas.microsoft.com/office/drawing/2014/main" id="{272164F3-D0E4-4805-993E-0EDEFCF706BD}"/>
                </a:ext>
              </a:extLst>
            </p:cNvPr>
            <p:cNvSpPr/>
            <p:nvPr/>
          </p:nvSpPr>
          <p:spPr>
            <a:xfrm>
              <a:off x="5954485" y="4798175"/>
              <a:ext cx="193637" cy="58091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accent1"/>
                </a:solidFill>
              </a:endParaRPr>
            </a:p>
          </p:txBody>
        </p:sp>
        <p:cxnSp>
          <p:nvCxnSpPr>
            <p:cNvPr id="9" name="Straight Connector 8">
              <a:extLst>
                <a:ext uri="{FF2B5EF4-FFF2-40B4-BE49-F238E27FC236}">
                  <a16:creationId xmlns:a16="http://schemas.microsoft.com/office/drawing/2014/main" id="{B48BB57E-90D7-444A-B5D3-42331BCF4491}"/>
                </a:ext>
              </a:extLst>
            </p:cNvPr>
            <p:cNvCxnSpPr>
              <a:cxnSpLocks/>
            </p:cNvCxnSpPr>
            <p:nvPr/>
          </p:nvCxnSpPr>
          <p:spPr>
            <a:xfrm flipV="1">
              <a:off x="6042210" y="4946083"/>
              <a:ext cx="1337534" cy="522504"/>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9896BE00-27B1-43D8-B12C-FB3B8AD4D5BD}"/>
                </a:ext>
              </a:extLst>
            </p:cNvPr>
            <p:cNvCxnSpPr>
              <a:cxnSpLocks/>
            </p:cNvCxnSpPr>
            <p:nvPr/>
          </p:nvCxnSpPr>
          <p:spPr>
            <a:xfrm>
              <a:off x="6042210" y="5568703"/>
              <a:ext cx="1281952" cy="152566"/>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DB3BB092-0E4A-47DB-88DD-D10943EB6F14}"/>
              </a:ext>
            </a:extLst>
          </p:cNvPr>
          <p:cNvSpPr txBox="1"/>
          <p:nvPr/>
        </p:nvSpPr>
        <p:spPr>
          <a:xfrm>
            <a:off x="5419243" y="2812093"/>
            <a:ext cx="3701180" cy="2354491"/>
          </a:xfrm>
          <a:prstGeom prst="rect">
            <a:avLst/>
          </a:prstGeom>
          <a:noFill/>
        </p:spPr>
        <p:txBody>
          <a:bodyPr wrap="square" rtlCol="0">
            <a:spAutoFit/>
          </a:bodyPr>
          <a:lstStyle/>
          <a:p>
            <a:r>
              <a:rPr lang="en-US" sz="2100" dirty="0"/>
              <a:t>Clinical questions:</a:t>
            </a:r>
          </a:p>
          <a:p>
            <a:pPr marL="257175" indent="-257175">
              <a:buFont typeface="Arial" panose="020B0604020202020204" pitchFamily="34" charset="0"/>
              <a:buChar char="•"/>
            </a:pPr>
            <a:r>
              <a:rPr lang="en-US" dirty="0"/>
              <a:t>What is the</a:t>
            </a:r>
            <a:r>
              <a:rPr lang="en-US" dirty="0">
                <a:solidFill>
                  <a:schemeClr val="accent1">
                    <a:lumMod val="75000"/>
                  </a:schemeClr>
                </a:solidFill>
              </a:rPr>
              <a:t> observed</a:t>
            </a:r>
            <a:r>
              <a:rPr lang="en-US" dirty="0"/>
              <a:t> treatment effect for the patient at Week 8? </a:t>
            </a:r>
          </a:p>
          <a:p>
            <a:endParaRPr lang="en-US" dirty="0"/>
          </a:p>
          <a:p>
            <a:pPr marL="257175" indent="-257175">
              <a:buFont typeface="Arial" panose="020B0604020202020204" pitchFamily="34" charset="0"/>
              <a:buChar char="•"/>
            </a:pPr>
            <a:r>
              <a:rPr lang="en-US" dirty="0"/>
              <a:t>If the patient did not experience AE discontinue the treatment, what is the</a:t>
            </a:r>
            <a:r>
              <a:rPr lang="en-US" dirty="0">
                <a:solidFill>
                  <a:srgbClr val="C00000"/>
                </a:solidFill>
              </a:rPr>
              <a:t> expected</a:t>
            </a:r>
            <a:r>
              <a:rPr lang="en-US" dirty="0"/>
              <a:t> treatment effect at Week 8? (problematic)</a:t>
            </a:r>
          </a:p>
        </p:txBody>
      </p:sp>
      <p:sp>
        <p:nvSpPr>
          <p:cNvPr id="3" name="Slide Number Placeholder 2">
            <a:extLst>
              <a:ext uri="{FF2B5EF4-FFF2-40B4-BE49-F238E27FC236}">
                <a16:creationId xmlns:a16="http://schemas.microsoft.com/office/drawing/2014/main" id="{CDD9C7D1-E6B2-409D-B0ED-F1B78C0F2BF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32</a:t>
            </a:fld>
            <a:endParaRPr lang="en-US"/>
          </a:p>
        </p:txBody>
      </p:sp>
    </p:spTree>
    <p:extLst>
      <p:ext uri="{BB962C8B-B14F-4D97-AF65-F5344CB8AC3E}">
        <p14:creationId xmlns:p14="http://schemas.microsoft.com/office/powerpoint/2010/main" val="56469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A5F1-FD12-4CE3-AAB4-04A20DE800FD}"/>
              </a:ext>
            </a:extLst>
          </p:cNvPr>
          <p:cNvSpPr>
            <a:spLocks noGrp="1"/>
          </p:cNvSpPr>
          <p:nvPr>
            <p:ph type="title"/>
          </p:nvPr>
        </p:nvSpPr>
        <p:spPr>
          <a:xfrm>
            <a:off x="464596" y="-41026"/>
            <a:ext cx="7886700" cy="994172"/>
          </a:xfrm>
        </p:spPr>
        <p:txBody>
          <a:bodyPr>
            <a:normAutofit/>
          </a:bodyPr>
          <a:lstStyle/>
          <a:p>
            <a:pPr algn="ctr"/>
            <a:r>
              <a:rPr lang="en-US" b="1" dirty="0">
                <a:latin typeface="+mn-lt"/>
              </a:rPr>
              <a:t>Clinical Questions Related to Category 2 ICEs</a:t>
            </a:r>
          </a:p>
        </p:txBody>
      </p:sp>
      <p:sp>
        <p:nvSpPr>
          <p:cNvPr id="10" name="TextBox 9">
            <a:extLst>
              <a:ext uri="{FF2B5EF4-FFF2-40B4-BE49-F238E27FC236}">
                <a16:creationId xmlns:a16="http://schemas.microsoft.com/office/drawing/2014/main" id="{E783CD3B-DC52-4271-89ED-89F03172866C}"/>
              </a:ext>
            </a:extLst>
          </p:cNvPr>
          <p:cNvSpPr txBox="1"/>
          <p:nvPr/>
        </p:nvSpPr>
        <p:spPr>
          <a:xfrm>
            <a:off x="3605415" y="792762"/>
            <a:ext cx="5285368" cy="3924151"/>
          </a:xfrm>
          <a:prstGeom prst="rect">
            <a:avLst/>
          </a:prstGeom>
          <a:noFill/>
        </p:spPr>
        <p:txBody>
          <a:bodyPr wrap="square" rtlCol="0">
            <a:spAutoFit/>
          </a:bodyPr>
          <a:lstStyle/>
          <a:p>
            <a:r>
              <a:rPr lang="en-US" sz="2100" dirty="0"/>
              <a:t>The observed effect is a </a:t>
            </a:r>
            <a:r>
              <a:rPr lang="en-US" sz="2100" u="sng" dirty="0"/>
              <a:t>combined effect </a:t>
            </a:r>
            <a:r>
              <a:rPr lang="en-US" sz="2100" dirty="0"/>
              <a:t>of </a:t>
            </a:r>
            <a:r>
              <a:rPr lang="en-US" sz="2100" dirty="0">
                <a:solidFill>
                  <a:schemeClr val="accent1"/>
                </a:solidFill>
              </a:rPr>
              <a:t>treatment</a:t>
            </a:r>
            <a:r>
              <a:rPr lang="en-US" sz="2100" dirty="0"/>
              <a:t> and </a:t>
            </a:r>
            <a:r>
              <a:rPr lang="en-US" sz="2100" dirty="0">
                <a:solidFill>
                  <a:schemeClr val="accent2">
                    <a:lumMod val="75000"/>
                  </a:schemeClr>
                </a:solidFill>
              </a:rPr>
              <a:t>Intervention</a:t>
            </a:r>
            <a:r>
              <a:rPr lang="en-US" sz="2100" dirty="0"/>
              <a:t>. </a:t>
            </a:r>
          </a:p>
          <a:p>
            <a:endParaRPr lang="en-US" sz="2100" dirty="0"/>
          </a:p>
          <a:p>
            <a:r>
              <a:rPr lang="en-US" sz="2100" dirty="0"/>
              <a:t>Clinical questions:</a:t>
            </a:r>
          </a:p>
          <a:p>
            <a:endParaRPr lang="en-US" dirty="0"/>
          </a:p>
          <a:p>
            <a:pPr marL="257175" indent="-257175">
              <a:buFont typeface="Arial" panose="020B0604020202020204" pitchFamily="34" charset="0"/>
              <a:buChar char="•"/>
            </a:pPr>
            <a:r>
              <a:rPr lang="en-US" dirty="0"/>
              <a:t>What is the </a:t>
            </a:r>
            <a:r>
              <a:rPr lang="en-US" u="sng" dirty="0"/>
              <a:t>combined effect </a:t>
            </a:r>
            <a:r>
              <a:rPr lang="en-US" dirty="0"/>
              <a:t>of </a:t>
            </a:r>
            <a:r>
              <a:rPr lang="en-US" dirty="0">
                <a:solidFill>
                  <a:schemeClr val="accent1"/>
                </a:solidFill>
              </a:rPr>
              <a:t>treatment</a:t>
            </a:r>
            <a:r>
              <a:rPr lang="en-US" dirty="0"/>
              <a:t> and </a:t>
            </a:r>
            <a:r>
              <a:rPr lang="en-US" dirty="0">
                <a:solidFill>
                  <a:schemeClr val="accent2">
                    <a:lumMod val="75000"/>
                  </a:schemeClr>
                </a:solidFill>
              </a:rPr>
              <a:t>Intervention</a:t>
            </a:r>
            <a:r>
              <a:rPr lang="en-US" dirty="0"/>
              <a:t>?</a:t>
            </a:r>
          </a:p>
          <a:p>
            <a:pPr marL="257175" indent="-257175">
              <a:buFont typeface="Arial" panose="020B0604020202020204" pitchFamily="34" charset="0"/>
              <a:buChar char="•"/>
            </a:pPr>
            <a:endParaRPr lang="en-US" dirty="0"/>
          </a:p>
          <a:p>
            <a:pPr marL="257175" indent="-257175">
              <a:buFont typeface="Arial" panose="020B0604020202020204" pitchFamily="34" charset="0"/>
              <a:buChar char="•"/>
            </a:pPr>
            <a:r>
              <a:rPr lang="en-US" dirty="0"/>
              <a:t>What is the </a:t>
            </a:r>
            <a:r>
              <a:rPr lang="en-US" u="sng" dirty="0"/>
              <a:t>effect </a:t>
            </a:r>
            <a:r>
              <a:rPr lang="en-US" dirty="0"/>
              <a:t>due to the </a:t>
            </a:r>
            <a:r>
              <a:rPr lang="en-US" dirty="0">
                <a:solidFill>
                  <a:schemeClr val="accent1"/>
                </a:solidFill>
              </a:rPr>
              <a:t>treatment</a:t>
            </a:r>
            <a:r>
              <a:rPr lang="en-US" dirty="0"/>
              <a:t>? </a:t>
            </a:r>
          </a:p>
          <a:p>
            <a:pPr marL="600075" lvl="1" indent="-257175">
              <a:buFont typeface="Arial" panose="020B0604020202020204" pitchFamily="34" charset="0"/>
              <a:buChar char="•"/>
            </a:pPr>
            <a:r>
              <a:rPr lang="en-US" sz="1500" dirty="0"/>
              <a:t>Do we have to ask “what is the </a:t>
            </a:r>
            <a:r>
              <a:rPr lang="en-US" sz="1500" u="sng" dirty="0"/>
              <a:t>treatment effect  </a:t>
            </a:r>
            <a:r>
              <a:rPr lang="en-US" sz="1500" b="1" dirty="0"/>
              <a:t>had the  </a:t>
            </a:r>
            <a:r>
              <a:rPr lang="en-US" sz="1500" b="1" dirty="0">
                <a:solidFill>
                  <a:schemeClr val="accent2">
                    <a:lumMod val="75000"/>
                  </a:schemeClr>
                </a:solidFill>
              </a:rPr>
              <a:t>intervention</a:t>
            </a:r>
            <a:r>
              <a:rPr lang="en-US" sz="1500" b="1" dirty="0">
                <a:solidFill>
                  <a:schemeClr val="accent1"/>
                </a:solidFill>
              </a:rPr>
              <a:t> </a:t>
            </a:r>
            <a:r>
              <a:rPr lang="en-US" sz="1500" b="1" dirty="0"/>
              <a:t>not occurred</a:t>
            </a:r>
            <a:r>
              <a:rPr lang="en-US" sz="1500" dirty="0"/>
              <a:t>?”</a:t>
            </a:r>
          </a:p>
          <a:p>
            <a:pPr marL="600075" lvl="1" indent="-257175">
              <a:buFont typeface="Arial" panose="020B0604020202020204" pitchFamily="34" charset="0"/>
              <a:buChar char="•"/>
            </a:pPr>
            <a:r>
              <a:rPr lang="en-US" sz="1500" dirty="0"/>
              <a:t>In nonrandomized studies, we ask “what is the average treatment effect (ATE)?”; we do not ask ““what is ATE had the confounding not occurred?”</a:t>
            </a:r>
          </a:p>
        </p:txBody>
      </p:sp>
      <p:pic>
        <p:nvPicPr>
          <p:cNvPr id="12" name="Picture 11" descr="Chart, bar chart&#10;&#10;Description automatically generated">
            <a:extLst>
              <a:ext uri="{FF2B5EF4-FFF2-40B4-BE49-F238E27FC236}">
                <a16:creationId xmlns:a16="http://schemas.microsoft.com/office/drawing/2014/main" id="{889F9E7B-7104-4749-8852-18CC175E6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21" y="953146"/>
            <a:ext cx="3352284" cy="4190354"/>
          </a:xfrm>
          <a:prstGeom prst="rect">
            <a:avLst/>
          </a:prstGeom>
        </p:spPr>
      </p:pic>
      <p:sp>
        <p:nvSpPr>
          <p:cNvPr id="3" name="Slide Number Placeholder 2">
            <a:extLst>
              <a:ext uri="{FF2B5EF4-FFF2-40B4-BE49-F238E27FC236}">
                <a16:creationId xmlns:a16="http://schemas.microsoft.com/office/drawing/2014/main" id="{3BFEECBB-6A2E-462D-B371-F2230D493C9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33</a:t>
            </a:fld>
            <a:endParaRPr lang="en-US"/>
          </a:p>
        </p:txBody>
      </p:sp>
    </p:spTree>
    <p:extLst>
      <p:ext uri="{BB962C8B-B14F-4D97-AF65-F5344CB8AC3E}">
        <p14:creationId xmlns:p14="http://schemas.microsoft.com/office/powerpoint/2010/main" val="136479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E48D-27B1-4507-B415-F3699F64BEDE}"/>
              </a:ext>
            </a:extLst>
          </p:cNvPr>
          <p:cNvSpPr>
            <a:spLocks noGrp="1"/>
          </p:cNvSpPr>
          <p:nvPr>
            <p:ph type="title"/>
          </p:nvPr>
        </p:nvSpPr>
        <p:spPr>
          <a:xfrm>
            <a:off x="1381087" y="192649"/>
            <a:ext cx="6381827" cy="694515"/>
          </a:xfrm>
        </p:spPr>
        <p:txBody>
          <a:bodyPr>
            <a:normAutofit/>
          </a:bodyPr>
          <a:lstStyle/>
          <a:p>
            <a:pPr algn="ctr"/>
            <a:r>
              <a:rPr lang="en-US" b="1" dirty="0">
                <a:latin typeface="+mn-lt"/>
              </a:rPr>
              <a:t>Hypothetical Strategies</a:t>
            </a:r>
          </a:p>
        </p:txBody>
      </p:sp>
      <p:sp>
        <p:nvSpPr>
          <p:cNvPr id="3" name="Content Placeholder 2">
            <a:extLst>
              <a:ext uri="{FF2B5EF4-FFF2-40B4-BE49-F238E27FC236}">
                <a16:creationId xmlns:a16="http://schemas.microsoft.com/office/drawing/2014/main" id="{1197ECD7-1FDC-4D46-868F-5638738B3292}"/>
              </a:ext>
            </a:extLst>
          </p:cNvPr>
          <p:cNvSpPr>
            <a:spLocks noGrp="1"/>
          </p:cNvSpPr>
          <p:nvPr>
            <p:ph idx="1"/>
          </p:nvPr>
        </p:nvSpPr>
        <p:spPr>
          <a:xfrm>
            <a:off x="176293" y="887164"/>
            <a:ext cx="8373347" cy="1671006"/>
          </a:xfrm>
        </p:spPr>
        <p:txBody>
          <a:bodyPr>
            <a:normAutofit/>
          </a:bodyPr>
          <a:lstStyle/>
          <a:p>
            <a:pPr lvl="1"/>
            <a:r>
              <a:rPr lang="en-US" sz="2100" dirty="0"/>
              <a:t>Answer questions</a:t>
            </a:r>
          </a:p>
          <a:p>
            <a:pPr lvl="2"/>
            <a:r>
              <a:rPr lang="en-US" sz="1800" dirty="0"/>
              <a:t>What is the treatment effect if patients did not experience category 1 </a:t>
            </a:r>
            <a:r>
              <a:rPr lang="en-US" sz="1800" dirty="0" err="1"/>
              <a:t>ICEs</a:t>
            </a:r>
            <a:r>
              <a:rPr lang="en-US" sz="1800" dirty="0"/>
              <a:t> (which are direct consequences of the treatment)</a:t>
            </a:r>
          </a:p>
          <a:p>
            <a:pPr lvl="2"/>
            <a:r>
              <a:rPr lang="en-US" sz="1800" dirty="0"/>
              <a:t>What is the effect of </a:t>
            </a:r>
            <a:r>
              <a:rPr lang="en-US" sz="1800" dirty="0">
                <a:solidFill>
                  <a:schemeClr val="accent1"/>
                </a:solidFill>
              </a:rPr>
              <a:t>treatment </a:t>
            </a:r>
            <a:r>
              <a:rPr lang="en-US" sz="1800" dirty="0"/>
              <a:t>(separated from the intervention)</a:t>
            </a:r>
            <a:r>
              <a:rPr lang="en-US" sz="1800" dirty="0">
                <a:solidFill>
                  <a:schemeClr val="accent1"/>
                </a:solidFill>
              </a:rPr>
              <a:t> </a:t>
            </a:r>
            <a:r>
              <a:rPr lang="en-US" sz="1800" dirty="0"/>
              <a:t>when some patients experience  category 2  ICEs</a:t>
            </a:r>
            <a:r>
              <a:rPr lang="en-US" sz="1800" dirty="0">
                <a:solidFill>
                  <a:schemeClr val="accent1"/>
                </a:solidFill>
              </a:rPr>
              <a:t> </a:t>
            </a:r>
            <a:r>
              <a:rPr lang="en-US" sz="1800" dirty="0"/>
              <a:t>(interventions)? </a:t>
            </a:r>
          </a:p>
          <a:p>
            <a:pPr marL="342900" lvl="1" indent="0">
              <a:buNone/>
            </a:pPr>
            <a:endParaRPr lang="en-US" dirty="0"/>
          </a:p>
        </p:txBody>
      </p:sp>
      <p:sp>
        <p:nvSpPr>
          <p:cNvPr id="4" name="Content Placeholder 2">
            <a:extLst>
              <a:ext uri="{FF2B5EF4-FFF2-40B4-BE49-F238E27FC236}">
                <a16:creationId xmlns:a16="http://schemas.microsoft.com/office/drawing/2014/main" id="{35DDD852-B09A-4F82-A5E3-B07E94C8F2B9}"/>
              </a:ext>
            </a:extLst>
          </p:cNvPr>
          <p:cNvSpPr txBox="1">
            <a:spLocks/>
          </p:cNvSpPr>
          <p:nvPr/>
        </p:nvSpPr>
        <p:spPr>
          <a:xfrm>
            <a:off x="176293" y="2558170"/>
            <a:ext cx="8521937" cy="2185348"/>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100" dirty="0"/>
              <a:t>Challenges in clinical justification </a:t>
            </a:r>
          </a:p>
          <a:p>
            <a:pPr lvl="2"/>
            <a:r>
              <a:rPr lang="en-US" sz="1800" dirty="0"/>
              <a:t>The hypothetical scenario of “if all patients can tolerate the treatments” is clearly problematic because tolerability is an intrinsic characteristic of the treatment</a:t>
            </a:r>
          </a:p>
          <a:p>
            <a:pPr lvl="2"/>
            <a:r>
              <a:rPr lang="en-US" sz="1800" dirty="0"/>
              <a:t>All hypothetical scenarios of “intercurrent event would not occur” can be challenging too</a:t>
            </a:r>
          </a:p>
          <a:p>
            <a:pPr marL="342900" lvl="1" indent="0">
              <a:buNone/>
            </a:pPr>
            <a:endParaRPr lang="en-US" sz="2100" dirty="0"/>
          </a:p>
          <a:p>
            <a:pPr lvl="1"/>
            <a:r>
              <a:rPr lang="en-US" sz="2100" dirty="0"/>
              <a:t>Challenges in providing estimation: not all data observable</a:t>
            </a:r>
          </a:p>
        </p:txBody>
      </p:sp>
      <p:sp>
        <p:nvSpPr>
          <p:cNvPr id="5" name="Slide Number Placeholder 4">
            <a:extLst>
              <a:ext uri="{FF2B5EF4-FFF2-40B4-BE49-F238E27FC236}">
                <a16:creationId xmlns:a16="http://schemas.microsoft.com/office/drawing/2014/main" id="{E842237B-BD5C-47A5-95EA-A3AFC33A112A}"/>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34</a:t>
            </a:fld>
            <a:endParaRPr lang="en-US"/>
          </a:p>
        </p:txBody>
      </p:sp>
    </p:spTree>
    <p:extLst>
      <p:ext uri="{BB962C8B-B14F-4D97-AF65-F5344CB8AC3E}">
        <p14:creationId xmlns:p14="http://schemas.microsoft.com/office/powerpoint/2010/main" val="329718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A19D9D"/>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A19D9D"/>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A19D9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E48D-27B1-4507-B415-F3699F64BEDE}"/>
              </a:ext>
            </a:extLst>
          </p:cNvPr>
          <p:cNvSpPr>
            <a:spLocks noGrp="1"/>
          </p:cNvSpPr>
          <p:nvPr>
            <p:ph type="title"/>
          </p:nvPr>
        </p:nvSpPr>
        <p:spPr>
          <a:xfrm>
            <a:off x="984325" y="203407"/>
            <a:ext cx="6891674" cy="694515"/>
          </a:xfrm>
        </p:spPr>
        <p:txBody>
          <a:bodyPr>
            <a:noAutofit/>
          </a:bodyPr>
          <a:lstStyle/>
          <a:p>
            <a:pPr algn="ctr"/>
            <a:r>
              <a:rPr lang="en-US" b="1" dirty="0">
                <a:latin typeface="+mn-lt"/>
              </a:rPr>
              <a:t>Alternative Strategy 1: </a:t>
            </a:r>
            <a:br>
              <a:rPr lang="en-US" b="1" dirty="0">
                <a:latin typeface="+mn-lt"/>
              </a:rPr>
            </a:br>
            <a:r>
              <a:rPr lang="en-US" b="1" dirty="0">
                <a:latin typeface="+mn-lt"/>
              </a:rPr>
              <a:t>Treatment Policy Strategy</a:t>
            </a:r>
          </a:p>
        </p:txBody>
      </p:sp>
      <p:sp>
        <p:nvSpPr>
          <p:cNvPr id="3" name="Content Placeholder 2">
            <a:extLst>
              <a:ext uri="{FF2B5EF4-FFF2-40B4-BE49-F238E27FC236}">
                <a16:creationId xmlns:a16="http://schemas.microsoft.com/office/drawing/2014/main" id="{1197ECD7-1FDC-4D46-868F-5638738B3292}"/>
              </a:ext>
            </a:extLst>
          </p:cNvPr>
          <p:cNvSpPr>
            <a:spLocks noGrp="1"/>
          </p:cNvSpPr>
          <p:nvPr>
            <p:ph idx="1"/>
          </p:nvPr>
        </p:nvSpPr>
        <p:spPr>
          <a:xfrm>
            <a:off x="616104" y="1268094"/>
            <a:ext cx="7911790" cy="1462638"/>
          </a:xfrm>
        </p:spPr>
        <p:txBody>
          <a:bodyPr>
            <a:normAutofit fontScale="92500"/>
          </a:bodyPr>
          <a:lstStyle/>
          <a:p>
            <a:r>
              <a:rPr lang="en-US" dirty="0"/>
              <a:t>The occurrence of the intercurrent event is considered irrelevant</a:t>
            </a:r>
          </a:p>
          <a:p>
            <a:r>
              <a:rPr lang="en-US" dirty="0"/>
              <a:t>The treatment effect is not the same one that is aimed by hypothetical strategies</a:t>
            </a:r>
          </a:p>
          <a:p>
            <a:r>
              <a:rPr lang="en-US" dirty="0"/>
              <a:t>Data not collected after ICE are missing; Can be problematic in NI trials if used to address Category 2 ICEs.</a:t>
            </a:r>
          </a:p>
          <a:p>
            <a:pPr marL="342900" lvl="1" indent="0">
              <a:buNone/>
            </a:pPr>
            <a:endParaRPr lang="en-US" dirty="0"/>
          </a:p>
        </p:txBody>
      </p:sp>
      <p:sp>
        <p:nvSpPr>
          <p:cNvPr id="4" name="Content Placeholder 2">
            <a:extLst>
              <a:ext uri="{FF2B5EF4-FFF2-40B4-BE49-F238E27FC236}">
                <a16:creationId xmlns:a16="http://schemas.microsoft.com/office/drawing/2014/main" id="{DA3C1CAD-301C-4812-84A4-50B07BC66423}"/>
              </a:ext>
            </a:extLst>
          </p:cNvPr>
          <p:cNvSpPr txBox="1">
            <a:spLocks/>
          </p:cNvSpPr>
          <p:nvPr/>
        </p:nvSpPr>
        <p:spPr>
          <a:xfrm>
            <a:off x="616104" y="3180532"/>
            <a:ext cx="7911790" cy="175956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t>Example</a:t>
            </a:r>
            <a:r>
              <a:rPr lang="en-US" sz="2100" dirty="0"/>
              <a:t>: Oncology trials continue to follow patients for PFS/OS after patients discontinue treatments due to AE </a:t>
            </a:r>
          </a:p>
          <a:p>
            <a:pPr lvl="1"/>
            <a:r>
              <a:rPr lang="en-US" sz="1800" dirty="0"/>
              <a:t>If patients‘ data are not collected, we need to imagine the outcome under the hypothetical scenarios if they were followed</a:t>
            </a:r>
          </a:p>
          <a:p>
            <a:pPr marL="342900" lvl="1" indent="0">
              <a:buNone/>
            </a:pPr>
            <a:endParaRPr lang="en-US" sz="1800" dirty="0"/>
          </a:p>
        </p:txBody>
      </p:sp>
      <p:sp>
        <p:nvSpPr>
          <p:cNvPr id="5" name="Slide Number Placeholder 4">
            <a:extLst>
              <a:ext uri="{FF2B5EF4-FFF2-40B4-BE49-F238E27FC236}">
                <a16:creationId xmlns:a16="http://schemas.microsoft.com/office/drawing/2014/main" id="{F3337729-6753-4425-AA74-60D8BA2416E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35</a:t>
            </a:fld>
            <a:endParaRPr lang="en-US"/>
          </a:p>
        </p:txBody>
      </p:sp>
    </p:spTree>
    <p:extLst>
      <p:ext uri="{BB962C8B-B14F-4D97-AF65-F5344CB8AC3E}">
        <p14:creationId xmlns:p14="http://schemas.microsoft.com/office/powerpoint/2010/main" val="261549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A19D9D"/>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A19D9D"/>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A19D9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E48D-27B1-4507-B415-F3699F64BEDE}"/>
              </a:ext>
            </a:extLst>
          </p:cNvPr>
          <p:cNvSpPr>
            <a:spLocks noGrp="1"/>
          </p:cNvSpPr>
          <p:nvPr>
            <p:ph type="title"/>
          </p:nvPr>
        </p:nvSpPr>
        <p:spPr>
          <a:xfrm>
            <a:off x="984325" y="203407"/>
            <a:ext cx="6891674" cy="694515"/>
          </a:xfrm>
        </p:spPr>
        <p:txBody>
          <a:bodyPr>
            <a:noAutofit/>
          </a:bodyPr>
          <a:lstStyle/>
          <a:p>
            <a:pPr algn="ctr"/>
            <a:r>
              <a:rPr lang="en-US" b="1" dirty="0">
                <a:latin typeface="+mn-lt"/>
              </a:rPr>
              <a:t>Alternative Strategy 2: </a:t>
            </a:r>
            <a:br>
              <a:rPr lang="en-US" b="1" dirty="0">
                <a:latin typeface="+mn-lt"/>
              </a:rPr>
            </a:br>
            <a:r>
              <a:rPr lang="en-US" b="1" dirty="0">
                <a:latin typeface="+mn-lt"/>
              </a:rPr>
              <a:t>Composite Variable Strategies</a:t>
            </a:r>
          </a:p>
        </p:txBody>
      </p:sp>
      <p:sp>
        <p:nvSpPr>
          <p:cNvPr id="3" name="Content Placeholder 2">
            <a:extLst>
              <a:ext uri="{FF2B5EF4-FFF2-40B4-BE49-F238E27FC236}">
                <a16:creationId xmlns:a16="http://schemas.microsoft.com/office/drawing/2014/main" id="{1197ECD7-1FDC-4D46-868F-5638738B3292}"/>
              </a:ext>
            </a:extLst>
          </p:cNvPr>
          <p:cNvSpPr>
            <a:spLocks noGrp="1"/>
          </p:cNvSpPr>
          <p:nvPr>
            <p:ph idx="1"/>
          </p:nvPr>
        </p:nvSpPr>
        <p:spPr>
          <a:xfrm>
            <a:off x="474267" y="1447043"/>
            <a:ext cx="7911790" cy="1328595"/>
          </a:xfrm>
        </p:spPr>
        <p:txBody>
          <a:bodyPr>
            <a:normAutofit/>
          </a:bodyPr>
          <a:lstStyle/>
          <a:p>
            <a:r>
              <a:rPr lang="en-US" dirty="0"/>
              <a:t>Intercurrent event is incorporated into the definition of the endpoint. </a:t>
            </a:r>
          </a:p>
          <a:p>
            <a:r>
              <a:rPr lang="en-US" dirty="0"/>
              <a:t>Could be good alternatives to hypothetical strategies for category 2</a:t>
            </a:r>
            <a:r>
              <a:rPr lang="en-US" dirty="0">
                <a:solidFill>
                  <a:srgbClr val="FF0000"/>
                </a:solidFill>
              </a:rPr>
              <a:t> </a:t>
            </a:r>
            <a:r>
              <a:rPr lang="en-US" dirty="0" err="1"/>
              <a:t>ICEs</a:t>
            </a:r>
            <a:r>
              <a:rPr lang="en-US" dirty="0"/>
              <a:t> and answer the question “what is the effect due to the treatment”?</a:t>
            </a:r>
          </a:p>
          <a:p>
            <a:r>
              <a:rPr lang="en-US" dirty="0"/>
              <a:t>Change endpoint: different components may be of different importance</a:t>
            </a:r>
          </a:p>
          <a:p>
            <a:pPr marL="342900" lvl="1" indent="0">
              <a:buNone/>
            </a:pPr>
            <a:endParaRPr lang="en-US" sz="1650" dirty="0"/>
          </a:p>
          <a:p>
            <a:pPr marL="342900" lvl="1" indent="0">
              <a:buNone/>
            </a:pPr>
            <a:endParaRPr lang="en-US" dirty="0"/>
          </a:p>
        </p:txBody>
      </p:sp>
      <p:sp>
        <p:nvSpPr>
          <p:cNvPr id="4" name="Content Placeholder 2">
            <a:extLst>
              <a:ext uri="{FF2B5EF4-FFF2-40B4-BE49-F238E27FC236}">
                <a16:creationId xmlns:a16="http://schemas.microsoft.com/office/drawing/2014/main" id="{F7B0483D-0C56-4D6F-8601-9E51D0E46C3F}"/>
              </a:ext>
            </a:extLst>
          </p:cNvPr>
          <p:cNvSpPr txBox="1">
            <a:spLocks/>
          </p:cNvSpPr>
          <p:nvPr/>
        </p:nvSpPr>
        <p:spPr>
          <a:xfrm>
            <a:off x="552576" y="2571750"/>
            <a:ext cx="7911790" cy="19607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None/>
            </a:pPr>
            <a:endParaRPr lang="en-US" sz="1650" dirty="0"/>
          </a:p>
          <a:p>
            <a:pPr marL="0" indent="0">
              <a:buNone/>
            </a:pPr>
            <a:r>
              <a:rPr lang="en-US" sz="2100" dirty="0"/>
              <a:t>Example: In HIV trials, treatment discontinuations due to AEs are considered virologic failures.</a:t>
            </a:r>
          </a:p>
          <a:p>
            <a:pPr lvl="1"/>
            <a:r>
              <a:rPr lang="en-US" sz="1800" dirty="0"/>
              <a:t>Because we assume that patients will loss control of viral loads after the treatment discontinuation </a:t>
            </a:r>
            <a:r>
              <a:rPr lang="en-US" sz="1800" u="sng" dirty="0"/>
              <a:t>if they do not take additional treatments</a:t>
            </a:r>
            <a:r>
              <a:rPr lang="en-US" sz="1800" dirty="0"/>
              <a:t>. </a:t>
            </a:r>
          </a:p>
          <a:p>
            <a:pPr marL="342900" lvl="1" indent="0">
              <a:buNone/>
            </a:pPr>
            <a:endParaRPr lang="en-US" sz="1800" dirty="0"/>
          </a:p>
        </p:txBody>
      </p:sp>
      <p:sp>
        <p:nvSpPr>
          <p:cNvPr id="5" name="Slide Number Placeholder 4">
            <a:extLst>
              <a:ext uri="{FF2B5EF4-FFF2-40B4-BE49-F238E27FC236}">
                <a16:creationId xmlns:a16="http://schemas.microsoft.com/office/drawing/2014/main" id="{54077D14-54EA-44F7-B39E-3653860BF4A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36</a:t>
            </a:fld>
            <a:endParaRPr lang="en-US"/>
          </a:p>
        </p:txBody>
      </p:sp>
    </p:spTree>
    <p:extLst>
      <p:ext uri="{BB962C8B-B14F-4D97-AF65-F5344CB8AC3E}">
        <p14:creationId xmlns:p14="http://schemas.microsoft.com/office/powerpoint/2010/main" val="272560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A19D9D"/>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A19D9D"/>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A19D9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E48D-27B1-4507-B415-F3699F64BEDE}"/>
              </a:ext>
            </a:extLst>
          </p:cNvPr>
          <p:cNvSpPr>
            <a:spLocks noGrp="1"/>
          </p:cNvSpPr>
          <p:nvPr>
            <p:ph type="title"/>
          </p:nvPr>
        </p:nvSpPr>
        <p:spPr>
          <a:xfrm>
            <a:off x="984325" y="203407"/>
            <a:ext cx="6891674" cy="694515"/>
          </a:xfrm>
        </p:spPr>
        <p:txBody>
          <a:bodyPr>
            <a:noAutofit/>
          </a:bodyPr>
          <a:lstStyle/>
          <a:p>
            <a:pPr algn="ctr"/>
            <a:r>
              <a:rPr lang="en-US" b="1" dirty="0">
                <a:latin typeface="+mn-lt"/>
              </a:rPr>
              <a:t>Other Alternative Strategies </a:t>
            </a:r>
            <a:br>
              <a:rPr lang="en-US" b="1" dirty="0">
                <a:latin typeface="+mn-lt"/>
              </a:rPr>
            </a:br>
            <a:r>
              <a:rPr lang="en-US" b="1" dirty="0">
                <a:latin typeface="+mn-lt"/>
              </a:rPr>
              <a:t>for Modified Questions</a:t>
            </a:r>
          </a:p>
        </p:txBody>
      </p:sp>
      <p:sp>
        <p:nvSpPr>
          <p:cNvPr id="3" name="Content Placeholder 2">
            <a:extLst>
              <a:ext uri="{FF2B5EF4-FFF2-40B4-BE49-F238E27FC236}">
                <a16:creationId xmlns:a16="http://schemas.microsoft.com/office/drawing/2014/main" id="{1197ECD7-1FDC-4D46-868F-5638738B3292}"/>
              </a:ext>
            </a:extLst>
          </p:cNvPr>
          <p:cNvSpPr>
            <a:spLocks noGrp="1"/>
          </p:cNvSpPr>
          <p:nvPr>
            <p:ph idx="1"/>
          </p:nvPr>
        </p:nvSpPr>
        <p:spPr>
          <a:xfrm>
            <a:off x="552576" y="1243156"/>
            <a:ext cx="7911790" cy="694515"/>
          </a:xfrm>
        </p:spPr>
        <p:txBody>
          <a:bodyPr>
            <a:normAutofit/>
          </a:bodyPr>
          <a:lstStyle/>
          <a:p>
            <a:r>
              <a:rPr lang="en-US" dirty="0"/>
              <a:t>Problematic: What is the treatment effect if all patients can tolerate the treatments? </a:t>
            </a:r>
          </a:p>
          <a:p>
            <a:pPr lvl="2">
              <a:buFont typeface="Calibri" panose="020F0502020204030204" pitchFamily="34" charset="0"/>
              <a:buChar char="─"/>
            </a:pPr>
            <a:endParaRPr lang="en-US" dirty="0"/>
          </a:p>
        </p:txBody>
      </p:sp>
      <p:sp>
        <p:nvSpPr>
          <p:cNvPr id="4" name="Content Placeholder 2">
            <a:extLst>
              <a:ext uri="{FF2B5EF4-FFF2-40B4-BE49-F238E27FC236}">
                <a16:creationId xmlns:a16="http://schemas.microsoft.com/office/drawing/2014/main" id="{85FF48A8-7F5F-46E7-BC71-3E25AB2740E4}"/>
              </a:ext>
            </a:extLst>
          </p:cNvPr>
          <p:cNvSpPr txBox="1">
            <a:spLocks/>
          </p:cNvSpPr>
          <p:nvPr/>
        </p:nvSpPr>
        <p:spPr>
          <a:xfrm>
            <a:off x="552576" y="2198102"/>
            <a:ext cx="7911790" cy="298386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Revised: What is the treatment effect </a:t>
            </a:r>
            <a:r>
              <a:rPr lang="en-US" sz="2100" dirty="0">
                <a:solidFill>
                  <a:schemeClr val="accent1"/>
                </a:solidFill>
              </a:rPr>
              <a:t>in patients who can tolerate the treatments</a:t>
            </a:r>
            <a:r>
              <a:rPr lang="en-US" sz="2100" dirty="0"/>
              <a:t>? </a:t>
            </a:r>
          </a:p>
          <a:p>
            <a:pPr lvl="1">
              <a:buFont typeface="Calibri" panose="020F0502020204030204" pitchFamily="34" charset="0"/>
              <a:buChar char="─"/>
            </a:pPr>
            <a:r>
              <a:rPr lang="en-US" sz="1800" dirty="0"/>
              <a:t>This is the treatment effect for “tolerators”</a:t>
            </a:r>
          </a:p>
          <a:p>
            <a:pPr lvl="1">
              <a:buFont typeface="Calibri" panose="020F0502020204030204" pitchFamily="34" charset="0"/>
              <a:buChar char="─"/>
            </a:pPr>
            <a:r>
              <a:rPr lang="en-US" sz="1800" dirty="0"/>
              <a:t>The subpopulation “who can tolerate the treatments” is not clearly defined, as it depends on treatment and control</a:t>
            </a:r>
          </a:p>
          <a:p>
            <a:pPr lvl="1">
              <a:buFont typeface="Calibri" panose="020F0502020204030204" pitchFamily="34" charset="0"/>
              <a:buChar char="─"/>
            </a:pPr>
            <a:r>
              <a:rPr lang="en-US" sz="1800" dirty="0"/>
              <a:t>Potential solutions to target two different ‘tolerators’:</a:t>
            </a:r>
          </a:p>
          <a:p>
            <a:pPr lvl="2">
              <a:buFont typeface="Calibri" panose="020F0502020204030204" pitchFamily="34" charset="0"/>
              <a:buChar char="─"/>
            </a:pPr>
            <a:r>
              <a:rPr lang="en-US" sz="1500" dirty="0"/>
              <a:t>Principal stratum strategies </a:t>
            </a:r>
          </a:p>
          <a:p>
            <a:pPr lvl="2">
              <a:buFont typeface="Calibri" panose="020F0502020204030204" pitchFamily="34" charset="0"/>
              <a:buChar char="─"/>
            </a:pPr>
            <a:r>
              <a:rPr lang="en-US" sz="1500" dirty="0"/>
              <a:t>Randomized withdrawal trial design </a:t>
            </a:r>
          </a:p>
          <a:p>
            <a:pPr lvl="2">
              <a:buFont typeface="Calibri" panose="020F0502020204030204" pitchFamily="34" charset="0"/>
              <a:buChar char="─"/>
            </a:pPr>
            <a:endParaRPr lang="en-US" sz="1500" dirty="0"/>
          </a:p>
        </p:txBody>
      </p:sp>
      <p:sp>
        <p:nvSpPr>
          <p:cNvPr id="5" name="Slide Number Placeholder 4">
            <a:extLst>
              <a:ext uri="{FF2B5EF4-FFF2-40B4-BE49-F238E27FC236}">
                <a16:creationId xmlns:a16="http://schemas.microsoft.com/office/drawing/2014/main" id="{584E3B98-3EDC-46A4-8354-045A2EE2E39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37</a:t>
            </a:fld>
            <a:endParaRPr lang="en-US"/>
          </a:p>
        </p:txBody>
      </p:sp>
    </p:spTree>
    <p:extLst>
      <p:ext uri="{BB962C8B-B14F-4D97-AF65-F5344CB8AC3E}">
        <p14:creationId xmlns:p14="http://schemas.microsoft.com/office/powerpoint/2010/main" val="320441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A19D9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18D5-ABAC-41E5-B52D-C2FCB8F4387D}"/>
              </a:ext>
            </a:extLst>
          </p:cNvPr>
          <p:cNvSpPr>
            <a:spLocks noGrp="1"/>
          </p:cNvSpPr>
          <p:nvPr>
            <p:ph type="title"/>
          </p:nvPr>
        </p:nvSpPr>
        <p:spPr>
          <a:xfrm>
            <a:off x="940869" y="438623"/>
            <a:ext cx="6677805" cy="694515"/>
          </a:xfrm>
        </p:spPr>
        <p:txBody>
          <a:bodyPr>
            <a:noAutofit/>
          </a:bodyPr>
          <a:lstStyle/>
          <a:p>
            <a:r>
              <a:rPr lang="en-US" sz="2400" dirty="0">
                <a:latin typeface="+mn-lt"/>
              </a:rPr>
              <a:t>Defining Populations of “Who Can Tolerate </a:t>
            </a:r>
            <a:br>
              <a:rPr lang="en-US" sz="2400" dirty="0">
                <a:latin typeface="+mn-lt"/>
              </a:rPr>
            </a:br>
            <a:r>
              <a:rPr lang="en-US" sz="2400" dirty="0">
                <a:latin typeface="+mn-lt"/>
              </a:rPr>
              <a:t>the Treatments”: Principal Stratum</a:t>
            </a:r>
          </a:p>
        </p:txBody>
      </p:sp>
      <mc:AlternateContent xmlns:mc="http://schemas.openxmlformats.org/markup-compatibility/2006">
        <mc:Choice xmlns:a14="http://schemas.microsoft.com/office/drawing/2010/main" Requires="a14">
          <p:graphicFrame>
            <p:nvGraphicFramePr>
              <p:cNvPr id="8" name="Content Placeholder 7">
                <a:extLst>
                  <a:ext uri="{FF2B5EF4-FFF2-40B4-BE49-F238E27FC236}">
                    <a16:creationId xmlns:a16="http://schemas.microsoft.com/office/drawing/2014/main" id="{FBEF6A49-B0ED-4782-9579-433727B7D9DB}"/>
                  </a:ext>
                </a:extLst>
              </p:cNvPr>
              <p:cNvGraphicFramePr>
                <a:graphicFrameLocks noGrp="1"/>
              </p:cNvGraphicFramePr>
              <p:nvPr>
                <p:ph idx="1"/>
              </p:nvPr>
            </p:nvGraphicFramePr>
            <p:xfrm>
              <a:off x="1320093" y="1499731"/>
              <a:ext cx="4902544" cy="2794773"/>
            </p:xfrm>
            <a:graphic>
              <a:graphicData uri="http://schemas.openxmlformats.org/drawingml/2006/table">
                <a:tbl>
                  <a:tblPr firstRow="1" bandRow="1"/>
                  <a:tblGrid>
                    <a:gridCol w="1619541">
                      <a:extLst>
                        <a:ext uri="{9D8B030D-6E8A-4147-A177-3AD203B41FA5}">
                          <a16:colId xmlns:a16="http://schemas.microsoft.com/office/drawing/2014/main" val="3844768757"/>
                        </a:ext>
                      </a:extLst>
                    </a:gridCol>
                    <a:gridCol w="1648820">
                      <a:extLst>
                        <a:ext uri="{9D8B030D-6E8A-4147-A177-3AD203B41FA5}">
                          <a16:colId xmlns:a16="http://schemas.microsoft.com/office/drawing/2014/main" val="3376197861"/>
                        </a:ext>
                      </a:extLst>
                    </a:gridCol>
                    <a:gridCol w="1634183">
                      <a:extLst>
                        <a:ext uri="{9D8B030D-6E8A-4147-A177-3AD203B41FA5}">
                          <a16:colId xmlns:a16="http://schemas.microsoft.com/office/drawing/2014/main" val="3957543083"/>
                        </a:ext>
                      </a:extLst>
                    </a:gridCol>
                  </a:tblGrid>
                  <a:tr h="1083374">
                    <a:tc>
                      <a:txBody>
                        <a:bodyPr/>
                        <a:lstStyle/>
                        <a:p>
                          <a:pPr marL="0" marR="0">
                            <a:lnSpc>
                              <a:spcPct val="115000"/>
                            </a:lnSpc>
                            <a:spcBef>
                              <a:spcPts val="0"/>
                            </a:spcBef>
                            <a:spcAft>
                              <a:spcPts val="1000"/>
                            </a:spcAft>
                          </a:pPr>
                          <a:endParaRPr lang="en-US" sz="18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𝐓𝐨𝐥𝐞𝐫𝐚𝐭𝐞</m:t>
                                </m:r>
                                <m:r>
                                  <a:rPr lang="en-US" sz="1800" b="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𝐭𝐫</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𝒆</m:t>
                                </m:r>
                                <m:r>
                                  <a:rPr lang="en-US"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𝐚𝐭𝐦𝐞𝐧𝐭</m:t>
                                </m:r>
                                <m:r>
                                  <a:rPr lang="en-US" sz="1800" b="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US" sz="1800" dirty="0">
                            <a:solidFill>
                              <a:schemeClr val="tx1"/>
                            </a:solidFill>
                            <a:effectLst/>
                            <a:latin typeface="+mn-lt"/>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solidFill>
                                <a:schemeClr val="tx1"/>
                              </a:solidFill>
                              <a:effectLst/>
                              <a:latin typeface="+mn-lt"/>
                              <a:ea typeface="Calibri" panose="020F0502020204030204" pitchFamily="34" charset="0"/>
                              <a:cs typeface="Times New Roman" panose="02020603050405020304" pitchFamily="18" charset="0"/>
                            </a:rPr>
                            <a:t>              Yes                                    No</a:t>
                          </a:r>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nSpc>
                              <a:spcPct val="115000"/>
                            </a:lnSpc>
                            <a:spcBef>
                              <a:spcPts val="0"/>
                            </a:spcBef>
                            <a:spcAft>
                              <a:spcPts val="1000"/>
                            </a:spcAft>
                          </a:pPr>
                          <a:endParaRPr lang="en-US" sz="2400" dirty="0">
                            <a:solidFill>
                              <a:schemeClr val="tx1"/>
                            </a:solidFill>
                            <a:effectLst/>
                            <a:latin typeface="+mn-lt"/>
                            <a:ea typeface="Calibri" panose="020F0502020204030204" pitchFamily="34"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7322245"/>
                      </a:ext>
                    </a:extLst>
                  </a:tr>
                  <a:tr h="690182">
                    <a:tc rowSpan="2">
                      <a:txBody>
                        <a:bodyPr/>
                        <a:lstStyle/>
                        <a:p>
                          <a:pPr marL="0" marR="0" algn="l">
                            <a:lnSpc>
                              <a:spcPct val="115000"/>
                            </a:lnSpc>
                            <a:spcBef>
                              <a:spcPts val="0"/>
                            </a:spcBef>
                            <a:spcAft>
                              <a:spcPts val="1000"/>
                            </a:spcAft>
                          </a:pPr>
                          <a14:m>
                            <m:oMath xmlns:m="http://schemas.openxmlformats.org/officeDocument/2006/math">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𝐓𝐨𝐥𝐞𝐫𝐚𝐭𝐞</m:t>
                              </m:r>
                              <m:r>
                                <a:rPr lang="en-US" sz="1800" b="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b="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          Yes</a:t>
                          </a:r>
                        </a:p>
                        <a:p>
                          <a:pPr marL="0" marR="0" algn="l">
                            <a:lnSpc>
                              <a:spcPct val="115000"/>
                            </a:lnSpc>
                            <a:spcBef>
                              <a:spcPts val="0"/>
                            </a:spcBef>
                            <a:spcAft>
                              <a:spcPts val="1000"/>
                            </a:spcAft>
                          </a:pPr>
                          <a14:m>
                            <m:oMath xmlns:m="http://schemas.openxmlformats.org/officeDocument/2006/math">
                              <m:r>
                                <a:rPr lang="en-US"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𝐜𝐨𝐧𝐭𝐫𝐨𝐥</m:t>
                              </m:r>
                            </m:oMath>
                          </a14:m>
                          <a:r>
                            <a:rPr lang="en-US" sz="1800" dirty="0">
                              <a:solidFill>
                                <a:schemeClr val="tx1"/>
                              </a:solidFill>
                              <a:effectLst/>
                              <a:latin typeface="+mn-lt"/>
                              <a:ea typeface="Calibri" panose="020F0502020204030204" pitchFamily="34" charset="0"/>
                              <a:cs typeface="Times New Roman" panose="02020603050405020304" pitchFamily="18" charset="0"/>
                            </a:rPr>
                            <a:t>          No</a:t>
                          </a:r>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just" defTabSz="457200" rtl="0" eaLnBrk="1" fontAlgn="auto" latinLnBrk="0" hangingPunct="1">
                            <a:lnSpc>
                              <a:spcPct val="115000"/>
                            </a:lnSpc>
                            <a:spcBef>
                              <a:spcPts val="0"/>
                            </a:spcBef>
                            <a:spcAft>
                              <a:spcPts val="1000"/>
                            </a:spcAft>
                            <a:buClrTx/>
                            <a:buSzTx/>
                            <a:buFontTx/>
                            <a:buNone/>
                            <a:tabLst/>
                            <a:defRPr/>
                          </a:pPr>
                          <a:r>
                            <a:rPr lang="en-US" sz="1800" dirty="0">
                              <a:solidFill>
                                <a:schemeClr val="tx1"/>
                              </a:solidFill>
                              <a:effectLst/>
                              <a:latin typeface="+mn-lt"/>
                              <a:ea typeface="Calibri" panose="020F0502020204030204" pitchFamily="34" charset="0"/>
                              <a:cs typeface="Times New Roman" panose="02020603050405020304" pitchFamily="18" charset="0"/>
                            </a:rPr>
                            <a:t>         </a:t>
                          </a:r>
                          <a14:m>
                            <m:oMath xmlns:m="http://schemas.openxmlformats.org/officeDocument/2006/math">
                              <m:sSub>
                                <m:sSubPr>
                                  <m:ctrlPr>
                                    <a:rPr lang="en-US" sz="1800" b="1" i="1" kern="1200" smtClean="0">
                                      <a:solidFill>
                                        <a:srgbClr val="92D050"/>
                                      </a:solidFill>
                                      <a:effectLst/>
                                      <a:latin typeface="Cambria Math" panose="02040503050406030204" pitchFamily="18" charset="0"/>
                                      <a:ea typeface="+mn-ea"/>
                                      <a:cs typeface="+mn-cs"/>
                                    </a:rPr>
                                  </m:ctrlPr>
                                </m:sSubPr>
                                <m:e>
                                  <m:r>
                                    <a:rPr lang="en-US" sz="1800" b="1" i="1" kern="1200" smtClean="0">
                                      <a:solidFill>
                                        <a:srgbClr val="92D050"/>
                                      </a:solidFill>
                                      <a:effectLst/>
                                      <a:latin typeface="Cambria Math" panose="02040503050406030204" pitchFamily="18" charset="0"/>
                                      <a:ea typeface="+mn-ea"/>
                                      <a:cs typeface="+mn-cs"/>
                                    </a:rPr>
                                    <m:t>   </m:t>
                                  </m:r>
                                  <m:r>
                                    <a:rPr lang="en-US" sz="1800" b="1" i="1" kern="1200">
                                      <a:solidFill>
                                        <a:srgbClr val="92D050"/>
                                      </a:solidFill>
                                      <a:effectLst/>
                                      <a:latin typeface="Cambria Math" panose="02040503050406030204" pitchFamily="18" charset="0"/>
                                      <a:ea typeface="+mn-ea"/>
                                      <a:cs typeface="+mn-cs"/>
                                    </a:rPr>
                                    <m:t>𝑺</m:t>
                                  </m:r>
                                </m:e>
                                <m:sub>
                                  <m:r>
                                    <a:rPr lang="en-US" sz="1800" b="1" i="1" kern="1200">
                                      <a:solidFill>
                                        <a:srgbClr val="92D050"/>
                                      </a:solidFill>
                                      <a:effectLst/>
                                      <a:latin typeface="Cambria Math" panose="02040503050406030204" pitchFamily="18" charset="0"/>
                                      <a:ea typeface="+mn-ea"/>
                                      <a:cs typeface="+mn-cs"/>
                                    </a:rPr>
                                    <m:t>𝑻𝑪</m:t>
                                  </m:r>
                                </m:sub>
                              </m:sSub>
                            </m:oMath>
                          </a14:m>
                          <a:endParaRPr lang="en-US" sz="1800" b="1" kern="1200" dirty="0">
                            <a:solidFill>
                              <a:schemeClr val="tx1"/>
                            </a:solidFill>
                            <a:effectLst/>
                            <a:latin typeface="+mn-lt"/>
                            <a:ea typeface="+mn-ea"/>
                            <a:cs typeface="+mn-cs"/>
                          </a:endParaRPr>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just" defTabSz="457200" rtl="0" eaLnBrk="1" fontAlgn="auto" latinLnBrk="0" hangingPunct="1">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kern="1200" smtClean="0">
                                        <a:solidFill>
                                          <a:srgbClr val="FFC000"/>
                                        </a:solidFill>
                                        <a:effectLst/>
                                        <a:latin typeface="Cambria Math" panose="02040503050406030204" pitchFamily="18" charset="0"/>
                                        <a:ea typeface="+mn-ea"/>
                                        <a:cs typeface="+mn-cs"/>
                                      </a:rPr>
                                    </m:ctrlPr>
                                  </m:sSubPr>
                                  <m:e>
                                    <m:r>
                                      <a:rPr lang="en-US" sz="1800" i="1" kern="1200">
                                        <a:solidFill>
                                          <a:srgbClr val="FFC000"/>
                                        </a:solidFill>
                                        <a:effectLst/>
                                        <a:latin typeface="Cambria Math" panose="02040503050406030204" pitchFamily="18" charset="0"/>
                                        <a:ea typeface="+mn-ea"/>
                                        <a:cs typeface="+mn-cs"/>
                                      </a:rPr>
                                      <m:t>𝑆</m:t>
                                    </m:r>
                                  </m:e>
                                  <m:sub>
                                    <m:bar>
                                      <m:barPr>
                                        <m:pos m:val="top"/>
                                        <m:ctrlPr>
                                          <a:rPr lang="en-US" sz="1800" i="1" kern="1200">
                                            <a:solidFill>
                                              <a:srgbClr val="FFC000"/>
                                            </a:solidFill>
                                            <a:effectLst/>
                                            <a:latin typeface="Cambria Math" panose="02040503050406030204" pitchFamily="18" charset="0"/>
                                            <a:ea typeface="+mn-ea"/>
                                            <a:cs typeface="+mn-cs"/>
                                          </a:rPr>
                                        </m:ctrlPr>
                                      </m:barPr>
                                      <m:e>
                                        <m:r>
                                          <a:rPr lang="en-US" sz="1800" i="1" kern="1200">
                                            <a:solidFill>
                                              <a:srgbClr val="FFC000"/>
                                            </a:solidFill>
                                            <a:effectLst/>
                                            <a:latin typeface="Cambria Math" panose="02040503050406030204" pitchFamily="18" charset="0"/>
                                            <a:ea typeface="+mn-ea"/>
                                            <a:cs typeface="+mn-cs"/>
                                          </a:rPr>
                                          <m:t>𝑇</m:t>
                                        </m:r>
                                      </m:e>
                                    </m:bar>
                                    <m:r>
                                      <a:rPr lang="en-US" sz="1800" i="1" kern="1200">
                                        <a:solidFill>
                                          <a:srgbClr val="FFC000"/>
                                        </a:solidFill>
                                        <a:effectLst/>
                                        <a:latin typeface="Cambria Math" panose="02040503050406030204" pitchFamily="18" charset="0"/>
                                        <a:ea typeface="+mn-ea"/>
                                        <a:cs typeface="+mn-cs"/>
                                      </a:rPr>
                                      <m:t>𝐶</m:t>
                                    </m:r>
                                  </m:sub>
                                </m:sSub>
                              </m:oMath>
                            </m:oMathPara>
                          </a14:m>
                          <a:endParaRPr lang="en-US" sz="1800" b="1" kern="1200" dirty="0">
                            <a:solidFill>
                              <a:schemeClr val="tx1"/>
                            </a:solidFill>
                            <a:effectLst/>
                            <a:latin typeface="+mn-lt"/>
                            <a:ea typeface="+mn-ea"/>
                            <a:cs typeface="+mn-cs"/>
                          </a:endParaRPr>
                        </a:p>
                        <a:p>
                          <a:pPr marL="0" marR="0" lvl="0" indent="0" algn="just" defTabSz="457200" rtl="0" eaLnBrk="1" fontAlgn="auto" latinLnBrk="0" hangingPunct="1">
                            <a:lnSpc>
                              <a:spcPct val="115000"/>
                            </a:lnSpc>
                            <a:spcBef>
                              <a:spcPts val="0"/>
                            </a:spcBef>
                            <a:spcAft>
                              <a:spcPts val="0"/>
                            </a:spcAft>
                            <a:buClrTx/>
                            <a:buSzTx/>
                            <a:buFontTx/>
                            <a:buNone/>
                            <a:tabLst/>
                            <a:defRPr/>
                          </a:pPr>
                          <a:endParaRPr lang="en-US" sz="1800" b="1" kern="1200" dirty="0">
                            <a:solidFill>
                              <a:schemeClr val="tx1"/>
                            </a:solidFill>
                            <a:effectLst/>
                            <a:latin typeface="+mn-lt"/>
                            <a:ea typeface="+mn-ea"/>
                            <a:cs typeface="+mn-cs"/>
                          </a:endParaRPr>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3112945"/>
                      </a:ext>
                    </a:extLst>
                  </a:tr>
                  <a:tr h="989404">
                    <a:tc vMerge="1">
                      <a:txBody>
                        <a:bodyPr/>
                        <a:lstStyle/>
                        <a:p>
                          <a:pPr marL="0" marR="0">
                            <a:lnSpc>
                              <a:spcPct val="115000"/>
                            </a:lnSpc>
                            <a:spcBef>
                              <a:spcPts val="0"/>
                            </a:spcBef>
                            <a:spcAft>
                              <a:spcPts val="1000"/>
                            </a:spcAft>
                          </a:pPr>
                          <a:endParaRPr lang="en-US" sz="2400" dirty="0">
                            <a:solidFill>
                              <a:schemeClr val="tx1"/>
                            </a:solidFill>
                            <a:effectLst/>
                            <a:latin typeface="+mn-lt"/>
                            <a:ea typeface="Calibri" panose="020F0502020204030204" pitchFamily="34"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b="1" i="1" kern="1200" smtClean="0">
                                        <a:solidFill>
                                          <a:srgbClr val="00B0F0"/>
                                        </a:solidFill>
                                        <a:effectLst/>
                                        <a:latin typeface="Cambria Math" panose="02040503050406030204" pitchFamily="18" charset="0"/>
                                        <a:ea typeface="+mn-ea"/>
                                        <a:cs typeface="+mn-cs"/>
                                      </a:rPr>
                                    </m:ctrlPr>
                                  </m:sSubPr>
                                  <m:e>
                                    <m:r>
                                      <a:rPr lang="en-US" sz="1800" b="1" i="1" kern="1200">
                                        <a:solidFill>
                                          <a:srgbClr val="00B0F0"/>
                                        </a:solidFill>
                                        <a:effectLst/>
                                        <a:latin typeface="Cambria Math" panose="02040503050406030204" pitchFamily="18" charset="0"/>
                                        <a:ea typeface="+mn-ea"/>
                                        <a:cs typeface="+mn-cs"/>
                                      </a:rPr>
                                      <m:t>𝑺</m:t>
                                    </m:r>
                                  </m:e>
                                  <m:sub>
                                    <m:r>
                                      <a:rPr lang="en-US" sz="1800" b="1" i="1" kern="1200">
                                        <a:solidFill>
                                          <a:srgbClr val="00B0F0"/>
                                        </a:solidFill>
                                        <a:effectLst/>
                                        <a:latin typeface="Cambria Math" panose="02040503050406030204" pitchFamily="18" charset="0"/>
                                        <a:ea typeface="+mn-ea"/>
                                        <a:cs typeface="+mn-cs"/>
                                      </a:rPr>
                                      <m:t>𝑻</m:t>
                                    </m:r>
                                    <m:bar>
                                      <m:barPr>
                                        <m:pos m:val="top"/>
                                        <m:ctrlPr>
                                          <a:rPr lang="en-US" sz="1800" b="1" i="1" kern="1200">
                                            <a:solidFill>
                                              <a:srgbClr val="00B0F0"/>
                                            </a:solidFill>
                                            <a:effectLst/>
                                            <a:latin typeface="Cambria Math" panose="02040503050406030204" pitchFamily="18" charset="0"/>
                                            <a:ea typeface="+mn-ea"/>
                                            <a:cs typeface="+mn-cs"/>
                                          </a:rPr>
                                        </m:ctrlPr>
                                      </m:barPr>
                                      <m:e>
                                        <m:r>
                                          <a:rPr lang="en-US" sz="1800" b="1" i="1" kern="1200">
                                            <a:solidFill>
                                              <a:srgbClr val="00B0F0"/>
                                            </a:solidFill>
                                            <a:effectLst/>
                                            <a:latin typeface="Cambria Math" panose="02040503050406030204" pitchFamily="18" charset="0"/>
                                            <a:ea typeface="+mn-ea"/>
                                            <a:cs typeface="+mn-cs"/>
                                          </a:rPr>
                                          <m:t>𝑪</m:t>
                                        </m:r>
                                      </m:e>
                                    </m:bar>
                                  </m:sub>
                                </m:sSub>
                              </m:oMath>
                            </m:oMathPara>
                          </a14:m>
                          <a:endParaRPr lang="en-US" sz="1800" b="1" kern="1200" dirty="0">
                            <a:solidFill>
                              <a:schemeClr val="tx1"/>
                            </a:solidFill>
                            <a:effectLst/>
                            <a:latin typeface="+mn-lt"/>
                            <a:ea typeface="+mn-ea"/>
                            <a:cs typeface="+mn-cs"/>
                          </a:endParaRPr>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just" defTabSz="457200" rtl="0" eaLnBrk="1" fontAlgn="auto" latinLnBrk="0" hangingPunct="1">
                            <a:lnSpc>
                              <a:spcPct val="115000"/>
                            </a:lnSpc>
                            <a:spcBef>
                              <a:spcPts val="0"/>
                            </a:spcBef>
                            <a:spcAft>
                              <a:spcPts val="100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sz="1800" b="1" i="1" kern="1200" smtClean="0">
                                        <a:solidFill>
                                          <a:schemeClr val="tx1"/>
                                        </a:solidFill>
                                        <a:effectLst/>
                                        <a:latin typeface="Cambria Math" panose="02040503050406030204" pitchFamily="18" charset="0"/>
                                        <a:ea typeface="+mn-ea"/>
                                        <a:cs typeface="+mn-cs"/>
                                      </a:rPr>
                                    </m:ctrlPr>
                                  </m:sSubPr>
                                  <m:e>
                                    <m:r>
                                      <a:rPr lang="en-US" sz="1800" b="1" i="1" kern="1200">
                                        <a:solidFill>
                                          <a:schemeClr val="tx1"/>
                                        </a:solidFill>
                                        <a:effectLst/>
                                        <a:latin typeface="Cambria Math" panose="02040503050406030204" pitchFamily="18" charset="0"/>
                                        <a:ea typeface="+mn-ea"/>
                                        <a:cs typeface="+mn-cs"/>
                                      </a:rPr>
                                      <m:t>𝑺</m:t>
                                    </m:r>
                                  </m:e>
                                  <m:sub>
                                    <m:bar>
                                      <m:barPr>
                                        <m:pos m:val="top"/>
                                        <m:ctrlPr>
                                          <a:rPr lang="en-US" sz="1800" b="1" i="1" kern="1200">
                                            <a:solidFill>
                                              <a:schemeClr val="tx1"/>
                                            </a:solidFill>
                                            <a:effectLst/>
                                            <a:latin typeface="Cambria Math" panose="02040503050406030204" pitchFamily="18" charset="0"/>
                                            <a:ea typeface="+mn-ea"/>
                                            <a:cs typeface="+mn-cs"/>
                                          </a:rPr>
                                        </m:ctrlPr>
                                      </m:barPr>
                                      <m:e>
                                        <m:r>
                                          <a:rPr lang="en-US" sz="1800" b="1" i="1" kern="1200">
                                            <a:solidFill>
                                              <a:schemeClr val="tx1"/>
                                            </a:solidFill>
                                            <a:effectLst/>
                                            <a:latin typeface="Cambria Math" panose="02040503050406030204" pitchFamily="18" charset="0"/>
                                            <a:ea typeface="+mn-ea"/>
                                            <a:cs typeface="+mn-cs"/>
                                          </a:rPr>
                                          <m:t>𝑻𝑪</m:t>
                                        </m:r>
                                      </m:e>
                                    </m:bar>
                                  </m:sub>
                                </m:sSub>
                              </m:oMath>
                            </m:oMathPara>
                          </a14:m>
                          <a:endParaRPr lang="en-US" sz="1800" b="1" kern="1200" dirty="0">
                            <a:solidFill>
                              <a:schemeClr val="tx1"/>
                            </a:solidFill>
                            <a:effectLst/>
                            <a:latin typeface="+mn-lt"/>
                            <a:ea typeface="+mn-ea"/>
                            <a:cs typeface="+mn-cs"/>
                          </a:endParaRPr>
                        </a:p>
                        <a:p>
                          <a:pPr marL="0" marR="0" algn="just">
                            <a:lnSpc>
                              <a:spcPct val="115000"/>
                            </a:lnSpc>
                            <a:spcBef>
                              <a:spcPts val="0"/>
                            </a:spcBef>
                            <a:spcAft>
                              <a:spcPts val="1000"/>
                            </a:spcAft>
                          </a:pPr>
                          <a:endParaRPr lang="en-US" sz="1800" b="1"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1279932"/>
                      </a:ext>
                    </a:extLst>
                  </a:tr>
                </a:tbl>
              </a:graphicData>
            </a:graphic>
          </p:graphicFrame>
        </mc:Choice>
        <mc:Fallback>
          <p:graphicFrame>
            <p:nvGraphicFramePr>
              <p:cNvPr id="8" name="Content Placeholder 7">
                <a:extLst>
                  <a:ext uri="{FF2B5EF4-FFF2-40B4-BE49-F238E27FC236}">
                    <a16:creationId xmlns:a16="http://schemas.microsoft.com/office/drawing/2014/main" id="{FBEF6A49-B0ED-4782-9579-433727B7D9DB}"/>
                  </a:ext>
                </a:extLst>
              </p:cNvPr>
              <p:cNvGraphicFramePr>
                <a:graphicFrameLocks noGrp="1"/>
              </p:cNvGraphicFramePr>
              <p:nvPr>
                <p:ph idx="1"/>
              </p:nvPr>
            </p:nvGraphicFramePr>
            <p:xfrm>
              <a:off x="1320093" y="1499731"/>
              <a:ext cx="4902544" cy="2794773"/>
            </p:xfrm>
            <a:graphic>
              <a:graphicData uri="http://schemas.openxmlformats.org/drawingml/2006/table">
                <a:tbl>
                  <a:tblPr firstRow="1" bandRow="1"/>
                  <a:tblGrid>
                    <a:gridCol w="1619541">
                      <a:extLst>
                        <a:ext uri="{9D8B030D-6E8A-4147-A177-3AD203B41FA5}">
                          <a16:colId xmlns:a16="http://schemas.microsoft.com/office/drawing/2014/main" val="3844768757"/>
                        </a:ext>
                      </a:extLst>
                    </a:gridCol>
                    <a:gridCol w="1648820">
                      <a:extLst>
                        <a:ext uri="{9D8B030D-6E8A-4147-A177-3AD203B41FA5}">
                          <a16:colId xmlns:a16="http://schemas.microsoft.com/office/drawing/2014/main" val="3376197861"/>
                        </a:ext>
                      </a:extLst>
                    </a:gridCol>
                    <a:gridCol w="1634183">
                      <a:extLst>
                        <a:ext uri="{9D8B030D-6E8A-4147-A177-3AD203B41FA5}">
                          <a16:colId xmlns:a16="http://schemas.microsoft.com/office/drawing/2014/main" val="3957543083"/>
                        </a:ext>
                      </a:extLst>
                    </a:gridCol>
                  </a:tblGrid>
                  <a:tr h="1115187">
                    <a:tc>
                      <a:txBody>
                        <a:bodyPr/>
                        <a:lstStyle/>
                        <a:p>
                          <a:pPr marL="0" marR="0">
                            <a:lnSpc>
                              <a:spcPct val="115000"/>
                            </a:lnSpc>
                            <a:spcBef>
                              <a:spcPts val="0"/>
                            </a:spcBef>
                            <a:spcAft>
                              <a:spcPts val="1000"/>
                            </a:spcAft>
                          </a:pPr>
                          <a:endParaRPr lang="en-US" sz="18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endParaRPr lang="en-US"/>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9536" t="-1093" r="-371" b="-151913"/>
                          </a:stretch>
                        </a:blipFill>
                      </a:tcPr>
                    </a:tc>
                    <a:tc hMerge="1">
                      <a:txBody>
                        <a:bodyPr/>
                        <a:lstStyle/>
                        <a:p>
                          <a:pPr marL="0" marR="0">
                            <a:lnSpc>
                              <a:spcPct val="115000"/>
                            </a:lnSpc>
                            <a:spcBef>
                              <a:spcPts val="0"/>
                            </a:spcBef>
                            <a:spcAft>
                              <a:spcPts val="1000"/>
                            </a:spcAft>
                          </a:pPr>
                          <a:endParaRPr lang="en-US" sz="2400" dirty="0">
                            <a:solidFill>
                              <a:schemeClr val="tx1"/>
                            </a:solidFill>
                            <a:effectLst/>
                            <a:latin typeface="+mn-lt"/>
                            <a:ea typeface="Calibri" panose="020F0502020204030204" pitchFamily="34"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7322245"/>
                      </a:ext>
                    </a:extLst>
                  </a:tr>
                  <a:tr h="690182">
                    <a:tc rowSpan="2">
                      <a:txBody>
                        <a:bodyPr/>
                        <a:lstStyle/>
                        <a:p>
                          <a:endParaRPr lang="en-US"/>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376" t="-67029" r="-203383" b="-725"/>
                          </a:stretch>
                        </a:blipFill>
                      </a:tcPr>
                    </a:tc>
                    <a:tc>
                      <a:txBody>
                        <a:bodyPr/>
                        <a:lstStyle/>
                        <a:p>
                          <a:endParaRPr lang="en-US"/>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98524" t="-162281" r="-99631" b="-143860"/>
                          </a:stretch>
                        </a:blipFill>
                      </a:tcPr>
                    </a:tc>
                    <a:tc>
                      <a:txBody>
                        <a:bodyPr/>
                        <a:lstStyle/>
                        <a:p>
                          <a:endParaRPr lang="en-US"/>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00746" t="-162281" r="-746" b="-143860"/>
                          </a:stretch>
                        </a:blipFill>
                      </a:tcPr>
                    </a:tc>
                    <a:extLst>
                      <a:ext uri="{0D108BD9-81ED-4DB2-BD59-A6C34878D82A}">
                        <a16:rowId xmlns:a16="http://schemas.microsoft.com/office/drawing/2014/main" val="2603112945"/>
                      </a:ext>
                    </a:extLst>
                  </a:tr>
                  <a:tr h="989404">
                    <a:tc vMerge="1">
                      <a:txBody>
                        <a:bodyPr/>
                        <a:lstStyle/>
                        <a:p>
                          <a:pPr marL="0" marR="0">
                            <a:lnSpc>
                              <a:spcPct val="115000"/>
                            </a:lnSpc>
                            <a:spcBef>
                              <a:spcPts val="0"/>
                            </a:spcBef>
                            <a:spcAft>
                              <a:spcPts val="1000"/>
                            </a:spcAft>
                          </a:pPr>
                          <a:endParaRPr lang="en-US" sz="2400" dirty="0">
                            <a:solidFill>
                              <a:schemeClr val="tx1"/>
                            </a:solidFill>
                            <a:effectLst/>
                            <a:latin typeface="+mn-lt"/>
                            <a:ea typeface="Calibri" panose="020F0502020204030204" pitchFamily="34"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98524" t="-184568" r="-99631" b="-1235"/>
                          </a:stretch>
                        </a:blipFill>
                      </a:tcPr>
                    </a:tc>
                    <a:tc>
                      <a:txBody>
                        <a:bodyPr/>
                        <a:lstStyle/>
                        <a:p>
                          <a:endParaRPr lang="en-US"/>
                        </a:p>
                      </a:txBody>
                      <a:tcPr marL="68580" marR="68580"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00746" t="-184568" r="-746" b="-1235"/>
                          </a:stretch>
                        </a:blipFill>
                      </a:tcPr>
                    </a:tc>
                    <a:extLst>
                      <a:ext uri="{0D108BD9-81ED-4DB2-BD59-A6C34878D82A}">
                        <a16:rowId xmlns:a16="http://schemas.microsoft.com/office/drawing/2014/main" val="1011279932"/>
                      </a:ext>
                    </a:extLst>
                  </a:tr>
                </a:tbl>
              </a:graphicData>
            </a:graphic>
          </p:graphicFrame>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0FE427A-871C-404C-B2EE-81F61B6DFCB9}"/>
                  </a:ext>
                </a:extLst>
              </p:cNvPr>
              <p:cNvSpPr txBox="1"/>
              <p:nvPr/>
            </p:nvSpPr>
            <p:spPr>
              <a:xfrm>
                <a:off x="940870" y="4684080"/>
                <a:ext cx="6283301" cy="433452"/>
              </a:xfrm>
              <a:prstGeom prst="rect">
                <a:avLst/>
              </a:prstGeom>
              <a:noFill/>
            </p:spPr>
            <p:txBody>
              <a:bodyPr wrap="square" rtlCol="0">
                <a:spAutoFit/>
              </a:bodyPr>
              <a:lstStyle/>
              <a:p>
                <a:r>
                  <a:rPr lang="en-US" sz="2100" dirty="0">
                    <a:solidFill>
                      <a:srgbClr val="FFC000"/>
                    </a:solidFill>
                  </a:rPr>
                  <a:t>Patients who tolerate control</a:t>
                </a:r>
                <a14:m>
                  <m:oMath xmlns:m="http://schemas.openxmlformats.org/officeDocument/2006/math">
                    <m:r>
                      <a:rPr lang="en-US" sz="2100" b="1">
                        <a:latin typeface="Cambria Math" panose="02040503050406030204" pitchFamily="18" charset="0"/>
                      </a:rPr>
                      <m:t>:</m:t>
                    </m:r>
                    <m:r>
                      <a:rPr lang="en-US" sz="2100" b="1">
                        <a:solidFill>
                          <a:srgbClr val="92D050"/>
                        </a:solidFill>
                        <a:latin typeface="Cambria Math" panose="02040503050406030204" pitchFamily="18" charset="0"/>
                      </a:rPr>
                      <m:t>       </m:t>
                    </m:r>
                    <m:sSub>
                      <m:sSubPr>
                        <m:ctrlPr>
                          <a:rPr lang="en-US" sz="2100" b="1" i="1">
                            <a:solidFill>
                              <a:srgbClr val="92D050"/>
                            </a:solidFill>
                            <a:latin typeface="Cambria Math" panose="02040503050406030204" pitchFamily="18" charset="0"/>
                          </a:rPr>
                        </m:ctrlPr>
                      </m:sSubPr>
                      <m:e>
                        <m:r>
                          <a:rPr lang="en-US" sz="2100" b="1" i="1">
                            <a:solidFill>
                              <a:srgbClr val="92D050"/>
                            </a:solidFill>
                            <a:latin typeface="Cambria Math" panose="02040503050406030204" pitchFamily="18" charset="0"/>
                          </a:rPr>
                          <m:t>  </m:t>
                        </m:r>
                        <m:r>
                          <a:rPr lang="en-US" sz="2100" b="1" i="1">
                            <a:solidFill>
                              <a:srgbClr val="92D050"/>
                            </a:solidFill>
                            <a:latin typeface="Cambria Math" panose="02040503050406030204" pitchFamily="18" charset="0"/>
                          </a:rPr>
                          <m:t>𝑺</m:t>
                        </m:r>
                      </m:e>
                      <m:sub>
                        <m:r>
                          <a:rPr lang="en-US" sz="2100" b="1" i="1">
                            <a:solidFill>
                              <a:srgbClr val="92D050"/>
                            </a:solidFill>
                            <a:latin typeface="Cambria Math" panose="02040503050406030204" pitchFamily="18" charset="0"/>
                          </a:rPr>
                          <m:t>𝑻𝑪</m:t>
                        </m:r>
                      </m:sub>
                    </m:sSub>
                  </m:oMath>
                </a14:m>
                <a:r>
                  <a:rPr lang="en-US" sz="2100" dirty="0">
                    <a:solidFill>
                      <a:schemeClr val="tx2">
                        <a:lumMod val="60000"/>
                        <a:lumOff val="40000"/>
                      </a:schemeClr>
                    </a:solidFill>
                  </a:rPr>
                  <a:t> </a:t>
                </a:r>
                <a:r>
                  <a:rPr lang="en-US" sz="2100" dirty="0"/>
                  <a:t>plus</a:t>
                </a:r>
                <a14:m>
                  <m:oMath xmlns:m="http://schemas.openxmlformats.org/officeDocument/2006/math">
                    <m:sSub>
                      <m:sSubPr>
                        <m:ctrlPr>
                          <a:rPr lang="en-US" sz="2100" i="1">
                            <a:solidFill>
                              <a:srgbClr val="FFC000"/>
                            </a:solidFill>
                            <a:latin typeface="Cambria Math" panose="02040503050406030204" pitchFamily="18" charset="0"/>
                          </a:rPr>
                        </m:ctrlPr>
                      </m:sSubPr>
                      <m:e>
                        <m:r>
                          <a:rPr lang="en-US" sz="2100" i="1">
                            <a:solidFill>
                              <a:srgbClr val="FFC000"/>
                            </a:solidFill>
                            <a:latin typeface="Cambria Math" panose="02040503050406030204" pitchFamily="18" charset="0"/>
                          </a:rPr>
                          <m:t> </m:t>
                        </m:r>
                        <m:r>
                          <a:rPr lang="en-US" sz="2100" i="1">
                            <a:solidFill>
                              <a:srgbClr val="FFC000"/>
                            </a:solidFill>
                            <a:latin typeface="Cambria Math" panose="02040503050406030204" pitchFamily="18" charset="0"/>
                          </a:rPr>
                          <m:t>𝑆</m:t>
                        </m:r>
                      </m:e>
                      <m:sub>
                        <m:bar>
                          <m:barPr>
                            <m:pos m:val="top"/>
                            <m:ctrlPr>
                              <a:rPr lang="en-US" sz="2100" i="1">
                                <a:solidFill>
                                  <a:srgbClr val="FFC000"/>
                                </a:solidFill>
                                <a:latin typeface="Cambria Math" panose="02040503050406030204" pitchFamily="18" charset="0"/>
                              </a:rPr>
                            </m:ctrlPr>
                          </m:barPr>
                          <m:e>
                            <m:r>
                              <a:rPr lang="en-US" sz="2100" i="1">
                                <a:solidFill>
                                  <a:srgbClr val="FFC000"/>
                                </a:solidFill>
                                <a:latin typeface="Cambria Math" panose="02040503050406030204" pitchFamily="18" charset="0"/>
                              </a:rPr>
                              <m:t>𝑇</m:t>
                            </m:r>
                          </m:e>
                        </m:bar>
                        <m:r>
                          <a:rPr lang="en-US" sz="2100" i="1">
                            <a:solidFill>
                              <a:srgbClr val="FFC000"/>
                            </a:solidFill>
                            <a:latin typeface="Cambria Math" panose="02040503050406030204" pitchFamily="18" charset="0"/>
                          </a:rPr>
                          <m:t>𝐶</m:t>
                        </m:r>
                      </m:sub>
                    </m:sSub>
                  </m:oMath>
                </a14:m>
                <a:endParaRPr lang="en-US" sz="1500" dirty="0">
                  <a:solidFill>
                    <a:srgbClr val="C00000"/>
                  </a:solidFill>
                </a:endParaRPr>
              </a:p>
            </p:txBody>
          </p:sp>
        </mc:Choice>
        <mc:Fallback>
          <p:sp>
            <p:nvSpPr>
              <p:cNvPr id="18" name="TextBox 17">
                <a:extLst>
                  <a:ext uri="{FF2B5EF4-FFF2-40B4-BE49-F238E27FC236}">
                    <a16:creationId xmlns:a16="http://schemas.microsoft.com/office/drawing/2014/main" id="{70FE427A-871C-404C-B2EE-81F61B6DFCB9}"/>
                  </a:ext>
                </a:extLst>
              </p:cNvPr>
              <p:cNvSpPr txBox="1">
                <a:spLocks noRot="1" noChangeAspect="1" noMove="1" noResize="1" noEditPoints="1" noAdjustHandles="1" noChangeArrowheads="1" noChangeShapeType="1" noTextEdit="1"/>
              </p:cNvSpPr>
              <p:nvPr/>
            </p:nvSpPr>
            <p:spPr>
              <a:xfrm>
                <a:off x="940870" y="4684080"/>
                <a:ext cx="6283301" cy="433452"/>
              </a:xfrm>
              <a:prstGeom prst="rect">
                <a:avLst/>
              </a:prstGeom>
              <a:blipFill>
                <a:blip r:embed="rId4"/>
                <a:stretch>
                  <a:fillRect l="-1164" t="-9859" b="-22535"/>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9B8AF8D3-0BC1-44D0-BA4B-868022E8095A}"/>
              </a:ext>
            </a:extLst>
          </p:cNvPr>
          <p:cNvSpPr/>
          <p:nvPr/>
        </p:nvSpPr>
        <p:spPr>
          <a:xfrm>
            <a:off x="2960370" y="2194560"/>
            <a:ext cx="1611630" cy="1874520"/>
          </a:xfrm>
          <a:prstGeom prst="roundRect">
            <a:avLst/>
          </a:prstGeom>
          <a:solidFill>
            <a:srgbClr val="00B0F0">
              <a:alpha val="10000"/>
            </a:srgbClr>
          </a:solidFill>
          <a:ln w="412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179C7FB8-9453-4432-AA2C-4C6D0AB7A2E4}"/>
              </a:ext>
            </a:extLst>
          </p:cNvPr>
          <p:cNvSpPr/>
          <p:nvPr/>
        </p:nvSpPr>
        <p:spPr>
          <a:xfrm>
            <a:off x="2873095" y="2199597"/>
            <a:ext cx="3397810" cy="932223"/>
          </a:xfrm>
          <a:prstGeom prst="roundRect">
            <a:avLst/>
          </a:prstGeom>
          <a:solidFill>
            <a:srgbClr val="FFC000">
              <a:alpha val="10000"/>
            </a:srgb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C6BF574-A529-4E56-A849-A12DEEB5319E}"/>
                  </a:ext>
                </a:extLst>
              </p:cNvPr>
              <p:cNvSpPr txBox="1"/>
              <p:nvPr/>
            </p:nvSpPr>
            <p:spPr>
              <a:xfrm>
                <a:off x="940869" y="4240865"/>
                <a:ext cx="6283301" cy="440890"/>
              </a:xfrm>
              <a:prstGeom prst="rect">
                <a:avLst/>
              </a:prstGeom>
              <a:noFill/>
            </p:spPr>
            <p:txBody>
              <a:bodyPr wrap="square" rtlCol="0">
                <a:spAutoFit/>
              </a:bodyPr>
              <a:lstStyle/>
              <a:p>
                <a:r>
                  <a:rPr lang="en-US" sz="2100" dirty="0">
                    <a:solidFill>
                      <a:srgbClr val="00B0F0"/>
                    </a:solidFill>
                  </a:rPr>
                  <a:t>Patients who tolerate treatment</a:t>
                </a:r>
                <a:r>
                  <a:rPr lang="en-US" sz="2100" dirty="0"/>
                  <a:t>: </a:t>
                </a:r>
                <a14:m>
                  <m:oMath xmlns:m="http://schemas.openxmlformats.org/officeDocument/2006/math">
                    <m:sSub>
                      <m:sSubPr>
                        <m:ctrlPr>
                          <a:rPr lang="en-US" sz="2100" b="1" i="1">
                            <a:solidFill>
                              <a:srgbClr val="92D050"/>
                            </a:solidFill>
                            <a:latin typeface="Cambria Math" panose="02040503050406030204" pitchFamily="18" charset="0"/>
                          </a:rPr>
                        </m:ctrlPr>
                      </m:sSubPr>
                      <m:e>
                        <m:r>
                          <a:rPr lang="en-US" sz="2100" b="1" i="1">
                            <a:solidFill>
                              <a:srgbClr val="92D050"/>
                            </a:solidFill>
                            <a:latin typeface="Cambria Math" panose="02040503050406030204" pitchFamily="18" charset="0"/>
                          </a:rPr>
                          <m:t>   </m:t>
                        </m:r>
                        <m:r>
                          <a:rPr lang="en-US" sz="2100" b="1" i="1">
                            <a:solidFill>
                              <a:srgbClr val="92D050"/>
                            </a:solidFill>
                            <a:latin typeface="Cambria Math" panose="02040503050406030204" pitchFamily="18" charset="0"/>
                          </a:rPr>
                          <m:t>𝑺</m:t>
                        </m:r>
                      </m:e>
                      <m:sub>
                        <m:r>
                          <a:rPr lang="en-US" sz="2100" b="1" i="1">
                            <a:solidFill>
                              <a:srgbClr val="92D050"/>
                            </a:solidFill>
                            <a:latin typeface="Cambria Math" panose="02040503050406030204" pitchFamily="18" charset="0"/>
                          </a:rPr>
                          <m:t>𝑻𝑪</m:t>
                        </m:r>
                      </m:sub>
                    </m:sSub>
                  </m:oMath>
                </a14:m>
                <a:r>
                  <a:rPr lang="en-US" sz="2100" dirty="0">
                    <a:solidFill>
                      <a:schemeClr val="tx2">
                        <a:lumMod val="60000"/>
                        <a:lumOff val="40000"/>
                      </a:schemeClr>
                    </a:solidFill>
                  </a:rPr>
                  <a:t> </a:t>
                </a:r>
                <a:r>
                  <a:rPr lang="en-US" sz="2100" dirty="0"/>
                  <a:t>plus</a:t>
                </a:r>
                <a:r>
                  <a:rPr lang="en-US" sz="2100" dirty="0">
                    <a:solidFill>
                      <a:schemeClr val="tx2">
                        <a:lumMod val="60000"/>
                        <a:lumOff val="40000"/>
                      </a:schemeClr>
                    </a:solidFill>
                  </a:rPr>
                  <a:t> </a:t>
                </a:r>
                <a14:m>
                  <m:oMath xmlns:m="http://schemas.openxmlformats.org/officeDocument/2006/math">
                    <m:sSub>
                      <m:sSubPr>
                        <m:ctrlPr>
                          <a:rPr lang="en-US" sz="2100" b="1" i="1">
                            <a:solidFill>
                              <a:srgbClr val="00B0F0"/>
                            </a:solidFill>
                            <a:latin typeface="Cambria Math" panose="02040503050406030204" pitchFamily="18" charset="0"/>
                          </a:rPr>
                        </m:ctrlPr>
                      </m:sSubPr>
                      <m:e>
                        <m:r>
                          <a:rPr lang="en-US" sz="2100" b="1" i="1">
                            <a:solidFill>
                              <a:srgbClr val="00B0F0"/>
                            </a:solidFill>
                            <a:latin typeface="Cambria Math" panose="02040503050406030204" pitchFamily="18" charset="0"/>
                          </a:rPr>
                          <m:t>𝑺</m:t>
                        </m:r>
                      </m:e>
                      <m:sub>
                        <m:r>
                          <a:rPr lang="en-US" sz="2100" b="1" i="1">
                            <a:solidFill>
                              <a:srgbClr val="00B0F0"/>
                            </a:solidFill>
                            <a:latin typeface="Cambria Math" panose="02040503050406030204" pitchFamily="18" charset="0"/>
                          </a:rPr>
                          <m:t>𝑻</m:t>
                        </m:r>
                        <m:bar>
                          <m:barPr>
                            <m:pos m:val="top"/>
                            <m:ctrlPr>
                              <a:rPr lang="en-US" sz="2100" b="1" i="1">
                                <a:solidFill>
                                  <a:srgbClr val="00B0F0"/>
                                </a:solidFill>
                                <a:latin typeface="Cambria Math" panose="02040503050406030204" pitchFamily="18" charset="0"/>
                              </a:rPr>
                            </m:ctrlPr>
                          </m:barPr>
                          <m:e>
                            <m:r>
                              <a:rPr lang="en-US" sz="2100" b="1" i="1">
                                <a:solidFill>
                                  <a:srgbClr val="00B0F0"/>
                                </a:solidFill>
                                <a:latin typeface="Cambria Math" panose="02040503050406030204" pitchFamily="18" charset="0"/>
                              </a:rPr>
                              <m:t>𝑪</m:t>
                            </m:r>
                          </m:e>
                        </m:bar>
                      </m:sub>
                    </m:sSub>
                  </m:oMath>
                </a14:m>
                <a:endParaRPr lang="en-US" sz="2100" dirty="0">
                  <a:solidFill>
                    <a:schemeClr val="tx2">
                      <a:lumMod val="60000"/>
                      <a:lumOff val="40000"/>
                    </a:schemeClr>
                  </a:solidFill>
                </a:endParaRPr>
              </a:p>
            </p:txBody>
          </p:sp>
        </mc:Choice>
        <mc:Fallback>
          <p:sp>
            <p:nvSpPr>
              <p:cNvPr id="7" name="TextBox 6">
                <a:extLst>
                  <a:ext uri="{FF2B5EF4-FFF2-40B4-BE49-F238E27FC236}">
                    <a16:creationId xmlns:a16="http://schemas.microsoft.com/office/drawing/2014/main" id="{0C6BF574-A529-4E56-A849-A12DEEB5319E}"/>
                  </a:ext>
                </a:extLst>
              </p:cNvPr>
              <p:cNvSpPr txBox="1">
                <a:spLocks noRot="1" noChangeAspect="1" noMove="1" noResize="1" noEditPoints="1" noAdjustHandles="1" noChangeArrowheads="1" noChangeShapeType="1" noTextEdit="1"/>
              </p:cNvSpPr>
              <p:nvPr/>
            </p:nvSpPr>
            <p:spPr>
              <a:xfrm>
                <a:off x="940869" y="4240865"/>
                <a:ext cx="6283301" cy="440890"/>
              </a:xfrm>
              <a:prstGeom prst="rect">
                <a:avLst/>
              </a:prstGeom>
              <a:blipFill>
                <a:blip r:embed="rId5"/>
                <a:stretch>
                  <a:fillRect l="-1164" t="-11111" b="-19444"/>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10354B5C-2FE7-4DB8-96F0-A0F3463DE67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38</a:t>
            </a:fld>
            <a:endParaRPr lang="en-US"/>
          </a:p>
        </p:txBody>
      </p:sp>
    </p:spTree>
    <p:extLst>
      <p:ext uri="{BB962C8B-B14F-4D97-AF65-F5344CB8AC3E}">
        <p14:creationId xmlns:p14="http://schemas.microsoft.com/office/powerpoint/2010/main" val="2475440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2BBE-AB5E-43F1-830F-1BF77ED07F59}"/>
              </a:ext>
            </a:extLst>
          </p:cNvPr>
          <p:cNvSpPr>
            <a:spLocks noGrp="1"/>
          </p:cNvSpPr>
          <p:nvPr>
            <p:ph type="title"/>
          </p:nvPr>
        </p:nvSpPr>
        <p:spPr>
          <a:xfrm>
            <a:off x="459988" y="124988"/>
            <a:ext cx="7786339" cy="694515"/>
          </a:xfrm>
        </p:spPr>
        <p:txBody>
          <a:bodyPr>
            <a:noAutofit/>
          </a:bodyPr>
          <a:lstStyle/>
          <a:p>
            <a:pPr algn="ctr"/>
            <a:r>
              <a:rPr lang="en-US" sz="2700" dirty="0">
                <a:latin typeface="+mn-lt"/>
              </a:rPr>
              <a:t>Revision 1 of Treatment Effect in Always Tolerators</a:t>
            </a:r>
            <a:br>
              <a:rPr lang="en-US" sz="2700" dirty="0">
                <a:latin typeface="+mn-lt"/>
              </a:rPr>
            </a:br>
            <a:endParaRPr lang="en-US" sz="2700"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D9D073-F77D-496E-9144-014FFE78A47C}"/>
                  </a:ext>
                </a:extLst>
              </p:cNvPr>
              <p:cNvSpPr>
                <a:spLocks noGrp="1"/>
              </p:cNvSpPr>
              <p:nvPr>
                <p:ph idx="1"/>
              </p:nvPr>
            </p:nvSpPr>
            <p:spPr>
              <a:xfrm>
                <a:off x="459988" y="895150"/>
                <a:ext cx="7541013" cy="3994535"/>
              </a:xfrm>
            </p:spPr>
            <p:txBody>
              <a:bodyPr>
                <a:normAutofit/>
              </a:bodyPr>
              <a:lstStyle/>
              <a:p>
                <a:pPr marL="0" indent="0">
                  <a:buNone/>
                </a:pPr>
                <a:endParaRPr lang="en-US" sz="1650" dirty="0"/>
              </a:p>
              <a:p>
                <a:pPr marL="0" indent="0">
                  <a:buNone/>
                </a:pPr>
                <a:r>
                  <a:rPr lang="en-US" sz="2250" dirty="0"/>
                  <a:t>What is the treatment effect in </a:t>
                </a:r>
                <a:r>
                  <a:rPr lang="en-US" sz="2250" dirty="0">
                    <a:solidFill>
                      <a:srgbClr val="92D050"/>
                    </a:solidFill>
                  </a:rPr>
                  <a:t>patients who can tolerate both the treatment  and the control </a:t>
                </a:r>
                <a14:m>
                  <m:oMath xmlns:m="http://schemas.openxmlformats.org/officeDocument/2006/math">
                    <m:sSub>
                      <m:sSubPr>
                        <m:ctrlPr>
                          <a:rPr lang="en-US" sz="2250" b="1" i="1">
                            <a:solidFill>
                              <a:srgbClr val="92D050"/>
                            </a:solidFill>
                            <a:latin typeface="Cambria Math" panose="02040503050406030204" pitchFamily="18" charset="0"/>
                          </a:rPr>
                        </m:ctrlPr>
                      </m:sSubPr>
                      <m:e>
                        <m:r>
                          <a:rPr lang="en-US" sz="2250" b="1" i="1">
                            <a:solidFill>
                              <a:srgbClr val="92D050"/>
                            </a:solidFill>
                            <a:latin typeface="Cambria Math" panose="02040503050406030204" pitchFamily="18" charset="0"/>
                          </a:rPr>
                          <m:t> </m:t>
                        </m:r>
                        <m:r>
                          <a:rPr lang="en-US" sz="2250" b="1" i="1">
                            <a:solidFill>
                              <a:srgbClr val="92D050"/>
                            </a:solidFill>
                            <a:latin typeface="Cambria Math" panose="02040503050406030204" pitchFamily="18" charset="0"/>
                          </a:rPr>
                          <m:t>𝑺</m:t>
                        </m:r>
                      </m:e>
                      <m:sub>
                        <m:r>
                          <a:rPr lang="en-US" sz="2250" b="1" i="1">
                            <a:solidFill>
                              <a:srgbClr val="92D050"/>
                            </a:solidFill>
                            <a:latin typeface="Cambria Math" panose="02040503050406030204" pitchFamily="18" charset="0"/>
                          </a:rPr>
                          <m:t>𝑻𝑪</m:t>
                        </m:r>
                      </m:sub>
                    </m:sSub>
                  </m:oMath>
                </a14:m>
                <a:r>
                  <a:rPr lang="en-US" sz="2250" dirty="0">
                    <a:solidFill>
                      <a:schemeClr val="tx2">
                        <a:lumMod val="60000"/>
                        <a:lumOff val="40000"/>
                      </a:schemeClr>
                    </a:solidFill>
                  </a:rPr>
                  <a:t> </a:t>
                </a:r>
                <a:endParaRPr lang="en-US" sz="2250" dirty="0">
                  <a:solidFill>
                    <a:srgbClr val="92D050"/>
                  </a:solidFill>
                </a:endParaRPr>
              </a:p>
              <a:p>
                <a:r>
                  <a:rPr lang="en-US" dirty="0"/>
                  <a:t>Design: Randomize all eligible patients to treatment and control</a:t>
                </a:r>
              </a:p>
              <a:p>
                <a:r>
                  <a:rPr lang="en-US" dirty="0"/>
                  <a:t>Strategy: principal stratum strategy</a:t>
                </a:r>
              </a:p>
              <a:p>
                <a:r>
                  <a:rPr lang="en-US" dirty="0"/>
                  <a:t>Challenges. </a:t>
                </a:r>
              </a:p>
              <a:p>
                <a:pPr lvl="1"/>
                <a:r>
                  <a:rPr lang="en-US" dirty="0"/>
                  <a:t>How do we identify </a:t>
                </a:r>
                <a14:m>
                  <m:oMath xmlns:m="http://schemas.openxmlformats.org/officeDocument/2006/math">
                    <m:sSub>
                      <m:sSubPr>
                        <m:ctrlPr>
                          <a:rPr lang="en-US" b="1" i="1">
                            <a:solidFill>
                              <a:srgbClr val="92D050"/>
                            </a:solidFill>
                            <a:latin typeface="Cambria Math" panose="02040503050406030204" pitchFamily="18" charset="0"/>
                          </a:rPr>
                        </m:ctrlPr>
                      </m:sSubPr>
                      <m:e>
                        <m:r>
                          <a:rPr lang="en-US" b="1" i="1">
                            <a:solidFill>
                              <a:srgbClr val="92D050"/>
                            </a:solidFill>
                            <a:latin typeface="Cambria Math" panose="02040503050406030204" pitchFamily="18" charset="0"/>
                          </a:rPr>
                          <m:t> </m:t>
                        </m:r>
                        <m:r>
                          <a:rPr lang="en-US" b="1" i="1">
                            <a:solidFill>
                              <a:srgbClr val="92D050"/>
                            </a:solidFill>
                            <a:latin typeface="Cambria Math" panose="02040503050406030204" pitchFamily="18" charset="0"/>
                          </a:rPr>
                          <m:t>𝑺</m:t>
                        </m:r>
                      </m:e>
                      <m:sub>
                        <m:r>
                          <a:rPr lang="en-US" b="1" i="1">
                            <a:solidFill>
                              <a:srgbClr val="92D050"/>
                            </a:solidFill>
                            <a:latin typeface="Cambria Math" panose="02040503050406030204" pitchFamily="18" charset="0"/>
                          </a:rPr>
                          <m:t>𝑻𝑪</m:t>
                        </m:r>
                      </m:sub>
                    </m:sSub>
                  </m:oMath>
                </a14:m>
                <a:r>
                  <a:rPr lang="en-US" dirty="0"/>
                  <a:t>? How do we label the treatment effect?</a:t>
                </a:r>
              </a:p>
              <a:p>
                <a:pPr lvl="1"/>
                <a:r>
                  <a:rPr lang="en-US" u="sng" dirty="0"/>
                  <a:t>May require strong assumptions</a:t>
                </a:r>
              </a:p>
              <a:p>
                <a:pPr lvl="1"/>
                <a:r>
                  <a:rPr lang="en-US" dirty="0"/>
                  <a:t>Different from comparing outcomes in patients who tolerate treatment (</a:t>
                </a:r>
                <a14:m>
                  <m:oMath xmlns:m="http://schemas.openxmlformats.org/officeDocument/2006/math">
                    <m:sSub>
                      <m:sSubPr>
                        <m:ctrlPr>
                          <a:rPr lang="en-US" b="1" i="1">
                            <a:solidFill>
                              <a:srgbClr val="92D050"/>
                            </a:solidFill>
                            <a:latin typeface="Cambria Math" panose="02040503050406030204" pitchFamily="18" charset="0"/>
                          </a:rPr>
                        </m:ctrlPr>
                      </m:sSubPr>
                      <m:e>
                        <m:r>
                          <a:rPr lang="en-US" b="1" i="1">
                            <a:solidFill>
                              <a:srgbClr val="92D050"/>
                            </a:solidFill>
                            <a:latin typeface="Cambria Math" panose="02040503050406030204" pitchFamily="18" charset="0"/>
                          </a:rPr>
                          <m:t>   </m:t>
                        </m:r>
                        <m:r>
                          <a:rPr lang="en-US" b="1" i="1">
                            <a:solidFill>
                              <a:srgbClr val="92D050"/>
                            </a:solidFill>
                            <a:latin typeface="Cambria Math" panose="02040503050406030204" pitchFamily="18" charset="0"/>
                          </a:rPr>
                          <m:t>𝑺</m:t>
                        </m:r>
                      </m:e>
                      <m:sub>
                        <m:r>
                          <a:rPr lang="en-US" b="1" i="1">
                            <a:solidFill>
                              <a:srgbClr val="92D050"/>
                            </a:solidFill>
                            <a:latin typeface="Cambria Math" panose="02040503050406030204" pitchFamily="18" charset="0"/>
                          </a:rPr>
                          <m:t>𝑻𝑪</m:t>
                        </m:r>
                      </m:sub>
                    </m:sSub>
                  </m:oMath>
                </a14:m>
                <a:r>
                  <a:rPr lang="en-US" dirty="0">
                    <a:solidFill>
                      <a:schemeClr val="tx2">
                        <a:lumMod val="60000"/>
                        <a:lumOff val="40000"/>
                      </a:schemeClr>
                    </a:solidFill>
                  </a:rPr>
                  <a:t> </a:t>
                </a:r>
                <a:r>
                  <a:rPr lang="en-US" dirty="0"/>
                  <a:t>and</a:t>
                </a:r>
                <a:r>
                  <a:rPr lang="en-US" dirty="0">
                    <a:solidFill>
                      <a:schemeClr val="tx2">
                        <a:lumMod val="60000"/>
                        <a:lumOff val="40000"/>
                      </a:schemeClr>
                    </a:solidFill>
                  </a:rPr>
                  <a:t> </a:t>
                </a:r>
                <a14:m>
                  <m:oMath xmlns:m="http://schemas.openxmlformats.org/officeDocument/2006/math">
                    <m:sSub>
                      <m:sSubPr>
                        <m:ctrlPr>
                          <a:rPr lang="en-US" b="1" i="1">
                            <a:solidFill>
                              <a:srgbClr val="00B0F0"/>
                            </a:solidFill>
                            <a:latin typeface="Cambria Math" panose="02040503050406030204" pitchFamily="18" charset="0"/>
                          </a:rPr>
                        </m:ctrlPr>
                      </m:sSubPr>
                      <m:e>
                        <m:r>
                          <a:rPr lang="en-US" b="1" i="1">
                            <a:solidFill>
                              <a:srgbClr val="00B0F0"/>
                            </a:solidFill>
                            <a:latin typeface="Cambria Math" panose="02040503050406030204" pitchFamily="18" charset="0"/>
                          </a:rPr>
                          <m:t>𝑺</m:t>
                        </m:r>
                      </m:e>
                      <m:sub>
                        <m:r>
                          <a:rPr lang="en-US" b="1" i="1">
                            <a:solidFill>
                              <a:srgbClr val="00B0F0"/>
                            </a:solidFill>
                            <a:latin typeface="Cambria Math" panose="02040503050406030204" pitchFamily="18" charset="0"/>
                          </a:rPr>
                          <m:t>𝑻</m:t>
                        </m:r>
                        <m:bar>
                          <m:barPr>
                            <m:pos m:val="top"/>
                            <m:ctrlPr>
                              <a:rPr lang="en-US" b="1" i="1">
                                <a:solidFill>
                                  <a:srgbClr val="00B0F0"/>
                                </a:solidFill>
                                <a:latin typeface="Cambria Math" panose="02040503050406030204" pitchFamily="18" charset="0"/>
                              </a:rPr>
                            </m:ctrlPr>
                          </m:barPr>
                          <m:e>
                            <m:r>
                              <a:rPr lang="en-US" b="1" i="1">
                                <a:solidFill>
                                  <a:srgbClr val="00B0F0"/>
                                </a:solidFill>
                                <a:latin typeface="Cambria Math" panose="02040503050406030204" pitchFamily="18" charset="0"/>
                              </a:rPr>
                              <m:t>𝑪</m:t>
                            </m:r>
                          </m:e>
                        </m:bar>
                      </m:sub>
                    </m:sSub>
                    <m:r>
                      <a:rPr lang="en-US" b="1" i="1">
                        <a:solidFill>
                          <a:srgbClr val="00B0F0"/>
                        </a:solidFill>
                        <a:latin typeface="Cambria Math" panose="02040503050406030204" pitchFamily="18" charset="0"/>
                      </a:rPr>
                      <m:t> </m:t>
                    </m:r>
                  </m:oMath>
                </a14:m>
                <a:r>
                  <a:rPr lang="en-US" dirty="0"/>
                  <a:t>) and patients who tolerate control (</a:t>
                </a:r>
                <a14:m>
                  <m:oMath xmlns:m="http://schemas.openxmlformats.org/officeDocument/2006/math">
                    <m:sSub>
                      <m:sSubPr>
                        <m:ctrlPr>
                          <a:rPr lang="en-US" b="1" i="1">
                            <a:solidFill>
                              <a:srgbClr val="92D050"/>
                            </a:solidFill>
                            <a:latin typeface="Cambria Math" panose="02040503050406030204" pitchFamily="18" charset="0"/>
                          </a:rPr>
                        </m:ctrlPr>
                      </m:sSubPr>
                      <m:e>
                        <m:r>
                          <a:rPr lang="en-US" b="1" i="1">
                            <a:solidFill>
                              <a:srgbClr val="92D050"/>
                            </a:solidFill>
                            <a:latin typeface="Cambria Math" panose="02040503050406030204" pitchFamily="18" charset="0"/>
                          </a:rPr>
                          <m:t>  </m:t>
                        </m:r>
                        <m:r>
                          <a:rPr lang="en-US" b="1" i="1">
                            <a:solidFill>
                              <a:srgbClr val="92D050"/>
                            </a:solidFill>
                            <a:latin typeface="Cambria Math" panose="02040503050406030204" pitchFamily="18" charset="0"/>
                          </a:rPr>
                          <m:t>𝑺</m:t>
                        </m:r>
                      </m:e>
                      <m:sub>
                        <m:r>
                          <a:rPr lang="en-US" b="1" i="1">
                            <a:solidFill>
                              <a:srgbClr val="92D050"/>
                            </a:solidFill>
                            <a:latin typeface="Cambria Math" panose="02040503050406030204" pitchFamily="18" charset="0"/>
                          </a:rPr>
                          <m:t>𝑻𝑪</m:t>
                        </m:r>
                      </m:sub>
                    </m:sSub>
                  </m:oMath>
                </a14:m>
                <a:r>
                  <a:rPr lang="en-US" dirty="0">
                    <a:solidFill>
                      <a:schemeClr val="tx2">
                        <a:lumMod val="60000"/>
                        <a:lumOff val="40000"/>
                      </a:schemeClr>
                    </a:solidFill>
                  </a:rPr>
                  <a:t> </a:t>
                </a:r>
                <a:r>
                  <a:rPr lang="en-US" dirty="0"/>
                  <a:t>and</a:t>
                </a:r>
                <a14:m>
                  <m:oMath xmlns:m="http://schemas.openxmlformats.org/officeDocument/2006/math">
                    <m:sSub>
                      <m:sSubPr>
                        <m:ctrlPr>
                          <a:rPr lang="en-US"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 </m:t>
                        </m:r>
                        <m:r>
                          <a:rPr lang="en-US" i="1">
                            <a:solidFill>
                              <a:srgbClr val="FFC000"/>
                            </a:solidFill>
                            <a:latin typeface="Cambria Math" panose="02040503050406030204" pitchFamily="18" charset="0"/>
                          </a:rPr>
                          <m:t>𝑆</m:t>
                        </m:r>
                      </m:e>
                      <m:sub>
                        <m:bar>
                          <m:barPr>
                            <m:pos m:val="top"/>
                            <m:ctrlPr>
                              <a:rPr lang="en-US" i="1">
                                <a:solidFill>
                                  <a:srgbClr val="FFC000"/>
                                </a:solidFill>
                                <a:latin typeface="Cambria Math" panose="02040503050406030204" pitchFamily="18" charset="0"/>
                              </a:rPr>
                            </m:ctrlPr>
                          </m:barPr>
                          <m:e>
                            <m:r>
                              <a:rPr lang="en-US" i="1">
                                <a:solidFill>
                                  <a:srgbClr val="FFC000"/>
                                </a:solidFill>
                                <a:latin typeface="Cambria Math" panose="02040503050406030204" pitchFamily="18" charset="0"/>
                              </a:rPr>
                              <m:t>𝑇</m:t>
                            </m:r>
                          </m:e>
                        </m:bar>
                        <m:r>
                          <a:rPr lang="en-US" i="1">
                            <a:solidFill>
                              <a:srgbClr val="FFC000"/>
                            </a:solidFill>
                            <a:latin typeface="Cambria Math" panose="02040503050406030204" pitchFamily="18" charset="0"/>
                          </a:rPr>
                          <m:t>𝐶</m:t>
                        </m:r>
                      </m:sub>
                    </m:sSub>
                  </m:oMath>
                </a14:m>
                <a:r>
                  <a:rPr lang="en-US" dirty="0"/>
                  <a:t>) in the trial </a:t>
                </a:r>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74D9D073-F77D-496E-9144-014FFE78A47C}"/>
                  </a:ext>
                </a:extLst>
              </p:cNvPr>
              <p:cNvSpPr>
                <a:spLocks noGrp="1" noRot="1" noChangeAspect="1" noMove="1" noResize="1" noEditPoints="1" noAdjustHandles="1" noChangeArrowheads="1" noChangeShapeType="1" noTextEdit="1"/>
              </p:cNvSpPr>
              <p:nvPr>
                <p:ph idx="1"/>
              </p:nvPr>
            </p:nvSpPr>
            <p:spPr>
              <a:xfrm>
                <a:off x="459988" y="895150"/>
                <a:ext cx="7541013" cy="3994535"/>
              </a:xfrm>
              <a:blipFill>
                <a:blip r:embed="rId3"/>
                <a:stretch>
                  <a:fillRect l="-22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DB22862-D37F-4443-B39A-17D34D3F9E6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39</a:t>
            </a:fld>
            <a:endParaRPr lang="en-US"/>
          </a:p>
        </p:txBody>
      </p:sp>
    </p:spTree>
    <p:extLst>
      <p:ext uri="{BB962C8B-B14F-4D97-AF65-F5344CB8AC3E}">
        <p14:creationId xmlns:p14="http://schemas.microsoft.com/office/powerpoint/2010/main" val="275348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Outline</a:t>
            </a:r>
          </a:p>
        </p:txBody>
      </p:sp>
      <p:sp>
        <p:nvSpPr>
          <p:cNvPr id="6" name="Content Placeholder 5"/>
          <p:cNvSpPr>
            <a:spLocks noGrp="1"/>
          </p:cNvSpPr>
          <p:nvPr>
            <p:ph idx="1"/>
          </p:nvPr>
        </p:nvSpPr>
        <p:spPr/>
        <p:txBody>
          <a:bodyPr/>
          <a:lstStyle/>
          <a:p>
            <a:pPr>
              <a:buFont typeface="Arial" panose="020B0604020202020204" pitchFamily="34" charset="0"/>
              <a:buChar char="•"/>
            </a:pPr>
            <a:r>
              <a:rPr lang="en-US" dirty="0"/>
              <a:t>Brief reminder about the ‘estimand framework’</a:t>
            </a:r>
          </a:p>
          <a:p>
            <a:pPr>
              <a:buFont typeface="Arial" panose="020B0604020202020204" pitchFamily="34" charset="0"/>
              <a:buChar char="•"/>
            </a:pPr>
            <a:r>
              <a:rPr lang="en-US" dirty="0">
                <a:solidFill>
                  <a:schemeClr val="bg1">
                    <a:lumMod val="75000"/>
                  </a:schemeClr>
                </a:solidFill>
              </a:rPr>
              <a:t>Hypothetical strategies and the need for precise definitions</a:t>
            </a:r>
          </a:p>
          <a:p>
            <a:pPr>
              <a:buFont typeface="Arial" panose="020B0604020202020204" pitchFamily="34" charset="0"/>
              <a:buChar char="•"/>
            </a:pPr>
            <a:r>
              <a:rPr lang="en-US" dirty="0">
                <a:solidFill>
                  <a:schemeClr val="bg1">
                    <a:lumMod val="75000"/>
                  </a:schemeClr>
                </a:solidFill>
              </a:rPr>
              <a:t>Examples of hypothetical scenarios</a:t>
            </a:r>
          </a:p>
          <a:p>
            <a:pPr>
              <a:buFont typeface="Arial" panose="020B0604020202020204" pitchFamily="34" charset="0"/>
              <a:buChar char="•"/>
            </a:pPr>
            <a:r>
              <a:rPr lang="en-US" dirty="0">
                <a:solidFill>
                  <a:schemeClr val="bg1">
                    <a:lumMod val="75000"/>
                  </a:schemeClr>
                </a:solidFill>
              </a:rPr>
              <a:t>Conclusions</a:t>
            </a:r>
          </a:p>
          <a:p>
            <a:endParaRPr lang="en-US" dirty="0"/>
          </a:p>
        </p:txBody>
      </p:sp>
    </p:spTree>
    <p:extLst>
      <p:ext uri="{BB962C8B-B14F-4D97-AF65-F5344CB8AC3E}">
        <p14:creationId xmlns:p14="http://schemas.microsoft.com/office/powerpoint/2010/main" val="1204651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2BBE-AB5E-43F1-830F-1BF77ED07F59}"/>
              </a:ext>
            </a:extLst>
          </p:cNvPr>
          <p:cNvSpPr>
            <a:spLocks noGrp="1"/>
          </p:cNvSpPr>
          <p:nvPr>
            <p:ph type="title"/>
          </p:nvPr>
        </p:nvSpPr>
        <p:spPr>
          <a:xfrm>
            <a:off x="413657" y="74147"/>
            <a:ext cx="7532915" cy="694515"/>
          </a:xfrm>
        </p:spPr>
        <p:txBody>
          <a:bodyPr>
            <a:noAutofit/>
          </a:bodyPr>
          <a:lstStyle/>
          <a:p>
            <a:pPr algn="ctr"/>
            <a:r>
              <a:rPr lang="en-US" sz="2700" dirty="0">
                <a:latin typeface="+mn-lt"/>
              </a:rPr>
              <a:t>Revision 2 of Treatment Effect </a:t>
            </a:r>
            <a:br>
              <a:rPr lang="en-US" sz="2700" dirty="0">
                <a:latin typeface="+mn-lt"/>
              </a:rPr>
            </a:br>
            <a:r>
              <a:rPr lang="en-US" sz="2700" dirty="0">
                <a:latin typeface="+mn-lt"/>
              </a:rPr>
              <a:t>in Treatment Tolerators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D9D073-F77D-496E-9144-014FFE78A47C}"/>
                  </a:ext>
                </a:extLst>
              </p:cNvPr>
              <p:cNvSpPr>
                <a:spLocks noGrp="1"/>
              </p:cNvSpPr>
              <p:nvPr>
                <p:ph idx="1"/>
              </p:nvPr>
            </p:nvSpPr>
            <p:spPr>
              <a:xfrm>
                <a:off x="579302" y="838241"/>
                <a:ext cx="8318574" cy="4231112"/>
              </a:xfrm>
            </p:spPr>
            <p:txBody>
              <a:bodyPr>
                <a:normAutofit/>
              </a:bodyPr>
              <a:lstStyle/>
              <a:p>
                <a:pPr marL="0" indent="0">
                  <a:buNone/>
                </a:pPr>
                <a:r>
                  <a:rPr lang="en-US" dirty="0"/>
                  <a:t>What is the treatment effect in </a:t>
                </a:r>
                <a:r>
                  <a:rPr lang="en-US" dirty="0">
                    <a:solidFill>
                      <a:srgbClr val="00B0F0"/>
                    </a:solidFill>
                  </a:rPr>
                  <a:t>patients who can tolerate the treatment</a:t>
                </a:r>
                <a14:m>
                  <m:oMath xmlns:m="http://schemas.openxmlformats.org/officeDocument/2006/math">
                    <m:r>
                      <a:rPr lang="en-US" b="1" i="1">
                        <a:solidFill>
                          <a:srgbClr val="92D050"/>
                        </a:solidFill>
                        <a:latin typeface="Cambria Math" panose="02040503050406030204" pitchFamily="18" charset="0"/>
                      </a:rPr>
                      <m:t>  (</m:t>
                    </m:r>
                    <m:sSub>
                      <m:sSubPr>
                        <m:ctrlPr>
                          <a:rPr lang="en-US" b="1" i="1">
                            <a:solidFill>
                              <a:srgbClr val="92D050"/>
                            </a:solidFill>
                            <a:latin typeface="Cambria Math" panose="02040503050406030204" pitchFamily="18" charset="0"/>
                          </a:rPr>
                        </m:ctrlPr>
                      </m:sSubPr>
                      <m:e>
                        <m:r>
                          <a:rPr lang="en-US" b="1" i="1">
                            <a:solidFill>
                              <a:srgbClr val="92D050"/>
                            </a:solidFill>
                            <a:latin typeface="Cambria Math" panose="02040503050406030204" pitchFamily="18" charset="0"/>
                          </a:rPr>
                          <m:t> </m:t>
                        </m:r>
                        <m:r>
                          <a:rPr lang="en-US" b="1" i="1">
                            <a:solidFill>
                              <a:srgbClr val="92D050"/>
                            </a:solidFill>
                            <a:latin typeface="Cambria Math" panose="02040503050406030204" pitchFamily="18" charset="0"/>
                          </a:rPr>
                          <m:t>𝑺</m:t>
                        </m:r>
                      </m:e>
                      <m:sub>
                        <m:r>
                          <a:rPr lang="en-US" b="1" i="1">
                            <a:solidFill>
                              <a:srgbClr val="92D050"/>
                            </a:solidFill>
                            <a:latin typeface="Cambria Math" panose="02040503050406030204" pitchFamily="18" charset="0"/>
                          </a:rPr>
                          <m:t>𝑻𝑪</m:t>
                        </m:r>
                      </m:sub>
                    </m:sSub>
                  </m:oMath>
                </a14:m>
                <a:r>
                  <a:rPr lang="en-US" dirty="0">
                    <a:solidFill>
                      <a:schemeClr val="tx2">
                        <a:lumMod val="60000"/>
                        <a:lumOff val="40000"/>
                      </a:schemeClr>
                    </a:solidFill>
                  </a:rPr>
                  <a:t> </a:t>
                </a:r>
                <a:r>
                  <a:rPr lang="en-US" dirty="0"/>
                  <a:t>and</a:t>
                </a:r>
                <a:r>
                  <a:rPr lang="en-US" dirty="0">
                    <a:solidFill>
                      <a:schemeClr val="tx2">
                        <a:lumMod val="60000"/>
                        <a:lumOff val="40000"/>
                      </a:schemeClr>
                    </a:solidFill>
                  </a:rPr>
                  <a:t> </a:t>
                </a:r>
                <a14:m>
                  <m:oMath xmlns:m="http://schemas.openxmlformats.org/officeDocument/2006/math">
                    <m:sSub>
                      <m:sSubPr>
                        <m:ctrlPr>
                          <a:rPr lang="en-US" b="1" i="1">
                            <a:solidFill>
                              <a:srgbClr val="00B0F0"/>
                            </a:solidFill>
                            <a:latin typeface="Cambria Math" panose="02040503050406030204" pitchFamily="18" charset="0"/>
                          </a:rPr>
                        </m:ctrlPr>
                      </m:sSubPr>
                      <m:e>
                        <m:r>
                          <a:rPr lang="en-US" b="1" i="1">
                            <a:solidFill>
                              <a:srgbClr val="00B0F0"/>
                            </a:solidFill>
                            <a:latin typeface="Cambria Math" panose="02040503050406030204" pitchFamily="18" charset="0"/>
                          </a:rPr>
                          <m:t>𝑺</m:t>
                        </m:r>
                      </m:e>
                      <m:sub>
                        <m:r>
                          <a:rPr lang="en-US" b="1" i="1">
                            <a:solidFill>
                              <a:srgbClr val="00B0F0"/>
                            </a:solidFill>
                            <a:latin typeface="Cambria Math" panose="02040503050406030204" pitchFamily="18" charset="0"/>
                          </a:rPr>
                          <m:t>𝑻</m:t>
                        </m:r>
                        <m:bar>
                          <m:barPr>
                            <m:pos m:val="top"/>
                            <m:ctrlPr>
                              <a:rPr lang="en-US" b="1" i="1">
                                <a:solidFill>
                                  <a:srgbClr val="00B0F0"/>
                                </a:solidFill>
                                <a:latin typeface="Cambria Math" panose="02040503050406030204" pitchFamily="18" charset="0"/>
                              </a:rPr>
                            </m:ctrlPr>
                          </m:barPr>
                          <m:e>
                            <m:r>
                              <a:rPr lang="en-US" b="1" i="1">
                                <a:solidFill>
                                  <a:srgbClr val="00B0F0"/>
                                </a:solidFill>
                                <a:latin typeface="Cambria Math" panose="02040503050406030204" pitchFamily="18" charset="0"/>
                              </a:rPr>
                              <m:t>𝑪</m:t>
                            </m:r>
                          </m:e>
                        </m:bar>
                      </m:sub>
                    </m:sSub>
                    <m:r>
                      <a:rPr lang="en-US">
                        <a:solidFill>
                          <a:srgbClr val="00B0F0"/>
                        </a:solidFill>
                        <a:latin typeface="Cambria Math" panose="02040503050406030204" pitchFamily="18" charset="0"/>
                      </a:rPr>
                      <m:t>)</m:t>
                    </m:r>
                    <m:r>
                      <a:rPr lang="en-US">
                        <a:latin typeface="Cambria Math" panose="02040503050406030204" pitchFamily="18" charset="0"/>
                      </a:rPr>
                      <m:t>?</m:t>
                    </m:r>
                  </m:oMath>
                </a14:m>
                <a:endParaRPr lang="en-US" dirty="0"/>
              </a:p>
              <a:p>
                <a:endParaRPr lang="en-US" dirty="0"/>
              </a:p>
              <a:p>
                <a:r>
                  <a:rPr lang="en-US" dirty="0"/>
                  <a:t>Design: Enroll patients who can tolerate the treatment and  randomized these patients into the treatment or the control. </a:t>
                </a:r>
              </a:p>
              <a:p>
                <a:endParaRPr lang="en-US" dirty="0"/>
              </a:p>
              <a:p>
                <a:r>
                  <a:rPr lang="en-US" dirty="0"/>
                  <a:t>Challenge: how do we define patients who can tolerate the treatment in the indication? examples:</a:t>
                </a:r>
              </a:p>
              <a:p>
                <a:pPr lvl="1"/>
                <a:r>
                  <a:rPr lang="en-US" dirty="0" err="1"/>
                  <a:t>Zelnorm</a:t>
                </a:r>
                <a:r>
                  <a:rPr lang="en-US" dirty="0"/>
                  <a:t> (for irritable bowel syndrome with constipation) is </a:t>
                </a:r>
                <a:r>
                  <a:rPr lang="en-US" u="sng" dirty="0"/>
                  <a:t>contraindicated for patients with high CV risk  </a:t>
                </a:r>
                <a:r>
                  <a:rPr lang="en-US" dirty="0"/>
                  <a:t>(post-hoc)</a:t>
                </a:r>
              </a:p>
              <a:p>
                <a:pPr lvl="1"/>
                <a:r>
                  <a:rPr lang="en-US" dirty="0"/>
                  <a:t>Xarelto: prophylaxis of </a:t>
                </a:r>
                <a:r>
                  <a:rPr lang="en-US" dirty="0" err="1"/>
                  <a:t>VTE</a:t>
                </a:r>
                <a:r>
                  <a:rPr lang="en-US" dirty="0"/>
                  <a:t> in acutely ill medical patients at risk for thromboembolic complications </a:t>
                </a:r>
                <a:r>
                  <a:rPr lang="en-US" u="sng" dirty="0"/>
                  <a:t>not at high risk of bleeding </a:t>
                </a:r>
                <a:r>
                  <a:rPr lang="en-US" dirty="0"/>
                  <a:t>(post-hoc)</a:t>
                </a:r>
              </a:p>
              <a:p>
                <a:pPr marL="342900" lvl="1" indent="0">
                  <a:buNone/>
                </a:pPr>
                <a:endParaRPr lang="en-US" dirty="0"/>
              </a:p>
              <a:p>
                <a:pPr marL="0" indent="0">
                  <a:buNone/>
                </a:pPr>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74D9D073-F77D-496E-9144-014FFE78A47C}"/>
                  </a:ext>
                </a:extLst>
              </p:cNvPr>
              <p:cNvSpPr>
                <a:spLocks noGrp="1" noRot="1" noChangeAspect="1" noMove="1" noResize="1" noEditPoints="1" noAdjustHandles="1" noChangeArrowheads="1" noChangeShapeType="1" noTextEdit="1"/>
              </p:cNvSpPr>
              <p:nvPr>
                <p:ph idx="1"/>
              </p:nvPr>
            </p:nvSpPr>
            <p:spPr>
              <a:xfrm>
                <a:off x="579302" y="838241"/>
                <a:ext cx="8318574" cy="4231112"/>
              </a:xfrm>
              <a:blipFill>
                <a:blip r:embed="rId3"/>
                <a:stretch>
                  <a:fillRect l="-1685" t="-1873" r="-1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B262B18-E1C8-41EC-89D0-C67FA9E369F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40</a:t>
            </a:fld>
            <a:endParaRPr lang="en-US"/>
          </a:p>
        </p:txBody>
      </p:sp>
    </p:spTree>
    <p:extLst>
      <p:ext uri="{BB962C8B-B14F-4D97-AF65-F5344CB8AC3E}">
        <p14:creationId xmlns:p14="http://schemas.microsoft.com/office/powerpoint/2010/main" val="81524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99A6-07BB-45CE-97A6-EE2969995227}"/>
              </a:ext>
            </a:extLst>
          </p:cNvPr>
          <p:cNvSpPr>
            <a:spLocks noGrp="1"/>
          </p:cNvSpPr>
          <p:nvPr>
            <p:ph type="title"/>
          </p:nvPr>
        </p:nvSpPr>
        <p:spPr/>
        <p:txBody>
          <a:bodyPr>
            <a:normAutofit/>
          </a:bodyPr>
          <a:lstStyle/>
          <a:p>
            <a:r>
              <a:rPr lang="en-US" sz="2700" dirty="0">
                <a:latin typeface="+mn-lt"/>
              </a:rPr>
              <a:t>An Example of Randomized Withdrawal Designs</a:t>
            </a:r>
          </a:p>
        </p:txBody>
      </p:sp>
      <p:sp>
        <p:nvSpPr>
          <p:cNvPr id="3" name="Content Placeholder 2">
            <a:extLst>
              <a:ext uri="{FF2B5EF4-FFF2-40B4-BE49-F238E27FC236}">
                <a16:creationId xmlns:a16="http://schemas.microsoft.com/office/drawing/2014/main" id="{B948C240-8B6B-461A-8A55-9F704633655E}"/>
              </a:ext>
            </a:extLst>
          </p:cNvPr>
          <p:cNvSpPr>
            <a:spLocks noGrp="1"/>
          </p:cNvSpPr>
          <p:nvPr>
            <p:ph idx="1"/>
          </p:nvPr>
        </p:nvSpPr>
        <p:spPr/>
        <p:txBody>
          <a:bodyPr>
            <a:normAutofit/>
          </a:bodyPr>
          <a:lstStyle/>
          <a:p>
            <a:r>
              <a:rPr lang="en-US" dirty="0"/>
              <a:t>Drug: Rifaximin</a:t>
            </a:r>
          </a:p>
          <a:p>
            <a:r>
              <a:rPr lang="en-US" dirty="0"/>
              <a:t>Indication: Treatment of irritable bowel syndrome with diarrhea </a:t>
            </a:r>
          </a:p>
          <a:p>
            <a:r>
              <a:rPr lang="en-US" dirty="0"/>
              <a:t>Two typical randomized placebo-controlled short-term (14 days) trials</a:t>
            </a:r>
          </a:p>
          <a:p>
            <a:r>
              <a:rPr lang="en-US" dirty="0"/>
              <a:t>One additional randomized-withdrawal trial to study long-term effect</a:t>
            </a:r>
          </a:p>
          <a:p>
            <a:pPr marL="0" indent="0">
              <a:buNone/>
            </a:pPr>
            <a:endParaRPr lang="en-US" sz="1950" dirty="0"/>
          </a:p>
          <a:p>
            <a:pPr marL="0" indent="0">
              <a:buNone/>
            </a:pPr>
            <a:r>
              <a:rPr lang="en-US" dirty="0"/>
              <a:t>Reference: </a:t>
            </a:r>
            <a:r>
              <a:rPr lang="en-US" dirty="0">
                <a:hlinkClick r:id="rId3"/>
              </a:rPr>
              <a:t>https://</a:t>
            </a:r>
            <a:r>
              <a:rPr lang="en-US" dirty="0" err="1">
                <a:hlinkClick r:id="rId3"/>
              </a:rPr>
              <a:t>www.accessdata.fda.gov</a:t>
            </a:r>
            <a:r>
              <a:rPr lang="en-US" dirty="0">
                <a:hlinkClick r:id="rId3"/>
              </a:rPr>
              <a:t>/</a:t>
            </a:r>
            <a:r>
              <a:rPr lang="en-US" dirty="0" err="1">
                <a:hlinkClick r:id="rId3"/>
              </a:rPr>
              <a:t>drugsatfda_docs</a:t>
            </a:r>
            <a:r>
              <a:rPr lang="en-US" dirty="0">
                <a:hlinkClick r:id="rId3"/>
              </a:rPr>
              <a:t>/label/2020/</a:t>
            </a:r>
            <a:r>
              <a:rPr lang="en-US" dirty="0" err="1">
                <a:hlinkClick r:id="rId3"/>
              </a:rPr>
              <a:t>021361s025lbl.pdf</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8826CFD-F6E6-4A51-97DE-57CB593E4DC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41</a:t>
            </a:fld>
            <a:endParaRPr lang="en-US"/>
          </a:p>
        </p:txBody>
      </p:sp>
    </p:spTree>
    <p:extLst>
      <p:ext uri="{BB962C8B-B14F-4D97-AF65-F5344CB8AC3E}">
        <p14:creationId xmlns:p14="http://schemas.microsoft.com/office/powerpoint/2010/main" val="3295819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C54D-D6E8-4135-B7B0-B1E30DD5ADC7}"/>
              </a:ext>
            </a:extLst>
          </p:cNvPr>
          <p:cNvSpPr>
            <a:spLocks noGrp="1"/>
          </p:cNvSpPr>
          <p:nvPr>
            <p:ph type="title"/>
          </p:nvPr>
        </p:nvSpPr>
        <p:spPr/>
        <p:txBody>
          <a:bodyPr>
            <a:normAutofit/>
          </a:bodyPr>
          <a:lstStyle/>
          <a:p>
            <a:pPr algn="ctr"/>
            <a:r>
              <a:rPr lang="en-US" b="1" dirty="0">
                <a:latin typeface="+mn-lt"/>
              </a:rPr>
              <a:t>Estimation</a:t>
            </a:r>
          </a:p>
        </p:txBody>
      </p:sp>
      <p:sp>
        <p:nvSpPr>
          <p:cNvPr id="3" name="Content Placeholder 2">
            <a:extLst>
              <a:ext uri="{FF2B5EF4-FFF2-40B4-BE49-F238E27FC236}">
                <a16:creationId xmlns:a16="http://schemas.microsoft.com/office/drawing/2014/main" id="{F0E54EDC-65E2-4AE3-A092-AB164E08E2B7}"/>
              </a:ext>
            </a:extLst>
          </p:cNvPr>
          <p:cNvSpPr>
            <a:spLocks noGrp="1"/>
          </p:cNvSpPr>
          <p:nvPr>
            <p:ph idx="1"/>
          </p:nvPr>
        </p:nvSpPr>
        <p:spPr/>
        <p:txBody>
          <a:bodyPr>
            <a:normAutofit/>
          </a:bodyPr>
          <a:lstStyle/>
          <a:p>
            <a:r>
              <a:rPr lang="en-US" dirty="0"/>
              <a:t>A hypothetical scenario in which the intercurrent event </a:t>
            </a:r>
            <a:r>
              <a:rPr lang="en-US" dirty="0">
                <a:solidFill>
                  <a:srgbClr val="000099"/>
                </a:solidFill>
              </a:rPr>
              <a:t>would not occur: </a:t>
            </a:r>
            <a:r>
              <a:rPr lang="en-US" dirty="0"/>
              <a:t>the value of the variable is the value which the variable </a:t>
            </a:r>
            <a:r>
              <a:rPr lang="en-US" u="sng" dirty="0"/>
              <a:t>would have taken in the hypothetical scenario</a:t>
            </a:r>
            <a:endParaRPr lang="en-US" dirty="0"/>
          </a:p>
          <a:p>
            <a:endParaRPr lang="en-US" dirty="0"/>
          </a:p>
          <a:p>
            <a:r>
              <a:rPr lang="en-US" dirty="0"/>
              <a:t>Determining the “unobservable” value needs assumptions: </a:t>
            </a:r>
          </a:p>
          <a:p>
            <a:pPr lvl="1"/>
            <a:r>
              <a:rPr lang="en-US" dirty="0"/>
              <a:t>Is the assumption realistic?</a:t>
            </a:r>
          </a:p>
          <a:p>
            <a:pPr lvl="1"/>
            <a:r>
              <a:rPr lang="en-US" dirty="0"/>
              <a:t>Are the results sensitive to the assumption?</a:t>
            </a:r>
          </a:p>
          <a:p>
            <a:pPr lvl="1"/>
            <a:endParaRPr lang="en-US" dirty="0"/>
          </a:p>
        </p:txBody>
      </p:sp>
      <p:sp>
        <p:nvSpPr>
          <p:cNvPr id="4" name="Slide Number Placeholder 3">
            <a:extLst>
              <a:ext uri="{FF2B5EF4-FFF2-40B4-BE49-F238E27FC236}">
                <a16:creationId xmlns:a16="http://schemas.microsoft.com/office/drawing/2014/main" id="{0492BCBD-4539-4A95-B515-E2CC57B53BB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42</a:t>
            </a:fld>
            <a:endParaRPr lang="en-US"/>
          </a:p>
        </p:txBody>
      </p:sp>
    </p:spTree>
    <p:extLst>
      <p:ext uri="{BB962C8B-B14F-4D97-AF65-F5344CB8AC3E}">
        <p14:creationId xmlns:p14="http://schemas.microsoft.com/office/powerpoint/2010/main" val="1691186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5B58-D7D2-4159-A540-6FC7C3F402A0}"/>
              </a:ext>
            </a:extLst>
          </p:cNvPr>
          <p:cNvSpPr>
            <a:spLocks noGrp="1"/>
          </p:cNvSpPr>
          <p:nvPr>
            <p:ph type="title"/>
          </p:nvPr>
        </p:nvSpPr>
        <p:spPr>
          <a:xfrm>
            <a:off x="1063592" y="0"/>
            <a:ext cx="6381827" cy="694515"/>
          </a:xfrm>
        </p:spPr>
        <p:txBody>
          <a:bodyPr>
            <a:normAutofit/>
          </a:bodyPr>
          <a:lstStyle/>
          <a:p>
            <a:r>
              <a:rPr lang="en-US" b="1" dirty="0"/>
              <a:t> </a:t>
            </a:r>
            <a:endParaRPr lang="en-US" sz="3000" dirty="0"/>
          </a:p>
        </p:txBody>
      </p:sp>
      <p:sp>
        <p:nvSpPr>
          <p:cNvPr id="3" name="Content Placeholder 2">
            <a:extLst>
              <a:ext uri="{FF2B5EF4-FFF2-40B4-BE49-F238E27FC236}">
                <a16:creationId xmlns:a16="http://schemas.microsoft.com/office/drawing/2014/main" id="{A754015A-1443-4DCE-A461-9569A289FF82}"/>
              </a:ext>
            </a:extLst>
          </p:cNvPr>
          <p:cNvSpPr>
            <a:spLocks noGrp="1"/>
          </p:cNvSpPr>
          <p:nvPr>
            <p:ph idx="1"/>
          </p:nvPr>
        </p:nvSpPr>
        <p:spPr>
          <a:xfrm>
            <a:off x="395207" y="1126405"/>
            <a:ext cx="7892512" cy="4017095"/>
          </a:xfrm>
        </p:spPr>
        <p:txBody>
          <a:bodyPr>
            <a:normAutofit fontScale="92500" lnSpcReduction="10000"/>
          </a:bodyPr>
          <a:lstStyle/>
          <a:p>
            <a:r>
              <a:rPr lang="en-US" sz="2250" dirty="0"/>
              <a:t>EMA Guideline on treatment of Alzheimer’s disease</a:t>
            </a:r>
          </a:p>
          <a:p>
            <a:pPr lvl="1"/>
            <a:r>
              <a:rPr lang="en-US" dirty="0"/>
              <a:t>“providing that reliable methods of estimation can be identified; an appropriate target of estimation could be based on a hypothetical scenario in which the new concomitant medication or modifications in the dose of concomitant medications had not been introduced.”</a:t>
            </a:r>
          </a:p>
          <a:p>
            <a:r>
              <a:rPr lang="en-US" sz="2250" dirty="0"/>
              <a:t>EMA Guideline treatment or prevention of diabetes</a:t>
            </a:r>
          </a:p>
          <a:p>
            <a:pPr lvl="1"/>
            <a:r>
              <a:rPr lang="en-US" dirty="0"/>
              <a:t>“treatment effect can be estimated under the assumption that rescue medication or use of other medications that will influence HbA1c values, was not introduced, provided that a reliable estimate of that effect can be obtained.” </a:t>
            </a:r>
          </a:p>
          <a:p>
            <a:r>
              <a:rPr lang="en-US" sz="2250" dirty="0"/>
              <a:t>FDA Guidance for Industry. Acute Myeloid Leukemia: Developing Drugs and Biological Products for Treatment. </a:t>
            </a:r>
          </a:p>
          <a:p>
            <a:pPr lvl="1"/>
            <a:r>
              <a:rPr lang="en-US" sz="1650" dirty="0"/>
              <a:t>hypothetical strategy was currently not recommended for the primary analysis to address the influence of hematopoietic stem cell transplantation because it may not be possible to design a clinical trial to estimate the treatment effect defined by the hypothetical strategy</a:t>
            </a:r>
          </a:p>
        </p:txBody>
      </p:sp>
      <p:sp>
        <p:nvSpPr>
          <p:cNvPr id="4" name="Title 1">
            <a:extLst>
              <a:ext uri="{FF2B5EF4-FFF2-40B4-BE49-F238E27FC236}">
                <a16:creationId xmlns:a16="http://schemas.microsoft.com/office/drawing/2014/main" id="{1E9394DD-F368-414B-94E3-B6E847597540}"/>
              </a:ext>
            </a:extLst>
          </p:cNvPr>
          <p:cNvSpPr txBox="1">
            <a:spLocks/>
          </p:cNvSpPr>
          <p:nvPr/>
        </p:nvSpPr>
        <p:spPr>
          <a:xfrm>
            <a:off x="1063592" y="271811"/>
            <a:ext cx="6381827" cy="694515"/>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300" b="1" dirty="0">
                <a:latin typeface="+mn-lt"/>
              </a:rPr>
              <a:t>Drug-Specific Guidance on the Importance of Reliable Estimation</a:t>
            </a:r>
          </a:p>
        </p:txBody>
      </p:sp>
      <p:sp>
        <p:nvSpPr>
          <p:cNvPr id="5" name="Slide Number Placeholder 4">
            <a:extLst>
              <a:ext uri="{FF2B5EF4-FFF2-40B4-BE49-F238E27FC236}">
                <a16:creationId xmlns:a16="http://schemas.microsoft.com/office/drawing/2014/main" id="{D164AE4E-E718-4B57-8101-3A0C04A7BD0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43</a:t>
            </a:fld>
            <a:endParaRPr lang="en-US"/>
          </a:p>
        </p:txBody>
      </p:sp>
    </p:spTree>
    <p:extLst>
      <p:ext uri="{BB962C8B-B14F-4D97-AF65-F5344CB8AC3E}">
        <p14:creationId xmlns:p14="http://schemas.microsoft.com/office/powerpoint/2010/main" val="187837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7CBB-7B36-4385-AAF8-DA7AFB986AF7}"/>
              </a:ext>
            </a:extLst>
          </p:cNvPr>
          <p:cNvSpPr>
            <a:spLocks noGrp="1"/>
          </p:cNvSpPr>
          <p:nvPr>
            <p:ph type="title"/>
          </p:nvPr>
        </p:nvSpPr>
        <p:spPr>
          <a:xfrm>
            <a:off x="415636" y="218915"/>
            <a:ext cx="7161146" cy="694515"/>
          </a:xfrm>
        </p:spPr>
        <p:txBody>
          <a:bodyPr>
            <a:noAutofit/>
          </a:bodyPr>
          <a:lstStyle/>
          <a:p>
            <a:pPr algn="ctr"/>
            <a:r>
              <a:rPr lang="en-US" b="1" dirty="0">
                <a:latin typeface="+mn-lt"/>
              </a:rPr>
              <a:t>Examples on Estimation Methods Handling Treatment Switch</a:t>
            </a:r>
          </a:p>
        </p:txBody>
      </p:sp>
      <p:sp>
        <p:nvSpPr>
          <p:cNvPr id="3" name="Content Placeholder 2">
            <a:extLst>
              <a:ext uri="{FF2B5EF4-FFF2-40B4-BE49-F238E27FC236}">
                <a16:creationId xmlns:a16="http://schemas.microsoft.com/office/drawing/2014/main" id="{965FDEDA-5E7C-47E4-94C7-C6341FEAA286}"/>
              </a:ext>
            </a:extLst>
          </p:cNvPr>
          <p:cNvSpPr>
            <a:spLocks noGrp="1"/>
          </p:cNvSpPr>
          <p:nvPr>
            <p:ph idx="1"/>
          </p:nvPr>
        </p:nvSpPr>
        <p:spPr>
          <a:xfrm>
            <a:off x="415638" y="808816"/>
            <a:ext cx="8312726" cy="4220384"/>
          </a:xfrm>
        </p:spPr>
        <p:txBody>
          <a:bodyPr>
            <a:normAutofit lnSpcReduction="10000"/>
          </a:bodyPr>
          <a:lstStyle/>
          <a:p>
            <a:pPr marL="0" indent="0">
              <a:buNone/>
            </a:pPr>
            <a:endParaRPr lang="en-US" dirty="0"/>
          </a:p>
          <a:p>
            <a:r>
              <a:rPr lang="en-US" sz="2700" dirty="0"/>
              <a:t>In oncology trials, patients may switch treatment after disease progression. Estimation of effect in OS relies on strong assumptions</a:t>
            </a:r>
          </a:p>
          <a:p>
            <a:pPr lvl="1"/>
            <a:r>
              <a:rPr lang="en-US" sz="1950" dirty="0"/>
              <a:t>Rank Preserving Structural Failure Time Model, assuming  that treatment effect is equal for all patients regardless the time when the treatment is received</a:t>
            </a:r>
          </a:p>
          <a:p>
            <a:pPr lvl="1"/>
            <a:endParaRPr lang="en-US" sz="1950" dirty="0"/>
          </a:p>
          <a:p>
            <a:pPr lvl="1"/>
            <a:r>
              <a:rPr lang="en-US" sz="1950" dirty="0"/>
              <a:t>Inverse Probability of Censoring Weights: no unmeasured confounders </a:t>
            </a:r>
          </a:p>
          <a:p>
            <a:pPr lvl="1"/>
            <a:endParaRPr lang="en-US" sz="1950" dirty="0"/>
          </a:p>
          <a:p>
            <a:pPr lvl="1"/>
            <a:r>
              <a:rPr lang="en-US" sz="1950" dirty="0"/>
              <a:t>EMA “Question and answer on adjustment for cross-over in estimating effects in oncology trials”. recommends against those hypothetical strategy causal inference methods that rely on very strong assumptions</a:t>
            </a:r>
          </a:p>
          <a:p>
            <a:pPr marL="342900" lvl="1" indent="0">
              <a:buNone/>
            </a:pPr>
            <a:endParaRPr lang="en-US" sz="3000" dirty="0"/>
          </a:p>
          <a:p>
            <a:pPr lvl="1"/>
            <a:endParaRPr lang="en-US" sz="2175" dirty="0"/>
          </a:p>
          <a:p>
            <a:endParaRPr lang="en-US" dirty="0"/>
          </a:p>
          <a:p>
            <a:endParaRPr lang="en-US" dirty="0"/>
          </a:p>
        </p:txBody>
      </p:sp>
      <p:sp>
        <p:nvSpPr>
          <p:cNvPr id="4" name="Slide Number Placeholder 3">
            <a:extLst>
              <a:ext uri="{FF2B5EF4-FFF2-40B4-BE49-F238E27FC236}">
                <a16:creationId xmlns:a16="http://schemas.microsoft.com/office/drawing/2014/main" id="{63B82F8D-E984-42AB-BD7E-808C43E67BE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44</a:t>
            </a:fld>
            <a:endParaRPr lang="en-US"/>
          </a:p>
        </p:txBody>
      </p:sp>
    </p:spTree>
    <p:extLst>
      <p:ext uri="{BB962C8B-B14F-4D97-AF65-F5344CB8AC3E}">
        <p14:creationId xmlns:p14="http://schemas.microsoft.com/office/powerpoint/2010/main" val="348962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5AF0-B7F5-48FB-B6F5-3DF444236696}"/>
              </a:ext>
            </a:extLst>
          </p:cNvPr>
          <p:cNvSpPr>
            <a:spLocks noGrp="1"/>
          </p:cNvSpPr>
          <p:nvPr>
            <p:ph type="title"/>
          </p:nvPr>
        </p:nvSpPr>
        <p:spPr/>
        <p:txBody>
          <a:bodyPr>
            <a:noAutofit/>
          </a:bodyPr>
          <a:lstStyle/>
          <a:p>
            <a:r>
              <a:rPr lang="en-US" b="1" dirty="0">
                <a:latin typeface="+mn-lt"/>
              </a:rPr>
              <a:t>Criteria to Select Estimand Strategies</a:t>
            </a:r>
          </a:p>
        </p:txBody>
      </p:sp>
      <p:sp>
        <p:nvSpPr>
          <p:cNvPr id="3" name="Content Placeholder 2">
            <a:extLst>
              <a:ext uri="{FF2B5EF4-FFF2-40B4-BE49-F238E27FC236}">
                <a16:creationId xmlns:a16="http://schemas.microsoft.com/office/drawing/2014/main" id="{20351ED7-5345-469F-9AC6-2F2950D3CF34}"/>
              </a:ext>
            </a:extLst>
          </p:cNvPr>
          <p:cNvSpPr>
            <a:spLocks noGrp="1"/>
          </p:cNvSpPr>
          <p:nvPr>
            <p:ph idx="1"/>
          </p:nvPr>
        </p:nvSpPr>
        <p:spPr>
          <a:xfrm>
            <a:off x="628650" y="1268016"/>
            <a:ext cx="7886700" cy="3263504"/>
          </a:xfrm>
        </p:spPr>
        <p:txBody>
          <a:bodyPr>
            <a:normAutofit/>
          </a:bodyPr>
          <a:lstStyle/>
          <a:p>
            <a:pPr marL="0" indent="0">
              <a:buNone/>
            </a:pPr>
            <a:endParaRPr lang="en-US" dirty="0"/>
          </a:p>
          <a:p>
            <a:pPr lvl="0"/>
            <a:r>
              <a:rPr lang="en-US" dirty="0"/>
              <a:t>Whether clinical questions are of clinical and regulatory importance or interest;</a:t>
            </a:r>
          </a:p>
          <a:p>
            <a:pPr lvl="0"/>
            <a:r>
              <a:rPr lang="en-US" dirty="0"/>
              <a:t>Whether a reliable estimator can be provided with appropriate sensitivity analyses</a:t>
            </a:r>
          </a:p>
          <a:p>
            <a:pPr marL="0" indent="0">
              <a:buNone/>
            </a:pPr>
            <a:endParaRPr lang="en-US" dirty="0"/>
          </a:p>
          <a:p>
            <a:pPr marL="0" indent="0">
              <a:buNone/>
            </a:pPr>
            <a:r>
              <a:rPr lang="en-US" dirty="0"/>
              <a:t>Question to consider: Does ICH </a:t>
            </a:r>
            <a:r>
              <a:rPr lang="en-US" dirty="0" err="1"/>
              <a:t>E9</a:t>
            </a:r>
            <a:r>
              <a:rPr lang="en-US" dirty="0"/>
              <a:t> (</a:t>
            </a:r>
            <a:r>
              <a:rPr lang="en-US" dirty="0" err="1"/>
              <a:t>R1</a:t>
            </a:r>
            <a:r>
              <a:rPr lang="en-US" dirty="0"/>
              <a:t>) really anticipate we can only select among the 5 strategies?  </a:t>
            </a:r>
          </a:p>
        </p:txBody>
      </p:sp>
      <p:sp>
        <p:nvSpPr>
          <p:cNvPr id="4" name="Slide Number Placeholder 3">
            <a:extLst>
              <a:ext uri="{FF2B5EF4-FFF2-40B4-BE49-F238E27FC236}">
                <a16:creationId xmlns:a16="http://schemas.microsoft.com/office/drawing/2014/main" id="{C9AA5B06-1A00-4CAF-A2AB-E1E14386821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45</a:t>
            </a:fld>
            <a:endParaRPr lang="en-US"/>
          </a:p>
        </p:txBody>
      </p:sp>
    </p:spTree>
    <p:extLst>
      <p:ext uri="{BB962C8B-B14F-4D97-AF65-F5344CB8AC3E}">
        <p14:creationId xmlns:p14="http://schemas.microsoft.com/office/powerpoint/2010/main" val="842664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8BB3-9A82-4ADE-9EFF-7160D2AE2417}"/>
              </a:ext>
            </a:extLst>
          </p:cNvPr>
          <p:cNvSpPr>
            <a:spLocks noGrp="1"/>
          </p:cNvSpPr>
          <p:nvPr>
            <p:ph type="title"/>
          </p:nvPr>
        </p:nvSpPr>
        <p:spPr>
          <a:xfrm>
            <a:off x="628650" y="215726"/>
            <a:ext cx="7886700" cy="994172"/>
          </a:xfrm>
        </p:spPr>
        <p:txBody>
          <a:bodyPr>
            <a:normAutofit/>
          </a:bodyPr>
          <a:lstStyle/>
          <a:p>
            <a:pPr algn="ctr"/>
            <a:r>
              <a:rPr lang="en-US" b="1" dirty="0">
                <a:latin typeface="+mn-lt"/>
              </a:rPr>
              <a:t>Gaps between Clinical Questions of Interest and Estimand Strategies </a:t>
            </a:r>
          </a:p>
        </p:txBody>
      </p:sp>
      <p:sp>
        <p:nvSpPr>
          <p:cNvPr id="3" name="Content Placeholder 2">
            <a:extLst>
              <a:ext uri="{FF2B5EF4-FFF2-40B4-BE49-F238E27FC236}">
                <a16:creationId xmlns:a16="http://schemas.microsoft.com/office/drawing/2014/main" id="{5C8D5AA7-1063-43CD-840B-86E2C522171E}"/>
              </a:ext>
            </a:extLst>
          </p:cNvPr>
          <p:cNvSpPr>
            <a:spLocks noGrp="1"/>
          </p:cNvSpPr>
          <p:nvPr>
            <p:ph idx="1"/>
          </p:nvPr>
        </p:nvSpPr>
        <p:spPr>
          <a:xfrm>
            <a:off x="628650" y="1398420"/>
            <a:ext cx="7886700" cy="3263504"/>
          </a:xfrm>
        </p:spPr>
        <p:txBody>
          <a:bodyPr>
            <a:normAutofit/>
          </a:bodyPr>
          <a:lstStyle/>
          <a:p>
            <a:r>
              <a:rPr lang="en-US" dirty="0"/>
              <a:t>Gaps: Some clinical questions are of interest. But it is hard to addressed them by any of the 5 estimand strategies as defined. </a:t>
            </a:r>
          </a:p>
          <a:p>
            <a:pPr lvl="1"/>
            <a:r>
              <a:rPr lang="en-GB" dirty="0"/>
              <a:t>Some question we discussed earlier</a:t>
            </a:r>
          </a:p>
          <a:p>
            <a:pPr lvl="1"/>
            <a:r>
              <a:rPr lang="en-GB" dirty="0"/>
              <a:t>Question about a maintenance therapy, recognizing that patients who discontinued the therapy would not have long term effect (e.g. long term health condition will be like the condition at baseline)? </a:t>
            </a:r>
            <a:endParaRPr lang="en-US" dirty="0"/>
          </a:p>
          <a:p>
            <a:r>
              <a:rPr lang="en-US" dirty="0"/>
              <a:t>How do we close these gaps?</a:t>
            </a:r>
          </a:p>
          <a:p>
            <a:pPr lvl="1"/>
            <a:r>
              <a:rPr lang="en-US" dirty="0"/>
              <a:t>Should we describe the treatment effect without creating the hypothetical scenarios if possible?</a:t>
            </a:r>
          </a:p>
          <a:p>
            <a:pPr lvl="1"/>
            <a:r>
              <a:rPr lang="en-US" dirty="0"/>
              <a:t>Should we expand the definition of hypothetical strategies? </a:t>
            </a:r>
          </a:p>
          <a:p>
            <a:pPr lvl="1"/>
            <a:r>
              <a:rPr lang="en-US" dirty="0"/>
              <a:t>Should we explore additional estimand strategies? </a:t>
            </a:r>
          </a:p>
        </p:txBody>
      </p:sp>
      <p:sp>
        <p:nvSpPr>
          <p:cNvPr id="4" name="Slide Number Placeholder 3">
            <a:extLst>
              <a:ext uri="{FF2B5EF4-FFF2-40B4-BE49-F238E27FC236}">
                <a16:creationId xmlns:a16="http://schemas.microsoft.com/office/drawing/2014/main" id="{CAA360D3-C8C5-409B-82D1-C0A04B7EFA2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46</a:t>
            </a:fld>
            <a:endParaRPr lang="en-US"/>
          </a:p>
        </p:txBody>
      </p:sp>
    </p:spTree>
    <p:extLst>
      <p:ext uri="{BB962C8B-B14F-4D97-AF65-F5344CB8AC3E}">
        <p14:creationId xmlns:p14="http://schemas.microsoft.com/office/powerpoint/2010/main" val="53843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A19D9D"/>
                                      </p:to>
                                    </p:animClr>
                                  </p:sub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A19D9D"/>
                                      </p:to>
                                    </p:animClr>
                                  </p:sub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A19D9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F7D8-F03F-4053-9869-BD2578C64FD6}"/>
              </a:ext>
            </a:extLst>
          </p:cNvPr>
          <p:cNvSpPr>
            <a:spLocks noGrp="1"/>
          </p:cNvSpPr>
          <p:nvPr>
            <p:ph type="title"/>
          </p:nvPr>
        </p:nvSpPr>
        <p:spPr>
          <a:xfrm>
            <a:off x="628650" y="104882"/>
            <a:ext cx="7886700" cy="662285"/>
          </a:xfrm>
        </p:spPr>
        <p:txBody>
          <a:bodyPr>
            <a:normAutofit/>
          </a:bodyPr>
          <a:lstStyle/>
          <a:p>
            <a:pPr algn="ctr"/>
            <a:r>
              <a:rPr lang="en-US" b="1" dirty="0">
                <a:latin typeface="+mn-lt"/>
              </a:rPr>
              <a:t>Summary</a:t>
            </a:r>
          </a:p>
        </p:txBody>
      </p:sp>
      <p:sp>
        <p:nvSpPr>
          <p:cNvPr id="3" name="Content Placeholder 2">
            <a:extLst>
              <a:ext uri="{FF2B5EF4-FFF2-40B4-BE49-F238E27FC236}">
                <a16:creationId xmlns:a16="http://schemas.microsoft.com/office/drawing/2014/main" id="{058BD803-DB60-4E7D-A737-1D0880799E14}"/>
              </a:ext>
            </a:extLst>
          </p:cNvPr>
          <p:cNvSpPr>
            <a:spLocks noGrp="1"/>
          </p:cNvSpPr>
          <p:nvPr>
            <p:ph idx="1"/>
          </p:nvPr>
        </p:nvSpPr>
        <p:spPr>
          <a:xfrm>
            <a:off x="441703" y="767167"/>
            <a:ext cx="8589935" cy="4376333"/>
          </a:xfrm>
        </p:spPr>
        <p:txBody>
          <a:bodyPr>
            <a:normAutofit/>
          </a:bodyPr>
          <a:lstStyle/>
          <a:p>
            <a:r>
              <a:rPr lang="en-US" dirty="0"/>
              <a:t>Hypothetical strategies</a:t>
            </a:r>
          </a:p>
          <a:p>
            <a:pPr lvl="1"/>
            <a:r>
              <a:rPr lang="en-US" dirty="0"/>
              <a:t>Aim to estimate</a:t>
            </a:r>
            <a:r>
              <a:rPr lang="en-US" dirty="0">
                <a:solidFill>
                  <a:srgbClr val="000099"/>
                </a:solidFill>
              </a:rPr>
              <a:t> </a:t>
            </a:r>
            <a:r>
              <a:rPr lang="en-US" dirty="0"/>
              <a:t>drug effects</a:t>
            </a:r>
          </a:p>
          <a:p>
            <a:pPr lvl="1"/>
            <a:r>
              <a:rPr lang="en-US" dirty="0"/>
              <a:t>Challenges in clinical justification and in estimation with the current definition</a:t>
            </a:r>
          </a:p>
          <a:p>
            <a:pPr>
              <a:lnSpc>
                <a:spcPct val="100000"/>
              </a:lnSpc>
            </a:pPr>
            <a:r>
              <a:rPr lang="en-US" dirty="0"/>
              <a:t>Alternatives: </a:t>
            </a:r>
          </a:p>
          <a:p>
            <a:pPr lvl="1"/>
            <a:r>
              <a:rPr lang="en-US" dirty="0"/>
              <a:t>Composite variable strategies: endpoints are changed</a:t>
            </a:r>
          </a:p>
          <a:p>
            <a:pPr lvl="1"/>
            <a:r>
              <a:rPr lang="en-US" dirty="0"/>
              <a:t>Treatment policy strategy: clinical questions are changed  </a:t>
            </a:r>
          </a:p>
          <a:p>
            <a:pPr lvl="1"/>
            <a:r>
              <a:rPr lang="en-US" dirty="0"/>
              <a:t>Randomized withdrawal design: challenging to interpret and label the treatment effect </a:t>
            </a:r>
          </a:p>
          <a:p>
            <a:pPr lvl="1"/>
            <a:r>
              <a:rPr lang="en-US" dirty="0"/>
              <a:t>Principal stratum strategies challenging to interpret and label the treatment effect </a:t>
            </a:r>
          </a:p>
          <a:p>
            <a:pPr>
              <a:lnSpc>
                <a:spcPct val="110000"/>
              </a:lnSpc>
            </a:pPr>
            <a:r>
              <a:rPr lang="en-US" dirty="0"/>
              <a:t>Gaps and challenges remain, collaboration </a:t>
            </a:r>
          </a:p>
          <a:p>
            <a:pPr lvl="1"/>
            <a:r>
              <a:rPr lang="en-US" sz="1950" dirty="0"/>
              <a:t>to close the gaps between clinical questions of interest and estimand strategies</a:t>
            </a:r>
          </a:p>
          <a:p>
            <a:pPr lvl="1"/>
            <a:r>
              <a:rPr lang="en-US" sz="1950" dirty="0"/>
              <a:t>to address estimation problems including sensitivity analyses through innovations. </a:t>
            </a:r>
          </a:p>
          <a:p>
            <a:pPr marL="342900" lvl="1" indent="0">
              <a:buNone/>
            </a:pPr>
            <a:r>
              <a:rPr lang="en-US" sz="1650" dirty="0"/>
              <a:t>           </a:t>
            </a:r>
          </a:p>
          <a:p>
            <a:pPr marL="342900" lvl="1" indent="0">
              <a:buNone/>
            </a:pPr>
            <a:endParaRPr lang="en-US" sz="1500" dirty="0"/>
          </a:p>
        </p:txBody>
      </p:sp>
      <p:sp>
        <p:nvSpPr>
          <p:cNvPr id="4" name="Slide Number Placeholder 3">
            <a:extLst>
              <a:ext uri="{FF2B5EF4-FFF2-40B4-BE49-F238E27FC236}">
                <a16:creationId xmlns:a16="http://schemas.microsoft.com/office/drawing/2014/main" id="{5661BAF4-996F-4777-B890-3DFA563A5A8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47</a:t>
            </a:fld>
            <a:endParaRPr lang="en-US"/>
          </a:p>
        </p:txBody>
      </p:sp>
    </p:spTree>
    <p:extLst>
      <p:ext uri="{BB962C8B-B14F-4D97-AF65-F5344CB8AC3E}">
        <p14:creationId xmlns:p14="http://schemas.microsoft.com/office/powerpoint/2010/main" val="273066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F7D8-F03F-4053-9869-BD2578C64FD6}"/>
              </a:ext>
            </a:extLst>
          </p:cNvPr>
          <p:cNvSpPr>
            <a:spLocks noGrp="1"/>
          </p:cNvSpPr>
          <p:nvPr>
            <p:ph type="title"/>
          </p:nvPr>
        </p:nvSpPr>
        <p:spPr>
          <a:xfrm>
            <a:off x="628650" y="104882"/>
            <a:ext cx="7886700" cy="662285"/>
          </a:xfrm>
        </p:spPr>
        <p:txBody>
          <a:bodyPr>
            <a:normAutofit/>
          </a:bodyPr>
          <a:lstStyle/>
          <a:p>
            <a:pPr algn="ctr"/>
            <a:r>
              <a:rPr lang="en-US" b="1" dirty="0">
                <a:latin typeface="+mn-lt"/>
              </a:rPr>
              <a:t>Summary</a:t>
            </a:r>
          </a:p>
        </p:txBody>
      </p:sp>
      <p:sp>
        <p:nvSpPr>
          <p:cNvPr id="3" name="Content Placeholder 2">
            <a:extLst>
              <a:ext uri="{FF2B5EF4-FFF2-40B4-BE49-F238E27FC236}">
                <a16:creationId xmlns:a16="http://schemas.microsoft.com/office/drawing/2014/main" id="{058BD803-DB60-4E7D-A737-1D0880799E14}"/>
              </a:ext>
            </a:extLst>
          </p:cNvPr>
          <p:cNvSpPr>
            <a:spLocks noGrp="1"/>
          </p:cNvSpPr>
          <p:nvPr>
            <p:ph idx="1"/>
          </p:nvPr>
        </p:nvSpPr>
        <p:spPr>
          <a:xfrm>
            <a:off x="441703" y="767167"/>
            <a:ext cx="8589935" cy="4376333"/>
          </a:xfrm>
        </p:spPr>
        <p:txBody>
          <a:bodyPr>
            <a:normAutofit lnSpcReduction="10000"/>
          </a:bodyPr>
          <a:lstStyle/>
          <a:p>
            <a:r>
              <a:rPr lang="en-US" dirty="0"/>
              <a:t>Hypothetical strategies</a:t>
            </a:r>
          </a:p>
          <a:p>
            <a:pPr lvl="1"/>
            <a:r>
              <a:rPr lang="en-US" dirty="0"/>
              <a:t>Aim to estimate</a:t>
            </a:r>
            <a:r>
              <a:rPr lang="en-US" dirty="0">
                <a:solidFill>
                  <a:srgbClr val="000099"/>
                </a:solidFill>
              </a:rPr>
              <a:t> </a:t>
            </a:r>
            <a:r>
              <a:rPr lang="en-US" dirty="0"/>
              <a:t>drug effects</a:t>
            </a:r>
          </a:p>
          <a:p>
            <a:pPr lvl="1"/>
            <a:r>
              <a:rPr lang="en-US" dirty="0"/>
              <a:t>Challenges in clinical justification and in estimation with the current definition</a:t>
            </a:r>
          </a:p>
          <a:p>
            <a:pPr>
              <a:lnSpc>
                <a:spcPct val="100000"/>
              </a:lnSpc>
            </a:pPr>
            <a:r>
              <a:rPr lang="en-US" dirty="0"/>
              <a:t>Alternatives: </a:t>
            </a:r>
          </a:p>
          <a:p>
            <a:pPr lvl="1"/>
            <a:r>
              <a:rPr lang="en-US" dirty="0"/>
              <a:t>Composite variable strategies: endpoints are changed</a:t>
            </a:r>
          </a:p>
          <a:p>
            <a:pPr lvl="1"/>
            <a:r>
              <a:rPr lang="en-US" dirty="0"/>
              <a:t>Treatment policy strategy: clinical questions are changed  </a:t>
            </a:r>
          </a:p>
          <a:p>
            <a:pPr lvl="1"/>
            <a:r>
              <a:rPr lang="en-US" dirty="0"/>
              <a:t>Randomized withdrawal design: challenging to interpret and label the treatment effect </a:t>
            </a:r>
          </a:p>
          <a:p>
            <a:pPr lvl="1"/>
            <a:r>
              <a:rPr lang="en-US" dirty="0"/>
              <a:t>Principal stratum strategies challenging to interpret and label the treatment effect </a:t>
            </a:r>
          </a:p>
          <a:p>
            <a:pPr>
              <a:lnSpc>
                <a:spcPct val="110000"/>
              </a:lnSpc>
            </a:pPr>
            <a:r>
              <a:rPr lang="en-US" dirty="0"/>
              <a:t>Gaps and challenges remain, collaboration </a:t>
            </a:r>
          </a:p>
          <a:p>
            <a:pPr lvl="1"/>
            <a:r>
              <a:rPr lang="en-US" sz="1950" dirty="0"/>
              <a:t>to close the gaps between clinical questions of interest and estimand strategies</a:t>
            </a:r>
          </a:p>
          <a:p>
            <a:pPr lvl="1"/>
            <a:r>
              <a:rPr lang="en-US" sz="1950" dirty="0"/>
              <a:t>to address estimation problems including sensitivity analyses through innovations. </a:t>
            </a:r>
          </a:p>
          <a:p>
            <a:pPr marL="342900" lvl="1" indent="0">
              <a:buNone/>
            </a:pPr>
            <a:r>
              <a:rPr lang="en-US" sz="1650" dirty="0"/>
              <a:t> </a:t>
            </a:r>
          </a:p>
          <a:p>
            <a:pPr marL="342900" lvl="1" indent="0" algn="ctr">
              <a:buNone/>
            </a:pPr>
            <a:r>
              <a:rPr lang="en-US" sz="2700" b="1" dirty="0"/>
              <a:t>Thank you!</a:t>
            </a:r>
            <a:endParaRPr lang="en-US" sz="2700" dirty="0"/>
          </a:p>
        </p:txBody>
      </p:sp>
      <p:sp>
        <p:nvSpPr>
          <p:cNvPr id="4" name="Slide Number Placeholder 3">
            <a:extLst>
              <a:ext uri="{FF2B5EF4-FFF2-40B4-BE49-F238E27FC236}">
                <a16:creationId xmlns:a16="http://schemas.microsoft.com/office/drawing/2014/main" id="{FB57E6A5-C618-4989-A5A3-BFA5358E8FA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9C1EEB-F902-48D4-BFB1-816554D56CE0}" type="slidenum">
              <a:rPr lang="en-US" smtClean="0"/>
              <a:pPr/>
              <a:t>48</a:t>
            </a:fld>
            <a:endParaRPr lang="en-US"/>
          </a:p>
        </p:txBody>
      </p:sp>
    </p:spTree>
    <p:extLst>
      <p:ext uri="{BB962C8B-B14F-4D97-AF65-F5344CB8AC3E}">
        <p14:creationId xmlns:p14="http://schemas.microsoft.com/office/powerpoint/2010/main" val="61689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97D1B5D-2DD7-4B71-ABA6-C5B71CC93EC2}"/>
              </a:ext>
            </a:extLst>
          </p:cNvPr>
          <p:cNvSpPr txBox="1">
            <a:spLocks/>
          </p:cNvSpPr>
          <p:nvPr/>
        </p:nvSpPr>
        <p:spPr>
          <a:xfrm>
            <a:off x="4665662" y="1371600"/>
            <a:ext cx="4021138" cy="3108960"/>
          </a:xfrm>
          <a:prstGeom prst="rect">
            <a:avLst/>
          </a:prstGeom>
        </p:spPr>
        <p:txBody>
          <a:bodyPr vert="horz" lIns="0" tIns="0" rIns="0" bIns="0" spcCol="182880" rtlCol="0">
            <a:normAutofit/>
          </a:bodyPr>
          <a:lstStyle>
            <a:lvl1pPr marL="341313" indent="-341313" algn="l" defTabSz="914400" rtl="0" eaLnBrk="1" latinLnBrk="0" hangingPunct="1">
              <a:spcBef>
                <a:spcPts val="900"/>
              </a:spcBef>
              <a:buClrTx/>
              <a:buSzPct val="100000"/>
              <a:buFont typeface="+mj-lt"/>
              <a:buAutoNum type="arabicPeriod"/>
              <a:tabLst>
                <a:tab pos="3998913" algn="r"/>
                <a:tab pos="8229600" algn="r"/>
              </a:tabLst>
              <a:defRPr sz="1800" b="0" i="0" kern="1200" spc="0" baseline="0">
                <a:solidFill>
                  <a:schemeClr val="tx1"/>
                </a:solidFill>
                <a:latin typeface="+mn-lt"/>
                <a:ea typeface="+mn-ea"/>
                <a:cs typeface="+mn-cs"/>
              </a:defRPr>
            </a:lvl1pPr>
            <a:lvl2pPr marL="574675" indent="-233363"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2pPr>
            <a:lvl3pPr marL="801688" indent="-227013"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3pPr>
            <a:lvl4pPr marL="1028700" indent="-227013"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4pPr>
            <a:lvl5pPr marL="1257300" indent="-228600" algn="l" defTabSz="914400" rtl="0" eaLnBrk="1" latinLnBrk="0" hangingPunct="1">
              <a:spcBef>
                <a:spcPts val="300"/>
              </a:spcBef>
              <a:buClrTx/>
              <a:buSzPct val="100000"/>
              <a:buFont typeface="Arial" pitchFamily="34" charset="0"/>
              <a:buChar char="–"/>
              <a:defRPr sz="1600" b="0" i="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228600">
              <a:buFont typeface="+mj-lt"/>
              <a:buNone/>
            </a:pPr>
            <a:endParaRPr lang="en-US" dirty="0"/>
          </a:p>
          <a:p>
            <a:pPr marL="0" indent="-228600">
              <a:buFont typeface="+mj-lt"/>
              <a:buNone/>
            </a:pPr>
            <a:r>
              <a:rPr lang="en-US" dirty="0">
                <a:solidFill>
                  <a:srgbClr val="0070C0"/>
                </a:solidFill>
              </a:rPr>
              <a:t>Estimand</a:t>
            </a:r>
          </a:p>
          <a:p>
            <a:pPr marL="0" indent="-228600">
              <a:buFont typeface="+mj-lt"/>
              <a:buNone/>
            </a:pPr>
            <a:r>
              <a:rPr lang="en-US" dirty="0"/>
              <a:t>A precise description of the treatment effect reflecting the clinical question posed by the trial objective.</a:t>
            </a:r>
          </a:p>
        </p:txBody>
      </p:sp>
      <p:pic>
        <p:nvPicPr>
          <p:cNvPr id="8" name="Picture 7">
            <a:extLst>
              <a:ext uri="{FF2B5EF4-FFF2-40B4-BE49-F238E27FC236}">
                <a16:creationId xmlns:a16="http://schemas.microsoft.com/office/drawing/2014/main" id="{E659B9DB-A57D-47F5-B641-B6A7389262A6}"/>
              </a:ext>
            </a:extLst>
          </p:cNvPr>
          <p:cNvPicPr>
            <a:picLocks noChangeAspect="1"/>
          </p:cNvPicPr>
          <p:nvPr/>
        </p:nvPicPr>
        <p:blipFill>
          <a:blip r:embed="rId2"/>
          <a:stretch>
            <a:fillRect/>
          </a:stretch>
        </p:blipFill>
        <p:spPr>
          <a:xfrm>
            <a:off x="457200" y="1371600"/>
            <a:ext cx="3171480" cy="3108960"/>
          </a:xfrm>
          <a:prstGeom prst="rect">
            <a:avLst/>
          </a:prstGeom>
          <a:noFill/>
          <a:ln>
            <a:solidFill>
              <a:schemeClr val="accent1"/>
            </a:solidFill>
          </a:ln>
        </p:spPr>
      </p:pic>
      <p:sp>
        <p:nvSpPr>
          <p:cNvPr id="13" name="Footer Placeholder 3">
            <a:extLst>
              <a:ext uri="{FF2B5EF4-FFF2-40B4-BE49-F238E27FC236}">
                <a16:creationId xmlns:a16="http://schemas.microsoft.com/office/drawing/2014/main" id="{747F97C7-124B-403B-84C2-DF93428503E1}"/>
              </a:ext>
            </a:extLst>
          </p:cNvPr>
          <p:cNvSpPr>
            <a:spLocks noGrp="1"/>
          </p:cNvSpPr>
          <p:nvPr>
            <p:ph type="ftr" sz="quarter" idx="10"/>
          </p:nvPr>
        </p:nvSpPr>
        <p:spPr>
          <a:xfrm>
            <a:off x="688022" y="4781550"/>
            <a:ext cx="3792538" cy="228600"/>
          </a:xfrm>
        </p:spPr>
        <p:txBody>
          <a:bodyPr/>
          <a:lstStyle/>
          <a:p>
            <a:endParaRPr lang="en-US"/>
          </a:p>
        </p:txBody>
      </p:sp>
      <p:sp>
        <p:nvSpPr>
          <p:cNvPr id="15" name="Slide Number Placeholder 4">
            <a:extLst>
              <a:ext uri="{FF2B5EF4-FFF2-40B4-BE49-F238E27FC236}">
                <a16:creationId xmlns:a16="http://schemas.microsoft.com/office/drawing/2014/main" id="{26114095-40B0-4B6C-BE6F-AE0D58AB3F67}"/>
              </a:ext>
            </a:extLst>
          </p:cNvPr>
          <p:cNvSpPr>
            <a:spLocks noGrp="1"/>
          </p:cNvSpPr>
          <p:nvPr>
            <p:ph type="sldNum" sz="quarter" idx="11"/>
          </p:nvPr>
        </p:nvSpPr>
        <p:spPr>
          <a:xfrm>
            <a:off x="459422" y="4781550"/>
            <a:ext cx="228600" cy="228600"/>
          </a:xfrm>
        </p:spPr>
        <p:txBody>
          <a:bodyPr/>
          <a:lstStyle/>
          <a:p>
            <a:pPr>
              <a:spcAft>
                <a:spcPts val="600"/>
              </a:spcAft>
            </a:pPr>
            <a:fld id="{47547CF9-5B10-D24F-A8D7-45A9778164F7}" type="slidenum">
              <a:rPr lang="uk-UA" smtClean="0"/>
              <a:pPr>
                <a:spcAft>
                  <a:spcPts val="600"/>
                </a:spcAft>
              </a:pPr>
              <a:t>5</a:t>
            </a:fld>
            <a:endParaRPr lang="uk-UA"/>
          </a:p>
        </p:txBody>
      </p:sp>
      <p:sp>
        <p:nvSpPr>
          <p:cNvPr id="5" name="Title 4"/>
          <p:cNvSpPr>
            <a:spLocks noGrp="1"/>
          </p:cNvSpPr>
          <p:nvPr>
            <p:ph type="title"/>
          </p:nvPr>
        </p:nvSpPr>
        <p:spPr>
          <a:xfrm>
            <a:off x="457200" y="342900"/>
            <a:ext cx="8229600" cy="960120"/>
          </a:xfrm>
        </p:spPr>
        <p:txBody>
          <a:bodyPr vert="horz" lIns="0" tIns="0" rIns="0" bIns="0" rtlCol="0" anchor="t" anchorCtr="0">
            <a:normAutofit/>
          </a:bodyPr>
          <a:lstStyle/>
          <a:p>
            <a:r>
              <a:rPr lang="en-US" b="1" i="0" kern="1200" spc="-100" baseline="0" dirty="0">
                <a:latin typeface="+mj-lt"/>
                <a:ea typeface="Arial Black" charset="0"/>
                <a:cs typeface="Arial Black" charset="0"/>
              </a:rPr>
              <a:t>ICH E9(R1)</a:t>
            </a:r>
          </a:p>
        </p:txBody>
      </p:sp>
    </p:spTree>
    <p:extLst>
      <p:ext uri="{BB962C8B-B14F-4D97-AF65-F5344CB8AC3E}">
        <p14:creationId xmlns:p14="http://schemas.microsoft.com/office/powerpoint/2010/main" val="3986565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747F97C7-124B-403B-84C2-DF93428503E1}"/>
              </a:ext>
            </a:extLst>
          </p:cNvPr>
          <p:cNvSpPr>
            <a:spLocks noGrp="1"/>
          </p:cNvSpPr>
          <p:nvPr>
            <p:ph type="ftr" sz="quarter" idx="10"/>
          </p:nvPr>
        </p:nvSpPr>
        <p:spPr>
          <a:xfrm>
            <a:off x="688022" y="4781550"/>
            <a:ext cx="3792538" cy="228600"/>
          </a:xfrm>
        </p:spPr>
        <p:txBody>
          <a:bodyPr/>
          <a:lstStyle/>
          <a:p>
            <a:endParaRPr lang="en-US"/>
          </a:p>
        </p:txBody>
      </p:sp>
      <p:sp>
        <p:nvSpPr>
          <p:cNvPr id="15" name="Slide Number Placeholder 4">
            <a:extLst>
              <a:ext uri="{FF2B5EF4-FFF2-40B4-BE49-F238E27FC236}">
                <a16:creationId xmlns:a16="http://schemas.microsoft.com/office/drawing/2014/main" id="{26114095-40B0-4B6C-BE6F-AE0D58AB3F67}"/>
              </a:ext>
            </a:extLst>
          </p:cNvPr>
          <p:cNvSpPr>
            <a:spLocks noGrp="1"/>
          </p:cNvSpPr>
          <p:nvPr>
            <p:ph type="sldNum" sz="quarter" idx="11"/>
          </p:nvPr>
        </p:nvSpPr>
        <p:spPr>
          <a:xfrm>
            <a:off x="459422" y="4781550"/>
            <a:ext cx="228600" cy="228600"/>
          </a:xfrm>
        </p:spPr>
        <p:txBody>
          <a:bodyPr/>
          <a:lstStyle/>
          <a:p>
            <a:pPr>
              <a:spcAft>
                <a:spcPts val="600"/>
              </a:spcAft>
            </a:pPr>
            <a:fld id="{47547CF9-5B10-D24F-A8D7-45A9778164F7}" type="slidenum">
              <a:rPr lang="uk-UA" smtClean="0"/>
              <a:pPr>
                <a:spcAft>
                  <a:spcPts val="600"/>
                </a:spcAft>
              </a:pPr>
              <a:t>6</a:t>
            </a:fld>
            <a:endParaRPr lang="uk-UA"/>
          </a:p>
        </p:txBody>
      </p:sp>
      <p:sp>
        <p:nvSpPr>
          <p:cNvPr id="5" name="Title 4"/>
          <p:cNvSpPr>
            <a:spLocks noGrp="1"/>
          </p:cNvSpPr>
          <p:nvPr>
            <p:ph type="title"/>
          </p:nvPr>
        </p:nvSpPr>
        <p:spPr>
          <a:xfrm>
            <a:off x="457200" y="342900"/>
            <a:ext cx="8534400" cy="960120"/>
          </a:xfrm>
        </p:spPr>
        <p:txBody>
          <a:bodyPr vert="horz" lIns="0" tIns="0" rIns="0" bIns="0" rtlCol="0" anchor="t" anchorCtr="0">
            <a:normAutofit/>
          </a:bodyPr>
          <a:lstStyle/>
          <a:p>
            <a:r>
              <a:rPr lang="en-US" dirty="0"/>
              <a:t>Patient journeys and intercurrent events</a:t>
            </a:r>
            <a:endParaRPr lang="en-US" b="1" i="0" kern="1200" spc="-100" baseline="0" dirty="0">
              <a:latin typeface="+mj-lt"/>
              <a:ea typeface="Arial Black" charset="0"/>
              <a:cs typeface="Arial Black" charset="0"/>
            </a:endParaRPr>
          </a:p>
        </p:txBody>
      </p:sp>
      <p:pic>
        <p:nvPicPr>
          <p:cNvPr id="51" name="Picture 50">
            <a:extLst>
              <a:ext uri="{FF2B5EF4-FFF2-40B4-BE49-F238E27FC236}">
                <a16:creationId xmlns:a16="http://schemas.microsoft.com/office/drawing/2014/main" id="{4C547523-F7A3-4857-8FCA-0322AA68DB1E}"/>
              </a:ext>
            </a:extLst>
          </p:cNvPr>
          <p:cNvPicPr>
            <a:picLocks noChangeAspect="1"/>
          </p:cNvPicPr>
          <p:nvPr/>
        </p:nvPicPr>
        <p:blipFill>
          <a:blip r:embed="rId2"/>
          <a:stretch>
            <a:fillRect/>
          </a:stretch>
        </p:blipFill>
        <p:spPr>
          <a:xfrm>
            <a:off x="567418" y="895350"/>
            <a:ext cx="8009164" cy="3047464"/>
          </a:xfrm>
          <a:prstGeom prst="rect">
            <a:avLst/>
          </a:prstGeom>
        </p:spPr>
      </p:pic>
      <p:sp>
        <p:nvSpPr>
          <p:cNvPr id="52" name="TextBox 51">
            <a:extLst>
              <a:ext uri="{FF2B5EF4-FFF2-40B4-BE49-F238E27FC236}">
                <a16:creationId xmlns:a16="http://schemas.microsoft.com/office/drawing/2014/main" id="{0DE5BB1D-991F-4D58-B1F5-B8BEBFF899F8}"/>
              </a:ext>
            </a:extLst>
          </p:cNvPr>
          <p:cNvSpPr txBox="1"/>
          <p:nvPr/>
        </p:nvSpPr>
        <p:spPr>
          <a:xfrm>
            <a:off x="567418" y="3968175"/>
            <a:ext cx="8009164" cy="584775"/>
          </a:xfrm>
          <a:prstGeom prst="rect">
            <a:avLst/>
          </a:prstGeom>
          <a:noFill/>
        </p:spPr>
        <p:txBody>
          <a:bodyPr wrap="square" rtlCol="0">
            <a:spAutoFit/>
          </a:bodyPr>
          <a:lstStyle/>
          <a:p>
            <a:r>
              <a:rPr lang="en-US" sz="1600" dirty="0"/>
              <a:t>An </a:t>
            </a:r>
            <a:r>
              <a:rPr lang="en-US" sz="1600" dirty="0">
                <a:solidFill>
                  <a:srgbClr val="0070C0"/>
                </a:solidFill>
              </a:rPr>
              <a:t>intercurrent event </a:t>
            </a:r>
            <a:r>
              <a:rPr lang="en-US" sz="1600" dirty="0"/>
              <a:t>is an event that occurs after randomization/treatment initiation and either </a:t>
            </a:r>
            <a:r>
              <a:rPr lang="en-US" sz="1600" dirty="0">
                <a:solidFill>
                  <a:srgbClr val="0070C0"/>
                </a:solidFill>
              </a:rPr>
              <a:t>precludes observation</a:t>
            </a:r>
            <a:r>
              <a:rPr lang="en-US" sz="1600" dirty="0"/>
              <a:t> of the variable or </a:t>
            </a:r>
            <a:r>
              <a:rPr lang="en-US" sz="1600" dirty="0">
                <a:solidFill>
                  <a:srgbClr val="0070C0"/>
                </a:solidFill>
              </a:rPr>
              <a:t>affects its interpretation</a:t>
            </a:r>
            <a:r>
              <a:rPr lang="en-US" sz="1600" dirty="0"/>
              <a:t>. </a:t>
            </a:r>
            <a:endParaRPr lang="en-US" dirty="0"/>
          </a:p>
        </p:txBody>
      </p:sp>
    </p:spTree>
    <p:extLst>
      <p:ext uri="{BB962C8B-B14F-4D97-AF65-F5344CB8AC3E}">
        <p14:creationId xmlns:p14="http://schemas.microsoft.com/office/powerpoint/2010/main" val="87158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address intercurrent events</a:t>
            </a:r>
          </a:p>
        </p:txBody>
      </p:sp>
      <p:sp>
        <p:nvSpPr>
          <p:cNvPr id="3" name="Content Placeholder 2"/>
          <p:cNvSpPr>
            <a:spLocks noGrp="1"/>
          </p:cNvSpPr>
          <p:nvPr>
            <p:ph idx="1"/>
          </p:nvPr>
        </p:nvSpPr>
        <p:spPr>
          <a:xfrm>
            <a:off x="457200" y="1371376"/>
            <a:ext cx="8305800" cy="3638774"/>
          </a:xfrm>
          <a:solidFill>
            <a:schemeClr val="bg1"/>
          </a:solidFill>
        </p:spPr>
        <p:txBody>
          <a:bodyPr vert="horz" lIns="0" tIns="0" rIns="0" bIns="0" spcCol="182880" rtlCol="0" anchor="t">
            <a:normAutofit lnSpcReduction="10000"/>
          </a:bodyPr>
          <a:lstStyle/>
          <a:p>
            <a:pPr marL="0" indent="0">
              <a:buNone/>
            </a:pPr>
            <a:r>
              <a:rPr lang="en-US" dirty="0"/>
              <a:t>ICH E9(R1) discusses five strategies to address intercurrent events</a:t>
            </a:r>
          </a:p>
          <a:p>
            <a:pPr marL="0" indent="0">
              <a:buNone/>
            </a:pPr>
            <a:r>
              <a:rPr lang="en-US" dirty="0"/>
              <a:t>Example: ‘Intake of additional medication’</a:t>
            </a:r>
          </a:p>
          <a:p>
            <a:pPr marL="0" indent="0">
              <a:buNone/>
            </a:pPr>
            <a:r>
              <a:rPr lang="en-US" dirty="0"/>
              <a:t>Treatment policy: Treatment effect regardless of the intercurrent event</a:t>
            </a:r>
          </a:p>
          <a:p>
            <a:pPr marL="0" indent="0">
              <a:spcBef>
                <a:spcPts val="0"/>
              </a:spcBef>
              <a:buNone/>
              <a:tabLst>
                <a:tab pos="361950" algn="l"/>
                <a:tab pos="3998913" algn="r"/>
                <a:tab pos="8229600" algn="r"/>
              </a:tabLst>
            </a:pPr>
            <a:r>
              <a:rPr lang="en-US" dirty="0"/>
              <a:t>	</a:t>
            </a:r>
            <a:r>
              <a:rPr lang="en-US" sz="1600" dirty="0"/>
              <a:t>e.g. ‘Drug, plus additional medication as needed’ vs. ‘Placebo, plus additional 	medication as needed’</a:t>
            </a:r>
            <a:endParaRPr lang="en-US" dirty="0"/>
          </a:p>
          <a:p>
            <a:pPr marL="0" indent="0">
              <a:buNone/>
            </a:pPr>
            <a:r>
              <a:rPr lang="en-US" dirty="0">
                <a:solidFill>
                  <a:srgbClr val="0070C0"/>
                </a:solidFill>
              </a:rPr>
              <a:t>Hypothetical: Treatment effect if the intercurrent event did not occur</a:t>
            </a:r>
          </a:p>
          <a:p>
            <a:pPr marL="0" indent="0">
              <a:spcBef>
                <a:spcPts val="0"/>
              </a:spcBef>
              <a:buNone/>
              <a:tabLst>
                <a:tab pos="361950" algn="l"/>
                <a:tab pos="3998913" algn="r"/>
                <a:tab pos="8229600" algn="r"/>
              </a:tabLst>
            </a:pPr>
            <a:r>
              <a:rPr lang="en-US" sz="1600" dirty="0"/>
              <a:t>	e.g. ‘Effect of Drug vs Placebo if additional medication had not been taken’</a:t>
            </a:r>
          </a:p>
          <a:p>
            <a:pPr marL="0" indent="0">
              <a:buNone/>
            </a:pPr>
            <a:r>
              <a:rPr lang="en-US" dirty="0"/>
              <a:t>Composite: Occurrence of intercurrent event included in the endpoint definition</a:t>
            </a:r>
          </a:p>
          <a:p>
            <a:pPr marL="0" indent="0">
              <a:spcBef>
                <a:spcPts val="0"/>
              </a:spcBef>
              <a:buNone/>
              <a:tabLst>
                <a:tab pos="361950" algn="l"/>
                <a:tab pos="3998913" algn="r"/>
                <a:tab pos="8229600" algn="r"/>
              </a:tabLst>
            </a:pPr>
            <a:r>
              <a:rPr lang="en-US" dirty="0"/>
              <a:t>	</a:t>
            </a:r>
            <a:r>
              <a:rPr lang="en-US" sz="1600" dirty="0"/>
              <a:t>e.g. ‘Intake of additional medication is considered a treatment failure’</a:t>
            </a:r>
          </a:p>
          <a:p>
            <a:pPr marL="0" indent="0">
              <a:buNone/>
            </a:pPr>
            <a:r>
              <a:rPr lang="en-US" dirty="0">
                <a:solidFill>
                  <a:schemeClr val="bg1">
                    <a:lumMod val="75000"/>
                  </a:schemeClr>
                </a:solidFill>
              </a:rPr>
              <a:t>Principal Stratum</a:t>
            </a:r>
          </a:p>
          <a:p>
            <a:pPr marL="0" indent="0">
              <a:buNone/>
            </a:pPr>
            <a:r>
              <a:rPr lang="en-US" dirty="0">
                <a:solidFill>
                  <a:schemeClr val="bg1">
                    <a:lumMod val="75000"/>
                  </a:schemeClr>
                </a:solidFill>
              </a:rPr>
              <a:t>While on Treatment</a:t>
            </a:r>
          </a:p>
          <a:p>
            <a:pPr marL="0" indent="0">
              <a:buNone/>
            </a:pPr>
            <a:endParaRPr lang="en-US" sz="100"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7F7F7F"/>
              </a:solidFill>
              <a:effectLst/>
              <a:uLnTx/>
              <a:uFillTx/>
              <a:latin typeface="Arial" panose="020B0604020202020204"/>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47CF9-5B10-D24F-A8D7-45A9778164F7}" type="slidenum">
              <a:rPr kumimoji="0" lang="uk-UA" sz="900" b="0" i="0" u="none" strike="noStrike" kern="1200" cap="none" spc="0" normalizeH="0" baseline="0" noProof="0" dirty="0" smtClean="0">
                <a:ln>
                  <a:noFill/>
                </a:ln>
                <a:solidFill>
                  <a:srgbClr val="7F7F7F"/>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uk-UA" sz="900" b="0" i="0" u="none" strike="noStrike" kern="1200" cap="none" spc="0" normalizeH="0" baseline="0" noProof="0">
              <a:ln>
                <a:noFill/>
              </a:ln>
              <a:solidFill>
                <a:srgbClr val="7F7F7F"/>
              </a:solidFill>
              <a:effectLst/>
              <a:uLnTx/>
              <a:uFillTx/>
              <a:latin typeface="Arial" panose="020B0604020202020204"/>
              <a:ea typeface="+mn-ea"/>
              <a:cs typeface="+mn-cs"/>
            </a:endParaRPr>
          </a:p>
        </p:txBody>
      </p:sp>
    </p:spTree>
    <p:extLst>
      <p:ext uri="{BB962C8B-B14F-4D97-AF65-F5344CB8AC3E}">
        <p14:creationId xmlns:p14="http://schemas.microsoft.com/office/powerpoint/2010/main" val="284912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Outline</a:t>
            </a:r>
          </a:p>
        </p:txBody>
      </p:sp>
      <p:sp>
        <p:nvSpPr>
          <p:cNvPr id="6" name="Content Placeholder 5"/>
          <p:cNvSpPr>
            <a:spLocks noGrp="1"/>
          </p:cNvSpPr>
          <p:nvPr>
            <p:ph idx="1"/>
          </p:nvPr>
        </p:nvSpPr>
        <p:spPr/>
        <p:txBody>
          <a:bodyPr/>
          <a:lstStyle/>
          <a:p>
            <a:pPr>
              <a:buFont typeface="Arial" panose="020B0604020202020204" pitchFamily="34" charset="0"/>
              <a:buChar char="•"/>
            </a:pPr>
            <a:r>
              <a:rPr lang="en-US" dirty="0">
                <a:solidFill>
                  <a:schemeClr val="bg1">
                    <a:lumMod val="75000"/>
                  </a:schemeClr>
                </a:solidFill>
              </a:rPr>
              <a:t>Brief reminder about the ‘estimand framework’</a:t>
            </a:r>
          </a:p>
          <a:p>
            <a:pPr>
              <a:buFont typeface="Arial" panose="020B0604020202020204" pitchFamily="34" charset="0"/>
              <a:buChar char="•"/>
            </a:pPr>
            <a:r>
              <a:rPr lang="en-US" dirty="0"/>
              <a:t>Hypothetical strategies and the need for precise definitions</a:t>
            </a:r>
          </a:p>
          <a:p>
            <a:pPr>
              <a:buFont typeface="Arial" panose="020B0604020202020204" pitchFamily="34" charset="0"/>
              <a:buChar char="•"/>
            </a:pPr>
            <a:r>
              <a:rPr lang="en-US" dirty="0">
                <a:solidFill>
                  <a:schemeClr val="bg1">
                    <a:lumMod val="75000"/>
                  </a:schemeClr>
                </a:solidFill>
              </a:rPr>
              <a:t>Examples of hypothetical scenarios</a:t>
            </a:r>
          </a:p>
          <a:p>
            <a:pPr>
              <a:buFont typeface="Arial" panose="020B0604020202020204" pitchFamily="34" charset="0"/>
              <a:buChar char="•"/>
            </a:pPr>
            <a:r>
              <a:rPr lang="en-US" dirty="0">
                <a:solidFill>
                  <a:schemeClr val="bg1">
                    <a:lumMod val="75000"/>
                  </a:schemeClr>
                </a:solidFill>
              </a:rPr>
              <a:t>Conclusions</a:t>
            </a:r>
          </a:p>
          <a:p>
            <a:endParaRPr lang="en-US" dirty="0"/>
          </a:p>
        </p:txBody>
      </p:sp>
    </p:spTree>
    <p:extLst>
      <p:ext uri="{BB962C8B-B14F-4D97-AF65-F5344CB8AC3E}">
        <p14:creationId xmlns:p14="http://schemas.microsoft.com/office/powerpoint/2010/main" val="366927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Hypothetical strategies – ‘What if...’</a:t>
            </a:r>
          </a:p>
        </p:txBody>
      </p:sp>
      <p:sp>
        <p:nvSpPr>
          <p:cNvPr id="3" name="Content Placeholder 2"/>
          <p:cNvSpPr>
            <a:spLocks noGrp="1"/>
          </p:cNvSpPr>
          <p:nvPr>
            <p:ph idx="1"/>
          </p:nvPr>
        </p:nvSpPr>
        <p:spPr>
          <a:xfrm>
            <a:off x="457200" y="1371375"/>
            <a:ext cx="8229600" cy="2724375"/>
          </a:xfrm>
        </p:spPr>
        <p:txBody>
          <a:bodyPr vert="horz" lIns="0" tIns="0" rIns="0" bIns="0" spcCol="182880" rtlCol="0" anchor="t">
            <a:normAutofit/>
          </a:bodyPr>
          <a:lstStyle/>
          <a:p>
            <a:pPr marL="0" indent="0">
              <a:buNone/>
            </a:pPr>
            <a:r>
              <a:rPr lang="en-US" dirty="0"/>
              <a:t>According to ICH E9(R1): </a:t>
            </a:r>
          </a:p>
          <a:p>
            <a:pPr marL="0" indent="0">
              <a:buNone/>
            </a:pPr>
            <a:endParaRPr lang="en-US" sz="100" dirty="0"/>
          </a:p>
          <a:p>
            <a:pPr marL="0" indent="0">
              <a:buNone/>
            </a:pPr>
            <a:r>
              <a:rPr lang="en-US" dirty="0"/>
              <a:t>“</a:t>
            </a:r>
            <a:r>
              <a:rPr lang="en-US" i="1" dirty="0"/>
              <a:t>A </a:t>
            </a:r>
            <a:r>
              <a:rPr lang="en-US" i="1" dirty="0">
                <a:solidFill>
                  <a:srgbClr val="0070C0"/>
                </a:solidFill>
              </a:rPr>
              <a:t>scenario is envisaged in which the </a:t>
            </a:r>
            <a:r>
              <a:rPr lang="en-US" i="1" dirty="0" err="1">
                <a:solidFill>
                  <a:srgbClr val="0070C0"/>
                </a:solidFill>
              </a:rPr>
              <a:t>intercurrent</a:t>
            </a:r>
            <a:r>
              <a:rPr lang="en-US" i="1" dirty="0">
                <a:solidFill>
                  <a:srgbClr val="0070C0"/>
                </a:solidFill>
              </a:rPr>
              <a:t> event would not occur</a:t>
            </a:r>
            <a:r>
              <a:rPr lang="en-US" i="1" dirty="0"/>
              <a:t>: the value of the variable to reflect the clinical question of interest is the value which the variable would have taken in the hypothetical scenario defined.</a:t>
            </a:r>
          </a:p>
          <a:p>
            <a:pPr marL="0" indent="0">
              <a:buNone/>
            </a:pPr>
            <a:r>
              <a:rPr lang="en-US" i="1" dirty="0"/>
              <a:t>A wide variety of hypothetical scenarios can be envisaged, but </a:t>
            </a:r>
            <a:r>
              <a:rPr lang="en-US" i="1" dirty="0">
                <a:solidFill>
                  <a:srgbClr val="0070C0"/>
                </a:solidFill>
              </a:rPr>
              <a:t>some scenarios are likely to be of more clinical or regulatory interest</a:t>
            </a:r>
            <a:r>
              <a:rPr lang="en-US" i="1" dirty="0"/>
              <a:t> than others.</a:t>
            </a:r>
            <a:r>
              <a:rPr lang="en-US" dirty="0"/>
              <a:t>” </a:t>
            </a:r>
            <a:endParaRPr lang="en-US" dirty="0">
              <a:cs typeface="Arial"/>
            </a:endParaRPr>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7F7F7F"/>
              </a:solidFill>
              <a:effectLst/>
              <a:uLnTx/>
              <a:uFillTx/>
              <a:latin typeface="Arial" panose="020B0604020202020204"/>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47CF9-5B10-D24F-A8D7-45A9778164F7}" type="slidenum">
              <a:rPr kumimoji="0" lang="uk-UA" sz="900" b="0" i="0" u="none" strike="noStrike" kern="1200" cap="none" spc="0" normalizeH="0" baseline="0" noProof="0" dirty="0" smtClean="0">
                <a:ln>
                  <a:noFill/>
                </a:ln>
                <a:solidFill>
                  <a:srgbClr val="7F7F7F"/>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uk-UA" sz="900" b="0" i="0" u="none" strike="noStrike" kern="1200" cap="none" spc="0" normalizeH="0" baseline="0" noProof="0">
              <a:ln>
                <a:noFill/>
              </a:ln>
              <a:solidFill>
                <a:srgbClr val="7F7F7F"/>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43765637"/>
      </p:ext>
    </p:extLst>
  </p:cSld>
  <p:clrMapOvr>
    <a:masterClrMapping/>
  </p:clrMapOvr>
</p:sld>
</file>

<file path=ppt/theme/theme1.xml><?xml version="1.0" encoding="utf-8"?>
<a:theme xmlns:a="http://schemas.openxmlformats.org/drawingml/2006/main" name="Novartis 2016">
  <a:themeElements>
    <a:clrScheme name="Custom 6">
      <a:dk1>
        <a:srgbClr val="000000"/>
      </a:dk1>
      <a:lt1>
        <a:srgbClr val="FFFFFF"/>
      </a:lt1>
      <a:dk2>
        <a:srgbClr val="9D9D9C"/>
      </a:dk2>
      <a:lt2>
        <a:srgbClr val="C6C6C6"/>
      </a:lt2>
      <a:accent1>
        <a:srgbClr val="023761"/>
      </a:accent1>
      <a:accent2>
        <a:srgbClr val="0460A9"/>
      </a:accent2>
      <a:accent3>
        <a:srgbClr val="5191DD"/>
      </a:accent3>
      <a:accent4>
        <a:srgbClr val="9ABFDC"/>
      </a:accent4>
      <a:accent5>
        <a:srgbClr val="C6C6C6"/>
      </a:accent5>
      <a:accent6>
        <a:srgbClr val="9D9D9C"/>
      </a:accent6>
      <a:hlink>
        <a:srgbClr val="000000"/>
      </a:hlink>
      <a:folHlink>
        <a:srgbClr val="9D9D9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ovartis 2016">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accent1"/>
        </a:solidFill>
        <a:ln>
          <a:noFill/>
        </a:ln>
      </a:spPr>
      <a:bodyPr lIns="0" tIns="0" rIns="0" bIns="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C19B7BDB-81E6-4748-828F-5C5B12C9BF0B}" vid="{D724004F-CA97-47E7-9722-BAB7CE1591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TotalTime>
  <Words>4222</Words>
  <Application>Microsoft Office PowerPoint</Application>
  <PresentationFormat>On-screen Show (16:9)</PresentationFormat>
  <Paragraphs>471</Paragraphs>
  <Slides>48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Arial Black</vt:lpstr>
      <vt:lpstr>Calibri</vt:lpstr>
      <vt:lpstr>Cambria Math</vt:lpstr>
      <vt:lpstr>Symbol</vt:lpstr>
      <vt:lpstr>Wingdings</vt:lpstr>
      <vt:lpstr>Novartis 2016</vt:lpstr>
      <vt:lpstr>PowerPoint Presentation</vt:lpstr>
      <vt:lpstr>Disclaimer</vt:lpstr>
      <vt:lpstr>Outline</vt:lpstr>
      <vt:lpstr>Outline</vt:lpstr>
      <vt:lpstr>ICH E9(R1)</vt:lpstr>
      <vt:lpstr>Patient journeys and intercurrent events</vt:lpstr>
      <vt:lpstr>Strategies to address intercurrent events</vt:lpstr>
      <vt:lpstr>Outline</vt:lpstr>
      <vt:lpstr>Hypothetical strategies – ‘What if...’</vt:lpstr>
      <vt:lpstr>Broad range hypothetical scenarios can be considered</vt:lpstr>
      <vt:lpstr>Broad range hypothetical scenarios can be considered</vt:lpstr>
      <vt:lpstr>Outline</vt:lpstr>
      <vt:lpstr>How to ensure the relevance of a hypothetical scenario?</vt:lpstr>
      <vt:lpstr>1. Severe pain indication</vt:lpstr>
      <vt:lpstr>1. Severe pain indication</vt:lpstr>
      <vt:lpstr>2. Nasal polyp indication</vt:lpstr>
      <vt:lpstr>2. Nasal polyp indication</vt:lpstr>
      <vt:lpstr>3. Rare and progressive renal indication, no approved therapies</vt:lpstr>
      <vt:lpstr>4. Treatment switching in a placebo-controlled trial</vt:lpstr>
      <vt:lpstr>4. Treatment switching in a placebo-controlled trial</vt:lpstr>
      <vt:lpstr>5. Kidney transplant in dialysis patients</vt:lpstr>
      <vt:lpstr>Summary of examples</vt:lpstr>
      <vt:lpstr>Outline</vt:lpstr>
      <vt:lpstr>Relevance of hypothetical scenarios</vt:lpstr>
      <vt:lpstr>Conclusions</vt:lpstr>
      <vt:lpstr>Acknowledgment</vt:lpstr>
      <vt:lpstr>PowerPoint Presentation</vt:lpstr>
      <vt:lpstr>PowerPoint Presentation</vt:lpstr>
      <vt:lpstr>Acknowledgements</vt:lpstr>
      <vt:lpstr>Outline</vt:lpstr>
      <vt:lpstr>Categories of Intercurrent Events</vt:lpstr>
      <vt:lpstr>Clinical Questions Related to Category 1 ICE</vt:lpstr>
      <vt:lpstr>Clinical Questions Related to Category 2 ICEs</vt:lpstr>
      <vt:lpstr>Hypothetical Strategies</vt:lpstr>
      <vt:lpstr>Alternative Strategy 1:  Treatment Policy Strategy</vt:lpstr>
      <vt:lpstr>Alternative Strategy 2:  Composite Variable Strategies</vt:lpstr>
      <vt:lpstr>Other Alternative Strategies  for Modified Questions</vt:lpstr>
      <vt:lpstr>Defining Populations of “Who Can Tolerate  the Treatments”: Principal Stratum</vt:lpstr>
      <vt:lpstr>Revision 1 of Treatment Effect in Always Tolerators </vt:lpstr>
      <vt:lpstr>Revision 2 of Treatment Effect  in Treatment Tolerators</vt:lpstr>
      <vt:lpstr>An Example of Randomized Withdrawal Designs</vt:lpstr>
      <vt:lpstr>Estimation</vt:lpstr>
      <vt:lpstr> </vt:lpstr>
      <vt:lpstr>Examples on Estimation Methods Handling Treatment Switch</vt:lpstr>
      <vt:lpstr>Criteria to Select Estimand Strategies</vt:lpstr>
      <vt:lpstr>Gaps between Clinical Questions of Interest and Estimand Strategies </vt:lpstr>
      <vt:lpstr>Summary</vt:lpstr>
      <vt:lpstr>Summary</vt:lpstr>
    </vt:vector>
  </TitlesOfParts>
  <Company>Novartis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Hypothetical strategies – ‘What if...’</dc:title>
  <dc:creator>Akacha, Mouna</dc:creator>
  <cp:lastModifiedBy>Peiwen Wu</cp:lastModifiedBy>
  <cp:revision>205</cp:revision>
  <cp:lastPrinted>2017-09-27T16:10:53Z</cp:lastPrinted>
  <dcterms:created xsi:type="dcterms:W3CDTF">2020-12-08T05:34:53Z</dcterms:created>
  <dcterms:modified xsi:type="dcterms:W3CDTF">2021-07-26T17:58:26Z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erName">
    <vt:lpwstr/>
  </property>
  <property fmtid="{D5CDD505-2E9C-101B-9397-08002B2CF9AE}" pid="3" name="ConfidentialityLevel">
    <vt:lpwstr>None (no value displayed on slides)</vt:lpwstr>
  </property>
  <property fmtid="{D5CDD505-2E9C-101B-9397-08002B2CF9AE}" pid="4" name="HideFooter">
    <vt:bool>false</vt:bool>
  </property>
  <property fmtid="{D5CDD505-2E9C-101B-9397-08002B2CF9AE}" pid="5" name="MSIP_Label_4929bff8-5b33-42aa-95d2-28f72e792cb0_Enabled">
    <vt:lpwstr>true</vt:lpwstr>
  </property>
  <property fmtid="{D5CDD505-2E9C-101B-9397-08002B2CF9AE}" pid="6" name="MSIP_Label_4929bff8-5b33-42aa-95d2-28f72e792cb0_SetDate">
    <vt:lpwstr>2020-12-08T05:35:15Z</vt:lpwstr>
  </property>
  <property fmtid="{D5CDD505-2E9C-101B-9397-08002B2CF9AE}" pid="7" name="MSIP_Label_4929bff8-5b33-42aa-95d2-28f72e792cb0_Method">
    <vt:lpwstr>Standard</vt:lpwstr>
  </property>
  <property fmtid="{D5CDD505-2E9C-101B-9397-08002B2CF9AE}" pid="8" name="MSIP_Label_4929bff8-5b33-42aa-95d2-28f72e792cb0_Name">
    <vt:lpwstr>Internal</vt:lpwstr>
  </property>
  <property fmtid="{D5CDD505-2E9C-101B-9397-08002B2CF9AE}" pid="9" name="MSIP_Label_4929bff8-5b33-42aa-95d2-28f72e792cb0_SiteId">
    <vt:lpwstr>f35a6974-607f-47d4-82d7-ff31d7dc53a5</vt:lpwstr>
  </property>
  <property fmtid="{D5CDD505-2E9C-101B-9397-08002B2CF9AE}" pid="10" name="MSIP_Label_4929bff8-5b33-42aa-95d2-28f72e792cb0_ActionId">
    <vt:lpwstr>06a39654-f41f-4b3a-bf63-4415ba55074d</vt:lpwstr>
  </property>
  <property fmtid="{D5CDD505-2E9C-101B-9397-08002B2CF9AE}" pid="11" name="MSIP_Label_4929bff8-5b33-42aa-95d2-28f72e792cb0_ContentBits">
    <vt:lpwstr>0</vt:lpwstr>
  </property>
</Properties>
</file>