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7" r:id="rId1"/>
  </p:sldMasterIdLst>
  <p:notesMasterIdLst>
    <p:notesMasterId r:id="rId26"/>
  </p:notesMasterIdLst>
  <p:handoutMasterIdLst>
    <p:handoutMasterId r:id="rId27"/>
  </p:handoutMasterIdLst>
  <p:sldIdLst>
    <p:sldId id="573" r:id="rId2"/>
    <p:sldId id="585" r:id="rId3"/>
    <p:sldId id="608" r:id="rId4"/>
    <p:sldId id="609" r:id="rId5"/>
    <p:sldId id="587" r:id="rId6"/>
    <p:sldId id="646" r:id="rId7"/>
    <p:sldId id="611" r:id="rId8"/>
    <p:sldId id="612" r:id="rId9"/>
    <p:sldId id="614" r:id="rId10"/>
    <p:sldId id="613" r:id="rId11"/>
    <p:sldId id="634" r:id="rId12"/>
    <p:sldId id="644" r:id="rId13"/>
    <p:sldId id="589" r:id="rId14"/>
    <p:sldId id="632" r:id="rId15"/>
    <p:sldId id="642" r:id="rId16"/>
    <p:sldId id="643" r:id="rId17"/>
    <p:sldId id="625" r:id="rId18"/>
    <p:sldId id="647" r:id="rId19"/>
    <p:sldId id="616" r:id="rId20"/>
    <p:sldId id="648" r:id="rId21"/>
    <p:sldId id="636" r:id="rId22"/>
    <p:sldId id="637" r:id="rId23"/>
    <p:sldId id="638" r:id="rId24"/>
    <p:sldId id="645" r:id="rId25"/>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32" userDrawn="1">
          <p15:clr>
            <a:srgbClr val="A4A3A4"/>
          </p15:clr>
        </p15:guide>
        <p15:guide id="2" pos="7679"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uanwu Zhang" initials="CZ" lastIdx="1" clrIdx="0">
    <p:extLst>
      <p:ext uri="{19B8F6BF-5375-455C-9EA6-DF929625EA0E}">
        <p15:presenceInfo xmlns:p15="http://schemas.microsoft.com/office/powerpoint/2012/main" userId="Chuanwu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95118" autoAdjust="0"/>
  </p:normalViewPr>
  <p:slideViewPr>
    <p:cSldViewPr snapToGrid="0">
      <p:cViewPr varScale="1">
        <p:scale>
          <a:sx n="109" d="100"/>
          <a:sy n="109" d="100"/>
        </p:scale>
        <p:origin x="882" y="102"/>
      </p:cViewPr>
      <p:guideLst>
        <p:guide orient="horz" pos="2532"/>
        <p:guide pos="7679"/>
      </p:guideLst>
    </p:cSldViewPr>
  </p:slideViewPr>
  <p:notesTextViewPr>
    <p:cViewPr>
      <p:scale>
        <a:sx n="3" d="2"/>
        <a:sy n="3" d="2"/>
      </p:scale>
      <p:origin x="0" y="0"/>
    </p:cViewPr>
  </p:notesTextViewPr>
  <p:sorterViewPr>
    <p:cViewPr>
      <p:scale>
        <a:sx n="125" d="100"/>
        <a:sy n="125" d="100"/>
      </p:scale>
      <p:origin x="0" y="-3322"/>
    </p:cViewPr>
  </p:sorterViewPr>
  <p:notesViewPr>
    <p:cSldViewPr snapToGrid="0">
      <p:cViewPr varScale="1">
        <p:scale>
          <a:sx n="86" d="100"/>
          <a:sy n="86" d="100"/>
        </p:scale>
        <p:origin x="382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F0681-CAB3-4B94-BF93-66DAAE0E9DE9}"/>
              </a:ext>
            </a:extLst>
          </p:cNvPr>
          <p:cNvSpPr>
            <a:spLocks noGrp="1"/>
          </p:cNvSpPr>
          <p:nvPr>
            <p:ph type="hdr" sz="quarter"/>
          </p:nvPr>
        </p:nvSpPr>
        <p:spPr>
          <a:xfrm>
            <a:off x="2" y="0"/>
            <a:ext cx="3012329" cy="463550"/>
          </a:xfrm>
          <a:prstGeom prst="rect">
            <a:avLst/>
          </a:prstGeom>
        </p:spPr>
        <p:txBody>
          <a:bodyPr vert="horz" lIns="90758" tIns="45380" rIns="90758" bIns="45380" rtlCol="0"/>
          <a:lstStyle>
            <a:lvl1pPr algn="l">
              <a:defRPr sz="1200"/>
            </a:lvl1pPr>
          </a:lstStyle>
          <a:p>
            <a:endParaRPr lang="en-US"/>
          </a:p>
        </p:txBody>
      </p:sp>
      <p:sp>
        <p:nvSpPr>
          <p:cNvPr id="3" name="Date Placeholder 2">
            <a:extLst>
              <a:ext uri="{FF2B5EF4-FFF2-40B4-BE49-F238E27FC236}">
                <a16:creationId xmlns:a16="http://schemas.microsoft.com/office/drawing/2014/main" id="{9D267C98-0B94-4440-834B-3DDB4A9CD280}"/>
              </a:ext>
            </a:extLst>
          </p:cNvPr>
          <p:cNvSpPr>
            <a:spLocks noGrp="1"/>
          </p:cNvSpPr>
          <p:nvPr>
            <p:ph type="dt" sz="quarter" idx="1"/>
          </p:nvPr>
        </p:nvSpPr>
        <p:spPr>
          <a:xfrm>
            <a:off x="3936175" y="0"/>
            <a:ext cx="3012329" cy="463550"/>
          </a:xfrm>
          <a:prstGeom prst="rect">
            <a:avLst/>
          </a:prstGeom>
        </p:spPr>
        <p:txBody>
          <a:bodyPr vert="horz" lIns="90758" tIns="45380" rIns="90758" bIns="45380" rtlCol="0"/>
          <a:lstStyle>
            <a:lvl1pPr algn="r">
              <a:defRPr sz="1200"/>
            </a:lvl1pPr>
          </a:lstStyle>
          <a:p>
            <a:fld id="{C1DDE24F-918C-49B3-A293-5D88791D3D2D}" type="datetimeFigureOut">
              <a:rPr lang="en-US" smtClean="0"/>
              <a:t>6/8/2021</a:t>
            </a:fld>
            <a:endParaRPr lang="en-US"/>
          </a:p>
        </p:txBody>
      </p:sp>
      <p:sp>
        <p:nvSpPr>
          <p:cNvPr id="4" name="Footer Placeholder 3">
            <a:extLst>
              <a:ext uri="{FF2B5EF4-FFF2-40B4-BE49-F238E27FC236}">
                <a16:creationId xmlns:a16="http://schemas.microsoft.com/office/drawing/2014/main" id="{A6F701EF-4843-450A-8D8C-980680184B56}"/>
              </a:ext>
            </a:extLst>
          </p:cNvPr>
          <p:cNvSpPr>
            <a:spLocks noGrp="1"/>
          </p:cNvSpPr>
          <p:nvPr>
            <p:ph type="ftr" sz="quarter" idx="2"/>
          </p:nvPr>
        </p:nvSpPr>
        <p:spPr>
          <a:xfrm>
            <a:off x="2" y="8772526"/>
            <a:ext cx="3012329" cy="463550"/>
          </a:xfrm>
          <a:prstGeom prst="rect">
            <a:avLst/>
          </a:prstGeom>
        </p:spPr>
        <p:txBody>
          <a:bodyPr vert="horz" lIns="90758" tIns="45380" rIns="90758" bIns="453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3367B2-86BD-424D-B88B-1839385F444A}"/>
              </a:ext>
            </a:extLst>
          </p:cNvPr>
          <p:cNvSpPr>
            <a:spLocks noGrp="1"/>
          </p:cNvSpPr>
          <p:nvPr>
            <p:ph type="sldNum" sz="quarter" idx="3"/>
          </p:nvPr>
        </p:nvSpPr>
        <p:spPr>
          <a:xfrm>
            <a:off x="3936175" y="8772526"/>
            <a:ext cx="3012329" cy="463550"/>
          </a:xfrm>
          <a:prstGeom prst="rect">
            <a:avLst/>
          </a:prstGeom>
        </p:spPr>
        <p:txBody>
          <a:bodyPr vert="horz" lIns="90758" tIns="45380" rIns="90758" bIns="45380" rtlCol="0" anchor="b"/>
          <a:lstStyle>
            <a:lvl1pPr algn="r">
              <a:defRPr sz="1200"/>
            </a:lvl1pPr>
          </a:lstStyle>
          <a:p>
            <a:fld id="{FE92B4D7-1028-4633-AE14-A39C39001A55}" type="slidenum">
              <a:rPr lang="en-US" smtClean="0"/>
              <a:t>‹#›</a:t>
            </a:fld>
            <a:endParaRPr lang="en-US"/>
          </a:p>
        </p:txBody>
      </p:sp>
    </p:spTree>
    <p:extLst>
      <p:ext uri="{BB962C8B-B14F-4D97-AF65-F5344CB8AC3E}">
        <p14:creationId xmlns:p14="http://schemas.microsoft.com/office/powerpoint/2010/main" val="3895739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12329" cy="463550"/>
          </a:xfrm>
          <a:prstGeom prst="rect">
            <a:avLst/>
          </a:prstGeom>
        </p:spPr>
        <p:txBody>
          <a:bodyPr vert="horz" lIns="90758" tIns="45380" rIns="90758" bIns="45380" rtlCol="0"/>
          <a:lstStyle>
            <a:lvl1pPr algn="l">
              <a:defRPr sz="1200"/>
            </a:lvl1pPr>
          </a:lstStyle>
          <a:p>
            <a:endParaRPr lang="en-US"/>
          </a:p>
        </p:txBody>
      </p:sp>
      <p:sp>
        <p:nvSpPr>
          <p:cNvPr id="3" name="Date Placeholder 2"/>
          <p:cNvSpPr>
            <a:spLocks noGrp="1"/>
          </p:cNvSpPr>
          <p:nvPr>
            <p:ph type="dt" idx="1"/>
          </p:nvPr>
        </p:nvSpPr>
        <p:spPr>
          <a:xfrm>
            <a:off x="3936175" y="0"/>
            <a:ext cx="3012329" cy="463550"/>
          </a:xfrm>
          <a:prstGeom prst="rect">
            <a:avLst/>
          </a:prstGeom>
        </p:spPr>
        <p:txBody>
          <a:bodyPr vert="horz" lIns="90758" tIns="45380" rIns="90758" bIns="45380" rtlCol="0"/>
          <a:lstStyle>
            <a:lvl1pPr algn="r">
              <a:defRPr sz="1200"/>
            </a:lvl1pPr>
          </a:lstStyle>
          <a:p>
            <a:fld id="{DB411881-4027-4451-B5AF-57C14C231864}" type="datetimeFigureOut">
              <a:rPr lang="en-US" smtClean="0"/>
              <a:t>6/8/2021</a:t>
            </a:fld>
            <a:endParaRPr lang="en-US"/>
          </a:p>
        </p:txBody>
      </p:sp>
      <p:sp>
        <p:nvSpPr>
          <p:cNvPr id="4" name="Slide Image Placeholder 3"/>
          <p:cNvSpPr>
            <a:spLocks noGrp="1" noRot="1" noChangeAspect="1"/>
          </p:cNvSpPr>
          <p:nvPr>
            <p:ph type="sldImg" idx="2"/>
          </p:nvPr>
        </p:nvSpPr>
        <p:spPr>
          <a:xfrm>
            <a:off x="704850" y="1154113"/>
            <a:ext cx="5540375" cy="3117850"/>
          </a:xfrm>
          <a:prstGeom prst="rect">
            <a:avLst/>
          </a:prstGeom>
          <a:noFill/>
          <a:ln w="12700">
            <a:solidFill>
              <a:prstClr val="black"/>
            </a:solidFill>
          </a:ln>
        </p:spPr>
        <p:txBody>
          <a:bodyPr vert="horz" lIns="90758" tIns="45380" rIns="90758" bIns="45380" rtlCol="0" anchor="ctr"/>
          <a:lstStyle/>
          <a:p>
            <a:endParaRPr lang="en-US"/>
          </a:p>
        </p:txBody>
      </p:sp>
      <p:sp>
        <p:nvSpPr>
          <p:cNvPr id="5" name="Notes Placeholder 4"/>
          <p:cNvSpPr>
            <a:spLocks noGrp="1"/>
          </p:cNvSpPr>
          <p:nvPr>
            <p:ph type="body" sz="quarter" idx="3"/>
          </p:nvPr>
        </p:nvSpPr>
        <p:spPr>
          <a:xfrm>
            <a:off x="695638" y="4445002"/>
            <a:ext cx="5558801" cy="3636963"/>
          </a:xfrm>
          <a:prstGeom prst="rect">
            <a:avLst/>
          </a:prstGeom>
        </p:spPr>
        <p:txBody>
          <a:bodyPr vert="horz" lIns="90758" tIns="45380" rIns="90758" bIns="453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772526"/>
            <a:ext cx="3012329" cy="463550"/>
          </a:xfrm>
          <a:prstGeom prst="rect">
            <a:avLst/>
          </a:prstGeom>
        </p:spPr>
        <p:txBody>
          <a:bodyPr vert="horz" lIns="90758" tIns="45380" rIns="90758" bIns="45380" rtlCol="0" anchor="b"/>
          <a:lstStyle>
            <a:lvl1pPr algn="l">
              <a:defRPr sz="1200"/>
            </a:lvl1pPr>
          </a:lstStyle>
          <a:p>
            <a:endParaRPr lang="en-US"/>
          </a:p>
        </p:txBody>
      </p:sp>
      <p:sp>
        <p:nvSpPr>
          <p:cNvPr id="7" name="Slide Number Placeholder 6"/>
          <p:cNvSpPr>
            <a:spLocks noGrp="1"/>
          </p:cNvSpPr>
          <p:nvPr>
            <p:ph type="sldNum" sz="quarter" idx="5"/>
          </p:nvPr>
        </p:nvSpPr>
        <p:spPr>
          <a:xfrm>
            <a:off x="3936175" y="8772526"/>
            <a:ext cx="3012329" cy="463550"/>
          </a:xfrm>
          <a:prstGeom prst="rect">
            <a:avLst/>
          </a:prstGeom>
        </p:spPr>
        <p:txBody>
          <a:bodyPr vert="horz" lIns="90758" tIns="45380" rIns="90758" bIns="45380" rtlCol="0" anchor="b"/>
          <a:lstStyle>
            <a:lvl1pPr algn="r">
              <a:defRPr sz="1200"/>
            </a:lvl1pPr>
          </a:lstStyle>
          <a:p>
            <a:fld id="{F4E0857F-943F-46A2-971A-3973684AE91F}" type="slidenum">
              <a:rPr lang="en-US" smtClean="0"/>
              <a:t>‹#›</a:t>
            </a:fld>
            <a:endParaRPr lang="en-US"/>
          </a:p>
        </p:txBody>
      </p:sp>
    </p:spTree>
    <p:extLst>
      <p:ext uri="{BB962C8B-B14F-4D97-AF65-F5344CB8AC3E}">
        <p14:creationId xmlns:p14="http://schemas.microsoft.com/office/powerpoint/2010/main" val="211360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5"/>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2</a:t>
            </a:fld>
            <a:endParaRPr lang="en-US"/>
          </a:p>
        </p:txBody>
      </p:sp>
    </p:spTree>
    <p:extLst>
      <p:ext uri="{BB962C8B-B14F-4D97-AF65-F5344CB8AC3E}">
        <p14:creationId xmlns:p14="http://schemas.microsoft.com/office/powerpoint/2010/main" val="212048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t>Refer internship as well.</a:t>
                </a:r>
              </a:p>
              <a:p>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𝑃(𝜃_𝑔&gt;0</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𝐷𝑎𝑡𝑎)&gt;</a:t>
                </a:r>
                <a:r>
                  <a:rPr lang="en-US" sz="1200" i="1" dirty="0">
                    <a:solidFill>
                      <a:srgbClr val="002060"/>
                    </a:solidFill>
                    <a:latin typeface="Calibri" panose="020F0502020204030204" pitchFamily="34" charset="0"/>
                    <a:ea typeface="DengXian" panose="02010600030101010101" pitchFamily="2" charset="-122"/>
                    <a:cs typeface="Calibri" panose="020F0502020204030204" pitchFamily="34" charset="0"/>
                  </a:rPr>
                  <a:t> </a:t>
                </a:r>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 =&gt; </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𝑃(𝜃_𝑔</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&lt;</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0│𝐷𝑎𝑡𝑎)</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&lt;</a:t>
                </a:r>
                <a:r>
                  <a:rPr lang="en-US" sz="1200" i="1" dirty="0">
                    <a:solidFill>
                      <a:srgbClr val="002060"/>
                    </a:solidFill>
                    <a:latin typeface="Calibri" panose="020F0502020204030204" pitchFamily="34" charset="0"/>
                    <a:ea typeface="DengXian" panose="02010600030101010101" pitchFamily="2" charset="-122"/>
                    <a:cs typeface="Calibri" panose="020F0502020204030204" pitchFamily="34" charset="0"/>
                  </a:rPr>
                  <a:t>  1 – </a:t>
                </a:r>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a:t>
                </a:r>
              </a:p>
              <a:p>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One Nugget: only one Nugget refers the performing arm. </a:t>
                </a:r>
              </a:p>
            </p:txBody>
          </p:sp>
        </mc:Fallback>
      </mc:AlternateContent>
      <p:sp>
        <p:nvSpPr>
          <p:cNvPr id="4" name="Slide Number Placeholder 3"/>
          <p:cNvSpPr>
            <a:spLocks noGrp="1"/>
          </p:cNvSpPr>
          <p:nvPr>
            <p:ph type="sldNum" sz="quarter" idx="5"/>
          </p:nvPr>
        </p:nvSpPr>
        <p:spPr/>
        <p:txBody>
          <a:bodyPr/>
          <a:lstStyle/>
          <a:p>
            <a:fld id="{F4E0857F-943F-46A2-971A-3973684AE91F}" type="slidenum">
              <a:rPr lang="en-US" smtClean="0"/>
              <a:t>12</a:t>
            </a:fld>
            <a:endParaRPr lang="en-US"/>
          </a:p>
        </p:txBody>
      </p:sp>
    </p:spTree>
    <p:extLst>
      <p:ext uri="{BB962C8B-B14F-4D97-AF65-F5344CB8AC3E}">
        <p14:creationId xmlns:p14="http://schemas.microsoft.com/office/powerpoint/2010/main" val="36013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13</a:t>
            </a:fld>
            <a:endParaRPr lang="en-US"/>
          </a:p>
        </p:txBody>
      </p:sp>
    </p:spTree>
    <p:extLst>
      <p:ext uri="{BB962C8B-B14F-4D97-AF65-F5344CB8AC3E}">
        <p14:creationId xmlns:p14="http://schemas.microsoft.com/office/powerpoint/2010/main" val="18801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15</a:t>
            </a:fld>
            <a:endParaRPr lang="en-US"/>
          </a:p>
        </p:txBody>
      </p:sp>
    </p:spTree>
    <p:extLst>
      <p:ext uri="{BB962C8B-B14F-4D97-AF65-F5344CB8AC3E}">
        <p14:creationId xmlns:p14="http://schemas.microsoft.com/office/powerpoint/2010/main" val="106470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17</a:t>
            </a:fld>
            <a:endParaRPr lang="en-US"/>
          </a:p>
        </p:txBody>
      </p:sp>
    </p:spTree>
    <p:extLst>
      <p:ext uri="{BB962C8B-B14F-4D97-AF65-F5344CB8AC3E}">
        <p14:creationId xmlns:p14="http://schemas.microsoft.com/office/powerpoint/2010/main" val="403675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4</a:t>
            </a:fld>
            <a:endParaRPr lang="en-US"/>
          </a:p>
        </p:txBody>
      </p:sp>
    </p:spTree>
    <p:extLst>
      <p:ext uri="{BB962C8B-B14F-4D97-AF65-F5344CB8AC3E}">
        <p14:creationId xmlns:p14="http://schemas.microsoft.com/office/powerpoint/2010/main" val="331282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F4E0857F-943F-46A2-971A-3973684AE91F}" type="slidenum">
              <a:rPr lang="en-US" smtClean="0"/>
              <a:t>5</a:t>
            </a:fld>
            <a:endParaRPr lang="en-US"/>
          </a:p>
        </p:txBody>
      </p:sp>
    </p:spTree>
    <p:extLst>
      <p:ext uri="{BB962C8B-B14F-4D97-AF65-F5344CB8AC3E}">
        <p14:creationId xmlns:p14="http://schemas.microsoft.com/office/powerpoint/2010/main" val="335006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6</a:t>
            </a:fld>
            <a:endParaRPr lang="en-US"/>
          </a:p>
        </p:txBody>
      </p:sp>
    </p:spTree>
    <p:extLst>
      <p:ext uri="{BB962C8B-B14F-4D97-AF65-F5344CB8AC3E}">
        <p14:creationId xmlns:p14="http://schemas.microsoft.com/office/powerpoint/2010/main" val="310552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7</a:t>
            </a:fld>
            <a:endParaRPr lang="en-US"/>
          </a:p>
        </p:txBody>
      </p:sp>
    </p:spTree>
    <p:extLst>
      <p:ext uri="{BB962C8B-B14F-4D97-AF65-F5344CB8AC3E}">
        <p14:creationId xmlns:p14="http://schemas.microsoft.com/office/powerpoint/2010/main" val="1085191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8</a:t>
            </a:fld>
            <a:endParaRPr lang="en-US"/>
          </a:p>
        </p:txBody>
      </p:sp>
    </p:spTree>
    <p:extLst>
      <p:ext uri="{BB962C8B-B14F-4D97-AF65-F5344CB8AC3E}">
        <p14:creationId xmlns:p14="http://schemas.microsoft.com/office/powerpoint/2010/main" val="140562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9</a:t>
            </a:fld>
            <a:endParaRPr lang="en-US"/>
          </a:p>
        </p:txBody>
      </p:sp>
    </p:spTree>
    <p:extLst>
      <p:ext uri="{BB962C8B-B14F-4D97-AF65-F5344CB8AC3E}">
        <p14:creationId xmlns:p14="http://schemas.microsoft.com/office/powerpoint/2010/main" val="135749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0857F-943F-46A2-971A-3973684AE91F}" type="slidenum">
              <a:rPr lang="en-US" smtClean="0"/>
              <a:t>10</a:t>
            </a:fld>
            <a:endParaRPr lang="en-US"/>
          </a:p>
        </p:txBody>
      </p:sp>
    </p:spTree>
    <p:extLst>
      <p:ext uri="{BB962C8B-B14F-4D97-AF65-F5344CB8AC3E}">
        <p14:creationId xmlns:p14="http://schemas.microsoft.com/office/powerpoint/2010/main" val="230639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Different study design</a:t>
                </a:r>
                <a:r>
                  <a:rPr lang="en-US" altLang="zh-CN" sz="1200" dirty="0">
                    <a:solidFill>
                      <a:srgbClr val="002060"/>
                    </a:solidFill>
                    <a:latin typeface="Calibri" panose="020F0502020204030204" pitchFamily="34" charset="0"/>
                    <a:ea typeface="DengXian" panose="02010600030101010101" pitchFamily="2" charset="-122"/>
                    <a:cs typeface="Calibri" panose="020F0502020204030204" pitchFamily="34" charset="0"/>
                  </a:rPr>
                  <a:t>s</a:t>
                </a:r>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 have different thresholds.  </a:t>
                </a:r>
              </a:p>
            </p:txBody>
          </p:sp>
        </mc:Choice>
        <mc:Fallback xmlns="">
          <p:sp>
            <p:nvSpPr>
              <p:cNvPr id="3" name="Notes Placeholder 2"/>
              <p:cNvSpPr>
                <a:spLocks noGrp="1"/>
              </p:cNvSpPr>
              <p:nvPr>
                <p:ph type="body" idx="1"/>
              </p:nvPr>
            </p:nvSpPr>
            <p:spPr/>
            <p:txBody>
              <a:bodyPr/>
              <a:lstStyle/>
              <a:p>
                <a:r>
                  <a:rPr lang="en-US" dirty="0"/>
                  <a:t>Refer internship as well.</a:t>
                </a:r>
              </a:p>
              <a:p>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𝑃(𝜃_𝑔&gt;0</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𝐷𝑎𝑡𝑎)&gt;</a:t>
                </a:r>
                <a:r>
                  <a:rPr lang="en-US" sz="1200" i="1" dirty="0">
                    <a:solidFill>
                      <a:srgbClr val="002060"/>
                    </a:solidFill>
                    <a:latin typeface="Calibri" panose="020F0502020204030204" pitchFamily="34" charset="0"/>
                    <a:ea typeface="DengXian" panose="02010600030101010101" pitchFamily="2" charset="-122"/>
                    <a:cs typeface="Calibri" panose="020F0502020204030204" pitchFamily="34" charset="0"/>
                  </a:rPr>
                  <a:t> </a:t>
                </a:r>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 =&gt; </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𝑃(𝜃_𝑔</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&lt;</a:t>
                </a:r>
                <a:r>
                  <a:rPr lang="en-US" sz="120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0│𝐷𝑎𝑡𝑎)</a:t>
                </a:r>
                <a:r>
                  <a:rPr lang="en-US" sz="1200" b="0" i="0">
                    <a:solidFill>
                      <a:srgbClr val="002060"/>
                    </a:solidFill>
                    <a:latin typeface="Cambria Math" panose="02040503050406030204" pitchFamily="18" charset="0"/>
                    <a:ea typeface="DengXian" panose="02010600030101010101" pitchFamily="2" charset="-122"/>
                    <a:cs typeface="Times New Roman" panose="02020603050405020304" pitchFamily="18" charset="0"/>
                  </a:rPr>
                  <a:t>&lt;</a:t>
                </a:r>
                <a:r>
                  <a:rPr lang="en-US" sz="1200" i="1" dirty="0">
                    <a:solidFill>
                      <a:srgbClr val="002060"/>
                    </a:solidFill>
                    <a:latin typeface="Calibri" panose="020F0502020204030204" pitchFamily="34" charset="0"/>
                    <a:ea typeface="DengXian" panose="02010600030101010101" pitchFamily="2" charset="-122"/>
                    <a:cs typeface="Calibri" panose="020F0502020204030204" pitchFamily="34" charset="0"/>
                  </a:rPr>
                  <a:t>  1 – </a:t>
                </a:r>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a:t>
                </a:r>
              </a:p>
              <a:p>
                <a:r>
                  <a:rPr lang="en-US" sz="1200" dirty="0">
                    <a:solidFill>
                      <a:srgbClr val="002060"/>
                    </a:solidFill>
                    <a:latin typeface="Calibri" panose="020F0502020204030204" pitchFamily="34" charset="0"/>
                    <a:ea typeface="DengXian" panose="02010600030101010101" pitchFamily="2" charset="-122"/>
                    <a:cs typeface="Calibri" panose="020F0502020204030204" pitchFamily="34" charset="0"/>
                  </a:rPr>
                  <a:t>One Nugget: only one Nugget refers the performing arm. </a:t>
                </a:r>
              </a:p>
            </p:txBody>
          </p:sp>
        </mc:Fallback>
      </mc:AlternateContent>
      <p:sp>
        <p:nvSpPr>
          <p:cNvPr id="4" name="Slide Number Placeholder 3"/>
          <p:cNvSpPr>
            <a:spLocks noGrp="1"/>
          </p:cNvSpPr>
          <p:nvPr>
            <p:ph type="sldNum" sz="quarter" idx="5"/>
          </p:nvPr>
        </p:nvSpPr>
        <p:spPr/>
        <p:txBody>
          <a:bodyPr/>
          <a:lstStyle/>
          <a:p>
            <a:fld id="{F4E0857F-943F-46A2-971A-3973684AE91F}" type="slidenum">
              <a:rPr lang="en-US" smtClean="0"/>
              <a:t>11</a:t>
            </a:fld>
            <a:endParaRPr lang="en-US"/>
          </a:p>
        </p:txBody>
      </p:sp>
    </p:spTree>
    <p:extLst>
      <p:ext uri="{BB962C8B-B14F-4D97-AF65-F5344CB8AC3E}">
        <p14:creationId xmlns:p14="http://schemas.microsoft.com/office/powerpoint/2010/main" val="303250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 Bullets - 2 columns">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544817" y="234700"/>
            <a:ext cx="11102365" cy="361579"/>
          </a:xfrm>
          <a:prstGeom prst="rect">
            <a:avLst/>
          </a:prstGeom>
        </p:spPr>
        <p:txBody>
          <a:bodyPr anchor="ctr">
            <a:noAutofit/>
          </a:bodyPr>
          <a:lstStyle>
            <a:lvl1pPr>
              <a:defRPr sz="2600" b="0" baseline="0">
                <a:solidFill>
                  <a:srgbClr val="00264C"/>
                </a:solidFill>
                <a:latin typeface="Calibri" panose="020F0502020204030204" pitchFamily="34" charset="0"/>
                <a:cs typeface="Calibri" panose="020F0502020204030204" pitchFamily="34" charset="0"/>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Edit Master text styles</a:t>
            </a:r>
          </a:p>
        </p:txBody>
      </p:sp>
      <p:sp>
        <p:nvSpPr>
          <p:cNvPr id="27" name="TextBox 26"/>
          <p:cNvSpPr txBox="1"/>
          <p:nvPr/>
        </p:nvSpPr>
        <p:spPr>
          <a:xfrm>
            <a:off x="11427741" y="6590724"/>
            <a:ext cx="708841" cy="276999"/>
          </a:xfrm>
          <a:prstGeom prst="rect">
            <a:avLst/>
          </a:prstGeom>
          <a:noFill/>
        </p:spPr>
        <p:txBody>
          <a:bodyPr wrap="square" rtlCol="0" anchor="b">
            <a:sp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fld id="{5C6CB15A-891C-4567-B43A-A15AF6437B5C}" type="slidenum">
              <a:rPr kumimoji="0" 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ctr" defTabSz="342892"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4" name="Text Placeholder 8"/>
          <p:cNvSpPr>
            <a:spLocks noGrp="1"/>
          </p:cNvSpPr>
          <p:nvPr>
            <p:ph type="body" sz="quarter" idx="12" hasCustomPrompt="1"/>
          </p:nvPr>
        </p:nvSpPr>
        <p:spPr>
          <a:xfrm>
            <a:off x="544817" y="6610854"/>
            <a:ext cx="10763719" cy="247146"/>
          </a:xfrm>
          <a:prstGeom prst="rect">
            <a:avLst/>
          </a:prstGeom>
        </p:spPr>
        <p:txBody>
          <a:bodyPr anchor="ctr" anchorCtr="0">
            <a:noAutofit/>
          </a:bodyPr>
          <a:lstStyle>
            <a:lvl1pPr>
              <a:lnSpc>
                <a:spcPts val="0"/>
              </a:lnSpc>
              <a:spcBef>
                <a:spcPts val="0"/>
              </a:spcBef>
              <a:defRPr sz="1000" b="0" baseline="0">
                <a:solidFill>
                  <a:srgbClr val="000000"/>
                </a:solidFill>
                <a:latin typeface="+mn-lt"/>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Notes/Footnotes/References</a:t>
            </a:r>
          </a:p>
        </p:txBody>
      </p:sp>
      <p:sp>
        <p:nvSpPr>
          <p:cNvPr id="11" name="Content Placeholder 2">
            <a:extLst>
              <a:ext uri="{FF2B5EF4-FFF2-40B4-BE49-F238E27FC236}">
                <a16:creationId xmlns:a16="http://schemas.microsoft.com/office/drawing/2014/main" id="{69453882-3C3A-460F-B3A8-B0FFF858407B}"/>
              </a:ext>
            </a:extLst>
          </p:cNvPr>
          <p:cNvSpPr>
            <a:spLocks noGrp="1"/>
          </p:cNvSpPr>
          <p:nvPr>
            <p:ph idx="13" hasCustomPrompt="1"/>
          </p:nvPr>
        </p:nvSpPr>
        <p:spPr>
          <a:xfrm>
            <a:off x="580645" y="1544434"/>
            <a:ext cx="5515356" cy="4656831"/>
          </a:xfrm>
          <a:prstGeom prst="rect">
            <a:avLst/>
          </a:prstGeom>
        </p:spPr>
        <p:txBody>
          <a:bodyPr>
            <a:norm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3pPr marL="461963" marR="0" indent="-230188" algn="l" defTabSz="342892" rtl="0" eaLnBrk="1" fontAlgn="auto" latinLnBrk="0" hangingPunct="1">
              <a:lnSpc>
                <a:spcPct val="100000"/>
              </a:lnSpc>
              <a:spcBef>
                <a:spcPts val="300"/>
              </a:spcBef>
              <a:spcAft>
                <a:spcPts val="300"/>
              </a:spcAft>
              <a:buClr>
                <a:schemeClr val="tx1"/>
              </a:buClr>
              <a:buSzPct val="120000"/>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3pPr>
            <a:lvl4pPr marL="682625" marR="0" indent="-230188" algn="l" defTabSz="342892" rtl="0" eaLnBrk="1" fontAlgn="auto" latinLnBrk="0" hangingPunct="1">
              <a:lnSpc>
                <a:spcPct val="100000"/>
              </a:lnSpc>
              <a:spcBef>
                <a:spcPts val="300"/>
              </a:spcBef>
              <a:spcAft>
                <a:spcPts val="300"/>
              </a:spcAft>
              <a:buClr>
                <a:schemeClr val="tx1"/>
              </a:buClr>
              <a:buSzPct val="120000"/>
              <a:buFont typeface="Wingdings" panose="05000000000000000000" pitchFamily="2" charset="2"/>
              <a:buChar char="Ø"/>
              <a:tabLst/>
              <a:defRPr lang="en-US" sz="14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6pPr>
          </a:lstStyle>
          <a:p>
            <a:pPr lvl="0"/>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defRPr/>
            </a:pPr>
            <a:r>
              <a:rPr lang="en-US" dirty="0"/>
              <a:t>Click to edit Master text styles</a:t>
            </a:r>
          </a:p>
          <a:p>
            <a:pPr lvl="2"/>
            <a:r>
              <a:rPr lang="en-US" dirty="0"/>
              <a:t>Click to edit Master text styles</a:t>
            </a:r>
          </a:p>
          <a:p>
            <a:pPr lvl="3"/>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pPr>
            <a:r>
              <a:rPr lang="en-US" dirty="0"/>
              <a:t>Click to edit Master text styles</a:t>
            </a:r>
          </a:p>
          <a:p>
            <a:pPr lvl="2"/>
            <a:r>
              <a:rPr lang="en-US" dirty="0"/>
              <a:t>Click to edit Master text styles</a:t>
            </a:r>
          </a:p>
          <a:p>
            <a:pPr marL="682625" marR="0" lvl="3" indent="-230188" algn="l" defTabSz="342892" rtl="0" eaLnBrk="1" fontAlgn="auto" latinLnBrk="0" hangingPunct="1">
              <a:lnSpc>
                <a:spcPct val="100000"/>
              </a:lnSpc>
              <a:spcBef>
                <a:spcPts val="300"/>
              </a:spcBef>
              <a:spcAft>
                <a:spcPts val="300"/>
              </a:spcAft>
              <a:buClr>
                <a:schemeClr val="tx1"/>
              </a:buClr>
              <a:buSzPct val="120000"/>
              <a:buFont typeface="Wingdings" panose="05000000000000000000" pitchFamily="2" charset="2"/>
              <a:buChar char="Ø"/>
              <a:tabLst/>
              <a:defRPr/>
            </a:pPr>
            <a:r>
              <a:rPr lang="en-US" dirty="0"/>
              <a:t>Click to edit Master text styles</a:t>
            </a:r>
          </a:p>
          <a:p>
            <a:pPr marL="682625" marR="0" lvl="3"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a:pPr>
            <a:r>
              <a:rPr lang="en-US" dirty="0"/>
              <a:t> styles</a:t>
            </a:r>
          </a:p>
          <a:p>
            <a:pPr lvl="2"/>
            <a:endParaRPr lang="en-US" dirty="0"/>
          </a:p>
        </p:txBody>
      </p:sp>
      <p:sp>
        <p:nvSpPr>
          <p:cNvPr id="12" name="Content Placeholder 2">
            <a:extLst>
              <a:ext uri="{FF2B5EF4-FFF2-40B4-BE49-F238E27FC236}">
                <a16:creationId xmlns:a16="http://schemas.microsoft.com/office/drawing/2014/main" id="{EFA261C2-17BC-4882-9AB9-0D7EEA5CDC1C}"/>
              </a:ext>
            </a:extLst>
          </p:cNvPr>
          <p:cNvSpPr>
            <a:spLocks noGrp="1"/>
          </p:cNvSpPr>
          <p:nvPr>
            <p:ph idx="14" hasCustomPrompt="1"/>
          </p:nvPr>
        </p:nvSpPr>
        <p:spPr>
          <a:xfrm>
            <a:off x="6266805" y="1610936"/>
            <a:ext cx="5515356" cy="4656831"/>
          </a:xfrm>
          <a:prstGeom prst="rect">
            <a:avLst/>
          </a:prstGeom>
        </p:spPr>
        <p:txBody>
          <a:bodyPr>
            <a:norm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6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1200"/>
              </a:spcAft>
              <a:buClr>
                <a:schemeClr val="tx1"/>
              </a:buClr>
              <a:buSzTx/>
              <a:buFont typeface="Wingdings" panose="05000000000000000000" pitchFamily="2" charset="2"/>
              <a:buChar char="Ø"/>
              <a:tabLst/>
              <a:defRPr lang="en-US" sz="14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6pPr>
          </a:lstStyle>
          <a:p>
            <a:pPr lvl="0"/>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defRPr/>
            </a:pPr>
            <a:r>
              <a:rPr lang="en-US" dirty="0"/>
              <a:t>Click to edit Master text styles</a:t>
            </a:r>
          </a:p>
          <a:p>
            <a:pPr lvl="2"/>
            <a:r>
              <a:rPr lang="en-US" dirty="0"/>
              <a:t>Click to edit Master text styles</a:t>
            </a:r>
          </a:p>
          <a:p>
            <a:pPr lvl="3"/>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pPr>
            <a:r>
              <a:rPr lang="en-US" dirty="0"/>
              <a:t>Click to edit Master text styles</a:t>
            </a:r>
          </a:p>
          <a:p>
            <a:pPr lvl="2"/>
            <a:r>
              <a:rPr lang="en-US" dirty="0"/>
              <a:t>Click to edit Master text styles</a:t>
            </a:r>
          </a:p>
          <a:p>
            <a:pPr lvl="3"/>
            <a:r>
              <a:rPr lang="en-US" dirty="0"/>
              <a:t>Click to edit Master text styles</a:t>
            </a:r>
          </a:p>
          <a:p>
            <a:pPr lvl="2"/>
            <a:endParaRPr lang="en-US" dirty="0"/>
          </a:p>
        </p:txBody>
      </p:sp>
      <p:sp>
        <p:nvSpPr>
          <p:cNvPr id="10" name="Text Placeholder 8">
            <a:extLst>
              <a:ext uri="{FF2B5EF4-FFF2-40B4-BE49-F238E27FC236}">
                <a16:creationId xmlns:a16="http://schemas.microsoft.com/office/drawing/2014/main" id="{5F246220-8F0B-4711-85C4-0DE39D35314D}"/>
              </a:ext>
            </a:extLst>
          </p:cNvPr>
          <p:cNvSpPr>
            <a:spLocks noGrp="1"/>
          </p:cNvSpPr>
          <p:nvPr>
            <p:ph type="body" sz="quarter" idx="10" hasCustomPrompt="1"/>
          </p:nvPr>
        </p:nvSpPr>
        <p:spPr>
          <a:xfrm>
            <a:off x="544817" y="623483"/>
            <a:ext cx="5615056" cy="233813"/>
          </a:xfrm>
          <a:prstGeom prst="rect">
            <a:avLst/>
          </a:prstGeom>
        </p:spPr>
        <p:txBody>
          <a:bodyPr anchor="ctr">
            <a:noAutofit/>
          </a:bodyPr>
          <a:lstStyle>
            <a:lvl1pPr>
              <a:spcBef>
                <a:spcPts val="0"/>
              </a:spcBef>
              <a:defRPr sz="2400" b="0" i="1" baseline="0">
                <a:solidFill>
                  <a:schemeClr val="tx1"/>
                </a:solidFill>
                <a:latin typeface="Calibri" panose="020F0502020204030204" pitchFamily="34" charset="0"/>
                <a:cs typeface="Calibri" panose="020F0502020204030204" pitchFamily="34" charset="0"/>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Edit Master text styles</a:t>
            </a:r>
          </a:p>
        </p:txBody>
      </p:sp>
    </p:spTree>
    <p:extLst>
      <p:ext uri="{BB962C8B-B14F-4D97-AF65-F5344CB8AC3E}">
        <p14:creationId xmlns:p14="http://schemas.microsoft.com/office/powerpoint/2010/main" val="54981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ext + Bullets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14828" y="579402"/>
            <a:ext cx="5615056" cy="233813"/>
          </a:xfrm>
          <a:prstGeom prst="rect">
            <a:avLst/>
          </a:prstGeom>
        </p:spPr>
        <p:txBody>
          <a:bodyPr anchor="ctr">
            <a:noAutofit/>
          </a:bodyPr>
          <a:lstStyle>
            <a:lvl1pPr>
              <a:spcBef>
                <a:spcPts val="0"/>
              </a:spcBef>
              <a:defRPr sz="2400" b="0" i="1" baseline="0">
                <a:solidFill>
                  <a:schemeClr val="tx1"/>
                </a:solidFill>
                <a:latin typeface="Calibri" panose="020F0502020204030204" pitchFamily="34" charset="0"/>
                <a:cs typeface="Calibri" panose="020F0502020204030204" pitchFamily="34" charset="0"/>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Edit Master text styles</a:t>
            </a:r>
          </a:p>
        </p:txBody>
      </p:sp>
      <p:sp>
        <p:nvSpPr>
          <p:cNvPr id="6" name="Text Placeholder 8"/>
          <p:cNvSpPr>
            <a:spLocks noGrp="1"/>
          </p:cNvSpPr>
          <p:nvPr>
            <p:ph type="body" sz="quarter" idx="11" hasCustomPrompt="1"/>
          </p:nvPr>
        </p:nvSpPr>
        <p:spPr>
          <a:xfrm>
            <a:off x="598409" y="191362"/>
            <a:ext cx="5272552" cy="361579"/>
          </a:xfrm>
          <a:prstGeom prst="rect">
            <a:avLst/>
          </a:prstGeom>
        </p:spPr>
        <p:txBody>
          <a:bodyPr anchor="ctr">
            <a:noAutofit/>
          </a:bodyPr>
          <a:lstStyle>
            <a:lvl1pPr>
              <a:defRPr sz="2600" b="0" baseline="0">
                <a:solidFill>
                  <a:srgbClr val="00264C"/>
                </a:solidFill>
                <a:latin typeface="Calibri" panose="020F0502020204030204" pitchFamily="34" charset="0"/>
                <a:cs typeface="Calibri" panose="020F0502020204030204" pitchFamily="34" charset="0"/>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Click to edit Master title style</a:t>
            </a:r>
          </a:p>
        </p:txBody>
      </p:sp>
      <p:sp>
        <p:nvSpPr>
          <p:cNvPr id="27" name="TextBox 26"/>
          <p:cNvSpPr txBox="1"/>
          <p:nvPr/>
        </p:nvSpPr>
        <p:spPr>
          <a:xfrm>
            <a:off x="11457642" y="6595153"/>
            <a:ext cx="687254" cy="246221"/>
          </a:xfrm>
          <a:prstGeom prst="rect">
            <a:avLst/>
          </a:prstGeom>
          <a:noFill/>
        </p:spPr>
        <p:txBody>
          <a:bodyPr wrap="square" rtlCol="0" anchor="b">
            <a:sp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fld id="{5C6CB15A-891C-4567-B43A-A15AF6437B5C}" type="slidenum">
              <a:rPr kumimoji="0" lang="en-US" sz="1000" b="0" i="0" u="none" strike="noStrike" kern="1200" cap="none" spc="0" normalizeH="0" baseline="0" noProof="0" smtClean="0">
                <a:ln>
                  <a:noFill/>
                </a:ln>
                <a:solidFill>
                  <a:srgbClr val="000000"/>
                </a:solidFill>
                <a:effectLst/>
                <a:uLnTx/>
                <a:uFillTx/>
                <a:latin typeface="+mn-lt"/>
                <a:ea typeface="+mn-ea"/>
                <a:cs typeface="Arial" panose="020B0604020202020204" pitchFamily="34" charset="0"/>
              </a:rPr>
              <a:pPr marL="0" marR="0" lvl="0" indent="0" algn="ctr" defTabSz="342892"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30" name="Content Placeholder 2"/>
          <p:cNvSpPr>
            <a:spLocks noGrp="1"/>
          </p:cNvSpPr>
          <p:nvPr>
            <p:ph idx="12" hasCustomPrompt="1"/>
          </p:nvPr>
        </p:nvSpPr>
        <p:spPr>
          <a:xfrm>
            <a:off x="624424" y="1101967"/>
            <a:ext cx="11079577" cy="4656831"/>
          </a:xfrm>
          <a:prstGeom prst="rect">
            <a:avLst/>
          </a:prstGeom>
        </p:spPr>
        <p:txBody>
          <a:bodyPr>
            <a:norm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a:solidFill>
                  <a:srgbClr val="404040"/>
                </a:solidFill>
                <a:latin typeface="+mn-lt"/>
              </a:defRPr>
            </a:lvl6pPr>
          </a:lstStyle>
          <a:p>
            <a:pPr lvl="0"/>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defRPr/>
            </a:pPr>
            <a:r>
              <a:rPr lang="en-US" dirty="0"/>
              <a:t>Click to edit Master text styles</a:t>
            </a:r>
          </a:p>
          <a:p>
            <a:pPr lvl="2"/>
            <a:r>
              <a:rPr lang="en-US" dirty="0"/>
              <a:t>Click to edit Master text styles</a:t>
            </a:r>
          </a:p>
          <a:p>
            <a:pPr lvl="3"/>
            <a:r>
              <a:rPr lang="en-US" dirty="0"/>
              <a:t>Click to edit Master text styles</a:t>
            </a:r>
          </a:p>
          <a:p>
            <a:pPr marL="231775" marR="0" lvl="0" indent="-231775" algn="l" defTabSz="342892" rtl="0" eaLnBrk="1" fontAlgn="auto" latinLnBrk="0" hangingPunct="1">
              <a:lnSpc>
                <a:spcPct val="100000"/>
              </a:lnSpc>
              <a:spcBef>
                <a:spcPts val="300"/>
              </a:spcBef>
              <a:spcAft>
                <a:spcPts val="300"/>
              </a:spcAft>
              <a:buClr>
                <a:schemeClr val="tx1"/>
              </a:buClr>
              <a:buSzTx/>
              <a:buFont typeface="Arial"/>
              <a:buChar char="•"/>
              <a:tabLst/>
            </a:pPr>
            <a:r>
              <a:rPr lang="en-US" dirty="0"/>
              <a:t>Click to edit Master text styles</a:t>
            </a:r>
          </a:p>
          <a:p>
            <a:pPr lvl="2"/>
            <a:r>
              <a:rPr lang="en-US" dirty="0"/>
              <a:t>Click to edit Master text styles</a:t>
            </a:r>
          </a:p>
          <a:p>
            <a:pPr marL="682625" marR="0" lvl="3"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pPr>
            <a:r>
              <a:rPr lang="en-US" dirty="0"/>
              <a:t>Click to edit Master text styles</a:t>
            </a:r>
          </a:p>
        </p:txBody>
      </p:sp>
      <p:sp>
        <p:nvSpPr>
          <p:cNvPr id="12" name="Text Placeholder 8"/>
          <p:cNvSpPr>
            <a:spLocks noGrp="1"/>
          </p:cNvSpPr>
          <p:nvPr>
            <p:ph type="body" sz="quarter" idx="13" hasCustomPrompt="1"/>
          </p:nvPr>
        </p:nvSpPr>
        <p:spPr>
          <a:xfrm>
            <a:off x="614828" y="6644426"/>
            <a:ext cx="9551637" cy="207749"/>
          </a:xfrm>
          <a:prstGeom prst="rect">
            <a:avLst/>
          </a:prstGeom>
        </p:spPr>
        <p:txBody>
          <a:bodyPr anchor="ctr" anchorCtr="0">
            <a:noAutofit/>
          </a:bodyPr>
          <a:lstStyle>
            <a:lvl1pPr>
              <a:lnSpc>
                <a:spcPts val="600"/>
              </a:lnSpc>
              <a:spcBef>
                <a:spcPts val="0"/>
              </a:spcBef>
              <a:defRPr sz="1000" b="0" baseline="0">
                <a:solidFill>
                  <a:srgbClr val="000000"/>
                </a:solidFill>
                <a:latin typeface="+mn-lt"/>
              </a:defRPr>
            </a:lvl1pPr>
            <a:lvl2pPr>
              <a:defRPr sz="1650" b="0">
                <a:solidFill>
                  <a:schemeClr val="tx2"/>
                </a:solidFill>
              </a:defRPr>
            </a:lvl2pPr>
            <a:lvl3pPr>
              <a:defRPr sz="1650" b="0">
                <a:solidFill>
                  <a:schemeClr val="tx2"/>
                </a:solidFill>
              </a:defRPr>
            </a:lvl3pPr>
            <a:lvl4pPr>
              <a:defRPr sz="1650" b="0">
                <a:solidFill>
                  <a:schemeClr val="tx2"/>
                </a:solidFill>
              </a:defRPr>
            </a:lvl4pPr>
            <a:lvl5pPr>
              <a:defRPr sz="1650" b="0">
                <a:solidFill>
                  <a:schemeClr val="tx2"/>
                </a:solidFill>
              </a:defRPr>
            </a:lvl5pPr>
          </a:lstStyle>
          <a:p>
            <a:pPr lvl="0"/>
            <a:r>
              <a:rPr lang="en-US" dirty="0"/>
              <a:t>Notes/Footnotes/References</a:t>
            </a:r>
          </a:p>
        </p:txBody>
      </p:sp>
    </p:spTree>
    <p:extLst>
      <p:ext uri="{BB962C8B-B14F-4D97-AF65-F5344CB8AC3E}">
        <p14:creationId xmlns:p14="http://schemas.microsoft.com/office/powerpoint/2010/main" val="13756106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12" descr="indexmasthead_3color_bar">
            <a:extLst>
              <a:ext uri="{FF2B5EF4-FFF2-40B4-BE49-F238E27FC236}">
                <a16:creationId xmlns:a16="http://schemas.microsoft.com/office/drawing/2014/main" id="{39B6F1BC-D1EC-42AE-AF51-E9DE1901CBC1}"/>
              </a:ext>
            </a:extLst>
          </p:cNvPr>
          <p:cNvPicPr>
            <a:picLocks noChangeAspect="1" noChangeArrowheads="1"/>
          </p:cNvPicPr>
          <p:nvPr userDrawn="1"/>
        </p:nvPicPr>
        <p:blipFill>
          <a:blip r:embed="rId4" cstate="print"/>
          <a:srcRect/>
          <a:stretch>
            <a:fillRect/>
          </a:stretch>
        </p:blipFill>
        <p:spPr bwMode="auto">
          <a:xfrm>
            <a:off x="29910" y="6470796"/>
            <a:ext cx="12132179" cy="136733"/>
          </a:xfrm>
          <a:prstGeom prst="rect">
            <a:avLst/>
          </a:prstGeom>
          <a:noFill/>
        </p:spPr>
      </p:pic>
      <p:pic>
        <p:nvPicPr>
          <p:cNvPr id="9" name="Picture 8">
            <a:extLst>
              <a:ext uri="{FF2B5EF4-FFF2-40B4-BE49-F238E27FC236}">
                <a16:creationId xmlns:a16="http://schemas.microsoft.com/office/drawing/2014/main" id="{29A9A666-07E1-4D7E-9ADC-AB547331523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1621" t="13899" r="3296"/>
          <a:stretch/>
        </p:blipFill>
        <p:spPr>
          <a:xfrm flipH="1">
            <a:off x="-3" y="0"/>
            <a:ext cx="12191999" cy="404368"/>
          </a:xfrm>
          <a:prstGeom prst="rect">
            <a:avLst/>
          </a:prstGeom>
        </p:spPr>
      </p:pic>
    </p:spTree>
    <p:extLst>
      <p:ext uri="{BB962C8B-B14F-4D97-AF65-F5344CB8AC3E}">
        <p14:creationId xmlns:p14="http://schemas.microsoft.com/office/powerpoint/2010/main" val="228359638"/>
      </p:ext>
    </p:extLst>
  </p:cSld>
  <p:clrMap bg1="lt1" tx1="dk1" bg2="lt2" tx2="dk2" accent1="accent1" accent2="accent2" accent3="accent3" accent4="accent4" accent5="accent5" accent6="accent6" hlink="hlink" folHlink="folHlink"/>
  <p:sldLayoutIdLst>
    <p:sldLayoutId id="2147483684" r:id="rId1"/>
    <p:sldLayoutId id="2147483797" r:id="rId2"/>
  </p:sldLayoutIdLst>
  <p:hf sldNum="0" hdr="0" dt="0"/>
  <p:txStyles>
    <p:titleStyle>
      <a:lvl1pPr algn="l" defTabSz="342892" rtl="0" eaLnBrk="1" latinLnBrk="0" hangingPunct="1">
        <a:spcBef>
          <a:spcPct val="0"/>
        </a:spcBef>
        <a:buNone/>
        <a:defRPr sz="1800" kern="1200">
          <a:solidFill>
            <a:srgbClr val="00264C"/>
          </a:solidFill>
          <a:latin typeface="Arial"/>
          <a:ea typeface="+mj-ea"/>
          <a:cs typeface="Arial"/>
        </a:defRPr>
      </a:lvl1pPr>
    </p:titleStyle>
    <p:bodyStyle>
      <a:lvl1pPr marL="0" indent="0" algn="l" defTabSz="342892" rtl="0" eaLnBrk="1" latinLnBrk="0" hangingPunct="1">
        <a:spcBef>
          <a:spcPct val="20000"/>
        </a:spcBef>
        <a:buFontTx/>
        <a:buNone/>
        <a:defRPr sz="1500" b="1" kern="1200">
          <a:solidFill>
            <a:srgbClr val="00A3DC"/>
          </a:solidFill>
          <a:latin typeface="Arial"/>
          <a:ea typeface="+mn-ea"/>
          <a:cs typeface="Arial"/>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394088" indent="-175018" algn="l" defTabSz="342892" rtl="0" eaLnBrk="1" latinLnBrk="0" hangingPunct="1">
        <a:spcBef>
          <a:spcPct val="20000"/>
        </a:spcBef>
        <a:buSzPct val="120000"/>
        <a:buFont typeface="Verdana" panose="020B0604030504040204" pitchFamily="34" charset="0"/>
        <a:buChar char="◦"/>
        <a:defRPr sz="1200" kern="1200">
          <a:solidFill>
            <a:schemeClr val="tx1"/>
          </a:solidFill>
          <a:latin typeface="Arial"/>
          <a:ea typeface="+mn-ea"/>
          <a:cs typeface="Arial"/>
        </a:defRPr>
      </a:lvl3pPr>
      <a:lvl4pPr marL="603632" indent="-175018" algn="l" defTabSz="342892" rtl="0" eaLnBrk="1" latinLnBrk="0" hangingPunct="1">
        <a:spcBef>
          <a:spcPct val="20000"/>
        </a:spcBef>
        <a:buFont typeface="Arial"/>
        <a:buChar char="–"/>
        <a:defRPr sz="1050" kern="1200">
          <a:solidFill>
            <a:srgbClr val="737373"/>
          </a:solidFill>
          <a:latin typeface="Arial"/>
          <a:ea typeface="+mn-ea"/>
          <a:cs typeface="Arial"/>
        </a:defRPr>
      </a:lvl4pPr>
      <a:lvl5pPr marL="822701" indent="-175018" algn="l" defTabSz="342892" rtl="0" eaLnBrk="1" latinLnBrk="0" hangingPunct="1">
        <a:spcBef>
          <a:spcPct val="20000"/>
        </a:spcBef>
        <a:buFont typeface="Arial"/>
        <a:buChar char="»"/>
        <a:defRPr sz="1050" kern="1200">
          <a:solidFill>
            <a:srgbClr val="737373"/>
          </a:solidFill>
          <a:latin typeface="Arial"/>
          <a:ea typeface="+mn-ea"/>
          <a:cs typeface="Arial"/>
        </a:defRPr>
      </a:lvl5pPr>
      <a:lvl6pPr marL="987005" indent="-171446" algn="l" defTabSz="342892" rtl="0" eaLnBrk="1" latinLnBrk="0" hangingPunct="1">
        <a:spcBef>
          <a:spcPct val="20000"/>
        </a:spcBef>
        <a:buFont typeface="Arial"/>
        <a:buChar char="•"/>
        <a:defRPr sz="900" kern="1200">
          <a:solidFill>
            <a:srgbClr val="8A8C8C"/>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9F2C98-AC0A-4579-A841-935D1632F4EB}"/>
              </a:ext>
            </a:extLst>
          </p:cNvPr>
          <p:cNvSpPr>
            <a:spLocks noGrp="1"/>
          </p:cNvSpPr>
          <p:nvPr>
            <p:ph type="body" sz="quarter" idx="13"/>
          </p:nvPr>
        </p:nvSpPr>
        <p:spPr/>
        <p:txBody>
          <a:bodyPr/>
          <a:lstStyle/>
          <a:p>
            <a:endParaRPr lang="en-US"/>
          </a:p>
        </p:txBody>
      </p:sp>
      <p:sp>
        <p:nvSpPr>
          <p:cNvPr id="6" name="Content Placeholder 2">
            <a:extLst>
              <a:ext uri="{FF2B5EF4-FFF2-40B4-BE49-F238E27FC236}">
                <a16:creationId xmlns:a16="http://schemas.microsoft.com/office/drawing/2014/main" id="{55399BDB-D9AA-4DAB-ACD2-29A21ADABEC2}"/>
              </a:ext>
            </a:extLst>
          </p:cNvPr>
          <p:cNvSpPr txBox="1">
            <a:spLocks/>
          </p:cNvSpPr>
          <p:nvPr/>
        </p:nvSpPr>
        <p:spPr>
          <a:xfrm>
            <a:off x="223025" y="932146"/>
            <a:ext cx="11968975" cy="1213444"/>
          </a:xfrm>
          <a:prstGeom prst="rect">
            <a:avLst/>
          </a:prstGeom>
        </p:spPr>
        <p:txBody>
          <a:bodyPr/>
          <a:lstStyle>
            <a:lvl1pPr marL="0" indent="0" algn="l" defTabSz="342892" rtl="0" eaLnBrk="1" latinLnBrk="0" hangingPunct="1">
              <a:spcBef>
                <a:spcPct val="20000"/>
              </a:spcBef>
              <a:buFontTx/>
              <a:buNone/>
              <a:defRPr sz="1500" b="1" kern="1200">
                <a:solidFill>
                  <a:srgbClr val="00A3DC"/>
                </a:solidFill>
                <a:latin typeface="Arial"/>
                <a:ea typeface="+mn-ea"/>
                <a:cs typeface="Arial"/>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394088" indent="-175018" algn="l" defTabSz="342892" rtl="0" eaLnBrk="1" latinLnBrk="0" hangingPunct="1">
              <a:spcBef>
                <a:spcPct val="20000"/>
              </a:spcBef>
              <a:buSzPct val="120000"/>
              <a:buFont typeface="Verdana" panose="020B0604030504040204" pitchFamily="34" charset="0"/>
              <a:buChar char="◦"/>
              <a:defRPr sz="1200" kern="1200">
                <a:solidFill>
                  <a:schemeClr val="tx1"/>
                </a:solidFill>
                <a:latin typeface="Arial"/>
                <a:ea typeface="+mn-ea"/>
                <a:cs typeface="Arial"/>
              </a:defRPr>
            </a:lvl3pPr>
            <a:lvl4pPr marL="603632" indent="-175018" algn="l" defTabSz="342892" rtl="0" eaLnBrk="1" latinLnBrk="0" hangingPunct="1">
              <a:spcBef>
                <a:spcPct val="20000"/>
              </a:spcBef>
              <a:buFont typeface="Arial"/>
              <a:buChar char="–"/>
              <a:defRPr sz="1050" kern="1200">
                <a:solidFill>
                  <a:srgbClr val="737373"/>
                </a:solidFill>
                <a:latin typeface="Arial"/>
                <a:ea typeface="+mn-ea"/>
                <a:cs typeface="Arial"/>
              </a:defRPr>
            </a:lvl4pPr>
            <a:lvl5pPr marL="822701" indent="-175018" algn="l" defTabSz="342892" rtl="0" eaLnBrk="1" latinLnBrk="0" hangingPunct="1">
              <a:spcBef>
                <a:spcPct val="20000"/>
              </a:spcBef>
              <a:buFont typeface="Arial"/>
              <a:buChar char="»"/>
              <a:defRPr sz="1050" kern="1200">
                <a:solidFill>
                  <a:srgbClr val="737373"/>
                </a:solidFill>
                <a:latin typeface="Arial"/>
                <a:ea typeface="+mn-ea"/>
                <a:cs typeface="Arial"/>
              </a:defRPr>
            </a:lvl5pPr>
            <a:lvl6pPr marL="987005" indent="-171446" algn="l" defTabSz="342892" rtl="0" eaLnBrk="1" latinLnBrk="0" hangingPunct="1">
              <a:spcBef>
                <a:spcPct val="20000"/>
              </a:spcBef>
              <a:buFont typeface="Arial"/>
              <a:buChar char="•"/>
              <a:defRPr sz="900" kern="1200">
                <a:solidFill>
                  <a:srgbClr val="8A8C8C"/>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pPr algn="ctr"/>
            <a:r>
              <a:rPr lang="en-US" sz="3200" dirty="0">
                <a:solidFill>
                  <a:srgbClr val="00264C"/>
                </a:solidFill>
                <a:latin typeface="Calibri" panose="020F0502020204030204" pitchFamily="34" charset="0"/>
                <a:cs typeface="Calibri" panose="020F0502020204030204" pitchFamily="34" charset="0"/>
              </a:rPr>
              <a:t>Designing and Analyzing Clinical Trials for Personalized Medicine via Bayesian Adaptive Design (</a:t>
            </a:r>
            <a:r>
              <a:rPr lang="en-US" sz="3200" dirty="0" err="1">
                <a:solidFill>
                  <a:srgbClr val="00264C"/>
                </a:solidFill>
                <a:latin typeface="Calibri" panose="020F0502020204030204" pitchFamily="34" charset="0"/>
                <a:cs typeface="Calibri" panose="020F0502020204030204" pitchFamily="34" charset="0"/>
              </a:rPr>
              <a:t>DACTPerM</a:t>
            </a:r>
            <a:r>
              <a:rPr lang="en-US" sz="3200" dirty="0">
                <a:solidFill>
                  <a:srgbClr val="00264C"/>
                </a:solidFill>
                <a:latin typeface="Calibri" panose="020F0502020204030204" pitchFamily="34" charset="0"/>
                <a:cs typeface="Calibri" panose="020F0502020204030204" pitchFamily="34" charset="0"/>
              </a:rPr>
              <a:t>)</a:t>
            </a:r>
          </a:p>
        </p:txBody>
      </p:sp>
      <p:sp>
        <p:nvSpPr>
          <p:cNvPr id="7" name="Content Placeholder 2">
            <a:extLst>
              <a:ext uri="{FF2B5EF4-FFF2-40B4-BE49-F238E27FC236}">
                <a16:creationId xmlns:a16="http://schemas.microsoft.com/office/drawing/2014/main" id="{A0CBF152-6195-4DC6-85A0-0AD2FF7C4E23}"/>
              </a:ext>
            </a:extLst>
          </p:cNvPr>
          <p:cNvSpPr txBox="1">
            <a:spLocks/>
          </p:cNvSpPr>
          <p:nvPr/>
        </p:nvSpPr>
        <p:spPr bwMode="auto">
          <a:xfrm>
            <a:off x="1525622" y="3178200"/>
            <a:ext cx="9140754" cy="6024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0"/>
              </a:spcBef>
              <a:spcAft>
                <a:spcPct val="20000"/>
              </a:spcAft>
              <a:buSzPct val="100000"/>
              <a:buFont typeface="Arial" panose="020B0604020202020204" pitchFamily="34" charset="0"/>
              <a:buChar char="•"/>
              <a:defRPr sz="3000" b="0">
                <a:solidFill>
                  <a:schemeClr val="tx1"/>
                </a:solidFill>
                <a:latin typeface="Calibri" panose="020F0502020204030204" pitchFamily="34" charset="0"/>
                <a:ea typeface="+mn-ea"/>
                <a:cs typeface="Calibri" panose="020F0502020204030204" pitchFamily="34" charset="0"/>
              </a:defRPr>
            </a:lvl1pPr>
            <a:lvl2pPr marL="742950" indent="-228600" algn="l" rtl="0" fontAlgn="base">
              <a:spcBef>
                <a:spcPct val="0"/>
              </a:spcBef>
              <a:spcAft>
                <a:spcPts val="0"/>
              </a:spcAft>
              <a:buSzPct val="100000"/>
              <a:buFont typeface="Wingdings" panose="05000000000000000000" pitchFamily="2" charset="2"/>
              <a:buChar char="ü"/>
              <a:defRPr sz="2500" b="0">
                <a:solidFill>
                  <a:schemeClr val="tx1"/>
                </a:solidFill>
                <a:latin typeface="Calibri" panose="020F0502020204030204" pitchFamily="34" charset="0"/>
                <a:cs typeface="Calibri" panose="020F0502020204030204" pitchFamily="34" charset="0"/>
              </a:defRPr>
            </a:lvl2pPr>
            <a:lvl3pPr marL="1143000" indent="-228600" algn="l" rtl="0" fontAlgn="base">
              <a:spcBef>
                <a:spcPct val="0"/>
              </a:spcBef>
              <a:spcAft>
                <a:spcPts val="0"/>
              </a:spcAft>
              <a:buSzPct val="110000"/>
              <a:buFont typeface="Wingdings" panose="05000000000000000000" pitchFamily="2" charset="2"/>
              <a:buChar char="Ø"/>
              <a:defRPr sz="2200" b="0">
                <a:solidFill>
                  <a:schemeClr val="tx1"/>
                </a:solidFill>
                <a:latin typeface="Calibri" panose="020F0502020204030204" pitchFamily="34" charset="0"/>
                <a:cs typeface="Calibri" panose="020F0502020204030204" pitchFamily="34" charset="0"/>
              </a:defRPr>
            </a:lvl3pPr>
            <a:lvl4pPr marL="1600200" indent="-228600" algn="l" rtl="0" fontAlgn="base">
              <a:spcBef>
                <a:spcPct val="0"/>
              </a:spcBef>
              <a:spcAft>
                <a:spcPts val="0"/>
              </a:spcAft>
              <a:buSzPct val="100000"/>
              <a:buFont typeface="Wingdings" panose="05000000000000000000" pitchFamily="2" charset="2"/>
              <a:buChar char="v"/>
              <a:defRPr sz="2000" b="0">
                <a:solidFill>
                  <a:schemeClr val="tx1"/>
                </a:solidFill>
                <a:latin typeface="Calibri" panose="020F0502020204030204" pitchFamily="34" charset="0"/>
                <a:cs typeface="Calibri" panose="020F0502020204030204" pitchFamily="34" charset="0"/>
              </a:defRPr>
            </a:lvl4pPr>
            <a:lvl5pPr marL="2057400" indent="-228600" algn="l" rtl="0" fontAlgn="base">
              <a:spcBef>
                <a:spcPct val="0"/>
              </a:spcBef>
              <a:spcAft>
                <a:spcPts val="0"/>
              </a:spcAft>
              <a:buSzPct val="100000"/>
              <a:buFont typeface="Wingdings" pitchFamily="2" charset="2"/>
              <a:buChar char="§"/>
              <a:defRPr sz="1600" b="0">
                <a:solidFill>
                  <a:schemeClr val="tx1"/>
                </a:solidFill>
                <a:latin typeface="Calibri" panose="020F0502020204030204" pitchFamily="34" charset="0"/>
                <a:cs typeface="Calibri" panose="020F0502020204030204" pitchFamily="34" charset="0"/>
              </a:defRPr>
            </a:lvl5pPr>
            <a:lvl6pPr marL="2514600" indent="-228600" algn="l" rtl="0" fontAlgn="base">
              <a:spcBef>
                <a:spcPct val="0"/>
              </a:spcBef>
              <a:spcAft>
                <a:spcPct val="20000"/>
              </a:spcAft>
              <a:buSzPct val="110000"/>
              <a:buFont typeface="Wingdings" pitchFamily="2" charset="2"/>
              <a:buChar char="§"/>
              <a:defRPr sz="3000" b="1">
                <a:solidFill>
                  <a:schemeClr val="tx1"/>
                </a:solidFill>
                <a:latin typeface="+mn-lt"/>
              </a:defRPr>
            </a:lvl6pPr>
            <a:lvl7pPr marL="2971800" indent="-228600" algn="l" rtl="0" fontAlgn="base">
              <a:spcBef>
                <a:spcPct val="0"/>
              </a:spcBef>
              <a:spcAft>
                <a:spcPct val="20000"/>
              </a:spcAft>
              <a:buSzPct val="110000"/>
              <a:buFont typeface="Wingdings" pitchFamily="2" charset="2"/>
              <a:buChar char="§"/>
              <a:defRPr sz="3000" b="1">
                <a:solidFill>
                  <a:schemeClr val="tx1"/>
                </a:solidFill>
                <a:latin typeface="+mn-lt"/>
              </a:defRPr>
            </a:lvl7pPr>
            <a:lvl8pPr marL="3429000" indent="-228600" algn="l" rtl="0" fontAlgn="base">
              <a:spcBef>
                <a:spcPct val="0"/>
              </a:spcBef>
              <a:spcAft>
                <a:spcPct val="20000"/>
              </a:spcAft>
              <a:buSzPct val="110000"/>
              <a:buFont typeface="Wingdings" pitchFamily="2" charset="2"/>
              <a:buChar char="§"/>
              <a:defRPr sz="3000" b="1">
                <a:solidFill>
                  <a:schemeClr val="tx1"/>
                </a:solidFill>
                <a:latin typeface="+mn-lt"/>
              </a:defRPr>
            </a:lvl8pPr>
            <a:lvl9pPr marL="3886200" indent="-228600" algn="l" rtl="0" fontAlgn="base">
              <a:spcBef>
                <a:spcPct val="0"/>
              </a:spcBef>
              <a:spcAft>
                <a:spcPct val="20000"/>
              </a:spcAft>
              <a:buSzPct val="110000"/>
              <a:buFont typeface="Wingdings" pitchFamily="2" charset="2"/>
              <a:buChar char="§"/>
              <a:defRPr sz="3000" b="1">
                <a:solidFill>
                  <a:schemeClr val="tx1"/>
                </a:solidFill>
                <a:latin typeface="+mn-lt"/>
              </a:defRPr>
            </a:lvl9pPr>
          </a:lstStyle>
          <a:p>
            <a:pPr marL="0" indent="0" algn="ctr">
              <a:buFont typeface="Arial" panose="020B0604020202020204" pitchFamily="34" charset="0"/>
              <a:buNone/>
            </a:pPr>
            <a:r>
              <a:rPr lang="en-US" sz="2700" kern="0" dirty="0"/>
              <a:t>Chuanwu Zhang</a:t>
            </a:r>
          </a:p>
          <a:p>
            <a:pPr marL="0" indent="0" algn="ctr">
              <a:buFont typeface="Arial" panose="020B0604020202020204" pitchFamily="34" charset="0"/>
              <a:buNone/>
            </a:pPr>
            <a:endParaRPr lang="en-US" sz="2700" kern="0" dirty="0"/>
          </a:p>
        </p:txBody>
      </p:sp>
      <p:sp>
        <p:nvSpPr>
          <p:cNvPr id="8" name="Content Placeholder 2">
            <a:extLst>
              <a:ext uri="{FF2B5EF4-FFF2-40B4-BE49-F238E27FC236}">
                <a16:creationId xmlns:a16="http://schemas.microsoft.com/office/drawing/2014/main" id="{98DF90F0-78DB-47A2-B2D7-0C166F6CBFDC}"/>
              </a:ext>
            </a:extLst>
          </p:cNvPr>
          <p:cNvSpPr txBox="1">
            <a:spLocks/>
          </p:cNvSpPr>
          <p:nvPr/>
        </p:nvSpPr>
        <p:spPr bwMode="auto">
          <a:xfrm>
            <a:off x="1739567" y="4610067"/>
            <a:ext cx="9140754" cy="6024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0"/>
              </a:spcBef>
              <a:spcAft>
                <a:spcPct val="20000"/>
              </a:spcAft>
              <a:buSzPct val="100000"/>
              <a:buFont typeface="Arial" panose="020B0604020202020204" pitchFamily="34" charset="0"/>
              <a:buChar char="•"/>
              <a:defRPr sz="3000" b="0">
                <a:solidFill>
                  <a:schemeClr val="tx1"/>
                </a:solidFill>
                <a:latin typeface="Calibri" panose="020F0502020204030204" pitchFamily="34" charset="0"/>
                <a:ea typeface="+mn-ea"/>
                <a:cs typeface="Calibri" panose="020F0502020204030204" pitchFamily="34" charset="0"/>
              </a:defRPr>
            </a:lvl1pPr>
            <a:lvl2pPr marL="742950" indent="-228600" algn="l" rtl="0" fontAlgn="base">
              <a:spcBef>
                <a:spcPct val="0"/>
              </a:spcBef>
              <a:spcAft>
                <a:spcPts val="0"/>
              </a:spcAft>
              <a:buSzPct val="100000"/>
              <a:buFont typeface="Wingdings" panose="05000000000000000000" pitchFamily="2" charset="2"/>
              <a:buChar char="ü"/>
              <a:defRPr sz="2500" b="0">
                <a:solidFill>
                  <a:schemeClr val="tx1"/>
                </a:solidFill>
                <a:latin typeface="Calibri" panose="020F0502020204030204" pitchFamily="34" charset="0"/>
                <a:cs typeface="Calibri" panose="020F0502020204030204" pitchFamily="34" charset="0"/>
              </a:defRPr>
            </a:lvl2pPr>
            <a:lvl3pPr marL="1143000" indent="-228600" algn="l" rtl="0" fontAlgn="base">
              <a:spcBef>
                <a:spcPct val="0"/>
              </a:spcBef>
              <a:spcAft>
                <a:spcPts val="0"/>
              </a:spcAft>
              <a:buSzPct val="110000"/>
              <a:buFont typeface="Wingdings" panose="05000000000000000000" pitchFamily="2" charset="2"/>
              <a:buChar char="Ø"/>
              <a:defRPr sz="2200" b="0">
                <a:solidFill>
                  <a:schemeClr val="tx1"/>
                </a:solidFill>
                <a:latin typeface="Calibri" panose="020F0502020204030204" pitchFamily="34" charset="0"/>
                <a:cs typeface="Calibri" panose="020F0502020204030204" pitchFamily="34" charset="0"/>
              </a:defRPr>
            </a:lvl3pPr>
            <a:lvl4pPr marL="1600200" indent="-228600" algn="l" rtl="0" fontAlgn="base">
              <a:spcBef>
                <a:spcPct val="0"/>
              </a:spcBef>
              <a:spcAft>
                <a:spcPts val="0"/>
              </a:spcAft>
              <a:buSzPct val="100000"/>
              <a:buFont typeface="Wingdings" panose="05000000000000000000" pitchFamily="2" charset="2"/>
              <a:buChar char="v"/>
              <a:defRPr sz="2000" b="0">
                <a:solidFill>
                  <a:schemeClr val="tx1"/>
                </a:solidFill>
                <a:latin typeface="Calibri" panose="020F0502020204030204" pitchFamily="34" charset="0"/>
                <a:cs typeface="Calibri" panose="020F0502020204030204" pitchFamily="34" charset="0"/>
              </a:defRPr>
            </a:lvl4pPr>
            <a:lvl5pPr marL="2057400" indent="-228600" algn="l" rtl="0" fontAlgn="base">
              <a:spcBef>
                <a:spcPct val="0"/>
              </a:spcBef>
              <a:spcAft>
                <a:spcPts val="0"/>
              </a:spcAft>
              <a:buSzPct val="100000"/>
              <a:buFont typeface="Wingdings" pitchFamily="2" charset="2"/>
              <a:buChar char="§"/>
              <a:defRPr sz="1600" b="0">
                <a:solidFill>
                  <a:schemeClr val="tx1"/>
                </a:solidFill>
                <a:latin typeface="Calibri" panose="020F0502020204030204" pitchFamily="34" charset="0"/>
                <a:cs typeface="Calibri" panose="020F0502020204030204" pitchFamily="34" charset="0"/>
              </a:defRPr>
            </a:lvl5pPr>
            <a:lvl6pPr marL="2514600" indent="-228600" algn="l" rtl="0" fontAlgn="base">
              <a:spcBef>
                <a:spcPct val="0"/>
              </a:spcBef>
              <a:spcAft>
                <a:spcPct val="20000"/>
              </a:spcAft>
              <a:buSzPct val="110000"/>
              <a:buFont typeface="Wingdings" pitchFamily="2" charset="2"/>
              <a:buChar char="§"/>
              <a:defRPr sz="3000" b="1">
                <a:solidFill>
                  <a:schemeClr val="tx1"/>
                </a:solidFill>
                <a:latin typeface="+mn-lt"/>
              </a:defRPr>
            </a:lvl6pPr>
            <a:lvl7pPr marL="2971800" indent="-228600" algn="l" rtl="0" fontAlgn="base">
              <a:spcBef>
                <a:spcPct val="0"/>
              </a:spcBef>
              <a:spcAft>
                <a:spcPct val="20000"/>
              </a:spcAft>
              <a:buSzPct val="110000"/>
              <a:buFont typeface="Wingdings" pitchFamily="2" charset="2"/>
              <a:buChar char="§"/>
              <a:defRPr sz="3000" b="1">
                <a:solidFill>
                  <a:schemeClr val="tx1"/>
                </a:solidFill>
                <a:latin typeface="+mn-lt"/>
              </a:defRPr>
            </a:lvl7pPr>
            <a:lvl8pPr marL="3429000" indent="-228600" algn="l" rtl="0" fontAlgn="base">
              <a:spcBef>
                <a:spcPct val="0"/>
              </a:spcBef>
              <a:spcAft>
                <a:spcPct val="20000"/>
              </a:spcAft>
              <a:buSzPct val="110000"/>
              <a:buFont typeface="Wingdings" pitchFamily="2" charset="2"/>
              <a:buChar char="§"/>
              <a:defRPr sz="3000" b="1">
                <a:solidFill>
                  <a:schemeClr val="tx1"/>
                </a:solidFill>
                <a:latin typeface="+mn-lt"/>
              </a:defRPr>
            </a:lvl8pPr>
            <a:lvl9pPr marL="3886200" indent="-228600" algn="l" rtl="0" fontAlgn="base">
              <a:spcBef>
                <a:spcPct val="0"/>
              </a:spcBef>
              <a:spcAft>
                <a:spcPct val="20000"/>
              </a:spcAft>
              <a:buSzPct val="110000"/>
              <a:buFont typeface="Wingdings" pitchFamily="2" charset="2"/>
              <a:buChar char="§"/>
              <a:defRPr sz="3000" b="1">
                <a:solidFill>
                  <a:schemeClr val="tx1"/>
                </a:solidFill>
                <a:latin typeface="+mn-lt"/>
              </a:defRPr>
            </a:lvl9pPr>
          </a:lstStyle>
          <a:p>
            <a:pPr marL="0" indent="0">
              <a:buNone/>
            </a:pPr>
            <a:r>
              <a:rPr lang="en-US" sz="1800" i="1" kern="0" dirty="0"/>
              <a:t>Zhang, C., Mayo, M. S., Wick, J. A., &amp; Gajewski, B. J. (2021). Designing and analyzing clinical trials for personalized medicine via Bayesian models. Pharmaceutical Statistics, 20(3), 573-596</a:t>
            </a:r>
          </a:p>
        </p:txBody>
      </p:sp>
    </p:spTree>
    <p:extLst>
      <p:ext uri="{BB962C8B-B14F-4D97-AF65-F5344CB8AC3E}">
        <p14:creationId xmlns:p14="http://schemas.microsoft.com/office/powerpoint/2010/main" val="89217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598409" y="609271"/>
            <a:ext cx="7295176" cy="233813"/>
          </a:xfrm>
        </p:spPr>
        <p:txBody>
          <a:bodyPr/>
          <a:lstStyle/>
          <a:p>
            <a:r>
              <a:rPr lang="en-US" dirty="0"/>
              <a:t>Design Choices</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 – Cont’d</a:t>
            </a:r>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
        <p:nvSpPr>
          <p:cNvPr id="9" name="Content Placeholder 3">
            <a:extLst>
              <a:ext uri="{FF2B5EF4-FFF2-40B4-BE49-F238E27FC236}">
                <a16:creationId xmlns:a16="http://schemas.microsoft.com/office/drawing/2014/main" id="{91A914CC-DE42-4F66-8FFC-B23F1797DC00}"/>
              </a:ext>
            </a:extLst>
          </p:cNvPr>
          <p:cNvSpPr>
            <a:spLocks noGrp="1"/>
          </p:cNvSpPr>
          <p:nvPr>
            <p:ph idx="12"/>
          </p:nvPr>
        </p:nvSpPr>
        <p:spPr>
          <a:xfrm>
            <a:off x="685167" y="4558743"/>
            <a:ext cx="8082932" cy="1070666"/>
          </a:xfrm>
        </p:spPr>
        <p:txBody>
          <a:bodyPr>
            <a:normAutofit fontScale="92500" lnSpcReduction="10000"/>
          </a:bodyPr>
          <a:lstStyle/>
          <a:p>
            <a:pPr>
              <a:buFont typeface="Arial" panose="020B0604020202020204" pitchFamily="34" charset="0"/>
              <a:buChar char="•"/>
            </a:pPr>
            <a:r>
              <a:rPr lang="en-US" sz="2100" dirty="0"/>
              <a:t>In total, 12 designs</a:t>
            </a:r>
          </a:p>
          <a:p>
            <a:pPr lvl="2">
              <a:buFont typeface="Wingdings" panose="05000000000000000000" pitchFamily="2" charset="2"/>
              <a:buChar char="ü"/>
            </a:pPr>
            <a:r>
              <a:rPr lang="en-US" sz="1900" dirty="0"/>
              <a:t> Simplest:            model  +  No Interim analysis  +  No Longitudinal modeling</a:t>
            </a:r>
          </a:p>
          <a:p>
            <a:pPr lvl="2">
              <a:buFont typeface="Wingdings" panose="05000000000000000000" pitchFamily="2" charset="2"/>
              <a:buChar char="ü"/>
            </a:pPr>
            <a:r>
              <a:rPr lang="en-US" sz="1900" dirty="0"/>
              <a:t> Complicated:     model  +        Interim analysis  +        Longitudinal modeling</a:t>
            </a:r>
          </a:p>
        </p:txBody>
      </p:sp>
      <p:sp>
        <p:nvSpPr>
          <p:cNvPr id="6" name="Rectangle 5">
            <a:extLst>
              <a:ext uri="{FF2B5EF4-FFF2-40B4-BE49-F238E27FC236}">
                <a16:creationId xmlns:a16="http://schemas.microsoft.com/office/drawing/2014/main" id="{E992C8D6-8C54-4E9E-A820-43F3A2099F3F}"/>
              </a:ext>
            </a:extLst>
          </p:cNvPr>
          <p:cNvSpPr/>
          <p:nvPr/>
        </p:nvSpPr>
        <p:spPr>
          <a:xfrm>
            <a:off x="685167" y="1010830"/>
            <a:ext cx="3886833" cy="1271117"/>
          </a:xfrm>
          <a:prstGeom prst="rect">
            <a:avLst/>
          </a:prstGeom>
        </p:spPr>
        <p:txBody>
          <a:bodyPr wrap="square">
            <a:spAutoFit/>
          </a:bodyPr>
          <a:lstStyle/>
          <a:p>
            <a:pPr marL="231775" indent="-231775" defTabSz="342892">
              <a:lnSpc>
                <a:spcPct val="90000"/>
              </a:lnSpc>
              <a:spcBef>
                <a:spcPts val="300"/>
              </a:spcBef>
              <a:spcAft>
                <a:spcPts val="300"/>
              </a:spcAft>
              <a:buClr>
                <a:schemeClr val="tx1"/>
              </a:buClr>
              <a:buFont typeface="Arial" panose="020B0604020202020204" pitchFamily="34" charset="0"/>
              <a:buChar char="•"/>
            </a:pPr>
            <a:r>
              <a:rPr lang="en-US" sz="1900" dirty="0">
                <a:latin typeface="Calibri" panose="020F0502020204030204" pitchFamily="34" charset="0"/>
                <a:cs typeface="Calibri" panose="020F0502020204030204" pitchFamily="34" charset="0"/>
              </a:rPr>
              <a:t>Factor 1 – Model:</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Pairwise independent</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Hierarchical</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Cluster hierarchical</a:t>
            </a:r>
          </a:p>
        </p:txBody>
      </p:sp>
      <p:sp>
        <p:nvSpPr>
          <p:cNvPr id="10" name="Rectangle 9">
            <a:extLst>
              <a:ext uri="{FF2B5EF4-FFF2-40B4-BE49-F238E27FC236}">
                <a16:creationId xmlns:a16="http://schemas.microsoft.com/office/drawing/2014/main" id="{B0CC07E3-D1BD-41EE-8081-8EF44EF9B64D}"/>
              </a:ext>
            </a:extLst>
          </p:cNvPr>
          <p:cNvSpPr/>
          <p:nvPr/>
        </p:nvSpPr>
        <p:spPr>
          <a:xfrm>
            <a:off x="685167" y="2292726"/>
            <a:ext cx="5410833" cy="961802"/>
          </a:xfrm>
          <a:prstGeom prst="rect">
            <a:avLst/>
          </a:prstGeom>
        </p:spPr>
        <p:txBody>
          <a:bodyPr wrap="square">
            <a:spAutoFit/>
          </a:bodyPr>
          <a:lstStyle/>
          <a:p>
            <a:pPr marL="231775" indent="-231775" defTabSz="342892">
              <a:lnSpc>
                <a:spcPct val="90000"/>
              </a:lnSpc>
              <a:spcBef>
                <a:spcPts val="300"/>
              </a:spcBef>
              <a:spcAft>
                <a:spcPts val="300"/>
              </a:spcAft>
              <a:buClr>
                <a:schemeClr val="tx1"/>
              </a:buClr>
              <a:buFont typeface="Arial" panose="020B0604020202020204" pitchFamily="34" charset="0"/>
              <a:buChar char="•"/>
            </a:pPr>
            <a:r>
              <a:rPr lang="en-US" sz="1900" dirty="0">
                <a:latin typeface="Calibri" panose="020F0502020204030204" pitchFamily="34" charset="0"/>
                <a:cs typeface="Calibri" panose="020F0502020204030204" pitchFamily="34" charset="0"/>
              </a:rPr>
              <a:t>Factor 2 - </a:t>
            </a:r>
            <a:r>
              <a:rPr lang="en-US" sz="2000" dirty="0">
                <a:latin typeface="Calibri" panose="020F0502020204030204" pitchFamily="34" charset="0"/>
                <a:ea typeface="Times New Roman" panose="02020603050405020304" pitchFamily="18" charset="0"/>
                <a:cs typeface="Calibri" panose="020F0502020204030204" pitchFamily="34" charset="0"/>
              </a:rPr>
              <a:t>Interim Analysis involvement</a:t>
            </a:r>
            <a:r>
              <a:rPr lang="en-US" sz="1900" dirty="0">
                <a:latin typeface="Calibri" panose="020F0502020204030204" pitchFamily="34" charset="0"/>
                <a:cs typeface="Calibri" panose="020F0502020204030204" pitchFamily="34" charset="0"/>
              </a:rPr>
              <a:t>:</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Yes</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No</a:t>
            </a:r>
          </a:p>
        </p:txBody>
      </p:sp>
      <p:sp>
        <p:nvSpPr>
          <p:cNvPr id="11" name="Rectangle 10">
            <a:extLst>
              <a:ext uri="{FF2B5EF4-FFF2-40B4-BE49-F238E27FC236}">
                <a16:creationId xmlns:a16="http://schemas.microsoft.com/office/drawing/2014/main" id="{B334564C-36C8-47F3-898B-247F3C364E45}"/>
              </a:ext>
            </a:extLst>
          </p:cNvPr>
          <p:cNvSpPr/>
          <p:nvPr/>
        </p:nvSpPr>
        <p:spPr>
          <a:xfrm>
            <a:off x="685167" y="3408308"/>
            <a:ext cx="5410833" cy="961802"/>
          </a:xfrm>
          <a:prstGeom prst="rect">
            <a:avLst/>
          </a:prstGeom>
        </p:spPr>
        <p:txBody>
          <a:bodyPr wrap="square">
            <a:spAutoFit/>
          </a:bodyPr>
          <a:lstStyle/>
          <a:p>
            <a:pPr marL="231775" indent="-231775" defTabSz="342892">
              <a:lnSpc>
                <a:spcPct val="90000"/>
              </a:lnSpc>
              <a:spcBef>
                <a:spcPts val="300"/>
              </a:spcBef>
              <a:spcAft>
                <a:spcPts val="300"/>
              </a:spcAft>
              <a:buClr>
                <a:schemeClr val="tx1"/>
              </a:buClr>
              <a:buFont typeface="Arial" panose="020B0604020202020204" pitchFamily="34" charset="0"/>
              <a:buChar char="•"/>
            </a:pPr>
            <a:r>
              <a:rPr lang="en-US" sz="1900" dirty="0">
                <a:latin typeface="Calibri" panose="020F0502020204030204" pitchFamily="34" charset="0"/>
                <a:cs typeface="Calibri" panose="020F0502020204030204" pitchFamily="34" charset="0"/>
              </a:rPr>
              <a:t>Factor 3 - </a:t>
            </a:r>
            <a:r>
              <a:rPr lang="en-US" sz="2000" dirty="0">
                <a:latin typeface="Calibri" panose="020F0502020204030204" pitchFamily="34" charset="0"/>
                <a:ea typeface="Times New Roman" panose="02020603050405020304" pitchFamily="18" charset="0"/>
                <a:cs typeface="Calibri" panose="020F0502020204030204" pitchFamily="34" charset="0"/>
              </a:rPr>
              <a:t>Longitudinal modeling involvement</a:t>
            </a:r>
            <a:r>
              <a:rPr lang="en-US" sz="1900" dirty="0">
                <a:latin typeface="Calibri" panose="020F0502020204030204" pitchFamily="34" charset="0"/>
                <a:cs typeface="Calibri" panose="020F0502020204030204" pitchFamily="34" charset="0"/>
              </a:rPr>
              <a:t>:</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Yes</a:t>
            </a:r>
          </a:p>
          <a:p>
            <a:pPr marL="282575" lvl="2">
              <a:buFont typeface="Wingdings" panose="05000000000000000000" pitchFamily="2" charset="2"/>
              <a:buChar char="ü"/>
            </a:pPr>
            <a:r>
              <a:rPr lang="en-US" dirty="0">
                <a:latin typeface="Calibri" panose="020F0502020204030204" pitchFamily="34" charset="0"/>
                <a:cs typeface="Calibri" panose="020F0502020204030204" pitchFamily="34" charset="0"/>
              </a:rPr>
              <a:t> No</a:t>
            </a:r>
          </a:p>
        </p:txBody>
      </p:sp>
    </p:spTree>
    <p:extLst>
      <p:ext uri="{BB962C8B-B14F-4D97-AF65-F5344CB8AC3E}">
        <p14:creationId xmlns:p14="http://schemas.microsoft.com/office/powerpoint/2010/main" val="19510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598409" y="609271"/>
            <a:ext cx="7295176" cy="233813"/>
          </a:xfrm>
        </p:spPr>
        <p:txBody>
          <a:bodyPr/>
          <a:lstStyle/>
          <a:p>
            <a:r>
              <a:rPr lang="en-US" dirty="0"/>
              <a:t>Bayesian Decision Rule &amp; OC Specification </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 – Cont’d</a:t>
            </a:r>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
        <p:nvSpPr>
          <p:cNvPr id="9" name="Content Placeholder 3">
            <a:extLst>
              <a:ext uri="{FF2B5EF4-FFF2-40B4-BE49-F238E27FC236}">
                <a16:creationId xmlns:a16="http://schemas.microsoft.com/office/drawing/2014/main" id="{91A914CC-DE42-4F66-8FFC-B23F1797DC00}"/>
              </a:ext>
            </a:extLst>
          </p:cNvPr>
          <p:cNvSpPr>
            <a:spLocks noGrp="1"/>
          </p:cNvSpPr>
          <p:nvPr>
            <p:ph idx="12"/>
          </p:nvPr>
        </p:nvSpPr>
        <p:spPr>
          <a:xfrm>
            <a:off x="614827" y="1143903"/>
            <a:ext cx="4418645" cy="294717"/>
          </a:xfrm>
        </p:spPr>
        <p:txBody>
          <a:bodyPr anchor="ctr">
            <a:noAutofit/>
          </a:bodyPr>
          <a:lstStyle/>
          <a:p>
            <a:pPr>
              <a:buFont typeface="Arial" panose="020B0604020202020204" pitchFamily="34" charset="0"/>
              <a:buChar char="•"/>
            </a:pPr>
            <a:r>
              <a:rPr lang="en-US" dirty="0"/>
              <a:t>No interim analysis involved</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E49103-1630-4AC5-8127-BB12FFA61DDF}"/>
                  </a:ext>
                </a:extLst>
              </p:cNvPr>
              <p:cNvSpPr/>
              <p:nvPr/>
            </p:nvSpPr>
            <p:spPr>
              <a:xfrm>
                <a:off x="1044426" y="1547717"/>
                <a:ext cx="6484419" cy="688650"/>
              </a:xfrm>
              <a:prstGeom prst="rect">
                <a:avLst/>
              </a:prstGeom>
            </p:spPr>
            <p:txBody>
              <a:bodyPr wrap="square">
                <a:spAutoFit/>
              </a:bodyPr>
              <a:lstStyle/>
              <a:p>
                <a:pPr marL="285750" indent="-285750">
                  <a:buFont typeface="Wingdings" panose="05000000000000000000" pitchFamily="2" charset="2"/>
                  <a:buChar char="ü"/>
                </a:pP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Final Success: For some g, </a:t>
                </a:r>
                <a14:m>
                  <m:oMath xmlns:m="http://schemas.openxmlformats.org/officeDocument/2006/math">
                    <m:r>
                      <a:rPr lang="en-US"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r>
                      <a:rPr lang="en-US"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&gt;0</m:t>
                    </m:r>
                    <m:r>
                      <a:rPr lang="en-US" b="0"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m:t>
                    </m:r>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)&gt;</m:t>
                    </m:r>
                  </m:oMath>
                </a14:m>
                <a:r>
                  <a:rPr lang="en-US" i="1" dirty="0">
                    <a:solidFill>
                      <a:srgbClr val="002060"/>
                    </a:solidFill>
                    <a:latin typeface="Calibri" panose="020F0502020204030204" pitchFamily="34" charset="0"/>
                    <a:ea typeface="DengXian" panose="02010600030101010101" pitchFamily="2" charset="-122"/>
                    <a:cs typeface="Calibri" panose="020F0502020204030204" pitchFamily="34" charset="0"/>
                  </a:rPr>
                  <a:t> </a:t>
                </a: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p:txBody>
          </p:sp>
        </mc:Choice>
        <mc:Fallback xmlns="">
          <p:sp>
            <p:nvSpPr>
              <p:cNvPr id="4" name="Rectangle 3">
                <a:extLst>
                  <a:ext uri="{FF2B5EF4-FFF2-40B4-BE49-F238E27FC236}">
                    <a16:creationId xmlns:a16="http://schemas.microsoft.com/office/drawing/2014/main" id="{3FE49103-1630-4AC5-8127-BB12FFA61DDF}"/>
                  </a:ext>
                </a:extLst>
              </p:cNvPr>
              <p:cNvSpPr>
                <a:spLocks noRot="1" noChangeAspect="1" noMove="1" noResize="1" noEditPoints="1" noAdjustHandles="1" noChangeArrowheads="1" noChangeShapeType="1" noTextEdit="1"/>
              </p:cNvSpPr>
              <p:nvPr/>
            </p:nvSpPr>
            <p:spPr>
              <a:xfrm>
                <a:off x="1044426" y="1547717"/>
                <a:ext cx="6484419" cy="688650"/>
              </a:xfrm>
              <a:prstGeom prst="rect">
                <a:avLst/>
              </a:prstGeom>
              <a:blipFill>
                <a:blip r:embed="rId3"/>
                <a:stretch>
                  <a:fillRect l="-564" t="-4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6D09F25-2E45-486D-A4AF-1A7464EC97AC}"/>
                  </a:ext>
                </a:extLst>
              </p:cNvPr>
              <p:cNvSpPr/>
              <p:nvPr/>
            </p:nvSpPr>
            <p:spPr>
              <a:xfrm>
                <a:off x="1044426" y="2322802"/>
                <a:ext cx="6484418" cy="411651"/>
              </a:xfrm>
              <a:prstGeom prst="rect">
                <a:avLst/>
              </a:prstGeom>
            </p:spPr>
            <p:txBody>
              <a:bodyPr wrap="square">
                <a:spAutoFit/>
              </a:bodyPr>
              <a:lstStyle/>
              <a:p>
                <a:pPr marL="285750" indent="-285750">
                  <a:buFont typeface="Wingdings" panose="05000000000000000000" pitchFamily="2" charset="2"/>
                  <a:buChar char="ü"/>
                </a:pP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Final “Futility”: For some g, </a:t>
                </a:r>
                <a14:m>
                  <m:oMath xmlns:m="http://schemas.openxmlformats.org/officeDocument/2006/math">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d>
                      <m:dPr>
                        <m:ctrlP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&lt;0</m:t>
                        </m:r>
                      </m:e>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e>
                    </m:d>
                    <m:r>
                      <a:rPr lang="en-US">
                        <a:solidFill>
                          <a:srgbClr val="002060"/>
                        </a:solidFill>
                        <a:latin typeface="Cambria Math" panose="02040503050406030204" pitchFamily="18" charset="0"/>
                        <a:ea typeface="DengXian" panose="02010600030101010101" pitchFamily="2" charset="-122"/>
                        <a:cs typeface="Times New Roman" panose="02020603050405020304" pitchFamily="18" charset="0"/>
                      </a:rPr>
                      <m:t>&gt;</m:t>
                    </m:r>
                  </m:oMath>
                </a14:m>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 threshold</a:t>
                </a:r>
                <a:endParaRPr lang="en-US"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46D09F25-2E45-486D-A4AF-1A7464EC97AC}"/>
                  </a:ext>
                </a:extLst>
              </p:cNvPr>
              <p:cNvSpPr>
                <a:spLocks noRot="1" noChangeAspect="1" noMove="1" noResize="1" noEditPoints="1" noAdjustHandles="1" noChangeArrowheads="1" noChangeShapeType="1" noTextEdit="1"/>
              </p:cNvSpPr>
              <p:nvPr/>
            </p:nvSpPr>
            <p:spPr>
              <a:xfrm>
                <a:off x="1044426" y="2322802"/>
                <a:ext cx="6484418" cy="411651"/>
              </a:xfrm>
              <a:prstGeom prst="rect">
                <a:avLst/>
              </a:prstGeom>
              <a:blipFill>
                <a:blip r:embed="rId4"/>
                <a:stretch>
                  <a:fillRect l="-564" t="-1471"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C13D8CB-4CB9-49EE-BA87-3AB013773F80}"/>
                  </a:ext>
                </a:extLst>
              </p:cNvPr>
              <p:cNvSpPr/>
              <p:nvPr/>
            </p:nvSpPr>
            <p:spPr>
              <a:xfrm>
                <a:off x="1044426" y="3184521"/>
                <a:ext cx="8901870" cy="411651"/>
              </a:xfrm>
              <a:prstGeom prst="rect">
                <a:avLst/>
              </a:prstGeom>
            </p:spPr>
            <p:txBody>
              <a:bodyPr wrap="square">
                <a:spAutoFit/>
              </a:bodyPr>
              <a:lstStyle/>
              <a:p>
                <a:pPr marL="285750" indent="-285750">
                  <a:buFont typeface="Wingdings" panose="05000000000000000000" pitchFamily="2" charset="2"/>
                  <a:buChar char="ü"/>
                </a:pP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Inconclusive: For all g, </a:t>
                </a:r>
                <a14:m>
                  <m:oMath xmlns:m="http://schemas.openxmlformats.org/officeDocument/2006/math">
                    <m:r>
                      <a:rPr lang="en-US"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d>
                      <m:dPr>
                        <m:ctrlPr>
                          <a:rPr lang="en-US"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&gt;0</m:t>
                        </m:r>
                      </m:e>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e>
                    </m:d>
                    <m:r>
                      <a:rPr lang="en-US" b="0"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&lt;</m:t>
                    </m:r>
                  </m:oMath>
                </a14:m>
                <a:r>
                  <a:rPr lang="en-US" i="1" dirty="0">
                    <a:solidFill>
                      <a:srgbClr val="002060"/>
                    </a:solidFill>
                    <a:latin typeface="Calibri" panose="020F0502020204030204" pitchFamily="34" charset="0"/>
                    <a:ea typeface="DengXian" panose="02010600030101010101" pitchFamily="2" charset="-122"/>
                    <a:cs typeface="Calibri" panose="020F0502020204030204" pitchFamily="34" charset="0"/>
                  </a:rPr>
                  <a:t> </a:t>
                </a: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 and </a:t>
                </a:r>
                <a14:m>
                  <m:oMath xmlns:m="http://schemas.openxmlformats.org/officeDocument/2006/math">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d>
                      <m:dPr>
                        <m:ctrlP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&lt;0</m:t>
                        </m:r>
                      </m:e>
                      <m:e>
                        <m:r>
                          <a:rPr lang="en-US"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e>
                    </m:d>
                    <m:r>
                      <a:rPr lang="en-US" b="0" i="0"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&lt;</m:t>
                    </m:r>
                  </m:oMath>
                </a14:m>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 threshold.</a:t>
                </a:r>
                <a:endParaRPr lang="en-US" dirty="0">
                  <a:latin typeface="Calibri" panose="020F0502020204030204" pitchFamily="34" charset="0"/>
                  <a:cs typeface="Calibri" panose="020F0502020204030204" pitchFamily="34" charset="0"/>
                </a:endParaRPr>
              </a:p>
            </p:txBody>
          </p:sp>
        </mc:Choice>
        <mc:Fallback xmlns="">
          <p:sp>
            <p:nvSpPr>
              <p:cNvPr id="11" name="Rectangle 10">
                <a:extLst>
                  <a:ext uri="{FF2B5EF4-FFF2-40B4-BE49-F238E27FC236}">
                    <a16:creationId xmlns:a16="http://schemas.microsoft.com/office/drawing/2014/main" id="{1C13D8CB-4CB9-49EE-BA87-3AB013773F80}"/>
                  </a:ext>
                </a:extLst>
              </p:cNvPr>
              <p:cNvSpPr>
                <a:spLocks noRot="1" noChangeAspect="1" noMove="1" noResize="1" noEditPoints="1" noAdjustHandles="1" noChangeArrowheads="1" noChangeShapeType="1" noTextEdit="1"/>
              </p:cNvSpPr>
              <p:nvPr/>
            </p:nvSpPr>
            <p:spPr>
              <a:xfrm>
                <a:off x="1044426" y="3184521"/>
                <a:ext cx="8901870" cy="411651"/>
              </a:xfrm>
              <a:prstGeom prst="rect">
                <a:avLst/>
              </a:prstGeom>
              <a:blipFill>
                <a:blip r:embed="rId5"/>
                <a:stretch>
                  <a:fillRect l="-411" t="-1471" b="-1764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C427FE4E-B34A-4FB3-A412-ACA79BDC3273}"/>
              </a:ext>
            </a:extLst>
          </p:cNvPr>
          <p:cNvSpPr/>
          <p:nvPr/>
        </p:nvSpPr>
        <p:spPr>
          <a:xfrm>
            <a:off x="1034483" y="3813479"/>
            <a:ext cx="3031917" cy="369332"/>
          </a:xfrm>
          <a:prstGeom prst="rect">
            <a:avLst/>
          </a:prstGeom>
        </p:spPr>
        <p:txBody>
          <a:bodyPr wrap="square">
            <a:spAutoFit/>
          </a:bodyPr>
          <a:lstStyle/>
          <a:p>
            <a:pPr marL="285750" indent="-285750">
              <a:buFont typeface="Wingdings" panose="05000000000000000000" pitchFamily="2" charset="2"/>
              <a:buChar char="ü"/>
            </a:pP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Type I error:</a:t>
            </a:r>
          </a:p>
        </p:txBody>
      </p:sp>
      <p:sp>
        <p:nvSpPr>
          <p:cNvPr id="17" name="Rectangle 16">
            <a:extLst>
              <a:ext uri="{FF2B5EF4-FFF2-40B4-BE49-F238E27FC236}">
                <a16:creationId xmlns:a16="http://schemas.microsoft.com/office/drawing/2014/main" id="{9959A7B5-92C9-4B0F-8B1B-D9B10506518C}"/>
              </a:ext>
            </a:extLst>
          </p:cNvPr>
          <p:cNvSpPr/>
          <p:nvPr/>
        </p:nvSpPr>
        <p:spPr>
          <a:xfrm>
            <a:off x="1056829" y="4913520"/>
            <a:ext cx="1762299" cy="369332"/>
          </a:xfrm>
          <a:prstGeom prst="rect">
            <a:avLst/>
          </a:prstGeom>
        </p:spPr>
        <p:txBody>
          <a:bodyPr wrap="square">
            <a:spAutoFit/>
          </a:bodyPr>
          <a:lstStyle/>
          <a:p>
            <a:pPr marL="285750" indent="-285750">
              <a:buFont typeface="Wingdings" panose="05000000000000000000" pitchFamily="2" charset="2"/>
              <a:buChar char="ü"/>
            </a:pPr>
            <a:r>
              <a:rPr lang="en-US" dirty="0">
                <a:solidFill>
                  <a:srgbClr val="002060"/>
                </a:solidFill>
                <a:latin typeface="Calibri" panose="020F0502020204030204" pitchFamily="34" charset="0"/>
                <a:ea typeface="DengXian" panose="02010600030101010101" pitchFamily="2" charset="-122"/>
                <a:cs typeface="Calibri" panose="020F0502020204030204" pitchFamily="34" charset="0"/>
              </a:rPr>
              <a:t>Power:  </a:t>
            </a:r>
            <a:endParaRPr lang="en-US"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CF40784-87FB-4F9C-811D-6B595CF8E2F2}"/>
              </a:ext>
            </a:extLst>
          </p:cNvPr>
          <p:cNvSpPr/>
          <p:nvPr/>
        </p:nvSpPr>
        <p:spPr>
          <a:xfrm>
            <a:off x="1303066" y="4287242"/>
            <a:ext cx="8750152" cy="423449"/>
          </a:xfrm>
          <a:prstGeom prst="rect">
            <a:avLst/>
          </a:prstGeom>
        </p:spPr>
        <p:txBody>
          <a:bodyPr wrap="none" anchor="ctr">
            <a:spAutoFit/>
          </a:bodyPr>
          <a:lstStyle/>
          <a:p>
            <a:pPr marL="285750"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Given a design under “no effect” scenario, tune the threshold to meet the type I error equal to 0.05</a:t>
            </a:r>
          </a:p>
        </p:txBody>
      </p:sp>
      <p:sp>
        <p:nvSpPr>
          <p:cNvPr id="7" name="Rectangle 6">
            <a:extLst>
              <a:ext uri="{FF2B5EF4-FFF2-40B4-BE49-F238E27FC236}">
                <a16:creationId xmlns:a16="http://schemas.microsoft.com/office/drawing/2014/main" id="{ACC9C7E7-E448-4608-ACF2-9ACED7051D88}"/>
              </a:ext>
            </a:extLst>
          </p:cNvPr>
          <p:cNvSpPr/>
          <p:nvPr/>
        </p:nvSpPr>
        <p:spPr>
          <a:xfrm>
            <a:off x="1303066" y="5438361"/>
            <a:ext cx="9949594" cy="42344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Apply the threshold from the same desgin for other alternative effect scenarios to have the power </a:t>
            </a:r>
          </a:p>
        </p:txBody>
      </p:sp>
      <p:sp>
        <p:nvSpPr>
          <p:cNvPr id="29" name="Rectangle 28">
            <a:extLst>
              <a:ext uri="{FF2B5EF4-FFF2-40B4-BE49-F238E27FC236}">
                <a16:creationId xmlns:a16="http://schemas.microsoft.com/office/drawing/2014/main" id="{EA222EF1-2764-4295-B7F0-01784C7315CD}"/>
              </a:ext>
            </a:extLst>
          </p:cNvPr>
          <p:cNvSpPr/>
          <p:nvPr/>
        </p:nvSpPr>
        <p:spPr>
          <a:xfrm>
            <a:off x="1303066" y="1822803"/>
            <a:ext cx="2043829" cy="423449"/>
          </a:xfrm>
          <a:prstGeom prst="rect">
            <a:avLst/>
          </a:prstGeom>
        </p:spPr>
        <p:txBody>
          <a:bodyPr wrap="none" anchor="ctr">
            <a:spAutoFit/>
          </a:bodyPr>
          <a:lstStyle/>
          <a:p>
            <a:pPr marL="285750"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Arm B is successful</a:t>
            </a:r>
          </a:p>
        </p:txBody>
      </p:sp>
      <p:sp>
        <p:nvSpPr>
          <p:cNvPr id="35" name="Rectangle 34">
            <a:extLst>
              <a:ext uri="{FF2B5EF4-FFF2-40B4-BE49-F238E27FC236}">
                <a16:creationId xmlns:a16="http://schemas.microsoft.com/office/drawing/2014/main" id="{F6B66C25-41DF-49DC-9407-EEE2F4EF9AC5}"/>
              </a:ext>
            </a:extLst>
          </p:cNvPr>
          <p:cNvSpPr/>
          <p:nvPr/>
        </p:nvSpPr>
        <p:spPr>
          <a:xfrm>
            <a:off x="1303066" y="2698855"/>
            <a:ext cx="4217517" cy="423449"/>
          </a:xfrm>
          <a:prstGeom prst="rect">
            <a:avLst/>
          </a:prstGeom>
        </p:spPr>
        <p:txBody>
          <a:bodyPr wrap="square" anchor="ctr">
            <a:spAutoFit/>
          </a:bodyPr>
          <a:lstStyle/>
          <a:p>
            <a:pPr marL="285750" indent="-285750">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Arm A is successful, since it is active arm.</a:t>
            </a:r>
          </a:p>
        </p:txBody>
      </p:sp>
      <p:pic>
        <p:nvPicPr>
          <p:cNvPr id="8" name="Picture 7">
            <a:extLst>
              <a:ext uri="{FF2B5EF4-FFF2-40B4-BE49-F238E27FC236}">
                <a16:creationId xmlns:a16="http://schemas.microsoft.com/office/drawing/2014/main" id="{201A7093-6ABE-4E04-9DF3-FC35A7FF957C}"/>
              </a:ext>
            </a:extLst>
          </p:cNvPr>
          <p:cNvPicPr>
            <a:picLocks noChangeAspect="1"/>
          </p:cNvPicPr>
          <p:nvPr/>
        </p:nvPicPr>
        <p:blipFill>
          <a:blip r:embed="rId6"/>
          <a:stretch>
            <a:fillRect/>
          </a:stretch>
        </p:blipFill>
        <p:spPr>
          <a:xfrm>
            <a:off x="2654458" y="3780057"/>
            <a:ext cx="9013801" cy="468621"/>
          </a:xfrm>
          <a:prstGeom prst="rect">
            <a:avLst/>
          </a:prstGeom>
        </p:spPr>
      </p:pic>
      <p:pic>
        <p:nvPicPr>
          <p:cNvPr id="13" name="Picture 12">
            <a:extLst>
              <a:ext uri="{FF2B5EF4-FFF2-40B4-BE49-F238E27FC236}">
                <a16:creationId xmlns:a16="http://schemas.microsoft.com/office/drawing/2014/main" id="{547A180F-00A6-4C4A-9D45-CED856FC9A7A}"/>
              </a:ext>
            </a:extLst>
          </p:cNvPr>
          <p:cNvPicPr>
            <a:picLocks noChangeAspect="1"/>
          </p:cNvPicPr>
          <p:nvPr/>
        </p:nvPicPr>
        <p:blipFill>
          <a:blip r:embed="rId7"/>
          <a:stretch>
            <a:fillRect/>
          </a:stretch>
        </p:blipFill>
        <p:spPr>
          <a:xfrm>
            <a:off x="2168905" y="4969121"/>
            <a:ext cx="8901871" cy="345704"/>
          </a:xfrm>
          <a:prstGeom prst="rect">
            <a:avLst/>
          </a:prstGeom>
        </p:spPr>
      </p:pic>
    </p:spTree>
    <p:extLst>
      <p:ext uri="{BB962C8B-B14F-4D97-AF65-F5344CB8AC3E}">
        <p14:creationId xmlns:p14="http://schemas.microsoft.com/office/powerpoint/2010/main" val="51017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598409" y="609271"/>
            <a:ext cx="7295176" cy="233813"/>
          </a:xfrm>
        </p:spPr>
        <p:txBody>
          <a:bodyPr/>
          <a:lstStyle/>
          <a:p>
            <a:r>
              <a:rPr lang="en-US" dirty="0"/>
              <a:t>Bayesian Decision Rule &amp; OC Specification – Cont’d</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 – Cont’d</a:t>
            </a:r>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
        <p:nvSpPr>
          <p:cNvPr id="9" name="Content Placeholder 3">
            <a:extLst>
              <a:ext uri="{FF2B5EF4-FFF2-40B4-BE49-F238E27FC236}">
                <a16:creationId xmlns:a16="http://schemas.microsoft.com/office/drawing/2014/main" id="{91A914CC-DE42-4F66-8FFC-B23F1797DC00}"/>
              </a:ext>
            </a:extLst>
          </p:cNvPr>
          <p:cNvSpPr>
            <a:spLocks noGrp="1"/>
          </p:cNvSpPr>
          <p:nvPr>
            <p:ph idx="12"/>
          </p:nvPr>
        </p:nvSpPr>
        <p:spPr>
          <a:xfrm>
            <a:off x="312837" y="1093634"/>
            <a:ext cx="3358497" cy="294717"/>
          </a:xfrm>
        </p:spPr>
        <p:txBody>
          <a:bodyPr anchor="ctr">
            <a:noAutofit/>
          </a:bodyPr>
          <a:lstStyle/>
          <a:p>
            <a:pPr>
              <a:buFont typeface="Arial" panose="020B0604020202020204" pitchFamily="34" charset="0"/>
              <a:buChar char="•"/>
            </a:pPr>
            <a:r>
              <a:rPr lang="en-US" sz="1900" dirty="0"/>
              <a:t>Interim analysis involved</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FE49103-1630-4AC5-8127-BB12FFA61DDF}"/>
                  </a:ext>
                </a:extLst>
              </p:cNvPr>
              <p:cNvSpPr/>
              <p:nvPr/>
            </p:nvSpPr>
            <p:spPr>
              <a:xfrm>
                <a:off x="429125" y="1487895"/>
                <a:ext cx="6484419" cy="604781"/>
              </a:xfrm>
              <a:prstGeom prst="rect">
                <a:avLst/>
              </a:prstGeom>
            </p:spPr>
            <p:txBody>
              <a:bodyPr wrap="square">
                <a:spAutoFit/>
              </a:bodyPr>
              <a:lstStyle/>
              <a:p>
                <a:pPr marL="285750" indent="-285750">
                  <a:buFont typeface="Wingdings" panose="05000000000000000000" pitchFamily="2" charset="2"/>
                  <a:buChar char="ü"/>
                </a:pP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Early Success: For all g, </a:t>
                </a:r>
                <a14:m>
                  <m:oMath xmlns:m="http://schemas.openxmlformats.org/officeDocument/2006/math">
                    <m:r>
                      <a:rPr lang="en-US" sz="1600"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r>
                      <a:rPr lang="en-US" sz="1600"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&gt;0</m:t>
                    </m:r>
                    <m:r>
                      <a:rPr lang="en-US" sz="1600" b="0" i="1" smtClean="0">
                        <a:solidFill>
                          <a:srgbClr val="002060"/>
                        </a:solidFill>
                        <a:latin typeface="Cambria Math" panose="02040503050406030204" pitchFamily="18" charset="0"/>
                        <a:ea typeface="DengXian" panose="02010600030101010101" pitchFamily="2" charset="-122"/>
                        <a:cs typeface="Times New Roman" panose="02020603050405020304" pitchFamily="18" charset="0"/>
                      </a:rPr>
                      <m:t>|</m:t>
                    </m:r>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)&gt;</m:t>
                    </m:r>
                  </m:oMath>
                </a14:m>
                <a:r>
                  <a:rPr lang="en-US" sz="1600" i="1" dirty="0">
                    <a:solidFill>
                      <a:srgbClr val="002060"/>
                    </a:solidFill>
                    <a:latin typeface="Calibri" panose="020F0502020204030204" pitchFamily="34" charset="0"/>
                    <a:ea typeface="DengXian" panose="02010600030101010101" pitchFamily="2" charset="-122"/>
                    <a:cs typeface="Calibri" panose="020F0502020204030204" pitchFamily="34" charset="0"/>
                  </a:rPr>
                  <a:t> </a:t>
                </a: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threshold</a:t>
                </a:r>
              </a:p>
              <a:p>
                <a:pPr marL="285750" indent="-285750">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p:txBody>
          </p:sp>
        </mc:Choice>
        <mc:Fallback xmlns="">
          <p:sp>
            <p:nvSpPr>
              <p:cNvPr id="4" name="Rectangle 3">
                <a:extLst>
                  <a:ext uri="{FF2B5EF4-FFF2-40B4-BE49-F238E27FC236}">
                    <a16:creationId xmlns:a16="http://schemas.microsoft.com/office/drawing/2014/main" id="{3FE49103-1630-4AC5-8127-BB12FFA61DDF}"/>
                  </a:ext>
                </a:extLst>
              </p:cNvPr>
              <p:cNvSpPr>
                <a:spLocks noRot="1" noChangeAspect="1" noMove="1" noResize="1" noEditPoints="1" noAdjustHandles="1" noChangeArrowheads="1" noChangeShapeType="1" noTextEdit="1"/>
              </p:cNvSpPr>
              <p:nvPr/>
            </p:nvSpPr>
            <p:spPr>
              <a:xfrm>
                <a:off x="429125" y="1487895"/>
                <a:ext cx="6484419" cy="604781"/>
              </a:xfrm>
              <a:prstGeom prst="rect">
                <a:avLst/>
              </a:prstGeom>
              <a:blipFill>
                <a:blip r:embed="rId3"/>
                <a:stretch>
                  <a:fillRect l="-376" t="-2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6D09F25-2E45-486D-A4AF-1A7464EC97AC}"/>
                  </a:ext>
                </a:extLst>
              </p:cNvPr>
              <p:cNvSpPr/>
              <p:nvPr/>
            </p:nvSpPr>
            <p:spPr>
              <a:xfrm>
                <a:off x="6028005" y="1491535"/>
                <a:ext cx="5646934" cy="376193"/>
              </a:xfrm>
              <a:prstGeom prst="rect">
                <a:avLst/>
              </a:prstGeom>
            </p:spPr>
            <p:txBody>
              <a:bodyPr wrap="square">
                <a:spAutoFit/>
              </a:bodyPr>
              <a:lstStyle/>
              <a:p>
                <a:pPr marL="285750" indent="-285750">
                  <a:buFont typeface="Wingdings" panose="05000000000000000000" pitchFamily="2" charset="2"/>
                  <a:buChar char="ü"/>
                </a:pP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Early “Futility”: For all g, </a:t>
                </a:r>
                <a14:m>
                  <m:oMath xmlns:m="http://schemas.openxmlformats.org/officeDocument/2006/math">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𝑃</m:t>
                    </m:r>
                    <m:d>
                      <m:dPr>
                        <m:ctrlP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&lt;0</m:t>
                        </m:r>
                      </m:e>
                      <m:e>
                        <m:r>
                          <a:rPr lang="en-US" sz="16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𝐷𝑎𝑡𝑎</m:t>
                        </m:r>
                      </m:e>
                    </m:d>
                    <m:r>
                      <a:rPr lang="en-US" sz="1600">
                        <a:solidFill>
                          <a:srgbClr val="002060"/>
                        </a:solidFill>
                        <a:latin typeface="Cambria Math" panose="02040503050406030204" pitchFamily="18" charset="0"/>
                        <a:ea typeface="DengXian" panose="02010600030101010101" pitchFamily="2" charset="-122"/>
                        <a:cs typeface="Times New Roman" panose="02020603050405020304" pitchFamily="18" charset="0"/>
                      </a:rPr>
                      <m:t>&gt;</m:t>
                    </m:r>
                  </m:oMath>
                </a14:m>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 threshold</a:t>
                </a:r>
                <a:endParaRPr lang="en-US" sz="1600"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46D09F25-2E45-486D-A4AF-1A7464EC97AC}"/>
                  </a:ext>
                </a:extLst>
              </p:cNvPr>
              <p:cNvSpPr>
                <a:spLocks noRot="1" noChangeAspect="1" noMove="1" noResize="1" noEditPoints="1" noAdjustHandles="1" noChangeArrowheads="1" noChangeShapeType="1" noTextEdit="1"/>
              </p:cNvSpPr>
              <p:nvPr/>
            </p:nvSpPr>
            <p:spPr>
              <a:xfrm>
                <a:off x="6028005" y="1491535"/>
                <a:ext cx="5646934" cy="376193"/>
              </a:xfrm>
              <a:prstGeom prst="rect">
                <a:avLst/>
              </a:prstGeom>
              <a:blipFill>
                <a:blip r:embed="rId4"/>
                <a:stretch>
                  <a:fillRect l="-432" b="-18033"/>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1C13D8CB-4CB9-49EE-BA87-3AB013773F80}"/>
              </a:ext>
            </a:extLst>
          </p:cNvPr>
          <p:cNvSpPr/>
          <p:nvPr/>
        </p:nvSpPr>
        <p:spPr>
          <a:xfrm>
            <a:off x="424372" y="2339578"/>
            <a:ext cx="10586401" cy="338554"/>
          </a:xfrm>
          <a:prstGeom prst="rect">
            <a:avLst/>
          </a:prstGeom>
        </p:spPr>
        <p:txBody>
          <a:bodyPr wrap="square">
            <a:spAutoFit/>
          </a:bodyPr>
          <a:lstStyle/>
          <a:p>
            <a:pPr marL="285750" indent="-285750">
              <a:buFont typeface="Wingdings" panose="05000000000000000000" pitchFamily="2" charset="2"/>
              <a:buChar char="ü"/>
            </a:pP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The definition of final success / futility / inconclusive are identical to those from no interim analysis involved </a:t>
            </a:r>
            <a:endParaRPr lang="en-US" sz="16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C427FE4E-B34A-4FB3-A412-ACA79BDC3273}"/>
              </a:ext>
            </a:extLst>
          </p:cNvPr>
          <p:cNvSpPr/>
          <p:nvPr/>
        </p:nvSpPr>
        <p:spPr>
          <a:xfrm>
            <a:off x="423692" y="2841326"/>
            <a:ext cx="1794175" cy="338554"/>
          </a:xfrm>
          <a:prstGeom prst="rect">
            <a:avLst/>
          </a:prstGeom>
        </p:spPr>
        <p:txBody>
          <a:bodyPr wrap="square">
            <a:spAutoFit/>
          </a:bodyPr>
          <a:lstStyle/>
          <a:p>
            <a:pPr marL="285750" indent="-285750">
              <a:buFont typeface="Wingdings" panose="05000000000000000000" pitchFamily="2" charset="2"/>
              <a:buChar char="ü"/>
            </a:pP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Type I error:</a:t>
            </a:r>
          </a:p>
        </p:txBody>
      </p:sp>
      <p:sp>
        <p:nvSpPr>
          <p:cNvPr id="6" name="Rectangle 5">
            <a:extLst>
              <a:ext uri="{FF2B5EF4-FFF2-40B4-BE49-F238E27FC236}">
                <a16:creationId xmlns:a16="http://schemas.microsoft.com/office/drawing/2014/main" id="{7CF40784-87FB-4F9C-811D-6B595CF8E2F2}"/>
              </a:ext>
            </a:extLst>
          </p:cNvPr>
          <p:cNvSpPr/>
          <p:nvPr/>
        </p:nvSpPr>
        <p:spPr>
          <a:xfrm>
            <a:off x="598409" y="4318602"/>
            <a:ext cx="473206" cy="423449"/>
          </a:xfrm>
          <a:prstGeom prst="rect">
            <a:avLst/>
          </a:prstGeom>
        </p:spPr>
        <p:txBody>
          <a:bodyPr wrap="none" anchor="ctr">
            <a:spAutoFit/>
          </a:bodyPr>
          <a:lstStyle/>
          <a:p>
            <a:pPr marL="285750" indent="-285750">
              <a:lnSpc>
                <a:spcPct val="150000"/>
              </a:lnSpc>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CC9C7E7-E448-4608-ACF2-9ACED7051D88}"/>
              </a:ext>
            </a:extLst>
          </p:cNvPr>
          <p:cNvSpPr/>
          <p:nvPr/>
        </p:nvSpPr>
        <p:spPr>
          <a:xfrm>
            <a:off x="614828" y="5224600"/>
            <a:ext cx="10289606" cy="40280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500" dirty="0">
                <a:latin typeface="Calibri" panose="020F0502020204030204" pitchFamily="34" charset="0"/>
                <a:cs typeface="Calibri" panose="020F0502020204030204" pitchFamily="34" charset="0"/>
              </a:rPr>
              <a:t>Apply the thresholds at interim and final analysis from the same desgin for other alternative effect scenarios to have the power </a:t>
            </a:r>
          </a:p>
        </p:txBody>
      </p:sp>
      <p:sp>
        <p:nvSpPr>
          <p:cNvPr id="29" name="Rectangle 28">
            <a:extLst>
              <a:ext uri="{FF2B5EF4-FFF2-40B4-BE49-F238E27FC236}">
                <a16:creationId xmlns:a16="http://schemas.microsoft.com/office/drawing/2014/main" id="{EA222EF1-2764-4295-B7F0-01784C7315CD}"/>
              </a:ext>
            </a:extLst>
          </p:cNvPr>
          <p:cNvSpPr/>
          <p:nvPr/>
        </p:nvSpPr>
        <p:spPr>
          <a:xfrm>
            <a:off x="687765" y="1773304"/>
            <a:ext cx="1949380" cy="402803"/>
          </a:xfrm>
          <a:prstGeom prst="rect">
            <a:avLst/>
          </a:prstGeom>
        </p:spPr>
        <p:txBody>
          <a:bodyPr wrap="none" anchor="ctr">
            <a:spAutoFit/>
          </a:bodyPr>
          <a:lstStyle/>
          <a:p>
            <a:pPr marL="285750" indent="-285750">
              <a:lnSpc>
                <a:spcPct val="150000"/>
              </a:lnSpc>
              <a:buFont typeface="Wingdings" panose="05000000000000000000" pitchFamily="2" charset="2"/>
              <a:buChar char="Ø"/>
            </a:pPr>
            <a:r>
              <a:rPr lang="en-US" sz="1500" dirty="0">
                <a:latin typeface="Calibri" panose="020F0502020204030204" pitchFamily="34" charset="0"/>
                <a:cs typeface="Calibri" panose="020F0502020204030204" pitchFamily="34" charset="0"/>
              </a:rPr>
              <a:t>Arm B is successful</a:t>
            </a:r>
          </a:p>
        </p:txBody>
      </p:sp>
      <p:sp>
        <p:nvSpPr>
          <p:cNvPr id="35" name="Rectangle 34">
            <a:extLst>
              <a:ext uri="{FF2B5EF4-FFF2-40B4-BE49-F238E27FC236}">
                <a16:creationId xmlns:a16="http://schemas.microsoft.com/office/drawing/2014/main" id="{F6B66C25-41DF-49DC-9407-EEE2F4EF9AC5}"/>
              </a:ext>
            </a:extLst>
          </p:cNvPr>
          <p:cNvSpPr/>
          <p:nvPr/>
        </p:nvSpPr>
        <p:spPr>
          <a:xfrm>
            <a:off x="6301098" y="1759392"/>
            <a:ext cx="4217517" cy="402803"/>
          </a:xfrm>
          <a:prstGeom prst="rect">
            <a:avLst/>
          </a:prstGeom>
        </p:spPr>
        <p:txBody>
          <a:bodyPr wrap="square" anchor="ctr">
            <a:spAutoFit/>
          </a:bodyPr>
          <a:lstStyle/>
          <a:p>
            <a:pPr marL="285750" indent="-285750">
              <a:lnSpc>
                <a:spcPct val="150000"/>
              </a:lnSpc>
              <a:buFont typeface="Wingdings" panose="05000000000000000000" pitchFamily="2" charset="2"/>
              <a:buChar char="Ø"/>
            </a:pPr>
            <a:r>
              <a:rPr lang="en-US" sz="1500" dirty="0">
                <a:latin typeface="Calibri" panose="020F0502020204030204" pitchFamily="34" charset="0"/>
                <a:cs typeface="Calibri" panose="020F0502020204030204" pitchFamily="34" charset="0"/>
              </a:rPr>
              <a:t>Arm A is successful, since it is active arm.</a:t>
            </a:r>
          </a:p>
        </p:txBody>
      </p:sp>
      <p:sp>
        <p:nvSpPr>
          <p:cNvPr id="17" name="Rectangle 16">
            <a:extLst>
              <a:ext uri="{FF2B5EF4-FFF2-40B4-BE49-F238E27FC236}">
                <a16:creationId xmlns:a16="http://schemas.microsoft.com/office/drawing/2014/main" id="{9959A7B5-92C9-4B0F-8B1B-D9B10506518C}"/>
              </a:ext>
            </a:extLst>
          </p:cNvPr>
          <p:cNvSpPr/>
          <p:nvPr/>
        </p:nvSpPr>
        <p:spPr>
          <a:xfrm>
            <a:off x="423692" y="4674630"/>
            <a:ext cx="1207807" cy="338554"/>
          </a:xfrm>
          <a:prstGeom prst="rect">
            <a:avLst/>
          </a:prstGeom>
        </p:spPr>
        <p:txBody>
          <a:bodyPr wrap="square">
            <a:spAutoFit/>
          </a:bodyPr>
          <a:lstStyle/>
          <a:p>
            <a:pPr marL="285750" indent="-285750">
              <a:buFont typeface="Wingdings" panose="05000000000000000000" pitchFamily="2" charset="2"/>
              <a:buChar char="ü"/>
            </a:pPr>
            <a:r>
              <a:rPr lang="en-US" sz="1600" dirty="0">
                <a:solidFill>
                  <a:srgbClr val="002060"/>
                </a:solidFill>
                <a:latin typeface="Calibri" panose="020F0502020204030204" pitchFamily="34" charset="0"/>
                <a:ea typeface="DengXian" panose="02010600030101010101" pitchFamily="2" charset="-122"/>
                <a:cs typeface="Calibri" panose="020F0502020204030204" pitchFamily="34" charset="0"/>
              </a:rPr>
              <a:t>Power:  </a:t>
            </a:r>
            <a:endParaRPr lang="en-US" sz="1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FE3737E-F463-43E1-AA9A-B7575F3A59BE}"/>
                  </a:ext>
                </a:extLst>
              </p:cNvPr>
              <p:cNvSpPr/>
              <p:nvPr/>
            </p:nvSpPr>
            <p:spPr>
              <a:xfrm>
                <a:off x="614828" y="3370556"/>
                <a:ext cx="10586400" cy="105150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500" dirty="0">
                    <a:latin typeface="Calibri" panose="020F0502020204030204" pitchFamily="34" charset="0"/>
                    <a:cs typeface="Calibri" panose="020F0502020204030204" pitchFamily="34" charset="0"/>
                  </a:rPr>
                  <a:t>Tune the thresholds at interim and final analysis to meet the type I error equal to 0.05 under “no effect” scenario of a design</a:t>
                </a:r>
              </a:p>
              <a:p>
                <a:pPr marL="742950" lvl="1" indent="-285750">
                  <a:lnSpc>
                    <a:spcPct val="150000"/>
                  </a:lnSpc>
                  <a:buFont typeface="Wingdings" panose="05000000000000000000" pitchFamily="2" charset="2"/>
                  <a:buChar char="v"/>
                </a:pPr>
                <a:r>
                  <a:rPr lang="en-US" sz="1400" dirty="0">
                    <a:latin typeface="Calibri" panose="020F0502020204030204" pitchFamily="34" charset="0"/>
                    <a:cs typeface="Calibri" panose="020F0502020204030204" pitchFamily="34" charset="0"/>
                  </a:rPr>
                  <a:t>The proportion of type I error at interim analysis is </a:t>
                </a:r>
                <a14:m>
                  <m:oMath xmlns:m="http://schemas.openxmlformats.org/officeDocument/2006/math">
                    <m:r>
                      <a:rPr lang="en-US" sz="140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400" dirty="0">
                    <a:latin typeface="Calibri" panose="020F0502020204030204" pitchFamily="34" charset="0"/>
                    <a:cs typeface="Calibri" panose="020F0502020204030204" pitchFamily="34" charset="0"/>
                  </a:rPr>
                  <a:t> 0.005</a:t>
                </a:r>
              </a:p>
              <a:p>
                <a:pPr marL="742950" lvl="1" indent="-285750">
                  <a:lnSpc>
                    <a:spcPct val="150000"/>
                  </a:lnSpc>
                  <a:buFont typeface="Wingdings" panose="05000000000000000000" pitchFamily="2" charset="2"/>
                  <a:buChar char="v"/>
                </a:pPr>
                <a:r>
                  <a:rPr lang="en-US" sz="1400" dirty="0">
                    <a:latin typeface="Calibri" panose="020F0502020204030204" pitchFamily="34" charset="0"/>
                    <a:cs typeface="Calibri" panose="020F0502020204030204" pitchFamily="34" charset="0"/>
                  </a:rPr>
                  <a:t>The proportion of type I error at final analysis is 0.045 ~ 0.05</a:t>
                </a:r>
              </a:p>
            </p:txBody>
          </p:sp>
        </mc:Choice>
        <mc:Fallback xmlns="">
          <p:sp>
            <p:nvSpPr>
              <p:cNvPr id="21" name="Rectangle 20">
                <a:extLst>
                  <a:ext uri="{FF2B5EF4-FFF2-40B4-BE49-F238E27FC236}">
                    <a16:creationId xmlns:a16="http://schemas.microsoft.com/office/drawing/2014/main" id="{AFE3737E-F463-43E1-AA9A-B7575F3A59BE}"/>
                  </a:ext>
                </a:extLst>
              </p:cNvPr>
              <p:cNvSpPr>
                <a:spLocks noRot="1" noChangeAspect="1" noMove="1" noResize="1" noEditPoints="1" noAdjustHandles="1" noChangeArrowheads="1" noChangeShapeType="1" noTextEdit="1"/>
              </p:cNvSpPr>
              <p:nvPr/>
            </p:nvSpPr>
            <p:spPr>
              <a:xfrm>
                <a:off x="614828" y="3370556"/>
                <a:ext cx="10586400" cy="1051506"/>
              </a:xfrm>
              <a:prstGeom prst="rect">
                <a:avLst/>
              </a:prstGeom>
              <a:blipFill>
                <a:blip r:embed="rId7"/>
                <a:stretch>
                  <a:fillRect l="-173" b="-5233"/>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FE2F119B-6FB3-4BF7-B320-99EC6416AB7B}"/>
              </a:ext>
            </a:extLst>
          </p:cNvPr>
          <p:cNvPicPr>
            <a:picLocks noChangeAspect="1"/>
          </p:cNvPicPr>
          <p:nvPr/>
        </p:nvPicPr>
        <p:blipFill>
          <a:blip r:embed="rId8"/>
          <a:stretch>
            <a:fillRect/>
          </a:stretch>
        </p:blipFill>
        <p:spPr>
          <a:xfrm>
            <a:off x="1808147" y="2750202"/>
            <a:ext cx="9096287" cy="587402"/>
          </a:xfrm>
          <a:prstGeom prst="rect">
            <a:avLst/>
          </a:prstGeom>
        </p:spPr>
      </p:pic>
      <p:pic>
        <p:nvPicPr>
          <p:cNvPr id="15" name="Picture 14">
            <a:extLst>
              <a:ext uri="{FF2B5EF4-FFF2-40B4-BE49-F238E27FC236}">
                <a16:creationId xmlns:a16="http://schemas.microsoft.com/office/drawing/2014/main" id="{C8C03766-161D-4A2F-A8E6-E877C2BD929B}"/>
              </a:ext>
            </a:extLst>
          </p:cNvPr>
          <p:cNvPicPr>
            <a:picLocks noChangeAspect="1"/>
          </p:cNvPicPr>
          <p:nvPr/>
        </p:nvPicPr>
        <p:blipFill>
          <a:blip r:embed="rId9"/>
          <a:stretch>
            <a:fillRect/>
          </a:stretch>
        </p:blipFill>
        <p:spPr>
          <a:xfrm>
            <a:off x="1539987" y="4588345"/>
            <a:ext cx="8355169" cy="551618"/>
          </a:xfrm>
          <a:prstGeom prst="rect">
            <a:avLst/>
          </a:prstGeom>
        </p:spPr>
      </p:pic>
    </p:spTree>
    <p:extLst>
      <p:ext uri="{BB962C8B-B14F-4D97-AF65-F5344CB8AC3E}">
        <p14:creationId xmlns:p14="http://schemas.microsoft.com/office/powerpoint/2010/main" val="38312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70C588-F07D-467C-BFE1-89CE3062688B}"/>
              </a:ext>
            </a:extLst>
          </p:cNvPr>
          <p:cNvSpPr>
            <a:spLocks noGrp="1"/>
          </p:cNvSpPr>
          <p:nvPr>
            <p:ph type="body" sz="quarter" idx="10"/>
          </p:nvPr>
        </p:nvSpPr>
        <p:spPr>
          <a:xfrm>
            <a:off x="614828" y="579402"/>
            <a:ext cx="3394190" cy="233813"/>
          </a:xfrm>
        </p:spPr>
        <p:txBody>
          <a:bodyPr/>
          <a:lstStyle/>
          <a:p>
            <a:r>
              <a:rPr lang="en-US" dirty="0"/>
              <a:t>Threshold </a:t>
            </a:r>
            <a:r>
              <a:rPr lang="en-US" altLang="zh-CN" dirty="0"/>
              <a:t>&amp; Type I error</a:t>
            </a:r>
            <a:endParaRPr lang="en-US" dirty="0"/>
          </a:p>
        </p:txBody>
      </p:sp>
      <p:sp>
        <p:nvSpPr>
          <p:cNvPr id="3" name="Text Placeholder 2">
            <a:extLst>
              <a:ext uri="{FF2B5EF4-FFF2-40B4-BE49-F238E27FC236}">
                <a16:creationId xmlns:a16="http://schemas.microsoft.com/office/drawing/2014/main" id="{425AEA1D-8E80-463E-930B-E914699A1E3F}"/>
              </a:ext>
            </a:extLst>
          </p:cNvPr>
          <p:cNvSpPr>
            <a:spLocks noGrp="1"/>
          </p:cNvSpPr>
          <p:nvPr>
            <p:ph type="body" sz="quarter" idx="11"/>
          </p:nvPr>
        </p:nvSpPr>
        <p:spPr>
          <a:xfrm>
            <a:off x="598409" y="191362"/>
            <a:ext cx="4033412" cy="361579"/>
          </a:xfrm>
        </p:spPr>
        <p:txBody>
          <a:bodyPr/>
          <a:lstStyle/>
          <a:p>
            <a:r>
              <a:rPr lang="en-US" dirty="0"/>
              <a:t>Simulation Result</a:t>
            </a:r>
          </a:p>
        </p:txBody>
      </p:sp>
      <p:sp>
        <p:nvSpPr>
          <p:cNvPr id="5" name="Text Placeholder 4">
            <a:extLst>
              <a:ext uri="{FF2B5EF4-FFF2-40B4-BE49-F238E27FC236}">
                <a16:creationId xmlns:a16="http://schemas.microsoft.com/office/drawing/2014/main" id="{8413FE5E-2573-4F13-B138-E58C8775E832}"/>
              </a:ext>
            </a:extLst>
          </p:cNvPr>
          <p:cNvSpPr>
            <a:spLocks noGrp="1"/>
          </p:cNvSpPr>
          <p:nvPr>
            <p:ph type="body" sz="quarter" idx="13"/>
          </p:nvPr>
        </p:nvSpPr>
        <p:spPr/>
        <p:txBody>
          <a:bodyPr/>
          <a:lstStyle/>
          <a:p>
            <a:endParaRPr lang="en-US" dirty="0"/>
          </a:p>
        </p:txBody>
      </p:sp>
      <p:pic>
        <p:nvPicPr>
          <p:cNvPr id="9" name="Picture 8">
            <a:extLst>
              <a:ext uri="{FF2B5EF4-FFF2-40B4-BE49-F238E27FC236}">
                <a16:creationId xmlns:a16="http://schemas.microsoft.com/office/drawing/2014/main" id="{D129E21B-DBB4-4DBC-9F09-70FF67E2E699}"/>
              </a:ext>
            </a:extLst>
          </p:cNvPr>
          <p:cNvPicPr>
            <a:picLocks noChangeAspect="1"/>
          </p:cNvPicPr>
          <p:nvPr/>
        </p:nvPicPr>
        <p:blipFill>
          <a:blip r:embed="rId3"/>
          <a:stretch>
            <a:fillRect/>
          </a:stretch>
        </p:blipFill>
        <p:spPr>
          <a:xfrm>
            <a:off x="6622991" y="1079434"/>
            <a:ext cx="4221622" cy="4205598"/>
          </a:xfrm>
          <a:prstGeom prst="rect">
            <a:avLst/>
          </a:prstGeom>
        </p:spPr>
      </p:pic>
      <p:pic>
        <p:nvPicPr>
          <p:cNvPr id="12" name="Picture 11">
            <a:extLst>
              <a:ext uri="{FF2B5EF4-FFF2-40B4-BE49-F238E27FC236}">
                <a16:creationId xmlns:a16="http://schemas.microsoft.com/office/drawing/2014/main" id="{FD005739-FE0D-43D9-9970-85D2375C395D}"/>
              </a:ext>
            </a:extLst>
          </p:cNvPr>
          <p:cNvPicPr>
            <a:picLocks noChangeAspect="1"/>
          </p:cNvPicPr>
          <p:nvPr/>
        </p:nvPicPr>
        <p:blipFill>
          <a:blip r:embed="rId4"/>
          <a:stretch>
            <a:fillRect/>
          </a:stretch>
        </p:blipFill>
        <p:spPr>
          <a:xfrm>
            <a:off x="510820" y="1264092"/>
            <a:ext cx="4471378" cy="4073019"/>
          </a:xfrm>
          <a:prstGeom prst="rect">
            <a:avLst/>
          </a:prstGeom>
        </p:spPr>
      </p:pic>
      <p:pic>
        <p:nvPicPr>
          <p:cNvPr id="7" name="Picture 6">
            <a:extLst>
              <a:ext uri="{FF2B5EF4-FFF2-40B4-BE49-F238E27FC236}">
                <a16:creationId xmlns:a16="http://schemas.microsoft.com/office/drawing/2014/main" id="{D02C32B3-CE49-4CC4-B5F8-0844A6640A53}"/>
              </a:ext>
            </a:extLst>
          </p:cNvPr>
          <p:cNvPicPr>
            <a:picLocks noChangeAspect="1"/>
          </p:cNvPicPr>
          <p:nvPr/>
        </p:nvPicPr>
        <p:blipFill>
          <a:blip r:embed="rId5"/>
          <a:stretch>
            <a:fillRect/>
          </a:stretch>
        </p:blipFill>
        <p:spPr>
          <a:xfrm>
            <a:off x="1225082" y="5342807"/>
            <a:ext cx="2664529" cy="568351"/>
          </a:xfrm>
          <a:prstGeom prst="rect">
            <a:avLst/>
          </a:prstGeom>
          <a:noFill/>
          <a:ln>
            <a:solidFill>
              <a:schemeClr val="tx1"/>
            </a:solidFill>
          </a:ln>
        </p:spPr>
      </p:pic>
      <p:pic>
        <p:nvPicPr>
          <p:cNvPr id="13" name="Picture 12">
            <a:extLst>
              <a:ext uri="{FF2B5EF4-FFF2-40B4-BE49-F238E27FC236}">
                <a16:creationId xmlns:a16="http://schemas.microsoft.com/office/drawing/2014/main" id="{96B7AC69-64B6-47B7-B00E-7E0D14C0D7AE}"/>
              </a:ext>
            </a:extLst>
          </p:cNvPr>
          <p:cNvPicPr>
            <a:picLocks noChangeAspect="1"/>
          </p:cNvPicPr>
          <p:nvPr/>
        </p:nvPicPr>
        <p:blipFill>
          <a:blip r:embed="rId6"/>
          <a:stretch>
            <a:fillRect/>
          </a:stretch>
        </p:blipFill>
        <p:spPr>
          <a:xfrm>
            <a:off x="5961701" y="5337111"/>
            <a:ext cx="5719479" cy="763475"/>
          </a:xfrm>
          <a:prstGeom prst="rect">
            <a:avLst/>
          </a:prstGeom>
          <a:ln>
            <a:solidFill>
              <a:schemeClr val="tx2"/>
            </a:solidFill>
          </a:ln>
        </p:spPr>
      </p:pic>
    </p:spTree>
    <p:extLst>
      <p:ext uri="{BB962C8B-B14F-4D97-AF65-F5344CB8AC3E}">
        <p14:creationId xmlns:p14="http://schemas.microsoft.com/office/powerpoint/2010/main" val="26800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0C203B-2954-408F-AA40-1431F3CA234B}"/>
              </a:ext>
            </a:extLst>
          </p:cNvPr>
          <p:cNvPicPr>
            <a:picLocks noChangeAspect="1"/>
          </p:cNvPicPr>
          <p:nvPr/>
        </p:nvPicPr>
        <p:blipFill>
          <a:blip r:embed="rId2"/>
          <a:stretch>
            <a:fillRect/>
          </a:stretch>
        </p:blipFill>
        <p:spPr>
          <a:xfrm>
            <a:off x="122134" y="931493"/>
            <a:ext cx="11947732" cy="4744153"/>
          </a:xfrm>
          <a:prstGeom prst="rect">
            <a:avLst/>
          </a:prstGeom>
        </p:spPr>
      </p:pic>
      <p:sp>
        <p:nvSpPr>
          <p:cNvPr id="15" name="Text Placeholder 1">
            <a:extLst>
              <a:ext uri="{FF2B5EF4-FFF2-40B4-BE49-F238E27FC236}">
                <a16:creationId xmlns:a16="http://schemas.microsoft.com/office/drawing/2014/main" id="{EA742E7D-270C-41EA-9927-BA4BB15A1D76}"/>
              </a:ext>
            </a:extLst>
          </p:cNvPr>
          <p:cNvSpPr>
            <a:spLocks noGrp="1"/>
          </p:cNvSpPr>
          <p:nvPr>
            <p:ph type="body" sz="quarter" idx="10"/>
          </p:nvPr>
        </p:nvSpPr>
        <p:spPr>
          <a:xfrm>
            <a:off x="614828" y="579402"/>
            <a:ext cx="3394190" cy="233813"/>
          </a:xfrm>
        </p:spPr>
        <p:txBody>
          <a:bodyPr/>
          <a:lstStyle/>
          <a:p>
            <a:r>
              <a:rPr lang="en-US" dirty="0"/>
              <a:t>Power</a:t>
            </a:r>
          </a:p>
        </p:txBody>
      </p:sp>
      <p:sp>
        <p:nvSpPr>
          <p:cNvPr id="16" name="Text Placeholder 2">
            <a:extLst>
              <a:ext uri="{FF2B5EF4-FFF2-40B4-BE49-F238E27FC236}">
                <a16:creationId xmlns:a16="http://schemas.microsoft.com/office/drawing/2014/main" id="{2EFC85CF-2075-467E-AA13-18CABCC2F026}"/>
              </a:ext>
            </a:extLst>
          </p:cNvPr>
          <p:cNvSpPr>
            <a:spLocks noGrp="1"/>
          </p:cNvSpPr>
          <p:nvPr>
            <p:ph type="body" sz="quarter" idx="11"/>
          </p:nvPr>
        </p:nvSpPr>
        <p:spPr>
          <a:xfrm>
            <a:off x="598409" y="191362"/>
            <a:ext cx="4033412" cy="361579"/>
          </a:xfrm>
        </p:spPr>
        <p:txBody>
          <a:bodyPr/>
          <a:lstStyle/>
          <a:p>
            <a:r>
              <a:rPr lang="en-US" dirty="0"/>
              <a:t>Simulation Result – cont’d</a:t>
            </a:r>
          </a:p>
        </p:txBody>
      </p:sp>
      <p:pic>
        <p:nvPicPr>
          <p:cNvPr id="9" name="Picture 8">
            <a:extLst>
              <a:ext uri="{FF2B5EF4-FFF2-40B4-BE49-F238E27FC236}">
                <a16:creationId xmlns:a16="http://schemas.microsoft.com/office/drawing/2014/main" id="{96D3A363-C358-45DB-A949-07D21EC6C128}"/>
              </a:ext>
            </a:extLst>
          </p:cNvPr>
          <p:cNvPicPr>
            <a:picLocks noChangeAspect="1"/>
          </p:cNvPicPr>
          <p:nvPr/>
        </p:nvPicPr>
        <p:blipFill>
          <a:blip r:embed="rId3"/>
          <a:stretch>
            <a:fillRect/>
          </a:stretch>
        </p:blipFill>
        <p:spPr>
          <a:xfrm>
            <a:off x="3274393" y="5702942"/>
            <a:ext cx="5719479" cy="763475"/>
          </a:xfrm>
          <a:prstGeom prst="rect">
            <a:avLst/>
          </a:prstGeom>
          <a:ln>
            <a:solidFill>
              <a:schemeClr val="tx2"/>
            </a:solidFill>
          </a:ln>
        </p:spPr>
      </p:pic>
    </p:spTree>
    <p:extLst>
      <p:ext uri="{BB962C8B-B14F-4D97-AF65-F5344CB8AC3E}">
        <p14:creationId xmlns:p14="http://schemas.microsoft.com/office/powerpoint/2010/main" val="14015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EB8F2E-F69B-43C5-96D1-EEA9F43771FE}"/>
              </a:ext>
            </a:extLst>
          </p:cNvPr>
          <p:cNvPicPr>
            <a:picLocks noChangeAspect="1"/>
          </p:cNvPicPr>
          <p:nvPr/>
        </p:nvPicPr>
        <p:blipFill>
          <a:blip r:embed="rId3"/>
          <a:stretch>
            <a:fillRect/>
          </a:stretch>
        </p:blipFill>
        <p:spPr>
          <a:xfrm>
            <a:off x="122134" y="922946"/>
            <a:ext cx="11947732" cy="4744153"/>
          </a:xfrm>
          <a:prstGeom prst="rect">
            <a:avLst/>
          </a:prstGeom>
        </p:spPr>
      </p:pic>
      <p:sp>
        <p:nvSpPr>
          <p:cNvPr id="8" name="Text Placeholder 1">
            <a:extLst>
              <a:ext uri="{FF2B5EF4-FFF2-40B4-BE49-F238E27FC236}">
                <a16:creationId xmlns:a16="http://schemas.microsoft.com/office/drawing/2014/main" id="{7CE19507-B7AD-474A-810B-8AF5F19F525F}"/>
              </a:ext>
            </a:extLst>
          </p:cNvPr>
          <p:cNvSpPr>
            <a:spLocks noGrp="1"/>
          </p:cNvSpPr>
          <p:nvPr>
            <p:ph type="body" sz="quarter" idx="10"/>
          </p:nvPr>
        </p:nvSpPr>
        <p:spPr>
          <a:xfrm>
            <a:off x="614828" y="579402"/>
            <a:ext cx="3394190" cy="233813"/>
          </a:xfrm>
        </p:spPr>
        <p:txBody>
          <a:bodyPr/>
          <a:lstStyle/>
          <a:p>
            <a:r>
              <a:rPr lang="en-US" dirty="0"/>
              <a:t>Expected Sample Size</a:t>
            </a:r>
          </a:p>
        </p:txBody>
      </p:sp>
      <p:sp>
        <p:nvSpPr>
          <p:cNvPr id="9" name="Text Placeholder 2">
            <a:extLst>
              <a:ext uri="{FF2B5EF4-FFF2-40B4-BE49-F238E27FC236}">
                <a16:creationId xmlns:a16="http://schemas.microsoft.com/office/drawing/2014/main" id="{629FAAB1-AB71-4901-A9E2-F1654F9AA788}"/>
              </a:ext>
            </a:extLst>
          </p:cNvPr>
          <p:cNvSpPr>
            <a:spLocks noGrp="1"/>
          </p:cNvSpPr>
          <p:nvPr>
            <p:ph type="body" sz="quarter" idx="11"/>
          </p:nvPr>
        </p:nvSpPr>
        <p:spPr>
          <a:xfrm>
            <a:off x="598409" y="191362"/>
            <a:ext cx="4033412" cy="361579"/>
          </a:xfrm>
        </p:spPr>
        <p:txBody>
          <a:bodyPr/>
          <a:lstStyle/>
          <a:p>
            <a:r>
              <a:rPr lang="en-US" dirty="0"/>
              <a:t>Simulation Result – cont’d</a:t>
            </a:r>
          </a:p>
        </p:txBody>
      </p:sp>
      <p:pic>
        <p:nvPicPr>
          <p:cNvPr id="7" name="Picture 6">
            <a:extLst>
              <a:ext uri="{FF2B5EF4-FFF2-40B4-BE49-F238E27FC236}">
                <a16:creationId xmlns:a16="http://schemas.microsoft.com/office/drawing/2014/main" id="{C582A163-ADF9-47B1-8445-1CDE3954E31D}"/>
              </a:ext>
            </a:extLst>
          </p:cNvPr>
          <p:cNvPicPr>
            <a:picLocks noChangeAspect="1"/>
          </p:cNvPicPr>
          <p:nvPr/>
        </p:nvPicPr>
        <p:blipFill>
          <a:blip r:embed="rId4"/>
          <a:stretch>
            <a:fillRect/>
          </a:stretch>
        </p:blipFill>
        <p:spPr>
          <a:xfrm>
            <a:off x="3274393" y="5702942"/>
            <a:ext cx="5719479" cy="763475"/>
          </a:xfrm>
          <a:prstGeom prst="rect">
            <a:avLst/>
          </a:prstGeom>
          <a:ln>
            <a:solidFill>
              <a:schemeClr val="tx2"/>
            </a:solidFill>
          </a:ln>
        </p:spPr>
      </p:pic>
    </p:spTree>
    <p:extLst>
      <p:ext uri="{BB962C8B-B14F-4D97-AF65-F5344CB8AC3E}">
        <p14:creationId xmlns:p14="http://schemas.microsoft.com/office/powerpoint/2010/main" val="232307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B75A2-D96B-471A-81C5-E5BAE36AD67D}"/>
              </a:ext>
            </a:extLst>
          </p:cNvPr>
          <p:cNvPicPr>
            <a:picLocks noChangeAspect="1"/>
          </p:cNvPicPr>
          <p:nvPr/>
        </p:nvPicPr>
        <p:blipFill>
          <a:blip r:embed="rId2"/>
          <a:stretch>
            <a:fillRect/>
          </a:stretch>
        </p:blipFill>
        <p:spPr>
          <a:xfrm>
            <a:off x="34184" y="962920"/>
            <a:ext cx="12069866" cy="4744152"/>
          </a:xfrm>
          <a:prstGeom prst="rect">
            <a:avLst/>
          </a:prstGeom>
        </p:spPr>
      </p:pic>
      <p:sp>
        <p:nvSpPr>
          <p:cNvPr id="9" name="Text Placeholder 1">
            <a:extLst>
              <a:ext uri="{FF2B5EF4-FFF2-40B4-BE49-F238E27FC236}">
                <a16:creationId xmlns:a16="http://schemas.microsoft.com/office/drawing/2014/main" id="{38D25444-7E6C-47FE-8C0D-21916E9B158E}"/>
              </a:ext>
            </a:extLst>
          </p:cNvPr>
          <p:cNvSpPr>
            <a:spLocks noGrp="1"/>
          </p:cNvSpPr>
          <p:nvPr>
            <p:ph type="body" sz="quarter" idx="10"/>
          </p:nvPr>
        </p:nvSpPr>
        <p:spPr>
          <a:xfrm>
            <a:off x="614828" y="579402"/>
            <a:ext cx="3394190" cy="233813"/>
          </a:xfrm>
        </p:spPr>
        <p:txBody>
          <a:bodyPr/>
          <a:lstStyle/>
          <a:p>
            <a:r>
              <a:rPr lang="en-US" dirty="0"/>
              <a:t>Study Duration</a:t>
            </a:r>
          </a:p>
        </p:txBody>
      </p:sp>
      <p:sp>
        <p:nvSpPr>
          <p:cNvPr id="10" name="Text Placeholder 2">
            <a:extLst>
              <a:ext uri="{FF2B5EF4-FFF2-40B4-BE49-F238E27FC236}">
                <a16:creationId xmlns:a16="http://schemas.microsoft.com/office/drawing/2014/main" id="{210C04F6-CB5E-420A-8589-4138B6BDC129}"/>
              </a:ext>
            </a:extLst>
          </p:cNvPr>
          <p:cNvSpPr txBox="1">
            <a:spLocks/>
          </p:cNvSpPr>
          <p:nvPr/>
        </p:nvSpPr>
        <p:spPr>
          <a:xfrm>
            <a:off x="598409" y="191362"/>
            <a:ext cx="4033412" cy="361579"/>
          </a:xfrm>
          <a:prstGeom prst="rect">
            <a:avLst/>
          </a:prstGeom>
        </p:spPr>
        <p:txBody>
          <a:bodyPr anchor="ctr">
            <a:noAutofit/>
          </a:bodyPr>
          <a:lstStyle>
            <a:lvl1pPr marL="0" indent="0" algn="l" defTabSz="342892" rtl="0" eaLnBrk="1" latinLnBrk="0" hangingPunct="1">
              <a:spcBef>
                <a:spcPct val="20000"/>
              </a:spcBef>
              <a:buFontTx/>
              <a:buNone/>
              <a:defRPr sz="2600" b="0" kern="1200" baseline="0">
                <a:solidFill>
                  <a:srgbClr val="00264C"/>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650" b="0" kern="1200">
                <a:solidFill>
                  <a:schemeClr val="tx2"/>
                </a:solidFill>
                <a:latin typeface="Arial"/>
                <a:ea typeface="+mn-ea"/>
                <a:cs typeface="Arial"/>
              </a:defRPr>
            </a:lvl2pPr>
            <a:lvl3pPr marL="394088" indent="-175018" algn="l" defTabSz="342892" rtl="0" eaLnBrk="1" latinLnBrk="0" hangingPunct="1">
              <a:spcBef>
                <a:spcPct val="20000"/>
              </a:spcBef>
              <a:buSzPct val="120000"/>
              <a:buFont typeface="Verdana" panose="020B0604030504040204" pitchFamily="34" charset="0"/>
              <a:buChar char="◦"/>
              <a:defRPr sz="1650" b="0" kern="1200">
                <a:solidFill>
                  <a:schemeClr val="tx2"/>
                </a:solidFill>
                <a:latin typeface="Arial"/>
                <a:ea typeface="+mn-ea"/>
                <a:cs typeface="Arial"/>
              </a:defRPr>
            </a:lvl3pPr>
            <a:lvl4pPr marL="603632" indent="-175018" algn="l" defTabSz="342892" rtl="0" eaLnBrk="1" latinLnBrk="0" hangingPunct="1">
              <a:spcBef>
                <a:spcPct val="20000"/>
              </a:spcBef>
              <a:buFont typeface="Arial"/>
              <a:buChar char="–"/>
              <a:defRPr sz="1650" b="0" kern="1200">
                <a:solidFill>
                  <a:schemeClr val="tx2"/>
                </a:solidFill>
                <a:latin typeface="Arial"/>
                <a:ea typeface="+mn-ea"/>
                <a:cs typeface="Arial"/>
              </a:defRPr>
            </a:lvl4pPr>
            <a:lvl5pPr marL="822701" indent="-175018" algn="l" defTabSz="342892" rtl="0" eaLnBrk="1" latinLnBrk="0" hangingPunct="1">
              <a:spcBef>
                <a:spcPct val="20000"/>
              </a:spcBef>
              <a:buFont typeface="Arial"/>
              <a:buChar char="»"/>
              <a:defRPr sz="1650" b="0" kern="1200">
                <a:solidFill>
                  <a:schemeClr val="tx2"/>
                </a:solidFill>
                <a:latin typeface="Arial"/>
                <a:ea typeface="+mn-ea"/>
                <a:cs typeface="Arial"/>
              </a:defRPr>
            </a:lvl5pPr>
            <a:lvl6pPr marL="987005" indent="-171446" algn="l" defTabSz="342892" rtl="0" eaLnBrk="1" latinLnBrk="0" hangingPunct="1">
              <a:spcBef>
                <a:spcPct val="20000"/>
              </a:spcBef>
              <a:buFont typeface="Arial"/>
              <a:buChar char="•"/>
              <a:defRPr sz="900" kern="1200">
                <a:solidFill>
                  <a:srgbClr val="8A8C8C"/>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r>
              <a:rPr lang="en-US"/>
              <a:t>Simulation Result – cont’d</a:t>
            </a:r>
            <a:endParaRPr lang="en-US" dirty="0"/>
          </a:p>
        </p:txBody>
      </p:sp>
      <p:pic>
        <p:nvPicPr>
          <p:cNvPr id="8" name="Picture 7">
            <a:extLst>
              <a:ext uri="{FF2B5EF4-FFF2-40B4-BE49-F238E27FC236}">
                <a16:creationId xmlns:a16="http://schemas.microsoft.com/office/drawing/2014/main" id="{66AFFEBD-26FF-4F6B-B40B-F4E7DABF0E31}"/>
              </a:ext>
            </a:extLst>
          </p:cNvPr>
          <p:cNvPicPr>
            <a:picLocks noChangeAspect="1"/>
          </p:cNvPicPr>
          <p:nvPr/>
        </p:nvPicPr>
        <p:blipFill>
          <a:blip r:embed="rId3"/>
          <a:stretch>
            <a:fillRect/>
          </a:stretch>
        </p:blipFill>
        <p:spPr>
          <a:xfrm>
            <a:off x="3274393" y="5702942"/>
            <a:ext cx="5719479" cy="763475"/>
          </a:xfrm>
          <a:prstGeom prst="rect">
            <a:avLst/>
          </a:prstGeom>
          <a:ln>
            <a:solidFill>
              <a:schemeClr val="tx2"/>
            </a:solidFill>
          </a:ln>
        </p:spPr>
      </p:pic>
    </p:spTree>
    <p:extLst>
      <p:ext uri="{BB962C8B-B14F-4D97-AF65-F5344CB8AC3E}">
        <p14:creationId xmlns:p14="http://schemas.microsoft.com/office/powerpoint/2010/main" val="290703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598409" y="609271"/>
            <a:ext cx="7295176" cy="233813"/>
          </a:xfrm>
        </p:spPr>
        <p:txBody>
          <a:bodyPr/>
          <a:lstStyle/>
          <a:p>
            <a:r>
              <a:rPr lang="en-US" dirty="0"/>
              <a:t>Conclusion</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a:t>
            </a:r>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58CECD72-ACC2-4810-84BD-FEC41C5127A8}"/>
              </a:ext>
            </a:extLst>
          </p:cNvPr>
          <p:cNvSpPr>
            <a:spLocks noGrp="1"/>
          </p:cNvSpPr>
          <p:nvPr>
            <p:ph idx="12"/>
          </p:nvPr>
        </p:nvSpPr>
        <p:spPr>
          <a:xfrm>
            <a:off x="614828" y="974748"/>
            <a:ext cx="11079577" cy="5102202"/>
          </a:xfrm>
        </p:spPr>
        <p:txBody>
          <a:bodyPr>
            <a:normAutofit lnSpcReduction="10000"/>
          </a:bodyPr>
          <a:lstStyle/>
          <a:p>
            <a:pPr>
              <a:spcAft>
                <a:spcPts val="800"/>
              </a:spcAft>
              <a:buFont typeface="Arial" panose="020B0604020202020204" pitchFamily="34" charset="0"/>
              <a:buChar char="•"/>
            </a:pPr>
            <a:r>
              <a:rPr lang="en-US" dirty="0"/>
              <a:t>Model </a:t>
            </a:r>
          </a:p>
          <a:p>
            <a:pPr marL="688975">
              <a:spcAft>
                <a:spcPts val="800"/>
              </a:spcAft>
              <a:buFont typeface="Wingdings" panose="05000000000000000000" pitchFamily="2" charset="2"/>
              <a:buChar char="Ø"/>
            </a:pPr>
            <a:r>
              <a:rPr lang="en-US" sz="1800" dirty="0"/>
              <a:t>Hierarchical model:  the good candidate due to the borrowing across all subgroups and variance shrinking.</a:t>
            </a:r>
          </a:p>
          <a:p>
            <a:pPr marL="688975">
              <a:spcAft>
                <a:spcPts val="800"/>
              </a:spcAft>
              <a:buFont typeface="Wingdings" panose="05000000000000000000" pitchFamily="2" charset="2"/>
              <a:buChar char="Ø"/>
            </a:pPr>
            <a:r>
              <a:rPr lang="en-US" sz="1800" dirty="0"/>
              <a:t>Cluster hierarchical model: good backup, no sufficient information for priors</a:t>
            </a:r>
          </a:p>
          <a:p>
            <a:pPr marL="688975">
              <a:spcAft>
                <a:spcPts val="800"/>
              </a:spcAft>
              <a:buFont typeface="Wingdings" panose="05000000000000000000" pitchFamily="2" charset="2"/>
              <a:buChar char="Ø"/>
            </a:pPr>
            <a:r>
              <a:rPr lang="en-US" sz="1800" dirty="0"/>
              <a:t>Pairwise independent model: straightforward, the performance is not as good as the other two</a:t>
            </a:r>
          </a:p>
          <a:p>
            <a:pPr>
              <a:spcAft>
                <a:spcPts val="800"/>
              </a:spcAft>
              <a:buFont typeface="Arial" panose="020B0604020202020204" pitchFamily="34" charset="0"/>
              <a:buChar char="•"/>
            </a:pPr>
            <a:r>
              <a:rPr lang="en-US" dirty="0"/>
              <a:t>Interim analysis </a:t>
            </a:r>
          </a:p>
          <a:p>
            <a:pPr marL="688975">
              <a:spcAft>
                <a:spcPts val="800"/>
              </a:spcAft>
              <a:buFont typeface="Wingdings" panose="05000000000000000000" pitchFamily="2" charset="2"/>
              <a:buChar char="Ø"/>
            </a:pPr>
            <a:r>
              <a:rPr lang="en-US" sz="1800" dirty="0"/>
              <a:t>Necessary consideration for adaptive design</a:t>
            </a:r>
          </a:p>
          <a:p>
            <a:pPr marL="688975">
              <a:spcAft>
                <a:spcPts val="800"/>
              </a:spcAft>
              <a:buFont typeface="Wingdings" panose="05000000000000000000" pitchFamily="2" charset="2"/>
              <a:buChar char="Ø"/>
            </a:pPr>
            <a:r>
              <a:rPr lang="en-US" sz="1800" dirty="0"/>
              <a:t>Proportion of type I error taken on interim analysis</a:t>
            </a:r>
          </a:p>
          <a:p>
            <a:pPr marL="688975">
              <a:spcAft>
                <a:spcPts val="800"/>
              </a:spcAft>
              <a:buFont typeface="Wingdings" panose="05000000000000000000" pitchFamily="2" charset="2"/>
              <a:buChar char="Ø"/>
            </a:pPr>
            <a:r>
              <a:rPr lang="en-US" sz="1800" dirty="0"/>
              <a:t>Decrease the expected sample size </a:t>
            </a:r>
          </a:p>
          <a:p>
            <a:pPr>
              <a:spcAft>
                <a:spcPts val="800"/>
              </a:spcAft>
              <a:buFont typeface="Arial" panose="020B0604020202020204" pitchFamily="34" charset="0"/>
              <a:buChar char="•"/>
            </a:pPr>
            <a:r>
              <a:rPr lang="en-US" dirty="0"/>
              <a:t>Longitudinal modelling</a:t>
            </a:r>
          </a:p>
          <a:p>
            <a:pPr marL="688975">
              <a:spcAft>
                <a:spcPts val="800"/>
              </a:spcAft>
              <a:buFont typeface="Wingdings" panose="05000000000000000000" pitchFamily="2" charset="2"/>
              <a:buChar char="Ø"/>
            </a:pPr>
            <a:r>
              <a:rPr lang="en-US" sz="1800" dirty="0"/>
              <a:t>Information before final data should be used</a:t>
            </a:r>
          </a:p>
          <a:p>
            <a:pPr marL="688975">
              <a:spcAft>
                <a:spcPts val="800"/>
              </a:spcAft>
              <a:buFont typeface="Wingdings" panose="05000000000000000000" pitchFamily="2" charset="2"/>
              <a:buChar char="Ø"/>
            </a:pPr>
            <a:r>
              <a:rPr lang="en-US" sz="1800" dirty="0"/>
              <a:t>Increase the power </a:t>
            </a:r>
          </a:p>
          <a:p>
            <a:pPr marL="688975">
              <a:spcAft>
                <a:spcPts val="800"/>
              </a:spcAft>
              <a:buFont typeface="Wingdings" panose="05000000000000000000" pitchFamily="2" charset="2"/>
              <a:buChar char="Ø"/>
            </a:pPr>
            <a:r>
              <a:rPr lang="en-US" sz="1800" dirty="0"/>
              <a:t>Decrease the expected sample size</a:t>
            </a:r>
          </a:p>
          <a:p>
            <a:pPr>
              <a:spcAft>
                <a:spcPts val="800"/>
              </a:spcAft>
              <a:buFont typeface="Arial" panose="020B0604020202020204" pitchFamily="34" charset="0"/>
              <a:buChar char="•"/>
            </a:pPr>
            <a:endParaRPr lang="en-US" dirty="0">
              <a:highlight>
                <a:srgbClr val="FFFF00"/>
              </a:highlight>
            </a:endParaRPr>
          </a:p>
        </p:txBody>
      </p:sp>
    </p:spTree>
    <p:extLst>
      <p:ext uri="{BB962C8B-B14F-4D97-AF65-F5344CB8AC3E}">
        <p14:creationId xmlns:p14="http://schemas.microsoft.com/office/powerpoint/2010/main" val="170902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B7F12-D13E-411B-B929-FEF80BDAB9AB}"/>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4B5C31A-64C9-44B6-8679-2A32E16BA28E}"/>
              </a:ext>
            </a:extLst>
          </p:cNvPr>
          <p:cNvSpPr>
            <a:spLocks noGrp="1"/>
          </p:cNvSpPr>
          <p:nvPr>
            <p:ph type="body" sz="quarter" idx="11"/>
          </p:nvPr>
        </p:nvSpPr>
        <p:spPr/>
        <p:txBody>
          <a:bodyPr/>
          <a:lstStyle/>
          <a:p>
            <a:r>
              <a:rPr lang="en-US" dirty="0"/>
              <a:t>Acknowledgement</a:t>
            </a:r>
          </a:p>
        </p:txBody>
      </p:sp>
      <p:sp>
        <p:nvSpPr>
          <p:cNvPr id="4" name="Content Placeholder 3">
            <a:extLst>
              <a:ext uri="{FF2B5EF4-FFF2-40B4-BE49-F238E27FC236}">
                <a16:creationId xmlns:a16="http://schemas.microsoft.com/office/drawing/2014/main" id="{A95E6DF5-3B5D-4085-B7A7-1796FF75DDFE}"/>
              </a:ext>
            </a:extLst>
          </p:cNvPr>
          <p:cNvSpPr>
            <a:spLocks noGrp="1"/>
          </p:cNvSpPr>
          <p:nvPr>
            <p:ph idx="12"/>
          </p:nvPr>
        </p:nvSpPr>
        <p:spPr/>
        <p:txBody>
          <a:bodyPr/>
          <a:lstStyle/>
          <a:p>
            <a:r>
              <a:rPr lang="en-US" dirty="0"/>
              <a:t>This study was partially supported in part by National Institutes of Health (NIH) Clinical and Translational Science Award Grant (UL1 TR000001, formerly UL1RR033179), National Cancer Institute Cancer Center Support Grant P30 CA168524, and the Department of Biostatistics &amp; Data Science at KUMC. </a:t>
            </a:r>
          </a:p>
          <a:p>
            <a:endParaRPr lang="en-US" dirty="0"/>
          </a:p>
        </p:txBody>
      </p:sp>
      <p:sp>
        <p:nvSpPr>
          <p:cNvPr id="5" name="Text Placeholder 4">
            <a:extLst>
              <a:ext uri="{FF2B5EF4-FFF2-40B4-BE49-F238E27FC236}">
                <a16:creationId xmlns:a16="http://schemas.microsoft.com/office/drawing/2014/main" id="{C635EF89-45A1-4E7B-9538-DD9FBCB206F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1592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5D11108-D48D-472D-9BB6-9181857C5980}"/>
              </a:ext>
            </a:extLst>
          </p:cNvPr>
          <p:cNvSpPr>
            <a:spLocks noGrp="1"/>
          </p:cNvSpPr>
          <p:nvPr>
            <p:ph idx="12"/>
          </p:nvPr>
        </p:nvSpPr>
        <p:spPr>
          <a:xfrm>
            <a:off x="4587724" y="2431275"/>
            <a:ext cx="3016551" cy="1167408"/>
          </a:xfrm>
        </p:spPr>
        <p:txBody>
          <a:bodyPr>
            <a:normAutofit/>
          </a:bodyPr>
          <a:lstStyle/>
          <a:p>
            <a:pPr marL="0" indent="0" algn="ctr">
              <a:buNone/>
            </a:pPr>
            <a:r>
              <a:rPr lang="en-US" sz="3000" dirty="0"/>
              <a:t>Thank you!</a:t>
            </a:r>
          </a:p>
          <a:p>
            <a:pPr marL="0" indent="0" algn="ctr">
              <a:buNone/>
            </a:pPr>
            <a:r>
              <a:rPr lang="en-US" sz="3000" dirty="0"/>
              <a:t>Q&amp;A</a:t>
            </a:r>
          </a:p>
        </p:txBody>
      </p:sp>
      <p:sp>
        <p:nvSpPr>
          <p:cNvPr id="3" name="Text Placeholder 2">
            <a:extLst>
              <a:ext uri="{FF2B5EF4-FFF2-40B4-BE49-F238E27FC236}">
                <a16:creationId xmlns:a16="http://schemas.microsoft.com/office/drawing/2014/main" id="{87D1C36F-DE05-487F-BE5D-9597080DF8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455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7AA254-5DF1-4006-ABE9-CCD36D0E4C2F}"/>
              </a:ext>
            </a:extLst>
          </p:cNvPr>
          <p:cNvSpPr>
            <a:spLocks noGrp="1"/>
          </p:cNvSpPr>
          <p:nvPr>
            <p:ph type="body" sz="quarter" idx="10"/>
          </p:nvPr>
        </p:nvSpPr>
        <p:spPr/>
        <p:txBody>
          <a:bodyPr/>
          <a:lstStyle/>
          <a:p>
            <a:r>
              <a:rPr lang="en-US" altLang="zh-CN" dirty="0"/>
              <a:t>Background</a:t>
            </a:r>
            <a:endParaRPr lang="en-US" dirty="0"/>
          </a:p>
        </p:txBody>
      </p:sp>
      <p:sp>
        <p:nvSpPr>
          <p:cNvPr id="3" name="Text Placeholder 2">
            <a:extLst>
              <a:ext uri="{FF2B5EF4-FFF2-40B4-BE49-F238E27FC236}">
                <a16:creationId xmlns:a16="http://schemas.microsoft.com/office/drawing/2014/main" id="{BDB3C023-5323-4AAE-B577-2908AC669B81}"/>
              </a:ext>
            </a:extLst>
          </p:cNvPr>
          <p:cNvSpPr>
            <a:spLocks noGrp="1"/>
          </p:cNvSpPr>
          <p:nvPr>
            <p:ph type="body" sz="quarter" idx="11"/>
          </p:nvPr>
        </p:nvSpPr>
        <p:spPr>
          <a:xfrm>
            <a:off x="598408" y="191362"/>
            <a:ext cx="8728471" cy="361579"/>
          </a:xfrm>
        </p:spPr>
        <p:txBody>
          <a:bodyPr/>
          <a:lstStyle/>
          <a:p>
            <a:r>
              <a:rPr lang="en-US" dirty="0"/>
              <a:t>Introduction</a:t>
            </a:r>
          </a:p>
        </p:txBody>
      </p:sp>
      <p:sp>
        <p:nvSpPr>
          <p:cNvPr id="4" name="Content Placeholder 3">
            <a:extLst>
              <a:ext uri="{FF2B5EF4-FFF2-40B4-BE49-F238E27FC236}">
                <a16:creationId xmlns:a16="http://schemas.microsoft.com/office/drawing/2014/main" id="{34EDD3D5-EDD9-45E9-8777-168D8D85CA58}"/>
              </a:ext>
            </a:extLst>
          </p:cNvPr>
          <p:cNvSpPr>
            <a:spLocks noGrp="1"/>
          </p:cNvSpPr>
          <p:nvPr>
            <p:ph idx="12"/>
          </p:nvPr>
        </p:nvSpPr>
        <p:spPr>
          <a:xfrm>
            <a:off x="883629" y="785881"/>
            <a:ext cx="10692509" cy="2514582"/>
          </a:xfrm>
        </p:spPr>
        <p:txBody>
          <a:bodyPr>
            <a:normAutofit fontScale="92500" lnSpcReduction="10000"/>
          </a:bodyPr>
          <a:lstStyle/>
          <a:p>
            <a:pPr marL="231775" lvl="2" indent="-231775">
              <a:lnSpc>
                <a:spcPct val="155000"/>
              </a:lnSpc>
              <a:buSzTx/>
              <a:buFont typeface="Arial"/>
              <a:buChar char="•"/>
            </a:pPr>
            <a:r>
              <a:rPr lang="en-US" sz="2000" dirty="0"/>
              <a:t>Patients with different properties may have different responses to the identical medicine. </a:t>
            </a:r>
          </a:p>
          <a:p>
            <a:pPr marL="629845" lvl="2" indent="-342900">
              <a:buFont typeface="Wingdings" panose="05000000000000000000" pitchFamily="2" charset="2"/>
              <a:buChar char="ü"/>
            </a:pPr>
            <a:r>
              <a:rPr lang="en-US" sz="1700" dirty="0"/>
              <a:t>Demographics, biomarker, risk factor, etc.</a:t>
            </a:r>
          </a:p>
          <a:p>
            <a:pPr marL="231775" lvl="2" indent="-231775">
              <a:lnSpc>
                <a:spcPct val="124000"/>
              </a:lnSpc>
              <a:buSzTx/>
              <a:buFont typeface="Arial"/>
              <a:buChar char="•"/>
            </a:pPr>
            <a:r>
              <a:rPr lang="en-US" sz="2000" dirty="0"/>
              <a:t>It is necessary to design a study to identify the subgroup treatment from patients, FDA and pharmaceutical industry perspective.</a:t>
            </a:r>
          </a:p>
          <a:p>
            <a:pPr marL="231775" lvl="2" indent="-231775">
              <a:lnSpc>
                <a:spcPct val="135000"/>
              </a:lnSpc>
              <a:buSzTx/>
              <a:buFont typeface="Arial"/>
              <a:buChar char="•"/>
            </a:pPr>
            <a:r>
              <a:rPr lang="en-US" sz="2000" dirty="0"/>
              <a:t>However, it is not easy to design such a study with routine consideration of statistical rigors.</a:t>
            </a:r>
          </a:p>
          <a:p>
            <a:pPr marL="231775" lvl="2" indent="-231775">
              <a:lnSpc>
                <a:spcPct val="135000"/>
              </a:lnSpc>
              <a:buSzTx/>
              <a:buFont typeface="Arial"/>
              <a:buChar char="•"/>
            </a:pPr>
            <a:r>
              <a:rPr lang="en-US" sz="2000" dirty="0"/>
              <a:t>Motivated </a:t>
            </a:r>
            <a:r>
              <a:rPr lang="en-US" altLang="zh-CN" sz="2000" dirty="0"/>
              <a:t>study </a:t>
            </a:r>
            <a:r>
              <a:rPr lang="en-US" sz="2000" dirty="0"/>
              <a:t>– PAIN-</a:t>
            </a:r>
            <a:r>
              <a:rPr lang="en-US" sz="2000" dirty="0" err="1"/>
              <a:t>CONTRoLS</a:t>
            </a:r>
            <a:r>
              <a:rPr lang="en-US" sz="2000" dirty="0"/>
              <a:t> </a:t>
            </a:r>
          </a:p>
          <a:p>
            <a:pPr>
              <a:buFont typeface="Arial" panose="020B0604020202020204" pitchFamily="34" charset="0"/>
              <a:buChar char="•"/>
            </a:pPr>
            <a:endParaRPr lang="en-US" sz="2200" dirty="0"/>
          </a:p>
        </p:txBody>
      </p:sp>
      <p:sp>
        <p:nvSpPr>
          <p:cNvPr id="5" name="Text Placeholder 4">
            <a:extLst>
              <a:ext uri="{FF2B5EF4-FFF2-40B4-BE49-F238E27FC236}">
                <a16:creationId xmlns:a16="http://schemas.microsoft.com/office/drawing/2014/main" id="{AB4C3A76-FB3E-4ABB-997C-7FA4A557B1BC}"/>
              </a:ext>
            </a:extLst>
          </p:cNvPr>
          <p:cNvSpPr>
            <a:spLocks noGrp="1"/>
          </p:cNvSpPr>
          <p:nvPr>
            <p:ph type="body" sz="quarter" idx="13"/>
          </p:nvPr>
        </p:nvSpPr>
        <p:spPr/>
        <p:txBody>
          <a:bodyPr/>
          <a:lstStyle/>
          <a:p>
            <a:endParaRPr lang="en-US"/>
          </a:p>
        </p:txBody>
      </p:sp>
      <p:sp>
        <p:nvSpPr>
          <p:cNvPr id="18" name="Rectangle 17">
            <a:extLst>
              <a:ext uri="{FF2B5EF4-FFF2-40B4-BE49-F238E27FC236}">
                <a16:creationId xmlns:a16="http://schemas.microsoft.com/office/drawing/2014/main" id="{E435A929-A155-411E-9D33-E6D5D0120203}"/>
              </a:ext>
            </a:extLst>
          </p:cNvPr>
          <p:cNvSpPr/>
          <p:nvPr/>
        </p:nvSpPr>
        <p:spPr>
          <a:xfrm>
            <a:off x="2821918" y="3476789"/>
            <a:ext cx="5855670"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Table 1 Risk reduction in pain score by subgroup and treatment arm </a:t>
            </a:r>
          </a:p>
        </p:txBody>
      </p:sp>
      <p:graphicFrame>
        <p:nvGraphicFramePr>
          <p:cNvPr id="8" name="Table 7">
            <a:extLst>
              <a:ext uri="{FF2B5EF4-FFF2-40B4-BE49-F238E27FC236}">
                <a16:creationId xmlns:a16="http://schemas.microsoft.com/office/drawing/2014/main" id="{A44BE343-C6DA-413F-8EDB-270992398F87}"/>
              </a:ext>
            </a:extLst>
          </p:cNvPr>
          <p:cNvGraphicFramePr>
            <a:graphicFrameLocks noGrp="1"/>
          </p:cNvGraphicFramePr>
          <p:nvPr>
            <p:extLst>
              <p:ext uri="{D42A27DB-BD31-4B8C-83A1-F6EECF244321}">
                <p14:modId xmlns:p14="http://schemas.microsoft.com/office/powerpoint/2010/main" val="2440443697"/>
              </p:ext>
            </p:extLst>
          </p:nvPr>
        </p:nvGraphicFramePr>
        <p:xfrm>
          <a:off x="2957248" y="3815343"/>
          <a:ext cx="5585010" cy="2280285"/>
        </p:xfrm>
        <a:graphic>
          <a:graphicData uri="http://schemas.openxmlformats.org/drawingml/2006/table">
            <a:tbl>
              <a:tblPr/>
              <a:tblGrid>
                <a:gridCol w="2026720">
                  <a:extLst>
                    <a:ext uri="{9D8B030D-6E8A-4147-A177-3AD203B41FA5}">
                      <a16:colId xmlns:a16="http://schemas.microsoft.com/office/drawing/2014/main" val="3358661443"/>
                    </a:ext>
                  </a:extLst>
                </a:gridCol>
                <a:gridCol w="731008">
                  <a:extLst>
                    <a:ext uri="{9D8B030D-6E8A-4147-A177-3AD203B41FA5}">
                      <a16:colId xmlns:a16="http://schemas.microsoft.com/office/drawing/2014/main" val="474866737"/>
                    </a:ext>
                  </a:extLst>
                </a:gridCol>
                <a:gridCol w="976381">
                  <a:extLst>
                    <a:ext uri="{9D8B030D-6E8A-4147-A177-3AD203B41FA5}">
                      <a16:colId xmlns:a16="http://schemas.microsoft.com/office/drawing/2014/main" val="3917275"/>
                    </a:ext>
                  </a:extLst>
                </a:gridCol>
                <a:gridCol w="1213503">
                  <a:extLst>
                    <a:ext uri="{9D8B030D-6E8A-4147-A177-3AD203B41FA5}">
                      <a16:colId xmlns:a16="http://schemas.microsoft.com/office/drawing/2014/main" val="2080294609"/>
                    </a:ext>
                  </a:extLst>
                </a:gridCol>
                <a:gridCol w="637398">
                  <a:extLst>
                    <a:ext uri="{9D8B030D-6E8A-4147-A177-3AD203B41FA5}">
                      <a16:colId xmlns:a16="http://schemas.microsoft.com/office/drawing/2014/main" val="3659109678"/>
                    </a:ext>
                  </a:extLst>
                </a:gridCol>
              </a:tblGrid>
              <a:tr h="238125">
                <a:tc>
                  <a:txBody>
                    <a:bodyPr/>
                    <a:lstStyle/>
                    <a:p>
                      <a:pPr algn="ctr" fontAlgn="ctr"/>
                      <a:r>
                        <a:rPr lang="en-US" sz="1600" b="0" i="0" u="none" strike="noStrike" dirty="0">
                          <a:solidFill>
                            <a:srgbClr val="002060"/>
                          </a:solidFill>
                          <a:effectLst/>
                          <a:latin typeface="Calibri" panose="020F0502020204030204" pitchFamily="34" charset="0"/>
                        </a:rPr>
                        <a:t>Subgroup (Gender*Age)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FFFFFF"/>
                    </a:solidFill>
                  </a:tcPr>
                </a:tc>
                <a:tc>
                  <a:txBody>
                    <a:bodyPr/>
                    <a:lstStyle/>
                    <a:p>
                      <a:pPr algn="ctr" fontAlgn="ctr"/>
                      <a:r>
                        <a:rPr lang="en-US" sz="1600" b="0" i="0" u="none" strike="noStrike">
                          <a:solidFill>
                            <a:srgbClr val="002060"/>
                          </a:solidFill>
                          <a:effectLst/>
                          <a:latin typeface="Calibri" panose="020F0502020204030204" pitchFamily="34" charset="0"/>
                        </a:rPr>
                        <a:t>Trt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Raw Value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Shifted Value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Std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583250"/>
                  </a:ext>
                </a:extLst>
              </a:tr>
              <a:tr h="238125">
                <a:tc rowSpan="2">
                  <a:txBody>
                    <a:bodyPr/>
                    <a:lstStyle/>
                    <a:p>
                      <a:pPr algn="ctr" fontAlgn="ctr"/>
                      <a:r>
                        <a:rPr lang="en-US" sz="1600" b="0" i="0" u="none" strike="noStrike" dirty="0">
                          <a:solidFill>
                            <a:srgbClr val="002060"/>
                          </a:solidFill>
                          <a:effectLst/>
                          <a:latin typeface="Calibri" panose="020F0502020204030204" pitchFamily="34" charset="0"/>
                        </a:rPr>
                        <a:t>Male Young</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Arm B</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0.28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600" b="0" i="0" u="none" strike="noStrike" dirty="0">
                          <a:solidFill>
                            <a:srgbClr val="FF0000"/>
                          </a:solidFill>
                          <a:effectLst/>
                          <a:latin typeface="Calibri" panose="020F0502020204030204" pitchFamily="34" charset="0"/>
                        </a:rPr>
                        <a:t>0.23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0.345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865415864"/>
                  </a:ext>
                </a:extLst>
              </a:tr>
              <a:tr h="238125">
                <a:tc vMerge="1">
                  <a:txBody>
                    <a:bodyPr/>
                    <a:lstStyle/>
                    <a:p>
                      <a:endParaRPr lang="en-US"/>
                    </a:p>
                  </a:txBody>
                  <a:tcPr/>
                </a:tc>
                <a:tc>
                  <a:txBody>
                    <a:bodyPr/>
                    <a:lstStyle/>
                    <a:p>
                      <a:pPr algn="ctr" fontAlgn="ctr"/>
                      <a:r>
                        <a:rPr lang="en-US" sz="1600" b="0" i="0" u="none" strike="noStrike" dirty="0">
                          <a:solidFill>
                            <a:srgbClr val="002060"/>
                          </a:solidFill>
                          <a:effectLst/>
                          <a:latin typeface="Calibri" panose="020F0502020204030204" pitchFamily="34" charset="0"/>
                        </a:rPr>
                        <a:t>Arm A</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0.05</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0.291</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1020972778"/>
                  </a:ext>
                </a:extLst>
              </a:tr>
              <a:tr h="238125">
                <a:tc rowSpan="2">
                  <a:txBody>
                    <a:bodyPr/>
                    <a:lstStyle/>
                    <a:p>
                      <a:pPr algn="ctr" fontAlgn="ctr"/>
                      <a:r>
                        <a:rPr lang="en-US" sz="1600" b="0" i="0" u="none" strike="noStrike">
                          <a:solidFill>
                            <a:srgbClr val="002060"/>
                          </a:solidFill>
                          <a:effectLst/>
                          <a:latin typeface="Calibri" panose="020F0502020204030204" pitchFamily="34" charset="0"/>
                        </a:rPr>
                        <a:t>Male Mature</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Arm B</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0.22</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FF0000"/>
                          </a:solidFill>
                          <a:effectLst/>
                          <a:latin typeface="Calibri" panose="020F0502020204030204" pitchFamily="34" charset="0"/>
                        </a:rPr>
                        <a:t>0.2</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0.297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017864203"/>
                  </a:ext>
                </a:extLst>
              </a:tr>
              <a:tr h="238125">
                <a:tc vMerge="1">
                  <a:txBody>
                    <a:bodyPr/>
                    <a:lstStyle/>
                    <a:p>
                      <a:endParaRPr lang="en-US"/>
                    </a:p>
                  </a:txBody>
                  <a:tcPr/>
                </a:tc>
                <a:tc>
                  <a:txBody>
                    <a:bodyPr/>
                    <a:lstStyle/>
                    <a:p>
                      <a:pPr algn="ctr" fontAlgn="ctr"/>
                      <a:r>
                        <a:rPr lang="en-US" sz="1600" b="0" i="0" u="none" strike="noStrike" dirty="0">
                          <a:solidFill>
                            <a:srgbClr val="002060"/>
                          </a:solidFill>
                          <a:effectLst/>
                          <a:latin typeface="Calibri" panose="020F0502020204030204" pitchFamily="34" charset="0"/>
                        </a:rPr>
                        <a:t>Arm A</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0.02</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0.257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431591982"/>
                  </a:ext>
                </a:extLst>
              </a:tr>
              <a:tr h="238125">
                <a:tc rowSpan="2">
                  <a:txBody>
                    <a:bodyPr/>
                    <a:lstStyle/>
                    <a:p>
                      <a:pPr algn="ctr" fontAlgn="ctr"/>
                      <a:r>
                        <a:rPr lang="en-US" sz="1600" b="0" i="0" u="none" strike="noStrike">
                          <a:solidFill>
                            <a:srgbClr val="002060"/>
                          </a:solidFill>
                          <a:effectLst/>
                          <a:latin typeface="Calibri" panose="020F0502020204030204" pitchFamily="34" charset="0"/>
                        </a:rPr>
                        <a:t>Female Young</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Arm B</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0.27</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FF0000"/>
                          </a:solidFill>
                          <a:effectLst/>
                          <a:latin typeface="Calibri" panose="020F0502020204030204" pitchFamily="34" charset="0"/>
                        </a:rPr>
                        <a:t>0.06</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0.330</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250356073"/>
                  </a:ext>
                </a:extLst>
              </a:tr>
              <a:tr h="238125">
                <a:tc vMerge="1">
                  <a:txBody>
                    <a:bodyPr/>
                    <a:lstStyle/>
                    <a:p>
                      <a:endParaRPr lang="en-US"/>
                    </a:p>
                  </a:txBody>
                  <a:tcPr/>
                </a:tc>
                <a:tc>
                  <a:txBody>
                    <a:bodyPr/>
                    <a:lstStyle/>
                    <a:p>
                      <a:pPr algn="ctr" fontAlgn="ctr"/>
                      <a:r>
                        <a:rPr lang="en-US" sz="1600" b="0" i="0" u="none" strike="noStrike" dirty="0">
                          <a:solidFill>
                            <a:srgbClr val="002060"/>
                          </a:solidFill>
                          <a:effectLst/>
                          <a:latin typeface="Calibri" panose="020F0502020204030204" pitchFamily="34" charset="0"/>
                        </a:rPr>
                        <a:t>Arm A</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0.21</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a:t>
                      </a:r>
                    </a:p>
                  </a:txBody>
                  <a:tcPr marL="9525" marR="9525" marT="9525" marB="0" anchor="ctr">
                    <a:lnL>
                      <a:noFill/>
                    </a:lnL>
                    <a:lnR>
                      <a:noFill/>
                    </a:lnR>
                    <a:lnT>
                      <a:noFill/>
                    </a:lnT>
                    <a:lnB>
                      <a:noFill/>
                    </a:lnB>
                    <a:solidFill>
                      <a:srgbClr val="E7E6E6"/>
                    </a:solidFill>
                  </a:tcPr>
                </a:tc>
                <a:tc>
                  <a:txBody>
                    <a:bodyPr/>
                    <a:lstStyle/>
                    <a:p>
                      <a:pPr algn="ctr" fontAlgn="ctr"/>
                      <a:r>
                        <a:rPr lang="en-US" sz="1600" b="0" i="0" u="none" strike="noStrike" dirty="0">
                          <a:solidFill>
                            <a:srgbClr val="002060"/>
                          </a:solidFill>
                          <a:effectLst/>
                          <a:latin typeface="Calibri" panose="020F0502020204030204" pitchFamily="34" charset="0"/>
                        </a:rPr>
                        <a:t>0.303</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2767288215"/>
                  </a:ext>
                </a:extLst>
              </a:tr>
              <a:tr h="238125">
                <a:tc rowSpan="2">
                  <a:txBody>
                    <a:bodyPr/>
                    <a:lstStyle/>
                    <a:p>
                      <a:pPr algn="ctr" fontAlgn="ctr"/>
                      <a:r>
                        <a:rPr lang="en-US" sz="1600" b="0" i="0" u="none" strike="noStrike">
                          <a:solidFill>
                            <a:srgbClr val="002060"/>
                          </a:solidFill>
                          <a:effectLst/>
                          <a:latin typeface="Calibri" panose="020F0502020204030204" pitchFamily="34" charset="0"/>
                        </a:rPr>
                        <a:t>Female Mature</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Arm B</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0.24</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FF0000"/>
                          </a:solidFill>
                          <a:effectLst/>
                          <a:latin typeface="Calibri" panose="020F0502020204030204" pitchFamily="34" charset="0"/>
                        </a:rPr>
                        <a:t>0.11</a:t>
                      </a:r>
                    </a:p>
                  </a:txBody>
                  <a:tcPr marL="9525" marR="9525" marT="9525" marB="0" anchor="ctr">
                    <a:lnL>
                      <a:noFill/>
                    </a:lnL>
                    <a:lnR>
                      <a:noFill/>
                    </a:lnR>
                    <a:lnT>
                      <a:noFill/>
                    </a:lnT>
                    <a:lnB>
                      <a:noFill/>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0.284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092779347"/>
                  </a:ext>
                </a:extLst>
              </a:tr>
              <a:tr h="238125">
                <a:tc vMerge="1">
                  <a:txBody>
                    <a:bodyPr/>
                    <a:lstStyle/>
                    <a:p>
                      <a:endParaRPr lang="en-US"/>
                    </a:p>
                  </a:txBody>
                  <a:tcPr/>
                </a:tc>
                <a:tc>
                  <a:txBody>
                    <a:bodyPr/>
                    <a:lstStyle/>
                    <a:p>
                      <a:pPr algn="ctr" fontAlgn="ctr"/>
                      <a:r>
                        <a:rPr lang="en-US" sz="1600" b="0" i="0" u="none" strike="noStrike" dirty="0">
                          <a:solidFill>
                            <a:srgbClr val="002060"/>
                          </a:solidFill>
                          <a:effectLst/>
                          <a:latin typeface="Calibri" panose="020F0502020204030204" pitchFamily="34" charset="0"/>
                        </a:rPr>
                        <a:t>Arm A</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0.13</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solidFill>
                      <a:srgbClr val="FFFFFF"/>
                    </a:solidFill>
                  </a:tcPr>
                </a:tc>
                <a:tc>
                  <a:txBody>
                    <a:bodyPr/>
                    <a:lstStyle/>
                    <a:p>
                      <a:pPr algn="ctr" fontAlgn="ctr"/>
                      <a:r>
                        <a:rPr lang="en-US" sz="1600" b="0" i="0" u="none" strike="noStrike" dirty="0">
                          <a:solidFill>
                            <a:srgbClr val="002060"/>
                          </a:solidFill>
                          <a:effectLst/>
                          <a:latin typeface="Calibri" panose="020F0502020204030204" pitchFamily="34" charset="0"/>
                        </a:rPr>
                        <a:t>0.330</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solidFill>
                      <a:srgbClr val="FFFFFF"/>
                    </a:solidFill>
                  </a:tcPr>
                </a:tc>
                <a:extLst>
                  <a:ext uri="{0D108BD9-81ED-4DB2-BD59-A6C34878D82A}">
                    <a16:rowId xmlns:a16="http://schemas.microsoft.com/office/drawing/2014/main" val="3438475208"/>
                  </a:ext>
                </a:extLst>
              </a:tr>
            </a:tbl>
          </a:graphicData>
        </a:graphic>
      </p:graphicFrame>
    </p:spTree>
    <p:extLst>
      <p:ext uri="{BB962C8B-B14F-4D97-AF65-F5344CB8AC3E}">
        <p14:creationId xmlns:p14="http://schemas.microsoft.com/office/powerpoint/2010/main" val="259935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33069-9508-4C15-A0DB-CBCAF33BC8E1}"/>
              </a:ext>
            </a:extLst>
          </p:cNvPr>
          <p:cNvSpPr>
            <a:spLocks noGrp="1"/>
          </p:cNvSpPr>
          <p:nvPr>
            <p:ph type="body" sz="quarter" idx="10"/>
          </p:nvPr>
        </p:nvSpPr>
        <p:spPr/>
        <p:txBody>
          <a:bodyPr/>
          <a:lstStyle/>
          <a:p>
            <a:r>
              <a:rPr lang="en-US" dirty="0"/>
              <a:t>Example study general information </a:t>
            </a:r>
          </a:p>
        </p:txBody>
      </p:sp>
      <p:sp>
        <p:nvSpPr>
          <p:cNvPr id="3" name="Text Placeholder 2">
            <a:extLst>
              <a:ext uri="{FF2B5EF4-FFF2-40B4-BE49-F238E27FC236}">
                <a16:creationId xmlns:a16="http://schemas.microsoft.com/office/drawing/2014/main" id="{097335D7-8D1B-4A50-B982-4615D2E4D637}"/>
              </a:ext>
            </a:extLst>
          </p:cNvPr>
          <p:cNvSpPr>
            <a:spLocks noGrp="1"/>
          </p:cNvSpPr>
          <p:nvPr>
            <p:ph type="body" sz="quarter" idx="11"/>
          </p:nvPr>
        </p:nvSpPr>
        <p:spPr/>
        <p:txBody>
          <a:bodyPr/>
          <a:lstStyle/>
          <a:p>
            <a:r>
              <a:rPr lang="en-US" altLang="zh-CN" dirty="0"/>
              <a:t>Backup</a:t>
            </a:r>
            <a:endParaRPr lang="en-US" dirty="0"/>
          </a:p>
        </p:txBody>
      </p:sp>
      <p:sp>
        <p:nvSpPr>
          <p:cNvPr id="4" name="Content Placeholder 3">
            <a:extLst>
              <a:ext uri="{FF2B5EF4-FFF2-40B4-BE49-F238E27FC236}">
                <a16:creationId xmlns:a16="http://schemas.microsoft.com/office/drawing/2014/main" id="{9A41F9D2-C278-40F8-965E-E9CC989769DB}"/>
              </a:ext>
            </a:extLst>
          </p:cNvPr>
          <p:cNvSpPr>
            <a:spLocks noGrp="1"/>
          </p:cNvSpPr>
          <p:nvPr>
            <p:ph idx="12"/>
          </p:nvPr>
        </p:nvSpPr>
        <p:spPr/>
        <p:txBody>
          <a:bodyPr/>
          <a:lstStyle/>
          <a:p>
            <a:pPr defTabSz="914355"/>
            <a:r>
              <a:rPr lang="en-US" dirty="0"/>
              <a:t>Indication: neuropathic pain, it is usually secondary from an identified cause, like diabetes, alcohol abuse, etc.</a:t>
            </a:r>
          </a:p>
          <a:p>
            <a:pPr defTabSz="914355"/>
            <a:r>
              <a:rPr lang="en-US" dirty="0"/>
              <a:t>Medicine: pregabalin (A) &amp; nortriptyline (B) </a:t>
            </a:r>
          </a:p>
          <a:p>
            <a:pPr defTabSz="914355"/>
            <a:r>
              <a:rPr lang="en-US" dirty="0"/>
              <a:t>Primary Endpoint: Risk reduction in pain score</a:t>
            </a:r>
          </a:p>
          <a:p>
            <a:pPr defTabSz="914355"/>
            <a:r>
              <a:rPr lang="en-US" dirty="0"/>
              <a:t>Objective: Determine which drug is most effective in reducing the pain in patient with neuropathic pain</a:t>
            </a:r>
          </a:p>
          <a:p>
            <a:pPr defTabSz="914355"/>
            <a:r>
              <a:rPr lang="en-US" dirty="0"/>
              <a:t>Analysis model/Design: Bayesian Response Adaptive Randomization (RAR)</a:t>
            </a:r>
          </a:p>
        </p:txBody>
      </p:sp>
      <p:sp>
        <p:nvSpPr>
          <p:cNvPr id="5" name="Text Placeholder 4">
            <a:extLst>
              <a:ext uri="{FF2B5EF4-FFF2-40B4-BE49-F238E27FC236}">
                <a16:creationId xmlns:a16="http://schemas.microsoft.com/office/drawing/2014/main" id="{8DA27D3D-7D9B-43C1-8427-184130A847B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1005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AEA1D-8E80-463E-930B-E914699A1E3F}"/>
              </a:ext>
            </a:extLst>
          </p:cNvPr>
          <p:cNvSpPr>
            <a:spLocks noGrp="1"/>
          </p:cNvSpPr>
          <p:nvPr>
            <p:ph type="body" sz="quarter" idx="11"/>
          </p:nvPr>
        </p:nvSpPr>
        <p:spPr>
          <a:xfrm>
            <a:off x="268915" y="185319"/>
            <a:ext cx="4174898" cy="361579"/>
          </a:xfrm>
        </p:spPr>
        <p:txBody>
          <a:bodyPr/>
          <a:lstStyle/>
          <a:p>
            <a:r>
              <a:rPr lang="en-US" sz="2000" dirty="0"/>
              <a:t>Backup- simulation result - Power</a:t>
            </a:r>
          </a:p>
        </p:txBody>
      </p:sp>
      <p:sp>
        <p:nvSpPr>
          <p:cNvPr id="5" name="Text Placeholder 4">
            <a:extLst>
              <a:ext uri="{FF2B5EF4-FFF2-40B4-BE49-F238E27FC236}">
                <a16:creationId xmlns:a16="http://schemas.microsoft.com/office/drawing/2014/main" id="{8413FE5E-2573-4F13-B138-E58C8775E832}"/>
              </a:ext>
            </a:extLst>
          </p:cNvPr>
          <p:cNvSpPr>
            <a:spLocks noGrp="1"/>
          </p:cNvSpPr>
          <p:nvPr>
            <p:ph type="body" sz="quarter" idx="13"/>
          </p:nvPr>
        </p:nvSpPr>
        <p:spPr>
          <a:xfrm>
            <a:off x="734093" y="6572867"/>
            <a:ext cx="9551637" cy="207749"/>
          </a:xfrm>
        </p:spPr>
        <p:txBody>
          <a:bodyPr/>
          <a:lstStyle/>
          <a:p>
            <a:endParaRPr lang="en-US"/>
          </a:p>
        </p:txBody>
      </p:sp>
      <p:pic>
        <p:nvPicPr>
          <p:cNvPr id="7" name="Picture 6">
            <a:extLst>
              <a:ext uri="{FF2B5EF4-FFF2-40B4-BE49-F238E27FC236}">
                <a16:creationId xmlns:a16="http://schemas.microsoft.com/office/drawing/2014/main" id="{040C203B-2954-408F-AA40-1431F3CA234B}"/>
              </a:ext>
            </a:extLst>
          </p:cNvPr>
          <p:cNvPicPr>
            <a:picLocks noChangeAspect="1"/>
          </p:cNvPicPr>
          <p:nvPr/>
        </p:nvPicPr>
        <p:blipFill>
          <a:blip r:embed="rId2"/>
          <a:stretch>
            <a:fillRect/>
          </a:stretch>
        </p:blipFill>
        <p:spPr>
          <a:xfrm>
            <a:off x="1388031" y="543057"/>
            <a:ext cx="8778434" cy="3219329"/>
          </a:xfrm>
          <a:prstGeom prst="rect">
            <a:avLst/>
          </a:prstGeom>
        </p:spPr>
      </p:pic>
      <p:graphicFrame>
        <p:nvGraphicFramePr>
          <p:cNvPr id="32" name="Table 31">
            <a:extLst>
              <a:ext uri="{FF2B5EF4-FFF2-40B4-BE49-F238E27FC236}">
                <a16:creationId xmlns:a16="http://schemas.microsoft.com/office/drawing/2014/main" id="{56D4E8A7-FEA9-43B1-B0C1-9DEF6E15AA6C}"/>
              </a:ext>
            </a:extLst>
          </p:cNvPr>
          <p:cNvGraphicFramePr>
            <a:graphicFrameLocks noGrp="1"/>
          </p:cNvGraphicFramePr>
          <p:nvPr/>
        </p:nvGraphicFramePr>
        <p:xfrm>
          <a:off x="388182" y="3865749"/>
          <a:ext cx="1981200" cy="2480310"/>
        </p:xfrm>
        <a:graphic>
          <a:graphicData uri="http://schemas.openxmlformats.org/drawingml/2006/table">
            <a:tbl>
              <a:tblPr/>
              <a:tblGrid>
                <a:gridCol w="584200">
                  <a:extLst>
                    <a:ext uri="{9D8B030D-6E8A-4147-A177-3AD203B41FA5}">
                      <a16:colId xmlns:a16="http://schemas.microsoft.com/office/drawing/2014/main" val="2403443623"/>
                    </a:ext>
                  </a:extLst>
                </a:gridCol>
                <a:gridCol w="342900">
                  <a:extLst>
                    <a:ext uri="{9D8B030D-6E8A-4147-A177-3AD203B41FA5}">
                      <a16:colId xmlns:a16="http://schemas.microsoft.com/office/drawing/2014/main" val="1853721484"/>
                    </a:ext>
                  </a:extLst>
                </a:gridCol>
                <a:gridCol w="368300">
                  <a:extLst>
                    <a:ext uri="{9D8B030D-6E8A-4147-A177-3AD203B41FA5}">
                      <a16:colId xmlns:a16="http://schemas.microsoft.com/office/drawing/2014/main" val="1996893184"/>
                    </a:ext>
                  </a:extLst>
                </a:gridCol>
                <a:gridCol w="685800">
                  <a:extLst>
                    <a:ext uri="{9D8B030D-6E8A-4147-A177-3AD203B41FA5}">
                      <a16:colId xmlns:a16="http://schemas.microsoft.com/office/drawing/2014/main" val="1501137022"/>
                    </a:ext>
                  </a:extLst>
                </a:gridCol>
              </a:tblGrid>
              <a:tr h="171450">
                <a:tc gridSpan="4">
                  <a:txBody>
                    <a:bodyPr/>
                    <a:lstStyle/>
                    <a:p>
                      <a:pPr algn="ctr" fontAlgn="ctr"/>
                      <a:r>
                        <a:rPr lang="en-US" sz="1100" b="0" i="0" u="none" strike="noStrike">
                          <a:solidFill>
                            <a:srgbClr val="002060"/>
                          </a:solidFill>
                          <a:effectLst/>
                          <a:latin typeface="Calibri" panose="020F0502020204030204" pitchFamily="34" charset="0"/>
                        </a:rPr>
                        <a:t>Scenario: Mod.&amp;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1397094"/>
                  </a:ext>
                </a:extLst>
              </a:tr>
              <a:tr h="171450">
                <a:tc>
                  <a:txBody>
                    <a:bodyPr/>
                    <a:lstStyle/>
                    <a:p>
                      <a:pPr algn="ctr" fontAlgn="ctr"/>
                      <a:r>
                        <a:rPr lang="en-US" sz="1100" b="0" i="0" u="none" strike="noStrike">
                          <a:solidFill>
                            <a:srgbClr val="002060"/>
                          </a:solidFill>
                          <a:effectLst/>
                          <a:latin typeface="Calibri" panose="020F0502020204030204" pitchFamily="34" charset="0"/>
                        </a:rPr>
                        <a:t>model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LG</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Power</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981784443"/>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0.9656</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112011775"/>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0.997</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1256527484"/>
                  </a:ext>
                </a:extLst>
              </a:tr>
              <a:tr h="171450">
                <a:tc>
                  <a:txBody>
                    <a:bodyPr/>
                    <a:lstStyle/>
                    <a:p>
                      <a:pPr algn="ctr" fontAlgn="ctr"/>
                      <a:r>
                        <a:rPr lang="en-US" sz="1100" b="0" i="0" u="none" strike="noStrike" dirty="0">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0.9939</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4120845635"/>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0.9778</a:t>
                      </a:r>
                    </a:p>
                  </a:txBody>
                  <a:tcPr marL="9525" marR="9525" marT="9525" marB="0" anchor="ctr">
                    <a:lnL>
                      <a:noFill/>
                    </a:lnL>
                    <a:lnR>
                      <a:noFill/>
                    </a:lnR>
                    <a:lnT>
                      <a:noFill/>
                    </a:lnT>
                    <a:lnB>
                      <a:noFill/>
                    </a:lnB>
                  </a:tcPr>
                </a:tc>
                <a:extLst>
                  <a:ext uri="{0D108BD9-81ED-4DB2-BD59-A6C34878D82A}">
                    <a16:rowId xmlns:a16="http://schemas.microsoft.com/office/drawing/2014/main" val="183296297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0.9984</a:t>
                      </a:r>
                    </a:p>
                  </a:txBody>
                  <a:tcPr marL="9525" marR="9525" marT="9525" marB="0" anchor="ctr">
                    <a:lnL>
                      <a:noFill/>
                    </a:lnL>
                    <a:lnR>
                      <a:noFill/>
                    </a:lnR>
                    <a:lnT>
                      <a:noFill/>
                    </a:lnT>
                    <a:lnB>
                      <a:noFill/>
                    </a:lnB>
                  </a:tcPr>
                </a:tc>
                <a:extLst>
                  <a:ext uri="{0D108BD9-81ED-4DB2-BD59-A6C34878D82A}">
                    <a16:rowId xmlns:a16="http://schemas.microsoft.com/office/drawing/2014/main" val="364194782"/>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0.9966</a:t>
                      </a:r>
                    </a:p>
                  </a:txBody>
                  <a:tcPr marL="9525" marR="9525" marT="9525" marB="0" anchor="ctr">
                    <a:lnL>
                      <a:noFill/>
                    </a:lnL>
                    <a:lnR>
                      <a:noFill/>
                    </a:lnR>
                    <a:lnT>
                      <a:noFill/>
                    </a:lnT>
                    <a:lnB>
                      <a:noFill/>
                    </a:lnB>
                  </a:tcPr>
                </a:tc>
                <a:extLst>
                  <a:ext uri="{0D108BD9-81ED-4DB2-BD59-A6C34878D82A}">
                    <a16:rowId xmlns:a16="http://schemas.microsoft.com/office/drawing/2014/main" val="3022357466"/>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0.8091</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2736685845"/>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0.9629</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2900208290"/>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0.9514</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766964439"/>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0.8235</a:t>
                      </a:r>
                    </a:p>
                  </a:txBody>
                  <a:tcPr marL="9525" marR="9525" marT="9525" marB="0" anchor="ctr">
                    <a:lnL>
                      <a:noFill/>
                    </a:lnL>
                    <a:lnR>
                      <a:noFill/>
                    </a:lnR>
                    <a:lnT>
                      <a:noFill/>
                    </a:lnT>
                    <a:lnB>
                      <a:noFill/>
                    </a:lnB>
                  </a:tcPr>
                </a:tc>
                <a:extLst>
                  <a:ext uri="{0D108BD9-81ED-4DB2-BD59-A6C34878D82A}">
                    <a16:rowId xmlns:a16="http://schemas.microsoft.com/office/drawing/2014/main" val="1476743875"/>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0.9752</a:t>
                      </a:r>
                    </a:p>
                  </a:txBody>
                  <a:tcPr marL="9525" marR="9525" marT="9525" marB="0" anchor="ctr">
                    <a:lnL>
                      <a:noFill/>
                    </a:lnL>
                    <a:lnR>
                      <a:noFill/>
                    </a:lnR>
                    <a:lnT>
                      <a:noFill/>
                    </a:lnT>
                    <a:lnB>
                      <a:noFill/>
                    </a:lnB>
                  </a:tcPr>
                </a:tc>
                <a:extLst>
                  <a:ext uri="{0D108BD9-81ED-4DB2-BD59-A6C34878D82A}">
                    <a16:rowId xmlns:a16="http://schemas.microsoft.com/office/drawing/2014/main" val="3378869656"/>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0.9509</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428818095"/>
                  </a:ext>
                </a:extLst>
              </a:tr>
            </a:tbl>
          </a:graphicData>
        </a:graphic>
      </p:graphicFrame>
      <p:graphicFrame>
        <p:nvGraphicFramePr>
          <p:cNvPr id="44" name="Table 43">
            <a:extLst>
              <a:ext uri="{FF2B5EF4-FFF2-40B4-BE49-F238E27FC236}">
                <a16:creationId xmlns:a16="http://schemas.microsoft.com/office/drawing/2014/main" id="{4AD88661-C080-4C76-8820-4102E2B99EFE}"/>
              </a:ext>
            </a:extLst>
          </p:cNvPr>
          <p:cNvGraphicFramePr>
            <a:graphicFrameLocks noGrp="1"/>
          </p:cNvGraphicFramePr>
          <p:nvPr/>
        </p:nvGraphicFramePr>
        <p:xfrm>
          <a:off x="2680193" y="3865749"/>
          <a:ext cx="1917699" cy="2480310"/>
        </p:xfrm>
        <a:graphic>
          <a:graphicData uri="http://schemas.openxmlformats.org/drawingml/2006/table">
            <a:tbl>
              <a:tblPr/>
              <a:tblGrid>
                <a:gridCol w="532518">
                  <a:extLst>
                    <a:ext uri="{9D8B030D-6E8A-4147-A177-3AD203B41FA5}">
                      <a16:colId xmlns:a16="http://schemas.microsoft.com/office/drawing/2014/main" val="3554765856"/>
                    </a:ext>
                  </a:extLst>
                </a:gridCol>
                <a:gridCol w="367691">
                  <a:extLst>
                    <a:ext uri="{9D8B030D-6E8A-4147-A177-3AD203B41FA5}">
                      <a16:colId xmlns:a16="http://schemas.microsoft.com/office/drawing/2014/main" val="2744628047"/>
                    </a:ext>
                  </a:extLst>
                </a:gridCol>
                <a:gridCol w="332824">
                  <a:extLst>
                    <a:ext uri="{9D8B030D-6E8A-4147-A177-3AD203B41FA5}">
                      <a16:colId xmlns:a16="http://schemas.microsoft.com/office/drawing/2014/main" val="3640660441"/>
                    </a:ext>
                  </a:extLst>
                </a:gridCol>
                <a:gridCol w="684666">
                  <a:extLst>
                    <a:ext uri="{9D8B030D-6E8A-4147-A177-3AD203B41FA5}">
                      <a16:colId xmlns:a16="http://schemas.microsoft.com/office/drawing/2014/main" val="3673296689"/>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Small &amp;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5625011"/>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Power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7428933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0.4168</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43944198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dirty="0">
                          <a:solidFill>
                            <a:srgbClr val="003366"/>
                          </a:solidFill>
                          <a:effectLst/>
                          <a:latin typeface="Calibri" panose="020F0502020204030204" pitchFamily="34" charset="0"/>
                        </a:rPr>
                        <a:t>0.6043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530011408"/>
                  </a:ext>
                </a:extLst>
              </a:tr>
              <a:tr h="171450">
                <a:tc>
                  <a:txBody>
                    <a:bodyPr/>
                    <a:lstStyle/>
                    <a:p>
                      <a:pPr algn="ctr" fontAlgn="ctr"/>
                      <a:r>
                        <a:rPr lang="en-US" sz="1100" b="0" i="0" u="none" strike="noStrike" dirty="0">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0.5609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026274305"/>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0.448</a:t>
                      </a:r>
                    </a:p>
                  </a:txBody>
                  <a:tcPr marL="9525" marR="9525" marT="9525" marB="0" anchor="ctr">
                    <a:lnL>
                      <a:noFill/>
                    </a:lnL>
                    <a:lnR>
                      <a:noFill/>
                    </a:lnR>
                    <a:lnT>
                      <a:noFill/>
                    </a:lnT>
                    <a:lnB>
                      <a:noFill/>
                    </a:lnB>
                  </a:tcPr>
                </a:tc>
                <a:extLst>
                  <a:ext uri="{0D108BD9-81ED-4DB2-BD59-A6C34878D82A}">
                    <a16:rowId xmlns:a16="http://schemas.microsoft.com/office/drawing/2014/main" val="1975468773"/>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0.6516</a:t>
                      </a:r>
                    </a:p>
                  </a:txBody>
                  <a:tcPr marL="9525" marR="9525" marT="9525" marB="0" anchor="ctr">
                    <a:lnL>
                      <a:noFill/>
                    </a:lnL>
                    <a:lnR>
                      <a:noFill/>
                    </a:lnR>
                    <a:lnT>
                      <a:noFill/>
                    </a:lnT>
                    <a:lnB>
                      <a:noFill/>
                    </a:lnB>
                  </a:tcPr>
                </a:tc>
                <a:extLst>
                  <a:ext uri="{0D108BD9-81ED-4DB2-BD59-A6C34878D82A}">
                    <a16:rowId xmlns:a16="http://schemas.microsoft.com/office/drawing/2014/main" val="289170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0.5831</a:t>
                      </a:r>
                    </a:p>
                  </a:txBody>
                  <a:tcPr marL="9525" marR="9525" marT="9525" marB="0" anchor="ctr">
                    <a:lnL>
                      <a:noFill/>
                    </a:lnL>
                    <a:lnR>
                      <a:noFill/>
                    </a:lnR>
                    <a:lnT>
                      <a:noFill/>
                    </a:lnT>
                    <a:lnB>
                      <a:noFill/>
                    </a:lnB>
                  </a:tcPr>
                </a:tc>
                <a:extLst>
                  <a:ext uri="{0D108BD9-81ED-4DB2-BD59-A6C34878D82A}">
                    <a16:rowId xmlns:a16="http://schemas.microsoft.com/office/drawing/2014/main" val="1799027230"/>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0.2803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09127824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0.4916</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944429311"/>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0.4634</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901949515"/>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0.2856</a:t>
                      </a:r>
                    </a:p>
                  </a:txBody>
                  <a:tcPr marL="9525" marR="9525" marT="9525" marB="0" anchor="b">
                    <a:lnL>
                      <a:noFill/>
                    </a:lnL>
                    <a:lnR>
                      <a:noFill/>
                    </a:lnR>
                    <a:lnT>
                      <a:noFill/>
                    </a:lnT>
                    <a:lnB>
                      <a:noFill/>
                    </a:lnB>
                  </a:tcPr>
                </a:tc>
                <a:extLst>
                  <a:ext uri="{0D108BD9-81ED-4DB2-BD59-A6C34878D82A}">
                    <a16:rowId xmlns:a16="http://schemas.microsoft.com/office/drawing/2014/main" val="234273414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0.5396</a:t>
                      </a:r>
                    </a:p>
                  </a:txBody>
                  <a:tcPr marL="9525" marR="9525" marT="9525" marB="0" anchor="b">
                    <a:lnL>
                      <a:noFill/>
                    </a:lnL>
                    <a:lnR>
                      <a:noFill/>
                    </a:lnR>
                    <a:lnT>
                      <a:noFill/>
                    </a:lnT>
                    <a:lnB>
                      <a:noFill/>
                    </a:lnB>
                  </a:tcPr>
                </a:tc>
                <a:extLst>
                  <a:ext uri="{0D108BD9-81ED-4DB2-BD59-A6C34878D82A}">
                    <a16:rowId xmlns:a16="http://schemas.microsoft.com/office/drawing/2014/main" val="1276919849"/>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0.458</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957308708"/>
                  </a:ext>
                </a:extLst>
              </a:tr>
            </a:tbl>
          </a:graphicData>
        </a:graphic>
      </p:graphicFrame>
      <p:graphicFrame>
        <p:nvGraphicFramePr>
          <p:cNvPr id="48" name="Table 47">
            <a:extLst>
              <a:ext uri="{FF2B5EF4-FFF2-40B4-BE49-F238E27FC236}">
                <a16:creationId xmlns:a16="http://schemas.microsoft.com/office/drawing/2014/main" id="{B52B8370-EA77-45D2-BCE6-6FA3CFB74534}"/>
              </a:ext>
            </a:extLst>
          </p:cNvPr>
          <p:cNvGraphicFramePr>
            <a:graphicFrameLocks noGrp="1"/>
          </p:cNvGraphicFramePr>
          <p:nvPr/>
        </p:nvGraphicFramePr>
        <p:xfrm>
          <a:off x="4937663" y="3865749"/>
          <a:ext cx="1917699" cy="2480310"/>
        </p:xfrm>
        <a:graphic>
          <a:graphicData uri="http://schemas.openxmlformats.org/drawingml/2006/table">
            <a:tbl>
              <a:tblPr/>
              <a:tblGrid>
                <a:gridCol w="532518">
                  <a:extLst>
                    <a:ext uri="{9D8B030D-6E8A-4147-A177-3AD203B41FA5}">
                      <a16:colId xmlns:a16="http://schemas.microsoft.com/office/drawing/2014/main" val="1627738508"/>
                    </a:ext>
                  </a:extLst>
                </a:gridCol>
                <a:gridCol w="367691">
                  <a:extLst>
                    <a:ext uri="{9D8B030D-6E8A-4147-A177-3AD203B41FA5}">
                      <a16:colId xmlns:a16="http://schemas.microsoft.com/office/drawing/2014/main" val="3248856617"/>
                    </a:ext>
                  </a:extLst>
                </a:gridCol>
                <a:gridCol w="332824">
                  <a:extLst>
                    <a:ext uri="{9D8B030D-6E8A-4147-A177-3AD203B41FA5}">
                      <a16:colId xmlns:a16="http://schemas.microsoft.com/office/drawing/2014/main" val="4095801084"/>
                    </a:ext>
                  </a:extLst>
                </a:gridCol>
                <a:gridCol w="684666">
                  <a:extLst>
                    <a:ext uri="{9D8B030D-6E8A-4147-A177-3AD203B41FA5}">
                      <a16:colId xmlns:a16="http://schemas.microsoft.com/office/drawing/2014/main" val="1516420264"/>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Spread</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25016866"/>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Power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6237258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0.9871</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50424118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0.9984</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82972180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0.9963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391025988"/>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0.9906</a:t>
                      </a:r>
                    </a:p>
                  </a:txBody>
                  <a:tcPr marL="9525" marR="9525" marT="9525" marB="0" anchor="ctr">
                    <a:lnL>
                      <a:noFill/>
                    </a:lnL>
                    <a:lnR>
                      <a:noFill/>
                    </a:lnR>
                    <a:lnT>
                      <a:noFill/>
                    </a:lnT>
                    <a:lnB>
                      <a:noFill/>
                    </a:lnB>
                  </a:tcPr>
                </a:tc>
                <a:extLst>
                  <a:ext uri="{0D108BD9-81ED-4DB2-BD59-A6C34878D82A}">
                    <a16:rowId xmlns:a16="http://schemas.microsoft.com/office/drawing/2014/main" val="282840161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0.9995</a:t>
                      </a:r>
                    </a:p>
                  </a:txBody>
                  <a:tcPr marL="9525" marR="9525" marT="9525" marB="0" anchor="ctr">
                    <a:lnL>
                      <a:noFill/>
                    </a:lnL>
                    <a:lnR>
                      <a:noFill/>
                    </a:lnR>
                    <a:lnT>
                      <a:noFill/>
                    </a:lnT>
                    <a:lnB>
                      <a:noFill/>
                    </a:lnB>
                  </a:tcPr>
                </a:tc>
                <a:extLst>
                  <a:ext uri="{0D108BD9-81ED-4DB2-BD59-A6C34878D82A}">
                    <a16:rowId xmlns:a16="http://schemas.microsoft.com/office/drawing/2014/main" val="3996674830"/>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0.9985</a:t>
                      </a:r>
                    </a:p>
                  </a:txBody>
                  <a:tcPr marL="9525" marR="9525" marT="9525" marB="0" anchor="ctr">
                    <a:lnL>
                      <a:noFill/>
                    </a:lnL>
                    <a:lnR>
                      <a:noFill/>
                    </a:lnR>
                    <a:lnT>
                      <a:noFill/>
                    </a:lnT>
                    <a:lnB>
                      <a:noFill/>
                    </a:lnB>
                  </a:tcPr>
                </a:tc>
                <a:extLst>
                  <a:ext uri="{0D108BD9-81ED-4DB2-BD59-A6C34878D82A}">
                    <a16:rowId xmlns:a16="http://schemas.microsoft.com/office/drawing/2014/main" val="3980327273"/>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0.8454</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768852688"/>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0.9575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512503228"/>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0.947</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9418653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0.8615</a:t>
                      </a:r>
                    </a:p>
                  </a:txBody>
                  <a:tcPr marL="9525" marR="9525" marT="9525" marB="0" anchor="b">
                    <a:lnL>
                      <a:noFill/>
                    </a:lnL>
                    <a:lnR>
                      <a:noFill/>
                    </a:lnR>
                    <a:lnT>
                      <a:noFill/>
                    </a:lnT>
                    <a:lnB>
                      <a:noFill/>
                    </a:lnB>
                  </a:tcPr>
                </a:tc>
                <a:extLst>
                  <a:ext uri="{0D108BD9-81ED-4DB2-BD59-A6C34878D82A}">
                    <a16:rowId xmlns:a16="http://schemas.microsoft.com/office/drawing/2014/main" val="322923385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0.9664</a:t>
                      </a:r>
                    </a:p>
                  </a:txBody>
                  <a:tcPr marL="9525" marR="9525" marT="9525" marB="0" anchor="b">
                    <a:lnL>
                      <a:noFill/>
                    </a:lnL>
                    <a:lnR>
                      <a:noFill/>
                    </a:lnR>
                    <a:lnT>
                      <a:noFill/>
                    </a:lnT>
                    <a:lnB>
                      <a:noFill/>
                    </a:lnB>
                  </a:tcPr>
                </a:tc>
                <a:extLst>
                  <a:ext uri="{0D108BD9-81ED-4DB2-BD59-A6C34878D82A}">
                    <a16:rowId xmlns:a16="http://schemas.microsoft.com/office/drawing/2014/main" val="1765726710"/>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0.9471</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122525073"/>
                  </a:ext>
                </a:extLst>
              </a:tr>
            </a:tbl>
          </a:graphicData>
        </a:graphic>
      </p:graphicFrame>
      <p:graphicFrame>
        <p:nvGraphicFramePr>
          <p:cNvPr id="52" name="Table 51">
            <a:extLst>
              <a:ext uri="{FF2B5EF4-FFF2-40B4-BE49-F238E27FC236}">
                <a16:creationId xmlns:a16="http://schemas.microsoft.com/office/drawing/2014/main" id="{5B895B99-42C2-4E2B-950E-FDE7C615AD0E}"/>
              </a:ext>
            </a:extLst>
          </p:cNvPr>
          <p:cNvGraphicFramePr>
            <a:graphicFrameLocks noGrp="1"/>
          </p:cNvGraphicFramePr>
          <p:nvPr/>
        </p:nvGraphicFramePr>
        <p:xfrm>
          <a:off x="7172680" y="3865749"/>
          <a:ext cx="1917699" cy="2480310"/>
        </p:xfrm>
        <a:graphic>
          <a:graphicData uri="http://schemas.openxmlformats.org/drawingml/2006/table">
            <a:tbl>
              <a:tblPr/>
              <a:tblGrid>
                <a:gridCol w="532518">
                  <a:extLst>
                    <a:ext uri="{9D8B030D-6E8A-4147-A177-3AD203B41FA5}">
                      <a16:colId xmlns:a16="http://schemas.microsoft.com/office/drawing/2014/main" val="2045108230"/>
                    </a:ext>
                  </a:extLst>
                </a:gridCol>
                <a:gridCol w="367691">
                  <a:extLst>
                    <a:ext uri="{9D8B030D-6E8A-4147-A177-3AD203B41FA5}">
                      <a16:colId xmlns:a16="http://schemas.microsoft.com/office/drawing/2014/main" val="3398100548"/>
                    </a:ext>
                  </a:extLst>
                </a:gridCol>
                <a:gridCol w="332824">
                  <a:extLst>
                    <a:ext uri="{9D8B030D-6E8A-4147-A177-3AD203B41FA5}">
                      <a16:colId xmlns:a16="http://schemas.microsoft.com/office/drawing/2014/main" val="3563404923"/>
                    </a:ext>
                  </a:extLst>
                </a:gridCol>
                <a:gridCol w="684666">
                  <a:extLst>
                    <a:ext uri="{9D8B030D-6E8A-4147-A177-3AD203B41FA5}">
                      <a16:colId xmlns:a16="http://schemas.microsoft.com/office/drawing/2014/main" val="403674249"/>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Opposite</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07723"/>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Power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924154090"/>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0.9197</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36968329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0.9757</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46671682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dirty="0">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dirty="0">
                          <a:solidFill>
                            <a:srgbClr val="003366"/>
                          </a:solidFill>
                          <a:effectLst/>
                          <a:latin typeface="Calibri" panose="020F0502020204030204" pitchFamily="34" charset="0"/>
                        </a:rPr>
                        <a:t>0.9412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71939561"/>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0.9361</a:t>
                      </a:r>
                    </a:p>
                  </a:txBody>
                  <a:tcPr marL="9525" marR="9525" marT="9525" marB="0" anchor="b">
                    <a:lnL>
                      <a:noFill/>
                    </a:lnL>
                    <a:lnR>
                      <a:noFill/>
                    </a:lnR>
                    <a:lnT>
                      <a:noFill/>
                    </a:lnT>
                    <a:lnB>
                      <a:noFill/>
                    </a:lnB>
                  </a:tcPr>
                </a:tc>
                <a:extLst>
                  <a:ext uri="{0D108BD9-81ED-4DB2-BD59-A6C34878D82A}">
                    <a16:rowId xmlns:a16="http://schemas.microsoft.com/office/drawing/2014/main" val="193220424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0.9981</a:t>
                      </a:r>
                    </a:p>
                  </a:txBody>
                  <a:tcPr marL="9525" marR="9525" marT="9525" marB="0" anchor="b">
                    <a:lnL>
                      <a:noFill/>
                    </a:lnL>
                    <a:lnR>
                      <a:noFill/>
                    </a:lnR>
                    <a:lnT>
                      <a:noFill/>
                    </a:lnT>
                    <a:lnB>
                      <a:noFill/>
                    </a:lnB>
                  </a:tcPr>
                </a:tc>
                <a:extLst>
                  <a:ext uri="{0D108BD9-81ED-4DB2-BD59-A6C34878D82A}">
                    <a16:rowId xmlns:a16="http://schemas.microsoft.com/office/drawing/2014/main" val="2380458597"/>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0.969</a:t>
                      </a:r>
                    </a:p>
                  </a:txBody>
                  <a:tcPr marL="9525" marR="9525" marT="9525" marB="0" anchor="b">
                    <a:lnL>
                      <a:noFill/>
                    </a:lnL>
                    <a:lnR>
                      <a:noFill/>
                    </a:lnR>
                    <a:lnT>
                      <a:noFill/>
                    </a:lnT>
                    <a:lnB>
                      <a:noFill/>
                    </a:lnB>
                  </a:tcPr>
                </a:tc>
                <a:extLst>
                  <a:ext uri="{0D108BD9-81ED-4DB2-BD59-A6C34878D82A}">
                    <a16:rowId xmlns:a16="http://schemas.microsoft.com/office/drawing/2014/main" val="277743069"/>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0.803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74800670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0.8356</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65364008"/>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0.8314</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048339364"/>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0.8209</a:t>
                      </a:r>
                    </a:p>
                  </a:txBody>
                  <a:tcPr marL="9525" marR="9525" marT="9525" marB="0" anchor="b">
                    <a:lnL>
                      <a:noFill/>
                    </a:lnL>
                    <a:lnR>
                      <a:noFill/>
                    </a:lnR>
                    <a:lnT>
                      <a:noFill/>
                    </a:lnT>
                    <a:lnB>
                      <a:noFill/>
                    </a:lnB>
                  </a:tcPr>
                </a:tc>
                <a:extLst>
                  <a:ext uri="{0D108BD9-81ED-4DB2-BD59-A6C34878D82A}">
                    <a16:rowId xmlns:a16="http://schemas.microsoft.com/office/drawing/2014/main" val="114101935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0.8608</a:t>
                      </a:r>
                    </a:p>
                  </a:txBody>
                  <a:tcPr marL="9525" marR="9525" marT="9525" marB="0" anchor="b">
                    <a:lnL>
                      <a:noFill/>
                    </a:lnL>
                    <a:lnR>
                      <a:noFill/>
                    </a:lnR>
                    <a:lnT>
                      <a:noFill/>
                    </a:lnT>
                    <a:lnB>
                      <a:noFill/>
                    </a:lnB>
                  </a:tcPr>
                </a:tc>
                <a:extLst>
                  <a:ext uri="{0D108BD9-81ED-4DB2-BD59-A6C34878D82A}">
                    <a16:rowId xmlns:a16="http://schemas.microsoft.com/office/drawing/2014/main" val="318722904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0.8433</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54014467"/>
                  </a:ext>
                </a:extLst>
              </a:tr>
            </a:tbl>
          </a:graphicData>
        </a:graphic>
      </p:graphicFrame>
      <p:graphicFrame>
        <p:nvGraphicFramePr>
          <p:cNvPr id="54" name="Table 53">
            <a:extLst>
              <a:ext uri="{FF2B5EF4-FFF2-40B4-BE49-F238E27FC236}">
                <a16:creationId xmlns:a16="http://schemas.microsoft.com/office/drawing/2014/main" id="{6D8613FD-429B-4162-81A8-80277B711420}"/>
              </a:ext>
            </a:extLst>
          </p:cNvPr>
          <p:cNvGraphicFramePr>
            <a:graphicFrameLocks noGrp="1"/>
          </p:cNvGraphicFramePr>
          <p:nvPr/>
        </p:nvGraphicFramePr>
        <p:xfrm>
          <a:off x="9407697" y="3865749"/>
          <a:ext cx="1917699" cy="2480310"/>
        </p:xfrm>
        <a:graphic>
          <a:graphicData uri="http://schemas.openxmlformats.org/drawingml/2006/table">
            <a:tbl>
              <a:tblPr/>
              <a:tblGrid>
                <a:gridCol w="532518">
                  <a:extLst>
                    <a:ext uri="{9D8B030D-6E8A-4147-A177-3AD203B41FA5}">
                      <a16:colId xmlns:a16="http://schemas.microsoft.com/office/drawing/2014/main" val="3301568417"/>
                    </a:ext>
                  </a:extLst>
                </a:gridCol>
                <a:gridCol w="367691">
                  <a:extLst>
                    <a:ext uri="{9D8B030D-6E8A-4147-A177-3AD203B41FA5}">
                      <a16:colId xmlns:a16="http://schemas.microsoft.com/office/drawing/2014/main" val="4265722296"/>
                    </a:ext>
                  </a:extLst>
                </a:gridCol>
                <a:gridCol w="332824">
                  <a:extLst>
                    <a:ext uri="{9D8B030D-6E8A-4147-A177-3AD203B41FA5}">
                      <a16:colId xmlns:a16="http://schemas.microsoft.com/office/drawing/2014/main" val="2034392052"/>
                    </a:ext>
                  </a:extLst>
                </a:gridCol>
                <a:gridCol w="684666">
                  <a:extLst>
                    <a:ext uri="{9D8B030D-6E8A-4147-A177-3AD203B41FA5}">
                      <a16:colId xmlns:a16="http://schemas.microsoft.com/office/drawing/2014/main" val="231853034"/>
                    </a:ext>
                  </a:extLst>
                </a:gridCol>
              </a:tblGrid>
              <a:tr h="171450">
                <a:tc gridSpan="4">
                  <a:txBody>
                    <a:bodyPr/>
                    <a:lstStyle/>
                    <a:p>
                      <a:pPr algn="ctr" fontAlgn="ctr"/>
                      <a:r>
                        <a:rPr lang="en-US" sz="1100" b="0" i="0" u="none" strike="noStrike">
                          <a:solidFill>
                            <a:srgbClr val="002060"/>
                          </a:solidFill>
                          <a:effectLst/>
                          <a:latin typeface="Calibri" panose="020F0502020204030204" pitchFamily="34" charset="0"/>
                        </a:rPr>
                        <a:t>Scenario: One Nugget</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33991"/>
                  </a:ext>
                </a:extLst>
              </a:tr>
              <a:tr h="171450">
                <a:tc>
                  <a:txBody>
                    <a:bodyPr/>
                    <a:lstStyle/>
                    <a:p>
                      <a:pPr algn="ctr" fontAlgn="b"/>
                      <a:r>
                        <a:rPr lang="en-US" sz="1100" b="0" i="0" u="none" strike="noStrike">
                          <a:solidFill>
                            <a:srgbClr val="002060"/>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Power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669285474"/>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0.5774</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05560529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0.6456</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061132838"/>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0.6337</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151234240"/>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0.6111</a:t>
                      </a:r>
                    </a:p>
                  </a:txBody>
                  <a:tcPr marL="9525" marR="9525" marT="9525" marB="0" anchor="ctr">
                    <a:lnL>
                      <a:noFill/>
                    </a:lnL>
                    <a:lnR>
                      <a:noFill/>
                    </a:lnR>
                    <a:lnT>
                      <a:noFill/>
                    </a:lnT>
                    <a:lnB>
                      <a:noFill/>
                    </a:lnB>
                  </a:tcPr>
                </a:tc>
                <a:extLst>
                  <a:ext uri="{0D108BD9-81ED-4DB2-BD59-A6C34878D82A}">
                    <a16:rowId xmlns:a16="http://schemas.microsoft.com/office/drawing/2014/main" val="12131406"/>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0.6934</a:t>
                      </a:r>
                    </a:p>
                  </a:txBody>
                  <a:tcPr marL="9525" marR="9525" marT="9525" marB="0" anchor="ctr">
                    <a:lnL>
                      <a:noFill/>
                    </a:lnL>
                    <a:lnR>
                      <a:noFill/>
                    </a:lnR>
                    <a:lnT>
                      <a:noFill/>
                    </a:lnT>
                    <a:lnB>
                      <a:noFill/>
                    </a:lnB>
                  </a:tcPr>
                </a:tc>
                <a:extLst>
                  <a:ext uri="{0D108BD9-81ED-4DB2-BD59-A6C34878D82A}">
                    <a16:rowId xmlns:a16="http://schemas.microsoft.com/office/drawing/2014/main" val="3334570133"/>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0.6771</a:t>
                      </a:r>
                    </a:p>
                  </a:txBody>
                  <a:tcPr marL="9525" marR="9525" marT="9525" marB="0" anchor="ctr">
                    <a:lnL>
                      <a:noFill/>
                    </a:lnL>
                    <a:lnR>
                      <a:noFill/>
                    </a:lnR>
                    <a:lnT>
                      <a:noFill/>
                    </a:lnT>
                    <a:lnB>
                      <a:noFill/>
                    </a:lnB>
                  </a:tcPr>
                </a:tc>
                <a:extLst>
                  <a:ext uri="{0D108BD9-81ED-4DB2-BD59-A6C34878D82A}">
                    <a16:rowId xmlns:a16="http://schemas.microsoft.com/office/drawing/2014/main" val="4072389585"/>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0.3509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114251926"/>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0.4665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755036397"/>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0.4542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456513751"/>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0.3696</a:t>
                      </a:r>
                    </a:p>
                  </a:txBody>
                  <a:tcPr marL="9525" marR="9525" marT="9525" marB="0" anchor="b">
                    <a:lnL>
                      <a:noFill/>
                    </a:lnL>
                    <a:lnR>
                      <a:noFill/>
                    </a:lnR>
                    <a:lnT>
                      <a:noFill/>
                    </a:lnT>
                    <a:lnB>
                      <a:noFill/>
                    </a:lnB>
                  </a:tcPr>
                </a:tc>
                <a:extLst>
                  <a:ext uri="{0D108BD9-81ED-4DB2-BD59-A6C34878D82A}">
                    <a16:rowId xmlns:a16="http://schemas.microsoft.com/office/drawing/2014/main" val="1944191895"/>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0.4759</a:t>
                      </a:r>
                    </a:p>
                  </a:txBody>
                  <a:tcPr marL="9525" marR="9525" marT="9525" marB="0" anchor="b">
                    <a:lnL>
                      <a:noFill/>
                    </a:lnL>
                    <a:lnR>
                      <a:noFill/>
                    </a:lnR>
                    <a:lnT>
                      <a:noFill/>
                    </a:lnT>
                    <a:lnB>
                      <a:noFill/>
                    </a:lnB>
                  </a:tcPr>
                </a:tc>
                <a:extLst>
                  <a:ext uri="{0D108BD9-81ED-4DB2-BD59-A6C34878D82A}">
                    <a16:rowId xmlns:a16="http://schemas.microsoft.com/office/drawing/2014/main" val="3259183079"/>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2060"/>
                          </a:solidFill>
                          <a:effectLst/>
                          <a:latin typeface="Calibri" panose="020F0502020204030204" pitchFamily="34" charset="0"/>
                        </a:rPr>
                        <a:t>0.4498</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856700928"/>
                  </a:ext>
                </a:extLst>
              </a:tr>
            </a:tbl>
          </a:graphicData>
        </a:graphic>
      </p:graphicFrame>
    </p:spTree>
    <p:extLst>
      <p:ext uri="{BB962C8B-B14F-4D97-AF65-F5344CB8AC3E}">
        <p14:creationId xmlns:p14="http://schemas.microsoft.com/office/powerpoint/2010/main" val="7887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AEA1D-8E80-463E-930B-E914699A1E3F}"/>
              </a:ext>
            </a:extLst>
          </p:cNvPr>
          <p:cNvSpPr>
            <a:spLocks noGrp="1"/>
          </p:cNvSpPr>
          <p:nvPr>
            <p:ph type="body" sz="quarter" idx="11"/>
          </p:nvPr>
        </p:nvSpPr>
        <p:spPr>
          <a:xfrm>
            <a:off x="268914" y="185319"/>
            <a:ext cx="5584955" cy="361579"/>
          </a:xfrm>
        </p:spPr>
        <p:txBody>
          <a:bodyPr/>
          <a:lstStyle/>
          <a:p>
            <a:r>
              <a:rPr lang="en-US" sz="2000" dirty="0">
                <a:solidFill>
                  <a:srgbClr val="002060"/>
                </a:solidFill>
              </a:rPr>
              <a:t>Backup- Simulation</a:t>
            </a:r>
            <a:r>
              <a:rPr lang="en-US" sz="2000" dirty="0"/>
              <a:t> Result - Expected Sample Size</a:t>
            </a:r>
          </a:p>
        </p:txBody>
      </p:sp>
      <p:sp>
        <p:nvSpPr>
          <p:cNvPr id="5" name="Text Placeholder 4">
            <a:extLst>
              <a:ext uri="{FF2B5EF4-FFF2-40B4-BE49-F238E27FC236}">
                <a16:creationId xmlns:a16="http://schemas.microsoft.com/office/drawing/2014/main" id="{8413FE5E-2573-4F13-B138-E58C8775E832}"/>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82ED74ED-FB4D-4ABA-A58D-CE2D37CB70CB}"/>
              </a:ext>
            </a:extLst>
          </p:cNvPr>
          <p:cNvPicPr>
            <a:picLocks noChangeAspect="1"/>
          </p:cNvPicPr>
          <p:nvPr/>
        </p:nvPicPr>
        <p:blipFill>
          <a:blip r:embed="rId2"/>
          <a:stretch>
            <a:fillRect/>
          </a:stretch>
        </p:blipFill>
        <p:spPr>
          <a:xfrm>
            <a:off x="1341693" y="523649"/>
            <a:ext cx="8850410" cy="3216252"/>
          </a:xfrm>
          <a:prstGeom prst="rect">
            <a:avLst/>
          </a:prstGeom>
        </p:spPr>
      </p:pic>
      <p:graphicFrame>
        <p:nvGraphicFramePr>
          <p:cNvPr id="10" name="Table 9">
            <a:extLst>
              <a:ext uri="{FF2B5EF4-FFF2-40B4-BE49-F238E27FC236}">
                <a16:creationId xmlns:a16="http://schemas.microsoft.com/office/drawing/2014/main" id="{5C190178-397F-46F5-A8A5-BDF48F89A8B2}"/>
              </a:ext>
            </a:extLst>
          </p:cNvPr>
          <p:cNvGraphicFramePr>
            <a:graphicFrameLocks noGrp="1"/>
          </p:cNvGraphicFramePr>
          <p:nvPr/>
        </p:nvGraphicFramePr>
        <p:xfrm>
          <a:off x="253372" y="3798342"/>
          <a:ext cx="1981200" cy="2480310"/>
        </p:xfrm>
        <a:graphic>
          <a:graphicData uri="http://schemas.openxmlformats.org/drawingml/2006/table">
            <a:tbl>
              <a:tblPr/>
              <a:tblGrid>
                <a:gridCol w="584200">
                  <a:extLst>
                    <a:ext uri="{9D8B030D-6E8A-4147-A177-3AD203B41FA5}">
                      <a16:colId xmlns:a16="http://schemas.microsoft.com/office/drawing/2014/main" val="2205347529"/>
                    </a:ext>
                  </a:extLst>
                </a:gridCol>
                <a:gridCol w="342900">
                  <a:extLst>
                    <a:ext uri="{9D8B030D-6E8A-4147-A177-3AD203B41FA5}">
                      <a16:colId xmlns:a16="http://schemas.microsoft.com/office/drawing/2014/main" val="3192144010"/>
                    </a:ext>
                  </a:extLst>
                </a:gridCol>
                <a:gridCol w="368300">
                  <a:extLst>
                    <a:ext uri="{9D8B030D-6E8A-4147-A177-3AD203B41FA5}">
                      <a16:colId xmlns:a16="http://schemas.microsoft.com/office/drawing/2014/main" val="4097820901"/>
                    </a:ext>
                  </a:extLst>
                </a:gridCol>
                <a:gridCol w="685800">
                  <a:extLst>
                    <a:ext uri="{9D8B030D-6E8A-4147-A177-3AD203B41FA5}">
                      <a16:colId xmlns:a16="http://schemas.microsoft.com/office/drawing/2014/main" val="3954668355"/>
                    </a:ext>
                  </a:extLst>
                </a:gridCol>
              </a:tblGrid>
              <a:tr h="171450">
                <a:tc gridSpan="4">
                  <a:txBody>
                    <a:bodyPr/>
                    <a:lstStyle/>
                    <a:p>
                      <a:pPr algn="ctr" fontAlgn="ctr"/>
                      <a:r>
                        <a:rPr lang="en-US" sz="1100" b="0" i="0" u="none" strike="noStrike">
                          <a:solidFill>
                            <a:srgbClr val="002060"/>
                          </a:solidFill>
                          <a:effectLst/>
                          <a:latin typeface="Calibri" panose="020F0502020204030204" pitchFamily="34" charset="0"/>
                        </a:rPr>
                        <a:t>Scenario: Mod.&amp;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5235881"/>
                  </a:ext>
                </a:extLst>
              </a:tr>
              <a:tr h="171450">
                <a:tc>
                  <a:txBody>
                    <a:bodyPr/>
                    <a:lstStyle/>
                    <a:p>
                      <a:pPr algn="ctr" fontAlgn="ctr"/>
                      <a:r>
                        <a:rPr lang="en-US" sz="1100" b="0" i="0" u="none" strike="noStrike">
                          <a:solidFill>
                            <a:srgbClr val="002060"/>
                          </a:solidFill>
                          <a:effectLst/>
                          <a:latin typeface="Calibri" panose="020F0502020204030204" pitchFamily="34" charset="0"/>
                        </a:rPr>
                        <a:t>model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LG</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Exp. SS</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15836817"/>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dirty="0">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866342290"/>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2767392575"/>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420842964"/>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836062424"/>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1747511861"/>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273818427"/>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280.675</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082286870"/>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243.572</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4256931249"/>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259.152</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309400938"/>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265.534</a:t>
                      </a:r>
                    </a:p>
                  </a:txBody>
                  <a:tcPr marL="9525" marR="9525" marT="9525" marB="0" anchor="ctr">
                    <a:lnL>
                      <a:noFill/>
                    </a:lnL>
                    <a:lnR>
                      <a:noFill/>
                    </a:lnR>
                    <a:lnT>
                      <a:noFill/>
                    </a:lnT>
                    <a:lnB>
                      <a:noFill/>
                    </a:lnB>
                  </a:tcPr>
                </a:tc>
                <a:extLst>
                  <a:ext uri="{0D108BD9-81ED-4DB2-BD59-A6C34878D82A}">
                    <a16:rowId xmlns:a16="http://schemas.microsoft.com/office/drawing/2014/main" val="150919413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232.749</a:t>
                      </a:r>
                    </a:p>
                  </a:txBody>
                  <a:tcPr marL="9525" marR="9525" marT="9525" marB="0" anchor="ctr">
                    <a:lnL>
                      <a:noFill/>
                    </a:lnL>
                    <a:lnR>
                      <a:noFill/>
                    </a:lnR>
                    <a:lnT>
                      <a:noFill/>
                    </a:lnT>
                    <a:lnB>
                      <a:noFill/>
                    </a:lnB>
                  </a:tcPr>
                </a:tc>
                <a:extLst>
                  <a:ext uri="{0D108BD9-81ED-4DB2-BD59-A6C34878D82A}">
                    <a16:rowId xmlns:a16="http://schemas.microsoft.com/office/drawing/2014/main" val="2573086644"/>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245.572</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90708357"/>
                  </a:ext>
                </a:extLst>
              </a:tr>
            </a:tbl>
          </a:graphicData>
        </a:graphic>
      </p:graphicFrame>
      <p:graphicFrame>
        <p:nvGraphicFramePr>
          <p:cNvPr id="12" name="Table 11">
            <a:extLst>
              <a:ext uri="{FF2B5EF4-FFF2-40B4-BE49-F238E27FC236}">
                <a16:creationId xmlns:a16="http://schemas.microsoft.com/office/drawing/2014/main" id="{CC962BEC-A8CE-4C4E-BC7C-17EE58ED18EF}"/>
              </a:ext>
            </a:extLst>
          </p:cNvPr>
          <p:cNvGraphicFramePr>
            <a:graphicFrameLocks noGrp="1"/>
          </p:cNvGraphicFramePr>
          <p:nvPr/>
        </p:nvGraphicFramePr>
        <p:xfrm>
          <a:off x="2639257" y="3811863"/>
          <a:ext cx="1917699" cy="2480310"/>
        </p:xfrm>
        <a:graphic>
          <a:graphicData uri="http://schemas.openxmlformats.org/drawingml/2006/table">
            <a:tbl>
              <a:tblPr/>
              <a:tblGrid>
                <a:gridCol w="532518">
                  <a:extLst>
                    <a:ext uri="{9D8B030D-6E8A-4147-A177-3AD203B41FA5}">
                      <a16:colId xmlns:a16="http://schemas.microsoft.com/office/drawing/2014/main" val="835983095"/>
                    </a:ext>
                  </a:extLst>
                </a:gridCol>
                <a:gridCol w="367691">
                  <a:extLst>
                    <a:ext uri="{9D8B030D-6E8A-4147-A177-3AD203B41FA5}">
                      <a16:colId xmlns:a16="http://schemas.microsoft.com/office/drawing/2014/main" val="2263602252"/>
                    </a:ext>
                  </a:extLst>
                </a:gridCol>
                <a:gridCol w="332824">
                  <a:extLst>
                    <a:ext uri="{9D8B030D-6E8A-4147-A177-3AD203B41FA5}">
                      <a16:colId xmlns:a16="http://schemas.microsoft.com/office/drawing/2014/main" val="3359022096"/>
                    </a:ext>
                  </a:extLst>
                </a:gridCol>
                <a:gridCol w="684666">
                  <a:extLst>
                    <a:ext uri="{9D8B030D-6E8A-4147-A177-3AD203B41FA5}">
                      <a16:colId xmlns:a16="http://schemas.microsoft.com/office/drawing/2014/main" val="187127520"/>
                    </a:ext>
                  </a:extLst>
                </a:gridCol>
              </a:tblGrid>
              <a:tr h="171450">
                <a:tc gridSpan="4">
                  <a:txBody>
                    <a:bodyPr/>
                    <a:lstStyle/>
                    <a:p>
                      <a:pPr algn="ctr" fontAlgn="ctr"/>
                      <a:r>
                        <a:rPr lang="en-US" sz="1100" b="0" i="0" u="none" strike="noStrike" dirty="0">
                          <a:solidFill>
                            <a:srgbClr val="003366"/>
                          </a:solidFill>
                          <a:effectLst/>
                          <a:latin typeface="Calibri" panose="020F0502020204030204" pitchFamily="34" charset="0"/>
                        </a:rPr>
                        <a:t>Scenario: Small &amp;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6072226"/>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Exp. SS</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274093275"/>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4194286788"/>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408086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181626796"/>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34039938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809331834"/>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1235471851"/>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342.140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83270157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336.088</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78797384"/>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345.800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177798087"/>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336.800</a:t>
                      </a:r>
                    </a:p>
                  </a:txBody>
                  <a:tcPr marL="9525" marR="9525" marT="9525" marB="0" anchor="b">
                    <a:lnL>
                      <a:noFill/>
                    </a:lnL>
                    <a:lnR>
                      <a:noFill/>
                    </a:lnR>
                    <a:lnT>
                      <a:noFill/>
                    </a:lnT>
                    <a:lnB>
                      <a:noFill/>
                    </a:lnB>
                  </a:tcPr>
                </a:tc>
                <a:extLst>
                  <a:ext uri="{0D108BD9-81ED-4DB2-BD59-A6C34878D82A}">
                    <a16:rowId xmlns:a16="http://schemas.microsoft.com/office/drawing/2014/main" val="1811463657"/>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330.057</a:t>
                      </a:r>
                    </a:p>
                  </a:txBody>
                  <a:tcPr marL="9525" marR="9525" marT="9525" marB="0" anchor="b">
                    <a:lnL>
                      <a:noFill/>
                    </a:lnL>
                    <a:lnR>
                      <a:noFill/>
                    </a:lnR>
                    <a:lnT>
                      <a:noFill/>
                    </a:lnT>
                    <a:lnB>
                      <a:noFill/>
                    </a:lnB>
                  </a:tcPr>
                </a:tc>
                <a:extLst>
                  <a:ext uri="{0D108BD9-81ED-4DB2-BD59-A6C34878D82A}">
                    <a16:rowId xmlns:a16="http://schemas.microsoft.com/office/drawing/2014/main" val="333237528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339.323</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9511258"/>
                  </a:ext>
                </a:extLst>
              </a:tr>
            </a:tbl>
          </a:graphicData>
        </a:graphic>
      </p:graphicFrame>
      <p:graphicFrame>
        <p:nvGraphicFramePr>
          <p:cNvPr id="13" name="Table 12">
            <a:extLst>
              <a:ext uri="{FF2B5EF4-FFF2-40B4-BE49-F238E27FC236}">
                <a16:creationId xmlns:a16="http://schemas.microsoft.com/office/drawing/2014/main" id="{C2293CB4-90B4-459F-B067-E74C5D355C5A}"/>
              </a:ext>
            </a:extLst>
          </p:cNvPr>
          <p:cNvGraphicFramePr>
            <a:graphicFrameLocks noGrp="1"/>
          </p:cNvGraphicFramePr>
          <p:nvPr/>
        </p:nvGraphicFramePr>
        <p:xfrm>
          <a:off x="4961642" y="3811863"/>
          <a:ext cx="1917699" cy="2495063"/>
        </p:xfrm>
        <a:graphic>
          <a:graphicData uri="http://schemas.openxmlformats.org/drawingml/2006/table">
            <a:tbl>
              <a:tblPr/>
              <a:tblGrid>
                <a:gridCol w="532518">
                  <a:extLst>
                    <a:ext uri="{9D8B030D-6E8A-4147-A177-3AD203B41FA5}">
                      <a16:colId xmlns:a16="http://schemas.microsoft.com/office/drawing/2014/main" val="3613167980"/>
                    </a:ext>
                  </a:extLst>
                </a:gridCol>
                <a:gridCol w="367691">
                  <a:extLst>
                    <a:ext uri="{9D8B030D-6E8A-4147-A177-3AD203B41FA5}">
                      <a16:colId xmlns:a16="http://schemas.microsoft.com/office/drawing/2014/main" val="3289206182"/>
                    </a:ext>
                  </a:extLst>
                </a:gridCol>
                <a:gridCol w="332824">
                  <a:extLst>
                    <a:ext uri="{9D8B030D-6E8A-4147-A177-3AD203B41FA5}">
                      <a16:colId xmlns:a16="http://schemas.microsoft.com/office/drawing/2014/main" val="434963800"/>
                    </a:ext>
                  </a:extLst>
                </a:gridCol>
                <a:gridCol w="684666">
                  <a:extLst>
                    <a:ext uri="{9D8B030D-6E8A-4147-A177-3AD203B41FA5}">
                      <a16:colId xmlns:a16="http://schemas.microsoft.com/office/drawing/2014/main" val="2034404268"/>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Spread</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856003"/>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Exp. SS</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80973574"/>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dirty="0">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823813215"/>
                  </a:ext>
                </a:extLst>
              </a:tr>
              <a:tr h="191918">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775363388"/>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340960443"/>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1368445827"/>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8176254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422522079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295.782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46721185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273.741</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86022703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284.955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010382433"/>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286.861</a:t>
                      </a:r>
                    </a:p>
                  </a:txBody>
                  <a:tcPr marL="9525" marR="9525" marT="9525" marB="0" anchor="b">
                    <a:lnL>
                      <a:noFill/>
                    </a:lnL>
                    <a:lnR>
                      <a:noFill/>
                    </a:lnR>
                    <a:lnT>
                      <a:noFill/>
                    </a:lnT>
                    <a:lnB>
                      <a:noFill/>
                    </a:lnB>
                  </a:tcPr>
                </a:tc>
                <a:extLst>
                  <a:ext uri="{0D108BD9-81ED-4DB2-BD59-A6C34878D82A}">
                    <a16:rowId xmlns:a16="http://schemas.microsoft.com/office/drawing/2014/main" val="129286958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266.355</a:t>
                      </a:r>
                    </a:p>
                  </a:txBody>
                  <a:tcPr marL="9525" marR="9525" marT="9525" marB="0" anchor="b">
                    <a:lnL>
                      <a:noFill/>
                    </a:lnL>
                    <a:lnR>
                      <a:noFill/>
                    </a:lnR>
                    <a:lnT>
                      <a:noFill/>
                    </a:lnT>
                    <a:lnB>
                      <a:noFill/>
                    </a:lnB>
                  </a:tcPr>
                </a:tc>
                <a:extLst>
                  <a:ext uri="{0D108BD9-81ED-4DB2-BD59-A6C34878D82A}">
                    <a16:rowId xmlns:a16="http://schemas.microsoft.com/office/drawing/2014/main" val="125397712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275.973</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642965864"/>
                  </a:ext>
                </a:extLst>
              </a:tr>
            </a:tbl>
          </a:graphicData>
        </a:graphic>
      </p:graphicFrame>
      <p:graphicFrame>
        <p:nvGraphicFramePr>
          <p:cNvPr id="14" name="Table 13">
            <a:extLst>
              <a:ext uri="{FF2B5EF4-FFF2-40B4-BE49-F238E27FC236}">
                <a16:creationId xmlns:a16="http://schemas.microsoft.com/office/drawing/2014/main" id="{074A52F3-DEB3-48CF-B3E8-01BCFDA11C03}"/>
              </a:ext>
            </a:extLst>
          </p:cNvPr>
          <p:cNvGraphicFramePr>
            <a:graphicFrameLocks noGrp="1"/>
          </p:cNvGraphicFramePr>
          <p:nvPr/>
        </p:nvGraphicFramePr>
        <p:xfrm>
          <a:off x="7294270" y="3798342"/>
          <a:ext cx="1917699" cy="2480310"/>
        </p:xfrm>
        <a:graphic>
          <a:graphicData uri="http://schemas.openxmlformats.org/drawingml/2006/table">
            <a:tbl>
              <a:tblPr/>
              <a:tblGrid>
                <a:gridCol w="532518">
                  <a:extLst>
                    <a:ext uri="{9D8B030D-6E8A-4147-A177-3AD203B41FA5}">
                      <a16:colId xmlns:a16="http://schemas.microsoft.com/office/drawing/2014/main" val="4086142478"/>
                    </a:ext>
                  </a:extLst>
                </a:gridCol>
                <a:gridCol w="367691">
                  <a:extLst>
                    <a:ext uri="{9D8B030D-6E8A-4147-A177-3AD203B41FA5}">
                      <a16:colId xmlns:a16="http://schemas.microsoft.com/office/drawing/2014/main" val="725701020"/>
                    </a:ext>
                  </a:extLst>
                </a:gridCol>
                <a:gridCol w="332824">
                  <a:extLst>
                    <a:ext uri="{9D8B030D-6E8A-4147-A177-3AD203B41FA5}">
                      <a16:colId xmlns:a16="http://schemas.microsoft.com/office/drawing/2014/main" val="3649438048"/>
                    </a:ext>
                  </a:extLst>
                </a:gridCol>
                <a:gridCol w="684666">
                  <a:extLst>
                    <a:ext uri="{9D8B030D-6E8A-4147-A177-3AD203B41FA5}">
                      <a16:colId xmlns:a16="http://schemas.microsoft.com/office/drawing/2014/main" val="1900751775"/>
                    </a:ext>
                  </a:extLst>
                </a:gridCol>
              </a:tblGrid>
              <a:tr h="171450">
                <a:tc gridSpan="4">
                  <a:txBody>
                    <a:bodyPr/>
                    <a:lstStyle/>
                    <a:p>
                      <a:pPr algn="ctr" fontAlgn="ctr"/>
                      <a:r>
                        <a:rPr lang="en-US" sz="1100" b="0" i="0" u="none" strike="noStrike" dirty="0">
                          <a:solidFill>
                            <a:srgbClr val="003366"/>
                          </a:solidFill>
                          <a:effectLst/>
                          <a:latin typeface="Calibri" panose="020F0502020204030204" pitchFamily="34" charset="0"/>
                        </a:rPr>
                        <a:t>Scenario: Opposite</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5835418"/>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Exp. SS</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124800043"/>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149852742"/>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996610282"/>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287226870"/>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123353608"/>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58208817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2356582828"/>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284.859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377815562"/>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332.829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883234977"/>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327.913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491729934"/>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268.911</a:t>
                      </a:r>
                    </a:p>
                  </a:txBody>
                  <a:tcPr marL="9525" marR="9525" marT="9525" marB="0" anchor="b">
                    <a:lnL>
                      <a:noFill/>
                    </a:lnL>
                    <a:lnR>
                      <a:noFill/>
                    </a:lnR>
                    <a:lnT>
                      <a:noFill/>
                    </a:lnT>
                    <a:lnB>
                      <a:noFill/>
                    </a:lnB>
                  </a:tcPr>
                </a:tc>
                <a:extLst>
                  <a:ext uri="{0D108BD9-81ED-4DB2-BD59-A6C34878D82A}">
                    <a16:rowId xmlns:a16="http://schemas.microsoft.com/office/drawing/2014/main" val="9157844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317.732</a:t>
                      </a:r>
                    </a:p>
                  </a:txBody>
                  <a:tcPr marL="9525" marR="9525" marT="9525" marB="0" anchor="b">
                    <a:lnL>
                      <a:noFill/>
                    </a:lnL>
                    <a:lnR>
                      <a:noFill/>
                    </a:lnR>
                    <a:lnT>
                      <a:noFill/>
                    </a:lnT>
                    <a:lnB>
                      <a:noFill/>
                    </a:lnB>
                  </a:tcPr>
                </a:tc>
                <a:extLst>
                  <a:ext uri="{0D108BD9-81ED-4DB2-BD59-A6C34878D82A}">
                    <a16:rowId xmlns:a16="http://schemas.microsoft.com/office/drawing/2014/main" val="2641928024"/>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312.550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613664425"/>
                  </a:ext>
                </a:extLst>
              </a:tr>
            </a:tbl>
          </a:graphicData>
        </a:graphic>
      </p:graphicFrame>
      <p:graphicFrame>
        <p:nvGraphicFramePr>
          <p:cNvPr id="15" name="Table 14">
            <a:extLst>
              <a:ext uri="{FF2B5EF4-FFF2-40B4-BE49-F238E27FC236}">
                <a16:creationId xmlns:a16="http://schemas.microsoft.com/office/drawing/2014/main" id="{7F759917-AF8E-425D-A313-F088A125EC96}"/>
              </a:ext>
            </a:extLst>
          </p:cNvPr>
          <p:cNvGraphicFramePr>
            <a:graphicFrameLocks noGrp="1"/>
          </p:cNvGraphicFramePr>
          <p:nvPr/>
        </p:nvGraphicFramePr>
        <p:xfrm>
          <a:off x="9629633" y="3798342"/>
          <a:ext cx="1917699" cy="2480310"/>
        </p:xfrm>
        <a:graphic>
          <a:graphicData uri="http://schemas.openxmlformats.org/drawingml/2006/table">
            <a:tbl>
              <a:tblPr/>
              <a:tblGrid>
                <a:gridCol w="532518">
                  <a:extLst>
                    <a:ext uri="{9D8B030D-6E8A-4147-A177-3AD203B41FA5}">
                      <a16:colId xmlns:a16="http://schemas.microsoft.com/office/drawing/2014/main" val="4044396996"/>
                    </a:ext>
                  </a:extLst>
                </a:gridCol>
                <a:gridCol w="367691">
                  <a:extLst>
                    <a:ext uri="{9D8B030D-6E8A-4147-A177-3AD203B41FA5}">
                      <a16:colId xmlns:a16="http://schemas.microsoft.com/office/drawing/2014/main" val="424754953"/>
                    </a:ext>
                  </a:extLst>
                </a:gridCol>
                <a:gridCol w="332824">
                  <a:extLst>
                    <a:ext uri="{9D8B030D-6E8A-4147-A177-3AD203B41FA5}">
                      <a16:colId xmlns:a16="http://schemas.microsoft.com/office/drawing/2014/main" val="117315055"/>
                    </a:ext>
                  </a:extLst>
                </a:gridCol>
                <a:gridCol w="684666">
                  <a:extLst>
                    <a:ext uri="{9D8B030D-6E8A-4147-A177-3AD203B41FA5}">
                      <a16:colId xmlns:a16="http://schemas.microsoft.com/office/drawing/2014/main" val="3211039795"/>
                    </a:ext>
                  </a:extLst>
                </a:gridCol>
              </a:tblGrid>
              <a:tr h="171450">
                <a:tc gridSpan="4">
                  <a:txBody>
                    <a:bodyPr/>
                    <a:lstStyle/>
                    <a:p>
                      <a:pPr algn="ctr" fontAlgn="ctr"/>
                      <a:r>
                        <a:rPr lang="en-US" sz="1100" b="0" i="0" u="none" strike="noStrike">
                          <a:solidFill>
                            <a:srgbClr val="002060"/>
                          </a:solidFill>
                          <a:effectLst/>
                          <a:latin typeface="Calibri" panose="020F0502020204030204" pitchFamily="34" charset="0"/>
                        </a:rPr>
                        <a:t>Scenario: One Nugget</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0917302"/>
                  </a:ext>
                </a:extLst>
              </a:tr>
              <a:tr h="171450">
                <a:tc>
                  <a:txBody>
                    <a:bodyPr/>
                    <a:lstStyle/>
                    <a:p>
                      <a:pPr algn="ctr" fontAlgn="b"/>
                      <a:r>
                        <a:rPr lang="en-US" sz="1100" b="0" i="0" u="none" strike="noStrike">
                          <a:solidFill>
                            <a:srgbClr val="002060"/>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Exp. SS</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650383776"/>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400</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48351616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642665877"/>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400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633840452"/>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236688768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559062998"/>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400</a:t>
                      </a:r>
                    </a:p>
                  </a:txBody>
                  <a:tcPr marL="9525" marR="9525" marT="9525" marB="0" anchor="ctr">
                    <a:lnL>
                      <a:noFill/>
                    </a:lnL>
                    <a:lnR>
                      <a:noFill/>
                    </a:lnR>
                    <a:lnT>
                      <a:noFill/>
                    </a:lnT>
                    <a:lnB>
                      <a:noFill/>
                    </a:lnB>
                  </a:tcPr>
                </a:tc>
                <a:extLst>
                  <a:ext uri="{0D108BD9-81ED-4DB2-BD59-A6C34878D82A}">
                    <a16:rowId xmlns:a16="http://schemas.microsoft.com/office/drawing/2014/main" val="3263857910"/>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358.892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846866408"/>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362.278</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996711927"/>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361.148</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241630291"/>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345.263</a:t>
                      </a:r>
                    </a:p>
                  </a:txBody>
                  <a:tcPr marL="9525" marR="9525" marT="9525" marB="0" anchor="b">
                    <a:lnL>
                      <a:noFill/>
                    </a:lnL>
                    <a:lnR>
                      <a:noFill/>
                    </a:lnR>
                    <a:lnT>
                      <a:noFill/>
                    </a:lnT>
                    <a:lnB>
                      <a:noFill/>
                    </a:lnB>
                  </a:tcPr>
                </a:tc>
                <a:extLst>
                  <a:ext uri="{0D108BD9-81ED-4DB2-BD59-A6C34878D82A}">
                    <a16:rowId xmlns:a16="http://schemas.microsoft.com/office/drawing/2014/main" val="271875733"/>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359.011</a:t>
                      </a:r>
                    </a:p>
                  </a:txBody>
                  <a:tcPr marL="9525" marR="9525" marT="9525" marB="0" anchor="b">
                    <a:lnL>
                      <a:noFill/>
                    </a:lnL>
                    <a:lnR>
                      <a:noFill/>
                    </a:lnR>
                    <a:lnT>
                      <a:noFill/>
                    </a:lnT>
                    <a:lnB>
                      <a:noFill/>
                    </a:lnB>
                  </a:tcPr>
                </a:tc>
                <a:extLst>
                  <a:ext uri="{0D108BD9-81ED-4DB2-BD59-A6C34878D82A}">
                    <a16:rowId xmlns:a16="http://schemas.microsoft.com/office/drawing/2014/main" val="2979614245"/>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2060"/>
                          </a:solidFill>
                          <a:effectLst/>
                          <a:latin typeface="Calibri" panose="020F0502020204030204" pitchFamily="34" charset="0"/>
                        </a:rPr>
                        <a:t>358.892</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697543870"/>
                  </a:ext>
                </a:extLst>
              </a:tr>
            </a:tbl>
          </a:graphicData>
        </a:graphic>
      </p:graphicFrame>
    </p:spTree>
    <p:extLst>
      <p:ext uri="{BB962C8B-B14F-4D97-AF65-F5344CB8AC3E}">
        <p14:creationId xmlns:p14="http://schemas.microsoft.com/office/powerpoint/2010/main" val="428865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AEA1D-8E80-463E-930B-E914699A1E3F}"/>
              </a:ext>
            </a:extLst>
          </p:cNvPr>
          <p:cNvSpPr>
            <a:spLocks noGrp="1"/>
          </p:cNvSpPr>
          <p:nvPr>
            <p:ph type="body" sz="quarter" idx="11"/>
          </p:nvPr>
        </p:nvSpPr>
        <p:spPr>
          <a:xfrm>
            <a:off x="268914" y="185319"/>
            <a:ext cx="5302943" cy="361579"/>
          </a:xfrm>
        </p:spPr>
        <p:txBody>
          <a:bodyPr/>
          <a:lstStyle/>
          <a:p>
            <a:r>
              <a:rPr lang="en-US" sz="2000" dirty="0">
                <a:solidFill>
                  <a:srgbClr val="002060"/>
                </a:solidFill>
              </a:rPr>
              <a:t>Backup - Simulation</a:t>
            </a:r>
            <a:r>
              <a:rPr lang="en-US" sz="2000" dirty="0"/>
              <a:t> Result - Study Duration</a:t>
            </a:r>
          </a:p>
        </p:txBody>
      </p:sp>
      <p:sp>
        <p:nvSpPr>
          <p:cNvPr id="5" name="Text Placeholder 4">
            <a:extLst>
              <a:ext uri="{FF2B5EF4-FFF2-40B4-BE49-F238E27FC236}">
                <a16:creationId xmlns:a16="http://schemas.microsoft.com/office/drawing/2014/main" id="{8413FE5E-2573-4F13-B138-E58C8775E832}"/>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7E903A93-02BD-4ACF-A7FA-6E9E517A259F}"/>
              </a:ext>
            </a:extLst>
          </p:cNvPr>
          <p:cNvPicPr>
            <a:picLocks noChangeAspect="1"/>
          </p:cNvPicPr>
          <p:nvPr/>
        </p:nvPicPr>
        <p:blipFill>
          <a:blip r:embed="rId2"/>
          <a:stretch>
            <a:fillRect/>
          </a:stretch>
        </p:blipFill>
        <p:spPr>
          <a:xfrm>
            <a:off x="1388031" y="551603"/>
            <a:ext cx="8778434" cy="3219328"/>
          </a:xfrm>
          <a:prstGeom prst="rect">
            <a:avLst/>
          </a:prstGeom>
        </p:spPr>
      </p:pic>
      <p:graphicFrame>
        <p:nvGraphicFramePr>
          <p:cNvPr id="15" name="Table 14">
            <a:extLst>
              <a:ext uri="{FF2B5EF4-FFF2-40B4-BE49-F238E27FC236}">
                <a16:creationId xmlns:a16="http://schemas.microsoft.com/office/drawing/2014/main" id="{CF7A5415-BB14-4FD5-9E96-5892EB41A860}"/>
              </a:ext>
            </a:extLst>
          </p:cNvPr>
          <p:cNvGraphicFramePr>
            <a:graphicFrameLocks noGrp="1"/>
          </p:cNvGraphicFramePr>
          <p:nvPr/>
        </p:nvGraphicFramePr>
        <p:xfrm>
          <a:off x="354329" y="3886425"/>
          <a:ext cx="1981200" cy="2480310"/>
        </p:xfrm>
        <a:graphic>
          <a:graphicData uri="http://schemas.openxmlformats.org/drawingml/2006/table">
            <a:tbl>
              <a:tblPr/>
              <a:tblGrid>
                <a:gridCol w="584200">
                  <a:extLst>
                    <a:ext uri="{9D8B030D-6E8A-4147-A177-3AD203B41FA5}">
                      <a16:colId xmlns:a16="http://schemas.microsoft.com/office/drawing/2014/main" val="1104017196"/>
                    </a:ext>
                  </a:extLst>
                </a:gridCol>
                <a:gridCol w="342900">
                  <a:extLst>
                    <a:ext uri="{9D8B030D-6E8A-4147-A177-3AD203B41FA5}">
                      <a16:colId xmlns:a16="http://schemas.microsoft.com/office/drawing/2014/main" val="1792927859"/>
                    </a:ext>
                  </a:extLst>
                </a:gridCol>
                <a:gridCol w="368300">
                  <a:extLst>
                    <a:ext uri="{9D8B030D-6E8A-4147-A177-3AD203B41FA5}">
                      <a16:colId xmlns:a16="http://schemas.microsoft.com/office/drawing/2014/main" val="3106875096"/>
                    </a:ext>
                  </a:extLst>
                </a:gridCol>
                <a:gridCol w="685800">
                  <a:extLst>
                    <a:ext uri="{9D8B030D-6E8A-4147-A177-3AD203B41FA5}">
                      <a16:colId xmlns:a16="http://schemas.microsoft.com/office/drawing/2014/main" val="4103048182"/>
                    </a:ext>
                  </a:extLst>
                </a:gridCol>
              </a:tblGrid>
              <a:tr h="171450">
                <a:tc gridSpan="4">
                  <a:txBody>
                    <a:bodyPr/>
                    <a:lstStyle/>
                    <a:p>
                      <a:pPr algn="ctr" fontAlgn="ctr"/>
                      <a:r>
                        <a:rPr lang="en-US" sz="1100" b="0" i="0" u="none" strike="noStrike" dirty="0">
                          <a:solidFill>
                            <a:srgbClr val="002060"/>
                          </a:solidFill>
                          <a:effectLst/>
                          <a:latin typeface="Calibri" panose="020F0502020204030204" pitchFamily="34" charset="0"/>
                        </a:rPr>
                        <a:t>Scenario: Mod.&amp;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915449"/>
                  </a:ext>
                </a:extLst>
              </a:tr>
              <a:tr h="171450">
                <a:tc>
                  <a:txBody>
                    <a:bodyPr/>
                    <a:lstStyle/>
                    <a:p>
                      <a:pPr algn="ctr" fontAlgn="ctr"/>
                      <a:r>
                        <a:rPr lang="en-US" sz="1100" b="0" i="0" u="none" strike="noStrike">
                          <a:solidFill>
                            <a:srgbClr val="002060"/>
                          </a:solidFill>
                          <a:effectLst/>
                          <a:latin typeface="Calibri" panose="020F0502020204030204" pitchFamily="34" charset="0"/>
                        </a:rPr>
                        <a:t>model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IA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LG</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Study Dur.</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600030652"/>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110.44</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543540863"/>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110.49</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4174595356"/>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110.45</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819004451"/>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110.49</a:t>
                      </a:r>
                    </a:p>
                  </a:txBody>
                  <a:tcPr marL="9525" marR="9525" marT="9525" marB="0" anchor="ctr">
                    <a:lnL>
                      <a:noFill/>
                    </a:lnL>
                    <a:lnR>
                      <a:noFill/>
                    </a:lnR>
                    <a:lnT>
                      <a:noFill/>
                    </a:lnT>
                    <a:lnB>
                      <a:noFill/>
                    </a:lnB>
                  </a:tcPr>
                </a:tc>
                <a:extLst>
                  <a:ext uri="{0D108BD9-81ED-4DB2-BD59-A6C34878D82A}">
                    <a16:rowId xmlns:a16="http://schemas.microsoft.com/office/drawing/2014/main" val="4115315312"/>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110.53</a:t>
                      </a:r>
                    </a:p>
                  </a:txBody>
                  <a:tcPr marL="9525" marR="9525" marT="9525" marB="0" anchor="ctr">
                    <a:lnL>
                      <a:noFill/>
                    </a:lnL>
                    <a:lnR>
                      <a:noFill/>
                    </a:lnR>
                    <a:lnT>
                      <a:noFill/>
                    </a:lnT>
                    <a:lnB>
                      <a:noFill/>
                    </a:lnB>
                  </a:tcPr>
                </a:tc>
                <a:extLst>
                  <a:ext uri="{0D108BD9-81ED-4DB2-BD59-A6C34878D82A}">
                    <a16:rowId xmlns:a16="http://schemas.microsoft.com/office/drawing/2014/main" val="2748625448"/>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110.45</a:t>
                      </a:r>
                    </a:p>
                  </a:txBody>
                  <a:tcPr marL="9525" marR="9525" marT="9525" marB="0" anchor="ctr">
                    <a:lnL>
                      <a:noFill/>
                    </a:lnL>
                    <a:lnR>
                      <a:noFill/>
                    </a:lnR>
                    <a:lnT>
                      <a:noFill/>
                    </a:lnT>
                    <a:lnB>
                      <a:noFill/>
                    </a:lnB>
                  </a:tcPr>
                </a:tc>
                <a:extLst>
                  <a:ext uri="{0D108BD9-81ED-4DB2-BD59-A6C34878D82A}">
                    <a16:rowId xmlns:a16="http://schemas.microsoft.com/office/drawing/2014/main" val="762510324"/>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97.58</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1931028229"/>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77.55</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551699829"/>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86.23</a:t>
                      </a:r>
                    </a:p>
                  </a:txBody>
                  <a:tcPr marL="9525" marR="9525" marT="9525" marB="0" anchor="ctr">
                    <a:lnL>
                      <a:noFill/>
                    </a:lnL>
                    <a:lnR>
                      <a:noFill/>
                    </a:lnR>
                    <a:lnT>
                      <a:noFill/>
                    </a:lnT>
                    <a:lnB>
                      <a:noFill/>
                    </a:lnB>
                    <a:solidFill>
                      <a:srgbClr val="E7E6E6"/>
                    </a:solidFill>
                  </a:tcPr>
                </a:tc>
                <a:extLst>
                  <a:ext uri="{0D108BD9-81ED-4DB2-BD59-A6C34878D82A}">
                    <a16:rowId xmlns:a16="http://schemas.microsoft.com/office/drawing/2014/main" val="3664631253"/>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92.70</a:t>
                      </a:r>
                    </a:p>
                  </a:txBody>
                  <a:tcPr marL="9525" marR="9525" marT="9525" marB="0" anchor="ctr">
                    <a:lnL>
                      <a:noFill/>
                    </a:lnL>
                    <a:lnR>
                      <a:noFill/>
                    </a:lnR>
                    <a:lnT>
                      <a:noFill/>
                    </a:lnT>
                    <a:lnB>
                      <a:noFill/>
                    </a:lnB>
                  </a:tcPr>
                </a:tc>
                <a:extLst>
                  <a:ext uri="{0D108BD9-81ED-4DB2-BD59-A6C34878D82A}">
                    <a16:rowId xmlns:a16="http://schemas.microsoft.com/office/drawing/2014/main" val="1240391918"/>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72.52</a:t>
                      </a:r>
                    </a:p>
                  </a:txBody>
                  <a:tcPr marL="9525" marR="9525" marT="9525" marB="0" anchor="ctr">
                    <a:lnL>
                      <a:noFill/>
                    </a:lnL>
                    <a:lnR>
                      <a:noFill/>
                    </a:lnR>
                    <a:lnT>
                      <a:noFill/>
                    </a:lnT>
                    <a:lnB>
                      <a:noFill/>
                    </a:lnB>
                  </a:tcPr>
                </a:tc>
                <a:extLst>
                  <a:ext uri="{0D108BD9-81ED-4DB2-BD59-A6C34878D82A}">
                    <a16:rowId xmlns:a16="http://schemas.microsoft.com/office/drawing/2014/main" val="2199886416"/>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dirty="0">
                          <a:solidFill>
                            <a:srgbClr val="002060"/>
                          </a:solidFill>
                          <a:effectLst/>
                          <a:latin typeface="Calibri" panose="020F0502020204030204" pitchFamily="34" charset="0"/>
                        </a:rPr>
                        <a:t>80.83</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742231970"/>
                  </a:ext>
                </a:extLst>
              </a:tr>
            </a:tbl>
          </a:graphicData>
        </a:graphic>
      </p:graphicFrame>
      <p:graphicFrame>
        <p:nvGraphicFramePr>
          <p:cNvPr id="30" name="Table 29">
            <a:extLst>
              <a:ext uri="{FF2B5EF4-FFF2-40B4-BE49-F238E27FC236}">
                <a16:creationId xmlns:a16="http://schemas.microsoft.com/office/drawing/2014/main" id="{B27C8261-F311-48E9-AD63-E6D2E30F7B7F}"/>
              </a:ext>
            </a:extLst>
          </p:cNvPr>
          <p:cNvGraphicFramePr>
            <a:graphicFrameLocks noGrp="1"/>
          </p:cNvGraphicFramePr>
          <p:nvPr/>
        </p:nvGraphicFramePr>
        <p:xfrm>
          <a:off x="2688148" y="3886425"/>
          <a:ext cx="1917699" cy="2480310"/>
        </p:xfrm>
        <a:graphic>
          <a:graphicData uri="http://schemas.openxmlformats.org/drawingml/2006/table">
            <a:tbl>
              <a:tblPr/>
              <a:tblGrid>
                <a:gridCol w="532518">
                  <a:extLst>
                    <a:ext uri="{9D8B030D-6E8A-4147-A177-3AD203B41FA5}">
                      <a16:colId xmlns:a16="http://schemas.microsoft.com/office/drawing/2014/main" val="2567011985"/>
                    </a:ext>
                  </a:extLst>
                </a:gridCol>
                <a:gridCol w="367691">
                  <a:extLst>
                    <a:ext uri="{9D8B030D-6E8A-4147-A177-3AD203B41FA5}">
                      <a16:colId xmlns:a16="http://schemas.microsoft.com/office/drawing/2014/main" val="3952776866"/>
                    </a:ext>
                  </a:extLst>
                </a:gridCol>
                <a:gridCol w="332824">
                  <a:extLst>
                    <a:ext uri="{9D8B030D-6E8A-4147-A177-3AD203B41FA5}">
                      <a16:colId xmlns:a16="http://schemas.microsoft.com/office/drawing/2014/main" val="2707738861"/>
                    </a:ext>
                  </a:extLst>
                </a:gridCol>
                <a:gridCol w="684666">
                  <a:extLst>
                    <a:ext uri="{9D8B030D-6E8A-4147-A177-3AD203B41FA5}">
                      <a16:colId xmlns:a16="http://schemas.microsoft.com/office/drawing/2014/main" val="2781702918"/>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Small &amp; homo.</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9532627"/>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Study Dur.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5373167"/>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110.44</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78861648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449090445"/>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053861917"/>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110.49</a:t>
                      </a:r>
                    </a:p>
                  </a:txBody>
                  <a:tcPr marL="9525" marR="9525" marT="9525" marB="0" anchor="ctr">
                    <a:lnL>
                      <a:noFill/>
                    </a:lnL>
                    <a:lnR>
                      <a:noFill/>
                    </a:lnR>
                    <a:lnT>
                      <a:noFill/>
                    </a:lnT>
                    <a:lnB>
                      <a:noFill/>
                    </a:lnB>
                  </a:tcPr>
                </a:tc>
                <a:extLst>
                  <a:ext uri="{0D108BD9-81ED-4DB2-BD59-A6C34878D82A}">
                    <a16:rowId xmlns:a16="http://schemas.microsoft.com/office/drawing/2014/main" val="3857708828"/>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110.53</a:t>
                      </a:r>
                    </a:p>
                  </a:txBody>
                  <a:tcPr marL="9525" marR="9525" marT="9525" marB="0" anchor="ctr">
                    <a:lnL>
                      <a:noFill/>
                    </a:lnL>
                    <a:lnR>
                      <a:noFill/>
                    </a:lnR>
                    <a:lnT>
                      <a:noFill/>
                    </a:lnT>
                    <a:lnB>
                      <a:noFill/>
                    </a:lnB>
                  </a:tcPr>
                </a:tc>
                <a:extLst>
                  <a:ext uri="{0D108BD9-81ED-4DB2-BD59-A6C34878D82A}">
                    <a16:rowId xmlns:a16="http://schemas.microsoft.com/office/drawing/2014/main" val="2027256940"/>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110.45</a:t>
                      </a:r>
                    </a:p>
                  </a:txBody>
                  <a:tcPr marL="9525" marR="9525" marT="9525" marB="0" anchor="ctr">
                    <a:lnL>
                      <a:noFill/>
                    </a:lnL>
                    <a:lnR>
                      <a:noFill/>
                    </a:lnR>
                    <a:lnT>
                      <a:noFill/>
                    </a:lnT>
                    <a:lnB>
                      <a:noFill/>
                    </a:lnB>
                  </a:tcPr>
                </a:tc>
                <a:extLst>
                  <a:ext uri="{0D108BD9-81ED-4DB2-BD59-A6C34878D82A}">
                    <a16:rowId xmlns:a16="http://schemas.microsoft.com/office/drawing/2014/main" val="3493625148"/>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dirty="0">
                          <a:solidFill>
                            <a:srgbClr val="003366"/>
                          </a:solidFill>
                          <a:effectLst/>
                          <a:latin typeface="Calibri" panose="020F0502020204030204" pitchFamily="34" charset="0"/>
                        </a:rPr>
                        <a:t>107.49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59603351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104.05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21842507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106.63</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25803091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107.11</a:t>
                      </a:r>
                    </a:p>
                  </a:txBody>
                  <a:tcPr marL="9525" marR="9525" marT="9525" marB="0" anchor="b">
                    <a:lnL>
                      <a:noFill/>
                    </a:lnL>
                    <a:lnR>
                      <a:noFill/>
                    </a:lnR>
                    <a:lnT>
                      <a:noFill/>
                    </a:lnT>
                    <a:lnB>
                      <a:noFill/>
                    </a:lnB>
                  </a:tcPr>
                </a:tc>
                <a:extLst>
                  <a:ext uri="{0D108BD9-81ED-4DB2-BD59-A6C34878D82A}">
                    <a16:rowId xmlns:a16="http://schemas.microsoft.com/office/drawing/2014/main" val="91351376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103.54</a:t>
                      </a:r>
                    </a:p>
                  </a:txBody>
                  <a:tcPr marL="9525" marR="9525" marT="9525" marB="0" anchor="b">
                    <a:lnL>
                      <a:noFill/>
                    </a:lnL>
                    <a:lnR>
                      <a:noFill/>
                    </a:lnR>
                    <a:lnT>
                      <a:noFill/>
                    </a:lnT>
                    <a:lnB>
                      <a:noFill/>
                    </a:lnB>
                  </a:tcPr>
                </a:tc>
                <a:extLst>
                  <a:ext uri="{0D108BD9-81ED-4DB2-BD59-A6C34878D82A}">
                    <a16:rowId xmlns:a16="http://schemas.microsoft.com/office/drawing/2014/main" val="218672933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106.03</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871956040"/>
                  </a:ext>
                </a:extLst>
              </a:tr>
            </a:tbl>
          </a:graphicData>
        </a:graphic>
      </p:graphicFrame>
      <p:graphicFrame>
        <p:nvGraphicFramePr>
          <p:cNvPr id="33" name="Table 32">
            <a:extLst>
              <a:ext uri="{FF2B5EF4-FFF2-40B4-BE49-F238E27FC236}">
                <a16:creationId xmlns:a16="http://schemas.microsoft.com/office/drawing/2014/main" id="{A4D03378-E6C6-4ADA-A00A-BF46773B1BF1}"/>
              </a:ext>
            </a:extLst>
          </p:cNvPr>
          <p:cNvGraphicFramePr>
            <a:graphicFrameLocks noGrp="1"/>
          </p:cNvGraphicFramePr>
          <p:nvPr/>
        </p:nvGraphicFramePr>
        <p:xfrm>
          <a:off x="4958466" y="3886425"/>
          <a:ext cx="1917699" cy="2480310"/>
        </p:xfrm>
        <a:graphic>
          <a:graphicData uri="http://schemas.openxmlformats.org/drawingml/2006/table">
            <a:tbl>
              <a:tblPr/>
              <a:tblGrid>
                <a:gridCol w="532518">
                  <a:extLst>
                    <a:ext uri="{9D8B030D-6E8A-4147-A177-3AD203B41FA5}">
                      <a16:colId xmlns:a16="http://schemas.microsoft.com/office/drawing/2014/main" val="392769224"/>
                    </a:ext>
                  </a:extLst>
                </a:gridCol>
                <a:gridCol w="367691">
                  <a:extLst>
                    <a:ext uri="{9D8B030D-6E8A-4147-A177-3AD203B41FA5}">
                      <a16:colId xmlns:a16="http://schemas.microsoft.com/office/drawing/2014/main" val="1047619213"/>
                    </a:ext>
                  </a:extLst>
                </a:gridCol>
                <a:gridCol w="332824">
                  <a:extLst>
                    <a:ext uri="{9D8B030D-6E8A-4147-A177-3AD203B41FA5}">
                      <a16:colId xmlns:a16="http://schemas.microsoft.com/office/drawing/2014/main" val="4217279083"/>
                    </a:ext>
                  </a:extLst>
                </a:gridCol>
                <a:gridCol w="684666">
                  <a:extLst>
                    <a:ext uri="{9D8B030D-6E8A-4147-A177-3AD203B41FA5}">
                      <a16:colId xmlns:a16="http://schemas.microsoft.com/office/drawing/2014/main" val="2291923564"/>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Spread</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78206026"/>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Study Dur.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214135011"/>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110.44</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07794563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767272429"/>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460557247"/>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110.49</a:t>
                      </a:r>
                    </a:p>
                  </a:txBody>
                  <a:tcPr marL="9525" marR="9525" marT="9525" marB="0" anchor="ctr">
                    <a:lnL>
                      <a:noFill/>
                    </a:lnL>
                    <a:lnR>
                      <a:noFill/>
                    </a:lnR>
                    <a:lnT>
                      <a:noFill/>
                    </a:lnT>
                    <a:lnB>
                      <a:noFill/>
                    </a:lnB>
                  </a:tcPr>
                </a:tc>
                <a:extLst>
                  <a:ext uri="{0D108BD9-81ED-4DB2-BD59-A6C34878D82A}">
                    <a16:rowId xmlns:a16="http://schemas.microsoft.com/office/drawing/2014/main" val="250419275"/>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110.53</a:t>
                      </a:r>
                    </a:p>
                  </a:txBody>
                  <a:tcPr marL="9525" marR="9525" marT="9525" marB="0" anchor="ctr">
                    <a:lnL>
                      <a:noFill/>
                    </a:lnL>
                    <a:lnR>
                      <a:noFill/>
                    </a:lnR>
                    <a:lnT>
                      <a:noFill/>
                    </a:lnT>
                    <a:lnB>
                      <a:noFill/>
                    </a:lnB>
                  </a:tcPr>
                </a:tc>
                <a:extLst>
                  <a:ext uri="{0D108BD9-81ED-4DB2-BD59-A6C34878D82A}">
                    <a16:rowId xmlns:a16="http://schemas.microsoft.com/office/drawing/2014/main" val="4007648102"/>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110.45</a:t>
                      </a:r>
                    </a:p>
                  </a:txBody>
                  <a:tcPr marL="9525" marR="9525" marT="9525" marB="0" anchor="ctr">
                    <a:lnL>
                      <a:noFill/>
                    </a:lnL>
                    <a:lnR>
                      <a:noFill/>
                    </a:lnR>
                    <a:lnT>
                      <a:noFill/>
                    </a:lnT>
                    <a:lnB>
                      <a:noFill/>
                    </a:lnB>
                  </a:tcPr>
                </a:tc>
                <a:extLst>
                  <a:ext uri="{0D108BD9-81ED-4DB2-BD59-A6C34878D82A}">
                    <a16:rowId xmlns:a16="http://schemas.microsoft.com/office/drawing/2014/main" val="1884761079"/>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dirty="0">
                          <a:solidFill>
                            <a:srgbClr val="003366"/>
                          </a:solidFill>
                          <a:effectLst/>
                          <a:latin typeface="Calibri" panose="020F0502020204030204" pitchFamily="34" charset="0"/>
                        </a:rPr>
                        <a:t>102.90</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202978039"/>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94.21</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109388868"/>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99.02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651712819"/>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101.72</a:t>
                      </a:r>
                    </a:p>
                  </a:txBody>
                  <a:tcPr marL="9525" marR="9525" marT="9525" marB="0" anchor="b">
                    <a:lnL>
                      <a:noFill/>
                    </a:lnL>
                    <a:lnR>
                      <a:noFill/>
                    </a:lnR>
                    <a:lnT>
                      <a:noFill/>
                    </a:lnT>
                    <a:lnB>
                      <a:noFill/>
                    </a:lnB>
                  </a:tcPr>
                </a:tc>
                <a:extLst>
                  <a:ext uri="{0D108BD9-81ED-4DB2-BD59-A6C34878D82A}">
                    <a16:rowId xmlns:a16="http://schemas.microsoft.com/office/drawing/2014/main" val="1437881034"/>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92.81</a:t>
                      </a:r>
                    </a:p>
                  </a:txBody>
                  <a:tcPr marL="9525" marR="9525" marT="9525" marB="0" anchor="b">
                    <a:lnL>
                      <a:noFill/>
                    </a:lnL>
                    <a:lnR>
                      <a:noFill/>
                    </a:lnR>
                    <a:lnT>
                      <a:noFill/>
                    </a:lnT>
                    <a:lnB>
                      <a:noFill/>
                    </a:lnB>
                  </a:tcPr>
                </a:tc>
                <a:extLst>
                  <a:ext uri="{0D108BD9-81ED-4DB2-BD59-A6C34878D82A}">
                    <a16:rowId xmlns:a16="http://schemas.microsoft.com/office/drawing/2014/main" val="3073119707"/>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97.19</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873416422"/>
                  </a:ext>
                </a:extLst>
              </a:tr>
            </a:tbl>
          </a:graphicData>
        </a:graphic>
      </p:graphicFrame>
      <p:graphicFrame>
        <p:nvGraphicFramePr>
          <p:cNvPr id="35" name="Table 34">
            <a:extLst>
              <a:ext uri="{FF2B5EF4-FFF2-40B4-BE49-F238E27FC236}">
                <a16:creationId xmlns:a16="http://schemas.microsoft.com/office/drawing/2014/main" id="{1E5EDD39-6161-4CCF-BE4D-716176252C5F}"/>
              </a:ext>
            </a:extLst>
          </p:cNvPr>
          <p:cNvGraphicFramePr>
            <a:graphicFrameLocks noGrp="1"/>
          </p:cNvGraphicFramePr>
          <p:nvPr/>
        </p:nvGraphicFramePr>
        <p:xfrm>
          <a:off x="7228784" y="3886425"/>
          <a:ext cx="1917699" cy="2480310"/>
        </p:xfrm>
        <a:graphic>
          <a:graphicData uri="http://schemas.openxmlformats.org/drawingml/2006/table">
            <a:tbl>
              <a:tblPr/>
              <a:tblGrid>
                <a:gridCol w="532518">
                  <a:extLst>
                    <a:ext uri="{9D8B030D-6E8A-4147-A177-3AD203B41FA5}">
                      <a16:colId xmlns:a16="http://schemas.microsoft.com/office/drawing/2014/main" val="216981344"/>
                    </a:ext>
                  </a:extLst>
                </a:gridCol>
                <a:gridCol w="367691">
                  <a:extLst>
                    <a:ext uri="{9D8B030D-6E8A-4147-A177-3AD203B41FA5}">
                      <a16:colId xmlns:a16="http://schemas.microsoft.com/office/drawing/2014/main" val="2022761254"/>
                    </a:ext>
                  </a:extLst>
                </a:gridCol>
                <a:gridCol w="332824">
                  <a:extLst>
                    <a:ext uri="{9D8B030D-6E8A-4147-A177-3AD203B41FA5}">
                      <a16:colId xmlns:a16="http://schemas.microsoft.com/office/drawing/2014/main" val="2768002474"/>
                    </a:ext>
                  </a:extLst>
                </a:gridCol>
                <a:gridCol w="684666">
                  <a:extLst>
                    <a:ext uri="{9D8B030D-6E8A-4147-A177-3AD203B41FA5}">
                      <a16:colId xmlns:a16="http://schemas.microsoft.com/office/drawing/2014/main" val="3597777420"/>
                    </a:ext>
                  </a:extLst>
                </a:gridCol>
              </a:tblGrid>
              <a:tr h="171450">
                <a:tc gridSpan="4">
                  <a:txBody>
                    <a:bodyPr/>
                    <a:lstStyle/>
                    <a:p>
                      <a:pPr algn="ctr" fontAlgn="ctr"/>
                      <a:r>
                        <a:rPr lang="en-US" sz="1100" b="0" i="0" u="none" strike="noStrike">
                          <a:solidFill>
                            <a:srgbClr val="003366"/>
                          </a:solidFill>
                          <a:effectLst/>
                          <a:latin typeface="Calibri" panose="020F0502020204030204" pitchFamily="34" charset="0"/>
                        </a:rPr>
                        <a:t>Scenario: Opposite</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9212940"/>
                  </a:ext>
                </a:extLst>
              </a:tr>
              <a:tr h="171450">
                <a:tc>
                  <a:txBody>
                    <a:bodyPr/>
                    <a:lstStyle/>
                    <a:p>
                      <a:pPr algn="ctr" fontAlgn="b"/>
                      <a:r>
                        <a:rPr lang="en-US" sz="1100" b="0" i="0" u="none" strike="noStrike">
                          <a:solidFill>
                            <a:srgbClr val="003366"/>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3366"/>
                          </a:solidFill>
                          <a:effectLst/>
                          <a:latin typeface="Calibri" panose="020F0502020204030204" pitchFamily="34" charset="0"/>
                        </a:rPr>
                        <a:t>Study Dur.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90019869"/>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110.44</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552859613"/>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789173505"/>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110.45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2688652411"/>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110.49</a:t>
                      </a:r>
                    </a:p>
                  </a:txBody>
                  <a:tcPr marL="9525" marR="9525" marT="9525" marB="0" anchor="ctr">
                    <a:lnL>
                      <a:noFill/>
                    </a:lnL>
                    <a:lnR>
                      <a:noFill/>
                    </a:lnR>
                    <a:lnT>
                      <a:noFill/>
                    </a:lnT>
                    <a:lnB>
                      <a:noFill/>
                    </a:lnB>
                  </a:tcPr>
                </a:tc>
                <a:extLst>
                  <a:ext uri="{0D108BD9-81ED-4DB2-BD59-A6C34878D82A}">
                    <a16:rowId xmlns:a16="http://schemas.microsoft.com/office/drawing/2014/main" val="71722048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110.53</a:t>
                      </a:r>
                    </a:p>
                  </a:txBody>
                  <a:tcPr marL="9525" marR="9525" marT="9525" marB="0" anchor="ctr">
                    <a:lnL>
                      <a:noFill/>
                    </a:lnL>
                    <a:lnR>
                      <a:noFill/>
                    </a:lnR>
                    <a:lnT>
                      <a:noFill/>
                    </a:lnT>
                    <a:lnB>
                      <a:noFill/>
                    </a:lnB>
                  </a:tcPr>
                </a:tc>
                <a:extLst>
                  <a:ext uri="{0D108BD9-81ED-4DB2-BD59-A6C34878D82A}">
                    <a16:rowId xmlns:a16="http://schemas.microsoft.com/office/drawing/2014/main" val="3597166190"/>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110.45</a:t>
                      </a:r>
                    </a:p>
                  </a:txBody>
                  <a:tcPr marL="9525" marR="9525" marT="9525" marB="0" anchor="ctr">
                    <a:lnL>
                      <a:noFill/>
                    </a:lnL>
                    <a:lnR>
                      <a:noFill/>
                    </a:lnR>
                    <a:lnT>
                      <a:noFill/>
                    </a:lnT>
                    <a:lnB>
                      <a:noFill/>
                    </a:lnB>
                  </a:tcPr>
                </a:tc>
                <a:extLst>
                  <a:ext uri="{0D108BD9-81ED-4DB2-BD59-A6C34878D82A}">
                    <a16:rowId xmlns:a16="http://schemas.microsoft.com/office/drawing/2014/main" val="2511984262"/>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dirty="0">
                          <a:solidFill>
                            <a:srgbClr val="003366"/>
                          </a:solidFill>
                          <a:effectLst/>
                          <a:latin typeface="Calibri" panose="020F0502020204030204" pitchFamily="34" charset="0"/>
                        </a:rPr>
                        <a:t>98.66</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57645791"/>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106.54</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917144893"/>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3366"/>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3366"/>
                          </a:solidFill>
                          <a:effectLst/>
                          <a:latin typeface="Calibri" panose="020F0502020204030204" pitchFamily="34" charset="0"/>
                        </a:rPr>
                        <a:t>106.32</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822888777"/>
                  </a:ext>
                </a:extLst>
              </a:tr>
              <a:tr h="171450">
                <a:tc>
                  <a:txBody>
                    <a:bodyPr/>
                    <a:lstStyle/>
                    <a:p>
                      <a:pPr algn="ctr" fontAlgn="ctr"/>
                      <a:r>
                        <a:rPr lang="en-US" sz="1100" b="0" i="0" u="none" strike="noStrike">
                          <a:solidFill>
                            <a:srgbClr val="003366"/>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94.07</a:t>
                      </a:r>
                    </a:p>
                  </a:txBody>
                  <a:tcPr marL="9525" marR="9525" marT="9525" marB="0" anchor="b">
                    <a:lnL>
                      <a:noFill/>
                    </a:lnL>
                    <a:lnR>
                      <a:noFill/>
                    </a:lnR>
                    <a:lnT>
                      <a:noFill/>
                    </a:lnT>
                    <a:lnB>
                      <a:noFill/>
                    </a:lnB>
                  </a:tcPr>
                </a:tc>
                <a:extLst>
                  <a:ext uri="{0D108BD9-81ED-4DB2-BD59-A6C34878D82A}">
                    <a16:rowId xmlns:a16="http://schemas.microsoft.com/office/drawing/2014/main" val="3819681740"/>
                  </a:ext>
                </a:extLst>
              </a:tr>
              <a:tr h="171450">
                <a:tc>
                  <a:txBody>
                    <a:bodyPr/>
                    <a:lstStyle/>
                    <a:p>
                      <a:pPr algn="ctr" fontAlgn="ctr"/>
                      <a:r>
                        <a:rPr lang="en-US" sz="1100" b="0" i="0" u="none" strike="noStrike">
                          <a:solidFill>
                            <a:srgbClr val="003366"/>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3366"/>
                          </a:solidFill>
                          <a:effectLst/>
                          <a:latin typeface="Calibri" panose="020F0502020204030204" pitchFamily="34" charset="0"/>
                        </a:rPr>
                        <a:t>105.06</a:t>
                      </a:r>
                    </a:p>
                  </a:txBody>
                  <a:tcPr marL="9525" marR="9525" marT="9525" marB="0" anchor="b">
                    <a:lnL>
                      <a:noFill/>
                    </a:lnL>
                    <a:lnR>
                      <a:noFill/>
                    </a:lnR>
                    <a:lnT>
                      <a:noFill/>
                    </a:lnT>
                    <a:lnB>
                      <a:noFill/>
                    </a:lnB>
                  </a:tcPr>
                </a:tc>
                <a:extLst>
                  <a:ext uri="{0D108BD9-81ED-4DB2-BD59-A6C34878D82A}">
                    <a16:rowId xmlns:a16="http://schemas.microsoft.com/office/drawing/2014/main" val="2643606536"/>
                  </a:ext>
                </a:extLst>
              </a:tr>
              <a:tr h="171450">
                <a:tc>
                  <a:txBody>
                    <a:bodyPr/>
                    <a:lstStyle/>
                    <a:p>
                      <a:pPr algn="ctr" fontAlgn="ctr"/>
                      <a:r>
                        <a:rPr lang="en-US" sz="1100" b="0" i="0" u="none" strike="noStrike">
                          <a:solidFill>
                            <a:srgbClr val="003366"/>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3366"/>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3366"/>
                          </a:solidFill>
                          <a:effectLst/>
                          <a:latin typeface="Calibri" panose="020F0502020204030204" pitchFamily="34" charset="0"/>
                        </a:rPr>
                        <a:t>104.50</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748312364"/>
                  </a:ext>
                </a:extLst>
              </a:tr>
            </a:tbl>
          </a:graphicData>
        </a:graphic>
      </p:graphicFrame>
      <p:graphicFrame>
        <p:nvGraphicFramePr>
          <p:cNvPr id="37" name="Table 36">
            <a:extLst>
              <a:ext uri="{FF2B5EF4-FFF2-40B4-BE49-F238E27FC236}">
                <a16:creationId xmlns:a16="http://schemas.microsoft.com/office/drawing/2014/main" id="{A1B97C74-7642-41FB-8119-4266EFD615CB}"/>
              </a:ext>
            </a:extLst>
          </p:cNvPr>
          <p:cNvGraphicFramePr>
            <a:graphicFrameLocks noGrp="1"/>
          </p:cNvGraphicFramePr>
          <p:nvPr/>
        </p:nvGraphicFramePr>
        <p:xfrm>
          <a:off x="9499102" y="3886425"/>
          <a:ext cx="1917699" cy="2480310"/>
        </p:xfrm>
        <a:graphic>
          <a:graphicData uri="http://schemas.openxmlformats.org/drawingml/2006/table">
            <a:tbl>
              <a:tblPr/>
              <a:tblGrid>
                <a:gridCol w="532518">
                  <a:extLst>
                    <a:ext uri="{9D8B030D-6E8A-4147-A177-3AD203B41FA5}">
                      <a16:colId xmlns:a16="http://schemas.microsoft.com/office/drawing/2014/main" val="618883345"/>
                    </a:ext>
                  </a:extLst>
                </a:gridCol>
                <a:gridCol w="367691">
                  <a:extLst>
                    <a:ext uri="{9D8B030D-6E8A-4147-A177-3AD203B41FA5}">
                      <a16:colId xmlns:a16="http://schemas.microsoft.com/office/drawing/2014/main" val="1081445827"/>
                    </a:ext>
                  </a:extLst>
                </a:gridCol>
                <a:gridCol w="332824">
                  <a:extLst>
                    <a:ext uri="{9D8B030D-6E8A-4147-A177-3AD203B41FA5}">
                      <a16:colId xmlns:a16="http://schemas.microsoft.com/office/drawing/2014/main" val="3800451000"/>
                    </a:ext>
                  </a:extLst>
                </a:gridCol>
                <a:gridCol w="684666">
                  <a:extLst>
                    <a:ext uri="{9D8B030D-6E8A-4147-A177-3AD203B41FA5}">
                      <a16:colId xmlns:a16="http://schemas.microsoft.com/office/drawing/2014/main" val="3879443935"/>
                    </a:ext>
                  </a:extLst>
                </a:gridCol>
              </a:tblGrid>
              <a:tr h="171450">
                <a:tc gridSpan="4">
                  <a:txBody>
                    <a:bodyPr/>
                    <a:lstStyle/>
                    <a:p>
                      <a:pPr algn="ctr" fontAlgn="ctr"/>
                      <a:r>
                        <a:rPr lang="en-US" sz="1100" b="0" i="0" u="none" strike="noStrike">
                          <a:solidFill>
                            <a:srgbClr val="002060"/>
                          </a:solidFill>
                          <a:effectLst/>
                          <a:latin typeface="Calibri" panose="020F0502020204030204" pitchFamily="34" charset="0"/>
                        </a:rPr>
                        <a:t>Scenario: One Nugget</a:t>
                      </a:r>
                    </a:p>
                  </a:txBody>
                  <a:tcPr marL="9525" marR="9525" marT="9525" marB="0" anchor="ctr">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2801034"/>
                  </a:ext>
                </a:extLst>
              </a:tr>
              <a:tr h="171450">
                <a:tc>
                  <a:txBody>
                    <a:bodyPr/>
                    <a:lstStyle/>
                    <a:p>
                      <a:pPr algn="ctr" fontAlgn="b"/>
                      <a:r>
                        <a:rPr lang="en-US" sz="1100" b="0" i="0" u="none" strike="noStrike">
                          <a:solidFill>
                            <a:srgbClr val="002060"/>
                          </a:solidFill>
                          <a:effectLst/>
                          <a:latin typeface="Calibri" panose="020F0502020204030204" pitchFamily="34" charset="0"/>
                        </a:rPr>
                        <a:t>model</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IA</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LG</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a:solidFill>
                            <a:srgbClr val="002060"/>
                          </a:solidFill>
                          <a:effectLst/>
                          <a:latin typeface="Calibri" panose="020F0502020204030204" pitchFamily="34" charset="0"/>
                        </a:rPr>
                        <a:t>Study Dur.</a:t>
                      </a:r>
                    </a:p>
                  </a:txBody>
                  <a:tcPr marL="9525" marR="9525" marT="9525" marB="0" anchor="b">
                    <a:lnL>
                      <a:noFill/>
                    </a:lnL>
                    <a:lnR>
                      <a:noFill/>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094758007"/>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w="6350" cap="flat" cmpd="sng" algn="ctr">
                      <a:solidFill>
                        <a:srgbClr val="002060"/>
                      </a:solidFill>
                      <a:prstDash val="solid"/>
                      <a:round/>
                      <a:headEnd type="none" w="med" len="med"/>
                      <a:tailEnd type="none" w="med" len="med"/>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110.44</a:t>
                      </a:r>
                    </a:p>
                  </a:txBody>
                  <a:tcPr marL="9525" marR="9525" marT="9525" marB="0" anchor="b">
                    <a:lnL>
                      <a:noFill/>
                    </a:lnL>
                    <a:lnR>
                      <a:noFill/>
                    </a:lnR>
                    <a:lnT w="6350" cap="flat" cmpd="sng" algn="ctr">
                      <a:solidFill>
                        <a:srgbClr val="00206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071095753"/>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110.49</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314969827"/>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110.45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3220800316"/>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110.49</a:t>
                      </a:r>
                    </a:p>
                  </a:txBody>
                  <a:tcPr marL="9525" marR="9525" marT="9525" marB="0" anchor="ctr">
                    <a:lnL>
                      <a:noFill/>
                    </a:lnL>
                    <a:lnR>
                      <a:noFill/>
                    </a:lnR>
                    <a:lnT>
                      <a:noFill/>
                    </a:lnT>
                    <a:lnB>
                      <a:noFill/>
                    </a:lnB>
                  </a:tcPr>
                </a:tc>
                <a:extLst>
                  <a:ext uri="{0D108BD9-81ED-4DB2-BD59-A6C34878D82A}">
                    <a16:rowId xmlns:a16="http://schemas.microsoft.com/office/drawing/2014/main" val="1399499002"/>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110.53</a:t>
                      </a:r>
                    </a:p>
                  </a:txBody>
                  <a:tcPr marL="9525" marR="9525" marT="9525" marB="0" anchor="ctr">
                    <a:lnL>
                      <a:noFill/>
                    </a:lnL>
                    <a:lnR>
                      <a:noFill/>
                    </a:lnR>
                    <a:lnT>
                      <a:noFill/>
                    </a:lnT>
                    <a:lnB>
                      <a:noFill/>
                    </a:lnB>
                  </a:tcPr>
                </a:tc>
                <a:extLst>
                  <a:ext uri="{0D108BD9-81ED-4DB2-BD59-A6C34878D82A}">
                    <a16:rowId xmlns:a16="http://schemas.microsoft.com/office/drawing/2014/main" val="4144703677"/>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110.45</a:t>
                      </a:r>
                    </a:p>
                  </a:txBody>
                  <a:tcPr marL="9525" marR="9525" marT="9525" marB="0" anchor="ctr">
                    <a:lnL>
                      <a:noFill/>
                    </a:lnL>
                    <a:lnR>
                      <a:noFill/>
                    </a:lnR>
                    <a:lnT>
                      <a:noFill/>
                    </a:lnT>
                    <a:lnB>
                      <a:noFill/>
                    </a:lnB>
                  </a:tcPr>
                </a:tc>
                <a:extLst>
                  <a:ext uri="{0D108BD9-81ED-4DB2-BD59-A6C34878D82A}">
                    <a16:rowId xmlns:a16="http://schemas.microsoft.com/office/drawing/2014/main" val="1904490975"/>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108.66</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107775198"/>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108.95</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590909461"/>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solidFill>
                      <a:srgbClr val="E7E6E6"/>
                    </a:solidFill>
                  </a:tcPr>
                </a:tc>
                <a:tc>
                  <a:txBody>
                    <a:bodyPr/>
                    <a:lstStyle/>
                    <a:p>
                      <a:pPr algn="ctr" fontAlgn="ctr"/>
                      <a:r>
                        <a:rPr lang="en-US" sz="1100" b="0" i="0" u="none" strike="noStrike">
                          <a:solidFill>
                            <a:srgbClr val="002060"/>
                          </a:solidFill>
                          <a:effectLst/>
                          <a:latin typeface="Calibri" panose="020F0502020204030204" pitchFamily="34" charset="0"/>
                        </a:rPr>
                        <a:t>No</a:t>
                      </a:r>
                    </a:p>
                  </a:txBody>
                  <a:tcPr marL="9525" marR="9525" marT="9525" marB="0" anchor="ctr">
                    <a:lnL>
                      <a:noFill/>
                    </a:lnL>
                    <a:lnR>
                      <a:noFill/>
                    </a:lnR>
                    <a:lnT>
                      <a:noFill/>
                    </a:lnT>
                    <a:lnB>
                      <a:noFill/>
                    </a:lnB>
                    <a:solidFill>
                      <a:srgbClr val="E7E6E6"/>
                    </a:solidFill>
                  </a:tcPr>
                </a:tc>
                <a:tc>
                  <a:txBody>
                    <a:bodyPr/>
                    <a:lstStyle/>
                    <a:p>
                      <a:pPr algn="ctr" fontAlgn="b"/>
                      <a:r>
                        <a:rPr lang="en-US" sz="1100" b="0" i="0" u="none" strike="noStrike">
                          <a:solidFill>
                            <a:srgbClr val="002060"/>
                          </a:solidFill>
                          <a:effectLst/>
                          <a:latin typeface="Calibri" panose="020F0502020204030204" pitchFamily="34" charset="0"/>
                        </a:rPr>
                        <a:t>108.51</a:t>
                      </a:r>
                    </a:p>
                  </a:txBody>
                  <a:tcPr marL="9525" marR="9525" marT="9525" marB="0" anchor="b">
                    <a:lnL>
                      <a:noFill/>
                    </a:lnL>
                    <a:lnR>
                      <a:noFill/>
                    </a:lnR>
                    <a:lnT>
                      <a:noFill/>
                    </a:lnT>
                    <a:lnB>
                      <a:noFill/>
                    </a:lnB>
                    <a:solidFill>
                      <a:srgbClr val="E7E6E6"/>
                    </a:solidFill>
                  </a:tcPr>
                </a:tc>
                <a:extLst>
                  <a:ext uri="{0D108BD9-81ED-4DB2-BD59-A6C34878D82A}">
                    <a16:rowId xmlns:a16="http://schemas.microsoft.com/office/drawing/2014/main" val="1558741392"/>
                  </a:ext>
                </a:extLst>
              </a:tr>
              <a:tr h="171450">
                <a:tc>
                  <a:txBody>
                    <a:bodyPr/>
                    <a:lstStyle/>
                    <a:p>
                      <a:pPr algn="ctr" fontAlgn="ctr"/>
                      <a:r>
                        <a:rPr lang="en-US" sz="1100" b="0" i="0" u="none" strike="noStrike">
                          <a:solidFill>
                            <a:srgbClr val="002060"/>
                          </a:solidFill>
                          <a:effectLst/>
                          <a:latin typeface="Calibri" panose="020F0502020204030204" pitchFamily="34" charset="0"/>
                        </a:rPr>
                        <a:t>InD</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108.02</a:t>
                      </a:r>
                    </a:p>
                  </a:txBody>
                  <a:tcPr marL="9525" marR="9525" marT="9525" marB="0" anchor="b">
                    <a:lnL>
                      <a:noFill/>
                    </a:lnL>
                    <a:lnR>
                      <a:noFill/>
                    </a:lnR>
                    <a:lnT>
                      <a:noFill/>
                    </a:lnT>
                    <a:lnB>
                      <a:noFill/>
                    </a:lnB>
                  </a:tcPr>
                </a:tc>
                <a:extLst>
                  <a:ext uri="{0D108BD9-81ED-4DB2-BD59-A6C34878D82A}">
                    <a16:rowId xmlns:a16="http://schemas.microsoft.com/office/drawing/2014/main" val="3034406657"/>
                  </a:ext>
                </a:extLst>
              </a:tr>
              <a:tr h="171450">
                <a:tc>
                  <a:txBody>
                    <a:bodyPr/>
                    <a:lstStyle/>
                    <a:p>
                      <a:pPr algn="ctr" fontAlgn="ctr"/>
                      <a:r>
                        <a:rPr lang="en-US" sz="1100" b="0" i="0" u="none" strike="noStrike">
                          <a:solidFill>
                            <a:srgbClr val="002060"/>
                          </a:solidFill>
                          <a:effectLst/>
                          <a:latin typeface="Calibri" panose="020F0502020204030204" pitchFamily="34" charset="0"/>
                        </a:rPr>
                        <a:t>HM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2060"/>
                          </a:solidFill>
                          <a:effectLst/>
                          <a:latin typeface="Calibri" panose="020F0502020204030204" pitchFamily="34" charset="0"/>
                        </a:rPr>
                        <a:t>108.89</a:t>
                      </a:r>
                    </a:p>
                  </a:txBody>
                  <a:tcPr marL="9525" marR="9525" marT="9525" marB="0" anchor="b">
                    <a:lnL>
                      <a:noFill/>
                    </a:lnL>
                    <a:lnR>
                      <a:noFill/>
                    </a:lnR>
                    <a:lnT>
                      <a:noFill/>
                    </a:lnT>
                    <a:lnB>
                      <a:noFill/>
                    </a:lnB>
                  </a:tcPr>
                </a:tc>
                <a:extLst>
                  <a:ext uri="{0D108BD9-81ED-4DB2-BD59-A6C34878D82A}">
                    <a16:rowId xmlns:a16="http://schemas.microsoft.com/office/drawing/2014/main" val="1169724925"/>
                  </a:ext>
                </a:extLst>
              </a:tr>
              <a:tr h="171450">
                <a:tc>
                  <a:txBody>
                    <a:bodyPr/>
                    <a:lstStyle/>
                    <a:p>
                      <a:pPr algn="ctr" fontAlgn="ctr"/>
                      <a:r>
                        <a:rPr lang="en-US" sz="1100" b="0" i="0" u="none" strike="noStrike">
                          <a:solidFill>
                            <a:srgbClr val="002060"/>
                          </a:solidFill>
                          <a:effectLst/>
                          <a:latin typeface="Calibri" panose="020F0502020204030204" pitchFamily="34" charset="0"/>
                        </a:rPr>
                        <a:t>Cls.HM</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ctr"/>
                      <a:r>
                        <a:rPr lang="en-US" sz="1100" b="0" i="0" u="none" strike="noStrike">
                          <a:solidFill>
                            <a:srgbClr val="002060"/>
                          </a:solidFill>
                          <a:effectLst/>
                          <a:latin typeface="Calibri" panose="020F0502020204030204" pitchFamily="34" charset="0"/>
                        </a:rPr>
                        <a:t>Yes</a:t>
                      </a:r>
                    </a:p>
                  </a:txBody>
                  <a:tcPr marL="9525" marR="9525" marT="9525" marB="0" anchor="ctr">
                    <a:lnL>
                      <a:noFill/>
                    </a:lnL>
                    <a:lnR>
                      <a:noFill/>
                    </a:lnR>
                    <a:lnT>
                      <a:noFill/>
                    </a:lnT>
                    <a:lnB w="6350" cap="flat" cmpd="sng" algn="ctr">
                      <a:solidFill>
                        <a:srgbClr val="002060"/>
                      </a:solidFill>
                      <a:prstDash val="solid"/>
                      <a:round/>
                      <a:headEnd type="none" w="med" len="med"/>
                      <a:tailEnd type="none" w="med" len="med"/>
                    </a:lnB>
                  </a:tcPr>
                </a:tc>
                <a:tc>
                  <a:txBody>
                    <a:bodyPr/>
                    <a:lstStyle/>
                    <a:p>
                      <a:pPr algn="ctr" fontAlgn="b"/>
                      <a:r>
                        <a:rPr lang="en-US" sz="1100" b="0" i="0" u="none" strike="noStrike" dirty="0">
                          <a:solidFill>
                            <a:srgbClr val="002060"/>
                          </a:solidFill>
                          <a:effectLst/>
                          <a:latin typeface="Calibri" panose="020F0502020204030204" pitchFamily="34" charset="0"/>
                        </a:rPr>
                        <a:t>108.66</a:t>
                      </a:r>
                    </a:p>
                  </a:txBody>
                  <a:tcPr marL="9525" marR="9525" marT="9525" marB="0" anchor="b">
                    <a:lnL>
                      <a:noFill/>
                    </a:lnL>
                    <a:lnR>
                      <a:noFill/>
                    </a:lnR>
                    <a:lnT>
                      <a:noFill/>
                    </a:lnT>
                    <a:lnB w="635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442534798"/>
                  </a:ext>
                </a:extLst>
              </a:tr>
            </a:tbl>
          </a:graphicData>
        </a:graphic>
      </p:graphicFrame>
    </p:spTree>
    <p:extLst>
      <p:ext uri="{BB962C8B-B14F-4D97-AF65-F5344CB8AC3E}">
        <p14:creationId xmlns:p14="http://schemas.microsoft.com/office/powerpoint/2010/main" val="142151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FFE2E7-9BDC-4822-AF74-DCD70B7F4419}"/>
              </a:ext>
            </a:extLst>
          </p:cNvPr>
          <p:cNvSpPr>
            <a:spLocks noGrp="1"/>
          </p:cNvSpPr>
          <p:nvPr>
            <p:ph type="body" sz="quarter" idx="10"/>
          </p:nvPr>
        </p:nvSpPr>
        <p:spPr/>
        <p:txBody>
          <a:bodyPr/>
          <a:lstStyle/>
          <a:p>
            <a:r>
              <a:rPr lang="en-US" dirty="0"/>
              <a:t>Prior and ITP Setting</a:t>
            </a:r>
          </a:p>
        </p:txBody>
      </p:sp>
      <p:sp>
        <p:nvSpPr>
          <p:cNvPr id="3" name="Text Placeholder 2">
            <a:extLst>
              <a:ext uri="{FF2B5EF4-FFF2-40B4-BE49-F238E27FC236}">
                <a16:creationId xmlns:a16="http://schemas.microsoft.com/office/drawing/2014/main" id="{F18F86C9-C35D-4497-B308-73AF6CD01976}"/>
              </a:ext>
            </a:extLst>
          </p:cNvPr>
          <p:cNvSpPr>
            <a:spLocks noGrp="1"/>
          </p:cNvSpPr>
          <p:nvPr>
            <p:ph type="body" sz="quarter" idx="11"/>
          </p:nvPr>
        </p:nvSpPr>
        <p:spPr/>
        <p:txBody>
          <a:bodyPr/>
          <a:lstStyle/>
          <a:p>
            <a:r>
              <a:rPr lang="en-US" dirty="0"/>
              <a:t>Backup</a:t>
            </a:r>
          </a:p>
        </p:txBody>
      </p:sp>
      <p:sp>
        <p:nvSpPr>
          <p:cNvPr id="5" name="Text Placeholder 4">
            <a:extLst>
              <a:ext uri="{FF2B5EF4-FFF2-40B4-BE49-F238E27FC236}">
                <a16:creationId xmlns:a16="http://schemas.microsoft.com/office/drawing/2014/main" id="{8D047F23-36FA-481B-B5C2-FF42577E7A01}"/>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36132A29-F1EB-4902-B34D-3AD317022E86}"/>
              </a:ext>
            </a:extLst>
          </p:cNvPr>
          <p:cNvPicPr>
            <a:picLocks noChangeAspect="1"/>
          </p:cNvPicPr>
          <p:nvPr/>
        </p:nvPicPr>
        <p:blipFill>
          <a:blip r:embed="rId2"/>
          <a:stretch>
            <a:fillRect/>
          </a:stretch>
        </p:blipFill>
        <p:spPr>
          <a:xfrm>
            <a:off x="2098345" y="1115444"/>
            <a:ext cx="8585220" cy="5226753"/>
          </a:xfrm>
          <a:prstGeom prst="rect">
            <a:avLst/>
          </a:prstGeom>
        </p:spPr>
      </p:pic>
    </p:spTree>
    <p:extLst>
      <p:ext uri="{BB962C8B-B14F-4D97-AF65-F5344CB8AC3E}">
        <p14:creationId xmlns:p14="http://schemas.microsoft.com/office/powerpoint/2010/main" val="49611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182AC9-0C91-4EB0-AC1A-DBADE8BA3FAD}"/>
              </a:ext>
            </a:extLst>
          </p:cNvPr>
          <p:cNvSpPr>
            <a:spLocks noGrp="1"/>
          </p:cNvSpPr>
          <p:nvPr>
            <p:ph type="body" sz="quarter" idx="10"/>
          </p:nvPr>
        </p:nvSpPr>
        <p:spPr/>
        <p:txBody>
          <a:bodyPr/>
          <a:lstStyle/>
          <a:p>
            <a:r>
              <a:rPr lang="en-US" dirty="0"/>
              <a:t>Research Big Picture</a:t>
            </a:r>
          </a:p>
        </p:txBody>
      </p:sp>
      <p:sp>
        <p:nvSpPr>
          <p:cNvPr id="3" name="Text Placeholder 2">
            <a:extLst>
              <a:ext uri="{FF2B5EF4-FFF2-40B4-BE49-F238E27FC236}">
                <a16:creationId xmlns:a16="http://schemas.microsoft.com/office/drawing/2014/main" id="{12F1CF56-67DE-4C7B-881B-EEC972833777}"/>
              </a:ext>
            </a:extLst>
          </p:cNvPr>
          <p:cNvSpPr>
            <a:spLocks noGrp="1"/>
          </p:cNvSpPr>
          <p:nvPr>
            <p:ph type="body" sz="quarter" idx="11"/>
          </p:nvPr>
        </p:nvSpPr>
        <p:spPr/>
        <p:txBody>
          <a:bodyPr/>
          <a:lstStyle/>
          <a:p>
            <a:r>
              <a:rPr lang="en-US" dirty="0"/>
              <a:t>Introduction – Cont’d</a:t>
            </a:r>
          </a:p>
        </p:txBody>
      </p:sp>
      <p:sp>
        <p:nvSpPr>
          <p:cNvPr id="4" name="Content Placeholder 3">
            <a:extLst>
              <a:ext uri="{FF2B5EF4-FFF2-40B4-BE49-F238E27FC236}">
                <a16:creationId xmlns:a16="http://schemas.microsoft.com/office/drawing/2014/main" id="{73C633E2-78C6-4B87-89E5-D7806E1ECC54}"/>
              </a:ext>
            </a:extLst>
          </p:cNvPr>
          <p:cNvSpPr>
            <a:spLocks noGrp="1"/>
          </p:cNvSpPr>
          <p:nvPr>
            <p:ph idx="12"/>
          </p:nvPr>
        </p:nvSpPr>
        <p:spPr>
          <a:xfrm>
            <a:off x="624424" y="1101968"/>
            <a:ext cx="11079577" cy="3418758"/>
          </a:xfrm>
        </p:spPr>
        <p:txBody>
          <a:bodyPr/>
          <a:lstStyle/>
          <a:p>
            <a:pPr marL="231775" lvl="2" indent="-231775">
              <a:buSzTx/>
              <a:buFont typeface="Arial"/>
              <a:buChar char="•"/>
            </a:pPr>
            <a:r>
              <a:rPr lang="en-US" sz="2200" dirty="0"/>
              <a:t>Identify the subgroup treatment effect via Bayesian adaptive design in terms of:</a:t>
            </a:r>
          </a:p>
          <a:p>
            <a:pPr marL="629845" lvl="2" indent="-342900">
              <a:buFont typeface="Wingdings" panose="05000000000000000000" pitchFamily="2" charset="2"/>
              <a:buChar char="ü"/>
            </a:pPr>
            <a:r>
              <a:rPr lang="en-US" sz="1900" dirty="0"/>
              <a:t>Bayesian models</a:t>
            </a:r>
          </a:p>
          <a:p>
            <a:pPr marL="629845" lvl="2" indent="-342900">
              <a:buFont typeface="Wingdings" panose="05000000000000000000" pitchFamily="2" charset="2"/>
              <a:buChar char="ü"/>
            </a:pPr>
            <a:r>
              <a:rPr lang="en-US" sz="1900" dirty="0"/>
              <a:t>Interim analysis involvement </a:t>
            </a:r>
          </a:p>
          <a:p>
            <a:pPr marL="629845" lvl="2" indent="-342900">
              <a:buFont typeface="Wingdings" panose="05000000000000000000" pitchFamily="2" charset="2"/>
              <a:buChar char="ü"/>
            </a:pPr>
            <a:r>
              <a:rPr lang="en-US" sz="1900" dirty="0"/>
              <a:t>Longitudinal modelling involvement</a:t>
            </a:r>
          </a:p>
          <a:p>
            <a:pPr>
              <a:buFont typeface="Arial" panose="020B0604020202020204" pitchFamily="34" charset="0"/>
              <a:buChar char="•"/>
            </a:pPr>
            <a:r>
              <a:rPr lang="en-US" sz="2200" dirty="0"/>
              <a:t>Assess the model performance by operation characteristics (OC):  </a:t>
            </a:r>
          </a:p>
          <a:p>
            <a:pPr marL="629845" lvl="2" indent="-342900">
              <a:buFont typeface="Wingdings" panose="05000000000000000000" pitchFamily="2" charset="2"/>
              <a:buChar char="ü"/>
            </a:pPr>
            <a:r>
              <a:rPr lang="en-US" sz="1900" dirty="0"/>
              <a:t>Type I error</a:t>
            </a:r>
          </a:p>
          <a:p>
            <a:pPr marL="629845" lvl="2" indent="-342900">
              <a:buFont typeface="Wingdings" panose="05000000000000000000" pitchFamily="2" charset="2"/>
              <a:buChar char="ü"/>
            </a:pPr>
            <a:r>
              <a:rPr lang="en-US" sz="1900" dirty="0"/>
              <a:t>Power</a:t>
            </a:r>
          </a:p>
          <a:p>
            <a:pPr marL="629845" lvl="2" indent="-342900">
              <a:buFont typeface="Wingdings" panose="05000000000000000000" pitchFamily="2" charset="2"/>
              <a:buChar char="ü"/>
            </a:pPr>
            <a:r>
              <a:rPr lang="en-US" sz="1900" dirty="0"/>
              <a:t>Expected sample size</a:t>
            </a:r>
          </a:p>
          <a:p>
            <a:pPr marL="629845" lvl="2" indent="-342900">
              <a:buFont typeface="Wingdings" panose="05000000000000000000" pitchFamily="2" charset="2"/>
              <a:buChar char="ü"/>
            </a:pPr>
            <a:r>
              <a:rPr lang="en-US" sz="1900" dirty="0"/>
              <a:t>Study duration</a:t>
            </a:r>
          </a:p>
        </p:txBody>
      </p:sp>
      <p:sp>
        <p:nvSpPr>
          <p:cNvPr id="5" name="Text Placeholder 4">
            <a:extLst>
              <a:ext uri="{FF2B5EF4-FFF2-40B4-BE49-F238E27FC236}">
                <a16:creationId xmlns:a16="http://schemas.microsoft.com/office/drawing/2014/main" id="{C77D2340-FEFE-4904-A795-CC6A7692761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7752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8C1424-8676-4B7E-A858-CDB018C8F0CA}"/>
              </a:ext>
            </a:extLst>
          </p:cNvPr>
          <p:cNvSpPr>
            <a:spLocks noGrp="1"/>
          </p:cNvSpPr>
          <p:nvPr>
            <p:ph type="body" sz="quarter" idx="10"/>
          </p:nvPr>
        </p:nvSpPr>
        <p:spPr>
          <a:xfrm>
            <a:off x="614828" y="579402"/>
            <a:ext cx="5615056" cy="361579"/>
          </a:xfrm>
        </p:spPr>
        <p:txBody>
          <a:bodyPr/>
          <a:lstStyle/>
          <a:p>
            <a:r>
              <a:rPr lang="en-US" dirty="0"/>
              <a:t>General Information</a:t>
            </a:r>
          </a:p>
        </p:txBody>
      </p:sp>
      <p:sp>
        <p:nvSpPr>
          <p:cNvPr id="3" name="Text Placeholder 2">
            <a:extLst>
              <a:ext uri="{FF2B5EF4-FFF2-40B4-BE49-F238E27FC236}">
                <a16:creationId xmlns:a16="http://schemas.microsoft.com/office/drawing/2014/main" id="{B3560E85-E07E-47EF-A8D6-74216E427E04}"/>
              </a:ext>
            </a:extLst>
          </p:cNvPr>
          <p:cNvSpPr>
            <a:spLocks noGrp="1"/>
          </p:cNvSpPr>
          <p:nvPr>
            <p:ph type="body" sz="quarter" idx="11"/>
          </p:nvPr>
        </p:nvSpPr>
        <p:spPr/>
        <p:txBody>
          <a:bodyPr/>
          <a:lstStyle/>
          <a:p>
            <a:r>
              <a:rPr lang="en-US" dirty="0"/>
              <a:t>Study Design</a:t>
            </a:r>
          </a:p>
        </p:txBody>
      </p:sp>
      <p:sp>
        <p:nvSpPr>
          <p:cNvPr id="4" name="Content Placeholder 3">
            <a:extLst>
              <a:ext uri="{FF2B5EF4-FFF2-40B4-BE49-F238E27FC236}">
                <a16:creationId xmlns:a16="http://schemas.microsoft.com/office/drawing/2014/main" id="{8090C81A-7442-42AC-80DC-9C09A364FA35}"/>
              </a:ext>
            </a:extLst>
          </p:cNvPr>
          <p:cNvSpPr>
            <a:spLocks noGrp="1"/>
          </p:cNvSpPr>
          <p:nvPr>
            <p:ph idx="12"/>
          </p:nvPr>
        </p:nvSpPr>
        <p:spPr>
          <a:xfrm>
            <a:off x="281189" y="1069365"/>
            <a:ext cx="6282334" cy="982052"/>
          </a:xfrm>
        </p:spPr>
        <p:txBody>
          <a:bodyPr numCol="1">
            <a:noAutofit/>
          </a:bodyPr>
          <a:lstStyle/>
          <a:p>
            <a:r>
              <a:rPr lang="en-US" dirty="0"/>
              <a:t>Data Specification</a:t>
            </a:r>
          </a:p>
          <a:p>
            <a:pPr marL="629845" lvl="2" indent="-342900">
              <a:buFont typeface="Wingdings" panose="05000000000000000000" pitchFamily="2" charset="2"/>
              <a:buChar char="ü"/>
            </a:pPr>
            <a:r>
              <a:rPr lang="en-US" sz="1700" dirty="0"/>
              <a:t>Risk reduction in pain score, continuous, higher is better.</a:t>
            </a:r>
          </a:p>
          <a:p>
            <a:pPr marL="629845" lvl="2" indent="-342900">
              <a:buFont typeface="Wingdings" panose="05000000000000000000" pitchFamily="2" charset="2"/>
              <a:buChar char="ü"/>
            </a:pPr>
            <a:r>
              <a:rPr lang="en-US" sz="1700" dirty="0"/>
              <a:t>Primary endpoint: Risk reduction in pain score at Week 12.</a:t>
            </a:r>
          </a:p>
        </p:txBody>
      </p:sp>
      <p:sp>
        <p:nvSpPr>
          <p:cNvPr id="5" name="Text Placeholder 4">
            <a:extLst>
              <a:ext uri="{FF2B5EF4-FFF2-40B4-BE49-F238E27FC236}">
                <a16:creationId xmlns:a16="http://schemas.microsoft.com/office/drawing/2014/main" id="{5E6A082D-3EB7-456F-A419-B945429390B5}"/>
              </a:ext>
            </a:extLst>
          </p:cNvPr>
          <p:cNvSpPr>
            <a:spLocks noGrp="1"/>
          </p:cNvSpPr>
          <p:nvPr>
            <p:ph type="body" sz="quarter" idx="13"/>
          </p:nvPr>
        </p:nvSpPr>
        <p:spPr/>
        <p:txBody>
          <a:bodyPr/>
          <a:lstStyle/>
          <a:p>
            <a:endParaRPr lang="en-US"/>
          </a:p>
        </p:txBody>
      </p:sp>
      <p:graphicFrame>
        <p:nvGraphicFramePr>
          <p:cNvPr id="6" name="Table 5">
            <a:extLst>
              <a:ext uri="{FF2B5EF4-FFF2-40B4-BE49-F238E27FC236}">
                <a16:creationId xmlns:a16="http://schemas.microsoft.com/office/drawing/2014/main" id="{BAF0E0B5-50E6-4C80-A697-9B8D7620CBC5}"/>
              </a:ext>
            </a:extLst>
          </p:cNvPr>
          <p:cNvGraphicFramePr>
            <a:graphicFrameLocks noGrp="1"/>
          </p:cNvGraphicFramePr>
          <p:nvPr>
            <p:extLst>
              <p:ext uri="{D42A27DB-BD31-4B8C-83A1-F6EECF244321}">
                <p14:modId xmlns:p14="http://schemas.microsoft.com/office/powerpoint/2010/main" val="552279291"/>
              </p:ext>
            </p:extLst>
          </p:nvPr>
        </p:nvGraphicFramePr>
        <p:xfrm>
          <a:off x="2849361" y="2792062"/>
          <a:ext cx="5923771" cy="3188917"/>
        </p:xfrm>
        <a:graphic>
          <a:graphicData uri="http://schemas.openxmlformats.org/drawingml/2006/table">
            <a:tbl>
              <a:tblPr firstRow="1" firstCol="1" bandRow="1"/>
              <a:tblGrid>
                <a:gridCol w="1877619">
                  <a:extLst>
                    <a:ext uri="{9D8B030D-6E8A-4147-A177-3AD203B41FA5}">
                      <a16:colId xmlns:a16="http://schemas.microsoft.com/office/drawing/2014/main" val="675352763"/>
                    </a:ext>
                  </a:extLst>
                </a:gridCol>
                <a:gridCol w="668331">
                  <a:extLst>
                    <a:ext uri="{9D8B030D-6E8A-4147-A177-3AD203B41FA5}">
                      <a16:colId xmlns:a16="http://schemas.microsoft.com/office/drawing/2014/main" val="4283722068"/>
                    </a:ext>
                  </a:extLst>
                </a:gridCol>
                <a:gridCol w="852985">
                  <a:extLst>
                    <a:ext uri="{9D8B030D-6E8A-4147-A177-3AD203B41FA5}">
                      <a16:colId xmlns:a16="http://schemas.microsoft.com/office/drawing/2014/main" val="1819963982"/>
                    </a:ext>
                  </a:extLst>
                </a:gridCol>
                <a:gridCol w="887105">
                  <a:extLst>
                    <a:ext uri="{9D8B030D-6E8A-4147-A177-3AD203B41FA5}">
                      <a16:colId xmlns:a16="http://schemas.microsoft.com/office/drawing/2014/main" val="2824189138"/>
                    </a:ext>
                  </a:extLst>
                </a:gridCol>
                <a:gridCol w="771098">
                  <a:extLst>
                    <a:ext uri="{9D8B030D-6E8A-4147-A177-3AD203B41FA5}">
                      <a16:colId xmlns:a16="http://schemas.microsoft.com/office/drawing/2014/main" val="1368336390"/>
                    </a:ext>
                  </a:extLst>
                </a:gridCol>
                <a:gridCol w="866633">
                  <a:extLst>
                    <a:ext uri="{9D8B030D-6E8A-4147-A177-3AD203B41FA5}">
                      <a16:colId xmlns:a16="http://schemas.microsoft.com/office/drawing/2014/main" val="3861120056"/>
                    </a:ext>
                  </a:extLst>
                </a:gridCol>
              </a:tblGrid>
              <a:tr h="238357">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Scenario</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Arm</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 1</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 2</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 3</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 4</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071481"/>
                  </a:ext>
                </a:extLst>
              </a:tr>
              <a:tr h="215519">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 effect</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8916054"/>
                  </a:ext>
                </a:extLst>
              </a:tr>
              <a:tr h="168482">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14923449"/>
                  </a:ext>
                </a:extLst>
              </a:tr>
              <a:tr h="218351">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Moderate &amp; Homogeneous effect</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extLst>
                  <a:ext uri="{0D108BD9-81ED-4DB2-BD59-A6C34878D82A}">
                    <a16:rowId xmlns:a16="http://schemas.microsoft.com/office/drawing/2014/main" val="1781858891"/>
                  </a:ext>
                </a:extLst>
              </a:tr>
              <a:tr h="258862">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extLst>
                  <a:ext uri="{0D108BD9-81ED-4DB2-BD59-A6C34878D82A}">
                    <a16:rowId xmlns:a16="http://schemas.microsoft.com/office/drawing/2014/main" val="543292456"/>
                  </a:ext>
                </a:extLst>
              </a:tr>
              <a:tr h="327629">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Small &amp; Homogeneous effect</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05000625"/>
                  </a:ext>
                </a:extLst>
              </a:tr>
              <a:tr h="256031">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0.085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0.085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0.085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0.085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21237695"/>
                  </a:ext>
                </a:extLst>
              </a:tr>
              <a:tr h="215519">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Spread</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extLst>
                  <a:ext uri="{0D108BD9-81ED-4DB2-BD59-A6C34878D82A}">
                    <a16:rowId xmlns:a16="http://schemas.microsoft.com/office/drawing/2014/main" val="4287147487"/>
                  </a:ext>
                </a:extLst>
              </a:tr>
              <a:tr h="238086">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0.05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0.2</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0.25</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extLst>
                  <a:ext uri="{0D108BD9-81ED-4DB2-BD59-A6C34878D82A}">
                    <a16:rowId xmlns:a16="http://schemas.microsoft.com/office/drawing/2014/main" val="4045258049"/>
                  </a:ext>
                </a:extLst>
              </a:tr>
              <a:tr h="187770">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Opposite</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92793382"/>
                  </a:ext>
                </a:extLst>
              </a:tr>
              <a:tr h="112506">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27866763"/>
                  </a:ext>
                </a:extLst>
              </a:tr>
              <a:tr h="196937">
                <a:tc rowSpan="2">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One nugget</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E7E6E6"/>
                    </a:solidFill>
                  </a:tcPr>
                </a:tc>
                <a:extLst>
                  <a:ext uri="{0D108BD9-81ED-4DB2-BD59-A6C34878D82A}">
                    <a16:rowId xmlns:a16="http://schemas.microsoft.com/office/drawing/2014/main" val="2488491333"/>
                  </a:ext>
                </a:extLst>
              </a:tr>
              <a:tr h="196657">
                <a:tc vMerge="1">
                  <a:txBody>
                    <a:bodyPr/>
                    <a:lstStyle/>
                    <a:p>
                      <a:endParaRPr lang="en-US"/>
                    </a:p>
                  </a:txBody>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0.17</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07000"/>
                        </a:lnSpc>
                        <a:spcBef>
                          <a:spcPts val="0"/>
                        </a:spcBef>
                        <a:spcAft>
                          <a:spcPts val="0"/>
                        </a:spcAft>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23320590"/>
                  </a:ext>
                </a:extLst>
              </a:tr>
            </a:tbl>
          </a:graphicData>
        </a:graphic>
      </p:graphicFrame>
      <p:sp>
        <p:nvSpPr>
          <p:cNvPr id="7" name="Rectangle 6">
            <a:extLst>
              <a:ext uri="{FF2B5EF4-FFF2-40B4-BE49-F238E27FC236}">
                <a16:creationId xmlns:a16="http://schemas.microsoft.com/office/drawing/2014/main" id="{78B9D75B-E7D6-4B3D-BC45-9F0469A0DEE2}"/>
              </a:ext>
            </a:extLst>
          </p:cNvPr>
          <p:cNvSpPr/>
          <p:nvPr/>
        </p:nvSpPr>
        <p:spPr>
          <a:xfrm>
            <a:off x="1429256" y="2357014"/>
            <a:ext cx="8883409" cy="353943"/>
          </a:xfrm>
          <a:prstGeom prst="rect">
            <a:avLst/>
          </a:prstGeom>
        </p:spPr>
        <p:txBody>
          <a:bodyPr wrap="square">
            <a:spAutoFit/>
          </a:bodyPr>
          <a:lstStyle/>
          <a:p>
            <a:pPr algn="ctr" defTabSz="342892">
              <a:spcBef>
                <a:spcPts val="300"/>
              </a:spcBef>
              <a:spcAft>
                <a:spcPts val="300"/>
              </a:spcAft>
              <a:buClr>
                <a:schemeClr val="tx1"/>
              </a:buClr>
            </a:pPr>
            <a:r>
              <a:rPr lang="en-US" sz="1700" dirty="0">
                <a:latin typeface="Calibri" panose="020F0502020204030204" pitchFamily="34" charset="0"/>
                <a:cs typeface="Calibri" panose="020F0502020204030204" pitchFamily="34" charset="0"/>
              </a:rPr>
              <a:t>Table 2 response for four subgroups under six virtual treatment effect scenarios (std: 0.3)</a:t>
            </a:r>
          </a:p>
        </p:txBody>
      </p:sp>
      <p:sp>
        <p:nvSpPr>
          <p:cNvPr id="8" name="Content Placeholder 3">
            <a:extLst>
              <a:ext uri="{FF2B5EF4-FFF2-40B4-BE49-F238E27FC236}">
                <a16:creationId xmlns:a16="http://schemas.microsoft.com/office/drawing/2014/main" id="{1054402B-4BF1-490C-A38D-C853A40D04EF}"/>
              </a:ext>
            </a:extLst>
          </p:cNvPr>
          <p:cNvSpPr txBox="1">
            <a:spLocks/>
          </p:cNvSpPr>
          <p:nvPr/>
        </p:nvSpPr>
        <p:spPr>
          <a:xfrm>
            <a:off x="6983097" y="1069365"/>
            <a:ext cx="4455268" cy="982052"/>
          </a:xfrm>
          <a:prstGeom prst="rect">
            <a:avLst/>
          </a:prstGeom>
        </p:spPr>
        <p:txBody>
          <a:bodyPr numCol="1" anchor="ctr">
            <a:no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sz="1050" kern="1200">
                <a:solidFill>
                  <a:srgbClr val="404040"/>
                </a:solidFill>
                <a:latin typeface="+mn-lt"/>
                <a:ea typeface="+mn-ea"/>
                <a:cs typeface="Arial"/>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sz="900" kern="1200">
                <a:solidFill>
                  <a:srgbClr val="404040"/>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r>
              <a:rPr lang="en-US" dirty="0"/>
              <a:t>Proposed sample size: 400</a:t>
            </a:r>
          </a:p>
          <a:p>
            <a:pPr marL="629845" lvl="2" indent="-342900">
              <a:buFont typeface="Wingdings" panose="05000000000000000000" pitchFamily="2" charset="2"/>
              <a:buChar char="ü"/>
            </a:pPr>
            <a:r>
              <a:rPr lang="en-US" sz="1700" dirty="0"/>
              <a:t>2 arms (A&amp;B), both are active, 200 : 200. </a:t>
            </a:r>
          </a:p>
          <a:p>
            <a:pPr marL="629845" lvl="2" indent="-342900">
              <a:buFont typeface="Wingdings" panose="05000000000000000000" pitchFamily="2" charset="2"/>
              <a:buChar char="ü"/>
            </a:pPr>
            <a:r>
              <a:rPr lang="en-US" sz="1700" dirty="0"/>
              <a:t>4 subgroups, 100 per subgroup  </a:t>
            </a:r>
          </a:p>
        </p:txBody>
      </p:sp>
    </p:spTree>
    <p:extLst>
      <p:ext uri="{BB962C8B-B14F-4D97-AF65-F5344CB8AC3E}">
        <p14:creationId xmlns:p14="http://schemas.microsoft.com/office/powerpoint/2010/main" val="278768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1E1AAB-EB6E-466A-89B1-1868EC1B52CE}"/>
              </a:ext>
            </a:extLst>
          </p:cNvPr>
          <p:cNvSpPr>
            <a:spLocks noGrp="1"/>
          </p:cNvSpPr>
          <p:nvPr>
            <p:ph type="body" sz="quarter" idx="10"/>
          </p:nvPr>
        </p:nvSpPr>
        <p:spPr/>
        <p:txBody>
          <a:bodyPr/>
          <a:lstStyle/>
          <a:p>
            <a:r>
              <a:rPr lang="en-US" dirty="0"/>
              <a:t>Three Bayesian Models</a:t>
            </a:r>
          </a:p>
        </p:txBody>
      </p:sp>
      <p:sp>
        <p:nvSpPr>
          <p:cNvPr id="3" name="Text Placeholder 2">
            <a:extLst>
              <a:ext uri="{FF2B5EF4-FFF2-40B4-BE49-F238E27FC236}">
                <a16:creationId xmlns:a16="http://schemas.microsoft.com/office/drawing/2014/main" id="{1019EDF1-D506-44D9-AE97-0ECB88A2AADD}"/>
              </a:ext>
            </a:extLst>
          </p:cNvPr>
          <p:cNvSpPr>
            <a:spLocks noGrp="1"/>
          </p:cNvSpPr>
          <p:nvPr>
            <p:ph type="body" sz="quarter" idx="11"/>
          </p:nvPr>
        </p:nvSpPr>
        <p:spPr>
          <a:xfrm>
            <a:off x="598409" y="133816"/>
            <a:ext cx="5272552" cy="419126"/>
          </a:xfrm>
        </p:spPr>
        <p:txBody>
          <a:bodyPr/>
          <a:lstStyle/>
          <a:p>
            <a:r>
              <a:rPr lang="en-US" dirty="0"/>
              <a:t>Study Design – Cont’d </a:t>
            </a:r>
          </a:p>
        </p:txBody>
      </p:sp>
      <p:sp>
        <p:nvSpPr>
          <p:cNvPr id="5" name="Text Placeholder 4">
            <a:extLst>
              <a:ext uri="{FF2B5EF4-FFF2-40B4-BE49-F238E27FC236}">
                <a16:creationId xmlns:a16="http://schemas.microsoft.com/office/drawing/2014/main" id="{60DD2A37-D579-4857-B423-D8B799E6D314}"/>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F119A658-E7D7-417E-8FD2-769314C7EDFF}"/>
              </a:ext>
            </a:extLst>
          </p:cNvPr>
          <p:cNvSpPr>
            <a:spLocks noGrp="1"/>
          </p:cNvSpPr>
          <p:nvPr>
            <p:ph idx="12"/>
          </p:nvPr>
        </p:nvSpPr>
        <p:spPr>
          <a:xfrm>
            <a:off x="397449" y="973462"/>
            <a:ext cx="3302880" cy="400110"/>
          </a:xfrm>
          <a:prstGeom prst="rect">
            <a:avLst/>
          </a:prstGeom>
        </p:spPr>
        <p:txBody>
          <a:bodyPr wrap="square">
            <a:spAutoFit/>
          </a:bodyPr>
          <a:lstStyle/>
          <a:p>
            <a:pPr>
              <a:spcAft>
                <a:spcPts val="0"/>
              </a:spcAft>
              <a:buFont typeface="Arial" panose="020B0604020202020204" pitchFamily="34" charset="0"/>
              <a:buChar char="•"/>
            </a:pPr>
            <a:r>
              <a:rPr lang="en-US" dirty="0"/>
              <a:t>Data </a:t>
            </a:r>
            <a:r>
              <a:rPr lang="en-US" dirty="0">
                <a:solidFill>
                  <a:srgbClr val="002060"/>
                </a:solidFill>
              </a:rPr>
              <a:t>specification- cont’d</a:t>
            </a:r>
            <a:r>
              <a:rPr lang="en-US" dirty="0"/>
              <a:t>: </a:t>
            </a:r>
            <a:endParaRPr lang="en-US" dirty="0">
              <a:effectLst/>
            </a:endParaRPr>
          </a:p>
        </p:txBody>
      </p:sp>
      <p:sp>
        <p:nvSpPr>
          <p:cNvPr id="7" name="Rectangle 6">
            <a:extLst>
              <a:ext uri="{FF2B5EF4-FFF2-40B4-BE49-F238E27FC236}">
                <a16:creationId xmlns:a16="http://schemas.microsoft.com/office/drawing/2014/main" id="{6FCD450C-775B-408E-8CFB-3832DEEB6219}"/>
              </a:ext>
            </a:extLst>
          </p:cNvPr>
          <p:cNvSpPr/>
          <p:nvPr/>
        </p:nvSpPr>
        <p:spPr>
          <a:xfrm>
            <a:off x="485548" y="2737357"/>
            <a:ext cx="4076404" cy="476576"/>
          </a:xfrm>
          <a:prstGeom prst="rect">
            <a:avLst/>
          </a:prstGeom>
        </p:spPr>
        <p:txBody>
          <a:bodyPr wrap="square" lIns="45720" rIns="45720" anchor="ctr" anchorCtr="0">
            <a:noAutofit/>
          </a:bodyPr>
          <a:lstStyle/>
          <a:p>
            <a:pPr marL="231775" indent="-231775" defTabSz="342892">
              <a:spcBef>
                <a:spcPts val="300"/>
              </a:spcBef>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Pairwise independent model</a:t>
            </a:r>
            <a:endParaRPr lang="en-US" sz="17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46909941-3F0C-4455-A62A-713E0A3E7362}"/>
              </a:ext>
            </a:extLst>
          </p:cNvPr>
          <p:cNvSpPr/>
          <p:nvPr/>
        </p:nvSpPr>
        <p:spPr>
          <a:xfrm>
            <a:off x="3625963" y="3151274"/>
            <a:ext cx="5854103" cy="353943"/>
          </a:xfrm>
          <a:prstGeom prst="rect">
            <a:avLst/>
          </a:prstGeom>
        </p:spPr>
        <p:txBody>
          <a:bodyPr wrap="none">
            <a:spAutoFit/>
          </a:bodyPr>
          <a:lstStyle/>
          <a:p>
            <a:pPr marL="517525" indent="-285750" defTabSz="342892">
              <a:spcBef>
                <a:spcPts val="300"/>
              </a:spcBef>
              <a:buClr>
                <a:schemeClr val="tx1"/>
              </a:buClr>
              <a:buFont typeface="Wingdings" panose="05000000000000000000" pitchFamily="2" charset="2"/>
              <a:buChar char="ü"/>
            </a:pPr>
            <a:r>
              <a:rPr lang="en-US" sz="1700" dirty="0">
                <a:latin typeface="Calibri" panose="020F0502020204030204" pitchFamily="34" charset="0"/>
                <a:cs typeface="Calibri" panose="020F0502020204030204" pitchFamily="34" charset="0"/>
              </a:rPr>
              <a:t>Completely conditional distribution of interest parameters</a:t>
            </a:r>
          </a:p>
        </p:txBody>
      </p:sp>
      <p:sp>
        <p:nvSpPr>
          <p:cNvPr id="10" name="Rectangle 9">
            <a:extLst>
              <a:ext uri="{FF2B5EF4-FFF2-40B4-BE49-F238E27FC236}">
                <a16:creationId xmlns:a16="http://schemas.microsoft.com/office/drawing/2014/main" id="{B5B6A3F3-E59B-4D45-A6E8-96EA96202B48}"/>
              </a:ext>
            </a:extLst>
          </p:cNvPr>
          <p:cNvSpPr/>
          <p:nvPr/>
        </p:nvSpPr>
        <p:spPr>
          <a:xfrm>
            <a:off x="397449" y="3165734"/>
            <a:ext cx="1707903" cy="353943"/>
          </a:xfrm>
          <a:prstGeom prst="rect">
            <a:avLst/>
          </a:prstGeom>
        </p:spPr>
        <p:txBody>
          <a:bodyPr wrap="none">
            <a:spAutoFit/>
          </a:bodyPr>
          <a:lstStyle/>
          <a:p>
            <a:pPr marL="517525" indent="-285750" defTabSz="342892">
              <a:spcBef>
                <a:spcPts val="300"/>
              </a:spcBef>
              <a:buClr>
                <a:schemeClr val="tx1"/>
              </a:buClr>
              <a:buFont typeface="Wingdings" panose="05000000000000000000" pitchFamily="2" charset="2"/>
              <a:buChar char="ü"/>
            </a:pPr>
            <a:r>
              <a:rPr lang="en-US" sz="1700" dirty="0">
                <a:latin typeface="Calibri" panose="020F0502020204030204" pitchFamily="34" charset="0"/>
                <a:cs typeface="Calibri" panose="020F0502020204030204" pitchFamily="34" charset="0"/>
              </a:rPr>
              <a:t>Framework</a:t>
            </a:r>
          </a:p>
        </p:txBody>
      </p:sp>
      <p:pic>
        <p:nvPicPr>
          <p:cNvPr id="29" name="Picture 28">
            <a:extLst>
              <a:ext uri="{FF2B5EF4-FFF2-40B4-BE49-F238E27FC236}">
                <a16:creationId xmlns:a16="http://schemas.microsoft.com/office/drawing/2014/main" id="{229E8A6E-9536-42B6-BB48-2CCF9D87EC56}"/>
              </a:ext>
            </a:extLst>
          </p:cNvPr>
          <p:cNvPicPr>
            <a:picLocks noChangeAspect="1"/>
          </p:cNvPicPr>
          <p:nvPr/>
        </p:nvPicPr>
        <p:blipFill>
          <a:blip r:embed="rId3"/>
          <a:stretch>
            <a:fillRect/>
          </a:stretch>
        </p:blipFill>
        <p:spPr>
          <a:xfrm>
            <a:off x="1073920" y="3630195"/>
            <a:ext cx="1985474" cy="1541439"/>
          </a:xfrm>
          <a:prstGeom prst="rect">
            <a:avLst/>
          </a:prstGeom>
        </p:spPr>
      </p:pic>
      <p:pic>
        <p:nvPicPr>
          <p:cNvPr id="30" name="Picture 29">
            <a:extLst>
              <a:ext uri="{FF2B5EF4-FFF2-40B4-BE49-F238E27FC236}">
                <a16:creationId xmlns:a16="http://schemas.microsoft.com/office/drawing/2014/main" id="{71404014-A920-47B9-87D6-FFE726BEF0CD}"/>
              </a:ext>
            </a:extLst>
          </p:cNvPr>
          <p:cNvPicPr>
            <a:picLocks noChangeAspect="1"/>
          </p:cNvPicPr>
          <p:nvPr/>
        </p:nvPicPr>
        <p:blipFill>
          <a:blip r:embed="rId4"/>
          <a:stretch>
            <a:fillRect/>
          </a:stretch>
        </p:blipFill>
        <p:spPr>
          <a:xfrm>
            <a:off x="4284291" y="3604699"/>
            <a:ext cx="6511088" cy="785892"/>
          </a:xfrm>
          <a:prstGeom prst="rect">
            <a:avLst/>
          </a:prstGeom>
        </p:spPr>
      </p:pic>
      <p:pic>
        <p:nvPicPr>
          <p:cNvPr id="31" name="Picture 30">
            <a:extLst>
              <a:ext uri="{FF2B5EF4-FFF2-40B4-BE49-F238E27FC236}">
                <a16:creationId xmlns:a16="http://schemas.microsoft.com/office/drawing/2014/main" id="{3DF313D4-F953-44EF-B017-0B1D8D31C5CD}"/>
              </a:ext>
            </a:extLst>
          </p:cNvPr>
          <p:cNvPicPr>
            <a:picLocks noChangeAspect="1"/>
          </p:cNvPicPr>
          <p:nvPr/>
        </p:nvPicPr>
        <p:blipFill>
          <a:blip r:embed="rId5"/>
          <a:stretch>
            <a:fillRect/>
          </a:stretch>
        </p:blipFill>
        <p:spPr>
          <a:xfrm>
            <a:off x="4335145" y="4586132"/>
            <a:ext cx="7715828" cy="721244"/>
          </a:xfrm>
          <a:prstGeom prst="rect">
            <a:avLst/>
          </a:prstGeom>
        </p:spPr>
      </p:pic>
      <p:grpSp>
        <p:nvGrpSpPr>
          <p:cNvPr id="8" name="Group 7">
            <a:extLst>
              <a:ext uri="{FF2B5EF4-FFF2-40B4-BE49-F238E27FC236}">
                <a16:creationId xmlns:a16="http://schemas.microsoft.com/office/drawing/2014/main" id="{B901B9D7-CCE6-4C87-907C-0718EBB6DEED}"/>
              </a:ext>
            </a:extLst>
          </p:cNvPr>
          <p:cNvGrpSpPr/>
          <p:nvPr/>
        </p:nvGrpSpPr>
        <p:grpSpPr>
          <a:xfrm>
            <a:off x="388975" y="1452444"/>
            <a:ext cx="4915165" cy="1046770"/>
            <a:chOff x="388975" y="1452444"/>
            <a:chExt cx="4915165" cy="1046770"/>
          </a:xfrm>
        </p:grpSpPr>
        <p:grpSp>
          <p:nvGrpSpPr>
            <p:cNvPr id="18" name="Group 17">
              <a:extLst>
                <a:ext uri="{FF2B5EF4-FFF2-40B4-BE49-F238E27FC236}">
                  <a16:creationId xmlns:a16="http://schemas.microsoft.com/office/drawing/2014/main" id="{5DDF1FA6-9578-4F4B-92EF-32C8F00A0E91}"/>
                </a:ext>
              </a:extLst>
            </p:cNvPr>
            <p:cNvGrpSpPr/>
            <p:nvPr/>
          </p:nvGrpSpPr>
          <p:grpSpPr>
            <a:xfrm>
              <a:off x="405995" y="1452444"/>
              <a:ext cx="4898145" cy="1046770"/>
              <a:chOff x="505516" y="1313783"/>
              <a:chExt cx="4898145" cy="1046770"/>
            </a:xfrm>
          </p:grpSpPr>
          <p:sp>
            <p:nvSpPr>
              <p:cNvPr id="16" name="Content Placeholder 5">
                <a:extLst>
                  <a:ext uri="{FF2B5EF4-FFF2-40B4-BE49-F238E27FC236}">
                    <a16:creationId xmlns:a16="http://schemas.microsoft.com/office/drawing/2014/main" id="{1C9F8A21-BC0A-4EA0-AAF6-EABD41B6A734}"/>
                  </a:ext>
                </a:extLst>
              </p:cNvPr>
              <p:cNvSpPr txBox="1">
                <a:spLocks/>
              </p:cNvSpPr>
              <p:nvPr/>
            </p:nvSpPr>
            <p:spPr>
              <a:xfrm>
                <a:off x="505516" y="1313783"/>
                <a:ext cx="1338828" cy="353943"/>
              </a:xfrm>
              <a:prstGeom prst="rect">
                <a:avLst/>
              </a:prstGeom>
            </p:spPr>
            <p:txBody>
              <a:bodyPr wrap="square">
                <a:sp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sz="1050" kern="1200">
                    <a:solidFill>
                      <a:srgbClr val="404040"/>
                    </a:solidFill>
                    <a:latin typeface="+mn-lt"/>
                    <a:ea typeface="+mn-ea"/>
                    <a:cs typeface="Arial"/>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sz="900" kern="1200">
                    <a:solidFill>
                      <a:srgbClr val="404040"/>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pPr marL="517525" indent="-285750">
                  <a:spcAft>
                    <a:spcPts val="0"/>
                  </a:spcAft>
                  <a:buFont typeface="Wingdings" panose="05000000000000000000" pitchFamily="2" charset="2"/>
                  <a:buChar char="ü"/>
                </a:pPr>
                <a:r>
                  <a:rPr lang="en-US" sz="1700" dirty="0"/>
                  <a:t>Arm A:</a:t>
                </a:r>
              </a:p>
            </p:txBody>
          </p:sp>
          <p:pic>
            <p:nvPicPr>
              <p:cNvPr id="14" name="Picture 13">
                <a:extLst>
                  <a:ext uri="{FF2B5EF4-FFF2-40B4-BE49-F238E27FC236}">
                    <a16:creationId xmlns:a16="http://schemas.microsoft.com/office/drawing/2014/main" id="{19E9A86D-8D00-467D-B83F-3B129990EBC7}"/>
                  </a:ext>
                </a:extLst>
              </p:cNvPr>
              <p:cNvPicPr>
                <a:picLocks noChangeAspect="1"/>
              </p:cNvPicPr>
              <p:nvPr/>
            </p:nvPicPr>
            <p:blipFill>
              <a:blip r:embed="rId6"/>
              <a:stretch>
                <a:fillRect/>
              </a:stretch>
            </p:blipFill>
            <p:spPr>
              <a:xfrm>
                <a:off x="1818240" y="1345274"/>
                <a:ext cx="2868333" cy="358542"/>
              </a:xfrm>
              <a:prstGeom prst="rect">
                <a:avLst/>
              </a:prstGeom>
            </p:spPr>
          </p:pic>
          <p:pic>
            <p:nvPicPr>
              <p:cNvPr id="15" name="Picture 14">
                <a:extLst>
                  <a:ext uri="{FF2B5EF4-FFF2-40B4-BE49-F238E27FC236}">
                    <a16:creationId xmlns:a16="http://schemas.microsoft.com/office/drawing/2014/main" id="{22E086B7-25C0-4C32-A483-DADD79F2AA43}"/>
                  </a:ext>
                </a:extLst>
              </p:cNvPr>
              <p:cNvPicPr>
                <a:picLocks noChangeAspect="1"/>
              </p:cNvPicPr>
              <p:nvPr/>
            </p:nvPicPr>
            <p:blipFill>
              <a:blip r:embed="rId7"/>
              <a:stretch>
                <a:fillRect/>
              </a:stretch>
            </p:blipFill>
            <p:spPr>
              <a:xfrm>
                <a:off x="1869515" y="1953108"/>
                <a:ext cx="3534146" cy="407445"/>
              </a:xfrm>
              <a:prstGeom prst="rect">
                <a:avLst/>
              </a:prstGeom>
            </p:spPr>
          </p:pic>
        </p:grpSp>
        <p:sp>
          <p:nvSpPr>
            <p:cNvPr id="27" name="Content Placeholder 5">
              <a:extLst>
                <a:ext uri="{FF2B5EF4-FFF2-40B4-BE49-F238E27FC236}">
                  <a16:creationId xmlns:a16="http://schemas.microsoft.com/office/drawing/2014/main" id="{783E1C71-9518-4DD8-BA7F-FD96E5A9B0FC}"/>
                </a:ext>
              </a:extLst>
            </p:cNvPr>
            <p:cNvSpPr txBox="1">
              <a:spLocks/>
            </p:cNvSpPr>
            <p:nvPr/>
          </p:nvSpPr>
          <p:spPr>
            <a:xfrm>
              <a:off x="388975" y="2047203"/>
              <a:ext cx="1338828" cy="353943"/>
            </a:xfrm>
            <a:prstGeom prst="rect">
              <a:avLst/>
            </a:prstGeom>
          </p:spPr>
          <p:txBody>
            <a:bodyPr wrap="square">
              <a:sp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sz="1050" kern="1200">
                  <a:solidFill>
                    <a:srgbClr val="404040"/>
                  </a:solidFill>
                  <a:latin typeface="+mn-lt"/>
                  <a:ea typeface="+mn-ea"/>
                  <a:cs typeface="Arial"/>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sz="900" kern="1200">
                  <a:solidFill>
                    <a:srgbClr val="404040"/>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pPr marL="517525" indent="-285750">
                <a:spcAft>
                  <a:spcPts val="0"/>
                </a:spcAft>
                <a:buFont typeface="Wingdings" panose="05000000000000000000" pitchFamily="2" charset="2"/>
                <a:buChar char="ü"/>
              </a:pPr>
              <a:r>
                <a:rPr lang="en-US" sz="1700" dirty="0"/>
                <a:t>Arm B:</a:t>
              </a:r>
            </a:p>
          </p:txBody>
        </p:sp>
      </p:grpSp>
    </p:spTree>
    <p:extLst>
      <p:ext uri="{BB962C8B-B14F-4D97-AF65-F5344CB8AC3E}">
        <p14:creationId xmlns:p14="http://schemas.microsoft.com/office/powerpoint/2010/main" val="88309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1E1AAB-EB6E-466A-89B1-1868EC1B52CE}"/>
              </a:ext>
            </a:extLst>
          </p:cNvPr>
          <p:cNvSpPr>
            <a:spLocks noGrp="1"/>
          </p:cNvSpPr>
          <p:nvPr>
            <p:ph type="body" sz="quarter" idx="10"/>
          </p:nvPr>
        </p:nvSpPr>
        <p:spPr/>
        <p:txBody>
          <a:bodyPr/>
          <a:lstStyle/>
          <a:p>
            <a:r>
              <a:rPr lang="en-US" dirty="0"/>
              <a:t>Three Bayesian Models – Cont’d</a:t>
            </a:r>
          </a:p>
        </p:txBody>
      </p:sp>
      <p:sp>
        <p:nvSpPr>
          <p:cNvPr id="3" name="Text Placeholder 2">
            <a:extLst>
              <a:ext uri="{FF2B5EF4-FFF2-40B4-BE49-F238E27FC236}">
                <a16:creationId xmlns:a16="http://schemas.microsoft.com/office/drawing/2014/main" id="{1019EDF1-D506-44D9-AE97-0ECB88A2AADD}"/>
              </a:ext>
            </a:extLst>
          </p:cNvPr>
          <p:cNvSpPr>
            <a:spLocks noGrp="1"/>
          </p:cNvSpPr>
          <p:nvPr>
            <p:ph type="body" sz="quarter" idx="11"/>
          </p:nvPr>
        </p:nvSpPr>
        <p:spPr>
          <a:xfrm>
            <a:off x="598409" y="133816"/>
            <a:ext cx="5272552" cy="419126"/>
          </a:xfrm>
        </p:spPr>
        <p:txBody>
          <a:bodyPr/>
          <a:lstStyle/>
          <a:p>
            <a:r>
              <a:rPr lang="en-US" dirty="0"/>
              <a:t>Study Design – Cont’d </a:t>
            </a:r>
          </a:p>
        </p:txBody>
      </p:sp>
      <p:sp>
        <p:nvSpPr>
          <p:cNvPr id="5" name="Text Placeholder 4">
            <a:extLst>
              <a:ext uri="{FF2B5EF4-FFF2-40B4-BE49-F238E27FC236}">
                <a16:creationId xmlns:a16="http://schemas.microsoft.com/office/drawing/2014/main" id="{60DD2A37-D579-4857-B423-D8B799E6D314}"/>
              </a:ext>
            </a:extLst>
          </p:cNvPr>
          <p:cNvSpPr>
            <a:spLocks noGrp="1"/>
          </p:cNvSpPr>
          <p:nvPr>
            <p:ph type="body" sz="quarter" idx="13"/>
          </p:nvPr>
        </p:nvSpPr>
        <p:spPr/>
        <p:txBody>
          <a:bodyPr/>
          <a:lstStyle/>
          <a:p>
            <a:endParaRPr lang="en-US"/>
          </a:p>
        </p:txBody>
      </p:sp>
      <p:sp>
        <p:nvSpPr>
          <p:cNvPr id="23" name="Rectangle 22">
            <a:extLst>
              <a:ext uri="{FF2B5EF4-FFF2-40B4-BE49-F238E27FC236}">
                <a16:creationId xmlns:a16="http://schemas.microsoft.com/office/drawing/2014/main" id="{5066B0DC-B6EE-47E0-A535-8A3F1A0D97F9}"/>
              </a:ext>
            </a:extLst>
          </p:cNvPr>
          <p:cNvSpPr/>
          <p:nvPr/>
        </p:nvSpPr>
        <p:spPr>
          <a:xfrm>
            <a:off x="614828" y="888106"/>
            <a:ext cx="2938294" cy="476576"/>
          </a:xfrm>
          <a:prstGeom prst="rect">
            <a:avLst/>
          </a:prstGeom>
        </p:spPr>
        <p:txBody>
          <a:bodyPr wrap="square" lIns="45720" rIns="45720" anchor="ctr" anchorCtr="0">
            <a:noAutofit/>
          </a:bodyPr>
          <a:lstStyle/>
          <a:p>
            <a:pPr marL="231775" indent="-231775" defTabSz="342892">
              <a:spcBef>
                <a:spcPts val="300"/>
              </a:spcBef>
              <a:buClr>
                <a:schemeClr val="tx1"/>
              </a:buClr>
              <a:buFont typeface="Arial" panose="020B0604020202020204" pitchFamily="34" charset="0"/>
              <a:buChar char="•"/>
            </a:pPr>
            <a:r>
              <a:rPr lang="en-US" sz="2000" dirty="0">
                <a:latin typeface="Calibri" panose="020F0502020204030204" pitchFamily="34" charset="0"/>
                <a:cs typeface="Calibri" panose="020F0502020204030204" pitchFamily="34" charset="0"/>
              </a:rPr>
              <a:t>Hierarchical model</a:t>
            </a:r>
            <a:endParaRPr lang="en-US" sz="1700"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977A1D5A-0E66-4DEA-B1E7-A0445F00C55E}"/>
              </a:ext>
            </a:extLst>
          </p:cNvPr>
          <p:cNvSpPr/>
          <p:nvPr/>
        </p:nvSpPr>
        <p:spPr>
          <a:xfrm>
            <a:off x="598409" y="1639801"/>
            <a:ext cx="1707903" cy="353943"/>
          </a:xfrm>
          <a:prstGeom prst="rect">
            <a:avLst/>
          </a:prstGeom>
        </p:spPr>
        <p:txBody>
          <a:bodyPr wrap="none">
            <a:spAutoFit/>
          </a:bodyPr>
          <a:lstStyle/>
          <a:p>
            <a:pPr marL="517525" indent="-285750" defTabSz="342892">
              <a:spcBef>
                <a:spcPts val="300"/>
              </a:spcBef>
              <a:buClr>
                <a:schemeClr val="tx1"/>
              </a:buClr>
              <a:buFont typeface="Wingdings" panose="05000000000000000000" pitchFamily="2" charset="2"/>
              <a:buChar char="ü"/>
            </a:pPr>
            <a:r>
              <a:rPr lang="en-US" sz="1700" dirty="0">
                <a:latin typeface="Calibri" panose="020F0502020204030204" pitchFamily="34" charset="0"/>
                <a:cs typeface="Calibri" panose="020F0502020204030204" pitchFamily="34" charset="0"/>
              </a:rPr>
              <a:t>Framework</a:t>
            </a:r>
          </a:p>
        </p:txBody>
      </p:sp>
      <p:sp>
        <p:nvSpPr>
          <p:cNvPr id="25" name="Rectangle 24">
            <a:extLst>
              <a:ext uri="{FF2B5EF4-FFF2-40B4-BE49-F238E27FC236}">
                <a16:creationId xmlns:a16="http://schemas.microsoft.com/office/drawing/2014/main" id="{9DDC87B0-3148-43E5-8705-21A20EF2C1FA}"/>
              </a:ext>
            </a:extLst>
          </p:cNvPr>
          <p:cNvSpPr/>
          <p:nvPr/>
        </p:nvSpPr>
        <p:spPr>
          <a:xfrm>
            <a:off x="598409" y="3782167"/>
            <a:ext cx="5854103" cy="353943"/>
          </a:xfrm>
          <a:prstGeom prst="rect">
            <a:avLst/>
          </a:prstGeom>
        </p:spPr>
        <p:txBody>
          <a:bodyPr wrap="none">
            <a:spAutoFit/>
          </a:bodyPr>
          <a:lstStyle/>
          <a:p>
            <a:pPr marL="517525" indent="-285750" defTabSz="342892">
              <a:spcBef>
                <a:spcPts val="300"/>
              </a:spcBef>
              <a:buClr>
                <a:schemeClr val="tx1"/>
              </a:buClr>
              <a:buFont typeface="Wingdings" panose="05000000000000000000" pitchFamily="2" charset="2"/>
              <a:buChar char="ü"/>
            </a:pPr>
            <a:r>
              <a:rPr lang="en-US" sz="1700" dirty="0">
                <a:latin typeface="Calibri" panose="020F0502020204030204" pitchFamily="34" charset="0"/>
                <a:cs typeface="Calibri" panose="020F0502020204030204" pitchFamily="34" charset="0"/>
              </a:rPr>
              <a:t>Completely conditional distribution of interest parameters</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4D8AD76-2747-46C8-9708-415A419F2201}"/>
                  </a:ext>
                </a:extLst>
              </p:cNvPr>
              <p:cNvSpPr/>
              <p:nvPr/>
            </p:nvSpPr>
            <p:spPr>
              <a:xfrm>
                <a:off x="1136282" y="4184760"/>
                <a:ext cx="6785670" cy="341888"/>
              </a:xfrm>
              <a:prstGeom prst="rect">
                <a:avLst/>
              </a:prstGeom>
            </p:spPr>
            <p:txBody>
              <a:bodyPr wrap="square">
                <a:spAutoFit/>
              </a:bodyPr>
              <a:lstStyle/>
              <a:p>
                <a:pPr marL="285750" indent="-285750">
                  <a:buFont typeface="Wingdings" panose="05000000000000000000" pitchFamily="2" charset="2"/>
                  <a:buChar char="Ø"/>
                </a:pPr>
                <a:r>
                  <a:rPr lang="en-US" sz="1500" dirty="0">
                    <a:solidFill>
                      <a:srgbClr val="002060"/>
                    </a:solidFill>
                    <a:latin typeface="Calibri" panose="020F0502020204030204" pitchFamily="34" charset="0"/>
                    <a:ea typeface="DengXian" panose="02010600030101010101" pitchFamily="2" charset="-122"/>
                    <a:cs typeface="Calibri" panose="020F0502020204030204" pitchFamily="34" charset="0"/>
                  </a:rPr>
                  <a:t>Completely conditional distributions for </a:t>
                </a:r>
                <a14:m>
                  <m:oMath xmlns:m="http://schemas.openxmlformats.org/officeDocument/2006/math">
                    <m:sSub>
                      <m:sSubPr>
                        <m:ctrlPr>
                          <a:rPr lang="en-US" sz="1500"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5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𝜃</m:t>
                        </m:r>
                      </m:e>
                      <m:sub>
                        <m:r>
                          <a:rPr lang="en-US" sz="15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oMath>
                </a14:m>
                <a:r>
                  <a:rPr lang="en-US" sz="1500" dirty="0">
                    <a:solidFill>
                      <a:srgbClr val="002060"/>
                    </a:solidFill>
                    <a:latin typeface="Calibri" panose="020F0502020204030204" pitchFamily="34" charset="0"/>
                    <a:ea typeface="DengXian" panose="02010600030101010101" pitchFamily="2" charset="-122"/>
                    <a:cs typeface="Calibri" panose="020F0502020204030204" pitchFamily="34" charset="0"/>
                  </a:rPr>
                  <a:t> and </a:t>
                </a:r>
                <a14:m>
                  <m:oMath xmlns:m="http://schemas.openxmlformats.org/officeDocument/2006/math">
                    <m:sSub>
                      <m:sSubPr>
                        <m:ctrlPr>
                          <a:rPr lang="en-US" sz="1500"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5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𝛾</m:t>
                        </m:r>
                      </m:e>
                      <m:sub>
                        <m:r>
                          <a:rPr lang="en-US" sz="1500" i="1">
                            <a:solidFill>
                              <a:srgbClr val="002060"/>
                            </a:solidFill>
                            <a:latin typeface="Cambria Math" panose="02040503050406030204" pitchFamily="18" charset="0"/>
                            <a:ea typeface="DengXian" panose="02010600030101010101" pitchFamily="2" charset="-122"/>
                            <a:cs typeface="Times New Roman" panose="02020603050405020304" pitchFamily="18" charset="0"/>
                          </a:rPr>
                          <m:t>𝑔</m:t>
                        </m:r>
                      </m:sub>
                    </m:sSub>
                  </m:oMath>
                </a14:m>
                <a:r>
                  <a:rPr lang="en-US" sz="1500" dirty="0">
                    <a:solidFill>
                      <a:srgbClr val="002060"/>
                    </a:solidFill>
                    <a:latin typeface="Calibri" panose="020F0502020204030204" pitchFamily="34" charset="0"/>
                    <a:ea typeface="DengXian" panose="02010600030101010101" pitchFamily="2" charset="-122"/>
                    <a:cs typeface="Calibri" panose="020F0502020204030204" pitchFamily="34" charset="0"/>
                  </a:rPr>
                  <a:t> are identical to (1) and (2) </a:t>
                </a:r>
                <a:endParaRPr lang="en-US" sz="1500" dirty="0">
                  <a:latin typeface="Calibri" panose="020F0502020204030204" pitchFamily="34" charset="0"/>
                  <a:cs typeface="Calibri" panose="020F0502020204030204" pitchFamily="34" charset="0"/>
                </a:endParaRPr>
              </a:p>
            </p:txBody>
          </p:sp>
        </mc:Choice>
        <mc:Fallback xmlns="">
          <p:sp>
            <p:nvSpPr>
              <p:cNvPr id="33" name="Rectangle 32">
                <a:extLst>
                  <a:ext uri="{FF2B5EF4-FFF2-40B4-BE49-F238E27FC236}">
                    <a16:creationId xmlns:a16="http://schemas.microsoft.com/office/drawing/2014/main" id="{D4D8AD76-2747-46C8-9708-415A419F2201}"/>
                  </a:ext>
                </a:extLst>
              </p:cNvPr>
              <p:cNvSpPr>
                <a:spLocks noRot="1" noChangeAspect="1" noMove="1" noResize="1" noEditPoints="1" noAdjustHandles="1" noChangeArrowheads="1" noChangeShapeType="1" noTextEdit="1"/>
              </p:cNvSpPr>
              <p:nvPr/>
            </p:nvSpPr>
            <p:spPr>
              <a:xfrm>
                <a:off x="1136282" y="4184760"/>
                <a:ext cx="6785670" cy="341888"/>
              </a:xfrm>
              <a:prstGeom prst="rect">
                <a:avLst/>
              </a:prstGeom>
              <a:blipFill>
                <a:blip r:embed="rId3"/>
                <a:stretch>
                  <a:fillRect l="-269" t="-1754" b="-14035"/>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E1C70ED2-6E58-4C33-9AE4-7839C9919251}"/>
              </a:ext>
            </a:extLst>
          </p:cNvPr>
          <p:cNvPicPr>
            <a:picLocks noChangeAspect="1"/>
          </p:cNvPicPr>
          <p:nvPr/>
        </p:nvPicPr>
        <p:blipFill>
          <a:blip r:embed="rId4"/>
          <a:stretch>
            <a:fillRect/>
          </a:stretch>
        </p:blipFill>
        <p:spPr>
          <a:xfrm>
            <a:off x="1335004" y="4562496"/>
            <a:ext cx="4724905" cy="615129"/>
          </a:xfrm>
          <a:prstGeom prst="rect">
            <a:avLst/>
          </a:prstGeom>
        </p:spPr>
      </p:pic>
      <p:pic>
        <p:nvPicPr>
          <p:cNvPr id="35" name="Picture 34">
            <a:extLst>
              <a:ext uri="{FF2B5EF4-FFF2-40B4-BE49-F238E27FC236}">
                <a16:creationId xmlns:a16="http://schemas.microsoft.com/office/drawing/2014/main" id="{0E47564A-90E4-4792-B3AA-B9B7F831630E}"/>
              </a:ext>
            </a:extLst>
          </p:cNvPr>
          <p:cNvPicPr>
            <a:picLocks noChangeAspect="1"/>
          </p:cNvPicPr>
          <p:nvPr/>
        </p:nvPicPr>
        <p:blipFill>
          <a:blip r:embed="rId5"/>
          <a:stretch>
            <a:fillRect/>
          </a:stretch>
        </p:blipFill>
        <p:spPr>
          <a:xfrm>
            <a:off x="1335004" y="5177625"/>
            <a:ext cx="4724907" cy="602326"/>
          </a:xfrm>
          <a:prstGeom prst="rect">
            <a:avLst/>
          </a:prstGeom>
        </p:spPr>
      </p:pic>
      <p:sp>
        <p:nvSpPr>
          <p:cNvPr id="26" name="Content Placeholder 3">
            <a:extLst>
              <a:ext uri="{FF2B5EF4-FFF2-40B4-BE49-F238E27FC236}">
                <a16:creationId xmlns:a16="http://schemas.microsoft.com/office/drawing/2014/main" id="{C9371FB7-C4FD-4CBE-87C3-90D40CA03618}"/>
              </a:ext>
            </a:extLst>
          </p:cNvPr>
          <p:cNvSpPr>
            <a:spLocks noGrp="1"/>
          </p:cNvSpPr>
          <p:nvPr>
            <p:ph idx="12"/>
          </p:nvPr>
        </p:nvSpPr>
        <p:spPr>
          <a:xfrm>
            <a:off x="870859" y="1323009"/>
            <a:ext cx="9367003" cy="1023597"/>
          </a:xfrm>
        </p:spPr>
        <p:txBody>
          <a:bodyPr>
            <a:normAutofit/>
          </a:bodyPr>
          <a:lstStyle/>
          <a:p>
            <a:pPr>
              <a:spcBef>
                <a:spcPts val="0"/>
              </a:spcBef>
              <a:buFont typeface="Wingdings" panose="05000000000000000000" pitchFamily="2" charset="2"/>
              <a:buChar char="ü"/>
            </a:pPr>
            <a:r>
              <a:rPr lang="en-US" sz="1700" dirty="0"/>
              <a:t>Assume the priors between subgroups are exchangeable</a:t>
            </a:r>
          </a:p>
          <a:p>
            <a:pPr marL="461963">
              <a:spcBef>
                <a:spcPts val="0"/>
              </a:spcBef>
              <a:buFont typeface="Wingdings" panose="05000000000000000000" pitchFamily="2" charset="2"/>
              <a:buChar char="Ø"/>
            </a:pPr>
            <a:endParaRPr lang="en-US" sz="1500" dirty="0"/>
          </a:p>
        </p:txBody>
      </p:sp>
      <p:pic>
        <p:nvPicPr>
          <p:cNvPr id="12" name="Picture 11">
            <a:extLst>
              <a:ext uri="{FF2B5EF4-FFF2-40B4-BE49-F238E27FC236}">
                <a16:creationId xmlns:a16="http://schemas.microsoft.com/office/drawing/2014/main" id="{3FEF2233-7377-4EA9-80FC-6A50FF792D7F}"/>
              </a:ext>
            </a:extLst>
          </p:cNvPr>
          <p:cNvPicPr>
            <a:picLocks noChangeAspect="1"/>
          </p:cNvPicPr>
          <p:nvPr/>
        </p:nvPicPr>
        <p:blipFill>
          <a:blip r:embed="rId6"/>
          <a:stretch>
            <a:fillRect/>
          </a:stretch>
        </p:blipFill>
        <p:spPr>
          <a:xfrm>
            <a:off x="1031689" y="2072896"/>
            <a:ext cx="2071733" cy="1736829"/>
          </a:xfrm>
          <a:prstGeom prst="rect">
            <a:avLst/>
          </a:prstGeom>
        </p:spPr>
      </p:pic>
      <p:sp>
        <p:nvSpPr>
          <p:cNvPr id="4" name="Rectangle 3">
            <a:extLst>
              <a:ext uri="{FF2B5EF4-FFF2-40B4-BE49-F238E27FC236}">
                <a16:creationId xmlns:a16="http://schemas.microsoft.com/office/drawing/2014/main" id="{9D64B305-4F30-4D51-8E90-D47225728E32}"/>
              </a:ext>
            </a:extLst>
          </p:cNvPr>
          <p:cNvSpPr/>
          <p:nvPr/>
        </p:nvSpPr>
        <p:spPr>
          <a:xfrm>
            <a:off x="1136281" y="5816907"/>
            <a:ext cx="9101581" cy="553998"/>
          </a:xfrm>
          <a:prstGeom prst="rect">
            <a:avLst/>
          </a:prstGeom>
        </p:spPr>
        <p:txBody>
          <a:bodyPr wrap="square">
            <a:spAutoFit/>
          </a:bodyPr>
          <a:lstStyle/>
          <a:p>
            <a:pPr marL="285750" indent="-285750">
              <a:spcBef>
                <a:spcPts val="0"/>
              </a:spcBef>
              <a:buFont typeface="Wingdings" panose="05000000000000000000" pitchFamily="2" charset="2"/>
              <a:buChar char="Ø"/>
            </a:pPr>
            <a:r>
              <a:rPr lang="en-US" sz="1500" dirty="0">
                <a:solidFill>
                  <a:srgbClr val="002060"/>
                </a:solidFill>
                <a:latin typeface="Calibri" panose="020F0502020204030204" pitchFamily="34" charset="0"/>
                <a:ea typeface="DengXian" panose="02010600030101010101" pitchFamily="2" charset="-122"/>
                <a:cs typeface="Calibri" panose="020F0502020204030204" pitchFamily="34" charset="0"/>
              </a:rPr>
              <a:t>The parameter estimate is borrowed across the subgroups</a:t>
            </a:r>
          </a:p>
          <a:p>
            <a:pPr marL="285750" indent="-285750">
              <a:spcBef>
                <a:spcPts val="0"/>
              </a:spcBef>
              <a:buFont typeface="Wingdings" panose="05000000000000000000" pitchFamily="2" charset="2"/>
              <a:buChar char="Ø"/>
            </a:pPr>
            <a:r>
              <a:rPr lang="en-US" sz="1500" dirty="0">
                <a:solidFill>
                  <a:srgbClr val="002060"/>
                </a:solidFill>
                <a:latin typeface="Calibri" panose="020F0502020204030204" pitchFamily="34" charset="0"/>
                <a:ea typeface="DengXian" panose="02010600030101010101" pitchFamily="2" charset="-122"/>
                <a:cs typeface="Calibri" panose="020F0502020204030204" pitchFamily="34" charset="0"/>
              </a:rPr>
              <a:t>The parameter estimate variance is smaller (shrinking) than that from data and prior</a:t>
            </a:r>
          </a:p>
        </p:txBody>
      </p:sp>
    </p:spTree>
    <p:extLst>
      <p:ext uri="{BB962C8B-B14F-4D97-AF65-F5344CB8AC3E}">
        <p14:creationId xmlns:p14="http://schemas.microsoft.com/office/powerpoint/2010/main" val="56560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1E1AAB-EB6E-466A-89B1-1868EC1B52CE}"/>
              </a:ext>
            </a:extLst>
          </p:cNvPr>
          <p:cNvSpPr>
            <a:spLocks noGrp="1"/>
          </p:cNvSpPr>
          <p:nvPr>
            <p:ph type="body" sz="quarter" idx="10"/>
          </p:nvPr>
        </p:nvSpPr>
        <p:spPr/>
        <p:txBody>
          <a:bodyPr/>
          <a:lstStyle/>
          <a:p>
            <a:r>
              <a:rPr lang="en-US" dirty="0"/>
              <a:t>Three Bayesian Models – Cont’d</a:t>
            </a:r>
          </a:p>
        </p:txBody>
      </p:sp>
      <p:sp>
        <p:nvSpPr>
          <p:cNvPr id="3" name="Text Placeholder 2">
            <a:extLst>
              <a:ext uri="{FF2B5EF4-FFF2-40B4-BE49-F238E27FC236}">
                <a16:creationId xmlns:a16="http://schemas.microsoft.com/office/drawing/2014/main" id="{1019EDF1-D506-44D9-AE97-0ECB88A2AADD}"/>
              </a:ext>
            </a:extLst>
          </p:cNvPr>
          <p:cNvSpPr>
            <a:spLocks noGrp="1"/>
          </p:cNvSpPr>
          <p:nvPr>
            <p:ph type="body" sz="quarter" idx="11"/>
          </p:nvPr>
        </p:nvSpPr>
        <p:spPr>
          <a:xfrm>
            <a:off x="598409" y="133816"/>
            <a:ext cx="5272552" cy="419126"/>
          </a:xfrm>
        </p:spPr>
        <p:txBody>
          <a:bodyPr/>
          <a:lstStyle/>
          <a:p>
            <a:r>
              <a:rPr lang="en-US" dirty="0"/>
              <a:t>Study Design – Cont’d </a:t>
            </a:r>
          </a:p>
        </p:txBody>
      </p:sp>
      <p:sp>
        <p:nvSpPr>
          <p:cNvPr id="5" name="Text Placeholder 4">
            <a:extLst>
              <a:ext uri="{FF2B5EF4-FFF2-40B4-BE49-F238E27FC236}">
                <a16:creationId xmlns:a16="http://schemas.microsoft.com/office/drawing/2014/main" id="{60DD2A37-D579-4857-B423-D8B799E6D314}"/>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20B95EBE-6A59-4947-A9BF-F164DEA28A28}"/>
              </a:ext>
            </a:extLst>
          </p:cNvPr>
          <p:cNvSpPr/>
          <p:nvPr/>
        </p:nvSpPr>
        <p:spPr>
          <a:xfrm>
            <a:off x="316887" y="947305"/>
            <a:ext cx="5266955" cy="369332"/>
          </a:xfrm>
          <a:prstGeom prst="rect">
            <a:avLst/>
          </a:prstGeom>
        </p:spPr>
        <p:txBody>
          <a:bodyPr wrap="none">
            <a:spAutoFit/>
          </a:bodyPr>
          <a:lstStyle/>
          <a:p>
            <a:pPr marL="231775" indent="-231775" defTabSz="342892">
              <a:spcBef>
                <a:spcPts val="300"/>
              </a:spcBef>
              <a:buClr>
                <a:schemeClr val="tx1"/>
              </a:buClr>
              <a:buFont typeface="Arial" panose="020B0604020202020204" pitchFamily="34" charset="0"/>
              <a:buChar char="•"/>
            </a:pPr>
            <a:r>
              <a:rPr lang="en-US" altLang="zh-CN" dirty="0">
                <a:latin typeface="Calibri" panose="020F0502020204030204" pitchFamily="34" charset="0"/>
                <a:cs typeface="Calibri" panose="020F0502020204030204" pitchFamily="34" charset="0"/>
              </a:rPr>
              <a:t>Cluster h</a:t>
            </a:r>
            <a:r>
              <a:rPr lang="en-US" dirty="0">
                <a:latin typeface="Calibri" panose="020F0502020204030204" pitchFamily="34" charset="0"/>
                <a:cs typeface="Calibri" panose="020F0502020204030204" pitchFamily="34" charset="0"/>
              </a:rPr>
              <a:t>ierarchical model via Dirichlet Process (DP)</a:t>
            </a:r>
            <a:endParaRPr lang="en-US" sz="16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50512EFA-1A60-453A-9F2E-C30A9B0AFFA8}"/>
              </a:ext>
            </a:extLst>
          </p:cNvPr>
          <p:cNvGrpSpPr/>
          <p:nvPr/>
        </p:nvGrpSpPr>
        <p:grpSpPr>
          <a:xfrm>
            <a:off x="4389117" y="1629792"/>
            <a:ext cx="7323745" cy="3212705"/>
            <a:chOff x="4264351" y="1550600"/>
            <a:chExt cx="7323745" cy="3212705"/>
          </a:xfrm>
        </p:grpSpPr>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3640522-C300-4948-AC01-82AE07BB7F1D}"/>
                    </a:ext>
                  </a:extLst>
                </p:cNvPr>
                <p:cNvSpPr/>
                <p:nvPr/>
              </p:nvSpPr>
              <p:spPr>
                <a:xfrm>
                  <a:off x="4793591" y="3898517"/>
                  <a:ext cx="5244028" cy="864788"/>
                </a:xfrm>
                <a:prstGeom prst="rect">
                  <a:avLst/>
                </a:prstGeom>
              </p:spPr>
              <p:txBody>
                <a:bodyPr wrap="square">
                  <a:spAutoFit/>
                </a:bodyPr>
                <a:lstStyle/>
                <a:p>
                  <a:pPr algn="ctr">
                    <a:lnSpc>
                      <a:spcPct val="107000"/>
                    </a:lnSpc>
                  </a:pPr>
                  <a:r>
                    <a:rPr lang="en-US" sz="1500" dirty="0">
                      <a:solidFill>
                        <a:schemeClr val="tx1"/>
                      </a:solidFill>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sSub>
                        <m:sSubPr>
                          <m:ctrlP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ctrlPr>
                        </m:sSubPr>
                        <m:e>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𝑌</m:t>
                          </m:r>
                        </m:e>
                        <m:sub>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𝑖𝑔</m:t>
                          </m:r>
                        </m:sub>
                      </m:sSub>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m:t>
                      </m:r>
                      <m:sSub>
                        <m:sSubPr>
                          <m:ctrlP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𝑤</m:t>
                          </m:r>
                        </m:e>
                        <m:sub>
                          <m:r>
                            <a:rPr lang="en-US" sz="1500" b="0" i="1" smtClean="0">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𝑐</m:t>
                          </m:r>
                        </m:sub>
                      </m:sSub>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m:t>
                      </m:r>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𝐹</m:t>
                      </m:r>
                      <m:d>
                        <m:dPr>
                          <m:ctrlP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sSub>
                            <m:sSubPr>
                              <m:ctrlP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𝑤</m:t>
                              </m:r>
                            </m:e>
                            <m:sub>
                              <m:r>
                                <a:rPr lang="en-US" sz="1500" b="0" i="1" smtClean="0">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𝑐</m:t>
                              </m:r>
                            </m:sub>
                          </m:sSub>
                        </m:e>
                      </m:d>
                    </m:oMath>
                  </a14:m>
                  <a:r>
                    <a:rPr lang="en-US" sz="1500" i="1" dirty="0">
                      <a:solidFill>
                        <a:schemeClr val="tx1"/>
                      </a:solidFill>
                      <a:effectLst/>
                      <a:latin typeface="Cambria Math" panose="02040503050406030204" pitchFamily="18" charset="0"/>
                      <a:ea typeface="SimSun" panose="02010600030101010101" pitchFamily="2" charset="-122"/>
                      <a:cs typeface="Calibri" panose="020F0502020204030204" pitchFamily="34" charset="0"/>
                    </a:rPr>
                    <a:t>, </a:t>
                  </a:r>
                  <a14:m>
                    <m:oMath xmlns:m="http://schemas.openxmlformats.org/officeDocument/2006/math">
                      <m:r>
                        <a:rPr lang="en-US" sz="1500" i="1">
                          <a:latin typeface="Cambria Math" panose="02040503050406030204" pitchFamily="18" charset="0"/>
                        </a:rPr>
                        <m:t>𝐹</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b="0" i="1" smtClean="0">
                                  <a:latin typeface="Cambria Math" panose="02040503050406030204" pitchFamily="18" charset="0"/>
                                </a:rPr>
                                <m:t>𝑐</m:t>
                              </m:r>
                            </m:sub>
                          </m:sSub>
                        </m:e>
                      </m:d>
                      <m:r>
                        <a:rPr lang="en-US" sz="1500">
                          <a:latin typeface="Cambria Math" panose="02040503050406030204" pitchFamily="18" charset="0"/>
                        </a:rPr>
                        <m:t>=</m:t>
                      </m:r>
                      <m:r>
                        <a:rPr lang="en-US" sz="1500" i="1">
                          <a:latin typeface="Cambria Math" panose="02040503050406030204" pitchFamily="18" charset="0"/>
                        </a:rPr>
                        <m:t>𝑁</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m:rPr>
                                      <m:sty m:val="p"/>
                                    </m:rPr>
                                    <a:rPr lang="en-US" sz="1500" b="0" i="0" smtClean="0">
                                      <a:latin typeface="Cambria Math" panose="02040503050406030204" pitchFamily="18" charset="0"/>
                                    </a:rPr>
                                    <m:t>c</m:t>
                                  </m:r>
                                </m:sub>
                              </m:sSub>
                              <m:r>
                                <a:rPr lang="en-US" sz="1500" smtClean="0">
                                  <a:latin typeface="Cambria Math" panose="02040503050406030204" pitchFamily="18" charset="0"/>
                                </a:rPr>
                                <m:t>|</m:t>
                              </m:r>
                            </m:e>
                            <m:sub>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b="0" i="1" smtClean="0">
                                      <a:latin typeface="Cambria Math" panose="02040503050406030204" pitchFamily="18" charset="0"/>
                                    </a:rPr>
                                    <m:t>𝑐</m:t>
                                  </m:r>
                                </m:sub>
                              </m:sSub>
                            </m:sub>
                          </m:sSub>
                          <m:r>
                            <a:rPr lang="en-US" sz="1500">
                              <a:latin typeface="Cambria Math" panose="02040503050406030204" pitchFamily="18" charset="0"/>
                            </a:rPr>
                            <m:t>, </m:t>
                          </m:r>
                          <m:sSubSup>
                            <m:sSubSupPr>
                              <m:ctrlPr>
                                <a:rPr lang="en-US" sz="1500" i="1">
                                  <a:latin typeface="Cambria Math" panose="02040503050406030204" pitchFamily="18" charset="0"/>
                                </a:rPr>
                              </m:ctrlPr>
                            </m:sSubSupPr>
                            <m:e>
                              <m:r>
                                <a:rPr lang="en-US" sz="1500" i="1">
                                  <a:latin typeface="Cambria Math" panose="02040503050406030204" pitchFamily="18" charset="0"/>
                                </a:rPr>
                                <m:t> </m:t>
                              </m:r>
                              <m:r>
                                <a:rPr lang="en-US" sz="1500" i="1">
                                  <a:latin typeface="Cambria Math" panose="02040503050406030204" pitchFamily="18" charset="0"/>
                                </a:rPr>
                                <m:t>𝜏</m:t>
                              </m:r>
                            </m:e>
                            <m:sub>
                              <m:r>
                                <a:rPr lang="en-US" sz="1500" b="0" i="1" smtClean="0">
                                  <a:latin typeface="Cambria Math" panose="02040503050406030204" pitchFamily="18" charset="0"/>
                                </a:rPr>
                                <m:t>𝑐</m:t>
                              </m:r>
                            </m:sub>
                            <m:sup>
                              <m:r>
                                <a:rPr lang="en-US" sz="1500">
                                  <a:latin typeface="Cambria Math" panose="02040503050406030204" pitchFamily="18" charset="0"/>
                                </a:rPr>
                                <m:t>2</m:t>
                              </m:r>
                            </m:sup>
                          </m:sSubSup>
                          <m:sSub>
                            <m:sSubPr>
                              <m:ctrlPr>
                                <a:rPr lang="en-US" sz="1500" i="1">
                                  <a:latin typeface="Cambria Math" panose="02040503050406030204" pitchFamily="18" charset="0"/>
                                </a:rPr>
                              </m:ctrlPr>
                            </m:sSubPr>
                            <m:e>
                              <m:r>
                                <a:rPr lang="en-US" sz="1500">
                                  <a:latin typeface="Cambria Math" panose="02040503050406030204" pitchFamily="18" charset="0"/>
                                </a:rPr>
                                <m:t>|</m:t>
                              </m:r>
                            </m:e>
                            <m:sub>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b="0" i="1" smtClean="0">
                                      <a:latin typeface="Cambria Math" panose="02040503050406030204" pitchFamily="18" charset="0"/>
                                    </a:rPr>
                                    <m:t>𝑐</m:t>
                                  </m:r>
                                </m:sub>
                              </m:sSub>
                            </m:sub>
                          </m:sSub>
                        </m:e>
                      </m:d>
                    </m:oMath>
                  </a14:m>
                  <a:endParaRPr lang="en-US" sz="1500" i="1" dirty="0">
                    <a:solidFill>
                      <a:schemeClr val="tx1"/>
                    </a:solidFill>
                    <a:effectLst/>
                    <a:latin typeface="Cambria Math" panose="02040503050406030204" pitchFamily="18" charset="0"/>
                    <a:ea typeface="SimSun" panose="02010600030101010101" pitchFamily="2" charset="-122"/>
                    <a:cs typeface="Calibri" panose="020F0502020204030204" pitchFamily="34" charset="0"/>
                  </a:endParaRPr>
                </a:p>
                <a:p>
                  <a:pPr algn="ctr">
                    <a:lnSpc>
                      <a:spcPct val="107000"/>
                    </a:lnSpc>
                  </a:pPr>
                  <a14:m>
                    <m:oMathPara xmlns:m="http://schemas.openxmlformats.org/officeDocument/2006/math">
                      <m:oMathParaPr>
                        <m:jc m:val="centerGroup"/>
                      </m:oMathParaPr>
                      <m:oMath xmlns:m="http://schemas.openxmlformats.org/officeDocument/2006/math">
                        <m:sSub>
                          <m:sSubPr>
                            <m:ctrlP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1500" i="1">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𝑤</m:t>
                            </m:r>
                          </m:e>
                          <m:sub>
                            <m:r>
                              <a:rPr lang="en-US" sz="1500" b="0" i="1" smtClean="0">
                                <a:solidFill>
                                  <a:schemeClr val="tx1"/>
                                </a:solidFill>
                                <a:effectLst/>
                                <a:latin typeface="Cambria Math" panose="02040503050406030204" pitchFamily="18" charset="0"/>
                                <a:ea typeface="SimSun" panose="02010600030101010101" pitchFamily="2" charset="-122"/>
                                <a:cs typeface="Calibri" panose="020F0502020204030204" pitchFamily="34" charset="0"/>
                              </a:rPr>
                              <m:t>𝑐</m:t>
                            </m:r>
                          </m:sub>
                        </m:sSub>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 </m:t>
                        </m:r>
                        <m:r>
                          <a:rPr lang="en-US" sz="1500" b="0" i="1" smtClean="0">
                            <a:solidFill>
                              <a:schemeClr val="tx1"/>
                            </a:solidFill>
                            <a:latin typeface="Cambria Math" panose="02040503050406030204" pitchFamily="18" charset="0"/>
                            <a:ea typeface="SimSun" panose="02010600030101010101" pitchFamily="2" charset="-122"/>
                            <a:cs typeface="Calibri" panose="020F0502020204030204" pitchFamily="34" charset="0"/>
                          </a:rPr>
                          <m:t>𝐵</m:t>
                        </m:r>
                      </m:oMath>
                    </m:oMathPara>
                  </a14:m>
                  <a:endParaRPr lang="en-US" sz="1500" i="1" dirty="0">
                    <a:solidFill>
                      <a:schemeClr val="tx1"/>
                    </a:solidFill>
                    <a:latin typeface="Cambria Math" panose="02040503050406030204" pitchFamily="18" charset="0"/>
                    <a:ea typeface="SimSun" panose="02010600030101010101" pitchFamily="2" charset="-122"/>
                    <a:cs typeface="Calibri" panose="020F0502020204030204" pitchFamily="34" charset="0"/>
                  </a:endParaRPr>
                </a:p>
                <a:p>
                  <a:pPr algn="ctr">
                    <a:lnSpc>
                      <a:spcPct val="107000"/>
                    </a:lnSpc>
                  </a:pPr>
                  <a14:m>
                    <m:oMath xmlns:m="http://schemas.openxmlformats.org/officeDocument/2006/math">
                      <m:r>
                        <a:rPr lang="en-US" sz="1500" b="0" i="1" smtClean="0">
                          <a:solidFill>
                            <a:schemeClr val="tx1"/>
                          </a:solidFill>
                          <a:latin typeface="Cambria Math" panose="02040503050406030204" pitchFamily="18" charset="0"/>
                          <a:ea typeface="SimSun" panose="02010600030101010101" pitchFamily="2" charset="-122"/>
                          <a:cs typeface="Calibri" panose="020F0502020204030204" pitchFamily="34" charset="0"/>
                        </a:rPr>
                        <m:t>𝐵</m:t>
                      </m:r>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 </m:t>
                      </m:r>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𝐷𝑃</m:t>
                      </m:r>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m:t>
                      </m:r>
                      <m:d>
                        <m:dPr>
                          <m:ctrlP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ctrlPr>
                        </m:dPr>
                        <m:e>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𝛼</m:t>
                          </m:r>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 </m:t>
                          </m:r>
                          <m:sSub>
                            <m:sSubPr>
                              <m:ctrlP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ctrlPr>
                            </m:sSubPr>
                            <m:e>
                              <m:r>
                                <a:rPr lang="en-US" sz="1500" b="0" i="1" smtClean="0">
                                  <a:solidFill>
                                    <a:schemeClr val="tx1"/>
                                  </a:solidFill>
                                  <a:latin typeface="Cambria Math" panose="02040503050406030204" pitchFamily="18" charset="0"/>
                                  <a:ea typeface="SimSun" panose="02010600030101010101" pitchFamily="2" charset="-122"/>
                                  <a:cs typeface="Calibri" panose="020F0502020204030204" pitchFamily="34" charset="0"/>
                                </a:rPr>
                                <m:t>𝐵</m:t>
                              </m:r>
                            </m:e>
                            <m:sub>
                              <m:r>
                                <a:rPr lang="en-US" sz="1500" i="1">
                                  <a:solidFill>
                                    <a:schemeClr val="tx1"/>
                                  </a:solidFill>
                                  <a:latin typeface="Cambria Math" panose="02040503050406030204" pitchFamily="18" charset="0"/>
                                  <a:ea typeface="SimSun" panose="02010600030101010101" pitchFamily="2" charset="-122"/>
                                  <a:cs typeface="Calibri" panose="020F0502020204030204" pitchFamily="34" charset="0"/>
                                </a:rPr>
                                <m:t>0</m:t>
                              </m:r>
                            </m:sub>
                          </m:sSub>
                        </m:e>
                      </m:d>
                    </m:oMath>
                  </a14:m>
                  <a:r>
                    <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
                        <m:sSubPr>
                          <m:ctrlPr>
                            <a:rPr lang="en-US" sz="1500" i="1">
                              <a:latin typeface="Cambria Math" panose="02040503050406030204" pitchFamily="18" charset="0"/>
                            </a:rPr>
                          </m:ctrlPr>
                        </m:sSubPr>
                        <m:e>
                          <m:r>
                            <a:rPr lang="en-US" sz="1500" b="0" i="1" smtClean="0">
                              <a:latin typeface="Cambria Math" panose="02040503050406030204" pitchFamily="18" charset="0"/>
                            </a:rPr>
                            <m:t>𝐵</m:t>
                          </m:r>
                        </m:e>
                        <m:sub>
                          <m:r>
                            <a:rPr lang="en-US" sz="1500">
                              <a:latin typeface="Cambria Math" panose="02040503050406030204" pitchFamily="18" charset="0"/>
                            </a:rPr>
                            <m:t>0</m:t>
                          </m:r>
                        </m:sub>
                      </m:sSub>
                      <m:r>
                        <a:rPr lang="en-US" sz="1500">
                          <a:latin typeface="Cambria Math" panose="02040503050406030204" pitchFamily="18" charset="0"/>
                        </a:rPr>
                        <m:t>=</m:t>
                      </m:r>
                      <m:r>
                        <a:rPr lang="en-US" sz="1500" i="1">
                          <a:latin typeface="Cambria Math" panose="02040503050406030204" pitchFamily="18" charset="0"/>
                        </a:rPr>
                        <m:t>𝑁</m:t>
                      </m:r>
                      <m:r>
                        <a:rPr lang="en-US" sz="1500">
                          <a:latin typeface="Cambria Math" panose="02040503050406030204" pitchFamily="18" charset="0"/>
                        </a:rPr>
                        <m:t> </m:t>
                      </m:r>
                      <m:d>
                        <m:dPr>
                          <m:ctrlPr>
                            <a:rPr lang="en-US" sz="1500" i="1">
                              <a:latin typeface="Cambria Math" panose="02040503050406030204" pitchFamily="18" charset="0"/>
                            </a:rPr>
                          </m:ctrlPr>
                        </m:dPr>
                        <m:e>
                          <m:sSub>
                            <m:sSubPr>
                              <m:ctrlPr>
                                <a:rPr lang="en-US" sz="1500" i="1" smtClean="0">
                                  <a:latin typeface="Cambria Math" panose="02040503050406030204" pitchFamily="18" charset="0"/>
                                </a:rPr>
                              </m:ctrlPr>
                            </m:sSubPr>
                            <m:e>
                              <m:r>
                                <a:rPr lang="en-US" sz="1500" i="1">
                                  <a:latin typeface="Cambria Math" panose="02040503050406030204" pitchFamily="18" charset="0"/>
                                </a:rPr>
                                <m:t>𝜇</m:t>
                              </m:r>
                            </m:e>
                            <m:sub>
                              <m:r>
                                <a:rPr lang="en-US" sz="1500">
                                  <a:latin typeface="Cambria Math" panose="02040503050406030204" pitchFamily="18" charset="0"/>
                                </a:rPr>
                                <m:t>0</m:t>
                              </m:r>
                            </m:sub>
                          </m:sSub>
                          <m:r>
                            <a:rPr lang="en-US" sz="1500">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𝜎</m:t>
                              </m:r>
                            </m:e>
                            <m:sub>
                              <m:r>
                                <a:rPr lang="en-US" sz="1500">
                                  <a:latin typeface="Cambria Math" panose="02040503050406030204" pitchFamily="18" charset="0"/>
                                </a:rPr>
                                <m:t>0</m:t>
                              </m:r>
                            </m:sub>
                            <m:sup>
                              <m:r>
                                <a:rPr lang="en-US" sz="1500">
                                  <a:latin typeface="Cambria Math" panose="02040503050406030204" pitchFamily="18" charset="0"/>
                                </a:rPr>
                                <m:t>2</m:t>
                              </m:r>
                            </m:sup>
                          </m:sSubSup>
                        </m:e>
                      </m:d>
                    </m:oMath>
                  </a14:m>
                  <a:endParaRPr lang="en-US" sz="15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63640522-C300-4948-AC01-82AE07BB7F1D}"/>
                    </a:ext>
                  </a:extLst>
                </p:cNvPr>
                <p:cNvSpPr>
                  <a:spLocks noRot="1" noChangeAspect="1" noMove="1" noResize="1" noEditPoints="1" noAdjustHandles="1" noChangeArrowheads="1" noChangeShapeType="1" noTextEdit="1"/>
                </p:cNvSpPr>
                <p:nvPr/>
              </p:nvSpPr>
              <p:spPr>
                <a:xfrm>
                  <a:off x="4793591" y="3898517"/>
                  <a:ext cx="5244028" cy="864788"/>
                </a:xfrm>
                <a:prstGeom prst="rect">
                  <a:avLst/>
                </a:prstGeom>
                <a:blipFill>
                  <a:blip r:embed="rId3"/>
                  <a:stretch>
                    <a:fillRect b="-7092"/>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12C77BFB-B7AB-4470-810A-4E06AC1AE910}"/>
                </a:ext>
              </a:extLst>
            </p:cNvPr>
            <p:cNvGrpSpPr/>
            <p:nvPr/>
          </p:nvGrpSpPr>
          <p:grpSpPr>
            <a:xfrm>
              <a:off x="4264351" y="1550600"/>
              <a:ext cx="7323745" cy="1786132"/>
              <a:chOff x="5293075" y="1539040"/>
              <a:chExt cx="6758407" cy="1786132"/>
            </a:xfrm>
          </p:grpSpPr>
          <mc:AlternateContent xmlns:mc="http://schemas.openxmlformats.org/markup-compatibility/2006" xmlns:a14="http://schemas.microsoft.com/office/drawing/2010/main">
            <mc:Choice Requires="a14">
              <p:sp>
                <p:nvSpPr>
                  <p:cNvPr id="61" name="Content Placeholder 5">
                    <a:extLst>
                      <a:ext uri="{FF2B5EF4-FFF2-40B4-BE49-F238E27FC236}">
                        <a16:creationId xmlns:a16="http://schemas.microsoft.com/office/drawing/2014/main" id="{F60AC402-3ACB-4C86-9B23-ADBD96A41039}"/>
                      </a:ext>
                    </a:extLst>
                  </p:cNvPr>
                  <p:cNvSpPr txBox="1">
                    <a:spLocks/>
                  </p:cNvSpPr>
                  <p:nvPr/>
                </p:nvSpPr>
                <p:spPr>
                  <a:xfrm>
                    <a:off x="5308848" y="1539040"/>
                    <a:ext cx="6268324" cy="353943"/>
                  </a:xfrm>
                  <a:prstGeom prst="rect">
                    <a:avLst/>
                  </a:prstGeom>
                </p:spPr>
                <p:txBody>
                  <a:bodyPr wrap="square">
                    <a:sp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sz="1050" kern="1200">
                        <a:solidFill>
                          <a:srgbClr val="404040"/>
                        </a:solidFill>
                        <a:latin typeface="+mn-lt"/>
                        <a:ea typeface="+mn-ea"/>
                        <a:cs typeface="Arial"/>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sz="900" kern="1200">
                        <a:solidFill>
                          <a:srgbClr val="404040"/>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pPr marL="517525" indent="-285750">
                      <a:spcAft>
                        <a:spcPts val="0"/>
                      </a:spcAft>
                      <a:buFont typeface="Wingdings" panose="05000000000000000000" pitchFamily="2" charset="2"/>
                      <a:buChar char="ü"/>
                    </a:pPr>
                    <a14:m>
                      <m:oMath xmlns:m="http://schemas.openxmlformats.org/officeDocument/2006/math">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𝐵</m:t>
                            </m:r>
                          </m:e>
                          <m:sub>
                            <m:r>
                              <a:rPr lang="en-US" sz="1700">
                                <a:latin typeface="Cambria Math" panose="02040503050406030204" pitchFamily="18" charset="0"/>
                              </a:rPr>
                              <m:t>0</m:t>
                            </m:r>
                          </m:sub>
                        </m:sSub>
                      </m:oMath>
                    </a14:m>
                    <a:r>
                      <a:rPr lang="en-US" sz="1700" dirty="0"/>
                      <a:t> is base distribution, It can be either continuous or discrete.</a:t>
                    </a:r>
                  </a:p>
                </p:txBody>
              </p:sp>
            </mc:Choice>
            <mc:Fallback xmlns="">
              <p:sp>
                <p:nvSpPr>
                  <p:cNvPr id="61" name="Content Placeholder 5">
                    <a:extLst>
                      <a:ext uri="{FF2B5EF4-FFF2-40B4-BE49-F238E27FC236}">
                        <a16:creationId xmlns:a16="http://schemas.microsoft.com/office/drawing/2014/main" id="{F60AC402-3ACB-4C86-9B23-ADBD96A41039}"/>
                      </a:ext>
                    </a:extLst>
                  </p:cNvPr>
                  <p:cNvSpPr txBox="1">
                    <a:spLocks noRot="1" noChangeAspect="1" noMove="1" noResize="1" noEditPoints="1" noAdjustHandles="1" noChangeArrowheads="1" noChangeShapeType="1" noTextEdit="1"/>
                  </p:cNvSpPr>
                  <p:nvPr/>
                </p:nvSpPr>
                <p:spPr>
                  <a:xfrm>
                    <a:off x="5308848" y="1539040"/>
                    <a:ext cx="6268324" cy="353943"/>
                  </a:xfrm>
                  <a:prstGeom prst="rect">
                    <a:avLst/>
                  </a:prstGeom>
                  <a:blipFill>
                    <a:blip r:embed="rId4"/>
                    <a:stretch>
                      <a:fillRect t="-5172" b="-224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B39DFF0-6675-4994-9612-AF1909894A76}"/>
                      </a:ext>
                    </a:extLst>
                  </p:cNvPr>
                  <p:cNvSpPr/>
                  <p:nvPr/>
                </p:nvSpPr>
                <p:spPr>
                  <a:xfrm>
                    <a:off x="5293075" y="1973101"/>
                    <a:ext cx="6758407" cy="875945"/>
                  </a:xfrm>
                  <a:prstGeom prst="rect">
                    <a:avLst/>
                  </a:prstGeom>
                </p:spPr>
                <p:txBody>
                  <a:bodyPr wrap="square">
                    <a:spAutoFit/>
                  </a:bodyPr>
                  <a:lstStyle/>
                  <a:p>
                    <a:pPr marL="517525" indent="-285750" defTabSz="342892">
                      <a:spcBef>
                        <a:spcPts val="300"/>
                      </a:spcBef>
                      <a:buClr>
                        <a:schemeClr val="tx1"/>
                      </a:buClr>
                      <a:buFont typeface="Wingdings" panose="05000000000000000000" pitchFamily="2" charset="2"/>
                      <a:buChar char="ü"/>
                    </a:pPr>
                    <a14:m>
                      <m:oMath xmlns:m="http://schemas.openxmlformats.org/officeDocument/2006/math">
                        <m:r>
                          <a:rPr lang="en-US" sz="1700" i="1" smtClean="0">
                            <a:latin typeface="Cambria Math" panose="02040503050406030204" pitchFamily="18" charset="0"/>
                          </a:rPr>
                          <m:t>𝛼</m:t>
                        </m:r>
                      </m:oMath>
                    </a14:m>
                    <a:r>
                      <a:rPr lang="en-US" sz="1700" dirty="0">
                        <a:latin typeface="Calibri" panose="020F0502020204030204" pitchFamily="34" charset="0"/>
                        <a:cs typeface="Calibri" panose="020F0502020204030204" pitchFamily="34" charset="0"/>
                      </a:rPr>
                      <a:t> is scaling parameter,</a:t>
                    </a:r>
                    <a14:m>
                      <m:oMath xmlns:m="http://schemas.openxmlformats.org/officeDocument/2006/math">
                        <m:r>
                          <a:rPr lang="en-US" sz="1700">
                            <a:latin typeface="Cambria Math" panose="02040503050406030204" pitchFamily="18" charset="0"/>
                          </a:rPr>
                          <m:t> </m:t>
                        </m:r>
                        <m:r>
                          <a:rPr lang="en-US" sz="1700" i="1">
                            <a:latin typeface="Cambria Math" panose="02040503050406030204" pitchFamily="18" charset="0"/>
                          </a:rPr>
                          <m:t>𝛼</m:t>
                        </m:r>
                      </m:oMath>
                    </a14:m>
                    <a:r>
                      <a:rPr lang="en-US" sz="1700" i="1"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&gt; 0. </a:t>
                    </a:r>
                    <a14:m>
                      <m:oMath xmlns:m="http://schemas.openxmlformats.org/officeDocument/2006/math">
                        <m:r>
                          <a:rPr lang="en-US" i="1">
                            <a:latin typeface="Cambria Math" panose="02040503050406030204" pitchFamily="18" charset="0"/>
                          </a:rPr>
                          <m:t>𝐵</m:t>
                        </m:r>
                      </m:oMath>
                    </a14:m>
                    <a:r>
                      <a:rPr lang="en-US" sz="1700" dirty="0">
                        <a:latin typeface="Calibri" panose="020F0502020204030204" pitchFamily="34" charset="0"/>
                        <a:cs typeface="Calibri" panose="020F0502020204030204" pitchFamily="34" charset="0"/>
                      </a:rPr>
                      <a:t> is a randomized distribution drawn from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𝐵</m:t>
                            </m:r>
                          </m:e>
                          <m:sub>
                            <m:r>
                              <a:rPr lang="en-US" sz="1700">
                                <a:latin typeface="Cambria Math" panose="02040503050406030204" pitchFamily="18" charset="0"/>
                              </a:rPr>
                              <m:t>0</m:t>
                            </m:r>
                          </m:sub>
                        </m:sSub>
                      </m:oMath>
                    </a14:m>
                    <a:r>
                      <a:rPr lang="en-US" sz="1700" dirty="0"/>
                      <a:t> </a:t>
                    </a:r>
                    <a:endParaRPr lang="en-US" sz="1700" dirty="0">
                      <a:latin typeface="Calibri" panose="020F0502020204030204" pitchFamily="34" charset="0"/>
                      <a:cs typeface="Calibri" panose="020F0502020204030204" pitchFamily="34" charset="0"/>
                    </a:endParaRPr>
                  </a:p>
                  <a:p>
                    <a:pPr marL="914400" lvl="1" indent="-285750" defTabSz="342892">
                      <a:spcBef>
                        <a:spcPts val="150"/>
                      </a:spcBef>
                      <a:buClr>
                        <a:schemeClr val="tx1"/>
                      </a:buClr>
                      <a:buFont typeface="Wingdings" panose="05000000000000000000" pitchFamily="2" charset="2"/>
                      <a:buChar char="Ø"/>
                    </a:pPr>
                    <a14:m>
                      <m:oMath xmlns:m="http://schemas.openxmlformats.org/officeDocument/2006/math">
                        <m:r>
                          <a:rPr lang="en-US" sz="1500" b="0" i="1" smtClean="0">
                            <a:latin typeface="Cambria Math" panose="02040503050406030204" pitchFamily="18" charset="0"/>
                          </a:rPr>
                          <m:t>𝐵</m:t>
                        </m:r>
                        <m:r>
                          <a:rPr lang="en-US" sz="1500">
                            <a:latin typeface="Cambria Math" panose="02040503050406030204" pitchFamily="18" charset="0"/>
                          </a:rPr>
                          <m:t> </m:t>
                        </m:r>
                      </m:oMath>
                    </a14:m>
                    <a:r>
                      <a:rPr lang="en-US" sz="1500" dirty="0">
                        <a:latin typeface="Calibri" panose="020F0502020204030204" pitchFamily="34" charset="0"/>
                        <a:cs typeface="Calibri" panose="020F0502020204030204" pitchFamily="34" charset="0"/>
                      </a:rPr>
                      <a:t>is asymptotic to </a:t>
                    </a:r>
                    <a14:m>
                      <m:oMath xmlns:m="http://schemas.openxmlformats.org/officeDocument/2006/math">
                        <m:sSub>
                          <m:sSubPr>
                            <m:ctrlPr>
                              <a:rPr lang="en-US" sz="1500" i="1">
                                <a:latin typeface="Cambria Math" panose="02040503050406030204" pitchFamily="18" charset="0"/>
                              </a:rPr>
                            </m:ctrlPr>
                          </m:sSubPr>
                          <m:e>
                            <m:r>
                              <a:rPr lang="en-US" sz="1500" b="0" i="1" smtClean="0">
                                <a:latin typeface="Cambria Math" panose="02040503050406030204" pitchFamily="18" charset="0"/>
                              </a:rPr>
                              <m:t>𝐵</m:t>
                            </m:r>
                          </m:e>
                          <m:sub>
                            <m:r>
                              <a:rPr lang="en-US" sz="1500" i="1">
                                <a:latin typeface="Cambria Math" panose="02040503050406030204" pitchFamily="18" charset="0"/>
                              </a:rPr>
                              <m:t>0</m:t>
                            </m:r>
                          </m:sub>
                        </m:sSub>
                        <m:r>
                          <a:rPr lang="en-US" sz="1500" i="1">
                            <a:latin typeface="Cambria Math" panose="02040503050406030204" pitchFamily="18" charset="0"/>
                          </a:rPr>
                          <m:t> </m:t>
                        </m:r>
                        <m:r>
                          <m:rPr>
                            <m:sty m:val="p"/>
                          </m:rPr>
                          <a:rPr lang="en-US" sz="1500">
                            <a:latin typeface="Cambria Math" panose="02040503050406030204" pitchFamily="18" charset="0"/>
                          </a:rPr>
                          <m:t>as</m:t>
                        </m:r>
                        <m:r>
                          <a:rPr lang="en-US" sz="1500" i="1">
                            <a:latin typeface="Cambria Math" panose="02040503050406030204" pitchFamily="18" charset="0"/>
                          </a:rPr>
                          <m:t> </m:t>
                        </m:r>
                        <m:r>
                          <a:rPr lang="en-US" sz="1500" i="1">
                            <a:latin typeface="Cambria Math" panose="02040503050406030204" pitchFamily="18" charset="0"/>
                          </a:rPr>
                          <m:t>𝛼</m:t>
                        </m:r>
                        <m:r>
                          <a:rPr lang="en-US" sz="1500" i="1">
                            <a:latin typeface="Cambria Math" panose="02040503050406030204" pitchFamily="18" charset="0"/>
                          </a:rPr>
                          <m:t> →∞</m:t>
                        </m:r>
                      </m:oMath>
                    </a14:m>
                    <a:endParaRPr lang="en-US" sz="1500" dirty="0"/>
                  </a:p>
                  <a:p>
                    <a:pPr marL="914400" lvl="1" indent="-285750" defTabSz="342892">
                      <a:spcBef>
                        <a:spcPts val="150"/>
                      </a:spcBef>
                      <a:buClr>
                        <a:schemeClr val="tx1"/>
                      </a:buClr>
                      <a:buFont typeface="Wingdings" panose="05000000000000000000" pitchFamily="2" charset="2"/>
                      <a:buChar char="Ø"/>
                    </a:pPr>
                    <a14:m>
                      <m:oMath xmlns:m="http://schemas.openxmlformats.org/officeDocument/2006/math">
                        <m:r>
                          <a:rPr lang="en-US" sz="1500" b="0" i="1" smtClean="0">
                            <a:latin typeface="Cambria Math" panose="02040503050406030204" pitchFamily="18" charset="0"/>
                            <a:cs typeface="Calibri" panose="020F0502020204030204" pitchFamily="34" charset="0"/>
                          </a:rPr>
                          <m:t>𝐵</m:t>
                        </m:r>
                      </m:oMath>
                    </a14:m>
                    <a:r>
                      <a:rPr lang="en-US" sz="1500" i="1"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becomes very discrete (e.g., only several bars stand for </a:t>
                    </a:r>
                    <a14:m>
                      <m:oMath xmlns:m="http://schemas.openxmlformats.org/officeDocument/2006/math">
                        <m:sSub>
                          <m:sSubPr>
                            <m:ctrlPr>
                              <a:rPr lang="en-US" sz="1500" i="1">
                                <a:latin typeface="Cambria Math" panose="02040503050406030204" pitchFamily="18" charset="0"/>
                              </a:rPr>
                            </m:ctrlPr>
                          </m:sSubPr>
                          <m:e>
                            <m:r>
                              <a:rPr lang="en-US" sz="1500" b="0" i="1" smtClean="0">
                                <a:latin typeface="Cambria Math" panose="02040503050406030204" pitchFamily="18" charset="0"/>
                              </a:rPr>
                              <m:t>𝐵</m:t>
                            </m:r>
                          </m:e>
                          <m:sub>
                            <m:r>
                              <a:rPr lang="en-US" sz="1500" i="1">
                                <a:latin typeface="Cambria Math" panose="02040503050406030204" pitchFamily="18" charset="0"/>
                              </a:rPr>
                              <m:t>0</m:t>
                            </m:r>
                          </m:sub>
                        </m:sSub>
                      </m:oMath>
                    </a14:m>
                    <a:r>
                      <a:rPr lang="en-US" sz="1500" dirty="0">
                        <a:latin typeface="Calibri" panose="020F0502020204030204" pitchFamily="34" charset="0"/>
                        <a:cs typeface="Calibri" panose="020F0502020204030204" pitchFamily="34" charset="0"/>
                      </a:rPr>
                      <a:t>) as</a:t>
                    </a:r>
                    <a:r>
                      <a:rPr lang="en-US" sz="1500" i="1" dirty="0">
                        <a:latin typeface="Calibri" panose="020F0502020204030204" pitchFamily="34" charset="0"/>
                        <a:cs typeface="Calibri" panose="020F0502020204030204" pitchFamily="34" charset="0"/>
                      </a:rPr>
                      <a:t> </a:t>
                    </a:r>
                    <a14:m>
                      <m:oMath xmlns:m="http://schemas.openxmlformats.org/officeDocument/2006/math">
                        <m:r>
                          <a:rPr lang="en-US" sz="1500" i="1">
                            <a:latin typeface="Cambria Math" panose="02040503050406030204" pitchFamily="18" charset="0"/>
                          </a:rPr>
                          <m:t>𝛼</m:t>
                        </m:r>
                        <m:r>
                          <a:rPr lang="en-US" sz="1500" i="1">
                            <a:latin typeface="Cambria Math" panose="02040503050406030204" pitchFamily="18" charset="0"/>
                          </a:rPr>
                          <m:t> →0.</m:t>
                        </m:r>
                      </m:oMath>
                    </a14:m>
                    <a:endParaRPr lang="en-US" sz="1500" i="1" dirty="0">
                      <a:latin typeface="Calibri" panose="020F0502020204030204" pitchFamily="34" charset="0"/>
                      <a:cs typeface="Calibri" panose="020F0502020204030204" pitchFamily="34" charset="0"/>
                    </a:endParaRPr>
                  </a:p>
                </p:txBody>
              </p:sp>
            </mc:Choice>
            <mc:Fallback xmlns="">
              <p:sp>
                <p:nvSpPr>
                  <p:cNvPr id="7" name="Rectangle 6">
                    <a:extLst>
                      <a:ext uri="{FF2B5EF4-FFF2-40B4-BE49-F238E27FC236}">
                        <a16:creationId xmlns:a16="http://schemas.microsoft.com/office/drawing/2014/main" id="{5B39DFF0-6675-4994-9612-AF1909894A76}"/>
                      </a:ext>
                    </a:extLst>
                  </p:cNvPr>
                  <p:cNvSpPr>
                    <a:spLocks noRot="1" noChangeAspect="1" noMove="1" noResize="1" noEditPoints="1" noAdjustHandles="1" noChangeArrowheads="1" noChangeShapeType="1" noTextEdit="1"/>
                  </p:cNvSpPr>
                  <p:nvPr/>
                </p:nvSpPr>
                <p:spPr>
                  <a:xfrm>
                    <a:off x="5293075" y="1973101"/>
                    <a:ext cx="6758407" cy="875945"/>
                  </a:xfrm>
                  <a:prstGeom prst="rect">
                    <a:avLst/>
                  </a:prstGeom>
                  <a:blipFill>
                    <a:blip r:embed="rId5"/>
                    <a:stretch>
                      <a:fillRect t="-1399" b="-6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66DF3F8-A3C7-45BA-AB97-83E553C7341E}"/>
                      </a:ext>
                    </a:extLst>
                  </p:cNvPr>
                  <p:cNvSpPr/>
                  <p:nvPr/>
                </p:nvSpPr>
                <p:spPr>
                  <a:xfrm>
                    <a:off x="5540904" y="2962188"/>
                    <a:ext cx="6510578" cy="362984"/>
                  </a:xfrm>
                  <a:prstGeom prst="rect">
                    <a:avLst/>
                  </a:prstGeom>
                </p:spPr>
                <p:txBody>
                  <a:bodyPr wrap="square">
                    <a:spAutoFit/>
                  </a:bodyPr>
                  <a:lstStyle/>
                  <a:p>
                    <a:pPr marL="285750" indent="-285750">
                      <a:buFont typeface="Wingdings" panose="05000000000000000000" pitchFamily="2" charset="2"/>
                      <a:buChar char="ü"/>
                    </a:pPr>
                    <a14:m>
                      <m:oMath xmlns:m="http://schemas.openxmlformats.org/officeDocument/2006/math">
                        <m:r>
                          <a:rPr lang="en-US" sz="1700" b="1" i="1" smtClean="0">
                            <a:latin typeface="Cambria Math" panose="02040503050406030204" pitchFamily="18" charset="0"/>
                            <a:ea typeface="DengXian" panose="02010600030101010101" pitchFamily="2" charset="-122"/>
                            <a:cs typeface="Times New Roman" panose="02020603050405020304" pitchFamily="18" charset="0"/>
                          </a:rPr>
                          <m:t>𝒘</m:t>
                        </m:r>
                        <m:r>
                          <a:rPr lang="en-US" sz="1700" b="1" i="1" smtClean="0">
                            <a:latin typeface="Cambria Math" panose="02040503050406030204" pitchFamily="18" charset="0"/>
                            <a:ea typeface="DengXian" panose="02010600030101010101" pitchFamily="2" charset="-122"/>
                            <a:cs typeface="Times New Roman" panose="02020603050405020304" pitchFamily="18" charset="0"/>
                          </a:rPr>
                          <m:t>=</m:t>
                        </m:r>
                        <m:d>
                          <m:dPr>
                            <m:ctrlPr>
                              <a:rPr lang="en-US" sz="1700" b="1" i="1">
                                <a:latin typeface="Cambria Math" panose="02040503050406030204" pitchFamily="18" charset="0"/>
                                <a:cs typeface="Times New Roman" panose="02020603050405020304" pitchFamily="18" charset="0"/>
                              </a:rPr>
                            </m:ctrlPr>
                          </m:dPr>
                          <m:e>
                            <m:sSub>
                              <m:sSubPr>
                                <m:ctrlPr>
                                  <a:rPr lang="en-US" sz="1700" i="1">
                                    <a:latin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DengXian" panose="02010600030101010101" pitchFamily="2" charset="-122"/>
                                    <a:cs typeface="Times New Roman" panose="02020603050405020304" pitchFamily="18" charset="0"/>
                                  </a:rPr>
                                  <m:t>𝑤</m:t>
                                </m:r>
                              </m:e>
                              <m:sub>
                                <m:r>
                                  <a:rPr lang="en-US" sz="1700" i="1">
                                    <a:latin typeface="Cambria Math" panose="02040503050406030204" pitchFamily="18" charset="0"/>
                                    <a:ea typeface="DengXian" panose="02010600030101010101" pitchFamily="2" charset="-122"/>
                                    <a:cs typeface="Times New Roman" panose="02020603050405020304" pitchFamily="18" charset="0"/>
                                  </a:rPr>
                                  <m:t>1</m:t>
                                </m:r>
                              </m:sub>
                            </m:sSub>
                            <m:r>
                              <a:rPr lang="en-US" i="1">
                                <a:latin typeface="Cambria Math" panose="02040503050406030204" pitchFamily="18" charset="0"/>
                              </a:rPr>
                              <m:t>…</m:t>
                            </m:r>
                            <m:sSub>
                              <m:sSubPr>
                                <m:ctrlPr>
                                  <a:rPr lang="en-US" sz="1700" i="1">
                                    <a:latin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DengXian" panose="02010600030101010101" pitchFamily="2" charset="-122"/>
                                    <a:cs typeface="Times New Roman" panose="02020603050405020304" pitchFamily="18" charset="0"/>
                                  </a:rPr>
                                  <m:t>𝑤</m:t>
                                </m:r>
                              </m:e>
                              <m:sub>
                                <m:r>
                                  <a:rPr lang="en-US" sz="1700" b="0" i="1" smtClean="0">
                                    <a:latin typeface="Cambria Math" panose="02040503050406030204" pitchFamily="18" charset="0"/>
                                    <a:ea typeface="DengXian" panose="02010600030101010101" pitchFamily="2" charset="-122"/>
                                    <a:cs typeface="Times New Roman" panose="02020603050405020304" pitchFamily="18" charset="0"/>
                                  </a:rPr>
                                  <m:t>𝑐</m:t>
                                </m:r>
                              </m:sub>
                            </m:sSub>
                            <m:r>
                              <a:rPr lang="en-US" sz="17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700" i="1">
                                    <a:latin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DengXian" panose="02010600030101010101" pitchFamily="2" charset="-122"/>
                                    <a:cs typeface="Times New Roman" panose="02020603050405020304" pitchFamily="18" charset="0"/>
                                  </a:rPr>
                                  <m:t>𝑤</m:t>
                                </m:r>
                              </m:e>
                              <m:sub>
                                <m:r>
                                  <a:rPr lang="en-US" sz="1700" i="1">
                                    <a:latin typeface="Cambria Math" panose="02040503050406030204" pitchFamily="18" charset="0"/>
                                    <a:ea typeface="DengXian" panose="02010600030101010101" pitchFamily="2" charset="-122"/>
                                    <a:cs typeface="Times New Roman" panose="02020603050405020304" pitchFamily="18" charset="0"/>
                                  </a:rPr>
                                  <m:t>𝑘</m:t>
                                </m:r>
                              </m:sub>
                            </m:sSub>
                          </m:e>
                        </m:d>
                      </m:oMath>
                    </a14:m>
                    <a:r>
                      <a:rPr lang="en-US" sz="1700" dirty="0">
                        <a:latin typeface="Calibri" panose="020F0502020204030204" pitchFamily="34" charset="0"/>
                        <a:ea typeface="DengXian" panose="02010600030101010101" pitchFamily="2" charset="-122"/>
                        <a:cs typeface="Calibri" panose="020F0502020204030204" pitchFamily="34" charset="0"/>
                      </a:rPr>
                      <a:t> stands for the clusters; </a:t>
                    </a:r>
                    <a14:m>
                      <m:oMath xmlns:m="http://schemas.openxmlformats.org/officeDocument/2006/math">
                        <m:r>
                          <a:rPr lang="en-US" i="1">
                            <a:latin typeface="Cambria Math" panose="02040503050406030204" pitchFamily="18" charset="0"/>
                          </a:rPr>
                          <m:t>𝑘</m:t>
                        </m:r>
                      </m:oMath>
                    </a14:m>
                    <a:r>
                      <a:rPr lang="en-US" sz="1700" dirty="0">
                        <a:latin typeface="Calibri" panose="020F0502020204030204" pitchFamily="34" charset="0"/>
                        <a:ea typeface="DengXian" panose="02010600030101010101" pitchFamily="2" charset="-122"/>
                        <a:cs typeface="Calibri" panose="020F0502020204030204" pitchFamily="34" charset="0"/>
                      </a:rPr>
                      <a:t> = the cluster number.</a:t>
                    </a:r>
                    <a:endParaRPr lang="en-US" sz="1700" dirty="0">
                      <a:latin typeface="Calibri" panose="020F0502020204030204" pitchFamily="34" charset="0"/>
                      <a:cs typeface="Calibri" panose="020F0502020204030204" pitchFamily="34" charset="0"/>
                    </a:endParaRPr>
                  </a:p>
                </p:txBody>
              </p:sp>
            </mc:Choice>
            <mc:Fallback xmlns="">
              <p:sp>
                <p:nvSpPr>
                  <p:cNvPr id="8" name="Rectangle 7">
                    <a:extLst>
                      <a:ext uri="{FF2B5EF4-FFF2-40B4-BE49-F238E27FC236}">
                        <a16:creationId xmlns:a16="http://schemas.microsoft.com/office/drawing/2014/main" id="{C66DF3F8-A3C7-45BA-AB97-83E553C7341E}"/>
                      </a:ext>
                    </a:extLst>
                  </p:cNvPr>
                  <p:cNvSpPr>
                    <a:spLocks noRot="1" noChangeAspect="1" noMove="1" noResize="1" noEditPoints="1" noAdjustHandles="1" noChangeArrowheads="1" noChangeShapeType="1" noTextEdit="1"/>
                  </p:cNvSpPr>
                  <p:nvPr/>
                </p:nvSpPr>
                <p:spPr>
                  <a:xfrm>
                    <a:off x="5540904" y="2962188"/>
                    <a:ext cx="6510578" cy="362984"/>
                  </a:xfrm>
                  <a:prstGeom prst="rect">
                    <a:avLst/>
                  </a:prstGeom>
                  <a:blipFill>
                    <a:blip r:embed="rId6"/>
                    <a:stretch>
                      <a:fillRect l="-346" t="-3390" b="-23729"/>
                    </a:stretch>
                  </a:blipFill>
                </p:spPr>
                <p:txBody>
                  <a:bodyPr/>
                  <a:lstStyle/>
                  <a:p>
                    <a:r>
                      <a:rPr lang="en-US">
                        <a:noFill/>
                      </a:rPr>
                      <a:t> </a:t>
                    </a:r>
                  </a:p>
                </p:txBody>
              </p:sp>
            </mc:Fallback>
          </mc:AlternateContent>
        </p:grpSp>
        <p:sp>
          <p:nvSpPr>
            <p:cNvPr id="62" name="Content Placeholder 5">
              <a:extLst>
                <a:ext uri="{FF2B5EF4-FFF2-40B4-BE49-F238E27FC236}">
                  <a16:creationId xmlns:a16="http://schemas.microsoft.com/office/drawing/2014/main" id="{DD185ED0-5566-4243-B979-A56744DCF124}"/>
                </a:ext>
              </a:extLst>
            </p:cNvPr>
            <p:cNvSpPr txBox="1">
              <a:spLocks/>
            </p:cNvSpPr>
            <p:nvPr/>
          </p:nvSpPr>
          <p:spPr>
            <a:xfrm>
              <a:off x="4281443" y="3471634"/>
              <a:ext cx="6268324" cy="353943"/>
            </a:xfrm>
            <a:prstGeom prst="rect">
              <a:avLst/>
            </a:prstGeom>
          </p:spPr>
          <p:txBody>
            <a:bodyPr wrap="square">
              <a:spAutoFit/>
            </a:bodyPr>
            <a:lstStyle>
              <a:lvl1pPr marL="231775" marR="0" indent="-231775" algn="l" defTabSz="342892" rtl="0" eaLnBrk="1" fontAlgn="auto" latinLnBrk="0" hangingPunct="1">
                <a:lnSpc>
                  <a:spcPct val="100000"/>
                </a:lnSpc>
                <a:spcBef>
                  <a:spcPts val="300"/>
                </a:spcBef>
                <a:spcAft>
                  <a:spcPts val="300"/>
                </a:spcAft>
                <a:buClr>
                  <a:schemeClr val="tx1"/>
                </a:buClr>
                <a:buSzTx/>
                <a:buFont typeface="Arial"/>
                <a:buChar char="•"/>
                <a:tabLst/>
                <a:defRPr lang="en-US" sz="2000" b="0" kern="1200" dirty="0">
                  <a:solidFill>
                    <a:schemeClr val="tx1"/>
                  </a:solidFill>
                  <a:latin typeface="Calibri" panose="020F0502020204030204" pitchFamily="34" charset="0"/>
                  <a:ea typeface="+mn-ea"/>
                  <a:cs typeface="Calibri" panose="020F0502020204030204" pitchFamily="34" charset="0"/>
                </a:defRPr>
              </a:lvl1pPr>
              <a:lvl2pPr marL="175018" indent="-175018" algn="l" defTabSz="342892" rtl="0" eaLnBrk="1" latinLnBrk="0" hangingPunct="1">
                <a:spcBef>
                  <a:spcPct val="20000"/>
                </a:spcBef>
                <a:buFont typeface="Arial"/>
                <a:buChar char="•"/>
                <a:defRPr sz="1350" kern="1200">
                  <a:solidFill>
                    <a:schemeClr val="tx1"/>
                  </a:solidFill>
                  <a:latin typeface="Arial"/>
                  <a:ea typeface="+mn-ea"/>
                  <a:cs typeface="Arial"/>
                </a:defRPr>
              </a:lvl2pPr>
              <a:lvl3pPr marL="461963" marR="0" indent="-230188" algn="l" defTabSz="342892" rtl="0" eaLnBrk="1" fontAlgn="auto" latinLnBrk="0" hangingPunct="1">
                <a:lnSpc>
                  <a:spcPct val="100000"/>
                </a:lnSpc>
                <a:spcBef>
                  <a:spcPts val="300"/>
                </a:spcBef>
                <a:spcAft>
                  <a:spcPts val="300"/>
                </a:spcAft>
                <a:buClr>
                  <a:schemeClr val="tx1"/>
                </a:buClr>
                <a:buSzPct val="120000"/>
                <a:buFont typeface="Segoe UI Symbol" panose="020B0502040204020203" pitchFamily="34" charset="0"/>
                <a:buChar char="✔"/>
                <a:tabLst/>
                <a:defRPr lang="en-US" sz="1800" kern="1200" dirty="0">
                  <a:solidFill>
                    <a:schemeClr val="tx1"/>
                  </a:solidFill>
                  <a:latin typeface="Calibri" panose="020F0502020204030204" pitchFamily="34" charset="0"/>
                  <a:ea typeface="+mn-ea"/>
                  <a:cs typeface="Calibri" panose="020F0502020204030204" pitchFamily="34" charset="0"/>
                </a:defRPr>
              </a:lvl3pPr>
              <a:lvl4pPr marL="682625" marR="0" indent="-220663" algn="l" defTabSz="342892" rtl="0" eaLnBrk="1" fontAlgn="auto" latinLnBrk="0" hangingPunct="1">
                <a:lnSpc>
                  <a:spcPct val="100000"/>
                </a:lnSpc>
                <a:spcBef>
                  <a:spcPts val="300"/>
                </a:spcBef>
                <a:spcAft>
                  <a:spcPts val="300"/>
                </a:spcAft>
                <a:buClrTx/>
                <a:buSzTx/>
                <a:buFont typeface="Wingdings" panose="05000000000000000000" pitchFamily="2" charset="2"/>
                <a:buChar char="Ø"/>
                <a:tabLst/>
                <a:defRPr lang="en-US" sz="1600" kern="1200" dirty="0">
                  <a:solidFill>
                    <a:schemeClr val="tx1"/>
                  </a:solidFill>
                  <a:latin typeface="Calibri" panose="020F0502020204030204" pitchFamily="34" charset="0"/>
                  <a:ea typeface="+mn-ea"/>
                  <a:cs typeface="Calibri" panose="020F0502020204030204" pitchFamily="34" charset="0"/>
                </a:defRPr>
              </a:lvl4pPr>
              <a:lvl5pPr marL="822701" marR="0" indent="-175018" algn="l" defTabSz="342892" rtl="0" eaLnBrk="1" fontAlgn="auto" latinLnBrk="0" hangingPunct="1">
                <a:lnSpc>
                  <a:spcPct val="100000"/>
                </a:lnSpc>
                <a:spcBef>
                  <a:spcPct val="20000"/>
                </a:spcBef>
                <a:spcAft>
                  <a:spcPts val="0"/>
                </a:spcAft>
                <a:buClrTx/>
                <a:buSzTx/>
                <a:buFont typeface="Arial"/>
                <a:buChar char="»"/>
                <a:tabLst/>
                <a:defRPr sz="1050" kern="1200">
                  <a:solidFill>
                    <a:srgbClr val="404040"/>
                  </a:solidFill>
                  <a:latin typeface="+mn-lt"/>
                  <a:ea typeface="+mn-ea"/>
                  <a:cs typeface="Arial"/>
                </a:defRPr>
              </a:lvl5pPr>
              <a:lvl6pPr marL="987005" marR="0" indent="-171446" algn="l" defTabSz="342892" rtl="0" eaLnBrk="1" fontAlgn="auto" latinLnBrk="0" hangingPunct="1">
                <a:lnSpc>
                  <a:spcPct val="100000"/>
                </a:lnSpc>
                <a:spcBef>
                  <a:spcPct val="20000"/>
                </a:spcBef>
                <a:spcAft>
                  <a:spcPts val="0"/>
                </a:spcAft>
                <a:buClrTx/>
                <a:buSzTx/>
                <a:buFont typeface="Arial"/>
                <a:buChar char="•"/>
                <a:tabLst/>
                <a:defRPr sz="900" kern="1200">
                  <a:solidFill>
                    <a:srgbClr val="404040"/>
                  </a:solidFill>
                  <a:latin typeface="+mn-lt"/>
                  <a:ea typeface="+mn-ea"/>
                  <a:cs typeface="+mn-cs"/>
                </a:defRPr>
              </a:lvl6pPr>
              <a:lvl7pPr marL="1112016" indent="-171446" algn="l" defTabSz="342892" rtl="0" eaLnBrk="1" latinLnBrk="0" hangingPunct="1">
                <a:spcBef>
                  <a:spcPct val="20000"/>
                </a:spcBef>
                <a:buSzPct val="85000"/>
                <a:buFont typeface="Courier New"/>
                <a:buChar char="o"/>
                <a:defRPr sz="750" kern="1200">
                  <a:solidFill>
                    <a:srgbClr val="8A8C8C"/>
                  </a:solidFill>
                  <a:latin typeface="+mn-lt"/>
                  <a:ea typeface="+mn-ea"/>
                  <a:cs typeface="+mn-cs"/>
                </a:defRPr>
              </a:lvl7pPr>
              <a:lvl8pPr marL="1283462" indent="-171446" algn="l" defTabSz="342892" rtl="0" eaLnBrk="1" latinLnBrk="0" hangingPunct="1">
                <a:spcBef>
                  <a:spcPct val="20000"/>
                </a:spcBef>
                <a:buFont typeface="Arial"/>
                <a:buChar char="•"/>
                <a:defRPr sz="675" kern="1200">
                  <a:solidFill>
                    <a:srgbClr val="8A8C8C"/>
                  </a:solidFill>
                  <a:latin typeface="+mn-lt"/>
                  <a:ea typeface="+mn-ea"/>
                  <a:cs typeface="+mn-cs"/>
                </a:defRPr>
              </a:lvl8pPr>
              <a:lvl9pPr marL="1414428" indent="-171446" algn="l" defTabSz="342892" rtl="0" eaLnBrk="1" latinLnBrk="0" hangingPunct="1">
                <a:spcBef>
                  <a:spcPct val="20000"/>
                </a:spcBef>
                <a:buFont typeface="Courier New"/>
                <a:buChar char="o"/>
                <a:defRPr sz="600" kern="1200" baseline="0">
                  <a:solidFill>
                    <a:srgbClr val="8A8C8C"/>
                  </a:solidFill>
                  <a:latin typeface="+mn-lt"/>
                  <a:ea typeface="+mn-ea"/>
                  <a:cs typeface="+mn-cs"/>
                </a:defRPr>
              </a:lvl9pPr>
            </a:lstStyle>
            <a:p>
              <a:pPr marL="517525" indent="-285750">
                <a:spcAft>
                  <a:spcPts val="0"/>
                </a:spcAft>
                <a:buFont typeface="Wingdings" panose="05000000000000000000" pitchFamily="2" charset="2"/>
                <a:buChar char="ü"/>
              </a:pPr>
              <a:r>
                <a:rPr lang="en-US" sz="1700" dirty="0"/>
                <a:t>Framework for our research: </a:t>
              </a:r>
            </a:p>
          </p:txBody>
        </p:sp>
      </p:grpSp>
      <p:pic>
        <p:nvPicPr>
          <p:cNvPr id="10" name="Picture 9">
            <a:extLst>
              <a:ext uri="{FF2B5EF4-FFF2-40B4-BE49-F238E27FC236}">
                <a16:creationId xmlns:a16="http://schemas.microsoft.com/office/drawing/2014/main" id="{604D8BEC-73EB-463C-BBA9-9985DE0E398C}"/>
              </a:ext>
            </a:extLst>
          </p:cNvPr>
          <p:cNvPicPr>
            <a:picLocks noChangeAspect="1"/>
          </p:cNvPicPr>
          <p:nvPr/>
        </p:nvPicPr>
        <p:blipFill>
          <a:blip r:embed="rId7"/>
          <a:stretch>
            <a:fillRect/>
          </a:stretch>
        </p:blipFill>
        <p:spPr>
          <a:xfrm>
            <a:off x="365356" y="1632229"/>
            <a:ext cx="4023761" cy="3204406"/>
          </a:xfrm>
          <a:prstGeom prst="rect">
            <a:avLst/>
          </a:prstGeom>
        </p:spPr>
      </p:pic>
    </p:spTree>
    <p:extLst>
      <p:ext uri="{BB962C8B-B14F-4D97-AF65-F5344CB8AC3E}">
        <p14:creationId xmlns:p14="http://schemas.microsoft.com/office/powerpoint/2010/main" val="366764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614828" y="579402"/>
            <a:ext cx="7295176" cy="233813"/>
          </a:xfrm>
        </p:spPr>
        <p:txBody>
          <a:bodyPr/>
          <a:lstStyle/>
          <a:p>
            <a:r>
              <a:rPr lang="en-US" dirty="0"/>
              <a:t>Interim Analysis (IA)</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 – Cont’d</a:t>
            </a:r>
          </a:p>
        </p:txBody>
      </p:sp>
      <p:sp>
        <p:nvSpPr>
          <p:cNvPr id="4" name="Content Placeholder 3">
            <a:extLst>
              <a:ext uri="{FF2B5EF4-FFF2-40B4-BE49-F238E27FC236}">
                <a16:creationId xmlns:a16="http://schemas.microsoft.com/office/drawing/2014/main" id="{A49E7E61-FAD2-40C6-B4AF-FD3EE91A7902}"/>
              </a:ext>
            </a:extLst>
          </p:cNvPr>
          <p:cNvSpPr>
            <a:spLocks noGrp="1"/>
          </p:cNvSpPr>
          <p:nvPr>
            <p:ph idx="12"/>
          </p:nvPr>
        </p:nvSpPr>
        <p:spPr>
          <a:xfrm>
            <a:off x="781943" y="1141572"/>
            <a:ext cx="9459534" cy="4097000"/>
          </a:xfrm>
        </p:spPr>
        <p:txBody>
          <a:bodyPr>
            <a:normAutofit lnSpcReduction="10000"/>
          </a:bodyPr>
          <a:lstStyle/>
          <a:p>
            <a:pPr>
              <a:buFont typeface="Arial" panose="020B0604020202020204" pitchFamily="34" charset="0"/>
              <a:buChar char="•"/>
            </a:pPr>
            <a:r>
              <a:rPr lang="en-US" sz="2300" dirty="0"/>
              <a:t>Straightforward but important for adaptive design:</a:t>
            </a:r>
          </a:p>
          <a:p>
            <a:pPr marL="629845" lvl="2" indent="-342900">
              <a:lnSpc>
                <a:spcPct val="120000"/>
              </a:lnSpc>
              <a:buFont typeface="Wingdings" panose="05000000000000000000" pitchFamily="2" charset="2"/>
              <a:buChar char="ü"/>
            </a:pPr>
            <a:r>
              <a:rPr lang="en-US" dirty="0"/>
              <a:t>Early stop for success or futility</a:t>
            </a:r>
          </a:p>
          <a:p>
            <a:pPr marL="629845" lvl="2" indent="-342900">
              <a:lnSpc>
                <a:spcPct val="120000"/>
              </a:lnSpc>
              <a:buFont typeface="Wingdings" panose="05000000000000000000" pitchFamily="2" charset="2"/>
              <a:buChar char="ü"/>
            </a:pPr>
            <a:r>
              <a:rPr lang="en-US" dirty="0"/>
              <a:t>Adjust the study: sample size, randomization ratio, dosage, etc.</a:t>
            </a:r>
          </a:p>
          <a:p>
            <a:pPr marL="629845" lvl="2" indent="-342900">
              <a:lnSpc>
                <a:spcPct val="120000"/>
              </a:lnSpc>
              <a:buFont typeface="Wingdings" panose="05000000000000000000" pitchFamily="2" charset="2"/>
              <a:buChar char="ü"/>
            </a:pPr>
            <a:endParaRPr lang="en-US" sz="1100" dirty="0"/>
          </a:p>
          <a:p>
            <a:pPr>
              <a:buFont typeface="Arial" panose="020B0604020202020204" pitchFamily="34" charset="0"/>
              <a:buChar char="•"/>
            </a:pPr>
            <a:r>
              <a:rPr lang="en-US" sz="2300" dirty="0"/>
              <a:t>Related information: </a:t>
            </a:r>
          </a:p>
          <a:p>
            <a:pPr marL="629845" lvl="2" indent="-342900">
              <a:lnSpc>
                <a:spcPct val="120000"/>
              </a:lnSpc>
              <a:buFont typeface="Wingdings" panose="05000000000000000000" pitchFamily="2" charset="2"/>
              <a:buChar char="ü"/>
            </a:pPr>
            <a:r>
              <a:rPr lang="en-US" dirty="0"/>
              <a:t>Accrual: </a:t>
            </a:r>
            <a:r>
              <a:rPr lang="en-US" altLang="zh-CN" dirty="0"/>
              <a:t>4</a:t>
            </a:r>
            <a:r>
              <a:rPr lang="en-US" dirty="0"/>
              <a:t> participants/week</a:t>
            </a:r>
          </a:p>
          <a:p>
            <a:pPr marL="629845" lvl="2" indent="-342900">
              <a:lnSpc>
                <a:spcPct val="120000"/>
              </a:lnSpc>
              <a:buFont typeface="Wingdings" panose="05000000000000000000" pitchFamily="2" charset="2"/>
              <a:buChar char="ü"/>
            </a:pPr>
            <a:r>
              <a:rPr lang="en-US" dirty="0"/>
              <a:t>Drop out: 10% overall proposed sample size</a:t>
            </a:r>
          </a:p>
          <a:p>
            <a:pPr marL="629845" lvl="2" indent="-342900">
              <a:lnSpc>
                <a:spcPct val="120000"/>
              </a:lnSpc>
              <a:buFont typeface="Wingdings" panose="05000000000000000000" pitchFamily="2" charset="2"/>
              <a:buChar char="ü"/>
            </a:pPr>
            <a:endParaRPr lang="en-US" sz="1100" dirty="0"/>
          </a:p>
          <a:p>
            <a:pPr>
              <a:buFont typeface="Arial" panose="020B0604020202020204" pitchFamily="34" charset="0"/>
              <a:buChar char="•"/>
            </a:pPr>
            <a:r>
              <a:rPr lang="en-US" sz="2300" dirty="0"/>
              <a:t>Execution: </a:t>
            </a:r>
          </a:p>
          <a:p>
            <a:pPr marL="629845" lvl="2" indent="-342900">
              <a:lnSpc>
                <a:spcPct val="120000"/>
              </a:lnSpc>
              <a:buFont typeface="Wingdings" panose="05000000000000000000" pitchFamily="2" charset="2"/>
              <a:buChar char="ü"/>
            </a:pPr>
            <a:r>
              <a:rPr lang="en-US" dirty="0"/>
              <a:t>One time</a:t>
            </a:r>
          </a:p>
          <a:p>
            <a:pPr marL="629845" lvl="2" indent="-342900">
              <a:lnSpc>
                <a:spcPct val="120000"/>
              </a:lnSpc>
              <a:buFont typeface="Wingdings" panose="05000000000000000000" pitchFamily="2" charset="2"/>
              <a:buChar char="ü"/>
            </a:pPr>
            <a:r>
              <a:rPr lang="en-US" dirty="0"/>
              <a:t>½ patients enrolled</a:t>
            </a:r>
          </a:p>
          <a:p>
            <a:endParaRPr lang="en-US" dirty="0"/>
          </a:p>
          <a:p>
            <a:endParaRPr lang="en-US" dirty="0"/>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1350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16052-A6F9-4712-BEA9-E0BE65CF9721}"/>
              </a:ext>
            </a:extLst>
          </p:cNvPr>
          <p:cNvSpPr>
            <a:spLocks noGrp="1"/>
          </p:cNvSpPr>
          <p:nvPr>
            <p:ph type="body" sz="quarter" idx="10"/>
          </p:nvPr>
        </p:nvSpPr>
        <p:spPr>
          <a:xfrm>
            <a:off x="614828" y="581290"/>
            <a:ext cx="3777710" cy="233813"/>
          </a:xfrm>
        </p:spPr>
        <p:txBody>
          <a:bodyPr/>
          <a:lstStyle/>
          <a:p>
            <a:r>
              <a:rPr lang="en-US" dirty="0"/>
              <a:t>Longitudinal (LG) Modelling</a:t>
            </a:r>
          </a:p>
        </p:txBody>
      </p:sp>
      <p:sp>
        <p:nvSpPr>
          <p:cNvPr id="3" name="Text Placeholder 2">
            <a:extLst>
              <a:ext uri="{FF2B5EF4-FFF2-40B4-BE49-F238E27FC236}">
                <a16:creationId xmlns:a16="http://schemas.microsoft.com/office/drawing/2014/main" id="{BAAD7353-DDC0-4EB3-AF60-940C43215500}"/>
              </a:ext>
            </a:extLst>
          </p:cNvPr>
          <p:cNvSpPr>
            <a:spLocks noGrp="1"/>
          </p:cNvSpPr>
          <p:nvPr>
            <p:ph type="body" sz="quarter" idx="11"/>
          </p:nvPr>
        </p:nvSpPr>
        <p:spPr/>
        <p:txBody>
          <a:bodyPr/>
          <a:lstStyle/>
          <a:p>
            <a:r>
              <a:rPr lang="en-US" dirty="0"/>
              <a:t>Study Design – Cont’d </a:t>
            </a:r>
          </a:p>
        </p:txBody>
      </p:sp>
      <p:sp>
        <p:nvSpPr>
          <p:cNvPr id="5" name="Text Placeholder 4">
            <a:extLst>
              <a:ext uri="{FF2B5EF4-FFF2-40B4-BE49-F238E27FC236}">
                <a16:creationId xmlns:a16="http://schemas.microsoft.com/office/drawing/2014/main" id="{A2A6A3E1-0843-4E56-880D-A78395DF985B}"/>
              </a:ext>
            </a:extLst>
          </p:cNvPr>
          <p:cNvSpPr>
            <a:spLocks noGrp="1"/>
          </p:cNvSpPr>
          <p:nvPr>
            <p:ph type="body" sz="quarter" idx="13"/>
          </p:nvPr>
        </p:nvSpPr>
        <p:spPr/>
        <p:txBody>
          <a:bodyPr/>
          <a:lstStyle/>
          <a:p>
            <a:endParaRPr lang="en-US"/>
          </a:p>
        </p:txBody>
      </p:sp>
      <p:sp>
        <p:nvSpPr>
          <p:cNvPr id="15" name="Rectangle 14">
            <a:extLst>
              <a:ext uri="{FF2B5EF4-FFF2-40B4-BE49-F238E27FC236}">
                <a16:creationId xmlns:a16="http://schemas.microsoft.com/office/drawing/2014/main" id="{6966C724-821D-4C71-8845-0C9113A69773}"/>
              </a:ext>
            </a:extLst>
          </p:cNvPr>
          <p:cNvSpPr/>
          <p:nvPr/>
        </p:nvSpPr>
        <p:spPr>
          <a:xfrm>
            <a:off x="399078" y="998259"/>
            <a:ext cx="8262784" cy="677108"/>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Visit information: Week 4, Week 8, and </a:t>
            </a:r>
            <a:r>
              <a:rPr lang="en-US" altLang="zh-CN" sz="2000" dirty="0">
                <a:latin typeface="Calibri" panose="020F0502020204030204" pitchFamily="34" charset="0"/>
                <a:cs typeface="Calibri" panose="020F0502020204030204" pitchFamily="34" charset="0"/>
              </a:rPr>
              <a:t>Week </a:t>
            </a:r>
            <a:r>
              <a:rPr lang="en-US" sz="2000" dirty="0">
                <a:latin typeface="Calibri" panose="020F0502020204030204" pitchFamily="34" charset="0"/>
                <a:cs typeface="Calibri" panose="020F0502020204030204" pitchFamily="34" charset="0"/>
              </a:rPr>
              <a:t>12 </a:t>
            </a:r>
          </a:p>
          <a:p>
            <a:pPr marL="800100" lvl="1"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Primary endpoint: Risk reduction in pain score at Week 12  </a:t>
            </a:r>
          </a:p>
        </p:txBody>
      </p:sp>
      <p:grpSp>
        <p:nvGrpSpPr>
          <p:cNvPr id="8" name="Group 7">
            <a:extLst>
              <a:ext uri="{FF2B5EF4-FFF2-40B4-BE49-F238E27FC236}">
                <a16:creationId xmlns:a16="http://schemas.microsoft.com/office/drawing/2014/main" id="{B1D50FAF-3503-4E27-8ED4-A192DE3C74D3}"/>
              </a:ext>
            </a:extLst>
          </p:cNvPr>
          <p:cNvGrpSpPr/>
          <p:nvPr/>
        </p:nvGrpSpPr>
        <p:grpSpPr>
          <a:xfrm>
            <a:off x="1111291" y="2496726"/>
            <a:ext cx="4047455" cy="1745157"/>
            <a:chOff x="11018418" y="10179498"/>
            <a:chExt cx="2955880" cy="1745157"/>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5EA846D-8D0B-46D6-998D-DDC23BA64161}"/>
                    </a:ext>
                  </a:extLst>
                </p:cNvPr>
                <p:cNvSpPr/>
                <p:nvPr/>
              </p:nvSpPr>
              <p:spPr>
                <a:xfrm>
                  <a:off x="11018418" y="10179498"/>
                  <a:ext cx="2955880" cy="835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500" i="1" smtClean="0">
                                <a:latin typeface="Cambria Math" panose="02040503050406030204" pitchFamily="18" charset="0"/>
                              </a:rPr>
                            </m:ctrlPr>
                          </m:sSubSupPr>
                          <m:e>
                            <m:r>
                              <a:rPr lang="en-US" sz="1500" i="1">
                                <a:latin typeface="Cambria Math" panose="02040503050406030204" pitchFamily="18" charset="0"/>
                              </a:rPr>
                              <m:t>𝑌</m:t>
                            </m:r>
                          </m:e>
                          <m:sub>
                            <m:r>
                              <a:rPr lang="en-US" sz="1500" i="1">
                                <a:latin typeface="Cambria Math" panose="02040503050406030204" pitchFamily="18" charset="0"/>
                              </a:rPr>
                              <m:t>𝑖𝑡</m:t>
                            </m:r>
                            <m:r>
                              <a:rPr lang="en-US" sz="1500" i="0">
                                <a:latin typeface="Cambria Math" panose="02040503050406030204" pitchFamily="18" charset="0"/>
                              </a:rPr>
                              <m:t>,</m:t>
                            </m:r>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r>
                          <a:rPr lang="en-US" sz="1500" i="0">
                            <a:latin typeface="Cambria Math" panose="02040503050406030204" pitchFamily="18" charset="0"/>
                          </a:rPr>
                          <m:t>=</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𝜇</m:t>
                                </m:r>
                              </m:e>
                              <m:sub>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r>
                              <a:rPr lang="en-US" sz="1500" i="0">
                                <a:latin typeface="Cambria Math" panose="02040503050406030204" pitchFamily="18" charset="0"/>
                              </a:rPr>
                              <m:t>+ </m:t>
                            </m:r>
                            <m:sSubSup>
                              <m:sSubSupPr>
                                <m:ctrlPr>
                                  <a:rPr lang="en-US" sz="1500" i="1">
                                    <a:latin typeface="Cambria Math" panose="02040503050406030204" pitchFamily="18" charset="0"/>
                                  </a:rPr>
                                </m:ctrlPr>
                              </m:sSubSupPr>
                              <m:e>
                                <m:r>
                                  <a:rPr lang="en-US" sz="1500" i="1">
                                    <a:latin typeface="Cambria Math" panose="02040503050406030204" pitchFamily="18" charset="0"/>
                                  </a:rPr>
                                  <m:t>𝑆</m:t>
                                </m:r>
                              </m:e>
                              <m:sub>
                                <m:r>
                                  <a:rPr lang="en-US" sz="1500" i="1">
                                    <a:latin typeface="Cambria Math" panose="02040503050406030204" pitchFamily="18" charset="0"/>
                                  </a:rPr>
                                  <m:t>𝑖</m:t>
                                </m:r>
                                <m:r>
                                  <a:rPr lang="en-US" sz="1500" i="0">
                                    <a:latin typeface="Cambria Math" panose="02040503050406030204" pitchFamily="18" charset="0"/>
                                  </a:rPr>
                                  <m:t>,</m:t>
                                </m:r>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r>
                              <a:rPr lang="en-US" sz="1500" i="0">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𝜀</m:t>
                                </m:r>
                              </m:e>
                              <m:sub>
                                <m:r>
                                  <a:rPr lang="en-US" sz="1500" i="1">
                                    <a:latin typeface="Cambria Math" panose="02040503050406030204" pitchFamily="18" charset="0"/>
                                  </a:rPr>
                                  <m:t>𝑖𝑡</m:t>
                                </m:r>
                                <m:r>
                                  <a:rPr lang="en-US" sz="1500" i="0">
                                    <a:latin typeface="Cambria Math" panose="02040503050406030204" pitchFamily="18" charset="0"/>
                                  </a:rPr>
                                  <m:t>,</m:t>
                                </m:r>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e>
                        </m:d>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d>
                                  <m:dPr>
                                    <m:begChr m:val=""/>
                                    <m:ctrlPr>
                                      <a:rPr lang="en-US" sz="1500" i="1">
                                        <a:latin typeface="Cambria Math" panose="02040503050406030204" pitchFamily="18" charset="0"/>
                                      </a:rPr>
                                    </m:ctrlPr>
                                  </m:dPr>
                                  <m:e>
                                    <m:r>
                                      <a:rPr lang="en-US" sz="1500" i="0">
                                        <a:latin typeface="Cambria Math" panose="02040503050406030204" pitchFamily="18" charset="0"/>
                                      </a:rPr>
                                      <m:t>1−</m:t>
                                    </m:r>
                                    <m:r>
                                      <a:rPr lang="en-US" sz="1500" i="1">
                                        <a:latin typeface="Cambria Math" panose="02040503050406030204" pitchFamily="18" charset="0"/>
                                      </a:rPr>
                                      <m:t>𝐸𝑋𝑃</m:t>
                                    </m:r>
                                    <m:r>
                                      <a:rPr lang="en-US" sz="1500" i="0">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𝑘</m:t>
                                        </m:r>
                                      </m:e>
                                      <m:sub>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r>
                                      <a:rPr lang="en-US" sz="1500" i="1">
                                        <a:latin typeface="Cambria Math" panose="02040503050406030204" pitchFamily="18" charset="0"/>
                                      </a:rPr>
                                      <m:t>𝑡</m:t>
                                    </m:r>
                                  </m:e>
                                </m:d>
                              </m:num>
                              <m:den>
                                <m:d>
                                  <m:dPr>
                                    <m:begChr m:val=""/>
                                    <m:ctrlPr>
                                      <a:rPr lang="en-US" sz="1500" i="1">
                                        <a:latin typeface="Cambria Math" panose="02040503050406030204" pitchFamily="18" charset="0"/>
                                      </a:rPr>
                                    </m:ctrlPr>
                                  </m:dPr>
                                  <m:e>
                                    <m:r>
                                      <a:rPr lang="en-US" sz="1500" i="0">
                                        <a:latin typeface="Cambria Math" panose="02040503050406030204" pitchFamily="18" charset="0"/>
                                      </a:rPr>
                                      <m:t>1−</m:t>
                                    </m:r>
                                    <m:r>
                                      <a:rPr lang="en-US" sz="1500" i="1">
                                        <a:latin typeface="Cambria Math" panose="02040503050406030204" pitchFamily="18" charset="0"/>
                                      </a:rPr>
                                      <m:t>𝐸𝑋𝑃</m:t>
                                    </m:r>
                                    <m:r>
                                      <a:rPr lang="en-US" sz="1500" i="0">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𝑘</m:t>
                                        </m:r>
                                      </m:e>
                                      <m:sub>
                                        <m:r>
                                          <a:rPr lang="en-US" sz="1500" i="1">
                                            <a:latin typeface="Cambria Math" panose="02040503050406030204" pitchFamily="18" charset="0"/>
                                          </a:rPr>
                                          <m:t>𝑔</m:t>
                                        </m:r>
                                      </m:sub>
                                      <m:sup>
                                        <m:d>
                                          <m:dPr>
                                            <m:ctrlPr>
                                              <a:rPr lang="en-US" sz="1500" i="1">
                                                <a:latin typeface="Cambria Math" panose="02040503050406030204" pitchFamily="18" charset="0"/>
                                              </a:rPr>
                                            </m:ctrlPr>
                                          </m:dPr>
                                          <m:e>
                                            <m:r>
                                              <a:rPr lang="en-US" sz="1500" i="1">
                                                <a:latin typeface="Cambria Math" panose="02040503050406030204" pitchFamily="18" charset="0"/>
                                              </a:rPr>
                                              <m:t>𝑗</m:t>
                                            </m:r>
                                          </m:e>
                                        </m:d>
                                      </m:sup>
                                    </m:sSubSup>
                                    <m:r>
                                      <a:rPr lang="en-US" sz="1500" i="1">
                                        <a:latin typeface="Cambria Math" panose="02040503050406030204" pitchFamily="18" charset="0"/>
                                      </a:rPr>
                                      <m:t>𝑇</m:t>
                                    </m:r>
                                  </m:e>
                                </m:d>
                              </m:den>
                            </m:f>
                          </m:e>
                        </m:d>
                      </m:oMath>
                    </m:oMathPara>
                  </a14:m>
                  <a:endParaRPr lang="en-US" sz="1500" dirty="0">
                    <a:latin typeface="Calibri" panose="020F0502020204030204" pitchFamily="34" charset="0"/>
                    <a:cs typeface="Calibri" panose="020F0502020204030204" pitchFamily="34" charset="0"/>
                  </a:endParaRPr>
                </a:p>
              </p:txBody>
            </p:sp>
          </mc:Choice>
          <mc:Fallback xmlns="">
            <p:sp>
              <p:nvSpPr>
                <p:cNvPr id="9" name="Rectangle 8">
                  <a:extLst>
                    <a:ext uri="{FF2B5EF4-FFF2-40B4-BE49-F238E27FC236}">
                      <a16:creationId xmlns:a16="http://schemas.microsoft.com/office/drawing/2014/main" id="{85EA846D-8D0B-46D6-998D-DDC23BA64161}"/>
                    </a:ext>
                  </a:extLst>
                </p:cNvPr>
                <p:cNvSpPr>
                  <a:spLocks noRot="1" noChangeAspect="1" noMove="1" noResize="1" noEditPoints="1" noAdjustHandles="1" noChangeArrowheads="1" noChangeShapeType="1" noTextEdit="1"/>
                </p:cNvSpPr>
                <p:nvPr/>
              </p:nvSpPr>
              <p:spPr>
                <a:xfrm>
                  <a:off x="11018418" y="10179498"/>
                  <a:ext cx="2955880" cy="8354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FFE59B8-0A5D-4951-8A84-6FED24E74C78}"/>
                    </a:ext>
                  </a:extLst>
                </p:cNvPr>
                <p:cNvSpPr/>
                <p:nvPr/>
              </p:nvSpPr>
              <p:spPr>
                <a:xfrm>
                  <a:off x="11378107" y="11064548"/>
                  <a:ext cx="2421160" cy="860107"/>
                </a:xfrm>
                <a:prstGeom prst="rect">
                  <a:avLst/>
                </a:prstGeom>
              </p:spPr>
              <p:txBody>
                <a:bodyPr wrap="none">
                  <a:spAutoFit/>
                </a:bodyPr>
                <a:lstStyle/>
                <a:p>
                  <a:pPr algn="ctr"/>
                  <a14:m>
                    <m:oMath xmlns:m="http://schemas.openxmlformats.org/officeDocument/2006/math">
                      <m:sSubSup>
                        <m:sSubSupPr>
                          <m:ctrlPr>
                            <a:rPr lang="en-US" sz="1500" i="1" kern="1200"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𝑆</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sup>
                      </m:sSubSup>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 </m:t>
                      </m:r>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0, </m:t>
                          </m:r>
                          <m:sSubSup>
                            <m:sSub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bSup>
                        </m:e>
                      </m:d>
                    </m:oMath>
                  </a14:m>
                  <a:r>
                    <a:rPr lang="en-US" sz="15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sSubSup>
                        <m:sSubSupPr>
                          <m:ctrlPr>
                            <a:rPr lang="en-US" sz="1500" i="1">
                              <a:solidFill>
                                <a:schemeClr val="tx1"/>
                              </a:solidFill>
                              <a:latin typeface="Cambria Math" panose="02040503050406030204" pitchFamily="18" charset="0"/>
                            </a:rPr>
                          </m:ctrlPr>
                        </m:sSubSupPr>
                        <m:e>
                          <m:r>
                            <a:rPr lang="en-US" sz="1500" i="1">
                              <a:solidFill>
                                <a:schemeClr val="tx1"/>
                              </a:solidFill>
                              <a:latin typeface="Cambria Math" panose="02040503050406030204" pitchFamily="18" charset="0"/>
                            </a:rPr>
                            <m:t>𝜀</m:t>
                          </m:r>
                        </m:e>
                        <m:sub>
                          <m:r>
                            <a:rPr lang="en-US" sz="1500" i="1">
                              <a:solidFill>
                                <a:schemeClr val="tx1"/>
                              </a:solidFill>
                              <a:latin typeface="Cambria Math" panose="02040503050406030204" pitchFamily="18" charset="0"/>
                            </a:rPr>
                            <m:t>𝑖𝑡</m:t>
                          </m:r>
                          <m:r>
                            <a:rPr lang="en-US" sz="1500" i="1">
                              <a:solidFill>
                                <a:schemeClr val="tx1"/>
                              </a:solidFill>
                              <a:latin typeface="Cambria Math" panose="02040503050406030204" pitchFamily="18" charset="0"/>
                            </a:rPr>
                            <m:t>,</m:t>
                          </m:r>
                          <m:r>
                            <a:rPr lang="en-US" sz="1500" i="1">
                              <a:solidFill>
                                <a:schemeClr val="tx1"/>
                              </a:solidFill>
                              <a:latin typeface="Cambria Math" panose="02040503050406030204" pitchFamily="18" charset="0"/>
                            </a:rPr>
                            <m:t>𝑔</m:t>
                          </m:r>
                        </m:sub>
                        <m:sup>
                          <m:r>
                            <a:rPr lang="en-US" sz="1500" i="1">
                              <a:solidFill>
                                <a:schemeClr val="tx1"/>
                              </a:solidFill>
                              <a:latin typeface="Cambria Math" panose="02040503050406030204" pitchFamily="18" charset="0"/>
                            </a:rPr>
                            <m:t>(</m:t>
                          </m:r>
                          <m:r>
                            <a:rPr lang="en-US" sz="1500" i="1">
                              <a:solidFill>
                                <a:schemeClr val="tx1"/>
                              </a:solidFill>
                              <a:latin typeface="Cambria Math" panose="02040503050406030204" pitchFamily="18" charset="0"/>
                            </a:rPr>
                            <m:t>𝑗</m:t>
                          </m:r>
                          <m:r>
                            <a:rPr lang="en-US" sz="1500" i="1">
                              <a:solidFill>
                                <a:schemeClr val="tx1"/>
                              </a:solidFill>
                              <a:latin typeface="Cambria Math" panose="02040503050406030204" pitchFamily="18" charset="0"/>
                            </a:rPr>
                            <m:t>)</m:t>
                          </m:r>
                        </m:sup>
                      </m:sSubSup>
                      <m:r>
                        <a:rPr lang="en-US" sz="1500" i="1">
                          <a:solidFill>
                            <a:schemeClr val="tx1"/>
                          </a:solidFill>
                          <a:latin typeface="Cambria Math" panose="02040503050406030204" pitchFamily="18" charset="0"/>
                        </a:rPr>
                        <m:t>~ </m:t>
                      </m:r>
                      <m:r>
                        <a:rPr lang="en-US" sz="1500" b="0" i="1" smtClean="0">
                          <a:solidFill>
                            <a:schemeClr val="tx1"/>
                          </a:solidFill>
                          <a:latin typeface="Cambria Math" panose="02040503050406030204" pitchFamily="18" charset="0"/>
                        </a:rPr>
                        <m:t>𝑁</m:t>
                      </m:r>
                      <m:d>
                        <m:dPr>
                          <m:ctrlPr>
                            <a:rPr lang="en-US" sz="1500" i="1">
                              <a:solidFill>
                                <a:schemeClr val="tx1"/>
                              </a:solidFill>
                              <a:latin typeface="Cambria Math" panose="02040503050406030204" pitchFamily="18" charset="0"/>
                            </a:rPr>
                          </m:ctrlPr>
                        </m:dPr>
                        <m:e>
                          <m:r>
                            <a:rPr lang="en-US" sz="1500" i="1">
                              <a:solidFill>
                                <a:schemeClr val="tx1"/>
                              </a:solidFill>
                              <a:latin typeface="Cambria Math" panose="02040503050406030204" pitchFamily="18" charset="0"/>
                            </a:rPr>
                            <m:t>0,</m:t>
                          </m:r>
                          <m:sSubSup>
                            <m:sSubSupPr>
                              <m:ctrlPr>
                                <a:rPr lang="en-US" sz="1500" i="1">
                                  <a:solidFill>
                                    <a:schemeClr val="tx1"/>
                                  </a:solidFill>
                                  <a:latin typeface="Cambria Math" panose="02040503050406030204" pitchFamily="18" charset="0"/>
                                </a:rPr>
                              </m:ctrlPr>
                            </m:sSubSupPr>
                            <m:e>
                              <m:r>
                                <a:rPr lang="en-US" sz="1500" i="1">
                                  <a:solidFill>
                                    <a:schemeClr val="tx1"/>
                                  </a:solidFill>
                                  <a:latin typeface="Cambria Math" panose="02040503050406030204" pitchFamily="18" charset="0"/>
                                </a:rPr>
                                <m:t>𝜎</m:t>
                              </m:r>
                            </m:e>
                            <m:sub>
                              <m:r>
                                <a:rPr lang="en-US" sz="1500" i="1">
                                  <a:solidFill>
                                    <a:schemeClr val="tx1"/>
                                  </a:solidFill>
                                  <a:latin typeface="Cambria Math" panose="02040503050406030204" pitchFamily="18" charset="0"/>
                                </a:rPr>
                                <m:t>𝑔</m:t>
                              </m:r>
                            </m:sub>
                            <m:sup>
                              <m:r>
                                <a:rPr lang="en-US" sz="1500" i="1">
                                  <a:solidFill>
                                    <a:schemeClr val="tx1"/>
                                  </a:solidFill>
                                  <a:latin typeface="Cambria Math" panose="02040503050406030204" pitchFamily="18" charset="0"/>
                                </a:rPr>
                                <m:t>′,</m:t>
                              </m:r>
                              <m:d>
                                <m:dPr>
                                  <m:ctrlPr>
                                    <a:rPr lang="en-US" sz="1500" i="1">
                                      <a:solidFill>
                                        <a:schemeClr val="tx1"/>
                                      </a:solidFill>
                                      <a:latin typeface="Cambria Math" panose="02040503050406030204" pitchFamily="18" charset="0"/>
                                    </a:rPr>
                                  </m:ctrlPr>
                                </m:dPr>
                                <m:e>
                                  <m:r>
                                    <a:rPr lang="en-US" sz="1500" i="1">
                                      <a:solidFill>
                                        <a:schemeClr val="tx1"/>
                                      </a:solidFill>
                                      <a:latin typeface="Cambria Math" panose="02040503050406030204" pitchFamily="18" charset="0"/>
                                    </a:rPr>
                                    <m:t>𝑗</m:t>
                                  </m:r>
                                </m:e>
                              </m:d>
                              <m:r>
                                <a:rPr lang="en-US" sz="1500" i="1">
                                  <a:solidFill>
                                    <a:schemeClr val="tx1"/>
                                  </a:solidFill>
                                  <a:latin typeface="Cambria Math" panose="02040503050406030204" pitchFamily="18" charset="0"/>
                                </a:rPr>
                                <m:t>,2</m:t>
                              </m:r>
                            </m:sup>
                          </m:sSubSup>
                        </m:e>
                      </m:d>
                    </m:oMath>
                  </a14:m>
                  <a:endParaRPr lang="en-US" sz="15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algn="ctr"/>
                  <a:endParaRPr lang="en-US" sz="5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ctr">
                    <a:spcBef>
                      <a:spcPts val="0"/>
                    </a:spcBef>
                    <a:spcAft>
                      <a:spcPts val="0"/>
                    </a:spcAft>
                  </a:pPr>
                  <a14:m>
                    <m:oMath xmlns:m="http://schemas.openxmlformats.org/officeDocument/2006/math">
                      <m:sSubSup>
                        <m:sSub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1500" i="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 = </a:t>
                  </a:r>
                  <a14:m>
                    <m:oMath xmlns:m="http://schemas.openxmlformats.org/officeDocument/2006/math">
                      <m:sSubSup>
                        <m:sSub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𝜔</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sup>
                      </m:sSubSup>
                      <m:sSup>
                        <m:s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150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r>
                        <a:rPr lang="en-US" sz="1500" b="0" i="0" kern="1200"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bSup>
                    </m:oMath>
                  </a14:m>
                  <a:r>
                    <a:rPr lang="en-US" sz="1500" i="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1−</m:t>
                          </m:r>
                          <m:sSubSup>
                            <m:sSub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𝜔</m:t>
                              </m:r>
                            </m:e>
                            <m:sub>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𝑔</m:t>
                              </m:r>
                            </m:sub>
                            <m:sup>
                              <m:d>
                                <m:d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𝑗</m:t>
                                  </m:r>
                                </m:e>
                              </m:d>
                            </m:sup>
                          </m:sSubSup>
                        </m:e>
                      </m:d>
                      <m:sSup>
                        <m:sSupPr>
                          <m:ctrlP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500" i="1" kern="120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2</m:t>
                          </m:r>
                        </m:sup>
                      </m:sSup>
                    </m:oMath>
                  </a14:m>
                  <a:endParaRPr lang="en-US" sz="15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p:txBody>
            </p:sp>
          </mc:Choice>
          <mc:Fallback xmlns="">
            <p:sp>
              <p:nvSpPr>
                <p:cNvPr id="11" name="Rectangle 10">
                  <a:extLst>
                    <a:ext uri="{FF2B5EF4-FFF2-40B4-BE49-F238E27FC236}">
                      <a16:creationId xmlns:a16="http://schemas.microsoft.com/office/drawing/2014/main" id="{0FFE59B8-0A5D-4951-8A84-6FED24E74C78}"/>
                    </a:ext>
                  </a:extLst>
                </p:cNvPr>
                <p:cNvSpPr>
                  <a:spLocks noRot="1" noChangeAspect="1" noMove="1" noResize="1" noEditPoints="1" noAdjustHandles="1" noChangeArrowheads="1" noChangeShapeType="1" noTextEdit="1"/>
                </p:cNvSpPr>
                <p:nvPr/>
              </p:nvSpPr>
              <p:spPr>
                <a:xfrm>
                  <a:off x="11378107" y="11064548"/>
                  <a:ext cx="2421160" cy="860107"/>
                </a:xfrm>
                <a:prstGeom prst="rect">
                  <a:avLst/>
                </a:prstGeom>
                <a:blipFill>
                  <a:blip r:embed="rId4"/>
                  <a:stretch>
                    <a:fillRect b="-709"/>
                  </a:stretch>
                </a:blipFill>
              </p:spPr>
              <p:txBody>
                <a:bodyPr/>
                <a:lstStyle/>
                <a:p>
                  <a:r>
                    <a:rPr lang="en-US">
                      <a:noFill/>
                    </a:rPr>
                    <a:t> </a:t>
                  </a:r>
                </a:p>
              </p:txBody>
            </p:sp>
          </mc:Fallback>
        </mc:AlternateContent>
      </p:grpSp>
      <p:sp>
        <p:nvSpPr>
          <p:cNvPr id="12" name="Rectangle 11">
            <a:extLst>
              <a:ext uri="{FF2B5EF4-FFF2-40B4-BE49-F238E27FC236}">
                <a16:creationId xmlns:a16="http://schemas.microsoft.com/office/drawing/2014/main" id="{205BAA11-A6ED-4E79-8AEE-3B30A394BC0A}"/>
              </a:ext>
            </a:extLst>
          </p:cNvPr>
          <p:cNvSpPr/>
          <p:nvPr/>
        </p:nvSpPr>
        <p:spPr>
          <a:xfrm>
            <a:off x="399078" y="1858523"/>
            <a:ext cx="5471883" cy="677108"/>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Simulation </a:t>
            </a:r>
          </a:p>
          <a:p>
            <a:pPr marL="800100" lvl="1"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Integrated Two Component Prediction (ITP) </a:t>
            </a:r>
          </a:p>
        </p:txBody>
      </p:sp>
      <p:sp>
        <p:nvSpPr>
          <p:cNvPr id="17" name="Rectangle 16">
            <a:extLst>
              <a:ext uri="{FF2B5EF4-FFF2-40B4-BE49-F238E27FC236}">
                <a16:creationId xmlns:a16="http://schemas.microsoft.com/office/drawing/2014/main" id="{64C13C31-59A0-48E2-A23F-7F61D4697E29}"/>
              </a:ext>
            </a:extLst>
          </p:cNvPr>
          <p:cNvSpPr/>
          <p:nvPr/>
        </p:nvSpPr>
        <p:spPr>
          <a:xfrm>
            <a:off x="5870961" y="1864196"/>
            <a:ext cx="5471883" cy="1413207"/>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Imputation </a:t>
            </a:r>
          </a:p>
          <a:p>
            <a:pPr marL="800100" lvl="1" indent="-342900">
              <a:lnSpc>
                <a:spcPct val="125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Assume missing at random (MAR)</a:t>
            </a:r>
          </a:p>
          <a:p>
            <a:pPr marL="800100" lvl="1" indent="-342900">
              <a:lnSpc>
                <a:spcPct val="125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Bayesian multiple imputation </a:t>
            </a:r>
          </a:p>
          <a:p>
            <a:pPr marL="800100" lvl="1" indent="-342900">
              <a:lnSpc>
                <a:spcPct val="125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Simple Linear Regression (SLR) </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DAED76B-D147-4385-B917-2EA164A752FB}"/>
                  </a:ext>
                </a:extLst>
              </p:cNvPr>
              <p:cNvSpPr/>
              <p:nvPr/>
            </p:nvSpPr>
            <p:spPr>
              <a:xfrm>
                <a:off x="6384385" y="3293866"/>
                <a:ext cx="4799691" cy="1035925"/>
              </a:xfrm>
              <a:prstGeom prst="rect">
                <a:avLst/>
              </a:prstGeom>
            </p:spPr>
            <p:txBody>
              <a:bodyPr wrap="square">
                <a:spAutoFit/>
              </a:bodyPr>
              <a:lstStyle/>
              <a:p>
                <a:pPr algn="ctr">
                  <a:lnSpc>
                    <a:spcPct val="107000"/>
                  </a:lnSpc>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𝑌</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𝑖</m:t>
                          </m:r>
                          <m:r>
                            <a:rPr lang="en-US" sz="1600" i="1">
                              <a:effectLst/>
                              <a:latin typeface="Cambria Math" panose="02040503050406030204" pitchFamily="18" charset="0"/>
                              <a:ea typeface="SimSun" panose="02010600030101010101" pitchFamily="2" charset="-122"/>
                              <a:cs typeface="Calibri" panose="020F0502020204030204" pitchFamily="34" charset="0"/>
                            </a:rPr>
                            <m:t>,</m:t>
                          </m:r>
                          <m:r>
                            <a:rPr lang="en-US" sz="1600" i="1">
                              <a:effectLst/>
                              <a:latin typeface="Cambria Math" panose="02040503050406030204" pitchFamily="18" charset="0"/>
                              <a:ea typeface="SimSun" panose="02010600030101010101" pitchFamily="2" charset="-122"/>
                              <a:cs typeface="Calibri" panose="020F0502020204030204" pitchFamily="34" charset="0"/>
                            </a:rPr>
                            <m:t>𝑔</m:t>
                          </m:r>
                        </m:sub>
                        <m:sup>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r>
                                <a:rPr lang="en-US" sz="1600" i="1">
                                  <a:effectLst/>
                                  <a:latin typeface="Cambria Math" panose="02040503050406030204" pitchFamily="18" charset="0"/>
                                  <a:ea typeface="SimSun" panose="02010600030101010101" pitchFamily="2" charset="-122"/>
                                  <a:cs typeface="Calibri" panose="020F0502020204030204" pitchFamily="34" charset="0"/>
                                </a:rPr>
                                <m:t>𝑗</m:t>
                              </m:r>
                            </m:e>
                          </m:d>
                        </m:sup>
                      </m:sSubSup>
                      <m:r>
                        <a:rPr lang="en-US" sz="1600" i="1">
                          <a:effectLst/>
                          <a:latin typeface="Cambria Math" panose="02040503050406030204" pitchFamily="18" charset="0"/>
                          <a:ea typeface="SimSun" panose="02010600030101010101" pitchFamily="2" charset="-122"/>
                          <a:cs typeface="Calibri" panose="020F0502020204030204" pitchFamily="34" charset="0"/>
                        </a:rPr>
                        <m:t>| </m:t>
                      </m:r>
                      <m:sSubSup>
                        <m:sSubSup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𝑦</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𝑖𝑡</m:t>
                          </m:r>
                          <m:r>
                            <a:rPr lang="en-US" sz="1600" i="1">
                              <a:effectLst/>
                              <a:latin typeface="Cambria Math" panose="02040503050406030204" pitchFamily="18" charset="0"/>
                              <a:ea typeface="SimSun" panose="02010600030101010101" pitchFamily="2" charset="-122"/>
                              <a:cs typeface="Calibri" panose="020F0502020204030204" pitchFamily="34" charset="0"/>
                            </a:rPr>
                            <m:t>,</m:t>
                          </m:r>
                          <m:r>
                            <a:rPr lang="en-US" sz="1600" i="1">
                              <a:effectLst/>
                              <a:latin typeface="Cambria Math" panose="02040503050406030204" pitchFamily="18" charset="0"/>
                              <a:ea typeface="SimSun" panose="02010600030101010101" pitchFamily="2" charset="-122"/>
                              <a:cs typeface="Calibri" panose="020F0502020204030204" pitchFamily="34" charset="0"/>
                            </a:rPr>
                            <m:t>𝑔</m:t>
                          </m:r>
                        </m:sub>
                        <m:sup>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r>
                                <a:rPr lang="en-US" sz="1600" i="1">
                                  <a:effectLst/>
                                  <a:latin typeface="Cambria Math" panose="02040503050406030204" pitchFamily="18" charset="0"/>
                                  <a:ea typeface="SimSun" panose="02010600030101010101" pitchFamily="2" charset="-122"/>
                                  <a:cs typeface="Calibri" panose="020F0502020204030204" pitchFamily="34" charset="0"/>
                                </a:rPr>
                                <m:t>𝑗</m:t>
                              </m:r>
                            </m:e>
                          </m:d>
                        </m:sup>
                      </m:sSubSup>
                      <m:r>
                        <a:rPr lang="en-US" sz="1600" i="1">
                          <a:effectLst/>
                          <a:latin typeface="Cambria Math" panose="02040503050406030204" pitchFamily="18" charset="0"/>
                          <a:ea typeface="SimSun" panose="02010600030101010101" pitchFamily="2" charset="-122"/>
                          <a:cs typeface="Calibri" panose="020F0502020204030204" pitchFamily="34" charset="0"/>
                        </a:rPr>
                        <m:t>~ </m:t>
                      </m:r>
                      <m:r>
                        <a:rPr lang="en-US" sz="1600" i="1">
                          <a:effectLst/>
                          <a:latin typeface="Cambria Math" panose="02040503050406030204" pitchFamily="18" charset="0"/>
                          <a:ea typeface="SimSun" panose="02010600030101010101" pitchFamily="2" charset="-122"/>
                          <a:cs typeface="Calibri" panose="020F0502020204030204" pitchFamily="34" charset="0"/>
                        </a:rPr>
                        <m:t>𝑁</m:t>
                      </m:r>
                      <m:r>
                        <a:rPr lang="en-US" sz="1600" b="1" i="1">
                          <a:effectLst/>
                          <a:latin typeface="Cambria Math" panose="02040503050406030204" pitchFamily="18" charset="0"/>
                          <a:ea typeface="SimSun" panose="02010600030101010101" pitchFamily="2" charset="-122"/>
                          <a:cs typeface="Calibri" panose="020F0502020204030204" pitchFamily="34" charset="0"/>
                        </a:rPr>
                        <m:t> </m:t>
                      </m:r>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𝛼</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Sub>
                          <m:r>
                            <a:rPr lang="en-US" sz="1600" i="1">
                              <a:effectLst/>
                              <a:latin typeface="Cambria Math" panose="02040503050406030204" pitchFamily="18" charset="0"/>
                              <a:ea typeface="SimSun" panose="02010600030101010101" pitchFamily="2" charset="-122"/>
                              <a:cs typeface="Calibri" panose="020F0502020204030204" pitchFamily="34" charset="0"/>
                            </a:rPr>
                            <m:t>+ </m:t>
                          </m:r>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𝛽</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Sub>
                          <m:sSubSup>
                            <m:sSubSup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𝑦</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𝑖𝑡</m:t>
                              </m:r>
                              <m:r>
                                <a:rPr lang="en-US" sz="1600" i="1">
                                  <a:effectLst/>
                                  <a:latin typeface="Cambria Math" panose="02040503050406030204" pitchFamily="18" charset="0"/>
                                  <a:ea typeface="SimSun" panose="02010600030101010101" pitchFamily="2" charset="-122"/>
                                  <a:cs typeface="Calibri" panose="020F0502020204030204" pitchFamily="34" charset="0"/>
                                </a:rPr>
                                <m:t>,</m:t>
                              </m:r>
                              <m:r>
                                <a:rPr lang="en-US" sz="1600" i="1">
                                  <a:effectLst/>
                                  <a:latin typeface="Cambria Math" panose="02040503050406030204" pitchFamily="18" charset="0"/>
                                  <a:ea typeface="SimSun" panose="02010600030101010101" pitchFamily="2" charset="-122"/>
                                  <a:cs typeface="Calibri" panose="020F0502020204030204" pitchFamily="34" charset="0"/>
                                </a:rPr>
                                <m:t>𝑔</m:t>
                              </m:r>
                            </m:sub>
                            <m:sup>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r>
                                    <a:rPr lang="en-US" sz="1600" i="1">
                                      <a:effectLst/>
                                      <a:latin typeface="Cambria Math" panose="02040503050406030204" pitchFamily="18" charset="0"/>
                                      <a:ea typeface="SimSun" panose="02010600030101010101" pitchFamily="2" charset="-122"/>
                                      <a:cs typeface="Calibri" panose="020F0502020204030204" pitchFamily="34" charset="0"/>
                                    </a:rPr>
                                    <m:t>𝑗</m:t>
                                  </m:r>
                                </m:e>
                              </m:d>
                            </m:sup>
                          </m:sSubSup>
                          <m:r>
                            <a:rPr lang="en-US" sz="1600" i="1">
                              <a:effectLst/>
                              <a:latin typeface="Cambria Math" panose="02040503050406030204" pitchFamily="18" charset="0"/>
                              <a:ea typeface="SimSun" panose="02010600030101010101" pitchFamily="2" charset="-122"/>
                              <a:cs typeface="Calibri" panose="020F0502020204030204" pitchFamily="34" charset="0"/>
                            </a:rPr>
                            <m:t>, </m:t>
                          </m:r>
                          <m:sSubSup>
                            <m:sSubSup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𝜆</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up>
                              <m:r>
                                <a:rPr lang="en-US" sz="1600" i="1">
                                  <a:effectLst/>
                                  <a:latin typeface="Cambria Math" panose="02040503050406030204" pitchFamily="18" charset="0"/>
                                  <a:ea typeface="SimSun" panose="02010600030101010101" pitchFamily="2" charset="-122"/>
                                  <a:cs typeface="Calibri" panose="020F0502020204030204" pitchFamily="34" charset="0"/>
                                </a:rPr>
                                <m:t>2</m:t>
                              </m:r>
                            </m:sup>
                          </m:sSubSup>
                        </m:e>
                      </m:d>
                    </m:oMath>
                  </m:oMathPara>
                </a14:m>
                <a:endParaRPr lang="en-US" sz="1600" i="1" dirty="0">
                  <a:effectLst/>
                  <a:latin typeface="Calibri" panose="020F0502020204030204" pitchFamily="34" charset="0"/>
                  <a:ea typeface="SimSun" panose="02010600030101010101" pitchFamily="2" charset="-122"/>
                  <a:cs typeface="Calibri" panose="020F0502020204030204" pitchFamily="34" charset="0"/>
                </a:endParaRPr>
              </a:p>
              <a:p>
                <a:pPr algn="ctr">
                  <a:lnSpc>
                    <a:spcPct val="107000"/>
                  </a:lnSpc>
                </a:pPr>
                <a:endParaRPr lang="en-US" sz="500" i="1" dirty="0">
                  <a:effectLst/>
                  <a:latin typeface="Calibri" panose="020F0502020204030204" pitchFamily="34" charset="0"/>
                  <a:ea typeface="SimSun" panose="02010600030101010101" pitchFamily="2" charset="-122"/>
                  <a:cs typeface="Calibri" panose="020F0502020204030204" pitchFamily="34" charset="0"/>
                </a:endParaRPr>
              </a:p>
              <a:p>
                <a:pPr algn="ctr">
                  <a:lnSpc>
                    <a:spcPct val="107000"/>
                  </a:lnSpc>
                </a:pPr>
                <a14:m>
                  <m:oMath xmlns:m="http://schemas.openxmlformats.org/officeDocument/2006/math">
                    <m:r>
                      <a:rPr lang="en-US" sz="1600" b="0" i="1" smtClean="0">
                        <a:effectLst/>
                        <a:latin typeface="Cambria Math" panose="02040503050406030204" pitchFamily="18" charset="0"/>
                        <a:ea typeface="SimSun" panose="02010600030101010101" pitchFamily="2" charset="-122"/>
                        <a:cs typeface="Calibri" panose="020F0502020204030204" pitchFamily="34" charset="0"/>
                      </a:rPr>
                      <m:t>  </m:t>
                    </m:r>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𝛼</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Sub>
                    <m:r>
                      <a:rPr lang="en-US" sz="1600" i="1">
                        <a:effectLst/>
                        <a:latin typeface="Cambria Math" panose="02040503050406030204" pitchFamily="18" charset="0"/>
                        <a:ea typeface="SimSun" panose="02010600030101010101" pitchFamily="2" charset="-122"/>
                        <a:cs typeface="Calibri" panose="020F0502020204030204" pitchFamily="34" charset="0"/>
                      </a:rPr>
                      <m:t> ~ </m:t>
                    </m:r>
                    <m:r>
                      <a:rPr lang="en-US" sz="1600" i="1">
                        <a:effectLst/>
                        <a:latin typeface="Cambria Math" panose="02040503050406030204" pitchFamily="18" charset="0"/>
                        <a:ea typeface="SimSun" panose="02010600030101010101" pitchFamily="2" charset="-122"/>
                        <a:cs typeface="Calibri" panose="020F0502020204030204" pitchFamily="34" charset="0"/>
                      </a:rPr>
                      <m:t>𝑁</m:t>
                    </m:r>
                    <m:r>
                      <a:rPr lang="en-US" sz="1600" i="1">
                        <a:effectLst/>
                        <a:latin typeface="Cambria Math" panose="02040503050406030204" pitchFamily="18" charset="0"/>
                        <a:ea typeface="SimSun" panose="02010600030101010101" pitchFamily="2" charset="-122"/>
                        <a:cs typeface="Calibri" panose="020F0502020204030204" pitchFamily="34" charset="0"/>
                      </a:rPr>
                      <m:t> </m:t>
                    </m:r>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𝛼</m:t>
                            </m:r>
                          </m:e>
                          <m:sub>
                            <m:r>
                              <a:rPr lang="en-US" sz="1600" b="0" i="1" smtClean="0">
                                <a:effectLst/>
                                <a:latin typeface="Cambria Math" panose="02040503050406030204" pitchFamily="18" charset="0"/>
                                <a:ea typeface="SimSun" panose="02010600030101010101" pitchFamily="2" charset="-122"/>
                                <a:cs typeface="Calibri" panose="020F0502020204030204" pitchFamily="34" charset="0"/>
                              </a:rPr>
                              <m:t>0</m:t>
                            </m:r>
                          </m:sub>
                        </m:sSub>
                        <m:r>
                          <a:rPr lang="en-US" sz="1600" i="1">
                            <a:effectLst/>
                            <a:latin typeface="Cambria Math" panose="02040503050406030204" pitchFamily="18" charset="0"/>
                            <a:ea typeface="SimSun" panose="02010600030101010101" pitchFamily="2" charset="-122"/>
                            <a:cs typeface="Calibri" panose="020F0502020204030204" pitchFamily="34" charset="0"/>
                          </a:rPr>
                          <m:t>, </m:t>
                        </m:r>
                        <m:sSubSup>
                          <m:sSubSupPr>
                            <m:ctrlPr>
                              <a:rPr lang="en-US" sz="1600" i="1" smtClean="0">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latin typeface="Cambria Math" panose="02040503050406030204" pitchFamily="18" charset="0"/>
                                <a:ea typeface="SimSun" panose="02010600030101010101" pitchFamily="2" charset="-122"/>
                                <a:cs typeface="Calibri" panose="020F0502020204030204" pitchFamily="34" charset="0"/>
                              </a:rPr>
                              <m:t>𝜎</m:t>
                            </m:r>
                          </m:e>
                          <m:sub>
                            <m:r>
                              <a:rPr lang="en-US" sz="1600" i="1">
                                <a:latin typeface="Cambria Math" panose="02040503050406030204" pitchFamily="18" charset="0"/>
                                <a:ea typeface="SimSun" panose="02010600030101010101" pitchFamily="2" charset="-122"/>
                                <a:cs typeface="Calibri" panose="020F0502020204030204" pitchFamily="34" charset="0"/>
                              </a:rPr>
                              <m:t>𝛼</m:t>
                            </m:r>
                          </m:sub>
                          <m:sup>
                            <m:r>
                              <a:rPr lang="en-US" sz="1600" i="1">
                                <a:effectLst/>
                                <a:latin typeface="Cambria Math" panose="02040503050406030204" pitchFamily="18" charset="0"/>
                                <a:ea typeface="SimSun" panose="02010600030101010101" pitchFamily="2" charset="-122"/>
                                <a:cs typeface="Calibri" panose="020F0502020204030204" pitchFamily="34" charset="0"/>
                              </a:rPr>
                              <m:t>2</m:t>
                            </m:r>
                          </m:sup>
                        </m:sSubSup>
                      </m:e>
                    </m:d>
                  </m:oMath>
                </a14:m>
                <a:r>
                  <a:rPr lang="en-US" sz="1600" i="1" dirty="0">
                    <a:effectLst/>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𝛽</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Sub>
                    <m:r>
                      <a:rPr lang="en-US" sz="1600" i="1">
                        <a:effectLst/>
                        <a:latin typeface="Cambria Math" panose="02040503050406030204" pitchFamily="18" charset="0"/>
                        <a:ea typeface="SimSun" panose="02010600030101010101" pitchFamily="2" charset="-122"/>
                        <a:cs typeface="Calibri" panose="020F0502020204030204" pitchFamily="34" charset="0"/>
                      </a:rPr>
                      <m:t> ~ </m:t>
                    </m:r>
                    <m:r>
                      <a:rPr lang="en-US" sz="1600" i="1">
                        <a:effectLst/>
                        <a:latin typeface="Cambria Math" panose="02040503050406030204" pitchFamily="18" charset="0"/>
                        <a:ea typeface="SimSun" panose="02010600030101010101" pitchFamily="2" charset="-122"/>
                        <a:cs typeface="Calibri" panose="020F0502020204030204" pitchFamily="34" charset="0"/>
                      </a:rPr>
                      <m:t>𝑁</m:t>
                    </m:r>
                    <m:r>
                      <a:rPr lang="en-US" sz="1600" i="1">
                        <a:effectLst/>
                        <a:latin typeface="Cambria Math" panose="02040503050406030204" pitchFamily="18" charset="0"/>
                        <a:ea typeface="SimSun" panose="02010600030101010101" pitchFamily="2" charset="-122"/>
                        <a:cs typeface="Calibri" panose="020F0502020204030204" pitchFamily="34" charset="0"/>
                      </a:rPr>
                      <m:t> </m:t>
                    </m:r>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𝛽</m:t>
                            </m:r>
                          </m:e>
                          <m:sub>
                            <m:r>
                              <a:rPr lang="en-US" sz="1600" b="0" i="1" smtClean="0">
                                <a:effectLst/>
                                <a:latin typeface="Cambria Math" panose="02040503050406030204" pitchFamily="18" charset="0"/>
                                <a:ea typeface="SimSun" panose="02010600030101010101" pitchFamily="2" charset="-122"/>
                                <a:cs typeface="Calibri" panose="020F0502020204030204" pitchFamily="34" charset="0"/>
                              </a:rPr>
                              <m:t>0</m:t>
                            </m:r>
                          </m:sub>
                        </m:sSub>
                        <m:r>
                          <a:rPr lang="en-US" sz="1600" i="1">
                            <a:effectLst/>
                            <a:latin typeface="Cambria Math" panose="02040503050406030204" pitchFamily="18" charset="0"/>
                            <a:ea typeface="SimSun" panose="02010600030101010101" pitchFamily="2" charset="-122"/>
                            <a:cs typeface="Calibri" panose="020F0502020204030204" pitchFamily="34" charset="0"/>
                          </a:rPr>
                          <m:t>,</m:t>
                        </m:r>
                        <m:sSubSup>
                          <m:sSubSupPr>
                            <m:ctrlPr>
                              <a:rPr lang="en-US" sz="1600" i="1">
                                <a:latin typeface="Cambria Math" panose="02040503050406030204" pitchFamily="18" charset="0"/>
                                <a:ea typeface="SimSun" panose="02010600030101010101" pitchFamily="2" charset="-122"/>
                                <a:cs typeface="Calibri" panose="020F0502020204030204" pitchFamily="34" charset="0"/>
                              </a:rPr>
                            </m:ctrlPr>
                          </m:sSubSupPr>
                          <m:e>
                            <m:r>
                              <a:rPr lang="en-US" sz="1600" i="1">
                                <a:latin typeface="Cambria Math" panose="02040503050406030204" pitchFamily="18" charset="0"/>
                                <a:ea typeface="SimSun" panose="02010600030101010101" pitchFamily="2" charset="-122"/>
                                <a:cs typeface="Calibri" panose="020F0502020204030204" pitchFamily="34" charset="0"/>
                              </a:rPr>
                              <m:t>𝜎</m:t>
                            </m:r>
                          </m:e>
                          <m:sub>
                            <m:r>
                              <a:rPr lang="en-US" sz="1600" i="1">
                                <a:latin typeface="Cambria Math" panose="02040503050406030204" pitchFamily="18" charset="0"/>
                                <a:ea typeface="SimSun" panose="02010600030101010101" pitchFamily="2" charset="-122"/>
                                <a:cs typeface="Calibri" panose="020F0502020204030204" pitchFamily="34" charset="0"/>
                              </a:rPr>
                              <m:t>𝛽</m:t>
                            </m:r>
                          </m:sub>
                          <m:sup>
                            <m:r>
                              <a:rPr lang="en-US" sz="1600" i="1">
                                <a:latin typeface="Cambria Math" panose="02040503050406030204" pitchFamily="18" charset="0"/>
                                <a:ea typeface="SimSun" panose="02010600030101010101" pitchFamily="2" charset="-122"/>
                                <a:cs typeface="Calibri" panose="020F0502020204030204" pitchFamily="34" charset="0"/>
                              </a:rPr>
                              <m:t>2</m:t>
                            </m:r>
                          </m:sup>
                        </m:sSubSup>
                      </m:e>
                    </m:d>
                  </m:oMath>
                </a14:m>
                <a:r>
                  <a:rPr lang="en-US" sz="1600" i="1" dirty="0">
                    <a:effectLst/>
                    <a:latin typeface="Calibri" panose="020F0502020204030204" pitchFamily="34" charset="0"/>
                    <a:ea typeface="SimSun" panose="02010600030101010101" pitchFamily="2" charset="-122"/>
                    <a:cs typeface="Calibri" panose="020F0502020204030204" pitchFamily="34" charset="0"/>
                  </a:rPr>
                  <a:t>, </a:t>
                </a:r>
                <a14:m>
                  <m:oMath xmlns:m="http://schemas.openxmlformats.org/officeDocument/2006/math">
                    <m:sSubSup>
                      <m:sSubSup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𝜆</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𝑡</m:t>
                        </m:r>
                      </m:sub>
                      <m:sup>
                        <m:r>
                          <a:rPr lang="en-US" sz="1600" i="1">
                            <a:effectLst/>
                            <a:latin typeface="Cambria Math" panose="02040503050406030204" pitchFamily="18" charset="0"/>
                            <a:ea typeface="SimSun" panose="02010600030101010101" pitchFamily="2" charset="-122"/>
                            <a:cs typeface="Calibri" panose="020F0502020204030204" pitchFamily="34" charset="0"/>
                          </a:rPr>
                          <m:t>2</m:t>
                        </m:r>
                      </m:sup>
                    </m:sSubSup>
                    <m:r>
                      <a:rPr lang="en-US" sz="1600" i="1">
                        <a:effectLst/>
                        <a:latin typeface="Cambria Math" panose="02040503050406030204" pitchFamily="18" charset="0"/>
                        <a:ea typeface="SimSun" panose="02010600030101010101" pitchFamily="2" charset="-122"/>
                        <a:cs typeface="Calibri" panose="020F0502020204030204" pitchFamily="34" charset="0"/>
                      </a:rPr>
                      <m:t>~ </m:t>
                    </m:r>
                    <m:r>
                      <a:rPr lang="en-US" sz="1600" i="1">
                        <a:effectLst/>
                        <a:latin typeface="Cambria Math" panose="02040503050406030204" pitchFamily="18" charset="0"/>
                        <a:ea typeface="SimSun" panose="02010600030101010101" pitchFamily="2" charset="-122"/>
                        <a:cs typeface="Calibri" panose="020F0502020204030204" pitchFamily="34" charset="0"/>
                      </a:rPr>
                      <m:t>𝐼𝐺</m:t>
                    </m:r>
                    <m:d>
                      <m:dPr>
                        <m:ctrlPr>
                          <a:rPr lang="en-US" sz="1600" i="1">
                            <a:effectLst/>
                            <a:latin typeface="Cambria Math" panose="02040503050406030204" pitchFamily="18" charset="0"/>
                            <a:ea typeface="SimSun" panose="02010600030101010101" pitchFamily="2" charset="-122"/>
                            <a:cs typeface="Calibri" panose="020F0502020204030204" pitchFamily="34" charset="0"/>
                          </a:rPr>
                        </m:ctrlPr>
                      </m:dPr>
                      <m:e>
                        <m:f>
                          <m:fPr>
                            <m:ctrlPr>
                              <a:rPr lang="en-US" sz="1600" i="1">
                                <a:effectLst/>
                                <a:latin typeface="Cambria Math" panose="02040503050406030204" pitchFamily="18" charset="0"/>
                                <a:ea typeface="SimSun" panose="02010600030101010101" pitchFamily="2" charset="-122"/>
                                <a:cs typeface="Calibri" panose="020F0502020204030204" pitchFamily="34" charset="0"/>
                              </a:rPr>
                            </m:ctrlPr>
                          </m:fPr>
                          <m:num>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r>
                                  <a:rPr lang="en-US" sz="1600" i="1">
                                    <a:effectLst/>
                                    <a:latin typeface="Cambria Math" panose="02040503050406030204" pitchFamily="18" charset="0"/>
                                    <a:ea typeface="SimSun" panose="02010600030101010101" pitchFamily="2" charset="-122"/>
                                    <a:cs typeface="Calibri" panose="020F0502020204030204" pitchFamily="34" charset="0"/>
                                  </a:rPr>
                                  <m:t>𝜆</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𝑛</m:t>
                                </m:r>
                              </m:sub>
                            </m:sSub>
                          </m:num>
                          <m:den>
                            <m:r>
                              <a:rPr lang="en-US" sz="1600" i="1">
                                <a:effectLst/>
                                <a:latin typeface="Cambria Math" panose="02040503050406030204" pitchFamily="18" charset="0"/>
                                <a:ea typeface="SimSun" panose="02010600030101010101" pitchFamily="2" charset="-122"/>
                                <a:cs typeface="Calibri" panose="020F0502020204030204" pitchFamily="34" charset="0"/>
                              </a:rPr>
                              <m:t>2</m:t>
                            </m:r>
                          </m:den>
                        </m:f>
                        <m:r>
                          <a:rPr lang="en-US" sz="1600" i="1">
                            <a:effectLst/>
                            <a:latin typeface="Cambria Math" panose="02040503050406030204" pitchFamily="18" charset="0"/>
                            <a:ea typeface="SimSun" panose="02010600030101010101" pitchFamily="2" charset="-122"/>
                            <a:cs typeface="Calibri" panose="020F0502020204030204" pitchFamily="34" charset="0"/>
                          </a:rPr>
                          <m:t>, </m:t>
                        </m:r>
                        <m:f>
                          <m:fPr>
                            <m:ctrlPr>
                              <a:rPr lang="en-US" sz="1600" i="1">
                                <a:effectLst/>
                                <a:latin typeface="Cambria Math" panose="02040503050406030204" pitchFamily="18" charset="0"/>
                                <a:ea typeface="SimSun" panose="02010600030101010101" pitchFamily="2" charset="-122"/>
                                <a:cs typeface="Calibri" panose="020F0502020204030204" pitchFamily="34" charset="0"/>
                              </a:rPr>
                            </m:ctrlPr>
                          </m:fPr>
                          <m:num>
                            <m:sSub>
                              <m:sSub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Pr>
                              <m:e>
                                <m:sSubSup>
                                  <m:sSubSupPr>
                                    <m:ctrlPr>
                                      <a:rPr lang="en-US" sz="1600" i="1">
                                        <a:effectLst/>
                                        <a:latin typeface="Cambria Math" panose="02040503050406030204" pitchFamily="18" charset="0"/>
                                        <a:ea typeface="SimSun" panose="02010600030101010101" pitchFamily="2" charset="-122"/>
                                        <a:cs typeface="Calibri" panose="020F0502020204030204" pitchFamily="34" charset="0"/>
                                      </a:rPr>
                                    </m:ctrlPr>
                                  </m:sSubSupPr>
                                  <m:e>
                                    <m:r>
                                      <a:rPr lang="en-US" sz="1600" i="1">
                                        <a:effectLst/>
                                        <a:latin typeface="Cambria Math" panose="02040503050406030204" pitchFamily="18" charset="0"/>
                                        <a:ea typeface="SimSun" panose="02010600030101010101" pitchFamily="2" charset="-122"/>
                                        <a:cs typeface="Calibri" panose="020F0502020204030204" pitchFamily="34" charset="0"/>
                                      </a:rPr>
                                      <m:t>𝜆</m:t>
                                    </m:r>
                                  </m:e>
                                  <m:sub>
                                    <m:r>
                                      <a:rPr lang="en-US" sz="1600" i="1">
                                        <a:effectLst/>
                                        <a:latin typeface="Cambria Math" panose="02040503050406030204" pitchFamily="18" charset="0"/>
                                        <a:ea typeface="SimSun" panose="02010600030101010101" pitchFamily="2" charset="-122"/>
                                        <a:cs typeface="Calibri" panose="020F0502020204030204" pitchFamily="34" charset="0"/>
                                      </a:rPr>
                                      <m:t>𝜇</m:t>
                                    </m:r>
                                  </m:sub>
                                  <m:sup>
                                    <m:r>
                                      <a:rPr lang="en-US" sz="1600" i="1">
                                        <a:effectLst/>
                                        <a:latin typeface="Cambria Math" panose="02040503050406030204" pitchFamily="18" charset="0"/>
                                        <a:ea typeface="SimSun" panose="02010600030101010101" pitchFamily="2" charset="-122"/>
                                        <a:cs typeface="Calibri" panose="020F0502020204030204" pitchFamily="34" charset="0"/>
                                      </a:rPr>
                                      <m:t>2</m:t>
                                    </m:r>
                                  </m:sup>
                                </m:sSubSup>
                                <m:r>
                                  <a:rPr lang="en-US" sz="1600" i="1">
                                    <a:effectLst/>
                                    <a:latin typeface="Cambria Math" panose="02040503050406030204" pitchFamily="18" charset="0"/>
                                    <a:ea typeface="SimSun" panose="02010600030101010101" pitchFamily="2" charset="-122"/>
                                    <a:cs typeface="Calibri" panose="020F0502020204030204" pitchFamily="34" charset="0"/>
                                  </a:rPr>
                                  <m:t>𝜆</m:t>
                                </m:r>
                              </m:e>
                              <m:sub>
                                <m:r>
                                  <a:rPr lang="en-US" sz="1600" i="1">
                                    <a:effectLst/>
                                    <a:latin typeface="Cambria Math" panose="02040503050406030204" pitchFamily="18" charset="0"/>
                                    <a:ea typeface="SimSun" panose="02010600030101010101" pitchFamily="2" charset="-122"/>
                                    <a:cs typeface="Calibri" panose="020F0502020204030204" pitchFamily="34" charset="0"/>
                                  </a:rPr>
                                  <m:t>𝑛</m:t>
                                </m:r>
                              </m:sub>
                            </m:sSub>
                          </m:num>
                          <m:den>
                            <m:r>
                              <a:rPr lang="en-US" sz="1600" i="1">
                                <a:effectLst/>
                                <a:latin typeface="Cambria Math" panose="02040503050406030204" pitchFamily="18" charset="0"/>
                                <a:ea typeface="SimSun" panose="02010600030101010101" pitchFamily="2" charset="-122"/>
                                <a:cs typeface="Calibri" panose="020F0502020204030204" pitchFamily="34" charset="0"/>
                              </a:rPr>
                              <m:t>2</m:t>
                            </m:r>
                          </m:den>
                        </m:f>
                      </m:e>
                    </m:d>
                  </m:oMath>
                </a14:m>
                <a:r>
                  <a:rPr lang="en-US" sz="1600" i="1" dirty="0">
                    <a:effectLst/>
                    <a:latin typeface="Calibri" panose="020F0502020204030204" pitchFamily="34" charset="0"/>
                    <a:ea typeface="SimSun" panose="02010600030101010101" pitchFamily="2" charset="-122"/>
                    <a:cs typeface="Calibri" panose="020F0502020204030204" pitchFamily="34" charset="0"/>
                  </a:rPr>
                  <a:t>.</a:t>
                </a:r>
                <a:endParaRPr lang="en-US" sz="1600" dirty="0">
                  <a:effectLst/>
                  <a:latin typeface="Calibri" panose="020F0502020204030204" pitchFamily="34" charset="0"/>
                  <a:ea typeface="SimSun" panose="02010600030101010101" pitchFamily="2" charset="-122"/>
                  <a:cs typeface="Calibri" panose="020F0502020204030204" pitchFamily="34" charset="0"/>
                </a:endParaRPr>
              </a:p>
            </p:txBody>
          </p:sp>
        </mc:Choice>
        <mc:Fallback xmlns="">
          <p:sp>
            <p:nvSpPr>
              <p:cNvPr id="18" name="Rectangle 17">
                <a:extLst>
                  <a:ext uri="{FF2B5EF4-FFF2-40B4-BE49-F238E27FC236}">
                    <a16:creationId xmlns:a16="http://schemas.microsoft.com/office/drawing/2014/main" id="{ADAED76B-D147-4385-B917-2EA164A752FB}"/>
                  </a:ext>
                </a:extLst>
              </p:cNvPr>
              <p:cNvSpPr>
                <a:spLocks noRot="1" noChangeAspect="1" noMove="1" noResize="1" noEditPoints="1" noAdjustHandles="1" noChangeArrowheads="1" noChangeShapeType="1" noTextEdit="1"/>
              </p:cNvSpPr>
              <p:nvPr/>
            </p:nvSpPr>
            <p:spPr>
              <a:xfrm>
                <a:off x="6384385" y="3293866"/>
                <a:ext cx="4799691" cy="103592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8379382"/>
      </p:ext>
    </p:extLst>
  </p:cSld>
  <p:clrMapOvr>
    <a:masterClrMapping/>
  </p:clrMapOvr>
</p:sld>
</file>

<file path=ppt/theme/theme1.xml><?xml version="1.0" encoding="utf-8"?>
<a:theme xmlns:a="http://schemas.openxmlformats.org/drawingml/2006/main" name="2018 Alnylam Theme">
  <a:themeElements>
    <a:clrScheme name="ALNY 2018">
      <a:dk1>
        <a:srgbClr val="002060"/>
      </a:dk1>
      <a:lt1>
        <a:sysClr val="window" lastClr="FFFFFF"/>
      </a:lt1>
      <a:dk2>
        <a:srgbClr val="404040"/>
      </a:dk2>
      <a:lt2>
        <a:srgbClr val="D8DAD9"/>
      </a:lt2>
      <a:accent1>
        <a:srgbClr val="0099DC"/>
      </a:accent1>
      <a:accent2>
        <a:srgbClr val="AF1F65"/>
      </a:accent2>
      <a:accent3>
        <a:srgbClr val="682666"/>
      </a:accent3>
      <a:accent4>
        <a:srgbClr val="00BED4"/>
      </a:accent4>
      <a:accent5>
        <a:srgbClr val="3DD5AE"/>
      </a:accent5>
      <a:accent6>
        <a:srgbClr val="EDAA00"/>
      </a:accent6>
      <a:hlink>
        <a:srgbClr val="002060"/>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Alnylam Theme" id="{3A6A882F-F4CC-4A91-9BD6-88AB635E8B66}" vid="{5F48E333-CF1A-4A23-A770-C083027A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23801</TotalTime>
  <Words>2369</Words>
  <Application>Microsoft Office PowerPoint</Application>
  <PresentationFormat>Widescreen</PresentationFormat>
  <Paragraphs>1091</Paragraphs>
  <Slides>24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SimSun</vt:lpstr>
      <vt:lpstr>DengXian</vt:lpstr>
      <vt:lpstr>黑体</vt:lpstr>
      <vt:lpstr>Arial</vt:lpstr>
      <vt:lpstr>Calibri</vt:lpstr>
      <vt:lpstr>Cambria Math</vt:lpstr>
      <vt:lpstr>Courier New</vt:lpstr>
      <vt:lpstr>Segoe UI Symbol</vt:lpstr>
      <vt:lpstr>Times New Roman</vt:lpstr>
      <vt:lpstr>Verdana</vt:lpstr>
      <vt:lpstr>Wingdings</vt:lpstr>
      <vt:lpstr>2018 Alnylam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Marotta</dc:creator>
  <cp:lastModifiedBy>Chuanwu Zhang</cp:lastModifiedBy>
  <cp:revision>2303</cp:revision>
  <cp:lastPrinted>2020-03-09T23:30:06Z</cp:lastPrinted>
  <dcterms:created xsi:type="dcterms:W3CDTF">2018-02-26T14:37:24Z</dcterms:created>
  <dcterms:modified xsi:type="dcterms:W3CDTF">2021-06-08T13:26:02Z</dcterms:modified>
</cp:coreProperties>
</file>