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0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6357" autoAdjust="0"/>
  </p:normalViewPr>
  <p:slideViewPr>
    <p:cSldViewPr snapToGrid="0" snapToObjects="1">
      <p:cViewPr varScale="1">
        <p:scale>
          <a:sx n="114" d="100"/>
          <a:sy n="114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2" d="100"/>
          <a:sy n="152" d="100"/>
        </p:scale>
        <p:origin x="657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3F313-AAE0-164F-8117-7BC69358601D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D9BB6-FD65-D846-A3B8-DA940C93D7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25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D9BB6-FD65-D846-A3B8-DA940C93D7E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5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D9BB6-FD65-D846-A3B8-DA940C93D7E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42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96927" y="3352678"/>
            <a:ext cx="10198147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点击此处添加副标题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64" y="6166335"/>
            <a:ext cx="1373873" cy="266484"/>
          </a:xfrm>
          <a:prstGeom prst="rect">
            <a:avLst/>
          </a:prstGeom>
        </p:spPr>
      </p:pic>
      <p:sp>
        <p:nvSpPr>
          <p:cNvPr id="8" name="副标题 5"/>
          <p:cNvSpPr txBox="1">
            <a:spLocks/>
          </p:cNvSpPr>
          <p:nvPr userDrawn="1"/>
        </p:nvSpPr>
        <p:spPr>
          <a:xfrm rot="5400000">
            <a:off x="-672623" y="5693938"/>
            <a:ext cx="1628458" cy="1025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 spc="3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zh-CN" sz="500" b="0" i="0" spc="18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HIHONOR.COM</a:t>
            </a:r>
            <a:endParaRPr kumimoji="1" lang="zh-CN" altLang="en-US" sz="500" b="0" i="0" spc="180" baseline="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2640647"/>
            <a:ext cx="107422" cy="973389"/>
          </a:xfrm>
          <a:prstGeom prst="rect">
            <a:avLst/>
          </a:prstGeom>
          <a:solidFill>
            <a:srgbClr val="00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92164" y="1312093"/>
            <a:ext cx="10207672" cy="192024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b="1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点击此处添加主标题</a:t>
            </a:r>
          </a:p>
        </p:txBody>
      </p:sp>
    </p:spTree>
    <p:extLst>
      <p:ext uri="{BB962C8B-B14F-4D97-AF65-F5344CB8AC3E}">
        <p14:creationId xmlns:p14="http://schemas.microsoft.com/office/powerpoint/2010/main" val="77711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0741" y="1622318"/>
            <a:ext cx="6541476" cy="4224278"/>
          </a:xfrm>
        </p:spPr>
        <p:txBody>
          <a:bodyPr>
            <a:normAutofit/>
          </a:bodyPr>
          <a:lstStyle>
            <a:lvl1pPr marL="3429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001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2573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0741" y="1015585"/>
            <a:ext cx="220340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200" b="1" i="0" spc="100" baseline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endParaRPr kumimoji="1" lang="zh-CN" altLang="en-US" sz="2200" b="1" i="0" spc="100" baseline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74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1" y="444500"/>
            <a:ext cx="53975" cy="254408"/>
          </a:xfrm>
          <a:prstGeom prst="rect">
            <a:avLst/>
          </a:prstGeom>
          <a:solidFill>
            <a:srgbClr val="00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幻灯片编号占位符 5"/>
          <p:cNvSpPr txBox="1">
            <a:spLocks/>
          </p:cNvSpPr>
          <p:nvPr userDrawn="1"/>
        </p:nvSpPr>
        <p:spPr>
          <a:xfrm>
            <a:off x="321528" y="6409168"/>
            <a:ext cx="615614" cy="23461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6F2763-E266-0E48-B43D-46A209AB6A60}" type="slidenum">
              <a:rPr kumimoji="1" lang="zh-CN" altLang="en-US" sz="600" b="0" i="0" spc="100" baseline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algn="l"/>
              <a:t>‹#›</a:t>
            </a:fld>
            <a:endParaRPr kumimoji="1" lang="zh-CN" altLang="en-US" sz="600" b="0" i="0" spc="100" baseline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2250" y="383095"/>
            <a:ext cx="11047498" cy="767788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200" b="1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请单击此处添加页面标题</a:t>
            </a:r>
            <a:endParaRPr kumimoji="1" lang="en-US" altLang="zh-C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72250" y="1237070"/>
            <a:ext cx="11047498" cy="50773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400" spc="25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请单击此处添加文本</a:t>
            </a:r>
            <a:endParaRPr 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585091" y="6434144"/>
            <a:ext cx="955711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600" b="0" i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HONOR Confidential</a:t>
            </a:r>
            <a:endParaRPr kumimoji="1" lang="zh-CN" altLang="en-US" sz="600" b="0" i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26590" y="136221"/>
            <a:ext cx="11938820" cy="6585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109" y="2703201"/>
            <a:ext cx="35557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000" b="1" i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</a:t>
            </a:r>
            <a:r>
              <a:rPr kumimoji="1" lang="zh-CN" altLang="en-US" sz="5000" b="1" i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5000" b="1" i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you</a:t>
            </a:r>
            <a:endParaRPr kumimoji="1" lang="zh-CN" altLang="en-US" sz="5000" b="1" i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64" y="6166335"/>
            <a:ext cx="1373873" cy="266484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-3673" y="2794476"/>
            <a:ext cx="114768" cy="665732"/>
          </a:xfrm>
          <a:prstGeom prst="rect">
            <a:avLst/>
          </a:prstGeom>
          <a:solidFill>
            <a:srgbClr val="00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5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6C0D-00C6-CB4D-9553-7B4EAF29BC25}" type="datetime1">
              <a:rPr kumimoji="1" lang="zh-CN" altLang="en-US" smtClean="0"/>
              <a:t>2022/8/10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2763-E266-0E48-B43D-46A209AB6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6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51" r:id="rId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文本框 237">
            <a:extLst>
              <a:ext uri="{FF2B5EF4-FFF2-40B4-BE49-F238E27FC236}">
                <a16:creationId xmlns:a16="http://schemas.microsoft.com/office/drawing/2014/main" id="{EC846CAB-CFD4-5303-91D2-B4FA31202397}"/>
              </a:ext>
            </a:extLst>
          </p:cNvPr>
          <p:cNvSpPr txBox="1"/>
          <p:nvPr/>
        </p:nvSpPr>
        <p:spPr>
          <a:xfrm>
            <a:off x="2724613" y="679508"/>
            <a:ext cx="2516207" cy="30217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7A7AAB-DC80-471D-8E35-A86B6570056F}"/>
              </a:ext>
            </a:extLst>
          </p:cNvPr>
          <p:cNvSpPr txBox="1"/>
          <p:nvPr/>
        </p:nvSpPr>
        <p:spPr>
          <a:xfrm>
            <a:off x="187989" y="492866"/>
            <a:ext cx="143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XX</a:t>
            </a:r>
            <a:r>
              <a:rPr lang="zh-CN" altLang="en-US" b="1" dirty="0"/>
              <a:t>设备软件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CEC9C0-100C-41DE-A20F-1B8C1CC1D7B4}"/>
              </a:ext>
            </a:extLst>
          </p:cNvPr>
          <p:cNvSpPr txBox="1"/>
          <p:nvPr/>
        </p:nvSpPr>
        <p:spPr>
          <a:xfrm>
            <a:off x="149656" y="822960"/>
            <a:ext cx="1471695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初始化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8624D-4D5C-4F09-A024-ED8F7B9713FB}"/>
              </a:ext>
            </a:extLst>
          </p:cNvPr>
          <p:cNvSpPr txBox="1"/>
          <p:nvPr/>
        </p:nvSpPr>
        <p:spPr>
          <a:xfrm>
            <a:off x="149656" y="1443649"/>
            <a:ext cx="1471695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开始测试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087EA5-30E1-4C77-9B09-081EE12DE9EC}"/>
              </a:ext>
            </a:extLst>
          </p:cNvPr>
          <p:cNvSpPr txBox="1"/>
          <p:nvPr/>
        </p:nvSpPr>
        <p:spPr>
          <a:xfrm>
            <a:off x="149656" y="2276856"/>
            <a:ext cx="1471695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入站检测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1F257C-8BC3-42D4-BCAB-DE00C5D0F77B}"/>
              </a:ext>
            </a:extLst>
          </p:cNvPr>
          <p:cNvSpPr txBox="1"/>
          <p:nvPr/>
        </p:nvSpPr>
        <p:spPr>
          <a:xfrm>
            <a:off x="149656" y="3099816"/>
            <a:ext cx="1471695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测试项</a:t>
            </a:r>
            <a:r>
              <a:rPr lang="en-US" altLang="zh-CN" sz="1400" dirty="0"/>
              <a:t>1…N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8525C3-23A5-4CF4-AB25-31FA3B90B564}"/>
              </a:ext>
            </a:extLst>
          </p:cNvPr>
          <p:cNvSpPr txBox="1"/>
          <p:nvPr/>
        </p:nvSpPr>
        <p:spPr>
          <a:xfrm>
            <a:off x="149656" y="3913632"/>
            <a:ext cx="1471695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测试结束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30B2A9-37C7-4B00-9114-CC1C33A25FA2}"/>
              </a:ext>
            </a:extLst>
          </p:cNvPr>
          <p:cNvSpPr txBox="1"/>
          <p:nvPr/>
        </p:nvSpPr>
        <p:spPr>
          <a:xfrm>
            <a:off x="149656" y="4573559"/>
            <a:ext cx="1471695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出站检测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555A2ABD-579F-4475-955E-3A38C0534F61}"/>
              </a:ext>
            </a:extLst>
          </p:cNvPr>
          <p:cNvCxnSpPr>
            <a:cxnSpLocks/>
            <a:stCxn id="16" idx="3"/>
            <a:endCxn id="70" idx="1"/>
          </p:cNvCxnSpPr>
          <p:nvPr/>
        </p:nvCxnSpPr>
        <p:spPr>
          <a:xfrm flipV="1">
            <a:off x="1621351" y="1308414"/>
            <a:ext cx="1161984" cy="1122331"/>
          </a:xfrm>
          <a:prstGeom prst="bentConnector3">
            <a:avLst>
              <a:gd name="adj1" fmla="val 622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F780CB1E-9AEB-41E8-9CCB-1E8C26F1D8DC}"/>
              </a:ext>
            </a:extLst>
          </p:cNvPr>
          <p:cNvCxnSpPr>
            <a:cxnSpLocks/>
            <a:stCxn id="19" idx="3"/>
            <a:endCxn id="70" idx="1"/>
          </p:cNvCxnSpPr>
          <p:nvPr/>
        </p:nvCxnSpPr>
        <p:spPr>
          <a:xfrm flipV="1">
            <a:off x="1621351" y="1308414"/>
            <a:ext cx="1161984" cy="3419034"/>
          </a:xfrm>
          <a:prstGeom prst="bentConnector3">
            <a:avLst>
              <a:gd name="adj1" fmla="val 658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10CF4BAC-CE34-42B4-871F-A1C433174DAF}"/>
              </a:ext>
            </a:extLst>
          </p:cNvPr>
          <p:cNvSpPr txBox="1"/>
          <p:nvPr/>
        </p:nvSpPr>
        <p:spPr>
          <a:xfrm>
            <a:off x="2783335" y="954471"/>
            <a:ext cx="2359116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MES</a:t>
            </a:r>
            <a:r>
              <a:rPr lang="zh-CN" altLang="en-US" sz="4000" dirty="0"/>
              <a:t>系统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A3AC39D-30DD-B96C-64D2-5792DCD7E029}"/>
              </a:ext>
            </a:extLst>
          </p:cNvPr>
          <p:cNvSpPr txBox="1"/>
          <p:nvPr/>
        </p:nvSpPr>
        <p:spPr>
          <a:xfrm>
            <a:off x="3660445" y="754415"/>
            <a:ext cx="1482005" cy="27699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如配置为不管控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6E74C76-13FC-1BE0-3F27-4159C607AE18}"/>
              </a:ext>
            </a:extLst>
          </p:cNvPr>
          <p:cNvSpPr txBox="1"/>
          <p:nvPr/>
        </p:nvSpPr>
        <p:spPr>
          <a:xfrm>
            <a:off x="3660446" y="1585414"/>
            <a:ext cx="1482005" cy="27699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配置为管控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7523DB-2507-0372-ED44-B7898FABB970}"/>
              </a:ext>
            </a:extLst>
          </p:cNvPr>
          <p:cNvCxnSpPr>
            <a:cxnSpLocks/>
            <a:stCxn id="133" idx="0"/>
            <a:endCxn id="161" idx="2"/>
          </p:cNvCxnSpPr>
          <p:nvPr/>
        </p:nvCxnSpPr>
        <p:spPr>
          <a:xfrm flipH="1" flipV="1">
            <a:off x="3962893" y="422192"/>
            <a:ext cx="438555" cy="33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DAF16DA-8145-C2AC-3D35-E1D6D3D944BA}"/>
              </a:ext>
            </a:extLst>
          </p:cNvPr>
          <p:cNvSpPr txBox="1"/>
          <p:nvPr/>
        </p:nvSpPr>
        <p:spPr>
          <a:xfrm>
            <a:off x="1583470" y="1321477"/>
            <a:ext cx="8469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socket</a:t>
            </a:r>
            <a:r>
              <a:rPr lang="zh-CN" altLang="en-US" sz="1600" dirty="0"/>
              <a:t>通讯：</a:t>
            </a:r>
            <a:endParaRPr lang="en-US" altLang="zh-CN" sz="1600" dirty="0"/>
          </a:p>
          <a:p>
            <a:r>
              <a:rPr lang="en-US" altLang="zh-CN" sz="1200" dirty="0" err="1"/>
              <a:t>ip</a:t>
            </a:r>
            <a:r>
              <a:rPr lang="en-US" altLang="zh-CN" sz="1200" dirty="0"/>
              <a:t>+</a:t>
            </a:r>
            <a:r>
              <a:rPr lang="zh-CN" altLang="en-US" sz="1200" dirty="0"/>
              <a:t>端口连接</a:t>
            </a:r>
            <a:r>
              <a:rPr lang="en-US" altLang="zh-CN" sz="1200" dirty="0"/>
              <a:t>MES</a:t>
            </a:r>
            <a:r>
              <a:rPr lang="zh-CN" altLang="en-US" sz="1200" dirty="0"/>
              <a:t>服务</a:t>
            </a: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C82C852B-6DCE-515E-721A-550ECC83C72B}"/>
              </a:ext>
            </a:extLst>
          </p:cNvPr>
          <p:cNvCxnSpPr>
            <a:cxnSpLocks/>
            <a:stCxn id="135" idx="2"/>
            <a:endCxn id="143" idx="0"/>
          </p:cNvCxnSpPr>
          <p:nvPr/>
        </p:nvCxnSpPr>
        <p:spPr>
          <a:xfrm rot="5400000" flipH="1" flipV="1">
            <a:off x="5162122" y="-250626"/>
            <a:ext cx="1352365" cy="2873713"/>
          </a:xfrm>
          <a:prstGeom prst="bentConnector5">
            <a:avLst>
              <a:gd name="adj1" fmla="val -16904"/>
              <a:gd name="adj2" fmla="val 43951"/>
              <a:gd name="adj3" fmla="val 116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9BF1502-DE86-4C48-B319-4772282E41A5}"/>
              </a:ext>
            </a:extLst>
          </p:cNvPr>
          <p:cNvSpPr txBox="1"/>
          <p:nvPr/>
        </p:nvSpPr>
        <p:spPr>
          <a:xfrm>
            <a:off x="6186500" y="510048"/>
            <a:ext cx="217732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入站请求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284DD6F-EE40-9E2C-0D05-BE8721394135}"/>
              </a:ext>
            </a:extLst>
          </p:cNvPr>
          <p:cNvSpPr txBox="1"/>
          <p:nvPr/>
        </p:nvSpPr>
        <p:spPr>
          <a:xfrm>
            <a:off x="9358937" y="510047"/>
            <a:ext cx="217732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出站请求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4E8FCED-C26E-3ED9-767F-1E0C225667AA}"/>
              </a:ext>
            </a:extLst>
          </p:cNvPr>
          <p:cNvSpPr txBox="1"/>
          <p:nvPr/>
        </p:nvSpPr>
        <p:spPr>
          <a:xfrm>
            <a:off x="6186500" y="988553"/>
            <a:ext cx="2177324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请求数据包包含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53C7CB1-183B-E656-AE4D-02802EC4E621}"/>
              </a:ext>
            </a:extLst>
          </p:cNvPr>
          <p:cNvCxnSpPr>
            <a:cxnSpLocks/>
          </p:cNvCxnSpPr>
          <p:nvPr/>
        </p:nvCxnSpPr>
        <p:spPr>
          <a:xfrm>
            <a:off x="2567031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05DBC5E-AE3D-E237-BDDB-EBA3BC838FA8}"/>
              </a:ext>
            </a:extLst>
          </p:cNvPr>
          <p:cNvSpPr/>
          <p:nvPr/>
        </p:nvSpPr>
        <p:spPr>
          <a:xfrm>
            <a:off x="6008333" y="1168093"/>
            <a:ext cx="2533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{"barcode_sn":"1234567890abcdef","station_name":"BC","product_name":"honor50"}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D1C726C-8925-BBB8-7242-FA1D99655589}"/>
              </a:ext>
            </a:extLst>
          </p:cNvPr>
          <p:cNvSpPr txBox="1"/>
          <p:nvPr/>
        </p:nvSpPr>
        <p:spPr>
          <a:xfrm>
            <a:off x="2758169" y="2143706"/>
            <a:ext cx="2443006" cy="147732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可配置工艺路线（比如定位柱</a:t>
            </a:r>
            <a:r>
              <a:rPr lang="en-US" altLang="zh-CN" sz="1000" dirty="0"/>
              <a:t>-&gt;</a:t>
            </a:r>
            <a:r>
              <a:rPr lang="zh-CN" altLang="en-US" sz="1000" dirty="0"/>
              <a:t>扭矩</a:t>
            </a:r>
            <a:r>
              <a:rPr lang="en-US" altLang="zh-CN" sz="1000" dirty="0"/>
              <a:t>-&gt;</a:t>
            </a:r>
            <a:r>
              <a:rPr lang="zh-CN" altLang="en-US" sz="1000" dirty="0"/>
              <a:t>异响</a:t>
            </a:r>
            <a:r>
              <a:rPr lang="en-US" altLang="zh-CN" sz="1000" dirty="0"/>
              <a:t>-&gt;</a:t>
            </a:r>
            <a:r>
              <a:rPr lang="zh-CN" altLang="en-US" sz="1000" dirty="0"/>
              <a:t>开合角度）：</a:t>
            </a:r>
            <a:endParaRPr lang="en-US" altLang="zh-CN" sz="1000" dirty="0"/>
          </a:p>
          <a:p>
            <a:r>
              <a:rPr lang="en-US" altLang="zh-CN" sz="1000" dirty="0"/>
              <a:t>PINT-&gt;TORQUET-&gt;R&amp;BT-&gt;ANGLET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每个工位可设置在线或离线测试工位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可配置最大测试失败次数：默认</a:t>
            </a:r>
            <a:r>
              <a:rPr lang="en-US" altLang="zh-CN" sz="1000" dirty="0"/>
              <a:t>3</a:t>
            </a:r>
            <a:r>
              <a:rPr lang="zh-CN" altLang="en-US" sz="1000" dirty="0"/>
              <a:t>次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某个条码</a:t>
            </a:r>
            <a:r>
              <a:rPr lang="en-US" altLang="zh-CN" sz="1000" dirty="0" err="1"/>
              <a:t>sn</a:t>
            </a:r>
            <a:r>
              <a:rPr lang="zh-CN" altLang="en-US" sz="1000" dirty="0"/>
              <a:t>的测试失败次数超过最大次数后，无法在继续测试，如果要继续测试，则需要</a:t>
            </a:r>
            <a:r>
              <a:rPr lang="en-US" altLang="zh-CN" sz="1000" dirty="0"/>
              <a:t>MES</a:t>
            </a:r>
            <a:r>
              <a:rPr lang="zh-CN" altLang="en-US" sz="1000" dirty="0"/>
              <a:t>提供解锁功能，修改该</a:t>
            </a:r>
            <a:r>
              <a:rPr lang="en-US" altLang="zh-CN" sz="1000" dirty="0"/>
              <a:t>SN</a:t>
            </a:r>
            <a:r>
              <a:rPr lang="zh-CN" altLang="en-US" sz="1000" dirty="0"/>
              <a:t>的测试记录不计入失败次数</a:t>
            </a:r>
            <a:endParaRPr lang="en-US" altLang="zh-CN" sz="10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A1E3A4D-FAB9-0B32-B380-F8A0488E8AFE}"/>
              </a:ext>
            </a:extLst>
          </p:cNvPr>
          <p:cNvSpPr txBox="1"/>
          <p:nvPr/>
        </p:nvSpPr>
        <p:spPr>
          <a:xfrm>
            <a:off x="9358937" y="988552"/>
            <a:ext cx="2177324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请求数据包包含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D14C96C-C5A1-7480-127F-2CA8C0870BF2}"/>
              </a:ext>
            </a:extLst>
          </p:cNvPr>
          <p:cNvSpPr/>
          <p:nvPr/>
        </p:nvSpPr>
        <p:spPr>
          <a:xfrm>
            <a:off x="9358937" y="1161146"/>
            <a:ext cx="21773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{"barcode_sn":"1234567890abcdef","station_name":"BC","product_name":"honor50","slot_id":"1",</a:t>
            </a:r>
            <a:r>
              <a:rPr lang="en-US" altLang="zh-CN" sz="1000" dirty="0"/>
              <a:t> "date":"2021-06-09 11:08:08",</a:t>
            </a:r>
            <a:r>
              <a:rPr lang="zh-CN" altLang="en-US" sz="1000" dirty="0"/>
              <a:t>"result":"success"}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07F44159-638F-CDF1-D1CD-6ED238C8E792}"/>
              </a:ext>
            </a:extLst>
          </p:cNvPr>
          <p:cNvSpPr txBox="1"/>
          <p:nvPr/>
        </p:nvSpPr>
        <p:spPr>
          <a:xfrm>
            <a:off x="2896618" y="4507127"/>
            <a:ext cx="63375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800" dirty="0"/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err="1"/>
              <a:t>sn</a:t>
            </a:r>
            <a:r>
              <a:rPr lang="zh-CN" altLang="en-US" sz="800" dirty="0"/>
              <a:t>在该工位没有测试记录：</a:t>
            </a:r>
            <a:endParaRPr lang="en-US" altLang="zh-CN" sz="800" dirty="0"/>
          </a:p>
          <a:p>
            <a:pPr algn="ctr"/>
            <a:r>
              <a:rPr lang="zh-CN" altLang="en-US" sz="800" dirty="0">
                <a:solidFill>
                  <a:srgbClr val="00B050"/>
                </a:solidFill>
              </a:rPr>
              <a:t>返回成功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64E44B7-AAB9-B7D1-CD7D-928E36331387}"/>
              </a:ext>
            </a:extLst>
          </p:cNvPr>
          <p:cNvSpPr txBox="1"/>
          <p:nvPr/>
        </p:nvSpPr>
        <p:spPr>
          <a:xfrm>
            <a:off x="3705734" y="4507127"/>
            <a:ext cx="63375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sn</a:t>
            </a:r>
            <a:r>
              <a:rPr lang="zh-CN" altLang="en-US" sz="800" dirty="0"/>
              <a:t>在该工位有测试成功记录：</a:t>
            </a:r>
            <a:r>
              <a:rPr lang="zh-CN" altLang="en-US" sz="800" dirty="0">
                <a:solidFill>
                  <a:srgbClr val="FF0000"/>
                </a:solidFill>
              </a:rPr>
              <a:t>返回失败 “</a:t>
            </a:r>
            <a:r>
              <a:rPr lang="en-US" altLang="zh-CN" sz="800" dirty="0">
                <a:solidFill>
                  <a:srgbClr val="FF0000"/>
                </a:solidFill>
              </a:rPr>
              <a:t>xx</a:t>
            </a:r>
            <a:r>
              <a:rPr lang="zh-CN" altLang="en-US" sz="800" dirty="0">
                <a:solidFill>
                  <a:srgbClr val="FF0000"/>
                </a:solidFill>
              </a:rPr>
              <a:t>工位不是当前测试工位“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17D3B88-8C5A-F9B5-32DE-52673C9D12F5}"/>
              </a:ext>
            </a:extLst>
          </p:cNvPr>
          <p:cNvSpPr txBox="1"/>
          <p:nvPr/>
        </p:nvSpPr>
        <p:spPr>
          <a:xfrm>
            <a:off x="6186500" y="1735249"/>
            <a:ext cx="96475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离线工位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6C7F2A0-1818-4F81-2097-E6B09D7BE792}"/>
              </a:ext>
            </a:extLst>
          </p:cNvPr>
          <p:cNvSpPr txBox="1"/>
          <p:nvPr/>
        </p:nvSpPr>
        <p:spPr>
          <a:xfrm>
            <a:off x="7399066" y="1735248"/>
            <a:ext cx="96475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在线工位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10DDF0A-80D7-6D07-3E0A-A4847ACFB723}"/>
              </a:ext>
            </a:extLst>
          </p:cNvPr>
          <p:cNvSpPr txBox="1"/>
          <p:nvPr/>
        </p:nvSpPr>
        <p:spPr>
          <a:xfrm>
            <a:off x="6186500" y="2891138"/>
            <a:ext cx="96475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首工位</a:t>
            </a:r>
          </a:p>
        </p:txBody>
      </p:sp>
      <p:sp>
        <p:nvSpPr>
          <p:cNvPr id="66" name="流程图: 终止 65">
            <a:extLst>
              <a:ext uri="{FF2B5EF4-FFF2-40B4-BE49-F238E27FC236}">
                <a16:creationId xmlns:a16="http://schemas.microsoft.com/office/drawing/2014/main" id="{437B7024-A088-2BD4-C46D-605A753FEE50}"/>
              </a:ext>
            </a:extLst>
          </p:cNvPr>
          <p:cNvSpPr/>
          <p:nvPr/>
        </p:nvSpPr>
        <p:spPr>
          <a:xfrm>
            <a:off x="6186500" y="2183757"/>
            <a:ext cx="964758" cy="2462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直接返回成功</a:t>
            </a:r>
          </a:p>
        </p:txBody>
      </p:sp>
      <p:sp>
        <p:nvSpPr>
          <p:cNvPr id="161" name="流程图: 终止 160">
            <a:extLst>
              <a:ext uri="{FF2B5EF4-FFF2-40B4-BE49-F238E27FC236}">
                <a16:creationId xmlns:a16="http://schemas.microsoft.com/office/drawing/2014/main" id="{1E5ACA74-010C-A189-C666-133FF23CA2FB}"/>
              </a:ext>
            </a:extLst>
          </p:cNvPr>
          <p:cNvSpPr/>
          <p:nvPr/>
        </p:nvSpPr>
        <p:spPr>
          <a:xfrm>
            <a:off x="3235860" y="61204"/>
            <a:ext cx="1454065" cy="3609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入站、出站请求均直接返回成功</a:t>
            </a: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45C9F16B-2C5C-3D68-5037-3A08EEBA546E}"/>
              </a:ext>
            </a:extLst>
          </p:cNvPr>
          <p:cNvCxnSpPr>
            <a:cxnSpLocks/>
          </p:cNvCxnSpPr>
          <p:nvPr/>
        </p:nvCxnSpPr>
        <p:spPr>
          <a:xfrm>
            <a:off x="7275162" y="283437"/>
            <a:ext cx="3172437" cy="184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FC4B6D90-2C09-B73C-D56E-4CA0A33CB6BF}"/>
              </a:ext>
            </a:extLst>
          </p:cNvPr>
          <p:cNvSpPr txBox="1"/>
          <p:nvPr/>
        </p:nvSpPr>
        <p:spPr>
          <a:xfrm>
            <a:off x="7399066" y="2887387"/>
            <a:ext cx="96475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非首工位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8E26555B-8037-9DDD-1757-6E8F690783DD}"/>
              </a:ext>
            </a:extLst>
          </p:cNvPr>
          <p:cNvCxnSpPr>
            <a:stCxn id="143" idx="2"/>
            <a:endCxn id="157" idx="0"/>
          </p:cNvCxnSpPr>
          <p:nvPr/>
        </p:nvCxnSpPr>
        <p:spPr>
          <a:xfrm rot="5400000">
            <a:off x="6497920" y="958007"/>
            <a:ext cx="948202" cy="606283"/>
          </a:xfrm>
          <a:prstGeom prst="bentConnector3">
            <a:avLst>
              <a:gd name="adj1" fmla="val 14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9A53C142-A374-1611-BD8C-0165030DB96D}"/>
              </a:ext>
            </a:extLst>
          </p:cNvPr>
          <p:cNvCxnSpPr>
            <a:stCxn id="143" idx="2"/>
            <a:endCxn id="158" idx="0"/>
          </p:cNvCxnSpPr>
          <p:nvPr/>
        </p:nvCxnSpPr>
        <p:spPr>
          <a:xfrm rot="16200000" flipH="1">
            <a:off x="7104203" y="958005"/>
            <a:ext cx="948201" cy="606283"/>
          </a:xfrm>
          <a:prstGeom prst="bentConnector3">
            <a:avLst>
              <a:gd name="adj1" fmla="val 7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484D42FA-9DCB-5492-A57E-6010BDE9FEC3}"/>
              </a:ext>
            </a:extLst>
          </p:cNvPr>
          <p:cNvCxnSpPr>
            <a:stCxn id="157" idx="2"/>
            <a:endCxn id="66" idx="0"/>
          </p:cNvCxnSpPr>
          <p:nvPr/>
        </p:nvCxnSpPr>
        <p:spPr>
          <a:xfrm rot="5400000">
            <a:off x="6567736" y="2082613"/>
            <a:ext cx="20228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4FD90BD-B4CC-6D70-467D-16AA05319F8A}"/>
              </a:ext>
            </a:extLst>
          </p:cNvPr>
          <p:cNvCxnSpPr>
            <a:stCxn id="158" idx="2"/>
            <a:endCxn id="159" idx="0"/>
          </p:cNvCxnSpPr>
          <p:nvPr/>
        </p:nvCxnSpPr>
        <p:spPr>
          <a:xfrm rot="5400000">
            <a:off x="6820328" y="1830020"/>
            <a:ext cx="909669" cy="1212566"/>
          </a:xfrm>
          <a:prstGeom prst="bentConnector3">
            <a:avLst>
              <a:gd name="adj1" fmla="val 7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9A3A26E9-5212-BF31-0D60-EBEDC4D1D4FC}"/>
              </a:ext>
            </a:extLst>
          </p:cNvPr>
          <p:cNvCxnSpPr>
            <a:stCxn id="158" idx="2"/>
            <a:endCxn id="172" idx="0"/>
          </p:cNvCxnSpPr>
          <p:nvPr/>
        </p:nvCxnSpPr>
        <p:spPr>
          <a:xfrm rot="5400000">
            <a:off x="7428486" y="2434428"/>
            <a:ext cx="90591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84676F5-385B-B89A-D571-5D2CB90DF765}"/>
              </a:ext>
            </a:extLst>
          </p:cNvPr>
          <p:cNvSpPr txBox="1"/>
          <p:nvPr/>
        </p:nvSpPr>
        <p:spPr>
          <a:xfrm>
            <a:off x="4566002" y="4511042"/>
            <a:ext cx="633750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sn</a:t>
            </a:r>
            <a:r>
              <a:rPr lang="zh-CN" altLang="en-US" sz="800" dirty="0"/>
              <a:t>在该工位测试失败记录数</a:t>
            </a:r>
            <a:r>
              <a:rPr lang="en-US" altLang="zh-CN" sz="800" dirty="0"/>
              <a:t>&gt;=</a:t>
            </a:r>
            <a:r>
              <a:rPr lang="zh-CN" altLang="en-US" sz="800" dirty="0"/>
              <a:t>系统配置值：</a:t>
            </a:r>
            <a:r>
              <a:rPr lang="zh-CN" altLang="en-US" sz="800" dirty="0">
                <a:solidFill>
                  <a:srgbClr val="FF0000"/>
                </a:solidFill>
              </a:rPr>
              <a:t>返回失败“</a:t>
            </a:r>
            <a:r>
              <a:rPr lang="en-US" altLang="zh-CN" sz="800" dirty="0">
                <a:solidFill>
                  <a:srgbClr val="FF0000"/>
                </a:solidFill>
              </a:rPr>
              <a:t>xx</a:t>
            </a:r>
            <a:r>
              <a:rPr lang="zh-CN" altLang="en-US" sz="800" dirty="0">
                <a:solidFill>
                  <a:srgbClr val="FF0000"/>
                </a:solidFill>
              </a:rPr>
              <a:t>工位测试已达最大次数”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2FA391C-8EFA-AD7B-6E40-F47454E94B42}"/>
              </a:ext>
            </a:extLst>
          </p:cNvPr>
          <p:cNvSpPr txBox="1"/>
          <p:nvPr/>
        </p:nvSpPr>
        <p:spPr>
          <a:xfrm>
            <a:off x="5439879" y="4529056"/>
            <a:ext cx="633750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 err="1"/>
              <a:t>sn</a:t>
            </a:r>
            <a:r>
              <a:rPr lang="zh-CN" altLang="en-US" sz="800" dirty="0"/>
              <a:t>在该工位测试失败记录数</a:t>
            </a:r>
            <a:r>
              <a:rPr lang="en-US" altLang="zh-CN" sz="800" dirty="0"/>
              <a:t>&lt;</a:t>
            </a:r>
            <a:r>
              <a:rPr lang="zh-CN" altLang="en-US" sz="800" dirty="0"/>
              <a:t>系统配置值</a:t>
            </a:r>
            <a:r>
              <a:rPr lang="en-US" altLang="zh-CN" sz="800" dirty="0"/>
              <a:t>:</a:t>
            </a:r>
            <a:r>
              <a:rPr lang="zh-CN" altLang="en-US" sz="800" dirty="0">
                <a:solidFill>
                  <a:srgbClr val="00B050"/>
                </a:solidFill>
              </a:rPr>
              <a:t>返回成功</a:t>
            </a:r>
          </a:p>
        </p:txBody>
      </p:sp>
      <p:sp>
        <p:nvSpPr>
          <p:cNvPr id="189" name="流程图: 终止 188">
            <a:extLst>
              <a:ext uri="{FF2B5EF4-FFF2-40B4-BE49-F238E27FC236}">
                <a16:creationId xmlns:a16="http://schemas.microsoft.com/office/drawing/2014/main" id="{253FCFDD-76A1-0435-4FCA-B879A82A4EE9}"/>
              </a:ext>
            </a:extLst>
          </p:cNvPr>
          <p:cNvSpPr/>
          <p:nvPr/>
        </p:nvSpPr>
        <p:spPr>
          <a:xfrm>
            <a:off x="2923558" y="6063123"/>
            <a:ext cx="2833196" cy="2462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结果返回设备入站请求</a:t>
            </a:r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A7D2EBB2-94C9-D874-EDFB-275601A146AC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 rot="5400000">
            <a:off x="4256302" y="2094550"/>
            <a:ext cx="1369768" cy="345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532E9675-4772-D864-3290-06C83CCF55B7}"/>
              </a:ext>
            </a:extLst>
          </p:cNvPr>
          <p:cNvCxnSpPr>
            <a:cxnSpLocks/>
            <a:stCxn id="159" idx="2"/>
            <a:endCxn id="156" idx="0"/>
          </p:cNvCxnSpPr>
          <p:nvPr/>
        </p:nvCxnSpPr>
        <p:spPr>
          <a:xfrm rot="5400000">
            <a:off x="4660860" y="2499108"/>
            <a:ext cx="1369768" cy="2646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A68819BF-91FA-D91A-6B61-B7B0E7C99994}"/>
              </a:ext>
            </a:extLst>
          </p:cNvPr>
          <p:cNvCxnSpPr>
            <a:cxnSpLocks/>
            <a:stCxn id="159" idx="2"/>
            <a:endCxn id="188" idx="0"/>
          </p:cNvCxnSpPr>
          <p:nvPr/>
        </p:nvCxnSpPr>
        <p:spPr>
          <a:xfrm rot="5400000">
            <a:off x="5516969" y="3377145"/>
            <a:ext cx="1391697" cy="912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3BC74408-7ED3-578F-5312-D1593A27D16E}"/>
              </a:ext>
            </a:extLst>
          </p:cNvPr>
          <p:cNvCxnSpPr>
            <a:cxnSpLocks/>
            <a:stCxn id="159" idx="2"/>
            <a:endCxn id="186" idx="0"/>
          </p:cNvCxnSpPr>
          <p:nvPr/>
        </p:nvCxnSpPr>
        <p:spPr>
          <a:xfrm rot="5400000">
            <a:off x="5089037" y="2931199"/>
            <a:ext cx="1373683" cy="1786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1F7D963-666D-0A81-5BD5-918DA641E68B}"/>
              </a:ext>
            </a:extLst>
          </p:cNvPr>
          <p:cNvCxnSpPr>
            <a:cxnSpLocks/>
            <a:stCxn id="155" idx="2"/>
            <a:endCxn id="189" idx="0"/>
          </p:cNvCxnSpPr>
          <p:nvPr/>
        </p:nvCxnSpPr>
        <p:spPr>
          <a:xfrm>
            <a:off x="3213493" y="5338124"/>
            <a:ext cx="1126663" cy="72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6E5901AD-A44E-AB03-227C-EDABDA93E265}"/>
              </a:ext>
            </a:extLst>
          </p:cNvPr>
          <p:cNvCxnSpPr>
            <a:cxnSpLocks/>
            <a:stCxn id="156" idx="2"/>
            <a:endCxn id="189" idx="0"/>
          </p:cNvCxnSpPr>
          <p:nvPr/>
        </p:nvCxnSpPr>
        <p:spPr>
          <a:xfrm>
            <a:off x="4022609" y="5461234"/>
            <a:ext cx="317547" cy="6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74111BA-3D31-4DC5-A8D2-619F6E295DD1}"/>
              </a:ext>
            </a:extLst>
          </p:cNvPr>
          <p:cNvCxnSpPr>
            <a:cxnSpLocks/>
            <a:stCxn id="186" idx="2"/>
            <a:endCxn id="189" idx="0"/>
          </p:cNvCxnSpPr>
          <p:nvPr/>
        </p:nvCxnSpPr>
        <p:spPr>
          <a:xfrm flipH="1">
            <a:off x="4340156" y="5711371"/>
            <a:ext cx="542721" cy="3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5AADDF7D-67B0-709F-26A4-FF4EE63ECA63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 flipH="1">
            <a:off x="4340156" y="5606274"/>
            <a:ext cx="1416598" cy="45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CC0F7DA-8859-9B12-F91B-D6791519102F}"/>
              </a:ext>
            </a:extLst>
          </p:cNvPr>
          <p:cNvSpPr txBox="1"/>
          <p:nvPr/>
        </p:nvSpPr>
        <p:spPr>
          <a:xfrm>
            <a:off x="6211067" y="4546440"/>
            <a:ext cx="633750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800" dirty="0"/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err="1"/>
              <a:t>sn</a:t>
            </a:r>
            <a:r>
              <a:rPr lang="zh-CN" altLang="en-US" sz="800" dirty="0"/>
              <a:t>在该工位的</a:t>
            </a:r>
            <a:r>
              <a:rPr lang="zh-CN" altLang="en-US" sz="800" b="1" dirty="0">
                <a:highlight>
                  <a:srgbClr val="FFFF00"/>
                </a:highlight>
              </a:rPr>
              <a:t>上一个在线工位</a:t>
            </a:r>
            <a:r>
              <a:rPr lang="zh-CN" altLang="en-US" sz="800" dirty="0"/>
              <a:t>没有测试记录：</a:t>
            </a:r>
            <a:endParaRPr lang="en-US" altLang="zh-CN" sz="800" dirty="0"/>
          </a:p>
          <a:p>
            <a:pPr algn="ctr"/>
            <a:r>
              <a:rPr lang="zh-CN" altLang="en-US" sz="800" dirty="0">
                <a:solidFill>
                  <a:srgbClr val="00B050"/>
                </a:solidFill>
              </a:rPr>
              <a:t>返回成功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D9AC8148-8A8B-02DD-DCD9-DC80CA851D0C}"/>
              </a:ext>
            </a:extLst>
          </p:cNvPr>
          <p:cNvSpPr txBox="1"/>
          <p:nvPr/>
        </p:nvSpPr>
        <p:spPr>
          <a:xfrm>
            <a:off x="7020183" y="4546440"/>
            <a:ext cx="633750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sn</a:t>
            </a:r>
            <a:r>
              <a:rPr lang="zh-CN" altLang="en-US" sz="800" dirty="0"/>
              <a:t>在该工位的</a:t>
            </a:r>
            <a:r>
              <a:rPr lang="zh-CN" altLang="en-US" sz="800" b="1" dirty="0">
                <a:highlight>
                  <a:srgbClr val="FFFF00"/>
                </a:highlight>
              </a:rPr>
              <a:t>上一个在线工位</a:t>
            </a:r>
            <a:r>
              <a:rPr lang="zh-CN" altLang="en-US" sz="800" dirty="0"/>
              <a:t>有测试成功记录：</a:t>
            </a:r>
            <a:r>
              <a:rPr lang="zh-CN" altLang="en-US" sz="800" dirty="0">
                <a:solidFill>
                  <a:srgbClr val="FF0000"/>
                </a:solidFill>
              </a:rPr>
              <a:t>返回失败 “</a:t>
            </a:r>
            <a:r>
              <a:rPr lang="en-US" altLang="zh-CN" sz="800" dirty="0">
                <a:solidFill>
                  <a:srgbClr val="FF0000"/>
                </a:solidFill>
              </a:rPr>
              <a:t>xx</a:t>
            </a:r>
            <a:r>
              <a:rPr lang="zh-CN" altLang="en-US" sz="800" dirty="0">
                <a:solidFill>
                  <a:srgbClr val="FF0000"/>
                </a:solidFill>
              </a:rPr>
              <a:t>工位不是当前测试工位“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035D4C97-46D7-944A-270D-94A0C6E72A80}"/>
              </a:ext>
            </a:extLst>
          </p:cNvPr>
          <p:cNvSpPr txBox="1"/>
          <p:nvPr/>
        </p:nvSpPr>
        <p:spPr>
          <a:xfrm>
            <a:off x="7880451" y="4550355"/>
            <a:ext cx="633750" cy="14465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sn</a:t>
            </a:r>
            <a:r>
              <a:rPr lang="zh-CN" altLang="en-US" sz="800" dirty="0"/>
              <a:t>在该工位的</a:t>
            </a:r>
            <a:r>
              <a:rPr lang="zh-CN" altLang="en-US" sz="800" b="1" dirty="0">
                <a:highlight>
                  <a:srgbClr val="FFFF00"/>
                </a:highlight>
              </a:rPr>
              <a:t>上一个在线工位</a:t>
            </a:r>
            <a:r>
              <a:rPr lang="zh-CN" altLang="en-US" sz="800" dirty="0"/>
              <a:t>测试失败记录数</a:t>
            </a:r>
            <a:r>
              <a:rPr lang="en-US" altLang="zh-CN" sz="800" dirty="0"/>
              <a:t>&gt;=</a:t>
            </a:r>
            <a:r>
              <a:rPr lang="zh-CN" altLang="en-US" sz="800" dirty="0"/>
              <a:t>系统配置值：</a:t>
            </a:r>
            <a:r>
              <a:rPr lang="zh-CN" altLang="en-US" sz="800" dirty="0">
                <a:solidFill>
                  <a:srgbClr val="FF0000"/>
                </a:solidFill>
              </a:rPr>
              <a:t>返回失败“</a:t>
            </a:r>
            <a:r>
              <a:rPr lang="en-US" altLang="zh-CN" sz="800" dirty="0">
                <a:solidFill>
                  <a:srgbClr val="FF0000"/>
                </a:solidFill>
              </a:rPr>
              <a:t>xx</a:t>
            </a:r>
            <a:r>
              <a:rPr lang="zh-CN" altLang="en-US" sz="800" dirty="0">
                <a:solidFill>
                  <a:srgbClr val="FF0000"/>
                </a:solidFill>
              </a:rPr>
              <a:t>工位测试已达最大次数”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BEAE18E-0F61-3DCB-7557-C66416F59E5B}"/>
              </a:ext>
            </a:extLst>
          </p:cNvPr>
          <p:cNvSpPr txBox="1"/>
          <p:nvPr/>
        </p:nvSpPr>
        <p:spPr>
          <a:xfrm>
            <a:off x="8754328" y="4568369"/>
            <a:ext cx="63375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 err="1"/>
              <a:t>sn</a:t>
            </a:r>
            <a:r>
              <a:rPr lang="zh-CN" altLang="en-US" sz="800" dirty="0"/>
              <a:t>在该工位的</a:t>
            </a:r>
            <a:r>
              <a:rPr lang="zh-CN" altLang="en-US" sz="800" b="1" dirty="0">
                <a:highlight>
                  <a:srgbClr val="FFFF00"/>
                </a:highlight>
              </a:rPr>
              <a:t>上一个在线工位</a:t>
            </a:r>
            <a:r>
              <a:rPr lang="zh-CN" altLang="en-US" sz="800" dirty="0"/>
              <a:t>测试失败记录数</a:t>
            </a:r>
            <a:r>
              <a:rPr lang="en-US" altLang="zh-CN" sz="800" dirty="0"/>
              <a:t>&lt;</a:t>
            </a:r>
            <a:r>
              <a:rPr lang="zh-CN" altLang="en-US" sz="800" dirty="0"/>
              <a:t>系统配置值</a:t>
            </a:r>
            <a:r>
              <a:rPr lang="en-US" altLang="zh-CN" sz="800" dirty="0"/>
              <a:t>:</a:t>
            </a:r>
            <a:r>
              <a:rPr lang="zh-CN" altLang="en-US" sz="800" dirty="0">
                <a:solidFill>
                  <a:srgbClr val="00B050"/>
                </a:solidFill>
              </a:rPr>
              <a:t>返回成功</a:t>
            </a:r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8332E405-2FB6-EEDC-A129-EAF8D0D6105D}"/>
              </a:ext>
            </a:extLst>
          </p:cNvPr>
          <p:cNvCxnSpPr>
            <a:cxnSpLocks/>
            <a:stCxn id="172" idx="2"/>
            <a:endCxn id="227" idx="0"/>
          </p:cNvCxnSpPr>
          <p:nvPr/>
        </p:nvCxnSpPr>
        <p:spPr>
          <a:xfrm rot="5400000">
            <a:off x="6498278" y="3163273"/>
            <a:ext cx="1412832" cy="1353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FF239E7D-285B-EE20-3F00-1BBE1D6CDF15}"/>
              </a:ext>
            </a:extLst>
          </p:cNvPr>
          <p:cNvCxnSpPr>
            <a:cxnSpLocks/>
            <a:stCxn id="172" idx="2"/>
            <a:endCxn id="228" idx="0"/>
          </p:cNvCxnSpPr>
          <p:nvPr/>
        </p:nvCxnSpPr>
        <p:spPr>
          <a:xfrm rot="5400000">
            <a:off x="6902836" y="3567831"/>
            <a:ext cx="1412832" cy="544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71128F8B-0A5E-48AD-530D-834FB352522F}"/>
              </a:ext>
            </a:extLst>
          </p:cNvPr>
          <p:cNvCxnSpPr>
            <a:cxnSpLocks/>
            <a:stCxn id="172" idx="2"/>
            <a:endCxn id="229" idx="0"/>
          </p:cNvCxnSpPr>
          <p:nvPr/>
        </p:nvCxnSpPr>
        <p:spPr>
          <a:xfrm rot="16200000" flipH="1">
            <a:off x="7331012" y="3684040"/>
            <a:ext cx="1416747" cy="31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D917AAD4-00B7-BACD-19BC-8AA8C4EEC409}"/>
              </a:ext>
            </a:extLst>
          </p:cNvPr>
          <p:cNvCxnSpPr>
            <a:cxnSpLocks/>
            <a:stCxn id="172" idx="2"/>
            <a:endCxn id="230" idx="0"/>
          </p:cNvCxnSpPr>
          <p:nvPr/>
        </p:nvCxnSpPr>
        <p:spPr>
          <a:xfrm rot="16200000" flipH="1">
            <a:off x="7758944" y="3256109"/>
            <a:ext cx="1434761" cy="1189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流程图: 终止 244">
            <a:extLst>
              <a:ext uri="{FF2B5EF4-FFF2-40B4-BE49-F238E27FC236}">
                <a16:creationId xmlns:a16="http://schemas.microsoft.com/office/drawing/2014/main" id="{1A02BD51-7875-4553-8BD2-5FF09549A423}"/>
              </a:ext>
            </a:extLst>
          </p:cNvPr>
          <p:cNvSpPr/>
          <p:nvPr/>
        </p:nvSpPr>
        <p:spPr>
          <a:xfrm>
            <a:off x="6305720" y="6513134"/>
            <a:ext cx="2833196" cy="2462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结果返回设备入站请求</a:t>
            </a: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AFEC3411-FBC2-BFDA-1387-3185F5B8BDD0}"/>
              </a:ext>
            </a:extLst>
          </p:cNvPr>
          <p:cNvCxnSpPr>
            <a:cxnSpLocks/>
            <a:stCxn id="227" idx="2"/>
            <a:endCxn id="245" idx="0"/>
          </p:cNvCxnSpPr>
          <p:nvPr/>
        </p:nvCxnSpPr>
        <p:spPr>
          <a:xfrm>
            <a:off x="6527942" y="5623658"/>
            <a:ext cx="1194376" cy="88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CE924D49-C31F-965A-2F55-4E365B703EDF}"/>
              </a:ext>
            </a:extLst>
          </p:cNvPr>
          <p:cNvCxnSpPr>
            <a:cxnSpLocks/>
            <a:stCxn id="228" idx="2"/>
            <a:endCxn id="245" idx="0"/>
          </p:cNvCxnSpPr>
          <p:nvPr/>
        </p:nvCxnSpPr>
        <p:spPr>
          <a:xfrm>
            <a:off x="7337058" y="5746769"/>
            <a:ext cx="385260" cy="76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CCF0CC81-69A2-3711-22BD-A1F3F98B3291}"/>
              </a:ext>
            </a:extLst>
          </p:cNvPr>
          <p:cNvCxnSpPr>
            <a:cxnSpLocks/>
            <a:stCxn id="229" idx="2"/>
            <a:endCxn id="245" idx="0"/>
          </p:cNvCxnSpPr>
          <p:nvPr/>
        </p:nvCxnSpPr>
        <p:spPr>
          <a:xfrm flipH="1">
            <a:off x="7722318" y="5996905"/>
            <a:ext cx="475008" cy="51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B34B03F8-271C-8202-9FBE-3A65D29137DC}"/>
              </a:ext>
            </a:extLst>
          </p:cNvPr>
          <p:cNvCxnSpPr>
            <a:cxnSpLocks/>
            <a:stCxn id="230" idx="2"/>
            <a:endCxn id="245" idx="0"/>
          </p:cNvCxnSpPr>
          <p:nvPr/>
        </p:nvCxnSpPr>
        <p:spPr>
          <a:xfrm flipH="1">
            <a:off x="7722318" y="5891808"/>
            <a:ext cx="1348885" cy="62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>
            <a:extLst>
              <a:ext uri="{FF2B5EF4-FFF2-40B4-BE49-F238E27FC236}">
                <a16:creationId xmlns:a16="http://schemas.microsoft.com/office/drawing/2014/main" id="{AE4D1FC6-3208-46A7-8921-C6F22DC0D016}"/>
              </a:ext>
            </a:extLst>
          </p:cNvPr>
          <p:cNvSpPr txBox="1"/>
          <p:nvPr/>
        </p:nvSpPr>
        <p:spPr>
          <a:xfrm>
            <a:off x="10001468" y="2505513"/>
            <a:ext cx="1110700" cy="5078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保存一条对应</a:t>
            </a:r>
            <a:r>
              <a:rPr lang="en-US" altLang="zh-CN" sz="900" dirty="0" err="1"/>
              <a:t>sn</a:t>
            </a:r>
            <a:r>
              <a:rPr lang="zh-CN" altLang="en-US" sz="900" dirty="0"/>
              <a:t>的测试成功或失败的记录，</a:t>
            </a:r>
            <a:r>
              <a:rPr lang="zh-CN" altLang="en-US" sz="900" dirty="0">
                <a:solidFill>
                  <a:srgbClr val="00B050"/>
                </a:solidFill>
              </a:rPr>
              <a:t>返回成功</a:t>
            </a:r>
            <a:endParaRPr lang="en-US" altLang="zh-CN" sz="900" dirty="0">
              <a:solidFill>
                <a:srgbClr val="00B050"/>
              </a:solidFill>
            </a:endParaRPr>
          </a:p>
        </p:txBody>
      </p: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2E931BF1-61B4-B51C-01AB-D816867F64A9}"/>
              </a:ext>
            </a:extLst>
          </p:cNvPr>
          <p:cNvCxnSpPr>
            <a:cxnSpLocks/>
            <a:stCxn id="144" idx="2"/>
            <a:endCxn id="254" idx="0"/>
          </p:cNvCxnSpPr>
          <p:nvPr/>
        </p:nvCxnSpPr>
        <p:spPr>
          <a:xfrm rot="16200000" flipH="1">
            <a:off x="9642975" y="1591669"/>
            <a:ext cx="1718467" cy="109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流程图: 终止 257">
            <a:extLst>
              <a:ext uri="{FF2B5EF4-FFF2-40B4-BE49-F238E27FC236}">
                <a16:creationId xmlns:a16="http://schemas.microsoft.com/office/drawing/2014/main" id="{4A5CB9A3-1C51-47F7-31B4-0D343F2CD1D5}"/>
              </a:ext>
            </a:extLst>
          </p:cNvPr>
          <p:cNvSpPr/>
          <p:nvPr/>
        </p:nvSpPr>
        <p:spPr>
          <a:xfrm>
            <a:off x="10001468" y="3487908"/>
            <a:ext cx="1110700" cy="2462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结果返回设备出站请求</a:t>
            </a:r>
          </a:p>
        </p:txBody>
      </p: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822294D3-2D19-DD3B-6FC5-0FB41A90F1F1}"/>
              </a:ext>
            </a:extLst>
          </p:cNvPr>
          <p:cNvCxnSpPr>
            <a:cxnSpLocks/>
            <a:stCxn id="254" idx="2"/>
            <a:endCxn id="258" idx="0"/>
          </p:cNvCxnSpPr>
          <p:nvPr/>
        </p:nvCxnSpPr>
        <p:spPr>
          <a:xfrm rot="5400000">
            <a:off x="10319536" y="3250626"/>
            <a:ext cx="4745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501EC3FC-4027-06BF-46B5-79F32E16C247}"/>
              </a:ext>
            </a:extLst>
          </p:cNvPr>
          <p:cNvSpPr txBox="1"/>
          <p:nvPr/>
        </p:nvSpPr>
        <p:spPr>
          <a:xfrm>
            <a:off x="187989" y="113061"/>
            <a:ext cx="583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设备软件请求</a:t>
            </a:r>
            <a:r>
              <a:rPr lang="en-US" altLang="zh-CN" sz="2800" b="1" dirty="0"/>
              <a:t>MES</a:t>
            </a:r>
            <a:r>
              <a:rPr lang="zh-CN" altLang="en-US" sz="2800" b="1" dirty="0"/>
              <a:t>服务接口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613BE3-26B8-5310-CDAB-5BEF99CF3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64333"/>
              </p:ext>
            </p:extLst>
          </p:nvPr>
        </p:nvGraphicFramePr>
        <p:xfrm>
          <a:off x="285226" y="721454"/>
          <a:ext cx="11635528" cy="4247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016">
                  <a:extLst>
                    <a:ext uri="{9D8B030D-6E8A-4147-A177-3AD203B41FA5}">
                      <a16:colId xmlns:a16="http://schemas.microsoft.com/office/drawing/2014/main" val="2712786235"/>
                    </a:ext>
                  </a:extLst>
                </a:gridCol>
                <a:gridCol w="5652846">
                  <a:extLst>
                    <a:ext uri="{9D8B030D-6E8A-4147-A177-3AD203B41FA5}">
                      <a16:colId xmlns:a16="http://schemas.microsoft.com/office/drawing/2014/main" val="3987587305"/>
                    </a:ext>
                  </a:extLst>
                </a:gridCol>
                <a:gridCol w="1157838">
                  <a:extLst>
                    <a:ext uri="{9D8B030D-6E8A-4147-A177-3AD203B41FA5}">
                      <a16:colId xmlns:a16="http://schemas.microsoft.com/office/drawing/2014/main" val="1553827662"/>
                    </a:ext>
                  </a:extLst>
                </a:gridCol>
                <a:gridCol w="3895828">
                  <a:extLst>
                    <a:ext uri="{9D8B030D-6E8A-4147-A177-3AD203B41FA5}">
                      <a16:colId xmlns:a16="http://schemas.microsoft.com/office/drawing/2014/main" val="2368390910"/>
                    </a:ext>
                  </a:extLst>
                </a:gridCol>
              </a:tblGrid>
              <a:tr h="5368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</a:rPr>
                        <a:t>指令描述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</a:rPr>
                        <a:t>设备软件请求指令格式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</a:rPr>
                        <a:t>必选字段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</a:rPr>
                        <a:t>MES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服务返回值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extLst>
                  <a:ext uri="{0D108BD9-81ED-4DB2-BD59-A6C34878D82A}">
                    <a16:rowId xmlns:a16="http://schemas.microsoft.com/office/drawing/2014/main" val="2577176331"/>
                  </a:ext>
                </a:extLst>
              </a:tr>
              <a:tr h="11615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入站检测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{"</a:t>
                      </a:r>
                      <a:r>
                        <a:rPr lang="en-US" sz="1200" u="none" strike="noStrike" dirty="0" err="1">
                          <a:effectLst/>
                        </a:rPr>
                        <a:t>command":"enter","data</a:t>
                      </a:r>
                      <a:r>
                        <a:rPr lang="en-US" sz="1200" u="none" strike="noStrike" dirty="0">
                          <a:effectLst/>
                        </a:rPr>
                        <a:t>":{"barcode_sn":"1234567890abcdef","station_name":"PINT","product_name":"honor50"}}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barcode_sn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station_name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{"success":"true",  "message":"OK"}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{"success":"false", "message":"BC</a:t>
                      </a:r>
                      <a:r>
                        <a:rPr lang="zh-CN" altLang="en-US" sz="1200" u="none" strike="noStrike">
                          <a:effectLst/>
                        </a:rPr>
                        <a:t>工位不是当前测试工位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en-US" sz="1200" u="none" strike="noStrike">
                          <a:effectLst/>
                        </a:rPr>
                        <a:t>BC</a:t>
                      </a:r>
                      <a:r>
                        <a:rPr lang="zh-CN" altLang="en-US" sz="1200" u="none" strike="noStrike">
                          <a:effectLst/>
                        </a:rPr>
                        <a:t>工位测试已达最大次数</a:t>
                      </a:r>
                      <a:r>
                        <a:rPr lang="en-US" altLang="zh-CN" sz="1200" u="none" strike="noStrike">
                          <a:effectLst/>
                        </a:rPr>
                        <a:t>"}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extLst>
                  <a:ext uri="{0D108BD9-81ED-4DB2-BD59-A6C34878D82A}">
                    <a16:rowId xmlns:a16="http://schemas.microsoft.com/office/drawing/2014/main" val="2096457855"/>
                  </a:ext>
                </a:extLst>
              </a:tr>
              <a:tr h="25495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出站检测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{"</a:t>
                      </a:r>
                      <a:r>
                        <a:rPr lang="en-US" sz="1200" u="none" strike="noStrike" dirty="0" err="1">
                          <a:effectLst/>
                        </a:rPr>
                        <a:t>command":"leave","data</a:t>
                      </a:r>
                      <a:r>
                        <a:rPr lang="en-US" sz="1200" u="none" strike="noStrike" dirty="0">
                          <a:effectLst/>
                        </a:rPr>
                        <a:t>":{"barcode_sn":"1234567890abcdef","station_name":"PINT","product_name":"honor50","slot_id":"1","date":"2021-06-09 11:08:08","result":"success"}}</a:t>
                      </a:r>
                    </a:p>
                    <a:p>
                      <a:pPr algn="l" fontAlgn="ctr"/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{"</a:t>
                      </a:r>
                      <a:r>
                        <a:rPr lang="en-US" sz="1200" u="none" strike="noStrike" dirty="0" err="1">
                          <a:effectLst/>
                        </a:rPr>
                        <a:t>command":"leave","data</a:t>
                      </a:r>
                      <a:r>
                        <a:rPr lang="en-US" sz="1200" u="none" strike="noStrike" dirty="0">
                          <a:effectLst/>
                        </a:rPr>
                        <a:t>":{"barcode_sn":"1234567890abcdef","station_name":"TORQUET","product_name":"honor50","slot_id":"1","date":"2021-06-09 11:08:08","result":"fail"}}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barcode_sn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 err="1">
                          <a:effectLst/>
                        </a:rPr>
                        <a:t>station_name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result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{"</a:t>
                      </a:r>
                      <a:r>
                        <a:rPr lang="en-US" sz="1200" u="none" strike="noStrike" dirty="0" err="1">
                          <a:effectLst/>
                        </a:rPr>
                        <a:t>success":"true</a:t>
                      </a:r>
                      <a:r>
                        <a:rPr lang="en-US" sz="1200" u="none" strike="noStrike" dirty="0">
                          <a:effectLst/>
                        </a:rPr>
                        <a:t>",  "</a:t>
                      </a:r>
                      <a:r>
                        <a:rPr lang="en-US" sz="1200" u="none" strike="noStrike" dirty="0" err="1">
                          <a:effectLst/>
                        </a:rPr>
                        <a:t>message":"OK</a:t>
                      </a:r>
                      <a:r>
                        <a:rPr lang="en-US" sz="1200" u="none" strike="noStrike" dirty="0">
                          <a:effectLst/>
                        </a:rPr>
                        <a:t>"}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{"</a:t>
                      </a:r>
                      <a:r>
                        <a:rPr lang="en-US" sz="1200" u="none" strike="noStrike" dirty="0" err="1">
                          <a:effectLst/>
                        </a:rPr>
                        <a:t>success":"false</a:t>
                      </a:r>
                      <a:r>
                        <a:rPr lang="en-US" sz="1200" u="none" strike="noStrike" dirty="0">
                          <a:effectLst/>
                        </a:rPr>
                        <a:t>", "message":"</a:t>
                      </a:r>
                      <a:r>
                        <a:rPr lang="zh-CN" altLang="en-US" sz="1200" u="none" strike="noStrike" dirty="0">
                          <a:effectLst/>
                        </a:rPr>
                        <a:t>具体错误描述</a:t>
                      </a:r>
                      <a:r>
                        <a:rPr lang="en-US" altLang="zh-CN" sz="1200" u="none" strike="noStrike" dirty="0">
                          <a:effectLst/>
                        </a:rPr>
                        <a:t>"}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57" marR="5957" marT="5957" marB="0" anchor="ctr"/>
                </a:tc>
                <a:extLst>
                  <a:ext uri="{0D108BD9-81ED-4DB2-BD59-A6C34878D82A}">
                    <a16:rowId xmlns:a16="http://schemas.microsoft.com/office/drawing/2014/main" val="364645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C8B53-33E2-11B0-80D8-CCCE5909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" y="3429001"/>
            <a:ext cx="12192000" cy="342900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32EA8491-CBD3-7F07-B698-D9A282F9E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" y="608801"/>
            <a:ext cx="12192000" cy="2820199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46D6A424-E32C-9C39-C757-55A70286F4EE}"/>
              </a:ext>
            </a:extLst>
          </p:cNvPr>
          <p:cNvSpPr txBox="1"/>
          <p:nvPr/>
        </p:nvSpPr>
        <p:spPr>
          <a:xfrm>
            <a:off x="187989" y="113061"/>
            <a:ext cx="583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设备软件请求</a:t>
            </a:r>
            <a:r>
              <a:rPr lang="en-US" altLang="zh-CN" sz="2800" b="1" dirty="0"/>
              <a:t>MES</a:t>
            </a:r>
            <a:r>
              <a:rPr lang="zh-CN" altLang="en-US" sz="2800" b="1" dirty="0"/>
              <a:t>服务用例</a:t>
            </a:r>
          </a:p>
        </p:txBody>
      </p:sp>
    </p:spTree>
    <p:extLst>
      <p:ext uri="{BB962C8B-B14F-4D97-AF65-F5344CB8AC3E}">
        <p14:creationId xmlns:p14="http://schemas.microsoft.com/office/powerpoint/2010/main" val="251440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25554</TotalTime>
  <Words>632</Words>
  <Application>Microsoft Office PowerPoint</Application>
  <PresentationFormat>宽屏</PresentationFormat>
  <Paragraphs>68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DengXian</vt:lpstr>
      <vt:lpstr>DengXian Light</vt:lpstr>
      <vt:lpstr>宋体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lvjingyang 00015568</dc:creator>
  <cp:lastModifiedBy>o202101811227</cp:lastModifiedBy>
  <cp:revision>151</cp:revision>
  <dcterms:created xsi:type="dcterms:W3CDTF">2019-11-19T06:26:18Z</dcterms:created>
  <dcterms:modified xsi:type="dcterms:W3CDTF">2022-08-10T09:31:43Z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(2)3Qwje5dYvwKjQp19J+JtKmIEpvgaEREvvF1k9F9p4kEfJqmSbcbgKCQgDHyVY40hXZCJAAaw
8vuFGr+CtVRQUbGEMgQVLmrRTasioiQpIdK4YcXsUXYrBRB8RAfQj48QR4JTXNe47MSeESM7
hy3n/woBW77MLhdrbbnuMkEmk+u2IB/Hcz5hI9HP/hGrzybRAHlPLSFA8Y/e0rV1yEa0g1Sm
y0gERkDK1T4JY5XeZN</vt:lpwstr>
  </property>
  <property fmtid="{D5CDD505-2E9C-101B-9397-08002B2CF9AE}" pid="3" name="_2015_ms_pID_7253431">
    <vt:lpwstr>LzYC2GUIIUInvOSzG1Vy/lgBUvUqY64x6AyV+F6Yx2VgkdCGfFhanW
leFQmPnYycG4L95GawWwjk5r0J9JjyZG+Hf8Fr2glnLiK4IXSRdeYJR0vK9GAr/kJNW4XCZ0
INuG9MLxKwXDXC6v0bVI+hdRa9YlQl1V+IwZGYOk8bocDgBgCM+uqqg1tuwBIOZPfao=</vt:lpwstr>
  </property>
</Properties>
</file>