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18" r:id="rId2"/>
    <p:sldId id="301" r:id="rId3"/>
    <p:sldId id="310" r:id="rId4"/>
    <p:sldId id="333" r:id="rId5"/>
    <p:sldId id="319" r:id="rId6"/>
    <p:sldId id="334" r:id="rId7"/>
    <p:sldId id="331" r:id="rId8"/>
    <p:sldId id="335" r:id="rId9"/>
    <p:sldId id="337" r:id="rId10"/>
    <p:sldId id="336" r:id="rId11"/>
    <p:sldId id="330" r:id="rId12"/>
    <p:sldId id="338" r:id="rId13"/>
    <p:sldId id="33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9"/>
    <p:restoredTop sz="96327"/>
  </p:normalViewPr>
  <p:slideViewPr>
    <p:cSldViewPr snapToGrid="0" snapToObjects="1">
      <p:cViewPr>
        <p:scale>
          <a:sx n="107" d="100"/>
          <a:sy n="107" d="100"/>
        </p:scale>
        <p:origin x="-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A5BDD-778C-B344-84AF-C3B35FC1A2E2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3BCBE-5AE3-3B4F-A19D-C7E1FF27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42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9224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003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440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8982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5534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0156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248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72AF-70B3-A846-9EBA-9D32AF28B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56288-8A55-1B4C-976B-87F2DC25B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04069-13CD-AC4C-9715-EF2F5F82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3995F-6AEA-6E45-B29D-02EBC5F6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96197-8AFE-A345-830B-C48A297C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4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F191-5621-8244-84DA-E438EBAE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5D0DB-1C8C-C746-964A-279DA57E8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008C6-59ED-2C40-977B-5132C6F7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3231D-666C-B849-9048-88B4D1B0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B95A9-7487-3D46-B6C3-85C00CEB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8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6BA10C-65F2-AB46-B82F-8FDE00662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8A621-A39A-E444-B958-1685DAA22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083EE-98B5-F14E-B5FA-3DB10E6C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0DDF-6413-4849-AA01-7CF6B7BA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E45B-B0F3-CB4F-B623-50FC08C7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C156-82BF-DE40-883E-D587ECFF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FA706-EEF4-B24C-8338-9B3B6B52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ECD1-483D-2141-9C3D-330E74DB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C8113-993D-8343-A5BE-F2B5B0F0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72924-2AD2-AF4C-ADF1-BA5B2859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5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CB0B-FED1-7E47-82B7-0B53711B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394EB-61B1-744D-B0DF-0AD3DF70E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E0271-7CC8-4E46-A1D3-EB5ACBDB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ACDFF-F9D8-2649-B74E-532C0BB4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6C2C-CA5C-0A4A-827B-0D8674F1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19B5-272E-314E-8FBE-99B68D62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7E65C-034B-3346-883C-7F8722680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F3D1E-1E25-474D-AFBC-74A2C759F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809E9-2BC3-D647-AFF7-E511884E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3A0D3-D66A-7B4E-92A3-CA43A364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7A4B4-1780-024C-8547-97C670DC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8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858B-B9B8-EF47-AD8E-E45FBCC7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56443-F79C-2B46-A488-6AC245F72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DEDA-0B8A-D14A-9BE9-1ABCAD640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ECD13-33CB-7644-BE95-3182770DD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C5F29-CDBA-3B49-ACB0-F0723BC5F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87A26-EB18-284F-8F00-02A74A9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7FE30D-A2FD-3B4B-A0A6-D8BC26CB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B8338-B34A-0F49-A51E-F3879079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7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B257-B491-7D42-AF4E-47B2507B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686D4-0D3C-D042-8345-592F1361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FFD57-6D58-E444-9135-3068EDA0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DD0A7-3ADA-B04E-B38D-7604AC74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9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20D1D-CA63-B34C-840F-4647E97D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D1D7A-DC96-934E-A710-9C2BC5F3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1B276-99C3-EB46-8DDD-66A25D8A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1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2D5F-FBB9-6A42-A733-0199A0A1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2A04-E335-3643-83B9-FBC47E328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FC627-EAE2-3B43-9948-16D0B462B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F81AF-3013-4F44-B4F7-1476246E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A4D1D-7B6A-B44B-A776-A67B21F0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530C8-FA99-A84B-AA71-7AEFE589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2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B39E-8905-3C4B-BFBC-EFF94579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8FDBC-397F-854A-8382-5115C2978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4026C-537E-D64C-ADC9-FAD7F6734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220EC-ADD3-3844-8FA3-7D459421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61D54-13AB-F448-AC65-932B9512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1ACF8-2E27-7D4C-AE87-F6DDD3A1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9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DC786-A0A0-464D-855C-8A72C601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D4A3C-B67A-9445-9B45-3D523713E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6CE4A-D764-FB4D-975B-431CEB742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0CD6C-78DE-4449-8454-8B7589D89EDB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71140-3CBF-8048-A403-8142E5EF6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3EC9C-1574-8744-A054-3E5E7CFF5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-89452" y="-69574"/>
            <a:ext cx="12281452" cy="387231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GB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599850" y="304016"/>
            <a:ext cx="9144000" cy="2387600"/>
          </a:xfrm>
          <a:prstGeom prst="rect">
            <a:avLst/>
          </a:prstGeom>
          <a:solidFill>
            <a:srgbClr val="000000">
              <a:alpha val="34509"/>
            </a:srgb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ts val="6000"/>
            </a:pPr>
            <a:r>
              <a:rPr lang="en-GB" sz="3600" dirty="0">
                <a:solidFill>
                  <a:schemeClr val="lt1"/>
                </a:solidFill>
              </a:rPr>
              <a:t>CSE2215 Computer Graphics </a:t>
            </a:r>
            <a:br>
              <a:rPr lang="en-GB" sz="3600" dirty="0">
                <a:solidFill>
                  <a:schemeClr val="lt1"/>
                </a:solidFill>
              </a:rPr>
            </a:br>
            <a:r>
              <a:rPr lang="en-GB" sz="3600" dirty="0">
                <a:solidFill>
                  <a:schemeClr val="lt1"/>
                </a:solidFill>
              </a:rPr>
              <a:t>Ray Tracing</a:t>
            </a:r>
            <a:br>
              <a:rPr lang="en-GB" sz="3600" dirty="0">
                <a:solidFill>
                  <a:schemeClr val="lt1"/>
                </a:solidFill>
              </a:rPr>
            </a:br>
            <a:r>
              <a:rPr lang="en-GB" sz="3600" dirty="0">
                <a:solidFill>
                  <a:schemeClr val="lt1"/>
                </a:solidFill>
              </a:rPr>
              <a:t>Final Project</a:t>
            </a:r>
          </a:p>
        </p:txBody>
      </p:sp>
      <p:sp>
        <p:nvSpPr>
          <p:cNvPr id="87" name="Google Shape;87;p13"/>
          <p:cNvSpPr txBox="1"/>
          <p:nvPr/>
        </p:nvSpPr>
        <p:spPr>
          <a:xfrm>
            <a:off x="947974" y="2814675"/>
            <a:ext cx="10206600" cy="697500"/>
          </a:xfrm>
          <a:prstGeom prst="rect">
            <a:avLst/>
          </a:prstGeom>
          <a:solidFill>
            <a:srgbClr val="000000">
              <a:alpha val="34509"/>
            </a:srgb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GB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31 October </a:t>
            </a:r>
            <a:r>
              <a:rPr lang="en-GB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2019 </a:t>
            </a:r>
            <a:endParaRPr lang="en-GB"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7;p13">
            <a:extLst>
              <a:ext uri="{FF2B5EF4-FFF2-40B4-BE49-F238E27FC236}">
                <a16:creationId xmlns:a16="http://schemas.microsoft.com/office/drawing/2014/main" id="{796E2A17-2F37-4354-B132-95F8AFC69A05}"/>
              </a:ext>
            </a:extLst>
          </p:cNvPr>
          <p:cNvSpPr txBox="1"/>
          <p:nvPr/>
        </p:nvSpPr>
        <p:spPr>
          <a:xfrm>
            <a:off x="6096000" y="4958334"/>
            <a:ext cx="2956488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lt1"/>
              </a:buClr>
              <a:buSzPts val="2000"/>
            </a:pPr>
            <a:r>
              <a:rPr lang="en-GB" sz="2000" b="1" dirty="0">
                <a:ea typeface="Calibri"/>
                <a:cs typeface="Calibri"/>
                <a:sym typeface="Calibri"/>
              </a:rPr>
              <a:t>Lazar </a:t>
            </a:r>
            <a:r>
              <a:rPr lang="en-GB" sz="2000" b="1" dirty="0" err="1">
                <a:ea typeface="Calibri"/>
                <a:cs typeface="Calibri"/>
                <a:sym typeface="Calibri"/>
              </a:rPr>
              <a:t>Nenovski</a:t>
            </a:r>
            <a:endParaRPr lang="en-GB" sz="2000" b="1" dirty="0">
              <a:ea typeface="Calibri"/>
              <a:cs typeface="Calibri"/>
              <a:sym typeface="Calibri"/>
            </a:endParaRPr>
          </a:p>
          <a:p>
            <a:pPr lvl="0">
              <a:lnSpc>
                <a:spcPct val="150000"/>
              </a:lnSpc>
              <a:buClr>
                <a:schemeClr val="lt1"/>
              </a:buClr>
              <a:buSzPts val="2000"/>
            </a:pPr>
            <a:r>
              <a:rPr lang="en-GB" sz="2000" b="1" dirty="0" err="1">
                <a:ea typeface="Calibri"/>
                <a:cs typeface="Calibri"/>
                <a:sym typeface="Calibri"/>
              </a:rPr>
              <a:t>Moshiur</a:t>
            </a:r>
            <a:r>
              <a:rPr lang="en-GB" sz="2000" b="1" dirty="0">
                <a:ea typeface="Calibri"/>
                <a:cs typeface="Calibri"/>
                <a:sym typeface="Calibri"/>
              </a:rPr>
              <a:t> Rahman</a:t>
            </a:r>
          </a:p>
          <a:p>
            <a:pPr lvl="0">
              <a:lnSpc>
                <a:spcPct val="150000"/>
              </a:lnSpc>
              <a:buClr>
                <a:schemeClr val="lt1"/>
              </a:buClr>
              <a:buSzPts val="2000"/>
            </a:pPr>
            <a:r>
              <a:rPr lang="en-GB" sz="2000" b="1" dirty="0">
                <a:ea typeface="Calibri"/>
                <a:cs typeface="Calibri"/>
                <a:sym typeface="Calibri"/>
              </a:rPr>
              <a:t>Jacob </a:t>
            </a:r>
            <a:r>
              <a:rPr lang="en-GB" sz="2000" b="1" dirty="0" err="1">
                <a:ea typeface="Calibri"/>
                <a:cs typeface="Calibri"/>
                <a:sym typeface="Calibri"/>
              </a:rPr>
              <a:t>Roeters</a:t>
            </a:r>
            <a:r>
              <a:rPr lang="en-GB" sz="2000" b="1" dirty="0">
                <a:ea typeface="Calibri"/>
                <a:cs typeface="Calibri"/>
                <a:sym typeface="Calibri"/>
              </a:rPr>
              <a:t> van </a:t>
            </a:r>
            <a:r>
              <a:rPr lang="en-GB" sz="2000" b="1" dirty="0" err="1">
                <a:ea typeface="Calibri"/>
                <a:cs typeface="Calibri"/>
                <a:sym typeface="Calibri"/>
              </a:rPr>
              <a:t>Lennep</a:t>
            </a:r>
            <a:endParaRPr lang="en-GB" sz="2000" b="1" dirty="0">
              <a:ea typeface="Calibri"/>
              <a:cs typeface="Calibri"/>
              <a:sym typeface="Calibri"/>
            </a:endParaRPr>
          </a:p>
          <a:p>
            <a:pPr lvl="0">
              <a:lnSpc>
                <a:spcPct val="150000"/>
              </a:lnSpc>
              <a:buClr>
                <a:schemeClr val="lt1"/>
              </a:buClr>
              <a:buSzPts val="2000"/>
            </a:pPr>
            <a:r>
              <a:rPr lang="en-GB" sz="2000" b="1" dirty="0">
                <a:ea typeface="Calibri"/>
                <a:cs typeface="Calibri"/>
                <a:sym typeface="Calibri"/>
              </a:rPr>
              <a:t>Shivani Singh</a:t>
            </a:r>
          </a:p>
          <a:p>
            <a:pPr lvl="0">
              <a:lnSpc>
                <a:spcPct val="150000"/>
              </a:lnSpc>
              <a:buClr>
                <a:schemeClr val="lt1"/>
              </a:buClr>
              <a:buSzPts val="2000"/>
            </a:pPr>
            <a:r>
              <a:rPr lang="en-GB" sz="2000" b="1" dirty="0">
                <a:ea typeface="Calibri"/>
                <a:cs typeface="Calibri"/>
                <a:sym typeface="Calibri"/>
              </a:rPr>
              <a:t>Joaquin van Loon</a:t>
            </a:r>
          </a:p>
          <a:p>
            <a:pPr lvl="0">
              <a:lnSpc>
                <a:spcPct val="150000"/>
              </a:lnSpc>
              <a:buClr>
                <a:schemeClr val="lt1"/>
              </a:buClr>
              <a:buSzPts val="2000"/>
            </a:pPr>
            <a:r>
              <a:rPr lang="en-GB" sz="2000" b="1" dirty="0">
                <a:ea typeface="Calibri"/>
                <a:cs typeface="Calibri"/>
                <a:sym typeface="Calibri"/>
              </a:rPr>
              <a:t>Yanqing Wu</a:t>
            </a:r>
          </a:p>
        </p:txBody>
      </p:sp>
      <p:sp>
        <p:nvSpPr>
          <p:cNvPr id="9" name="Google Shape;87;p13">
            <a:extLst>
              <a:ext uri="{FF2B5EF4-FFF2-40B4-BE49-F238E27FC236}">
                <a16:creationId xmlns:a16="http://schemas.microsoft.com/office/drawing/2014/main" id="{DB2A66EC-643D-0548-8E0E-F7C4B9E4F7C6}"/>
              </a:ext>
            </a:extLst>
          </p:cNvPr>
          <p:cNvSpPr txBox="1"/>
          <p:nvPr/>
        </p:nvSpPr>
        <p:spPr>
          <a:xfrm>
            <a:off x="3094786" y="4943897"/>
            <a:ext cx="2956488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lnSpc>
                <a:spcPct val="150000"/>
              </a:lnSpc>
              <a:buClr>
                <a:schemeClr val="lt1"/>
              </a:buClr>
              <a:buSzPts val="2000"/>
            </a:pPr>
            <a:r>
              <a:rPr lang="en-GB" sz="2000" b="1" dirty="0">
                <a:ea typeface="Calibri"/>
                <a:cs typeface="Calibri"/>
                <a:sym typeface="Calibri"/>
              </a:rPr>
              <a:t>Group 22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BE0AD1-B775-1145-8EBB-2532B8861B28}"/>
              </a:ext>
            </a:extLst>
          </p:cNvPr>
          <p:cNvCxnSpPr>
            <a:stCxn id="84" idx="2"/>
          </p:cNvCxnSpPr>
          <p:nvPr/>
        </p:nvCxnSpPr>
        <p:spPr>
          <a:xfrm>
            <a:off x="6051274" y="3802743"/>
            <a:ext cx="0" cy="30552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551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Agenda</a:t>
            </a:r>
            <a:endParaRPr dirty="0"/>
          </a:p>
        </p:txBody>
      </p:sp>
      <p:sp>
        <p:nvSpPr>
          <p:cNvPr id="95" name="Google Shape;95;p14"/>
          <p:cNvSpPr txBox="1"/>
          <p:nvPr/>
        </p:nvSpPr>
        <p:spPr>
          <a:xfrm>
            <a:off x="889000" y="2674961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Acceleration structure statistics</a:t>
            </a:r>
            <a:endParaRPr lang="en-GB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89000" y="3376007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1: </a:t>
            </a: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Requirements</a:t>
            </a:r>
            <a:endParaRPr lang="en-GB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889000" y="4077053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lang="en-US" sz="2800" dirty="0">
                <a:ea typeface="Calibri"/>
                <a:cs typeface="Calibri"/>
                <a:sym typeface="Calibri"/>
              </a:rPr>
              <a:t>Example 2: Acceleration Structure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10</a:t>
            </a:fld>
            <a:endParaRPr/>
          </a:p>
        </p:txBody>
      </p:sp>
      <p:sp>
        <p:nvSpPr>
          <p:cNvPr id="11" name="Google Shape;95;p14">
            <a:extLst>
              <a:ext uri="{FF2B5EF4-FFF2-40B4-BE49-F238E27FC236}">
                <a16:creationId xmlns:a16="http://schemas.microsoft.com/office/drawing/2014/main" id="{CA617A29-8358-48CB-811E-F941EDD23404}"/>
              </a:ext>
            </a:extLst>
          </p:cNvPr>
          <p:cNvSpPr txBox="1"/>
          <p:nvPr/>
        </p:nvSpPr>
        <p:spPr>
          <a:xfrm>
            <a:off x="889000" y="1973915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Features Implemented</a:t>
            </a:r>
            <a:endParaRPr lang="en-GB" sz="280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97;p14">
            <a:extLst>
              <a:ext uri="{FF2B5EF4-FFF2-40B4-BE49-F238E27FC236}">
                <a16:creationId xmlns:a16="http://schemas.microsoft.com/office/drawing/2014/main" id="{29A6FC9D-5FB4-4449-B021-28FEAA0CECCF}"/>
              </a:ext>
            </a:extLst>
          </p:cNvPr>
          <p:cNvSpPr txBox="1"/>
          <p:nvPr/>
        </p:nvSpPr>
        <p:spPr>
          <a:xfrm>
            <a:off x="888999" y="4778099"/>
            <a:ext cx="8269973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Example 3: An illustration of corner cases</a:t>
            </a:r>
          </a:p>
        </p:txBody>
      </p:sp>
      <p:sp>
        <p:nvSpPr>
          <p:cNvPr id="9" name="Google Shape;97;p14">
            <a:extLst>
              <a:ext uri="{FF2B5EF4-FFF2-40B4-BE49-F238E27FC236}">
                <a16:creationId xmlns:a16="http://schemas.microsoft.com/office/drawing/2014/main" id="{99AF7180-E12D-444A-BA68-8AB3E1E0FD27}"/>
              </a:ext>
            </a:extLst>
          </p:cNvPr>
          <p:cNvSpPr txBox="1"/>
          <p:nvPr/>
        </p:nvSpPr>
        <p:spPr>
          <a:xfrm>
            <a:off x="888999" y="5479145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Final Image</a:t>
            </a:r>
          </a:p>
        </p:txBody>
      </p:sp>
    </p:spTree>
    <p:extLst>
      <p:ext uri="{BB962C8B-B14F-4D97-AF65-F5344CB8AC3E}">
        <p14:creationId xmlns:p14="http://schemas.microsoft.com/office/powerpoint/2010/main" val="1307440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E01521-9008-6143-8BE6-F467E8860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315" y="1616712"/>
            <a:ext cx="4445000" cy="4445000"/>
          </a:xfrm>
          <a:prstGeom prst="rect">
            <a:avLst/>
          </a:prstGeom>
        </p:spPr>
      </p:pic>
      <p:sp>
        <p:nvSpPr>
          <p:cNvPr id="28" name="Title 27">
            <a:extLst>
              <a:ext uri="{FF2B5EF4-FFF2-40B4-BE49-F238E27FC236}">
                <a16:creationId xmlns:a16="http://schemas.microsoft.com/office/drawing/2014/main" id="{ED88B789-8876-4BD8-A8AC-E8DF4A86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3: An illustration of corner cases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ABE22-19AB-42E0-877C-2301047B25B7}"/>
              </a:ext>
            </a:extLst>
          </p:cNvPr>
          <p:cNvSpPr txBox="1"/>
          <p:nvPr/>
        </p:nvSpPr>
        <p:spPr>
          <a:xfrm>
            <a:off x="9222104" y="2417111"/>
            <a:ext cx="2680571" cy="4801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boxes</a:t>
            </a:r>
            <a:endParaRPr lang="de-DE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425EAD-B79D-4038-A303-2AC2C2CD5EB0}"/>
              </a:ext>
            </a:extLst>
          </p:cNvPr>
          <p:cNvSpPr>
            <a:spLocks noChangeAspect="1"/>
          </p:cNvSpPr>
          <p:nvPr/>
        </p:nvSpPr>
        <p:spPr>
          <a:xfrm>
            <a:off x="5276288" y="3018789"/>
            <a:ext cx="85196" cy="763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734D198B-8559-4A65-B869-38251A0692B3}"/>
              </a:ext>
            </a:extLst>
          </p:cNvPr>
          <p:cNvCxnSpPr>
            <a:cxnSpLocks/>
            <a:stCxn id="6" idx="0"/>
            <a:endCxn id="5" idx="1"/>
          </p:cNvCxnSpPr>
          <p:nvPr/>
        </p:nvCxnSpPr>
        <p:spPr>
          <a:xfrm rot="5400000" flipH="1" flipV="1">
            <a:off x="7089693" y="886378"/>
            <a:ext cx="361604" cy="390321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5526AB-A7F1-4F24-A75B-ECBF65DA285D}"/>
              </a:ext>
            </a:extLst>
          </p:cNvPr>
          <p:cNvSpPr txBox="1"/>
          <p:nvPr/>
        </p:nvSpPr>
        <p:spPr>
          <a:xfrm>
            <a:off x="9222104" y="3340766"/>
            <a:ext cx="2680571" cy="6390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ray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shoots</a:t>
            </a:r>
            <a:endParaRPr lang="de-DE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5C9C5E-83F8-4967-ACC7-B8582406B9BE}"/>
              </a:ext>
            </a:extLst>
          </p:cNvPr>
          <p:cNvSpPr txBox="1"/>
          <p:nvPr/>
        </p:nvSpPr>
        <p:spPr>
          <a:xfrm>
            <a:off x="9222103" y="4423350"/>
            <a:ext cx="2680571" cy="4801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extra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B629D0-DAB6-4B30-99AF-099633149813}"/>
              </a:ext>
            </a:extLst>
          </p:cNvPr>
          <p:cNvSpPr>
            <a:spLocks noChangeAspect="1"/>
          </p:cNvSpPr>
          <p:nvPr/>
        </p:nvSpPr>
        <p:spPr>
          <a:xfrm>
            <a:off x="6159975" y="4143824"/>
            <a:ext cx="85196" cy="763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A51A033-A816-45D6-8A88-A37F33D4658A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202573" y="3660305"/>
            <a:ext cx="3019531" cy="5229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8B4BE70-C19F-45AD-9AA8-D11BA637C669}"/>
              </a:ext>
            </a:extLst>
          </p:cNvPr>
          <p:cNvSpPr>
            <a:spLocks noChangeAspect="1"/>
          </p:cNvSpPr>
          <p:nvPr/>
        </p:nvSpPr>
        <p:spPr>
          <a:xfrm>
            <a:off x="4297081" y="4447119"/>
            <a:ext cx="85196" cy="763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663DCB5-6002-4F0D-853C-0CDF7B15B7CE}"/>
              </a:ext>
            </a:extLst>
          </p:cNvPr>
          <p:cNvCxnSpPr>
            <a:cxnSpLocks/>
            <a:stCxn id="21" idx="4"/>
            <a:endCxn id="11" idx="1"/>
          </p:cNvCxnSpPr>
          <p:nvPr/>
        </p:nvCxnSpPr>
        <p:spPr>
          <a:xfrm rot="16200000" flipH="1">
            <a:off x="6710931" y="2152251"/>
            <a:ext cx="139921" cy="488242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F65A8BD-2026-4567-A590-C67A63C5F23A}"/>
              </a:ext>
            </a:extLst>
          </p:cNvPr>
          <p:cNvSpPr txBox="1"/>
          <p:nvPr/>
        </p:nvSpPr>
        <p:spPr>
          <a:xfrm>
            <a:off x="9222102" y="5347006"/>
            <a:ext cx="2680571" cy="4801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seee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endParaRPr lang="de-DE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233570A-6925-4A2A-95D0-C9F8AAF9FCD5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5659049" y="5467887"/>
            <a:ext cx="3563053" cy="1191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2F19AB8-417D-4398-8F65-386501DD5234}"/>
              </a:ext>
            </a:extLst>
          </p:cNvPr>
          <p:cNvSpPr>
            <a:spLocks noChangeAspect="1"/>
          </p:cNvSpPr>
          <p:nvPr/>
        </p:nvSpPr>
        <p:spPr>
          <a:xfrm>
            <a:off x="5616451" y="5429695"/>
            <a:ext cx="85196" cy="763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Google Shape;166;p21">
            <a:extLst>
              <a:ext uri="{FF2B5EF4-FFF2-40B4-BE49-F238E27FC236}">
                <a16:creationId xmlns:a16="http://schemas.microsoft.com/office/drawing/2014/main" id="{2239FD9E-4032-44B3-9DC9-F50C7A1129B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11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FF94C-F3DC-0949-B374-9772BAF76B7B}"/>
              </a:ext>
            </a:extLst>
          </p:cNvPr>
          <p:cNvSpPr txBox="1"/>
          <p:nvPr/>
        </p:nvSpPr>
        <p:spPr>
          <a:xfrm>
            <a:off x="154141" y="1268410"/>
            <a:ext cx="4968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An illustration of interesting test or corner cases</a:t>
            </a:r>
          </a:p>
          <a:p>
            <a:pPr marL="285750" indent="-285750">
              <a:buFontTx/>
              <a:buChar char="-"/>
            </a:pPr>
            <a:r>
              <a:rPr lang="en-GB" dirty="0"/>
              <a:t>Soft shadows</a:t>
            </a:r>
          </a:p>
          <a:p>
            <a:pPr marL="285750" indent="-285750">
              <a:buFontTx/>
              <a:buChar char="-"/>
            </a:pPr>
            <a:r>
              <a:rPr lang="en-GB" dirty="0"/>
              <a:t>Hard shadows</a:t>
            </a:r>
          </a:p>
          <a:p>
            <a:pPr marL="285750" indent="-285750">
              <a:buFontTx/>
              <a:buChar char="-"/>
            </a:pPr>
            <a:r>
              <a:rPr lang="en-GB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308966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Agenda</a:t>
            </a:r>
            <a:endParaRPr dirty="0"/>
          </a:p>
        </p:txBody>
      </p:sp>
      <p:sp>
        <p:nvSpPr>
          <p:cNvPr id="95" name="Google Shape;95;p14"/>
          <p:cNvSpPr txBox="1"/>
          <p:nvPr/>
        </p:nvSpPr>
        <p:spPr>
          <a:xfrm>
            <a:off x="889000" y="2674961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Acceleration structure statistics</a:t>
            </a:r>
            <a:endParaRPr lang="en-GB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89000" y="3376007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1: </a:t>
            </a: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Requirements</a:t>
            </a:r>
            <a:endParaRPr lang="en-GB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889000" y="4077053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Example 2: Acceleration Structure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12</a:t>
            </a:fld>
            <a:endParaRPr/>
          </a:p>
        </p:txBody>
      </p:sp>
      <p:sp>
        <p:nvSpPr>
          <p:cNvPr id="11" name="Google Shape;95;p14">
            <a:extLst>
              <a:ext uri="{FF2B5EF4-FFF2-40B4-BE49-F238E27FC236}">
                <a16:creationId xmlns:a16="http://schemas.microsoft.com/office/drawing/2014/main" id="{CA617A29-8358-48CB-811E-F941EDD23404}"/>
              </a:ext>
            </a:extLst>
          </p:cNvPr>
          <p:cNvSpPr txBox="1"/>
          <p:nvPr/>
        </p:nvSpPr>
        <p:spPr>
          <a:xfrm>
            <a:off x="889000" y="1973915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Features Implemented</a:t>
            </a:r>
            <a:endParaRPr lang="en-GB" sz="280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97;p14">
            <a:extLst>
              <a:ext uri="{FF2B5EF4-FFF2-40B4-BE49-F238E27FC236}">
                <a16:creationId xmlns:a16="http://schemas.microsoft.com/office/drawing/2014/main" id="{29A6FC9D-5FB4-4449-B021-28FEAA0CECCF}"/>
              </a:ext>
            </a:extLst>
          </p:cNvPr>
          <p:cNvSpPr txBox="1"/>
          <p:nvPr/>
        </p:nvSpPr>
        <p:spPr>
          <a:xfrm>
            <a:off x="888999" y="4778099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Example 3: An illustration of corner cases</a:t>
            </a:r>
          </a:p>
        </p:txBody>
      </p:sp>
      <p:sp>
        <p:nvSpPr>
          <p:cNvPr id="9" name="Google Shape;97;p14">
            <a:extLst>
              <a:ext uri="{FF2B5EF4-FFF2-40B4-BE49-F238E27FC236}">
                <a16:creationId xmlns:a16="http://schemas.microsoft.com/office/drawing/2014/main" id="{53F19F63-BE0C-334C-A84E-3815DBF0348A}"/>
              </a:ext>
            </a:extLst>
          </p:cNvPr>
          <p:cNvSpPr txBox="1"/>
          <p:nvPr/>
        </p:nvSpPr>
        <p:spPr>
          <a:xfrm>
            <a:off x="888999" y="5479145"/>
            <a:ext cx="8269973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Final Image</a:t>
            </a:r>
          </a:p>
        </p:txBody>
      </p:sp>
    </p:spTree>
    <p:extLst>
      <p:ext uri="{BB962C8B-B14F-4D97-AF65-F5344CB8AC3E}">
        <p14:creationId xmlns:p14="http://schemas.microsoft.com/office/powerpoint/2010/main" val="592799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ED88B789-8876-4BD8-A8AC-E8DF4A86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Image</a:t>
            </a:r>
          </a:p>
        </p:txBody>
      </p:sp>
      <p:sp>
        <p:nvSpPr>
          <p:cNvPr id="51" name="Google Shape;166;p21">
            <a:extLst>
              <a:ext uri="{FF2B5EF4-FFF2-40B4-BE49-F238E27FC236}">
                <a16:creationId xmlns:a16="http://schemas.microsoft.com/office/drawing/2014/main" id="{2239FD9E-4032-44B3-9DC9-F50C7A1129B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13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63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Agenda</a:t>
            </a:r>
            <a:endParaRPr dirty="0"/>
          </a:p>
        </p:txBody>
      </p:sp>
      <p:sp>
        <p:nvSpPr>
          <p:cNvPr id="95" name="Google Shape;95;p14"/>
          <p:cNvSpPr txBox="1"/>
          <p:nvPr/>
        </p:nvSpPr>
        <p:spPr>
          <a:xfrm>
            <a:off x="889000" y="2674961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Acceleration structure statistics</a:t>
            </a:r>
            <a:endParaRPr lang="en-GB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89000" y="3376007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1: Minimum Requirements</a:t>
            </a:r>
          </a:p>
        </p:txBody>
      </p:sp>
      <p:sp>
        <p:nvSpPr>
          <p:cNvPr id="97" name="Google Shape;97;p14"/>
          <p:cNvSpPr txBox="1"/>
          <p:nvPr/>
        </p:nvSpPr>
        <p:spPr>
          <a:xfrm>
            <a:off x="889000" y="4077053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lang="en-US" sz="2800" dirty="0">
                <a:ea typeface="Calibri"/>
                <a:cs typeface="Calibri"/>
                <a:sym typeface="Calibri"/>
              </a:rPr>
              <a:t>Example 2: Acceleration Structure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  <p:sp>
        <p:nvSpPr>
          <p:cNvPr id="11" name="Google Shape;95;p14">
            <a:extLst>
              <a:ext uri="{FF2B5EF4-FFF2-40B4-BE49-F238E27FC236}">
                <a16:creationId xmlns:a16="http://schemas.microsoft.com/office/drawing/2014/main" id="{CA617A29-8358-48CB-811E-F941EDD23404}"/>
              </a:ext>
            </a:extLst>
          </p:cNvPr>
          <p:cNvSpPr txBox="1"/>
          <p:nvPr/>
        </p:nvSpPr>
        <p:spPr>
          <a:xfrm>
            <a:off x="889000" y="1973915"/>
            <a:ext cx="8269973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Features Implemented</a:t>
            </a:r>
            <a:endParaRPr lang="en-GB" sz="28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7;p14">
            <a:extLst>
              <a:ext uri="{FF2B5EF4-FFF2-40B4-BE49-F238E27FC236}">
                <a16:creationId xmlns:a16="http://schemas.microsoft.com/office/drawing/2014/main" id="{4EEC1AB5-9D19-4B41-A2E0-54176F5B2C17}"/>
              </a:ext>
            </a:extLst>
          </p:cNvPr>
          <p:cNvSpPr txBox="1"/>
          <p:nvPr/>
        </p:nvSpPr>
        <p:spPr>
          <a:xfrm>
            <a:off x="888999" y="4778099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lang="en-GB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Example 3: An illustration of corner cases</a:t>
            </a:r>
          </a:p>
        </p:txBody>
      </p:sp>
      <p:sp>
        <p:nvSpPr>
          <p:cNvPr id="10" name="Google Shape;97;p14">
            <a:extLst>
              <a:ext uri="{FF2B5EF4-FFF2-40B4-BE49-F238E27FC236}">
                <a16:creationId xmlns:a16="http://schemas.microsoft.com/office/drawing/2014/main" id="{93FC8167-F807-EB46-BB2F-8827DBC60A2A}"/>
              </a:ext>
            </a:extLst>
          </p:cNvPr>
          <p:cNvSpPr txBox="1"/>
          <p:nvPr/>
        </p:nvSpPr>
        <p:spPr>
          <a:xfrm>
            <a:off x="888999" y="5479145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Final Image</a:t>
            </a:r>
          </a:p>
        </p:txBody>
      </p:sp>
    </p:spTree>
    <p:extLst>
      <p:ext uri="{BB962C8B-B14F-4D97-AF65-F5344CB8AC3E}">
        <p14:creationId xmlns:p14="http://schemas.microsoft.com/office/powerpoint/2010/main" val="226640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AEEE-A57A-421E-918F-69482A1C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Implementation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203BF1-3A6B-479F-9C08-F307953B92AE}"/>
              </a:ext>
            </a:extLst>
          </p:cNvPr>
          <p:cNvSpPr txBox="1"/>
          <p:nvPr/>
        </p:nvSpPr>
        <p:spPr>
          <a:xfrm>
            <a:off x="3496094" y="1955349"/>
            <a:ext cx="427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Features</a:t>
            </a:r>
            <a:endParaRPr lang="en-GB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1AF628-8A80-40CB-806D-46C296788BED}"/>
              </a:ext>
            </a:extLst>
          </p:cNvPr>
          <p:cNvSpPr/>
          <p:nvPr/>
        </p:nvSpPr>
        <p:spPr>
          <a:xfrm>
            <a:off x="980923" y="1541357"/>
            <a:ext cx="8674212" cy="50166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DBC5B5-AD20-416B-8B5D-CE4D6205FDA1}"/>
              </a:ext>
            </a:extLst>
          </p:cNvPr>
          <p:cNvSpPr txBox="1"/>
          <p:nvPr/>
        </p:nvSpPr>
        <p:spPr>
          <a:xfrm>
            <a:off x="3496094" y="1519245"/>
            <a:ext cx="5982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Status </a:t>
            </a:r>
            <a:endParaRPr lang="en-GB" sz="1200" b="1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508EC40-A7B8-43D7-93A9-0C545CBABA00}"/>
              </a:ext>
            </a:extLst>
          </p:cNvPr>
          <p:cNvCxnSpPr>
            <a:cxnSpLocks/>
          </p:cNvCxnSpPr>
          <p:nvPr/>
        </p:nvCxnSpPr>
        <p:spPr>
          <a:xfrm>
            <a:off x="3496094" y="1805514"/>
            <a:ext cx="574741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5EA2A6B-81DC-4E00-AA7A-C3E7DAC78B52}"/>
              </a:ext>
            </a:extLst>
          </p:cNvPr>
          <p:cNvSpPr txBox="1"/>
          <p:nvPr/>
        </p:nvSpPr>
        <p:spPr>
          <a:xfrm>
            <a:off x="9003461" y="1403017"/>
            <a:ext cx="1977592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de-DE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Extrainformation</a:t>
            </a:r>
          </a:p>
          <a:p>
            <a:endParaRPr lang="de-DE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Google Shape;166;p21">
            <a:extLst>
              <a:ext uri="{FF2B5EF4-FFF2-40B4-BE49-F238E27FC236}">
                <a16:creationId xmlns:a16="http://schemas.microsoft.com/office/drawing/2014/main" id="{3CB0131D-FCE8-4387-88E2-D76165EBA7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2F57DA-D892-8543-9135-3A1B82F76C8A}"/>
              </a:ext>
            </a:extLst>
          </p:cNvPr>
          <p:cNvGrpSpPr/>
          <p:nvPr/>
        </p:nvGrpSpPr>
        <p:grpSpPr>
          <a:xfrm>
            <a:off x="670973" y="1887125"/>
            <a:ext cx="8984162" cy="646331"/>
            <a:chOff x="670973" y="5202038"/>
            <a:chExt cx="8984162" cy="64633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869019F-0022-294A-B01D-742B3EDCCFA7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94" y="5719999"/>
              <a:ext cx="6159041" cy="10826"/>
            </a:xfrm>
            <a:prstGeom prst="line">
              <a:avLst/>
            </a:prstGeom>
            <a:ln w="63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123FE3-7E37-AD45-8FA1-DE34B86F7206}"/>
                </a:ext>
              </a:extLst>
            </p:cNvPr>
            <p:cNvSpPr txBox="1"/>
            <p:nvPr/>
          </p:nvSpPr>
          <p:spPr>
            <a:xfrm>
              <a:off x="670973" y="5228353"/>
              <a:ext cx="2680571" cy="4364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Minimum Requirements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16B317-0526-0745-BB23-DE4F2450B73F}"/>
                </a:ext>
              </a:extLst>
            </p:cNvPr>
            <p:cNvSpPr txBox="1"/>
            <p:nvPr/>
          </p:nvSpPr>
          <p:spPr>
            <a:xfrm>
              <a:off x="4107407" y="5202038"/>
              <a:ext cx="4751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Finished all minimum requirements</a:t>
              </a:r>
            </a:p>
            <a:p>
              <a:r>
                <a:rPr lang="en-GB" sz="1200" dirty="0"/>
                <a:t>Most minimum requirements will be show in example XX</a:t>
              </a:r>
            </a:p>
            <a:p>
              <a:endParaRPr lang="en-GB" sz="12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322E28-0C92-5948-A509-BE35C269FF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5784" y="5306768"/>
              <a:ext cx="267386" cy="23972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4BA91FA-775F-474B-B3A0-911414009278}"/>
              </a:ext>
            </a:extLst>
          </p:cNvPr>
          <p:cNvGrpSpPr/>
          <p:nvPr/>
        </p:nvGrpSpPr>
        <p:grpSpPr>
          <a:xfrm>
            <a:off x="670973" y="2501681"/>
            <a:ext cx="8984162" cy="528787"/>
            <a:chOff x="670973" y="5202038"/>
            <a:chExt cx="8984162" cy="52878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D99E910-7B19-B34D-8722-B2ABA94AF59F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94" y="5719999"/>
              <a:ext cx="6159041" cy="10826"/>
            </a:xfrm>
            <a:prstGeom prst="line">
              <a:avLst/>
            </a:prstGeom>
            <a:ln w="63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B4EE38-9EE8-004F-AB6A-1921D2E5D2C2}"/>
                </a:ext>
              </a:extLst>
            </p:cNvPr>
            <p:cNvSpPr txBox="1"/>
            <p:nvPr/>
          </p:nvSpPr>
          <p:spPr>
            <a:xfrm>
              <a:off x="670973" y="5228353"/>
              <a:ext cx="2680571" cy="4364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 more complex scene hierarchy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4C4B3D-C543-834B-B880-6800E666D3BA}"/>
                </a:ext>
              </a:extLst>
            </p:cNvPr>
            <p:cNvSpPr txBox="1"/>
            <p:nvPr/>
          </p:nvSpPr>
          <p:spPr>
            <a:xfrm>
              <a:off x="4107406" y="5202038"/>
              <a:ext cx="5371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Using bounding volume hierarchy to speed up the raytracing.</a:t>
              </a:r>
            </a:p>
            <a:p>
              <a:r>
                <a:rPr lang="en-GB" sz="1200" dirty="0"/>
                <a:t>Recursively cutting boxes vertically on the median centroid.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EE5F5F6-0C73-7A41-8ACD-C09DE835FC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5784" y="5306768"/>
              <a:ext cx="267386" cy="23972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F7587A-B19E-6443-962F-638A4735C786}"/>
              </a:ext>
            </a:extLst>
          </p:cNvPr>
          <p:cNvGrpSpPr/>
          <p:nvPr/>
        </p:nvGrpSpPr>
        <p:grpSpPr>
          <a:xfrm>
            <a:off x="670973" y="3114094"/>
            <a:ext cx="8984162" cy="528787"/>
            <a:chOff x="670973" y="5202038"/>
            <a:chExt cx="8984162" cy="52878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0BCDC47-83C7-364F-AEED-E78B92411B85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94" y="5719999"/>
              <a:ext cx="6159041" cy="10826"/>
            </a:xfrm>
            <a:prstGeom prst="line">
              <a:avLst/>
            </a:prstGeom>
            <a:ln w="63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04B6984-6CBB-6740-981C-E75BBCB4D310}"/>
                </a:ext>
              </a:extLst>
            </p:cNvPr>
            <p:cNvSpPr txBox="1"/>
            <p:nvPr/>
          </p:nvSpPr>
          <p:spPr>
            <a:xfrm>
              <a:off x="670973" y="5228353"/>
              <a:ext cx="2680571" cy="4364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Extended debugger ray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18D783A-6F73-6644-9B9A-511A63C2B331}"/>
                </a:ext>
              </a:extLst>
            </p:cNvPr>
            <p:cNvSpPr txBox="1"/>
            <p:nvPr/>
          </p:nvSpPr>
          <p:spPr>
            <a:xfrm>
              <a:off x="4107407" y="5202038"/>
              <a:ext cx="51361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We created a debugger ray to show the </a:t>
              </a:r>
              <a:r>
                <a:rPr lang="en-GB" sz="1200" dirty="0" err="1"/>
                <a:t>X</a:t>
              </a:r>
              <a:r>
                <a:rPr lang="en-GB" sz="1200" baseline="30000" dirty="0" err="1"/>
                <a:t>th</a:t>
              </a:r>
              <a:r>
                <a:rPr lang="en-GB" sz="1200" dirty="0"/>
                <a:t> reflection</a:t>
              </a:r>
            </a:p>
            <a:p>
              <a:r>
                <a:rPr lang="en-GB" sz="1200" dirty="0"/>
                <a:t>This will be shown in example XX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DE94B2F-CDB3-4F4A-B051-C2E1E2E94F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5784" y="5306768"/>
              <a:ext cx="267386" cy="23972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E47515F-52A1-324C-BDC4-6C75538998E8}"/>
              </a:ext>
            </a:extLst>
          </p:cNvPr>
          <p:cNvGrpSpPr/>
          <p:nvPr/>
        </p:nvGrpSpPr>
        <p:grpSpPr>
          <a:xfrm>
            <a:off x="670973" y="3729884"/>
            <a:ext cx="8984162" cy="528787"/>
            <a:chOff x="670973" y="5202038"/>
            <a:chExt cx="8984162" cy="52878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AB71E3-28B6-D142-BE2F-7529BDCD39D3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94" y="5719999"/>
              <a:ext cx="6159041" cy="10826"/>
            </a:xfrm>
            <a:prstGeom prst="line">
              <a:avLst/>
            </a:prstGeom>
            <a:ln w="63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5235B39-0E71-D148-971C-2CEA67DF55EF}"/>
                </a:ext>
              </a:extLst>
            </p:cNvPr>
            <p:cNvSpPr txBox="1"/>
            <p:nvPr/>
          </p:nvSpPr>
          <p:spPr>
            <a:xfrm>
              <a:off x="670973" y="5228353"/>
              <a:ext cx="2680571" cy="4364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Support refactoring for transparent objects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FB3D395-7119-AD4E-943C-D3EA008969DD}"/>
                </a:ext>
              </a:extLst>
            </p:cNvPr>
            <p:cNvSpPr txBox="1"/>
            <p:nvPr/>
          </p:nvSpPr>
          <p:spPr>
            <a:xfrm>
              <a:off x="4107407" y="5202038"/>
              <a:ext cx="2561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Some comments </a:t>
              </a:r>
              <a:r>
                <a:rPr lang="en-GB" sz="1200" dirty="0" err="1"/>
                <a:t>onn</a:t>
              </a:r>
              <a:r>
                <a:rPr lang="en-GB" sz="1200" dirty="0"/>
                <a:t> this</a:t>
              </a:r>
            </a:p>
            <a:p>
              <a:r>
                <a:rPr lang="en-GB" sz="1200" dirty="0"/>
                <a:t>xxx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C60DFAB-8B61-A747-9A80-9F349DD888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5784" y="5306768"/>
              <a:ext cx="267386" cy="23972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E9E58FE-14F9-0843-8DC5-9564D6D501B4}"/>
              </a:ext>
            </a:extLst>
          </p:cNvPr>
          <p:cNvGrpSpPr/>
          <p:nvPr/>
        </p:nvGrpSpPr>
        <p:grpSpPr>
          <a:xfrm>
            <a:off x="670973" y="4313789"/>
            <a:ext cx="8984162" cy="1145976"/>
            <a:chOff x="670973" y="5202038"/>
            <a:chExt cx="8984162" cy="1145976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ECE3037-73C4-DB43-9885-8EED4ABF0535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94" y="5719999"/>
              <a:ext cx="6159041" cy="10826"/>
            </a:xfrm>
            <a:prstGeom prst="line">
              <a:avLst/>
            </a:prstGeom>
            <a:ln w="63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C557E6D-4C8F-F443-8D51-3880586F90C4}"/>
                </a:ext>
              </a:extLst>
            </p:cNvPr>
            <p:cNvSpPr txBox="1"/>
            <p:nvPr/>
          </p:nvSpPr>
          <p:spPr>
            <a:xfrm>
              <a:off x="670973" y="5228353"/>
              <a:ext cx="2680571" cy="4364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Multicore support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1F15DD2-F58F-BE45-A4E4-7A1EDF7BE281}"/>
                </a:ext>
              </a:extLst>
            </p:cNvPr>
            <p:cNvSpPr txBox="1"/>
            <p:nvPr/>
          </p:nvSpPr>
          <p:spPr>
            <a:xfrm>
              <a:off x="4107407" y="5202038"/>
              <a:ext cx="5371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We use a multithreading technique with a queue 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57FFFA4-983B-3F4F-9F7B-EF129320CA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5784" y="5306768"/>
              <a:ext cx="267386" cy="23972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90748CA-D07E-3541-9E64-73AA640D7E63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93" y="6337188"/>
              <a:ext cx="6159041" cy="10826"/>
            </a:xfrm>
            <a:prstGeom prst="line">
              <a:avLst/>
            </a:prstGeom>
            <a:ln w="63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94D546B-5621-9E4C-9BD5-53938C5D0C54}"/>
              </a:ext>
            </a:extLst>
          </p:cNvPr>
          <p:cNvGrpSpPr/>
          <p:nvPr/>
        </p:nvGrpSpPr>
        <p:grpSpPr>
          <a:xfrm>
            <a:off x="670973" y="4892904"/>
            <a:ext cx="8807442" cy="462813"/>
            <a:chOff x="670973" y="5202038"/>
            <a:chExt cx="8807442" cy="46281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3A21D36-40D7-7449-B932-265D9E4770ED}"/>
                </a:ext>
              </a:extLst>
            </p:cNvPr>
            <p:cNvSpPr txBox="1"/>
            <p:nvPr/>
          </p:nvSpPr>
          <p:spPr>
            <a:xfrm>
              <a:off x="670973" y="5228353"/>
              <a:ext cx="2680571" cy="4364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Numerical evaluation of performance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006F1E-3615-984F-8428-883B42003DB0}"/>
                </a:ext>
              </a:extLst>
            </p:cNvPr>
            <p:cNvSpPr txBox="1"/>
            <p:nvPr/>
          </p:nvSpPr>
          <p:spPr>
            <a:xfrm>
              <a:off x="4107407" y="5202038"/>
              <a:ext cx="5371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We show the amount of time the raytracing takes in milliseconds. </a:t>
              </a:r>
            </a:p>
            <a:p>
              <a:r>
                <a:rPr lang="en-GB" sz="1200" dirty="0"/>
                <a:t>This is also used with the acceleration structure statistics.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F3362A4-5DE3-1944-AE2E-D3063D2D20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5784" y="5306768"/>
              <a:ext cx="267386" cy="23972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E812D4E-94C9-CC4F-B970-47C500E6B739}"/>
              </a:ext>
            </a:extLst>
          </p:cNvPr>
          <p:cNvGrpSpPr/>
          <p:nvPr/>
        </p:nvGrpSpPr>
        <p:grpSpPr>
          <a:xfrm>
            <a:off x="670973" y="5517715"/>
            <a:ext cx="8984162" cy="528787"/>
            <a:chOff x="670973" y="5202038"/>
            <a:chExt cx="8984162" cy="528787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60CF548-01F1-9C45-9995-50BE5B00F7E3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94" y="5719999"/>
              <a:ext cx="6159041" cy="10826"/>
            </a:xfrm>
            <a:prstGeom prst="line">
              <a:avLst/>
            </a:prstGeom>
            <a:ln w="63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46F1A4C-00B9-B648-B13C-708827524C30}"/>
                </a:ext>
              </a:extLst>
            </p:cNvPr>
            <p:cNvSpPr txBox="1"/>
            <p:nvPr/>
          </p:nvSpPr>
          <p:spPr>
            <a:xfrm>
              <a:off x="670973" y="5228353"/>
              <a:ext cx="2680571" cy="4364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 illustration of corner cases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DF6545D-6257-4A4F-B4B6-B6708BD8D4A1}"/>
                </a:ext>
              </a:extLst>
            </p:cNvPr>
            <p:cNvSpPr txBox="1"/>
            <p:nvPr/>
          </p:nvSpPr>
          <p:spPr>
            <a:xfrm>
              <a:off x="4107407" y="5202038"/>
              <a:ext cx="5371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We took care of corner case XX</a:t>
              </a:r>
            </a:p>
            <a:p>
              <a:r>
                <a:rPr lang="en-GB" sz="1200" dirty="0"/>
                <a:t>This will be shown in example XX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22E9C4A-6497-9042-9F64-1FB565CC1A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5784" y="5306768"/>
              <a:ext cx="267386" cy="23972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4927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Agenda</a:t>
            </a:r>
            <a:endParaRPr dirty="0"/>
          </a:p>
        </p:txBody>
      </p:sp>
      <p:sp>
        <p:nvSpPr>
          <p:cNvPr id="95" name="Google Shape;95;p14"/>
          <p:cNvSpPr txBox="1"/>
          <p:nvPr/>
        </p:nvSpPr>
        <p:spPr>
          <a:xfrm>
            <a:off x="889000" y="2674961"/>
            <a:ext cx="8269973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Acceleration structure statistics</a:t>
            </a:r>
            <a:endParaRPr lang="en-GB" sz="28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89000" y="3376007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1: Minimum Requirements</a:t>
            </a:r>
          </a:p>
        </p:txBody>
      </p:sp>
      <p:sp>
        <p:nvSpPr>
          <p:cNvPr id="97" name="Google Shape;97;p14"/>
          <p:cNvSpPr txBox="1"/>
          <p:nvPr/>
        </p:nvSpPr>
        <p:spPr>
          <a:xfrm>
            <a:off x="889000" y="4077053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lang="en-US" sz="2800" dirty="0">
                <a:ea typeface="Calibri"/>
                <a:cs typeface="Calibri"/>
                <a:sym typeface="Calibri"/>
              </a:rPr>
              <a:t>Example 2: Acceleration Structure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  <p:sp>
        <p:nvSpPr>
          <p:cNvPr id="11" name="Google Shape;95;p14">
            <a:extLst>
              <a:ext uri="{FF2B5EF4-FFF2-40B4-BE49-F238E27FC236}">
                <a16:creationId xmlns:a16="http://schemas.microsoft.com/office/drawing/2014/main" id="{CA617A29-8358-48CB-811E-F941EDD23404}"/>
              </a:ext>
            </a:extLst>
          </p:cNvPr>
          <p:cNvSpPr txBox="1"/>
          <p:nvPr/>
        </p:nvSpPr>
        <p:spPr>
          <a:xfrm>
            <a:off x="888999" y="1974749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Features Implemented</a:t>
            </a:r>
            <a:endParaRPr lang="en-GB" sz="280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7;p14">
            <a:extLst>
              <a:ext uri="{FF2B5EF4-FFF2-40B4-BE49-F238E27FC236}">
                <a16:creationId xmlns:a16="http://schemas.microsoft.com/office/drawing/2014/main" id="{B7A1E926-C10E-DE4F-8714-8471DFC4769C}"/>
              </a:ext>
            </a:extLst>
          </p:cNvPr>
          <p:cNvSpPr txBox="1"/>
          <p:nvPr/>
        </p:nvSpPr>
        <p:spPr>
          <a:xfrm>
            <a:off x="888999" y="4778099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lang="en-GB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Example 3: An illustration of corner cases</a:t>
            </a:r>
          </a:p>
        </p:txBody>
      </p:sp>
      <p:sp>
        <p:nvSpPr>
          <p:cNvPr id="10" name="Google Shape;97;p14">
            <a:extLst>
              <a:ext uri="{FF2B5EF4-FFF2-40B4-BE49-F238E27FC236}">
                <a16:creationId xmlns:a16="http://schemas.microsoft.com/office/drawing/2014/main" id="{A7C9D02A-2D90-2B4A-92A9-1FADC5CBC27D}"/>
              </a:ext>
            </a:extLst>
          </p:cNvPr>
          <p:cNvSpPr txBox="1"/>
          <p:nvPr/>
        </p:nvSpPr>
        <p:spPr>
          <a:xfrm>
            <a:off x="888999" y="5479145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Final Image</a:t>
            </a:r>
          </a:p>
        </p:txBody>
      </p:sp>
    </p:spTree>
    <p:extLst>
      <p:ext uri="{BB962C8B-B14F-4D97-AF65-F5344CB8AC3E}">
        <p14:creationId xmlns:p14="http://schemas.microsoft.com/office/powerpoint/2010/main" val="427223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0C3E-D66D-4AE2-8D71-A0FAE733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Acceleration structure statistics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E50273-9124-49B3-88D0-4FD9C3ABA530}"/>
              </a:ext>
            </a:extLst>
          </p:cNvPr>
          <p:cNvSpPr/>
          <p:nvPr/>
        </p:nvSpPr>
        <p:spPr>
          <a:xfrm>
            <a:off x="869568" y="2390018"/>
            <a:ext cx="9394105" cy="36881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0982E-75F8-492B-87D2-8E7B6DAA4C78}"/>
              </a:ext>
            </a:extLst>
          </p:cNvPr>
          <p:cNvSpPr txBox="1"/>
          <p:nvPr/>
        </p:nvSpPr>
        <p:spPr>
          <a:xfrm>
            <a:off x="629476" y="3129793"/>
            <a:ext cx="1338744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 any structure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C731E-95BC-48B9-A493-796766DE5A92}"/>
              </a:ext>
            </a:extLst>
          </p:cNvPr>
          <p:cNvSpPr txBox="1"/>
          <p:nvPr/>
        </p:nvSpPr>
        <p:spPr>
          <a:xfrm>
            <a:off x="629476" y="4072767"/>
            <a:ext cx="1338744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basic list 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D47FE4-D9F0-45B8-9A7C-91158728D7A1}"/>
              </a:ext>
            </a:extLst>
          </p:cNvPr>
          <p:cNvSpPr txBox="1"/>
          <p:nvPr/>
        </p:nvSpPr>
        <p:spPr>
          <a:xfrm>
            <a:off x="629476" y="4987167"/>
            <a:ext cx="1338744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our tree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AFBC6-B170-43B2-8E19-A07D9E2D7F51}"/>
              </a:ext>
            </a:extLst>
          </p:cNvPr>
          <p:cNvSpPr txBox="1"/>
          <p:nvPr/>
        </p:nvSpPr>
        <p:spPr>
          <a:xfrm>
            <a:off x="1953990" y="2546858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1</a:t>
            </a:r>
            <a:endParaRPr lang="en-GB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ED3AEE-5F51-41A9-B4D3-3214CCB31853}"/>
              </a:ext>
            </a:extLst>
          </p:cNvPr>
          <p:cNvCxnSpPr>
            <a:cxnSpLocks/>
          </p:cNvCxnSpPr>
          <p:nvPr/>
        </p:nvCxnSpPr>
        <p:spPr>
          <a:xfrm>
            <a:off x="2069671" y="2910508"/>
            <a:ext cx="172101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65AC71-5B52-4B45-AC86-C0B1AF29EEC7}"/>
              </a:ext>
            </a:extLst>
          </p:cNvPr>
          <p:cNvSpPr txBox="1"/>
          <p:nvPr/>
        </p:nvSpPr>
        <p:spPr>
          <a:xfrm>
            <a:off x="1953990" y="3272834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xx</a:t>
            </a:r>
            <a:endParaRPr lang="en-GB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DF84A0-0E30-4B9F-9A99-BC5D41CEBCA7}"/>
              </a:ext>
            </a:extLst>
          </p:cNvPr>
          <p:cNvSpPr txBox="1"/>
          <p:nvPr/>
        </p:nvSpPr>
        <p:spPr>
          <a:xfrm>
            <a:off x="1953990" y="4145373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xx</a:t>
            </a:r>
            <a:endParaRPr lang="en-GB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C9F84-62B5-454E-A9C9-3615F4A67B8E}"/>
              </a:ext>
            </a:extLst>
          </p:cNvPr>
          <p:cNvSpPr txBox="1"/>
          <p:nvPr/>
        </p:nvSpPr>
        <p:spPr>
          <a:xfrm>
            <a:off x="1953990" y="5017912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xx</a:t>
            </a:r>
            <a:endParaRPr lang="en-GB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6CE956-0BC3-481F-B7B0-7DA657012BE0}"/>
              </a:ext>
            </a:extLst>
          </p:cNvPr>
          <p:cNvSpPr txBox="1"/>
          <p:nvPr/>
        </p:nvSpPr>
        <p:spPr>
          <a:xfrm>
            <a:off x="3878040" y="2546858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2</a:t>
            </a:r>
            <a:endParaRPr lang="en-GB" sz="1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F5CAE6-138F-4FFD-85A6-49563FA5A34B}"/>
              </a:ext>
            </a:extLst>
          </p:cNvPr>
          <p:cNvCxnSpPr>
            <a:cxnSpLocks/>
          </p:cNvCxnSpPr>
          <p:nvPr/>
        </p:nvCxnSpPr>
        <p:spPr>
          <a:xfrm>
            <a:off x="3993721" y="2910508"/>
            <a:ext cx="172101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11E2A2B-C6B4-40F3-BBF3-543A9CE6EB3B}"/>
              </a:ext>
            </a:extLst>
          </p:cNvPr>
          <p:cNvSpPr txBox="1"/>
          <p:nvPr/>
        </p:nvSpPr>
        <p:spPr>
          <a:xfrm>
            <a:off x="3878040" y="3272834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xx</a:t>
            </a:r>
            <a:endParaRPr lang="en-GB" sz="1600" baseline="30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CFBC9-9228-42B4-9AE5-3F52824B55B1}"/>
              </a:ext>
            </a:extLst>
          </p:cNvPr>
          <p:cNvSpPr txBox="1"/>
          <p:nvPr/>
        </p:nvSpPr>
        <p:spPr>
          <a:xfrm>
            <a:off x="3878040" y="4145373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xx</a:t>
            </a:r>
            <a:endParaRPr lang="en-GB" sz="1600" baseline="30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62B167-9BD9-48A6-A1D5-2B33F124F580}"/>
              </a:ext>
            </a:extLst>
          </p:cNvPr>
          <p:cNvSpPr txBox="1"/>
          <p:nvPr/>
        </p:nvSpPr>
        <p:spPr>
          <a:xfrm>
            <a:off x="3878040" y="5017912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xx</a:t>
            </a:r>
            <a:endParaRPr lang="en-GB" sz="1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FD6948-48C6-446D-BD62-3A2D47CF62FE}"/>
              </a:ext>
            </a:extLst>
          </p:cNvPr>
          <p:cNvCxnSpPr>
            <a:cxnSpLocks/>
          </p:cNvCxnSpPr>
          <p:nvPr/>
        </p:nvCxnSpPr>
        <p:spPr>
          <a:xfrm>
            <a:off x="2077391" y="3903329"/>
            <a:ext cx="5350654" cy="0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EB6441-5135-46CD-869E-67E711C65233}"/>
              </a:ext>
            </a:extLst>
          </p:cNvPr>
          <p:cNvCxnSpPr>
            <a:cxnSpLocks/>
          </p:cNvCxnSpPr>
          <p:nvPr/>
        </p:nvCxnSpPr>
        <p:spPr>
          <a:xfrm>
            <a:off x="2077391" y="4836779"/>
            <a:ext cx="5350654" cy="0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9E8796-B827-4679-ACCC-2281E1CF34FE}"/>
              </a:ext>
            </a:extLst>
          </p:cNvPr>
          <p:cNvCxnSpPr>
            <a:cxnSpLocks/>
          </p:cNvCxnSpPr>
          <p:nvPr/>
        </p:nvCxnSpPr>
        <p:spPr>
          <a:xfrm>
            <a:off x="3911343" y="3045556"/>
            <a:ext cx="0" cy="2502134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D0DA782-9AC9-470F-B61F-3F1033C21A88}"/>
              </a:ext>
            </a:extLst>
          </p:cNvPr>
          <p:cNvSpPr txBox="1"/>
          <p:nvPr/>
        </p:nvSpPr>
        <p:spPr>
          <a:xfrm>
            <a:off x="5758460" y="2546858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3</a:t>
            </a:r>
            <a:endParaRPr lang="en-GB" sz="16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61008A-107F-4880-846E-3DF774FDEC7F}"/>
              </a:ext>
            </a:extLst>
          </p:cNvPr>
          <p:cNvCxnSpPr>
            <a:cxnSpLocks/>
          </p:cNvCxnSpPr>
          <p:nvPr/>
        </p:nvCxnSpPr>
        <p:spPr>
          <a:xfrm>
            <a:off x="5874141" y="2910508"/>
            <a:ext cx="172101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201FF8-41AA-42F5-9D5D-939E93C01157}"/>
              </a:ext>
            </a:extLst>
          </p:cNvPr>
          <p:cNvSpPr txBox="1"/>
          <p:nvPr/>
        </p:nvSpPr>
        <p:spPr>
          <a:xfrm>
            <a:off x="5758460" y="3272834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xx</a:t>
            </a:r>
            <a:endParaRPr lang="en-GB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C7A032-8529-4582-BECD-B26856FA0B50}"/>
              </a:ext>
            </a:extLst>
          </p:cNvPr>
          <p:cNvSpPr txBox="1"/>
          <p:nvPr/>
        </p:nvSpPr>
        <p:spPr>
          <a:xfrm>
            <a:off x="5758460" y="4145373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xx</a:t>
            </a:r>
            <a:endParaRPr lang="en-GB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3F5598-872B-45F6-B490-73207ADAE785}"/>
              </a:ext>
            </a:extLst>
          </p:cNvPr>
          <p:cNvSpPr txBox="1"/>
          <p:nvPr/>
        </p:nvSpPr>
        <p:spPr>
          <a:xfrm>
            <a:off x="5758460" y="5017912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xx</a:t>
            </a:r>
            <a:endParaRPr lang="en-GB" sz="16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7D74F2-8799-4CEF-BBE2-9FBB0A8BF343}"/>
              </a:ext>
            </a:extLst>
          </p:cNvPr>
          <p:cNvCxnSpPr>
            <a:cxnSpLocks/>
          </p:cNvCxnSpPr>
          <p:nvPr/>
        </p:nvCxnSpPr>
        <p:spPr>
          <a:xfrm>
            <a:off x="5797293" y="3090545"/>
            <a:ext cx="0" cy="2502134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5C4E9A6-D796-4750-868D-CB2452949CFB}"/>
              </a:ext>
            </a:extLst>
          </p:cNvPr>
          <p:cNvSpPr txBox="1"/>
          <p:nvPr/>
        </p:nvSpPr>
        <p:spPr>
          <a:xfrm>
            <a:off x="8039384" y="2473402"/>
            <a:ext cx="3434395" cy="3570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Vertical cut using the median centroid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1: Cube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Vertices: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Faces: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2: Doll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Vertices: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Faces: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3:  Bunny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Vertices: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C4CC11-A412-4412-BD5A-411D5276854C}"/>
              </a:ext>
            </a:extLst>
          </p:cNvPr>
          <p:cNvSpPr txBox="1"/>
          <p:nvPr/>
        </p:nvSpPr>
        <p:spPr>
          <a:xfrm>
            <a:off x="3153194" y="2028374"/>
            <a:ext cx="427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Bounding Volume Hierarchy speed up</a:t>
            </a:r>
          </a:p>
        </p:txBody>
      </p:sp>
      <p:sp>
        <p:nvSpPr>
          <p:cNvPr id="49" name="Google Shape;166;p21">
            <a:extLst>
              <a:ext uri="{FF2B5EF4-FFF2-40B4-BE49-F238E27FC236}">
                <a16:creationId xmlns:a16="http://schemas.microsoft.com/office/drawing/2014/main" id="{82D9BC5C-202E-4EE9-99E4-372707FA1E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6F8A4-29EA-264A-81E1-C4EDF77E97A7}"/>
              </a:ext>
            </a:extLst>
          </p:cNvPr>
          <p:cNvSpPr txBox="1"/>
          <p:nvPr/>
        </p:nvSpPr>
        <p:spPr>
          <a:xfrm>
            <a:off x="869568" y="6080760"/>
            <a:ext cx="9394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In minimal seconds, on resolution XX x XX, tested on a X1 Carbon </a:t>
            </a:r>
          </a:p>
        </p:txBody>
      </p:sp>
    </p:spTree>
    <p:extLst>
      <p:ext uri="{BB962C8B-B14F-4D97-AF65-F5344CB8AC3E}">
        <p14:creationId xmlns:p14="http://schemas.microsoft.com/office/powerpoint/2010/main" val="182613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Agenda</a:t>
            </a:r>
            <a:endParaRPr dirty="0"/>
          </a:p>
        </p:txBody>
      </p:sp>
      <p:sp>
        <p:nvSpPr>
          <p:cNvPr id="95" name="Google Shape;95;p14"/>
          <p:cNvSpPr txBox="1"/>
          <p:nvPr/>
        </p:nvSpPr>
        <p:spPr>
          <a:xfrm>
            <a:off x="889000" y="2674961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Acceleration structure statistics</a:t>
            </a:r>
            <a:endParaRPr lang="en-GB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89000" y="3376007"/>
            <a:ext cx="8269973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Example 1: Minimum Requirements</a:t>
            </a:r>
          </a:p>
        </p:txBody>
      </p:sp>
      <p:sp>
        <p:nvSpPr>
          <p:cNvPr id="97" name="Google Shape;97;p14"/>
          <p:cNvSpPr txBox="1"/>
          <p:nvPr/>
        </p:nvSpPr>
        <p:spPr>
          <a:xfrm>
            <a:off x="889000" y="4077053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lang="en-US" sz="2800" dirty="0">
                <a:ea typeface="Calibri"/>
                <a:cs typeface="Calibri"/>
                <a:sym typeface="Calibri"/>
              </a:rPr>
              <a:t>Example 2: Acceleration Structure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6</a:t>
            </a:fld>
            <a:endParaRPr/>
          </a:p>
        </p:txBody>
      </p:sp>
      <p:sp>
        <p:nvSpPr>
          <p:cNvPr id="11" name="Google Shape;95;p14">
            <a:extLst>
              <a:ext uri="{FF2B5EF4-FFF2-40B4-BE49-F238E27FC236}">
                <a16:creationId xmlns:a16="http://schemas.microsoft.com/office/drawing/2014/main" id="{CA617A29-8358-48CB-811E-F941EDD23404}"/>
              </a:ext>
            </a:extLst>
          </p:cNvPr>
          <p:cNvSpPr txBox="1"/>
          <p:nvPr/>
        </p:nvSpPr>
        <p:spPr>
          <a:xfrm>
            <a:off x="889000" y="1973915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Features Implemented</a:t>
            </a:r>
            <a:endParaRPr lang="en-GB" sz="280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97;p14">
            <a:extLst>
              <a:ext uri="{FF2B5EF4-FFF2-40B4-BE49-F238E27FC236}">
                <a16:creationId xmlns:a16="http://schemas.microsoft.com/office/drawing/2014/main" id="{19B34D7C-61BC-1E46-8D99-1863C00C0EC1}"/>
              </a:ext>
            </a:extLst>
          </p:cNvPr>
          <p:cNvSpPr txBox="1"/>
          <p:nvPr/>
        </p:nvSpPr>
        <p:spPr>
          <a:xfrm>
            <a:off x="888999" y="4778099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lang="en-GB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Example 3: An illustration of corner cases</a:t>
            </a:r>
          </a:p>
        </p:txBody>
      </p:sp>
      <p:sp>
        <p:nvSpPr>
          <p:cNvPr id="13" name="Google Shape;97;p14">
            <a:extLst>
              <a:ext uri="{FF2B5EF4-FFF2-40B4-BE49-F238E27FC236}">
                <a16:creationId xmlns:a16="http://schemas.microsoft.com/office/drawing/2014/main" id="{C57B0BE5-FE1C-8844-AFE8-266ED559A9A7}"/>
              </a:ext>
            </a:extLst>
          </p:cNvPr>
          <p:cNvSpPr txBox="1"/>
          <p:nvPr/>
        </p:nvSpPr>
        <p:spPr>
          <a:xfrm>
            <a:off x="888999" y="5479145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Final Image</a:t>
            </a:r>
          </a:p>
        </p:txBody>
      </p:sp>
    </p:spTree>
    <p:extLst>
      <p:ext uri="{BB962C8B-B14F-4D97-AF65-F5344CB8AC3E}">
        <p14:creationId xmlns:p14="http://schemas.microsoft.com/office/powerpoint/2010/main" val="360047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699AF4-6790-A84F-910D-50A2BA7B0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92" y="1827176"/>
            <a:ext cx="4445000" cy="4445000"/>
          </a:xfrm>
          <a:prstGeom prst="rect">
            <a:avLst/>
          </a:prstGeom>
        </p:spPr>
      </p:pic>
      <p:sp>
        <p:nvSpPr>
          <p:cNvPr id="28" name="Title 27">
            <a:extLst>
              <a:ext uri="{FF2B5EF4-FFF2-40B4-BE49-F238E27FC236}">
                <a16:creationId xmlns:a16="http://schemas.microsoft.com/office/drawing/2014/main" id="{ED88B789-8876-4BD8-A8AC-E8DF4A86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1: Minimum Requirements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526AB-A7F1-4F24-A75B-ECBF65DA285D}"/>
              </a:ext>
            </a:extLst>
          </p:cNvPr>
          <p:cNvSpPr txBox="1"/>
          <p:nvPr/>
        </p:nvSpPr>
        <p:spPr>
          <a:xfrm>
            <a:off x="7270314" y="1790840"/>
            <a:ext cx="2680571" cy="5809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 shadow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5C9C5E-83F8-4967-ACC7-B8582406B9BE}"/>
              </a:ext>
            </a:extLst>
          </p:cNvPr>
          <p:cNvSpPr txBox="1"/>
          <p:nvPr/>
        </p:nvSpPr>
        <p:spPr>
          <a:xfrm>
            <a:off x="9222103" y="4423350"/>
            <a:ext cx="2680571" cy="4801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 shadow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A51A033-A816-45D6-8A88-A37F33D4658A}"/>
              </a:ext>
            </a:extLst>
          </p:cNvPr>
          <p:cNvCxnSpPr>
            <a:cxnSpLocks/>
          </p:cNvCxnSpPr>
          <p:nvPr/>
        </p:nvCxnSpPr>
        <p:spPr>
          <a:xfrm flipV="1">
            <a:off x="4683337" y="2103984"/>
            <a:ext cx="2586979" cy="1994454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8B4BE70-C19F-45AD-9AA8-D11BA637C669}"/>
              </a:ext>
            </a:extLst>
          </p:cNvPr>
          <p:cNvSpPr>
            <a:spLocks noChangeAspect="1"/>
          </p:cNvSpPr>
          <p:nvPr/>
        </p:nvSpPr>
        <p:spPr>
          <a:xfrm>
            <a:off x="4297081" y="4447119"/>
            <a:ext cx="85196" cy="763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Google Shape;166;p21">
            <a:extLst>
              <a:ext uri="{FF2B5EF4-FFF2-40B4-BE49-F238E27FC236}">
                <a16:creationId xmlns:a16="http://schemas.microsoft.com/office/drawing/2014/main" id="{2239FD9E-4032-44B3-9DC9-F50C7A1129B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E04938-F1E6-9F46-AF34-E3E4EAAF7B41}"/>
              </a:ext>
            </a:extLst>
          </p:cNvPr>
          <p:cNvSpPr txBox="1"/>
          <p:nvPr/>
        </p:nvSpPr>
        <p:spPr>
          <a:xfrm>
            <a:off x="9214151" y="5957951"/>
            <a:ext cx="2680571" cy="4801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Refraction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8A886C-3402-E54E-A8CA-2EC7F18F4D64}"/>
              </a:ext>
            </a:extLst>
          </p:cNvPr>
          <p:cNvSpPr>
            <a:spLocks noChangeAspect="1"/>
          </p:cNvSpPr>
          <p:nvPr/>
        </p:nvSpPr>
        <p:spPr>
          <a:xfrm>
            <a:off x="4289129" y="5981720"/>
            <a:ext cx="85196" cy="763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Connector: Elbow 21">
            <a:extLst>
              <a:ext uri="{FF2B5EF4-FFF2-40B4-BE49-F238E27FC236}">
                <a16:creationId xmlns:a16="http://schemas.microsoft.com/office/drawing/2014/main" id="{5A362EAE-68D5-E94E-A704-CB14539D7DAE}"/>
              </a:ext>
            </a:extLst>
          </p:cNvPr>
          <p:cNvCxnSpPr>
            <a:cxnSpLocks/>
            <a:stCxn id="24" idx="4"/>
            <a:endCxn id="23" idx="1"/>
          </p:cNvCxnSpPr>
          <p:nvPr/>
        </p:nvCxnSpPr>
        <p:spPr>
          <a:xfrm rot="16200000" flipH="1">
            <a:off x="6702979" y="3686852"/>
            <a:ext cx="139921" cy="488242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5F1917-899E-814C-91F8-4834EB1F56C0}"/>
              </a:ext>
            </a:extLst>
          </p:cNvPr>
          <p:cNvSpPr txBox="1"/>
          <p:nvPr/>
        </p:nvSpPr>
        <p:spPr>
          <a:xfrm>
            <a:off x="9214152" y="5162305"/>
            <a:ext cx="2680571" cy="4801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Reflection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1CF056-2278-4A42-9C74-490ECA3F60AB}"/>
              </a:ext>
            </a:extLst>
          </p:cNvPr>
          <p:cNvSpPr>
            <a:spLocks noChangeAspect="1"/>
          </p:cNvSpPr>
          <p:nvPr/>
        </p:nvSpPr>
        <p:spPr>
          <a:xfrm>
            <a:off x="4289130" y="5186074"/>
            <a:ext cx="85196" cy="763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or: Elbow 21">
            <a:extLst>
              <a:ext uri="{FF2B5EF4-FFF2-40B4-BE49-F238E27FC236}">
                <a16:creationId xmlns:a16="http://schemas.microsoft.com/office/drawing/2014/main" id="{5B7C5C2E-063D-774F-ACBD-7BFCEAE735AF}"/>
              </a:ext>
            </a:extLst>
          </p:cNvPr>
          <p:cNvCxnSpPr>
            <a:cxnSpLocks/>
            <a:stCxn id="27" idx="4"/>
            <a:endCxn id="26" idx="1"/>
          </p:cNvCxnSpPr>
          <p:nvPr/>
        </p:nvCxnSpPr>
        <p:spPr>
          <a:xfrm rot="16200000" flipH="1">
            <a:off x="6702980" y="2891206"/>
            <a:ext cx="139921" cy="488242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CB629D0-DAB6-4B30-99AF-099633149813}"/>
              </a:ext>
            </a:extLst>
          </p:cNvPr>
          <p:cNvSpPr>
            <a:spLocks noChangeAspect="1"/>
          </p:cNvSpPr>
          <p:nvPr/>
        </p:nvSpPr>
        <p:spPr>
          <a:xfrm>
            <a:off x="4638201" y="4065479"/>
            <a:ext cx="85196" cy="763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5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Agenda</a:t>
            </a:r>
            <a:endParaRPr dirty="0"/>
          </a:p>
        </p:txBody>
      </p:sp>
      <p:sp>
        <p:nvSpPr>
          <p:cNvPr id="95" name="Google Shape;95;p14"/>
          <p:cNvSpPr txBox="1"/>
          <p:nvPr/>
        </p:nvSpPr>
        <p:spPr>
          <a:xfrm>
            <a:off x="889000" y="2674961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Acceleration structure statistics</a:t>
            </a:r>
            <a:endParaRPr lang="en-GB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89000" y="3376007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1: Minimum Requirements</a:t>
            </a:r>
          </a:p>
        </p:txBody>
      </p:sp>
      <p:sp>
        <p:nvSpPr>
          <p:cNvPr id="97" name="Google Shape;97;p14"/>
          <p:cNvSpPr txBox="1"/>
          <p:nvPr/>
        </p:nvSpPr>
        <p:spPr>
          <a:xfrm>
            <a:off x="889000" y="4077053"/>
            <a:ext cx="8269973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Example 2: Acceleration Structure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8</a:t>
            </a:fld>
            <a:endParaRPr/>
          </a:p>
        </p:txBody>
      </p:sp>
      <p:sp>
        <p:nvSpPr>
          <p:cNvPr id="11" name="Google Shape;95;p14">
            <a:extLst>
              <a:ext uri="{FF2B5EF4-FFF2-40B4-BE49-F238E27FC236}">
                <a16:creationId xmlns:a16="http://schemas.microsoft.com/office/drawing/2014/main" id="{CA617A29-8358-48CB-811E-F941EDD23404}"/>
              </a:ext>
            </a:extLst>
          </p:cNvPr>
          <p:cNvSpPr txBox="1"/>
          <p:nvPr/>
        </p:nvSpPr>
        <p:spPr>
          <a:xfrm>
            <a:off x="889000" y="1973915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Features Implemented</a:t>
            </a:r>
            <a:endParaRPr lang="en-GB" sz="280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97;p14">
            <a:extLst>
              <a:ext uri="{FF2B5EF4-FFF2-40B4-BE49-F238E27FC236}">
                <a16:creationId xmlns:a16="http://schemas.microsoft.com/office/drawing/2014/main" id="{29A6FC9D-5FB4-4449-B021-28FEAA0CECCF}"/>
              </a:ext>
            </a:extLst>
          </p:cNvPr>
          <p:cNvSpPr txBox="1"/>
          <p:nvPr/>
        </p:nvSpPr>
        <p:spPr>
          <a:xfrm>
            <a:off x="888999" y="4778099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3: An illustration of corner cases</a:t>
            </a:r>
          </a:p>
        </p:txBody>
      </p:sp>
      <p:sp>
        <p:nvSpPr>
          <p:cNvPr id="9" name="Google Shape;97;p14">
            <a:extLst>
              <a:ext uri="{FF2B5EF4-FFF2-40B4-BE49-F238E27FC236}">
                <a16:creationId xmlns:a16="http://schemas.microsoft.com/office/drawing/2014/main" id="{0A30D8E1-7942-BF45-A33C-20204C950C2B}"/>
              </a:ext>
            </a:extLst>
          </p:cNvPr>
          <p:cNvSpPr txBox="1"/>
          <p:nvPr/>
        </p:nvSpPr>
        <p:spPr>
          <a:xfrm>
            <a:off x="888999" y="5479145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Final Image</a:t>
            </a:r>
          </a:p>
        </p:txBody>
      </p:sp>
    </p:spTree>
    <p:extLst>
      <p:ext uri="{BB962C8B-B14F-4D97-AF65-F5344CB8AC3E}">
        <p14:creationId xmlns:p14="http://schemas.microsoft.com/office/powerpoint/2010/main" val="100309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45A12B7-C102-A744-81DF-F3DA95FF0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531" y="2220893"/>
            <a:ext cx="3302000" cy="3517900"/>
          </a:xfrm>
          <a:prstGeom prst="rect">
            <a:avLst/>
          </a:prstGeom>
        </p:spPr>
      </p:pic>
      <p:sp>
        <p:nvSpPr>
          <p:cNvPr id="28" name="Title 27">
            <a:extLst>
              <a:ext uri="{FF2B5EF4-FFF2-40B4-BE49-F238E27FC236}">
                <a16:creationId xmlns:a16="http://schemas.microsoft.com/office/drawing/2014/main" id="{ED88B789-8876-4BD8-A8AC-E8DF4A86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2: Acceleration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ABE22-19AB-42E0-877C-2301047B25B7}"/>
              </a:ext>
            </a:extLst>
          </p:cNvPr>
          <p:cNvSpPr txBox="1"/>
          <p:nvPr/>
        </p:nvSpPr>
        <p:spPr>
          <a:xfrm>
            <a:off x="9222104" y="2417111"/>
            <a:ext cx="2680571" cy="4801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Acceleration Structure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425EAD-B79D-4038-A303-2AC2C2CD5EB0}"/>
              </a:ext>
            </a:extLst>
          </p:cNvPr>
          <p:cNvSpPr>
            <a:spLocks noChangeAspect="1"/>
          </p:cNvSpPr>
          <p:nvPr/>
        </p:nvSpPr>
        <p:spPr>
          <a:xfrm>
            <a:off x="5276288" y="3018789"/>
            <a:ext cx="85196" cy="763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734D198B-8559-4A65-B869-38251A0692B3}"/>
              </a:ext>
            </a:extLst>
          </p:cNvPr>
          <p:cNvCxnSpPr>
            <a:cxnSpLocks/>
            <a:stCxn id="6" idx="0"/>
            <a:endCxn id="5" idx="1"/>
          </p:cNvCxnSpPr>
          <p:nvPr/>
        </p:nvCxnSpPr>
        <p:spPr>
          <a:xfrm rot="5400000" flipH="1" flipV="1">
            <a:off x="7089693" y="886378"/>
            <a:ext cx="361604" cy="390321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5526AB-A7F1-4F24-A75B-ECBF65DA285D}"/>
              </a:ext>
            </a:extLst>
          </p:cNvPr>
          <p:cNvSpPr txBox="1"/>
          <p:nvPr/>
        </p:nvSpPr>
        <p:spPr>
          <a:xfrm>
            <a:off x="9222104" y="3420230"/>
            <a:ext cx="2680571" cy="4801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Debug ray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B629D0-DAB6-4B30-99AF-099633149813}"/>
              </a:ext>
            </a:extLst>
          </p:cNvPr>
          <p:cNvSpPr>
            <a:spLocks noChangeAspect="1"/>
          </p:cNvSpPr>
          <p:nvPr/>
        </p:nvSpPr>
        <p:spPr>
          <a:xfrm>
            <a:off x="6159975" y="4143824"/>
            <a:ext cx="85196" cy="763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A51A033-A816-45D6-8A88-A37F33D4658A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202573" y="3660304"/>
            <a:ext cx="3019531" cy="5229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oogle Shape;166;p21">
            <a:extLst>
              <a:ext uri="{FF2B5EF4-FFF2-40B4-BE49-F238E27FC236}">
                <a16:creationId xmlns:a16="http://schemas.microsoft.com/office/drawing/2014/main" id="{2239FD9E-4032-44B3-9DC9-F50C7A1129B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56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469</Words>
  <Application>Microsoft Macintosh PowerPoint</Application>
  <PresentationFormat>Widescreen</PresentationFormat>
  <Paragraphs>134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CSE2215 Computer Graphics  Ray Tracing Final Project</vt:lpstr>
      <vt:lpstr>Agenda</vt:lpstr>
      <vt:lpstr>Feature Implementation</vt:lpstr>
      <vt:lpstr>Agenda</vt:lpstr>
      <vt:lpstr>Acceleration structure statistics </vt:lpstr>
      <vt:lpstr>Agenda</vt:lpstr>
      <vt:lpstr>Example 1: Minimum Requirements</vt:lpstr>
      <vt:lpstr>Agenda</vt:lpstr>
      <vt:lpstr>Example 2: Acceleration structure</vt:lpstr>
      <vt:lpstr>Agenda</vt:lpstr>
      <vt:lpstr>Example 3: An illustration of corner cases</vt:lpstr>
      <vt:lpstr>Agenda</vt:lpstr>
      <vt:lpstr>Final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Roeters van Lennep</dc:creator>
  <cp:lastModifiedBy>Jacob Roeters van Lennep</cp:lastModifiedBy>
  <cp:revision>23</cp:revision>
  <dcterms:created xsi:type="dcterms:W3CDTF">2019-10-28T16:02:44Z</dcterms:created>
  <dcterms:modified xsi:type="dcterms:W3CDTF">2019-10-29T14:21:22Z</dcterms:modified>
</cp:coreProperties>
</file>