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42"/>
  </p:notesMasterIdLst>
  <p:handoutMasterIdLst>
    <p:handoutMasterId r:id="rId43"/>
  </p:handoutMasterIdLst>
  <p:sldIdLst>
    <p:sldId id="387" r:id="rId3"/>
    <p:sldId id="514" r:id="rId4"/>
    <p:sldId id="552" r:id="rId5"/>
    <p:sldId id="518" r:id="rId6"/>
    <p:sldId id="553" r:id="rId7"/>
    <p:sldId id="519" r:id="rId8"/>
    <p:sldId id="594" r:id="rId9"/>
    <p:sldId id="645" r:id="rId10"/>
    <p:sldId id="595" r:id="rId11"/>
    <p:sldId id="646" r:id="rId12"/>
    <p:sldId id="644" r:id="rId13"/>
    <p:sldId id="647" r:id="rId14"/>
    <p:sldId id="690" r:id="rId15"/>
    <p:sldId id="692" r:id="rId16"/>
    <p:sldId id="693" r:id="rId17"/>
    <p:sldId id="691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554" r:id="rId27"/>
    <p:sldId id="555" r:id="rId28"/>
    <p:sldId id="560" r:id="rId29"/>
    <p:sldId id="558" r:id="rId30"/>
    <p:sldId id="561" r:id="rId31"/>
    <p:sldId id="559" r:id="rId32"/>
    <p:sldId id="562" r:id="rId33"/>
    <p:sldId id="740" r:id="rId34"/>
    <p:sldId id="741" r:id="rId35"/>
    <p:sldId id="742" r:id="rId36"/>
    <p:sldId id="743" r:id="rId37"/>
    <p:sldId id="744" r:id="rId38"/>
    <p:sldId id="746" r:id="rId39"/>
    <p:sldId id="745" r:id="rId40"/>
    <p:sldId id="747" r:id="rId4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3"/>
    <p:restoredTop sz="93929"/>
  </p:normalViewPr>
  <p:slideViewPr>
    <p:cSldViewPr showGuides="1">
      <p:cViewPr varScale="1">
        <p:scale>
          <a:sx n="66" d="100"/>
          <a:sy n="66" d="100"/>
        </p:scale>
        <p:origin x="-612" y="-96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9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8690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幻灯片图像占位符 5130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3027" name="文本占位符 5130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幻灯片图像占位符 5212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1219" name="文本占位符 5212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幻灯片图像占位符 5765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6515" name="文本占位符 5765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幻灯片图像占位符 5232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3267" name="文本占位符 523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幻灯片图像占位符 6420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2051" name="文本占位符 642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幻灯片图像占位符 6440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4099" name="文本占位符 644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rect l="0" t="0" r="0" b="0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rect l="0" t="0" r="0" b="0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rect l="0" t="0" r="0" b="0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rect l="0" t="0" r="0" b="0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rect l="0" t="0" r="0" b="0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rect l="0" t="0" r="0" b="0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rect l="0" t="0" r="0" b="0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rect l="0" t="0" r="0" b="0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rect l="0" t="0" r="0" b="0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rect l="0" t="0" r="0" b="0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rect l="0" t="0" r="0" b="0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rect l="0" t="0" r="0" b="0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rect l="0" t="0" r="0" b="0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rect l="0" t="0" r="0" b="0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rect l="0" t="0" r="0" b="0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rect l="0" t="0" r="0" b="0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rect l="0" t="0" r="0" b="0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rect l="0" t="0" r="0" b="0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rect l="0" t="0" r="0" b="0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rect l="0" t="0" r="0" b="0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rect l="0" t="0" r="0" b="0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rect l="0" t="0" r="0" b="0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rect l="0" t="0" r="0" b="0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rect l="0" t="0" r="0" b="0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rect l="0" t="0" r="0" b="0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rect l="0" t="0" r="0" b="0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rect l="0" t="0" r="0" b="0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rect l="0" t="0" r="0" b="0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rect l="0" t="0" r="0" b="0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rect l="0" t="0" r="0" b="0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rect l="0" t="0" r="0" b="0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rect l="0" t="0" r="0" b="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rect l="0" t="0" r="0" b="0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rect l="0" t="0" r="0" b="0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rect l="0" t="0" r="0" b="0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rect l="0" t="0" r="0" b="0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rect l="0" t="0" r="0" b="0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rect l="0" t="0" r="0" b="0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rect l="0" t="0" r="0" b="0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rect l="0" t="0" r="0" b="0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rect l="0" t="0" r="0" b="0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rect l="0" t="0" r="0" b="0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rect l="0" t="0" r="0" b="0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rect l="0" t="0" r="0" b="0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rect l="0" t="0" r="0" b="0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rect l="0" t="0" r="0" b="0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rect l="0" t="0" r="0" b="0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rect l="0" t="0" r="0" b="0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rect l="0" t="0" r="0" b="0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rect l="0" t="0" r="0" b="0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rect l="0" t="0" r="0" b="0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rect l="0" t="0" r="0" b="0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rect l="0" t="0" r="0" b="0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rect l="0" t="0" r="0" b="0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rect l="0" t="0" r="0" b="0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rect l="0" t="0" r="0" b="0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rect l="0" t="0" r="0" b="0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rect l="0" t="0" r="0" b="0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rect l="0" t="0" r="0" b="0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rect l="0" t="0" r="0" b="0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rect l="0" t="0" r="0" b="0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rect l="0" t="0" r="0" b="0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lstStyle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1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样式定义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218487" cy="460851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sz="3600" b="1" dirty="0">
                <a:solidFill>
                  <a:srgbClr val="000000"/>
                </a:solidFill>
              </a:rPr>
              <a:t>1.1 CSS概述</a:t>
            </a: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sz="3600" b="1" dirty="0">
                <a:solidFill>
                  <a:srgbClr val="000000"/>
                </a:solidFill>
              </a:rPr>
              <a:t>1.2 定义CSS样式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lstStyle/>
          <a:p>
            <a:pPr fontAlgn="base"/>
            <a:r>
              <a:rPr lang="en-US" altLang="zh-CN" sz="3600" b="1" strike="noStrike" noProof="1">
                <a:effectLst/>
              </a:rPr>
              <a:t>ID</a:t>
            </a:r>
            <a:r>
              <a:rPr lang="zh-CN" altLang="en-US" sz="3600" b="1" strike="noStrike" noProof="1">
                <a:effectLst/>
              </a:rPr>
              <a:t>选择器示例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6670" y="692150"/>
          <a:ext cx="8247380" cy="618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3" imgW="5457825" imgH="4762500" progId="Paint.Picture">
                  <p:embed/>
                </p:oleObj>
              </mc:Choice>
              <mc:Fallback>
                <p:oleObj r:id="rId3" imgW="5457825" imgH="4762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" y="692150"/>
                        <a:ext cx="8247380" cy="618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118100" y="2746375"/>
          <a:ext cx="3937635" cy="258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5" imgW="5305425" imgH="2581275" progId="Paint.Picture">
                  <p:embed/>
                </p:oleObj>
              </mc:Choice>
              <mc:Fallback>
                <p:oleObj r:id="rId5" imgW="5305425" imgH="258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8100" y="2746375"/>
                        <a:ext cx="3937635" cy="258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830" y="1855470"/>
            <a:ext cx="90043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670" y="3021330"/>
            <a:ext cx="91059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7260" y="5441315"/>
            <a:ext cx="1521460" cy="5340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3.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类选择器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pitchFamily="3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sz="3000" b="1" dirty="0"/>
              <a:t>类选择器的名称为元素的class属性值</a:t>
            </a:r>
            <a:r>
              <a:rPr lang="zh-CN" altLang="zh-CN" sz="3000" b="1" dirty="0"/>
              <a:t>，它可以针对不同的元素进行同样的样式设置。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类选择器名称的第一个字符不能使用数字；类选择器名前的“.”是类选择器的标识，不能省略；另外，类选择器的命名是区分大小的。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sz="3000" b="1" dirty="0">
                <a:effectLst/>
                <a:sym typeface="+mn-ea"/>
              </a:rPr>
              <a:t>例如：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sz="2700" b="1">
                <a:solidFill>
                  <a:srgbClr val="FF0000"/>
                </a:solidFill>
                <a:sym typeface="+mn-ea"/>
              </a:rPr>
              <a:t>.</a:t>
            </a:r>
            <a:r>
              <a:rPr lang="en-US" altLang="zh-CN" sz="2700" b="1">
                <a:solidFill>
                  <a:srgbClr val="0000FF"/>
                </a:solidFill>
                <a:sym typeface="+mn-ea"/>
              </a:rPr>
              <a:t>text1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{width:100px;height:60px;}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  &lt;div  class=”</a:t>
            </a:r>
            <a:r>
              <a:rPr lang="en-US" altLang="zh-CN" sz="2700" b="1">
                <a:solidFill>
                  <a:srgbClr val="0000FF"/>
                </a:solidFill>
                <a:sym typeface="+mn-ea"/>
              </a:rPr>
              <a:t>text1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”&gt;&lt;/div&gt;</a:t>
            </a: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97815" y="2305050"/>
          <a:ext cx="8548370" cy="526415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err="1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zh-CN" sz="2600" b="1" err="1">
                          <a:solidFill>
                            <a:srgbClr val="0000FF"/>
                          </a:solidFill>
                        </a:rPr>
                        <a:t>classname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lstStyle/>
          <a:p>
            <a:pPr fontAlgn="base"/>
            <a:r>
              <a:rPr lang="zh-CN" altLang="en-US" sz="3600" b="1" strike="noStrike" noProof="1">
                <a:effectLst/>
              </a:rPr>
              <a:t>类选择器示例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5240" y="692150"/>
          <a:ext cx="9019540" cy="610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7267575" imgH="4076700" progId="Paint.Picture">
                  <p:embed/>
                </p:oleObj>
              </mc:Choice>
              <mc:Fallback>
                <p:oleObj r:id="rId3" imgW="7267575" imgH="4076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" y="692150"/>
                        <a:ext cx="9019540" cy="610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04055" y="1447800"/>
          <a:ext cx="4385945" cy="282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5" imgW="5667375" imgH="2819400" progId="Paint.Picture">
                  <p:embed/>
                </p:oleObj>
              </mc:Choice>
              <mc:Fallback>
                <p:oleObj r:id="rId5" imgW="5667375" imgH="28194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4055" y="1447800"/>
                        <a:ext cx="4385945" cy="282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5240" y="2042795"/>
            <a:ext cx="790575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2295" y="5084445"/>
            <a:ext cx="189738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8630" y="5816600"/>
            <a:ext cx="1897380" cy="3213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4.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通用选择器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pitchFamily="3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通用</a:t>
            </a:r>
            <a:r>
              <a:rPr sz="3000" b="1" dirty="0"/>
              <a:t>选择器</a:t>
            </a:r>
            <a:r>
              <a:rPr lang="zh-CN" sz="3000" b="1" dirty="0"/>
              <a:t>用</a:t>
            </a:r>
            <a:r>
              <a:rPr sz="3000" b="1" dirty="0"/>
              <a:t>通配符“*”表示，它可以选择文档中的所有元素。通用选择器主要用于重置文档各元素的默认样式</a:t>
            </a:r>
            <a:r>
              <a:rPr lang="zh-CN" altLang="zh-CN" sz="3000" b="1" dirty="0"/>
              <a:t>置。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</a:p>
          <a:p>
            <a:pPr>
              <a:buClr>
                <a:srgbClr val="FF0000"/>
              </a:buClr>
            </a:pP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sz="3000" b="1" dirty="0">
                <a:effectLst/>
                <a:sym typeface="+mn-ea"/>
              </a:rPr>
              <a:t>例如：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*{margin：0px; padding:0px;}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   </a:t>
            </a:r>
            <a:r>
              <a:rPr lang="zh-CN" altLang="en-US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上述代码</a:t>
            </a:r>
            <a:r>
              <a:rPr lang="en-US" altLang="zh-CN" sz="27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重置文档所有元素的内、外边距为0px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ym typeface="+mn-ea"/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47015" y="2858770"/>
          <a:ext cx="8548370" cy="518160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err="1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5.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伪类选择器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pitchFamily="3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伪</a:t>
            </a:r>
            <a:r>
              <a:rPr sz="3000" b="1" dirty="0"/>
              <a:t>类选择器用于向</a:t>
            </a:r>
            <a:r>
              <a:rPr lang="zh-CN" sz="3000" b="1" dirty="0"/>
              <a:t>特定的</a:t>
            </a:r>
            <a:r>
              <a:rPr sz="3000" b="1" dirty="0"/>
              <a:t>选择器添加特殊的效果</a:t>
            </a:r>
            <a:r>
              <a:rPr lang="zh-CN" altLang="zh-CN" sz="3000" b="1" dirty="0"/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选择器可以是任意类型的选择器；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当选择器是a元素选择器时，也可以省略选择器名，比如写成:link；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另外，伪类前的“:”是伪类选择器的标识，不能省略。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/>
        </p:nvGraphicFramePr>
        <p:xfrm>
          <a:off x="297815" y="1810385"/>
          <a:ext cx="8548370" cy="526415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选择器名</a:t>
                      </a:r>
                      <a:r>
                        <a:rPr sz="2600" b="1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sz="26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伪类{属性1：属性值1; 属性2：属性值2;…}</a:t>
                      </a: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175895"/>
            <a:ext cx="9144000" cy="5784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000" b="1" dirty="0">
                <a:effectLst/>
                <a:sym typeface="+mn-ea"/>
              </a:rPr>
              <a:t>W3C</a:t>
            </a:r>
            <a:r>
              <a:rPr lang="zh-CN" altLang="en-US" sz="3000" b="1" dirty="0">
                <a:effectLst/>
                <a:sym typeface="+mn-ea"/>
              </a:rPr>
              <a:t>规定了以下几个伪类类型：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522605" y="1178560"/>
          <a:ext cx="7884795" cy="426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2665"/>
                <a:gridCol w="5612130"/>
              </a:tblGrid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伪类类型</a:t>
                      </a:r>
                      <a:endParaRPr lang="zh-CN" altLang="en-US" sz="2200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述</a:t>
                      </a:r>
                      <a:endParaRPr lang="zh-CN" altLang="en-US" sz="2200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:active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将样式添加到被激活的元素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:hover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当鼠标悬浮在元素上方时，向元素添加样式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:link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将样式添加到未被访问过的链接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:visited</a:t>
                      </a: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将样式添加到已被访问过的链接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:focus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将样式添加到被选中的元素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:first-child</a:t>
                      </a: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将样式添加到元素的第一个子元素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:lang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向带有指定</a:t>
                      </a: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lang</a:t>
                      </a: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属性的元素添加样式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81915" y="614680"/>
          <a:ext cx="8757285" cy="617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6162675" imgH="4752975" progId="Paint.Picture">
                  <p:embed/>
                </p:oleObj>
              </mc:Choice>
              <mc:Fallback>
                <p:oleObj r:id="rId3" imgW="6162675" imgH="47529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15" y="614680"/>
                        <a:ext cx="8757285" cy="617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lstStyle/>
          <a:p>
            <a:pPr fontAlgn="base"/>
            <a:r>
              <a:rPr lang="zh-CN" altLang="en-US" sz="3300" b="1" strike="noStrike" noProof="1">
                <a:effectLst/>
              </a:rPr>
              <a:t>使用伪类设置超链接不同状态的样式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22860" y="1771015"/>
            <a:ext cx="1666875" cy="124079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60" y="3268345"/>
            <a:ext cx="2953385" cy="11303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30175" y="715645"/>
          <a:ext cx="8884285" cy="60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3" imgW="6391275" imgH="3838575" progId="Paint.Picture">
                  <p:embed/>
                </p:oleObj>
              </mc:Choice>
              <mc:Fallback>
                <p:oleObj r:id="rId3" imgW="6391275" imgH="3838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" y="715645"/>
                        <a:ext cx="8884285" cy="604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lstStyle/>
          <a:p>
            <a:pPr fontAlgn="base"/>
            <a:r>
              <a:rPr lang="zh-CN" altLang="en-US" sz="3300" b="1" strike="noStrike" noProof="1">
                <a:effectLst/>
              </a:rPr>
              <a:t>使用伪类设置被选中元素的样式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104140" y="2128520"/>
            <a:ext cx="193865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5410200" y="1830705"/>
          <a:ext cx="345249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5" imgW="2581275" imgH="1933575" progId="Paint.Picture">
                  <p:embed/>
                </p:oleObj>
              </mc:Choice>
              <mc:Fallback>
                <p:oleObj r:id="rId5" imgW="2581275" imgH="19335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1830705"/>
                        <a:ext cx="345249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lstStyle/>
          <a:p>
            <a:pPr fontAlgn="base"/>
            <a:r>
              <a:rPr lang="zh-CN" altLang="en-US" sz="3100" b="1" strike="noStrike" noProof="1">
                <a:effectLst/>
              </a:rPr>
              <a:t>使用伪类设置元素指定类型的第一个子元素的样式</a:t>
            </a:r>
          </a:p>
        </p:txBody>
      </p:sp>
      <p:sp>
        <p:nvSpPr>
          <p:cNvPr id="8" name="矩形 7"/>
          <p:cNvSpPr/>
          <p:nvPr/>
        </p:nvSpPr>
        <p:spPr>
          <a:xfrm>
            <a:off x="104140" y="2128520"/>
            <a:ext cx="193865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-10160" y="534670"/>
          <a:ext cx="6574790" cy="634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3" imgW="6305550" imgH="4762500" progId="Paint.Picture">
                  <p:embed/>
                </p:oleObj>
              </mc:Choice>
              <mc:Fallback>
                <p:oleObj r:id="rId3" imgW="6305550" imgH="47625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160" y="534670"/>
                        <a:ext cx="6574790" cy="634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859020" y="2466975"/>
          <a:ext cx="4213225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5" imgW="4210050" imgH="3238500" progId="Paint.Picture">
                  <p:embed/>
                </p:oleObj>
              </mc:Choice>
              <mc:Fallback>
                <p:oleObj r:id="rId5" imgW="4210050" imgH="32385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020" y="2466975"/>
                        <a:ext cx="4213225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  <a:sym typeface="+mn-ea"/>
              </a:rPr>
              <a:t>6. </a:t>
            </a:r>
            <a:r>
              <a:rPr lang="zh-CN" altLang="en-US" sz="3600" b="1">
                <a:solidFill>
                  <a:srgbClr val="003366"/>
                </a:solidFill>
                <a:effectLst/>
                <a:sym typeface="+mn-ea"/>
              </a:rPr>
              <a:t>伪元素选择器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pitchFamily="3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5325"/>
            <a:ext cx="9144000" cy="5689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sz="3000" b="1" dirty="0"/>
              <a:t>伪元素</a:t>
            </a:r>
            <a:r>
              <a:rPr sz="3000" b="1" dirty="0"/>
              <a:t>选择器用于向</a:t>
            </a:r>
            <a:r>
              <a:rPr lang="zh-CN" sz="3000" b="1" dirty="0"/>
              <a:t>特定的</a:t>
            </a:r>
            <a:r>
              <a:rPr sz="3000" b="1" dirty="0"/>
              <a:t>选择器添加特殊的效果</a:t>
            </a:r>
            <a:r>
              <a:rPr lang="zh-CN" altLang="zh-CN" sz="3000" b="1" dirty="0"/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/>
              <a:t>语法格式</a:t>
            </a:r>
            <a:r>
              <a:rPr lang="zh-CN" altLang="en-US" sz="3000" b="1" dirty="0" smtClean="0"/>
              <a:t>：</a:t>
            </a:r>
            <a:endParaRPr lang="en-US" altLang="zh-CN" sz="3000" b="1" dirty="0" smtClean="0"/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None/>
            </a:pPr>
            <a:endParaRPr lang="zh-CN" altLang="en-US" sz="3000" b="1" dirty="0"/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选择器可以是任意类型的选择器；另外，伪类前的“:”是伪元素选择器的标识，不能省略。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643076" name="表格 643075"/>
          <p:cNvGraphicFramePr/>
          <p:nvPr>
            <p:extLst>
              <p:ext uri="{D42A27DB-BD31-4B8C-83A1-F6EECF244321}">
                <p14:modId xmlns:p14="http://schemas.microsoft.com/office/powerpoint/2010/main" val="3373883937"/>
              </p:ext>
            </p:extLst>
          </p:nvPr>
        </p:nvGraphicFramePr>
        <p:xfrm>
          <a:off x="297815" y="1916832"/>
          <a:ext cx="8548370" cy="883920"/>
        </p:xfrm>
        <a:graphic>
          <a:graphicData uri="http://schemas.openxmlformats.org/drawingml/2006/table">
            <a:tbl>
              <a:tblPr/>
              <a:tblGrid>
                <a:gridCol w="8548370"/>
              </a:tblGrid>
              <a:tr h="5264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600" b="1" dirty="0" err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选择器名</a:t>
                      </a:r>
                      <a:r>
                        <a:rPr sz="2600" b="1" dirty="0" err="1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sz="2600" b="1" dirty="0" err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伪元素</a:t>
                      </a:r>
                      <a:r>
                        <a:rPr sz="26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{属性1：属性值1; 属性2：属性值2;…}</a:t>
                      </a: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标题 512001"/>
          <p:cNvSpPr>
            <a:spLocks noGrp="1"/>
          </p:cNvSpPr>
          <p:nvPr>
            <p:ph type="title"/>
          </p:nvPr>
        </p:nvSpPr>
        <p:spPr>
          <a:xfrm>
            <a:off x="0" y="333375"/>
            <a:ext cx="8243888" cy="747713"/>
          </a:xfrm>
        </p:spPr>
        <p:txBody>
          <a:bodyPr anchor="b"/>
          <a:lstStyle/>
          <a:p>
            <a:pPr algn="l"/>
            <a:r>
              <a:rPr lang="en-US" altLang="zh-CN" sz="4000" b="1">
                <a:solidFill>
                  <a:srgbClr val="003366"/>
                </a:solidFill>
                <a:effectLst/>
              </a:rPr>
              <a:t>1.1 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概述</a:t>
            </a:r>
          </a:p>
        </p:txBody>
      </p:sp>
      <p:sp>
        <p:nvSpPr>
          <p:cNvPr id="512003" name="矩形 512002"/>
          <p:cNvSpPr/>
          <p:nvPr/>
        </p:nvSpPr>
        <p:spPr>
          <a:xfrm>
            <a:off x="275590" y="1557655"/>
            <a:ext cx="8400415" cy="3436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indent="-5715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ahoma" panose="020B0604030504040204" pitchFamily="34" charset="0"/>
              </a:rPr>
              <a:t>CSS</a:t>
            </a:r>
            <a:r>
              <a:rPr lang="zh-CN" altLang="en-US" sz="3200" b="1" dirty="0">
                <a:latin typeface="Tahoma" panose="020B0604030504040204" pitchFamily="34" charset="0"/>
              </a:rPr>
              <a:t>（</a:t>
            </a:r>
            <a:r>
              <a:rPr lang="en-US" altLang="zh-CN" sz="3200" b="1" dirty="0">
                <a:latin typeface="Tahoma" panose="020B0604030504040204" pitchFamily="34" charset="0"/>
              </a:rPr>
              <a:t>Cascading Style Sheet</a:t>
            </a:r>
            <a:r>
              <a:rPr lang="zh-CN" altLang="en-US" sz="3200" b="1" dirty="0">
                <a:latin typeface="Tahoma" panose="020B0604030504040204" pitchFamily="34" charset="0"/>
              </a:rPr>
              <a:t>，层叠样式表）是一种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格式化</a:t>
            </a:r>
            <a:r>
              <a:rPr lang="zh-CN" altLang="en-US" sz="3200" b="1" dirty="0">
                <a:latin typeface="Tahoma" panose="020B0604030504040204" pitchFamily="34" charset="0"/>
              </a:rPr>
              <a:t>网页的标准方式，用于设置网页的样式，并允许样式信息与网页内容分离的一种技术。</a:t>
            </a: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ahoma" panose="020B0604030504040204" pitchFamily="34" charset="0"/>
              </a:rPr>
              <a:t>它</a:t>
            </a:r>
            <a:r>
              <a:rPr lang="zh-CN" altLang="en-US" sz="3200" b="1" dirty="0">
                <a:solidFill>
                  <a:srgbClr val="FF0000"/>
                </a:solidFill>
                <a:latin typeface="Tahoma" panose="020B0604030504040204" pitchFamily="34" charset="0"/>
              </a:rPr>
              <a:t>扩展</a:t>
            </a:r>
            <a:r>
              <a:rPr lang="zh-CN" altLang="en-US" sz="3200" b="1" dirty="0">
                <a:latin typeface="Tahoma" panose="020B0604030504040204" pitchFamily="34" charset="0"/>
              </a:rPr>
              <a:t>了 </a:t>
            </a:r>
            <a:r>
              <a:rPr lang="en-US" altLang="zh-CN" sz="3200" b="1" dirty="0">
                <a:latin typeface="Tahoma" panose="020B0604030504040204" pitchFamily="34" charset="0"/>
              </a:rPr>
              <a:t>HTML </a:t>
            </a:r>
            <a:r>
              <a:rPr lang="zh-CN" altLang="en-US" sz="3200" b="1" dirty="0">
                <a:latin typeface="Tahoma" panose="020B0604030504040204" pitchFamily="34" charset="0"/>
              </a:rPr>
              <a:t>的功能，使网页设计者能够以更有效的方式设置网页格式。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175895"/>
            <a:ext cx="9144000" cy="5784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000" b="1" dirty="0">
                <a:effectLst/>
                <a:sym typeface="+mn-ea"/>
              </a:rPr>
              <a:t>W3C</a:t>
            </a:r>
            <a:r>
              <a:rPr lang="zh-CN" altLang="en-US" sz="3000" b="1" dirty="0">
                <a:effectLst/>
                <a:sym typeface="+mn-ea"/>
              </a:rPr>
              <a:t>规定了以下几个伪元素：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60730" y="1540510"/>
          <a:ext cx="7229475" cy="275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/>
                <a:gridCol w="5146675"/>
              </a:tblGrid>
              <a:tr h="5099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伪元素类型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200" b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方正书宋简体" charset="0"/>
                          <a:cs typeface="方正书宋简体" charset="0"/>
                        </a:rPr>
                        <a:t>描   述</a:t>
                      </a:r>
                      <a:endParaRPr lang="zh-CN" altLang="en-US" sz="2200" b="1">
                        <a:solidFill>
                          <a:schemeClr val="accent6">
                            <a:lumMod val="10000"/>
                          </a:schemeClr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:first-letter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向文本的第一个字符添加特殊样式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:first-line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向文本的首行添加特殊样式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b="1">
                          <a:latin typeface="方正书宋简体" charset="0"/>
                          <a:cs typeface="方正书宋简体" charset="0"/>
                        </a:rPr>
                        <a:t>:before</a:t>
                      </a:r>
                      <a:endParaRPr lang="en-US" altLang="zh-CN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在元素之前添加内容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b="1"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:after</a:t>
                      </a:r>
                    </a:p>
                  </a:txBody>
                  <a:tcPr marL="68580" marR="68580" marT="9525" marB="9525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200" b="1">
                          <a:latin typeface="方正书宋简体" charset="0"/>
                          <a:cs typeface="方正书宋简体" charset="0"/>
                        </a:rPr>
                        <a:t>在元素之后添加内容</a:t>
                      </a:r>
                      <a:endParaRPr lang="zh-CN" altLang="en-US" sz="22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lstStyle/>
          <a:p>
            <a:pPr fontAlgn="base"/>
            <a:r>
              <a:rPr lang="zh-CN" altLang="en-US" sz="3300" b="1" strike="noStrike" noProof="1">
                <a:effectLst/>
              </a:rPr>
              <a:t>伪元素first-line的使用示例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-4047" y="2962280"/>
            <a:ext cx="1658620" cy="34671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701040"/>
            <a:ext cx="8373745" cy="5974715"/>
            <a:chOff x="0" y="701040"/>
            <a:chExt cx="8373745" cy="5974715"/>
          </a:xfrm>
        </p:grpSpPr>
        <p:graphicFrame>
          <p:nvGraphicFramePr>
            <p:cNvPr id="6" name="对象 5"/>
            <p:cNvGraphicFramePr/>
            <p:nvPr>
              <p:extLst>
                <p:ext uri="{D42A27DB-BD31-4B8C-83A1-F6EECF244321}">
                  <p14:modId xmlns:p14="http://schemas.microsoft.com/office/powerpoint/2010/main" val="3387468608"/>
                </p:ext>
              </p:extLst>
            </p:nvPr>
          </p:nvGraphicFramePr>
          <p:xfrm>
            <a:off x="22860" y="701040"/>
            <a:ext cx="8350885" cy="5974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r:id="rId3" imgW="8343900" imgH="3629025" progId="Paint.Picture">
                    <p:embed/>
                  </p:oleObj>
                </mc:Choice>
                <mc:Fallback>
                  <p:oleObj r:id="rId3" imgW="8343900" imgH="3629025" progId="Paint.Picture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" y="701040"/>
                          <a:ext cx="8350885" cy="5974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0" y="2927886"/>
              <a:ext cx="1763688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100" dirty="0" smtClean="0">
                  <a:solidFill>
                    <a:srgbClr val="FF0000"/>
                  </a:solidFill>
                </a:rPr>
                <a:t>p:first-line</a:t>
              </a:r>
              <a:endParaRPr lang="zh-CN" altLang="en-US" sz="21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2801072558"/>
              </p:ext>
            </p:extLst>
          </p:nvPr>
        </p:nvGraphicFramePr>
        <p:xfrm>
          <a:off x="4188460" y="2594610"/>
          <a:ext cx="4652010" cy="192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5" imgW="4648200" imgH="1924050" progId="Paint.Picture">
                  <p:embed/>
                </p:oleObj>
              </mc:Choice>
              <mc:Fallback>
                <p:oleObj r:id="rId5" imgW="4648200" imgH="192405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8460" y="2594610"/>
                        <a:ext cx="4652010" cy="192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/>
        </p:nvGraphicFramePr>
        <p:xfrm>
          <a:off x="43815" y="614680"/>
          <a:ext cx="6824980" cy="611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6819900" imgH="3390900" progId="Paint.Picture">
                  <p:embed/>
                </p:oleObj>
              </mc:Choice>
              <mc:Fallback>
                <p:oleObj r:id="rId3" imgW="6819900" imgH="33909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" y="614680"/>
                        <a:ext cx="6824980" cy="611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84505"/>
          </a:xfrm>
          <a:noFill/>
        </p:spPr>
        <p:txBody>
          <a:bodyPr anchor="b"/>
          <a:lstStyle/>
          <a:p>
            <a:pPr fontAlgn="base"/>
            <a:r>
              <a:rPr lang="zh-CN" altLang="en-US" sz="3300" b="1" dirty="0">
                <a:effectLst/>
                <a:sym typeface="+mn-ea"/>
              </a:rPr>
              <a:t>伪元素first-</a:t>
            </a:r>
            <a:r>
              <a:rPr lang="en-US" altLang="zh-CN" sz="3300" b="1" dirty="0">
                <a:effectLst/>
                <a:sym typeface="+mn-ea"/>
              </a:rPr>
              <a:t>letter</a:t>
            </a:r>
            <a:r>
              <a:rPr lang="zh-CN" altLang="en-US" sz="3300" b="1" dirty="0">
                <a:effectLst/>
                <a:sym typeface="+mn-ea"/>
              </a:rPr>
              <a:t>的使用示例</a:t>
            </a:r>
            <a:endParaRPr lang="zh-CN" altLang="en-US" sz="3300" b="1" strike="noStrike" noProof="1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5875" y="3056890"/>
            <a:ext cx="184467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5790565" y="2873375"/>
          <a:ext cx="3269615" cy="19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5" imgW="3267075" imgH="1943100" progId="Paint.Picture">
                  <p:embed/>
                </p:oleObj>
              </mc:Choice>
              <mc:Fallback>
                <p:oleObj r:id="rId5" imgW="3267075" imgH="19431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0565" y="2873375"/>
                        <a:ext cx="3269615" cy="194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75260" y="723265"/>
          <a:ext cx="8768715" cy="604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3" imgW="7153275" imgH="3619500" progId="Paint.Picture">
                  <p:embed/>
                </p:oleObj>
              </mc:Choice>
              <mc:Fallback>
                <p:oleObj r:id="rId3" imgW="7153275" imgH="3619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" y="723265"/>
                        <a:ext cx="8768715" cy="604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lstStyle/>
          <a:p>
            <a:pPr fontAlgn="base"/>
            <a:r>
              <a:rPr lang="zh-CN" altLang="en-US" sz="3100" b="1" strike="noStrike" noProof="1">
                <a:effectLst/>
              </a:rPr>
              <a:t>before伪元素的使用示例</a:t>
            </a:r>
            <a:endParaRPr lang="en-US" altLang="zh-CN" sz="3100" b="1" strike="noStrike" noProof="1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995" y="3014345"/>
            <a:ext cx="1351915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5118100" y="751205"/>
          <a:ext cx="3660775" cy="171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5" imgW="3657600" imgH="1714500" progId="Paint.Picture">
                  <p:embed/>
                </p:oleObj>
              </mc:Choice>
              <mc:Fallback>
                <p:oleObj r:id="rId5" imgW="3657600" imgH="1714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8100" y="751205"/>
                        <a:ext cx="3660775" cy="171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/>
          <p:nvPr/>
        </p:nvGraphicFramePr>
        <p:xfrm>
          <a:off x="49530" y="614680"/>
          <a:ext cx="7016115" cy="617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3" imgW="7010400" imgH="3638550" progId="Paint.Picture">
                  <p:embed/>
                </p:oleObj>
              </mc:Choice>
              <mc:Fallback>
                <p:oleObj r:id="rId3" imgW="7010400" imgH="36385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" y="614680"/>
                        <a:ext cx="7016115" cy="617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10160" y="130175"/>
            <a:ext cx="9139555" cy="484505"/>
          </a:xfrm>
          <a:noFill/>
        </p:spPr>
        <p:txBody>
          <a:bodyPr anchor="b"/>
          <a:lstStyle/>
          <a:p>
            <a:pPr fontAlgn="base"/>
            <a:r>
              <a:rPr lang="en-US" altLang="zh-CN" sz="3100" b="1" strike="noStrike" noProof="1">
                <a:effectLst/>
              </a:rPr>
              <a:t>after</a:t>
            </a:r>
            <a:r>
              <a:rPr lang="zh-CN" altLang="en-US" sz="3100" b="1" strike="noStrike" noProof="1">
                <a:effectLst/>
              </a:rPr>
              <a:t>伪元素的使用示例</a:t>
            </a:r>
            <a:endParaRPr lang="en-US" altLang="zh-CN" sz="3100" b="1" strike="noStrike" noProof="1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160" y="2903855"/>
            <a:ext cx="933450" cy="3384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4803140" y="944245"/>
          <a:ext cx="3746500" cy="171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5" imgW="3743325" imgH="1714500" progId="Paint.Picture">
                  <p:embed/>
                </p:oleObj>
              </mc:Choice>
              <mc:Fallback>
                <p:oleObj r:id="rId5" imgW="3743325" imgH="17145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3140" y="944245"/>
                        <a:ext cx="3746500" cy="171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5251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zh-CN" altLang="en-US" sz="3600" b="1" dirty="0">
                <a:solidFill>
                  <a:srgbClr val="003366"/>
                </a:solidFill>
                <a:effectLst/>
                <a:latin typeface="宋体" panose="02010600030101010101" pitchFamily="2" charset="-122"/>
              </a:rPr>
              <a:t>（二） 复合选择器</a:t>
            </a:r>
          </a:p>
        </p:txBody>
      </p:sp>
      <p:sp>
        <p:nvSpPr>
          <p:cNvPr id="577539" name="内容占位符 2"/>
          <p:cNvSpPr>
            <a:spLocks noGrp="1"/>
          </p:cNvSpPr>
          <p:nvPr>
            <p:ph idx="1"/>
          </p:nvPr>
        </p:nvSpPr>
        <p:spPr>
          <a:xfrm>
            <a:off x="89853" y="936943"/>
            <a:ext cx="8964612" cy="4456112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复合选择器就是两个或多个基本选择器，通过不同方式连接而成的选择器</a:t>
            </a:r>
            <a:r>
              <a:rPr lang="zh-CN" altLang="en-US" sz="3000" b="1" dirty="0">
                <a:latin typeface="宋体" panose="02010600030101010101" pitchFamily="2" charset="-122"/>
              </a:rPr>
              <a:t>，为元素的样式定义提供更加精确的控制。</a:t>
            </a:r>
            <a:endParaRPr lang="zh-CN" altLang="en-US" sz="30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 dirty="0">
                <a:latin typeface="宋体" panose="02010600030101010101" pitchFamily="2" charset="-122"/>
              </a:rPr>
              <a:t>复合选择器类型</a:t>
            </a:r>
            <a:endParaRPr lang="zh-CN" altLang="en-US" sz="3000" b="1"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交集选择器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并集选择器</a:t>
            </a: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属性选择器</a:t>
            </a: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后代选择器</a:t>
            </a: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子元素选择器</a:t>
            </a:r>
          </a:p>
          <a:p>
            <a:pPr lvl="1">
              <a:buClr>
                <a:srgbClr val="FF0000"/>
              </a:buClr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相邻兄弟选择器</a:t>
            </a:r>
          </a:p>
          <a:p>
            <a:pPr lvl="1">
              <a:buClr>
                <a:srgbClr val="FF0000"/>
              </a:buCl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1.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交集选择器</a:t>
            </a:r>
          </a:p>
        </p:txBody>
      </p:sp>
      <p:graphicFrame>
        <p:nvGraphicFramePr>
          <p:cNvPr id="578583" name="表格 578582"/>
          <p:cNvGraphicFramePr/>
          <p:nvPr/>
        </p:nvGraphicFramePr>
        <p:xfrm>
          <a:off x="0" y="1153795"/>
          <a:ext cx="9001125" cy="1552575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5525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交集选择器是由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两个选择器直接连接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构成，其中第一个选择器必须是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元素选择器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，第</a:t>
                      </a:r>
                      <a:r>
                        <a:rPr lang="en-US" altLang="zh-CN" sz="3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个必须是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类选择器或者</a:t>
                      </a:r>
                      <a:r>
                        <a:rPr lang="en-US" altLang="zh-CN" sz="3000" b="1" dirty="0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选择器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8575" name="云形标注 578574"/>
          <p:cNvSpPr/>
          <p:nvPr/>
        </p:nvSpPr>
        <p:spPr>
          <a:xfrm>
            <a:off x="4932363" y="188913"/>
            <a:ext cx="4211637" cy="936625"/>
          </a:xfrm>
          <a:prstGeom prst="cloudCallout">
            <a:avLst>
              <a:gd name="adj1" fmla="val -77477"/>
              <a:gd name="adj2" fmla="val 65255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>
              <a:buClrTx/>
            </a:pPr>
            <a:r>
              <a:rPr lang="zh-CN" altLang="en-US" b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注意：两个选择器之间必须连续写，不能有空格 </a:t>
            </a:r>
          </a:p>
        </p:txBody>
      </p:sp>
      <p:graphicFrame>
        <p:nvGraphicFramePr>
          <p:cNvPr id="578582" name="表格 578581"/>
          <p:cNvGraphicFramePr/>
          <p:nvPr/>
        </p:nvGraphicFramePr>
        <p:xfrm>
          <a:off x="0" y="2708275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8599" name="表格 578598"/>
          <p:cNvGraphicFramePr/>
          <p:nvPr/>
        </p:nvGraphicFramePr>
        <p:xfrm>
          <a:off x="0" y="3357563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元素选择器</a:t>
                      </a: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.classname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600" name="表格 578599"/>
          <p:cNvGraphicFramePr/>
          <p:nvPr/>
        </p:nvGraphicFramePr>
        <p:xfrm>
          <a:off x="0" y="4581525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元素选择器</a:t>
                      </a: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#idname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612" name="表格 578611"/>
          <p:cNvGraphicFramePr/>
          <p:nvPr/>
        </p:nvGraphicFramePr>
        <p:xfrm>
          <a:off x="0" y="3933825"/>
          <a:ext cx="1295400" cy="548640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3000" b="1" dirty="0"/>
                        <a:t>或：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2075" y="636905"/>
          <a:ext cx="5147945" cy="618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3" imgW="4067175" imgH="5457825" progId="Paint.Picture">
                  <p:embed/>
                </p:oleObj>
              </mc:Choice>
              <mc:Fallback>
                <p:oleObj r:id="rId3" imgW="4067175" imgH="5457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636905"/>
                        <a:ext cx="5147945" cy="618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2" name="标题 583681"/>
          <p:cNvSpPr>
            <a:spLocks noGrp="1"/>
          </p:cNvSpPr>
          <p:nvPr>
            <p:ph type="title"/>
          </p:nvPr>
        </p:nvSpPr>
        <p:spPr>
          <a:xfrm>
            <a:off x="450215" y="218440"/>
            <a:ext cx="8243570" cy="41846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交集选择器示例</a:t>
            </a:r>
          </a:p>
        </p:txBody>
      </p:sp>
      <p:sp>
        <p:nvSpPr>
          <p:cNvPr id="583685" name="矩形 583684"/>
          <p:cNvSpPr/>
          <p:nvPr/>
        </p:nvSpPr>
        <p:spPr>
          <a:xfrm>
            <a:off x="24765" y="3197225"/>
            <a:ext cx="876300" cy="27178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5600065" y="2032000"/>
          <a:ext cx="2964815" cy="26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5" imgW="2962275" imgH="2609850" progId="Paint.Picture">
                  <p:embed/>
                </p:oleObj>
              </mc:Choice>
              <mc:Fallback>
                <p:oleObj r:id="rId5" imgW="2962275" imgH="2609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0065" y="2032000"/>
                        <a:ext cx="2964815" cy="26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2.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并集选择器</a:t>
            </a:r>
          </a:p>
        </p:txBody>
      </p:sp>
      <p:graphicFrame>
        <p:nvGraphicFramePr>
          <p:cNvPr id="581667" name="表格 581666"/>
          <p:cNvGraphicFramePr/>
          <p:nvPr/>
        </p:nvGraphicFramePr>
        <p:xfrm>
          <a:off x="0" y="1388110"/>
          <a:ext cx="9001125" cy="122555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2255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并集选择器是由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任何形式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sz="3000" b="1" dirty="0">
                          <a:solidFill>
                            <a:srgbClr val="0000FF"/>
                          </a:solidFill>
                        </a:rPr>
                        <a:t>多个选择器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通过逗号连接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而成的，用于声明这些选择器的公共格式。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1642" name="云形标注 581641"/>
          <p:cNvSpPr/>
          <p:nvPr/>
        </p:nvSpPr>
        <p:spPr>
          <a:xfrm>
            <a:off x="3563938" y="0"/>
            <a:ext cx="5580062" cy="1268413"/>
          </a:xfrm>
          <a:prstGeom prst="cloudCallout">
            <a:avLst>
              <a:gd name="adj1" fmla="val -73213"/>
              <a:gd name="adj2" fmla="val 68273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>
              <a:buClrTx/>
            </a:pPr>
            <a:r>
              <a:rPr lang="zh-CN" altLang="en-US" b="1" dirty="0">
                <a:latin typeface="Verdana" panose="020B0604030504040204" pitchFamily="34" charset="0"/>
              </a:rPr>
              <a:t>如果某些选择器的格式是相同的，或者部分相同，就可以利用并集选择器来共同声明这些相同的格式</a:t>
            </a:r>
          </a:p>
        </p:txBody>
      </p:sp>
      <p:graphicFrame>
        <p:nvGraphicFramePr>
          <p:cNvPr id="581643" name="表格 581642"/>
          <p:cNvGraphicFramePr/>
          <p:nvPr/>
        </p:nvGraphicFramePr>
        <p:xfrm>
          <a:off x="0" y="2997200"/>
          <a:ext cx="9145588" cy="64928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1649" name="表格 581648"/>
          <p:cNvGraphicFramePr/>
          <p:nvPr/>
        </p:nvGraphicFramePr>
        <p:xfrm>
          <a:off x="0" y="3716338"/>
          <a:ext cx="9144000" cy="576263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76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-8255" y="520700"/>
          <a:ext cx="4530725" cy="632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3" imgW="3333750" imgH="5219700" progId="Paint.Picture">
                  <p:embed/>
                </p:oleObj>
              </mc:Choice>
              <mc:Fallback>
                <p:oleObj r:id="rId3" imgW="3333750" imgH="5219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255" y="520700"/>
                        <a:ext cx="4530725" cy="632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06" name="标题 584705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2006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并集选择器示例</a:t>
            </a:r>
          </a:p>
        </p:txBody>
      </p:sp>
      <p:sp>
        <p:nvSpPr>
          <p:cNvPr id="584708" name="矩形 584707"/>
          <p:cNvSpPr/>
          <p:nvPr/>
        </p:nvSpPr>
        <p:spPr>
          <a:xfrm>
            <a:off x="-8255" y="3265170"/>
            <a:ext cx="1378585" cy="29464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5926455" y="1579880"/>
          <a:ext cx="2955290" cy="338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5" imgW="2952750" imgH="3381375" progId="Paint.Picture">
                  <p:embed/>
                </p:oleObj>
              </mc:Choice>
              <mc:Fallback>
                <p:oleObj r:id="rId5" imgW="2952750" imgH="3381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6455" y="1579880"/>
                        <a:ext cx="2955290" cy="338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标题 1"/>
          <p:cNvSpPr>
            <a:spLocks noGrp="1"/>
          </p:cNvSpPr>
          <p:nvPr>
            <p:ph type="title"/>
          </p:nvPr>
        </p:nvSpPr>
        <p:spPr>
          <a:xfrm>
            <a:off x="8573" y="94298"/>
            <a:ext cx="8243887" cy="1022350"/>
          </a:xfrm>
        </p:spPr>
        <p:txBody>
          <a:bodyPr vert="horz" wrap="square" lIns="91440" tIns="45720" rIns="91440" bIns="45720" anchor="ctr"/>
          <a:lstStyle/>
          <a:p>
            <a:pPr indent="-5715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500" b="1" dirty="0">
                <a:solidFill>
                  <a:srgbClr val="003366"/>
                </a:solidFill>
                <a:effectLst/>
                <a:latin typeface="宋体" panose="02010600030101010101" pitchFamily="2" charset="-122"/>
              </a:rPr>
              <a:t>CSS</a:t>
            </a:r>
            <a:r>
              <a:rPr lang="zh-CN" altLang="en-US" sz="3500" b="1" dirty="0">
                <a:solidFill>
                  <a:srgbClr val="003366"/>
                </a:solidFill>
                <a:effectLst/>
                <a:latin typeface="宋体" panose="02010600030101010101" pitchFamily="2" charset="-122"/>
              </a:rPr>
              <a:t>的编辑</a:t>
            </a:r>
          </a:p>
        </p:txBody>
      </p:sp>
      <p:sp>
        <p:nvSpPr>
          <p:cNvPr id="574467" name="内容占位符 2"/>
          <p:cNvSpPr>
            <a:spLocks noGrp="1"/>
          </p:cNvSpPr>
          <p:nvPr>
            <p:ph idx="1"/>
          </p:nvPr>
        </p:nvSpPr>
        <p:spPr>
          <a:xfrm>
            <a:off x="296545" y="893445"/>
            <a:ext cx="7787005" cy="1322705"/>
          </a:xfrm>
        </p:spPr>
        <p:txBody>
          <a:bodyPr vert="horz" wrap="square" lIns="91440" tIns="45720" rIns="91440" bIns="45720" anchor="t"/>
          <a:lstStyle/>
          <a:p>
            <a:pPr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latin typeface="宋体" panose="02010600030101010101" pitchFamily="2" charset="-122"/>
              </a:rPr>
              <a:t>记事本或</a:t>
            </a:r>
            <a:r>
              <a:rPr lang="en-US" altLang="zh-CN" b="1" err="1">
                <a:latin typeface="宋体" panose="02010600030101010101" pitchFamily="2" charset="-122"/>
              </a:rPr>
              <a:t>EditPlus</a:t>
            </a:r>
            <a:r>
              <a:rPr lang="zh-CN" altLang="en-US" b="1" dirty="0">
                <a:latin typeface="宋体" panose="02010600030101010101" pitchFamily="2" charset="-122"/>
              </a:rPr>
              <a:t>等文本编辑工具</a:t>
            </a:r>
            <a:endParaRPr lang="zh-CN" altLang="en-US" b="1">
              <a:latin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latin typeface="宋体" panose="02010600030101010101" pitchFamily="2" charset="-122"/>
              </a:rPr>
              <a:t>Dreamweaver</a:t>
            </a:r>
            <a:r>
              <a:rPr lang="zh-CN" altLang="en-US" b="1" dirty="0">
                <a:latin typeface="宋体" panose="02010600030101010101" pitchFamily="2" charset="-122"/>
              </a:rPr>
              <a:t>等可视化图形工具</a:t>
            </a:r>
          </a:p>
        </p:txBody>
      </p:sp>
      <p:sp>
        <p:nvSpPr>
          <p:cNvPr id="518146" name="标题 518145"/>
          <p:cNvSpPr>
            <a:spLocks noGrp="1"/>
          </p:cNvSpPr>
          <p:nvPr/>
        </p:nvSpPr>
        <p:spPr>
          <a:xfrm>
            <a:off x="8890" y="2150110"/>
            <a:ext cx="8362950" cy="6889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500" b="1" dirty="0">
                <a:solidFill>
                  <a:srgbClr val="003366"/>
                </a:solidFill>
                <a:effectLst/>
              </a:rPr>
              <a:t>应用</a:t>
            </a:r>
            <a:r>
              <a:rPr lang="en-US" altLang="zh-CN" sz="35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500" b="1" dirty="0">
                <a:solidFill>
                  <a:srgbClr val="003366"/>
                </a:solidFill>
                <a:effectLst/>
              </a:rPr>
              <a:t>的步骤</a:t>
            </a:r>
          </a:p>
        </p:txBody>
      </p:sp>
      <p:sp>
        <p:nvSpPr>
          <p:cNvPr id="518147" name="文本占位符 518146"/>
          <p:cNvSpPr>
            <a:spLocks noGrp="1"/>
          </p:cNvSpPr>
          <p:nvPr/>
        </p:nvSpPr>
        <p:spPr>
          <a:xfrm>
            <a:off x="329565" y="2915285"/>
            <a:ext cx="7130415" cy="130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1000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FF0000"/>
                </a:solidFill>
              </a:rPr>
              <a:t>定义</a:t>
            </a:r>
            <a:r>
              <a:rPr lang="zh-CN" altLang="en-US" b="1" dirty="0"/>
              <a:t>样式表</a:t>
            </a:r>
          </a:p>
          <a:p>
            <a:pPr>
              <a:spcAft>
                <a:spcPct val="1000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/>
              <a:t>在</a:t>
            </a:r>
            <a:r>
              <a:rPr lang="en-US" altLang="zh-CN" b="1" dirty="0"/>
              <a:t>HTML</a:t>
            </a:r>
            <a:r>
              <a:rPr lang="zh-CN" altLang="en-US" b="1" dirty="0"/>
              <a:t>文档中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r>
              <a:rPr lang="zh-CN" altLang="en-US" b="1" dirty="0"/>
              <a:t>样式表</a:t>
            </a:r>
            <a:endParaRPr lang="zh-CN" altLang="en-US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3.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后代选择器</a:t>
            </a: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1213485"/>
          <a:ext cx="9001125" cy="1196975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11969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后代选择器，又称包含选择器，用于选择某个元素的指定类型的所有后代元素。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2666" name="云形标注 582665"/>
          <p:cNvSpPr/>
          <p:nvPr/>
        </p:nvSpPr>
        <p:spPr>
          <a:xfrm>
            <a:off x="3779838" y="188913"/>
            <a:ext cx="5364162" cy="936625"/>
          </a:xfrm>
          <a:prstGeom prst="cloudCallout">
            <a:avLst>
              <a:gd name="adj1" fmla="val -102755"/>
              <a:gd name="adj2" fmla="val 7267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>
              <a:buClrTx/>
            </a:pPr>
            <a:r>
              <a:rPr lang="zh-CN" altLang="en-US" b="1" dirty="0">
                <a:latin typeface="Verdana" panose="020B0604030504040204" pitchFamily="34" charset="0"/>
              </a:rPr>
              <a:t>当标签发生嵌套时，内层的标签就成为外层标签的后代</a:t>
            </a:r>
          </a:p>
        </p:txBody>
      </p:sp>
      <p:graphicFrame>
        <p:nvGraphicFramePr>
          <p:cNvPr id="582667" name="表格 582666"/>
          <p:cNvGraphicFramePr/>
          <p:nvPr/>
        </p:nvGraphicFramePr>
        <p:xfrm>
          <a:off x="-1905" y="2327593"/>
          <a:ext cx="9145588" cy="2798064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为外层选择器，选择器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为内层选择器，内、外层选择器之间使用空格分隔。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254635" y="2923540"/>
          <a:ext cx="8222615" cy="527050"/>
        </p:xfrm>
        <a:graphic>
          <a:graphicData uri="http://schemas.openxmlformats.org/drawingml/2006/table">
            <a:tbl>
              <a:tblPr/>
              <a:tblGrid>
                <a:gridCol w="8222615"/>
              </a:tblGrid>
              <a:tr h="527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选择器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700" b="1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zh-CN" altLang="en-US" sz="2700" b="1" dirty="0">
                          <a:solidFill>
                            <a:srgbClr val="0000FF"/>
                          </a:solidFill>
                        </a:rPr>
                        <a:t>选择器</a:t>
                      </a:r>
                      <a:r>
                        <a:rPr lang="en-US" altLang="zh-CN" sz="27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altLang="zh-CN" sz="27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7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7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7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7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0" y="481965"/>
          <a:ext cx="4066540" cy="633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3438525" imgH="6153150" progId="Paint.Picture">
                  <p:embed/>
                </p:oleObj>
              </mc:Choice>
              <mc:Fallback>
                <p:oleObj r:id="rId3" imgW="3438525" imgH="6153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81965"/>
                        <a:ext cx="4066540" cy="633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后代选择器示例</a:t>
            </a:r>
          </a:p>
        </p:txBody>
      </p:sp>
      <p:sp>
        <p:nvSpPr>
          <p:cNvPr id="585732" name="矩形 585731"/>
          <p:cNvSpPr/>
          <p:nvPr/>
        </p:nvSpPr>
        <p:spPr>
          <a:xfrm>
            <a:off x="0" y="1876425"/>
            <a:ext cx="1353820" cy="24892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5185410" y="1408430"/>
          <a:ext cx="2955290" cy="30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5" imgW="2952750" imgH="3067050" progId="Paint.Picture">
                  <p:embed/>
                </p:oleObj>
              </mc:Choice>
              <mc:Fallback>
                <p:oleObj r:id="rId5" imgW="2952750" imgH="3067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5410" y="1408430"/>
                        <a:ext cx="2955290" cy="306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2580005"/>
            <a:ext cx="1090295" cy="24892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子元素选择器</a:t>
            </a: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805180"/>
          <a:ext cx="9001125" cy="70612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706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子元素选择器，用于选择某个元素的</a:t>
                      </a:r>
                      <a:r>
                        <a:rPr lang="zh-CN" altLang="en-US" sz="3000" b="1" dirty="0">
                          <a:solidFill>
                            <a:srgbClr val="FF0000"/>
                          </a:solidFill>
                        </a:rPr>
                        <a:t>所有子元素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67" name="表格 582666"/>
          <p:cNvGraphicFramePr/>
          <p:nvPr/>
        </p:nvGraphicFramePr>
        <p:xfrm>
          <a:off x="-1270" y="1363028"/>
          <a:ext cx="9145588" cy="3310128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“&gt;”称为左结合符，在其左右两边是否有空格都正确，“选择器1&gt;选择器2”的含意为“选择作为选择器1指定元素的子元素的所有选择器2指定的元素”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196850" y="2001520"/>
          <a:ext cx="8948420" cy="527050"/>
        </p:xfrm>
        <a:graphic>
          <a:graphicData uri="http://schemas.openxmlformats.org/drawingml/2006/table">
            <a:tbl>
              <a:tblPr/>
              <a:tblGrid>
                <a:gridCol w="8948420"/>
              </a:tblGrid>
              <a:tr h="527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选择器1&gt;选择器2 {属性1：属性值1; 属性2：属性值2;…}</a:t>
                      </a: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/>
          <p:nvPr/>
        </p:nvGraphicFramePr>
        <p:xfrm>
          <a:off x="0" y="614680"/>
          <a:ext cx="9117965" cy="601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8839200" imgH="3657600" progId="Paint.Picture">
                  <p:embed/>
                </p:oleObj>
              </mc:Choice>
              <mc:Fallback>
                <p:oleObj r:id="rId3" imgW="8839200" imgH="3657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14680"/>
                        <a:ext cx="9117965" cy="601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子元素选择器示例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73660" y="2844165"/>
            <a:ext cx="1090295" cy="37147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4104005" y="1381760"/>
          <a:ext cx="5013960" cy="231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5" imgW="5010150" imgH="2314575" progId="Paint.Picture">
                  <p:embed/>
                </p:oleObj>
              </mc:Choice>
              <mc:Fallback>
                <p:oleObj r:id="rId5" imgW="5010150" imgH="23145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4005" y="1381760"/>
                        <a:ext cx="5013960" cy="231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相邻兄弟选择器</a:t>
            </a:r>
          </a:p>
        </p:txBody>
      </p:sp>
      <p:graphicFrame>
        <p:nvGraphicFramePr>
          <p:cNvPr id="582692" name="表格 582691"/>
          <p:cNvGraphicFramePr/>
          <p:nvPr/>
        </p:nvGraphicFramePr>
        <p:xfrm>
          <a:off x="0" y="805180"/>
          <a:ext cx="9001125" cy="118872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706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相邻兄弟选择器，用于</a:t>
                      </a:r>
                      <a:r>
                        <a:rPr lang="zh-CN" altLang="en-US" sz="3000" b="1" dirty="0"/>
                        <a:t>选择和某个元素具</a:t>
                      </a:r>
                      <a:r>
                        <a:rPr lang="zh-CN" altLang="en-US" sz="3000" b="1" dirty="0">
                          <a:sym typeface="+mn-ea"/>
                        </a:rPr>
                        <a:t>有相同的父元素且</a:t>
                      </a:r>
                      <a:r>
                        <a:rPr lang="zh-CN" altLang="en-US" sz="3000" b="1" dirty="0"/>
                        <a:t>紧接在该个元素后面的元素</a:t>
                      </a:r>
                      <a:r>
                        <a:rPr lang="zh-CN" altLang="en-US" sz="3000" b="1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67" name="表格 582666"/>
          <p:cNvGraphicFramePr/>
          <p:nvPr/>
        </p:nvGraphicFramePr>
        <p:xfrm>
          <a:off x="48895" y="1944053"/>
          <a:ext cx="9145588" cy="3822192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语法格式：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30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3000" b="1" dirty="0"/>
                        <a:t>语法解释：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“+”称为相邻兄弟结合符，在其左右两边是否有空格都正确，“选择器1+选择器2”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表示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和选择器</a:t>
                      </a:r>
                      <a:r>
                        <a:rPr lang="en-US" alt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指定元素具有相同父元素的且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紧接在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该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元素后</a:t>
                      </a:r>
                      <a:r>
                        <a:rPr lang="zh-CN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面</a:t>
                      </a:r>
                      <a:r>
                        <a:rPr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出现的选择器2指定的元素</a:t>
                      </a:r>
                      <a:r>
                        <a:rPr lang="zh-CN" altLang="en-US" sz="28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/>
        </p:nvGraphicFramePr>
        <p:xfrm>
          <a:off x="147955" y="2470785"/>
          <a:ext cx="8948420" cy="535305"/>
        </p:xfrm>
        <a:graphic>
          <a:graphicData uri="http://schemas.openxmlformats.org/drawingml/2006/table">
            <a:tbl>
              <a:tblPr/>
              <a:tblGrid>
                <a:gridCol w="8948420"/>
              </a:tblGrid>
              <a:tr h="5353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500" b="1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选择器1+选择器2 {属性1：属性值1; 属性2：属性值2;…}</a:t>
                      </a: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73660" y="475615"/>
          <a:ext cx="4413885" cy="634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3" imgW="4114800" imgH="5457825" progId="Paint.Picture">
                  <p:embed/>
                </p:oleObj>
              </mc:Choice>
              <mc:Fallback>
                <p:oleObj r:id="rId3" imgW="4114800" imgH="5457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" y="475615"/>
                        <a:ext cx="4413885" cy="634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相邻兄弟选择器示例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73660" y="200469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0" y="336613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对象 11"/>
          <p:cNvGraphicFramePr/>
          <p:nvPr/>
        </p:nvGraphicFramePr>
        <p:xfrm>
          <a:off x="5645150" y="1907540"/>
          <a:ext cx="3155315" cy="292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5" imgW="3152775" imgH="2924175" progId="Paint.Picture">
                  <p:embed/>
                </p:oleObj>
              </mc:Choice>
              <mc:Fallback>
                <p:oleObj r:id="rId5" imgW="3152775" imgH="292417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5150" y="1907540"/>
                        <a:ext cx="3155315" cy="292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804863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6.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属性选择器</a:t>
            </a:r>
          </a:p>
        </p:txBody>
      </p:sp>
      <p:graphicFrame>
        <p:nvGraphicFramePr>
          <p:cNvPr id="582692" name="表格 582691"/>
          <p:cNvGraphicFramePr/>
          <p:nvPr>
            <p:extLst>
              <p:ext uri="{D42A27DB-BD31-4B8C-83A1-F6EECF244321}">
                <p14:modId xmlns:p14="http://schemas.microsoft.com/office/powerpoint/2010/main" val="728162621"/>
              </p:ext>
            </p:extLst>
          </p:nvPr>
        </p:nvGraphicFramePr>
        <p:xfrm>
          <a:off x="0" y="615315"/>
          <a:ext cx="9001125" cy="1042416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7061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属性选择器，使用元素的属性及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或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属性值来选择元素的选择器。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67" name="表格 582666"/>
          <p:cNvGraphicFramePr/>
          <p:nvPr>
            <p:extLst>
              <p:ext uri="{D42A27DB-BD31-4B8C-83A1-F6EECF244321}">
                <p14:modId xmlns:p14="http://schemas.microsoft.com/office/powerpoint/2010/main" val="919045374"/>
              </p:ext>
            </p:extLst>
          </p:nvPr>
        </p:nvGraphicFramePr>
        <p:xfrm>
          <a:off x="48895" y="1803718"/>
          <a:ext cx="9145588" cy="4974336"/>
        </p:xfrm>
        <a:graphic>
          <a:graphicData uri="http://schemas.openxmlformats.org/drawingml/2006/table">
            <a:tbl>
              <a:tblPr/>
              <a:tblGrid>
                <a:gridCol w="9145588"/>
              </a:tblGrid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语法格式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三种格式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en-US" altLang="zh-CN" sz="2400" b="1" dirty="0" smtClean="0"/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endParaRPr lang="en-US" altLang="zh-CN" sz="2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</a:pP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语法</a:t>
                      </a:r>
                      <a:r>
                        <a:rPr lang="zh-CN" altLang="en-US" sz="2400" b="1" dirty="0">
                          <a:solidFill>
                            <a:srgbClr val="000000"/>
                          </a:solidFill>
                        </a:rPr>
                        <a:t>解释：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rgbClr val="FF0000"/>
                        </a:buClr>
                        <a:buNone/>
                      </a:pPr>
                      <a:r>
                        <a:rPr lang="zh-CN" altLang="en-US" sz="3000" b="1" dirty="0"/>
                        <a:t>  </a:t>
                      </a:r>
                      <a:r>
                        <a:rPr lang="zh-CN" altLang="en-US" sz="23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性选择器的写法是[属性表达式]，其中属性表达式可以是一个属性名，也可以是“属性＝属性值”等这样的表达式。第一种格式和第三格式是等效的，都表示可以在任意类型的元素中进行选择；第二种格式则表示只能在指定类型的元素中进行选择。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2673" name="表格 582672"/>
          <p:cNvGraphicFramePr/>
          <p:nvPr>
            <p:extLst>
              <p:ext uri="{D42A27DB-BD31-4B8C-83A1-F6EECF244321}">
                <p14:modId xmlns:p14="http://schemas.microsoft.com/office/powerpoint/2010/main" val="412013984"/>
              </p:ext>
            </p:extLst>
          </p:nvPr>
        </p:nvGraphicFramePr>
        <p:xfrm>
          <a:off x="223544" y="2463152"/>
          <a:ext cx="8948420" cy="1767840"/>
        </p:xfrm>
        <a:graphic>
          <a:graphicData uri="http://schemas.openxmlformats.org/drawingml/2006/table">
            <a:tbl>
              <a:tblPr/>
              <a:tblGrid>
                <a:gridCol w="8948420"/>
              </a:tblGrid>
              <a:tr h="5353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属性选择器1属性选择器2...{属性1：属性值1; 属性2：属性值2;…}</a:t>
                      </a:r>
                    </a:p>
                    <a:p>
                      <a:pPr marL="0" lvl="0" indent="0">
                        <a:buNone/>
                      </a:pPr>
                      <a:r>
                        <a:rPr sz="2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元素选择器属性选择器1属性选择器2...{属性1：属性值1; 属性2：属性值2;…}</a:t>
                      </a:r>
                    </a:p>
                    <a:p>
                      <a:pPr marL="0" lvl="0" indent="0">
                        <a:buNone/>
                      </a:pPr>
                      <a:r>
                        <a:rPr sz="2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*属性选择器1属性选择器2...{属性1：属性值1; 属性2：属性值2;…}</a:t>
                      </a:r>
                    </a:p>
                  </a:txBody>
                  <a:tcPr>
                    <a:lnL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3300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175895"/>
            <a:ext cx="9144000" cy="57848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3000" b="1" dirty="0">
                <a:effectLst/>
                <a:sym typeface="+mn-ea"/>
              </a:rPr>
              <a:t>常见属性选择器：</a:t>
            </a:r>
            <a:endParaRPr lang="zh-CN" altLang="en-US" sz="3000" b="1" dirty="0">
              <a:solidFill>
                <a:srgbClr val="0000FF"/>
              </a:solidFill>
              <a:effectLst/>
              <a:sym typeface="+mn-ea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endParaRPr lang="en-US" altLang="zh-CN" sz="2700" b="1">
              <a:solidFill>
                <a:schemeClr val="accent6">
                  <a:lumMod val="10000"/>
                </a:schemeClr>
              </a:solidFill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201930" y="1009650"/>
          <a:ext cx="8739505" cy="5269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355"/>
                <a:gridCol w="1612265"/>
                <a:gridCol w="4667885"/>
              </a:tblGrid>
              <a:tr h="483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</a:p>
                  </a:txBody>
                  <a:tcPr marL="68580" marR="68580" marT="7620" marB="762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选择器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描   述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根据属性选择</a:t>
                      </a:r>
                    </a:p>
                  </a:txBody>
                  <a:tcPr marL="68580" marR="68580" marT="7620" marB="762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用于选取带有指定属性的元素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根据属性和值选择</a:t>
                      </a:r>
                    </a:p>
                  </a:txBody>
                  <a:tcPr marL="68580" marR="68580" marT="7620" marB="762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属性＝值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用于选取带有指定属性和值的元素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根据部分属性值选择</a:t>
                      </a:r>
                    </a:p>
                  </a:txBody>
                  <a:tcPr marL="68580" marR="68580" marT="7620" marB="762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~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用于选取属性值中包含指定值的元素，注意该值必须是一个完整的单词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7145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子串匹配属性值</a:t>
                      </a:r>
                    </a:p>
                  </a:txBody>
                  <a:tcPr marL="68580" marR="68580" marT="7620" marB="762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|=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用于选取属性值以指定值开头的元素，注意该值必须是一个完整的单词或带有“－”作为连接符连接后续内容的字符串，如“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en-”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^=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用于选取属性值以指定值开头的元素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$=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用于选取属性值以指定值结尾的元素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*=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用于选取属性值中包含指定值的元素</a:t>
                      </a:r>
                    </a:p>
                  </a:txBody>
                  <a:tcPr marL="68580" marR="68580" marT="7620" marB="762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标题 585730"/>
          <p:cNvSpPr>
            <a:spLocks noGrp="1"/>
          </p:cNvSpPr>
          <p:nvPr>
            <p:ph type="title"/>
          </p:nvPr>
        </p:nvSpPr>
        <p:spPr>
          <a:xfrm>
            <a:off x="468630" y="0"/>
            <a:ext cx="8243570" cy="548005"/>
          </a:xfrm>
        </p:spPr>
        <p:txBody>
          <a:bodyPr anchor="b"/>
          <a:lstStyle/>
          <a:p>
            <a:r>
              <a:rPr lang="zh-CN" altLang="en-US" sz="3300" b="1" dirty="0">
                <a:solidFill>
                  <a:srgbClr val="003366"/>
                </a:solidFill>
                <a:effectLst/>
              </a:rPr>
              <a:t>属性选择器示例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73660" y="200469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40" y="3366135"/>
            <a:ext cx="580390" cy="33020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540" y="548005"/>
          <a:ext cx="4299585" cy="626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3" imgW="6162675" imgH="7734300" progId="Paint.Picture">
                  <p:embed/>
                </p:oleObj>
              </mc:Choice>
              <mc:Fallback>
                <p:oleObj r:id="rId3" imgW="6162675" imgH="7734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" y="548005"/>
                        <a:ext cx="4299585" cy="626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771515" y="798195"/>
          <a:ext cx="2802890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5" imgW="3162300" imgH="6753225" progId="Paint.Picture">
                  <p:embed/>
                </p:oleObj>
              </mc:Choice>
              <mc:Fallback>
                <p:oleObj r:id="rId5" imgW="3162300" imgH="67532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1515" y="798195"/>
                        <a:ext cx="2802890" cy="570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各类选择器盘子练习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http://flukeout.github.io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560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标题 520193"/>
          <p:cNvSpPr>
            <a:spLocks noGrp="1"/>
          </p:cNvSpPr>
          <p:nvPr>
            <p:ph type="title"/>
          </p:nvPr>
        </p:nvSpPr>
        <p:spPr>
          <a:xfrm>
            <a:off x="0" y="0"/>
            <a:ext cx="8362950" cy="1049338"/>
          </a:xfrm>
        </p:spPr>
        <p:txBody>
          <a:bodyPr anchor="b"/>
          <a:lstStyle/>
          <a:p>
            <a:pPr algn="l"/>
            <a:r>
              <a:rPr lang="en-US" altLang="zh-CN" sz="4000" b="1" dirty="0">
                <a:solidFill>
                  <a:srgbClr val="003366"/>
                </a:solidFill>
                <a:effectLst/>
              </a:rPr>
              <a:t>1.2 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定义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样式</a:t>
            </a:r>
          </a:p>
        </p:txBody>
      </p:sp>
      <p:sp>
        <p:nvSpPr>
          <p:cNvPr id="520195" name="文本占位符 520194"/>
          <p:cNvSpPr>
            <a:spLocks noGrp="1"/>
          </p:cNvSpPr>
          <p:nvPr>
            <p:ph type="body" idx="1"/>
          </p:nvPr>
        </p:nvSpPr>
        <p:spPr>
          <a:xfrm>
            <a:off x="0" y="1628775"/>
            <a:ext cx="9024620" cy="237680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Char char="•"/>
            </a:pPr>
            <a:r>
              <a:rPr lang="zh-CN" altLang="en-US" b="1" dirty="0"/>
              <a:t>基本语法</a:t>
            </a:r>
            <a:r>
              <a:rPr lang="en-US" altLang="zh-CN" b="1"/>
              <a:t>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en-US" altLang="zh-CN" sz="3600" b="1"/>
              <a:t>  </a:t>
            </a:r>
            <a:r>
              <a:rPr lang="zh-CN" altLang="en-US" b="1" dirty="0">
                <a:solidFill>
                  <a:srgbClr val="000000"/>
                </a:solidFill>
              </a:rPr>
              <a:t>选择器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zh-CN" altLang="en-US" b="1" dirty="0">
                <a:solidFill>
                  <a:srgbClr val="000000"/>
                </a:solidFill>
              </a:rPr>
              <a:t>属性名</a:t>
            </a:r>
            <a:r>
              <a:rPr lang="en-US" altLang="zh-CN" b="1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000000"/>
                </a:solidFill>
              </a:rPr>
              <a:t>属性值</a:t>
            </a:r>
            <a:r>
              <a:rPr lang="en-US" altLang="zh-CN" b="1">
                <a:solidFill>
                  <a:srgbClr val="000000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属性名</a:t>
            </a:r>
            <a:r>
              <a:rPr lang="en-US" altLang="zh-CN" b="1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000000"/>
                </a:solidFill>
              </a:rPr>
              <a:t>属性值</a:t>
            </a:r>
            <a:r>
              <a:rPr lang="en-US" altLang="zh-CN" b="1">
                <a:solidFill>
                  <a:srgbClr val="000000"/>
                </a:solidFill>
              </a:rPr>
              <a:t>2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b="1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None/>
            </a:pP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520197" name="圆角矩形标注 520196"/>
          <p:cNvSpPr/>
          <p:nvPr/>
        </p:nvSpPr>
        <p:spPr>
          <a:xfrm>
            <a:off x="4572000" y="1268413"/>
            <a:ext cx="2447925" cy="792162"/>
          </a:xfrm>
          <a:prstGeom prst="wedgeRoundRectCallout">
            <a:avLst>
              <a:gd name="adj1" fmla="val -165901"/>
              <a:gd name="adj2" fmla="val 105470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buClrTx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指定了对哪些网页元素进行设置</a:t>
            </a:r>
          </a:p>
        </p:txBody>
      </p:sp>
      <p:sp>
        <p:nvSpPr>
          <p:cNvPr id="520198" name="圆角矩形标注 520197"/>
          <p:cNvSpPr/>
          <p:nvPr/>
        </p:nvSpPr>
        <p:spPr>
          <a:xfrm>
            <a:off x="4350703" y="3570605"/>
            <a:ext cx="3600450" cy="792163"/>
          </a:xfrm>
          <a:prstGeom prst="wedgeRoundRectCallout">
            <a:avLst>
              <a:gd name="adj1" fmla="val -41713"/>
              <a:gd name="adj2" fmla="val -135370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>
              <a:buClrTx/>
            </a:pP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每一对属性及其值实现对网页元素进行某种特定格式的设置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 bldLvl="0" animBg="1"/>
      <p:bldP spid="5201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标题 575489"/>
          <p:cNvSpPr>
            <a:spLocks noGrp="1"/>
          </p:cNvSpPr>
          <p:nvPr>
            <p:ph type="title"/>
          </p:nvPr>
        </p:nvSpPr>
        <p:spPr>
          <a:xfrm>
            <a:off x="33973" y="171768"/>
            <a:ext cx="8243887" cy="1079500"/>
          </a:xfrm>
        </p:spPr>
        <p:txBody>
          <a:bodyPr anchor="b"/>
          <a:lstStyle/>
          <a:p>
            <a:pPr marL="685800" indent="-6858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003366"/>
                </a:solidFill>
                <a:effectLst/>
              </a:rPr>
              <a:t>选择器类型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575491" name="文本占位符 575490"/>
          <p:cNvSpPr>
            <a:spLocks noGrp="1"/>
          </p:cNvSpPr>
          <p:nvPr>
            <p:ph type="body" idx="1"/>
          </p:nvPr>
        </p:nvSpPr>
        <p:spPr>
          <a:xfrm>
            <a:off x="48260" y="1429385"/>
            <a:ext cx="8229600" cy="1499870"/>
          </a:xfrm>
        </p:spPr>
        <p:txBody>
          <a:bodyPr/>
          <a:lstStyle/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200" b="1" dirty="0"/>
              <a:t>基本选择器</a:t>
            </a: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3200" b="1" dirty="0"/>
              <a:t>复合选择器</a:t>
            </a:r>
          </a:p>
          <a:p>
            <a:pPr lvl="1">
              <a:buClr>
                <a:srgbClr val="FFFF00"/>
              </a:buClr>
              <a:buChar char="•"/>
            </a:pPr>
            <a:endParaRPr lang="zh-CN" altLang="en-US" sz="4400" b="1"/>
          </a:p>
          <a:p>
            <a:pPr lvl="1">
              <a:buNone/>
            </a:pPr>
            <a:endParaRPr lang="zh-CN" altLang="en-US" sz="4400" b="1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标题 52224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79500"/>
          </a:xfrm>
        </p:spPr>
        <p:txBody>
          <a:bodyPr anchor="b"/>
          <a:lstStyle/>
          <a:p>
            <a:pPr algn="l"/>
            <a:r>
              <a:rPr lang="zh-CN" altLang="en-US" sz="3600" b="1" dirty="0">
                <a:solidFill>
                  <a:srgbClr val="003366"/>
                </a:solidFill>
                <a:effectLst/>
              </a:rPr>
              <a:t>（一）基本选择器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522243" name="文本占位符 522242"/>
          <p:cNvSpPr>
            <a:spLocks noGrp="1"/>
          </p:cNvSpPr>
          <p:nvPr>
            <p:ph type="body" idx="1"/>
          </p:nvPr>
        </p:nvSpPr>
        <p:spPr>
          <a:xfrm>
            <a:off x="408940" y="1471930"/>
            <a:ext cx="5852795" cy="3051175"/>
          </a:xfrm>
        </p:spPr>
        <p:txBody>
          <a:bodyPr/>
          <a:lstStyle/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en-US" altLang="zh-CN" sz="3200" b="1" dirty="0"/>
              <a:t> </a:t>
            </a:r>
            <a:r>
              <a:rPr lang="zh-CN" altLang="en-US" sz="3200" b="1" dirty="0"/>
              <a:t>元素选择器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类选择器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ID选择器</a:t>
            </a:r>
            <a:endParaRPr lang="zh-CN" altLang="en-US" sz="3200" b="1"/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伪类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Char char="•"/>
            </a:pPr>
            <a:r>
              <a:rPr lang="zh-CN" altLang="en-US" sz="3200" b="1" dirty="0"/>
              <a:t> 伪元素</a:t>
            </a:r>
          </a:p>
          <a:p>
            <a:pPr lvl="1">
              <a:buNone/>
            </a:pPr>
            <a:endParaRPr lang="zh-CN" altLang="en-US" sz="4400" b="1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标题 641025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737870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600" b="1">
                <a:solidFill>
                  <a:srgbClr val="003366"/>
                </a:solidFill>
                <a:effectLst/>
              </a:rPr>
              <a:t>元素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选择器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641027" name="文本占位符 641026"/>
          <p:cNvSpPr>
            <a:spLocks noGrp="1"/>
          </p:cNvSpPr>
          <p:nvPr>
            <p:ph type="body" sz="half" idx="1"/>
          </p:nvPr>
        </p:nvSpPr>
        <p:spPr>
          <a:xfrm>
            <a:off x="635" y="737870"/>
            <a:ext cx="9128125" cy="396113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 dirty="0"/>
              <a:t>元素选择器就是直接使用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标签作为选择器，一个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标签对应一个元素选择器。元素选择器重新定义了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标签的显示效果。</a:t>
            </a:r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语法格式：</a:t>
            </a:r>
          </a:p>
          <a:p>
            <a:pPr>
              <a:buClr>
                <a:srgbClr val="FF0000"/>
              </a:buClr>
            </a:pPr>
            <a:endParaRPr lang="zh-CN" altLang="en-US" b="1" dirty="0"/>
          </a:p>
          <a:p>
            <a:pPr>
              <a:buClr>
                <a:srgbClr val="FF0000"/>
              </a:buClr>
            </a:pPr>
            <a:r>
              <a:rPr lang="zh-CN" altLang="en-US" sz="3000" b="1" dirty="0"/>
              <a:t>语法解释：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3500" b="1" dirty="0"/>
              <a:t>  </a:t>
            </a:r>
            <a:r>
              <a:rPr lang="zh-CN" altLang="en-US" sz="2800" b="1" dirty="0">
                <a:solidFill>
                  <a:schemeClr val="accent6">
                    <a:lumMod val="10000"/>
                  </a:schemeClr>
                </a:solidFill>
              </a:rPr>
              <a:t>网页中的任何一个HTML标签都可以作为相应的元素选择器的名称，设置的样式对整个网页的同一种元素有效。</a:t>
            </a:r>
          </a:p>
          <a:p>
            <a:pPr>
              <a:buClr>
                <a:srgbClr val="FF0000"/>
              </a:buClr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示例：</a:t>
            </a:r>
          </a:p>
          <a:p>
            <a:pPr>
              <a:buClr>
                <a:srgbClr val="FF0000"/>
              </a:buClr>
              <a:buNone/>
            </a:pP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  h1{font-size:25px;color:red}</a:t>
            </a:r>
          </a:p>
        </p:txBody>
      </p:sp>
      <p:graphicFrame>
        <p:nvGraphicFramePr>
          <p:cNvPr id="641028" name="内容占位符 641027"/>
          <p:cNvGraphicFramePr>
            <a:graphicFrameLocks noGrp="1"/>
          </p:cNvGraphicFramePr>
          <p:nvPr>
            <p:ph sz="half" idx="2"/>
          </p:nvPr>
        </p:nvGraphicFramePr>
        <p:xfrm>
          <a:off x="344170" y="2828925"/>
          <a:ext cx="8784590" cy="528320"/>
        </p:xfrm>
        <a:graphic>
          <a:graphicData uri="http://schemas.openxmlformats.org/drawingml/2006/table">
            <a:tbl>
              <a:tblPr/>
              <a:tblGrid>
                <a:gridCol w="8784590"/>
              </a:tblGrid>
              <a:tr h="528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600" b="1" dirty="0">
                          <a:solidFill>
                            <a:srgbClr val="0000FF"/>
                          </a:solidFill>
                        </a:rPr>
                        <a:t>HTML</a:t>
                      </a:r>
                      <a:r>
                        <a:rPr lang="zh-CN" altLang="en-US" sz="2600" b="1" dirty="0">
                          <a:solidFill>
                            <a:srgbClr val="0000FF"/>
                          </a:solidFill>
                        </a:rPr>
                        <a:t>标签名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sz="2600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sz="26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sz="2600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sz="26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92150"/>
          </a:xfrm>
          <a:noFill/>
        </p:spPr>
        <p:txBody>
          <a:bodyPr anchor="b"/>
          <a:lstStyle/>
          <a:p>
            <a:pPr fontAlgn="base"/>
            <a:r>
              <a:rPr lang="zh-CN" altLang="en-US" sz="3600" b="1" strike="noStrike" noProof="1">
                <a:effectLst/>
              </a:rPr>
              <a:t>元素选择器示例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74930" y="692150"/>
          <a:ext cx="5280025" cy="56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3505200" imgH="3362325" progId="Paint.Picture">
                  <p:embed/>
                </p:oleObj>
              </mc:Choice>
              <mc:Fallback>
                <p:oleObj r:id="rId3" imgW="3505200" imgH="3362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0" y="692150"/>
                        <a:ext cx="5280025" cy="562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113780" y="1496060"/>
          <a:ext cx="2659380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5" imgW="2657475" imgH="2466975" progId="Paint.Picture">
                  <p:embed/>
                </p:oleObj>
              </mc:Choice>
              <mc:Fallback>
                <p:oleObj r:id="rId5" imgW="2657475" imgH="24669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3780" y="1496060"/>
                        <a:ext cx="2659380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5560" y="2204720"/>
            <a:ext cx="431800" cy="10801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标题 643073"/>
          <p:cNvSpPr>
            <a:spLocks noGrp="1"/>
          </p:cNvSpPr>
          <p:nvPr>
            <p:ph type="title"/>
          </p:nvPr>
        </p:nvSpPr>
        <p:spPr>
          <a:xfrm>
            <a:off x="0" y="-25400"/>
            <a:ext cx="8243570" cy="720725"/>
          </a:xfrm>
        </p:spPr>
        <p:txBody>
          <a:bodyPr anchor="b"/>
          <a:lstStyle/>
          <a:p>
            <a:pPr algn="l"/>
            <a:r>
              <a:rPr lang="en-US" altLang="zh-CN" sz="3600" b="1">
                <a:solidFill>
                  <a:srgbClr val="003366"/>
                </a:solidFill>
                <a:effectLst/>
              </a:rPr>
              <a:t>2. ID</a:t>
            </a:r>
            <a:r>
              <a:rPr lang="zh-CN" altLang="en-US" sz="3600" b="1">
                <a:solidFill>
                  <a:srgbClr val="003366"/>
                </a:solidFill>
                <a:effectLst/>
              </a:rPr>
              <a:t>选择器</a:t>
            </a:r>
            <a:endParaRPr lang="zh-CN" altLang="en-US" sz="3600" b="1">
              <a:solidFill>
                <a:srgbClr val="003366"/>
              </a:solidFill>
              <a:effectLst/>
              <a:ea typeface="Arial Unicode MS" panose="020B0604020202020204" pitchFamily="34" charset="-122"/>
            </a:endParaRPr>
          </a:p>
        </p:txBody>
      </p:sp>
      <p:sp>
        <p:nvSpPr>
          <p:cNvPr id="643075" name="文本占位符 643074"/>
          <p:cNvSpPr>
            <a:spLocks noGrp="1"/>
          </p:cNvSpPr>
          <p:nvPr>
            <p:ph type="body" sz="half" idx="1"/>
          </p:nvPr>
        </p:nvSpPr>
        <p:spPr>
          <a:xfrm>
            <a:off x="0" y="699135"/>
            <a:ext cx="9144000" cy="5689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sz="3000" b="1" dirty="0"/>
              <a:t>ID</a:t>
            </a:r>
            <a:r>
              <a:rPr lang="zh-CN" altLang="en-US" sz="3000" b="1" dirty="0"/>
              <a:t>选择器的名称为元素的</a:t>
            </a:r>
            <a:r>
              <a:rPr lang="en-US" altLang="zh-CN" sz="3000" b="1" dirty="0"/>
              <a:t>id</a:t>
            </a:r>
            <a:r>
              <a:rPr lang="zh-CN" altLang="zh-CN" sz="3000" b="1" dirty="0"/>
              <a:t>属性值，它主要是针对特定的元素进行样式设置。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b="1" dirty="0"/>
              <a:t>语法格式</a:t>
            </a:r>
            <a:r>
              <a:rPr lang="zh-CN" altLang="en-US" sz="3600" b="1" dirty="0"/>
              <a:t>：</a:t>
            </a:r>
          </a:p>
          <a:p>
            <a:pPr>
              <a:buClr>
                <a:srgbClr val="FF0000"/>
              </a:buClr>
            </a:pPr>
            <a:endParaRPr lang="zh-CN" altLang="en-US" sz="3600" b="1" dirty="0"/>
          </a:p>
          <a:p>
            <a:pPr>
              <a:buClr>
                <a:srgbClr val="FF0000"/>
              </a:buClr>
            </a:pPr>
            <a:r>
              <a:rPr lang="zh-CN" altLang="en-US" b="1" dirty="0"/>
              <a:t>语法解释：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ID选择器名称的第一个字符不能使用数字；选择器名前的“#”是ID选择器的标识，不能省略；另外，ID选择器名区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 分大小写，同时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不允许有空格</a:t>
            </a:r>
            <a:r>
              <a:rPr lang="zh-CN" altLang="en-US" sz="2600" b="1" dirty="0">
                <a:solidFill>
                  <a:schemeClr val="accent6">
                    <a:lumMod val="10000"/>
                  </a:schemeClr>
                </a:solidFill>
              </a:rPr>
              <a:t>。</a:t>
            </a:r>
            <a:endParaRPr lang="en-US" altLang="zh-CN"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例如：</a:t>
            </a:r>
            <a:endParaRPr lang="en-US" altLang="zh-CN" b="1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en-US" altLang="zh-CN" sz="2800" b="1">
                <a:solidFill>
                  <a:srgbClr val="FF0000"/>
                </a:solidFill>
              </a:rPr>
              <a:t>#</a:t>
            </a:r>
            <a:r>
              <a:rPr lang="en-US" altLang="zh-CN" sz="2800" b="1">
                <a:solidFill>
                  <a:srgbClr val="0000FF"/>
                </a:solidFill>
              </a:rPr>
              <a:t>text1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{width:100px;height:60px;}</a:t>
            </a: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   &lt;div id=”</a:t>
            </a:r>
            <a:r>
              <a:rPr lang="en-US" altLang="zh-CN" sz="2800" b="1">
                <a:solidFill>
                  <a:srgbClr val="0000FF"/>
                </a:solidFill>
              </a:rPr>
              <a:t>text1</a:t>
            </a:r>
            <a:r>
              <a:rPr lang="en-US" altLang="zh-CN" sz="2800" b="1">
                <a:solidFill>
                  <a:schemeClr val="accent6">
                    <a:lumMod val="10000"/>
                  </a:schemeClr>
                </a:solidFill>
              </a:rPr>
              <a:t>”&gt;&lt;/div&gt;</a:t>
            </a:r>
          </a:p>
        </p:txBody>
      </p:sp>
      <p:graphicFrame>
        <p:nvGraphicFramePr>
          <p:cNvPr id="643082" name="内容占位符 643081"/>
          <p:cNvGraphicFramePr>
            <a:graphicFrameLocks noGrp="1"/>
          </p:cNvGraphicFramePr>
          <p:nvPr>
            <p:ph sz="quarter" idx="3"/>
          </p:nvPr>
        </p:nvGraphicFramePr>
        <p:xfrm>
          <a:off x="323215" y="2348865"/>
          <a:ext cx="8820785" cy="517525"/>
        </p:xfrm>
        <a:graphic>
          <a:graphicData uri="http://schemas.openxmlformats.org/drawingml/2006/table">
            <a:tbl>
              <a:tblPr/>
              <a:tblGrid>
                <a:gridCol w="8820785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altLang="zh-CN" b="1" err="1">
                          <a:solidFill>
                            <a:srgbClr val="0000FF"/>
                          </a:solidFill>
                        </a:rPr>
                        <a:t>idname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{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1;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属性名</a:t>
                      </a:r>
                      <a:r>
                        <a:rPr lang="en-US" altLang="zh-CN" b="1" dirty="0">
                          <a:solidFill>
                            <a:srgbClr val="000000"/>
                          </a:solidFill>
                        </a:rPr>
                        <a:t>2:</a:t>
                      </a:r>
                      <a:r>
                        <a:rPr lang="zh-CN" altLang="en-US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2;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</a:rPr>
                        <a:t>}</a:t>
                      </a:r>
                      <a:endParaRPr lang="zh-CN" altLang="en-US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2"/>
                      </a:solidFill>
                      <a:prstDash val="sysDash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4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20</TotalTime>
  <Words>1784</Words>
  <Application>Microsoft Office PowerPoint</Application>
  <PresentationFormat>全屏显示(4:3)</PresentationFormat>
  <Paragraphs>220</Paragraphs>
  <Slides>39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Balloons</vt:lpstr>
      <vt:lpstr>1_Balloons</vt:lpstr>
      <vt:lpstr>Bitmap Image</vt:lpstr>
      <vt:lpstr>第1讲 CSS样式定义</vt:lpstr>
      <vt:lpstr>1.1 CSS概述</vt:lpstr>
      <vt:lpstr>CSS的编辑</vt:lpstr>
      <vt:lpstr>1.2 定义CSS样式</vt:lpstr>
      <vt:lpstr>选择器类型</vt:lpstr>
      <vt:lpstr>（一）基本选择器</vt:lpstr>
      <vt:lpstr>1. 元素选择器</vt:lpstr>
      <vt:lpstr>元素选择器示例</vt:lpstr>
      <vt:lpstr>2. ID选择器</vt:lpstr>
      <vt:lpstr>ID选择器示例</vt:lpstr>
      <vt:lpstr>3. 类选择器</vt:lpstr>
      <vt:lpstr>类选择器示例</vt:lpstr>
      <vt:lpstr>4. 通用选择器</vt:lpstr>
      <vt:lpstr>5. 伪类选择器</vt:lpstr>
      <vt:lpstr>PowerPoint 演示文稿</vt:lpstr>
      <vt:lpstr>使用伪类设置超链接不同状态的样式</vt:lpstr>
      <vt:lpstr>使用伪类设置被选中元素的样式</vt:lpstr>
      <vt:lpstr>使用伪类设置元素指定类型的第一个子元素的样式</vt:lpstr>
      <vt:lpstr>6. 伪元素选择器</vt:lpstr>
      <vt:lpstr>PowerPoint 演示文稿</vt:lpstr>
      <vt:lpstr>伪元素first-line的使用示例</vt:lpstr>
      <vt:lpstr>伪元素first-letter的使用示例</vt:lpstr>
      <vt:lpstr>before伪元素的使用示例</vt:lpstr>
      <vt:lpstr>after伪元素的使用示例</vt:lpstr>
      <vt:lpstr>（二） 复合选择器</vt:lpstr>
      <vt:lpstr>1.交集选择器</vt:lpstr>
      <vt:lpstr>交集选择器示例</vt:lpstr>
      <vt:lpstr>2.并集选择器</vt:lpstr>
      <vt:lpstr>并集选择器示例</vt:lpstr>
      <vt:lpstr>3.后代选择器</vt:lpstr>
      <vt:lpstr>后代选择器示例</vt:lpstr>
      <vt:lpstr>4.子元素选择器</vt:lpstr>
      <vt:lpstr>子元素选择器示例</vt:lpstr>
      <vt:lpstr>5.相邻兄弟选择器</vt:lpstr>
      <vt:lpstr>相邻兄弟选择器示例</vt:lpstr>
      <vt:lpstr>6.属性选择器</vt:lpstr>
      <vt:lpstr>PowerPoint 演示文稿</vt:lpstr>
      <vt:lpstr>属性选择器示例</vt:lpstr>
      <vt:lpstr>各类选择器盘子练习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CSS样式定义</dc:title>
  <dc:creator/>
  <cp:lastModifiedBy>PC001</cp:lastModifiedBy>
  <cp:revision>968</cp:revision>
  <dcterms:created xsi:type="dcterms:W3CDTF">2004-09-29T10:46:00Z</dcterms:created>
  <dcterms:modified xsi:type="dcterms:W3CDTF">2022-03-15T05:57:18Z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