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8" r:id="rId3"/>
  </p:sldMasterIdLst>
  <p:notesMasterIdLst>
    <p:notesMasterId r:id="rId6"/>
  </p:notesMasterIdLst>
  <p:sldIdLst>
    <p:sldId id="365" r:id="rId4"/>
    <p:sldId id="356" r:id="rId5"/>
    <p:sldId id="357" r:id="rId7"/>
    <p:sldId id="307" r:id="rId8"/>
    <p:sldId id="369" r:id="rId9"/>
    <p:sldId id="265" r:id="rId10"/>
    <p:sldId id="385" r:id="rId11"/>
    <p:sldId id="374" r:id="rId12"/>
    <p:sldId id="368" r:id="rId13"/>
    <p:sldId id="367" r:id="rId14"/>
    <p:sldId id="305" r:id="rId15"/>
    <p:sldId id="382" r:id="rId16"/>
    <p:sldId id="328" r:id="rId17"/>
    <p:sldId id="309" r:id="rId18"/>
    <p:sldId id="366" r:id="rId19"/>
    <p:sldId id="362" r:id="rId20"/>
    <p:sldId id="318" r:id="rId21"/>
    <p:sldId id="363"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96314" autoAdjust="0"/>
  </p:normalViewPr>
  <p:slideViewPr>
    <p:cSldViewPr snapToGrid="0" showGuides="1">
      <p:cViewPr varScale="1">
        <p:scale>
          <a:sx n="93" d="100"/>
          <a:sy n="93" d="100"/>
        </p:scale>
        <p:origin x="312" y="86"/>
      </p:cViewPr>
      <p:guideLst>
        <p:guide orient="horz" pos="1457"/>
        <p:guide pos="4084"/>
        <p:guide pos="38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4.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9E3CF89-91F4-45FB-A589-58532703F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9E3CF89-91F4-45FB-A589-58532703F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9E3CF89-91F4-45FB-A589-58532703F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9E3CF89-91F4-45FB-A589-58532703F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25CCEA-3F45-46FD-873C-10FB1242F4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9E3CF89-91F4-45FB-A589-58532703F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64EC1F-4C1A-4575-A29E-535B091AA9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幻灯片图像占位符 1"/>
          <p:cNvSpPr>
            <a:spLocks noGrp="1" noRot="1" noChangeAspect="1"/>
          </p:cNvSpPr>
          <p:nvPr>
            <p:ph type="sldImg"/>
          </p:nvPr>
        </p:nvSpPr>
        <p:spPr/>
      </p:sp>
      <p:sp>
        <p:nvSpPr>
          <p:cNvPr id="1048672" name="备注占位符 2"/>
          <p:cNvSpPr>
            <a:spLocks noGrp="1"/>
          </p:cNvSpPr>
          <p:nvPr>
            <p:ph type="body" idx="1"/>
          </p:nvPr>
        </p:nvSpPr>
        <p:spPr/>
        <p:txBody>
          <a:bodyPr/>
          <a:lstStyle/>
          <a:p>
            <a:endParaRPr lang="zh-CN" altLang="en-US" dirty="0"/>
          </a:p>
        </p:txBody>
      </p:sp>
      <p:sp>
        <p:nvSpPr>
          <p:cNvPr id="1048673"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9E3CF89-91F4-45FB-A589-58532703F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9E3CF89-91F4-45FB-A589-58532703F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9E3CF89-91F4-45FB-A589-58532703F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9E3CF89-91F4-45FB-A589-58532703F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endParaRPr lang="zh-CN" altLang="en-US" dirty="0"/>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
        <p:nvSpPr>
          <p:cNvPr id="6" name="PA_文本框 1"/>
          <p:cNvSpPr txBox="1"/>
          <p:nvPr userDrawn="1">
            <p:custDataLst>
              <p:tags r:id="rId3"/>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endParaRPr lang="en-US" altLang="zh-CN" sz="1400" dirty="0">
              <a:solidFill>
                <a:srgbClr val="313D51"/>
              </a:solidFill>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1507524" y="1094959"/>
            <a:ext cx="8608541" cy="4278282"/>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 name="矩形 3"/>
          <p:cNvSpPr/>
          <p:nvPr/>
        </p:nvSpPr>
        <p:spPr>
          <a:xfrm>
            <a:off x="2285873" y="1736080"/>
            <a:ext cx="6899316" cy="315719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 name="文本框 4"/>
          <p:cNvSpPr txBox="1"/>
          <p:nvPr/>
        </p:nvSpPr>
        <p:spPr>
          <a:xfrm>
            <a:off x="2331309" y="1731359"/>
            <a:ext cx="6853879" cy="1964961"/>
          </a:xfrm>
          <a:prstGeom prst="rect">
            <a:avLst/>
          </a:prstGeom>
          <a:noFill/>
        </p:spPr>
        <p:txBody>
          <a:bodyPr wrap="square" rtlCol="0">
            <a:spAutoFit/>
            <a:scene3d>
              <a:camera prst="orthographicFront"/>
              <a:lightRig rig="threePt" dir="t"/>
            </a:scene3d>
            <a:sp3d contourW="12700"/>
          </a:bodyPr>
          <a:lstStyle/>
          <a:p>
            <a:pPr algn="ctr">
              <a:lnSpc>
                <a:spcPct val="150000"/>
              </a:lnSpc>
              <a:defRPr/>
            </a:pPr>
            <a:r>
              <a:rPr lang="zh-CN" altLang="en-US" sz="4400" b="1" dirty="0">
                <a:solidFill>
                  <a:schemeClr val="bg1"/>
                </a:solidFill>
                <a:latin typeface="楷体" panose="02010609060101010101" pitchFamily="49" charset="-122"/>
                <a:ea typeface="楷体" panose="02010609060101010101" pitchFamily="49" charset="-122"/>
                <a:cs typeface="+mn-ea"/>
                <a:sym typeface="+mn-lt"/>
              </a:rPr>
              <a:t>基于</a:t>
            </a:r>
            <a:r>
              <a:rPr lang="en-US" altLang="zh-CN" sz="4400" b="1" dirty="0">
                <a:solidFill>
                  <a:schemeClr val="bg1"/>
                </a:solidFill>
                <a:latin typeface="楷体" panose="02010609060101010101" pitchFamily="49" charset="-122"/>
                <a:ea typeface="楷体" panose="02010609060101010101" pitchFamily="49" charset="-122"/>
                <a:cs typeface="+mn-ea"/>
                <a:sym typeface="+mn-lt"/>
              </a:rPr>
              <a:t>python</a:t>
            </a:r>
            <a:r>
              <a:rPr lang="zh-CN" altLang="en-US" sz="4400" b="1">
                <a:solidFill>
                  <a:schemeClr val="bg1"/>
                </a:solidFill>
                <a:latin typeface="楷体" panose="02010609060101010101" pitchFamily="49" charset="-122"/>
                <a:ea typeface="楷体" panose="02010609060101010101" pitchFamily="49" charset="-122"/>
                <a:cs typeface="+mn-ea"/>
                <a:sym typeface="+mn-lt"/>
              </a:rPr>
              <a:t>爬虫的</a:t>
            </a:r>
            <a:r>
              <a:rPr lang="en-US" altLang="zh-CN" sz="4400" b="1">
                <a:solidFill>
                  <a:schemeClr val="bg1"/>
                </a:solidFill>
                <a:latin typeface="楷体" panose="02010609060101010101" pitchFamily="49" charset="-122"/>
                <a:ea typeface="楷体" panose="02010609060101010101" pitchFamily="49" charset="-122"/>
                <a:cs typeface="+mn-ea"/>
                <a:sym typeface="+mn-lt"/>
              </a:rPr>
              <a:t>B</a:t>
            </a:r>
            <a:r>
              <a:rPr lang="zh-CN" altLang="en-US" sz="4400" b="1">
                <a:solidFill>
                  <a:schemeClr val="bg1"/>
                </a:solidFill>
                <a:latin typeface="楷体" panose="02010609060101010101" pitchFamily="49" charset="-122"/>
                <a:ea typeface="楷体" panose="02010609060101010101" pitchFamily="49" charset="-122"/>
                <a:cs typeface="+mn-ea"/>
                <a:sym typeface="+mn-lt"/>
              </a:rPr>
              <a:t>站视频弹幕情感</a:t>
            </a:r>
            <a:r>
              <a:rPr lang="zh-CN" altLang="en-US" sz="4400" b="1" dirty="0">
                <a:solidFill>
                  <a:schemeClr val="bg1"/>
                </a:solidFill>
                <a:latin typeface="楷体" panose="02010609060101010101" pitchFamily="49" charset="-122"/>
                <a:ea typeface="楷体" panose="02010609060101010101" pitchFamily="49" charset="-122"/>
                <a:cs typeface="+mn-ea"/>
                <a:sym typeface="+mn-lt"/>
              </a:rPr>
              <a:t>分析</a:t>
            </a:r>
            <a:endParaRPr lang="zh-CN" altLang="en-US" sz="4400" b="1" dirty="0">
              <a:solidFill>
                <a:schemeClr val="bg1"/>
              </a:solidFill>
              <a:latin typeface="楷体" panose="02010609060101010101" pitchFamily="49" charset="-122"/>
              <a:ea typeface="楷体" panose="02010609060101010101" pitchFamily="49" charset="-122"/>
              <a:cs typeface="+mn-ea"/>
              <a:sym typeface="+mn-lt"/>
            </a:endParaRPr>
          </a:p>
        </p:txBody>
      </p:sp>
      <p:sp>
        <p:nvSpPr>
          <p:cNvPr id="17" name="PA_圆角矩形 31"/>
          <p:cNvSpPr/>
          <p:nvPr>
            <p:custDataLst>
              <p:tags r:id="rId2"/>
            </p:custDataLst>
          </p:nvPr>
        </p:nvSpPr>
        <p:spPr>
          <a:xfrm>
            <a:off x="2512540" y="3997797"/>
            <a:ext cx="6351373" cy="67305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a:solidFill>
                  <a:srgbClr val="223762"/>
                </a:solidFill>
                <a:cs typeface="+mn-ea"/>
                <a:sym typeface="+mn-lt"/>
              </a:rPr>
              <a:t>汇报人：智能二班第九组</a:t>
            </a:r>
            <a:endParaRPr lang="en-US" altLang="zh-CN" sz="1065">
              <a:solidFill>
                <a:srgbClr val="223762"/>
              </a:solidFill>
              <a:cs typeface="+mn-ea"/>
              <a:sym typeface="+mn-lt"/>
            </a:endParaRPr>
          </a:p>
          <a:p>
            <a:pPr algn="ctr"/>
            <a:endParaRPr lang="en-US" altLang="zh-CN" sz="1065">
              <a:solidFill>
                <a:srgbClr val="223762"/>
              </a:solidFill>
              <a:cs typeface="+mn-ea"/>
              <a:sym typeface="+mn-lt"/>
            </a:endParaRPr>
          </a:p>
          <a:p>
            <a:pPr algn="ctr"/>
            <a:r>
              <a:rPr lang="zh-CN" altLang="en-US" sz="1065">
                <a:solidFill>
                  <a:srgbClr val="223762"/>
                </a:solidFill>
                <a:cs typeface="+mn-ea"/>
                <a:sym typeface="+mn-lt"/>
              </a:rPr>
              <a:t>指导</a:t>
            </a:r>
            <a:r>
              <a:rPr lang="zh-CN" altLang="en-US" sz="1065" dirty="0">
                <a:solidFill>
                  <a:srgbClr val="223762"/>
                </a:solidFill>
                <a:cs typeface="+mn-ea"/>
                <a:sym typeface="+mn-lt"/>
              </a:rPr>
              <a:t>老师：海涛</a:t>
            </a:r>
            <a:endParaRPr lang="zh-CN" altLang="en-US" sz="1065" dirty="0">
              <a:solidFill>
                <a:srgbClr val="223762"/>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53" presetClass="entr" presetSubtype="16" fill="hold" grpId="0" nodeType="withEffect">
                                  <p:stCondLst>
                                    <p:cond delay="75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a:latin typeface="+mn-lt"/>
                <a:ea typeface="+mn-ea"/>
                <a:cs typeface="+mn-ea"/>
                <a:sym typeface="+mn-lt"/>
              </a:rPr>
              <a:t>相关算法</a:t>
            </a:r>
            <a:endParaRPr lang="zh-CN" altLang="en-US" dirty="0">
              <a:latin typeface="+mn-lt"/>
              <a:ea typeface="+mn-ea"/>
              <a:cs typeface="+mn-ea"/>
              <a:sym typeface="+mn-lt"/>
            </a:endParaRPr>
          </a:p>
        </p:txBody>
      </p:sp>
      <p:grpSp>
        <p:nvGrpSpPr>
          <p:cNvPr id="10" name="组合 9"/>
          <p:cNvGrpSpPr/>
          <p:nvPr/>
        </p:nvGrpSpPr>
        <p:grpSpPr>
          <a:xfrm>
            <a:off x="980303" y="2283954"/>
            <a:ext cx="10280191" cy="3529359"/>
            <a:chOff x="677906" y="1810277"/>
            <a:chExt cx="11557829" cy="4264293"/>
          </a:xfrm>
        </p:grpSpPr>
        <p:sp>
          <p:nvSpPr>
            <p:cNvPr id="12" name="Line 10"/>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 name="Line 11"/>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 name="组合 3"/>
            <p:cNvGrpSpPr/>
            <p:nvPr/>
          </p:nvGrpSpPr>
          <p:grpSpPr>
            <a:xfrm>
              <a:off x="4597400" y="1873250"/>
              <a:ext cx="2997200" cy="4201320"/>
              <a:chOff x="4597400" y="1873250"/>
              <a:chExt cx="2997200" cy="4201320"/>
            </a:xfrm>
          </p:grpSpPr>
          <p:sp>
            <p:nvSpPr>
              <p:cNvPr id="22" name="任意多边形 21"/>
              <p:cNvSpPr/>
              <p:nvPr/>
            </p:nvSpPr>
            <p:spPr>
              <a:xfrm>
                <a:off x="5514975" y="5434013"/>
                <a:ext cx="1158876" cy="640557"/>
              </a:xfrm>
              <a:custGeom>
                <a:avLst/>
                <a:gdLst>
                  <a:gd name="connsiteX0" fmla="*/ 373064 w 1158876"/>
                  <a:gd name="connsiteY0" fmla="*/ 473869 h 640557"/>
                  <a:gd name="connsiteX1" fmla="*/ 785813 w 1158876"/>
                  <a:gd name="connsiteY1" fmla="*/ 473869 h 640557"/>
                  <a:gd name="connsiteX2" fmla="*/ 869157 w 1158876"/>
                  <a:gd name="connsiteY2" fmla="*/ 557213 h 640557"/>
                  <a:gd name="connsiteX3" fmla="*/ 869156 w 1158876"/>
                  <a:gd name="connsiteY3" fmla="*/ 557213 h 640557"/>
                  <a:gd name="connsiteX4" fmla="*/ 785812 w 1158876"/>
                  <a:gd name="connsiteY4" fmla="*/ 640557 h 640557"/>
                  <a:gd name="connsiteX5" fmla="*/ 373064 w 1158876"/>
                  <a:gd name="connsiteY5" fmla="*/ 640556 h 640557"/>
                  <a:gd name="connsiteX6" fmla="*/ 296270 w 1158876"/>
                  <a:gd name="connsiteY6" fmla="*/ 589654 h 640557"/>
                  <a:gd name="connsiteX7" fmla="*/ 289720 w 1158876"/>
                  <a:gd name="connsiteY7" fmla="*/ 557213 h 640557"/>
                  <a:gd name="connsiteX8" fmla="*/ 296270 w 1158876"/>
                  <a:gd name="connsiteY8" fmla="*/ 524772 h 640557"/>
                  <a:gd name="connsiteX9" fmla="*/ 373064 w 1158876"/>
                  <a:gd name="connsiteY9" fmla="*/ 473869 h 640557"/>
                  <a:gd name="connsiteX10" fmla="*/ 156369 w 1158876"/>
                  <a:gd name="connsiteY10" fmla="*/ 235744 h 640557"/>
                  <a:gd name="connsiteX11" fmla="*/ 1002508 w 1158876"/>
                  <a:gd name="connsiteY11" fmla="*/ 235744 h 640557"/>
                  <a:gd name="connsiteX12" fmla="*/ 1085852 w 1158876"/>
                  <a:gd name="connsiteY12" fmla="*/ 319088 h 640557"/>
                  <a:gd name="connsiteX13" fmla="*/ 1085851 w 1158876"/>
                  <a:gd name="connsiteY13" fmla="*/ 319088 h 640557"/>
                  <a:gd name="connsiteX14" fmla="*/ 1002507 w 1158876"/>
                  <a:gd name="connsiteY14" fmla="*/ 402432 h 640557"/>
                  <a:gd name="connsiteX15" fmla="*/ 156369 w 1158876"/>
                  <a:gd name="connsiteY15" fmla="*/ 402431 h 640557"/>
                  <a:gd name="connsiteX16" fmla="*/ 79574 w 1158876"/>
                  <a:gd name="connsiteY16" fmla="*/ 351528 h 640557"/>
                  <a:gd name="connsiteX17" fmla="*/ 73025 w 1158876"/>
                  <a:gd name="connsiteY17" fmla="*/ 319087 h 640557"/>
                  <a:gd name="connsiteX18" fmla="*/ 79574 w 1158876"/>
                  <a:gd name="connsiteY18" fmla="*/ 286646 h 640557"/>
                  <a:gd name="connsiteX19" fmla="*/ 156369 w 1158876"/>
                  <a:gd name="connsiteY19" fmla="*/ 235744 h 640557"/>
                  <a:gd name="connsiteX20" fmla="*/ 83344 w 1158876"/>
                  <a:gd name="connsiteY20" fmla="*/ 0 h 640557"/>
                  <a:gd name="connsiteX21" fmla="*/ 1075532 w 1158876"/>
                  <a:gd name="connsiteY21" fmla="*/ 0 h 640557"/>
                  <a:gd name="connsiteX22" fmla="*/ 1158876 w 1158876"/>
                  <a:gd name="connsiteY22" fmla="*/ 83344 h 640557"/>
                  <a:gd name="connsiteX23" fmla="*/ 1158875 w 1158876"/>
                  <a:gd name="connsiteY23" fmla="*/ 83344 h 640557"/>
                  <a:gd name="connsiteX24" fmla="*/ 1075531 w 1158876"/>
                  <a:gd name="connsiteY24" fmla="*/ 166688 h 640557"/>
                  <a:gd name="connsiteX25" fmla="*/ 83344 w 1158876"/>
                  <a:gd name="connsiteY25" fmla="*/ 166687 h 640557"/>
                  <a:gd name="connsiteX26" fmla="*/ 6549 w 1158876"/>
                  <a:gd name="connsiteY26" fmla="*/ 115784 h 640557"/>
                  <a:gd name="connsiteX27" fmla="*/ 0 w 1158876"/>
                  <a:gd name="connsiteY27" fmla="*/ 83343 h 640557"/>
                  <a:gd name="connsiteX28" fmla="*/ 6549 w 1158876"/>
                  <a:gd name="connsiteY28" fmla="*/ 50902 h 640557"/>
                  <a:gd name="connsiteX29" fmla="*/ 83344 w 1158876"/>
                  <a:gd name="connsiteY29" fmla="*/ 0 h 64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58876" h="640557">
                    <a:moveTo>
                      <a:pt x="373064" y="473869"/>
                    </a:moveTo>
                    <a:lnTo>
                      <a:pt x="785813" y="473869"/>
                    </a:lnTo>
                    <a:cubicBezTo>
                      <a:pt x="831843" y="473869"/>
                      <a:pt x="869157" y="511183"/>
                      <a:pt x="869157" y="557213"/>
                    </a:cubicBezTo>
                    <a:lnTo>
                      <a:pt x="869156" y="557213"/>
                    </a:lnTo>
                    <a:cubicBezTo>
                      <a:pt x="869156" y="603243"/>
                      <a:pt x="831842" y="640557"/>
                      <a:pt x="785812" y="640557"/>
                    </a:cubicBezTo>
                    <a:lnTo>
                      <a:pt x="373064" y="640556"/>
                    </a:lnTo>
                    <a:cubicBezTo>
                      <a:pt x="338542" y="640556"/>
                      <a:pt x="308922" y="619567"/>
                      <a:pt x="296270" y="589654"/>
                    </a:cubicBezTo>
                    <a:lnTo>
                      <a:pt x="289720" y="557213"/>
                    </a:lnTo>
                    <a:lnTo>
                      <a:pt x="296270" y="524772"/>
                    </a:lnTo>
                    <a:cubicBezTo>
                      <a:pt x="308922" y="494858"/>
                      <a:pt x="338542" y="473869"/>
                      <a:pt x="373064" y="473869"/>
                    </a:cubicBezTo>
                    <a:close/>
                    <a:moveTo>
                      <a:pt x="156369" y="235744"/>
                    </a:moveTo>
                    <a:lnTo>
                      <a:pt x="1002508" y="235744"/>
                    </a:lnTo>
                    <a:cubicBezTo>
                      <a:pt x="1048538" y="235744"/>
                      <a:pt x="1085852" y="273058"/>
                      <a:pt x="1085852" y="319088"/>
                    </a:cubicBezTo>
                    <a:lnTo>
                      <a:pt x="1085851" y="319088"/>
                    </a:lnTo>
                    <a:cubicBezTo>
                      <a:pt x="1085851" y="365118"/>
                      <a:pt x="1048537" y="402432"/>
                      <a:pt x="1002507" y="402432"/>
                    </a:cubicBezTo>
                    <a:lnTo>
                      <a:pt x="156369" y="402431"/>
                    </a:lnTo>
                    <a:cubicBezTo>
                      <a:pt x="121846" y="402431"/>
                      <a:pt x="92227" y="381442"/>
                      <a:pt x="79574" y="351528"/>
                    </a:cubicBezTo>
                    <a:lnTo>
                      <a:pt x="73025" y="319087"/>
                    </a:lnTo>
                    <a:lnTo>
                      <a:pt x="79574" y="286646"/>
                    </a:lnTo>
                    <a:cubicBezTo>
                      <a:pt x="92227" y="256733"/>
                      <a:pt x="121846" y="235744"/>
                      <a:pt x="156369" y="235744"/>
                    </a:cubicBezTo>
                    <a:close/>
                    <a:moveTo>
                      <a:pt x="83344" y="0"/>
                    </a:moveTo>
                    <a:lnTo>
                      <a:pt x="1075532" y="0"/>
                    </a:lnTo>
                    <a:cubicBezTo>
                      <a:pt x="1121562" y="0"/>
                      <a:pt x="1158876" y="37314"/>
                      <a:pt x="1158876" y="83344"/>
                    </a:cubicBezTo>
                    <a:lnTo>
                      <a:pt x="1158875" y="83344"/>
                    </a:lnTo>
                    <a:cubicBezTo>
                      <a:pt x="1158875" y="129374"/>
                      <a:pt x="1121561" y="166688"/>
                      <a:pt x="1075531" y="166688"/>
                    </a:cubicBezTo>
                    <a:lnTo>
                      <a:pt x="83344" y="166687"/>
                    </a:lnTo>
                    <a:cubicBezTo>
                      <a:pt x="48821" y="166687"/>
                      <a:pt x="19202" y="145698"/>
                      <a:pt x="6549" y="115784"/>
                    </a:cubicBezTo>
                    <a:lnTo>
                      <a:pt x="0" y="83343"/>
                    </a:lnTo>
                    <a:lnTo>
                      <a:pt x="6549" y="50902"/>
                    </a:lnTo>
                    <a:cubicBezTo>
                      <a:pt x="19202" y="20989"/>
                      <a:pt x="48821" y="0"/>
                      <a:pt x="83344" y="0"/>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Freeform 12"/>
              <p:cNvSpPr>
                <a:spLocks noEditPoints="1"/>
              </p:cNvSpPr>
              <p:nvPr/>
            </p:nvSpPr>
            <p:spPr bwMode="auto">
              <a:xfrm>
                <a:off x="5211763" y="2809875"/>
                <a:ext cx="1795463" cy="2292350"/>
              </a:xfrm>
              <a:custGeom>
                <a:avLst/>
                <a:gdLst>
                  <a:gd name="T0" fmla="*/ 506 w 550"/>
                  <a:gd name="T1" fmla="*/ 221 h 703"/>
                  <a:gd name="T2" fmla="*/ 503 w 550"/>
                  <a:gd name="T3" fmla="*/ 133 h 703"/>
                  <a:gd name="T4" fmla="*/ 436 w 550"/>
                  <a:gd name="T5" fmla="*/ 124 h 703"/>
                  <a:gd name="T6" fmla="*/ 375 w 550"/>
                  <a:gd name="T7" fmla="*/ 191 h 703"/>
                  <a:gd name="T8" fmla="*/ 347 w 550"/>
                  <a:gd name="T9" fmla="*/ 230 h 703"/>
                  <a:gd name="T10" fmla="*/ 365 w 550"/>
                  <a:gd name="T11" fmla="*/ 173 h 703"/>
                  <a:gd name="T12" fmla="*/ 265 w 550"/>
                  <a:gd name="T13" fmla="*/ 167 h 703"/>
                  <a:gd name="T14" fmla="*/ 259 w 550"/>
                  <a:gd name="T15" fmla="*/ 230 h 703"/>
                  <a:gd name="T16" fmla="*/ 265 w 550"/>
                  <a:gd name="T17" fmla="*/ 73 h 703"/>
                  <a:gd name="T18" fmla="*/ 219 w 550"/>
                  <a:gd name="T19" fmla="*/ 133 h 703"/>
                  <a:gd name="T20" fmla="*/ 170 w 550"/>
                  <a:gd name="T21" fmla="*/ 121 h 703"/>
                  <a:gd name="T22" fmla="*/ 127 w 550"/>
                  <a:gd name="T23" fmla="*/ 216 h 703"/>
                  <a:gd name="T24" fmla="*/ 94 w 550"/>
                  <a:gd name="T25" fmla="*/ 236 h 703"/>
                  <a:gd name="T26" fmla="*/ 97 w 550"/>
                  <a:gd name="T27" fmla="*/ 145 h 703"/>
                  <a:gd name="T28" fmla="*/ 69 w 550"/>
                  <a:gd name="T29" fmla="*/ 121 h 703"/>
                  <a:gd name="T30" fmla="*/ 8 w 550"/>
                  <a:gd name="T31" fmla="*/ 209 h 703"/>
                  <a:gd name="T32" fmla="*/ 17 w 550"/>
                  <a:gd name="T33" fmla="*/ 233 h 703"/>
                  <a:gd name="T34" fmla="*/ 149 w 550"/>
                  <a:gd name="T35" fmla="*/ 458 h 703"/>
                  <a:gd name="T36" fmla="*/ 219 w 550"/>
                  <a:gd name="T37" fmla="*/ 703 h 703"/>
                  <a:gd name="T38" fmla="*/ 164 w 550"/>
                  <a:gd name="T39" fmla="*/ 452 h 703"/>
                  <a:gd name="T40" fmla="*/ 57 w 550"/>
                  <a:gd name="T41" fmla="*/ 206 h 703"/>
                  <a:gd name="T42" fmla="*/ 94 w 550"/>
                  <a:gd name="T43" fmla="*/ 261 h 703"/>
                  <a:gd name="T44" fmla="*/ 146 w 550"/>
                  <a:gd name="T45" fmla="*/ 248 h 703"/>
                  <a:gd name="T46" fmla="*/ 225 w 550"/>
                  <a:gd name="T47" fmla="*/ 230 h 703"/>
                  <a:gd name="T48" fmla="*/ 274 w 550"/>
                  <a:gd name="T49" fmla="*/ 251 h 703"/>
                  <a:gd name="T50" fmla="*/ 347 w 550"/>
                  <a:gd name="T51" fmla="*/ 255 h 703"/>
                  <a:gd name="T52" fmla="*/ 445 w 550"/>
                  <a:gd name="T53" fmla="*/ 248 h 703"/>
                  <a:gd name="T54" fmla="*/ 512 w 550"/>
                  <a:gd name="T55" fmla="*/ 245 h 703"/>
                  <a:gd name="T56" fmla="*/ 321 w 550"/>
                  <a:gd name="T57" fmla="*/ 703 h 703"/>
                  <a:gd name="T58" fmla="*/ 512 w 550"/>
                  <a:gd name="T59" fmla="*/ 276 h 703"/>
                  <a:gd name="T60" fmla="*/ 540 w 550"/>
                  <a:gd name="T61" fmla="*/ 241 h 703"/>
                  <a:gd name="T62" fmla="*/ 527 w 550"/>
                  <a:gd name="T63" fmla="*/ 218 h 703"/>
                  <a:gd name="T64" fmla="*/ 187 w 550"/>
                  <a:gd name="T65" fmla="*/ 233 h 703"/>
                  <a:gd name="T66" fmla="*/ 152 w 550"/>
                  <a:gd name="T67" fmla="*/ 215 h 703"/>
                  <a:gd name="T68" fmla="*/ 179 w 550"/>
                  <a:gd name="T69" fmla="*/ 145 h 703"/>
                  <a:gd name="T70" fmla="*/ 213 w 550"/>
                  <a:gd name="T71" fmla="*/ 191 h 703"/>
                  <a:gd name="T72" fmla="*/ 291 w 550"/>
                  <a:gd name="T73" fmla="*/ 169 h 703"/>
                  <a:gd name="T74" fmla="*/ 333 w 550"/>
                  <a:gd name="T75" fmla="*/ 149 h 703"/>
                  <a:gd name="T76" fmla="*/ 298 w 550"/>
                  <a:gd name="T77" fmla="*/ 212 h 703"/>
                  <a:gd name="T78" fmla="*/ 443 w 550"/>
                  <a:gd name="T79" fmla="*/ 222 h 703"/>
                  <a:gd name="T80" fmla="*/ 404 w 550"/>
                  <a:gd name="T81" fmla="*/ 173 h 703"/>
                  <a:gd name="T82" fmla="*/ 458 w 550"/>
                  <a:gd name="T83" fmla="*/ 16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0" h="703">
                    <a:moveTo>
                      <a:pt x="527" y="218"/>
                    </a:moveTo>
                    <a:cubicBezTo>
                      <a:pt x="522" y="221"/>
                      <a:pt x="514" y="224"/>
                      <a:pt x="506" y="221"/>
                    </a:cubicBezTo>
                    <a:cubicBezTo>
                      <a:pt x="500" y="219"/>
                      <a:pt x="490" y="210"/>
                      <a:pt x="488" y="193"/>
                    </a:cubicBezTo>
                    <a:cubicBezTo>
                      <a:pt x="483" y="168"/>
                      <a:pt x="506" y="145"/>
                      <a:pt x="503" y="133"/>
                    </a:cubicBezTo>
                    <a:cubicBezTo>
                      <a:pt x="500" y="118"/>
                      <a:pt x="478" y="106"/>
                      <a:pt x="469" y="139"/>
                    </a:cubicBezTo>
                    <a:cubicBezTo>
                      <a:pt x="463" y="130"/>
                      <a:pt x="448" y="124"/>
                      <a:pt x="436" y="124"/>
                    </a:cubicBezTo>
                    <a:cubicBezTo>
                      <a:pt x="408" y="124"/>
                      <a:pt x="390" y="139"/>
                      <a:pt x="381" y="164"/>
                    </a:cubicBezTo>
                    <a:cubicBezTo>
                      <a:pt x="378" y="170"/>
                      <a:pt x="375" y="182"/>
                      <a:pt x="375" y="191"/>
                    </a:cubicBezTo>
                    <a:cubicBezTo>
                      <a:pt x="375" y="200"/>
                      <a:pt x="378" y="211"/>
                      <a:pt x="383" y="219"/>
                    </a:cubicBezTo>
                    <a:cubicBezTo>
                      <a:pt x="371" y="227"/>
                      <a:pt x="362" y="230"/>
                      <a:pt x="347" y="230"/>
                    </a:cubicBezTo>
                    <a:cubicBezTo>
                      <a:pt x="341" y="230"/>
                      <a:pt x="332" y="227"/>
                      <a:pt x="323" y="224"/>
                    </a:cubicBezTo>
                    <a:cubicBezTo>
                      <a:pt x="342" y="216"/>
                      <a:pt x="359" y="204"/>
                      <a:pt x="365" y="173"/>
                    </a:cubicBezTo>
                    <a:cubicBezTo>
                      <a:pt x="371" y="141"/>
                      <a:pt x="350" y="114"/>
                      <a:pt x="310" y="120"/>
                    </a:cubicBezTo>
                    <a:cubicBezTo>
                      <a:pt x="293" y="122"/>
                      <a:pt x="271" y="138"/>
                      <a:pt x="265" y="167"/>
                    </a:cubicBezTo>
                    <a:cubicBezTo>
                      <a:pt x="265" y="167"/>
                      <a:pt x="258" y="198"/>
                      <a:pt x="274" y="224"/>
                    </a:cubicBezTo>
                    <a:cubicBezTo>
                      <a:pt x="270" y="227"/>
                      <a:pt x="265" y="230"/>
                      <a:pt x="259" y="230"/>
                    </a:cubicBezTo>
                    <a:cubicBezTo>
                      <a:pt x="236" y="231"/>
                      <a:pt x="243" y="170"/>
                      <a:pt x="243" y="157"/>
                    </a:cubicBezTo>
                    <a:cubicBezTo>
                      <a:pt x="246" y="127"/>
                      <a:pt x="259" y="100"/>
                      <a:pt x="265" y="73"/>
                    </a:cubicBezTo>
                    <a:cubicBezTo>
                      <a:pt x="286" y="0"/>
                      <a:pt x="246" y="3"/>
                      <a:pt x="237" y="36"/>
                    </a:cubicBezTo>
                    <a:cubicBezTo>
                      <a:pt x="231" y="60"/>
                      <a:pt x="222" y="97"/>
                      <a:pt x="219" y="133"/>
                    </a:cubicBezTo>
                    <a:cubicBezTo>
                      <a:pt x="213" y="127"/>
                      <a:pt x="204" y="124"/>
                      <a:pt x="197" y="121"/>
                    </a:cubicBezTo>
                    <a:cubicBezTo>
                      <a:pt x="188" y="118"/>
                      <a:pt x="179" y="118"/>
                      <a:pt x="170" y="121"/>
                    </a:cubicBezTo>
                    <a:cubicBezTo>
                      <a:pt x="152" y="127"/>
                      <a:pt x="133" y="145"/>
                      <a:pt x="127" y="182"/>
                    </a:cubicBezTo>
                    <a:cubicBezTo>
                      <a:pt x="124" y="194"/>
                      <a:pt x="124" y="207"/>
                      <a:pt x="127" y="216"/>
                    </a:cubicBezTo>
                    <a:cubicBezTo>
                      <a:pt x="125" y="217"/>
                      <a:pt x="122" y="220"/>
                      <a:pt x="119" y="223"/>
                    </a:cubicBezTo>
                    <a:cubicBezTo>
                      <a:pt x="111" y="230"/>
                      <a:pt x="101" y="237"/>
                      <a:pt x="94" y="236"/>
                    </a:cubicBezTo>
                    <a:cubicBezTo>
                      <a:pt x="78" y="234"/>
                      <a:pt x="81" y="194"/>
                      <a:pt x="85" y="173"/>
                    </a:cubicBezTo>
                    <a:cubicBezTo>
                      <a:pt x="91" y="160"/>
                      <a:pt x="94" y="151"/>
                      <a:pt x="97" y="145"/>
                    </a:cubicBezTo>
                    <a:cubicBezTo>
                      <a:pt x="100" y="136"/>
                      <a:pt x="100" y="127"/>
                      <a:pt x="97" y="124"/>
                    </a:cubicBezTo>
                    <a:cubicBezTo>
                      <a:pt x="85" y="100"/>
                      <a:pt x="69" y="121"/>
                      <a:pt x="69" y="121"/>
                    </a:cubicBezTo>
                    <a:cubicBezTo>
                      <a:pt x="66" y="127"/>
                      <a:pt x="60" y="142"/>
                      <a:pt x="57" y="164"/>
                    </a:cubicBezTo>
                    <a:cubicBezTo>
                      <a:pt x="48" y="179"/>
                      <a:pt x="36" y="188"/>
                      <a:pt x="8" y="209"/>
                    </a:cubicBezTo>
                    <a:cubicBezTo>
                      <a:pt x="2" y="215"/>
                      <a:pt x="0" y="221"/>
                      <a:pt x="4" y="228"/>
                    </a:cubicBezTo>
                    <a:cubicBezTo>
                      <a:pt x="8" y="234"/>
                      <a:pt x="11" y="233"/>
                      <a:pt x="17" y="233"/>
                    </a:cubicBezTo>
                    <a:cubicBezTo>
                      <a:pt x="23" y="242"/>
                      <a:pt x="30" y="255"/>
                      <a:pt x="39" y="264"/>
                    </a:cubicBezTo>
                    <a:cubicBezTo>
                      <a:pt x="78" y="324"/>
                      <a:pt x="118" y="391"/>
                      <a:pt x="149" y="458"/>
                    </a:cubicBezTo>
                    <a:cubicBezTo>
                      <a:pt x="182" y="531"/>
                      <a:pt x="207" y="600"/>
                      <a:pt x="216" y="673"/>
                    </a:cubicBezTo>
                    <a:cubicBezTo>
                      <a:pt x="217" y="686"/>
                      <a:pt x="218" y="694"/>
                      <a:pt x="219" y="703"/>
                    </a:cubicBezTo>
                    <a:cubicBezTo>
                      <a:pt x="237" y="703"/>
                      <a:pt x="237" y="703"/>
                      <a:pt x="237" y="703"/>
                    </a:cubicBezTo>
                    <a:cubicBezTo>
                      <a:pt x="231" y="618"/>
                      <a:pt x="204" y="534"/>
                      <a:pt x="164" y="452"/>
                    </a:cubicBezTo>
                    <a:cubicBezTo>
                      <a:pt x="127" y="373"/>
                      <a:pt x="78" y="294"/>
                      <a:pt x="33" y="224"/>
                    </a:cubicBezTo>
                    <a:cubicBezTo>
                      <a:pt x="39" y="220"/>
                      <a:pt x="51" y="212"/>
                      <a:pt x="57" y="206"/>
                    </a:cubicBezTo>
                    <a:cubicBezTo>
                      <a:pt x="57" y="209"/>
                      <a:pt x="57" y="215"/>
                      <a:pt x="57" y="218"/>
                    </a:cubicBezTo>
                    <a:cubicBezTo>
                      <a:pt x="60" y="255"/>
                      <a:pt x="79" y="259"/>
                      <a:pt x="94" y="261"/>
                    </a:cubicBezTo>
                    <a:cubicBezTo>
                      <a:pt x="108" y="261"/>
                      <a:pt x="122" y="252"/>
                      <a:pt x="136" y="239"/>
                    </a:cubicBezTo>
                    <a:cubicBezTo>
                      <a:pt x="139" y="242"/>
                      <a:pt x="142" y="246"/>
                      <a:pt x="146" y="248"/>
                    </a:cubicBezTo>
                    <a:cubicBezTo>
                      <a:pt x="158" y="259"/>
                      <a:pt x="179" y="261"/>
                      <a:pt x="192" y="258"/>
                    </a:cubicBezTo>
                    <a:cubicBezTo>
                      <a:pt x="205" y="255"/>
                      <a:pt x="216" y="245"/>
                      <a:pt x="225" y="230"/>
                    </a:cubicBezTo>
                    <a:cubicBezTo>
                      <a:pt x="225" y="236"/>
                      <a:pt x="228" y="242"/>
                      <a:pt x="231" y="245"/>
                    </a:cubicBezTo>
                    <a:cubicBezTo>
                      <a:pt x="240" y="255"/>
                      <a:pt x="259" y="258"/>
                      <a:pt x="274" y="251"/>
                    </a:cubicBezTo>
                    <a:cubicBezTo>
                      <a:pt x="280" y="248"/>
                      <a:pt x="289" y="245"/>
                      <a:pt x="295" y="242"/>
                    </a:cubicBezTo>
                    <a:cubicBezTo>
                      <a:pt x="310" y="248"/>
                      <a:pt x="329" y="255"/>
                      <a:pt x="347" y="255"/>
                    </a:cubicBezTo>
                    <a:cubicBezTo>
                      <a:pt x="368" y="255"/>
                      <a:pt x="387" y="251"/>
                      <a:pt x="402" y="236"/>
                    </a:cubicBezTo>
                    <a:cubicBezTo>
                      <a:pt x="411" y="245"/>
                      <a:pt x="425" y="250"/>
                      <a:pt x="445" y="248"/>
                    </a:cubicBezTo>
                    <a:cubicBezTo>
                      <a:pt x="460" y="246"/>
                      <a:pt x="469" y="239"/>
                      <a:pt x="475" y="227"/>
                    </a:cubicBezTo>
                    <a:cubicBezTo>
                      <a:pt x="481" y="241"/>
                      <a:pt x="498" y="247"/>
                      <a:pt x="512" y="245"/>
                    </a:cubicBezTo>
                    <a:cubicBezTo>
                      <a:pt x="417" y="388"/>
                      <a:pt x="317" y="540"/>
                      <a:pt x="304" y="703"/>
                    </a:cubicBezTo>
                    <a:cubicBezTo>
                      <a:pt x="321" y="703"/>
                      <a:pt x="321" y="703"/>
                      <a:pt x="321" y="703"/>
                    </a:cubicBezTo>
                    <a:cubicBezTo>
                      <a:pt x="321" y="696"/>
                      <a:pt x="321" y="692"/>
                      <a:pt x="323" y="682"/>
                    </a:cubicBezTo>
                    <a:cubicBezTo>
                      <a:pt x="341" y="540"/>
                      <a:pt x="426" y="403"/>
                      <a:pt x="512" y="276"/>
                    </a:cubicBezTo>
                    <a:cubicBezTo>
                      <a:pt x="518" y="267"/>
                      <a:pt x="527" y="255"/>
                      <a:pt x="533" y="243"/>
                    </a:cubicBezTo>
                    <a:cubicBezTo>
                      <a:pt x="540" y="241"/>
                      <a:pt x="540" y="241"/>
                      <a:pt x="540" y="241"/>
                    </a:cubicBezTo>
                    <a:cubicBezTo>
                      <a:pt x="547" y="238"/>
                      <a:pt x="550" y="231"/>
                      <a:pt x="545" y="221"/>
                    </a:cubicBezTo>
                    <a:cubicBezTo>
                      <a:pt x="539" y="215"/>
                      <a:pt x="533" y="215"/>
                      <a:pt x="527" y="218"/>
                    </a:cubicBezTo>
                    <a:close/>
                    <a:moveTo>
                      <a:pt x="213" y="191"/>
                    </a:moveTo>
                    <a:cubicBezTo>
                      <a:pt x="207" y="218"/>
                      <a:pt x="200" y="229"/>
                      <a:pt x="187" y="233"/>
                    </a:cubicBezTo>
                    <a:cubicBezTo>
                      <a:pt x="178" y="236"/>
                      <a:pt x="168" y="233"/>
                      <a:pt x="164" y="230"/>
                    </a:cubicBezTo>
                    <a:cubicBezTo>
                      <a:pt x="158" y="227"/>
                      <a:pt x="152" y="215"/>
                      <a:pt x="152" y="215"/>
                    </a:cubicBezTo>
                    <a:cubicBezTo>
                      <a:pt x="149" y="206"/>
                      <a:pt x="149" y="197"/>
                      <a:pt x="152" y="188"/>
                    </a:cubicBezTo>
                    <a:cubicBezTo>
                      <a:pt x="158" y="164"/>
                      <a:pt x="167" y="148"/>
                      <a:pt x="179" y="145"/>
                    </a:cubicBezTo>
                    <a:cubicBezTo>
                      <a:pt x="187" y="144"/>
                      <a:pt x="198" y="147"/>
                      <a:pt x="204" y="151"/>
                    </a:cubicBezTo>
                    <a:cubicBezTo>
                      <a:pt x="214" y="159"/>
                      <a:pt x="216" y="173"/>
                      <a:pt x="213" y="191"/>
                    </a:cubicBezTo>
                    <a:close/>
                    <a:moveTo>
                      <a:pt x="298" y="212"/>
                    </a:moveTo>
                    <a:cubicBezTo>
                      <a:pt x="295" y="206"/>
                      <a:pt x="287" y="184"/>
                      <a:pt x="291" y="169"/>
                    </a:cubicBezTo>
                    <a:cubicBezTo>
                      <a:pt x="295" y="154"/>
                      <a:pt x="307" y="146"/>
                      <a:pt x="313" y="145"/>
                    </a:cubicBezTo>
                    <a:cubicBezTo>
                      <a:pt x="324" y="144"/>
                      <a:pt x="330" y="146"/>
                      <a:pt x="333" y="149"/>
                    </a:cubicBezTo>
                    <a:cubicBezTo>
                      <a:pt x="338" y="152"/>
                      <a:pt x="340" y="159"/>
                      <a:pt x="339" y="167"/>
                    </a:cubicBezTo>
                    <a:cubicBezTo>
                      <a:pt x="337" y="178"/>
                      <a:pt x="321" y="203"/>
                      <a:pt x="298" y="212"/>
                    </a:cubicBezTo>
                    <a:close/>
                    <a:moveTo>
                      <a:pt x="461" y="193"/>
                    </a:moveTo>
                    <a:cubicBezTo>
                      <a:pt x="461" y="202"/>
                      <a:pt x="455" y="221"/>
                      <a:pt x="443" y="222"/>
                    </a:cubicBezTo>
                    <a:cubicBezTo>
                      <a:pt x="421" y="224"/>
                      <a:pt x="411" y="215"/>
                      <a:pt x="405" y="206"/>
                    </a:cubicBezTo>
                    <a:cubicBezTo>
                      <a:pt x="399" y="197"/>
                      <a:pt x="401" y="182"/>
                      <a:pt x="404" y="173"/>
                    </a:cubicBezTo>
                    <a:cubicBezTo>
                      <a:pt x="410" y="157"/>
                      <a:pt x="420" y="148"/>
                      <a:pt x="436" y="148"/>
                    </a:cubicBezTo>
                    <a:cubicBezTo>
                      <a:pt x="445" y="148"/>
                      <a:pt x="454" y="154"/>
                      <a:pt x="458" y="165"/>
                    </a:cubicBezTo>
                    <a:cubicBezTo>
                      <a:pt x="461" y="173"/>
                      <a:pt x="460" y="188"/>
                      <a:pt x="461" y="193"/>
                    </a:cubicBez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Freeform 13"/>
              <p:cNvSpPr/>
              <p:nvPr/>
            </p:nvSpPr>
            <p:spPr bwMode="auto">
              <a:xfrm>
                <a:off x="4597400" y="1873250"/>
                <a:ext cx="1390650" cy="1624013"/>
              </a:xfrm>
              <a:custGeom>
                <a:avLst/>
                <a:gdLst>
                  <a:gd name="T0" fmla="*/ 70 w 426"/>
                  <a:gd name="T1" fmla="*/ 498 h 498"/>
                  <a:gd name="T2" fmla="*/ 67 w 426"/>
                  <a:gd name="T3" fmla="*/ 444 h 498"/>
                  <a:gd name="T4" fmla="*/ 183 w 426"/>
                  <a:gd name="T5" fmla="*/ 178 h 498"/>
                  <a:gd name="T6" fmla="*/ 426 w 426"/>
                  <a:gd name="T7" fmla="*/ 70 h 498"/>
                  <a:gd name="T8" fmla="*/ 426 w 426"/>
                  <a:gd name="T9" fmla="*/ 0 h 498"/>
                  <a:gd name="T10" fmla="*/ 134 w 426"/>
                  <a:gd name="T11" fmla="*/ 129 h 498"/>
                  <a:gd name="T12" fmla="*/ 0 w 426"/>
                  <a:gd name="T13" fmla="*/ 444 h 498"/>
                  <a:gd name="T14" fmla="*/ 2 w 426"/>
                  <a:gd name="T15" fmla="*/ 498 h 498"/>
                  <a:gd name="T16" fmla="*/ 70 w 426"/>
                  <a:gd name="T17"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70" y="498"/>
                    </a:moveTo>
                    <a:cubicBezTo>
                      <a:pt x="68" y="481"/>
                      <a:pt x="67" y="464"/>
                      <a:pt x="67" y="444"/>
                    </a:cubicBezTo>
                    <a:cubicBezTo>
                      <a:pt x="67" y="338"/>
                      <a:pt x="109" y="244"/>
                      <a:pt x="183" y="178"/>
                    </a:cubicBezTo>
                    <a:cubicBezTo>
                      <a:pt x="246" y="117"/>
                      <a:pt x="332" y="77"/>
                      <a:pt x="426" y="70"/>
                    </a:cubicBezTo>
                    <a:cubicBezTo>
                      <a:pt x="426" y="0"/>
                      <a:pt x="426" y="0"/>
                      <a:pt x="426" y="0"/>
                    </a:cubicBezTo>
                    <a:cubicBezTo>
                      <a:pt x="313" y="7"/>
                      <a:pt x="209" y="57"/>
                      <a:pt x="134" y="129"/>
                    </a:cubicBezTo>
                    <a:cubicBezTo>
                      <a:pt x="51" y="208"/>
                      <a:pt x="0" y="320"/>
                      <a:pt x="0" y="444"/>
                    </a:cubicBezTo>
                    <a:cubicBezTo>
                      <a:pt x="0" y="464"/>
                      <a:pt x="0" y="481"/>
                      <a:pt x="2" y="498"/>
                    </a:cubicBezTo>
                    <a:lnTo>
                      <a:pt x="70" y="498"/>
                    </a:ln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 name="Freeform 14"/>
              <p:cNvSpPr/>
              <p:nvPr/>
            </p:nvSpPr>
            <p:spPr bwMode="auto">
              <a:xfrm>
                <a:off x="4637088" y="3692525"/>
                <a:ext cx="1350963" cy="1627188"/>
              </a:xfrm>
              <a:custGeom>
                <a:avLst/>
                <a:gdLst>
                  <a:gd name="T0" fmla="*/ 250 w 414"/>
                  <a:gd name="T1" fmla="*/ 344 h 499"/>
                  <a:gd name="T2" fmla="*/ 229 w 414"/>
                  <a:gd name="T3" fmla="*/ 250 h 499"/>
                  <a:gd name="T4" fmla="*/ 143 w 414"/>
                  <a:gd name="T5" fmla="*/ 123 h 499"/>
                  <a:gd name="T6" fmla="*/ 70 w 414"/>
                  <a:gd name="T7" fmla="*/ 0 h 499"/>
                  <a:gd name="T8" fmla="*/ 0 w 414"/>
                  <a:gd name="T9" fmla="*/ 0 h 499"/>
                  <a:gd name="T10" fmla="*/ 91 w 414"/>
                  <a:gd name="T11" fmla="*/ 166 h 499"/>
                  <a:gd name="T12" fmla="*/ 165 w 414"/>
                  <a:gd name="T13" fmla="*/ 275 h 499"/>
                  <a:gd name="T14" fmla="*/ 183 w 414"/>
                  <a:gd name="T15" fmla="*/ 351 h 499"/>
                  <a:gd name="T16" fmla="*/ 250 w 414"/>
                  <a:gd name="T17" fmla="*/ 487 h 499"/>
                  <a:gd name="T18" fmla="*/ 278 w 414"/>
                  <a:gd name="T19" fmla="*/ 499 h 499"/>
                  <a:gd name="T20" fmla="*/ 414 w 414"/>
                  <a:gd name="T21" fmla="*/ 499 h 499"/>
                  <a:gd name="T22" fmla="*/ 414 w 414"/>
                  <a:gd name="T23" fmla="*/ 438 h 499"/>
                  <a:gd name="T24" fmla="*/ 294 w 414"/>
                  <a:gd name="T25" fmla="*/ 438 h 499"/>
                  <a:gd name="T26" fmla="*/ 250 w 414"/>
                  <a:gd name="T27" fmla="*/ 34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250" y="344"/>
                    </a:moveTo>
                    <a:cubicBezTo>
                      <a:pt x="250" y="320"/>
                      <a:pt x="247" y="293"/>
                      <a:pt x="229" y="250"/>
                    </a:cubicBezTo>
                    <a:cubicBezTo>
                      <a:pt x="204" y="196"/>
                      <a:pt x="174" y="156"/>
                      <a:pt x="143" y="123"/>
                    </a:cubicBezTo>
                    <a:cubicBezTo>
                      <a:pt x="116" y="88"/>
                      <a:pt x="88" y="54"/>
                      <a:pt x="70" y="0"/>
                    </a:cubicBezTo>
                    <a:cubicBezTo>
                      <a:pt x="0" y="0"/>
                      <a:pt x="0" y="0"/>
                      <a:pt x="0" y="0"/>
                    </a:cubicBezTo>
                    <a:cubicBezTo>
                      <a:pt x="18" y="76"/>
                      <a:pt x="55" y="121"/>
                      <a:pt x="91" y="166"/>
                    </a:cubicBezTo>
                    <a:cubicBezTo>
                      <a:pt x="119" y="196"/>
                      <a:pt x="146" y="229"/>
                      <a:pt x="165" y="275"/>
                    </a:cubicBezTo>
                    <a:cubicBezTo>
                      <a:pt x="180" y="308"/>
                      <a:pt x="180" y="332"/>
                      <a:pt x="183" y="351"/>
                    </a:cubicBezTo>
                    <a:cubicBezTo>
                      <a:pt x="186" y="390"/>
                      <a:pt x="192" y="420"/>
                      <a:pt x="250" y="487"/>
                    </a:cubicBezTo>
                    <a:cubicBezTo>
                      <a:pt x="259" y="496"/>
                      <a:pt x="268" y="499"/>
                      <a:pt x="278" y="499"/>
                    </a:cubicBezTo>
                    <a:cubicBezTo>
                      <a:pt x="278" y="499"/>
                      <a:pt x="278" y="499"/>
                      <a:pt x="414" y="499"/>
                    </a:cubicBezTo>
                    <a:cubicBezTo>
                      <a:pt x="414" y="438"/>
                      <a:pt x="414" y="438"/>
                      <a:pt x="414" y="438"/>
                    </a:cubicBezTo>
                    <a:cubicBezTo>
                      <a:pt x="361" y="438"/>
                      <a:pt x="313" y="438"/>
                      <a:pt x="294" y="438"/>
                    </a:cubicBezTo>
                    <a:cubicBezTo>
                      <a:pt x="258" y="392"/>
                      <a:pt x="253" y="369"/>
                      <a:pt x="250" y="344"/>
                    </a:cubicBez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7" name="Freeform 15"/>
              <p:cNvSpPr/>
              <p:nvPr/>
            </p:nvSpPr>
            <p:spPr bwMode="auto">
              <a:xfrm>
                <a:off x="6203950" y="1873250"/>
                <a:ext cx="1390650" cy="1624013"/>
              </a:xfrm>
              <a:custGeom>
                <a:avLst/>
                <a:gdLst>
                  <a:gd name="T0" fmla="*/ 356 w 426"/>
                  <a:gd name="T1" fmla="*/ 444 h 498"/>
                  <a:gd name="T2" fmla="*/ 353 w 426"/>
                  <a:gd name="T3" fmla="*/ 498 h 498"/>
                  <a:gd name="T4" fmla="*/ 424 w 426"/>
                  <a:gd name="T5" fmla="*/ 498 h 498"/>
                  <a:gd name="T6" fmla="*/ 426 w 426"/>
                  <a:gd name="T7" fmla="*/ 444 h 498"/>
                  <a:gd name="T8" fmla="*/ 292 w 426"/>
                  <a:gd name="T9" fmla="*/ 129 h 498"/>
                  <a:gd name="T10" fmla="*/ 0 w 426"/>
                  <a:gd name="T11" fmla="*/ 0 h 498"/>
                  <a:gd name="T12" fmla="*/ 0 w 426"/>
                  <a:gd name="T13" fmla="*/ 70 h 498"/>
                  <a:gd name="T14" fmla="*/ 243 w 426"/>
                  <a:gd name="T15" fmla="*/ 178 h 498"/>
                  <a:gd name="T16" fmla="*/ 356 w 426"/>
                  <a:gd name="T17" fmla="*/ 44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356" y="444"/>
                    </a:moveTo>
                    <a:cubicBezTo>
                      <a:pt x="356" y="464"/>
                      <a:pt x="355" y="481"/>
                      <a:pt x="353" y="498"/>
                    </a:cubicBezTo>
                    <a:cubicBezTo>
                      <a:pt x="424" y="498"/>
                      <a:pt x="424" y="498"/>
                      <a:pt x="424" y="498"/>
                    </a:cubicBezTo>
                    <a:cubicBezTo>
                      <a:pt x="426" y="481"/>
                      <a:pt x="426" y="464"/>
                      <a:pt x="426" y="444"/>
                    </a:cubicBezTo>
                    <a:cubicBezTo>
                      <a:pt x="426" y="320"/>
                      <a:pt x="374" y="208"/>
                      <a:pt x="292" y="129"/>
                    </a:cubicBezTo>
                    <a:cubicBezTo>
                      <a:pt x="214" y="57"/>
                      <a:pt x="114" y="8"/>
                      <a:pt x="0" y="0"/>
                    </a:cubicBezTo>
                    <a:cubicBezTo>
                      <a:pt x="0" y="70"/>
                      <a:pt x="0" y="70"/>
                      <a:pt x="0" y="70"/>
                    </a:cubicBezTo>
                    <a:cubicBezTo>
                      <a:pt x="95" y="78"/>
                      <a:pt x="180" y="118"/>
                      <a:pt x="243" y="178"/>
                    </a:cubicBezTo>
                    <a:cubicBezTo>
                      <a:pt x="313" y="244"/>
                      <a:pt x="356" y="338"/>
                      <a:pt x="356" y="444"/>
                    </a:cubicBez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Freeform 16"/>
              <p:cNvSpPr/>
              <p:nvPr/>
            </p:nvSpPr>
            <p:spPr bwMode="auto">
              <a:xfrm>
                <a:off x="6203950" y="3692525"/>
                <a:ext cx="1350963" cy="1627188"/>
              </a:xfrm>
              <a:custGeom>
                <a:avLst/>
                <a:gdLst>
                  <a:gd name="T0" fmla="*/ 341 w 414"/>
                  <a:gd name="T1" fmla="*/ 0 h 499"/>
                  <a:gd name="T2" fmla="*/ 268 w 414"/>
                  <a:gd name="T3" fmla="*/ 123 h 499"/>
                  <a:gd name="T4" fmla="*/ 185 w 414"/>
                  <a:gd name="T5" fmla="*/ 250 h 499"/>
                  <a:gd name="T6" fmla="*/ 161 w 414"/>
                  <a:gd name="T7" fmla="*/ 344 h 499"/>
                  <a:gd name="T8" fmla="*/ 118 w 414"/>
                  <a:gd name="T9" fmla="*/ 438 h 499"/>
                  <a:gd name="T10" fmla="*/ 0 w 414"/>
                  <a:gd name="T11" fmla="*/ 438 h 499"/>
                  <a:gd name="T12" fmla="*/ 0 w 414"/>
                  <a:gd name="T13" fmla="*/ 499 h 499"/>
                  <a:gd name="T14" fmla="*/ 133 w 414"/>
                  <a:gd name="T15" fmla="*/ 499 h 499"/>
                  <a:gd name="T16" fmla="*/ 158 w 414"/>
                  <a:gd name="T17" fmla="*/ 490 h 499"/>
                  <a:gd name="T18" fmla="*/ 228 w 414"/>
                  <a:gd name="T19" fmla="*/ 351 h 499"/>
                  <a:gd name="T20" fmla="*/ 249 w 414"/>
                  <a:gd name="T21" fmla="*/ 275 h 499"/>
                  <a:gd name="T22" fmla="*/ 320 w 414"/>
                  <a:gd name="T23" fmla="*/ 166 h 499"/>
                  <a:gd name="T24" fmla="*/ 414 w 414"/>
                  <a:gd name="T25" fmla="*/ 0 h 499"/>
                  <a:gd name="T26" fmla="*/ 341 w 414"/>
                  <a:gd name="T2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341" y="0"/>
                    </a:moveTo>
                    <a:cubicBezTo>
                      <a:pt x="325" y="54"/>
                      <a:pt x="297" y="88"/>
                      <a:pt x="268" y="123"/>
                    </a:cubicBezTo>
                    <a:cubicBezTo>
                      <a:pt x="237" y="156"/>
                      <a:pt x="207" y="196"/>
                      <a:pt x="185" y="250"/>
                    </a:cubicBezTo>
                    <a:cubicBezTo>
                      <a:pt x="167" y="293"/>
                      <a:pt x="164" y="320"/>
                      <a:pt x="161" y="344"/>
                    </a:cubicBezTo>
                    <a:cubicBezTo>
                      <a:pt x="158" y="369"/>
                      <a:pt x="155" y="392"/>
                      <a:pt x="118" y="438"/>
                    </a:cubicBezTo>
                    <a:cubicBezTo>
                      <a:pt x="118" y="438"/>
                      <a:pt x="63" y="438"/>
                      <a:pt x="0" y="438"/>
                    </a:cubicBezTo>
                    <a:cubicBezTo>
                      <a:pt x="0" y="499"/>
                      <a:pt x="0" y="499"/>
                      <a:pt x="0" y="499"/>
                    </a:cubicBezTo>
                    <a:cubicBezTo>
                      <a:pt x="37" y="499"/>
                      <a:pt x="81" y="499"/>
                      <a:pt x="133" y="499"/>
                    </a:cubicBezTo>
                    <a:cubicBezTo>
                      <a:pt x="142" y="499"/>
                      <a:pt x="152" y="496"/>
                      <a:pt x="158" y="490"/>
                    </a:cubicBezTo>
                    <a:cubicBezTo>
                      <a:pt x="222" y="420"/>
                      <a:pt x="225" y="390"/>
                      <a:pt x="228" y="351"/>
                    </a:cubicBezTo>
                    <a:cubicBezTo>
                      <a:pt x="231" y="332"/>
                      <a:pt x="234" y="308"/>
                      <a:pt x="249" y="275"/>
                    </a:cubicBezTo>
                    <a:cubicBezTo>
                      <a:pt x="268" y="229"/>
                      <a:pt x="295" y="196"/>
                      <a:pt x="320" y="166"/>
                    </a:cubicBezTo>
                    <a:cubicBezTo>
                      <a:pt x="358" y="121"/>
                      <a:pt x="395" y="76"/>
                      <a:pt x="414" y="0"/>
                    </a:cubicBezTo>
                    <a:lnTo>
                      <a:pt x="341" y="0"/>
                    </a:ln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3" name="椭圆 22"/>
            <p:cNvSpPr/>
            <p:nvPr/>
          </p:nvSpPr>
          <p:spPr>
            <a:xfrm>
              <a:off x="48059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313D51"/>
                  </a:solidFill>
                  <a:effectLst/>
                  <a:uLnTx/>
                  <a:uFillTx/>
                  <a:latin typeface="微软雅黑" panose="020B0503020204020204" pitchFamily="34" charset="-122"/>
                  <a:ea typeface="微软雅黑" panose="020B0503020204020204" pitchFamily="34" charset="-122"/>
                  <a:cs typeface="+mn-ea"/>
                  <a:sym typeface="+mn-lt"/>
                </a:rPr>
                <a:t>1</a:t>
              </a:r>
              <a:endParaRPr kumimoji="0" lang="zh-CN" altLang="en-US" sz="2000" b="1" i="0" u="none" strike="noStrike" kern="1200" cap="none" spc="0" normalizeH="0" baseline="0" noProof="0" dirty="0">
                <a:ln>
                  <a:noFill/>
                </a:ln>
                <a:solidFill>
                  <a:srgbClr val="313D5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椭圆 23"/>
            <p:cNvSpPr/>
            <p:nvPr/>
          </p:nvSpPr>
          <p:spPr>
            <a:xfrm>
              <a:off x="69014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313D51"/>
                  </a:solidFill>
                  <a:effectLst/>
                  <a:uLnTx/>
                  <a:uFillTx/>
                  <a:latin typeface="微软雅黑" panose="020B0503020204020204" pitchFamily="34" charset="-122"/>
                  <a:ea typeface="微软雅黑" panose="020B0503020204020204" pitchFamily="34" charset="-122"/>
                  <a:cs typeface="+mn-ea"/>
                  <a:sym typeface="+mn-lt"/>
                </a:rPr>
                <a:t>2</a:t>
              </a:r>
              <a:endParaRPr kumimoji="0" lang="zh-CN" altLang="en-US" sz="2000" b="1" i="0" u="none" strike="noStrike" kern="1200" cap="none" spc="0" normalizeH="0" baseline="0" noProof="0" dirty="0">
                <a:ln>
                  <a:noFill/>
                </a:ln>
                <a:solidFill>
                  <a:srgbClr val="313D5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5" name="椭圆 24"/>
            <p:cNvSpPr/>
            <p:nvPr/>
          </p:nvSpPr>
          <p:spPr>
            <a:xfrm>
              <a:off x="4972686"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313D51"/>
                  </a:solidFill>
                  <a:effectLst/>
                  <a:uLnTx/>
                  <a:uFillTx/>
                  <a:latin typeface="微软雅黑" panose="020B0503020204020204" pitchFamily="34" charset="-122"/>
                  <a:ea typeface="微软雅黑" panose="020B0503020204020204" pitchFamily="34" charset="-122"/>
                  <a:cs typeface="+mn-ea"/>
                  <a:sym typeface="+mn-lt"/>
                </a:rPr>
                <a:t>3</a:t>
              </a:r>
              <a:endParaRPr kumimoji="0" lang="zh-CN" altLang="en-US" sz="2000" b="1" i="0" u="none" strike="noStrike" kern="1200" cap="none" spc="0" normalizeH="0" baseline="0" noProof="0" dirty="0">
                <a:ln>
                  <a:noFill/>
                </a:ln>
                <a:solidFill>
                  <a:srgbClr val="313D5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6" name="椭圆 25"/>
            <p:cNvSpPr/>
            <p:nvPr/>
          </p:nvSpPr>
          <p:spPr>
            <a:xfrm>
              <a:off x="6749098"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313D51"/>
                  </a:solidFill>
                  <a:effectLst/>
                  <a:uLnTx/>
                  <a:uFillTx/>
                  <a:latin typeface="微软雅黑" panose="020B0503020204020204" pitchFamily="34" charset="-122"/>
                  <a:ea typeface="微软雅黑" panose="020B0503020204020204" pitchFamily="34" charset="-122"/>
                  <a:cs typeface="+mn-ea"/>
                  <a:sym typeface="+mn-lt"/>
                </a:rPr>
                <a:t>4</a:t>
              </a:r>
              <a:endParaRPr kumimoji="0" lang="zh-CN" altLang="en-US" sz="2000" b="1" i="0" u="none" strike="noStrike" kern="1200" cap="none" spc="0" normalizeH="0" baseline="0" noProof="0" dirty="0">
                <a:ln>
                  <a:noFill/>
                </a:ln>
                <a:solidFill>
                  <a:srgbClr val="313D5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7" name="TextBox 28"/>
            <p:cNvSpPr txBox="1"/>
            <p:nvPr/>
          </p:nvSpPr>
          <p:spPr>
            <a:xfrm>
              <a:off x="677906" y="1810277"/>
              <a:ext cx="1390650" cy="38697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a:ln>
                    <a:noFill/>
                  </a:ln>
                  <a:effectLst/>
                  <a:uLnTx/>
                  <a:uFillTx/>
                  <a:latin typeface="楷体" panose="02010609060101010101" pitchFamily="49" charset="-122"/>
                  <a:ea typeface="楷体" panose="02010609060101010101" pitchFamily="49" charset="-122"/>
                  <a:cs typeface="+mn-ea"/>
                  <a:sym typeface="+mn-lt"/>
                </a:rPr>
                <a:t>分词算法</a:t>
              </a:r>
              <a:endParaRPr kumimoji="0" lang="zh-CN" altLang="en-US" sz="20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28" name="TextBox 29"/>
            <p:cNvSpPr txBox="1"/>
            <p:nvPr/>
          </p:nvSpPr>
          <p:spPr>
            <a:xfrm>
              <a:off x="914323" y="2315253"/>
              <a:ext cx="3460254" cy="66657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使用</a:t>
              </a:r>
              <a:r>
                <a:rPr kumimoji="0" lang="en-US" altLang="zh-CN"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rPr>
                <a:t>Jieba</a:t>
              </a:r>
              <a:r>
                <a:rPr kumimoji="0" lang="zh-CN" altLang="en-US"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rPr>
                <a:t>库将文本划分为有意义的词语。</a:t>
              </a:r>
              <a:endParaRPr kumimoji="0" lang="en-US" altLang="zh-CN" sz="16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ea"/>
                <a:sym typeface="+mn-lt"/>
              </a:endParaRPr>
            </a:p>
          </p:txBody>
        </p:sp>
        <p:sp>
          <p:nvSpPr>
            <p:cNvPr id="31" name="TextBox 28"/>
            <p:cNvSpPr txBox="1"/>
            <p:nvPr/>
          </p:nvSpPr>
          <p:spPr>
            <a:xfrm>
              <a:off x="9242689" y="1830232"/>
              <a:ext cx="1938340" cy="38697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a:ln>
                    <a:noFill/>
                  </a:ln>
                  <a:effectLst/>
                  <a:uLnTx/>
                  <a:uFillTx/>
                  <a:latin typeface="楷体" panose="02010609060101010101" pitchFamily="49" charset="-122"/>
                  <a:ea typeface="楷体" panose="02010609060101010101" pitchFamily="49" charset="-122"/>
                  <a:cs typeface="+mn-ea"/>
                  <a:sym typeface="+mn-lt"/>
                </a:rPr>
                <a:t>情感分析算法</a:t>
              </a:r>
              <a:endParaRPr kumimoji="0" lang="zh-CN" altLang="en-US" sz="20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32" name="TextBox 29"/>
            <p:cNvSpPr txBox="1"/>
            <p:nvPr/>
          </p:nvSpPr>
          <p:spPr>
            <a:xfrm>
              <a:off x="8369373" y="2310382"/>
              <a:ext cx="3866362" cy="1380553"/>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使用</a:t>
              </a:r>
              <a:r>
                <a:rPr kumimoji="0" lang="en-US" altLang="zh-CN"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SnowNLP</a:t>
              </a:r>
              <a:r>
                <a:rPr kumimoji="0" lang="zh-CN" altLang="en-US"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a:t>
              </a:r>
              <a:r>
                <a:rPr kumimoji="0" lang="en-US" altLang="zh-CN"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TextBlob</a:t>
              </a:r>
              <a:r>
                <a:rPr kumimoji="0" lang="zh-CN" altLang="en-US"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等库对文本进行情感判定，判断结果归为“正向情感”、“负向情感”和“中性情感”三类。</a:t>
              </a:r>
              <a:endParaRPr kumimoji="0" lang="en-US" altLang="zh-CN" sz="16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ea"/>
                <a:sym typeface="+mn-lt"/>
              </a:endParaRPr>
            </a:p>
          </p:txBody>
        </p:sp>
        <p:sp>
          <p:nvSpPr>
            <p:cNvPr id="33" name="TextBox 28"/>
            <p:cNvSpPr txBox="1"/>
            <p:nvPr/>
          </p:nvSpPr>
          <p:spPr>
            <a:xfrm>
              <a:off x="677906" y="4256551"/>
              <a:ext cx="2326891" cy="38697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a:ln>
                    <a:noFill/>
                  </a:ln>
                  <a:effectLst/>
                  <a:uLnTx/>
                  <a:uFillTx/>
                  <a:latin typeface="楷体" panose="02010609060101010101" pitchFamily="49" charset="-122"/>
                  <a:ea typeface="楷体" panose="02010609060101010101" pitchFamily="49" charset="-122"/>
                  <a:cs typeface="+mn-ea"/>
                  <a:sym typeface="+mn-lt"/>
                </a:rPr>
                <a:t>异常词过滤算法</a:t>
              </a:r>
              <a:endParaRPr kumimoji="0" lang="zh-CN" altLang="en-US" sz="20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34" name="TextBox 29"/>
            <p:cNvSpPr txBox="1"/>
            <p:nvPr/>
          </p:nvSpPr>
          <p:spPr>
            <a:xfrm>
              <a:off x="990874" y="4718050"/>
              <a:ext cx="3373639" cy="1023562"/>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自定义“</a:t>
              </a:r>
              <a:r>
                <a:rPr kumimoji="0" lang="en-US" altLang="zh-CN"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stop words</a:t>
              </a:r>
              <a:r>
                <a:rPr kumimoji="0" lang="zh-CN" altLang="en-US" sz="160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”列表过滤无意义或异常词，如标点符号、停用词等。</a:t>
              </a:r>
              <a:endParaRPr kumimoji="0" lang="en-US" altLang="zh-CN" sz="16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ea"/>
                <a:sym typeface="+mn-lt"/>
              </a:endParaRPr>
            </a:p>
          </p:txBody>
        </p:sp>
        <p:sp>
          <p:nvSpPr>
            <p:cNvPr id="35" name="TextBox 28"/>
            <p:cNvSpPr txBox="1"/>
            <p:nvPr/>
          </p:nvSpPr>
          <p:spPr>
            <a:xfrm>
              <a:off x="9063957" y="4256548"/>
              <a:ext cx="1811024" cy="38697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a:ln>
                    <a:noFill/>
                  </a:ln>
                  <a:effectLst/>
                  <a:uLnTx/>
                  <a:uFillTx/>
                  <a:latin typeface="楷体" panose="02010609060101010101" pitchFamily="49" charset="-122"/>
                  <a:ea typeface="楷体" panose="02010609060101010101" pitchFamily="49" charset="-122"/>
                  <a:cs typeface="+mn-ea"/>
                  <a:sym typeface="+mn-lt"/>
                </a:rPr>
                <a:t>可视化算法</a:t>
              </a:r>
              <a:endParaRPr kumimoji="0" lang="zh-CN" altLang="en-US" sz="20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36" name="TextBox 29"/>
            <p:cNvSpPr txBox="1"/>
            <p:nvPr/>
          </p:nvSpPr>
          <p:spPr>
            <a:xfrm>
              <a:off x="7889783" y="4718050"/>
              <a:ext cx="4050288" cy="66657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i="0" u="none" strike="noStrike" kern="1200" cap="none" spc="0" normalizeH="0" baseline="0" noProof="0">
                  <a:ln>
                    <a:noFill/>
                  </a:ln>
                  <a:solidFill>
                    <a:srgbClr val="24292F"/>
                  </a:solidFill>
                  <a:effectLst/>
                  <a:uLnTx/>
                  <a:uFillTx/>
                  <a:latin typeface="楷体" panose="02010609060101010101" pitchFamily="49" charset="-122"/>
                  <a:ea typeface="楷体" panose="02010609060101010101" pitchFamily="49" charset="-122"/>
                </a:rPr>
                <a:t>使用</a:t>
              </a:r>
              <a:r>
                <a:rPr kumimoji="0" lang="en-US" altLang="zh-CN" sz="1600" i="0" u="none" strike="noStrike" kern="1200" cap="none" spc="0" normalizeH="0" baseline="0" noProof="0">
                  <a:ln>
                    <a:noFill/>
                  </a:ln>
                  <a:solidFill>
                    <a:srgbClr val="24292F"/>
                  </a:solidFill>
                  <a:effectLst/>
                  <a:uLnTx/>
                  <a:uFillTx/>
                  <a:latin typeface="楷体" panose="02010609060101010101" pitchFamily="49" charset="-122"/>
                  <a:ea typeface="楷体" panose="02010609060101010101" pitchFamily="49" charset="-122"/>
                </a:rPr>
                <a:t>matplotlib</a:t>
              </a:r>
              <a:r>
                <a:rPr kumimoji="0" lang="zh-CN" altLang="en-US" sz="1600" i="0" u="none" strike="noStrike" kern="1200" cap="none" spc="0" normalizeH="0" baseline="0" noProof="0">
                  <a:ln>
                    <a:noFill/>
                  </a:ln>
                  <a:solidFill>
                    <a:srgbClr val="24292F"/>
                  </a:solidFill>
                  <a:effectLst/>
                  <a:uLnTx/>
                  <a:uFillTx/>
                  <a:latin typeface="楷体" panose="02010609060101010101" pitchFamily="49" charset="-122"/>
                  <a:ea typeface="楷体" panose="02010609060101010101" pitchFamily="49" charset="-122"/>
                </a:rPr>
                <a:t>库进行数据可视化。绘制饼状图和词云图等进行展示。</a:t>
              </a:r>
              <a:endParaRPr kumimoji="0" lang="en-US" altLang="zh-CN" sz="1600" i="0" u="none" strike="noStrike" kern="1200" cap="none" spc="0" normalizeH="0" baseline="0" noProof="0" dirty="0">
                <a:ln>
                  <a:noFill/>
                </a:ln>
                <a:solidFill>
                  <a:prstClr val="black">
                    <a:lumMod val="65000"/>
                    <a:lumOff val="35000"/>
                  </a:prstClr>
                </a:solidFill>
                <a:effectLst/>
                <a:uLnTx/>
                <a:uFillTx/>
                <a:latin typeface="楷体" panose="02010609060101010101" pitchFamily="49" charset="-122"/>
                <a:ea typeface="楷体" panose="02010609060101010101" pitchFamily="49" charset="-122"/>
                <a:cs typeface="+mn-ea"/>
                <a:sym typeface="+mn-lt"/>
              </a:endParaRPr>
            </a:p>
          </p:txBody>
        </p:sp>
        <p:cxnSp>
          <p:nvCxnSpPr>
            <p:cNvPr id="40" name="直接连接符 39"/>
            <p:cNvCxnSpPr/>
            <p:nvPr/>
          </p:nvCxnSpPr>
          <p:spPr>
            <a:xfrm flipV="1">
              <a:off x="504332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193297" y="1991252"/>
              <a:ext cx="2855589" cy="1251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3110548" y="4480719"/>
              <a:ext cx="1862137"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31" idx="1"/>
            </p:cNvCxnSpPr>
            <p:nvPr/>
          </p:nvCxnSpPr>
          <p:spPr>
            <a:xfrm>
              <a:off x="7147559" y="1991252"/>
              <a:ext cx="2095130" cy="32466"/>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223760" y="4480719"/>
              <a:ext cx="2018930"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714755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nSpc>
                <a:spcPct val="120000"/>
              </a:lnSpc>
            </a:pPr>
            <a:r>
              <a:rPr lang="zh-CN" altLang="en-US">
                <a:latin typeface="+mn-lt"/>
                <a:ea typeface="+mn-ea"/>
                <a:cs typeface="+mn-ea"/>
                <a:sym typeface="+mn-lt"/>
              </a:rPr>
              <a:t>机器翻译知识运用</a:t>
            </a:r>
            <a:endParaRPr lang="zh-CN" altLang="en-US" dirty="0">
              <a:latin typeface="+mn-lt"/>
              <a:ea typeface="+mn-ea"/>
              <a:cs typeface="+mn-ea"/>
              <a:sym typeface="+mn-lt"/>
            </a:endParaRPr>
          </a:p>
        </p:txBody>
      </p:sp>
      <p:grpSp>
        <p:nvGrpSpPr>
          <p:cNvPr id="14" name="组合 13"/>
          <p:cNvGrpSpPr/>
          <p:nvPr/>
        </p:nvGrpSpPr>
        <p:grpSpPr>
          <a:xfrm>
            <a:off x="7133968" y="1612511"/>
            <a:ext cx="3196281" cy="3846585"/>
            <a:chOff x="8163192" y="1765832"/>
            <a:chExt cx="2935782" cy="4310749"/>
          </a:xfrm>
        </p:grpSpPr>
        <p:grpSp>
          <p:nvGrpSpPr>
            <p:cNvPr id="12" name="组合 11"/>
            <p:cNvGrpSpPr/>
            <p:nvPr/>
          </p:nvGrpSpPr>
          <p:grpSpPr>
            <a:xfrm>
              <a:off x="8163192" y="1765832"/>
              <a:ext cx="2935782" cy="4310749"/>
              <a:chOff x="8150835" y="1802903"/>
              <a:chExt cx="2935782" cy="4310749"/>
            </a:xfrm>
          </p:grpSpPr>
          <p:sp>
            <p:nvSpPr>
              <p:cNvPr id="67" name="Rectangle 24"/>
              <p:cNvSpPr>
                <a:spLocks noChangeArrowheads="1"/>
              </p:cNvSpPr>
              <p:nvPr/>
            </p:nvSpPr>
            <p:spPr bwMode="auto">
              <a:xfrm>
                <a:off x="8150835" y="1802903"/>
                <a:ext cx="2935782" cy="4310749"/>
              </a:xfrm>
              <a:prstGeom prst="rect">
                <a:avLst/>
              </a:prstGeom>
              <a:solidFill>
                <a:schemeClr val="bg1"/>
              </a:solidFill>
              <a:ln>
                <a:noFill/>
              </a:ln>
              <a:effectLst>
                <a:innerShdw blurRad="76200">
                  <a:prstClr val="black"/>
                </a:innerShdw>
              </a:effectLst>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8" name="Freeform 25"/>
              <p:cNvSpPr/>
              <p:nvPr/>
            </p:nvSpPr>
            <p:spPr bwMode="auto">
              <a:xfrm>
                <a:off x="8150835"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0" name="文本框 69"/>
              <p:cNvSpPr txBox="1"/>
              <p:nvPr/>
            </p:nvSpPr>
            <p:spPr>
              <a:xfrm>
                <a:off x="8351984" y="3432535"/>
                <a:ext cx="2668885" cy="228901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srgbClr val="24292F"/>
                    </a:solidFill>
                    <a:effectLst/>
                    <a:uLnTx/>
                    <a:uFillTx/>
                    <a:latin typeface="楷体" panose="02010609060101010101" pitchFamily="49" charset="-122"/>
                    <a:ea typeface="楷体" panose="02010609060101010101" pitchFamily="49" charset="-122"/>
                    <a:cs typeface="+mn-cs"/>
                  </a:rPr>
                  <a:t>利用机器翻译学习的相关技术和算法可以优化及简化弹幕文本处理和分析过程，提高文本分析的准确性和效率，并且更进一步的将文本分析任务自动化。</a:t>
                </a:r>
                <a:endParaRPr kumimoji="0" lang="en-US" altLang="zh-CN" sz="1800" b="0" i="0" u="none" strike="noStrike" kern="1200" cap="none" spc="0" normalizeH="0" baseline="0" noProof="0" dirty="0">
                  <a:ln>
                    <a:noFill/>
                  </a:ln>
                  <a:solidFill>
                    <a:prstClr val="black">
                      <a:lumMod val="65000"/>
                      <a:lumOff val="35000"/>
                    </a:prstClr>
                  </a:solidFill>
                  <a:effectLst/>
                  <a:uLnTx/>
                  <a:uFillTx/>
                  <a:latin typeface="楷体" panose="02010609060101010101" pitchFamily="49" charset="-122"/>
                  <a:ea typeface="楷体" panose="02010609060101010101" pitchFamily="49" charset="-122"/>
                  <a:cs typeface="+mn-ea"/>
                  <a:sym typeface="+mn-lt"/>
                </a:endParaRPr>
              </a:p>
            </p:txBody>
          </p:sp>
        </p:grpSp>
        <p:grpSp>
          <p:nvGrpSpPr>
            <p:cNvPr id="85" name="组合 84"/>
            <p:cNvGrpSpPr/>
            <p:nvPr/>
          </p:nvGrpSpPr>
          <p:grpSpPr>
            <a:xfrm>
              <a:off x="10308271" y="2256164"/>
              <a:ext cx="528026" cy="493514"/>
              <a:chOff x="7132549" y="4412456"/>
              <a:chExt cx="485775" cy="454025"/>
            </a:xfrm>
            <a:solidFill>
              <a:srgbClr val="0B2C4F"/>
            </a:solidFill>
          </p:grpSpPr>
          <p:sp>
            <p:nvSpPr>
              <p:cNvPr id="86" name="Rectangle 18"/>
              <p:cNvSpPr>
                <a:spLocks noChangeArrowheads="1"/>
              </p:cNvSpPr>
              <p:nvPr/>
            </p:nvSpPr>
            <p:spPr bwMode="auto">
              <a:xfrm>
                <a:off x="7199224" y="4525168"/>
                <a:ext cx="236538" cy="22225"/>
              </a:xfrm>
              <a:prstGeom prst="rect">
                <a:avLst/>
              </a:prstGeom>
              <a:solidFill>
                <a:srgbClr val="244C89"/>
              </a:solidFill>
              <a:ln>
                <a:noFill/>
              </a:ln>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7" name="Rectangle 19"/>
              <p:cNvSpPr>
                <a:spLocks noChangeArrowheads="1"/>
              </p:cNvSpPr>
              <p:nvPr/>
            </p:nvSpPr>
            <p:spPr bwMode="auto">
              <a:xfrm>
                <a:off x="7497674" y="4706143"/>
                <a:ext cx="0" cy="1588"/>
              </a:xfrm>
              <a:prstGeom prst="rect">
                <a:avLst/>
              </a:prstGeom>
              <a:grpFill/>
              <a:ln>
                <a:noFill/>
              </a:ln>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8"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244C89"/>
              </a:solidFill>
              <a:ln>
                <a:noFill/>
              </a:ln>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9"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244C89"/>
              </a:solidFill>
              <a:ln>
                <a:noFill/>
              </a:ln>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0"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244C89"/>
              </a:solidFill>
              <a:ln>
                <a:noFill/>
              </a:ln>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1"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244C89"/>
              </a:solidFill>
              <a:ln>
                <a:noFill/>
              </a:ln>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2"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244C89"/>
              </a:solidFill>
              <a:ln>
                <a:noFill/>
              </a:ln>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3"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244C89"/>
              </a:solidFill>
              <a:ln>
                <a:noFill/>
              </a:ln>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4"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244C89"/>
              </a:solidFill>
              <a:ln>
                <a:noFill/>
              </a:ln>
            </p:spPr>
            <p:txBody>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gr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4645" y="1919416"/>
            <a:ext cx="6023338" cy="373108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91814" y="2443843"/>
            <a:ext cx="1630575"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04</a:t>
            </a:r>
            <a:endParaRPr lang="zh-CN" altLang="en-US" dirty="0">
              <a:sym typeface="+mn-lt"/>
            </a:endParaRPr>
          </a:p>
        </p:txBody>
      </p:sp>
      <p:sp>
        <p:nvSpPr>
          <p:cNvPr id="25" name="文本框 24"/>
          <p:cNvSpPr txBox="1"/>
          <p:nvPr/>
        </p:nvSpPr>
        <p:spPr>
          <a:xfrm>
            <a:off x="4852957" y="2525585"/>
            <a:ext cx="4238307"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楷体" panose="02010609060101010101" pitchFamily="49" charset="-122"/>
                <a:ea typeface="楷体" panose="02010609060101010101" pitchFamily="49" charset="-122"/>
                <a:cs typeface="+mn-ea"/>
                <a:sym typeface="+mn-lt"/>
              </a:rPr>
              <a:t>成果展示</a:t>
            </a:r>
            <a:endParaRPr lang="zh-CN" altLang="en-US" sz="4400" b="1" dirty="0">
              <a:solidFill>
                <a:schemeClr val="bg1"/>
              </a:solidFill>
              <a:latin typeface="楷体" panose="02010609060101010101" pitchFamily="49" charset="-122"/>
              <a:ea typeface="楷体" panose="02010609060101010101" pitchFamily="49" charset="-122"/>
              <a:cs typeface="+mn-ea"/>
              <a:sym typeface="+mn-lt"/>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9"/>
          <p:cNvSpPr txBox="1"/>
          <p:nvPr/>
        </p:nvSpPr>
        <p:spPr>
          <a:xfrm>
            <a:off x="5015881" y="3407350"/>
            <a:ext cx="1282439" cy="288220"/>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a:solidFill>
                  <a:schemeClr val="bg1"/>
                </a:solidFill>
                <a:latin typeface="楷体" panose="02010609060101010101" pitchFamily="49" charset="-122"/>
                <a:ea typeface="楷体" panose="02010609060101010101" pitchFamily="49" charset="-122"/>
                <a:cs typeface="+mn-ea"/>
                <a:sym typeface="+mn-lt"/>
              </a:rPr>
              <a:t>爬虫采集</a:t>
            </a:r>
            <a:endParaRPr lang="zh-CN" altLang="en-US" dirty="0">
              <a:solidFill>
                <a:schemeClr val="bg1"/>
              </a:solidFill>
              <a:latin typeface="楷体" panose="02010609060101010101" pitchFamily="49" charset="-122"/>
              <a:ea typeface="楷体" panose="02010609060101010101" pitchFamily="49" charset="-122"/>
              <a:cs typeface="+mn-ea"/>
              <a:sym typeface="+mn-lt"/>
            </a:endParaRPr>
          </a:p>
        </p:txBody>
      </p:sp>
      <p:sp>
        <p:nvSpPr>
          <p:cNvPr id="16" name="文本框 9"/>
          <p:cNvSpPr txBox="1"/>
          <p:nvPr/>
        </p:nvSpPr>
        <p:spPr>
          <a:xfrm>
            <a:off x="5045611" y="3930350"/>
            <a:ext cx="2100777" cy="288220"/>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a:solidFill>
                  <a:schemeClr val="bg1"/>
                </a:solidFill>
                <a:latin typeface="楷体" panose="02010609060101010101" pitchFamily="49" charset="-122"/>
                <a:ea typeface="楷体" panose="02010609060101010101" pitchFamily="49" charset="-122"/>
                <a:cs typeface="+mn-ea"/>
                <a:sym typeface="+mn-lt"/>
              </a:rPr>
              <a:t>情感分析</a:t>
            </a:r>
            <a:endParaRPr lang="zh-CN" altLang="en-US" dirty="0">
              <a:solidFill>
                <a:schemeClr val="bg1"/>
              </a:solidFill>
              <a:latin typeface="楷体" panose="02010609060101010101" pitchFamily="49" charset="-122"/>
              <a:ea typeface="楷体" panose="02010609060101010101" pitchFamily="49" charset="-122"/>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50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1+#ppt_w/2"/>
                                          </p:val>
                                        </p:tav>
                                        <p:tav tm="100000">
                                          <p:val>
                                            <p:strVal val="#ppt_x"/>
                                          </p:val>
                                        </p:tav>
                                      </p:tavLst>
                                    </p:anim>
                                    <p:anim calcmode="lin" valueType="num">
                                      <p:cBhvr additive="base">
                                        <p:cTn id="3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P spid="11"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a:latin typeface="+mn-lt"/>
                <a:ea typeface="+mn-ea"/>
                <a:cs typeface="+mn-ea"/>
                <a:sym typeface="+mn-lt"/>
              </a:rPr>
              <a:t>爬虫采集</a:t>
            </a:r>
            <a:endParaRPr lang="zh-CN" altLang="en-US" dirty="0">
              <a:latin typeface="+mn-lt"/>
              <a:ea typeface="+mn-ea"/>
              <a:cs typeface="+mn-ea"/>
              <a:sym typeface="+mn-lt"/>
            </a:endParaRPr>
          </a:p>
        </p:txBody>
      </p:sp>
      <p:grpSp>
        <p:nvGrpSpPr>
          <p:cNvPr id="36" name="组合 35"/>
          <p:cNvGrpSpPr/>
          <p:nvPr/>
        </p:nvGrpSpPr>
        <p:grpSpPr>
          <a:xfrm>
            <a:off x="947629" y="1831159"/>
            <a:ext cx="469233" cy="469233"/>
            <a:chOff x="3554916" y="2857764"/>
            <a:chExt cx="605676" cy="605676"/>
          </a:xfrm>
        </p:grpSpPr>
        <p:sp>
          <p:nvSpPr>
            <p:cNvPr id="33" name="椭圆 32"/>
            <p:cNvSpPr/>
            <p:nvPr/>
          </p:nvSpPr>
          <p:spPr>
            <a:xfrm>
              <a:off x="35549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5" name="组合 14"/>
            <p:cNvGrpSpPr/>
            <p:nvPr/>
          </p:nvGrpSpPr>
          <p:grpSpPr>
            <a:xfrm>
              <a:off x="3669345" y="3002908"/>
              <a:ext cx="376818" cy="305864"/>
              <a:chOff x="1998664" y="2974975"/>
              <a:chExt cx="623888" cy="506413"/>
            </a:xfrm>
            <a:solidFill>
              <a:schemeClr val="accent1"/>
            </a:solidFill>
          </p:grpSpPr>
          <p:sp>
            <p:nvSpPr>
              <p:cNvPr id="17" name="Freeform 55"/>
              <p:cNvSpPr/>
              <p:nvPr/>
            </p:nvSpPr>
            <p:spPr bwMode="auto">
              <a:xfrm>
                <a:off x="2079625" y="3178175"/>
                <a:ext cx="206375" cy="41275"/>
              </a:xfrm>
              <a:custGeom>
                <a:avLst/>
                <a:gdLst>
                  <a:gd name="T0" fmla="*/ 107 w 118"/>
                  <a:gd name="T1" fmla="*/ 24 h 24"/>
                  <a:gd name="T2" fmla="*/ 12 w 118"/>
                  <a:gd name="T3" fmla="*/ 24 h 24"/>
                  <a:gd name="T4" fmla="*/ 0 w 118"/>
                  <a:gd name="T5" fmla="*/ 12 h 24"/>
                  <a:gd name="T6" fmla="*/ 12 w 118"/>
                  <a:gd name="T7" fmla="*/ 0 h 24"/>
                  <a:gd name="T8" fmla="*/ 107 w 118"/>
                  <a:gd name="T9" fmla="*/ 0 h 24"/>
                  <a:gd name="T10" fmla="*/ 118 w 118"/>
                  <a:gd name="T11" fmla="*/ 12 h 24"/>
                  <a:gd name="T12" fmla="*/ 107 w 1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18" h="24">
                    <a:moveTo>
                      <a:pt x="107" y="24"/>
                    </a:moveTo>
                    <a:cubicBezTo>
                      <a:pt x="12" y="24"/>
                      <a:pt x="12" y="24"/>
                      <a:pt x="12" y="24"/>
                    </a:cubicBezTo>
                    <a:cubicBezTo>
                      <a:pt x="5" y="24"/>
                      <a:pt x="0" y="18"/>
                      <a:pt x="0" y="12"/>
                    </a:cubicBezTo>
                    <a:cubicBezTo>
                      <a:pt x="0" y="6"/>
                      <a:pt x="5" y="0"/>
                      <a:pt x="12" y="0"/>
                    </a:cubicBezTo>
                    <a:cubicBezTo>
                      <a:pt x="107" y="0"/>
                      <a:pt x="107" y="0"/>
                      <a:pt x="107" y="0"/>
                    </a:cubicBezTo>
                    <a:cubicBezTo>
                      <a:pt x="113" y="0"/>
                      <a:pt x="118" y="6"/>
                      <a:pt x="118" y="12"/>
                    </a:cubicBezTo>
                    <a:cubicBezTo>
                      <a:pt x="118" y="18"/>
                      <a:pt x="113" y="24"/>
                      <a:pt x="107" y="24"/>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Freeform 56"/>
              <p:cNvSpPr/>
              <p:nvPr/>
            </p:nvSpPr>
            <p:spPr bwMode="auto">
              <a:xfrm>
                <a:off x="2105025" y="3182938"/>
                <a:ext cx="39688" cy="85725"/>
              </a:xfrm>
              <a:custGeom>
                <a:avLst/>
                <a:gdLst>
                  <a:gd name="T0" fmla="*/ 11 w 23"/>
                  <a:gd name="T1" fmla="*/ 49 h 49"/>
                  <a:gd name="T2" fmla="*/ 0 w 23"/>
                  <a:gd name="T3" fmla="*/ 37 h 49"/>
                  <a:gd name="T4" fmla="*/ 0 w 23"/>
                  <a:gd name="T5" fmla="*/ 12 h 49"/>
                  <a:gd name="T6" fmla="*/ 11 w 23"/>
                  <a:gd name="T7" fmla="*/ 0 h 49"/>
                  <a:gd name="T8" fmla="*/ 23 w 23"/>
                  <a:gd name="T9" fmla="*/ 12 h 49"/>
                  <a:gd name="T10" fmla="*/ 23 w 23"/>
                  <a:gd name="T11" fmla="*/ 37 h 49"/>
                  <a:gd name="T12" fmla="*/ 11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1" y="49"/>
                    </a:moveTo>
                    <a:cubicBezTo>
                      <a:pt x="5" y="49"/>
                      <a:pt x="0" y="43"/>
                      <a:pt x="0" y="37"/>
                    </a:cubicBezTo>
                    <a:cubicBezTo>
                      <a:pt x="0" y="12"/>
                      <a:pt x="0" y="12"/>
                      <a:pt x="0" y="12"/>
                    </a:cubicBezTo>
                    <a:cubicBezTo>
                      <a:pt x="0" y="5"/>
                      <a:pt x="5" y="0"/>
                      <a:pt x="11" y="0"/>
                    </a:cubicBezTo>
                    <a:cubicBezTo>
                      <a:pt x="18" y="0"/>
                      <a:pt x="23" y="5"/>
                      <a:pt x="23" y="12"/>
                    </a:cubicBezTo>
                    <a:cubicBezTo>
                      <a:pt x="23" y="37"/>
                      <a:pt x="23" y="37"/>
                      <a:pt x="23" y="37"/>
                    </a:cubicBezTo>
                    <a:cubicBezTo>
                      <a:pt x="23" y="43"/>
                      <a:pt x="18" y="49"/>
                      <a:pt x="11" y="49"/>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9" name="Freeform 57"/>
              <p:cNvSpPr/>
              <p:nvPr/>
            </p:nvSpPr>
            <p:spPr bwMode="auto">
              <a:xfrm>
                <a:off x="2152650" y="3182938"/>
                <a:ext cx="41275" cy="85725"/>
              </a:xfrm>
              <a:custGeom>
                <a:avLst/>
                <a:gdLst>
                  <a:gd name="T0" fmla="*/ 12 w 23"/>
                  <a:gd name="T1" fmla="*/ 49 h 49"/>
                  <a:gd name="T2" fmla="*/ 0 w 23"/>
                  <a:gd name="T3" fmla="*/ 37 h 49"/>
                  <a:gd name="T4" fmla="*/ 0 w 23"/>
                  <a:gd name="T5" fmla="*/ 12 h 49"/>
                  <a:gd name="T6" fmla="*/ 12 w 23"/>
                  <a:gd name="T7" fmla="*/ 0 h 49"/>
                  <a:gd name="T8" fmla="*/ 23 w 23"/>
                  <a:gd name="T9" fmla="*/ 12 h 49"/>
                  <a:gd name="T10" fmla="*/ 23 w 23"/>
                  <a:gd name="T11" fmla="*/ 37 h 49"/>
                  <a:gd name="T12" fmla="*/ 12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2" y="49"/>
                    </a:moveTo>
                    <a:cubicBezTo>
                      <a:pt x="5" y="49"/>
                      <a:pt x="0" y="43"/>
                      <a:pt x="0" y="37"/>
                    </a:cubicBezTo>
                    <a:cubicBezTo>
                      <a:pt x="0" y="12"/>
                      <a:pt x="0" y="12"/>
                      <a:pt x="0" y="12"/>
                    </a:cubicBezTo>
                    <a:cubicBezTo>
                      <a:pt x="0" y="5"/>
                      <a:pt x="5" y="0"/>
                      <a:pt x="12" y="0"/>
                    </a:cubicBezTo>
                    <a:cubicBezTo>
                      <a:pt x="18" y="0"/>
                      <a:pt x="23" y="5"/>
                      <a:pt x="23" y="12"/>
                    </a:cubicBezTo>
                    <a:cubicBezTo>
                      <a:pt x="23" y="37"/>
                      <a:pt x="23" y="37"/>
                      <a:pt x="23" y="37"/>
                    </a:cubicBezTo>
                    <a:cubicBezTo>
                      <a:pt x="23" y="43"/>
                      <a:pt x="18" y="49"/>
                      <a:pt x="12" y="49"/>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0" name="Freeform 58"/>
              <p:cNvSpPr>
                <a:spLocks noEditPoints="1"/>
              </p:cNvSpPr>
              <p:nvPr/>
            </p:nvSpPr>
            <p:spPr bwMode="auto">
              <a:xfrm>
                <a:off x="2252663" y="3111500"/>
                <a:ext cx="119063" cy="174625"/>
              </a:xfrm>
              <a:custGeom>
                <a:avLst/>
                <a:gdLst>
                  <a:gd name="T0" fmla="*/ 34 w 68"/>
                  <a:gd name="T1" fmla="*/ 100 h 100"/>
                  <a:gd name="T2" fmla="*/ 0 w 68"/>
                  <a:gd name="T3" fmla="*/ 66 h 100"/>
                  <a:gd name="T4" fmla="*/ 0 w 68"/>
                  <a:gd name="T5" fmla="*/ 34 h 100"/>
                  <a:gd name="T6" fmla="*/ 34 w 68"/>
                  <a:gd name="T7" fmla="*/ 0 h 100"/>
                  <a:gd name="T8" fmla="*/ 68 w 68"/>
                  <a:gd name="T9" fmla="*/ 34 h 100"/>
                  <a:gd name="T10" fmla="*/ 68 w 68"/>
                  <a:gd name="T11" fmla="*/ 66 h 100"/>
                  <a:gd name="T12" fmla="*/ 34 w 68"/>
                  <a:gd name="T13" fmla="*/ 100 h 100"/>
                  <a:gd name="T14" fmla="*/ 34 w 68"/>
                  <a:gd name="T15" fmla="*/ 23 h 100"/>
                  <a:gd name="T16" fmla="*/ 23 w 68"/>
                  <a:gd name="T17" fmla="*/ 34 h 100"/>
                  <a:gd name="T18" fmla="*/ 23 w 68"/>
                  <a:gd name="T19" fmla="*/ 66 h 100"/>
                  <a:gd name="T20" fmla="*/ 34 w 68"/>
                  <a:gd name="T21" fmla="*/ 77 h 100"/>
                  <a:gd name="T22" fmla="*/ 45 w 68"/>
                  <a:gd name="T23" fmla="*/ 66 h 100"/>
                  <a:gd name="T24" fmla="*/ 45 w 68"/>
                  <a:gd name="T25" fmla="*/ 34 h 100"/>
                  <a:gd name="T26" fmla="*/ 34 w 68"/>
                  <a:gd name="T27" fmla="*/ 2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0">
                    <a:moveTo>
                      <a:pt x="34" y="100"/>
                    </a:moveTo>
                    <a:cubicBezTo>
                      <a:pt x="16" y="100"/>
                      <a:pt x="0" y="84"/>
                      <a:pt x="0" y="66"/>
                    </a:cubicBezTo>
                    <a:cubicBezTo>
                      <a:pt x="0" y="34"/>
                      <a:pt x="0" y="34"/>
                      <a:pt x="0" y="34"/>
                    </a:cubicBezTo>
                    <a:cubicBezTo>
                      <a:pt x="0" y="15"/>
                      <a:pt x="16" y="0"/>
                      <a:pt x="34" y="0"/>
                    </a:cubicBezTo>
                    <a:cubicBezTo>
                      <a:pt x="53" y="0"/>
                      <a:pt x="68" y="15"/>
                      <a:pt x="68" y="34"/>
                    </a:cubicBezTo>
                    <a:cubicBezTo>
                      <a:pt x="68" y="66"/>
                      <a:pt x="68" y="66"/>
                      <a:pt x="68" y="66"/>
                    </a:cubicBezTo>
                    <a:cubicBezTo>
                      <a:pt x="68" y="84"/>
                      <a:pt x="53" y="100"/>
                      <a:pt x="34" y="100"/>
                    </a:cubicBezTo>
                    <a:close/>
                    <a:moveTo>
                      <a:pt x="34" y="23"/>
                    </a:moveTo>
                    <a:cubicBezTo>
                      <a:pt x="28" y="23"/>
                      <a:pt x="23" y="28"/>
                      <a:pt x="23" y="34"/>
                    </a:cubicBezTo>
                    <a:cubicBezTo>
                      <a:pt x="23" y="66"/>
                      <a:pt x="23" y="66"/>
                      <a:pt x="23" y="66"/>
                    </a:cubicBezTo>
                    <a:cubicBezTo>
                      <a:pt x="23" y="72"/>
                      <a:pt x="28" y="77"/>
                      <a:pt x="34" y="77"/>
                    </a:cubicBezTo>
                    <a:cubicBezTo>
                      <a:pt x="40" y="77"/>
                      <a:pt x="45" y="72"/>
                      <a:pt x="45" y="66"/>
                    </a:cubicBezTo>
                    <a:cubicBezTo>
                      <a:pt x="45" y="34"/>
                      <a:pt x="45" y="34"/>
                      <a:pt x="45" y="34"/>
                    </a:cubicBezTo>
                    <a:cubicBezTo>
                      <a:pt x="45" y="28"/>
                      <a:pt x="40" y="23"/>
                      <a:pt x="34" y="23"/>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Freeform 59"/>
              <p:cNvSpPr>
                <a:spLocks noEditPoints="1"/>
              </p:cNvSpPr>
              <p:nvPr/>
            </p:nvSpPr>
            <p:spPr bwMode="auto">
              <a:xfrm>
                <a:off x="1998664" y="2974975"/>
                <a:ext cx="623888" cy="506413"/>
              </a:xfrm>
              <a:custGeom>
                <a:avLst/>
                <a:gdLst>
                  <a:gd name="T0" fmla="*/ 341 w 356"/>
                  <a:gd name="T1" fmla="*/ 240 h 289"/>
                  <a:gd name="T2" fmla="*/ 272 w 356"/>
                  <a:gd name="T3" fmla="*/ 196 h 289"/>
                  <a:gd name="T4" fmla="*/ 252 w 356"/>
                  <a:gd name="T5" fmla="*/ 192 h 289"/>
                  <a:gd name="T6" fmla="*/ 246 w 356"/>
                  <a:gd name="T7" fmla="*/ 195 h 289"/>
                  <a:gd name="T8" fmla="*/ 234 w 356"/>
                  <a:gd name="T9" fmla="*/ 187 h 289"/>
                  <a:gd name="T10" fmla="*/ 246 w 356"/>
                  <a:gd name="T11" fmla="*/ 103 h 289"/>
                  <a:gd name="T12" fmla="*/ 102 w 356"/>
                  <a:gd name="T13" fmla="*/ 16 h 289"/>
                  <a:gd name="T14" fmla="*/ 15 w 356"/>
                  <a:gd name="T15" fmla="*/ 159 h 289"/>
                  <a:gd name="T16" fmla="*/ 158 w 356"/>
                  <a:gd name="T17" fmla="*/ 246 h 289"/>
                  <a:gd name="T18" fmla="*/ 220 w 356"/>
                  <a:gd name="T19" fmla="*/ 208 h 289"/>
                  <a:gd name="T20" fmla="*/ 232 w 356"/>
                  <a:gd name="T21" fmla="*/ 216 h 289"/>
                  <a:gd name="T22" fmla="*/ 244 w 356"/>
                  <a:gd name="T23" fmla="*/ 239 h 289"/>
                  <a:gd name="T24" fmla="*/ 313 w 356"/>
                  <a:gd name="T25" fmla="*/ 284 h 289"/>
                  <a:gd name="T26" fmla="*/ 333 w 356"/>
                  <a:gd name="T27" fmla="*/ 287 h 289"/>
                  <a:gd name="T28" fmla="*/ 349 w 356"/>
                  <a:gd name="T29" fmla="*/ 276 h 289"/>
                  <a:gd name="T30" fmla="*/ 341 w 356"/>
                  <a:gd name="T31" fmla="*/ 240 h 289"/>
                  <a:gd name="T32" fmla="*/ 153 w 356"/>
                  <a:gd name="T33" fmla="*/ 225 h 289"/>
                  <a:gd name="T34" fmla="*/ 37 w 356"/>
                  <a:gd name="T35" fmla="*/ 154 h 289"/>
                  <a:gd name="T36" fmla="*/ 108 w 356"/>
                  <a:gd name="T37" fmla="*/ 37 h 289"/>
                  <a:gd name="T38" fmla="*/ 224 w 356"/>
                  <a:gd name="T39" fmla="*/ 108 h 289"/>
                  <a:gd name="T40" fmla="*/ 153 w 356"/>
                  <a:gd name="T41"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6" h="289">
                    <a:moveTo>
                      <a:pt x="341" y="240"/>
                    </a:moveTo>
                    <a:cubicBezTo>
                      <a:pt x="272" y="196"/>
                      <a:pt x="272" y="196"/>
                      <a:pt x="272" y="196"/>
                    </a:cubicBezTo>
                    <a:cubicBezTo>
                      <a:pt x="266" y="192"/>
                      <a:pt x="259" y="191"/>
                      <a:pt x="252" y="192"/>
                    </a:cubicBezTo>
                    <a:cubicBezTo>
                      <a:pt x="250" y="193"/>
                      <a:pt x="248" y="194"/>
                      <a:pt x="246" y="195"/>
                    </a:cubicBezTo>
                    <a:cubicBezTo>
                      <a:pt x="234" y="187"/>
                      <a:pt x="234" y="187"/>
                      <a:pt x="234" y="187"/>
                    </a:cubicBezTo>
                    <a:cubicBezTo>
                      <a:pt x="248" y="163"/>
                      <a:pt x="253" y="133"/>
                      <a:pt x="246" y="103"/>
                    </a:cubicBezTo>
                    <a:cubicBezTo>
                      <a:pt x="230" y="40"/>
                      <a:pt x="166" y="0"/>
                      <a:pt x="102" y="16"/>
                    </a:cubicBezTo>
                    <a:cubicBezTo>
                      <a:pt x="39" y="31"/>
                      <a:pt x="0" y="96"/>
                      <a:pt x="15" y="159"/>
                    </a:cubicBezTo>
                    <a:cubicBezTo>
                      <a:pt x="31" y="223"/>
                      <a:pt x="95" y="262"/>
                      <a:pt x="158" y="246"/>
                    </a:cubicBezTo>
                    <a:cubicBezTo>
                      <a:pt x="183" y="240"/>
                      <a:pt x="205" y="226"/>
                      <a:pt x="220" y="208"/>
                    </a:cubicBezTo>
                    <a:cubicBezTo>
                      <a:pt x="232" y="216"/>
                      <a:pt x="232" y="216"/>
                      <a:pt x="232" y="216"/>
                    </a:cubicBezTo>
                    <a:cubicBezTo>
                      <a:pt x="232" y="225"/>
                      <a:pt x="235" y="234"/>
                      <a:pt x="244" y="239"/>
                    </a:cubicBezTo>
                    <a:cubicBezTo>
                      <a:pt x="313" y="284"/>
                      <a:pt x="313" y="284"/>
                      <a:pt x="313" y="284"/>
                    </a:cubicBezTo>
                    <a:cubicBezTo>
                      <a:pt x="319" y="288"/>
                      <a:pt x="326" y="289"/>
                      <a:pt x="333" y="287"/>
                    </a:cubicBezTo>
                    <a:cubicBezTo>
                      <a:pt x="339" y="286"/>
                      <a:pt x="345" y="282"/>
                      <a:pt x="349" y="276"/>
                    </a:cubicBezTo>
                    <a:cubicBezTo>
                      <a:pt x="356" y="264"/>
                      <a:pt x="353" y="248"/>
                      <a:pt x="341" y="240"/>
                    </a:cubicBezTo>
                    <a:close/>
                    <a:moveTo>
                      <a:pt x="153" y="225"/>
                    </a:moveTo>
                    <a:cubicBezTo>
                      <a:pt x="101" y="238"/>
                      <a:pt x="49" y="206"/>
                      <a:pt x="37" y="154"/>
                    </a:cubicBezTo>
                    <a:cubicBezTo>
                      <a:pt x="24" y="102"/>
                      <a:pt x="56" y="50"/>
                      <a:pt x="108" y="37"/>
                    </a:cubicBezTo>
                    <a:cubicBezTo>
                      <a:pt x="159" y="25"/>
                      <a:pt x="212" y="56"/>
                      <a:pt x="224" y="108"/>
                    </a:cubicBezTo>
                    <a:cubicBezTo>
                      <a:pt x="237" y="160"/>
                      <a:pt x="205" y="212"/>
                      <a:pt x="153" y="225"/>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grpSp>
      <p:grpSp>
        <p:nvGrpSpPr>
          <p:cNvPr id="35" name="组合 34"/>
          <p:cNvGrpSpPr/>
          <p:nvPr/>
        </p:nvGrpSpPr>
        <p:grpSpPr>
          <a:xfrm>
            <a:off x="7026168" y="4765973"/>
            <a:ext cx="469233" cy="469233"/>
            <a:chOff x="8012616" y="2857764"/>
            <a:chExt cx="605676" cy="605676"/>
          </a:xfrm>
        </p:grpSpPr>
        <p:sp>
          <p:nvSpPr>
            <p:cNvPr id="34" name="椭圆 33"/>
            <p:cNvSpPr/>
            <p:nvPr/>
          </p:nvSpPr>
          <p:spPr>
            <a:xfrm>
              <a:off x="80126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8188677" y="3015744"/>
              <a:ext cx="253548" cy="319248"/>
              <a:chOff x="6098454" y="4517151"/>
              <a:chExt cx="378389" cy="476437"/>
            </a:xfrm>
            <a:solidFill>
              <a:schemeClr val="accent2"/>
            </a:solidFill>
          </p:grpSpPr>
          <p:sp>
            <p:nvSpPr>
              <p:cNvPr id="26" name="Freeform 66"/>
              <p:cNvSpPr>
                <a:spLocks noEditPoints="1"/>
              </p:cNvSpPr>
              <p:nvPr/>
            </p:nvSpPr>
            <p:spPr bwMode="auto">
              <a:xfrm>
                <a:off x="6098454" y="4517151"/>
                <a:ext cx="378389" cy="476437"/>
              </a:xfrm>
              <a:custGeom>
                <a:avLst/>
                <a:gdLst>
                  <a:gd name="T0" fmla="*/ 0 w 138"/>
                  <a:gd name="T1" fmla="*/ 69 h 174"/>
                  <a:gd name="T2" fmla="*/ 138 w 138"/>
                  <a:gd name="T3" fmla="*/ 69 h 174"/>
                  <a:gd name="T4" fmla="*/ 114 w 138"/>
                  <a:gd name="T5" fmla="*/ 81 h 174"/>
                  <a:gd name="T6" fmla="*/ 110 w 138"/>
                  <a:gd name="T7" fmla="*/ 89 h 174"/>
                  <a:gd name="T8" fmla="*/ 101 w 138"/>
                  <a:gd name="T9" fmla="*/ 89 h 174"/>
                  <a:gd name="T10" fmla="*/ 101 w 138"/>
                  <a:gd name="T11" fmla="*/ 101 h 174"/>
                  <a:gd name="T12" fmla="*/ 94 w 138"/>
                  <a:gd name="T13" fmla="*/ 107 h 174"/>
                  <a:gd name="T14" fmla="*/ 85 w 138"/>
                  <a:gd name="T15" fmla="*/ 102 h 174"/>
                  <a:gd name="T16" fmla="*/ 79 w 138"/>
                  <a:gd name="T17" fmla="*/ 112 h 174"/>
                  <a:gd name="T18" fmla="*/ 70 w 138"/>
                  <a:gd name="T19" fmla="*/ 114 h 174"/>
                  <a:gd name="T20" fmla="*/ 65 w 138"/>
                  <a:gd name="T21" fmla="*/ 105 h 174"/>
                  <a:gd name="T22" fmla="*/ 55 w 138"/>
                  <a:gd name="T23" fmla="*/ 111 h 174"/>
                  <a:gd name="T24" fmla="*/ 47 w 138"/>
                  <a:gd name="T25" fmla="*/ 108 h 174"/>
                  <a:gd name="T26" fmla="*/ 47 w 138"/>
                  <a:gd name="T27" fmla="*/ 98 h 174"/>
                  <a:gd name="T28" fmla="*/ 35 w 138"/>
                  <a:gd name="T29" fmla="*/ 98 h 174"/>
                  <a:gd name="T30" fmla="*/ 29 w 138"/>
                  <a:gd name="T31" fmla="*/ 91 h 174"/>
                  <a:gd name="T32" fmla="*/ 34 w 138"/>
                  <a:gd name="T33" fmla="*/ 83 h 174"/>
                  <a:gd name="T34" fmla="*/ 24 w 138"/>
                  <a:gd name="T35" fmla="*/ 77 h 174"/>
                  <a:gd name="T36" fmla="*/ 23 w 138"/>
                  <a:gd name="T37" fmla="*/ 68 h 174"/>
                  <a:gd name="T38" fmla="*/ 31 w 138"/>
                  <a:gd name="T39" fmla="*/ 63 h 174"/>
                  <a:gd name="T40" fmla="*/ 25 w 138"/>
                  <a:gd name="T41" fmla="*/ 53 h 174"/>
                  <a:gd name="T42" fmla="*/ 28 w 138"/>
                  <a:gd name="T43" fmla="*/ 45 h 174"/>
                  <a:gd name="T44" fmla="*/ 38 w 138"/>
                  <a:gd name="T45" fmla="*/ 44 h 174"/>
                  <a:gd name="T46" fmla="*/ 38 w 138"/>
                  <a:gd name="T47" fmla="*/ 32 h 174"/>
                  <a:gd name="T48" fmla="*/ 45 w 138"/>
                  <a:gd name="T49" fmla="*/ 27 h 174"/>
                  <a:gd name="T50" fmla="*/ 54 w 138"/>
                  <a:gd name="T51" fmla="*/ 32 h 174"/>
                  <a:gd name="T52" fmla="*/ 59 w 138"/>
                  <a:gd name="T53" fmla="*/ 21 h 174"/>
                  <a:gd name="T54" fmla="*/ 68 w 138"/>
                  <a:gd name="T55" fmla="*/ 20 h 174"/>
                  <a:gd name="T56" fmla="*/ 73 w 138"/>
                  <a:gd name="T57" fmla="*/ 29 h 174"/>
                  <a:gd name="T58" fmla="*/ 83 w 138"/>
                  <a:gd name="T59" fmla="*/ 22 h 174"/>
                  <a:gd name="T60" fmla="*/ 92 w 138"/>
                  <a:gd name="T61" fmla="*/ 26 h 174"/>
                  <a:gd name="T62" fmla="*/ 92 w 138"/>
                  <a:gd name="T63" fmla="*/ 36 h 174"/>
                  <a:gd name="T64" fmla="*/ 104 w 138"/>
                  <a:gd name="T65" fmla="*/ 35 h 174"/>
                  <a:gd name="T66" fmla="*/ 109 w 138"/>
                  <a:gd name="T67" fmla="*/ 43 h 174"/>
                  <a:gd name="T68" fmla="*/ 105 w 138"/>
                  <a:gd name="T69" fmla="*/ 51 h 174"/>
                  <a:gd name="T70" fmla="*/ 115 w 138"/>
                  <a:gd name="T71" fmla="*/ 57 h 174"/>
                  <a:gd name="T72" fmla="*/ 116 w 138"/>
                  <a:gd name="T73" fmla="*/ 66 h 174"/>
                  <a:gd name="T74" fmla="*/ 108 w 138"/>
                  <a:gd name="T75" fmla="*/ 71 h 174"/>
                  <a:gd name="T76" fmla="*/ 114 w 138"/>
                  <a:gd name="T77" fmla="*/ 8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174">
                    <a:moveTo>
                      <a:pt x="69" y="0"/>
                    </a:moveTo>
                    <a:cubicBezTo>
                      <a:pt x="31" y="0"/>
                      <a:pt x="0" y="31"/>
                      <a:pt x="0" y="69"/>
                    </a:cubicBezTo>
                    <a:cubicBezTo>
                      <a:pt x="0" y="107"/>
                      <a:pt x="69" y="174"/>
                      <a:pt x="69" y="174"/>
                    </a:cubicBezTo>
                    <a:cubicBezTo>
                      <a:pt x="69" y="174"/>
                      <a:pt x="138" y="107"/>
                      <a:pt x="138" y="69"/>
                    </a:cubicBezTo>
                    <a:cubicBezTo>
                      <a:pt x="138" y="31"/>
                      <a:pt x="107" y="0"/>
                      <a:pt x="69" y="0"/>
                    </a:cubicBezTo>
                    <a:close/>
                    <a:moveTo>
                      <a:pt x="114" y="81"/>
                    </a:moveTo>
                    <a:cubicBezTo>
                      <a:pt x="113" y="83"/>
                      <a:pt x="113" y="83"/>
                      <a:pt x="113" y="83"/>
                    </a:cubicBezTo>
                    <a:cubicBezTo>
                      <a:pt x="110" y="89"/>
                      <a:pt x="110" y="89"/>
                      <a:pt x="110" y="89"/>
                    </a:cubicBezTo>
                    <a:cubicBezTo>
                      <a:pt x="109" y="92"/>
                      <a:pt x="109" y="92"/>
                      <a:pt x="109" y="92"/>
                    </a:cubicBezTo>
                    <a:cubicBezTo>
                      <a:pt x="101" y="89"/>
                      <a:pt x="101" y="89"/>
                      <a:pt x="101" y="89"/>
                    </a:cubicBezTo>
                    <a:cubicBezTo>
                      <a:pt x="99" y="91"/>
                      <a:pt x="98" y="93"/>
                      <a:pt x="97" y="94"/>
                    </a:cubicBezTo>
                    <a:cubicBezTo>
                      <a:pt x="101" y="101"/>
                      <a:pt x="101" y="101"/>
                      <a:pt x="101" y="101"/>
                    </a:cubicBezTo>
                    <a:cubicBezTo>
                      <a:pt x="99" y="103"/>
                      <a:pt x="99" y="103"/>
                      <a:pt x="99" y="103"/>
                    </a:cubicBezTo>
                    <a:cubicBezTo>
                      <a:pt x="94" y="107"/>
                      <a:pt x="94" y="107"/>
                      <a:pt x="94" y="107"/>
                    </a:cubicBezTo>
                    <a:cubicBezTo>
                      <a:pt x="92" y="108"/>
                      <a:pt x="92" y="108"/>
                      <a:pt x="92" y="108"/>
                    </a:cubicBezTo>
                    <a:cubicBezTo>
                      <a:pt x="85" y="102"/>
                      <a:pt x="85" y="102"/>
                      <a:pt x="85" y="102"/>
                    </a:cubicBezTo>
                    <a:cubicBezTo>
                      <a:pt x="83" y="103"/>
                      <a:pt x="81" y="103"/>
                      <a:pt x="79" y="104"/>
                    </a:cubicBezTo>
                    <a:cubicBezTo>
                      <a:pt x="79" y="112"/>
                      <a:pt x="79" y="112"/>
                      <a:pt x="79" y="112"/>
                    </a:cubicBezTo>
                    <a:cubicBezTo>
                      <a:pt x="77" y="113"/>
                      <a:pt x="77" y="113"/>
                      <a:pt x="77" y="113"/>
                    </a:cubicBezTo>
                    <a:cubicBezTo>
                      <a:pt x="70" y="114"/>
                      <a:pt x="70" y="114"/>
                      <a:pt x="70" y="114"/>
                    </a:cubicBezTo>
                    <a:cubicBezTo>
                      <a:pt x="68" y="114"/>
                      <a:pt x="68" y="114"/>
                      <a:pt x="68" y="114"/>
                    </a:cubicBezTo>
                    <a:cubicBezTo>
                      <a:pt x="65" y="105"/>
                      <a:pt x="65" y="105"/>
                      <a:pt x="65" y="105"/>
                    </a:cubicBezTo>
                    <a:cubicBezTo>
                      <a:pt x="63" y="105"/>
                      <a:pt x="61" y="105"/>
                      <a:pt x="60" y="104"/>
                    </a:cubicBezTo>
                    <a:cubicBezTo>
                      <a:pt x="55" y="111"/>
                      <a:pt x="55" y="111"/>
                      <a:pt x="55" y="111"/>
                    </a:cubicBezTo>
                    <a:cubicBezTo>
                      <a:pt x="53" y="110"/>
                      <a:pt x="53" y="110"/>
                      <a:pt x="53" y="110"/>
                    </a:cubicBezTo>
                    <a:cubicBezTo>
                      <a:pt x="47" y="108"/>
                      <a:pt x="47" y="108"/>
                      <a:pt x="47" y="108"/>
                    </a:cubicBezTo>
                    <a:cubicBezTo>
                      <a:pt x="45" y="107"/>
                      <a:pt x="45" y="107"/>
                      <a:pt x="45" y="107"/>
                    </a:cubicBezTo>
                    <a:cubicBezTo>
                      <a:pt x="47" y="98"/>
                      <a:pt x="47" y="98"/>
                      <a:pt x="47" y="98"/>
                    </a:cubicBezTo>
                    <a:cubicBezTo>
                      <a:pt x="45" y="97"/>
                      <a:pt x="44" y="96"/>
                      <a:pt x="42" y="94"/>
                    </a:cubicBezTo>
                    <a:cubicBezTo>
                      <a:pt x="35" y="98"/>
                      <a:pt x="35" y="98"/>
                      <a:pt x="35" y="98"/>
                    </a:cubicBezTo>
                    <a:cubicBezTo>
                      <a:pt x="33" y="96"/>
                      <a:pt x="33" y="96"/>
                      <a:pt x="33" y="96"/>
                    </a:cubicBezTo>
                    <a:cubicBezTo>
                      <a:pt x="29" y="91"/>
                      <a:pt x="29" y="91"/>
                      <a:pt x="29" y="91"/>
                    </a:cubicBezTo>
                    <a:cubicBezTo>
                      <a:pt x="28" y="89"/>
                      <a:pt x="28" y="89"/>
                      <a:pt x="28" y="89"/>
                    </a:cubicBezTo>
                    <a:cubicBezTo>
                      <a:pt x="34" y="83"/>
                      <a:pt x="34" y="83"/>
                      <a:pt x="34" y="83"/>
                    </a:cubicBezTo>
                    <a:cubicBezTo>
                      <a:pt x="33" y="81"/>
                      <a:pt x="32" y="79"/>
                      <a:pt x="32" y="77"/>
                    </a:cubicBezTo>
                    <a:cubicBezTo>
                      <a:pt x="24" y="77"/>
                      <a:pt x="24" y="77"/>
                      <a:pt x="24" y="77"/>
                    </a:cubicBezTo>
                    <a:cubicBezTo>
                      <a:pt x="23" y="74"/>
                      <a:pt x="23" y="74"/>
                      <a:pt x="23" y="74"/>
                    </a:cubicBezTo>
                    <a:cubicBezTo>
                      <a:pt x="23" y="68"/>
                      <a:pt x="23" y="68"/>
                      <a:pt x="23" y="68"/>
                    </a:cubicBezTo>
                    <a:cubicBezTo>
                      <a:pt x="22" y="66"/>
                      <a:pt x="22" y="66"/>
                      <a:pt x="22" y="66"/>
                    </a:cubicBezTo>
                    <a:cubicBezTo>
                      <a:pt x="31" y="63"/>
                      <a:pt x="31" y="63"/>
                      <a:pt x="31" y="63"/>
                    </a:cubicBezTo>
                    <a:cubicBezTo>
                      <a:pt x="31" y="61"/>
                      <a:pt x="31" y="59"/>
                      <a:pt x="32" y="57"/>
                    </a:cubicBezTo>
                    <a:cubicBezTo>
                      <a:pt x="25" y="53"/>
                      <a:pt x="25" y="53"/>
                      <a:pt x="25" y="53"/>
                    </a:cubicBezTo>
                    <a:cubicBezTo>
                      <a:pt x="26" y="50"/>
                      <a:pt x="26" y="50"/>
                      <a:pt x="26" y="50"/>
                    </a:cubicBezTo>
                    <a:cubicBezTo>
                      <a:pt x="28" y="45"/>
                      <a:pt x="28" y="45"/>
                      <a:pt x="28" y="45"/>
                    </a:cubicBezTo>
                    <a:cubicBezTo>
                      <a:pt x="29" y="42"/>
                      <a:pt x="29" y="42"/>
                      <a:pt x="29" y="42"/>
                    </a:cubicBezTo>
                    <a:cubicBezTo>
                      <a:pt x="38" y="44"/>
                      <a:pt x="38" y="44"/>
                      <a:pt x="38" y="44"/>
                    </a:cubicBezTo>
                    <a:cubicBezTo>
                      <a:pt x="39" y="43"/>
                      <a:pt x="41" y="41"/>
                      <a:pt x="42" y="40"/>
                    </a:cubicBezTo>
                    <a:cubicBezTo>
                      <a:pt x="38" y="32"/>
                      <a:pt x="38" y="32"/>
                      <a:pt x="38" y="32"/>
                    </a:cubicBezTo>
                    <a:cubicBezTo>
                      <a:pt x="40" y="31"/>
                      <a:pt x="40" y="31"/>
                      <a:pt x="40" y="31"/>
                    </a:cubicBezTo>
                    <a:cubicBezTo>
                      <a:pt x="45" y="27"/>
                      <a:pt x="45" y="27"/>
                      <a:pt x="45" y="27"/>
                    </a:cubicBezTo>
                    <a:cubicBezTo>
                      <a:pt x="47" y="26"/>
                      <a:pt x="47" y="26"/>
                      <a:pt x="47" y="26"/>
                    </a:cubicBezTo>
                    <a:cubicBezTo>
                      <a:pt x="54" y="32"/>
                      <a:pt x="54" y="32"/>
                      <a:pt x="54" y="32"/>
                    </a:cubicBezTo>
                    <a:cubicBezTo>
                      <a:pt x="55" y="31"/>
                      <a:pt x="57" y="30"/>
                      <a:pt x="59" y="30"/>
                    </a:cubicBezTo>
                    <a:cubicBezTo>
                      <a:pt x="59" y="21"/>
                      <a:pt x="59" y="21"/>
                      <a:pt x="59" y="21"/>
                    </a:cubicBezTo>
                    <a:cubicBezTo>
                      <a:pt x="62" y="21"/>
                      <a:pt x="62" y="21"/>
                      <a:pt x="62" y="21"/>
                    </a:cubicBezTo>
                    <a:cubicBezTo>
                      <a:pt x="68" y="20"/>
                      <a:pt x="68" y="20"/>
                      <a:pt x="68" y="20"/>
                    </a:cubicBezTo>
                    <a:cubicBezTo>
                      <a:pt x="71" y="20"/>
                      <a:pt x="71" y="20"/>
                      <a:pt x="71" y="20"/>
                    </a:cubicBezTo>
                    <a:cubicBezTo>
                      <a:pt x="73" y="29"/>
                      <a:pt x="73" y="29"/>
                      <a:pt x="73" y="29"/>
                    </a:cubicBezTo>
                    <a:cubicBezTo>
                      <a:pt x="75" y="29"/>
                      <a:pt x="77" y="29"/>
                      <a:pt x="79" y="30"/>
                    </a:cubicBezTo>
                    <a:cubicBezTo>
                      <a:pt x="83" y="22"/>
                      <a:pt x="83" y="22"/>
                      <a:pt x="83" y="22"/>
                    </a:cubicBezTo>
                    <a:cubicBezTo>
                      <a:pt x="86" y="23"/>
                      <a:pt x="86" y="23"/>
                      <a:pt x="86" y="23"/>
                    </a:cubicBezTo>
                    <a:cubicBezTo>
                      <a:pt x="92" y="26"/>
                      <a:pt x="92" y="26"/>
                      <a:pt x="92" y="26"/>
                    </a:cubicBezTo>
                    <a:cubicBezTo>
                      <a:pt x="94" y="27"/>
                      <a:pt x="94" y="27"/>
                      <a:pt x="94" y="27"/>
                    </a:cubicBezTo>
                    <a:cubicBezTo>
                      <a:pt x="92" y="36"/>
                      <a:pt x="92" y="36"/>
                      <a:pt x="92" y="36"/>
                    </a:cubicBezTo>
                    <a:cubicBezTo>
                      <a:pt x="93" y="37"/>
                      <a:pt x="95" y="38"/>
                      <a:pt x="96" y="39"/>
                    </a:cubicBezTo>
                    <a:cubicBezTo>
                      <a:pt x="104" y="35"/>
                      <a:pt x="104" y="35"/>
                      <a:pt x="104" y="35"/>
                    </a:cubicBezTo>
                    <a:cubicBezTo>
                      <a:pt x="105" y="37"/>
                      <a:pt x="105" y="37"/>
                      <a:pt x="105" y="37"/>
                    </a:cubicBezTo>
                    <a:cubicBezTo>
                      <a:pt x="109" y="43"/>
                      <a:pt x="109" y="43"/>
                      <a:pt x="109" y="43"/>
                    </a:cubicBezTo>
                    <a:cubicBezTo>
                      <a:pt x="111" y="45"/>
                      <a:pt x="111" y="45"/>
                      <a:pt x="111" y="45"/>
                    </a:cubicBezTo>
                    <a:cubicBezTo>
                      <a:pt x="105" y="51"/>
                      <a:pt x="105" y="51"/>
                      <a:pt x="105" y="51"/>
                    </a:cubicBezTo>
                    <a:cubicBezTo>
                      <a:pt x="105" y="53"/>
                      <a:pt x="106" y="55"/>
                      <a:pt x="107" y="57"/>
                    </a:cubicBezTo>
                    <a:cubicBezTo>
                      <a:pt x="115" y="57"/>
                      <a:pt x="115" y="57"/>
                      <a:pt x="115" y="57"/>
                    </a:cubicBezTo>
                    <a:cubicBezTo>
                      <a:pt x="115" y="59"/>
                      <a:pt x="115" y="59"/>
                      <a:pt x="115" y="59"/>
                    </a:cubicBezTo>
                    <a:cubicBezTo>
                      <a:pt x="116" y="66"/>
                      <a:pt x="116" y="66"/>
                      <a:pt x="116" y="66"/>
                    </a:cubicBezTo>
                    <a:cubicBezTo>
                      <a:pt x="116" y="68"/>
                      <a:pt x="116" y="68"/>
                      <a:pt x="116" y="68"/>
                    </a:cubicBezTo>
                    <a:cubicBezTo>
                      <a:pt x="108" y="71"/>
                      <a:pt x="108" y="71"/>
                      <a:pt x="108" y="71"/>
                    </a:cubicBezTo>
                    <a:cubicBezTo>
                      <a:pt x="108" y="73"/>
                      <a:pt x="107" y="75"/>
                      <a:pt x="107" y="77"/>
                    </a:cubicBezTo>
                    <a:lnTo>
                      <a:pt x="114" y="81"/>
                    </a:ln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7" name="Freeform 67"/>
              <p:cNvSpPr>
                <a:spLocks noEditPoints="1"/>
              </p:cNvSpPr>
              <p:nvPr/>
            </p:nvSpPr>
            <p:spPr bwMode="auto">
              <a:xfrm>
                <a:off x="6202016" y="4614918"/>
                <a:ext cx="174004" cy="172621"/>
              </a:xfrm>
              <a:custGeom>
                <a:avLst/>
                <a:gdLst>
                  <a:gd name="T0" fmla="*/ 31 w 63"/>
                  <a:gd name="T1" fmla="*/ 0 h 63"/>
                  <a:gd name="T2" fmla="*/ 0 w 63"/>
                  <a:gd name="T3" fmla="*/ 32 h 63"/>
                  <a:gd name="T4" fmla="*/ 31 w 63"/>
                  <a:gd name="T5" fmla="*/ 63 h 63"/>
                  <a:gd name="T6" fmla="*/ 63 w 63"/>
                  <a:gd name="T7" fmla="*/ 32 h 63"/>
                  <a:gd name="T8" fmla="*/ 31 w 63"/>
                  <a:gd name="T9" fmla="*/ 0 h 63"/>
                  <a:gd name="T10" fmla="*/ 31 w 63"/>
                  <a:gd name="T11" fmla="*/ 46 h 63"/>
                  <a:gd name="T12" fmla="*/ 17 w 63"/>
                  <a:gd name="T13" fmla="*/ 32 h 63"/>
                  <a:gd name="T14" fmla="*/ 31 w 63"/>
                  <a:gd name="T15" fmla="*/ 18 h 63"/>
                  <a:gd name="T16" fmla="*/ 46 w 63"/>
                  <a:gd name="T17" fmla="*/ 32 h 63"/>
                  <a:gd name="T18" fmla="*/ 31 w 63"/>
                  <a:gd name="T19"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0"/>
                    </a:moveTo>
                    <a:cubicBezTo>
                      <a:pt x="14" y="0"/>
                      <a:pt x="0" y="14"/>
                      <a:pt x="0" y="32"/>
                    </a:cubicBezTo>
                    <a:cubicBezTo>
                      <a:pt x="0" y="49"/>
                      <a:pt x="14" y="63"/>
                      <a:pt x="31" y="63"/>
                    </a:cubicBezTo>
                    <a:cubicBezTo>
                      <a:pt x="49" y="63"/>
                      <a:pt x="63" y="49"/>
                      <a:pt x="63" y="32"/>
                    </a:cubicBezTo>
                    <a:cubicBezTo>
                      <a:pt x="63" y="14"/>
                      <a:pt x="49" y="0"/>
                      <a:pt x="31" y="0"/>
                    </a:cubicBezTo>
                    <a:close/>
                    <a:moveTo>
                      <a:pt x="31" y="46"/>
                    </a:moveTo>
                    <a:cubicBezTo>
                      <a:pt x="23" y="46"/>
                      <a:pt x="17" y="40"/>
                      <a:pt x="17" y="32"/>
                    </a:cubicBezTo>
                    <a:cubicBezTo>
                      <a:pt x="17" y="24"/>
                      <a:pt x="23" y="18"/>
                      <a:pt x="31" y="18"/>
                    </a:cubicBezTo>
                    <a:cubicBezTo>
                      <a:pt x="39" y="18"/>
                      <a:pt x="46" y="24"/>
                      <a:pt x="46" y="32"/>
                    </a:cubicBezTo>
                    <a:cubicBezTo>
                      <a:pt x="46" y="40"/>
                      <a:pt x="39" y="46"/>
                      <a:pt x="31" y="46"/>
                    </a:cubicBez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grpSp>
      <p:sp>
        <p:nvSpPr>
          <p:cNvPr id="28" name="Freeform 3"/>
          <p:cNvSpPr/>
          <p:nvPr/>
        </p:nvSpPr>
        <p:spPr bwMode="gray">
          <a:xfrm rot="19490962">
            <a:off x="4713548" y="3488925"/>
            <a:ext cx="1495562" cy="1807168"/>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2" name="Freeform 4"/>
          <p:cNvSpPr/>
          <p:nvPr/>
        </p:nvSpPr>
        <p:spPr bwMode="gray">
          <a:xfrm rot="19490962" flipH="1" flipV="1">
            <a:off x="6091934" y="1793101"/>
            <a:ext cx="1495562" cy="1807170"/>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Oval 5"/>
          <p:cNvSpPr>
            <a:spLocks noChangeArrowheads="1"/>
          </p:cNvSpPr>
          <p:nvPr/>
        </p:nvSpPr>
        <p:spPr bwMode="gray">
          <a:xfrm>
            <a:off x="4650798" y="2315593"/>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9" name="Oval 6"/>
          <p:cNvSpPr>
            <a:spLocks noChangeArrowheads="1"/>
          </p:cNvSpPr>
          <p:nvPr/>
        </p:nvSpPr>
        <p:spPr bwMode="gray">
          <a:xfrm>
            <a:off x="6133752" y="3264759"/>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2</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3" name="组合 42"/>
          <p:cNvGrpSpPr/>
          <p:nvPr/>
        </p:nvGrpSpPr>
        <p:grpSpPr>
          <a:xfrm>
            <a:off x="1227779" y="1865426"/>
            <a:ext cx="3446045" cy="450169"/>
            <a:chOff x="739972" y="1073187"/>
            <a:chExt cx="3299884" cy="368645"/>
          </a:xfrm>
        </p:grpSpPr>
        <p:sp>
          <p:nvSpPr>
            <p:cNvPr id="44" name="TextBox 6"/>
            <p:cNvSpPr txBox="1"/>
            <p:nvPr/>
          </p:nvSpPr>
          <p:spPr>
            <a:xfrm>
              <a:off x="907328" y="1073187"/>
              <a:ext cx="996603" cy="337891"/>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a:ln>
                    <a:noFill/>
                  </a:ln>
                  <a:solidFill>
                    <a:srgbClr val="313D51"/>
                  </a:solidFill>
                  <a:effectLst/>
                  <a:uLnTx/>
                  <a:uFillTx/>
                  <a:latin typeface="仿宋" panose="02010609060101010101" charset="-122"/>
                  <a:ea typeface="仿宋" panose="02010609060101010101" charset="-122"/>
                  <a:cs typeface="+mn-ea"/>
                  <a:sym typeface="+mn-lt"/>
                </a:rPr>
                <a:t>爬取弹幕</a:t>
              </a:r>
              <a:endParaRPr kumimoji="0" lang="zh-CN" altLang="en-US" sz="2000" b="1" i="0" u="none" strike="noStrike" kern="1200" cap="none" spc="0" normalizeH="0" baseline="0" noProof="0" dirty="0">
                <a:ln>
                  <a:noFill/>
                </a:ln>
                <a:solidFill>
                  <a:srgbClr val="313D51"/>
                </a:solidFill>
                <a:effectLst/>
                <a:uLnTx/>
                <a:uFillTx/>
                <a:latin typeface="仿宋" panose="02010609060101010101" charset="-122"/>
                <a:ea typeface="仿宋" panose="02010609060101010101" charset="-122"/>
                <a:cs typeface="+mn-ea"/>
                <a:sym typeface="+mn-lt"/>
              </a:endParaRPr>
            </a:p>
          </p:txBody>
        </p:sp>
        <p:cxnSp>
          <p:nvCxnSpPr>
            <p:cNvPr id="45" name="直接连接符 44"/>
            <p:cNvCxnSpPr/>
            <p:nvPr/>
          </p:nvCxnSpPr>
          <p:spPr>
            <a:xfrm>
              <a:off x="739972" y="1441832"/>
              <a:ext cx="3299884"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47" name="组合 46"/>
          <p:cNvGrpSpPr/>
          <p:nvPr/>
        </p:nvGrpSpPr>
        <p:grpSpPr>
          <a:xfrm>
            <a:off x="7358997" y="4805720"/>
            <a:ext cx="3984506" cy="449960"/>
            <a:chOff x="5257195" y="3160047"/>
            <a:chExt cx="3442305" cy="368472"/>
          </a:xfrm>
        </p:grpSpPr>
        <p:sp>
          <p:nvSpPr>
            <p:cNvPr id="48" name="TextBox 9"/>
            <p:cNvSpPr txBox="1"/>
            <p:nvPr/>
          </p:nvSpPr>
          <p:spPr>
            <a:xfrm>
              <a:off x="5383868" y="3160047"/>
              <a:ext cx="2279774" cy="337889"/>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a:ln>
                    <a:noFill/>
                  </a:ln>
                  <a:solidFill>
                    <a:srgbClr val="313D51"/>
                  </a:solidFill>
                  <a:effectLst/>
                  <a:uLnTx/>
                  <a:uFillTx/>
                  <a:latin typeface="仿宋" panose="02010609060101010101" charset="-122"/>
                  <a:ea typeface="仿宋" panose="02010609060101010101" charset="-122"/>
                  <a:cs typeface="+mn-ea"/>
                  <a:sym typeface="+mn-lt"/>
                </a:rPr>
                <a:t>数据保存到</a:t>
              </a:r>
              <a:r>
                <a:rPr kumimoji="0" lang="en-US" altLang="zh-CN" sz="2000" b="1" i="0" u="none" strike="noStrike" kern="1200" cap="none" spc="0" normalizeH="0" baseline="0" noProof="0">
                  <a:ln>
                    <a:noFill/>
                  </a:ln>
                  <a:solidFill>
                    <a:srgbClr val="313D51"/>
                  </a:solidFill>
                  <a:effectLst/>
                  <a:uLnTx/>
                  <a:uFillTx/>
                  <a:latin typeface="仿宋" panose="02010609060101010101" charset="-122"/>
                  <a:ea typeface="仿宋" panose="02010609060101010101" charset="-122"/>
                  <a:cs typeface="+mn-ea"/>
                  <a:sym typeface="+mn-lt"/>
                </a:rPr>
                <a:t>csv</a:t>
              </a:r>
              <a:r>
                <a:rPr kumimoji="0" lang="zh-CN" altLang="en-US" sz="2000" b="1" i="0" u="none" strike="noStrike" kern="1200" cap="none" spc="0" normalizeH="0" baseline="0" noProof="0">
                  <a:ln>
                    <a:noFill/>
                  </a:ln>
                  <a:solidFill>
                    <a:srgbClr val="313D51"/>
                  </a:solidFill>
                  <a:effectLst/>
                  <a:uLnTx/>
                  <a:uFillTx/>
                  <a:latin typeface="仿宋" panose="02010609060101010101" charset="-122"/>
                  <a:ea typeface="仿宋" panose="02010609060101010101" charset="-122"/>
                  <a:cs typeface="+mn-ea"/>
                  <a:sym typeface="+mn-lt"/>
                </a:rPr>
                <a:t>文件中</a:t>
              </a:r>
              <a:endParaRPr kumimoji="0" lang="zh-CN" altLang="en-US" sz="2000" b="1" i="0" u="none" strike="noStrike" kern="1200" cap="none" spc="0" normalizeH="0" baseline="0" noProof="0" dirty="0">
                <a:ln>
                  <a:noFill/>
                </a:ln>
                <a:solidFill>
                  <a:srgbClr val="313D51"/>
                </a:solidFill>
                <a:effectLst/>
                <a:uLnTx/>
                <a:uFillTx/>
                <a:latin typeface="仿宋" panose="02010609060101010101" charset="-122"/>
                <a:ea typeface="仿宋" panose="02010609060101010101" charset="-122"/>
                <a:cs typeface="+mn-ea"/>
                <a:sym typeface="+mn-lt"/>
              </a:endParaRPr>
            </a:p>
          </p:txBody>
        </p:sp>
        <p:cxnSp>
          <p:nvCxnSpPr>
            <p:cNvPr id="49" name="直接连接符 48"/>
            <p:cNvCxnSpPr/>
            <p:nvPr/>
          </p:nvCxnSpPr>
          <p:spPr>
            <a:xfrm>
              <a:off x="5257195" y="3528519"/>
              <a:ext cx="3442305"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pic>
        <p:nvPicPr>
          <p:cNvPr id="4" name="图片 3"/>
          <p:cNvPicPr>
            <a:picLocks noChangeAspect="1"/>
          </p:cNvPicPr>
          <p:nvPr/>
        </p:nvPicPr>
        <p:blipFill>
          <a:blip r:embed="rId1"/>
          <a:stretch>
            <a:fillRect/>
          </a:stretch>
        </p:blipFill>
        <p:spPr>
          <a:xfrm>
            <a:off x="7761227" y="1881871"/>
            <a:ext cx="3506170" cy="2765776"/>
          </a:xfrm>
          <a:prstGeom prst="rect">
            <a:avLst/>
          </a:prstGeom>
        </p:spPr>
      </p:pic>
      <p:pic>
        <p:nvPicPr>
          <p:cNvPr id="6" name="图片 5"/>
          <p:cNvPicPr>
            <a:picLocks noChangeAspect="1"/>
          </p:cNvPicPr>
          <p:nvPr/>
        </p:nvPicPr>
        <p:blipFill>
          <a:blip r:embed="rId2"/>
          <a:stretch>
            <a:fillRect/>
          </a:stretch>
        </p:blipFill>
        <p:spPr>
          <a:xfrm>
            <a:off x="1170730" y="2447978"/>
            <a:ext cx="3294080" cy="321141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2" presetClass="entr" presetSubtype="4"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8"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a:latin typeface="+mn-lt"/>
                <a:ea typeface="+mn-ea"/>
                <a:cs typeface="+mn-ea"/>
                <a:sym typeface="+mn-lt"/>
              </a:rPr>
              <a:t>情感分析</a:t>
            </a:r>
            <a:endParaRPr lang="zh-CN" altLang="en-US" dirty="0">
              <a:latin typeface="+mn-lt"/>
              <a:ea typeface="+mn-ea"/>
              <a:cs typeface="+mn-ea"/>
              <a:sym typeface="+mn-lt"/>
            </a:endParaRPr>
          </a:p>
        </p:txBody>
      </p:sp>
      <p:grpSp>
        <p:nvGrpSpPr>
          <p:cNvPr id="57" name="组合 56"/>
          <p:cNvGrpSpPr/>
          <p:nvPr/>
        </p:nvGrpSpPr>
        <p:grpSpPr>
          <a:xfrm>
            <a:off x="3747648" y="2037198"/>
            <a:ext cx="4634753" cy="3743352"/>
            <a:chOff x="1823648" y="2061912"/>
            <a:chExt cx="3835748" cy="3743352"/>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F0F2F4"/>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6" name="矩形 95"/>
            <p:cNvSpPr/>
            <p:nvPr/>
          </p:nvSpPr>
          <p:spPr>
            <a:xfrm>
              <a:off x="3003049" y="2165584"/>
              <a:ext cx="1498058" cy="380553"/>
            </a:xfrm>
            <a:prstGeom prst="rect">
              <a:avLst/>
            </a:prstGeom>
          </p:spPr>
          <p:txBody>
            <a:bodyPr wrap="non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300" normalizeH="0" baseline="0" noProof="0">
                  <a:ln>
                    <a:noFill/>
                  </a:ln>
                  <a:solidFill>
                    <a:srgbClr val="F0F2F4"/>
                  </a:solidFill>
                  <a:effectLst/>
                  <a:uLnTx/>
                  <a:uFillTx/>
                  <a:latin typeface="仿宋" panose="02010609060101010101" charset="-122"/>
                  <a:ea typeface="仿宋" panose="02010609060101010101" charset="-122"/>
                  <a:cs typeface="+mn-ea"/>
                  <a:sym typeface="+mn-lt"/>
                </a:rPr>
                <a:t>情感评分结果</a:t>
              </a:r>
              <a:endParaRPr kumimoji="0" lang="zh-CN" altLang="en-US" sz="1800" b="1" i="0" u="none" strike="noStrike" kern="1200" cap="none" spc="300" normalizeH="0" baseline="0" noProof="0" dirty="0">
                <a:ln>
                  <a:noFill/>
                </a:ln>
                <a:solidFill>
                  <a:srgbClr val="F0F2F4"/>
                </a:solidFill>
                <a:effectLst/>
                <a:uLnTx/>
                <a:uFillTx/>
                <a:latin typeface="仿宋" panose="02010609060101010101" charset="-122"/>
                <a:ea typeface="仿宋" panose="02010609060101010101" charset="-122"/>
                <a:cs typeface="+mn-ea"/>
                <a:sym typeface="+mn-lt"/>
              </a:endParaRPr>
            </a:p>
          </p:txBody>
        </p:sp>
        <p:sp>
          <p:nvSpPr>
            <p:cNvPr id="97" name="TextBox 10"/>
            <p:cNvSpPr txBox="1"/>
            <p:nvPr/>
          </p:nvSpPr>
          <p:spPr>
            <a:xfrm>
              <a:off x="2203505" y="3082403"/>
              <a:ext cx="3097147" cy="97599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8" name="组合 97"/>
          <p:cNvGrpSpPr/>
          <p:nvPr/>
        </p:nvGrpSpPr>
        <p:grpSpPr>
          <a:xfrm>
            <a:off x="8549327" y="2037198"/>
            <a:ext cx="2953305" cy="3743352"/>
            <a:chOff x="1823648" y="2061912"/>
            <a:chExt cx="3835748" cy="3743352"/>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F0F2F4"/>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2" name="矩形 101"/>
            <p:cNvSpPr/>
            <p:nvPr/>
          </p:nvSpPr>
          <p:spPr>
            <a:xfrm>
              <a:off x="2400670" y="2232199"/>
              <a:ext cx="2702824" cy="380553"/>
            </a:xfrm>
            <a:prstGeom prst="rect">
              <a:avLst/>
            </a:prstGeom>
          </p:spPr>
          <p:txBody>
            <a:bodyPr wrap="non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300" normalizeH="0" baseline="0" noProof="0">
                  <a:ln>
                    <a:noFill/>
                  </a:ln>
                  <a:solidFill>
                    <a:srgbClr val="F0F2F4"/>
                  </a:solidFill>
                  <a:effectLst/>
                  <a:uLnTx/>
                  <a:uFillTx/>
                  <a:latin typeface="仿宋" panose="02010609060101010101" charset="-122"/>
                  <a:ea typeface="仿宋" panose="02010609060101010101" charset="-122"/>
                  <a:cs typeface="+mn-ea"/>
                  <a:sym typeface="+mn-lt"/>
                </a:rPr>
                <a:t>正负面评论占比</a:t>
              </a:r>
              <a:endParaRPr kumimoji="0" lang="zh-CN" altLang="en-US" sz="1800" b="1" i="0" u="none" strike="noStrike" kern="1200" cap="none" spc="300" normalizeH="0" baseline="0" noProof="0" dirty="0">
                <a:ln>
                  <a:noFill/>
                </a:ln>
                <a:solidFill>
                  <a:srgbClr val="F0F2F4"/>
                </a:solidFill>
                <a:effectLst/>
                <a:uLnTx/>
                <a:uFillTx/>
                <a:latin typeface="仿宋" panose="02010609060101010101" charset="-122"/>
                <a:ea typeface="仿宋" panose="02010609060101010101" charset="-122"/>
                <a:cs typeface="+mn-ea"/>
                <a:sym typeface="+mn-lt"/>
              </a:endParaRPr>
            </a:p>
          </p:txBody>
        </p:sp>
      </p:grpSp>
      <p:pic>
        <p:nvPicPr>
          <p:cNvPr id="13" name="图片 12"/>
          <p:cNvPicPr>
            <a:picLocks noChangeAspect="1"/>
          </p:cNvPicPr>
          <p:nvPr/>
        </p:nvPicPr>
        <p:blipFill>
          <a:blip r:embed="rId1"/>
          <a:stretch>
            <a:fillRect/>
          </a:stretch>
        </p:blipFill>
        <p:spPr>
          <a:xfrm>
            <a:off x="3903120" y="2872901"/>
            <a:ext cx="4320273" cy="2828337"/>
          </a:xfrm>
          <a:prstGeom prst="rect">
            <a:avLst/>
          </a:prstGeom>
        </p:spPr>
      </p:pic>
      <p:grpSp>
        <p:nvGrpSpPr>
          <p:cNvPr id="14" name="组合 13"/>
          <p:cNvGrpSpPr/>
          <p:nvPr/>
        </p:nvGrpSpPr>
        <p:grpSpPr>
          <a:xfrm>
            <a:off x="689367" y="2058238"/>
            <a:ext cx="2913313" cy="3743352"/>
            <a:chOff x="1823648" y="2061912"/>
            <a:chExt cx="3835748" cy="3743352"/>
          </a:xfrm>
        </p:grpSpPr>
        <p:sp>
          <p:nvSpPr>
            <p:cNvPr id="15" name="矩形 14"/>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F0F2F4"/>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7" name="Freeform 7"/>
            <p:cNvSpPr/>
            <p:nvPr/>
          </p:nvSpPr>
          <p:spPr bwMode="auto">
            <a:xfrm>
              <a:off x="220038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a:off x="2398813" y="2189810"/>
              <a:ext cx="2899732" cy="380553"/>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300" normalizeH="0" baseline="0" noProof="0">
                  <a:ln>
                    <a:noFill/>
                  </a:ln>
                  <a:solidFill>
                    <a:srgbClr val="F0F2F4"/>
                  </a:solidFill>
                  <a:effectLst/>
                  <a:uLnTx/>
                  <a:uFillTx/>
                  <a:latin typeface="仿宋" panose="02010609060101010101" charset="-122"/>
                  <a:ea typeface="仿宋" panose="02010609060101010101" charset="-122"/>
                  <a:cs typeface="+mn-ea"/>
                  <a:sym typeface="+mn-lt"/>
                </a:rPr>
                <a:t>正负面评论统计</a:t>
              </a:r>
              <a:endParaRPr kumimoji="0" lang="zh-CN" altLang="en-US" sz="1800" b="1" i="0" u="none" strike="noStrike" kern="1200" cap="none" spc="300" normalizeH="0" baseline="0" noProof="0" dirty="0">
                <a:ln>
                  <a:noFill/>
                </a:ln>
                <a:solidFill>
                  <a:srgbClr val="F0F2F4"/>
                </a:solidFill>
                <a:effectLst/>
                <a:uLnTx/>
                <a:uFillTx/>
                <a:latin typeface="仿宋" panose="02010609060101010101" charset="-122"/>
                <a:ea typeface="仿宋" panose="02010609060101010101" charset="-122"/>
                <a:cs typeface="+mn-ea"/>
                <a:sym typeface="+mn-lt"/>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14" y="2843887"/>
            <a:ext cx="2389225" cy="2420491"/>
          </a:xfrm>
          <a:prstGeom prst="rect">
            <a:avLst/>
          </a:prstGeom>
        </p:spPr>
      </p:pic>
      <p:pic>
        <p:nvPicPr>
          <p:cNvPr id="5" name="图片 4"/>
          <p:cNvPicPr>
            <a:picLocks noChangeAspect="1"/>
          </p:cNvPicPr>
          <p:nvPr/>
        </p:nvPicPr>
        <p:blipFill>
          <a:blip r:embed="rId3"/>
          <a:stretch>
            <a:fillRect/>
          </a:stretch>
        </p:blipFill>
        <p:spPr>
          <a:xfrm>
            <a:off x="8589319" y="2921207"/>
            <a:ext cx="2913313" cy="285934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a:latin typeface="+mn-lt"/>
                <a:ea typeface="+mn-ea"/>
                <a:cs typeface="+mn-ea"/>
                <a:sym typeface="+mn-lt"/>
              </a:rPr>
              <a:t>情感分析</a:t>
            </a:r>
            <a:endParaRPr lang="zh-CN" altLang="en-US" dirty="0">
              <a:latin typeface="+mn-lt"/>
              <a:ea typeface="+mn-ea"/>
              <a:cs typeface="+mn-ea"/>
              <a:sym typeface="+mn-lt"/>
            </a:endParaRPr>
          </a:p>
        </p:txBody>
      </p:sp>
      <p:grpSp>
        <p:nvGrpSpPr>
          <p:cNvPr id="57" name="组合 56"/>
          <p:cNvGrpSpPr/>
          <p:nvPr/>
        </p:nvGrpSpPr>
        <p:grpSpPr>
          <a:xfrm>
            <a:off x="1836005" y="2037198"/>
            <a:ext cx="3835748" cy="3743352"/>
            <a:chOff x="1823648" y="2061912"/>
            <a:chExt cx="3835748" cy="3743352"/>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F0F2F4"/>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6" name="矩形 95"/>
            <p:cNvSpPr/>
            <p:nvPr/>
          </p:nvSpPr>
          <p:spPr>
            <a:xfrm>
              <a:off x="2497580" y="2232199"/>
              <a:ext cx="2509020" cy="412613"/>
            </a:xfrm>
            <a:prstGeom prst="rect">
              <a:avLst/>
            </a:prstGeom>
          </p:spPr>
          <p:txBody>
            <a:bodyPr wrap="non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300" normalizeH="0" baseline="0" noProof="0">
                  <a:ln>
                    <a:noFill/>
                  </a:ln>
                  <a:solidFill>
                    <a:srgbClr val="F0F2F4"/>
                  </a:solidFill>
                  <a:effectLst/>
                  <a:uLnTx/>
                  <a:uFillTx/>
                  <a:latin typeface="仿宋" panose="02010609060101010101" charset="-122"/>
                  <a:ea typeface="仿宋" panose="02010609060101010101" charset="-122"/>
                  <a:cs typeface="+mn-ea"/>
                  <a:sym typeface="+mn-lt"/>
                </a:rPr>
                <a:t>top10</a:t>
              </a:r>
              <a:r>
                <a:rPr kumimoji="0" lang="zh-CN" altLang="en-US" sz="2000" b="1" i="0" u="none" strike="noStrike" kern="1200" cap="none" spc="300" normalizeH="0" baseline="0" noProof="0">
                  <a:ln>
                    <a:noFill/>
                  </a:ln>
                  <a:solidFill>
                    <a:srgbClr val="F0F2F4"/>
                  </a:solidFill>
                  <a:effectLst/>
                  <a:uLnTx/>
                  <a:uFillTx/>
                  <a:latin typeface="仿宋" panose="02010609060101010101" charset="-122"/>
                  <a:ea typeface="仿宋" panose="02010609060101010101" charset="-122"/>
                  <a:cs typeface="+mn-ea"/>
                  <a:sym typeface="+mn-lt"/>
                </a:rPr>
                <a:t>高频词统计</a:t>
              </a:r>
              <a:endParaRPr kumimoji="0" lang="zh-CN" altLang="en-US" sz="2000" b="1" i="0" u="none" strike="noStrike" kern="1200" cap="none" spc="300" normalizeH="0" baseline="0" noProof="0" dirty="0">
                <a:ln>
                  <a:noFill/>
                </a:ln>
                <a:solidFill>
                  <a:srgbClr val="F0F2F4"/>
                </a:solidFill>
                <a:effectLst/>
                <a:uLnTx/>
                <a:uFillTx/>
                <a:latin typeface="仿宋" panose="02010609060101010101" charset="-122"/>
                <a:ea typeface="仿宋" panose="02010609060101010101" charset="-122"/>
                <a:cs typeface="+mn-ea"/>
                <a:sym typeface="+mn-lt"/>
              </a:endParaRPr>
            </a:p>
          </p:txBody>
        </p:sp>
        <p:sp>
          <p:nvSpPr>
            <p:cNvPr id="97" name="TextBox 10"/>
            <p:cNvSpPr txBox="1"/>
            <p:nvPr/>
          </p:nvSpPr>
          <p:spPr>
            <a:xfrm>
              <a:off x="2203505" y="3082403"/>
              <a:ext cx="3097147" cy="97599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8" name="组合 97"/>
          <p:cNvGrpSpPr/>
          <p:nvPr/>
        </p:nvGrpSpPr>
        <p:grpSpPr>
          <a:xfrm>
            <a:off x="6432718" y="2037198"/>
            <a:ext cx="3835748" cy="3743352"/>
            <a:chOff x="1823648" y="2061912"/>
            <a:chExt cx="3835748" cy="3743352"/>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F0F2F4"/>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2" name="矩形 101"/>
            <p:cNvSpPr/>
            <p:nvPr/>
          </p:nvSpPr>
          <p:spPr>
            <a:xfrm>
              <a:off x="2918361" y="2232199"/>
              <a:ext cx="1667444" cy="412613"/>
            </a:xfrm>
            <a:prstGeom prst="rect">
              <a:avLst/>
            </a:prstGeom>
          </p:spPr>
          <p:txBody>
            <a:bodyPr wrap="non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300" normalizeH="0" baseline="0" noProof="0">
                  <a:ln>
                    <a:noFill/>
                  </a:ln>
                  <a:solidFill>
                    <a:srgbClr val="F0F2F4"/>
                  </a:solidFill>
                  <a:effectLst/>
                  <a:uLnTx/>
                  <a:uFillTx/>
                  <a:latin typeface="仿宋" panose="02010609060101010101" charset="-122"/>
                  <a:ea typeface="仿宋" panose="02010609060101010101" charset="-122"/>
                  <a:cs typeface="+mn-ea"/>
                  <a:sym typeface="+mn-lt"/>
                </a:rPr>
                <a:t>词云图绘制</a:t>
              </a:r>
              <a:endParaRPr kumimoji="0" lang="zh-CN" altLang="en-US" sz="2000" b="1" i="0" u="none" strike="noStrike" kern="1200" cap="none" spc="300" normalizeH="0" baseline="0" noProof="0" dirty="0">
                <a:ln>
                  <a:noFill/>
                </a:ln>
                <a:solidFill>
                  <a:srgbClr val="F0F2F4"/>
                </a:solidFill>
                <a:effectLst/>
                <a:uLnTx/>
                <a:uFillTx/>
                <a:latin typeface="仿宋" panose="02010609060101010101" charset="-122"/>
                <a:ea typeface="仿宋" panose="02010609060101010101" charset="-122"/>
                <a:cs typeface="+mn-ea"/>
                <a:sym typeface="+mn-lt"/>
              </a:endParaRPr>
            </a:p>
          </p:txBody>
        </p:sp>
      </p:grpSp>
      <p:pic>
        <p:nvPicPr>
          <p:cNvPr id="5" name="图片 4"/>
          <p:cNvPicPr>
            <a:picLocks noChangeAspect="1"/>
          </p:cNvPicPr>
          <p:nvPr>
            <p:custDataLst>
              <p:tags r:id="rId1"/>
            </p:custDataLst>
          </p:nvPr>
        </p:nvPicPr>
        <p:blipFill>
          <a:blip r:embed="rId2"/>
          <a:stretch>
            <a:fillRect/>
          </a:stretch>
        </p:blipFill>
        <p:spPr>
          <a:xfrm>
            <a:off x="2215861" y="2955496"/>
            <a:ext cx="3097147" cy="2514427"/>
          </a:xfrm>
          <a:prstGeom prst="rect">
            <a:avLst/>
          </a:prstGeom>
        </p:spPr>
      </p:pic>
      <p:pic>
        <p:nvPicPr>
          <p:cNvPr id="8" name="图片 7"/>
          <p:cNvPicPr>
            <a:picLocks noChangeAspect="1"/>
          </p:cNvPicPr>
          <p:nvPr/>
        </p:nvPicPr>
        <p:blipFill>
          <a:blip r:embed="rId3"/>
          <a:stretch>
            <a:fillRect/>
          </a:stretch>
        </p:blipFill>
        <p:spPr>
          <a:xfrm>
            <a:off x="6812574" y="2824948"/>
            <a:ext cx="3097147" cy="281797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1" y="1906265"/>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2866968" y="2443843"/>
            <a:ext cx="1680267"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1200" cap="none" spc="0" normalizeH="0" baseline="0" noProof="0" dirty="0">
                <a:ln>
                  <a:noFill/>
                </a:ln>
                <a:solidFill>
                  <a:prstClr val="white"/>
                </a:solidFill>
                <a:effectLst/>
                <a:uLnTx/>
                <a:uFillTx/>
                <a:latin typeface="Agency FB" panose="020B0503020202020204" pitchFamily="34" charset="0"/>
                <a:ea typeface="微软雅黑" panose="020B0503020204020204" pitchFamily="34" charset="-122"/>
                <a:sym typeface="+mn-lt"/>
              </a:rPr>
              <a:t>05</a:t>
            </a:r>
            <a:endParaRPr kumimoji="0" lang="zh-CN" altLang="en-US" sz="13800" b="0" i="0" u="none" strike="noStrike" kern="1200" cap="none" spc="0" normalizeH="0" baseline="0" noProof="0" dirty="0">
              <a:ln>
                <a:noFill/>
              </a:ln>
              <a:solidFill>
                <a:prstClr val="white"/>
              </a:solidFill>
              <a:effectLst/>
              <a:uLnTx/>
              <a:uFillTx/>
              <a:latin typeface="Agency FB" panose="020B0503020202020204" pitchFamily="34" charset="0"/>
              <a:ea typeface="微软雅黑" panose="020B0503020204020204" pitchFamily="34" charset="-122"/>
              <a:sym typeface="+mn-lt"/>
            </a:endParaRPr>
          </a:p>
        </p:txBody>
      </p:sp>
      <p:sp>
        <p:nvSpPr>
          <p:cNvPr id="25" name="文本框 24"/>
          <p:cNvSpPr txBox="1"/>
          <p:nvPr/>
        </p:nvSpPr>
        <p:spPr>
          <a:xfrm>
            <a:off x="4910468" y="2992334"/>
            <a:ext cx="4238307" cy="92333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ea"/>
                <a:sym typeface="+mn-lt"/>
              </a:rPr>
              <a:t>项目总结</a:t>
            </a:r>
            <a:endParaRPr kumimoji="0" lang="zh-CN" altLang="en-US" sz="54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ea"/>
              <a:sym typeface="+mn-lt"/>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82581" y="710121"/>
            <a:ext cx="4344540" cy="456129"/>
          </a:xfrm>
        </p:spPr>
        <p:txBody>
          <a:bodyPr/>
          <a:lstStyle/>
          <a:p>
            <a:pPr>
              <a:lnSpc>
                <a:spcPct val="120000"/>
              </a:lnSpc>
            </a:pPr>
            <a:r>
              <a:rPr lang="zh-CN" altLang="en-US">
                <a:latin typeface="+mn-lt"/>
                <a:ea typeface="+mn-ea"/>
                <a:cs typeface="+mn-ea"/>
                <a:sym typeface="+mn-lt"/>
              </a:rPr>
              <a:t>项目总结</a:t>
            </a:r>
            <a:endParaRPr lang="zh-CN" altLang="en-US" dirty="0">
              <a:latin typeface="+mn-lt"/>
              <a:ea typeface="+mn-ea"/>
              <a:cs typeface="+mn-ea"/>
              <a:sym typeface="+mn-lt"/>
            </a:endParaRPr>
          </a:p>
        </p:txBody>
      </p:sp>
      <p:grpSp>
        <p:nvGrpSpPr>
          <p:cNvPr id="84" name="组合 83"/>
          <p:cNvGrpSpPr/>
          <p:nvPr/>
        </p:nvGrpSpPr>
        <p:grpSpPr>
          <a:xfrm>
            <a:off x="4420351" y="2396175"/>
            <a:ext cx="1440160" cy="1440160"/>
            <a:chOff x="4066364" y="1514966"/>
            <a:chExt cx="1757290" cy="1757290"/>
          </a:xfrm>
        </p:grpSpPr>
        <p:sp>
          <p:nvSpPr>
            <p:cNvPr id="85" name="泪滴形 84"/>
            <p:cNvSpPr/>
            <p:nvPr/>
          </p:nvSpPr>
          <p:spPr>
            <a:xfrm flipH="1">
              <a:off x="4066364"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auto" latinLnBrk="0" hangingPunct="1">
                <a:lnSpc>
                  <a:spcPct val="120000"/>
                </a:lnSpc>
                <a:spcBef>
                  <a:spcPct val="0"/>
                </a:spcBef>
                <a:spcAft>
                  <a:spcPts val="0"/>
                </a:spcAft>
                <a:buClrTx/>
                <a:buSzTx/>
                <a:buFontTx/>
                <a:buNone/>
                <a:defRPr/>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6"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7" name="文本框 86"/>
            <p:cNvSpPr txBox="1"/>
            <p:nvPr/>
          </p:nvSpPr>
          <p:spPr>
            <a:xfrm>
              <a:off x="4613791" y="2037020"/>
              <a:ext cx="667385" cy="607609"/>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8" name="组合 87"/>
          <p:cNvGrpSpPr/>
          <p:nvPr/>
        </p:nvGrpSpPr>
        <p:grpSpPr>
          <a:xfrm>
            <a:off x="6096420" y="2396175"/>
            <a:ext cx="1440160" cy="1440160"/>
            <a:chOff x="6027167" y="1514966"/>
            <a:chExt cx="1757290" cy="1757290"/>
          </a:xfrm>
        </p:grpSpPr>
        <p:sp>
          <p:nvSpPr>
            <p:cNvPr id="89" name="泪滴形 88"/>
            <p:cNvSpPr/>
            <p:nvPr/>
          </p:nvSpPr>
          <p:spPr>
            <a:xfrm>
              <a:off x="6027167"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auto" latinLnBrk="0" hangingPunct="1">
                <a:lnSpc>
                  <a:spcPct val="120000"/>
                </a:lnSpc>
                <a:spcBef>
                  <a:spcPct val="0"/>
                </a:spcBef>
                <a:spcAft>
                  <a:spcPts val="0"/>
                </a:spcAft>
                <a:buClrTx/>
                <a:buSzTx/>
                <a:buFontTx/>
                <a:buNone/>
                <a:defRPr/>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0"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1" name="文本框 90"/>
            <p:cNvSpPr txBox="1"/>
            <p:nvPr/>
          </p:nvSpPr>
          <p:spPr>
            <a:xfrm>
              <a:off x="6602838" y="2037020"/>
              <a:ext cx="667385" cy="607609"/>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rPr>
                <a:t>02</a:t>
              </a:r>
              <a:endParaRPr kumimoji="0" lang="zh-CN" altLang="en-US"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2" name="组合 91"/>
          <p:cNvGrpSpPr/>
          <p:nvPr/>
        </p:nvGrpSpPr>
        <p:grpSpPr>
          <a:xfrm>
            <a:off x="4420351" y="4070056"/>
            <a:ext cx="1440160" cy="1440160"/>
            <a:chOff x="4066364" y="3439143"/>
            <a:chExt cx="1757290" cy="1757290"/>
          </a:xfrm>
        </p:grpSpPr>
        <p:sp>
          <p:nvSpPr>
            <p:cNvPr id="93" name="泪滴形 92"/>
            <p:cNvSpPr/>
            <p:nvPr/>
          </p:nvSpPr>
          <p:spPr>
            <a:xfrm flipH="1" flipV="1">
              <a:off x="4066364"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auto" latinLnBrk="0" hangingPunct="1">
                <a:lnSpc>
                  <a:spcPct val="120000"/>
                </a:lnSpc>
                <a:spcBef>
                  <a:spcPct val="0"/>
                </a:spcBef>
                <a:spcAft>
                  <a:spcPts val="0"/>
                </a:spcAft>
                <a:buClrTx/>
                <a:buSzTx/>
                <a:buFontTx/>
                <a:buNone/>
                <a:defRPr/>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4"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5" name="文本框 94"/>
            <p:cNvSpPr txBox="1"/>
            <p:nvPr/>
          </p:nvSpPr>
          <p:spPr>
            <a:xfrm>
              <a:off x="4600838" y="4010198"/>
              <a:ext cx="667385" cy="607609"/>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rPr>
                <a:t>03</a:t>
              </a:r>
              <a:endParaRPr kumimoji="0" lang="zh-CN" altLang="en-US"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6" name="组合 95"/>
          <p:cNvGrpSpPr/>
          <p:nvPr/>
        </p:nvGrpSpPr>
        <p:grpSpPr>
          <a:xfrm>
            <a:off x="6096420" y="4070056"/>
            <a:ext cx="1440160" cy="1440160"/>
            <a:chOff x="6027167" y="3439143"/>
            <a:chExt cx="1757290" cy="1757290"/>
          </a:xfrm>
        </p:grpSpPr>
        <p:sp>
          <p:nvSpPr>
            <p:cNvPr id="97" name="泪滴形 96"/>
            <p:cNvSpPr/>
            <p:nvPr/>
          </p:nvSpPr>
          <p:spPr>
            <a:xfrm flipV="1">
              <a:off x="6027167"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rtl="0" eaLnBrk="1" fontAlgn="auto" latinLnBrk="0" hangingPunct="1">
                <a:lnSpc>
                  <a:spcPct val="120000"/>
                </a:lnSpc>
                <a:spcBef>
                  <a:spcPct val="0"/>
                </a:spcBef>
                <a:spcAft>
                  <a:spcPts val="0"/>
                </a:spcAft>
                <a:buClrTx/>
                <a:buSzTx/>
                <a:buFontTx/>
                <a:buNone/>
                <a:defRPr/>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9" name="文本框 98"/>
            <p:cNvSpPr txBox="1"/>
            <p:nvPr/>
          </p:nvSpPr>
          <p:spPr>
            <a:xfrm>
              <a:off x="6593735" y="4010198"/>
              <a:ext cx="667385" cy="607609"/>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rPr>
                <a:t>04</a:t>
              </a:r>
              <a:endParaRPr kumimoji="0" lang="zh-CN" altLang="en-US"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0" name="组合 99"/>
          <p:cNvGrpSpPr/>
          <p:nvPr/>
        </p:nvGrpSpPr>
        <p:grpSpPr>
          <a:xfrm>
            <a:off x="1108543" y="1833216"/>
            <a:ext cx="3019553" cy="1763304"/>
            <a:chOff x="914599" y="1339632"/>
            <a:chExt cx="3000483" cy="1763304"/>
          </a:xfrm>
        </p:grpSpPr>
        <p:sp>
          <p:nvSpPr>
            <p:cNvPr id="101" name="TextBox 52"/>
            <p:cNvSpPr txBox="1"/>
            <p:nvPr/>
          </p:nvSpPr>
          <p:spPr>
            <a:xfrm>
              <a:off x="914599" y="1339632"/>
              <a:ext cx="2435826" cy="412613"/>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2060"/>
                  </a:solidFill>
                  <a:effectLst/>
                  <a:uLnTx/>
                  <a:uFillTx/>
                  <a:latin typeface="楷体" panose="02010609060101010101" pitchFamily="49" charset="-122"/>
                  <a:ea typeface="楷体" panose="02010609060101010101" pitchFamily="49" charset="-122"/>
                </a:rPr>
                <a:t>技术实践和提升</a:t>
              </a:r>
              <a:endParaRPr kumimoji="0" lang="en-US" altLang="zh-CN" sz="2000" b="1" i="0" u="none" strike="noStrike" kern="1200" cap="none" spc="0" normalizeH="0" baseline="0" noProof="0" dirty="0">
                <a:ln>
                  <a:noFill/>
                </a:ln>
                <a:solidFill>
                  <a:srgbClr val="002060"/>
                </a:solidFill>
                <a:effectLst/>
                <a:uLnTx/>
                <a:uFillTx/>
                <a:latin typeface="楷体" panose="02010609060101010101" pitchFamily="49" charset="-122"/>
                <a:ea typeface="楷体" panose="02010609060101010101" pitchFamily="49" charset="-122"/>
                <a:cs typeface="+mn-ea"/>
                <a:sym typeface="+mn-lt"/>
              </a:endParaRPr>
            </a:p>
          </p:txBody>
        </p:sp>
        <p:sp>
          <p:nvSpPr>
            <p:cNvPr id="102" name="TextBox 53"/>
            <p:cNvSpPr txBox="1"/>
            <p:nvPr/>
          </p:nvSpPr>
          <p:spPr>
            <a:xfrm>
              <a:off x="914599" y="1752245"/>
              <a:ext cx="3000483" cy="135069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zh-CN" altLang="en-US" sz="1400" b="0"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rPr>
                <a:t>本项目需要综合运用</a:t>
              </a:r>
              <a:r>
                <a:rPr kumimoji="0" lang="en-US" altLang="zh-CN" sz="1400" b="0"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rPr>
                <a:t>Python</a:t>
              </a:r>
              <a:r>
                <a:rPr kumimoji="0" lang="zh-CN" altLang="en-US" sz="1400" b="0"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rPr>
                <a:t>编程、文本处理、情感分析等各种技术，对我们的技能水平提出了要求，促使我们加强学习和实践，不断提升自己的技术能力。</a:t>
              </a:r>
              <a:endParaRPr kumimoji="0" lang="zh-CN" altLang="en-US" sz="1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ea"/>
                <a:sym typeface="+mn-lt"/>
              </a:endParaRPr>
            </a:p>
          </p:txBody>
        </p:sp>
      </p:grpSp>
      <p:grpSp>
        <p:nvGrpSpPr>
          <p:cNvPr id="103" name="组合 102"/>
          <p:cNvGrpSpPr/>
          <p:nvPr/>
        </p:nvGrpSpPr>
        <p:grpSpPr>
          <a:xfrm>
            <a:off x="7745879" y="1852500"/>
            <a:ext cx="3331896" cy="1744020"/>
            <a:chOff x="7843939" y="868333"/>
            <a:chExt cx="3000483" cy="1744020"/>
          </a:xfrm>
        </p:grpSpPr>
        <p:sp>
          <p:nvSpPr>
            <p:cNvPr id="104" name="TextBox 52"/>
            <p:cNvSpPr txBox="1"/>
            <p:nvPr/>
          </p:nvSpPr>
          <p:spPr>
            <a:xfrm>
              <a:off x="8313537" y="868333"/>
              <a:ext cx="2023219" cy="412613"/>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lang="zh-CN" altLang="en-US" sz="2000" b="1" i="0">
                  <a:solidFill>
                    <a:srgbClr val="002060"/>
                  </a:solidFill>
                  <a:effectLst/>
                  <a:latin typeface="楷体" panose="02010609060101010101" pitchFamily="49" charset="-122"/>
                  <a:ea typeface="楷体" panose="02010609060101010101" pitchFamily="49" charset="-122"/>
                </a:rPr>
                <a:t>综合分析和思考</a:t>
              </a:r>
              <a:endParaRPr kumimoji="0" lang="en-US" altLang="zh-CN" sz="2000" b="1" i="0" u="none" strike="noStrike" kern="1200" cap="none" spc="0" normalizeH="0" baseline="0" noProof="0" dirty="0">
                <a:ln>
                  <a:noFill/>
                </a:ln>
                <a:solidFill>
                  <a:srgbClr val="002060"/>
                </a:solidFill>
                <a:effectLst/>
                <a:uLnTx/>
                <a:uFillTx/>
                <a:latin typeface="楷体" panose="02010609060101010101" pitchFamily="49" charset="-122"/>
                <a:ea typeface="楷体" panose="02010609060101010101" pitchFamily="49" charset="-122"/>
                <a:cs typeface="+mn-ea"/>
                <a:sym typeface="+mn-lt"/>
              </a:endParaRPr>
            </a:p>
          </p:txBody>
        </p:sp>
        <p:sp>
          <p:nvSpPr>
            <p:cNvPr id="105" name="TextBox 53"/>
            <p:cNvSpPr txBox="1"/>
            <p:nvPr/>
          </p:nvSpPr>
          <p:spPr>
            <a:xfrm>
              <a:off x="7843939" y="1261662"/>
              <a:ext cx="3000483" cy="135069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lang="zh-CN" altLang="en-US" sz="1400" b="0" i="0">
                  <a:solidFill>
                    <a:schemeClr val="tx1"/>
                  </a:solidFill>
                  <a:effectLst/>
                  <a:latin typeface="楷体" panose="02010609060101010101" pitchFamily="49" charset="-122"/>
                  <a:ea typeface="楷体" panose="02010609060101010101" pitchFamily="49" charset="-122"/>
                </a:rPr>
                <a:t>本项目需要将爬取到的弹幕文本进行分析，并对文本进行预处理、情感分析、结果可视化等操作。这需要我们具备综合分析和思考的能力，能够根据实际情况对问题进行分析和解决。</a:t>
              </a:r>
              <a:endParaRPr kumimoji="0" lang="zh-CN" altLang="en-US" sz="1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ea"/>
                <a:sym typeface="+mn-lt"/>
              </a:endParaRPr>
            </a:p>
          </p:txBody>
        </p:sp>
      </p:grpSp>
      <p:grpSp>
        <p:nvGrpSpPr>
          <p:cNvPr id="106" name="组合 105"/>
          <p:cNvGrpSpPr/>
          <p:nvPr/>
        </p:nvGrpSpPr>
        <p:grpSpPr>
          <a:xfrm>
            <a:off x="1042947" y="3948441"/>
            <a:ext cx="3019552" cy="1059679"/>
            <a:chOff x="914599" y="3634658"/>
            <a:chExt cx="3000483" cy="1059679"/>
          </a:xfrm>
        </p:grpSpPr>
        <p:sp>
          <p:nvSpPr>
            <p:cNvPr id="107" name="TextBox 52"/>
            <p:cNvSpPr txBox="1"/>
            <p:nvPr/>
          </p:nvSpPr>
          <p:spPr>
            <a:xfrm>
              <a:off x="1252088" y="3634658"/>
              <a:ext cx="2076422" cy="412613"/>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 typeface="Arial" panose="020B0604020202020204" pitchFamily="34" charset="0"/>
                <a:buNone/>
                <a:defRPr/>
              </a:pPr>
              <a:r>
                <a:rPr lang="zh-CN" altLang="en-US" sz="2000" b="1" i="0">
                  <a:solidFill>
                    <a:srgbClr val="002060"/>
                  </a:solidFill>
                  <a:effectLst/>
                  <a:latin typeface="楷体" panose="02010609060101010101" pitchFamily="49" charset="-122"/>
                  <a:ea typeface="楷体" panose="02010609060101010101" pitchFamily="49" charset="-122"/>
                </a:rPr>
                <a:t>团队合作和交流</a:t>
              </a:r>
              <a:endParaRPr kumimoji="0" lang="en-US" altLang="zh-CN" sz="2000" b="1" i="0" u="none" strike="noStrike" kern="1200" cap="none" spc="0" normalizeH="0" baseline="0" noProof="0" dirty="0">
                <a:ln>
                  <a:noFill/>
                </a:ln>
                <a:solidFill>
                  <a:srgbClr val="002060"/>
                </a:solidFill>
                <a:effectLst/>
                <a:uLnTx/>
                <a:uFillTx/>
                <a:latin typeface="楷体" panose="02010609060101010101" pitchFamily="49" charset="-122"/>
                <a:ea typeface="楷体" panose="02010609060101010101" pitchFamily="49" charset="-122"/>
                <a:cs typeface="+mn-ea"/>
                <a:sym typeface="+mn-lt"/>
              </a:endParaRPr>
            </a:p>
          </p:txBody>
        </p:sp>
        <p:sp>
          <p:nvSpPr>
            <p:cNvPr id="108" name="TextBox 53"/>
            <p:cNvSpPr txBox="1"/>
            <p:nvPr/>
          </p:nvSpPr>
          <p:spPr>
            <a:xfrm>
              <a:off x="914599" y="4399192"/>
              <a:ext cx="3000483" cy="29514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2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9" name="组合 108"/>
          <p:cNvGrpSpPr/>
          <p:nvPr/>
        </p:nvGrpSpPr>
        <p:grpSpPr>
          <a:xfrm>
            <a:off x="7787037" y="4116180"/>
            <a:ext cx="3331896" cy="1504771"/>
            <a:chOff x="7892158" y="3986579"/>
            <a:chExt cx="3000483" cy="1504771"/>
          </a:xfrm>
        </p:grpSpPr>
        <p:sp>
          <p:nvSpPr>
            <p:cNvPr id="110" name="TextBox 52"/>
            <p:cNvSpPr txBox="1"/>
            <p:nvPr/>
          </p:nvSpPr>
          <p:spPr>
            <a:xfrm>
              <a:off x="8192119" y="3986579"/>
              <a:ext cx="2421794" cy="412613"/>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lang="zh-CN" altLang="en-US" sz="2000" b="1" i="0">
                  <a:solidFill>
                    <a:srgbClr val="002060"/>
                  </a:solidFill>
                  <a:effectLst/>
                  <a:latin typeface="楷体" panose="02010609060101010101" pitchFamily="49" charset="-122"/>
                  <a:ea typeface="楷体" panose="02010609060101010101" pitchFamily="49" charset="-122"/>
                </a:rPr>
                <a:t>实际应用和意义认识</a:t>
              </a:r>
              <a:endParaRPr kumimoji="0" lang="en-US" altLang="zh-CN" sz="2000" b="1" i="0" u="none" strike="noStrike" kern="1200" cap="none" spc="0" normalizeH="0" baseline="0" noProof="0" dirty="0">
                <a:ln>
                  <a:noFill/>
                </a:ln>
                <a:solidFill>
                  <a:srgbClr val="002060"/>
                </a:solidFill>
                <a:effectLst/>
                <a:uLnTx/>
                <a:uFillTx/>
                <a:latin typeface="楷体" panose="02010609060101010101" pitchFamily="49" charset="-122"/>
                <a:ea typeface="楷体" panose="02010609060101010101" pitchFamily="49" charset="-122"/>
                <a:cs typeface="+mn-ea"/>
                <a:sym typeface="+mn-lt"/>
              </a:endParaRPr>
            </a:p>
          </p:txBody>
        </p:sp>
        <p:sp>
          <p:nvSpPr>
            <p:cNvPr id="111" name="TextBox 53"/>
            <p:cNvSpPr txBox="1"/>
            <p:nvPr/>
          </p:nvSpPr>
          <p:spPr>
            <a:xfrm>
              <a:off x="7892158" y="4399192"/>
              <a:ext cx="3000483" cy="109215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lang="zh-CN" altLang="en-US" sz="1400">
                  <a:solidFill>
                    <a:srgbClr val="24292F"/>
                  </a:solidFill>
                  <a:latin typeface="楷体" panose="02010609060101010101" pitchFamily="49" charset="-122"/>
                  <a:ea typeface="楷体" panose="02010609060101010101" pitchFamily="49" charset="-122"/>
                </a:rPr>
                <a:t>本</a:t>
              </a:r>
              <a:r>
                <a:rPr lang="zh-CN" altLang="en-US" sz="1400" b="0" i="0">
                  <a:solidFill>
                    <a:srgbClr val="24292F"/>
                  </a:solidFill>
                  <a:effectLst/>
                  <a:latin typeface="楷体" panose="02010609060101010101" pitchFamily="49" charset="-122"/>
                  <a:ea typeface="楷体" panose="02010609060101010101" pitchFamily="49" charset="-122"/>
                </a:rPr>
                <a:t>项目实现了实际的爬虫和情感分析操作，对我们理解这些技术的应用和意义具有重要意义，有助于加深我们对这些技术的理解和认识。</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楷体" panose="02010609060101010101" pitchFamily="49" charset="-122"/>
                <a:ea typeface="楷体" panose="02010609060101010101" pitchFamily="49" charset="-122"/>
                <a:cs typeface="+mn-ea"/>
                <a:sym typeface="+mn-lt"/>
              </a:endParaRPr>
            </a:p>
          </p:txBody>
        </p:sp>
      </p:grpSp>
      <p:sp>
        <p:nvSpPr>
          <p:cNvPr id="6" name="文本框 5"/>
          <p:cNvSpPr txBox="1"/>
          <p:nvPr/>
        </p:nvSpPr>
        <p:spPr>
          <a:xfrm>
            <a:off x="1127069" y="4423344"/>
            <a:ext cx="2995173" cy="1169551"/>
          </a:xfrm>
          <a:prstGeom prst="rect">
            <a:avLst/>
          </a:prstGeom>
          <a:noFill/>
        </p:spPr>
        <p:txBody>
          <a:bodyPr wrap="square">
            <a:spAutoFit/>
          </a:bodyPr>
          <a:lstStyle/>
          <a:p>
            <a:r>
              <a:rPr lang="zh-CN" altLang="en-US" sz="1400">
                <a:latin typeface="楷体" panose="02010609060101010101" pitchFamily="49" charset="-122"/>
                <a:ea typeface="楷体" panose="02010609060101010101" pitchFamily="49" charset="-122"/>
              </a:rPr>
              <a:t>本</a:t>
            </a:r>
            <a:r>
              <a:rPr lang="zh-CN" altLang="en-US" sz="1400" b="0" i="0">
                <a:effectLst/>
                <a:latin typeface="楷体" panose="02010609060101010101" pitchFamily="49" charset="-122"/>
                <a:ea typeface="楷体" panose="02010609060101010101" pitchFamily="49" charset="-122"/>
              </a:rPr>
              <a:t>项目需要小组成员协作完成，需要进行信息共享、任务划分、代码协同编写等工作。这有利于培养团队合作精神和交流能力，增强小组成员的协作能力。</a:t>
            </a:r>
            <a:endParaRPr lang="zh-CN" altLang="en-US" sz="1400">
              <a:latin typeface="楷体" panose="02010609060101010101" pitchFamily="49" charset="-122"/>
              <a:ea typeface="楷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circle(in)">
                                      <p:cBhvr>
                                        <p:cTn id="7" dur="2000"/>
                                        <p:tgtEl>
                                          <p:spTgt spid="84"/>
                                        </p:tgtEl>
                                      </p:cBhvr>
                                    </p:animEffect>
                                  </p:childTnLst>
                                </p:cTn>
                              </p:par>
                              <p:par>
                                <p:cTn id="8" presetID="6" presetClass="entr" presetSubtype="16"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circle(in)">
                                      <p:cBhvr>
                                        <p:cTn id="10" dur="2000"/>
                                        <p:tgtEl>
                                          <p:spTgt spid="92"/>
                                        </p:tgtEl>
                                      </p:cBhvr>
                                    </p:animEffect>
                                  </p:childTnLst>
                                </p:cTn>
                              </p:par>
                              <p:par>
                                <p:cTn id="11" presetID="6" presetClass="entr" presetSubtype="16"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circle(in)">
                                      <p:cBhvr>
                                        <p:cTn id="13" dur="2000"/>
                                        <p:tgtEl>
                                          <p:spTgt spid="96"/>
                                        </p:tgtEl>
                                      </p:cBhvr>
                                    </p:animEffect>
                                  </p:childTnLst>
                                </p:cTn>
                              </p:par>
                              <p:par>
                                <p:cTn id="14" presetID="6" presetClass="entr" presetSubtype="16"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circle(in)">
                                      <p:cBhvr>
                                        <p:cTn id="16" dur="2000"/>
                                        <p:tgtEl>
                                          <p:spTgt spid="88"/>
                                        </p:tgtEl>
                                      </p:cBhvr>
                                    </p:animEffect>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0"/>
                                        <p:tgtEl>
                                          <p:spTgt spid="100"/>
                                        </p:tgtEl>
                                      </p:cBhvr>
                                    </p:animEffect>
                                    <p:anim calcmode="lin" valueType="num">
                                      <p:cBhvr>
                                        <p:cTn id="21" dur="1000" fill="hold"/>
                                        <p:tgtEl>
                                          <p:spTgt spid="100"/>
                                        </p:tgtEl>
                                        <p:attrNameLst>
                                          <p:attrName>ppt_x</p:attrName>
                                        </p:attrNameLst>
                                      </p:cBhvr>
                                      <p:tavLst>
                                        <p:tav tm="0">
                                          <p:val>
                                            <p:strVal val="#ppt_x"/>
                                          </p:val>
                                        </p:tav>
                                        <p:tav tm="100000">
                                          <p:val>
                                            <p:strVal val="#ppt_x"/>
                                          </p:val>
                                        </p:tav>
                                      </p:tavLst>
                                    </p:anim>
                                    <p:anim calcmode="lin" valueType="num">
                                      <p:cBhvr>
                                        <p:cTn id="22" dur="1000" fill="hold"/>
                                        <p:tgtEl>
                                          <p:spTgt spid="100"/>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1000"/>
                                        <p:tgtEl>
                                          <p:spTgt spid="109"/>
                                        </p:tgtEl>
                                      </p:cBhvr>
                                    </p:animEffect>
                                    <p:anim calcmode="lin" valueType="num">
                                      <p:cBhvr>
                                        <p:cTn id="33" dur="1000" fill="hold"/>
                                        <p:tgtEl>
                                          <p:spTgt spid="109"/>
                                        </p:tgtEl>
                                        <p:attrNameLst>
                                          <p:attrName>ppt_x</p:attrName>
                                        </p:attrNameLst>
                                      </p:cBhvr>
                                      <p:tavLst>
                                        <p:tav tm="0">
                                          <p:val>
                                            <p:strVal val="#ppt_x"/>
                                          </p:val>
                                        </p:tav>
                                        <p:tav tm="100000">
                                          <p:val>
                                            <p:strVal val="#ppt_x"/>
                                          </p:val>
                                        </p:tav>
                                      </p:tavLst>
                                    </p:anim>
                                    <p:anim calcmode="lin" valueType="num">
                                      <p:cBhvr>
                                        <p:cTn id="34" dur="1000" fill="hold"/>
                                        <p:tgtEl>
                                          <p:spTgt spid="109"/>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42" presetClass="entr" presetSubtype="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1000"/>
                                        <p:tgtEl>
                                          <p:spTgt spid="103"/>
                                        </p:tgtEl>
                                      </p:cBhvr>
                                    </p:animEffect>
                                    <p:anim calcmode="lin" valueType="num">
                                      <p:cBhvr>
                                        <p:cTn id="39" dur="1000" fill="hold"/>
                                        <p:tgtEl>
                                          <p:spTgt spid="103"/>
                                        </p:tgtEl>
                                        <p:attrNameLst>
                                          <p:attrName>ppt_x</p:attrName>
                                        </p:attrNameLst>
                                      </p:cBhvr>
                                      <p:tavLst>
                                        <p:tav tm="0">
                                          <p:val>
                                            <p:strVal val="#ppt_x"/>
                                          </p:val>
                                        </p:tav>
                                        <p:tav tm="100000">
                                          <p:val>
                                            <p:strVal val="#ppt_x"/>
                                          </p:val>
                                        </p:tav>
                                      </p:tavLst>
                                    </p:anim>
                                    <p:anim calcmode="lin" valueType="num">
                                      <p:cBhvr>
                                        <p:cTn id="40"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2709449" y="2875002"/>
            <a:ext cx="7053116"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ea"/>
                <a:sym typeface="+mn-lt"/>
              </a:rPr>
              <a:t>感谢</a:t>
            </a:r>
            <a:r>
              <a:rPr kumimoji="0" lang="zh-CN" altLang="en-US" sz="66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ea"/>
                <a:sym typeface="+mn-lt"/>
              </a:rPr>
              <a:t>聆听  </a:t>
            </a:r>
            <a:endParaRPr kumimoji="0" lang="zh-CN" altLang="en-US" sz="66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26" name="组合 25"/>
          <p:cNvGrpSpPr/>
          <p:nvPr/>
        </p:nvGrpSpPr>
        <p:grpSpPr>
          <a:xfrm>
            <a:off x="851599" y="1228068"/>
            <a:ext cx="3323985" cy="1575682"/>
            <a:chOff x="672274" y="632414"/>
            <a:chExt cx="3253161"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1" name="文本框 20"/>
            <p:cNvSpPr txBox="1"/>
            <p:nvPr/>
          </p:nvSpPr>
          <p:spPr>
            <a:xfrm>
              <a:off x="672274" y="1388963"/>
              <a:ext cx="2963867"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5" dirty="0">
                  <a:solidFill>
                    <a:schemeClr val="bg1"/>
                  </a:solidFill>
                  <a:cs typeface="+mn-ea"/>
                  <a:sym typeface="+mn-lt"/>
                </a:rPr>
                <a:t>CONTENT</a:t>
              </a:r>
              <a:endParaRPr lang="zh-CN" altLang="en-US" sz="3465" dirty="0">
                <a:solidFill>
                  <a:schemeClr val="bg1"/>
                </a:solidFill>
                <a:cs typeface="+mn-ea"/>
                <a:sym typeface="+mn-lt"/>
              </a:endParaRPr>
            </a:p>
          </p:txBody>
        </p:sp>
        <p:sp>
          <p:nvSpPr>
            <p:cNvPr id="32" name="文本框 31"/>
            <p:cNvSpPr txBox="1"/>
            <p:nvPr/>
          </p:nvSpPr>
          <p:spPr>
            <a:xfrm>
              <a:off x="1835062" y="849517"/>
              <a:ext cx="1309307" cy="652892"/>
            </a:xfrm>
            <a:prstGeom prst="rect">
              <a:avLst/>
            </a:prstGeom>
            <a:noFill/>
          </p:spPr>
          <p:txBody>
            <a:bodyPr wrap="square" rtlCol="0">
              <a:spAutoFit/>
              <a:scene3d>
                <a:camera prst="orthographicFront"/>
                <a:lightRig rig="threePt" dir="t"/>
              </a:scene3d>
              <a:sp3d contourW="12700"/>
            </a:bodyPr>
            <a:lstStyle/>
            <a:p>
              <a:pPr algn="r">
                <a:defRPr/>
              </a:pPr>
              <a:r>
                <a:rPr lang="zh-CN" altLang="en-US" sz="3735" b="1" dirty="0">
                  <a:solidFill>
                    <a:schemeClr val="bg1"/>
                  </a:solidFill>
                  <a:cs typeface="+mn-ea"/>
                  <a:sym typeface="+mn-lt"/>
                </a:rPr>
                <a:t>目 录</a:t>
              </a:r>
              <a:endParaRPr lang="zh-CN" altLang="en-US" sz="3735" b="1" dirty="0">
                <a:solidFill>
                  <a:schemeClr val="bg1"/>
                </a:solidFill>
                <a:cs typeface="+mn-ea"/>
                <a:sym typeface="+mn-lt"/>
              </a:endParaRPr>
            </a:p>
          </p:txBody>
        </p: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5" name="Rectangle 14"/>
              <p:cNvSpPr>
                <a:spLocks noChangeArrowheads="1"/>
              </p:cNvSpPr>
              <p:nvPr/>
            </p:nvSpPr>
            <p:spPr bwMode="auto">
              <a:xfrm>
                <a:off x="5581874" y="2234939"/>
                <a:ext cx="779059" cy="3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楷体" panose="02010609060101010101" pitchFamily="49" charset="-122"/>
                    <a:ea typeface="楷体" panose="02010609060101010101" pitchFamily="49" charset="-122"/>
                    <a:cs typeface="+mn-ea"/>
                    <a:sym typeface="+mn-lt"/>
                  </a:rPr>
                  <a:t>PART 1</a:t>
                </a:r>
                <a:endParaRPr lang="zh-CN" altLang="en-US" b="1" dirty="0">
                  <a:solidFill>
                    <a:srgbClr val="313D51"/>
                  </a:solidFill>
                  <a:latin typeface="楷体" panose="02010609060101010101" pitchFamily="49" charset="-122"/>
                  <a:ea typeface="楷体" panose="02010609060101010101" pitchFamily="49" charset="-122"/>
                  <a:cs typeface="+mn-ea"/>
                  <a:sym typeface="+mn-lt"/>
                </a:endParaRPr>
              </a:p>
            </p:txBody>
          </p:sp>
          <p:sp>
            <p:nvSpPr>
              <p:cNvPr id="56" name="TextBox 59"/>
              <p:cNvSpPr txBox="1">
                <a:spLocks noChangeArrowheads="1"/>
              </p:cNvSpPr>
              <p:nvPr/>
            </p:nvSpPr>
            <p:spPr bwMode="auto">
              <a:xfrm>
                <a:off x="6566161" y="2152389"/>
                <a:ext cx="2940050"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楷体" panose="02010609060101010101" pitchFamily="49" charset="-122"/>
                    <a:ea typeface="楷体" panose="02010609060101010101" pitchFamily="49" charset="-122"/>
                    <a:cs typeface="+mn-ea"/>
                    <a:sym typeface="+mn-lt"/>
                  </a:rPr>
                  <a:t>小组介绍</a:t>
                </a:r>
                <a:endParaRPr lang="zh-CN" altLang="en-US" sz="2400" b="1" dirty="0">
                  <a:solidFill>
                    <a:srgbClr val="313D51"/>
                  </a:solidFill>
                  <a:latin typeface="楷体" panose="02010609060101010101" pitchFamily="49" charset="-122"/>
                  <a:ea typeface="楷体" panose="02010609060101010101" pitchFamily="49" charset="-122"/>
                  <a:cs typeface="+mn-ea"/>
                  <a:sym typeface="+mn-lt"/>
                </a:endParaRP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65" name="Rectangle 14"/>
              <p:cNvSpPr>
                <a:spLocks noChangeArrowheads="1"/>
              </p:cNvSpPr>
              <p:nvPr/>
            </p:nvSpPr>
            <p:spPr bwMode="auto">
              <a:xfrm>
                <a:off x="5581874" y="3017576"/>
                <a:ext cx="779059" cy="3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楷体" panose="02010609060101010101" pitchFamily="49" charset="-122"/>
                    <a:ea typeface="楷体" panose="02010609060101010101" pitchFamily="49" charset="-122"/>
                    <a:cs typeface="+mn-ea"/>
                    <a:sym typeface="+mn-lt"/>
                  </a:rPr>
                  <a:t>PART </a:t>
                </a:r>
                <a:r>
                  <a:rPr lang="en-US" altLang="zh-CN" b="1" dirty="0">
                    <a:solidFill>
                      <a:srgbClr val="313D51"/>
                    </a:solidFill>
                    <a:latin typeface="楷体" panose="02010609060101010101" pitchFamily="49" charset="-122"/>
                    <a:ea typeface="楷体" panose="02010609060101010101" pitchFamily="49" charset="-122"/>
                    <a:cs typeface="+mn-ea"/>
                    <a:sym typeface="+mn-lt"/>
                  </a:rPr>
                  <a:t>2</a:t>
                </a:r>
                <a:endParaRPr lang="zh-CN" altLang="en-US" b="1" dirty="0">
                  <a:solidFill>
                    <a:srgbClr val="313D51"/>
                  </a:solidFill>
                  <a:latin typeface="楷体" panose="02010609060101010101" pitchFamily="49" charset="-122"/>
                  <a:ea typeface="楷体" panose="02010609060101010101" pitchFamily="49" charset="-122"/>
                  <a:cs typeface="+mn-ea"/>
                  <a:sym typeface="+mn-lt"/>
                </a:endParaRPr>
              </a:p>
            </p:txBody>
          </p:sp>
          <p:sp>
            <p:nvSpPr>
              <p:cNvPr id="66" name="TextBox 59"/>
              <p:cNvSpPr txBox="1">
                <a:spLocks noChangeArrowheads="1"/>
              </p:cNvSpPr>
              <p:nvPr/>
            </p:nvSpPr>
            <p:spPr bwMode="auto">
              <a:xfrm>
                <a:off x="6566161" y="2941376"/>
                <a:ext cx="2416175"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楷体" panose="02010609060101010101" pitchFamily="49" charset="-122"/>
                    <a:ea typeface="楷体" panose="02010609060101010101" pitchFamily="49" charset="-122"/>
                    <a:cs typeface="+mn-ea"/>
                    <a:sym typeface="+mn-lt"/>
                  </a:rPr>
                  <a:t>制作背景</a:t>
                </a:r>
                <a:endParaRPr lang="zh-CN" altLang="en-US" sz="2400" b="1" dirty="0">
                  <a:solidFill>
                    <a:srgbClr val="313D51"/>
                  </a:solidFill>
                  <a:latin typeface="楷体" panose="02010609060101010101" pitchFamily="49" charset="-122"/>
                  <a:ea typeface="楷体" panose="02010609060101010101" pitchFamily="49" charset="-122"/>
                  <a:cs typeface="+mn-ea"/>
                  <a:sym typeface="+mn-lt"/>
                </a:endParaRP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69" name="组合 68"/>
          <p:cNvGrpSpPr/>
          <p:nvPr/>
        </p:nvGrpSpPr>
        <p:grpSpPr>
          <a:xfrm>
            <a:off x="5714354" y="338213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75" name="Rectangle 14"/>
              <p:cNvSpPr>
                <a:spLocks noChangeArrowheads="1"/>
              </p:cNvSpPr>
              <p:nvPr/>
            </p:nvSpPr>
            <p:spPr bwMode="auto">
              <a:xfrm>
                <a:off x="5581874" y="3809739"/>
                <a:ext cx="779059" cy="3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楷体" panose="02010609060101010101" pitchFamily="49" charset="-122"/>
                    <a:ea typeface="楷体" panose="02010609060101010101" pitchFamily="49" charset="-122"/>
                    <a:cs typeface="+mn-ea"/>
                    <a:sym typeface="+mn-lt"/>
                  </a:rPr>
                  <a:t>PART </a:t>
                </a:r>
                <a:r>
                  <a:rPr lang="en-US" altLang="zh-CN" b="1" dirty="0">
                    <a:solidFill>
                      <a:srgbClr val="313D51"/>
                    </a:solidFill>
                    <a:latin typeface="楷体" panose="02010609060101010101" pitchFamily="49" charset="-122"/>
                    <a:ea typeface="楷体" panose="02010609060101010101" pitchFamily="49" charset="-122"/>
                    <a:cs typeface="+mn-ea"/>
                    <a:sym typeface="+mn-lt"/>
                  </a:rPr>
                  <a:t>3</a:t>
                </a:r>
                <a:endParaRPr lang="zh-CN" altLang="en-US" b="1" dirty="0">
                  <a:solidFill>
                    <a:srgbClr val="313D51"/>
                  </a:solidFill>
                  <a:latin typeface="楷体" panose="02010609060101010101" pitchFamily="49" charset="-122"/>
                  <a:ea typeface="楷体" panose="02010609060101010101" pitchFamily="49" charset="-122"/>
                  <a:cs typeface="+mn-ea"/>
                  <a:sym typeface="+mn-lt"/>
                </a:endParaRPr>
              </a:p>
            </p:txBody>
          </p:sp>
          <p:sp>
            <p:nvSpPr>
              <p:cNvPr id="76" name="TextBox 59"/>
              <p:cNvSpPr txBox="1">
                <a:spLocks noChangeArrowheads="1"/>
              </p:cNvSpPr>
              <p:nvPr/>
            </p:nvSpPr>
            <p:spPr bwMode="auto">
              <a:xfrm>
                <a:off x="6566161" y="3744651"/>
                <a:ext cx="3155950"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楷体" panose="02010609060101010101" pitchFamily="49" charset="-122"/>
                    <a:ea typeface="楷体" panose="02010609060101010101" pitchFamily="49" charset="-122"/>
                    <a:cs typeface="+mn-ea"/>
                    <a:sym typeface="+mn-lt"/>
                  </a:rPr>
                  <a:t>开发过程</a:t>
                </a:r>
                <a:endParaRPr lang="zh-CN" altLang="en-US" sz="2400" b="1" dirty="0">
                  <a:solidFill>
                    <a:srgbClr val="313D51"/>
                  </a:solidFill>
                  <a:latin typeface="楷体" panose="02010609060101010101" pitchFamily="49" charset="-122"/>
                  <a:ea typeface="楷体" panose="02010609060101010101" pitchFamily="49" charset="-122"/>
                  <a:cs typeface="+mn-ea"/>
                  <a:sym typeface="+mn-lt"/>
                </a:endParaRP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79" name="组合 78"/>
          <p:cNvGrpSpPr/>
          <p:nvPr/>
        </p:nvGrpSpPr>
        <p:grpSpPr>
          <a:xfrm>
            <a:off x="5714354" y="4244369"/>
            <a:ext cx="4890672" cy="578188"/>
            <a:chOff x="5714354" y="4244369"/>
            <a:chExt cx="4890672" cy="578188"/>
          </a:xfrm>
        </p:grpSpPr>
        <p:grpSp>
          <p:nvGrpSpPr>
            <p:cNvPr id="80" name="组合 79"/>
            <p:cNvGrpSpPr/>
            <p:nvPr/>
          </p:nvGrpSpPr>
          <p:grpSpPr>
            <a:xfrm>
              <a:off x="5714354" y="4244369"/>
              <a:ext cx="4103687" cy="576263"/>
              <a:chOff x="4753236" y="4446326"/>
              <a:chExt cx="4103687" cy="576263"/>
            </a:xfrm>
          </p:grpSpPr>
          <p:grpSp>
            <p:nvGrpSpPr>
              <p:cNvPr id="84" name="组合 24"/>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85" name="Rectangle 14"/>
              <p:cNvSpPr>
                <a:spLocks noChangeArrowheads="1"/>
              </p:cNvSpPr>
              <p:nvPr/>
            </p:nvSpPr>
            <p:spPr bwMode="auto">
              <a:xfrm>
                <a:off x="5581874" y="4613014"/>
                <a:ext cx="779059" cy="3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楷体" panose="02010609060101010101" pitchFamily="49" charset="-122"/>
                    <a:ea typeface="楷体" panose="02010609060101010101" pitchFamily="49" charset="-122"/>
                    <a:cs typeface="+mn-ea"/>
                    <a:sym typeface="+mn-lt"/>
                  </a:rPr>
                  <a:t>PART </a:t>
                </a:r>
                <a:r>
                  <a:rPr lang="en-US" altLang="zh-CN" b="1" dirty="0">
                    <a:solidFill>
                      <a:srgbClr val="313D51"/>
                    </a:solidFill>
                    <a:latin typeface="楷体" panose="02010609060101010101" pitchFamily="49" charset="-122"/>
                    <a:ea typeface="楷体" panose="02010609060101010101" pitchFamily="49" charset="-122"/>
                    <a:cs typeface="+mn-ea"/>
                    <a:sym typeface="+mn-lt"/>
                  </a:rPr>
                  <a:t>4</a:t>
                </a:r>
                <a:endParaRPr lang="zh-CN" altLang="en-US" b="1" dirty="0">
                  <a:solidFill>
                    <a:srgbClr val="313D51"/>
                  </a:solidFill>
                  <a:latin typeface="楷体" panose="02010609060101010101" pitchFamily="49" charset="-122"/>
                  <a:ea typeface="楷体" panose="02010609060101010101" pitchFamily="49" charset="-122"/>
                  <a:cs typeface="+mn-ea"/>
                  <a:sym typeface="+mn-lt"/>
                </a:endParaRPr>
              </a:p>
            </p:txBody>
          </p:sp>
          <p:sp>
            <p:nvSpPr>
              <p:cNvPr id="86" name="TextBox 59"/>
              <p:cNvSpPr txBox="1">
                <a:spLocks noChangeArrowheads="1"/>
              </p:cNvSpPr>
              <p:nvPr/>
            </p:nvSpPr>
            <p:spPr bwMode="auto">
              <a:xfrm>
                <a:off x="6566161" y="4535226"/>
                <a:ext cx="2290762"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楷体" panose="02010609060101010101" pitchFamily="49" charset="-122"/>
                    <a:ea typeface="楷体" panose="02010609060101010101" pitchFamily="49" charset="-122"/>
                    <a:cs typeface="+mn-ea"/>
                    <a:sym typeface="+mn-lt"/>
                  </a:rPr>
                  <a:t>成果展示</a:t>
                </a:r>
                <a:endParaRPr lang="zh-CN" altLang="en-US" sz="2400" b="1" dirty="0">
                  <a:solidFill>
                    <a:srgbClr val="313D51"/>
                  </a:solidFill>
                  <a:latin typeface="楷体" panose="02010609060101010101" pitchFamily="49" charset="-122"/>
                  <a:ea typeface="楷体" panose="02010609060101010101" pitchFamily="49" charset="-122"/>
                  <a:cs typeface="+mn-ea"/>
                  <a:sym typeface="+mn-lt"/>
                </a:endParaRP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89" name="组合 88"/>
          <p:cNvGrpSpPr/>
          <p:nvPr/>
        </p:nvGrpSpPr>
        <p:grpSpPr>
          <a:xfrm>
            <a:off x="5714354" y="5108509"/>
            <a:ext cx="4890672" cy="578865"/>
            <a:chOff x="5714354" y="5108509"/>
            <a:chExt cx="4890672" cy="578865"/>
          </a:xfrm>
        </p:grpSpPr>
        <p:grpSp>
          <p:nvGrpSpPr>
            <p:cNvPr id="90" name="组合 89"/>
            <p:cNvGrpSpPr/>
            <p:nvPr/>
          </p:nvGrpSpPr>
          <p:grpSpPr>
            <a:xfrm>
              <a:off x="5714354" y="5108509"/>
              <a:ext cx="4752975" cy="576262"/>
              <a:chOff x="4753236" y="5238489"/>
              <a:chExt cx="4752975" cy="576262"/>
            </a:xfrm>
          </p:grpSpPr>
          <p:grpSp>
            <p:nvGrpSpPr>
              <p:cNvPr id="94" name="组合 25"/>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95" name="Rectangle 14"/>
              <p:cNvSpPr>
                <a:spLocks noChangeArrowheads="1"/>
              </p:cNvSpPr>
              <p:nvPr/>
            </p:nvSpPr>
            <p:spPr bwMode="auto">
              <a:xfrm>
                <a:off x="5581874" y="5405176"/>
                <a:ext cx="779059" cy="3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楷体" panose="02010609060101010101" pitchFamily="49" charset="-122"/>
                    <a:ea typeface="楷体" panose="02010609060101010101" pitchFamily="49" charset="-122"/>
                    <a:cs typeface="+mn-ea"/>
                    <a:sym typeface="+mn-lt"/>
                  </a:rPr>
                  <a:t>PART </a:t>
                </a:r>
                <a:r>
                  <a:rPr lang="en-US" altLang="zh-CN" b="1" dirty="0">
                    <a:solidFill>
                      <a:srgbClr val="313D51"/>
                    </a:solidFill>
                    <a:latin typeface="楷体" panose="02010609060101010101" pitchFamily="49" charset="-122"/>
                    <a:ea typeface="楷体" panose="02010609060101010101" pitchFamily="49" charset="-122"/>
                    <a:cs typeface="+mn-ea"/>
                    <a:sym typeface="+mn-lt"/>
                  </a:rPr>
                  <a:t>5</a:t>
                </a:r>
                <a:endParaRPr lang="zh-CN" altLang="en-US" b="1" dirty="0">
                  <a:solidFill>
                    <a:srgbClr val="313D51"/>
                  </a:solidFill>
                  <a:latin typeface="楷体" panose="02010609060101010101" pitchFamily="49" charset="-122"/>
                  <a:ea typeface="楷体" panose="02010609060101010101" pitchFamily="49" charset="-122"/>
                  <a:cs typeface="+mn-ea"/>
                  <a:sym typeface="+mn-lt"/>
                </a:endParaRPr>
              </a:p>
            </p:txBody>
          </p:sp>
          <p:sp>
            <p:nvSpPr>
              <p:cNvPr id="96" name="TextBox 59"/>
              <p:cNvSpPr txBox="1">
                <a:spLocks noChangeArrowheads="1"/>
              </p:cNvSpPr>
              <p:nvPr/>
            </p:nvSpPr>
            <p:spPr bwMode="auto">
              <a:xfrm>
                <a:off x="6566161" y="5309926"/>
                <a:ext cx="2940050"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a:solidFill>
                      <a:srgbClr val="313D51"/>
                    </a:solidFill>
                    <a:latin typeface="楷体" panose="02010609060101010101" pitchFamily="49" charset="-122"/>
                    <a:ea typeface="楷体" panose="02010609060101010101" pitchFamily="49" charset="-122"/>
                    <a:cs typeface="+mn-ea"/>
                    <a:sym typeface="+mn-lt"/>
                  </a:rPr>
                  <a:t>项目总结</a:t>
                </a:r>
                <a:endParaRPr lang="zh-CN" altLang="en-US" sz="2400" b="1" dirty="0">
                  <a:solidFill>
                    <a:srgbClr val="313D51"/>
                  </a:solidFill>
                  <a:latin typeface="楷体" panose="02010609060101010101" pitchFamily="49" charset="-122"/>
                  <a:ea typeface="楷体" panose="02010609060101010101" pitchFamily="49" charset="-122"/>
                  <a:cs typeface="+mn-ea"/>
                  <a:sym typeface="+mn-lt"/>
                </a:endParaRP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01</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742001" y="3060441"/>
            <a:ext cx="5000257" cy="923330"/>
          </a:xfrm>
          <a:prstGeom prst="rect">
            <a:avLst/>
          </a:prstGeom>
          <a:noFill/>
        </p:spPr>
        <p:txBody>
          <a:bodyPr wrap="square" rtlCol="0">
            <a:spAutoFit/>
            <a:scene3d>
              <a:camera prst="orthographicFront"/>
              <a:lightRig rig="threePt" dir="t"/>
            </a:scene3d>
            <a:sp3d contourW="12700"/>
          </a:bodyPr>
          <a:lstStyle/>
          <a:p>
            <a:r>
              <a:rPr lang="zh-CN" altLang="en-US" sz="5400" b="1">
                <a:solidFill>
                  <a:schemeClr val="bg1"/>
                </a:solidFill>
                <a:latin typeface="楷体" panose="02010609060101010101" pitchFamily="49" charset="-122"/>
                <a:ea typeface="楷体" panose="02010609060101010101" pitchFamily="49" charset="-122"/>
                <a:cs typeface="+mn-ea"/>
                <a:sym typeface="+mn-lt"/>
              </a:rPr>
              <a:t>小组介绍</a:t>
            </a:r>
            <a:endParaRPr lang="zh-CN" altLang="en-US" sz="5400" b="1" dirty="0">
              <a:solidFill>
                <a:schemeClr val="bg1"/>
              </a:solidFill>
              <a:latin typeface="楷体" panose="02010609060101010101" pitchFamily="49" charset="-122"/>
              <a:ea typeface="楷体" panose="02010609060101010101" pitchFamily="49" charset="-122"/>
              <a:cs typeface="+mn-ea"/>
              <a:sym typeface="+mn-lt"/>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a:latin typeface="+mn-lt"/>
                <a:ea typeface="+mn-ea"/>
                <a:cs typeface="+mn-ea"/>
                <a:sym typeface="+mn-lt"/>
              </a:rPr>
              <a:t>小组介绍</a:t>
            </a:r>
            <a:endParaRPr lang="zh-CN" altLang="en-US" dirty="0">
              <a:latin typeface="+mn-lt"/>
              <a:ea typeface="+mn-ea"/>
              <a:cs typeface="+mn-ea"/>
              <a:sym typeface="+mn-lt"/>
            </a:endParaRPr>
          </a:p>
        </p:txBody>
      </p:sp>
      <p:sp>
        <p:nvSpPr>
          <p:cNvPr id="23" name="圆角右箭头 41"/>
          <p:cNvSpPr/>
          <p:nvPr/>
        </p:nvSpPr>
        <p:spPr>
          <a:xfrm>
            <a:off x="6351327"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cs typeface="+mn-ea"/>
              <a:sym typeface="+mn-lt"/>
            </a:endParaRPr>
          </a:p>
        </p:txBody>
      </p:sp>
      <p:sp>
        <p:nvSpPr>
          <p:cNvPr id="24" name="圆角右箭头 52"/>
          <p:cNvSpPr/>
          <p:nvPr/>
        </p:nvSpPr>
        <p:spPr>
          <a:xfrm flipH="1">
            <a:off x="4667122"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cs typeface="+mn-ea"/>
              <a:sym typeface="+mn-lt"/>
            </a:endParaRPr>
          </a:p>
        </p:txBody>
      </p:sp>
      <p:sp>
        <p:nvSpPr>
          <p:cNvPr id="25" name="圆角右箭头 61"/>
          <p:cNvSpPr/>
          <p:nvPr/>
        </p:nvSpPr>
        <p:spPr>
          <a:xfrm>
            <a:off x="6711001"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cs typeface="+mn-ea"/>
              <a:sym typeface="+mn-lt"/>
            </a:endParaRPr>
          </a:p>
        </p:txBody>
      </p:sp>
      <p:sp>
        <p:nvSpPr>
          <p:cNvPr id="26" name="圆角右箭头 83"/>
          <p:cNvSpPr/>
          <p:nvPr/>
        </p:nvSpPr>
        <p:spPr>
          <a:xfrm flipH="1">
            <a:off x="4310398"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cs typeface="+mn-ea"/>
              <a:sym typeface="+mn-lt"/>
            </a:endParaRPr>
          </a:p>
        </p:txBody>
      </p:sp>
      <p:sp>
        <p:nvSpPr>
          <p:cNvPr id="27" name="上箭头 45"/>
          <p:cNvSpPr/>
          <p:nvPr/>
        </p:nvSpPr>
        <p:spPr>
          <a:xfrm>
            <a:off x="5814767" y="2949251"/>
            <a:ext cx="601422" cy="3556979"/>
          </a:xfrm>
          <a:prstGeom prst="upArrow">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cs typeface="+mn-ea"/>
              <a:sym typeface="+mn-lt"/>
            </a:endParaRPr>
          </a:p>
        </p:txBody>
      </p:sp>
      <p:grpSp>
        <p:nvGrpSpPr>
          <p:cNvPr id="28" name="组合 27"/>
          <p:cNvGrpSpPr/>
          <p:nvPr/>
        </p:nvGrpSpPr>
        <p:grpSpPr>
          <a:xfrm>
            <a:off x="1345314" y="4206895"/>
            <a:ext cx="2454823" cy="1503588"/>
            <a:chOff x="1546824" y="3774438"/>
            <a:chExt cx="2161186" cy="1734785"/>
          </a:xfrm>
        </p:grpSpPr>
        <p:sp>
          <p:nvSpPr>
            <p:cNvPr id="29" name="TextBox 9"/>
            <p:cNvSpPr txBox="1"/>
            <p:nvPr/>
          </p:nvSpPr>
          <p:spPr>
            <a:xfrm>
              <a:off x="2169262" y="3774438"/>
              <a:ext cx="844215" cy="476058"/>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2000" b="1">
                  <a:solidFill>
                    <a:srgbClr val="002060"/>
                  </a:solidFill>
                  <a:latin typeface="楷体" panose="02010609060101010101" pitchFamily="49" charset="-122"/>
                  <a:ea typeface="楷体" panose="02010609060101010101" pitchFamily="49" charset="-122"/>
                  <a:cs typeface="+mn-ea"/>
                  <a:sym typeface="+mn-lt"/>
                </a:rPr>
                <a:t>张兴窕</a:t>
              </a:r>
              <a:endParaRPr lang="zh-CN" altLang="en-US" sz="2000" b="1" dirty="0">
                <a:solidFill>
                  <a:srgbClr val="002060"/>
                </a:solidFill>
                <a:latin typeface="楷体" panose="02010609060101010101" pitchFamily="49" charset="-122"/>
                <a:ea typeface="楷体" panose="02010609060101010101" pitchFamily="49" charset="-122"/>
                <a:cs typeface="+mn-ea"/>
                <a:sym typeface="+mn-lt"/>
              </a:endParaRPr>
            </a:p>
          </p:txBody>
        </p:sp>
        <p:sp>
          <p:nvSpPr>
            <p:cNvPr id="30" name="TextBox 10"/>
            <p:cNvSpPr txBox="1"/>
            <p:nvPr/>
          </p:nvSpPr>
          <p:spPr>
            <a:xfrm>
              <a:off x="1546824" y="4249131"/>
              <a:ext cx="2161186" cy="1260092"/>
            </a:xfrm>
            <a:prstGeom prst="rect">
              <a:avLst/>
            </a:prstGeom>
            <a:noFill/>
          </p:spPr>
          <p:txBody>
            <a:bodyPr wrap="square" rtlCol="0">
              <a:spAutoFit/>
            </a:bodyPr>
            <a:lstStyle/>
            <a:p>
              <a:pPr algn="just">
                <a:lnSpc>
                  <a:spcPct val="120000"/>
                </a:lnSpc>
              </a:pPr>
              <a:r>
                <a:rPr lang="zh-CN" altLang="en-US" sz="1400">
                  <a:latin typeface="楷体" panose="02010609060101010101" pitchFamily="49" charset="-122"/>
                  <a:ea typeface="楷体" panose="02010609060101010101" pitchFamily="49" charset="-122"/>
                  <a:cs typeface="+mn-ea"/>
                  <a:sym typeface="+mn-lt"/>
                </a:rPr>
                <a:t>负责代码开发及项目书第五章（小组项目介绍、项目总结</a:t>
              </a:r>
              <a:r>
                <a:rPr lang="zh-CN" altLang="en-US" sz="1400" dirty="0">
                  <a:latin typeface="楷体" panose="02010609060101010101" pitchFamily="49" charset="-122"/>
                  <a:ea typeface="楷体" panose="02010609060101010101" pitchFamily="49" charset="-122"/>
                  <a:cs typeface="+mn-ea"/>
                  <a:sym typeface="+mn-lt"/>
                </a:rPr>
                <a:t>与贡献、</a:t>
              </a:r>
              <a:r>
                <a:rPr lang="zh-CN" altLang="en-US" sz="1400">
                  <a:latin typeface="楷体" panose="02010609060101010101" pitchFamily="49" charset="-122"/>
                  <a:ea typeface="楷体" panose="02010609060101010101" pitchFamily="49" charset="-122"/>
                  <a:cs typeface="+mn-ea"/>
                  <a:sym typeface="+mn-lt"/>
                </a:rPr>
                <a:t>学习体会）的编写。</a:t>
              </a:r>
              <a:endParaRPr lang="en-US" altLang="zh-CN" sz="1400" dirty="0">
                <a:latin typeface="楷体" panose="02010609060101010101" pitchFamily="49" charset="-122"/>
                <a:ea typeface="楷体" panose="02010609060101010101" pitchFamily="49" charset="-122"/>
                <a:cs typeface="+mn-ea"/>
                <a:sym typeface="+mn-lt"/>
              </a:endParaRPr>
            </a:p>
          </p:txBody>
        </p:sp>
      </p:grpSp>
      <p:grpSp>
        <p:nvGrpSpPr>
          <p:cNvPr id="31" name="组合 30"/>
          <p:cNvGrpSpPr/>
          <p:nvPr/>
        </p:nvGrpSpPr>
        <p:grpSpPr>
          <a:xfrm>
            <a:off x="1819109" y="2504896"/>
            <a:ext cx="2454823" cy="1272788"/>
            <a:chOff x="2192654" y="2110914"/>
            <a:chExt cx="2161186" cy="1468497"/>
          </a:xfrm>
        </p:grpSpPr>
        <p:sp>
          <p:nvSpPr>
            <p:cNvPr id="32" name="TextBox 9"/>
            <p:cNvSpPr txBox="1"/>
            <p:nvPr/>
          </p:nvSpPr>
          <p:spPr>
            <a:xfrm>
              <a:off x="2828524" y="2110914"/>
              <a:ext cx="835211" cy="53116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2000" b="1" dirty="0">
                  <a:solidFill>
                    <a:srgbClr val="002060"/>
                  </a:solidFill>
                  <a:latin typeface="楷体" panose="02010609060101010101" pitchFamily="49" charset="-122"/>
                  <a:ea typeface="楷体" panose="02010609060101010101" pitchFamily="49" charset="-122"/>
                  <a:cs typeface="+mn-ea"/>
                  <a:sym typeface="+mn-lt"/>
                </a:rPr>
                <a:t>简光婵</a:t>
              </a:r>
              <a:endParaRPr lang="zh-CN" altLang="en-US" sz="2000" b="1" dirty="0">
                <a:solidFill>
                  <a:srgbClr val="002060"/>
                </a:solidFill>
                <a:latin typeface="楷体" panose="02010609060101010101" pitchFamily="49" charset="-122"/>
                <a:ea typeface="楷体" panose="02010609060101010101" pitchFamily="49" charset="-122"/>
                <a:cs typeface="+mn-ea"/>
                <a:sym typeface="+mn-lt"/>
              </a:endParaRPr>
            </a:p>
          </p:txBody>
        </p:sp>
        <p:sp>
          <p:nvSpPr>
            <p:cNvPr id="33" name="TextBox 10"/>
            <p:cNvSpPr txBox="1"/>
            <p:nvPr/>
          </p:nvSpPr>
          <p:spPr>
            <a:xfrm>
              <a:off x="2192654" y="2617604"/>
              <a:ext cx="2161186" cy="961807"/>
            </a:xfrm>
            <a:prstGeom prst="rect">
              <a:avLst/>
            </a:prstGeom>
            <a:noFill/>
          </p:spPr>
          <p:txBody>
            <a:bodyPr wrap="square" rtlCol="0">
              <a:spAutoFit/>
            </a:bodyPr>
            <a:lstStyle/>
            <a:p>
              <a:pPr algn="just">
                <a:lnSpc>
                  <a:spcPct val="120000"/>
                </a:lnSpc>
              </a:pPr>
              <a:r>
                <a:rPr lang="zh-CN" altLang="en-US" sz="1400">
                  <a:latin typeface="楷体" panose="02010609060101010101" pitchFamily="49" charset="-122"/>
                  <a:ea typeface="楷体" panose="02010609060101010101" pitchFamily="49" charset="-122"/>
                  <a:cs typeface="+mn-ea"/>
                  <a:sym typeface="+mn-lt"/>
                </a:rPr>
                <a:t>负责代码开发、</a:t>
              </a:r>
              <a:r>
                <a:rPr lang="en-US" altLang="zh-CN" sz="1400">
                  <a:latin typeface="楷体" panose="02010609060101010101" pitchFamily="49" charset="-122"/>
                  <a:ea typeface="楷体" panose="02010609060101010101" pitchFamily="49" charset="-122"/>
                  <a:cs typeface="+mn-ea"/>
                  <a:sym typeface="+mn-lt"/>
                </a:rPr>
                <a:t>PPT</a:t>
              </a:r>
              <a:r>
                <a:rPr lang="zh-CN" altLang="en-US" sz="1400">
                  <a:latin typeface="楷体" panose="02010609060101010101" pitchFamily="49" charset="-122"/>
                  <a:ea typeface="楷体" panose="02010609060101010101" pitchFamily="49" charset="-122"/>
                  <a:cs typeface="+mn-ea"/>
                  <a:sym typeface="+mn-lt"/>
                </a:rPr>
                <a:t>视频讲解及项目书第二章</a:t>
              </a:r>
              <a:r>
                <a:rPr lang="en-US" altLang="zh-CN" sz="1400">
                  <a:latin typeface="楷体" panose="02010609060101010101" pitchFamily="49" charset="-122"/>
                  <a:ea typeface="楷体" panose="02010609060101010101" pitchFamily="49" charset="-122"/>
                  <a:cs typeface="+mn-ea"/>
                  <a:sym typeface="+mn-lt"/>
                </a:rPr>
                <a:t>(</a:t>
              </a:r>
              <a:r>
                <a:rPr lang="zh-CN" altLang="en-US" sz="1400">
                  <a:latin typeface="楷体" panose="02010609060101010101" pitchFamily="49" charset="-122"/>
                  <a:ea typeface="楷体" panose="02010609060101010101" pitchFamily="49" charset="-122"/>
                  <a:cs typeface="+mn-ea"/>
                  <a:sym typeface="+mn-lt"/>
                </a:rPr>
                <a:t>项目实施方案</a:t>
              </a:r>
              <a:r>
                <a:rPr lang="en-US" altLang="zh-CN" sz="1400">
                  <a:latin typeface="楷体" panose="02010609060101010101" pitchFamily="49" charset="-122"/>
                  <a:ea typeface="楷体" panose="02010609060101010101" pitchFamily="49" charset="-122"/>
                  <a:cs typeface="+mn-ea"/>
                  <a:sym typeface="+mn-lt"/>
                </a:rPr>
                <a:t>)</a:t>
              </a:r>
              <a:r>
                <a:rPr lang="zh-CN" altLang="en-US" sz="1400">
                  <a:latin typeface="楷体" panose="02010609060101010101" pitchFamily="49" charset="-122"/>
                  <a:ea typeface="楷体" panose="02010609060101010101" pitchFamily="49" charset="-122"/>
                  <a:cs typeface="+mn-ea"/>
                  <a:sym typeface="+mn-lt"/>
                </a:rPr>
                <a:t>的编写。</a:t>
              </a:r>
              <a:endParaRPr lang="en-US" altLang="zh-CN" sz="1400" dirty="0">
                <a:latin typeface="楷体" panose="02010609060101010101" pitchFamily="49" charset="-122"/>
                <a:ea typeface="楷体" panose="02010609060101010101" pitchFamily="49" charset="-122"/>
                <a:cs typeface="+mn-ea"/>
                <a:sym typeface="+mn-lt"/>
              </a:endParaRPr>
            </a:p>
          </p:txBody>
        </p:sp>
      </p:grpSp>
      <p:grpSp>
        <p:nvGrpSpPr>
          <p:cNvPr id="34" name="组合 33"/>
          <p:cNvGrpSpPr/>
          <p:nvPr/>
        </p:nvGrpSpPr>
        <p:grpSpPr>
          <a:xfrm>
            <a:off x="4742107" y="1505710"/>
            <a:ext cx="2746742" cy="1493076"/>
            <a:chOff x="4973597" y="939260"/>
            <a:chExt cx="2161186" cy="1722657"/>
          </a:xfrm>
        </p:grpSpPr>
        <p:sp>
          <p:nvSpPr>
            <p:cNvPr id="35" name="TextBox 9"/>
            <p:cNvSpPr txBox="1"/>
            <p:nvPr/>
          </p:nvSpPr>
          <p:spPr>
            <a:xfrm>
              <a:off x="5631924" y="939260"/>
              <a:ext cx="617002" cy="49270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2000" b="1">
                  <a:solidFill>
                    <a:srgbClr val="002060"/>
                  </a:solidFill>
                  <a:latin typeface="楷体" panose="02010609060101010101" pitchFamily="49" charset="-122"/>
                  <a:ea typeface="楷体" panose="02010609060101010101" pitchFamily="49" charset="-122"/>
                  <a:cs typeface="+mn-ea"/>
                  <a:sym typeface="+mn-lt"/>
                </a:rPr>
                <a:t>潘霞</a:t>
              </a:r>
              <a:endParaRPr lang="zh-CN" altLang="en-US" sz="1800" b="1" dirty="0">
                <a:solidFill>
                  <a:srgbClr val="313D51"/>
                </a:solidFill>
                <a:latin typeface="+mn-lt"/>
                <a:cs typeface="+mn-ea"/>
                <a:sym typeface="+mn-lt"/>
              </a:endParaRPr>
            </a:p>
          </p:txBody>
        </p:sp>
        <p:sp>
          <p:nvSpPr>
            <p:cNvPr id="36" name="TextBox 10"/>
            <p:cNvSpPr txBox="1"/>
            <p:nvPr/>
          </p:nvSpPr>
          <p:spPr>
            <a:xfrm>
              <a:off x="4973597" y="1406905"/>
              <a:ext cx="2161186" cy="1255012"/>
            </a:xfrm>
            <a:prstGeom prst="rect">
              <a:avLst/>
            </a:prstGeom>
            <a:noFill/>
          </p:spPr>
          <p:txBody>
            <a:bodyPr wrap="square" rtlCol="0">
              <a:spAutoFit/>
            </a:bodyPr>
            <a:lstStyle/>
            <a:p>
              <a:pPr algn="just">
                <a:lnSpc>
                  <a:spcPct val="120000"/>
                </a:lnSpc>
              </a:pPr>
              <a:r>
                <a:rPr lang="zh-CN" altLang="en-US" sz="1400">
                  <a:latin typeface="楷体" panose="02010609060101010101" pitchFamily="49" charset="-122"/>
                  <a:ea typeface="楷体" panose="02010609060101010101" pitchFamily="49" charset="-122"/>
                  <a:cs typeface="+mn-ea"/>
                  <a:sym typeface="+mn-lt"/>
                </a:rPr>
                <a:t>负责代码开发、</a:t>
              </a:r>
              <a:r>
                <a:rPr lang="en-US" altLang="zh-CN" sz="1400">
                  <a:latin typeface="楷体" panose="02010609060101010101" pitchFamily="49" charset="-122"/>
                  <a:ea typeface="楷体" panose="02010609060101010101" pitchFamily="49" charset="-122"/>
                  <a:cs typeface="+mn-ea"/>
                  <a:sym typeface="+mn-lt"/>
                </a:rPr>
                <a:t>PPT</a:t>
              </a:r>
              <a:r>
                <a:rPr lang="zh-CN" altLang="en-US" sz="1400">
                  <a:latin typeface="楷体" panose="02010609060101010101" pitchFamily="49" charset="-122"/>
                  <a:ea typeface="楷体" panose="02010609060101010101" pitchFamily="49" charset="-122"/>
                  <a:cs typeface="+mn-ea"/>
                  <a:sym typeface="+mn-lt"/>
                </a:rPr>
                <a:t>制作及项目书第三章</a:t>
              </a:r>
              <a:r>
                <a:rPr lang="en-US" altLang="zh-CN" sz="1400">
                  <a:latin typeface="楷体" panose="02010609060101010101" pitchFamily="49" charset="-122"/>
                  <a:ea typeface="楷体" panose="02010609060101010101" pitchFamily="49" charset="-122"/>
                  <a:cs typeface="+mn-ea"/>
                  <a:sym typeface="+mn-lt"/>
                </a:rPr>
                <a:t>(</a:t>
              </a:r>
              <a:r>
                <a:rPr lang="zh-CN" altLang="en-US" sz="1400">
                  <a:latin typeface="楷体" panose="02010609060101010101" pitchFamily="49" charset="-122"/>
                  <a:ea typeface="楷体" panose="02010609060101010101" pitchFamily="49" charset="-122"/>
                  <a:cs typeface="+mn-ea"/>
                  <a:sym typeface="+mn-lt"/>
                </a:rPr>
                <a:t>主要代码及实施过程</a:t>
              </a:r>
              <a:r>
                <a:rPr lang="en-US" altLang="zh-CN" sz="1400">
                  <a:latin typeface="楷体" panose="02010609060101010101" pitchFamily="49" charset="-122"/>
                  <a:ea typeface="楷体" panose="02010609060101010101" pitchFamily="49" charset="-122"/>
                  <a:cs typeface="+mn-ea"/>
                  <a:sym typeface="+mn-lt"/>
                </a:rPr>
                <a:t>)</a:t>
              </a:r>
              <a:r>
                <a:rPr lang="zh-CN" altLang="en-US" sz="1400">
                  <a:latin typeface="楷体" panose="02010609060101010101" pitchFamily="49" charset="-122"/>
                  <a:ea typeface="楷体" panose="02010609060101010101" pitchFamily="49" charset="-122"/>
                  <a:cs typeface="+mn-ea"/>
                  <a:sym typeface="+mn-lt"/>
                </a:rPr>
                <a:t>的编写。</a:t>
              </a:r>
              <a:endParaRPr lang="en-US" altLang="zh-CN" sz="1400" dirty="0">
                <a:latin typeface="楷体" panose="02010609060101010101" pitchFamily="49" charset="-122"/>
                <a:ea typeface="楷体" panose="02010609060101010101" pitchFamily="49" charset="-122"/>
                <a:cs typeface="+mn-ea"/>
                <a:sym typeface="+mn-lt"/>
              </a:endParaRPr>
            </a:p>
            <a:p>
              <a:pPr algn="ctr">
                <a:lnSpc>
                  <a:spcPct val="120000"/>
                </a:lnSpc>
              </a:pPr>
              <a:endParaRPr lang="en-US" altLang="zh-CN" sz="1200" dirty="0">
                <a:solidFill>
                  <a:schemeClr val="tx1">
                    <a:lumMod val="65000"/>
                    <a:lumOff val="35000"/>
                  </a:schemeClr>
                </a:solidFill>
                <a:cs typeface="+mn-ea"/>
                <a:sym typeface="+mn-lt"/>
              </a:endParaRPr>
            </a:p>
          </p:txBody>
        </p:sp>
      </p:grpSp>
      <p:grpSp>
        <p:nvGrpSpPr>
          <p:cNvPr id="37" name="组合 36"/>
          <p:cNvGrpSpPr/>
          <p:nvPr/>
        </p:nvGrpSpPr>
        <p:grpSpPr>
          <a:xfrm>
            <a:off x="7890258" y="2591416"/>
            <a:ext cx="2454823" cy="1261485"/>
            <a:chOff x="7702299" y="2110914"/>
            <a:chExt cx="2161186" cy="1455456"/>
          </a:xfrm>
        </p:grpSpPr>
        <p:sp>
          <p:nvSpPr>
            <p:cNvPr id="38" name="TextBox 9"/>
            <p:cNvSpPr txBox="1"/>
            <p:nvPr/>
          </p:nvSpPr>
          <p:spPr>
            <a:xfrm>
              <a:off x="8315839" y="2110914"/>
              <a:ext cx="844215" cy="476058"/>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2000" b="1" dirty="0">
                  <a:solidFill>
                    <a:srgbClr val="002060"/>
                  </a:solidFill>
                  <a:latin typeface="楷体" panose="02010609060101010101" pitchFamily="49" charset="-122"/>
                  <a:ea typeface="楷体" panose="02010609060101010101" pitchFamily="49" charset="-122"/>
                  <a:cs typeface="+mn-ea"/>
                  <a:sym typeface="+mn-lt"/>
                </a:rPr>
                <a:t>赖成愿</a:t>
              </a:r>
              <a:endParaRPr lang="zh-CN" altLang="en-US" sz="2000" b="1" dirty="0">
                <a:solidFill>
                  <a:srgbClr val="002060"/>
                </a:solidFill>
                <a:latin typeface="楷体" panose="02010609060101010101" pitchFamily="49" charset="-122"/>
                <a:ea typeface="楷体" panose="02010609060101010101" pitchFamily="49" charset="-122"/>
                <a:cs typeface="+mn-ea"/>
                <a:sym typeface="+mn-lt"/>
              </a:endParaRPr>
            </a:p>
          </p:txBody>
        </p:sp>
        <p:sp>
          <p:nvSpPr>
            <p:cNvPr id="39" name="TextBox 10"/>
            <p:cNvSpPr txBox="1"/>
            <p:nvPr/>
          </p:nvSpPr>
          <p:spPr>
            <a:xfrm>
              <a:off x="7702299" y="2604562"/>
              <a:ext cx="2161186" cy="961808"/>
            </a:xfrm>
            <a:prstGeom prst="rect">
              <a:avLst/>
            </a:prstGeom>
            <a:noFill/>
          </p:spPr>
          <p:txBody>
            <a:bodyPr wrap="square" rtlCol="0">
              <a:spAutoFit/>
            </a:bodyPr>
            <a:lstStyle/>
            <a:p>
              <a:pPr algn="just">
                <a:lnSpc>
                  <a:spcPct val="120000"/>
                </a:lnSpc>
              </a:pPr>
              <a:r>
                <a:rPr lang="zh-CN" altLang="en-US" sz="1400">
                  <a:latin typeface="楷体" panose="02010609060101010101" pitchFamily="49" charset="-122"/>
                  <a:ea typeface="楷体" panose="02010609060101010101" pitchFamily="49" charset="-122"/>
                  <a:cs typeface="+mn-ea"/>
                  <a:sym typeface="+mn-lt"/>
                </a:rPr>
                <a:t>负责代码开发及项目书第一章</a:t>
              </a:r>
              <a:r>
                <a:rPr lang="en-US" altLang="zh-CN" sz="1400">
                  <a:latin typeface="楷体" panose="02010609060101010101" pitchFamily="49" charset="-122"/>
                  <a:ea typeface="楷体" panose="02010609060101010101" pitchFamily="49" charset="-122"/>
                  <a:cs typeface="+mn-ea"/>
                  <a:sym typeface="+mn-lt"/>
                </a:rPr>
                <a:t>(</a:t>
              </a:r>
              <a:r>
                <a:rPr lang="zh-CN" altLang="en-US" sz="1400">
                  <a:latin typeface="楷体" panose="02010609060101010101" pitchFamily="49" charset="-122"/>
                  <a:ea typeface="楷体" panose="02010609060101010101" pitchFamily="49" charset="-122"/>
                  <a:cs typeface="+mn-ea"/>
                  <a:sym typeface="+mn-lt"/>
                </a:rPr>
                <a:t>项目背景、概述、目标</a:t>
              </a:r>
              <a:r>
                <a:rPr lang="en-US" altLang="zh-CN" sz="1400">
                  <a:latin typeface="楷体" panose="02010609060101010101" pitchFamily="49" charset="-122"/>
                  <a:ea typeface="楷体" panose="02010609060101010101" pitchFamily="49" charset="-122"/>
                  <a:cs typeface="+mn-ea"/>
                  <a:sym typeface="+mn-lt"/>
                </a:rPr>
                <a:t>)</a:t>
              </a:r>
              <a:r>
                <a:rPr lang="zh-CN" altLang="en-US" sz="1400">
                  <a:latin typeface="楷体" panose="02010609060101010101" pitchFamily="49" charset="-122"/>
                  <a:ea typeface="楷体" panose="02010609060101010101" pitchFamily="49" charset="-122"/>
                  <a:cs typeface="+mn-ea"/>
                  <a:sym typeface="+mn-lt"/>
                </a:rPr>
                <a:t>的编写。</a:t>
              </a:r>
              <a:endParaRPr lang="en-US" altLang="zh-CN" sz="1400" dirty="0">
                <a:latin typeface="楷体" panose="02010609060101010101" pitchFamily="49" charset="-122"/>
                <a:ea typeface="楷体" panose="02010609060101010101" pitchFamily="49" charset="-122"/>
                <a:cs typeface="+mn-ea"/>
                <a:sym typeface="+mn-lt"/>
              </a:endParaRPr>
            </a:p>
          </p:txBody>
        </p:sp>
      </p:grpSp>
      <p:grpSp>
        <p:nvGrpSpPr>
          <p:cNvPr id="40" name="组合 39"/>
          <p:cNvGrpSpPr/>
          <p:nvPr/>
        </p:nvGrpSpPr>
        <p:grpSpPr>
          <a:xfrm>
            <a:off x="8035532" y="4144801"/>
            <a:ext cx="2454823" cy="1267668"/>
            <a:chOff x="8376589" y="3748349"/>
            <a:chExt cx="2161186" cy="1462590"/>
          </a:xfrm>
        </p:grpSpPr>
        <p:sp>
          <p:nvSpPr>
            <p:cNvPr id="41" name="TextBox 9"/>
            <p:cNvSpPr txBox="1"/>
            <p:nvPr/>
          </p:nvSpPr>
          <p:spPr>
            <a:xfrm>
              <a:off x="8952643" y="3748349"/>
              <a:ext cx="844215" cy="476058"/>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2000" b="1" dirty="0">
                  <a:solidFill>
                    <a:srgbClr val="002060"/>
                  </a:solidFill>
                  <a:latin typeface="楷体" panose="02010609060101010101" pitchFamily="49" charset="-122"/>
                  <a:ea typeface="楷体" panose="02010609060101010101" pitchFamily="49" charset="-122"/>
                  <a:cs typeface="+mn-ea"/>
                  <a:sym typeface="+mn-lt"/>
                </a:rPr>
                <a:t>柯西龙</a:t>
              </a:r>
              <a:endParaRPr lang="zh-CN" altLang="en-US" sz="2000" b="1" dirty="0">
                <a:solidFill>
                  <a:srgbClr val="002060"/>
                </a:solidFill>
                <a:latin typeface="楷体" panose="02010609060101010101" pitchFamily="49" charset="-122"/>
                <a:ea typeface="楷体" panose="02010609060101010101" pitchFamily="49" charset="-122"/>
                <a:cs typeface="+mn-ea"/>
                <a:sym typeface="+mn-lt"/>
              </a:endParaRPr>
            </a:p>
          </p:txBody>
        </p:sp>
        <p:sp>
          <p:nvSpPr>
            <p:cNvPr id="42" name="TextBox 10"/>
            <p:cNvSpPr txBox="1"/>
            <p:nvPr/>
          </p:nvSpPr>
          <p:spPr>
            <a:xfrm>
              <a:off x="8376589" y="4249131"/>
              <a:ext cx="2161186" cy="961808"/>
            </a:xfrm>
            <a:prstGeom prst="rect">
              <a:avLst/>
            </a:prstGeom>
            <a:noFill/>
          </p:spPr>
          <p:txBody>
            <a:bodyPr wrap="square" rtlCol="0">
              <a:spAutoFit/>
            </a:bodyPr>
            <a:lstStyle/>
            <a:p>
              <a:pPr algn="just">
                <a:lnSpc>
                  <a:spcPct val="120000"/>
                </a:lnSpc>
              </a:pPr>
              <a:r>
                <a:rPr lang="zh-CN" altLang="en-US" sz="1400">
                  <a:latin typeface="楷体" panose="02010609060101010101" pitchFamily="49" charset="-122"/>
                  <a:ea typeface="楷体" panose="02010609060101010101" pitchFamily="49" charset="-122"/>
                  <a:cs typeface="+mn-ea"/>
                  <a:sym typeface="+mn-lt"/>
                </a:rPr>
                <a:t>负责代码开发、</a:t>
              </a:r>
              <a:r>
                <a:rPr lang="en-US" altLang="zh-CN" sz="1400">
                  <a:latin typeface="楷体" panose="02010609060101010101" pitchFamily="49" charset="-122"/>
                  <a:ea typeface="楷体" panose="02010609060101010101" pitchFamily="49" charset="-122"/>
                  <a:cs typeface="+mn-ea"/>
                  <a:sym typeface="+mn-lt"/>
                </a:rPr>
                <a:t>PPT</a:t>
              </a:r>
              <a:r>
                <a:rPr lang="zh-CN" altLang="en-US" sz="1400">
                  <a:latin typeface="楷体" panose="02010609060101010101" pitchFamily="49" charset="-122"/>
                  <a:ea typeface="楷体" panose="02010609060101010101" pitchFamily="49" charset="-122"/>
                  <a:cs typeface="+mn-ea"/>
                  <a:sym typeface="+mn-lt"/>
                </a:rPr>
                <a:t>视频讲解及项目书第四章</a:t>
              </a:r>
              <a:r>
                <a:rPr lang="en-US" altLang="zh-CN" sz="1400">
                  <a:latin typeface="楷体" panose="02010609060101010101" pitchFamily="49" charset="-122"/>
                  <a:ea typeface="楷体" panose="02010609060101010101" pitchFamily="49" charset="-122"/>
                  <a:cs typeface="+mn-ea"/>
                  <a:sym typeface="+mn-lt"/>
                </a:rPr>
                <a:t>(</a:t>
              </a:r>
              <a:r>
                <a:rPr lang="zh-CN" altLang="en-US" sz="1400">
                  <a:latin typeface="楷体" panose="02010609060101010101" pitchFamily="49" charset="-122"/>
                  <a:ea typeface="楷体" panose="02010609060101010101" pitchFamily="49" charset="-122"/>
                  <a:cs typeface="+mn-ea"/>
                  <a:sym typeface="+mn-lt"/>
                </a:rPr>
                <a:t>项目展示及测试</a:t>
              </a:r>
              <a:r>
                <a:rPr lang="en-US" altLang="zh-CN" sz="1400">
                  <a:latin typeface="楷体" panose="02010609060101010101" pitchFamily="49" charset="-122"/>
                  <a:ea typeface="楷体" panose="02010609060101010101" pitchFamily="49" charset="-122"/>
                  <a:cs typeface="+mn-ea"/>
                  <a:sym typeface="+mn-lt"/>
                </a:rPr>
                <a:t>)</a:t>
              </a:r>
              <a:r>
                <a:rPr lang="zh-CN" altLang="en-US" sz="1400">
                  <a:latin typeface="楷体" panose="02010609060101010101" pitchFamily="49" charset="-122"/>
                  <a:ea typeface="楷体" panose="02010609060101010101" pitchFamily="49" charset="-122"/>
                  <a:cs typeface="+mn-ea"/>
                  <a:sym typeface="+mn-lt"/>
                </a:rPr>
                <a:t>的编写。</a:t>
              </a:r>
              <a:endParaRPr lang="en-US" altLang="zh-CN" sz="1400" dirty="0">
                <a:latin typeface="楷体" panose="02010609060101010101" pitchFamily="49" charset="-122"/>
                <a:ea typeface="楷体" panose="02010609060101010101" pitchFamily="49" charset="-122"/>
                <a:cs typeface="+mn-ea"/>
                <a:sym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1+#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1+#ppt_w/2"/>
                                          </p:val>
                                        </p:tav>
                                        <p:tav tm="100000">
                                          <p:val>
                                            <p:strVal val="#ppt_x"/>
                                          </p:val>
                                        </p:tav>
                                      </p:tavLst>
                                    </p:anim>
                                    <p:anim calcmode="lin" valueType="num">
                                      <p:cBhvr additive="base">
                                        <p:cTn id="40"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图片 17"/>
          <p:cNvPicPr>
            <a:picLocks noChangeAspect="1"/>
          </p:cNvPicPr>
          <p:nvPr/>
        </p:nvPicPr>
        <p:blipFill>
          <a:blip r:embed="rId1" cstate="print"/>
          <a:stretch>
            <a:fillRect/>
          </a:stretch>
        </p:blipFill>
        <p:spPr>
          <a:xfrm>
            <a:off x="0" y="5819"/>
            <a:ext cx="12192000" cy="6852181"/>
          </a:xfrm>
          <a:prstGeom prst="rect">
            <a:avLst/>
          </a:prstGeom>
        </p:spPr>
      </p:pic>
      <p:sp>
        <p:nvSpPr>
          <p:cNvPr id="1048664"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048665"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048666" name="文本框 24"/>
          <p:cNvSpPr txBox="1"/>
          <p:nvPr/>
        </p:nvSpPr>
        <p:spPr>
          <a:xfrm>
            <a:off x="4799742" y="2707075"/>
            <a:ext cx="4238307" cy="830997"/>
          </a:xfrm>
          <a:prstGeom prst="rect">
            <a:avLst/>
          </a:prstGeom>
          <a:noFill/>
        </p:spPr>
        <p:txBody>
          <a:bodyPr wrap="square" rtlCol="0">
            <a:spAutoFit/>
            <a:scene3d>
              <a:camera prst="orthographicFront"/>
              <a:lightRig rig="threePt" dir="t"/>
            </a:scene3d>
            <a:sp3d contourW="12700"/>
          </a:bodyPr>
          <a:lstStyle/>
          <a:p>
            <a:r>
              <a:rPr lang="zh-CN" altLang="en-US" sz="4800" b="1">
                <a:solidFill>
                  <a:schemeClr val="bg1"/>
                </a:solidFill>
                <a:latin typeface="楷体" panose="02010609060101010101" pitchFamily="49" charset="-122"/>
                <a:ea typeface="楷体" panose="02010609060101010101" pitchFamily="49" charset="-122"/>
                <a:cs typeface="+mn-ea"/>
                <a:sym typeface="+mn-lt"/>
              </a:rPr>
              <a:t>项目背景</a:t>
            </a:r>
            <a:endParaRPr lang="zh-CN" altLang="en-US" sz="4800" b="1" dirty="0">
              <a:solidFill>
                <a:schemeClr val="bg1"/>
              </a:solidFill>
              <a:latin typeface="楷体" panose="02010609060101010101" pitchFamily="49" charset="-122"/>
              <a:ea typeface="楷体" panose="02010609060101010101" pitchFamily="49" charset="-122"/>
              <a:cs typeface="+mn-ea"/>
              <a:sym typeface="+mn-lt"/>
            </a:endParaRPr>
          </a:p>
        </p:txBody>
      </p:sp>
      <p:cxnSp>
        <p:nvCxnSpPr>
          <p:cNvPr id="3145741"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48668" name="文本框 9"/>
          <p:cNvSpPr txBox="1"/>
          <p:nvPr/>
        </p:nvSpPr>
        <p:spPr>
          <a:xfrm>
            <a:off x="6741795" y="3770630"/>
            <a:ext cx="1447800" cy="471805"/>
          </a:xfrm>
          <a:prstGeom prst="rect">
            <a:avLst/>
          </a:prstGeom>
          <a:noFill/>
        </p:spPr>
        <p:txBody>
          <a:bodyPr wrap="square" lIns="0" tIns="0" rIns="0" bIns="0" rtlCol="0">
            <a:noAutofit/>
          </a:bodyPr>
          <a:lstStyle/>
          <a:p>
            <a:pPr marL="0" lvl="1" indent="-228600">
              <a:lnSpc>
                <a:spcPct val="120000"/>
              </a:lnSpc>
              <a:buSzPct val="70000"/>
              <a:buFont typeface="Wingdings" panose="05000000000000000000" pitchFamily="2" charset="2"/>
              <a:buChar char="l"/>
            </a:pPr>
            <a:r>
              <a:rPr lang="zh-CN" altLang="en-US" sz="1600">
                <a:solidFill>
                  <a:schemeClr val="bg1"/>
                </a:solidFill>
                <a:latin typeface="楷体" panose="02010609060101010101" pitchFamily="49" charset="-122"/>
                <a:ea typeface="楷体" panose="02010609060101010101" pitchFamily="49" charset="-122"/>
                <a:cs typeface="+mn-ea"/>
                <a:sym typeface="+mn-lt"/>
              </a:rPr>
              <a:t>项目意义</a:t>
            </a:r>
            <a:endParaRPr lang="zh-CN" altLang="en-US" sz="1600" dirty="0">
              <a:solidFill>
                <a:schemeClr val="bg1"/>
              </a:solidFill>
              <a:latin typeface="楷体" panose="02010609060101010101" pitchFamily="49" charset="-122"/>
              <a:ea typeface="楷体" panose="02010609060101010101" pitchFamily="49" charset="-122"/>
              <a:cs typeface="+mn-ea"/>
              <a:sym typeface="+mn-lt"/>
            </a:endParaRPr>
          </a:p>
          <a:p>
            <a:pPr marL="228600" lvl="1" indent="-228600">
              <a:lnSpc>
                <a:spcPct val="120000"/>
              </a:lnSpc>
              <a:buSzPct val="70000"/>
              <a:buFont typeface="Wingdings" panose="05000000000000000000" pitchFamily="2" charset="2"/>
              <a:buChar char="l"/>
            </a:pPr>
            <a:endParaRPr lang="zh-CN" altLang="en-US" sz="1200" dirty="0">
              <a:solidFill>
                <a:schemeClr val="bg1"/>
              </a:solidFill>
              <a:cs typeface="+mn-ea"/>
              <a:sym typeface="+mn-lt"/>
            </a:endParaRPr>
          </a:p>
        </p:txBody>
      </p:sp>
      <p:sp>
        <p:nvSpPr>
          <p:cNvPr id="1048669" name="文本框 9"/>
          <p:cNvSpPr txBox="1"/>
          <p:nvPr/>
        </p:nvSpPr>
        <p:spPr>
          <a:xfrm>
            <a:off x="4933028" y="3755599"/>
            <a:ext cx="1577340" cy="329565"/>
          </a:xfrm>
          <a:prstGeom prst="rect">
            <a:avLst/>
          </a:prstGeom>
          <a:noFill/>
        </p:spPr>
        <p:txBody>
          <a:bodyPr wrap="square" lIns="0" tIns="0" rIns="0" bIns="0" rtlCol="0">
            <a:noAutofit/>
          </a:bodyPr>
          <a:lstStyle/>
          <a:p>
            <a:pPr marL="228600" lvl="1" indent="-228600">
              <a:lnSpc>
                <a:spcPct val="120000"/>
              </a:lnSpc>
              <a:buSzPct val="70000"/>
              <a:buFont typeface="Wingdings" panose="05000000000000000000" pitchFamily="2" charset="2"/>
              <a:buChar char="l"/>
            </a:pPr>
            <a:r>
              <a:rPr lang="zh-CN" altLang="en-US" sz="1600">
                <a:solidFill>
                  <a:schemeClr val="bg1"/>
                </a:solidFill>
                <a:latin typeface="楷体" panose="02010609060101010101" pitchFamily="49" charset="-122"/>
                <a:ea typeface="楷体" panose="02010609060101010101" pitchFamily="49" charset="-122"/>
                <a:cs typeface="+mn-ea"/>
                <a:sym typeface="+mn-lt"/>
              </a:rPr>
              <a:t>项目制作背景</a:t>
            </a:r>
            <a:endParaRPr lang="zh-CN" altLang="en-US" sz="1600" dirty="0">
              <a:solidFill>
                <a:schemeClr val="bg1"/>
              </a:solidFill>
              <a:latin typeface="楷体" panose="02010609060101010101" pitchFamily="49" charset="-122"/>
              <a:ea typeface="楷体" panose="02010609060101010101" pitchFamily="49" charset="-122"/>
              <a:cs typeface="+mn-ea"/>
              <a:sym typeface="+mn-lt"/>
            </a:endParaRPr>
          </a:p>
        </p:txBody>
      </p:sp>
      <p:sp>
        <p:nvSpPr>
          <p:cNvPr id="1048670" name="文本框 1"/>
          <p:cNvSpPr txBox="1"/>
          <p:nvPr/>
        </p:nvSpPr>
        <p:spPr>
          <a:xfrm>
            <a:off x="2971968" y="2771491"/>
            <a:ext cx="1633805" cy="1533241"/>
          </a:xfrm>
          <a:prstGeom prst="rect">
            <a:avLst/>
          </a:prstGeom>
          <a:noFill/>
        </p:spPr>
        <p:txBody>
          <a:bodyPr wrap="square" rtlCol="0" anchor="t">
            <a:noAutofit/>
          </a:bodyPr>
          <a:lstStyle/>
          <a:p>
            <a:r>
              <a:rPr lang="en-US" altLang="zh-CN" sz="9600">
                <a:solidFill>
                  <a:srgbClr val="FFFFFF"/>
                </a:solidFill>
                <a:sym typeface="+mn-ea"/>
              </a:rPr>
              <a:t>02</a:t>
            </a:r>
            <a:endParaRPr lang="en-US" altLang="zh-CN" sz="9600">
              <a:solidFill>
                <a:srgbClr val="FFFFFF"/>
              </a:solidFill>
              <a:sym typeface="+mn-ea"/>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8664"/>
                                        </p:tgtEl>
                                        <p:attrNameLst>
                                          <p:attrName>style.visibility</p:attrName>
                                        </p:attrNameLst>
                                      </p:cBhvr>
                                      <p:to>
                                        <p:strVal val="visible"/>
                                      </p:to>
                                    </p:set>
                                    <p:anim calcmode="lin" valueType="num">
                                      <p:cBhvr>
                                        <p:cTn id="7" dur="500" fill="hold"/>
                                        <p:tgtEl>
                                          <p:spTgt spid="1048664"/>
                                        </p:tgtEl>
                                        <p:attrNameLst>
                                          <p:attrName>ppt_w</p:attrName>
                                        </p:attrNameLst>
                                      </p:cBhvr>
                                      <p:tavLst>
                                        <p:tav tm="0">
                                          <p:val>
                                            <p:fltVal val="0"/>
                                          </p:val>
                                        </p:tav>
                                        <p:tav tm="100000">
                                          <p:val>
                                            <p:strVal val="#ppt_w"/>
                                          </p:val>
                                        </p:tav>
                                      </p:tavLst>
                                    </p:anim>
                                    <p:anim calcmode="lin" valueType="num">
                                      <p:cBhvr>
                                        <p:cTn id="8" dur="500" fill="hold"/>
                                        <p:tgtEl>
                                          <p:spTgt spid="1048664"/>
                                        </p:tgtEl>
                                        <p:attrNameLst>
                                          <p:attrName>ppt_h</p:attrName>
                                        </p:attrNameLst>
                                      </p:cBhvr>
                                      <p:tavLst>
                                        <p:tav tm="0">
                                          <p:val>
                                            <p:fltVal val="0"/>
                                          </p:val>
                                        </p:tav>
                                        <p:tav tm="100000">
                                          <p:val>
                                            <p:strVal val="#ppt_h"/>
                                          </p:val>
                                        </p:tav>
                                      </p:tavLst>
                                    </p:anim>
                                    <p:animEffect transition="in" filter="fade">
                                      <p:cBhvr>
                                        <p:cTn id="9" dur="500"/>
                                        <p:tgtEl>
                                          <p:spTgt spid="1048664"/>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048665"/>
                                        </p:tgtEl>
                                        <p:attrNameLst>
                                          <p:attrName>style.visibility</p:attrName>
                                        </p:attrNameLst>
                                      </p:cBhvr>
                                      <p:to>
                                        <p:strVal val="visible"/>
                                      </p:to>
                                    </p:set>
                                    <p:animEffect transition="in" filter="wheel(8)">
                                      <p:cBhvr>
                                        <p:cTn id="12" dur="1000"/>
                                        <p:tgtEl>
                                          <p:spTgt spid="104866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145741"/>
                                        </p:tgtEl>
                                        <p:attrNameLst>
                                          <p:attrName>style.visibility</p:attrName>
                                        </p:attrNameLst>
                                      </p:cBhvr>
                                      <p:to>
                                        <p:strVal val="visible"/>
                                      </p:to>
                                    </p:set>
                                    <p:animEffect transition="in" filter="wipe(up)">
                                      <p:cBhvr>
                                        <p:cTn id="16" dur="500"/>
                                        <p:tgtEl>
                                          <p:spTgt spid="3145741"/>
                                        </p:tgtEl>
                                      </p:cBhvr>
                                    </p:animEffect>
                                  </p:childTnLst>
                                </p:cTn>
                              </p:par>
                            </p:childTnLst>
                          </p:cTn>
                        </p:par>
                        <p:par>
                          <p:cTn id="17" fill="hold">
                            <p:stCondLst>
                              <p:cond delay="1000"/>
                            </p:stCondLst>
                            <p:childTnLst>
                              <p:par>
                                <p:cTn id="18" presetID="12" presetClass="entr" presetSubtype="2" fill="hold" grpId="0" nodeType="afterEffect">
                                  <p:stCondLst>
                                    <p:cond delay="0"/>
                                  </p:stCondLst>
                                  <p:childTnLst>
                                    <p:set>
                                      <p:cBhvr>
                                        <p:cTn id="19" dur="1" fill="hold">
                                          <p:stCondLst>
                                            <p:cond delay="0"/>
                                          </p:stCondLst>
                                        </p:cTn>
                                        <p:tgtEl>
                                          <p:spTgt spid="1048666"/>
                                        </p:tgtEl>
                                        <p:attrNameLst>
                                          <p:attrName>style.visibility</p:attrName>
                                        </p:attrNameLst>
                                      </p:cBhvr>
                                      <p:to>
                                        <p:strVal val="visible"/>
                                      </p:to>
                                    </p:set>
                                    <p:anim calcmode="lin" valueType="num">
                                      <p:cBhvr additive="base">
                                        <p:cTn id="20" dur="500"/>
                                        <p:tgtEl>
                                          <p:spTgt spid="1048666"/>
                                        </p:tgtEl>
                                        <p:attrNameLst>
                                          <p:attrName>ppt_x</p:attrName>
                                        </p:attrNameLst>
                                      </p:cBhvr>
                                      <p:tavLst>
                                        <p:tav tm="0">
                                          <p:val>
                                            <p:strVal val="#ppt_x+#ppt_w*1.125000"/>
                                          </p:val>
                                        </p:tav>
                                        <p:tav tm="100000">
                                          <p:val>
                                            <p:strVal val="#ppt_x"/>
                                          </p:val>
                                        </p:tav>
                                      </p:tavLst>
                                    </p:anim>
                                    <p:animEffect transition="in" filter="wipe(left)">
                                      <p:cBhvr>
                                        <p:cTn id="21" dur="500"/>
                                        <p:tgtEl>
                                          <p:spTgt spid="1048666"/>
                                        </p:tgtEl>
                                      </p:cBhvr>
                                    </p:animEffect>
                                  </p:childTnLst>
                                </p:cTn>
                              </p:par>
                              <p:par>
                                <p:cTn id="22" presetID="2" presetClass="entr" presetSubtype="2" fill="hold" grpId="0" nodeType="withEffect">
                                  <p:stCondLst>
                                    <p:cond delay="250"/>
                                  </p:stCondLst>
                                  <p:childTnLst>
                                    <p:set>
                                      <p:cBhvr>
                                        <p:cTn id="23" dur="1" fill="hold">
                                          <p:stCondLst>
                                            <p:cond delay="0"/>
                                          </p:stCondLst>
                                        </p:cTn>
                                        <p:tgtEl>
                                          <p:spTgt spid="1048669"/>
                                        </p:tgtEl>
                                        <p:attrNameLst>
                                          <p:attrName>style.visibility</p:attrName>
                                        </p:attrNameLst>
                                      </p:cBhvr>
                                      <p:to>
                                        <p:strVal val="visible"/>
                                      </p:to>
                                    </p:set>
                                    <p:anim calcmode="lin" valueType="num">
                                      <p:cBhvr additive="base">
                                        <p:cTn id="24" dur="500" fill="hold"/>
                                        <p:tgtEl>
                                          <p:spTgt spid="1048669"/>
                                        </p:tgtEl>
                                        <p:attrNameLst>
                                          <p:attrName>ppt_x</p:attrName>
                                        </p:attrNameLst>
                                      </p:cBhvr>
                                      <p:tavLst>
                                        <p:tav tm="0">
                                          <p:val>
                                            <p:strVal val="1+#ppt_w/2"/>
                                          </p:val>
                                        </p:tav>
                                        <p:tav tm="100000">
                                          <p:val>
                                            <p:strVal val="#ppt_x"/>
                                          </p:val>
                                        </p:tav>
                                      </p:tavLst>
                                    </p:anim>
                                    <p:anim calcmode="lin" valueType="num">
                                      <p:cBhvr additive="base">
                                        <p:cTn id="25" dur="500" fill="hold"/>
                                        <p:tgtEl>
                                          <p:spTgt spid="104866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500"/>
                                  </p:stCondLst>
                                  <p:childTnLst>
                                    <p:set>
                                      <p:cBhvr>
                                        <p:cTn id="27" dur="1" fill="hold">
                                          <p:stCondLst>
                                            <p:cond delay="0"/>
                                          </p:stCondLst>
                                        </p:cTn>
                                        <p:tgtEl>
                                          <p:spTgt spid="1048668"/>
                                        </p:tgtEl>
                                        <p:attrNameLst>
                                          <p:attrName>style.visibility</p:attrName>
                                        </p:attrNameLst>
                                      </p:cBhvr>
                                      <p:to>
                                        <p:strVal val="visible"/>
                                      </p:to>
                                    </p:set>
                                    <p:anim calcmode="lin" valueType="num">
                                      <p:cBhvr additive="base">
                                        <p:cTn id="28" dur="500" fill="hold"/>
                                        <p:tgtEl>
                                          <p:spTgt spid="1048668"/>
                                        </p:tgtEl>
                                        <p:attrNameLst>
                                          <p:attrName>ppt_x</p:attrName>
                                        </p:attrNameLst>
                                      </p:cBhvr>
                                      <p:tavLst>
                                        <p:tav tm="0">
                                          <p:val>
                                            <p:strVal val="1+#ppt_w/2"/>
                                          </p:val>
                                        </p:tav>
                                        <p:tav tm="100000">
                                          <p:val>
                                            <p:strVal val="#ppt_x"/>
                                          </p:val>
                                        </p:tav>
                                      </p:tavLst>
                                    </p:anim>
                                    <p:anim calcmode="lin" valueType="num">
                                      <p:cBhvr additive="base">
                                        <p:cTn id="29" dur="500" fill="hold"/>
                                        <p:tgtEl>
                                          <p:spTgt spid="1048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4" grpId="0" bldLvl="0" animBg="1"/>
      <p:bldP spid="1048665" grpId="0" bldLvl="0" animBg="1"/>
      <p:bldP spid="1048666" grpId="0"/>
      <p:bldP spid="1048668" grpId="0"/>
      <p:bldP spid="10486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6748060" y="-647624"/>
            <a:ext cx="1724146" cy="5531926"/>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9" name="同侧圆角矩形 28"/>
          <p:cNvSpPr/>
          <p:nvPr/>
        </p:nvSpPr>
        <p:spPr>
          <a:xfrm rot="5400000">
            <a:off x="6477000" y="1807210"/>
            <a:ext cx="2210435" cy="5473700"/>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标题 1"/>
          <p:cNvSpPr>
            <a:spLocks noGrp="1"/>
          </p:cNvSpPr>
          <p:nvPr>
            <p:ph type="title"/>
          </p:nvPr>
        </p:nvSpPr>
        <p:spPr/>
        <p:txBody>
          <a:bodyPr/>
          <a:lstStyle/>
          <a:p>
            <a:pPr>
              <a:lnSpc>
                <a:spcPct val="120000"/>
              </a:lnSpc>
            </a:pPr>
            <a:r>
              <a:rPr lang="zh-CN" altLang="en-US">
                <a:latin typeface="+mn-lt"/>
                <a:ea typeface="+mn-ea"/>
                <a:cs typeface="+mn-ea"/>
                <a:sym typeface="+mn-lt"/>
              </a:rPr>
              <a:t>项目制作背景</a:t>
            </a:r>
            <a:endParaRPr lang="zh-CN" altLang="en-US" dirty="0">
              <a:latin typeface="+mn-lt"/>
              <a:ea typeface="+mn-ea"/>
              <a:cs typeface="+mn-ea"/>
              <a:sym typeface="+mn-lt"/>
            </a:endParaRPr>
          </a:p>
        </p:txBody>
      </p:sp>
      <p:grpSp>
        <p:nvGrpSpPr>
          <p:cNvPr id="7" name="组合 6"/>
          <p:cNvGrpSpPr/>
          <p:nvPr/>
        </p:nvGrpSpPr>
        <p:grpSpPr>
          <a:xfrm>
            <a:off x="614789" y="2474280"/>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4800" b="1" i="0" u="none" strike="noStrike" kern="1200" cap="none" spc="0" normalizeH="0" baseline="0" noProof="0">
                  <a:ln>
                    <a:noFill/>
                  </a:ln>
                  <a:solidFill>
                    <a:srgbClr val="244C89"/>
                  </a:solidFill>
                  <a:effectLst/>
                  <a:uLnTx/>
                  <a:uFillTx/>
                  <a:latin typeface="微软雅黑" panose="020B0503020204020204" pitchFamily="34" charset="-122"/>
                  <a:ea typeface="微软雅黑" panose="020B0503020204020204" pitchFamily="34" charset="-122"/>
                  <a:cs typeface="+mn-ea"/>
                  <a:sym typeface="+mn-lt"/>
                </a:rPr>
                <a:t>背景</a:t>
              </a:r>
              <a:endParaRPr kumimoji="0" lang="zh-CN" altLang="en-US" sz="4800" b="1" i="0" u="none" strike="noStrike" kern="1200" cap="none" spc="0" normalizeH="0" baseline="0" noProof="0" dirty="0">
                <a:ln>
                  <a:noFill/>
                </a:ln>
                <a:solidFill>
                  <a:srgbClr val="244C89"/>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矩形 31"/>
          <p:cNvSpPr/>
          <p:nvPr/>
        </p:nvSpPr>
        <p:spPr>
          <a:xfrm>
            <a:off x="5290682" y="1431274"/>
            <a:ext cx="4525013" cy="1350691"/>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B</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站（</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Bilibili</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）是一个以二次元内容为主的弹幕视频分享平台，其弹幕文本可直观、快速、有效地反映用户在看视频时的情感和心态，因此，越来越多的研究者和数据分析师们开始了对</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B</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站视频弹幕情感分析的研究。基于此背景，我们小组投入到弹幕情感分析的研究中。</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楷体" panose="02010609060101010101" pitchFamily="49" charset="-122"/>
              <a:ea typeface="楷体" panose="02010609060101010101" pitchFamily="49" charset="-122"/>
              <a:cs typeface="+mn-ea"/>
              <a:sym typeface="+mn-lt"/>
            </a:endParaRPr>
          </a:p>
        </p:txBody>
      </p:sp>
      <p:sp>
        <p:nvSpPr>
          <p:cNvPr id="35" name="椭圆 34"/>
          <p:cNvSpPr/>
          <p:nvPr/>
        </p:nvSpPr>
        <p:spPr>
          <a:xfrm>
            <a:off x="4417502" y="1729193"/>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6" name="椭圆 4"/>
          <p:cNvSpPr/>
          <p:nvPr/>
        </p:nvSpPr>
        <p:spPr>
          <a:xfrm>
            <a:off x="4341584" y="1652666"/>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5295265" y="3594735"/>
            <a:ext cx="4438650" cy="189992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弹幕情感分析可帮助视频制作团队和相关营销人员监测用户对视频内容的反应和意见，同时可以作为一种有效的舆情分析工具，为商家的营销推广等提供参考和帮助，因此我们小组选择弹幕情感分析作为项目内容，但由于</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B</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站所有视频集合到一起数据量较大，分析困难，所以我们小组选取前段时间在浪姐</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3</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火热出圈的王心凌的视频弹幕作为分析对象。</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楷体" panose="02010609060101010101" pitchFamily="49" charset="-122"/>
              <a:ea typeface="楷体" panose="02010609060101010101" pitchFamily="49" charset="-122"/>
              <a:cs typeface="+mn-ea"/>
              <a:sym typeface="+mn-lt"/>
            </a:endParaRPr>
          </a:p>
        </p:txBody>
      </p:sp>
      <p:sp>
        <p:nvSpPr>
          <p:cNvPr id="40" name="椭圆 39"/>
          <p:cNvSpPr/>
          <p:nvPr/>
        </p:nvSpPr>
        <p:spPr>
          <a:xfrm>
            <a:off x="4417259" y="4141137"/>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02</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2" name="椭圆 4"/>
          <p:cNvSpPr/>
          <p:nvPr/>
        </p:nvSpPr>
        <p:spPr>
          <a:xfrm>
            <a:off x="4341342" y="4063609"/>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3.125E-6 4.44444E-6 L -0.34544 0.59375 " pathEditMode="relative" rAng="0" ptsTypes="AA">
                                      <p:cBhvr>
                                        <p:cTn id="8" dur="1000" spd="-100000" fill="hold"/>
                                        <p:tgtEl>
                                          <p:spTgt spid="7"/>
                                        </p:tgtEl>
                                        <p:attrNameLst>
                                          <p:attrName>ppt_x</p:attrName>
                                          <p:attrName>ppt_y</p:attrName>
                                        </p:attrNameLst>
                                      </p:cBhvr>
                                      <p:rCtr x="-17279" y="29676"/>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10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32"/>
                                        </p:tgtEl>
                                        <p:attrNameLst>
                                          <p:attrName>style.visibility</p:attrName>
                                        </p:attrNameLst>
                                      </p:cBhvr>
                                      <p:to>
                                        <p:strVal val="visible"/>
                                      </p:to>
                                    </p:set>
                                    <p:anim calcmode="lin" valueType="num">
                                      <p:cBhvr>
                                        <p:cTn id="26" dur="250" fill="hold"/>
                                        <p:tgtEl>
                                          <p:spTgt spid="32"/>
                                        </p:tgtEl>
                                        <p:attrNameLst>
                                          <p:attrName>ppt_w</p:attrName>
                                        </p:attrNameLst>
                                      </p:cBhvr>
                                      <p:tavLst>
                                        <p:tav tm="0">
                                          <p:val>
                                            <p:fltVal val="0"/>
                                          </p:val>
                                        </p:tav>
                                        <p:tav tm="100000">
                                          <p:val>
                                            <p:strVal val="#ppt_w"/>
                                          </p:val>
                                        </p:tav>
                                      </p:tavLst>
                                    </p:anim>
                                    <p:anim calcmode="lin" valueType="num">
                                      <p:cBhvr>
                                        <p:cTn id="27" dur="250" fill="hold"/>
                                        <p:tgtEl>
                                          <p:spTgt spid="32"/>
                                        </p:tgtEl>
                                        <p:attrNameLst>
                                          <p:attrName>ppt_h</p:attrName>
                                        </p:attrNameLst>
                                      </p:cBhvr>
                                      <p:tavLst>
                                        <p:tav tm="0">
                                          <p:val>
                                            <p:fltVal val="0"/>
                                          </p:val>
                                        </p:tav>
                                        <p:tav tm="100000">
                                          <p:val>
                                            <p:strVal val="#ppt_h"/>
                                          </p:val>
                                        </p:tav>
                                      </p:tavLst>
                                    </p:anim>
                                    <p:animEffect transition="in" filter="fade">
                                      <p:cBhvr>
                                        <p:cTn id="28" dur="25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1+#ppt_w/2"/>
                                          </p:val>
                                        </p:tav>
                                        <p:tav tm="100000">
                                          <p:val>
                                            <p:strVal val="#ppt_x"/>
                                          </p:val>
                                        </p:tav>
                                      </p:tavLst>
                                    </p:anim>
                                    <p:anim calcmode="lin" valueType="num">
                                      <p:cBhvr additive="base">
                                        <p:cTn id="38" dur="500" fill="hold"/>
                                        <p:tgtEl>
                                          <p:spTgt spid="42"/>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1000"/>
                            </p:stCondLst>
                            <p:childTnLst>
                              <p:par>
                                <p:cTn id="44" presetID="53" presetClass="entr" presetSubtype="16" fill="hold" grpId="0" nodeType="afterEffect">
                                  <p:stCondLst>
                                    <p:cond delay="0"/>
                                  </p:stCondLst>
                                  <p:iterate type="lt">
                                    <p:tmPct val="10000"/>
                                  </p:iterate>
                                  <p:childTnLst>
                                    <p:set>
                                      <p:cBhvr>
                                        <p:cTn id="45" dur="1" fill="hold">
                                          <p:stCondLst>
                                            <p:cond delay="0"/>
                                          </p:stCondLst>
                                        </p:cTn>
                                        <p:tgtEl>
                                          <p:spTgt spid="38"/>
                                        </p:tgtEl>
                                        <p:attrNameLst>
                                          <p:attrName>style.visibility</p:attrName>
                                        </p:attrNameLst>
                                      </p:cBhvr>
                                      <p:to>
                                        <p:strVal val="visible"/>
                                      </p:to>
                                    </p:set>
                                    <p:anim calcmode="lin" valueType="num">
                                      <p:cBhvr>
                                        <p:cTn id="46" dur="250" fill="hold"/>
                                        <p:tgtEl>
                                          <p:spTgt spid="38"/>
                                        </p:tgtEl>
                                        <p:attrNameLst>
                                          <p:attrName>ppt_w</p:attrName>
                                        </p:attrNameLst>
                                      </p:cBhvr>
                                      <p:tavLst>
                                        <p:tav tm="0">
                                          <p:val>
                                            <p:fltVal val="0"/>
                                          </p:val>
                                        </p:tav>
                                        <p:tav tm="100000">
                                          <p:val>
                                            <p:strVal val="#ppt_w"/>
                                          </p:val>
                                        </p:tav>
                                      </p:tavLst>
                                    </p:anim>
                                    <p:anim calcmode="lin" valueType="num">
                                      <p:cBhvr>
                                        <p:cTn id="47" dur="250" fill="hold"/>
                                        <p:tgtEl>
                                          <p:spTgt spid="38"/>
                                        </p:tgtEl>
                                        <p:attrNameLst>
                                          <p:attrName>ppt_h</p:attrName>
                                        </p:attrNameLst>
                                      </p:cBhvr>
                                      <p:tavLst>
                                        <p:tav tm="0">
                                          <p:val>
                                            <p:fltVal val="0"/>
                                          </p:val>
                                        </p:tav>
                                        <p:tav tm="100000">
                                          <p:val>
                                            <p:strVal val="#ppt_h"/>
                                          </p:val>
                                        </p:tav>
                                      </p:tavLst>
                                    </p:anim>
                                    <p:animEffect transition="in" filter="fade">
                                      <p:cBhvr>
                                        <p:cTn id="48"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bldLvl="0" animBg="1"/>
      <p:bldP spid="32" grpId="0"/>
      <p:bldP spid="35" grpId="0" animBg="1"/>
      <p:bldP spid="36" grpId="0" animBg="1"/>
      <p:bldP spid="38" grpId="0"/>
      <p:bldP spid="40" grpId="0" bldLvl="0" animBg="1"/>
      <p:bldP spid="4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a:latin typeface="+mn-lt"/>
                <a:ea typeface="+mn-ea"/>
                <a:cs typeface="+mn-ea"/>
                <a:sym typeface="+mn-lt"/>
              </a:rPr>
              <a:t>项目意义</a:t>
            </a:r>
            <a:endParaRPr lang="zh-CN" altLang="en-US"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799070" y="1664043"/>
            <a:ext cx="10758616" cy="4629666"/>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57350" y="2443843"/>
            <a:ext cx="1699503"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03</a:t>
            </a:r>
            <a:endParaRPr lang="zh-CN" altLang="en-US" dirty="0">
              <a:sym typeface="+mn-lt"/>
            </a:endParaRPr>
          </a:p>
        </p:txBody>
      </p:sp>
      <p:sp>
        <p:nvSpPr>
          <p:cNvPr id="25" name="文本框 24"/>
          <p:cNvSpPr txBox="1"/>
          <p:nvPr/>
        </p:nvSpPr>
        <p:spPr>
          <a:xfrm>
            <a:off x="4842324" y="2329970"/>
            <a:ext cx="4238307" cy="830997"/>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bg1"/>
                </a:solidFill>
                <a:latin typeface="楷体" panose="02010609060101010101" pitchFamily="49" charset="-122"/>
                <a:ea typeface="楷体" panose="02010609060101010101" pitchFamily="49" charset="-122"/>
                <a:cs typeface="+mn-ea"/>
                <a:sym typeface="+mn-lt"/>
              </a:rPr>
              <a:t>开</a:t>
            </a:r>
            <a:r>
              <a:rPr lang="en-US" altLang="zh-CN" sz="4800" b="1" dirty="0">
                <a:solidFill>
                  <a:schemeClr val="bg1"/>
                </a:solidFill>
                <a:latin typeface="楷体" panose="02010609060101010101" pitchFamily="49" charset="-122"/>
                <a:ea typeface="楷体" panose="02010609060101010101" pitchFamily="49" charset="-122"/>
                <a:cs typeface="+mn-ea"/>
                <a:sym typeface="+mn-lt"/>
              </a:rPr>
              <a:t> </a:t>
            </a:r>
            <a:r>
              <a:rPr lang="zh-CN" altLang="en-US" sz="4800" b="1" dirty="0">
                <a:solidFill>
                  <a:schemeClr val="bg1"/>
                </a:solidFill>
                <a:latin typeface="楷体" panose="02010609060101010101" pitchFamily="49" charset="-122"/>
                <a:ea typeface="楷体" panose="02010609060101010101" pitchFamily="49" charset="-122"/>
                <a:cs typeface="+mn-ea"/>
                <a:sym typeface="+mn-lt"/>
              </a:rPr>
              <a:t>发</a:t>
            </a:r>
            <a:r>
              <a:rPr lang="en-US" altLang="zh-CN" sz="4800" b="1" dirty="0">
                <a:solidFill>
                  <a:schemeClr val="bg1"/>
                </a:solidFill>
                <a:latin typeface="楷体" panose="02010609060101010101" pitchFamily="49" charset="-122"/>
                <a:ea typeface="楷体" panose="02010609060101010101" pitchFamily="49" charset="-122"/>
                <a:cs typeface="+mn-ea"/>
                <a:sym typeface="+mn-lt"/>
              </a:rPr>
              <a:t> </a:t>
            </a:r>
            <a:r>
              <a:rPr lang="zh-CN" altLang="en-US" sz="4800" b="1" dirty="0">
                <a:solidFill>
                  <a:schemeClr val="bg1"/>
                </a:solidFill>
                <a:latin typeface="楷体" panose="02010609060101010101" pitchFamily="49" charset="-122"/>
                <a:ea typeface="楷体" panose="02010609060101010101" pitchFamily="49" charset="-122"/>
                <a:cs typeface="+mn-ea"/>
                <a:sym typeface="+mn-lt"/>
              </a:rPr>
              <a:t>过</a:t>
            </a:r>
            <a:r>
              <a:rPr lang="en-US" altLang="zh-CN" sz="4800" b="1" dirty="0">
                <a:solidFill>
                  <a:schemeClr val="bg1"/>
                </a:solidFill>
                <a:latin typeface="楷体" panose="02010609060101010101" pitchFamily="49" charset="-122"/>
                <a:ea typeface="楷体" panose="02010609060101010101" pitchFamily="49" charset="-122"/>
                <a:cs typeface="+mn-ea"/>
                <a:sym typeface="+mn-lt"/>
              </a:rPr>
              <a:t> </a:t>
            </a:r>
            <a:r>
              <a:rPr lang="zh-CN" altLang="en-US" sz="4800" b="1" dirty="0">
                <a:solidFill>
                  <a:schemeClr val="bg1"/>
                </a:solidFill>
                <a:latin typeface="楷体" panose="02010609060101010101" pitchFamily="49" charset="-122"/>
                <a:ea typeface="楷体" panose="02010609060101010101" pitchFamily="49" charset="-122"/>
                <a:cs typeface="+mn-ea"/>
                <a:sym typeface="+mn-lt"/>
              </a:rPr>
              <a:t>程</a:t>
            </a:r>
            <a:endParaRPr lang="zh-CN" altLang="en-US" sz="4800" b="1" dirty="0">
              <a:solidFill>
                <a:schemeClr val="bg1"/>
              </a:solidFill>
              <a:latin typeface="楷体" panose="02010609060101010101" pitchFamily="49" charset="-122"/>
              <a:ea typeface="楷体" panose="02010609060101010101" pitchFamily="49" charset="-122"/>
              <a:cs typeface="+mn-ea"/>
              <a:sym typeface="+mn-lt"/>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51717" y="3168415"/>
            <a:ext cx="1869440" cy="288220"/>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a:solidFill>
                  <a:schemeClr val="bg1"/>
                </a:solidFill>
                <a:latin typeface="楷体" panose="02010609060101010101" pitchFamily="49" charset="-122"/>
                <a:ea typeface="楷体" panose="02010609060101010101" pitchFamily="49" charset="-122"/>
                <a:cs typeface="+mn-ea"/>
                <a:sym typeface="+mn-lt"/>
              </a:rPr>
              <a:t>项目实施步骤</a:t>
            </a:r>
            <a:endParaRPr lang="zh-CN" altLang="en-US" dirty="0">
              <a:solidFill>
                <a:schemeClr val="bg1"/>
              </a:solidFill>
              <a:latin typeface="楷体" panose="02010609060101010101" pitchFamily="49" charset="-122"/>
              <a:ea typeface="楷体" panose="02010609060101010101" pitchFamily="49" charset="-122"/>
              <a:cs typeface="+mn-ea"/>
              <a:sym typeface="+mn-lt"/>
            </a:endParaRPr>
          </a:p>
        </p:txBody>
      </p:sp>
      <p:sp>
        <p:nvSpPr>
          <p:cNvPr id="11" name="文本框 9"/>
          <p:cNvSpPr txBox="1"/>
          <p:nvPr/>
        </p:nvSpPr>
        <p:spPr>
          <a:xfrm>
            <a:off x="5051717" y="3614904"/>
            <a:ext cx="2218055" cy="288220"/>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a:solidFill>
                  <a:schemeClr val="bg1"/>
                </a:solidFill>
                <a:latin typeface="楷体" panose="02010609060101010101" pitchFamily="49" charset="-122"/>
                <a:ea typeface="楷体" panose="02010609060101010101" pitchFamily="49" charset="-122"/>
                <a:cs typeface="+mn-ea"/>
                <a:sym typeface="+mn-lt"/>
              </a:rPr>
              <a:t>相关算法</a:t>
            </a:r>
            <a:endParaRPr lang="zh-CN" altLang="en-US" dirty="0">
              <a:solidFill>
                <a:schemeClr val="bg1"/>
              </a:solidFill>
              <a:latin typeface="楷体" panose="02010609060101010101" pitchFamily="49" charset="-122"/>
              <a:ea typeface="楷体" panose="02010609060101010101" pitchFamily="49" charset="-122"/>
              <a:cs typeface="+mn-ea"/>
              <a:sym typeface="+mn-lt"/>
            </a:endParaRPr>
          </a:p>
        </p:txBody>
      </p:sp>
      <p:sp>
        <p:nvSpPr>
          <p:cNvPr id="2" name="文本框 9"/>
          <p:cNvSpPr txBox="1"/>
          <p:nvPr/>
        </p:nvSpPr>
        <p:spPr>
          <a:xfrm>
            <a:off x="5051717" y="4061426"/>
            <a:ext cx="3746819" cy="288220"/>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a:solidFill>
                  <a:schemeClr val="bg1"/>
                </a:solidFill>
                <a:latin typeface="楷体" panose="02010609060101010101" pitchFamily="49" charset="-122"/>
                <a:ea typeface="楷体" panose="02010609060101010101" pitchFamily="49" charset="-122"/>
                <a:cs typeface="+mn-ea"/>
                <a:sym typeface="+mn-lt"/>
              </a:rPr>
              <a:t>机器翻译知识运用</a:t>
            </a:r>
            <a:endParaRPr lang="zh-CN" altLang="en-US" dirty="0">
              <a:solidFill>
                <a:schemeClr val="bg1"/>
              </a:solidFill>
              <a:latin typeface="楷体" panose="02010609060101010101" pitchFamily="49" charset="-122"/>
              <a:ea typeface="楷体" panose="02010609060101010101" pitchFamily="49" charset="-122"/>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1+#ppt_w/2"/>
                                          </p:val>
                                        </p:tav>
                                        <p:tav tm="100000">
                                          <p:val>
                                            <p:strVal val="#ppt_x"/>
                                          </p:val>
                                        </p:tav>
                                      </p:tavLst>
                                    </p:anim>
                                    <p:anim calcmode="lin" valueType="num">
                                      <p:cBhvr additive="base">
                                        <p:cTn id="3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P spid="10" grpId="0"/>
      <p:bldP spid="11"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a:latin typeface="+mn-lt"/>
                <a:ea typeface="+mn-ea"/>
                <a:cs typeface="+mn-ea"/>
                <a:sym typeface="+mn-lt"/>
              </a:rPr>
              <a:t>项目实施步骤</a:t>
            </a:r>
            <a:endParaRPr lang="zh-CN" altLang="en-US" dirty="0">
              <a:latin typeface="+mn-lt"/>
              <a:ea typeface="+mn-ea"/>
              <a:cs typeface="+mn-ea"/>
              <a:sym typeface="+mn-lt"/>
            </a:endParaRPr>
          </a:p>
        </p:txBody>
      </p:sp>
      <p:sp>
        <p:nvSpPr>
          <p:cNvPr id="21" name="椭圆 54"/>
          <p:cNvSpPr/>
          <p:nvPr/>
        </p:nvSpPr>
        <p:spPr>
          <a:xfrm>
            <a:off x="3723131" y="2794965"/>
            <a:ext cx="4617000" cy="2392601"/>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1" fmla="*/ 0 w 3487467"/>
              <a:gd name="connsiteY0-2" fmla="*/ 0 h 1719830"/>
              <a:gd name="connsiteX1-3" fmla="*/ 3439660 w 3487467"/>
              <a:gd name="connsiteY1-4" fmla="*/ 0 h 1719830"/>
              <a:gd name="connsiteX2-5" fmla="*/ 1719830 w 3487467"/>
              <a:gd name="connsiteY2-6" fmla="*/ 1719830 h 1719830"/>
              <a:gd name="connsiteX3-7" fmla="*/ 0 w 3487467"/>
              <a:gd name="connsiteY3-8" fmla="*/ 0 h 1719830"/>
              <a:gd name="connsiteX0-9" fmla="*/ 6132 w 3493599"/>
              <a:gd name="connsiteY0-10" fmla="*/ 130018 h 1849848"/>
              <a:gd name="connsiteX1-11" fmla="*/ 3445792 w 3493599"/>
              <a:gd name="connsiteY1-12" fmla="*/ 130018 h 1849848"/>
              <a:gd name="connsiteX2-13" fmla="*/ 1725962 w 3493599"/>
              <a:gd name="connsiteY2-14" fmla="*/ 1849848 h 1849848"/>
              <a:gd name="connsiteX3-15" fmla="*/ 6132 w 3493599"/>
              <a:gd name="connsiteY3-16" fmla="*/ 130018 h 1849848"/>
              <a:gd name="connsiteX0-17" fmla="*/ 6132 w 3493599"/>
              <a:gd name="connsiteY0-18" fmla="*/ 35412 h 1755242"/>
              <a:gd name="connsiteX1-19" fmla="*/ 3445792 w 3493599"/>
              <a:gd name="connsiteY1-20" fmla="*/ 35412 h 1755242"/>
              <a:gd name="connsiteX2-21" fmla="*/ 1725962 w 3493599"/>
              <a:gd name="connsiteY2-22" fmla="*/ 1755242 h 1755242"/>
              <a:gd name="connsiteX3-23" fmla="*/ 6132 w 3493599"/>
              <a:gd name="connsiteY3-24" fmla="*/ 35412 h 1755242"/>
              <a:gd name="connsiteX0-25" fmla="*/ 4377 w 3488420"/>
              <a:gd name="connsiteY0-26" fmla="*/ 11795 h 1772900"/>
              <a:gd name="connsiteX1-27" fmla="*/ 3450912 w 3488420"/>
              <a:gd name="connsiteY1-28" fmla="*/ 53046 h 1772900"/>
              <a:gd name="connsiteX2-29" fmla="*/ 1731082 w 3488420"/>
              <a:gd name="connsiteY2-30" fmla="*/ 1772876 h 1772900"/>
              <a:gd name="connsiteX3-31" fmla="*/ 4377 w 3488420"/>
              <a:gd name="connsiteY3-32" fmla="*/ 11795 h 1772900"/>
              <a:gd name="connsiteX0-33" fmla="*/ 39013 w 3522446"/>
              <a:gd name="connsiteY0-34" fmla="*/ 134148 h 1909003"/>
              <a:gd name="connsiteX1-35" fmla="*/ 3485548 w 3522446"/>
              <a:gd name="connsiteY1-36" fmla="*/ 175399 h 1909003"/>
              <a:gd name="connsiteX2-37" fmla="*/ 1738217 w 3522446"/>
              <a:gd name="connsiteY2-38" fmla="*/ 1908979 h 1909003"/>
              <a:gd name="connsiteX3-39" fmla="*/ 39013 w 3522446"/>
              <a:gd name="connsiteY3-40" fmla="*/ 134148 h 1909003"/>
              <a:gd name="connsiteX0-41" fmla="*/ 55067 w 3553265"/>
              <a:gd name="connsiteY0-42" fmla="*/ 134148 h 1909002"/>
              <a:gd name="connsiteX1-43" fmla="*/ 3501602 w 3553265"/>
              <a:gd name="connsiteY1-44" fmla="*/ 175399 h 1909002"/>
              <a:gd name="connsiteX2-45" fmla="*/ 1754271 w 3553265"/>
              <a:gd name="connsiteY2-46" fmla="*/ 1908979 h 1909002"/>
              <a:gd name="connsiteX3-47" fmla="*/ 55067 w 3553265"/>
              <a:gd name="connsiteY3-48" fmla="*/ 134148 h 1909002"/>
              <a:gd name="connsiteX0-49" fmla="*/ 39426 w 3502160"/>
              <a:gd name="connsiteY0-50" fmla="*/ 134148 h 1909003"/>
              <a:gd name="connsiteX1-51" fmla="*/ 3465335 w 3502160"/>
              <a:gd name="connsiteY1-52" fmla="*/ 175399 h 1909003"/>
              <a:gd name="connsiteX2-53" fmla="*/ 1718004 w 3502160"/>
              <a:gd name="connsiteY2-54" fmla="*/ 1908979 h 1909003"/>
              <a:gd name="connsiteX3-55" fmla="*/ 39426 w 3502160"/>
              <a:gd name="connsiteY3-56" fmla="*/ 134148 h 1909003"/>
              <a:gd name="connsiteX0-57" fmla="*/ 8999 w 3471733"/>
              <a:gd name="connsiteY0-58" fmla="*/ 21578 h 1796433"/>
              <a:gd name="connsiteX1-59" fmla="*/ 3434908 w 3471733"/>
              <a:gd name="connsiteY1-60" fmla="*/ 62829 h 1796433"/>
              <a:gd name="connsiteX2-61" fmla="*/ 1687577 w 3471733"/>
              <a:gd name="connsiteY2-62" fmla="*/ 1796409 h 1796433"/>
              <a:gd name="connsiteX3-63" fmla="*/ 8999 w 3471733"/>
              <a:gd name="connsiteY3-64" fmla="*/ 21578 h 1796433"/>
              <a:gd name="connsiteX0-65" fmla="*/ 39425 w 3502159"/>
              <a:gd name="connsiteY0-66" fmla="*/ 135675 h 1931154"/>
              <a:gd name="connsiteX1-67" fmla="*/ 3465334 w 3502159"/>
              <a:gd name="connsiteY1-68" fmla="*/ 176926 h 1931154"/>
              <a:gd name="connsiteX2-69" fmla="*/ 1718003 w 3502159"/>
              <a:gd name="connsiteY2-70" fmla="*/ 1931131 h 1931154"/>
              <a:gd name="connsiteX3-71" fmla="*/ 39425 w 3502159"/>
              <a:gd name="connsiteY3-72" fmla="*/ 135675 h 1931154"/>
              <a:gd name="connsiteX0-73" fmla="*/ 7276 w 3470010"/>
              <a:gd name="connsiteY0-74" fmla="*/ 26065 h 1821544"/>
              <a:gd name="connsiteX1-75" fmla="*/ 3433185 w 3470010"/>
              <a:gd name="connsiteY1-76" fmla="*/ 67316 h 1821544"/>
              <a:gd name="connsiteX2-77" fmla="*/ 1685854 w 3470010"/>
              <a:gd name="connsiteY2-78" fmla="*/ 1821521 h 1821544"/>
              <a:gd name="connsiteX3-79" fmla="*/ 7276 w 3470010"/>
              <a:gd name="connsiteY3-80" fmla="*/ 26065 h 1821544"/>
              <a:gd name="connsiteX0-81" fmla="*/ 12669 w 3492943"/>
              <a:gd name="connsiteY0-82" fmla="*/ 26065 h 1822469"/>
              <a:gd name="connsiteX1-83" fmla="*/ 3438578 w 3492943"/>
              <a:gd name="connsiteY1-84" fmla="*/ 67316 h 1822469"/>
              <a:gd name="connsiteX2-85" fmla="*/ 1691247 w 3492943"/>
              <a:gd name="connsiteY2-86" fmla="*/ 1821521 h 1822469"/>
              <a:gd name="connsiteX3-87" fmla="*/ 12669 w 3492943"/>
              <a:gd name="connsiteY3-88" fmla="*/ 26065 h 1822469"/>
              <a:gd name="connsiteX0-89" fmla="*/ 48756 w 3529030"/>
              <a:gd name="connsiteY0-90" fmla="*/ 3139 h 1799516"/>
              <a:gd name="connsiteX1-91" fmla="*/ 3474665 w 3529030"/>
              <a:gd name="connsiteY1-92" fmla="*/ 44390 h 1799516"/>
              <a:gd name="connsiteX2-93" fmla="*/ 1727334 w 3529030"/>
              <a:gd name="connsiteY2-94" fmla="*/ 1798595 h 1799516"/>
              <a:gd name="connsiteX3-95" fmla="*/ 48756 w 3529030"/>
              <a:gd name="connsiteY3-96" fmla="*/ 3139 h 1799516"/>
              <a:gd name="connsiteX0-97" fmla="*/ 48756 w 3529030"/>
              <a:gd name="connsiteY0-98" fmla="*/ 5796 h 1802173"/>
              <a:gd name="connsiteX1-99" fmla="*/ 3474665 w 3529030"/>
              <a:gd name="connsiteY1-100" fmla="*/ 47047 h 1802173"/>
              <a:gd name="connsiteX2-101" fmla="*/ 1727334 w 3529030"/>
              <a:gd name="connsiteY2-102" fmla="*/ 1801252 h 1802173"/>
              <a:gd name="connsiteX3-103" fmla="*/ 48756 w 3529030"/>
              <a:gd name="connsiteY3-104" fmla="*/ 5796 h 1802173"/>
              <a:gd name="connsiteX0-105" fmla="*/ 48756 w 3477652"/>
              <a:gd name="connsiteY0-106" fmla="*/ 5796 h 1802173"/>
              <a:gd name="connsiteX1-107" fmla="*/ 3474665 w 3477652"/>
              <a:gd name="connsiteY1-108" fmla="*/ 47047 h 1802173"/>
              <a:gd name="connsiteX2-109" fmla="*/ 1727334 w 3477652"/>
              <a:gd name="connsiteY2-110" fmla="*/ 1801252 h 1802173"/>
              <a:gd name="connsiteX3-111" fmla="*/ 48756 w 3477652"/>
              <a:gd name="connsiteY3-112" fmla="*/ 5796 h 1802173"/>
            </a:gdLst>
            <a:ahLst/>
            <a:cxnLst>
              <a:cxn ang="0">
                <a:pos x="connsiteX0-1" y="connsiteY0-2"/>
              </a:cxn>
              <a:cxn ang="0">
                <a:pos x="connsiteX1-3" y="connsiteY1-4"/>
              </a:cxn>
              <a:cxn ang="0">
                <a:pos x="connsiteX2-5" y="connsiteY2-6"/>
              </a:cxn>
              <a:cxn ang="0">
                <a:pos x="connsiteX3-7" y="connsiteY3-8"/>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TextBox 1"/>
          <p:cNvSpPr txBox="1"/>
          <p:nvPr/>
        </p:nvSpPr>
        <p:spPr>
          <a:xfrm>
            <a:off x="901307" y="192131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2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0" hangingPunct="1">
              <a:lnSpc>
                <a:spcPct val="120000"/>
              </a:lnSpc>
              <a:spcBef>
                <a:spcPts val="0"/>
              </a:spcBef>
              <a:spcAft>
                <a:spcPts val="0"/>
              </a:spcAft>
              <a:buClr>
                <a:srgbClr val="0B2C4F"/>
              </a:buClr>
              <a:buSzTx/>
              <a:buFont typeface="Wingdings" panose="05000000000000000000" pitchFamily="2" charset="2"/>
              <a:buNone/>
              <a:defRPr/>
            </a:pPr>
            <a:r>
              <a:rPr kumimoji="0" lang="zh-CN" altLang="en-US"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sym typeface="+mn-lt"/>
              </a:rPr>
              <a:t>获取弹幕数据</a:t>
            </a:r>
            <a:endParaRPr kumimoji="0" lang="zh-CN" altLang="en-US" sz="2000" b="1" i="0" u="none" strike="noStrike" kern="1200" cap="none" spc="0" normalizeH="0" baseline="0" noProof="0" dirty="0">
              <a:ln>
                <a:noFill/>
              </a:ln>
              <a:solidFill>
                <a:srgbClr val="243B7A"/>
              </a:solidFill>
              <a:effectLst/>
              <a:uLnTx/>
              <a:uFillTx/>
              <a:latin typeface="楷体" panose="02010609060101010101" pitchFamily="49" charset="-122"/>
              <a:ea typeface="楷体" panose="02010609060101010101" pitchFamily="49" charset="-122"/>
              <a:sym typeface="+mn-lt"/>
            </a:endParaRPr>
          </a:p>
        </p:txBody>
      </p:sp>
      <p:cxnSp>
        <p:nvCxnSpPr>
          <p:cNvPr id="35" name="直接连接符 34"/>
          <p:cNvCxnSpPr/>
          <p:nvPr/>
        </p:nvCxnSpPr>
        <p:spPr>
          <a:xfrm flipV="1">
            <a:off x="4012227" y="2789677"/>
            <a:ext cx="1990299"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171021" y="2789678"/>
            <a:ext cx="831504" cy="2362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6002530" y="2789711"/>
            <a:ext cx="890263" cy="2279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6002526" y="2789677"/>
            <a:ext cx="1945282"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747506" y="3661289"/>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02</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0" name="椭圆 39"/>
          <p:cNvSpPr/>
          <p:nvPr/>
        </p:nvSpPr>
        <p:spPr>
          <a:xfrm>
            <a:off x="4785026" y="4631195"/>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03</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1" name="椭圆 40"/>
          <p:cNvSpPr/>
          <p:nvPr/>
        </p:nvSpPr>
        <p:spPr>
          <a:xfrm>
            <a:off x="6447658" y="458640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04</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2" name="椭圆 41"/>
          <p:cNvSpPr/>
          <p:nvPr/>
        </p:nvSpPr>
        <p:spPr>
          <a:xfrm>
            <a:off x="7447943" y="3532697"/>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05</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7844203" y="2380701"/>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06</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椭圆 43"/>
          <p:cNvSpPr/>
          <p:nvPr/>
        </p:nvSpPr>
        <p:spPr>
          <a:xfrm>
            <a:off x="3374820" y="236556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5" name="TextBox 34"/>
          <p:cNvSpPr txBox="1"/>
          <p:nvPr/>
        </p:nvSpPr>
        <p:spPr>
          <a:xfrm>
            <a:off x="753897" y="2233653"/>
            <a:ext cx="2695679" cy="833626"/>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使用</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Python</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的</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requests</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库向</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B</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站的弹幕</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API</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发送请求，获取视频的弹幕数据。</a:t>
            </a:r>
            <a:endParaRPr kumimoji="0" lang="zh-CN" altLang="en-US" sz="1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ea"/>
              <a:sym typeface="+mn-lt"/>
            </a:endParaRPr>
          </a:p>
        </p:txBody>
      </p:sp>
      <p:sp>
        <p:nvSpPr>
          <p:cNvPr id="46" name="TextBox 35"/>
          <p:cNvSpPr txBox="1"/>
          <p:nvPr/>
        </p:nvSpPr>
        <p:spPr>
          <a:xfrm>
            <a:off x="879910" y="3264148"/>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0" hangingPunct="1">
              <a:lnSpc>
                <a:spcPct val="120000"/>
              </a:lnSpc>
              <a:spcBef>
                <a:spcPts val="0"/>
              </a:spcBef>
              <a:spcAft>
                <a:spcPts val="0"/>
              </a:spcAft>
              <a:buClr>
                <a:srgbClr val="0B2C4F"/>
              </a:buClr>
              <a:buSzTx/>
              <a:buFont typeface="Wingdings" panose="05000000000000000000" pitchFamily="2" charset="2"/>
              <a:buNone/>
              <a:defRPr/>
            </a:pPr>
            <a:r>
              <a:rPr kumimoji="0" lang="zh-CN" altLang="en-US"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sym typeface="+mn-lt"/>
              </a:rPr>
              <a:t>解析</a:t>
            </a:r>
            <a:r>
              <a:rPr kumimoji="0" lang="en-US" altLang="zh-CN"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sym typeface="+mn-lt"/>
              </a:rPr>
              <a:t>HTML</a:t>
            </a:r>
            <a:r>
              <a:rPr kumimoji="0" lang="zh-CN" altLang="en-US"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sym typeface="+mn-lt"/>
              </a:rPr>
              <a:t>源码</a:t>
            </a:r>
            <a:endParaRPr kumimoji="0" lang="zh-CN" altLang="en-US" sz="2000" b="1" i="0" u="none" strike="noStrike" kern="1200" cap="none" spc="0" normalizeH="0" baseline="0" noProof="0" dirty="0">
              <a:ln>
                <a:noFill/>
              </a:ln>
              <a:solidFill>
                <a:srgbClr val="243B7A"/>
              </a:solidFill>
              <a:effectLst/>
              <a:uLnTx/>
              <a:uFillTx/>
              <a:latin typeface="楷体" panose="02010609060101010101" pitchFamily="49" charset="-122"/>
              <a:ea typeface="楷体" panose="02010609060101010101" pitchFamily="49" charset="-122"/>
              <a:sym typeface="+mn-lt"/>
            </a:endParaRPr>
          </a:p>
        </p:txBody>
      </p:sp>
      <p:sp>
        <p:nvSpPr>
          <p:cNvPr id="47" name="TextBox 36"/>
          <p:cNvSpPr txBox="1"/>
          <p:nvPr/>
        </p:nvSpPr>
        <p:spPr>
          <a:xfrm>
            <a:off x="738913" y="3572245"/>
            <a:ext cx="2999202" cy="833626"/>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使用</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HTML</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解析器库</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BeautifulSoup</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对获取到的网页</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HTML</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源码进行解析，提取弹幕文本信息。</a:t>
            </a:r>
            <a:endParaRPr kumimoji="0" lang="zh-CN" altLang="en-US" sz="1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ea"/>
              <a:sym typeface="+mn-lt"/>
            </a:endParaRPr>
          </a:p>
        </p:txBody>
      </p:sp>
      <p:sp>
        <p:nvSpPr>
          <p:cNvPr id="48" name="TextBox 37"/>
          <p:cNvSpPr txBox="1"/>
          <p:nvPr/>
        </p:nvSpPr>
        <p:spPr>
          <a:xfrm>
            <a:off x="1141118" y="4559843"/>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0" hangingPunct="1">
              <a:lnSpc>
                <a:spcPct val="120000"/>
              </a:lnSpc>
              <a:spcBef>
                <a:spcPts val="0"/>
              </a:spcBef>
              <a:spcAft>
                <a:spcPts val="0"/>
              </a:spcAft>
              <a:buClr>
                <a:srgbClr val="0B2C4F"/>
              </a:buClr>
              <a:buSzTx/>
              <a:buFont typeface="Wingdings" panose="05000000000000000000" pitchFamily="2" charset="2"/>
              <a:buNone/>
              <a:defRPr/>
            </a:pPr>
            <a:r>
              <a:rPr kumimoji="0" lang="zh-CN" altLang="en-US"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sym typeface="+mn-lt"/>
              </a:rPr>
              <a:t>弹幕情感分析</a:t>
            </a:r>
            <a:endParaRPr kumimoji="0" lang="zh-CN" altLang="en-US" sz="2000" b="1" i="0" u="none" strike="noStrike" kern="1200" cap="none" spc="0" normalizeH="0" baseline="0" noProof="0" dirty="0">
              <a:ln>
                <a:noFill/>
              </a:ln>
              <a:solidFill>
                <a:srgbClr val="243B7A"/>
              </a:solidFill>
              <a:effectLst/>
              <a:uLnTx/>
              <a:uFillTx/>
              <a:latin typeface="楷体" panose="02010609060101010101" pitchFamily="49" charset="-122"/>
              <a:ea typeface="楷体" panose="02010609060101010101" pitchFamily="49" charset="-122"/>
              <a:sym typeface="+mn-lt"/>
            </a:endParaRPr>
          </a:p>
        </p:txBody>
      </p:sp>
      <p:sp>
        <p:nvSpPr>
          <p:cNvPr id="49" name="TextBox 38"/>
          <p:cNvSpPr txBox="1"/>
          <p:nvPr/>
        </p:nvSpPr>
        <p:spPr>
          <a:xfrm>
            <a:off x="753897" y="4890122"/>
            <a:ext cx="3985855" cy="1092158"/>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使用</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jieba</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进行分词，使用</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SnowNLP</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ea"/>
                <a:sym typeface="+mn-lt"/>
              </a:rPr>
              <a:t>对分词过后的文本进行情感分析，得到各个弹幕的情感极性，将其归为“正向情感”、“负向情感”和“中性情感”三类。</a:t>
            </a:r>
            <a:endParaRPr kumimoji="0" lang="zh-CN" altLang="en-US" sz="1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ea"/>
              <a:sym typeface="+mn-lt"/>
            </a:endParaRPr>
          </a:p>
        </p:txBody>
      </p:sp>
      <p:sp>
        <p:nvSpPr>
          <p:cNvPr id="50" name="TextBox 39"/>
          <p:cNvSpPr txBox="1"/>
          <p:nvPr/>
        </p:nvSpPr>
        <p:spPr>
          <a:xfrm rot="10800000" flipV="1">
            <a:off x="7324062" y="5187566"/>
            <a:ext cx="2414720" cy="427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20000"/>
              </a:lnSpc>
              <a:spcBef>
                <a:spcPts val="0"/>
              </a:spcBef>
              <a:spcAft>
                <a:spcPts val="0"/>
              </a:spcAft>
              <a:buClr>
                <a:srgbClr val="0B2C4F"/>
              </a:buClr>
              <a:buSzTx/>
              <a:buFont typeface="Wingdings" panose="05000000000000000000" pitchFamily="2" charset="2"/>
              <a:buNone/>
              <a:defRPr/>
            </a:pPr>
            <a:r>
              <a:rPr kumimoji="0" lang="zh-CN" altLang="en-US"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sym typeface="+mn-lt"/>
              </a:rPr>
              <a:t>统计</a:t>
            </a:r>
            <a:r>
              <a:rPr kumimoji="0" lang="en-US" altLang="zh-CN"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sym typeface="+mn-lt"/>
              </a:rPr>
              <a:t>Top10</a:t>
            </a:r>
            <a:r>
              <a:rPr kumimoji="0" lang="zh-CN" altLang="en-US"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sym typeface="+mn-lt"/>
              </a:rPr>
              <a:t>高频词</a:t>
            </a:r>
            <a:endParaRPr kumimoji="0" lang="zh-CN" altLang="en-US" sz="2000" b="1" i="0" u="none" strike="noStrike" kern="1200" cap="none" spc="0" normalizeH="0" baseline="0" noProof="0" dirty="0">
              <a:ln>
                <a:noFill/>
              </a:ln>
              <a:solidFill>
                <a:srgbClr val="243B7A"/>
              </a:solidFill>
              <a:effectLst/>
              <a:uLnTx/>
              <a:uFillTx/>
              <a:latin typeface="楷体" panose="02010609060101010101" pitchFamily="49" charset="-122"/>
              <a:ea typeface="楷体" panose="02010609060101010101" pitchFamily="49" charset="-122"/>
              <a:sym typeface="+mn-lt"/>
            </a:endParaRPr>
          </a:p>
        </p:txBody>
      </p:sp>
      <p:sp>
        <p:nvSpPr>
          <p:cNvPr id="51" name="TextBox 40"/>
          <p:cNvSpPr txBox="1"/>
          <p:nvPr/>
        </p:nvSpPr>
        <p:spPr>
          <a:xfrm>
            <a:off x="7324062" y="5506424"/>
            <a:ext cx="232724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用</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jieba</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统计</a:t>
            </a:r>
            <a:r>
              <a:rPr lang="en-US" altLang="zh-CN" sz="1400">
                <a:solidFill>
                  <a:prstClr val="black"/>
                </a:solidFill>
                <a:latin typeface="楷体" panose="02010609060101010101" pitchFamily="49" charset="-122"/>
                <a:ea typeface="楷体" panose="02010609060101010101" pitchFamily="49" charset="-122"/>
              </a:rPr>
              <a:t>T</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op10</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高频词</a:t>
            </a:r>
            <a:endPar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Box 41"/>
          <p:cNvSpPr txBox="1"/>
          <p:nvPr/>
        </p:nvSpPr>
        <p:spPr>
          <a:xfrm>
            <a:off x="8672054" y="3634730"/>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20000"/>
              </a:lnSpc>
              <a:spcBef>
                <a:spcPts val="0"/>
              </a:spcBef>
              <a:spcAft>
                <a:spcPts val="0"/>
              </a:spcAft>
              <a:buClr>
                <a:srgbClr val="0B2C4F"/>
              </a:buClr>
              <a:buSzTx/>
              <a:buFont typeface="Wingdings" panose="05000000000000000000" pitchFamily="2" charset="2"/>
              <a:buNone/>
              <a:defRPr/>
            </a:pPr>
            <a:r>
              <a:rPr kumimoji="0" lang="zh-CN" altLang="en-US"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rPr>
              <a:t>数据清洗和处理</a:t>
            </a:r>
            <a:endParaRPr kumimoji="0" lang="zh-CN" altLang="en-US" sz="2000" b="1" i="0" u="none" strike="noStrike" kern="1200" cap="none" spc="0" normalizeH="0" baseline="0" noProof="0" dirty="0">
              <a:ln>
                <a:noFill/>
              </a:ln>
              <a:solidFill>
                <a:srgbClr val="243B7A"/>
              </a:solidFill>
              <a:effectLst/>
              <a:uLnTx/>
              <a:uFillTx/>
              <a:latin typeface="楷体" panose="02010609060101010101" pitchFamily="49" charset="-122"/>
              <a:ea typeface="楷体" panose="02010609060101010101" pitchFamily="49" charset="-122"/>
              <a:sym typeface="+mn-lt"/>
            </a:endParaRPr>
          </a:p>
        </p:txBody>
      </p:sp>
      <p:sp>
        <p:nvSpPr>
          <p:cNvPr id="53" name="TextBox 42"/>
          <p:cNvSpPr txBox="1"/>
          <p:nvPr/>
        </p:nvSpPr>
        <p:spPr>
          <a:xfrm>
            <a:off x="8364940" y="3943578"/>
            <a:ext cx="2846161" cy="1092158"/>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对采集得到的弹幕情感数据进行去重、过滤，清理不必要的符号和字样，以保证数据的准确性和可靠性。</a:t>
            </a:r>
            <a:endParaRPr kumimoji="0" lang="zh-CN" altLang="en-US" sz="1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ea"/>
              <a:sym typeface="+mn-lt"/>
            </a:endParaRPr>
          </a:p>
        </p:txBody>
      </p:sp>
      <p:sp>
        <p:nvSpPr>
          <p:cNvPr id="54" name="TextBox 43"/>
          <p:cNvSpPr txBox="1"/>
          <p:nvPr/>
        </p:nvSpPr>
        <p:spPr>
          <a:xfrm>
            <a:off x="9211645" y="1907710"/>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20000"/>
              </a:lnSpc>
              <a:spcBef>
                <a:spcPts val="0"/>
              </a:spcBef>
              <a:spcAft>
                <a:spcPts val="0"/>
              </a:spcAft>
              <a:buClr>
                <a:srgbClr val="0B2C4F"/>
              </a:buClr>
              <a:buSzTx/>
              <a:buFont typeface="Wingdings" panose="05000000000000000000" pitchFamily="2" charset="2"/>
              <a:buNone/>
              <a:defRPr/>
            </a:pPr>
            <a:r>
              <a:rPr kumimoji="0" lang="zh-CN" altLang="en-US" sz="2000" b="1" i="0" u="none" strike="noStrike" kern="1200" cap="none" spc="0" normalizeH="0" baseline="0" noProof="0">
                <a:ln>
                  <a:noFill/>
                </a:ln>
                <a:solidFill>
                  <a:srgbClr val="243B7A"/>
                </a:solidFill>
                <a:effectLst/>
                <a:uLnTx/>
                <a:uFillTx/>
                <a:latin typeface="楷体" panose="02010609060101010101" pitchFamily="49" charset="-122"/>
                <a:ea typeface="楷体" panose="02010609060101010101" pitchFamily="49" charset="-122"/>
              </a:rPr>
              <a:t>数据可视化</a:t>
            </a:r>
            <a:endParaRPr kumimoji="0" lang="zh-CN" altLang="en-US" sz="2000" b="1" i="0" u="none" strike="noStrike" kern="1200" cap="none" spc="0" normalizeH="0" baseline="0" noProof="0" dirty="0">
              <a:ln>
                <a:noFill/>
              </a:ln>
              <a:solidFill>
                <a:srgbClr val="243B7A"/>
              </a:solidFill>
              <a:effectLst/>
              <a:uLnTx/>
              <a:uFillTx/>
              <a:latin typeface="楷体" panose="02010609060101010101" pitchFamily="49" charset="-122"/>
              <a:ea typeface="楷体" panose="02010609060101010101" pitchFamily="49" charset="-122"/>
              <a:sym typeface="+mn-lt"/>
            </a:endParaRPr>
          </a:p>
        </p:txBody>
      </p:sp>
      <p:sp>
        <p:nvSpPr>
          <p:cNvPr id="55" name="TextBox 44"/>
          <p:cNvSpPr txBox="1"/>
          <p:nvPr/>
        </p:nvSpPr>
        <p:spPr>
          <a:xfrm>
            <a:off x="8756362" y="2259449"/>
            <a:ext cx="2620304"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使用</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matplotlib</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绘制饼状图来展示弹幕情感极性的占比。使用</a:t>
            </a:r>
            <a:r>
              <a:rPr kumimoji="0" lang="en-US" altLang="zh-CN"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wordcloud</a:t>
            </a:r>
            <a:r>
              <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库绘制词云图，展示弹幕中出现频率较高的关键词。</a:t>
            </a:r>
            <a:endParaRPr kumimoji="0" lang="zh-CN" altLang="en-US" sz="1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56" name="组合 55"/>
          <p:cNvGrpSpPr/>
          <p:nvPr/>
        </p:nvGrpSpPr>
        <p:grpSpPr>
          <a:xfrm>
            <a:off x="5046640" y="1808940"/>
            <a:ext cx="1911773" cy="1911773"/>
            <a:chOff x="3832951" y="1054702"/>
            <a:chExt cx="1440000" cy="1440000"/>
          </a:xfrm>
          <a:solidFill>
            <a:srgbClr val="244C89"/>
          </a:solidFill>
        </p:grpSpPr>
        <p:sp>
          <p:nvSpPr>
            <p:cNvPr id="57" name="椭圆 56"/>
            <p:cNvSpPr/>
            <p:nvPr/>
          </p:nvSpPr>
          <p:spPr>
            <a:xfrm>
              <a:off x="3832951" y="1054702"/>
              <a:ext cx="1440000" cy="1440000"/>
            </a:xfrm>
            <a:prstGeom prst="ellipse">
              <a:avLst/>
            </a:prstGeom>
            <a:gr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8" name="TextBox 21"/>
            <p:cNvSpPr txBox="1"/>
            <p:nvPr/>
          </p:nvSpPr>
          <p:spPr>
            <a:xfrm>
              <a:off x="4204138" y="1420759"/>
              <a:ext cx="697627" cy="707886"/>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ctr">
                <a:defRPr sz="1400">
                  <a:solidFill>
                    <a:schemeClr val="lt1"/>
                  </a:solidFill>
                  <a:latin typeface="Impact" panose="020B080603090205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ea"/>
                  <a:sym typeface="+mn-lt"/>
                </a:rPr>
                <a:t>项目实施步骤</a:t>
              </a:r>
              <a:endParaRPr kumimoji="0" lang="en-US" altLang="zh-CN" sz="24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ea"/>
                <a:sym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ppt_x"/>
                                          </p:val>
                                        </p:tav>
                                        <p:tav tm="100000">
                                          <p:val>
                                            <p:strVal val="#ppt_x"/>
                                          </p:val>
                                        </p:tav>
                                      </p:tavLst>
                                    </p:anim>
                                    <p:anim calcmode="lin" valueType="num">
                                      <p:cBhvr additive="base">
                                        <p:cTn id="92" dur="500" fill="hold"/>
                                        <p:tgtEl>
                                          <p:spTgt spid="5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ppt_x"/>
                                          </p:val>
                                        </p:tav>
                                        <p:tav tm="100000">
                                          <p:val>
                                            <p:strVal val="#ppt_x"/>
                                          </p:val>
                                        </p:tav>
                                      </p:tavLst>
                                    </p:anim>
                                    <p:anim calcmode="lin" valueType="num">
                                      <p:cBhvr additive="base">
                                        <p:cTn id="96" dur="500" fill="hold"/>
                                        <p:tgtEl>
                                          <p:spTgt spid="5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ppt_x"/>
                                          </p:val>
                                        </p:tav>
                                        <p:tav tm="100000">
                                          <p:val>
                                            <p:strVal val="#ppt_x"/>
                                          </p:val>
                                        </p:tav>
                                      </p:tavLst>
                                    </p:anim>
                                    <p:anim calcmode="lin" valueType="num">
                                      <p:cBhvr additive="base">
                                        <p:cTn id="10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P spid="53" grpId="0"/>
      <p:bldP spid="54" grpId="0"/>
      <p:bldP spid="55" grpId="0"/>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KSO_WM_UNIT_PLACING_PICTURE_USER_VIEWPORT" val="{&quot;height&quot;:3959.727559055118,&quot;width&quot;:4877.3968503937}"/>
</p:tagLst>
</file>

<file path=ppt/tags/tag4.xml><?xml version="1.0" encoding="utf-8"?>
<p:tagLst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 name="KSO_WPP_MARK_KEY" val="d4c8a671-7db5-4cee-8f86-f889a536eeb0"/>
  <p:tag name="COMMONDATA" val="eyJoZGlkIjoiNGVjMTcxYzEyYmM2MDQ1OTgxMTVmYWUyNTYwODE2ZDIifQ=="/>
</p:tagLst>
</file>

<file path=ppt/theme/theme1.xml><?xml version="1.0" encoding="utf-8"?>
<a:theme xmlns:a="http://schemas.openxmlformats.org/drawingml/2006/main" name="www.2ppt.com">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vgjorn4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1660</Words>
  <Application>WPS 演示</Application>
  <PresentationFormat>宽屏</PresentationFormat>
  <Paragraphs>232</Paragraphs>
  <Slides>18</Slides>
  <Notes>17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18</vt:i4>
      </vt:variant>
    </vt:vector>
  </HeadingPairs>
  <TitlesOfParts>
    <vt:vector size="34" baseType="lpstr">
      <vt:lpstr>Arial</vt:lpstr>
      <vt:lpstr>宋体</vt:lpstr>
      <vt:lpstr>Wingdings</vt:lpstr>
      <vt:lpstr>思源黑体</vt:lpstr>
      <vt:lpstr>黑体</vt:lpstr>
      <vt:lpstr>楷体</vt:lpstr>
      <vt:lpstr>微软雅黑</vt:lpstr>
      <vt:lpstr>仿宋_GB2312</vt:lpstr>
      <vt:lpstr>仿宋</vt:lpstr>
      <vt:lpstr>Agency FB</vt:lpstr>
      <vt:lpstr>Arial Rounded MT Bold</vt:lpstr>
      <vt:lpstr>Calibri</vt:lpstr>
      <vt:lpstr>Impact</vt:lpstr>
      <vt:lpstr>Arial Unicode MS</vt:lpstr>
      <vt:lpstr>www.2ppt.com</vt:lpstr>
      <vt:lpstr>自定义设计方案</vt:lpstr>
      <vt:lpstr>PowerPoint 演示文稿</vt:lpstr>
      <vt:lpstr>PowerPoint 演示文稿</vt:lpstr>
      <vt:lpstr>PowerPoint 演示文稿</vt:lpstr>
      <vt:lpstr>小组介绍</vt:lpstr>
      <vt:lpstr>PowerPoint 演示文稿</vt:lpstr>
      <vt:lpstr>项目制作背景</vt:lpstr>
      <vt:lpstr>项目意义</vt:lpstr>
      <vt:lpstr>PowerPoint 演示文稿</vt:lpstr>
      <vt:lpstr>项目实施步骤</vt:lpstr>
      <vt:lpstr>相关算法</vt:lpstr>
      <vt:lpstr>机器翻译知识运用</vt:lpstr>
      <vt:lpstr>PowerPoint 演示文稿</vt:lpstr>
      <vt:lpstr>爬虫采集</vt:lpstr>
      <vt:lpstr>情感分析</vt:lpstr>
      <vt:lpstr>情感分析</vt:lpstr>
      <vt:lpstr>PowerPoint 演示文稿</vt:lpstr>
      <vt:lpstr>项目总结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creator/>
  <dc:description>www.2ppt.com-爱PPT提供资源下载</dc:description>
  <dc:subject>www.2ppt.com-爱PPT提供资源下载</dc:subject>
  <cp:lastModifiedBy>愿</cp:lastModifiedBy>
  <cp:revision>12</cp:revision>
  <dcterms:created xsi:type="dcterms:W3CDTF">2023-04-21T11:53:00Z</dcterms:created>
  <dcterms:modified xsi:type="dcterms:W3CDTF">2023-06-22T10:53:21Z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B67F56161E0649B5B2C91A64BEBEC769_13</vt:lpwstr>
  </property>
  <property fmtid="{D5CDD505-2E9C-101B-9397-08002B2CF9AE}" pid="3" name="KSOProductBuildVer">
    <vt:lpwstr>2052-11.1.0.12608</vt:lpwstr>
  </property>
</Properties>
</file>