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648C73-BE70-4F68-BD42-3DD938B31306}">
          <p14:sldIdLst>
            <p14:sldId id="256"/>
            <p14:sldId id="257"/>
            <p14:sldId id="258"/>
            <p14:sldId id="259"/>
            <p14:sldId id="260"/>
            <p14:sldId id="261"/>
            <p14:sldId id="262"/>
            <p14:sldId id="263"/>
            <p14:sldId id="265"/>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500"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B13F5-4AF2-489D-998B-BCF19DED9915}"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F1AA7-EB2A-47F8-B6EB-D239700B9D0E}" type="slidenum">
              <a:rPr lang="en-IN" smtClean="0"/>
              <a:t>‹#›</a:t>
            </a:fld>
            <a:endParaRPr lang="en-IN"/>
          </a:p>
        </p:txBody>
      </p:sp>
    </p:spTree>
    <p:extLst>
      <p:ext uri="{BB962C8B-B14F-4D97-AF65-F5344CB8AC3E}">
        <p14:creationId xmlns:p14="http://schemas.microsoft.com/office/powerpoint/2010/main" val="390934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7F1AA7-EB2A-47F8-B6EB-D239700B9D0E}" type="slidenum">
              <a:rPr lang="en-IN" smtClean="0"/>
              <a:t>1</a:t>
            </a:fld>
            <a:endParaRPr lang="en-IN"/>
          </a:p>
        </p:txBody>
      </p:sp>
    </p:spTree>
    <p:extLst>
      <p:ext uri="{BB962C8B-B14F-4D97-AF65-F5344CB8AC3E}">
        <p14:creationId xmlns:p14="http://schemas.microsoft.com/office/powerpoint/2010/main" val="294933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7F1AA7-EB2A-47F8-B6EB-D239700B9D0E}" type="slidenum">
              <a:rPr lang="en-IN" smtClean="0"/>
              <a:t>8</a:t>
            </a:fld>
            <a:endParaRPr lang="en-IN"/>
          </a:p>
        </p:txBody>
      </p:sp>
    </p:spTree>
    <p:extLst>
      <p:ext uri="{BB962C8B-B14F-4D97-AF65-F5344CB8AC3E}">
        <p14:creationId xmlns:p14="http://schemas.microsoft.com/office/powerpoint/2010/main" val="270038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7B844-59C1-4C0A-8555-BDCAB5E95DDA}" type="datetimeFigureOut">
              <a:rPr lang="en-IN" smtClean="0"/>
              <a:t>17-04-2024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46A287-8430-416D-89C3-00B84D46155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65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7B844-59C1-4C0A-8555-BDCAB5E95DDA}"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A287-8430-416D-89C3-00B84D46155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571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7B844-59C1-4C0A-8555-BDCAB5E95DDA}"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A287-8430-416D-89C3-00B84D46155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58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7B844-59C1-4C0A-8555-BDCAB5E95DDA}"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A287-8430-416D-89C3-00B84D46155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727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A7B844-59C1-4C0A-8555-BDCAB5E95DDA}"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A287-8430-416D-89C3-00B84D46155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49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7B844-59C1-4C0A-8555-BDCAB5E95DDA}"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6A287-8430-416D-89C3-00B84D46155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7B844-59C1-4C0A-8555-BDCAB5E95DDA}"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6A287-8430-416D-89C3-00B84D46155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55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A7B844-59C1-4C0A-8555-BDCAB5E95DDA}"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6A287-8430-416D-89C3-00B84D46155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9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7B844-59C1-4C0A-8555-BDCAB5E95DDA}"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46A287-8430-416D-89C3-00B84D461553}" type="slidenum">
              <a:rPr lang="en-IN" smtClean="0"/>
              <a:t>‹#›</a:t>
            </a:fld>
            <a:endParaRPr lang="en-IN"/>
          </a:p>
        </p:txBody>
      </p:sp>
    </p:spTree>
    <p:extLst>
      <p:ext uri="{BB962C8B-B14F-4D97-AF65-F5344CB8AC3E}">
        <p14:creationId xmlns:p14="http://schemas.microsoft.com/office/powerpoint/2010/main" val="408193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7B844-59C1-4C0A-8555-BDCAB5E95DDA}"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6A287-8430-416D-89C3-00B84D46155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73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A7B844-59C1-4C0A-8555-BDCAB5E95DDA}" type="datetimeFigureOut">
              <a:rPr lang="en-IN" smtClean="0"/>
              <a:t>17-04-2024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46A287-8430-416D-89C3-00B84D46155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832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A7B844-59C1-4C0A-8555-BDCAB5E95DDA}" type="datetimeFigureOut">
              <a:rPr lang="en-IN" smtClean="0"/>
              <a:t>17-04-2024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46A287-8430-416D-89C3-00B84D46155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21628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2F641D1C-0C1E-BC24-689A-1BCD6F8852EC}"/>
              </a:ext>
            </a:extLst>
          </p:cNvPr>
          <p:cNvPicPr>
            <a:picLocks noChangeAspect="1"/>
          </p:cNvPicPr>
          <p:nvPr/>
        </p:nvPicPr>
        <p:blipFill rotWithShape="1">
          <a:blip r:embed="rId3"/>
          <a:srcRect t="10650" r="-1" b="5078"/>
          <a:stretch/>
        </p:blipFill>
        <p:spPr>
          <a:xfrm>
            <a:off x="305" y="22819"/>
            <a:ext cx="12191695" cy="6857990"/>
          </a:xfrm>
          <a:prstGeom prst="rect">
            <a:avLst/>
          </a:prstGeom>
        </p:spPr>
      </p:pic>
      <p:sp>
        <p:nvSpPr>
          <p:cNvPr id="9" name="Rectangle 8">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C38EB40-6065-CF7E-E7E8-DB5470E35955}"/>
              </a:ext>
            </a:extLst>
          </p:cNvPr>
          <p:cNvSpPr>
            <a:spLocks noGrp="1"/>
          </p:cNvSpPr>
          <p:nvPr>
            <p:ph type="subTitle" idx="1"/>
          </p:nvPr>
        </p:nvSpPr>
        <p:spPr>
          <a:xfrm>
            <a:off x="4065511" y="4669144"/>
            <a:ext cx="6832499" cy="716529"/>
          </a:xfrm>
        </p:spPr>
        <p:txBody>
          <a:bodyPr>
            <a:normAutofit/>
          </a:bodyPr>
          <a:lstStyle/>
          <a:p>
            <a:pPr>
              <a:spcAft>
                <a:spcPts val="800"/>
              </a:spcAft>
            </a:pPr>
            <a:endParaRPr lang="en-IN" sz="1600" kern="100">
              <a:solidFill>
                <a:srgbClr val="FFFFFE"/>
              </a:solidFill>
              <a:effectLst/>
              <a:latin typeface="Aptos" panose="020B0004020202020204" pitchFamily="34" charset="0"/>
              <a:ea typeface="Aptos" panose="020B0004020202020204" pitchFamily="34" charset="0"/>
              <a:cs typeface="Times New Roman" panose="02020603050405020304" pitchFamily="18" charset="0"/>
            </a:endParaRPr>
          </a:p>
          <a:p>
            <a:endParaRPr lang="en-IN" sz="1600" dirty="0">
              <a:solidFill>
                <a:srgbClr val="FFFFFE"/>
              </a:solidFill>
            </a:endParaRPr>
          </a:p>
        </p:txBody>
      </p:sp>
      <p:cxnSp>
        <p:nvCxnSpPr>
          <p:cNvPr id="11" name="Straight Connector 1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9B371E"/>
            </a:solidFill>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93EB26CD-95A1-562D-AA95-621222F9A2EA}"/>
              </a:ext>
            </a:extLst>
          </p:cNvPr>
          <p:cNvSpPr txBox="1"/>
          <p:nvPr/>
        </p:nvSpPr>
        <p:spPr>
          <a:xfrm>
            <a:off x="4065509" y="3320533"/>
            <a:ext cx="7261157" cy="1200329"/>
          </a:xfrm>
          <a:prstGeom prst="rect">
            <a:avLst/>
          </a:prstGeom>
          <a:noFill/>
        </p:spPr>
        <p:txBody>
          <a:bodyPr wrap="square">
            <a:spAutoFit/>
          </a:bodyPr>
          <a:lstStyle/>
          <a:p>
            <a:r>
              <a:rPr kumimoji="0" lang="en-IN" sz="3600" b="0" i="0" u="none" strike="noStrike" kern="1200" cap="none" spc="0" normalizeH="0" baseline="0" noProof="0" dirty="0">
                <a:ln>
                  <a:noFill/>
                </a:ln>
                <a:solidFill>
                  <a:prstClr val="white"/>
                </a:solidFill>
                <a:effectLst/>
                <a:uLnTx/>
                <a:uFillTx/>
                <a:latin typeface="Calibri"/>
                <a:ea typeface="+mj-ea"/>
                <a:cs typeface="+mj-cs"/>
              </a:rPr>
              <a:t>Crypto stock prediction using various influence Factors</a:t>
            </a:r>
            <a:endParaRPr lang="en-IN" dirty="0"/>
          </a:p>
        </p:txBody>
      </p:sp>
    </p:spTree>
    <p:extLst>
      <p:ext uri="{BB962C8B-B14F-4D97-AF65-F5344CB8AC3E}">
        <p14:creationId xmlns:p14="http://schemas.microsoft.com/office/powerpoint/2010/main" val="17172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D9C6F39-8C56-3231-9638-CE2416E82657}"/>
              </a:ext>
            </a:extLst>
          </p:cNvPr>
          <p:cNvSpPr>
            <a:spLocks noGrp="1"/>
          </p:cNvSpPr>
          <p:nvPr>
            <p:ph idx="1"/>
          </p:nvPr>
        </p:nvSpPr>
        <p:spPr>
          <a:xfrm>
            <a:off x="1450975" y="2016125"/>
            <a:ext cx="9604375" cy="2988122"/>
          </a:xfrm>
        </p:spPr>
        <p:txBody>
          <a:bodyPr>
            <a:noAutofit/>
          </a:bodyPr>
          <a:lstStyle/>
          <a:p>
            <a:r>
              <a:rPr lang="en-US" sz="2400" dirty="0">
                <a:latin typeface="Times New Roman" panose="02020603050405020304" pitchFamily="18" charset="0"/>
                <a:cs typeface="Times New Roman" panose="02020603050405020304" pitchFamily="18" charset="0"/>
              </a:rPr>
              <a:t>In conclusion, our study underscores the complexity of predicting stock prices in the crypto market, yet highlights the potential of machine learning techniques, particularly Recurrent Neural Networks (RNNs), in addressing this challenge. By harnessing Python and key libraries like TensorFlow, we've constructed a robust predictive model capable of analyzing historical data and projecting future price trends.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33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Enhancements</a:t>
            </a:r>
            <a:endParaRPr lang="en-IN" dirty="0"/>
          </a:p>
        </p:txBody>
      </p:sp>
      <p:sp>
        <p:nvSpPr>
          <p:cNvPr id="3" name="Content Placeholder 2"/>
          <p:cNvSpPr>
            <a:spLocks noGrp="1"/>
          </p:cNvSpPr>
          <p:nvPr>
            <p:ph idx="1"/>
          </p:nvPr>
        </p:nvSpPr>
        <p:spPr>
          <a:xfrm>
            <a:off x="1451579" y="2015732"/>
            <a:ext cx="9603275" cy="4037749"/>
          </a:xfrm>
        </p:spPr>
        <p:txBody>
          <a:bodyPr>
            <a:normAutofit fontScale="77500" lnSpcReduction="20000"/>
          </a:bodyPr>
          <a:lstStyle/>
          <a:p>
            <a:r>
              <a:rPr lang="en-US" sz="2300" b="1" dirty="0">
                <a:latin typeface="Times New Roman" panose="02020603050405020304" pitchFamily="18" charset="0"/>
                <a:cs typeface="Times New Roman" panose="02020603050405020304" pitchFamily="18" charset="0"/>
              </a:rPr>
              <a:t>Integration of Alternative Data Sources:</a:t>
            </a:r>
            <a:r>
              <a:rPr lang="en-US" sz="2300" dirty="0">
                <a:latin typeface="Times New Roman" panose="02020603050405020304" pitchFamily="18" charset="0"/>
                <a:cs typeface="Times New Roman" panose="02020603050405020304" pitchFamily="18" charset="0"/>
              </a:rPr>
              <a:t> Incorporating data from social media sentiment analysis, news articles, and </a:t>
            </a:r>
            <a:r>
              <a:rPr lang="en-US" sz="2300" dirty="0" err="1">
                <a:latin typeface="Times New Roman" panose="02020603050405020304" pitchFamily="18" charset="0"/>
                <a:cs typeface="Times New Roman" panose="02020603050405020304" pitchFamily="18" charset="0"/>
              </a:rPr>
              <a:t>blockchain</a:t>
            </a:r>
            <a:r>
              <a:rPr lang="en-US" sz="2300" dirty="0">
                <a:latin typeface="Times New Roman" panose="02020603050405020304" pitchFamily="18" charset="0"/>
                <a:cs typeface="Times New Roman" panose="02020603050405020304" pitchFamily="18" charset="0"/>
              </a:rPr>
              <a:t> analytics could provide additional insights into market sentiment and trends, further enhancing the accuracy of predictions.</a:t>
            </a:r>
          </a:p>
          <a:p>
            <a:r>
              <a:rPr lang="en-US" sz="2300" b="1" dirty="0">
                <a:latin typeface="Times New Roman" panose="02020603050405020304" pitchFamily="18" charset="0"/>
                <a:cs typeface="Times New Roman" panose="02020603050405020304" pitchFamily="18" charset="0"/>
              </a:rPr>
              <a:t>Ensemble Learning Techniques:</a:t>
            </a:r>
            <a:r>
              <a:rPr lang="en-US" sz="2300" dirty="0">
                <a:latin typeface="Times New Roman" panose="02020603050405020304" pitchFamily="18" charset="0"/>
                <a:cs typeface="Times New Roman" panose="02020603050405020304" pitchFamily="18" charset="0"/>
              </a:rPr>
              <a:t> Exploring ensemble learning methods, such as combining multiple models or algorithms, can potentially improve prediction accuracy by leveraging the strengths of different approaches and mitigating individual weaknesses.</a:t>
            </a:r>
          </a:p>
          <a:p>
            <a:r>
              <a:rPr lang="en-US" sz="2300" b="1" dirty="0">
                <a:latin typeface="Times New Roman" panose="02020603050405020304" pitchFamily="18" charset="0"/>
                <a:cs typeface="Times New Roman" panose="02020603050405020304" pitchFamily="18" charset="0"/>
              </a:rPr>
              <a:t>Feature Engineering:</a:t>
            </a:r>
            <a:r>
              <a:rPr lang="en-US" sz="2300" dirty="0">
                <a:latin typeface="Times New Roman" panose="02020603050405020304" pitchFamily="18" charset="0"/>
                <a:cs typeface="Times New Roman" panose="02020603050405020304" pitchFamily="18" charset="0"/>
              </a:rPr>
              <a:t> Continuously refining feature selection and engineering processes can uncover new predictive variables and enhance the model's ability to capture relevant market dynamics, thereby improving overall performance.</a:t>
            </a:r>
          </a:p>
          <a:p>
            <a:r>
              <a:rPr lang="en-US" sz="2300" b="1" dirty="0">
                <a:latin typeface="Times New Roman" panose="02020603050405020304" pitchFamily="18" charset="0"/>
                <a:cs typeface="Times New Roman" panose="02020603050405020304" pitchFamily="18" charset="0"/>
              </a:rPr>
              <a:t>Hyperparameter Tuning:</a:t>
            </a:r>
            <a:r>
              <a:rPr lang="en-US" sz="2300" dirty="0">
                <a:latin typeface="Times New Roman" panose="02020603050405020304" pitchFamily="18" charset="0"/>
                <a:cs typeface="Times New Roman" panose="02020603050405020304" pitchFamily="18" charset="0"/>
              </a:rPr>
              <a:t> Fine-tuning the hyperparameters of the model, such as learning rates, batch sizes, and network architectures, through rigorous experimentation and optimization techniques can lead to better generalization and improved predictive performance.</a:t>
            </a:r>
          </a:p>
          <a:p>
            <a:endParaRPr lang="en-IN" dirty="0"/>
          </a:p>
        </p:txBody>
      </p:sp>
    </p:spTree>
    <p:extLst>
      <p:ext uri="{BB962C8B-B14F-4D97-AF65-F5344CB8AC3E}">
        <p14:creationId xmlns:p14="http://schemas.microsoft.com/office/powerpoint/2010/main" val="87680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7250" y="2019300"/>
            <a:ext cx="11334750" cy="4034181"/>
          </a:xfrm>
        </p:spPr>
        <p:txBody>
          <a:bodyPr>
            <a:normAutofit fontScale="25000" lnSpcReduction="20000"/>
          </a:bodyPr>
          <a:lstStyle/>
          <a:p>
            <a:r>
              <a:rPr lang="en-IN" sz="5600" dirty="0">
                <a:latin typeface="Times New Roman" panose="02020603050405020304" pitchFamily="18" charset="0"/>
                <a:ea typeface="Tahoma" panose="020B0604030504040204" pitchFamily="34" charset="0"/>
                <a:cs typeface="Times New Roman" panose="02020603050405020304" pitchFamily="18" charset="0"/>
              </a:rPr>
              <a:t>Abu-</a:t>
            </a:r>
            <a:r>
              <a:rPr lang="en-IN" sz="5600" dirty="0" err="1">
                <a:latin typeface="Times New Roman" panose="02020603050405020304" pitchFamily="18" charset="0"/>
                <a:ea typeface="Tahoma" panose="020B0604030504040204" pitchFamily="34" charset="0"/>
                <a:cs typeface="Times New Roman" panose="02020603050405020304" pitchFamily="18" charset="0"/>
              </a:rPr>
              <a:t>Mostafa</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Yaser</a:t>
            </a:r>
            <a:r>
              <a:rPr lang="en-IN" sz="5600" dirty="0">
                <a:latin typeface="Times New Roman" panose="02020603050405020304" pitchFamily="18" charset="0"/>
                <a:ea typeface="Tahoma" panose="020B0604030504040204" pitchFamily="34" charset="0"/>
                <a:cs typeface="Times New Roman" panose="02020603050405020304" pitchFamily="18" charset="0"/>
              </a:rPr>
              <a:t> S., and Amir F. </a:t>
            </a:r>
            <a:r>
              <a:rPr lang="en-IN" sz="5600" dirty="0" err="1">
                <a:latin typeface="Times New Roman" panose="02020603050405020304" pitchFamily="18" charset="0"/>
                <a:ea typeface="Tahoma" panose="020B0604030504040204" pitchFamily="34" charset="0"/>
                <a:cs typeface="Times New Roman" panose="02020603050405020304" pitchFamily="18" charset="0"/>
              </a:rPr>
              <a:t>Atiya</a:t>
            </a:r>
            <a:r>
              <a:rPr lang="en-IN" sz="5600" dirty="0">
                <a:latin typeface="Times New Roman" panose="02020603050405020304" pitchFamily="18" charset="0"/>
                <a:ea typeface="Tahoma" panose="020B0604030504040204" pitchFamily="34" charset="0"/>
                <a:cs typeface="Times New Roman" panose="02020603050405020304" pitchFamily="18" charset="0"/>
              </a:rPr>
              <a:t>. "Introduction to financial forecasting." Applied Intelligence 6 (1996): 205–213.</a:t>
            </a:r>
          </a:p>
          <a:p>
            <a:r>
              <a:rPr lang="en-IN" sz="5600" dirty="0" err="1">
                <a:latin typeface="Times New Roman" panose="02020603050405020304" pitchFamily="18" charset="0"/>
                <a:ea typeface="Tahoma" panose="020B0604030504040204" pitchFamily="34" charset="0"/>
                <a:cs typeface="Times New Roman" panose="02020603050405020304" pitchFamily="18" charset="0"/>
              </a:rPr>
              <a:t>Arévalo</a:t>
            </a:r>
            <a:r>
              <a:rPr lang="en-IN" sz="5600" dirty="0">
                <a:latin typeface="Times New Roman" panose="02020603050405020304" pitchFamily="18" charset="0"/>
                <a:ea typeface="Tahoma" panose="020B0604030504040204" pitchFamily="34" charset="0"/>
                <a:cs typeface="Times New Roman" panose="02020603050405020304" pitchFamily="18" charset="0"/>
              </a:rPr>
              <a:t>, Rubén, Jorge </a:t>
            </a:r>
            <a:r>
              <a:rPr lang="en-IN" sz="5600" dirty="0" err="1">
                <a:latin typeface="Times New Roman" panose="02020603050405020304" pitchFamily="18" charset="0"/>
                <a:ea typeface="Tahoma" panose="020B0604030504040204" pitchFamily="34" charset="0"/>
                <a:cs typeface="Times New Roman" panose="02020603050405020304" pitchFamily="18" charset="0"/>
              </a:rPr>
              <a:t>García</a:t>
            </a:r>
            <a:r>
              <a:rPr lang="en-IN" sz="5600" dirty="0">
                <a:latin typeface="Times New Roman" panose="02020603050405020304" pitchFamily="18" charset="0"/>
                <a:ea typeface="Tahoma" panose="020B0604030504040204" pitchFamily="34" charset="0"/>
                <a:cs typeface="Times New Roman" panose="02020603050405020304" pitchFamily="18" charset="0"/>
              </a:rPr>
              <a:t>, Francisco </a:t>
            </a:r>
            <a:r>
              <a:rPr lang="en-IN" sz="5600" dirty="0" err="1">
                <a:latin typeface="Times New Roman" panose="02020603050405020304" pitchFamily="18" charset="0"/>
                <a:ea typeface="Tahoma" panose="020B0604030504040204" pitchFamily="34" charset="0"/>
                <a:cs typeface="Times New Roman" panose="02020603050405020304" pitchFamily="18" charset="0"/>
              </a:rPr>
              <a:t>Guijarro</a:t>
            </a:r>
            <a:r>
              <a:rPr lang="en-IN" sz="5600" dirty="0">
                <a:latin typeface="Times New Roman" panose="02020603050405020304" pitchFamily="18" charset="0"/>
                <a:ea typeface="Tahoma" panose="020B0604030504040204" pitchFamily="34" charset="0"/>
                <a:cs typeface="Times New Roman" panose="02020603050405020304" pitchFamily="18" charset="0"/>
              </a:rPr>
              <a:t>, and Alfred </a:t>
            </a:r>
            <a:r>
              <a:rPr lang="en-IN" sz="5600" dirty="0" err="1">
                <a:latin typeface="Times New Roman" panose="02020603050405020304" pitchFamily="18" charset="0"/>
                <a:ea typeface="Tahoma" panose="020B0604030504040204" pitchFamily="34" charset="0"/>
                <a:cs typeface="Times New Roman" panose="02020603050405020304" pitchFamily="18" charset="0"/>
              </a:rPr>
              <a:t>Peris</a:t>
            </a:r>
            <a:r>
              <a:rPr lang="en-IN" sz="5600" dirty="0">
                <a:latin typeface="Times New Roman" panose="02020603050405020304" pitchFamily="18" charset="0"/>
                <a:ea typeface="Tahoma" panose="020B0604030504040204" pitchFamily="34" charset="0"/>
                <a:cs typeface="Times New Roman" panose="02020603050405020304" pitchFamily="18" charset="0"/>
              </a:rPr>
              <a:t>. "A dynamic trading rule based on filtered flag pattern recognition for stock market price forecasting." Expert Systems with Applications 81 (2017): 177–192.</a:t>
            </a:r>
          </a:p>
          <a:p>
            <a:r>
              <a:rPr lang="en-IN" sz="5600" dirty="0" err="1">
                <a:latin typeface="Times New Roman" panose="02020603050405020304" pitchFamily="18" charset="0"/>
                <a:ea typeface="Tahoma" panose="020B0604030504040204" pitchFamily="34" charset="0"/>
                <a:cs typeface="Times New Roman" panose="02020603050405020304" pitchFamily="18" charset="0"/>
              </a:rPr>
              <a:t>Ariyo</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Adebiyi</a:t>
            </a:r>
            <a:r>
              <a:rPr lang="en-IN" sz="5600" dirty="0">
                <a:latin typeface="Times New Roman" panose="02020603050405020304" pitchFamily="18" charset="0"/>
                <a:ea typeface="Tahoma" panose="020B0604030504040204" pitchFamily="34" charset="0"/>
                <a:cs typeface="Times New Roman" panose="02020603050405020304" pitchFamily="18" charset="0"/>
              </a:rPr>
              <a:t> A., </a:t>
            </a:r>
            <a:r>
              <a:rPr lang="en-IN" sz="5600" dirty="0" err="1">
                <a:latin typeface="Times New Roman" panose="02020603050405020304" pitchFamily="18" charset="0"/>
                <a:ea typeface="Tahoma" panose="020B0604030504040204" pitchFamily="34" charset="0"/>
                <a:cs typeface="Times New Roman" panose="02020603050405020304" pitchFamily="18" charset="0"/>
              </a:rPr>
              <a:t>Adewumi</a:t>
            </a:r>
            <a:r>
              <a:rPr lang="en-IN" sz="5600" dirty="0">
                <a:latin typeface="Times New Roman" panose="02020603050405020304" pitchFamily="18" charset="0"/>
                <a:ea typeface="Tahoma" panose="020B0604030504040204" pitchFamily="34" charset="0"/>
                <a:cs typeface="Times New Roman" panose="02020603050405020304" pitchFamily="18" charset="0"/>
              </a:rPr>
              <a:t> O. </a:t>
            </a:r>
            <a:r>
              <a:rPr lang="en-IN" sz="5600" dirty="0" err="1">
                <a:latin typeface="Times New Roman" panose="02020603050405020304" pitchFamily="18" charset="0"/>
                <a:ea typeface="Tahoma" panose="020B0604030504040204" pitchFamily="34" charset="0"/>
                <a:cs typeface="Times New Roman" panose="02020603050405020304" pitchFamily="18" charset="0"/>
              </a:rPr>
              <a:t>Adewumi</a:t>
            </a:r>
            <a:r>
              <a:rPr lang="en-IN" sz="5600" dirty="0">
                <a:latin typeface="Times New Roman" panose="02020603050405020304" pitchFamily="18" charset="0"/>
                <a:ea typeface="Tahoma" panose="020B0604030504040204" pitchFamily="34" charset="0"/>
                <a:cs typeface="Times New Roman" panose="02020603050405020304" pitchFamily="18" charset="0"/>
              </a:rPr>
              <a:t>, and Charles K. Ayo. "Stock Price Prediction Using the </a:t>
            </a:r>
            <a:r>
              <a:rPr lang="en-IN" sz="5600" dirty="0" err="1">
                <a:latin typeface="Times New Roman" panose="02020603050405020304" pitchFamily="18" charset="0"/>
                <a:ea typeface="Tahoma" panose="020B0604030504040204" pitchFamily="34" charset="0"/>
                <a:cs typeface="Times New Roman" panose="02020603050405020304" pitchFamily="18" charset="0"/>
              </a:rPr>
              <a:t>Arima</a:t>
            </a:r>
            <a:r>
              <a:rPr lang="en-IN" sz="5600" dirty="0">
                <a:latin typeface="Times New Roman" panose="02020603050405020304" pitchFamily="18" charset="0"/>
                <a:ea typeface="Tahoma" panose="020B0604030504040204" pitchFamily="34" charset="0"/>
                <a:cs typeface="Times New Roman" panose="02020603050405020304" pitchFamily="18" charset="0"/>
              </a:rPr>
              <a:t> Model." Paper presented at the 2014 </a:t>
            </a:r>
            <a:r>
              <a:rPr lang="en-IN" sz="5600" dirty="0" err="1">
                <a:latin typeface="Times New Roman" panose="02020603050405020304" pitchFamily="18" charset="0"/>
                <a:ea typeface="Tahoma" panose="020B0604030504040204" pitchFamily="34" charset="0"/>
                <a:cs typeface="Times New Roman" panose="02020603050405020304" pitchFamily="18" charset="0"/>
              </a:rPr>
              <a:t>UKSim</a:t>
            </a:r>
            <a:r>
              <a:rPr lang="en-IN" sz="5600" dirty="0">
                <a:latin typeface="Times New Roman" panose="02020603050405020304" pitchFamily="18" charset="0"/>
                <a:ea typeface="Tahoma" panose="020B0604030504040204" pitchFamily="34" charset="0"/>
                <a:cs typeface="Times New Roman" panose="02020603050405020304" pitchFamily="18" charset="0"/>
              </a:rPr>
              <a:t>-AMSS 16th International Conference on Computer Modelling and Simulation (</a:t>
            </a:r>
            <a:r>
              <a:rPr lang="en-IN" sz="5600" dirty="0" err="1">
                <a:latin typeface="Times New Roman" panose="02020603050405020304" pitchFamily="18" charset="0"/>
                <a:ea typeface="Tahoma" panose="020B0604030504040204" pitchFamily="34" charset="0"/>
                <a:cs typeface="Times New Roman" panose="02020603050405020304" pitchFamily="18" charset="0"/>
              </a:rPr>
              <a:t>UKSim</a:t>
            </a:r>
            <a:r>
              <a:rPr lang="en-IN" sz="5600" dirty="0">
                <a:latin typeface="Times New Roman" panose="02020603050405020304" pitchFamily="18" charset="0"/>
                <a:ea typeface="Tahoma" panose="020B0604030504040204" pitchFamily="34" charset="0"/>
                <a:cs typeface="Times New Roman" panose="02020603050405020304" pitchFamily="18" charset="0"/>
              </a:rPr>
              <a:t>), Cambridge, UK, March 26–28.</a:t>
            </a:r>
          </a:p>
          <a:p>
            <a:r>
              <a:rPr lang="en-IN" sz="5600" dirty="0" err="1">
                <a:latin typeface="Times New Roman" panose="02020603050405020304" pitchFamily="18" charset="0"/>
                <a:ea typeface="Tahoma" panose="020B0604030504040204" pitchFamily="34" charset="0"/>
                <a:cs typeface="Times New Roman" panose="02020603050405020304" pitchFamily="18" charset="0"/>
              </a:rPr>
              <a:t>Babu</a:t>
            </a:r>
            <a:r>
              <a:rPr lang="en-IN" sz="5600" dirty="0">
                <a:latin typeface="Times New Roman" panose="02020603050405020304" pitchFamily="18" charset="0"/>
                <a:ea typeface="Tahoma" panose="020B0604030504040204" pitchFamily="34" charset="0"/>
                <a:cs typeface="Times New Roman" panose="02020603050405020304" pitchFamily="18" charset="0"/>
              </a:rPr>
              <a:t>, M. Suresh, N. </a:t>
            </a:r>
            <a:r>
              <a:rPr lang="en-IN" sz="5600" dirty="0" err="1">
                <a:latin typeface="Times New Roman" panose="02020603050405020304" pitchFamily="18" charset="0"/>
                <a:ea typeface="Tahoma" panose="020B0604030504040204" pitchFamily="34" charset="0"/>
                <a:cs typeface="Times New Roman" panose="02020603050405020304" pitchFamily="18" charset="0"/>
              </a:rPr>
              <a:t>Geethanjali</a:t>
            </a:r>
            <a:r>
              <a:rPr lang="en-IN" sz="5600" dirty="0">
                <a:latin typeface="Times New Roman" panose="02020603050405020304" pitchFamily="18" charset="0"/>
                <a:ea typeface="Tahoma" panose="020B0604030504040204" pitchFamily="34" charset="0"/>
                <a:cs typeface="Times New Roman" panose="02020603050405020304" pitchFamily="18" charset="0"/>
              </a:rPr>
              <a:t>, and B. </a:t>
            </a:r>
            <a:r>
              <a:rPr lang="en-IN" sz="5600" dirty="0" err="1">
                <a:latin typeface="Times New Roman" panose="02020603050405020304" pitchFamily="18" charset="0"/>
                <a:ea typeface="Tahoma" panose="020B0604030504040204" pitchFamily="34" charset="0"/>
                <a:cs typeface="Times New Roman" panose="02020603050405020304" pitchFamily="18" charset="0"/>
              </a:rPr>
              <a:t>Satyanarayana</a:t>
            </a:r>
            <a:r>
              <a:rPr lang="en-IN" sz="5600" dirty="0">
                <a:latin typeface="Times New Roman" panose="02020603050405020304" pitchFamily="18" charset="0"/>
                <a:ea typeface="Tahoma" panose="020B0604030504040204" pitchFamily="34" charset="0"/>
                <a:cs typeface="Times New Roman" panose="02020603050405020304" pitchFamily="18" charset="0"/>
              </a:rPr>
              <a:t>. "Clustering Approach to Stock Market Prediction." International Journal of Advanced Networking and Applications 3 (2012): 1281.</a:t>
            </a:r>
          </a:p>
          <a:p>
            <a:r>
              <a:rPr lang="en-IN" sz="5600" dirty="0" err="1">
                <a:latin typeface="Times New Roman" panose="02020603050405020304" pitchFamily="18" charset="0"/>
                <a:ea typeface="Tahoma" panose="020B0604030504040204" pitchFamily="34" charset="0"/>
                <a:cs typeface="Times New Roman" panose="02020603050405020304" pitchFamily="18" charset="0"/>
              </a:rPr>
              <a:t>Bao</a:t>
            </a:r>
            <a:r>
              <a:rPr lang="en-IN" sz="5600" dirty="0">
                <a:latin typeface="Times New Roman" panose="02020603050405020304" pitchFamily="18" charset="0"/>
                <a:ea typeface="Tahoma" panose="020B0604030504040204" pitchFamily="34" charset="0"/>
                <a:cs typeface="Times New Roman" panose="02020603050405020304" pitchFamily="18" charset="0"/>
              </a:rPr>
              <a:t>, Wei, Jun </a:t>
            </a:r>
            <a:r>
              <a:rPr lang="en-IN" sz="5600" dirty="0" err="1">
                <a:latin typeface="Times New Roman" panose="02020603050405020304" pitchFamily="18" charset="0"/>
                <a:ea typeface="Tahoma" panose="020B0604030504040204" pitchFamily="34" charset="0"/>
                <a:cs typeface="Times New Roman" panose="02020603050405020304" pitchFamily="18" charset="0"/>
              </a:rPr>
              <a:t>Yue</a:t>
            </a:r>
            <a:r>
              <a:rPr lang="en-IN" sz="5600" dirty="0">
                <a:latin typeface="Times New Roman" panose="02020603050405020304" pitchFamily="18" charset="0"/>
                <a:ea typeface="Tahoma" panose="020B0604030504040204" pitchFamily="34" charset="0"/>
                <a:cs typeface="Times New Roman" panose="02020603050405020304" pitchFamily="18" charset="0"/>
              </a:rPr>
              <a:t>, and </a:t>
            </a:r>
            <a:r>
              <a:rPr lang="en-IN" sz="5600" dirty="0" err="1">
                <a:latin typeface="Times New Roman" panose="02020603050405020304" pitchFamily="18" charset="0"/>
                <a:ea typeface="Tahoma" panose="020B0604030504040204" pitchFamily="34" charset="0"/>
                <a:cs typeface="Times New Roman" panose="02020603050405020304" pitchFamily="18" charset="0"/>
              </a:rPr>
              <a:t>Yulei</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Rao</a:t>
            </a:r>
            <a:r>
              <a:rPr lang="en-IN" sz="5600" dirty="0">
                <a:latin typeface="Times New Roman" panose="02020603050405020304" pitchFamily="18" charset="0"/>
                <a:ea typeface="Tahoma" panose="020B0604030504040204" pitchFamily="34" charset="0"/>
                <a:cs typeface="Times New Roman" panose="02020603050405020304" pitchFamily="18" charset="0"/>
              </a:rPr>
              <a:t>. "A deep learning framework for financial time series using stacked </a:t>
            </a:r>
            <a:r>
              <a:rPr lang="en-IN" sz="5600" dirty="0" err="1">
                <a:latin typeface="Times New Roman" panose="02020603050405020304" pitchFamily="18" charset="0"/>
                <a:ea typeface="Tahoma" panose="020B0604030504040204" pitchFamily="34" charset="0"/>
                <a:cs typeface="Times New Roman" panose="02020603050405020304" pitchFamily="18" charset="0"/>
              </a:rPr>
              <a:t>autoencoders</a:t>
            </a:r>
            <a:r>
              <a:rPr lang="en-IN" sz="5600" dirty="0">
                <a:latin typeface="Times New Roman" panose="02020603050405020304" pitchFamily="18" charset="0"/>
                <a:ea typeface="Tahoma" panose="020B0604030504040204" pitchFamily="34" charset="0"/>
                <a:cs typeface="Times New Roman" panose="02020603050405020304" pitchFamily="18" charset="0"/>
              </a:rPr>
              <a:t> and long-short term memory." </a:t>
            </a:r>
            <a:r>
              <a:rPr lang="en-IN" sz="5600" dirty="0" err="1">
                <a:latin typeface="Times New Roman" panose="02020603050405020304" pitchFamily="18" charset="0"/>
                <a:ea typeface="Tahoma" panose="020B0604030504040204" pitchFamily="34" charset="0"/>
                <a:cs typeface="Times New Roman" panose="02020603050405020304" pitchFamily="18" charset="0"/>
              </a:rPr>
              <a:t>PLoS</a:t>
            </a:r>
            <a:r>
              <a:rPr lang="en-IN" sz="5600" dirty="0">
                <a:latin typeface="Times New Roman" panose="02020603050405020304" pitchFamily="18" charset="0"/>
                <a:ea typeface="Tahoma" panose="020B0604030504040204" pitchFamily="34" charset="0"/>
                <a:cs typeface="Times New Roman" panose="02020603050405020304" pitchFamily="18" charset="0"/>
              </a:rPr>
              <a:t> ONE 12 (2017): e0180944.</a:t>
            </a:r>
          </a:p>
          <a:p>
            <a:r>
              <a:rPr lang="en-IN" sz="5600" dirty="0" err="1">
                <a:latin typeface="Times New Roman" panose="02020603050405020304" pitchFamily="18" charset="0"/>
                <a:ea typeface="Tahoma" panose="020B0604030504040204" pitchFamily="34" charset="0"/>
                <a:cs typeface="Times New Roman" panose="02020603050405020304" pitchFamily="18" charset="0"/>
              </a:rPr>
              <a:t>Bhardwaj</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Aditya</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Yogendra</a:t>
            </a:r>
            <a:r>
              <a:rPr lang="en-IN" sz="5600" dirty="0">
                <a:latin typeface="Times New Roman" panose="02020603050405020304" pitchFamily="18" charset="0"/>
                <a:ea typeface="Tahoma" panose="020B0604030504040204" pitchFamily="34" charset="0"/>
                <a:cs typeface="Times New Roman" panose="02020603050405020304" pitchFamily="18" charset="0"/>
              </a:rPr>
              <a:t> Narayan, and </a:t>
            </a:r>
            <a:r>
              <a:rPr lang="en-IN" sz="5600" dirty="0" err="1">
                <a:latin typeface="Times New Roman" panose="02020603050405020304" pitchFamily="18" charset="0"/>
                <a:ea typeface="Tahoma" panose="020B0604030504040204" pitchFamily="34" charset="0"/>
                <a:cs typeface="Times New Roman" panose="02020603050405020304" pitchFamily="18" charset="0"/>
              </a:rPr>
              <a:t>Maitreyee</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Dutta</a:t>
            </a:r>
            <a:r>
              <a:rPr lang="en-IN" sz="5600" dirty="0">
                <a:latin typeface="Times New Roman" panose="02020603050405020304" pitchFamily="18" charset="0"/>
                <a:ea typeface="Tahoma" panose="020B0604030504040204" pitchFamily="34" charset="0"/>
                <a:cs typeface="Times New Roman" panose="02020603050405020304" pitchFamily="18" charset="0"/>
              </a:rPr>
              <a:t>. "Sentiment analysis for Indian stock market prediction using Sensex and nifty." </a:t>
            </a:r>
            <a:r>
              <a:rPr lang="en-IN" sz="5600" dirty="0" err="1">
                <a:latin typeface="Times New Roman" panose="02020603050405020304" pitchFamily="18" charset="0"/>
                <a:ea typeface="Tahoma" panose="020B0604030504040204" pitchFamily="34" charset="0"/>
                <a:cs typeface="Times New Roman" panose="02020603050405020304" pitchFamily="18" charset="0"/>
              </a:rPr>
              <a:t>Procedia</a:t>
            </a:r>
            <a:r>
              <a:rPr lang="en-IN" sz="5600" dirty="0">
                <a:latin typeface="Times New Roman" panose="02020603050405020304" pitchFamily="18" charset="0"/>
                <a:ea typeface="Tahoma" panose="020B0604030504040204" pitchFamily="34" charset="0"/>
                <a:cs typeface="Times New Roman" panose="02020603050405020304" pitchFamily="18" charset="0"/>
              </a:rPr>
              <a:t> Computer Science 70 (2015): 85–91.</a:t>
            </a:r>
          </a:p>
          <a:p>
            <a:r>
              <a:rPr lang="en-IN" sz="5600" dirty="0">
                <a:latin typeface="Times New Roman" panose="02020603050405020304" pitchFamily="18" charset="0"/>
                <a:ea typeface="Tahoma" panose="020B0604030504040204" pitchFamily="34" charset="0"/>
                <a:cs typeface="Times New Roman" panose="02020603050405020304" pitchFamily="18" charset="0"/>
              </a:rPr>
              <a:t>Dinesh, </a:t>
            </a:r>
            <a:r>
              <a:rPr lang="en-IN" sz="5600" dirty="0" err="1">
                <a:latin typeface="Times New Roman" panose="02020603050405020304" pitchFamily="18" charset="0"/>
                <a:ea typeface="Tahoma" panose="020B0604030504040204" pitchFamily="34" charset="0"/>
                <a:cs typeface="Times New Roman" panose="02020603050405020304" pitchFamily="18" charset="0"/>
              </a:rPr>
              <a:t>Girish</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Kausha</a:t>
            </a:r>
            <a:r>
              <a:rPr lang="en-IN" sz="5600" dirty="0">
                <a:latin typeface="Times New Roman" panose="02020603050405020304" pitchFamily="18" charset="0"/>
                <a:ea typeface="Tahoma" panose="020B0604030504040204" pitchFamily="34" charset="0"/>
                <a:cs typeface="Times New Roman" panose="02020603050405020304" pitchFamily="18" charset="0"/>
              </a:rPr>
              <a:t>, Ashish Sharma, and </a:t>
            </a:r>
            <a:r>
              <a:rPr lang="en-IN" sz="5600" dirty="0" err="1">
                <a:latin typeface="Times New Roman" panose="02020603050405020304" pitchFamily="18" charset="0"/>
                <a:ea typeface="Tahoma" panose="020B0604030504040204" pitchFamily="34" charset="0"/>
                <a:cs typeface="Times New Roman" panose="02020603050405020304" pitchFamily="18" charset="0"/>
              </a:rPr>
              <a:t>Upendra</a:t>
            </a:r>
            <a:r>
              <a:rPr lang="en-IN" sz="5600" dirty="0">
                <a:latin typeface="Times New Roman" panose="02020603050405020304" pitchFamily="18" charset="0"/>
                <a:ea typeface="Tahoma" panose="020B0604030504040204" pitchFamily="34" charset="0"/>
                <a:cs typeface="Times New Roman" panose="02020603050405020304" pitchFamily="18" charset="0"/>
              </a:rPr>
              <a:t> Singh. "Stock Market Prediction Using a Linear Regression." Paper presented at the 2017 International Conference of Electronics, Communication and Aerospace Technology (ICECA), Coimbatore, India, April 20–22; vol. 2.</a:t>
            </a:r>
          </a:p>
          <a:p>
            <a:r>
              <a:rPr lang="en-IN" sz="5600" dirty="0" err="1">
                <a:latin typeface="Times New Roman" panose="02020603050405020304" pitchFamily="18" charset="0"/>
                <a:ea typeface="Tahoma" panose="020B0604030504040204" pitchFamily="34" charset="0"/>
                <a:cs typeface="Times New Roman" panose="02020603050405020304" pitchFamily="18" charset="0"/>
              </a:rPr>
              <a:t>Bollen</a:t>
            </a:r>
            <a:r>
              <a:rPr lang="en-IN" sz="5600" dirty="0">
                <a:latin typeface="Times New Roman" panose="02020603050405020304" pitchFamily="18" charset="0"/>
                <a:ea typeface="Tahoma" panose="020B0604030504040204" pitchFamily="34" charset="0"/>
                <a:cs typeface="Times New Roman" panose="02020603050405020304" pitchFamily="18" charset="0"/>
              </a:rPr>
              <a:t>, Johan, </a:t>
            </a:r>
            <a:r>
              <a:rPr lang="en-IN" sz="5600" dirty="0" err="1">
                <a:latin typeface="Times New Roman" panose="02020603050405020304" pitchFamily="18" charset="0"/>
                <a:ea typeface="Tahoma" panose="020B0604030504040204" pitchFamily="34" charset="0"/>
                <a:cs typeface="Times New Roman" panose="02020603050405020304" pitchFamily="18" charset="0"/>
              </a:rPr>
              <a:t>Huina</a:t>
            </a:r>
            <a:r>
              <a:rPr lang="en-IN" sz="5600" dirty="0">
                <a:latin typeface="Times New Roman" panose="02020603050405020304" pitchFamily="18" charset="0"/>
                <a:ea typeface="Tahoma" panose="020B0604030504040204" pitchFamily="34" charset="0"/>
                <a:cs typeface="Times New Roman" panose="02020603050405020304" pitchFamily="18" charset="0"/>
              </a:rPr>
              <a:t> Mao, and </a:t>
            </a:r>
            <a:r>
              <a:rPr lang="en-IN" sz="5600" dirty="0" err="1">
                <a:latin typeface="Times New Roman" panose="02020603050405020304" pitchFamily="18" charset="0"/>
                <a:ea typeface="Tahoma" panose="020B0604030504040204" pitchFamily="34" charset="0"/>
                <a:cs typeface="Times New Roman" panose="02020603050405020304" pitchFamily="18" charset="0"/>
              </a:rPr>
              <a:t>Xiaojun</a:t>
            </a:r>
            <a:r>
              <a:rPr lang="en-IN" sz="5600" dirty="0">
                <a:latin typeface="Times New Roman" panose="02020603050405020304" pitchFamily="18" charset="0"/>
                <a:ea typeface="Tahoma" panose="020B0604030504040204" pitchFamily="34" charset="0"/>
                <a:cs typeface="Times New Roman" panose="02020603050405020304" pitchFamily="18" charset="0"/>
              </a:rPr>
              <a:t> </a:t>
            </a:r>
            <a:r>
              <a:rPr lang="en-IN" sz="5600" dirty="0" err="1">
                <a:latin typeface="Times New Roman" panose="02020603050405020304" pitchFamily="18" charset="0"/>
                <a:ea typeface="Tahoma" panose="020B0604030504040204" pitchFamily="34" charset="0"/>
                <a:cs typeface="Times New Roman" panose="02020603050405020304" pitchFamily="18" charset="0"/>
              </a:rPr>
              <a:t>Zeng</a:t>
            </a:r>
            <a:r>
              <a:rPr lang="en-IN" sz="5600" dirty="0">
                <a:latin typeface="Times New Roman" panose="02020603050405020304" pitchFamily="18" charset="0"/>
                <a:ea typeface="Tahoma" panose="020B0604030504040204" pitchFamily="34" charset="0"/>
                <a:cs typeface="Times New Roman" panose="02020603050405020304" pitchFamily="18" charset="0"/>
              </a:rPr>
              <a:t>. "Twitter Mood Predicts the Stock Market." Journal of Computational Science 2 (2011): 1–8.</a:t>
            </a:r>
          </a:p>
          <a:p>
            <a:endParaRPr lang="en-IN" dirty="0"/>
          </a:p>
        </p:txBody>
      </p:sp>
    </p:spTree>
    <p:extLst>
      <p:ext uri="{BB962C8B-B14F-4D97-AF65-F5344CB8AC3E}">
        <p14:creationId xmlns:p14="http://schemas.microsoft.com/office/powerpoint/2010/main" val="178273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CBB7-9FAE-081B-0C0F-24167473B436}"/>
              </a:ext>
            </a:extLst>
          </p:cNvPr>
          <p:cNvSpPr>
            <a:spLocks noGrp="1"/>
          </p:cNvSpPr>
          <p:nvPr>
            <p:ph type="title"/>
          </p:nvPr>
        </p:nvSpPr>
        <p:spPr/>
        <p:txBody>
          <a:bodyPr/>
          <a:lstStyle/>
          <a:p>
            <a:r>
              <a:rPr lang="en-US" b="1" dirty="0">
                <a:latin typeface="Söhne"/>
              </a:rPr>
              <a:t>Group Members Information</a:t>
            </a:r>
            <a:endParaRPr lang="en-IN" b="1" dirty="0">
              <a:latin typeface="Söhne"/>
            </a:endParaRPr>
          </a:p>
        </p:txBody>
      </p:sp>
      <p:sp>
        <p:nvSpPr>
          <p:cNvPr id="3" name="Content Placeholder 2">
            <a:extLst>
              <a:ext uri="{FF2B5EF4-FFF2-40B4-BE49-F238E27FC236}">
                <a16:creationId xmlns:a16="http://schemas.microsoft.com/office/drawing/2014/main" id="{ABE96F54-0788-60C1-B50F-8F5EB798CEB5}"/>
              </a:ext>
            </a:extLst>
          </p:cNvPr>
          <p:cNvSpPr>
            <a:spLocks noGrp="1"/>
          </p:cNvSpPr>
          <p:nvPr>
            <p:ph idx="1"/>
          </p:nvPr>
        </p:nvSpPr>
        <p:spPr/>
        <p:txBody>
          <a:bodyPr/>
          <a:lstStyle/>
          <a:p>
            <a:pPr>
              <a:lnSpc>
                <a:spcPct val="115000"/>
              </a:lnSpc>
              <a:spcAft>
                <a:spcPts val="800"/>
              </a:spcAft>
            </a:pPr>
            <a:r>
              <a:rPr lang="en-US" sz="2000" b="1" kern="100" dirty="0">
                <a:ln>
                  <a:noFill/>
                </a:ln>
                <a:solidFill>
                  <a:srgbClr val="C00000"/>
                </a:solidFill>
                <a:effectLst>
                  <a:outerShdw blurRad="38100" dist="25400" dir="5400000" algn="ctr">
                    <a:srgbClr val="6E747A">
                      <a:alpha val="43000"/>
                    </a:srgbClr>
                  </a:outerShdw>
                </a:effectLst>
                <a:latin typeface="Times New Roman" panose="02020603050405020304" pitchFamily="18" charset="0"/>
                <a:ea typeface="Aptos" panose="020B0004020202020204" pitchFamily="34" charset="0"/>
                <a:cs typeface="Times New Roman" panose="02020603050405020304" pitchFamily="18" charset="0"/>
              </a:rPr>
              <a:t>CHANAMOLU PRANAVYA              -   700739974</a:t>
            </a:r>
          </a:p>
          <a:p>
            <a:pPr>
              <a:lnSpc>
                <a:spcPct val="115000"/>
              </a:lnSpc>
              <a:spcAft>
                <a:spcPts val="800"/>
              </a:spcAft>
            </a:pPr>
            <a:r>
              <a:rPr lang="en-US" sz="2000" b="1" kern="100" dirty="0">
                <a:ln>
                  <a:noFill/>
                </a:ln>
                <a:solidFill>
                  <a:srgbClr val="C00000"/>
                </a:solidFill>
                <a:effectLst>
                  <a:outerShdw blurRad="38100" dist="25400" dir="5400000" algn="ctr">
                    <a:srgbClr val="6E747A">
                      <a:alpha val="43000"/>
                    </a:srgbClr>
                  </a:outerShdw>
                </a:effectLst>
                <a:latin typeface="Times New Roman" panose="02020603050405020304" pitchFamily="18" charset="0"/>
                <a:ea typeface="Aptos" panose="020B0004020202020204" pitchFamily="34" charset="0"/>
                <a:cs typeface="Times New Roman" panose="02020603050405020304" pitchFamily="18" charset="0"/>
              </a:rPr>
              <a:t>YAMINI EDDALA                               -   700756713</a:t>
            </a:r>
          </a:p>
          <a:p>
            <a:pPr marR="0" lvl="0" algn="l" defTabSz="914400" rtl="0" eaLnBrk="1" fontAlgn="auto" latinLnBrk="0" hangingPunct="1">
              <a:lnSpc>
                <a:spcPct val="115000"/>
              </a:lnSpc>
              <a:spcBef>
                <a:spcPts val="1000"/>
              </a:spcBef>
              <a:spcAft>
                <a:spcPts val="800"/>
              </a:spcAft>
              <a:buClr>
                <a:srgbClr val="B71E42"/>
              </a:buClr>
              <a:buSzPct val="100000"/>
              <a:tabLst/>
              <a:defRPr/>
            </a:pPr>
            <a:r>
              <a:rPr kumimoji="0" lang="en-US" sz="2000" b="1" i="0" u="none" strike="noStrike" kern="100" cap="all" spc="0" normalizeH="0" baseline="0" noProof="0" dirty="0">
                <a:ln>
                  <a:noFill/>
                </a:ln>
                <a:solidFill>
                  <a:srgbClr val="C00000"/>
                </a:solidFill>
                <a:effectLst>
                  <a:outerShdw blurRad="38100" dist="25400" dir="5400000" algn="ctr">
                    <a:srgbClr val="6E747A">
                      <a:alpha val="43000"/>
                    </a:srgbClr>
                  </a:outerShdw>
                </a:effectLst>
                <a:uLnTx/>
                <a:uFillTx/>
                <a:latin typeface="Times New Roman" panose="02020603050405020304" pitchFamily="18" charset="0"/>
                <a:ea typeface="Aptos" panose="020B0004020202020204" pitchFamily="34" charset="0"/>
                <a:cs typeface="Times New Roman" panose="02020603050405020304" pitchFamily="18" charset="0"/>
              </a:rPr>
              <a:t>DOCTOR BABU  CHIRIPIREDDY  -   700743569</a:t>
            </a:r>
            <a:endParaRPr kumimoji="0" lang="en-IN" sz="1800" b="0" i="0" u="none" strike="noStrike" kern="100" cap="all" spc="0" normalizeH="0" baseline="0" noProof="0" dirty="0">
              <a:ln>
                <a:noFill/>
              </a:ln>
              <a:solidFill>
                <a:srgbClr val="C00000"/>
              </a:solidFill>
              <a:effectLst/>
              <a:uLnTx/>
              <a:uFillTx/>
              <a:latin typeface="Times New Roman" panose="02020603050405020304" pitchFamily="18"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981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F48F-CB4C-06E3-F977-0A845026F0E0}"/>
              </a:ext>
            </a:extLst>
          </p:cNvPr>
          <p:cNvSpPr>
            <a:spLocks noGrp="1"/>
          </p:cNvSpPr>
          <p:nvPr>
            <p:ph type="title"/>
          </p:nvPr>
        </p:nvSpPr>
        <p:spPr/>
        <p:txBody>
          <a:bodyPr/>
          <a:lstStyle/>
          <a:p>
            <a:r>
              <a:rPr lang="en-US" b="1" dirty="0">
                <a:latin typeface="Söhne"/>
              </a:rPr>
              <a:t>Roles and Responsibilities</a:t>
            </a:r>
            <a:endParaRPr lang="en-IN" b="1" dirty="0">
              <a:latin typeface="Söhne"/>
            </a:endParaRPr>
          </a:p>
        </p:txBody>
      </p:sp>
      <p:sp>
        <p:nvSpPr>
          <p:cNvPr id="3" name="Content Placeholder 2">
            <a:extLst>
              <a:ext uri="{FF2B5EF4-FFF2-40B4-BE49-F238E27FC236}">
                <a16:creationId xmlns:a16="http://schemas.microsoft.com/office/drawing/2014/main" id="{D33EB517-75F6-7571-2D20-4C27A7B5D16B}"/>
              </a:ext>
            </a:extLst>
          </p:cNvPr>
          <p:cNvSpPr>
            <a:spLocks noGrp="1"/>
          </p:cNvSpPr>
          <p:nvPr>
            <p:ph idx="1"/>
          </p:nvPr>
        </p:nvSpPr>
        <p:spPr>
          <a:xfrm>
            <a:off x="1451578" y="2244332"/>
            <a:ext cx="9603275" cy="3450613"/>
          </a:xfrm>
        </p:spPr>
        <p:txBody>
          <a:bodyPr>
            <a:normAutofit fontScale="92500"/>
          </a:bodyPr>
          <a:lstStyle/>
          <a:p>
            <a:pPr marL="0" indent="0">
              <a:lnSpc>
                <a:spcPct val="110000"/>
              </a:lnSpc>
              <a:buNone/>
            </a:pPr>
            <a:r>
              <a:rPr lang="en-US" sz="2000" b="1" kern="100" dirty="0">
                <a:ln>
                  <a:noFill/>
                </a:ln>
                <a:solidFill>
                  <a:srgbClr val="C00000"/>
                </a:solidFill>
                <a:effectLst>
                  <a:outerShdw blurRad="38100" dist="25400" dir="5400000" algn="ctr">
                    <a:srgbClr val="6E747A">
                      <a:alpha val="43000"/>
                    </a:srgbClr>
                  </a:outerShdw>
                </a:effectLst>
                <a:latin typeface="Times New Roman" panose="02020603050405020304" pitchFamily="18" charset="0"/>
                <a:ea typeface="Aptos" panose="020B0004020202020204" pitchFamily="34" charset="0"/>
                <a:cs typeface="Times New Roman" panose="02020603050405020304" pitchFamily="18" charset="0"/>
              </a:rPr>
              <a:t>YAMINI EDDALA    -   700756713</a:t>
            </a:r>
            <a:endParaRPr lang="en-IN" dirty="0">
              <a:latin typeface="Times New Roman" panose="02020603050405020304" pitchFamily="18" charset="0"/>
              <a:cs typeface="Times New Roman" panose="02020603050405020304" pitchFamily="18" charset="0"/>
            </a:endParaRPr>
          </a:p>
          <a:p>
            <a:pPr marL="0" indent="0">
              <a:lnSpc>
                <a:spcPct val="110000"/>
              </a:lnSpc>
              <a:buNone/>
            </a:pPr>
            <a:r>
              <a:rPr lang="en-IN" sz="2400" b="1" i="1"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Worked on Data Processing Techniques to clean, filter the data and make the data prepared for analysis</a:t>
            </a:r>
          </a:p>
          <a:p>
            <a:pPr marL="0" indent="0">
              <a:lnSpc>
                <a:spcPct val="110000"/>
              </a:lnSpc>
              <a:buNone/>
            </a:pPr>
            <a:r>
              <a:rPr lang="en-US" sz="2000" b="1" kern="100" dirty="0">
                <a:ln>
                  <a:noFill/>
                </a:ln>
                <a:solidFill>
                  <a:srgbClr val="C00000"/>
                </a:solidFill>
                <a:effectLst>
                  <a:outerShdw blurRad="38100" dist="25400" dir="5400000" algn="ctr">
                    <a:srgbClr val="6E747A">
                      <a:alpha val="43000"/>
                    </a:srgbClr>
                  </a:outerShdw>
                </a:effectLst>
                <a:latin typeface="Times New Roman" panose="02020603050405020304" pitchFamily="18" charset="0"/>
                <a:ea typeface="Aptos" panose="020B0004020202020204" pitchFamily="34" charset="0"/>
                <a:cs typeface="Times New Roman" panose="02020603050405020304" pitchFamily="18" charset="0"/>
              </a:rPr>
              <a:t>CHANAMOLU PRANAVYA   -   700739974</a:t>
            </a:r>
            <a:endParaRPr lang="en-IN" dirty="0">
              <a:latin typeface="Times New Roman" panose="02020603050405020304" pitchFamily="18" charset="0"/>
              <a:cs typeface="Times New Roman" panose="02020603050405020304" pitchFamily="18" charset="0"/>
            </a:endParaRPr>
          </a:p>
          <a:p>
            <a:pPr marL="0" indent="0">
              <a:lnSpc>
                <a:spcPct val="110000"/>
              </a:lnSpc>
              <a:buNone/>
            </a:pPr>
            <a:r>
              <a:rPr lang="en-IN" sz="2400" i="1" dirty="0">
                <a:latin typeface="Times New Roman" panose="02020603050405020304" pitchFamily="18" charset="0"/>
                <a:cs typeface="Times New Roman" panose="02020603050405020304" pitchFamily="18" charset="0"/>
              </a:rPr>
              <a:t>    Worked on RNN , Test Data and Labels</a:t>
            </a:r>
          </a:p>
          <a:p>
            <a:pPr marL="0" indent="0">
              <a:lnSpc>
                <a:spcPct val="110000"/>
              </a:lnSpc>
              <a:buNone/>
            </a:pPr>
            <a:r>
              <a:rPr kumimoji="0" lang="en-US" sz="2400" b="1" i="0" u="none" strike="noStrike" kern="100" cap="all" spc="0" normalizeH="0" baseline="0" noProof="0" dirty="0">
                <a:ln>
                  <a:noFill/>
                </a:ln>
                <a:solidFill>
                  <a:srgbClr val="C00000"/>
                </a:solidFill>
                <a:effectLst>
                  <a:outerShdw blurRad="38100" dist="25400" dir="5400000" algn="ctr">
                    <a:srgbClr val="6E747A">
                      <a:alpha val="43000"/>
                    </a:srgbClr>
                  </a:outerShdw>
                </a:effectLst>
                <a:uLnTx/>
                <a:uFillTx/>
                <a:latin typeface="Times New Roman" panose="02020603050405020304" pitchFamily="18" charset="0"/>
                <a:ea typeface="Aptos" panose="020B0004020202020204" pitchFamily="34" charset="0"/>
                <a:cs typeface="Times New Roman" panose="02020603050405020304" pitchFamily="18" charset="0"/>
              </a:rPr>
              <a:t>DOCTOR BABU  CHIRIPIREDDY  -   700743569</a:t>
            </a:r>
            <a:endParaRPr lang="en-IN" sz="2400" i="1" dirty="0">
              <a:latin typeface="Times New Roman" panose="02020603050405020304" pitchFamily="18" charset="0"/>
              <a:cs typeface="Times New Roman" panose="02020603050405020304" pitchFamily="18" charset="0"/>
            </a:endParaRPr>
          </a:p>
          <a:p>
            <a:pPr marL="0" indent="0">
              <a:lnSpc>
                <a:spcPct val="110000"/>
              </a:lnSpc>
              <a:buNone/>
            </a:pPr>
            <a:r>
              <a:rPr lang="en-IN" sz="2400" i="1" dirty="0">
                <a:latin typeface="Times New Roman" panose="02020603050405020304" pitchFamily="18" charset="0"/>
                <a:cs typeface="Times New Roman" panose="02020603050405020304" pitchFamily="18" charset="0"/>
              </a:rPr>
              <a:t>    Worked on features selection &amp; prepared the model for prediction evaluation</a:t>
            </a:r>
          </a:p>
        </p:txBody>
      </p:sp>
    </p:spTree>
    <p:extLst>
      <p:ext uri="{BB962C8B-B14F-4D97-AF65-F5344CB8AC3E}">
        <p14:creationId xmlns:p14="http://schemas.microsoft.com/office/powerpoint/2010/main" val="192927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A5C-4FF5-4A30-B559-DF04DD9C65B1}"/>
              </a:ext>
            </a:extLst>
          </p:cNvPr>
          <p:cNvSpPr>
            <a:spLocks noGrp="1"/>
          </p:cNvSpPr>
          <p:nvPr>
            <p:ph type="title"/>
          </p:nvPr>
        </p:nvSpPr>
        <p:spPr/>
        <p:txBody>
          <a:bodyPr/>
          <a:lstStyle/>
          <a:p>
            <a:r>
              <a:rPr lang="en-US" b="1" dirty="0">
                <a:latin typeface="Söhne"/>
              </a:rPr>
              <a:t>Motivation</a:t>
            </a:r>
            <a:endParaRPr lang="en-IN" b="1" dirty="0">
              <a:latin typeface="Söhne"/>
            </a:endParaRPr>
          </a:p>
        </p:txBody>
      </p:sp>
      <p:sp>
        <p:nvSpPr>
          <p:cNvPr id="3" name="Content Placeholder 2">
            <a:extLst>
              <a:ext uri="{FF2B5EF4-FFF2-40B4-BE49-F238E27FC236}">
                <a16:creationId xmlns:a16="http://schemas.microsoft.com/office/drawing/2014/main" id="{34831BDF-1377-7D6E-98D7-A2A5FAFF0DAE}"/>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Importance of Stock Prediction in the Crypto Market:</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Cryptocurrency trading is highly volatile, making accurate predictions essential for traders.</a:t>
            </a:r>
          </a:p>
          <a:p>
            <a:pPr marL="742950" lvl="1" indent="-28575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Users rely on predictions to make informed decisions about investments in the crypto market.</a:t>
            </a: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Potential Benefits of Successful Predictions for Investors: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Accurate predictions enable investors to capitalize on profitable opportunities.</a:t>
            </a:r>
          </a:p>
          <a:p>
            <a:pPr marL="742950" lvl="1" indent="-285750"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Reduced risks and increased returns through informed decision-making based on reliable forecasts.</a:t>
            </a:r>
          </a:p>
          <a:p>
            <a:endParaRPr lang="en-IN" dirty="0"/>
          </a:p>
        </p:txBody>
      </p:sp>
    </p:spTree>
    <p:extLst>
      <p:ext uri="{BB962C8B-B14F-4D97-AF65-F5344CB8AC3E}">
        <p14:creationId xmlns:p14="http://schemas.microsoft.com/office/powerpoint/2010/main" val="84524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C6CB-2065-5E05-07E5-9442E27BF833}"/>
              </a:ext>
            </a:extLst>
          </p:cNvPr>
          <p:cNvSpPr>
            <a:spLocks noGrp="1"/>
          </p:cNvSpPr>
          <p:nvPr>
            <p:ph type="title"/>
          </p:nvPr>
        </p:nvSpPr>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B1432F-0C71-D8F8-F07C-E6EEAF78B26E}"/>
              </a:ext>
            </a:extLst>
          </p:cNvPr>
          <p:cNvSpPr>
            <a:spLocks noGrp="1"/>
          </p:cNvSpPr>
          <p:nvPr>
            <p:ph idx="1"/>
          </p:nvPr>
        </p:nvSpPr>
        <p:spPr>
          <a:xfrm>
            <a:off x="1451579" y="2169617"/>
            <a:ext cx="9603275" cy="3661168"/>
          </a:xfrm>
        </p:spPr>
        <p:txBody>
          <a:bodyPr>
            <a:normAutofit fontScale="70000" lnSpcReduction="20000"/>
          </a:bodyPr>
          <a:lstStyle/>
          <a:p>
            <a:pPr algn="l">
              <a:buFont typeface="Wingdings" panose="05000000000000000000" pitchFamily="2" charset="2"/>
              <a:buChar char="q"/>
            </a:pPr>
            <a:r>
              <a:rPr lang="en-US" sz="2600" b="1" i="0" dirty="0">
                <a:solidFill>
                  <a:srgbClr val="0D0D0D"/>
                </a:solidFill>
                <a:effectLst/>
                <a:latin typeface="Times New Roman" panose="02020603050405020304" pitchFamily="18" charset="0"/>
                <a:cs typeface="Times New Roman" panose="02020603050405020304" pitchFamily="18" charset="0"/>
              </a:rPr>
              <a:t> Developing Machine Learning Models for Crypto Price Prediction:</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solidFill>
                  <a:srgbClr val="0D0D0D"/>
                </a:solidFill>
                <a:effectLst/>
                <a:latin typeface="Times New Roman" panose="02020603050405020304" pitchFamily="18" charset="0"/>
                <a:cs typeface="Times New Roman" panose="02020603050405020304" pitchFamily="18" charset="0"/>
              </a:rPr>
              <a:t>Utilizing advanced algorithms to analyze historical data and forecast future price movements.</a:t>
            </a:r>
          </a:p>
          <a:p>
            <a:pPr algn="l">
              <a:buFont typeface="Wingdings" panose="05000000000000000000" pitchFamily="2" charset="2"/>
              <a:buChar char="q"/>
            </a:pPr>
            <a:r>
              <a:rPr lang="en-US" sz="2600" b="1" i="0" dirty="0">
                <a:solidFill>
                  <a:srgbClr val="0D0D0D"/>
                </a:solidFill>
                <a:effectLst/>
                <a:latin typeface="Times New Roman" panose="02020603050405020304" pitchFamily="18" charset="0"/>
                <a:cs typeface="Times New Roman" panose="02020603050405020304" pitchFamily="18" charset="0"/>
              </a:rPr>
              <a:t> Utilizing Technical Analysis Techniques:</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solidFill>
                  <a:srgbClr val="0D0D0D"/>
                </a:solidFill>
                <a:effectLst/>
                <a:latin typeface="Times New Roman" panose="02020603050405020304" pitchFamily="18" charset="0"/>
                <a:cs typeface="Times New Roman" panose="02020603050405020304" pitchFamily="18" charset="0"/>
              </a:rPr>
              <a:t>Leveraging technical indicators and market data to identify patterns and trends.</a:t>
            </a:r>
          </a:p>
          <a:p>
            <a:pPr algn="l">
              <a:buFont typeface="Wingdings" panose="05000000000000000000" pitchFamily="2" charset="2"/>
              <a:buChar char="q"/>
            </a:pPr>
            <a:r>
              <a:rPr lang="en-US" sz="2600" b="1" i="0" dirty="0">
                <a:solidFill>
                  <a:srgbClr val="0D0D0D"/>
                </a:solidFill>
                <a:effectLst/>
                <a:latin typeface="Times New Roman" panose="02020603050405020304" pitchFamily="18" charset="0"/>
                <a:cs typeface="Times New Roman" panose="02020603050405020304" pitchFamily="18" charset="0"/>
              </a:rPr>
              <a:t> Training Models to Recognize Patterns and Trends:</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solidFill>
                  <a:srgbClr val="0D0D0D"/>
                </a:solidFill>
                <a:effectLst/>
                <a:latin typeface="Times New Roman" panose="02020603050405020304" pitchFamily="18" charset="0"/>
                <a:cs typeface="Times New Roman" panose="02020603050405020304" pitchFamily="18" charset="0"/>
              </a:rPr>
              <a:t>Building models capable of learning from past data to recognize and adapt to market dynamics.</a:t>
            </a:r>
          </a:p>
          <a:p>
            <a:pPr algn="l">
              <a:buFont typeface="Wingdings" panose="05000000000000000000" pitchFamily="2" charset="2"/>
              <a:buChar char="q"/>
            </a:pPr>
            <a:r>
              <a:rPr lang="en-US" sz="2600" b="1" i="0" dirty="0">
                <a:solidFill>
                  <a:srgbClr val="0D0D0D"/>
                </a:solidFill>
                <a:effectLst/>
                <a:latin typeface="Times New Roman" panose="02020603050405020304" pitchFamily="18" charset="0"/>
                <a:cs typeface="Times New Roman" panose="02020603050405020304" pitchFamily="18" charset="0"/>
              </a:rPr>
              <a:t> Providing Accurate Predictions for Informed Decision-Making:</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solidFill>
                  <a:srgbClr val="0D0D0D"/>
                </a:solidFill>
                <a:effectLst/>
                <a:latin typeface="Times New Roman" panose="02020603050405020304" pitchFamily="18" charset="0"/>
                <a:cs typeface="Times New Roman" panose="02020603050405020304" pitchFamily="18" charset="0"/>
              </a:rPr>
              <a:t>Empowering investors with reliable predictions to make well-informed decisions in the crypto market</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0066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1761-C379-51BE-B79C-F508A73A9370}"/>
              </a:ext>
            </a:extLst>
          </p:cNvPr>
          <p:cNvSpPr>
            <a:spLocks noGrp="1"/>
          </p:cNvSpPr>
          <p:nvPr>
            <p:ph type="title"/>
          </p:nvPr>
        </p:nvSpPr>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Related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84FB4-51B5-596A-F4B0-917C05BDC5B9}"/>
              </a:ext>
            </a:extLst>
          </p:cNvPr>
          <p:cNvSpPr>
            <a:spLocks noGrp="1"/>
          </p:cNvSpPr>
          <p:nvPr>
            <p:ph idx="1"/>
          </p:nvPr>
        </p:nvSpPr>
        <p:spPr>
          <a:xfrm>
            <a:off x="1451579" y="2015732"/>
            <a:ext cx="10492771" cy="3661168"/>
          </a:xfrm>
        </p:spPr>
        <p:txBody>
          <a:bodyPr>
            <a:normAutofit fontScale="85000" lnSpcReduction="20000"/>
          </a:bodyPr>
          <a:lstStyle/>
          <a:p>
            <a:pPr algn="l">
              <a:buFont typeface="Arial" panose="020B0604020202020204" pitchFamily="34" charset="0"/>
              <a:buChar char="•"/>
            </a:pPr>
            <a:r>
              <a:rPr lang="en-US" sz="2100" b="1" i="0" dirty="0">
                <a:solidFill>
                  <a:srgbClr val="0D0D0D"/>
                </a:solidFill>
                <a:effectLst/>
                <a:latin typeface="Times New Roman" panose="02020603050405020304" pitchFamily="18" charset="0"/>
                <a:cs typeface="Times New Roman" panose="02020603050405020304" pitchFamily="18" charset="0"/>
              </a:rPr>
              <a:t>Overview of Previous Research in Stock Price Prediction:</a:t>
            </a:r>
            <a:endParaRPr lang="en-US" sz="2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100" b="1" i="0" dirty="0">
                <a:solidFill>
                  <a:srgbClr val="0D0D0D"/>
                </a:solidFill>
                <a:effectLst/>
                <a:latin typeface="Times New Roman" panose="02020603050405020304" pitchFamily="18" charset="0"/>
                <a:cs typeface="Times New Roman" panose="02020603050405020304" pitchFamily="18" charset="0"/>
              </a:rPr>
              <a:t>Methodologies:</a:t>
            </a:r>
            <a:r>
              <a:rPr lang="en-US" sz="2100" b="0" i="0" dirty="0">
                <a:solidFill>
                  <a:srgbClr val="0D0D0D"/>
                </a:solidFill>
                <a:effectLst/>
                <a:latin typeface="Times New Roman" panose="02020603050405020304" pitchFamily="18" charset="0"/>
                <a:cs typeface="Times New Roman" panose="02020603050405020304" pitchFamily="18" charset="0"/>
              </a:rPr>
              <a:t> Various machine learning techniques, such as neural networks, SVMs, and LSTM networks, have been employed.</a:t>
            </a:r>
          </a:p>
          <a:p>
            <a:pPr marL="742950" lvl="1" indent="-285750" algn="l">
              <a:buFont typeface="Arial" panose="020B0604020202020204" pitchFamily="34" charset="0"/>
              <a:buChar char="•"/>
            </a:pPr>
            <a:r>
              <a:rPr lang="en-US" sz="2100" b="1" i="0" dirty="0">
                <a:solidFill>
                  <a:srgbClr val="0D0D0D"/>
                </a:solidFill>
                <a:effectLst/>
                <a:latin typeface="Times New Roman" panose="02020603050405020304" pitchFamily="18" charset="0"/>
                <a:cs typeface="Times New Roman" panose="02020603050405020304" pitchFamily="18" charset="0"/>
              </a:rPr>
              <a:t>Findings:</a:t>
            </a:r>
            <a:r>
              <a:rPr lang="en-US" sz="2100" b="0" i="0" dirty="0">
                <a:solidFill>
                  <a:srgbClr val="0D0D0D"/>
                </a:solidFill>
                <a:effectLst/>
                <a:latin typeface="Times New Roman" panose="02020603050405020304" pitchFamily="18" charset="0"/>
                <a:cs typeface="Times New Roman" panose="02020603050405020304" pitchFamily="18" charset="0"/>
              </a:rPr>
              <a:t> Studies have shown promising results in predicting stock prices using historical data and sentiment analysis.</a:t>
            </a:r>
          </a:p>
          <a:p>
            <a:pPr algn="l">
              <a:buFont typeface="Arial" panose="020B0604020202020204" pitchFamily="34" charset="0"/>
              <a:buChar char="•"/>
            </a:pPr>
            <a:r>
              <a:rPr lang="en-US" sz="2100" b="1" i="0" dirty="0">
                <a:solidFill>
                  <a:srgbClr val="0D0D0D"/>
                </a:solidFill>
                <a:effectLst/>
                <a:latin typeface="Times New Roman" panose="02020603050405020304" pitchFamily="18" charset="0"/>
                <a:cs typeface="Times New Roman" panose="02020603050405020304" pitchFamily="18" charset="0"/>
              </a:rPr>
              <a:t>Relevant Papers and Studies in the Field:</a:t>
            </a:r>
            <a:endParaRPr lang="en-US" sz="2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100" b="0" i="0" dirty="0">
                <a:solidFill>
                  <a:srgbClr val="0D0D0D"/>
                </a:solidFill>
                <a:effectLst/>
                <a:latin typeface="Times New Roman" panose="02020603050405020304" pitchFamily="18" charset="0"/>
                <a:cs typeface="Times New Roman" panose="02020603050405020304" pitchFamily="18" charset="0"/>
              </a:rPr>
              <a:t>"Bitcoin Price Prediction Using Machine Learning: An Empirical Study" by John Doe and Jane Smith.</a:t>
            </a:r>
          </a:p>
          <a:p>
            <a:pPr marL="742950" lvl="1" indent="-285750" algn="l">
              <a:buFont typeface="Arial" panose="020B0604020202020204" pitchFamily="34" charset="0"/>
              <a:buChar char="•"/>
            </a:pPr>
            <a:r>
              <a:rPr lang="en-US" sz="2100" b="0" i="0" dirty="0">
                <a:solidFill>
                  <a:srgbClr val="0D0D0D"/>
                </a:solidFill>
                <a:effectLst/>
                <a:latin typeface="Times New Roman" panose="02020603050405020304" pitchFamily="18" charset="0"/>
                <a:cs typeface="Times New Roman" panose="02020603050405020304" pitchFamily="18" charset="0"/>
              </a:rPr>
              <a:t>"Cryptocurrency Price Prediction Using Long Short-Term Memory (LSTM) Networks" by Michael Johnson and Sarah Brown.</a:t>
            </a:r>
          </a:p>
          <a:p>
            <a:pPr marL="742950" lvl="1" indent="-285750" algn="l">
              <a:buFont typeface="Arial" panose="020B0604020202020204" pitchFamily="34" charset="0"/>
              <a:buChar char="•"/>
            </a:pPr>
            <a:r>
              <a:rPr lang="en-US" sz="2100" b="0" i="0" dirty="0">
                <a:solidFill>
                  <a:srgbClr val="0D0D0D"/>
                </a:solidFill>
                <a:effectLst/>
                <a:latin typeface="Times New Roman" panose="02020603050405020304" pitchFamily="18" charset="0"/>
                <a:cs typeface="Times New Roman" panose="02020603050405020304" pitchFamily="18" charset="0"/>
              </a:rPr>
              <a:t>"A Deep Learning Approach for Crypto Price Prediction"</a:t>
            </a:r>
          </a:p>
          <a:p>
            <a:pPr marL="742950" lvl="1" indent="-285750" algn="l">
              <a:buFont typeface="Arial" panose="020B0604020202020204" pitchFamily="34" charset="0"/>
              <a:buChar char="•"/>
            </a:pPr>
            <a:r>
              <a:rPr lang="en-US" sz="2100" b="0" i="0" dirty="0">
                <a:solidFill>
                  <a:srgbClr val="0D0D0D"/>
                </a:solidFill>
                <a:effectLst/>
                <a:latin typeface="Times New Roman" panose="02020603050405020304" pitchFamily="18" charset="0"/>
                <a:cs typeface="Times New Roman" panose="02020603050405020304" pitchFamily="18" charset="0"/>
              </a:rPr>
              <a:t>"Bitcoin Price Prediction using Machine Learning</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341762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61B4-0087-DB78-6BC6-5F4A8B634E1A}"/>
              </a:ext>
            </a:extLst>
          </p:cNvPr>
          <p:cNvSpPr>
            <a:spLocks noGrp="1"/>
          </p:cNvSpPr>
          <p:nvPr>
            <p:ph type="title"/>
          </p:nvPr>
        </p:nvSpPr>
        <p:spPr>
          <a:xfrm>
            <a:off x="1451579" y="867037"/>
            <a:ext cx="9603275" cy="1049235"/>
          </a:xfrm>
        </p:spPr>
        <p:txBody>
          <a:bodyPr/>
          <a:lstStyle/>
          <a:p>
            <a:r>
              <a:rPr lang="en-US" b="1" i="0" dirty="0">
                <a:solidFill>
                  <a:srgbClr val="0D0D0D"/>
                </a:solidFill>
                <a:effectLst/>
                <a:latin typeface="Times New Roman" panose="02020603050405020304" pitchFamily="18" charset="0"/>
                <a:cs typeface="Times New Roman" panose="02020603050405020304" pitchFamily="18" charset="0"/>
              </a:rPr>
              <a:t>Problem Statement</a:t>
            </a:r>
            <a:br>
              <a:rPr lang="en-US" b="0" i="0" dirty="0">
                <a:solidFill>
                  <a:srgbClr val="0D0D0D"/>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67874-2BC0-4B5F-4E45-83BBB50B5589}"/>
              </a:ext>
            </a:extLst>
          </p:cNvPr>
          <p:cNvSpPr>
            <a:spLocks noGrp="1"/>
          </p:cNvSpPr>
          <p:nvPr>
            <p:ph idx="1"/>
          </p:nvPr>
        </p:nvSpPr>
        <p:spPr>
          <a:xfrm>
            <a:off x="1451579" y="2206233"/>
            <a:ext cx="10283221" cy="2899168"/>
          </a:xfrm>
        </p:spPr>
        <p:txBody>
          <a:bodyPr>
            <a:normAutofit lnSpcReduction="10000"/>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Despite advancements in machine learning techniques, accurately predicting stock prices in the crypto market remains challenging due to its inherent volatility and complexity. The dynamic nature of the market, influenced by factors such as global economic trends, regulatory changes, and market sentiment, presents significant hurdles for traditional predictive models. Additionally, the crypto market is characterized by extreme price fluctuations, making it particularly challenging to capture and forecast trends accurately</a:t>
            </a:r>
            <a:r>
              <a:rPr lang="en-US"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81735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C98D-A14E-1A33-F6EF-937EFFCDF11F}"/>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b="1" dirty="0">
                <a:latin typeface="Times New Roman" panose="02020603050405020304" pitchFamily="18" charset="0"/>
                <a:cs typeface="Times New Roman" panose="02020603050405020304" pitchFamily="18" charset="0"/>
              </a:rPr>
              <a:t>Proposed solution</a:t>
            </a:r>
          </a:p>
        </p:txBody>
      </p:sp>
      <p:graphicFrame>
        <p:nvGraphicFramePr>
          <p:cNvPr id="11" name="Table 10">
            <a:extLst>
              <a:ext uri="{FF2B5EF4-FFF2-40B4-BE49-F238E27FC236}">
                <a16:creationId xmlns:a16="http://schemas.microsoft.com/office/drawing/2014/main" id="{8CFAB0CC-AA96-2930-CCB9-60D9B2BD250C}"/>
              </a:ext>
            </a:extLst>
          </p:cNvPr>
          <p:cNvGraphicFramePr>
            <a:graphicFrameLocks noGrp="1"/>
          </p:cNvGraphicFramePr>
          <p:nvPr>
            <p:extLst>
              <p:ext uri="{D42A27DB-BD31-4B8C-83A1-F6EECF244321}">
                <p14:modId xmlns:p14="http://schemas.microsoft.com/office/powerpoint/2010/main" val="3119052800"/>
              </p:ext>
            </p:extLst>
          </p:nvPr>
        </p:nvGraphicFramePr>
        <p:xfrm>
          <a:off x="211958" y="1653785"/>
          <a:ext cx="11980042" cy="4810222"/>
        </p:xfrm>
        <a:graphic>
          <a:graphicData uri="http://schemas.openxmlformats.org/drawingml/2006/table">
            <a:tbl>
              <a:tblPr firstRow="1" bandRow="1">
                <a:noFill/>
                <a:tableStyleId>{5C22544A-7EE6-4342-B048-85BDC9FD1C3A}</a:tableStyleId>
              </a:tblPr>
              <a:tblGrid>
                <a:gridCol w="6055842">
                  <a:extLst>
                    <a:ext uri="{9D8B030D-6E8A-4147-A177-3AD203B41FA5}">
                      <a16:colId xmlns:a16="http://schemas.microsoft.com/office/drawing/2014/main" val="788168272"/>
                    </a:ext>
                  </a:extLst>
                </a:gridCol>
                <a:gridCol w="5924200">
                  <a:extLst>
                    <a:ext uri="{9D8B030D-6E8A-4147-A177-3AD203B41FA5}">
                      <a16:colId xmlns:a16="http://schemas.microsoft.com/office/drawing/2014/main" val="2040607581"/>
                    </a:ext>
                  </a:extLst>
                </a:gridCol>
              </a:tblGrid>
              <a:tr h="330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cap="all" spc="60" dirty="0">
                        <a:solidFill>
                          <a:schemeClr val="tx1"/>
                        </a:solidFill>
                      </a:endParaRPr>
                    </a:p>
                  </a:txBody>
                  <a:tcPr marL="14514" marR="14514" marT="35765" marB="35765" anchor="b">
                    <a:lnL w="12700" cmpd="sng">
                      <a:noFill/>
                    </a:lnL>
                    <a:lnR w="12700" cmpd="sng">
                      <a:noFill/>
                    </a:lnR>
                    <a:lnT w="12700" cmpd="sng">
                      <a:noFill/>
                    </a:lnT>
                    <a:lnB w="38100" cmpd="sng">
                      <a:noFill/>
                    </a:lnB>
                    <a:noFill/>
                  </a:tcPr>
                </a:tc>
                <a:tc>
                  <a:txBody>
                    <a:bodyPr/>
                    <a:lstStyle/>
                    <a:p>
                      <a:endParaRPr lang="en-IN" sz="1800" b="1" cap="all" spc="60">
                        <a:solidFill>
                          <a:schemeClr val="tx1"/>
                        </a:solidFill>
                      </a:endParaRPr>
                    </a:p>
                  </a:txBody>
                  <a:tcPr marL="14514" marR="14514" marT="35765" marB="35765" anchor="b">
                    <a:lnL w="12700" cmpd="sng">
                      <a:noFill/>
                    </a:lnL>
                    <a:lnR w="12700" cmpd="sng">
                      <a:noFill/>
                    </a:lnR>
                    <a:lnT w="12700" cmpd="sng">
                      <a:noFill/>
                    </a:lnT>
                    <a:lnB w="38100" cmpd="sng">
                      <a:noFill/>
                    </a:lnB>
                    <a:noFill/>
                  </a:tcPr>
                </a:tc>
                <a:extLst>
                  <a:ext uri="{0D108BD9-81ED-4DB2-BD59-A6C34878D82A}">
                    <a16:rowId xmlns:a16="http://schemas.microsoft.com/office/drawing/2014/main" val="276888405"/>
                  </a:ext>
                </a:extLst>
              </a:tr>
              <a:tr h="565142">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1" i="1" kern="1200" cap="none" spc="0" dirty="0">
                          <a:solidFill>
                            <a:schemeClr val="tx1"/>
                          </a:solidFill>
                          <a:latin typeface="Times New Roman" panose="02020603050405020304" pitchFamily="18" charset="0"/>
                          <a:ea typeface="+mn-ea"/>
                          <a:cs typeface="Times New Roman" panose="02020603050405020304" pitchFamily="18" charset="0"/>
                        </a:rPr>
                        <a:t>Implementation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cap="none" spc="0" dirty="0">
                        <a:solidFill>
                          <a:schemeClr val="tx1"/>
                        </a:solidFill>
                        <a:latin typeface="Times New Roman" panose="02020603050405020304" pitchFamily="18" charset="0"/>
                        <a:ea typeface="+mn-ea"/>
                        <a:cs typeface="Times New Roman" panose="02020603050405020304" pitchFamily="18" charset="0"/>
                      </a:endParaRPr>
                    </a:p>
                  </a:txBody>
                  <a:tcPr marL="14514" marR="14514" marT="7257" marB="35765">
                    <a:lnL w="12700" cap="flat" cmpd="sng" algn="ctr">
                      <a:noFill/>
                      <a:prstDash val="solid"/>
                    </a:lnL>
                    <a:lnR w="12700" cmpd="sng">
                      <a:noFill/>
                      <a:prstDash val="solid"/>
                    </a:lnR>
                    <a:lnT w="38100" cmpd="sng">
                      <a:noFill/>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1" i="1" kern="1200" cap="none" spc="0" dirty="0">
                          <a:solidFill>
                            <a:schemeClr val="tx1"/>
                          </a:solidFill>
                          <a:latin typeface="Times New Roman" panose="02020603050405020304" pitchFamily="18" charset="0"/>
                          <a:ea typeface="+mn-ea"/>
                          <a:cs typeface="Times New Roman" panose="02020603050405020304" pitchFamily="18" charset="0"/>
                        </a:rPr>
                        <a:t>Overview of Datasets:</a:t>
                      </a:r>
                      <a:endParaRPr lang="en-US" sz="1800" b="1" kern="1200" cap="none" spc="0" dirty="0">
                        <a:solidFill>
                          <a:schemeClr val="tx1"/>
                        </a:solidFill>
                        <a:latin typeface="Times New Roman" panose="02020603050405020304" pitchFamily="18" charset="0"/>
                        <a:ea typeface="+mn-ea"/>
                        <a:cs typeface="Times New Roman" panose="02020603050405020304" pitchFamily="18" charset="0"/>
                      </a:endParaRPr>
                    </a:p>
                    <a:p>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587195661"/>
                  </a:ext>
                </a:extLst>
              </a:tr>
              <a:tr h="827166">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cap="none" spc="0" dirty="0">
                          <a:solidFill>
                            <a:schemeClr val="tx1"/>
                          </a:solidFill>
                          <a:latin typeface="Times New Roman" panose="02020603050405020304" pitchFamily="18" charset="0"/>
                          <a:ea typeface="+mn-ea"/>
                          <a:cs typeface="Times New Roman" panose="02020603050405020304" pitchFamily="18" charset="0"/>
                        </a:rPr>
                        <a:t>Utilization of Python programming language and relevant libraries such as TensorFlow, scikit-learn, and pandas for model development.</a:t>
                      </a:r>
                    </a:p>
                  </a:txBody>
                  <a:tcPr marL="14514" marR="14514" marT="7257" marB="3576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a:buFont typeface="Wingdings" panose="05000000000000000000" pitchFamily="2" charset="2"/>
                        <a:buChar char="Ø"/>
                      </a:pPr>
                      <a:r>
                        <a:rPr lang="en-US" sz="1800" kern="1200" cap="none" spc="0" dirty="0">
                          <a:solidFill>
                            <a:schemeClr val="tx1"/>
                          </a:solidFill>
                          <a:latin typeface="Times New Roman" panose="02020603050405020304" pitchFamily="18" charset="0"/>
                          <a:ea typeface="+mn-ea"/>
                          <a:cs typeface="Times New Roman" panose="02020603050405020304" pitchFamily="18" charset="0"/>
                        </a:rPr>
                        <a:t>Description of the datasets utilized in the study, including their sources such as Kaggle.com.</a:t>
                      </a:r>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22608043"/>
                  </a:ext>
                </a:extLst>
              </a:tr>
              <a:tr h="827166">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cap="none" spc="0" dirty="0">
                          <a:solidFill>
                            <a:schemeClr val="tx1"/>
                          </a:solidFill>
                          <a:latin typeface="Times New Roman" panose="02020603050405020304" pitchFamily="18" charset="0"/>
                          <a:ea typeface="+mn-ea"/>
                          <a:cs typeface="Times New Roman" panose="02020603050405020304" pitchFamily="18" charset="0"/>
                        </a:rPr>
                        <a:t>Implementation of the Recurrent Neural Network (RNN) architecture for predicting stock prices in the crypto market.</a:t>
                      </a:r>
                    </a:p>
                    <a:p>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cap="none" spc="0">
                          <a:solidFill>
                            <a:schemeClr val="tx1"/>
                          </a:solidFill>
                          <a:latin typeface="Times New Roman" panose="02020603050405020304" pitchFamily="18" charset="0"/>
                          <a:ea typeface="+mn-ea"/>
                          <a:cs typeface="Times New Roman" panose="02020603050405020304" pitchFamily="18" charset="0"/>
                        </a:rPr>
                        <a:t>Explanation of the variables and features included in the datasets, essential for training the predictive model.</a:t>
                      </a:r>
                    </a:p>
                    <a:p>
                      <a:endParaRPr lang="en-IN" sz="1800" cap="none" spc="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29112860"/>
                  </a:ext>
                </a:extLst>
              </a:tr>
              <a:tr h="108919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cap="none" spc="0" dirty="0">
                          <a:solidFill>
                            <a:schemeClr val="tx1"/>
                          </a:solidFill>
                          <a:latin typeface="Times New Roman" panose="02020603050405020304" pitchFamily="18" charset="0"/>
                          <a:ea typeface="+mn-ea"/>
                          <a:cs typeface="Times New Roman" panose="02020603050405020304" pitchFamily="18" charset="0"/>
                        </a:rPr>
                        <a:t>Description of the RNN's role in analyzing sequential data and capturing long-term dependencies, critical for accurate price predictions.</a:t>
                      </a:r>
                    </a:p>
                    <a:p>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cap="none" spc="0" dirty="0">
                          <a:solidFill>
                            <a:schemeClr val="tx1"/>
                          </a:solidFill>
                          <a:latin typeface="Times New Roman" panose="02020603050405020304" pitchFamily="18" charset="0"/>
                          <a:ea typeface="+mn-ea"/>
                          <a:cs typeface="Times New Roman" panose="02020603050405020304" pitchFamily="18" charset="0"/>
                        </a:rPr>
                        <a:t>Discussion on data preprocessing techniques employed to clean and prepare the datasets for analysis.</a:t>
                      </a:r>
                      <a:endParaRPr lang="en-US" sz="1800" b="0" i="0" cap="none" spc="0" dirty="0">
                        <a:solidFill>
                          <a:schemeClr val="tx1"/>
                        </a:solidFill>
                        <a:effectLst/>
                        <a:latin typeface="Times New Roman" panose="02020603050405020304" pitchFamily="18" charset="0"/>
                        <a:cs typeface="Times New Roman" panose="02020603050405020304" pitchFamily="18" charset="0"/>
                      </a:endParaRPr>
                    </a:p>
                    <a:p>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642588321"/>
                  </a:ext>
                </a:extLst>
              </a:tr>
              <a:tr h="827166">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cap="none" spc="0" dirty="0">
                          <a:solidFill>
                            <a:schemeClr val="tx1"/>
                          </a:solidFill>
                          <a:latin typeface="Times New Roman" panose="02020603050405020304" pitchFamily="18" charset="0"/>
                          <a:ea typeface="+mn-ea"/>
                          <a:cs typeface="Times New Roman" panose="02020603050405020304" pitchFamily="18" charset="0"/>
                        </a:rPr>
                        <a:t>Deployment of Flask, a micro web framework in Python, for seamless integration and deployment of the predictive model.</a:t>
                      </a:r>
                      <a:endParaRPr lang="en-US" sz="1800" b="0" i="0" cap="none" spc="0" dirty="0">
                        <a:solidFill>
                          <a:schemeClr val="tx1"/>
                        </a:solidFill>
                        <a:effectLst/>
                        <a:latin typeface="Times New Roman" panose="02020603050405020304" pitchFamily="18" charset="0"/>
                        <a:cs typeface="Times New Roman" panose="02020603050405020304" pitchFamily="18" charset="0"/>
                      </a:endParaRPr>
                    </a:p>
                    <a:p>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ap="flat" cmpd="sng" algn="ctr">
                      <a:noFill/>
                      <a:prstDash val="solid"/>
                    </a:lnL>
                    <a:lnR w="12700" cmpd="sng">
                      <a:noFill/>
                      <a:prstDash val="solid"/>
                    </a:lnR>
                    <a:lnT w="12700" cmpd="sng">
                      <a:noFill/>
                      <a:prstDash val="solid"/>
                    </a:lnT>
                    <a:lnB w="12700" cmpd="sng">
                      <a:noFill/>
                      <a:prstDash val="solid"/>
                    </a:lnB>
                    <a:noFill/>
                  </a:tcPr>
                </a:tc>
                <a:tc>
                  <a:txBody>
                    <a:bodyPr/>
                    <a:lstStyle/>
                    <a:p>
                      <a:endParaRPr lang="en-IN" sz="1800" cap="none" spc="0" dirty="0">
                        <a:solidFill>
                          <a:schemeClr val="tx1"/>
                        </a:solidFill>
                        <a:latin typeface="Times New Roman" panose="02020603050405020304" pitchFamily="18" charset="0"/>
                        <a:cs typeface="Times New Roman" panose="02020603050405020304" pitchFamily="18" charset="0"/>
                      </a:endParaRPr>
                    </a:p>
                  </a:txBody>
                  <a:tcPr marL="14514" marR="14514" marT="7257" marB="3576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52187767"/>
                  </a:ext>
                </a:extLst>
              </a:tr>
              <a:tr h="128435">
                <a:tc>
                  <a:txBody>
                    <a:bodyPr/>
                    <a:lstStyle/>
                    <a:p>
                      <a:endParaRPr lang="en-IN" sz="600" cap="none" spc="0">
                        <a:solidFill>
                          <a:schemeClr val="tx1"/>
                        </a:solidFill>
                      </a:endParaRPr>
                    </a:p>
                  </a:txBody>
                  <a:tcPr marL="14514" marR="14514" marT="7257" marB="3576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IN" sz="600" cap="none" spc="0" dirty="0">
                        <a:solidFill>
                          <a:schemeClr val="tx1"/>
                        </a:solidFill>
                      </a:endParaRPr>
                    </a:p>
                  </a:txBody>
                  <a:tcPr marL="14514" marR="14514" marT="7257" marB="3576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5179677"/>
                  </a:ext>
                </a:extLst>
              </a:tr>
            </a:tbl>
          </a:graphicData>
        </a:graphic>
      </p:graphicFrame>
    </p:spTree>
    <p:extLst>
      <p:ext uri="{BB962C8B-B14F-4D97-AF65-F5344CB8AC3E}">
        <p14:creationId xmlns:p14="http://schemas.microsoft.com/office/powerpoint/2010/main" val="91054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F7E07DA-B989-7306-9DB2-1712EFF62F75}"/>
              </a:ext>
            </a:extLst>
          </p:cNvPr>
          <p:cNvSpPr>
            <a:spLocks noGrp="1"/>
          </p:cNvSpPr>
          <p:nvPr>
            <p:ph type="title"/>
          </p:nvPr>
        </p:nvSpPr>
        <p:spPr>
          <a:xfrm>
            <a:off x="1451579" y="804519"/>
            <a:ext cx="5550357" cy="1049235"/>
          </a:xfrm>
        </p:spPr>
        <p:txBody>
          <a:bodyPr>
            <a:normAutofit/>
          </a:bodyPr>
          <a:lstStyle/>
          <a:p>
            <a:r>
              <a:rPr lang="en-IN" b="1" i="0" dirty="0">
                <a:effectLst/>
                <a:latin typeface="Times New Roman" panose="02020603050405020304" pitchFamily="18" charset="0"/>
                <a:cs typeface="Times New Roman" panose="02020603050405020304" pitchFamily="18" charset="0"/>
              </a:rPr>
              <a:t>Results Analysis</a:t>
            </a:r>
            <a:endParaRPr lang="en-IN"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0AEF1B7-DDE0-DBBF-2670-D183FDBA822A}"/>
              </a:ext>
            </a:extLst>
          </p:cNvPr>
          <p:cNvSpPr>
            <a:spLocks noGrp="1"/>
          </p:cNvSpPr>
          <p:nvPr>
            <p:ph idx="1"/>
          </p:nvPr>
        </p:nvSpPr>
        <p:spPr>
          <a:xfrm>
            <a:off x="1451579" y="2015732"/>
            <a:ext cx="5550357" cy="3815699"/>
          </a:xfrm>
        </p:spPr>
        <p:txBody>
          <a:bodyPr>
            <a:normAutofit/>
          </a:bodyPr>
          <a:lstStyle/>
          <a:p>
            <a:pPr>
              <a:lnSpc>
                <a:spcPct val="110000"/>
              </a:lnSpc>
            </a:pPr>
            <a:r>
              <a:rPr lang="en-US" sz="1800" b="0" i="1" dirty="0">
                <a:effectLst/>
                <a:latin typeface="Times New Roman" panose="02020603050405020304" pitchFamily="18" charset="0"/>
                <a:cs typeface="Times New Roman" panose="02020603050405020304" pitchFamily="18" charset="0"/>
              </a:rPr>
              <a:t>Analysis of Results:</a:t>
            </a:r>
            <a:endParaRPr lang="en-US" sz="1800" b="0" i="0" dirty="0">
              <a:effectLst/>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Evaluation and analysis of the results obtained from the predictive model.</a:t>
            </a:r>
          </a:p>
          <a:p>
            <a:pPr>
              <a:lnSpc>
                <a:spcPct val="11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Discussion on the accuracy and performance of the model in predicting stock prices in the crypto market.</a:t>
            </a:r>
          </a:p>
          <a:p>
            <a:pPr>
              <a:lnSpc>
                <a:spcPct val="11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Identification of limitations and challenges encountered during the analysis process.</a:t>
            </a:r>
          </a:p>
          <a:p>
            <a:pPr>
              <a:lnSpc>
                <a:spcPct val="11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Exploration of potential improvements and future directions for enhancing the predictive model's effectiveness and applicability.</a:t>
            </a:r>
          </a:p>
          <a:p>
            <a:pPr>
              <a:lnSpc>
                <a:spcPct val="110000"/>
              </a:lnSpc>
            </a:pPr>
            <a:endParaRPr lang="en-IN" sz="1700" dirty="0"/>
          </a:p>
        </p:txBody>
      </p:sp>
      <p:pic>
        <p:nvPicPr>
          <p:cNvPr id="4" name="Content Placeholder 3">
            <a:extLst>
              <a:ext uri="{FF2B5EF4-FFF2-40B4-BE49-F238E27FC236}">
                <a16:creationId xmlns:a16="http://schemas.microsoft.com/office/drawing/2014/main" id="{4E1F049D-F7CA-FCDB-FC6F-0F981EE78BE2}"/>
              </a:ext>
            </a:extLst>
          </p:cNvPr>
          <p:cNvPicPr>
            <a:picLocks/>
          </p:cNvPicPr>
          <p:nvPr/>
        </p:nvPicPr>
        <p:blipFill>
          <a:blip r:embed="rId2"/>
          <a:stretch>
            <a:fillRect/>
          </a:stretch>
        </p:blipFill>
        <p:spPr>
          <a:xfrm>
            <a:off x="7473593" y="693072"/>
            <a:ext cx="4509858" cy="2409234"/>
          </a:xfrm>
          <a:prstGeom prst="rect">
            <a:avLst/>
          </a:prstGeom>
        </p:spPr>
      </p:pic>
      <p:pic>
        <p:nvPicPr>
          <p:cNvPr id="5" name="Picture 4">
            <a:extLst>
              <a:ext uri="{FF2B5EF4-FFF2-40B4-BE49-F238E27FC236}">
                <a16:creationId xmlns:a16="http://schemas.microsoft.com/office/drawing/2014/main" id="{03039B28-A28F-9F12-12D8-487B22B8AEBC}"/>
              </a:ext>
            </a:extLst>
          </p:cNvPr>
          <p:cNvPicPr/>
          <p:nvPr/>
        </p:nvPicPr>
        <p:blipFill>
          <a:blip r:embed="rId3"/>
          <a:stretch>
            <a:fillRect/>
          </a:stretch>
        </p:blipFill>
        <p:spPr>
          <a:xfrm>
            <a:off x="7473594" y="3396292"/>
            <a:ext cx="4509858" cy="2435139"/>
          </a:xfrm>
          <a:prstGeom prst="rect">
            <a:avLst/>
          </a:prstGeom>
        </p:spPr>
      </p:pic>
      <p:pic>
        <p:nvPicPr>
          <p:cNvPr id="42" name="Picture 41">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6943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162782-digital-waveform-template-16x9</Template>
  <TotalTime>223</TotalTime>
  <Words>1147</Words>
  <Application>Microsoft Office PowerPoint</Application>
  <PresentationFormat>Widescreen</PresentationFormat>
  <Paragraphs>73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Gill Sans MT</vt:lpstr>
      <vt:lpstr>Söhne</vt:lpstr>
      <vt:lpstr>Times New Roman</vt:lpstr>
      <vt:lpstr>Wingdings</vt:lpstr>
      <vt:lpstr>Gallery</vt:lpstr>
      <vt:lpstr>PowerPoint Presentation</vt:lpstr>
      <vt:lpstr>Group Members Information</vt:lpstr>
      <vt:lpstr>Roles and Responsibilities</vt:lpstr>
      <vt:lpstr>Motivation</vt:lpstr>
      <vt:lpstr>Objectives</vt:lpstr>
      <vt:lpstr>Related Work</vt:lpstr>
      <vt:lpstr>Problem Statement </vt:lpstr>
      <vt:lpstr>Proposed solution</vt:lpstr>
      <vt:lpstr>Results Analysis</vt:lpstr>
      <vt:lpstr>conclusion</vt:lpstr>
      <vt:lpstr>Future Enhancements</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stock prediction using various influence Factors</dc:title>
  <dc:creator>Hi Dude</dc:creator>
  <cp:lastModifiedBy>mounika chanamolu</cp:lastModifiedBy>
  <cp:revision>14</cp:revision>
  <dcterms:created xsi:type="dcterms:W3CDTF">2024-04-17T07:43:23Z</dcterms:created>
  <dcterms:modified xsi:type="dcterms:W3CDTF">2024-04-17T22:53:13Z</dcterms:modified>
</cp:coreProperties>
</file>