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4.xml" ContentType="application/vnd.openxmlformats-officedocument.presentationml.notesSlide+xml"/>
  <Override PartName="/ppt/tags/tag45.xml" ContentType="application/vnd.openxmlformats-officedocument.presentationml.tags+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797" r:id="rId5"/>
    <p:sldId id="2762" r:id="rId6"/>
    <p:sldId id="2777" r:id="rId7"/>
    <p:sldId id="2763" r:id="rId8"/>
    <p:sldId id="2769" r:id="rId9"/>
    <p:sldId id="2776" r:id="rId10"/>
    <p:sldId id="2781" r:id="rId11"/>
    <p:sldId id="2784" r:id="rId12"/>
    <p:sldId id="2783" r:id="rId13"/>
    <p:sldId id="2785" r:id="rId14"/>
    <p:sldId id="2804" r:id="rId15"/>
    <p:sldId id="2802" r:id="rId16"/>
    <p:sldId id="2809" r:id="rId17"/>
    <p:sldId id="2808" r:id="rId18"/>
    <p:sldId id="2771" r:id="rId19"/>
    <p:sldId id="2786" r:id="rId20"/>
  </p:sldIdLst>
  <p:sldSz cx="12192000" cy="6858000"/>
  <p:notesSz cx="6858000" cy="9144000"/>
  <p:custDataLst>
    <p:tags r:id="rId22"/>
  </p:custDataLst>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Gupta" initials="VG" lastIdx="15" clrIdx="0">
    <p:extLst>
      <p:ext uri="{19B8F6BF-5375-455C-9EA6-DF929625EA0E}">
        <p15:presenceInfo xmlns:p15="http://schemas.microsoft.com/office/powerpoint/2012/main" userId="S::vgupta@gulfresearcher.com::c35c8c05-3899-4242-b9bc-6ff3daef14b1" providerId="AD"/>
      </p:ext>
    </p:extLst>
  </p:cmAuthor>
  <p:cmAuthor id="2" name="Rajat Ahlawat" initials="RA" lastIdx="6" clrIdx="1">
    <p:extLst>
      <p:ext uri="{19B8F6BF-5375-455C-9EA6-DF929625EA0E}">
        <p15:presenceInfo xmlns:p15="http://schemas.microsoft.com/office/powerpoint/2012/main" userId="S::rahlawat@gulfresearcher.com::0999e930-429e-4784-8ff7-7ae8d3f5eceb" providerId="AD"/>
      </p:ext>
    </p:extLst>
  </p:cmAuthor>
  <p:cmAuthor id="3" name="Ahmed" initials="A" lastIdx="19" clrIdx="2">
    <p:extLst>
      <p:ext uri="{19B8F6BF-5375-455C-9EA6-DF929625EA0E}">
        <p15:presenceInfo xmlns:p15="http://schemas.microsoft.com/office/powerpoint/2012/main" userId="8ee5f004f4d18544" providerId="Windows Live"/>
      </p:ext>
    </p:extLst>
  </p:cmAuthor>
  <p:cmAuthor id="4" name="Nusaibah AlKooheji" initials="NA" lastIdx="1" clrIdx="3">
    <p:extLst>
      <p:ext uri="{19B8F6BF-5375-455C-9EA6-DF929625EA0E}">
        <p15:presenceInfo xmlns:p15="http://schemas.microsoft.com/office/powerpoint/2012/main" userId="S::nalkooheji@gulfresearcher.com::60b1ba1e-4bea-453a-b40e-3a0a204f0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4"/>
    <a:srgbClr val="0C72BA"/>
    <a:srgbClr val="652F8F"/>
    <a:srgbClr val="FFFFFF"/>
    <a:srgbClr val="282560"/>
    <a:srgbClr val="EAEAEA"/>
    <a:srgbClr val="7FD6F7"/>
    <a:srgbClr val="F2F2F2"/>
    <a:srgbClr val="ECECF8"/>
    <a:srgbClr val="A1E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45E7F-FFE4-4146-B22D-E0651538609C}" v="1207" dt="2021-11-28T13:04:27.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82111" autoAdjust="0"/>
  </p:normalViewPr>
  <p:slideViewPr>
    <p:cSldViewPr snapToGrid="0" showGuides="1">
      <p:cViewPr varScale="1">
        <p:scale>
          <a:sx n="94" d="100"/>
          <a:sy n="94" d="100"/>
        </p:scale>
        <p:origin x="1224" y="184"/>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F0C13-35A2-4A8E-86E7-BA71D5B2743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1CD65-6C09-4534-ACE6-E34B39CD73A8}" type="slidenum">
              <a:rPr lang="en-US" smtClean="0"/>
              <a:t>‹#›</a:t>
            </a:fld>
            <a:endParaRPr lang="en-US"/>
          </a:p>
        </p:txBody>
      </p:sp>
    </p:spTree>
    <p:extLst>
      <p:ext uri="{BB962C8B-B14F-4D97-AF65-F5344CB8AC3E}">
        <p14:creationId xmlns:p14="http://schemas.microsoft.com/office/powerpoint/2010/main" val="1155861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https://www.cbs.nl/en-gb/dossier/regional-statistics/cbs-urban-data-centres-substance-and-added-value</a:t>
            </a:r>
          </a:p>
          <a:p>
            <a:r>
              <a:rPr lang="en-US" dirty="0"/>
              <a:t>http://www.pietdaas.nl/beta/pubs/pubs/NTTS2017_abstract_45.pdf</a:t>
            </a:r>
          </a:p>
          <a:p>
            <a:r>
              <a:rPr lang="en-US" dirty="0"/>
              <a:t>https://oecd-opsi.org/wp-content/uploads/2019/05/648165_9879050_CBS-UDC-July-2017.pdf</a:t>
            </a:r>
          </a:p>
          <a:p>
            <a:r>
              <a:rPr lang="en-US" dirty="0"/>
              <a:t>https://ftp.cencenelec.eu/EN/News/Events/2017/Smart_Cities/Robert_HERMANS_Urban-Data-Centers-initiative_2017-10-19.pdf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776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https://www.pdok.nl/data</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https://www.pdok.nl/pdok-viewer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https://icaci.org/files/documents/ICC_proceedings/ICC2013/_extendedAbstract/113_proceeding.pdf</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https://www.pdok.nl/nationaal-georegister-ngr-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https://www.pdok.nl/nlmaps</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https://geoforum.nl/</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https://www.pdok.nl/services-en-api-s</a:t>
            </a:r>
          </a:p>
        </p:txBody>
      </p:sp>
      <p:sp>
        <p:nvSpPr>
          <p:cNvPr id="4" name="Slide Number Placeholder 3"/>
          <p:cNvSpPr>
            <a:spLocks noGrp="1"/>
          </p:cNvSpPr>
          <p:nvPr>
            <p:ph type="sldNum" sz="quarter" idx="5"/>
          </p:nvPr>
        </p:nvSpPr>
        <p:spPr/>
        <p:txBody>
          <a:bodyPr/>
          <a:lstStyle/>
          <a:p>
            <a:fld id="{241FEC92-B76A-4406-8C11-5D13CAFEB75E}" type="slidenum">
              <a:rPr lang="en-US" smtClean="0"/>
              <a:t>11</a:t>
            </a:fld>
            <a:endParaRPr lang="en-US" dirty="0"/>
          </a:p>
        </p:txBody>
      </p:sp>
    </p:spTree>
    <p:extLst>
      <p:ext uri="{BB962C8B-B14F-4D97-AF65-F5344CB8AC3E}">
        <p14:creationId xmlns:p14="http://schemas.microsoft.com/office/powerpoint/2010/main" val="59943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https://inspire.ec.europa.eu/events/conferences/inspire_2013/pdfs/26-06-2013_ROOM-4_14.00%20-%2015.30_119-Haico%20Van%20Der%20Vegt_Haico-Van-Der-Vegt.pdf</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https://docplayer.nl/1993706-Enterprise-architectuur-pdok.html</a:t>
            </a:r>
          </a:p>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a:p>
            <a:pPr rtl="1"/>
            <a:endParaRPr lang="en-US" dirty="0"/>
          </a:p>
        </p:txBody>
      </p:sp>
      <p:sp>
        <p:nvSpPr>
          <p:cNvPr id="4" name="Slide Number Placeholder 3"/>
          <p:cNvSpPr>
            <a:spLocks noGrp="1"/>
          </p:cNvSpPr>
          <p:nvPr>
            <p:ph type="sldNum" sz="quarter" idx="5"/>
          </p:nvPr>
        </p:nvSpPr>
        <p:spPr/>
        <p:txBody>
          <a:bodyPr/>
          <a:lstStyle/>
          <a:p>
            <a:fld id="{241FEC92-B76A-4406-8C11-5D13CAFEB75E}" type="slidenum">
              <a:rPr lang="en-US" smtClean="0"/>
              <a:t>12</a:t>
            </a:fld>
            <a:endParaRPr lang="en-US" dirty="0"/>
          </a:p>
        </p:txBody>
      </p:sp>
    </p:spTree>
    <p:extLst>
      <p:ext uri="{BB962C8B-B14F-4D97-AF65-F5344CB8AC3E}">
        <p14:creationId xmlns:p14="http://schemas.microsoft.com/office/powerpoint/2010/main" val="119501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https://docplayer.nl/1993706-Enterprise-architectuur-pdok.html</a:t>
            </a:r>
          </a:p>
          <a:p>
            <a:r>
              <a:rPr lang="en-US" dirty="0"/>
              <a:t>https://inspire.ec.europa.eu/events/conferences/inspire_2013/pdfs/26-06-2013_ROOM-4_14.00%20-%2015.30_119-Haico%20Van%20Der%20Vegt_Haico-Van-Der-Vegt.pdf</a:t>
            </a:r>
          </a:p>
          <a:p>
            <a:r>
              <a:rPr lang="en-US" dirty="0"/>
              <a:t>https://www.idelft.nl/en/idelft-has-released-pdok-loket</a:t>
            </a:r>
          </a:p>
          <a:p>
            <a:r>
              <a:rPr lang="en-US" dirty="0"/>
              <a:t>https://www.fig.net/resources/proceedings/fig_proceedings/fig2019/papers/ts07c/TS07C_kruse_roes_9989.pdf</a:t>
            </a:r>
          </a:p>
          <a:p>
            <a:r>
              <a:rPr lang="en-US" dirty="0"/>
              <a:t>https://pdok.github.io/webservices-workshop/</a:t>
            </a:r>
          </a:p>
        </p:txBody>
      </p:sp>
      <p:sp>
        <p:nvSpPr>
          <p:cNvPr id="4" name="Slide Number Placeholder 3"/>
          <p:cNvSpPr>
            <a:spLocks noGrp="1"/>
          </p:cNvSpPr>
          <p:nvPr>
            <p:ph type="sldNum" sz="quarter" idx="5"/>
          </p:nvPr>
        </p:nvSpPr>
        <p:spPr/>
        <p:txBody>
          <a:bodyPr/>
          <a:lstStyle/>
          <a:p>
            <a:fld id="{241FEC92-B76A-4406-8C11-5D13CAFEB75E}" type="slidenum">
              <a:rPr lang="en-US" smtClean="0"/>
              <a:t>13</a:t>
            </a:fld>
            <a:endParaRPr lang="en-US" dirty="0"/>
          </a:p>
        </p:txBody>
      </p:sp>
    </p:spTree>
    <p:extLst>
      <p:ext uri="{BB962C8B-B14F-4D97-AF65-F5344CB8AC3E}">
        <p14:creationId xmlns:p14="http://schemas.microsoft.com/office/powerpoint/2010/main" val="244375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https://icaci.org/files/documents/ICC_proceedings/ICC2013/_extendedAbstract/113_proceeding.pdf</a:t>
            </a:r>
          </a:p>
        </p:txBody>
      </p:sp>
      <p:sp>
        <p:nvSpPr>
          <p:cNvPr id="4" name="Slide Number Placeholder 3"/>
          <p:cNvSpPr>
            <a:spLocks noGrp="1"/>
          </p:cNvSpPr>
          <p:nvPr>
            <p:ph type="sldNum" sz="quarter" idx="5"/>
          </p:nvPr>
        </p:nvSpPr>
        <p:spPr/>
        <p:txBody>
          <a:bodyPr/>
          <a:lstStyle/>
          <a:p>
            <a:fld id="{241FEC92-B76A-4406-8C11-5D13CAFEB75E}" type="slidenum">
              <a:rPr lang="en-US" smtClean="0"/>
              <a:t>14</a:t>
            </a:fld>
            <a:endParaRPr lang="en-US" dirty="0"/>
          </a:p>
        </p:txBody>
      </p:sp>
    </p:spTree>
    <p:extLst>
      <p:ext uri="{BB962C8B-B14F-4D97-AF65-F5344CB8AC3E}">
        <p14:creationId xmlns:p14="http://schemas.microsoft.com/office/powerpoint/2010/main" val="4156390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https://ftp.cencenelec.eu/EN/News/Events/2017/Smart_Cities/Robert_HERMANS_Urban-Data-Centers-initiative_2017-10-19.pdf</a:t>
            </a:r>
          </a:p>
          <a:p>
            <a:pPr rtl="0"/>
            <a:r>
              <a:rPr lang="en-US" dirty="0"/>
              <a:t>https://www.cbs.nl/en-gb/dossier/regional-statistics/cbs-urban-data-centres-substance-and-added-value</a:t>
            </a:r>
          </a:p>
          <a:p>
            <a:pPr rtl="0"/>
            <a:r>
              <a:rPr lang="en-US" dirty="0"/>
              <a:t>https://www.cbs.nl/en-gb/over-ons/innovation/nieuwsberichten/big-data/cbs-launching-center-for-big-data-statistics</a:t>
            </a:r>
          </a:p>
          <a:p>
            <a:pPr rtl="0"/>
            <a:r>
              <a:rPr lang="en-US" dirty="0"/>
              <a:t>https://www.cbs.nl/en-gb/onze-diensten/unique-collaboration-for-big-data-research/cbds-international-partner-network</a:t>
            </a:r>
          </a:p>
          <a:p>
            <a:pPr rtl="0"/>
            <a:r>
              <a:rPr lang="en-US" dirty="0"/>
              <a:t>https://www.cbs.nl/en-gb/over-ons/innovation/nieuwsberichten/big-data/statistics-netherlands-city-of-eindhoven-join-forces-to-launch-first-cbs-urban-data-center</a:t>
            </a:r>
          </a:p>
          <a:p>
            <a:pPr rtl="0"/>
            <a:endParaRPr lang="en-US" dirty="0"/>
          </a:p>
        </p:txBody>
      </p:sp>
      <p:sp>
        <p:nvSpPr>
          <p:cNvPr id="4" name="Slide Number Placeholder 3"/>
          <p:cNvSpPr>
            <a:spLocks noGrp="1"/>
          </p:cNvSpPr>
          <p:nvPr>
            <p:ph type="sldNum" sz="quarter" idx="5"/>
          </p:nvPr>
        </p:nvSpPr>
        <p:spPr/>
        <p:txBody>
          <a:bodyPr/>
          <a:lstStyle/>
          <a:p>
            <a:fld id="{241FEC92-B76A-4406-8C11-5D13CAFEB75E}" type="slidenum">
              <a:rPr lang="en-US" smtClean="0"/>
              <a:t>15</a:t>
            </a:fld>
            <a:endParaRPr lang="en-US" dirty="0"/>
          </a:p>
        </p:txBody>
      </p:sp>
    </p:spTree>
    <p:extLst>
      <p:ext uri="{BB962C8B-B14F-4D97-AF65-F5344CB8AC3E}">
        <p14:creationId xmlns:p14="http://schemas.microsoft.com/office/powerpoint/2010/main" val="2562971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B1CD65-6C09-4534-ACE6-E34B39CD73A8}" type="slidenum">
              <a:rPr lang="en-US" smtClean="0"/>
              <a:t>16</a:t>
            </a:fld>
            <a:endParaRPr lang="en-US" dirty="0"/>
          </a:p>
        </p:txBody>
      </p:sp>
    </p:spTree>
    <p:extLst>
      <p:ext uri="{BB962C8B-B14F-4D97-AF65-F5344CB8AC3E}">
        <p14:creationId xmlns:p14="http://schemas.microsoft.com/office/powerpoint/2010/main" val="170137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https://smartnet.niua.org/dsc/pdf/DataSmart_Cities_Strategy.pdf</a:t>
            </a:r>
          </a:p>
          <a:p>
            <a:endParaRPr lang="en-US" dirty="0"/>
          </a:p>
        </p:txBody>
      </p:sp>
      <p:sp>
        <p:nvSpPr>
          <p:cNvPr id="4" name="Slide Number Placeholder 3"/>
          <p:cNvSpPr>
            <a:spLocks noGrp="1"/>
          </p:cNvSpPr>
          <p:nvPr>
            <p:ph type="sldNum" sz="quarter" idx="5"/>
          </p:nvPr>
        </p:nvSpPr>
        <p:spPr/>
        <p:txBody>
          <a:bodyPr/>
          <a:lstStyle/>
          <a:p>
            <a:fld id="{2A7E7520-E494-4B46-9D57-A6F5F2FC93E8}" type="slidenum">
              <a:rPr lang="en-US" smtClean="0"/>
              <a:t>3</a:t>
            </a:fld>
            <a:endParaRPr lang="en-US" dirty="0"/>
          </a:p>
        </p:txBody>
      </p:sp>
    </p:spTree>
    <p:extLst>
      <p:ext uri="{BB962C8B-B14F-4D97-AF65-F5344CB8AC3E}">
        <p14:creationId xmlns:p14="http://schemas.microsoft.com/office/powerpoint/2010/main" val="354312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https://oecd-opsi.org/wp-content/uploads/2019/05/648165_9879050_CBS-UDC-July-2017.pdf</a:t>
            </a:r>
          </a:p>
          <a:p>
            <a:r>
              <a:rPr lang="en-US" dirty="0"/>
              <a:t>https://www.cbs.nl/en-gb/onze-diensten/methods/surveys/brief-survey-descriptions</a:t>
            </a:r>
          </a:p>
          <a:p>
            <a:r>
              <a:rPr lang="en-US" dirty="0"/>
              <a:t>https://www.vngrealisatie.nl/sites/default/files/2019-05/Inventarisatie%20Datalabs-%20Factsheets%20Versie%2020190502.pdf</a:t>
            </a:r>
          </a:p>
          <a:p>
            <a:r>
              <a:rPr lang="en-US" dirty="0"/>
              <a:t>https://www.stat.si/dokument/8685/Statistics-Netherlands-Big-Data-Marco-Puts.pdf</a:t>
            </a:r>
          </a:p>
        </p:txBody>
      </p:sp>
      <p:sp>
        <p:nvSpPr>
          <p:cNvPr id="4" name="Slide Number Placeholder 3"/>
          <p:cNvSpPr>
            <a:spLocks noGrp="1"/>
          </p:cNvSpPr>
          <p:nvPr>
            <p:ph type="sldNum" sz="quarter" idx="5"/>
          </p:nvPr>
        </p:nvSpPr>
        <p:spPr/>
        <p:txBody>
          <a:bodyPr/>
          <a:lstStyle/>
          <a:p>
            <a:fld id="{241FEC92-B76A-4406-8C11-5D13CAFEB75E}" type="slidenum">
              <a:rPr lang="en-US" smtClean="0"/>
              <a:t>4</a:t>
            </a:fld>
            <a:endParaRPr lang="en-US" dirty="0"/>
          </a:p>
        </p:txBody>
      </p:sp>
    </p:spTree>
    <p:extLst>
      <p:ext uri="{BB962C8B-B14F-4D97-AF65-F5344CB8AC3E}">
        <p14:creationId xmlns:p14="http://schemas.microsoft.com/office/powerpoint/2010/main" val="111878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https://www.cbs.nl/en-gb/corporate/2017/20/cbs-the-hague-university-of-applied-sciences-work-on-big-data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https://www.cbs.nl/nl-nl/dossier/nederland-regionaal/geografische-data/kaart-van-100-meter-bij-100-meter-met-statistieken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https://www.ica-europe.info/images/stories/pdf/conferences/2018_ICA_Rectors_Deans_Forum/ICA_Forum_2018_Barteld%20Braaksmma.pdf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https://blaise.com/blaise/about-blaise</a:t>
            </a:r>
          </a:p>
          <a:p>
            <a:r>
              <a:rPr lang="en-US" dirty="0"/>
              <a:t>https://www.cbs.nl/nl-nl/onze-diensten/maatwerk-en-microdata/microdata-zelf-onderzoek-doen/welke-stappen/uitvoering</a:t>
            </a:r>
          </a:p>
          <a:p>
            <a:r>
              <a:rPr lang="en-US" dirty="0"/>
              <a:t>https://www.cbs.nl/-/media/cbs/over-ons/organisatie/2018ov098-meerjarenplan-2019-2023-eng_web.pdf</a:t>
            </a:r>
          </a:p>
          <a:p>
            <a:r>
              <a:rPr lang="en-US" dirty="0"/>
              <a:t>https://www.cbs.nl/en-gb/onze-diensten/open-data/statline-as-open-data/quick-start-guide</a:t>
            </a:r>
          </a:p>
          <a:p>
            <a:r>
              <a:rPr lang="en-US" dirty="0"/>
              <a:t>https://mran.microsoft.com/snapshot/2019-08-31/web/packages/cbsodataR/vignettes/cbsodataR.html</a:t>
            </a:r>
          </a:p>
          <a:p>
            <a:r>
              <a:rPr lang="en-US" dirty="0"/>
              <a:t>https://www.cbs.nl/nl-nl/dossier/nederland-regionaal/cartografische-toegang/geoservices-bij-het-cbs</a:t>
            </a:r>
          </a:p>
          <a:p>
            <a:r>
              <a:rPr lang="en-US" dirty="0"/>
              <a:t>https://www.cbs.nl/en-gb/onze-diensten/open-data/statline-as-open-data/quick-start-guide</a:t>
            </a:r>
          </a:p>
          <a:p>
            <a:r>
              <a:rPr lang="en-US" dirty="0"/>
              <a:t>https://www.cbs.nl/en-gb/onze-diensten/open-data/statline-as-open-data/cartography</a:t>
            </a:r>
          </a:p>
          <a:p>
            <a:r>
              <a:rPr lang="en-US" dirty="0"/>
              <a:t>https://www.cbs.nl/en-gb/corporate/2021/20/cbs-in-the-starting-blocks-for-the-2021-census</a:t>
            </a:r>
          </a:p>
          <a:p>
            <a:r>
              <a:rPr lang="en-US" dirty="0"/>
              <a:t>https://www.cbs.nl/-/media/_pdf/2020/28/cbds_working_paper___paradigm_update.pdf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41FEC92-B76A-4406-8C11-5D13CAFEB75E}" type="slidenum">
              <a:rPr lang="en-US" smtClean="0"/>
              <a:t>5</a:t>
            </a:fld>
            <a:endParaRPr lang="en-US" dirty="0"/>
          </a:p>
        </p:txBody>
      </p:sp>
    </p:spTree>
    <p:extLst>
      <p:ext uri="{BB962C8B-B14F-4D97-AF65-F5344CB8AC3E}">
        <p14:creationId xmlns:p14="http://schemas.microsoft.com/office/powerpoint/2010/main" val="217150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http://www.pietdaas.nl/beta/pubs/pubs/WP8_Deliverable_8.4_Methodology_31_05_2018_final.pdf</a:t>
            </a:r>
          </a:p>
          <a:p>
            <a:pPr rtl="0"/>
            <a:r>
              <a:rPr lang="en-US" dirty="0"/>
              <a:t>https://unece.org/fileadmin/DAM/hlm/Meetings/2018/12_13_Brussels/06_RHermans.pdf</a:t>
            </a:r>
          </a:p>
          <a:p>
            <a:pPr rtl="0"/>
            <a:r>
              <a:rPr lang="en-US" dirty="0"/>
              <a:t>https://www.cbs.nl/en-gb/onze-diensten/unique-collaboration-for-big-data-research</a:t>
            </a:r>
          </a:p>
          <a:p>
            <a:pPr rtl="0"/>
            <a:r>
              <a:rPr lang="en-US" dirty="0"/>
              <a:t>https://www.cbs.nl/en-gb/corporate/2017/20/cbs-the-hague-university-of-applied-sciences-work-on-big-data</a:t>
            </a:r>
          </a:p>
          <a:p>
            <a:pPr rtl="0"/>
            <a:r>
              <a:rPr lang="en-US" dirty="0"/>
              <a:t>https://www.slideshare.net/pietdaas/it-infrastructure-for-big-data-and-data-science-at-statistics-netherlands</a:t>
            </a:r>
          </a:p>
        </p:txBody>
      </p:sp>
      <p:sp>
        <p:nvSpPr>
          <p:cNvPr id="4" name="Slide Number Placeholder 3"/>
          <p:cNvSpPr>
            <a:spLocks noGrp="1"/>
          </p:cNvSpPr>
          <p:nvPr>
            <p:ph type="sldNum" sz="quarter" idx="5"/>
          </p:nvPr>
        </p:nvSpPr>
        <p:spPr/>
        <p:txBody>
          <a:bodyPr/>
          <a:lstStyle/>
          <a:p>
            <a:fld id="{241FEC92-B76A-4406-8C11-5D13CAFEB75E}" type="slidenum">
              <a:rPr lang="en-US" smtClean="0"/>
              <a:t>6</a:t>
            </a:fld>
            <a:endParaRPr lang="en-US" dirty="0"/>
          </a:p>
        </p:txBody>
      </p:sp>
    </p:spTree>
    <p:extLst>
      <p:ext uri="{BB962C8B-B14F-4D97-AF65-F5344CB8AC3E}">
        <p14:creationId xmlns:p14="http://schemas.microsoft.com/office/powerpoint/2010/main" val="316594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https://opendata.cbs.nl/#/CBS/en/</a:t>
            </a:r>
          </a:p>
        </p:txBody>
      </p:sp>
      <p:sp>
        <p:nvSpPr>
          <p:cNvPr id="4" name="Slide Number Placeholder 3"/>
          <p:cNvSpPr>
            <a:spLocks noGrp="1"/>
          </p:cNvSpPr>
          <p:nvPr>
            <p:ph type="sldNum" sz="quarter" idx="5"/>
          </p:nvPr>
        </p:nvSpPr>
        <p:spPr/>
        <p:txBody>
          <a:bodyPr/>
          <a:lstStyle/>
          <a:p>
            <a:fld id="{241FEC92-B76A-4406-8C11-5D13CAFEB75E}" type="slidenum">
              <a:rPr lang="en-US" smtClean="0"/>
              <a:t>7</a:t>
            </a:fld>
            <a:endParaRPr lang="en-US" dirty="0"/>
          </a:p>
        </p:txBody>
      </p:sp>
    </p:spTree>
    <p:extLst>
      <p:ext uri="{BB962C8B-B14F-4D97-AF65-F5344CB8AC3E}">
        <p14:creationId xmlns:p14="http://schemas.microsoft.com/office/powerpoint/2010/main" val="233004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https://iuo.mohua.gov.in/portal/apps/MinimalGallery/index.html?appid=a450cb9dcb774b61af726245793b578e#viewer=6fadbf826c6a468cb145027f02780180</a:t>
            </a:r>
          </a:p>
        </p:txBody>
      </p:sp>
      <p:sp>
        <p:nvSpPr>
          <p:cNvPr id="4" name="Slide Number Placeholder 3"/>
          <p:cNvSpPr>
            <a:spLocks noGrp="1"/>
          </p:cNvSpPr>
          <p:nvPr>
            <p:ph type="sldNum" sz="quarter" idx="5"/>
          </p:nvPr>
        </p:nvSpPr>
        <p:spPr/>
        <p:txBody>
          <a:bodyPr/>
          <a:lstStyle/>
          <a:p>
            <a:fld id="{241FEC92-B76A-4406-8C11-5D13CAFEB75E}" type="slidenum">
              <a:rPr lang="en-US" smtClean="0"/>
              <a:t>8</a:t>
            </a:fld>
            <a:endParaRPr lang="en-US" dirty="0"/>
          </a:p>
        </p:txBody>
      </p:sp>
    </p:spTree>
    <p:extLst>
      <p:ext uri="{BB962C8B-B14F-4D97-AF65-F5344CB8AC3E}">
        <p14:creationId xmlns:p14="http://schemas.microsoft.com/office/powerpoint/2010/main" val="50140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https://iuo.mohua.gov.in/portal/apps/MinimalGallery/index.html?appid=a450cb9dcb774b61af726245793b578e#viewer=5f0cd7737de445ab93b3f9b3b0026ee3</a:t>
            </a:r>
          </a:p>
        </p:txBody>
      </p:sp>
      <p:sp>
        <p:nvSpPr>
          <p:cNvPr id="4" name="Slide Number Placeholder 3"/>
          <p:cNvSpPr>
            <a:spLocks noGrp="1"/>
          </p:cNvSpPr>
          <p:nvPr>
            <p:ph type="sldNum" sz="quarter" idx="5"/>
          </p:nvPr>
        </p:nvSpPr>
        <p:spPr/>
        <p:txBody>
          <a:bodyPr/>
          <a:lstStyle/>
          <a:p>
            <a:fld id="{241FEC92-B76A-4406-8C11-5D13CAFEB75E}" type="slidenum">
              <a:rPr lang="en-US" smtClean="0"/>
              <a:t>9</a:t>
            </a:fld>
            <a:endParaRPr lang="en-US" dirty="0"/>
          </a:p>
        </p:txBody>
      </p:sp>
    </p:spTree>
    <p:extLst>
      <p:ext uri="{BB962C8B-B14F-4D97-AF65-F5344CB8AC3E}">
        <p14:creationId xmlns:p14="http://schemas.microsoft.com/office/powerpoint/2010/main" val="170716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https://www.pdok.nl/documents/1901824/4016976/20210225+PDOK+Factsheet+2020+DEF+ENG.1.pdf</a:t>
            </a:r>
          </a:p>
          <a:p>
            <a:r>
              <a:rPr lang="en-US" dirty="0"/>
              <a:t>https://www.pdok.nl/over-pdok</a:t>
            </a:r>
          </a:p>
        </p:txBody>
      </p:sp>
      <p:sp>
        <p:nvSpPr>
          <p:cNvPr id="4" name="Slide Number Placeholder 3"/>
          <p:cNvSpPr>
            <a:spLocks noGrp="1"/>
          </p:cNvSpPr>
          <p:nvPr>
            <p:ph type="sldNum" sz="quarter" idx="5"/>
          </p:nvPr>
        </p:nvSpPr>
        <p:spPr/>
        <p:txBody>
          <a:bodyPr/>
          <a:lstStyle/>
          <a:p>
            <a:fld id="{241FEC92-B76A-4406-8C11-5D13CAFEB75E}" type="slidenum">
              <a:rPr lang="en-US" smtClean="0"/>
              <a:t>10</a:t>
            </a:fld>
            <a:endParaRPr lang="en-US" dirty="0"/>
          </a:p>
        </p:txBody>
      </p:sp>
    </p:spTree>
    <p:extLst>
      <p:ext uri="{BB962C8B-B14F-4D97-AF65-F5344CB8AC3E}">
        <p14:creationId xmlns:p14="http://schemas.microsoft.com/office/powerpoint/2010/main" val="3548008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bg>
      <p:bgPr>
        <a:solidFill>
          <a:schemeClr val="accent5"/>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F8C5806-B73B-4AB2-AFE4-E311D44704BA}"/>
              </a:ext>
            </a:extLst>
          </p:cNvPr>
          <p:cNvGraphicFramePr>
            <a:graphicFrameLocks noChangeAspect="1"/>
          </p:cNvGraphicFramePr>
          <p:nvPr userDrawn="1">
            <p:custDataLst>
              <p:tags r:id="rId2"/>
            </p:custDataLst>
            <p:extLst>
              <p:ext uri="{D42A27DB-BD31-4B8C-83A1-F6EECF244321}">
                <p14:modId xmlns:p14="http://schemas.microsoft.com/office/powerpoint/2010/main" val="4226697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4" imgW="631" imgH="631" progId="TCLayout.ActiveDocument.1">
                  <p:embed/>
                </p:oleObj>
              </mc:Choice>
              <mc:Fallback>
                <p:oleObj name="think-cell Slide" r:id="rId4" imgW="631" imgH="631" progId="TCLayout.ActiveDocument.1">
                  <p:embed/>
                  <p:pic>
                    <p:nvPicPr>
                      <p:cNvPr id="8" name="Object 7" hidden="1">
                        <a:extLst>
                          <a:ext uri="{FF2B5EF4-FFF2-40B4-BE49-F238E27FC236}">
                            <a16:creationId xmlns:a16="http://schemas.microsoft.com/office/drawing/2014/main" id="{0F8C5806-B73B-4AB2-AFE4-E311D44704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latin typeface="DIN Next LT Arabic Medium" panose="020B0603020203050203" pitchFamily="34" charset="-78"/>
                <a:cs typeface="DIN Next LT Arabic Medium" panose="020B0603020203050203" pitchFamily="34" charset="-78"/>
              </a:defRPr>
            </a:lvl1pPr>
          </a:lstStyle>
          <a:p>
            <a:r>
              <a:rPr lang="en-US"/>
              <a:t>Click to edit Master title style</a:t>
            </a:r>
            <a:endParaRPr lang="ar-SA"/>
          </a:p>
        </p:txBody>
      </p:sp>
      <p:grpSp>
        <p:nvGrpSpPr>
          <p:cNvPr id="5" name="Group 4">
            <a:extLst>
              <a:ext uri="{FF2B5EF4-FFF2-40B4-BE49-F238E27FC236}">
                <a16:creationId xmlns:a16="http://schemas.microsoft.com/office/drawing/2014/main" id="{102F4175-8A23-489C-87DD-B1986A055421}"/>
              </a:ext>
            </a:extLst>
          </p:cNvPr>
          <p:cNvGrpSpPr/>
          <p:nvPr userDrawn="1"/>
        </p:nvGrpSpPr>
        <p:grpSpPr>
          <a:xfrm>
            <a:off x="0" y="0"/>
            <a:ext cx="2712278" cy="3626678"/>
            <a:chOff x="0" y="0"/>
            <a:chExt cx="2712278" cy="3626678"/>
          </a:xfrm>
        </p:grpSpPr>
        <p:sp>
          <p:nvSpPr>
            <p:cNvPr id="7" name="Freeform 1">
              <a:extLst>
                <a:ext uri="{FF2B5EF4-FFF2-40B4-BE49-F238E27FC236}">
                  <a16:creationId xmlns:a16="http://schemas.microsoft.com/office/drawing/2014/main" id="{041A710B-4FA4-44A4-82AD-FA74497A9E82}"/>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9F40B240-9B68-4DB0-87DC-043941E4401E}"/>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37688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4">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7F1226-E3C5-420E-84A5-D930863F2E27}"/>
              </a:ext>
            </a:extLst>
          </p:cNvPr>
          <p:cNvGraphicFramePr>
            <a:graphicFrameLocks noChangeAspect="1"/>
          </p:cNvGraphicFramePr>
          <p:nvPr userDrawn="1">
            <p:custDataLst>
              <p:tags r:id="rId2"/>
            </p:custDataLst>
            <p:extLst>
              <p:ext uri="{D42A27DB-BD31-4B8C-83A1-F6EECF244321}">
                <p14:modId xmlns:p14="http://schemas.microsoft.com/office/powerpoint/2010/main" val="619918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17F1226-E3C5-420E-84A5-D930863F2E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7C29C40B-0613-4E42-A255-03EB9A6E8063" descr="85ED7FC9-2C4D-4DBC-8223-6F643200BEC4@elm"/>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8168" y="1"/>
            <a:ext cx="10697633"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spTree>
    <p:extLst>
      <p:ext uri="{BB962C8B-B14F-4D97-AF65-F5344CB8AC3E}">
        <p14:creationId xmlns:p14="http://schemas.microsoft.com/office/powerpoint/2010/main" val="292994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R">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5023209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0"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dirty="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533775" y="6446520"/>
            <a:ext cx="8140700" cy="274957"/>
          </a:xfrm>
        </p:spPr>
        <p:txBody>
          <a:bodyPr anchor="b"/>
          <a:lstStyle>
            <a:lvl1pPr algn="r" rtl="1">
              <a:defRPr sz="900">
                <a:solidFill>
                  <a:schemeClr val="bg1">
                    <a:lumMod val="65000"/>
                  </a:schemeClr>
                </a:solidFill>
              </a:defRPr>
            </a:lvl1pPr>
          </a:lstStyle>
          <a:p>
            <a:r>
              <a:rPr lang="en-US" dirty="0"/>
              <a:t>Source: Official website, company brochure, annual reports, press search, team analysis</a:t>
            </a:r>
            <a:endParaRPr lang="ar-SA" dirty="0"/>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412592"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dirty="0"/>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625475" y="556260"/>
            <a:ext cx="11049000" cy="579758"/>
          </a:xfrm>
        </p:spPr>
        <p:txBody>
          <a:bodyPr vert="horz">
            <a:noAutofit/>
          </a:bodyPr>
          <a:lstStyle>
            <a:lvl1pPr algn="r" rtl="1">
              <a:defRPr sz="2800">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0842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inner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38137"/>
          </a:xfrm>
        </p:spPr>
        <p:txBody>
          <a:bodyPr anchor="b">
            <a:normAutofit/>
          </a:bodyPr>
          <a:lstStyle>
            <a:lvl1pPr algn="r">
              <a:defRPr sz="2500"/>
            </a:lvl1pPr>
          </a:lstStyle>
          <a:p>
            <a:r>
              <a:rPr lang="en-US"/>
              <a:t>Click to edit Master title style</a:t>
            </a:r>
            <a:endParaRPr lang="ar-SA"/>
          </a:p>
        </p:txBody>
      </p:sp>
      <p:sp>
        <p:nvSpPr>
          <p:cNvPr id="3" name="Date Placeholder 2"/>
          <p:cNvSpPr>
            <a:spLocks noGrp="1"/>
          </p:cNvSpPr>
          <p:nvPr>
            <p:ph type="dt" sz="half" idx="10"/>
          </p:nvPr>
        </p:nvSpPr>
        <p:spPr/>
        <p:txBody>
          <a:bodyPr/>
          <a:lstStyle/>
          <a:p>
            <a:endParaRPr lang="ar-SA"/>
          </a:p>
        </p:txBody>
      </p:sp>
      <p:sp>
        <p:nvSpPr>
          <p:cNvPr id="5" name="Slide Number Placeholder 4"/>
          <p:cNvSpPr>
            <a:spLocks noGrp="1"/>
          </p:cNvSpPr>
          <p:nvPr>
            <p:ph type="sldNum" sz="quarter" idx="12"/>
          </p:nvPr>
        </p:nvSpPr>
        <p:spPr>
          <a:xfrm>
            <a:off x="5747477" y="6356352"/>
            <a:ext cx="2844800" cy="365125"/>
          </a:xfrm>
        </p:spPr>
        <p:txBody>
          <a:bodyPr/>
          <a:lstStyle/>
          <a:p>
            <a:fld id="{9FDB499F-DC86-4996-A3C7-FCE8E06389C2}" type="slidenum">
              <a:rPr lang="ar-SA" smtClean="0"/>
              <a:t>‹#›</a:t>
            </a:fld>
            <a:endParaRPr lang="ar-SA"/>
          </a:p>
        </p:txBody>
      </p:sp>
    </p:spTree>
    <p:extLst>
      <p:ext uri="{BB962C8B-B14F-4D97-AF65-F5344CB8AC3E}">
        <p14:creationId xmlns:p14="http://schemas.microsoft.com/office/powerpoint/2010/main" val="4455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er Slide 2">
    <p:spTree>
      <p:nvGrpSpPr>
        <p:cNvPr id="1" name=""/>
        <p:cNvGrpSpPr/>
        <p:nvPr/>
      </p:nvGrpSpPr>
      <p:grpSpPr>
        <a:xfrm>
          <a:off x="0" y="0"/>
          <a:ext cx="0" cy="0"/>
          <a:chOff x="0" y="0"/>
          <a:chExt cx="0" cy="0"/>
        </a:xfrm>
      </p:grpSpPr>
      <p:sp>
        <p:nvSpPr>
          <p:cNvPr id="2" name="Title 1"/>
          <p:cNvSpPr>
            <a:spLocks noGrp="1"/>
          </p:cNvSpPr>
          <p:nvPr>
            <p:ph type="title"/>
          </p:nvPr>
        </p:nvSpPr>
        <p:spPr>
          <a:xfrm>
            <a:off x="1831709" y="273050"/>
            <a:ext cx="10120943" cy="779687"/>
          </a:xfrm>
        </p:spPr>
        <p:txBody>
          <a:bodyPr anchor="b">
            <a:normAutofit/>
          </a:bodyPr>
          <a:lstStyle>
            <a:lvl1pPr algn="r">
              <a:defRPr sz="2500" b="0"/>
            </a:lvl1pPr>
          </a:lstStyle>
          <a:p>
            <a:r>
              <a:rPr lang="en-US"/>
              <a:t>Click to edit Master title style</a:t>
            </a:r>
            <a:endParaRPr lang="ar-SA"/>
          </a:p>
        </p:txBody>
      </p:sp>
      <p:sp>
        <p:nvSpPr>
          <p:cNvPr id="3" name="Content Placeholder 2"/>
          <p:cNvSpPr>
            <a:spLocks noGrp="1"/>
          </p:cNvSpPr>
          <p:nvPr>
            <p:ph idx="1"/>
          </p:nvPr>
        </p:nvSpPr>
        <p:spPr>
          <a:xfrm>
            <a:off x="1295467" y="1232694"/>
            <a:ext cx="10657184" cy="54366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7599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ner Slide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A1A038-26D6-4448-BEFF-B10988F574D9}"/>
              </a:ext>
            </a:extLst>
          </p:cNvPr>
          <p:cNvGraphicFramePr>
            <a:graphicFrameLocks noChangeAspect="1"/>
          </p:cNvGraphicFramePr>
          <p:nvPr userDrawn="1">
            <p:custDataLst>
              <p:tags r:id="rId2"/>
            </p:custDataLst>
            <p:extLst>
              <p:ext uri="{D42A27DB-BD31-4B8C-83A1-F6EECF244321}">
                <p14:modId xmlns:p14="http://schemas.microsoft.com/office/powerpoint/2010/main" val="237784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 name="think-cell Slide" r:id="rId5" imgW="370" imgH="371" progId="TCLayout.ActiveDocument.1">
                  <p:embed/>
                </p:oleObj>
              </mc:Choice>
              <mc:Fallback>
                <p:oleObj name="think-cell Slide" r:id="rId5" imgW="370" imgH="371" progId="TCLayout.ActiveDocument.1">
                  <p:embed/>
                  <p:pic>
                    <p:nvPicPr>
                      <p:cNvPr id="3" name="Object 2" hidden="1">
                        <a:extLst>
                          <a:ext uri="{FF2B5EF4-FFF2-40B4-BE49-F238E27FC236}">
                            <a16:creationId xmlns:a16="http://schemas.microsoft.com/office/drawing/2014/main" id="{14A1A038-26D6-4448-BEFF-B10988F574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7CA0DD-03C6-442E-9BE2-C89BD7DFF73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150" name="Title 1"/>
          <p:cNvSpPr>
            <a:spLocks noGrp="1"/>
          </p:cNvSpPr>
          <p:nvPr>
            <p:ph type="title"/>
          </p:nvPr>
        </p:nvSpPr>
        <p:spPr>
          <a:xfrm>
            <a:off x="624841" y="541020"/>
            <a:ext cx="9695630" cy="610238"/>
          </a:xfrm>
        </p:spPr>
        <p:txBody>
          <a:bodyPr>
            <a:normAutofit/>
          </a:bodyPr>
          <a:lstStyle>
            <a:lvl1pPr algn="r">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38246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5965EF0-C87F-47D8-BB53-488B97E1F6D2}"/>
              </a:ext>
            </a:extLst>
          </p:cNvPr>
          <p:cNvGraphicFramePr>
            <a:graphicFrameLocks noChangeAspect="1"/>
          </p:cNvGraphicFramePr>
          <p:nvPr userDrawn="1">
            <p:custDataLst>
              <p:tags r:id="rId2"/>
            </p:custDataLst>
            <p:extLst>
              <p:ext uri="{D42A27DB-BD31-4B8C-83A1-F6EECF244321}">
                <p14:modId xmlns:p14="http://schemas.microsoft.com/office/powerpoint/2010/main" val="29536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35965EF0-C87F-47D8-BB53-488B97E1F6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5AF2ECCF-13AD-454C-9087-38FC1F150860" descr="2F1ADF95-1650-4CCF-A78E-7A33FEEBFD83@elm">
            <a:extLst>
              <a:ext uri="{FF2B5EF4-FFF2-40B4-BE49-F238E27FC236}">
                <a16:creationId xmlns:a16="http://schemas.microsoft.com/office/drawing/2014/main" id="{1A2A79C7-E6E3-4017-8899-65C9E4229837}"/>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48682" y="20052"/>
            <a:ext cx="12230716" cy="68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4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2">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9BF8873-42C5-4B9A-BCBF-247B824D30DC}"/>
              </a:ext>
            </a:extLst>
          </p:cNvPr>
          <p:cNvGraphicFramePr>
            <a:graphicFrameLocks noChangeAspect="1"/>
          </p:cNvGraphicFramePr>
          <p:nvPr userDrawn="1">
            <p:custDataLst>
              <p:tags r:id="rId2"/>
            </p:custDataLst>
            <p:extLst>
              <p:ext uri="{D42A27DB-BD31-4B8C-83A1-F6EECF244321}">
                <p14:modId xmlns:p14="http://schemas.microsoft.com/office/powerpoint/2010/main" val="201559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9BF8873-42C5-4B9A-BCBF-247B824D30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5423926" y="5157192"/>
            <a:ext cx="6240693"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B81BD7F7-A629-410E-A3A8-9498B35DD071" descr="F85298B0-E076-41C9-B66C-4602906B10FF@elm">
            <a:extLst>
              <a:ext uri="{FF2B5EF4-FFF2-40B4-BE49-F238E27FC236}">
                <a16:creationId xmlns:a16="http://schemas.microsoft.com/office/drawing/2014/main" id="{D2880601-6232-43AF-8B6F-0825511D458B}"/>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0" y="1"/>
            <a:ext cx="12939069" cy="68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 Slide 3">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A41817-5489-423E-B612-AE2DF7FAD622}"/>
              </a:ext>
            </a:extLst>
          </p:cNvPr>
          <p:cNvGraphicFramePr>
            <a:graphicFrameLocks noChangeAspect="1"/>
          </p:cNvGraphicFramePr>
          <p:nvPr userDrawn="1">
            <p:custDataLst>
              <p:tags r:id="rId2"/>
            </p:custDataLst>
            <p:extLst>
              <p:ext uri="{D42A27DB-BD31-4B8C-83A1-F6EECF244321}">
                <p14:modId xmlns:p14="http://schemas.microsoft.com/office/powerpoint/2010/main" val="234818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53A41817-5489-423E-B612-AE2DF7FAD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815413" y="980728"/>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grpSp>
        <p:nvGrpSpPr>
          <p:cNvPr id="7" name="Group 6">
            <a:extLst>
              <a:ext uri="{FF2B5EF4-FFF2-40B4-BE49-F238E27FC236}">
                <a16:creationId xmlns:a16="http://schemas.microsoft.com/office/drawing/2014/main" id="{2BCA7D5D-5E46-4227-8E07-10F9C1FBFB2E}"/>
              </a:ext>
            </a:extLst>
          </p:cNvPr>
          <p:cNvGrpSpPr/>
          <p:nvPr userDrawn="1"/>
        </p:nvGrpSpPr>
        <p:grpSpPr>
          <a:xfrm>
            <a:off x="0" y="0"/>
            <a:ext cx="2712278" cy="3626678"/>
            <a:chOff x="0" y="0"/>
            <a:chExt cx="2712278" cy="3626678"/>
          </a:xfrm>
        </p:grpSpPr>
        <p:sp>
          <p:nvSpPr>
            <p:cNvPr id="8" name="Freeform 1">
              <a:extLst>
                <a:ext uri="{FF2B5EF4-FFF2-40B4-BE49-F238E27FC236}">
                  <a16:creationId xmlns:a16="http://schemas.microsoft.com/office/drawing/2014/main" id="{CA40717F-23FA-456E-BEF7-B80280C23AC4}"/>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345A8B3D-85A9-441D-A6B1-A5EAB9431EBD}"/>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40130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شريحة داخلية 9">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44416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8"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645160" y="6446520"/>
            <a:ext cx="8140700" cy="274957"/>
          </a:xfrm>
        </p:spPr>
        <p:txBody>
          <a:bodyPr anchor="b"/>
          <a:lstStyle>
            <a:lvl1pPr algn="r">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1138901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97446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84" userDrawn="1">
          <p15:clr>
            <a:srgbClr val="FBAE40"/>
          </p15:clr>
        </p15:guide>
        <p15:guide id="4" pos="72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rabic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987913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2"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390550" y="6446520"/>
            <a:ext cx="8140700" cy="274957"/>
          </a:xfrm>
        </p:spPr>
        <p:txBody>
          <a:bodyPr anchor="b"/>
          <a:lstStyle>
            <a:lvl1pPr algn="r" rtl="1">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39370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2987359084"/>
      </p:ext>
    </p:extLst>
  </p:cSld>
  <p:clrMapOvr>
    <a:masterClrMapping/>
  </p:clrMapOvr>
  <p:extLst>
    <p:ext uri="{DCECCB84-F9BA-43D5-87BE-67443E8EF086}">
      <p15:sldGuideLst xmlns:p15="http://schemas.microsoft.com/office/powerpoint/2012/main">
        <p15:guide id="1" pos="7272" userDrawn="1">
          <p15:clr>
            <a:srgbClr val="FBAE40"/>
          </p15:clr>
        </p15:guide>
        <p15:guide id="2" pos="4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CC04E26-759C-4DAA-B5D9-904E48EBD71F}"/>
              </a:ext>
            </a:extLst>
          </p:cNvPr>
          <p:cNvGraphicFramePr>
            <a:graphicFrameLocks noChangeAspect="1"/>
          </p:cNvGraphicFramePr>
          <p:nvPr userDrawn="1">
            <p:custDataLst>
              <p:tags r:id="rId14"/>
            </p:custDataLst>
            <p:extLst>
              <p:ext uri="{D42A27DB-BD31-4B8C-83A1-F6EECF244321}">
                <p14:modId xmlns:p14="http://schemas.microsoft.com/office/powerpoint/2010/main" val="311844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16" imgW="421" imgH="420" progId="TCLayout.ActiveDocument.1">
                  <p:embed/>
                </p:oleObj>
              </mc:Choice>
              <mc:Fallback>
                <p:oleObj name="think-cell Slide" r:id="rId16" imgW="421" imgH="420" progId="TCLayout.ActiveDocument.1">
                  <p:embed/>
                  <p:pic>
                    <p:nvPicPr>
                      <p:cNvPr id="8" name="Object 7" hidden="1">
                        <a:extLst>
                          <a:ext uri="{FF2B5EF4-FFF2-40B4-BE49-F238E27FC236}">
                            <a16:creationId xmlns:a16="http://schemas.microsoft.com/office/drawing/2014/main" id="{CCC04E26-759C-4DAA-B5D9-904E48EBD71F}"/>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EDD7146-F7F5-4380-882B-6C4035F364B2}"/>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DIN Next LT Arabic Medium"/>
              <a:ea typeface="+mj-ea"/>
              <a:cs typeface="+mj-cs"/>
              <a:sym typeface="DIN Next LT Arabic Medium"/>
            </a:endParaRPr>
          </a:p>
        </p:txBody>
      </p:sp>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ar-SA"/>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Source: Official website, company brochure, annual reports, press search, team analysis</a:t>
            </a:r>
            <a:endParaRPr lang="ar-SA"/>
          </a:p>
        </p:txBody>
      </p:sp>
      <p:sp>
        <p:nvSpPr>
          <p:cNvPr id="6" name="Slide Number Placeholder 5"/>
          <p:cNvSpPr>
            <a:spLocks noGrp="1"/>
          </p:cNvSpPr>
          <p:nvPr>
            <p:ph type="sldNum" sz="quarter" idx="4"/>
          </p:nvPr>
        </p:nvSpPr>
        <p:spPr>
          <a:xfrm>
            <a:off x="609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DB499F-DC86-4996-A3C7-FCE8E06389C2}" type="slidenum">
              <a:rPr lang="ar-SA" smtClean="0"/>
              <a:t>‹#›</a:t>
            </a:fld>
            <a:endParaRPr lang="ar-SA"/>
          </a:p>
        </p:txBody>
      </p:sp>
    </p:spTree>
    <p:extLst>
      <p:ext uri="{BB962C8B-B14F-4D97-AF65-F5344CB8AC3E}">
        <p14:creationId xmlns:p14="http://schemas.microsoft.com/office/powerpoint/2010/main" val="74974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6" r:id="rId9"/>
    <p:sldLayoutId id="2147483681" r:id="rId10"/>
    <p:sldLayoutId id="2147483682" r:id="rId11"/>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openxmlformats.org/officeDocument/2006/relationships/image" Target="../media/image8.png"/><Relationship Id="rId5" Type="http://schemas.openxmlformats.org/officeDocument/2006/relationships/notesSlide" Target="../notesSlides/notesSlide9.xml"/><Relationship Id="rId10" Type="http://schemas.openxmlformats.org/officeDocument/2006/relationships/image" Target="../media/image7.png"/><Relationship Id="rId4" Type="http://schemas.openxmlformats.org/officeDocument/2006/relationships/slideLayout" Target="../slideLayouts/slideLayout11.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6.xml"/><Relationship Id="rId7" Type="http://schemas.openxmlformats.org/officeDocument/2006/relationships/image" Target="../media/image3.emf"/><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0.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1.svg"/><Relationship Id="rId3" Type="http://schemas.openxmlformats.org/officeDocument/2006/relationships/tags" Target="../tags/tag38.xml"/><Relationship Id="rId7" Type="http://schemas.openxmlformats.org/officeDocument/2006/relationships/image" Target="../media/image3.emf"/><Relationship Id="rId12" Type="http://schemas.openxmlformats.org/officeDocument/2006/relationships/image" Target="../media/image20.png"/><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oleObject" Target="../embeddings/oleObject20.bin"/><Relationship Id="rId11" Type="http://schemas.openxmlformats.org/officeDocument/2006/relationships/image" Target="../media/image19.svg"/><Relationship Id="rId5" Type="http://schemas.openxmlformats.org/officeDocument/2006/relationships/notesSlide" Target="../notesSlides/notesSlide11.xml"/><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slideLayout" Target="../slideLayouts/slideLayout11.xml"/><Relationship Id="rId9" Type="http://schemas.openxmlformats.org/officeDocument/2006/relationships/image" Target="../media/image8.png"/><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0.xml"/><Relationship Id="rId7" Type="http://schemas.openxmlformats.org/officeDocument/2006/relationships/image" Target="../media/image3.emf"/><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oleObject" Target="../embeddings/oleObject20.bin"/><Relationship Id="rId5" Type="http://schemas.openxmlformats.org/officeDocument/2006/relationships/notesSlide" Target="../notesSlides/notesSlide12.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2.xml"/><Relationship Id="rId7" Type="http://schemas.openxmlformats.org/officeDocument/2006/relationships/image" Target="../media/image3.emf"/><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oleObject" Target="../embeddings/oleObject20.bin"/><Relationship Id="rId5" Type="http://schemas.openxmlformats.org/officeDocument/2006/relationships/notesSlide" Target="../notesSlides/notesSlide13.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44.xml"/><Relationship Id="rId7" Type="http://schemas.openxmlformats.org/officeDocument/2006/relationships/image" Target="../media/image3.emf"/><Relationship Id="rId2" Type="http://schemas.openxmlformats.org/officeDocument/2006/relationships/tags" Target="../tags/tag43.xml"/><Relationship Id="rId1" Type="http://schemas.openxmlformats.org/officeDocument/2006/relationships/vmlDrawing" Target="../drawings/vmlDrawing24.vml"/><Relationship Id="rId6" Type="http://schemas.openxmlformats.org/officeDocument/2006/relationships/oleObject" Target="../embeddings/oleObject20.bin"/><Relationship Id="rId5" Type="http://schemas.openxmlformats.org/officeDocument/2006/relationships/notesSlide" Target="../notesSlides/notesSlide14.xml"/><Relationship Id="rId10" Type="http://schemas.openxmlformats.org/officeDocument/2006/relationships/image" Target="../media/image8.png"/><Relationship Id="rId4" Type="http://schemas.openxmlformats.org/officeDocument/2006/relationships/slideLayout" Target="../slideLayouts/slideLayout11.xm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1.xml"/><Relationship Id="rId7" Type="http://schemas.openxmlformats.org/officeDocument/2006/relationships/image" Target="../media/image7.png"/><Relationship Id="rId2" Type="http://schemas.openxmlformats.org/officeDocument/2006/relationships/tags" Target="../tags/tag45.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21.bin"/><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2.xml"/><Relationship Id="rId10" Type="http://schemas.openxmlformats.org/officeDocument/2006/relationships/image" Target="../media/image8.png"/><Relationship Id="rId4" Type="http://schemas.openxmlformats.org/officeDocument/2006/relationships/slideLayout" Target="../slideLayouts/slideLayout1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4.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6.xml"/><Relationship Id="rId7" Type="http://schemas.openxmlformats.org/officeDocument/2006/relationships/image" Target="../media/image3.emf"/><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5.xml"/><Relationship Id="rId4" Type="http://schemas.openxmlformats.org/officeDocument/2006/relationships/slideLayout" Target="../slideLayouts/slideLayout1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3.emf"/><Relationship Id="rId12" Type="http://schemas.openxmlformats.org/officeDocument/2006/relationships/image" Target="../media/image7.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13.svg"/><Relationship Id="rId5" Type="http://schemas.openxmlformats.org/officeDocument/2006/relationships/notesSlide" Target="../notesSlides/notesSlide6.xml"/><Relationship Id="rId10" Type="http://schemas.openxmlformats.org/officeDocument/2006/relationships/image" Target="../media/image12.png"/><Relationship Id="rId4" Type="http://schemas.openxmlformats.org/officeDocument/2006/relationships/slideLayout" Target="../slideLayouts/slideLayout11.xml"/><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0.xml"/><Relationship Id="rId7" Type="http://schemas.openxmlformats.org/officeDocument/2006/relationships/image" Target="../media/image1.emf"/><Relationship Id="rId12" Type="http://schemas.openxmlformats.org/officeDocument/2006/relationships/image" Target="../media/image8.png"/><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image" Target="../media/image7.png"/><Relationship Id="rId5" Type="http://schemas.openxmlformats.org/officeDocument/2006/relationships/notesSlide" Target="../notesSlides/notesSlide7.xml"/><Relationship Id="rId10" Type="http://schemas.openxmlformats.org/officeDocument/2006/relationships/image" Target="../media/image13.svg"/><Relationship Id="rId4" Type="http://schemas.openxmlformats.org/officeDocument/2006/relationships/slideLayout" Target="../slideLayouts/slideLayout11.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8.xml"/><Relationship Id="rId10" Type="http://schemas.openxmlformats.org/officeDocument/2006/relationships/image" Target="../media/image8.png"/><Relationship Id="rId4" Type="http://schemas.openxmlformats.org/officeDocument/2006/relationships/slideLayout" Target="../slideLayouts/slideLayout1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62A4A45B-F0D1-564C-A1FC-17FA94370003}"/>
              </a:ext>
            </a:extLst>
          </p:cNvPr>
          <p:cNvSpPr txBox="1">
            <a:spLocks/>
          </p:cNvSpPr>
          <p:nvPr/>
        </p:nvSpPr>
        <p:spPr>
          <a:xfrm>
            <a:off x="9607968" y="1579626"/>
            <a:ext cx="1368965" cy="1477328"/>
          </a:xfrm>
          <a:prstGeom prst="rect">
            <a:avLst/>
          </a:prstGeom>
        </p:spPr>
        <p:txBody>
          <a:bodyPr vert="horz" wrap="none" lIns="0" tIns="0" rIns="0" bIns="0" rtlCol="1" anchor="ctr">
            <a:spAutoFit/>
          </a:bodyPr>
          <a:lstStyle>
            <a:lvl1pPr algn="r" defTabSz="914400" rtl="1" eaLnBrk="1" latinLnBrk="0" hangingPunct="1">
              <a:spcBef>
                <a:spcPct val="0"/>
              </a:spcBef>
              <a:buNone/>
              <a:defRPr sz="2500" kern="1200">
                <a:solidFill>
                  <a:schemeClr val="bg2"/>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9600" b="0" i="0" u="none" strike="noStrike" cap="none" normalizeH="0" baseline="0" noProof="0" dirty="0">
                <a:ln>
                  <a:noFill/>
                </a:ln>
                <a:solidFill>
                  <a:srgbClr val="FFFFFF"/>
                </a:solidFill>
                <a:effectLst/>
                <a:uLnTx/>
                <a:uFillTx/>
                <a:latin typeface="DIN Next LT Arabic Medium" panose="020B0503020203050203" pitchFamily="34" charset="-78"/>
                <a:ea typeface="+mj-ea"/>
                <a:cs typeface="DIN Next LT Arabic Medium" panose="020B0503020203050203" pitchFamily="34" charset="-78"/>
              </a:rPr>
              <a:t>06</a:t>
            </a:r>
          </a:p>
        </p:txBody>
      </p:sp>
      <p:sp>
        <p:nvSpPr>
          <p:cNvPr id="6" name="TextBox 5">
            <a:extLst>
              <a:ext uri="{FF2B5EF4-FFF2-40B4-BE49-F238E27FC236}">
                <a16:creationId xmlns:a16="http://schemas.microsoft.com/office/drawing/2014/main" id="{E302C420-886D-474C-A7AA-C0FA37C441FD}"/>
              </a:ext>
            </a:extLst>
          </p:cNvPr>
          <p:cNvSpPr txBox="1"/>
          <p:nvPr/>
        </p:nvSpPr>
        <p:spPr>
          <a:xfrm>
            <a:off x="6809457" y="3051874"/>
            <a:ext cx="4167476" cy="1754326"/>
          </a:xfrm>
          <a:prstGeom prst="rect">
            <a:avLst/>
          </a:prstGeom>
          <a:noFill/>
        </p:spPr>
        <p:txBody>
          <a:bodyPr wrap="square">
            <a:sp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cap="none" normalizeH="0" baseline="0" noProof="0" dirty="0">
                <a:ln>
                  <a:noFill/>
                </a:ln>
                <a:solidFill>
                  <a:srgbClr val="FFFFFF"/>
                </a:solidFill>
                <a:effectLst/>
                <a:uLnTx/>
                <a:uFillTx/>
                <a:latin typeface="+mj-lt"/>
                <a:ea typeface="+mn-ea"/>
                <a:cs typeface="DIN Next LT Arabic Medium" panose="020B0503020203050203" pitchFamily="34" charset="-78"/>
              </a:rPr>
              <a:t>مراكز البيانات الحضرية التابعة لهيئة الإحصاء الهولندية - هولندا</a:t>
            </a:r>
          </a:p>
        </p:txBody>
      </p:sp>
    </p:spTree>
    <p:extLst>
      <p:ext uri="{BB962C8B-B14F-4D97-AF65-F5344CB8AC3E}">
        <p14:creationId xmlns:p14="http://schemas.microsoft.com/office/powerpoint/2010/main" val="151696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4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dirty="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fld id="{9FDB499F-DC86-4996-A3C7-FCE8E06389C2}" type="slidenum">
              <a:rPr lang="ar-SA" smtClean="0"/>
              <a:t>10</a:t>
            </a:fld>
            <a:endParaRPr lang="ar-SA" dirty="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a:xfrm>
            <a:off x="625475" y="556260"/>
            <a:ext cx="11049000" cy="579758"/>
          </a:xfrm>
        </p:spPr>
        <p:txBody>
          <a:bodyPr vert="horz"/>
          <a:lstStyle/>
          <a:p>
            <a:r>
              <a:rPr lang="ar-SA" dirty="0"/>
              <a:t>منصة الخدمات العامة على الخريطة (</a:t>
            </a:r>
            <a:r>
              <a:rPr lang="en-US" dirty="0"/>
              <a:t>PDOK</a:t>
            </a:r>
            <a:r>
              <a:rPr lang="ar-SA" dirty="0"/>
              <a:t>)</a:t>
            </a:r>
          </a:p>
        </p:txBody>
      </p:sp>
      <p:sp>
        <p:nvSpPr>
          <p:cNvPr id="37" name="Rectangle 36">
            <a:extLst>
              <a:ext uri="{FF2B5EF4-FFF2-40B4-BE49-F238E27FC236}">
                <a16:creationId xmlns:a16="http://schemas.microsoft.com/office/drawing/2014/main" id="{9A8F4571-5A2E-4C2E-860B-0B25027DBD47}"/>
              </a:ext>
            </a:extLst>
          </p:cNvPr>
          <p:cNvSpPr/>
          <p:nvPr/>
        </p:nvSpPr>
        <p:spPr>
          <a:xfrm>
            <a:off x="1156953" y="1327646"/>
            <a:ext cx="10517522" cy="5865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lang="ar-SA" sz="1400" dirty="0">
                <a:solidFill>
                  <a:schemeClr val="tx1"/>
                </a:solidFill>
                <a:latin typeface="DIN Next LT Arabic"/>
              </a:rPr>
              <a:t>يتم دمج الإحصاءات التي تنتجها هيئة الإحصاء الهولندية مع بيانات الخرائط ويتم عرضها من خلال منصة الخدمات العامة على الخريطة (</a:t>
            </a:r>
            <a:r>
              <a:rPr lang="en-US" sz="1400" dirty="0">
                <a:solidFill>
                  <a:schemeClr val="tx1"/>
                </a:solidFill>
                <a:latin typeface="DIN Next LT Arabic"/>
              </a:rPr>
              <a:t>PDOK</a:t>
            </a:r>
            <a:r>
              <a:rPr lang="ar-SA" sz="1400" dirty="0">
                <a:solidFill>
                  <a:schemeClr val="tx1"/>
                </a:solidFill>
                <a:latin typeface="DIN Next LT Arabic"/>
              </a:rPr>
              <a:t>). وتشمل المنصة معلومات </a:t>
            </a:r>
            <a:r>
              <a:rPr lang="ar-EG" sz="1400" dirty="0">
                <a:solidFill>
                  <a:schemeClr val="tx1"/>
                </a:solidFill>
                <a:latin typeface="DIN Next LT Arabic"/>
              </a:rPr>
              <a:t>حول </a:t>
            </a:r>
            <a:r>
              <a:rPr lang="ar-SA" sz="1400" dirty="0">
                <a:solidFill>
                  <a:schemeClr val="tx1"/>
                </a:solidFill>
                <a:latin typeface="DIN Next LT Arabic"/>
              </a:rPr>
              <a:t>أكثر من 200 مجموعة بيانات تتناول 15 موضوعاً مختلفاً، </a:t>
            </a:r>
            <a:r>
              <a:rPr lang="ar-EG" sz="1400" dirty="0">
                <a:solidFill>
                  <a:schemeClr val="tx1"/>
                </a:solidFill>
                <a:latin typeface="DIN Next LT Arabic"/>
              </a:rPr>
              <a:t>وتتيح </a:t>
            </a:r>
            <a:r>
              <a:rPr lang="ar-SA" sz="1400" dirty="0">
                <a:solidFill>
                  <a:schemeClr val="tx1"/>
                </a:solidFill>
                <a:latin typeface="DIN Next LT Arabic"/>
              </a:rPr>
              <a:t>للمستخدمين عرض المعلومات على خريطة هولندا</a:t>
            </a:r>
            <a:r>
              <a:rPr lang="ar-EG" sz="1400" dirty="0">
                <a:solidFill>
                  <a:schemeClr val="tx1"/>
                </a:solidFill>
                <a:latin typeface="DIN Next LT Arabic"/>
              </a:rPr>
              <a:t>.</a:t>
            </a:r>
            <a:endParaRPr lang="ar-SA" sz="1400" dirty="0">
              <a:solidFill>
                <a:schemeClr val="tx1"/>
              </a:solidFill>
              <a:latin typeface="DIN Next LT Arabic"/>
            </a:endParaRPr>
          </a:p>
          <a:p>
            <a:pPr marR="0" lvl="0" algn="r" defTabSz="914400" rtl="1" eaLnBrk="1" fontAlgn="auto" latinLnBrk="0" hangingPunct="1">
              <a:lnSpc>
                <a:spcPct val="100000"/>
              </a:lnSpc>
              <a:spcBef>
                <a:spcPts val="0"/>
              </a:spcBef>
              <a:spcAft>
                <a:spcPts val="0"/>
              </a:spcAft>
              <a:buClrTx/>
              <a:buSzTx/>
              <a:tabLst/>
              <a:defRPr/>
            </a:pPr>
            <a:endParaRPr lang="en-US" sz="1400" dirty="0">
              <a:solidFill>
                <a:schemeClr val="tx1"/>
              </a:solidFill>
              <a:latin typeface="DIN Next LT Arabic"/>
            </a:endParaRPr>
          </a:p>
          <a:p>
            <a:pPr marR="0" lvl="0" algn="r" defTabSz="914400" rtl="1" eaLnBrk="1" fontAlgn="auto" latinLnBrk="0" hangingPunct="1">
              <a:lnSpc>
                <a:spcPct val="100000"/>
              </a:lnSpc>
              <a:spcBef>
                <a:spcPts val="0"/>
              </a:spcBef>
              <a:spcAft>
                <a:spcPts val="0"/>
              </a:spcAft>
              <a:buClrTx/>
              <a:buSzTx/>
              <a:tabLst/>
              <a:defRPr/>
            </a:pPr>
            <a:r>
              <a:rPr lang="ar-SA" sz="1400" dirty="0">
                <a:solidFill>
                  <a:schemeClr val="tx1"/>
                </a:solidFill>
                <a:latin typeface="DIN Next LT Arabic"/>
              </a:rPr>
              <a:t>تُدار</a:t>
            </a:r>
            <a:r>
              <a:rPr lang="ar-EG" sz="1400" dirty="0">
                <a:solidFill>
                  <a:schemeClr val="tx1"/>
                </a:solidFill>
                <a:latin typeface="DIN Next LT Arabic"/>
              </a:rPr>
              <a:t> </a:t>
            </a:r>
            <a:r>
              <a:rPr lang="ar-SA" sz="1400" dirty="0">
                <a:solidFill>
                  <a:schemeClr val="tx1"/>
                </a:solidFill>
                <a:latin typeface="DIN Next LT Arabic"/>
              </a:rPr>
              <a:t>هذه المنصة من خلال شراكة بين السجل العقاري، ووزارة البنية التحتية وإدارة المياه، ووزارة الداخلية وعلاقات المملكة، ووزارة الشؤون الاقتصادية والمناخ، والمديرية العامة للأشغال العامة وإدارة المياه، ومؤسسة جيونوفوم (</a:t>
            </a:r>
            <a:r>
              <a:rPr lang="en-US" sz="1400" dirty="0">
                <a:solidFill>
                  <a:schemeClr val="tx1"/>
                </a:solidFill>
                <a:latin typeface="DIN Next LT Arabic"/>
              </a:rPr>
              <a:t>Geonovum</a:t>
            </a:r>
            <a:r>
              <a:rPr lang="ar-EG" sz="1400" dirty="0">
                <a:solidFill>
                  <a:schemeClr val="tx1"/>
                </a:solidFill>
                <a:latin typeface="DIN Next LT Arabic"/>
              </a:rPr>
              <a:t>)</a:t>
            </a:r>
            <a:r>
              <a:rPr lang="ar-SA" sz="1400" dirty="0">
                <a:solidFill>
                  <a:schemeClr val="tx1"/>
                </a:solidFill>
                <a:latin typeface="DIN Next LT Arabic"/>
              </a:rPr>
              <a:t>، كما تحتوي أيضاً على بيانات </a:t>
            </a:r>
            <a:r>
              <a:rPr lang="ar-EG" sz="1400" dirty="0">
                <a:solidFill>
                  <a:schemeClr val="tx1"/>
                </a:solidFill>
                <a:latin typeface="DIN Next LT Arabic"/>
              </a:rPr>
              <a:t>مستمدة </a:t>
            </a:r>
            <a:r>
              <a:rPr lang="ar-SA" sz="1400" dirty="0">
                <a:solidFill>
                  <a:schemeClr val="tx1"/>
                </a:solidFill>
                <a:latin typeface="DIN Next LT Arabic"/>
              </a:rPr>
              <a:t>من العديد من الجهات الحكومية الأخرى.</a:t>
            </a:r>
          </a:p>
        </p:txBody>
      </p:sp>
      <p:pic>
        <p:nvPicPr>
          <p:cNvPr id="20" name="Picture 19" descr="Map&#10;&#10;Description automatically generated">
            <a:extLst>
              <a:ext uri="{FF2B5EF4-FFF2-40B4-BE49-F238E27FC236}">
                <a16:creationId xmlns:a16="http://schemas.microsoft.com/office/drawing/2014/main" id="{E1D3EBC9-B5ED-4C99-94D3-BB5048EF0D5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105720" y="2782964"/>
            <a:ext cx="6865251" cy="3305094"/>
          </a:xfrm>
          <a:prstGeom prst="rect">
            <a:avLst/>
          </a:prstGeom>
          <a:effectLst>
            <a:outerShdw blurRad="101600" algn="ctr" rotWithShape="0">
              <a:prstClr val="black">
                <a:alpha val="16000"/>
              </a:prstClr>
            </a:outerShdw>
          </a:effectLst>
        </p:spPr>
      </p:pic>
      <p:pic>
        <p:nvPicPr>
          <p:cNvPr id="25" name="Picture 24" descr="Graphical user interface, application, Word&#10;&#10;Description automatically generated">
            <a:extLst>
              <a:ext uri="{FF2B5EF4-FFF2-40B4-BE49-F238E27FC236}">
                <a16:creationId xmlns:a16="http://schemas.microsoft.com/office/drawing/2014/main" id="{B6663E18-488F-4080-884A-3D717B42B61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311647" y="2782965"/>
            <a:ext cx="2774634" cy="3305093"/>
          </a:xfrm>
          <a:prstGeom prst="rect">
            <a:avLst/>
          </a:prstGeom>
          <a:effectLst>
            <a:outerShdw blurRad="101600" algn="ctr" rotWithShape="0">
              <a:prstClr val="black">
                <a:alpha val="16000"/>
              </a:prstClr>
            </a:outerShdw>
          </a:effectLst>
        </p:spPr>
      </p:pic>
      <p:pic>
        <p:nvPicPr>
          <p:cNvPr id="16" name="Picture 15" descr="Qr code&#10;&#10;Description automatically generated with medium confidence">
            <a:extLst>
              <a:ext uri="{FF2B5EF4-FFF2-40B4-BE49-F238E27FC236}">
                <a16:creationId xmlns:a16="http://schemas.microsoft.com/office/drawing/2014/main" id="{6B0DD53E-245E-4D4C-BE79-277D4D4D4BC6}"/>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17" name="Picture 16" descr="Rectangle&#10;&#10;Description automatically generated">
            <a:extLst>
              <a:ext uri="{FF2B5EF4-FFF2-40B4-BE49-F238E27FC236}">
                <a16:creationId xmlns:a16="http://schemas.microsoft.com/office/drawing/2014/main" id="{B1378711-93B8-4B87-9E1C-7CE50DEF6624}"/>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24983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32"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fld id="{9FDB499F-DC86-4996-A3C7-FCE8E06389C2}" type="slidenum">
              <a:rPr lang="ar-SA" smtClean="0"/>
              <a:t>11</a:t>
            </a:fld>
            <a:endParaRPr lang="ar-SA" dirty="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625475" y="556260"/>
            <a:ext cx="11049000" cy="579758"/>
          </a:xfrm>
        </p:spPr>
        <p:txBody>
          <a:bodyPr vert="horz"/>
          <a:lstStyle/>
          <a:p>
            <a:r>
              <a:rPr lang="ar-SA" dirty="0"/>
              <a:t>منصة الخدمات العامة على الخريطة (</a:t>
            </a:r>
            <a:r>
              <a:rPr lang="en-US" dirty="0"/>
              <a:t>PDOK</a:t>
            </a:r>
            <a:r>
              <a:rPr lang="ar-SA" dirty="0"/>
              <a:t>) – التطبيقات والخدمات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dirty="0"/>
          </a:p>
        </p:txBody>
      </p:sp>
      <p:pic>
        <p:nvPicPr>
          <p:cNvPr id="37" name="Picture 36" descr="Qr code&#10;&#10;Description automatically generated with medium confidence">
            <a:extLst>
              <a:ext uri="{FF2B5EF4-FFF2-40B4-BE49-F238E27FC236}">
                <a16:creationId xmlns:a16="http://schemas.microsoft.com/office/drawing/2014/main" id="{F0491261-3CCF-4BC2-B2A2-CD604728715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8" name="Picture 37" descr="Rectangle&#10;&#10;Description automatically generated">
            <a:extLst>
              <a:ext uri="{FF2B5EF4-FFF2-40B4-BE49-F238E27FC236}">
                <a16:creationId xmlns:a16="http://schemas.microsoft.com/office/drawing/2014/main" id="{44749E94-79FD-4121-B09B-613C28FA68C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62" name="Rectangle 61">
            <a:extLst>
              <a:ext uri="{FF2B5EF4-FFF2-40B4-BE49-F238E27FC236}">
                <a16:creationId xmlns:a16="http://schemas.microsoft.com/office/drawing/2014/main" id="{617DE95D-8A74-40CE-A999-A0361B11FA75}"/>
              </a:ext>
            </a:extLst>
          </p:cNvPr>
          <p:cNvSpPr/>
          <p:nvPr/>
        </p:nvSpPr>
        <p:spPr>
          <a:xfrm>
            <a:off x="603923" y="2500275"/>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solidFill>
                  <a:srgbClr val="282560"/>
                </a:solidFill>
              </a:rPr>
              <a:t>توفر المنصة (</a:t>
            </a:r>
            <a:r>
              <a:rPr lang="en-US" sz="1100" dirty="0">
                <a:solidFill>
                  <a:srgbClr val="282560"/>
                </a:solidFill>
              </a:rPr>
              <a:t>PDOK</a:t>
            </a:r>
            <a:r>
              <a:rPr lang="ar-SA" sz="1100" dirty="0">
                <a:solidFill>
                  <a:srgbClr val="282560"/>
                </a:solidFill>
              </a:rPr>
              <a:t>)</a:t>
            </a:r>
            <a:r>
              <a:rPr lang="en-US" sz="1100" dirty="0">
                <a:solidFill>
                  <a:srgbClr val="282560"/>
                </a:solidFill>
              </a:rPr>
              <a:t> </a:t>
            </a:r>
            <a:r>
              <a:rPr lang="ar-SA" sz="1100" dirty="0">
                <a:solidFill>
                  <a:srgbClr val="282560"/>
                </a:solidFill>
              </a:rPr>
              <a:t>البيانات الجغرافية في شكل خرائط الخلفية ، وبيانات المتجهات ، وملفات المرافق ثلاثية الأبعاد ، والمربعات المتجهة (</a:t>
            </a:r>
            <a:r>
              <a:rPr lang="en-US" sz="1100" dirty="0">
                <a:solidFill>
                  <a:srgbClr val="282560"/>
                </a:solidFill>
              </a:rPr>
              <a:t>Vector tiles</a:t>
            </a:r>
            <a:r>
              <a:rPr lang="ar-SA" sz="1100" dirty="0">
                <a:solidFill>
                  <a:srgbClr val="282560"/>
                </a:solidFill>
              </a:rPr>
              <a:t>) ، وبيانات الشبكة ، وبيانات الضوضاء والصوت ثلاثية الأبعاد</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63" name="Rectangle 62">
            <a:extLst>
              <a:ext uri="{FF2B5EF4-FFF2-40B4-BE49-F238E27FC236}">
                <a16:creationId xmlns:a16="http://schemas.microsoft.com/office/drawing/2014/main" id="{7BBD173D-9AAF-4036-A6A4-6588964972BD}"/>
              </a:ext>
            </a:extLst>
          </p:cNvPr>
          <p:cNvSpPr/>
          <p:nvPr/>
        </p:nvSpPr>
        <p:spPr>
          <a:xfrm>
            <a:off x="603923" y="3066937"/>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solidFill>
                  <a:srgbClr val="282560"/>
                </a:solidFill>
              </a:rPr>
              <a:t>توفر المنصة (</a:t>
            </a:r>
            <a:r>
              <a:rPr lang="en-US" sz="1100" dirty="0">
                <a:solidFill>
                  <a:srgbClr val="282560"/>
                </a:solidFill>
              </a:rPr>
              <a:t>PDOK</a:t>
            </a:r>
            <a:r>
              <a:rPr lang="ar-SA" sz="1100" dirty="0">
                <a:solidFill>
                  <a:srgbClr val="282560"/>
                </a:solidFill>
              </a:rPr>
              <a:t>) واجهات برمجة تطبيقات لرسم خرائط الويب وبيانات المتجهات ومربعات الخرائط وتغطية الويب وتبادل البيانات النقطية الجغرافية</a:t>
            </a:r>
            <a:endParaRPr lang="en-US" sz="1100" dirty="0">
              <a:solidFill>
                <a:srgbClr val="282560"/>
              </a:solidFill>
              <a:latin typeface="DIN Next LT Arabic"/>
            </a:endParaRPr>
          </a:p>
        </p:txBody>
      </p:sp>
      <p:sp>
        <p:nvSpPr>
          <p:cNvPr id="65" name="TextBox 64">
            <a:extLst>
              <a:ext uri="{FF2B5EF4-FFF2-40B4-BE49-F238E27FC236}">
                <a16:creationId xmlns:a16="http://schemas.microsoft.com/office/drawing/2014/main" id="{D36C2F66-9AB3-46DF-B581-931C80628F11}"/>
              </a:ext>
            </a:extLst>
          </p:cNvPr>
          <p:cNvSpPr txBox="1"/>
          <p:nvPr/>
        </p:nvSpPr>
        <p:spPr>
          <a:xfrm flipH="1">
            <a:off x="4440278" y="2046844"/>
            <a:ext cx="1325519" cy="248338"/>
          </a:xfrm>
          <a:prstGeom prst="rect">
            <a:avLst/>
          </a:prstGeom>
          <a:noFill/>
        </p:spPr>
        <p:txBody>
          <a:bodyPr wrap="square" lIns="0" tIns="0" rIns="0" bIns="0" rtlCol="0" anchor="b">
            <a:spAutoFit/>
          </a:bodyPr>
          <a:lstStyle/>
          <a:p>
            <a:pPr algn="ctr">
              <a:lnSpc>
                <a:spcPct val="110000"/>
              </a:lnSpc>
            </a:pPr>
            <a:r>
              <a:rPr lang="ar-SA" sz="1600" dirty="0">
                <a:latin typeface="+mj-lt"/>
                <a:cs typeface="DIN Next LT Arabic" panose="020B0503020203050203" pitchFamily="34" charset="-78"/>
              </a:rPr>
              <a:t>الوصف</a:t>
            </a:r>
            <a:endParaRPr lang="en-US" sz="1600" dirty="0">
              <a:latin typeface="+mj-lt"/>
              <a:cs typeface="DIN Next LT Arabic" panose="020B0503020203050203" pitchFamily="34" charset="-78"/>
            </a:endParaRPr>
          </a:p>
        </p:txBody>
      </p:sp>
      <p:cxnSp>
        <p:nvCxnSpPr>
          <p:cNvPr id="66" name="Straight Connector 65">
            <a:extLst>
              <a:ext uri="{FF2B5EF4-FFF2-40B4-BE49-F238E27FC236}">
                <a16:creationId xmlns:a16="http://schemas.microsoft.com/office/drawing/2014/main" id="{7268B152-98DA-40E0-A839-4B398E757D77}"/>
              </a:ext>
            </a:extLst>
          </p:cNvPr>
          <p:cNvCxnSpPr>
            <a:cxnSpLocks/>
          </p:cNvCxnSpPr>
          <p:nvPr/>
        </p:nvCxnSpPr>
        <p:spPr>
          <a:xfrm>
            <a:off x="603923" y="2336276"/>
            <a:ext cx="8991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D7321FE8-9171-49A0-A00D-FD671EBD43F2}"/>
              </a:ext>
            </a:extLst>
          </p:cNvPr>
          <p:cNvSpPr/>
          <p:nvPr/>
        </p:nvSpPr>
        <p:spPr>
          <a:xfrm>
            <a:off x="615679" y="3642965"/>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تتيح شاشات عارض </a:t>
            </a:r>
            <a:r>
              <a:rPr lang="en-US" sz="1100" dirty="0"/>
              <a:t>PDOK</a:t>
            </a:r>
            <a:r>
              <a:rPr lang="ar-SA" sz="1100" dirty="0"/>
              <a:t> للمستخدمين تصور جميع مجموعات البيانات المتاحة لـمنصة الخدمات العامة على الخريطة</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68" name="Rectangle 67">
            <a:extLst>
              <a:ext uri="{FF2B5EF4-FFF2-40B4-BE49-F238E27FC236}">
                <a16:creationId xmlns:a16="http://schemas.microsoft.com/office/drawing/2014/main" id="{D0554CD3-D9CF-42F7-AC97-1386ED0A038D}"/>
              </a:ext>
            </a:extLst>
          </p:cNvPr>
          <p:cNvSpPr/>
          <p:nvPr/>
        </p:nvSpPr>
        <p:spPr>
          <a:xfrm>
            <a:off x="615679" y="5345098"/>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lgn="r">
              <a:defRPr/>
            </a:pPr>
            <a:r>
              <a:rPr lang="ar-SA" sz="1100" dirty="0">
                <a:solidFill>
                  <a:srgbClr val="282560"/>
                </a:solidFill>
              </a:rPr>
              <a:t>تتعاون المنصة و مؤسسة الجغرافيا المكانية مفتوحة المصدر </a:t>
            </a:r>
            <a:r>
              <a:rPr lang="en-US" sz="1100" dirty="0">
                <a:solidFill>
                  <a:srgbClr val="282560"/>
                </a:solidFill>
              </a:rPr>
              <a:t>(</a:t>
            </a:r>
            <a:r>
              <a:rPr lang="en-US" sz="1100" dirty="0" err="1">
                <a:solidFill>
                  <a:srgbClr val="282560"/>
                </a:solidFill>
              </a:rPr>
              <a:t>OSGeo</a:t>
            </a:r>
            <a:r>
              <a:rPr lang="en-US" sz="1100" dirty="0">
                <a:solidFill>
                  <a:srgbClr val="282560"/>
                </a:solidFill>
              </a:rPr>
              <a:t>) </a:t>
            </a:r>
            <a:r>
              <a:rPr lang="ar-SA" sz="1100" dirty="0">
                <a:solidFill>
                  <a:srgbClr val="282560"/>
                </a:solidFill>
              </a:rPr>
              <a:t> لتقديم تطبيق </a:t>
            </a:r>
            <a:r>
              <a:rPr lang="en-US" sz="1100" dirty="0" err="1">
                <a:solidFill>
                  <a:srgbClr val="282560"/>
                </a:solidFill>
              </a:rPr>
              <a:t>Geoforum</a:t>
            </a:r>
            <a:r>
              <a:rPr lang="en-US" sz="1100" dirty="0">
                <a:solidFill>
                  <a:srgbClr val="282560"/>
                </a:solidFill>
              </a:rPr>
              <a:t> ، </a:t>
            </a:r>
            <a:r>
              <a:rPr lang="ar-SA" sz="1100" dirty="0">
                <a:solidFill>
                  <a:srgbClr val="282560"/>
                </a:solidFill>
              </a:rPr>
              <a:t>حيث يمكن للمستخدمين مناقشة مجموعات البيانات والتحسينات من خلال سلاسل المناقشة عبر الإنترنت</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69" name="Rectangle 68">
            <a:extLst>
              <a:ext uri="{FF2B5EF4-FFF2-40B4-BE49-F238E27FC236}">
                <a16:creationId xmlns:a16="http://schemas.microsoft.com/office/drawing/2014/main" id="{8068DBE0-C7A7-4DBC-BB07-D982CD1FC2D8}"/>
              </a:ext>
            </a:extLst>
          </p:cNvPr>
          <p:cNvSpPr/>
          <p:nvPr/>
        </p:nvSpPr>
        <p:spPr>
          <a:xfrm>
            <a:off x="615679" y="4210343"/>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السجل الجغرافي الوطني عبارة عن بوابة بيانات وصفية طورتها </a:t>
            </a:r>
            <a:r>
              <a:rPr lang="en-US" sz="1100" dirty="0"/>
              <a:t>PDOK</a:t>
            </a:r>
            <a:r>
              <a:rPr lang="ar-SA" sz="1100" dirty="0"/>
              <a:t> تمكن المستخدمين من البحث والعثور على البيانات الوصفية عن جميع مجموعات البيانات والخدمات المكانية المتاحة في هولندا</a:t>
            </a:r>
            <a:endParaRPr lang="en-US" sz="1100" dirty="0"/>
          </a:p>
        </p:txBody>
      </p:sp>
      <p:sp>
        <p:nvSpPr>
          <p:cNvPr id="70" name="Rectangle 69">
            <a:extLst>
              <a:ext uri="{FF2B5EF4-FFF2-40B4-BE49-F238E27FC236}">
                <a16:creationId xmlns:a16="http://schemas.microsoft.com/office/drawing/2014/main" id="{BBAA0B54-F82F-4004-8B25-0C6A0DD933CC}"/>
              </a:ext>
            </a:extLst>
          </p:cNvPr>
          <p:cNvSpPr/>
          <p:nvPr/>
        </p:nvSpPr>
        <p:spPr>
          <a:xfrm>
            <a:off x="615679" y="4778436"/>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تتيح خدمة </a:t>
            </a:r>
            <a:r>
              <a:rPr lang="en-US" sz="1100" dirty="0" err="1"/>
              <a:t>Nlmaps</a:t>
            </a:r>
            <a:r>
              <a:rPr lang="ar-SA" sz="1100" dirty="0"/>
              <a:t> للمستخدمين دمج خرائط المنصة المحدثة مع خدماتهم أو برامجهم من خلال خدمات مثل خرائط </a:t>
            </a:r>
            <a:r>
              <a:rPr lang="en-US" sz="1100" dirty="0"/>
              <a:t>Google </a:t>
            </a:r>
            <a:r>
              <a:rPr lang="ar-SA" sz="1100" dirty="0"/>
              <a:t> و </a:t>
            </a:r>
            <a:r>
              <a:rPr lang="en-US" sz="1100" dirty="0"/>
              <a:t>Open Layers </a:t>
            </a:r>
            <a:r>
              <a:rPr lang="ar-SA" sz="1100" dirty="0"/>
              <a:t> و </a:t>
            </a:r>
            <a:r>
              <a:rPr lang="en-US" sz="1100" dirty="0"/>
              <a:t>Leaflet</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71" name="Rectangle 70">
            <a:extLst>
              <a:ext uri="{FF2B5EF4-FFF2-40B4-BE49-F238E27FC236}">
                <a16:creationId xmlns:a16="http://schemas.microsoft.com/office/drawing/2014/main" id="{29CAC7D5-9A62-4F21-97C9-FEAE2C757D28}"/>
              </a:ext>
            </a:extLst>
          </p:cNvPr>
          <p:cNvSpPr/>
          <p:nvPr/>
        </p:nvSpPr>
        <p:spPr>
          <a:xfrm>
            <a:off x="9716393" y="2500275"/>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البيانات الجغرافية</a:t>
            </a:r>
            <a:endParaRPr lang="en-US" sz="1100" dirty="0"/>
          </a:p>
        </p:txBody>
      </p:sp>
      <p:sp>
        <p:nvSpPr>
          <p:cNvPr id="72" name="Rectangle 71">
            <a:extLst>
              <a:ext uri="{FF2B5EF4-FFF2-40B4-BE49-F238E27FC236}">
                <a16:creationId xmlns:a16="http://schemas.microsoft.com/office/drawing/2014/main" id="{CA2FE18D-7EC7-4304-A0E2-C7CB3F87531A}"/>
              </a:ext>
            </a:extLst>
          </p:cNvPr>
          <p:cNvSpPr/>
          <p:nvPr/>
        </p:nvSpPr>
        <p:spPr>
          <a:xfrm>
            <a:off x="9716393" y="3067653"/>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خدمات وواجهات برمجة التطبيقات</a:t>
            </a:r>
            <a:endParaRPr lang="en-US" sz="1100" dirty="0"/>
          </a:p>
        </p:txBody>
      </p:sp>
      <p:sp>
        <p:nvSpPr>
          <p:cNvPr id="73" name="TextBox 72">
            <a:extLst>
              <a:ext uri="{FF2B5EF4-FFF2-40B4-BE49-F238E27FC236}">
                <a16:creationId xmlns:a16="http://schemas.microsoft.com/office/drawing/2014/main" id="{F7260155-AFD5-4480-8FF1-CD3B361FB855}"/>
              </a:ext>
            </a:extLst>
          </p:cNvPr>
          <p:cNvSpPr txBox="1"/>
          <p:nvPr/>
        </p:nvSpPr>
        <p:spPr>
          <a:xfrm flipH="1">
            <a:off x="10026068" y="2046844"/>
            <a:ext cx="1238656" cy="248338"/>
          </a:xfrm>
          <a:prstGeom prst="rect">
            <a:avLst/>
          </a:prstGeom>
          <a:noFill/>
        </p:spPr>
        <p:txBody>
          <a:bodyPr wrap="square" lIns="0" tIns="0" rIns="0" bIns="0" rtlCol="0" anchor="b">
            <a:spAutoFit/>
          </a:bodyPr>
          <a:lstStyle/>
          <a:p>
            <a:pPr algn="ctr" rtl="0">
              <a:lnSpc>
                <a:spcPct val="110000"/>
              </a:lnSpc>
            </a:pPr>
            <a:r>
              <a:rPr lang="ar-SA" sz="1600" dirty="0">
                <a:latin typeface="+mj-lt"/>
                <a:cs typeface="DIN Next LT Arabic" panose="020B0503020203050203" pitchFamily="34" charset="-78"/>
              </a:rPr>
              <a:t>التكنولوجيا</a:t>
            </a:r>
            <a:endParaRPr lang="en-US" sz="1600" dirty="0">
              <a:latin typeface="+mj-lt"/>
              <a:cs typeface="DIN Next LT Arabic" panose="020B0503020203050203" pitchFamily="34" charset="-78"/>
            </a:endParaRPr>
          </a:p>
        </p:txBody>
      </p:sp>
      <p:cxnSp>
        <p:nvCxnSpPr>
          <p:cNvPr id="74" name="Straight Connector 73">
            <a:extLst>
              <a:ext uri="{FF2B5EF4-FFF2-40B4-BE49-F238E27FC236}">
                <a16:creationId xmlns:a16="http://schemas.microsoft.com/office/drawing/2014/main" id="{9AA6FEC2-58CC-427F-9704-AF6BE25F83A4}"/>
              </a:ext>
            </a:extLst>
          </p:cNvPr>
          <p:cNvCxnSpPr>
            <a:cxnSpLocks/>
          </p:cNvCxnSpPr>
          <p:nvPr/>
        </p:nvCxnSpPr>
        <p:spPr>
          <a:xfrm flipH="1">
            <a:off x="9728149" y="2336276"/>
            <a:ext cx="18344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05B13A3-601B-4391-B824-0A3E3DE076A3}"/>
              </a:ext>
            </a:extLst>
          </p:cNvPr>
          <p:cNvSpPr/>
          <p:nvPr/>
        </p:nvSpPr>
        <p:spPr>
          <a:xfrm>
            <a:off x="9728149" y="3642965"/>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a:t>PDOK Viewer</a:t>
            </a:r>
          </a:p>
        </p:txBody>
      </p:sp>
      <p:sp>
        <p:nvSpPr>
          <p:cNvPr id="76" name="Rectangle 75">
            <a:extLst>
              <a:ext uri="{FF2B5EF4-FFF2-40B4-BE49-F238E27FC236}">
                <a16:creationId xmlns:a16="http://schemas.microsoft.com/office/drawing/2014/main" id="{3123201D-CE15-43FA-9240-B8A0BE02E9E9}"/>
              </a:ext>
            </a:extLst>
          </p:cNvPr>
          <p:cNvSpPr/>
          <p:nvPr/>
        </p:nvSpPr>
        <p:spPr>
          <a:xfrm>
            <a:off x="9728149" y="5345098"/>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err="1"/>
              <a:t>Geoforum</a:t>
            </a:r>
            <a:endParaRPr lang="en-US" sz="1100" dirty="0"/>
          </a:p>
        </p:txBody>
      </p:sp>
      <p:sp>
        <p:nvSpPr>
          <p:cNvPr id="77" name="Rectangle 76">
            <a:extLst>
              <a:ext uri="{FF2B5EF4-FFF2-40B4-BE49-F238E27FC236}">
                <a16:creationId xmlns:a16="http://schemas.microsoft.com/office/drawing/2014/main" id="{C0ABB6BF-B46A-4F99-856F-AFC2BD2B34F4}"/>
              </a:ext>
            </a:extLst>
          </p:cNvPr>
          <p:cNvSpPr/>
          <p:nvPr/>
        </p:nvSpPr>
        <p:spPr>
          <a:xfrm>
            <a:off x="9728149" y="4210343"/>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السجل الجغرافي الوطني</a:t>
            </a:r>
            <a:endParaRPr lang="en-US" sz="1100" dirty="0"/>
          </a:p>
          <a:p>
            <a:pPr algn="ctr"/>
            <a:r>
              <a:rPr lang="en-US" sz="1100" dirty="0"/>
              <a:t>National </a:t>
            </a:r>
            <a:r>
              <a:rPr lang="en-US" sz="1100" dirty="0" err="1"/>
              <a:t>Georegister</a:t>
            </a:r>
            <a:r>
              <a:rPr lang="en-US" sz="1100" dirty="0"/>
              <a:t> (NGR)</a:t>
            </a:r>
          </a:p>
        </p:txBody>
      </p:sp>
      <p:sp>
        <p:nvSpPr>
          <p:cNvPr id="78" name="Rectangle 77">
            <a:extLst>
              <a:ext uri="{FF2B5EF4-FFF2-40B4-BE49-F238E27FC236}">
                <a16:creationId xmlns:a16="http://schemas.microsoft.com/office/drawing/2014/main" id="{1E9FEA9F-E5E1-437F-9EE1-2AC3CD6FFAA7}"/>
              </a:ext>
            </a:extLst>
          </p:cNvPr>
          <p:cNvSpPr/>
          <p:nvPr/>
        </p:nvSpPr>
        <p:spPr>
          <a:xfrm>
            <a:off x="9728149" y="4778436"/>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err="1"/>
              <a:t>NLmaps</a:t>
            </a:r>
            <a:endParaRPr lang="en-US" sz="1100"/>
          </a:p>
        </p:txBody>
      </p:sp>
      <p:cxnSp>
        <p:nvCxnSpPr>
          <p:cNvPr id="79" name="Straight Arrow Connector 78">
            <a:extLst>
              <a:ext uri="{FF2B5EF4-FFF2-40B4-BE49-F238E27FC236}">
                <a16:creationId xmlns:a16="http://schemas.microsoft.com/office/drawing/2014/main" id="{14AC6BFF-4C22-4354-9F21-15C91CA0FBD4}"/>
              </a:ext>
            </a:extLst>
          </p:cNvPr>
          <p:cNvCxnSpPr>
            <a:cxnSpLocks/>
          </p:cNvCxnSpPr>
          <p:nvPr/>
        </p:nvCxnSpPr>
        <p:spPr>
          <a:xfrm>
            <a:off x="11657739" y="2514489"/>
            <a:ext cx="0" cy="103609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8AA5867-68E2-4A35-8DE8-B2071DE88D2E}"/>
              </a:ext>
            </a:extLst>
          </p:cNvPr>
          <p:cNvSpPr txBox="1"/>
          <p:nvPr/>
        </p:nvSpPr>
        <p:spPr>
          <a:xfrm rot="5400000">
            <a:off x="11109699" y="2900323"/>
            <a:ext cx="1373078" cy="276999"/>
          </a:xfrm>
          <a:prstGeom prst="rect">
            <a:avLst/>
          </a:prstGeom>
          <a:noFill/>
        </p:spPr>
        <p:txBody>
          <a:bodyPr wrap="square">
            <a:spAutoFit/>
          </a:bodyPr>
          <a:lstStyle/>
          <a:p>
            <a:pPr algn="ctr"/>
            <a:r>
              <a:rPr lang="ar-SA" sz="1200" dirty="0"/>
              <a:t>خدمات</a:t>
            </a:r>
            <a:endParaRPr lang="en-US" sz="1200" dirty="0"/>
          </a:p>
        </p:txBody>
      </p:sp>
      <p:cxnSp>
        <p:nvCxnSpPr>
          <p:cNvPr id="115" name="Straight Arrow Connector 114">
            <a:extLst>
              <a:ext uri="{FF2B5EF4-FFF2-40B4-BE49-F238E27FC236}">
                <a16:creationId xmlns:a16="http://schemas.microsoft.com/office/drawing/2014/main" id="{FA19A85B-40D1-427C-896D-DB6214473CBB}"/>
              </a:ext>
            </a:extLst>
          </p:cNvPr>
          <p:cNvCxnSpPr>
            <a:cxnSpLocks/>
          </p:cNvCxnSpPr>
          <p:nvPr/>
        </p:nvCxnSpPr>
        <p:spPr>
          <a:xfrm>
            <a:off x="11669495" y="3642965"/>
            <a:ext cx="2" cy="2185059"/>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2C045BA6-FC2C-46AE-A16E-E81BA7348964}"/>
              </a:ext>
            </a:extLst>
          </p:cNvPr>
          <p:cNvSpPr txBox="1"/>
          <p:nvPr/>
        </p:nvSpPr>
        <p:spPr>
          <a:xfrm rot="5400000">
            <a:off x="11109698" y="4596995"/>
            <a:ext cx="1373078" cy="276999"/>
          </a:xfrm>
          <a:prstGeom prst="rect">
            <a:avLst/>
          </a:prstGeom>
          <a:noFill/>
        </p:spPr>
        <p:txBody>
          <a:bodyPr wrap="square">
            <a:spAutoFit/>
          </a:bodyPr>
          <a:lstStyle/>
          <a:p>
            <a:pPr algn="ctr"/>
            <a:r>
              <a:rPr lang="ar-SA" sz="1200" dirty="0"/>
              <a:t>تطبيقات</a:t>
            </a:r>
            <a:endParaRPr lang="en-US" sz="1200" dirty="0"/>
          </a:p>
        </p:txBody>
      </p:sp>
      <p:sp>
        <p:nvSpPr>
          <p:cNvPr id="117" name="Rectangle 116">
            <a:extLst>
              <a:ext uri="{FF2B5EF4-FFF2-40B4-BE49-F238E27FC236}">
                <a16:creationId xmlns:a16="http://schemas.microsoft.com/office/drawing/2014/main" id="{D19DB01C-ED98-4CFF-9F8C-FE695833D516}"/>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ar-SA" sz="1400" dirty="0">
                <a:solidFill>
                  <a:schemeClr val="tx1"/>
                </a:solidFill>
              </a:rPr>
              <a:t>توفر المنصة معلومات حول أكثر من 200 مجموعة بيانات من خلال مجموعة متنوعة من الأساليب والتكنولوجيا</a:t>
            </a:r>
            <a:endParaRPr kumimoji="0" lang="ar-SA" sz="1400" b="0" i="0" u="none" strike="noStrike" cap="none" normalizeH="0" baseline="0" noProof="0" dirty="0">
              <a:ln>
                <a:noFill/>
              </a:ln>
              <a:solidFill>
                <a:schemeClr val="tx1"/>
              </a:solidFill>
              <a:effectLst/>
              <a:uLnTx/>
              <a:uFillTx/>
              <a:latin typeface="DIN Next LT Arabic"/>
              <a:ea typeface="+mn-ea"/>
              <a:cs typeface="+mn-cs"/>
            </a:endParaRPr>
          </a:p>
        </p:txBody>
      </p:sp>
    </p:spTree>
    <p:extLst>
      <p:ext uri="{BB962C8B-B14F-4D97-AF65-F5344CB8AC3E}">
        <p14:creationId xmlns:p14="http://schemas.microsoft.com/office/powerpoint/2010/main" val="347180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9"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fld id="{9FDB499F-DC86-4996-A3C7-FCE8E06389C2}" type="slidenum">
              <a:rPr lang="ar-SA" smtClean="0"/>
              <a:t>12</a:t>
            </a:fld>
            <a:endParaRPr lang="ar-SA" dirty="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625475" y="556260"/>
            <a:ext cx="11049000" cy="579758"/>
          </a:xfrm>
        </p:spPr>
        <p:txBody>
          <a:bodyPr vert="horz"/>
          <a:lstStyle/>
          <a:p>
            <a:r>
              <a:rPr lang="ar-SA" dirty="0"/>
              <a:t>منصة الخدمات العامة على الخريطة (</a:t>
            </a:r>
            <a:r>
              <a:rPr lang="en-US" dirty="0"/>
              <a:t>PDOK</a:t>
            </a:r>
            <a:r>
              <a:rPr lang="ar-SA" dirty="0"/>
              <a:t>) – التقنية (1/2)</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dirty="0"/>
          </a:p>
        </p:txBody>
      </p:sp>
      <p:sp>
        <p:nvSpPr>
          <p:cNvPr id="64" name="TextBox 63">
            <a:extLst>
              <a:ext uri="{FF2B5EF4-FFF2-40B4-BE49-F238E27FC236}">
                <a16:creationId xmlns:a16="http://schemas.microsoft.com/office/drawing/2014/main" id="{24B3230C-1A45-4941-9A86-65F62E007800}"/>
              </a:ext>
            </a:extLst>
          </p:cNvPr>
          <p:cNvSpPr txBox="1"/>
          <p:nvPr/>
        </p:nvSpPr>
        <p:spPr>
          <a:xfrm flipH="1">
            <a:off x="7644379" y="2061411"/>
            <a:ext cx="3886441" cy="2308324"/>
          </a:xfrm>
          <a:prstGeom prst="rect">
            <a:avLst/>
          </a:prstGeom>
          <a:noFill/>
        </p:spPr>
        <p:txBody>
          <a:bodyPr wrap="square">
            <a:spAutoFit/>
          </a:bodyPr>
          <a:lstStyle/>
          <a:p>
            <a:pPr lvl="0">
              <a:defRPr/>
            </a:pPr>
            <a:r>
              <a:rPr lang="ar-SA" sz="1200" dirty="0">
                <a:latin typeface="DIN Next LT Arabic (Body)"/>
                <a:sym typeface="Effra" panose="02000506080000020004" pitchFamily="2" charset="0"/>
              </a:rPr>
              <a:t>بنية منصة الخدمات العامة (</a:t>
            </a:r>
            <a:r>
              <a:rPr lang="en-US" sz="1200" dirty="0">
                <a:latin typeface="DIN Next LT Arabic (Body)"/>
                <a:sym typeface="Effra" panose="02000506080000020004" pitchFamily="2" charset="0"/>
              </a:rPr>
              <a:t>PDOK</a:t>
            </a:r>
            <a:r>
              <a:rPr lang="ar-SA" sz="1200" dirty="0">
                <a:latin typeface="DIN Next LT Arabic (Body)"/>
                <a:sym typeface="Effra" panose="02000506080000020004" pitchFamily="2" charset="0"/>
              </a:rPr>
              <a:t>)</a:t>
            </a:r>
          </a:p>
          <a:p>
            <a:pPr lvl="0">
              <a:defRPr/>
            </a:pPr>
            <a:endParaRPr lang="ar-SA" sz="1200" dirty="0">
              <a:latin typeface="DIN Next LT Arabic (Body)"/>
              <a:sym typeface="Effra" panose="02000506080000020004" pitchFamily="2" charset="0"/>
            </a:endParaRPr>
          </a:p>
          <a:p>
            <a:pPr marL="171450" lvl="0" indent="-171450">
              <a:buFont typeface="Arial" panose="020B0604020202020204" pitchFamily="34" charset="0"/>
              <a:buChar char="•"/>
              <a:defRPr/>
            </a:pPr>
            <a:r>
              <a:rPr lang="ar-SA" sz="1200" dirty="0">
                <a:latin typeface="DIN Next LT Arabic (Body)"/>
                <a:sym typeface="Effra" panose="02000506080000020004" pitchFamily="2" charset="0"/>
              </a:rPr>
              <a:t>تنقسم بنية منصة </a:t>
            </a:r>
            <a:r>
              <a:rPr lang="en-US" sz="1200" dirty="0">
                <a:latin typeface="DIN Next LT Arabic (Body)"/>
                <a:sym typeface="Effra" panose="02000506080000020004" pitchFamily="2" charset="0"/>
              </a:rPr>
              <a:t>PDOK </a:t>
            </a:r>
            <a:r>
              <a:rPr lang="ar-SA" sz="1200" dirty="0">
                <a:latin typeface="DIN Next LT Arabic (Body)"/>
                <a:sym typeface="Effra" panose="02000506080000020004" pitchFamily="2" charset="0"/>
              </a:rPr>
              <a:t> إلى هيكل ثلاثي الطبقات: واجهة أمامية ومنصة مشتركة وواجهة خلفية</a:t>
            </a:r>
          </a:p>
          <a:p>
            <a:pPr marL="171450" lvl="0" indent="-171450">
              <a:buFont typeface="Arial" panose="020B0604020202020204" pitchFamily="34" charset="0"/>
              <a:buChar char="•"/>
              <a:defRPr/>
            </a:pPr>
            <a:r>
              <a:rPr lang="ar-SA" sz="1200" dirty="0">
                <a:latin typeface="DIN Next LT Arabic (Body)"/>
                <a:sym typeface="Effra" panose="02000506080000020004" pitchFamily="2" charset="0"/>
              </a:rPr>
              <a:t>تشير الواجهة الأمامية إلى الواجهات الرسومية لتطبيقات </a:t>
            </a:r>
            <a:r>
              <a:rPr lang="en-US" sz="1200" dirty="0">
                <a:latin typeface="DIN Next LT Arabic (Body)"/>
                <a:sym typeface="Effra" panose="02000506080000020004" pitchFamily="2" charset="0"/>
              </a:rPr>
              <a:t>PDOK </a:t>
            </a:r>
            <a:r>
              <a:rPr lang="ar-SA" sz="1200" dirty="0">
                <a:latin typeface="DIN Next LT Arabic (Body)"/>
                <a:sym typeface="Effra" panose="02000506080000020004" pitchFamily="2" charset="0"/>
              </a:rPr>
              <a:t> مثل </a:t>
            </a:r>
            <a:r>
              <a:rPr lang="en-US" sz="1200" dirty="0">
                <a:latin typeface="DIN Next LT Arabic (Body)"/>
                <a:sym typeface="Effra" panose="02000506080000020004" pitchFamily="2" charset="0"/>
              </a:rPr>
              <a:t>Viewers</a:t>
            </a:r>
            <a:r>
              <a:rPr lang="ar-SA" sz="1200" dirty="0">
                <a:latin typeface="DIN Next LT Arabic (Body)"/>
                <a:sym typeface="Effra" panose="02000506080000020004" pitchFamily="2" charset="0"/>
              </a:rPr>
              <a:t> </a:t>
            </a:r>
            <a:r>
              <a:rPr lang="en-US" sz="1200" dirty="0">
                <a:latin typeface="DIN Next LT Arabic (Body)"/>
                <a:sym typeface="Effra" panose="02000506080000020004" pitchFamily="2" charset="0"/>
              </a:rPr>
              <a:t>PDOK </a:t>
            </a:r>
            <a:r>
              <a:rPr lang="ar-SA" sz="1200" dirty="0">
                <a:latin typeface="DIN Next LT Arabic (Body)"/>
                <a:sym typeface="Effra" panose="02000506080000020004" pitchFamily="2" charset="0"/>
              </a:rPr>
              <a:t> و </a:t>
            </a:r>
            <a:r>
              <a:rPr lang="en-US" sz="1200" dirty="0">
                <a:latin typeface="DIN Next LT Arabic (Body)"/>
                <a:sym typeface="Effra" panose="02000506080000020004" pitchFamily="2" charset="0"/>
              </a:rPr>
              <a:t>NGR</a:t>
            </a:r>
          </a:p>
          <a:p>
            <a:pPr marL="171450" lvl="0" indent="-171450">
              <a:buFont typeface="Arial" panose="020B0604020202020204" pitchFamily="34" charset="0"/>
              <a:buChar char="•"/>
              <a:defRPr/>
            </a:pPr>
            <a:r>
              <a:rPr lang="ar-SA" sz="1200" dirty="0">
                <a:latin typeface="DIN Next LT Arabic (Body)"/>
                <a:sym typeface="Effra" panose="02000506080000020004" pitchFamily="2" charset="0"/>
              </a:rPr>
              <a:t>تعمل المنصة المشتركة كطبقة معلومات مركزية يتم فيها دمج المعلومات التي يتم جمعها من المصادر الحكومية المختلفة وجعلها مركزية من خلال استخدام نظام إدارة المحتوى</a:t>
            </a:r>
          </a:p>
          <a:p>
            <a:pPr marL="171450" lvl="0" indent="-171450">
              <a:buFont typeface="Arial" panose="020B0604020202020204" pitchFamily="34" charset="0"/>
              <a:buChar char="•"/>
              <a:defRPr/>
            </a:pPr>
            <a:r>
              <a:rPr lang="ar-SA" sz="1200" dirty="0">
                <a:latin typeface="DIN Next LT Arabic (Body)"/>
                <a:sym typeface="Effra" panose="02000506080000020004" pitchFamily="2" charset="0"/>
              </a:rPr>
              <a:t>تتكون الواجهة الخلفية من الأنظمة التي يتم فيها تخزين البيانات وتتضمن استخدام الخوادم. هذه البيانات متاحة للمستخدمين من خلال واجهات برمجة التطبيقات </a:t>
            </a:r>
            <a:r>
              <a:rPr lang="en-US" sz="1200" dirty="0">
                <a:latin typeface="DIN Next LT Arabic (Body)"/>
                <a:sym typeface="Effra" panose="02000506080000020004" pitchFamily="2" charset="0"/>
              </a:rPr>
              <a:t>APIs</a:t>
            </a:r>
            <a:endParaRPr lang="ar-SA" sz="1200" dirty="0">
              <a:latin typeface="DIN Next LT Arabic (Body)"/>
              <a:sym typeface="Effra" panose="02000506080000020004" pitchFamily="2" charset="0"/>
            </a:endParaRPr>
          </a:p>
        </p:txBody>
      </p:sp>
      <p:pic>
        <p:nvPicPr>
          <p:cNvPr id="37" name="Picture 36" descr="Qr code&#10;&#10;Description automatically generated with medium confidence">
            <a:extLst>
              <a:ext uri="{FF2B5EF4-FFF2-40B4-BE49-F238E27FC236}">
                <a16:creationId xmlns:a16="http://schemas.microsoft.com/office/drawing/2014/main" id="{F0491261-3CCF-4BC2-B2A2-CD604728715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8" name="Picture 37" descr="Rectangle&#10;&#10;Description automatically generated">
            <a:extLst>
              <a:ext uri="{FF2B5EF4-FFF2-40B4-BE49-F238E27FC236}">
                <a16:creationId xmlns:a16="http://schemas.microsoft.com/office/drawing/2014/main" id="{44749E94-79FD-4121-B09B-613C28FA68C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36" name="Rectangle 35">
            <a:extLst>
              <a:ext uri="{FF2B5EF4-FFF2-40B4-BE49-F238E27FC236}">
                <a16:creationId xmlns:a16="http://schemas.microsoft.com/office/drawing/2014/main" id="{46DFCF29-4B4B-4DE3-B452-14934B631806}"/>
              </a:ext>
            </a:extLst>
          </p:cNvPr>
          <p:cNvSpPr/>
          <p:nvPr/>
        </p:nvSpPr>
        <p:spPr>
          <a:xfrm>
            <a:off x="620262" y="1732548"/>
            <a:ext cx="4291263" cy="657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96D3E90-ECE0-4DC9-A5F6-6A92B8ABE61C}"/>
              </a:ext>
            </a:extLst>
          </p:cNvPr>
          <p:cNvSpPr/>
          <p:nvPr/>
        </p:nvSpPr>
        <p:spPr>
          <a:xfrm>
            <a:off x="620261" y="2710198"/>
            <a:ext cx="1461917" cy="112209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4BD3D51-2AA1-4EC0-9BE2-78D072C39599}"/>
              </a:ext>
            </a:extLst>
          </p:cNvPr>
          <p:cNvSpPr/>
          <p:nvPr/>
        </p:nvSpPr>
        <p:spPr>
          <a:xfrm>
            <a:off x="2082178" y="2710198"/>
            <a:ext cx="2829347" cy="1122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BB6CDEE-8118-434A-AAB9-B20250CF4602}"/>
              </a:ext>
            </a:extLst>
          </p:cNvPr>
          <p:cNvSpPr/>
          <p:nvPr/>
        </p:nvSpPr>
        <p:spPr>
          <a:xfrm>
            <a:off x="620261" y="4105473"/>
            <a:ext cx="4291264" cy="1472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32CCC23-34D3-47DF-99EC-87A5EBEBE64A}"/>
              </a:ext>
            </a:extLst>
          </p:cNvPr>
          <p:cNvSpPr txBox="1"/>
          <p:nvPr/>
        </p:nvSpPr>
        <p:spPr>
          <a:xfrm rot="16200000">
            <a:off x="-6994" y="3101970"/>
            <a:ext cx="834188" cy="338554"/>
          </a:xfrm>
          <a:prstGeom prst="rect">
            <a:avLst/>
          </a:prstGeom>
          <a:noFill/>
        </p:spPr>
        <p:txBody>
          <a:bodyPr wrap="square" rtlCol="0">
            <a:spAutoFit/>
          </a:bodyPr>
          <a:lstStyle/>
          <a:p>
            <a:pPr algn="ctr"/>
            <a:r>
              <a:rPr lang="en-US" sz="1600" b="1"/>
              <a:t>PDOK</a:t>
            </a:r>
          </a:p>
        </p:txBody>
      </p:sp>
      <p:grpSp>
        <p:nvGrpSpPr>
          <p:cNvPr id="46" name="Group 45">
            <a:extLst>
              <a:ext uri="{FF2B5EF4-FFF2-40B4-BE49-F238E27FC236}">
                <a16:creationId xmlns:a16="http://schemas.microsoft.com/office/drawing/2014/main" id="{6C337B01-AF54-42E8-9FF7-7CECDCDECC03}"/>
              </a:ext>
            </a:extLst>
          </p:cNvPr>
          <p:cNvGrpSpPr/>
          <p:nvPr/>
        </p:nvGrpSpPr>
        <p:grpSpPr>
          <a:xfrm>
            <a:off x="2406848" y="5003061"/>
            <a:ext cx="501394" cy="380779"/>
            <a:chOff x="3209193" y="5531619"/>
            <a:chExt cx="455813" cy="346162"/>
          </a:xfrm>
        </p:grpSpPr>
        <p:pic>
          <p:nvPicPr>
            <p:cNvPr id="47" name="Graphic 20">
              <a:extLst>
                <a:ext uri="{FF2B5EF4-FFF2-40B4-BE49-F238E27FC236}">
                  <a16:creationId xmlns:a16="http://schemas.microsoft.com/office/drawing/2014/main" id="{71FDF808-955D-4486-9CEB-6556DC8CA2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09193" y="5545894"/>
              <a:ext cx="455813" cy="331887"/>
            </a:xfrm>
            <a:prstGeom prst="rect">
              <a:avLst/>
            </a:prstGeom>
          </p:spPr>
        </p:pic>
        <p:sp>
          <p:nvSpPr>
            <p:cNvPr id="48" name="TextBox 47">
              <a:extLst>
                <a:ext uri="{FF2B5EF4-FFF2-40B4-BE49-F238E27FC236}">
                  <a16:creationId xmlns:a16="http://schemas.microsoft.com/office/drawing/2014/main" id="{3E9B9E61-959C-47C5-AB55-28F91B1C6696}"/>
                </a:ext>
              </a:extLst>
            </p:cNvPr>
            <p:cNvSpPr txBox="1"/>
            <p:nvPr/>
          </p:nvSpPr>
          <p:spPr>
            <a:xfrm>
              <a:off x="3234385" y="5531619"/>
              <a:ext cx="405428" cy="215444"/>
            </a:xfrm>
            <a:prstGeom prst="rect">
              <a:avLst/>
            </a:prstGeom>
            <a:noFill/>
          </p:spPr>
          <p:txBody>
            <a:bodyPr wrap="square" rtlCol="0">
              <a:spAutoFit/>
            </a:bodyPr>
            <a:lstStyle/>
            <a:p>
              <a:pPr algn="ctr"/>
              <a:r>
                <a:rPr lang="en-US" sz="800" b="1">
                  <a:solidFill>
                    <a:schemeClr val="bg1"/>
                  </a:solidFill>
                </a:rPr>
                <a:t>Data</a:t>
              </a:r>
            </a:p>
          </p:txBody>
        </p:sp>
      </p:grpSp>
      <p:grpSp>
        <p:nvGrpSpPr>
          <p:cNvPr id="49" name="Group 48">
            <a:extLst>
              <a:ext uri="{FF2B5EF4-FFF2-40B4-BE49-F238E27FC236}">
                <a16:creationId xmlns:a16="http://schemas.microsoft.com/office/drawing/2014/main" id="{BA8FBE67-BE69-4DD7-A00B-A70161533D87}"/>
              </a:ext>
            </a:extLst>
          </p:cNvPr>
          <p:cNvGrpSpPr/>
          <p:nvPr/>
        </p:nvGrpSpPr>
        <p:grpSpPr>
          <a:xfrm>
            <a:off x="2367945" y="4551143"/>
            <a:ext cx="579205" cy="449738"/>
            <a:chOff x="4221705" y="5533794"/>
            <a:chExt cx="579205" cy="449738"/>
          </a:xfrm>
        </p:grpSpPr>
        <p:pic>
          <p:nvPicPr>
            <p:cNvPr id="50" name="Graphic 16">
              <a:extLst>
                <a:ext uri="{FF2B5EF4-FFF2-40B4-BE49-F238E27FC236}">
                  <a16:creationId xmlns:a16="http://schemas.microsoft.com/office/drawing/2014/main" id="{F26A260E-EAB0-4473-9034-7780C4354A59}"/>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64497" y="5533794"/>
              <a:ext cx="293620" cy="293620"/>
            </a:xfrm>
            <a:prstGeom prst="rect">
              <a:avLst/>
            </a:prstGeom>
          </p:spPr>
        </p:pic>
        <p:sp>
          <p:nvSpPr>
            <p:cNvPr id="51" name="TextBox 50">
              <a:extLst>
                <a:ext uri="{FF2B5EF4-FFF2-40B4-BE49-F238E27FC236}">
                  <a16:creationId xmlns:a16="http://schemas.microsoft.com/office/drawing/2014/main" id="{C5BE2CF6-3DC9-4AD4-9B6F-BA05F6A8A5C8}"/>
                </a:ext>
              </a:extLst>
            </p:cNvPr>
            <p:cNvSpPr txBox="1"/>
            <p:nvPr/>
          </p:nvSpPr>
          <p:spPr>
            <a:xfrm>
              <a:off x="4221705" y="5768088"/>
              <a:ext cx="579205" cy="215444"/>
            </a:xfrm>
            <a:prstGeom prst="rect">
              <a:avLst/>
            </a:prstGeom>
            <a:noFill/>
          </p:spPr>
          <p:txBody>
            <a:bodyPr wrap="square" rtlCol="0">
              <a:spAutoFit/>
            </a:bodyPr>
            <a:lstStyle/>
            <a:p>
              <a:pPr algn="ctr"/>
              <a:r>
                <a:rPr lang="en-US" sz="800" b="1"/>
                <a:t>Server</a:t>
              </a:r>
            </a:p>
          </p:txBody>
        </p:sp>
      </p:grpSp>
      <p:sp>
        <p:nvSpPr>
          <p:cNvPr id="52" name="Rectangle 51">
            <a:extLst>
              <a:ext uri="{FF2B5EF4-FFF2-40B4-BE49-F238E27FC236}">
                <a16:creationId xmlns:a16="http://schemas.microsoft.com/office/drawing/2014/main" id="{C00686A8-1F24-42C9-A10E-3B8FD207E6E7}"/>
              </a:ext>
            </a:extLst>
          </p:cNvPr>
          <p:cNvSpPr/>
          <p:nvPr/>
        </p:nvSpPr>
        <p:spPr>
          <a:xfrm>
            <a:off x="678847" y="1781735"/>
            <a:ext cx="974912" cy="161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000" b="1" dirty="0">
                <a:solidFill>
                  <a:schemeClr val="tx1"/>
                </a:solidFill>
              </a:rPr>
              <a:t>تطبيقات</a:t>
            </a:r>
            <a:endParaRPr lang="en-US" sz="1000" b="1" dirty="0">
              <a:solidFill>
                <a:schemeClr val="tx1"/>
              </a:solidFill>
            </a:endParaRPr>
          </a:p>
        </p:txBody>
      </p:sp>
      <p:sp>
        <p:nvSpPr>
          <p:cNvPr id="57" name="Rectangle 56">
            <a:extLst>
              <a:ext uri="{FF2B5EF4-FFF2-40B4-BE49-F238E27FC236}">
                <a16:creationId xmlns:a16="http://schemas.microsoft.com/office/drawing/2014/main" id="{28EE4006-225D-404F-B5AF-86AA3E179682}"/>
              </a:ext>
            </a:extLst>
          </p:cNvPr>
          <p:cNvSpPr/>
          <p:nvPr/>
        </p:nvSpPr>
        <p:spPr>
          <a:xfrm>
            <a:off x="1738924" y="2016029"/>
            <a:ext cx="974912" cy="161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PDOK </a:t>
            </a:r>
            <a:r>
              <a:rPr lang="en-US" sz="1000" err="1">
                <a:solidFill>
                  <a:schemeClr val="tx1"/>
                </a:solidFill>
              </a:rPr>
              <a:t>Loket</a:t>
            </a:r>
            <a:endParaRPr lang="en-US" sz="1000">
              <a:solidFill>
                <a:schemeClr val="tx1"/>
              </a:solidFill>
            </a:endParaRPr>
          </a:p>
        </p:txBody>
      </p:sp>
      <p:sp>
        <p:nvSpPr>
          <p:cNvPr id="58" name="Rectangle 57">
            <a:extLst>
              <a:ext uri="{FF2B5EF4-FFF2-40B4-BE49-F238E27FC236}">
                <a16:creationId xmlns:a16="http://schemas.microsoft.com/office/drawing/2014/main" id="{DE39B288-1C89-4495-ACFC-7A17CCF264A0}"/>
              </a:ext>
            </a:extLst>
          </p:cNvPr>
          <p:cNvSpPr/>
          <p:nvPr/>
        </p:nvSpPr>
        <p:spPr>
          <a:xfrm>
            <a:off x="2772127" y="2016028"/>
            <a:ext cx="974912" cy="161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NGR 2.0</a:t>
            </a:r>
          </a:p>
        </p:txBody>
      </p:sp>
      <p:sp>
        <p:nvSpPr>
          <p:cNvPr id="59" name="TextBox 58">
            <a:extLst>
              <a:ext uri="{FF2B5EF4-FFF2-40B4-BE49-F238E27FC236}">
                <a16:creationId xmlns:a16="http://schemas.microsoft.com/office/drawing/2014/main" id="{0A92F62D-ACF1-477D-BE82-28A92D63D983}"/>
              </a:ext>
            </a:extLst>
          </p:cNvPr>
          <p:cNvSpPr txBox="1"/>
          <p:nvPr/>
        </p:nvSpPr>
        <p:spPr>
          <a:xfrm>
            <a:off x="3861723" y="1787881"/>
            <a:ext cx="991670" cy="523220"/>
          </a:xfrm>
          <a:prstGeom prst="rect">
            <a:avLst/>
          </a:prstGeom>
          <a:noFill/>
        </p:spPr>
        <p:txBody>
          <a:bodyPr wrap="square" rtlCol="0">
            <a:spAutoFit/>
          </a:bodyPr>
          <a:lstStyle/>
          <a:p>
            <a:pPr algn="ctr"/>
            <a:r>
              <a:rPr lang="ar-SA" sz="1400" b="1" dirty="0">
                <a:solidFill>
                  <a:schemeClr val="bg1"/>
                </a:solidFill>
              </a:rPr>
              <a:t>الواجهة الأمامية</a:t>
            </a:r>
            <a:endParaRPr lang="en-US" sz="1400" b="1" dirty="0">
              <a:solidFill>
                <a:schemeClr val="bg1"/>
              </a:solidFill>
            </a:endParaRPr>
          </a:p>
        </p:txBody>
      </p:sp>
      <p:sp>
        <p:nvSpPr>
          <p:cNvPr id="60" name="TextBox 59">
            <a:extLst>
              <a:ext uri="{FF2B5EF4-FFF2-40B4-BE49-F238E27FC236}">
                <a16:creationId xmlns:a16="http://schemas.microsoft.com/office/drawing/2014/main" id="{0304E012-0B69-41EC-8763-80A8591F537C}"/>
              </a:ext>
            </a:extLst>
          </p:cNvPr>
          <p:cNvSpPr txBox="1"/>
          <p:nvPr/>
        </p:nvSpPr>
        <p:spPr>
          <a:xfrm>
            <a:off x="3891901" y="4697986"/>
            <a:ext cx="991670" cy="523220"/>
          </a:xfrm>
          <a:prstGeom prst="rect">
            <a:avLst/>
          </a:prstGeom>
          <a:noFill/>
        </p:spPr>
        <p:txBody>
          <a:bodyPr wrap="square" rtlCol="0">
            <a:spAutoFit/>
          </a:bodyPr>
          <a:lstStyle/>
          <a:p>
            <a:pPr algn="ctr"/>
            <a:r>
              <a:rPr lang="ar-SA" sz="1400" b="1" dirty="0"/>
              <a:t>الواجهة الخلفية</a:t>
            </a:r>
            <a:endParaRPr lang="en-US" sz="1400" b="1" dirty="0"/>
          </a:p>
        </p:txBody>
      </p:sp>
      <p:grpSp>
        <p:nvGrpSpPr>
          <p:cNvPr id="61" name="Group 60">
            <a:extLst>
              <a:ext uri="{FF2B5EF4-FFF2-40B4-BE49-F238E27FC236}">
                <a16:creationId xmlns:a16="http://schemas.microsoft.com/office/drawing/2014/main" id="{5AC58284-9007-4A52-942D-56F390BF7E48}"/>
              </a:ext>
            </a:extLst>
          </p:cNvPr>
          <p:cNvGrpSpPr/>
          <p:nvPr/>
        </p:nvGrpSpPr>
        <p:grpSpPr>
          <a:xfrm>
            <a:off x="2756706" y="4546512"/>
            <a:ext cx="579205" cy="449738"/>
            <a:chOff x="4221705" y="5533794"/>
            <a:chExt cx="579205" cy="449738"/>
          </a:xfrm>
        </p:grpSpPr>
        <p:pic>
          <p:nvPicPr>
            <p:cNvPr id="80" name="Graphic 39">
              <a:extLst>
                <a:ext uri="{FF2B5EF4-FFF2-40B4-BE49-F238E27FC236}">
                  <a16:creationId xmlns:a16="http://schemas.microsoft.com/office/drawing/2014/main" id="{7885FAA8-ED08-4F93-A141-FAE08F66C5E1}"/>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64497" y="5533794"/>
              <a:ext cx="293620" cy="293620"/>
            </a:xfrm>
            <a:prstGeom prst="rect">
              <a:avLst/>
            </a:prstGeom>
          </p:spPr>
        </p:pic>
        <p:sp>
          <p:nvSpPr>
            <p:cNvPr id="81" name="TextBox 80">
              <a:extLst>
                <a:ext uri="{FF2B5EF4-FFF2-40B4-BE49-F238E27FC236}">
                  <a16:creationId xmlns:a16="http://schemas.microsoft.com/office/drawing/2014/main" id="{8F2D9EA4-45B6-4D2B-8AB5-504C67AB6FE3}"/>
                </a:ext>
              </a:extLst>
            </p:cNvPr>
            <p:cNvSpPr txBox="1"/>
            <p:nvPr/>
          </p:nvSpPr>
          <p:spPr>
            <a:xfrm>
              <a:off x="4221705" y="5768088"/>
              <a:ext cx="579205" cy="215444"/>
            </a:xfrm>
            <a:prstGeom prst="rect">
              <a:avLst/>
            </a:prstGeom>
            <a:noFill/>
          </p:spPr>
          <p:txBody>
            <a:bodyPr wrap="square" rtlCol="0">
              <a:spAutoFit/>
            </a:bodyPr>
            <a:lstStyle/>
            <a:p>
              <a:pPr algn="ctr"/>
              <a:r>
                <a:rPr lang="en-US" sz="800" b="1"/>
                <a:t>Server</a:t>
              </a:r>
            </a:p>
          </p:txBody>
        </p:sp>
      </p:grpSp>
      <p:grpSp>
        <p:nvGrpSpPr>
          <p:cNvPr id="82" name="Group 81">
            <a:extLst>
              <a:ext uri="{FF2B5EF4-FFF2-40B4-BE49-F238E27FC236}">
                <a16:creationId xmlns:a16="http://schemas.microsoft.com/office/drawing/2014/main" id="{F79A14CD-72EE-46FC-8F36-F5BE7B251939}"/>
              </a:ext>
            </a:extLst>
          </p:cNvPr>
          <p:cNvGrpSpPr/>
          <p:nvPr/>
        </p:nvGrpSpPr>
        <p:grpSpPr>
          <a:xfrm>
            <a:off x="3145467" y="4541881"/>
            <a:ext cx="579205" cy="449738"/>
            <a:chOff x="4221705" y="5533794"/>
            <a:chExt cx="579205" cy="449738"/>
          </a:xfrm>
        </p:grpSpPr>
        <p:pic>
          <p:nvPicPr>
            <p:cNvPr id="83" name="Graphic 42">
              <a:extLst>
                <a:ext uri="{FF2B5EF4-FFF2-40B4-BE49-F238E27FC236}">
                  <a16:creationId xmlns:a16="http://schemas.microsoft.com/office/drawing/2014/main" id="{15384DDA-2819-4D63-88CF-72921831BA50}"/>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64497" y="5533794"/>
              <a:ext cx="293620" cy="293620"/>
            </a:xfrm>
            <a:prstGeom prst="rect">
              <a:avLst/>
            </a:prstGeom>
          </p:spPr>
        </p:pic>
        <p:sp>
          <p:nvSpPr>
            <p:cNvPr id="84" name="TextBox 83">
              <a:extLst>
                <a:ext uri="{FF2B5EF4-FFF2-40B4-BE49-F238E27FC236}">
                  <a16:creationId xmlns:a16="http://schemas.microsoft.com/office/drawing/2014/main" id="{4E47CA13-7482-4FDF-AE10-4528BF4CFBD1}"/>
                </a:ext>
              </a:extLst>
            </p:cNvPr>
            <p:cNvSpPr txBox="1"/>
            <p:nvPr/>
          </p:nvSpPr>
          <p:spPr>
            <a:xfrm>
              <a:off x="4221705" y="5768088"/>
              <a:ext cx="579205" cy="215444"/>
            </a:xfrm>
            <a:prstGeom prst="rect">
              <a:avLst/>
            </a:prstGeom>
            <a:noFill/>
          </p:spPr>
          <p:txBody>
            <a:bodyPr wrap="square" rtlCol="0">
              <a:spAutoFit/>
            </a:bodyPr>
            <a:lstStyle/>
            <a:p>
              <a:pPr algn="ctr"/>
              <a:r>
                <a:rPr lang="en-US" sz="800" b="1"/>
                <a:t>Server</a:t>
              </a:r>
            </a:p>
          </p:txBody>
        </p:sp>
      </p:grpSp>
      <p:grpSp>
        <p:nvGrpSpPr>
          <p:cNvPr id="85" name="Group 84">
            <a:extLst>
              <a:ext uri="{FF2B5EF4-FFF2-40B4-BE49-F238E27FC236}">
                <a16:creationId xmlns:a16="http://schemas.microsoft.com/office/drawing/2014/main" id="{2713467A-1332-4EDB-A4DA-E6FB99C45C16}"/>
              </a:ext>
            </a:extLst>
          </p:cNvPr>
          <p:cNvGrpSpPr/>
          <p:nvPr/>
        </p:nvGrpSpPr>
        <p:grpSpPr>
          <a:xfrm>
            <a:off x="2791927" y="5006066"/>
            <a:ext cx="501394" cy="380779"/>
            <a:chOff x="3209193" y="5531619"/>
            <a:chExt cx="455813" cy="346162"/>
          </a:xfrm>
        </p:grpSpPr>
        <p:pic>
          <p:nvPicPr>
            <p:cNvPr id="86" name="Graphic 46">
              <a:extLst>
                <a:ext uri="{FF2B5EF4-FFF2-40B4-BE49-F238E27FC236}">
                  <a16:creationId xmlns:a16="http://schemas.microsoft.com/office/drawing/2014/main" id="{06955E28-F424-4687-9930-C751EFAAD0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09193" y="5545894"/>
              <a:ext cx="455813" cy="331887"/>
            </a:xfrm>
            <a:prstGeom prst="rect">
              <a:avLst/>
            </a:prstGeom>
          </p:spPr>
        </p:pic>
        <p:sp>
          <p:nvSpPr>
            <p:cNvPr id="87" name="TextBox 86">
              <a:extLst>
                <a:ext uri="{FF2B5EF4-FFF2-40B4-BE49-F238E27FC236}">
                  <a16:creationId xmlns:a16="http://schemas.microsoft.com/office/drawing/2014/main" id="{D3A50F5F-C464-4E8E-A22F-8954A5C3A66A}"/>
                </a:ext>
              </a:extLst>
            </p:cNvPr>
            <p:cNvSpPr txBox="1"/>
            <p:nvPr/>
          </p:nvSpPr>
          <p:spPr>
            <a:xfrm>
              <a:off x="3234385" y="5531619"/>
              <a:ext cx="405428" cy="215444"/>
            </a:xfrm>
            <a:prstGeom prst="rect">
              <a:avLst/>
            </a:prstGeom>
            <a:noFill/>
          </p:spPr>
          <p:txBody>
            <a:bodyPr wrap="square" rtlCol="0">
              <a:spAutoFit/>
            </a:bodyPr>
            <a:lstStyle/>
            <a:p>
              <a:pPr algn="ctr"/>
              <a:r>
                <a:rPr lang="en-US" sz="800" b="1">
                  <a:solidFill>
                    <a:schemeClr val="bg1"/>
                  </a:solidFill>
                </a:rPr>
                <a:t>Data</a:t>
              </a:r>
            </a:p>
          </p:txBody>
        </p:sp>
      </p:grpSp>
      <p:grpSp>
        <p:nvGrpSpPr>
          <p:cNvPr id="88" name="Group 87">
            <a:extLst>
              <a:ext uri="{FF2B5EF4-FFF2-40B4-BE49-F238E27FC236}">
                <a16:creationId xmlns:a16="http://schemas.microsoft.com/office/drawing/2014/main" id="{6880B475-F9EB-4A30-B170-2506109A1502}"/>
              </a:ext>
            </a:extLst>
          </p:cNvPr>
          <p:cNvGrpSpPr/>
          <p:nvPr/>
        </p:nvGrpSpPr>
        <p:grpSpPr>
          <a:xfrm>
            <a:off x="3177006" y="5009071"/>
            <a:ext cx="501394" cy="380779"/>
            <a:chOff x="3209193" y="5531619"/>
            <a:chExt cx="455813" cy="346162"/>
          </a:xfrm>
        </p:grpSpPr>
        <p:pic>
          <p:nvPicPr>
            <p:cNvPr id="89" name="Graphic 49">
              <a:extLst>
                <a:ext uri="{FF2B5EF4-FFF2-40B4-BE49-F238E27FC236}">
                  <a16:creationId xmlns:a16="http://schemas.microsoft.com/office/drawing/2014/main" id="{7643E437-A224-413C-A3C0-08E397F5CC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09193" y="5545894"/>
              <a:ext cx="455813" cy="331887"/>
            </a:xfrm>
            <a:prstGeom prst="rect">
              <a:avLst/>
            </a:prstGeom>
          </p:spPr>
        </p:pic>
        <p:sp>
          <p:nvSpPr>
            <p:cNvPr id="90" name="TextBox 89">
              <a:extLst>
                <a:ext uri="{FF2B5EF4-FFF2-40B4-BE49-F238E27FC236}">
                  <a16:creationId xmlns:a16="http://schemas.microsoft.com/office/drawing/2014/main" id="{8F425A67-E508-4EA4-B677-2D390FEFC948}"/>
                </a:ext>
              </a:extLst>
            </p:cNvPr>
            <p:cNvSpPr txBox="1"/>
            <p:nvPr/>
          </p:nvSpPr>
          <p:spPr>
            <a:xfrm>
              <a:off x="3234385" y="5531619"/>
              <a:ext cx="405428" cy="215444"/>
            </a:xfrm>
            <a:prstGeom prst="rect">
              <a:avLst/>
            </a:prstGeom>
            <a:noFill/>
          </p:spPr>
          <p:txBody>
            <a:bodyPr wrap="square" rtlCol="0">
              <a:spAutoFit/>
            </a:bodyPr>
            <a:lstStyle/>
            <a:p>
              <a:pPr algn="ctr"/>
              <a:r>
                <a:rPr lang="en-US" sz="800" b="1">
                  <a:solidFill>
                    <a:schemeClr val="bg1"/>
                  </a:solidFill>
                </a:rPr>
                <a:t>Data</a:t>
              </a:r>
            </a:p>
          </p:txBody>
        </p:sp>
      </p:grpSp>
      <p:sp>
        <p:nvSpPr>
          <p:cNvPr id="91" name="Rectangle 90">
            <a:extLst>
              <a:ext uri="{FF2B5EF4-FFF2-40B4-BE49-F238E27FC236}">
                <a16:creationId xmlns:a16="http://schemas.microsoft.com/office/drawing/2014/main" id="{DFD95C88-E1AB-4D20-876D-624F34546ADA}"/>
              </a:ext>
            </a:extLst>
          </p:cNvPr>
          <p:cNvSpPr/>
          <p:nvPr/>
        </p:nvSpPr>
        <p:spPr>
          <a:xfrm>
            <a:off x="718086" y="4601151"/>
            <a:ext cx="1266265" cy="240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000" b="1" dirty="0">
                <a:solidFill>
                  <a:schemeClr val="tx1"/>
                </a:solidFill>
              </a:rPr>
              <a:t>طبقة وصول</a:t>
            </a:r>
            <a:endParaRPr lang="en-US" sz="1000" b="1" dirty="0">
              <a:solidFill>
                <a:schemeClr val="tx1"/>
              </a:solidFill>
            </a:endParaRPr>
          </a:p>
        </p:txBody>
      </p:sp>
      <p:sp>
        <p:nvSpPr>
          <p:cNvPr id="92" name="Rectangle 91">
            <a:extLst>
              <a:ext uri="{FF2B5EF4-FFF2-40B4-BE49-F238E27FC236}">
                <a16:creationId xmlns:a16="http://schemas.microsoft.com/office/drawing/2014/main" id="{0E04CC1C-1A1A-4311-843F-E61A557C761B}"/>
              </a:ext>
            </a:extLst>
          </p:cNvPr>
          <p:cNvSpPr/>
          <p:nvPr/>
        </p:nvSpPr>
        <p:spPr>
          <a:xfrm>
            <a:off x="718086" y="4927337"/>
            <a:ext cx="1266265" cy="240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000" b="1" dirty="0">
                <a:solidFill>
                  <a:schemeClr val="tx1"/>
                </a:solidFill>
              </a:rPr>
              <a:t>إدارة البيانات</a:t>
            </a:r>
            <a:endParaRPr lang="en-US" sz="1000" b="1" dirty="0">
              <a:solidFill>
                <a:schemeClr val="tx1"/>
              </a:solidFill>
            </a:endParaRPr>
          </a:p>
        </p:txBody>
      </p:sp>
      <p:sp>
        <p:nvSpPr>
          <p:cNvPr id="93" name="TextBox 92">
            <a:extLst>
              <a:ext uri="{FF2B5EF4-FFF2-40B4-BE49-F238E27FC236}">
                <a16:creationId xmlns:a16="http://schemas.microsoft.com/office/drawing/2014/main" id="{7C088859-22F2-45F9-A712-99B2C35D05A8}"/>
              </a:ext>
            </a:extLst>
          </p:cNvPr>
          <p:cNvSpPr txBox="1"/>
          <p:nvPr/>
        </p:nvSpPr>
        <p:spPr>
          <a:xfrm>
            <a:off x="2517711" y="2831229"/>
            <a:ext cx="1932483" cy="338554"/>
          </a:xfrm>
          <a:prstGeom prst="rect">
            <a:avLst/>
          </a:prstGeom>
          <a:noFill/>
        </p:spPr>
        <p:txBody>
          <a:bodyPr wrap="square" rtlCol="0">
            <a:spAutoFit/>
          </a:bodyPr>
          <a:lstStyle/>
          <a:p>
            <a:pPr algn="ctr"/>
            <a:r>
              <a:rPr lang="ar-SA" sz="1600" b="1" dirty="0">
                <a:solidFill>
                  <a:schemeClr val="bg1"/>
                </a:solidFill>
              </a:rPr>
              <a:t>المنصة المشتركة</a:t>
            </a:r>
            <a:endParaRPr lang="en-US" sz="1600" b="1" dirty="0">
              <a:solidFill>
                <a:schemeClr val="bg1"/>
              </a:solidFill>
            </a:endParaRPr>
          </a:p>
        </p:txBody>
      </p:sp>
      <p:sp>
        <p:nvSpPr>
          <p:cNvPr id="94" name="Rectangle 93">
            <a:extLst>
              <a:ext uri="{FF2B5EF4-FFF2-40B4-BE49-F238E27FC236}">
                <a16:creationId xmlns:a16="http://schemas.microsoft.com/office/drawing/2014/main" id="{D4AAC1F8-DC3A-4053-BA88-2EBD0E590AFF}"/>
              </a:ext>
            </a:extLst>
          </p:cNvPr>
          <p:cNvSpPr/>
          <p:nvPr/>
        </p:nvSpPr>
        <p:spPr>
          <a:xfrm>
            <a:off x="2686260" y="3423913"/>
            <a:ext cx="1266265" cy="20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CMS</a:t>
            </a:r>
          </a:p>
        </p:txBody>
      </p:sp>
      <p:sp>
        <p:nvSpPr>
          <p:cNvPr id="95" name="Rectangle 94">
            <a:extLst>
              <a:ext uri="{FF2B5EF4-FFF2-40B4-BE49-F238E27FC236}">
                <a16:creationId xmlns:a16="http://schemas.microsoft.com/office/drawing/2014/main" id="{7ECA6D0A-8142-4FFA-955A-B96F8BC39980}"/>
              </a:ext>
            </a:extLst>
          </p:cNvPr>
          <p:cNvSpPr/>
          <p:nvPr/>
        </p:nvSpPr>
        <p:spPr>
          <a:xfrm>
            <a:off x="863763" y="3046427"/>
            <a:ext cx="974912" cy="161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PDOK Map API</a:t>
            </a:r>
          </a:p>
        </p:txBody>
      </p:sp>
      <p:sp>
        <p:nvSpPr>
          <p:cNvPr id="96" name="TextBox 95">
            <a:extLst>
              <a:ext uri="{FF2B5EF4-FFF2-40B4-BE49-F238E27FC236}">
                <a16:creationId xmlns:a16="http://schemas.microsoft.com/office/drawing/2014/main" id="{BD12A41F-9113-4405-A3E1-902779880EEA}"/>
              </a:ext>
            </a:extLst>
          </p:cNvPr>
          <p:cNvSpPr txBox="1"/>
          <p:nvPr/>
        </p:nvSpPr>
        <p:spPr>
          <a:xfrm>
            <a:off x="691263" y="3317616"/>
            <a:ext cx="1319913" cy="261610"/>
          </a:xfrm>
          <a:prstGeom prst="rect">
            <a:avLst/>
          </a:prstGeom>
          <a:noFill/>
        </p:spPr>
        <p:txBody>
          <a:bodyPr wrap="square" rtlCol="0">
            <a:spAutoFit/>
          </a:bodyPr>
          <a:lstStyle/>
          <a:p>
            <a:pPr algn="ctr"/>
            <a:r>
              <a:rPr lang="ar-SA" sz="1100" b="1" dirty="0"/>
              <a:t>مكونات المنصة</a:t>
            </a:r>
            <a:endParaRPr lang="en-US" sz="1100" b="1" dirty="0"/>
          </a:p>
        </p:txBody>
      </p:sp>
      <p:sp>
        <p:nvSpPr>
          <p:cNvPr id="97" name="Rectangle 96">
            <a:extLst>
              <a:ext uri="{FF2B5EF4-FFF2-40B4-BE49-F238E27FC236}">
                <a16:creationId xmlns:a16="http://schemas.microsoft.com/office/drawing/2014/main" id="{3CEAE17C-E093-4AF5-A441-BDF1FAD8A271}"/>
              </a:ext>
            </a:extLst>
          </p:cNvPr>
          <p:cNvSpPr/>
          <p:nvPr/>
        </p:nvSpPr>
        <p:spPr>
          <a:xfrm>
            <a:off x="1576509" y="3968884"/>
            <a:ext cx="2704290" cy="41406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Connector: Elbow 62">
            <a:extLst>
              <a:ext uri="{FF2B5EF4-FFF2-40B4-BE49-F238E27FC236}">
                <a16:creationId xmlns:a16="http://schemas.microsoft.com/office/drawing/2014/main" id="{66A22564-1AFF-4992-B3FA-36A119271A28}"/>
              </a:ext>
            </a:extLst>
          </p:cNvPr>
          <p:cNvCxnSpPr>
            <a:stCxn id="95" idx="0"/>
            <a:endCxn id="57" idx="1"/>
          </p:cNvCxnSpPr>
          <p:nvPr/>
        </p:nvCxnSpPr>
        <p:spPr>
          <a:xfrm rot="5400000" flipH="1" flipV="1">
            <a:off x="1070348" y="2377852"/>
            <a:ext cx="949447" cy="387705"/>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64">
            <a:extLst>
              <a:ext uri="{FF2B5EF4-FFF2-40B4-BE49-F238E27FC236}">
                <a16:creationId xmlns:a16="http://schemas.microsoft.com/office/drawing/2014/main" id="{30AB49B1-7FB4-4027-8C83-8614E7C5DC3D}"/>
              </a:ext>
            </a:extLst>
          </p:cNvPr>
          <p:cNvCxnSpPr>
            <a:cxnSpLocks/>
            <a:stCxn id="94" idx="1"/>
          </p:cNvCxnSpPr>
          <p:nvPr/>
        </p:nvCxnSpPr>
        <p:spPr>
          <a:xfrm rot="10800000">
            <a:off x="2210480" y="2175450"/>
            <a:ext cx="475780" cy="1353279"/>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3FC331E4-BEEE-43EC-8639-10CEB7FE4056}"/>
              </a:ext>
            </a:extLst>
          </p:cNvPr>
          <p:cNvSpPr/>
          <p:nvPr/>
        </p:nvSpPr>
        <p:spPr>
          <a:xfrm rot="5400000">
            <a:off x="3673693" y="3096261"/>
            <a:ext cx="3841430" cy="112209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23DD9CF5-B61D-4D0B-8A2B-97A25D5CAA42}"/>
              </a:ext>
            </a:extLst>
          </p:cNvPr>
          <p:cNvSpPr/>
          <p:nvPr/>
        </p:nvSpPr>
        <p:spPr>
          <a:xfrm>
            <a:off x="5096981" y="1789793"/>
            <a:ext cx="974912" cy="161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000" b="1" dirty="0">
                <a:solidFill>
                  <a:schemeClr val="tx1"/>
                </a:solidFill>
              </a:rPr>
              <a:t>طبقة الوصول</a:t>
            </a:r>
            <a:endParaRPr lang="en-US" sz="1000" b="1" dirty="0">
              <a:solidFill>
                <a:schemeClr val="tx1"/>
              </a:solidFill>
            </a:endParaRPr>
          </a:p>
        </p:txBody>
      </p:sp>
      <p:cxnSp>
        <p:nvCxnSpPr>
          <p:cNvPr id="102" name="Straight Arrow Connector 101">
            <a:extLst>
              <a:ext uri="{FF2B5EF4-FFF2-40B4-BE49-F238E27FC236}">
                <a16:creationId xmlns:a16="http://schemas.microsoft.com/office/drawing/2014/main" id="{6391ADF1-A6A1-424E-A5B2-9E05D62113CE}"/>
              </a:ext>
            </a:extLst>
          </p:cNvPr>
          <p:cNvCxnSpPr/>
          <p:nvPr/>
        </p:nvCxnSpPr>
        <p:spPr>
          <a:xfrm flipV="1">
            <a:off x="3522235" y="3612084"/>
            <a:ext cx="0" cy="3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1843F742-6468-438F-9D6C-B3D667ED4089}"/>
              </a:ext>
            </a:extLst>
          </p:cNvPr>
          <p:cNvSpPr txBox="1"/>
          <p:nvPr/>
        </p:nvSpPr>
        <p:spPr>
          <a:xfrm>
            <a:off x="3674996" y="4111310"/>
            <a:ext cx="1211629" cy="261610"/>
          </a:xfrm>
          <a:prstGeom prst="rect">
            <a:avLst/>
          </a:prstGeom>
          <a:noFill/>
        </p:spPr>
        <p:txBody>
          <a:bodyPr wrap="square" rtlCol="0">
            <a:spAutoFit/>
          </a:bodyPr>
          <a:lstStyle/>
          <a:p>
            <a:pPr algn="ctr"/>
            <a:r>
              <a:rPr lang="en-US" sz="1050" b="1"/>
              <a:t>INSPIRE  services</a:t>
            </a:r>
          </a:p>
        </p:txBody>
      </p:sp>
      <p:sp>
        <p:nvSpPr>
          <p:cNvPr id="104" name="Rectangle 103">
            <a:extLst>
              <a:ext uri="{FF2B5EF4-FFF2-40B4-BE49-F238E27FC236}">
                <a16:creationId xmlns:a16="http://schemas.microsoft.com/office/drawing/2014/main" id="{E680416F-62FE-49BF-8289-01CE654D7ECB}"/>
              </a:ext>
            </a:extLst>
          </p:cNvPr>
          <p:cNvSpPr/>
          <p:nvPr/>
        </p:nvSpPr>
        <p:spPr>
          <a:xfrm>
            <a:off x="1686199" y="4042424"/>
            <a:ext cx="231379" cy="274957"/>
          </a:xfrm>
          <a:prstGeom prst="rect">
            <a:avLst/>
          </a:prstGeom>
          <a:solidFill>
            <a:schemeClr val="tx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8EB29C3-F6D1-4BBA-BDBC-D3AB8B18467C}"/>
              </a:ext>
            </a:extLst>
          </p:cNvPr>
          <p:cNvSpPr/>
          <p:nvPr/>
        </p:nvSpPr>
        <p:spPr>
          <a:xfrm>
            <a:off x="1979101" y="4042424"/>
            <a:ext cx="231379" cy="274957"/>
          </a:xfrm>
          <a:prstGeom prst="rect">
            <a:avLst/>
          </a:prstGeom>
          <a:solidFill>
            <a:schemeClr val="tx2">
              <a:lumMod val="60000"/>
              <a:lumOff val="4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150DAD9-F9A7-4BBF-B069-3A35664D54BA}"/>
              </a:ext>
            </a:extLst>
          </p:cNvPr>
          <p:cNvSpPr/>
          <p:nvPr/>
        </p:nvSpPr>
        <p:spPr>
          <a:xfrm>
            <a:off x="2272004" y="4042424"/>
            <a:ext cx="231379" cy="274957"/>
          </a:xfrm>
          <a:prstGeom prst="rect">
            <a:avLst/>
          </a:prstGeom>
          <a:solidFill>
            <a:schemeClr val="accent3">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D625C22-D7D9-485F-8876-910C39803DB3}"/>
              </a:ext>
            </a:extLst>
          </p:cNvPr>
          <p:cNvSpPr/>
          <p:nvPr/>
        </p:nvSpPr>
        <p:spPr>
          <a:xfrm>
            <a:off x="2564906" y="4042424"/>
            <a:ext cx="231379" cy="274957"/>
          </a:xfrm>
          <a:prstGeom prst="rect">
            <a:avLst/>
          </a:prstGeom>
          <a:solidFill>
            <a:schemeClr val="accent2">
              <a:lumMod val="7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C8C1B83A-B701-46A5-9F26-ACBA6AE75006}"/>
              </a:ext>
            </a:extLst>
          </p:cNvPr>
          <p:cNvSpPr/>
          <p:nvPr/>
        </p:nvSpPr>
        <p:spPr>
          <a:xfrm>
            <a:off x="2857809" y="4042424"/>
            <a:ext cx="231379" cy="274957"/>
          </a:xfrm>
          <a:prstGeom prst="rect">
            <a:avLst/>
          </a:prstGeom>
          <a:solidFill>
            <a:schemeClr val="accent2">
              <a:lumMod val="60000"/>
              <a:lumOff val="4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A9BB36C-44CD-464A-8183-A9EABE01C148}"/>
              </a:ext>
            </a:extLst>
          </p:cNvPr>
          <p:cNvSpPr/>
          <p:nvPr/>
        </p:nvSpPr>
        <p:spPr>
          <a:xfrm>
            <a:off x="3150711" y="4042424"/>
            <a:ext cx="231379" cy="274957"/>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4AA1FAA-F477-4BDA-977E-4AC12C120FD3}"/>
              </a:ext>
            </a:extLst>
          </p:cNvPr>
          <p:cNvSpPr/>
          <p:nvPr/>
        </p:nvSpPr>
        <p:spPr>
          <a:xfrm>
            <a:off x="3443614" y="4042424"/>
            <a:ext cx="231379" cy="274957"/>
          </a:xfrm>
          <a:prstGeom prst="rect">
            <a:avLst/>
          </a:prstGeom>
          <a:solidFill>
            <a:schemeClr val="accent2">
              <a:lumMod val="20000"/>
              <a:lumOff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Graphic 27">
            <a:extLst>
              <a:ext uri="{FF2B5EF4-FFF2-40B4-BE49-F238E27FC236}">
                <a16:creationId xmlns:a16="http://schemas.microsoft.com/office/drawing/2014/main" id="{A2882154-017F-433C-90FB-5AC756E5632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35691" y="3346191"/>
            <a:ext cx="501394" cy="365075"/>
          </a:xfrm>
          <a:prstGeom prst="rect">
            <a:avLst/>
          </a:prstGeom>
        </p:spPr>
      </p:pic>
      <p:sp>
        <p:nvSpPr>
          <p:cNvPr id="112" name="TextBox 111">
            <a:extLst>
              <a:ext uri="{FF2B5EF4-FFF2-40B4-BE49-F238E27FC236}">
                <a16:creationId xmlns:a16="http://schemas.microsoft.com/office/drawing/2014/main" id="{0FFE3DED-0117-4166-B728-98FE890B91AA}"/>
              </a:ext>
            </a:extLst>
          </p:cNvPr>
          <p:cNvSpPr txBox="1"/>
          <p:nvPr/>
        </p:nvSpPr>
        <p:spPr>
          <a:xfrm>
            <a:off x="3896786" y="3346191"/>
            <a:ext cx="579205" cy="200055"/>
          </a:xfrm>
          <a:prstGeom prst="rect">
            <a:avLst/>
          </a:prstGeom>
          <a:noFill/>
        </p:spPr>
        <p:txBody>
          <a:bodyPr wrap="square" rtlCol="0">
            <a:spAutoFit/>
          </a:bodyPr>
          <a:lstStyle/>
          <a:p>
            <a:pPr algn="ctr"/>
            <a:r>
              <a:rPr lang="en-US" sz="700" b="1"/>
              <a:t>Design</a:t>
            </a:r>
          </a:p>
        </p:txBody>
      </p:sp>
      <p:cxnSp>
        <p:nvCxnSpPr>
          <p:cNvPr id="113" name="Connector: Elbow 18">
            <a:extLst>
              <a:ext uri="{FF2B5EF4-FFF2-40B4-BE49-F238E27FC236}">
                <a16:creationId xmlns:a16="http://schemas.microsoft.com/office/drawing/2014/main" id="{485431BF-FF6E-4D1B-B06F-866ED8F96DB8}"/>
              </a:ext>
            </a:extLst>
          </p:cNvPr>
          <p:cNvCxnSpPr>
            <a:cxnSpLocks/>
            <a:stCxn id="97" idx="0"/>
            <a:endCxn id="96" idx="2"/>
          </p:cNvCxnSpPr>
          <p:nvPr/>
        </p:nvCxnSpPr>
        <p:spPr>
          <a:xfrm rot="16200000" flipV="1">
            <a:off x="1945108" y="2985338"/>
            <a:ext cx="389658" cy="1577434"/>
          </a:xfrm>
          <a:prstGeom prst="bentConnector3">
            <a:avLst>
              <a:gd name="adj1" fmla="val 2118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40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23"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fld id="{9FDB499F-DC86-4996-A3C7-FCE8E06389C2}" type="slidenum">
              <a:rPr lang="ar-SA" smtClean="0"/>
              <a:t>13</a:t>
            </a:fld>
            <a:endParaRPr lang="ar-SA" dirty="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625475" y="556260"/>
            <a:ext cx="11049000" cy="579758"/>
          </a:xfrm>
        </p:spPr>
        <p:txBody>
          <a:bodyPr vert="horz"/>
          <a:lstStyle/>
          <a:p>
            <a:r>
              <a:rPr lang="ar-SA" dirty="0"/>
              <a:t>منصة الخدمات العامة على الخريطة (</a:t>
            </a:r>
            <a:r>
              <a:rPr lang="en-US" dirty="0"/>
              <a:t>PDOK</a:t>
            </a:r>
            <a:r>
              <a:rPr lang="ar-SA" dirty="0"/>
              <a:t>) – التقنية (2/2)</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dirty="0"/>
          </a:p>
        </p:txBody>
      </p:sp>
      <p:pic>
        <p:nvPicPr>
          <p:cNvPr id="37" name="Picture 36" descr="Qr code&#10;&#10;Description automatically generated with medium confidence">
            <a:extLst>
              <a:ext uri="{FF2B5EF4-FFF2-40B4-BE49-F238E27FC236}">
                <a16:creationId xmlns:a16="http://schemas.microsoft.com/office/drawing/2014/main" id="{F0491261-3CCF-4BC2-B2A2-CD604728715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8" name="Picture 37" descr="Rectangle&#10;&#10;Description automatically generated">
            <a:extLst>
              <a:ext uri="{FF2B5EF4-FFF2-40B4-BE49-F238E27FC236}">
                <a16:creationId xmlns:a16="http://schemas.microsoft.com/office/drawing/2014/main" id="{44749E94-79FD-4121-B09B-613C28FA68C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62" name="Rectangle 61">
            <a:extLst>
              <a:ext uri="{FF2B5EF4-FFF2-40B4-BE49-F238E27FC236}">
                <a16:creationId xmlns:a16="http://schemas.microsoft.com/office/drawing/2014/main" id="{617DE95D-8A74-40CE-A999-A0361B11FA75}"/>
              </a:ext>
            </a:extLst>
          </p:cNvPr>
          <p:cNvSpPr/>
          <p:nvPr/>
        </p:nvSpPr>
        <p:spPr>
          <a:xfrm>
            <a:off x="603923" y="2513420"/>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lvl="0" indent="-171450">
              <a:buFont typeface="Arial" panose="020B0604020202020204" pitchFamily="34" charset="0"/>
              <a:buChar char="•"/>
              <a:defRPr/>
            </a:pPr>
            <a:r>
              <a:rPr lang="ar-SA" sz="1100" dirty="0">
                <a:solidFill>
                  <a:srgbClr val="282560"/>
                </a:solidFill>
              </a:rPr>
              <a:t>تستخدم المنصة خوادم افتراضية مبنية على  </a:t>
            </a:r>
            <a:r>
              <a:rPr lang="en-US" sz="1100" dirty="0">
                <a:solidFill>
                  <a:srgbClr val="282560"/>
                </a:solidFill>
              </a:rPr>
              <a:t>VMWare</a:t>
            </a:r>
            <a:r>
              <a:rPr lang="ar-SA" sz="1100" dirty="0">
                <a:solidFill>
                  <a:srgbClr val="282560"/>
                </a:solidFill>
              </a:rPr>
              <a:t> ونظام تشغيل</a:t>
            </a:r>
            <a:r>
              <a:rPr lang="en-US" sz="1100" dirty="0">
                <a:solidFill>
                  <a:srgbClr val="282560"/>
                </a:solidFill>
              </a:rPr>
              <a:t>Linux 64-bit </a:t>
            </a:r>
            <a:r>
              <a:rPr lang="en-US" sz="1100" dirty="0" err="1">
                <a:solidFill>
                  <a:srgbClr val="282560"/>
                </a:solidFill>
              </a:rPr>
              <a:t>RedHat</a:t>
            </a:r>
            <a:r>
              <a:rPr lang="en-US" sz="1100" dirty="0">
                <a:solidFill>
                  <a:srgbClr val="282560"/>
                </a:solidFill>
              </a:rPr>
              <a:t>  </a:t>
            </a:r>
          </a:p>
          <a:p>
            <a:pPr marL="171450" lvl="0" indent="-171450">
              <a:buFont typeface="Arial" panose="020B0604020202020204" pitchFamily="34" charset="0"/>
              <a:buChar char="•"/>
              <a:defRPr/>
            </a:pPr>
            <a:r>
              <a:rPr lang="ar-SA" sz="1100" dirty="0">
                <a:solidFill>
                  <a:srgbClr val="282560"/>
                </a:solidFill>
              </a:rPr>
              <a:t>حزمة البرمجيات الخاصة بالمنصة تتكون من برمجيات مفتوحة المصدر و تقنيات </a:t>
            </a:r>
            <a:r>
              <a:rPr lang="en-US" sz="1100" dirty="0">
                <a:solidFill>
                  <a:srgbClr val="282560"/>
                </a:solidFill>
              </a:rPr>
              <a:t>Java J2EE </a:t>
            </a:r>
            <a:r>
              <a:rPr lang="ar-SA" sz="1100" dirty="0">
                <a:solidFill>
                  <a:srgbClr val="282560"/>
                </a:solidFill>
              </a:rPr>
              <a:t> مخصصة </a:t>
            </a:r>
          </a:p>
          <a:p>
            <a:pPr marL="171450" lvl="0" indent="-171450">
              <a:buFont typeface="Arial" panose="020B0604020202020204" pitchFamily="34" charset="0"/>
              <a:buChar char="•"/>
              <a:defRPr/>
            </a:pPr>
            <a:r>
              <a:rPr lang="ar-SA" sz="1100" dirty="0">
                <a:solidFill>
                  <a:srgbClr val="282560"/>
                </a:solidFill>
              </a:rPr>
              <a:t>لأمن الشبكات تم استخدام موزعات أحمال, خادم وكيل و </a:t>
            </a:r>
            <a:r>
              <a:rPr lang="en-US" sz="1100" dirty="0">
                <a:solidFill>
                  <a:srgbClr val="282560"/>
                </a:solidFill>
              </a:rPr>
              <a:t>Layer7’s secure span </a:t>
            </a:r>
          </a:p>
        </p:txBody>
      </p:sp>
      <p:sp>
        <p:nvSpPr>
          <p:cNvPr id="63" name="TextBox 62">
            <a:extLst>
              <a:ext uri="{FF2B5EF4-FFF2-40B4-BE49-F238E27FC236}">
                <a16:creationId xmlns:a16="http://schemas.microsoft.com/office/drawing/2014/main" id="{D36C2F66-9AB3-46DF-B581-931C80628F11}"/>
              </a:ext>
            </a:extLst>
          </p:cNvPr>
          <p:cNvSpPr txBox="1"/>
          <p:nvPr/>
        </p:nvSpPr>
        <p:spPr>
          <a:xfrm flipH="1">
            <a:off x="4440278" y="2059989"/>
            <a:ext cx="1325519" cy="248338"/>
          </a:xfrm>
          <a:prstGeom prst="rect">
            <a:avLst/>
          </a:prstGeom>
          <a:noFill/>
        </p:spPr>
        <p:txBody>
          <a:bodyPr wrap="square" lIns="0" tIns="0" rIns="0" bIns="0" rtlCol="0" anchor="b">
            <a:spAutoFit/>
          </a:bodyPr>
          <a:lstStyle/>
          <a:p>
            <a:pPr algn="ctr">
              <a:lnSpc>
                <a:spcPct val="110000"/>
              </a:lnSpc>
            </a:pPr>
            <a:r>
              <a:rPr lang="ar-SA" sz="1600" dirty="0">
                <a:latin typeface="+mj-lt"/>
                <a:cs typeface="DIN Next LT Arabic" panose="020B0503020203050203" pitchFamily="34" charset="-78"/>
              </a:rPr>
              <a:t>الوصف</a:t>
            </a:r>
            <a:endParaRPr lang="en-US" sz="1600" dirty="0">
              <a:latin typeface="+mj-lt"/>
              <a:cs typeface="DIN Next LT Arabic" panose="020B0503020203050203" pitchFamily="34" charset="-78"/>
            </a:endParaRPr>
          </a:p>
        </p:txBody>
      </p:sp>
      <p:cxnSp>
        <p:nvCxnSpPr>
          <p:cNvPr id="65" name="Straight Connector 64">
            <a:extLst>
              <a:ext uri="{FF2B5EF4-FFF2-40B4-BE49-F238E27FC236}">
                <a16:creationId xmlns:a16="http://schemas.microsoft.com/office/drawing/2014/main" id="{7268B152-98DA-40E0-A839-4B398E757D77}"/>
              </a:ext>
            </a:extLst>
          </p:cNvPr>
          <p:cNvCxnSpPr>
            <a:cxnSpLocks/>
          </p:cNvCxnSpPr>
          <p:nvPr/>
        </p:nvCxnSpPr>
        <p:spPr>
          <a:xfrm>
            <a:off x="603923" y="2349421"/>
            <a:ext cx="8991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D7321FE8-9171-49A0-A00D-FD671EBD43F2}"/>
              </a:ext>
            </a:extLst>
          </p:cNvPr>
          <p:cNvSpPr/>
          <p:nvPr/>
        </p:nvSpPr>
        <p:spPr>
          <a:xfrm>
            <a:off x="615679" y="3471920"/>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lvl="0" indent="-171450">
              <a:buFont typeface="Arial" panose="020B0604020202020204" pitchFamily="34" charset="0"/>
              <a:buChar char="•"/>
              <a:defRPr/>
            </a:pPr>
            <a:r>
              <a:rPr lang="ar-SA" sz="1100" dirty="0"/>
              <a:t>المنصة تستخدم نظام إدارة محتوى المفتوح المصدر، </a:t>
            </a:r>
            <a:r>
              <a:rPr lang="en-US" sz="1100" dirty="0"/>
              <a:t>Drupal</a:t>
            </a:r>
            <a:r>
              <a:rPr lang="ar-SA" sz="1100" dirty="0"/>
              <a:t> لربط ومركزية البيانات </a:t>
            </a:r>
          </a:p>
        </p:txBody>
      </p:sp>
      <p:sp>
        <p:nvSpPr>
          <p:cNvPr id="67" name="Rectangle 66">
            <a:extLst>
              <a:ext uri="{FF2B5EF4-FFF2-40B4-BE49-F238E27FC236}">
                <a16:creationId xmlns:a16="http://schemas.microsoft.com/office/drawing/2014/main" id="{BBAA0B54-F82F-4004-8B25-0C6A0DD933CC}"/>
              </a:ext>
            </a:extLst>
          </p:cNvPr>
          <p:cNvSpPr/>
          <p:nvPr/>
        </p:nvSpPr>
        <p:spPr>
          <a:xfrm>
            <a:off x="615679" y="4429780"/>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تستخدم المنصة عدة من الخوادم وأدوات قواعد البيانات مفتوحة المصدر في تصميم الواجهة النهائية, مثل:</a:t>
            </a:r>
            <a:r>
              <a:rPr lang="en-US" sz="1100" dirty="0" err="1"/>
              <a:t>Postgre</a:t>
            </a:r>
            <a:r>
              <a:rPr lang="en-US" sz="1100" dirty="0"/>
              <a:t> SQL </a:t>
            </a:r>
            <a:r>
              <a:rPr lang="ar-SA" sz="1100" dirty="0"/>
              <a:t>, </a:t>
            </a:r>
            <a:r>
              <a:rPr lang="en-US" sz="1100" dirty="0" err="1"/>
              <a:t>GeoNetwork</a:t>
            </a:r>
            <a:r>
              <a:rPr lang="en-US" sz="1100" dirty="0"/>
              <a:t> and </a:t>
            </a:r>
            <a:r>
              <a:rPr lang="en-US" sz="1100" dirty="0" err="1"/>
              <a:t>GeoServer</a:t>
            </a:r>
            <a:r>
              <a:rPr lang="en-US" sz="1100" dirty="0"/>
              <a:t> </a:t>
            </a:r>
            <a:r>
              <a:rPr lang="ar-SA" sz="1100" dirty="0"/>
              <a:t> وغيرها</a:t>
            </a:r>
            <a:endParaRPr lang="en-US" sz="1100" dirty="0"/>
          </a:p>
        </p:txBody>
      </p:sp>
      <p:sp>
        <p:nvSpPr>
          <p:cNvPr id="68" name="Rectangle 67">
            <a:extLst>
              <a:ext uri="{FF2B5EF4-FFF2-40B4-BE49-F238E27FC236}">
                <a16:creationId xmlns:a16="http://schemas.microsoft.com/office/drawing/2014/main" id="{29CAC7D5-9A62-4F21-97C9-FEAE2C757D28}"/>
              </a:ext>
            </a:extLst>
          </p:cNvPr>
          <p:cNvSpPr/>
          <p:nvPr/>
        </p:nvSpPr>
        <p:spPr>
          <a:xfrm>
            <a:off x="9716393" y="2513420"/>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البنية التحتية التقنية</a:t>
            </a:r>
            <a:endParaRPr lang="en-US" sz="1100" dirty="0"/>
          </a:p>
        </p:txBody>
      </p:sp>
      <p:sp>
        <p:nvSpPr>
          <p:cNvPr id="69" name="TextBox 68">
            <a:extLst>
              <a:ext uri="{FF2B5EF4-FFF2-40B4-BE49-F238E27FC236}">
                <a16:creationId xmlns:a16="http://schemas.microsoft.com/office/drawing/2014/main" id="{F7260155-AFD5-4480-8FF1-CD3B361FB855}"/>
              </a:ext>
            </a:extLst>
          </p:cNvPr>
          <p:cNvSpPr txBox="1"/>
          <p:nvPr/>
        </p:nvSpPr>
        <p:spPr>
          <a:xfrm flipH="1">
            <a:off x="10026068" y="2059989"/>
            <a:ext cx="1238656" cy="248338"/>
          </a:xfrm>
          <a:prstGeom prst="rect">
            <a:avLst/>
          </a:prstGeom>
          <a:noFill/>
        </p:spPr>
        <p:txBody>
          <a:bodyPr wrap="square" lIns="0" tIns="0" rIns="0" bIns="0" rtlCol="0" anchor="b">
            <a:spAutoFit/>
          </a:bodyPr>
          <a:lstStyle/>
          <a:p>
            <a:pPr algn="ctr" rtl="0">
              <a:lnSpc>
                <a:spcPct val="110000"/>
              </a:lnSpc>
            </a:pPr>
            <a:r>
              <a:rPr lang="ar-SA" sz="1600" dirty="0">
                <a:latin typeface="+mj-lt"/>
                <a:cs typeface="DIN Next LT Arabic" panose="020B0503020203050203" pitchFamily="34" charset="-78"/>
              </a:rPr>
              <a:t>التكنولوجيا</a:t>
            </a:r>
            <a:endParaRPr lang="en-US" sz="1600" dirty="0">
              <a:latin typeface="+mj-lt"/>
              <a:cs typeface="DIN Next LT Arabic" panose="020B0503020203050203" pitchFamily="34" charset="-78"/>
            </a:endParaRPr>
          </a:p>
        </p:txBody>
      </p:sp>
      <p:cxnSp>
        <p:nvCxnSpPr>
          <p:cNvPr id="70" name="Straight Connector 69">
            <a:extLst>
              <a:ext uri="{FF2B5EF4-FFF2-40B4-BE49-F238E27FC236}">
                <a16:creationId xmlns:a16="http://schemas.microsoft.com/office/drawing/2014/main" id="{9AA6FEC2-58CC-427F-9704-AF6BE25F83A4}"/>
              </a:ext>
            </a:extLst>
          </p:cNvPr>
          <p:cNvCxnSpPr>
            <a:cxnSpLocks/>
          </p:cNvCxnSpPr>
          <p:nvPr/>
        </p:nvCxnSpPr>
        <p:spPr>
          <a:xfrm flipH="1">
            <a:off x="9728149" y="2349421"/>
            <a:ext cx="18344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05B13A3-601B-4391-B824-0A3E3DE076A3}"/>
              </a:ext>
            </a:extLst>
          </p:cNvPr>
          <p:cNvSpPr/>
          <p:nvPr/>
        </p:nvSpPr>
        <p:spPr>
          <a:xfrm>
            <a:off x="9728149" y="3471920"/>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نظام إدارة </a:t>
            </a:r>
            <a:r>
              <a:rPr lang="ar-SA" sz="1100" dirty="0" err="1"/>
              <a:t>المتحوى</a:t>
            </a:r>
            <a:r>
              <a:rPr lang="ar-SA" sz="1100" dirty="0"/>
              <a:t> </a:t>
            </a:r>
          </a:p>
        </p:txBody>
      </p:sp>
      <p:sp>
        <p:nvSpPr>
          <p:cNvPr id="72" name="Rectangle 71">
            <a:extLst>
              <a:ext uri="{FF2B5EF4-FFF2-40B4-BE49-F238E27FC236}">
                <a16:creationId xmlns:a16="http://schemas.microsoft.com/office/drawing/2014/main" id="{1E9FEA9F-E5E1-437F-9EE1-2AC3CD6FFAA7}"/>
              </a:ext>
            </a:extLst>
          </p:cNvPr>
          <p:cNvSpPr/>
          <p:nvPr/>
        </p:nvSpPr>
        <p:spPr>
          <a:xfrm>
            <a:off x="9728149" y="4429780"/>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الخوادم وقواعد البينات</a:t>
            </a:r>
          </a:p>
        </p:txBody>
      </p:sp>
      <p:sp>
        <p:nvSpPr>
          <p:cNvPr id="73" name="Rectangle 72">
            <a:extLst>
              <a:ext uri="{FF2B5EF4-FFF2-40B4-BE49-F238E27FC236}">
                <a16:creationId xmlns:a16="http://schemas.microsoft.com/office/drawing/2014/main" id="{BBAA0B54-F82F-4004-8B25-0C6A0DD933CC}"/>
              </a:ext>
            </a:extLst>
          </p:cNvPr>
          <p:cNvSpPr/>
          <p:nvPr/>
        </p:nvSpPr>
        <p:spPr>
          <a:xfrm>
            <a:off x="611510" y="5380726"/>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خدمات المنصة تتوافق مع معايير </a:t>
            </a:r>
            <a:r>
              <a:rPr lang="ar-SA" sz="1100" dirty="0" err="1"/>
              <a:t>الإتحاد</a:t>
            </a:r>
            <a:r>
              <a:rPr lang="ar-SA" sz="1100" dirty="0"/>
              <a:t> </a:t>
            </a:r>
            <a:r>
              <a:rPr lang="ar-SA" sz="1100" dirty="0" err="1"/>
              <a:t>الجيومكاني</a:t>
            </a:r>
            <a:r>
              <a:rPr lang="ar-SA" sz="1100" dirty="0"/>
              <a:t> و </a:t>
            </a:r>
            <a:r>
              <a:rPr lang="en-US" sz="1100" dirty="0"/>
              <a:t>ISO</a:t>
            </a:r>
            <a:r>
              <a:rPr lang="ar-SA" sz="1100" dirty="0"/>
              <a:t> لتمكين توحيد وتوافقية الاستخدام للمعلومات المتاحة من قبل مختلف الوكالات الوطنية </a:t>
            </a:r>
          </a:p>
        </p:txBody>
      </p:sp>
      <p:sp>
        <p:nvSpPr>
          <p:cNvPr id="74" name="Rectangle 73">
            <a:extLst>
              <a:ext uri="{FF2B5EF4-FFF2-40B4-BE49-F238E27FC236}">
                <a16:creationId xmlns:a16="http://schemas.microsoft.com/office/drawing/2014/main" id="{1E9FEA9F-E5E1-437F-9EE1-2AC3CD6FFAA7}"/>
              </a:ext>
            </a:extLst>
          </p:cNvPr>
          <p:cNvSpPr/>
          <p:nvPr/>
        </p:nvSpPr>
        <p:spPr>
          <a:xfrm>
            <a:off x="9723980" y="5380726"/>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الخوادم وقواعد البينات</a:t>
            </a:r>
          </a:p>
        </p:txBody>
      </p:sp>
      <p:sp>
        <p:nvSpPr>
          <p:cNvPr id="75" name="Rectangle 74">
            <a:extLst>
              <a:ext uri="{FF2B5EF4-FFF2-40B4-BE49-F238E27FC236}">
                <a16:creationId xmlns:a16="http://schemas.microsoft.com/office/drawing/2014/main" id="{D19DB01C-ED98-4CFF-9F8C-FE695833D516}"/>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ar-SA" sz="1400" dirty="0">
                <a:solidFill>
                  <a:schemeClr val="tx1"/>
                </a:solidFill>
              </a:rPr>
              <a:t> إدارة (</a:t>
            </a:r>
            <a:r>
              <a:rPr lang="en-US" sz="1400" dirty="0">
                <a:solidFill>
                  <a:schemeClr val="tx1"/>
                </a:solidFill>
              </a:rPr>
              <a:t>PDOK</a:t>
            </a:r>
            <a:r>
              <a:rPr lang="ar-SA" sz="1400" dirty="0">
                <a:solidFill>
                  <a:schemeClr val="tx1"/>
                </a:solidFill>
              </a:rPr>
              <a:t>) من الناحية التقنية والوظيفية يتم من خلال وكالة تخطيط وتسجيل الأراضي, والتي تستخدم تقنيات متعددة لتمكين العمليات</a:t>
            </a:r>
            <a:endParaRPr kumimoji="0" lang="ar-SA" sz="1400" b="0" i="0" u="none" strike="noStrike" cap="none" normalizeH="0" baseline="0" noProof="0" dirty="0">
              <a:ln>
                <a:noFill/>
              </a:ln>
              <a:solidFill>
                <a:schemeClr val="tx1"/>
              </a:solidFill>
              <a:effectLst/>
              <a:uLnTx/>
              <a:uFillTx/>
              <a:latin typeface="DIN Next LT Arabic"/>
              <a:ea typeface="+mn-ea"/>
              <a:cs typeface="+mn-cs"/>
            </a:endParaRPr>
          </a:p>
        </p:txBody>
      </p:sp>
    </p:spTree>
    <p:extLst>
      <p:ext uri="{BB962C8B-B14F-4D97-AF65-F5344CB8AC3E}">
        <p14:creationId xmlns:p14="http://schemas.microsoft.com/office/powerpoint/2010/main" val="12734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53"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fld id="{9FDB499F-DC86-4996-A3C7-FCE8E06389C2}" type="slidenum">
              <a:rPr lang="ar-SA" smtClean="0"/>
              <a:t>14</a:t>
            </a:fld>
            <a:endParaRPr lang="ar-SA" dirty="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625475" y="556260"/>
            <a:ext cx="11049000" cy="579758"/>
          </a:xfrm>
        </p:spPr>
        <p:txBody>
          <a:bodyPr vert="horz"/>
          <a:lstStyle/>
          <a:p>
            <a:r>
              <a:rPr lang="ar-SA" dirty="0"/>
              <a:t>منصة الخدمات العامة على الخريطة (</a:t>
            </a:r>
            <a:r>
              <a:rPr lang="en-US" dirty="0"/>
              <a:t>PDOK</a:t>
            </a:r>
            <a:r>
              <a:rPr lang="ar-SA" dirty="0"/>
              <a:t>) – الفوائد</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dirty="0"/>
          </a:p>
        </p:txBody>
      </p:sp>
      <p:pic>
        <p:nvPicPr>
          <p:cNvPr id="37" name="Picture 36" descr="Qr code&#10;&#10;Description automatically generated with medium confidence">
            <a:extLst>
              <a:ext uri="{FF2B5EF4-FFF2-40B4-BE49-F238E27FC236}">
                <a16:creationId xmlns:a16="http://schemas.microsoft.com/office/drawing/2014/main" id="{F0491261-3CCF-4BC2-B2A2-CD604728715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8" name="Picture 37" descr="Rectangle&#10;&#10;Description automatically generated">
            <a:extLst>
              <a:ext uri="{FF2B5EF4-FFF2-40B4-BE49-F238E27FC236}">
                <a16:creationId xmlns:a16="http://schemas.microsoft.com/office/drawing/2014/main" id="{44749E94-79FD-4121-B09B-613C28FA68C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62" name="Rectangle 61">
            <a:extLst>
              <a:ext uri="{FF2B5EF4-FFF2-40B4-BE49-F238E27FC236}">
                <a16:creationId xmlns:a16="http://schemas.microsoft.com/office/drawing/2014/main" id="{617DE95D-8A74-40CE-A999-A0361B11FA75}"/>
              </a:ext>
            </a:extLst>
          </p:cNvPr>
          <p:cNvSpPr/>
          <p:nvPr/>
        </p:nvSpPr>
        <p:spPr>
          <a:xfrm>
            <a:off x="603923" y="2500275"/>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solidFill>
                  <a:srgbClr val="282560"/>
                </a:solidFill>
              </a:rPr>
              <a:t>يتيح استخدام منصة مركزية لتوزيع البيانات من مجموعة متنوعة من المصادر الحكومية يتيح للمنصة (</a:t>
            </a:r>
            <a:r>
              <a:rPr lang="en-US" sz="1100" dirty="0">
                <a:solidFill>
                  <a:srgbClr val="282560"/>
                </a:solidFill>
              </a:rPr>
              <a:t>PDOK</a:t>
            </a:r>
            <a:r>
              <a:rPr lang="ar-SA" sz="1100" dirty="0">
                <a:solidFill>
                  <a:srgbClr val="282560"/>
                </a:solidFill>
              </a:rPr>
              <a:t>) تحقيق كفاءة التكلفة وإدارة الموارد العاملة والفكرية بكفاءة، وتجنب تكرار المعلومات وإنشاء أدوات ومنصات منفصلة لكل جهة حكومية</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65" name="TextBox 64">
            <a:extLst>
              <a:ext uri="{FF2B5EF4-FFF2-40B4-BE49-F238E27FC236}">
                <a16:creationId xmlns:a16="http://schemas.microsoft.com/office/drawing/2014/main" id="{D36C2F66-9AB3-46DF-B581-931C80628F11}"/>
              </a:ext>
            </a:extLst>
          </p:cNvPr>
          <p:cNvSpPr txBox="1"/>
          <p:nvPr/>
        </p:nvSpPr>
        <p:spPr>
          <a:xfrm flipH="1">
            <a:off x="4440278" y="2046844"/>
            <a:ext cx="1325519" cy="248338"/>
          </a:xfrm>
          <a:prstGeom prst="rect">
            <a:avLst/>
          </a:prstGeom>
          <a:noFill/>
        </p:spPr>
        <p:txBody>
          <a:bodyPr wrap="square" lIns="0" tIns="0" rIns="0" bIns="0" rtlCol="0" anchor="b">
            <a:spAutoFit/>
          </a:bodyPr>
          <a:lstStyle/>
          <a:p>
            <a:pPr algn="ctr">
              <a:lnSpc>
                <a:spcPct val="110000"/>
              </a:lnSpc>
            </a:pPr>
            <a:r>
              <a:rPr lang="ar-SA" sz="1600" dirty="0">
                <a:latin typeface="+mj-lt"/>
                <a:cs typeface="DIN Next LT Arabic" panose="020B0503020203050203" pitchFamily="34" charset="-78"/>
              </a:rPr>
              <a:t>التفاصيل</a:t>
            </a:r>
            <a:endParaRPr lang="en-US" sz="1600" dirty="0">
              <a:latin typeface="+mj-lt"/>
              <a:cs typeface="DIN Next LT Arabic" panose="020B0503020203050203" pitchFamily="34" charset="-78"/>
            </a:endParaRPr>
          </a:p>
        </p:txBody>
      </p:sp>
      <p:cxnSp>
        <p:nvCxnSpPr>
          <p:cNvPr id="66" name="Straight Connector 65">
            <a:extLst>
              <a:ext uri="{FF2B5EF4-FFF2-40B4-BE49-F238E27FC236}">
                <a16:creationId xmlns:a16="http://schemas.microsoft.com/office/drawing/2014/main" id="{7268B152-98DA-40E0-A839-4B398E757D77}"/>
              </a:ext>
            </a:extLst>
          </p:cNvPr>
          <p:cNvCxnSpPr>
            <a:cxnSpLocks/>
          </p:cNvCxnSpPr>
          <p:nvPr/>
        </p:nvCxnSpPr>
        <p:spPr>
          <a:xfrm>
            <a:off x="603923" y="2336276"/>
            <a:ext cx="8991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D7321FE8-9171-49A0-A00D-FD671EBD43F2}"/>
              </a:ext>
            </a:extLst>
          </p:cNvPr>
          <p:cNvSpPr/>
          <p:nvPr/>
        </p:nvSpPr>
        <p:spPr>
          <a:xfrm>
            <a:off x="615679" y="3642965"/>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يمكن لـ </a:t>
            </a:r>
            <a:r>
              <a:rPr lang="en-US" sz="1100" dirty="0"/>
              <a:t>PDOK</a:t>
            </a:r>
            <a:r>
              <a:rPr lang="ar-SA" sz="1100" dirty="0"/>
              <a:t> </a:t>
            </a:r>
            <a:r>
              <a:rPr lang="en-US" sz="1100" dirty="0"/>
              <a:t> </a:t>
            </a:r>
            <a:r>
              <a:rPr lang="ar-SA" sz="1100" dirty="0"/>
              <a:t>التحقق من البيانات والمراجع من مصادر حكومية مختلفة وضمان الدقة العالية لمجموعات البيانات وموثوقية المعلومات الموجودة</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70" name="Rectangle 69">
            <a:extLst>
              <a:ext uri="{FF2B5EF4-FFF2-40B4-BE49-F238E27FC236}">
                <a16:creationId xmlns:a16="http://schemas.microsoft.com/office/drawing/2014/main" id="{BBAA0B54-F82F-4004-8B25-0C6A0DD933CC}"/>
              </a:ext>
            </a:extLst>
          </p:cNvPr>
          <p:cNvSpPr/>
          <p:nvPr/>
        </p:nvSpPr>
        <p:spPr>
          <a:xfrm>
            <a:off x="615679" y="4778436"/>
            <a:ext cx="8998226" cy="8961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ar-SA" sz="1100" dirty="0"/>
              <a:t>يمكن أن تضمن المنصة حماية خصوصية السكان، والالتزام بمعايير وقواعد خصوصية البيانات عند دمج الإحصائيات من الجهات الحكومية المختلفة</a:t>
            </a:r>
            <a:endParaRPr kumimoji="0" lang="en-US" sz="1100" i="0" u="none" strike="noStrike" kern="1200" cap="none" spc="0" normalizeH="0" baseline="0" noProof="0" dirty="0">
              <a:ln>
                <a:noFill/>
              </a:ln>
              <a:solidFill>
                <a:srgbClr val="282560"/>
              </a:solidFill>
              <a:effectLst/>
              <a:uLnTx/>
              <a:uFillTx/>
              <a:latin typeface="DIN Next LT Arabic"/>
              <a:ea typeface="+mn-ea"/>
              <a:cs typeface="+mn-cs"/>
            </a:endParaRPr>
          </a:p>
        </p:txBody>
      </p:sp>
      <p:sp>
        <p:nvSpPr>
          <p:cNvPr id="71" name="Rectangle 70">
            <a:extLst>
              <a:ext uri="{FF2B5EF4-FFF2-40B4-BE49-F238E27FC236}">
                <a16:creationId xmlns:a16="http://schemas.microsoft.com/office/drawing/2014/main" id="{29CAC7D5-9A62-4F21-97C9-FEAE2C757D28}"/>
              </a:ext>
            </a:extLst>
          </p:cNvPr>
          <p:cNvSpPr/>
          <p:nvPr/>
        </p:nvSpPr>
        <p:spPr>
          <a:xfrm>
            <a:off x="9716393" y="2500275"/>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زيادة الكفاءة</a:t>
            </a:r>
            <a:endParaRPr lang="en-US" sz="1100" dirty="0"/>
          </a:p>
        </p:txBody>
      </p:sp>
      <p:sp>
        <p:nvSpPr>
          <p:cNvPr id="73" name="TextBox 72">
            <a:extLst>
              <a:ext uri="{FF2B5EF4-FFF2-40B4-BE49-F238E27FC236}">
                <a16:creationId xmlns:a16="http://schemas.microsoft.com/office/drawing/2014/main" id="{F7260155-AFD5-4480-8FF1-CD3B361FB855}"/>
              </a:ext>
            </a:extLst>
          </p:cNvPr>
          <p:cNvSpPr txBox="1"/>
          <p:nvPr/>
        </p:nvSpPr>
        <p:spPr>
          <a:xfrm flipH="1">
            <a:off x="10026068" y="2046844"/>
            <a:ext cx="1238656" cy="248338"/>
          </a:xfrm>
          <a:prstGeom prst="rect">
            <a:avLst/>
          </a:prstGeom>
          <a:noFill/>
        </p:spPr>
        <p:txBody>
          <a:bodyPr wrap="square" lIns="0" tIns="0" rIns="0" bIns="0" rtlCol="0" anchor="b">
            <a:spAutoFit/>
          </a:bodyPr>
          <a:lstStyle/>
          <a:p>
            <a:pPr algn="ctr" rtl="0">
              <a:lnSpc>
                <a:spcPct val="110000"/>
              </a:lnSpc>
            </a:pPr>
            <a:r>
              <a:rPr lang="ar-SA" sz="1600" dirty="0">
                <a:latin typeface="+mj-lt"/>
                <a:cs typeface="DIN Next LT Arabic" panose="020B0503020203050203" pitchFamily="34" charset="-78"/>
              </a:rPr>
              <a:t>الفوائد</a:t>
            </a:r>
            <a:endParaRPr lang="en-US" sz="1600" dirty="0">
              <a:latin typeface="+mj-lt"/>
              <a:cs typeface="DIN Next LT Arabic" panose="020B0503020203050203" pitchFamily="34" charset="-78"/>
            </a:endParaRPr>
          </a:p>
        </p:txBody>
      </p:sp>
      <p:cxnSp>
        <p:nvCxnSpPr>
          <p:cNvPr id="74" name="Straight Connector 73">
            <a:extLst>
              <a:ext uri="{FF2B5EF4-FFF2-40B4-BE49-F238E27FC236}">
                <a16:creationId xmlns:a16="http://schemas.microsoft.com/office/drawing/2014/main" id="{9AA6FEC2-58CC-427F-9704-AF6BE25F83A4}"/>
              </a:ext>
            </a:extLst>
          </p:cNvPr>
          <p:cNvCxnSpPr>
            <a:cxnSpLocks/>
          </p:cNvCxnSpPr>
          <p:nvPr/>
        </p:nvCxnSpPr>
        <p:spPr>
          <a:xfrm flipH="1">
            <a:off x="9728149" y="2336276"/>
            <a:ext cx="18344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05B13A3-601B-4391-B824-0A3E3DE076A3}"/>
              </a:ext>
            </a:extLst>
          </p:cNvPr>
          <p:cNvSpPr/>
          <p:nvPr/>
        </p:nvSpPr>
        <p:spPr>
          <a:xfrm>
            <a:off x="9728149" y="3642965"/>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موثوقية الخدمة</a:t>
            </a:r>
          </a:p>
        </p:txBody>
      </p:sp>
      <p:sp>
        <p:nvSpPr>
          <p:cNvPr id="78" name="Rectangle 77">
            <a:extLst>
              <a:ext uri="{FF2B5EF4-FFF2-40B4-BE49-F238E27FC236}">
                <a16:creationId xmlns:a16="http://schemas.microsoft.com/office/drawing/2014/main" id="{1E9FEA9F-E5E1-437F-9EE1-2AC3CD6FFAA7}"/>
              </a:ext>
            </a:extLst>
          </p:cNvPr>
          <p:cNvSpPr/>
          <p:nvPr/>
        </p:nvSpPr>
        <p:spPr>
          <a:xfrm>
            <a:off x="9728149" y="4778436"/>
            <a:ext cx="1852381" cy="8961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SA" sz="1100" dirty="0"/>
              <a:t>الخصوصية</a:t>
            </a:r>
            <a:endParaRPr lang="en-US" sz="1100" dirty="0"/>
          </a:p>
        </p:txBody>
      </p:sp>
      <p:sp>
        <p:nvSpPr>
          <p:cNvPr id="117" name="Rectangle 116">
            <a:extLst>
              <a:ext uri="{FF2B5EF4-FFF2-40B4-BE49-F238E27FC236}">
                <a16:creationId xmlns:a16="http://schemas.microsoft.com/office/drawing/2014/main" id="{D19DB01C-ED98-4CFF-9F8C-FE695833D516}"/>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ar-SA" sz="1400" dirty="0">
                <a:solidFill>
                  <a:schemeClr val="tx1"/>
                </a:solidFill>
              </a:rPr>
              <a:t>تقدم مركزية مجموعات البيانات الإحصائية وغير الإحصائية من الجهات الحكومية مثل المكتب المركزي للإحصاء والسجل العقاري ووزارات البنية التحتية وإدارة المياه، وتقدم العديد من الفوائد الأخرى</a:t>
            </a:r>
            <a:endParaRPr kumimoji="0" lang="ar-SA" sz="1400" b="0" i="0" u="none" strike="noStrike" cap="none" normalizeH="0" baseline="0" noProof="0" dirty="0">
              <a:ln>
                <a:noFill/>
              </a:ln>
              <a:solidFill>
                <a:schemeClr val="tx1"/>
              </a:solidFill>
              <a:effectLst/>
              <a:uLnTx/>
              <a:uFillTx/>
              <a:latin typeface="DIN Next LT Arabic"/>
              <a:ea typeface="+mn-ea"/>
              <a:cs typeface="+mn-cs"/>
            </a:endParaRPr>
          </a:p>
        </p:txBody>
      </p:sp>
    </p:spTree>
    <p:extLst>
      <p:ext uri="{BB962C8B-B14F-4D97-AF65-F5344CB8AC3E}">
        <p14:creationId xmlns:p14="http://schemas.microsoft.com/office/powerpoint/2010/main" val="70763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71"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fld id="{9FDB499F-DC86-4996-A3C7-FCE8E06389C2}" type="slidenum">
              <a:rPr lang="ar-SA" smtClean="0"/>
              <a:t>15</a:t>
            </a:fld>
            <a:endParaRPr lang="ar-SA" dirty="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625475" y="556260"/>
            <a:ext cx="11049000" cy="579758"/>
          </a:xfrm>
        </p:spPr>
        <p:txBody>
          <a:bodyPr vert="horz"/>
          <a:lstStyle/>
          <a:p>
            <a:r>
              <a:rPr lang="ar-SA" dirty="0"/>
              <a:t>الشراكات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dirty="0"/>
          </a:p>
        </p:txBody>
      </p:sp>
      <p:sp>
        <p:nvSpPr>
          <p:cNvPr id="62" name="Rectangle 61">
            <a:extLst>
              <a:ext uri="{FF2B5EF4-FFF2-40B4-BE49-F238E27FC236}">
                <a16:creationId xmlns:a16="http://schemas.microsoft.com/office/drawing/2014/main" id="{C40FFCFD-F0C5-4BF5-8858-7163C5C86434}"/>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dirty="0">
                <a:ln>
                  <a:noFill/>
                </a:ln>
                <a:solidFill>
                  <a:schemeClr val="tx1"/>
                </a:solidFill>
                <a:effectLst/>
                <a:uLnTx/>
                <a:uFillTx/>
                <a:latin typeface="DIN Next LT Arabic"/>
                <a:ea typeface="+mn-ea"/>
                <a:cs typeface="+mn-cs"/>
              </a:rPr>
              <a:t>تعمل هيئة الإحصاء الهولندية من خلال شبكة مراكز البيانات الحضرية على إقامة الشراكات والتعاون مع مجموعة واسعة من أصحاب المصلحة بما يشمل الجهات الحكومية والشركات الخاصة والجامعات والمراكز البحثية الأخرى</a:t>
            </a:r>
          </a:p>
        </p:txBody>
      </p:sp>
      <p:sp>
        <p:nvSpPr>
          <p:cNvPr id="39" name="TextBox 38">
            <a:extLst>
              <a:ext uri="{FF2B5EF4-FFF2-40B4-BE49-F238E27FC236}">
                <a16:creationId xmlns:a16="http://schemas.microsoft.com/office/drawing/2014/main" id="{CA9DD209-C9F6-4A8A-AE4F-6BA3FAA636AA}"/>
              </a:ext>
            </a:extLst>
          </p:cNvPr>
          <p:cNvSpPr txBox="1"/>
          <p:nvPr/>
        </p:nvSpPr>
        <p:spPr>
          <a:xfrm>
            <a:off x="9714269" y="2760994"/>
            <a:ext cx="1211003" cy="248338"/>
          </a:xfrm>
          <a:prstGeom prst="rect">
            <a:avLst/>
          </a:prstGeom>
          <a:noFill/>
        </p:spPr>
        <p:txBody>
          <a:bodyPr wrap="square" lIns="0" tIns="0" rIns="0" bIns="0" rtlCol="0" anchor="b">
            <a:spAutoFit/>
          </a:bodyPr>
          <a:lstStyle/>
          <a:p>
            <a:pPr algn="ctr" rtl="1">
              <a:lnSpc>
                <a:spcPct val="110000"/>
              </a:lnSpc>
            </a:pPr>
            <a:r>
              <a:rPr lang="ar-SA" sz="1600" dirty="0">
                <a:solidFill>
                  <a:schemeClr val="accent4"/>
                </a:solidFill>
                <a:latin typeface="+mj-lt"/>
                <a:cs typeface="DIN Next LT Arabic" panose="020B0503020203050203" pitchFamily="34" charset="-78"/>
              </a:rPr>
              <a:t>القطاع العام</a:t>
            </a:r>
          </a:p>
        </p:txBody>
      </p:sp>
      <p:cxnSp>
        <p:nvCxnSpPr>
          <p:cNvPr id="40" name="Straight Connector 39">
            <a:extLst>
              <a:ext uri="{FF2B5EF4-FFF2-40B4-BE49-F238E27FC236}">
                <a16:creationId xmlns:a16="http://schemas.microsoft.com/office/drawing/2014/main" id="{99593CC1-F541-42FF-9A20-31BDA973A1EB}"/>
              </a:ext>
            </a:extLst>
          </p:cNvPr>
          <p:cNvCxnSpPr>
            <a:cxnSpLocks/>
          </p:cNvCxnSpPr>
          <p:nvPr/>
        </p:nvCxnSpPr>
        <p:spPr>
          <a:xfrm>
            <a:off x="9071292"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DF7D8EC-9141-46DC-B771-ECBB82DB4A9D}"/>
              </a:ext>
            </a:extLst>
          </p:cNvPr>
          <p:cNvSpPr txBox="1"/>
          <p:nvPr/>
        </p:nvSpPr>
        <p:spPr>
          <a:xfrm>
            <a:off x="6853362" y="2760994"/>
            <a:ext cx="1282128" cy="248338"/>
          </a:xfrm>
          <a:prstGeom prst="rect">
            <a:avLst/>
          </a:prstGeom>
          <a:noFill/>
        </p:spPr>
        <p:txBody>
          <a:bodyPr wrap="square" lIns="0" tIns="0" rIns="0" bIns="0" rtlCol="0" anchor="b">
            <a:spAutoFit/>
          </a:bodyPr>
          <a:lstStyle/>
          <a:p>
            <a:pPr algn="ctr" rtl="1">
              <a:lnSpc>
                <a:spcPct val="110000"/>
              </a:lnSpc>
            </a:pPr>
            <a:r>
              <a:rPr lang="ar-SA" sz="1600" dirty="0">
                <a:solidFill>
                  <a:schemeClr val="accent4"/>
                </a:solidFill>
                <a:latin typeface="+mj-lt"/>
                <a:cs typeface="DIN Next LT Arabic" panose="020B0503020203050203" pitchFamily="34" charset="-78"/>
              </a:rPr>
              <a:t>القطاع الخاص</a:t>
            </a:r>
          </a:p>
        </p:txBody>
      </p:sp>
      <p:cxnSp>
        <p:nvCxnSpPr>
          <p:cNvPr id="53" name="Straight Connector 52">
            <a:extLst>
              <a:ext uri="{FF2B5EF4-FFF2-40B4-BE49-F238E27FC236}">
                <a16:creationId xmlns:a16="http://schemas.microsoft.com/office/drawing/2014/main" id="{65160E08-F590-4141-B343-8E7EBBD57582}"/>
              </a:ext>
            </a:extLst>
          </p:cNvPr>
          <p:cNvCxnSpPr>
            <a:cxnSpLocks/>
          </p:cNvCxnSpPr>
          <p:nvPr/>
        </p:nvCxnSpPr>
        <p:spPr>
          <a:xfrm>
            <a:off x="6248746"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583DB1C-D7D3-43A2-AA09-4249FB739D46}"/>
              </a:ext>
            </a:extLst>
          </p:cNvPr>
          <p:cNvSpPr txBox="1"/>
          <p:nvPr/>
        </p:nvSpPr>
        <p:spPr>
          <a:xfrm>
            <a:off x="3882817" y="2760994"/>
            <a:ext cx="1622634" cy="248338"/>
          </a:xfrm>
          <a:prstGeom prst="rect">
            <a:avLst/>
          </a:prstGeom>
          <a:noFill/>
        </p:spPr>
        <p:txBody>
          <a:bodyPr wrap="square" lIns="0" tIns="0" rIns="0" bIns="0" rtlCol="0" anchor="b">
            <a:spAutoFit/>
          </a:bodyPr>
          <a:lstStyle/>
          <a:p>
            <a:pPr algn="ctr" rtl="1">
              <a:lnSpc>
                <a:spcPct val="110000"/>
              </a:lnSpc>
            </a:pPr>
            <a:r>
              <a:rPr lang="ar-SA" sz="1600" dirty="0">
                <a:solidFill>
                  <a:schemeClr val="accent4"/>
                </a:solidFill>
                <a:latin typeface="+mj-lt"/>
                <a:cs typeface="DIN Next LT Arabic" panose="020B0503020203050203" pitchFamily="34" charset="-78"/>
              </a:rPr>
              <a:t>الأوساط الأكاديمية</a:t>
            </a:r>
          </a:p>
        </p:txBody>
      </p:sp>
      <p:cxnSp>
        <p:nvCxnSpPr>
          <p:cNvPr id="55" name="Straight Connector 54">
            <a:extLst>
              <a:ext uri="{FF2B5EF4-FFF2-40B4-BE49-F238E27FC236}">
                <a16:creationId xmlns:a16="http://schemas.microsoft.com/office/drawing/2014/main" id="{A9C9D2C9-6E16-4EB3-A321-AFA809895D59}"/>
              </a:ext>
            </a:extLst>
          </p:cNvPr>
          <p:cNvCxnSpPr>
            <a:cxnSpLocks/>
          </p:cNvCxnSpPr>
          <p:nvPr/>
        </p:nvCxnSpPr>
        <p:spPr>
          <a:xfrm>
            <a:off x="3448454"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EFCAF70-8A8D-4524-B99E-4A4A617E1447}"/>
              </a:ext>
            </a:extLst>
          </p:cNvPr>
          <p:cNvSpPr txBox="1"/>
          <p:nvPr/>
        </p:nvSpPr>
        <p:spPr>
          <a:xfrm>
            <a:off x="1288341" y="2760994"/>
            <a:ext cx="1211003" cy="248338"/>
          </a:xfrm>
          <a:prstGeom prst="rect">
            <a:avLst/>
          </a:prstGeom>
          <a:noFill/>
        </p:spPr>
        <p:txBody>
          <a:bodyPr wrap="square" lIns="0" tIns="0" rIns="0" bIns="0" rtlCol="0" anchor="b">
            <a:spAutoFit/>
          </a:bodyPr>
          <a:lstStyle/>
          <a:p>
            <a:pPr algn="ctr" rtl="1">
              <a:lnSpc>
                <a:spcPct val="110000"/>
              </a:lnSpc>
            </a:pPr>
            <a:r>
              <a:rPr lang="ar-SA" sz="1600" dirty="0">
                <a:solidFill>
                  <a:schemeClr val="accent4"/>
                </a:solidFill>
                <a:latin typeface="+mj-lt"/>
                <a:cs typeface="DIN Next LT Arabic" panose="020B0503020203050203" pitchFamily="34" charset="-78"/>
              </a:rPr>
              <a:t>المجتمعات</a:t>
            </a:r>
          </a:p>
        </p:txBody>
      </p:sp>
      <p:cxnSp>
        <p:nvCxnSpPr>
          <p:cNvPr id="63" name="Straight Connector 62">
            <a:extLst>
              <a:ext uri="{FF2B5EF4-FFF2-40B4-BE49-F238E27FC236}">
                <a16:creationId xmlns:a16="http://schemas.microsoft.com/office/drawing/2014/main" id="{BAD5D9AB-AD75-42A8-B902-C234BB5BCEC4}"/>
              </a:ext>
            </a:extLst>
          </p:cNvPr>
          <p:cNvCxnSpPr>
            <a:cxnSpLocks/>
          </p:cNvCxnSpPr>
          <p:nvPr/>
        </p:nvCxnSpPr>
        <p:spPr>
          <a:xfrm>
            <a:off x="648163" y="307375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4B3230C-1A45-4941-9A86-65F62E007800}"/>
              </a:ext>
            </a:extLst>
          </p:cNvPr>
          <p:cNvSpPr txBox="1"/>
          <p:nvPr/>
        </p:nvSpPr>
        <p:spPr>
          <a:xfrm flipH="1">
            <a:off x="9029583" y="3131106"/>
            <a:ext cx="2580375" cy="1754326"/>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solidFill>
                  <a:schemeClr val="tx1"/>
                </a:solidFill>
                <a:latin typeface="DIN Next LT Arabic (Body)"/>
                <a:sym typeface="Effra" panose="02000506080000020004" pitchFamily="2" charset="0"/>
              </a:rPr>
              <a:t>تتأسس مراكز البيانات الحضرية في كل مدينة بالشراكة مع البلدية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تعمل البلدية بالتعاون مع مراكز البيانات الحضرية على تحديد جدول الأعمال البحثي للمراكز وإجراء المشاريع البحثية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solidFill>
                  <a:schemeClr val="tx1"/>
                </a:solidFill>
                <a:latin typeface="DIN Next LT Arabic (Body)"/>
                <a:sym typeface="Effra" panose="02000506080000020004" pitchFamily="2" charset="0"/>
              </a:rPr>
              <a:t>تتعاون الهيئة </a:t>
            </a:r>
            <a:r>
              <a:rPr lang="ar-EG" sz="1200" dirty="0">
                <a:solidFill>
                  <a:schemeClr val="tx1"/>
                </a:solidFill>
                <a:latin typeface="DIN Next LT Arabic (Body)"/>
                <a:sym typeface="Effra" panose="02000506080000020004" pitchFamily="2" charset="0"/>
              </a:rPr>
              <a:t>أيضاً </a:t>
            </a:r>
            <a:r>
              <a:rPr lang="ar-SA" sz="1200" dirty="0">
                <a:solidFill>
                  <a:schemeClr val="tx1"/>
                </a:solidFill>
                <a:latin typeface="DIN Next LT Arabic (Body)"/>
                <a:sym typeface="Effra" panose="02000506080000020004" pitchFamily="2" charset="0"/>
              </a:rPr>
              <a:t>مع</a:t>
            </a:r>
            <a:r>
              <a:rPr lang="ar-SA" sz="1200" dirty="0">
                <a:latin typeface="DIN Next LT Arabic (Body)"/>
                <a:sym typeface="Effra" panose="02000506080000020004" pitchFamily="2" charset="0"/>
              </a:rPr>
              <a:t> هيئات الإحصاء الوطنية في العديد من البلدان مثل المملكة المتحدة وفنلندا ونيوزيلندا والسويد والنرويج وسلوفينيا</a:t>
            </a:r>
          </a:p>
        </p:txBody>
      </p:sp>
      <p:sp>
        <p:nvSpPr>
          <p:cNvPr id="65" name="TextBox 64">
            <a:extLst>
              <a:ext uri="{FF2B5EF4-FFF2-40B4-BE49-F238E27FC236}">
                <a16:creationId xmlns:a16="http://schemas.microsoft.com/office/drawing/2014/main" id="{E2C978DD-99DD-485B-8168-57D7CE53EC2D}"/>
              </a:ext>
            </a:extLst>
          </p:cNvPr>
          <p:cNvSpPr txBox="1"/>
          <p:nvPr/>
        </p:nvSpPr>
        <p:spPr>
          <a:xfrm flipH="1">
            <a:off x="6204238" y="3131106"/>
            <a:ext cx="2580375" cy="2492990"/>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solidFill>
                  <a:schemeClr val="tx1"/>
                </a:solidFill>
                <a:latin typeface="DIN Next LT Arabic (Body)"/>
                <a:sym typeface="Effra" panose="02000506080000020004" pitchFamily="2" charset="0"/>
              </a:rPr>
              <a:t>تعمل الهيئة مع العديد من الشركات في القطاع الخاص لا سيما في قطاع التكنولوجيا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أبرمت الهيئة شراكة مع شركة كابجيميني وشركة ديل إي إم سي وشركة مايكروسوف في عدد من المشاريع مثل "مركز إحصاءات البيانات الضخمة"، مما يساهم في تلقي الخبرة في مجالات التحليلات والبيانات الضخمة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solidFill>
                  <a:srgbClr val="002060"/>
                </a:solidFill>
                <a:latin typeface="DIN Next LT Arabic (Body)"/>
                <a:sym typeface="Effra" panose="02000506080000020004" pitchFamily="2" charset="0"/>
              </a:rPr>
              <a:t>من بين شركاء القطاع الخاص الآخرين شركة سي جي آي تكنولوجيز وشركة آي بي إم وشركة ديلويت</a:t>
            </a:r>
          </a:p>
        </p:txBody>
      </p:sp>
      <p:sp>
        <p:nvSpPr>
          <p:cNvPr id="66" name="TextBox 65">
            <a:extLst>
              <a:ext uri="{FF2B5EF4-FFF2-40B4-BE49-F238E27FC236}">
                <a16:creationId xmlns:a16="http://schemas.microsoft.com/office/drawing/2014/main" id="{16CA80C9-AAD6-4499-AA55-DA1CF8018098}"/>
              </a:ext>
            </a:extLst>
          </p:cNvPr>
          <p:cNvSpPr txBox="1"/>
          <p:nvPr/>
        </p:nvSpPr>
        <p:spPr>
          <a:xfrm flipH="1">
            <a:off x="3403946" y="3131106"/>
            <a:ext cx="2580375" cy="2492990"/>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أبرمت الهيئة</a:t>
            </a:r>
            <a:r>
              <a:rPr lang="ar-SA" sz="1200" dirty="0">
                <a:solidFill>
                  <a:schemeClr val="tx1"/>
                </a:solidFill>
                <a:latin typeface="DIN Next LT Arabic (Body)"/>
                <a:sym typeface="Effra" panose="02000506080000020004" pitchFamily="2" charset="0"/>
              </a:rPr>
              <a:t> شراكات مع عدد من الجامعات سواءً داخل هولندا أو دولياً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الشراكات الجامعية المبرمة مع الجامعات الهولندية تشمل جامعة أمستردام وجامعة ماستريخت وجامعة ليدن والجامعة المفتوحة وجامعة توينتي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من بين شركاء الهيئة الجامعيين الدوليين جامعة ميتشيغان وجامعة ماريلاند وجامعة بكين</a:t>
            </a:r>
          </a:p>
        </p:txBody>
      </p:sp>
      <p:sp>
        <p:nvSpPr>
          <p:cNvPr id="67" name="TextBox 66">
            <a:extLst>
              <a:ext uri="{FF2B5EF4-FFF2-40B4-BE49-F238E27FC236}">
                <a16:creationId xmlns:a16="http://schemas.microsoft.com/office/drawing/2014/main" id="{833682DA-B685-48AF-9984-0EF750ECA817}"/>
              </a:ext>
            </a:extLst>
          </p:cNvPr>
          <p:cNvSpPr txBox="1"/>
          <p:nvPr/>
        </p:nvSpPr>
        <p:spPr>
          <a:xfrm flipH="1">
            <a:off x="603655" y="3131106"/>
            <a:ext cx="2580375" cy="1384995"/>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تعمل مراكز البيانات الحضرية </a:t>
            </a:r>
            <a:r>
              <a:rPr lang="ar-SA" sz="1200" dirty="0">
                <a:solidFill>
                  <a:schemeClr val="tx1"/>
                </a:solidFill>
                <a:latin typeface="DIN Next LT Arabic (Body)"/>
                <a:sym typeface="Effra" panose="02000506080000020004" pitchFamily="2" charset="0"/>
              </a:rPr>
              <a:t>على توفير مرئيات محلية على مستوى المجتمع بشأن مختلف المؤشرات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latin typeface="DIN Next LT Arabic (Body)"/>
                <a:sym typeface="Effra" panose="02000506080000020004" pitchFamily="2" charset="0"/>
              </a:rPr>
              <a:t>تُستخدم هذه المرئيات لتوعية البلديات وتمكينها من اتخاذ قرارات قائمة على البيانات بشأن السياسات</a:t>
            </a:r>
          </a:p>
        </p:txBody>
      </p:sp>
      <p:grpSp>
        <p:nvGrpSpPr>
          <p:cNvPr id="68" name="Group 67">
            <a:extLst>
              <a:ext uri="{FF2B5EF4-FFF2-40B4-BE49-F238E27FC236}">
                <a16:creationId xmlns:a16="http://schemas.microsoft.com/office/drawing/2014/main" id="{807901DF-85E1-4FC8-AD9A-C42E98651828}"/>
              </a:ext>
            </a:extLst>
          </p:cNvPr>
          <p:cNvGrpSpPr/>
          <p:nvPr/>
        </p:nvGrpSpPr>
        <p:grpSpPr>
          <a:xfrm>
            <a:off x="7270856" y="2259402"/>
            <a:ext cx="447140" cy="447846"/>
            <a:chOff x="4491940" y="2264520"/>
            <a:chExt cx="447140" cy="447846"/>
          </a:xfrm>
        </p:grpSpPr>
        <p:sp>
          <p:nvSpPr>
            <p:cNvPr id="69" name="Freeform: Shape 68">
              <a:extLst>
                <a:ext uri="{FF2B5EF4-FFF2-40B4-BE49-F238E27FC236}">
                  <a16:creationId xmlns:a16="http://schemas.microsoft.com/office/drawing/2014/main" id="{7DEF0112-BB39-491C-8230-109DA019D35E}"/>
                </a:ext>
              </a:extLst>
            </p:cNvPr>
            <p:cNvSpPr/>
            <p:nvPr/>
          </p:nvSpPr>
          <p:spPr>
            <a:xfrm>
              <a:off x="4536440" y="2271448"/>
              <a:ext cx="226060" cy="415872"/>
            </a:xfrm>
            <a:custGeom>
              <a:avLst/>
              <a:gdLst>
                <a:gd name="connsiteX0" fmla="*/ 103505 w 226060"/>
                <a:gd name="connsiteY0" fmla="*/ 363167 h 415872"/>
                <a:gd name="connsiteX1" fmla="*/ 103505 w 226060"/>
                <a:gd name="connsiteY1" fmla="*/ 410792 h 415872"/>
                <a:gd name="connsiteX2" fmla="*/ 149224 w 226060"/>
                <a:gd name="connsiteY2" fmla="*/ 410792 h 415872"/>
                <a:gd name="connsiteX3" fmla="*/ 149224 w 226060"/>
                <a:gd name="connsiteY3" fmla="*/ 363167 h 415872"/>
                <a:gd name="connsiteX4" fmla="*/ 0 w 226060"/>
                <a:gd name="connsiteY4" fmla="*/ 0 h 415872"/>
                <a:gd name="connsiteX5" fmla="*/ 226060 w 226060"/>
                <a:gd name="connsiteY5" fmla="*/ 0 h 415872"/>
                <a:gd name="connsiteX6" fmla="*/ 226060 w 226060"/>
                <a:gd name="connsiteY6" fmla="*/ 415872 h 415872"/>
                <a:gd name="connsiteX7" fmla="*/ 0 w 226060"/>
                <a:gd name="connsiteY7" fmla="*/ 415872 h 4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 h="415872">
                  <a:moveTo>
                    <a:pt x="103505" y="363167"/>
                  </a:moveTo>
                  <a:lnTo>
                    <a:pt x="103505" y="410792"/>
                  </a:lnTo>
                  <a:lnTo>
                    <a:pt x="149224" y="410792"/>
                  </a:lnTo>
                  <a:lnTo>
                    <a:pt x="149224" y="363167"/>
                  </a:lnTo>
                  <a:close/>
                  <a:moveTo>
                    <a:pt x="0" y="0"/>
                  </a:moveTo>
                  <a:lnTo>
                    <a:pt x="226060" y="0"/>
                  </a:lnTo>
                  <a:lnTo>
                    <a:pt x="226060" y="415872"/>
                  </a:lnTo>
                  <a:lnTo>
                    <a:pt x="0" y="415872"/>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1"/>
              <a:endParaRPr lang="en-US" dirty="0"/>
            </a:p>
          </p:txBody>
        </p:sp>
        <p:sp>
          <p:nvSpPr>
            <p:cNvPr id="70" name="Freeform: Shape 69">
              <a:extLst>
                <a:ext uri="{FF2B5EF4-FFF2-40B4-BE49-F238E27FC236}">
                  <a16:creationId xmlns:a16="http://schemas.microsoft.com/office/drawing/2014/main" id="{0CEF2F0B-E55C-4547-9F16-2DDB24BF8EB4}"/>
                </a:ext>
              </a:extLst>
            </p:cNvPr>
            <p:cNvSpPr/>
            <p:nvPr/>
          </p:nvSpPr>
          <p:spPr>
            <a:xfrm>
              <a:off x="4491940" y="2264520"/>
              <a:ext cx="447140" cy="447846"/>
            </a:xfrm>
            <a:custGeom>
              <a:avLst/>
              <a:gdLst>
                <a:gd name="connsiteX0" fmla="*/ 542848 w 557519"/>
                <a:gd name="connsiteY0" fmla="*/ 529057 h 558399"/>
                <a:gd name="connsiteX1" fmla="*/ 498833 w 557519"/>
                <a:gd name="connsiteY1" fmla="*/ 529057 h 558399"/>
                <a:gd name="connsiteX2" fmla="*/ 498833 w 557519"/>
                <a:gd name="connsiteY2" fmla="*/ 132924 h 558399"/>
                <a:gd name="connsiteX3" fmla="*/ 488856 w 557519"/>
                <a:gd name="connsiteY3" fmla="*/ 118253 h 558399"/>
                <a:gd name="connsiteX4" fmla="*/ 352117 w 557519"/>
                <a:gd name="connsiteY4" fmla="*/ 73358 h 558399"/>
                <a:gd name="connsiteX5" fmla="*/ 352117 w 557519"/>
                <a:gd name="connsiteY5" fmla="*/ 14672 h 558399"/>
                <a:gd name="connsiteX6" fmla="*/ 337446 w 557519"/>
                <a:gd name="connsiteY6" fmla="*/ 0 h 558399"/>
                <a:gd name="connsiteX7" fmla="*/ 73358 w 557519"/>
                <a:gd name="connsiteY7" fmla="*/ 0 h 558399"/>
                <a:gd name="connsiteX8" fmla="*/ 58686 w 557519"/>
                <a:gd name="connsiteY8" fmla="*/ 14672 h 558399"/>
                <a:gd name="connsiteX9" fmla="*/ 58686 w 557519"/>
                <a:gd name="connsiteY9" fmla="*/ 529057 h 558399"/>
                <a:gd name="connsiteX10" fmla="*/ 14672 w 557519"/>
                <a:gd name="connsiteY10" fmla="*/ 529057 h 558399"/>
                <a:gd name="connsiteX11" fmla="*/ 0 w 557519"/>
                <a:gd name="connsiteY11" fmla="*/ 543728 h 558399"/>
                <a:gd name="connsiteX12" fmla="*/ 14672 w 557519"/>
                <a:gd name="connsiteY12" fmla="*/ 558400 h 558399"/>
                <a:gd name="connsiteX13" fmla="*/ 542848 w 557519"/>
                <a:gd name="connsiteY13" fmla="*/ 558400 h 558399"/>
                <a:gd name="connsiteX14" fmla="*/ 557519 w 557519"/>
                <a:gd name="connsiteY14" fmla="*/ 543728 h 558399"/>
                <a:gd name="connsiteX15" fmla="*/ 542848 w 557519"/>
                <a:gd name="connsiteY15" fmla="*/ 529057 h 558399"/>
                <a:gd name="connsiteX16" fmla="*/ 469490 w 557519"/>
                <a:gd name="connsiteY16" fmla="*/ 143488 h 558399"/>
                <a:gd name="connsiteX17" fmla="*/ 469490 w 557519"/>
                <a:gd name="connsiteY17" fmla="*/ 529057 h 558399"/>
                <a:gd name="connsiteX18" fmla="*/ 352117 w 557519"/>
                <a:gd name="connsiteY18" fmla="*/ 529057 h 558399"/>
                <a:gd name="connsiteX19" fmla="*/ 352117 w 557519"/>
                <a:gd name="connsiteY19" fmla="*/ 104168 h 558399"/>
                <a:gd name="connsiteX20" fmla="*/ 190730 w 557519"/>
                <a:gd name="connsiteY20" fmla="*/ 529057 h 558399"/>
                <a:gd name="connsiteX21" fmla="*/ 190730 w 557519"/>
                <a:gd name="connsiteY21" fmla="*/ 470370 h 558399"/>
                <a:gd name="connsiteX22" fmla="*/ 220073 w 557519"/>
                <a:gd name="connsiteY22" fmla="*/ 470370 h 558399"/>
                <a:gd name="connsiteX23" fmla="*/ 220073 w 557519"/>
                <a:gd name="connsiteY23" fmla="*/ 529057 h 558399"/>
                <a:gd name="connsiteX24" fmla="*/ 234745 w 557519"/>
                <a:gd name="connsiteY24" fmla="*/ 441027 h 558399"/>
                <a:gd name="connsiteX25" fmla="*/ 176059 w 557519"/>
                <a:gd name="connsiteY25" fmla="*/ 441027 h 558399"/>
                <a:gd name="connsiteX26" fmla="*/ 161387 w 557519"/>
                <a:gd name="connsiteY26" fmla="*/ 455699 h 558399"/>
                <a:gd name="connsiteX27" fmla="*/ 161387 w 557519"/>
                <a:gd name="connsiteY27" fmla="*/ 529057 h 558399"/>
                <a:gd name="connsiteX28" fmla="*/ 88029 w 557519"/>
                <a:gd name="connsiteY28" fmla="*/ 529057 h 558399"/>
                <a:gd name="connsiteX29" fmla="*/ 88029 w 557519"/>
                <a:gd name="connsiteY29" fmla="*/ 30223 h 558399"/>
                <a:gd name="connsiteX30" fmla="*/ 322774 w 557519"/>
                <a:gd name="connsiteY30" fmla="*/ 30223 h 558399"/>
                <a:gd name="connsiteX31" fmla="*/ 322774 w 557519"/>
                <a:gd name="connsiteY31" fmla="*/ 529057 h 558399"/>
                <a:gd name="connsiteX32" fmla="*/ 249417 w 557519"/>
                <a:gd name="connsiteY32" fmla="*/ 529057 h 558399"/>
                <a:gd name="connsiteX33" fmla="*/ 249417 w 557519"/>
                <a:gd name="connsiteY33" fmla="*/ 454818 h 558399"/>
                <a:gd name="connsiteX34" fmla="*/ 234745 w 557519"/>
                <a:gd name="connsiteY34" fmla="*/ 441027 h 558399"/>
                <a:gd name="connsiteX35" fmla="*/ 190143 w 557519"/>
                <a:gd name="connsiteY35" fmla="*/ 367669 h 558399"/>
                <a:gd name="connsiteX36" fmla="*/ 176059 w 557519"/>
                <a:gd name="connsiteY36" fmla="*/ 382341 h 558399"/>
                <a:gd name="connsiteX37" fmla="*/ 146716 w 557519"/>
                <a:gd name="connsiteY37" fmla="*/ 382341 h 558399"/>
                <a:gd name="connsiteX38" fmla="*/ 132044 w 557519"/>
                <a:gd name="connsiteY38" fmla="*/ 367669 h 558399"/>
                <a:gd name="connsiteX39" fmla="*/ 146716 w 557519"/>
                <a:gd name="connsiteY39" fmla="*/ 352998 h 558399"/>
                <a:gd name="connsiteX40" fmla="*/ 176059 w 557519"/>
                <a:gd name="connsiteY40" fmla="*/ 352998 h 558399"/>
                <a:gd name="connsiteX41" fmla="*/ 190143 w 557519"/>
                <a:gd name="connsiteY41" fmla="*/ 367669 h 558399"/>
                <a:gd name="connsiteX42" fmla="*/ 265849 w 557519"/>
                <a:gd name="connsiteY42" fmla="*/ 382341 h 558399"/>
                <a:gd name="connsiteX43" fmla="*/ 234745 w 557519"/>
                <a:gd name="connsiteY43" fmla="*/ 382341 h 558399"/>
                <a:gd name="connsiteX44" fmla="*/ 220073 w 557519"/>
                <a:gd name="connsiteY44" fmla="*/ 367669 h 558399"/>
                <a:gd name="connsiteX45" fmla="*/ 234745 w 557519"/>
                <a:gd name="connsiteY45" fmla="*/ 352998 h 558399"/>
                <a:gd name="connsiteX46" fmla="*/ 264088 w 557519"/>
                <a:gd name="connsiteY46" fmla="*/ 352998 h 558399"/>
                <a:gd name="connsiteX47" fmla="*/ 278760 w 557519"/>
                <a:gd name="connsiteY47" fmla="*/ 367669 h 558399"/>
                <a:gd name="connsiteX48" fmla="*/ 264088 w 557519"/>
                <a:gd name="connsiteY48" fmla="*/ 382341 h 558399"/>
                <a:gd name="connsiteX49" fmla="*/ 190143 w 557519"/>
                <a:gd name="connsiteY49" fmla="*/ 279640 h 558399"/>
                <a:gd name="connsiteX50" fmla="*/ 176059 w 557519"/>
                <a:gd name="connsiteY50" fmla="*/ 294312 h 558399"/>
                <a:gd name="connsiteX51" fmla="*/ 146716 w 557519"/>
                <a:gd name="connsiteY51" fmla="*/ 294312 h 558399"/>
                <a:gd name="connsiteX52" fmla="*/ 132044 w 557519"/>
                <a:gd name="connsiteY52" fmla="*/ 279640 h 558399"/>
                <a:gd name="connsiteX53" fmla="*/ 146716 w 557519"/>
                <a:gd name="connsiteY53" fmla="*/ 264968 h 558399"/>
                <a:gd name="connsiteX54" fmla="*/ 176059 w 557519"/>
                <a:gd name="connsiteY54" fmla="*/ 264968 h 558399"/>
                <a:gd name="connsiteX55" fmla="*/ 190143 w 557519"/>
                <a:gd name="connsiteY55" fmla="*/ 279640 h 558399"/>
                <a:gd name="connsiteX56" fmla="*/ 219487 w 557519"/>
                <a:gd name="connsiteY56" fmla="*/ 279640 h 558399"/>
                <a:gd name="connsiteX57" fmla="*/ 234146 w 557519"/>
                <a:gd name="connsiteY57" fmla="*/ 264957 h 558399"/>
                <a:gd name="connsiteX58" fmla="*/ 234745 w 557519"/>
                <a:gd name="connsiteY58" fmla="*/ 264968 h 558399"/>
                <a:gd name="connsiteX59" fmla="*/ 264088 w 557519"/>
                <a:gd name="connsiteY59" fmla="*/ 264968 h 558399"/>
                <a:gd name="connsiteX60" fmla="*/ 278760 w 557519"/>
                <a:gd name="connsiteY60" fmla="*/ 279640 h 558399"/>
                <a:gd name="connsiteX61" fmla="*/ 264088 w 557519"/>
                <a:gd name="connsiteY61" fmla="*/ 294312 h 558399"/>
                <a:gd name="connsiteX62" fmla="*/ 234745 w 557519"/>
                <a:gd name="connsiteY62" fmla="*/ 294312 h 558399"/>
                <a:gd name="connsiteX63" fmla="*/ 220660 w 557519"/>
                <a:gd name="connsiteY63" fmla="*/ 279640 h 558399"/>
                <a:gd name="connsiteX64" fmla="*/ 190143 w 557519"/>
                <a:gd name="connsiteY64" fmla="*/ 191611 h 558399"/>
                <a:gd name="connsiteX65" fmla="*/ 176059 w 557519"/>
                <a:gd name="connsiteY65" fmla="*/ 206282 h 558399"/>
                <a:gd name="connsiteX66" fmla="*/ 146716 w 557519"/>
                <a:gd name="connsiteY66" fmla="*/ 206282 h 558399"/>
                <a:gd name="connsiteX67" fmla="*/ 132044 w 557519"/>
                <a:gd name="connsiteY67" fmla="*/ 191611 h 558399"/>
                <a:gd name="connsiteX68" fmla="*/ 146716 w 557519"/>
                <a:gd name="connsiteY68" fmla="*/ 176939 h 558399"/>
                <a:gd name="connsiteX69" fmla="*/ 176059 w 557519"/>
                <a:gd name="connsiteY69" fmla="*/ 176939 h 558399"/>
                <a:gd name="connsiteX70" fmla="*/ 190143 w 557519"/>
                <a:gd name="connsiteY70" fmla="*/ 191611 h 558399"/>
                <a:gd name="connsiteX71" fmla="*/ 219487 w 557519"/>
                <a:gd name="connsiteY71" fmla="*/ 191611 h 558399"/>
                <a:gd name="connsiteX72" fmla="*/ 234146 w 557519"/>
                <a:gd name="connsiteY72" fmla="*/ 176927 h 558399"/>
                <a:gd name="connsiteX73" fmla="*/ 234745 w 557519"/>
                <a:gd name="connsiteY73" fmla="*/ 176939 h 558399"/>
                <a:gd name="connsiteX74" fmla="*/ 264088 w 557519"/>
                <a:gd name="connsiteY74" fmla="*/ 176939 h 558399"/>
                <a:gd name="connsiteX75" fmla="*/ 278760 w 557519"/>
                <a:gd name="connsiteY75" fmla="*/ 191611 h 558399"/>
                <a:gd name="connsiteX76" fmla="*/ 264088 w 557519"/>
                <a:gd name="connsiteY76" fmla="*/ 206282 h 558399"/>
                <a:gd name="connsiteX77" fmla="*/ 234745 w 557519"/>
                <a:gd name="connsiteY77" fmla="*/ 206282 h 558399"/>
                <a:gd name="connsiteX78" fmla="*/ 220660 w 557519"/>
                <a:gd name="connsiteY78" fmla="*/ 191611 h 558399"/>
                <a:gd name="connsiteX79" fmla="*/ 190143 w 557519"/>
                <a:gd name="connsiteY79" fmla="*/ 103581 h 558399"/>
                <a:gd name="connsiteX80" fmla="*/ 176059 w 557519"/>
                <a:gd name="connsiteY80" fmla="*/ 118253 h 558399"/>
                <a:gd name="connsiteX81" fmla="*/ 146716 w 557519"/>
                <a:gd name="connsiteY81" fmla="*/ 118253 h 558399"/>
                <a:gd name="connsiteX82" fmla="*/ 132044 w 557519"/>
                <a:gd name="connsiteY82" fmla="*/ 103581 h 558399"/>
                <a:gd name="connsiteX83" fmla="*/ 146716 w 557519"/>
                <a:gd name="connsiteY83" fmla="*/ 88910 h 558399"/>
                <a:gd name="connsiteX84" fmla="*/ 176059 w 557519"/>
                <a:gd name="connsiteY84" fmla="*/ 88910 h 558399"/>
                <a:gd name="connsiteX85" fmla="*/ 190143 w 557519"/>
                <a:gd name="connsiteY85" fmla="*/ 103581 h 558399"/>
                <a:gd name="connsiteX86" fmla="*/ 219487 w 557519"/>
                <a:gd name="connsiteY86" fmla="*/ 103581 h 558399"/>
                <a:gd name="connsiteX87" fmla="*/ 234146 w 557519"/>
                <a:gd name="connsiteY87" fmla="*/ 88898 h 558399"/>
                <a:gd name="connsiteX88" fmla="*/ 234745 w 557519"/>
                <a:gd name="connsiteY88" fmla="*/ 88910 h 558399"/>
                <a:gd name="connsiteX89" fmla="*/ 264088 w 557519"/>
                <a:gd name="connsiteY89" fmla="*/ 88910 h 558399"/>
                <a:gd name="connsiteX90" fmla="*/ 278760 w 557519"/>
                <a:gd name="connsiteY90" fmla="*/ 103581 h 558399"/>
                <a:gd name="connsiteX91" fmla="*/ 264088 w 557519"/>
                <a:gd name="connsiteY91" fmla="*/ 118253 h 558399"/>
                <a:gd name="connsiteX92" fmla="*/ 234745 w 557519"/>
                <a:gd name="connsiteY92" fmla="*/ 118253 h 558399"/>
                <a:gd name="connsiteX93" fmla="*/ 220660 w 557519"/>
                <a:gd name="connsiteY93" fmla="*/ 103581 h 558399"/>
                <a:gd name="connsiteX94" fmla="*/ 438973 w 557519"/>
                <a:gd name="connsiteY94" fmla="*/ 455699 h 558399"/>
                <a:gd name="connsiteX95" fmla="*/ 424302 w 557519"/>
                <a:gd name="connsiteY95" fmla="*/ 470370 h 558399"/>
                <a:gd name="connsiteX96" fmla="*/ 394958 w 557519"/>
                <a:gd name="connsiteY96" fmla="*/ 470370 h 558399"/>
                <a:gd name="connsiteX97" fmla="*/ 380287 w 557519"/>
                <a:gd name="connsiteY97" fmla="*/ 455699 h 558399"/>
                <a:gd name="connsiteX98" fmla="*/ 394958 w 557519"/>
                <a:gd name="connsiteY98" fmla="*/ 441027 h 558399"/>
                <a:gd name="connsiteX99" fmla="*/ 424302 w 557519"/>
                <a:gd name="connsiteY99" fmla="*/ 441027 h 558399"/>
                <a:gd name="connsiteX100" fmla="*/ 440120 w 557519"/>
                <a:gd name="connsiteY100" fmla="*/ 454452 h 558399"/>
                <a:gd name="connsiteX101" fmla="*/ 440147 w 557519"/>
                <a:gd name="connsiteY101" fmla="*/ 454818 h 558399"/>
                <a:gd name="connsiteX102" fmla="*/ 380287 w 557519"/>
                <a:gd name="connsiteY102" fmla="*/ 367669 h 558399"/>
                <a:gd name="connsiteX103" fmla="*/ 394958 w 557519"/>
                <a:gd name="connsiteY103" fmla="*/ 352998 h 558399"/>
                <a:gd name="connsiteX104" fmla="*/ 424302 w 557519"/>
                <a:gd name="connsiteY104" fmla="*/ 352998 h 558399"/>
                <a:gd name="connsiteX105" fmla="*/ 438973 w 557519"/>
                <a:gd name="connsiteY105" fmla="*/ 367669 h 558399"/>
                <a:gd name="connsiteX106" fmla="*/ 424302 w 557519"/>
                <a:gd name="connsiteY106" fmla="*/ 382341 h 558399"/>
                <a:gd name="connsiteX107" fmla="*/ 394958 w 557519"/>
                <a:gd name="connsiteY107" fmla="*/ 382341 h 558399"/>
                <a:gd name="connsiteX108" fmla="*/ 381461 w 557519"/>
                <a:gd name="connsiteY108" fmla="*/ 367083 h 558399"/>
                <a:gd name="connsiteX109" fmla="*/ 380287 w 557519"/>
                <a:gd name="connsiteY109" fmla="*/ 279640 h 558399"/>
                <a:gd name="connsiteX110" fmla="*/ 394958 w 557519"/>
                <a:gd name="connsiteY110" fmla="*/ 264968 h 558399"/>
                <a:gd name="connsiteX111" fmla="*/ 424302 w 557519"/>
                <a:gd name="connsiteY111" fmla="*/ 264968 h 558399"/>
                <a:gd name="connsiteX112" fmla="*/ 438973 w 557519"/>
                <a:gd name="connsiteY112" fmla="*/ 279640 h 558399"/>
                <a:gd name="connsiteX113" fmla="*/ 424302 w 557519"/>
                <a:gd name="connsiteY113" fmla="*/ 294312 h 558399"/>
                <a:gd name="connsiteX114" fmla="*/ 394958 w 557519"/>
                <a:gd name="connsiteY114" fmla="*/ 294312 h 558399"/>
                <a:gd name="connsiteX115" fmla="*/ 381461 w 557519"/>
                <a:gd name="connsiteY115" fmla="*/ 279640 h 558399"/>
                <a:gd name="connsiteX116" fmla="*/ 380287 w 557519"/>
                <a:gd name="connsiteY116" fmla="*/ 191611 h 558399"/>
                <a:gd name="connsiteX117" fmla="*/ 394958 w 557519"/>
                <a:gd name="connsiteY117" fmla="*/ 176939 h 558399"/>
                <a:gd name="connsiteX118" fmla="*/ 424302 w 557519"/>
                <a:gd name="connsiteY118" fmla="*/ 176939 h 558399"/>
                <a:gd name="connsiteX119" fmla="*/ 438973 w 557519"/>
                <a:gd name="connsiteY119" fmla="*/ 191611 h 558399"/>
                <a:gd name="connsiteX120" fmla="*/ 424302 w 557519"/>
                <a:gd name="connsiteY120" fmla="*/ 206282 h 558399"/>
                <a:gd name="connsiteX121" fmla="*/ 394958 w 557519"/>
                <a:gd name="connsiteY121" fmla="*/ 206282 h 558399"/>
                <a:gd name="connsiteX122" fmla="*/ 381461 w 557519"/>
                <a:gd name="connsiteY122" fmla="*/ 192198 h 55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7519" h="558399">
                  <a:moveTo>
                    <a:pt x="542848" y="529057"/>
                  </a:moveTo>
                  <a:lnTo>
                    <a:pt x="498833" y="529057"/>
                  </a:lnTo>
                  <a:lnTo>
                    <a:pt x="498833" y="132924"/>
                  </a:lnTo>
                  <a:cubicBezTo>
                    <a:pt x="499282" y="126320"/>
                    <a:pt x="495162" y="120264"/>
                    <a:pt x="488856" y="118253"/>
                  </a:cubicBezTo>
                  <a:lnTo>
                    <a:pt x="352117" y="73358"/>
                  </a:lnTo>
                  <a:lnTo>
                    <a:pt x="352117" y="14672"/>
                  </a:lnTo>
                  <a:cubicBezTo>
                    <a:pt x="352117" y="6569"/>
                    <a:pt x="345548" y="0"/>
                    <a:pt x="337446" y="0"/>
                  </a:cubicBezTo>
                  <a:lnTo>
                    <a:pt x="73358" y="0"/>
                  </a:lnTo>
                  <a:cubicBezTo>
                    <a:pt x="65255" y="0"/>
                    <a:pt x="58686" y="6569"/>
                    <a:pt x="58686" y="14672"/>
                  </a:cubicBezTo>
                  <a:lnTo>
                    <a:pt x="58686" y="529057"/>
                  </a:lnTo>
                  <a:lnTo>
                    <a:pt x="14672" y="529057"/>
                  </a:lnTo>
                  <a:cubicBezTo>
                    <a:pt x="6569" y="529057"/>
                    <a:pt x="0" y="535627"/>
                    <a:pt x="0" y="543728"/>
                  </a:cubicBezTo>
                  <a:cubicBezTo>
                    <a:pt x="0" y="551830"/>
                    <a:pt x="6569" y="558400"/>
                    <a:pt x="14672" y="558400"/>
                  </a:cubicBezTo>
                  <a:lnTo>
                    <a:pt x="542848" y="558400"/>
                  </a:lnTo>
                  <a:cubicBezTo>
                    <a:pt x="550949" y="558400"/>
                    <a:pt x="557519" y="551830"/>
                    <a:pt x="557519" y="543728"/>
                  </a:cubicBezTo>
                  <a:cubicBezTo>
                    <a:pt x="557519" y="535627"/>
                    <a:pt x="550949" y="529057"/>
                    <a:pt x="542848" y="529057"/>
                  </a:cubicBezTo>
                  <a:close/>
                  <a:moveTo>
                    <a:pt x="469490" y="143488"/>
                  </a:moveTo>
                  <a:lnTo>
                    <a:pt x="469490" y="529057"/>
                  </a:lnTo>
                  <a:lnTo>
                    <a:pt x="352117" y="529057"/>
                  </a:lnTo>
                  <a:lnTo>
                    <a:pt x="352117" y="104168"/>
                  </a:lnTo>
                  <a:close/>
                  <a:moveTo>
                    <a:pt x="190730" y="529057"/>
                  </a:moveTo>
                  <a:lnTo>
                    <a:pt x="190730" y="470370"/>
                  </a:lnTo>
                  <a:lnTo>
                    <a:pt x="220073" y="470370"/>
                  </a:lnTo>
                  <a:lnTo>
                    <a:pt x="220073" y="529057"/>
                  </a:lnTo>
                  <a:close/>
                  <a:moveTo>
                    <a:pt x="234745" y="441027"/>
                  </a:moveTo>
                  <a:lnTo>
                    <a:pt x="176059" y="441027"/>
                  </a:lnTo>
                  <a:cubicBezTo>
                    <a:pt x="167956" y="441027"/>
                    <a:pt x="161387" y="447597"/>
                    <a:pt x="161387" y="455699"/>
                  </a:cubicBezTo>
                  <a:lnTo>
                    <a:pt x="161387" y="529057"/>
                  </a:lnTo>
                  <a:lnTo>
                    <a:pt x="88029" y="529057"/>
                  </a:lnTo>
                  <a:lnTo>
                    <a:pt x="88029" y="30223"/>
                  </a:lnTo>
                  <a:lnTo>
                    <a:pt x="322774" y="30223"/>
                  </a:lnTo>
                  <a:lnTo>
                    <a:pt x="322774" y="529057"/>
                  </a:lnTo>
                  <a:lnTo>
                    <a:pt x="249417" y="529057"/>
                  </a:lnTo>
                  <a:lnTo>
                    <a:pt x="249417" y="454818"/>
                  </a:lnTo>
                  <a:cubicBezTo>
                    <a:pt x="248950" y="447060"/>
                    <a:pt x="242515" y="441013"/>
                    <a:pt x="234745" y="441027"/>
                  </a:cubicBezTo>
                  <a:close/>
                  <a:moveTo>
                    <a:pt x="190143" y="367669"/>
                  </a:moveTo>
                  <a:cubicBezTo>
                    <a:pt x="190150" y="375548"/>
                    <a:pt x="183931" y="382027"/>
                    <a:pt x="176059" y="382341"/>
                  </a:cubicBezTo>
                  <a:lnTo>
                    <a:pt x="146716" y="382341"/>
                  </a:lnTo>
                  <a:cubicBezTo>
                    <a:pt x="138613" y="382341"/>
                    <a:pt x="132044" y="375771"/>
                    <a:pt x="132044" y="367669"/>
                  </a:cubicBezTo>
                  <a:cubicBezTo>
                    <a:pt x="132044" y="359568"/>
                    <a:pt x="138613" y="352998"/>
                    <a:pt x="146716" y="352998"/>
                  </a:cubicBezTo>
                  <a:lnTo>
                    <a:pt x="176059" y="352998"/>
                  </a:lnTo>
                  <a:cubicBezTo>
                    <a:pt x="183931" y="353312"/>
                    <a:pt x="190150" y="359791"/>
                    <a:pt x="190143" y="367669"/>
                  </a:cubicBezTo>
                  <a:close/>
                  <a:moveTo>
                    <a:pt x="265849" y="382341"/>
                  </a:moveTo>
                  <a:lnTo>
                    <a:pt x="234745" y="382341"/>
                  </a:lnTo>
                  <a:cubicBezTo>
                    <a:pt x="226643" y="382341"/>
                    <a:pt x="220073" y="375771"/>
                    <a:pt x="220073" y="367669"/>
                  </a:cubicBezTo>
                  <a:cubicBezTo>
                    <a:pt x="220073" y="359568"/>
                    <a:pt x="226643" y="352998"/>
                    <a:pt x="234745" y="352998"/>
                  </a:cubicBezTo>
                  <a:lnTo>
                    <a:pt x="264088" y="352998"/>
                  </a:lnTo>
                  <a:cubicBezTo>
                    <a:pt x="272190" y="352998"/>
                    <a:pt x="278760" y="359568"/>
                    <a:pt x="278760" y="367669"/>
                  </a:cubicBezTo>
                  <a:cubicBezTo>
                    <a:pt x="278760" y="375771"/>
                    <a:pt x="272190" y="382341"/>
                    <a:pt x="264088" y="382341"/>
                  </a:cubicBezTo>
                  <a:close/>
                  <a:moveTo>
                    <a:pt x="190143" y="279640"/>
                  </a:moveTo>
                  <a:cubicBezTo>
                    <a:pt x="190150" y="287519"/>
                    <a:pt x="183931" y="293998"/>
                    <a:pt x="176059" y="294312"/>
                  </a:cubicBezTo>
                  <a:lnTo>
                    <a:pt x="146716" y="294312"/>
                  </a:lnTo>
                  <a:cubicBezTo>
                    <a:pt x="138613" y="294312"/>
                    <a:pt x="132044" y="287742"/>
                    <a:pt x="132044" y="279640"/>
                  </a:cubicBezTo>
                  <a:cubicBezTo>
                    <a:pt x="132044" y="271538"/>
                    <a:pt x="138613" y="264968"/>
                    <a:pt x="146716" y="264968"/>
                  </a:cubicBezTo>
                  <a:lnTo>
                    <a:pt x="176059" y="264968"/>
                  </a:lnTo>
                  <a:cubicBezTo>
                    <a:pt x="183931" y="265282"/>
                    <a:pt x="190150" y="271761"/>
                    <a:pt x="190143" y="279640"/>
                  </a:cubicBezTo>
                  <a:close/>
                  <a:moveTo>
                    <a:pt x="219487" y="279640"/>
                  </a:moveTo>
                  <a:cubicBezTo>
                    <a:pt x="219481" y="271538"/>
                    <a:pt x="226045" y="264963"/>
                    <a:pt x="234146" y="264957"/>
                  </a:cubicBezTo>
                  <a:cubicBezTo>
                    <a:pt x="234346" y="264957"/>
                    <a:pt x="234545" y="264960"/>
                    <a:pt x="234745" y="264968"/>
                  </a:cubicBezTo>
                  <a:lnTo>
                    <a:pt x="264088" y="264968"/>
                  </a:lnTo>
                  <a:cubicBezTo>
                    <a:pt x="272190" y="264968"/>
                    <a:pt x="278760" y="271538"/>
                    <a:pt x="278760" y="279640"/>
                  </a:cubicBezTo>
                  <a:cubicBezTo>
                    <a:pt x="278760" y="287742"/>
                    <a:pt x="272190" y="294312"/>
                    <a:pt x="264088" y="294312"/>
                  </a:cubicBezTo>
                  <a:lnTo>
                    <a:pt x="234745" y="294312"/>
                  </a:lnTo>
                  <a:cubicBezTo>
                    <a:pt x="226872" y="293998"/>
                    <a:pt x="220654" y="287519"/>
                    <a:pt x="220660" y="279640"/>
                  </a:cubicBezTo>
                  <a:close/>
                  <a:moveTo>
                    <a:pt x="190143" y="191611"/>
                  </a:moveTo>
                  <a:cubicBezTo>
                    <a:pt x="190150" y="199490"/>
                    <a:pt x="183931" y="205967"/>
                    <a:pt x="176059" y="206282"/>
                  </a:cubicBezTo>
                  <a:lnTo>
                    <a:pt x="146716" y="206282"/>
                  </a:lnTo>
                  <a:cubicBezTo>
                    <a:pt x="138613" y="206282"/>
                    <a:pt x="132044" y="199713"/>
                    <a:pt x="132044" y="191611"/>
                  </a:cubicBezTo>
                  <a:cubicBezTo>
                    <a:pt x="132044" y="183508"/>
                    <a:pt x="138613" y="176939"/>
                    <a:pt x="146716" y="176939"/>
                  </a:cubicBezTo>
                  <a:lnTo>
                    <a:pt x="176059" y="176939"/>
                  </a:lnTo>
                  <a:cubicBezTo>
                    <a:pt x="183931" y="177254"/>
                    <a:pt x="190150" y="183731"/>
                    <a:pt x="190143" y="191611"/>
                  </a:cubicBezTo>
                  <a:close/>
                  <a:moveTo>
                    <a:pt x="219487" y="191611"/>
                  </a:moveTo>
                  <a:cubicBezTo>
                    <a:pt x="219481" y="183508"/>
                    <a:pt x="226045" y="176934"/>
                    <a:pt x="234146" y="176927"/>
                  </a:cubicBezTo>
                  <a:cubicBezTo>
                    <a:pt x="234346" y="176927"/>
                    <a:pt x="234545" y="176931"/>
                    <a:pt x="234745" y="176939"/>
                  </a:cubicBezTo>
                  <a:lnTo>
                    <a:pt x="264088" y="176939"/>
                  </a:lnTo>
                  <a:cubicBezTo>
                    <a:pt x="272190" y="176939"/>
                    <a:pt x="278760" y="183508"/>
                    <a:pt x="278760" y="191611"/>
                  </a:cubicBezTo>
                  <a:cubicBezTo>
                    <a:pt x="278760" y="199713"/>
                    <a:pt x="272190" y="206282"/>
                    <a:pt x="264088" y="206282"/>
                  </a:cubicBezTo>
                  <a:lnTo>
                    <a:pt x="234745" y="206282"/>
                  </a:lnTo>
                  <a:cubicBezTo>
                    <a:pt x="226872" y="205967"/>
                    <a:pt x="220654" y="199490"/>
                    <a:pt x="220660" y="191611"/>
                  </a:cubicBezTo>
                  <a:close/>
                  <a:moveTo>
                    <a:pt x="190143" y="103581"/>
                  </a:moveTo>
                  <a:cubicBezTo>
                    <a:pt x="190150" y="111460"/>
                    <a:pt x="183931" y="117938"/>
                    <a:pt x="176059" y="118253"/>
                  </a:cubicBezTo>
                  <a:lnTo>
                    <a:pt x="146716" y="118253"/>
                  </a:lnTo>
                  <a:cubicBezTo>
                    <a:pt x="138613" y="118253"/>
                    <a:pt x="132044" y="111684"/>
                    <a:pt x="132044" y="103581"/>
                  </a:cubicBezTo>
                  <a:cubicBezTo>
                    <a:pt x="132044" y="95478"/>
                    <a:pt x="138613" y="88910"/>
                    <a:pt x="146716" y="88910"/>
                  </a:cubicBezTo>
                  <a:lnTo>
                    <a:pt x="176059" y="88910"/>
                  </a:lnTo>
                  <a:cubicBezTo>
                    <a:pt x="183931" y="89225"/>
                    <a:pt x="190150" y="95702"/>
                    <a:pt x="190143" y="103581"/>
                  </a:cubicBezTo>
                  <a:close/>
                  <a:moveTo>
                    <a:pt x="219487" y="103581"/>
                  </a:moveTo>
                  <a:cubicBezTo>
                    <a:pt x="219481" y="95478"/>
                    <a:pt x="226045" y="88904"/>
                    <a:pt x="234146" y="88898"/>
                  </a:cubicBezTo>
                  <a:cubicBezTo>
                    <a:pt x="234346" y="88898"/>
                    <a:pt x="234545" y="88902"/>
                    <a:pt x="234745" y="88910"/>
                  </a:cubicBezTo>
                  <a:lnTo>
                    <a:pt x="264088" y="88910"/>
                  </a:lnTo>
                  <a:cubicBezTo>
                    <a:pt x="272190" y="88910"/>
                    <a:pt x="278760" y="95478"/>
                    <a:pt x="278760" y="103581"/>
                  </a:cubicBezTo>
                  <a:cubicBezTo>
                    <a:pt x="278760" y="111684"/>
                    <a:pt x="272190" y="118253"/>
                    <a:pt x="264088" y="118253"/>
                  </a:cubicBezTo>
                  <a:lnTo>
                    <a:pt x="234745" y="118253"/>
                  </a:lnTo>
                  <a:cubicBezTo>
                    <a:pt x="226872" y="117938"/>
                    <a:pt x="220654" y="111460"/>
                    <a:pt x="220660" y="103581"/>
                  </a:cubicBezTo>
                  <a:close/>
                  <a:moveTo>
                    <a:pt x="438973" y="455699"/>
                  </a:moveTo>
                  <a:cubicBezTo>
                    <a:pt x="438973" y="463800"/>
                    <a:pt x="432403" y="470370"/>
                    <a:pt x="424302" y="470370"/>
                  </a:cubicBezTo>
                  <a:lnTo>
                    <a:pt x="394958" y="470370"/>
                  </a:lnTo>
                  <a:cubicBezTo>
                    <a:pt x="386857" y="470370"/>
                    <a:pt x="380287" y="463800"/>
                    <a:pt x="380287" y="455699"/>
                  </a:cubicBezTo>
                  <a:cubicBezTo>
                    <a:pt x="380287" y="447597"/>
                    <a:pt x="386857" y="441027"/>
                    <a:pt x="394958" y="441027"/>
                  </a:cubicBezTo>
                  <a:lnTo>
                    <a:pt x="424302" y="441027"/>
                  </a:lnTo>
                  <a:cubicBezTo>
                    <a:pt x="432377" y="440367"/>
                    <a:pt x="439460" y="446377"/>
                    <a:pt x="440120" y="454452"/>
                  </a:cubicBezTo>
                  <a:cubicBezTo>
                    <a:pt x="440132" y="454575"/>
                    <a:pt x="440141" y="454695"/>
                    <a:pt x="440147" y="454818"/>
                  </a:cubicBezTo>
                  <a:close/>
                  <a:moveTo>
                    <a:pt x="380287" y="367669"/>
                  </a:moveTo>
                  <a:cubicBezTo>
                    <a:pt x="380442" y="359632"/>
                    <a:pt x="386921" y="353153"/>
                    <a:pt x="394958" y="352998"/>
                  </a:cubicBezTo>
                  <a:lnTo>
                    <a:pt x="424302" y="352998"/>
                  </a:lnTo>
                  <a:cubicBezTo>
                    <a:pt x="432339" y="353153"/>
                    <a:pt x="438818" y="359632"/>
                    <a:pt x="438973" y="367669"/>
                  </a:cubicBezTo>
                  <a:cubicBezTo>
                    <a:pt x="438973" y="375771"/>
                    <a:pt x="432403" y="382341"/>
                    <a:pt x="424302" y="382341"/>
                  </a:cubicBezTo>
                  <a:lnTo>
                    <a:pt x="394958" y="382341"/>
                  </a:lnTo>
                  <a:cubicBezTo>
                    <a:pt x="387086" y="381716"/>
                    <a:pt x="381120" y="374973"/>
                    <a:pt x="381461" y="367083"/>
                  </a:cubicBezTo>
                  <a:close/>
                  <a:moveTo>
                    <a:pt x="380287" y="279640"/>
                  </a:moveTo>
                  <a:cubicBezTo>
                    <a:pt x="380287" y="271538"/>
                    <a:pt x="386857" y="264968"/>
                    <a:pt x="394958" y="264968"/>
                  </a:cubicBezTo>
                  <a:lnTo>
                    <a:pt x="424302" y="264968"/>
                  </a:lnTo>
                  <a:cubicBezTo>
                    <a:pt x="432403" y="264968"/>
                    <a:pt x="438973" y="271538"/>
                    <a:pt x="438973" y="279640"/>
                  </a:cubicBezTo>
                  <a:cubicBezTo>
                    <a:pt x="438973" y="287742"/>
                    <a:pt x="432403" y="294312"/>
                    <a:pt x="424302" y="294312"/>
                  </a:cubicBezTo>
                  <a:lnTo>
                    <a:pt x="394958" y="294312"/>
                  </a:lnTo>
                  <a:cubicBezTo>
                    <a:pt x="387317" y="293698"/>
                    <a:pt x="381437" y="287304"/>
                    <a:pt x="381461" y="279640"/>
                  </a:cubicBezTo>
                  <a:close/>
                  <a:moveTo>
                    <a:pt x="380287" y="191611"/>
                  </a:moveTo>
                  <a:cubicBezTo>
                    <a:pt x="380287" y="183508"/>
                    <a:pt x="386857" y="176939"/>
                    <a:pt x="394958" y="176939"/>
                  </a:cubicBezTo>
                  <a:lnTo>
                    <a:pt x="424302" y="176939"/>
                  </a:lnTo>
                  <a:cubicBezTo>
                    <a:pt x="432403" y="176939"/>
                    <a:pt x="438973" y="183508"/>
                    <a:pt x="438973" y="191611"/>
                  </a:cubicBezTo>
                  <a:cubicBezTo>
                    <a:pt x="438818" y="199648"/>
                    <a:pt x="432339" y="206126"/>
                    <a:pt x="424302" y="206282"/>
                  </a:cubicBezTo>
                  <a:lnTo>
                    <a:pt x="394958" y="206282"/>
                  </a:lnTo>
                  <a:cubicBezTo>
                    <a:pt x="387596" y="205568"/>
                    <a:pt x="381860" y="199583"/>
                    <a:pt x="381461" y="192198"/>
                  </a:cubicBezTo>
                  <a:close/>
                </a:path>
              </a:pathLst>
            </a:custGeom>
            <a:solidFill>
              <a:schemeClr val="tx1"/>
            </a:solidFill>
            <a:ln w="29337" cap="flat">
              <a:noFill/>
              <a:prstDash val="solid"/>
              <a:miter/>
            </a:ln>
          </p:spPr>
          <p:txBody>
            <a:bodyPr rtlCol="0" anchor="ctr"/>
            <a:lstStyle/>
            <a:p>
              <a:pPr algn="r" rtl="1"/>
              <a:endParaRPr lang="en-US" dirty="0"/>
            </a:p>
          </p:txBody>
        </p:sp>
      </p:grpSp>
      <p:pic>
        <p:nvPicPr>
          <p:cNvPr id="71" name="Picture 70">
            <a:extLst>
              <a:ext uri="{FF2B5EF4-FFF2-40B4-BE49-F238E27FC236}">
                <a16:creationId xmlns:a16="http://schemas.microsoft.com/office/drawing/2014/main" id="{15E9FECE-400F-4F84-AE4C-133F359457C2}"/>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461474" y="2258968"/>
            <a:ext cx="864738" cy="452608"/>
          </a:xfrm>
          <a:prstGeom prst="rect">
            <a:avLst/>
          </a:prstGeom>
        </p:spPr>
      </p:pic>
      <p:grpSp>
        <p:nvGrpSpPr>
          <p:cNvPr id="72" name="Group 71">
            <a:extLst>
              <a:ext uri="{FF2B5EF4-FFF2-40B4-BE49-F238E27FC236}">
                <a16:creationId xmlns:a16="http://schemas.microsoft.com/office/drawing/2014/main" id="{A6B447D4-AFBB-4C0D-B30B-196D4111583F}"/>
              </a:ext>
            </a:extLst>
          </p:cNvPr>
          <p:cNvGrpSpPr/>
          <p:nvPr/>
        </p:nvGrpSpPr>
        <p:grpSpPr>
          <a:xfrm>
            <a:off x="10077021" y="2248520"/>
            <a:ext cx="485500" cy="420766"/>
            <a:chOff x="5130808" y="2253638"/>
            <a:chExt cx="485500" cy="420766"/>
          </a:xfrm>
        </p:grpSpPr>
        <p:sp>
          <p:nvSpPr>
            <p:cNvPr id="73" name="Rectangle 72">
              <a:extLst>
                <a:ext uri="{FF2B5EF4-FFF2-40B4-BE49-F238E27FC236}">
                  <a16:creationId xmlns:a16="http://schemas.microsoft.com/office/drawing/2014/main" id="{24E3CE74-C6B7-4107-9374-82288FFA7177}"/>
                </a:ext>
              </a:extLst>
            </p:cNvPr>
            <p:cNvSpPr/>
            <p:nvPr/>
          </p:nvSpPr>
          <p:spPr>
            <a:xfrm>
              <a:off x="5215890"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74" name="Rectangle 73">
              <a:extLst>
                <a:ext uri="{FF2B5EF4-FFF2-40B4-BE49-F238E27FC236}">
                  <a16:creationId xmlns:a16="http://schemas.microsoft.com/office/drawing/2014/main" id="{7BF9F41F-8444-4F66-B7E4-B9DDDFB07DFA}"/>
                </a:ext>
              </a:extLst>
            </p:cNvPr>
            <p:cNvSpPr/>
            <p:nvPr/>
          </p:nvSpPr>
          <p:spPr>
            <a:xfrm>
              <a:off x="5416099"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75" name="Freeform: Shape 74">
              <a:extLst>
                <a:ext uri="{FF2B5EF4-FFF2-40B4-BE49-F238E27FC236}">
                  <a16:creationId xmlns:a16="http://schemas.microsoft.com/office/drawing/2014/main" id="{A7F873B1-0F15-4FD6-B7DE-8D11C634E291}"/>
                </a:ext>
              </a:extLst>
            </p:cNvPr>
            <p:cNvSpPr/>
            <p:nvPr/>
          </p:nvSpPr>
          <p:spPr>
            <a:xfrm>
              <a:off x="5179695" y="2266949"/>
              <a:ext cx="392430" cy="150495"/>
            </a:xfrm>
            <a:custGeom>
              <a:avLst/>
              <a:gdLst>
                <a:gd name="connsiteX0" fmla="*/ 0 w 413385"/>
                <a:gd name="connsiteY0" fmla="*/ 137160 h 152400"/>
                <a:gd name="connsiteX1" fmla="*/ 211455 w 413385"/>
                <a:gd name="connsiteY1" fmla="*/ 0 h 152400"/>
                <a:gd name="connsiteX2" fmla="*/ 413385 w 413385"/>
                <a:gd name="connsiteY2" fmla="*/ 125730 h 152400"/>
                <a:gd name="connsiteX3" fmla="*/ 409575 w 413385"/>
                <a:gd name="connsiteY3" fmla="*/ 150495 h 152400"/>
                <a:gd name="connsiteX4" fmla="*/ 83820 w 413385"/>
                <a:gd name="connsiteY4" fmla="*/ 152400 h 152400"/>
                <a:gd name="connsiteX5" fmla="*/ 0 w 413385"/>
                <a:gd name="connsiteY5" fmla="*/ 137160 h 152400"/>
                <a:gd name="connsiteX0" fmla="*/ 0 w 329565"/>
                <a:gd name="connsiteY0" fmla="*/ 152400 h 152400"/>
                <a:gd name="connsiteX1" fmla="*/ 127635 w 329565"/>
                <a:gd name="connsiteY1" fmla="*/ 0 h 152400"/>
                <a:gd name="connsiteX2" fmla="*/ 329565 w 329565"/>
                <a:gd name="connsiteY2" fmla="*/ 125730 h 152400"/>
                <a:gd name="connsiteX3" fmla="*/ 325755 w 329565"/>
                <a:gd name="connsiteY3" fmla="*/ 150495 h 152400"/>
                <a:gd name="connsiteX4" fmla="*/ 0 w 329565"/>
                <a:gd name="connsiteY4" fmla="*/ 152400 h 152400"/>
                <a:gd name="connsiteX0" fmla="*/ 0 w 392430"/>
                <a:gd name="connsiteY0" fmla="*/ 140970 h 150495"/>
                <a:gd name="connsiteX1" fmla="*/ 190500 w 392430"/>
                <a:gd name="connsiteY1" fmla="*/ 0 h 150495"/>
                <a:gd name="connsiteX2" fmla="*/ 392430 w 392430"/>
                <a:gd name="connsiteY2" fmla="*/ 125730 h 150495"/>
                <a:gd name="connsiteX3" fmla="*/ 388620 w 392430"/>
                <a:gd name="connsiteY3" fmla="*/ 150495 h 150495"/>
                <a:gd name="connsiteX4" fmla="*/ 0 w 392430"/>
                <a:gd name="connsiteY4" fmla="*/ 140970 h 15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30" h="150495">
                  <a:moveTo>
                    <a:pt x="0" y="140970"/>
                  </a:moveTo>
                  <a:lnTo>
                    <a:pt x="190500" y="0"/>
                  </a:lnTo>
                  <a:lnTo>
                    <a:pt x="392430" y="125730"/>
                  </a:lnTo>
                  <a:lnTo>
                    <a:pt x="388620" y="150495"/>
                  </a:lnTo>
                  <a:lnTo>
                    <a:pt x="0" y="14097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76" name="Freeform: Shape 75">
              <a:extLst>
                <a:ext uri="{FF2B5EF4-FFF2-40B4-BE49-F238E27FC236}">
                  <a16:creationId xmlns:a16="http://schemas.microsoft.com/office/drawing/2014/main" id="{CC32155D-6459-4845-85BB-3C13EA6902AF}"/>
                </a:ext>
              </a:extLst>
            </p:cNvPr>
            <p:cNvSpPr/>
            <p:nvPr/>
          </p:nvSpPr>
          <p:spPr>
            <a:xfrm>
              <a:off x="5130808" y="2253638"/>
              <a:ext cx="485500" cy="420766"/>
            </a:xfrm>
            <a:custGeom>
              <a:avLst/>
              <a:gdLst>
                <a:gd name="connsiteX0" fmla="*/ 427434 w 857250"/>
                <a:gd name="connsiteY0" fmla="*/ 37 h 742949"/>
                <a:gd name="connsiteX1" fmla="*/ 413444 w 857250"/>
                <a:gd name="connsiteY1" fmla="*/ 4203 h 742949"/>
                <a:gd name="connsiteX2" fmla="*/ 61019 w 857250"/>
                <a:gd name="connsiteY2" fmla="*/ 222969 h 742949"/>
                <a:gd name="connsiteX3" fmla="*/ 47625 w 857250"/>
                <a:gd name="connsiteY3" fmla="*/ 247375 h 742949"/>
                <a:gd name="connsiteX4" fmla="*/ 47625 w 857250"/>
                <a:gd name="connsiteY4" fmla="*/ 295296 h 742949"/>
                <a:gd name="connsiteX5" fmla="*/ 76200 w 857250"/>
                <a:gd name="connsiteY5" fmla="*/ 323870 h 742949"/>
                <a:gd name="connsiteX6" fmla="*/ 123825 w 857250"/>
                <a:gd name="connsiteY6" fmla="*/ 323870 h 742949"/>
                <a:gd name="connsiteX7" fmla="*/ 123825 w 857250"/>
                <a:gd name="connsiteY7" fmla="*/ 571506 h 742949"/>
                <a:gd name="connsiteX8" fmla="*/ 76200 w 857250"/>
                <a:gd name="connsiteY8" fmla="*/ 571506 h 742949"/>
                <a:gd name="connsiteX9" fmla="*/ 73224 w 857250"/>
                <a:gd name="connsiteY9" fmla="*/ 571506 h 742949"/>
                <a:gd name="connsiteX10" fmla="*/ 55959 w 857250"/>
                <a:gd name="connsiteY10" fmla="*/ 579840 h 742949"/>
                <a:gd name="connsiteX11" fmla="*/ 8334 w 857250"/>
                <a:gd name="connsiteY11" fmla="*/ 627462 h 742949"/>
                <a:gd name="connsiteX12" fmla="*/ 0 w 857250"/>
                <a:gd name="connsiteY12" fmla="*/ 647702 h 742949"/>
                <a:gd name="connsiteX13" fmla="*/ 0 w 857250"/>
                <a:gd name="connsiteY13" fmla="*/ 714374 h 742949"/>
                <a:gd name="connsiteX14" fmla="*/ 28575 w 857250"/>
                <a:gd name="connsiteY14" fmla="*/ 742947 h 742949"/>
                <a:gd name="connsiteX15" fmla="*/ 381000 w 857250"/>
                <a:gd name="connsiteY15" fmla="*/ 742947 h 742949"/>
                <a:gd name="connsiteX16" fmla="*/ 409979 w 857250"/>
                <a:gd name="connsiteY16" fmla="*/ 714778 h 742949"/>
                <a:gd name="connsiteX17" fmla="*/ 381809 w 857250"/>
                <a:gd name="connsiteY17" fmla="*/ 685800 h 742949"/>
                <a:gd name="connsiteX18" fmla="*/ 381000 w 857250"/>
                <a:gd name="connsiteY18" fmla="*/ 685800 h 742949"/>
                <a:gd name="connsiteX19" fmla="*/ 57150 w 857250"/>
                <a:gd name="connsiteY19" fmla="*/ 685800 h 742949"/>
                <a:gd name="connsiteX20" fmla="*/ 57150 w 857250"/>
                <a:gd name="connsiteY20" fmla="*/ 659608 h 742949"/>
                <a:gd name="connsiteX21" fmla="*/ 88106 w 857250"/>
                <a:gd name="connsiteY21" fmla="*/ 628653 h 742949"/>
                <a:gd name="connsiteX22" fmla="*/ 769144 w 857250"/>
                <a:gd name="connsiteY22" fmla="*/ 628653 h 742949"/>
                <a:gd name="connsiteX23" fmla="*/ 800100 w 857250"/>
                <a:gd name="connsiteY23" fmla="*/ 659608 h 742949"/>
                <a:gd name="connsiteX24" fmla="*/ 800100 w 857250"/>
                <a:gd name="connsiteY24" fmla="*/ 685800 h 742949"/>
                <a:gd name="connsiteX25" fmla="*/ 476250 w 857250"/>
                <a:gd name="connsiteY25" fmla="*/ 685800 h 742949"/>
                <a:gd name="connsiteX26" fmla="*/ 447271 w 857250"/>
                <a:gd name="connsiteY26" fmla="*/ 713969 h 742949"/>
                <a:gd name="connsiteX27" fmla="*/ 475441 w 857250"/>
                <a:gd name="connsiteY27" fmla="*/ 742947 h 742949"/>
                <a:gd name="connsiteX28" fmla="*/ 476250 w 857250"/>
                <a:gd name="connsiteY28" fmla="*/ 742947 h 742949"/>
                <a:gd name="connsiteX29" fmla="*/ 828675 w 857250"/>
                <a:gd name="connsiteY29" fmla="*/ 742947 h 742949"/>
                <a:gd name="connsiteX30" fmla="*/ 857250 w 857250"/>
                <a:gd name="connsiteY30" fmla="*/ 714374 h 742949"/>
                <a:gd name="connsiteX31" fmla="*/ 857250 w 857250"/>
                <a:gd name="connsiteY31" fmla="*/ 647702 h 742949"/>
                <a:gd name="connsiteX32" fmla="*/ 848916 w 857250"/>
                <a:gd name="connsiteY32" fmla="*/ 627462 h 742949"/>
                <a:gd name="connsiteX33" fmla="*/ 801291 w 857250"/>
                <a:gd name="connsiteY33" fmla="*/ 579840 h 742949"/>
                <a:gd name="connsiteX34" fmla="*/ 781050 w 857250"/>
                <a:gd name="connsiteY34" fmla="*/ 571506 h 742949"/>
                <a:gd name="connsiteX35" fmla="*/ 733425 w 857250"/>
                <a:gd name="connsiteY35" fmla="*/ 571506 h 742949"/>
                <a:gd name="connsiteX36" fmla="*/ 733425 w 857250"/>
                <a:gd name="connsiteY36" fmla="*/ 323870 h 742949"/>
                <a:gd name="connsiteX37" fmla="*/ 781050 w 857250"/>
                <a:gd name="connsiteY37" fmla="*/ 323870 h 742949"/>
                <a:gd name="connsiteX38" fmla="*/ 809625 w 857250"/>
                <a:gd name="connsiteY38" fmla="*/ 295296 h 742949"/>
                <a:gd name="connsiteX39" fmla="*/ 809625 w 857250"/>
                <a:gd name="connsiteY39" fmla="*/ 247375 h 742949"/>
                <a:gd name="connsiteX40" fmla="*/ 796231 w 857250"/>
                <a:gd name="connsiteY40" fmla="*/ 222969 h 742949"/>
                <a:gd name="connsiteX41" fmla="*/ 443806 w 857250"/>
                <a:gd name="connsiteY41" fmla="*/ 4203 h 742949"/>
                <a:gd name="connsiteX42" fmla="*/ 427434 w 857250"/>
                <a:gd name="connsiteY42" fmla="*/ 37 h 742949"/>
                <a:gd name="connsiteX43" fmla="*/ 428625 w 857250"/>
                <a:gd name="connsiteY43" fmla="*/ 62541 h 742949"/>
                <a:gd name="connsiteX44" fmla="*/ 752475 w 857250"/>
                <a:gd name="connsiteY44" fmla="*/ 263151 h 742949"/>
                <a:gd name="connsiteX45" fmla="*/ 752475 w 857250"/>
                <a:gd name="connsiteY45" fmla="*/ 266723 h 742949"/>
                <a:gd name="connsiteX46" fmla="*/ 104775 w 857250"/>
                <a:gd name="connsiteY46" fmla="*/ 266723 h 742949"/>
                <a:gd name="connsiteX47" fmla="*/ 104775 w 857250"/>
                <a:gd name="connsiteY47" fmla="*/ 263151 h 742949"/>
                <a:gd name="connsiteX48" fmla="*/ 428625 w 857250"/>
                <a:gd name="connsiteY48" fmla="*/ 62541 h 742949"/>
                <a:gd name="connsiteX49" fmla="*/ 180975 w 857250"/>
                <a:gd name="connsiteY49" fmla="*/ 323870 h 742949"/>
                <a:gd name="connsiteX50" fmla="*/ 304800 w 857250"/>
                <a:gd name="connsiteY50" fmla="*/ 323870 h 742949"/>
                <a:gd name="connsiteX51" fmla="*/ 304800 w 857250"/>
                <a:gd name="connsiteY51" fmla="*/ 571506 h 742949"/>
                <a:gd name="connsiteX52" fmla="*/ 180975 w 857250"/>
                <a:gd name="connsiteY52" fmla="*/ 571506 h 742949"/>
                <a:gd name="connsiteX53" fmla="*/ 180975 w 857250"/>
                <a:gd name="connsiteY53" fmla="*/ 323870 h 742949"/>
                <a:gd name="connsiteX54" fmla="*/ 361950 w 857250"/>
                <a:gd name="connsiteY54" fmla="*/ 323870 h 742949"/>
                <a:gd name="connsiteX55" fmla="*/ 495300 w 857250"/>
                <a:gd name="connsiteY55" fmla="*/ 323870 h 742949"/>
                <a:gd name="connsiteX56" fmla="*/ 495300 w 857250"/>
                <a:gd name="connsiteY56" fmla="*/ 571506 h 742949"/>
                <a:gd name="connsiteX57" fmla="*/ 361950 w 857250"/>
                <a:gd name="connsiteY57" fmla="*/ 571506 h 742949"/>
                <a:gd name="connsiteX58" fmla="*/ 361950 w 857250"/>
                <a:gd name="connsiteY58" fmla="*/ 323870 h 742949"/>
                <a:gd name="connsiteX59" fmla="*/ 552450 w 857250"/>
                <a:gd name="connsiteY59" fmla="*/ 323870 h 742949"/>
                <a:gd name="connsiteX60" fmla="*/ 676275 w 857250"/>
                <a:gd name="connsiteY60" fmla="*/ 323870 h 742949"/>
                <a:gd name="connsiteX61" fmla="*/ 676275 w 857250"/>
                <a:gd name="connsiteY61" fmla="*/ 571506 h 742949"/>
                <a:gd name="connsiteX62" fmla="*/ 552450 w 857250"/>
                <a:gd name="connsiteY62" fmla="*/ 571506 h 742949"/>
                <a:gd name="connsiteX63" fmla="*/ 552450 w 857250"/>
                <a:gd name="connsiteY63" fmla="*/ 323870 h 74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57250" h="742949">
                  <a:moveTo>
                    <a:pt x="427434" y="37"/>
                  </a:moveTo>
                  <a:cubicBezTo>
                    <a:pt x="422489" y="191"/>
                    <a:pt x="417669" y="1627"/>
                    <a:pt x="413444" y="4203"/>
                  </a:cubicBezTo>
                  <a:lnTo>
                    <a:pt x="61019" y="222969"/>
                  </a:lnTo>
                  <a:cubicBezTo>
                    <a:pt x="52626" y="228233"/>
                    <a:pt x="47557" y="237468"/>
                    <a:pt x="47625" y="247375"/>
                  </a:cubicBezTo>
                  <a:lnTo>
                    <a:pt x="47625" y="295296"/>
                  </a:lnTo>
                  <a:cubicBezTo>
                    <a:pt x="47627" y="311076"/>
                    <a:pt x="60419" y="323868"/>
                    <a:pt x="76200" y="323870"/>
                  </a:cubicBezTo>
                  <a:lnTo>
                    <a:pt x="123825" y="323870"/>
                  </a:lnTo>
                  <a:lnTo>
                    <a:pt x="123825" y="571506"/>
                  </a:lnTo>
                  <a:lnTo>
                    <a:pt x="76200" y="571506"/>
                  </a:lnTo>
                  <a:cubicBezTo>
                    <a:pt x="75209" y="571454"/>
                    <a:pt x="74215" y="571454"/>
                    <a:pt x="73224" y="571506"/>
                  </a:cubicBezTo>
                  <a:cubicBezTo>
                    <a:pt x="66681" y="572213"/>
                    <a:pt x="60583" y="575157"/>
                    <a:pt x="55959" y="579840"/>
                  </a:cubicBezTo>
                  <a:lnTo>
                    <a:pt x="8334" y="627462"/>
                  </a:lnTo>
                  <a:cubicBezTo>
                    <a:pt x="2980" y="632836"/>
                    <a:pt x="-18" y="640117"/>
                    <a:pt x="0" y="647702"/>
                  </a:cubicBezTo>
                  <a:lnTo>
                    <a:pt x="0" y="714374"/>
                  </a:lnTo>
                  <a:cubicBezTo>
                    <a:pt x="2" y="730154"/>
                    <a:pt x="12794" y="742945"/>
                    <a:pt x="28575" y="742947"/>
                  </a:cubicBezTo>
                  <a:lnTo>
                    <a:pt x="381000" y="742947"/>
                  </a:lnTo>
                  <a:cubicBezTo>
                    <a:pt x="396782" y="743170"/>
                    <a:pt x="409756" y="730559"/>
                    <a:pt x="409979" y="714778"/>
                  </a:cubicBezTo>
                  <a:cubicBezTo>
                    <a:pt x="410203" y="698997"/>
                    <a:pt x="397590" y="686024"/>
                    <a:pt x="381809" y="685800"/>
                  </a:cubicBezTo>
                  <a:cubicBezTo>
                    <a:pt x="381539" y="685796"/>
                    <a:pt x="381270" y="685796"/>
                    <a:pt x="381000" y="685800"/>
                  </a:cubicBezTo>
                  <a:lnTo>
                    <a:pt x="57150" y="685800"/>
                  </a:lnTo>
                  <a:lnTo>
                    <a:pt x="57150" y="659608"/>
                  </a:lnTo>
                  <a:lnTo>
                    <a:pt x="88106" y="628653"/>
                  </a:lnTo>
                  <a:lnTo>
                    <a:pt x="769144" y="628653"/>
                  </a:lnTo>
                  <a:lnTo>
                    <a:pt x="800100" y="659608"/>
                  </a:lnTo>
                  <a:lnTo>
                    <a:pt x="800100" y="685800"/>
                  </a:lnTo>
                  <a:lnTo>
                    <a:pt x="476250" y="685800"/>
                  </a:lnTo>
                  <a:cubicBezTo>
                    <a:pt x="460468" y="685577"/>
                    <a:pt x="447494" y="698189"/>
                    <a:pt x="447271" y="713969"/>
                  </a:cubicBezTo>
                  <a:cubicBezTo>
                    <a:pt x="447047" y="729750"/>
                    <a:pt x="459660" y="742724"/>
                    <a:pt x="475441" y="742947"/>
                  </a:cubicBezTo>
                  <a:cubicBezTo>
                    <a:pt x="475711" y="742951"/>
                    <a:pt x="475981" y="742951"/>
                    <a:pt x="476250" y="742947"/>
                  </a:cubicBezTo>
                  <a:lnTo>
                    <a:pt x="828675" y="742947"/>
                  </a:lnTo>
                  <a:cubicBezTo>
                    <a:pt x="844456" y="742945"/>
                    <a:pt x="857248" y="730154"/>
                    <a:pt x="857250" y="714374"/>
                  </a:cubicBezTo>
                  <a:lnTo>
                    <a:pt x="857250" y="647702"/>
                  </a:lnTo>
                  <a:cubicBezTo>
                    <a:pt x="857268" y="640117"/>
                    <a:pt x="854270" y="632836"/>
                    <a:pt x="848916" y="627462"/>
                  </a:cubicBezTo>
                  <a:lnTo>
                    <a:pt x="801291" y="579840"/>
                  </a:lnTo>
                  <a:cubicBezTo>
                    <a:pt x="795918" y="574486"/>
                    <a:pt x="788636" y="571487"/>
                    <a:pt x="781050" y="571506"/>
                  </a:cubicBezTo>
                  <a:lnTo>
                    <a:pt x="733425" y="571506"/>
                  </a:lnTo>
                  <a:lnTo>
                    <a:pt x="733425" y="323870"/>
                  </a:lnTo>
                  <a:lnTo>
                    <a:pt x="781050" y="323870"/>
                  </a:lnTo>
                  <a:cubicBezTo>
                    <a:pt x="796831" y="323868"/>
                    <a:pt x="809623" y="311076"/>
                    <a:pt x="809625" y="295296"/>
                  </a:cubicBezTo>
                  <a:lnTo>
                    <a:pt x="809625" y="247375"/>
                  </a:lnTo>
                  <a:cubicBezTo>
                    <a:pt x="809694" y="237468"/>
                    <a:pt x="804624" y="228233"/>
                    <a:pt x="796231" y="222969"/>
                  </a:cubicBezTo>
                  <a:lnTo>
                    <a:pt x="443806" y="4203"/>
                  </a:lnTo>
                  <a:cubicBezTo>
                    <a:pt x="438893" y="1197"/>
                    <a:pt x="433187" y="-256"/>
                    <a:pt x="427434" y="37"/>
                  </a:cubicBezTo>
                  <a:close/>
                  <a:moveTo>
                    <a:pt x="428625" y="62541"/>
                  </a:moveTo>
                  <a:lnTo>
                    <a:pt x="752475" y="263151"/>
                  </a:lnTo>
                  <a:lnTo>
                    <a:pt x="752475" y="266723"/>
                  </a:lnTo>
                  <a:lnTo>
                    <a:pt x="104775" y="266723"/>
                  </a:lnTo>
                  <a:lnTo>
                    <a:pt x="104775" y="263151"/>
                  </a:lnTo>
                  <a:lnTo>
                    <a:pt x="428625" y="62541"/>
                  </a:lnTo>
                  <a:close/>
                  <a:moveTo>
                    <a:pt x="180975" y="323870"/>
                  </a:moveTo>
                  <a:lnTo>
                    <a:pt x="304800" y="323870"/>
                  </a:lnTo>
                  <a:lnTo>
                    <a:pt x="304800" y="571506"/>
                  </a:lnTo>
                  <a:lnTo>
                    <a:pt x="180975" y="571506"/>
                  </a:lnTo>
                  <a:lnTo>
                    <a:pt x="180975" y="323870"/>
                  </a:lnTo>
                  <a:close/>
                  <a:moveTo>
                    <a:pt x="361950" y="323870"/>
                  </a:moveTo>
                  <a:lnTo>
                    <a:pt x="495300" y="323870"/>
                  </a:lnTo>
                  <a:lnTo>
                    <a:pt x="495300" y="571506"/>
                  </a:lnTo>
                  <a:lnTo>
                    <a:pt x="361950" y="571506"/>
                  </a:lnTo>
                  <a:lnTo>
                    <a:pt x="361950" y="323870"/>
                  </a:lnTo>
                  <a:close/>
                  <a:moveTo>
                    <a:pt x="552450" y="323870"/>
                  </a:moveTo>
                  <a:lnTo>
                    <a:pt x="676275" y="323870"/>
                  </a:lnTo>
                  <a:lnTo>
                    <a:pt x="676275" y="571506"/>
                  </a:lnTo>
                  <a:lnTo>
                    <a:pt x="552450" y="571506"/>
                  </a:lnTo>
                  <a:lnTo>
                    <a:pt x="552450" y="323870"/>
                  </a:lnTo>
                  <a:close/>
                </a:path>
              </a:pathLst>
            </a:custGeom>
            <a:solidFill>
              <a:schemeClr val="tx1"/>
            </a:solidFill>
            <a:ln w="9525" cap="flat">
              <a:noFill/>
              <a:prstDash val="solid"/>
              <a:miter/>
            </a:ln>
          </p:spPr>
          <p:txBody>
            <a:bodyPr rtlCol="0" anchor="ctr"/>
            <a:lstStyle/>
            <a:p>
              <a:pPr algn="r" rtl="1"/>
              <a:endParaRPr lang="en-US" dirty="0"/>
            </a:p>
          </p:txBody>
        </p:sp>
      </p:grpSp>
      <p:grpSp>
        <p:nvGrpSpPr>
          <p:cNvPr id="77" name="Group 76">
            <a:extLst>
              <a:ext uri="{FF2B5EF4-FFF2-40B4-BE49-F238E27FC236}">
                <a16:creationId xmlns:a16="http://schemas.microsoft.com/office/drawing/2014/main" id="{4926B064-8A2D-43F2-8275-F813CC585C52}"/>
              </a:ext>
            </a:extLst>
          </p:cNvPr>
          <p:cNvGrpSpPr/>
          <p:nvPr/>
        </p:nvGrpSpPr>
        <p:grpSpPr>
          <a:xfrm>
            <a:off x="4388599" y="2263140"/>
            <a:ext cx="611069" cy="448749"/>
            <a:chOff x="5032462" y="2377440"/>
            <a:chExt cx="611069" cy="448749"/>
          </a:xfrm>
        </p:grpSpPr>
        <p:sp>
          <p:nvSpPr>
            <p:cNvPr id="78" name="Freeform: Shape 77">
              <a:extLst>
                <a:ext uri="{FF2B5EF4-FFF2-40B4-BE49-F238E27FC236}">
                  <a16:creationId xmlns:a16="http://schemas.microsoft.com/office/drawing/2014/main" id="{967DD01B-96E0-4B46-8FC6-E290912C4FDE}"/>
                </a:ext>
              </a:extLst>
            </p:cNvPr>
            <p:cNvSpPr/>
            <p:nvPr/>
          </p:nvSpPr>
          <p:spPr>
            <a:xfrm>
              <a:off x="5064760" y="2377440"/>
              <a:ext cx="553720" cy="294640"/>
            </a:xfrm>
            <a:custGeom>
              <a:avLst/>
              <a:gdLst>
                <a:gd name="connsiteX0" fmla="*/ 269240 w 553720"/>
                <a:gd name="connsiteY0" fmla="*/ 0 h 294640"/>
                <a:gd name="connsiteX1" fmla="*/ 553720 w 553720"/>
                <a:gd name="connsiteY1" fmla="*/ 157480 h 294640"/>
                <a:gd name="connsiteX2" fmla="*/ 289560 w 553720"/>
                <a:gd name="connsiteY2" fmla="*/ 294640 h 294640"/>
                <a:gd name="connsiteX3" fmla="*/ 0 w 553720"/>
                <a:gd name="connsiteY3" fmla="*/ 162560 h 294640"/>
                <a:gd name="connsiteX4" fmla="*/ 269240 w 553720"/>
                <a:gd name="connsiteY4" fmla="*/ 0 h 29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294640">
                  <a:moveTo>
                    <a:pt x="269240" y="0"/>
                  </a:moveTo>
                  <a:lnTo>
                    <a:pt x="553720" y="157480"/>
                  </a:lnTo>
                  <a:lnTo>
                    <a:pt x="289560" y="294640"/>
                  </a:lnTo>
                  <a:lnTo>
                    <a:pt x="0" y="162560"/>
                  </a:lnTo>
                  <a:lnTo>
                    <a:pt x="269240" y="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79" name="Freeform: Shape 78">
              <a:extLst>
                <a:ext uri="{FF2B5EF4-FFF2-40B4-BE49-F238E27FC236}">
                  <a16:creationId xmlns:a16="http://schemas.microsoft.com/office/drawing/2014/main" id="{2E5C9F3C-A575-456F-8A35-BC836C59A423}"/>
                </a:ext>
              </a:extLst>
            </p:cNvPr>
            <p:cNvSpPr/>
            <p:nvPr/>
          </p:nvSpPr>
          <p:spPr>
            <a:xfrm>
              <a:off x="5032462" y="2380630"/>
              <a:ext cx="611069" cy="445559"/>
            </a:xfrm>
            <a:custGeom>
              <a:avLst/>
              <a:gdLst>
                <a:gd name="connsiteX0" fmla="*/ 692316 w 849507"/>
                <a:gd name="connsiteY0" fmla="*/ 259857 h 619415"/>
                <a:gd name="connsiteX1" fmla="*/ 444066 w 849507"/>
                <a:gd name="connsiteY1" fmla="*/ 136146 h 619415"/>
                <a:gd name="connsiteX2" fmla="*/ 414748 w 849507"/>
                <a:gd name="connsiteY2" fmla="*/ 145957 h 619415"/>
                <a:gd name="connsiteX3" fmla="*/ 424559 w 849507"/>
                <a:gd name="connsiteY3" fmla="*/ 175284 h 619415"/>
                <a:gd name="connsiteX4" fmla="*/ 643158 w 849507"/>
                <a:gd name="connsiteY4" fmla="*/ 284212 h 619415"/>
                <a:gd name="connsiteX5" fmla="*/ 419863 w 849507"/>
                <a:gd name="connsiteY5" fmla="*/ 394854 h 619415"/>
                <a:gd name="connsiteX6" fmla="*/ 198559 w 849507"/>
                <a:gd name="connsiteY6" fmla="*/ 282431 h 619415"/>
                <a:gd name="connsiteX7" fmla="*/ 187472 w 849507"/>
                <a:gd name="connsiteY7" fmla="*/ 276802 h 619415"/>
                <a:gd name="connsiteX8" fmla="*/ 70762 w 849507"/>
                <a:gd name="connsiteY8" fmla="*/ 217518 h 619415"/>
                <a:gd name="connsiteX9" fmla="*/ 419863 w 849507"/>
                <a:gd name="connsiteY9" fmla="*/ 46154 h 619415"/>
                <a:gd name="connsiteX10" fmla="*/ 777765 w 849507"/>
                <a:gd name="connsiteY10" fmla="*/ 217518 h 619415"/>
                <a:gd name="connsiteX11" fmla="*/ 692316 w 849507"/>
                <a:gd name="connsiteY11" fmla="*/ 259857 h 619415"/>
                <a:gd name="connsiteX12" fmla="*/ 611868 w 849507"/>
                <a:gd name="connsiteY12" fmla="*/ 514336 h 619415"/>
                <a:gd name="connsiteX13" fmla="*/ 204865 w 849507"/>
                <a:gd name="connsiteY13" fmla="*/ 490438 h 619415"/>
                <a:gd name="connsiteX14" fmla="*/ 204865 w 849507"/>
                <a:gd name="connsiteY14" fmla="*/ 334666 h 619415"/>
                <a:gd name="connsiteX15" fmla="*/ 409843 w 849507"/>
                <a:gd name="connsiteY15" fmla="*/ 438793 h 619415"/>
                <a:gd name="connsiteX16" fmla="*/ 419739 w 849507"/>
                <a:gd name="connsiteY16" fmla="*/ 441156 h 619415"/>
                <a:gd name="connsiteX17" fmla="*/ 429455 w 849507"/>
                <a:gd name="connsiteY17" fmla="*/ 438898 h 619415"/>
                <a:gd name="connsiteX18" fmla="*/ 611868 w 849507"/>
                <a:gd name="connsiteY18" fmla="*/ 348506 h 619415"/>
                <a:gd name="connsiteX19" fmla="*/ 611868 w 849507"/>
                <a:gd name="connsiteY19" fmla="*/ 514336 h 619415"/>
                <a:gd name="connsiteX20" fmla="*/ 837087 w 849507"/>
                <a:gd name="connsiteY20" fmla="*/ 197458 h 619415"/>
                <a:gd name="connsiteX21" fmla="*/ 429169 w 849507"/>
                <a:gd name="connsiteY21" fmla="*/ 2148 h 619415"/>
                <a:gd name="connsiteX22" fmla="*/ 410119 w 849507"/>
                <a:gd name="connsiteY22" fmla="*/ 2253 h 619415"/>
                <a:gd name="connsiteX23" fmla="*/ 12231 w 849507"/>
                <a:gd name="connsiteY23" fmla="*/ 197563 h 619415"/>
                <a:gd name="connsiteX24" fmla="*/ 1 w 849507"/>
                <a:gd name="connsiteY24" fmla="*/ 217023 h 619415"/>
                <a:gd name="connsiteX25" fmla="*/ 11945 w 849507"/>
                <a:gd name="connsiteY25" fmla="*/ 236654 h 619415"/>
                <a:gd name="connsiteX26" fmla="*/ 161164 w 849507"/>
                <a:gd name="connsiteY26" fmla="*/ 312463 h 619415"/>
                <a:gd name="connsiteX27" fmla="*/ 161164 w 849507"/>
                <a:gd name="connsiteY27" fmla="*/ 499887 h 619415"/>
                <a:gd name="connsiteX28" fmla="*/ 167498 w 849507"/>
                <a:gd name="connsiteY28" fmla="*/ 515298 h 619415"/>
                <a:gd name="connsiteX29" fmla="*/ 425140 w 849507"/>
                <a:gd name="connsiteY29" fmla="*/ 619416 h 619415"/>
                <a:gd name="connsiteX30" fmla="*/ 646310 w 849507"/>
                <a:gd name="connsiteY30" fmla="*/ 543702 h 619415"/>
                <a:gd name="connsiteX31" fmla="*/ 655569 w 849507"/>
                <a:gd name="connsiteY31" fmla="*/ 525842 h 619415"/>
                <a:gd name="connsiteX32" fmla="*/ 655569 w 849507"/>
                <a:gd name="connsiteY32" fmla="*/ 326846 h 619415"/>
                <a:gd name="connsiteX33" fmla="*/ 681048 w 849507"/>
                <a:gd name="connsiteY33" fmla="*/ 314225 h 619415"/>
                <a:gd name="connsiteX34" fmla="*/ 681048 w 849507"/>
                <a:gd name="connsiteY34" fmla="*/ 471207 h 619415"/>
                <a:gd name="connsiteX35" fmla="*/ 702908 w 849507"/>
                <a:gd name="connsiteY35" fmla="*/ 493057 h 619415"/>
                <a:gd name="connsiteX36" fmla="*/ 724758 w 849507"/>
                <a:gd name="connsiteY36" fmla="*/ 471207 h 619415"/>
                <a:gd name="connsiteX37" fmla="*/ 724758 w 849507"/>
                <a:gd name="connsiteY37" fmla="*/ 292566 h 619415"/>
                <a:gd name="connsiteX38" fmla="*/ 837372 w 849507"/>
                <a:gd name="connsiteY38" fmla="*/ 236768 h 619415"/>
                <a:gd name="connsiteX39" fmla="*/ 849507 w 849507"/>
                <a:gd name="connsiteY39" fmla="*/ 217023 h 619415"/>
                <a:gd name="connsiteX40" fmla="*/ 837087 w 849507"/>
                <a:gd name="connsiteY40" fmla="*/ 197458 h 619415"/>
                <a:gd name="connsiteX41" fmla="*/ 837087 w 849507"/>
                <a:gd name="connsiteY41" fmla="*/ 197458 h 61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507" h="619415">
                  <a:moveTo>
                    <a:pt x="692316" y="259857"/>
                  </a:moveTo>
                  <a:lnTo>
                    <a:pt x="444066" y="136146"/>
                  </a:lnTo>
                  <a:cubicBezTo>
                    <a:pt x="433227" y="130783"/>
                    <a:pt x="420168" y="135203"/>
                    <a:pt x="414748" y="145957"/>
                  </a:cubicBezTo>
                  <a:cubicBezTo>
                    <a:pt x="409366" y="156758"/>
                    <a:pt x="413767" y="169884"/>
                    <a:pt x="424559" y="175284"/>
                  </a:cubicBezTo>
                  <a:lnTo>
                    <a:pt x="643158" y="284212"/>
                  </a:lnTo>
                  <a:lnTo>
                    <a:pt x="419863" y="394854"/>
                  </a:lnTo>
                  <a:lnTo>
                    <a:pt x="198559" y="282431"/>
                  </a:lnTo>
                  <a:cubicBezTo>
                    <a:pt x="195625" y="279450"/>
                    <a:pt x="191711" y="277707"/>
                    <a:pt x="187472" y="276802"/>
                  </a:cubicBezTo>
                  <a:lnTo>
                    <a:pt x="70762" y="217518"/>
                  </a:lnTo>
                  <a:lnTo>
                    <a:pt x="419863" y="46154"/>
                  </a:lnTo>
                  <a:lnTo>
                    <a:pt x="777765" y="217518"/>
                  </a:lnTo>
                  <a:lnTo>
                    <a:pt x="692316" y="259857"/>
                  </a:lnTo>
                  <a:close/>
                  <a:moveTo>
                    <a:pt x="611868" y="514336"/>
                  </a:moveTo>
                  <a:cubicBezTo>
                    <a:pt x="405852" y="652325"/>
                    <a:pt x="239479" y="521442"/>
                    <a:pt x="204865" y="490438"/>
                  </a:cubicBezTo>
                  <a:lnTo>
                    <a:pt x="204865" y="334666"/>
                  </a:lnTo>
                  <a:lnTo>
                    <a:pt x="409843" y="438793"/>
                  </a:lnTo>
                  <a:cubicBezTo>
                    <a:pt x="412957" y="440374"/>
                    <a:pt x="416348" y="441156"/>
                    <a:pt x="419739" y="441156"/>
                  </a:cubicBezTo>
                  <a:cubicBezTo>
                    <a:pt x="423073" y="441156"/>
                    <a:pt x="426378" y="440413"/>
                    <a:pt x="429455" y="438898"/>
                  </a:cubicBezTo>
                  <a:lnTo>
                    <a:pt x="611868" y="348506"/>
                  </a:lnTo>
                  <a:lnTo>
                    <a:pt x="611868" y="514336"/>
                  </a:lnTo>
                  <a:close/>
                  <a:moveTo>
                    <a:pt x="837087" y="197458"/>
                  </a:moveTo>
                  <a:lnTo>
                    <a:pt x="429169" y="2148"/>
                  </a:lnTo>
                  <a:cubicBezTo>
                    <a:pt x="423130" y="-757"/>
                    <a:pt x="416110" y="-709"/>
                    <a:pt x="410119" y="2253"/>
                  </a:cubicBezTo>
                  <a:lnTo>
                    <a:pt x="12231" y="197563"/>
                  </a:lnTo>
                  <a:cubicBezTo>
                    <a:pt x="4782" y="201211"/>
                    <a:pt x="67" y="208746"/>
                    <a:pt x="1" y="217023"/>
                  </a:cubicBezTo>
                  <a:cubicBezTo>
                    <a:pt x="-66" y="225300"/>
                    <a:pt x="4563" y="232901"/>
                    <a:pt x="11945" y="236654"/>
                  </a:cubicBezTo>
                  <a:lnTo>
                    <a:pt x="161164" y="312463"/>
                  </a:lnTo>
                  <a:lnTo>
                    <a:pt x="161164" y="499887"/>
                  </a:lnTo>
                  <a:cubicBezTo>
                    <a:pt x="161164" y="505649"/>
                    <a:pt x="163440" y="511202"/>
                    <a:pt x="167498" y="515298"/>
                  </a:cubicBezTo>
                  <a:cubicBezTo>
                    <a:pt x="168994" y="516794"/>
                    <a:pt x="273435" y="619435"/>
                    <a:pt x="425140" y="619416"/>
                  </a:cubicBezTo>
                  <a:cubicBezTo>
                    <a:pt x="491377" y="619416"/>
                    <a:pt x="566672" y="599823"/>
                    <a:pt x="646310" y="543702"/>
                  </a:cubicBezTo>
                  <a:cubicBezTo>
                    <a:pt x="652111" y="539606"/>
                    <a:pt x="655569" y="532948"/>
                    <a:pt x="655569" y="525842"/>
                  </a:cubicBezTo>
                  <a:lnTo>
                    <a:pt x="655569" y="326846"/>
                  </a:lnTo>
                  <a:lnTo>
                    <a:pt x="681048" y="314225"/>
                  </a:lnTo>
                  <a:lnTo>
                    <a:pt x="681048" y="471207"/>
                  </a:lnTo>
                  <a:cubicBezTo>
                    <a:pt x="681048" y="483285"/>
                    <a:pt x="690821" y="493057"/>
                    <a:pt x="702908" y="493057"/>
                  </a:cubicBezTo>
                  <a:cubicBezTo>
                    <a:pt x="714986" y="493057"/>
                    <a:pt x="724758" y="483285"/>
                    <a:pt x="724758" y="471207"/>
                  </a:cubicBezTo>
                  <a:lnTo>
                    <a:pt x="724758" y="292566"/>
                  </a:lnTo>
                  <a:lnTo>
                    <a:pt x="837372" y="236768"/>
                  </a:lnTo>
                  <a:cubicBezTo>
                    <a:pt x="844859" y="233053"/>
                    <a:pt x="849574" y="225386"/>
                    <a:pt x="849507" y="217023"/>
                  </a:cubicBezTo>
                  <a:cubicBezTo>
                    <a:pt x="849450" y="208660"/>
                    <a:pt x="844621" y="201087"/>
                    <a:pt x="837087" y="197458"/>
                  </a:cubicBezTo>
                  <a:lnTo>
                    <a:pt x="837087" y="197458"/>
                  </a:lnTo>
                  <a:close/>
                </a:path>
              </a:pathLst>
            </a:custGeom>
            <a:solidFill>
              <a:schemeClr val="tx2"/>
            </a:solidFill>
            <a:ln w="9525" cap="flat">
              <a:noFill/>
              <a:prstDash val="solid"/>
              <a:miter/>
            </a:ln>
          </p:spPr>
          <p:txBody>
            <a:bodyPr rtlCol="0" anchor="ctr"/>
            <a:lstStyle/>
            <a:p>
              <a:pPr algn="r" rtl="1"/>
              <a:endParaRPr lang="en-US" dirty="0"/>
            </a:p>
          </p:txBody>
        </p:sp>
      </p:grpSp>
      <p:pic>
        <p:nvPicPr>
          <p:cNvPr id="37" name="Picture 36" descr="Qr code&#10;&#10;Description automatically generated with medium confidence">
            <a:extLst>
              <a:ext uri="{FF2B5EF4-FFF2-40B4-BE49-F238E27FC236}">
                <a16:creationId xmlns:a16="http://schemas.microsoft.com/office/drawing/2014/main" id="{F0491261-3CCF-4BC2-B2A2-CD604728715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8" name="Picture 37" descr="Rectangle&#10;&#10;Description automatically generated">
            <a:extLst>
              <a:ext uri="{FF2B5EF4-FFF2-40B4-BE49-F238E27FC236}">
                <a16:creationId xmlns:a16="http://schemas.microsoft.com/office/drawing/2014/main" id="{44749E94-79FD-4121-B09B-613C28FA68C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180515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D1F31A-D1DC-46FA-8928-66A9FDEF96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95" name="think-cell Slide" r:id="rId5" imgW="308" imgH="309" progId="TCLayout.ActiveDocument.1">
                  <p:embed/>
                </p:oleObj>
              </mc:Choice>
              <mc:Fallback>
                <p:oleObj name="think-cell Slide" r:id="rId5" imgW="308" imgH="309" progId="TCLayout.ActiveDocument.1">
                  <p:embed/>
                  <p:pic>
                    <p:nvPicPr>
                      <p:cNvPr id="3" name="Object 2" hidden="1">
                        <a:extLst>
                          <a:ext uri="{FF2B5EF4-FFF2-40B4-BE49-F238E27FC236}">
                            <a16:creationId xmlns:a16="http://schemas.microsoft.com/office/drawing/2014/main" id="{0BD1F31A-D1DC-46FA-8928-66A9FDEF96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3" name="Footer Placeholder 1">
            <a:extLst>
              <a:ext uri="{FF2B5EF4-FFF2-40B4-BE49-F238E27FC236}">
                <a16:creationId xmlns:a16="http://schemas.microsoft.com/office/drawing/2014/main" id="{3027078E-1EAE-4388-A3E7-5237D4D2F494}"/>
              </a:ext>
            </a:extLst>
          </p:cNvPr>
          <p:cNvSpPr>
            <a:spLocks noGrp="1"/>
          </p:cNvSpPr>
          <p:nvPr>
            <p:ph type="ftr" sz="quarter" idx="11"/>
          </p:nvPr>
        </p:nvSpPr>
        <p:spPr/>
        <p:txBody>
          <a:bodyPr/>
          <a:lstStyle/>
          <a:p>
            <a:r>
              <a:rPr lang="ar-SA" dirty="0"/>
              <a:t>المصدر:</a:t>
            </a:r>
            <a:r>
              <a:rPr lang="ar-SA" noProof="0" dirty="0"/>
              <a:t> الموقع الإلكتروني الرسمي، وكتيب الشركة، والتقارير السنوية، والأبحاث الصحفية، وتحليلات فريق العمل</a:t>
            </a:r>
          </a:p>
        </p:txBody>
      </p:sp>
      <p:sp>
        <p:nvSpPr>
          <p:cNvPr id="14" name="Slide Number Placeholder 2">
            <a:extLst>
              <a:ext uri="{FF2B5EF4-FFF2-40B4-BE49-F238E27FC236}">
                <a16:creationId xmlns:a16="http://schemas.microsoft.com/office/drawing/2014/main" id="{4147596E-8260-484B-AB73-05EAF475225F}"/>
              </a:ext>
            </a:extLst>
          </p:cNvPr>
          <p:cNvSpPr>
            <a:spLocks noGrp="1"/>
          </p:cNvSpPr>
          <p:nvPr>
            <p:ph type="sldNum" sz="quarter" idx="12"/>
          </p:nvPr>
        </p:nvSpPr>
        <p:spPr/>
        <p:txBody>
          <a:bodyPr/>
          <a:lstStyle/>
          <a:p>
            <a:fld id="{9FDB499F-DC86-4996-A3C7-FCE8E06389C2}" type="slidenum">
              <a:rPr lang="ar-SA" smtClean="0"/>
              <a:t>16</a:t>
            </a:fld>
            <a:endParaRPr lang="ar-SA" dirty="0"/>
          </a:p>
        </p:txBody>
      </p:sp>
      <p:sp>
        <p:nvSpPr>
          <p:cNvPr id="2" name="Title 1">
            <a:extLst>
              <a:ext uri="{FF2B5EF4-FFF2-40B4-BE49-F238E27FC236}">
                <a16:creationId xmlns:a16="http://schemas.microsoft.com/office/drawing/2014/main" id="{0AA1744A-8DF6-4ED9-AEC2-CF9CB6F1AC3A}"/>
              </a:ext>
            </a:extLst>
          </p:cNvPr>
          <p:cNvSpPr>
            <a:spLocks noGrp="1"/>
          </p:cNvSpPr>
          <p:nvPr>
            <p:ph type="title"/>
          </p:nvPr>
        </p:nvSpPr>
        <p:spPr>
          <a:xfrm>
            <a:off x="625475" y="556260"/>
            <a:ext cx="11049000" cy="579758"/>
          </a:xfrm>
        </p:spPr>
        <p:txBody>
          <a:bodyPr vert="horz"/>
          <a:lstStyle/>
          <a:p>
            <a:r>
              <a:rPr lang="ar-SA" dirty="0"/>
              <a:t>الدروس المستفادة</a:t>
            </a:r>
          </a:p>
        </p:txBody>
      </p:sp>
      <p:sp>
        <p:nvSpPr>
          <p:cNvPr id="19" name="Rectangle 18">
            <a:extLst>
              <a:ext uri="{FF2B5EF4-FFF2-40B4-BE49-F238E27FC236}">
                <a16:creationId xmlns:a16="http://schemas.microsoft.com/office/drawing/2014/main" id="{81C84306-840C-492F-9533-F47B957DBD4E}"/>
              </a:ext>
            </a:extLst>
          </p:cNvPr>
          <p:cNvSpPr/>
          <p:nvPr/>
        </p:nvSpPr>
        <p:spPr>
          <a:xfrm flipH="1">
            <a:off x="607281" y="2217687"/>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dirty="0">
                <a:solidFill>
                  <a:schemeClr val="tx1"/>
                </a:solidFill>
                <a:latin typeface="DIN Next LT Arabic (Body)"/>
                <a:sym typeface="Effra" panose="02000506080000020004" pitchFamily="2" charset="0"/>
              </a:rPr>
              <a:t>تعمل الهيئة على </a:t>
            </a:r>
            <a:r>
              <a:rPr lang="ar-EG" sz="1400" dirty="0">
                <a:solidFill>
                  <a:schemeClr val="tx1"/>
                </a:solidFill>
                <a:latin typeface="DIN Next LT Arabic (Body)"/>
                <a:sym typeface="Effra" panose="02000506080000020004" pitchFamily="2" charset="0"/>
              </a:rPr>
              <a:t>الجمع بين </a:t>
            </a:r>
            <a:r>
              <a:rPr lang="ar-SA" sz="1400" dirty="0">
                <a:solidFill>
                  <a:schemeClr val="tx1"/>
                </a:solidFill>
                <a:latin typeface="DIN Next LT Arabic (Body)"/>
                <a:sym typeface="Effra" panose="02000506080000020004" pitchFamily="2" charset="0"/>
              </a:rPr>
              <a:t>المعلومات </a:t>
            </a:r>
            <a:r>
              <a:rPr lang="ar-EG" sz="1400" dirty="0">
                <a:solidFill>
                  <a:schemeClr val="tx1"/>
                </a:solidFill>
                <a:latin typeface="DIN Next LT Arabic (Body)"/>
                <a:sym typeface="Effra" panose="02000506080000020004" pitchFamily="2" charset="0"/>
              </a:rPr>
              <a:t>المستمدة </a:t>
            </a:r>
            <a:r>
              <a:rPr lang="ar-SA" sz="1400" dirty="0">
                <a:solidFill>
                  <a:schemeClr val="tx1"/>
                </a:solidFill>
                <a:latin typeface="DIN Next LT Arabic (Body)"/>
                <a:sym typeface="Effra" panose="02000506080000020004" pitchFamily="2" charset="0"/>
              </a:rPr>
              <a:t>من مصادر متنوعة مثل البيانات الإدارية والاستبيانات وأجهزة الاستشعار وتطبيقات الهواتف المحمولة والجهات الخارجية المقدمة للبيانات</a:t>
            </a:r>
          </a:p>
        </p:txBody>
      </p:sp>
      <p:sp>
        <p:nvSpPr>
          <p:cNvPr id="21" name="Freeform: Shape 20">
            <a:extLst>
              <a:ext uri="{FF2B5EF4-FFF2-40B4-BE49-F238E27FC236}">
                <a16:creationId xmlns:a16="http://schemas.microsoft.com/office/drawing/2014/main" id="{2AD00EE9-113C-45D3-8698-E42C6F074063}"/>
              </a:ext>
            </a:extLst>
          </p:cNvPr>
          <p:cNvSpPr/>
          <p:nvPr/>
        </p:nvSpPr>
        <p:spPr>
          <a:xfrm>
            <a:off x="11137270" y="2558917"/>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dirty="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7" name="Rectangle 26">
            <a:extLst>
              <a:ext uri="{FF2B5EF4-FFF2-40B4-BE49-F238E27FC236}">
                <a16:creationId xmlns:a16="http://schemas.microsoft.com/office/drawing/2014/main" id="{732E6A40-F98F-45BD-94B3-6D2350050B24}"/>
              </a:ext>
            </a:extLst>
          </p:cNvPr>
          <p:cNvSpPr/>
          <p:nvPr/>
        </p:nvSpPr>
        <p:spPr>
          <a:xfrm flipH="1">
            <a:off x="607281" y="3314525"/>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dirty="0">
                <a:solidFill>
                  <a:schemeClr val="tx1"/>
                </a:solidFill>
                <a:latin typeface="DIN Next LT Arabic (Body)"/>
                <a:sym typeface="Effra" panose="02000506080000020004" pitchFamily="2" charset="0"/>
              </a:rPr>
              <a:t> تخطط الهيئة لتوسيع نطاق عملياتها من خلال استخدام التقنيات المبتكرة مثل مجموعات سبارك (</a:t>
            </a:r>
            <a:r>
              <a:rPr lang="en-US" sz="1400" dirty="0">
                <a:solidFill>
                  <a:schemeClr val="tx1"/>
                </a:solidFill>
                <a:latin typeface="DIN Next LT Arabic (Body)"/>
                <a:sym typeface="Effra" panose="02000506080000020004" pitchFamily="2" charset="0"/>
              </a:rPr>
              <a:t>SPARK clusters</a:t>
            </a:r>
            <a:r>
              <a:rPr lang="ar-SA" sz="1400" dirty="0">
                <a:solidFill>
                  <a:schemeClr val="tx1"/>
                </a:solidFill>
                <a:latin typeface="DIN Next LT Arabic (Body)"/>
                <a:sym typeface="Effra" panose="02000506080000020004" pitchFamily="2" charset="0"/>
              </a:rPr>
              <a:t>) وأنظمة الحوسبة متعددة الأطراف والآمنة</a:t>
            </a:r>
          </a:p>
        </p:txBody>
      </p:sp>
      <p:sp>
        <p:nvSpPr>
          <p:cNvPr id="28" name="Freeform: Shape 27">
            <a:extLst>
              <a:ext uri="{FF2B5EF4-FFF2-40B4-BE49-F238E27FC236}">
                <a16:creationId xmlns:a16="http://schemas.microsoft.com/office/drawing/2014/main" id="{E3FB8BFC-FD57-4052-B2D5-B631DE3D2F33}"/>
              </a:ext>
            </a:extLst>
          </p:cNvPr>
          <p:cNvSpPr/>
          <p:nvPr/>
        </p:nvSpPr>
        <p:spPr>
          <a:xfrm>
            <a:off x="11137270" y="3655755"/>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dirty="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29" name="Rectangle 28">
            <a:extLst>
              <a:ext uri="{FF2B5EF4-FFF2-40B4-BE49-F238E27FC236}">
                <a16:creationId xmlns:a16="http://schemas.microsoft.com/office/drawing/2014/main" id="{7CDF077D-FE0E-4499-AE7E-DF42BED0499F}"/>
              </a:ext>
            </a:extLst>
          </p:cNvPr>
          <p:cNvSpPr/>
          <p:nvPr/>
        </p:nvSpPr>
        <p:spPr>
          <a:xfrm flipH="1">
            <a:off x="607281" y="4411363"/>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algn="r" rtl="1">
              <a:defRPr/>
            </a:pPr>
            <a:r>
              <a:rPr lang="ar-SA" sz="1400" dirty="0">
                <a:solidFill>
                  <a:schemeClr val="tx1"/>
                </a:solidFill>
                <a:latin typeface="DIN Next LT Arabic (Body)"/>
                <a:sym typeface="Effra" panose="02000506080000020004" pitchFamily="2" charset="0"/>
              </a:rPr>
              <a:t>تعمل مراكز البيانات الحضرية مع مجموعة متنوعة من أصحاب المصلحة سواءً في القطاع الحكومي أو الخاص لتقديم مرئيات معمقة تدعم إعداد سياسات قائمة على البيانات على مستوى البلديات</a:t>
            </a:r>
          </a:p>
        </p:txBody>
      </p:sp>
      <p:sp>
        <p:nvSpPr>
          <p:cNvPr id="30" name="Freeform: Shape 29">
            <a:extLst>
              <a:ext uri="{FF2B5EF4-FFF2-40B4-BE49-F238E27FC236}">
                <a16:creationId xmlns:a16="http://schemas.microsoft.com/office/drawing/2014/main" id="{5A3446FD-7047-4141-9E9A-76E531957BC2}"/>
              </a:ext>
            </a:extLst>
          </p:cNvPr>
          <p:cNvSpPr/>
          <p:nvPr/>
        </p:nvSpPr>
        <p:spPr>
          <a:xfrm>
            <a:off x="11137270" y="4752593"/>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i="0" u="none" strike="noStrike" kern="1200" cap="none" spc="0" normalizeH="0" baseline="0" noProof="0" dirty="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34" name="Rectangle 33">
            <a:extLst>
              <a:ext uri="{FF2B5EF4-FFF2-40B4-BE49-F238E27FC236}">
                <a16:creationId xmlns:a16="http://schemas.microsoft.com/office/drawing/2014/main" id="{EB9B31DE-77D4-4A92-9A78-EA28AA249010}"/>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lang="ar-SA" sz="1400" dirty="0">
                <a:solidFill>
                  <a:schemeClr val="tx1"/>
                </a:solidFill>
                <a:latin typeface="DIN Next LT Arabic (Body)"/>
                <a:sym typeface="Effra" panose="02000506080000020004" pitchFamily="2" charset="0"/>
              </a:rPr>
              <a:t> أنشأت هيئة الإحصاء الهولندية مراكز البيانات الحضرية التابعة لتمكين جمع البيانات وإعداد الإحصاءات على المستوى المحلي</a:t>
            </a:r>
          </a:p>
        </p:txBody>
      </p:sp>
      <p:sp>
        <p:nvSpPr>
          <p:cNvPr id="18" name="Rectangle: Rounded Corners 17">
            <a:extLst>
              <a:ext uri="{FF2B5EF4-FFF2-40B4-BE49-F238E27FC236}">
                <a16:creationId xmlns:a16="http://schemas.microsoft.com/office/drawing/2014/main" id="{6CF5AE39-9BC3-4EC5-A3B9-50A521232B0D}"/>
              </a:ext>
            </a:extLst>
          </p:cNvPr>
          <p:cNvSpPr/>
          <p:nvPr/>
        </p:nvSpPr>
        <p:spPr>
          <a:xfrm>
            <a:off x="7070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schemeClr val="tx1"/>
                </a:solidFill>
                <a:latin typeface="DIN Next LT Arabic"/>
              </a:rPr>
              <a:t> الدروس المستفادة</a:t>
            </a:r>
          </a:p>
        </p:txBody>
      </p:sp>
      <p:pic>
        <p:nvPicPr>
          <p:cNvPr id="20" name="Picture 19" descr="Qr code&#10;&#10;Description automatically generated with medium confidence">
            <a:extLst>
              <a:ext uri="{FF2B5EF4-FFF2-40B4-BE49-F238E27FC236}">
                <a16:creationId xmlns:a16="http://schemas.microsoft.com/office/drawing/2014/main" id="{57FE6170-F652-4B2C-8CAC-5A13D9EED6B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23" name="Picture 22" descr="Rectangle&#10;&#10;Description automatically generated">
            <a:extLst>
              <a:ext uri="{FF2B5EF4-FFF2-40B4-BE49-F238E27FC236}">
                <a16:creationId xmlns:a16="http://schemas.microsoft.com/office/drawing/2014/main" id="{3A59847B-F6B8-4EBF-AA4A-4020AB8FBBA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2006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3454521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54"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DIN Next LT Arabic Medium" panose="020B0603020203050203" pitchFamily="34" charset="-78"/>
              <a:ea typeface="+mn-ea"/>
              <a:cs typeface="+mn-cs"/>
              <a:sym typeface="DIN Next LT Arabic Medium" panose="020B0603020203050203"/>
            </a:endParaRPr>
          </a:p>
        </p:txBody>
      </p:sp>
      <p:sp>
        <p:nvSpPr>
          <p:cNvPr id="33" name="Footer Placeholder 1">
            <a:extLst>
              <a:ext uri="{FF2B5EF4-FFF2-40B4-BE49-F238E27FC236}">
                <a16:creationId xmlns:a16="http://schemas.microsoft.com/office/drawing/2014/main" id="{33A0D4A2-DE27-4BDA-BBB6-7BAB3412D232}"/>
              </a:ext>
            </a:extLst>
          </p:cNvPr>
          <p:cNvSpPr>
            <a:spLocks noGrp="1"/>
          </p:cNvSpPr>
          <p:nvPr>
            <p:ph type="ftr" sz="quarter" idx="11"/>
          </p:nvPr>
        </p:nvSpPr>
        <p:spPr/>
        <p:txBody>
          <a:bodyPr/>
          <a:lstStyle/>
          <a:p>
            <a:r>
              <a:rPr lang="ar-SA" dirty="0"/>
              <a:t>المصدر:</a:t>
            </a:r>
            <a:r>
              <a:rPr lang="ar-SA" noProof="0" dirty="0"/>
              <a:t>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06B8E4B2-E775-405A-875D-2B88835F880E}"/>
              </a:ext>
            </a:extLst>
          </p:cNvPr>
          <p:cNvSpPr>
            <a:spLocks noGrp="1"/>
          </p:cNvSpPr>
          <p:nvPr>
            <p:ph type="sldNum" sz="quarter" idx="12"/>
          </p:nvPr>
        </p:nvSpPr>
        <p:spPr/>
        <p:txBody>
          <a:bodyPr/>
          <a:lstStyle/>
          <a:p>
            <a:pPr lvl="0"/>
            <a:fld id="{9FDB499F-DC86-4996-A3C7-FCE8E06389C2}" type="slidenum">
              <a:rPr lang="ar-SA" noProof="0" smtClean="0"/>
              <a:pPr lvl="0"/>
              <a:t>2</a:t>
            </a:fld>
            <a:endParaRPr lang="ar-SA" noProof="0" dirty="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dirty="0"/>
              <a:t>مراكز البيانات الحضرية التابعة لهيئة الإحصاء الهولندية</a:t>
            </a:r>
          </a:p>
        </p:txBody>
      </p:sp>
      <p:sp>
        <p:nvSpPr>
          <p:cNvPr id="28" name="Rectangle: Rounded Corners 27">
            <a:extLst>
              <a:ext uri="{FF2B5EF4-FFF2-40B4-BE49-F238E27FC236}">
                <a16:creationId xmlns:a16="http://schemas.microsoft.com/office/drawing/2014/main" id="{AA42EF4F-9C5C-41FD-863D-F160DD9683FD}"/>
              </a:ext>
            </a:extLst>
          </p:cNvPr>
          <p:cNvSpPr/>
          <p:nvPr/>
        </p:nvSpPr>
        <p:spPr>
          <a:xfrm>
            <a:off x="70702" y="69564"/>
            <a:ext cx="1678584" cy="228609"/>
          </a:xfrm>
          <a:prstGeom prst="roundRect">
            <a:avLst>
              <a:gd name="adj" fmla="val 142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dirty="0">
                <a:solidFill>
                  <a:prstClr val="white"/>
                </a:solidFill>
                <a:latin typeface="DIN Next LT Arabic"/>
              </a:rPr>
              <a:t> 1- نظرة عامة</a:t>
            </a:r>
          </a:p>
        </p:txBody>
      </p:sp>
      <p:sp>
        <p:nvSpPr>
          <p:cNvPr id="142" name="Rectangle 141">
            <a:extLst>
              <a:ext uri="{FF2B5EF4-FFF2-40B4-BE49-F238E27FC236}">
                <a16:creationId xmlns:a16="http://schemas.microsoft.com/office/drawing/2014/main" id="{1491BD63-B7B8-4C92-9C61-B44544C89A07}"/>
              </a:ext>
            </a:extLst>
          </p:cNvPr>
          <p:cNvSpPr/>
          <p:nvPr/>
        </p:nvSpPr>
        <p:spPr>
          <a:xfrm flipH="1">
            <a:off x="645160" y="1685506"/>
            <a:ext cx="7248469" cy="14708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dirty="0">
                <a:solidFill>
                  <a:srgbClr val="282560"/>
                </a:solidFill>
                <a:latin typeface="DIN Next LT Arabic"/>
                <a:cs typeface="DIN Next LT Arabic"/>
              </a:rPr>
              <a:t>أنشأت هيئة الإحصاء الهولندية مراكز البيانات الحضرية التابعة لها بالتعاون مع البلديات والمناطق لتحسين جمع البيانات وإعداد الإحصاءات على المستوى المحلي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dirty="0">
                <a:solidFill>
                  <a:srgbClr val="282560"/>
                </a:solidFill>
                <a:latin typeface="DIN Next LT Arabic"/>
                <a:cs typeface="DIN Next LT Arabic"/>
              </a:rPr>
              <a:t>تهدف الهيئة أيضاً من خلال إنشاء مراكز البيانات الحضرية</a:t>
            </a:r>
            <a:r>
              <a:rPr lang="ar-EG" sz="1400" dirty="0">
                <a:solidFill>
                  <a:srgbClr val="282560"/>
                </a:solidFill>
                <a:latin typeface="DIN Next LT Arabic"/>
                <a:cs typeface="DIN Next LT Arabic"/>
              </a:rPr>
              <a:t> </a:t>
            </a:r>
            <a:r>
              <a:rPr lang="ar-SA" sz="1400" dirty="0">
                <a:solidFill>
                  <a:srgbClr val="282560"/>
                </a:solidFill>
                <a:latin typeface="DIN Next LT Arabic"/>
                <a:cs typeface="DIN Next LT Arabic"/>
              </a:rPr>
              <a:t>إلى تقليل الفترة الزمنية المستغرقة في إعداد الإحصاءات حتى تكون جاهزة بصورة فورية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dirty="0">
                <a:solidFill>
                  <a:srgbClr val="282560"/>
                </a:solidFill>
                <a:latin typeface="DIN Next LT Arabic"/>
                <a:cs typeface="DIN Next LT Arabic"/>
              </a:rPr>
              <a:t>لدى الهيئة حالياً شبكة مكونة من 14 مركزاً للبيانات الحضرية منتشراً في مختلف مناطق هولندا</a:t>
            </a:r>
          </a:p>
        </p:txBody>
      </p:sp>
      <p:sp>
        <p:nvSpPr>
          <p:cNvPr id="143" name="TextBox 142">
            <a:extLst>
              <a:ext uri="{FF2B5EF4-FFF2-40B4-BE49-F238E27FC236}">
                <a16:creationId xmlns:a16="http://schemas.microsoft.com/office/drawing/2014/main" id="{1230A87D-64E2-4EB1-8341-E07E0AB9FB7C}"/>
              </a:ext>
            </a:extLst>
          </p:cNvPr>
          <p:cNvSpPr txBox="1"/>
          <p:nvPr/>
        </p:nvSpPr>
        <p:spPr>
          <a:xfrm>
            <a:off x="3733128" y="1531601"/>
            <a:ext cx="1072534" cy="279372"/>
          </a:xfrm>
          <a:prstGeom prst="rect">
            <a:avLst/>
          </a:prstGeom>
          <a:solidFill>
            <a:schemeClr val="bg1"/>
          </a:solidFill>
        </p:spPr>
        <p:txBody>
          <a:bodyPr wrap="square" lIns="0" tIns="0" rIns="0" bIns="0" rtlCol="0" anchor="ctr">
            <a:spAutoFit/>
          </a:bodyPr>
          <a:lstStyle/>
          <a:p>
            <a:pPr algn="ctr" rtl="1">
              <a:lnSpc>
                <a:spcPct val="110000"/>
              </a:lnSpc>
            </a:pPr>
            <a:r>
              <a:rPr lang="ar-SA" dirty="0">
                <a:solidFill>
                  <a:schemeClr val="accent2"/>
                </a:solidFill>
                <a:latin typeface="+mj-lt"/>
                <a:cs typeface="DIN Next LT Arabic" panose="020B0503020203050203" pitchFamily="34" charset="-78"/>
              </a:rPr>
              <a:t>نظرة عامة</a:t>
            </a:r>
          </a:p>
        </p:txBody>
      </p:sp>
      <p:sp>
        <p:nvSpPr>
          <p:cNvPr id="144" name="Rectangle 143">
            <a:extLst>
              <a:ext uri="{FF2B5EF4-FFF2-40B4-BE49-F238E27FC236}">
                <a16:creationId xmlns:a16="http://schemas.microsoft.com/office/drawing/2014/main" id="{A5532C00-ADD6-4EBA-862B-5766466475FB}"/>
              </a:ext>
            </a:extLst>
          </p:cNvPr>
          <p:cNvSpPr/>
          <p:nvPr/>
        </p:nvSpPr>
        <p:spPr>
          <a:xfrm flipH="1">
            <a:off x="10248086" y="1682722"/>
            <a:ext cx="1289896"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dirty="0">
                <a:ln>
                  <a:noFill/>
                </a:ln>
                <a:solidFill>
                  <a:prstClr val="white"/>
                </a:solidFill>
                <a:effectLst/>
                <a:uLnTx/>
                <a:uFillTx/>
                <a:latin typeface="DIN Next LT Arabic"/>
                <a:ea typeface="+mn-ea"/>
                <a:cs typeface="+mn-cs"/>
              </a:rPr>
              <a:t>المقر الرئيسي</a:t>
            </a:r>
          </a:p>
        </p:txBody>
      </p:sp>
      <p:sp>
        <p:nvSpPr>
          <p:cNvPr id="145" name="Rectangle 144">
            <a:extLst>
              <a:ext uri="{FF2B5EF4-FFF2-40B4-BE49-F238E27FC236}">
                <a16:creationId xmlns:a16="http://schemas.microsoft.com/office/drawing/2014/main" id="{649964F6-D108-40B6-9C4A-98941866743B}"/>
              </a:ext>
            </a:extLst>
          </p:cNvPr>
          <p:cNvSpPr/>
          <p:nvPr/>
        </p:nvSpPr>
        <p:spPr>
          <a:xfrm flipH="1">
            <a:off x="8463575" y="1682722"/>
            <a:ext cx="1668145"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dirty="0">
                <a:solidFill>
                  <a:srgbClr val="282560"/>
                </a:solidFill>
                <a:latin typeface="DIN Next LT Arabic"/>
              </a:rPr>
              <a:t>لاهاي، هولندا</a:t>
            </a:r>
          </a:p>
        </p:txBody>
      </p:sp>
      <p:sp>
        <p:nvSpPr>
          <p:cNvPr id="146" name="Rectangle 145">
            <a:extLst>
              <a:ext uri="{FF2B5EF4-FFF2-40B4-BE49-F238E27FC236}">
                <a16:creationId xmlns:a16="http://schemas.microsoft.com/office/drawing/2014/main" id="{DD073DAA-0580-4B3D-A113-B3FC8CAAD59F}"/>
              </a:ext>
            </a:extLst>
          </p:cNvPr>
          <p:cNvSpPr/>
          <p:nvPr/>
        </p:nvSpPr>
        <p:spPr>
          <a:xfrm flipH="1">
            <a:off x="10248088" y="2378670"/>
            <a:ext cx="1289894"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dirty="0">
                <a:ln>
                  <a:noFill/>
                </a:ln>
                <a:solidFill>
                  <a:prstClr val="white"/>
                </a:solidFill>
                <a:effectLst/>
                <a:uLnTx/>
                <a:uFillTx/>
                <a:latin typeface="DIN Next LT Arabic"/>
                <a:ea typeface="+mn-ea"/>
                <a:cs typeface="+mn-cs"/>
              </a:rPr>
              <a:t>سنة الإطلاق</a:t>
            </a:r>
          </a:p>
        </p:txBody>
      </p:sp>
      <p:sp>
        <p:nvSpPr>
          <p:cNvPr id="147" name="Rectangle 146">
            <a:extLst>
              <a:ext uri="{FF2B5EF4-FFF2-40B4-BE49-F238E27FC236}">
                <a16:creationId xmlns:a16="http://schemas.microsoft.com/office/drawing/2014/main" id="{D578D648-51A3-4CB9-B703-DDAF0C993764}"/>
              </a:ext>
            </a:extLst>
          </p:cNvPr>
          <p:cNvSpPr/>
          <p:nvPr/>
        </p:nvSpPr>
        <p:spPr>
          <a:xfrm flipH="1">
            <a:off x="8463573" y="2378670"/>
            <a:ext cx="1668147"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dirty="0">
                <a:ln>
                  <a:noFill/>
                </a:ln>
                <a:solidFill>
                  <a:srgbClr val="282560"/>
                </a:solidFill>
                <a:effectLst/>
                <a:uLnTx/>
                <a:uFillTx/>
                <a:latin typeface="DIN Next LT Arabic"/>
                <a:ea typeface="+mn-ea"/>
                <a:cs typeface="+mn-cs"/>
              </a:rPr>
              <a:t>2016</a:t>
            </a:r>
          </a:p>
        </p:txBody>
      </p:sp>
      <p:sp>
        <p:nvSpPr>
          <p:cNvPr id="148" name="Rectangle 147">
            <a:extLst>
              <a:ext uri="{FF2B5EF4-FFF2-40B4-BE49-F238E27FC236}">
                <a16:creationId xmlns:a16="http://schemas.microsoft.com/office/drawing/2014/main" id="{615BEF36-1FD0-467A-BD74-EE7D495274C2}"/>
              </a:ext>
            </a:extLst>
          </p:cNvPr>
          <p:cNvSpPr/>
          <p:nvPr/>
        </p:nvSpPr>
        <p:spPr>
          <a:xfrm flipH="1">
            <a:off x="10248090" y="3074618"/>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dirty="0">
                <a:ln>
                  <a:noFill/>
                </a:ln>
                <a:solidFill>
                  <a:prstClr val="white"/>
                </a:solidFill>
                <a:effectLst/>
                <a:uLnTx/>
                <a:uFillTx/>
                <a:latin typeface="DIN Next LT Arabic"/>
                <a:ea typeface="+mn-ea"/>
                <a:cs typeface="+mn-cs"/>
              </a:rPr>
              <a:t>النوع</a:t>
            </a:r>
          </a:p>
        </p:txBody>
      </p:sp>
      <p:sp>
        <p:nvSpPr>
          <p:cNvPr id="149" name="Rectangle 148">
            <a:extLst>
              <a:ext uri="{FF2B5EF4-FFF2-40B4-BE49-F238E27FC236}">
                <a16:creationId xmlns:a16="http://schemas.microsoft.com/office/drawing/2014/main" id="{704A736A-EA40-40CE-B794-070581D4A7F5}"/>
              </a:ext>
            </a:extLst>
          </p:cNvPr>
          <p:cNvSpPr/>
          <p:nvPr/>
        </p:nvSpPr>
        <p:spPr>
          <a:xfrm flipH="1">
            <a:off x="8463571" y="3074618"/>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400" b="0" i="0" u="none" strike="noStrike" cap="none" normalizeH="0" baseline="0" noProof="0" dirty="0">
                <a:ln>
                  <a:noFill/>
                </a:ln>
                <a:solidFill>
                  <a:srgbClr val="282560"/>
                </a:solidFill>
                <a:effectLst/>
                <a:uLnTx/>
                <a:uFillTx/>
                <a:latin typeface="DIN Next LT Arabic"/>
                <a:ea typeface="+mn-ea"/>
                <a:cs typeface="+mn-cs"/>
              </a:rPr>
              <a:t>جهة حكومية</a:t>
            </a:r>
            <a:endParaRPr kumimoji="0" lang="ar-SA" sz="1400" b="0" i="0" u="none" strike="noStrike" cap="none" normalizeH="0" baseline="0" noProof="0" dirty="0">
              <a:ln>
                <a:noFill/>
              </a:ln>
              <a:solidFill>
                <a:srgbClr val="282560"/>
              </a:solidFill>
              <a:effectLst/>
              <a:uLnTx/>
              <a:uFillTx/>
              <a:latin typeface="DIN Next LT Arabic"/>
              <a:ea typeface="+mn-ea"/>
              <a:cs typeface="+mn-cs"/>
            </a:endParaRPr>
          </a:p>
        </p:txBody>
      </p:sp>
      <p:cxnSp>
        <p:nvCxnSpPr>
          <p:cNvPr id="150" name="Straight Connector 149">
            <a:extLst>
              <a:ext uri="{FF2B5EF4-FFF2-40B4-BE49-F238E27FC236}">
                <a16:creationId xmlns:a16="http://schemas.microsoft.com/office/drawing/2014/main" id="{ADD51644-7A73-4780-A075-3C5608F56C7E}"/>
              </a:ext>
            </a:extLst>
          </p:cNvPr>
          <p:cNvCxnSpPr>
            <a:cxnSpLocks/>
          </p:cNvCxnSpPr>
          <p:nvPr/>
        </p:nvCxnSpPr>
        <p:spPr>
          <a:xfrm flipH="1">
            <a:off x="8178604" y="1662272"/>
            <a:ext cx="0" cy="44388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DEADD065-D6EF-49C4-966E-89C330CFDF2D}"/>
              </a:ext>
            </a:extLst>
          </p:cNvPr>
          <p:cNvSpPr/>
          <p:nvPr/>
        </p:nvSpPr>
        <p:spPr>
          <a:xfrm flipH="1">
            <a:off x="10248090" y="3770566"/>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dirty="0">
                <a:ln>
                  <a:noFill/>
                </a:ln>
                <a:solidFill>
                  <a:prstClr val="white"/>
                </a:solidFill>
                <a:effectLst/>
                <a:uLnTx/>
                <a:uFillTx/>
                <a:latin typeface="DIN Next LT Arabic"/>
                <a:ea typeface="+mn-ea"/>
                <a:cs typeface="+mn-cs"/>
              </a:rPr>
              <a:t>عدد المدن المرصودة</a:t>
            </a:r>
          </a:p>
        </p:txBody>
      </p:sp>
      <p:sp>
        <p:nvSpPr>
          <p:cNvPr id="152" name="Rectangle 151">
            <a:extLst>
              <a:ext uri="{FF2B5EF4-FFF2-40B4-BE49-F238E27FC236}">
                <a16:creationId xmlns:a16="http://schemas.microsoft.com/office/drawing/2014/main" id="{D4DFB019-BAEB-427F-88FD-EEDF5F070E41}"/>
              </a:ext>
            </a:extLst>
          </p:cNvPr>
          <p:cNvSpPr/>
          <p:nvPr/>
        </p:nvSpPr>
        <p:spPr>
          <a:xfrm flipH="1">
            <a:off x="8463571" y="3770566"/>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cap="none" normalizeH="0" baseline="0" noProof="0" dirty="0">
                <a:ln>
                  <a:noFill/>
                </a:ln>
                <a:solidFill>
                  <a:srgbClr val="282560"/>
                </a:solidFill>
                <a:effectLst/>
                <a:uLnTx/>
                <a:uFillTx/>
                <a:latin typeface="DIN Next LT Arabic"/>
                <a:ea typeface="+mn-ea"/>
                <a:cs typeface="+mn-cs"/>
              </a:rPr>
              <a:t>14 (بما يشمل لاهاي </a:t>
            </a:r>
            <a:r>
              <a:rPr lang="ar-SA" sz="1400" dirty="0">
                <a:solidFill>
                  <a:srgbClr val="282560"/>
                </a:solidFill>
                <a:latin typeface="DIN Next LT Arabic"/>
                <a:ea typeface="+mn-ea"/>
                <a:cs typeface="+mn-cs"/>
              </a:rPr>
              <a:t>وأيندهوفن</a:t>
            </a:r>
            <a:r>
              <a:rPr kumimoji="0" lang="ar-SA" sz="1400" b="0" i="0" u="none" strike="noStrike" cap="none" normalizeH="0" baseline="0" noProof="0" dirty="0">
                <a:ln>
                  <a:noFill/>
                </a:ln>
                <a:solidFill>
                  <a:srgbClr val="282560"/>
                </a:solidFill>
                <a:effectLst/>
                <a:uLnTx/>
                <a:uFillTx/>
                <a:latin typeface="DIN Next LT Arabic"/>
                <a:ea typeface="+mn-ea"/>
                <a:cs typeface="+mn-cs"/>
              </a:rPr>
              <a:t> ولايدن)</a:t>
            </a:r>
          </a:p>
        </p:txBody>
      </p:sp>
      <p:sp>
        <p:nvSpPr>
          <p:cNvPr id="153" name="Rectangle 152">
            <a:extLst>
              <a:ext uri="{FF2B5EF4-FFF2-40B4-BE49-F238E27FC236}">
                <a16:creationId xmlns:a16="http://schemas.microsoft.com/office/drawing/2014/main" id="{FB375B18-9FD4-4A69-83AD-0CCAD39200C6}"/>
              </a:ext>
            </a:extLst>
          </p:cNvPr>
          <p:cNvSpPr/>
          <p:nvPr/>
        </p:nvSpPr>
        <p:spPr>
          <a:xfrm flipH="1">
            <a:off x="10248090" y="4466516"/>
            <a:ext cx="1289892" cy="162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dirty="0">
                <a:ln>
                  <a:noFill/>
                </a:ln>
                <a:solidFill>
                  <a:prstClr val="white"/>
                </a:solidFill>
                <a:effectLst/>
                <a:uLnTx/>
                <a:uFillTx/>
                <a:latin typeface="DIN Next LT Arabic"/>
                <a:ea typeface="+mn-ea"/>
                <a:cs typeface="+mn-cs"/>
              </a:rPr>
              <a:t> أنواع المستخدمين </a:t>
            </a:r>
            <a:br>
              <a:rPr kumimoji="0" lang="ar-SA" sz="1400" b="1" i="0" u="none" strike="noStrike" cap="none" normalizeH="0" baseline="0" noProof="0" dirty="0">
                <a:ln>
                  <a:noFill/>
                </a:ln>
                <a:solidFill>
                  <a:prstClr val="white"/>
                </a:solidFill>
                <a:effectLst/>
                <a:uLnTx/>
                <a:uFillTx/>
                <a:latin typeface="DIN Next LT Arabic"/>
                <a:ea typeface="+mn-ea"/>
                <a:cs typeface="+mn-cs"/>
              </a:rPr>
            </a:br>
            <a:r>
              <a:rPr kumimoji="0" lang="ar-SA" sz="1400" b="1" i="0" u="none" strike="noStrike" cap="none" normalizeH="0" baseline="0" noProof="0" dirty="0">
                <a:ln>
                  <a:noFill/>
                </a:ln>
                <a:solidFill>
                  <a:prstClr val="white"/>
                </a:solidFill>
                <a:effectLst/>
                <a:uLnTx/>
                <a:uFillTx/>
                <a:latin typeface="DIN Next LT Arabic"/>
                <a:ea typeface="+mn-ea"/>
                <a:cs typeface="+mn-cs"/>
              </a:rPr>
              <a:t>والعملاء</a:t>
            </a:r>
          </a:p>
        </p:txBody>
      </p:sp>
      <p:sp>
        <p:nvSpPr>
          <p:cNvPr id="154" name="Rectangle 153">
            <a:extLst>
              <a:ext uri="{FF2B5EF4-FFF2-40B4-BE49-F238E27FC236}">
                <a16:creationId xmlns:a16="http://schemas.microsoft.com/office/drawing/2014/main" id="{BCC03B92-93CC-4016-9673-E13E524D1CF4}"/>
              </a:ext>
            </a:extLst>
          </p:cNvPr>
          <p:cNvSpPr/>
          <p:nvPr/>
        </p:nvSpPr>
        <p:spPr>
          <a:xfrm flipH="1">
            <a:off x="8463571" y="4466516"/>
            <a:ext cx="1668149" cy="162172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EG" sz="1400" dirty="0">
                <a:solidFill>
                  <a:srgbClr val="282560"/>
                </a:solidFill>
                <a:latin typeface="DIN Next LT Arabic"/>
              </a:rPr>
              <a:t>الجهات الحكومية</a:t>
            </a:r>
            <a:endParaRPr lang="ar-SA" sz="1400" dirty="0">
              <a:solidFill>
                <a:srgbClr val="282560"/>
              </a:solidFill>
              <a:latin typeface="DIN Next LT Arabic"/>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dirty="0">
                <a:solidFill>
                  <a:srgbClr val="282560"/>
                </a:solidFill>
                <a:latin typeface="DIN Next LT Arabic"/>
              </a:rPr>
              <a:t>البلديات</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dirty="0">
                <a:ln>
                  <a:noFill/>
                </a:ln>
                <a:solidFill>
                  <a:srgbClr val="282560"/>
                </a:solidFill>
                <a:effectLst/>
                <a:uLnTx/>
                <a:uFillTx/>
                <a:latin typeface="DIN Next LT Arabic"/>
                <a:ea typeface="+mn-ea"/>
                <a:cs typeface="+mn-cs"/>
              </a:rPr>
              <a:t>مسؤولو التخطيط العمراني</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cap="none" normalizeH="0" baseline="0" noProof="0" dirty="0">
                <a:ln>
                  <a:noFill/>
                </a:ln>
                <a:solidFill>
                  <a:srgbClr val="282560"/>
                </a:solidFill>
                <a:effectLst/>
                <a:uLnTx/>
                <a:uFillTx/>
                <a:latin typeface="DIN Next LT Arabic"/>
                <a:ea typeface="+mn-ea"/>
                <a:cs typeface="+mn-cs"/>
              </a:rPr>
              <a:t>الجامعات</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400" dirty="0">
                <a:solidFill>
                  <a:srgbClr val="282560"/>
                </a:solidFill>
                <a:latin typeface="DIN Next LT Arabic"/>
              </a:rPr>
              <a:t>الشركات</a:t>
            </a:r>
          </a:p>
        </p:txBody>
      </p:sp>
      <p:sp>
        <p:nvSpPr>
          <p:cNvPr id="155" name="Rectangle 154">
            <a:extLst>
              <a:ext uri="{FF2B5EF4-FFF2-40B4-BE49-F238E27FC236}">
                <a16:creationId xmlns:a16="http://schemas.microsoft.com/office/drawing/2014/main" id="{7BEDE4C7-3C28-4C54-9DD7-FF9C955F4E67}"/>
              </a:ext>
            </a:extLst>
          </p:cNvPr>
          <p:cNvSpPr/>
          <p:nvPr/>
        </p:nvSpPr>
        <p:spPr>
          <a:xfrm flipH="1">
            <a:off x="645160" y="3716372"/>
            <a:ext cx="7248469" cy="23718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indent="-137160" algn="r" rtl="1">
              <a:buFont typeface="Arial" panose="020B0604020202020204" pitchFamily="34" charset="0"/>
              <a:buChar char="•"/>
              <a:defRPr/>
            </a:pPr>
            <a:r>
              <a:rPr kumimoji="0" lang="ar-SA" sz="1400" b="0" i="0" u="none" strike="noStrike" cap="none" normalizeH="0" baseline="0" noProof="0" dirty="0">
                <a:ln>
                  <a:noFill/>
                </a:ln>
                <a:solidFill>
                  <a:srgbClr val="282560"/>
                </a:solidFill>
                <a:effectLst/>
                <a:uLnTx/>
                <a:uFillTx/>
                <a:latin typeface="DIN Next LT Arabic"/>
                <a:ea typeface="+mn-ea"/>
                <a:cs typeface="DIN Next LT Arabic"/>
              </a:rPr>
              <a:t>تعمل مراكز البيانات التابعة للهيئة على جمع البيانات الحكومية التي تحتفظ بها هيئة الإحصاء الهولندية والبيانات المجمعة من أجهزة الاستشعار والمصادر الثانوية، مثل المجلس الدولي لبيانات المدن، </a:t>
            </a:r>
            <a:r>
              <a:rPr lang="ar-SA" sz="1400" dirty="0">
                <a:solidFill>
                  <a:srgbClr val="282560"/>
                </a:solidFill>
                <a:latin typeface="DIN Next LT Arabic"/>
                <a:ea typeface="+mn-ea"/>
                <a:cs typeface="DIN Next LT Arabic"/>
              </a:rPr>
              <a:t>لإنشاء إحصاءات حول مجموعة متنوعة من المؤشرات</a:t>
            </a:r>
          </a:p>
          <a:p>
            <a:pPr marL="137160" indent="-137160" algn="r" rtl="1">
              <a:buFont typeface="Arial" panose="020B0604020202020204" pitchFamily="34" charset="0"/>
              <a:buChar char="•"/>
              <a:defRPr/>
            </a:pPr>
            <a:r>
              <a:rPr lang="ar-SA" sz="1400" dirty="0">
                <a:solidFill>
                  <a:srgbClr val="282560"/>
                </a:solidFill>
                <a:latin typeface="DIN Next LT Arabic"/>
                <a:cs typeface="DIN Next LT Arabic"/>
              </a:rPr>
              <a:t>تستند هذه المؤشرات إلى الأولويات الإدارية للبلديات التي تعمل معها مراكز البيانات التابعة للهيئة كما تتيح الفرصة للسلطات لتحسين الفهم حول أدائها وإعداد استنتاجات يمكن تحقيقها بالاستناد إلى البيانات</a:t>
            </a:r>
          </a:p>
          <a:p>
            <a:pPr marL="137160" indent="-137160" algn="r" rtl="1">
              <a:buFont typeface="Arial" panose="020B0604020202020204" pitchFamily="34" charset="0"/>
              <a:buChar char="•"/>
              <a:defRPr/>
            </a:pPr>
            <a:r>
              <a:rPr lang="ar-SA" sz="1400" dirty="0">
                <a:solidFill>
                  <a:srgbClr val="282560"/>
                </a:solidFill>
                <a:latin typeface="DIN Next LT Arabic"/>
                <a:cs typeface="DIN Next LT Arabic"/>
              </a:rPr>
              <a:t>تجري مراكز البيانات أيضاً مشاريع بحثية بموجب تكليف يصدر إليها لصالح الجامعات والشركات وهي تشكل 20% من إجمالي عملها</a:t>
            </a:r>
          </a:p>
        </p:txBody>
      </p:sp>
      <p:sp>
        <p:nvSpPr>
          <p:cNvPr id="189" name="Freeform: Shape 188">
            <a:extLst>
              <a:ext uri="{FF2B5EF4-FFF2-40B4-BE49-F238E27FC236}">
                <a16:creationId xmlns:a16="http://schemas.microsoft.com/office/drawing/2014/main" id="{4F9F4D69-C9CD-43B1-ABE0-A855B931C4D2}"/>
              </a:ext>
            </a:extLst>
          </p:cNvPr>
          <p:cNvSpPr/>
          <p:nvPr/>
        </p:nvSpPr>
        <p:spPr>
          <a:xfrm flipH="1">
            <a:off x="2735865" y="5712300"/>
            <a:ext cx="119834" cy="84503"/>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tham Book" pitchFamily="50" charset="0"/>
              <a:ea typeface="+mn-ea"/>
              <a:cs typeface="+mn-cs"/>
            </a:endParaRPr>
          </a:p>
        </p:txBody>
      </p:sp>
      <p:sp>
        <p:nvSpPr>
          <p:cNvPr id="27" name="TextBox 26">
            <a:extLst>
              <a:ext uri="{FF2B5EF4-FFF2-40B4-BE49-F238E27FC236}">
                <a16:creationId xmlns:a16="http://schemas.microsoft.com/office/drawing/2014/main" id="{6417B9C3-F165-4B27-BBBB-38E899F9E58F}"/>
              </a:ext>
            </a:extLst>
          </p:cNvPr>
          <p:cNvSpPr txBox="1"/>
          <p:nvPr/>
        </p:nvSpPr>
        <p:spPr>
          <a:xfrm>
            <a:off x="3733128" y="3556060"/>
            <a:ext cx="1072534" cy="31047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lang="ar-SA" sz="2000" dirty="0">
                <a:solidFill>
                  <a:srgbClr val="90298D"/>
                </a:solidFill>
                <a:latin typeface="DIN Next LT Arabic Medium"/>
                <a:cs typeface="DIN Next LT Arabic" panose="020B0503020203050203" pitchFamily="34" charset="-78"/>
              </a:rPr>
              <a:t>الخدمات</a:t>
            </a:r>
          </a:p>
        </p:txBody>
      </p:sp>
      <p:sp>
        <p:nvSpPr>
          <p:cNvPr id="191" name="Isosceles Triangle 190">
            <a:extLst>
              <a:ext uri="{FF2B5EF4-FFF2-40B4-BE49-F238E27FC236}">
                <a16:creationId xmlns:a16="http://schemas.microsoft.com/office/drawing/2014/main" id="{BB1AC3F9-E0E0-46D3-BB64-F601A201D934}"/>
              </a:ext>
            </a:extLst>
          </p:cNvPr>
          <p:cNvSpPr/>
          <p:nvPr/>
        </p:nvSpPr>
        <p:spPr>
          <a:xfrm rot="10800000" flipH="1">
            <a:off x="645169" y="3290976"/>
            <a:ext cx="7248461" cy="276048"/>
          </a:xfrm>
          <a:prstGeom prst="triangl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pic>
        <p:nvPicPr>
          <p:cNvPr id="29" name="Picture 28" descr="Qr code&#10;&#10;Description automatically generated with medium confidence">
            <a:extLst>
              <a:ext uri="{FF2B5EF4-FFF2-40B4-BE49-F238E27FC236}">
                <a16:creationId xmlns:a16="http://schemas.microsoft.com/office/drawing/2014/main" id="{79D0A929-A5BD-445F-B220-17B7D2F3C1A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1" name="Picture 30" descr="Rectangle&#10;&#10;Description automatically generated">
            <a:extLst>
              <a:ext uri="{FF2B5EF4-FFF2-40B4-BE49-F238E27FC236}">
                <a16:creationId xmlns:a16="http://schemas.microsoft.com/office/drawing/2014/main" id="{3250617E-A817-49F4-BDB5-CD6687666B4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97257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19377847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8"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defRPr/>
            </a:pPr>
            <a:endParaRPr kumimoji="0" lang="en-US" sz="3200" u="none" strike="noStrike" kern="1200" cap="none" spc="0" normalizeH="0" noProof="0" dirty="0">
              <a:ln>
                <a:noFill/>
              </a:ln>
              <a:solidFill>
                <a:prstClr val="white"/>
              </a:solidFill>
              <a:effectLst/>
              <a:uLnTx/>
              <a:uFillTx/>
              <a:latin typeface="DIN Next LT Arabic Medium" panose="020B0603020203050203" pitchFamily="34" charset="-78"/>
              <a:ea typeface="+mj-ea"/>
              <a:cs typeface="+mj-cs"/>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r>
              <a:rPr lang="ar-SA" dirty="0"/>
              <a:t>المصدر:</a:t>
            </a:r>
            <a:r>
              <a:rPr lang="ar-SA" noProof="0" dirty="0"/>
              <a:t>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06B8E4B2-E775-405A-875D-2B88835F880E}"/>
              </a:ext>
            </a:extLst>
          </p:cNvPr>
          <p:cNvSpPr>
            <a:spLocks noGrp="1"/>
          </p:cNvSpPr>
          <p:nvPr>
            <p:ph type="sldNum" sz="quarter" idx="12"/>
          </p:nvPr>
        </p:nvSpPr>
        <p:spPr/>
        <p:txBody>
          <a:bodyPr/>
          <a:lstStyle/>
          <a:p>
            <a:pPr lvl="0"/>
            <a:fld id="{9FDB499F-DC86-4996-A3C7-FCE8E06389C2}" type="slidenum">
              <a:rPr lang="ar-SA" noProof="0" smtClean="0"/>
              <a:pPr lvl="0"/>
              <a:t>3</a:t>
            </a:fld>
            <a:endParaRPr lang="ar-SA" noProof="0" dirty="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a:xfrm>
            <a:off x="625475" y="556260"/>
            <a:ext cx="11049000" cy="579758"/>
          </a:xfrm>
        </p:spPr>
        <p:txBody>
          <a:bodyPr vert="horz">
            <a:noAutofit/>
          </a:bodyPr>
          <a:lstStyle/>
          <a:p>
            <a:r>
              <a:rPr lang="ar-SA" sz="2700" dirty="0"/>
              <a:t>دورة معالجة البيانات في مراكز البيانات الحضرية التابعة لهيئة الإحصاء الهولندية</a:t>
            </a:r>
          </a:p>
        </p:txBody>
      </p:sp>
      <p:sp>
        <p:nvSpPr>
          <p:cNvPr id="52" name="Rectangle 51">
            <a:extLst>
              <a:ext uri="{FF2B5EF4-FFF2-40B4-BE49-F238E27FC236}">
                <a16:creationId xmlns:a16="http://schemas.microsoft.com/office/drawing/2014/main" id="{3EA174DC-AE43-44F4-9D54-64024671621B}"/>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dirty="0">
                <a:ln>
                  <a:noFill/>
                </a:ln>
                <a:solidFill>
                  <a:schemeClr val="tx1"/>
                </a:solidFill>
                <a:effectLst/>
                <a:uLnTx/>
                <a:uFillTx/>
                <a:latin typeface="DIN Next LT Arabic"/>
                <a:ea typeface="+mn-ea"/>
                <a:cs typeface="+mn-cs"/>
              </a:rPr>
              <a:t>تعمل مراكز البيانات الحضرية التابعة للهيئة على جمع البيانات من مصادر متعددة والتي تتم معالجتها لإنشاء إحصاءات وصور مرئية من البيانات</a:t>
            </a:r>
          </a:p>
        </p:txBody>
      </p:sp>
      <p:sp>
        <p:nvSpPr>
          <p:cNvPr id="47" name="Rectangle 46">
            <a:extLst>
              <a:ext uri="{FF2B5EF4-FFF2-40B4-BE49-F238E27FC236}">
                <a16:creationId xmlns:a16="http://schemas.microsoft.com/office/drawing/2014/main" id="{3D256DA3-E4DA-4B5C-B59A-15C95EF30E74}"/>
              </a:ext>
            </a:extLst>
          </p:cNvPr>
          <p:cNvSpPr/>
          <p:nvPr/>
        </p:nvSpPr>
        <p:spPr>
          <a:xfrm flipH="1">
            <a:off x="3766790" y="3165242"/>
            <a:ext cx="731206" cy="1396496"/>
          </a:xfrm>
          <a:prstGeom prst="rect">
            <a:avLst/>
          </a:prstGeom>
          <a:solidFill>
            <a:schemeClr val="tx1">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200" b="0" i="0" u="none" strike="noStrike" cap="none" normalizeH="0" baseline="0" noProof="0" dirty="0">
              <a:ln>
                <a:noFill/>
              </a:ln>
              <a:solidFill>
                <a:srgbClr val="282560"/>
              </a:solidFill>
              <a:effectLst/>
              <a:uLnTx/>
              <a:uFillTx/>
              <a:latin typeface="DIN Next LT Arabic"/>
              <a:ea typeface="+mn-ea"/>
              <a:cs typeface="+mn-cs"/>
            </a:endParaRPr>
          </a:p>
        </p:txBody>
      </p:sp>
      <p:sp>
        <p:nvSpPr>
          <p:cNvPr id="48" name="TextBox 47">
            <a:extLst>
              <a:ext uri="{FF2B5EF4-FFF2-40B4-BE49-F238E27FC236}">
                <a16:creationId xmlns:a16="http://schemas.microsoft.com/office/drawing/2014/main" id="{F854C72A-CECE-4EEA-9459-21F7771A251F}"/>
              </a:ext>
            </a:extLst>
          </p:cNvPr>
          <p:cNvSpPr txBox="1"/>
          <p:nvPr/>
        </p:nvSpPr>
        <p:spPr>
          <a:xfrm flipH="1">
            <a:off x="3615103" y="2758456"/>
            <a:ext cx="1051560" cy="400110"/>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1" i="0" u="none" strike="noStrike" cap="none" normalizeH="0" baseline="0" noProof="0" dirty="0">
                <a:ln>
                  <a:noFill/>
                </a:ln>
                <a:effectLst/>
                <a:uLnTx/>
                <a:uFillTx/>
                <a:latin typeface="DIN Next LT Arabic"/>
                <a:ea typeface="+mn-ea"/>
                <a:cs typeface="+mn-cs"/>
              </a:rPr>
              <a:t>تحويل البيانات إلى صور مرئية</a:t>
            </a:r>
          </a:p>
        </p:txBody>
      </p:sp>
      <p:sp>
        <p:nvSpPr>
          <p:cNvPr id="29" name="Rectangle 28">
            <a:extLst>
              <a:ext uri="{FF2B5EF4-FFF2-40B4-BE49-F238E27FC236}">
                <a16:creationId xmlns:a16="http://schemas.microsoft.com/office/drawing/2014/main" id="{EBBB2174-40A3-487A-AE68-0A17B5CBEBCD}"/>
              </a:ext>
            </a:extLst>
          </p:cNvPr>
          <p:cNvSpPr/>
          <p:nvPr/>
        </p:nvSpPr>
        <p:spPr>
          <a:xfrm flipH="1">
            <a:off x="4618203" y="3165239"/>
            <a:ext cx="2379669" cy="1396502"/>
          </a:xfrm>
          <a:prstGeom prst="rect">
            <a:avLst/>
          </a:prstGeom>
          <a:solidFill>
            <a:schemeClr val="tx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b="0" i="0" u="none" strike="noStrike" cap="none" normalizeH="0" baseline="0" noProof="0" dirty="0">
                <a:ln>
                  <a:noFill/>
                </a:ln>
                <a:solidFill>
                  <a:schemeClr val="bg1"/>
                </a:solidFill>
                <a:effectLst/>
                <a:uLnTx/>
                <a:uFillTx/>
                <a:latin typeface="DIN Next LT Arabic"/>
                <a:ea typeface="+mn-ea"/>
                <a:cs typeface="+mn-cs"/>
              </a:rPr>
              <a:t>مراكز البيانات الحضرية</a:t>
            </a:r>
          </a:p>
        </p:txBody>
      </p:sp>
      <p:sp>
        <p:nvSpPr>
          <p:cNvPr id="30" name="Rectangle 29">
            <a:extLst>
              <a:ext uri="{FF2B5EF4-FFF2-40B4-BE49-F238E27FC236}">
                <a16:creationId xmlns:a16="http://schemas.microsoft.com/office/drawing/2014/main" id="{75370E95-E4E1-44AF-807C-A6CA743154EA}"/>
              </a:ext>
            </a:extLst>
          </p:cNvPr>
          <p:cNvSpPr/>
          <p:nvPr/>
        </p:nvSpPr>
        <p:spPr>
          <a:xfrm flipH="1">
            <a:off x="7721242" y="2263493"/>
            <a:ext cx="1691640" cy="666812"/>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هيئة الإحصاء الهولندية</a:t>
            </a:r>
          </a:p>
        </p:txBody>
      </p:sp>
      <p:sp>
        <p:nvSpPr>
          <p:cNvPr id="62" name="Rectangle 61">
            <a:extLst>
              <a:ext uri="{FF2B5EF4-FFF2-40B4-BE49-F238E27FC236}">
                <a16:creationId xmlns:a16="http://schemas.microsoft.com/office/drawing/2014/main" id="{ECA01C7A-4669-478E-AD1A-45AEF6B092B8}"/>
              </a:ext>
            </a:extLst>
          </p:cNvPr>
          <p:cNvSpPr/>
          <p:nvPr/>
        </p:nvSpPr>
        <p:spPr>
          <a:xfrm flipH="1">
            <a:off x="611607" y="2602380"/>
            <a:ext cx="3005328" cy="252222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endParaRPr lang="en-US" sz="1400" dirty="0">
              <a:solidFill>
                <a:schemeClr val="tx1"/>
              </a:solidFill>
            </a:endParaRPr>
          </a:p>
        </p:txBody>
      </p:sp>
      <p:cxnSp>
        <p:nvCxnSpPr>
          <p:cNvPr id="66" name="Straight Connector 65">
            <a:extLst>
              <a:ext uri="{FF2B5EF4-FFF2-40B4-BE49-F238E27FC236}">
                <a16:creationId xmlns:a16="http://schemas.microsoft.com/office/drawing/2014/main" id="{2BD6EDC5-FDC9-40CD-9444-2C599CEF6D63}"/>
              </a:ext>
            </a:extLst>
          </p:cNvPr>
          <p:cNvCxnSpPr>
            <a:cxnSpLocks/>
          </p:cNvCxnSpPr>
          <p:nvPr/>
        </p:nvCxnSpPr>
        <p:spPr>
          <a:xfrm flipH="1">
            <a:off x="3642843" y="3863490"/>
            <a:ext cx="963102" cy="0"/>
          </a:xfrm>
          <a:prstGeom prst="line">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1" name="Rectangle 30">
            <a:extLst>
              <a:ext uri="{FF2B5EF4-FFF2-40B4-BE49-F238E27FC236}">
                <a16:creationId xmlns:a16="http://schemas.microsoft.com/office/drawing/2014/main" id="{7EF3966D-129E-4070-BB08-717E4710C274}"/>
              </a:ext>
            </a:extLst>
          </p:cNvPr>
          <p:cNvSpPr/>
          <p:nvPr/>
        </p:nvSpPr>
        <p:spPr>
          <a:xfrm flipH="1">
            <a:off x="9803624" y="3013368"/>
            <a:ext cx="1691640" cy="666812"/>
          </a:xfrm>
          <a:prstGeom prst="rect">
            <a:avLst/>
          </a:prstGeom>
          <a:solidFill>
            <a:schemeClr val="accent2">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البيانات الإدارية</a:t>
            </a:r>
          </a:p>
        </p:txBody>
      </p:sp>
      <p:sp>
        <p:nvSpPr>
          <p:cNvPr id="36" name="Rectangle 35">
            <a:extLst>
              <a:ext uri="{FF2B5EF4-FFF2-40B4-BE49-F238E27FC236}">
                <a16:creationId xmlns:a16="http://schemas.microsoft.com/office/drawing/2014/main" id="{AA4A69F7-E1B5-47A7-81B0-09C94ED13D36}"/>
              </a:ext>
            </a:extLst>
          </p:cNvPr>
          <p:cNvSpPr/>
          <p:nvPr/>
        </p:nvSpPr>
        <p:spPr>
          <a:xfrm flipH="1">
            <a:off x="9803624" y="3763243"/>
            <a:ext cx="1691640" cy="666812"/>
          </a:xfrm>
          <a:prstGeom prst="rect">
            <a:avLst/>
          </a:prstGeom>
          <a:solidFill>
            <a:schemeClr val="accent2">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بيانات أجهزة الاستشعار</a:t>
            </a:r>
          </a:p>
        </p:txBody>
      </p:sp>
      <p:sp>
        <p:nvSpPr>
          <p:cNvPr id="39" name="Rectangle 38">
            <a:extLst>
              <a:ext uri="{FF2B5EF4-FFF2-40B4-BE49-F238E27FC236}">
                <a16:creationId xmlns:a16="http://schemas.microsoft.com/office/drawing/2014/main" id="{D4AF6F67-33CF-45E8-9086-D6B028EE65A3}"/>
              </a:ext>
            </a:extLst>
          </p:cNvPr>
          <p:cNvSpPr/>
          <p:nvPr/>
        </p:nvSpPr>
        <p:spPr>
          <a:xfrm flipH="1">
            <a:off x="9803624" y="4513118"/>
            <a:ext cx="1691640" cy="666812"/>
          </a:xfrm>
          <a:prstGeom prst="rect">
            <a:avLst/>
          </a:prstGeom>
          <a:solidFill>
            <a:schemeClr val="accent2">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بيانات الجهات الخارجية</a:t>
            </a:r>
          </a:p>
        </p:txBody>
      </p:sp>
      <p:sp>
        <p:nvSpPr>
          <p:cNvPr id="80" name="Rectangle 79">
            <a:extLst>
              <a:ext uri="{FF2B5EF4-FFF2-40B4-BE49-F238E27FC236}">
                <a16:creationId xmlns:a16="http://schemas.microsoft.com/office/drawing/2014/main" id="{E9EA1222-AFE9-45F5-A170-5E906D7AEF45}"/>
              </a:ext>
            </a:extLst>
          </p:cNvPr>
          <p:cNvSpPr/>
          <p:nvPr/>
        </p:nvSpPr>
        <p:spPr>
          <a:xfrm flipH="1">
            <a:off x="9803624" y="2263493"/>
            <a:ext cx="1691640" cy="666812"/>
          </a:xfrm>
          <a:prstGeom prst="rect">
            <a:avLst/>
          </a:prstGeom>
          <a:solidFill>
            <a:schemeClr val="accent2">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بيانات الاستبيانات</a:t>
            </a:r>
          </a:p>
        </p:txBody>
      </p:sp>
      <p:sp>
        <p:nvSpPr>
          <p:cNvPr id="82" name="TextBox 81">
            <a:extLst>
              <a:ext uri="{FF2B5EF4-FFF2-40B4-BE49-F238E27FC236}">
                <a16:creationId xmlns:a16="http://schemas.microsoft.com/office/drawing/2014/main" id="{656DD4DC-0915-4FBA-B3FD-9453EE682F99}"/>
              </a:ext>
            </a:extLst>
          </p:cNvPr>
          <p:cNvSpPr txBox="1"/>
          <p:nvPr/>
        </p:nvSpPr>
        <p:spPr>
          <a:xfrm flipH="1">
            <a:off x="6971933" y="3028989"/>
            <a:ext cx="821520" cy="400110"/>
          </a:xfrm>
          <a:prstGeom prst="rect">
            <a:avLst/>
          </a:prstGeom>
          <a:noFill/>
        </p:spPr>
        <p:txBody>
          <a:bodyPr wrap="square" rtlCol="0">
            <a:spAutoFit/>
          </a:bodyPr>
          <a:lstStyle/>
          <a:p>
            <a:pPr algn="ctr" rtl="1"/>
            <a:r>
              <a:rPr lang="ar-SA" sz="1000" dirty="0"/>
              <a:t>واجهة برمجة التطبيقات</a:t>
            </a:r>
          </a:p>
        </p:txBody>
      </p:sp>
      <p:cxnSp>
        <p:nvCxnSpPr>
          <p:cNvPr id="34" name="Straight Arrow Connector 33">
            <a:extLst>
              <a:ext uri="{FF2B5EF4-FFF2-40B4-BE49-F238E27FC236}">
                <a16:creationId xmlns:a16="http://schemas.microsoft.com/office/drawing/2014/main" id="{71087762-AF32-4194-804B-849F0C549089}"/>
              </a:ext>
            </a:extLst>
          </p:cNvPr>
          <p:cNvCxnSpPr>
            <a:cxnSpLocks/>
          </p:cNvCxnSpPr>
          <p:nvPr/>
        </p:nvCxnSpPr>
        <p:spPr>
          <a:xfrm flipH="1">
            <a:off x="9418803" y="2596899"/>
            <a:ext cx="384821" cy="0"/>
          </a:xfrm>
          <a:prstGeom prst="straightConnector1">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5" name="Freeform: Shape 34">
            <a:extLst>
              <a:ext uri="{FF2B5EF4-FFF2-40B4-BE49-F238E27FC236}">
                <a16:creationId xmlns:a16="http://schemas.microsoft.com/office/drawing/2014/main" id="{D3B7A98F-7E3D-4F17-8786-15507C238E32}"/>
              </a:ext>
            </a:extLst>
          </p:cNvPr>
          <p:cNvSpPr/>
          <p:nvPr/>
        </p:nvSpPr>
        <p:spPr>
          <a:xfrm flipH="1">
            <a:off x="7065684" y="3372842"/>
            <a:ext cx="637785" cy="161461"/>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46" name="Rectangle 45">
            <a:extLst>
              <a:ext uri="{FF2B5EF4-FFF2-40B4-BE49-F238E27FC236}">
                <a16:creationId xmlns:a16="http://schemas.microsoft.com/office/drawing/2014/main" id="{AFDFB73D-B621-47D6-B62E-D81980D5E9C5}"/>
              </a:ext>
            </a:extLst>
          </p:cNvPr>
          <p:cNvSpPr/>
          <p:nvPr/>
        </p:nvSpPr>
        <p:spPr>
          <a:xfrm flipH="1">
            <a:off x="7721242" y="3013368"/>
            <a:ext cx="1691640" cy="666812"/>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الجهات الحكومية</a:t>
            </a:r>
          </a:p>
        </p:txBody>
      </p:sp>
      <p:cxnSp>
        <p:nvCxnSpPr>
          <p:cNvPr id="51" name="Straight Arrow Connector 50">
            <a:extLst>
              <a:ext uri="{FF2B5EF4-FFF2-40B4-BE49-F238E27FC236}">
                <a16:creationId xmlns:a16="http://schemas.microsoft.com/office/drawing/2014/main" id="{5A93B7E1-67D1-45BE-B2A0-DA08A02E86A6}"/>
              </a:ext>
            </a:extLst>
          </p:cNvPr>
          <p:cNvCxnSpPr>
            <a:cxnSpLocks/>
          </p:cNvCxnSpPr>
          <p:nvPr/>
        </p:nvCxnSpPr>
        <p:spPr>
          <a:xfrm flipH="1">
            <a:off x="9418803" y="3346774"/>
            <a:ext cx="384821" cy="0"/>
          </a:xfrm>
          <a:prstGeom prst="straightConnector1">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a:extLst>
              <a:ext uri="{FF2B5EF4-FFF2-40B4-BE49-F238E27FC236}">
                <a16:creationId xmlns:a16="http://schemas.microsoft.com/office/drawing/2014/main" id="{75583CF6-C0FB-4619-96E9-C83A6DD418E2}"/>
              </a:ext>
            </a:extLst>
          </p:cNvPr>
          <p:cNvSpPr/>
          <p:nvPr/>
        </p:nvSpPr>
        <p:spPr>
          <a:xfrm flipH="1">
            <a:off x="7727163" y="3763243"/>
            <a:ext cx="1691640" cy="666812"/>
          </a:xfrm>
          <a:prstGeom prst="rect">
            <a:avLst/>
          </a:prstGeom>
          <a:solidFill>
            <a:schemeClr val="accent1">
              <a:lumMod val="20000"/>
              <a:lumOff val="80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rtl="1"/>
            <a:r>
              <a:rPr lang="ar-SA" sz="1300" dirty="0">
                <a:solidFill>
                  <a:schemeClr val="tx1"/>
                </a:solidFill>
              </a:rPr>
              <a:t>البلديات</a:t>
            </a:r>
          </a:p>
        </p:txBody>
      </p:sp>
      <p:cxnSp>
        <p:nvCxnSpPr>
          <p:cNvPr id="54" name="Straight Arrow Connector 53">
            <a:extLst>
              <a:ext uri="{FF2B5EF4-FFF2-40B4-BE49-F238E27FC236}">
                <a16:creationId xmlns:a16="http://schemas.microsoft.com/office/drawing/2014/main" id="{4DE2C13E-B2B2-4A95-A4C9-C54E311808B4}"/>
              </a:ext>
            </a:extLst>
          </p:cNvPr>
          <p:cNvCxnSpPr>
            <a:cxnSpLocks/>
          </p:cNvCxnSpPr>
          <p:nvPr/>
        </p:nvCxnSpPr>
        <p:spPr>
          <a:xfrm flipH="1">
            <a:off x="9424724" y="4096649"/>
            <a:ext cx="384821" cy="0"/>
          </a:xfrm>
          <a:prstGeom prst="straightConnector1">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6" name="Freeform: Shape 55">
            <a:extLst>
              <a:ext uri="{FF2B5EF4-FFF2-40B4-BE49-F238E27FC236}">
                <a16:creationId xmlns:a16="http://schemas.microsoft.com/office/drawing/2014/main" id="{782A79C9-6A95-4376-A5D2-3B698B58D605}"/>
              </a:ext>
            </a:extLst>
          </p:cNvPr>
          <p:cNvSpPr/>
          <p:nvPr/>
        </p:nvSpPr>
        <p:spPr>
          <a:xfrm flipH="1" flipV="1">
            <a:off x="7135490" y="3946887"/>
            <a:ext cx="559845" cy="169597"/>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57" name="Freeform: Shape 56">
            <a:extLst>
              <a:ext uri="{FF2B5EF4-FFF2-40B4-BE49-F238E27FC236}">
                <a16:creationId xmlns:a16="http://schemas.microsoft.com/office/drawing/2014/main" id="{E247325D-1E5D-48DC-AAA4-572E432DB1C5}"/>
              </a:ext>
            </a:extLst>
          </p:cNvPr>
          <p:cNvSpPr/>
          <p:nvPr/>
        </p:nvSpPr>
        <p:spPr>
          <a:xfrm rot="19350805" flipH="1" flipV="1">
            <a:off x="6195494" y="2554528"/>
            <a:ext cx="1483603" cy="556782"/>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58" name="Freeform: Shape 57">
            <a:extLst>
              <a:ext uri="{FF2B5EF4-FFF2-40B4-BE49-F238E27FC236}">
                <a16:creationId xmlns:a16="http://schemas.microsoft.com/office/drawing/2014/main" id="{0BB5C245-094A-45BE-B799-F148C6E3218E}"/>
              </a:ext>
            </a:extLst>
          </p:cNvPr>
          <p:cNvSpPr/>
          <p:nvPr/>
        </p:nvSpPr>
        <p:spPr>
          <a:xfrm rot="1099652" flipH="1">
            <a:off x="7092549" y="4456360"/>
            <a:ext cx="2654217" cy="599035"/>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00A74734-A091-4B71-8EFB-9795ED9FFA4D}"/>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t="-4384"/>
          <a:stretch/>
        </p:blipFill>
        <p:spPr>
          <a:xfrm>
            <a:off x="1052539" y="3097950"/>
            <a:ext cx="2123463" cy="1531081"/>
          </a:xfrm>
          <a:prstGeom prst="rect">
            <a:avLst/>
          </a:prstGeom>
        </p:spPr>
      </p:pic>
      <p:sp>
        <p:nvSpPr>
          <p:cNvPr id="38" name="Rectangle: Rounded Corners 37">
            <a:extLst>
              <a:ext uri="{FF2B5EF4-FFF2-40B4-BE49-F238E27FC236}">
                <a16:creationId xmlns:a16="http://schemas.microsoft.com/office/drawing/2014/main" id="{5FBCF23B-6670-4959-A7E0-416A9F53B609}"/>
              </a:ext>
            </a:extLst>
          </p:cNvPr>
          <p:cNvSpPr/>
          <p:nvPr/>
        </p:nvSpPr>
        <p:spPr>
          <a:xfrm>
            <a:off x="70702" y="69564"/>
            <a:ext cx="1678584" cy="228609"/>
          </a:xfrm>
          <a:prstGeom prst="roundRect">
            <a:avLst>
              <a:gd name="adj" fmla="val 142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2- جمع البيانات ومعالجتها</a:t>
            </a:r>
          </a:p>
        </p:txBody>
      </p:sp>
      <p:pic>
        <p:nvPicPr>
          <p:cNvPr id="40" name="Picture 39" descr="Qr code&#10;&#10;Description automatically generated with medium confidence">
            <a:extLst>
              <a:ext uri="{FF2B5EF4-FFF2-40B4-BE49-F238E27FC236}">
                <a16:creationId xmlns:a16="http://schemas.microsoft.com/office/drawing/2014/main" id="{B9AB9A72-A557-40B8-B131-05480D65A45F}"/>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41" name="Picture 40" descr="Rectangle&#10;&#10;Description automatically generated">
            <a:extLst>
              <a:ext uri="{FF2B5EF4-FFF2-40B4-BE49-F238E27FC236}">
                <a16:creationId xmlns:a16="http://schemas.microsoft.com/office/drawing/2014/main" id="{AE64970A-2429-43CE-8C54-D2BE5C704F2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43" name="TextBox 42">
            <a:extLst>
              <a:ext uri="{FF2B5EF4-FFF2-40B4-BE49-F238E27FC236}">
                <a16:creationId xmlns:a16="http://schemas.microsoft.com/office/drawing/2014/main" id="{240F01A3-E5C6-4C9D-97E3-3AD819998061}"/>
              </a:ext>
            </a:extLst>
          </p:cNvPr>
          <p:cNvSpPr txBox="1"/>
          <p:nvPr/>
        </p:nvSpPr>
        <p:spPr>
          <a:xfrm flipH="1">
            <a:off x="3776962" y="3253944"/>
            <a:ext cx="694863" cy="830997"/>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dirty="0">
                <a:ln>
                  <a:noFill/>
                </a:ln>
                <a:solidFill>
                  <a:srgbClr val="282560"/>
                </a:solidFill>
                <a:effectLst/>
                <a:uLnTx/>
                <a:uFillTx/>
                <a:latin typeface="DIN Next LT Arabic"/>
                <a:ea typeface="+mn-ea"/>
                <a:cs typeface="+mn-cs"/>
              </a:rPr>
              <a:t> حزمة جي جي بلوت (</a:t>
            </a:r>
            <a:r>
              <a:rPr kumimoji="0" lang="en-US" sz="1200" b="0" i="0" u="none" strike="noStrike" cap="none" normalizeH="0" baseline="0" noProof="0" dirty="0">
                <a:ln>
                  <a:noFill/>
                </a:ln>
                <a:solidFill>
                  <a:srgbClr val="282560"/>
                </a:solidFill>
                <a:effectLst/>
                <a:uLnTx/>
                <a:uFillTx/>
                <a:latin typeface="DIN Next LT Arabic"/>
                <a:ea typeface="+mn-ea"/>
                <a:cs typeface="+mn-cs"/>
              </a:rPr>
              <a:t>ggplot</a:t>
            </a:r>
            <a:r>
              <a:rPr kumimoji="0" lang="ar-SA" sz="1200" b="0" i="0" u="none" strike="noStrike" cap="none" normalizeH="0" baseline="0" noProof="0" dirty="0">
                <a:ln>
                  <a:noFill/>
                </a:ln>
                <a:solidFill>
                  <a:srgbClr val="282560"/>
                </a:solidFill>
                <a:effectLst/>
                <a:uLnTx/>
                <a:uFillTx/>
                <a:latin typeface="DIN Next LT Arabic"/>
                <a:ea typeface="+mn-ea"/>
                <a:cs typeface="+mn-cs"/>
              </a:rPr>
              <a:t>)</a:t>
            </a:r>
          </a:p>
        </p:txBody>
      </p:sp>
    </p:spTree>
    <p:extLst>
      <p:ext uri="{BB962C8B-B14F-4D97-AF65-F5344CB8AC3E}">
        <p14:creationId xmlns:p14="http://schemas.microsoft.com/office/powerpoint/2010/main" val="418054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0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dirty="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dirty="0"/>
              <a:t>المصدر:</a:t>
            </a:r>
            <a:r>
              <a:rPr lang="ar-SA" noProof="0" dirty="0"/>
              <a:t>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fld id="{9FDB499F-DC86-4996-A3C7-FCE8E06389C2}" type="slidenum">
              <a:rPr lang="ar-SA" smtClean="0"/>
              <a:pPr/>
              <a:t>4</a:t>
            </a:fld>
            <a:endParaRPr lang="ar-SA" dirty="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a:xfrm>
            <a:off x="625475" y="556260"/>
            <a:ext cx="11049000" cy="579758"/>
          </a:xfrm>
        </p:spPr>
        <p:txBody>
          <a:bodyPr vert="horz"/>
          <a:lstStyle/>
          <a:p>
            <a:r>
              <a:rPr lang="ar-SA" dirty="0"/>
              <a:t>جمع البيانات ومعالجتها - مصادر البيانات</a:t>
            </a:r>
          </a:p>
        </p:txBody>
      </p:sp>
      <p:sp>
        <p:nvSpPr>
          <p:cNvPr id="83" name="Rectangle 82">
            <a:extLst>
              <a:ext uri="{FF2B5EF4-FFF2-40B4-BE49-F238E27FC236}">
                <a16:creationId xmlns:a16="http://schemas.microsoft.com/office/drawing/2014/main" id="{66064AB3-97BD-4922-A1C9-B88CFF41686B}"/>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dirty="0">
                <a:ln>
                  <a:noFill/>
                </a:ln>
                <a:solidFill>
                  <a:schemeClr val="tx1"/>
                </a:solidFill>
                <a:effectLst/>
                <a:uLnTx/>
                <a:uFillTx/>
                <a:latin typeface="DIN Next LT Arabic"/>
                <a:ea typeface="+mn-ea"/>
                <a:cs typeface="+mn-cs"/>
              </a:rPr>
              <a:t>تعمل مراكز البيانات الحضرية التابعة للهيئة على جمع البيانات الأساسية والثانوية </a:t>
            </a:r>
            <a:r>
              <a:rPr kumimoji="0" lang="ar-EG" sz="1400" b="0" i="0" u="none" strike="noStrike" cap="none" normalizeH="0" baseline="0" noProof="0" dirty="0">
                <a:ln>
                  <a:noFill/>
                </a:ln>
                <a:solidFill>
                  <a:schemeClr val="tx1"/>
                </a:solidFill>
                <a:effectLst/>
                <a:uLnTx/>
                <a:uFillTx/>
                <a:latin typeface="DIN Next LT Arabic"/>
                <a:ea typeface="+mn-ea"/>
                <a:cs typeface="+mn-cs"/>
              </a:rPr>
              <a:t>وتنظيفها</a:t>
            </a:r>
            <a:r>
              <a:rPr kumimoji="0" lang="ar-SA" sz="1400" b="0" i="0" u="none" strike="noStrike" cap="none" normalizeH="0" baseline="0" noProof="0" dirty="0">
                <a:ln>
                  <a:noFill/>
                </a:ln>
                <a:solidFill>
                  <a:schemeClr val="tx1"/>
                </a:solidFill>
                <a:effectLst/>
                <a:uLnTx/>
                <a:uFillTx/>
                <a:latin typeface="DIN Next LT Arabic"/>
                <a:ea typeface="+mn-ea"/>
                <a:cs typeface="+mn-cs"/>
              </a:rPr>
              <a:t> وتوحيدها ومن ثم التوليف بينها وتأتي هذه البيانات من مجموعة متنوعة من المصادر</a:t>
            </a:r>
          </a:p>
        </p:txBody>
      </p:sp>
      <p:sp>
        <p:nvSpPr>
          <p:cNvPr id="34" name="Rectangle: Rounded Corners 33">
            <a:extLst>
              <a:ext uri="{FF2B5EF4-FFF2-40B4-BE49-F238E27FC236}">
                <a16:creationId xmlns:a16="http://schemas.microsoft.com/office/drawing/2014/main" id="{4396AC85-A70E-4144-9517-0A7B2FA7D3B4}"/>
              </a:ext>
            </a:extLst>
          </p:cNvPr>
          <p:cNvSpPr/>
          <p:nvPr/>
        </p:nvSpPr>
        <p:spPr>
          <a:xfrm>
            <a:off x="70702" y="69564"/>
            <a:ext cx="1678584" cy="228609"/>
          </a:xfrm>
          <a:prstGeom prst="roundRect">
            <a:avLst>
              <a:gd name="adj" fmla="val 142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2- جمع البيانات ومعالجتها</a:t>
            </a:r>
          </a:p>
        </p:txBody>
      </p:sp>
      <p:pic>
        <p:nvPicPr>
          <p:cNvPr id="38" name="Picture 37" descr="Qr code&#10;&#10;Description automatically generated with medium confidence">
            <a:extLst>
              <a:ext uri="{FF2B5EF4-FFF2-40B4-BE49-F238E27FC236}">
                <a16:creationId xmlns:a16="http://schemas.microsoft.com/office/drawing/2014/main" id="{D2EAB8D4-D342-4361-AD45-E08333E32DE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40" name="Picture 39" descr="Rectangle&#10;&#10;Description automatically generated">
            <a:extLst>
              <a:ext uri="{FF2B5EF4-FFF2-40B4-BE49-F238E27FC236}">
                <a16:creationId xmlns:a16="http://schemas.microsoft.com/office/drawing/2014/main" id="{30646425-AA12-4C82-940A-2AB50041855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26" name="TextBox 25">
            <a:extLst>
              <a:ext uri="{FF2B5EF4-FFF2-40B4-BE49-F238E27FC236}">
                <a16:creationId xmlns:a16="http://schemas.microsoft.com/office/drawing/2014/main" id="{418B9902-3722-4B89-B7AF-1A7163D7CB68}"/>
              </a:ext>
            </a:extLst>
          </p:cNvPr>
          <p:cNvSpPr txBox="1"/>
          <p:nvPr/>
        </p:nvSpPr>
        <p:spPr>
          <a:xfrm>
            <a:off x="9822838" y="2046844"/>
            <a:ext cx="1238656"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مصدر البيانات</a:t>
            </a:r>
          </a:p>
        </p:txBody>
      </p:sp>
      <p:cxnSp>
        <p:nvCxnSpPr>
          <p:cNvPr id="27" name="Straight Connector 26">
            <a:extLst>
              <a:ext uri="{FF2B5EF4-FFF2-40B4-BE49-F238E27FC236}">
                <a16:creationId xmlns:a16="http://schemas.microsoft.com/office/drawing/2014/main" id="{9C417F8D-8A98-4334-80F5-6C48BAA484C2}"/>
              </a:ext>
            </a:extLst>
          </p:cNvPr>
          <p:cNvCxnSpPr>
            <a:cxnSpLocks/>
          </p:cNvCxnSpPr>
          <p:nvPr/>
        </p:nvCxnSpPr>
        <p:spPr>
          <a:xfrm>
            <a:off x="9326632"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EC438CE-CC52-4834-93A4-A18F79E319DD}"/>
              </a:ext>
            </a:extLst>
          </p:cNvPr>
          <p:cNvSpPr/>
          <p:nvPr/>
        </p:nvSpPr>
        <p:spPr>
          <a:xfrm flipH="1">
            <a:off x="9319011" y="3425186"/>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البيانات الإدارية</a:t>
            </a:r>
          </a:p>
        </p:txBody>
      </p:sp>
      <p:sp>
        <p:nvSpPr>
          <p:cNvPr id="29" name="Rectangle 28">
            <a:extLst>
              <a:ext uri="{FF2B5EF4-FFF2-40B4-BE49-F238E27FC236}">
                <a16:creationId xmlns:a16="http://schemas.microsoft.com/office/drawing/2014/main" id="{1D6B9750-F43F-4D3F-ACF9-02AC3D1BB977}"/>
              </a:ext>
            </a:extLst>
          </p:cNvPr>
          <p:cNvSpPr/>
          <p:nvPr/>
        </p:nvSpPr>
        <p:spPr>
          <a:xfrm flipH="1">
            <a:off x="9319011" y="2442241"/>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بيانات الاستبيانات</a:t>
            </a:r>
          </a:p>
        </p:txBody>
      </p:sp>
      <p:sp>
        <p:nvSpPr>
          <p:cNvPr id="30" name="Rectangle 29">
            <a:extLst>
              <a:ext uri="{FF2B5EF4-FFF2-40B4-BE49-F238E27FC236}">
                <a16:creationId xmlns:a16="http://schemas.microsoft.com/office/drawing/2014/main" id="{2DB47B49-B9E7-4BBC-A8D8-83F8BDD5C55E}"/>
              </a:ext>
            </a:extLst>
          </p:cNvPr>
          <p:cNvSpPr/>
          <p:nvPr/>
        </p:nvSpPr>
        <p:spPr>
          <a:xfrm flipH="1">
            <a:off x="9319011" y="5391075"/>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بيانات الجهات الخارجية</a:t>
            </a:r>
          </a:p>
        </p:txBody>
      </p:sp>
      <p:sp>
        <p:nvSpPr>
          <p:cNvPr id="31" name="Rectangle 30">
            <a:extLst>
              <a:ext uri="{FF2B5EF4-FFF2-40B4-BE49-F238E27FC236}">
                <a16:creationId xmlns:a16="http://schemas.microsoft.com/office/drawing/2014/main" id="{936EACA0-8224-4575-8818-2D69C88345E1}"/>
              </a:ext>
            </a:extLst>
          </p:cNvPr>
          <p:cNvSpPr/>
          <p:nvPr/>
        </p:nvSpPr>
        <p:spPr>
          <a:xfrm flipH="1">
            <a:off x="9319011" y="4408131"/>
            <a:ext cx="2250440" cy="89542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بيانات أجهزة الاستشعار</a:t>
            </a:r>
          </a:p>
        </p:txBody>
      </p:sp>
      <p:sp>
        <p:nvSpPr>
          <p:cNvPr id="32" name="Rectangle 31">
            <a:extLst>
              <a:ext uri="{FF2B5EF4-FFF2-40B4-BE49-F238E27FC236}">
                <a16:creationId xmlns:a16="http://schemas.microsoft.com/office/drawing/2014/main" id="{6EA94893-56C1-4226-B65F-003BC49FA395}"/>
              </a:ext>
            </a:extLst>
          </p:cNvPr>
          <p:cNvSpPr/>
          <p:nvPr/>
        </p:nvSpPr>
        <p:spPr>
          <a:xfrm flipH="1">
            <a:off x="645232" y="3425186"/>
            <a:ext cx="8574720"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dirty="0">
                <a:solidFill>
                  <a:srgbClr val="282560"/>
                </a:solidFill>
                <a:latin typeface="DIN Next LT Arabic"/>
                <a:ea typeface="+mn-ea"/>
                <a:cs typeface="+mn-cs"/>
              </a:rPr>
              <a:t>يشمل استخدام البيانات الإدارية البيانات الأساسية والثانوية </a:t>
            </a:r>
            <a:r>
              <a:rPr kumimoji="0" lang="ar-SA" sz="1200" b="0" i="0" u="none" strike="noStrike" cap="none" normalizeH="0" baseline="0" noProof="0" dirty="0">
                <a:ln>
                  <a:noFill/>
                </a:ln>
                <a:solidFill>
                  <a:srgbClr val="282560"/>
                </a:solidFill>
                <a:effectLst/>
                <a:uLnTx/>
                <a:uFillTx/>
                <a:latin typeface="DIN Next LT Arabic"/>
                <a:ea typeface="+mn-ea"/>
                <a:cs typeface="+mn-cs"/>
              </a:rPr>
              <a:t>التي تأتي من الجهات الحكومية والبلدية حول مجموعة متنوعة من الموضوعات ومنها على سبيل المثال التعليم والصحة والإعانات الاجتماعية والتنقل والضرائب والجريمة والهجرة</a:t>
            </a:r>
          </a:p>
        </p:txBody>
      </p:sp>
      <p:sp>
        <p:nvSpPr>
          <p:cNvPr id="33" name="Rectangle 32">
            <a:extLst>
              <a:ext uri="{FF2B5EF4-FFF2-40B4-BE49-F238E27FC236}">
                <a16:creationId xmlns:a16="http://schemas.microsoft.com/office/drawing/2014/main" id="{4A1ACC09-1023-40C4-A301-328F49B2C0DB}"/>
              </a:ext>
            </a:extLst>
          </p:cNvPr>
          <p:cNvSpPr/>
          <p:nvPr/>
        </p:nvSpPr>
        <p:spPr>
          <a:xfrm flipH="1">
            <a:off x="645161" y="2442241"/>
            <a:ext cx="8574791"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dirty="0">
                <a:solidFill>
                  <a:srgbClr val="282560"/>
                </a:solidFill>
                <a:latin typeface="DIN Next LT Arabic"/>
              </a:rPr>
              <a:t>تستخدم مراكز البيانات الحضرية البيانات </a:t>
            </a:r>
            <a:r>
              <a:rPr lang="ar-EG" sz="1200" dirty="0">
                <a:solidFill>
                  <a:srgbClr val="282560"/>
                </a:solidFill>
                <a:latin typeface="DIN Next LT Arabic"/>
              </a:rPr>
              <a:t>المستمدة </a:t>
            </a:r>
            <a:r>
              <a:rPr lang="ar-SA" sz="1200" dirty="0">
                <a:solidFill>
                  <a:srgbClr val="282560"/>
                </a:solidFill>
                <a:latin typeface="DIN Next LT Arabic"/>
              </a:rPr>
              <a:t>من الاستبيانات الشهرية التي تجريها الهيئة</a:t>
            </a:r>
            <a:r>
              <a:rPr lang="ar-EG" sz="1200" dirty="0">
                <a:solidFill>
                  <a:srgbClr val="282560"/>
                </a:solidFill>
                <a:latin typeface="DIN Next LT Arabic"/>
              </a:rPr>
              <a:t>.</a:t>
            </a:r>
            <a:r>
              <a:rPr lang="ar-SA" sz="1200" dirty="0">
                <a:solidFill>
                  <a:srgbClr val="282560"/>
                </a:solidFill>
                <a:latin typeface="DIN Next LT Arabic"/>
              </a:rPr>
              <a:t> وتُجرَى هذه الاستبيانات على المستويين الإقليمي والوطني وتتناول مؤشرات مختلفة ومنها على سبيل المثال التلوث والتضخم والبيئة واستهلاك الطاقة والاستثمار والتجارة.</a:t>
            </a:r>
          </a:p>
        </p:txBody>
      </p:sp>
      <p:sp>
        <p:nvSpPr>
          <p:cNvPr id="35" name="Rectangle 34">
            <a:extLst>
              <a:ext uri="{FF2B5EF4-FFF2-40B4-BE49-F238E27FC236}">
                <a16:creationId xmlns:a16="http://schemas.microsoft.com/office/drawing/2014/main" id="{48609E31-8183-405B-88F5-CD36F7FB5481}"/>
              </a:ext>
            </a:extLst>
          </p:cNvPr>
          <p:cNvSpPr/>
          <p:nvPr/>
        </p:nvSpPr>
        <p:spPr>
          <a:xfrm flipH="1">
            <a:off x="645232" y="5391075"/>
            <a:ext cx="8574720"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dirty="0">
                <a:solidFill>
                  <a:srgbClr val="282560"/>
                </a:solidFill>
                <a:latin typeface="DIN Next LT Arabic"/>
                <a:ea typeface="+mn-ea"/>
                <a:cs typeface="+mn-cs"/>
              </a:rPr>
              <a:t>تستخدم الهيئة بيانات الجهات الخارجية المستمدة من مصادر البيانات الضخمة لدى جهات توفير المعلومات والبيانات مثل المكتب الإحصائي للجماعات الأوروبية (</a:t>
            </a:r>
            <a:r>
              <a:rPr lang="en-US" sz="1200" dirty="0">
                <a:solidFill>
                  <a:srgbClr val="282560"/>
                </a:solidFill>
                <a:latin typeface="DIN Next LT Arabic"/>
                <a:ea typeface="+mn-ea"/>
                <a:cs typeface="+mn-cs"/>
              </a:rPr>
              <a:t>Eurostat</a:t>
            </a:r>
            <a:r>
              <a:rPr lang="ar-SA" sz="1200" dirty="0">
                <a:solidFill>
                  <a:srgbClr val="282560"/>
                </a:solidFill>
                <a:latin typeface="DIN Next LT Arabic"/>
                <a:ea typeface="+mn-ea"/>
                <a:cs typeface="+mn-cs"/>
              </a:rPr>
              <a:t>) ومنصات التواصل الاجتماعي والبيانات الوصفية للهاتف المحمول</a:t>
            </a:r>
          </a:p>
        </p:txBody>
      </p:sp>
      <p:sp>
        <p:nvSpPr>
          <p:cNvPr id="36" name="Rectangle 35">
            <a:extLst>
              <a:ext uri="{FF2B5EF4-FFF2-40B4-BE49-F238E27FC236}">
                <a16:creationId xmlns:a16="http://schemas.microsoft.com/office/drawing/2014/main" id="{59440F77-4A56-472F-ADDF-6333F78C2AC9}"/>
              </a:ext>
            </a:extLst>
          </p:cNvPr>
          <p:cNvSpPr/>
          <p:nvPr/>
        </p:nvSpPr>
        <p:spPr>
          <a:xfrm flipH="1">
            <a:off x="645232" y="4408131"/>
            <a:ext cx="8574720" cy="895423"/>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dirty="0">
                <a:ln>
                  <a:noFill/>
                </a:ln>
                <a:solidFill>
                  <a:srgbClr val="282560"/>
                </a:solidFill>
                <a:effectLst/>
                <a:uLnTx/>
                <a:uFillTx/>
                <a:latin typeface="DIN Next LT Arabic"/>
                <a:ea typeface="+mn-ea"/>
                <a:cs typeface="+mn-cs"/>
              </a:rPr>
              <a:t>تعمل مراكز البيانات الحضرية على جمع البيانات من خلال استخدام نظام تحديد المواقع العالمي (</a:t>
            </a:r>
            <a:r>
              <a:rPr kumimoji="0" lang="en-US" sz="1200" b="0" i="0" u="none" strike="noStrike" cap="none" normalizeH="0" baseline="0" noProof="0" dirty="0">
                <a:ln>
                  <a:noFill/>
                </a:ln>
                <a:solidFill>
                  <a:srgbClr val="282560"/>
                </a:solidFill>
                <a:effectLst/>
                <a:uLnTx/>
                <a:uFillTx/>
                <a:latin typeface="DIN Next LT Arabic"/>
                <a:ea typeface="+mn-ea"/>
                <a:cs typeface="+mn-cs"/>
              </a:rPr>
              <a:t>GPS</a:t>
            </a:r>
            <a:r>
              <a:rPr kumimoji="0" lang="ar-SA" sz="1200" b="0" i="0" u="none" strike="noStrike" cap="none" normalizeH="0" baseline="0" noProof="0" dirty="0">
                <a:ln>
                  <a:noFill/>
                </a:ln>
                <a:solidFill>
                  <a:srgbClr val="282560"/>
                </a:solidFill>
                <a:effectLst/>
                <a:uLnTx/>
                <a:uFillTx/>
                <a:latin typeface="DIN Next LT Arabic"/>
                <a:ea typeface="+mn-ea"/>
                <a:cs typeface="+mn-cs"/>
              </a:rPr>
              <a:t>) وأجهزة الاستشعار القائمة على تطبيقات الهواتف الذكية، وتُستخدم بيانات أجهزة الاستشعار في المقام الأول على أساس حالة الاستخدام، وقد استفادت منها الأبحاث في قطاعات الصحة والزراعة والتنقل والنقل</a:t>
            </a:r>
          </a:p>
        </p:txBody>
      </p:sp>
      <p:sp>
        <p:nvSpPr>
          <p:cNvPr id="37" name="TextBox 36">
            <a:extLst>
              <a:ext uri="{FF2B5EF4-FFF2-40B4-BE49-F238E27FC236}">
                <a16:creationId xmlns:a16="http://schemas.microsoft.com/office/drawing/2014/main" id="{2EF20CBD-673F-48BA-8AC8-3E9A4A617FA4}"/>
              </a:ext>
            </a:extLst>
          </p:cNvPr>
          <p:cNvSpPr txBox="1"/>
          <p:nvPr/>
        </p:nvSpPr>
        <p:spPr>
          <a:xfrm>
            <a:off x="4271983" y="2046844"/>
            <a:ext cx="1325519"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الوصف</a:t>
            </a:r>
          </a:p>
        </p:txBody>
      </p:sp>
      <p:cxnSp>
        <p:nvCxnSpPr>
          <p:cNvPr id="39" name="Straight Connector 38">
            <a:extLst>
              <a:ext uri="{FF2B5EF4-FFF2-40B4-BE49-F238E27FC236}">
                <a16:creationId xmlns:a16="http://schemas.microsoft.com/office/drawing/2014/main" id="{F1681F1A-C178-40A3-88C0-77BC56EAA139}"/>
              </a:ext>
            </a:extLst>
          </p:cNvPr>
          <p:cNvCxnSpPr>
            <a:cxnSpLocks/>
          </p:cNvCxnSpPr>
          <p:nvPr/>
        </p:nvCxnSpPr>
        <p:spPr>
          <a:xfrm flipH="1">
            <a:off x="655845" y="2336276"/>
            <a:ext cx="85577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13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2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dirty="0">
              <a:latin typeface="DIN Next LT Arabic Medium" panose="020B0603020203050203" pitchFamily="34" charset="-78"/>
              <a:ea typeface="+mj-ea"/>
              <a:cs typeface="+mj-cs"/>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fld id="{9FDB499F-DC86-4996-A3C7-FCE8E06389C2}" type="slidenum">
              <a:rPr lang="ar-SA" smtClean="0"/>
              <a:pPr/>
              <a:t>5</a:t>
            </a:fld>
            <a:endParaRPr lang="ar-SA" dirty="0"/>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a:xfrm>
            <a:off x="625475" y="556260"/>
            <a:ext cx="11049000" cy="579758"/>
          </a:xfrm>
        </p:spPr>
        <p:txBody>
          <a:bodyPr vert="horz"/>
          <a:lstStyle/>
          <a:p>
            <a:r>
              <a:rPr lang="ar-SA" dirty="0"/>
              <a:t>جمع البيانات ومعالجتها - المنصة</a:t>
            </a:r>
          </a:p>
        </p:txBody>
      </p:sp>
      <p:sp>
        <p:nvSpPr>
          <p:cNvPr id="49" name="Rectangle 48">
            <a:extLst>
              <a:ext uri="{FF2B5EF4-FFF2-40B4-BE49-F238E27FC236}">
                <a16:creationId xmlns:a16="http://schemas.microsoft.com/office/drawing/2014/main" id="{F927509D-DAC7-4D04-B6D2-1DA7FA9EB7EA}"/>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dirty="0">
                <a:ln>
                  <a:noFill/>
                </a:ln>
                <a:solidFill>
                  <a:schemeClr val="tx1"/>
                </a:solidFill>
                <a:effectLst/>
                <a:uLnTx/>
                <a:uFillTx/>
                <a:latin typeface="DIN Next LT Arabic"/>
                <a:ea typeface="+mn-ea"/>
                <a:cs typeface="+mn-cs"/>
              </a:rPr>
              <a:t>تستخدم مراكز البيانات الحضرية التابعة لهيئة الإحصاء الهولندية مجموعة متنوعة من التقنيات لتمكين عمليات جمع البيانات وتكاملها وتحليلها وتسليمها</a:t>
            </a:r>
          </a:p>
        </p:txBody>
      </p:sp>
      <p:sp>
        <p:nvSpPr>
          <p:cNvPr id="40" name="Rectangle 39">
            <a:extLst>
              <a:ext uri="{FF2B5EF4-FFF2-40B4-BE49-F238E27FC236}">
                <a16:creationId xmlns:a16="http://schemas.microsoft.com/office/drawing/2014/main" id="{1BEE8617-DF17-433C-9542-0AFCD822B1A2}"/>
              </a:ext>
            </a:extLst>
          </p:cNvPr>
          <p:cNvSpPr/>
          <p:nvPr/>
        </p:nvSpPr>
        <p:spPr>
          <a:xfrm flipH="1">
            <a:off x="645159" y="2413517"/>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dirty="0"/>
              <a:t> بليز (</a:t>
            </a:r>
            <a:r>
              <a:rPr lang="en-US" sz="1100" dirty="0"/>
              <a:t>Blaise</a:t>
            </a:r>
            <a:r>
              <a:rPr lang="ar-SA" sz="1100" dirty="0"/>
              <a:t>) هو عبارة عن برنامج إحصائي متطور تملكه هيئة الإحصاء الهولندية ويمكنه تولي مهام جمع البيانات ومعالجة الاستبيانات في الاستبيانات الحكومية والعلمية</a:t>
            </a:r>
          </a:p>
        </p:txBody>
      </p:sp>
      <p:sp>
        <p:nvSpPr>
          <p:cNvPr id="41" name="Rectangle 40">
            <a:extLst>
              <a:ext uri="{FF2B5EF4-FFF2-40B4-BE49-F238E27FC236}">
                <a16:creationId xmlns:a16="http://schemas.microsoft.com/office/drawing/2014/main" id="{C3B6B908-87D7-4C74-9DAB-1322A1AE2D14}"/>
              </a:ext>
            </a:extLst>
          </p:cNvPr>
          <p:cNvSpPr/>
          <p:nvPr/>
        </p:nvSpPr>
        <p:spPr>
          <a:xfrm flipH="1">
            <a:off x="9730020" y="2413517"/>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 برنامج بليز التابع للهيئة</a:t>
            </a:r>
          </a:p>
        </p:txBody>
      </p:sp>
      <p:sp>
        <p:nvSpPr>
          <p:cNvPr id="63" name="Rectangle 62">
            <a:extLst>
              <a:ext uri="{FF2B5EF4-FFF2-40B4-BE49-F238E27FC236}">
                <a16:creationId xmlns:a16="http://schemas.microsoft.com/office/drawing/2014/main" id="{7BD03D85-6689-4EF6-B3F8-0B71EFE62C3A}"/>
              </a:ext>
            </a:extLst>
          </p:cNvPr>
          <p:cNvSpPr/>
          <p:nvPr/>
        </p:nvSpPr>
        <p:spPr>
          <a:xfrm flipH="1">
            <a:off x="645159" y="4115650"/>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i="0" u="none" strike="noStrike" cap="none" normalizeH="0" baseline="0" noProof="0" dirty="0">
                <a:ln>
                  <a:noFill/>
                </a:ln>
                <a:solidFill>
                  <a:srgbClr val="282560"/>
                </a:solidFill>
                <a:effectLst/>
                <a:uLnTx/>
                <a:uFillTx/>
                <a:latin typeface="DIN Next LT Arabic"/>
                <a:ea typeface="+mn-ea"/>
                <a:cs typeface="+mn-cs"/>
              </a:rPr>
              <a:t>تستخدم الهيئة برمجيات مثل «ستاتا» (</a:t>
            </a:r>
            <a:r>
              <a:rPr kumimoji="0" lang="en-US" sz="1100" i="0" u="none" strike="noStrike" cap="none" normalizeH="0" baseline="0" noProof="0" dirty="0">
                <a:ln>
                  <a:noFill/>
                </a:ln>
                <a:solidFill>
                  <a:srgbClr val="282560"/>
                </a:solidFill>
                <a:effectLst/>
                <a:uLnTx/>
                <a:uFillTx/>
                <a:latin typeface="DIN Next LT Arabic"/>
                <a:ea typeface="+mn-ea"/>
                <a:cs typeface="+mn-cs"/>
              </a:rPr>
              <a:t>Stata</a:t>
            </a:r>
            <a:r>
              <a:rPr kumimoji="0" lang="ar-SA" sz="1100" i="0" u="none" strike="noStrike" cap="none" normalizeH="0" baseline="0" noProof="0" dirty="0">
                <a:ln>
                  <a:noFill/>
                </a:ln>
                <a:solidFill>
                  <a:srgbClr val="282560"/>
                </a:solidFill>
                <a:effectLst/>
                <a:uLnTx/>
                <a:uFillTx/>
                <a:latin typeface="DIN Next LT Arabic"/>
                <a:ea typeface="+mn-ea"/>
                <a:cs typeface="+mn-cs"/>
              </a:rPr>
              <a:t>) و«ساس» (</a:t>
            </a:r>
            <a:r>
              <a:rPr kumimoji="0" lang="en-US" sz="1100" i="0" u="none" strike="noStrike" cap="none" normalizeH="0" baseline="0" noProof="0" dirty="0">
                <a:ln>
                  <a:noFill/>
                </a:ln>
                <a:solidFill>
                  <a:srgbClr val="282560"/>
                </a:solidFill>
                <a:effectLst/>
                <a:uLnTx/>
                <a:uFillTx/>
                <a:latin typeface="DIN Next LT Arabic"/>
                <a:ea typeface="+mn-ea"/>
                <a:cs typeface="+mn-cs"/>
              </a:rPr>
              <a:t>SAS</a:t>
            </a:r>
            <a:r>
              <a:rPr kumimoji="0" lang="ar-SA" sz="1100" i="0" u="none" strike="noStrike" cap="none" normalizeH="0" baseline="0" noProof="0" dirty="0">
                <a:ln>
                  <a:noFill/>
                </a:ln>
                <a:solidFill>
                  <a:srgbClr val="282560"/>
                </a:solidFill>
                <a:effectLst/>
                <a:uLnTx/>
                <a:uFillTx/>
                <a:latin typeface="DIN Next LT Arabic"/>
                <a:ea typeface="+mn-ea"/>
                <a:cs typeface="+mn-cs"/>
              </a:rPr>
              <a:t>) للنمذجة الإحصائية</a:t>
            </a:r>
          </a:p>
        </p:txBody>
      </p:sp>
      <p:sp>
        <p:nvSpPr>
          <p:cNvPr id="64" name="Rectangle 63">
            <a:extLst>
              <a:ext uri="{FF2B5EF4-FFF2-40B4-BE49-F238E27FC236}">
                <a16:creationId xmlns:a16="http://schemas.microsoft.com/office/drawing/2014/main" id="{56FB1945-61C5-45F5-B2D2-928DA37147F7}"/>
              </a:ext>
            </a:extLst>
          </p:cNvPr>
          <p:cNvSpPr/>
          <p:nvPr/>
        </p:nvSpPr>
        <p:spPr>
          <a:xfrm flipH="1">
            <a:off x="9730020" y="4115650"/>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برمجيات «ستاتا» و«ساس»</a:t>
            </a:r>
          </a:p>
        </p:txBody>
      </p:sp>
      <p:sp>
        <p:nvSpPr>
          <p:cNvPr id="102" name="Rectangle 101">
            <a:extLst>
              <a:ext uri="{FF2B5EF4-FFF2-40B4-BE49-F238E27FC236}">
                <a16:creationId xmlns:a16="http://schemas.microsoft.com/office/drawing/2014/main" id="{617DE95D-8A74-40CE-A999-A0361B11FA75}"/>
              </a:ext>
            </a:extLst>
          </p:cNvPr>
          <p:cNvSpPr/>
          <p:nvPr/>
        </p:nvSpPr>
        <p:spPr>
          <a:xfrm flipH="1">
            <a:off x="645159" y="4683028"/>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i="0" u="none" strike="noStrike" cap="none" normalizeH="0" baseline="0" noProof="0" dirty="0">
                <a:ln>
                  <a:noFill/>
                </a:ln>
                <a:solidFill>
                  <a:srgbClr val="282560"/>
                </a:solidFill>
                <a:effectLst/>
                <a:uLnTx/>
                <a:uFillTx/>
                <a:latin typeface="DIN Next LT Arabic"/>
                <a:ea typeface="+mn-ea"/>
                <a:cs typeface="+mn-cs"/>
              </a:rPr>
              <a:t>تُستخدم أطر عمل مثل حزمة جي جي بلوت (</a:t>
            </a:r>
            <a:r>
              <a:rPr kumimoji="0" lang="en-US" sz="1100" i="0" u="none" strike="noStrike" cap="none" normalizeH="0" baseline="0" noProof="0" dirty="0">
                <a:ln>
                  <a:noFill/>
                </a:ln>
                <a:solidFill>
                  <a:srgbClr val="282560"/>
                </a:solidFill>
                <a:effectLst/>
                <a:uLnTx/>
                <a:uFillTx/>
                <a:latin typeface="DIN Next LT Arabic"/>
                <a:ea typeface="+mn-ea"/>
                <a:cs typeface="+mn-cs"/>
              </a:rPr>
              <a:t>ggplot</a:t>
            </a:r>
            <a:r>
              <a:rPr kumimoji="0" lang="ar-SA" sz="1100" i="0" u="none" strike="noStrike" cap="none" normalizeH="0" baseline="0" noProof="0" dirty="0">
                <a:ln>
                  <a:noFill/>
                </a:ln>
                <a:solidFill>
                  <a:srgbClr val="282560"/>
                </a:solidFill>
                <a:effectLst/>
                <a:uLnTx/>
                <a:uFillTx/>
                <a:latin typeface="DIN Next LT Arabic"/>
                <a:ea typeface="+mn-ea"/>
                <a:cs typeface="+mn-cs"/>
              </a:rPr>
              <a:t>) - وهي حزمة لتحويل البيانات المستمدة من مصادر عامة إلى صور مرئية ومتوافقة مع لغتي البرمجة «آر» و«بايثون» - لتحويل البيانات إلى صور مرئية</a:t>
            </a:r>
          </a:p>
        </p:txBody>
      </p:sp>
      <p:sp>
        <p:nvSpPr>
          <p:cNvPr id="103" name="Rectangle 102">
            <a:extLst>
              <a:ext uri="{FF2B5EF4-FFF2-40B4-BE49-F238E27FC236}">
                <a16:creationId xmlns:a16="http://schemas.microsoft.com/office/drawing/2014/main" id="{29CAC7D5-9A62-4F21-97C9-FEAE2C757D28}"/>
              </a:ext>
            </a:extLst>
          </p:cNvPr>
          <p:cNvSpPr/>
          <p:nvPr/>
        </p:nvSpPr>
        <p:spPr>
          <a:xfrm flipH="1">
            <a:off x="9730020" y="4683028"/>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حزمة جي جي بلوت (</a:t>
            </a:r>
            <a:r>
              <a:rPr lang="en-US" sz="1100" dirty="0"/>
              <a:t>ggplot</a:t>
            </a:r>
            <a:r>
              <a:rPr lang="ar-SA" sz="1100" dirty="0"/>
              <a:t>)</a:t>
            </a:r>
          </a:p>
        </p:txBody>
      </p:sp>
      <p:sp>
        <p:nvSpPr>
          <p:cNvPr id="105" name="Rectangle 104">
            <a:extLst>
              <a:ext uri="{FF2B5EF4-FFF2-40B4-BE49-F238E27FC236}">
                <a16:creationId xmlns:a16="http://schemas.microsoft.com/office/drawing/2014/main" id="{7BBD173D-9AAF-4036-A6A4-6588964972BD}"/>
              </a:ext>
            </a:extLst>
          </p:cNvPr>
          <p:cNvSpPr/>
          <p:nvPr/>
        </p:nvSpPr>
        <p:spPr>
          <a:xfrm flipH="1">
            <a:off x="645159" y="5250406"/>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dirty="0">
                <a:solidFill>
                  <a:srgbClr val="282560"/>
                </a:solidFill>
                <a:latin typeface="DIN Next LT Arabic"/>
              </a:rPr>
              <a:t>يتم استضافة الخدمات الجغرافية لهيئة الإحصاء الهولندية بواسطة منصة الخدمات العامة على الخريطة (</a:t>
            </a:r>
            <a:r>
              <a:rPr lang="en-US" sz="1100" dirty="0">
                <a:solidFill>
                  <a:srgbClr val="282560"/>
                </a:solidFill>
                <a:latin typeface="DIN Next LT Arabic"/>
              </a:rPr>
              <a:t>Publieke Dienstverlening Op de Kaart</a:t>
            </a:r>
            <a:r>
              <a:rPr lang="ar-SA" sz="1100" dirty="0">
                <a:solidFill>
                  <a:srgbClr val="282560"/>
                </a:solidFill>
                <a:latin typeface="DIN Next LT Arabic"/>
              </a:rPr>
              <a:t>) ويمكن تنزيل مجموعات البيانات لكل بلدية بتنسيق خريطة مع تحليلها باستخدام تطبيق كيو جي آي إس (</a:t>
            </a:r>
            <a:r>
              <a:rPr lang="en-US" sz="1100" dirty="0">
                <a:solidFill>
                  <a:srgbClr val="282560"/>
                </a:solidFill>
                <a:latin typeface="DIN Next LT Arabic"/>
              </a:rPr>
              <a:t>QGIS</a:t>
            </a:r>
            <a:r>
              <a:rPr lang="ar-SA" sz="1100" dirty="0">
                <a:solidFill>
                  <a:srgbClr val="282560"/>
                </a:solidFill>
                <a:latin typeface="DIN Next LT Arabic"/>
              </a:rPr>
              <a:t>)</a:t>
            </a:r>
          </a:p>
        </p:txBody>
      </p:sp>
      <p:sp>
        <p:nvSpPr>
          <p:cNvPr id="106" name="Rectangle 105">
            <a:extLst>
              <a:ext uri="{FF2B5EF4-FFF2-40B4-BE49-F238E27FC236}">
                <a16:creationId xmlns:a16="http://schemas.microsoft.com/office/drawing/2014/main" id="{CA2FE18D-7EC7-4304-A0E2-C7CB3F87531A}"/>
              </a:ext>
            </a:extLst>
          </p:cNvPr>
          <p:cNvSpPr/>
          <p:nvPr/>
        </p:nvSpPr>
        <p:spPr>
          <a:xfrm flipH="1">
            <a:off x="9730020" y="5250406"/>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 تطبيق كيو جي آي إس (</a:t>
            </a:r>
            <a:r>
              <a:rPr lang="en-US" sz="1100" dirty="0"/>
              <a:t>QGIS</a:t>
            </a:r>
            <a:r>
              <a:rPr lang="ar-SA" sz="1100" dirty="0"/>
              <a:t>)</a:t>
            </a:r>
          </a:p>
        </p:txBody>
      </p:sp>
      <p:sp>
        <p:nvSpPr>
          <p:cNvPr id="108" name="Rectangle 107">
            <a:extLst>
              <a:ext uri="{FF2B5EF4-FFF2-40B4-BE49-F238E27FC236}">
                <a16:creationId xmlns:a16="http://schemas.microsoft.com/office/drawing/2014/main" id="{3043B1D3-AF9B-4053-B7F0-1150C00DFB35}"/>
              </a:ext>
            </a:extLst>
          </p:cNvPr>
          <p:cNvSpPr/>
          <p:nvPr/>
        </p:nvSpPr>
        <p:spPr>
          <a:xfrm flipH="1">
            <a:off x="645159" y="5817783"/>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dirty="0">
                <a:solidFill>
                  <a:srgbClr val="282560"/>
                </a:solidFill>
                <a:latin typeface="DIN Next LT Arabic"/>
              </a:rPr>
              <a:t>توفر الهيئة للمستخدمين إمكانية الوصول إلى بياناتها وإحصاءاتها من خلال قاعدة بيانات ستاتلاين (</a:t>
            </a:r>
            <a:r>
              <a:rPr lang="en-US" sz="1100" dirty="0">
                <a:solidFill>
                  <a:srgbClr val="282560"/>
                </a:solidFill>
                <a:latin typeface="DIN Next LT Arabic"/>
              </a:rPr>
              <a:t>Statline</a:t>
            </a:r>
            <a:r>
              <a:rPr lang="ar-SA" sz="1100" dirty="0">
                <a:solidFill>
                  <a:srgbClr val="282560"/>
                </a:solidFill>
                <a:latin typeface="DIN Next LT Arabic"/>
              </a:rPr>
              <a:t>) الخاصة بها، والتي تحتوي على واجهة برمجة تطبيقات ويب للبيانات المفتوحة استناداً إلى بروتوكول أوه</a:t>
            </a:r>
            <a:r>
              <a:rPr lang="ar-EG" sz="1100" dirty="0">
                <a:solidFill>
                  <a:srgbClr val="282560"/>
                </a:solidFill>
                <a:latin typeface="DIN Next LT Arabic"/>
              </a:rPr>
              <a:t> </a:t>
            </a:r>
            <a:r>
              <a:rPr lang="ar-SA" sz="1100" dirty="0">
                <a:solidFill>
                  <a:srgbClr val="282560"/>
                </a:solidFill>
                <a:latin typeface="DIN Next LT Arabic"/>
              </a:rPr>
              <a:t>داتا (</a:t>
            </a:r>
            <a:r>
              <a:rPr lang="en-US" sz="1100" dirty="0">
                <a:solidFill>
                  <a:srgbClr val="282560"/>
                </a:solidFill>
                <a:latin typeface="DIN Next LT Arabic"/>
              </a:rPr>
              <a:t>OData</a:t>
            </a:r>
            <a:r>
              <a:rPr lang="ar-SA" sz="1100" dirty="0">
                <a:solidFill>
                  <a:srgbClr val="282560"/>
                </a:solidFill>
                <a:latin typeface="DIN Next LT Arabic"/>
              </a:rPr>
              <a:t>)</a:t>
            </a:r>
          </a:p>
        </p:txBody>
      </p:sp>
      <p:sp>
        <p:nvSpPr>
          <p:cNvPr id="109" name="Rectangle 108">
            <a:extLst>
              <a:ext uri="{FF2B5EF4-FFF2-40B4-BE49-F238E27FC236}">
                <a16:creationId xmlns:a16="http://schemas.microsoft.com/office/drawing/2014/main" id="{4D334991-F4C8-413F-982C-554D712691D6}"/>
              </a:ext>
            </a:extLst>
          </p:cNvPr>
          <p:cNvSpPr/>
          <p:nvPr/>
        </p:nvSpPr>
        <p:spPr>
          <a:xfrm flipH="1">
            <a:off x="9730020" y="5817783"/>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واجهة برمجة التطبيقات المستندة إلى بروتوكول أوه</a:t>
            </a:r>
            <a:r>
              <a:rPr lang="ar-EG" sz="1100" dirty="0"/>
              <a:t> </a:t>
            </a:r>
            <a:r>
              <a:rPr lang="ar-SA" sz="1100" dirty="0"/>
              <a:t>داتا (</a:t>
            </a:r>
            <a:r>
              <a:rPr lang="en-US" sz="1100" dirty="0"/>
              <a:t>OData</a:t>
            </a:r>
            <a:r>
              <a:rPr lang="ar-SA" sz="1100" dirty="0"/>
              <a:t>)</a:t>
            </a:r>
          </a:p>
        </p:txBody>
      </p:sp>
      <p:sp>
        <p:nvSpPr>
          <p:cNvPr id="58" name="Rectangle 57">
            <a:extLst>
              <a:ext uri="{FF2B5EF4-FFF2-40B4-BE49-F238E27FC236}">
                <a16:creationId xmlns:a16="http://schemas.microsoft.com/office/drawing/2014/main" id="{0A966C38-4045-4B9A-9CEB-8C5A5F7128F1}"/>
              </a:ext>
            </a:extLst>
          </p:cNvPr>
          <p:cNvSpPr/>
          <p:nvPr/>
        </p:nvSpPr>
        <p:spPr>
          <a:xfrm flipH="1">
            <a:off x="645159" y="2980895"/>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050" dirty="0"/>
              <a:t>تتطلب مراكز البيانات الحضرية بيئات حوسبية آمنة ومزودة بمعالجات سريعة وسعات كبيرة من ذاكرة الوصول العشوائي (</a:t>
            </a:r>
            <a:r>
              <a:rPr lang="en-US" sz="1050" dirty="0"/>
              <a:t>RAM</a:t>
            </a:r>
            <a:r>
              <a:rPr lang="ar-SA" sz="1050" dirty="0"/>
              <a:t>) بالإضافة إلى القراءة السريعة لأقراص المستخدمة، كما تستخدم المراكز مجموعات سبارك (</a:t>
            </a:r>
            <a:r>
              <a:rPr lang="en-US" sz="1050" dirty="0"/>
              <a:t>SPARK clusters</a:t>
            </a:r>
            <a:r>
              <a:rPr lang="ar-SA" sz="1050" dirty="0"/>
              <a:t>) الآمنة والحوسبة في الأغراض العامة على وحدات معالجة الرسومات (</a:t>
            </a:r>
            <a:r>
              <a:rPr lang="en-US" sz="1050" dirty="0"/>
              <a:t>GPGPUs</a:t>
            </a:r>
            <a:r>
              <a:rPr lang="ar-SA" sz="1050" dirty="0"/>
              <a:t>) لتمكين المعالجة السريعة للبيانات</a:t>
            </a:r>
          </a:p>
        </p:txBody>
      </p:sp>
      <p:sp>
        <p:nvSpPr>
          <p:cNvPr id="59" name="Rectangle 58">
            <a:extLst>
              <a:ext uri="{FF2B5EF4-FFF2-40B4-BE49-F238E27FC236}">
                <a16:creationId xmlns:a16="http://schemas.microsoft.com/office/drawing/2014/main" id="{594DF7A9-CF74-49CB-B6B4-F78D49EA4E2B}"/>
              </a:ext>
            </a:extLst>
          </p:cNvPr>
          <p:cNvSpPr/>
          <p:nvPr/>
        </p:nvSpPr>
        <p:spPr>
          <a:xfrm flipH="1">
            <a:off x="9730020" y="2980895"/>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أنظمة حاسب آلي عالية الأداء</a:t>
            </a:r>
          </a:p>
        </p:txBody>
      </p:sp>
      <p:sp>
        <p:nvSpPr>
          <p:cNvPr id="60" name="Rectangle 59">
            <a:extLst>
              <a:ext uri="{FF2B5EF4-FFF2-40B4-BE49-F238E27FC236}">
                <a16:creationId xmlns:a16="http://schemas.microsoft.com/office/drawing/2014/main" id="{A2A0B542-C93B-4EA8-83A8-A039931E6CF8}"/>
              </a:ext>
            </a:extLst>
          </p:cNvPr>
          <p:cNvSpPr/>
          <p:nvPr/>
        </p:nvSpPr>
        <p:spPr>
          <a:xfrm flipH="1">
            <a:off x="645159" y="3548988"/>
            <a:ext cx="8998226" cy="46871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dirty="0"/>
              <a:t>تستخدم الهيئة لغة «بايثون» (</a:t>
            </a:r>
            <a:r>
              <a:rPr lang="en-US" sz="1100" dirty="0"/>
              <a:t>Python</a:t>
            </a:r>
            <a:r>
              <a:rPr lang="ar-SA" sz="1100" dirty="0"/>
              <a:t>) ولغة «آر» (</a:t>
            </a:r>
            <a:r>
              <a:rPr lang="en-US" sz="1100" dirty="0"/>
              <a:t>R</a:t>
            </a:r>
            <a:r>
              <a:rPr lang="ar-SA" sz="1100" dirty="0"/>
              <a:t>) لتحليل البيانات الضخمة</a:t>
            </a:r>
          </a:p>
        </p:txBody>
      </p:sp>
      <p:sp>
        <p:nvSpPr>
          <p:cNvPr id="61" name="Rectangle 60">
            <a:extLst>
              <a:ext uri="{FF2B5EF4-FFF2-40B4-BE49-F238E27FC236}">
                <a16:creationId xmlns:a16="http://schemas.microsoft.com/office/drawing/2014/main" id="{E5A7F278-58CA-47E7-B115-4AD5E0B43A4A}"/>
              </a:ext>
            </a:extLst>
          </p:cNvPr>
          <p:cNvSpPr/>
          <p:nvPr/>
        </p:nvSpPr>
        <p:spPr>
          <a:xfrm flipH="1">
            <a:off x="9730020" y="3548988"/>
            <a:ext cx="1852381" cy="4687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1100" dirty="0"/>
              <a:t> لغة «بايثون» ولغة «آر»</a:t>
            </a:r>
          </a:p>
        </p:txBody>
      </p:sp>
      <p:sp>
        <p:nvSpPr>
          <p:cNvPr id="36" name="TextBox 35">
            <a:extLst>
              <a:ext uri="{FF2B5EF4-FFF2-40B4-BE49-F238E27FC236}">
                <a16:creationId xmlns:a16="http://schemas.microsoft.com/office/drawing/2014/main" id="{F7260155-AFD5-4480-8FF1-CD3B361FB855}"/>
              </a:ext>
            </a:extLst>
          </p:cNvPr>
          <p:cNvSpPr txBox="1"/>
          <p:nvPr/>
        </p:nvSpPr>
        <p:spPr>
          <a:xfrm>
            <a:off x="10034071" y="2046844"/>
            <a:ext cx="1238656"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التكنولوجيا</a:t>
            </a:r>
          </a:p>
        </p:txBody>
      </p:sp>
      <p:cxnSp>
        <p:nvCxnSpPr>
          <p:cNvPr id="37" name="Straight Connector 36">
            <a:extLst>
              <a:ext uri="{FF2B5EF4-FFF2-40B4-BE49-F238E27FC236}">
                <a16:creationId xmlns:a16="http://schemas.microsoft.com/office/drawing/2014/main" id="{9AA6FEC2-58CC-427F-9704-AF6BE25F83A4}"/>
              </a:ext>
            </a:extLst>
          </p:cNvPr>
          <p:cNvCxnSpPr>
            <a:cxnSpLocks/>
          </p:cNvCxnSpPr>
          <p:nvPr/>
        </p:nvCxnSpPr>
        <p:spPr>
          <a:xfrm>
            <a:off x="9736151" y="2336276"/>
            <a:ext cx="183449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36C2F66-9AB3-46DF-B581-931C80628F11}"/>
              </a:ext>
            </a:extLst>
          </p:cNvPr>
          <p:cNvSpPr txBox="1"/>
          <p:nvPr/>
        </p:nvSpPr>
        <p:spPr>
          <a:xfrm>
            <a:off x="4481512" y="2046844"/>
            <a:ext cx="1325519"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الوصف</a:t>
            </a:r>
          </a:p>
        </p:txBody>
      </p:sp>
      <p:cxnSp>
        <p:nvCxnSpPr>
          <p:cNvPr id="39" name="Straight Connector 38">
            <a:extLst>
              <a:ext uri="{FF2B5EF4-FFF2-40B4-BE49-F238E27FC236}">
                <a16:creationId xmlns:a16="http://schemas.microsoft.com/office/drawing/2014/main" id="{7268B152-98DA-40E0-A839-4B398E757D77}"/>
              </a:ext>
            </a:extLst>
          </p:cNvPr>
          <p:cNvCxnSpPr>
            <a:cxnSpLocks/>
          </p:cNvCxnSpPr>
          <p:nvPr/>
        </p:nvCxnSpPr>
        <p:spPr>
          <a:xfrm flipH="1">
            <a:off x="651786" y="2336276"/>
            <a:ext cx="8991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38DBBF10-F63C-42E4-ADCE-455AFED1AC28}"/>
              </a:ext>
            </a:extLst>
          </p:cNvPr>
          <p:cNvSpPr/>
          <p:nvPr/>
        </p:nvSpPr>
        <p:spPr>
          <a:xfrm>
            <a:off x="70702" y="69564"/>
            <a:ext cx="1678584" cy="228609"/>
          </a:xfrm>
          <a:prstGeom prst="roundRect">
            <a:avLst>
              <a:gd name="adj" fmla="val 142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2- جمع البيانات ومعالجتها</a:t>
            </a:r>
          </a:p>
        </p:txBody>
      </p:sp>
      <p:pic>
        <p:nvPicPr>
          <p:cNvPr id="33" name="Picture 32" descr="Qr code&#10;&#10;Description automatically generated with medium confidence">
            <a:extLst>
              <a:ext uri="{FF2B5EF4-FFF2-40B4-BE49-F238E27FC236}">
                <a16:creationId xmlns:a16="http://schemas.microsoft.com/office/drawing/2014/main" id="{0E053472-F09E-4588-825A-FA5ACE2ED65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4" name="Picture 33" descr="Rectangle&#10;&#10;Description automatically generated">
            <a:extLst>
              <a:ext uri="{FF2B5EF4-FFF2-40B4-BE49-F238E27FC236}">
                <a16:creationId xmlns:a16="http://schemas.microsoft.com/office/drawing/2014/main" id="{B07DFACD-DB3B-4E17-8BDB-03CBD4FEDFA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5298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0"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r>
              <a:rPr lang="ar-SA" dirty="0"/>
              <a:t>المصدر:</a:t>
            </a:r>
            <a:r>
              <a:rPr lang="ar-SA" noProof="0" dirty="0"/>
              <a:t> الموقع الإلكتروني الرسمي، وكتيب الشركة، والتقارير السنوية، والأبحاث الصحفية، وتحليلات فريق العمل</a:t>
            </a:r>
          </a:p>
        </p:txBody>
      </p:sp>
      <p:sp>
        <p:nvSpPr>
          <p:cNvPr id="25" name="Slide Number Placeholder 5">
            <a:extLst>
              <a:ext uri="{FF2B5EF4-FFF2-40B4-BE49-F238E27FC236}">
                <a16:creationId xmlns:a16="http://schemas.microsoft.com/office/drawing/2014/main" id="{C4DE3677-DC72-45AC-87E4-CBF5CA9AA41C}"/>
              </a:ext>
            </a:extLst>
          </p:cNvPr>
          <p:cNvSpPr>
            <a:spLocks noGrp="1"/>
          </p:cNvSpPr>
          <p:nvPr>
            <p:ph type="sldNum" sz="quarter" idx="12"/>
          </p:nvPr>
        </p:nvSpPr>
        <p:spPr/>
        <p:txBody>
          <a:bodyPr/>
          <a:lstStyle/>
          <a:p>
            <a:fld id="{9FDB499F-DC86-4996-A3C7-FCE8E06389C2}" type="slidenum">
              <a:rPr lang="ar-SA" smtClean="0"/>
              <a:pPr/>
              <a:t>6</a:t>
            </a:fld>
            <a:endParaRPr lang="ar-SA" dirty="0"/>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a:xfrm>
            <a:off x="625475" y="556260"/>
            <a:ext cx="11049000" cy="579758"/>
          </a:xfrm>
        </p:spPr>
        <p:txBody>
          <a:bodyPr vert="horz"/>
          <a:lstStyle/>
          <a:p>
            <a:r>
              <a:rPr lang="ar-SA" dirty="0"/>
              <a:t>قابلية التوسع ومؤشرات الأداء الرئيسية الجديدة</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endParaRPr lang="en-US" dirty="0"/>
          </a:p>
        </p:txBody>
      </p:sp>
      <p:cxnSp>
        <p:nvCxnSpPr>
          <p:cNvPr id="29" name="Straight Connector 28">
            <a:extLst>
              <a:ext uri="{FF2B5EF4-FFF2-40B4-BE49-F238E27FC236}">
                <a16:creationId xmlns:a16="http://schemas.microsoft.com/office/drawing/2014/main" id="{F0C5F5E6-E3D7-4A34-B8F5-5F101F95039A}"/>
              </a:ext>
            </a:extLst>
          </p:cNvPr>
          <p:cNvCxnSpPr>
            <a:cxnSpLocks/>
          </p:cNvCxnSpPr>
          <p:nvPr/>
        </p:nvCxnSpPr>
        <p:spPr>
          <a:xfrm>
            <a:off x="9284267"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2A54DF4-6D55-495C-B6C2-865B10F0E6F1}"/>
              </a:ext>
            </a:extLst>
          </p:cNvPr>
          <p:cNvCxnSpPr>
            <a:cxnSpLocks/>
          </p:cNvCxnSpPr>
          <p:nvPr/>
        </p:nvCxnSpPr>
        <p:spPr>
          <a:xfrm flipH="1">
            <a:off x="611112" y="2336276"/>
            <a:ext cx="859264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B07863A-CED9-43E9-B665-99C204DCBF3F}"/>
              </a:ext>
            </a:extLst>
          </p:cNvPr>
          <p:cNvSpPr txBox="1"/>
          <p:nvPr/>
        </p:nvSpPr>
        <p:spPr>
          <a:xfrm>
            <a:off x="9782538" y="2046844"/>
            <a:ext cx="1238656"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الإجراءات</a:t>
            </a:r>
          </a:p>
        </p:txBody>
      </p:sp>
      <p:sp>
        <p:nvSpPr>
          <p:cNvPr id="33" name="TextBox 32">
            <a:extLst>
              <a:ext uri="{FF2B5EF4-FFF2-40B4-BE49-F238E27FC236}">
                <a16:creationId xmlns:a16="http://schemas.microsoft.com/office/drawing/2014/main" id="{1168A1C9-E753-4B4E-8DE9-8B0F416CF343}"/>
              </a:ext>
            </a:extLst>
          </p:cNvPr>
          <p:cNvSpPr txBox="1"/>
          <p:nvPr/>
        </p:nvSpPr>
        <p:spPr>
          <a:xfrm>
            <a:off x="4377473" y="2046844"/>
            <a:ext cx="1031745"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الوصف</a:t>
            </a:r>
          </a:p>
        </p:txBody>
      </p:sp>
      <p:sp>
        <p:nvSpPr>
          <p:cNvPr id="34" name="Rectangle 33">
            <a:extLst>
              <a:ext uri="{FF2B5EF4-FFF2-40B4-BE49-F238E27FC236}">
                <a16:creationId xmlns:a16="http://schemas.microsoft.com/office/drawing/2014/main" id="{3D885C3C-B212-4CC0-A999-57E1D5D03ACC}"/>
              </a:ext>
            </a:extLst>
          </p:cNvPr>
          <p:cNvSpPr/>
          <p:nvPr/>
        </p:nvSpPr>
        <p:spPr>
          <a:xfrm flipH="1">
            <a:off x="9276646" y="3761276"/>
            <a:ext cx="2250440" cy="120095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مجموعات سبارك</a:t>
            </a:r>
          </a:p>
        </p:txBody>
      </p:sp>
      <p:sp>
        <p:nvSpPr>
          <p:cNvPr id="35" name="Rectangle 34">
            <a:extLst>
              <a:ext uri="{FF2B5EF4-FFF2-40B4-BE49-F238E27FC236}">
                <a16:creationId xmlns:a16="http://schemas.microsoft.com/office/drawing/2014/main" id="{6EE48D4C-ABBC-4C36-A06A-69248F3F2632}"/>
              </a:ext>
            </a:extLst>
          </p:cNvPr>
          <p:cNvSpPr/>
          <p:nvPr/>
        </p:nvSpPr>
        <p:spPr>
          <a:xfrm flipH="1">
            <a:off x="9276646" y="2442501"/>
            <a:ext cx="2250440" cy="120095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التعلم الآلي</a:t>
            </a:r>
          </a:p>
        </p:txBody>
      </p:sp>
      <p:sp>
        <p:nvSpPr>
          <p:cNvPr id="36" name="Rectangle 35">
            <a:extLst>
              <a:ext uri="{FF2B5EF4-FFF2-40B4-BE49-F238E27FC236}">
                <a16:creationId xmlns:a16="http://schemas.microsoft.com/office/drawing/2014/main" id="{FB61E13D-2461-44A5-AFEE-E959C6BBD70D}"/>
              </a:ext>
            </a:extLst>
          </p:cNvPr>
          <p:cNvSpPr/>
          <p:nvPr/>
        </p:nvSpPr>
        <p:spPr>
          <a:xfrm flipH="1">
            <a:off x="602851" y="3761276"/>
            <a:ext cx="8581031" cy="120095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200" dirty="0">
                <a:solidFill>
                  <a:srgbClr val="282560"/>
                </a:solidFill>
                <a:latin typeface="DIN Next LT Arabic"/>
                <a:ea typeface="+mn-ea"/>
                <a:cs typeface="+mn-cs"/>
              </a:rPr>
              <a:t>تمكنت مراكز البيانات الحضرية من زيادة كمية البيانات التي تعالجها باستخدام مجموعات سبارك</a:t>
            </a:r>
            <a:r>
              <a:rPr lang="ar-EG" sz="1200" dirty="0">
                <a:solidFill>
                  <a:srgbClr val="282560"/>
                </a:solidFill>
                <a:latin typeface="DIN Next LT Arabic"/>
                <a:ea typeface="+mn-ea"/>
                <a:cs typeface="+mn-cs"/>
              </a:rPr>
              <a:t> </a:t>
            </a:r>
            <a:r>
              <a:rPr lang="ar-SA" sz="1200" dirty="0">
                <a:solidFill>
                  <a:srgbClr val="282560"/>
                </a:solidFill>
                <a:latin typeface="DIN Next LT Arabic"/>
                <a:ea typeface="+mn-ea"/>
                <a:cs typeface="+mn-cs"/>
              </a:rPr>
              <a:t>(</a:t>
            </a:r>
            <a:r>
              <a:rPr lang="en-US" sz="1200" dirty="0">
                <a:solidFill>
                  <a:srgbClr val="282560"/>
                </a:solidFill>
                <a:latin typeface="DIN Next LT Arabic"/>
                <a:ea typeface="+mn-ea"/>
                <a:cs typeface="+mn-cs"/>
              </a:rPr>
              <a:t>SPARK clusters</a:t>
            </a:r>
            <a:r>
              <a:rPr lang="ar-SA" sz="1200" dirty="0">
                <a:solidFill>
                  <a:srgbClr val="282560"/>
                </a:solidFill>
                <a:latin typeface="DIN Next LT Arabic"/>
                <a:ea typeface="+mn-ea"/>
                <a:cs typeface="+mn-cs"/>
              </a:rPr>
              <a:t>) وهي عبارة عن طريقة توسيع أفقي تتضمن استخدام مجموعات من أنظمة الحاسب الآلي عالية الأداء </a:t>
            </a:r>
            <a:r>
              <a:rPr kumimoji="0" lang="ar-SA" sz="1200" b="0" i="0" u="none" strike="noStrike" cap="none" normalizeH="0" baseline="0" noProof="0" dirty="0">
                <a:ln>
                  <a:noFill/>
                </a:ln>
                <a:solidFill>
                  <a:srgbClr val="282560"/>
                </a:solidFill>
                <a:effectLst/>
                <a:uLnTx/>
                <a:uFillTx/>
                <a:latin typeface="DIN Next LT Arabic"/>
                <a:ea typeface="+mn-ea"/>
                <a:cs typeface="+mn-cs"/>
              </a:rPr>
              <a:t>لتسريع معالجة كميات كبيرة من البيانات الضخمة.</a:t>
            </a:r>
            <a:r>
              <a:rPr lang="ar-SA" sz="1200" dirty="0">
                <a:solidFill>
                  <a:srgbClr val="282560"/>
                </a:solidFill>
                <a:latin typeface="DIN Next LT Arabic"/>
                <a:ea typeface="+mn-ea"/>
                <a:cs typeface="+mn-cs"/>
              </a:rPr>
              <a:t> تستخدم الهيئة هذه التقنية بهدف المعالجة المسبقة لكميات كبيرة من البيانات التي توفر لها مجموعات بيانات أصغر وأكثر ثراءً بالمعلومات</a:t>
            </a:r>
          </a:p>
        </p:txBody>
      </p:sp>
      <p:sp>
        <p:nvSpPr>
          <p:cNvPr id="37" name="Rectangle 36">
            <a:extLst>
              <a:ext uri="{FF2B5EF4-FFF2-40B4-BE49-F238E27FC236}">
                <a16:creationId xmlns:a16="http://schemas.microsoft.com/office/drawing/2014/main" id="{B5A8CD5C-7924-4D99-9606-569EB52327CF}"/>
              </a:ext>
            </a:extLst>
          </p:cNvPr>
          <p:cNvSpPr/>
          <p:nvPr/>
        </p:nvSpPr>
        <p:spPr>
          <a:xfrm flipH="1">
            <a:off x="602795" y="2442501"/>
            <a:ext cx="8581102" cy="120095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dirty="0">
                <a:ln>
                  <a:noFill/>
                </a:ln>
                <a:solidFill>
                  <a:srgbClr val="282560"/>
                </a:solidFill>
                <a:effectLst/>
                <a:uLnTx/>
                <a:uFillTx/>
                <a:latin typeface="DIN Next LT Arabic"/>
                <a:ea typeface="+mn-ea"/>
                <a:cs typeface="+mn-cs"/>
              </a:rPr>
              <a:t>تستخدم الهيئة خوارزميات التعلم الآلي </a:t>
            </a:r>
            <a:r>
              <a:rPr lang="ar-SA" sz="1200" dirty="0">
                <a:solidFill>
                  <a:srgbClr val="282560"/>
                </a:solidFill>
                <a:latin typeface="DIN Next LT Arabic"/>
                <a:ea typeface="+mn-ea"/>
                <a:cs typeface="+mn-cs"/>
              </a:rPr>
              <a:t>في </a:t>
            </a:r>
            <a:r>
              <a:rPr kumimoji="0" lang="ar-SA" sz="1200" b="0" i="0" u="none" strike="noStrike" cap="none" normalizeH="0" baseline="0" noProof="0" dirty="0">
                <a:ln>
                  <a:noFill/>
                </a:ln>
                <a:solidFill>
                  <a:srgbClr val="282560"/>
                </a:solidFill>
                <a:effectLst/>
                <a:uLnTx/>
                <a:uFillTx/>
                <a:latin typeface="DIN Next LT Arabic"/>
                <a:ea typeface="+mn-ea"/>
                <a:cs typeface="+mn-cs"/>
              </a:rPr>
              <a:t>وظائف مختلفة ومنها المعالجة المسبقة وفحص الجودة وحساب التقديرات والتصنيف بالإضافة </a:t>
            </a:r>
            <a:r>
              <a:rPr lang="ar-SA" sz="1200" dirty="0">
                <a:solidFill>
                  <a:srgbClr val="282560"/>
                </a:solidFill>
                <a:latin typeface="DIN Next LT Arabic"/>
                <a:ea typeface="+mn-ea"/>
                <a:cs typeface="+mn-cs"/>
              </a:rPr>
              <a:t>إلى </a:t>
            </a:r>
            <a:r>
              <a:rPr kumimoji="0" lang="ar-SA" sz="1200" b="0" i="0" u="none" strike="noStrike" cap="none" normalizeH="0" baseline="0" noProof="0" dirty="0">
                <a:ln>
                  <a:noFill/>
                </a:ln>
                <a:solidFill>
                  <a:srgbClr val="282560"/>
                </a:solidFill>
                <a:effectLst/>
                <a:uLnTx/>
                <a:uFillTx/>
                <a:latin typeface="DIN Next LT Arabic"/>
                <a:ea typeface="+mn-ea"/>
                <a:cs typeface="+mn-cs"/>
              </a:rPr>
              <a:t>تحقيق التكامل بين مصادر البيانات المختلفة وحساب التقديرات بشأن البيانات الكبيرة بسرعة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dirty="0">
                <a:ln>
                  <a:noFill/>
                </a:ln>
                <a:solidFill>
                  <a:srgbClr val="282560"/>
                </a:solidFill>
                <a:effectLst/>
                <a:uLnTx/>
                <a:uFillTx/>
                <a:latin typeface="DIN Next LT Arabic"/>
                <a:ea typeface="+mn-ea"/>
                <a:cs typeface="+mn-cs"/>
              </a:rPr>
              <a:t>وقد أدى ذلك </a:t>
            </a:r>
            <a:r>
              <a:rPr lang="ar-SA" sz="1200" dirty="0">
                <a:solidFill>
                  <a:srgbClr val="282560"/>
                </a:solidFill>
                <a:latin typeface="DIN Next LT Arabic"/>
                <a:ea typeface="+mn-ea"/>
                <a:cs typeface="+mn-cs"/>
              </a:rPr>
              <a:t>إلى تمكين هيئة الإحصاء الهولندية من زيادة وقت المعالجة والجمع بين المرئيات التي تم جمعها من مصادر مختلفة لتطوير مؤشرات جديدة ومفصّلة</a:t>
            </a:r>
          </a:p>
        </p:txBody>
      </p:sp>
      <p:sp>
        <p:nvSpPr>
          <p:cNvPr id="44" name="Rectangle 43">
            <a:extLst>
              <a:ext uri="{FF2B5EF4-FFF2-40B4-BE49-F238E27FC236}">
                <a16:creationId xmlns:a16="http://schemas.microsoft.com/office/drawing/2014/main" id="{2BE6149B-7D12-4CFA-85FE-2C88C6BEF5F4}"/>
              </a:ext>
            </a:extLst>
          </p:cNvPr>
          <p:cNvSpPr/>
          <p:nvPr/>
        </p:nvSpPr>
        <p:spPr>
          <a:xfrm flipH="1">
            <a:off x="9276646" y="5080054"/>
            <a:ext cx="2250440" cy="120095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r" rtl="1"/>
            <a:r>
              <a:rPr lang="ar-SA" sz="1400" dirty="0"/>
              <a:t>حوسبة متعددة الأطراف وآمنة</a:t>
            </a:r>
          </a:p>
        </p:txBody>
      </p:sp>
      <p:sp>
        <p:nvSpPr>
          <p:cNvPr id="46" name="Rectangle 45">
            <a:extLst>
              <a:ext uri="{FF2B5EF4-FFF2-40B4-BE49-F238E27FC236}">
                <a16:creationId xmlns:a16="http://schemas.microsoft.com/office/drawing/2014/main" id="{C23626A2-BB30-4957-AA27-569AAF8E4423}"/>
              </a:ext>
            </a:extLst>
          </p:cNvPr>
          <p:cNvSpPr/>
          <p:nvPr/>
        </p:nvSpPr>
        <p:spPr>
          <a:xfrm flipH="1">
            <a:off x="602851" y="5080054"/>
            <a:ext cx="8581031" cy="1200951"/>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cap="none" normalizeH="0" baseline="0" noProof="0" dirty="0">
                <a:ln>
                  <a:noFill/>
                </a:ln>
                <a:solidFill>
                  <a:srgbClr val="282560"/>
                </a:solidFill>
                <a:effectLst/>
                <a:uLnTx/>
                <a:uFillTx/>
                <a:latin typeface="DIN Next LT Arabic"/>
                <a:ea typeface="+mn-ea"/>
                <a:cs typeface="+mn-cs"/>
              </a:rPr>
              <a:t>تخضع للدراسة حالياً الحوسبة متعددة الأطراف والآمنة التي تتضمن التشفير لتجميع البيانات من أطراف متعددة بطريقة آمنة تماماً دون مشاركة أي طرف للبيانات الجزئية مع طرف آخر، والتي يتم دراستها كتقنية يمكنها مساعدة الهيئة على زيادة سرعة معالجة البيانات مع السماح أيضاً بتبادل البيانات بطريقة آمنة</a:t>
            </a:r>
          </a:p>
        </p:txBody>
      </p:sp>
      <p:cxnSp>
        <p:nvCxnSpPr>
          <p:cNvPr id="48" name="Straight Arrow Connector 47">
            <a:extLst>
              <a:ext uri="{FF2B5EF4-FFF2-40B4-BE49-F238E27FC236}">
                <a16:creationId xmlns:a16="http://schemas.microsoft.com/office/drawing/2014/main" id="{3C4B026B-A2AF-49AF-A8A3-34C81BA44374}"/>
              </a:ext>
            </a:extLst>
          </p:cNvPr>
          <p:cNvCxnSpPr>
            <a:cxnSpLocks/>
          </p:cNvCxnSpPr>
          <p:nvPr/>
        </p:nvCxnSpPr>
        <p:spPr>
          <a:xfrm flipH="1">
            <a:off x="11611431" y="2439693"/>
            <a:ext cx="0" cy="1237681"/>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DF79133-B647-4CB7-85A3-EF1CEA2C930C}"/>
              </a:ext>
            </a:extLst>
          </p:cNvPr>
          <p:cNvSpPr txBox="1"/>
          <p:nvPr/>
        </p:nvSpPr>
        <p:spPr>
          <a:xfrm rot="16200000">
            <a:off x="11245388" y="2827701"/>
            <a:ext cx="1237684"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dirty="0">
                <a:ln>
                  <a:noFill/>
                </a:ln>
                <a:effectLst/>
                <a:uLnTx/>
                <a:uFillTx/>
                <a:latin typeface="DIN Next LT Arabic"/>
                <a:ea typeface="+mn-ea"/>
                <a:cs typeface="+mn-cs"/>
              </a:rPr>
              <a:t> مؤشرات الأداء الرئيسية</a:t>
            </a:r>
          </a:p>
        </p:txBody>
      </p:sp>
      <p:cxnSp>
        <p:nvCxnSpPr>
          <p:cNvPr id="53" name="Straight Arrow Connector 52">
            <a:extLst>
              <a:ext uri="{FF2B5EF4-FFF2-40B4-BE49-F238E27FC236}">
                <a16:creationId xmlns:a16="http://schemas.microsoft.com/office/drawing/2014/main" id="{0A32A3B7-220C-4A2C-AA2E-5C780891ECB0}"/>
              </a:ext>
            </a:extLst>
          </p:cNvPr>
          <p:cNvCxnSpPr>
            <a:cxnSpLocks/>
          </p:cNvCxnSpPr>
          <p:nvPr/>
        </p:nvCxnSpPr>
        <p:spPr>
          <a:xfrm flipH="1">
            <a:off x="11611430" y="3765633"/>
            <a:ext cx="0" cy="252085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FB089F8-2AA4-46A6-AF2B-FB245E105B22}"/>
              </a:ext>
            </a:extLst>
          </p:cNvPr>
          <p:cNvSpPr txBox="1"/>
          <p:nvPr/>
        </p:nvSpPr>
        <p:spPr>
          <a:xfrm rot="16200000">
            <a:off x="11006145" y="4887563"/>
            <a:ext cx="1531503"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cap="none" normalizeH="0" baseline="0" noProof="0" dirty="0">
                <a:ln>
                  <a:noFill/>
                </a:ln>
                <a:effectLst/>
                <a:uLnTx/>
                <a:uFillTx/>
                <a:latin typeface="DIN Next LT Arabic"/>
                <a:ea typeface="+mn-ea"/>
                <a:cs typeface="+mn-cs"/>
              </a:rPr>
              <a:t>قابلية التوسع</a:t>
            </a:r>
          </a:p>
        </p:txBody>
      </p:sp>
      <p:sp>
        <p:nvSpPr>
          <p:cNvPr id="55" name="Rectangle 54">
            <a:extLst>
              <a:ext uri="{FF2B5EF4-FFF2-40B4-BE49-F238E27FC236}">
                <a16:creationId xmlns:a16="http://schemas.microsoft.com/office/drawing/2014/main" id="{169DD544-4AF9-478F-AE14-CE42E40A0FD5}"/>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400" b="0" i="0" u="none" strike="noStrike" cap="none" normalizeH="0" baseline="0" noProof="0" dirty="0">
                <a:ln>
                  <a:noFill/>
                </a:ln>
                <a:solidFill>
                  <a:schemeClr val="tx1"/>
                </a:solidFill>
                <a:effectLst/>
                <a:uLnTx/>
                <a:uFillTx/>
                <a:latin typeface="DIN Next LT Arabic"/>
                <a:ea typeface="+mn-ea"/>
                <a:cs typeface="+mn-cs"/>
              </a:rPr>
              <a:t>استخدمت مراكز البيانات الحضرية التابعة للهيئة عمليات تكنولوجية مبتكرة لتمكينها من إعداد مؤشرات أداء رئيسية جديدة بالإضافة إلى معالجة مشكلات قابلية التوسع</a:t>
            </a:r>
          </a:p>
          <a:p>
            <a:pPr marR="0" lvl="0" algn="r" defTabSz="914400" rtl="1"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chemeClr val="tx1"/>
              </a:solidFill>
              <a:effectLst/>
              <a:uLnTx/>
              <a:uFillTx/>
              <a:latin typeface="DIN Next LT Arabic"/>
              <a:ea typeface="+mn-ea"/>
              <a:cs typeface="+mn-cs"/>
            </a:endParaRPr>
          </a:p>
        </p:txBody>
      </p:sp>
      <p:sp>
        <p:nvSpPr>
          <p:cNvPr id="28" name="Rectangle: Rounded Corners 27">
            <a:extLst>
              <a:ext uri="{FF2B5EF4-FFF2-40B4-BE49-F238E27FC236}">
                <a16:creationId xmlns:a16="http://schemas.microsoft.com/office/drawing/2014/main" id="{04571B8C-546A-4767-80CC-15281C227C57}"/>
              </a:ext>
            </a:extLst>
          </p:cNvPr>
          <p:cNvSpPr/>
          <p:nvPr/>
        </p:nvSpPr>
        <p:spPr>
          <a:xfrm>
            <a:off x="70702" y="69564"/>
            <a:ext cx="1678584" cy="228609"/>
          </a:xfrm>
          <a:prstGeom prst="roundRect">
            <a:avLst>
              <a:gd name="adj" fmla="val 142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3- التعامل مع البيانات وقابلية التوسع</a:t>
            </a:r>
          </a:p>
        </p:txBody>
      </p:sp>
      <p:pic>
        <p:nvPicPr>
          <p:cNvPr id="38" name="Picture 37" descr="Qr code&#10;&#10;Description automatically generated with medium confidence">
            <a:extLst>
              <a:ext uri="{FF2B5EF4-FFF2-40B4-BE49-F238E27FC236}">
                <a16:creationId xmlns:a16="http://schemas.microsoft.com/office/drawing/2014/main" id="{3A21963A-3FBD-4C10-B476-ABAB6A9C6CA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9" name="Picture 38" descr="Rectangle&#10;&#10;Description automatically generated">
            <a:extLst>
              <a:ext uri="{FF2B5EF4-FFF2-40B4-BE49-F238E27FC236}">
                <a16:creationId xmlns:a16="http://schemas.microsoft.com/office/drawing/2014/main" id="{C79DB2CC-7662-49B4-9301-901B8C7D07C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350691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229D4E-9787-492C-9601-954B73622C2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75"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F6229D4E-9787-492C-9601-954B73622C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E77AFA-C4E6-46BE-85D3-8EABFFA94D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200" dirty="0">
              <a:latin typeface="DIN Next LT Arabic Medium" panose="020B0603020203050203" pitchFamily="34" charset="-78"/>
              <a:ea typeface="+mj-ea"/>
              <a:cs typeface="+mj-cs"/>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BFFE8A4A-D69E-4379-A000-4C983AF21A32}"/>
              </a:ext>
            </a:extLst>
          </p:cNvPr>
          <p:cNvSpPr>
            <a:spLocks noGrp="1"/>
          </p:cNvSpPr>
          <p:nvPr>
            <p:ph type="ftr" sz="quarter" idx="11"/>
          </p:nvPr>
        </p:nvSpPr>
        <p:spPr>
          <a:xfrm>
            <a:off x="3533775" y="6446520"/>
            <a:ext cx="8140700" cy="274957"/>
          </a:xfrm>
        </p:spPr>
        <p:txBody>
          <a:bodyPr/>
          <a:lstStyle/>
          <a:p>
            <a:r>
              <a:rPr lang="ar-SA" dirty="0"/>
              <a:t>المصدر: تحليلات فريق العمل</a:t>
            </a:r>
          </a:p>
        </p:txBody>
      </p:sp>
      <p:sp>
        <p:nvSpPr>
          <p:cNvPr id="3" name="Slide Number Placeholder 2">
            <a:extLst>
              <a:ext uri="{FF2B5EF4-FFF2-40B4-BE49-F238E27FC236}">
                <a16:creationId xmlns:a16="http://schemas.microsoft.com/office/drawing/2014/main" id="{DCA5C738-EB9E-4CBC-A35A-CB0736615E77}"/>
              </a:ext>
            </a:extLst>
          </p:cNvPr>
          <p:cNvSpPr>
            <a:spLocks noGrp="1"/>
          </p:cNvSpPr>
          <p:nvPr>
            <p:ph type="sldNum" sz="quarter" idx="12"/>
          </p:nvPr>
        </p:nvSpPr>
        <p:spPr>
          <a:xfrm>
            <a:off x="412592" y="6446520"/>
            <a:ext cx="409290" cy="274957"/>
          </a:xfrm>
        </p:spPr>
        <p:txBody>
          <a:bodyPr/>
          <a:lstStyle/>
          <a:p>
            <a:fld id="{9FDB499F-DC86-4996-A3C7-FCE8E06389C2}" type="slidenum">
              <a:rPr lang="ar-SA" smtClean="0"/>
              <a:pPr/>
              <a:t>7</a:t>
            </a:fld>
            <a:endParaRPr lang="ar-SA" dirty="0"/>
          </a:p>
        </p:txBody>
      </p:sp>
      <p:sp>
        <p:nvSpPr>
          <p:cNvPr id="5" name="Title 4">
            <a:extLst>
              <a:ext uri="{FF2B5EF4-FFF2-40B4-BE49-F238E27FC236}">
                <a16:creationId xmlns:a16="http://schemas.microsoft.com/office/drawing/2014/main" id="{102A09C3-8DEF-40E2-90F8-CCCE5E04FB4E}"/>
              </a:ext>
            </a:extLst>
          </p:cNvPr>
          <p:cNvSpPr>
            <a:spLocks noGrp="1"/>
          </p:cNvSpPr>
          <p:nvPr>
            <p:ph type="title"/>
          </p:nvPr>
        </p:nvSpPr>
        <p:spPr>
          <a:xfrm>
            <a:off x="625475" y="556260"/>
            <a:ext cx="11049000" cy="579758"/>
          </a:xfrm>
        </p:spPr>
        <p:txBody>
          <a:bodyPr vert="horz"/>
          <a:lstStyle/>
          <a:p>
            <a:r>
              <a:rPr lang="ar-SA" dirty="0"/>
              <a:t>تجربة المستخدم</a:t>
            </a:r>
          </a:p>
        </p:txBody>
      </p:sp>
      <p:sp>
        <p:nvSpPr>
          <p:cNvPr id="126" name="Rectangle 125">
            <a:extLst>
              <a:ext uri="{FF2B5EF4-FFF2-40B4-BE49-F238E27FC236}">
                <a16:creationId xmlns:a16="http://schemas.microsoft.com/office/drawing/2014/main" id="{D19DB01C-ED98-4CFF-9F8C-FE695833D516}"/>
              </a:ext>
            </a:extLst>
          </p:cNvPr>
          <p:cNvSpPr/>
          <p:nvPr/>
        </p:nvSpPr>
        <p:spPr>
          <a:xfrm>
            <a:off x="1156953" y="1318789"/>
            <a:ext cx="10517522" cy="354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400" b="0" i="0" u="none" strike="noStrike" cap="none" normalizeH="0" baseline="0" noProof="0" dirty="0">
                <a:ln>
                  <a:noFill/>
                </a:ln>
                <a:solidFill>
                  <a:schemeClr val="tx1"/>
                </a:solidFill>
                <a:effectLst/>
                <a:uLnTx/>
                <a:uFillTx/>
                <a:latin typeface="DIN Next LT Arabic"/>
                <a:ea typeface="+mn-ea"/>
                <a:cs typeface="+mn-cs"/>
              </a:rPr>
              <a:t> توفر منصة ستاتلاين (</a:t>
            </a:r>
            <a:r>
              <a:rPr kumimoji="0" lang="en-US" sz="1400" b="0" i="0" u="none" strike="noStrike" cap="none" normalizeH="0" baseline="0" noProof="0" dirty="0">
                <a:ln>
                  <a:noFill/>
                </a:ln>
                <a:solidFill>
                  <a:schemeClr val="tx1"/>
                </a:solidFill>
                <a:effectLst/>
                <a:uLnTx/>
                <a:uFillTx/>
                <a:latin typeface="DIN Next LT Arabic"/>
                <a:ea typeface="+mn-ea"/>
                <a:cs typeface="+mn-cs"/>
              </a:rPr>
              <a:t>StatLine</a:t>
            </a:r>
            <a:r>
              <a:rPr kumimoji="0" lang="ar-SA" sz="1400" b="0" i="0" u="none" strike="noStrike" cap="none" normalizeH="0" baseline="0" noProof="0" dirty="0">
                <a:ln>
                  <a:noFill/>
                </a:ln>
                <a:solidFill>
                  <a:schemeClr val="tx1"/>
                </a:solidFill>
                <a:effectLst/>
                <a:uLnTx/>
                <a:uFillTx/>
                <a:latin typeface="DIN Next LT Arabic"/>
                <a:ea typeface="+mn-ea"/>
                <a:cs typeface="+mn-cs"/>
              </a:rPr>
              <a:t>) التابعة لهيئة الإحصاء الهولندية </a:t>
            </a:r>
            <a:r>
              <a:rPr lang="ar-SA" sz="1400" dirty="0">
                <a:solidFill>
                  <a:schemeClr val="tx1"/>
                </a:solidFill>
                <a:latin typeface="DIN Next LT Arabic"/>
                <a:ea typeface="+mn-ea"/>
                <a:cs typeface="+mn-cs"/>
              </a:rPr>
              <a:t>معلومات </a:t>
            </a:r>
            <a:r>
              <a:rPr kumimoji="0" lang="ar-SA" sz="1400" b="0" i="0" u="none" strike="noStrike" cap="none" normalizeH="0" baseline="0" noProof="0" dirty="0">
                <a:ln>
                  <a:noFill/>
                </a:ln>
                <a:solidFill>
                  <a:schemeClr val="tx1"/>
                </a:solidFill>
                <a:effectLst/>
                <a:uLnTx/>
                <a:uFillTx/>
                <a:latin typeface="DIN Next LT Arabic"/>
                <a:ea typeface="+mn-ea"/>
                <a:cs typeface="+mn-cs"/>
              </a:rPr>
              <a:t>يسهل على المستخدمين تصفحها وتنزيلها، إلا أن المستخدمين قد يواجهون مشكلات في بعض الخصائص المتعلقة بقابلية الاستخدام والتنقل.</a:t>
            </a:r>
          </a:p>
        </p:txBody>
      </p:sp>
      <p:sp>
        <p:nvSpPr>
          <p:cNvPr id="112" name="Rectangle 111">
            <a:extLst>
              <a:ext uri="{FF2B5EF4-FFF2-40B4-BE49-F238E27FC236}">
                <a16:creationId xmlns:a16="http://schemas.microsoft.com/office/drawing/2014/main" id="{D0A90ACA-D9B0-4984-A363-A4FC04CF4B3A}"/>
              </a:ext>
            </a:extLst>
          </p:cNvPr>
          <p:cNvSpPr/>
          <p:nvPr/>
        </p:nvSpPr>
        <p:spPr>
          <a:xfrm flipH="1">
            <a:off x="9293073" y="4112544"/>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قابلية الاستخدام</a:t>
            </a:r>
          </a:p>
        </p:txBody>
      </p:sp>
      <p:sp>
        <p:nvSpPr>
          <p:cNvPr id="113" name="Rectangle 112">
            <a:extLst>
              <a:ext uri="{FF2B5EF4-FFF2-40B4-BE49-F238E27FC236}">
                <a16:creationId xmlns:a16="http://schemas.microsoft.com/office/drawing/2014/main" id="{4E3B06F0-DEB2-42E4-A04D-6D104D1D64D3}"/>
              </a:ext>
            </a:extLst>
          </p:cNvPr>
          <p:cNvSpPr/>
          <p:nvPr/>
        </p:nvSpPr>
        <p:spPr>
          <a:xfrm flipH="1">
            <a:off x="9293073" y="4681277"/>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التناسق المرئي</a:t>
            </a:r>
          </a:p>
        </p:txBody>
      </p:sp>
      <p:sp>
        <p:nvSpPr>
          <p:cNvPr id="114" name="Rectangle 113">
            <a:extLst>
              <a:ext uri="{FF2B5EF4-FFF2-40B4-BE49-F238E27FC236}">
                <a16:creationId xmlns:a16="http://schemas.microsoft.com/office/drawing/2014/main" id="{40CA00C1-979D-411B-AB54-DF3AA13871CC}"/>
              </a:ext>
            </a:extLst>
          </p:cNvPr>
          <p:cNvSpPr/>
          <p:nvPr/>
        </p:nvSpPr>
        <p:spPr>
          <a:xfrm flipH="1">
            <a:off x="9293073" y="3543811"/>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تحويل البيانات </a:t>
            </a:r>
            <a:br>
              <a:rPr lang="en-US" sz="1200" dirty="0"/>
            </a:br>
            <a:r>
              <a:rPr lang="ar-SA" sz="1200" dirty="0"/>
              <a:t>إلى صور مرئية</a:t>
            </a:r>
          </a:p>
        </p:txBody>
      </p:sp>
      <p:sp>
        <p:nvSpPr>
          <p:cNvPr id="115" name="Rectangle 114">
            <a:extLst>
              <a:ext uri="{FF2B5EF4-FFF2-40B4-BE49-F238E27FC236}">
                <a16:creationId xmlns:a16="http://schemas.microsoft.com/office/drawing/2014/main" id="{C9DC9831-5C9E-4A0C-BB03-821A3C859507}"/>
              </a:ext>
            </a:extLst>
          </p:cNvPr>
          <p:cNvSpPr/>
          <p:nvPr/>
        </p:nvSpPr>
        <p:spPr>
          <a:xfrm flipH="1">
            <a:off x="9293073" y="5250010"/>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 سهولة التنقل</a:t>
            </a:r>
          </a:p>
        </p:txBody>
      </p:sp>
      <p:sp>
        <p:nvSpPr>
          <p:cNvPr id="116" name="Rectangle 115">
            <a:extLst>
              <a:ext uri="{FF2B5EF4-FFF2-40B4-BE49-F238E27FC236}">
                <a16:creationId xmlns:a16="http://schemas.microsoft.com/office/drawing/2014/main" id="{688C2E61-1B63-408C-9790-063BB51739DA}"/>
              </a:ext>
            </a:extLst>
          </p:cNvPr>
          <p:cNvSpPr/>
          <p:nvPr/>
        </p:nvSpPr>
        <p:spPr>
          <a:xfrm flipH="1">
            <a:off x="9293073" y="2406346"/>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شمولية البيانات</a:t>
            </a:r>
          </a:p>
        </p:txBody>
      </p:sp>
      <p:sp>
        <p:nvSpPr>
          <p:cNvPr id="117" name="Rectangle 116">
            <a:extLst>
              <a:ext uri="{FF2B5EF4-FFF2-40B4-BE49-F238E27FC236}">
                <a16:creationId xmlns:a16="http://schemas.microsoft.com/office/drawing/2014/main" id="{07537BC2-5F2B-422F-A8AE-AE09196713FD}"/>
              </a:ext>
            </a:extLst>
          </p:cNvPr>
          <p:cNvSpPr/>
          <p:nvPr/>
        </p:nvSpPr>
        <p:spPr>
          <a:xfrm flipH="1">
            <a:off x="9293073" y="2975079"/>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المصداقية والتحديث</a:t>
            </a:r>
          </a:p>
        </p:txBody>
      </p:sp>
      <p:sp>
        <p:nvSpPr>
          <p:cNvPr id="118" name="Rectangle 117">
            <a:extLst>
              <a:ext uri="{FF2B5EF4-FFF2-40B4-BE49-F238E27FC236}">
                <a16:creationId xmlns:a16="http://schemas.microsoft.com/office/drawing/2014/main" id="{26C3F025-06CB-4E30-A7B1-02EF4806F025}"/>
              </a:ext>
            </a:extLst>
          </p:cNvPr>
          <p:cNvSpPr/>
          <p:nvPr/>
        </p:nvSpPr>
        <p:spPr>
          <a:xfrm flipH="1">
            <a:off x="9293073" y="5817737"/>
            <a:ext cx="2221721"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سهولة الاستخدام</a:t>
            </a:r>
          </a:p>
        </p:txBody>
      </p:sp>
      <p:sp>
        <p:nvSpPr>
          <p:cNvPr id="119" name="TextBox 118">
            <a:extLst>
              <a:ext uri="{FF2B5EF4-FFF2-40B4-BE49-F238E27FC236}">
                <a16:creationId xmlns:a16="http://schemas.microsoft.com/office/drawing/2014/main" id="{22BD13CF-9204-4730-BA6A-62B17CC45983}"/>
              </a:ext>
            </a:extLst>
          </p:cNvPr>
          <p:cNvSpPr txBox="1"/>
          <p:nvPr/>
        </p:nvSpPr>
        <p:spPr>
          <a:xfrm>
            <a:off x="9885570" y="2046844"/>
            <a:ext cx="1065446" cy="248338"/>
          </a:xfrm>
          <a:prstGeom prst="rect">
            <a:avLst/>
          </a:prstGeom>
          <a:noFill/>
        </p:spPr>
        <p:txBody>
          <a:bodyPr wrap="square" lIns="0" tIns="0" rIns="0" bIns="0" rtlCol="0" anchor="b">
            <a:spAutoFit/>
          </a:bodyPr>
          <a:lstStyle/>
          <a:p>
            <a:pPr algn="ctr" rtl="1">
              <a:lnSpc>
                <a:spcPct val="110000"/>
              </a:lnSpc>
            </a:pPr>
            <a:r>
              <a:rPr lang="ar-SA" sz="1600" dirty="0">
                <a:latin typeface="+mj-lt"/>
                <a:cs typeface="DIN Next LT Arabic" panose="020B0503020203050203" pitchFamily="34" charset="-78"/>
              </a:rPr>
              <a:t>المقياس</a:t>
            </a:r>
          </a:p>
        </p:txBody>
      </p:sp>
      <p:grpSp>
        <p:nvGrpSpPr>
          <p:cNvPr id="121" name="Graphic 18">
            <a:extLst>
              <a:ext uri="{FF2B5EF4-FFF2-40B4-BE49-F238E27FC236}">
                <a16:creationId xmlns:a16="http://schemas.microsoft.com/office/drawing/2014/main" id="{1F491DDC-80C0-485A-B22C-D2052F409EFF}"/>
              </a:ext>
            </a:extLst>
          </p:cNvPr>
          <p:cNvGrpSpPr/>
          <p:nvPr/>
        </p:nvGrpSpPr>
        <p:grpSpPr>
          <a:xfrm>
            <a:off x="9440167" y="5359833"/>
            <a:ext cx="297228" cy="297262"/>
            <a:chOff x="304679" y="4048945"/>
            <a:chExt cx="266739" cy="266769"/>
          </a:xfrm>
          <a:solidFill>
            <a:schemeClr val="bg1"/>
          </a:solidFill>
        </p:grpSpPr>
        <p:sp>
          <p:nvSpPr>
            <p:cNvPr id="122" name="Freeform: Shape 121">
              <a:extLst>
                <a:ext uri="{FF2B5EF4-FFF2-40B4-BE49-F238E27FC236}">
                  <a16:creationId xmlns:a16="http://schemas.microsoft.com/office/drawing/2014/main" id="{4CDD477C-0A8C-405E-9CB3-2A32F59438B5}"/>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dirty="0"/>
            </a:p>
          </p:txBody>
        </p:sp>
        <p:sp>
          <p:nvSpPr>
            <p:cNvPr id="132" name="Freeform: Shape 131">
              <a:extLst>
                <a:ext uri="{FF2B5EF4-FFF2-40B4-BE49-F238E27FC236}">
                  <a16:creationId xmlns:a16="http://schemas.microsoft.com/office/drawing/2014/main" id="{D8CB85B9-A6BA-412A-A483-3EF32E14BB47}"/>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dirty="0"/>
            </a:p>
          </p:txBody>
        </p:sp>
        <p:sp>
          <p:nvSpPr>
            <p:cNvPr id="133" name="Freeform: Shape 132">
              <a:extLst>
                <a:ext uri="{FF2B5EF4-FFF2-40B4-BE49-F238E27FC236}">
                  <a16:creationId xmlns:a16="http://schemas.microsoft.com/office/drawing/2014/main" id="{98D43596-EA3D-4138-AB03-F1F41F0F68F2}"/>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dirty="0"/>
            </a:p>
          </p:txBody>
        </p:sp>
        <p:sp>
          <p:nvSpPr>
            <p:cNvPr id="134" name="Freeform: Shape 133">
              <a:extLst>
                <a:ext uri="{FF2B5EF4-FFF2-40B4-BE49-F238E27FC236}">
                  <a16:creationId xmlns:a16="http://schemas.microsoft.com/office/drawing/2014/main" id="{E5FE069F-7221-41E8-93EC-890E5F7E3011}"/>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dirty="0"/>
            </a:p>
          </p:txBody>
        </p:sp>
        <p:sp>
          <p:nvSpPr>
            <p:cNvPr id="135" name="Freeform: Shape 134">
              <a:extLst>
                <a:ext uri="{FF2B5EF4-FFF2-40B4-BE49-F238E27FC236}">
                  <a16:creationId xmlns:a16="http://schemas.microsoft.com/office/drawing/2014/main" id="{F249E4EB-3A06-4A70-89D2-C90F28BE2874}"/>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dirty="0"/>
            </a:p>
          </p:txBody>
        </p:sp>
      </p:grpSp>
      <p:pic>
        <p:nvPicPr>
          <p:cNvPr id="136" name="Graphic 135">
            <a:extLst>
              <a:ext uri="{FF2B5EF4-FFF2-40B4-BE49-F238E27FC236}">
                <a16:creationId xmlns:a16="http://schemas.microsoft.com/office/drawing/2014/main" id="{574C1A3D-62A2-4064-A513-DA14FD2EFB0E}"/>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b="20926"/>
          <a:stretch>
            <a:fillRect/>
          </a:stretch>
        </p:blipFill>
        <p:spPr>
          <a:xfrm>
            <a:off x="9382559" y="4167163"/>
            <a:ext cx="412444" cy="407670"/>
          </a:xfrm>
          <a:custGeom>
            <a:avLst/>
            <a:gdLst>
              <a:gd name="connsiteX0" fmla="*/ 0 w 412444"/>
              <a:gd name="connsiteY0" fmla="*/ 0 h 407670"/>
              <a:gd name="connsiteX1" fmla="*/ 412444 w 412444"/>
              <a:gd name="connsiteY1" fmla="*/ 0 h 407670"/>
              <a:gd name="connsiteX2" fmla="*/ 412444 w 412444"/>
              <a:gd name="connsiteY2" fmla="*/ 407670 h 407670"/>
              <a:gd name="connsiteX3" fmla="*/ 0 w 412444"/>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12444" h="407670">
                <a:moveTo>
                  <a:pt x="0" y="0"/>
                </a:moveTo>
                <a:lnTo>
                  <a:pt x="412444" y="0"/>
                </a:lnTo>
                <a:lnTo>
                  <a:pt x="412444" y="407670"/>
                </a:lnTo>
                <a:lnTo>
                  <a:pt x="0" y="407670"/>
                </a:lnTo>
                <a:close/>
              </a:path>
            </a:pathLst>
          </a:custGeom>
        </p:spPr>
      </p:pic>
      <p:pic>
        <p:nvPicPr>
          <p:cNvPr id="137" name="Graphic 136">
            <a:extLst>
              <a:ext uri="{FF2B5EF4-FFF2-40B4-BE49-F238E27FC236}">
                <a16:creationId xmlns:a16="http://schemas.microsoft.com/office/drawing/2014/main" id="{DF1135CE-8693-4DBD-A861-C923A23C4D7F}"/>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a:off x="9434084" y="2497066"/>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138" name="Graphic 175">
            <a:extLst>
              <a:ext uri="{FF2B5EF4-FFF2-40B4-BE49-F238E27FC236}">
                <a16:creationId xmlns:a16="http://schemas.microsoft.com/office/drawing/2014/main" id="{A6B34B96-C12E-4F49-980B-3E163020DDB8}"/>
              </a:ext>
            </a:extLst>
          </p:cNvPr>
          <p:cNvGrpSpPr/>
          <p:nvPr/>
        </p:nvGrpSpPr>
        <p:grpSpPr>
          <a:xfrm>
            <a:off x="9400212" y="5887631"/>
            <a:ext cx="377138" cy="377120"/>
            <a:chOff x="-96078" y="4142724"/>
            <a:chExt cx="609600" cy="609600"/>
          </a:xfrm>
          <a:solidFill>
            <a:schemeClr val="bg1"/>
          </a:solidFill>
        </p:grpSpPr>
        <p:sp>
          <p:nvSpPr>
            <p:cNvPr id="139" name="Freeform: Shape 138">
              <a:extLst>
                <a:ext uri="{FF2B5EF4-FFF2-40B4-BE49-F238E27FC236}">
                  <a16:creationId xmlns:a16="http://schemas.microsoft.com/office/drawing/2014/main" id="{000B4F70-16F3-4294-88B5-1BD9EB69866D}"/>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dirty="0"/>
            </a:p>
          </p:txBody>
        </p:sp>
        <p:sp>
          <p:nvSpPr>
            <p:cNvPr id="140" name="Freeform: Shape 139">
              <a:extLst>
                <a:ext uri="{FF2B5EF4-FFF2-40B4-BE49-F238E27FC236}">
                  <a16:creationId xmlns:a16="http://schemas.microsoft.com/office/drawing/2014/main" id="{3BCB4ABA-7FE6-4532-8C6A-3196A00E3303}"/>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dirty="0"/>
            </a:p>
          </p:txBody>
        </p:sp>
        <p:sp>
          <p:nvSpPr>
            <p:cNvPr id="141" name="Freeform: Shape 140">
              <a:extLst>
                <a:ext uri="{FF2B5EF4-FFF2-40B4-BE49-F238E27FC236}">
                  <a16:creationId xmlns:a16="http://schemas.microsoft.com/office/drawing/2014/main" id="{B808407C-BE78-4535-B8EB-CF0214243498}"/>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dirty="0"/>
            </a:p>
          </p:txBody>
        </p:sp>
        <p:sp>
          <p:nvSpPr>
            <p:cNvPr id="142" name="Freeform: Shape 141">
              <a:extLst>
                <a:ext uri="{FF2B5EF4-FFF2-40B4-BE49-F238E27FC236}">
                  <a16:creationId xmlns:a16="http://schemas.microsoft.com/office/drawing/2014/main" id="{EE9F43EB-9E0D-4AC9-ABF5-B8D755772927}"/>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algn="r" rtl="1"/>
              <a:endParaRPr lang="en-US" dirty="0"/>
            </a:p>
          </p:txBody>
        </p:sp>
        <p:sp>
          <p:nvSpPr>
            <p:cNvPr id="143" name="Freeform: Shape 142">
              <a:extLst>
                <a:ext uri="{FF2B5EF4-FFF2-40B4-BE49-F238E27FC236}">
                  <a16:creationId xmlns:a16="http://schemas.microsoft.com/office/drawing/2014/main" id="{05B1A9A4-7DAA-4276-BD5C-B557BF888A1F}"/>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algn="r" rtl="1"/>
              <a:endParaRPr lang="en-US" dirty="0"/>
            </a:p>
          </p:txBody>
        </p:sp>
        <p:sp>
          <p:nvSpPr>
            <p:cNvPr id="144" name="Freeform: Shape 143">
              <a:extLst>
                <a:ext uri="{FF2B5EF4-FFF2-40B4-BE49-F238E27FC236}">
                  <a16:creationId xmlns:a16="http://schemas.microsoft.com/office/drawing/2014/main" id="{4B42B502-E13A-45A1-8722-32F0C94A0663}"/>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dirty="0"/>
            </a:p>
          </p:txBody>
        </p:sp>
        <p:sp>
          <p:nvSpPr>
            <p:cNvPr id="145" name="Freeform: Shape 144">
              <a:extLst>
                <a:ext uri="{FF2B5EF4-FFF2-40B4-BE49-F238E27FC236}">
                  <a16:creationId xmlns:a16="http://schemas.microsoft.com/office/drawing/2014/main" id="{BF19C2A8-1C79-4DE7-BBF8-7F61B462A36E}"/>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dirty="0"/>
            </a:p>
          </p:txBody>
        </p:sp>
        <p:sp>
          <p:nvSpPr>
            <p:cNvPr id="146" name="Freeform: Shape 145">
              <a:extLst>
                <a:ext uri="{FF2B5EF4-FFF2-40B4-BE49-F238E27FC236}">
                  <a16:creationId xmlns:a16="http://schemas.microsoft.com/office/drawing/2014/main" id="{F5EAB3AE-1EA2-479D-A43E-8DEAEDAF97EA}"/>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dirty="0"/>
            </a:p>
          </p:txBody>
        </p:sp>
        <p:sp>
          <p:nvSpPr>
            <p:cNvPr id="147" name="Freeform: Shape 146">
              <a:extLst>
                <a:ext uri="{FF2B5EF4-FFF2-40B4-BE49-F238E27FC236}">
                  <a16:creationId xmlns:a16="http://schemas.microsoft.com/office/drawing/2014/main" id="{19ACE0FC-BBA0-484C-858B-476D0209DFA0}"/>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dirty="0"/>
            </a:p>
          </p:txBody>
        </p:sp>
        <p:sp>
          <p:nvSpPr>
            <p:cNvPr id="148" name="Freeform: Shape 147">
              <a:extLst>
                <a:ext uri="{FF2B5EF4-FFF2-40B4-BE49-F238E27FC236}">
                  <a16:creationId xmlns:a16="http://schemas.microsoft.com/office/drawing/2014/main" id="{D41E4E16-736A-4D01-AC01-C9D599B5729E}"/>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dirty="0"/>
            </a:p>
          </p:txBody>
        </p:sp>
        <p:sp>
          <p:nvSpPr>
            <p:cNvPr id="149" name="Freeform: Shape 148">
              <a:extLst>
                <a:ext uri="{FF2B5EF4-FFF2-40B4-BE49-F238E27FC236}">
                  <a16:creationId xmlns:a16="http://schemas.microsoft.com/office/drawing/2014/main" id="{D7A797F0-3FCC-4CF1-938F-6A84E2F5E47C}"/>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sp>
          <p:nvSpPr>
            <p:cNvPr id="150" name="Freeform: Shape 149">
              <a:extLst>
                <a:ext uri="{FF2B5EF4-FFF2-40B4-BE49-F238E27FC236}">
                  <a16:creationId xmlns:a16="http://schemas.microsoft.com/office/drawing/2014/main" id="{C9027B8D-0B47-4B11-B260-243BFF0F096D}"/>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sp>
          <p:nvSpPr>
            <p:cNvPr id="226" name="Freeform: Shape 225">
              <a:extLst>
                <a:ext uri="{FF2B5EF4-FFF2-40B4-BE49-F238E27FC236}">
                  <a16:creationId xmlns:a16="http://schemas.microsoft.com/office/drawing/2014/main" id="{B9483D49-0FBA-4D5F-A494-4B154A6AB076}"/>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dirty="0"/>
            </a:p>
          </p:txBody>
        </p:sp>
        <p:sp>
          <p:nvSpPr>
            <p:cNvPr id="227" name="Freeform: Shape 226">
              <a:extLst>
                <a:ext uri="{FF2B5EF4-FFF2-40B4-BE49-F238E27FC236}">
                  <a16:creationId xmlns:a16="http://schemas.microsoft.com/office/drawing/2014/main" id="{70DB0B05-7B93-4281-AAA7-145FD0102F74}"/>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sp>
          <p:nvSpPr>
            <p:cNvPr id="228" name="Freeform: Shape 227">
              <a:extLst>
                <a:ext uri="{FF2B5EF4-FFF2-40B4-BE49-F238E27FC236}">
                  <a16:creationId xmlns:a16="http://schemas.microsoft.com/office/drawing/2014/main" id="{EC393D33-A193-4AB8-9E00-0C4DEB3A424E}"/>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grpSp>
      <p:grpSp>
        <p:nvGrpSpPr>
          <p:cNvPr id="241" name="Graphic 210">
            <a:extLst>
              <a:ext uri="{FF2B5EF4-FFF2-40B4-BE49-F238E27FC236}">
                <a16:creationId xmlns:a16="http://schemas.microsoft.com/office/drawing/2014/main" id="{A17E5AA1-48B8-48FC-A19B-EA62F99BA35F}"/>
              </a:ext>
            </a:extLst>
          </p:cNvPr>
          <p:cNvGrpSpPr/>
          <p:nvPr/>
        </p:nvGrpSpPr>
        <p:grpSpPr>
          <a:xfrm>
            <a:off x="9458007" y="3091644"/>
            <a:ext cx="261547" cy="283777"/>
            <a:chOff x="-455920" y="3286075"/>
            <a:chExt cx="834542" cy="905472"/>
          </a:xfrm>
          <a:solidFill>
            <a:schemeClr val="bg1"/>
          </a:solidFill>
        </p:grpSpPr>
        <p:sp>
          <p:nvSpPr>
            <p:cNvPr id="242" name="Freeform: Shape 241">
              <a:extLst>
                <a:ext uri="{FF2B5EF4-FFF2-40B4-BE49-F238E27FC236}">
                  <a16:creationId xmlns:a16="http://schemas.microsoft.com/office/drawing/2014/main" id="{E69D7F00-73AC-4B74-82C4-79D783BAD11A}"/>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dirty="0"/>
            </a:p>
          </p:txBody>
        </p:sp>
        <p:sp>
          <p:nvSpPr>
            <p:cNvPr id="243" name="Freeform: Shape 242">
              <a:extLst>
                <a:ext uri="{FF2B5EF4-FFF2-40B4-BE49-F238E27FC236}">
                  <a16:creationId xmlns:a16="http://schemas.microsoft.com/office/drawing/2014/main" id="{CC069FC2-85B4-42B4-8C0B-CFF04FFCBE9B}"/>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dirty="0"/>
            </a:p>
          </p:txBody>
        </p:sp>
        <p:sp>
          <p:nvSpPr>
            <p:cNvPr id="244" name="Freeform: Shape 243">
              <a:extLst>
                <a:ext uri="{FF2B5EF4-FFF2-40B4-BE49-F238E27FC236}">
                  <a16:creationId xmlns:a16="http://schemas.microsoft.com/office/drawing/2014/main" id="{7F0F0B8C-CF3B-480D-9675-18C8D7CEFA51}"/>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dirty="0"/>
            </a:p>
          </p:txBody>
        </p:sp>
        <p:sp>
          <p:nvSpPr>
            <p:cNvPr id="245" name="Freeform: Shape 244">
              <a:extLst>
                <a:ext uri="{FF2B5EF4-FFF2-40B4-BE49-F238E27FC236}">
                  <a16:creationId xmlns:a16="http://schemas.microsoft.com/office/drawing/2014/main" id="{D6D2D571-4AEC-42BF-96B7-5792522E18E6}"/>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dirty="0"/>
            </a:p>
          </p:txBody>
        </p:sp>
        <p:sp>
          <p:nvSpPr>
            <p:cNvPr id="246" name="Freeform: Shape 245">
              <a:extLst>
                <a:ext uri="{FF2B5EF4-FFF2-40B4-BE49-F238E27FC236}">
                  <a16:creationId xmlns:a16="http://schemas.microsoft.com/office/drawing/2014/main" id="{A625B797-FB64-474A-B6D7-8ED2F88BD8AE}"/>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dirty="0"/>
            </a:p>
          </p:txBody>
        </p:sp>
        <p:sp>
          <p:nvSpPr>
            <p:cNvPr id="247" name="Freeform: Shape 246">
              <a:extLst>
                <a:ext uri="{FF2B5EF4-FFF2-40B4-BE49-F238E27FC236}">
                  <a16:creationId xmlns:a16="http://schemas.microsoft.com/office/drawing/2014/main" id="{252FD91F-4185-4996-AB6C-5E43C7BAB91E}"/>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dirty="0"/>
            </a:p>
          </p:txBody>
        </p:sp>
        <p:sp>
          <p:nvSpPr>
            <p:cNvPr id="254" name="Freeform: Shape 253">
              <a:extLst>
                <a:ext uri="{FF2B5EF4-FFF2-40B4-BE49-F238E27FC236}">
                  <a16:creationId xmlns:a16="http://schemas.microsoft.com/office/drawing/2014/main" id="{FD420D30-09E8-49A3-92C6-9C98072E4FC6}"/>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dirty="0"/>
            </a:p>
          </p:txBody>
        </p:sp>
        <p:sp>
          <p:nvSpPr>
            <p:cNvPr id="255" name="Freeform: Shape 254">
              <a:extLst>
                <a:ext uri="{FF2B5EF4-FFF2-40B4-BE49-F238E27FC236}">
                  <a16:creationId xmlns:a16="http://schemas.microsoft.com/office/drawing/2014/main" id="{55919100-CDA3-46EA-933E-E803D4B2F6A5}"/>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dirty="0"/>
            </a:p>
          </p:txBody>
        </p:sp>
        <p:sp>
          <p:nvSpPr>
            <p:cNvPr id="256" name="Freeform: Shape 255">
              <a:extLst>
                <a:ext uri="{FF2B5EF4-FFF2-40B4-BE49-F238E27FC236}">
                  <a16:creationId xmlns:a16="http://schemas.microsoft.com/office/drawing/2014/main" id="{22167755-14B0-4E60-849B-DA52A38D50C0}"/>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dirty="0"/>
            </a:p>
          </p:txBody>
        </p:sp>
        <p:sp>
          <p:nvSpPr>
            <p:cNvPr id="257" name="Freeform: Shape 256">
              <a:extLst>
                <a:ext uri="{FF2B5EF4-FFF2-40B4-BE49-F238E27FC236}">
                  <a16:creationId xmlns:a16="http://schemas.microsoft.com/office/drawing/2014/main" id="{8B5D97F7-94E3-4205-91EA-A837F85B19F0}"/>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dirty="0"/>
            </a:p>
          </p:txBody>
        </p:sp>
      </p:grpSp>
      <p:grpSp>
        <p:nvGrpSpPr>
          <p:cNvPr id="258" name="Graphic 113">
            <a:extLst>
              <a:ext uri="{FF2B5EF4-FFF2-40B4-BE49-F238E27FC236}">
                <a16:creationId xmlns:a16="http://schemas.microsoft.com/office/drawing/2014/main" id="{F5BC2BC1-6A3D-4CDB-87D9-E2175D3B0130}"/>
              </a:ext>
            </a:extLst>
          </p:cNvPr>
          <p:cNvGrpSpPr/>
          <p:nvPr/>
        </p:nvGrpSpPr>
        <p:grpSpPr>
          <a:xfrm>
            <a:off x="9436192" y="4787142"/>
            <a:ext cx="305178" cy="305178"/>
            <a:chOff x="-370522" y="3312547"/>
            <a:chExt cx="857249" cy="857250"/>
          </a:xfrm>
          <a:solidFill>
            <a:schemeClr val="bg1"/>
          </a:solidFill>
        </p:grpSpPr>
        <p:sp>
          <p:nvSpPr>
            <p:cNvPr id="259" name="Freeform: Shape 258">
              <a:extLst>
                <a:ext uri="{FF2B5EF4-FFF2-40B4-BE49-F238E27FC236}">
                  <a16:creationId xmlns:a16="http://schemas.microsoft.com/office/drawing/2014/main" id="{134EF347-9AF0-4822-BF55-D39D1A1A9C7F}"/>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dirty="0"/>
            </a:p>
          </p:txBody>
        </p:sp>
        <p:sp>
          <p:nvSpPr>
            <p:cNvPr id="260" name="Freeform: Shape 259">
              <a:extLst>
                <a:ext uri="{FF2B5EF4-FFF2-40B4-BE49-F238E27FC236}">
                  <a16:creationId xmlns:a16="http://schemas.microsoft.com/office/drawing/2014/main" id="{5EF32CCF-6852-4FC3-9D85-477FD160B453}"/>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dirty="0"/>
            </a:p>
          </p:txBody>
        </p:sp>
        <p:sp>
          <p:nvSpPr>
            <p:cNvPr id="261" name="Freeform: Shape 260">
              <a:extLst>
                <a:ext uri="{FF2B5EF4-FFF2-40B4-BE49-F238E27FC236}">
                  <a16:creationId xmlns:a16="http://schemas.microsoft.com/office/drawing/2014/main" id="{81A31BC7-BC88-4166-8C63-990A44FAE1A1}"/>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dirty="0"/>
            </a:p>
          </p:txBody>
        </p:sp>
        <p:sp>
          <p:nvSpPr>
            <p:cNvPr id="262" name="Freeform: Shape 261">
              <a:extLst>
                <a:ext uri="{FF2B5EF4-FFF2-40B4-BE49-F238E27FC236}">
                  <a16:creationId xmlns:a16="http://schemas.microsoft.com/office/drawing/2014/main" id="{F7AB7314-4753-4447-B2F4-BB081CBDF84A}"/>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dirty="0"/>
            </a:p>
          </p:txBody>
        </p:sp>
        <p:sp>
          <p:nvSpPr>
            <p:cNvPr id="263" name="Freeform: Shape 262">
              <a:extLst>
                <a:ext uri="{FF2B5EF4-FFF2-40B4-BE49-F238E27FC236}">
                  <a16:creationId xmlns:a16="http://schemas.microsoft.com/office/drawing/2014/main" id="{57E5E79F-33F2-4C07-B04B-8BE8403C6318}"/>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dirty="0"/>
            </a:p>
          </p:txBody>
        </p:sp>
        <p:sp>
          <p:nvSpPr>
            <p:cNvPr id="264" name="Freeform: Shape 263">
              <a:extLst>
                <a:ext uri="{FF2B5EF4-FFF2-40B4-BE49-F238E27FC236}">
                  <a16:creationId xmlns:a16="http://schemas.microsoft.com/office/drawing/2014/main" id="{5867B1D3-67A5-4EC7-9050-CFEFF5BCE97D}"/>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dirty="0"/>
            </a:p>
          </p:txBody>
        </p:sp>
        <p:sp>
          <p:nvSpPr>
            <p:cNvPr id="265" name="Freeform: Shape 264">
              <a:extLst>
                <a:ext uri="{FF2B5EF4-FFF2-40B4-BE49-F238E27FC236}">
                  <a16:creationId xmlns:a16="http://schemas.microsoft.com/office/drawing/2014/main" id="{7E84AF09-A9BE-4498-ACD3-0EA904FDE3E6}"/>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dirty="0"/>
            </a:p>
          </p:txBody>
        </p:sp>
      </p:grpSp>
      <p:sp>
        <p:nvSpPr>
          <p:cNvPr id="270" name="TextBox 269">
            <a:extLst>
              <a:ext uri="{FF2B5EF4-FFF2-40B4-BE49-F238E27FC236}">
                <a16:creationId xmlns:a16="http://schemas.microsoft.com/office/drawing/2014/main" id="{AA00BEFD-95CC-42B0-B8F9-2C8F81B09BB1}"/>
              </a:ext>
            </a:extLst>
          </p:cNvPr>
          <p:cNvSpPr txBox="1"/>
          <p:nvPr/>
        </p:nvSpPr>
        <p:spPr>
          <a:xfrm>
            <a:off x="11281529" y="2540632"/>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أ</a:t>
            </a:r>
          </a:p>
        </p:txBody>
      </p:sp>
      <p:sp>
        <p:nvSpPr>
          <p:cNvPr id="271" name="TextBox 270">
            <a:extLst>
              <a:ext uri="{FF2B5EF4-FFF2-40B4-BE49-F238E27FC236}">
                <a16:creationId xmlns:a16="http://schemas.microsoft.com/office/drawing/2014/main" id="{63FF1055-89C0-4FA2-86D1-B5AA270F12A0}"/>
              </a:ext>
            </a:extLst>
          </p:cNvPr>
          <p:cNvSpPr txBox="1"/>
          <p:nvPr/>
        </p:nvSpPr>
        <p:spPr>
          <a:xfrm>
            <a:off x="11281529" y="3094474"/>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ب</a:t>
            </a:r>
          </a:p>
        </p:txBody>
      </p:sp>
      <p:sp>
        <p:nvSpPr>
          <p:cNvPr id="272" name="TextBox 271">
            <a:extLst>
              <a:ext uri="{FF2B5EF4-FFF2-40B4-BE49-F238E27FC236}">
                <a16:creationId xmlns:a16="http://schemas.microsoft.com/office/drawing/2014/main" id="{FD3044D6-484C-4581-9142-3C41F0514B2F}"/>
              </a:ext>
            </a:extLst>
          </p:cNvPr>
          <p:cNvSpPr txBox="1"/>
          <p:nvPr/>
        </p:nvSpPr>
        <p:spPr>
          <a:xfrm>
            <a:off x="11281529" y="3683735"/>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ج</a:t>
            </a:r>
          </a:p>
        </p:txBody>
      </p:sp>
      <p:sp>
        <p:nvSpPr>
          <p:cNvPr id="273" name="TextBox 272">
            <a:extLst>
              <a:ext uri="{FF2B5EF4-FFF2-40B4-BE49-F238E27FC236}">
                <a16:creationId xmlns:a16="http://schemas.microsoft.com/office/drawing/2014/main" id="{D868941B-F823-4D38-B020-BE2EB0C91B59}"/>
              </a:ext>
            </a:extLst>
          </p:cNvPr>
          <p:cNvSpPr txBox="1"/>
          <p:nvPr/>
        </p:nvSpPr>
        <p:spPr>
          <a:xfrm>
            <a:off x="11281529" y="4246830"/>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د</a:t>
            </a:r>
          </a:p>
        </p:txBody>
      </p:sp>
      <p:sp>
        <p:nvSpPr>
          <p:cNvPr id="274" name="TextBox 273">
            <a:extLst>
              <a:ext uri="{FF2B5EF4-FFF2-40B4-BE49-F238E27FC236}">
                <a16:creationId xmlns:a16="http://schemas.microsoft.com/office/drawing/2014/main" id="{2ABAD195-0226-4549-A792-44737D724534}"/>
              </a:ext>
            </a:extLst>
          </p:cNvPr>
          <p:cNvSpPr txBox="1"/>
          <p:nvPr/>
        </p:nvSpPr>
        <p:spPr>
          <a:xfrm>
            <a:off x="11281529" y="4813920"/>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هـ</a:t>
            </a:r>
          </a:p>
        </p:txBody>
      </p:sp>
      <p:sp>
        <p:nvSpPr>
          <p:cNvPr id="275" name="TextBox 274">
            <a:extLst>
              <a:ext uri="{FF2B5EF4-FFF2-40B4-BE49-F238E27FC236}">
                <a16:creationId xmlns:a16="http://schemas.microsoft.com/office/drawing/2014/main" id="{AB22FC68-68B3-434C-8E63-27971987F8E5}"/>
              </a:ext>
            </a:extLst>
          </p:cNvPr>
          <p:cNvSpPr txBox="1"/>
          <p:nvPr/>
        </p:nvSpPr>
        <p:spPr>
          <a:xfrm>
            <a:off x="11281529" y="5384296"/>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و</a:t>
            </a:r>
          </a:p>
        </p:txBody>
      </p:sp>
      <p:cxnSp>
        <p:nvCxnSpPr>
          <p:cNvPr id="276" name="Straight Connector 275">
            <a:extLst>
              <a:ext uri="{FF2B5EF4-FFF2-40B4-BE49-F238E27FC236}">
                <a16:creationId xmlns:a16="http://schemas.microsoft.com/office/drawing/2014/main" id="{14664DCD-307D-461D-91F7-399324C9A61C}"/>
              </a:ext>
            </a:extLst>
          </p:cNvPr>
          <p:cNvCxnSpPr>
            <a:cxnSpLocks/>
          </p:cNvCxnSpPr>
          <p:nvPr/>
        </p:nvCxnSpPr>
        <p:spPr>
          <a:xfrm flipH="1">
            <a:off x="11241524" y="257022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13032B0-0A8E-4511-AE55-F95F2FAC9BFA}"/>
              </a:ext>
            </a:extLst>
          </p:cNvPr>
          <p:cNvCxnSpPr>
            <a:cxnSpLocks/>
          </p:cNvCxnSpPr>
          <p:nvPr/>
        </p:nvCxnSpPr>
        <p:spPr>
          <a:xfrm flipH="1">
            <a:off x="11233904" y="313896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26678FA-1B81-4170-BF1E-92E533B3D4A1}"/>
              </a:ext>
            </a:extLst>
          </p:cNvPr>
          <p:cNvCxnSpPr>
            <a:cxnSpLocks/>
          </p:cNvCxnSpPr>
          <p:nvPr/>
        </p:nvCxnSpPr>
        <p:spPr>
          <a:xfrm flipH="1">
            <a:off x="11241524" y="3707694"/>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07AB836-DDC3-46BF-ADDD-47CCF036AD6B}"/>
              </a:ext>
            </a:extLst>
          </p:cNvPr>
          <p:cNvCxnSpPr>
            <a:cxnSpLocks/>
          </p:cNvCxnSpPr>
          <p:nvPr/>
        </p:nvCxnSpPr>
        <p:spPr>
          <a:xfrm flipH="1">
            <a:off x="11241524" y="427642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1CDDC9D-0454-409C-8DB6-41F6B1C489B8}"/>
              </a:ext>
            </a:extLst>
          </p:cNvPr>
          <p:cNvCxnSpPr>
            <a:cxnSpLocks/>
          </p:cNvCxnSpPr>
          <p:nvPr/>
        </p:nvCxnSpPr>
        <p:spPr>
          <a:xfrm flipH="1">
            <a:off x="11241524" y="48451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B211B67-8DF0-4B2B-80E9-2BBC501D7F7F}"/>
              </a:ext>
            </a:extLst>
          </p:cNvPr>
          <p:cNvCxnSpPr>
            <a:cxnSpLocks/>
          </p:cNvCxnSpPr>
          <p:nvPr/>
        </p:nvCxnSpPr>
        <p:spPr>
          <a:xfrm flipH="1">
            <a:off x="11241524" y="541389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9458BDC-A49E-4EC1-9FD7-17E29F3AD19A}"/>
              </a:ext>
            </a:extLst>
          </p:cNvPr>
          <p:cNvCxnSpPr>
            <a:cxnSpLocks/>
          </p:cNvCxnSpPr>
          <p:nvPr/>
        </p:nvCxnSpPr>
        <p:spPr>
          <a:xfrm flipH="1">
            <a:off x="11241524" y="598161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67012554-409F-43FA-B787-BC2BE54E1A8E}"/>
              </a:ext>
            </a:extLst>
          </p:cNvPr>
          <p:cNvGrpSpPr/>
          <p:nvPr/>
        </p:nvGrpSpPr>
        <p:grpSpPr>
          <a:xfrm>
            <a:off x="9439445" y="3653680"/>
            <a:ext cx="298671" cy="298671"/>
            <a:chOff x="-717193" y="3776686"/>
            <a:chExt cx="571500" cy="571500"/>
          </a:xfrm>
          <a:solidFill>
            <a:schemeClr val="bg1"/>
          </a:solidFill>
        </p:grpSpPr>
        <p:sp>
          <p:nvSpPr>
            <p:cNvPr id="284" name="Freeform: Shape 283">
              <a:extLst>
                <a:ext uri="{FF2B5EF4-FFF2-40B4-BE49-F238E27FC236}">
                  <a16:creationId xmlns:a16="http://schemas.microsoft.com/office/drawing/2014/main" id="{EC89E113-F530-40D0-8CE0-5039082FF5AF}"/>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algn="r" rtl="1"/>
              <a:endParaRPr lang="en-US" dirty="0"/>
            </a:p>
          </p:txBody>
        </p:sp>
        <p:sp>
          <p:nvSpPr>
            <p:cNvPr id="285" name="Freeform: Shape 284">
              <a:extLst>
                <a:ext uri="{FF2B5EF4-FFF2-40B4-BE49-F238E27FC236}">
                  <a16:creationId xmlns:a16="http://schemas.microsoft.com/office/drawing/2014/main" id="{797B6E84-BBEB-4CAC-81E8-58D972C613F5}"/>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algn="r" rtl="1"/>
              <a:endParaRPr lang="en-US" dirty="0"/>
            </a:p>
          </p:txBody>
        </p:sp>
        <p:sp>
          <p:nvSpPr>
            <p:cNvPr id="286" name="Freeform: Shape 285">
              <a:extLst>
                <a:ext uri="{FF2B5EF4-FFF2-40B4-BE49-F238E27FC236}">
                  <a16:creationId xmlns:a16="http://schemas.microsoft.com/office/drawing/2014/main" id="{FC333C8C-D8D4-42B5-8C38-578B9ED082AB}"/>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algn="r" rtl="1"/>
              <a:endParaRPr lang="en-US" dirty="0"/>
            </a:p>
          </p:txBody>
        </p:sp>
        <p:sp>
          <p:nvSpPr>
            <p:cNvPr id="287" name="Freeform: Shape 286">
              <a:extLst>
                <a:ext uri="{FF2B5EF4-FFF2-40B4-BE49-F238E27FC236}">
                  <a16:creationId xmlns:a16="http://schemas.microsoft.com/office/drawing/2014/main" id="{8A3DF2B5-85BB-4263-87C4-6881496FCF4A}"/>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algn="r" rtl="1"/>
              <a:endParaRPr lang="en-US" dirty="0"/>
            </a:p>
          </p:txBody>
        </p:sp>
        <p:sp>
          <p:nvSpPr>
            <p:cNvPr id="288" name="Freeform: Shape 287">
              <a:extLst>
                <a:ext uri="{FF2B5EF4-FFF2-40B4-BE49-F238E27FC236}">
                  <a16:creationId xmlns:a16="http://schemas.microsoft.com/office/drawing/2014/main" id="{57B357B2-9120-4206-91FF-07536C4A0DC9}"/>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algn="r" rtl="1"/>
              <a:endParaRPr lang="en-US" dirty="0"/>
            </a:p>
          </p:txBody>
        </p:sp>
      </p:grpSp>
      <p:sp>
        <p:nvSpPr>
          <p:cNvPr id="289" name="TextBox 288">
            <a:extLst>
              <a:ext uri="{FF2B5EF4-FFF2-40B4-BE49-F238E27FC236}">
                <a16:creationId xmlns:a16="http://schemas.microsoft.com/office/drawing/2014/main" id="{A1381053-CF88-48A1-BC9E-2383ED7FFC55}"/>
              </a:ext>
            </a:extLst>
          </p:cNvPr>
          <p:cNvSpPr txBox="1"/>
          <p:nvPr/>
        </p:nvSpPr>
        <p:spPr>
          <a:xfrm>
            <a:off x="5285492" y="2046844"/>
            <a:ext cx="1025922" cy="248338"/>
          </a:xfrm>
          <a:prstGeom prst="rect">
            <a:avLst/>
          </a:prstGeom>
          <a:noFill/>
        </p:spPr>
        <p:txBody>
          <a:bodyPr wrap="none" lIns="0" tIns="0" rIns="0" bIns="0" rtlCol="0" anchor="b">
            <a:spAutoFit/>
          </a:bodyPr>
          <a:lstStyle/>
          <a:p>
            <a:pPr algn="ctr" rtl="1">
              <a:lnSpc>
                <a:spcPct val="110000"/>
              </a:lnSpc>
            </a:pPr>
            <a:r>
              <a:rPr lang="ar-SA" sz="1600" dirty="0">
                <a:latin typeface="+mj-lt"/>
                <a:cs typeface="DIN Next LT Arabic" panose="020B0503020203050203" pitchFamily="34" charset="-78"/>
              </a:rPr>
              <a:t>الوصف</a:t>
            </a:r>
          </a:p>
        </p:txBody>
      </p:sp>
      <p:cxnSp>
        <p:nvCxnSpPr>
          <p:cNvPr id="290" name="Straight Connector 289">
            <a:extLst>
              <a:ext uri="{FF2B5EF4-FFF2-40B4-BE49-F238E27FC236}">
                <a16:creationId xmlns:a16="http://schemas.microsoft.com/office/drawing/2014/main" id="{20B3ABA3-B54A-40C5-B80F-A62308797F8C}"/>
              </a:ext>
            </a:extLst>
          </p:cNvPr>
          <p:cNvCxnSpPr>
            <a:cxnSpLocks/>
          </p:cNvCxnSpPr>
          <p:nvPr/>
        </p:nvCxnSpPr>
        <p:spPr>
          <a:xfrm>
            <a:off x="2353014" y="2336276"/>
            <a:ext cx="68908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4EF8407-4CB3-4CD4-B35C-5EDCCB3BC585}"/>
              </a:ext>
            </a:extLst>
          </p:cNvPr>
          <p:cNvCxnSpPr>
            <a:cxnSpLocks/>
          </p:cNvCxnSpPr>
          <p:nvPr/>
        </p:nvCxnSpPr>
        <p:spPr>
          <a:xfrm>
            <a:off x="619638" y="2336276"/>
            <a:ext cx="16800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95A5BDE4-8185-461A-86DF-BF8D0367A953}"/>
              </a:ext>
            </a:extLst>
          </p:cNvPr>
          <p:cNvSpPr txBox="1"/>
          <p:nvPr/>
        </p:nvSpPr>
        <p:spPr>
          <a:xfrm>
            <a:off x="908223" y="2046844"/>
            <a:ext cx="1102866" cy="248338"/>
          </a:xfrm>
          <a:prstGeom prst="rect">
            <a:avLst/>
          </a:prstGeom>
          <a:noFill/>
        </p:spPr>
        <p:txBody>
          <a:bodyPr wrap="none" lIns="0" tIns="0" rIns="0" bIns="0" rtlCol="0" anchor="b">
            <a:spAutoFit/>
          </a:bodyPr>
          <a:lstStyle/>
          <a:p>
            <a:pPr algn="ctr" rtl="1">
              <a:lnSpc>
                <a:spcPct val="110000"/>
              </a:lnSpc>
            </a:pPr>
            <a:r>
              <a:rPr lang="ar-SA" sz="1600" dirty="0">
                <a:latin typeface="+mj-lt"/>
                <a:cs typeface="DIN Next LT Arabic" panose="020B0503020203050203" pitchFamily="34" charset="-78"/>
              </a:rPr>
              <a:t>التقييم</a:t>
            </a:r>
          </a:p>
        </p:txBody>
      </p:sp>
      <p:sp>
        <p:nvSpPr>
          <p:cNvPr id="293" name="Rectangle 292">
            <a:extLst>
              <a:ext uri="{FF2B5EF4-FFF2-40B4-BE49-F238E27FC236}">
                <a16:creationId xmlns:a16="http://schemas.microsoft.com/office/drawing/2014/main" id="{5C37E9CB-6E42-417B-BD78-1C9A0D6B9DE9}"/>
              </a:ext>
            </a:extLst>
          </p:cNvPr>
          <p:cNvSpPr/>
          <p:nvPr/>
        </p:nvSpPr>
        <p:spPr>
          <a:xfrm flipH="1">
            <a:off x="2360308" y="240723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توفر المنصة معلومات حول أكثر من 200 مؤشر </a:t>
            </a:r>
            <a:r>
              <a:rPr lang="ar-SA" sz="1100" dirty="0">
                <a:solidFill>
                  <a:srgbClr val="282560"/>
                </a:solidFill>
                <a:latin typeface="DIN Next LT Arabic (Body)"/>
                <a:ea typeface="+mn-ea"/>
                <a:cs typeface="+mn-cs"/>
                <a:sym typeface="Effra" panose="02000506080000020004" pitchFamily="2" charset="0"/>
              </a:rPr>
              <a:t>يدور حول 25 موضوعاً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dirty="0">
                <a:solidFill>
                  <a:srgbClr val="002060"/>
                </a:solidFill>
                <a:latin typeface="DIN Next LT Arabic (Body)"/>
                <a:sym typeface="Effra" panose="02000506080000020004" pitchFamily="2" charset="0"/>
              </a:rPr>
              <a:t>لا توفر المنصة معلومات على مستوى البلديات (تتناولها منصة الخدمات العامة على الخريطة </a:t>
            </a:r>
            <a:r>
              <a:rPr lang="en-US" sz="1100" dirty="0">
                <a:solidFill>
                  <a:srgbClr val="002060"/>
                </a:solidFill>
                <a:latin typeface="DIN Next LT Arabic (Body)"/>
                <a:sym typeface="Effra" panose="02000506080000020004" pitchFamily="2" charset="0"/>
              </a:rPr>
              <a:t>PDOK</a:t>
            </a:r>
            <a:r>
              <a:rPr lang="ar-SA" sz="1100" dirty="0">
                <a:solidFill>
                  <a:srgbClr val="002060"/>
                </a:solidFill>
                <a:latin typeface="DIN Next LT Arabic (Body)"/>
                <a:sym typeface="Effra" panose="02000506080000020004" pitchFamily="2" charset="0"/>
              </a:rPr>
              <a:t> كما سيرد لاحقاً)</a:t>
            </a:r>
          </a:p>
        </p:txBody>
      </p:sp>
      <p:sp>
        <p:nvSpPr>
          <p:cNvPr id="294" name="Rectangle 293">
            <a:extLst>
              <a:ext uri="{FF2B5EF4-FFF2-40B4-BE49-F238E27FC236}">
                <a16:creationId xmlns:a16="http://schemas.microsoft.com/office/drawing/2014/main" id="{F2F5673E-FDD9-4035-8CB5-2A8212FD421B}"/>
              </a:ext>
            </a:extLst>
          </p:cNvPr>
          <p:cNvSpPr/>
          <p:nvPr/>
        </p:nvSpPr>
        <p:spPr>
          <a:xfrm flipH="1">
            <a:off x="617537" y="2407204"/>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sp>
        <p:nvSpPr>
          <p:cNvPr id="295" name="Rectangle 294">
            <a:extLst>
              <a:ext uri="{FF2B5EF4-FFF2-40B4-BE49-F238E27FC236}">
                <a16:creationId xmlns:a16="http://schemas.microsoft.com/office/drawing/2014/main" id="{461F8ADB-871C-4DE5-9893-DBEA2508A210}"/>
              </a:ext>
            </a:extLst>
          </p:cNvPr>
          <p:cNvSpPr/>
          <p:nvPr/>
        </p:nvSpPr>
        <p:spPr>
          <a:xfrm flipH="1">
            <a:off x="2360308" y="297583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sz="1100" dirty="0">
                <a:solidFill>
                  <a:srgbClr val="282560"/>
                </a:solidFill>
                <a:latin typeface="DIN Next LT Arabic (Body)"/>
                <a:sym typeface="Effra" panose="02000506080000020004" pitchFamily="2" charset="0"/>
              </a:rPr>
              <a:t>تخضع معلومات المؤشرات للتحديث بوتيرة شهرية وكلما أتيحت الفرصة لذلك</a:t>
            </a:r>
          </a:p>
        </p:txBody>
      </p:sp>
      <p:sp>
        <p:nvSpPr>
          <p:cNvPr id="296" name="Rectangle 295">
            <a:extLst>
              <a:ext uri="{FF2B5EF4-FFF2-40B4-BE49-F238E27FC236}">
                <a16:creationId xmlns:a16="http://schemas.microsoft.com/office/drawing/2014/main" id="{4F2B7058-19F1-4CC9-BB2C-01A9A8616EC6}"/>
              </a:ext>
            </a:extLst>
          </p:cNvPr>
          <p:cNvSpPr/>
          <p:nvPr/>
        </p:nvSpPr>
        <p:spPr>
          <a:xfrm flipH="1">
            <a:off x="2360308" y="354444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تحتوي المنصة على خصائص محدودة قابلة للتخصيص لتحويل البيانات إلى صور مرئية، وتعرض البيانات بشكل أساسي في شكل جداول ومخططات</a:t>
            </a:r>
          </a:p>
        </p:txBody>
      </p:sp>
      <p:sp>
        <p:nvSpPr>
          <p:cNvPr id="297" name="Rectangle 296">
            <a:extLst>
              <a:ext uri="{FF2B5EF4-FFF2-40B4-BE49-F238E27FC236}">
                <a16:creationId xmlns:a16="http://schemas.microsoft.com/office/drawing/2014/main" id="{0CD28775-31DF-4864-A49F-E024091A59E9}"/>
              </a:ext>
            </a:extLst>
          </p:cNvPr>
          <p:cNvSpPr/>
          <p:nvPr/>
        </p:nvSpPr>
        <p:spPr>
          <a:xfrm flipH="1">
            <a:off x="2360308" y="411304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لم تنشر المنصة أي معلومات حول سياستها المعنية بقابلية الاستخدام، بل ولم تُظهر أي من الخصائص المتعلقة بقابلية الاستخدام على الموقع</a:t>
            </a:r>
          </a:p>
        </p:txBody>
      </p:sp>
      <p:sp>
        <p:nvSpPr>
          <p:cNvPr id="298" name="Rectangle 297">
            <a:extLst>
              <a:ext uri="{FF2B5EF4-FFF2-40B4-BE49-F238E27FC236}">
                <a16:creationId xmlns:a16="http://schemas.microsoft.com/office/drawing/2014/main" id="{C66FD05A-9A62-4CFC-8992-A25583941E47}"/>
              </a:ext>
            </a:extLst>
          </p:cNvPr>
          <p:cNvSpPr/>
          <p:nvPr/>
        </p:nvSpPr>
        <p:spPr>
          <a:xfrm flipH="1">
            <a:off x="2360308" y="468165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indent="-137160" algn="r" rtl="1">
              <a:buFont typeface="Arial" panose="020B0604020202020204" pitchFamily="34" charset="0"/>
              <a:buChar char="•"/>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الهيكل المرئي للمنصة منظم وبديهي ويوفر وصولاً سهلاً إلى المؤشرات</a:t>
            </a:r>
          </a:p>
        </p:txBody>
      </p:sp>
      <p:sp>
        <p:nvSpPr>
          <p:cNvPr id="299" name="Rectangle 298">
            <a:extLst>
              <a:ext uri="{FF2B5EF4-FFF2-40B4-BE49-F238E27FC236}">
                <a16:creationId xmlns:a16="http://schemas.microsoft.com/office/drawing/2014/main" id="{6B9F8263-B3E7-44A5-85CF-1609591DF92D}"/>
              </a:ext>
            </a:extLst>
          </p:cNvPr>
          <p:cNvSpPr/>
          <p:nvPr/>
        </p:nvSpPr>
        <p:spPr>
          <a:xfrm flipH="1">
            <a:off x="2360308" y="525025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المنصة يسهل التنقل فيها بالإضافة إلى سهولة الوصول إلى المعلومات من خلال بضع نقرات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يسهل التنقل بين عرض الجداول وعرض الرسوم البيانية عن طريق خيارات التحديد المعروضة في أعلى اليمين  </a:t>
            </a:r>
          </a:p>
        </p:txBody>
      </p:sp>
      <p:sp>
        <p:nvSpPr>
          <p:cNvPr id="300" name="Rectangle 299">
            <a:extLst>
              <a:ext uri="{FF2B5EF4-FFF2-40B4-BE49-F238E27FC236}">
                <a16:creationId xmlns:a16="http://schemas.microsoft.com/office/drawing/2014/main" id="{EF325A21-67AD-43D8-A655-D51C407D1B1B}"/>
              </a:ext>
            </a:extLst>
          </p:cNvPr>
          <p:cNvSpPr/>
          <p:nvPr/>
        </p:nvSpPr>
        <p:spPr>
          <a:xfrm flipH="1">
            <a:off x="2360308" y="5818864"/>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تتيح المنصة للمستخدمين تصفح البيانات بسهولة في شكل رسوم بيانية وجداول بالإضافة إلى تنزيل البيانات بتنسيق لغة ترميز النص الفائق (</a:t>
            </a:r>
            <a:r>
              <a:rPr kumimoji="0" lang="en-US"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HTML</a:t>
            </a: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 وبتنسيق ملف القيمة المفصول بفاصلة (</a:t>
            </a:r>
            <a:r>
              <a:rPr kumimoji="0" lang="en-US"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CSV</a:t>
            </a:r>
            <a:r>
              <a:rPr kumimoji="0" lang="ar-SA" sz="11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a:t>
            </a:r>
          </a:p>
        </p:txBody>
      </p:sp>
      <p:sp>
        <p:nvSpPr>
          <p:cNvPr id="301" name="Rectangle 300">
            <a:extLst>
              <a:ext uri="{FF2B5EF4-FFF2-40B4-BE49-F238E27FC236}">
                <a16:creationId xmlns:a16="http://schemas.microsoft.com/office/drawing/2014/main" id="{B1B27350-F6C7-49CF-B529-93C0E2763A1C}"/>
              </a:ext>
            </a:extLst>
          </p:cNvPr>
          <p:cNvSpPr/>
          <p:nvPr/>
        </p:nvSpPr>
        <p:spPr>
          <a:xfrm flipH="1">
            <a:off x="617537" y="29758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sp>
        <p:nvSpPr>
          <p:cNvPr id="302" name="Rectangle 301">
            <a:extLst>
              <a:ext uri="{FF2B5EF4-FFF2-40B4-BE49-F238E27FC236}">
                <a16:creationId xmlns:a16="http://schemas.microsoft.com/office/drawing/2014/main" id="{17FCA1B8-A4A8-4E6D-AE4E-F89DCDB65D32}"/>
              </a:ext>
            </a:extLst>
          </p:cNvPr>
          <p:cNvSpPr/>
          <p:nvPr/>
        </p:nvSpPr>
        <p:spPr>
          <a:xfrm flipH="1">
            <a:off x="617537" y="354450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sp>
        <p:nvSpPr>
          <p:cNvPr id="303" name="Rectangle 302">
            <a:extLst>
              <a:ext uri="{FF2B5EF4-FFF2-40B4-BE49-F238E27FC236}">
                <a16:creationId xmlns:a16="http://schemas.microsoft.com/office/drawing/2014/main" id="{8F69ED1B-A720-4707-B864-8434AFE66418}"/>
              </a:ext>
            </a:extLst>
          </p:cNvPr>
          <p:cNvSpPr/>
          <p:nvPr/>
        </p:nvSpPr>
        <p:spPr>
          <a:xfrm flipH="1">
            <a:off x="617537" y="41131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sp>
        <p:nvSpPr>
          <p:cNvPr id="304" name="Rectangle 303">
            <a:extLst>
              <a:ext uri="{FF2B5EF4-FFF2-40B4-BE49-F238E27FC236}">
                <a16:creationId xmlns:a16="http://schemas.microsoft.com/office/drawing/2014/main" id="{10D42949-0CFF-4363-8B27-F77285CAF7AE}"/>
              </a:ext>
            </a:extLst>
          </p:cNvPr>
          <p:cNvSpPr/>
          <p:nvPr/>
        </p:nvSpPr>
        <p:spPr>
          <a:xfrm flipH="1">
            <a:off x="617537" y="4681802"/>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sp>
        <p:nvSpPr>
          <p:cNvPr id="305" name="Rectangle 304">
            <a:extLst>
              <a:ext uri="{FF2B5EF4-FFF2-40B4-BE49-F238E27FC236}">
                <a16:creationId xmlns:a16="http://schemas.microsoft.com/office/drawing/2014/main" id="{F43ADF7A-0630-420C-8640-EE2CBBF6AA7A}"/>
              </a:ext>
            </a:extLst>
          </p:cNvPr>
          <p:cNvSpPr/>
          <p:nvPr/>
        </p:nvSpPr>
        <p:spPr>
          <a:xfrm flipH="1">
            <a:off x="617537" y="525045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sp>
        <p:nvSpPr>
          <p:cNvPr id="306" name="Rectangle 305">
            <a:extLst>
              <a:ext uri="{FF2B5EF4-FFF2-40B4-BE49-F238E27FC236}">
                <a16:creationId xmlns:a16="http://schemas.microsoft.com/office/drawing/2014/main" id="{114BF7BB-160C-4235-8105-405CF3F7CF20}"/>
              </a:ext>
            </a:extLst>
          </p:cNvPr>
          <p:cNvSpPr/>
          <p:nvPr/>
        </p:nvSpPr>
        <p:spPr>
          <a:xfrm flipH="1">
            <a:off x="617537" y="581910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R="0" lvl="0" algn="r" defTabSz="914400" rtl="1" eaLnBrk="1" fontAlgn="auto" latinLnBrk="0" hangingPunct="1">
              <a:lnSpc>
                <a:spcPct val="100000"/>
              </a:lnSpc>
              <a:spcBef>
                <a:spcPts val="0"/>
              </a:spcBef>
              <a:spcAft>
                <a:spcPts val="0"/>
              </a:spcAft>
              <a:buClrTx/>
              <a:buSzTx/>
              <a:tabLst/>
              <a:defRPr/>
            </a:pPr>
            <a:endParaRPr lang="en-US" sz="1100" dirty="0">
              <a:solidFill>
                <a:schemeClr val="tx1"/>
              </a:solidFill>
              <a:latin typeface="DIN Next LT Arabic (Body)"/>
              <a:sym typeface="Effra" panose="02000506080000020004" pitchFamily="2" charset="0"/>
            </a:endParaRPr>
          </a:p>
        </p:txBody>
      </p:sp>
      <p:grpSp>
        <p:nvGrpSpPr>
          <p:cNvPr id="319" name="Group 318">
            <a:extLst>
              <a:ext uri="{FF2B5EF4-FFF2-40B4-BE49-F238E27FC236}">
                <a16:creationId xmlns:a16="http://schemas.microsoft.com/office/drawing/2014/main" id="{3A41B295-AEA2-49D9-A3CA-25811558CBE2}"/>
              </a:ext>
            </a:extLst>
          </p:cNvPr>
          <p:cNvGrpSpPr/>
          <p:nvPr/>
        </p:nvGrpSpPr>
        <p:grpSpPr>
          <a:xfrm>
            <a:off x="1333359" y="4248216"/>
            <a:ext cx="245898" cy="245896"/>
            <a:chOff x="11400185" y="4210745"/>
            <a:chExt cx="245898" cy="245896"/>
          </a:xfrm>
        </p:grpSpPr>
        <p:sp>
          <p:nvSpPr>
            <p:cNvPr id="320" name="Oval 319">
              <a:extLst>
                <a:ext uri="{FF2B5EF4-FFF2-40B4-BE49-F238E27FC236}">
                  <a16:creationId xmlns:a16="http://schemas.microsoft.com/office/drawing/2014/main" id="{B35CBFC2-90D1-4E1F-94C3-AB8352A40B90}"/>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321" name="Freeform: Shape 320">
              <a:extLst>
                <a:ext uri="{FF2B5EF4-FFF2-40B4-BE49-F238E27FC236}">
                  <a16:creationId xmlns:a16="http://schemas.microsoft.com/office/drawing/2014/main" id="{A7BACABA-BD14-41CC-AA7B-2FBDEE2BDD95}"/>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sp>
        <p:nvSpPr>
          <p:cNvPr id="325" name="TextBox 324">
            <a:extLst>
              <a:ext uri="{FF2B5EF4-FFF2-40B4-BE49-F238E27FC236}">
                <a16:creationId xmlns:a16="http://schemas.microsoft.com/office/drawing/2014/main" id="{4E79A26F-0C2F-45F0-87E1-092C0FB72089}"/>
              </a:ext>
            </a:extLst>
          </p:cNvPr>
          <p:cNvSpPr txBox="1"/>
          <p:nvPr/>
        </p:nvSpPr>
        <p:spPr>
          <a:xfrm>
            <a:off x="11281529" y="5956360"/>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ز</a:t>
            </a:r>
          </a:p>
        </p:txBody>
      </p:sp>
      <p:grpSp>
        <p:nvGrpSpPr>
          <p:cNvPr id="333" name="Group 332">
            <a:extLst>
              <a:ext uri="{FF2B5EF4-FFF2-40B4-BE49-F238E27FC236}">
                <a16:creationId xmlns:a16="http://schemas.microsoft.com/office/drawing/2014/main" id="{1C003C2D-B0F0-40E2-84B1-BC520E0BCE4C}"/>
              </a:ext>
            </a:extLst>
          </p:cNvPr>
          <p:cNvGrpSpPr/>
          <p:nvPr/>
        </p:nvGrpSpPr>
        <p:grpSpPr>
          <a:xfrm>
            <a:off x="1333359" y="2542267"/>
            <a:ext cx="245898" cy="245896"/>
            <a:chOff x="11400185" y="3429001"/>
            <a:chExt cx="245898" cy="245896"/>
          </a:xfrm>
        </p:grpSpPr>
        <p:sp>
          <p:nvSpPr>
            <p:cNvPr id="334" name="Oval 333">
              <a:extLst>
                <a:ext uri="{FF2B5EF4-FFF2-40B4-BE49-F238E27FC236}">
                  <a16:creationId xmlns:a16="http://schemas.microsoft.com/office/drawing/2014/main" id="{1A973FEC-F4C5-44A5-A755-8482B7003B3E}"/>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335" name="Freeform: Shape 334">
              <a:extLst>
                <a:ext uri="{FF2B5EF4-FFF2-40B4-BE49-F238E27FC236}">
                  <a16:creationId xmlns:a16="http://schemas.microsoft.com/office/drawing/2014/main" id="{3F8795DB-BF39-4727-8DE2-DF854A17C7AB}"/>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cxnSp>
        <p:nvCxnSpPr>
          <p:cNvPr id="345" name="Straight Arrow Connector 344">
            <a:extLst>
              <a:ext uri="{FF2B5EF4-FFF2-40B4-BE49-F238E27FC236}">
                <a16:creationId xmlns:a16="http://schemas.microsoft.com/office/drawing/2014/main" id="{CD4C1083-3BD8-4AAD-9965-58F26E61B6B4}"/>
              </a:ext>
            </a:extLst>
          </p:cNvPr>
          <p:cNvCxnSpPr>
            <a:cxnSpLocks/>
          </p:cNvCxnSpPr>
          <p:nvPr/>
        </p:nvCxnSpPr>
        <p:spPr>
          <a:xfrm flipH="1">
            <a:off x="11599137" y="3865880"/>
            <a:ext cx="0" cy="2481580"/>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C8AC56B0-0BB7-4475-B480-515FF718CDCE}"/>
              </a:ext>
            </a:extLst>
          </p:cNvPr>
          <p:cNvSpPr txBox="1"/>
          <p:nvPr/>
        </p:nvSpPr>
        <p:spPr>
          <a:xfrm rot="16200000">
            <a:off x="11205798" y="4968171"/>
            <a:ext cx="1063676" cy="276999"/>
          </a:xfrm>
          <a:prstGeom prst="rect">
            <a:avLst/>
          </a:prstGeom>
          <a:noFill/>
        </p:spPr>
        <p:txBody>
          <a:bodyPr wrap="square">
            <a:spAutoFit/>
          </a:bodyPr>
          <a:lstStyle/>
          <a:p>
            <a:pPr algn="ctr" rtl="1"/>
            <a:r>
              <a:rPr kumimoji="0" lang="ar-SA" sz="1200" b="0" i="0" u="none" strike="noStrike" cap="none" normalizeH="0" baseline="0" noProof="0" dirty="0">
                <a:ln>
                  <a:noFill/>
                </a:ln>
                <a:effectLst/>
                <a:uLnTx/>
                <a:uFillTx/>
                <a:latin typeface="DIN Next LT Arabic"/>
                <a:ea typeface="+mn-ea"/>
                <a:cs typeface="+mn-cs"/>
              </a:rPr>
              <a:t>البنية الهيكلية</a:t>
            </a:r>
          </a:p>
        </p:txBody>
      </p:sp>
      <p:cxnSp>
        <p:nvCxnSpPr>
          <p:cNvPr id="347" name="Straight Arrow Connector 346">
            <a:extLst>
              <a:ext uri="{FF2B5EF4-FFF2-40B4-BE49-F238E27FC236}">
                <a16:creationId xmlns:a16="http://schemas.microsoft.com/office/drawing/2014/main" id="{559370FA-059F-47E2-B859-BCC023372A7C}"/>
              </a:ext>
            </a:extLst>
          </p:cNvPr>
          <p:cNvCxnSpPr>
            <a:cxnSpLocks/>
          </p:cNvCxnSpPr>
          <p:nvPr/>
        </p:nvCxnSpPr>
        <p:spPr>
          <a:xfrm flipH="1">
            <a:off x="11599137" y="2399303"/>
            <a:ext cx="0" cy="1387837"/>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EE1FEDB1-D294-4FFF-95F2-4DC63DBB20C8}"/>
              </a:ext>
            </a:extLst>
          </p:cNvPr>
          <p:cNvGrpSpPr/>
          <p:nvPr/>
        </p:nvGrpSpPr>
        <p:grpSpPr>
          <a:xfrm>
            <a:off x="1336707" y="3091866"/>
            <a:ext cx="245898" cy="245896"/>
            <a:chOff x="11400185" y="3429001"/>
            <a:chExt cx="245898" cy="245896"/>
          </a:xfrm>
        </p:grpSpPr>
        <p:sp>
          <p:nvSpPr>
            <p:cNvPr id="127" name="Oval 126">
              <a:extLst>
                <a:ext uri="{FF2B5EF4-FFF2-40B4-BE49-F238E27FC236}">
                  <a16:creationId xmlns:a16="http://schemas.microsoft.com/office/drawing/2014/main" id="{83725DE3-3C6F-48E4-A60E-D02639EB0CAC}"/>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54" name="Freeform: Shape 153">
              <a:extLst>
                <a:ext uri="{FF2B5EF4-FFF2-40B4-BE49-F238E27FC236}">
                  <a16:creationId xmlns:a16="http://schemas.microsoft.com/office/drawing/2014/main" id="{25447F6A-D687-4890-BB30-43862A6EAAD6}"/>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grpSp>
        <p:nvGrpSpPr>
          <p:cNvPr id="155" name="Group 154">
            <a:extLst>
              <a:ext uri="{FF2B5EF4-FFF2-40B4-BE49-F238E27FC236}">
                <a16:creationId xmlns:a16="http://schemas.microsoft.com/office/drawing/2014/main" id="{66AC204A-DEEB-4504-BD69-07FC911C9022}"/>
              </a:ext>
            </a:extLst>
          </p:cNvPr>
          <p:cNvGrpSpPr/>
          <p:nvPr/>
        </p:nvGrpSpPr>
        <p:grpSpPr>
          <a:xfrm>
            <a:off x="1336707" y="3670554"/>
            <a:ext cx="245898" cy="245896"/>
            <a:chOff x="11400185" y="4210745"/>
            <a:chExt cx="245898" cy="245896"/>
          </a:xfrm>
        </p:grpSpPr>
        <p:sp>
          <p:nvSpPr>
            <p:cNvPr id="156" name="Oval 155">
              <a:extLst>
                <a:ext uri="{FF2B5EF4-FFF2-40B4-BE49-F238E27FC236}">
                  <a16:creationId xmlns:a16="http://schemas.microsoft.com/office/drawing/2014/main" id="{F198A977-A323-4864-BA59-C83E228B08D9}"/>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57" name="Freeform: Shape 156">
              <a:extLst>
                <a:ext uri="{FF2B5EF4-FFF2-40B4-BE49-F238E27FC236}">
                  <a16:creationId xmlns:a16="http://schemas.microsoft.com/office/drawing/2014/main" id="{AF3EE691-E58E-4035-B9CD-A7897E49EEA5}"/>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grpSp>
        <p:nvGrpSpPr>
          <p:cNvPr id="158" name="Group 157">
            <a:extLst>
              <a:ext uri="{FF2B5EF4-FFF2-40B4-BE49-F238E27FC236}">
                <a16:creationId xmlns:a16="http://schemas.microsoft.com/office/drawing/2014/main" id="{71DE1992-CFE1-4632-BE4D-5EE133D0A0F6}"/>
              </a:ext>
            </a:extLst>
          </p:cNvPr>
          <p:cNvGrpSpPr/>
          <p:nvPr/>
        </p:nvGrpSpPr>
        <p:grpSpPr>
          <a:xfrm>
            <a:off x="1336707" y="5382726"/>
            <a:ext cx="245898" cy="245896"/>
            <a:chOff x="11400185" y="3429001"/>
            <a:chExt cx="245898" cy="245896"/>
          </a:xfrm>
        </p:grpSpPr>
        <p:sp>
          <p:nvSpPr>
            <p:cNvPr id="159" name="Oval 158">
              <a:extLst>
                <a:ext uri="{FF2B5EF4-FFF2-40B4-BE49-F238E27FC236}">
                  <a16:creationId xmlns:a16="http://schemas.microsoft.com/office/drawing/2014/main" id="{10472681-C3E0-426E-BEDB-C0E69490DAC8}"/>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60" name="Freeform: Shape 159">
              <a:extLst>
                <a:ext uri="{FF2B5EF4-FFF2-40B4-BE49-F238E27FC236}">
                  <a16:creationId xmlns:a16="http://schemas.microsoft.com/office/drawing/2014/main" id="{A8706E0D-EB84-489B-9B70-D2519E2CD352}"/>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grpSp>
        <p:nvGrpSpPr>
          <p:cNvPr id="164" name="Group 163">
            <a:extLst>
              <a:ext uri="{FF2B5EF4-FFF2-40B4-BE49-F238E27FC236}">
                <a16:creationId xmlns:a16="http://schemas.microsoft.com/office/drawing/2014/main" id="{887F7076-8683-4516-8DC4-AFE44516F531}"/>
              </a:ext>
            </a:extLst>
          </p:cNvPr>
          <p:cNvGrpSpPr/>
          <p:nvPr/>
        </p:nvGrpSpPr>
        <p:grpSpPr>
          <a:xfrm>
            <a:off x="1336707" y="4818686"/>
            <a:ext cx="245898" cy="245896"/>
            <a:chOff x="11400185" y="3429001"/>
            <a:chExt cx="245898" cy="245896"/>
          </a:xfrm>
        </p:grpSpPr>
        <p:sp>
          <p:nvSpPr>
            <p:cNvPr id="165" name="Oval 164">
              <a:extLst>
                <a:ext uri="{FF2B5EF4-FFF2-40B4-BE49-F238E27FC236}">
                  <a16:creationId xmlns:a16="http://schemas.microsoft.com/office/drawing/2014/main" id="{AE4A2F1D-F8BA-40F2-A198-0F871CFB1A8C}"/>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66" name="Freeform: Shape 165">
              <a:extLst>
                <a:ext uri="{FF2B5EF4-FFF2-40B4-BE49-F238E27FC236}">
                  <a16:creationId xmlns:a16="http://schemas.microsoft.com/office/drawing/2014/main" id="{8F6FD9EA-073C-4D2A-B992-BEBCA6B3271F}"/>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grpSp>
        <p:nvGrpSpPr>
          <p:cNvPr id="168" name="Group 167">
            <a:extLst>
              <a:ext uri="{FF2B5EF4-FFF2-40B4-BE49-F238E27FC236}">
                <a16:creationId xmlns:a16="http://schemas.microsoft.com/office/drawing/2014/main" id="{8995DC8B-0236-4E70-990B-FD8C9960889F}"/>
              </a:ext>
            </a:extLst>
          </p:cNvPr>
          <p:cNvGrpSpPr/>
          <p:nvPr/>
        </p:nvGrpSpPr>
        <p:grpSpPr>
          <a:xfrm>
            <a:off x="1335657" y="5966217"/>
            <a:ext cx="245898" cy="245896"/>
            <a:chOff x="11400185" y="3429001"/>
            <a:chExt cx="245898" cy="245896"/>
          </a:xfrm>
        </p:grpSpPr>
        <p:sp>
          <p:nvSpPr>
            <p:cNvPr id="169" name="Oval 168">
              <a:extLst>
                <a:ext uri="{FF2B5EF4-FFF2-40B4-BE49-F238E27FC236}">
                  <a16:creationId xmlns:a16="http://schemas.microsoft.com/office/drawing/2014/main" id="{8971ECA2-4DD0-4259-A412-9A8E843D7D9F}"/>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70" name="Freeform: Shape 169">
              <a:extLst>
                <a:ext uri="{FF2B5EF4-FFF2-40B4-BE49-F238E27FC236}">
                  <a16:creationId xmlns:a16="http://schemas.microsoft.com/office/drawing/2014/main" id="{9390ECC6-1461-4975-B32D-0010B7C74FE6}"/>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cxnSp>
        <p:nvCxnSpPr>
          <p:cNvPr id="128" name="Straight Connector 127">
            <a:extLst>
              <a:ext uri="{FF2B5EF4-FFF2-40B4-BE49-F238E27FC236}">
                <a16:creationId xmlns:a16="http://schemas.microsoft.com/office/drawing/2014/main" id="{4C0A52CB-3D05-4888-A480-852399B82C56}"/>
              </a:ext>
            </a:extLst>
          </p:cNvPr>
          <p:cNvCxnSpPr>
            <a:cxnSpLocks/>
          </p:cNvCxnSpPr>
          <p:nvPr/>
        </p:nvCxnSpPr>
        <p:spPr>
          <a:xfrm>
            <a:off x="9271974"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7F4E9E18-7CC6-4A61-862E-FA7348AF9352}"/>
              </a:ext>
            </a:extLst>
          </p:cNvPr>
          <p:cNvSpPr txBox="1"/>
          <p:nvPr/>
        </p:nvSpPr>
        <p:spPr>
          <a:xfrm rot="16200000">
            <a:off x="11386987" y="2954722"/>
            <a:ext cx="701296" cy="276999"/>
          </a:xfrm>
          <a:prstGeom prst="rect">
            <a:avLst/>
          </a:prstGeom>
          <a:noFill/>
        </p:spPr>
        <p:txBody>
          <a:bodyPr wrap="square">
            <a:spAutoFit/>
          </a:bodyPr>
          <a:lstStyle/>
          <a:p>
            <a:pPr algn="ctr" rtl="1"/>
            <a:r>
              <a:rPr kumimoji="0" lang="ar-SA" sz="1200" b="0" i="0" u="none" strike="noStrike" cap="none" normalizeH="0" baseline="0" noProof="0" dirty="0">
                <a:ln>
                  <a:noFill/>
                </a:ln>
                <a:effectLst/>
                <a:uLnTx/>
                <a:uFillTx/>
                <a:latin typeface="DIN Next LT Arabic"/>
                <a:ea typeface="+mn-ea"/>
                <a:cs typeface="+mn-cs"/>
              </a:rPr>
              <a:t>المحتوى</a:t>
            </a:r>
          </a:p>
        </p:txBody>
      </p:sp>
      <p:sp>
        <p:nvSpPr>
          <p:cNvPr id="151" name="Rectangle: Rounded Corners 150">
            <a:extLst>
              <a:ext uri="{FF2B5EF4-FFF2-40B4-BE49-F238E27FC236}">
                <a16:creationId xmlns:a16="http://schemas.microsoft.com/office/drawing/2014/main" id="{F70B9C79-457B-4AFE-B325-C61B8B0268EF}"/>
              </a:ext>
            </a:extLst>
          </p:cNvPr>
          <p:cNvSpPr/>
          <p:nvPr/>
        </p:nvSpPr>
        <p:spPr>
          <a:xfrm>
            <a:off x="7070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4- تجربة المستخدم</a:t>
            </a:r>
          </a:p>
        </p:txBody>
      </p:sp>
      <p:pic>
        <p:nvPicPr>
          <p:cNvPr id="153" name="Picture 152" descr="Qr code&#10;&#10;Description automatically generated with medium confidence">
            <a:extLst>
              <a:ext uri="{FF2B5EF4-FFF2-40B4-BE49-F238E27FC236}">
                <a16:creationId xmlns:a16="http://schemas.microsoft.com/office/drawing/2014/main" id="{F34FFF63-7345-4347-B5E1-2C93944C06AC}"/>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161" name="Picture 160" descr="Rectangle&#10;&#10;Description automatically generated">
            <a:extLst>
              <a:ext uri="{FF2B5EF4-FFF2-40B4-BE49-F238E27FC236}">
                <a16:creationId xmlns:a16="http://schemas.microsoft.com/office/drawing/2014/main" id="{9C7FE90E-85F1-41E9-A093-369BA308D734}"/>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Tree>
    <p:extLst>
      <p:ext uri="{BB962C8B-B14F-4D97-AF65-F5344CB8AC3E}">
        <p14:creationId xmlns:p14="http://schemas.microsoft.com/office/powerpoint/2010/main" val="237397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8"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41" name="Slide Number Placeholder 2">
            <a:extLst>
              <a:ext uri="{FF2B5EF4-FFF2-40B4-BE49-F238E27FC236}">
                <a16:creationId xmlns:a16="http://schemas.microsoft.com/office/drawing/2014/main" id="{85B34560-D171-41FD-9E7B-8FAABA5E5DCE}"/>
              </a:ext>
            </a:extLst>
          </p:cNvPr>
          <p:cNvSpPr>
            <a:spLocks noGrp="1"/>
          </p:cNvSpPr>
          <p:nvPr>
            <p:ph type="sldNum" sz="quarter" idx="12"/>
          </p:nvPr>
        </p:nvSpPr>
        <p:spPr>
          <a:xfrm>
            <a:off x="412592" y="6446520"/>
            <a:ext cx="409290" cy="274957"/>
          </a:xfrm>
        </p:spPr>
        <p:txBody>
          <a:bodyPr/>
          <a:lstStyle/>
          <a:p>
            <a:fld id="{9FDB499F-DC86-4996-A3C7-FCE8E06389C2}" type="slidenum">
              <a:rPr lang="ar-SA" smtClean="0"/>
              <a:pPr/>
              <a:t>8</a:t>
            </a:fld>
            <a:endParaRPr lang="ar-SA" dirty="0"/>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a:xfrm>
            <a:off x="625475" y="556260"/>
            <a:ext cx="11049000" cy="579758"/>
          </a:xfrm>
        </p:spPr>
        <p:txBody>
          <a:bodyPr vert="horz">
            <a:noAutofit/>
          </a:bodyPr>
          <a:lstStyle/>
          <a:p>
            <a:r>
              <a:rPr lang="ar-SA" dirty="0"/>
              <a:t>لقطات صورية للمنصة (1/ 2)</a:t>
            </a:r>
          </a:p>
        </p:txBody>
      </p:sp>
      <p:pic>
        <p:nvPicPr>
          <p:cNvPr id="8" name="Picture 7" descr="Graphical user interface, application&#10;&#10;Description automatically generated">
            <a:extLst>
              <a:ext uri="{FF2B5EF4-FFF2-40B4-BE49-F238E27FC236}">
                <a16:creationId xmlns:a16="http://schemas.microsoft.com/office/drawing/2014/main" id="{8918FB1F-9848-4D1B-A100-CB9B0DAA15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891604" y="1596061"/>
            <a:ext cx="5764839" cy="4428996"/>
          </a:xfrm>
          <a:prstGeom prst="rect">
            <a:avLst/>
          </a:prstGeom>
          <a:effectLst>
            <a:outerShdw blurRad="101600" algn="ctr" rotWithShape="0">
              <a:prstClr val="black">
                <a:alpha val="16000"/>
              </a:prstClr>
            </a:outerShdw>
          </a:effectLst>
        </p:spPr>
      </p:pic>
      <p:sp>
        <p:nvSpPr>
          <p:cNvPr id="40" name="Rectangle 39">
            <a:extLst>
              <a:ext uri="{FF2B5EF4-FFF2-40B4-BE49-F238E27FC236}">
                <a16:creationId xmlns:a16="http://schemas.microsoft.com/office/drawing/2014/main" id="{82FB6E07-65D6-413B-A617-03857080B238}"/>
              </a:ext>
            </a:extLst>
          </p:cNvPr>
          <p:cNvSpPr/>
          <p:nvPr/>
        </p:nvSpPr>
        <p:spPr>
          <a:xfrm flipH="1">
            <a:off x="1631915" y="2524583"/>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توفر المنصة معلومات حول أكثر من 200 مؤشر </a:t>
            </a:r>
            <a:r>
              <a:rPr lang="ar-SA" sz="1200" dirty="0">
                <a:solidFill>
                  <a:srgbClr val="282560"/>
                </a:solidFill>
                <a:latin typeface="DIN Next LT Arabic (Body)"/>
                <a:ea typeface="+mn-ea"/>
                <a:cs typeface="+mn-cs"/>
                <a:sym typeface="Effra" panose="02000506080000020004" pitchFamily="2" charset="0"/>
              </a:rPr>
              <a:t>يدور حول 25 موضوعاً</a:t>
            </a:r>
          </a:p>
        </p:txBody>
      </p:sp>
      <p:sp>
        <p:nvSpPr>
          <p:cNvPr id="42" name="Rectangle 41">
            <a:extLst>
              <a:ext uri="{FF2B5EF4-FFF2-40B4-BE49-F238E27FC236}">
                <a16:creationId xmlns:a16="http://schemas.microsoft.com/office/drawing/2014/main" id="{3EE007E2-53CA-4281-A861-02E85CC6537A}"/>
              </a:ext>
            </a:extLst>
          </p:cNvPr>
          <p:cNvSpPr/>
          <p:nvPr/>
        </p:nvSpPr>
        <p:spPr>
          <a:xfrm flipH="1">
            <a:off x="1728273" y="4302404"/>
            <a:ext cx="2604278"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defRPr/>
            </a:pPr>
            <a:r>
              <a:rPr kumimoji="0" lang="ar-SA"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الهيكل المرئي للمنصة منظم وبديهي ويوفر وصولاً سهلاً إلى المؤشرات</a:t>
            </a:r>
          </a:p>
        </p:txBody>
      </p:sp>
      <p:sp>
        <p:nvSpPr>
          <p:cNvPr id="43" name="Rectangle 42">
            <a:extLst>
              <a:ext uri="{FF2B5EF4-FFF2-40B4-BE49-F238E27FC236}">
                <a16:creationId xmlns:a16="http://schemas.microsoft.com/office/drawing/2014/main" id="{242C9A9C-24E2-45DE-824D-80019B2DAB7F}"/>
              </a:ext>
            </a:extLst>
          </p:cNvPr>
          <p:cNvSpPr/>
          <p:nvPr/>
        </p:nvSpPr>
        <p:spPr>
          <a:xfrm flipH="1">
            <a:off x="1728273" y="1993093"/>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شمولية البيانات</a:t>
            </a:r>
          </a:p>
        </p:txBody>
      </p:sp>
      <p:pic>
        <p:nvPicPr>
          <p:cNvPr id="44" name="Graphic 43">
            <a:extLst>
              <a:ext uri="{FF2B5EF4-FFF2-40B4-BE49-F238E27FC236}">
                <a16:creationId xmlns:a16="http://schemas.microsoft.com/office/drawing/2014/main" id="{840625A8-3A9A-42BF-9411-49943E6CC783}"/>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b="13196"/>
          <a:stretch>
            <a:fillRect/>
          </a:stretch>
        </p:blipFill>
        <p:spPr>
          <a:xfrm>
            <a:off x="1779003" y="208381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sp>
        <p:nvSpPr>
          <p:cNvPr id="45" name="TextBox 44">
            <a:extLst>
              <a:ext uri="{FF2B5EF4-FFF2-40B4-BE49-F238E27FC236}">
                <a16:creationId xmlns:a16="http://schemas.microsoft.com/office/drawing/2014/main" id="{DEDEA42F-2C02-458F-92AD-A4B0E0C62DB3}"/>
              </a:ext>
            </a:extLst>
          </p:cNvPr>
          <p:cNvSpPr txBox="1"/>
          <p:nvPr/>
        </p:nvSpPr>
        <p:spPr>
          <a:xfrm>
            <a:off x="4097659" y="2127379"/>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أ</a:t>
            </a:r>
          </a:p>
        </p:txBody>
      </p:sp>
      <p:cxnSp>
        <p:nvCxnSpPr>
          <p:cNvPr id="46" name="Straight Connector 45">
            <a:extLst>
              <a:ext uri="{FF2B5EF4-FFF2-40B4-BE49-F238E27FC236}">
                <a16:creationId xmlns:a16="http://schemas.microsoft.com/office/drawing/2014/main" id="{DB4204F1-E27B-4413-AD68-3CB6BC038031}"/>
              </a:ext>
            </a:extLst>
          </p:cNvPr>
          <p:cNvCxnSpPr>
            <a:cxnSpLocks/>
          </p:cNvCxnSpPr>
          <p:nvPr/>
        </p:nvCxnSpPr>
        <p:spPr>
          <a:xfrm flipH="1">
            <a:off x="4057654" y="2156975"/>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A2D7AE3-8F56-460F-A9DA-2EC9B0A14800}"/>
              </a:ext>
            </a:extLst>
          </p:cNvPr>
          <p:cNvSpPr/>
          <p:nvPr/>
        </p:nvSpPr>
        <p:spPr>
          <a:xfrm flipH="1">
            <a:off x="1728273" y="3773544"/>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التناسق المرئي</a:t>
            </a:r>
          </a:p>
        </p:txBody>
      </p:sp>
      <p:grpSp>
        <p:nvGrpSpPr>
          <p:cNvPr id="48" name="Graphic 113">
            <a:extLst>
              <a:ext uri="{FF2B5EF4-FFF2-40B4-BE49-F238E27FC236}">
                <a16:creationId xmlns:a16="http://schemas.microsoft.com/office/drawing/2014/main" id="{80D6896F-22F6-4304-8DFA-7E66FFEF1B0D}"/>
              </a:ext>
            </a:extLst>
          </p:cNvPr>
          <p:cNvGrpSpPr/>
          <p:nvPr/>
        </p:nvGrpSpPr>
        <p:grpSpPr>
          <a:xfrm>
            <a:off x="1801022" y="3879409"/>
            <a:ext cx="305178" cy="305178"/>
            <a:chOff x="-370522" y="3312547"/>
            <a:chExt cx="857249" cy="857250"/>
          </a:xfrm>
          <a:solidFill>
            <a:schemeClr val="bg1"/>
          </a:solidFill>
        </p:grpSpPr>
        <p:sp>
          <p:nvSpPr>
            <p:cNvPr id="49" name="Freeform: Shape 48">
              <a:extLst>
                <a:ext uri="{FF2B5EF4-FFF2-40B4-BE49-F238E27FC236}">
                  <a16:creationId xmlns:a16="http://schemas.microsoft.com/office/drawing/2014/main" id="{61618ECD-A91A-4FD7-BD7B-192483FEC37C}"/>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algn="r" rtl="1"/>
              <a:endParaRPr lang="en-US" dirty="0"/>
            </a:p>
          </p:txBody>
        </p:sp>
        <p:sp>
          <p:nvSpPr>
            <p:cNvPr id="50" name="Freeform: Shape 49">
              <a:extLst>
                <a:ext uri="{FF2B5EF4-FFF2-40B4-BE49-F238E27FC236}">
                  <a16:creationId xmlns:a16="http://schemas.microsoft.com/office/drawing/2014/main" id="{B5E8440D-DA58-4293-8A42-402D05C7A2F0}"/>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algn="r" rtl="1"/>
              <a:endParaRPr lang="en-US" dirty="0"/>
            </a:p>
          </p:txBody>
        </p:sp>
        <p:sp>
          <p:nvSpPr>
            <p:cNvPr id="51" name="Freeform: Shape 50">
              <a:extLst>
                <a:ext uri="{FF2B5EF4-FFF2-40B4-BE49-F238E27FC236}">
                  <a16:creationId xmlns:a16="http://schemas.microsoft.com/office/drawing/2014/main" id="{0B3C2A22-CDB2-4906-94D1-4444E8A3E33A}"/>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algn="r" rtl="1"/>
              <a:endParaRPr lang="en-US" dirty="0"/>
            </a:p>
          </p:txBody>
        </p:sp>
        <p:sp>
          <p:nvSpPr>
            <p:cNvPr id="52" name="Freeform: Shape 51">
              <a:extLst>
                <a:ext uri="{FF2B5EF4-FFF2-40B4-BE49-F238E27FC236}">
                  <a16:creationId xmlns:a16="http://schemas.microsoft.com/office/drawing/2014/main" id="{F4F10DFD-4DDD-4024-9E3E-9F3E909F0E25}"/>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algn="r" rtl="1"/>
              <a:endParaRPr lang="en-US" dirty="0"/>
            </a:p>
          </p:txBody>
        </p:sp>
        <p:sp>
          <p:nvSpPr>
            <p:cNvPr id="53" name="Freeform: Shape 52">
              <a:extLst>
                <a:ext uri="{FF2B5EF4-FFF2-40B4-BE49-F238E27FC236}">
                  <a16:creationId xmlns:a16="http://schemas.microsoft.com/office/drawing/2014/main" id="{913B434F-5DE3-457C-9126-C5670C7E9F2E}"/>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dirty="0"/>
            </a:p>
          </p:txBody>
        </p:sp>
        <p:sp>
          <p:nvSpPr>
            <p:cNvPr id="54" name="Freeform: Shape 53">
              <a:extLst>
                <a:ext uri="{FF2B5EF4-FFF2-40B4-BE49-F238E27FC236}">
                  <a16:creationId xmlns:a16="http://schemas.microsoft.com/office/drawing/2014/main" id="{A3CEF88F-525C-4831-BBC4-0031FA8A4935}"/>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algn="r" rtl="1"/>
              <a:endParaRPr lang="en-US" dirty="0"/>
            </a:p>
          </p:txBody>
        </p:sp>
        <p:sp>
          <p:nvSpPr>
            <p:cNvPr id="55" name="Freeform: Shape 54">
              <a:extLst>
                <a:ext uri="{FF2B5EF4-FFF2-40B4-BE49-F238E27FC236}">
                  <a16:creationId xmlns:a16="http://schemas.microsoft.com/office/drawing/2014/main" id="{73AFA010-E632-411F-B53D-5FB7551BE110}"/>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algn="r" rtl="1"/>
              <a:endParaRPr lang="en-US" dirty="0"/>
            </a:p>
          </p:txBody>
        </p:sp>
      </p:grpSp>
      <p:sp>
        <p:nvSpPr>
          <p:cNvPr id="56" name="TextBox 55">
            <a:extLst>
              <a:ext uri="{FF2B5EF4-FFF2-40B4-BE49-F238E27FC236}">
                <a16:creationId xmlns:a16="http://schemas.microsoft.com/office/drawing/2014/main" id="{4E05AF97-74CD-41CA-9B53-BFC680562371}"/>
              </a:ext>
            </a:extLst>
          </p:cNvPr>
          <p:cNvSpPr txBox="1"/>
          <p:nvPr/>
        </p:nvSpPr>
        <p:spPr>
          <a:xfrm>
            <a:off x="4104511" y="3907830"/>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هـ</a:t>
            </a:r>
          </a:p>
        </p:txBody>
      </p:sp>
      <p:cxnSp>
        <p:nvCxnSpPr>
          <p:cNvPr id="57" name="Straight Connector 56">
            <a:extLst>
              <a:ext uri="{FF2B5EF4-FFF2-40B4-BE49-F238E27FC236}">
                <a16:creationId xmlns:a16="http://schemas.microsoft.com/office/drawing/2014/main" id="{7F5BE6BD-5758-4C82-9D11-5CF138C395C9}"/>
              </a:ext>
            </a:extLst>
          </p:cNvPr>
          <p:cNvCxnSpPr>
            <a:cxnSpLocks/>
          </p:cNvCxnSpPr>
          <p:nvPr/>
        </p:nvCxnSpPr>
        <p:spPr>
          <a:xfrm flipH="1">
            <a:off x="4064506" y="3937426"/>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46C82D39-21B9-430E-876B-E9360289F541}"/>
              </a:ext>
            </a:extLst>
          </p:cNvPr>
          <p:cNvSpPr/>
          <p:nvPr/>
        </p:nvSpPr>
        <p:spPr>
          <a:xfrm>
            <a:off x="7070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4- تجربة المستخدم</a:t>
            </a:r>
          </a:p>
        </p:txBody>
      </p:sp>
      <p:pic>
        <p:nvPicPr>
          <p:cNvPr id="32" name="Picture 31" descr="Qr code&#10;&#10;Description automatically generated with medium confidence">
            <a:extLst>
              <a:ext uri="{FF2B5EF4-FFF2-40B4-BE49-F238E27FC236}">
                <a16:creationId xmlns:a16="http://schemas.microsoft.com/office/drawing/2014/main" id="{77678AD1-F4DE-40BE-A48E-2A5B443B8C63}"/>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33" name="Picture 32" descr="Rectangle&#10;&#10;Description automatically generated">
            <a:extLst>
              <a:ext uri="{FF2B5EF4-FFF2-40B4-BE49-F238E27FC236}">
                <a16:creationId xmlns:a16="http://schemas.microsoft.com/office/drawing/2014/main" id="{62F70A6F-1CBC-4F61-A777-CAC438CBBF9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58" name="Footer Placeholder 1">
            <a:extLst>
              <a:ext uri="{FF2B5EF4-FFF2-40B4-BE49-F238E27FC236}">
                <a16:creationId xmlns:a16="http://schemas.microsoft.com/office/drawing/2014/main" id="{F5C46D3F-E7B8-4081-9DDF-9ECB7B7614E4}"/>
              </a:ext>
            </a:extLst>
          </p:cNvPr>
          <p:cNvSpPr>
            <a:spLocks noGrp="1"/>
          </p:cNvSpPr>
          <p:nvPr>
            <p:ph type="ftr" sz="quarter" idx="11"/>
          </p:nvPr>
        </p:nvSpPr>
        <p:spPr>
          <a:xfrm>
            <a:off x="3533775" y="6446838"/>
            <a:ext cx="8140700" cy="274637"/>
          </a:xfrm>
        </p:spPr>
        <p:txBody>
          <a:bodyPr/>
          <a:lstStyle/>
          <a:p>
            <a:r>
              <a:rPr lang="ar-SA" dirty="0"/>
              <a:t>المصدر: الموقع الإلكتروني الرسمي، وكتيب الشركة، والتقارير السنوية، والأبحاث الصحفية، وتحليلات فريق العمل</a:t>
            </a:r>
          </a:p>
        </p:txBody>
      </p:sp>
    </p:spTree>
    <p:extLst>
      <p:ext uri="{BB962C8B-B14F-4D97-AF65-F5344CB8AC3E}">
        <p14:creationId xmlns:p14="http://schemas.microsoft.com/office/powerpoint/2010/main" val="96927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2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dirty="0">
              <a:latin typeface="DIN Next LT Arabic Medium" panose="020B0603020203050203" pitchFamily="34" charset="-78"/>
              <a:ea typeface="+mj-ea"/>
              <a:cs typeface="+mj-cs"/>
              <a:sym typeface="DIN Next LT Arabic Medium" panose="020B0603020203050203" pitchFamily="34" charset="-78"/>
            </a:endParaRPr>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a:xfrm>
            <a:off x="625475" y="555625"/>
            <a:ext cx="11049000" cy="581025"/>
          </a:xfrm>
        </p:spPr>
        <p:txBody>
          <a:bodyPr vert="horz">
            <a:noAutofit/>
          </a:bodyPr>
          <a:lstStyle/>
          <a:p>
            <a:r>
              <a:rPr lang="ar-SA" dirty="0"/>
              <a:t>لقطات صورية للمنصة (2/ 2)</a:t>
            </a:r>
          </a:p>
        </p:txBody>
      </p:sp>
      <p:pic>
        <p:nvPicPr>
          <p:cNvPr id="7" name="Picture 6" descr="Chart, line chart&#10;&#10;Description automatically generated">
            <a:extLst>
              <a:ext uri="{FF2B5EF4-FFF2-40B4-BE49-F238E27FC236}">
                <a16:creationId xmlns:a16="http://schemas.microsoft.com/office/drawing/2014/main" id="{F63C478D-A069-4C1A-9494-AFCCD19D161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880816" y="1596061"/>
            <a:ext cx="5764841" cy="4490298"/>
          </a:xfrm>
          <a:prstGeom prst="rect">
            <a:avLst/>
          </a:prstGeom>
          <a:effectLst>
            <a:outerShdw blurRad="101600" algn="ctr" rotWithShape="0">
              <a:prstClr val="black">
                <a:alpha val="16000"/>
              </a:prstClr>
            </a:outerShdw>
          </a:effectLst>
        </p:spPr>
      </p:pic>
      <p:sp>
        <p:nvSpPr>
          <p:cNvPr id="57" name="Rectangle 56">
            <a:extLst>
              <a:ext uri="{FF2B5EF4-FFF2-40B4-BE49-F238E27FC236}">
                <a16:creationId xmlns:a16="http://schemas.microsoft.com/office/drawing/2014/main" id="{5FDF6533-DA81-48B9-81EF-DA9FAC36631C}"/>
              </a:ext>
            </a:extLst>
          </p:cNvPr>
          <p:cNvSpPr/>
          <p:nvPr/>
        </p:nvSpPr>
        <p:spPr>
          <a:xfrm flipH="1">
            <a:off x="1728271" y="1630960"/>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المصداقية والتحديث</a:t>
            </a:r>
          </a:p>
        </p:txBody>
      </p:sp>
      <p:grpSp>
        <p:nvGrpSpPr>
          <p:cNvPr id="130" name="Graphic 210">
            <a:extLst>
              <a:ext uri="{FF2B5EF4-FFF2-40B4-BE49-F238E27FC236}">
                <a16:creationId xmlns:a16="http://schemas.microsoft.com/office/drawing/2014/main" id="{BA243A34-5925-4F38-A7C5-EF36D760383F}"/>
              </a:ext>
            </a:extLst>
          </p:cNvPr>
          <p:cNvGrpSpPr/>
          <p:nvPr/>
        </p:nvGrpSpPr>
        <p:grpSpPr>
          <a:xfrm>
            <a:off x="1802925" y="1724641"/>
            <a:ext cx="261547" cy="283777"/>
            <a:chOff x="-455920" y="3286075"/>
            <a:chExt cx="834542" cy="905472"/>
          </a:xfrm>
          <a:solidFill>
            <a:schemeClr val="bg1"/>
          </a:solidFill>
        </p:grpSpPr>
        <p:sp>
          <p:nvSpPr>
            <p:cNvPr id="131" name="Freeform: Shape 130">
              <a:extLst>
                <a:ext uri="{FF2B5EF4-FFF2-40B4-BE49-F238E27FC236}">
                  <a16:creationId xmlns:a16="http://schemas.microsoft.com/office/drawing/2014/main" id="{D47C5904-810A-4605-AF72-09A98563FB29}"/>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algn="r" rtl="1"/>
              <a:endParaRPr lang="en-US" dirty="0"/>
            </a:p>
          </p:txBody>
        </p:sp>
        <p:sp>
          <p:nvSpPr>
            <p:cNvPr id="132" name="Freeform: Shape 131">
              <a:extLst>
                <a:ext uri="{FF2B5EF4-FFF2-40B4-BE49-F238E27FC236}">
                  <a16:creationId xmlns:a16="http://schemas.microsoft.com/office/drawing/2014/main" id="{6EFF4D3E-6012-4EC9-A99A-4F76F0AA47CC}"/>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algn="r" rtl="1"/>
              <a:endParaRPr lang="en-US" dirty="0"/>
            </a:p>
          </p:txBody>
        </p:sp>
        <p:sp>
          <p:nvSpPr>
            <p:cNvPr id="133" name="Freeform: Shape 132">
              <a:extLst>
                <a:ext uri="{FF2B5EF4-FFF2-40B4-BE49-F238E27FC236}">
                  <a16:creationId xmlns:a16="http://schemas.microsoft.com/office/drawing/2014/main" id="{5A944FB1-4BD5-4C6C-9960-316E6ACA053E}"/>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algn="r" rtl="1"/>
              <a:endParaRPr lang="en-US" dirty="0"/>
            </a:p>
          </p:txBody>
        </p:sp>
        <p:sp>
          <p:nvSpPr>
            <p:cNvPr id="134" name="Freeform: Shape 133">
              <a:extLst>
                <a:ext uri="{FF2B5EF4-FFF2-40B4-BE49-F238E27FC236}">
                  <a16:creationId xmlns:a16="http://schemas.microsoft.com/office/drawing/2014/main" id="{45ED1E57-A15B-4ED8-8F39-5B29698EE3CB}"/>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algn="r" rtl="1"/>
              <a:endParaRPr lang="en-US" dirty="0"/>
            </a:p>
          </p:txBody>
        </p:sp>
        <p:sp>
          <p:nvSpPr>
            <p:cNvPr id="135" name="Freeform: Shape 134">
              <a:extLst>
                <a:ext uri="{FF2B5EF4-FFF2-40B4-BE49-F238E27FC236}">
                  <a16:creationId xmlns:a16="http://schemas.microsoft.com/office/drawing/2014/main" id="{9BF263B0-0AA4-4EF1-95F6-74A3E457E46C}"/>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algn="r" rtl="1"/>
              <a:endParaRPr lang="en-US" dirty="0"/>
            </a:p>
          </p:txBody>
        </p:sp>
        <p:sp>
          <p:nvSpPr>
            <p:cNvPr id="136" name="Freeform: Shape 135">
              <a:extLst>
                <a:ext uri="{FF2B5EF4-FFF2-40B4-BE49-F238E27FC236}">
                  <a16:creationId xmlns:a16="http://schemas.microsoft.com/office/drawing/2014/main" id="{EA528BE1-E9CD-4D61-982A-516F03B5216C}"/>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algn="r" rtl="1"/>
              <a:endParaRPr lang="en-US" dirty="0"/>
            </a:p>
          </p:txBody>
        </p:sp>
        <p:sp>
          <p:nvSpPr>
            <p:cNvPr id="137" name="Freeform: Shape 136">
              <a:extLst>
                <a:ext uri="{FF2B5EF4-FFF2-40B4-BE49-F238E27FC236}">
                  <a16:creationId xmlns:a16="http://schemas.microsoft.com/office/drawing/2014/main" id="{B9A240B5-010B-489A-A104-218F73B42686}"/>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algn="r" rtl="1"/>
              <a:endParaRPr lang="en-US" dirty="0"/>
            </a:p>
          </p:txBody>
        </p:sp>
        <p:sp>
          <p:nvSpPr>
            <p:cNvPr id="138" name="Freeform: Shape 137">
              <a:extLst>
                <a:ext uri="{FF2B5EF4-FFF2-40B4-BE49-F238E27FC236}">
                  <a16:creationId xmlns:a16="http://schemas.microsoft.com/office/drawing/2014/main" id="{CC28B03B-3779-4BF8-9CCB-C8B2FD8CEE6B}"/>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algn="r" rtl="1"/>
              <a:endParaRPr lang="en-US" dirty="0"/>
            </a:p>
          </p:txBody>
        </p:sp>
        <p:sp>
          <p:nvSpPr>
            <p:cNvPr id="139" name="Freeform: Shape 138">
              <a:extLst>
                <a:ext uri="{FF2B5EF4-FFF2-40B4-BE49-F238E27FC236}">
                  <a16:creationId xmlns:a16="http://schemas.microsoft.com/office/drawing/2014/main" id="{C25B749E-8F42-4C09-B830-6D012AE8A9B2}"/>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algn="r" rtl="1"/>
              <a:endParaRPr lang="en-US" dirty="0"/>
            </a:p>
          </p:txBody>
        </p:sp>
        <p:sp>
          <p:nvSpPr>
            <p:cNvPr id="140" name="Freeform: Shape 139">
              <a:extLst>
                <a:ext uri="{FF2B5EF4-FFF2-40B4-BE49-F238E27FC236}">
                  <a16:creationId xmlns:a16="http://schemas.microsoft.com/office/drawing/2014/main" id="{A72E4B4C-8107-498B-BB47-B388A02F8849}"/>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algn="r" rtl="1"/>
              <a:endParaRPr lang="en-US" dirty="0"/>
            </a:p>
          </p:txBody>
        </p:sp>
      </p:grpSp>
      <p:sp>
        <p:nvSpPr>
          <p:cNvPr id="56" name="Rectangle 55">
            <a:extLst>
              <a:ext uri="{FF2B5EF4-FFF2-40B4-BE49-F238E27FC236}">
                <a16:creationId xmlns:a16="http://schemas.microsoft.com/office/drawing/2014/main" id="{5AF858F9-29CF-4332-AC8C-AD8AED7B1000}"/>
              </a:ext>
            </a:extLst>
          </p:cNvPr>
          <p:cNvSpPr/>
          <p:nvPr/>
        </p:nvSpPr>
        <p:spPr>
          <a:xfrm flipH="1">
            <a:off x="1631913" y="2162450"/>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lang="ar-SA" sz="1200" dirty="0">
                <a:solidFill>
                  <a:srgbClr val="282560"/>
                </a:solidFill>
                <a:latin typeface="DIN Next LT Arabic (Body)"/>
                <a:sym typeface="Effra" panose="02000506080000020004" pitchFamily="2" charset="0"/>
              </a:rPr>
              <a:t>تخضع معلومات المؤشرات للتحديث بوتيرة شهرية وكلما أتيحت الفرصة لذلك</a:t>
            </a:r>
          </a:p>
        </p:txBody>
      </p:sp>
      <p:sp>
        <p:nvSpPr>
          <p:cNvPr id="59" name="TextBox 58">
            <a:extLst>
              <a:ext uri="{FF2B5EF4-FFF2-40B4-BE49-F238E27FC236}">
                <a16:creationId xmlns:a16="http://schemas.microsoft.com/office/drawing/2014/main" id="{A7194AD5-A285-4C4E-BD07-EC2A9F207215}"/>
              </a:ext>
            </a:extLst>
          </p:cNvPr>
          <p:cNvSpPr txBox="1"/>
          <p:nvPr/>
        </p:nvSpPr>
        <p:spPr>
          <a:xfrm>
            <a:off x="4097657" y="1765246"/>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ب</a:t>
            </a:r>
          </a:p>
        </p:txBody>
      </p:sp>
      <p:cxnSp>
        <p:nvCxnSpPr>
          <p:cNvPr id="60" name="Straight Connector 59">
            <a:extLst>
              <a:ext uri="{FF2B5EF4-FFF2-40B4-BE49-F238E27FC236}">
                <a16:creationId xmlns:a16="http://schemas.microsoft.com/office/drawing/2014/main" id="{195EB56A-6082-4C0B-AF08-EAF4E8BDDE9F}"/>
              </a:ext>
            </a:extLst>
          </p:cNvPr>
          <p:cNvCxnSpPr>
            <a:cxnSpLocks/>
          </p:cNvCxnSpPr>
          <p:nvPr/>
        </p:nvCxnSpPr>
        <p:spPr>
          <a:xfrm flipH="1">
            <a:off x="4057652" y="1794842"/>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8D3FFF29-943E-4307-8E41-4C7EC9A38AA1}"/>
              </a:ext>
            </a:extLst>
          </p:cNvPr>
          <p:cNvSpPr/>
          <p:nvPr/>
        </p:nvSpPr>
        <p:spPr>
          <a:xfrm flipH="1">
            <a:off x="1728271" y="2941420"/>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سهولة التنقل</a:t>
            </a:r>
          </a:p>
        </p:txBody>
      </p:sp>
      <p:grpSp>
        <p:nvGrpSpPr>
          <p:cNvPr id="104" name="Graphic 18">
            <a:extLst>
              <a:ext uri="{FF2B5EF4-FFF2-40B4-BE49-F238E27FC236}">
                <a16:creationId xmlns:a16="http://schemas.microsoft.com/office/drawing/2014/main" id="{6F6C4844-5A16-450C-BD1A-B94FE81936FA}"/>
              </a:ext>
            </a:extLst>
          </p:cNvPr>
          <p:cNvGrpSpPr/>
          <p:nvPr/>
        </p:nvGrpSpPr>
        <p:grpSpPr>
          <a:xfrm>
            <a:off x="1865368" y="3051243"/>
            <a:ext cx="297228" cy="297262"/>
            <a:chOff x="304679" y="4048945"/>
            <a:chExt cx="266739" cy="266769"/>
          </a:xfrm>
          <a:solidFill>
            <a:schemeClr val="bg1"/>
          </a:solidFill>
        </p:grpSpPr>
        <p:sp>
          <p:nvSpPr>
            <p:cNvPr id="105" name="Freeform: Shape 104">
              <a:extLst>
                <a:ext uri="{FF2B5EF4-FFF2-40B4-BE49-F238E27FC236}">
                  <a16:creationId xmlns:a16="http://schemas.microsoft.com/office/drawing/2014/main" id="{88890D9A-016B-4C9F-A648-906AF578B618}"/>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algn="r" rtl="1"/>
              <a:endParaRPr lang="en-US" dirty="0"/>
            </a:p>
          </p:txBody>
        </p:sp>
        <p:sp>
          <p:nvSpPr>
            <p:cNvPr id="106" name="Freeform: Shape 105">
              <a:extLst>
                <a:ext uri="{FF2B5EF4-FFF2-40B4-BE49-F238E27FC236}">
                  <a16:creationId xmlns:a16="http://schemas.microsoft.com/office/drawing/2014/main" id="{45BE48FD-946A-4379-82B6-CBDBA5A6CA7F}"/>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algn="r" rtl="1"/>
              <a:endParaRPr lang="en-US" dirty="0"/>
            </a:p>
          </p:txBody>
        </p:sp>
        <p:sp>
          <p:nvSpPr>
            <p:cNvPr id="107" name="Freeform: Shape 106">
              <a:extLst>
                <a:ext uri="{FF2B5EF4-FFF2-40B4-BE49-F238E27FC236}">
                  <a16:creationId xmlns:a16="http://schemas.microsoft.com/office/drawing/2014/main" id="{A45E4C64-DB36-4583-BC04-487DB2A526E4}"/>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algn="r" rtl="1"/>
              <a:endParaRPr lang="en-US" dirty="0"/>
            </a:p>
          </p:txBody>
        </p:sp>
        <p:sp>
          <p:nvSpPr>
            <p:cNvPr id="108" name="Freeform: Shape 107">
              <a:extLst>
                <a:ext uri="{FF2B5EF4-FFF2-40B4-BE49-F238E27FC236}">
                  <a16:creationId xmlns:a16="http://schemas.microsoft.com/office/drawing/2014/main" id="{7F72EDD5-8067-4052-8AED-2227369D036C}"/>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algn="r" rtl="1"/>
              <a:endParaRPr lang="en-US" dirty="0"/>
            </a:p>
          </p:txBody>
        </p:sp>
        <p:sp>
          <p:nvSpPr>
            <p:cNvPr id="109" name="Freeform: Shape 108">
              <a:extLst>
                <a:ext uri="{FF2B5EF4-FFF2-40B4-BE49-F238E27FC236}">
                  <a16:creationId xmlns:a16="http://schemas.microsoft.com/office/drawing/2014/main" id="{715F2437-82AC-41FC-9BE7-C628AF917592}"/>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algn="r" rtl="1"/>
              <a:endParaRPr lang="en-US" dirty="0"/>
            </a:p>
          </p:txBody>
        </p:sp>
      </p:grpSp>
      <p:sp>
        <p:nvSpPr>
          <p:cNvPr id="119" name="Rectangle 118">
            <a:extLst>
              <a:ext uri="{FF2B5EF4-FFF2-40B4-BE49-F238E27FC236}">
                <a16:creationId xmlns:a16="http://schemas.microsoft.com/office/drawing/2014/main" id="{C929C465-C6F7-4480-8A06-9AED10E7007F}"/>
              </a:ext>
            </a:extLst>
          </p:cNvPr>
          <p:cNvSpPr/>
          <p:nvPr/>
        </p:nvSpPr>
        <p:spPr>
          <a:xfrm flipH="1">
            <a:off x="1631913" y="3472910"/>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r>
              <a:rPr lang="ar-SA" sz="1200" dirty="0">
                <a:solidFill>
                  <a:srgbClr val="282560"/>
                </a:solidFill>
                <a:latin typeface="DIN Next LT Arabic (Body)"/>
                <a:sym typeface="Effra" panose="02000506080000020004" pitchFamily="2" charset="0"/>
              </a:rPr>
              <a:t>المنصة يسهل التنقل فيها بالإضافة إلى سهولة الوصول إلى المعلومات من خلال بضع نقرات، ويسهل التنقل بين عرض الجداول وعرض الرسوم البيانية عن طريق خيارات التحديد المعروضة في أعلى اليمين  </a:t>
            </a:r>
          </a:p>
        </p:txBody>
      </p:sp>
      <p:sp>
        <p:nvSpPr>
          <p:cNvPr id="122" name="TextBox 121">
            <a:extLst>
              <a:ext uri="{FF2B5EF4-FFF2-40B4-BE49-F238E27FC236}">
                <a16:creationId xmlns:a16="http://schemas.microsoft.com/office/drawing/2014/main" id="{05224E47-9B93-48C1-A89F-93C34722F9FD}"/>
              </a:ext>
            </a:extLst>
          </p:cNvPr>
          <p:cNvSpPr txBox="1"/>
          <p:nvPr/>
        </p:nvSpPr>
        <p:spPr>
          <a:xfrm>
            <a:off x="4097657" y="3075706"/>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و</a:t>
            </a:r>
          </a:p>
        </p:txBody>
      </p:sp>
      <p:cxnSp>
        <p:nvCxnSpPr>
          <p:cNvPr id="123" name="Straight Connector 122">
            <a:extLst>
              <a:ext uri="{FF2B5EF4-FFF2-40B4-BE49-F238E27FC236}">
                <a16:creationId xmlns:a16="http://schemas.microsoft.com/office/drawing/2014/main" id="{50E66904-58A0-46EB-8E55-31E20F10D399}"/>
              </a:ext>
            </a:extLst>
          </p:cNvPr>
          <p:cNvCxnSpPr>
            <a:cxnSpLocks/>
          </p:cNvCxnSpPr>
          <p:nvPr/>
        </p:nvCxnSpPr>
        <p:spPr>
          <a:xfrm flipH="1">
            <a:off x="4057652" y="3105302"/>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96BAB990-CDC1-45A0-ACFC-FEC1313E8A4F}"/>
              </a:ext>
            </a:extLst>
          </p:cNvPr>
          <p:cNvSpPr/>
          <p:nvPr/>
        </p:nvSpPr>
        <p:spPr>
          <a:xfrm flipH="1">
            <a:off x="1728271" y="4784738"/>
            <a:ext cx="2604278"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algn="r" rtl="1"/>
            <a:r>
              <a:rPr lang="ar-SA" sz="1200" dirty="0"/>
              <a:t>سهولة الاستخدام</a:t>
            </a:r>
          </a:p>
        </p:txBody>
      </p:sp>
      <p:grpSp>
        <p:nvGrpSpPr>
          <p:cNvPr id="84" name="Graphic 175">
            <a:extLst>
              <a:ext uri="{FF2B5EF4-FFF2-40B4-BE49-F238E27FC236}">
                <a16:creationId xmlns:a16="http://schemas.microsoft.com/office/drawing/2014/main" id="{8F8CC221-1689-44F3-8363-06020871BF40}"/>
              </a:ext>
            </a:extLst>
          </p:cNvPr>
          <p:cNvGrpSpPr/>
          <p:nvPr/>
        </p:nvGrpSpPr>
        <p:grpSpPr>
          <a:xfrm>
            <a:off x="1794204" y="4875458"/>
            <a:ext cx="377138" cy="377120"/>
            <a:chOff x="-96078" y="4142724"/>
            <a:chExt cx="609600" cy="609600"/>
          </a:xfrm>
          <a:solidFill>
            <a:schemeClr val="bg1"/>
          </a:solidFill>
        </p:grpSpPr>
        <p:sp>
          <p:nvSpPr>
            <p:cNvPr id="85" name="Freeform: Shape 84">
              <a:extLst>
                <a:ext uri="{FF2B5EF4-FFF2-40B4-BE49-F238E27FC236}">
                  <a16:creationId xmlns:a16="http://schemas.microsoft.com/office/drawing/2014/main" id="{E79CAD51-2D45-4392-B33F-3887F0708B6B}"/>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dirty="0"/>
            </a:p>
          </p:txBody>
        </p:sp>
        <p:sp>
          <p:nvSpPr>
            <p:cNvPr id="86" name="Freeform: Shape 85">
              <a:extLst>
                <a:ext uri="{FF2B5EF4-FFF2-40B4-BE49-F238E27FC236}">
                  <a16:creationId xmlns:a16="http://schemas.microsoft.com/office/drawing/2014/main" id="{8FF2E71F-C6B2-4819-9444-9EE39F5CA91D}"/>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dirty="0"/>
            </a:p>
          </p:txBody>
        </p:sp>
        <p:sp>
          <p:nvSpPr>
            <p:cNvPr id="87" name="Freeform: Shape 86">
              <a:extLst>
                <a:ext uri="{FF2B5EF4-FFF2-40B4-BE49-F238E27FC236}">
                  <a16:creationId xmlns:a16="http://schemas.microsoft.com/office/drawing/2014/main" id="{16095D4D-8421-43F6-9F8B-2E65FE41F55E}"/>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algn="r" rtl="1"/>
              <a:endParaRPr lang="en-US" dirty="0"/>
            </a:p>
          </p:txBody>
        </p:sp>
        <p:sp>
          <p:nvSpPr>
            <p:cNvPr id="88" name="Freeform: Shape 87">
              <a:extLst>
                <a:ext uri="{FF2B5EF4-FFF2-40B4-BE49-F238E27FC236}">
                  <a16:creationId xmlns:a16="http://schemas.microsoft.com/office/drawing/2014/main" id="{F7ADFF3A-B9D1-43FD-A72D-AFCA842B99AB}"/>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algn="r" rtl="1"/>
              <a:endParaRPr lang="en-US" dirty="0"/>
            </a:p>
          </p:txBody>
        </p:sp>
        <p:sp>
          <p:nvSpPr>
            <p:cNvPr id="89" name="Freeform: Shape 88">
              <a:extLst>
                <a:ext uri="{FF2B5EF4-FFF2-40B4-BE49-F238E27FC236}">
                  <a16:creationId xmlns:a16="http://schemas.microsoft.com/office/drawing/2014/main" id="{E881094A-E9F1-4217-9B75-42550A2AEA4E}"/>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algn="r" rtl="1"/>
              <a:endParaRPr lang="en-US" dirty="0"/>
            </a:p>
          </p:txBody>
        </p:sp>
        <p:sp>
          <p:nvSpPr>
            <p:cNvPr id="90" name="Freeform: Shape 89">
              <a:extLst>
                <a:ext uri="{FF2B5EF4-FFF2-40B4-BE49-F238E27FC236}">
                  <a16:creationId xmlns:a16="http://schemas.microsoft.com/office/drawing/2014/main" id="{7928B92A-1D09-41F8-B1D3-15558E7BE016}"/>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dirty="0"/>
            </a:p>
          </p:txBody>
        </p:sp>
        <p:sp>
          <p:nvSpPr>
            <p:cNvPr id="91" name="Freeform: Shape 90">
              <a:extLst>
                <a:ext uri="{FF2B5EF4-FFF2-40B4-BE49-F238E27FC236}">
                  <a16:creationId xmlns:a16="http://schemas.microsoft.com/office/drawing/2014/main" id="{D9E00C3D-1CB0-4B1F-8F29-FA6F7D5D43D0}"/>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dirty="0"/>
            </a:p>
          </p:txBody>
        </p:sp>
        <p:sp>
          <p:nvSpPr>
            <p:cNvPr id="92" name="Freeform: Shape 91">
              <a:extLst>
                <a:ext uri="{FF2B5EF4-FFF2-40B4-BE49-F238E27FC236}">
                  <a16:creationId xmlns:a16="http://schemas.microsoft.com/office/drawing/2014/main" id="{B60B765B-0894-4111-AE5E-6EAC08971558}"/>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algn="r" rtl="1"/>
              <a:endParaRPr lang="en-US" dirty="0"/>
            </a:p>
          </p:txBody>
        </p:sp>
        <p:sp>
          <p:nvSpPr>
            <p:cNvPr id="93" name="Freeform: Shape 92">
              <a:extLst>
                <a:ext uri="{FF2B5EF4-FFF2-40B4-BE49-F238E27FC236}">
                  <a16:creationId xmlns:a16="http://schemas.microsoft.com/office/drawing/2014/main" id="{170A582F-F3D8-42D3-AE5E-5502AECE3DA7}"/>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algn="r" rtl="1"/>
              <a:endParaRPr lang="en-US" dirty="0"/>
            </a:p>
          </p:txBody>
        </p:sp>
        <p:sp>
          <p:nvSpPr>
            <p:cNvPr id="94" name="Freeform: Shape 93">
              <a:extLst>
                <a:ext uri="{FF2B5EF4-FFF2-40B4-BE49-F238E27FC236}">
                  <a16:creationId xmlns:a16="http://schemas.microsoft.com/office/drawing/2014/main" id="{46ABF4F1-69B6-4F65-BBFD-2D7BD1B0A117}"/>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dirty="0"/>
            </a:p>
          </p:txBody>
        </p:sp>
        <p:sp>
          <p:nvSpPr>
            <p:cNvPr id="95" name="Freeform: Shape 94">
              <a:extLst>
                <a:ext uri="{FF2B5EF4-FFF2-40B4-BE49-F238E27FC236}">
                  <a16:creationId xmlns:a16="http://schemas.microsoft.com/office/drawing/2014/main" id="{16541337-6058-4096-B36E-536BEE563A8B}"/>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sp>
          <p:nvSpPr>
            <p:cNvPr id="96" name="Freeform: Shape 95">
              <a:extLst>
                <a:ext uri="{FF2B5EF4-FFF2-40B4-BE49-F238E27FC236}">
                  <a16:creationId xmlns:a16="http://schemas.microsoft.com/office/drawing/2014/main" id="{F083303B-E48C-4830-9E13-860DBDD4D3F5}"/>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sp>
          <p:nvSpPr>
            <p:cNvPr id="97" name="Freeform: Shape 96">
              <a:extLst>
                <a:ext uri="{FF2B5EF4-FFF2-40B4-BE49-F238E27FC236}">
                  <a16:creationId xmlns:a16="http://schemas.microsoft.com/office/drawing/2014/main" id="{8B47E1E8-3F4E-4C74-B152-47C922B772FF}"/>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algn="r" rtl="1"/>
              <a:endParaRPr lang="en-US" dirty="0"/>
            </a:p>
          </p:txBody>
        </p:sp>
        <p:sp>
          <p:nvSpPr>
            <p:cNvPr id="98" name="Freeform: Shape 97">
              <a:extLst>
                <a:ext uri="{FF2B5EF4-FFF2-40B4-BE49-F238E27FC236}">
                  <a16:creationId xmlns:a16="http://schemas.microsoft.com/office/drawing/2014/main" id="{4781F743-6B64-4ACB-992E-F3EA2FEA94B1}"/>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sp>
          <p:nvSpPr>
            <p:cNvPr id="99" name="Freeform: Shape 98">
              <a:extLst>
                <a:ext uri="{FF2B5EF4-FFF2-40B4-BE49-F238E27FC236}">
                  <a16:creationId xmlns:a16="http://schemas.microsoft.com/office/drawing/2014/main" id="{D852EDDE-E8E8-440F-89D3-96B3CB9C2765}"/>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algn="r" rtl="1"/>
              <a:endParaRPr lang="en-US" dirty="0"/>
            </a:p>
          </p:txBody>
        </p:sp>
      </p:grpSp>
      <p:sp>
        <p:nvSpPr>
          <p:cNvPr id="125" name="Rectangle 124">
            <a:extLst>
              <a:ext uri="{FF2B5EF4-FFF2-40B4-BE49-F238E27FC236}">
                <a16:creationId xmlns:a16="http://schemas.microsoft.com/office/drawing/2014/main" id="{24C9149D-86B4-4846-817D-E047481F52E1}"/>
              </a:ext>
            </a:extLst>
          </p:cNvPr>
          <p:cNvSpPr/>
          <p:nvPr/>
        </p:nvSpPr>
        <p:spPr>
          <a:xfrm flipH="1">
            <a:off x="1631913" y="5316228"/>
            <a:ext cx="2700636" cy="770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r" defTabSz="914400" rtl="1" eaLnBrk="1" fontAlgn="auto" latinLnBrk="0" hangingPunct="1">
              <a:lnSpc>
                <a:spcPct val="100000"/>
              </a:lnSpc>
              <a:spcBef>
                <a:spcPts val="0"/>
              </a:spcBef>
              <a:spcAft>
                <a:spcPts val="0"/>
              </a:spcAft>
              <a:buClrTx/>
              <a:buSzTx/>
              <a:tabLst/>
              <a:defRPr/>
            </a:pPr>
            <a:r>
              <a:rPr kumimoji="0" lang="ar-SA"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تتيح المنصة للمستخدمين تصفح البيانات بسهولة في شكل رسوم بيانية وجداول بالإضافة إلى تنزيل البيانات بتنسيق لغة ترميز النص الفائق (</a:t>
            </a:r>
            <a:r>
              <a:rPr kumimoji="0" lang="en-US"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HTML</a:t>
            </a:r>
            <a:r>
              <a:rPr kumimoji="0" lang="ar-SA"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 وبتنسيق ملف القيمة المفصول بفاصلة (</a:t>
            </a:r>
            <a:r>
              <a:rPr kumimoji="0" lang="en-US"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CSV</a:t>
            </a:r>
            <a:r>
              <a:rPr kumimoji="0" lang="ar-SA" sz="1200" b="0" i="0" u="none" strike="noStrike" cap="none" normalizeH="0" baseline="0" noProof="0" dirty="0">
                <a:ln>
                  <a:noFill/>
                </a:ln>
                <a:solidFill>
                  <a:srgbClr val="282560"/>
                </a:solidFill>
                <a:effectLst/>
                <a:uLnTx/>
                <a:uFillTx/>
                <a:latin typeface="DIN Next LT Arabic (Body)"/>
                <a:ea typeface="+mn-ea"/>
                <a:cs typeface="+mn-cs"/>
                <a:sym typeface="Effra" panose="02000506080000020004" pitchFamily="2" charset="0"/>
              </a:rPr>
              <a:t>)</a:t>
            </a:r>
          </a:p>
        </p:txBody>
      </p:sp>
      <p:sp>
        <p:nvSpPr>
          <p:cNvPr id="128" name="TextBox 127">
            <a:extLst>
              <a:ext uri="{FF2B5EF4-FFF2-40B4-BE49-F238E27FC236}">
                <a16:creationId xmlns:a16="http://schemas.microsoft.com/office/drawing/2014/main" id="{F665FE81-88D9-45AD-A5DB-E7E3BD40C890}"/>
              </a:ext>
            </a:extLst>
          </p:cNvPr>
          <p:cNvSpPr txBox="1"/>
          <p:nvPr/>
        </p:nvSpPr>
        <p:spPr>
          <a:xfrm>
            <a:off x="4097657" y="4919024"/>
            <a:ext cx="171611" cy="248338"/>
          </a:xfrm>
          <a:prstGeom prst="rect">
            <a:avLst/>
          </a:prstGeom>
          <a:noFill/>
        </p:spPr>
        <p:txBody>
          <a:bodyPr wrap="square" lIns="0" tIns="0" rIns="0" bIns="0" rtlCol="0" anchor="ctr">
            <a:spAutoFit/>
          </a:bodyPr>
          <a:lstStyle/>
          <a:p>
            <a:pPr algn="ctr" rtl="1">
              <a:lnSpc>
                <a:spcPct val="110000"/>
              </a:lnSpc>
            </a:pPr>
            <a:r>
              <a:rPr lang="ar-SA" sz="1600" dirty="0">
                <a:solidFill>
                  <a:schemeClr val="bg1"/>
                </a:solidFill>
                <a:latin typeface="+mj-lt"/>
                <a:cs typeface="DIN Next LT Arabic" panose="020B0503020203050203" pitchFamily="34" charset="-78"/>
              </a:rPr>
              <a:t>ز</a:t>
            </a:r>
          </a:p>
        </p:txBody>
      </p:sp>
      <p:cxnSp>
        <p:nvCxnSpPr>
          <p:cNvPr id="129" name="Straight Connector 128">
            <a:extLst>
              <a:ext uri="{FF2B5EF4-FFF2-40B4-BE49-F238E27FC236}">
                <a16:creationId xmlns:a16="http://schemas.microsoft.com/office/drawing/2014/main" id="{D37738B9-4DE7-4A04-A550-4D44EA4EA389}"/>
              </a:ext>
            </a:extLst>
          </p:cNvPr>
          <p:cNvCxnSpPr>
            <a:cxnSpLocks/>
          </p:cNvCxnSpPr>
          <p:nvPr/>
        </p:nvCxnSpPr>
        <p:spPr>
          <a:xfrm flipH="1">
            <a:off x="4057652" y="4948620"/>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225D3403-61BF-4D19-AA58-A9915610FA20}"/>
              </a:ext>
            </a:extLst>
          </p:cNvPr>
          <p:cNvSpPr/>
          <p:nvPr/>
        </p:nvSpPr>
        <p:spPr>
          <a:xfrm>
            <a:off x="7070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dirty="0">
                <a:solidFill>
                  <a:prstClr val="white"/>
                </a:solidFill>
                <a:latin typeface="DIN Next LT Arabic"/>
              </a:rPr>
              <a:t>4- تجربة المستخدم</a:t>
            </a:r>
          </a:p>
        </p:txBody>
      </p:sp>
      <p:pic>
        <p:nvPicPr>
          <p:cNvPr id="62" name="Picture 61" descr="Qr code&#10;&#10;Description automatically generated with medium confidence">
            <a:extLst>
              <a:ext uri="{FF2B5EF4-FFF2-40B4-BE49-F238E27FC236}">
                <a16:creationId xmlns:a16="http://schemas.microsoft.com/office/drawing/2014/main" id="{EF1015D3-F7D9-4ED9-9262-9F8695E7988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60115" y="316663"/>
            <a:ext cx="550273" cy="550273"/>
          </a:xfrm>
          <a:prstGeom prst="rect">
            <a:avLst/>
          </a:prstGeom>
        </p:spPr>
      </p:pic>
      <p:pic>
        <p:nvPicPr>
          <p:cNvPr id="63" name="Picture 62" descr="Rectangle&#10;&#10;Description automatically generated">
            <a:extLst>
              <a:ext uri="{FF2B5EF4-FFF2-40B4-BE49-F238E27FC236}">
                <a16:creationId xmlns:a16="http://schemas.microsoft.com/office/drawing/2014/main" id="{D466BD51-16CA-421E-8B35-29242A4B73A3}"/>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939701" y="169564"/>
            <a:ext cx="591119" cy="310686"/>
          </a:xfrm>
          <a:prstGeom prst="rect">
            <a:avLst/>
          </a:prstGeom>
          <a:effectLst>
            <a:outerShdw blurRad="127000" sx="96000" sy="96000" algn="ctr" rotWithShape="0">
              <a:prstClr val="black">
                <a:alpha val="40000"/>
              </a:prstClr>
            </a:outerShdw>
          </a:effectLst>
        </p:spPr>
      </p:pic>
      <p:sp>
        <p:nvSpPr>
          <p:cNvPr id="65" name="Footer Placeholder 1">
            <a:extLst>
              <a:ext uri="{FF2B5EF4-FFF2-40B4-BE49-F238E27FC236}">
                <a16:creationId xmlns:a16="http://schemas.microsoft.com/office/drawing/2014/main" id="{E2CEC6BC-818A-4043-8E24-037A24BD3142}"/>
              </a:ext>
            </a:extLst>
          </p:cNvPr>
          <p:cNvSpPr>
            <a:spLocks noGrp="1"/>
          </p:cNvSpPr>
          <p:nvPr>
            <p:ph type="ftr" sz="quarter" idx="11"/>
          </p:nvPr>
        </p:nvSpPr>
        <p:spPr>
          <a:xfrm>
            <a:off x="3533775" y="6446838"/>
            <a:ext cx="8140700" cy="274637"/>
          </a:xfrm>
        </p:spPr>
        <p:txBody>
          <a:bodyPr/>
          <a:lstStyle/>
          <a:p>
            <a:r>
              <a:rPr lang="ar-SA" dirty="0"/>
              <a:t>المصدر: الموقع الإلكتروني الرسمي، وكتيب الشركة، والتقارير السنوية، والأبحاث الصحفية، وتحليلات فريق العمل</a:t>
            </a:r>
          </a:p>
        </p:txBody>
      </p:sp>
      <p:sp>
        <p:nvSpPr>
          <p:cNvPr id="66" name="Slide Number Placeholder 2">
            <a:extLst>
              <a:ext uri="{FF2B5EF4-FFF2-40B4-BE49-F238E27FC236}">
                <a16:creationId xmlns:a16="http://schemas.microsoft.com/office/drawing/2014/main" id="{BD5AAA62-1558-466A-9606-2CF1987403D6}"/>
              </a:ext>
            </a:extLst>
          </p:cNvPr>
          <p:cNvSpPr>
            <a:spLocks noGrp="1"/>
          </p:cNvSpPr>
          <p:nvPr>
            <p:ph type="sldNum" sz="quarter" idx="12"/>
          </p:nvPr>
        </p:nvSpPr>
        <p:spPr>
          <a:xfrm>
            <a:off x="412750" y="6446838"/>
            <a:ext cx="409575" cy="274637"/>
          </a:xfrm>
        </p:spPr>
        <p:txBody>
          <a:bodyPr/>
          <a:lstStyle/>
          <a:p>
            <a:fld id="{9FDB499F-DC86-4996-A3C7-FCE8E06389C2}" type="slidenum">
              <a:rPr lang="ar-SA" smtClean="0"/>
              <a:pPr/>
              <a:t>9</a:t>
            </a:fld>
            <a:endParaRPr lang="ar-SA" dirty="0"/>
          </a:p>
        </p:txBody>
      </p:sp>
    </p:spTree>
    <p:extLst>
      <p:ext uri="{BB962C8B-B14F-4D97-AF65-F5344CB8AC3E}">
        <p14:creationId xmlns:p14="http://schemas.microsoft.com/office/powerpoint/2010/main" val="1638177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lgTQDLFSC.HYnJHFxyyJ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pXfVHtsKiih6_KSfF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YCB22SISJSIyP8__2DA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lmColor">
      <a:dk1>
        <a:srgbClr val="282560"/>
      </a:dk1>
      <a:lt1>
        <a:sysClr val="window" lastClr="FFFFFF"/>
      </a:lt1>
      <a:dk2>
        <a:srgbClr val="282560"/>
      </a:dk2>
      <a:lt2>
        <a:srgbClr val="FFFFFF"/>
      </a:lt2>
      <a:accent1>
        <a:srgbClr val="282560"/>
      </a:accent1>
      <a:accent2>
        <a:srgbClr val="90298D"/>
      </a:accent2>
      <a:accent3>
        <a:srgbClr val="652F8F"/>
      </a:accent3>
      <a:accent4>
        <a:srgbClr val="0C72BA"/>
      </a:accent4>
      <a:accent5>
        <a:srgbClr val="4AC7F4"/>
      </a:accent5>
      <a:accent6>
        <a:srgbClr val="808184"/>
      </a:accent6>
      <a:hlink>
        <a:srgbClr val="0000FF"/>
      </a:hlink>
      <a:folHlink>
        <a:srgbClr val="90298D"/>
      </a:folHlink>
    </a:clrScheme>
    <a:fontScheme name="Custom 1">
      <a:majorFont>
        <a:latin typeface="DIN Next LT Arabic Medium"/>
        <a:ea typeface=""/>
        <a:cs typeface="DIN Next LT Arabic Medium"/>
      </a:majorFont>
      <a:minorFont>
        <a:latin typeface="DIN Next LT Arabic"/>
        <a:ea typeface=""/>
        <a:cs typeface="DIN Next LT Arabic"/>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a7153-58f7-4636-8fab-58e42491a377">
      <UserInfo>
        <DisplayName>Mohd Sadique</DisplayName>
        <AccountId>45</AccountId>
        <AccountType/>
      </UserInfo>
      <UserInfo>
        <DisplayName>Nusaibah AlKooheji</DisplayName>
        <AccountId>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2C989FD7C8004A91ED4F5A82CEC033" ma:contentTypeVersion="13" ma:contentTypeDescription="Create a new document." ma:contentTypeScope="" ma:versionID="36df45a2f96acf61f3bef72d4cf4da27">
  <xsd:schema xmlns:xsd="http://www.w3.org/2001/XMLSchema" xmlns:xs="http://www.w3.org/2001/XMLSchema" xmlns:p="http://schemas.microsoft.com/office/2006/metadata/properties" xmlns:ns2="f40a7153-58f7-4636-8fab-58e42491a377" xmlns:ns3="ca74827f-6ed2-41b1-8392-e4b2027833a2" targetNamespace="http://schemas.microsoft.com/office/2006/metadata/properties" ma:root="true" ma:fieldsID="e80de4f041bfcbf6059a32a59d19c6d7" ns2:_="" ns3:_="">
    <xsd:import namespace="f40a7153-58f7-4636-8fab-58e42491a377"/>
    <xsd:import namespace="ca74827f-6ed2-41b1-8392-e4b2027833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a7153-58f7-4636-8fab-58e42491a3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74827f-6ed2-41b1-8392-e4b2027833a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E0775-B0E3-49E6-AF31-76E2732ED190}">
  <ds:schemaRefs>
    <ds:schemaRef ds:uri="http://schemas.microsoft.com/sharepoint/v3/contenttype/forms"/>
  </ds:schemaRefs>
</ds:datastoreItem>
</file>

<file path=customXml/itemProps2.xml><?xml version="1.0" encoding="utf-8"?>
<ds:datastoreItem xmlns:ds="http://schemas.openxmlformats.org/officeDocument/2006/customXml" ds:itemID="{97D0AD74-3343-46FC-98D9-DA5688EA34B2}">
  <ds:schemaRefs>
    <ds:schemaRef ds:uri="f40a7153-58f7-4636-8fab-58e42491a377"/>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ca74827f-6ed2-41b1-8392-e4b2027833a2"/>
    <ds:schemaRef ds:uri="http://purl.org/dc/terms/"/>
  </ds:schemaRefs>
</ds:datastoreItem>
</file>

<file path=customXml/itemProps3.xml><?xml version="1.0" encoding="utf-8"?>
<ds:datastoreItem xmlns:ds="http://schemas.openxmlformats.org/officeDocument/2006/customXml" ds:itemID="{C4E42A39-AE49-4385-8F51-1E76C9373503}">
  <ds:schemaRefs>
    <ds:schemaRef ds:uri="ca74827f-6ed2-41b1-8392-e4b2027833a2"/>
    <ds:schemaRef ds:uri="f40a7153-58f7-4636-8fab-58e42491a3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380</TotalTime>
  <Words>3586</Words>
  <Application>Microsoft Macintosh PowerPoint</Application>
  <PresentationFormat>Widescreen</PresentationFormat>
  <Paragraphs>331</Paragraphs>
  <Slides>16</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Arial</vt:lpstr>
      <vt:lpstr>Calibri</vt:lpstr>
      <vt:lpstr>Century Gothic</vt:lpstr>
      <vt:lpstr>DIN Next LT Arabic</vt:lpstr>
      <vt:lpstr>DIN Next LT Arabic (Body)</vt:lpstr>
      <vt:lpstr>DIN Next LT Arabic Medium</vt:lpstr>
      <vt:lpstr>Effra</vt:lpstr>
      <vt:lpstr>Gotham Book</vt:lpstr>
      <vt:lpstr>Univers Next Arabic</vt:lpstr>
      <vt:lpstr>1_Office Theme</vt:lpstr>
      <vt:lpstr>think-cell Slide</vt:lpstr>
      <vt:lpstr>PowerPoint Presentation</vt:lpstr>
      <vt:lpstr>مراكز البيانات الحضرية التابعة لهيئة الإحصاء الهولندية</vt:lpstr>
      <vt:lpstr>دورة معالجة البيانات في مراكز البيانات الحضرية التابعة لهيئة الإحصاء الهولندية</vt:lpstr>
      <vt:lpstr>جمع البيانات ومعالجتها - مصادر البيانات</vt:lpstr>
      <vt:lpstr>جمع البيانات ومعالجتها - المنصة</vt:lpstr>
      <vt:lpstr>قابلية التوسع ومؤشرات الأداء الرئيسية الجديدة</vt:lpstr>
      <vt:lpstr>تجربة المستخدم</vt:lpstr>
      <vt:lpstr>لقطات صورية للمنصة (1/ 2)</vt:lpstr>
      <vt:lpstr>لقطات صورية للمنصة (2/ 2)</vt:lpstr>
      <vt:lpstr>منصة الخدمات العامة على الخريطة (PDOK)</vt:lpstr>
      <vt:lpstr>منصة الخدمات العامة على الخريطة (PDOK) – التطبيقات والخدمات</vt:lpstr>
      <vt:lpstr>منصة الخدمات العامة على الخريطة (PDOK) – التقنية (1/2)</vt:lpstr>
      <vt:lpstr>منصة الخدمات العامة على الخريطة (PDOK) – التقنية (2/2)</vt:lpstr>
      <vt:lpstr>منصة الخدمات العامة على الخريطة (PDOK) – الفوائد</vt:lpstr>
      <vt:lpstr>الشراكات</vt:lpstr>
      <vt:lpstr>الدروس المستفادة</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Analysis Department Benchmarking</dc:title>
  <dc:creator>Mohammed Saeed Mashhour</dc:creator>
  <cp:lastModifiedBy>Microsoft Office User</cp:lastModifiedBy>
  <cp:revision>19</cp:revision>
  <dcterms:created xsi:type="dcterms:W3CDTF">2021-08-22T12:00:50Z</dcterms:created>
  <dcterms:modified xsi:type="dcterms:W3CDTF">2022-03-14T10:15:19Z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0x010100FF2C989FD7C8004A91ED4F5A82CEC033</vt:lpwstr>
  </property>
</Properties>
</file>