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4.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7.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409" r:id="rId5"/>
    <p:sldId id="886" r:id="rId6"/>
    <p:sldId id="2592" r:id="rId7"/>
    <p:sldId id="2632" r:id="rId8"/>
    <p:sldId id="2534" r:id="rId9"/>
    <p:sldId id="2531" r:id="rId10"/>
    <p:sldId id="2634" r:id="rId11"/>
    <p:sldId id="2649" r:id="rId12"/>
    <p:sldId id="2645" r:id="rId13"/>
    <p:sldId id="2637" r:id="rId14"/>
    <p:sldId id="2573" r:id="rId15"/>
  </p:sldIdLst>
  <p:sldSz cx="12192000" cy="6858000"/>
  <p:notesSz cx="6858000" cy="9144000"/>
  <p:custDataLst>
    <p:tags r:id="rId17"/>
  </p:custDataLst>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dant Gupta" initials="VG" lastIdx="15" clrIdx="0">
    <p:extLst>
      <p:ext uri="{19B8F6BF-5375-455C-9EA6-DF929625EA0E}">
        <p15:presenceInfo xmlns:p15="http://schemas.microsoft.com/office/powerpoint/2012/main" userId="S::vgupta@gulfresearcher.com::c35c8c05-3899-4242-b9bc-6ff3daef14b1" providerId="AD"/>
      </p:ext>
    </p:extLst>
  </p:cmAuthor>
  <p:cmAuthor id="2" name="Rajat Ahlawat" initials="RA" lastIdx="6" clrIdx="1">
    <p:extLst>
      <p:ext uri="{19B8F6BF-5375-455C-9EA6-DF929625EA0E}">
        <p15:presenceInfo xmlns:p15="http://schemas.microsoft.com/office/powerpoint/2012/main" userId="S::rahlawat@gulfresearcher.com::0999e930-429e-4784-8ff7-7ae8d3f5eceb" providerId="AD"/>
      </p:ext>
    </p:extLst>
  </p:cmAuthor>
  <p:cmAuthor id="3" name="Ahmed" initials="A" lastIdx="19" clrIdx="2">
    <p:extLst>
      <p:ext uri="{19B8F6BF-5375-455C-9EA6-DF929625EA0E}">
        <p15:presenceInfo xmlns:p15="http://schemas.microsoft.com/office/powerpoint/2012/main" userId="8ee5f004f4d18544" providerId="Windows Live"/>
      </p:ext>
    </p:extLst>
  </p:cmAuthor>
  <p:cmAuthor id="4" name="Nusaibah AlKooheji" initials="NA" lastIdx="1" clrIdx="3">
    <p:extLst>
      <p:ext uri="{19B8F6BF-5375-455C-9EA6-DF929625EA0E}">
        <p15:presenceInfo xmlns:p15="http://schemas.microsoft.com/office/powerpoint/2012/main" userId="S::nalkooheji@gulfresearcher.com::60b1ba1e-4bea-453a-b40e-3a0a204f03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C7F4"/>
    <a:srgbClr val="0C72BA"/>
    <a:srgbClr val="652F8F"/>
    <a:srgbClr val="FFFFFF"/>
    <a:srgbClr val="282560"/>
    <a:srgbClr val="EAEAEA"/>
    <a:srgbClr val="7FD6F7"/>
    <a:srgbClr val="F2F2F2"/>
    <a:srgbClr val="ECECF8"/>
    <a:srgbClr val="A1E3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D45E7F-FFE4-4146-B22D-E0651538609C}" v="1207" dt="2021-11-28T13:04:27.0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p:restoredTop sz="82111" autoAdjust="0"/>
  </p:normalViewPr>
  <p:slideViewPr>
    <p:cSldViewPr snapToGrid="0" showGuides="1">
      <p:cViewPr varScale="1">
        <p:scale>
          <a:sx n="94" d="100"/>
          <a:sy n="94" d="100"/>
        </p:scale>
        <p:origin x="1224" y="184"/>
      </p:cViewPr>
      <p:guideLst>
        <p:guide orient="horz" pos="242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F0C13-35A2-4A8E-86E7-BA71D5B27431}" type="datetimeFigureOut">
              <a:rPr lang="en-US" smtClean="0"/>
              <a:t>3/14/22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1CD65-6C09-4534-ACE6-E34B39CD73A8}" type="slidenum">
              <a:rPr lang="en-US" smtClean="0"/>
              <a:t>‹#›</a:t>
            </a:fld>
            <a:endParaRPr lang="en-US"/>
          </a:p>
        </p:txBody>
      </p:sp>
    </p:spTree>
    <p:extLst>
      <p:ext uri="{BB962C8B-B14F-4D97-AF65-F5344CB8AC3E}">
        <p14:creationId xmlns:p14="http://schemas.microsoft.com/office/powerpoint/2010/main" val="115586113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https://cur.org.au/project/australian-urban-observatory/</a:t>
            </a:r>
          </a:p>
          <a:p>
            <a:r>
              <a:rPr lang="en-US"/>
              <a:t>https://auo.org.au/partner/</a:t>
            </a:r>
          </a:p>
          <a:p>
            <a:r>
              <a:rPr lang="en-US"/>
              <a:t>https://auo.org.au/about/</a:t>
            </a:r>
          </a:p>
          <a:p>
            <a:r>
              <a:rPr lang="en-US"/>
              <a:t>https://au.linkedin.com/company/australian-urban-observatory?trk=public_profile_topcard-current-company</a:t>
            </a:r>
          </a:p>
          <a:p>
            <a:r>
              <a:rPr lang="en-US"/>
              <a:t>https://rmit.figshare.com/articles/educational_resource/Australian_Urban_Observatory_Paid_Partnership_Prospectus/14150183</a:t>
            </a:r>
          </a:p>
          <a:p>
            <a:r>
              <a:rPr lang="en-US"/>
              <a:t>https://www.rmit.edu.au/news/all-news/2020/march/regional-cities-lack-community-services</a:t>
            </a:r>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A7E7520-E494-4B46-9D57-A6F5F2FC93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4855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800">
                <a:solidFill>
                  <a:srgbClr val="000000"/>
                </a:solidFill>
                <a:effectLst/>
                <a:latin typeface="Calibri" panose="020F0502020204030204" pitchFamily="34" charset="0"/>
                <a:ea typeface="Calibri" panose="020F0502020204030204" pitchFamily="34" charset="0"/>
              </a:rPr>
              <a:t>Katherine Murray &lt;katherine.murray@rmit.edu.au&gt;, </a:t>
            </a:r>
            <a:r>
              <a:rPr lang="en-US" b="0" i="0">
                <a:solidFill>
                  <a:srgbClr val="131846"/>
                </a:solidFill>
                <a:effectLst/>
                <a:latin typeface="Poppins"/>
              </a:rPr>
              <a:t>Partnerships &amp; Development officer at Australian Urban Observatory</a:t>
            </a:r>
            <a:endParaRPr lang="en-US"/>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72B1CD65-6C09-4534-ACE6-E34B39CD73A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5425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https://cur.org.au/project/australian-urban-observatory/</a:t>
            </a:r>
          </a:p>
          <a:p>
            <a:r>
              <a:rPr lang="en-US"/>
              <a:t>https://auo.org.au/partner/</a:t>
            </a:r>
          </a:p>
          <a:p>
            <a:r>
              <a:rPr lang="en-US"/>
              <a:t>https://auo.org.au/about/</a:t>
            </a:r>
          </a:p>
          <a:p>
            <a:r>
              <a:rPr lang="en-US"/>
              <a:t>https://au.linkedin.com/company/australian-urban-observatory?trk=public_profile_topcard-current-company</a:t>
            </a:r>
          </a:p>
          <a:p>
            <a:r>
              <a:rPr lang="en-US"/>
              <a:t>https://rmit.figshare.com/articles/educational_resource/Australian_Urban_Observatory_Paid_Partnership_Prospectus/14150183</a:t>
            </a:r>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A7E7520-E494-4B46-9D57-A6F5F2FC93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735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https://auo.org.au/portal/metadata/</a:t>
            </a:r>
          </a:p>
          <a:p>
            <a:r>
              <a:rPr lang="en-US"/>
              <a:t>https://auo.org.au/portal/metadata/employment/</a:t>
            </a:r>
          </a:p>
          <a:p>
            <a:r>
              <a:rPr lang="en-US"/>
              <a:t>https://auo.org.au/portal/metadata/access-to-public-transport/</a:t>
            </a:r>
          </a:p>
          <a:p>
            <a:r>
              <a:rPr lang="en-US"/>
              <a:t>https://auo.org.au/portal/metadata/access-to-areas-of-public-open-space/</a:t>
            </a:r>
          </a:p>
          <a:p>
            <a:r>
              <a:rPr lang="en-US"/>
              <a:t>https://auo.org.au/portal/metadata/social-infrastructure-mix-index/</a:t>
            </a:r>
          </a:p>
          <a:p>
            <a:r>
              <a:rPr lang="en-US"/>
              <a:t>https://rmit.figshare.com/articles/educational_resource/Creating_Liveable_Cities_1_-_Essays_from_The_Conversation/13780177</a:t>
            </a:r>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41FEC92-B76A-4406-8C11-5D13CAFEB7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3818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https://preventioncentre.org.au/our-work/research-projects/benchmarking-monitoring-modelling-and-valuing-the-healthy-liveable-city/</a:t>
            </a:r>
          </a:p>
          <a:p>
            <a:pPr rtl="0"/>
            <a:r>
              <a:rPr lang="en-US"/>
              <a:t>https://preventioncentre.org.au/news-and-events/prevention-centre-news/how-australias-21-largest-cities-score-for-liveability/</a:t>
            </a:r>
          </a:p>
          <a:p>
            <a:pPr rtl="0"/>
            <a:r>
              <a:rPr lang="en-US"/>
              <a:t>https://preventioncentre.org.au/news-and-events/prevention-centre-news/liveable-cities-research-has-real-impact-on-health-and-equity/</a:t>
            </a:r>
          </a:p>
          <a:p>
            <a:pPr rtl="0"/>
            <a:r>
              <a:rPr lang="en-US"/>
              <a:t>https://rmit.figshare.com/articles/educational_resource/The_Australian_Urban_Observatory_-_Liveability_in_Action/16441794</a:t>
            </a:r>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41FEC92-B76A-4406-8C11-5D13CAFEB7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9813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https://communityindicators.net/indicator-projects/australian-urban-observatory/</a:t>
            </a:r>
          </a:p>
          <a:p>
            <a:pPr rtl="0"/>
            <a:r>
              <a:rPr lang="en-US"/>
              <a:t>https://www.theurbandeveloper.com/articles/rmit-software-maps-liveability-in-australian-cities</a:t>
            </a:r>
          </a:p>
          <a:p>
            <a:pPr rtl="0"/>
            <a:r>
              <a:rPr lang="en-US"/>
              <a:t>https://geoscape.com.au/wp-content/uploads/2021/05/GNAF-Product-Description.pdf</a:t>
            </a:r>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41FEC92-B76A-4406-8C11-5D13CAFEB7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4827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https://medium.com/mytake/the-ux-honeycomb-seven-essential-considerations-for-developers-accc372a398c</a:t>
            </a:r>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41FEC92-B76A-4406-8C11-5D13CAFEB7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9318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https://map.auo.org.au/#observatory</a:t>
            </a:r>
          </a:p>
          <a:p>
            <a:r>
              <a:rPr lang="en-US"/>
              <a:t>https://www.domain.com.au/news/liveability-is-about-more-than-just-lifestyle-melbourne-planning-experts-926519/</a:t>
            </a:r>
          </a:p>
          <a:p>
            <a:r>
              <a:rPr lang="en-US"/>
              <a:t>https://prevention.health.vic.gov.au/blog/posts/new-digital-platform-maps-health-and-liveability-across-victorian-cities</a:t>
            </a:r>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41FEC92-B76A-4406-8C11-5D13CAFEB7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2222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https://map.auo.org.au/#observatory</a:t>
            </a:r>
          </a:p>
          <a:p>
            <a:r>
              <a:rPr lang="en-US"/>
              <a:t>https://www.domain.com.au/news/liveability-is-about-more-than-just-lifestyle-melbourne-planning-experts-926519/</a:t>
            </a:r>
          </a:p>
          <a:p>
            <a:r>
              <a:rPr lang="en-US"/>
              <a:t>https://prevention.health.vic.gov.au/blog/posts/new-digital-platform-maps-health-and-liveability-across-victorian-cities</a:t>
            </a:r>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41FEC92-B76A-4406-8C11-5D13CAFEB7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5008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a:t>https://communityindicators.net/indicator-projects/australian-urban-observatory/</a:t>
            </a:r>
          </a:p>
          <a:p>
            <a:pPr rtl="0"/>
            <a:r>
              <a:rPr lang="en-US"/>
              <a:t>https://www.theurbandeveloper.com/articles/rmit-software-maps-liveability-in-australian-cities</a:t>
            </a:r>
          </a:p>
          <a:p>
            <a:pPr rtl="0"/>
            <a:r>
              <a:rPr lang="en-US"/>
              <a:t>https://geoscape.com.au/wp-content/uploads/2021/05/GNAF-Product-Description.pdf</a:t>
            </a:r>
          </a:p>
        </p:txBody>
      </p:sp>
      <p:sp>
        <p:nvSpPr>
          <p:cNvPr id="4" name="Slide Number Placeholder 3"/>
          <p:cNvSpPr>
            <a:spLocks noGrp="1"/>
          </p:cNvSpPr>
          <p:nvPr>
            <p:ph type="sldNum" sz="quarter" idx="5"/>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241FEC92-B76A-4406-8C11-5D13CAFEB75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1"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59822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9.vml"/><Relationship Id="rId6" Type="http://schemas.openxmlformats.org/officeDocument/2006/relationships/image" Target="../media/image6.png"/><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6.v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8.vml"/><Relationship Id="rId6" Type="http://schemas.openxmlformats.org/officeDocument/2006/relationships/image" Target="../media/image3.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Cover">
    <p:bg>
      <p:bgPr>
        <a:solidFill>
          <a:schemeClr val="accent5"/>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0F8C5806-B73B-4AB2-AFE4-E311D44704BA}"/>
              </a:ext>
            </a:extLst>
          </p:cNvPr>
          <p:cNvGraphicFramePr>
            <a:graphicFrameLocks noChangeAspect="1"/>
          </p:cNvGraphicFramePr>
          <p:nvPr userDrawn="1">
            <p:custDataLst>
              <p:tags r:id="rId2"/>
            </p:custDataLst>
            <p:extLst>
              <p:ext uri="{D42A27DB-BD31-4B8C-83A1-F6EECF244321}">
                <p14:modId xmlns:p14="http://schemas.microsoft.com/office/powerpoint/2010/main" val="42266970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8" name="think-cell Slide" r:id="rId4" imgW="631" imgH="631" progId="TCLayout.ActiveDocument.1">
                  <p:embed/>
                </p:oleObj>
              </mc:Choice>
              <mc:Fallback>
                <p:oleObj name="think-cell Slide" r:id="rId4" imgW="631" imgH="631" progId="TCLayout.ActiveDocument.1">
                  <p:embed/>
                  <p:pic>
                    <p:nvPicPr>
                      <p:cNvPr id="8" name="Object 7" hidden="1">
                        <a:extLst>
                          <a:ext uri="{FF2B5EF4-FFF2-40B4-BE49-F238E27FC236}">
                            <a16:creationId xmlns:a16="http://schemas.microsoft.com/office/drawing/2014/main" id="{0F8C5806-B73B-4AB2-AFE4-E311D44704B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1199456" y="3068960"/>
            <a:ext cx="9889099" cy="792088"/>
          </a:xfrm>
        </p:spPr>
        <p:txBody>
          <a:bodyPr vert="horz" anchor="ctr">
            <a:normAutofit/>
          </a:bodyPr>
          <a:lstStyle>
            <a:lvl1pPr algn="r" rtl="1">
              <a:defRPr sz="2500">
                <a:solidFill>
                  <a:schemeClr val="bg2"/>
                </a:solidFill>
                <a:latin typeface="DIN Next LT Arabic Medium" panose="020B0603020203050203" pitchFamily="34" charset="-78"/>
                <a:cs typeface="DIN Next LT Arabic Medium" panose="020B0603020203050203" pitchFamily="34" charset="-78"/>
              </a:defRPr>
            </a:lvl1pPr>
          </a:lstStyle>
          <a:p>
            <a:r>
              <a:rPr lang="en-US"/>
              <a:t>Click to edit Master title style</a:t>
            </a:r>
            <a:endParaRPr lang="ar-SA"/>
          </a:p>
        </p:txBody>
      </p:sp>
      <p:grpSp>
        <p:nvGrpSpPr>
          <p:cNvPr id="5" name="Group 4">
            <a:extLst>
              <a:ext uri="{FF2B5EF4-FFF2-40B4-BE49-F238E27FC236}">
                <a16:creationId xmlns:a16="http://schemas.microsoft.com/office/drawing/2014/main" id="{102F4175-8A23-489C-87DD-B1986A055421}"/>
              </a:ext>
            </a:extLst>
          </p:cNvPr>
          <p:cNvGrpSpPr/>
          <p:nvPr userDrawn="1"/>
        </p:nvGrpSpPr>
        <p:grpSpPr>
          <a:xfrm>
            <a:off x="0" y="0"/>
            <a:ext cx="2712278" cy="3626678"/>
            <a:chOff x="0" y="0"/>
            <a:chExt cx="2712278" cy="3626678"/>
          </a:xfrm>
        </p:grpSpPr>
        <p:sp>
          <p:nvSpPr>
            <p:cNvPr id="7" name="Freeform 1">
              <a:extLst>
                <a:ext uri="{FF2B5EF4-FFF2-40B4-BE49-F238E27FC236}">
                  <a16:creationId xmlns:a16="http://schemas.microsoft.com/office/drawing/2014/main" id="{041A710B-4FA4-44A4-82AD-FA74497A9E82}"/>
                </a:ext>
              </a:extLst>
            </p:cNvPr>
            <p:cNvSpPr/>
            <p:nvPr userDrawn="1"/>
          </p:nvSpPr>
          <p:spPr>
            <a:xfrm>
              <a:off x="0" y="0"/>
              <a:ext cx="2712278" cy="3626678"/>
            </a:xfrm>
            <a:custGeom>
              <a:avLst/>
              <a:gdLst>
                <a:gd name="connsiteX0" fmla="*/ 2712278 w 2712278"/>
                <a:gd name="connsiteY0" fmla="*/ 0 h 3626678"/>
                <a:gd name="connsiteX1" fmla="*/ 2685774 w 2712278"/>
                <a:gd name="connsiteY1" fmla="*/ 1373808 h 3626678"/>
                <a:gd name="connsiteX2" fmla="*/ 0 w 2712278"/>
                <a:gd name="connsiteY2" fmla="*/ 3626678 h 3626678"/>
              </a:gdLst>
              <a:ahLst/>
              <a:cxnLst>
                <a:cxn ang="0">
                  <a:pos x="connsiteX0" y="connsiteY0"/>
                </a:cxn>
                <a:cxn ang="0">
                  <a:pos x="connsiteX1" y="connsiteY1"/>
                </a:cxn>
                <a:cxn ang="0">
                  <a:pos x="connsiteX2" y="connsiteY2"/>
                </a:cxn>
              </a:cxnLst>
              <a:rect l="l" t="t" r="r" b="b"/>
              <a:pathLst>
                <a:path w="2712278" h="3626678">
                  <a:moveTo>
                    <a:pt x="2712278" y="0"/>
                  </a:moveTo>
                  <a:lnTo>
                    <a:pt x="2685774" y="1373808"/>
                  </a:lnTo>
                  <a:lnTo>
                    <a:pt x="0" y="3626678"/>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9" name="Freeform 2">
              <a:extLst>
                <a:ext uri="{FF2B5EF4-FFF2-40B4-BE49-F238E27FC236}">
                  <a16:creationId xmlns:a16="http://schemas.microsoft.com/office/drawing/2014/main" id="{9F40B240-9B68-4DB0-87DC-043941E4401E}"/>
                </a:ext>
              </a:extLst>
            </p:cNvPr>
            <p:cNvSpPr/>
            <p:nvPr userDrawn="1"/>
          </p:nvSpPr>
          <p:spPr>
            <a:xfrm>
              <a:off x="0" y="905565"/>
              <a:ext cx="2690192" cy="463826"/>
            </a:xfrm>
            <a:custGeom>
              <a:avLst/>
              <a:gdLst>
                <a:gd name="connsiteX0" fmla="*/ 0 w 2690192"/>
                <a:gd name="connsiteY0" fmla="*/ 0 h 463826"/>
                <a:gd name="connsiteX1" fmla="*/ 2690192 w 2690192"/>
                <a:gd name="connsiteY1" fmla="*/ 463826 h 463826"/>
              </a:gdLst>
              <a:ahLst/>
              <a:cxnLst>
                <a:cxn ang="0">
                  <a:pos x="connsiteX0" y="connsiteY0"/>
                </a:cxn>
                <a:cxn ang="0">
                  <a:pos x="connsiteX1" y="connsiteY1"/>
                </a:cxn>
              </a:cxnLst>
              <a:rect l="l" t="t" r="r" b="b"/>
              <a:pathLst>
                <a:path w="2690192" h="463826">
                  <a:moveTo>
                    <a:pt x="0" y="0"/>
                  </a:moveTo>
                  <a:lnTo>
                    <a:pt x="2690192" y="46382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grpSp>
    </p:spTree>
    <p:extLst>
      <p:ext uri="{BB962C8B-B14F-4D97-AF65-F5344CB8AC3E}">
        <p14:creationId xmlns:p14="http://schemas.microsoft.com/office/powerpoint/2010/main" val="3768879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ak Slide 4">
    <p:bg>
      <p:bgPr>
        <a:solidFill>
          <a:schemeClr val="accent6"/>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17F1226-E3C5-420E-84A5-D930863F2E27}"/>
              </a:ext>
            </a:extLst>
          </p:cNvPr>
          <p:cNvGraphicFramePr>
            <a:graphicFrameLocks noChangeAspect="1"/>
          </p:cNvGraphicFramePr>
          <p:nvPr userDrawn="1">
            <p:custDataLst>
              <p:tags r:id="rId2"/>
            </p:custDataLst>
            <p:extLst>
              <p:ext uri="{D42A27DB-BD31-4B8C-83A1-F6EECF244321}">
                <p14:modId xmlns:p14="http://schemas.microsoft.com/office/powerpoint/2010/main" val="6199184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6"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A17F1226-E3C5-420E-84A5-D930863F2E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3" name="7C29C40B-0613-4E42-A255-03EB9A6E8063" descr="85ED7FC9-2C4D-4DBC-8223-6F643200BEC4@elm"/>
          <p:cNvPicPr>
            <a:picLocks noChangeAspect="1" noChangeArrowheads="1"/>
          </p:cNvPicPr>
          <p:nvPr userDrawn="1"/>
        </p:nvPicPr>
        <p:blipFill>
          <a:blip r:embed="rId6">
            <a:extLst>
              <a:ext uri="{28A0092B-C50C-407E-A947-70E740481C1C}">
                <a14:useLocalDpi xmlns:a14="http://schemas.microsoft.com/office/drawing/2010/main"/>
              </a:ext>
            </a:extLst>
          </a:blip>
          <a:srcRect/>
          <a:stretch>
            <a:fillRect/>
          </a:stretch>
        </p:blipFill>
        <p:spPr bwMode="auto">
          <a:xfrm>
            <a:off x="8168" y="1"/>
            <a:ext cx="10697633" cy="566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ctrTitle"/>
          </p:nvPr>
        </p:nvSpPr>
        <p:spPr>
          <a:xfrm>
            <a:off x="1199456" y="3068960"/>
            <a:ext cx="9889099"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spTree>
    <p:extLst>
      <p:ext uri="{BB962C8B-B14F-4D97-AF65-F5344CB8AC3E}">
        <p14:creationId xmlns:p14="http://schemas.microsoft.com/office/powerpoint/2010/main" val="292994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inner Slide ">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1138137"/>
          </a:xfrm>
        </p:spPr>
        <p:txBody>
          <a:bodyPr anchor="b">
            <a:normAutofit/>
          </a:bodyPr>
          <a:lstStyle>
            <a:lvl1pPr algn="r">
              <a:defRPr sz="2500"/>
            </a:lvl1pPr>
          </a:lstStyle>
          <a:p>
            <a:r>
              <a:rPr lang="en-US"/>
              <a:t>Click to edit Master title style</a:t>
            </a:r>
            <a:endParaRPr lang="ar-SA"/>
          </a:p>
        </p:txBody>
      </p:sp>
      <p:sp>
        <p:nvSpPr>
          <p:cNvPr id="3" name="Date Placeholder 2"/>
          <p:cNvSpPr>
            <a:spLocks noGrp="1"/>
          </p:cNvSpPr>
          <p:nvPr>
            <p:ph type="dt" sz="half" idx="10"/>
          </p:nvPr>
        </p:nvSpPr>
        <p:spPr/>
        <p:txBody>
          <a:bodyPr/>
          <a:lstStyle/>
          <a:p>
            <a:endParaRPr lang="ar-SA"/>
          </a:p>
        </p:txBody>
      </p:sp>
      <p:sp>
        <p:nvSpPr>
          <p:cNvPr id="5" name="Slide Number Placeholder 4"/>
          <p:cNvSpPr>
            <a:spLocks noGrp="1"/>
          </p:cNvSpPr>
          <p:nvPr>
            <p:ph type="sldNum" sz="quarter" idx="12"/>
          </p:nvPr>
        </p:nvSpPr>
        <p:spPr>
          <a:xfrm>
            <a:off x="5747477" y="6356352"/>
            <a:ext cx="2844800" cy="365125"/>
          </a:xfrm>
        </p:spPr>
        <p:txBody>
          <a:bodyPr/>
          <a:lstStyle/>
          <a:p>
            <a:fld id="{9FDB499F-DC86-4996-A3C7-FCE8E06389C2}" type="slidenum">
              <a:rPr lang="ar-SA" smtClean="0"/>
              <a:t>‹#›</a:t>
            </a:fld>
            <a:endParaRPr lang="ar-SA"/>
          </a:p>
        </p:txBody>
      </p:sp>
    </p:spTree>
    <p:extLst>
      <p:ext uri="{BB962C8B-B14F-4D97-AF65-F5344CB8AC3E}">
        <p14:creationId xmlns:p14="http://schemas.microsoft.com/office/powerpoint/2010/main" val="44557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ner Slide 2">
    <p:spTree>
      <p:nvGrpSpPr>
        <p:cNvPr id="1" name=""/>
        <p:cNvGrpSpPr/>
        <p:nvPr/>
      </p:nvGrpSpPr>
      <p:grpSpPr>
        <a:xfrm>
          <a:off x="0" y="0"/>
          <a:ext cx="0" cy="0"/>
          <a:chOff x="0" y="0"/>
          <a:chExt cx="0" cy="0"/>
        </a:xfrm>
      </p:grpSpPr>
      <p:sp>
        <p:nvSpPr>
          <p:cNvPr id="2" name="Title 1"/>
          <p:cNvSpPr>
            <a:spLocks noGrp="1"/>
          </p:cNvSpPr>
          <p:nvPr>
            <p:ph type="title"/>
          </p:nvPr>
        </p:nvSpPr>
        <p:spPr>
          <a:xfrm>
            <a:off x="1831709" y="273050"/>
            <a:ext cx="10120943" cy="779687"/>
          </a:xfrm>
        </p:spPr>
        <p:txBody>
          <a:bodyPr anchor="b">
            <a:normAutofit/>
          </a:bodyPr>
          <a:lstStyle>
            <a:lvl1pPr algn="r">
              <a:defRPr sz="2500" b="0"/>
            </a:lvl1pPr>
          </a:lstStyle>
          <a:p>
            <a:r>
              <a:rPr lang="en-US"/>
              <a:t>Click to edit Master title style</a:t>
            </a:r>
            <a:endParaRPr lang="ar-SA"/>
          </a:p>
        </p:txBody>
      </p:sp>
      <p:sp>
        <p:nvSpPr>
          <p:cNvPr id="3" name="Content Placeholder 2"/>
          <p:cNvSpPr>
            <a:spLocks noGrp="1"/>
          </p:cNvSpPr>
          <p:nvPr>
            <p:ph idx="1"/>
          </p:nvPr>
        </p:nvSpPr>
        <p:spPr>
          <a:xfrm>
            <a:off x="1295467" y="1232694"/>
            <a:ext cx="10657184" cy="54366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Tree>
    <p:extLst>
      <p:ext uri="{BB962C8B-B14F-4D97-AF65-F5344CB8AC3E}">
        <p14:creationId xmlns:p14="http://schemas.microsoft.com/office/powerpoint/2010/main" val="275990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ner Slide 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14A1A038-26D6-4448-BEFF-B10988F574D9}"/>
              </a:ext>
            </a:extLst>
          </p:cNvPr>
          <p:cNvGraphicFramePr>
            <a:graphicFrameLocks noChangeAspect="1"/>
          </p:cNvGraphicFramePr>
          <p:nvPr userDrawn="1">
            <p:custDataLst>
              <p:tags r:id="rId2"/>
            </p:custDataLst>
            <p:extLst>
              <p:ext uri="{D42A27DB-BD31-4B8C-83A1-F6EECF244321}">
                <p14:modId xmlns:p14="http://schemas.microsoft.com/office/powerpoint/2010/main" val="23778419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2" name="think-cell Slide" r:id="rId5" imgW="370" imgH="371" progId="TCLayout.ActiveDocument.1">
                  <p:embed/>
                </p:oleObj>
              </mc:Choice>
              <mc:Fallback>
                <p:oleObj name="think-cell Slide" r:id="rId5" imgW="370" imgH="371" progId="TCLayout.ActiveDocument.1">
                  <p:embed/>
                  <p:pic>
                    <p:nvPicPr>
                      <p:cNvPr id="3" name="Object 2" hidden="1">
                        <a:extLst>
                          <a:ext uri="{FF2B5EF4-FFF2-40B4-BE49-F238E27FC236}">
                            <a16:creationId xmlns:a16="http://schemas.microsoft.com/office/drawing/2014/main" id="{14A1A038-26D6-4448-BEFF-B10988F574D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47CA0DD-03C6-442E-9BE2-C89BD7DFF738}"/>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200" b="0" i="0" baseline="0">
              <a:latin typeface="DIN Next LT Arabic Medium" panose="020B0603020203050203" pitchFamily="34" charset="-78"/>
              <a:ea typeface="+mj-ea"/>
              <a:cs typeface="+mj-cs"/>
              <a:sym typeface="DIN Next LT Arabic Medium" panose="020B0603020203050203" pitchFamily="34" charset="-78"/>
            </a:endParaRPr>
          </a:p>
        </p:txBody>
      </p:sp>
      <p:sp>
        <p:nvSpPr>
          <p:cNvPr id="150" name="Title 1"/>
          <p:cNvSpPr>
            <a:spLocks noGrp="1"/>
          </p:cNvSpPr>
          <p:nvPr>
            <p:ph type="title"/>
          </p:nvPr>
        </p:nvSpPr>
        <p:spPr>
          <a:xfrm>
            <a:off x="624841" y="541020"/>
            <a:ext cx="9695630" cy="610238"/>
          </a:xfrm>
        </p:spPr>
        <p:txBody>
          <a:bodyPr>
            <a:normAutofit/>
          </a:bodyPr>
          <a:lstStyle>
            <a:lvl1pPr algn="r">
              <a:defRPr sz="3200">
                <a:solidFill>
                  <a:schemeClr val="accent3"/>
                </a:solidFill>
              </a:defRPr>
            </a:lvl1pPr>
          </a:lstStyle>
          <a:p>
            <a:r>
              <a:rPr lang="en-US"/>
              <a:t>Click to edit Master title style</a:t>
            </a:r>
          </a:p>
        </p:txBody>
      </p:sp>
    </p:spTree>
    <p:extLst>
      <p:ext uri="{BB962C8B-B14F-4D97-AF65-F5344CB8AC3E}">
        <p14:creationId xmlns:p14="http://schemas.microsoft.com/office/powerpoint/2010/main" val="382467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 Slide">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5965EF0-C87F-47D8-BB53-488B97E1F6D2}"/>
              </a:ext>
            </a:extLst>
          </p:cNvPr>
          <p:cNvGraphicFramePr>
            <a:graphicFrameLocks noChangeAspect="1"/>
          </p:cNvGraphicFramePr>
          <p:nvPr userDrawn="1">
            <p:custDataLst>
              <p:tags r:id="rId2"/>
            </p:custDataLst>
            <p:extLst>
              <p:ext uri="{D42A27DB-BD31-4B8C-83A1-F6EECF244321}">
                <p14:modId xmlns:p14="http://schemas.microsoft.com/office/powerpoint/2010/main" val="29536397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6"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35965EF0-C87F-47D8-BB53-488B97E1F6D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1199456" y="3068960"/>
            <a:ext cx="9889099"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pic>
        <p:nvPicPr>
          <p:cNvPr id="7" name="5AF2ECCF-13AD-454C-9087-38FC1F150860" descr="2F1ADF95-1650-4CCF-A78E-7A33FEEBFD83@elm">
            <a:extLst>
              <a:ext uri="{FF2B5EF4-FFF2-40B4-BE49-F238E27FC236}">
                <a16:creationId xmlns:a16="http://schemas.microsoft.com/office/drawing/2014/main" id="{1A2A79C7-E6E3-4017-8899-65C9E4229837}"/>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48682" y="20052"/>
            <a:ext cx="12230716" cy="683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4458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reak Slide 2">
    <p:bg>
      <p:bgPr>
        <a:solidFill>
          <a:schemeClr val="accent2"/>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9BF8873-42C5-4B9A-BCBF-247B824D30DC}"/>
              </a:ext>
            </a:extLst>
          </p:cNvPr>
          <p:cNvGraphicFramePr>
            <a:graphicFrameLocks noChangeAspect="1"/>
          </p:cNvGraphicFramePr>
          <p:nvPr userDrawn="1">
            <p:custDataLst>
              <p:tags r:id="rId2"/>
            </p:custDataLst>
            <p:extLst>
              <p:ext uri="{D42A27DB-BD31-4B8C-83A1-F6EECF244321}">
                <p14:modId xmlns:p14="http://schemas.microsoft.com/office/powerpoint/2010/main" val="20155930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30"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A9BF8873-42C5-4B9A-BCBF-247B824D30D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5423926" y="5157192"/>
            <a:ext cx="6240693"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pic>
        <p:nvPicPr>
          <p:cNvPr id="7" name="B81BD7F7-A629-410E-A3A8-9498B35DD071" descr="F85298B0-E076-41C9-B66C-4602906B10FF@elm">
            <a:extLst>
              <a:ext uri="{FF2B5EF4-FFF2-40B4-BE49-F238E27FC236}">
                <a16:creationId xmlns:a16="http://schemas.microsoft.com/office/drawing/2014/main" id="{D2880601-6232-43AF-8B6F-0825511D458B}"/>
              </a:ext>
            </a:extLst>
          </p:cNvPr>
          <p:cNvPicPr>
            <a:picLocks noChangeAspect="1" noChangeArrowheads="1"/>
          </p:cNvPicPr>
          <p:nvPr userDrawn="1"/>
        </p:nvPicPr>
        <p:blipFill>
          <a:blip r:embed="rId6">
            <a:extLst>
              <a:ext uri="{28A0092B-C50C-407E-A947-70E740481C1C}">
                <a14:useLocalDpi xmlns:a14="http://schemas.microsoft.com/office/drawing/2010/main"/>
              </a:ext>
            </a:extLst>
          </a:blip>
          <a:srcRect/>
          <a:stretch>
            <a:fillRect/>
          </a:stretch>
        </p:blipFill>
        <p:spPr bwMode="auto">
          <a:xfrm>
            <a:off x="0" y="1"/>
            <a:ext cx="12939069" cy="685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996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reak Slide 3">
    <p:bg>
      <p:bgPr>
        <a:solidFill>
          <a:schemeClr val="accent3"/>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53A41817-5489-423E-B612-AE2DF7FAD622}"/>
              </a:ext>
            </a:extLst>
          </p:cNvPr>
          <p:cNvGraphicFramePr>
            <a:graphicFrameLocks noChangeAspect="1"/>
          </p:cNvGraphicFramePr>
          <p:nvPr userDrawn="1">
            <p:custDataLst>
              <p:tags r:id="rId2"/>
            </p:custDataLst>
            <p:extLst>
              <p:ext uri="{D42A27DB-BD31-4B8C-83A1-F6EECF244321}">
                <p14:modId xmlns:p14="http://schemas.microsoft.com/office/powerpoint/2010/main" val="23481862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54" name="think-cell Slide" r:id="rId4" imgW="631" imgH="631" progId="TCLayout.ActiveDocument.1">
                  <p:embed/>
                </p:oleObj>
              </mc:Choice>
              <mc:Fallback>
                <p:oleObj name="think-cell Slide" r:id="rId4" imgW="631" imgH="631" progId="TCLayout.ActiveDocument.1">
                  <p:embed/>
                  <p:pic>
                    <p:nvPicPr>
                      <p:cNvPr id="5" name="Object 4" hidden="1">
                        <a:extLst>
                          <a:ext uri="{FF2B5EF4-FFF2-40B4-BE49-F238E27FC236}">
                            <a16:creationId xmlns:a16="http://schemas.microsoft.com/office/drawing/2014/main" id="{53A41817-5489-423E-B612-AE2DF7FAD62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itle 1"/>
          <p:cNvSpPr>
            <a:spLocks noGrp="1"/>
          </p:cNvSpPr>
          <p:nvPr>
            <p:ph type="ctrTitle"/>
          </p:nvPr>
        </p:nvSpPr>
        <p:spPr>
          <a:xfrm>
            <a:off x="815413" y="980728"/>
            <a:ext cx="9889099" cy="792088"/>
          </a:xfrm>
        </p:spPr>
        <p:txBody>
          <a:bodyPr vert="horz" anchor="ctr">
            <a:normAutofit/>
          </a:bodyPr>
          <a:lstStyle>
            <a:lvl1pPr algn="r" rtl="1">
              <a:defRPr sz="2500">
                <a:solidFill>
                  <a:schemeClr val="bg2"/>
                </a:solidFill>
              </a:defRPr>
            </a:lvl1pPr>
          </a:lstStyle>
          <a:p>
            <a:r>
              <a:rPr lang="en-US"/>
              <a:t>Click to edit Master title style</a:t>
            </a:r>
            <a:endParaRPr lang="ar-SA"/>
          </a:p>
        </p:txBody>
      </p:sp>
      <p:grpSp>
        <p:nvGrpSpPr>
          <p:cNvPr id="7" name="Group 6">
            <a:extLst>
              <a:ext uri="{FF2B5EF4-FFF2-40B4-BE49-F238E27FC236}">
                <a16:creationId xmlns:a16="http://schemas.microsoft.com/office/drawing/2014/main" id="{2BCA7D5D-5E46-4227-8E07-10F9C1FBFB2E}"/>
              </a:ext>
            </a:extLst>
          </p:cNvPr>
          <p:cNvGrpSpPr/>
          <p:nvPr userDrawn="1"/>
        </p:nvGrpSpPr>
        <p:grpSpPr>
          <a:xfrm>
            <a:off x="0" y="0"/>
            <a:ext cx="2712278" cy="3626678"/>
            <a:chOff x="0" y="0"/>
            <a:chExt cx="2712278" cy="3626678"/>
          </a:xfrm>
        </p:grpSpPr>
        <p:sp>
          <p:nvSpPr>
            <p:cNvPr id="8" name="Freeform 1">
              <a:extLst>
                <a:ext uri="{FF2B5EF4-FFF2-40B4-BE49-F238E27FC236}">
                  <a16:creationId xmlns:a16="http://schemas.microsoft.com/office/drawing/2014/main" id="{CA40717F-23FA-456E-BEF7-B80280C23AC4}"/>
                </a:ext>
              </a:extLst>
            </p:cNvPr>
            <p:cNvSpPr/>
            <p:nvPr userDrawn="1"/>
          </p:nvSpPr>
          <p:spPr>
            <a:xfrm>
              <a:off x="0" y="0"/>
              <a:ext cx="2712278" cy="3626678"/>
            </a:xfrm>
            <a:custGeom>
              <a:avLst/>
              <a:gdLst>
                <a:gd name="connsiteX0" fmla="*/ 2712278 w 2712278"/>
                <a:gd name="connsiteY0" fmla="*/ 0 h 3626678"/>
                <a:gd name="connsiteX1" fmla="*/ 2685774 w 2712278"/>
                <a:gd name="connsiteY1" fmla="*/ 1373808 h 3626678"/>
                <a:gd name="connsiteX2" fmla="*/ 0 w 2712278"/>
                <a:gd name="connsiteY2" fmla="*/ 3626678 h 3626678"/>
              </a:gdLst>
              <a:ahLst/>
              <a:cxnLst>
                <a:cxn ang="0">
                  <a:pos x="connsiteX0" y="connsiteY0"/>
                </a:cxn>
                <a:cxn ang="0">
                  <a:pos x="connsiteX1" y="connsiteY1"/>
                </a:cxn>
                <a:cxn ang="0">
                  <a:pos x="connsiteX2" y="connsiteY2"/>
                </a:cxn>
              </a:cxnLst>
              <a:rect l="l" t="t" r="r" b="b"/>
              <a:pathLst>
                <a:path w="2712278" h="3626678">
                  <a:moveTo>
                    <a:pt x="2712278" y="0"/>
                  </a:moveTo>
                  <a:lnTo>
                    <a:pt x="2685774" y="1373808"/>
                  </a:lnTo>
                  <a:lnTo>
                    <a:pt x="0" y="3626678"/>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9" name="Freeform 2">
              <a:extLst>
                <a:ext uri="{FF2B5EF4-FFF2-40B4-BE49-F238E27FC236}">
                  <a16:creationId xmlns:a16="http://schemas.microsoft.com/office/drawing/2014/main" id="{345A8B3D-85A9-441D-A6B1-A5EAB9431EBD}"/>
                </a:ext>
              </a:extLst>
            </p:cNvPr>
            <p:cNvSpPr/>
            <p:nvPr userDrawn="1"/>
          </p:nvSpPr>
          <p:spPr>
            <a:xfrm>
              <a:off x="0" y="905565"/>
              <a:ext cx="2690192" cy="463826"/>
            </a:xfrm>
            <a:custGeom>
              <a:avLst/>
              <a:gdLst>
                <a:gd name="connsiteX0" fmla="*/ 0 w 2690192"/>
                <a:gd name="connsiteY0" fmla="*/ 0 h 463826"/>
                <a:gd name="connsiteX1" fmla="*/ 2690192 w 2690192"/>
                <a:gd name="connsiteY1" fmla="*/ 463826 h 463826"/>
              </a:gdLst>
              <a:ahLst/>
              <a:cxnLst>
                <a:cxn ang="0">
                  <a:pos x="connsiteX0" y="connsiteY0"/>
                </a:cxn>
                <a:cxn ang="0">
                  <a:pos x="connsiteX1" y="connsiteY1"/>
                </a:cxn>
              </a:cxnLst>
              <a:rect l="l" t="t" r="r" b="b"/>
              <a:pathLst>
                <a:path w="2690192" h="463826">
                  <a:moveTo>
                    <a:pt x="0" y="0"/>
                  </a:moveTo>
                  <a:lnTo>
                    <a:pt x="2690192" y="463826"/>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grpSp>
    </p:spTree>
    <p:extLst>
      <p:ext uri="{BB962C8B-B14F-4D97-AF65-F5344CB8AC3E}">
        <p14:creationId xmlns:p14="http://schemas.microsoft.com/office/powerpoint/2010/main" val="401309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شريحة داخلية 9">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51655AC-2307-4685-8A7A-5D6B3D37F9AC}"/>
              </a:ext>
            </a:extLst>
          </p:cNvPr>
          <p:cNvGraphicFramePr>
            <a:graphicFrameLocks noChangeAspect="1"/>
          </p:cNvGraphicFramePr>
          <p:nvPr userDrawn="1">
            <p:custDataLst>
              <p:tags r:id="rId2"/>
            </p:custDataLst>
            <p:extLst>
              <p:ext uri="{D42A27DB-BD31-4B8C-83A1-F6EECF244321}">
                <p14:modId xmlns:p14="http://schemas.microsoft.com/office/powerpoint/2010/main" val="24441661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8" name="think-cell Slide" r:id="rId5" imgW="370" imgH="371" progId="TCLayout.ActiveDocument.1">
                  <p:embed/>
                </p:oleObj>
              </mc:Choice>
              <mc:Fallback>
                <p:oleObj name="think-cell Slide" r:id="rId5" imgW="370" imgH="371" progId="TCLayout.ActiveDocument.1">
                  <p:embed/>
                  <p:pic>
                    <p:nvPicPr>
                      <p:cNvPr id="7" name="Object 6" hidden="1">
                        <a:extLst>
                          <a:ext uri="{FF2B5EF4-FFF2-40B4-BE49-F238E27FC236}">
                            <a16:creationId xmlns:a16="http://schemas.microsoft.com/office/drawing/2014/main" id="{151655AC-2307-4685-8A7A-5D6B3D37F9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5B15B37-8B82-498C-A832-6DF4A0964EED}"/>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200" b="0" i="0" baseline="0">
              <a:latin typeface="DIN Next LT Arabic Medium" panose="020B0603020203050203" pitchFamily="34" charset="-78"/>
              <a:ea typeface="+mj-ea"/>
              <a:cs typeface="+mj-cs"/>
              <a:sym typeface="DIN Next LT Arabic Medium" panose="020B0603020203050203" pitchFamily="34" charset="-78"/>
            </a:endParaRPr>
          </a:p>
        </p:txBody>
      </p:sp>
      <p:sp>
        <p:nvSpPr>
          <p:cNvPr id="4" name="Footer Placeholder 3">
            <a:extLst>
              <a:ext uri="{FF2B5EF4-FFF2-40B4-BE49-F238E27FC236}">
                <a16:creationId xmlns:a16="http://schemas.microsoft.com/office/drawing/2014/main" id="{DAADBF67-03DD-4DE5-B334-8CD41719ED4E}"/>
              </a:ext>
            </a:extLst>
          </p:cNvPr>
          <p:cNvSpPr>
            <a:spLocks noGrp="1"/>
          </p:cNvSpPr>
          <p:nvPr>
            <p:ph type="ftr" sz="quarter" idx="11"/>
          </p:nvPr>
        </p:nvSpPr>
        <p:spPr>
          <a:xfrm>
            <a:off x="645160" y="6446520"/>
            <a:ext cx="8140700" cy="274957"/>
          </a:xfrm>
        </p:spPr>
        <p:txBody>
          <a:bodyPr anchor="b"/>
          <a:lstStyle>
            <a:lvl1pPr algn="r">
              <a:defRPr sz="900">
                <a:solidFill>
                  <a:schemeClr val="bg1">
                    <a:lumMod val="65000"/>
                  </a:schemeClr>
                </a:solidFill>
              </a:defRPr>
            </a:lvl1pPr>
          </a:lstStyle>
          <a:p>
            <a:r>
              <a:rPr lang="en-US"/>
              <a:t>Source: Official website, company brochure, annual reports, press search, team analysis</a:t>
            </a:r>
            <a:endParaRPr lang="ar-SA"/>
          </a:p>
        </p:txBody>
      </p:sp>
      <p:sp>
        <p:nvSpPr>
          <p:cNvPr id="5" name="Slide Number Placeholder 4">
            <a:extLst>
              <a:ext uri="{FF2B5EF4-FFF2-40B4-BE49-F238E27FC236}">
                <a16:creationId xmlns:a16="http://schemas.microsoft.com/office/drawing/2014/main" id="{3B032527-04B0-4D45-B6E7-AAAEE4B6B87C}"/>
              </a:ext>
            </a:extLst>
          </p:cNvPr>
          <p:cNvSpPr>
            <a:spLocks noGrp="1"/>
          </p:cNvSpPr>
          <p:nvPr>
            <p:ph type="sldNum" sz="quarter" idx="12"/>
          </p:nvPr>
        </p:nvSpPr>
        <p:spPr>
          <a:xfrm>
            <a:off x="11389010" y="6446520"/>
            <a:ext cx="409290" cy="274957"/>
          </a:xfrm>
        </p:spPr>
        <p:txBody>
          <a:bodyPr/>
          <a:lstStyle>
            <a:lvl1pPr algn="r" rtl="1">
              <a:defRPr sz="900">
                <a:solidFill>
                  <a:schemeClr val="bg1">
                    <a:lumMod val="65000"/>
                  </a:schemeClr>
                </a:solidFill>
              </a:defRPr>
            </a:lvl1pPr>
          </a:lstStyle>
          <a:p>
            <a:fld id="{9FDB499F-DC86-4996-A3C7-FCE8E06389C2}" type="slidenum">
              <a:rPr lang="ar-SA" smtClean="0"/>
              <a:pPr/>
              <a:t>‹#›</a:t>
            </a:fld>
            <a:endParaRPr lang="ar-SA"/>
          </a:p>
        </p:txBody>
      </p:sp>
      <p:sp>
        <p:nvSpPr>
          <p:cNvPr id="3" name="Title 2">
            <a:extLst>
              <a:ext uri="{FF2B5EF4-FFF2-40B4-BE49-F238E27FC236}">
                <a16:creationId xmlns:a16="http://schemas.microsoft.com/office/drawing/2014/main" id="{535B55FC-D5A3-45EE-99B7-77E0608F2DDE}"/>
              </a:ext>
            </a:extLst>
          </p:cNvPr>
          <p:cNvSpPr>
            <a:spLocks noGrp="1"/>
          </p:cNvSpPr>
          <p:nvPr>
            <p:ph type="title"/>
          </p:nvPr>
        </p:nvSpPr>
        <p:spPr>
          <a:xfrm>
            <a:off x="533400" y="556260"/>
            <a:ext cx="11049000" cy="579758"/>
          </a:xfrm>
        </p:spPr>
        <p:txBody>
          <a:bodyPr vert="horz">
            <a:noAutofit/>
          </a:bodyPr>
          <a:lstStyle>
            <a:lvl1pPr algn="r" rtl="1">
              <a:defRPr sz="3200">
                <a:solidFill>
                  <a:schemeClr val="accent3"/>
                </a:solidFill>
              </a:defRPr>
            </a:lvl1pPr>
          </a:lstStyle>
          <a:p>
            <a:r>
              <a:rPr lang="en-US"/>
              <a:t>Click to edit Master title style</a:t>
            </a:r>
          </a:p>
        </p:txBody>
      </p:sp>
    </p:spTree>
    <p:extLst>
      <p:ext uri="{BB962C8B-B14F-4D97-AF65-F5344CB8AC3E}">
        <p14:creationId xmlns:p14="http://schemas.microsoft.com/office/powerpoint/2010/main" val="9744602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384" userDrawn="1">
          <p15:clr>
            <a:srgbClr val="FBAE40"/>
          </p15:clr>
        </p15:guide>
        <p15:guide id="4" pos="724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rabic Layou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51655AC-2307-4685-8A7A-5D6B3D37F9AC}"/>
              </a:ext>
            </a:extLst>
          </p:cNvPr>
          <p:cNvGraphicFramePr>
            <a:graphicFrameLocks noChangeAspect="1"/>
          </p:cNvGraphicFramePr>
          <p:nvPr userDrawn="1">
            <p:custDataLst>
              <p:tags r:id="rId2"/>
            </p:custDataLst>
            <p:extLst>
              <p:ext uri="{D42A27DB-BD31-4B8C-83A1-F6EECF244321}">
                <p14:modId xmlns:p14="http://schemas.microsoft.com/office/powerpoint/2010/main" val="2987913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2" name="think-cell Slide" r:id="rId5" imgW="370" imgH="371" progId="TCLayout.ActiveDocument.1">
                  <p:embed/>
                </p:oleObj>
              </mc:Choice>
              <mc:Fallback>
                <p:oleObj name="think-cell Slide" r:id="rId5" imgW="370" imgH="371" progId="TCLayout.ActiveDocument.1">
                  <p:embed/>
                  <p:pic>
                    <p:nvPicPr>
                      <p:cNvPr id="7" name="Object 6" hidden="1">
                        <a:extLst>
                          <a:ext uri="{FF2B5EF4-FFF2-40B4-BE49-F238E27FC236}">
                            <a16:creationId xmlns:a16="http://schemas.microsoft.com/office/drawing/2014/main" id="{151655AC-2307-4685-8A7A-5D6B3D37F9A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15B15B37-8B82-498C-A832-6DF4A0964EED}"/>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200" b="0" i="0" baseline="0">
              <a:latin typeface="DIN Next LT Arabic Medium" panose="020B0603020203050203" pitchFamily="34" charset="-78"/>
              <a:ea typeface="+mj-ea"/>
              <a:cs typeface="+mj-cs"/>
              <a:sym typeface="DIN Next LT Arabic Medium" panose="020B0603020203050203" pitchFamily="34" charset="-78"/>
            </a:endParaRPr>
          </a:p>
        </p:txBody>
      </p:sp>
      <p:sp>
        <p:nvSpPr>
          <p:cNvPr id="4" name="Footer Placeholder 3">
            <a:extLst>
              <a:ext uri="{FF2B5EF4-FFF2-40B4-BE49-F238E27FC236}">
                <a16:creationId xmlns:a16="http://schemas.microsoft.com/office/drawing/2014/main" id="{DAADBF67-03DD-4DE5-B334-8CD41719ED4E}"/>
              </a:ext>
            </a:extLst>
          </p:cNvPr>
          <p:cNvSpPr>
            <a:spLocks noGrp="1"/>
          </p:cNvSpPr>
          <p:nvPr>
            <p:ph type="ftr" sz="quarter" idx="11"/>
          </p:nvPr>
        </p:nvSpPr>
        <p:spPr>
          <a:xfrm>
            <a:off x="3390550" y="6446520"/>
            <a:ext cx="8140700" cy="274957"/>
          </a:xfrm>
        </p:spPr>
        <p:txBody>
          <a:bodyPr anchor="b"/>
          <a:lstStyle>
            <a:lvl1pPr algn="r" rtl="1">
              <a:defRPr sz="900">
                <a:solidFill>
                  <a:schemeClr val="bg1">
                    <a:lumMod val="65000"/>
                  </a:schemeClr>
                </a:solidFill>
              </a:defRPr>
            </a:lvl1pPr>
          </a:lstStyle>
          <a:p>
            <a:r>
              <a:rPr lang="en-US"/>
              <a:t>Source: Official website, company brochure, annual reports, press search, team analysis</a:t>
            </a:r>
            <a:endParaRPr lang="ar-SA"/>
          </a:p>
        </p:txBody>
      </p:sp>
      <p:sp>
        <p:nvSpPr>
          <p:cNvPr id="5" name="Slide Number Placeholder 4">
            <a:extLst>
              <a:ext uri="{FF2B5EF4-FFF2-40B4-BE49-F238E27FC236}">
                <a16:creationId xmlns:a16="http://schemas.microsoft.com/office/drawing/2014/main" id="{3B032527-04B0-4D45-B6E7-AAAEE4B6B87C}"/>
              </a:ext>
            </a:extLst>
          </p:cNvPr>
          <p:cNvSpPr>
            <a:spLocks noGrp="1"/>
          </p:cNvSpPr>
          <p:nvPr>
            <p:ph type="sldNum" sz="quarter" idx="12"/>
          </p:nvPr>
        </p:nvSpPr>
        <p:spPr>
          <a:xfrm>
            <a:off x="393700" y="6446520"/>
            <a:ext cx="409290" cy="274957"/>
          </a:xfrm>
        </p:spPr>
        <p:txBody>
          <a:bodyPr/>
          <a:lstStyle>
            <a:lvl1pPr algn="r" rtl="1">
              <a:defRPr sz="900">
                <a:solidFill>
                  <a:schemeClr val="bg1">
                    <a:lumMod val="65000"/>
                  </a:schemeClr>
                </a:solidFill>
              </a:defRPr>
            </a:lvl1pPr>
          </a:lstStyle>
          <a:p>
            <a:fld id="{9FDB499F-DC86-4996-A3C7-FCE8E06389C2}" type="slidenum">
              <a:rPr lang="ar-SA" smtClean="0"/>
              <a:pPr/>
              <a:t>‹#›</a:t>
            </a:fld>
            <a:endParaRPr lang="ar-SA"/>
          </a:p>
        </p:txBody>
      </p:sp>
      <p:sp>
        <p:nvSpPr>
          <p:cNvPr id="3" name="Title 2">
            <a:extLst>
              <a:ext uri="{FF2B5EF4-FFF2-40B4-BE49-F238E27FC236}">
                <a16:creationId xmlns:a16="http://schemas.microsoft.com/office/drawing/2014/main" id="{535B55FC-D5A3-45EE-99B7-77E0608F2DDE}"/>
              </a:ext>
            </a:extLst>
          </p:cNvPr>
          <p:cNvSpPr>
            <a:spLocks noGrp="1"/>
          </p:cNvSpPr>
          <p:nvPr>
            <p:ph type="title"/>
          </p:nvPr>
        </p:nvSpPr>
        <p:spPr>
          <a:xfrm>
            <a:off x="533400" y="556260"/>
            <a:ext cx="11049000" cy="579758"/>
          </a:xfrm>
        </p:spPr>
        <p:txBody>
          <a:bodyPr vert="horz">
            <a:noAutofit/>
          </a:bodyPr>
          <a:lstStyle>
            <a:lvl1pPr algn="r" rtl="1">
              <a:defRPr sz="3200">
                <a:solidFill>
                  <a:schemeClr val="accent3"/>
                </a:solidFill>
              </a:defRPr>
            </a:lvl1pPr>
          </a:lstStyle>
          <a:p>
            <a:r>
              <a:rPr lang="en-US"/>
              <a:t>Click to edit Master title style</a:t>
            </a:r>
          </a:p>
        </p:txBody>
      </p:sp>
    </p:spTree>
    <p:extLst>
      <p:ext uri="{BB962C8B-B14F-4D97-AF65-F5344CB8AC3E}">
        <p14:creationId xmlns:p14="http://schemas.microsoft.com/office/powerpoint/2010/main" val="2987359084"/>
      </p:ext>
    </p:extLst>
  </p:cSld>
  <p:clrMapOvr>
    <a:masterClrMapping/>
  </p:clrMapOvr>
  <p:extLst>
    <p:ext uri="{DCECCB84-F9BA-43D5-87BE-67443E8EF086}">
      <p15:sldGuideLst xmlns:p15="http://schemas.microsoft.com/office/powerpoint/2012/main">
        <p15:guide id="1" pos="7272" userDrawn="1">
          <p15:clr>
            <a:srgbClr val="FBAE40"/>
          </p15:clr>
        </p15:guide>
        <p15:guide id="2" pos="40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CC04E26-759C-4DAA-B5D9-904E48EBD71F}"/>
              </a:ext>
            </a:extLst>
          </p:cNvPr>
          <p:cNvGraphicFramePr>
            <a:graphicFrameLocks noChangeAspect="1"/>
          </p:cNvGraphicFramePr>
          <p:nvPr userDrawn="1">
            <p:custDataLst>
              <p:tags r:id="rId13"/>
            </p:custDataLst>
            <p:extLst>
              <p:ext uri="{D42A27DB-BD31-4B8C-83A1-F6EECF244321}">
                <p14:modId xmlns:p14="http://schemas.microsoft.com/office/powerpoint/2010/main" val="31184428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 name="think-cell Slide" r:id="rId15" imgW="421" imgH="420" progId="TCLayout.ActiveDocument.1">
                  <p:embed/>
                </p:oleObj>
              </mc:Choice>
              <mc:Fallback>
                <p:oleObj name="think-cell Slide" r:id="rId15" imgW="421" imgH="420" progId="TCLayout.ActiveDocument.1">
                  <p:embed/>
                  <p:pic>
                    <p:nvPicPr>
                      <p:cNvPr id="8" name="Object 7" hidden="1">
                        <a:extLst>
                          <a:ext uri="{FF2B5EF4-FFF2-40B4-BE49-F238E27FC236}">
                            <a16:creationId xmlns:a16="http://schemas.microsoft.com/office/drawing/2014/main" id="{CCC04E26-759C-4DAA-B5D9-904E48EBD71F}"/>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7EDD7146-F7F5-4380-882B-6C4035F364B2}"/>
              </a:ext>
            </a:extLst>
          </p:cNvPr>
          <p:cNvSpPr/>
          <p:nvPr userDrawn="1">
            <p:custDataLst>
              <p:tags r:id="rId1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en-US" sz="4400" b="0" i="0" baseline="0">
              <a:latin typeface="DIN Next LT Arabic Medium"/>
              <a:ea typeface="+mj-ea"/>
              <a:cs typeface="+mj-cs"/>
              <a:sym typeface="DIN Next LT Arabic Medium"/>
            </a:endParaRPr>
          </a:p>
        </p:txBody>
      </p:sp>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1" anchor="ctr">
            <a:normAutofit/>
          </a:bodyPr>
          <a:lstStyle/>
          <a:p>
            <a:r>
              <a:rPr lang="en-US"/>
              <a:t>Click to edit Master title style</a:t>
            </a:r>
            <a:endParaRPr lang="ar-SA"/>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p:cNvSpPr>
            <a:spLocks noGrp="1"/>
          </p:cNvSpPr>
          <p:nvPr>
            <p:ph type="dt" sz="half" idx="2"/>
          </p:nvPr>
        </p:nvSpPr>
        <p:spPr>
          <a:xfrm>
            <a:off x="8737600" y="6356352"/>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endParaRPr lang="ar-SA"/>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a:t>Source: Official website, company brochure, annual reports, press search, team analysis</a:t>
            </a:r>
            <a:endParaRPr lang="ar-SA"/>
          </a:p>
        </p:txBody>
      </p:sp>
      <p:sp>
        <p:nvSpPr>
          <p:cNvPr id="6" name="Slide Number Placeholder 5"/>
          <p:cNvSpPr>
            <a:spLocks noGrp="1"/>
          </p:cNvSpPr>
          <p:nvPr>
            <p:ph type="sldNum" sz="quarter" idx="4"/>
          </p:nvPr>
        </p:nvSpPr>
        <p:spPr>
          <a:xfrm>
            <a:off x="609600" y="6356352"/>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DB499F-DC86-4996-A3C7-FCE8E06389C2}" type="slidenum">
              <a:rPr lang="ar-SA" smtClean="0"/>
              <a:t>‹#›</a:t>
            </a:fld>
            <a:endParaRPr lang="ar-SA"/>
          </a:p>
        </p:txBody>
      </p:sp>
    </p:spTree>
    <p:extLst>
      <p:ext uri="{BB962C8B-B14F-4D97-AF65-F5344CB8AC3E}">
        <p14:creationId xmlns:p14="http://schemas.microsoft.com/office/powerpoint/2010/main" val="749747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4" r:id="rId8"/>
    <p:sldLayoutId id="2147483676" r:id="rId9"/>
    <p:sldLayoutId id="2147483681" r:id="rId10"/>
  </p:sldLayoutIdLst>
  <p:hf hd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32.xml"/><Relationship Id="rId7" Type="http://schemas.openxmlformats.org/officeDocument/2006/relationships/image" Target="../media/image3.emf"/><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notesSlide" Target="../notesSlides/notesSlide9.xml"/><Relationship Id="rId10" Type="http://schemas.openxmlformats.org/officeDocument/2006/relationships/image" Target="../media/image8.png"/><Relationship Id="rId4" Type="http://schemas.openxmlformats.org/officeDocument/2006/relationships/slideLayout" Target="../slideLayouts/slideLayout9.xml"/><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9.xml"/><Relationship Id="rId7" Type="http://schemas.openxmlformats.org/officeDocument/2006/relationships/image" Target="../media/image7.png"/><Relationship Id="rId2" Type="http://schemas.openxmlformats.org/officeDocument/2006/relationships/tags" Target="../tags/tag33.xml"/><Relationship Id="rId1" Type="http://schemas.openxmlformats.org/officeDocument/2006/relationships/vmlDrawing" Target="../drawings/vmlDrawing19.vml"/><Relationship Id="rId6" Type="http://schemas.openxmlformats.org/officeDocument/2006/relationships/image" Target="../media/image3.emf"/><Relationship Id="rId5" Type="http://schemas.openxmlformats.org/officeDocument/2006/relationships/oleObject" Target="../embeddings/oleObject19.bin"/><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16.xml"/><Relationship Id="rId7" Type="http://schemas.openxmlformats.org/officeDocument/2006/relationships/image" Target="../media/image3.emf"/><Relationship Id="rId2" Type="http://schemas.openxmlformats.org/officeDocument/2006/relationships/tags" Target="../tags/tag15.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1.xml"/><Relationship Id="rId4" Type="http://schemas.openxmlformats.org/officeDocument/2006/relationships/slideLayout" Target="../slideLayouts/slideLayout9.xml"/><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7.png"/><Relationship Id="rId3" Type="http://schemas.openxmlformats.org/officeDocument/2006/relationships/tags" Target="../tags/tag18.xml"/><Relationship Id="rId7" Type="http://schemas.openxmlformats.org/officeDocument/2006/relationships/image" Target="../media/image3.emf"/><Relationship Id="rId12" Type="http://schemas.openxmlformats.org/officeDocument/2006/relationships/image" Target="../media/image13.png"/><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oleObject" Target="../embeddings/oleObject11.bin"/><Relationship Id="rId11" Type="http://schemas.openxmlformats.org/officeDocument/2006/relationships/image" Target="../media/image12.png"/><Relationship Id="rId5" Type="http://schemas.openxmlformats.org/officeDocument/2006/relationships/notesSlide" Target="../notesSlides/notesSlide2.xml"/><Relationship Id="rId10" Type="http://schemas.openxmlformats.org/officeDocument/2006/relationships/image" Target="../media/image11.jpeg"/><Relationship Id="rId4" Type="http://schemas.openxmlformats.org/officeDocument/2006/relationships/slideLayout" Target="../slideLayouts/slideLayout9.xml"/><Relationship Id="rId9" Type="http://schemas.openxmlformats.org/officeDocument/2006/relationships/image" Target="../media/image10.png"/><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0.xml"/><Relationship Id="rId7" Type="http://schemas.openxmlformats.org/officeDocument/2006/relationships/image" Target="../media/image1.emf"/><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oleObject" Target="../embeddings/oleObject12.bin"/><Relationship Id="rId5" Type="http://schemas.openxmlformats.org/officeDocument/2006/relationships/notesSlide" Target="../notesSlides/notesSlide3.xml"/><Relationship Id="rId4" Type="http://schemas.openxmlformats.org/officeDocument/2006/relationships/slideLayout" Target="../slideLayouts/slideLayout9.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2.xml"/><Relationship Id="rId7" Type="http://schemas.openxmlformats.org/officeDocument/2006/relationships/image" Target="../media/image3.emf"/><Relationship Id="rId2" Type="http://schemas.openxmlformats.org/officeDocument/2006/relationships/tags" Target="../tags/tag21.xml"/><Relationship Id="rId1" Type="http://schemas.openxmlformats.org/officeDocument/2006/relationships/vmlDrawing" Target="../drawings/vmlDrawing13.vml"/><Relationship Id="rId6" Type="http://schemas.openxmlformats.org/officeDocument/2006/relationships/oleObject" Target="../embeddings/oleObject13.bin"/><Relationship Id="rId5" Type="http://schemas.openxmlformats.org/officeDocument/2006/relationships/notesSlide" Target="../notesSlides/notesSlide4.xml"/><Relationship Id="rId4" Type="http://schemas.openxmlformats.org/officeDocument/2006/relationships/slideLayout" Target="../slideLayouts/slideLayout9.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24.xml"/><Relationship Id="rId7" Type="http://schemas.openxmlformats.org/officeDocument/2006/relationships/image" Target="../media/image3.emf"/><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notesSlide" Target="../notesSlides/notesSlide5.xml"/><Relationship Id="rId4" Type="http://schemas.openxmlformats.org/officeDocument/2006/relationships/slideLayout" Target="../slideLayouts/slideLayout9.xml"/><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8.png"/><Relationship Id="rId3" Type="http://schemas.openxmlformats.org/officeDocument/2006/relationships/tags" Target="../tags/tag26.xml"/><Relationship Id="rId7" Type="http://schemas.openxmlformats.org/officeDocument/2006/relationships/image" Target="../media/image3.emf"/><Relationship Id="rId12" Type="http://schemas.openxmlformats.org/officeDocument/2006/relationships/image" Target="../media/image7.png"/><Relationship Id="rId2" Type="http://schemas.openxmlformats.org/officeDocument/2006/relationships/tags" Target="../tags/tag25.xml"/><Relationship Id="rId1" Type="http://schemas.openxmlformats.org/officeDocument/2006/relationships/vmlDrawing" Target="../drawings/vmlDrawing15.vml"/><Relationship Id="rId6" Type="http://schemas.openxmlformats.org/officeDocument/2006/relationships/oleObject" Target="../embeddings/oleObject15.bin"/><Relationship Id="rId11" Type="http://schemas.openxmlformats.org/officeDocument/2006/relationships/image" Target="../media/image17.svg"/><Relationship Id="rId5" Type="http://schemas.openxmlformats.org/officeDocument/2006/relationships/notesSlide" Target="../notesSlides/notesSlide6.xml"/><Relationship Id="rId10" Type="http://schemas.openxmlformats.org/officeDocument/2006/relationships/image" Target="../media/image16.png"/><Relationship Id="rId4" Type="http://schemas.openxmlformats.org/officeDocument/2006/relationships/slideLayout" Target="../slideLayouts/slideLayout9.xml"/><Relationship Id="rId9" Type="http://schemas.openxmlformats.org/officeDocument/2006/relationships/image" Target="../media/image15.sv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8.png"/><Relationship Id="rId3" Type="http://schemas.openxmlformats.org/officeDocument/2006/relationships/tags" Target="../tags/tag28.xml"/><Relationship Id="rId7" Type="http://schemas.openxmlformats.org/officeDocument/2006/relationships/image" Target="../media/image1.emf"/><Relationship Id="rId12" Type="http://schemas.openxmlformats.org/officeDocument/2006/relationships/image" Target="../media/image7.png"/><Relationship Id="rId2" Type="http://schemas.openxmlformats.org/officeDocument/2006/relationships/tags" Target="../tags/tag27.xml"/><Relationship Id="rId1" Type="http://schemas.openxmlformats.org/officeDocument/2006/relationships/vmlDrawing" Target="../drawings/vmlDrawing16.vml"/><Relationship Id="rId6" Type="http://schemas.openxmlformats.org/officeDocument/2006/relationships/oleObject" Target="../embeddings/oleObject16.bin"/><Relationship Id="rId11" Type="http://schemas.openxmlformats.org/officeDocument/2006/relationships/image" Target="../media/image19.jpeg"/><Relationship Id="rId5" Type="http://schemas.openxmlformats.org/officeDocument/2006/relationships/notesSlide" Target="../notesSlides/notesSlide7.xml"/><Relationship Id="rId10" Type="http://schemas.openxmlformats.org/officeDocument/2006/relationships/image" Target="../media/image17.svg"/><Relationship Id="rId4" Type="http://schemas.openxmlformats.org/officeDocument/2006/relationships/slideLayout" Target="../slideLayouts/slideLayout9.xml"/><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30.xml"/><Relationship Id="rId7" Type="http://schemas.openxmlformats.org/officeDocument/2006/relationships/image" Target="../media/image1.emf"/><Relationship Id="rId12" Type="http://schemas.openxmlformats.org/officeDocument/2006/relationships/image" Target="../media/image8.png"/><Relationship Id="rId2" Type="http://schemas.openxmlformats.org/officeDocument/2006/relationships/tags" Target="../tags/tag29.xml"/><Relationship Id="rId1" Type="http://schemas.openxmlformats.org/officeDocument/2006/relationships/vmlDrawing" Target="../drawings/vmlDrawing17.vml"/><Relationship Id="rId6" Type="http://schemas.openxmlformats.org/officeDocument/2006/relationships/oleObject" Target="../embeddings/oleObject17.bin"/><Relationship Id="rId11" Type="http://schemas.openxmlformats.org/officeDocument/2006/relationships/image" Target="../media/image7.png"/><Relationship Id="rId5" Type="http://schemas.openxmlformats.org/officeDocument/2006/relationships/notesSlide" Target="../notesSlides/notesSlide8.xml"/><Relationship Id="rId10" Type="http://schemas.openxmlformats.org/officeDocument/2006/relationships/image" Target="../media/image22.png"/><Relationship Id="rId4" Type="http://schemas.openxmlformats.org/officeDocument/2006/relationships/slideLayout" Target="../slideLayouts/slideLayout9.xml"/><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7">
            <a:extLst>
              <a:ext uri="{FF2B5EF4-FFF2-40B4-BE49-F238E27FC236}">
                <a16:creationId xmlns:a16="http://schemas.microsoft.com/office/drawing/2014/main" id="{62A4A45B-F0D1-564C-A1FC-17FA94370003}"/>
              </a:ext>
            </a:extLst>
          </p:cNvPr>
          <p:cNvSpPr txBox="1">
            <a:spLocks/>
          </p:cNvSpPr>
          <p:nvPr/>
        </p:nvSpPr>
        <p:spPr>
          <a:xfrm>
            <a:off x="9802746" y="1579626"/>
            <a:ext cx="1352934" cy="1477328"/>
          </a:xfrm>
          <a:prstGeom prst="rect">
            <a:avLst/>
          </a:prstGeom>
        </p:spPr>
        <p:txBody>
          <a:bodyPr vert="horz" wrap="none" lIns="0" tIns="0" rIns="0" bIns="0" rtlCol="1" anchor="ctr">
            <a:spAutoFit/>
          </a:bodyPr>
          <a:lstStyle>
            <a:lvl1pPr algn="r" defTabSz="914400" rtl="1" eaLnBrk="1" latinLnBrk="0" hangingPunct="1">
              <a:spcBef>
                <a:spcPct val="0"/>
              </a:spcBef>
              <a:buNone/>
              <a:defRPr sz="2500" kern="1200">
                <a:solidFill>
                  <a:schemeClr val="bg2"/>
                </a:solidFill>
                <a:latin typeface="+mj-lt"/>
                <a:ea typeface="+mj-ea"/>
                <a:cs typeface="+mj-cs"/>
              </a:defRPr>
            </a:lvl1pPr>
          </a:lstStyle>
          <a:p>
            <a:pPr marL="0" marR="0" lvl="0" indent="0" algn="r" defTabSz="914400" rtl="1" eaLnBrk="1" fontAlgn="auto" latinLnBrk="0" hangingPunct="1">
              <a:lnSpc>
                <a:spcPct val="100000"/>
              </a:lnSpc>
              <a:spcBef>
                <a:spcPct val="0"/>
              </a:spcBef>
              <a:spcAft>
                <a:spcPts val="0"/>
              </a:spcAft>
              <a:buClrTx/>
              <a:buSzTx/>
              <a:buFontTx/>
              <a:buNone/>
              <a:tabLst/>
              <a:defRPr/>
            </a:pPr>
            <a:r>
              <a:rPr kumimoji="0" lang="ar-SA" sz="9600" b="0" i="0" u="none" strike="noStrike" kern="1200" cap="none" spc="0" normalizeH="0" baseline="0" noProof="0">
                <a:ln>
                  <a:noFill/>
                </a:ln>
                <a:solidFill>
                  <a:srgbClr val="FFFFFF"/>
                </a:solidFill>
                <a:effectLst/>
                <a:uLnTx/>
                <a:uFillTx/>
                <a:latin typeface="DIN Next LT Arabic Medium" panose="020B0503020203050203" pitchFamily="34" charset="-78"/>
                <a:ea typeface="+mj-ea"/>
                <a:cs typeface="DIN Next LT Arabic Medium" panose="020B0503020203050203" pitchFamily="34" charset="-78"/>
              </a:rPr>
              <a:t>01</a:t>
            </a:r>
          </a:p>
        </p:txBody>
      </p:sp>
      <p:sp>
        <p:nvSpPr>
          <p:cNvPr id="6" name="TextBox 5">
            <a:extLst>
              <a:ext uri="{FF2B5EF4-FFF2-40B4-BE49-F238E27FC236}">
                <a16:creationId xmlns:a16="http://schemas.microsoft.com/office/drawing/2014/main" id="{E302C420-886D-474C-A7AA-C0FA37C441FD}"/>
              </a:ext>
            </a:extLst>
          </p:cNvPr>
          <p:cNvSpPr txBox="1"/>
          <p:nvPr/>
        </p:nvSpPr>
        <p:spPr>
          <a:xfrm>
            <a:off x="7475884" y="3051874"/>
            <a:ext cx="3679796" cy="1754326"/>
          </a:xfrm>
          <a:prstGeom prst="rect">
            <a:avLst/>
          </a:prstGeom>
          <a:noFill/>
        </p:spPr>
        <p:txBody>
          <a:bodyPr wrap="square">
            <a:spAutoFit/>
          </a:bodyPr>
          <a:lstStyle/>
          <a:p>
            <a:pPr marL="0" marR="0" lvl="0" indent="0" algn="r" defTabSz="914400" rtl="1" eaLnBrk="1" fontAlgn="auto" latinLnBrk="0" hangingPunct="1">
              <a:lnSpc>
                <a:spcPct val="100000"/>
              </a:lnSpc>
              <a:spcBef>
                <a:spcPct val="0"/>
              </a:spcBef>
              <a:spcAft>
                <a:spcPts val="0"/>
              </a:spcAft>
              <a:buClrTx/>
              <a:buSzTx/>
              <a:buFontTx/>
              <a:buNone/>
              <a:tabLst/>
              <a:defRPr/>
            </a:pPr>
            <a:r>
              <a:rPr kumimoji="0" lang="ar-SA" sz="3600" b="0" i="0" u="none" strike="noStrike" kern="1200" cap="none" spc="0" normalizeH="0" baseline="0" noProof="0">
                <a:ln>
                  <a:noFill/>
                </a:ln>
                <a:solidFill>
                  <a:srgbClr val="FFFFFF"/>
                </a:solidFill>
                <a:effectLst/>
                <a:uLnTx/>
                <a:uFillTx/>
                <a:latin typeface="DIN Next LT Arabic Medium"/>
                <a:ea typeface="+mn-ea"/>
                <a:cs typeface="DIN Next LT Arabic Medium" panose="020B0503020203050203" pitchFamily="34" charset="-78"/>
              </a:rPr>
              <a:t>المرصد الحضري الأسترالي</a:t>
            </a:r>
          </a:p>
          <a:p>
            <a:pPr marL="0" marR="0" lvl="0" indent="0" algn="r" defTabSz="914400" rtl="1" eaLnBrk="1" fontAlgn="auto" latinLnBrk="0" hangingPunct="1">
              <a:lnSpc>
                <a:spcPct val="100000"/>
              </a:lnSpc>
              <a:spcBef>
                <a:spcPct val="0"/>
              </a:spcBef>
              <a:spcAft>
                <a:spcPts val="0"/>
              </a:spcAft>
              <a:buClrTx/>
              <a:buSzTx/>
              <a:buFontTx/>
              <a:buNone/>
              <a:tabLst/>
              <a:defRPr/>
            </a:pPr>
            <a:r>
              <a:rPr kumimoji="0" lang="ar-SA" sz="3600" b="0" i="0" u="none" strike="noStrike" kern="1200" cap="none" spc="0" normalizeH="0" baseline="0" noProof="0">
                <a:ln>
                  <a:noFill/>
                </a:ln>
                <a:solidFill>
                  <a:srgbClr val="FFFFFF"/>
                </a:solidFill>
                <a:effectLst/>
                <a:uLnTx/>
                <a:uFillTx/>
                <a:latin typeface="DIN Next LT Arabic Medium"/>
                <a:ea typeface="+mn-ea"/>
                <a:cs typeface="DIN Next LT Arabic Medium" panose="020B0503020203050203" pitchFamily="34" charset="-78"/>
              </a:rPr>
              <a:t>- أستراليا</a:t>
            </a:r>
          </a:p>
        </p:txBody>
      </p:sp>
    </p:spTree>
    <p:extLst>
      <p:ext uri="{BB962C8B-B14F-4D97-AF65-F5344CB8AC3E}">
        <p14:creationId xmlns:p14="http://schemas.microsoft.com/office/powerpoint/2010/main" val="2309358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extLst>
              <p:ext uri="{D42A27DB-BD31-4B8C-83A1-F6EECF244321}">
                <p14:modId xmlns:p14="http://schemas.microsoft.com/office/powerpoint/2010/main" val="24020238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90"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1" eaLnBrk="1" fontAlgn="auto"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rPr>
              <a:t>المصدر: الموقع الإلكتروني الرسمي، وكتيب الشركة، والتقارير السنوية، والأبحاث الصحفية، وتحليلات فريق العمل</a:t>
            </a:r>
          </a:p>
        </p:txBody>
      </p:sp>
      <p:sp>
        <p:nvSpPr>
          <p:cNvPr id="3" name="Slide Number Placeholder 2">
            <a:extLst>
              <a:ext uri="{FF2B5EF4-FFF2-40B4-BE49-F238E27FC236}">
                <a16:creationId xmlns:a16="http://schemas.microsoft.com/office/drawing/2014/main" id="{C4C4EDF2-E52D-4648-8BAD-73E86B01DD52}"/>
              </a:ext>
            </a:extLst>
          </p:cNvPr>
          <p:cNvSpPr>
            <a:spLocks noGrp="1"/>
          </p:cNvSpPr>
          <p:nvPr>
            <p:ph type="sldNum" sz="quarter" idx="12"/>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9FDB499F-DC86-4996-A3C7-FCE8E06389C2}" type="slidenum">
              <a:rPr kumimoji="0" lang="ar-SA" sz="900" b="0" i="0" u="none" strike="noStrike" kern="1200" cap="none" spc="0" normalizeH="0" baseline="0" noProof="0" smtClean="0">
                <a:ln>
                  <a:noFill/>
                </a:ln>
                <a:solidFill>
                  <a:prstClr val="white">
                    <a:lumMod val="65000"/>
                  </a:prstClr>
                </a:solidFill>
                <a:effectLst/>
                <a:uLnTx/>
                <a:uFillTx/>
                <a:latin typeface="DIN Next LT Arabic"/>
                <a:ea typeface="+mn-ea"/>
                <a:cs typeface="DIN Next LT Arabic"/>
              </a:rPr>
              <a:pPr marL="0" marR="0" lvl="0" indent="0" algn="r" defTabSz="914400" rtl="1" eaLnBrk="1" fontAlgn="auto" latinLnBrk="0" hangingPunct="1">
                <a:lnSpc>
                  <a:spcPct val="100000"/>
                </a:lnSpc>
                <a:spcBef>
                  <a:spcPts val="0"/>
                </a:spcBef>
                <a:spcAft>
                  <a:spcPts val="0"/>
                </a:spcAft>
                <a:buClrTx/>
                <a:buSzTx/>
                <a:buFontTx/>
                <a:buNone/>
                <a:tabLst/>
                <a:defRPr/>
              </a:pPr>
              <a:t>10</a:t>
            </a:fld>
            <a:endPar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endParaRPr>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p:txBody>
          <a:bodyPr vert="horz"/>
          <a:lstStyle/>
          <a:p>
            <a:r>
              <a:rPr lang="ar-SA"/>
              <a:t>الشراكات</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pPr marL="0" marR="0" lvl="0" indent="0" algn="r" defTabSz="914400" rtl="1"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a:ln>
                <a:noFill/>
              </a:ln>
              <a:solidFill>
                <a:srgbClr val="652F8F"/>
              </a:solidFill>
              <a:effectLst/>
              <a:uLnTx/>
              <a:uFillTx/>
              <a:latin typeface="DIN Next LT Arabic Medium"/>
              <a:ea typeface="+mj-ea"/>
              <a:cs typeface="DIN Next LT Arabic Medium"/>
            </a:endParaRPr>
          </a:p>
        </p:txBody>
      </p:sp>
      <p:sp>
        <p:nvSpPr>
          <p:cNvPr id="53" name="Rectangle 52">
            <a:extLst>
              <a:ext uri="{FF2B5EF4-FFF2-40B4-BE49-F238E27FC236}">
                <a16:creationId xmlns:a16="http://schemas.microsoft.com/office/drawing/2014/main" id="{2BA0B197-2660-4609-8F5E-20D02CA3E984}"/>
              </a:ext>
            </a:extLst>
          </p:cNvPr>
          <p:cNvSpPr/>
          <p:nvPr/>
        </p:nvSpPr>
        <p:spPr>
          <a:xfrm>
            <a:off x="544655" y="1425686"/>
            <a:ext cx="10988041" cy="5259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يرتبط المرصد بشبكة شراكات واسعة مع مختلف الجهات الحكومية والمؤسسات، وتؤثر أبحاثه على المجتمعات الأسترالية بشكل مباشر</a:t>
            </a:r>
          </a:p>
        </p:txBody>
      </p:sp>
      <p:sp>
        <p:nvSpPr>
          <p:cNvPr id="26" name="TextBox 25">
            <a:extLst>
              <a:ext uri="{FF2B5EF4-FFF2-40B4-BE49-F238E27FC236}">
                <a16:creationId xmlns:a16="http://schemas.microsoft.com/office/drawing/2014/main" id="{0612241C-421E-41D8-BDD6-6DBE8A97EF13}"/>
              </a:ext>
            </a:extLst>
          </p:cNvPr>
          <p:cNvSpPr txBox="1"/>
          <p:nvPr/>
        </p:nvSpPr>
        <p:spPr>
          <a:xfrm flipH="1">
            <a:off x="9714269" y="2852434"/>
            <a:ext cx="1211003" cy="248338"/>
          </a:xfrm>
          <a:prstGeom prst="rect">
            <a:avLst/>
          </a:prstGeom>
          <a:no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0C72BA"/>
                </a:solidFill>
                <a:effectLst/>
                <a:uLnTx/>
                <a:uFillTx/>
                <a:latin typeface="DIN Next LT Arabic Medium"/>
                <a:ea typeface="+mn-ea"/>
                <a:cs typeface="DIN Next LT Arabic" panose="020B0503020203050203" pitchFamily="34" charset="-78"/>
              </a:rPr>
              <a:t>القطاع العام</a:t>
            </a:r>
          </a:p>
        </p:txBody>
      </p:sp>
      <p:cxnSp>
        <p:nvCxnSpPr>
          <p:cNvPr id="27" name="Straight Connector 26">
            <a:extLst>
              <a:ext uri="{FF2B5EF4-FFF2-40B4-BE49-F238E27FC236}">
                <a16:creationId xmlns:a16="http://schemas.microsoft.com/office/drawing/2014/main" id="{4CDCCD55-F03A-4005-AC0C-D3C3C3B74BED}"/>
              </a:ext>
            </a:extLst>
          </p:cNvPr>
          <p:cNvCxnSpPr>
            <a:cxnSpLocks/>
          </p:cNvCxnSpPr>
          <p:nvPr/>
        </p:nvCxnSpPr>
        <p:spPr>
          <a:xfrm flipH="1">
            <a:off x="9051837" y="3165197"/>
            <a:ext cx="253586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60EA0FE-28F1-4C15-A9F9-9D16D09166F7}"/>
              </a:ext>
            </a:extLst>
          </p:cNvPr>
          <p:cNvSpPr txBox="1"/>
          <p:nvPr/>
        </p:nvSpPr>
        <p:spPr>
          <a:xfrm flipH="1">
            <a:off x="6856161" y="2852434"/>
            <a:ext cx="1282128" cy="248338"/>
          </a:xfrm>
          <a:prstGeom prst="rect">
            <a:avLst/>
          </a:prstGeom>
          <a:no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0C72BA"/>
                </a:solidFill>
                <a:effectLst/>
                <a:uLnTx/>
                <a:uFillTx/>
                <a:latin typeface="DIN Next LT Arabic Medium"/>
                <a:ea typeface="+mn-ea"/>
                <a:cs typeface="DIN Next LT Arabic" panose="020B0503020203050203" pitchFamily="34" charset="-78"/>
              </a:rPr>
              <a:t>القطاع الخاص</a:t>
            </a:r>
          </a:p>
        </p:txBody>
      </p:sp>
      <p:cxnSp>
        <p:nvCxnSpPr>
          <p:cNvPr id="31" name="Straight Connector 30">
            <a:extLst>
              <a:ext uri="{FF2B5EF4-FFF2-40B4-BE49-F238E27FC236}">
                <a16:creationId xmlns:a16="http://schemas.microsoft.com/office/drawing/2014/main" id="{FA760F2D-7A7F-466B-9375-9BF38D51F2BF}"/>
              </a:ext>
            </a:extLst>
          </p:cNvPr>
          <p:cNvCxnSpPr>
            <a:cxnSpLocks/>
          </p:cNvCxnSpPr>
          <p:nvPr/>
        </p:nvCxnSpPr>
        <p:spPr>
          <a:xfrm flipH="1">
            <a:off x="6229291" y="3165197"/>
            <a:ext cx="253586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E186E9A-6B3D-4384-8FB0-0E8397793778}"/>
              </a:ext>
            </a:extLst>
          </p:cNvPr>
          <p:cNvSpPr txBox="1"/>
          <p:nvPr/>
        </p:nvSpPr>
        <p:spPr>
          <a:xfrm flipH="1">
            <a:off x="3916990" y="2852434"/>
            <a:ext cx="1559884" cy="248338"/>
          </a:xfrm>
          <a:prstGeom prst="rect">
            <a:avLst/>
          </a:prstGeom>
          <a:no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0C72BA"/>
                </a:solidFill>
                <a:effectLst/>
                <a:uLnTx/>
                <a:uFillTx/>
                <a:latin typeface="DIN Next LT Arabic Medium"/>
                <a:ea typeface="+mn-ea"/>
                <a:cs typeface="DIN Next LT Arabic" panose="020B0503020203050203" pitchFamily="34" charset="-78"/>
              </a:rPr>
              <a:t>الأوساط الأكاديمية</a:t>
            </a:r>
          </a:p>
        </p:txBody>
      </p:sp>
      <p:cxnSp>
        <p:nvCxnSpPr>
          <p:cNvPr id="37" name="Straight Connector 36">
            <a:extLst>
              <a:ext uri="{FF2B5EF4-FFF2-40B4-BE49-F238E27FC236}">
                <a16:creationId xmlns:a16="http://schemas.microsoft.com/office/drawing/2014/main" id="{BA5C080F-7F88-4BD7-9FA1-E4DDDDB67C93}"/>
              </a:ext>
            </a:extLst>
          </p:cNvPr>
          <p:cNvCxnSpPr>
            <a:cxnSpLocks/>
          </p:cNvCxnSpPr>
          <p:nvPr/>
        </p:nvCxnSpPr>
        <p:spPr>
          <a:xfrm flipH="1">
            <a:off x="3428999" y="3165197"/>
            <a:ext cx="253586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5813E1C-865D-4768-9686-F5E568FC68A5}"/>
              </a:ext>
            </a:extLst>
          </p:cNvPr>
          <p:cNvSpPr txBox="1"/>
          <p:nvPr/>
        </p:nvSpPr>
        <p:spPr>
          <a:xfrm flipH="1">
            <a:off x="1268886" y="2852434"/>
            <a:ext cx="1211003" cy="248338"/>
          </a:xfrm>
          <a:prstGeom prst="rect">
            <a:avLst/>
          </a:prstGeom>
          <a:no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0C72BA"/>
                </a:solidFill>
                <a:effectLst/>
                <a:uLnTx/>
                <a:uFillTx/>
                <a:latin typeface="DIN Next LT Arabic Medium"/>
                <a:ea typeface="+mn-ea"/>
                <a:cs typeface="DIN Next LT Arabic" panose="020B0503020203050203" pitchFamily="34" charset="-78"/>
              </a:rPr>
              <a:t>المجتمعات</a:t>
            </a:r>
          </a:p>
        </p:txBody>
      </p:sp>
      <p:cxnSp>
        <p:nvCxnSpPr>
          <p:cNvPr id="40" name="Straight Connector 39">
            <a:extLst>
              <a:ext uri="{FF2B5EF4-FFF2-40B4-BE49-F238E27FC236}">
                <a16:creationId xmlns:a16="http://schemas.microsoft.com/office/drawing/2014/main" id="{BD6AE8FB-448D-4A90-AE37-69BA39144F62}"/>
              </a:ext>
            </a:extLst>
          </p:cNvPr>
          <p:cNvCxnSpPr>
            <a:cxnSpLocks/>
          </p:cNvCxnSpPr>
          <p:nvPr/>
        </p:nvCxnSpPr>
        <p:spPr>
          <a:xfrm flipH="1">
            <a:off x="628708" y="3165197"/>
            <a:ext cx="2535867"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BE4F6E-B3C4-46DB-ADB0-7532A25C8082}"/>
              </a:ext>
            </a:extLst>
          </p:cNvPr>
          <p:cNvSpPr txBox="1"/>
          <p:nvPr/>
        </p:nvSpPr>
        <p:spPr>
          <a:xfrm>
            <a:off x="9029583" y="3222546"/>
            <a:ext cx="2580375" cy="1938992"/>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يحصل المرصد على التمويل من خلال الهيئات الحكومية مثل المجلس الوطني للأبحاث الصحية والطبية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يبرم المرصد شركات مع الحكومات المحلية والبلديات لدعم خططهم في مجال التنمية الحضرية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يعمل المرصد مع الحكومات سواءً على المستوى المحلي أو مستوى الولاية أو المستوى الفيدرالي بالإضافة إلى الإدارات الصحية على مختلف المستويات</a:t>
            </a:r>
          </a:p>
        </p:txBody>
      </p:sp>
      <p:sp>
        <p:nvSpPr>
          <p:cNvPr id="54" name="TextBox 53">
            <a:extLst>
              <a:ext uri="{FF2B5EF4-FFF2-40B4-BE49-F238E27FC236}">
                <a16:creationId xmlns:a16="http://schemas.microsoft.com/office/drawing/2014/main" id="{B90EE959-8756-459D-869A-D34F0E1F873C}"/>
              </a:ext>
            </a:extLst>
          </p:cNvPr>
          <p:cNvSpPr txBox="1"/>
          <p:nvPr/>
        </p:nvSpPr>
        <p:spPr>
          <a:xfrm>
            <a:off x="6184783" y="3222546"/>
            <a:ext cx="2580375" cy="2123658"/>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يبرم المرصد شراكات برسوم مع العديد من المؤسسات في القطاع الخاص التي يمكنها استخدام بياناته لدعم المشاركة والتخطيط واتخاذ القرار</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تتوفر جميع مؤشرات الضواحي والأحياء من خلال هذه الشراكات مع المرصد، ولا يتاح للجمهور إلا مؤشر قابلية العيش ومؤشر البنية التحتية الاجتماعية</a:t>
            </a:r>
          </a:p>
        </p:txBody>
      </p:sp>
      <p:sp>
        <p:nvSpPr>
          <p:cNvPr id="55" name="TextBox 54">
            <a:extLst>
              <a:ext uri="{FF2B5EF4-FFF2-40B4-BE49-F238E27FC236}">
                <a16:creationId xmlns:a16="http://schemas.microsoft.com/office/drawing/2014/main" id="{0DB4CEEB-0088-4783-83D2-4620D1B7F1A7}"/>
              </a:ext>
            </a:extLst>
          </p:cNvPr>
          <p:cNvSpPr txBox="1"/>
          <p:nvPr/>
        </p:nvSpPr>
        <p:spPr>
          <a:xfrm>
            <a:off x="3384491" y="3222546"/>
            <a:ext cx="2580375" cy="1200329"/>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يقع مقر المرصد داخل مركز الأبحاث الحضرية التابع لجامعة معهد ملبورن الملكي للتكنولوجيا، ويستفيد من الأبحاث التي أجرتها الجامعة خلال سنوات متعددة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endParaRP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endParaRPr>
          </a:p>
        </p:txBody>
      </p:sp>
      <p:sp>
        <p:nvSpPr>
          <p:cNvPr id="56" name="TextBox 55">
            <a:extLst>
              <a:ext uri="{FF2B5EF4-FFF2-40B4-BE49-F238E27FC236}">
                <a16:creationId xmlns:a16="http://schemas.microsoft.com/office/drawing/2014/main" id="{D579C343-946E-4451-8447-4A3C56652F0B}"/>
              </a:ext>
            </a:extLst>
          </p:cNvPr>
          <p:cNvSpPr txBox="1"/>
          <p:nvPr/>
        </p:nvSpPr>
        <p:spPr>
          <a:xfrm>
            <a:off x="584200" y="3222546"/>
            <a:ext cx="2580375" cy="1938992"/>
          </a:xfrm>
          <a:prstGeom prst="rect">
            <a:avLst/>
          </a:prstGeom>
          <a:noFill/>
        </p:spPr>
        <p:txBody>
          <a:bodyPr wrap="square">
            <a:spAutoFit/>
          </a:bodyP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يعمل المرصد على المؤشرات على مستوى المجتمع، ويوفر معلومات عن عوامل مثل التعليم والتوظيف والصحة والإسكان والبنية التحتية والنقل</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تم تصميم المؤشرات لتدعيم السياسات العامة والتخطيط بالأدلة وتوسيع نطاق المناقشات المجتمعية حول القضايا المهمة في جميع أنحاء أستراليا إضافة إلى تحقيق التنمية المستدامة في المستقبل</a:t>
            </a:r>
          </a:p>
        </p:txBody>
      </p:sp>
      <p:grpSp>
        <p:nvGrpSpPr>
          <p:cNvPr id="17" name="Group 16">
            <a:extLst>
              <a:ext uri="{FF2B5EF4-FFF2-40B4-BE49-F238E27FC236}">
                <a16:creationId xmlns:a16="http://schemas.microsoft.com/office/drawing/2014/main" id="{AD8D755C-51F9-44B4-A6C9-F699CDF8D839}"/>
              </a:ext>
            </a:extLst>
          </p:cNvPr>
          <p:cNvGrpSpPr/>
          <p:nvPr/>
        </p:nvGrpSpPr>
        <p:grpSpPr>
          <a:xfrm>
            <a:off x="7273655" y="2350842"/>
            <a:ext cx="447140" cy="447846"/>
            <a:chOff x="4491940" y="2264520"/>
            <a:chExt cx="447140" cy="447846"/>
          </a:xfrm>
        </p:grpSpPr>
        <p:sp>
          <p:nvSpPr>
            <p:cNvPr id="38" name="Freeform: Shape 37">
              <a:extLst>
                <a:ext uri="{FF2B5EF4-FFF2-40B4-BE49-F238E27FC236}">
                  <a16:creationId xmlns:a16="http://schemas.microsoft.com/office/drawing/2014/main" id="{B696163C-4898-4AE4-B241-802A397E1581}"/>
                </a:ext>
              </a:extLst>
            </p:cNvPr>
            <p:cNvSpPr/>
            <p:nvPr/>
          </p:nvSpPr>
          <p:spPr>
            <a:xfrm>
              <a:off x="4536440" y="2271448"/>
              <a:ext cx="226060" cy="415872"/>
            </a:xfrm>
            <a:custGeom>
              <a:avLst/>
              <a:gdLst>
                <a:gd name="connsiteX0" fmla="*/ 103505 w 226060"/>
                <a:gd name="connsiteY0" fmla="*/ 363167 h 415872"/>
                <a:gd name="connsiteX1" fmla="*/ 103505 w 226060"/>
                <a:gd name="connsiteY1" fmla="*/ 410792 h 415872"/>
                <a:gd name="connsiteX2" fmla="*/ 149224 w 226060"/>
                <a:gd name="connsiteY2" fmla="*/ 410792 h 415872"/>
                <a:gd name="connsiteX3" fmla="*/ 149224 w 226060"/>
                <a:gd name="connsiteY3" fmla="*/ 363167 h 415872"/>
                <a:gd name="connsiteX4" fmla="*/ 0 w 226060"/>
                <a:gd name="connsiteY4" fmla="*/ 0 h 415872"/>
                <a:gd name="connsiteX5" fmla="*/ 226060 w 226060"/>
                <a:gd name="connsiteY5" fmla="*/ 0 h 415872"/>
                <a:gd name="connsiteX6" fmla="*/ 226060 w 226060"/>
                <a:gd name="connsiteY6" fmla="*/ 415872 h 415872"/>
                <a:gd name="connsiteX7" fmla="*/ 0 w 226060"/>
                <a:gd name="connsiteY7" fmla="*/ 415872 h 415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6060" h="415872">
                  <a:moveTo>
                    <a:pt x="103505" y="363167"/>
                  </a:moveTo>
                  <a:lnTo>
                    <a:pt x="103505" y="410792"/>
                  </a:lnTo>
                  <a:lnTo>
                    <a:pt x="149224" y="410792"/>
                  </a:lnTo>
                  <a:lnTo>
                    <a:pt x="149224" y="363167"/>
                  </a:lnTo>
                  <a:close/>
                  <a:moveTo>
                    <a:pt x="0" y="0"/>
                  </a:moveTo>
                  <a:lnTo>
                    <a:pt x="226060" y="0"/>
                  </a:lnTo>
                  <a:lnTo>
                    <a:pt x="226060" y="415872"/>
                  </a:lnTo>
                  <a:lnTo>
                    <a:pt x="0" y="415872"/>
                  </a:lnTo>
                  <a:close/>
                </a:path>
              </a:pathLst>
            </a:custGeom>
            <a:solidFill>
              <a:srgbClr val="7FD6F7"/>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11" name="Freeform: Shape 10">
              <a:extLst>
                <a:ext uri="{FF2B5EF4-FFF2-40B4-BE49-F238E27FC236}">
                  <a16:creationId xmlns:a16="http://schemas.microsoft.com/office/drawing/2014/main" id="{C17110BE-9121-4CBF-93BC-04FEC7501AE8}"/>
                </a:ext>
              </a:extLst>
            </p:cNvPr>
            <p:cNvSpPr/>
            <p:nvPr/>
          </p:nvSpPr>
          <p:spPr>
            <a:xfrm>
              <a:off x="4491940" y="2264520"/>
              <a:ext cx="447140" cy="447846"/>
            </a:xfrm>
            <a:custGeom>
              <a:avLst/>
              <a:gdLst>
                <a:gd name="connsiteX0" fmla="*/ 542848 w 557519"/>
                <a:gd name="connsiteY0" fmla="*/ 529057 h 558399"/>
                <a:gd name="connsiteX1" fmla="*/ 498833 w 557519"/>
                <a:gd name="connsiteY1" fmla="*/ 529057 h 558399"/>
                <a:gd name="connsiteX2" fmla="*/ 498833 w 557519"/>
                <a:gd name="connsiteY2" fmla="*/ 132924 h 558399"/>
                <a:gd name="connsiteX3" fmla="*/ 488856 w 557519"/>
                <a:gd name="connsiteY3" fmla="*/ 118253 h 558399"/>
                <a:gd name="connsiteX4" fmla="*/ 352117 w 557519"/>
                <a:gd name="connsiteY4" fmla="*/ 73358 h 558399"/>
                <a:gd name="connsiteX5" fmla="*/ 352117 w 557519"/>
                <a:gd name="connsiteY5" fmla="*/ 14672 h 558399"/>
                <a:gd name="connsiteX6" fmla="*/ 337446 w 557519"/>
                <a:gd name="connsiteY6" fmla="*/ 0 h 558399"/>
                <a:gd name="connsiteX7" fmla="*/ 73358 w 557519"/>
                <a:gd name="connsiteY7" fmla="*/ 0 h 558399"/>
                <a:gd name="connsiteX8" fmla="*/ 58686 w 557519"/>
                <a:gd name="connsiteY8" fmla="*/ 14672 h 558399"/>
                <a:gd name="connsiteX9" fmla="*/ 58686 w 557519"/>
                <a:gd name="connsiteY9" fmla="*/ 529057 h 558399"/>
                <a:gd name="connsiteX10" fmla="*/ 14672 w 557519"/>
                <a:gd name="connsiteY10" fmla="*/ 529057 h 558399"/>
                <a:gd name="connsiteX11" fmla="*/ 0 w 557519"/>
                <a:gd name="connsiteY11" fmla="*/ 543728 h 558399"/>
                <a:gd name="connsiteX12" fmla="*/ 14672 w 557519"/>
                <a:gd name="connsiteY12" fmla="*/ 558400 h 558399"/>
                <a:gd name="connsiteX13" fmla="*/ 542848 w 557519"/>
                <a:gd name="connsiteY13" fmla="*/ 558400 h 558399"/>
                <a:gd name="connsiteX14" fmla="*/ 557519 w 557519"/>
                <a:gd name="connsiteY14" fmla="*/ 543728 h 558399"/>
                <a:gd name="connsiteX15" fmla="*/ 542848 w 557519"/>
                <a:gd name="connsiteY15" fmla="*/ 529057 h 558399"/>
                <a:gd name="connsiteX16" fmla="*/ 469490 w 557519"/>
                <a:gd name="connsiteY16" fmla="*/ 143488 h 558399"/>
                <a:gd name="connsiteX17" fmla="*/ 469490 w 557519"/>
                <a:gd name="connsiteY17" fmla="*/ 529057 h 558399"/>
                <a:gd name="connsiteX18" fmla="*/ 352117 w 557519"/>
                <a:gd name="connsiteY18" fmla="*/ 529057 h 558399"/>
                <a:gd name="connsiteX19" fmla="*/ 352117 w 557519"/>
                <a:gd name="connsiteY19" fmla="*/ 104168 h 558399"/>
                <a:gd name="connsiteX20" fmla="*/ 190730 w 557519"/>
                <a:gd name="connsiteY20" fmla="*/ 529057 h 558399"/>
                <a:gd name="connsiteX21" fmla="*/ 190730 w 557519"/>
                <a:gd name="connsiteY21" fmla="*/ 470370 h 558399"/>
                <a:gd name="connsiteX22" fmla="*/ 220073 w 557519"/>
                <a:gd name="connsiteY22" fmla="*/ 470370 h 558399"/>
                <a:gd name="connsiteX23" fmla="*/ 220073 w 557519"/>
                <a:gd name="connsiteY23" fmla="*/ 529057 h 558399"/>
                <a:gd name="connsiteX24" fmla="*/ 234745 w 557519"/>
                <a:gd name="connsiteY24" fmla="*/ 441027 h 558399"/>
                <a:gd name="connsiteX25" fmla="*/ 176059 w 557519"/>
                <a:gd name="connsiteY25" fmla="*/ 441027 h 558399"/>
                <a:gd name="connsiteX26" fmla="*/ 161387 w 557519"/>
                <a:gd name="connsiteY26" fmla="*/ 455699 h 558399"/>
                <a:gd name="connsiteX27" fmla="*/ 161387 w 557519"/>
                <a:gd name="connsiteY27" fmla="*/ 529057 h 558399"/>
                <a:gd name="connsiteX28" fmla="*/ 88029 w 557519"/>
                <a:gd name="connsiteY28" fmla="*/ 529057 h 558399"/>
                <a:gd name="connsiteX29" fmla="*/ 88029 w 557519"/>
                <a:gd name="connsiteY29" fmla="*/ 30223 h 558399"/>
                <a:gd name="connsiteX30" fmla="*/ 322774 w 557519"/>
                <a:gd name="connsiteY30" fmla="*/ 30223 h 558399"/>
                <a:gd name="connsiteX31" fmla="*/ 322774 w 557519"/>
                <a:gd name="connsiteY31" fmla="*/ 529057 h 558399"/>
                <a:gd name="connsiteX32" fmla="*/ 249417 w 557519"/>
                <a:gd name="connsiteY32" fmla="*/ 529057 h 558399"/>
                <a:gd name="connsiteX33" fmla="*/ 249417 w 557519"/>
                <a:gd name="connsiteY33" fmla="*/ 454818 h 558399"/>
                <a:gd name="connsiteX34" fmla="*/ 234745 w 557519"/>
                <a:gd name="connsiteY34" fmla="*/ 441027 h 558399"/>
                <a:gd name="connsiteX35" fmla="*/ 190143 w 557519"/>
                <a:gd name="connsiteY35" fmla="*/ 367669 h 558399"/>
                <a:gd name="connsiteX36" fmla="*/ 176059 w 557519"/>
                <a:gd name="connsiteY36" fmla="*/ 382341 h 558399"/>
                <a:gd name="connsiteX37" fmla="*/ 146716 w 557519"/>
                <a:gd name="connsiteY37" fmla="*/ 382341 h 558399"/>
                <a:gd name="connsiteX38" fmla="*/ 132044 w 557519"/>
                <a:gd name="connsiteY38" fmla="*/ 367669 h 558399"/>
                <a:gd name="connsiteX39" fmla="*/ 146716 w 557519"/>
                <a:gd name="connsiteY39" fmla="*/ 352998 h 558399"/>
                <a:gd name="connsiteX40" fmla="*/ 176059 w 557519"/>
                <a:gd name="connsiteY40" fmla="*/ 352998 h 558399"/>
                <a:gd name="connsiteX41" fmla="*/ 190143 w 557519"/>
                <a:gd name="connsiteY41" fmla="*/ 367669 h 558399"/>
                <a:gd name="connsiteX42" fmla="*/ 265849 w 557519"/>
                <a:gd name="connsiteY42" fmla="*/ 382341 h 558399"/>
                <a:gd name="connsiteX43" fmla="*/ 234745 w 557519"/>
                <a:gd name="connsiteY43" fmla="*/ 382341 h 558399"/>
                <a:gd name="connsiteX44" fmla="*/ 220073 w 557519"/>
                <a:gd name="connsiteY44" fmla="*/ 367669 h 558399"/>
                <a:gd name="connsiteX45" fmla="*/ 234745 w 557519"/>
                <a:gd name="connsiteY45" fmla="*/ 352998 h 558399"/>
                <a:gd name="connsiteX46" fmla="*/ 264088 w 557519"/>
                <a:gd name="connsiteY46" fmla="*/ 352998 h 558399"/>
                <a:gd name="connsiteX47" fmla="*/ 278760 w 557519"/>
                <a:gd name="connsiteY47" fmla="*/ 367669 h 558399"/>
                <a:gd name="connsiteX48" fmla="*/ 264088 w 557519"/>
                <a:gd name="connsiteY48" fmla="*/ 382341 h 558399"/>
                <a:gd name="connsiteX49" fmla="*/ 190143 w 557519"/>
                <a:gd name="connsiteY49" fmla="*/ 279640 h 558399"/>
                <a:gd name="connsiteX50" fmla="*/ 176059 w 557519"/>
                <a:gd name="connsiteY50" fmla="*/ 294312 h 558399"/>
                <a:gd name="connsiteX51" fmla="*/ 146716 w 557519"/>
                <a:gd name="connsiteY51" fmla="*/ 294312 h 558399"/>
                <a:gd name="connsiteX52" fmla="*/ 132044 w 557519"/>
                <a:gd name="connsiteY52" fmla="*/ 279640 h 558399"/>
                <a:gd name="connsiteX53" fmla="*/ 146716 w 557519"/>
                <a:gd name="connsiteY53" fmla="*/ 264968 h 558399"/>
                <a:gd name="connsiteX54" fmla="*/ 176059 w 557519"/>
                <a:gd name="connsiteY54" fmla="*/ 264968 h 558399"/>
                <a:gd name="connsiteX55" fmla="*/ 190143 w 557519"/>
                <a:gd name="connsiteY55" fmla="*/ 279640 h 558399"/>
                <a:gd name="connsiteX56" fmla="*/ 219487 w 557519"/>
                <a:gd name="connsiteY56" fmla="*/ 279640 h 558399"/>
                <a:gd name="connsiteX57" fmla="*/ 234146 w 557519"/>
                <a:gd name="connsiteY57" fmla="*/ 264957 h 558399"/>
                <a:gd name="connsiteX58" fmla="*/ 234745 w 557519"/>
                <a:gd name="connsiteY58" fmla="*/ 264968 h 558399"/>
                <a:gd name="connsiteX59" fmla="*/ 264088 w 557519"/>
                <a:gd name="connsiteY59" fmla="*/ 264968 h 558399"/>
                <a:gd name="connsiteX60" fmla="*/ 278760 w 557519"/>
                <a:gd name="connsiteY60" fmla="*/ 279640 h 558399"/>
                <a:gd name="connsiteX61" fmla="*/ 264088 w 557519"/>
                <a:gd name="connsiteY61" fmla="*/ 294312 h 558399"/>
                <a:gd name="connsiteX62" fmla="*/ 234745 w 557519"/>
                <a:gd name="connsiteY62" fmla="*/ 294312 h 558399"/>
                <a:gd name="connsiteX63" fmla="*/ 220660 w 557519"/>
                <a:gd name="connsiteY63" fmla="*/ 279640 h 558399"/>
                <a:gd name="connsiteX64" fmla="*/ 190143 w 557519"/>
                <a:gd name="connsiteY64" fmla="*/ 191611 h 558399"/>
                <a:gd name="connsiteX65" fmla="*/ 176059 w 557519"/>
                <a:gd name="connsiteY65" fmla="*/ 206282 h 558399"/>
                <a:gd name="connsiteX66" fmla="*/ 146716 w 557519"/>
                <a:gd name="connsiteY66" fmla="*/ 206282 h 558399"/>
                <a:gd name="connsiteX67" fmla="*/ 132044 w 557519"/>
                <a:gd name="connsiteY67" fmla="*/ 191611 h 558399"/>
                <a:gd name="connsiteX68" fmla="*/ 146716 w 557519"/>
                <a:gd name="connsiteY68" fmla="*/ 176939 h 558399"/>
                <a:gd name="connsiteX69" fmla="*/ 176059 w 557519"/>
                <a:gd name="connsiteY69" fmla="*/ 176939 h 558399"/>
                <a:gd name="connsiteX70" fmla="*/ 190143 w 557519"/>
                <a:gd name="connsiteY70" fmla="*/ 191611 h 558399"/>
                <a:gd name="connsiteX71" fmla="*/ 219487 w 557519"/>
                <a:gd name="connsiteY71" fmla="*/ 191611 h 558399"/>
                <a:gd name="connsiteX72" fmla="*/ 234146 w 557519"/>
                <a:gd name="connsiteY72" fmla="*/ 176927 h 558399"/>
                <a:gd name="connsiteX73" fmla="*/ 234745 w 557519"/>
                <a:gd name="connsiteY73" fmla="*/ 176939 h 558399"/>
                <a:gd name="connsiteX74" fmla="*/ 264088 w 557519"/>
                <a:gd name="connsiteY74" fmla="*/ 176939 h 558399"/>
                <a:gd name="connsiteX75" fmla="*/ 278760 w 557519"/>
                <a:gd name="connsiteY75" fmla="*/ 191611 h 558399"/>
                <a:gd name="connsiteX76" fmla="*/ 264088 w 557519"/>
                <a:gd name="connsiteY76" fmla="*/ 206282 h 558399"/>
                <a:gd name="connsiteX77" fmla="*/ 234745 w 557519"/>
                <a:gd name="connsiteY77" fmla="*/ 206282 h 558399"/>
                <a:gd name="connsiteX78" fmla="*/ 220660 w 557519"/>
                <a:gd name="connsiteY78" fmla="*/ 191611 h 558399"/>
                <a:gd name="connsiteX79" fmla="*/ 190143 w 557519"/>
                <a:gd name="connsiteY79" fmla="*/ 103581 h 558399"/>
                <a:gd name="connsiteX80" fmla="*/ 176059 w 557519"/>
                <a:gd name="connsiteY80" fmla="*/ 118253 h 558399"/>
                <a:gd name="connsiteX81" fmla="*/ 146716 w 557519"/>
                <a:gd name="connsiteY81" fmla="*/ 118253 h 558399"/>
                <a:gd name="connsiteX82" fmla="*/ 132044 w 557519"/>
                <a:gd name="connsiteY82" fmla="*/ 103581 h 558399"/>
                <a:gd name="connsiteX83" fmla="*/ 146716 w 557519"/>
                <a:gd name="connsiteY83" fmla="*/ 88910 h 558399"/>
                <a:gd name="connsiteX84" fmla="*/ 176059 w 557519"/>
                <a:gd name="connsiteY84" fmla="*/ 88910 h 558399"/>
                <a:gd name="connsiteX85" fmla="*/ 190143 w 557519"/>
                <a:gd name="connsiteY85" fmla="*/ 103581 h 558399"/>
                <a:gd name="connsiteX86" fmla="*/ 219487 w 557519"/>
                <a:gd name="connsiteY86" fmla="*/ 103581 h 558399"/>
                <a:gd name="connsiteX87" fmla="*/ 234146 w 557519"/>
                <a:gd name="connsiteY87" fmla="*/ 88898 h 558399"/>
                <a:gd name="connsiteX88" fmla="*/ 234745 w 557519"/>
                <a:gd name="connsiteY88" fmla="*/ 88910 h 558399"/>
                <a:gd name="connsiteX89" fmla="*/ 264088 w 557519"/>
                <a:gd name="connsiteY89" fmla="*/ 88910 h 558399"/>
                <a:gd name="connsiteX90" fmla="*/ 278760 w 557519"/>
                <a:gd name="connsiteY90" fmla="*/ 103581 h 558399"/>
                <a:gd name="connsiteX91" fmla="*/ 264088 w 557519"/>
                <a:gd name="connsiteY91" fmla="*/ 118253 h 558399"/>
                <a:gd name="connsiteX92" fmla="*/ 234745 w 557519"/>
                <a:gd name="connsiteY92" fmla="*/ 118253 h 558399"/>
                <a:gd name="connsiteX93" fmla="*/ 220660 w 557519"/>
                <a:gd name="connsiteY93" fmla="*/ 103581 h 558399"/>
                <a:gd name="connsiteX94" fmla="*/ 438973 w 557519"/>
                <a:gd name="connsiteY94" fmla="*/ 455699 h 558399"/>
                <a:gd name="connsiteX95" fmla="*/ 424302 w 557519"/>
                <a:gd name="connsiteY95" fmla="*/ 470370 h 558399"/>
                <a:gd name="connsiteX96" fmla="*/ 394958 w 557519"/>
                <a:gd name="connsiteY96" fmla="*/ 470370 h 558399"/>
                <a:gd name="connsiteX97" fmla="*/ 380287 w 557519"/>
                <a:gd name="connsiteY97" fmla="*/ 455699 h 558399"/>
                <a:gd name="connsiteX98" fmla="*/ 394958 w 557519"/>
                <a:gd name="connsiteY98" fmla="*/ 441027 h 558399"/>
                <a:gd name="connsiteX99" fmla="*/ 424302 w 557519"/>
                <a:gd name="connsiteY99" fmla="*/ 441027 h 558399"/>
                <a:gd name="connsiteX100" fmla="*/ 440120 w 557519"/>
                <a:gd name="connsiteY100" fmla="*/ 454452 h 558399"/>
                <a:gd name="connsiteX101" fmla="*/ 440147 w 557519"/>
                <a:gd name="connsiteY101" fmla="*/ 454818 h 558399"/>
                <a:gd name="connsiteX102" fmla="*/ 380287 w 557519"/>
                <a:gd name="connsiteY102" fmla="*/ 367669 h 558399"/>
                <a:gd name="connsiteX103" fmla="*/ 394958 w 557519"/>
                <a:gd name="connsiteY103" fmla="*/ 352998 h 558399"/>
                <a:gd name="connsiteX104" fmla="*/ 424302 w 557519"/>
                <a:gd name="connsiteY104" fmla="*/ 352998 h 558399"/>
                <a:gd name="connsiteX105" fmla="*/ 438973 w 557519"/>
                <a:gd name="connsiteY105" fmla="*/ 367669 h 558399"/>
                <a:gd name="connsiteX106" fmla="*/ 424302 w 557519"/>
                <a:gd name="connsiteY106" fmla="*/ 382341 h 558399"/>
                <a:gd name="connsiteX107" fmla="*/ 394958 w 557519"/>
                <a:gd name="connsiteY107" fmla="*/ 382341 h 558399"/>
                <a:gd name="connsiteX108" fmla="*/ 381461 w 557519"/>
                <a:gd name="connsiteY108" fmla="*/ 367083 h 558399"/>
                <a:gd name="connsiteX109" fmla="*/ 380287 w 557519"/>
                <a:gd name="connsiteY109" fmla="*/ 279640 h 558399"/>
                <a:gd name="connsiteX110" fmla="*/ 394958 w 557519"/>
                <a:gd name="connsiteY110" fmla="*/ 264968 h 558399"/>
                <a:gd name="connsiteX111" fmla="*/ 424302 w 557519"/>
                <a:gd name="connsiteY111" fmla="*/ 264968 h 558399"/>
                <a:gd name="connsiteX112" fmla="*/ 438973 w 557519"/>
                <a:gd name="connsiteY112" fmla="*/ 279640 h 558399"/>
                <a:gd name="connsiteX113" fmla="*/ 424302 w 557519"/>
                <a:gd name="connsiteY113" fmla="*/ 294312 h 558399"/>
                <a:gd name="connsiteX114" fmla="*/ 394958 w 557519"/>
                <a:gd name="connsiteY114" fmla="*/ 294312 h 558399"/>
                <a:gd name="connsiteX115" fmla="*/ 381461 w 557519"/>
                <a:gd name="connsiteY115" fmla="*/ 279640 h 558399"/>
                <a:gd name="connsiteX116" fmla="*/ 380287 w 557519"/>
                <a:gd name="connsiteY116" fmla="*/ 191611 h 558399"/>
                <a:gd name="connsiteX117" fmla="*/ 394958 w 557519"/>
                <a:gd name="connsiteY117" fmla="*/ 176939 h 558399"/>
                <a:gd name="connsiteX118" fmla="*/ 424302 w 557519"/>
                <a:gd name="connsiteY118" fmla="*/ 176939 h 558399"/>
                <a:gd name="connsiteX119" fmla="*/ 438973 w 557519"/>
                <a:gd name="connsiteY119" fmla="*/ 191611 h 558399"/>
                <a:gd name="connsiteX120" fmla="*/ 424302 w 557519"/>
                <a:gd name="connsiteY120" fmla="*/ 206282 h 558399"/>
                <a:gd name="connsiteX121" fmla="*/ 394958 w 557519"/>
                <a:gd name="connsiteY121" fmla="*/ 206282 h 558399"/>
                <a:gd name="connsiteX122" fmla="*/ 381461 w 557519"/>
                <a:gd name="connsiteY122" fmla="*/ 192198 h 558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57519" h="558399">
                  <a:moveTo>
                    <a:pt x="542848" y="529057"/>
                  </a:moveTo>
                  <a:lnTo>
                    <a:pt x="498833" y="529057"/>
                  </a:lnTo>
                  <a:lnTo>
                    <a:pt x="498833" y="132924"/>
                  </a:lnTo>
                  <a:cubicBezTo>
                    <a:pt x="499282" y="126320"/>
                    <a:pt x="495162" y="120264"/>
                    <a:pt x="488856" y="118253"/>
                  </a:cubicBezTo>
                  <a:lnTo>
                    <a:pt x="352117" y="73358"/>
                  </a:lnTo>
                  <a:lnTo>
                    <a:pt x="352117" y="14672"/>
                  </a:lnTo>
                  <a:cubicBezTo>
                    <a:pt x="352117" y="6569"/>
                    <a:pt x="345548" y="0"/>
                    <a:pt x="337446" y="0"/>
                  </a:cubicBezTo>
                  <a:lnTo>
                    <a:pt x="73358" y="0"/>
                  </a:lnTo>
                  <a:cubicBezTo>
                    <a:pt x="65255" y="0"/>
                    <a:pt x="58686" y="6569"/>
                    <a:pt x="58686" y="14672"/>
                  </a:cubicBezTo>
                  <a:lnTo>
                    <a:pt x="58686" y="529057"/>
                  </a:lnTo>
                  <a:lnTo>
                    <a:pt x="14672" y="529057"/>
                  </a:lnTo>
                  <a:cubicBezTo>
                    <a:pt x="6569" y="529057"/>
                    <a:pt x="0" y="535627"/>
                    <a:pt x="0" y="543728"/>
                  </a:cubicBezTo>
                  <a:cubicBezTo>
                    <a:pt x="0" y="551830"/>
                    <a:pt x="6569" y="558400"/>
                    <a:pt x="14672" y="558400"/>
                  </a:cubicBezTo>
                  <a:lnTo>
                    <a:pt x="542848" y="558400"/>
                  </a:lnTo>
                  <a:cubicBezTo>
                    <a:pt x="550949" y="558400"/>
                    <a:pt x="557519" y="551830"/>
                    <a:pt x="557519" y="543728"/>
                  </a:cubicBezTo>
                  <a:cubicBezTo>
                    <a:pt x="557519" y="535627"/>
                    <a:pt x="550949" y="529057"/>
                    <a:pt x="542848" y="529057"/>
                  </a:cubicBezTo>
                  <a:close/>
                  <a:moveTo>
                    <a:pt x="469490" y="143488"/>
                  </a:moveTo>
                  <a:lnTo>
                    <a:pt x="469490" y="529057"/>
                  </a:lnTo>
                  <a:lnTo>
                    <a:pt x="352117" y="529057"/>
                  </a:lnTo>
                  <a:lnTo>
                    <a:pt x="352117" y="104168"/>
                  </a:lnTo>
                  <a:close/>
                  <a:moveTo>
                    <a:pt x="190730" y="529057"/>
                  </a:moveTo>
                  <a:lnTo>
                    <a:pt x="190730" y="470370"/>
                  </a:lnTo>
                  <a:lnTo>
                    <a:pt x="220073" y="470370"/>
                  </a:lnTo>
                  <a:lnTo>
                    <a:pt x="220073" y="529057"/>
                  </a:lnTo>
                  <a:close/>
                  <a:moveTo>
                    <a:pt x="234745" y="441027"/>
                  </a:moveTo>
                  <a:lnTo>
                    <a:pt x="176059" y="441027"/>
                  </a:lnTo>
                  <a:cubicBezTo>
                    <a:pt x="167956" y="441027"/>
                    <a:pt x="161387" y="447597"/>
                    <a:pt x="161387" y="455699"/>
                  </a:cubicBezTo>
                  <a:lnTo>
                    <a:pt x="161387" y="529057"/>
                  </a:lnTo>
                  <a:lnTo>
                    <a:pt x="88029" y="529057"/>
                  </a:lnTo>
                  <a:lnTo>
                    <a:pt x="88029" y="30223"/>
                  </a:lnTo>
                  <a:lnTo>
                    <a:pt x="322774" y="30223"/>
                  </a:lnTo>
                  <a:lnTo>
                    <a:pt x="322774" y="529057"/>
                  </a:lnTo>
                  <a:lnTo>
                    <a:pt x="249417" y="529057"/>
                  </a:lnTo>
                  <a:lnTo>
                    <a:pt x="249417" y="454818"/>
                  </a:lnTo>
                  <a:cubicBezTo>
                    <a:pt x="248950" y="447060"/>
                    <a:pt x="242515" y="441013"/>
                    <a:pt x="234745" y="441027"/>
                  </a:cubicBezTo>
                  <a:close/>
                  <a:moveTo>
                    <a:pt x="190143" y="367669"/>
                  </a:moveTo>
                  <a:cubicBezTo>
                    <a:pt x="190150" y="375548"/>
                    <a:pt x="183931" y="382027"/>
                    <a:pt x="176059" y="382341"/>
                  </a:cubicBezTo>
                  <a:lnTo>
                    <a:pt x="146716" y="382341"/>
                  </a:lnTo>
                  <a:cubicBezTo>
                    <a:pt x="138613" y="382341"/>
                    <a:pt x="132044" y="375771"/>
                    <a:pt x="132044" y="367669"/>
                  </a:cubicBezTo>
                  <a:cubicBezTo>
                    <a:pt x="132044" y="359568"/>
                    <a:pt x="138613" y="352998"/>
                    <a:pt x="146716" y="352998"/>
                  </a:cubicBezTo>
                  <a:lnTo>
                    <a:pt x="176059" y="352998"/>
                  </a:lnTo>
                  <a:cubicBezTo>
                    <a:pt x="183931" y="353312"/>
                    <a:pt x="190150" y="359791"/>
                    <a:pt x="190143" y="367669"/>
                  </a:cubicBezTo>
                  <a:close/>
                  <a:moveTo>
                    <a:pt x="265849" y="382341"/>
                  </a:moveTo>
                  <a:lnTo>
                    <a:pt x="234745" y="382341"/>
                  </a:lnTo>
                  <a:cubicBezTo>
                    <a:pt x="226643" y="382341"/>
                    <a:pt x="220073" y="375771"/>
                    <a:pt x="220073" y="367669"/>
                  </a:cubicBezTo>
                  <a:cubicBezTo>
                    <a:pt x="220073" y="359568"/>
                    <a:pt x="226643" y="352998"/>
                    <a:pt x="234745" y="352998"/>
                  </a:cubicBezTo>
                  <a:lnTo>
                    <a:pt x="264088" y="352998"/>
                  </a:lnTo>
                  <a:cubicBezTo>
                    <a:pt x="272190" y="352998"/>
                    <a:pt x="278760" y="359568"/>
                    <a:pt x="278760" y="367669"/>
                  </a:cubicBezTo>
                  <a:cubicBezTo>
                    <a:pt x="278760" y="375771"/>
                    <a:pt x="272190" y="382341"/>
                    <a:pt x="264088" y="382341"/>
                  </a:cubicBezTo>
                  <a:close/>
                  <a:moveTo>
                    <a:pt x="190143" y="279640"/>
                  </a:moveTo>
                  <a:cubicBezTo>
                    <a:pt x="190150" y="287519"/>
                    <a:pt x="183931" y="293998"/>
                    <a:pt x="176059" y="294312"/>
                  </a:cubicBezTo>
                  <a:lnTo>
                    <a:pt x="146716" y="294312"/>
                  </a:lnTo>
                  <a:cubicBezTo>
                    <a:pt x="138613" y="294312"/>
                    <a:pt x="132044" y="287742"/>
                    <a:pt x="132044" y="279640"/>
                  </a:cubicBezTo>
                  <a:cubicBezTo>
                    <a:pt x="132044" y="271538"/>
                    <a:pt x="138613" y="264968"/>
                    <a:pt x="146716" y="264968"/>
                  </a:cubicBezTo>
                  <a:lnTo>
                    <a:pt x="176059" y="264968"/>
                  </a:lnTo>
                  <a:cubicBezTo>
                    <a:pt x="183931" y="265282"/>
                    <a:pt x="190150" y="271761"/>
                    <a:pt x="190143" y="279640"/>
                  </a:cubicBezTo>
                  <a:close/>
                  <a:moveTo>
                    <a:pt x="219487" y="279640"/>
                  </a:moveTo>
                  <a:cubicBezTo>
                    <a:pt x="219481" y="271538"/>
                    <a:pt x="226045" y="264963"/>
                    <a:pt x="234146" y="264957"/>
                  </a:cubicBezTo>
                  <a:cubicBezTo>
                    <a:pt x="234346" y="264957"/>
                    <a:pt x="234545" y="264960"/>
                    <a:pt x="234745" y="264968"/>
                  </a:cubicBezTo>
                  <a:lnTo>
                    <a:pt x="264088" y="264968"/>
                  </a:lnTo>
                  <a:cubicBezTo>
                    <a:pt x="272190" y="264968"/>
                    <a:pt x="278760" y="271538"/>
                    <a:pt x="278760" y="279640"/>
                  </a:cubicBezTo>
                  <a:cubicBezTo>
                    <a:pt x="278760" y="287742"/>
                    <a:pt x="272190" y="294312"/>
                    <a:pt x="264088" y="294312"/>
                  </a:cubicBezTo>
                  <a:lnTo>
                    <a:pt x="234745" y="294312"/>
                  </a:lnTo>
                  <a:cubicBezTo>
                    <a:pt x="226872" y="293998"/>
                    <a:pt x="220654" y="287519"/>
                    <a:pt x="220660" y="279640"/>
                  </a:cubicBezTo>
                  <a:close/>
                  <a:moveTo>
                    <a:pt x="190143" y="191611"/>
                  </a:moveTo>
                  <a:cubicBezTo>
                    <a:pt x="190150" y="199490"/>
                    <a:pt x="183931" y="205967"/>
                    <a:pt x="176059" y="206282"/>
                  </a:cubicBezTo>
                  <a:lnTo>
                    <a:pt x="146716" y="206282"/>
                  </a:lnTo>
                  <a:cubicBezTo>
                    <a:pt x="138613" y="206282"/>
                    <a:pt x="132044" y="199713"/>
                    <a:pt x="132044" y="191611"/>
                  </a:cubicBezTo>
                  <a:cubicBezTo>
                    <a:pt x="132044" y="183508"/>
                    <a:pt x="138613" y="176939"/>
                    <a:pt x="146716" y="176939"/>
                  </a:cubicBezTo>
                  <a:lnTo>
                    <a:pt x="176059" y="176939"/>
                  </a:lnTo>
                  <a:cubicBezTo>
                    <a:pt x="183931" y="177254"/>
                    <a:pt x="190150" y="183731"/>
                    <a:pt x="190143" y="191611"/>
                  </a:cubicBezTo>
                  <a:close/>
                  <a:moveTo>
                    <a:pt x="219487" y="191611"/>
                  </a:moveTo>
                  <a:cubicBezTo>
                    <a:pt x="219481" y="183508"/>
                    <a:pt x="226045" y="176934"/>
                    <a:pt x="234146" y="176927"/>
                  </a:cubicBezTo>
                  <a:cubicBezTo>
                    <a:pt x="234346" y="176927"/>
                    <a:pt x="234545" y="176931"/>
                    <a:pt x="234745" y="176939"/>
                  </a:cubicBezTo>
                  <a:lnTo>
                    <a:pt x="264088" y="176939"/>
                  </a:lnTo>
                  <a:cubicBezTo>
                    <a:pt x="272190" y="176939"/>
                    <a:pt x="278760" y="183508"/>
                    <a:pt x="278760" y="191611"/>
                  </a:cubicBezTo>
                  <a:cubicBezTo>
                    <a:pt x="278760" y="199713"/>
                    <a:pt x="272190" y="206282"/>
                    <a:pt x="264088" y="206282"/>
                  </a:cubicBezTo>
                  <a:lnTo>
                    <a:pt x="234745" y="206282"/>
                  </a:lnTo>
                  <a:cubicBezTo>
                    <a:pt x="226872" y="205967"/>
                    <a:pt x="220654" y="199490"/>
                    <a:pt x="220660" y="191611"/>
                  </a:cubicBezTo>
                  <a:close/>
                  <a:moveTo>
                    <a:pt x="190143" y="103581"/>
                  </a:moveTo>
                  <a:cubicBezTo>
                    <a:pt x="190150" y="111460"/>
                    <a:pt x="183931" y="117938"/>
                    <a:pt x="176059" y="118253"/>
                  </a:cubicBezTo>
                  <a:lnTo>
                    <a:pt x="146716" y="118253"/>
                  </a:lnTo>
                  <a:cubicBezTo>
                    <a:pt x="138613" y="118253"/>
                    <a:pt x="132044" y="111684"/>
                    <a:pt x="132044" y="103581"/>
                  </a:cubicBezTo>
                  <a:cubicBezTo>
                    <a:pt x="132044" y="95478"/>
                    <a:pt x="138613" y="88910"/>
                    <a:pt x="146716" y="88910"/>
                  </a:cubicBezTo>
                  <a:lnTo>
                    <a:pt x="176059" y="88910"/>
                  </a:lnTo>
                  <a:cubicBezTo>
                    <a:pt x="183931" y="89225"/>
                    <a:pt x="190150" y="95702"/>
                    <a:pt x="190143" y="103581"/>
                  </a:cubicBezTo>
                  <a:close/>
                  <a:moveTo>
                    <a:pt x="219487" y="103581"/>
                  </a:moveTo>
                  <a:cubicBezTo>
                    <a:pt x="219481" y="95478"/>
                    <a:pt x="226045" y="88904"/>
                    <a:pt x="234146" y="88898"/>
                  </a:cubicBezTo>
                  <a:cubicBezTo>
                    <a:pt x="234346" y="88898"/>
                    <a:pt x="234545" y="88902"/>
                    <a:pt x="234745" y="88910"/>
                  </a:cubicBezTo>
                  <a:lnTo>
                    <a:pt x="264088" y="88910"/>
                  </a:lnTo>
                  <a:cubicBezTo>
                    <a:pt x="272190" y="88910"/>
                    <a:pt x="278760" y="95478"/>
                    <a:pt x="278760" y="103581"/>
                  </a:cubicBezTo>
                  <a:cubicBezTo>
                    <a:pt x="278760" y="111684"/>
                    <a:pt x="272190" y="118253"/>
                    <a:pt x="264088" y="118253"/>
                  </a:cubicBezTo>
                  <a:lnTo>
                    <a:pt x="234745" y="118253"/>
                  </a:lnTo>
                  <a:cubicBezTo>
                    <a:pt x="226872" y="117938"/>
                    <a:pt x="220654" y="111460"/>
                    <a:pt x="220660" y="103581"/>
                  </a:cubicBezTo>
                  <a:close/>
                  <a:moveTo>
                    <a:pt x="438973" y="455699"/>
                  </a:moveTo>
                  <a:cubicBezTo>
                    <a:pt x="438973" y="463800"/>
                    <a:pt x="432403" y="470370"/>
                    <a:pt x="424302" y="470370"/>
                  </a:cubicBezTo>
                  <a:lnTo>
                    <a:pt x="394958" y="470370"/>
                  </a:lnTo>
                  <a:cubicBezTo>
                    <a:pt x="386857" y="470370"/>
                    <a:pt x="380287" y="463800"/>
                    <a:pt x="380287" y="455699"/>
                  </a:cubicBezTo>
                  <a:cubicBezTo>
                    <a:pt x="380287" y="447597"/>
                    <a:pt x="386857" y="441027"/>
                    <a:pt x="394958" y="441027"/>
                  </a:cubicBezTo>
                  <a:lnTo>
                    <a:pt x="424302" y="441027"/>
                  </a:lnTo>
                  <a:cubicBezTo>
                    <a:pt x="432377" y="440367"/>
                    <a:pt x="439460" y="446377"/>
                    <a:pt x="440120" y="454452"/>
                  </a:cubicBezTo>
                  <a:cubicBezTo>
                    <a:pt x="440132" y="454575"/>
                    <a:pt x="440141" y="454695"/>
                    <a:pt x="440147" y="454818"/>
                  </a:cubicBezTo>
                  <a:close/>
                  <a:moveTo>
                    <a:pt x="380287" y="367669"/>
                  </a:moveTo>
                  <a:cubicBezTo>
                    <a:pt x="380442" y="359632"/>
                    <a:pt x="386921" y="353153"/>
                    <a:pt x="394958" y="352998"/>
                  </a:cubicBezTo>
                  <a:lnTo>
                    <a:pt x="424302" y="352998"/>
                  </a:lnTo>
                  <a:cubicBezTo>
                    <a:pt x="432339" y="353153"/>
                    <a:pt x="438818" y="359632"/>
                    <a:pt x="438973" y="367669"/>
                  </a:cubicBezTo>
                  <a:cubicBezTo>
                    <a:pt x="438973" y="375771"/>
                    <a:pt x="432403" y="382341"/>
                    <a:pt x="424302" y="382341"/>
                  </a:cubicBezTo>
                  <a:lnTo>
                    <a:pt x="394958" y="382341"/>
                  </a:lnTo>
                  <a:cubicBezTo>
                    <a:pt x="387086" y="381716"/>
                    <a:pt x="381120" y="374973"/>
                    <a:pt x="381461" y="367083"/>
                  </a:cubicBezTo>
                  <a:close/>
                  <a:moveTo>
                    <a:pt x="380287" y="279640"/>
                  </a:moveTo>
                  <a:cubicBezTo>
                    <a:pt x="380287" y="271538"/>
                    <a:pt x="386857" y="264968"/>
                    <a:pt x="394958" y="264968"/>
                  </a:cubicBezTo>
                  <a:lnTo>
                    <a:pt x="424302" y="264968"/>
                  </a:lnTo>
                  <a:cubicBezTo>
                    <a:pt x="432403" y="264968"/>
                    <a:pt x="438973" y="271538"/>
                    <a:pt x="438973" y="279640"/>
                  </a:cubicBezTo>
                  <a:cubicBezTo>
                    <a:pt x="438973" y="287742"/>
                    <a:pt x="432403" y="294312"/>
                    <a:pt x="424302" y="294312"/>
                  </a:cubicBezTo>
                  <a:lnTo>
                    <a:pt x="394958" y="294312"/>
                  </a:lnTo>
                  <a:cubicBezTo>
                    <a:pt x="387317" y="293698"/>
                    <a:pt x="381437" y="287304"/>
                    <a:pt x="381461" y="279640"/>
                  </a:cubicBezTo>
                  <a:close/>
                  <a:moveTo>
                    <a:pt x="380287" y="191611"/>
                  </a:moveTo>
                  <a:cubicBezTo>
                    <a:pt x="380287" y="183508"/>
                    <a:pt x="386857" y="176939"/>
                    <a:pt x="394958" y="176939"/>
                  </a:cubicBezTo>
                  <a:lnTo>
                    <a:pt x="424302" y="176939"/>
                  </a:lnTo>
                  <a:cubicBezTo>
                    <a:pt x="432403" y="176939"/>
                    <a:pt x="438973" y="183508"/>
                    <a:pt x="438973" y="191611"/>
                  </a:cubicBezTo>
                  <a:cubicBezTo>
                    <a:pt x="438818" y="199648"/>
                    <a:pt x="432339" y="206126"/>
                    <a:pt x="424302" y="206282"/>
                  </a:cubicBezTo>
                  <a:lnTo>
                    <a:pt x="394958" y="206282"/>
                  </a:lnTo>
                  <a:cubicBezTo>
                    <a:pt x="387596" y="205568"/>
                    <a:pt x="381860" y="199583"/>
                    <a:pt x="381461" y="192198"/>
                  </a:cubicBezTo>
                  <a:close/>
                </a:path>
              </a:pathLst>
            </a:custGeom>
            <a:solidFill>
              <a:schemeClr val="tx1"/>
            </a:solidFill>
            <a:ln w="29337"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pic>
        <p:nvPicPr>
          <p:cNvPr id="35" name="Picture 34">
            <a:extLst>
              <a:ext uri="{FF2B5EF4-FFF2-40B4-BE49-F238E27FC236}">
                <a16:creationId xmlns:a16="http://schemas.microsoft.com/office/drawing/2014/main" id="{7165DED3-65E3-4EDA-9096-64A369A6F4D8}"/>
              </a:ext>
            </a:extLst>
          </p:cNvPr>
          <p:cNvPicPr>
            <a:picLocks noChangeAspect="1"/>
          </p:cNvPicPr>
          <p:nvPr/>
        </p:nvPicPr>
        <p:blipFill rotWithShape="1">
          <a:blip r:embed="rId8" cstate="print">
            <a:extLst>
              <a:ext uri="{28A0092B-C50C-407E-A947-70E740481C1C}">
                <a14:useLocalDpi xmlns:a14="http://schemas.microsoft.com/office/drawing/2010/main"/>
              </a:ext>
            </a:extLst>
          </a:blip>
          <a:srcRect/>
          <a:stretch/>
        </p:blipFill>
        <p:spPr>
          <a:xfrm>
            <a:off x="1442019" y="2350408"/>
            <a:ext cx="864738" cy="452608"/>
          </a:xfrm>
          <a:prstGeom prst="rect">
            <a:avLst/>
          </a:prstGeom>
        </p:spPr>
      </p:pic>
      <p:grpSp>
        <p:nvGrpSpPr>
          <p:cNvPr id="43" name="Group 42">
            <a:extLst>
              <a:ext uri="{FF2B5EF4-FFF2-40B4-BE49-F238E27FC236}">
                <a16:creationId xmlns:a16="http://schemas.microsoft.com/office/drawing/2014/main" id="{45E61543-F153-4FC2-AA3C-AE1795B9AA07}"/>
              </a:ext>
            </a:extLst>
          </p:cNvPr>
          <p:cNvGrpSpPr/>
          <p:nvPr/>
        </p:nvGrpSpPr>
        <p:grpSpPr>
          <a:xfrm>
            <a:off x="10077021" y="2339960"/>
            <a:ext cx="485500" cy="420766"/>
            <a:chOff x="5130808" y="2253638"/>
            <a:chExt cx="485500" cy="420766"/>
          </a:xfrm>
        </p:grpSpPr>
        <p:sp>
          <p:nvSpPr>
            <p:cNvPr id="42" name="Rectangle 41">
              <a:extLst>
                <a:ext uri="{FF2B5EF4-FFF2-40B4-BE49-F238E27FC236}">
                  <a16:creationId xmlns:a16="http://schemas.microsoft.com/office/drawing/2014/main" id="{B259E51B-BB8C-4722-A6FB-186BF255678D}"/>
                </a:ext>
              </a:extLst>
            </p:cNvPr>
            <p:cNvSpPr/>
            <p:nvPr/>
          </p:nvSpPr>
          <p:spPr>
            <a:xfrm>
              <a:off x="5215890" y="2419350"/>
              <a:ext cx="99060" cy="163830"/>
            </a:xfrm>
            <a:prstGeom prst="rect">
              <a:avLst/>
            </a:prstGeom>
            <a:solidFill>
              <a:srgbClr val="7F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47" name="Rectangle 46">
              <a:extLst>
                <a:ext uri="{FF2B5EF4-FFF2-40B4-BE49-F238E27FC236}">
                  <a16:creationId xmlns:a16="http://schemas.microsoft.com/office/drawing/2014/main" id="{2D212AD0-4F24-422D-850F-05411CA5EDCE}"/>
                </a:ext>
              </a:extLst>
            </p:cNvPr>
            <p:cNvSpPr/>
            <p:nvPr/>
          </p:nvSpPr>
          <p:spPr>
            <a:xfrm>
              <a:off x="5416099" y="2419350"/>
              <a:ext cx="99060" cy="163830"/>
            </a:xfrm>
            <a:prstGeom prst="rect">
              <a:avLst/>
            </a:prstGeom>
            <a:solidFill>
              <a:srgbClr val="7FD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32" name="Freeform: Shape 31">
              <a:extLst>
                <a:ext uri="{FF2B5EF4-FFF2-40B4-BE49-F238E27FC236}">
                  <a16:creationId xmlns:a16="http://schemas.microsoft.com/office/drawing/2014/main" id="{EBD5726C-C896-4FA5-B169-489D5A8E14D2}"/>
                </a:ext>
              </a:extLst>
            </p:cNvPr>
            <p:cNvSpPr/>
            <p:nvPr/>
          </p:nvSpPr>
          <p:spPr>
            <a:xfrm>
              <a:off x="5179695" y="2266949"/>
              <a:ext cx="392430" cy="150495"/>
            </a:xfrm>
            <a:custGeom>
              <a:avLst/>
              <a:gdLst>
                <a:gd name="connsiteX0" fmla="*/ 0 w 413385"/>
                <a:gd name="connsiteY0" fmla="*/ 137160 h 152400"/>
                <a:gd name="connsiteX1" fmla="*/ 211455 w 413385"/>
                <a:gd name="connsiteY1" fmla="*/ 0 h 152400"/>
                <a:gd name="connsiteX2" fmla="*/ 413385 w 413385"/>
                <a:gd name="connsiteY2" fmla="*/ 125730 h 152400"/>
                <a:gd name="connsiteX3" fmla="*/ 409575 w 413385"/>
                <a:gd name="connsiteY3" fmla="*/ 150495 h 152400"/>
                <a:gd name="connsiteX4" fmla="*/ 83820 w 413385"/>
                <a:gd name="connsiteY4" fmla="*/ 152400 h 152400"/>
                <a:gd name="connsiteX5" fmla="*/ 0 w 413385"/>
                <a:gd name="connsiteY5" fmla="*/ 137160 h 152400"/>
                <a:gd name="connsiteX0" fmla="*/ 0 w 329565"/>
                <a:gd name="connsiteY0" fmla="*/ 152400 h 152400"/>
                <a:gd name="connsiteX1" fmla="*/ 127635 w 329565"/>
                <a:gd name="connsiteY1" fmla="*/ 0 h 152400"/>
                <a:gd name="connsiteX2" fmla="*/ 329565 w 329565"/>
                <a:gd name="connsiteY2" fmla="*/ 125730 h 152400"/>
                <a:gd name="connsiteX3" fmla="*/ 325755 w 329565"/>
                <a:gd name="connsiteY3" fmla="*/ 150495 h 152400"/>
                <a:gd name="connsiteX4" fmla="*/ 0 w 329565"/>
                <a:gd name="connsiteY4" fmla="*/ 152400 h 152400"/>
                <a:gd name="connsiteX0" fmla="*/ 0 w 392430"/>
                <a:gd name="connsiteY0" fmla="*/ 140970 h 150495"/>
                <a:gd name="connsiteX1" fmla="*/ 190500 w 392430"/>
                <a:gd name="connsiteY1" fmla="*/ 0 h 150495"/>
                <a:gd name="connsiteX2" fmla="*/ 392430 w 392430"/>
                <a:gd name="connsiteY2" fmla="*/ 125730 h 150495"/>
                <a:gd name="connsiteX3" fmla="*/ 388620 w 392430"/>
                <a:gd name="connsiteY3" fmla="*/ 150495 h 150495"/>
                <a:gd name="connsiteX4" fmla="*/ 0 w 392430"/>
                <a:gd name="connsiteY4" fmla="*/ 140970 h 150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30" h="150495">
                  <a:moveTo>
                    <a:pt x="0" y="140970"/>
                  </a:moveTo>
                  <a:lnTo>
                    <a:pt x="190500" y="0"/>
                  </a:lnTo>
                  <a:lnTo>
                    <a:pt x="392430" y="125730"/>
                  </a:lnTo>
                  <a:lnTo>
                    <a:pt x="388620" y="150495"/>
                  </a:lnTo>
                  <a:lnTo>
                    <a:pt x="0" y="140970"/>
                  </a:lnTo>
                  <a:close/>
                </a:path>
              </a:pathLst>
            </a:custGeom>
            <a:solidFill>
              <a:srgbClr val="7FD6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23" name="Freeform: Shape 22">
              <a:extLst>
                <a:ext uri="{FF2B5EF4-FFF2-40B4-BE49-F238E27FC236}">
                  <a16:creationId xmlns:a16="http://schemas.microsoft.com/office/drawing/2014/main" id="{3BF27CF0-4A13-4352-A8A7-2B67E845D1B7}"/>
                </a:ext>
              </a:extLst>
            </p:cNvPr>
            <p:cNvSpPr/>
            <p:nvPr/>
          </p:nvSpPr>
          <p:spPr>
            <a:xfrm>
              <a:off x="5130808" y="2253638"/>
              <a:ext cx="485500" cy="420766"/>
            </a:xfrm>
            <a:custGeom>
              <a:avLst/>
              <a:gdLst>
                <a:gd name="connsiteX0" fmla="*/ 427434 w 857250"/>
                <a:gd name="connsiteY0" fmla="*/ 37 h 742949"/>
                <a:gd name="connsiteX1" fmla="*/ 413444 w 857250"/>
                <a:gd name="connsiteY1" fmla="*/ 4203 h 742949"/>
                <a:gd name="connsiteX2" fmla="*/ 61019 w 857250"/>
                <a:gd name="connsiteY2" fmla="*/ 222969 h 742949"/>
                <a:gd name="connsiteX3" fmla="*/ 47625 w 857250"/>
                <a:gd name="connsiteY3" fmla="*/ 247375 h 742949"/>
                <a:gd name="connsiteX4" fmla="*/ 47625 w 857250"/>
                <a:gd name="connsiteY4" fmla="*/ 295296 h 742949"/>
                <a:gd name="connsiteX5" fmla="*/ 76200 w 857250"/>
                <a:gd name="connsiteY5" fmla="*/ 323870 h 742949"/>
                <a:gd name="connsiteX6" fmla="*/ 123825 w 857250"/>
                <a:gd name="connsiteY6" fmla="*/ 323870 h 742949"/>
                <a:gd name="connsiteX7" fmla="*/ 123825 w 857250"/>
                <a:gd name="connsiteY7" fmla="*/ 571506 h 742949"/>
                <a:gd name="connsiteX8" fmla="*/ 76200 w 857250"/>
                <a:gd name="connsiteY8" fmla="*/ 571506 h 742949"/>
                <a:gd name="connsiteX9" fmla="*/ 73224 w 857250"/>
                <a:gd name="connsiteY9" fmla="*/ 571506 h 742949"/>
                <a:gd name="connsiteX10" fmla="*/ 55959 w 857250"/>
                <a:gd name="connsiteY10" fmla="*/ 579840 h 742949"/>
                <a:gd name="connsiteX11" fmla="*/ 8334 w 857250"/>
                <a:gd name="connsiteY11" fmla="*/ 627462 h 742949"/>
                <a:gd name="connsiteX12" fmla="*/ 0 w 857250"/>
                <a:gd name="connsiteY12" fmla="*/ 647702 h 742949"/>
                <a:gd name="connsiteX13" fmla="*/ 0 w 857250"/>
                <a:gd name="connsiteY13" fmla="*/ 714374 h 742949"/>
                <a:gd name="connsiteX14" fmla="*/ 28575 w 857250"/>
                <a:gd name="connsiteY14" fmla="*/ 742947 h 742949"/>
                <a:gd name="connsiteX15" fmla="*/ 381000 w 857250"/>
                <a:gd name="connsiteY15" fmla="*/ 742947 h 742949"/>
                <a:gd name="connsiteX16" fmla="*/ 409979 w 857250"/>
                <a:gd name="connsiteY16" fmla="*/ 714778 h 742949"/>
                <a:gd name="connsiteX17" fmla="*/ 381809 w 857250"/>
                <a:gd name="connsiteY17" fmla="*/ 685800 h 742949"/>
                <a:gd name="connsiteX18" fmla="*/ 381000 w 857250"/>
                <a:gd name="connsiteY18" fmla="*/ 685800 h 742949"/>
                <a:gd name="connsiteX19" fmla="*/ 57150 w 857250"/>
                <a:gd name="connsiteY19" fmla="*/ 685800 h 742949"/>
                <a:gd name="connsiteX20" fmla="*/ 57150 w 857250"/>
                <a:gd name="connsiteY20" fmla="*/ 659608 h 742949"/>
                <a:gd name="connsiteX21" fmla="*/ 88106 w 857250"/>
                <a:gd name="connsiteY21" fmla="*/ 628653 h 742949"/>
                <a:gd name="connsiteX22" fmla="*/ 769144 w 857250"/>
                <a:gd name="connsiteY22" fmla="*/ 628653 h 742949"/>
                <a:gd name="connsiteX23" fmla="*/ 800100 w 857250"/>
                <a:gd name="connsiteY23" fmla="*/ 659608 h 742949"/>
                <a:gd name="connsiteX24" fmla="*/ 800100 w 857250"/>
                <a:gd name="connsiteY24" fmla="*/ 685800 h 742949"/>
                <a:gd name="connsiteX25" fmla="*/ 476250 w 857250"/>
                <a:gd name="connsiteY25" fmla="*/ 685800 h 742949"/>
                <a:gd name="connsiteX26" fmla="*/ 447271 w 857250"/>
                <a:gd name="connsiteY26" fmla="*/ 713969 h 742949"/>
                <a:gd name="connsiteX27" fmla="*/ 475441 w 857250"/>
                <a:gd name="connsiteY27" fmla="*/ 742947 h 742949"/>
                <a:gd name="connsiteX28" fmla="*/ 476250 w 857250"/>
                <a:gd name="connsiteY28" fmla="*/ 742947 h 742949"/>
                <a:gd name="connsiteX29" fmla="*/ 828675 w 857250"/>
                <a:gd name="connsiteY29" fmla="*/ 742947 h 742949"/>
                <a:gd name="connsiteX30" fmla="*/ 857250 w 857250"/>
                <a:gd name="connsiteY30" fmla="*/ 714374 h 742949"/>
                <a:gd name="connsiteX31" fmla="*/ 857250 w 857250"/>
                <a:gd name="connsiteY31" fmla="*/ 647702 h 742949"/>
                <a:gd name="connsiteX32" fmla="*/ 848916 w 857250"/>
                <a:gd name="connsiteY32" fmla="*/ 627462 h 742949"/>
                <a:gd name="connsiteX33" fmla="*/ 801291 w 857250"/>
                <a:gd name="connsiteY33" fmla="*/ 579840 h 742949"/>
                <a:gd name="connsiteX34" fmla="*/ 781050 w 857250"/>
                <a:gd name="connsiteY34" fmla="*/ 571506 h 742949"/>
                <a:gd name="connsiteX35" fmla="*/ 733425 w 857250"/>
                <a:gd name="connsiteY35" fmla="*/ 571506 h 742949"/>
                <a:gd name="connsiteX36" fmla="*/ 733425 w 857250"/>
                <a:gd name="connsiteY36" fmla="*/ 323870 h 742949"/>
                <a:gd name="connsiteX37" fmla="*/ 781050 w 857250"/>
                <a:gd name="connsiteY37" fmla="*/ 323870 h 742949"/>
                <a:gd name="connsiteX38" fmla="*/ 809625 w 857250"/>
                <a:gd name="connsiteY38" fmla="*/ 295296 h 742949"/>
                <a:gd name="connsiteX39" fmla="*/ 809625 w 857250"/>
                <a:gd name="connsiteY39" fmla="*/ 247375 h 742949"/>
                <a:gd name="connsiteX40" fmla="*/ 796231 w 857250"/>
                <a:gd name="connsiteY40" fmla="*/ 222969 h 742949"/>
                <a:gd name="connsiteX41" fmla="*/ 443806 w 857250"/>
                <a:gd name="connsiteY41" fmla="*/ 4203 h 742949"/>
                <a:gd name="connsiteX42" fmla="*/ 427434 w 857250"/>
                <a:gd name="connsiteY42" fmla="*/ 37 h 742949"/>
                <a:gd name="connsiteX43" fmla="*/ 428625 w 857250"/>
                <a:gd name="connsiteY43" fmla="*/ 62541 h 742949"/>
                <a:gd name="connsiteX44" fmla="*/ 752475 w 857250"/>
                <a:gd name="connsiteY44" fmla="*/ 263151 h 742949"/>
                <a:gd name="connsiteX45" fmla="*/ 752475 w 857250"/>
                <a:gd name="connsiteY45" fmla="*/ 266723 h 742949"/>
                <a:gd name="connsiteX46" fmla="*/ 104775 w 857250"/>
                <a:gd name="connsiteY46" fmla="*/ 266723 h 742949"/>
                <a:gd name="connsiteX47" fmla="*/ 104775 w 857250"/>
                <a:gd name="connsiteY47" fmla="*/ 263151 h 742949"/>
                <a:gd name="connsiteX48" fmla="*/ 428625 w 857250"/>
                <a:gd name="connsiteY48" fmla="*/ 62541 h 742949"/>
                <a:gd name="connsiteX49" fmla="*/ 180975 w 857250"/>
                <a:gd name="connsiteY49" fmla="*/ 323870 h 742949"/>
                <a:gd name="connsiteX50" fmla="*/ 304800 w 857250"/>
                <a:gd name="connsiteY50" fmla="*/ 323870 h 742949"/>
                <a:gd name="connsiteX51" fmla="*/ 304800 w 857250"/>
                <a:gd name="connsiteY51" fmla="*/ 571506 h 742949"/>
                <a:gd name="connsiteX52" fmla="*/ 180975 w 857250"/>
                <a:gd name="connsiteY52" fmla="*/ 571506 h 742949"/>
                <a:gd name="connsiteX53" fmla="*/ 180975 w 857250"/>
                <a:gd name="connsiteY53" fmla="*/ 323870 h 742949"/>
                <a:gd name="connsiteX54" fmla="*/ 361950 w 857250"/>
                <a:gd name="connsiteY54" fmla="*/ 323870 h 742949"/>
                <a:gd name="connsiteX55" fmla="*/ 495300 w 857250"/>
                <a:gd name="connsiteY55" fmla="*/ 323870 h 742949"/>
                <a:gd name="connsiteX56" fmla="*/ 495300 w 857250"/>
                <a:gd name="connsiteY56" fmla="*/ 571506 h 742949"/>
                <a:gd name="connsiteX57" fmla="*/ 361950 w 857250"/>
                <a:gd name="connsiteY57" fmla="*/ 571506 h 742949"/>
                <a:gd name="connsiteX58" fmla="*/ 361950 w 857250"/>
                <a:gd name="connsiteY58" fmla="*/ 323870 h 742949"/>
                <a:gd name="connsiteX59" fmla="*/ 552450 w 857250"/>
                <a:gd name="connsiteY59" fmla="*/ 323870 h 742949"/>
                <a:gd name="connsiteX60" fmla="*/ 676275 w 857250"/>
                <a:gd name="connsiteY60" fmla="*/ 323870 h 742949"/>
                <a:gd name="connsiteX61" fmla="*/ 676275 w 857250"/>
                <a:gd name="connsiteY61" fmla="*/ 571506 h 742949"/>
                <a:gd name="connsiteX62" fmla="*/ 552450 w 857250"/>
                <a:gd name="connsiteY62" fmla="*/ 571506 h 742949"/>
                <a:gd name="connsiteX63" fmla="*/ 552450 w 857250"/>
                <a:gd name="connsiteY63" fmla="*/ 323870 h 742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857250" h="742949">
                  <a:moveTo>
                    <a:pt x="427434" y="37"/>
                  </a:moveTo>
                  <a:cubicBezTo>
                    <a:pt x="422489" y="191"/>
                    <a:pt x="417669" y="1627"/>
                    <a:pt x="413444" y="4203"/>
                  </a:cubicBezTo>
                  <a:lnTo>
                    <a:pt x="61019" y="222969"/>
                  </a:lnTo>
                  <a:cubicBezTo>
                    <a:pt x="52626" y="228233"/>
                    <a:pt x="47557" y="237468"/>
                    <a:pt x="47625" y="247375"/>
                  </a:cubicBezTo>
                  <a:lnTo>
                    <a:pt x="47625" y="295296"/>
                  </a:lnTo>
                  <a:cubicBezTo>
                    <a:pt x="47627" y="311076"/>
                    <a:pt x="60419" y="323868"/>
                    <a:pt x="76200" y="323870"/>
                  </a:cubicBezTo>
                  <a:lnTo>
                    <a:pt x="123825" y="323870"/>
                  </a:lnTo>
                  <a:lnTo>
                    <a:pt x="123825" y="571506"/>
                  </a:lnTo>
                  <a:lnTo>
                    <a:pt x="76200" y="571506"/>
                  </a:lnTo>
                  <a:cubicBezTo>
                    <a:pt x="75209" y="571454"/>
                    <a:pt x="74215" y="571454"/>
                    <a:pt x="73224" y="571506"/>
                  </a:cubicBezTo>
                  <a:cubicBezTo>
                    <a:pt x="66681" y="572213"/>
                    <a:pt x="60583" y="575157"/>
                    <a:pt x="55959" y="579840"/>
                  </a:cubicBezTo>
                  <a:lnTo>
                    <a:pt x="8334" y="627462"/>
                  </a:lnTo>
                  <a:cubicBezTo>
                    <a:pt x="2980" y="632836"/>
                    <a:pt x="-18" y="640117"/>
                    <a:pt x="0" y="647702"/>
                  </a:cubicBezTo>
                  <a:lnTo>
                    <a:pt x="0" y="714374"/>
                  </a:lnTo>
                  <a:cubicBezTo>
                    <a:pt x="2" y="730154"/>
                    <a:pt x="12794" y="742945"/>
                    <a:pt x="28575" y="742947"/>
                  </a:cubicBezTo>
                  <a:lnTo>
                    <a:pt x="381000" y="742947"/>
                  </a:lnTo>
                  <a:cubicBezTo>
                    <a:pt x="396782" y="743170"/>
                    <a:pt x="409756" y="730559"/>
                    <a:pt x="409979" y="714778"/>
                  </a:cubicBezTo>
                  <a:cubicBezTo>
                    <a:pt x="410203" y="698997"/>
                    <a:pt x="397590" y="686024"/>
                    <a:pt x="381809" y="685800"/>
                  </a:cubicBezTo>
                  <a:cubicBezTo>
                    <a:pt x="381539" y="685796"/>
                    <a:pt x="381270" y="685796"/>
                    <a:pt x="381000" y="685800"/>
                  </a:cubicBezTo>
                  <a:lnTo>
                    <a:pt x="57150" y="685800"/>
                  </a:lnTo>
                  <a:lnTo>
                    <a:pt x="57150" y="659608"/>
                  </a:lnTo>
                  <a:lnTo>
                    <a:pt x="88106" y="628653"/>
                  </a:lnTo>
                  <a:lnTo>
                    <a:pt x="769144" y="628653"/>
                  </a:lnTo>
                  <a:lnTo>
                    <a:pt x="800100" y="659608"/>
                  </a:lnTo>
                  <a:lnTo>
                    <a:pt x="800100" y="685800"/>
                  </a:lnTo>
                  <a:lnTo>
                    <a:pt x="476250" y="685800"/>
                  </a:lnTo>
                  <a:cubicBezTo>
                    <a:pt x="460468" y="685577"/>
                    <a:pt x="447494" y="698189"/>
                    <a:pt x="447271" y="713969"/>
                  </a:cubicBezTo>
                  <a:cubicBezTo>
                    <a:pt x="447047" y="729750"/>
                    <a:pt x="459660" y="742724"/>
                    <a:pt x="475441" y="742947"/>
                  </a:cubicBezTo>
                  <a:cubicBezTo>
                    <a:pt x="475711" y="742951"/>
                    <a:pt x="475981" y="742951"/>
                    <a:pt x="476250" y="742947"/>
                  </a:cubicBezTo>
                  <a:lnTo>
                    <a:pt x="828675" y="742947"/>
                  </a:lnTo>
                  <a:cubicBezTo>
                    <a:pt x="844456" y="742945"/>
                    <a:pt x="857248" y="730154"/>
                    <a:pt x="857250" y="714374"/>
                  </a:cubicBezTo>
                  <a:lnTo>
                    <a:pt x="857250" y="647702"/>
                  </a:lnTo>
                  <a:cubicBezTo>
                    <a:pt x="857268" y="640117"/>
                    <a:pt x="854270" y="632836"/>
                    <a:pt x="848916" y="627462"/>
                  </a:cubicBezTo>
                  <a:lnTo>
                    <a:pt x="801291" y="579840"/>
                  </a:lnTo>
                  <a:cubicBezTo>
                    <a:pt x="795918" y="574486"/>
                    <a:pt x="788636" y="571487"/>
                    <a:pt x="781050" y="571506"/>
                  </a:cubicBezTo>
                  <a:lnTo>
                    <a:pt x="733425" y="571506"/>
                  </a:lnTo>
                  <a:lnTo>
                    <a:pt x="733425" y="323870"/>
                  </a:lnTo>
                  <a:lnTo>
                    <a:pt x="781050" y="323870"/>
                  </a:lnTo>
                  <a:cubicBezTo>
                    <a:pt x="796831" y="323868"/>
                    <a:pt x="809623" y="311076"/>
                    <a:pt x="809625" y="295296"/>
                  </a:cubicBezTo>
                  <a:lnTo>
                    <a:pt x="809625" y="247375"/>
                  </a:lnTo>
                  <a:cubicBezTo>
                    <a:pt x="809694" y="237468"/>
                    <a:pt x="804624" y="228233"/>
                    <a:pt x="796231" y="222969"/>
                  </a:cubicBezTo>
                  <a:lnTo>
                    <a:pt x="443806" y="4203"/>
                  </a:lnTo>
                  <a:cubicBezTo>
                    <a:pt x="438893" y="1197"/>
                    <a:pt x="433187" y="-256"/>
                    <a:pt x="427434" y="37"/>
                  </a:cubicBezTo>
                  <a:close/>
                  <a:moveTo>
                    <a:pt x="428625" y="62541"/>
                  </a:moveTo>
                  <a:lnTo>
                    <a:pt x="752475" y="263151"/>
                  </a:lnTo>
                  <a:lnTo>
                    <a:pt x="752475" y="266723"/>
                  </a:lnTo>
                  <a:lnTo>
                    <a:pt x="104775" y="266723"/>
                  </a:lnTo>
                  <a:lnTo>
                    <a:pt x="104775" y="263151"/>
                  </a:lnTo>
                  <a:lnTo>
                    <a:pt x="428625" y="62541"/>
                  </a:lnTo>
                  <a:close/>
                  <a:moveTo>
                    <a:pt x="180975" y="323870"/>
                  </a:moveTo>
                  <a:lnTo>
                    <a:pt x="304800" y="323870"/>
                  </a:lnTo>
                  <a:lnTo>
                    <a:pt x="304800" y="571506"/>
                  </a:lnTo>
                  <a:lnTo>
                    <a:pt x="180975" y="571506"/>
                  </a:lnTo>
                  <a:lnTo>
                    <a:pt x="180975" y="323870"/>
                  </a:lnTo>
                  <a:close/>
                  <a:moveTo>
                    <a:pt x="361950" y="323870"/>
                  </a:moveTo>
                  <a:lnTo>
                    <a:pt x="495300" y="323870"/>
                  </a:lnTo>
                  <a:lnTo>
                    <a:pt x="495300" y="571506"/>
                  </a:lnTo>
                  <a:lnTo>
                    <a:pt x="361950" y="571506"/>
                  </a:lnTo>
                  <a:lnTo>
                    <a:pt x="361950" y="323870"/>
                  </a:lnTo>
                  <a:close/>
                  <a:moveTo>
                    <a:pt x="552450" y="323870"/>
                  </a:moveTo>
                  <a:lnTo>
                    <a:pt x="676275" y="323870"/>
                  </a:lnTo>
                  <a:lnTo>
                    <a:pt x="676275" y="571506"/>
                  </a:lnTo>
                  <a:lnTo>
                    <a:pt x="552450" y="571506"/>
                  </a:lnTo>
                  <a:lnTo>
                    <a:pt x="552450" y="323870"/>
                  </a:lnTo>
                  <a:close/>
                </a:path>
              </a:pathLst>
            </a:custGeom>
            <a:solidFill>
              <a:schemeClr val="tx1"/>
            </a:solid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grpSp>
        <p:nvGrpSpPr>
          <p:cNvPr id="52" name="Group 51">
            <a:extLst>
              <a:ext uri="{FF2B5EF4-FFF2-40B4-BE49-F238E27FC236}">
                <a16:creationId xmlns:a16="http://schemas.microsoft.com/office/drawing/2014/main" id="{ABEFDFCD-B19E-4E38-ABB3-4D057AFA1E50}"/>
              </a:ext>
            </a:extLst>
          </p:cNvPr>
          <p:cNvGrpSpPr/>
          <p:nvPr/>
        </p:nvGrpSpPr>
        <p:grpSpPr>
          <a:xfrm>
            <a:off x="4391398" y="2354580"/>
            <a:ext cx="611069" cy="448749"/>
            <a:chOff x="5032462" y="2377440"/>
            <a:chExt cx="611069" cy="448749"/>
          </a:xfrm>
        </p:grpSpPr>
        <p:sp>
          <p:nvSpPr>
            <p:cNvPr id="51" name="Freeform: Shape 50">
              <a:extLst>
                <a:ext uri="{FF2B5EF4-FFF2-40B4-BE49-F238E27FC236}">
                  <a16:creationId xmlns:a16="http://schemas.microsoft.com/office/drawing/2014/main" id="{91560649-D07D-4DDD-B91A-5AE0452DA0C2}"/>
                </a:ext>
              </a:extLst>
            </p:cNvPr>
            <p:cNvSpPr/>
            <p:nvPr/>
          </p:nvSpPr>
          <p:spPr>
            <a:xfrm>
              <a:off x="5064760" y="2377440"/>
              <a:ext cx="553720" cy="294640"/>
            </a:xfrm>
            <a:custGeom>
              <a:avLst/>
              <a:gdLst>
                <a:gd name="connsiteX0" fmla="*/ 269240 w 553720"/>
                <a:gd name="connsiteY0" fmla="*/ 0 h 294640"/>
                <a:gd name="connsiteX1" fmla="*/ 553720 w 553720"/>
                <a:gd name="connsiteY1" fmla="*/ 157480 h 294640"/>
                <a:gd name="connsiteX2" fmla="*/ 289560 w 553720"/>
                <a:gd name="connsiteY2" fmla="*/ 294640 h 294640"/>
                <a:gd name="connsiteX3" fmla="*/ 0 w 553720"/>
                <a:gd name="connsiteY3" fmla="*/ 162560 h 294640"/>
                <a:gd name="connsiteX4" fmla="*/ 269240 w 553720"/>
                <a:gd name="connsiteY4" fmla="*/ 0 h 29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720" h="294640">
                  <a:moveTo>
                    <a:pt x="269240" y="0"/>
                  </a:moveTo>
                  <a:lnTo>
                    <a:pt x="553720" y="157480"/>
                  </a:lnTo>
                  <a:lnTo>
                    <a:pt x="289560" y="294640"/>
                  </a:lnTo>
                  <a:lnTo>
                    <a:pt x="0" y="162560"/>
                  </a:lnTo>
                  <a:lnTo>
                    <a:pt x="269240" y="0"/>
                  </a:lnTo>
                  <a:close/>
                </a:path>
              </a:pathLst>
            </a:custGeom>
            <a:solidFill>
              <a:srgbClr val="7FD6F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48" name="Freeform: Shape 47">
              <a:extLst>
                <a:ext uri="{FF2B5EF4-FFF2-40B4-BE49-F238E27FC236}">
                  <a16:creationId xmlns:a16="http://schemas.microsoft.com/office/drawing/2014/main" id="{BAF085B1-CB85-4355-8482-59D4F2D2F085}"/>
                </a:ext>
              </a:extLst>
            </p:cNvPr>
            <p:cNvSpPr/>
            <p:nvPr/>
          </p:nvSpPr>
          <p:spPr>
            <a:xfrm>
              <a:off x="5032462" y="2380630"/>
              <a:ext cx="611069" cy="445559"/>
            </a:xfrm>
            <a:custGeom>
              <a:avLst/>
              <a:gdLst>
                <a:gd name="connsiteX0" fmla="*/ 692316 w 849507"/>
                <a:gd name="connsiteY0" fmla="*/ 259857 h 619415"/>
                <a:gd name="connsiteX1" fmla="*/ 444066 w 849507"/>
                <a:gd name="connsiteY1" fmla="*/ 136146 h 619415"/>
                <a:gd name="connsiteX2" fmla="*/ 414748 w 849507"/>
                <a:gd name="connsiteY2" fmla="*/ 145957 h 619415"/>
                <a:gd name="connsiteX3" fmla="*/ 424559 w 849507"/>
                <a:gd name="connsiteY3" fmla="*/ 175284 h 619415"/>
                <a:gd name="connsiteX4" fmla="*/ 643158 w 849507"/>
                <a:gd name="connsiteY4" fmla="*/ 284212 h 619415"/>
                <a:gd name="connsiteX5" fmla="*/ 419863 w 849507"/>
                <a:gd name="connsiteY5" fmla="*/ 394854 h 619415"/>
                <a:gd name="connsiteX6" fmla="*/ 198559 w 849507"/>
                <a:gd name="connsiteY6" fmla="*/ 282431 h 619415"/>
                <a:gd name="connsiteX7" fmla="*/ 187472 w 849507"/>
                <a:gd name="connsiteY7" fmla="*/ 276802 h 619415"/>
                <a:gd name="connsiteX8" fmla="*/ 70762 w 849507"/>
                <a:gd name="connsiteY8" fmla="*/ 217518 h 619415"/>
                <a:gd name="connsiteX9" fmla="*/ 419863 w 849507"/>
                <a:gd name="connsiteY9" fmla="*/ 46154 h 619415"/>
                <a:gd name="connsiteX10" fmla="*/ 777765 w 849507"/>
                <a:gd name="connsiteY10" fmla="*/ 217518 h 619415"/>
                <a:gd name="connsiteX11" fmla="*/ 692316 w 849507"/>
                <a:gd name="connsiteY11" fmla="*/ 259857 h 619415"/>
                <a:gd name="connsiteX12" fmla="*/ 611868 w 849507"/>
                <a:gd name="connsiteY12" fmla="*/ 514336 h 619415"/>
                <a:gd name="connsiteX13" fmla="*/ 204865 w 849507"/>
                <a:gd name="connsiteY13" fmla="*/ 490438 h 619415"/>
                <a:gd name="connsiteX14" fmla="*/ 204865 w 849507"/>
                <a:gd name="connsiteY14" fmla="*/ 334666 h 619415"/>
                <a:gd name="connsiteX15" fmla="*/ 409843 w 849507"/>
                <a:gd name="connsiteY15" fmla="*/ 438793 h 619415"/>
                <a:gd name="connsiteX16" fmla="*/ 419739 w 849507"/>
                <a:gd name="connsiteY16" fmla="*/ 441156 h 619415"/>
                <a:gd name="connsiteX17" fmla="*/ 429455 w 849507"/>
                <a:gd name="connsiteY17" fmla="*/ 438898 h 619415"/>
                <a:gd name="connsiteX18" fmla="*/ 611868 w 849507"/>
                <a:gd name="connsiteY18" fmla="*/ 348506 h 619415"/>
                <a:gd name="connsiteX19" fmla="*/ 611868 w 849507"/>
                <a:gd name="connsiteY19" fmla="*/ 514336 h 619415"/>
                <a:gd name="connsiteX20" fmla="*/ 837087 w 849507"/>
                <a:gd name="connsiteY20" fmla="*/ 197458 h 619415"/>
                <a:gd name="connsiteX21" fmla="*/ 429169 w 849507"/>
                <a:gd name="connsiteY21" fmla="*/ 2148 h 619415"/>
                <a:gd name="connsiteX22" fmla="*/ 410119 w 849507"/>
                <a:gd name="connsiteY22" fmla="*/ 2253 h 619415"/>
                <a:gd name="connsiteX23" fmla="*/ 12231 w 849507"/>
                <a:gd name="connsiteY23" fmla="*/ 197563 h 619415"/>
                <a:gd name="connsiteX24" fmla="*/ 1 w 849507"/>
                <a:gd name="connsiteY24" fmla="*/ 217023 h 619415"/>
                <a:gd name="connsiteX25" fmla="*/ 11945 w 849507"/>
                <a:gd name="connsiteY25" fmla="*/ 236654 h 619415"/>
                <a:gd name="connsiteX26" fmla="*/ 161164 w 849507"/>
                <a:gd name="connsiteY26" fmla="*/ 312463 h 619415"/>
                <a:gd name="connsiteX27" fmla="*/ 161164 w 849507"/>
                <a:gd name="connsiteY27" fmla="*/ 499887 h 619415"/>
                <a:gd name="connsiteX28" fmla="*/ 167498 w 849507"/>
                <a:gd name="connsiteY28" fmla="*/ 515298 h 619415"/>
                <a:gd name="connsiteX29" fmla="*/ 425140 w 849507"/>
                <a:gd name="connsiteY29" fmla="*/ 619416 h 619415"/>
                <a:gd name="connsiteX30" fmla="*/ 646310 w 849507"/>
                <a:gd name="connsiteY30" fmla="*/ 543702 h 619415"/>
                <a:gd name="connsiteX31" fmla="*/ 655569 w 849507"/>
                <a:gd name="connsiteY31" fmla="*/ 525842 h 619415"/>
                <a:gd name="connsiteX32" fmla="*/ 655569 w 849507"/>
                <a:gd name="connsiteY32" fmla="*/ 326846 h 619415"/>
                <a:gd name="connsiteX33" fmla="*/ 681048 w 849507"/>
                <a:gd name="connsiteY33" fmla="*/ 314225 h 619415"/>
                <a:gd name="connsiteX34" fmla="*/ 681048 w 849507"/>
                <a:gd name="connsiteY34" fmla="*/ 471207 h 619415"/>
                <a:gd name="connsiteX35" fmla="*/ 702908 w 849507"/>
                <a:gd name="connsiteY35" fmla="*/ 493057 h 619415"/>
                <a:gd name="connsiteX36" fmla="*/ 724758 w 849507"/>
                <a:gd name="connsiteY36" fmla="*/ 471207 h 619415"/>
                <a:gd name="connsiteX37" fmla="*/ 724758 w 849507"/>
                <a:gd name="connsiteY37" fmla="*/ 292566 h 619415"/>
                <a:gd name="connsiteX38" fmla="*/ 837372 w 849507"/>
                <a:gd name="connsiteY38" fmla="*/ 236768 h 619415"/>
                <a:gd name="connsiteX39" fmla="*/ 849507 w 849507"/>
                <a:gd name="connsiteY39" fmla="*/ 217023 h 619415"/>
                <a:gd name="connsiteX40" fmla="*/ 837087 w 849507"/>
                <a:gd name="connsiteY40" fmla="*/ 197458 h 619415"/>
                <a:gd name="connsiteX41" fmla="*/ 837087 w 849507"/>
                <a:gd name="connsiteY41" fmla="*/ 197458 h 619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49507" h="619415">
                  <a:moveTo>
                    <a:pt x="692316" y="259857"/>
                  </a:moveTo>
                  <a:lnTo>
                    <a:pt x="444066" y="136146"/>
                  </a:lnTo>
                  <a:cubicBezTo>
                    <a:pt x="433227" y="130783"/>
                    <a:pt x="420168" y="135203"/>
                    <a:pt x="414748" y="145957"/>
                  </a:cubicBezTo>
                  <a:cubicBezTo>
                    <a:pt x="409366" y="156758"/>
                    <a:pt x="413767" y="169884"/>
                    <a:pt x="424559" y="175284"/>
                  </a:cubicBezTo>
                  <a:lnTo>
                    <a:pt x="643158" y="284212"/>
                  </a:lnTo>
                  <a:lnTo>
                    <a:pt x="419863" y="394854"/>
                  </a:lnTo>
                  <a:lnTo>
                    <a:pt x="198559" y="282431"/>
                  </a:lnTo>
                  <a:cubicBezTo>
                    <a:pt x="195625" y="279450"/>
                    <a:pt x="191711" y="277707"/>
                    <a:pt x="187472" y="276802"/>
                  </a:cubicBezTo>
                  <a:lnTo>
                    <a:pt x="70762" y="217518"/>
                  </a:lnTo>
                  <a:lnTo>
                    <a:pt x="419863" y="46154"/>
                  </a:lnTo>
                  <a:lnTo>
                    <a:pt x="777765" y="217518"/>
                  </a:lnTo>
                  <a:lnTo>
                    <a:pt x="692316" y="259857"/>
                  </a:lnTo>
                  <a:close/>
                  <a:moveTo>
                    <a:pt x="611868" y="514336"/>
                  </a:moveTo>
                  <a:cubicBezTo>
                    <a:pt x="405852" y="652325"/>
                    <a:pt x="239479" y="521442"/>
                    <a:pt x="204865" y="490438"/>
                  </a:cubicBezTo>
                  <a:lnTo>
                    <a:pt x="204865" y="334666"/>
                  </a:lnTo>
                  <a:lnTo>
                    <a:pt x="409843" y="438793"/>
                  </a:lnTo>
                  <a:cubicBezTo>
                    <a:pt x="412957" y="440374"/>
                    <a:pt x="416348" y="441156"/>
                    <a:pt x="419739" y="441156"/>
                  </a:cubicBezTo>
                  <a:cubicBezTo>
                    <a:pt x="423073" y="441156"/>
                    <a:pt x="426378" y="440413"/>
                    <a:pt x="429455" y="438898"/>
                  </a:cubicBezTo>
                  <a:lnTo>
                    <a:pt x="611868" y="348506"/>
                  </a:lnTo>
                  <a:lnTo>
                    <a:pt x="611868" y="514336"/>
                  </a:lnTo>
                  <a:close/>
                  <a:moveTo>
                    <a:pt x="837087" y="197458"/>
                  </a:moveTo>
                  <a:lnTo>
                    <a:pt x="429169" y="2148"/>
                  </a:lnTo>
                  <a:cubicBezTo>
                    <a:pt x="423130" y="-757"/>
                    <a:pt x="416110" y="-709"/>
                    <a:pt x="410119" y="2253"/>
                  </a:cubicBezTo>
                  <a:lnTo>
                    <a:pt x="12231" y="197563"/>
                  </a:lnTo>
                  <a:cubicBezTo>
                    <a:pt x="4782" y="201211"/>
                    <a:pt x="67" y="208746"/>
                    <a:pt x="1" y="217023"/>
                  </a:cubicBezTo>
                  <a:cubicBezTo>
                    <a:pt x="-66" y="225300"/>
                    <a:pt x="4563" y="232901"/>
                    <a:pt x="11945" y="236654"/>
                  </a:cubicBezTo>
                  <a:lnTo>
                    <a:pt x="161164" y="312463"/>
                  </a:lnTo>
                  <a:lnTo>
                    <a:pt x="161164" y="499887"/>
                  </a:lnTo>
                  <a:cubicBezTo>
                    <a:pt x="161164" y="505649"/>
                    <a:pt x="163440" y="511202"/>
                    <a:pt x="167498" y="515298"/>
                  </a:cubicBezTo>
                  <a:cubicBezTo>
                    <a:pt x="168994" y="516794"/>
                    <a:pt x="273435" y="619435"/>
                    <a:pt x="425140" y="619416"/>
                  </a:cubicBezTo>
                  <a:cubicBezTo>
                    <a:pt x="491377" y="619416"/>
                    <a:pt x="566672" y="599823"/>
                    <a:pt x="646310" y="543702"/>
                  </a:cubicBezTo>
                  <a:cubicBezTo>
                    <a:pt x="652111" y="539606"/>
                    <a:pt x="655569" y="532948"/>
                    <a:pt x="655569" y="525842"/>
                  </a:cubicBezTo>
                  <a:lnTo>
                    <a:pt x="655569" y="326846"/>
                  </a:lnTo>
                  <a:lnTo>
                    <a:pt x="681048" y="314225"/>
                  </a:lnTo>
                  <a:lnTo>
                    <a:pt x="681048" y="471207"/>
                  </a:lnTo>
                  <a:cubicBezTo>
                    <a:pt x="681048" y="483285"/>
                    <a:pt x="690821" y="493057"/>
                    <a:pt x="702908" y="493057"/>
                  </a:cubicBezTo>
                  <a:cubicBezTo>
                    <a:pt x="714986" y="493057"/>
                    <a:pt x="724758" y="483285"/>
                    <a:pt x="724758" y="471207"/>
                  </a:cubicBezTo>
                  <a:lnTo>
                    <a:pt x="724758" y="292566"/>
                  </a:lnTo>
                  <a:lnTo>
                    <a:pt x="837372" y="236768"/>
                  </a:lnTo>
                  <a:cubicBezTo>
                    <a:pt x="844859" y="233053"/>
                    <a:pt x="849574" y="225386"/>
                    <a:pt x="849507" y="217023"/>
                  </a:cubicBezTo>
                  <a:cubicBezTo>
                    <a:pt x="849450" y="208660"/>
                    <a:pt x="844621" y="201087"/>
                    <a:pt x="837087" y="197458"/>
                  </a:cubicBezTo>
                  <a:lnTo>
                    <a:pt x="837087" y="197458"/>
                  </a:lnTo>
                  <a:close/>
                </a:path>
              </a:pathLst>
            </a:custGeom>
            <a:solidFill>
              <a:schemeClr val="tx2"/>
            </a:solid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pic>
        <p:nvPicPr>
          <p:cNvPr id="46" name="Picture 45" descr="Text&#10;&#10;Description automatically generated with medium confidence">
            <a:extLst>
              <a:ext uri="{FF2B5EF4-FFF2-40B4-BE49-F238E27FC236}">
                <a16:creationId xmlns:a16="http://schemas.microsoft.com/office/drawing/2014/main" id="{EF7A8F69-AF4D-4881-8982-9310358EA76A}"/>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41100" y="326382"/>
            <a:ext cx="1528463" cy="636277"/>
          </a:xfrm>
          <a:prstGeom prst="rect">
            <a:avLst/>
          </a:prstGeom>
        </p:spPr>
      </p:pic>
      <p:pic>
        <p:nvPicPr>
          <p:cNvPr id="49" name="Picture 48">
            <a:extLst>
              <a:ext uri="{FF2B5EF4-FFF2-40B4-BE49-F238E27FC236}">
                <a16:creationId xmlns:a16="http://schemas.microsoft.com/office/drawing/2014/main" id="{92B43075-D354-4892-8B81-922AA9D667F8}"/>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
        <p:nvSpPr>
          <p:cNvPr id="50" name="Rectangle: Rounded Corners 49">
            <a:extLst>
              <a:ext uri="{FF2B5EF4-FFF2-40B4-BE49-F238E27FC236}">
                <a16:creationId xmlns:a16="http://schemas.microsoft.com/office/drawing/2014/main" id="{CE559E47-C215-424F-B7DC-9DEBE41B63C0}"/>
              </a:ext>
            </a:extLst>
          </p:cNvPr>
          <p:cNvSpPr/>
          <p:nvPr/>
        </p:nvSpPr>
        <p:spPr>
          <a:xfrm>
            <a:off x="62752" y="69564"/>
            <a:ext cx="1678584" cy="228609"/>
          </a:xfrm>
          <a:prstGeom prst="roundRect">
            <a:avLst>
              <a:gd name="adj" fmla="val 1423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srgbClr val="282560"/>
                </a:solidFill>
                <a:effectLst/>
                <a:uLnTx/>
                <a:uFillTx/>
                <a:latin typeface="DIN Next LT Arabic"/>
                <a:ea typeface="+mn-ea"/>
                <a:cs typeface="DIN Next LT Arabic"/>
              </a:rPr>
              <a:t>الشراكات</a:t>
            </a:r>
          </a:p>
        </p:txBody>
      </p:sp>
    </p:spTree>
    <p:extLst>
      <p:ext uri="{BB962C8B-B14F-4D97-AF65-F5344CB8AC3E}">
        <p14:creationId xmlns:p14="http://schemas.microsoft.com/office/powerpoint/2010/main" val="4160874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BD1F31A-D1DC-46FA-8928-66A9FDEF96E6}"/>
              </a:ext>
            </a:extLst>
          </p:cNvPr>
          <p:cNvGraphicFramePr>
            <a:graphicFrameLocks noChangeAspect="1"/>
          </p:cNvGraphicFramePr>
          <p:nvPr>
            <p:custDataLst>
              <p:tags r:id="rId2"/>
            </p:custDataLst>
            <p:extLst>
              <p:ext uri="{D42A27DB-BD31-4B8C-83A1-F6EECF244321}">
                <p14:modId xmlns:p14="http://schemas.microsoft.com/office/powerpoint/2010/main" val="247050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7115" name="think-cell Slide" r:id="rId5" imgW="308" imgH="309" progId="TCLayout.ActiveDocument.1">
                  <p:embed/>
                </p:oleObj>
              </mc:Choice>
              <mc:Fallback>
                <p:oleObj name="think-cell Slide" r:id="rId5" imgW="308" imgH="309" progId="TCLayout.ActiveDocument.1">
                  <p:embed/>
                  <p:pic>
                    <p:nvPicPr>
                      <p:cNvPr id="3" name="Object 2" hidden="1">
                        <a:extLst>
                          <a:ext uri="{FF2B5EF4-FFF2-40B4-BE49-F238E27FC236}">
                            <a16:creationId xmlns:a16="http://schemas.microsoft.com/office/drawing/2014/main" id="{0BD1F31A-D1DC-46FA-8928-66A9FDEF96E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3" name="Slide Number Placeholder 2">
            <a:extLst>
              <a:ext uri="{FF2B5EF4-FFF2-40B4-BE49-F238E27FC236}">
                <a16:creationId xmlns:a16="http://schemas.microsoft.com/office/drawing/2014/main" id="{38FC13BD-57EC-4EB5-B58B-AC517434DFFE}"/>
              </a:ext>
            </a:extLst>
          </p:cNvPr>
          <p:cNvSpPr>
            <a:spLocks noGrp="1"/>
          </p:cNvSpPr>
          <p:nvPr>
            <p:ph type="sldNum" sz="quarter" idx="12"/>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9FDB499F-DC86-4996-A3C7-FCE8E06389C2}" type="slidenum">
              <a:rPr kumimoji="0" lang="ar-SA" sz="900" b="0" i="0" u="none" strike="noStrike" kern="1200" cap="none" spc="0" normalizeH="0" baseline="0" noProof="0" smtClean="0">
                <a:ln>
                  <a:noFill/>
                </a:ln>
                <a:solidFill>
                  <a:prstClr val="white">
                    <a:lumMod val="65000"/>
                  </a:prstClr>
                </a:solidFill>
                <a:effectLst/>
                <a:uLnTx/>
                <a:uFillTx/>
                <a:latin typeface="DIN Next LT Arabic"/>
                <a:ea typeface="+mn-ea"/>
                <a:cs typeface="DIN Next LT Arabic"/>
              </a:rPr>
              <a:pPr marL="0" marR="0" lvl="0" indent="0" algn="r" defTabSz="914400" rtl="1" eaLnBrk="1" fontAlgn="auto" latinLnBrk="0" hangingPunct="1">
                <a:lnSpc>
                  <a:spcPct val="100000"/>
                </a:lnSpc>
                <a:spcBef>
                  <a:spcPts val="0"/>
                </a:spcBef>
                <a:spcAft>
                  <a:spcPts val="0"/>
                </a:spcAft>
                <a:buClrTx/>
                <a:buSzTx/>
                <a:buFontTx/>
                <a:buNone/>
                <a:tabLst/>
                <a:defRPr/>
              </a:pPr>
              <a:t>11</a:t>
            </a:fld>
            <a:endPar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endParaRPr>
          </a:p>
        </p:txBody>
      </p:sp>
      <p:sp>
        <p:nvSpPr>
          <p:cNvPr id="2" name="Title 1">
            <a:extLst>
              <a:ext uri="{FF2B5EF4-FFF2-40B4-BE49-F238E27FC236}">
                <a16:creationId xmlns:a16="http://schemas.microsoft.com/office/drawing/2014/main" id="{0AA1744A-8DF6-4ED9-AEC2-CF9CB6F1AC3A}"/>
              </a:ext>
            </a:extLst>
          </p:cNvPr>
          <p:cNvSpPr>
            <a:spLocks noGrp="1"/>
          </p:cNvSpPr>
          <p:nvPr>
            <p:ph type="title"/>
          </p:nvPr>
        </p:nvSpPr>
        <p:spPr/>
        <p:txBody>
          <a:bodyPr vert="horz"/>
          <a:lstStyle/>
          <a:p>
            <a:r>
              <a:rPr lang="ar-SA"/>
              <a:t>الدروس المستفادة</a:t>
            </a:r>
          </a:p>
        </p:txBody>
      </p:sp>
      <p:sp>
        <p:nvSpPr>
          <p:cNvPr id="10" name="Rectangle 9">
            <a:extLst>
              <a:ext uri="{FF2B5EF4-FFF2-40B4-BE49-F238E27FC236}">
                <a16:creationId xmlns:a16="http://schemas.microsoft.com/office/drawing/2014/main" id="{54409992-8749-4DB8-98B4-AFBB9FBF4A56}"/>
              </a:ext>
            </a:extLst>
          </p:cNvPr>
          <p:cNvSpPr/>
          <p:nvPr/>
        </p:nvSpPr>
        <p:spPr>
          <a:xfrm>
            <a:off x="607281" y="1788726"/>
            <a:ext cx="10915484"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40" rIns="5486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أنشأ المرصد مؤشراته من خلال أكثر من 8 سنوات من الأبحاث المتعلقة بالروابط بين البيئة الحضرية والصحة، مع التركيز على تجارب الأشخاص الذين يعيشون في البيئات الحضرية. والمنظور الأساسي هو أن المجتمعات المختلفة لديها تركيز على مجالات مختلفة. فعلى سبيل المثال، قد يزيد اهتمام حي داخل المدينة بإمكانية الوصول إلى الأماكن العامة المفتوحة، في حين أن إحدى المناطق النامية (مثل الضاحية) قد يزيد اهتمامها بإمكانية المشي</a:t>
            </a:r>
          </a:p>
        </p:txBody>
      </p:sp>
      <p:sp>
        <p:nvSpPr>
          <p:cNvPr id="11" name="Freeform: Shape 10">
            <a:extLst>
              <a:ext uri="{FF2B5EF4-FFF2-40B4-BE49-F238E27FC236}">
                <a16:creationId xmlns:a16="http://schemas.microsoft.com/office/drawing/2014/main" id="{19923901-1275-4190-9202-B61EBE15A8FE}"/>
              </a:ext>
            </a:extLst>
          </p:cNvPr>
          <p:cNvSpPr/>
          <p:nvPr/>
        </p:nvSpPr>
        <p:spPr>
          <a:xfrm>
            <a:off x="11137270" y="2129956"/>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sp>
        <p:nvSpPr>
          <p:cNvPr id="12" name="Rectangle 11">
            <a:extLst>
              <a:ext uri="{FF2B5EF4-FFF2-40B4-BE49-F238E27FC236}">
                <a16:creationId xmlns:a16="http://schemas.microsoft.com/office/drawing/2014/main" id="{9CC26BAE-EB2D-4A4A-909F-F6C9135C123A}"/>
              </a:ext>
            </a:extLst>
          </p:cNvPr>
          <p:cNvSpPr/>
          <p:nvPr/>
        </p:nvSpPr>
        <p:spPr>
          <a:xfrm>
            <a:off x="607281" y="2885564"/>
            <a:ext cx="10915484"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40" rIns="5486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يعمل المرصد مع العديد من أنواع المؤسسات المختلفة بما يشمل الحكومات سواءً على المستوى المحلي أو مستوى الولاية أو المستوى الفيدرالي، إضافة إلى الإدارات الصحية وأقسام التخطيط الاستراتيجي، والمطورين والاستشاريين والمصممين والصحفيين</a:t>
            </a:r>
          </a:p>
        </p:txBody>
      </p:sp>
      <p:sp>
        <p:nvSpPr>
          <p:cNvPr id="13" name="Freeform: Shape 12">
            <a:extLst>
              <a:ext uri="{FF2B5EF4-FFF2-40B4-BE49-F238E27FC236}">
                <a16:creationId xmlns:a16="http://schemas.microsoft.com/office/drawing/2014/main" id="{5C6771B6-5335-4403-BAAA-560A4BBC2411}"/>
              </a:ext>
            </a:extLst>
          </p:cNvPr>
          <p:cNvSpPr/>
          <p:nvPr/>
        </p:nvSpPr>
        <p:spPr>
          <a:xfrm>
            <a:off x="11137270" y="3226794"/>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sp>
        <p:nvSpPr>
          <p:cNvPr id="14" name="Rectangle 13">
            <a:extLst>
              <a:ext uri="{FF2B5EF4-FFF2-40B4-BE49-F238E27FC236}">
                <a16:creationId xmlns:a16="http://schemas.microsoft.com/office/drawing/2014/main" id="{5A6A3C05-032B-4E7E-80BB-56F01AA87AB7}"/>
              </a:ext>
            </a:extLst>
          </p:cNvPr>
          <p:cNvSpPr/>
          <p:nvPr/>
        </p:nvSpPr>
        <p:spPr>
          <a:xfrm>
            <a:off x="607281" y="3982402"/>
            <a:ext cx="10915484"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40" rIns="5486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يستخدم المرصد مجموعة من التدابير الداخلية لتحقيق النجاح في كل من كمية البيانات التي يتم جمعها والنتائج التي يتم التوصل إليها على مستوى السياسات والبيئة. وينصب تركيز المرصد على تأثير المعرفة الناتجة من الأبحاث، وهذه هي الطريقة التي يمكن من خلالها ترجمة ما يُتوصل إليه من فهم إلى مشاريع حقيقية على أرض </a:t>
            </a:r>
            <a:r>
              <a:rPr kumimoji="0" lang="ar-EG" sz="14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الواقع </a:t>
            </a:r>
            <a:r>
              <a:rPr kumimoji="0" lang="ar-SA" sz="14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وكذلك إدخال التغيرات على التصورات</a:t>
            </a:r>
          </a:p>
        </p:txBody>
      </p:sp>
      <p:sp>
        <p:nvSpPr>
          <p:cNvPr id="15" name="Freeform: Shape 14">
            <a:extLst>
              <a:ext uri="{FF2B5EF4-FFF2-40B4-BE49-F238E27FC236}">
                <a16:creationId xmlns:a16="http://schemas.microsoft.com/office/drawing/2014/main" id="{4F5B0827-F996-4759-90EB-E09A17D89CB5}"/>
              </a:ext>
            </a:extLst>
          </p:cNvPr>
          <p:cNvSpPr/>
          <p:nvPr/>
        </p:nvSpPr>
        <p:spPr>
          <a:xfrm>
            <a:off x="11137270" y="4323632"/>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sp>
        <p:nvSpPr>
          <p:cNvPr id="16" name="Rectangle 15">
            <a:extLst>
              <a:ext uri="{FF2B5EF4-FFF2-40B4-BE49-F238E27FC236}">
                <a16:creationId xmlns:a16="http://schemas.microsoft.com/office/drawing/2014/main" id="{F8759185-1A62-47D3-9BAF-024C5199E633}"/>
              </a:ext>
            </a:extLst>
          </p:cNvPr>
          <p:cNvSpPr/>
          <p:nvPr/>
        </p:nvSpPr>
        <p:spPr>
          <a:xfrm>
            <a:off x="607281" y="5079241"/>
            <a:ext cx="10915484" cy="904458"/>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lIns="91440" rIns="5486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يستخدم المرصد أنواعاً مختلفة من التقنيات لجمع البيانات ومعالجتها وتحليلها. وقد أبرم المرصد أيضاً شراكة مع مشروع «الأدوات والموارد الوطنية للتعاون في الأبحاث الإلكترونية» (</a:t>
            </a:r>
            <a:r>
              <a:rPr kumimoji="0" lang="en-US" sz="14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NeCTAR</a:t>
            </a:r>
            <a:r>
              <a:rPr kumimoji="0" lang="ar-SA" sz="14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ومبادرة «الموارد المشتركة لبيانات الأبحاث الأسترالية» (</a:t>
            </a:r>
            <a:r>
              <a:rPr kumimoji="0" lang="en-US" sz="14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ARDC</a:t>
            </a:r>
            <a:r>
              <a:rPr kumimoji="0" lang="ar-SA" sz="14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a:t>
            </a:r>
            <a:r>
              <a:rPr kumimoji="0" lang="ar-EG" sz="14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كما يستخدم</a:t>
            </a:r>
            <a:r>
              <a:rPr kumimoji="0" lang="ar-SA" sz="14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البنية التحتية الإلكترونية والمنصات والخدمات وأدوات الحوسبة السحابية التي يوفرها كل من المشروع والمبادرة.</a:t>
            </a:r>
          </a:p>
        </p:txBody>
      </p:sp>
      <p:sp>
        <p:nvSpPr>
          <p:cNvPr id="17" name="Freeform: Shape 16">
            <a:extLst>
              <a:ext uri="{FF2B5EF4-FFF2-40B4-BE49-F238E27FC236}">
                <a16:creationId xmlns:a16="http://schemas.microsoft.com/office/drawing/2014/main" id="{1083DA07-D42A-459D-B8B8-9E0D6C7475BD}"/>
              </a:ext>
            </a:extLst>
          </p:cNvPr>
          <p:cNvSpPr/>
          <p:nvPr/>
        </p:nvSpPr>
        <p:spPr>
          <a:xfrm>
            <a:off x="11137270" y="5420471"/>
            <a:ext cx="221999" cy="221999"/>
          </a:xfrm>
          <a:custGeom>
            <a:avLst/>
            <a:gdLst>
              <a:gd name="connsiteX0" fmla="*/ 115677 w 154940"/>
              <a:gd name="connsiteY0" fmla="*/ 44151 h 154940"/>
              <a:gd name="connsiteX1" fmla="*/ 109266 w 154940"/>
              <a:gd name="connsiteY1" fmla="*/ 50283 h 154940"/>
              <a:gd name="connsiteX2" fmla="*/ 65730 w 154940"/>
              <a:gd name="connsiteY2" fmla="*/ 94600 h 154940"/>
              <a:gd name="connsiteX3" fmla="*/ 64336 w 154940"/>
              <a:gd name="connsiteY3" fmla="*/ 96384 h 154940"/>
              <a:gd name="connsiteX4" fmla="*/ 62051 w 154940"/>
              <a:gd name="connsiteY4" fmla="*/ 94823 h 154940"/>
              <a:gd name="connsiteX5" fmla="*/ 39362 w 154940"/>
              <a:gd name="connsiteY5" fmla="*/ 78378 h 154940"/>
              <a:gd name="connsiteX6" fmla="*/ 29719 w 154940"/>
              <a:gd name="connsiteY6" fmla="*/ 78657 h 154940"/>
              <a:gd name="connsiteX7" fmla="*/ 30778 w 154940"/>
              <a:gd name="connsiteY7" fmla="*/ 89862 h 154940"/>
              <a:gd name="connsiteX8" fmla="*/ 59709 w 154940"/>
              <a:gd name="connsiteY8" fmla="*/ 110822 h 154940"/>
              <a:gd name="connsiteX9" fmla="*/ 70858 w 154940"/>
              <a:gd name="connsiteY9" fmla="*/ 109818 h 154940"/>
              <a:gd name="connsiteX10" fmla="*/ 101128 w 154940"/>
              <a:gd name="connsiteY10" fmla="*/ 78936 h 154940"/>
              <a:gd name="connsiteX11" fmla="*/ 110381 w 154940"/>
              <a:gd name="connsiteY11" fmla="*/ 69515 h 154940"/>
              <a:gd name="connsiteX12" fmla="*/ 125711 w 154940"/>
              <a:gd name="connsiteY12" fmla="*/ 54241 h 154940"/>
              <a:gd name="connsiteX13" fmla="*/ 125544 w 154940"/>
              <a:gd name="connsiteY13" fmla="*/ 44374 h 154940"/>
              <a:gd name="connsiteX14" fmla="*/ 115677 w 154940"/>
              <a:gd name="connsiteY14" fmla="*/ 44151 h 154940"/>
              <a:gd name="connsiteX15" fmla="*/ 77470 w 154940"/>
              <a:gd name="connsiteY15" fmla="*/ 0 h 154940"/>
              <a:gd name="connsiteX16" fmla="*/ 154940 w 154940"/>
              <a:gd name="connsiteY16" fmla="*/ 77470 h 154940"/>
              <a:gd name="connsiteX17" fmla="*/ 77470 w 154940"/>
              <a:gd name="connsiteY17" fmla="*/ 154940 h 154940"/>
              <a:gd name="connsiteX18" fmla="*/ 0 w 154940"/>
              <a:gd name="connsiteY18" fmla="*/ 77470 h 154940"/>
              <a:gd name="connsiteX19" fmla="*/ 77470 w 154940"/>
              <a:gd name="connsiteY19" fmla="*/ 0 h 1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940" h="154940">
                <a:moveTo>
                  <a:pt x="115677" y="44151"/>
                </a:moveTo>
                <a:cubicBezTo>
                  <a:pt x="113503" y="46158"/>
                  <a:pt x="111329" y="48165"/>
                  <a:pt x="109266" y="50283"/>
                </a:cubicBezTo>
                <a:cubicBezTo>
                  <a:pt x="94717" y="65055"/>
                  <a:pt x="80223" y="79828"/>
                  <a:pt x="65730" y="94600"/>
                </a:cubicBezTo>
                <a:cubicBezTo>
                  <a:pt x="65172" y="95102"/>
                  <a:pt x="64782" y="95771"/>
                  <a:pt x="64336" y="96384"/>
                </a:cubicBezTo>
                <a:cubicBezTo>
                  <a:pt x="63333" y="95659"/>
                  <a:pt x="62664" y="95213"/>
                  <a:pt x="62051" y="94823"/>
                </a:cubicBezTo>
                <a:cubicBezTo>
                  <a:pt x="54469" y="89304"/>
                  <a:pt x="46944" y="83841"/>
                  <a:pt x="39362" y="78378"/>
                </a:cubicBezTo>
                <a:cubicBezTo>
                  <a:pt x="36074" y="76037"/>
                  <a:pt x="32339" y="76149"/>
                  <a:pt x="29719" y="78657"/>
                </a:cubicBezTo>
                <a:cubicBezTo>
                  <a:pt x="26318" y="81890"/>
                  <a:pt x="26764" y="86963"/>
                  <a:pt x="30778" y="89862"/>
                </a:cubicBezTo>
                <a:cubicBezTo>
                  <a:pt x="40422" y="96886"/>
                  <a:pt x="50065" y="103854"/>
                  <a:pt x="59709" y="110822"/>
                </a:cubicBezTo>
                <a:cubicBezTo>
                  <a:pt x="63946" y="113888"/>
                  <a:pt x="67179" y="113609"/>
                  <a:pt x="70858" y="109818"/>
                </a:cubicBezTo>
                <a:cubicBezTo>
                  <a:pt x="80948" y="99506"/>
                  <a:pt x="91038" y="89249"/>
                  <a:pt x="101128" y="78936"/>
                </a:cubicBezTo>
                <a:cubicBezTo>
                  <a:pt x="104194" y="75758"/>
                  <a:pt x="107260" y="72637"/>
                  <a:pt x="110381" y="69515"/>
                </a:cubicBezTo>
                <a:cubicBezTo>
                  <a:pt x="115454" y="64442"/>
                  <a:pt x="120694" y="59425"/>
                  <a:pt x="125711" y="54241"/>
                </a:cubicBezTo>
                <a:cubicBezTo>
                  <a:pt x="128498" y="51398"/>
                  <a:pt x="128275" y="47106"/>
                  <a:pt x="125544" y="44374"/>
                </a:cubicBezTo>
                <a:cubicBezTo>
                  <a:pt x="122868" y="41587"/>
                  <a:pt x="118576" y="41476"/>
                  <a:pt x="115677" y="44151"/>
                </a:cubicBezTo>
                <a:close/>
                <a:moveTo>
                  <a:pt x="77470" y="0"/>
                </a:moveTo>
                <a:cubicBezTo>
                  <a:pt x="120255" y="0"/>
                  <a:pt x="154940" y="34685"/>
                  <a:pt x="154940" y="77470"/>
                </a:cubicBezTo>
                <a:cubicBezTo>
                  <a:pt x="154940" y="120255"/>
                  <a:pt x="120255" y="154940"/>
                  <a:pt x="77470" y="154940"/>
                </a:cubicBezTo>
                <a:cubicBezTo>
                  <a:pt x="34685" y="154940"/>
                  <a:pt x="0" y="120255"/>
                  <a:pt x="0" y="77470"/>
                </a:cubicBezTo>
                <a:cubicBezTo>
                  <a:pt x="0" y="34685"/>
                  <a:pt x="34685" y="0"/>
                  <a:pt x="77470" y="0"/>
                </a:cubicBez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75390" rtl="1"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Univers Next Arabic" panose="020B0503030202020203" pitchFamily="34" charset="-78"/>
              <a:ea typeface="+mn-ea"/>
              <a:cs typeface="Univers Next Arabic" panose="020B0503030202020203" pitchFamily="34" charset="-78"/>
              <a:sym typeface="Univers Next Arabic" panose="020B0503030202020203" pitchFamily="34" charset="-78"/>
            </a:endParaRPr>
          </a:p>
        </p:txBody>
      </p:sp>
      <p:pic>
        <p:nvPicPr>
          <p:cNvPr id="22" name="Picture 21" descr="Text&#10;&#10;Description automatically generated with medium confidence">
            <a:extLst>
              <a:ext uri="{FF2B5EF4-FFF2-40B4-BE49-F238E27FC236}">
                <a16:creationId xmlns:a16="http://schemas.microsoft.com/office/drawing/2014/main" id="{8E629975-DD35-4215-A7F8-2F4AAF94FED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41100" y="326382"/>
            <a:ext cx="1528463" cy="636277"/>
          </a:xfrm>
          <a:prstGeom prst="rect">
            <a:avLst/>
          </a:prstGeom>
        </p:spPr>
      </p:pic>
      <p:pic>
        <p:nvPicPr>
          <p:cNvPr id="18" name="Picture 17">
            <a:extLst>
              <a:ext uri="{FF2B5EF4-FFF2-40B4-BE49-F238E27FC236}">
                <a16:creationId xmlns:a16="http://schemas.microsoft.com/office/drawing/2014/main" id="{ED98DEDE-4A1A-4C70-ADEB-7B1EDF0A3FCB}"/>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
        <p:nvSpPr>
          <p:cNvPr id="20" name="Rectangle: Rounded Corners 19">
            <a:extLst>
              <a:ext uri="{FF2B5EF4-FFF2-40B4-BE49-F238E27FC236}">
                <a16:creationId xmlns:a16="http://schemas.microsoft.com/office/drawing/2014/main" id="{1F239867-42B8-440F-9733-D2D974325E08}"/>
              </a:ext>
            </a:extLst>
          </p:cNvPr>
          <p:cNvSpPr/>
          <p:nvPr/>
        </p:nvSpPr>
        <p:spPr>
          <a:xfrm>
            <a:off x="62752" y="69564"/>
            <a:ext cx="1678584" cy="228609"/>
          </a:xfrm>
          <a:prstGeom prst="roundRect">
            <a:avLst>
              <a:gd name="adj" fmla="val 1423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srgbClr val="282560"/>
                </a:solidFill>
                <a:effectLst/>
                <a:uLnTx/>
                <a:uFillTx/>
                <a:latin typeface="DIN Next LT Arabic"/>
                <a:ea typeface="+mn-ea"/>
                <a:cs typeface="DIN Next LT Arabic"/>
              </a:rPr>
              <a:t>الدروس المستفادة</a:t>
            </a:r>
          </a:p>
        </p:txBody>
      </p:sp>
    </p:spTree>
    <p:extLst>
      <p:ext uri="{BB962C8B-B14F-4D97-AF65-F5344CB8AC3E}">
        <p14:creationId xmlns:p14="http://schemas.microsoft.com/office/powerpoint/2010/main" val="270185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3F7ADE-FEB5-4FBF-948C-C1254EFFC78B}"/>
              </a:ext>
            </a:extLst>
          </p:cNvPr>
          <p:cNvGraphicFramePr>
            <a:graphicFrameLocks noChangeAspect="1"/>
          </p:cNvGraphicFramePr>
          <p:nvPr>
            <p:custDataLst>
              <p:tags r:id="rId2"/>
            </p:custDataLst>
            <p:extLst>
              <p:ext uri="{D42A27DB-BD31-4B8C-83A1-F6EECF244321}">
                <p14:modId xmlns:p14="http://schemas.microsoft.com/office/powerpoint/2010/main" val="19827197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7898" name="think-cell Slide" r:id="rId6" imgW="370" imgH="371" progId="TCLayout.ActiveDocument.1">
                  <p:embed/>
                </p:oleObj>
              </mc:Choice>
              <mc:Fallback>
                <p:oleObj name="think-cell Slide" r:id="rId6" imgW="370" imgH="371" progId="TCLayout.ActiveDocument.1">
                  <p:embed/>
                  <p:pic>
                    <p:nvPicPr>
                      <p:cNvPr id="8" name="Object 7" hidden="1">
                        <a:extLst>
                          <a:ext uri="{FF2B5EF4-FFF2-40B4-BE49-F238E27FC236}">
                            <a16:creationId xmlns:a16="http://schemas.microsoft.com/office/drawing/2014/main" id="{E43F7ADE-FEB5-4FBF-948C-C1254EFFC78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AB13A784-F060-4531-A3ED-5B5D943D88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1" eaLnBrk="1" fontAlgn="auto"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a:endParaRPr>
          </a:p>
        </p:txBody>
      </p:sp>
      <p:sp>
        <p:nvSpPr>
          <p:cNvPr id="2" name="Footer Placeholder 1">
            <a:extLst>
              <a:ext uri="{FF2B5EF4-FFF2-40B4-BE49-F238E27FC236}">
                <a16:creationId xmlns:a16="http://schemas.microsoft.com/office/drawing/2014/main" id="{EACF2C47-27E9-4067-89FB-EAE6C7738425}"/>
              </a:ext>
            </a:extLst>
          </p:cNvPr>
          <p:cNvSpPr>
            <a:spLocks noGrp="1"/>
          </p:cNvSpPr>
          <p:nvPr>
            <p:ph type="ftr" sz="quarter" idx="11"/>
          </p:nvPr>
        </p:nvSpPr>
        <p:spPr/>
        <p:txBody>
          <a:bodyPr/>
          <a:lstStyle/>
          <a:p>
            <a:pPr lvl="0"/>
            <a:r>
              <a:rPr lang="ar-SA" noProof="0"/>
              <a:t>المصدر: الموقع الإلكتروني الرسمي، وكتيب الشركة، والتقارير السنوية، والأبحاث الصحفية، وتحليلات فريق العمل</a:t>
            </a:r>
          </a:p>
        </p:txBody>
      </p:sp>
      <p:sp>
        <p:nvSpPr>
          <p:cNvPr id="42" name="Slide Number Placeholder 4">
            <a:extLst>
              <a:ext uri="{FF2B5EF4-FFF2-40B4-BE49-F238E27FC236}">
                <a16:creationId xmlns:a16="http://schemas.microsoft.com/office/drawing/2014/main" id="{817F1C71-1CAA-4284-BAF6-B5EEEE226728}"/>
              </a:ext>
            </a:extLst>
          </p:cNvPr>
          <p:cNvSpPr>
            <a:spLocks noGrp="1"/>
          </p:cNvSpPr>
          <p:nvPr>
            <p:ph type="sldNum" sz="quarter" idx="12"/>
          </p:nvPr>
        </p:nvSpPr>
        <p:spPr/>
        <p:txBody>
          <a:bodyPr/>
          <a:lstStyle/>
          <a:p>
            <a:pPr lvl="0"/>
            <a:fld id="{9FDB499F-DC86-4996-A3C7-FCE8E06389C2}" type="slidenum">
              <a:rPr lang="ar-SA" noProof="0" smtClean="0"/>
              <a:pPr lvl="0"/>
              <a:t>2</a:t>
            </a:fld>
            <a:endParaRPr lang="ar-SA" noProof="0"/>
          </a:p>
        </p:txBody>
      </p:sp>
      <p:sp>
        <p:nvSpPr>
          <p:cNvPr id="6" name="Title 5">
            <a:extLst>
              <a:ext uri="{FF2B5EF4-FFF2-40B4-BE49-F238E27FC236}">
                <a16:creationId xmlns:a16="http://schemas.microsoft.com/office/drawing/2014/main" id="{0126DA4E-F468-4FFF-80F0-5B46A194F897}"/>
              </a:ext>
            </a:extLst>
          </p:cNvPr>
          <p:cNvSpPr>
            <a:spLocks noGrp="1"/>
          </p:cNvSpPr>
          <p:nvPr>
            <p:ph type="title"/>
          </p:nvPr>
        </p:nvSpPr>
        <p:spPr/>
        <p:txBody>
          <a:bodyPr vert="horz">
            <a:noAutofit/>
          </a:bodyPr>
          <a:lstStyle/>
          <a:p>
            <a:r>
              <a:rPr lang="ar-SA"/>
              <a:t>المرصد الحضري الأسترالي - نظرة عامة</a:t>
            </a:r>
          </a:p>
        </p:txBody>
      </p:sp>
      <p:sp>
        <p:nvSpPr>
          <p:cNvPr id="39" name="Rectangle 38">
            <a:extLst>
              <a:ext uri="{FF2B5EF4-FFF2-40B4-BE49-F238E27FC236}">
                <a16:creationId xmlns:a16="http://schemas.microsoft.com/office/drawing/2014/main" id="{C32372C7-D01E-4C48-A056-A1089D571B77}"/>
              </a:ext>
            </a:extLst>
          </p:cNvPr>
          <p:cNvSpPr/>
          <p:nvPr/>
        </p:nvSpPr>
        <p:spPr>
          <a:xfrm flipH="1">
            <a:off x="645160" y="1786359"/>
            <a:ext cx="7248469" cy="147086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المرصد عبارة عن منصة رقمية تعمل على تحويل البيانات الحضرية المعقدة إلى خرائط يسهل فهمها حول قابلية العيش في 21 مدينة مختلفة من المدن الكبرى في أستراليا</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يحصل المرصد على التمويل من «المجلس الوطني للأبحاث الصحية والطبية»، و«مركز الهواء النظيف والمعالم الطبيعية الحضرية»، و«مركز شراكات الوقاية الأسترالي» وشركاء الدولة.</a:t>
            </a:r>
          </a:p>
        </p:txBody>
      </p:sp>
      <p:sp>
        <p:nvSpPr>
          <p:cNvPr id="40" name="TextBox 39">
            <a:extLst>
              <a:ext uri="{FF2B5EF4-FFF2-40B4-BE49-F238E27FC236}">
                <a16:creationId xmlns:a16="http://schemas.microsoft.com/office/drawing/2014/main" id="{89285015-AB7B-4A5E-A02A-EBC0038D4F3B}"/>
              </a:ext>
            </a:extLst>
          </p:cNvPr>
          <p:cNvSpPr txBox="1"/>
          <p:nvPr/>
        </p:nvSpPr>
        <p:spPr>
          <a:xfrm>
            <a:off x="3690935" y="1616905"/>
            <a:ext cx="1156920" cy="310470"/>
          </a:xfrm>
          <a:prstGeom prst="rect">
            <a:avLst/>
          </a:prstGeom>
          <a:solidFill>
            <a:schemeClr val="bg1"/>
          </a:solid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2000" b="0" i="0" u="none" strike="noStrike" kern="1200" cap="none" spc="0" normalizeH="0" baseline="0" noProof="0">
                <a:ln>
                  <a:noFill/>
                </a:ln>
                <a:solidFill>
                  <a:srgbClr val="90298D"/>
                </a:solidFill>
                <a:effectLst/>
                <a:uLnTx/>
                <a:uFillTx/>
                <a:latin typeface="DIN Next LT Arabic Medium"/>
                <a:ea typeface="+mn-ea"/>
                <a:cs typeface="DIN Next LT Arabic" panose="020B0503020203050203" pitchFamily="34" charset="-78"/>
              </a:rPr>
              <a:t>نظرة عامة</a:t>
            </a:r>
          </a:p>
        </p:txBody>
      </p:sp>
      <p:sp>
        <p:nvSpPr>
          <p:cNvPr id="25" name="Rectangle 24">
            <a:extLst>
              <a:ext uri="{FF2B5EF4-FFF2-40B4-BE49-F238E27FC236}">
                <a16:creationId xmlns:a16="http://schemas.microsoft.com/office/drawing/2014/main" id="{8980DAEB-DFF8-42DD-B695-4C56E994F642}"/>
              </a:ext>
            </a:extLst>
          </p:cNvPr>
          <p:cNvSpPr/>
          <p:nvPr/>
        </p:nvSpPr>
        <p:spPr>
          <a:xfrm flipH="1">
            <a:off x="10248086" y="1783575"/>
            <a:ext cx="1289896"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kern="1200" cap="none" spc="0" normalizeH="0" baseline="0" noProof="0">
                <a:ln>
                  <a:noFill/>
                </a:ln>
                <a:solidFill>
                  <a:prstClr val="white"/>
                </a:solidFill>
                <a:effectLst/>
                <a:uLnTx/>
                <a:uFillTx/>
                <a:latin typeface="DIN Next LT Arabic"/>
                <a:ea typeface="+mn-ea"/>
                <a:cs typeface="DIN Next LT Arabic"/>
              </a:rPr>
              <a:t>المقر الرئيسي</a:t>
            </a:r>
          </a:p>
        </p:txBody>
      </p:sp>
      <p:sp>
        <p:nvSpPr>
          <p:cNvPr id="26" name="Rectangle 25">
            <a:extLst>
              <a:ext uri="{FF2B5EF4-FFF2-40B4-BE49-F238E27FC236}">
                <a16:creationId xmlns:a16="http://schemas.microsoft.com/office/drawing/2014/main" id="{D3D664AD-0B0B-4353-8306-E8EECDC790CB}"/>
              </a:ext>
            </a:extLst>
          </p:cNvPr>
          <p:cNvSpPr/>
          <p:nvPr/>
        </p:nvSpPr>
        <p:spPr>
          <a:xfrm flipH="1">
            <a:off x="8551806" y="1783575"/>
            <a:ext cx="1668145"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مدينة ملبورن، أستراليا</a:t>
            </a:r>
          </a:p>
        </p:txBody>
      </p:sp>
      <p:sp>
        <p:nvSpPr>
          <p:cNvPr id="27" name="Rectangle 26">
            <a:extLst>
              <a:ext uri="{FF2B5EF4-FFF2-40B4-BE49-F238E27FC236}">
                <a16:creationId xmlns:a16="http://schemas.microsoft.com/office/drawing/2014/main" id="{FD222C26-51C3-4AD1-9C3C-36CD7578451D}"/>
              </a:ext>
            </a:extLst>
          </p:cNvPr>
          <p:cNvSpPr/>
          <p:nvPr/>
        </p:nvSpPr>
        <p:spPr>
          <a:xfrm flipH="1">
            <a:off x="10248088" y="2479523"/>
            <a:ext cx="1289894"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kern="1200" cap="none" spc="0" normalizeH="0" baseline="0" noProof="0">
                <a:ln>
                  <a:noFill/>
                </a:ln>
                <a:solidFill>
                  <a:prstClr val="white"/>
                </a:solidFill>
                <a:effectLst/>
                <a:uLnTx/>
                <a:uFillTx/>
                <a:latin typeface="DIN Next LT Arabic"/>
                <a:ea typeface="+mn-ea"/>
                <a:cs typeface="DIN Next LT Arabic"/>
              </a:rPr>
              <a:t>سنة الإطلاق</a:t>
            </a:r>
          </a:p>
        </p:txBody>
      </p:sp>
      <p:sp>
        <p:nvSpPr>
          <p:cNvPr id="28" name="Rectangle 27">
            <a:extLst>
              <a:ext uri="{FF2B5EF4-FFF2-40B4-BE49-F238E27FC236}">
                <a16:creationId xmlns:a16="http://schemas.microsoft.com/office/drawing/2014/main" id="{8943BB8D-E382-4F93-89C9-C17F3206CB8B}"/>
              </a:ext>
            </a:extLst>
          </p:cNvPr>
          <p:cNvSpPr/>
          <p:nvPr/>
        </p:nvSpPr>
        <p:spPr>
          <a:xfrm flipH="1">
            <a:off x="8551804" y="2479523"/>
            <a:ext cx="1668147"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2020</a:t>
            </a:r>
          </a:p>
        </p:txBody>
      </p:sp>
      <p:sp>
        <p:nvSpPr>
          <p:cNvPr id="29" name="Rectangle 28">
            <a:extLst>
              <a:ext uri="{FF2B5EF4-FFF2-40B4-BE49-F238E27FC236}">
                <a16:creationId xmlns:a16="http://schemas.microsoft.com/office/drawing/2014/main" id="{DB35E17E-37F1-4B9E-9578-550F2E8B9F10}"/>
              </a:ext>
            </a:extLst>
          </p:cNvPr>
          <p:cNvSpPr/>
          <p:nvPr/>
        </p:nvSpPr>
        <p:spPr>
          <a:xfrm flipH="1">
            <a:off x="10248090" y="3175471"/>
            <a:ext cx="1289892"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kern="1200" cap="none" spc="0" normalizeH="0" baseline="0" noProof="0">
                <a:ln>
                  <a:noFill/>
                </a:ln>
                <a:solidFill>
                  <a:prstClr val="white"/>
                </a:solidFill>
                <a:effectLst/>
                <a:uLnTx/>
                <a:uFillTx/>
                <a:latin typeface="DIN Next LT Arabic"/>
                <a:ea typeface="+mn-ea"/>
                <a:cs typeface="DIN Next LT Arabic"/>
              </a:rPr>
              <a:t>النوع</a:t>
            </a:r>
          </a:p>
        </p:txBody>
      </p:sp>
      <p:sp>
        <p:nvSpPr>
          <p:cNvPr id="30" name="Rectangle 29">
            <a:extLst>
              <a:ext uri="{FF2B5EF4-FFF2-40B4-BE49-F238E27FC236}">
                <a16:creationId xmlns:a16="http://schemas.microsoft.com/office/drawing/2014/main" id="{49CFCD80-62F1-41F7-AFD4-1AC1B66448DD}"/>
              </a:ext>
            </a:extLst>
          </p:cNvPr>
          <p:cNvSpPr/>
          <p:nvPr/>
        </p:nvSpPr>
        <p:spPr>
          <a:xfrm flipH="1">
            <a:off x="8551802" y="3175471"/>
            <a:ext cx="1668149"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غير هادف للربح (ممول من الحكومة)</a:t>
            </a:r>
          </a:p>
        </p:txBody>
      </p:sp>
      <p:cxnSp>
        <p:nvCxnSpPr>
          <p:cNvPr id="31" name="Straight Connector 30">
            <a:extLst>
              <a:ext uri="{FF2B5EF4-FFF2-40B4-BE49-F238E27FC236}">
                <a16:creationId xmlns:a16="http://schemas.microsoft.com/office/drawing/2014/main" id="{EFECA277-9279-42E1-BDA0-E9746F01CB4D}"/>
              </a:ext>
            </a:extLst>
          </p:cNvPr>
          <p:cNvCxnSpPr>
            <a:cxnSpLocks/>
          </p:cNvCxnSpPr>
          <p:nvPr/>
        </p:nvCxnSpPr>
        <p:spPr>
          <a:xfrm flipH="1">
            <a:off x="8212536" y="1763125"/>
            <a:ext cx="0" cy="443889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D16F9D4-BB07-4CE9-AE2A-263501361ABE}"/>
              </a:ext>
            </a:extLst>
          </p:cNvPr>
          <p:cNvSpPr/>
          <p:nvPr/>
        </p:nvSpPr>
        <p:spPr>
          <a:xfrm flipH="1">
            <a:off x="10248090" y="3871419"/>
            <a:ext cx="1289892" cy="579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kern="1200" cap="none" spc="0" normalizeH="0" baseline="0" noProof="0">
                <a:ln>
                  <a:noFill/>
                </a:ln>
                <a:solidFill>
                  <a:prstClr val="white"/>
                </a:solidFill>
                <a:effectLst/>
                <a:uLnTx/>
                <a:uFillTx/>
                <a:latin typeface="DIN Next LT Arabic"/>
                <a:ea typeface="+mn-ea"/>
                <a:cs typeface="DIN Next LT Arabic"/>
              </a:rPr>
              <a:t>عدد المدن المرصودة</a:t>
            </a:r>
          </a:p>
        </p:txBody>
      </p:sp>
      <p:sp>
        <p:nvSpPr>
          <p:cNvPr id="33" name="Rectangle 32">
            <a:extLst>
              <a:ext uri="{FF2B5EF4-FFF2-40B4-BE49-F238E27FC236}">
                <a16:creationId xmlns:a16="http://schemas.microsoft.com/office/drawing/2014/main" id="{FB6C0ED6-89C0-4EEB-9A1D-8C91303AC347}"/>
              </a:ext>
            </a:extLst>
          </p:cNvPr>
          <p:cNvSpPr/>
          <p:nvPr/>
        </p:nvSpPr>
        <p:spPr>
          <a:xfrm flipH="1">
            <a:off x="8551802" y="3871419"/>
            <a:ext cx="1668149" cy="579759"/>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21</a:t>
            </a:r>
          </a:p>
        </p:txBody>
      </p:sp>
      <p:sp>
        <p:nvSpPr>
          <p:cNvPr id="34" name="Rectangle 33">
            <a:extLst>
              <a:ext uri="{FF2B5EF4-FFF2-40B4-BE49-F238E27FC236}">
                <a16:creationId xmlns:a16="http://schemas.microsoft.com/office/drawing/2014/main" id="{EFD9350E-0741-4E95-8221-F1EFCFD8167A}"/>
              </a:ext>
            </a:extLst>
          </p:cNvPr>
          <p:cNvSpPr/>
          <p:nvPr/>
        </p:nvSpPr>
        <p:spPr>
          <a:xfrm flipH="1">
            <a:off x="10248090" y="4567369"/>
            <a:ext cx="1289892" cy="16217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marL="0" marR="0" lvl="0" indent="0" algn="r" defTabSz="914400" rtl="1" eaLnBrk="1" fontAlgn="t" latinLnBrk="0" hangingPunct="1">
              <a:lnSpc>
                <a:spcPct val="100000"/>
              </a:lnSpc>
              <a:spcBef>
                <a:spcPts val="0"/>
              </a:spcBef>
              <a:spcAft>
                <a:spcPts val="0"/>
              </a:spcAft>
              <a:buClrTx/>
              <a:buSzTx/>
              <a:buFontTx/>
              <a:buNone/>
              <a:tabLst/>
              <a:defRPr/>
            </a:pPr>
            <a:r>
              <a:rPr kumimoji="0" lang="ar-SA" sz="1400" b="1" i="0" u="none" strike="noStrike" cap="none" normalizeH="0" baseline="0" noProof="0">
                <a:ln>
                  <a:noFill/>
                </a:ln>
                <a:solidFill>
                  <a:prstClr val="white"/>
                </a:solidFill>
                <a:effectLst/>
                <a:uLnTx/>
                <a:uFillTx/>
                <a:latin typeface="DIN Next LT Arabic"/>
                <a:ea typeface="+mn-ea"/>
                <a:cs typeface="+mn-cs"/>
              </a:rPr>
              <a:t>أنواع المستخدمين</a:t>
            </a:r>
            <a:r>
              <a:rPr kumimoji="0" lang="ar-EG" sz="1400" b="1" i="0" u="none" strike="noStrike" cap="none" normalizeH="0" baseline="0" noProof="0">
                <a:ln>
                  <a:noFill/>
                </a:ln>
                <a:solidFill>
                  <a:prstClr val="white"/>
                </a:solidFill>
                <a:effectLst/>
                <a:uLnTx/>
                <a:uFillTx/>
                <a:latin typeface="DIN Next LT Arabic"/>
                <a:ea typeface="+mn-ea"/>
                <a:cs typeface="+mn-cs"/>
              </a:rPr>
              <a:t> والعملاء</a:t>
            </a:r>
            <a:endParaRPr kumimoji="0" lang="ar-SA" sz="1400" b="1" i="0" u="none" strike="noStrike" cap="none" normalizeH="0" baseline="0" noProof="0">
              <a:ln>
                <a:noFill/>
              </a:ln>
              <a:solidFill>
                <a:prstClr val="white"/>
              </a:solidFill>
              <a:effectLst/>
              <a:uLnTx/>
              <a:uFillTx/>
              <a:latin typeface="DIN Next LT Arabic"/>
              <a:ea typeface="+mn-ea"/>
              <a:cs typeface="+mn-cs"/>
            </a:endParaRPr>
          </a:p>
        </p:txBody>
      </p:sp>
      <p:sp>
        <p:nvSpPr>
          <p:cNvPr id="35" name="Rectangle 34">
            <a:extLst>
              <a:ext uri="{FF2B5EF4-FFF2-40B4-BE49-F238E27FC236}">
                <a16:creationId xmlns:a16="http://schemas.microsoft.com/office/drawing/2014/main" id="{310A1B55-3F5C-4927-93B2-01043CB3DF65}"/>
              </a:ext>
            </a:extLst>
          </p:cNvPr>
          <p:cNvSpPr/>
          <p:nvPr/>
        </p:nvSpPr>
        <p:spPr>
          <a:xfrm flipH="1">
            <a:off x="8551802" y="4567369"/>
            <a:ext cx="1668149" cy="1621728"/>
          </a:xfrm>
          <a:prstGeom prst="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مسؤولو التخطيط العمراني</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مسؤولو إعداد السياسات</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المطورون والاستشاريون</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الصحفيون</a:t>
            </a:r>
          </a:p>
        </p:txBody>
      </p:sp>
      <p:sp>
        <p:nvSpPr>
          <p:cNvPr id="36" name="Rectangle 35">
            <a:extLst>
              <a:ext uri="{FF2B5EF4-FFF2-40B4-BE49-F238E27FC236}">
                <a16:creationId xmlns:a16="http://schemas.microsoft.com/office/drawing/2014/main" id="{72C4A808-7503-426E-96B9-1E12E2483D0A}"/>
              </a:ext>
            </a:extLst>
          </p:cNvPr>
          <p:cNvSpPr/>
          <p:nvPr/>
        </p:nvSpPr>
        <p:spPr>
          <a:xfrm flipH="1">
            <a:off x="645160" y="3816526"/>
            <a:ext cx="7248469" cy="2371872"/>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EG" sz="1400" b="0" i="0" u="none" strike="noStrike" kern="1200" cap="none" spc="0" normalizeH="0" baseline="0" noProof="0">
                <a:ln>
                  <a:noFill/>
                </a:ln>
                <a:solidFill>
                  <a:srgbClr val="282560"/>
                </a:solidFill>
                <a:effectLst/>
                <a:uLnTx/>
                <a:uFillTx/>
                <a:latin typeface="DIN Next LT Arabic"/>
                <a:ea typeface="+mn-ea"/>
                <a:cs typeface="DIN Next LT Arabic"/>
              </a:rPr>
              <a:t>يتلقى</a:t>
            </a: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 المرصد الحضري الأسترالي البيانات الحضرية المعقدة ويحولها إلى مؤشرات اجتماعية واقتصادية وبيئية تقيس قابلية العيش في المدن الأسترالية على مستوى الأحياء المحلية.</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يوفر المرصد معلومات وفهماً لدعم تخصيص الموارد وإجراءات السياسات المستقبلية، إضافة إلى دعم إنشاء أماكن عادلة وصحية وصالحة للعيش.</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يوفر المرصد خرائط مكانية تترجم البحث الحضري القائم على السياسات إلى ممارسة واقعية. وتتيح هذه الخرائط فهماً متعمقاً لكيفية الربط بين البيئات الاجتماعية والاقتصادية والطبيعية والحضرية لدعم صحة المجتمع وجودة الحياة فيه.</a:t>
            </a:r>
          </a:p>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يتمثل الهدف من تصميم المنصة الإلكترونية في دعم المستخدمين فيما يتعلق بشؤون السياسات والتخطيط والتعليم والأبحاث والدفاع.</a:t>
            </a:r>
          </a:p>
        </p:txBody>
      </p:sp>
      <p:sp>
        <p:nvSpPr>
          <p:cNvPr id="37" name="TextBox 36">
            <a:extLst>
              <a:ext uri="{FF2B5EF4-FFF2-40B4-BE49-F238E27FC236}">
                <a16:creationId xmlns:a16="http://schemas.microsoft.com/office/drawing/2014/main" id="{7EC9A3EE-E462-4697-89D7-5BFF07EDD66C}"/>
              </a:ext>
            </a:extLst>
          </p:cNvPr>
          <p:cNvSpPr txBox="1"/>
          <p:nvPr/>
        </p:nvSpPr>
        <p:spPr>
          <a:xfrm>
            <a:off x="3729328" y="3617940"/>
            <a:ext cx="1080134" cy="312330"/>
          </a:xfrm>
          <a:prstGeom prst="rect">
            <a:avLst/>
          </a:prstGeom>
          <a:solidFill>
            <a:schemeClr val="bg1"/>
          </a:solid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2000" b="0" i="0" u="none" strike="noStrike" kern="1200" cap="none" spc="0" normalizeH="0" baseline="0" noProof="0">
                <a:ln>
                  <a:noFill/>
                </a:ln>
                <a:solidFill>
                  <a:srgbClr val="90298D"/>
                </a:solidFill>
                <a:effectLst/>
                <a:uLnTx/>
                <a:uFillTx/>
                <a:latin typeface="DIN Next LT Arabic Medium"/>
                <a:ea typeface="+mn-ea"/>
                <a:cs typeface="DIN Next LT Arabic" panose="020B0503020203050203" pitchFamily="34" charset="-78"/>
              </a:rPr>
              <a:t>الخدمات</a:t>
            </a:r>
          </a:p>
        </p:txBody>
      </p:sp>
      <p:sp>
        <p:nvSpPr>
          <p:cNvPr id="44" name="Isosceles Triangle 43">
            <a:extLst>
              <a:ext uri="{FF2B5EF4-FFF2-40B4-BE49-F238E27FC236}">
                <a16:creationId xmlns:a16="http://schemas.microsoft.com/office/drawing/2014/main" id="{C7AA78A3-9C50-4D16-BA80-39A45C4446AD}"/>
              </a:ext>
            </a:extLst>
          </p:cNvPr>
          <p:cNvSpPr/>
          <p:nvPr/>
        </p:nvSpPr>
        <p:spPr>
          <a:xfrm rot="10800000" flipH="1">
            <a:off x="1006810" y="3345179"/>
            <a:ext cx="6525170" cy="26089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pic>
        <p:nvPicPr>
          <p:cNvPr id="38" name="Picture 37" descr="Text&#10;&#10;Description automatically generated with medium confidence">
            <a:extLst>
              <a:ext uri="{FF2B5EF4-FFF2-40B4-BE49-F238E27FC236}">
                <a16:creationId xmlns:a16="http://schemas.microsoft.com/office/drawing/2014/main" id="{1437F233-847C-4644-8632-19CD45E14F1C}"/>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41100" y="326382"/>
            <a:ext cx="1528463" cy="636277"/>
          </a:xfrm>
          <a:prstGeom prst="rect">
            <a:avLst/>
          </a:prstGeom>
        </p:spPr>
      </p:pic>
      <p:pic>
        <p:nvPicPr>
          <p:cNvPr id="43" name="Picture 42">
            <a:extLst>
              <a:ext uri="{FF2B5EF4-FFF2-40B4-BE49-F238E27FC236}">
                <a16:creationId xmlns:a16="http://schemas.microsoft.com/office/drawing/2014/main" id="{34516AD8-EF77-449F-900D-C1599E27DC88}"/>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
        <p:nvSpPr>
          <p:cNvPr id="45" name="Rectangle: Rounded Corners 44">
            <a:extLst>
              <a:ext uri="{FF2B5EF4-FFF2-40B4-BE49-F238E27FC236}">
                <a16:creationId xmlns:a16="http://schemas.microsoft.com/office/drawing/2014/main" id="{BE57D1EA-0B26-49CC-9D3F-CE496C3B0A8D}"/>
              </a:ext>
            </a:extLst>
          </p:cNvPr>
          <p:cNvSpPr/>
          <p:nvPr/>
        </p:nvSpPr>
        <p:spPr>
          <a:xfrm>
            <a:off x="62752" y="69564"/>
            <a:ext cx="1678584" cy="228609"/>
          </a:xfrm>
          <a:prstGeom prst="roundRect">
            <a:avLst>
              <a:gd name="adj" fmla="val 14234"/>
            </a:avLst>
          </a:prstGeom>
          <a:solidFill>
            <a:srgbClr val="28256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1- نظرة عامة</a:t>
            </a:r>
          </a:p>
        </p:txBody>
      </p:sp>
    </p:spTree>
    <p:extLst>
      <p:ext uri="{BB962C8B-B14F-4D97-AF65-F5344CB8AC3E}">
        <p14:creationId xmlns:p14="http://schemas.microsoft.com/office/powerpoint/2010/main" val="91609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43F7ADE-FEB5-4FBF-948C-C1254EFFC78B}"/>
              </a:ext>
            </a:extLst>
          </p:cNvPr>
          <p:cNvGraphicFramePr>
            <a:graphicFrameLocks noChangeAspect="1"/>
          </p:cNvGraphicFramePr>
          <p:nvPr>
            <p:custDataLst>
              <p:tags r:id="rId2"/>
            </p:custDataLst>
            <p:extLst>
              <p:ext uri="{D42A27DB-BD31-4B8C-83A1-F6EECF244321}">
                <p14:modId xmlns:p14="http://schemas.microsoft.com/office/powerpoint/2010/main" val="28562037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8922" name="think-cell Slide" r:id="rId6" imgW="370" imgH="371" progId="TCLayout.ActiveDocument.1">
                  <p:embed/>
                </p:oleObj>
              </mc:Choice>
              <mc:Fallback>
                <p:oleObj name="think-cell Slide" r:id="rId6" imgW="370" imgH="371" progId="TCLayout.ActiveDocument.1">
                  <p:embed/>
                  <p:pic>
                    <p:nvPicPr>
                      <p:cNvPr id="8" name="Object 7" hidden="1">
                        <a:extLst>
                          <a:ext uri="{FF2B5EF4-FFF2-40B4-BE49-F238E27FC236}">
                            <a16:creationId xmlns:a16="http://schemas.microsoft.com/office/drawing/2014/main" id="{E43F7ADE-FEB5-4FBF-948C-C1254EFFC78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AB13A784-F060-4531-A3ED-5B5D943D88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1" eaLnBrk="1" fontAlgn="auto"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a:endParaRPr>
          </a:p>
        </p:txBody>
      </p:sp>
      <p:sp>
        <p:nvSpPr>
          <p:cNvPr id="2" name="Footer Placeholder 1">
            <a:extLst>
              <a:ext uri="{FF2B5EF4-FFF2-40B4-BE49-F238E27FC236}">
                <a16:creationId xmlns:a16="http://schemas.microsoft.com/office/drawing/2014/main" id="{EACF2C47-27E9-4067-89FB-EAE6C7738425}"/>
              </a:ext>
            </a:extLst>
          </p:cNvPr>
          <p:cNvSpPr>
            <a:spLocks noGrp="1"/>
          </p:cNvSpPr>
          <p:nvPr>
            <p:ph type="ftr" sz="quarter" idx="1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rPr>
              <a:t>المصدر: الموقع الإلكتروني الرسمي، وكتيب الشركة، والتقارير السنوية، والأبحاث الصحفية، وتحليلات فريق العمل</a:t>
            </a:r>
          </a:p>
        </p:txBody>
      </p:sp>
      <p:sp>
        <p:nvSpPr>
          <p:cNvPr id="3" name="Slide Number Placeholder 2">
            <a:extLst>
              <a:ext uri="{FF2B5EF4-FFF2-40B4-BE49-F238E27FC236}">
                <a16:creationId xmlns:a16="http://schemas.microsoft.com/office/drawing/2014/main" id="{06B8E4B2-E775-405A-875D-2B88835F880E}"/>
              </a:ext>
            </a:extLst>
          </p:cNvPr>
          <p:cNvSpPr>
            <a:spLocks noGrp="1"/>
          </p:cNvSpPr>
          <p:nvPr>
            <p:ph type="sldNum" sz="quarter" idx="12"/>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9FDB499F-DC86-4996-A3C7-FCE8E06389C2}" type="slidenum">
              <a:rPr kumimoji="0" lang="ar-SA" sz="900" b="0" i="0" u="none" strike="noStrike" kern="1200" cap="none" spc="0" normalizeH="0" baseline="0" noProof="0" smtClean="0">
                <a:ln>
                  <a:noFill/>
                </a:ln>
                <a:solidFill>
                  <a:prstClr val="white">
                    <a:lumMod val="65000"/>
                  </a:prstClr>
                </a:solidFill>
                <a:effectLst/>
                <a:uLnTx/>
                <a:uFillTx/>
                <a:latin typeface="DIN Next LT Arabic"/>
                <a:ea typeface="+mn-ea"/>
                <a:cs typeface="DIN Next LT Arabic"/>
              </a:rPr>
              <a:pPr marL="0" marR="0" lvl="0" indent="0" algn="r" defTabSz="914400" rtl="1" eaLnBrk="1" fontAlgn="auto" latinLnBrk="0" hangingPunct="1">
                <a:lnSpc>
                  <a:spcPct val="100000"/>
                </a:lnSpc>
                <a:spcBef>
                  <a:spcPts val="0"/>
                </a:spcBef>
                <a:spcAft>
                  <a:spcPts val="0"/>
                </a:spcAft>
                <a:buClrTx/>
                <a:buSzTx/>
                <a:buFontTx/>
                <a:buNone/>
                <a:tabLst/>
                <a:defRPr/>
              </a:pPr>
              <a:t>3</a:t>
            </a:fld>
            <a:endPar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endParaRPr>
          </a:p>
        </p:txBody>
      </p:sp>
      <p:sp>
        <p:nvSpPr>
          <p:cNvPr id="6" name="Title 5">
            <a:extLst>
              <a:ext uri="{FF2B5EF4-FFF2-40B4-BE49-F238E27FC236}">
                <a16:creationId xmlns:a16="http://schemas.microsoft.com/office/drawing/2014/main" id="{0126DA4E-F468-4FFF-80F0-5B46A194F897}"/>
              </a:ext>
            </a:extLst>
          </p:cNvPr>
          <p:cNvSpPr>
            <a:spLocks noGrp="1"/>
          </p:cNvSpPr>
          <p:nvPr>
            <p:ph type="title"/>
          </p:nvPr>
        </p:nvSpPr>
        <p:spPr/>
        <p:txBody>
          <a:bodyPr vert="horz">
            <a:noAutofit/>
          </a:bodyPr>
          <a:lstStyle/>
          <a:p>
            <a:r>
              <a:rPr lang="ar-SA"/>
              <a:t>دورة معالجة البيانات في المرصد</a:t>
            </a:r>
          </a:p>
        </p:txBody>
      </p:sp>
      <p:sp>
        <p:nvSpPr>
          <p:cNvPr id="30" name="Rectangle 29">
            <a:extLst>
              <a:ext uri="{FF2B5EF4-FFF2-40B4-BE49-F238E27FC236}">
                <a16:creationId xmlns:a16="http://schemas.microsoft.com/office/drawing/2014/main" id="{37D4B3B5-A96B-48F9-9E5D-79BAE3E0B0B4}"/>
              </a:ext>
            </a:extLst>
          </p:cNvPr>
          <p:cNvSpPr/>
          <p:nvPr/>
        </p:nvSpPr>
        <p:spPr>
          <a:xfrm>
            <a:off x="544655" y="1425686"/>
            <a:ext cx="10988041" cy="5259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يعمل المرصد الحضري الأسترالي على جمع البيانات من مصادر متعددة ومن ثم تتم معالجتها لإنشاء مؤشرات مختلفة، وبعد ذلك يتم تحويل البيانات إلى رسم بياني لمؤشرات مختلفة لـ 21 مدينة باستخدام برنامج آرك جي آي إس (</a:t>
            </a:r>
            <a:r>
              <a:rPr kumimoji="0" lang="en-US" sz="1400" b="0" i="0" u="none" strike="noStrike" kern="1200" cap="none" spc="0" normalizeH="0" baseline="0" noProof="0">
                <a:ln>
                  <a:noFill/>
                </a:ln>
                <a:solidFill>
                  <a:srgbClr val="282560"/>
                </a:solidFill>
                <a:effectLst/>
                <a:uLnTx/>
                <a:uFillTx/>
                <a:latin typeface="DIN Next LT Arabic"/>
                <a:ea typeface="+mn-ea"/>
                <a:cs typeface="DIN Next LT Arabic"/>
              </a:rPr>
              <a:t>ArcGIS</a:t>
            </a: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a:t>
            </a:r>
          </a:p>
        </p:txBody>
      </p:sp>
      <p:sp>
        <p:nvSpPr>
          <p:cNvPr id="70" name="Rectangle 69">
            <a:extLst>
              <a:ext uri="{FF2B5EF4-FFF2-40B4-BE49-F238E27FC236}">
                <a16:creationId xmlns:a16="http://schemas.microsoft.com/office/drawing/2014/main" id="{D52F028D-CE57-4B2D-A591-9F7C465ED6AC}"/>
              </a:ext>
            </a:extLst>
          </p:cNvPr>
          <p:cNvSpPr/>
          <p:nvPr/>
        </p:nvSpPr>
        <p:spPr>
          <a:xfrm>
            <a:off x="4726349" y="3807201"/>
            <a:ext cx="731206" cy="1024083"/>
          </a:xfrm>
          <a:prstGeom prst="rect">
            <a:avLst/>
          </a:prstGeom>
          <a:solidFill>
            <a:schemeClr val="tx1">
              <a:lumMod val="20000"/>
              <a:lumOff val="8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5" name="Rectangle 4">
            <a:extLst>
              <a:ext uri="{FF2B5EF4-FFF2-40B4-BE49-F238E27FC236}">
                <a16:creationId xmlns:a16="http://schemas.microsoft.com/office/drawing/2014/main" id="{DF08E01D-0955-4203-B7C8-D187A293CDB1}"/>
              </a:ext>
            </a:extLst>
          </p:cNvPr>
          <p:cNvSpPr/>
          <p:nvPr/>
        </p:nvSpPr>
        <p:spPr>
          <a:xfrm>
            <a:off x="5603362" y="3620991"/>
            <a:ext cx="2379669" cy="1396502"/>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pic>
        <p:nvPicPr>
          <p:cNvPr id="32" name="Picture 31" descr="Text&#10;&#10;Description automatically generated with medium confidence">
            <a:extLst>
              <a:ext uri="{FF2B5EF4-FFF2-40B4-BE49-F238E27FC236}">
                <a16:creationId xmlns:a16="http://schemas.microsoft.com/office/drawing/2014/main" id="{C598D693-22D1-4E2C-9D75-C8460110714B}"/>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5673598" y="3852973"/>
            <a:ext cx="2242266" cy="933422"/>
          </a:xfrm>
          <a:prstGeom prst="rect">
            <a:avLst/>
          </a:prstGeom>
        </p:spPr>
      </p:pic>
      <p:sp>
        <p:nvSpPr>
          <p:cNvPr id="36" name="Rectangle 35">
            <a:extLst>
              <a:ext uri="{FF2B5EF4-FFF2-40B4-BE49-F238E27FC236}">
                <a16:creationId xmlns:a16="http://schemas.microsoft.com/office/drawing/2014/main" id="{017011E7-6304-4938-9597-7ED82254AFF7}"/>
              </a:ext>
            </a:extLst>
          </p:cNvPr>
          <p:cNvSpPr/>
          <p:nvPr/>
        </p:nvSpPr>
        <p:spPr>
          <a:xfrm>
            <a:off x="9123802" y="2422796"/>
            <a:ext cx="2469853" cy="700902"/>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91440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هيئة الإحصاء الأسترالية</a:t>
            </a:r>
          </a:p>
        </p:txBody>
      </p:sp>
      <p:sp>
        <p:nvSpPr>
          <p:cNvPr id="38" name="Rectangle 37">
            <a:extLst>
              <a:ext uri="{FF2B5EF4-FFF2-40B4-BE49-F238E27FC236}">
                <a16:creationId xmlns:a16="http://schemas.microsoft.com/office/drawing/2014/main" id="{02B9AC97-56E1-4529-A951-8BC27F5167C7}"/>
              </a:ext>
            </a:extLst>
          </p:cNvPr>
          <p:cNvSpPr/>
          <p:nvPr/>
        </p:nvSpPr>
        <p:spPr>
          <a:xfrm>
            <a:off x="9123802" y="3453459"/>
            <a:ext cx="2469853" cy="700902"/>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91440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منصة خريطة الشوارع المفتوحة (</a:t>
            </a:r>
            <a:r>
              <a:rPr kumimoji="0" lang="en-US" sz="1400" b="0" i="0" u="none" strike="noStrike" kern="1200" cap="none" spc="0" normalizeH="0" baseline="0" noProof="0">
                <a:ln>
                  <a:noFill/>
                </a:ln>
                <a:solidFill>
                  <a:srgbClr val="282560"/>
                </a:solidFill>
                <a:effectLst/>
                <a:uLnTx/>
                <a:uFillTx/>
                <a:latin typeface="DIN Next LT Arabic"/>
                <a:ea typeface="+mn-ea"/>
                <a:cs typeface="DIN Next LT Arabic"/>
              </a:rPr>
              <a:t>OpenStreetMap</a:t>
            </a: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a:t>
            </a:r>
          </a:p>
        </p:txBody>
      </p:sp>
      <p:sp>
        <p:nvSpPr>
          <p:cNvPr id="39" name="Rectangle 38">
            <a:extLst>
              <a:ext uri="{FF2B5EF4-FFF2-40B4-BE49-F238E27FC236}">
                <a16:creationId xmlns:a16="http://schemas.microsoft.com/office/drawing/2014/main" id="{5E84F497-DD6A-4B12-BADA-F29BBD5FDCB5}"/>
              </a:ext>
            </a:extLst>
          </p:cNvPr>
          <p:cNvSpPr/>
          <p:nvPr/>
        </p:nvSpPr>
        <p:spPr>
          <a:xfrm>
            <a:off x="9123802" y="4484122"/>
            <a:ext cx="2469853" cy="700902"/>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91440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منصة بيانات التنقل المفتوحة (</a:t>
            </a:r>
            <a:r>
              <a:rPr kumimoji="0" lang="en-US" sz="1400" b="0" i="0" u="none" strike="noStrike" kern="1200" cap="none" spc="0" normalizeH="0" baseline="0" noProof="0">
                <a:ln>
                  <a:noFill/>
                </a:ln>
                <a:solidFill>
                  <a:srgbClr val="282560"/>
                </a:solidFill>
                <a:effectLst/>
                <a:uLnTx/>
                <a:uFillTx/>
                <a:latin typeface="DIN Next LT Arabic"/>
                <a:ea typeface="+mn-ea"/>
                <a:cs typeface="DIN Next LT Arabic"/>
              </a:rPr>
              <a:t>OpenMobilityData</a:t>
            </a: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a:t>
            </a:r>
          </a:p>
        </p:txBody>
      </p:sp>
      <p:sp>
        <p:nvSpPr>
          <p:cNvPr id="40" name="Rectangle 39">
            <a:extLst>
              <a:ext uri="{FF2B5EF4-FFF2-40B4-BE49-F238E27FC236}">
                <a16:creationId xmlns:a16="http://schemas.microsoft.com/office/drawing/2014/main" id="{DC0CCD46-BB10-4632-8581-70F1EB1DF5BF}"/>
              </a:ext>
            </a:extLst>
          </p:cNvPr>
          <p:cNvSpPr/>
          <p:nvPr/>
        </p:nvSpPr>
        <p:spPr>
          <a:xfrm>
            <a:off x="9123802" y="5514784"/>
            <a:ext cx="2469853" cy="700902"/>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91440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البيانات المخصصة</a:t>
            </a:r>
          </a:p>
        </p:txBody>
      </p:sp>
      <p:pic>
        <p:nvPicPr>
          <p:cNvPr id="41" name="Picture 2" descr="wiki.openstreetmap.org/w/images/3/3e/Icon_logos...">
            <a:extLst>
              <a:ext uri="{FF2B5EF4-FFF2-40B4-BE49-F238E27FC236}">
                <a16:creationId xmlns:a16="http://schemas.microsoft.com/office/drawing/2014/main" id="{16D66CF1-7AFF-45AD-9CA6-ABD6CC6518AE}"/>
              </a:ext>
            </a:extLst>
          </p:cNvPr>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10897550" y="3552854"/>
            <a:ext cx="502112" cy="50211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Australian Bureau of Statistics | LinkedIn">
            <a:extLst>
              <a:ext uri="{FF2B5EF4-FFF2-40B4-BE49-F238E27FC236}">
                <a16:creationId xmlns:a16="http://schemas.microsoft.com/office/drawing/2014/main" id="{1BEC5460-F77B-4CD8-8B5C-3EE55B60FD39}"/>
              </a:ext>
            </a:extLst>
          </p:cNvPr>
          <p:cNvPicPr>
            <a:picLocks noChangeAspect="1" noChangeArrowheads="1"/>
          </p:cNvPicPr>
          <p:nvPr/>
        </p:nvPicPr>
        <p:blipFill rotWithShape="1">
          <a:blip r:embed="rId10" cstate="print">
            <a:extLst>
              <a:ext uri="{28A0092B-C50C-407E-A947-70E740481C1C}">
                <a14:useLocalDpi xmlns:a14="http://schemas.microsoft.com/office/drawing/2010/main"/>
              </a:ext>
            </a:extLst>
          </a:blip>
          <a:srcRect/>
          <a:stretch/>
        </p:blipFill>
        <p:spPr bwMode="auto">
          <a:xfrm>
            <a:off x="10858726" y="2483368"/>
            <a:ext cx="579759" cy="579758"/>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A picture containing text, clipart&#10;&#10;Description automatically generated">
            <a:extLst>
              <a:ext uri="{FF2B5EF4-FFF2-40B4-BE49-F238E27FC236}">
                <a16:creationId xmlns:a16="http://schemas.microsoft.com/office/drawing/2014/main" id="{874A54E2-1FC2-4C4D-B602-E14B08B00319}"/>
              </a:ext>
            </a:extLst>
          </p:cNvPr>
          <p:cNvPicPr>
            <a:picLocks noChangeAspect="1"/>
          </p:cNvPicPr>
          <p:nvPr/>
        </p:nvPicPr>
        <p:blipFill>
          <a:blip r:embed="rId11" cstate="print">
            <a:clrChange>
              <a:clrFrom>
                <a:srgbClr val="FFFDFF"/>
              </a:clrFrom>
              <a:clrTo>
                <a:srgbClr val="FFFDFF">
                  <a:alpha val="0"/>
                </a:srgbClr>
              </a:clrTo>
            </a:clrChange>
            <a:extLst>
              <a:ext uri="{28A0092B-C50C-407E-A947-70E740481C1C}">
                <a14:useLocalDpi xmlns:a14="http://schemas.microsoft.com/office/drawing/2010/main"/>
              </a:ext>
            </a:extLst>
          </a:blip>
          <a:stretch>
            <a:fillRect/>
          </a:stretch>
        </p:blipFill>
        <p:spPr>
          <a:xfrm>
            <a:off x="10863400" y="4565736"/>
            <a:ext cx="570412" cy="539109"/>
          </a:xfrm>
          <a:prstGeom prst="rect">
            <a:avLst/>
          </a:prstGeom>
        </p:spPr>
      </p:pic>
      <p:sp>
        <p:nvSpPr>
          <p:cNvPr id="49" name="Rectangle 48">
            <a:extLst>
              <a:ext uri="{FF2B5EF4-FFF2-40B4-BE49-F238E27FC236}">
                <a16:creationId xmlns:a16="http://schemas.microsoft.com/office/drawing/2014/main" id="{864F086B-B6BB-41D7-A361-66440DFE2AC4}"/>
              </a:ext>
            </a:extLst>
          </p:cNvPr>
          <p:cNvSpPr/>
          <p:nvPr/>
        </p:nvSpPr>
        <p:spPr>
          <a:xfrm>
            <a:off x="661967" y="2422796"/>
            <a:ext cx="3905075" cy="3792890"/>
          </a:xfrm>
          <a:prstGeom prst="rect">
            <a:avLst/>
          </a:prstGeom>
          <a:noFill/>
          <a:ln w="127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058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282560"/>
              </a:solidFill>
              <a:effectLst/>
              <a:uLnTx/>
              <a:uFillTx/>
              <a:latin typeface="DIN Next LT Arabic"/>
              <a:ea typeface="+mn-ea"/>
              <a:cs typeface="DIN Next LT Arabic"/>
            </a:endParaRPr>
          </a:p>
        </p:txBody>
      </p:sp>
      <p:pic>
        <p:nvPicPr>
          <p:cNvPr id="50" name="Picture 49" descr="Map&#10;&#10;Description automatically generated">
            <a:extLst>
              <a:ext uri="{FF2B5EF4-FFF2-40B4-BE49-F238E27FC236}">
                <a16:creationId xmlns:a16="http://schemas.microsoft.com/office/drawing/2014/main" id="{1A311FAA-5F04-48ED-9682-8196C35A8314}"/>
              </a:ext>
            </a:extLst>
          </p:cNvPr>
          <p:cNvPicPr>
            <a:picLocks noChangeAspect="1"/>
          </p:cNvPicPr>
          <p:nvPr/>
        </p:nvPicPr>
        <p:blipFill>
          <a:blip r:embed="rId12"/>
          <a:stretch>
            <a:fillRect/>
          </a:stretch>
        </p:blipFill>
        <p:spPr>
          <a:xfrm>
            <a:off x="718942" y="3148773"/>
            <a:ext cx="3810000" cy="2383551"/>
          </a:xfrm>
          <a:prstGeom prst="rect">
            <a:avLst/>
          </a:prstGeom>
        </p:spPr>
      </p:pic>
      <p:cxnSp>
        <p:nvCxnSpPr>
          <p:cNvPr id="15" name="Straight Connector 14">
            <a:extLst>
              <a:ext uri="{FF2B5EF4-FFF2-40B4-BE49-F238E27FC236}">
                <a16:creationId xmlns:a16="http://schemas.microsoft.com/office/drawing/2014/main" id="{005BF1FD-0D01-4246-9673-03CED0D49D06}"/>
              </a:ext>
            </a:extLst>
          </p:cNvPr>
          <p:cNvCxnSpPr>
            <a:cxnSpLocks/>
          </p:cNvCxnSpPr>
          <p:nvPr/>
        </p:nvCxnSpPr>
        <p:spPr>
          <a:xfrm flipH="1">
            <a:off x="4582282" y="4319242"/>
            <a:ext cx="995558" cy="0"/>
          </a:xfrm>
          <a:prstGeom prst="line">
            <a:avLst/>
          </a:pr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59" name="TextBox 58">
            <a:extLst>
              <a:ext uri="{FF2B5EF4-FFF2-40B4-BE49-F238E27FC236}">
                <a16:creationId xmlns:a16="http://schemas.microsoft.com/office/drawing/2014/main" id="{C542DDB2-FFE4-41AD-9E15-651ABFF50A15}"/>
              </a:ext>
            </a:extLst>
          </p:cNvPr>
          <p:cNvSpPr txBox="1"/>
          <p:nvPr/>
        </p:nvSpPr>
        <p:spPr>
          <a:xfrm>
            <a:off x="4726350" y="3795886"/>
            <a:ext cx="732944" cy="461665"/>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800" b="0" i="0" u="none" strike="noStrike" kern="1200" cap="none" spc="0" normalizeH="0" baseline="0" noProof="0">
                <a:ln>
                  <a:noFill/>
                </a:ln>
                <a:solidFill>
                  <a:srgbClr val="282560"/>
                </a:solidFill>
                <a:effectLst/>
                <a:uLnTx/>
                <a:uFillTx/>
                <a:latin typeface="DIN Next LT Arabic"/>
                <a:ea typeface="+mn-ea"/>
                <a:cs typeface="DIN Next LT Arabic"/>
              </a:rPr>
              <a:t>برنامج</a:t>
            </a:r>
            <a:r>
              <a:rPr kumimoji="0" lang="ar-SA" sz="800" b="0" i="0" u="none" strike="noStrike" kern="1200" cap="none" spc="0" normalizeH="0" baseline="0" noProof="0">
                <a:ln>
                  <a:noFill/>
                </a:ln>
                <a:solidFill>
                  <a:srgbClr val="282560"/>
                </a:solidFill>
                <a:effectLst/>
                <a:uLnTx/>
                <a:uFillTx/>
                <a:latin typeface="DIN Next LT Arabic"/>
                <a:ea typeface="+mn-ea"/>
                <a:cs typeface="DIN Next LT Arabic"/>
              </a:rPr>
              <a:t> آرك جي آي إس (</a:t>
            </a:r>
            <a:r>
              <a:rPr kumimoji="0" lang="en-US" sz="800" b="0" i="0" u="none" strike="noStrike" kern="1200" cap="none" spc="0" normalizeH="0" baseline="0" noProof="0">
                <a:ln>
                  <a:noFill/>
                </a:ln>
                <a:solidFill>
                  <a:srgbClr val="282560"/>
                </a:solidFill>
                <a:effectLst/>
                <a:uLnTx/>
                <a:uFillTx/>
                <a:latin typeface="DIN Next LT Arabic"/>
                <a:ea typeface="+mn-ea"/>
                <a:cs typeface="DIN Next LT Arabic"/>
              </a:rPr>
              <a:t>ArcGIS</a:t>
            </a:r>
            <a:r>
              <a:rPr kumimoji="0" lang="ar-SA" sz="800" b="0" i="0" u="none" strike="noStrike" kern="1200" cap="none" spc="0" normalizeH="0" baseline="0" noProof="0">
                <a:ln>
                  <a:noFill/>
                </a:ln>
                <a:solidFill>
                  <a:srgbClr val="282560"/>
                </a:solidFill>
                <a:effectLst/>
                <a:uLnTx/>
                <a:uFillTx/>
                <a:latin typeface="DIN Next LT Arabic"/>
                <a:ea typeface="+mn-ea"/>
                <a:cs typeface="DIN Next LT Arabic"/>
              </a:rPr>
              <a:t>)</a:t>
            </a:r>
          </a:p>
        </p:txBody>
      </p:sp>
      <p:grpSp>
        <p:nvGrpSpPr>
          <p:cNvPr id="33" name="Group 32">
            <a:extLst>
              <a:ext uri="{FF2B5EF4-FFF2-40B4-BE49-F238E27FC236}">
                <a16:creationId xmlns:a16="http://schemas.microsoft.com/office/drawing/2014/main" id="{9798A072-43EC-4DCC-93C2-E4BA79501789}"/>
              </a:ext>
            </a:extLst>
          </p:cNvPr>
          <p:cNvGrpSpPr/>
          <p:nvPr/>
        </p:nvGrpSpPr>
        <p:grpSpPr>
          <a:xfrm>
            <a:off x="10965611" y="5647049"/>
            <a:ext cx="365990" cy="436372"/>
            <a:chOff x="-679189" y="3106270"/>
            <a:chExt cx="608928" cy="726028"/>
          </a:xfrm>
        </p:grpSpPr>
        <p:sp>
          <p:nvSpPr>
            <p:cNvPr id="34" name="Freeform: Shape 33">
              <a:extLst>
                <a:ext uri="{FF2B5EF4-FFF2-40B4-BE49-F238E27FC236}">
                  <a16:creationId xmlns:a16="http://schemas.microsoft.com/office/drawing/2014/main" id="{5AEBDA94-8AFD-4580-A905-FBDF1189CFD0}"/>
                </a:ext>
              </a:extLst>
            </p:cNvPr>
            <p:cNvSpPr/>
            <p:nvPr/>
          </p:nvSpPr>
          <p:spPr>
            <a:xfrm>
              <a:off x="-657860" y="3213100"/>
              <a:ext cx="568960" cy="596900"/>
            </a:xfrm>
            <a:custGeom>
              <a:avLst/>
              <a:gdLst>
                <a:gd name="connsiteX0" fmla="*/ 568960 w 568960"/>
                <a:gd name="connsiteY0" fmla="*/ 0 h 596900"/>
                <a:gd name="connsiteX1" fmla="*/ 553720 w 568960"/>
                <a:gd name="connsiteY1" fmla="*/ 530860 h 596900"/>
                <a:gd name="connsiteX2" fmla="*/ 269240 w 568960"/>
                <a:gd name="connsiteY2" fmla="*/ 596900 h 596900"/>
                <a:gd name="connsiteX3" fmla="*/ 73660 w 568960"/>
                <a:gd name="connsiteY3" fmla="*/ 568960 h 596900"/>
                <a:gd name="connsiteX4" fmla="*/ 0 w 568960"/>
                <a:gd name="connsiteY4" fmla="*/ 500380 h 596900"/>
                <a:gd name="connsiteX5" fmla="*/ 2540 w 568960"/>
                <a:gd name="connsiteY5" fmla="*/ 15240 h 596900"/>
                <a:gd name="connsiteX6" fmla="*/ 104140 w 568960"/>
                <a:gd name="connsiteY6" fmla="*/ 73660 h 596900"/>
                <a:gd name="connsiteX7" fmla="*/ 314960 w 568960"/>
                <a:gd name="connsiteY7" fmla="*/ 106680 h 596900"/>
                <a:gd name="connsiteX8" fmla="*/ 530860 w 568960"/>
                <a:gd name="connsiteY8" fmla="*/ 63500 h 596900"/>
                <a:gd name="connsiteX9" fmla="*/ 568960 w 568960"/>
                <a:gd name="connsiteY9" fmla="*/ 0 h 5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8960" h="596900">
                  <a:moveTo>
                    <a:pt x="568960" y="0"/>
                  </a:moveTo>
                  <a:lnTo>
                    <a:pt x="553720" y="530860"/>
                  </a:lnTo>
                  <a:lnTo>
                    <a:pt x="269240" y="596900"/>
                  </a:lnTo>
                  <a:lnTo>
                    <a:pt x="73660" y="568960"/>
                  </a:lnTo>
                  <a:lnTo>
                    <a:pt x="0" y="500380"/>
                  </a:lnTo>
                  <a:cubicBezTo>
                    <a:pt x="847" y="338667"/>
                    <a:pt x="1693" y="176953"/>
                    <a:pt x="2540" y="15240"/>
                  </a:cubicBezTo>
                  <a:lnTo>
                    <a:pt x="104140" y="73660"/>
                  </a:lnTo>
                  <a:lnTo>
                    <a:pt x="314960" y="106680"/>
                  </a:lnTo>
                  <a:lnTo>
                    <a:pt x="530860" y="63500"/>
                  </a:lnTo>
                  <a:lnTo>
                    <a:pt x="568960" y="0"/>
                  </a:lnTo>
                  <a:close/>
                </a:path>
              </a:pathLst>
            </a:custGeom>
            <a:solidFill>
              <a:srgbClr val="A1E3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grpSp>
          <p:nvGrpSpPr>
            <p:cNvPr id="44" name="Graphic 18">
              <a:extLst>
                <a:ext uri="{FF2B5EF4-FFF2-40B4-BE49-F238E27FC236}">
                  <a16:creationId xmlns:a16="http://schemas.microsoft.com/office/drawing/2014/main" id="{6FA1D426-F89D-4E88-9B9E-BF2F900C7DE0}"/>
                </a:ext>
              </a:extLst>
            </p:cNvPr>
            <p:cNvGrpSpPr/>
            <p:nvPr/>
          </p:nvGrpSpPr>
          <p:grpSpPr>
            <a:xfrm>
              <a:off x="-679189" y="3106270"/>
              <a:ext cx="608928" cy="726028"/>
              <a:chOff x="-679189" y="3106270"/>
              <a:chExt cx="608928" cy="726028"/>
            </a:xfrm>
            <a:solidFill>
              <a:schemeClr val="tx2"/>
            </a:solidFill>
          </p:grpSpPr>
          <p:sp>
            <p:nvSpPr>
              <p:cNvPr id="45" name="Freeform: Shape 44">
                <a:extLst>
                  <a:ext uri="{FF2B5EF4-FFF2-40B4-BE49-F238E27FC236}">
                    <a16:creationId xmlns:a16="http://schemas.microsoft.com/office/drawing/2014/main" id="{7C847C57-89D3-499A-AFBA-2C4B581A6775}"/>
                  </a:ext>
                </a:extLst>
              </p:cNvPr>
              <p:cNvSpPr/>
              <p:nvPr/>
            </p:nvSpPr>
            <p:spPr>
              <a:xfrm>
                <a:off x="-679189" y="3106270"/>
                <a:ext cx="608928" cy="140521"/>
              </a:xfrm>
              <a:custGeom>
                <a:avLst/>
                <a:gdLst>
                  <a:gd name="connsiteX0" fmla="*/ 585508 w 608928"/>
                  <a:gd name="connsiteY0" fmla="*/ 140522 h 140521"/>
                  <a:gd name="connsiteX1" fmla="*/ 562088 w 608928"/>
                  <a:gd name="connsiteY1" fmla="*/ 117102 h 140521"/>
                  <a:gd name="connsiteX2" fmla="*/ 304464 w 608928"/>
                  <a:gd name="connsiteY2" fmla="*/ 46841 h 140521"/>
                  <a:gd name="connsiteX3" fmla="*/ 46841 w 608928"/>
                  <a:gd name="connsiteY3" fmla="*/ 117102 h 140521"/>
                  <a:gd name="connsiteX4" fmla="*/ 23420 w 608928"/>
                  <a:gd name="connsiteY4" fmla="*/ 140522 h 140521"/>
                  <a:gd name="connsiteX5" fmla="*/ 0 w 608928"/>
                  <a:gd name="connsiteY5" fmla="*/ 117102 h 140521"/>
                  <a:gd name="connsiteX6" fmla="*/ 304464 w 608928"/>
                  <a:gd name="connsiteY6" fmla="*/ 0 h 140521"/>
                  <a:gd name="connsiteX7" fmla="*/ 608928 w 608928"/>
                  <a:gd name="connsiteY7" fmla="*/ 117102 h 140521"/>
                  <a:gd name="connsiteX8" fmla="*/ 585508 w 608928"/>
                  <a:gd name="connsiteY8" fmla="*/ 140522 h 14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928" h="140521">
                    <a:moveTo>
                      <a:pt x="585508" y="140522"/>
                    </a:moveTo>
                    <a:cubicBezTo>
                      <a:pt x="572556" y="140522"/>
                      <a:pt x="562088" y="130030"/>
                      <a:pt x="562088" y="117102"/>
                    </a:cubicBezTo>
                    <a:cubicBezTo>
                      <a:pt x="562088" y="93260"/>
                      <a:pt x="471146" y="46841"/>
                      <a:pt x="304464" y="46841"/>
                    </a:cubicBezTo>
                    <a:cubicBezTo>
                      <a:pt x="137782" y="46841"/>
                      <a:pt x="46841" y="93260"/>
                      <a:pt x="46841" y="117102"/>
                    </a:cubicBezTo>
                    <a:cubicBezTo>
                      <a:pt x="46841" y="130030"/>
                      <a:pt x="36348" y="140522"/>
                      <a:pt x="23420" y="140522"/>
                    </a:cubicBezTo>
                    <a:cubicBezTo>
                      <a:pt x="10492" y="140522"/>
                      <a:pt x="0" y="130030"/>
                      <a:pt x="0" y="117102"/>
                    </a:cubicBezTo>
                    <a:cubicBezTo>
                      <a:pt x="0" y="40213"/>
                      <a:pt x="153169" y="0"/>
                      <a:pt x="304464" y="0"/>
                    </a:cubicBezTo>
                    <a:cubicBezTo>
                      <a:pt x="455759" y="0"/>
                      <a:pt x="608928" y="40213"/>
                      <a:pt x="608928" y="117102"/>
                    </a:cubicBezTo>
                    <a:cubicBezTo>
                      <a:pt x="608928" y="130030"/>
                      <a:pt x="598459" y="140522"/>
                      <a:pt x="585508" y="140522"/>
                    </a:cubicBezTo>
                    <a:close/>
                  </a:path>
                </a:pathLst>
              </a:custGeom>
              <a:grpFill/>
              <a:ln w="23217"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46" name="Freeform: Shape 45">
                <a:extLst>
                  <a:ext uri="{FF2B5EF4-FFF2-40B4-BE49-F238E27FC236}">
                    <a16:creationId xmlns:a16="http://schemas.microsoft.com/office/drawing/2014/main" id="{EF76A736-D015-4CD5-B177-A81F2D84B336}"/>
                  </a:ext>
                </a:extLst>
              </p:cNvPr>
              <p:cNvSpPr/>
              <p:nvPr/>
            </p:nvSpPr>
            <p:spPr>
              <a:xfrm>
                <a:off x="-679189" y="3691777"/>
                <a:ext cx="608928" cy="140521"/>
              </a:xfrm>
              <a:custGeom>
                <a:avLst/>
                <a:gdLst>
                  <a:gd name="connsiteX0" fmla="*/ 304464 w 608928"/>
                  <a:gd name="connsiteY0" fmla="*/ 140522 h 140521"/>
                  <a:gd name="connsiteX1" fmla="*/ 0 w 608928"/>
                  <a:gd name="connsiteY1" fmla="*/ 23420 h 140521"/>
                  <a:gd name="connsiteX2" fmla="*/ 23420 w 608928"/>
                  <a:gd name="connsiteY2" fmla="*/ 0 h 140521"/>
                  <a:gd name="connsiteX3" fmla="*/ 46841 w 608928"/>
                  <a:gd name="connsiteY3" fmla="*/ 23420 h 140521"/>
                  <a:gd name="connsiteX4" fmla="*/ 304464 w 608928"/>
                  <a:gd name="connsiteY4" fmla="*/ 93681 h 140521"/>
                  <a:gd name="connsiteX5" fmla="*/ 562088 w 608928"/>
                  <a:gd name="connsiteY5" fmla="*/ 23420 h 140521"/>
                  <a:gd name="connsiteX6" fmla="*/ 585508 w 608928"/>
                  <a:gd name="connsiteY6" fmla="*/ 0 h 140521"/>
                  <a:gd name="connsiteX7" fmla="*/ 608928 w 608928"/>
                  <a:gd name="connsiteY7" fmla="*/ 23420 h 140521"/>
                  <a:gd name="connsiteX8" fmla="*/ 304464 w 608928"/>
                  <a:gd name="connsiteY8" fmla="*/ 140522 h 14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928" h="140521">
                    <a:moveTo>
                      <a:pt x="304464" y="140522"/>
                    </a:moveTo>
                    <a:cubicBezTo>
                      <a:pt x="153169" y="140522"/>
                      <a:pt x="0" y="100286"/>
                      <a:pt x="0" y="23420"/>
                    </a:cubicBezTo>
                    <a:cubicBezTo>
                      <a:pt x="0" y="10469"/>
                      <a:pt x="10492" y="0"/>
                      <a:pt x="23420" y="0"/>
                    </a:cubicBezTo>
                    <a:cubicBezTo>
                      <a:pt x="36348" y="0"/>
                      <a:pt x="46841" y="10469"/>
                      <a:pt x="46841" y="23420"/>
                    </a:cubicBezTo>
                    <a:cubicBezTo>
                      <a:pt x="46841" y="47286"/>
                      <a:pt x="137782" y="93681"/>
                      <a:pt x="304464" y="93681"/>
                    </a:cubicBezTo>
                    <a:cubicBezTo>
                      <a:pt x="471146" y="93681"/>
                      <a:pt x="562088" y="47286"/>
                      <a:pt x="562088" y="23420"/>
                    </a:cubicBezTo>
                    <a:cubicBezTo>
                      <a:pt x="562088" y="10469"/>
                      <a:pt x="572556" y="0"/>
                      <a:pt x="585508" y="0"/>
                    </a:cubicBezTo>
                    <a:cubicBezTo>
                      <a:pt x="598459" y="0"/>
                      <a:pt x="608928" y="10469"/>
                      <a:pt x="608928" y="23420"/>
                    </a:cubicBezTo>
                    <a:cubicBezTo>
                      <a:pt x="608928" y="100286"/>
                      <a:pt x="455759" y="140522"/>
                      <a:pt x="304464" y="140522"/>
                    </a:cubicBezTo>
                    <a:close/>
                  </a:path>
                </a:pathLst>
              </a:custGeom>
              <a:grpFill/>
              <a:ln w="23217"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47" name="Freeform: Shape 46">
                <a:extLst>
                  <a:ext uri="{FF2B5EF4-FFF2-40B4-BE49-F238E27FC236}">
                    <a16:creationId xmlns:a16="http://schemas.microsoft.com/office/drawing/2014/main" id="{E21A1DDF-0661-4EA0-8558-E934699AC017}"/>
                  </a:ext>
                </a:extLst>
              </p:cNvPr>
              <p:cNvSpPr/>
              <p:nvPr/>
            </p:nvSpPr>
            <p:spPr>
              <a:xfrm>
                <a:off x="-679189" y="3527835"/>
                <a:ext cx="608928" cy="140521"/>
              </a:xfrm>
              <a:custGeom>
                <a:avLst/>
                <a:gdLst>
                  <a:gd name="connsiteX0" fmla="*/ 304464 w 608928"/>
                  <a:gd name="connsiteY0" fmla="*/ 140522 h 140521"/>
                  <a:gd name="connsiteX1" fmla="*/ 0 w 608928"/>
                  <a:gd name="connsiteY1" fmla="*/ 23420 h 140521"/>
                  <a:gd name="connsiteX2" fmla="*/ 23420 w 608928"/>
                  <a:gd name="connsiteY2" fmla="*/ 0 h 140521"/>
                  <a:gd name="connsiteX3" fmla="*/ 46841 w 608928"/>
                  <a:gd name="connsiteY3" fmla="*/ 23420 h 140521"/>
                  <a:gd name="connsiteX4" fmla="*/ 304464 w 608928"/>
                  <a:gd name="connsiteY4" fmla="*/ 93681 h 140521"/>
                  <a:gd name="connsiteX5" fmla="*/ 562088 w 608928"/>
                  <a:gd name="connsiteY5" fmla="*/ 23420 h 140521"/>
                  <a:gd name="connsiteX6" fmla="*/ 585508 w 608928"/>
                  <a:gd name="connsiteY6" fmla="*/ 0 h 140521"/>
                  <a:gd name="connsiteX7" fmla="*/ 608928 w 608928"/>
                  <a:gd name="connsiteY7" fmla="*/ 23420 h 140521"/>
                  <a:gd name="connsiteX8" fmla="*/ 304464 w 608928"/>
                  <a:gd name="connsiteY8" fmla="*/ 140522 h 14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928" h="140521">
                    <a:moveTo>
                      <a:pt x="304464" y="140522"/>
                    </a:moveTo>
                    <a:cubicBezTo>
                      <a:pt x="153169" y="140522"/>
                      <a:pt x="0" y="100286"/>
                      <a:pt x="0" y="23420"/>
                    </a:cubicBezTo>
                    <a:cubicBezTo>
                      <a:pt x="0" y="10469"/>
                      <a:pt x="10492" y="0"/>
                      <a:pt x="23420" y="0"/>
                    </a:cubicBezTo>
                    <a:cubicBezTo>
                      <a:pt x="36348" y="0"/>
                      <a:pt x="46841" y="10469"/>
                      <a:pt x="46841" y="23420"/>
                    </a:cubicBezTo>
                    <a:cubicBezTo>
                      <a:pt x="46841" y="47286"/>
                      <a:pt x="137782" y="93681"/>
                      <a:pt x="304464" y="93681"/>
                    </a:cubicBezTo>
                    <a:cubicBezTo>
                      <a:pt x="471146" y="93681"/>
                      <a:pt x="562088" y="47286"/>
                      <a:pt x="562088" y="23420"/>
                    </a:cubicBezTo>
                    <a:cubicBezTo>
                      <a:pt x="562088" y="10469"/>
                      <a:pt x="572556" y="0"/>
                      <a:pt x="585508" y="0"/>
                    </a:cubicBezTo>
                    <a:cubicBezTo>
                      <a:pt x="598459" y="0"/>
                      <a:pt x="608928" y="10469"/>
                      <a:pt x="608928" y="23420"/>
                    </a:cubicBezTo>
                    <a:cubicBezTo>
                      <a:pt x="608928" y="100286"/>
                      <a:pt x="455759" y="140522"/>
                      <a:pt x="304464" y="140522"/>
                    </a:cubicBezTo>
                    <a:close/>
                  </a:path>
                </a:pathLst>
              </a:custGeom>
              <a:grpFill/>
              <a:ln w="23217"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57" name="Freeform: Shape 56">
                <a:extLst>
                  <a:ext uri="{FF2B5EF4-FFF2-40B4-BE49-F238E27FC236}">
                    <a16:creationId xmlns:a16="http://schemas.microsoft.com/office/drawing/2014/main" id="{7B90759E-2F2D-4D0A-9116-EEC9EAC0D7A8}"/>
                  </a:ext>
                </a:extLst>
              </p:cNvPr>
              <p:cNvSpPr/>
              <p:nvPr/>
            </p:nvSpPr>
            <p:spPr>
              <a:xfrm>
                <a:off x="-679189" y="3363893"/>
                <a:ext cx="608928" cy="140521"/>
              </a:xfrm>
              <a:custGeom>
                <a:avLst/>
                <a:gdLst>
                  <a:gd name="connsiteX0" fmla="*/ 304464 w 608928"/>
                  <a:gd name="connsiteY0" fmla="*/ 140522 h 140521"/>
                  <a:gd name="connsiteX1" fmla="*/ 0 w 608928"/>
                  <a:gd name="connsiteY1" fmla="*/ 23420 h 140521"/>
                  <a:gd name="connsiteX2" fmla="*/ 23420 w 608928"/>
                  <a:gd name="connsiteY2" fmla="*/ 0 h 140521"/>
                  <a:gd name="connsiteX3" fmla="*/ 46841 w 608928"/>
                  <a:gd name="connsiteY3" fmla="*/ 23420 h 140521"/>
                  <a:gd name="connsiteX4" fmla="*/ 304464 w 608928"/>
                  <a:gd name="connsiteY4" fmla="*/ 93681 h 140521"/>
                  <a:gd name="connsiteX5" fmla="*/ 562088 w 608928"/>
                  <a:gd name="connsiteY5" fmla="*/ 23420 h 140521"/>
                  <a:gd name="connsiteX6" fmla="*/ 585508 w 608928"/>
                  <a:gd name="connsiteY6" fmla="*/ 0 h 140521"/>
                  <a:gd name="connsiteX7" fmla="*/ 608928 w 608928"/>
                  <a:gd name="connsiteY7" fmla="*/ 23420 h 140521"/>
                  <a:gd name="connsiteX8" fmla="*/ 304464 w 608928"/>
                  <a:gd name="connsiteY8" fmla="*/ 140522 h 14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928" h="140521">
                    <a:moveTo>
                      <a:pt x="304464" y="140522"/>
                    </a:moveTo>
                    <a:cubicBezTo>
                      <a:pt x="153169" y="140522"/>
                      <a:pt x="0" y="100309"/>
                      <a:pt x="0" y="23420"/>
                    </a:cubicBezTo>
                    <a:cubicBezTo>
                      <a:pt x="0" y="10492"/>
                      <a:pt x="10492" y="0"/>
                      <a:pt x="23420" y="0"/>
                    </a:cubicBezTo>
                    <a:cubicBezTo>
                      <a:pt x="36348" y="0"/>
                      <a:pt x="46841" y="10492"/>
                      <a:pt x="46841" y="23420"/>
                    </a:cubicBezTo>
                    <a:cubicBezTo>
                      <a:pt x="46841" y="47262"/>
                      <a:pt x="137782" y="93681"/>
                      <a:pt x="304464" y="93681"/>
                    </a:cubicBezTo>
                    <a:cubicBezTo>
                      <a:pt x="471146" y="93681"/>
                      <a:pt x="562088" y="47262"/>
                      <a:pt x="562088" y="23420"/>
                    </a:cubicBezTo>
                    <a:cubicBezTo>
                      <a:pt x="562088" y="10492"/>
                      <a:pt x="572556" y="0"/>
                      <a:pt x="585508" y="0"/>
                    </a:cubicBezTo>
                    <a:cubicBezTo>
                      <a:pt x="598459" y="0"/>
                      <a:pt x="608928" y="10492"/>
                      <a:pt x="608928" y="23420"/>
                    </a:cubicBezTo>
                    <a:cubicBezTo>
                      <a:pt x="608928" y="100309"/>
                      <a:pt x="455759" y="140522"/>
                      <a:pt x="304464" y="140522"/>
                    </a:cubicBezTo>
                    <a:close/>
                  </a:path>
                </a:pathLst>
              </a:custGeom>
              <a:grpFill/>
              <a:ln w="23217"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60" name="Freeform: Shape 59">
                <a:extLst>
                  <a:ext uri="{FF2B5EF4-FFF2-40B4-BE49-F238E27FC236}">
                    <a16:creationId xmlns:a16="http://schemas.microsoft.com/office/drawing/2014/main" id="{3DB18FDC-9F7A-43E7-9444-1678BEA3CE8D}"/>
                  </a:ext>
                </a:extLst>
              </p:cNvPr>
              <p:cNvSpPr/>
              <p:nvPr/>
            </p:nvSpPr>
            <p:spPr>
              <a:xfrm>
                <a:off x="-679189" y="3199951"/>
                <a:ext cx="608928" cy="140521"/>
              </a:xfrm>
              <a:custGeom>
                <a:avLst/>
                <a:gdLst>
                  <a:gd name="connsiteX0" fmla="*/ 304464 w 608928"/>
                  <a:gd name="connsiteY0" fmla="*/ 140522 h 140521"/>
                  <a:gd name="connsiteX1" fmla="*/ 0 w 608928"/>
                  <a:gd name="connsiteY1" fmla="*/ 23420 h 140521"/>
                  <a:gd name="connsiteX2" fmla="*/ 23420 w 608928"/>
                  <a:gd name="connsiteY2" fmla="*/ 0 h 140521"/>
                  <a:gd name="connsiteX3" fmla="*/ 46841 w 608928"/>
                  <a:gd name="connsiteY3" fmla="*/ 23420 h 140521"/>
                  <a:gd name="connsiteX4" fmla="*/ 304464 w 608928"/>
                  <a:gd name="connsiteY4" fmla="*/ 93681 h 140521"/>
                  <a:gd name="connsiteX5" fmla="*/ 562088 w 608928"/>
                  <a:gd name="connsiteY5" fmla="*/ 23420 h 140521"/>
                  <a:gd name="connsiteX6" fmla="*/ 585508 w 608928"/>
                  <a:gd name="connsiteY6" fmla="*/ 0 h 140521"/>
                  <a:gd name="connsiteX7" fmla="*/ 608928 w 608928"/>
                  <a:gd name="connsiteY7" fmla="*/ 23420 h 140521"/>
                  <a:gd name="connsiteX8" fmla="*/ 304464 w 608928"/>
                  <a:gd name="connsiteY8" fmla="*/ 140522 h 140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8928" h="140521">
                    <a:moveTo>
                      <a:pt x="304464" y="140522"/>
                    </a:moveTo>
                    <a:cubicBezTo>
                      <a:pt x="153169" y="140522"/>
                      <a:pt x="0" y="100309"/>
                      <a:pt x="0" y="23420"/>
                    </a:cubicBezTo>
                    <a:cubicBezTo>
                      <a:pt x="0" y="10492"/>
                      <a:pt x="10492" y="0"/>
                      <a:pt x="23420" y="0"/>
                    </a:cubicBezTo>
                    <a:cubicBezTo>
                      <a:pt x="36348" y="0"/>
                      <a:pt x="46841" y="10492"/>
                      <a:pt x="46841" y="23420"/>
                    </a:cubicBezTo>
                    <a:cubicBezTo>
                      <a:pt x="46841" y="47262"/>
                      <a:pt x="137782" y="93681"/>
                      <a:pt x="304464" y="93681"/>
                    </a:cubicBezTo>
                    <a:cubicBezTo>
                      <a:pt x="471146" y="93681"/>
                      <a:pt x="562088" y="47262"/>
                      <a:pt x="562088" y="23420"/>
                    </a:cubicBezTo>
                    <a:cubicBezTo>
                      <a:pt x="562088" y="10492"/>
                      <a:pt x="572556" y="0"/>
                      <a:pt x="585508" y="0"/>
                    </a:cubicBezTo>
                    <a:cubicBezTo>
                      <a:pt x="598459" y="0"/>
                      <a:pt x="608928" y="10492"/>
                      <a:pt x="608928" y="23420"/>
                    </a:cubicBezTo>
                    <a:cubicBezTo>
                      <a:pt x="608928" y="100309"/>
                      <a:pt x="455759" y="140522"/>
                      <a:pt x="304464" y="140522"/>
                    </a:cubicBezTo>
                    <a:close/>
                  </a:path>
                </a:pathLst>
              </a:custGeom>
              <a:grpFill/>
              <a:ln w="23217"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61" name="Freeform: Shape 60">
                <a:extLst>
                  <a:ext uri="{FF2B5EF4-FFF2-40B4-BE49-F238E27FC236}">
                    <a16:creationId xmlns:a16="http://schemas.microsoft.com/office/drawing/2014/main" id="{AF1BA082-5E1A-4B7C-BB3A-28F3EBC126D1}"/>
                  </a:ext>
                </a:extLst>
              </p:cNvPr>
              <p:cNvSpPr/>
              <p:nvPr/>
            </p:nvSpPr>
            <p:spPr>
              <a:xfrm>
                <a:off x="-679189" y="3199951"/>
                <a:ext cx="46840" cy="538666"/>
              </a:xfrm>
              <a:custGeom>
                <a:avLst/>
                <a:gdLst>
                  <a:gd name="connsiteX0" fmla="*/ 23420 w 46840"/>
                  <a:gd name="connsiteY0" fmla="*/ 538667 h 538666"/>
                  <a:gd name="connsiteX1" fmla="*/ 0 w 46840"/>
                  <a:gd name="connsiteY1" fmla="*/ 515247 h 538666"/>
                  <a:gd name="connsiteX2" fmla="*/ 0 w 46840"/>
                  <a:gd name="connsiteY2" fmla="*/ 23420 h 538666"/>
                  <a:gd name="connsiteX3" fmla="*/ 23420 w 46840"/>
                  <a:gd name="connsiteY3" fmla="*/ 0 h 538666"/>
                  <a:gd name="connsiteX4" fmla="*/ 46841 w 46840"/>
                  <a:gd name="connsiteY4" fmla="*/ 23420 h 538666"/>
                  <a:gd name="connsiteX5" fmla="*/ 46841 w 46840"/>
                  <a:gd name="connsiteY5" fmla="*/ 515247 h 538666"/>
                  <a:gd name="connsiteX6" fmla="*/ 23420 w 46840"/>
                  <a:gd name="connsiteY6" fmla="*/ 538667 h 53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40" h="538666">
                    <a:moveTo>
                      <a:pt x="23420" y="538667"/>
                    </a:moveTo>
                    <a:cubicBezTo>
                      <a:pt x="10492" y="538667"/>
                      <a:pt x="0" y="528198"/>
                      <a:pt x="0" y="515247"/>
                    </a:cubicBezTo>
                    <a:lnTo>
                      <a:pt x="0" y="23420"/>
                    </a:lnTo>
                    <a:cubicBezTo>
                      <a:pt x="0" y="10492"/>
                      <a:pt x="10492" y="0"/>
                      <a:pt x="23420" y="0"/>
                    </a:cubicBezTo>
                    <a:cubicBezTo>
                      <a:pt x="36348" y="0"/>
                      <a:pt x="46841" y="10492"/>
                      <a:pt x="46841" y="23420"/>
                    </a:cubicBezTo>
                    <a:lnTo>
                      <a:pt x="46841" y="515247"/>
                    </a:lnTo>
                    <a:cubicBezTo>
                      <a:pt x="46841" y="528198"/>
                      <a:pt x="36348" y="538667"/>
                      <a:pt x="23420" y="538667"/>
                    </a:cubicBezTo>
                    <a:close/>
                  </a:path>
                </a:pathLst>
              </a:custGeom>
              <a:grpFill/>
              <a:ln w="23217"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62" name="Freeform: Shape 61">
                <a:extLst>
                  <a:ext uri="{FF2B5EF4-FFF2-40B4-BE49-F238E27FC236}">
                    <a16:creationId xmlns:a16="http://schemas.microsoft.com/office/drawing/2014/main" id="{DFBCFC28-E263-4435-953D-FC49F78FBB98}"/>
                  </a:ext>
                </a:extLst>
              </p:cNvPr>
              <p:cNvSpPr/>
              <p:nvPr/>
            </p:nvSpPr>
            <p:spPr>
              <a:xfrm>
                <a:off x="-117101" y="3199951"/>
                <a:ext cx="46840" cy="538666"/>
              </a:xfrm>
              <a:custGeom>
                <a:avLst/>
                <a:gdLst>
                  <a:gd name="connsiteX0" fmla="*/ 23420 w 46840"/>
                  <a:gd name="connsiteY0" fmla="*/ 538667 h 538666"/>
                  <a:gd name="connsiteX1" fmla="*/ 0 w 46840"/>
                  <a:gd name="connsiteY1" fmla="*/ 515247 h 538666"/>
                  <a:gd name="connsiteX2" fmla="*/ 0 w 46840"/>
                  <a:gd name="connsiteY2" fmla="*/ 23420 h 538666"/>
                  <a:gd name="connsiteX3" fmla="*/ 23420 w 46840"/>
                  <a:gd name="connsiteY3" fmla="*/ 0 h 538666"/>
                  <a:gd name="connsiteX4" fmla="*/ 46841 w 46840"/>
                  <a:gd name="connsiteY4" fmla="*/ 23420 h 538666"/>
                  <a:gd name="connsiteX5" fmla="*/ 46841 w 46840"/>
                  <a:gd name="connsiteY5" fmla="*/ 515247 h 538666"/>
                  <a:gd name="connsiteX6" fmla="*/ 23420 w 46840"/>
                  <a:gd name="connsiteY6" fmla="*/ 538667 h 53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40" h="538666">
                    <a:moveTo>
                      <a:pt x="23420" y="538667"/>
                    </a:moveTo>
                    <a:cubicBezTo>
                      <a:pt x="10469" y="538667"/>
                      <a:pt x="0" y="528198"/>
                      <a:pt x="0" y="515247"/>
                    </a:cubicBezTo>
                    <a:lnTo>
                      <a:pt x="0" y="23420"/>
                    </a:lnTo>
                    <a:cubicBezTo>
                      <a:pt x="0" y="10492"/>
                      <a:pt x="10469" y="0"/>
                      <a:pt x="23420" y="0"/>
                    </a:cubicBezTo>
                    <a:cubicBezTo>
                      <a:pt x="36372" y="0"/>
                      <a:pt x="46841" y="10492"/>
                      <a:pt x="46841" y="23420"/>
                    </a:cubicBezTo>
                    <a:lnTo>
                      <a:pt x="46841" y="515247"/>
                    </a:lnTo>
                    <a:cubicBezTo>
                      <a:pt x="46841" y="528198"/>
                      <a:pt x="36372" y="538667"/>
                      <a:pt x="23420" y="538667"/>
                    </a:cubicBezTo>
                    <a:close/>
                  </a:path>
                </a:pathLst>
              </a:custGeom>
              <a:grpFill/>
              <a:ln w="23217"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63" name="Freeform: Shape 62">
                <a:extLst>
                  <a:ext uri="{FF2B5EF4-FFF2-40B4-BE49-F238E27FC236}">
                    <a16:creationId xmlns:a16="http://schemas.microsoft.com/office/drawing/2014/main" id="{8C2748BE-8807-4EFB-B5F6-D1B1F6A2E846}"/>
                  </a:ext>
                </a:extLst>
              </p:cNvPr>
              <p:cNvSpPr/>
              <p:nvPr/>
            </p:nvSpPr>
            <p:spPr>
              <a:xfrm>
                <a:off x="-187362" y="3340473"/>
                <a:ext cx="46840" cy="46840"/>
              </a:xfrm>
              <a:custGeom>
                <a:avLst/>
                <a:gdLst>
                  <a:gd name="connsiteX0" fmla="*/ 46841 w 46840"/>
                  <a:gd name="connsiteY0" fmla="*/ 23420 h 46840"/>
                  <a:gd name="connsiteX1" fmla="*/ 23420 w 46840"/>
                  <a:gd name="connsiteY1" fmla="*/ 46841 h 46840"/>
                  <a:gd name="connsiteX2" fmla="*/ 0 w 46840"/>
                  <a:gd name="connsiteY2" fmla="*/ 23420 h 46840"/>
                  <a:gd name="connsiteX3" fmla="*/ 23420 w 46840"/>
                  <a:gd name="connsiteY3" fmla="*/ 0 h 46840"/>
                  <a:gd name="connsiteX4" fmla="*/ 46841 w 46840"/>
                  <a:gd name="connsiteY4" fmla="*/ 23420 h 46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40" h="46840">
                    <a:moveTo>
                      <a:pt x="46841" y="23420"/>
                    </a:moveTo>
                    <a:cubicBezTo>
                      <a:pt x="46841" y="36355"/>
                      <a:pt x="36355" y="46841"/>
                      <a:pt x="23420" y="46841"/>
                    </a:cubicBezTo>
                    <a:cubicBezTo>
                      <a:pt x="10486" y="46841"/>
                      <a:pt x="0" y="36355"/>
                      <a:pt x="0" y="23420"/>
                    </a:cubicBezTo>
                    <a:cubicBezTo>
                      <a:pt x="0" y="10486"/>
                      <a:pt x="10486" y="0"/>
                      <a:pt x="23420" y="0"/>
                    </a:cubicBezTo>
                    <a:cubicBezTo>
                      <a:pt x="36355" y="0"/>
                      <a:pt x="46841" y="10486"/>
                      <a:pt x="46841" y="23420"/>
                    </a:cubicBezTo>
                    <a:close/>
                  </a:path>
                </a:pathLst>
              </a:custGeom>
              <a:grpFill/>
              <a:ln w="23217"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64" name="Freeform: Shape 63">
                <a:extLst>
                  <a:ext uri="{FF2B5EF4-FFF2-40B4-BE49-F238E27FC236}">
                    <a16:creationId xmlns:a16="http://schemas.microsoft.com/office/drawing/2014/main" id="{BD57343A-0F41-43B9-B5D3-C32B17A31EF8}"/>
                  </a:ext>
                </a:extLst>
              </p:cNvPr>
              <p:cNvSpPr/>
              <p:nvPr/>
            </p:nvSpPr>
            <p:spPr>
              <a:xfrm>
                <a:off x="-187362" y="3504415"/>
                <a:ext cx="46840" cy="46840"/>
              </a:xfrm>
              <a:custGeom>
                <a:avLst/>
                <a:gdLst>
                  <a:gd name="connsiteX0" fmla="*/ 46841 w 46840"/>
                  <a:gd name="connsiteY0" fmla="*/ 23420 h 46840"/>
                  <a:gd name="connsiteX1" fmla="*/ 23420 w 46840"/>
                  <a:gd name="connsiteY1" fmla="*/ 46841 h 46840"/>
                  <a:gd name="connsiteX2" fmla="*/ 0 w 46840"/>
                  <a:gd name="connsiteY2" fmla="*/ 23420 h 46840"/>
                  <a:gd name="connsiteX3" fmla="*/ 23420 w 46840"/>
                  <a:gd name="connsiteY3" fmla="*/ 0 h 46840"/>
                  <a:gd name="connsiteX4" fmla="*/ 46841 w 46840"/>
                  <a:gd name="connsiteY4" fmla="*/ 23420 h 46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40" h="46840">
                    <a:moveTo>
                      <a:pt x="46841" y="23420"/>
                    </a:moveTo>
                    <a:cubicBezTo>
                      <a:pt x="46841" y="36355"/>
                      <a:pt x="36355" y="46841"/>
                      <a:pt x="23420" y="46841"/>
                    </a:cubicBezTo>
                    <a:cubicBezTo>
                      <a:pt x="10486" y="46841"/>
                      <a:pt x="0" y="36355"/>
                      <a:pt x="0" y="23420"/>
                    </a:cubicBezTo>
                    <a:cubicBezTo>
                      <a:pt x="0" y="10486"/>
                      <a:pt x="10486" y="0"/>
                      <a:pt x="23420" y="0"/>
                    </a:cubicBezTo>
                    <a:cubicBezTo>
                      <a:pt x="36355" y="0"/>
                      <a:pt x="46841" y="10486"/>
                      <a:pt x="46841" y="23420"/>
                    </a:cubicBezTo>
                    <a:close/>
                  </a:path>
                </a:pathLst>
              </a:custGeom>
              <a:grpFill/>
              <a:ln w="23217"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65" name="Freeform: Shape 64">
                <a:extLst>
                  <a:ext uri="{FF2B5EF4-FFF2-40B4-BE49-F238E27FC236}">
                    <a16:creationId xmlns:a16="http://schemas.microsoft.com/office/drawing/2014/main" id="{04BC25C5-3CAD-43EB-BAF1-504B73E408C7}"/>
                  </a:ext>
                </a:extLst>
              </p:cNvPr>
              <p:cNvSpPr/>
              <p:nvPr/>
            </p:nvSpPr>
            <p:spPr>
              <a:xfrm>
                <a:off x="-187362" y="3668357"/>
                <a:ext cx="46840" cy="46840"/>
              </a:xfrm>
              <a:custGeom>
                <a:avLst/>
                <a:gdLst>
                  <a:gd name="connsiteX0" fmla="*/ 46841 w 46840"/>
                  <a:gd name="connsiteY0" fmla="*/ 23420 h 46840"/>
                  <a:gd name="connsiteX1" fmla="*/ 23420 w 46840"/>
                  <a:gd name="connsiteY1" fmla="*/ 46841 h 46840"/>
                  <a:gd name="connsiteX2" fmla="*/ 0 w 46840"/>
                  <a:gd name="connsiteY2" fmla="*/ 23420 h 46840"/>
                  <a:gd name="connsiteX3" fmla="*/ 23420 w 46840"/>
                  <a:gd name="connsiteY3" fmla="*/ 0 h 46840"/>
                  <a:gd name="connsiteX4" fmla="*/ 46841 w 46840"/>
                  <a:gd name="connsiteY4" fmla="*/ 23420 h 46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40" h="46840">
                    <a:moveTo>
                      <a:pt x="46841" y="23420"/>
                    </a:moveTo>
                    <a:cubicBezTo>
                      <a:pt x="46841" y="36355"/>
                      <a:pt x="36355" y="46841"/>
                      <a:pt x="23420" y="46841"/>
                    </a:cubicBezTo>
                    <a:cubicBezTo>
                      <a:pt x="10486" y="46841"/>
                      <a:pt x="0" y="36355"/>
                      <a:pt x="0" y="23420"/>
                    </a:cubicBezTo>
                    <a:cubicBezTo>
                      <a:pt x="0" y="10486"/>
                      <a:pt x="10486" y="0"/>
                      <a:pt x="23420" y="0"/>
                    </a:cubicBezTo>
                    <a:cubicBezTo>
                      <a:pt x="36355" y="0"/>
                      <a:pt x="46841" y="10486"/>
                      <a:pt x="46841" y="23420"/>
                    </a:cubicBezTo>
                    <a:close/>
                  </a:path>
                </a:pathLst>
              </a:custGeom>
              <a:grpFill/>
              <a:ln w="23217"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grpSp>
      <p:sp>
        <p:nvSpPr>
          <p:cNvPr id="4" name="Rectangle 3">
            <a:extLst>
              <a:ext uri="{FF2B5EF4-FFF2-40B4-BE49-F238E27FC236}">
                <a16:creationId xmlns:a16="http://schemas.microsoft.com/office/drawing/2014/main" id="{52C90764-6377-48B7-A9C3-8055DB468DF7}"/>
              </a:ext>
            </a:extLst>
          </p:cNvPr>
          <p:cNvSpPr/>
          <p:nvPr/>
        </p:nvSpPr>
        <p:spPr>
          <a:xfrm flipH="1">
            <a:off x="8183568" y="2324100"/>
            <a:ext cx="828163" cy="3891586"/>
          </a:xfrm>
          <a:prstGeom prst="rect">
            <a:avLst/>
          </a:prstGeom>
          <a:solidFill>
            <a:schemeClr val="tx1">
              <a:lumMod val="20000"/>
              <a:lumOff val="8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13" name="Freeform: Shape 12">
            <a:extLst>
              <a:ext uri="{FF2B5EF4-FFF2-40B4-BE49-F238E27FC236}">
                <a16:creationId xmlns:a16="http://schemas.microsoft.com/office/drawing/2014/main" id="{895CAC66-3298-4FAA-9D89-80533D24FD06}"/>
              </a:ext>
            </a:extLst>
          </p:cNvPr>
          <p:cNvSpPr/>
          <p:nvPr/>
        </p:nvSpPr>
        <p:spPr>
          <a:xfrm flipH="1">
            <a:off x="7985836" y="2778368"/>
            <a:ext cx="1143000" cy="1238480"/>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51" name="Freeform: Shape 50">
            <a:extLst>
              <a:ext uri="{FF2B5EF4-FFF2-40B4-BE49-F238E27FC236}">
                <a16:creationId xmlns:a16="http://schemas.microsoft.com/office/drawing/2014/main" id="{7E7C90F7-2461-4055-82BB-177DE8BCC139}"/>
              </a:ext>
            </a:extLst>
          </p:cNvPr>
          <p:cNvSpPr/>
          <p:nvPr/>
        </p:nvSpPr>
        <p:spPr>
          <a:xfrm flipH="1" flipV="1">
            <a:off x="7985836" y="4553141"/>
            <a:ext cx="1143000" cy="1316744"/>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52" name="Freeform: Shape 51">
            <a:extLst>
              <a:ext uri="{FF2B5EF4-FFF2-40B4-BE49-F238E27FC236}">
                <a16:creationId xmlns:a16="http://schemas.microsoft.com/office/drawing/2014/main" id="{90AD84D3-ACAD-4641-9545-EF8CF2C8D156}"/>
              </a:ext>
            </a:extLst>
          </p:cNvPr>
          <p:cNvSpPr/>
          <p:nvPr/>
        </p:nvSpPr>
        <p:spPr>
          <a:xfrm flipH="1" flipV="1">
            <a:off x="7985836" y="4379508"/>
            <a:ext cx="1143000" cy="449943"/>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53" name="Freeform: Shape 52">
            <a:extLst>
              <a:ext uri="{FF2B5EF4-FFF2-40B4-BE49-F238E27FC236}">
                <a16:creationId xmlns:a16="http://schemas.microsoft.com/office/drawing/2014/main" id="{787E28D8-85AC-4230-848A-7E7C9BCD8F33}"/>
              </a:ext>
            </a:extLst>
          </p:cNvPr>
          <p:cNvSpPr/>
          <p:nvPr/>
        </p:nvSpPr>
        <p:spPr>
          <a:xfrm flipH="1">
            <a:off x="7985836" y="3803910"/>
            <a:ext cx="1143000" cy="419978"/>
          </a:xfrm>
          <a:custGeom>
            <a:avLst/>
            <a:gdLst>
              <a:gd name="connsiteX0" fmla="*/ 0 w 960120"/>
              <a:gd name="connsiteY0" fmla="*/ 0 h 1569720"/>
              <a:gd name="connsiteX1" fmla="*/ 960120 w 960120"/>
              <a:gd name="connsiteY1" fmla="*/ 1569720 h 1569720"/>
              <a:gd name="connsiteX0" fmla="*/ 0 w 949960"/>
              <a:gd name="connsiteY0" fmla="*/ 0 h 1564640"/>
              <a:gd name="connsiteX1" fmla="*/ 949960 w 949960"/>
              <a:gd name="connsiteY1" fmla="*/ 1564640 h 1564640"/>
              <a:gd name="connsiteX0" fmla="*/ 0 w 949960"/>
              <a:gd name="connsiteY0" fmla="*/ 0 h 1564640"/>
              <a:gd name="connsiteX1" fmla="*/ 949960 w 949960"/>
              <a:gd name="connsiteY1" fmla="*/ 1564640 h 1564640"/>
              <a:gd name="connsiteX0" fmla="*/ 0 w 949960"/>
              <a:gd name="connsiteY0" fmla="*/ 0 h 1567005"/>
              <a:gd name="connsiteX1" fmla="*/ 949960 w 949960"/>
              <a:gd name="connsiteY1" fmla="*/ 1564640 h 1567005"/>
              <a:gd name="connsiteX0" fmla="*/ 0 w 949960"/>
              <a:gd name="connsiteY0" fmla="*/ 289 h 1566853"/>
              <a:gd name="connsiteX1" fmla="*/ 949960 w 949960"/>
              <a:gd name="connsiteY1" fmla="*/ 1564929 h 1566853"/>
              <a:gd name="connsiteX0" fmla="*/ 0 w 949960"/>
              <a:gd name="connsiteY0" fmla="*/ 293 h 1565680"/>
              <a:gd name="connsiteX1" fmla="*/ 949960 w 949960"/>
              <a:gd name="connsiteY1" fmla="*/ 1564933 h 1565680"/>
            </a:gdLst>
            <a:ahLst/>
            <a:cxnLst>
              <a:cxn ang="0">
                <a:pos x="connsiteX0" y="connsiteY0"/>
              </a:cxn>
              <a:cxn ang="0">
                <a:pos x="connsiteX1" y="connsiteY1"/>
              </a:cxn>
            </a:cxnLst>
            <a:rect l="l" t="t" r="r" b="b"/>
            <a:pathLst>
              <a:path w="949960" h="1565680">
                <a:moveTo>
                  <a:pt x="0" y="293"/>
                </a:moveTo>
                <a:cubicBezTo>
                  <a:pt x="396240" y="-25107"/>
                  <a:pt x="640080" y="1605573"/>
                  <a:pt x="949960" y="1564933"/>
                </a:cubicBezTo>
              </a:path>
            </a:pathLst>
          </a:custGeom>
          <a:noFill/>
          <a:ln w="12700">
            <a:solidFill>
              <a:schemeClr val="bg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a:ea typeface="+mn-ea"/>
              <a:cs typeface="DIN Next LT Arabic"/>
            </a:endParaRPr>
          </a:p>
        </p:txBody>
      </p:sp>
      <p:sp>
        <p:nvSpPr>
          <p:cNvPr id="54" name="TextBox 53">
            <a:extLst>
              <a:ext uri="{FF2B5EF4-FFF2-40B4-BE49-F238E27FC236}">
                <a16:creationId xmlns:a16="http://schemas.microsoft.com/office/drawing/2014/main" id="{4277F230-6EE4-4000-AF49-A26FCDAF3204}"/>
              </a:ext>
            </a:extLst>
          </p:cNvPr>
          <p:cNvSpPr txBox="1"/>
          <p:nvPr/>
        </p:nvSpPr>
        <p:spPr>
          <a:xfrm flipH="1">
            <a:off x="8107448" y="2435999"/>
            <a:ext cx="980470" cy="461665"/>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800" b="0" i="0" u="none" strike="noStrike" kern="1200" cap="none" spc="0" normalizeH="0" baseline="0" noProof="0">
                <a:ln>
                  <a:noFill/>
                </a:ln>
                <a:solidFill>
                  <a:srgbClr val="282560"/>
                </a:solidFill>
                <a:effectLst/>
                <a:uLnTx/>
                <a:uFillTx/>
                <a:latin typeface="DIN Next LT Arabic"/>
                <a:ea typeface="+mn-ea"/>
                <a:cs typeface="DIN Next LT Arabic"/>
              </a:rPr>
              <a:t>برنامج إنشاء جداول البيانات (</a:t>
            </a:r>
            <a:r>
              <a:rPr kumimoji="0" lang="en-US" sz="800" b="0" i="0" u="none" strike="noStrike" kern="1200" cap="none" spc="0" normalizeH="0" baseline="0" noProof="0">
                <a:ln>
                  <a:noFill/>
                </a:ln>
                <a:solidFill>
                  <a:srgbClr val="282560"/>
                </a:solidFill>
                <a:effectLst/>
                <a:uLnTx/>
                <a:uFillTx/>
                <a:latin typeface="DIN Next LT Arabic"/>
                <a:ea typeface="+mn-ea"/>
                <a:cs typeface="DIN Next LT Arabic"/>
              </a:rPr>
              <a:t>Table Builder Pro</a:t>
            </a:r>
            <a:r>
              <a:rPr kumimoji="0" lang="ar-SA" sz="800" b="0" i="0" u="none" strike="noStrike" kern="1200" cap="none" spc="0" normalizeH="0" baseline="0" noProof="0">
                <a:ln>
                  <a:noFill/>
                </a:ln>
                <a:solidFill>
                  <a:srgbClr val="282560"/>
                </a:solidFill>
                <a:effectLst/>
                <a:uLnTx/>
                <a:uFillTx/>
                <a:latin typeface="DIN Next LT Arabic"/>
                <a:ea typeface="+mn-ea"/>
                <a:cs typeface="DIN Next LT Arabic"/>
              </a:rPr>
              <a:t>)</a:t>
            </a:r>
          </a:p>
        </p:txBody>
      </p:sp>
      <p:sp>
        <p:nvSpPr>
          <p:cNvPr id="55" name="TextBox 54">
            <a:extLst>
              <a:ext uri="{FF2B5EF4-FFF2-40B4-BE49-F238E27FC236}">
                <a16:creationId xmlns:a16="http://schemas.microsoft.com/office/drawing/2014/main" id="{ADD2EE5C-0570-44A1-987F-4C4539DC26A3}"/>
              </a:ext>
            </a:extLst>
          </p:cNvPr>
          <p:cNvSpPr txBox="1"/>
          <p:nvPr/>
        </p:nvSpPr>
        <p:spPr>
          <a:xfrm rot="2104854" flipH="1">
            <a:off x="8056047" y="4674353"/>
            <a:ext cx="1217615" cy="338554"/>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800" b="0" i="0" u="none" strike="noStrike" kern="1200" cap="none" spc="0" normalizeH="0" baseline="0" noProof="0">
                <a:ln>
                  <a:noFill/>
                </a:ln>
                <a:solidFill>
                  <a:srgbClr val="282560"/>
                </a:solidFill>
                <a:effectLst/>
                <a:uLnTx/>
                <a:uFillTx/>
                <a:latin typeface="DIN Next LT Arabic"/>
                <a:ea typeface="+mn-ea"/>
                <a:cs typeface="DIN Next LT Arabic"/>
              </a:rPr>
              <a:t>بوابة مدخلات توصيف بيانات التنقل العام (</a:t>
            </a:r>
            <a:r>
              <a:rPr kumimoji="0" lang="en-US" sz="800" b="0" i="0" u="none" strike="noStrike" kern="1200" cap="none" spc="0" normalizeH="0" baseline="0" noProof="0">
                <a:ln>
                  <a:noFill/>
                </a:ln>
                <a:solidFill>
                  <a:srgbClr val="282560"/>
                </a:solidFill>
                <a:effectLst/>
                <a:uLnTx/>
                <a:uFillTx/>
                <a:latin typeface="DIN Next LT Arabic"/>
                <a:ea typeface="+mn-ea"/>
                <a:cs typeface="DIN Next LT Arabic"/>
              </a:rPr>
              <a:t>GTFS</a:t>
            </a:r>
            <a:r>
              <a:rPr kumimoji="0" lang="ar-SA" sz="800" b="0" i="0" u="none" strike="noStrike" kern="1200" cap="none" spc="0" normalizeH="0" baseline="0" noProof="0">
                <a:ln>
                  <a:noFill/>
                </a:ln>
                <a:solidFill>
                  <a:srgbClr val="282560"/>
                </a:solidFill>
                <a:effectLst/>
                <a:uLnTx/>
                <a:uFillTx/>
                <a:latin typeface="DIN Next LT Arabic"/>
                <a:ea typeface="+mn-ea"/>
                <a:cs typeface="DIN Next LT Arabic"/>
              </a:rPr>
              <a:t>)</a:t>
            </a:r>
          </a:p>
        </p:txBody>
      </p:sp>
      <p:sp>
        <p:nvSpPr>
          <p:cNvPr id="56" name="TextBox 55">
            <a:extLst>
              <a:ext uri="{FF2B5EF4-FFF2-40B4-BE49-F238E27FC236}">
                <a16:creationId xmlns:a16="http://schemas.microsoft.com/office/drawing/2014/main" id="{321515DD-F798-4046-B815-1EEE1C1D78BD}"/>
              </a:ext>
            </a:extLst>
          </p:cNvPr>
          <p:cNvSpPr txBox="1"/>
          <p:nvPr/>
        </p:nvSpPr>
        <p:spPr>
          <a:xfrm flipH="1">
            <a:off x="8133768" y="5580244"/>
            <a:ext cx="941082" cy="215444"/>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800" b="0" i="0" u="none" strike="noStrike" kern="1200" cap="none" spc="0" normalizeH="0" baseline="0" noProof="0">
                <a:ln>
                  <a:noFill/>
                </a:ln>
                <a:solidFill>
                  <a:srgbClr val="282560"/>
                </a:solidFill>
                <a:effectLst/>
                <a:uLnTx/>
                <a:uFillTx/>
                <a:latin typeface="DIN Next LT Arabic"/>
                <a:ea typeface="+mn-ea"/>
                <a:cs typeface="DIN Next LT Arabic"/>
              </a:rPr>
              <a:t>التقارير</a:t>
            </a:r>
          </a:p>
        </p:txBody>
      </p:sp>
      <p:sp>
        <p:nvSpPr>
          <p:cNvPr id="58" name="TextBox 57">
            <a:extLst>
              <a:ext uri="{FF2B5EF4-FFF2-40B4-BE49-F238E27FC236}">
                <a16:creationId xmlns:a16="http://schemas.microsoft.com/office/drawing/2014/main" id="{78B1A4C8-E3AC-41F1-A0BB-AEADE4B51C19}"/>
              </a:ext>
            </a:extLst>
          </p:cNvPr>
          <p:cNvSpPr txBox="1"/>
          <p:nvPr/>
        </p:nvSpPr>
        <p:spPr>
          <a:xfrm rot="20139263" flipH="1">
            <a:off x="8120614" y="3562081"/>
            <a:ext cx="1086961" cy="338554"/>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800" b="0" i="0" u="none" strike="noStrike" kern="1200" cap="none" spc="0" normalizeH="0" baseline="0" noProof="0">
                <a:ln>
                  <a:noFill/>
                </a:ln>
                <a:solidFill>
                  <a:srgbClr val="282560"/>
                </a:solidFill>
                <a:effectLst/>
                <a:uLnTx/>
                <a:uFillTx/>
                <a:latin typeface="DIN Next LT Arabic"/>
                <a:ea typeface="+mn-ea"/>
                <a:cs typeface="DIN Next LT Arabic"/>
              </a:rPr>
              <a:t>حزمة أو إس إم إن إكس (</a:t>
            </a:r>
            <a:r>
              <a:rPr kumimoji="0" lang="en-US" sz="800" b="0" i="0" u="none" strike="noStrike" kern="1200" cap="none" spc="0" normalizeH="0" baseline="0" noProof="0" err="1">
                <a:ln>
                  <a:noFill/>
                </a:ln>
                <a:solidFill>
                  <a:srgbClr val="282560"/>
                </a:solidFill>
                <a:effectLst/>
                <a:uLnTx/>
                <a:uFillTx/>
                <a:latin typeface="DIN Next LT Arabic"/>
                <a:ea typeface="+mn-ea"/>
                <a:cs typeface="DIN Next LT Arabic"/>
              </a:rPr>
              <a:t>OSMnx</a:t>
            </a:r>
            <a:r>
              <a:rPr kumimoji="0" lang="ar-SA" sz="800" b="0" i="0" u="none" strike="noStrike" kern="1200" cap="none" spc="0" normalizeH="0" baseline="0" noProof="0">
                <a:ln>
                  <a:noFill/>
                </a:ln>
                <a:solidFill>
                  <a:srgbClr val="282560"/>
                </a:solidFill>
                <a:effectLst/>
                <a:uLnTx/>
                <a:uFillTx/>
                <a:latin typeface="DIN Next LT Arabic"/>
                <a:ea typeface="+mn-ea"/>
                <a:cs typeface="DIN Next LT Arabic"/>
              </a:rPr>
              <a:t>) بلغة بايثون</a:t>
            </a:r>
          </a:p>
        </p:txBody>
      </p:sp>
      <p:sp>
        <p:nvSpPr>
          <p:cNvPr id="69" name="TextBox 68">
            <a:extLst>
              <a:ext uri="{FF2B5EF4-FFF2-40B4-BE49-F238E27FC236}">
                <a16:creationId xmlns:a16="http://schemas.microsoft.com/office/drawing/2014/main" id="{DE6AF908-BF42-49EB-A9FC-69D7A260D757}"/>
              </a:ext>
            </a:extLst>
          </p:cNvPr>
          <p:cNvSpPr txBox="1"/>
          <p:nvPr/>
        </p:nvSpPr>
        <p:spPr>
          <a:xfrm flipH="1">
            <a:off x="8042596" y="2070160"/>
            <a:ext cx="1079626" cy="246221"/>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000" b="1" i="0" u="none" strike="noStrike" kern="1200" cap="none" spc="0" normalizeH="0" baseline="0" noProof="0">
                <a:ln>
                  <a:noFill/>
                </a:ln>
                <a:solidFill>
                  <a:srgbClr val="282560"/>
                </a:solidFill>
                <a:effectLst/>
                <a:uLnTx/>
                <a:uFillTx/>
                <a:latin typeface="DIN Next LT Arabic"/>
                <a:ea typeface="+mn-ea"/>
                <a:cs typeface="DIN Next LT Arabic"/>
              </a:rPr>
              <a:t>جمع البيانات</a:t>
            </a:r>
          </a:p>
        </p:txBody>
      </p:sp>
      <p:sp>
        <p:nvSpPr>
          <p:cNvPr id="71" name="TextBox 70">
            <a:extLst>
              <a:ext uri="{FF2B5EF4-FFF2-40B4-BE49-F238E27FC236}">
                <a16:creationId xmlns:a16="http://schemas.microsoft.com/office/drawing/2014/main" id="{C683A59C-A5EC-4905-810A-97C76CD74BD2}"/>
              </a:ext>
            </a:extLst>
          </p:cNvPr>
          <p:cNvSpPr txBox="1"/>
          <p:nvPr/>
        </p:nvSpPr>
        <p:spPr>
          <a:xfrm>
            <a:off x="4574662" y="3386444"/>
            <a:ext cx="1051560" cy="400110"/>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000" b="1" i="0" u="none" strike="noStrike" kern="1200" cap="none" spc="0" normalizeH="0" baseline="0" noProof="0">
                <a:ln>
                  <a:noFill/>
                </a:ln>
                <a:solidFill>
                  <a:srgbClr val="282560"/>
                </a:solidFill>
                <a:effectLst/>
                <a:uLnTx/>
                <a:uFillTx/>
                <a:latin typeface="DIN Next LT Arabic"/>
                <a:ea typeface="+mn-ea"/>
                <a:cs typeface="DIN Next LT Arabic"/>
              </a:rPr>
              <a:t>تحويل البيانات إلى صور مرئية</a:t>
            </a:r>
          </a:p>
        </p:txBody>
      </p:sp>
      <p:pic>
        <p:nvPicPr>
          <p:cNvPr id="74" name="Picture 73" descr="Text&#10;&#10;Description automatically generated with medium confidence">
            <a:extLst>
              <a:ext uri="{FF2B5EF4-FFF2-40B4-BE49-F238E27FC236}">
                <a16:creationId xmlns:a16="http://schemas.microsoft.com/office/drawing/2014/main" id="{171FC821-4E44-49EA-BC7B-420B56009CAE}"/>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41100" y="326382"/>
            <a:ext cx="1528463" cy="636277"/>
          </a:xfrm>
          <a:prstGeom prst="rect">
            <a:avLst/>
          </a:prstGeom>
        </p:spPr>
      </p:pic>
      <p:pic>
        <p:nvPicPr>
          <p:cNvPr id="67" name="Picture 66">
            <a:extLst>
              <a:ext uri="{FF2B5EF4-FFF2-40B4-BE49-F238E27FC236}">
                <a16:creationId xmlns:a16="http://schemas.microsoft.com/office/drawing/2014/main" id="{2A1A2297-B20D-49EF-9503-B7EB948A39DE}"/>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
        <p:nvSpPr>
          <p:cNvPr id="68" name="Rectangle: Rounded Corners 67">
            <a:extLst>
              <a:ext uri="{FF2B5EF4-FFF2-40B4-BE49-F238E27FC236}">
                <a16:creationId xmlns:a16="http://schemas.microsoft.com/office/drawing/2014/main" id="{776E5864-E944-48B8-AB51-4AE8FC88EDAD}"/>
              </a:ext>
            </a:extLst>
          </p:cNvPr>
          <p:cNvSpPr/>
          <p:nvPr/>
        </p:nvSpPr>
        <p:spPr>
          <a:xfrm>
            <a:off x="62752" y="69564"/>
            <a:ext cx="1678584" cy="228609"/>
          </a:xfrm>
          <a:prstGeom prst="roundRect">
            <a:avLst>
              <a:gd name="adj" fmla="val 1423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ar-SA" sz="900">
                <a:solidFill>
                  <a:prstClr val="white"/>
                </a:solidFill>
                <a:latin typeface="DIN Next LT Arabic"/>
                <a:cs typeface="DIN Next LT Arabic"/>
              </a:rPr>
              <a:t>2- جمع البيانات ومعالجتها</a:t>
            </a:r>
          </a:p>
        </p:txBody>
      </p:sp>
    </p:spTree>
    <p:extLst>
      <p:ext uri="{BB962C8B-B14F-4D97-AF65-F5344CB8AC3E}">
        <p14:creationId xmlns:p14="http://schemas.microsoft.com/office/powerpoint/2010/main" val="172220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241223F-7659-4530-9C15-38FF1937EF01}"/>
              </a:ext>
            </a:extLst>
          </p:cNvPr>
          <p:cNvGraphicFramePr>
            <a:graphicFrameLocks noChangeAspect="1"/>
          </p:cNvGraphicFramePr>
          <p:nvPr>
            <p:custDataLst>
              <p:tags r:id="rId2"/>
            </p:custDataLst>
            <p:extLst>
              <p:ext uri="{D42A27DB-BD31-4B8C-83A1-F6EECF244321}">
                <p14:modId xmlns:p14="http://schemas.microsoft.com/office/powerpoint/2010/main" val="4408687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9946"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2241223F-7659-4530-9C15-38FF1937EF0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00A2DD03-7475-49FA-BEAA-A613BADFC2D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1" eaLnBrk="1" fontAlgn="auto"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pitchFamily="34" charset="-78"/>
            </a:endParaRPr>
          </a:p>
        </p:txBody>
      </p:sp>
      <p:sp>
        <p:nvSpPr>
          <p:cNvPr id="5" name="Footer Placeholder 4">
            <a:extLst>
              <a:ext uri="{FF2B5EF4-FFF2-40B4-BE49-F238E27FC236}">
                <a16:creationId xmlns:a16="http://schemas.microsoft.com/office/drawing/2014/main" id="{3441CF44-993A-4152-AE84-37B3D3886D75}"/>
              </a:ext>
            </a:extLst>
          </p:cNvPr>
          <p:cNvSpPr>
            <a:spLocks noGrp="1"/>
          </p:cNvSpPr>
          <p:nvPr>
            <p:ph type="ftr" sz="quarter" idx="1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rPr>
              <a:t>المصدر: الموقع الإلكتروني الرسمي، وكتيب الشركة، والتقارير السنوية، والأبحاث الصحفية، وتحليلات فريق العمل</a:t>
            </a:r>
          </a:p>
        </p:txBody>
      </p:sp>
      <p:sp>
        <p:nvSpPr>
          <p:cNvPr id="6" name="Slide Number Placeholder 5">
            <a:extLst>
              <a:ext uri="{FF2B5EF4-FFF2-40B4-BE49-F238E27FC236}">
                <a16:creationId xmlns:a16="http://schemas.microsoft.com/office/drawing/2014/main" id="{0635170F-F793-4C17-85B7-7F892DADA37A}"/>
              </a:ext>
            </a:extLst>
          </p:cNvPr>
          <p:cNvSpPr>
            <a:spLocks noGrp="1"/>
          </p:cNvSpPr>
          <p:nvPr>
            <p:ph type="sldNum" sz="quarter" idx="12"/>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9FDB499F-DC86-4996-A3C7-FCE8E06389C2}" type="slidenum">
              <a:rPr kumimoji="0" lang="ar-SA" sz="900" b="0" i="0" u="none" strike="noStrike" kern="1200" cap="none" spc="0" normalizeH="0" baseline="0" noProof="0" smtClean="0">
                <a:ln>
                  <a:noFill/>
                </a:ln>
                <a:solidFill>
                  <a:prstClr val="white">
                    <a:lumMod val="65000"/>
                  </a:prstClr>
                </a:solidFill>
                <a:effectLst/>
                <a:uLnTx/>
                <a:uFillTx/>
                <a:latin typeface="DIN Next LT Arabic"/>
                <a:ea typeface="+mn-ea"/>
                <a:cs typeface="DIN Next LT Arabic"/>
              </a:rPr>
              <a:pPr marL="0" marR="0" lvl="0" indent="0" algn="r" defTabSz="914400" rtl="1" eaLnBrk="1" fontAlgn="auto" latinLnBrk="0" hangingPunct="1">
                <a:lnSpc>
                  <a:spcPct val="100000"/>
                </a:lnSpc>
                <a:spcBef>
                  <a:spcPts val="0"/>
                </a:spcBef>
                <a:spcAft>
                  <a:spcPts val="0"/>
                </a:spcAft>
                <a:buClrTx/>
                <a:buSzTx/>
                <a:buFontTx/>
                <a:buNone/>
                <a:tabLst/>
                <a:defRPr/>
              </a:pPr>
              <a:t>4</a:t>
            </a:fld>
            <a:endPar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endParaRPr>
          </a:p>
        </p:txBody>
      </p:sp>
      <p:sp>
        <p:nvSpPr>
          <p:cNvPr id="7" name="Title 6">
            <a:extLst>
              <a:ext uri="{FF2B5EF4-FFF2-40B4-BE49-F238E27FC236}">
                <a16:creationId xmlns:a16="http://schemas.microsoft.com/office/drawing/2014/main" id="{390C35DB-DE24-48FB-8CC7-213470588F49}"/>
              </a:ext>
            </a:extLst>
          </p:cNvPr>
          <p:cNvSpPr>
            <a:spLocks noGrp="1"/>
          </p:cNvSpPr>
          <p:nvPr>
            <p:ph type="title"/>
          </p:nvPr>
        </p:nvSpPr>
        <p:spPr/>
        <p:txBody>
          <a:bodyPr vert="horz"/>
          <a:lstStyle/>
          <a:p>
            <a:r>
              <a:rPr lang="ar-SA"/>
              <a:t>جمع البيانات ومعالجتها</a:t>
            </a:r>
          </a:p>
        </p:txBody>
      </p:sp>
      <p:sp>
        <p:nvSpPr>
          <p:cNvPr id="19" name="Rectangle 18">
            <a:extLst>
              <a:ext uri="{FF2B5EF4-FFF2-40B4-BE49-F238E27FC236}">
                <a16:creationId xmlns:a16="http://schemas.microsoft.com/office/drawing/2014/main" id="{AF3BFE61-2738-4C7D-8E30-2E8314170D4C}"/>
              </a:ext>
            </a:extLst>
          </p:cNvPr>
          <p:cNvSpPr/>
          <p:nvPr/>
        </p:nvSpPr>
        <p:spPr>
          <a:xfrm>
            <a:off x="544655" y="1425686"/>
            <a:ext cx="10988041" cy="5259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يدمج المرصد الحضري الأسترالي بين العديد من مصادر البيانات مثل هيئة الإحصاء الأسترالية ومنصة بيانات التنقل المفتوحة (</a:t>
            </a:r>
            <a:r>
              <a:rPr kumimoji="0" lang="en-US" sz="1400" b="0" i="0" u="none" strike="noStrike" kern="1200" cap="none" spc="0" normalizeH="0" baseline="0" noProof="0">
                <a:ln>
                  <a:noFill/>
                </a:ln>
                <a:solidFill>
                  <a:srgbClr val="282560"/>
                </a:solidFill>
                <a:effectLst/>
                <a:uLnTx/>
                <a:uFillTx/>
                <a:latin typeface="DIN Next LT Arabic"/>
                <a:ea typeface="+mn-ea"/>
                <a:cs typeface="DIN Next LT Arabic"/>
              </a:rPr>
              <a:t>OpenMobilityData</a:t>
            </a: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 لإنشاء خرائط تفاعلية حول مؤشرات مختلفة مثل قابلية العيش والتوظيف والتنقل والبنية التحتية الاجتماعية.</a:t>
            </a:r>
          </a:p>
        </p:txBody>
      </p:sp>
      <p:sp>
        <p:nvSpPr>
          <p:cNvPr id="20" name="Rectangle 19">
            <a:extLst>
              <a:ext uri="{FF2B5EF4-FFF2-40B4-BE49-F238E27FC236}">
                <a16:creationId xmlns:a16="http://schemas.microsoft.com/office/drawing/2014/main" id="{32176B78-518E-4F8C-9294-8E8E15689CF0}"/>
              </a:ext>
            </a:extLst>
          </p:cNvPr>
          <p:cNvSpPr/>
          <p:nvPr/>
        </p:nvSpPr>
        <p:spPr>
          <a:xfrm flipH="1">
            <a:off x="9280810" y="5480310"/>
            <a:ext cx="2250440" cy="69188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نظم المعلومات الجغرافية</a:t>
            </a:r>
          </a:p>
        </p:txBody>
      </p:sp>
      <p:sp>
        <p:nvSpPr>
          <p:cNvPr id="21" name="Rectangle 20">
            <a:extLst>
              <a:ext uri="{FF2B5EF4-FFF2-40B4-BE49-F238E27FC236}">
                <a16:creationId xmlns:a16="http://schemas.microsoft.com/office/drawing/2014/main" id="{5C0913F2-FB9B-4396-BD85-E6D1564515D9}"/>
              </a:ext>
            </a:extLst>
          </p:cNvPr>
          <p:cNvSpPr/>
          <p:nvPr/>
        </p:nvSpPr>
        <p:spPr>
          <a:xfrm flipH="1">
            <a:off x="9280810" y="3201759"/>
            <a:ext cx="2250440" cy="69188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 منصة خريطة الشوارع المفتوحة (</a:t>
            </a:r>
            <a:r>
              <a:rPr kumimoji="0" lang="en-US" sz="1400" b="0" i="0" u="none" strike="noStrike" kern="1200" cap="none" spc="0" normalizeH="0" baseline="0" noProof="0">
                <a:ln>
                  <a:noFill/>
                </a:ln>
                <a:solidFill>
                  <a:prstClr val="white"/>
                </a:solidFill>
                <a:effectLst/>
                <a:uLnTx/>
                <a:uFillTx/>
                <a:latin typeface="DIN Next LT Arabic"/>
                <a:ea typeface="+mn-ea"/>
                <a:cs typeface="DIN Next LT Arabic"/>
              </a:rPr>
              <a:t>OpenStreetMap</a:t>
            </a: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a:t>
            </a:r>
          </a:p>
        </p:txBody>
      </p:sp>
      <p:sp>
        <p:nvSpPr>
          <p:cNvPr id="24" name="Rectangle 23">
            <a:extLst>
              <a:ext uri="{FF2B5EF4-FFF2-40B4-BE49-F238E27FC236}">
                <a16:creationId xmlns:a16="http://schemas.microsoft.com/office/drawing/2014/main" id="{C79724C8-1CD7-4382-A446-B4184E9FA297}"/>
              </a:ext>
            </a:extLst>
          </p:cNvPr>
          <p:cNvSpPr/>
          <p:nvPr/>
        </p:nvSpPr>
        <p:spPr>
          <a:xfrm flipH="1">
            <a:off x="9280810" y="2442242"/>
            <a:ext cx="2250440" cy="69188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هيئة الإحصاء الأسترالية</a:t>
            </a:r>
          </a:p>
        </p:txBody>
      </p:sp>
      <p:sp>
        <p:nvSpPr>
          <p:cNvPr id="25" name="Rectangle 24">
            <a:extLst>
              <a:ext uri="{FF2B5EF4-FFF2-40B4-BE49-F238E27FC236}">
                <a16:creationId xmlns:a16="http://schemas.microsoft.com/office/drawing/2014/main" id="{AFF1A5B9-B3B8-4E18-BCEE-3C7448ECAE83}"/>
              </a:ext>
            </a:extLst>
          </p:cNvPr>
          <p:cNvSpPr/>
          <p:nvPr/>
        </p:nvSpPr>
        <p:spPr>
          <a:xfrm flipH="1">
            <a:off x="9280810" y="4720793"/>
            <a:ext cx="2250440" cy="69188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تقارير البيانات المخصصة</a:t>
            </a:r>
          </a:p>
        </p:txBody>
      </p:sp>
      <p:sp>
        <p:nvSpPr>
          <p:cNvPr id="16" name="Rectangle 15">
            <a:extLst>
              <a:ext uri="{FF2B5EF4-FFF2-40B4-BE49-F238E27FC236}">
                <a16:creationId xmlns:a16="http://schemas.microsoft.com/office/drawing/2014/main" id="{F73068C1-27D5-4462-B708-D01D062805E0}"/>
              </a:ext>
            </a:extLst>
          </p:cNvPr>
          <p:cNvSpPr/>
          <p:nvPr/>
        </p:nvSpPr>
        <p:spPr>
          <a:xfrm flipH="1">
            <a:off x="607015" y="5480310"/>
            <a:ext cx="6674308" cy="691889"/>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يتم إنشاء العديد من المؤشرات والصور المرئية للبيانات في المرصد باستخدام بيانات النقاط التي تمثل مواقع معينة (مثل محلات السوبر ماركت ومتاجر الكحول) وشبكات الطرق (للمشاة) والعناوين السكنية</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يتيح برنامج آرك جي آي إس (</a:t>
            </a:r>
            <a:r>
              <a:rPr kumimoji="0" lang="en-US" sz="1100" b="0" i="0" u="none" strike="noStrike" kern="1200" cap="none" spc="0" normalizeH="0" baseline="0" noProof="0">
                <a:ln>
                  <a:noFill/>
                </a:ln>
                <a:solidFill>
                  <a:srgbClr val="282560"/>
                </a:solidFill>
                <a:effectLst/>
                <a:uLnTx/>
                <a:uFillTx/>
                <a:latin typeface="DIN Next LT Arabic"/>
                <a:ea typeface="+mn-ea"/>
                <a:cs typeface="DIN Next LT Arabic"/>
              </a:rPr>
              <a:t>ArcGIS</a:t>
            </a: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 لمستخدمي المرصد الربط بين الأشخاص والمواقع والبيانات باستخدام الخرائط التفاعلية</a:t>
            </a:r>
          </a:p>
        </p:txBody>
      </p:sp>
      <p:sp>
        <p:nvSpPr>
          <p:cNvPr id="22" name="Rectangle 21">
            <a:extLst>
              <a:ext uri="{FF2B5EF4-FFF2-40B4-BE49-F238E27FC236}">
                <a16:creationId xmlns:a16="http://schemas.microsoft.com/office/drawing/2014/main" id="{8B87078D-1A4B-45EC-8F8E-8142D393A09B}"/>
              </a:ext>
            </a:extLst>
          </p:cNvPr>
          <p:cNvSpPr/>
          <p:nvPr/>
        </p:nvSpPr>
        <p:spPr>
          <a:xfrm flipH="1">
            <a:off x="607015" y="3201759"/>
            <a:ext cx="6674308" cy="691889"/>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يستخدم المرصد هذه الحزمة لتنزيل البيانات الجغرافية المكانية من قاعدة بيانات منصة خريطة الشوارع المفتوحة (</a:t>
            </a:r>
            <a:r>
              <a:rPr kumimoji="0" lang="en-US" sz="1100" b="0" i="0" u="none" strike="noStrike" kern="1200" cap="none" spc="0" normalizeH="0" baseline="0" noProof="0">
                <a:ln>
                  <a:noFill/>
                </a:ln>
                <a:solidFill>
                  <a:srgbClr val="282560"/>
                </a:solidFill>
                <a:effectLst/>
                <a:uLnTx/>
                <a:uFillTx/>
                <a:latin typeface="DIN Next LT Arabic"/>
                <a:ea typeface="+mn-ea"/>
                <a:cs typeface="DIN Next LT Arabic"/>
              </a:rPr>
              <a:t>OpenStreetMap</a:t>
            </a: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 تتيح الحزمة أيضاً للمستخدمين نمذجة شبكات الشوارع في العالم الحقيقي وعرضها وتحويلها إلى صور مرئية وتحليلها بالإضافة إلى أي أشكال هندسية أخرى مرتبطة بالجغرافية المكانية</a:t>
            </a:r>
          </a:p>
        </p:txBody>
      </p:sp>
      <p:sp>
        <p:nvSpPr>
          <p:cNvPr id="23" name="Rectangle 22">
            <a:extLst>
              <a:ext uri="{FF2B5EF4-FFF2-40B4-BE49-F238E27FC236}">
                <a16:creationId xmlns:a16="http://schemas.microsoft.com/office/drawing/2014/main" id="{924ADF00-1386-4C7C-8DC4-4E5B6748BE93}"/>
              </a:ext>
            </a:extLst>
          </p:cNvPr>
          <p:cNvSpPr/>
          <p:nvPr/>
        </p:nvSpPr>
        <p:spPr>
          <a:xfrm flipH="1">
            <a:off x="606960" y="2442242"/>
            <a:ext cx="6674363" cy="691889"/>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هذا البرنامج عبارة </a:t>
            </a:r>
            <a:r>
              <a:rPr kumimoji="0" lang="ar-EG" sz="1100" b="0" i="0" u="none" strike="noStrike" kern="1200" cap="none" spc="0" normalizeH="0" baseline="0" noProof="0">
                <a:ln>
                  <a:noFill/>
                </a:ln>
                <a:solidFill>
                  <a:srgbClr val="282560"/>
                </a:solidFill>
                <a:effectLst/>
                <a:uLnTx/>
                <a:uFillTx/>
                <a:latin typeface="DIN Next LT Arabic"/>
                <a:ea typeface="+mn-ea"/>
                <a:cs typeface="DIN Next LT Arabic"/>
              </a:rPr>
              <a:t>عن </a:t>
            </a: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منتج مدفوع توفره هيئة الإحصاء الأسترالية لمستخدمي بيانات التعداد المتقدمين من أجل تمكينهم من إنشاء الجداول الكبيرة والمعقدة</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يستخدم المرصد هذا البرنامج لإنشاء مجموعات البيانات وتصديرها من هيئة الإحصاء الأسترالية باستخدام مقاييس مختلفة مثل التوظيف، ومن ثم تتم معالجة هذه البيانات لاستخدامها في مؤشرات المنصة</a:t>
            </a:r>
          </a:p>
        </p:txBody>
      </p:sp>
      <p:sp>
        <p:nvSpPr>
          <p:cNvPr id="26" name="Rectangle 25">
            <a:extLst>
              <a:ext uri="{FF2B5EF4-FFF2-40B4-BE49-F238E27FC236}">
                <a16:creationId xmlns:a16="http://schemas.microsoft.com/office/drawing/2014/main" id="{56BEB43A-6EC7-4001-8C32-CFDCED7E88F1}"/>
              </a:ext>
            </a:extLst>
          </p:cNvPr>
          <p:cNvSpPr/>
          <p:nvPr/>
        </p:nvSpPr>
        <p:spPr>
          <a:xfrm flipH="1">
            <a:off x="607015" y="4720793"/>
            <a:ext cx="6674308" cy="691889"/>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تم إعداد بعض بيانات المرصد في تقرير مخصص، مثل مجموعة </a:t>
            </a:r>
            <a:r>
              <a:rPr kumimoji="0" lang="ar-EG" sz="1100" b="0" i="0" u="none" strike="noStrike" kern="1200" cap="none" spc="0" normalizeH="0" baseline="0" noProof="0">
                <a:ln>
                  <a:noFill/>
                </a:ln>
                <a:solidFill>
                  <a:srgbClr val="282560"/>
                </a:solidFill>
                <a:effectLst/>
                <a:uLnTx/>
                <a:uFillTx/>
                <a:latin typeface="DIN Next LT Arabic"/>
                <a:ea typeface="+mn-ea"/>
                <a:cs typeface="DIN Next LT Arabic"/>
              </a:rPr>
              <a:t>البيانات المتعلقة بالقدرة </a:t>
            </a: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على تحمل تكاليف السكن، من جانب إدارة خدمات الاستشارات المعلوماتية في هيئة الإحصاء الأسترالية</a:t>
            </a:r>
          </a:p>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يستخدم المرصد البيانات المخصصة لتكملة المعلومات حول المؤشرات المختلفة التي يوفرها</a:t>
            </a:r>
          </a:p>
        </p:txBody>
      </p:sp>
      <p:sp>
        <p:nvSpPr>
          <p:cNvPr id="31" name="Rectangle 30">
            <a:extLst>
              <a:ext uri="{FF2B5EF4-FFF2-40B4-BE49-F238E27FC236}">
                <a16:creationId xmlns:a16="http://schemas.microsoft.com/office/drawing/2014/main" id="{59E8F799-45C4-4438-B0DA-F9A3E5DDAFC4}"/>
              </a:ext>
            </a:extLst>
          </p:cNvPr>
          <p:cNvSpPr/>
          <p:nvPr/>
        </p:nvSpPr>
        <p:spPr>
          <a:xfrm flipH="1">
            <a:off x="7344674" y="5480310"/>
            <a:ext cx="1869934" cy="69188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برنامج آرك جي آي إس (</a:t>
            </a:r>
            <a:r>
              <a:rPr kumimoji="0" lang="en-US" sz="1100" b="0" i="0" u="none" strike="noStrike" kern="1200" cap="none" spc="0" normalizeH="0" baseline="0" noProof="0">
                <a:ln>
                  <a:noFill/>
                </a:ln>
                <a:solidFill>
                  <a:srgbClr val="282560"/>
                </a:solidFill>
                <a:effectLst/>
                <a:uLnTx/>
                <a:uFillTx/>
                <a:latin typeface="DIN Next LT Arabic"/>
                <a:ea typeface="+mn-ea"/>
                <a:cs typeface="DIN Next LT Arabic"/>
              </a:rPr>
              <a:t>ArcGIS</a:t>
            </a: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a:t>
            </a:r>
          </a:p>
        </p:txBody>
      </p:sp>
      <p:sp>
        <p:nvSpPr>
          <p:cNvPr id="32" name="Rectangle 31">
            <a:extLst>
              <a:ext uri="{FF2B5EF4-FFF2-40B4-BE49-F238E27FC236}">
                <a16:creationId xmlns:a16="http://schemas.microsoft.com/office/drawing/2014/main" id="{03065892-3AAF-465B-84D6-8BF592414387}"/>
              </a:ext>
            </a:extLst>
          </p:cNvPr>
          <p:cNvSpPr/>
          <p:nvPr/>
        </p:nvSpPr>
        <p:spPr>
          <a:xfrm flipH="1">
            <a:off x="7344674" y="3201759"/>
            <a:ext cx="1869934" cy="69188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حزمة أو إس إم إن إكس (</a:t>
            </a:r>
            <a:r>
              <a:rPr kumimoji="0" lang="en-US" sz="1100" b="0" i="0" u="none" strike="noStrike" kern="1200" cap="none" spc="0" normalizeH="0" baseline="0" noProof="0">
                <a:ln>
                  <a:noFill/>
                </a:ln>
                <a:solidFill>
                  <a:srgbClr val="282560"/>
                </a:solidFill>
                <a:effectLst/>
                <a:uLnTx/>
                <a:uFillTx/>
                <a:latin typeface="DIN Next LT Arabic"/>
                <a:ea typeface="+mn-ea"/>
                <a:cs typeface="DIN Next LT Arabic"/>
              </a:rPr>
              <a:t>OSMnx</a:t>
            </a: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 بلغة بايثون</a:t>
            </a:r>
          </a:p>
        </p:txBody>
      </p:sp>
      <p:sp>
        <p:nvSpPr>
          <p:cNvPr id="33" name="Rectangle 32">
            <a:extLst>
              <a:ext uri="{FF2B5EF4-FFF2-40B4-BE49-F238E27FC236}">
                <a16:creationId xmlns:a16="http://schemas.microsoft.com/office/drawing/2014/main" id="{963035DE-1483-4787-B235-505AA7B35A50}"/>
              </a:ext>
            </a:extLst>
          </p:cNvPr>
          <p:cNvSpPr/>
          <p:nvPr/>
        </p:nvSpPr>
        <p:spPr>
          <a:xfrm flipH="1">
            <a:off x="7344674" y="2442242"/>
            <a:ext cx="1869934" cy="69188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برنامج إنشاء جداول البيانات (</a:t>
            </a:r>
            <a:r>
              <a:rPr kumimoji="0" lang="en-US" sz="1100" b="0" i="0" u="none" strike="noStrike" kern="1200" cap="none" spc="0" normalizeH="0" baseline="0" noProof="0">
                <a:ln>
                  <a:noFill/>
                </a:ln>
                <a:solidFill>
                  <a:srgbClr val="282560"/>
                </a:solidFill>
                <a:effectLst/>
                <a:uLnTx/>
                <a:uFillTx/>
                <a:latin typeface="DIN Next LT Arabic"/>
                <a:ea typeface="+mn-ea"/>
                <a:cs typeface="DIN Next LT Arabic"/>
              </a:rPr>
              <a:t>Table Builder Pro</a:t>
            </a: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a:t>
            </a:r>
          </a:p>
        </p:txBody>
      </p:sp>
      <p:sp>
        <p:nvSpPr>
          <p:cNvPr id="34" name="Rectangle 33">
            <a:extLst>
              <a:ext uri="{FF2B5EF4-FFF2-40B4-BE49-F238E27FC236}">
                <a16:creationId xmlns:a16="http://schemas.microsoft.com/office/drawing/2014/main" id="{E4B8913E-5A85-4FC4-A08D-99215AE803D5}"/>
              </a:ext>
            </a:extLst>
          </p:cNvPr>
          <p:cNvSpPr/>
          <p:nvPr/>
        </p:nvSpPr>
        <p:spPr>
          <a:xfrm flipH="1">
            <a:off x="7344674" y="4720793"/>
            <a:ext cx="1869934" cy="69188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غير</a:t>
            </a:r>
            <a:r>
              <a:rPr kumimoji="0" lang="ar-EG" sz="1100" b="0" i="0" u="none" strike="noStrike" kern="1200" cap="none" spc="0" normalizeH="0" baseline="0" noProof="0">
                <a:ln>
                  <a:noFill/>
                </a:ln>
                <a:solidFill>
                  <a:srgbClr val="282560"/>
                </a:solidFill>
                <a:effectLst/>
                <a:uLnTx/>
                <a:uFillTx/>
                <a:latin typeface="DIN Next LT Arabic"/>
                <a:ea typeface="+mn-ea"/>
                <a:cs typeface="DIN Next LT Arabic"/>
              </a:rPr>
              <a:t> متوفرة</a:t>
            </a:r>
            <a:endParaRPr kumimoji="0" lang="ar-SA" sz="11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38" name="Rectangle 37">
            <a:extLst>
              <a:ext uri="{FF2B5EF4-FFF2-40B4-BE49-F238E27FC236}">
                <a16:creationId xmlns:a16="http://schemas.microsoft.com/office/drawing/2014/main" id="{64F56C9F-F5AE-45B8-A87D-F92E4F493F6B}"/>
              </a:ext>
            </a:extLst>
          </p:cNvPr>
          <p:cNvSpPr/>
          <p:nvPr/>
        </p:nvSpPr>
        <p:spPr>
          <a:xfrm flipH="1">
            <a:off x="9280810" y="3961276"/>
            <a:ext cx="2250440" cy="69188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منصة بيانات التنقل المفتوحة (</a:t>
            </a:r>
            <a:r>
              <a:rPr kumimoji="0" lang="en-US" sz="1400" b="0" i="0" u="none" strike="noStrike" kern="1200" cap="none" spc="0" normalizeH="0" baseline="0" noProof="0">
                <a:ln>
                  <a:noFill/>
                </a:ln>
                <a:solidFill>
                  <a:prstClr val="white"/>
                </a:solidFill>
                <a:effectLst/>
                <a:uLnTx/>
                <a:uFillTx/>
                <a:latin typeface="DIN Next LT Arabic"/>
                <a:ea typeface="+mn-ea"/>
                <a:cs typeface="DIN Next LT Arabic"/>
              </a:rPr>
              <a:t>OpenMobilityData</a:t>
            </a: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a:t>
            </a:r>
          </a:p>
        </p:txBody>
      </p:sp>
      <p:sp>
        <p:nvSpPr>
          <p:cNvPr id="39" name="Rectangle 38">
            <a:extLst>
              <a:ext uri="{FF2B5EF4-FFF2-40B4-BE49-F238E27FC236}">
                <a16:creationId xmlns:a16="http://schemas.microsoft.com/office/drawing/2014/main" id="{E0C636A6-747C-4C13-8DE0-35684200D899}"/>
              </a:ext>
            </a:extLst>
          </p:cNvPr>
          <p:cNvSpPr/>
          <p:nvPr/>
        </p:nvSpPr>
        <p:spPr>
          <a:xfrm flipH="1">
            <a:off x="607015" y="3961276"/>
            <a:ext cx="6674308" cy="691889"/>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71450" marR="0" lvl="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يعمل المرصد على جمع معلومات التنقل مباشرة من منصة بيانات التنقل المفتوحة (وهي عبارة عن أرشيف شامل لبيانات التنقل العام) من خلال بوابة مدخلات توصيف بيانات التنقل العام </a:t>
            </a:r>
            <a:r>
              <a:rPr kumimoji="0" lang="en-US" sz="1100" b="0" i="0" u="none" strike="noStrike" kern="1200" cap="none" spc="0" normalizeH="0" baseline="0" noProof="0">
                <a:ln>
                  <a:noFill/>
                </a:ln>
                <a:solidFill>
                  <a:srgbClr val="282560"/>
                </a:solidFill>
                <a:effectLst/>
                <a:uLnTx/>
                <a:uFillTx/>
                <a:latin typeface="DIN Next LT Arabic"/>
                <a:ea typeface="+mn-ea"/>
                <a:cs typeface="DIN Next LT Arabic"/>
              </a:rPr>
              <a:t>GTFS</a:t>
            </a: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 (بتنسيق جداول النقل العام) والتي تتم معالجتها بهدف </a:t>
            </a:r>
            <a:r>
              <a:rPr kumimoji="0" lang="ar-EG" sz="1100" b="0" i="0" u="none" strike="noStrike" kern="1200" cap="none" spc="0" normalizeH="0" baseline="0" noProof="0">
                <a:ln>
                  <a:noFill/>
                </a:ln>
                <a:solidFill>
                  <a:srgbClr val="282560"/>
                </a:solidFill>
                <a:effectLst/>
                <a:uLnTx/>
                <a:uFillTx/>
                <a:latin typeface="DIN Next LT Arabic"/>
                <a:ea typeface="+mn-ea"/>
                <a:cs typeface="DIN Next LT Arabic"/>
              </a:rPr>
              <a:t>تحويل </a:t>
            </a: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أنماط التنقل مثل إمكانية المشي وسائل النقل العام</a:t>
            </a:r>
            <a:r>
              <a:rPr kumimoji="0" lang="ar-EG" sz="1100" b="0" i="0" u="none" strike="noStrike" kern="1200" cap="none" spc="0" normalizeH="0" baseline="0" noProof="0">
                <a:ln>
                  <a:noFill/>
                </a:ln>
                <a:solidFill>
                  <a:srgbClr val="282560"/>
                </a:solidFill>
                <a:effectLst/>
                <a:uLnTx/>
                <a:uFillTx/>
                <a:latin typeface="DIN Next LT Arabic"/>
                <a:ea typeface="+mn-ea"/>
                <a:cs typeface="DIN Next LT Arabic"/>
              </a:rPr>
              <a:t> إلى صور مرئية</a:t>
            </a:r>
            <a:endParaRPr kumimoji="0" lang="ar-SA" sz="11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40" name="Rectangle 39">
            <a:extLst>
              <a:ext uri="{FF2B5EF4-FFF2-40B4-BE49-F238E27FC236}">
                <a16:creationId xmlns:a16="http://schemas.microsoft.com/office/drawing/2014/main" id="{81149373-D2DE-4304-812B-37B5925A1598}"/>
              </a:ext>
            </a:extLst>
          </p:cNvPr>
          <p:cNvSpPr/>
          <p:nvPr/>
        </p:nvSpPr>
        <p:spPr>
          <a:xfrm flipH="1">
            <a:off x="7344674" y="3961276"/>
            <a:ext cx="1869934" cy="69188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بوابة مدخلات توصيف بيانات التنقل العام (</a:t>
            </a:r>
            <a:r>
              <a:rPr kumimoji="0" lang="en-US" sz="1100" b="0" i="0" u="none" strike="noStrike" kern="1200" cap="none" spc="0" normalizeH="0" baseline="0" noProof="0">
                <a:ln>
                  <a:noFill/>
                </a:ln>
                <a:solidFill>
                  <a:srgbClr val="282560"/>
                </a:solidFill>
                <a:effectLst/>
                <a:uLnTx/>
                <a:uFillTx/>
                <a:latin typeface="DIN Next LT Arabic"/>
                <a:ea typeface="+mn-ea"/>
                <a:cs typeface="DIN Next LT Arabic"/>
              </a:rPr>
              <a:t>GTFS</a:t>
            </a:r>
            <a:r>
              <a:rPr kumimoji="0" lang="ar-SA" sz="1100" b="0" i="0" u="none" strike="noStrike" kern="1200" cap="none" spc="0" normalizeH="0" baseline="0" noProof="0">
                <a:ln>
                  <a:noFill/>
                </a:ln>
                <a:solidFill>
                  <a:srgbClr val="282560"/>
                </a:solidFill>
                <a:effectLst/>
                <a:uLnTx/>
                <a:uFillTx/>
                <a:latin typeface="DIN Next LT Arabic"/>
                <a:ea typeface="+mn-ea"/>
                <a:cs typeface="DIN Next LT Arabic"/>
              </a:rPr>
              <a:t>)</a:t>
            </a:r>
          </a:p>
        </p:txBody>
      </p:sp>
      <p:sp>
        <p:nvSpPr>
          <p:cNvPr id="43" name="TextBox 42">
            <a:extLst>
              <a:ext uri="{FF2B5EF4-FFF2-40B4-BE49-F238E27FC236}">
                <a16:creationId xmlns:a16="http://schemas.microsoft.com/office/drawing/2014/main" id="{430BCD79-DD86-4810-B617-198A00DB2A86}"/>
              </a:ext>
            </a:extLst>
          </p:cNvPr>
          <p:cNvSpPr txBox="1"/>
          <p:nvPr/>
        </p:nvSpPr>
        <p:spPr>
          <a:xfrm>
            <a:off x="9786702" y="2046844"/>
            <a:ext cx="1238656" cy="248338"/>
          </a:xfrm>
          <a:prstGeom prst="rect">
            <a:avLst/>
          </a:prstGeom>
          <a:no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282560"/>
                </a:solidFill>
                <a:effectLst/>
                <a:uLnTx/>
                <a:uFillTx/>
                <a:latin typeface="DIN Next LT Arabic Medium"/>
                <a:ea typeface="+mn-ea"/>
                <a:cs typeface="DIN Next LT Arabic" panose="020B0503020203050203" pitchFamily="34" charset="-78"/>
              </a:rPr>
              <a:t>مصدر البيانات</a:t>
            </a:r>
          </a:p>
        </p:txBody>
      </p:sp>
      <p:cxnSp>
        <p:nvCxnSpPr>
          <p:cNvPr id="44" name="Straight Connector 43">
            <a:extLst>
              <a:ext uri="{FF2B5EF4-FFF2-40B4-BE49-F238E27FC236}">
                <a16:creationId xmlns:a16="http://schemas.microsoft.com/office/drawing/2014/main" id="{C694E3FB-CCAE-4A1D-B40D-1C5267A44708}"/>
              </a:ext>
            </a:extLst>
          </p:cNvPr>
          <p:cNvCxnSpPr>
            <a:cxnSpLocks/>
          </p:cNvCxnSpPr>
          <p:nvPr/>
        </p:nvCxnSpPr>
        <p:spPr>
          <a:xfrm>
            <a:off x="9288431" y="2336276"/>
            <a:ext cx="223106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ED50754-464E-49AC-AD7E-F6CEA993D596}"/>
              </a:ext>
            </a:extLst>
          </p:cNvPr>
          <p:cNvSpPr txBox="1"/>
          <p:nvPr/>
        </p:nvSpPr>
        <p:spPr>
          <a:xfrm>
            <a:off x="3429970" y="2046844"/>
            <a:ext cx="1031745" cy="248338"/>
          </a:xfrm>
          <a:prstGeom prst="rect">
            <a:avLst/>
          </a:prstGeom>
          <a:no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282560"/>
                </a:solidFill>
                <a:effectLst/>
                <a:uLnTx/>
                <a:uFillTx/>
                <a:latin typeface="DIN Next LT Arabic Medium"/>
                <a:ea typeface="+mn-ea"/>
                <a:cs typeface="DIN Next LT Arabic" panose="020B0503020203050203" pitchFamily="34" charset="-78"/>
              </a:rPr>
              <a:t>الوصف</a:t>
            </a:r>
          </a:p>
        </p:txBody>
      </p:sp>
      <p:cxnSp>
        <p:nvCxnSpPr>
          <p:cNvPr id="46" name="Straight Connector 45">
            <a:extLst>
              <a:ext uri="{FF2B5EF4-FFF2-40B4-BE49-F238E27FC236}">
                <a16:creationId xmlns:a16="http://schemas.microsoft.com/office/drawing/2014/main" id="{2EEAA7F4-C98D-42FF-A342-12D79C5DC635}"/>
              </a:ext>
            </a:extLst>
          </p:cNvPr>
          <p:cNvCxnSpPr>
            <a:cxnSpLocks/>
          </p:cNvCxnSpPr>
          <p:nvPr/>
        </p:nvCxnSpPr>
        <p:spPr>
          <a:xfrm>
            <a:off x="7352420" y="2336276"/>
            <a:ext cx="18681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75EB934-BE88-41E7-B693-331C0093D323}"/>
              </a:ext>
            </a:extLst>
          </p:cNvPr>
          <p:cNvSpPr txBox="1"/>
          <p:nvPr/>
        </p:nvSpPr>
        <p:spPr>
          <a:xfrm>
            <a:off x="7745527" y="2046844"/>
            <a:ext cx="1065446" cy="248338"/>
          </a:xfrm>
          <a:prstGeom prst="rect">
            <a:avLst/>
          </a:prstGeom>
          <a:no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282560"/>
                </a:solidFill>
                <a:effectLst/>
                <a:uLnTx/>
                <a:uFillTx/>
                <a:latin typeface="DIN Next LT Arabic Medium"/>
                <a:ea typeface="+mn-ea"/>
                <a:cs typeface="DIN Next LT Arabic" panose="020B0503020203050203" pitchFamily="34" charset="-78"/>
              </a:rPr>
              <a:t>التكنولوجيا</a:t>
            </a:r>
          </a:p>
        </p:txBody>
      </p:sp>
      <p:cxnSp>
        <p:nvCxnSpPr>
          <p:cNvPr id="49" name="Straight Connector 48">
            <a:extLst>
              <a:ext uri="{FF2B5EF4-FFF2-40B4-BE49-F238E27FC236}">
                <a16:creationId xmlns:a16="http://schemas.microsoft.com/office/drawing/2014/main" id="{73C0999F-1ED6-4942-A31B-56461B2D41E1}"/>
              </a:ext>
            </a:extLst>
          </p:cNvPr>
          <p:cNvCxnSpPr>
            <a:cxnSpLocks/>
          </p:cNvCxnSpPr>
          <p:nvPr/>
        </p:nvCxnSpPr>
        <p:spPr>
          <a:xfrm flipH="1">
            <a:off x="615276" y="2336276"/>
            <a:ext cx="666113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1" name="Picture 40" descr="Text&#10;&#10;Description automatically generated with medium confidence">
            <a:extLst>
              <a:ext uri="{FF2B5EF4-FFF2-40B4-BE49-F238E27FC236}">
                <a16:creationId xmlns:a16="http://schemas.microsoft.com/office/drawing/2014/main" id="{6737003C-8116-4B52-B38C-DB09E785EE66}"/>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41100" y="326382"/>
            <a:ext cx="1528463" cy="636277"/>
          </a:xfrm>
          <a:prstGeom prst="rect">
            <a:avLst/>
          </a:prstGeom>
        </p:spPr>
      </p:pic>
      <p:pic>
        <p:nvPicPr>
          <p:cNvPr id="36" name="Picture 35">
            <a:extLst>
              <a:ext uri="{FF2B5EF4-FFF2-40B4-BE49-F238E27FC236}">
                <a16:creationId xmlns:a16="http://schemas.microsoft.com/office/drawing/2014/main" id="{373D46B1-9C42-4765-A8BA-AD490FF895C5}"/>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
        <p:nvSpPr>
          <p:cNvPr id="37" name="Rectangle: Rounded Corners 36">
            <a:extLst>
              <a:ext uri="{FF2B5EF4-FFF2-40B4-BE49-F238E27FC236}">
                <a16:creationId xmlns:a16="http://schemas.microsoft.com/office/drawing/2014/main" id="{F9E7B8E3-62B1-44B0-8C7F-9DBD827A29A2}"/>
              </a:ext>
            </a:extLst>
          </p:cNvPr>
          <p:cNvSpPr/>
          <p:nvPr/>
        </p:nvSpPr>
        <p:spPr>
          <a:xfrm>
            <a:off x="62752" y="69564"/>
            <a:ext cx="1678584" cy="228609"/>
          </a:xfrm>
          <a:prstGeom prst="roundRect">
            <a:avLst>
              <a:gd name="adj" fmla="val 1423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ar-SA" sz="900">
                <a:solidFill>
                  <a:prstClr val="white"/>
                </a:solidFill>
                <a:latin typeface="DIN Next LT Arabic"/>
                <a:cs typeface="DIN Next LT Arabic"/>
              </a:rPr>
              <a:t>2- جمع البيانات ومعالجتها</a:t>
            </a:r>
          </a:p>
        </p:txBody>
      </p:sp>
    </p:spTree>
    <p:extLst>
      <p:ext uri="{BB962C8B-B14F-4D97-AF65-F5344CB8AC3E}">
        <p14:creationId xmlns:p14="http://schemas.microsoft.com/office/powerpoint/2010/main" val="290751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extLst>
              <p:ext uri="{D42A27DB-BD31-4B8C-83A1-F6EECF244321}">
                <p14:modId xmlns:p14="http://schemas.microsoft.com/office/powerpoint/2010/main" val="37283701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0970"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1" eaLnBrk="1" fontAlgn="auto"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rPr>
              <a:t>المصدر: الموقع الإلكتروني الرسمي، وكتيب الشركة، والتقارير السنوية، والأبحاث الصحفية، وتحليلات فريق العمل</a:t>
            </a:r>
          </a:p>
        </p:txBody>
      </p:sp>
      <p:sp>
        <p:nvSpPr>
          <p:cNvPr id="3" name="Slide Number Placeholder 2">
            <a:extLst>
              <a:ext uri="{FF2B5EF4-FFF2-40B4-BE49-F238E27FC236}">
                <a16:creationId xmlns:a16="http://schemas.microsoft.com/office/drawing/2014/main" id="{C4C4EDF2-E52D-4648-8BAD-73E86B01DD52}"/>
              </a:ext>
            </a:extLst>
          </p:cNvPr>
          <p:cNvSpPr>
            <a:spLocks noGrp="1"/>
          </p:cNvSpPr>
          <p:nvPr>
            <p:ph type="sldNum" sz="quarter" idx="12"/>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9FDB499F-DC86-4996-A3C7-FCE8E06389C2}" type="slidenum">
              <a:rPr kumimoji="0" lang="ar-SA" sz="900" b="0" i="0" u="none" strike="noStrike" kern="1200" cap="none" spc="0" normalizeH="0" baseline="0" noProof="0" smtClean="0">
                <a:ln>
                  <a:noFill/>
                </a:ln>
                <a:solidFill>
                  <a:prstClr val="white">
                    <a:lumMod val="65000"/>
                  </a:prstClr>
                </a:solidFill>
                <a:effectLst/>
                <a:uLnTx/>
                <a:uFillTx/>
                <a:latin typeface="DIN Next LT Arabic"/>
                <a:ea typeface="+mn-ea"/>
                <a:cs typeface="DIN Next LT Arabic"/>
              </a:rPr>
              <a:pPr marL="0" marR="0" lvl="0" indent="0" algn="r" defTabSz="914400" rtl="1" eaLnBrk="1" fontAlgn="auto" latinLnBrk="0" hangingPunct="1">
                <a:lnSpc>
                  <a:spcPct val="100000"/>
                </a:lnSpc>
                <a:spcBef>
                  <a:spcPts val="0"/>
                </a:spcBef>
                <a:spcAft>
                  <a:spcPts val="0"/>
                </a:spcAft>
                <a:buClrTx/>
                <a:buSzTx/>
                <a:buFontTx/>
                <a:buNone/>
                <a:tabLst/>
                <a:defRPr/>
              </a:pPr>
              <a:t>5</a:t>
            </a:fld>
            <a:endPar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endParaRPr>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p:txBody>
          <a:bodyPr vert="horz"/>
          <a:lstStyle/>
          <a:p>
            <a:r>
              <a:rPr lang="ar-SA"/>
              <a:t>قابلية التوسع وحالات الاستخدام الجديدة</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pPr marL="0" marR="0" lvl="0" indent="0" algn="r" defTabSz="914400" rtl="1"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a:ln>
                <a:noFill/>
              </a:ln>
              <a:solidFill>
                <a:srgbClr val="652F8F"/>
              </a:solidFill>
              <a:effectLst/>
              <a:uLnTx/>
              <a:uFillTx/>
              <a:latin typeface="DIN Next LT Arabic Medium"/>
              <a:ea typeface="+mj-ea"/>
              <a:cs typeface="DIN Next LT Arabic Medium"/>
            </a:endParaRPr>
          </a:p>
        </p:txBody>
      </p:sp>
      <p:sp>
        <p:nvSpPr>
          <p:cNvPr id="76" name="Rectangle 75">
            <a:extLst>
              <a:ext uri="{FF2B5EF4-FFF2-40B4-BE49-F238E27FC236}">
                <a16:creationId xmlns:a16="http://schemas.microsoft.com/office/drawing/2014/main" id="{FDC8EB94-46DA-4E4B-8142-3E8809576579}"/>
              </a:ext>
            </a:extLst>
          </p:cNvPr>
          <p:cNvSpPr/>
          <p:nvPr/>
        </p:nvSpPr>
        <p:spPr>
          <a:xfrm flipH="1">
            <a:off x="601631" y="3376943"/>
            <a:ext cx="8610600" cy="877296"/>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تُستخدم هذه المؤشرات مع البيانات الأخرى لإنشاء نماذج متطورة قائمة على العناصر تضم جوانب على مستوى الفرد مثل المشي وركوب الدراجات والاستخدام اليومي لوسائل النقل العام والمركبات الخاصة في المدن الكبرى بولاية فيكتوريا، مما يتيح اختبار التدخلات الممكنة والتحديد الكمي للفوائد.</a:t>
            </a:r>
          </a:p>
        </p:txBody>
      </p:sp>
      <p:sp>
        <p:nvSpPr>
          <p:cNvPr id="33" name="Rectangle 32">
            <a:extLst>
              <a:ext uri="{FF2B5EF4-FFF2-40B4-BE49-F238E27FC236}">
                <a16:creationId xmlns:a16="http://schemas.microsoft.com/office/drawing/2014/main" id="{6FEB0532-D0E3-4F58-B064-8CD28ED8E639}"/>
              </a:ext>
            </a:extLst>
          </p:cNvPr>
          <p:cNvSpPr/>
          <p:nvPr/>
        </p:nvSpPr>
        <p:spPr>
          <a:xfrm flipH="1">
            <a:off x="9296050" y="3376943"/>
            <a:ext cx="2250440" cy="87729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استخدام المؤشرات مع مجموعات البيانات الأخرى</a:t>
            </a:r>
          </a:p>
        </p:txBody>
      </p:sp>
      <p:sp>
        <p:nvSpPr>
          <p:cNvPr id="34" name="Rectangle 33">
            <a:extLst>
              <a:ext uri="{FF2B5EF4-FFF2-40B4-BE49-F238E27FC236}">
                <a16:creationId xmlns:a16="http://schemas.microsoft.com/office/drawing/2014/main" id="{2D2A6012-8E23-46EB-BD6E-A68290E56987}"/>
              </a:ext>
            </a:extLst>
          </p:cNvPr>
          <p:cNvSpPr/>
          <p:nvPr/>
        </p:nvSpPr>
        <p:spPr>
          <a:xfrm flipH="1">
            <a:off x="9296050" y="4335924"/>
            <a:ext cx="2250440" cy="87729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نماذج المحاكاة </a:t>
            </a:r>
            <a:br>
              <a:rPr kumimoji="0" lang="ar-EG" sz="1400" b="0" i="0" u="none" strike="noStrike" kern="1200" cap="none" spc="0" normalizeH="0" baseline="0" noProof="0">
                <a:ln>
                  <a:noFill/>
                </a:ln>
                <a:solidFill>
                  <a:prstClr val="white"/>
                </a:solidFill>
                <a:effectLst/>
                <a:uLnTx/>
                <a:uFillTx/>
                <a:latin typeface="DIN Next LT Arabic"/>
                <a:ea typeface="+mn-ea"/>
                <a:cs typeface="DIN Next LT Arabic"/>
              </a:rPr>
            </a:b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القائمة على العناصر</a:t>
            </a:r>
          </a:p>
        </p:txBody>
      </p:sp>
      <p:sp>
        <p:nvSpPr>
          <p:cNvPr id="35" name="Rectangle 34">
            <a:extLst>
              <a:ext uri="{FF2B5EF4-FFF2-40B4-BE49-F238E27FC236}">
                <a16:creationId xmlns:a16="http://schemas.microsoft.com/office/drawing/2014/main" id="{F5E00EE0-0002-4AF4-9F14-3F5490E63704}"/>
              </a:ext>
            </a:extLst>
          </p:cNvPr>
          <p:cNvSpPr/>
          <p:nvPr/>
        </p:nvSpPr>
        <p:spPr>
          <a:xfrm flipH="1">
            <a:off x="601631" y="4335924"/>
            <a:ext cx="8610600" cy="877296"/>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ينصب تركيز كبير في المرحلة الثانية من مشروع </a:t>
            </a:r>
            <a:r>
              <a:rPr kumimoji="0" lang="ar-EG"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المرصد </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على نماذج المحاكاة القائمة على العناصر. وقد يكون العنصر أي شيء سواءً أكان إنساناً أو حيواناً أو مادة مكونة، مثل السيارة أو البنية التحتية. وهذا يعني أن المستخدمين يمكنهم إدخال المتغيرات في النموذج لتحديد مدى قابلية العيش في المدينة أو المجتمع - من عدمها - اعتماداً على العوامل المختلفة المدخلة.</a:t>
            </a:r>
          </a:p>
        </p:txBody>
      </p:sp>
      <p:sp>
        <p:nvSpPr>
          <p:cNvPr id="17" name="Rectangle 16">
            <a:extLst>
              <a:ext uri="{FF2B5EF4-FFF2-40B4-BE49-F238E27FC236}">
                <a16:creationId xmlns:a16="http://schemas.microsoft.com/office/drawing/2014/main" id="{54B05535-6EBC-4AEA-A872-23FE285A9928}"/>
              </a:ext>
            </a:extLst>
          </p:cNvPr>
          <p:cNvSpPr/>
          <p:nvPr/>
        </p:nvSpPr>
        <p:spPr>
          <a:xfrm flipH="1">
            <a:off x="601559" y="2417962"/>
            <a:ext cx="8610672" cy="877296"/>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استناداً إلى عمل سابق للمؤشر الوطني لقابلية العيش، قام المرصد بتوسيع نطاق تغطية مؤشراته المعنية بقابلية العيش لتشمل أكبر 21 مدينة على المستوى الوطني تم اختيارها للمواءمة مع الإطار الوطني لأداء المدن الذي وضعته الحكومة الفيدرالية وتشكل نسبة تقل قليلاً عن 80% من السكان. ويتم توفير ما ينتج من مؤشرات قائمة على الأدلة للاستخدام من جانب الباحثين ومسؤولي إعداد السياسات.</a:t>
            </a:r>
          </a:p>
        </p:txBody>
      </p:sp>
      <p:sp>
        <p:nvSpPr>
          <p:cNvPr id="18" name="Rectangle 17">
            <a:extLst>
              <a:ext uri="{FF2B5EF4-FFF2-40B4-BE49-F238E27FC236}">
                <a16:creationId xmlns:a16="http://schemas.microsoft.com/office/drawing/2014/main" id="{3866B93F-C50E-40E0-8C73-3E81CD9B194A}"/>
              </a:ext>
            </a:extLst>
          </p:cNvPr>
          <p:cNvSpPr/>
          <p:nvPr/>
        </p:nvSpPr>
        <p:spPr>
          <a:xfrm flipH="1">
            <a:off x="9296050" y="2417962"/>
            <a:ext cx="2250440" cy="87729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الاستفادة من الأبحاث الأولية</a:t>
            </a:r>
          </a:p>
        </p:txBody>
      </p:sp>
      <p:sp>
        <p:nvSpPr>
          <p:cNvPr id="28" name="Rectangle 27">
            <a:extLst>
              <a:ext uri="{FF2B5EF4-FFF2-40B4-BE49-F238E27FC236}">
                <a16:creationId xmlns:a16="http://schemas.microsoft.com/office/drawing/2014/main" id="{2B9743BA-BD77-4C26-8F9F-B22A12C7F200}"/>
              </a:ext>
            </a:extLst>
          </p:cNvPr>
          <p:cNvSpPr/>
          <p:nvPr/>
        </p:nvSpPr>
        <p:spPr>
          <a:xfrm flipH="1">
            <a:off x="9296050" y="5294904"/>
            <a:ext cx="2250440" cy="87729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مواجهة تغير المناخ</a:t>
            </a:r>
          </a:p>
        </p:txBody>
      </p:sp>
      <p:sp>
        <p:nvSpPr>
          <p:cNvPr id="29" name="Rectangle 28">
            <a:extLst>
              <a:ext uri="{FF2B5EF4-FFF2-40B4-BE49-F238E27FC236}">
                <a16:creationId xmlns:a16="http://schemas.microsoft.com/office/drawing/2014/main" id="{CCBC40F4-3CF5-4C92-862E-C6FF16AE5888}"/>
              </a:ext>
            </a:extLst>
          </p:cNvPr>
          <p:cNvSpPr/>
          <p:nvPr/>
        </p:nvSpPr>
        <p:spPr>
          <a:xfrm flipH="1">
            <a:off x="601631" y="5294904"/>
            <a:ext cx="8610600" cy="877296"/>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يعمل المرصد حالياً على مشروع يهدف إلى دراسة التفاعل بين تغير المناخ والصحة داخل البلديات، كما يعمل على إعداد مؤشرات جديدة متعلقة بتغير المناخ في إطار هذا المشروع بما يشمل المساحات الخضراء، ومدى التأثر بالحرارة (</a:t>
            </a:r>
            <a:r>
              <a:rPr kumimoji="0" lang="en-US"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heat vulnerability</a:t>
            </a:r>
            <a:r>
              <a:rPr kumimoji="0" lang="ar-EG"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والخصائص السكانية والصحة، بالإضافة إلى إدراج المؤشرات المقدمة من المجلس والتي سيتم ربطها </a:t>
            </a:r>
            <a:r>
              <a:rPr kumimoji="0" lang="ar-EG"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بأكملها </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بالمنصة.</a:t>
            </a:r>
          </a:p>
        </p:txBody>
      </p:sp>
      <p:sp>
        <p:nvSpPr>
          <p:cNvPr id="19" name="TextBox 18">
            <a:extLst>
              <a:ext uri="{FF2B5EF4-FFF2-40B4-BE49-F238E27FC236}">
                <a16:creationId xmlns:a16="http://schemas.microsoft.com/office/drawing/2014/main" id="{AC9E5F73-F503-490D-A3B8-F20A1F5F7532}"/>
              </a:ext>
            </a:extLst>
          </p:cNvPr>
          <p:cNvSpPr txBox="1"/>
          <p:nvPr/>
        </p:nvSpPr>
        <p:spPr>
          <a:xfrm>
            <a:off x="9857885" y="2046844"/>
            <a:ext cx="1065446" cy="248338"/>
          </a:xfrm>
          <a:prstGeom prst="rect">
            <a:avLst/>
          </a:prstGeom>
          <a:no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282560"/>
                </a:solidFill>
                <a:effectLst/>
                <a:uLnTx/>
                <a:uFillTx/>
                <a:latin typeface="DIN Next LT Arabic Medium"/>
                <a:ea typeface="+mn-ea"/>
                <a:cs typeface="DIN Next LT Arabic" panose="020B0503020203050203" pitchFamily="34" charset="-78"/>
              </a:rPr>
              <a:t>الإجراءات</a:t>
            </a:r>
          </a:p>
        </p:txBody>
      </p:sp>
      <p:cxnSp>
        <p:nvCxnSpPr>
          <p:cNvPr id="21" name="Straight Connector 20">
            <a:extLst>
              <a:ext uri="{FF2B5EF4-FFF2-40B4-BE49-F238E27FC236}">
                <a16:creationId xmlns:a16="http://schemas.microsoft.com/office/drawing/2014/main" id="{A6AE5960-473A-48CC-8D79-D6E04105BCAE}"/>
              </a:ext>
            </a:extLst>
          </p:cNvPr>
          <p:cNvCxnSpPr>
            <a:cxnSpLocks/>
          </p:cNvCxnSpPr>
          <p:nvPr/>
        </p:nvCxnSpPr>
        <p:spPr>
          <a:xfrm>
            <a:off x="9303671" y="2336276"/>
            <a:ext cx="223106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CF5B159-7C1D-4E83-BA10-44E177C6F256}"/>
              </a:ext>
            </a:extLst>
          </p:cNvPr>
          <p:cNvSpPr txBox="1"/>
          <p:nvPr/>
        </p:nvSpPr>
        <p:spPr>
          <a:xfrm>
            <a:off x="4282909" y="2046844"/>
            <a:ext cx="1025922" cy="248338"/>
          </a:xfrm>
          <a:prstGeom prst="rect">
            <a:avLst/>
          </a:prstGeom>
          <a:noFill/>
        </p:spPr>
        <p:txBody>
          <a:bodyPr wrap="non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282560"/>
                </a:solidFill>
                <a:effectLst/>
                <a:uLnTx/>
                <a:uFillTx/>
                <a:latin typeface="DIN Next LT Arabic Medium"/>
                <a:ea typeface="+mn-ea"/>
                <a:cs typeface="DIN Next LT Arabic" panose="020B0503020203050203" pitchFamily="34" charset="-78"/>
              </a:rPr>
              <a:t>الوصف</a:t>
            </a:r>
          </a:p>
        </p:txBody>
      </p:sp>
      <p:cxnSp>
        <p:nvCxnSpPr>
          <p:cNvPr id="25" name="Straight Connector 24">
            <a:extLst>
              <a:ext uri="{FF2B5EF4-FFF2-40B4-BE49-F238E27FC236}">
                <a16:creationId xmlns:a16="http://schemas.microsoft.com/office/drawing/2014/main" id="{529AF34C-55AB-4819-8819-74AE9D1C13CD}"/>
              </a:ext>
            </a:extLst>
          </p:cNvPr>
          <p:cNvCxnSpPr>
            <a:cxnSpLocks/>
          </p:cNvCxnSpPr>
          <p:nvPr/>
        </p:nvCxnSpPr>
        <p:spPr>
          <a:xfrm>
            <a:off x="601631" y="2336276"/>
            <a:ext cx="86106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0262CDBE-5878-4317-9156-E211957BC71D}"/>
              </a:ext>
            </a:extLst>
          </p:cNvPr>
          <p:cNvSpPr/>
          <p:nvPr/>
        </p:nvSpPr>
        <p:spPr>
          <a:xfrm>
            <a:off x="544655" y="1425686"/>
            <a:ext cx="10988041" cy="5259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المرصد هو نتاج 8 سنوات من الأبحاث المجراة حول مختلف المؤشرات، ولدى المرصد خطط لزيادة تحسين قدراته ونماذجه لتشمل جوانب أخرى مثل تغير المناخ.</a:t>
            </a:r>
          </a:p>
        </p:txBody>
      </p:sp>
      <p:pic>
        <p:nvPicPr>
          <p:cNvPr id="37" name="Picture 36" descr="Text&#10;&#10;Description automatically generated with medium confidence">
            <a:extLst>
              <a:ext uri="{FF2B5EF4-FFF2-40B4-BE49-F238E27FC236}">
                <a16:creationId xmlns:a16="http://schemas.microsoft.com/office/drawing/2014/main" id="{209B2195-9411-4BF9-90AC-9C5293A8FC8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41100" y="326382"/>
            <a:ext cx="1528463" cy="636277"/>
          </a:xfrm>
          <a:prstGeom prst="rect">
            <a:avLst/>
          </a:prstGeom>
        </p:spPr>
      </p:pic>
      <p:pic>
        <p:nvPicPr>
          <p:cNvPr id="27" name="Picture 26">
            <a:extLst>
              <a:ext uri="{FF2B5EF4-FFF2-40B4-BE49-F238E27FC236}">
                <a16:creationId xmlns:a16="http://schemas.microsoft.com/office/drawing/2014/main" id="{7B4DCCD3-5FC7-4307-BBB8-A435433C27FC}"/>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
        <p:nvSpPr>
          <p:cNvPr id="30" name="Rectangle: Rounded Corners 29">
            <a:extLst>
              <a:ext uri="{FF2B5EF4-FFF2-40B4-BE49-F238E27FC236}">
                <a16:creationId xmlns:a16="http://schemas.microsoft.com/office/drawing/2014/main" id="{AC50F162-5C96-4786-876D-C0D94A0B70C0}"/>
              </a:ext>
            </a:extLst>
          </p:cNvPr>
          <p:cNvSpPr/>
          <p:nvPr/>
        </p:nvSpPr>
        <p:spPr>
          <a:xfrm>
            <a:off x="62752" y="69564"/>
            <a:ext cx="1678584" cy="228609"/>
          </a:xfrm>
          <a:prstGeom prst="roundRect">
            <a:avLst>
              <a:gd name="adj" fmla="val 14234"/>
            </a:avLst>
          </a:prstGeom>
          <a:solidFill>
            <a:srgbClr val="0C72B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3- التعامل مع البيانات وقابلية التوسع</a:t>
            </a:r>
          </a:p>
        </p:txBody>
      </p:sp>
    </p:spTree>
    <p:extLst>
      <p:ext uri="{BB962C8B-B14F-4D97-AF65-F5344CB8AC3E}">
        <p14:creationId xmlns:p14="http://schemas.microsoft.com/office/powerpoint/2010/main" val="3051594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CE613749-2C49-4AAF-A143-8A4051C1D08C}"/>
              </a:ext>
            </a:extLst>
          </p:cNvPr>
          <p:cNvGraphicFramePr>
            <a:graphicFrameLocks noChangeAspect="1"/>
          </p:cNvGraphicFramePr>
          <p:nvPr>
            <p:custDataLst>
              <p:tags r:id="rId2"/>
            </p:custDataLst>
            <p:extLst>
              <p:ext uri="{D42A27DB-BD31-4B8C-83A1-F6EECF244321}">
                <p14:modId xmlns:p14="http://schemas.microsoft.com/office/powerpoint/2010/main" val="125608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94"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CE613749-2C49-4AAF-A143-8A4051C1D0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239987A-5476-4C36-AD08-03853A02073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1" eaLnBrk="1" fontAlgn="auto"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FEF9A421-B0C6-404C-81D0-3B06C965C502}"/>
              </a:ext>
            </a:extLst>
          </p:cNvPr>
          <p:cNvSpPr>
            <a:spLocks noGrp="1"/>
          </p:cNvSpPr>
          <p:nvPr>
            <p:ph type="ftr" sz="quarter" idx="1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rPr>
              <a:t>المصدر: الموقع الإلكتروني الرسمي، وكتيب الشركة، والتقارير السنوية، والأبحاث الصحفية، وتحليلات فريق العمل</a:t>
            </a:r>
          </a:p>
        </p:txBody>
      </p:sp>
      <p:sp>
        <p:nvSpPr>
          <p:cNvPr id="3" name="Slide Number Placeholder 2">
            <a:extLst>
              <a:ext uri="{FF2B5EF4-FFF2-40B4-BE49-F238E27FC236}">
                <a16:creationId xmlns:a16="http://schemas.microsoft.com/office/drawing/2014/main" id="{C4C4EDF2-E52D-4648-8BAD-73E86B01DD52}"/>
              </a:ext>
            </a:extLst>
          </p:cNvPr>
          <p:cNvSpPr>
            <a:spLocks noGrp="1"/>
          </p:cNvSpPr>
          <p:nvPr>
            <p:ph type="sldNum" sz="quarter" idx="12"/>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9FDB499F-DC86-4996-A3C7-FCE8E06389C2}" type="slidenum">
              <a:rPr kumimoji="0" lang="ar-SA" sz="900" b="0" i="0" u="none" strike="noStrike" kern="1200" cap="none" spc="0" normalizeH="0" baseline="0" noProof="0" smtClean="0">
                <a:ln>
                  <a:noFill/>
                </a:ln>
                <a:solidFill>
                  <a:prstClr val="white">
                    <a:lumMod val="65000"/>
                  </a:prstClr>
                </a:solidFill>
                <a:effectLst/>
                <a:uLnTx/>
                <a:uFillTx/>
                <a:latin typeface="DIN Next LT Arabic"/>
                <a:ea typeface="+mn-ea"/>
                <a:cs typeface="DIN Next LT Arabic"/>
              </a:rPr>
              <a:pPr marL="0" marR="0" lvl="0" indent="0" algn="r" defTabSz="914400" rtl="1" eaLnBrk="1" fontAlgn="auto" latinLnBrk="0" hangingPunct="1">
                <a:lnSpc>
                  <a:spcPct val="100000"/>
                </a:lnSpc>
                <a:spcBef>
                  <a:spcPts val="0"/>
                </a:spcBef>
                <a:spcAft>
                  <a:spcPts val="0"/>
                </a:spcAft>
                <a:buClrTx/>
                <a:buSzTx/>
                <a:buFontTx/>
                <a:buNone/>
                <a:tabLst/>
                <a:defRPr/>
              </a:pPr>
              <a:t>6</a:t>
            </a:fld>
            <a:endPar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endParaRPr>
          </a:p>
        </p:txBody>
      </p:sp>
      <p:sp>
        <p:nvSpPr>
          <p:cNvPr id="20" name="Title 5">
            <a:extLst>
              <a:ext uri="{FF2B5EF4-FFF2-40B4-BE49-F238E27FC236}">
                <a16:creationId xmlns:a16="http://schemas.microsoft.com/office/drawing/2014/main" id="{C99BD39B-77CD-4E54-93D0-7F76C7A4896A}"/>
              </a:ext>
            </a:extLst>
          </p:cNvPr>
          <p:cNvSpPr>
            <a:spLocks noGrp="1"/>
          </p:cNvSpPr>
          <p:nvPr>
            <p:ph type="title"/>
          </p:nvPr>
        </p:nvSpPr>
        <p:spPr/>
        <p:txBody>
          <a:bodyPr vert="horz"/>
          <a:lstStyle/>
          <a:p>
            <a:r>
              <a:rPr lang="ar-SA" sz="2900"/>
              <a:t>بناء مؤشرات أداء رئيسية جديدة والتعامل مع كميات كبيرة من البيانات</a:t>
            </a:r>
          </a:p>
        </p:txBody>
      </p:sp>
      <p:sp>
        <p:nvSpPr>
          <p:cNvPr id="22" name="Title 6">
            <a:extLst>
              <a:ext uri="{FF2B5EF4-FFF2-40B4-BE49-F238E27FC236}">
                <a16:creationId xmlns:a16="http://schemas.microsoft.com/office/drawing/2014/main" id="{E22BB216-EC65-459F-B715-BC6BCA21C007}"/>
              </a:ext>
            </a:extLst>
          </p:cNvPr>
          <p:cNvSpPr txBox="1">
            <a:spLocks/>
          </p:cNvSpPr>
          <p:nvPr/>
        </p:nvSpPr>
        <p:spPr>
          <a:xfrm>
            <a:off x="533400" y="556260"/>
            <a:ext cx="11049000" cy="579758"/>
          </a:xfrm>
          <a:prstGeom prst="rect">
            <a:avLst/>
          </a:prstGeom>
        </p:spPr>
        <p:txBody>
          <a:bodyPr vert="horz" lIns="91440" tIns="45720" rIns="91440" bIns="45720" rtlCol="1" anchor="ctr">
            <a:noAutofit/>
          </a:bodyPr>
          <a:lstStyle>
            <a:lvl1pPr rtl="1">
              <a:spcBef>
                <a:spcPct val="0"/>
              </a:spcBef>
              <a:buNone/>
              <a:defRPr sz="3200">
                <a:solidFill>
                  <a:schemeClr val="accent3"/>
                </a:solidFill>
                <a:latin typeface="+mj-lt"/>
                <a:ea typeface="+mj-ea"/>
                <a:cs typeface="+mj-cs"/>
              </a:defRPr>
            </a:lvl1pPr>
          </a:lstStyle>
          <a:p>
            <a:pPr marL="0" marR="0" lvl="0" indent="0" algn="r" defTabSz="914400" rtl="1"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a:ln>
                <a:noFill/>
              </a:ln>
              <a:solidFill>
                <a:srgbClr val="652F8F"/>
              </a:solidFill>
              <a:effectLst/>
              <a:uLnTx/>
              <a:uFillTx/>
              <a:latin typeface="DIN Next LT Arabic Medium"/>
              <a:ea typeface="+mj-ea"/>
              <a:cs typeface="DIN Next LT Arabic Medium"/>
            </a:endParaRPr>
          </a:p>
        </p:txBody>
      </p:sp>
      <p:sp>
        <p:nvSpPr>
          <p:cNvPr id="35" name="Rectangle 34">
            <a:extLst>
              <a:ext uri="{FF2B5EF4-FFF2-40B4-BE49-F238E27FC236}">
                <a16:creationId xmlns:a16="http://schemas.microsoft.com/office/drawing/2014/main" id="{F77CD787-D988-4854-A206-0055B8942364}"/>
              </a:ext>
            </a:extLst>
          </p:cNvPr>
          <p:cNvSpPr/>
          <p:nvPr/>
        </p:nvSpPr>
        <p:spPr>
          <a:xfrm flipH="1">
            <a:off x="599441" y="3376943"/>
            <a:ext cx="8610600" cy="877296"/>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للمؤشرات دور مزدوج حيث تؤدي دور مقاييس للأداء كما أنها ترتبط بأهداف الأمم المتحدة للتنمية المستدامة والإطار الوطني لأداء المدن. وتجمع هذه المؤشرات بين نقاط بيانات متعددة من مصادر بيانات مختلفة، وسيتم ربط أي مؤشرات جديدة بإطار العمل ذاته.</a:t>
            </a:r>
          </a:p>
        </p:txBody>
      </p:sp>
      <p:sp>
        <p:nvSpPr>
          <p:cNvPr id="42" name="Rectangle 41">
            <a:extLst>
              <a:ext uri="{FF2B5EF4-FFF2-40B4-BE49-F238E27FC236}">
                <a16:creationId xmlns:a16="http://schemas.microsoft.com/office/drawing/2014/main" id="{724D24F1-CE05-4340-B4BD-BEF290748BE1}"/>
              </a:ext>
            </a:extLst>
          </p:cNvPr>
          <p:cNvSpPr/>
          <p:nvPr/>
        </p:nvSpPr>
        <p:spPr>
          <a:xfrm flipH="1">
            <a:off x="9293860" y="3376943"/>
            <a:ext cx="2250440" cy="87729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التكامل بين مؤشرات المجتمع ومقاييس الأداء</a:t>
            </a:r>
          </a:p>
        </p:txBody>
      </p:sp>
      <p:sp>
        <p:nvSpPr>
          <p:cNvPr id="43" name="Rectangle 42">
            <a:extLst>
              <a:ext uri="{FF2B5EF4-FFF2-40B4-BE49-F238E27FC236}">
                <a16:creationId xmlns:a16="http://schemas.microsoft.com/office/drawing/2014/main" id="{ECFCD467-C497-4894-BB17-BC98217FE7FF}"/>
              </a:ext>
            </a:extLst>
          </p:cNvPr>
          <p:cNvSpPr/>
          <p:nvPr/>
        </p:nvSpPr>
        <p:spPr>
          <a:xfrm flipH="1">
            <a:off x="9293860" y="4335924"/>
            <a:ext cx="2250440" cy="87729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جمع البيانات ومعالجتها</a:t>
            </a:r>
          </a:p>
        </p:txBody>
      </p:sp>
      <p:sp>
        <p:nvSpPr>
          <p:cNvPr id="44" name="Rectangle 43">
            <a:extLst>
              <a:ext uri="{FF2B5EF4-FFF2-40B4-BE49-F238E27FC236}">
                <a16:creationId xmlns:a16="http://schemas.microsoft.com/office/drawing/2014/main" id="{E091FCEA-E35A-403A-9E0B-8E081BF0256F}"/>
              </a:ext>
            </a:extLst>
          </p:cNvPr>
          <p:cNvSpPr/>
          <p:nvPr/>
        </p:nvSpPr>
        <p:spPr>
          <a:xfrm flipH="1">
            <a:off x="599441" y="4335924"/>
            <a:ext cx="8610600" cy="877296"/>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يعمل المرصد على جمع أنواع مختلفة من البيانات من مصادر متعددة مثل بيانات مناطق الحكومات المحلية والبلديات، والمكتب الأسترالي للإحصاء، وملف العناوين الوطنية ذات الترميز الجغرافي (</a:t>
            </a:r>
            <a:r>
              <a:rPr kumimoji="0" lang="en-US"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Geocoded National Address File</a:t>
            </a:r>
            <a:r>
              <a:rPr kumimoji="0" lang="ar-EG"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ومنصة بيانات التنقل المفتوحة، ومنصة توصيف بيانات التنقل العام، حيث يتم معالجة هذه البيانات باستخدام أدوات معالجة </a:t>
            </a:r>
            <a:r>
              <a:rPr kumimoji="0" lang="ar-EG"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البيانات وتحويلها إلى صور مرئية </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مثل حزم بايثون ونظام المعلومات الجغرافية (</a:t>
            </a:r>
            <a:r>
              <a:rPr kumimoji="0" lang="en-US"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GIS</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a:t>
            </a:r>
          </a:p>
        </p:txBody>
      </p:sp>
      <p:sp>
        <p:nvSpPr>
          <p:cNvPr id="45" name="Rectangle 44">
            <a:extLst>
              <a:ext uri="{FF2B5EF4-FFF2-40B4-BE49-F238E27FC236}">
                <a16:creationId xmlns:a16="http://schemas.microsoft.com/office/drawing/2014/main" id="{AA974578-F124-4C65-B804-CD8EEECB1468}"/>
              </a:ext>
            </a:extLst>
          </p:cNvPr>
          <p:cNvSpPr/>
          <p:nvPr/>
        </p:nvSpPr>
        <p:spPr>
          <a:xfrm flipH="1">
            <a:off x="599369" y="2417962"/>
            <a:ext cx="8610672" cy="877296"/>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تتمحور مقاييس الأداء حول قضايا قابلية العيش، والبنية التحتية الاجتماعية، والتعليم، والتوظيف، والنقل، والغذاء، والكحول، والأماكن العامة المفتوحة، والإسكان</a:t>
            </a:r>
            <a:r>
              <a:rPr kumimoji="0" lang="ar-EG"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a:t>
            </a:r>
            <a:r>
              <a:rPr kumimoji="0" lang="ar-EG"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وتهدف</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الخطط الموضوعة لزيادة عدد المؤشرات (على سبيل المثال إدراج تغير المناخ) إلى تمكين مؤشرات المرصد من قياس الأداء بشكل أفضل بهدف تحسين قضية معينة.</a:t>
            </a:r>
            <a:endParaRPr kumimoji="0" lang="ar-EG"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endParaRPr>
          </a:p>
        </p:txBody>
      </p:sp>
      <p:sp>
        <p:nvSpPr>
          <p:cNvPr id="46" name="Rectangle 45">
            <a:extLst>
              <a:ext uri="{FF2B5EF4-FFF2-40B4-BE49-F238E27FC236}">
                <a16:creationId xmlns:a16="http://schemas.microsoft.com/office/drawing/2014/main" id="{092CC783-9572-4544-B400-7F869856B3A1}"/>
              </a:ext>
            </a:extLst>
          </p:cNvPr>
          <p:cNvSpPr/>
          <p:nvPr/>
        </p:nvSpPr>
        <p:spPr>
          <a:xfrm flipH="1">
            <a:off x="9293860" y="2417962"/>
            <a:ext cx="2250440" cy="87729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مقاييس الأداء</a:t>
            </a:r>
          </a:p>
        </p:txBody>
      </p:sp>
      <p:sp>
        <p:nvSpPr>
          <p:cNvPr id="47" name="Rectangle 46">
            <a:extLst>
              <a:ext uri="{FF2B5EF4-FFF2-40B4-BE49-F238E27FC236}">
                <a16:creationId xmlns:a16="http://schemas.microsoft.com/office/drawing/2014/main" id="{F630703C-D0EA-47AB-B2F2-E9A0418E70D5}"/>
              </a:ext>
            </a:extLst>
          </p:cNvPr>
          <p:cNvSpPr/>
          <p:nvPr/>
        </p:nvSpPr>
        <p:spPr>
          <a:xfrm flipH="1">
            <a:off x="9293860" y="5294904"/>
            <a:ext cx="2250440" cy="87729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prstClr val="white"/>
                </a:solidFill>
                <a:effectLst/>
                <a:uLnTx/>
                <a:uFillTx/>
                <a:latin typeface="DIN Next LT Arabic"/>
                <a:ea typeface="+mn-ea"/>
                <a:cs typeface="DIN Next LT Arabic"/>
              </a:rPr>
              <a:t>تحويل البيانات إلى صور مرئية</a:t>
            </a:r>
          </a:p>
        </p:txBody>
      </p:sp>
      <p:sp>
        <p:nvSpPr>
          <p:cNvPr id="48" name="Rectangle 47">
            <a:extLst>
              <a:ext uri="{FF2B5EF4-FFF2-40B4-BE49-F238E27FC236}">
                <a16:creationId xmlns:a16="http://schemas.microsoft.com/office/drawing/2014/main" id="{B9B72B92-4ECE-4B14-9898-B0D788C9834F}"/>
              </a:ext>
            </a:extLst>
          </p:cNvPr>
          <p:cNvSpPr/>
          <p:nvPr/>
        </p:nvSpPr>
        <p:spPr>
          <a:xfrm flipH="1">
            <a:off x="599441" y="5294904"/>
            <a:ext cx="8610600" cy="877296"/>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أنشأ المرصد مورداً وطنياً لمؤشرات قابلية العيش اللازمة لتحديد وقياس ورصد واستهداف الاستجابات للتحديات الحرجة على المستويات الاجتماعية والاقتصادية والبيئية التي تنشأ نتيجة لحركة النمو السكاني السريعة في أستراليا. ويستخدم المرصد الخرائط المكانية في نظام المعلومات الجغرافية لعرض بيانات الصحة العامة في مختلف المجالات الرئيسية لمحور قابلية العيش: إمكانية السير، </a:t>
            </a:r>
            <a:r>
              <a:rPr kumimoji="0" lang="ar-EG"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ووسائل </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النقل العام، والبنية التحتية الاجتماعية والخدمات، والتوظيف، والغذاء، والإسكان، والأماكن العامة المفتوحة.</a:t>
            </a:r>
          </a:p>
        </p:txBody>
      </p:sp>
      <p:sp>
        <p:nvSpPr>
          <p:cNvPr id="49" name="TextBox 48">
            <a:extLst>
              <a:ext uri="{FF2B5EF4-FFF2-40B4-BE49-F238E27FC236}">
                <a16:creationId xmlns:a16="http://schemas.microsoft.com/office/drawing/2014/main" id="{4F67A85D-775F-4E85-9DA7-B4D8DB1D756A}"/>
              </a:ext>
            </a:extLst>
          </p:cNvPr>
          <p:cNvSpPr txBox="1"/>
          <p:nvPr/>
        </p:nvSpPr>
        <p:spPr>
          <a:xfrm>
            <a:off x="9855695" y="2046844"/>
            <a:ext cx="1065446" cy="248338"/>
          </a:xfrm>
          <a:prstGeom prst="rect">
            <a:avLst/>
          </a:prstGeom>
          <a:no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282560"/>
                </a:solidFill>
                <a:effectLst/>
                <a:uLnTx/>
                <a:uFillTx/>
                <a:latin typeface="DIN Next LT Arabic Medium"/>
                <a:ea typeface="+mn-ea"/>
                <a:cs typeface="DIN Next LT Arabic" panose="020B0503020203050203" pitchFamily="34" charset="-78"/>
              </a:rPr>
              <a:t>الإجراءات</a:t>
            </a:r>
          </a:p>
        </p:txBody>
      </p:sp>
      <p:cxnSp>
        <p:nvCxnSpPr>
          <p:cNvPr id="50" name="Straight Connector 49">
            <a:extLst>
              <a:ext uri="{FF2B5EF4-FFF2-40B4-BE49-F238E27FC236}">
                <a16:creationId xmlns:a16="http://schemas.microsoft.com/office/drawing/2014/main" id="{280D93C8-F798-4C16-B72F-0D33A5FC8F42}"/>
              </a:ext>
            </a:extLst>
          </p:cNvPr>
          <p:cNvCxnSpPr>
            <a:cxnSpLocks/>
          </p:cNvCxnSpPr>
          <p:nvPr/>
        </p:nvCxnSpPr>
        <p:spPr>
          <a:xfrm>
            <a:off x="9301481" y="2336276"/>
            <a:ext cx="223106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87FE550-3371-4460-A29D-BF0EE428EE2C}"/>
              </a:ext>
            </a:extLst>
          </p:cNvPr>
          <p:cNvSpPr txBox="1"/>
          <p:nvPr/>
        </p:nvSpPr>
        <p:spPr>
          <a:xfrm>
            <a:off x="4280719" y="2046844"/>
            <a:ext cx="1025922" cy="248338"/>
          </a:xfrm>
          <a:prstGeom prst="rect">
            <a:avLst/>
          </a:prstGeom>
          <a:noFill/>
        </p:spPr>
        <p:txBody>
          <a:bodyPr wrap="non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282560"/>
                </a:solidFill>
                <a:effectLst/>
                <a:uLnTx/>
                <a:uFillTx/>
                <a:latin typeface="DIN Next LT Arabic Medium"/>
                <a:ea typeface="+mn-ea"/>
                <a:cs typeface="DIN Next LT Arabic" panose="020B0503020203050203" pitchFamily="34" charset="-78"/>
              </a:rPr>
              <a:t>الوصف</a:t>
            </a:r>
          </a:p>
        </p:txBody>
      </p:sp>
      <p:cxnSp>
        <p:nvCxnSpPr>
          <p:cNvPr id="52" name="Straight Connector 51">
            <a:extLst>
              <a:ext uri="{FF2B5EF4-FFF2-40B4-BE49-F238E27FC236}">
                <a16:creationId xmlns:a16="http://schemas.microsoft.com/office/drawing/2014/main" id="{00D18389-F7DE-4786-82D6-B506996B6A25}"/>
              </a:ext>
            </a:extLst>
          </p:cNvPr>
          <p:cNvCxnSpPr>
            <a:cxnSpLocks/>
          </p:cNvCxnSpPr>
          <p:nvPr/>
        </p:nvCxnSpPr>
        <p:spPr>
          <a:xfrm>
            <a:off x="599441" y="2336276"/>
            <a:ext cx="86106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BA0B197-2660-4609-8F5E-20D02CA3E984}"/>
              </a:ext>
            </a:extLst>
          </p:cNvPr>
          <p:cNvSpPr/>
          <p:nvPr/>
        </p:nvSpPr>
        <p:spPr>
          <a:xfrm>
            <a:off x="544655" y="1425686"/>
            <a:ext cx="10988041" cy="5259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يتمتع المرصد بالقدرة على التعامل مع كميات كبيرة من البيانات الواردة من مصادر متعددة بالإضافة إلى دمجها في الخرائط التفاعلية للمدن</a:t>
            </a:r>
          </a:p>
        </p:txBody>
      </p:sp>
      <p:pic>
        <p:nvPicPr>
          <p:cNvPr id="25" name="Picture 24" descr="Text&#10;&#10;Description automatically generated with medium confidence">
            <a:extLst>
              <a:ext uri="{FF2B5EF4-FFF2-40B4-BE49-F238E27FC236}">
                <a16:creationId xmlns:a16="http://schemas.microsoft.com/office/drawing/2014/main" id="{B6C5A3D9-C3D6-4E02-B0C3-AED67A415598}"/>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41100" y="326382"/>
            <a:ext cx="1528463" cy="636277"/>
          </a:xfrm>
          <a:prstGeom prst="rect">
            <a:avLst/>
          </a:prstGeom>
        </p:spPr>
      </p:pic>
      <p:pic>
        <p:nvPicPr>
          <p:cNvPr id="24" name="Picture 23">
            <a:extLst>
              <a:ext uri="{FF2B5EF4-FFF2-40B4-BE49-F238E27FC236}">
                <a16:creationId xmlns:a16="http://schemas.microsoft.com/office/drawing/2014/main" id="{E4E7F4F8-FD58-4EA0-9087-1B097045C5C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
        <p:nvSpPr>
          <p:cNvPr id="28" name="Rectangle: Rounded Corners 27">
            <a:extLst>
              <a:ext uri="{FF2B5EF4-FFF2-40B4-BE49-F238E27FC236}">
                <a16:creationId xmlns:a16="http://schemas.microsoft.com/office/drawing/2014/main" id="{D5181099-0774-4355-A2BA-70D7296D145E}"/>
              </a:ext>
            </a:extLst>
          </p:cNvPr>
          <p:cNvSpPr/>
          <p:nvPr/>
        </p:nvSpPr>
        <p:spPr>
          <a:xfrm>
            <a:off x="62752" y="69564"/>
            <a:ext cx="1678584" cy="228609"/>
          </a:xfrm>
          <a:prstGeom prst="roundRect">
            <a:avLst>
              <a:gd name="adj" fmla="val 14234"/>
            </a:avLst>
          </a:prstGeom>
          <a:solidFill>
            <a:srgbClr val="0C72B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3- التعامل مع البيانات وقابلية التوسع</a:t>
            </a:r>
          </a:p>
        </p:txBody>
      </p:sp>
    </p:spTree>
    <p:extLst>
      <p:ext uri="{BB962C8B-B14F-4D97-AF65-F5344CB8AC3E}">
        <p14:creationId xmlns:p14="http://schemas.microsoft.com/office/powerpoint/2010/main" val="365181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6229D4E-9787-492C-9601-954B73622C28}"/>
              </a:ext>
            </a:extLst>
          </p:cNvPr>
          <p:cNvGraphicFramePr>
            <a:graphicFrameLocks noChangeAspect="1"/>
          </p:cNvGraphicFramePr>
          <p:nvPr>
            <p:custDataLst>
              <p:tags r:id="rId2"/>
            </p:custDataLst>
            <p:extLst>
              <p:ext uri="{D42A27DB-BD31-4B8C-83A1-F6EECF244321}">
                <p14:modId xmlns:p14="http://schemas.microsoft.com/office/powerpoint/2010/main" val="37693809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18" name="think-cell Slide" r:id="rId6" imgW="370" imgH="371" progId="TCLayout.ActiveDocument.1">
                  <p:embed/>
                </p:oleObj>
              </mc:Choice>
              <mc:Fallback>
                <p:oleObj name="think-cell Slide" r:id="rId6" imgW="370" imgH="371" progId="TCLayout.ActiveDocument.1">
                  <p:embed/>
                  <p:pic>
                    <p:nvPicPr>
                      <p:cNvPr id="7" name="Object 6" hidden="1">
                        <a:extLst>
                          <a:ext uri="{FF2B5EF4-FFF2-40B4-BE49-F238E27FC236}">
                            <a16:creationId xmlns:a16="http://schemas.microsoft.com/office/drawing/2014/main" id="{F6229D4E-9787-492C-9601-954B73622C2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83E77AFA-C4E6-46BE-85D3-8EABFFA94DE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1" eaLnBrk="1" fontAlgn="auto" latinLnBrk="0" hangingPunct="1">
              <a:lnSpc>
                <a:spcPct val="100000"/>
              </a:lnSpc>
              <a:spcBef>
                <a:spcPct val="0"/>
              </a:spcBef>
              <a:spcAft>
                <a:spcPct val="0"/>
              </a:spcAft>
              <a:buClrTx/>
              <a:buSzTx/>
              <a:buFontTx/>
              <a:buNone/>
              <a:tabLst/>
              <a:defRPr/>
            </a:pPr>
            <a:endParaRPr kumimoji="0" lang="en-US" sz="32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pitchFamily="34" charset="-78"/>
            </a:endParaRPr>
          </a:p>
        </p:txBody>
      </p:sp>
      <p:sp>
        <p:nvSpPr>
          <p:cNvPr id="2" name="Footer Placeholder 1">
            <a:extLst>
              <a:ext uri="{FF2B5EF4-FFF2-40B4-BE49-F238E27FC236}">
                <a16:creationId xmlns:a16="http://schemas.microsoft.com/office/drawing/2014/main" id="{BFFE8A4A-D69E-4379-A000-4C983AF21A32}"/>
              </a:ext>
            </a:extLst>
          </p:cNvPr>
          <p:cNvSpPr>
            <a:spLocks noGrp="1"/>
          </p:cNvSpPr>
          <p:nvPr>
            <p:ph type="ftr" sz="quarter" idx="1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rPr>
              <a:t>المصدر: تحليلات فريق العمل</a:t>
            </a:r>
          </a:p>
        </p:txBody>
      </p:sp>
      <p:sp>
        <p:nvSpPr>
          <p:cNvPr id="3" name="Slide Number Placeholder 2">
            <a:extLst>
              <a:ext uri="{FF2B5EF4-FFF2-40B4-BE49-F238E27FC236}">
                <a16:creationId xmlns:a16="http://schemas.microsoft.com/office/drawing/2014/main" id="{DCA5C738-EB9E-4CBC-A35A-CB0736615E77}"/>
              </a:ext>
            </a:extLst>
          </p:cNvPr>
          <p:cNvSpPr>
            <a:spLocks noGrp="1"/>
          </p:cNvSpPr>
          <p:nvPr>
            <p:ph type="sldNum" sz="quarter" idx="12"/>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9FDB499F-DC86-4996-A3C7-FCE8E06389C2}" type="slidenum">
              <a:rPr kumimoji="0" lang="ar-SA" sz="900" b="0" i="0" u="none" strike="noStrike" kern="1200" cap="none" spc="0" normalizeH="0" baseline="0" noProof="0" smtClean="0">
                <a:ln>
                  <a:noFill/>
                </a:ln>
                <a:solidFill>
                  <a:prstClr val="white">
                    <a:lumMod val="65000"/>
                  </a:prstClr>
                </a:solidFill>
                <a:effectLst/>
                <a:uLnTx/>
                <a:uFillTx/>
                <a:latin typeface="DIN Next LT Arabic"/>
                <a:ea typeface="+mn-ea"/>
                <a:cs typeface="DIN Next LT Arabic"/>
              </a:rPr>
              <a:pPr marL="0" marR="0" lvl="0" indent="0" algn="r" defTabSz="914400" rtl="1" eaLnBrk="1" fontAlgn="auto" latinLnBrk="0" hangingPunct="1">
                <a:lnSpc>
                  <a:spcPct val="100000"/>
                </a:lnSpc>
                <a:spcBef>
                  <a:spcPts val="0"/>
                </a:spcBef>
                <a:spcAft>
                  <a:spcPts val="0"/>
                </a:spcAft>
                <a:buClrTx/>
                <a:buSzTx/>
                <a:buFontTx/>
                <a:buNone/>
                <a:tabLst/>
                <a:defRPr/>
              </a:pPr>
              <a:t>7</a:t>
            </a:fld>
            <a:endPar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endParaRPr>
          </a:p>
        </p:txBody>
      </p:sp>
      <p:sp>
        <p:nvSpPr>
          <p:cNvPr id="5" name="Title 4">
            <a:extLst>
              <a:ext uri="{FF2B5EF4-FFF2-40B4-BE49-F238E27FC236}">
                <a16:creationId xmlns:a16="http://schemas.microsoft.com/office/drawing/2014/main" id="{102A09C3-8DEF-40E2-90F8-CCCE5E04FB4E}"/>
              </a:ext>
            </a:extLst>
          </p:cNvPr>
          <p:cNvSpPr>
            <a:spLocks noGrp="1"/>
          </p:cNvSpPr>
          <p:nvPr>
            <p:ph type="title"/>
          </p:nvPr>
        </p:nvSpPr>
        <p:spPr/>
        <p:txBody>
          <a:bodyPr vert="horz"/>
          <a:lstStyle/>
          <a:p>
            <a:pPr rtl="1"/>
            <a:r>
              <a:rPr lang="ar-SA"/>
              <a:t>تجربة المستخدم</a:t>
            </a:r>
          </a:p>
        </p:txBody>
      </p:sp>
      <p:sp>
        <p:nvSpPr>
          <p:cNvPr id="37" name="Rectangle 36">
            <a:extLst>
              <a:ext uri="{FF2B5EF4-FFF2-40B4-BE49-F238E27FC236}">
                <a16:creationId xmlns:a16="http://schemas.microsoft.com/office/drawing/2014/main" id="{1D2D0787-4958-4CF2-98BA-69E253925814}"/>
              </a:ext>
            </a:extLst>
          </p:cNvPr>
          <p:cNvSpPr/>
          <p:nvPr/>
        </p:nvSpPr>
        <p:spPr>
          <a:xfrm>
            <a:off x="544655" y="1425686"/>
            <a:ext cx="10988041" cy="2555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تضم منصة المرصد العديد من الجوانب الرئيسية لتجربة المستخدم إلا أنها تفتقر إلى الخصائص المتعلقة بقابلية الاستخدام والبيانات المفتوحة.</a:t>
            </a:r>
          </a:p>
        </p:txBody>
      </p:sp>
      <p:sp>
        <p:nvSpPr>
          <p:cNvPr id="120" name="Rectangle 119">
            <a:extLst>
              <a:ext uri="{FF2B5EF4-FFF2-40B4-BE49-F238E27FC236}">
                <a16:creationId xmlns:a16="http://schemas.microsoft.com/office/drawing/2014/main" id="{D96CB2E9-3930-4E21-8E00-D1405B2214B4}"/>
              </a:ext>
            </a:extLst>
          </p:cNvPr>
          <p:cNvSpPr/>
          <p:nvPr/>
        </p:nvSpPr>
        <p:spPr>
          <a:xfrm>
            <a:off x="9297583" y="4112544"/>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قابلية الاستخدام</a:t>
            </a:r>
          </a:p>
        </p:txBody>
      </p:sp>
      <p:sp>
        <p:nvSpPr>
          <p:cNvPr id="121" name="Rectangle 120">
            <a:extLst>
              <a:ext uri="{FF2B5EF4-FFF2-40B4-BE49-F238E27FC236}">
                <a16:creationId xmlns:a16="http://schemas.microsoft.com/office/drawing/2014/main" id="{3BC4662D-EDF2-4ADB-B32F-FDD085EC1615}"/>
              </a:ext>
            </a:extLst>
          </p:cNvPr>
          <p:cNvSpPr/>
          <p:nvPr/>
        </p:nvSpPr>
        <p:spPr>
          <a:xfrm>
            <a:off x="9297583" y="4681277"/>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التناسق المرئي</a:t>
            </a:r>
          </a:p>
        </p:txBody>
      </p:sp>
      <p:sp>
        <p:nvSpPr>
          <p:cNvPr id="122" name="Rectangle 121">
            <a:extLst>
              <a:ext uri="{FF2B5EF4-FFF2-40B4-BE49-F238E27FC236}">
                <a16:creationId xmlns:a16="http://schemas.microsoft.com/office/drawing/2014/main" id="{46ACD62B-56E5-47F1-A18B-C7A36C139A6C}"/>
              </a:ext>
            </a:extLst>
          </p:cNvPr>
          <p:cNvSpPr/>
          <p:nvPr/>
        </p:nvSpPr>
        <p:spPr>
          <a:xfrm>
            <a:off x="9297583" y="3543811"/>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تحويل البيانات </a:t>
            </a:r>
            <a:br>
              <a:rPr kumimoji="0" lang="ar-EG" sz="1200" b="0" i="0" u="none" strike="noStrike" kern="1200" cap="none" spc="0" normalizeH="0" baseline="0" noProof="0">
                <a:ln>
                  <a:noFill/>
                </a:ln>
                <a:solidFill>
                  <a:prstClr val="white"/>
                </a:solidFill>
                <a:effectLst/>
                <a:uLnTx/>
                <a:uFillTx/>
                <a:latin typeface="DIN Next LT Arabic"/>
                <a:ea typeface="+mn-ea"/>
                <a:cs typeface="DIN Next LT Arabic"/>
              </a:rPr>
            </a:b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إلى صور مرئية</a:t>
            </a:r>
          </a:p>
        </p:txBody>
      </p:sp>
      <p:sp>
        <p:nvSpPr>
          <p:cNvPr id="123" name="Rectangle 122">
            <a:extLst>
              <a:ext uri="{FF2B5EF4-FFF2-40B4-BE49-F238E27FC236}">
                <a16:creationId xmlns:a16="http://schemas.microsoft.com/office/drawing/2014/main" id="{CB5368CE-518F-487B-A70D-4EED56CCD26B}"/>
              </a:ext>
            </a:extLst>
          </p:cNvPr>
          <p:cNvSpPr/>
          <p:nvPr/>
        </p:nvSpPr>
        <p:spPr>
          <a:xfrm>
            <a:off x="9297583" y="5250010"/>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سهولة التنقل</a:t>
            </a:r>
          </a:p>
        </p:txBody>
      </p:sp>
      <p:sp>
        <p:nvSpPr>
          <p:cNvPr id="124" name="Rectangle 123">
            <a:extLst>
              <a:ext uri="{FF2B5EF4-FFF2-40B4-BE49-F238E27FC236}">
                <a16:creationId xmlns:a16="http://schemas.microsoft.com/office/drawing/2014/main" id="{5FBCA77A-F35E-41B8-ADF4-D90A6E5C897A}"/>
              </a:ext>
            </a:extLst>
          </p:cNvPr>
          <p:cNvSpPr/>
          <p:nvPr/>
        </p:nvSpPr>
        <p:spPr>
          <a:xfrm>
            <a:off x="9297583" y="2406346"/>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شمولية البيانات</a:t>
            </a:r>
          </a:p>
        </p:txBody>
      </p:sp>
      <p:sp>
        <p:nvSpPr>
          <p:cNvPr id="125" name="Rectangle 124">
            <a:extLst>
              <a:ext uri="{FF2B5EF4-FFF2-40B4-BE49-F238E27FC236}">
                <a16:creationId xmlns:a16="http://schemas.microsoft.com/office/drawing/2014/main" id="{7AE2C08B-080B-48D3-92FC-67EAEFAF0487}"/>
              </a:ext>
            </a:extLst>
          </p:cNvPr>
          <p:cNvSpPr/>
          <p:nvPr/>
        </p:nvSpPr>
        <p:spPr>
          <a:xfrm>
            <a:off x="9297583" y="2975079"/>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المصداقية والتحديث</a:t>
            </a:r>
          </a:p>
        </p:txBody>
      </p:sp>
      <p:sp>
        <p:nvSpPr>
          <p:cNvPr id="126" name="Rectangle 125">
            <a:extLst>
              <a:ext uri="{FF2B5EF4-FFF2-40B4-BE49-F238E27FC236}">
                <a16:creationId xmlns:a16="http://schemas.microsoft.com/office/drawing/2014/main" id="{FD24EBA2-A34C-46AB-A224-B0D11140C108}"/>
              </a:ext>
            </a:extLst>
          </p:cNvPr>
          <p:cNvSpPr/>
          <p:nvPr/>
        </p:nvSpPr>
        <p:spPr>
          <a:xfrm>
            <a:off x="9297583" y="5817737"/>
            <a:ext cx="22504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سهولة الاستخدام</a:t>
            </a:r>
          </a:p>
        </p:txBody>
      </p:sp>
      <p:sp>
        <p:nvSpPr>
          <p:cNvPr id="127" name="TextBox 126">
            <a:extLst>
              <a:ext uri="{FF2B5EF4-FFF2-40B4-BE49-F238E27FC236}">
                <a16:creationId xmlns:a16="http://schemas.microsoft.com/office/drawing/2014/main" id="{086ED8BB-A451-4AB1-AE80-8EA03A6D0C52}"/>
              </a:ext>
            </a:extLst>
          </p:cNvPr>
          <p:cNvSpPr txBox="1"/>
          <p:nvPr/>
        </p:nvSpPr>
        <p:spPr>
          <a:xfrm flipH="1">
            <a:off x="9890080" y="2046844"/>
            <a:ext cx="1065446" cy="248338"/>
          </a:xfrm>
          <a:prstGeom prst="rect">
            <a:avLst/>
          </a:prstGeom>
          <a:noFill/>
        </p:spPr>
        <p:txBody>
          <a:bodyPr wrap="squar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282560"/>
                </a:solidFill>
                <a:effectLst/>
                <a:uLnTx/>
                <a:uFillTx/>
                <a:latin typeface="DIN Next LT Arabic Medium"/>
                <a:ea typeface="+mn-ea"/>
                <a:cs typeface="DIN Next LT Arabic" panose="020B0503020203050203" pitchFamily="34" charset="-78"/>
              </a:rPr>
              <a:t>المقياس</a:t>
            </a:r>
          </a:p>
        </p:txBody>
      </p:sp>
      <p:cxnSp>
        <p:nvCxnSpPr>
          <p:cNvPr id="128" name="Straight Connector 127">
            <a:extLst>
              <a:ext uri="{FF2B5EF4-FFF2-40B4-BE49-F238E27FC236}">
                <a16:creationId xmlns:a16="http://schemas.microsoft.com/office/drawing/2014/main" id="{A46460C6-8B69-4A44-88EC-C2CE56C2183F}"/>
              </a:ext>
            </a:extLst>
          </p:cNvPr>
          <p:cNvCxnSpPr>
            <a:cxnSpLocks/>
          </p:cNvCxnSpPr>
          <p:nvPr/>
        </p:nvCxnSpPr>
        <p:spPr>
          <a:xfrm flipH="1">
            <a:off x="9304424" y="2336276"/>
            <a:ext cx="2235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9" name="Graphic 18">
            <a:extLst>
              <a:ext uri="{FF2B5EF4-FFF2-40B4-BE49-F238E27FC236}">
                <a16:creationId xmlns:a16="http://schemas.microsoft.com/office/drawing/2014/main" id="{8851513E-83E6-4131-9187-B0AF75685E12}"/>
              </a:ext>
            </a:extLst>
          </p:cNvPr>
          <p:cNvGrpSpPr/>
          <p:nvPr/>
        </p:nvGrpSpPr>
        <p:grpSpPr>
          <a:xfrm>
            <a:off x="9444677" y="5367105"/>
            <a:ext cx="297228" cy="297262"/>
            <a:chOff x="304679" y="4048945"/>
            <a:chExt cx="266739" cy="266769"/>
          </a:xfrm>
          <a:solidFill>
            <a:schemeClr val="bg1"/>
          </a:solidFill>
        </p:grpSpPr>
        <p:sp>
          <p:nvSpPr>
            <p:cNvPr id="130" name="Freeform: Shape 129">
              <a:extLst>
                <a:ext uri="{FF2B5EF4-FFF2-40B4-BE49-F238E27FC236}">
                  <a16:creationId xmlns:a16="http://schemas.microsoft.com/office/drawing/2014/main" id="{9EB31D55-3725-4B33-AE4E-3A9C743E5C69}"/>
                </a:ext>
              </a:extLst>
            </p:cNvPr>
            <p:cNvSpPr/>
            <p:nvPr/>
          </p:nvSpPr>
          <p:spPr>
            <a:xfrm>
              <a:off x="304679" y="4048945"/>
              <a:ext cx="266739" cy="266769"/>
            </a:xfrm>
            <a:custGeom>
              <a:avLst/>
              <a:gdLst>
                <a:gd name="connsiteX0" fmla="*/ 225851 w 266739"/>
                <a:gd name="connsiteY0" fmla="*/ 37300 h 266769"/>
                <a:gd name="connsiteX1" fmla="*/ 212442 w 266739"/>
                <a:gd name="connsiteY1" fmla="*/ 38585 h 266769"/>
                <a:gd name="connsiteX2" fmla="*/ 212707 w 266739"/>
                <a:gd name="connsiteY2" fmla="*/ 51016 h 266769"/>
                <a:gd name="connsiteX3" fmla="*/ 215942 w 266739"/>
                <a:gd name="connsiteY3" fmla="*/ 212629 h 266769"/>
                <a:gd name="connsiteX4" fmla="*/ 54330 w 266739"/>
                <a:gd name="connsiteY4" fmla="*/ 215865 h 266769"/>
                <a:gd name="connsiteX5" fmla="*/ 51094 w 266739"/>
                <a:gd name="connsiteY5" fmla="*/ 54252 h 266769"/>
                <a:gd name="connsiteX6" fmla="*/ 177559 w 266739"/>
                <a:gd name="connsiteY6" fmla="*/ 27966 h 266769"/>
                <a:gd name="connsiteX7" fmla="*/ 189989 w 266739"/>
                <a:gd name="connsiteY7" fmla="*/ 22775 h 266769"/>
                <a:gd name="connsiteX8" fmla="*/ 184798 w 266739"/>
                <a:gd name="connsiteY8" fmla="*/ 10345 h 266769"/>
                <a:gd name="connsiteX9" fmla="*/ 10345 w 266739"/>
                <a:gd name="connsiteY9" fmla="*/ 81971 h 266769"/>
                <a:gd name="connsiteX10" fmla="*/ 81971 w 266739"/>
                <a:gd name="connsiteY10" fmla="*/ 256425 h 266769"/>
                <a:gd name="connsiteX11" fmla="*/ 256424 w 266739"/>
                <a:gd name="connsiteY11" fmla="*/ 184798 h 266769"/>
                <a:gd name="connsiteX12" fmla="*/ 225851 w 266739"/>
                <a:gd name="connsiteY12" fmla="*/ 37300 h 2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39" h="266769">
                  <a:moveTo>
                    <a:pt x="225851" y="37300"/>
                  </a:moveTo>
                  <a:cubicBezTo>
                    <a:pt x="221793" y="33952"/>
                    <a:pt x="215790" y="34527"/>
                    <a:pt x="212442" y="38585"/>
                  </a:cubicBezTo>
                  <a:cubicBezTo>
                    <a:pt x="209440" y="42223"/>
                    <a:pt x="209553" y="47510"/>
                    <a:pt x="212707" y="51016"/>
                  </a:cubicBezTo>
                  <a:cubicBezTo>
                    <a:pt x="258228" y="94750"/>
                    <a:pt x="259677" y="167107"/>
                    <a:pt x="215942" y="212629"/>
                  </a:cubicBezTo>
                  <a:cubicBezTo>
                    <a:pt x="172208" y="258150"/>
                    <a:pt x="99851" y="259599"/>
                    <a:pt x="54330" y="215865"/>
                  </a:cubicBezTo>
                  <a:cubicBezTo>
                    <a:pt x="8809" y="172131"/>
                    <a:pt x="7360" y="99774"/>
                    <a:pt x="51094" y="54252"/>
                  </a:cubicBezTo>
                  <a:cubicBezTo>
                    <a:pt x="83783" y="20228"/>
                    <a:pt x="134020" y="9786"/>
                    <a:pt x="177559" y="27966"/>
                  </a:cubicBezTo>
                  <a:cubicBezTo>
                    <a:pt x="182426" y="29965"/>
                    <a:pt x="187990" y="27641"/>
                    <a:pt x="189989" y="22775"/>
                  </a:cubicBezTo>
                  <a:cubicBezTo>
                    <a:pt x="191989" y="17909"/>
                    <a:pt x="189665" y="12344"/>
                    <a:pt x="184798" y="10345"/>
                  </a:cubicBezTo>
                  <a:cubicBezTo>
                    <a:pt x="116845" y="-18050"/>
                    <a:pt x="38740" y="14018"/>
                    <a:pt x="10345" y="81971"/>
                  </a:cubicBezTo>
                  <a:cubicBezTo>
                    <a:pt x="-18050" y="149924"/>
                    <a:pt x="14018" y="228030"/>
                    <a:pt x="81971" y="256425"/>
                  </a:cubicBezTo>
                  <a:cubicBezTo>
                    <a:pt x="149924" y="284820"/>
                    <a:pt x="228030" y="252751"/>
                    <a:pt x="256424" y="184798"/>
                  </a:cubicBezTo>
                  <a:cubicBezTo>
                    <a:pt x="277637" y="134033"/>
                    <a:pt x="265495" y="75451"/>
                    <a:pt x="225851" y="3730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31" name="Freeform: Shape 130">
              <a:extLst>
                <a:ext uri="{FF2B5EF4-FFF2-40B4-BE49-F238E27FC236}">
                  <a16:creationId xmlns:a16="http://schemas.microsoft.com/office/drawing/2014/main" id="{B9D24934-E7BE-4A34-92EA-7B9E0B07C716}"/>
                </a:ext>
              </a:extLst>
            </p:cNvPr>
            <p:cNvSpPr/>
            <p:nvPr/>
          </p:nvSpPr>
          <p:spPr>
            <a:xfrm>
              <a:off x="400133" y="4077674"/>
              <a:ext cx="76198" cy="66673"/>
            </a:xfrm>
            <a:custGeom>
              <a:avLst/>
              <a:gdLst>
                <a:gd name="connsiteX0" fmla="*/ 74867 w 76198"/>
                <a:gd name="connsiteY0" fmla="*/ 52291 h 66673"/>
                <a:gd name="connsiteX1" fmla="*/ 46291 w 76198"/>
                <a:gd name="connsiteY1" fmla="*/ 4666 h 66673"/>
                <a:gd name="connsiteX2" fmla="*/ 33239 w 76198"/>
                <a:gd name="connsiteY2" fmla="*/ 1335 h 66673"/>
                <a:gd name="connsiteX3" fmla="*/ 29908 w 76198"/>
                <a:gd name="connsiteY3" fmla="*/ 4666 h 66673"/>
                <a:gd name="connsiteX4" fmla="*/ 1333 w 76198"/>
                <a:gd name="connsiteY4" fmla="*/ 52291 h 66673"/>
                <a:gd name="connsiteX5" fmla="*/ 4669 w 76198"/>
                <a:gd name="connsiteY5" fmla="*/ 65342 h 66673"/>
                <a:gd name="connsiteX6" fmla="*/ 9525 w 76198"/>
                <a:gd name="connsiteY6" fmla="*/ 66674 h 66673"/>
                <a:gd name="connsiteX7" fmla="*/ 66675 w 76198"/>
                <a:gd name="connsiteY7" fmla="*/ 66674 h 66673"/>
                <a:gd name="connsiteX8" fmla="*/ 76198 w 76198"/>
                <a:gd name="connsiteY8" fmla="*/ 57147 h 66673"/>
                <a:gd name="connsiteX9" fmla="*/ 74867 w 76198"/>
                <a:gd name="connsiteY9" fmla="*/ 52291 h 66673"/>
                <a:gd name="connsiteX10" fmla="*/ 26384 w 76198"/>
                <a:gd name="connsiteY10" fmla="*/ 47624 h 66673"/>
                <a:gd name="connsiteX11" fmla="*/ 38100 w 76198"/>
                <a:gd name="connsiteY11" fmla="*/ 28002 h 66673"/>
                <a:gd name="connsiteX12" fmla="*/ 49816 w 76198"/>
                <a:gd name="connsiteY12" fmla="*/ 47624 h 6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98" h="66673">
                  <a:moveTo>
                    <a:pt x="74867" y="52291"/>
                  </a:moveTo>
                  <a:lnTo>
                    <a:pt x="46291" y="4666"/>
                  </a:lnTo>
                  <a:cubicBezTo>
                    <a:pt x="43607" y="142"/>
                    <a:pt x="37764" y="-1349"/>
                    <a:pt x="33239" y="1335"/>
                  </a:cubicBezTo>
                  <a:cubicBezTo>
                    <a:pt x="31868" y="2149"/>
                    <a:pt x="30723" y="3294"/>
                    <a:pt x="29908" y="4666"/>
                  </a:cubicBezTo>
                  <a:lnTo>
                    <a:pt x="1333" y="52291"/>
                  </a:lnTo>
                  <a:cubicBezTo>
                    <a:pt x="-1350" y="56816"/>
                    <a:pt x="144" y="62659"/>
                    <a:pt x="4669" y="65342"/>
                  </a:cubicBezTo>
                  <a:cubicBezTo>
                    <a:pt x="6139" y="66214"/>
                    <a:pt x="7816" y="66674"/>
                    <a:pt x="9525" y="66674"/>
                  </a:cubicBezTo>
                  <a:lnTo>
                    <a:pt x="66675" y="66674"/>
                  </a:lnTo>
                  <a:cubicBezTo>
                    <a:pt x="71936" y="66673"/>
                    <a:pt x="76199" y="62407"/>
                    <a:pt x="76198" y="57147"/>
                  </a:cubicBezTo>
                  <a:cubicBezTo>
                    <a:pt x="76198" y="55438"/>
                    <a:pt x="75738" y="53761"/>
                    <a:pt x="74867" y="52291"/>
                  </a:cubicBezTo>
                  <a:close/>
                  <a:moveTo>
                    <a:pt x="26384" y="47624"/>
                  </a:moveTo>
                  <a:lnTo>
                    <a:pt x="38100" y="28002"/>
                  </a:lnTo>
                  <a:lnTo>
                    <a:pt x="49816" y="47624"/>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32" name="Freeform: Shape 131">
              <a:extLst>
                <a:ext uri="{FF2B5EF4-FFF2-40B4-BE49-F238E27FC236}">
                  <a16:creationId xmlns:a16="http://schemas.microsoft.com/office/drawing/2014/main" id="{AD4137F0-E5DC-4C3B-9C82-CDB8FA8CAEA7}"/>
                </a:ext>
              </a:extLst>
            </p:cNvPr>
            <p:cNvSpPr/>
            <p:nvPr/>
          </p:nvSpPr>
          <p:spPr>
            <a:xfrm>
              <a:off x="400134" y="4220548"/>
              <a:ext cx="76198" cy="66675"/>
            </a:xfrm>
            <a:custGeom>
              <a:avLst/>
              <a:gdLst>
                <a:gd name="connsiteX0" fmla="*/ 29907 w 76198"/>
                <a:gd name="connsiteY0" fmla="*/ 52292 h 66675"/>
                <a:gd name="connsiteX1" fmla="*/ 33240 w 76198"/>
                <a:gd name="connsiteY1" fmla="*/ 65342 h 66675"/>
                <a:gd name="connsiteX2" fmla="*/ 38098 w 76198"/>
                <a:gd name="connsiteY2" fmla="*/ 66675 h 66675"/>
                <a:gd name="connsiteX3" fmla="*/ 46290 w 76198"/>
                <a:gd name="connsiteY3" fmla="*/ 62008 h 66675"/>
                <a:gd name="connsiteX4" fmla="*/ 74865 w 76198"/>
                <a:gd name="connsiteY4" fmla="*/ 14383 h 66675"/>
                <a:gd name="connsiteX5" fmla="*/ 71529 w 76198"/>
                <a:gd name="connsiteY5" fmla="*/ 1332 h 66675"/>
                <a:gd name="connsiteX6" fmla="*/ 66673 w 76198"/>
                <a:gd name="connsiteY6" fmla="*/ 0 h 66675"/>
                <a:gd name="connsiteX7" fmla="*/ 9523 w 76198"/>
                <a:gd name="connsiteY7" fmla="*/ 0 h 66675"/>
                <a:gd name="connsiteX8" fmla="*/ 0 w 76198"/>
                <a:gd name="connsiteY8" fmla="*/ 9527 h 66675"/>
                <a:gd name="connsiteX9" fmla="*/ 1332 w 76198"/>
                <a:gd name="connsiteY9" fmla="*/ 14383 h 66675"/>
                <a:gd name="connsiteX10" fmla="*/ 12762 w 76198"/>
                <a:gd name="connsiteY10" fmla="*/ 33433 h 66675"/>
                <a:gd name="connsiteX11" fmla="*/ 26067 w 76198"/>
                <a:gd name="connsiteY11" fmla="*/ 35534 h 66675"/>
                <a:gd name="connsiteX12" fmla="*/ 29145 w 76198"/>
                <a:gd name="connsiteY12" fmla="*/ 23908 h 66675"/>
                <a:gd name="connsiteX13" fmla="*/ 26382 w 76198"/>
                <a:gd name="connsiteY13" fmla="*/ 19050 h 66675"/>
                <a:gd name="connsiteX14" fmla="*/ 49814 w 76198"/>
                <a:gd name="connsiteY14" fmla="*/ 1905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198" h="66675">
                  <a:moveTo>
                    <a:pt x="29907" y="52292"/>
                  </a:moveTo>
                  <a:cubicBezTo>
                    <a:pt x="27224" y="56817"/>
                    <a:pt x="28717" y="62658"/>
                    <a:pt x="33240" y="65342"/>
                  </a:cubicBezTo>
                  <a:cubicBezTo>
                    <a:pt x="34711" y="66214"/>
                    <a:pt x="36388" y="66674"/>
                    <a:pt x="38098" y="66675"/>
                  </a:cubicBezTo>
                  <a:cubicBezTo>
                    <a:pt x="41461" y="66674"/>
                    <a:pt x="44574" y="64900"/>
                    <a:pt x="46290" y="62008"/>
                  </a:cubicBezTo>
                  <a:lnTo>
                    <a:pt x="74865" y="14383"/>
                  </a:lnTo>
                  <a:cubicBezTo>
                    <a:pt x="77548" y="9857"/>
                    <a:pt x="76054" y="4015"/>
                    <a:pt x="71529" y="1332"/>
                  </a:cubicBezTo>
                  <a:cubicBezTo>
                    <a:pt x="70059" y="460"/>
                    <a:pt x="68382" y="0"/>
                    <a:pt x="66673" y="0"/>
                  </a:cubicBezTo>
                  <a:lnTo>
                    <a:pt x="9523" y="0"/>
                  </a:lnTo>
                  <a:cubicBezTo>
                    <a:pt x="4262" y="1"/>
                    <a:pt x="-1" y="4266"/>
                    <a:pt x="0" y="9527"/>
                  </a:cubicBezTo>
                  <a:cubicBezTo>
                    <a:pt x="0" y="11236"/>
                    <a:pt x="460" y="12913"/>
                    <a:pt x="1332" y="14383"/>
                  </a:cubicBezTo>
                  <a:lnTo>
                    <a:pt x="12762" y="33433"/>
                  </a:lnTo>
                  <a:cubicBezTo>
                    <a:pt x="15855" y="37688"/>
                    <a:pt x="21812" y="38628"/>
                    <a:pt x="26067" y="35534"/>
                  </a:cubicBezTo>
                  <a:cubicBezTo>
                    <a:pt x="29719" y="32877"/>
                    <a:pt x="31004" y="28023"/>
                    <a:pt x="29145" y="23908"/>
                  </a:cubicBezTo>
                  <a:lnTo>
                    <a:pt x="26382" y="19050"/>
                  </a:lnTo>
                  <a:lnTo>
                    <a:pt x="49814" y="19050"/>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33" name="Freeform: Shape 132">
              <a:extLst>
                <a:ext uri="{FF2B5EF4-FFF2-40B4-BE49-F238E27FC236}">
                  <a16:creationId xmlns:a16="http://schemas.microsoft.com/office/drawing/2014/main" id="{C12B6DEA-DF2D-4EF5-966B-3AA51E3F3978}"/>
                </a:ext>
              </a:extLst>
            </p:cNvPr>
            <p:cNvSpPr/>
            <p:nvPr/>
          </p:nvSpPr>
          <p:spPr>
            <a:xfrm>
              <a:off x="476333" y="4144348"/>
              <a:ext cx="66673" cy="76199"/>
            </a:xfrm>
            <a:custGeom>
              <a:avLst/>
              <a:gdLst>
                <a:gd name="connsiteX0" fmla="*/ 4858 w 66673"/>
                <a:gd name="connsiteY0" fmla="*/ 74962 h 76199"/>
                <a:gd name="connsiteX1" fmla="*/ 9525 w 66673"/>
                <a:gd name="connsiteY1" fmla="*/ 76200 h 76199"/>
                <a:gd name="connsiteX2" fmla="*/ 14383 w 66673"/>
                <a:gd name="connsiteY2" fmla="*/ 74867 h 76199"/>
                <a:gd name="connsiteX3" fmla="*/ 62008 w 66673"/>
                <a:gd name="connsiteY3" fmla="*/ 46291 h 76199"/>
                <a:gd name="connsiteX4" fmla="*/ 65339 w 66673"/>
                <a:gd name="connsiteY4" fmla="*/ 33239 h 76199"/>
                <a:gd name="connsiteX5" fmla="*/ 62008 w 66673"/>
                <a:gd name="connsiteY5" fmla="*/ 29908 h 76199"/>
                <a:gd name="connsiteX6" fmla="*/ 14383 w 66673"/>
                <a:gd name="connsiteY6" fmla="*/ 1333 h 76199"/>
                <a:gd name="connsiteX7" fmla="*/ 1332 w 66673"/>
                <a:gd name="connsiteY7" fmla="*/ 4669 h 76199"/>
                <a:gd name="connsiteX8" fmla="*/ 0 w 66673"/>
                <a:gd name="connsiteY8" fmla="*/ 9525 h 76199"/>
                <a:gd name="connsiteX9" fmla="*/ 0 w 66673"/>
                <a:gd name="connsiteY9" fmla="*/ 66675 h 76199"/>
                <a:gd name="connsiteX10" fmla="*/ 4858 w 66673"/>
                <a:gd name="connsiteY10" fmla="*/ 74962 h 76199"/>
                <a:gd name="connsiteX11" fmla="*/ 19050 w 66673"/>
                <a:gd name="connsiteY11" fmla="*/ 26384 h 76199"/>
                <a:gd name="connsiteX12" fmla="*/ 38671 w 66673"/>
                <a:gd name="connsiteY12" fmla="*/ 38100 h 76199"/>
                <a:gd name="connsiteX13" fmla="*/ 19050 w 66673"/>
                <a:gd name="connsiteY13" fmla="*/ 49816 h 7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199">
                  <a:moveTo>
                    <a:pt x="4858" y="74962"/>
                  </a:moveTo>
                  <a:cubicBezTo>
                    <a:pt x="6282" y="75769"/>
                    <a:pt x="7889" y="76195"/>
                    <a:pt x="9525" y="76200"/>
                  </a:cubicBezTo>
                  <a:cubicBezTo>
                    <a:pt x="11235" y="76199"/>
                    <a:pt x="12912" y="75739"/>
                    <a:pt x="14383" y="74867"/>
                  </a:cubicBezTo>
                  <a:lnTo>
                    <a:pt x="62008" y="46291"/>
                  </a:lnTo>
                  <a:cubicBezTo>
                    <a:pt x="66532" y="43607"/>
                    <a:pt x="68023" y="37764"/>
                    <a:pt x="65339" y="33239"/>
                  </a:cubicBezTo>
                  <a:cubicBezTo>
                    <a:pt x="64525" y="31868"/>
                    <a:pt x="63379" y="30723"/>
                    <a:pt x="62008" y="29908"/>
                  </a:cubicBezTo>
                  <a:lnTo>
                    <a:pt x="14383" y="1333"/>
                  </a:lnTo>
                  <a:cubicBezTo>
                    <a:pt x="9857" y="-1350"/>
                    <a:pt x="4015" y="144"/>
                    <a:pt x="1332" y="4669"/>
                  </a:cubicBezTo>
                  <a:cubicBezTo>
                    <a:pt x="460" y="6139"/>
                    <a:pt x="0" y="7816"/>
                    <a:pt x="0" y="9525"/>
                  </a:cubicBezTo>
                  <a:lnTo>
                    <a:pt x="0" y="66675"/>
                  </a:lnTo>
                  <a:cubicBezTo>
                    <a:pt x="6" y="70112"/>
                    <a:pt x="1862" y="73278"/>
                    <a:pt x="4858" y="74962"/>
                  </a:cubicBezTo>
                  <a:close/>
                  <a:moveTo>
                    <a:pt x="19050" y="26384"/>
                  </a:moveTo>
                  <a:lnTo>
                    <a:pt x="38671" y="38100"/>
                  </a:lnTo>
                  <a:lnTo>
                    <a:pt x="19050" y="49816"/>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34" name="Freeform: Shape 133">
              <a:extLst>
                <a:ext uri="{FF2B5EF4-FFF2-40B4-BE49-F238E27FC236}">
                  <a16:creationId xmlns:a16="http://schemas.microsoft.com/office/drawing/2014/main" id="{2B171388-F266-4E16-8F03-51CA58D2D638}"/>
                </a:ext>
              </a:extLst>
            </p:cNvPr>
            <p:cNvSpPr/>
            <p:nvPr/>
          </p:nvSpPr>
          <p:spPr>
            <a:xfrm>
              <a:off x="333459" y="4144310"/>
              <a:ext cx="66673" cy="76237"/>
            </a:xfrm>
            <a:custGeom>
              <a:avLst/>
              <a:gdLst>
                <a:gd name="connsiteX0" fmla="*/ 61816 w 66673"/>
                <a:gd name="connsiteY0" fmla="*/ 1276 h 76237"/>
                <a:gd name="connsiteX1" fmla="*/ 52291 w 66673"/>
                <a:gd name="connsiteY1" fmla="*/ 1276 h 76237"/>
                <a:gd name="connsiteX2" fmla="*/ 4666 w 66673"/>
                <a:gd name="connsiteY2" fmla="*/ 29851 h 76237"/>
                <a:gd name="connsiteX3" fmla="*/ 1335 w 66673"/>
                <a:gd name="connsiteY3" fmla="*/ 42903 h 76237"/>
                <a:gd name="connsiteX4" fmla="*/ 4666 w 66673"/>
                <a:gd name="connsiteY4" fmla="*/ 46234 h 76237"/>
                <a:gd name="connsiteX5" fmla="*/ 52291 w 66673"/>
                <a:gd name="connsiteY5" fmla="*/ 74809 h 76237"/>
                <a:gd name="connsiteX6" fmla="*/ 57149 w 66673"/>
                <a:gd name="connsiteY6" fmla="*/ 76238 h 76237"/>
                <a:gd name="connsiteX7" fmla="*/ 61816 w 66673"/>
                <a:gd name="connsiteY7" fmla="*/ 74999 h 76237"/>
                <a:gd name="connsiteX8" fmla="*/ 66674 w 66673"/>
                <a:gd name="connsiteY8" fmla="*/ 66713 h 76237"/>
                <a:gd name="connsiteX9" fmla="*/ 66674 w 66673"/>
                <a:gd name="connsiteY9" fmla="*/ 9563 h 76237"/>
                <a:gd name="connsiteX10" fmla="*/ 61816 w 66673"/>
                <a:gd name="connsiteY10" fmla="*/ 1276 h 76237"/>
                <a:gd name="connsiteX11" fmla="*/ 47624 w 66673"/>
                <a:gd name="connsiteY11" fmla="*/ 49853 h 76237"/>
                <a:gd name="connsiteX12" fmla="*/ 28002 w 66673"/>
                <a:gd name="connsiteY12" fmla="*/ 38138 h 76237"/>
                <a:gd name="connsiteX13" fmla="*/ 47624 w 66673"/>
                <a:gd name="connsiteY13" fmla="*/ 26422 h 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237">
                  <a:moveTo>
                    <a:pt x="61816" y="1276"/>
                  </a:moveTo>
                  <a:cubicBezTo>
                    <a:pt x="58869" y="-425"/>
                    <a:pt x="55238" y="-425"/>
                    <a:pt x="52291" y="1276"/>
                  </a:cubicBezTo>
                  <a:lnTo>
                    <a:pt x="4666" y="29851"/>
                  </a:lnTo>
                  <a:cubicBezTo>
                    <a:pt x="142" y="32535"/>
                    <a:pt x="-1349" y="38379"/>
                    <a:pt x="1335" y="42903"/>
                  </a:cubicBezTo>
                  <a:cubicBezTo>
                    <a:pt x="2149" y="44275"/>
                    <a:pt x="3294" y="45419"/>
                    <a:pt x="4666" y="46234"/>
                  </a:cubicBezTo>
                  <a:lnTo>
                    <a:pt x="52291" y="74809"/>
                  </a:lnTo>
                  <a:cubicBezTo>
                    <a:pt x="53752" y="75715"/>
                    <a:pt x="55430" y="76208"/>
                    <a:pt x="57149" y="76238"/>
                  </a:cubicBezTo>
                  <a:cubicBezTo>
                    <a:pt x="58785" y="76233"/>
                    <a:pt x="60392" y="75806"/>
                    <a:pt x="61816" y="74999"/>
                  </a:cubicBezTo>
                  <a:cubicBezTo>
                    <a:pt x="64812" y="73315"/>
                    <a:pt x="66668" y="70149"/>
                    <a:pt x="66674" y="66713"/>
                  </a:cubicBezTo>
                  <a:lnTo>
                    <a:pt x="66674" y="9563"/>
                  </a:lnTo>
                  <a:cubicBezTo>
                    <a:pt x="66668" y="6126"/>
                    <a:pt x="64812" y="2960"/>
                    <a:pt x="61816" y="1276"/>
                  </a:cubicBezTo>
                  <a:close/>
                  <a:moveTo>
                    <a:pt x="47624" y="49853"/>
                  </a:moveTo>
                  <a:lnTo>
                    <a:pt x="28002" y="38138"/>
                  </a:lnTo>
                  <a:lnTo>
                    <a:pt x="47624" y="26422"/>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pic>
        <p:nvPicPr>
          <p:cNvPr id="135" name="Graphic 134">
            <a:extLst>
              <a:ext uri="{FF2B5EF4-FFF2-40B4-BE49-F238E27FC236}">
                <a16:creationId xmlns:a16="http://schemas.microsoft.com/office/drawing/2014/main" id="{F78AFDE2-AC32-47E2-89F2-65A2E186CC06}"/>
              </a:ext>
            </a:extLst>
          </p:cNvPr>
          <p:cNvPicPr>
            <a:picLocks noChangeAspect="1"/>
          </p:cNvPicPr>
          <p:nvPr/>
        </p:nvPicPr>
        <p:blipFill>
          <a:blip r:embed="rId8" cstate="print">
            <a:extLst>
              <a:ext uri="{28A0092B-C50C-407E-A947-70E740481C1C}">
                <a14:useLocalDpi xmlns:a14="http://schemas.microsoft.com/office/drawing/2010/main"/>
              </a:ext>
              <a:ext uri="{96DAC541-7B7A-43D3-8B79-37D633B846F1}">
                <asvg:svgBlip xmlns:asvg="http://schemas.microsoft.com/office/drawing/2016/SVG/main" r:embed="rId9"/>
              </a:ext>
            </a:extLst>
          </a:blip>
          <a:srcRect b="20926"/>
          <a:stretch>
            <a:fillRect/>
          </a:stretch>
        </p:blipFill>
        <p:spPr>
          <a:xfrm>
            <a:off x="9387069" y="4183559"/>
            <a:ext cx="412444" cy="407670"/>
          </a:xfrm>
          <a:custGeom>
            <a:avLst/>
            <a:gdLst>
              <a:gd name="connsiteX0" fmla="*/ 0 w 412444"/>
              <a:gd name="connsiteY0" fmla="*/ 0 h 407670"/>
              <a:gd name="connsiteX1" fmla="*/ 412444 w 412444"/>
              <a:gd name="connsiteY1" fmla="*/ 0 h 407670"/>
              <a:gd name="connsiteX2" fmla="*/ 412444 w 412444"/>
              <a:gd name="connsiteY2" fmla="*/ 407670 h 407670"/>
              <a:gd name="connsiteX3" fmla="*/ 0 w 412444"/>
              <a:gd name="connsiteY3" fmla="*/ 407670 h 407670"/>
            </a:gdLst>
            <a:ahLst/>
            <a:cxnLst>
              <a:cxn ang="0">
                <a:pos x="connsiteX0" y="connsiteY0"/>
              </a:cxn>
              <a:cxn ang="0">
                <a:pos x="connsiteX1" y="connsiteY1"/>
              </a:cxn>
              <a:cxn ang="0">
                <a:pos x="connsiteX2" y="connsiteY2"/>
              </a:cxn>
              <a:cxn ang="0">
                <a:pos x="connsiteX3" y="connsiteY3"/>
              </a:cxn>
            </a:cxnLst>
            <a:rect l="l" t="t" r="r" b="b"/>
            <a:pathLst>
              <a:path w="412444" h="407670">
                <a:moveTo>
                  <a:pt x="0" y="0"/>
                </a:moveTo>
                <a:lnTo>
                  <a:pt x="412444" y="0"/>
                </a:lnTo>
                <a:lnTo>
                  <a:pt x="412444" y="407670"/>
                </a:lnTo>
                <a:lnTo>
                  <a:pt x="0" y="407670"/>
                </a:lnTo>
                <a:close/>
              </a:path>
            </a:pathLst>
          </a:custGeom>
        </p:spPr>
      </p:pic>
      <p:pic>
        <p:nvPicPr>
          <p:cNvPr id="136" name="Graphic 135">
            <a:extLst>
              <a:ext uri="{FF2B5EF4-FFF2-40B4-BE49-F238E27FC236}">
                <a16:creationId xmlns:a16="http://schemas.microsoft.com/office/drawing/2014/main" id="{4008B22C-4523-4B74-8800-3915C2B75801}"/>
              </a:ext>
            </a:extLst>
          </p:cNvPr>
          <p:cNvPicPr>
            <a:picLocks noChangeAspect="1"/>
          </p:cNvPicPr>
          <p:nvPr/>
        </p:nvPicPr>
        <p:blipFill>
          <a:blip r:embed="rId10" cstate="print">
            <a:extLst>
              <a:ext uri="{28A0092B-C50C-407E-A947-70E740481C1C}">
                <a14:useLocalDpi xmlns:a14="http://schemas.microsoft.com/office/drawing/2010/main"/>
              </a:ext>
              <a:ext uri="{96DAC541-7B7A-43D3-8B79-37D633B846F1}">
                <asvg:svgBlip xmlns:asvg="http://schemas.microsoft.com/office/drawing/2016/SVG/main" r:embed="rId11"/>
              </a:ext>
            </a:extLst>
          </a:blip>
          <a:srcRect b="13196"/>
          <a:stretch>
            <a:fillRect/>
          </a:stretch>
        </p:blipFill>
        <p:spPr>
          <a:xfrm>
            <a:off x="9438594" y="2545723"/>
            <a:ext cx="309393" cy="335469"/>
          </a:xfrm>
          <a:custGeom>
            <a:avLst/>
            <a:gdLst>
              <a:gd name="connsiteX0" fmla="*/ 0 w 342786"/>
              <a:gd name="connsiteY0" fmla="*/ 0 h 371676"/>
              <a:gd name="connsiteX1" fmla="*/ 342786 w 342786"/>
              <a:gd name="connsiteY1" fmla="*/ 0 h 371676"/>
              <a:gd name="connsiteX2" fmla="*/ 342786 w 342786"/>
              <a:gd name="connsiteY2" fmla="*/ 371676 h 371676"/>
              <a:gd name="connsiteX3" fmla="*/ 140483 w 342786"/>
              <a:gd name="connsiteY3" fmla="*/ 371676 h 371676"/>
              <a:gd name="connsiteX4" fmla="*/ 140483 w 342786"/>
              <a:gd name="connsiteY4" fmla="*/ 340944 h 371676"/>
              <a:gd name="connsiteX5" fmla="*/ 12848 w 342786"/>
              <a:gd name="connsiteY5" fmla="*/ 340944 h 371676"/>
              <a:gd name="connsiteX6" fmla="*/ 12848 w 342786"/>
              <a:gd name="connsiteY6" fmla="*/ 304749 h 371676"/>
              <a:gd name="connsiteX7" fmla="*/ 0 w 342786"/>
              <a:gd name="connsiteY7" fmla="*/ 304749 h 37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786" h="371676">
                <a:moveTo>
                  <a:pt x="0" y="0"/>
                </a:moveTo>
                <a:lnTo>
                  <a:pt x="342786" y="0"/>
                </a:lnTo>
                <a:lnTo>
                  <a:pt x="342786" y="371676"/>
                </a:lnTo>
                <a:lnTo>
                  <a:pt x="140483" y="371676"/>
                </a:lnTo>
                <a:lnTo>
                  <a:pt x="140483" y="340944"/>
                </a:lnTo>
                <a:lnTo>
                  <a:pt x="12848" y="340944"/>
                </a:lnTo>
                <a:lnTo>
                  <a:pt x="12848" y="304749"/>
                </a:lnTo>
                <a:lnTo>
                  <a:pt x="0" y="304749"/>
                </a:lnTo>
                <a:close/>
              </a:path>
            </a:pathLst>
          </a:custGeom>
        </p:spPr>
      </p:pic>
      <p:grpSp>
        <p:nvGrpSpPr>
          <p:cNvPr id="137" name="Graphic 175">
            <a:extLst>
              <a:ext uri="{FF2B5EF4-FFF2-40B4-BE49-F238E27FC236}">
                <a16:creationId xmlns:a16="http://schemas.microsoft.com/office/drawing/2014/main" id="{43B18DD4-4C8D-4DD1-8138-4D5287F53131}"/>
              </a:ext>
            </a:extLst>
          </p:cNvPr>
          <p:cNvGrpSpPr/>
          <p:nvPr/>
        </p:nvGrpSpPr>
        <p:grpSpPr>
          <a:xfrm>
            <a:off x="9404722" y="5900264"/>
            <a:ext cx="377138" cy="377120"/>
            <a:chOff x="-96078" y="4142724"/>
            <a:chExt cx="609600" cy="609600"/>
          </a:xfrm>
          <a:solidFill>
            <a:schemeClr val="bg1"/>
          </a:solidFill>
        </p:grpSpPr>
        <p:sp>
          <p:nvSpPr>
            <p:cNvPr id="139" name="Freeform: Shape 138">
              <a:extLst>
                <a:ext uri="{FF2B5EF4-FFF2-40B4-BE49-F238E27FC236}">
                  <a16:creationId xmlns:a16="http://schemas.microsoft.com/office/drawing/2014/main" id="{4AF81BA2-A388-4F09-A5B5-5674765E6F81}"/>
                </a:ext>
              </a:extLst>
            </p:cNvPr>
            <p:cNvSpPr/>
            <p:nvPr/>
          </p:nvSpPr>
          <p:spPr>
            <a:xfrm>
              <a:off x="-53301"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40" name="Freeform: Shape 139">
              <a:extLst>
                <a:ext uri="{FF2B5EF4-FFF2-40B4-BE49-F238E27FC236}">
                  <a16:creationId xmlns:a16="http://schemas.microsoft.com/office/drawing/2014/main" id="{1E9739A3-9B21-4FBA-AAD1-A1BED3565A49}"/>
                </a:ext>
              </a:extLst>
            </p:cNvPr>
            <p:cNvSpPr/>
            <p:nvPr/>
          </p:nvSpPr>
          <p:spPr>
            <a:xfrm>
              <a:off x="3848"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41" name="Freeform: Shape 140">
              <a:extLst>
                <a:ext uri="{FF2B5EF4-FFF2-40B4-BE49-F238E27FC236}">
                  <a16:creationId xmlns:a16="http://schemas.microsoft.com/office/drawing/2014/main" id="{BA00B1A3-F0D3-47C5-83DC-80FBAC6A863A}"/>
                </a:ext>
              </a:extLst>
            </p:cNvPr>
            <p:cNvSpPr/>
            <p:nvPr/>
          </p:nvSpPr>
          <p:spPr>
            <a:xfrm>
              <a:off x="60998"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42" name="Freeform: Shape 141">
              <a:extLst>
                <a:ext uri="{FF2B5EF4-FFF2-40B4-BE49-F238E27FC236}">
                  <a16:creationId xmlns:a16="http://schemas.microsoft.com/office/drawing/2014/main" id="{3D039DE3-0CDB-468E-8640-A0C1B4FDA5BA}"/>
                </a:ext>
              </a:extLst>
            </p:cNvPr>
            <p:cNvSpPr/>
            <p:nvPr/>
          </p:nvSpPr>
          <p:spPr>
            <a:xfrm>
              <a:off x="-96078" y="4142724"/>
              <a:ext cx="609600" cy="609600"/>
            </a:xfrm>
            <a:custGeom>
              <a:avLst/>
              <a:gdLst>
                <a:gd name="connsiteX0" fmla="*/ 561975 w 609600"/>
                <a:gd name="connsiteY0" fmla="*/ 361950 h 609600"/>
                <a:gd name="connsiteX1" fmla="*/ 533400 w 609600"/>
                <a:gd name="connsiteY1" fmla="*/ 361950 h 609600"/>
                <a:gd name="connsiteX2" fmla="*/ 533400 w 609600"/>
                <a:gd name="connsiteY2" fmla="*/ 276225 h 609600"/>
                <a:gd name="connsiteX3" fmla="*/ 504825 w 609600"/>
                <a:gd name="connsiteY3" fmla="*/ 247650 h 609600"/>
                <a:gd name="connsiteX4" fmla="*/ 419100 w 609600"/>
                <a:gd name="connsiteY4" fmla="*/ 247650 h 609600"/>
                <a:gd name="connsiteX5" fmla="*/ 419100 w 609600"/>
                <a:gd name="connsiteY5" fmla="*/ 28575 h 609600"/>
                <a:gd name="connsiteX6" fmla="*/ 390525 w 609600"/>
                <a:gd name="connsiteY6" fmla="*/ 0 h 609600"/>
                <a:gd name="connsiteX7" fmla="*/ 28575 w 609600"/>
                <a:gd name="connsiteY7" fmla="*/ 0 h 609600"/>
                <a:gd name="connsiteX8" fmla="*/ 0 w 609600"/>
                <a:gd name="connsiteY8" fmla="*/ 28575 h 609600"/>
                <a:gd name="connsiteX9" fmla="*/ 0 w 609600"/>
                <a:gd name="connsiteY9" fmla="*/ 419100 h 609600"/>
                <a:gd name="connsiteX10" fmla="*/ 38100 w 609600"/>
                <a:gd name="connsiteY10" fmla="*/ 457200 h 609600"/>
                <a:gd name="connsiteX11" fmla="*/ 381000 w 609600"/>
                <a:gd name="connsiteY11" fmla="*/ 457200 h 609600"/>
                <a:gd name="connsiteX12" fmla="*/ 419100 w 609600"/>
                <a:gd name="connsiteY12" fmla="*/ 419100 h 609600"/>
                <a:gd name="connsiteX13" fmla="*/ 419100 w 609600"/>
                <a:gd name="connsiteY13" fmla="*/ 266700 h 609600"/>
                <a:gd name="connsiteX14" fmla="*/ 504825 w 609600"/>
                <a:gd name="connsiteY14" fmla="*/ 266700 h 609600"/>
                <a:gd name="connsiteX15" fmla="*/ 514350 w 609600"/>
                <a:gd name="connsiteY15" fmla="*/ 276225 h 609600"/>
                <a:gd name="connsiteX16" fmla="*/ 514350 w 609600"/>
                <a:gd name="connsiteY16" fmla="*/ 361950 h 609600"/>
                <a:gd name="connsiteX17" fmla="*/ 485775 w 609600"/>
                <a:gd name="connsiteY17" fmla="*/ 361950 h 609600"/>
                <a:gd name="connsiteX18" fmla="*/ 438150 w 609600"/>
                <a:gd name="connsiteY18" fmla="*/ 409575 h 609600"/>
                <a:gd name="connsiteX19" fmla="*/ 438150 w 609600"/>
                <a:gd name="connsiteY19" fmla="*/ 561975 h 609600"/>
                <a:gd name="connsiteX20" fmla="*/ 485775 w 609600"/>
                <a:gd name="connsiteY20" fmla="*/ 609600 h 609600"/>
                <a:gd name="connsiteX21" fmla="*/ 561975 w 609600"/>
                <a:gd name="connsiteY21" fmla="*/ 609600 h 609600"/>
                <a:gd name="connsiteX22" fmla="*/ 609600 w 609600"/>
                <a:gd name="connsiteY22" fmla="*/ 561975 h 609600"/>
                <a:gd name="connsiteX23" fmla="*/ 609600 w 609600"/>
                <a:gd name="connsiteY23" fmla="*/ 409575 h 609600"/>
                <a:gd name="connsiteX24" fmla="*/ 561975 w 609600"/>
                <a:gd name="connsiteY24" fmla="*/ 361950 h 609600"/>
                <a:gd name="connsiteX25" fmla="*/ 28575 w 609600"/>
                <a:gd name="connsiteY25" fmla="*/ 19050 h 609600"/>
                <a:gd name="connsiteX26" fmla="*/ 390525 w 609600"/>
                <a:gd name="connsiteY26" fmla="*/ 19050 h 609600"/>
                <a:gd name="connsiteX27" fmla="*/ 400050 w 609600"/>
                <a:gd name="connsiteY27" fmla="*/ 28575 h 609600"/>
                <a:gd name="connsiteX28" fmla="*/ 400050 w 609600"/>
                <a:gd name="connsiteY28" fmla="*/ 76200 h 609600"/>
                <a:gd name="connsiteX29" fmla="*/ 19050 w 609600"/>
                <a:gd name="connsiteY29" fmla="*/ 76200 h 609600"/>
                <a:gd name="connsiteX30" fmla="*/ 19050 w 609600"/>
                <a:gd name="connsiteY30" fmla="*/ 28575 h 609600"/>
                <a:gd name="connsiteX31" fmla="*/ 28575 w 609600"/>
                <a:gd name="connsiteY31" fmla="*/ 19050 h 609600"/>
                <a:gd name="connsiteX32" fmla="*/ 400050 w 609600"/>
                <a:gd name="connsiteY32" fmla="*/ 419100 h 609600"/>
                <a:gd name="connsiteX33" fmla="*/ 381000 w 609600"/>
                <a:gd name="connsiteY33" fmla="*/ 438150 h 609600"/>
                <a:gd name="connsiteX34" fmla="*/ 38100 w 609600"/>
                <a:gd name="connsiteY34" fmla="*/ 438150 h 609600"/>
                <a:gd name="connsiteX35" fmla="*/ 19050 w 609600"/>
                <a:gd name="connsiteY35" fmla="*/ 419100 h 609600"/>
                <a:gd name="connsiteX36" fmla="*/ 19050 w 609600"/>
                <a:gd name="connsiteY36" fmla="*/ 95250 h 609600"/>
                <a:gd name="connsiteX37" fmla="*/ 400050 w 609600"/>
                <a:gd name="connsiteY37" fmla="*/ 95250 h 609600"/>
                <a:gd name="connsiteX38" fmla="*/ 400050 w 609600"/>
                <a:gd name="connsiteY38" fmla="*/ 419100 h 609600"/>
                <a:gd name="connsiteX39" fmla="*/ 590550 w 609600"/>
                <a:gd name="connsiteY39" fmla="*/ 561975 h 609600"/>
                <a:gd name="connsiteX40" fmla="*/ 561975 w 609600"/>
                <a:gd name="connsiteY40" fmla="*/ 590550 h 609600"/>
                <a:gd name="connsiteX41" fmla="*/ 485775 w 609600"/>
                <a:gd name="connsiteY41" fmla="*/ 590550 h 609600"/>
                <a:gd name="connsiteX42" fmla="*/ 457200 w 609600"/>
                <a:gd name="connsiteY42" fmla="*/ 561975 h 609600"/>
                <a:gd name="connsiteX43" fmla="*/ 457200 w 609600"/>
                <a:gd name="connsiteY43" fmla="*/ 409575 h 609600"/>
                <a:gd name="connsiteX44" fmla="*/ 485775 w 609600"/>
                <a:gd name="connsiteY44" fmla="*/ 381000 h 609600"/>
                <a:gd name="connsiteX45" fmla="*/ 561975 w 609600"/>
                <a:gd name="connsiteY45" fmla="*/ 381000 h 609600"/>
                <a:gd name="connsiteX46" fmla="*/ 590550 w 609600"/>
                <a:gd name="connsiteY46" fmla="*/ 409575 h 609600"/>
                <a:gd name="connsiteX47" fmla="*/ 590550 w 609600"/>
                <a:gd name="connsiteY47" fmla="*/ 561975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9600" h="609600">
                  <a:moveTo>
                    <a:pt x="561975" y="361950"/>
                  </a:moveTo>
                  <a:lnTo>
                    <a:pt x="533400" y="361950"/>
                  </a:lnTo>
                  <a:lnTo>
                    <a:pt x="533400" y="276225"/>
                  </a:lnTo>
                  <a:cubicBezTo>
                    <a:pt x="533400" y="260471"/>
                    <a:pt x="520579" y="247650"/>
                    <a:pt x="504825" y="247650"/>
                  </a:cubicBezTo>
                  <a:lnTo>
                    <a:pt x="419100" y="247650"/>
                  </a:lnTo>
                  <a:lnTo>
                    <a:pt x="419100" y="28575"/>
                  </a:lnTo>
                  <a:cubicBezTo>
                    <a:pt x="419100" y="12821"/>
                    <a:pt x="406279" y="0"/>
                    <a:pt x="390525" y="0"/>
                  </a:cubicBezTo>
                  <a:lnTo>
                    <a:pt x="28575" y="0"/>
                  </a:lnTo>
                  <a:cubicBezTo>
                    <a:pt x="12821" y="0"/>
                    <a:pt x="0" y="12821"/>
                    <a:pt x="0" y="28575"/>
                  </a:cubicBezTo>
                  <a:lnTo>
                    <a:pt x="0" y="419100"/>
                  </a:lnTo>
                  <a:cubicBezTo>
                    <a:pt x="0" y="440112"/>
                    <a:pt x="17088" y="457200"/>
                    <a:pt x="38100" y="457200"/>
                  </a:cubicBezTo>
                  <a:lnTo>
                    <a:pt x="381000" y="457200"/>
                  </a:lnTo>
                  <a:cubicBezTo>
                    <a:pt x="402012" y="457200"/>
                    <a:pt x="419100" y="440112"/>
                    <a:pt x="419100" y="419100"/>
                  </a:cubicBezTo>
                  <a:lnTo>
                    <a:pt x="419100" y="266700"/>
                  </a:lnTo>
                  <a:lnTo>
                    <a:pt x="504825" y="266700"/>
                  </a:lnTo>
                  <a:cubicBezTo>
                    <a:pt x="510073" y="266700"/>
                    <a:pt x="514350" y="270967"/>
                    <a:pt x="514350" y="276225"/>
                  </a:cubicBezTo>
                  <a:lnTo>
                    <a:pt x="514350" y="361950"/>
                  </a:lnTo>
                  <a:lnTo>
                    <a:pt x="485775" y="361950"/>
                  </a:lnTo>
                  <a:cubicBezTo>
                    <a:pt x="459515" y="361950"/>
                    <a:pt x="438150" y="383315"/>
                    <a:pt x="438150" y="409575"/>
                  </a:cubicBezTo>
                  <a:lnTo>
                    <a:pt x="438150" y="561975"/>
                  </a:lnTo>
                  <a:cubicBezTo>
                    <a:pt x="438150" y="588235"/>
                    <a:pt x="459515" y="609600"/>
                    <a:pt x="485775" y="609600"/>
                  </a:cubicBezTo>
                  <a:lnTo>
                    <a:pt x="561975" y="609600"/>
                  </a:lnTo>
                  <a:cubicBezTo>
                    <a:pt x="588235" y="609600"/>
                    <a:pt x="609600" y="588235"/>
                    <a:pt x="609600" y="561975"/>
                  </a:cubicBezTo>
                  <a:lnTo>
                    <a:pt x="609600" y="409575"/>
                  </a:lnTo>
                  <a:cubicBezTo>
                    <a:pt x="609600" y="383315"/>
                    <a:pt x="588235" y="361950"/>
                    <a:pt x="561975" y="361950"/>
                  </a:cubicBezTo>
                  <a:close/>
                  <a:moveTo>
                    <a:pt x="28575" y="19050"/>
                  </a:moveTo>
                  <a:lnTo>
                    <a:pt x="390525" y="19050"/>
                  </a:lnTo>
                  <a:cubicBezTo>
                    <a:pt x="395773" y="19050"/>
                    <a:pt x="400050" y="23317"/>
                    <a:pt x="400050" y="28575"/>
                  </a:cubicBezTo>
                  <a:lnTo>
                    <a:pt x="400050" y="76200"/>
                  </a:lnTo>
                  <a:lnTo>
                    <a:pt x="19050" y="76200"/>
                  </a:lnTo>
                  <a:lnTo>
                    <a:pt x="19050" y="28575"/>
                  </a:lnTo>
                  <a:cubicBezTo>
                    <a:pt x="19050" y="23317"/>
                    <a:pt x="23327" y="19050"/>
                    <a:pt x="28575" y="19050"/>
                  </a:cubicBezTo>
                  <a:close/>
                  <a:moveTo>
                    <a:pt x="400050" y="419100"/>
                  </a:moveTo>
                  <a:cubicBezTo>
                    <a:pt x="400050" y="429606"/>
                    <a:pt x="391506" y="438150"/>
                    <a:pt x="381000" y="438150"/>
                  </a:cubicBezTo>
                  <a:lnTo>
                    <a:pt x="38100" y="438150"/>
                  </a:lnTo>
                  <a:cubicBezTo>
                    <a:pt x="27594" y="438150"/>
                    <a:pt x="19050" y="429606"/>
                    <a:pt x="19050" y="419100"/>
                  </a:cubicBezTo>
                  <a:lnTo>
                    <a:pt x="19050" y="95250"/>
                  </a:lnTo>
                  <a:lnTo>
                    <a:pt x="400050" y="95250"/>
                  </a:lnTo>
                  <a:lnTo>
                    <a:pt x="400050" y="419100"/>
                  </a:lnTo>
                  <a:close/>
                  <a:moveTo>
                    <a:pt x="590550" y="561975"/>
                  </a:moveTo>
                  <a:cubicBezTo>
                    <a:pt x="590550" y="577729"/>
                    <a:pt x="577729" y="590550"/>
                    <a:pt x="561975" y="590550"/>
                  </a:cubicBezTo>
                  <a:lnTo>
                    <a:pt x="485775" y="590550"/>
                  </a:lnTo>
                  <a:cubicBezTo>
                    <a:pt x="470021" y="590550"/>
                    <a:pt x="457200" y="577729"/>
                    <a:pt x="457200" y="561975"/>
                  </a:cubicBezTo>
                  <a:lnTo>
                    <a:pt x="457200" y="409575"/>
                  </a:lnTo>
                  <a:cubicBezTo>
                    <a:pt x="457200" y="393821"/>
                    <a:pt x="470021" y="381000"/>
                    <a:pt x="485775" y="381000"/>
                  </a:cubicBezTo>
                  <a:lnTo>
                    <a:pt x="561975" y="381000"/>
                  </a:lnTo>
                  <a:cubicBezTo>
                    <a:pt x="577729" y="381000"/>
                    <a:pt x="590550" y="393821"/>
                    <a:pt x="590550" y="409575"/>
                  </a:cubicBezTo>
                  <a:lnTo>
                    <a:pt x="590550" y="561975"/>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43" name="Freeform: Shape 142">
              <a:extLst>
                <a:ext uri="{FF2B5EF4-FFF2-40B4-BE49-F238E27FC236}">
                  <a16:creationId xmlns:a16="http://schemas.microsoft.com/office/drawing/2014/main" id="{46EF2A4D-5D4D-4DE9-A74A-C88FBA310684}"/>
                </a:ext>
              </a:extLst>
            </p:cNvPr>
            <p:cNvSpPr/>
            <p:nvPr/>
          </p:nvSpPr>
          <p:spPr>
            <a:xfrm>
              <a:off x="418272" y="4533249"/>
              <a:ext cx="19050" cy="57150"/>
            </a:xfrm>
            <a:custGeom>
              <a:avLst/>
              <a:gdLst>
                <a:gd name="connsiteX0" fmla="*/ 9525 w 19050"/>
                <a:gd name="connsiteY0" fmla="*/ 0 h 57150"/>
                <a:gd name="connsiteX1" fmla="*/ 0 w 19050"/>
                <a:gd name="connsiteY1" fmla="*/ 9525 h 57150"/>
                <a:gd name="connsiteX2" fmla="*/ 0 w 19050"/>
                <a:gd name="connsiteY2" fmla="*/ 47625 h 57150"/>
                <a:gd name="connsiteX3" fmla="*/ 9525 w 19050"/>
                <a:gd name="connsiteY3" fmla="*/ 57150 h 57150"/>
                <a:gd name="connsiteX4" fmla="*/ 19050 w 19050"/>
                <a:gd name="connsiteY4" fmla="*/ 47625 h 57150"/>
                <a:gd name="connsiteX5" fmla="*/ 19050 w 19050"/>
                <a:gd name="connsiteY5" fmla="*/ 9525 h 57150"/>
                <a:gd name="connsiteX6" fmla="*/ 9525 w 190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57150">
                  <a:moveTo>
                    <a:pt x="9525" y="0"/>
                  </a:moveTo>
                  <a:cubicBezTo>
                    <a:pt x="4267" y="0"/>
                    <a:pt x="0" y="4258"/>
                    <a:pt x="0" y="9525"/>
                  </a:cubicBezTo>
                  <a:lnTo>
                    <a:pt x="0" y="47625"/>
                  </a:lnTo>
                  <a:cubicBezTo>
                    <a:pt x="0" y="52892"/>
                    <a:pt x="4267" y="57150"/>
                    <a:pt x="9525" y="57150"/>
                  </a:cubicBezTo>
                  <a:cubicBezTo>
                    <a:pt x="14783" y="57150"/>
                    <a:pt x="19050" y="52892"/>
                    <a:pt x="19050" y="47625"/>
                  </a:cubicBezTo>
                  <a:lnTo>
                    <a:pt x="19050" y="9525"/>
                  </a:lnTo>
                  <a:cubicBezTo>
                    <a:pt x="19050" y="4258"/>
                    <a:pt x="14783" y="0"/>
                    <a:pt x="952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44" name="Freeform: Shape 143">
              <a:extLst>
                <a:ext uri="{FF2B5EF4-FFF2-40B4-BE49-F238E27FC236}">
                  <a16:creationId xmlns:a16="http://schemas.microsoft.com/office/drawing/2014/main" id="{8BDC706A-B36A-480B-9B61-420C6B5997BD}"/>
                </a:ext>
              </a:extLst>
            </p:cNvPr>
            <p:cNvSpPr/>
            <p:nvPr/>
          </p:nvSpPr>
          <p:spPr>
            <a:xfrm>
              <a:off x="-38928" y="4276074"/>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 name="connsiteX13" fmla="*/ 95250 w 114300"/>
                <a:gd name="connsiteY13"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114300">
                  <a:moveTo>
                    <a:pt x="104775" y="0"/>
                  </a:moveTo>
                  <a:lnTo>
                    <a:pt x="9525" y="0"/>
                  </a:lnTo>
                  <a:cubicBezTo>
                    <a:pt x="4267" y="0"/>
                    <a:pt x="0" y="4258"/>
                    <a:pt x="0" y="9525"/>
                  </a:cubicBezTo>
                  <a:lnTo>
                    <a:pt x="0" y="104775"/>
                  </a:lnTo>
                  <a:cubicBezTo>
                    <a:pt x="0" y="110042"/>
                    <a:pt x="4267" y="114300"/>
                    <a:pt x="9525" y="114300"/>
                  </a:cubicBezTo>
                  <a:lnTo>
                    <a:pt x="104775" y="114300"/>
                  </a:lnTo>
                  <a:cubicBezTo>
                    <a:pt x="110033" y="114300"/>
                    <a:pt x="114300" y="110042"/>
                    <a:pt x="114300" y="104775"/>
                  </a:cubicBezTo>
                  <a:lnTo>
                    <a:pt x="114300" y="9525"/>
                  </a:lnTo>
                  <a:cubicBezTo>
                    <a:pt x="114300" y="4258"/>
                    <a:pt x="110033" y="0"/>
                    <a:pt x="104775" y="0"/>
                  </a:cubicBezTo>
                  <a:close/>
                  <a:moveTo>
                    <a:pt x="95250" y="95250"/>
                  </a:moveTo>
                  <a:lnTo>
                    <a:pt x="19050" y="95250"/>
                  </a:lnTo>
                  <a:lnTo>
                    <a:pt x="19050" y="19050"/>
                  </a:lnTo>
                  <a:lnTo>
                    <a:pt x="95250" y="19050"/>
                  </a:lnTo>
                  <a:lnTo>
                    <a:pt x="95250" y="95250"/>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52" name="Freeform: Shape 151">
              <a:extLst>
                <a:ext uri="{FF2B5EF4-FFF2-40B4-BE49-F238E27FC236}">
                  <a16:creationId xmlns:a16="http://schemas.microsoft.com/office/drawing/2014/main" id="{F9AF2D68-E34C-4709-8AF0-521A3FC2B96D}"/>
                </a:ext>
              </a:extLst>
            </p:cNvPr>
            <p:cNvSpPr/>
            <p:nvPr/>
          </p:nvSpPr>
          <p:spPr>
            <a:xfrm>
              <a:off x="-10352" y="4304640"/>
              <a:ext cx="57151" cy="57158"/>
            </a:xfrm>
            <a:custGeom>
              <a:avLst/>
              <a:gdLst>
                <a:gd name="connsiteX0" fmla="*/ 16192 w 57151"/>
                <a:gd name="connsiteY0" fmla="*/ 53349 h 57158"/>
                <a:gd name="connsiteX1" fmla="*/ 23812 w 57151"/>
                <a:gd name="connsiteY1" fmla="*/ 57159 h 57158"/>
                <a:gd name="connsiteX2" fmla="*/ 24212 w 57151"/>
                <a:gd name="connsiteY2" fmla="*/ 57149 h 57158"/>
                <a:gd name="connsiteX3" fmla="*/ 31889 w 57151"/>
                <a:gd name="connsiteY3" fmla="*/ 52682 h 57158"/>
                <a:gd name="connsiteX4" fmla="*/ 55702 w 57151"/>
                <a:gd name="connsiteY4" fmla="*/ 14582 h 57158"/>
                <a:gd name="connsiteX5" fmla="*/ 52673 w 57151"/>
                <a:gd name="connsiteY5" fmla="*/ 1456 h 57158"/>
                <a:gd name="connsiteX6" fmla="*/ 39547 w 57151"/>
                <a:gd name="connsiteY6" fmla="*/ 4476 h 57158"/>
                <a:gd name="connsiteX7" fmla="*/ 23098 w 57151"/>
                <a:gd name="connsiteY7" fmla="*/ 30803 h 57158"/>
                <a:gd name="connsiteX8" fmla="*/ 17145 w 57151"/>
                <a:gd name="connsiteY8" fmla="*/ 22869 h 57158"/>
                <a:gd name="connsiteX9" fmla="*/ 3810 w 57151"/>
                <a:gd name="connsiteY9" fmla="*/ 20964 h 57158"/>
                <a:gd name="connsiteX10" fmla="*/ 1905 w 57151"/>
                <a:gd name="connsiteY10" fmla="*/ 34289 h 57158"/>
                <a:gd name="connsiteX11" fmla="*/ 16192 w 57151"/>
                <a:gd name="connsiteY11" fmla="*/ 53349 h 5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1" h="57158">
                  <a:moveTo>
                    <a:pt x="16192" y="53349"/>
                  </a:moveTo>
                  <a:cubicBezTo>
                    <a:pt x="17992" y="55759"/>
                    <a:pt x="20821" y="57159"/>
                    <a:pt x="23812" y="57159"/>
                  </a:cubicBezTo>
                  <a:cubicBezTo>
                    <a:pt x="23945" y="57159"/>
                    <a:pt x="24079" y="57159"/>
                    <a:pt x="24212" y="57149"/>
                  </a:cubicBezTo>
                  <a:cubicBezTo>
                    <a:pt x="27355" y="57016"/>
                    <a:pt x="30222" y="55349"/>
                    <a:pt x="31889" y="52682"/>
                  </a:cubicBezTo>
                  <a:lnTo>
                    <a:pt x="55702" y="14582"/>
                  </a:lnTo>
                  <a:cubicBezTo>
                    <a:pt x="58493" y="10115"/>
                    <a:pt x="57130" y="4238"/>
                    <a:pt x="52673" y="1456"/>
                  </a:cubicBezTo>
                  <a:cubicBezTo>
                    <a:pt x="48215" y="-1344"/>
                    <a:pt x="42338" y="18"/>
                    <a:pt x="39547" y="4476"/>
                  </a:cubicBezTo>
                  <a:lnTo>
                    <a:pt x="23098" y="30803"/>
                  </a:lnTo>
                  <a:lnTo>
                    <a:pt x="17145" y="22869"/>
                  </a:lnTo>
                  <a:cubicBezTo>
                    <a:pt x="13992" y="18659"/>
                    <a:pt x="8039" y="17811"/>
                    <a:pt x="3810" y="20964"/>
                  </a:cubicBezTo>
                  <a:cubicBezTo>
                    <a:pt x="-401" y="24116"/>
                    <a:pt x="-1248" y="30089"/>
                    <a:pt x="1905" y="34289"/>
                  </a:cubicBezTo>
                  <a:lnTo>
                    <a:pt x="16192" y="53349"/>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53" name="Freeform: Shape 152">
              <a:extLst>
                <a:ext uri="{FF2B5EF4-FFF2-40B4-BE49-F238E27FC236}">
                  <a16:creationId xmlns:a16="http://schemas.microsoft.com/office/drawing/2014/main" id="{F8118647-DC0E-404D-B493-FE1ECEE2D999}"/>
                </a:ext>
              </a:extLst>
            </p:cNvPr>
            <p:cNvSpPr/>
            <p:nvPr/>
          </p:nvSpPr>
          <p:spPr>
            <a:xfrm>
              <a:off x="-38928" y="4428474"/>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 name="connsiteX13" fmla="*/ 95250 w 114300"/>
                <a:gd name="connsiteY13"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114300">
                  <a:moveTo>
                    <a:pt x="104775" y="0"/>
                  </a:moveTo>
                  <a:lnTo>
                    <a:pt x="9525" y="0"/>
                  </a:lnTo>
                  <a:cubicBezTo>
                    <a:pt x="4267" y="0"/>
                    <a:pt x="0" y="4258"/>
                    <a:pt x="0" y="9525"/>
                  </a:cubicBezTo>
                  <a:lnTo>
                    <a:pt x="0" y="104775"/>
                  </a:lnTo>
                  <a:cubicBezTo>
                    <a:pt x="0" y="110042"/>
                    <a:pt x="4267" y="114300"/>
                    <a:pt x="9525" y="114300"/>
                  </a:cubicBezTo>
                  <a:lnTo>
                    <a:pt x="104775" y="114300"/>
                  </a:lnTo>
                  <a:cubicBezTo>
                    <a:pt x="110033" y="114300"/>
                    <a:pt x="114300" y="110042"/>
                    <a:pt x="114300" y="104775"/>
                  </a:cubicBezTo>
                  <a:lnTo>
                    <a:pt x="114300" y="9525"/>
                  </a:lnTo>
                  <a:cubicBezTo>
                    <a:pt x="114300" y="4258"/>
                    <a:pt x="110033" y="0"/>
                    <a:pt x="104775" y="0"/>
                  </a:cubicBezTo>
                  <a:close/>
                  <a:moveTo>
                    <a:pt x="95250" y="95250"/>
                  </a:moveTo>
                  <a:lnTo>
                    <a:pt x="19050" y="95250"/>
                  </a:lnTo>
                  <a:lnTo>
                    <a:pt x="19050" y="19050"/>
                  </a:lnTo>
                  <a:lnTo>
                    <a:pt x="95250" y="19050"/>
                  </a:lnTo>
                  <a:lnTo>
                    <a:pt x="95250" y="95250"/>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54" name="Freeform: Shape 153">
              <a:extLst>
                <a:ext uri="{FF2B5EF4-FFF2-40B4-BE49-F238E27FC236}">
                  <a16:creationId xmlns:a16="http://schemas.microsoft.com/office/drawing/2014/main" id="{ADF14FB1-B949-4401-8C10-3C50FB81BF8C}"/>
                </a:ext>
              </a:extLst>
            </p:cNvPr>
            <p:cNvSpPr/>
            <p:nvPr/>
          </p:nvSpPr>
          <p:spPr>
            <a:xfrm>
              <a:off x="-10352" y="4457040"/>
              <a:ext cx="57151" cy="57158"/>
            </a:xfrm>
            <a:custGeom>
              <a:avLst/>
              <a:gdLst>
                <a:gd name="connsiteX0" fmla="*/ 16192 w 57151"/>
                <a:gd name="connsiteY0" fmla="*/ 53349 h 57158"/>
                <a:gd name="connsiteX1" fmla="*/ 23812 w 57151"/>
                <a:gd name="connsiteY1" fmla="*/ 57159 h 57158"/>
                <a:gd name="connsiteX2" fmla="*/ 24212 w 57151"/>
                <a:gd name="connsiteY2" fmla="*/ 57149 h 57158"/>
                <a:gd name="connsiteX3" fmla="*/ 31889 w 57151"/>
                <a:gd name="connsiteY3" fmla="*/ 52682 h 57158"/>
                <a:gd name="connsiteX4" fmla="*/ 55702 w 57151"/>
                <a:gd name="connsiteY4" fmla="*/ 14582 h 57158"/>
                <a:gd name="connsiteX5" fmla="*/ 52673 w 57151"/>
                <a:gd name="connsiteY5" fmla="*/ 1456 h 57158"/>
                <a:gd name="connsiteX6" fmla="*/ 39547 w 57151"/>
                <a:gd name="connsiteY6" fmla="*/ 4476 h 57158"/>
                <a:gd name="connsiteX7" fmla="*/ 23098 w 57151"/>
                <a:gd name="connsiteY7" fmla="*/ 30803 h 57158"/>
                <a:gd name="connsiteX8" fmla="*/ 17145 w 57151"/>
                <a:gd name="connsiteY8" fmla="*/ 22869 h 57158"/>
                <a:gd name="connsiteX9" fmla="*/ 3810 w 57151"/>
                <a:gd name="connsiteY9" fmla="*/ 20964 h 57158"/>
                <a:gd name="connsiteX10" fmla="*/ 1905 w 57151"/>
                <a:gd name="connsiteY10" fmla="*/ 34289 h 57158"/>
                <a:gd name="connsiteX11" fmla="*/ 16192 w 57151"/>
                <a:gd name="connsiteY11" fmla="*/ 53349 h 5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1" h="57158">
                  <a:moveTo>
                    <a:pt x="16192" y="53349"/>
                  </a:moveTo>
                  <a:cubicBezTo>
                    <a:pt x="17992" y="55759"/>
                    <a:pt x="20821" y="57159"/>
                    <a:pt x="23812" y="57159"/>
                  </a:cubicBezTo>
                  <a:cubicBezTo>
                    <a:pt x="23945" y="57159"/>
                    <a:pt x="24079" y="57159"/>
                    <a:pt x="24212" y="57149"/>
                  </a:cubicBezTo>
                  <a:cubicBezTo>
                    <a:pt x="27355" y="57016"/>
                    <a:pt x="30222" y="55349"/>
                    <a:pt x="31889" y="52682"/>
                  </a:cubicBezTo>
                  <a:lnTo>
                    <a:pt x="55702" y="14582"/>
                  </a:lnTo>
                  <a:cubicBezTo>
                    <a:pt x="58493" y="10115"/>
                    <a:pt x="57130" y="4238"/>
                    <a:pt x="52673" y="1456"/>
                  </a:cubicBezTo>
                  <a:cubicBezTo>
                    <a:pt x="48215" y="-1344"/>
                    <a:pt x="42338" y="18"/>
                    <a:pt x="39547" y="4476"/>
                  </a:cubicBezTo>
                  <a:lnTo>
                    <a:pt x="23098" y="30803"/>
                  </a:lnTo>
                  <a:lnTo>
                    <a:pt x="17145" y="22869"/>
                  </a:lnTo>
                  <a:cubicBezTo>
                    <a:pt x="13992" y="18659"/>
                    <a:pt x="8039" y="17820"/>
                    <a:pt x="3810" y="20964"/>
                  </a:cubicBezTo>
                  <a:cubicBezTo>
                    <a:pt x="-401" y="24116"/>
                    <a:pt x="-1248" y="30089"/>
                    <a:pt x="1905" y="34289"/>
                  </a:cubicBezTo>
                  <a:lnTo>
                    <a:pt x="16192" y="53349"/>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55" name="Freeform: Shape 154">
              <a:extLst>
                <a:ext uri="{FF2B5EF4-FFF2-40B4-BE49-F238E27FC236}">
                  <a16:creationId xmlns:a16="http://schemas.microsoft.com/office/drawing/2014/main" id="{797BE92B-FAC2-48B9-A0B8-18E84CD3027D}"/>
                </a:ext>
              </a:extLst>
            </p:cNvPr>
            <p:cNvSpPr/>
            <p:nvPr/>
          </p:nvSpPr>
          <p:spPr>
            <a:xfrm>
              <a:off x="151572" y="4276074"/>
              <a:ext cx="114300" cy="19050"/>
            </a:xfrm>
            <a:custGeom>
              <a:avLst/>
              <a:gdLst>
                <a:gd name="connsiteX0" fmla="*/ 104775 w 114300"/>
                <a:gd name="connsiteY0" fmla="*/ 0 h 19050"/>
                <a:gd name="connsiteX1" fmla="*/ 9525 w 114300"/>
                <a:gd name="connsiteY1" fmla="*/ 0 h 19050"/>
                <a:gd name="connsiteX2" fmla="*/ 0 w 114300"/>
                <a:gd name="connsiteY2" fmla="*/ 9525 h 19050"/>
                <a:gd name="connsiteX3" fmla="*/ 9525 w 114300"/>
                <a:gd name="connsiteY3" fmla="*/ 19050 h 19050"/>
                <a:gd name="connsiteX4" fmla="*/ 104775 w 114300"/>
                <a:gd name="connsiteY4" fmla="*/ 19050 h 19050"/>
                <a:gd name="connsiteX5" fmla="*/ 114300 w 114300"/>
                <a:gd name="connsiteY5" fmla="*/ 9525 h 19050"/>
                <a:gd name="connsiteX6" fmla="*/ 104775 w 1143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9050">
                  <a:moveTo>
                    <a:pt x="104775" y="0"/>
                  </a:moveTo>
                  <a:lnTo>
                    <a:pt x="9525" y="0"/>
                  </a:lnTo>
                  <a:cubicBezTo>
                    <a:pt x="4267" y="0"/>
                    <a:pt x="0" y="4258"/>
                    <a:pt x="0" y="9525"/>
                  </a:cubicBezTo>
                  <a:cubicBezTo>
                    <a:pt x="0" y="14792"/>
                    <a:pt x="4267" y="19050"/>
                    <a:pt x="9525" y="19050"/>
                  </a:cubicBezTo>
                  <a:lnTo>
                    <a:pt x="104775" y="19050"/>
                  </a:lnTo>
                  <a:cubicBezTo>
                    <a:pt x="110033" y="19050"/>
                    <a:pt x="114300" y="14792"/>
                    <a:pt x="114300" y="9525"/>
                  </a:cubicBezTo>
                  <a:cubicBezTo>
                    <a:pt x="114300" y="4258"/>
                    <a:pt x="110033" y="0"/>
                    <a:pt x="1047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56" name="Freeform: Shape 155">
              <a:extLst>
                <a:ext uri="{FF2B5EF4-FFF2-40B4-BE49-F238E27FC236}">
                  <a16:creationId xmlns:a16="http://schemas.microsoft.com/office/drawing/2014/main" id="{23DC64E9-E984-44F2-9934-17D8D164FF26}"/>
                </a:ext>
              </a:extLst>
            </p:cNvPr>
            <p:cNvSpPr/>
            <p:nvPr/>
          </p:nvSpPr>
          <p:spPr>
            <a:xfrm>
              <a:off x="113472" y="4323699"/>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57" name="Freeform: Shape 156">
              <a:extLst>
                <a:ext uri="{FF2B5EF4-FFF2-40B4-BE49-F238E27FC236}">
                  <a16:creationId xmlns:a16="http://schemas.microsoft.com/office/drawing/2014/main" id="{6EA18317-8BC9-4545-BE2D-70860AF94B09}"/>
                </a:ext>
              </a:extLst>
            </p:cNvPr>
            <p:cNvSpPr/>
            <p:nvPr/>
          </p:nvSpPr>
          <p:spPr>
            <a:xfrm>
              <a:off x="113472" y="4371324"/>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58" name="Freeform: Shape 157">
              <a:extLst>
                <a:ext uri="{FF2B5EF4-FFF2-40B4-BE49-F238E27FC236}">
                  <a16:creationId xmlns:a16="http://schemas.microsoft.com/office/drawing/2014/main" id="{19AB6155-20C5-438B-A92D-5CC4C76A6E9A}"/>
                </a:ext>
              </a:extLst>
            </p:cNvPr>
            <p:cNvSpPr/>
            <p:nvPr/>
          </p:nvSpPr>
          <p:spPr>
            <a:xfrm>
              <a:off x="151572" y="4428474"/>
              <a:ext cx="114300" cy="19050"/>
            </a:xfrm>
            <a:custGeom>
              <a:avLst/>
              <a:gdLst>
                <a:gd name="connsiteX0" fmla="*/ 104775 w 114300"/>
                <a:gd name="connsiteY0" fmla="*/ 0 h 19050"/>
                <a:gd name="connsiteX1" fmla="*/ 9525 w 114300"/>
                <a:gd name="connsiteY1" fmla="*/ 0 h 19050"/>
                <a:gd name="connsiteX2" fmla="*/ 0 w 114300"/>
                <a:gd name="connsiteY2" fmla="*/ 9525 h 19050"/>
                <a:gd name="connsiteX3" fmla="*/ 9525 w 114300"/>
                <a:gd name="connsiteY3" fmla="*/ 19050 h 19050"/>
                <a:gd name="connsiteX4" fmla="*/ 104775 w 114300"/>
                <a:gd name="connsiteY4" fmla="*/ 19050 h 19050"/>
                <a:gd name="connsiteX5" fmla="*/ 114300 w 114300"/>
                <a:gd name="connsiteY5" fmla="*/ 9525 h 19050"/>
                <a:gd name="connsiteX6" fmla="*/ 104775 w 1143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9050">
                  <a:moveTo>
                    <a:pt x="104775" y="0"/>
                  </a:moveTo>
                  <a:lnTo>
                    <a:pt x="9525" y="0"/>
                  </a:lnTo>
                  <a:cubicBezTo>
                    <a:pt x="4267" y="0"/>
                    <a:pt x="0" y="4258"/>
                    <a:pt x="0" y="9525"/>
                  </a:cubicBezTo>
                  <a:cubicBezTo>
                    <a:pt x="0" y="14792"/>
                    <a:pt x="4267" y="19050"/>
                    <a:pt x="9525" y="19050"/>
                  </a:cubicBezTo>
                  <a:lnTo>
                    <a:pt x="104775" y="19050"/>
                  </a:lnTo>
                  <a:cubicBezTo>
                    <a:pt x="110033" y="19050"/>
                    <a:pt x="114300" y="14792"/>
                    <a:pt x="114300" y="9525"/>
                  </a:cubicBezTo>
                  <a:cubicBezTo>
                    <a:pt x="114300" y="4258"/>
                    <a:pt x="110033" y="0"/>
                    <a:pt x="1047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60" name="Freeform: Shape 159">
              <a:extLst>
                <a:ext uri="{FF2B5EF4-FFF2-40B4-BE49-F238E27FC236}">
                  <a16:creationId xmlns:a16="http://schemas.microsoft.com/office/drawing/2014/main" id="{9F52D273-ECDE-48D4-93CC-0C72CBB9B721}"/>
                </a:ext>
              </a:extLst>
            </p:cNvPr>
            <p:cNvSpPr/>
            <p:nvPr/>
          </p:nvSpPr>
          <p:spPr>
            <a:xfrm>
              <a:off x="113472" y="4476099"/>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61" name="Freeform: Shape 160">
              <a:extLst>
                <a:ext uri="{FF2B5EF4-FFF2-40B4-BE49-F238E27FC236}">
                  <a16:creationId xmlns:a16="http://schemas.microsoft.com/office/drawing/2014/main" id="{55D547F5-2F12-4FBE-9583-0B8B7E17996C}"/>
                </a:ext>
              </a:extLst>
            </p:cNvPr>
            <p:cNvSpPr/>
            <p:nvPr/>
          </p:nvSpPr>
          <p:spPr>
            <a:xfrm>
              <a:off x="113472" y="4523724"/>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grpSp>
        <p:nvGrpSpPr>
          <p:cNvPr id="162" name="Graphic 210">
            <a:extLst>
              <a:ext uri="{FF2B5EF4-FFF2-40B4-BE49-F238E27FC236}">
                <a16:creationId xmlns:a16="http://schemas.microsoft.com/office/drawing/2014/main" id="{777DA0A3-58F1-4BE9-A6B0-3C93CD8E43C7}"/>
              </a:ext>
            </a:extLst>
          </p:cNvPr>
          <p:cNvGrpSpPr/>
          <p:nvPr/>
        </p:nvGrpSpPr>
        <p:grpSpPr>
          <a:xfrm>
            <a:off x="9462517" y="3087899"/>
            <a:ext cx="261547" cy="283777"/>
            <a:chOff x="-455920" y="3286075"/>
            <a:chExt cx="834542" cy="905472"/>
          </a:xfrm>
          <a:solidFill>
            <a:schemeClr val="bg1"/>
          </a:solidFill>
        </p:grpSpPr>
        <p:sp>
          <p:nvSpPr>
            <p:cNvPr id="163" name="Freeform: Shape 162">
              <a:extLst>
                <a:ext uri="{FF2B5EF4-FFF2-40B4-BE49-F238E27FC236}">
                  <a16:creationId xmlns:a16="http://schemas.microsoft.com/office/drawing/2014/main" id="{DDD72717-B12D-4676-B9A4-DC74778906CE}"/>
                </a:ext>
              </a:extLst>
            </p:cNvPr>
            <p:cNvSpPr/>
            <p:nvPr/>
          </p:nvSpPr>
          <p:spPr>
            <a:xfrm>
              <a:off x="-257800" y="3557902"/>
              <a:ext cx="440054" cy="440061"/>
            </a:xfrm>
            <a:custGeom>
              <a:avLst/>
              <a:gdLst>
                <a:gd name="connsiteX0" fmla="*/ 440055 w 440054"/>
                <a:gd name="connsiteY0" fmla="*/ 220027 h 440061"/>
                <a:gd name="connsiteX1" fmla="*/ 220027 w 440054"/>
                <a:gd name="connsiteY1" fmla="*/ 0 h 440061"/>
                <a:gd name="connsiteX2" fmla="*/ 0 w 440054"/>
                <a:gd name="connsiteY2" fmla="*/ 220027 h 440061"/>
                <a:gd name="connsiteX3" fmla="*/ 220027 w 440054"/>
                <a:gd name="connsiteY3" fmla="*/ 440055 h 440061"/>
                <a:gd name="connsiteX4" fmla="*/ 440055 w 440054"/>
                <a:gd name="connsiteY4" fmla="*/ 220027 h 440061"/>
                <a:gd name="connsiteX5" fmla="*/ 319088 w 440054"/>
                <a:gd name="connsiteY5" fmla="*/ 199073 h 440061"/>
                <a:gd name="connsiteX6" fmla="*/ 227648 w 440054"/>
                <a:gd name="connsiteY6" fmla="*/ 290513 h 440061"/>
                <a:gd name="connsiteX7" fmla="*/ 203835 w 440054"/>
                <a:gd name="connsiteY7" fmla="*/ 300990 h 440061"/>
                <a:gd name="connsiteX8" fmla="*/ 180023 w 440054"/>
                <a:gd name="connsiteY8" fmla="*/ 290513 h 440061"/>
                <a:gd name="connsiteX9" fmla="*/ 122873 w 440054"/>
                <a:gd name="connsiteY9" fmla="*/ 233363 h 440061"/>
                <a:gd name="connsiteX10" fmla="*/ 122873 w 440054"/>
                <a:gd name="connsiteY10" fmla="*/ 184785 h 440061"/>
                <a:gd name="connsiteX11" fmla="*/ 171450 w 440054"/>
                <a:gd name="connsiteY11" fmla="*/ 184785 h 440061"/>
                <a:gd name="connsiteX12" fmla="*/ 204788 w 440054"/>
                <a:gd name="connsiteY12" fmla="*/ 218123 h 440061"/>
                <a:gd name="connsiteX13" fmla="*/ 272415 w 440054"/>
                <a:gd name="connsiteY13" fmla="*/ 150495 h 440061"/>
                <a:gd name="connsiteX14" fmla="*/ 320993 w 440054"/>
                <a:gd name="connsiteY14" fmla="*/ 150495 h 440061"/>
                <a:gd name="connsiteX15" fmla="*/ 319088 w 440054"/>
                <a:gd name="connsiteY15" fmla="*/ 199073 h 440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0054" h="440061">
                  <a:moveTo>
                    <a:pt x="440055" y="220027"/>
                  </a:moveTo>
                  <a:cubicBezTo>
                    <a:pt x="440055" y="99060"/>
                    <a:pt x="341948" y="0"/>
                    <a:pt x="220027" y="0"/>
                  </a:cubicBezTo>
                  <a:cubicBezTo>
                    <a:pt x="98107" y="0"/>
                    <a:pt x="0" y="99060"/>
                    <a:pt x="0" y="220027"/>
                  </a:cubicBezTo>
                  <a:cubicBezTo>
                    <a:pt x="0" y="341948"/>
                    <a:pt x="99060" y="440055"/>
                    <a:pt x="220027" y="440055"/>
                  </a:cubicBezTo>
                  <a:cubicBezTo>
                    <a:pt x="341948" y="441008"/>
                    <a:pt x="440055" y="341948"/>
                    <a:pt x="440055" y="220027"/>
                  </a:cubicBezTo>
                  <a:close/>
                  <a:moveTo>
                    <a:pt x="319088" y="199073"/>
                  </a:moveTo>
                  <a:lnTo>
                    <a:pt x="227648" y="290513"/>
                  </a:lnTo>
                  <a:cubicBezTo>
                    <a:pt x="220980" y="297180"/>
                    <a:pt x="212408" y="300990"/>
                    <a:pt x="203835" y="300990"/>
                  </a:cubicBezTo>
                  <a:cubicBezTo>
                    <a:pt x="195263" y="300990"/>
                    <a:pt x="186690" y="297180"/>
                    <a:pt x="180023" y="290513"/>
                  </a:cubicBezTo>
                  <a:lnTo>
                    <a:pt x="122873" y="233363"/>
                  </a:lnTo>
                  <a:cubicBezTo>
                    <a:pt x="109538" y="220027"/>
                    <a:pt x="109538" y="198120"/>
                    <a:pt x="122873" y="184785"/>
                  </a:cubicBezTo>
                  <a:cubicBezTo>
                    <a:pt x="136208" y="171450"/>
                    <a:pt x="158115" y="171450"/>
                    <a:pt x="171450" y="184785"/>
                  </a:cubicBezTo>
                  <a:lnTo>
                    <a:pt x="204788" y="218123"/>
                  </a:lnTo>
                  <a:lnTo>
                    <a:pt x="272415" y="150495"/>
                  </a:lnTo>
                  <a:cubicBezTo>
                    <a:pt x="285750" y="137160"/>
                    <a:pt x="307658" y="137160"/>
                    <a:pt x="320993" y="150495"/>
                  </a:cubicBezTo>
                  <a:cubicBezTo>
                    <a:pt x="332423" y="163830"/>
                    <a:pt x="332423" y="185738"/>
                    <a:pt x="319088" y="199073"/>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64" name="Freeform: Shape 163">
              <a:extLst>
                <a:ext uri="{FF2B5EF4-FFF2-40B4-BE49-F238E27FC236}">
                  <a16:creationId xmlns:a16="http://schemas.microsoft.com/office/drawing/2014/main" id="{32362769-5A1C-44EB-9E92-0BE2C6D98BFC}"/>
                </a:ext>
              </a:extLst>
            </p:cNvPr>
            <p:cNvSpPr/>
            <p:nvPr/>
          </p:nvSpPr>
          <p:spPr>
            <a:xfrm>
              <a:off x="-455920" y="3286075"/>
              <a:ext cx="682942" cy="529001"/>
            </a:xfrm>
            <a:custGeom>
              <a:avLst/>
              <a:gdLst>
                <a:gd name="connsiteX0" fmla="*/ 75248 w 682942"/>
                <a:gd name="connsiteY0" fmla="*/ 491854 h 529001"/>
                <a:gd name="connsiteX1" fmla="*/ 418148 w 682942"/>
                <a:gd name="connsiteY1" fmla="*/ 148954 h 529001"/>
                <a:gd name="connsiteX2" fmla="*/ 497205 w 682942"/>
                <a:gd name="connsiteY2" fmla="*/ 148954 h 529001"/>
                <a:gd name="connsiteX3" fmla="*/ 497205 w 682942"/>
                <a:gd name="connsiteY3" fmla="*/ 188007 h 529001"/>
                <a:gd name="connsiteX4" fmla="*/ 514350 w 682942"/>
                <a:gd name="connsiteY4" fmla="*/ 216582 h 529001"/>
                <a:gd name="connsiteX5" fmla="*/ 529590 w 682942"/>
                <a:gd name="connsiteY5" fmla="*/ 220392 h 529001"/>
                <a:gd name="connsiteX6" fmla="*/ 546735 w 682942"/>
                <a:gd name="connsiteY6" fmla="*/ 215629 h 529001"/>
                <a:gd name="connsiteX7" fmla="*/ 667703 w 682942"/>
                <a:gd name="connsiteY7" fmla="*/ 138477 h 529001"/>
                <a:gd name="connsiteX8" fmla="*/ 682943 w 682942"/>
                <a:gd name="connsiteY8" fmla="*/ 110854 h 529001"/>
                <a:gd name="connsiteX9" fmla="*/ 667703 w 682942"/>
                <a:gd name="connsiteY9" fmla="*/ 83232 h 529001"/>
                <a:gd name="connsiteX10" fmla="*/ 546735 w 682942"/>
                <a:gd name="connsiteY10" fmla="*/ 5127 h 529001"/>
                <a:gd name="connsiteX11" fmla="*/ 513398 w 682942"/>
                <a:gd name="connsiteY11" fmla="*/ 4174 h 529001"/>
                <a:gd name="connsiteX12" fmla="*/ 496253 w 682942"/>
                <a:gd name="connsiteY12" fmla="*/ 32749 h 529001"/>
                <a:gd name="connsiteX13" fmla="*/ 496253 w 682942"/>
                <a:gd name="connsiteY13" fmla="*/ 74659 h 529001"/>
                <a:gd name="connsiteX14" fmla="*/ 417195 w 682942"/>
                <a:gd name="connsiteY14" fmla="*/ 74659 h 529001"/>
                <a:gd name="connsiteX15" fmla="*/ 0 w 682942"/>
                <a:gd name="connsiteY15" fmla="*/ 491854 h 529001"/>
                <a:gd name="connsiteX16" fmla="*/ 37148 w 682942"/>
                <a:gd name="connsiteY16" fmla="*/ 529002 h 529001"/>
                <a:gd name="connsiteX17" fmla="*/ 75248 w 682942"/>
                <a:gd name="connsiteY17" fmla="*/ 491854 h 5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82942" h="529001">
                  <a:moveTo>
                    <a:pt x="75248" y="491854"/>
                  </a:moveTo>
                  <a:cubicBezTo>
                    <a:pt x="75248" y="303259"/>
                    <a:pt x="228600" y="148954"/>
                    <a:pt x="418148" y="148954"/>
                  </a:cubicBezTo>
                  <a:lnTo>
                    <a:pt x="497205" y="148954"/>
                  </a:lnTo>
                  <a:lnTo>
                    <a:pt x="497205" y="188007"/>
                  </a:lnTo>
                  <a:cubicBezTo>
                    <a:pt x="497205" y="199437"/>
                    <a:pt x="503873" y="210867"/>
                    <a:pt x="514350" y="216582"/>
                  </a:cubicBezTo>
                  <a:cubicBezTo>
                    <a:pt x="519113" y="219439"/>
                    <a:pt x="524828" y="220392"/>
                    <a:pt x="529590" y="220392"/>
                  </a:cubicBezTo>
                  <a:cubicBezTo>
                    <a:pt x="535305" y="220392"/>
                    <a:pt x="541973" y="218487"/>
                    <a:pt x="546735" y="215629"/>
                  </a:cubicBezTo>
                  <a:lnTo>
                    <a:pt x="667703" y="138477"/>
                  </a:lnTo>
                  <a:cubicBezTo>
                    <a:pt x="677228" y="132762"/>
                    <a:pt x="682943" y="122284"/>
                    <a:pt x="682943" y="110854"/>
                  </a:cubicBezTo>
                  <a:cubicBezTo>
                    <a:pt x="682943" y="99424"/>
                    <a:pt x="677228" y="89899"/>
                    <a:pt x="667703" y="83232"/>
                  </a:cubicBezTo>
                  <a:lnTo>
                    <a:pt x="546735" y="5127"/>
                  </a:lnTo>
                  <a:cubicBezTo>
                    <a:pt x="537210" y="-1541"/>
                    <a:pt x="523875" y="-1541"/>
                    <a:pt x="513398" y="4174"/>
                  </a:cubicBezTo>
                  <a:cubicBezTo>
                    <a:pt x="502920" y="9889"/>
                    <a:pt x="496253" y="20367"/>
                    <a:pt x="496253" y="32749"/>
                  </a:cubicBezTo>
                  <a:lnTo>
                    <a:pt x="496253" y="74659"/>
                  </a:lnTo>
                  <a:lnTo>
                    <a:pt x="417195" y="74659"/>
                  </a:lnTo>
                  <a:cubicBezTo>
                    <a:pt x="186690" y="74659"/>
                    <a:pt x="0" y="261349"/>
                    <a:pt x="0" y="491854"/>
                  </a:cubicBezTo>
                  <a:cubicBezTo>
                    <a:pt x="0" y="512809"/>
                    <a:pt x="17145" y="529002"/>
                    <a:pt x="37148" y="529002"/>
                  </a:cubicBezTo>
                  <a:cubicBezTo>
                    <a:pt x="57150" y="529002"/>
                    <a:pt x="75248" y="511857"/>
                    <a:pt x="75248" y="491854"/>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65" name="Freeform: Shape 164">
              <a:extLst>
                <a:ext uri="{FF2B5EF4-FFF2-40B4-BE49-F238E27FC236}">
                  <a16:creationId xmlns:a16="http://schemas.microsoft.com/office/drawing/2014/main" id="{E40F771A-8618-438A-8C30-EF5987FD913A}"/>
                </a:ext>
              </a:extLst>
            </p:cNvPr>
            <p:cNvSpPr/>
            <p:nvPr/>
          </p:nvSpPr>
          <p:spPr>
            <a:xfrm>
              <a:off x="218450" y="3501704"/>
              <a:ext cx="102809" cy="114299"/>
            </a:xfrm>
            <a:custGeom>
              <a:avLst/>
              <a:gdLst>
                <a:gd name="connsiteX0" fmla="*/ 9525 w 102809"/>
                <a:gd name="connsiteY0" fmla="*/ 60007 h 114299"/>
                <a:gd name="connsiteX1" fmla="*/ 35242 w 102809"/>
                <a:gd name="connsiteY1" fmla="*/ 96203 h 114299"/>
                <a:gd name="connsiteX2" fmla="*/ 66675 w 102809"/>
                <a:gd name="connsiteY2" fmla="*/ 114300 h 114299"/>
                <a:gd name="connsiteX3" fmla="*/ 85725 w 102809"/>
                <a:gd name="connsiteY3" fmla="*/ 108585 h 114299"/>
                <a:gd name="connsiteX4" fmla="*/ 101917 w 102809"/>
                <a:gd name="connsiteY4" fmla="*/ 85725 h 114299"/>
                <a:gd name="connsiteX5" fmla="*/ 97155 w 102809"/>
                <a:gd name="connsiteY5" fmla="*/ 58103 h 114299"/>
                <a:gd name="connsiteX6" fmla="*/ 65723 w 102809"/>
                <a:gd name="connsiteY6" fmla="*/ 13335 h 114299"/>
                <a:gd name="connsiteX7" fmla="*/ 40958 w 102809"/>
                <a:gd name="connsiteY7" fmla="*/ 0 h 114299"/>
                <a:gd name="connsiteX8" fmla="*/ 37148 w 102809"/>
                <a:gd name="connsiteY8" fmla="*/ 0 h 114299"/>
                <a:gd name="connsiteX9" fmla="*/ 13335 w 102809"/>
                <a:gd name="connsiteY9" fmla="*/ 8572 h 114299"/>
                <a:gd name="connsiteX10" fmla="*/ 0 w 102809"/>
                <a:gd name="connsiteY10" fmla="*/ 33338 h 114299"/>
                <a:gd name="connsiteX11" fmla="*/ 9525 w 102809"/>
                <a:gd name="connsiteY11" fmla="*/ 60007 h 114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809" h="114299">
                  <a:moveTo>
                    <a:pt x="9525" y="60007"/>
                  </a:moveTo>
                  <a:cubicBezTo>
                    <a:pt x="19050" y="71437"/>
                    <a:pt x="27623" y="83820"/>
                    <a:pt x="35242" y="96203"/>
                  </a:cubicBezTo>
                  <a:cubicBezTo>
                    <a:pt x="41910" y="107633"/>
                    <a:pt x="54292" y="114300"/>
                    <a:pt x="66675" y="114300"/>
                  </a:cubicBezTo>
                  <a:cubicBezTo>
                    <a:pt x="73342" y="114300"/>
                    <a:pt x="80010" y="112395"/>
                    <a:pt x="85725" y="108585"/>
                  </a:cubicBezTo>
                  <a:cubicBezTo>
                    <a:pt x="94298" y="103823"/>
                    <a:pt x="100013" y="95250"/>
                    <a:pt x="101917" y="85725"/>
                  </a:cubicBezTo>
                  <a:cubicBezTo>
                    <a:pt x="103823" y="76200"/>
                    <a:pt x="102870" y="65723"/>
                    <a:pt x="97155" y="58103"/>
                  </a:cubicBezTo>
                  <a:cubicBezTo>
                    <a:pt x="87630" y="42863"/>
                    <a:pt x="77152" y="27622"/>
                    <a:pt x="65723" y="13335"/>
                  </a:cubicBezTo>
                  <a:cubicBezTo>
                    <a:pt x="59055" y="5715"/>
                    <a:pt x="50483" y="953"/>
                    <a:pt x="40958" y="0"/>
                  </a:cubicBezTo>
                  <a:cubicBezTo>
                    <a:pt x="40005" y="0"/>
                    <a:pt x="38100" y="0"/>
                    <a:pt x="37148" y="0"/>
                  </a:cubicBezTo>
                  <a:cubicBezTo>
                    <a:pt x="28575" y="0"/>
                    <a:pt x="20955" y="2857"/>
                    <a:pt x="13335" y="8572"/>
                  </a:cubicBezTo>
                  <a:cubicBezTo>
                    <a:pt x="5715" y="15240"/>
                    <a:pt x="952" y="23813"/>
                    <a:pt x="0" y="33338"/>
                  </a:cubicBezTo>
                  <a:cubicBezTo>
                    <a:pt x="0" y="41910"/>
                    <a:pt x="2858" y="51435"/>
                    <a:pt x="9525" y="60007"/>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66" name="Freeform: Shape 165">
              <a:extLst>
                <a:ext uri="{FF2B5EF4-FFF2-40B4-BE49-F238E27FC236}">
                  <a16:creationId xmlns:a16="http://schemas.microsoft.com/office/drawing/2014/main" id="{CCA5B15E-92E7-4811-839B-541C88929C25}"/>
                </a:ext>
              </a:extLst>
            </p:cNvPr>
            <p:cNvSpPr/>
            <p:nvPr/>
          </p:nvSpPr>
          <p:spPr>
            <a:xfrm>
              <a:off x="273783" y="3843652"/>
              <a:ext cx="91006" cy="120967"/>
            </a:xfrm>
            <a:custGeom>
              <a:avLst/>
              <a:gdLst>
                <a:gd name="connsiteX0" fmla="*/ 63729 w 91006"/>
                <a:gd name="connsiteY0" fmla="*/ 952 h 120967"/>
                <a:gd name="connsiteX1" fmla="*/ 54204 w 91006"/>
                <a:gd name="connsiteY1" fmla="*/ 0 h 120967"/>
                <a:gd name="connsiteX2" fmla="*/ 18009 w 91006"/>
                <a:gd name="connsiteY2" fmla="*/ 27623 h 120967"/>
                <a:gd name="connsiteX3" fmla="*/ 2769 w 91006"/>
                <a:gd name="connsiteY3" fmla="*/ 69533 h 120967"/>
                <a:gd name="connsiteX4" fmla="*/ 22771 w 91006"/>
                <a:gd name="connsiteY4" fmla="*/ 118110 h 120967"/>
                <a:gd name="connsiteX5" fmla="*/ 37059 w 91006"/>
                <a:gd name="connsiteY5" fmla="*/ 120967 h 120967"/>
                <a:gd name="connsiteX6" fmla="*/ 71349 w 91006"/>
                <a:gd name="connsiteY6" fmla="*/ 98108 h 120967"/>
                <a:gd name="connsiteX7" fmla="*/ 89446 w 91006"/>
                <a:gd name="connsiteY7" fmla="*/ 46673 h 120967"/>
                <a:gd name="connsiteX8" fmla="*/ 85636 w 91006"/>
                <a:gd name="connsiteY8" fmla="*/ 18098 h 120967"/>
                <a:gd name="connsiteX9" fmla="*/ 63729 w 91006"/>
                <a:gd name="connsiteY9" fmla="*/ 952 h 120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06" h="120967">
                  <a:moveTo>
                    <a:pt x="63729" y="952"/>
                  </a:moveTo>
                  <a:cubicBezTo>
                    <a:pt x="60871" y="0"/>
                    <a:pt x="57061" y="0"/>
                    <a:pt x="54204" y="0"/>
                  </a:cubicBezTo>
                  <a:cubicBezTo>
                    <a:pt x="38011" y="0"/>
                    <a:pt x="22771" y="11430"/>
                    <a:pt x="18009" y="27623"/>
                  </a:cubicBezTo>
                  <a:cubicBezTo>
                    <a:pt x="14199" y="41910"/>
                    <a:pt x="9436" y="56198"/>
                    <a:pt x="2769" y="69533"/>
                  </a:cubicBezTo>
                  <a:cubicBezTo>
                    <a:pt x="-4851" y="88583"/>
                    <a:pt x="3721" y="110490"/>
                    <a:pt x="22771" y="118110"/>
                  </a:cubicBezTo>
                  <a:cubicBezTo>
                    <a:pt x="27534" y="120015"/>
                    <a:pt x="32296" y="120967"/>
                    <a:pt x="37059" y="120967"/>
                  </a:cubicBezTo>
                  <a:cubicBezTo>
                    <a:pt x="52299" y="120967"/>
                    <a:pt x="65634" y="112395"/>
                    <a:pt x="71349" y="98108"/>
                  </a:cubicBezTo>
                  <a:cubicBezTo>
                    <a:pt x="78016" y="80963"/>
                    <a:pt x="84684" y="63817"/>
                    <a:pt x="89446" y="46673"/>
                  </a:cubicBezTo>
                  <a:cubicBezTo>
                    <a:pt x="92304" y="37148"/>
                    <a:pt x="91351" y="26670"/>
                    <a:pt x="85636" y="18098"/>
                  </a:cubicBezTo>
                  <a:cubicBezTo>
                    <a:pt x="81826" y="9525"/>
                    <a:pt x="73254" y="3810"/>
                    <a:pt x="63729" y="952"/>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67" name="Freeform: Shape 166">
              <a:extLst>
                <a:ext uri="{FF2B5EF4-FFF2-40B4-BE49-F238E27FC236}">
                  <a16:creationId xmlns:a16="http://schemas.microsoft.com/office/drawing/2014/main" id="{FBEF6650-CE1A-4D40-AF68-96EC99DBA6BB}"/>
                </a:ext>
              </a:extLst>
            </p:cNvPr>
            <p:cNvSpPr/>
            <p:nvPr/>
          </p:nvSpPr>
          <p:spPr>
            <a:xfrm>
              <a:off x="296793" y="3663629"/>
              <a:ext cx="81829" cy="123025"/>
            </a:xfrm>
            <a:custGeom>
              <a:avLst/>
              <a:gdLst>
                <a:gd name="connsiteX0" fmla="*/ 74057 w 81829"/>
                <a:gd name="connsiteY0" fmla="*/ 29528 h 123025"/>
                <a:gd name="connsiteX1" fmla="*/ 37862 w 81829"/>
                <a:gd name="connsiteY1" fmla="*/ 0 h 123025"/>
                <a:gd name="connsiteX2" fmla="*/ 30242 w 81829"/>
                <a:gd name="connsiteY2" fmla="*/ 953 h 123025"/>
                <a:gd name="connsiteX3" fmla="*/ 6429 w 81829"/>
                <a:gd name="connsiteY3" fmla="*/ 17145 h 123025"/>
                <a:gd name="connsiteX4" fmla="*/ 714 w 81829"/>
                <a:gd name="connsiteY4" fmla="*/ 44768 h 123025"/>
                <a:gd name="connsiteX5" fmla="*/ 7382 w 81829"/>
                <a:gd name="connsiteY5" fmla="*/ 88583 h 123025"/>
                <a:gd name="connsiteX6" fmla="*/ 47387 w 81829"/>
                <a:gd name="connsiteY6" fmla="*/ 122873 h 123025"/>
                <a:gd name="connsiteX7" fmla="*/ 81677 w 81829"/>
                <a:gd name="connsiteY7" fmla="*/ 82868 h 123025"/>
                <a:gd name="connsiteX8" fmla="*/ 74057 w 81829"/>
                <a:gd name="connsiteY8" fmla="*/ 29528 h 12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29" h="123025">
                  <a:moveTo>
                    <a:pt x="74057" y="29528"/>
                  </a:moveTo>
                  <a:cubicBezTo>
                    <a:pt x="70247" y="12383"/>
                    <a:pt x="55007" y="0"/>
                    <a:pt x="37862" y="0"/>
                  </a:cubicBezTo>
                  <a:cubicBezTo>
                    <a:pt x="35004" y="0"/>
                    <a:pt x="33099" y="0"/>
                    <a:pt x="30242" y="953"/>
                  </a:cubicBezTo>
                  <a:cubicBezTo>
                    <a:pt x="20717" y="2858"/>
                    <a:pt x="12144" y="8573"/>
                    <a:pt x="6429" y="17145"/>
                  </a:cubicBezTo>
                  <a:cubicBezTo>
                    <a:pt x="714" y="25718"/>
                    <a:pt x="-1191" y="35243"/>
                    <a:pt x="714" y="44768"/>
                  </a:cubicBezTo>
                  <a:cubicBezTo>
                    <a:pt x="3572" y="59055"/>
                    <a:pt x="5477" y="74295"/>
                    <a:pt x="7382" y="88583"/>
                  </a:cubicBezTo>
                  <a:cubicBezTo>
                    <a:pt x="9287" y="108585"/>
                    <a:pt x="26432" y="124778"/>
                    <a:pt x="47387" y="122873"/>
                  </a:cubicBezTo>
                  <a:cubicBezTo>
                    <a:pt x="67389" y="120968"/>
                    <a:pt x="83582" y="103823"/>
                    <a:pt x="81677" y="82868"/>
                  </a:cubicBezTo>
                  <a:cubicBezTo>
                    <a:pt x="79772" y="64770"/>
                    <a:pt x="76914" y="46673"/>
                    <a:pt x="74057" y="29528"/>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68" name="Freeform: Shape 167">
              <a:extLst>
                <a:ext uri="{FF2B5EF4-FFF2-40B4-BE49-F238E27FC236}">
                  <a16:creationId xmlns:a16="http://schemas.microsoft.com/office/drawing/2014/main" id="{1288A93B-62EC-4760-8865-719FC936A4EE}"/>
                </a:ext>
              </a:extLst>
            </p:cNvPr>
            <p:cNvSpPr/>
            <p:nvPr/>
          </p:nvSpPr>
          <p:spPr>
            <a:xfrm>
              <a:off x="166754" y="3999862"/>
              <a:ext cx="110894" cy="107632"/>
            </a:xfrm>
            <a:custGeom>
              <a:avLst/>
              <a:gdLst>
                <a:gd name="connsiteX0" fmla="*/ 72650 w 110894"/>
                <a:gd name="connsiteY0" fmla="*/ 0 h 107632"/>
                <a:gd name="connsiteX1" fmla="*/ 71698 w 110894"/>
                <a:gd name="connsiteY1" fmla="*/ 0 h 107632"/>
                <a:gd name="connsiteX2" fmla="*/ 45980 w 110894"/>
                <a:gd name="connsiteY2" fmla="*/ 11430 h 107632"/>
                <a:gd name="connsiteX3" fmla="*/ 13595 w 110894"/>
                <a:gd name="connsiteY3" fmla="*/ 41910 h 107632"/>
                <a:gd name="connsiteX4" fmla="*/ 8833 w 110894"/>
                <a:gd name="connsiteY4" fmla="*/ 94298 h 107632"/>
                <a:gd name="connsiteX5" fmla="*/ 37408 w 110894"/>
                <a:gd name="connsiteY5" fmla="*/ 107632 h 107632"/>
                <a:gd name="connsiteX6" fmla="*/ 61220 w 110894"/>
                <a:gd name="connsiteY6" fmla="*/ 99060 h 107632"/>
                <a:gd name="connsiteX7" fmla="*/ 101225 w 110894"/>
                <a:gd name="connsiteY7" fmla="*/ 61913 h 107632"/>
                <a:gd name="connsiteX8" fmla="*/ 110750 w 110894"/>
                <a:gd name="connsiteY8" fmla="*/ 35242 h 107632"/>
                <a:gd name="connsiteX9" fmla="*/ 99320 w 110894"/>
                <a:gd name="connsiteY9" fmla="*/ 9525 h 107632"/>
                <a:gd name="connsiteX10" fmla="*/ 72650 w 110894"/>
                <a:gd name="connsiteY10" fmla="*/ 0 h 107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894" h="107632">
                  <a:moveTo>
                    <a:pt x="72650" y="0"/>
                  </a:moveTo>
                  <a:cubicBezTo>
                    <a:pt x="72650" y="0"/>
                    <a:pt x="71698" y="0"/>
                    <a:pt x="71698" y="0"/>
                  </a:cubicBezTo>
                  <a:cubicBezTo>
                    <a:pt x="62173" y="0"/>
                    <a:pt x="52648" y="4763"/>
                    <a:pt x="45980" y="11430"/>
                  </a:cubicBezTo>
                  <a:cubicBezTo>
                    <a:pt x="35503" y="21907"/>
                    <a:pt x="25025" y="32385"/>
                    <a:pt x="13595" y="41910"/>
                  </a:cubicBezTo>
                  <a:cubicBezTo>
                    <a:pt x="-2597" y="55245"/>
                    <a:pt x="-4502" y="78105"/>
                    <a:pt x="8833" y="94298"/>
                  </a:cubicBezTo>
                  <a:cubicBezTo>
                    <a:pt x="15500" y="102870"/>
                    <a:pt x="25978" y="107632"/>
                    <a:pt x="37408" y="107632"/>
                  </a:cubicBezTo>
                  <a:cubicBezTo>
                    <a:pt x="45980" y="107632"/>
                    <a:pt x="54553" y="104775"/>
                    <a:pt x="61220" y="99060"/>
                  </a:cubicBezTo>
                  <a:cubicBezTo>
                    <a:pt x="75508" y="87630"/>
                    <a:pt x="88843" y="75248"/>
                    <a:pt x="101225" y="61913"/>
                  </a:cubicBezTo>
                  <a:cubicBezTo>
                    <a:pt x="107893" y="54292"/>
                    <a:pt x="111703" y="44767"/>
                    <a:pt x="110750" y="35242"/>
                  </a:cubicBezTo>
                  <a:cubicBezTo>
                    <a:pt x="110750" y="25717"/>
                    <a:pt x="105988" y="16192"/>
                    <a:pt x="99320" y="9525"/>
                  </a:cubicBezTo>
                  <a:cubicBezTo>
                    <a:pt x="90748" y="3810"/>
                    <a:pt x="82175" y="0"/>
                    <a:pt x="72650"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69" name="Freeform: Shape 168">
              <a:extLst>
                <a:ext uri="{FF2B5EF4-FFF2-40B4-BE49-F238E27FC236}">
                  <a16:creationId xmlns:a16="http://schemas.microsoft.com/office/drawing/2014/main" id="{6A063FC3-B0DE-48A3-B1C5-35E5C49CE541}"/>
                </a:ext>
              </a:extLst>
            </p:cNvPr>
            <p:cNvSpPr/>
            <p:nvPr/>
          </p:nvSpPr>
          <p:spPr>
            <a:xfrm>
              <a:off x="-432706" y="3869369"/>
              <a:ext cx="95210" cy="119062"/>
            </a:xfrm>
            <a:custGeom>
              <a:avLst/>
              <a:gdLst>
                <a:gd name="connsiteX0" fmla="*/ 72036 w 95210"/>
                <a:gd name="connsiteY0" fmla="*/ 24765 h 119062"/>
                <a:gd name="connsiteX1" fmla="*/ 52986 w 95210"/>
                <a:gd name="connsiteY1" fmla="*/ 3810 h 119062"/>
                <a:gd name="connsiteX2" fmla="*/ 36794 w 95210"/>
                <a:gd name="connsiteY2" fmla="*/ 0 h 119062"/>
                <a:gd name="connsiteX3" fmla="*/ 24411 w 95210"/>
                <a:gd name="connsiteY3" fmla="*/ 1905 h 119062"/>
                <a:gd name="connsiteX4" fmla="*/ 2504 w 95210"/>
                <a:gd name="connsiteY4" fmla="*/ 49530 h 119062"/>
                <a:gd name="connsiteX5" fmla="*/ 24411 w 95210"/>
                <a:gd name="connsiteY5" fmla="*/ 99060 h 119062"/>
                <a:gd name="connsiteX6" fmla="*/ 57749 w 95210"/>
                <a:gd name="connsiteY6" fmla="*/ 119062 h 119062"/>
                <a:gd name="connsiteX7" fmla="*/ 74894 w 95210"/>
                <a:gd name="connsiteY7" fmla="*/ 115253 h 119062"/>
                <a:gd name="connsiteX8" fmla="*/ 91086 w 95210"/>
                <a:gd name="connsiteY8" fmla="*/ 64770 h 119062"/>
                <a:gd name="connsiteX9" fmla="*/ 72036 w 95210"/>
                <a:gd name="connsiteY9" fmla="*/ 24765 h 11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210" h="119062">
                  <a:moveTo>
                    <a:pt x="72036" y="24765"/>
                  </a:moveTo>
                  <a:cubicBezTo>
                    <a:pt x="68226" y="15240"/>
                    <a:pt x="61559" y="7620"/>
                    <a:pt x="52986" y="3810"/>
                  </a:cubicBezTo>
                  <a:cubicBezTo>
                    <a:pt x="48224" y="1905"/>
                    <a:pt x="42509" y="0"/>
                    <a:pt x="36794" y="0"/>
                  </a:cubicBezTo>
                  <a:cubicBezTo>
                    <a:pt x="32031" y="0"/>
                    <a:pt x="28221" y="952"/>
                    <a:pt x="24411" y="1905"/>
                  </a:cubicBezTo>
                  <a:cubicBezTo>
                    <a:pt x="5361" y="8572"/>
                    <a:pt x="-5116" y="30480"/>
                    <a:pt x="2504" y="49530"/>
                  </a:cubicBezTo>
                  <a:cubicBezTo>
                    <a:pt x="8219" y="66675"/>
                    <a:pt x="15839" y="82868"/>
                    <a:pt x="24411" y="99060"/>
                  </a:cubicBezTo>
                  <a:cubicBezTo>
                    <a:pt x="31079" y="111443"/>
                    <a:pt x="43461" y="119062"/>
                    <a:pt x="57749" y="119062"/>
                  </a:cubicBezTo>
                  <a:cubicBezTo>
                    <a:pt x="63464" y="119062"/>
                    <a:pt x="69179" y="117157"/>
                    <a:pt x="74894" y="115253"/>
                  </a:cubicBezTo>
                  <a:cubicBezTo>
                    <a:pt x="92991" y="105728"/>
                    <a:pt x="100611" y="82868"/>
                    <a:pt x="91086" y="64770"/>
                  </a:cubicBezTo>
                  <a:cubicBezTo>
                    <a:pt x="83466" y="52387"/>
                    <a:pt x="76799" y="39053"/>
                    <a:pt x="72036" y="24765"/>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78" name="Freeform: Shape 177">
              <a:extLst>
                <a:ext uri="{FF2B5EF4-FFF2-40B4-BE49-F238E27FC236}">
                  <a16:creationId xmlns:a16="http://schemas.microsoft.com/office/drawing/2014/main" id="{CFFF0CCA-37DF-4557-BCCE-C2E3BA5A57BE}"/>
                </a:ext>
              </a:extLst>
            </p:cNvPr>
            <p:cNvSpPr/>
            <p:nvPr/>
          </p:nvSpPr>
          <p:spPr>
            <a:xfrm>
              <a:off x="-333192" y="4019864"/>
              <a:ext cx="112773" cy="105727"/>
            </a:xfrm>
            <a:custGeom>
              <a:avLst/>
              <a:gdLst>
                <a:gd name="connsiteX0" fmla="*/ 62057 w 112773"/>
                <a:gd name="connsiteY0" fmla="*/ 9525 h 105727"/>
                <a:gd name="connsiteX1" fmla="*/ 37292 w 112773"/>
                <a:gd name="connsiteY1" fmla="*/ 0 h 105727"/>
                <a:gd name="connsiteX2" fmla="*/ 35387 w 112773"/>
                <a:gd name="connsiteY2" fmla="*/ 0 h 105727"/>
                <a:gd name="connsiteX3" fmla="*/ 9670 w 112773"/>
                <a:gd name="connsiteY3" fmla="*/ 12383 h 105727"/>
                <a:gd name="connsiteX4" fmla="*/ 145 w 112773"/>
                <a:gd name="connsiteY4" fmla="*/ 39052 h 105727"/>
                <a:gd name="connsiteX5" fmla="*/ 11575 w 112773"/>
                <a:gd name="connsiteY5" fmla="*/ 64770 h 105727"/>
                <a:gd name="connsiteX6" fmla="*/ 53485 w 112773"/>
                <a:gd name="connsiteY6" fmla="*/ 99060 h 105727"/>
                <a:gd name="connsiteX7" fmla="*/ 75392 w 112773"/>
                <a:gd name="connsiteY7" fmla="*/ 105727 h 105727"/>
                <a:gd name="connsiteX8" fmla="*/ 105872 w 112773"/>
                <a:gd name="connsiteY8" fmla="*/ 89535 h 105727"/>
                <a:gd name="connsiteX9" fmla="*/ 112540 w 112773"/>
                <a:gd name="connsiteY9" fmla="*/ 61913 h 105727"/>
                <a:gd name="connsiteX10" fmla="*/ 97300 w 112773"/>
                <a:gd name="connsiteY10" fmla="*/ 38100 h 105727"/>
                <a:gd name="connsiteX11" fmla="*/ 62057 w 112773"/>
                <a:gd name="connsiteY11" fmla="*/ 9525 h 105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773" h="105727">
                  <a:moveTo>
                    <a:pt x="62057" y="9525"/>
                  </a:moveTo>
                  <a:cubicBezTo>
                    <a:pt x="55390" y="2858"/>
                    <a:pt x="45865" y="0"/>
                    <a:pt x="37292" y="0"/>
                  </a:cubicBezTo>
                  <a:cubicBezTo>
                    <a:pt x="36340" y="0"/>
                    <a:pt x="36340" y="0"/>
                    <a:pt x="35387" y="0"/>
                  </a:cubicBezTo>
                  <a:cubicBezTo>
                    <a:pt x="25862" y="0"/>
                    <a:pt x="16337" y="4763"/>
                    <a:pt x="9670" y="12383"/>
                  </a:cubicBezTo>
                  <a:cubicBezTo>
                    <a:pt x="3002" y="20002"/>
                    <a:pt x="-808" y="29527"/>
                    <a:pt x="145" y="39052"/>
                  </a:cubicBezTo>
                  <a:cubicBezTo>
                    <a:pt x="145" y="48577"/>
                    <a:pt x="4907" y="58102"/>
                    <a:pt x="11575" y="64770"/>
                  </a:cubicBezTo>
                  <a:cubicBezTo>
                    <a:pt x="24910" y="77152"/>
                    <a:pt x="39197" y="88583"/>
                    <a:pt x="53485" y="99060"/>
                  </a:cubicBezTo>
                  <a:cubicBezTo>
                    <a:pt x="60152" y="103823"/>
                    <a:pt x="66820" y="105727"/>
                    <a:pt x="75392" y="105727"/>
                  </a:cubicBezTo>
                  <a:cubicBezTo>
                    <a:pt x="87775" y="105727"/>
                    <a:pt x="99205" y="100013"/>
                    <a:pt x="105872" y="89535"/>
                  </a:cubicBezTo>
                  <a:cubicBezTo>
                    <a:pt x="111587" y="80963"/>
                    <a:pt x="113492" y="71438"/>
                    <a:pt x="112540" y="61913"/>
                  </a:cubicBezTo>
                  <a:cubicBezTo>
                    <a:pt x="110635" y="52388"/>
                    <a:pt x="105872" y="43815"/>
                    <a:pt x="97300" y="38100"/>
                  </a:cubicBezTo>
                  <a:cubicBezTo>
                    <a:pt x="84917" y="29527"/>
                    <a:pt x="73487" y="20002"/>
                    <a:pt x="62057" y="9525"/>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79" name="Freeform: Shape 178">
              <a:extLst>
                <a:ext uri="{FF2B5EF4-FFF2-40B4-BE49-F238E27FC236}">
                  <a16:creationId xmlns:a16="http://schemas.microsoft.com/office/drawing/2014/main" id="{153DE762-BE9F-401C-BB91-F97223DD86EC}"/>
                </a:ext>
              </a:extLst>
            </p:cNvPr>
            <p:cNvSpPr/>
            <p:nvPr/>
          </p:nvSpPr>
          <p:spPr>
            <a:xfrm>
              <a:off x="3777" y="4098922"/>
              <a:ext cx="122036" cy="87629"/>
            </a:xfrm>
            <a:custGeom>
              <a:avLst/>
              <a:gdLst>
                <a:gd name="connsiteX0" fmla="*/ 101325 w 122036"/>
                <a:gd name="connsiteY0" fmla="*/ 3810 h 87629"/>
                <a:gd name="connsiteX1" fmla="*/ 85133 w 122036"/>
                <a:gd name="connsiteY1" fmla="*/ 0 h 87629"/>
                <a:gd name="connsiteX2" fmla="*/ 72750 w 122036"/>
                <a:gd name="connsiteY2" fmla="*/ 1905 h 87629"/>
                <a:gd name="connsiteX3" fmla="*/ 29888 w 122036"/>
                <a:gd name="connsiteY3" fmla="*/ 14288 h 87629"/>
                <a:gd name="connsiteX4" fmla="*/ 6075 w 122036"/>
                <a:gd name="connsiteY4" fmla="*/ 30480 h 87629"/>
                <a:gd name="connsiteX5" fmla="*/ 1313 w 122036"/>
                <a:gd name="connsiteY5" fmla="*/ 58102 h 87629"/>
                <a:gd name="connsiteX6" fmla="*/ 37508 w 122036"/>
                <a:gd name="connsiteY6" fmla="*/ 87630 h 87629"/>
                <a:gd name="connsiteX7" fmla="*/ 45128 w 122036"/>
                <a:gd name="connsiteY7" fmla="*/ 86677 h 87629"/>
                <a:gd name="connsiteX8" fmla="*/ 97515 w 122036"/>
                <a:gd name="connsiteY8" fmla="*/ 71438 h 87629"/>
                <a:gd name="connsiteX9" fmla="*/ 118470 w 122036"/>
                <a:gd name="connsiteY9" fmla="*/ 52388 h 87629"/>
                <a:gd name="connsiteX10" fmla="*/ 120375 w 122036"/>
                <a:gd name="connsiteY10" fmla="*/ 23813 h 87629"/>
                <a:gd name="connsiteX11" fmla="*/ 101325 w 122036"/>
                <a:gd name="connsiteY11" fmla="*/ 3810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036" h="87629">
                  <a:moveTo>
                    <a:pt x="101325" y="3810"/>
                  </a:moveTo>
                  <a:cubicBezTo>
                    <a:pt x="96563" y="952"/>
                    <a:pt x="90848" y="0"/>
                    <a:pt x="85133" y="0"/>
                  </a:cubicBezTo>
                  <a:cubicBezTo>
                    <a:pt x="81323" y="0"/>
                    <a:pt x="76560" y="952"/>
                    <a:pt x="72750" y="1905"/>
                  </a:cubicBezTo>
                  <a:cubicBezTo>
                    <a:pt x="58463" y="6667"/>
                    <a:pt x="44175" y="11430"/>
                    <a:pt x="29888" y="14288"/>
                  </a:cubicBezTo>
                  <a:cubicBezTo>
                    <a:pt x="20363" y="16192"/>
                    <a:pt x="11790" y="21907"/>
                    <a:pt x="6075" y="30480"/>
                  </a:cubicBezTo>
                  <a:cubicBezTo>
                    <a:pt x="360" y="39052"/>
                    <a:pt x="-1545" y="48577"/>
                    <a:pt x="1313" y="58102"/>
                  </a:cubicBezTo>
                  <a:cubicBezTo>
                    <a:pt x="5123" y="75247"/>
                    <a:pt x="20363" y="87630"/>
                    <a:pt x="37508" y="87630"/>
                  </a:cubicBezTo>
                  <a:cubicBezTo>
                    <a:pt x="40365" y="87630"/>
                    <a:pt x="42270" y="87630"/>
                    <a:pt x="45128" y="86677"/>
                  </a:cubicBezTo>
                  <a:cubicBezTo>
                    <a:pt x="62273" y="82867"/>
                    <a:pt x="80370" y="78105"/>
                    <a:pt x="97515" y="71438"/>
                  </a:cubicBezTo>
                  <a:cubicBezTo>
                    <a:pt x="107040" y="67627"/>
                    <a:pt x="114660" y="60960"/>
                    <a:pt x="118470" y="52388"/>
                  </a:cubicBezTo>
                  <a:cubicBezTo>
                    <a:pt x="122280" y="43815"/>
                    <a:pt x="123233" y="33338"/>
                    <a:pt x="120375" y="23813"/>
                  </a:cubicBezTo>
                  <a:cubicBezTo>
                    <a:pt x="116565" y="15240"/>
                    <a:pt x="109898" y="7620"/>
                    <a:pt x="101325" y="381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80" name="Freeform: Shape 179">
              <a:extLst>
                <a:ext uri="{FF2B5EF4-FFF2-40B4-BE49-F238E27FC236}">
                  <a16:creationId xmlns:a16="http://schemas.microsoft.com/office/drawing/2014/main" id="{FEFB27DF-F99B-4698-A49F-DABA74E13FF5}"/>
                </a:ext>
              </a:extLst>
            </p:cNvPr>
            <p:cNvSpPr/>
            <p:nvPr/>
          </p:nvSpPr>
          <p:spPr>
            <a:xfrm>
              <a:off x="-176275" y="4107104"/>
              <a:ext cx="123492" cy="84443"/>
            </a:xfrm>
            <a:custGeom>
              <a:avLst/>
              <a:gdLst>
                <a:gd name="connsiteX0" fmla="*/ 90878 w 123492"/>
                <a:gd name="connsiteY0" fmla="*/ 9915 h 84443"/>
                <a:gd name="connsiteX1" fmla="*/ 47063 w 123492"/>
                <a:gd name="connsiteY1" fmla="*/ 1343 h 84443"/>
                <a:gd name="connsiteX2" fmla="*/ 18488 w 123492"/>
                <a:gd name="connsiteY2" fmla="*/ 5153 h 84443"/>
                <a:gd name="connsiteX3" fmla="*/ 1343 w 123492"/>
                <a:gd name="connsiteY3" fmla="*/ 28013 h 84443"/>
                <a:gd name="connsiteX4" fmla="*/ 5153 w 123492"/>
                <a:gd name="connsiteY4" fmla="*/ 56588 h 84443"/>
                <a:gd name="connsiteX5" fmla="*/ 28013 w 123492"/>
                <a:gd name="connsiteY5" fmla="*/ 73733 h 84443"/>
                <a:gd name="connsiteX6" fmla="*/ 81353 w 123492"/>
                <a:gd name="connsiteY6" fmla="*/ 84210 h 84443"/>
                <a:gd name="connsiteX7" fmla="*/ 108975 w 123492"/>
                <a:gd name="connsiteY7" fmla="*/ 77543 h 84443"/>
                <a:gd name="connsiteX8" fmla="*/ 123263 w 123492"/>
                <a:gd name="connsiteY8" fmla="*/ 52778 h 84443"/>
                <a:gd name="connsiteX9" fmla="*/ 115643 w 123492"/>
                <a:gd name="connsiteY9" fmla="*/ 25155 h 84443"/>
                <a:gd name="connsiteX10" fmla="*/ 90878 w 123492"/>
                <a:gd name="connsiteY10" fmla="*/ 9915 h 8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92" h="84443">
                  <a:moveTo>
                    <a:pt x="90878" y="9915"/>
                  </a:moveTo>
                  <a:cubicBezTo>
                    <a:pt x="75638" y="8010"/>
                    <a:pt x="61350" y="5153"/>
                    <a:pt x="47063" y="1343"/>
                  </a:cubicBezTo>
                  <a:cubicBezTo>
                    <a:pt x="37538" y="-1515"/>
                    <a:pt x="27060" y="390"/>
                    <a:pt x="18488" y="5153"/>
                  </a:cubicBezTo>
                  <a:cubicBezTo>
                    <a:pt x="9915" y="9915"/>
                    <a:pt x="3248" y="18488"/>
                    <a:pt x="1343" y="28013"/>
                  </a:cubicBezTo>
                  <a:cubicBezTo>
                    <a:pt x="-1515" y="37538"/>
                    <a:pt x="390" y="48015"/>
                    <a:pt x="5153" y="56588"/>
                  </a:cubicBezTo>
                  <a:cubicBezTo>
                    <a:pt x="9915" y="65160"/>
                    <a:pt x="18488" y="71828"/>
                    <a:pt x="28013" y="73733"/>
                  </a:cubicBezTo>
                  <a:cubicBezTo>
                    <a:pt x="45158" y="78495"/>
                    <a:pt x="63255" y="82305"/>
                    <a:pt x="81353" y="84210"/>
                  </a:cubicBezTo>
                  <a:cubicBezTo>
                    <a:pt x="90878" y="85163"/>
                    <a:pt x="100403" y="83258"/>
                    <a:pt x="108975" y="77543"/>
                  </a:cubicBezTo>
                  <a:cubicBezTo>
                    <a:pt x="116595" y="71828"/>
                    <a:pt x="122310" y="62303"/>
                    <a:pt x="123263" y="52778"/>
                  </a:cubicBezTo>
                  <a:cubicBezTo>
                    <a:pt x="124215" y="43253"/>
                    <a:pt x="122310" y="32775"/>
                    <a:pt x="115643" y="25155"/>
                  </a:cubicBezTo>
                  <a:cubicBezTo>
                    <a:pt x="109928" y="16583"/>
                    <a:pt x="101355" y="11820"/>
                    <a:pt x="90878" y="9915"/>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grpSp>
        <p:nvGrpSpPr>
          <p:cNvPr id="181" name="Graphic 113">
            <a:extLst>
              <a:ext uri="{FF2B5EF4-FFF2-40B4-BE49-F238E27FC236}">
                <a16:creationId xmlns:a16="http://schemas.microsoft.com/office/drawing/2014/main" id="{E16A9949-905F-4538-9D65-DA42B8A246D9}"/>
              </a:ext>
            </a:extLst>
          </p:cNvPr>
          <p:cNvGrpSpPr/>
          <p:nvPr/>
        </p:nvGrpSpPr>
        <p:grpSpPr>
          <a:xfrm>
            <a:off x="9440702" y="4792987"/>
            <a:ext cx="305178" cy="305178"/>
            <a:chOff x="-370522" y="3312547"/>
            <a:chExt cx="857249" cy="857250"/>
          </a:xfrm>
          <a:solidFill>
            <a:schemeClr val="bg1"/>
          </a:solidFill>
        </p:grpSpPr>
        <p:sp>
          <p:nvSpPr>
            <p:cNvPr id="182" name="Freeform: Shape 181">
              <a:extLst>
                <a:ext uri="{FF2B5EF4-FFF2-40B4-BE49-F238E27FC236}">
                  <a16:creationId xmlns:a16="http://schemas.microsoft.com/office/drawing/2014/main" id="{7BD377FE-14F8-40C2-B779-9F203670C80C}"/>
                </a:ext>
              </a:extLst>
            </p:cNvPr>
            <p:cNvSpPr/>
            <p:nvPr/>
          </p:nvSpPr>
          <p:spPr>
            <a:xfrm>
              <a:off x="-370522" y="3312547"/>
              <a:ext cx="857249" cy="857250"/>
            </a:xfrm>
            <a:custGeom>
              <a:avLst/>
              <a:gdLst>
                <a:gd name="connsiteX0" fmla="*/ 0 w 857249"/>
                <a:gd name="connsiteY0" fmla="*/ 0 h 857250"/>
                <a:gd name="connsiteX1" fmla="*/ 0 w 857249"/>
                <a:gd name="connsiteY1" fmla="*/ 857250 h 857250"/>
                <a:gd name="connsiteX2" fmla="*/ 857250 w 857249"/>
                <a:gd name="connsiteY2" fmla="*/ 857250 h 857250"/>
                <a:gd name="connsiteX3" fmla="*/ 857250 w 857249"/>
                <a:gd name="connsiteY3" fmla="*/ 0 h 857250"/>
                <a:gd name="connsiteX4" fmla="*/ 0 w 857249"/>
                <a:gd name="connsiteY4" fmla="*/ 0 h 857250"/>
                <a:gd name="connsiteX5" fmla="*/ 819150 w 857249"/>
                <a:gd name="connsiteY5" fmla="*/ 38100 h 857250"/>
                <a:gd name="connsiteX6" fmla="*/ 819150 w 857249"/>
                <a:gd name="connsiteY6" fmla="*/ 383858 h 857250"/>
                <a:gd name="connsiteX7" fmla="*/ 600075 w 857249"/>
                <a:gd name="connsiteY7" fmla="*/ 383858 h 857250"/>
                <a:gd name="connsiteX8" fmla="*/ 561975 w 857249"/>
                <a:gd name="connsiteY8" fmla="*/ 383858 h 857250"/>
                <a:gd name="connsiteX9" fmla="*/ 38100 w 857249"/>
                <a:gd name="connsiteY9" fmla="*/ 383858 h 857250"/>
                <a:gd name="connsiteX10" fmla="*/ 38100 w 857249"/>
                <a:gd name="connsiteY10" fmla="*/ 38100 h 857250"/>
                <a:gd name="connsiteX11" fmla="*/ 819150 w 857249"/>
                <a:gd name="connsiteY11" fmla="*/ 38100 h 857250"/>
                <a:gd name="connsiteX12" fmla="*/ 38100 w 857249"/>
                <a:gd name="connsiteY12" fmla="*/ 421958 h 857250"/>
                <a:gd name="connsiteX13" fmla="*/ 561975 w 857249"/>
                <a:gd name="connsiteY13" fmla="*/ 421958 h 857250"/>
                <a:gd name="connsiteX14" fmla="*/ 561975 w 857249"/>
                <a:gd name="connsiteY14" fmla="*/ 819150 h 857250"/>
                <a:gd name="connsiteX15" fmla="*/ 38100 w 857249"/>
                <a:gd name="connsiteY15" fmla="*/ 819150 h 857250"/>
                <a:gd name="connsiteX16" fmla="*/ 38100 w 857249"/>
                <a:gd name="connsiteY16" fmla="*/ 421958 h 857250"/>
                <a:gd name="connsiteX17" fmla="*/ 600075 w 857249"/>
                <a:gd name="connsiteY17" fmla="*/ 819150 h 857250"/>
                <a:gd name="connsiteX18" fmla="*/ 600075 w 857249"/>
                <a:gd name="connsiteY18" fmla="*/ 421958 h 857250"/>
                <a:gd name="connsiteX19" fmla="*/ 819150 w 857249"/>
                <a:gd name="connsiteY19" fmla="*/ 421958 h 857250"/>
                <a:gd name="connsiteX20" fmla="*/ 819150 w 857249"/>
                <a:gd name="connsiteY20" fmla="*/ 819150 h 857250"/>
                <a:gd name="connsiteX21" fmla="*/ 600075 w 857249"/>
                <a:gd name="connsiteY21" fmla="*/ 81915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57249" h="857250">
                  <a:moveTo>
                    <a:pt x="0" y="0"/>
                  </a:moveTo>
                  <a:lnTo>
                    <a:pt x="0" y="857250"/>
                  </a:lnTo>
                  <a:lnTo>
                    <a:pt x="857250" y="857250"/>
                  </a:lnTo>
                  <a:lnTo>
                    <a:pt x="857250" y="0"/>
                  </a:lnTo>
                  <a:lnTo>
                    <a:pt x="0" y="0"/>
                  </a:lnTo>
                  <a:close/>
                  <a:moveTo>
                    <a:pt x="819150" y="38100"/>
                  </a:moveTo>
                  <a:lnTo>
                    <a:pt x="819150" y="383858"/>
                  </a:lnTo>
                  <a:lnTo>
                    <a:pt x="600075" y="383858"/>
                  </a:lnTo>
                  <a:lnTo>
                    <a:pt x="561975" y="383858"/>
                  </a:lnTo>
                  <a:lnTo>
                    <a:pt x="38100" y="383858"/>
                  </a:lnTo>
                  <a:lnTo>
                    <a:pt x="38100" y="38100"/>
                  </a:lnTo>
                  <a:lnTo>
                    <a:pt x="819150" y="38100"/>
                  </a:lnTo>
                  <a:close/>
                  <a:moveTo>
                    <a:pt x="38100" y="421958"/>
                  </a:moveTo>
                  <a:lnTo>
                    <a:pt x="561975" y="421958"/>
                  </a:lnTo>
                  <a:lnTo>
                    <a:pt x="561975" y="819150"/>
                  </a:lnTo>
                  <a:lnTo>
                    <a:pt x="38100" y="819150"/>
                  </a:lnTo>
                  <a:lnTo>
                    <a:pt x="38100" y="421958"/>
                  </a:lnTo>
                  <a:close/>
                  <a:moveTo>
                    <a:pt x="600075" y="819150"/>
                  </a:moveTo>
                  <a:lnTo>
                    <a:pt x="600075" y="421958"/>
                  </a:lnTo>
                  <a:lnTo>
                    <a:pt x="819150" y="421958"/>
                  </a:lnTo>
                  <a:lnTo>
                    <a:pt x="819150" y="819150"/>
                  </a:lnTo>
                  <a:lnTo>
                    <a:pt x="600075" y="819150"/>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83" name="Freeform: Shape 182">
              <a:extLst>
                <a:ext uri="{FF2B5EF4-FFF2-40B4-BE49-F238E27FC236}">
                  <a16:creationId xmlns:a16="http://schemas.microsoft.com/office/drawing/2014/main" id="{80CB6B50-5A4B-4D59-8C1D-E51AE9DDB80B}"/>
                </a:ext>
              </a:extLst>
            </p:cNvPr>
            <p:cNvSpPr/>
            <p:nvPr/>
          </p:nvSpPr>
          <p:spPr>
            <a:xfrm>
              <a:off x="-286702" y="3777366"/>
              <a:ext cx="433387" cy="312419"/>
            </a:xfrm>
            <a:custGeom>
              <a:avLst/>
              <a:gdLst>
                <a:gd name="connsiteX0" fmla="*/ 200978 w 433387"/>
                <a:gd name="connsiteY0" fmla="*/ 108585 h 312419"/>
                <a:gd name="connsiteX1" fmla="*/ 128588 w 433387"/>
                <a:gd name="connsiteY1" fmla="*/ 150495 h 312419"/>
                <a:gd name="connsiteX2" fmla="*/ 35243 w 433387"/>
                <a:gd name="connsiteY2" fmla="*/ 96203 h 312419"/>
                <a:gd name="connsiteX3" fmla="*/ 200025 w 433387"/>
                <a:gd name="connsiteY3" fmla="*/ 0 h 312419"/>
                <a:gd name="connsiteX4" fmla="*/ 200025 w 433387"/>
                <a:gd name="connsiteY4" fmla="*/ 108585 h 312419"/>
                <a:gd name="connsiteX5" fmla="*/ 410528 w 433387"/>
                <a:gd name="connsiteY5" fmla="*/ 120015 h 312419"/>
                <a:gd name="connsiteX6" fmla="*/ 316230 w 433387"/>
                <a:gd name="connsiteY6" fmla="*/ 174308 h 312419"/>
                <a:gd name="connsiteX7" fmla="*/ 324803 w 433387"/>
                <a:gd name="connsiteY7" fmla="*/ 216218 h 312419"/>
                <a:gd name="connsiteX8" fmla="*/ 316230 w 433387"/>
                <a:gd name="connsiteY8" fmla="*/ 258128 h 312419"/>
                <a:gd name="connsiteX9" fmla="*/ 410528 w 433387"/>
                <a:gd name="connsiteY9" fmla="*/ 312420 h 312419"/>
                <a:gd name="connsiteX10" fmla="*/ 433388 w 433387"/>
                <a:gd name="connsiteY10" fmla="*/ 216218 h 312419"/>
                <a:gd name="connsiteX11" fmla="*/ 410528 w 433387"/>
                <a:gd name="connsiteY11" fmla="*/ 120015 h 312419"/>
                <a:gd name="connsiteX12" fmla="*/ 117158 w 433387"/>
                <a:gd name="connsiteY12" fmla="*/ 174308 h 312419"/>
                <a:gd name="connsiteX13" fmla="*/ 22860 w 433387"/>
                <a:gd name="connsiteY13" fmla="*/ 120015 h 312419"/>
                <a:gd name="connsiteX14" fmla="*/ 0 w 433387"/>
                <a:gd name="connsiteY14" fmla="*/ 216218 h 312419"/>
                <a:gd name="connsiteX15" fmla="*/ 22860 w 433387"/>
                <a:gd name="connsiteY15" fmla="*/ 312420 h 312419"/>
                <a:gd name="connsiteX16" fmla="*/ 117158 w 433387"/>
                <a:gd name="connsiteY16" fmla="*/ 258128 h 312419"/>
                <a:gd name="connsiteX17" fmla="*/ 108585 w 433387"/>
                <a:gd name="connsiteY17" fmla="*/ 216218 h 312419"/>
                <a:gd name="connsiteX18" fmla="*/ 117158 w 433387"/>
                <a:gd name="connsiteY18" fmla="*/ 174308 h 312419"/>
                <a:gd name="connsiteX19" fmla="*/ 287655 w 433387"/>
                <a:gd name="connsiteY19" fmla="*/ 132397 h 312419"/>
                <a:gd name="connsiteX20" fmla="*/ 292418 w 433387"/>
                <a:gd name="connsiteY20" fmla="*/ 122872 h 312419"/>
                <a:gd name="connsiteX21" fmla="*/ 293370 w 433387"/>
                <a:gd name="connsiteY21" fmla="*/ 120015 h 312419"/>
                <a:gd name="connsiteX22" fmla="*/ 304800 w 433387"/>
                <a:gd name="connsiteY22" fmla="*/ 95250 h 312419"/>
                <a:gd name="connsiteX23" fmla="*/ 305753 w 433387"/>
                <a:gd name="connsiteY23" fmla="*/ 93345 h 312419"/>
                <a:gd name="connsiteX24" fmla="*/ 310515 w 433387"/>
                <a:gd name="connsiteY24" fmla="*/ 82868 h 312419"/>
                <a:gd name="connsiteX25" fmla="*/ 311468 w 433387"/>
                <a:gd name="connsiteY25" fmla="*/ 80963 h 312419"/>
                <a:gd name="connsiteX26" fmla="*/ 317183 w 433387"/>
                <a:gd name="connsiteY26" fmla="*/ 68580 h 312419"/>
                <a:gd name="connsiteX27" fmla="*/ 317183 w 433387"/>
                <a:gd name="connsiteY27" fmla="*/ 68580 h 312419"/>
                <a:gd name="connsiteX28" fmla="*/ 321945 w 433387"/>
                <a:gd name="connsiteY28" fmla="*/ 58103 h 312419"/>
                <a:gd name="connsiteX29" fmla="*/ 322898 w 433387"/>
                <a:gd name="connsiteY29" fmla="*/ 56198 h 312419"/>
                <a:gd name="connsiteX30" fmla="*/ 326708 w 433387"/>
                <a:gd name="connsiteY30" fmla="*/ 46673 h 312419"/>
                <a:gd name="connsiteX31" fmla="*/ 326708 w 433387"/>
                <a:gd name="connsiteY31" fmla="*/ 45720 h 312419"/>
                <a:gd name="connsiteX32" fmla="*/ 330518 w 433387"/>
                <a:gd name="connsiteY32" fmla="*/ 35243 h 312419"/>
                <a:gd name="connsiteX33" fmla="*/ 330518 w 433387"/>
                <a:gd name="connsiteY33" fmla="*/ 34290 h 312419"/>
                <a:gd name="connsiteX34" fmla="*/ 330518 w 433387"/>
                <a:gd name="connsiteY34" fmla="*/ 34290 h 312419"/>
                <a:gd name="connsiteX35" fmla="*/ 342900 w 433387"/>
                <a:gd name="connsiteY35" fmla="*/ 1905 h 312419"/>
                <a:gd name="connsiteX36" fmla="*/ 321945 w 433387"/>
                <a:gd name="connsiteY36" fmla="*/ 29528 h 312419"/>
                <a:gd name="connsiteX37" fmla="*/ 321945 w 433387"/>
                <a:gd name="connsiteY37" fmla="*/ 29528 h 312419"/>
                <a:gd name="connsiteX38" fmla="*/ 320993 w 433387"/>
                <a:gd name="connsiteY38" fmla="*/ 30480 h 312419"/>
                <a:gd name="connsiteX39" fmla="*/ 314325 w 433387"/>
                <a:gd name="connsiteY39" fmla="*/ 39053 h 312419"/>
                <a:gd name="connsiteX40" fmla="*/ 314325 w 433387"/>
                <a:gd name="connsiteY40" fmla="*/ 39053 h 312419"/>
                <a:gd name="connsiteX41" fmla="*/ 307658 w 433387"/>
                <a:gd name="connsiteY41" fmla="*/ 47625 h 312419"/>
                <a:gd name="connsiteX42" fmla="*/ 305753 w 433387"/>
                <a:gd name="connsiteY42" fmla="*/ 49530 h 312419"/>
                <a:gd name="connsiteX43" fmla="*/ 300038 w 433387"/>
                <a:gd name="connsiteY43" fmla="*/ 58103 h 312419"/>
                <a:gd name="connsiteX44" fmla="*/ 299085 w 433387"/>
                <a:gd name="connsiteY44" fmla="*/ 60007 h 312419"/>
                <a:gd name="connsiteX45" fmla="*/ 291465 w 433387"/>
                <a:gd name="connsiteY45" fmla="*/ 70485 h 312419"/>
                <a:gd name="connsiteX46" fmla="*/ 290513 w 433387"/>
                <a:gd name="connsiteY46" fmla="*/ 72390 h 312419"/>
                <a:gd name="connsiteX47" fmla="*/ 284798 w 433387"/>
                <a:gd name="connsiteY47" fmla="*/ 80963 h 312419"/>
                <a:gd name="connsiteX48" fmla="*/ 282893 w 433387"/>
                <a:gd name="connsiteY48" fmla="*/ 83820 h 312419"/>
                <a:gd name="connsiteX49" fmla="*/ 266700 w 433387"/>
                <a:gd name="connsiteY49" fmla="*/ 105728 h 312419"/>
                <a:gd name="connsiteX50" fmla="*/ 264795 w 433387"/>
                <a:gd name="connsiteY50" fmla="*/ 107632 h 312419"/>
                <a:gd name="connsiteX51" fmla="*/ 259080 w 433387"/>
                <a:gd name="connsiteY51" fmla="*/ 116205 h 312419"/>
                <a:gd name="connsiteX52" fmla="*/ 257175 w 433387"/>
                <a:gd name="connsiteY52" fmla="*/ 116205 h 312419"/>
                <a:gd name="connsiteX53" fmla="*/ 257175 w 433387"/>
                <a:gd name="connsiteY53" fmla="*/ 116205 h 312419"/>
                <a:gd name="connsiteX54" fmla="*/ 192405 w 433387"/>
                <a:gd name="connsiteY54" fmla="*/ 206693 h 312419"/>
                <a:gd name="connsiteX55" fmla="*/ 201930 w 433387"/>
                <a:gd name="connsiteY55" fmla="*/ 243840 h 312419"/>
                <a:gd name="connsiteX56" fmla="*/ 239078 w 433387"/>
                <a:gd name="connsiteY56" fmla="*/ 234315 h 312419"/>
                <a:gd name="connsiteX57" fmla="*/ 285750 w 433387"/>
                <a:gd name="connsiteY57" fmla="*/ 134303 h 312419"/>
                <a:gd name="connsiteX58" fmla="*/ 285750 w 433387"/>
                <a:gd name="connsiteY58" fmla="*/ 134303 h 312419"/>
                <a:gd name="connsiteX59" fmla="*/ 287655 w 433387"/>
                <a:gd name="connsiteY59" fmla="*/ 132397 h 312419"/>
                <a:gd name="connsiteX60" fmla="*/ 339090 w 433387"/>
                <a:gd name="connsiteY60" fmla="*/ 37148 h 312419"/>
                <a:gd name="connsiteX61" fmla="*/ 294323 w 433387"/>
                <a:gd name="connsiteY61" fmla="*/ 140018 h 312419"/>
                <a:gd name="connsiteX62" fmla="*/ 302895 w 433387"/>
                <a:gd name="connsiteY62" fmla="*/ 150495 h 312419"/>
                <a:gd name="connsiteX63" fmla="*/ 396240 w 433387"/>
                <a:gd name="connsiteY63" fmla="*/ 96203 h 312419"/>
                <a:gd name="connsiteX64" fmla="*/ 339090 w 433387"/>
                <a:gd name="connsiteY64" fmla="*/ 37148 h 312419"/>
                <a:gd name="connsiteX65" fmla="*/ 315278 w 433387"/>
                <a:gd name="connsiteY65" fmla="*/ 22860 h 312419"/>
                <a:gd name="connsiteX66" fmla="*/ 229553 w 433387"/>
                <a:gd name="connsiteY66" fmla="*/ 0 h 312419"/>
                <a:gd name="connsiteX67" fmla="*/ 229553 w 433387"/>
                <a:gd name="connsiteY67" fmla="*/ 108585 h 312419"/>
                <a:gd name="connsiteX68" fmla="*/ 248603 w 433387"/>
                <a:gd name="connsiteY68" fmla="*/ 112395 h 312419"/>
                <a:gd name="connsiteX69" fmla="*/ 315278 w 433387"/>
                <a:gd name="connsiteY69" fmla="*/ 22860 h 31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33387" h="312419">
                  <a:moveTo>
                    <a:pt x="200978" y="108585"/>
                  </a:moveTo>
                  <a:cubicBezTo>
                    <a:pt x="175260" y="112395"/>
                    <a:pt x="146685" y="127635"/>
                    <a:pt x="128588" y="150495"/>
                  </a:cubicBezTo>
                  <a:lnTo>
                    <a:pt x="35243" y="96203"/>
                  </a:lnTo>
                  <a:cubicBezTo>
                    <a:pt x="71438" y="41910"/>
                    <a:pt x="132398" y="4763"/>
                    <a:pt x="200025" y="0"/>
                  </a:cubicBezTo>
                  <a:lnTo>
                    <a:pt x="200025" y="108585"/>
                  </a:lnTo>
                  <a:close/>
                  <a:moveTo>
                    <a:pt x="410528" y="120015"/>
                  </a:moveTo>
                  <a:lnTo>
                    <a:pt x="316230" y="174308"/>
                  </a:lnTo>
                  <a:cubicBezTo>
                    <a:pt x="321945" y="187643"/>
                    <a:pt x="324803" y="200978"/>
                    <a:pt x="324803" y="216218"/>
                  </a:cubicBezTo>
                  <a:cubicBezTo>
                    <a:pt x="324803" y="231458"/>
                    <a:pt x="321945" y="244793"/>
                    <a:pt x="316230" y="258128"/>
                  </a:cubicBezTo>
                  <a:lnTo>
                    <a:pt x="410528" y="312420"/>
                  </a:lnTo>
                  <a:cubicBezTo>
                    <a:pt x="424815" y="283845"/>
                    <a:pt x="433388" y="250508"/>
                    <a:pt x="433388" y="216218"/>
                  </a:cubicBezTo>
                  <a:cubicBezTo>
                    <a:pt x="433388" y="180975"/>
                    <a:pt x="424815" y="148590"/>
                    <a:pt x="410528" y="120015"/>
                  </a:cubicBezTo>
                  <a:close/>
                  <a:moveTo>
                    <a:pt x="117158" y="174308"/>
                  </a:moveTo>
                  <a:lnTo>
                    <a:pt x="22860" y="120015"/>
                  </a:lnTo>
                  <a:cubicBezTo>
                    <a:pt x="8573" y="148590"/>
                    <a:pt x="0" y="181928"/>
                    <a:pt x="0" y="216218"/>
                  </a:cubicBezTo>
                  <a:cubicBezTo>
                    <a:pt x="0" y="250508"/>
                    <a:pt x="8573" y="283845"/>
                    <a:pt x="22860" y="312420"/>
                  </a:cubicBezTo>
                  <a:lnTo>
                    <a:pt x="117158" y="258128"/>
                  </a:lnTo>
                  <a:cubicBezTo>
                    <a:pt x="111443" y="244793"/>
                    <a:pt x="108585" y="231458"/>
                    <a:pt x="108585" y="216218"/>
                  </a:cubicBezTo>
                  <a:cubicBezTo>
                    <a:pt x="108585" y="200978"/>
                    <a:pt x="112395" y="186690"/>
                    <a:pt x="117158" y="174308"/>
                  </a:cubicBezTo>
                  <a:close/>
                  <a:moveTo>
                    <a:pt x="287655" y="132397"/>
                  </a:moveTo>
                  <a:cubicBezTo>
                    <a:pt x="289560" y="129540"/>
                    <a:pt x="290513" y="125730"/>
                    <a:pt x="292418" y="122872"/>
                  </a:cubicBezTo>
                  <a:cubicBezTo>
                    <a:pt x="292418" y="121920"/>
                    <a:pt x="293370" y="120968"/>
                    <a:pt x="293370" y="120015"/>
                  </a:cubicBezTo>
                  <a:cubicBezTo>
                    <a:pt x="297180" y="111443"/>
                    <a:pt x="300990" y="102870"/>
                    <a:pt x="304800" y="95250"/>
                  </a:cubicBezTo>
                  <a:cubicBezTo>
                    <a:pt x="304800" y="94298"/>
                    <a:pt x="305753" y="94298"/>
                    <a:pt x="305753" y="93345"/>
                  </a:cubicBezTo>
                  <a:cubicBezTo>
                    <a:pt x="307658" y="89535"/>
                    <a:pt x="308610" y="86678"/>
                    <a:pt x="310515" y="82868"/>
                  </a:cubicBezTo>
                  <a:cubicBezTo>
                    <a:pt x="310515" y="81915"/>
                    <a:pt x="311468" y="80963"/>
                    <a:pt x="311468" y="80963"/>
                  </a:cubicBezTo>
                  <a:cubicBezTo>
                    <a:pt x="313373" y="77153"/>
                    <a:pt x="315278" y="72390"/>
                    <a:pt x="317183" y="68580"/>
                  </a:cubicBezTo>
                  <a:cubicBezTo>
                    <a:pt x="317183" y="68580"/>
                    <a:pt x="317183" y="68580"/>
                    <a:pt x="317183" y="68580"/>
                  </a:cubicBezTo>
                  <a:cubicBezTo>
                    <a:pt x="319088" y="64770"/>
                    <a:pt x="320040" y="60960"/>
                    <a:pt x="321945" y="58103"/>
                  </a:cubicBezTo>
                  <a:cubicBezTo>
                    <a:pt x="321945" y="57150"/>
                    <a:pt x="322898" y="56198"/>
                    <a:pt x="322898" y="56198"/>
                  </a:cubicBezTo>
                  <a:cubicBezTo>
                    <a:pt x="324803" y="52388"/>
                    <a:pt x="325755" y="49530"/>
                    <a:pt x="326708" y="46673"/>
                  </a:cubicBezTo>
                  <a:cubicBezTo>
                    <a:pt x="326708" y="46673"/>
                    <a:pt x="326708" y="45720"/>
                    <a:pt x="326708" y="45720"/>
                  </a:cubicBezTo>
                  <a:cubicBezTo>
                    <a:pt x="328613" y="41910"/>
                    <a:pt x="329565" y="39053"/>
                    <a:pt x="330518" y="35243"/>
                  </a:cubicBezTo>
                  <a:cubicBezTo>
                    <a:pt x="330518" y="35243"/>
                    <a:pt x="330518" y="35243"/>
                    <a:pt x="330518" y="34290"/>
                  </a:cubicBezTo>
                  <a:lnTo>
                    <a:pt x="330518" y="34290"/>
                  </a:lnTo>
                  <a:cubicBezTo>
                    <a:pt x="336233" y="20003"/>
                    <a:pt x="340995" y="8573"/>
                    <a:pt x="342900" y="1905"/>
                  </a:cubicBezTo>
                  <a:cubicBezTo>
                    <a:pt x="338138" y="7620"/>
                    <a:pt x="331470" y="17145"/>
                    <a:pt x="321945" y="29528"/>
                  </a:cubicBezTo>
                  <a:cubicBezTo>
                    <a:pt x="321945" y="29528"/>
                    <a:pt x="321945" y="29528"/>
                    <a:pt x="321945" y="29528"/>
                  </a:cubicBezTo>
                  <a:cubicBezTo>
                    <a:pt x="321945" y="29528"/>
                    <a:pt x="321945" y="29528"/>
                    <a:pt x="320993" y="30480"/>
                  </a:cubicBezTo>
                  <a:cubicBezTo>
                    <a:pt x="319088" y="33338"/>
                    <a:pt x="317183" y="36195"/>
                    <a:pt x="314325" y="39053"/>
                  </a:cubicBezTo>
                  <a:cubicBezTo>
                    <a:pt x="314325" y="39053"/>
                    <a:pt x="314325" y="39053"/>
                    <a:pt x="314325" y="39053"/>
                  </a:cubicBezTo>
                  <a:cubicBezTo>
                    <a:pt x="312420" y="41910"/>
                    <a:pt x="310515" y="44768"/>
                    <a:pt x="307658" y="47625"/>
                  </a:cubicBezTo>
                  <a:cubicBezTo>
                    <a:pt x="306705" y="48578"/>
                    <a:pt x="306705" y="49530"/>
                    <a:pt x="305753" y="49530"/>
                  </a:cubicBezTo>
                  <a:cubicBezTo>
                    <a:pt x="303848" y="52388"/>
                    <a:pt x="301943" y="55245"/>
                    <a:pt x="300038" y="58103"/>
                  </a:cubicBezTo>
                  <a:cubicBezTo>
                    <a:pt x="300038" y="59055"/>
                    <a:pt x="299085" y="59055"/>
                    <a:pt x="299085" y="60007"/>
                  </a:cubicBezTo>
                  <a:cubicBezTo>
                    <a:pt x="296228" y="63818"/>
                    <a:pt x="294323" y="66675"/>
                    <a:pt x="291465" y="70485"/>
                  </a:cubicBezTo>
                  <a:cubicBezTo>
                    <a:pt x="291465" y="71438"/>
                    <a:pt x="290513" y="71438"/>
                    <a:pt x="290513" y="72390"/>
                  </a:cubicBezTo>
                  <a:cubicBezTo>
                    <a:pt x="288608" y="75248"/>
                    <a:pt x="286703" y="78105"/>
                    <a:pt x="284798" y="80963"/>
                  </a:cubicBezTo>
                  <a:cubicBezTo>
                    <a:pt x="283845" y="81915"/>
                    <a:pt x="282893" y="82868"/>
                    <a:pt x="282893" y="83820"/>
                  </a:cubicBezTo>
                  <a:cubicBezTo>
                    <a:pt x="277178" y="91440"/>
                    <a:pt x="272415" y="98107"/>
                    <a:pt x="266700" y="105728"/>
                  </a:cubicBezTo>
                  <a:cubicBezTo>
                    <a:pt x="265748" y="106680"/>
                    <a:pt x="265748" y="107632"/>
                    <a:pt x="264795" y="107632"/>
                  </a:cubicBezTo>
                  <a:cubicBezTo>
                    <a:pt x="262890" y="110490"/>
                    <a:pt x="260985" y="113347"/>
                    <a:pt x="259080" y="116205"/>
                  </a:cubicBezTo>
                  <a:cubicBezTo>
                    <a:pt x="258128" y="114300"/>
                    <a:pt x="258128" y="115253"/>
                    <a:pt x="257175" y="116205"/>
                  </a:cubicBezTo>
                  <a:lnTo>
                    <a:pt x="257175" y="116205"/>
                  </a:lnTo>
                  <a:cubicBezTo>
                    <a:pt x="224790" y="160020"/>
                    <a:pt x="196215" y="200978"/>
                    <a:pt x="192405" y="206693"/>
                  </a:cubicBezTo>
                  <a:cubicBezTo>
                    <a:pt x="184785" y="220028"/>
                    <a:pt x="189548" y="236220"/>
                    <a:pt x="201930" y="243840"/>
                  </a:cubicBezTo>
                  <a:cubicBezTo>
                    <a:pt x="215265" y="251460"/>
                    <a:pt x="231458" y="246697"/>
                    <a:pt x="239078" y="234315"/>
                  </a:cubicBezTo>
                  <a:cubicBezTo>
                    <a:pt x="242888" y="228600"/>
                    <a:pt x="263843" y="183833"/>
                    <a:pt x="285750" y="134303"/>
                  </a:cubicBezTo>
                  <a:lnTo>
                    <a:pt x="285750" y="134303"/>
                  </a:lnTo>
                  <a:cubicBezTo>
                    <a:pt x="286703" y="133350"/>
                    <a:pt x="286703" y="132397"/>
                    <a:pt x="287655" y="132397"/>
                  </a:cubicBezTo>
                  <a:close/>
                  <a:moveTo>
                    <a:pt x="339090" y="37148"/>
                  </a:moveTo>
                  <a:cubicBezTo>
                    <a:pt x="327660" y="65723"/>
                    <a:pt x="310515" y="103822"/>
                    <a:pt x="294323" y="140018"/>
                  </a:cubicBezTo>
                  <a:cubicBezTo>
                    <a:pt x="297180" y="142875"/>
                    <a:pt x="300038" y="146685"/>
                    <a:pt x="302895" y="150495"/>
                  </a:cubicBezTo>
                  <a:lnTo>
                    <a:pt x="396240" y="96203"/>
                  </a:lnTo>
                  <a:cubicBezTo>
                    <a:pt x="381000" y="73343"/>
                    <a:pt x="360998" y="53340"/>
                    <a:pt x="339090" y="37148"/>
                  </a:cubicBezTo>
                  <a:close/>
                  <a:moveTo>
                    <a:pt x="315278" y="22860"/>
                  </a:moveTo>
                  <a:cubicBezTo>
                    <a:pt x="289560" y="9525"/>
                    <a:pt x="259080" y="1905"/>
                    <a:pt x="229553" y="0"/>
                  </a:cubicBezTo>
                  <a:lnTo>
                    <a:pt x="229553" y="108585"/>
                  </a:lnTo>
                  <a:cubicBezTo>
                    <a:pt x="236220" y="109538"/>
                    <a:pt x="242888" y="110490"/>
                    <a:pt x="248603" y="112395"/>
                  </a:cubicBezTo>
                  <a:cubicBezTo>
                    <a:pt x="272415" y="80963"/>
                    <a:pt x="297180" y="47625"/>
                    <a:pt x="315278" y="2286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84" name="Freeform: Shape 183">
              <a:extLst>
                <a:ext uri="{FF2B5EF4-FFF2-40B4-BE49-F238E27FC236}">
                  <a16:creationId xmlns:a16="http://schemas.microsoft.com/office/drawing/2014/main" id="{BEE88EC5-90B3-427B-9569-F61C9B19543C}"/>
                </a:ext>
              </a:extLst>
            </p:cNvPr>
            <p:cNvSpPr/>
            <p:nvPr/>
          </p:nvSpPr>
          <p:spPr>
            <a:xfrm>
              <a:off x="-290512" y="3390651"/>
              <a:ext cx="690562" cy="264795"/>
            </a:xfrm>
            <a:custGeom>
              <a:avLst/>
              <a:gdLst>
                <a:gd name="connsiteX0" fmla="*/ 57150 w 690562"/>
                <a:gd name="connsiteY0" fmla="*/ 264795 h 264795"/>
                <a:gd name="connsiteX1" fmla="*/ 0 w 690562"/>
                <a:gd name="connsiteY1" fmla="*/ 264795 h 264795"/>
                <a:gd name="connsiteX2" fmla="*/ 0 w 690562"/>
                <a:gd name="connsiteY2" fmla="*/ 39052 h 264795"/>
                <a:gd name="connsiteX3" fmla="*/ 57150 w 690562"/>
                <a:gd name="connsiteY3" fmla="*/ 39052 h 264795"/>
                <a:gd name="connsiteX4" fmla="*/ 57150 w 690562"/>
                <a:gd name="connsiteY4" fmla="*/ 264795 h 264795"/>
                <a:gd name="connsiteX5" fmla="*/ 147638 w 690562"/>
                <a:gd name="connsiteY5" fmla="*/ 0 h 264795"/>
                <a:gd name="connsiteX6" fmla="*/ 90488 w 690562"/>
                <a:gd name="connsiteY6" fmla="*/ 0 h 264795"/>
                <a:gd name="connsiteX7" fmla="*/ 90488 w 690562"/>
                <a:gd name="connsiteY7" fmla="*/ 264795 h 264795"/>
                <a:gd name="connsiteX8" fmla="*/ 147638 w 690562"/>
                <a:gd name="connsiteY8" fmla="*/ 264795 h 264795"/>
                <a:gd name="connsiteX9" fmla="*/ 147638 w 690562"/>
                <a:gd name="connsiteY9" fmla="*/ 0 h 264795"/>
                <a:gd name="connsiteX10" fmla="*/ 238125 w 690562"/>
                <a:gd name="connsiteY10" fmla="*/ 119063 h 264795"/>
                <a:gd name="connsiteX11" fmla="*/ 180975 w 690562"/>
                <a:gd name="connsiteY11" fmla="*/ 119063 h 264795"/>
                <a:gd name="connsiteX12" fmla="*/ 180975 w 690562"/>
                <a:gd name="connsiteY12" fmla="*/ 264795 h 264795"/>
                <a:gd name="connsiteX13" fmla="*/ 238125 w 690562"/>
                <a:gd name="connsiteY13" fmla="*/ 264795 h 264795"/>
                <a:gd name="connsiteX14" fmla="*/ 238125 w 690562"/>
                <a:gd name="connsiteY14" fmla="*/ 119063 h 264795"/>
                <a:gd name="connsiteX15" fmla="*/ 328613 w 690562"/>
                <a:gd name="connsiteY15" fmla="*/ 74295 h 264795"/>
                <a:gd name="connsiteX16" fmla="*/ 271463 w 690562"/>
                <a:gd name="connsiteY16" fmla="*/ 74295 h 264795"/>
                <a:gd name="connsiteX17" fmla="*/ 271463 w 690562"/>
                <a:gd name="connsiteY17" fmla="*/ 264795 h 264795"/>
                <a:gd name="connsiteX18" fmla="*/ 328613 w 690562"/>
                <a:gd name="connsiteY18" fmla="*/ 264795 h 264795"/>
                <a:gd name="connsiteX19" fmla="*/ 328613 w 690562"/>
                <a:gd name="connsiteY19" fmla="*/ 74295 h 264795"/>
                <a:gd name="connsiteX20" fmla="*/ 419100 w 690562"/>
                <a:gd name="connsiteY20" fmla="*/ 39052 h 264795"/>
                <a:gd name="connsiteX21" fmla="*/ 361950 w 690562"/>
                <a:gd name="connsiteY21" fmla="*/ 39052 h 264795"/>
                <a:gd name="connsiteX22" fmla="*/ 361950 w 690562"/>
                <a:gd name="connsiteY22" fmla="*/ 264795 h 264795"/>
                <a:gd name="connsiteX23" fmla="*/ 419100 w 690562"/>
                <a:gd name="connsiteY23" fmla="*/ 264795 h 264795"/>
                <a:gd name="connsiteX24" fmla="*/ 419100 w 690562"/>
                <a:gd name="connsiteY24" fmla="*/ 39052 h 264795"/>
                <a:gd name="connsiteX25" fmla="*/ 509588 w 690562"/>
                <a:gd name="connsiteY25" fmla="*/ 119063 h 264795"/>
                <a:gd name="connsiteX26" fmla="*/ 452438 w 690562"/>
                <a:gd name="connsiteY26" fmla="*/ 119063 h 264795"/>
                <a:gd name="connsiteX27" fmla="*/ 452438 w 690562"/>
                <a:gd name="connsiteY27" fmla="*/ 264795 h 264795"/>
                <a:gd name="connsiteX28" fmla="*/ 509588 w 690562"/>
                <a:gd name="connsiteY28" fmla="*/ 264795 h 264795"/>
                <a:gd name="connsiteX29" fmla="*/ 509588 w 690562"/>
                <a:gd name="connsiteY29" fmla="*/ 119063 h 264795"/>
                <a:gd name="connsiteX30" fmla="*/ 600075 w 690562"/>
                <a:gd name="connsiteY30" fmla="*/ 180022 h 264795"/>
                <a:gd name="connsiteX31" fmla="*/ 542925 w 690562"/>
                <a:gd name="connsiteY31" fmla="*/ 180022 h 264795"/>
                <a:gd name="connsiteX32" fmla="*/ 542925 w 690562"/>
                <a:gd name="connsiteY32" fmla="*/ 264795 h 264795"/>
                <a:gd name="connsiteX33" fmla="*/ 600075 w 690562"/>
                <a:gd name="connsiteY33" fmla="*/ 264795 h 264795"/>
                <a:gd name="connsiteX34" fmla="*/ 600075 w 690562"/>
                <a:gd name="connsiteY34" fmla="*/ 180022 h 264795"/>
                <a:gd name="connsiteX35" fmla="*/ 690563 w 690562"/>
                <a:gd name="connsiteY35" fmla="*/ 150495 h 264795"/>
                <a:gd name="connsiteX36" fmla="*/ 633413 w 690562"/>
                <a:gd name="connsiteY36" fmla="*/ 150495 h 264795"/>
                <a:gd name="connsiteX37" fmla="*/ 633413 w 690562"/>
                <a:gd name="connsiteY37" fmla="*/ 264795 h 264795"/>
                <a:gd name="connsiteX38" fmla="*/ 690563 w 690562"/>
                <a:gd name="connsiteY38" fmla="*/ 264795 h 264795"/>
                <a:gd name="connsiteX39" fmla="*/ 690563 w 690562"/>
                <a:gd name="connsiteY39" fmla="*/ 150495 h 264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90562" h="264795">
                  <a:moveTo>
                    <a:pt x="57150" y="264795"/>
                  </a:moveTo>
                  <a:lnTo>
                    <a:pt x="0" y="264795"/>
                  </a:lnTo>
                  <a:lnTo>
                    <a:pt x="0" y="39052"/>
                  </a:lnTo>
                  <a:lnTo>
                    <a:pt x="57150" y="39052"/>
                  </a:lnTo>
                  <a:lnTo>
                    <a:pt x="57150" y="264795"/>
                  </a:lnTo>
                  <a:close/>
                  <a:moveTo>
                    <a:pt x="147638" y="0"/>
                  </a:moveTo>
                  <a:lnTo>
                    <a:pt x="90488" y="0"/>
                  </a:lnTo>
                  <a:lnTo>
                    <a:pt x="90488" y="264795"/>
                  </a:lnTo>
                  <a:lnTo>
                    <a:pt x="147638" y="264795"/>
                  </a:lnTo>
                  <a:lnTo>
                    <a:pt x="147638" y="0"/>
                  </a:lnTo>
                  <a:close/>
                  <a:moveTo>
                    <a:pt x="238125" y="119063"/>
                  </a:moveTo>
                  <a:lnTo>
                    <a:pt x="180975" y="119063"/>
                  </a:lnTo>
                  <a:lnTo>
                    <a:pt x="180975" y="264795"/>
                  </a:lnTo>
                  <a:lnTo>
                    <a:pt x="238125" y="264795"/>
                  </a:lnTo>
                  <a:lnTo>
                    <a:pt x="238125" y="119063"/>
                  </a:lnTo>
                  <a:close/>
                  <a:moveTo>
                    <a:pt x="328613" y="74295"/>
                  </a:moveTo>
                  <a:lnTo>
                    <a:pt x="271463" y="74295"/>
                  </a:lnTo>
                  <a:lnTo>
                    <a:pt x="271463" y="264795"/>
                  </a:lnTo>
                  <a:lnTo>
                    <a:pt x="328613" y="264795"/>
                  </a:lnTo>
                  <a:lnTo>
                    <a:pt x="328613" y="74295"/>
                  </a:lnTo>
                  <a:close/>
                  <a:moveTo>
                    <a:pt x="419100" y="39052"/>
                  </a:moveTo>
                  <a:lnTo>
                    <a:pt x="361950" y="39052"/>
                  </a:lnTo>
                  <a:lnTo>
                    <a:pt x="361950" y="264795"/>
                  </a:lnTo>
                  <a:lnTo>
                    <a:pt x="419100" y="264795"/>
                  </a:lnTo>
                  <a:lnTo>
                    <a:pt x="419100" y="39052"/>
                  </a:lnTo>
                  <a:close/>
                  <a:moveTo>
                    <a:pt x="509588" y="119063"/>
                  </a:moveTo>
                  <a:lnTo>
                    <a:pt x="452438" y="119063"/>
                  </a:lnTo>
                  <a:lnTo>
                    <a:pt x="452438" y="264795"/>
                  </a:lnTo>
                  <a:lnTo>
                    <a:pt x="509588" y="264795"/>
                  </a:lnTo>
                  <a:lnTo>
                    <a:pt x="509588" y="119063"/>
                  </a:lnTo>
                  <a:close/>
                  <a:moveTo>
                    <a:pt x="600075" y="180022"/>
                  </a:moveTo>
                  <a:lnTo>
                    <a:pt x="542925" y="180022"/>
                  </a:lnTo>
                  <a:lnTo>
                    <a:pt x="542925" y="264795"/>
                  </a:lnTo>
                  <a:lnTo>
                    <a:pt x="600075" y="264795"/>
                  </a:lnTo>
                  <a:lnTo>
                    <a:pt x="600075" y="180022"/>
                  </a:lnTo>
                  <a:close/>
                  <a:moveTo>
                    <a:pt x="690563" y="150495"/>
                  </a:moveTo>
                  <a:lnTo>
                    <a:pt x="633413" y="150495"/>
                  </a:lnTo>
                  <a:lnTo>
                    <a:pt x="633413" y="264795"/>
                  </a:lnTo>
                  <a:lnTo>
                    <a:pt x="690563" y="264795"/>
                  </a:lnTo>
                  <a:lnTo>
                    <a:pt x="690563" y="150495"/>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85" name="Freeform: Shape 184">
              <a:extLst>
                <a:ext uri="{FF2B5EF4-FFF2-40B4-BE49-F238E27FC236}">
                  <a16:creationId xmlns:a16="http://schemas.microsoft.com/office/drawing/2014/main" id="{569A5603-D515-444D-9BE0-09481D6C7DDC}"/>
                </a:ext>
              </a:extLst>
            </p:cNvPr>
            <p:cNvSpPr/>
            <p:nvPr/>
          </p:nvSpPr>
          <p:spPr>
            <a:xfrm>
              <a:off x="257175" y="3774509"/>
              <a:ext cx="161925" cy="46672"/>
            </a:xfrm>
            <a:custGeom>
              <a:avLst/>
              <a:gdLst>
                <a:gd name="connsiteX0" fmla="*/ 0 w 161925"/>
                <a:gd name="connsiteY0" fmla="*/ 0 h 46672"/>
                <a:gd name="connsiteX1" fmla="*/ 161925 w 161925"/>
                <a:gd name="connsiteY1" fmla="*/ 0 h 46672"/>
                <a:gd name="connsiteX2" fmla="*/ 161925 w 161925"/>
                <a:gd name="connsiteY2" fmla="*/ 46673 h 46672"/>
                <a:gd name="connsiteX3" fmla="*/ 0 w 161925"/>
                <a:gd name="connsiteY3" fmla="*/ 46673 h 46672"/>
              </a:gdLst>
              <a:ahLst/>
              <a:cxnLst>
                <a:cxn ang="0">
                  <a:pos x="connsiteX0" y="connsiteY0"/>
                </a:cxn>
                <a:cxn ang="0">
                  <a:pos x="connsiteX1" y="connsiteY1"/>
                </a:cxn>
                <a:cxn ang="0">
                  <a:pos x="connsiteX2" y="connsiteY2"/>
                </a:cxn>
                <a:cxn ang="0">
                  <a:pos x="connsiteX3" y="connsiteY3"/>
                </a:cxn>
              </a:cxnLst>
              <a:rect l="l" t="t" r="r" b="b"/>
              <a:pathLst>
                <a:path w="161925" h="46672">
                  <a:moveTo>
                    <a:pt x="0" y="0"/>
                  </a:moveTo>
                  <a:lnTo>
                    <a:pt x="161925" y="0"/>
                  </a:lnTo>
                  <a:lnTo>
                    <a:pt x="161925" y="46673"/>
                  </a:lnTo>
                  <a:lnTo>
                    <a:pt x="0" y="46673"/>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86" name="Freeform: Shape 185">
              <a:extLst>
                <a:ext uri="{FF2B5EF4-FFF2-40B4-BE49-F238E27FC236}">
                  <a16:creationId xmlns:a16="http://schemas.microsoft.com/office/drawing/2014/main" id="{4B3A9987-F66E-437B-A065-4B296AFC83CC}"/>
                </a:ext>
              </a:extLst>
            </p:cNvPr>
            <p:cNvSpPr/>
            <p:nvPr/>
          </p:nvSpPr>
          <p:spPr>
            <a:xfrm>
              <a:off x="257175" y="3866902"/>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87" name="Freeform: Shape 186">
              <a:extLst>
                <a:ext uri="{FF2B5EF4-FFF2-40B4-BE49-F238E27FC236}">
                  <a16:creationId xmlns:a16="http://schemas.microsoft.com/office/drawing/2014/main" id="{B98CDD4E-D09E-45D1-A895-04DC2DB4D2C2}"/>
                </a:ext>
              </a:extLst>
            </p:cNvPr>
            <p:cNvSpPr/>
            <p:nvPr/>
          </p:nvSpPr>
          <p:spPr>
            <a:xfrm>
              <a:off x="257175" y="3955484"/>
              <a:ext cx="86677" cy="46672"/>
            </a:xfrm>
            <a:custGeom>
              <a:avLst/>
              <a:gdLst>
                <a:gd name="connsiteX0" fmla="*/ 0 w 86677"/>
                <a:gd name="connsiteY0" fmla="*/ 0 h 46672"/>
                <a:gd name="connsiteX1" fmla="*/ 86677 w 86677"/>
                <a:gd name="connsiteY1" fmla="*/ 0 h 46672"/>
                <a:gd name="connsiteX2" fmla="*/ 86677 w 86677"/>
                <a:gd name="connsiteY2" fmla="*/ 46673 h 46672"/>
                <a:gd name="connsiteX3" fmla="*/ 0 w 86677"/>
                <a:gd name="connsiteY3" fmla="*/ 46673 h 46672"/>
              </a:gdLst>
              <a:ahLst/>
              <a:cxnLst>
                <a:cxn ang="0">
                  <a:pos x="connsiteX0" y="connsiteY0"/>
                </a:cxn>
                <a:cxn ang="0">
                  <a:pos x="connsiteX1" y="connsiteY1"/>
                </a:cxn>
                <a:cxn ang="0">
                  <a:pos x="connsiteX2" y="connsiteY2"/>
                </a:cxn>
                <a:cxn ang="0">
                  <a:pos x="connsiteX3" y="connsiteY3"/>
                </a:cxn>
              </a:cxnLst>
              <a:rect l="l" t="t" r="r" b="b"/>
              <a:pathLst>
                <a:path w="86677" h="46672">
                  <a:moveTo>
                    <a:pt x="0" y="0"/>
                  </a:moveTo>
                  <a:lnTo>
                    <a:pt x="86677" y="0"/>
                  </a:lnTo>
                  <a:lnTo>
                    <a:pt x="86677" y="46673"/>
                  </a:lnTo>
                  <a:lnTo>
                    <a:pt x="0" y="46673"/>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88" name="Freeform: Shape 187">
              <a:extLst>
                <a:ext uri="{FF2B5EF4-FFF2-40B4-BE49-F238E27FC236}">
                  <a16:creationId xmlns:a16="http://schemas.microsoft.com/office/drawing/2014/main" id="{42596B43-088F-40AF-A77E-F72B6218C6D4}"/>
                </a:ext>
              </a:extLst>
            </p:cNvPr>
            <p:cNvSpPr/>
            <p:nvPr/>
          </p:nvSpPr>
          <p:spPr>
            <a:xfrm>
              <a:off x="257175" y="4043114"/>
              <a:ext cx="121919" cy="46672"/>
            </a:xfrm>
            <a:custGeom>
              <a:avLst/>
              <a:gdLst>
                <a:gd name="connsiteX0" fmla="*/ 0 w 121919"/>
                <a:gd name="connsiteY0" fmla="*/ 0 h 46672"/>
                <a:gd name="connsiteX1" fmla="*/ 121920 w 121919"/>
                <a:gd name="connsiteY1" fmla="*/ 0 h 46672"/>
                <a:gd name="connsiteX2" fmla="*/ 121920 w 121919"/>
                <a:gd name="connsiteY2" fmla="*/ 46672 h 46672"/>
                <a:gd name="connsiteX3" fmla="*/ 0 w 121919"/>
                <a:gd name="connsiteY3" fmla="*/ 46672 h 46672"/>
              </a:gdLst>
              <a:ahLst/>
              <a:cxnLst>
                <a:cxn ang="0">
                  <a:pos x="connsiteX0" y="connsiteY0"/>
                </a:cxn>
                <a:cxn ang="0">
                  <a:pos x="connsiteX1" y="connsiteY1"/>
                </a:cxn>
                <a:cxn ang="0">
                  <a:pos x="connsiteX2" y="connsiteY2"/>
                </a:cxn>
                <a:cxn ang="0">
                  <a:pos x="connsiteX3" y="connsiteY3"/>
                </a:cxn>
              </a:cxnLst>
              <a:rect l="l" t="t" r="r" b="b"/>
              <a:pathLst>
                <a:path w="121919" h="46672">
                  <a:moveTo>
                    <a:pt x="0" y="0"/>
                  </a:moveTo>
                  <a:lnTo>
                    <a:pt x="121920" y="0"/>
                  </a:lnTo>
                  <a:lnTo>
                    <a:pt x="121920" y="46672"/>
                  </a:lnTo>
                  <a:lnTo>
                    <a:pt x="0" y="46672"/>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sp>
        <p:nvSpPr>
          <p:cNvPr id="193" name="TextBox 192">
            <a:extLst>
              <a:ext uri="{FF2B5EF4-FFF2-40B4-BE49-F238E27FC236}">
                <a16:creationId xmlns:a16="http://schemas.microsoft.com/office/drawing/2014/main" id="{C87EBC86-CE1C-4693-949B-4B529E092433}"/>
              </a:ext>
            </a:extLst>
          </p:cNvPr>
          <p:cNvSpPr txBox="1"/>
          <p:nvPr/>
        </p:nvSpPr>
        <p:spPr>
          <a:xfrm flipH="1">
            <a:off x="11326144" y="2540632"/>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أ</a:t>
            </a:r>
          </a:p>
        </p:txBody>
      </p:sp>
      <p:sp>
        <p:nvSpPr>
          <p:cNvPr id="219" name="TextBox 218">
            <a:extLst>
              <a:ext uri="{FF2B5EF4-FFF2-40B4-BE49-F238E27FC236}">
                <a16:creationId xmlns:a16="http://schemas.microsoft.com/office/drawing/2014/main" id="{D9F20DEE-3771-49A9-8104-D60B7148C572}"/>
              </a:ext>
            </a:extLst>
          </p:cNvPr>
          <p:cNvSpPr txBox="1"/>
          <p:nvPr/>
        </p:nvSpPr>
        <p:spPr>
          <a:xfrm flipH="1">
            <a:off x="11326144" y="3094474"/>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ب</a:t>
            </a:r>
          </a:p>
        </p:txBody>
      </p:sp>
      <p:sp>
        <p:nvSpPr>
          <p:cNvPr id="220" name="TextBox 219">
            <a:extLst>
              <a:ext uri="{FF2B5EF4-FFF2-40B4-BE49-F238E27FC236}">
                <a16:creationId xmlns:a16="http://schemas.microsoft.com/office/drawing/2014/main" id="{8B2D6565-53A7-4A65-B210-B72748C6396C}"/>
              </a:ext>
            </a:extLst>
          </p:cNvPr>
          <p:cNvSpPr txBox="1"/>
          <p:nvPr/>
        </p:nvSpPr>
        <p:spPr>
          <a:xfrm flipH="1">
            <a:off x="11326144" y="3683735"/>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ج</a:t>
            </a:r>
          </a:p>
        </p:txBody>
      </p:sp>
      <p:sp>
        <p:nvSpPr>
          <p:cNvPr id="221" name="TextBox 220">
            <a:extLst>
              <a:ext uri="{FF2B5EF4-FFF2-40B4-BE49-F238E27FC236}">
                <a16:creationId xmlns:a16="http://schemas.microsoft.com/office/drawing/2014/main" id="{F11831F1-598A-4D21-BE9E-B107BAF21A82}"/>
              </a:ext>
            </a:extLst>
          </p:cNvPr>
          <p:cNvSpPr txBox="1"/>
          <p:nvPr/>
        </p:nvSpPr>
        <p:spPr>
          <a:xfrm flipH="1">
            <a:off x="11326144" y="4246830"/>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د</a:t>
            </a:r>
          </a:p>
        </p:txBody>
      </p:sp>
      <p:sp>
        <p:nvSpPr>
          <p:cNvPr id="222" name="TextBox 221">
            <a:extLst>
              <a:ext uri="{FF2B5EF4-FFF2-40B4-BE49-F238E27FC236}">
                <a16:creationId xmlns:a16="http://schemas.microsoft.com/office/drawing/2014/main" id="{C03B1502-E7AB-4509-805E-9F573D5F4BFD}"/>
              </a:ext>
            </a:extLst>
          </p:cNvPr>
          <p:cNvSpPr txBox="1"/>
          <p:nvPr/>
        </p:nvSpPr>
        <p:spPr>
          <a:xfrm flipH="1">
            <a:off x="11326144" y="4813920"/>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هـ</a:t>
            </a:r>
          </a:p>
        </p:txBody>
      </p:sp>
      <p:sp>
        <p:nvSpPr>
          <p:cNvPr id="223" name="TextBox 222">
            <a:extLst>
              <a:ext uri="{FF2B5EF4-FFF2-40B4-BE49-F238E27FC236}">
                <a16:creationId xmlns:a16="http://schemas.microsoft.com/office/drawing/2014/main" id="{520AD2A1-38E3-424D-85C9-6447832D1908}"/>
              </a:ext>
            </a:extLst>
          </p:cNvPr>
          <p:cNvSpPr txBox="1"/>
          <p:nvPr/>
        </p:nvSpPr>
        <p:spPr>
          <a:xfrm flipH="1">
            <a:off x="11326144" y="5384296"/>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و</a:t>
            </a:r>
          </a:p>
        </p:txBody>
      </p:sp>
      <p:cxnSp>
        <p:nvCxnSpPr>
          <p:cNvPr id="224" name="Straight Connector 223">
            <a:extLst>
              <a:ext uri="{FF2B5EF4-FFF2-40B4-BE49-F238E27FC236}">
                <a16:creationId xmlns:a16="http://schemas.microsoft.com/office/drawing/2014/main" id="{FC53B786-75AB-4243-A301-05D71B8CCDD9}"/>
              </a:ext>
            </a:extLst>
          </p:cNvPr>
          <p:cNvCxnSpPr>
            <a:cxnSpLocks/>
          </p:cNvCxnSpPr>
          <p:nvPr/>
        </p:nvCxnSpPr>
        <p:spPr>
          <a:xfrm>
            <a:off x="11286139" y="2570229"/>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B4412D3-7865-41F1-9B57-7381FC70D066}"/>
              </a:ext>
            </a:extLst>
          </p:cNvPr>
          <p:cNvCxnSpPr>
            <a:cxnSpLocks/>
          </p:cNvCxnSpPr>
          <p:nvPr/>
        </p:nvCxnSpPr>
        <p:spPr>
          <a:xfrm>
            <a:off x="11278519" y="3138961"/>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FA01DAC5-F76F-40EE-B303-30649060B893}"/>
              </a:ext>
            </a:extLst>
          </p:cNvPr>
          <p:cNvCxnSpPr>
            <a:cxnSpLocks/>
          </p:cNvCxnSpPr>
          <p:nvPr/>
        </p:nvCxnSpPr>
        <p:spPr>
          <a:xfrm>
            <a:off x="11286139" y="3709912"/>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5038B94E-984F-4DD7-B0B3-F6EF4BC83F39}"/>
              </a:ext>
            </a:extLst>
          </p:cNvPr>
          <p:cNvCxnSpPr>
            <a:cxnSpLocks/>
          </p:cNvCxnSpPr>
          <p:nvPr/>
        </p:nvCxnSpPr>
        <p:spPr>
          <a:xfrm>
            <a:off x="11286139" y="4276427"/>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23520244-6773-453D-B129-94ED7AF0028D}"/>
              </a:ext>
            </a:extLst>
          </p:cNvPr>
          <p:cNvCxnSpPr>
            <a:cxnSpLocks/>
          </p:cNvCxnSpPr>
          <p:nvPr/>
        </p:nvCxnSpPr>
        <p:spPr>
          <a:xfrm>
            <a:off x="11286139" y="4845159"/>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43670D4-951F-4799-B9C2-B4CB7361DADE}"/>
              </a:ext>
            </a:extLst>
          </p:cNvPr>
          <p:cNvCxnSpPr>
            <a:cxnSpLocks/>
          </p:cNvCxnSpPr>
          <p:nvPr/>
        </p:nvCxnSpPr>
        <p:spPr>
          <a:xfrm>
            <a:off x="11286139" y="5413893"/>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28386E6-21BF-4C71-9831-12A2972DAE03}"/>
              </a:ext>
            </a:extLst>
          </p:cNvPr>
          <p:cNvCxnSpPr>
            <a:cxnSpLocks/>
          </p:cNvCxnSpPr>
          <p:nvPr/>
        </p:nvCxnSpPr>
        <p:spPr>
          <a:xfrm>
            <a:off x="11286139" y="5981619"/>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grpSp>
        <p:nvGrpSpPr>
          <p:cNvPr id="249" name="Group 248">
            <a:extLst>
              <a:ext uri="{FF2B5EF4-FFF2-40B4-BE49-F238E27FC236}">
                <a16:creationId xmlns:a16="http://schemas.microsoft.com/office/drawing/2014/main" id="{091D681A-0A44-4793-8D59-109CADE1D6C3}"/>
              </a:ext>
            </a:extLst>
          </p:cNvPr>
          <p:cNvGrpSpPr/>
          <p:nvPr/>
        </p:nvGrpSpPr>
        <p:grpSpPr>
          <a:xfrm>
            <a:off x="9443955" y="3640378"/>
            <a:ext cx="298671" cy="298671"/>
            <a:chOff x="-717193" y="3776686"/>
            <a:chExt cx="571500" cy="571500"/>
          </a:xfrm>
          <a:solidFill>
            <a:schemeClr val="bg1"/>
          </a:solidFill>
        </p:grpSpPr>
        <p:sp>
          <p:nvSpPr>
            <p:cNvPr id="250" name="Freeform: Shape 249">
              <a:extLst>
                <a:ext uri="{FF2B5EF4-FFF2-40B4-BE49-F238E27FC236}">
                  <a16:creationId xmlns:a16="http://schemas.microsoft.com/office/drawing/2014/main" id="{ED9B830C-7581-4A9F-AC6F-588F90DFAA78}"/>
                </a:ext>
              </a:extLst>
            </p:cNvPr>
            <p:cNvSpPr/>
            <p:nvPr/>
          </p:nvSpPr>
          <p:spPr>
            <a:xfrm>
              <a:off x="-679093" y="3814786"/>
              <a:ext cx="190500" cy="190500"/>
            </a:xfrm>
            <a:custGeom>
              <a:avLst/>
              <a:gdLst>
                <a:gd name="connsiteX0" fmla="*/ 95250 w 190500"/>
                <a:gd name="connsiteY0" fmla="*/ 190500 h 190500"/>
                <a:gd name="connsiteX1" fmla="*/ 120101 w 190500"/>
                <a:gd name="connsiteY1" fmla="*/ 187100 h 190500"/>
                <a:gd name="connsiteX2" fmla="*/ 120291 w 190500"/>
                <a:gd name="connsiteY2" fmla="*/ 187071 h 190500"/>
                <a:gd name="connsiteX3" fmla="*/ 120672 w 190500"/>
                <a:gd name="connsiteY3" fmla="*/ 186947 h 190500"/>
                <a:gd name="connsiteX4" fmla="*/ 127092 w 190500"/>
                <a:gd name="connsiteY4" fmla="*/ 184909 h 190500"/>
                <a:gd name="connsiteX5" fmla="*/ 128740 w 190500"/>
                <a:gd name="connsiteY5" fmla="*/ 184309 h 190500"/>
                <a:gd name="connsiteX6" fmla="*/ 134626 w 190500"/>
                <a:gd name="connsiteY6" fmla="*/ 181880 h 190500"/>
                <a:gd name="connsiteX7" fmla="*/ 136417 w 190500"/>
                <a:gd name="connsiteY7" fmla="*/ 181013 h 190500"/>
                <a:gd name="connsiteX8" fmla="*/ 141980 w 190500"/>
                <a:gd name="connsiteY8" fmla="*/ 178156 h 190500"/>
                <a:gd name="connsiteX9" fmla="*/ 143104 w 190500"/>
                <a:gd name="connsiteY9" fmla="*/ 177470 h 190500"/>
                <a:gd name="connsiteX10" fmla="*/ 154505 w 190500"/>
                <a:gd name="connsiteY10" fmla="*/ 169688 h 190500"/>
                <a:gd name="connsiteX11" fmla="*/ 154915 w 190500"/>
                <a:gd name="connsiteY11" fmla="*/ 169383 h 190500"/>
                <a:gd name="connsiteX12" fmla="*/ 158972 w 190500"/>
                <a:gd name="connsiteY12" fmla="*/ 165840 h 190500"/>
                <a:gd name="connsiteX13" fmla="*/ 161192 w 190500"/>
                <a:gd name="connsiteY13" fmla="*/ 163830 h 190500"/>
                <a:gd name="connsiteX14" fmla="*/ 164783 w 190500"/>
                <a:gd name="connsiteY14" fmla="*/ 160144 h 190500"/>
                <a:gd name="connsiteX15" fmla="*/ 166897 w 190500"/>
                <a:gd name="connsiteY15" fmla="*/ 157820 h 190500"/>
                <a:gd name="connsiteX16" fmla="*/ 170202 w 190500"/>
                <a:gd name="connsiteY16" fmla="*/ 153838 h 190500"/>
                <a:gd name="connsiteX17" fmla="*/ 171993 w 190500"/>
                <a:gd name="connsiteY17" fmla="*/ 151438 h 190500"/>
                <a:gd name="connsiteX18" fmla="*/ 175079 w 190500"/>
                <a:gd name="connsiteY18" fmla="*/ 147056 h 190500"/>
                <a:gd name="connsiteX19" fmla="*/ 176308 w 190500"/>
                <a:gd name="connsiteY19" fmla="*/ 145037 h 190500"/>
                <a:gd name="connsiteX20" fmla="*/ 184375 w 190500"/>
                <a:gd name="connsiteY20" fmla="*/ 128578 h 190500"/>
                <a:gd name="connsiteX21" fmla="*/ 185614 w 190500"/>
                <a:gd name="connsiteY21" fmla="*/ 125187 h 190500"/>
                <a:gd name="connsiteX22" fmla="*/ 186909 w 190500"/>
                <a:gd name="connsiteY22" fmla="*/ 120872 h 190500"/>
                <a:gd name="connsiteX23" fmla="*/ 187995 w 190500"/>
                <a:gd name="connsiteY23" fmla="*/ 116653 h 190500"/>
                <a:gd name="connsiteX24" fmla="*/ 188843 w 190500"/>
                <a:gd name="connsiteY24" fmla="*/ 112671 h 190500"/>
                <a:gd name="connsiteX25" fmla="*/ 189652 w 190500"/>
                <a:gd name="connsiteY25" fmla="*/ 107394 h 190500"/>
                <a:gd name="connsiteX26" fmla="*/ 190062 w 190500"/>
                <a:gd name="connsiteY26" fmla="*/ 104118 h 190500"/>
                <a:gd name="connsiteX27" fmla="*/ 190500 w 190500"/>
                <a:gd name="connsiteY27" fmla="*/ 95250 h 190500"/>
                <a:gd name="connsiteX28" fmla="*/ 95250 w 190500"/>
                <a:gd name="connsiteY28" fmla="*/ 0 h 190500"/>
                <a:gd name="connsiteX29" fmla="*/ 84211 w 190500"/>
                <a:gd name="connsiteY29" fmla="*/ 695 h 190500"/>
                <a:gd name="connsiteX30" fmla="*/ 81267 w 190500"/>
                <a:gd name="connsiteY30" fmla="*/ 1143 h 190500"/>
                <a:gd name="connsiteX31" fmla="*/ 73285 w 190500"/>
                <a:gd name="connsiteY31" fmla="*/ 2657 h 190500"/>
                <a:gd name="connsiteX32" fmla="*/ 69999 w 190500"/>
                <a:gd name="connsiteY32" fmla="*/ 3505 h 190500"/>
                <a:gd name="connsiteX33" fmla="*/ 62532 w 190500"/>
                <a:gd name="connsiteY33" fmla="*/ 5915 h 190500"/>
                <a:gd name="connsiteX34" fmla="*/ 59436 w 190500"/>
                <a:gd name="connsiteY34" fmla="*/ 7048 h 190500"/>
                <a:gd name="connsiteX35" fmla="*/ 50035 w 190500"/>
                <a:gd name="connsiteY35" fmla="*/ 11440 h 190500"/>
                <a:gd name="connsiteX36" fmla="*/ 49625 w 190500"/>
                <a:gd name="connsiteY36" fmla="*/ 11630 h 190500"/>
                <a:gd name="connsiteX37" fmla="*/ 49616 w 190500"/>
                <a:gd name="connsiteY37" fmla="*/ 11640 h 190500"/>
                <a:gd name="connsiteX38" fmla="*/ 48063 w 190500"/>
                <a:gd name="connsiteY38" fmla="*/ 12621 h 190500"/>
                <a:gd name="connsiteX39" fmla="*/ 40843 w 190500"/>
                <a:gd name="connsiteY39" fmla="*/ 17174 h 190500"/>
                <a:gd name="connsiteX40" fmla="*/ 37024 w 190500"/>
                <a:gd name="connsiteY40" fmla="*/ 20031 h 190500"/>
                <a:gd name="connsiteX41" fmla="*/ 32633 w 190500"/>
                <a:gd name="connsiteY41" fmla="*/ 23651 h 190500"/>
                <a:gd name="connsiteX42" fmla="*/ 28680 w 190500"/>
                <a:gd name="connsiteY42" fmla="*/ 27241 h 190500"/>
                <a:gd name="connsiteX43" fmla="*/ 25032 w 190500"/>
                <a:gd name="connsiteY43" fmla="*/ 31118 h 190500"/>
                <a:gd name="connsiteX44" fmla="*/ 19679 w 190500"/>
                <a:gd name="connsiteY44" fmla="*/ 37500 h 190500"/>
                <a:gd name="connsiteX45" fmla="*/ 15878 w 190500"/>
                <a:gd name="connsiteY45" fmla="*/ 42710 h 190500"/>
                <a:gd name="connsiteX46" fmla="*/ 13535 w 190500"/>
                <a:gd name="connsiteY46" fmla="*/ 46568 h 190500"/>
                <a:gd name="connsiteX47" fmla="*/ 10268 w 190500"/>
                <a:gd name="connsiteY47" fmla="*/ 52473 h 190500"/>
                <a:gd name="connsiteX48" fmla="*/ 8677 w 190500"/>
                <a:gd name="connsiteY48" fmla="*/ 55759 h 190500"/>
                <a:gd name="connsiteX49" fmla="*/ 5210 w 190500"/>
                <a:gd name="connsiteY49" fmla="*/ 64437 h 190500"/>
                <a:gd name="connsiteX50" fmla="*/ 4810 w 190500"/>
                <a:gd name="connsiteY50" fmla="*/ 65513 h 190500"/>
                <a:gd name="connsiteX51" fmla="*/ 324 w 190500"/>
                <a:gd name="connsiteY51" fmla="*/ 88754 h 190500"/>
                <a:gd name="connsiteX52" fmla="*/ 305 w 190500"/>
                <a:gd name="connsiteY52" fmla="*/ 88925 h 190500"/>
                <a:gd name="connsiteX53" fmla="*/ 314 w 190500"/>
                <a:gd name="connsiteY53" fmla="*/ 89002 h 190500"/>
                <a:gd name="connsiteX54" fmla="*/ 0 w 190500"/>
                <a:gd name="connsiteY54" fmla="*/ 95250 h 190500"/>
                <a:gd name="connsiteX55" fmla="*/ 95250 w 190500"/>
                <a:gd name="connsiteY55" fmla="*/ 190500 h 190500"/>
                <a:gd name="connsiteX56" fmla="*/ 24679 w 190500"/>
                <a:gd name="connsiteY56" fmla="*/ 66627 h 190500"/>
                <a:gd name="connsiteX57" fmla="*/ 26527 w 190500"/>
                <a:gd name="connsiteY57" fmla="*/ 62560 h 190500"/>
                <a:gd name="connsiteX58" fmla="*/ 27918 w 190500"/>
                <a:gd name="connsiteY58" fmla="*/ 59665 h 190500"/>
                <a:gd name="connsiteX59" fmla="*/ 29366 w 190500"/>
                <a:gd name="connsiteY59" fmla="*/ 57131 h 190500"/>
                <a:gd name="connsiteX60" fmla="*/ 31804 w 190500"/>
                <a:gd name="connsiteY60" fmla="*/ 53111 h 190500"/>
                <a:gd name="connsiteX61" fmla="*/ 32842 w 190500"/>
                <a:gd name="connsiteY61" fmla="*/ 51645 h 190500"/>
                <a:gd name="connsiteX62" fmla="*/ 36243 w 190500"/>
                <a:gd name="connsiteY62" fmla="*/ 47092 h 190500"/>
                <a:gd name="connsiteX63" fmla="*/ 37033 w 190500"/>
                <a:gd name="connsiteY63" fmla="*/ 46168 h 190500"/>
                <a:gd name="connsiteX64" fmla="*/ 41138 w 190500"/>
                <a:gd name="connsiteY64" fmla="*/ 41653 h 190500"/>
                <a:gd name="connsiteX65" fmla="*/ 41986 w 190500"/>
                <a:gd name="connsiteY65" fmla="*/ 40834 h 190500"/>
                <a:gd name="connsiteX66" fmla="*/ 46425 w 190500"/>
                <a:gd name="connsiteY66" fmla="*/ 36805 h 190500"/>
                <a:gd name="connsiteX67" fmla="*/ 47692 w 190500"/>
                <a:gd name="connsiteY67" fmla="*/ 35795 h 190500"/>
                <a:gd name="connsiteX68" fmla="*/ 50721 w 190500"/>
                <a:gd name="connsiteY68" fmla="*/ 33528 h 190500"/>
                <a:gd name="connsiteX69" fmla="*/ 59331 w 190500"/>
                <a:gd name="connsiteY69" fmla="*/ 49301 h 190500"/>
                <a:gd name="connsiteX70" fmla="*/ 78581 w 190500"/>
                <a:gd name="connsiteY70" fmla="*/ 84582 h 190500"/>
                <a:gd name="connsiteX71" fmla="*/ 20526 w 190500"/>
                <a:gd name="connsiteY71" fmla="*/ 80705 h 190500"/>
                <a:gd name="connsiteX72" fmla="*/ 24241 w 190500"/>
                <a:gd name="connsiteY72" fmla="*/ 67799 h 190500"/>
                <a:gd name="connsiteX73" fmla="*/ 24679 w 190500"/>
                <a:gd name="connsiteY73" fmla="*/ 66627 h 190500"/>
                <a:gd name="connsiteX74" fmla="*/ 19279 w 190500"/>
                <a:gd name="connsiteY74" fmla="*/ 99727 h 190500"/>
                <a:gd name="connsiteX75" fmla="*/ 87849 w 190500"/>
                <a:gd name="connsiteY75" fmla="*/ 104299 h 190500"/>
                <a:gd name="connsiteX76" fmla="*/ 105937 w 190500"/>
                <a:gd name="connsiteY76" fmla="*/ 170612 h 190500"/>
                <a:gd name="connsiteX77" fmla="*/ 95250 w 190500"/>
                <a:gd name="connsiteY77" fmla="*/ 171450 h 190500"/>
                <a:gd name="connsiteX78" fmla="*/ 19279 w 190500"/>
                <a:gd name="connsiteY78" fmla="*/ 99727 h 190500"/>
                <a:gd name="connsiteX79" fmla="*/ 171450 w 190500"/>
                <a:gd name="connsiteY79" fmla="*/ 95250 h 190500"/>
                <a:gd name="connsiteX80" fmla="*/ 170669 w 190500"/>
                <a:gd name="connsiteY80" fmla="*/ 105575 h 190500"/>
                <a:gd name="connsiteX81" fmla="*/ 170326 w 190500"/>
                <a:gd name="connsiteY81" fmla="*/ 107823 h 190500"/>
                <a:gd name="connsiteX82" fmla="*/ 164211 w 190500"/>
                <a:gd name="connsiteY82" fmla="*/ 127464 h 190500"/>
                <a:gd name="connsiteX83" fmla="*/ 163620 w 190500"/>
                <a:gd name="connsiteY83" fmla="*/ 128683 h 190500"/>
                <a:gd name="connsiteX84" fmla="*/ 151990 w 190500"/>
                <a:gd name="connsiteY84" fmla="*/ 145933 h 190500"/>
                <a:gd name="connsiteX85" fmla="*/ 151171 w 190500"/>
                <a:gd name="connsiteY85" fmla="*/ 146837 h 190500"/>
                <a:gd name="connsiteX86" fmla="*/ 134836 w 190500"/>
                <a:gd name="connsiteY86" fmla="*/ 160230 h 190500"/>
                <a:gd name="connsiteX87" fmla="*/ 134055 w 190500"/>
                <a:gd name="connsiteY87" fmla="*/ 160706 h 190500"/>
                <a:gd name="connsiteX88" fmla="*/ 124320 w 190500"/>
                <a:gd name="connsiteY88" fmla="*/ 165611 h 190500"/>
                <a:gd name="connsiteX89" fmla="*/ 104451 w 190500"/>
                <a:gd name="connsiteY89" fmla="*/ 92745 h 190500"/>
                <a:gd name="connsiteX90" fmla="*/ 103622 w 190500"/>
                <a:gd name="connsiteY90" fmla="*/ 90688 h 190500"/>
                <a:gd name="connsiteX91" fmla="*/ 67456 w 190500"/>
                <a:gd name="connsiteY91" fmla="*/ 24374 h 190500"/>
                <a:gd name="connsiteX92" fmla="*/ 70228 w 190500"/>
                <a:gd name="connsiteY92" fmla="*/ 23355 h 190500"/>
                <a:gd name="connsiteX93" fmla="*/ 73447 w 190500"/>
                <a:gd name="connsiteY93" fmla="*/ 22260 h 190500"/>
                <a:gd name="connsiteX94" fmla="*/ 77067 w 190500"/>
                <a:gd name="connsiteY94" fmla="*/ 21326 h 190500"/>
                <a:gd name="connsiteX95" fmla="*/ 80591 w 190500"/>
                <a:gd name="connsiteY95" fmla="*/ 20488 h 190500"/>
                <a:gd name="connsiteX96" fmla="*/ 84639 w 190500"/>
                <a:gd name="connsiteY96" fmla="*/ 19869 h 190500"/>
                <a:gd name="connsiteX97" fmla="*/ 87849 w 190500"/>
                <a:gd name="connsiteY97" fmla="*/ 19412 h 190500"/>
                <a:gd name="connsiteX98" fmla="*/ 95250 w 190500"/>
                <a:gd name="connsiteY98" fmla="*/ 19050 h 190500"/>
                <a:gd name="connsiteX99" fmla="*/ 171450 w 190500"/>
                <a:gd name="connsiteY99" fmla="*/ 9525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90500" h="190500">
                  <a:moveTo>
                    <a:pt x="95250" y="190500"/>
                  </a:moveTo>
                  <a:cubicBezTo>
                    <a:pt x="103861" y="190500"/>
                    <a:pt x="112166" y="189252"/>
                    <a:pt x="120101" y="187100"/>
                  </a:cubicBezTo>
                  <a:cubicBezTo>
                    <a:pt x="120167" y="187081"/>
                    <a:pt x="120225" y="187090"/>
                    <a:pt x="120291" y="187071"/>
                  </a:cubicBezTo>
                  <a:cubicBezTo>
                    <a:pt x="120425" y="187033"/>
                    <a:pt x="120539" y="186985"/>
                    <a:pt x="120672" y="186947"/>
                  </a:cubicBezTo>
                  <a:cubicBezTo>
                    <a:pt x="122844" y="186347"/>
                    <a:pt x="124978" y="185661"/>
                    <a:pt x="127092" y="184909"/>
                  </a:cubicBezTo>
                  <a:cubicBezTo>
                    <a:pt x="127645" y="184709"/>
                    <a:pt x="128197" y="184509"/>
                    <a:pt x="128740" y="184309"/>
                  </a:cubicBezTo>
                  <a:cubicBezTo>
                    <a:pt x="130731" y="183556"/>
                    <a:pt x="132702" y="182756"/>
                    <a:pt x="134626" y="181880"/>
                  </a:cubicBezTo>
                  <a:cubicBezTo>
                    <a:pt x="135226" y="181604"/>
                    <a:pt x="135817" y="181308"/>
                    <a:pt x="136417" y="181013"/>
                  </a:cubicBezTo>
                  <a:cubicBezTo>
                    <a:pt x="138303" y="180108"/>
                    <a:pt x="140170" y="179184"/>
                    <a:pt x="141980" y="178156"/>
                  </a:cubicBezTo>
                  <a:cubicBezTo>
                    <a:pt x="142361" y="177937"/>
                    <a:pt x="142723" y="177689"/>
                    <a:pt x="143104" y="177470"/>
                  </a:cubicBezTo>
                  <a:cubicBezTo>
                    <a:pt x="147095" y="175136"/>
                    <a:pt x="150914" y="172555"/>
                    <a:pt x="154505" y="169688"/>
                  </a:cubicBezTo>
                  <a:cubicBezTo>
                    <a:pt x="154638" y="169583"/>
                    <a:pt x="154781" y="169488"/>
                    <a:pt x="154915" y="169383"/>
                  </a:cubicBezTo>
                  <a:cubicBezTo>
                    <a:pt x="156315" y="168259"/>
                    <a:pt x="157639" y="167049"/>
                    <a:pt x="158972" y="165840"/>
                  </a:cubicBezTo>
                  <a:cubicBezTo>
                    <a:pt x="159715" y="165173"/>
                    <a:pt x="160468" y="164516"/>
                    <a:pt x="161192" y="163830"/>
                  </a:cubicBezTo>
                  <a:cubicBezTo>
                    <a:pt x="162430" y="162639"/>
                    <a:pt x="163611" y="161401"/>
                    <a:pt x="164783" y="160144"/>
                  </a:cubicBezTo>
                  <a:cubicBezTo>
                    <a:pt x="165497" y="159372"/>
                    <a:pt x="166211" y="158610"/>
                    <a:pt x="166897" y="157820"/>
                  </a:cubicBezTo>
                  <a:cubicBezTo>
                    <a:pt x="168031" y="156524"/>
                    <a:pt x="169135" y="155200"/>
                    <a:pt x="170202" y="153838"/>
                  </a:cubicBezTo>
                  <a:cubicBezTo>
                    <a:pt x="170821" y="153048"/>
                    <a:pt x="171402" y="152248"/>
                    <a:pt x="171993" y="151438"/>
                  </a:cubicBezTo>
                  <a:cubicBezTo>
                    <a:pt x="173050" y="150000"/>
                    <a:pt x="174098" y="148552"/>
                    <a:pt x="175079" y="147056"/>
                  </a:cubicBezTo>
                  <a:cubicBezTo>
                    <a:pt x="175508" y="146399"/>
                    <a:pt x="175898" y="145704"/>
                    <a:pt x="176308" y="145037"/>
                  </a:cubicBezTo>
                  <a:cubicBezTo>
                    <a:pt x="179508" y="139856"/>
                    <a:pt x="182204" y="134350"/>
                    <a:pt x="184375" y="128578"/>
                  </a:cubicBezTo>
                  <a:cubicBezTo>
                    <a:pt x="184795" y="127454"/>
                    <a:pt x="185233" y="126330"/>
                    <a:pt x="185614" y="125187"/>
                  </a:cubicBezTo>
                  <a:cubicBezTo>
                    <a:pt x="186090" y="123768"/>
                    <a:pt x="186500" y="122320"/>
                    <a:pt x="186909" y="120872"/>
                  </a:cubicBezTo>
                  <a:cubicBezTo>
                    <a:pt x="187300" y="119472"/>
                    <a:pt x="187671" y="118072"/>
                    <a:pt x="187995" y="116653"/>
                  </a:cubicBezTo>
                  <a:cubicBezTo>
                    <a:pt x="188300" y="115329"/>
                    <a:pt x="188585" y="114014"/>
                    <a:pt x="188843" y="112671"/>
                  </a:cubicBezTo>
                  <a:cubicBezTo>
                    <a:pt x="189167" y="110928"/>
                    <a:pt x="189424" y="109166"/>
                    <a:pt x="189652" y="107394"/>
                  </a:cubicBezTo>
                  <a:cubicBezTo>
                    <a:pt x="189795" y="106299"/>
                    <a:pt x="189967" y="105223"/>
                    <a:pt x="190062" y="104118"/>
                  </a:cubicBezTo>
                  <a:cubicBezTo>
                    <a:pt x="190329" y="101194"/>
                    <a:pt x="190500" y="98241"/>
                    <a:pt x="190500" y="95250"/>
                  </a:cubicBezTo>
                  <a:cubicBezTo>
                    <a:pt x="190500" y="42729"/>
                    <a:pt x="147771" y="0"/>
                    <a:pt x="95250" y="0"/>
                  </a:cubicBezTo>
                  <a:cubicBezTo>
                    <a:pt x="91507" y="0"/>
                    <a:pt x="87840" y="276"/>
                    <a:pt x="84211" y="695"/>
                  </a:cubicBezTo>
                  <a:cubicBezTo>
                    <a:pt x="83220" y="810"/>
                    <a:pt x="82248" y="1000"/>
                    <a:pt x="81267" y="1143"/>
                  </a:cubicBezTo>
                  <a:cubicBezTo>
                    <a:pt x="78572" y="1543"/>
                    <a:pt x="75905" y="2038"/>
                    <a:pt x="73285" y="2657"/>
                  </a:cubicBezTo>
                  <a:cubicBezTo>
                    <a:pt x="72180" y="2915"/>
                    <a:pt x="71095" y="3200"/>
                    <a:pt x="69999" y="3505"/>
                  </a:cubicBezTo>
                  <a:cubicBezTo>
                    <a:pt x="67466" y="4201"/>
                    <a:pt x="64980" y="5010"/>
                    <a:pt x="62532" y="5915"/>
                  </a:cubicBezTo>
                  <a:cubicBezTo>
                    <a:pt x="61503" y="6296"/>
                    <a:pt x="60455" y="6639"/>
                    <a:pt x="59436" y="7048"/>
                  </a:cubicBezTo>
                  <a:cubicBezTo>
                    <a:pt x="56217" y="8363"/>
                    <a:pt x="53064" y="9801"/>
                    <a:pt x="50035" y="11440"/>
                  </a:cubicBezTo>
                  <a:cubicBezTo>
                    <a:pt x="49901" y="11516"/>
                    <a:pt x="49759" y="11563"/>
                    <a:pt x="49625" y="11630"/>
                  </a:cubicBezTo>
                  <a:cubicBezTo>
                    <a:pt x="49616" y="11630"/>
                    <a:pt x="49616" y="11640"/>
                    <a:pt x="49616" y="11640"/>
                  </a:cubicBezTo>
                  <a:cubicBezTo>
                    <a:pt x="49073" y="11935"/>
                    <a:pt x="48597" y="12316"/>
                    <a:pt x="48063" y="12621"/>
                  </a:cubicBezTo>
                  <a:cubicBezTo>
                    <a:pt x="45587" y="14040"/>
                    <a:pt x="43177" y="15545"/>
                    <a:pt x="40843" y="17174"/>
                  </a:cubicBezTo>
                  <a:cubicBezTo>
                    <a:pt x="39529" y="18088"/>
                    <a:pt x="38281" y="19060"/>
                    <a:pt x="37024" y="20031"/>
                  </a:cubicBezTo>
                  <a:cubicBezTo>
                    <a:pt x="35528" y="21193"/>
                    <a:pt x="34061" y="22403"/>
                    <a:pt x="32633" y="23651"/>
                  </a:cubicBezTo>
                  <a:cubicBezTo>
                    <a:pt x="31290" y="24832"/>
                    <a:pt x="29956" y="26003"/>
                    <a:pt x="28680" y="27241"/>
                  </a:cubicBezTo>
                  <a:cubicBezTo>
                    <a:pt x="27413" y="28480"/>
                    <a:pt x="26222" y="29804"/>
                    <a:pt x="25032" y="31118"/>
                  </a:cubicBezTo>
                  <a:cubicBezTo>
                    <a:pt x="23155" y="33176"/>
                    <a:pt x="21365" y="35290"/>
                    <a:pt x="19679" y="37500"/>
                  </a:cubicBezTo>
                  <a:cubicBezTo>
                    <a:pt x="18374" y="39205"/>
                    <a:pt x="17069" y="40919"/>
                    <a:pt x="15878" y="42710"/>
                  </a:cubicBezTo>
                  <a:cubicBezTo>
                    <a:pt x="15049" y="43967"/>
                    <a:pt x="14307" y="45272"/>
                    <a:pt x="13535" y="46568"/>
                  </a:cubicBezTo>
                  <a:cubicBezTo>
                    <a:pt x="12383" y="48501"/>
                    <a:pt x="11287" y="50463"/>
                    <a:pt x="10268" y="52473"/>
                  </a:cubicBezTo>
                  <a:cubicBezTo>
                    <a:pt x="9725" y="53559"/>
                    <a:pt x="9182" y="54645"/>
                    <a:pt x="8677" y="55759"/>
                  </a:cubicBezTo>
                  <a:cubicBezTo>
                    <a:pt x="7382" y="58588"/>
                    <a:pt x="6229" y="61474"/>
                    <a:pt x="5210" y="64437"/>
                  </a:cubicBezTo>
                  <a:cubicBezTo>
                    <a:pt x="5086" y="64799"/>
                    <a:pt x="4934" y="65151"/>
                    <a:pt x="4810" y="65513"/>
                  </a:cubicBezTo>
                  <a:cubicBezTo>
                    <a:pt x="2372" y="72904"/>
                    <a:pt x="867" y="80696"/>
                    <a:pt x="324" y="88754"/>
                  </a:cubicBezTo>
                  <a:cubicBezTo>
                    <a:pt x="324" y="88811"/>
                    <a:pt x="305" y="88868"/>
                    <a:pt x="305" y="88925"/>
                  </a:cubicBezTo>
                  <a:cubicBezTo>
                    <a:pt x="305" y="88954"/>
                    <a:pt x="314" y="88973"/>
                    <a:pt x="314" y="89002"/>
                  </a:cubicBezTo>
                  <a:cubicBezTo>
                    <a:pt x="181" y="91078"/>
                    <a:pt x="0" y="93135"/>
                    <a:pt x="0" y="95250"/>
                  </a:cubicBezTo>
                  <a:cubicBezTo>
                    <a:pt x="0" y="147771"/>
                    <a:pt x="42729" y="190500"/>
                    <a:pt x="95250" y="190500"/>
                  </a:cubicBezTo>
                  <a:close/>
                  <a:moveTo>
                    <a:pt x="24679" y="66627"/>
                  </a:moveTo>
                  <a:cubicBezTo>
                    <a:pt x="25232" y="65237"/>
                    <a:pt x="25889" y="63903"/>
                    <a:pt x="26527" y="62560"/>
                  </a:cubicBezTo>
                  <a:cubicBezTo>
                    <a:pt x="26984" y="61598"/>
                    <a:pt x="27422" y="60608"/>
                    <a:pt x="27918" y="59665"/>
                  </a:cubicBezTo>
                  <a:cubicBezTo>
                    <a:pt x="28375" y="58798"/>
                    <a:pt x="28880" y="57979"/>
                    <a:pt x="29366" y="57131"/>
                  </a:cubicBezTo>
                  <a:cubicBezTo>
                    <a:pt x="30156" y="55778"/>
                    <a:pt x="30937" y="54416"/>
                    <a:pt x="31804" y="53111"/>
                  </a:cubicBezTo>
                  <a:cubicBezTo>
                    <a:pt x="32137" y="52616"/>
                    <a:pt x="32499" y="52140"/>
                    <a:pt x="32842" y="51645"/>
                  </a:cubicBezTo>
                  <a:cubicBezTo>
                    <a:pt x="33928" y="50092"/>
                    <a:pt x="35052" y="48558"/>
                    <a:pt x="36243" y="47092"/>
                  </a:cubicBezTo>
                  <a:cubicBezTo>
                    <a:pt x="36500" y="46777"/>
                    <a:pt x="36776" y="46482"/>
                    <a:pt x="37033" y="46168"/>
                  </a:cubicBezTo>
                  <a:cubicBezTo>
                    <a:pt x="38348" y="44615"/>
                    <a:pt x="39710" y="43101"/>
                    <a:pt x="41138" y="41653"/>
                  </a:cubicBezTo>
                  <a:cubicBezTo>
                    <a:pt x="41415" y="41377"/>
                    <a:pt x="41710" y="41110"/>
                    <a:pt x="41986" y="40834"/>
                  </a:cubicBezTo>
                  <a:cubicBezTo>
                    <a:pt x="43415" y="39434"/>
                    <a:pt x="44891" y="38081"/>
                    <a:pt x="46425" y="36805"/>
                  </a:cubicBezTo>
                  <a:cubicBezTo>
                    <a:pt x="46834" y="36462"/>
                    <a:pt x="47273" y="36138"/>
                    <a:pt x="47692" y="35795"/>
                  </a:cubicBezTo>
                  <a:cubicBezTo>
                    <a:pt x="48673" y="35004"/>
                    <a:pt x="49701" y="34271"/>
                    <a:pt x="50721" y="33528"/>
                  </a:cubicBezTo>
                  <a:lnTo>
                    <a:pt x="59331" y="49301"/>
                  </a:lnTo>
                  <a:lnTo>
                    <a:pt x="78581" y="84582"/>
                  </a:lnTo>
                  <a:lnTo>
                    <a:pt x="20526" y="80705"/>
                  </a:lnTo>
                  <a:cubicBezTo>
                    <a:pt x="21374" y="76257"/>
                    <a:pt x="22650" y="71952"/>
                    <a:pt x="24241" y="67799"/>
                  </a:cubicBezTo>
                  <a:cubicBezTo>
                    <a:pt x="24394" y="67418"/>
                    <a:pt x="24517" y="67018"/>
                    <a:pt x="24679" y="66627"/>
                  </a:cubicBezTo>
                  <a:close/>
                  <a:moveTo>
                    <a:pt x="19279" y="99727"/>
                  </a:moveTo>
                  <a:lnTo>
                    <a:pt x="87849" y="104299"/>
                  </a:lnTo>
                  <a:lnTo>
                    <a:pt x="105937" y="170612"/>
                  </a:lnTo>
                  <a:cubicBezTo>
                    <a:pt x="102432" y="171107"/>
                    <a:pt x="98889" y="171450"/>
                    <a:pt x="95250" y="171450"/>
                  </a:cubicBezTo>
                  <a:cubicBezTo>
                    <a:pt x="54750" y="171450"/>
                    <a:pt x="21612" y="139656"/>
                    <a:pt x="19279" y="99727"/>
                  </a:cubicBezTo>
                  <a:close/>
                  <a:moveTo>
                    <a:pt x="171450" y="95250"/>
                  </a:moveTo>
                  <a:cubicBezTo>
                    <a:pt x="171450" y="98746"/>
                    <a:pt x="171136" y="102184"/>
                    <a:pt x="170669" y="105575"/>
                  </a:cubicBezTo>
                  <a:cubicBezTo>
                    <a:pt x="170564" y="106328"/>
                    <a:pt x="170450" y="107080"/>
                    <a:pt x="170326" y="107823"/>
                  </a:cubicBezTo>
                  <a:cubicBezTo>
                    <a:pt x="169164" y="114691"/>
                    <a:pt x="167107" y="121291"/>
                    <a:pt x="164211" y="127464"/>
                  </a:cubicBezTo>
                  <a:cubicBezTo>
                    <a:pt x="164021" y="127873"/>
                    <a:pt x="163820" y="128283"/>
                    <a:pt x="163620" y="128683"/>
                  </a:cubicBezTo>
                  <a:cubicBezTo>
                    <a:pt x="160544" y="134941"/>
                    <a:pt x="156629" y="140751"/>
                    <a:pt x="151990" y="145933"/>
                  </a:cubicBezTo>
                  <a:cubicBezTo>
                    <a:pt x="151714" y="146237"/>
                    <a:pt x="151448" y="146542"/>
                    <a:pt x="151171" y="146837"/>
                  </a:cubicBezTo>
                  <a:cubicBezTo>
                    <a:pt x="146399" y="152000"/>
                    <a:pt x="140922" y="156524"/>
                    <a:pt x="134836" y="160230"/>
                  </a:cubicBezTo>
                  <a:cubicBezTo>
                    <a:pt x="134579" y="160391"/>
                    <a:pt x="134322" y="160544"/>
                    <a:pt x="134055" y="160706"/>
                  </a:cubicBezTo>
                  <a:cubicBezTo>
                    <a:pt x="130950" y="162554"/>
                    <a:pt x="127711" y="164211"/>
                    <a:pt x="124320" y="165611"/>
                  </a:cubicBezTo>
                  <a:lnTo>
                    <a:pt x="104451" y="92745"/>
                  </a:lnTo>
                  <a:cubicBezTo>
                    <a:pt x="104251" y="92031"/>
                    <a:pt x="103975" y="91345"/>
                    <a:pt x="103622" y="90688"/>
                  </a:cubicBezTo>
                  <a:lnTo>
                    <a:pt x="67456" y="24374"/>
                  </a:lnTo>
                  <a:cubicBezTo>
                    <a:pt x="68370" y="24013"/>
                    <a:pt x="69294" y="23679"/>
                    <a:pt x="70228" y="23355"/>
                  </a:cubicBezTo>
                  <a:cubicBezTo>
                    <a:pt x="71295" y="22984"/>
                    <a:pt x="72361" y="22584"/>
                    <a:pt x="73447" y="22260"/>
                  </a:cubicBezTo>
                  <a:cubicBezTo>
                    <a:pt x="74638" y="21908"/>
                    <a:pt x="75857" y="21622"/>
                    <a:pt x="77067" y="21326"/>
                  </a:cubicBezTo>
                  <a:cubicBezTo>
                    <a:pt x="78238" y="21041"/>
                    <a:pt x="79410" y="20717"/>
                    <a:pt x="80591" y="20488"/>
                  </a:cubicBezTo>
                  <a:cubicBezTo>
                    <a:pt x="81925" y="20231"/>
                    <a:pt x="83287" y="20060"/>
                    <a:pt x="84639" y="19869"/>
                  </a:cubicBezTo>
                  <a:cubicBezTo>
                    <a:pt x="85706" y="19717"/>
                    <a:pt x="86773" y="19517"/>
                    <a:pt x="87849" y="19412"/>
                  </a:cubicBezTo>
                  <a:cubicBezTo>
                    <a:pt x="90278" y="19193"/>
                    <a:pt x="92745" y="19050"/>
                    <a:pt x="95250" y="19050"/>
                  </a:cubicBezTo>
                  <a:cubicBezTo>
                    <a:pt x="137265" y="19050"/>
                    <a:pt x="171450" y="53235"/>
                    <a:pt x="171450" y="95250"/>
                  </a:cubicBezTo>
                  <a:close/>
                </a:path>
              </a:pathLst>
            </a:custGeom>
            <a:grpFill/>
            <a:ln w="3175" cap="flat">
              <a:solidFill>
                <a:schemeClr val="bg1"/>
              </a:solid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51" name="Freeform: Shape 250">
              <a:extLst>
                <a:ext uri="{FF2B5EF4-FFF2-40B4-BE49-F238E27FC236}">
                  <a16:creationId xmlns:a16="http://schemas.microsoft.com/office/drawing/2014/main" id="{BBA39DDD-7C35-4632-874E-72EFB9903017}"/>
                </a:ext>
              </a:extLst>
            </p:cNvPr>
            <p:cNvSpPr/>
            <p:nvPr/>
          </p:nvSpPr>
          <p:spPr>
            <a:xfrm>
              <a:off x="-717193" y="3776686"/>
              <a:ext cx="571500" cy="571500"/>
            </a:xfrm>
            <a:custGeom>
              <a:avLst/>
              <a:gdLst>
                <a:gd name="connsiteX0" fmla="*/ 523875 w 571500"/>
                <a:gd name="connsiteY0" fmla="*/ 0 h 571500"/>
                <a:gd name="connsiteX1" fmla="*/ 47625 w 571500"/>
                <a:gd name="connsiteY1" fmla="*/ 0 h 571500"/>
                <a:gd name="connsiteX2" fmla="*/ 0 w 571500"/>
                <a:gd name="connsiteY2" fmla="*/ 47625 h 571500"/>
                <a:gd name="connsiteX3" fmla="*/ 0 w 571500"/>
                <a:gd name="connsiteY3" fmla="*/ 390525 h 571500"/>
                <a:gd name="connsiteX4" fmla="*/ 0 w 571500"/>
                <a:gd name="connsiteY4" fmla="*/ 409575 h 571500"/>
                <a:gd name="connsiteX5" fmla="*/ 47625 w 571500"/>
                <a:gd name="connsiteY5" fmla="*/ 457200 h 571500"/>
                <a:gd name="connsiteX6" fmla="*/ 257175 w 571500"/>
                <a:gd name="connsiteY6" fmla="*/ 457200 h 571500"/>
                <a:gd name="connsiteX7" fmla="*/ 257175 w 571500"/>
                <a:gd name="connsiteY7" fmla="*/ 495300 h 571500"/>
                <a:gd name="connsiteX8" fmla="*/ 180975 w 571500"/>
                <a:gd name="connsiteY8" fmla="*/ 495300 h 571500"/>
                <a:gd name="connsiteX9" fmla="*/ 133350 w 571500"/>
                <a:gd name="connsiteY9" fmla="*/ 542925 h 571500"/>
                <a:gd name="connsiteX10" fmla="*/ 133350 w 571500"/>
                <a:gd name="connsiteY10" fmla="*/ 561975 h 571500"/>
                <a:gd name="connsiteX11" fmla="*/ 142875 w 571500"/>
                <a:gd name="connsiteY11" fmla="*/ 571500 h 571500"/>
                <a:gd name="connsiteX12" fmla="*/ 428625 w 571500"/>
                <a:gd name="connsiteY12" fmla="*/ 571500 h 571500"/>
                <a:gd name="connsiteX13" fmla="*/ 438150 w 571500"/>
                <a:gd name="connsiteY13" fmla="*/ 561975 h 571500"/>
                <a:gd name="connsiteX14" fmla="*/ 438150 w 571500"/>
                <a:gd name="connsiteY14" fmla="*/ 542925 h 571500"/>
                <a:gd name="connsiteX15" fmla="*/ 390525 w 571500"/>
                <a:gd name="connsiteY15" fmla="*/ 495300 h 571500"/>
                <a:gd name="connsiteX16" fmla="*/ 314325 w 571500"/>
                <a:gd name="connsiteY16" fmla="*/ 495300 h 571500"/>
                <a:gd name="connsiteX17" fmla="*/ 314325 w 571500"/>
                <a:gd name="connsiteY17" fmla="*/ 457200 h 571500"/>
                <a:gd name="connsiteX18" fmla="*/ 523875 w 571500"/>
                <a:gd name="connsiteY18" fmla="*/ 457200 h 571500"/>
                <a:gd name="connsiteX19" fmla="*/ 571500 w 571500"/>
                <a:gd name="connsiteY19" fmla="*/ 409575 h 571500"/>
                <a:gd name="connsiteX20" fmla="*/ 571500 w 571500"/>
                <a:gd name="connsiteY20" fmla="*/ 390525 h 571500"/>
                <a:gd name="connsiteX21" fmla="*/ 571500 w 571500"/>
                <a:gd name="connsiteY21" fmla="*/ 47625 h 571500"/>
                <a:gd name="connsiteX22" fmla="*/ 523875 w 571500"/>
                <a:gd name="connsiteY22" fmla="*/ 0 h 571500"/>
                <a:gd name="connsiteX23" fmla="*/ 47625 w 571500"/>
                <a:gd name="connsiteY23" fmla="*/ 19050 h 571500"/>
                <a:gd name="connsiteX24" fmla="*/ 523875 w 571500"/>
                <a:gd name="connsiteY24" fmla="*/ 19050 h 571500"/>
                <a:gd name="connsiteX25" fmla="*/ 552450 w 571500"/>
                <a:gd name="connsiteY25" fmla="*/ 47625 h 571500"/>
                <a:gd name="connsiteX26" fmla="*/ 552450 w 571500"/>
                <a:gd name="connsiteY26" fmla="*/ 381000 h 571500"/>
                <a:gd name="connsiteX27" fmla="*/ 19050 w 571500"/>
                <a:gd name="connsiteY27" fmla="*/ 381000 h 571500"/>
                <a:gd name="connsiteX28" fmla="*/ 19050 w 571500"/>
                <a:gd name="connsiteY28" fmla="*/ 47625 h 571500"/>
                <a:gd name="connsiteX29" fmla="*/ 47625 w 571500"/>
                <a:gd name="connsiteY29" fmla="*/ 19050 h 571500"/>
                <a:gd name="connsiteX30" fmla="*/ 419100 w 571500"/>
                <a:gd name="connsiteY30" fmla="*/ 542925 h 571500"/>
                <a:gd name="connsiteX31" fmla="*/ 419100 w 571500"/>
                <a:gd name="connsiteY31" fmla="*/ 552450 h 571500"/>
                <a:gd name="connsiteX32" fmla="*/ 152400 w 571500"/>
                <a:gd name="connsiteY32" fmla="*/ 552450 h 571500"/>
                <a:gd name="connsiteX33" fmla="*/ 152400 w 571500"/>
                <a:gd name="connsiteY33" fmla="*/ 542925 h 571500"/>
                <a:gd name="connsiteX34" fmla="*/ 180975 w 571500"/>
                <a:gd name="connsiteY34" fmla="*/ 514350 h 571500"/>
                <a:gd name="connsiteX35" fmla="*/ 266700 w 571500"/>
                <a:gd name="connsiteY35" fmla="*/ 514350 h 571500"/>
                <a:gd name="connsiteX36" fmla="*/ 304800 w 571500"/>
                <a:gd name="connsiteY36" fmla="*/ 514350 h 571500"/>
                <a:gd name="connsiteX37" fmla="*/ 390525 w 571500"/>
                <a:gd name="connsiteY37" fmla="*/ 514350 h 571500"/>
                <a:gd name="connsiteX38" fmla="*/ 419100 w 571500"/>
                <a:gd name="connsiteY38" fmla="*/ 542925 h 571500"/>
                <a:gd name="connsiteX39" fmla="*/ 295275 w 571500"/>
                <a:gd name="connsiteY39" fmla="*/ 495300 h 571500"/>
                <a:gd name="connsiteX40" fmla="*/ 276225 w 571500"/>
                <a:gd name="connsiteY40" fmla="*/ 495300 h 571500"/>
                <a:gd name="connsiteX41" fmla="*/ 276225 w 571500"/>
                <a:gd name="connsiteY41" fmla="*/ 457200 h 571500"/>
                <a:gd name="connsiteX42" fmla="*/ 295275 w 571500"/>
                <a:gd name="connsiteY42" fmla="*/ 457200 h 571500"/>
                <a:gd name="connsiteX43" fmla="*/ 295275 w 571500"/>
                <a:gd name="connsiteY43" fmla="*/ 495300 h 571500"/>
                <a:gd name="connsiteX44" fmla="*/ 552450 w 571500"/>
                <a:gd name="connsiteY44" fmla="*/ 409575 h 571500"/>
                <a:gd name="connsiteX45" fmla="*/ 523875 w 571500"/>
                <a:gd name="connsiteY45" fmla="*/ 438150 h 571500"/>
                <a:gd name="connsiteX46" fmla="*/ 304800 w 571500"/>
                <a:gd name="connsiteY46" fmla="*/ 438150 h 571500"/>
                <a:gd name="connsiteX47" fmla="*/ 266700 w 571500"/>
                <a:gd name="connsiteY47" fmla="*/ 438150 h 571500"/>
                <a:gd name="connsiteX48" fmla="*/ 47625 w 571500"/>
                <a:gd name="connsiteY48" fmla="*/ 438150 h 571500"/>
                <a:gd name="connsiteX49" fmla="*/ 19050 w 571500"/>
                <a:gd name="connsiteY49" fmla="*/ 409575 h 571500"/>
                <a:gd name="connsiteX50" fmla="*/ 19050 w 571500"/>
                <a:gd name="connsiteY50" fmla="*/ 400050 h 571500"/>
                <a:gd name="connsiteX51" fmla="*/ 552450 w 571500"/>
                <a:gd name="connsiteY51" fmla="*/ 400050 h 571500"/>
                <a:gd name="connsiteX52" fmla="*/ 552450 w 571500"/>
                <a:gd name="connsiteY52" fmla="*/ 409575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71500" h="571500">
                  <a:moveTo>
                    <a:pt x="523875" y="0"/>
                  </a:moveTo>
                  <a:lnTo>
                    <a:pt x="47625" y="0"/>
                  </a:lnTo>
                  <a:cubicBezTo>
                    <a:pt x="21365" y="0"/>
                    <a:pt x="0" y="21365"/>
                    <a:pt x="0" y="47625"/>
                  </a:cubicBezTo>
                  <a:lnTo>
                    <a:pt x="0" y="390525"/>
                  </a:lnTo>
                  <a:lnTo>
                    <a:pt x="0" y="409575"/>
                  </a:lnTo>
                  <a:cubicBezTo>
                    <a:pt x="0" y="435835"/>
                    <a:pt x="21365" y="457200"/>
                    <a:pt x="47625" y="457200"/>
                  </a:cubicBezTo>
                  <a:lnTo>
                    <a:pt x="257175" y="457200"/>
                  </a:lnTo>
                  <a:lnTo>
                    <a:pt x="257175" y="495300"/>
                  </a:lnTo>
                  <a:lnTo>
                    <a:pt x="180975" y="495300"/>
                  </a:lnTo>
                  <a:cubicBezTo>
                    <a:pt x="154715" y="495300"/>
                    <a:pt x="133350" y="516665"/>
                    <a:pt x="133350" y="542925"/>
                  </a:cubicBezTo>
                  <a:lnTo>
                    <a:pt x="133350" y="561975"/>
                  </a:lnTo>
                  <a:cubicBezTo>
                    <a:pt x="133350" y="567233"/>
                    <a:pt x="137617" y="571500"/>
                    <a:pt x="142875" y="571500"/>
                  </a:cubicBezTo>
                  <a:lnTo>
                    <a:pt x="428625" y="571500"/>
                  </a:lnTo>
                  <a:cubicBezTo>
                    <a:pt x="433883" y="571500"/>
                    <a:pt x="438150" y="567233"/>
                    <a:pt x="438150" y="561975"/>
                  </a:cubicBezTo>
                  <a:lnTo>
                    <a:pt x="438150" y="542925"/>
                  </a:lnTo>
                  <a:cubicBezTo>
                    <a:pt x="438150" y="516665"/>
                    <a:pt x="416785" y="495300"/>
                    <a:pt x="390525" y="495300"/>
                  </a:cubicBezTo>
                  <a:lnTo>
                    <a:pt x="314325" y="495300"/>
                  </a:lnTo>
                  <a:lnTo>
                    <a:pt x="314325" y="457200"/>
                  </a:lnTo>
                  <a:lnTo>
                    <a:pt x="523875" y="457200"/>
                  </a:lnTo>
                  <a:cubicBezTo>
                    <a:pt x="550135" y="457200"/>
                    <a:pt x="571500" y="435835"/>
                    <a:pt x="571500" y="409575"/>
                  </a:cubicBezTo>
                  <a:lnTo>
                    <a:pt x="571500" y="390525"/>
                  </a:lnTo>
                  <a:lnTo>
                    <a:pt x="571500" y="47625"/>
                  </a:lnTo>
                  <a:cubicBezTo>
                    <a:pt x="571500" y="21365"/>
                    <a:pt x="550135" y="0"/>
                    <a:pt x="523875" y="0"/>
                  </a:cubicBezTo>
                  <a:close/>
                  <a:moveTo>
                    <a:pt x="47625" y="19050"/>
                  </a:moveTo>
                  <a:lnTo>
                    <a:pt x="523875" y="19050"/>
                  </a:lnTo>
                  <a:cubicBezTo>
                    <a:pt x="539629" y="19050"/>
                    <a:pt x="552450" y="31871"/>
                    <a:pt x="552450" y="47625"/>
                  </a:cubicBezTo>
                  <a:lnTo>
                    <a:pt x="552450" y="381000"/>
                  </a:lnTo>
                  <a:lnTo>
                    <a:pt x="19050" y="381000"/>
                  </a:lnTo>
                  <a:lnTo>
                    <a:pt x="19050" y="47625"/>
                  </a:lnTo>
                  <a:cubicBezTo>
                    <a:pt x="19050" y="31871"/>
                    <a:pt x="31871" y="19050"/>
                    <a:pt x="47625" y="19050"/>
                  </a:cubicBezTo>
                  <a:close/>
                  <a:moveTo>
                    <a:pt x="419100" y="542925"/>
                  </a:moveTo>
                  <a:lnTo>
                    <a:pt x="419100" y="552450"/>
                  </a:lnTo>
                  <a:lnTo>
                    <a:pt x="152400" y="552450"/>
                  </a:lnTo>
                  <a:lnTo>
                    <a:pt x="152400" y="542925"/>
                  </a:lnTo>
                  <a:cubicBezTo>
                    <a:pt x="152400" y="527171"/>
                    <a:pt x="165221" y="514350"/>
                    <a:pt x="180975" y="514350"/>
                  </a:cubicBezTo>
                  <a:lnTo>
                    <a:pt x="266700" y="514350"/>
                  </a:lnTo>
                  <a:lnTo>
                    <a:pt x="304800" y="514350"/>
                  </a:lnTo>
                  <a:lnTo>
                    <a:pt x="390525" y="514350"/>
                  </a:lnTo>
                  <a:cubicBezTo>
                    <a:pt x="406279" y="514350"/>
                    <a:pt x="419100" y="527171"/>
                    <a:pt x="419100" y="542925"/>
                  </a:cubicBezTo>
                  <a:close/>
                  <a:moveTo>
                    <a:pt x="295275" y="495300"/>
                  </a:moveTo>
                  <a:lnTo>
                    <a:pt x="276225" y="495300"/>
                  </a:lnTo>
                  <a:lnTo>
                    <a:pt x="276225" y="457200"/>
                  </a:lnTo>
                  <a:lnTo>
                    <a:pt x="295275" y="457200"/>
                  </a:lnTo>
                  <a:lnTo>
                    <a:pt x="295275" y="495300"/>
                  </a:lnTo>
                  <a:close/>
                  <a:moveTo>
                    <a:pt x="552450" y="409575"/>
                  </a:moveTo>
                  <a:cubicBezTo>
                    <a:pt x="552450" y="425329"/>
                    <a:pt x="539629" y="438150"/>
                    <a:pt x="523875" y="438150"/>
                  </a:cubicBezTo>
                  <a:lnTo>
                    <a:pt x="304800" y="438150"/>
                  </a:lnTo>
                  <a:lnTo>
                    <a:pt x="266700" y="438150"/>
                  </a:lnTo>
                  <a:lnTo>
                    <a:pt x="47625" y="438150"/>
                  </a:lnTo>
                  <a:cubicBezTo>
                    <a:pt x="31871" y="438150"/>
                    <a:pt x="19050" y="425329"/>
                    <a:pt x="19050" y="409575"/>
                  </a:cubicBezTo>
                  <a:lnTo>
                    <a:pt x="19050" y="400050"/>
                  </a:lnTo>
                  <a:lnTo>
                    <a:pt x="552450" y="400050"/>
                  </a:lnTo>
                  <a:lnTo>
                    <a:pt x="552450" y="409575"/>
                  </a:lnTo>
                  <a:close/>
                </a:path>
              </a:pathLst>
            </a:custGeom>
            <a:grpFill/>
            <a:ln w="3175" cap="flat">
              <a:solidFill>
                <a:schemeClr val="bg1"/>
              </a:solid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52" name="Freeform: Shape 251">
              <a:extLst>
                <a:ext uri="{FF2B5EF4-FFF2-40B4-BE49-F238E27FC236}">
                  <a16:creationId xmlns:a16="http://schemas.microsoft.com/office/drawing/2014/main" id="{1CC4F214-DAB5-465D-B2CA-62E887E662FA}"/>
                </a:ext>
              </a:extLst>
            </p:cNvPr>
            <p:cNvSpPr/>
            <p:nvPr/>
          </p:nvSpPr>
          <p:spPr>
            <a:xfrm>
              <a:off x="-469543" y="3814786"/>
              <a:ext cx="285750" cy="323850"/>
            </a:xfrm>
            <a:custGeom>
              <a:avLst/>
              <a:gdLst>
                <a:gd name="connsiteX0" fmla="*/ 9525 w 285750"/>
                <a:gd name="connsiteY0" fmla="*/ 323850 h 323850"/>
                <a:gd name="connsiteX1" fmla="*/ 285750 w 285750"/>
                <a:gd name="connsiteY1" fmla="*/ 323850 h 323850"/>
                <a:gd name="connsiteX2" fmla="*/ 285750 w 285750"/>
                <a:gd name="connsiteY2" fmla="*/ 304800 h 323850"/>
                <a:gd name="connsiteX3" fmla="*/ 19050 w 285750"/>
                <a:gd name="connsiteY3" fmla="*/ 304800 h 323850"/>
                <a:gd name="connsiteX4" fmla="*/ 19050 w 285750"/>
                <a:gd name="connsiteY4" fmla="*/ 0 h 323850"/>
                <a:gd name="connsiteX5" fmla="*/ 0 w 285750"/>
                <a:gd name="connsiteY5" fmla="*/ 0 h 323850"/>
                <a:gd name="connsiteX6" fmla="*/ 0 w 285750"/>
                <a:gd name="connsiteY6" fmla="*/ 314325 h 323850"/>
                <a:gd name="connsiteX7" fmla="*/ 9525 w 285750"/>
                <a:gd name="connsiteY7" fmla="*/ 32385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323850">
                  <a:moveTo>
                    <a:pt x="9525" y="323850"/>
                  </a:moveTo>
                  <a:lnTo>
                    <a:pt x="285750" y="323850"/>
                  </a:lnTo>
                  <a:lnTo>
                    <a:pt x="285750" y="304800"/>
                  </a:lnTo>
                  <a:lnTo>
                    <a:pt x="19050" y="304800"/>
                  </a:lnTo>
                  <a:lnTo>
                    <a:pt x="19050" y="0"/>
                  </a:lnTo>
                  <a:lnTo>
                    <a:pt x="0" y="0"/>
                  </a:lnTo>
                  <a:lnTo>
                    <a:pt x="0" y="314325"/>
                  </a:lnTo>
                  <a:cubicBezTo>
                    <a:pt x="0" y="319583"/>
                    <a:pt x="4267" y="323850"/>
                    <a:pt x="9525" y="323850"/>
                  </a:cubicBezTo>
                  <a:close/>
                </a:path>
              </a:pathLst>
            </a:custGeom>
            <a:grpFill/>
            <a:ln w="3175" cap="flat">
              <a:solidFill>
                <a:schemeClr val="bg1"/>
              </a:solid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53" name="Freeform: Shape 252">
              <a:extLst>
                <a:ext uri="{FF2B5EF4-FFF2-40B4-BE49-F238E27FC236}">
                  <a16:creationId xmlns:a16="http://schemas.microsoft.com/office/drawing/2014/main" id="{7D0CB757-1C43-4CDC-9E3D-6870A868CCD2}"/>
                </a:ext>
              </a:extLst>
            </p:cNvPr>
            <p:cNvSpPr/>
            <p:nvPr/>
          </p:nvSpPr>
          <p:spPr>
            <a:xfrm>
              <a:off x="-679093" y="4024336"/>
              <a:ext cx="190500" cy="114300"/>
            </a:xfrm>
            <a:custGeom>
              <a:avLst/>
              <a:gdLst>
                <a:gd name="connsiteX0" fmla="*/ 9525 w 190500"/>
                <a:gd name="connsiteY0" fmla="*/ 114300 h 114300"/>
                <a:gd name="connsiteX1" fmla="*/ 180975 w 190500"/>
                <a:gd name="connsiteY1" fmla="*/ 114300 h 114300"/>
                <a:gd name="connsiteX2" fmla="*/ 190500 w 190500"/>
                <a:gd name="connsiteY2" fmla="*/ 104775 h 114300"/>
                <a:gd name="connsiteX3" fmla="*/ 190500 w 190500"/>
                <a:gd name="connsiteY3" fmla="*/ 9525 h 114300"/>
                <a:gd name="connsiteX4" fmla="*/ 180975 w 190500"/>
                <a:gd name="connsiteY4" fmla="*/ 0 h 114300"/>
                <a:gd name="connsiteX5" fmla="*/ 9525 w 190500"/>
                <a:gd name="connsiteY5" fmla="*/ 0 h 114300"/>
                <a:gd name="connsiteX6" fmla="*/ 0 w 190500"/>
                <a:gd name="connsiteY6" fmla="*/ 9525 h 114300"/>
                <a:gd name="connsiteX7" fmla="*/ 0 w 190500"/>
                <a:gd name="connsiteY7" fmla="*/ 104775 h 114300"/>
                <a:gd name="connsiteX8" fmla="*/ 9525 w 190500"/>
                <a:gd name="connsiteY8" fmla="*/ 114300 h 114300"/>
                <a:gd name="connsiteX9" fmla="*/ 19050 w 190500"/>
                <a:gd name="connsiteY9" fmla="*/ 19050 h 114300"/>
                <a:gd name="connsiteX10" fmla="*/ 171450 w 190500"/>
                <a:gd name="connsiteY10" fmla="*/ 19050 h 114300"/>
                <a:gd name="connsiteX11" fmla="*/ 171450 w 190500"/>
                <a:gd name="connsiteY11" fmla="*/ 95250 h 114300"/>
                <a:gd name="connsiteX12" fmla="*/ 19050 w 190500"/>
                <a:gd name="connsiteY12" fmla="*/ 95250 h 114300"/>
                <a:gd name="connsiteX13" fmla="*/ 19050 w 190500"/>
                <a:gd name="connsiteY13"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0" h="114300">
                  <a:moveTo>
                    <a:pt x="9525" y="114300"/>
                  </a:moveTo>
                  <a:lnTo>
                    <a:pt x="180975" y="114300"/>
                  </a:lnTo>
                  <a:cubicBezTo>
                    <a:pt x="186233" y="114300"/>
                    <a:pt x="190500" y="110033"/>
                    <a:pt x="190500" y="104775"/>
                  </a:cubicBezTo>
                  <a:lnTo>
                    <a:pt x="190500" y="9525"/>
                  </a:lnTo>
                  <a:cubicBezTo>
                    <a:pt x="190500" y="4267"/>
                    <a:pt x="186233" y="0"/>
                    <a:pt x="180975" y="0"/>
                  </a:cubicBezTo>
                  <a:lnTo>
                    <a:pt x="9525" y="0"/>
                  </a:lnTo>
                  <a:cubicBezTo>
                    <a:pt x="4267" y="0"/>
                    <a:pt x="0" y="4267"/>
                    <a:pt x="0" y="9525"/>
                  </a:cubicBezTo>
                  <a:lnTo>
                    <a:pt x="0" y="104775"/>
                  </a:lnTo>
                  <a:cubicBezTo>
                    <a:pt x="0" y="110033"/>
                    <a:pt x="4267" y="114300"/>
                    <a:pt x="9525" y="114300"/>
                  </a:cubicBezTo>
                  <a:close/>
                  <a:moveTo>
                    <a:pt x="19050" y="19050"/>
                  </a:moveTo>
                  <a:lnTo>
                    <a:pt x="171450" y="19050"/>
                  </a:lnTo>
                  <a:lnTo>
                    <a:pt x="171450" y="95250"/>
                  </a:lnTo>
                  <a:lnTo>
                    <a:pt x="19050" y="95250"/>
                  </a:lnTo>
                  <a:lnTo>
                    <a:pt x="19050" y="19050"/>
                  </a:lnTo>
                  <a:close/>
                </a:path>
              </a:pathLst>
            </a:custGeom>
            <a:grpFill/>
            <a:ln w="3175" cap="flat">
              <a:solidFill>
                <a:schemeClr val="bg1"/>
              </a:solid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254" name="Freeform: Shape 253">
              <a:extLst>
                <a:ext uri="{FF2B5EF4-FFF2-40B4-BE49-F238E27FC236}">
                  <a16:creationId xmlns:a16="http://schemas.microsoft.com/office/drawing/2014/main" id="{F378D47D-5D92-477C-8F76-27A0DC74C3CA}"/>
                </a:ext>
              </a:extLst>
            </p:cNvPr>
            <p:cNvSpPr/>
            <p:nvPr/>
          </p:nvSpPr>
          <p:spPr>
            <a:xfrm>
              <a:off x="-439977" y="3862410"/>
              <a:ext cx="253384" cy="242383"/>
            </a:xfrm>
            <a:custGeom>
              <a:avLst/>
              <a:gdLst>
                <a:gd name="connsiteX0" fmla="*/ 49244 w 253384"/>
                <a:gd name="connsiteY0" fmla="*/ 178004 h 242383"/>
                <a:gd name="connsiteX1" fmla="*/ 78000 w 253384"/>
                <a:gd name="connsiteY1" fmla="*/ 206760 h 242383"/>
                <a:gd name="connsiteX2" fmla="*/ 90449 w 253384"/>
                <a:gd name="connsiteY2" fmla="*/ 207646 h 242383"/>
                <a:gd name="connsiteX3" fmla="*/ 128549 w 253384"/>
                <a:gd name="connsiteY3" fmla="*/ 179071 h 242383"/>
                <a:gd name="connsiteX4" fmla="*/ 131969 w 253384"/>
                <a:gd name="connsiteY4" fmla="*/ 174137 h 242383"/>
                <a:gd name="connsiteX5" fmla="*/ 168402 w 253384"/>
                <a:gd name="connsiteY5" fmla="*/ 50264 h 242383"/>
                <a:gd name="connsiteX6" fmla="*/ 189662 w 253384"/>
                <a:gd name="connsiteY6" fmla="*/ 163678 h 242383"/>
                <a:gd name="connsiteX7" fmla="*/ 196215 w 253384"/>
                <a:gd name="connsiteY7" fmla="*/ 171022 h 242383"/>
                <a:gd name="connsiteX8" fmla="*/ 205759 w 253384"/>
                <a:gd name="connsiteY8" fmla="*/ 168650 h 242383"/>
                <a:gd name="connsiteX9" fmla="*/ 253384 w 253384"/>
                <a:gd name="connsiteY9" fmla="*/ 121025 h 242383"/>
                <a:gd name="connsiteX10" fmla="*/ 239916 w 253384"/>
                <a:gd name="connsiteY10" fmla="*/ 107557 h 242383"/>
                <a:gd name="connsiteX11" fmla="*/ 205054 w 253384"/>
                <a:gd name="connsiteY11" fmla="*/ 142409 h 242383"/>
                <a:gd name="connsiteX12" fmla="*/ 179813 w 253384"/>
                <a:gd name="connsiteY12" fmla="*/ 7763 h 242383"/>
                <a:gd name="connsiteX13" fmla="*/ 170926 w 253384"/>
                <a:gd name="connsiteY13" fmla="*/ 10 h 242383"/>
                <a:gd name="connsiteX14" fmla="*/ 161306 w 253384"/>
                <a:gd name="connsiteY14" fmla="*/ 6830 h 242383"/>
                <a:gd name="connsiteX15" fmla="*/ 114576 w 253384"/>
                <a:gd name="connsiteY15" fmla="*/ 165726 h 242383"/>
                <a:gd name="connsiteX16" fmla="*/ 85611 w 253384"/>
                <a:gd name="connsiteY16" fmla="*/ 187443 h 242383"/>
                <a:gd name="connsiteX17" fmla="*/ 53350 w 253384"/>
                <a:gd name="connsiteY17" fmla="*/ 155182 h 242383"/>
                <a:gd name="connsiteX18" fmla="*/ 45091 w 253384"/>
                <a:gd name="connsiteY18" fmla="*/ 152515 h 242383"/>
                <a:gd name="connsiteX19" fmla="*/ 38100 w 253384"/>
                <a:gd name="connsiteY19" fmla="*/ 157658 h 242383"/>
                <a:gd name="connsiteX20" fmla="*/ 0 w 253384"/>
                <a:gd name="connsiteY20" fmla="*/ 233858 h 242383"/>
                <a:gd name="connsiteX21" fmla="*/ 17040 w 253384"/>
                <a:gd name="connsiteY21" fmla="*/ 242383 h 242383"/>
                <a:gd name="connsiteX22" fmla="*/ 49244 w 253384"/>
                <a:gd name="connsiteY22" fmla="*/ 178004 h 24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3384" h="242383">
                  <a:moveTo>
                    <a:pt x="49244" y="178004"/>
                  </a:moveTo>
                  <a:lnTo>
                    <a:pt x="78000" y="206760"/>
                  </a:lnTo>
                  <a:cubicBezTo>
                    <a:pt x="81353" y="210113"/>
                    <a:pt x="86658" y="210494"/>
                    <a:pt x="90449" y="207646"/>
                  </a:cubicBezTo>
                  <a:lnTo>
                    <a:pt x="128549" y="179071"/>
                  </a:lnTo>
                  <a:cubicBezTo>
                    <a:pt x="130188" y="177842"/>
                    <a:pt x="131388" y="176108"/>
                    <a:pt x="131969" y="174137"/>
                  </a:cubicBezTo>
                  <a:lnTo>
                    <a:pt x="168402" y="50264"/>
                  </a:lnTo>
                  <a:lnTo>
                    <a:pt x="189662" y="163678"/>
                  </a:lnTo>
                  <a:cubicBezTo>
                    <a:pt x="190310" y="167155"/>
                    <a:pt x="192834" y="169984"/>
                    <a:pt x="196215" y="171022"/>
                  </a:cubicBezTo>
                  <a:cubicBezTo>
                    <a:pt x="199587" y="172041"/>
                    <a:pt x="203264" y="171155"/>
                    <a:pt x="205759" y="168650"/>
                  </a:cubicBezTo>
                  <a:lnTo>
                    <a:pt x="253384" y="121025"/>
                  </a:lnTo>
                  <a:lnTo>
                    <a:pt x="239916" y="107557"/>
                  </a:lnTo>
                  <a:lnTo>
                    <a:pt x="205054" y="142409"/>
                  </a:lnTo>
                  <a:lnTo>
                    <a:pt x="179813" y="7763"/>
                  </a:lnTo>
                  <a:cubicBezTo>
                    <a:pt x="179003" y="3430"/>
                    <a:pt x="175327" y="220"/>
                    <a:pt x="170926" y="10"/>
                  </a:cubicBezTo>
                  <a:cubicBezTo>
                    <a:pt x="166497" y="-190"/>
                    <a:pt x="162554" y="2601"/>
                    <a:pt x="161306" y="6830"/>
                  </a:cubicBezTo>
                  <a:lnTo>
                    <a:pt x="114576" y="165726"/>
                  </a:lnTo>
                  <a:lnTo>
                    <a:pt x="85611" y="187443"/>
                  </a:lnTo>
                  <a:lnTo>
                    <a:pt x="53350" y="155182"/>
                  </a:lnTo>
                  <a:cubicBezTo>
                    <a:pt x="51178" y="153010"/>
                    <a:pt x="48092" y="152039"/>
                    <a:pt x="45091" y="152515"/>
                  </a:cubicBezTo>
                  <a:cubicBezTo>
                    <a:pt x="42072" y="153010"/>
                    <a:pt x="39472" y="154915"/>
                    <a:pt x="38100" y="157658"/>
                  </a:cubicBezTo>
                  <a:lnTo>
                    <a:pt x="0" y="233858"/>
                  </a:lnTo>
                  <a:lnTo>
                    <a:pt x="17040" y="242383"/>
                  </a:lnTo>
                  <a:lnTo>
                    <a:pt x="49244" y="178004"/>
                  </a:lnTo>
                  <a:close/>
                </a:path>
              </a:pathLst>
            </a:custGeom>
            <a:grpFill/>
            <a:ln w="3175" cap="flat">
              <a:solidFill>
                <a:schemeClr val="bg1"/>
              </a:solid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sp>
        <p:nvSpPr>
          <p:cNvPr id="279" name="TextBox 278">
            <a:extLst>
              <a:ext uri="{FF2B5EF4-FFF2-40B4-BE49-F238E27FC236}">
                <a16:creationId xmlns:a16="http://schemas.microsoft.com/office/drawing/2014/main" id="{9C2A1765-4261-4068-98A6-9D773F782925}"/>
              </a:ext>
            </a:extLst>
          </p:cNvPr>
          <p:cNvSpPr txBox="1"/>
          <p:nvPr/>
        </p:nvSpPr>
        <p:spPr>
          <a:xfrm flipH="1">
            <a:off x="5290002" y="2046844"/>
            <a:ext cx="1025922" cy="248338"/>
          </a:xfrm>
          <a:prstGeom prst="rect">
            <a:avLst/>
          </a:prstGeom>
          <a:noFill/>
        </p:spPr>
        <p:txBody>
          <a:bodyPr wrap="non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282560"/>
                </a:solidFill>
                <a:effectLst/>
                <a:uLnTx/>
                <a:uFillTx/>
                <a:latin typeface="DIN Next LT Arabic Medium"/>
                <a:ea typeface="+mn-ea"/>
                <a:cs typeface="DIN Next LT Arabic" panose="020B0503020203050203" pitchFamily="34" charset="-78"/>
              </a:rPr>
              <a:t>الوصف</a:t>
            </a:r>
          </a:p>
        </p:txBody>
      </p:sp>
      <p:cxnSp>
        <p:nvCxnSpPr>
          <p:cNvPr id="306" name="Straight Connector 305">
            <a:extLst>
              <a:ext uri="{FF2B5EF4-FFF2-40B4-BE49-F238E27FC236}">
                <a16:creationId xmlns:a16="http://schemas.microsoft.com/office/drawing/2014/main" id="{1A7E7541-9C04-478F-ABCC-B6167D2D234F}"/>
              </a:ext>
            </a:extLst>
          </p:cNvPr>
          <p:cNvCxnSpPr>
            <a:cxnSpLocks/>
          </p:cNvCxnSpPr>
          <p:nvPr/>
        </p:nvCxnSpPr>
        <p:spPr>
          <a:xfrm flipH="1">
            <a:off x="2357524" y="2336276"/>
            <a:ext cx="689087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C6F255FE-7544-45DE-872C-282F44BC1D7B}"/>
              </a:ext>
            </a:extLst>
          </p:cNvPr>
          <p:cNvCxnSpPr>
            <a:cxnSpLocks/>
          </p:cNvCxnSpPr>
          <p:nvPr/>
        </p:nvCxnSpPr>
        <p:spPr>
          <a:xfrm flipH="1">
            <a:off x="624148" y="2336276"/>
            <a:ext cx="16800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8" name="TextBox 307">
            <a:extLst>
              <a:ext uri="{FF2B5EF4-FFF2-40B4-BE49-F238E27FC236}">
                <a16:creationId xmlns:a16="http://schemas.microsoft.com/office/drawing/2014/main" id="{8773A9CF-DE55-4367-B17A-14D01AC5107D}"/>
              </a:ext>
            </a:extLst>
          </p:cNvPr>
          <p:cNvSpPr txBox="1"/>
          <p:nvPr/>
        </p:nvSpPr>
        <p:spPr>
          <a:xfrm flipH="1">
            <a:off x="912733" y="2046844"/>
            <a:ext cx="1102866" cy="248338"/>
          </a:xfrm>
          <a:prstGeom prst="rect">
            <a:avLst/>
          </a:prstGeom>
          <a:noFill/>
        </p:spPr>
        <p:txBody>
          <a:bodyPr wrap="none" lIns="0" tIns="0" rIns="0" bIns="0" rtlCol="0" anchor="b">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srgbClr val="282560"/>
                </a:solidFill>
                <a:effectLst/>
                <a:uLnTx/>
                <a:uFillTx/>
                <a:latin typeface="DIN Next LT Arabic Medium"/>
                <a:ea typeface="+mn-ea"/>
                <a:cs typeface="DIN Next LT Arabic" panose="020B0503020203050203" pitchFamily="34" charset="-78"/>
              </a:rPr>
              <a:t>التقييم</a:t>
            </a:r>
          </a:p>
        </p:txBody>
      </p:sp>
      <p:sp>
        <p:nvSpPr>
          <p:cNvPr id="309" name="Rectangle 308">
            <a:extLst>
              <a:ext uri="{FF2B5EF4-FFF2-40B4-BE49-F238E27FC236}">
                <a16:creationId xmlns:a16="http://schemas.microsoft.com/office/drawing/2014/main" id="{E4FF44B2-F33C-463C-9F1C-1B05D41297A0}"/>
              </a:ext>
            </a:extLst>
          </p:cNvPr>
          <p:cNvSpPr/>
          <p:nvPr/>
        </p:nvSpPr>
        <p:spPr>
          <a:xfrm>
            <a:off x="2364818" y="2407231"/>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يضم المرصد أنواعاً مختلفة من مجموعات البيانات الواردة من مصادر مختلفة على مستوى الأحياء، والتي يمكن دمجها من قبل المستخدمين للحصول على مرئيات مفصلة</a:t>
            </a:r>
          </a:p>
        </p:txBody>
      </p:sp>
      <p:sp>
        <p:nvSpPr>
          <p:cNvPr id="310" name="Rectangle 309">
            <a:extLst>
              <a:ext uri="{FF2B5EF4-FFF2-40B4-BE49-F238E27FC236}">
                <a16:creationId xmlns:a16="http://schemas.microsoft.com/office/drawing/2014/main" id="{7D596B71-6DA6-4290-80B0-E6C3C98A8FED}"/>
              </a:ext>
            </a:extLst>
          </p:cNvPr>
          <p:cNvSpPr/>
          <p:nvPr/>
        </p:nvSpPr>
        <p:spPr>
          <a:xfrm>
            <a:off x="622047" y="2407204"/>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endParaRPr>
          </a:p>
        </p:txBody>
      </p:sp>
      <p:sp>
        <p:nvSpPr>
          <p:cNvPr id="311" name="Rectangle 310">
            <a:extLst>
              <a:ext uri="{FF2B5EF4-FFF2-40B4-BE49-F238E27FC236}">
                <a16:creationId xmlns:a16="http://schemas.microsoft.com/office/drawing/2014/main" id="{FDC374E8-6712-4510-969A-B89D40A3B1D7}"/>
              </a:ext>
            </a:extLst>
          </p:cNvPr>
          <p:cNvSpPr/>
          <p:nvPr/>
        </p:nvSpPr>
        <p:spPr>
          <a:xfrm>
            <a:off x="2364818" y="2975836"/>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يتلقى المرصد بياناته من مصادر مختلفة مثل هيئة الإحصاء الأسترالية ومنصة بيانات التنقل المفتوحة ومنصة خريطة الشوارع المفتوحة، ويتم تحديد نوع البيانات بصورة واضحة على الموقع الإلكتروني للمرصد</a:t>
            </a:r>
          </a:p>
        </p:txBody>
      </p:sp>
      <p:sp>
        <p:nvSpPr>
          <p:cNvPr id="312" name="Rectangle 311">
            <a:extLst>
              <a:ext uri="{FF2B5EF4-FFF2-40B4-BE49-F238E27FC236}">
                <a16:creationId xmlns:a16="http://schemas.microsoft.com/office/drawing/2014/main" id="{00A933CA-F4F9-467A-92E7-9A0C773AB743}"/>
              </a:ext>
            </a:extLst>
          </p:cNvPr>
          <p:cNvSpPr/>
          <p:nvPr/>
        </p:nvSpPr>
        <p:spPr>
          <a:xfrm>
            <a:off x="2364818" y="3544441"/>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تدعم منصة المرصد </a:t>
            </a:r>
            <a:r>
              <a:rPr kumimoji="0" lang="ar-EG"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ضبط</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 </a:t>
            </a:r>
            <a:r>
              <a:rPr kumimoji="0" lang="ar-EG"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مؤثرات عرض البيانات </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على خرائط المدينة باستخدام برنامج آرك جي آي إس (</a:t>
            </a:r>
            <a:r>
              <a:rPr kumimoji="0" lang="en-US"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ArcGIS</a:t>
            </a: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a:t>
            </a:r>
          </a:p>
        </p:txBody>
      </p:sp>
      <p:sp>
        <p:nvSpPr>
          <p:cNvPr id="313" name="Rectangle 312">
            <a:extLst>
              <a:ext uri="{FF2B5EF4-FFF2-40B4-BE49-F238E27FC236}">
                <a16:creationId xmlns:a16="http://schemas.microsoft.com/office/drawing/2014/main" id="{4DA79F54-9F28-426E-9DA0-6B284714C3F2}"/>
              </a:ext>
            </a:extLst>
          </p:cNvPr>
          <p:cNvSpPr/>
          <p:nvPr/>
        </p:nvSpPr>
        <p:spPr>
          <a:xfrm>
            <a:off x="2364818" y="4113046"/>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لا يوفر موقع المرصد أي معلومات تتعلق بقابلية الاستخدام بل ولا يتضمن خصائص قابلية الاستخدام</a:t>
            </a:r>
          </a:p>
        </p:txBody>
      </p:sp>
      <p:sp>
        <p:nvSpPr>
          <p:cNvPr id="314" name="Rectangle 313">
            <a:extLst>
              <a:ext uri="{FF2B5EF4-FFF2-40B4-BE49-F238E27FC236}">
                <a16:creationId xmlns:a16="http://schemas.microsoft.com/office/drawing/2014/main" id="{2E45EA3E-E49F-4981-95EB-C418EA0AE5A0}"/>
              </a:ext>
            </a:extLst>
          </p:cNvPr>
          <p:cNvSpPr/>
          <p:nvPr/>
        </p:nvSpPr>
        <p:spPr>
          <a:xfrm>
            <a:off x="2364818" y="4681651"/>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التصميم بسيط ومتناسق من الناحية المرئية مع سهولة الوصول إلى المؤشرات</a:t>
            </a:r>
          </a:p>
        </p:txBody>
      </p:sp>
      <p:sp>
        <p:nvSpPr>
          <p:cNvPr id="315" name="Rectangle 314">
            <a:extLst>
              <a:ext uri="{FF2B5EF4-FFF2-40B4-BE49-F238E27FC236}">
                <a16:creationId xmlns:a16="http://schemas.microsoft.com/office/drawing/2014/main" id="{92E8E027-4D65-42E9-BEC4-43085F90540B}"/>
              </a:ext>
            </a:extLst>
          </p:cNvPr>
          <p:cNvSpPr/>
          <p:nvPr/>
        </p:nvSpPr>
        <p:spPr>
          <a:xfrm>
            <a:off x="2364818" y="5250256"/>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تضم المنصة واجهة مستخدم واضحة، ويسهل العثور على المعلومات للعامة من خلال قوائم منسدلة وأزرار اختيار تحمل علامات واضحة</a:t>
            </a:r>
          </a:p>
        </p:txBody>
      </p:sp>
      <p:sp>
        <p:nvSpPr>
          <p:cNvPr id="316" name="Rectangle 315">
            <a:extLst>
              <a:ext uri="{FF2B5EF4-FFF2-40B4-BE49-F238E27FC236}">
                <a16:creationId xmlns:a16="http://schemas.microsoft.com/office/drawing/2014/main" id="{0464D6F3-AF3E-4EB3-A8EA-8261CC6B3FAD}"/>
              </a:ext>
            </a:extLst>
          </p:cNvPr>
          <p:cNvSpPr/>
          <p:nvPr/>
        </p:nvSpPr>
        <p:spPr>
          <a:xfrm>
            <a:off x="2364818" y="5818864"/>
            <a:ext cx="6876346"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137160" marR="0" lvl="0" indent="-13716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ar-SA" sz="12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rPr>
              <a:t>لا يوفر الموقع الإلكتروني مقارنة سهلة بين المدن ولا يدعم الخرائط التفاعلية، ويتعين على المستخدمين الاعتماد على القوائم المنسدلة لجميع الإجراءات.</a:t>
            </a:r>
          </a:p>
        </p:txBody>
      </p:sp>
      <p:sp>
        <p:nvSpPr>
          <p:cNvPr id="317" name="Rectangle 316">
            <a:extLst>
              <a:ext uri="{FF2B5EF4-FFF2-40B4-BE49-F238E27FC236}">
                <a16:creationId xmlns:a16="http://schemas.microsoft.com/office/drawing/2014/main" id="{68995FEA-A45C-420B-B7B6-C1A3C896D1ED}"/>
              </a:ext>
            </a:extLst>
          </p:cNvPr>
          <p:cNvSpPr/>
          <p:nvPr/>
        </p:nvSpPr>
        <p:spPr>
          <a:xfrm>
            <a:off x="622047" y="2975853"/>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endParaRPr>
          </a:p>
        </p:txBody>
      </p:sp>
      <p:sp>
        <p:nvSpPr>
          <p:cNvPr id="318" name="Rectangle 317">
            <a:extLst>
              <a:ext uri="{FF2B5EF4-FFF2-40B4-BE49-F238E27FC236}">
                <a16:creationId xmlns:a16="http://schemas.microsoft.com/office/drawing/2014/main" id="{E0839CF1-6C0C-4FC3-B25E-DE24AC229725}"/>
              </a:ext>
            </a:extLst>
          </p:cNvPr>
          <p:cNvSpPr/>
          <p:nvPr/>
        </p:nvSpPr>
        <p:spPr>
          <a:xfrm>
            <a:off x="622047" y="3544503"/>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endParaRPr>
          </a:p>
        </p:txBody>
      </p:sp>
      <p:sp>
        <p:nvSpPr>
          <p:cNvPr id="319" name="Rectangle 318">
            <a:extLst>
              <a:ext uri="{FF2B5EF4-FFF2-40B4-BE49-F238E27FC236}">
                <a16:creationId xmlns:a16="http://schemas.microsoft.com/office/drawing/2014/main" id="{74E5F438-738B-48F6-A2E1-05F7CA8B953C}"/>
              </a:ext>
            </a:extLst>
          </p:cNvPr>
          <p:cNvSpPr/>
          <p:nvPr/>
        </p:nvSpPr>
        <p:spPr>
          <a:xfrm>
            <a:off x="622047" y="4113153"/>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endParaRPr>
          </a:p>
        </p:txBody>
      </p:sp>
      <p:sp>
        <p:nvSpPr>
          <p:cNvPr id="320" name="Rectangle 319">
            <a:extLst>
              <a:ext uri="{FF2B5EF4-FFF2-40B4-BE49-F238E27FC236}">
                <a16:creationId xmlns:a16="http://schemas.microsoft.com/office/drawing/2014/main" id="{56DFC85D-048E-40F9-BDBB-CD442270E137}"/>
              </a:ext>
            </a:extLst>
          </p:cNvPr>
          <p:cNvSpPr/>
          <p:nvPr/>
        </p:nvSpPr>
        <p:spPr>
          <a:xfrm>
            <a:off x="622047" y="4681802"/>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endParaRPr>
          </a:p>
        </p:txBody>
      </p:sp>
      <p:sp>
        <p:nvSpPr>
          <p:cNvPr id="321" name="Rectangle 320">
            <a:extLst>
              <a:ext uri="{FF2B5EF4-FFF2-40B4-BE49-F238E27FC236}">
                <a16:creationId xmlns:a16="http://schemas.microsoft.com/office/drawing/2014/main" id="{03D25E90-4562-420B-B678-7DB46B50BA92}"/>
              </a:ext>
            </a:extLst>
          </p:cNvPr>
          <p:cNvSpPr/>
          <p:nvPr/>
        </p:nvSpPr>
        <p:spPr>
          <a:xfrm>
            <a:off x="622047" y="5250451"/>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endParaRPr>
          </a:p>
        </p:txBody>
      </p:sp>
      <p:sp>
        <p:nvSpPr>
          <p:cNvPr id="322" name="Rectangle 321">
            <a:extLst>
              <a:ext uri="{FF2B5EF4-FFF2-40B4-BE49-F238E27FC236}">
                <a16:creationId xmlns:a16="http://schemas.microsoft.com/office/drawing/2014/main" id="{F4750AC1-22B7-42C9-848D-D9139FB7D484}"/>
              </a:ext>
            </a:extLst>
          </p:cNvPr>
          <p:cNvSpPr/>
          <p:nvPr/>
        </p:nvSpPr>
        <p:spPr>
          <a:xfrm>
            <a:off x="622047" y="5819101"/>
            <a:ext cx="1677542" cy="516022"/>
          </a:xfrm>
          <a:prstGeom prst="rect">
            <a:avLst/>
          </a:prstGeom>
          <a:ln w="12700">
            <a:solidFill>
              <a:schemeClr val="bg1">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282560"/>
              </a:solidFill>
              <a:effectLst/>
              <a:uLnTx/>
              <a:uFillTx/>
              <a:latin typeface="DIN Next LT Arabic (Body)"/>
              <a:ea typeface="+mn-ea"/>
              <a:cs typeface="DIN Next LT Arabic"/>
              <a:sym typeface="Effra" panose="02000506080000020004" pitchFamily="2" charset="0"/>
            </a:endParaRPr>
          </a:p>
        </p:txBody>
      </p:sp>
      <p:grpSp>
        <p:nvGrpSpPr>
          <p:cNvPr id="326" name="Group 325">
            <a:extLst>
              <a:ext uri="{FF2B5EF4-FFF2-40B4-BE49-F238E27FC236}">
                <a16:creationId xmlns:a16="http://schemas.microsoft.com/office/drawing/2014/main" id="{F5C956B1-7270-4936-AB9F-56CD191C0446}"/>
              </a:ext>
            </a:extLst>
          </p:cNvPr>
          <p:cNvGrpSpPr/>
          <p:nvPr/>
        </p:nvGrpSpPr>
        <p:grpSpPr>
          <a:xfrm>
            <a:off x="1337869" y="3110916"/>
            <a:ext cx="245898" cy="245896"/>
            <a:chOff x="11400185" y="3429001"/>
            <a:chExt cx="245898" cy="245896"/>
          </a:xfrm>
        </p:grpSpPr>
        <p:sp>
          <p:nvSpPr>
            <p:cNvPr id="327" name="Oval 326">
              <a:extLst>
                <a:ext uri="{FF2B5EF4-FFF2-40B4-BE49-F238E27FC236}">
                  <a16:creationId xmlns:a16="http://schemas.microsoft.com/office/drawing/2014/main" id="{6793EC90-34F4-4B11-AA0E-CB94CB3B1DB6}"/>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sp>
          <p:nvSpPr>
            <p:cNvPr id="328" name="Freeform: Shape 327">
              <a:extLst>
                <a:ext uri="{FF2B5EF4-FFF2-40B4-BE49-F238E27FC236}">
                  <a16:creationId xmlns:a16="http://schemas.microsoft.com/office/drawing/2014/main" id="{9AD2ECD8-E2D0-4AF0-B525-9008BDE86D4F}"/>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grpSp>
      <p:grpSp>
        <p:nvGrpSpPr>
          <p:cNvPr id="329" name="Group 328">
            <a:extLst>
              <a:ext uri="{FF2B5EF4-FFF2-40B4-BE49-F238E27FC236}">
                <a16:creationId xmlns:a16="http://schemas.microsoft.com/office/drawing/2014/main" id="{1C93B975-A1C6-413E-95E6-FCC21096E971}"/>
              </a:ext>
            </a:extLst>
          </p:cNvPr>
          <p:cNvGrpSpPr/>
          <p:nvPr/>
        </p:nvGrpSpPr>
        <p:grpSpPr>
          <a:xfrm>
            <a:off x="1337869" y="4816863"/>
            <a:ext cx="245898" cy="245896"/>
            <a:chOff x="11400185" y="3429001"/>
            <a:chExt cx="245898" cy="245896"/>
          </a:xfrm>
        </p:grpSpPr>
        <p:sp>
          <p:nvSpPr>
            <p:cNvPr id="330" name="Oval 329">
              <a:extLst>
                <a:ext uri="{FF2B5EF4-FFF2-40B4-BE49-F238E27FC236}">
                  <a16:creationId xmlns:a16="http://schemas.microsoft.com/office/drawing/2014/main" id="{C7C2FD7C-CA71-4CDF-ACCF-301048DB893E}"/>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sp>
          <p:nvSpPr>
            <p:cNvPr id="331" name="Freeform: Shape 330">
              <a:extLst>
                <a:ext uri="{FF2B5EF4-FFF2-40B4-BE49-F238E27FC236}">
                  <a16:creationId xmlns:a16="http://schemas.microsoft.com/office/drawing/2014/main" id="{F6936C52-D427-44AD-9DFB-D90810887329}"/>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grpSp>
      <p:grpSp>
        <p:nvGrpSpPr>
          <p:cNvPr id="335" name="Group 334">
            <a:extLst>
              <a:ext uri="{FF2B5EF4-FFF2-40B4-BE49-F238E27FC236}">
                <a16:creationId xmlns:a16="http://schemas.microsoft.com/office/drawing/2014/main" id="{B5821AFA-11B7-4B28-9002-1A7763AAE1D9}"/>
              </a:ext>
            </a:extLst>
          </p:cNvPr>
          <p:cNvGrpSpPr/>
          <p:nvPr/>
        </p:nvGrpSpPr>
        <p:grpSpPr>
          <a:xfrm>
            <a:off x="1337869" y="4248214"/>
            <a:ext cx="245898" cy="245896"/>
            <a:chOff x="11400185" y="4210745"/>
            <a:chExt cx="245898" cy="245896"/>
          </a:xfrm>
        </p:grpSpPr>
        <p:sp>
          <p:nvSpPr>
            <p:cNvPr id="336" name="Oval 335">
              <a:extLst>
                <a:ext uri="{FF2B5EF4-FFF2-40B4-BE49-F238E27FC236}">
                  <a16:creationId xmlns:a16="http://schemas.microsoft.com/office/drawing/2014/main" id="{3A2F4CD6-8E5C-4876-9408-A45D7D2D9BEE}"/>
                </a:ext>
              </a:extLst>
            </p:cNvPr>
            <p:cNvSpPr/>
            <p:nvPr/>
          </p:nvSpPr>
          <p:spPr>
            <a:xfrm>
              <a:off x="11400185" y="4210745"/>
              <a:ext cx="245898" cy="245896"/>
            </a:xfrm>
            <a:prstGeom prst="ellipse">
              <a:avLst/>
            </a:prstGeom>
            <a:solidFill>
              <a:sysClr val="window" lastClr="FFFFFF"/>
            </a:solidFill>
            <a:ln w="12700" cap="flat" cmpd="sng" algn="ctr">
              <a:solidFill>
                <a:srgbClr val="C000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sp>
          <p:nvSpPr>
            <p:cNvPr id="337" name="Freeform: Shape 336">
              <a:extLst>
                <a:ext uri="{FF2B5EF4-FFF2-40B4-BE49-F238E27FC236}">
                  <a16:creationId xmlns:a16="http://schemas.microsoft.com/office/drawing/2014/main" id="{3B7695BA-D9BC-4B45-BDA3-5A60D51A3D21}"/>
                </a:ext>
              </a:extLst>
            </p:cNvPr>
            <p:cNvSpPr/>
            <p:nvPr/>
          </p:nvSpPr>
          <p:spPr>
            <a:xfrm>
              <a:off x="11468978" y="4279900"/>
              <a:ext cx="108312" cy="107586"/>
            </a:xfrm>
            <a:custGeom>
              <a:avLst/>
              <a:gdLst>
                <a:gd name="connsiteX0" fmla="*/ 13311 w 145302"/>
                <a:gd name="connsiteY0" fmla="*/ 470 h 144328"/>
                <a:gd name="connsiteX1" fmla="*/ 33182 w 145302"/>
                <a:gd name="connsiteY1" fmla="*/ 9883 h 144328"/>
                <a:gd name="connsiteX2" fmla="*/ 73065 w 145302"/>
                <a:gd name="connsiteY2" fmla="*/ 52234 h 144328"/>
                <a:gd name="connsiteX3" fmla="*/ 111484 w 145302"/>
                <a:gd name="connsiteY3" fmla="*/ 10620 h 144328"/>
                <a:gd name="connsiteX4" fmla="*/ 140172 w 145302"/>
                <a:gd name="connsiteY4" fmla="*/ 5557 h 144328"/>
                <a:gd name="connsiteX5" fmla="*/ 134901 w 145302"/>
                <a:gd name="connsiteY5" fmla="*/ 32709 h 144328"/>
                <a:gd name="connsiteX6" fmla="*/ 93535 w 145302"/>
                <a:gd name="connsiteY6" fmla="*/ 73483 h 144328"/>
                <a:gd name="connsiteX7" fmla="*/ 135430 w 145302"/>
                <a:gd name="connsiteY7" fmla="*/ 112202 h 144328"/>
                <a:gd name="connsiteX8" fmla="*/ 139570 w 145302"/>
                <a:gd name="connsiteY8" fmla="*/ 139312 h 144328"/>
                <a:gd name="connsiteX9" fmla="*/ 112107 w 145302"/>
                <a:gd name="connsiteY9" fmla="*/ 134436 h 144328"/>
                <a:gd name="connsiteX10" fmla="*/ 70917 w 145302"/>
                <a:gd name="connsiteY10" fmla="*/ 91027 h 144328"/>
                <a:gd name="connsiteX11" fmla="*/ 32518 w 145302"/>
                <a:gd name="connsiteY11" fmla="*/ 135059 h 144328"/>
                <a:gd name="connsiteX12" fmla="*/ 5076 w 145302"/>
                <a:gd name="connsiteY12" fmla="*/ 138700 h 144328"/>
                <a:gd name="connsiteX13" fmla="*/ 9257 w 145302"/>
                <a:gd name="connsiteY13" fmla="*/ 112856 h 144328"/>
                <a:gd name="connsiteX14" fmla="*/ 52750 w 145302"/>
                <a:gd name="connsiteY14" fmla="*/ 70858 h 144328"/>
                <a:gd name="connsiteX15" fmla="*/ 9900 w 145302"/>
                <a:gd name="connsiteY15" fmla="*/ 32076 h 144328"/>
                <a:gd name="connsiteX16" fmla="*/ 5719 w 145302"/>
                <a:gd name="connsiteY16" fmla="*/ 4997 h 144328"/>
                <a:gd name="connsiteX17" fmla="*/ 13311 w 145302"/>
                <a:gd name="connsiteY17" fmla="*/ 470 h 14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5302" h="144328">
                  <a:moveTo>
                    <a:pt x="13311" y="470"/>
                  </a:moveTo>
                  <a:cubicBezTo>
                    <a:pt x="20641" y="-1504"/>
                    <a:pt x="27206" y="3542"/>
                    <a:pt x="33182" y="9883"/>
                  </a:cubicBezTo>
                  <a:cubicBezTo>
                    <a:pt x="45684" y="23163"/>
                    <a:pt x="58197" y="36433"/>
                    <a:pt x="73065" y="52234"/>
                  </a:cubicBezTo>
                  <a:cubicBezTo>
                    <a:pt x="87424" y="36672"/>
                    <a:pt x="99407" y="23599"/>
                    <a:pt x="111484" y="10620"/>
                  </a:cubicBezTo>
                  <a:cubicBezTo>
                    <a:pt x="119763" y="1718"/>
                    <a:pt x="129174" y="-5378"/>
                    <a:pt x="140172" y="5557"/>
                  </a:cubicBezTo>
                  <a:cubicBezTo>
                    <a:pt x="150858" y="16192"/>
                    <a:pt x="142744" y="24886"/>
                    <a:pt x="134901" y="32709"/>
                  </a:cubicBezTo>
                  <a:cubicBezTo>
                    <a:pt x="122326" y="45252"/>
                    <a:pt x="109616" y="57650"/>
                    <a:pt x="93535" y="73483"/>
                  </a:cubicBezTo>
                  <a:cubicBezTo>
                    <a:pt x="107977" y="86815"/>
                    <a:pt x="121786" y="99420"/>
                    <a:pt x="135430" y="112202"/>
                  </a:cubicBezTo>
                  <a:cubicBezTo>
                    <a:pt x="143855" y="120087"/>
                    <a:pt x="150412" y="129134"/>
                    <a:pt x="139570" y="139312"/>
                  </a:cubicBezTo>
                  <a:cubicBezTo>
                    <a:pt x="129101" y="149148"/>
                    <a:pt x="120075" y="142809"/>
                    <a:pt x="112107" y="134436"/>
                  </a:cubicBezTo>
                  <a:cubicBezTo>
                    <a:pt x="99874" y="121581"/>
                    <a:pt x="87673" y="108696"/>
                    <a:pt x="70917" y="91027"/>
                  </a:cubicBezTo>
                  <a:cubicBezTo>
                    <a:pt x="57097" y="106911"/>
                    <a:pt x="45010" y="121156"/>
                    <a:pt x="32518" y="135059"/>
                  </a:cubicBezTo>
                  <a:cubicBezTo>
                    <a:pt x="24612" y="143857"/>
                    <a:pt x="15160" y="148826"/>
                    <a:pt x="5076" y="138700"/>
                  </a:cubicBezTo>
                  <a:cubicBezTo>
                    <a:pt x="-4718" y="128865"/>
                    <a:pt x="1496" y="120409"/>
                    <a:pt x="9257" y="112856"/>
                  </a:cubicBezTo>
                  <a:cubicBezTo>
                    <a:pt x="22423" y="100053"/>
                    <a:pt x="35662" y="87344"/>
                    <a:pt x="52750" y="70858"/>
                  </a:cubicBezTo>
                  <a:cubicBezTo>
                    <a:pt x="37643" y="57225"/>
                    <a:pt x="23606" y="44827"/>
                    <a:pt x="9900" y="32076"/>
                  </a:cubicBezTo>
                  <a:cubicBezTo>
                    <a:pt x="1559" y="24315"/>
                    <a:pt x="-5299" y="15237"/>
                    <a:pt x="5719" y="4997"/>
                  </a:cubicBezTo>
                  <a:cubicBezTo>
                    <a:pt x="8339" y="2566"/>
                    <a:pt x="10867" y="1128"/>
                    <a:pt x="13311" y="470"/>
                  </a:cubicBezTo>
                  <a:close/>
                </a:path>
              </a:pathLst>
            </a:custGeom>
            <a:solidFill>
              <a:srgbClr val="C000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grpSp>
      <p:grpSp>
        <p:nvGrpSpPr>
          <p:cNvPr id="338" name="Group 337">
            <a:extLst>
              <a:ext uri="{FF2B5EF4-FFF2-40B4-BE49-F238E27FC236}">
                <a16:creationId xmlns:a16="http://schemas.microsoft.com/office/drawing/2014/main" id="{7A9B1DA5-8D43-4326-BAFD-8F31193556F0}"/>
              </a:ext>
            </a:extLst>
          </p:cNvPr>
          <p:cNvGrpSpPr/>
          <p:nvPr/>
        </p:nvGrpSpPr>
        <p:grpSpPr>
          <a:xfrm>
            <a:off x="1337869" y="5385514"/>
            <a:ext cx="245898" cy="245896"/>
            <a:chOff x="11400185" y="3429001"/>
            <a:chExt cx="245898" cy="245896"/>
          </a:xfrm>
        </p:grpSpPr>
        <p:sp>
          <p:nvSpPr>
            <p:cNvPr id="339" name="Oval 338">
              <a:extLst>
                <a:ext uri="{FF2B5EF4-FFF2-40B4-BE49-F238E27FC236}">
                  <a16:creationId xmlns:a16="http://schemas.microsoft.com/office/drawing/2014/main" id="{504F824B-BCA1-4093-AE42-A03DAA6E155F}"/>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sp>
          <p:nvSpPr>
            <p:cNvPr id="340" name="Freeform: Shape 339">
              <a:extLst>
                <a:ext uri="{FF2B5EF4-FFF2-40B4-BE49-F238E27FC236}">
                  <a16:creationId xmlns:a16="http://schemas.microsoft.com/office/drawing/2014/main" id="{2F98A05A-4A2A-4F55-B778-028E13A3068D}"/>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grpSp>
      <p:sp>
        <p:nvSpPr>
          <p:cNvPr id="344" name="TextBox 343">
            <a:extLst>
              <a:ext uri="{FF2B5EF4-FFF2-40B4-BE49-F238E27FC236}">
                <a16:creationId xmlns:a16="http://schemas.microsoft.com/office/drawing/2014/main" id="{07765362-9C43-4618-A973-29B0811D2DA2}"/>
              </a:ext>
            </a:extLst>
          </p:cNvPr>
          <p:cNvSpPr txBox="1"/>
          <p:nvPr/>
        </p:nvSpPr>
        <p:spPr>
          <a:xfrm flipH="1">
            <a:off x="11326144" y="5956360"/>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ز</a:t>
            </a:r>
          </a:p>
        </p:txBody>
      </p:sp>
      <p:grpSp>
        <p:nvGrpSpPr>
          <p:cNvPr id="357" name="Group 356">
            <a:extLst>
              <a:ext uri="{FF2B5EF4-FFF2-40B4-BE49-F238E27FC236}">
                <a16:creationId xmlns:a16="http://schemas.microsoft.com/office/drawing/2014/main" id="{2599F38D-54B6-4B4C-8ABF-F1E8A65BF55B}"/>
              </a:ext>
            </a:extLst>
          </p:cNvPr>
          <p:cNvGrpSpPr/>
          <p:nvPr/>
        </p:nvGrpSpPr>
        <p:grpSpPr>
          <a:xfrm>
            <a:off x="1337869" y="3679566"/>
            <a:ext cx="245898" cy="245896"/>
            <a:chOff x="11400185" y="3429001"/>
            <a:chExt cx="245898" cy="245896"/>
          </a:xfrm>
        </p:grpSpPr>
        <p:sp>
          <p:nvSpPr>
            <p:cNvPr id="358" name="Oval 357">
              <a:extLst>
                <a:ext uri="{FF2B5EF4-FFF2-40B4-BE49-F238E27FC236}">
                  <a16:creationId xmlns:a16="http://schemas.microsoft.com/office/drawing/2014/main" id="{001CC791-249A-4C22-9C65-A40BF21B1718}"/>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sp>
          <p:nvSpPr>
            <p:cNvPr id="359" name="Freeform: Shape 358">
              <a:extLst>
                <a:ext uri="{FF2B5EF4-FFF2-40B4-BE49-F238E27FC236}">
                  <a16:creationId xmlns:a16="http://schemas.microsoft.com/office/drawing/2014/main" id="{02831645-4237-419B-AC37-C53A8F9C25F3}"/>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grpSp>
      <p:grpSp>
        <p:nvGrpSpPr>
          <p:cNvPr id="360" name="Group 359">
            <a:extLst>
              <a:ext uri="{FF2B5EF4-FFF2-40B4-BE49-F238E27FC236}">
                <a16:creationId xmlns:a16="http://schemas.microsoft.com/office/drawing/2014/main" id="{1EF9A67B-43BB-450E-853A-7F753F73F5DC}"/>
              </a:ext>
            </a:extLst>
          </p:cNvPr>
          <p:cNvGrpSpPr/>
          <p:nvPr/>
        </p:nvGrpSpPr>
        <p:grpSpPr>
          <a:xfrm>
            <a:off x="1337869" y="5954350"/>
            <a:ext cx="245898" cy="245896"/>
            <a:chOff x="11400185" y="4210745"/>
            <a:chExt cx="245898" cy="245896"/>
          </a:xfrm>
        </p:grpSpPr>
        <p:sp>
          <p:nvSpPr>
            <p:cNvPr id="361" name="Oval 360">
              <a:extLst>
                <a:ext uri="{FF2B5EF4-FFF2-40B4-BE49-F238E27FC236}">
                  <a16:creationId xmlns:a16="http://schemas.microsoft.com/office/drawing/2014/main" id="{2A4DD1E1-345D-4AE6-96F3-7650ED79AC77}"/>
                </a:ext>
              </a:extLst>
            </p:cNvPr>
            <p:cNvSpPr/>
            <p:nvPr/>
          </p:nvSpPr>
          <p:spPr>
            <a:xfrm>
              <a:off x="11400185" y="4210745"/>
              <a:ext cx="245898" cy="245896"/>
            </a:xfrm>
            <a:prstGeom prst="ellipse">
              <a:avLst/>
            </a:prstGeom>
            <a:solidFill>
              <a:sysClr val="window" lastClr="FFFFFF"/>
            </a:solidFill>
            <a:ln w="12700" cap="flat" cmpd="sng" algn="ctr">
              <a:solidFill>
                <a:srgbClr val="C000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sp>
          <p:nvSpPr>
            <p:cNvPr id="362" name="Freeform: Shape 361">
              <a:extLst>
                <a:ext uri="{FF2B5EF4-FFF2-40B4-BE49-F238E27FC236}">
                  <a16:creationId xmlns:a16="http://schemas.microsoft.com/office/drawing/2014/main" id="{695FD1B1-4783-4892-8598-17F56CAAB02E}"/>
                </a:ext>
              </a:extLst>
            </p:cNvPr>
            <p:cNvSpPr/>
            <p:nvPr/>
          </p:nvSpPr>
          <p:spPr>
            <a:xfrm>
              <a:off x="11468978" y="4279900"/>
              <a:ext cx="108312" cy="107586"/>
            </a:xfrm>
            <a:custGeom>
              <a:avLst/>
              <a:gdLst>
                <a:gd name="connsiteX0" fmla="*/ 13311 w 145302"/>
                <a:gd name="connsiteY0" fmla="*/ 470 h 144328"/>
                <a:gd name="connsiteX1" fmla="*/ 33182 w 145302"/>
                <a:gd name="connsiteY1" fmla="*/ 9883 h 144328"/>
                <a:gd name="connsiteX2" fmla="*/ 73065 w 145302"/>
                <a:gd name="connsiteY2" fmla="*/ 52234 h 144328"/>
                <a:gd name="connsiteX3" fmla="*/ 111484 w 145302"/>
                <a:gd name="connsiteY3" fmla="*/ 10620 h 144328"/>
                <a:gd name="connsiteX4" fmla="*/ 140172 w 145302"/>
                <a:gd name="connsiteY4" fmla="*/ 5557 h 144328"/>
                <a:gd name="connsiteX5" fmla="*/ 134901 w 145302"/>
                <a:gd name="connsiteY5" fmla="*/ 32709 h 144328"/>
                <a:gd name="connsiteX6" fmla="*/ 93535 w 145302"/>
                <a:gd name="connsiteY6" fmla="*/ 73483 h 144328"/>
                <a:gd name="connsiteX7" fmla="*/ 135430 w 145302"/>
                <a:gd name="connsiteY7" fmla="*/ 112202 h 144328"/>
                <a:gd name="connsiteX8" fmla="*/ 139570 w 145302"/>
                <a:gd name="connsiteY8" fmla="*/ 139312 h 144328"/>
                <a:gd name="connsiteX9" fmla="*/ 112107 w 145302"/>
                <a:gd name="connsiteY9" fmla="*/ 134436 h 144328"/>
                <a:gd name="connsiteX10" fmla="*/ 70917 w 145302"/>
                <a:gd name="connsiteY10" fmla="*/ 91027 h 144328"/>
                <a:gd name="connsiteX11" fmla="*/ 32518 w 145302"/>
                <a:gd name="connsiteY11" fmla="*/ 135059 h 144328"/>
                <a:gd name="connsiteX12" fmla="*/ 5076 w 145302"/>
                <a:gd name="connsiteY12" fmla="*/ 138700 h 144328"/>
                <a:gd name="connsiteX13" fmla="*/ 9257 w 145302"/>
                <a:gd name="connsiteY13" fmla="*/ 112856 h 144328"/>
                <a:gd name="connsiteX14" fmla="*/ 52750 w 145302"/>
                <a:gd name="connsiteY14" fmla="*/ 70858 h 144328"/>
                <a:gd name="connsiteX15" fmla="*/ 9900 w 145302"/>
                <a:gd name="connsiteY15" fmla="*/ 32076 h 144328"/>
                <a:gd name="connsiteX16" fmla="*/ 5719 w 145302"/>
                <a:gd name="connsiteY16" fmla="*/ 4997 h 144328"/>
                <a:gd name="connsiteX17" fmla="*/ 13311 w 145302"/>
                <a:gd name="connsiteY17" fmla="*/ 470 h 14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5302" h="144328">
                  <a:moveTo>
                    <a:pt x="13311" y="470"/>
                  </a:moveTo>
                  <a:cubicBezTo>
                    <a:pt x="20641" y="-1504"/>
                    <a:pt x="27206" y="3542"/>
                    <a:pt x="33182" y="9883"/>
                  </a:cubicBezTo>
                  <a:cubicBezTo>
                    <a:pt x="45684" y="23163"/>
                    <a:pt x="58197" y="36433"/>
                    <a:pt x="73065" y="52234"/>
                  </a:cubicBezTo>
                  <a:cubicBezTo>
                    <a:pt x="87424" y="36672"/>
                    <a:pt x="99407" y="23599"/>
                    <a:pt x="111484" y="10620"/>
                  </a:cubicBezTo>
                  <a:cubicBezTo>
                    <a:pt x="119763" y="1718"/>
                    <a:pt x="129174" y="-5378"/>
                    <a:pt x="140172" y="5557"/>
                  </a:cubicBezTo>
                  <a:cubicBezTo>
                    <a:pt x="150858" y="16192"/>
                    <a:pt x="142744" y="24886"/>
                    <a:pt x="134901" y="32709"/>
                  </a:cubicBezTo>
                  <a:cubicBezTo>
                    <a:pt x="122326" y="45252"/>
                    <a:pt x="109616" y="57650"/>
                    <a:pt x="93535" y="73483"/>
                  </a:cubicBezTo>
                  <a:cubicBezTo>
                    <a:pt x="107977" y="86815"/>
                    <a:pt x="121786" y="99420"/>
                    <a:pt x="135430" y="112202"/>
                  </a:cubicBezTo>
                  <a:cubicBezTo>
                    <a:pt x="143855" y="120087"/>
                    <a:pt x="150412" y="129134"/>
                    <a:pt x="139570" y="139312"/>
                  </a:cubicBezTo>
                  <a:cubicBezTo>
                    <a:pt x="129101" y="149148"/>
                    <a:pt x="120075" y="142809"/>
                    <a:pt x="112107" y="134436"/>
                  </a:cubicBezTo>
                  <a:cubicBezTo>
                    <a:pt x="99874" y="121581"/>
                    <a:pt x="87673" y="108696"/>
                    <a:pt x="70917" y="91027"/>
                  </a:cubicBezTo>
                  <a:cubicBezTo>
                    <a:pt x="57097" y="106911"/>
                    <a:pt x="45010" y="121156"/>
                    <a:pt x="32518" y="135059"/>
                  </a:cubicBezTo>
                  <a:cubicBezTo>
                    <a:pt x="24612" y="143857"/>
                    <a:pt x="15160" y="148826"/>
                    <a:pt x="5076" y="138700"/>
                  </a:cubicBezTo>
                  <a:cubicBezTo>
                    <a:pt x="-4718" y="128865"/>
                    <a:pt x="1496" y="120409"/>
                    <a:pt x="9257" y="112856"/>
                  </a:cubicBezTo>
                  <a:cubicBezTo>
                    <a:pt x="22423" y="100053"/>
                    <a:pt x="35662" y="87344"/>
                    <a:pt x="52750" y="70858"/>
                  </a:cubicBezTo>
                  <a:cubicBezTo>
                    <a:pt x="37643" y="57225"/>
                    <a:pt x="23606" y="44827"/>
                    <a:pt x="9900" y="32076"/>
                  </a:cubicBezTo>
                  <a:cubicBezTo>
                    <a:pt x="1559" y="24315"/>
                    <a:pt x="-5299" y="15237"/>
                    <a:pt x="5719" y="4997"/>
                  </a:cubicBezTo>
                  <a:cubicBezTo>
                    <a:pt x="8339" y="2566"/>
                    <a:pt x="10867" y="1128"/>
                    <a:pt x="13311" y="470"/>
                  </a:cubicBezTo>
                  <a:close/>
                </a:path>
              </a:pathLst>
            </a:custGeom>
            <a:solidFill>
              <a:srgbClr val="C000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grpSp>
      <p:cxnSp>
        <p:nvCxnSpPr>
          <p:cNvPr id="363" name="Straight Arrow Connector 362">
            <a:extLst>
              <a:ext uri="{FF2B5EF4-FFF2-40B4-BE49-F238E27FC236}">
                <a16:creationId xmlns:a16="http://schemas.microsoft.com/office/drawing/2014/main" id="{4B780152-0A50-4B47-AD70-8A736DA1D530}"/>
              </a:ext>
            </a:extLst>
          </p:cNvPr>
          <p:cNvCxnSpPr>
            <a:cxnSpLocks/>
          </p:cNvCxnSpPr>
          <p:nvPr/>
        </p:nvCxnSpPr>
        <p:spPr>
          <a:xfrm>
            <a:off x="11634377" y="4112544"/>
            <a:ext cx="0" cy="2234916"/>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64" name="TextBox 363">
            <a:extLst>
              <a:ext uri="{FF2B5EF4-FFF2-40B4-BE49-F238E27FC236}">
                <a16:creationId xmlns:a16="http://schemas.microsoft.com/office/drawing/2014/main" id="{FADDC70C-811A-4A5D-8C8B-2F858ED07391}"/>
              </a:ext>
            </a:extLst>
          </p:cNvPr>
          <p:cNvSpPr txBox="1"/>
          <p:nvPr/>
        </p:nvSpPr>
        <p:spPr>
          <a:xfrm rot="16200000">
            <a:off x="11154200" y="4811488"/>
            <a:ext cx="1175076" cy="276999"/>
          </a:xfrm>
          <a:prstGeom prst="rect">
            <a:avLst/>
          </a:prstGeom>
          <a:noFill/>
        </p:spPr>
        <p:txBody>
          <a:bodyPr wrap="square">
            <a:spAutoFit/>
          </a:bodyPr>
          <a:lstStyle/>
          <a:p>
            <a:pPr algn="ctr">
              <a:defRPr/>
            </a:pPr>
            <a:r>
              <a:rPr lang="ar-SA" sz="1200">
                <a:solidFill>
                  <a:srgbClr val="282560"/>
                </a:solidFill>
                <a:latin typeface="DIN Next LT Arabic"/>
                <a:cs typeface="DIN Next LT Arabic"/>
              </a:rPr>
              <a:t>البنية</a:t>
            </a:r>
            <a:r>
              <a:rPr lang="ar-EG" sz="1200">
                <a:solidFill>
                  <a:srgbClr val="282560"/>
                </a:solidFill>
                <a:latin typeface="DIN Next LT Arabic"/>
                <a:cs typeface="DIN Next LT Arabic"/>
              </a:rPr>
              <a:t> الهيكلية</a:t>
            </a:r>
            <a:endParaRPr lang="ar-SA" sz="1200">
              <a:solidFill>
                <a:srgbClr val="282560"/>
              </a:solidFill>
              <a:latin typeface="DIN Next LT Arabic"/>
              <a:cs typeface="DIN Next LT Arabic"/>
            </a:endParaRPr>
          </a:p>
        </p:txBody>
      </p:sp>
      <p:cxnSp>
        <p:nvCxnSpPr>
          <p:cNvPr id="365" name="Straight Arrow Connector 364">
            <a:extLst>
              <a:ext uri="{FF2B5EF4-FFF2-40B4-BE49-F238E27FC236}">
                <a16:creationId xmlns:a16="http://schemas.microsoft.com/office/drawing/2014/main" id="{72F4833A-551B-477A-B54A-B542D1985B97}"/>
              </a:ext>
            </a:extLst>
          </p:cNvPr>
          <p:cNvCxnSpPr>
            <a:cxnSpLocks/>
          </p:cNvCxnSpPr>
          <p:nvPr/>
        </p:nvCxnSpPr>
        <p:spPr>
          <a:xfrm>
            <a:off x="11619809" y="2399303"/>
            <a:ext cx="14568" cy="1599926"/>
          </a:xfrm>
          <a:prstGeom prst="straightConnector1">
            <a:avLst/>
          </a:prstGeom>
          <a:ln w="1270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366" name="TextBox 365">
            <a:extLst>
              <a:ext uri="{FF2B5EF4-FFF2-40B4-BE49-F238E27FC236}">
                <a16:creationId xmlns:a16="http://schemas.microsoft.com/office/drawing/2014/main" id="{413AC8E7-911C-4480-B8F0-5F20997FB728}"/>
              </a:ext>
            </a:extLst>
          </p:cNvPr>
          <p:cNvSpPr txBox="1"/>
          <p:nvPr/>
        </p:nvSpPr>
        <p:spPr>
          <a:xfrm rot="16200000">
            <a:off x="11320876" y="2830609"/>
            <a:ext cx="841720" cy="276999"/>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a:ea typeface="+mn-ea"/>
                <a:cs typeface="DIN Next LT Arabic"/>
              </a:rPr>
              <a:t>المحتوى</a:t>
            </a:r>
          </a:p>
        </p:txBody>
      </p:sp>
      <p:grpSp>
        <p:nvGrpSpPr>
          <p:cNvPr id="138" name="Group 137">
            <a:extLst>
              <a:ext uri="{FF2B5EF4-FFF2-40B4-BE49-F238E27FC236}">
                <a16:creationId xmlns:a16="http://schemas.microsoft.com/office/drawing/2014/main" id="{B7953B12-3791-476A-B782-1623FCE5549E}"/>
              </a:ext>
            </a:extLst>
          </p:cNvPr>
          <p:cNvGrpSpPr/>
          <p:nvPr/>
        </p:nvGrpSpPr>
        <p:grpSpPr>
          <a:xfrm>
            <a:off x="1337869" y="2542260"/>
            <a:ext cx="245898" cy="245896"/>
            <a:chOff x="11400185" y="3429001"/>
            <a:chExt cx="245898" cy="245896"/>
          </a:xfrm>
        </p:grpSpPr>
        <p:sp>
          <p:nvSpPr>
            <p:cNvPr id="145" name="Oval 144">
              <a:extLst>
                <a:ext uri="{FF2B5EF4-FFF2-40B4-BE49-F238E27FC236}">
                  <a16:creationId xmlns:a16="http://schemas.microsoft.com/office/drawing/2014/main" id="{AFF44CE3-F5A1-4350-BAE3-F6CAA898ACBA}"/>
                </a:ext>
              </a:extLst>
            </p:cNvPr>
            <p:cNvSpPr/>
            <p:nvPr/>
          </p:nvSpPr>
          <p:spPr>
            <a:xfrm>
              <a:off x="11400185" y="3429001"/>
              <a:ext cx="245898" cy="245896"/>
            </a:xfrm>
            <a:prstGeom prst="ellipse">
              <a:avLst/>
            </a:prstGeom>
            <a:solidFill>
              <a:sysClr val="window" lastClr="FFFFFF"/>
            </a:solidFill>
            <a:ln w="12700" cap="flat" cmpd="sng" algn="ctr">
              <a:solidFill>
                <a:srgbClr val="7DBB00"/>
              </a:solid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sp>
          <p:nvSpPr>
            <p:cNvPr id="146" name="Freeform: Shape 145">
              <a:extLst>
                <a:ext uri="{FF2B5EF4-FFF2-40B4-BE49-F238E27FC236}">
                  <a16:creationId xmlns:a16="http://schemas.microsoft.com/office/drawing/2014/main" id="{9E63B529-579E-474B-BEFE-2C9127B57517}"/>
                </a:ext>
              </a:extLst>
            </p:cNvPr>
            <p:cNvSpPr/>
            <p:nvPr/>
          </p:nvSpPr>
          <p:spPr>
            <a:xfrm>
              <a:off x="11453420" y="3502789"/>
              <a:ext cx="139428" cy="98320"/>
            </a:xfrm>
            <a:custGeom>
              <a:avLst/>
              <a:gdLst>
                <a:gd name="connsiteX0" fmla="*/ 122709 w 139428"/>
                <a:gd name="connsiteY0" fmla="*/ 2697 h 98320"/>
                <a:gd name="connsiteX1" fmla="*/ 136431 w 139428"/>
                <a:gd name="connsiteY1" fmla="*/ 3007 h 98320"/>
                <a:gd name="connsiteX2" fmla="*/ 136663 w 139428"/>
                <a:gd name="connsiteY2" fmla="*/ 16728 h 98320"/>
                <a:gd name="connsiteX3" fmla="*/ 115345 w 139428"/>
                <a:gd name="connsiteY3" fmla="*/ 37969 h 98320"/>
                <a:gd name="connsiteX4" fmla="*/ 102477 w 139428"/>
                <a:gd name="connsiteY4" fmla="*/ 51070 h 98320"/>
                <a:gd name="connsiteX5" fmla="*/ 60381 w 139428"/>
                <a:gd name="connsiteY5" fmla="*/ 94015 h 98320"/>
                <a:gd name="connsiteX6" fmla="*/ 44877 w 139428"/>
                <a:gd name="connsiteY6" fmla="*/ 95411 h 98320"/>
                <a:gd name="connsiteX7" fmla="*/ 4644 w 139428"/>
                <a:gd name="connsiteY7" fmla="*/ 66264 h 98320"/>
                <a:gd name="connsiteX8" fmla="*/ 3171 w 139428"/>
                <a:gd name="connsiteY8" fmla="*/ 50682 h 98320"/>
                <a:gd name="connsiteX9" fmla="*/ 16581 w 139428"/>
                <a:gd name="connsiteY9" fmla="*/ 50294 h 98320"/>
                <a:gd name="connsiteX10" fmla="*/ 48134 w 139428"/>
                <a:gd name="connsiteY10" fmla="*/ 73163 h 98320"/>
                <a:gd name="connsiteX11" fmla="*/ 51312 w 139428"/>
                <a:gd name="connsiteY11" fmla="*/ 75333 h 98320"/>
                <a:gd name="connsiteX12" fmla="*/ 53250 w 139428"/>
                <a:gd name="connsiteY12" fmla="*/ 72853 h 98320"/>
                <a:gd name="connsiteX13" fmla="*/ 113794 w 139428"/>
                <a:gd name="connsiteY13" fmla="*/ 11224 h 98320"/>
                <a:gd name="connsiteX14" fmla="*/ 122709 w 139428"/>
                <a:gd name="connsiteY14" fmla="*/ 2697 h 9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9428" h="98320">
                  <a:moveTo>
                    <a:pt x="122709" y="2697"/>
                  </a:moveTo>
                  <a:cubicBezTo>
                    <a:pt x="126741" y="-1023"/>
                    <a:pt x="132710" y="-869"/>
                    <a:pt x="136431" y="3007"/>
                  </a:cubicBezTo>
                  <a:cubicBezTo>
                    <a:pt x="140229" y="6806"/>
                    <a:pt x="140539" y="12775"/>
                    <a:pt x="136663" y="16728"/>
                  </a:cubicBezTo>
                  <a:cubicBezTo>
                    <a:pt x="129686" y="23937"/>
                    <a:pt x="122399" y="30914"/>
                    <a:pt x="115345" y="37969"/>
                  </a:cubicBezTo>
                  <a:cubicBezTo>
                    <a:pt x="111004" y="42310"/>
                    <a:pt x="106741" y="46650"/>
                    <a:pt x="102477" y="51070"/>
                  </a:cubicBezTo>
                  <a:cubicBezTo>
                    <a:pt x="88445" y="65411"/>
                    <a:pt x="74413" y="79675"/>
                    <a:pt x="60381" y="94015"/>
                  </a:cubicBezTo>
                  <a:cubicBezTo>
                    <a:pt x="55265" y="99287"/>
                    <a:pt x="50769" y="99675"/>
                    <a:pt x="44877" y="95411"/>
                  </a:cubicBezTo>
                  <a:cubicBezTo>
                    <a:pt x="31465" y="85721"/>
                    <a:pt x="18055" y="76032"/>
                    <a:pt x="4644" y="66264"/>
                  </a:cubicBezTo>
                  <a:cubicBezTo>
                    <a:pt x="-938" y="62232"/>
                    <a:pt x="-1559" y="55178"/>
                    <a:pt x="3171" y="50682"/>
                  </a:cubicBezTo>
                  <a:cubicBezTo>
                    <a:pt x="6815" y="47194"/>
                    <a:pt x="12009" y="47038"/>
                    <a:pt x="16581" y="50294"/>
                  </a:cubicBezTo>
                  <a:cubicBezTo>
                    <a:pt x="27125" y="57891"/>
                    <a:pt x="37590" y="65488"/>
                    <a:pt x="48134" y="73163"/>
                  </a:cubicBezTo>
                  <a:cubicBezTo>
                    <a:pt x="48986" y="73705"/>
                    <a:pt x="49917" y="74325"/>
                    <a:pt x="51312" y="75333"/>
                  </a:cubicBezTo>
                  <a:cubicBezTo>
                    <a:pt x="51932" y="74481"/>
                    <a:pt x="52474" y="73551"/>
                    <a:pt x="53250" y="72853"/>
                  </a:cubicBezTo>
                  <a:cubicBezTo>
                    <a:pt x="73405" y="52310"/>
                    <a:pt x="93561" y="31766"/>
                    <a:pt x="113794" y="11224"/>
                  </a:cubicBezTo>
                  <a:cubicBezTo>
                    <a:pt x="116663" y="8279"/>
                    <a:pt x="119686" y="5488"/>
                    <a:pt x="122709" y="2697"/>
                  </a:cubicBezTo>
                  <a:close/>
                </a:path>
              </a:pathLst>
            </a:custGeom>
            <a:solidFill>
              <a:srgbClr val="7DBB00"/>
            </a:solidFill>
            <a:ln w="12700" cap="flat" cmpd="sng" algn="ctr">
              <a:noFill/>
              <a:prstDash val="solid"/>
              <a:miter lim="800000"/>
            </a:ln>
            <a:effectLst/>
          </p:spPr>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entury Gothic"/>
                <a:ea typeface="+mn-ea"/>
                <a:cs typeface="DIN Next LT Arabic"/>
              </a:endParaRPr>
            </a:p>
          </p:txBody>
        </p:sp>
      </p:grpSp>
      <p:pic>
        <p:nvPicPr>
          <p:cNvPr id="148" name="Picture 147" descr="Text&#10;&#10;Description automatically generated with medium confidence">
            <a:extLst>
              <a:ext uri="{FF2B5EF4-FFF2-40B4-BE49-F238E27FC236}">
                <a16:creationId xmlns:a16="http://schemas.microsoft.com/office/drawing/2014/main" id="{38BE72F2-2A4C-47AA-9DD4-C05F5721E15B}"/>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41100" y="326382"/>
            <a:ext cx="1528463" cy="636277"/>
          </a:xfrm>
          <a:prstGeom prst="rect">
            <a:avLst/>
          </a:prstGeom>
        </p:spPr>
      </p:pic>
      <p:pic>
        <p:nvPicPr>
          <p:cNvPr id="150" name="Picture 149">
            <a:extLst>
              <a:ext uri="{FF2B5EF4-FFF2-40B4-BE49-F238E27FC236}">
                <a16:creationId xmlns:a16="http://schemas.microsoft.com/office/drawing/2014/main" id="{D8466336-75D1-4568-97E4-51DD397F3E33}"/>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
        <p:nvSpPr>
          <p:cNvPr id="151" name="Rectangle: Rounded Corners 150">
            <a:extLst>
              <a:ext uri="{FF2B5EF4-FFF2-40B4-BE49-F238E27FC236}">
                <a16:creationId xmlns:a16="http://schemas.microsoft.com/office/drawing/2014/main" id="{E478E243-221D-499D-84CE-2C4035531E47}"/>
              </a:ext>
            </a:extLst>
          </p:cNvPr>
          <p:cNvSpPr/>
          <p:nvPr/>
        </p:nvSpPr>
        <p:spPr>
          <a:xfrm>
            <a:off x="62752" y="69564"/>
            <a:ext cx="1678584" cy="228609"/>
          </a:xfrm>
          <a:prstGeom prst="roundRect">
            <a:avLst>
              <a:gd name="adj" fmla="val 1423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4- تجربة المستخدم</a:t>
            </a:r>
          </a:p>
        </p:txBody>
      </p:sp>
    </p:spTree>
    <p:extLst>
      <p:ext uri="{BB962C8B-B14F-4D97-AF65-F5344CB8AC3E}">
        <p14:creationId xmlns:p14="http://schemas.microsoft.com/office/powerpoint/2010/main" val="4846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AC62EDB-4051-44E6-9B11-B8E9CDD23A05}"/>
              </a:ext>
            </a:extLst>
          </p:cNvPr>
          <p:cNvGraphicFramePr>
            <a:graphicFrameLocks noChangeAspect="1"/>
          </p:cNvGraphicFramePr>
          <p:nvPr>
            <p:custDataLst>
              <p:tags r:id="rId2"/>
            </p:custDataLst>
            <p:extLst>
              <p:ext uri="{D42A27DB-BD31-4B8C-83A1-F6EECF244321}">
                <p14:modId xmlns:p14="http://schemas.microsoft.com/office/powerpoint/2010/main" val="15718703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42"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6AC62EDB-4051-44E6-9B11-B8E9CDD23A0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4E8A0EB-2388-4D2C-B071-EDB10F10BE8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pitchFamily="34" charset="-78"/>
            </a:endParaRPr>
          </a:p>
        </p:txBody>
      </p:sp>
      <p:sp>
        <p:nvSpPr>
          <p:cNvPr id="32" name="Footer Placeholder 1">
            <a:extLst>
              <a:ext uri="{FF2B5EF4-FFF2-40B4-BE49-F238E27FC236}">
                <a16:creationId xmlns:a16="http://schemas.microsoft.com/office/drawing/2014/main" id="{7EA165B1-8FB1-4DCC-AF0E-704BFE3ED412}"/>
              </a:ext>
            </a:extLst>
          </p:cNvPr>
          <p:cNvSpPr>
            <a:spLocks noGrp="1"/>
          </p:cNvSpPr>
          <p:nvPr>
            <p:ph type="ftr" sz="quarter" idx="1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rPr>
              <a:t>المصدر: الموقع الإلكتروني الرسمي، وكتيب الشركة، والتقارير السنوية، والأبحاث الصحفية، وتحليلات فريق العمل</a:t>
            </a:r>
          </a:p>
        </p:txBody>
      </p:sp>
      <p:sp>
        <p:nvSpPr>
          <p:cNvPr id="4" name="Title 4">
            <a:extLst>
              <a:ext uri="{FF2B5EF4-FFF2-40B4-BE49-F238E27FC236}">
                <a16:creationId xmlns:a16="http://schemas.microsoft.com/office/drawing/2014/main" id="{02B0A86E-6DDB-422B-94F4-8F224CB8FC49}"/>
              </a:ext>
            </a:extLst>
          </p:cNvPr>
          <p:cNvSpPr>
            <a:spLocks noGrp="1"/>
          </p:cNvSpPr>
          <p:nvPr>
            <p:ph type="title"/>
          </p:nvPr>
        </p:nvSpPr>
        <p:spPr/>
        <p:txBody>
          <a:bodyPr vert="horz">
            <a:noAutofit/>
          </a:bodyPr>
          <a:lstStyle/>
          <a:p>
            <a:r>
              <a:rPr lang="ar-SA"/>
              <a:t>لقطات صورية للمنصة (1/ 2)</a:t>
            </a:r>
          </a:p>
        </p:txBody>
      </p:sp>
      <p:sp>
        <p:nvSpPr>
          <p:cNvPr id="16" name="Rectangle 15">
            <a:extLst>
              <a:ext uri="{FF2B5EF4-FFF2-40B4-BE49-F238E27FC236}">
                <a16:creationId xmlns:a16="http://schemas.microsoft.com/office/drawing/2014/main" id="{B3BBF220-4011-45CE-91E9-CFA5DAB603FC}"/>
              </a:ext>
            </a:extLst>
          </p:cNvPr>
          <p:cNvSpPr/>
          <p:nvPr/>
        </p:nvSpPr>
        <p:spPr>
          <a:xfrm>
            <a:off x="1021266" y="1425686"/>
            <a:ext cx="10517522" cy="46166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400" b="0" i="0" u="none" strike="noStrike" kern="1200" cap="none" spc="0" normalizeH="0" baseline="0" noProof="0">
                <a:ln>
                  <a:noFill/>
                </a:ln>
                <a:solidFill>
                  <a:srgbClr val="282560"/>
                </a:solidFill>
                <a:effectLst/>
                <a:uLnTx/>
                <a:uFillTx/>
                <a:latin typeface="DIN Next LT Arabic"/>
                <a:ea typeface="+mn-ea"/>
                <a:cs typeface="DIN Next LT Arabic"/>
              </a:rPr>
              <a:t>تقدم منصة المرصد الحضري الأسترالي خرائط مكانية للأحياء والضواحي ومناطق الحكومات المحلية</a:t>
            </a:r>
          </a:p>
        </p:txBody>
      </p:sp>
      <p:pic>
        <p:nvPicPr>
          <p:cNvPr id="1028" name="Picture 4" descr="New digital platform maps health and liveability across Victorian cities">
            <a:extLst>
              <a:ext uri="{FF2B5EF4-FFF2-40B4-BE49-F238E27FC236}">
                <a16:creationId xmlns:a16="http://schemas.microsoft.com/office/drawing/2014/main" id="{DF66825B-E795-4DB1-BE71-7C9D9BB0E810}"/>
              </a:ext>
            </a:extLst>
          </p:cNvPr>
          <p:cNvPicPr>
            <a:picLocks noChangeAspect="1" noChangeArrowheads="1"/>
          </p:cNvPicPr>
          <p:nvPr/>
        </p:nvPicPr>
        <p:blipFill rotWithShape="1">
          <a:blip r:embed="rId8" cstate="print">
            <a:extLst>
              <a:ext uri="{28A0092B-C50C-407E-A947-70E740481C1C}">
                <a14:useLocalDpi xmlns:a14="http://schemas.microsoft.com/office/drawing/2010/main"/>
              </a:ext>
            </a:extLst>
          </a:blip>
          <a:srcRect/>
          <a:stretch/>
        </p:blipFill>
        <p:spPr bwMode="auto">
          <a:xfrm>
            <a:off x="7597842" y="2568298"/>
            <a:ext cx="3177832" cy="2820303"/>
          </a:xfrm>
          <a:prstGeom prst="rect">
            <a:avLst/>
          </a:prstGeom>
          <a:effectLst>
            <a:outerShdw blurRad="127000" sx="96000" sy="96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CB433B2D-04BA-4DE6-A0A6-18ED9916921B}"/>
              </a:ext>
            </a:extLst>
          </p:cNvPr>
          <p:cNvSpPr txBox="1"/>
          <p:nvPr/>
        </p:nvSpPr>
        <p:spPr>
          <a:xfrm flipH="1">
            <a:off x="7295322" y="5464354"/>
            <a:ext cx="3601704" cy="646331"/>
          </a:xfrm>
          <a:prstGeom prst="rect">
            <a:avLst/>
          </a:prstGeom>
          <a:noFill/>
        </p:spPr>
        <p:txBody>
          <a:bodyPr wrap="square" rtlCol="0">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a:ea typeface="+mn-ea"/>
                <a:cs typeface="DIN Next LT Arabic"/>
              </a:rPr>
              <a:t>خريطة تقارن الأحياء في ولاية فيكتوريا باستخدام الخرائط المكانية لنظام المعلومات الجغرافية بهدف عرض بيانات حول الصحة العامة في المجالات الرئيسية لمحور قابلية العيش.</a:t>
            </a:r>
          </a:p>
        </p:txBody>
      </p:sp>
      <p:sp>
        <p:nvSpPr>
          <p:cNvPr id="20" name="Rectangle 19">
            <a:extLst>
              <a:ext uri="{FF2B5EF4-FFF2-40B4-BE49-F238E27FC236}">
                <a16:creationId xmlns:a16="http://schemas.microsoft.com/office/drawing/2014/main" id="{73D2A563-2402-4160-B0E8-FDF47FD59977}"/>
              </a:ext>
            </a:extLst>
          </p:cNvPr>
          <p:cNvSpPr/>
          <p:nvPr/>
        </p:nvSpPr>
        <p:spPr>
          <a:xfrm flipH="1">
            <a:off x="7873654" y="1969370"/>
            <a:ext cx="26060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شمولية البيانات</a:t>
            </a:r>
          </a:p>
        </p:txBody>
      </p:sp>
      <p:pic>
        <p:nvPicPr>
          <p:cNvPr id="23" name="Graphic 22">
            <a:extLst>
              <a:ext uri="{FF2B5EF4-FFF2-40B4-BE49-F238E27FC236}">
                <a16:creationId xmlns:a16="http://schemas.microsoft.com/office/drawing/2014/main" id="{94560447-94DE-457F-9E4B-96433E0F91C1}"/>
              </a:ext>
            </a:extLst>
          </p:cNvPr>
          <p:cNvPicPr>
            <a:picLocks noChangeAspect="1"/>
          </p:cNvPicPr>
          <p:nvPr/>
        </p:nvPicPr>
        <p:blipFill>
          <a:blip r:embed="rId9" cstate="print">
            <a:extLst>
              <a:ext uri="{28A0092B-C50C-407E-A947-70E740481C1C}">
                <a14:useLocalDpi xmlns:a14="http://schemas.microsoft.com/office/drawing/2010/main"/>
              </a:ext>
              <a:ext uri="{96DAC541-7B7A-43D3-8B79-37D633B846F1}">
                <asvg:svgBlip xmlns:asvg="http://schemas.microsoft.com/office/drawing/2016/SVG/main" r:embed="rId10"/>
              </a:ext>
            </a:extLst>
          </a:blip>
          <a:srcRect b="13196"/>
          <a:stretch>
            <a:fillRect/>
          </a:stretch>
        </p:blipFill>
        <p:spPr>
          <a:xfrm>
            <a:off x="8019745" y="2078267"/>
            <a:ext cx="309393" cy="335469"/>
          </a:xfrm>
          <a:custGeom>
            <a:avLst/>
            <a:gdLst>
              <a:gd name="connsiteX0" fmla="*/ 0 w 342786"/>
              <a:gd name="connsiteY0" fmla="*/ 0 h 371676"/>
              <a:gd name="connsiteX1" fmla="*/ 342786 w 342786"/>
              <a:gd name="connsiteY1" fmla="*/ 0 h 371676"/>
              <a:gd name="connsiteX2" fmla="*/ 342786 w 342786"/>
              <a:gd name="connsiteY2" fmla="*/ 371676 h 371676"/>
              <a:gd name="connsiteX3" fmla="*/ 140483 w 342786"/>
              <a:gd name="connsiteY3" fmla="*/ 371676 h 371676"/>
              <a:gd name="connsiteX4" fmla="*/ 140483 w 342786"/>
              <a:gd name="connsiteY4" fmla="*/ 340944 h 371676"/>
              <a:gd name="connsiteX5" fmla="*/ 12848 w 342786"/>
              <a:gd name="connsiteY5" fmla="*/ 340944 h 371676"/>
              <a:gd name="connsiteX6" fmla="*/ 12848 w 342786"/>
              <a:gd name="connsiteY6" fmla="*/ 304749 h 371676"/>
              <a:gd name="connsiteX7" fmla="*/ 0 w 342786"/>
              <a:gd name="connsiteY7" fmla="*/ 304749 h 371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786" h="371676">
                <a:moveTo>
                  <a:pt x="0" y="0"/>
                </a:moveTo>
                <a:lnTo>
                  <a:pt x="342786" y="0"/>
                </a:lnTo>
                <a:lnTo>
                  <a:pt x="342786" y="371676"/>
                </a:lnTo>
                <a:lnTo>
                  <a:pt x="140483" y="371676"/>
                </a:lnTo>
                <a:lnTo>
                  <a:pt x="140483" y="340944"/>
                </a:lnTo>
                <a:lnTo>
                  <a:pt x="12848" y="340944"/>
                </a:lnTo>
                <a:lnTo>
                  <a:pt x="12848" y="304749"/>
                </a:lnTo>
                <a:lnTo>
                  <a:pt x="0" y="304749"/>
                </a:lnTo>
                <a:close/>
              </a:path>
            </a:pathLst>
          </a:custGeom>
        </p:spPr>
      </p:pic>
      <p:sp>
        <p:nvSpPr>
          <p:cNvPr id="24" name="TextBox 23">
            <a:extLst>
              <a:ext uri="{FF2B5EF4-FFF2-40B4-BE49-F238E27FC236}">
                <a16:creationId xmlns:a16="http://schemas.microsoft.com/office/drawing/2014/main" id="{898D3DC3-9CAB-4272-B462-38CCF61B7A6F}"/>
              </a:ext>
            </a:extLst>
          </p:cNvPr>
          <p:cNvSpPr txBox="1"/>
          <p:nvPr/>
        </p:nvSpPr>
        <p:spPr>
          <a:xfrm>
            <a:off x="10257815" y="2103656"/>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أ</a:t>
            </a:r>
          </a:p>
        </p:txBody>
      </p:sp>
      <p:cxnSp>
        <p:nvCxnSpPr>
          <p:cNvPr id="25" name="Straight Connector 24">
            <a:extLst>
              <a:ext uri="{FF2B5EF4-FFF2-40B4-BE49-F238E27FC236}">
                <a16:creationId xmlns:a16="http://schemas.microsoft.com/office/drawing/2014/main" id="{E6526E2A-622B-4118-BD92-C12D8A62AB9D}"/>
              </a:ext>
            </a:extLst>
          </p:cNvPr>
          <p:cNvCxnSpPr>
            <a:cxnSpLocks/>
          </p:cNvCxnSpPr>
          <p:nvPr/>
        </p:nvCxnSpPr>
        <p:spPr>
          <a:xfrm flipH="1">
            <a:off x="10217810" y="2133253"/>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pic>
        <p:nvPicPr>
          <p:cNvPr id="26" name="Picture 2" descr="By selecting individual neighbourhoods/suburbs/LGAs, values for each of the liveability indicators can be assessed.">
            <a:extLst>
              <a:ext uri="{FF2B5EF4-FFF2-40B4-BE49-F238E27FC236}">
                <a16:creationId xmlns:a16="http://schemas.microsoft.com/office/drawing/2014/main" id="{D0151248-D509-4CFA-A107-8F5E7C34F37D}"/>
              </a:ext>
            </a:extLst>
          </p:cNvPr>
          <p:cNvPicPr>
            <a:picLocks noChangeAspect="1" noChangeArrowheads="1"/>
          </p:cNvPicPr>
          <p:nvPr/>
        </p:nvPicPr>
        <p:blipFill>
          <a:blip r:embed="rId11">
            <a:extLst>
              <a:ext uri="{28A0092B-C50C-407E-A947-70E740481C1C}">
                <a14:useLocalDpi xmlns:a14="http://schemas.microsoft.com/office/drawing/2010/main"/>
              </a:ext>
            </a:extLst>
          </a:blip>
          <a:srcRect/>
          <a:stretch>
            <a:fillRect/>
          </a:stretch>
        </p:blipFill>
        <p:spPr bwMode="auto">
          <a:xfrm>
            <a:off x="1416326" y="2571866"/>
            <a:ext cx="5007531" cy="2816736"/>
          </a:xfrm>
          <a:prstGeom prst="rect">
            <a:avLst/>
          </a:prstGeom>
          <a:effectLst>
            <a:outerShdw blurRad="127000" sx="96000" sy="96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27F41082-93A5-4162-B321-05085E96873B}"/>
              </a:ext>
            </a:extLst>
          </p:cNvPr>
          <p:cNvSpPr txBox="1"/>
          <p:nvPr/>
        </p:nvSpPr>
        <p:spPr>
          <a:xfrm flipH="1">
            <a:off x="1588696" y="5464354"/>
            <a:ext cx="4936613" cy="461665"/>
          </a:xfrm>
          <a:prstGeom prst="rect">
            <a:avLst/>
          </a:prstGeom>
          <a:noFill/>
        </p:spPr>
        <p:txBody>
          <a:bodyPr wrap="square" rtlCol="0">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a:ea typeface="+mn-ea"/>
                <a:cs typeface="DIN Next LT Arabic"/>
              </a:rPr>
              <a:t>من خلال اختيار الأحياء أو الضواحي أو مناطق الحكومات المحلية، يمكن تقييم قيم كل من مؤشرات قابلية العيش.</a:t>
            </a:r>
          </a:p>
        </p:txBody>
      </p:sp>
      <p:sp>
        <p:nvSpPr>
          <p:cNvPr id="28" name="Rectangle 27">
            <a:extLst>
              <a:ext uri="{FF2B5EF4-FFF2-40B4-BE49-F238E27FC236}">
                <a16:creationId xmlns:a16="http://schemas.microsoft.com/office/drawing/2014/main" id="{9447C658-1A54-4E59-9FD0-3EC7124CB970}"/>
              </a:ext>
            </a:extLst>
          </p:cNvPr>
          <p:cNvSpPr/>
          <p:nvPr/>
        </p:nvSpPr>
        <p:spPr>
          <a:xfrm flipH="1">
            <a:off x="2617072" y="1969370"/>
            <a:ext cx="26060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تحويل البيانات إلى صور مرئية</a:t>
            </a:r>
          </a:p>
        </p:txBody>
      </p:sp>
      <p:sp>
        <p:nvSpPr>
          <p:cNvPr id="45" name="TextBox 44">
            <a:extLst>
              <a:ext uri="{FF2B5EF4-FFF2-40B4-BE49-F238E27FC236}">
                <a16:creationId xmlns:a16="http://schemas.microsoft.com/office/drawing/2014/main" id="{90B9F427-2572-4107-900A-CA4A9AEEDCCC}"/>
              </a:ext>
            </a:extLst>
          </p:cNvPr>
          <p:cNvSpPr txBox="1"/>
          <p:nvPr/>
        </p:nvSpPr>
        <p:spPr>
          <a:xfrm>
            <a:off x="5001233" y="2109294"/>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ج</a:t>
            </a:r>
          </a:p>
        </p:txBody>
      </p:sp>
      <p:cxnSp>
        <p:nvCxnSpPr>
          <p:cNvPr id="46" name="Straight Connector 45">
            <a:extLst>
              <a:ext uri="{FF2B5EF4-FFF2-40B4-BE49-F238E27FC236}">
                <a16:creationId xmlns:a16="http://schemas.microsoft.com/office/drawing/2014/main" id="{A03A4F72-4AA2-4B2B-9785-D3587B57AC7B}"/>
              </a:ext>
            </a:extLst>
          </p:cNvPr>
          <p:cNvCxnSpPr>
            <a:cxnSpLocks/>
          </p:cNvCxnSpPr>
          <p:nvPr/>
        </p:nvCxnSpPr>
        <p:spPr>
          <a:xfrm flipH="1">
            <a:off x="4961228" y="2135471"/>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CA6E2801-D61B-4C34-8540-134A9EFFF5A7}"/>
              </a:ext>
            </a:extLst>
          </p:cNvPr>
          <p:cNvGrpSpPr/>
          <p:nvPr/>
        </p:nvGrpSpPr>
        <p:grpSpPr>
          <a:xfrm>
            <a:off x="2746405" y="2076149"/>
            <a:ext cx="298671" cy="298671"/>
            <a:chOff x="-717193" y="3776686"/>
            <a:chExt cx="571500" cy="571500"/>
          </a:xfrm>
          <a:solidFill>
            <a:schemeClr val="bg1"/>
          </a:solidFill>
        </p:grpSpPr>
        <p:sp>
          <p:nvSpPr>
            <p:cNvPr id="48" name="Freeform: Shape 47">
              <a:extLst>
                <a:ext uri="{FF2B5EF4-FFF2-40B4-BE49-F238E27FC236}">
                  <a16:creationId xmlns:a16="http://schemas.microsoft.com/office/drawing/2014/main" id="{0807F86B-A926-4CBE-91A2-8B2A68561597}"/>
                </a:ext>
              </a:extLst>
            </p:cNvPr>
            <p:cNvSpPr/>
            <p:nvPr/>
          </p:nvSpPr>
          <p:spPr>
            <a:xfrm>
              <a:off x="-679093" y="3814786"/>
              <a:ext cx="190500" cy="190500"/>
            </a:xfrm>
            <a:custGeom>
              <a:avLst/>
              <a:gdLst>
                <a:gd name="connsiteX0" fmla="*/ 95250 w 190500"/>
                <a:gd name="connsiteY0" fmla="*/ 190500 h 190500"/>
                <a:gd name="connsiteX1" fmla="*/ 120101 w 190500"/>
                <a:gd name="connsiteY1" fmla="*/ 187100 h 190500"/>
                <a:gd name="connsiteX2" fmla="*/ 120291 w 190500"/>
                <a:gd name="connsiteY2" fmla="*/ 187071 h 190500"/>
                <a:gd name="connsiteX3" fmla="*/ 120672 w 190500"/>
                <a:gd name="connsiteY3" fmla="*/ 186947 h 190500"/>
                <a:gd name="connsiteX4" fmla="*/ 127092 w 190500"/>
                <a:gd name="connsiteY4" fmla="*/ 184909 h 190500"/>
                <a:gd name="connsiteX5" fmla="*/ 128740 w 190500"/>
                <a:gd name="connsiteY5" fmla="*/ 184309 h 190500"/>
                <a:gd name="connsiteX6" fmla="*/ 134626 w 190500"/>
                <a:gd name="connsiteY6" fmla="*/ 181880 h 190500"/>
                <a:gd name="connsiteX7" fmla="*/ 136417 w 190500"/>
                <a:gd name="connsiteY7" fmla="*/ 181013 h 190500"/>
                <a:gd name="connsiteX8" fmla="*/ 141980 w 190500"/>
                <a:gd name="connsiteY8" fmla="*/ 178156 h 190500"/>
                <a:gd name="connsiteX9" fmla="*/ 143104 w 190500"/>
                <a:gd name="connsiteY9" fmla="*/ 177470 h 190500"/>
                <a:gd name="connsiteX10" fmla="*/ 154505 w 190500"/>
                <a:gd name="connsiteY10" fmla="*/ 169688 h 190500"/>
                <a:gd name="connsiteX11" fmla="*/ 154915 w 190500"/>
                <a:gd name="connsiteY11" fmla="*/ 169383 h 190500"/>
                <a:gd name="connsiteX12" fmla="*/ 158972 w 190500"/>
                <a:gd name="connsiteY12" fmla="*/ 165840 h 190500"/>
                <a:gd name="connsiteX13" fmla="*/ 161192 w 190500"/>
                <a:gd name="connsiteY13" fmla="*/ 163830 h 190500"/>
                <a:gd name="connsiteX14" fmla="*/ 164783 w 190500"/>
                <a:gd name="connsiteY14" fmla="*/ 160144 h 190500"/>
                <a:gd name="connsiteX15" fmla="*/ 166897 w 190500"/>
                <a:gd name="connsiteY15" fmla="*/ 157820 h 190500"/>
                <a:gd name="connsiteX16" fmla="*/ 170202 w 190500"/>
                <a:gd name="connsiteY16" fmla="*/ 153838 h 190500"/>
                <a:gd name="connsiteX17" fmla="*/ 171993 w 190500"/>
                <a:gd name="connsiteY17" fmla="*/ 151438 h 190500"/>
                <a:gd name="connsiteX18" fmla="*/ 175079 w 190500"/>
                <a:gd name="connsiteY18" fmla="*/ 147056 h 190500"/>
                <a:gd name="connsiteX19" fmla="*/ 176308 w 190500"/>
                <a:gd name="connsiteY19" fmla="*/ 145037 h 190500"/>
                <a:gd name="connsiteX20" fmla="*/ 184375 w 190500"/>
                <a:gd name="connsiteY20" fmla="*/ 128578 h 190500"/>
                <a:gd name="connsiteX21" fmla="*/ 185614 w 190500"/>
                <a:gd name="connsiteY21" fmla="*/ 125187 h 190500"/>
                <a:gd name="connsiteX22" fmla="*/ 186909 w 190500"/>
                <a:gd name="connsiteY22" fmla="*/ 120872 h 190500"/>
                <a:gd name="connsiteX23" fmla="*/ 187995 w 190500"/>
                <a:gd name="connsiteY23" fmla="*/ 116653 h 190500"/>
                <a:gd name="connsiteX24" fmla="*/ 188843 w 190500"/>
                <a:gd name="connsiteY24" fmla="*/ 112671 h 190500"/>
                <a:gd name="connsiteX25" fmla="*/ 189652 w 190500"/>
                <a:gd name="connsiteY25" fmla="*/ 107394 h 190500"/>
                <a:gd name="connsiteX26" fmla="*/ 190062 w 190500"/>
                <a:gd name="connsiteY26" fmla="*/ 104118 h 190500"/>
                <a:gd name="connsiteX27" fmla="*/ 190500 w 190500"/>
                <a:gd name="connsiteY27" fmla="*/ 95250 h 190500"/>
                <a:gd name="connsiteX28" fmla="*/ 95250 w 190500"/>
                <a:gd name="connsiteY28" fmla="*/ 0 h 190500"/>
                <a:gd name="connsiteX29" fmla="*/ 84211 w 190500"/>
                <a:gd name="connsiteY29" fmla="*/ 695 h 190500"/>
                <a:gd name="connsiteX30" fmla="*/ 81267 w 190500"/>
                <a:gd name="connsiteY30" fmla="*/ 1143 h 190500"/>
                <a:gd name="connsiteX31" fmla="*/ 73285 w 190500"/>
                <a:gd name="connsiteY31" fmla="*/ 2657 h 190500"/>
                <a:gd name="connsiteX32" fmla="*/ 69999 w 190500"/>
                <a:gd name="connsiteY32" fmla="*/ 3505 h 190500"/>
                <a:gd name="connsiteX33" fmla="*/ 62532 w 190500"/>
                <a:gd name="connsiteY33" fmla="*/ 5915 h 190500"/>
                <a:gd name="connsiteX34" fmla="*/ 59436 w 190500"/>
                <a:gd name="connsiteY34" fmla="*/ 7048 h 190500"/>
                <a:gd name="connsiteX35" fmla="*/ 50035 w 190500"/>
                <a:gd name="connsiteY35" fmla="*/ 11440 h 190500"/>
                <a:gd name="connsiteX36" fmla="*/ 49625 w 190500"/>
                <a:gd name="connsiteY36" fmla="*/ 11630 h 190500"/>
                <a:gd name="connsiteX37" fmla="*/ 49616 w 190500"/>
                <a:gd name="connsiteY37" fmla="*/ 11640 h 190500"/>
                <a:gd name="connsiteX38" fmla="*/ 48063 w 190500"/>
                <a:gd name="connsiteY38" fmla="*/ 12621 h 190500"/>
                <a:gd name="connsiteX39" fmla="*/ 40843 w 190500"/>
                <a:gd name="connsiteY39" fmla="*/ 17174 h 190500"/>
                <a:gd name="connsiteX40" fmla="*/ 37024 w 190500"/>
                <a:gd name="connsiteY40" fmla="*/ 20031 h 190500"/>
                <a:gd name="connsiteX41" fmla="*/ 32633 w 190500"/>
                <a:gd name="connsiteY41" fmla="*/ 23651 h 190500"/>
                <a:gd name="connsiteX42" fmla="*/ 28680 w 190500"/>
                <a:gd name="connsiteY42" fmla="*/ 27241 h 190500"/>
                <a:gd name="connsiteX43" fmla="*/ 25032 w 190500"/>
                <a:gd name="connsiteY43" fmla="*/ 31118 h 190500"/>
                <a:gd name="connsiteX44" fmla="*/ 19679 w 190500"/>
                <a:gd name="connsiteY44" fmla="*/ 37500 h 190500"/>
                <a:gd name="connsiteX45" fmla="*/ 15878 w 190500"/>
                <a:gd name="connsiteY45" fmla="*/ 42710 h 190500"/>
                <a:gd name="connsiteX46" fmla="*/ 13535 w 190500"/>
                <a:gd name="connsiteY46" fmla="*/ 46568 h 190500"/>
                <a:gd name="connsiteX47" fmla="*/ 10268 w 190500"/>
                <a:gd name="connsiteY47" fmla="*/ 52473 h 190500"/>
                <a:gd name="connsiteX48" fmla="*/ 8677 w 190500"/>
                <a:gd name="connsiteY48" fmla="*/ 55759 h 190500"/>
                <a:gd name="connsiteX49" fmla="*/ 5210 w 190500"/>
                <a:gd name="connsiteY49" fmla="*/ 64437 h 190500"/>
                <a:gd name="connsiteX50" fmla="*/ 4810 w 190500"/>
                <a:gd name="connsiteY50" fmla="*/ 65513 h 190500"/>
                <a:gd name="connsiteX51" fmla="*/ 324 w 190500"/>
                <a:gd name="connsiteY51" fmla="*/ 88754 h 190500"/>
                <a:gd name="connsiteX52" fmla="*/ 305 w 190500"/>
                <a:gd name="connsiteY52" fmla="*/ 88925 h 190500"/>
                <a:gd name="connsiteX53" fmla="*/ 314 w 190500"/>
                <a:gd name="connsiteY53" fmla="*/ 89002 h 190500"/>
                <a:gd name="connsiteX54" fmla="*/ 0 w 190500"/>
                <a:gd name="connsiteY54" fmla="*/ 95250 h 190500"/>
                <a:gd name="connsiteX55" fmla="*/ 95250 w 190500"/>
                <a:gd name="connsiteY55" fmla="*/ 190500 h 190500"/>
                <a:gd name="connsiteX56" fmla="*/ 24679 w 190500"/>
                <a:gd name="connsiteY56" fmla="*/ 66627 h 190500"/>
                <a:gd name="connsiteX57" fmla="*/ 26527 w 190500"/>
                <a:gd name="connsiteY57" fmla="*/ 62560 h 190500"/>
                <a:gd name="connsiteX58" fmla="*/ 27918 w 190500"/>
                <a:gd name="connsiteY58" fmla="*/ 59665 h 190500"/>
                <a:gd name="connsiteX59" fmla="*/ 29366 w 190500"/>
                <a:gd name="connsiteY59" fmla="*/ 57131 h 190500"/>
                <a:gd name="connsiteX60" fmla="*/ 31804 w 190500"/>
                <a:gd name="connsiteY60" fmla="*/ 53111 h 190500"/>
                <a:gd name="connsiteX61" fmla="*/ 32842 w 190500"/>
                <a:gd name="connsiteY61" fmla="*/ 51645 h 190500"/>
                <a:gd name="connsiteX62" fmla="*/ 36243 w 190500"/>
                <a:gd name="connsiteY62" fmla="*/ 47092 h 190500"/>
                <a:gd name="connsiteX63" fmla="*/ 37033 w 190500"/>
                <a:gd name="connsiteY63" fmla="*/ 46168 h 190500"/>
                <a:gd name="connsiteX64" fmla="*/ 41138 w 190500"/>
                <a:gd name="connsiteY64" fmla="*/ 41653 h 190500"/>
                <a:gd name="connsiteX65" fmla="*/ 41986 w 190500"/>
                <a:gd name="connsiteY65" fmla="*/ 40834 h 190500"/>
                <a:gd name="connsiteX66" fmla="*/ 46425 w 190500"/>
                <a:gd name="connsiteY66" fmla="*/ 36805 h 190500"/>
                <a:gd name="connsiteX67" fmla="*/ 47692 w 190500"/>
                <a:gd name="connsiteY67" fmla="*/ 35795 h 190500"/>
                <a:gd name="connsiteX68" fmla="*/ 50721 w 190500"/>
                <a:gd name="connsiteY68" fmla="*/ 33528 h 190500"/>
                <a:gd name="connsiteX69" fmla="*/ 59331 w 190500"/>
                <a:gd name="connsiteY69" fmla="*/ 49301 h 190500"/>
                <a:gd name="connsiteX70" fmla="*/ 78581 w 190500"/>
                <a:gd name="connsiteY70" fmla="*/ 84582 h 190500"/>
                <a:gd name="connsiteX71" fmla="*/ 20526 w 190500"/>
                <a:gd name="connsiteY71" fmla="*/ 80705 h 190500"/>
                <a:gd name="connsiteX72" fmla="*/ 24241 w 190500"/>
                <a:gd name="connsiteY72" fmla="*/ 67799 h 190500"/>
                <a:gd name="connsiteX73" fmla="*/ 24679 w 190500"/>
                <a:gd name="connsiteY73" fmla="*/ 66627 h 190500"/>
                <a:gd name="connsiteX74" fmla="*/ 19279 w 190500"/>
                <a:gd name="connsiteY74" fmla="*/ 99727 h 190500"/>
                <a:gd name="connsiteX75" fmla="*/ 87849 w 190500"/>
                <a:gd name="connsiteY75" fmla="*/ 104299 h 190500"/>
                <a:gd name="connsiteX76" fmla="*/ 105937 w 190500"/>
                <a:gd name="connsiteY76" fmla="*/ 170612 h 190500"/>
                <a:gd name="connsiteX77" fmla="*/ 95250 w 190500"/>
                <a:gd name="connsiteY77" fmla="*/ 171450 h 190500"/>
                <a:gd name="connsiteX78" fmla="*/ 19279 w 190500"/>
                <a:gd name="connsiteY78" fmla="*/ 99727 h 190500"/>
                <a:gd name="connsiteX79" fmla="*/ 171450 w 190500"/>
                <a:gd name="connsiteY79" fmla="*/ 95250 h 190500"/>
                <a:gd name="connsiteX80" fmla="*/ 170669 w 190500"/>
                <a:gd name="connsiteY80" fmla="*/ 105575 h 190500"/>
                <a:gd name="connsiteX81" fmla="*/ 170326 w 190500"/>
                <a:gd name="connsiteY81" fmla="*/ 107823 h 190500"/>
                <a:gd name="connsiteX82" fmla="*/ 164211 w 190500"/>
                <a:gd name="connsiteY82" fmla="*/ 127464 h 190500"/>
                <a:gd name="connsiteX83" fmla="*/ 163620 w 190500"/>
                <a:gd name="connsiteY83" fmla="*/ 128683 h 190500"/>
                <a:gd name="connsiteX84" fmla="*/ 151990 w 190500"/>
                <a:gd name="connsiteY84" fmla="*/ 145933 h 190500"/>
                <a:gd name="connsiteX85" fmla="*/ 151171 w 190500"/>
                <a:gd name="connsiteY85" fmla="*/ 146837 h 190500"/>
                <a:gd name="connsiteX86" fmla="*/ 134836 w 190500"/>
                <a:gd name="connsiteY86" fmla="*/ 160230 h 190500"/>
                <a:gd name="connsiteX87" fmla="*/ 134055 w 190500"/>
                <a:gd name="connsiteY87" fmla="*/ 160706 h 190500"/>
                <a:gd name="connsiteX88" fmla="*/ 124320 w 190500"/>
                <a:gd name="connsiteY88" fmla="*/ 165611 h 190500"/>
                <a:gd name="connsiteX89" fmla="*/ 104451 w 190500"/>
                <a:gd name="connsiteY89" fmla="*/ 92745 h 190500"/>
                <a:gd name="connsiteX90" fmla="*/ 103622 w 190500"/>
                <a:gd name="connsiteY90" fmla="*/ 90688 h 190500"/>
                <a:gd name="connsiteX91" fmla="*/ 67456 w 190500"/>
                <a:gd name="connsiteY91" fmla="*/ 24374 h 190500"/>
                <a:gd name="connsiteX92" fmla="*/ 70228 w 190500"/>
                <a:gd name="connsiteY92" fmla="*/ 23355 h 190500"/>
                <a:gd name="connsiteX93" fmla="*/ 73447 w 190500"/>
                <a:gd name="connsiteY93" fmla="*/ 22260 h 190500"/>
                <a:gd name="connsiteX94" fmla="*/ 77067 w 190500"/>
                <a:gd name="connsiteY94" fmla="*/ 21326 h 190500"/>
                <a:gd name="connsiteX95" fmla="*/ 80591 w 190500"/>
                <a:gd name="connsiteY95" fmla="*/ 20488 h 190500"/>
                <a:gd name="connsiteX96" fmla="*/ 84639 w 190500"/>
                <a:gd name="connsiteY96" fmla="*/ 19869 h 190500"/>
                <a:gd name="connsiteX97" fmla="*/ 87849 w 190500"/>
                <a:gd name="connsiteY97" fmla="*/ 19412 h 190500"/>
                <a:gd name="connsiteX98" fmla="*/ 95250 w 190500"/>
                <a:gd name="connsiteY98" fmla="*/ 19050 h 190500"/>
                <a:gd name="connsiteX99" fmla="*/ 171450 w 190500"/>
                <a:gd name="connsiteY99" fmla="*/ 9525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190500" h="190500">
                  <a:moveTo>
                    <a:pt x="95250" y="190500"/>
                  </a:moveTo>
                  <a:cubicBezTo>
                    <a:pt x="103861" y="190500"/>
                    <a:pt x="112166" y="189252"/>
                    <a:pt x="120101" y="187100"/>
                  </a:cubicBezTo>
                  <a:cubicBezTo>
                    <a:pt x="120167" y="187081"/>
                    <a:pt x="120225" y="187090"/>
                    <a:pt x="120291" y="187071"/>
                  </a:cubicBezTo>
                  <a:cubicBezTo>
                    <a:pt x="120425" y="187033"/>
                    <a:pt x="120539" y="186985"/>
                    <a:pt x="120672" y="186947"/>
                  </a:cubicBezTo>
                  <a:cubicBezTo>
                    <a:pt x="122844" y="186347"/>
                    <a:pt x="124978" y="185661"/>
                    <a:pt x="127092" y="184909"/>
                  </a:cubicBezTo>
                  <a:cubicBezTo>
                    <a:pt x="127645" y="184709"/>
                    <a:pt x="128197" y="184509"/>
                    <a:pt x="128740" y="184309"/>
                  </a:cubicBezTo>
                  <a:cubicBezTo>
                    <a:pt x="130731" y="183556"/>
                    <a:pt x="132702" y="182756"/>
                    <a:pt x="134626" y="181880"/>
                  </a:cubicBezTo>
                  <a:cubicBezTo>
                    <a:pt x="135226" y="181604"/>
                    <a:pt x="135817" y="181308"/>
                    <a:pt x="136417" y="181013"/>
                  </a:cubicBezTo>
                  <a:cubicBezTo>
                    <a:pt x="138303" y="180108"/>
                    <a:pt x="140170" y="179184"/>
                    <a:pt x="141980" y="178156"/>
                  </a:cubicBezTo>
                  <a:cubicBezTo>
                    <a:pt x="142361" y="177937"/>
                    <a:pt x="142723" y="177689"/>
                    <a:pt x="143104" y="177470"/>
                  </a:cubicBezTo>
                  <a:cubicBezTo>
                    <a:pt x="147095" y="175136"/>
                    <a:pt x="150914" y="172555"/>
                    <a:pt x="154505" y="169688"/>
                  </a:cubicBezTo>
                  <a:cubicBezTo>
                    <a:pt x="154638" y="169583"/>
                    <a:pt x="154781" y="169488"/>
                    <a:pt x="154915" y="169383"/>
                  </a:cubicBezTo>
                  <a:cubicBezTo>
                    <a:pt x="156315" y="168259"/>
                    <a:pt x="157639" y="167049"/>
                    <a:pt x="158972" y="165840"/>
                  </a:cubicBezTo>
                  <a:cubicBezTo>
                    <a:pt x="159715" y="165173"/>
                    <a:pt x="160468" y="164516"/>
                    <a:pt x="161192" y="163830"/>
                  </a:cubicBezTo>
                  <a:cubicBezTo>
                    <a:pt x="162430" y="162639"/>
                    <a:pt x="163611" y="161401"/>
                    <a:pt x="164783" y="160144"/>
                  </a:cubicBezTo>
                  <a:cubicBezTo>
                    <a:pt x="165497" y="159372"/>
                    <a:pt x="166211" y="158610"/>
                    <a:pt x="166897" y="157820"/>
                  </a:cubicBezTo>
                  <a:cubicBezTo>
                    <a:pt x="168031" y="156524"/>
                    <a:pt x="169135" y="155200"/>
                    <a:pt x="170202" y="153838"/>
                  </a:cubicBezTo>
                  <a:cubicBezTo>
                    <a:pt x="170821" y="153048"/>
                    <a:pt x="171402" y="152248"/>
                    <a:pt x="171993" y="151438"/>
                  </a:cubicBezTo>
                  <a:cubicBezTo>
                    <a:pt x="173050" y="150000"/>
                    <a:pt x="174098" y="148552"/>
                    <a:pt x="175079" y="147056"/>
                  </a:cubicBezTo>
                  <a:cubicBezTo>
                    <a:pt x="175508" y="146399"/>
                    <a:pt x="175898" y="145704"/>
                    <a:pt x="176308" y="145037"/>
                  </a:cubicBezTo>
                  <a:cubicBezTo>
                    <a:pt x="179508" y="139856"/>
                    <a:pt x="182204" y="134350"/>
                    <a:pt x="184375" y="128578"/>
                  </a:cubicBezTo>
                  <a:cubicBezTo>
                    <a:pt x="184795" y="127454"/>
                    <a:pt x="185233" y="126330"/>
                    <a:pt x="185614" y="125187"/>
                  </a:cubicBezTo>
                  <a:cubicBezTo>
                    <a:pt x="186090" y="123768"/>
                    <a:pt x="186500" y="122320"/>
                    <a:pt x="186909" y="120872"/>
                  </a:cubicBezTo>
                  <a:cubicBezTo>
                    <a:pt x="187300" y="119472"/>
                    <a:pt x="187671" y="118072"/>
                    <a:pt x="187995" y="116653"/>
                  </a:cubicBezTo>
                  <a:cubicBezTo>
                    <a:pt x="188300" y="115329"/>
                    <a:pt x="188585" y="114014"/>
                    <a:pt x="188843" y="112671"/>
                  </a:cubicBezTo>
                  <a:cubicBezTo>
                    <a:pt x="189167" y="110928"/>
                    <a:pt x="189424" y="109166"/>
                    <a:pt x="189652" y="107394"/>
                  </a:cubicBezTo>
                  <a:cubicBezTo>
                    <a:pt x="189795" y="106299"/>
                    <a:pt x="189967" y="105223"/>
                    <a:pt x="190062" y="104118"/>
                  </a:cubicBezTo>
                  <a:cubicBezTo>
                    <a:pt x="190329" y="101194"/>
                    <a:pt x="190500" y="98241"/>
                    <a:pt x="190500" y="95250"/>
                  </a:cubicBezTo>
                  <a:cubicBezTo>
                    <a:pt x="190500" y="42729"/>
                    <a:pt x="147771" y="0"/>
                    <a:pt x="95250" y="0"/>
                  </a:cubicBezTo>
                  <a:cubicBezTo>
                    <a:pt x="91507" y="0"/>
                    <a:pt x="87840" y="276"/>
                    <a:pt x="84211" y="695"/>
                  </a:cubicBezTo>
                  <a:cubicBezTo>
                    <a:pt x="83220" y="810"/>
                    <a:pt x="82248" y="1000"/>
                    <a:pt x="81267" y="1143"/>
                  </a:cubicBezTo>
                  <a:cubicBezTo>
                    <a:pt x="78572" y="1543"/>
                    <a:pt x="75905" y="2038"/>
                    <a:pt x="73285" y="2657"/>
                  </a:cubicBezTo>
                  <a:cubicBezTo>
                    <a:pt x="72180" y="2915"/>
                    <a:pt x="71095" y="3200"/>
                    <a:pt x="69999" y="3505"/>
                  </a:cubicBezTo>
                  <a:cubicBezTo>
                    <a:pt x="67466" y="4201"/>
                    <a:pt x="64980" y="5010"/>
                    <a:pt x="62532" y="5915"/>
                  </a:cubicBezTo>
                  <a:cubicBezTo>
                    <a:pt x="61503" y="6296"/>
                    <a:pt x="60455" y="6639"/>
                    <a:pt x="59436" y="7048"/>
                  </a:cubicBezTo>
                  <a:cubicBezTo>
                    <a:pt x="56217" y="8363"/>
                    <a:pt x="53064" y="9801"/>
                    <a:pt x="50035" y="11440"/>
                  </a:cubicBezTo>
                  <a:cubicBezTo>
                    <a:pt x="49901" y="11516"/>
                    <a:pt x="49759" y="11563"/>
                    <a:pt x="49625" y="11630"/>
                  </a:cubicBezTo>
                  <a:cubicBezTo>
                    <a:pt x="49616" y="11630"/>
                    <a:pt x="49616" y="11640"/>
                    <a:pt x="49616" y="11640"/>
                  </a:cubicBezTo>
                  <a:cubicBezTo>
                    <a:pt x="49073" y="11935"/>
                    <a:pt x="48597" y="12316"/>
                    <a:pt x="48063" y="12621"/>
                  </a:cubicBezTo>
                  <a:cubicBezTo>
                    <a:pt x="45587" y="14040"/>
                    <a:pt x="43177" y="15545"/>
                    <a:pt x="40843" y="17174"/>
                  </a:cubicBezTo>
                  <a:cubicBezTo>
                    <a:pt x="39529" y="18088"/>
                    <a:pt x="38281" y="19060"/>
                    <a:pt x="37024" y="20031"/>
                  </a:cubicBezTo>
                  <a:cubicBezTo>
                    <a:pt x="35528" y="21193"/>
                    <a:pt x="34061" y="22403"/>
                    <a:pt x="32633" y="23651"/>
                  </a:cubicBezTo>
                  <a:cubicBezTo>
                    <a:pt x="31290" y="24832"/>
                    <a:pt x="29956" y="26003"/>
                    <a:pt x="28680" y="27241"/>
                  </a:cubicBezTo>
                  <a:cubicBezTo>
                    <a:pt x="27413" y="28480"/>
                    <a:pt x="26222" y="29804"/>
                    <a:pt x="25032" y="31118"/>
                  </a:cubicBezTo>
                  <a:cubicBezTo>
                    <a:pt x="23155" y="33176"/>
                    <a:pt x="21365" y="35290"/>
                    <a:pt x="19679" y="37500"/>
                  </a:cubicBezTo>
                  <a:cubicBezTo>
                    <a:pt x="18374" y="39205"/>
                    <a:pt x="17069" y="40919"/>
                    <a:pt x="15878" y="42710"/>
                  </a:cubicBezTo>
                  <a:cubicBezTo>
                    <a:pt x="15049" y="43967"/>
                    <a:pt x="14307" y="45272"/>
                    <a:pt x="13535" y="46568"/>
                  </a:cubicBezTo>
                  <a:cubicBezTo>
                    <a:pt x="12383" y="48501"/>
                    <a:pt x="11287" y="50463"/>
                    <a:pt x="10268" y="52473"/>
                  </a:cubicBezTo>
                  <a:cubicBezTo>
                    <a:pt x="9725" y="53559"/>
                    <a:pt x="9182" y="54645"/>
                    <a:pt x="8677" y="55759"/>
                  </a:cubicBezTo>
                  <a:cubicBezTo>
                    <a:pt x="7382" y="58588"/>
                    <a:pt x="6229" y="61474"/>
                    <a:pt x="5210" y="64437"/>
                  </a:cubicBezTo>
                  <a:cubicBezTo>
                    <a:pt x="5086" y="64799"/>
                    <a:pt x="4934" y="65151"/>
                    <a:pt x="4810" y="65513"/>
                  </a:cubicBezTo>
                  <a:cubicBezTo>
                    <a:pt x="2372" y="72904"/>
                    <a:pt x="867" y="80696"/>
                    <a:pt x="324" y="88754"/>
                  </a:cubicBezTo>
                  <a:cubicBezTo>
                    <a:pt x="324" y="88811"/>
                    <a:pt x="305" y="88868"/>
                    <a:pt x="305" y="88925"/>
                  </a:cubicBezTo>
                  <a:cubicBezTo>
                    <a:pt x="305" y="88954"/>
                    <a:pt x="314" y="88973"/>
                    <a:pt x="314" y="89002"/>
                  </a:cubicBezTo>
                  <a:cubicBezTo>
                    <a:pt x="181" y="91078"/>
                    <a:pt x="0" y="93135"/>
                    <a:pt x="0" y="95250"/>
                  </a:cubicBezTo>
                  <a:cubicBezTo>
                    <a:pt x="0" y="147771"/>
                    <a:pt x="42729" y="190500"/>
                    <a:pt x="95250" y="190500"/>
                  </a:cubicBezTo>
                  <a:close/>
                  <a:moveTo>
                    <a:pt x="24679" y="66627"/>
                  </a:moveTo>
                  <a:cubicBezTo>
                    <a:pt x="25232" y="65237"/>
                    <a:pt x="25889" y="63903"/>
                    <a:pt x="26527" y="62560"/>
                  </a:cubicBezTo>
                  <a:cubicBezTo>
                    <a:pt x="26984" y="61598"/>
                    <a:pt x="27422" y="60608"/>
                    <a:pt x="27918" y="59665"/>
                  </a:cubicBezTo>
                  <a:cubicBezTo>
                    <a:pt x="28375" y="58798"/>
                    <a:pt x="28880" y="57979"/>
                    <a:pt x="29366" y="57131"/>
                  </a:cubicBezTo>
                  <a:cubicBezTo>
                    <a:pt x="30156" y="55778"/>
                    <a:pt x="30937" y="54416"/>
                    <a:pt x="31804" y="53111"/>
                  </a:cubicBezTo>
                  <a:cubicBezTo>
                    <a:pt x="32137" y="52616"/>
                    <a:pt x="32499" y="52140"/>
                    <a:pt x="32842" y="51645"/>
                  </a:cubicBezTo>
                  <a:cubicBezTo>
                    <a:pt x="33928" y="50092"/>
                    <a:pt x="35052" y="48558"/>
                    <a:pt x="36243" y="47092"/>
                  </a:cubicBezTo>
                  <a:cubicBezTo>
                    <a:pt x="36500" y="46777"/>
                    <a:pt x="36776" y="46482"/>
                    <a:pt x="37033" y="46168"/>
                  </a:cubicBezTo>
                  <a:cubicBezTo>
                    <a:pt x="38348" y="44615"/>
                    <a:pt x="39710" y="43101"/>
                    <a:pt x="41138" y="41653"/>
                  </a:cubicBezTo>
                  <a:cubicBezTo>
                    <a:pt x="41415" y="41377"/>
                    <a:pt x="41710" y="41110"/>
                    <a:pt x="41986" y="40834"/>
                  </a:cubicBezTo>
                  <a:cubicBezTo>
                    <a:pt x="43415" y="39434"/>
                    <a:pt x="44891" y="38081"/>
                    <a:pt x="46425" y="36805"/>
                  </a:cubicBezTo>
                  <a:cubicBezTo>
                    <a:pt x="46834" y="36462"/>
                    <a:pt x="47273" y="36138"/>
                    <a:pt x="47692" y="35795"/>
                  </a:cubicBezTo>
                  <a:cubicBezTo>
                    <a:pt x="48673" y="35004"/>
                    <a:pt x="49701" y="34271"/>
                    <a:pt x="50721" y="33528"/>
                  </a:cubicBezTo>
                  <a:lnTo>
                    <a:pt x="59331" y="49301"/>
                  </a:lnTo>
                  <a:lnTo>
                    <a:pt x="78581" y="84582"/>
                  </a:lnTo>
                  <a:lnTo>
                    <a:pt x="20526" y="80705"/>
                  </a:lnTo>
                  <a:cubicBezTo>
                    <a:pt x="21374" y="76257"/>
                    <a:pt x="22650" y="71952"/>
                    <a:pt x="24241" y="67799"/>
                  </a:cubicBezTo>
                  <a:cubicBezTo>
                    <a:pt x="24394" y="67418"/>
                    <a:pt x="24517" y="67018"/>
                    <a:pt x="24679" y="66627"/>
                  </a:cubicBezTo>
                  <a:close/>
                  <a:moveTo>
                    <a:pt x="19279" y="99727"/>
                  </a:moveTo>
                  <a:lnTo>
                    <a:pt x="87849" y="104299"/>
                  </a:lnTo>
                  <a:lnTo>
                    <a:pt x="105937" y="170612"/>
                  </a:lnTo>
                  <a:cubicBezTo>
                    <a:pt x="102432" y="171107"/>
                    <a:pt x="98889" y="171450"/>
                    <a:pt x="95250" y="171450"/>
                  </a:cubicBezTo>
                  <a:cubicBezTo>
                    <a:pt x="54750" y="171450"/>
                    <a:pt x="21612" y="139656"/>
                    <a:pt x="19279" y="99727"/>
                  </a:cubicBezTo>
                  <a:close/>
                  <a:moveTo>
                    <a:pt x="171450" y="95250"/>
                  </a:moveTo>
                  <a:cubicBezTo>
                    <a:pt x="171450" y="98746"/>
                    <a:pt x="171136" y="102184"/>
                    <a:pt x="170669" y="105575"/>
                  </a:cubicBezTo>
                  <a:cubicBezTo>
                    <a:pt x="170564" y="106328"/>
                    <a:pt x="170450" y="107080"/>
                    <a:pt x="170326" y="107823"/>
                  </a:cubicBezTo>
                  <a:cubicBezTo>
                    <a:pt x="169164" y="114691"/>
                    <a:pt x="167107" y="121291"/>
                    <a:pt x="164211" y="127464"/>
                  </a:cubicBezTo>
                  <a:cubicBezTo>
                    <a:pt x="164021" y="127873"/>
                    <a:pt x="163820" y="128283"/>
                    <a:pt x="163620" y="128683"/>
                  </a:cubicBezTo>
                  <a:cubicBezTo>
                    <a:pt x="160544" y="134941"/>
                    <a:pt x="156629" y="140751"/>
                    <a:pt x="151990" y="145933"/>
                  </a:cubicBezTo>
                  <a:cubicBezTo>
                    <a:pt x="151714" y="146237"/>
                    <a:pt x="151448" y="146542"/>
                    <a:pt x="151171" y="146837"/>
                  </a:cubicBezTo>
                  <a:cubicBezTo>
                    <a:pt x="146399" y="152000"/>
                    <a:pt x="140922" y="156524"/>
                    <a:pt x="134836" y="160230"/>
                  </a:cubicBezTo>
                  <a:cubicBezTo>
                    <a:pt x="134579" y="160391"/>
                    <a:pt x="134322" y="160544"/>
                    <a:pt x="134055" y="160706"/>
                  </a:cubicBezTo>
                  <a:cubicBezTo>
                    <a:pt x="130950" y="162554"/>
                    <a:pt x="127711" y="164211"/>
                    <a:pt x="124320" y="165611"/>
                  </a:cubicBezTo>
                  <a:lnTo>
                    <a:pt x="104451" y="92745"/>
                  </a:lnTo>
                  <a:cubicBezTo>
                    <a:pt x="104251" y="92031"/>
                    <a:pt x="103975" y="91345"/>
                    <a:pt x="103622" y="90688"/>
                  </a:cubicBezTo>
                  <a:lnTo>
                    <a:pt x="67456" y="24374"/>
                  </a:lnTo>
                  <a:cubicBezTo>
                    <a:pt x="68370" y="24013"/>
                    <a:pt x="69294" y="23679"/>
                    <a:pt x="70228" y="23355"/>
                  </a:cubicBezTo>
                  <a:cubicBezTo>
                    <a:pt x="71295" y="22984"/>
                    <a:pt x="72361" y="22584"/>
                    <a:pt x="73447" y="22260"/>
                  </a:cubicBezTo>
                  <a:cubicBezTo>
                    <a:pt x="74638" y="21908"/>
                    <a:pt x="75857" y="21622"/>
                    <a:pt x="77067" y="21326"/>
                  </a:cubicBezTo>
                  <a:cubicBezTo>
                    <a:pt x="78238" y="21041"/>
                    <a:pt x="79410" y="20717"/>
                    <a:pt x="80591" y="20488"/>
                  </a:cubicBezTo>
                  <a:cubicBezTo>
                    <a:pt x="81925" y="20231"/>
                    <a:pt x="83287" y="20060"/>
                    <a:pt x="84639" y="19869"/>
                  </a:cubicBezTo>
                  <a:cubicBezTo>
                    <a:pt x="85706" y="19717"/>
                    <a:pt x="86773" y="19517"/>
                    <a:pt x="87849" y="19412"/>
                  </a:cubicBezTo>
                  <a:cubicBezTo>
                    <a:pt x="90278" y="19193"/>
                    <a:pt x="92745" y="19050"/>
                    <a:pt x="95250" y="19050"/>
                  </a:cubicBezTo>
                  <a:cubicBezTo>
                    <a:pt x="137265" y="19050"/>
                    <a:pt x="171450" y="53235"/>
                    <a:pt x="171450" y="95250"/>
                  </a:cubicBezTo>
                  <a:close/>
                </a:path>
              </a:pathLst>
            </a:custGeom>
            <a:grpFill/>
            <a:ln w="3175" cap="flat">
              <a:solidFill>
                <a:schemeClr val="bg1"/>
              </a:solid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49" name="Freeform: Shape 48">
              <a:extLst>
                <a:ext uri="{FF2B5EF4-FFF2-40B4-BE49-F238E27FC236}">
                  <a16:creationId xmlns:a16="http://schemas.microsoft.com/office/drawing/2014/main" id="{DAB5BBA0-4668-4657-BBF6-C70E8808F2BA}"/>
                </a:ext>
              </a:extLst>
            </p:cNvPr>
            <p:cNvSpPr/>
            <p:nvPr/>
          </p:nvSpPr>
          <p:spPr>
            <a:xfrm>
              <a:off x="-717193" y="3776686"/>
              <a:ext cx="571500" cy="571500"/>
            </a:xfrm>
            <a:custGeom>
              <a:avLst/>
              <a:gdLst>
                <a:gd name="connsiteX0" fmla="*/ 523875 w 571500"/>
                <a:gd name="connsiteY0" fmla="*/ 0 h 571500"/>
                <a:gd name="connsiteX1" fmla="*/ 47625 w 571500"/>
                <a:gd name="connsiteY1" fmla="*/ 0 h 571500"/>
                <a:gd name="connsiteX2" fmla="*/ 0 w 571500"/>
                <a:gd name="connsiteY2" fmla="*/ 47625 h 571500"/>
                <a:gd name="connsiteX3" fmla="*/ 0 w 571500"/>
                <a:gd name="connsiteY3" fmla="*/ 390525 h 571500"/>
                <a:gd name="connsiteX4" fmla="*/ 0 w 571500"/>
                <a:gd name="connsiteY4" fmla="*/ 409575 h 571500"/>
                <a:gd name="connsiteX5" fmla="*/ 47625 w 571500"/>
                <a:gd name="connsiteY5" fmla="*/ 457200 h 571500"/>
                <a:gd name="connsiteX6" fmla="*/ 257175 w 571500"/>
                <a:gd name="connsiteY6" fmla="*/ 457200 h 571500"/>
                <a:gd name="connsiteX7" fmla="*/ 257175 w 571500"/>
                <a:gd name="connsiteY7" fmla="*/ 495300 h 571500"/>
                <a:gd name="connsiteX8" fmla="*/ 180975 w 571500"/>
                <a:gd name="connsiteY8" fmla="*/ 495300 h 571500"/>
                <a:gd name="connsiteX9" fmla="*/ 133350 w 571500"/>
                <a:gd name="connsiteY9" fmla="*/ 542925 h 571500"/>
                <a:gd name="connsiteX10" fmla="*/ 133350 w 571500"/>
                <a:gd name="connsiteY10" fmla="*/ 561975 h 571500"/>
                <a:gd name="connsiteX11" fmla="*/ 142875 w 571500"/>
                <a:gd name="connsiteY11" fmla="*/ 571500 h 571500"/>
                <a:gd name="connsiteX12" fmla="*/ 428625 w 571500"/>
                <a:gd name="connsiteY12" fmla="*/ 571500 h 571500"/>
                <a:gd name="connsiteX13" fmla="*/ 438150 w 571500"/>
                <a:gd name="connsiteY13" fmla="*/ 561975 h 571500"/>
                <a:gd name="connsiteX14" fmla="*/ 438150 w 571500"/>
                <a:gd name="connsiteY14" fmla="*/ 542925 h 571500"/>
                <a:gd name="connsiteX15" fmla="*/ 390525 w 571500"/>
                <a:gd name="connsiteY15" fmla="*/ 495300 h 571500"/>
                <a:gd name="connsiteX16" fmla="*/ 314325 w 571500"/>
                <a:gd name="connsiteY16" fmla="*/ 495300 h 571500"/>
                <a:gd name="connsiteX17" fmla="*/ 314325 w 571500"/>
                <a:gd name="connsiteY17" fmla="*/ 457200 h 571500"/>
                <a:gd name="connsiteX18" fmla="*/ 523875 w 571500"/>
                <a:gd name="connsiteY18" fmla="*/ 457200 h 571500"/>
                <a:gd name="connsiteX19" fmla="*/ 571500 w 571500"/>
                <a:gd name="connsiteY19" fmla="*/ 409575 h 571500"/>
                <a:gd name="connsiteX20" fmla="*/ 571500 w 571500"/>
                <a:gd name="connsiteY20" fmla="*/ 390525 h 571500"/>
                <a:gd name="connsiteX21" fmla="*/ 571500 w 571500"/>
                <a:gd name="connsiteY21" fmla="*/ 47625 h 571500"/>
                <a:gd name="connsiteX22" fmla="*/ 523875 w 571500"/>
                <a:gd name="connsiteY22" fmla="*/ 0 h 571500"/>
                <a:gd name="connsiteX23" fmla="*/ 47625 w 571500"/>
                <a:gd name="connsiteY23" fmla="*/ 19050 h 571500"/>
                <a:gd name="connsiteX24" fmla="*/ 523875 w 571500"/>
                <a:gd name="connsiteY24" fmla="*/ 19050 h 571500"/>
                <a:gd name="connsiteX25" fmla="*/ 552450 w 571500"/>
                <a:gd name="connsiteY25" fmla="*/ 47625 h 571500"/>
                <a:gd name="connsiteX26" fmla="*/ 552450 w 571500"/>
                <a:gd name="connsiteY26" fmla="*/ 381000 h 571500"/>
                <a:gd name="connsiteX27" fmla="*/ 19050 w 571500"/>
                <a:gd name="connsiteY27" fmla="*/ 381000 h 571500"/>
                <a:gd name="connsiteX28" fmla="*/ 19050 w 571500"/>
                <a:gd name="connsiteY28" fmla="*/ 47625 h 571500"/>
                <a:gd name="connsiteX29" fmla="*/ 47625 w 571500"/>
                <a:gd name="connsiteY29" fmla="*/ 19050 h 571500"/>
                <a:gd name="connsiteX30" fmla="*/ 419100 w 571500"/>
                <a:gd name="connsiteY30" fmla="*/ 542925 h 571500"/>
                <a:gd name="connsiteX31" fmla="*/ 419100 w 571500"/>
                <a:gd name="connsiteY31" fmla="*/ 552450 h 571500"/>
                <a:gd name="connsiteX32" fmla="*/ 152400 w 571500"/>
                <a:gd name="connsiteY32" fmla="*/ 552450 h 571500"/>
                <a:gd name="connsiteX33" fmla="*/ 152400 w 571500"/>
                <a:gd name="connsiteY33" fmla="*/ 542925 h 571500"/>
                <a:gd name="connsiteX34" fmla="*/ 180975 w 571500"/>
                <a:gd name="connsiteY34" fmla="*/ 514350 h 571500"/>
                <a:gd name="connsiteX35" fmla="*/ 266700 w 571500"/>
                <a:gd name="connsiteY35" fmla="*/ 514350 h 571500"/>
                <a:gd name="connsiteX36" fmla="*/ 304800 w 571500"/>
                <a:gd name="connsiteY36" fmla="*/ 514350 h 571500"/>
                <a:gd name="connsiteX37" fmla="*/ 390525 w 571500"/>
                <a:gd name="connsiteY37" fmla="*/ 514350 h 571500"/>
                <a:gd name="connsiteX38" fmla="*/ 419100 w 571500"/>
                <a:gd name="connsiteY38" fmla="*/ 542925 h 571500"/>
                <a:gd name="connsiteX39" fmla="*/ 295275 w 571500"/>
                <a:gd name="connsiteY39" fmla="*/ 495300 h 571500"/>
                <a:gd name="connsiteX40" fmla="*/ 276225 w 571500"/>
                <a:gd name="connsiteY40" fmla="*/ 495300 h 571500"/>
                <a:gd name="connsiteX41" fmla="*/ 276225 w 571500"/>
                <a:gd name="connsiteY41" fmla="*/ 457200 h 571500"/>
                <a:gd name="connsiteX42" fmla="*/ 295275 w 571500"/>
                <a:gd name="connsiteY42" fmla="*/ 457200 h 571500"/>
                <a:gd name="connsiteX43" fmla="*/ 295275 w 571500"/>
                <a:gd name="connsiteY43" fmla="*/ 495300 h 571500"/>
                <a:gd name="connsiteX44" fmla="*/ 552450 w 571500"/>
                <a:gd name="connsiteY44" fmla="*/ 409575 h 571500"/>
                <a:gd name="connsiteX45" fmla="*/ 523875 w 571500"/>
                <a:gd name="connsiteY45" fmla="*/ 438150 h 571500"/>
                <a:gd name="connsiteX46" fmla="*/ 304800 w 571500"/>
                <a:gd name="connsiteY46" fmla="*/ 438150 h 571500"/>
                <a:gd name="connsiteX47" fmla="*/ 266700 w 571500"/>
                <a:gd name="connsiteY47" fmla="*/ 438150 h 571500"/>
                <a:gd name="connsiteX48" fmla="*/ 47625 w 571500"/>
                <a:gd name="connsiteY48" fmla="*/ 438150 h 571500"/>
                <a:gd name="connsiteX49" fmla="*/ 19050 w 571500"/>
                <a:gd name="connsiteY49" fmla="*/ 409575 h 571500"/>
                <a:gd name="connsiteX50" fmla="*/ 19050 w 571500"/>
                <a:gd name="connsiteY50" fmla="*/ 400050 h 571500"/>
                <a:gd name="connsiteX51" fmla="*/ 552450 w 571500"/>
                <a:gd name="connsiteY51" fmla="*/ 400050 h 571500"/>
                <a:gd name="connsiteX52" fmla="*/ 552450 w 571500"/>
                <a:gd name="connsiteY52" fmla="*/ 409575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71500" h="571500">
                  <a:moveTo>
                    <a:pt x="523875" y="0"/>
                  </a:moveTo>
                  <a:lnTo>
                    <a:pt x="47625" y="0"/>
                  </a:lnTo>
                  <a:cubicBezTo>
                    <a:pt x="21365" y="0"/>
                    <a:pt x="0" y="21365"/>
                    <a:pt x="0" y="47625"/>
                  </a:cubicBezTo>
                  <a:lnTo>
                    <a:pt x="0" y="390525"/>
                  </a:lnTo>
                  <a:lnTo>
                    <a:pt x="0" y="409575"/>
                  </a:lnTo>
                  <a:cubicBezTo>
                    <a:pt x="0" y="435835"/>
                    <a:pt x="21365" y="457200"/>
                    <a:pt x="47625" y="457200"/>
                  </a:cubicBezTo>
                  <a:lnTo>
                    <a:pt x="257175" y="457200"/>
                  </a:lnTo>
                  <a:lnTo>
                    <a:pt x="257175" y="495300"/>
                  </a:lnTo>
                  <a:lnTo>
                    <a:pt x="180975" y="495300"/>
                  </a:lnTo>
                  <a:cubicBezTo>
                    <a:pt x="154715" y="495300"/>
                    <a:pt x="133350" y="516665"/>
                    <a:pt x="133350" y="542925"/>
                  </a:cubicBezTo>
                  <a:lnTo>
                    <a:pt x="133350" y="561975"/>
                  </a:lnTo>
                  <a:cubicBezTo>
                    <a:pt x="133350" y="567233"/>
                    <a:pt x="137617" y="571500"/>
                    <a:pt x="142875" y="571500"/>
                  </a:cubicBezTo>
                  <a:lnTo>
                    <a:pt x="428625" y="571500"/>
                  </a:lnTo>
                  <a:cubicBezTo>
                    <a:pt x="433883" y="571500"/>
                    <a:pt x="438150" y="567233"/>
                    <a:pt x="438150" y="561975"/>
                  </a:cubicBezTo>
                  <a:lnTo>
                    <a:pt x="438150" y="542925"/>
                  </a:lnTo>
                  <a:cubicBezTo>
                    <a:pt x="438150" y="516665"/>
                    <a:pt x="416785" y="495300"/>
                    <a:pt x="390525" y="495300"/>
                  </a:cubicBezTo>
                  <a:lnTo>
                    <a:pt x="314325" y="495300"/>
                  </a:lnTo>
                  <a:lnTo>
                    <a:pt x="314325" y="457200"/>
                  </a:lnTo>
                  <a:lnTo>
                    <a:pt x="523875" y="457200"/>
                  </a:lnTo>
                  <a:cubicBezTo>
                    <a:pt x="550135" y="457200"/>
                    <a:pt x="571500" y="435835"/>
                    <a:pt x="571500" y="409575"/>
                  </a:cubicBezTo>
                  <a:lnTo>
                    <a:pt x="571500" y="390525"/>
                  </a:lnTo>
                  <a:lnTo>
                    <a:pt x="571500" y="47625"/>
                  </a:lnTo>
                  <a:cubicBezTo>
                    <a:pt x="571500" y="21365"/>
                    <a:pt x="550135" y="0"/>
                    <a:pt x="523875" y="0"/>
                  </a:cubicBezTo>
                  <a:close/>
                  <a:moveTo>
                    <a:pt x="47625" y="19050"/>
                  </a:moveTo>
                  <a:lnTo>
                    <a:pt x="523875" y="19050"/>
                  </a:lnTo>
                  <a:cubicBezTo>
                    <a:pt x="539629" y="19050"/>
                    <a:pt x="552450" y="31871"/>
                    <a:pt x="552450" y="47625"/>
                  </a:cubicBezTo>
                  <a:lnTo>
                    <a:pt x="552450" y="381000"/>
                  </a:lnTo>
                  <a:lnTo>
                    <a:pt x="19050" y="381000"/>
                  </a:lnTo>
                  <a:lnTo>
                    <a:pt x="19050" y="47625"/>
                  </a:lnTo>
                  <a:cubicBezTo>
                    <a:pt x="19050" y="31871"/>
                    <a:pt x="31871" y="19050"/>
                    <a:pt x="47625" y="19050"/>
                  </a:cubicBezTo>
                  <a:close/>
                  <a:moveTo>
                    <a:pt x="419100" y="542925"/>
                  </a:moveTo>
                  <a:lnTo>
                    <a:pt x="419100" y="552450"/>
                  </a:lnTo>
                  <a:lnTo>
                    <a:pt x="152400" y="552450"/>
                  </a:lnTo>
                  <a:lnTo>
                    <a:pt x="152400" y="542925"/>
                  </a:lnTo>
                  <a:cubicBezTo>
                    <a:pt x="152400" y="527171"/>
                    <a:pt x="165221" y="514350"/>
                    <a:pt x="180975" y="514350"/>
                  </a:cubicBezTo>
                  <a:lnTo>
                    <a:pt x="266700" y="514350"/>
                  </a:lnTo>
                  <a:lnTo>
                    <a:pt x="304800" y="514350"/>
                  </a:lnTo>
                  <a:lnTo>
                    <a:pt x="390525" y="514350"/>
                  </a:lnTo>
                  <a:cubicBezTo>
                    <a:pt x="406279" y="514350"/>
                    <a:pt x="419100" y="527171"/>
                    <a:pt x="419100" y="542925"/>
                  </a:cubicBezTo>
                  <a:close/>
                  <a:moveTo>
                    <a:pt x="295275" y="495300"/>
                  </a:moveTo>
                  <a:lnTo>
                    <a:pt x="276225" y="495300"/>
                  </a:lnTo>
                  <a:lnTo>
                    <a:pt x="276225" y="457200"/>
                  </a:lnTo>
                  <a:lnTo>
                    <a:pt x="295275" y="457200"/>
                  </a:lnTo>
                  <a:lnTo>
                    <a:pt x="295275" y="495300"/>
                  </a:lnTo>
                  <a:close/>
                  <a:moveTo>
                    <a:pt x="552450" y="409575"/>
                  </a:moveTo>
                  <a:cubicBezTo>
                    <a:pt x="552450" y="425329"/>
                    <a:pt x="539629" y="438150"/>
                    <a:pt x="523875" y="438150"/>
                  </a:cubicBezTo>
                  <a:lnTo>
                    <a:pt x="304800" y="438150"/>
                  </a:lnTo>
                  <a:lnTo>
                    <a:pt x="266700" y="438150"/>
                  </a:lnTo>
                  <a:lnTo>
                    <a:pt x="47625" y="438150"/>
                  </a:lnTo>
                  <a:cubicBezTo>
                    <a:pt x="31871" y="438150"/>
                    <a:pt x="19050" y="425329"/>
                    <a:pt x="19050" y="409575"/>
                  </a:cubicBezTo>
                  <a:lnTo>
                    <a:pt x="19050" y="400050"/>
                  </a:lnTo>
                  <a:lnTo>
                    <a:pt x="552450" y="400050"/>
                  </a:lnTo>
                  <a:lnTo>
                    <a:pt x="552450" y="409575"/>
                  </a:lnTo>
                  <a:close/>
                </a:path>
              </a:pathLst>
            </a:custGeom>
            <a:grpFill/>
            <a:ln w="3175" cap="flat">
              <a:solidFill>
                <a:schemeClr val="bg1"/>
              </a:solid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50" name="Freeform: Shape 49">
              <a:extLst>
                <a:ext uri="{FF2B5EF4-FFF2-40B4-BE49-F238E27FC236}">
                  <a16:creationId xmlns:a16="http://schemas.microsoft.com/office/drawing/2014/main" id="{3272993E-5943-4A84-8ECA-8D6913DA4869}"/>
                </a:ext>
              </a:extLst>
            </p:cNvPr>
            <p:cNvSpPr/>
            <p:nvPr/>
          </p:nvSpPr>
          <p:spPr>
            <a:xfrm>
              <a:off x="-469543" y="3814786"/>
              <a:ext cx="285750" cy="323850"/>
            </a:xfrm>
            <a:custGeom>
              <a:avLst/>
              <a:gdLst>
                <a:gd name="connsiteX0" fmla="*/ 9525 w 285750"/>
                <a:gd name="connsiteY0" fmla="*/ 323850 h 323850"/>
                <a:gd name="connsiteX1" fmla="*/ 285750 w 285750"/>
                <a:gd name="connsiteY1" fmla="*/ 323850 h 323850"/>
                <a:gd name="connsiteX2" fmla="*/ 285750 w 285750"/>
                <a:gd name="connsiteY2" fmla="*/ 304800 h 323850"/>
                <a:gd name="connsiteX3" fmla="*/ 19050 w 285750"/>
                <a:gd name="connsiteY3" fmla="*/ 304800 h 323850"/>
                <a:gd name="connsiteX4" fmla="*/ 19050 w 285750"/>
                <a:gd name="connsiteY4" fmla="*/ 0 h 323850"/>
                <a:gd name="connsiteX5" fmla="*/ 0 w 285750"/>
                <a:gd name="connsiteY5" fmla="*/ 0 h 323850"/>
                <a:gd name="connsiteX6" fmla="*/ 0 w 285750"/>
                <a:gd name="connsiteY6" fmla="*/ 314325 h 323850"/>
                <a:gd name="connsiteX7" fmla="*/ 9525 w 285750"/>
                <a:gd name="connsiteY7" fmla="*/ 32385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50" h="323850">
                  <a:moveTo>
                    <a:pt x="9525" y="323850"/>
                  </a:moveTo>
                  <a:lnTo>
                    <a:pt x="285750" y="323850"/>
                  </a:lnTo>
                  <a:lnTo>
                    <a:pt x="285750" y="304800"/>
                  </a:lnTo>
                  <a:lnTo>
                    <a:pt x="19050" y="304800"/>
                  </a:lnTo>
                  <a:lnTo>
                    <a:pt x="19050" y="0"/>
                  </a:lnTo>
                  <a:lnTo>
                    <a:pt x="0" y="0"/>
                  </a:lnTo>
                  <a:lnTo>
                    <a:pt x="0" y="314325"/>
                  </a:lnTo>
                  <a:cubicBezTo>
                    <a:pt x="0" y="319583"/>
                    <a:pt x="4267" y="323850"/>
                    <a:pt x="9525" y="323850"/>
                  </a:cubicBezTo>
                  <a:close/>
                </a:path>
              </a:pathLst>
            </a:custGeom>
            <a:grpFill/>
            <a:ln w="3175" cap="flat">
              <a:solidFill>
                <a:schemeClr val="bg1"/>
              </a:solid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51" name="Freeform: Shape 50">
              <a:extLst>
                <a:ext uri="{FF2B5EF4-FFF2-40B4-BE49-F238E27FC236}">
                  <a16:creationId xmlns:a16="http://schemas.microsoft.com/office/drawing/2014/main" id="{F71B257D-EB3D-4638-B4BD-82E211A8908A}"/>
                </a:ext>
              </a:extLst>
            </p:cNvPr>
            <p:cNvSpPr/>
            <p:nvPr/>
          </p:nvSpPr>
          <p:spPr>
            <a:xfrm>
              <a:off x="-679093" y="4024336"/>
              <a:ext cx="190500" cy="114300"/>
            </a:xfrm>
            <a:custGeom>
              <a:avLst/>
              <a:gdLst>
                <a:gd name="connsiteX0" fmla="*/ 9525 w 190500"/>
                <a:gd name="connsiteY0" fmla="*/ 114300 h 114300"/>
                <a:gd name="connsiteX1" fmla="*/ 180975 w 190500"/>
                <a:gd name="connsiteY1" fmla="*/ 114300 h 114300"/>
                <a:gd name="connsiteX2" fmla="*/ 190500 w 190500"/>
                <a:gd name="connsiteY2" fmla="*/ 104775 h 114300"/>
                <a:gd name="connsiteX3" fmla="*/ 190500 w 190500"/>
                <a:gd name="connsiteY3" fmla="*/ 9525 h 114300"/>
                <a:gd name="connsiteX4" fmla="*/ 180975 w 190500"/>
                <a:gd name="connsiteY4" fmla="*/ 0 h 114300"/>
                <a:gd name="connsiteX5" fmla="*/ 9525 w 190500"/>
                <a:gd name="connsiteY5" fmla="*/ 0 h 114300"/>
                <a:gd name="connsiteX6" fmla="*/ 0 w 190500"/>
                <a:gd name="connsiteY6" fmla="*/ 9525 h 114300"/>
                <a:gd name="connsiteX7" fmla="*/ 0 w 190500"/>
                <a:gd name="connsiteY7" fmla="*/ 104775 h 114300"/>
                <a:gd name="connsiteX8" fmla="*/ 9525 w 190500"/>
                <a:gd name="connsiteY8" fmla="*/ 114300 h 114300"/>
                <a:gd name="connsiteX9" fmla="*/ 19050 w 190500"/>
                <a:gd name="connsiteY9" fmla="*/ 19050 h 114300"/>
                <a:gd name="connsiteX10" fmla="*/ 171450 w 190500"/>
                <a:gd name="connsiteY10" fmla="*/ 19050 h 114300"/>
                <a:gd name="connsiteX11" fmla="*/ 171450 w 190500"/>
                <a:gd name="connsiteY11" fmla="*/ 95250 h 114300"/>
                <a:gd name="connsiteX12" fmla="*/ 19050 w 190500"/>
                <a:gd name="connsiteY12" fmla="*/ 95250 h 114300"/>
                <a:gd name="connsiteX13" fmla="*/ 19050 w 190500"/>
                <a:gd name="connsiteY13" fmla="*/ 190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0500" h="114300">
                  <a:moveTo>
                    <a:pt x="9525" y="114300"/>
                  </a:moveTo>
                  <a:lnTo>
                    <a:pt x="180975" y="114300"/>
                  </a:lnTo>
                  <a:cubicBezTo>
                    <a:pt x="186233" y="114300"/>
                    <a:pt x="190500" y="110033"/>
                    <a:pt x="190500" y="104775"/>
                  </a:cubicBezTo>
                  <a:lnTo>
                    <a:pt x="190500" y="9525"/>
                  </a:lnTo>
                  <a:cubicBezTo>
                    <a:pt x="190500" y="4267"/>
                    <a:pt x="186233" y="0"/>
                    <a:pt x="180975" y="0"/>
                  </a:cubicBezTo>
                  <a:lnTo>
                    <a:pt x="9525" y="0"/>
                  </a:lnTo>
                  <a:cubicBezTo>
                    <a:pt x="4267" y="0"/>
                    <a:pt x="0" y="4267"/>
                    <a:pt x="0" y="9525"/>
                  </a:cubicBezTo>
                  <a:lnTo>
                    <a:pt x="0" y="104775"/>
                  </a:lnTo>
                  <a:cubicBezTo>
                    <a:pt x="0" y="110033"/>
                    <a:pt x="4267" y="114300"/>
                    <a:pt x="9525" y="114300"/>
                  </a:cubicBezTo>
                  <a:close/>
                  <a:moveTo>
                    <a:pt x="19050" y="19050"/>
                  </a:moveTo>
                  <a:lnTo>
                    <a:pt x="171450" y="19050"/>
                  </a:lnTo>
                  <a:lnTo>
                    <a:pt x="171450" y="95250"/>
                  </a:lnTo>
                  <a:lnTo>
                    <a:pt x="19050" y="95250"/>
                  </a:lnTo>
                  <a:lnTo>
                    <a:pt x="19050" y="19050"/>
                  </a:lnTo>
                  <a:close/>
                </a:path>
              </a:pathLst>
            </a:custGeom>
            <a:grpFill/>
            <a:ln w="3175" cap="flat">
              <a:solidFill>
                <a:schemeClr val="bg1"/>
              </a:solid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52" name="Freeform: Shape 51">
              <a:extLst>
                <a:ext uri="{FF2B5EF4-FFF2-40B4-BE49-F238E27FC236}">
                  <a16:creationId xmlns:a16="http://schemas.microsoft.com/office/drawing/2014/main" id="{1CB35743-DF4D-411D-BF43-E3C2B154A641}"/>
                </a:ext>
              </a:extLst>
            </p:cNvPr>
            <p:cNvSpPr/>
            <p:nvPr/>
          </p:nvSpPr>
          <p:spPr>
            <a:xfrm>
              <a:off x="-439977" y="3862410"/>
              <a:ext cx="253384" cy="242383"/>
            </a:xfrm>
            <a:custGeom>
              <a:avLst/>
              <a:gdLst>
                <a:gd name="connsiteX0" fmla="*/ 49244 w 253384"/>
                <a:gd name="connsiteY0" fmla="*/ 178004 h 242383"/>
                <a:gd name="connsiteX1" fmla="*/ 78000 w 253384"/>
                <a:gd name="connsiteY1" fmla="*/ 206760 h 242383"/>
                <a:gd name="connsiteX2" fmla="*/ 90449 w 253384"/>
                <a:gd name="connsiteY2" fmla="*/ 207646 h 242383"/>
                <a:gd name="connsiteX3" fmla="*/ 128549 w 253384"/>
                <a:gd name="connsiteY3" fmla="*/ 179071 h 242383"/>
                <a:gd name="connsiteX4" fmla="*/ 131969 w 253384"/>
                <a:gd name="connsiteY4" fmla="*/ 174137 h 242383"/>
                <a:gd name="connsiteX5" fmla="*/ 168402 w 253384"/>
                <a:gd name="connsiteY5" fmla="*/ 50264 h 242383"/>
                <a:gd name="connsiteX6" fmla="*/ 189662 w 253384"/>
                <a:gd name="connsiteY6" fmla="*/ 163678 h 242383"/>
                <a:gd name="connsiteX7" fmla="*/ 196215 w 253384"/>
                <a:gd name="connsiteY7" fmla="*/ 171022 h 242383"/>
                <a:gd name="connsiteX8" fmla="*/ 205759 w 253384"/>
                <a:gd name="connsiteY8" fmla="*/ 168650 h 242383"/>
                <a:gd name="connsiteX9" fmla="*/ 253384 w 253384"/>
                <a:gd name="connsiteY9" fmla="*/ 121025 h 242383"/>
                <a:gd name="connsiteX10" fmla="*/ 239916 w 253384"/>
                <a:gd name="connsiteY10" fmla="*/ 107557 h 242383"/>
                <a:gd name="connsiteX11" fmla="*/ 205054 w 253384"/>
                <a:gd name="connsiteY11" fmla="*/ 142409 h 242383"/>
                <a:gd name="connsiteX12" fmla="*/ 179813 w 253384"/>
                <a:gd name="connsiteY12" fmla="*/ 7763 h 242383"/>
                <a:gd name="connsiteX13" fmla="*/ 170926 w 253384"/>
                <a:gd name="connsiteY13" fmla="*/ 10 h 242383"/>
                <a:gd name="connsiteX14" fmla="*/ 161306 w 253384"/>
                <a:gd name="connsiteY14" fmla="*/ 6830 h 242383"/>
                <a:gd name="connsiteX15" fmla="*/ 114576 w 253384"/>
                <a:gd name="connsiteY15" fmla="*/ 165726 h 242383"/>
                <a:gd name="connsiteX16" fmla="*/ 85611 w 253384"/>
                <a:gd name="connsiteY16" fmla="*/ 187443 h 242383"/>
                <a:gd name="connsiteX17" fmla="*/ 53350 w 253384"/>
                <a:gd name="connsiteY17" fmla="*/ 155182 h 242383"/>
                <a:gd name="connsiteX18" fmla="*/ 45091 w 253384"/>
                <a:gd name="connsiteY18" fmla="*/ 152515 h 242383"/>
                <a:gd name="connsiteX19" fmla="*/ 38100 w 253384"/>
                <a:gd name="connsiteY19" fmla="*/ 157658 h 242383"/>
                <a:gd name="connsiteX20" fmla="*/ 0 w 253384"/>
                <a:gd name="connsiteY20" fmla="*/ 233858 h 242383"/>
                <a:gd name="connsiteX21" fmla="*/ 17040 w 253384"/>
                <a:gd name="connsiteY21" fmla="*/ 242383 h 242383"/>
                <a:gd name="connsiteX22" fmla="*/ 49244 w 253384"/>
                <a:gd name="connsiteY22" fmla="*/ 178004 h 242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3384" h="242383">
                  <a:moveTo>
                    <a:pt x="49244" y="178004"/>
                  </a:moveTo>
                  <a:lnTo>
                    <a:pt x="78000" y="206760"/>
                  </a:lnTo>
                  <a:cubicBezTo>
                    <a:pt x="81353" y="210113"/>
                    <a:pt x="86658" y="210494"/>
                    <a:pt x="90449" y="207646"/>
                  </a:cubicBezTo>
                  <a:lnTo>
                    <a:pt x="128549" y="179071"/>
                  </a:lnTo>
                  <a:cubicBezTo>
                    <a:pt x="130188" y="177842"/>
                    <a:pt x="131388" y="176108"/>
                    <a:pt x="131969" y="174137"/>
                  </a:cubicBezTo>
                  <a:lnTo>
                    <a:pt x="168402" y="50264"/>
                  </a:lnTo>
                  <a:lnTo>
                    <a:pt x="189662" y="163678"/>
                  </a:lnTo>
                  <a:cubicBezTo>
                    <a:pt x="190310" y="167155"/>
                    <a:pt x="192834" y="169984"/>
                    <a:pt x="196215" y="171022"/>
                  </a:cubicBezTo>
                  <a:cubicBezTo>
                    <a:pt x="199587" y="172041"/>
                    <a:pt x="203264" y="171155"/>
                    <a:pt x="205759" y="168650"/>
                  </a:cubicBezTo>
                  <a:lnTo>
                    <a:pt x="253384" y="121025"/>
                  </a:lnTo>
                  <a:lnTo>
                    <a:pt x="239916" y="107557"/>
                  </a:lnTo>
                  <a:lnTo>
                    <a:pt x="205054" y="142409"/>
                  </a:lnTo>
                  <a:lnTo>
                    <a:pt x="179813" y="7763"/>
                  </a:lnTo>
                  <a:cubicBezTo>
                    <a:pt x="179003" y="3430"/>
                    <a:pt x="175327" y="220"/>
                    <a:pt x="170926" y="10"/>
                  </a:cubicBezTo>
                  <a:cubicBezTo>
                    <a:pt x="166497" y="-190"/>
                    <a:pt x="162554" y="2601"/>
                    <a:pt x="161306" y="6830"/>
                  </a:cubicBezTo>
                  <a:lnTo>
                    <a:pt x="114576" y="165726"/>
                  </a:lnTo>
                  <a:lnTo>
                    <a:pt x="85611" y="187443"/>
                  </a:lnTo>
                  <a:lnTo>
                    <a:pt x="53350" y="155182"/>
                  </a:lnTo>
                  <a:cubicBezTo>
                    <a:pt x="51178" y="153010"/>
                    <a:pt x="48092" y="152039"/>
                    <a:pt x="45091" y="152515"/>
                  </a:cubicBezTo>
                  <a:cubicBezTo>
                    <a:pt x="42072" y="153010"/>
                    <a:pt x="39472" y="154915"/>
                    <a:pt x="38100" y="157658"/>
                  </a:cubicBezTo>
                  <a:lnTo>
                    <a:pt x="0" y="233858"/>
                  </a:lnTo>
                  <a:lnTo>
                    <a:pt x="17040" y="242383"/>
                  </a:lnTo>
                  <a:lnTo>
                    <a:pt x="49244" y="178004"/>
                  </a:lnTo>
                  <a:close/>
                </a:path>
              </a:pathLst>
            </a:custGeom>
            <a:grpFill/>
            <a:ln w="3175" cap="flat">
              <a:solidFill>
                <a:schemeClr val="bg1"/>
              </a:solid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pic>
        <p:nvPicPr>
          <p:cNvPr id="29" name="Picture 28" descr="Text&#10;&#10;Description automatically generated with medium confidence">
            <a:extLst>
              <a:ext uri="{FF2B5EF4-FFF2-40B4-BE49-F238E27FC236}">
                <a16:creationId xmlns:a16="http://schemas.microsoft.com/office/drawing/2014/main" id="{E468FD29-51FA-4E1C-ABEA-51CBCDF6C2D1}"/>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41100" y="326382"/>
            <a:ext cx="1528463" cy="636277"/>
          </a:xfrm>
          <a:prstGeom prst="rect">
            <a:avLst/>
          </a:prstGeom>
        </p:spPr>
      </p:pic>
      <p:sp>
        <p:nvSpPr>
          <p:cNvPr id="33" name="Slide Number Placeholder 2">
            <a:extLst>
              <a:ext uri="{FF2B5EF4-FFF2-40B4-BE49-F238E27FC236}">
                <a16:creationId xmlns:a16="http://schemas.microsoft.com/office/drawing/2014/main" id="{587368C1-B0C8-4434-B7E0-C6001AF0CD1E}"/>
              </a:ext>
            </a:extLst>
          </p:cNvPr>
          <p:cNvSpPr txBox="1">
            <a:spLocks/>
          </p:cNvSpPr>
          <p:nvPr/>
        </p:nvSpPr>
        <p:spPr>
          <a:xfrm>
            <a:off x="594360" y="6446520"/>
            <a:ext cx="409290" cy="274957"/>
          </a:xfrm>
          <a:prstGeom prst="rect">
            <a:avLst/>
          </a:prstGeom>
        </p:spPr>
        <p:txBody>
          <a:bodyPr vert="horz" lIns="91440" tIns="45720" rIns="91440" bIns="45720" rtlCol="1" anchor="ctr"/>
          <a:lstStyle>
            <a:defPPr>
              <a:defRPr lang="en-US"/>
            </a:defPPr>
            <a:lvl1pPr marL="0" algn="r" defTabSz="914400" rtl="1" eaLnBrk="1" latinLnBrk="0" hangingPunct="1">
              <a:defRPr sz="900" kern="1200">
                <a:solidFill>
                  <a:schemeClr val="bg1">
                    <a:lumMod val="6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0" marR="0" lvl="0" indent="0" algn="r" defTabSz="914400" rtl="1" eaLnBrk="1" fontAlgn="auto" latinLnBrk="0" hangingPunct="1">
              <a:lnSpc>
                <a:spcPct val="100000"/>
              </a:lnSpc>
              <a:spcBef>
                <a:spcPts val="0"/>
              </a:spcBef>
              <a:spcAft>
                <a:spcPts val="0"/>
              </a:spcAft>
              <a:buClrTx/>
              <a:buSzTx/>
              <a:buFontTx/>
              <a:buNone/>
              <a:tabLst/>
              <a:defRPr/>
            </a:pPr>
            <a:fld id="{9FDB499F-DC86-4996-A3C7-FCE8E06389C2}" type="slidenum">
              <a:rPr kumimoji="0" lang="ar-SA" sz="900" b="0" i="0" u="none" strike="noStrike" kern="1200" cap="none" spc="0" normalizeH="0" baseline="0" noProof="0" smtClean="0">
                <a:ln>
                  <a:noFill/>
                </a:ln>
                <a:solidFill>
                  <a:prstClr val="white">
                    <a:lumMod val="65000"/>
                  </a:prstClr>
                </a:solidFill>
                <a:effectLst/>
                <a:uLnTx/>
                <a:uFillTx/>
                <a:latin typeface="DIN Next LT Arabic"/>
                <a:ea typeface="+mn-ea"/>
                <a:cs typeface="DIN Next LT Arabic"/>
              </a:rPr>
              <a:pPr marL="0" marR="0" lvl="0" indent="0" algn="r" defTabSz="914400" rtl="1" eaLnBrk="1" fontAlgn="auto" latinLnBrk="0" hangingPunct="1">
                <a:lnSpc>
                  <a:spcPct val="100000"/>
                </a:lnSpc>
                <a:spcBef>
                  <a:spcPts val="0"/>
                </a:spcBef>
                <a:spcAft>
                  <a:spcPts val="0"/>
                </a:spcAft>
                <a:buClrTx/>
                <a:buSzTx/>
                <a:buFontTx/>
                <a:buNone/>
                <a:tabLst/>
                <a:defRPr/>
              </a:pPr>
              <a:t>8</a:t>
            </a:fld>
            <a:endPar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endParaRPr>
          </a:p>
        </p:txBody>
      </p:sp>
      <p:pic>
        <p:nvPicPr>
          <p:cNvPr id="34" name="Picture 33">
            <a:extLst>
              <a:ext uri="{FF2B5EF4-FFF2-40B4-BE49-F238E27FC236}">
                <a16:creationId xmlns:a16="http://schemas.microsoft.com/office/drawing/2014/main" id="{5B38AE99-9599-4F31-99EE-40B8B61AF7C8}"/>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
        <p:nvSpPr>
          <p:cNvPr id="35" name="Rectangle: Rounded Corners 34">
            <a:extLst>
              <a:ext uri="{FF2B5EF4-FFF2-40B4-BE49-F238E27FC236}">
                <a16:creationId xmlns:a16="http://schemas.microsoft.com/office/drawing/2014/main" id="{E0590DA9-3181-4859-B9B8-A698636D3C38}"/>
              </a:ext>
            </a:extLst>
          </p:cNvPr>
          <p:cNvSpPr/>
          <p:nvPr/>
        </p:nvSpPr>
        <p:spPr>
          <a:xfrm>
            <a:off x="62752" y="69564"/>
            <a:ext cx="1678584" cy="228609"/>
          </a:xfrm>
          <a:prstGeom prst="roundRect">
            <a:avLst>
              <a:gd name="adj" fmla="val 1423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4- تجربة المستخدم</a:t>
            </a:r>
          </a:p>
        </p:txBody>
      </p:sp>
    </p:spTree>
    <p:extLst>
      <p:ext uri="{BB962C8B-B14F-4D97-AF65-F5344CB8AC3E}">
        <p14:creationId xmlns:p14="http://schemas.microsoft.com/office/powerpoint/2010/main" val="204683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AC62EDB-4051-44E6-9B11-B8E9CDD23A05}"/>
              </a:ext>
            </a:extLst>
          </p:cNvPr>
          <p:cNvGraphicFramePr>
            <a:graphicFrameLocks noChangeAspect="1"/>
          </p:cNvGraphicFramePr>
          <p:nvPr>
            <p:custDataLst>
              <p:tags r:id="rId2"/>
            </p:custDataLst>
            <p:extLst>
              <p:ext uri="{D42A27DB-BD31-4B8C-83A1-F6EECF244321}">
                <p14:modId xmlns:p14="http://schemas.microsoft.com/office/powerpoint/2010/main" val="36206637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66" name="think-cell Slide" r:id="rId6" imgW="421" imgH="420" progId="TCLayout.ActiveDocument.1">
                  <p:embed/>
                </p:oleObj>
              </mc:Choice>
              <mc:Fallback>
                <p:oleObj name="think-cell Slide" r:id="rId6" imgW="421" imgH="420" progId="TCLayout.ActiveDocument.1">
                  <p:embed/>
                  <p:pic>
                    <p:nvPicPr>
                      <p:cNvPr id="3" name="Object 2" hidden="1">
                        <a:extLst>
                          <a:ext uri="{FF2B5EF4-FFF2-40B4-BE49-F238E27FC236}">
                            <a16:creationId xmlns:a16="http://schemas.microsoft.com/office/drawing/2014/main" id="{6AC62EDB-4051-44E6-9B11-B8E9CDD23A0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A4E8A0EB-2388-4D2C-B071-EDB10F10BE8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DIN Next LT Arabic Medium" panose="020B0603020203050203" pitchFamily="34" charset="-78"/>
              <a:ea typeface="+mn-ea"/>
              <a:cs typeface="DIN Next LT Arabic Medium"/>
              <a:sym typeface="DIN Next LT Arabic Medium" panose="020B0603020203050203" pitchFamily="34" charset="-78"/>
            </a:endParaRPr>
          </a:p>
        </p:txBody>
      </p:sp>
      <p:sp>
        <p:nvSpPr>
          <p:cNvPr id="54" name="Footer Placeholder 1">
            <a:extLst>
              <a:ext uri="{FF2B5EF4-FFF2-40B4-BE49-F238E27FC236}">
                <a16:creationId xmlns:a16="http://schemas.microsoft.com/office/drawing/2014/main" id="{28637B94-A721-49D9-9BED-6C54252AB10C}"/>
              </a:ext>
            </a:extLst>
          </p:cNvPr>
          <p:cNvSpPr>
            <a:spLocks noGrp="1"/>
          </p:cNvSpPr>
          <p:nvPr>
            <p:ph type="ftr" sz="quarter" idx="1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rPr>
              <a:t>المصدر: الموقع الإلكتروني الرسمي، وكتيب الشركة، والتقارير السنوية، والأبحاث الصحفية، وتحليلات فريق العمل</a:t>
            </a:r>
          </a:p>
        </p:txBody>
      </p:sp>
      <p:sp>
        <p:nvSpPr>
          <p:cNvPr id="4" name="Title 4">
            <a:extLst>
              <a:ext uri="{FF2B5EF4-FFF2-40B4-BE49-F238E27FC236}">
                <a16:creationId xmlns:a16="http://schemas.microsoft.com/office/drawing/2014/main" id="{02B0A86E-6DDB-422B-94F4-8F224CB8FC49}"/>
              </a:ext>
            </a:extLst>
          </p:cNvPr>
          <p:cNvSpPr>
            <a:spLocks noGrp="1"/>
          </p:cNvSpPr>
          <p:nvPr>
            <p:ph type="title"/>
          </p:nvPr>
        </p:nvSpPr>
        <p:spPr/>
        <p:txBody>
          <a:bodyPr vert="horz">
            <a:noAutofit/>
          </a:bodyPr>
          <a:lstStyle/>
          <a:p>
            <a:r>
              <a:rPr lang="ar-SA"/>
              <a:t>لقطات صورية للمنصة (2/ 2)</a:t>
            </a:r>
          </a:p>
        </p:txBody>
      </p:sp>
      <p:sp>
        <p:nvSpPr>
          <p:cNvPr id="56" name="TextBox 55">
            <a:extLst>
              <a:ext uri="{FF2B5EF4-FFF2-40B4-BE49-F238E27FC236}">
                <a16:creationId xmlns:a16="http://schemas.microsoft.com/office/drawing/2014/main" id="{2D0F4F66-8DC2-4539-B335-6079EC77D991}"/>
              </a:ext>
            </a:extLst>
          </p:cNvPr>
          <p:cNvSpPr txBox="1"/>
          <p:nvPr/>
        </p:nvSpPr>
        <p:spPr>
          <a:xfrm flipH="1">
            <a:off x="6646457" y="5414826"/>
            <a:ext cx="4742553" cy="646331"/>
          </a:xfrm>
          <a:prstGeom prst="rect">
            <a:avLst/>
          </a:prstGeom>
          <a:noFill/>
        </p:spPr>
        <p:txBody>
          <a:bodyPr wrap="square" rtlCol="0">
            <a:spAutoFit/>
          </a:bodyPr>
          <a:lstStyle>
            <a:defPPr>
              <a:defRPr lang="en-US"/>
            </a:defPPr>
            <a:lvl1pPr>
              <a:defRPr sz="1200"/>
            </a:lvl1p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a:ea typeface="+mn-ea"/>
                <a:cs typeface="DIN Next LT Arabic"/>
              </a:rPr>
              <a:t>تأتي خيارات التنقل بصورة يسهل العثور عليها وتحديدها، مثل القائمة المنسدلة لاختيار المدينة والمؤشر (الموجودة في أعلى الصورة) وأزرار اختيار المستويات المختلفة من التفاصيل (الموجودة على يمين الصورة)</a:t>
            </a:r>
          </a:p>
        </p:txBody>
      </p:sp>
      <p:pic>
        <p:nvPicPr>
          <p:cNvPr id="66" name="Picture 2" descr="Australian Urban Observatory liveability index">
            <a:extLst>
              <a:ext uri="{FF2B5EF4-FFF2-40B4-BE49-F238E27FC236}">
                <a16:creationId xmlns:a16="http://schemas.microsoft.com/office/drawing/2014/main" id="{C7A29230-8465-4747-998B-98078CFCDACD}"/>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1028769" y="2619756"/>
            <a:ext cx="4919543" cy="2719201"/>
          </a:xfrm>
          <a:prstGeom prst="rect">
            <a:avLst/>
          </a:prstGeom>
          <a:effectLst>
            <a:outerShdw blurRad="127000" sx="96000" sy="96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7" name="TextBox 66">
            <a:extLst>
              <a:ext uri="{FF2B5EF4-FFF2-40B4-BE49-F238E27FC236}">
                <a16:creationId xmlns:a16="http://schemas.microsoft.com/office/drawing/2014/main" id="{43A6420E-F23D-4E50-996B-4BAA6223A051}"/>
              </a:ext>
            </a:extLst>
          </p:cNvPr>
          <p:cNvSpPr txBox="1"/>
          <p:nvPr/>
        </p:nvSpPr>
        <p:spPr>
          <a:xfrm flipH="1">
            <a:off x="1136028" y="5414826"/>
            <a:ext cx="4919543" cy="830997"/>
          </a:xfrm>
          <a:prstGeom prst="rect">
            <a:avLst/>
          </a:prstGeom>
          <a:noFill/>
        </p:spPr>
        <p:txBody>
          <a:bodyPr wrap="square" rtlCol="0">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srgbClr val="282560"/>
                </a:solidFill>
                <a:effectLst/>
                <a:uLnTx/>
                <a:uFillTx/>
                <a:latin typeface="DIN Next LT Arabic"/>
                <a:ea typeface="+mn-ea"/>
                <a:cs typeface="DIN Next LT Arabic"/>
              </a:rPr>
              <a:t>خريطة توضح الضواحي الداخلية في مدينة ملبورن التي حصلت على تصنيف ضمن أفضل الضواحي في محور قابلية العيش، بينما سجلت معظم الضواحي الطرفية تصنيفات ضعيفة. وتتيح المنصة إجراء مقارنات مرئية على مستوى المدينة، إلا أنها لا تدعم المقارنة بين المدن أو اختيار المدينة على الخرائط.</a:t>
            </a:r>
          </a:p>
        </p:txBody>
      </p:sp>
      <p:sp>
        <p:nvSpPr>
          <p:cNvPr id="33" name="Rectangle 32">
            <a:extLst>
              <a:ext uri="{FF2B5EF4-FFF2-40B4-BE49-F238E27FC236}">
                <a16:creationId xmlns:a16="http://schemas.microsoft.com/office/drawing/2014/main" id="{8473555A-B465-4B9B-82B7-0AAB3AABC40E}"/>
              </a:ext>
            </a:extLst>
          </p:cNvPr>
          <p:cNvSpPr/>
          <p:nvPr/>
        </p:nvSpPr>
        <p:spPr>
          <a:xfrm flipH="1">
            <a:off x="7978081" y="1969370"/>
            <a:ext cx="26060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سهولة التنقل</a:t>
            </a:r>
          </a:p>
        </p:txBody>
      </p:sp>
      <p:sp>
        <p:nvSpPr>
          <p:cNvPr id="35" name="TextBox 34">
            <a:extLst>
              <a:ext uri="{FF2B5EF4-FFF2-40B4-BE49-F238E27FC236}">
                <a16:creationId xmlns:a16="http://schemas.microsoft.com/office/drawing/2014/main" id="{1117427E-014F-4D0B-9969-4AFDE9566F71}"/>
              </a:ext>
            </a:extLst>
          </p:cNvPr>
          <p:cNvSpPr txBox="1"/>
          <p:nvPr/>
        </p:nvSpPr>
        <p:spPr>
          <a:xfrm>
            <a:off x="10362242" y="2063899"/>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و</a:t>
            </a:r>
          </a:p>
        </p:txBody>
      </p:sp>
      <p:cxnSp>
        <p:nvCxnSpPr>
          <p:cNvPr id="36" name="Straight Connector 35">
            <a:extLst>
              <a:ext uri="{FF2B5EF4-FFF2-40B4-BE49-F238E27FC236}">
                <a16:creationId xmlns:a16="http://schemas.microsoft.com/office/drawing/2014/main" id="{71F8B25E-79B7-4C5D-97B6-98908DD92D8A}"/>
              </a:ext>
            </a:extLst>
          </p:cNvPr>
          <p:cNvCxnSpPr>
            <a:cxnSpLocks/>
          </p:cNvCxnSpPr>
          <p:nvPr/>
        </p:nvCxnSpPr>
        <p:spPr>
          <a:xfrm flipH="1">
            <a:off x="10322237" y="2133253"/>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grpSp>
        <p:nvGrpSpPr>
          <p:cNvPr id="48" name="Graphic 18">
            <a:extLst>
              <a:ext uri="{FF2B5EF4-FFF2-40B4-BE49-F238E27FC236}">
                <a16:creationId xmlns:a16="http://schemas.microsoft.com/office/drawing/2014/main" id="{AC7082AF-A488-485E-AA58-88F64306B605}"/>
              </a:ext>
            </a:extLst>
          </p:cNvPr>
          <p:cNvGrpSpPr/>
          <p:nvPr/>
        </p:nvGrpSpPr>
        <p:grpSpPr>
          <a:xfrm>
            <a:off x="8136054" y="2062529"/>
            <a:ext cx="297228" cy="297262"/>
            <a:chOff x="304679" y="4048945"/>
            <a:chExt cx="266739" cy="266769"/>
          </a:xfrm>
          <a:solidFill>
            <a:schemeClr val="bg1"/>
          </a:solidFill>
        </p:grpSpPr>
        <p:sp>
          <p:nvSpPr>
            <p:cNvPr id="49" name="Freeform: Shape 48">
              <a:extLst>
                <a:ext uri="{FF2B5EF4-FFF2-40B4-BE49-F238E27FC236}">
                  <a16:creationId xmlns:a16="http://schemas.microsoft.com/office/drawing/2014/main" id="{03CCDE62-674C-4AB4-8940-984A7B7A16F2}"/>
                </a:ext>
              </a:extLst>
            </p:cNvPr>
            <p:cNvSpPr/>
            <p:nvPr/>
          </p:nvSpPr>
          <p:spPr>
            <a:xfrm>
              <a:off x="304679" y="4048945"/>
              <a:ext cx="266739" cy="266769"/>
            </a:xfrm>
            <a:custGeom>
              <a:avLst/>
              <a:gdLst>
                <a:gd name="connsiteX0" fmla="*/ 225851 w 266739"/>
                <a:gd name="connsiteY0" fmla="*/ 37300 h 266769"/>
                <a:gd name="connsiteX1" fmla="*/ 212442 w 266739"/>
                <a:gd name="connsiteY1" fmla="*/ 38585 h 266769"/>
                <a:gd name="connsiteX2" fmla="*/ 212707 w 266739"/>
                <a:gd name="connsiteY2" fmla="*/ 51016 h 266769"/>
                <a:gd name="connsiteX3" fmla="*/ 215942 w 266739"/>
                <a:gd name="connsiteY3" fmla="*/ 212629 h 266769"/>
                <a:gd name="connsiteX4" fmla="*/ 54330 w 266739"/>
                <a:gd name="connsiteY4" fmla="*/ 215865 h 266769"/>
                <a:gd name="connsiteX5" fmla="*/ 51094 w 266739"/>
                <a:gd name="connsiteY5" fmla="*/ 54252 h 266769"/>
                <a:gd name="connsiteX6" fmla="*/ 177559 w 266739"/>
                <a:gd name="connsiteY6" fmla="*/ 27966 h 266769"/>
                <a:gd name="connsiteX7" fmla="*/ 189989 w 266739"/>
                <a:gd name="connsiteY7" fmla="*/ 22775 h 266769"/>
                <a:gd name="connsiteX8" fmla="*/ 184798 w 266739"/>
                <a:gd name="connsiteY8" fmla="*/ 10345 h 266769"/>
                <a:gd name="connsiteX9" fmla="*/ 10345 w 266739"/>
                <a:gd name="connsiteY9" fmla="*/ 81971 h 266769"/>
                <a:gd name="connsiteX10" fmla="*/ 81971 w 266739"/>
                <a:gd name="connsiteY10" fmla="*/ 256425 h 266769"/>
                <a:gd name="connsiteX11" fmla="*/ 256424 w 266739"/>
                <a:gd name="connsiteY11" fmla="*/ 184798 h 266769"/>
                <a:gd name="connsiteX12" fmla="*/ 225851 w 266739"/>
                <a:gd name="connsiteY12" fmla="*/ 37300 h 266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6739" h="266769">
                  <a:moveTo>
                    <a:pt x="225851" y="37300"/>
                  </a:moveTo>
                  <a:cubicBezTo>
                    <a:pt x="221793" y="33952"/>
                    <a:pt x="215790" y="34527"/>
                    <a:pt x="212442" y="38585"/>
                  </a:cubicBezTo>
                  <a:cubicBezTo>
                    <a:pt x="209440" y="42223"/>
                    <a:pt x="209553" y="47510"/>
                    <a:pt x="212707" y="51016"/>
                  </a:cubicBezTo>
                  <a:cubicBezTo>
                    <a:pt x="258228" y="94750"/>
                    <a:pt x="259677" y="167107"/>
                    <a:pt x="215942" y="212629"/>
                  </a:cubicBezTo>
                  <a:cubicBezTo>
                    <a:pt x="172208" y="258150"/>
                    <a:pt x="99851" y="259599"/>
                    <a:pt x="54330" y="215865"/>
                  </a:cubicBezTo>
                  <a:cubicBezTo>
                    <a:pt x="8809" y="172131"/>
                    <a:pt x="7360" y="99774"/>
                    <a:pt x="51094" y="54252"/>
                  </a:cubicBezTo>
                  <a:cubicBezTo>
                    <a:pt x="83783" y="20228"/>
                    <a:pt x="134020" y="9786"/>
                    <a:pt x="177559" y="27966"/>
                  </a:cubicBezTo>
                  <a:cubicBezTo>
                    <a:pt x="182426" y="29965"/>
                    <a:pt x="187990" y="27641"/>
                    <a:pt x="189989" y="22775"/>
                  </a:cubicBezTo>
                  <a:cubicBezTo>
                    <a:pt x="191989" y="17909"/>
                    <a:pt x="189665" y="12344"/>
                    <a:pt x="184798" y="10345"/>
                  </a:cubicBezTo>
                  <a:cubicBezTo>
                    <a:pt x="116845" y="-18050"/>
                    <a:pt x="38740" y="14018"/>
                    <a:pt x="10345" y="81971"/>
                  </a:cubicBezTo>
                  <a:cubicBezTo>
                    <a:pt x="-18050" y="149924"/>
                    <a:pt x="14018" y="228030"/>
                    <a:pt x="81971" y="256425"/>
                  </a:cubicBezTo>
                  <a:cubicBezTo>
                    <a:pt x="149924" y="284820"/>
                    <a:pt x="228030" y="252751"/>
                    <a:pt x="256424" y="184798"/>
                  </a:cubicBezTo>
                  <a:cubicBezTo>
                    <a:pt x="277637" y="134033"/>
                    <a:pt x="265495" y="75451"/>
                    <a:pt x="225851" y="3730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50" name="Freeform: Shape 49">
              <a:extLst>
                <a:ext uri="{FF2B5EF4-FFF2-40B4-BE49-F238E27FC236}">
                  <a16:creationId xmlns:a16="http://schemas.microsoft.com/office/drawing/2014/main" id="{604CA8E4-C357-4BE6-A272-5B655B33F848}"/>
                </a:ext>
              </a:extLst>
            </p:cNvPr>
            <p:cNvSpPr/>
            <p:nvPr/>
          </p:nvSpPr>
          <p:spPr>
            <a:xfrm>
              <a:off x="400133" y="4077674"/>
              <a:ext cx="76198" cy="66673"/>
            </a:xfrm>
            <a:custGeom>
              <a:avLst/>
              <a:gdLst>
                <a:gd name="connsiteX0" fmla="*/ 74867 w 76198"/>
                <a:gd name="connsiteY0" fmla="*/ 52291 h 66673"/>
                <a:gd name="connsiteX1" fmla="*/ 46291 w 76198"/>
                <a:gd name="connsiteY1" fmla="*/ 4666 h 66673"/>
                <a:gd name="connsiteX2" fmla="*/ 33239 w 76198"/>
                <a:gd name="connsiteY2" fmla="*/ 1335 h 66673"/>
                <a:gd name="connsiteX3" fmla="*/ 29908 w 76198"/>
                <a:gd name="connsiteY3" fmla="*/ 4666 h 66673"/>
                <a:gd name="connsiteX4" fmla="*/ 1333 w 76198"/>
                <a:gd name="connsiteY4" fmla="*/ 52291 h 66673"/>
                <a:gd name="connsiteX5" fmla="*/ 4669 w 76198"/>
                <a:gd name="connsiteY5" fmla="*/ 65342 h 66673"/>
                <a:gd name="connsiteX6" fmla="*/ 9525 w 76198"/>
                <a:gd name="connsiteY6" fmla="*/ 66674 h 66673"/>
                <a:gd name="connsiteX7" fmla="*/ 66675 w 76198"/>
                <a:gd name="connsiteY7" fmla="*/ 66674 h 66673"/>
                <a:gd name="connsiteX8" fmla="*/ 76198 w 76198"/>
                <a:gd name="connsiteY8" fmla="*/ 57147 h 66673"/>
                <a:gd name="connsiteX9" fmla="*/ 74867 w 76198"/>
                <a:gd name="connsiteY9" fmla="*/ 52291 h 66673"/>
                <a:gd name="connsiteX10" fmla="*/ 26384 w 76198"/>
                <a:gd name="connsiteY10" fmla="*/ 47624 h 66673"/>
                <a:gd name="connsiteX11" fmla="*/ 38100 w 76198"/>
                <a:gd name="connsiteY11" fmla="*/ 28002 h 66673"/>
                <a:gd name="connsiteX12" fmla="*/ 49816 w 76198"/>
                <a:gd name="connsiteY12" fmla="*/ 47624 h 66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198" h="66673">
                  <a:moveTo>
                    <a:pt x="74867" y="52291"/>
                  </a:moveTo>
                  <a:lnTo>
                    <a:pt x="46291" y="4666"/>
                  </a:lnTo>
                  <a:cubicBezTo>
                    <a:pt x="43607" y="142"/>
                    <a:pt x="37764" y="-1349"/>
                    <a:pt x="33239" y="1335"/>
                  </a:cubicBezTo>
                  <a:cubicBezTo>
                    <a:pt x="31868" y="2149"/>
                    <a:pt x="30723" y="3294"/>
                    <a:pt x="29908" y="4666"/>
                  </a:cubicBezTo>
                  <a:lnTo>
                    <a:pt x="1333" y="52291"/>
                  </a:lnTo>
                  <a:cubicBezTo>
                    <a:pt x="-1350" y="56816"/>
                    <a:pt x="144" y="62659"/>
                    <a:pt x="4669" y="65342"/>
                  </a:cubicBezTo>
                  <a:cubicBezTo>
                    <a:pt x="6139" y="66214"/>
                    <a:pt x="7816" y="66674"/>
                    <a:pt x="9525" y="66674"/>
                  </a:cubicBezTo>
                  <a:lnTo>
                    <a:pt x="66675" y="66674"/>
                  </a:lnTo>
                  <a:cubicBezTo>
                    <a:pt x="71936" y="66673"/>
                    <a:pt x="76199" y="62407"/>
                    <a:pt x="76198" y="57147"/>
                  </a:cubicBezTo>
                  <a:cubicBezTo>
                    <a:pt x="76198" y="55438"/>
                    <a:pt x="75738" y="53761"/>
                    <a:pt x="74867" y="52291"/>
                  </a:cubicBezTo>
                  <a:close/>
                  <a:moveTo>
                    <a:pt x="26384" y="47624"/>
                  </a:moveTo>
                  <a:lnTo>
                    <a:pt x="38100" y="28002"/>
                  </a:lnTo>
                  <a:lnTo>
                    <a:pt x="49816" y="47624"/>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51" name="Freeform: Shape 50">
              <a:extLst>
                <a:ext uri="{FF2B5EF4-FFF2-40B4-BE49-F238E27FC236}">
                  <a16:creationId xmlns:a16="http://schemas.microsoft.com/office/drawing/2014/main" id="{478909E7-523D-45DA-B782-AC6F3947792F}"/>
                </a:ext>
              </a:extLst>
            </p:cNvPr>
            <p:cNvSpPr/>
            <p:nvPr/>
          </p:nvSpPr>
          <p:spPr>
            <a:xfrm>
              <a:off x="400134" y="4220548"/>
              <a:ext cx="76198" cy="66675"/>
            </a:xfrm>
            <a:custGeom>
              <a:avLst/>
              <a:gdLst>
                <a:gd name="connsiteX0" fmla="*/ 29907 w 76198"/>
                <a:gd name="connsiteY0" fmla="*/ 52292 h 66675"/>
                <a:gd name="connsiteX1" fmla="*/ 33240 w 76198"/>
                <a:gd name="connsiteY1" fmla="*/ 65342 h 66675"/>
                <a:gd name="connsiteX2" fmla="*/ 38098 w 76198"/>
                <a:gd name="connsiteY2" fmla="*/ 66675 h 66675"/>
                <a:gd name="connsiteX3" fmla="*/ 46290 w 76198"/>
                <a:gd name="connsiteY3" fmla="*/ 62008 h 66675"/>
                <a:gd name="connsiteX4" fmla="*/ 74865 w 76198"/>
                <a:gd name="connsiteY4" fmla="*/ 14383 h 66675"/>
                <a:gd name="connsiteX5" fmla="*/ 71529 w 76198"/>
                <a:gd name="connsiteY5" fmla="*/ 1332 h 66675"/>
                <a:gd name="connsiteX6" fmla="*/ 66673 w 76198"/>
                <a:gd name="connsiteY6" fmla="*/ 0 h 66675"/>
                <a:gd name="connsiteX7" fmla="*/ 9523 w 76198"/>
                <a:gd name="connsiteY7" fmla="*/ 0 h 66675"/>
                <a:gd name="connsiteX8" fmla="*/ 0 w 76198"/>
                <a:gd name="connsiteY8" fmla="*/ 9527 h 66675"/>
                <a:gd name="connsiteX9" fmla="*/ 1332 w 76198"/>
                <a:gd name="connsiteY9" fmla="*/ 14383 h 66675"/>
                <a:gd name="connsiteX10" fmla="*/ 12762 w 76198"/>
                <a:gd name="connsiteY10" fmla="*/ 33433 h 66675"/>
                <a:gd name="connsiteX11" fmla="*/ 26067 w 76198"/>
                <a:gd name="connsiteY11" fmla="*/ 35534 h 66675"/>
                <a:gd name="connsiteX12" fmla="*/ 29145 w 76198"/>
                <a:gd name="connsiteY12" fmla="*/ 23908 h 66675"/>
                <a:gd name="connsiteX13" fmla="*/ 26382 w 76198"/>
                <a:gd name="connsiteY13" fmla="*/ 19050 h 66675"/>
                <a:gd name="connsiteX14" fmla="*/ 49814 w 76198"/>
                <a:gd name="connsiteY14" fmla="*/ 19050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198" h="66675">
                  <a:moveTo>
                    <a:pt x="29907" y="52292"/>
                  </a:moveTo>
                  <a:cubicBezTo>
                    <a:pt x="27224" y="56817"/>
                    <a:pt x="28717" y="62658"/>
                    <a:pt x="33240" y="65342"/>
                  </a:cubicBezTo>
                  <a:cubicBezTo>
                    <a:pt x="34711" y="66214"/>
                    <a:pt x="36388" y="66674"/>
                    <a:pt x="38098" y="66675"/>
                  </a:cubicBezTo>
                  <a:cubicBezTo>
                    <a:pt x="41461" y="66674"/>
                    <a:pt x="44574" y="64900"/>
                    <a:pt x="46290" y="62008"/>
                  </a:cubicBezTo>
                  <a:lnTo>
                    <a:pt x="74865" y="14383"/>
                  </a:lnTo>
                  <a:cubicBezTo>
                    <a:pt x="77548" y="9857"/>
                    <a:pt x="76054" y="4015"/>
                    <a:pt x="71529" y="1332"/>
                  </a:cubicBezTo>
                  <a:cubicBezTo>
                    <a:pt x="70059" y="460"/>
                    <a:pt x="68382" y="0"/>
                    <a:pt x="66673" y="0"/>
                  </a:cubicBezTo>
                  <a:lnTo>
                    <a:pt x="9523" y="0"/>
                  </a:lnTo>
                  <a:cubicBezTo>
                    <a:pt x="4262" y="1"/>
                    <a:pt x="-1" y="4266"/>
                    <a:pt x="0" y="9527"/>
                  </a:cubicBezTo>
                  <a:cubicBezTo>
                    <a:pt x="0" y="11236"/>
                    <a:pt x="460" y="12913"/>
                    <a:pt x="1332" y="14383"/>
                  </a:cubicBezTo>
                  <a:lnTo>
                    <a:pt x="12762" y="33433"/>
                  </a:lnTo>
                  <a:cubicBezTo>
                    <a:pt x="15855" y="37688"/>
                    <a:pt x="21812" y="38628"/>
                    <a:pt x="26067" y="35534"/>
                  </a:cubicBezTo>
                  <a:cubicBezTo>
                    <a:pt x="29719" y="32877"/>
                    <a:pt x="31004" y="28023"/>
                    <a:pt x="29145" y="23908"/>
                  </a:cubicBezTo>
                  <a:lnTo>
                    <a:pt x="26382" y="19050"/>
                  </a:lnTo>
                  <a:lnTo>
                    <a:pt x="49814" y="19050"/>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52" name="Freeform: Shape 51">
              <a:extLst>
                <a:ext uri="{FF2B5EF4-FFF2-40B4-BE49-F238E27FC236}">
                  <a16:creationId xmlns:a16="http://schemas.microsoft.com/office/drawing/2014/main" id="{A9A192C7-0125-48E0-939E-406EE0394701}"/>
                </a:ext>
              </a:extLst>
            </p:cNvPr>
            <p:cNvSpPr/>
            <p:nvPr/>
          </p:nvSpPr>
          <p:spPr>
            <a:xfrm>
              <a:off x="476333" y="4144348"/>
              <a:ext cx="66673" cy="76199"/>
            </a:xfrm>
            <a:custGeom>
              <a:avLst/>
              <a:gdLst>
                <a:gd name="connsiteX0" fmla="*/ 4858 w 66673"/>
                <a:gd name="connsiteY0" fmla="*/ 74962 h 76199"/>
                <a:gd name="connsiteX1" fmla="*/ 9525 w 66673"/>
                <a:gd name="connsiteY1" fmla="*/ 76200 h 76199"/>
                <a:gd name="connsiteX2" fmla="*/ 14383 w 66673"/>
                <a:gd name="connsiteY2" fmla="*/ 74867 h 76199"/>
                <a:gd name="connsiteX3" fmla="*/ 62008 w 66673"/>
                <a:gd name="connsiteY3" fmla="*/ 46291 h 76199"/>
                <a:gd name="connsiteX4" fmla="*/ 65339 w 66673"/>
                <a:gd name="connsiteY4" fmla="*/ 33239 h 76199"/>
                <a:gd name="connsiteX5" fmla="*/ 62008 w 66673"/>
                <a:gd name="connsiteY5" fmla="*/ 29908 h 76199"/>
                <a:gd name="connsiteX6" fmla="*/ 14383 w 66673"/>
                <a:gd name="connsiteY6" fmla="*/ 1333 h 76199"/>
                <a:gd name="connsiteX7" fmla="*/ 1332 w 66673"/>
                <a:gd name="connsiteY7" fmla="*/ 4669 h 76199"/>
                <a:gd name="connsiteX8" fmla="*/ 0 w 66673"/>
                <a:gd name="connsiteY8" fmla="*/ 9525 h 76199"/>
                <a:gd name="connsiteX9" fmla="*/ 0 w 66673"/>
                <a:gd name="connsiteY9" fmla="*/ 66675 h 76199"/>
                <a:gd name="connsiteX10" fmla="*/ 4858 w 66673"/>
                <a:gd name="connsiteY10" fmla="*/ 74962 h 76199"/>
                <a:gd name="connsiteX11" fmla="*/ 19050 w 66673"/>
                <a:gd name="connsiteY11" fmla="*/ 26384 h 76199"/>
                <a:gd name="connsiteX12" fmla="*/ 38671 w 66673"/>
                <a:gd name="connsiteY12" fmla="*/ 38100 h 76199"/>
                <a:gd name="connsiteX13" fmla="*/ 19050 w 66673"/>
                <a:gd name="connsiteY13" fmla="*/ 49816 h 7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199">
                  <a:moveTo>
                    <a:pt x="4858" y="74962"/>
                  </a:moveTo>
                  <a:cubicBezTo>
                    <a:pt x="6282" y="75769"/>
                    <a:pt x="7889" y="76195"/>
                    <a:pt x="9525" y="76200"/>
                  </a:cubicBezTo>
                  <a:cubicBezTo>
                    <a:pt x="11235" y="76199"/>
                    <a:pt x="12912" y="75739"/>
                    <a:pt x="14383" y="74867"/>
                  </a:cubicBezTo>
                  <a:lnTo>
                    <a:pt x="62008" y="46291"/>
                  </a:lnTo>
                  <a:cubicBezTo>
                    <a:pt x="66532" y="43607"/>
                    <a:pt x="68023" y="37764"/>
                    <a:pt x="65339" y="33239"/>
                  </a:cubicBezTo>
                  <a:cubicBezTo>
                    <a:pt x="64525" y="31868"/>
                    <a:pt x="63379" y="30723"/>
                    <a:pt x="62008" y="29908"/>
                  </a:cubicBezTo>
                  <a:lnTo>
                    <a:pt x="14383" y="1333"/>
                  </a:lnTo>
                  <a:cubicBezTo>
                    <a:pt x="9857" y="-1350"/>
                    <a:pt x="4015" y="144"/>
                    <a:pt x="1332" y="4669"/>
                  </a:cubicBezTo>
                  <a:cubicBezTo>
                    <a:pt x="460" y="6139"/>
                    <a:pt x="0" y="7816"/>
                    <a:pt x="0" y="9525"/>
                  </a:cubicBezTo>
                  <a:lnTo>
                    <a:pt x="0" y="66675"/>
                  </a:lnTo>
                  <a:cubicBezTo>
                    <a:pt x="6" y="70112"/>
                    <a:pt x="1862" y="73278"/>
                    <a:pt x="4858" y="74962"/>
                  </a:cubicBezTo>
                  <a:close/>
                  <a:moveTo>
                    <a:pt x="19050" y="26384"/>
                  </a:moveTo>
                  <a:lnTo>
                    <a:pt x="38671" y="38100"/>
                  </a:lnTo>
                  <a:lnTo>
                    <a:pt x="19050" y="49816"/>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53" name="Freeform: Shape 52">
              <a:extLst>
                <a:ext uri="{FF2B5EF4-FFF2-40B4-BE49-F238E27FC236}">
                  <a16:creationId xmlns:a16="http://schemas.microsoft.com/office/drawing/2014/main" id="{07D322A5-590B-4093-8208-4CAD955D62A8}"/>
                </a:ext>
              </a:extLst>
            </p:cNvPr>
            <p:cNvSpPr/>
            <p:nvPr/>
          </p:nvSpPr>
          <p:spPr>
            <a:xfrm>
              <a:off x="333459" y="4144310"/>
              <a:ext cx="66673" cy="76237"/>
            </a:xfrm>
            <a:custGeom>
              <a:avLst/>
              <a:gdLst>
                <a:gd name="connsiteX0" fmla="*/ 61816 w 66673"/>
                <a:gd name="connsiteY0" fmla="*/ 1276 h 76237"/>
                <a:gd name="connsiteX1" fmla="*/ 52291 w 66673"/>
                <a:gd name="connsiteY1" fmla="*/ 1276 h 76237"/>
                <a:gd name="connsiteX2" fmla="*/ 4666 w 66673"/>
                <a:gd name="connsiteY2" fmla="*/ 29851 h 76237"/>
                <a:gd name="connsiteX3" fmla="*/ 1335 w 66673"/>
                <a:gd name="connsiteY3" fmla="*/ 42903 h 76237"/>
                <a:gd name="connsiteX4" fmla="*/ 4666 w 66673"/>
                <a:gd name="connsiteY4" fmla="*/ 46234 h 76237"/>
                <a:gd name="connsiteX5" fmla="*/ 52291 w 66673"/>
                <a:gd name="connsiteY5" fmla="*/ 74809 h 76237"/>
                <a:gd name="connsiteX6" fmla="*/ 57149 w 66673"/>
                <a:gd name="connsiteY6" fmla="*/ 76238 h 76237"/>
                <a:gd name="connsiteX7" fmla="*/ 61816 w 66673"/>
                <a:gd name="connsiteY7" fmla="*/ 74999 h 76237"/>
                <a:gd name="connsiteX8" fmla="*/ 66674 w 66673"/>
                <a:gd name="connsiteY8" fmla="*/ 66713 h 76237"/>
                <a:gd name="connsiteX9" fmla="*/ 66674 w 66673"/>
                <a:gd name="connsiteY9" fmla="*/ 9563 h 76237"/>
                <a:gd name="connsiteX10" fmla="*/ 61816 w 66673"/>
                <a:gd name="connsiteY10" fmla="*/ 1276 h 76237"/>
                <a:gd name="connsiteX11" fmla="*/ 47624 w 66673"/>
                <a:gd name="connsiteY11" fmla="*/ 49853 h 76237"/>
                <a:gd name="connsiteX12" fmla="*/ 28002 w 66673"/>
                <a:gd name="connsiteY12" fmla="*/ 38138 h 76237"/>
                <a:gd name="connsiteX13" fmla="*/ 47624 w 66673"/>
                <a:gd name="connsiteY13" fmla="*/ 26422 h 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3" h="76237">
                  <a:moveTo>
                    <a:pt x="61816" y="1276"/>
                  </a:moveTo>
                  <a:cubicBezTo>
                    <a:pt x="58869" y="-425"/>
                    <a:pt x="55238" y="-425"/>
                    <a:pt x="52291" y="1276"/>
                  </a:cubicBezTo>
                  <a:lnTo>
                    <a:pt x="4666" y="29851"/>
                  </a:lnTo>
                  <a:cubicBezTo>
                    <a:pt x="142" y="32535"/>
                    <a:pt x="-1349" y="38379"/>
                    <a:pt x="1335" y="42903"/>
                  </a:cubicBezTo>
                  <a:cubicBezTo>
                    <a:pt x="2149" y="44275"/>
                    <a:pt x="3294" y="45419"/>
                    <a:pt x="4666" y="46234"/>
                  </a:cubicBezTo>
                  <a:lnTo>
                    <a:pt x="52291" y="74809"/>
                  </a:lnTo>
                  <a:cubicBezTo>
                    <a:pt x="53752" y="75715"/>
                    <a:pt x="55430" y="76208"/>
                    <a:pt x="57149" y="76238"/>
                  </a:cubicBezTo>
                  <a:cubicBezTo>
                    <a:pt x="58785" y="76233"/>
                    <a:pt x="60392" y="75806"/>
                    <a:pt x="61816" y="74999"/>
                  </a:cubicBezTo>
                  <a:cubicBezTo>
                    <a:pt x="64812" y="73315"/>
                    <a:pt x="66668" y="70149"/>
                    <a:pt x="66674" y="66713"/>
                  </a:cubicBezTo>
                  <a:lnTo>
                    <a:pt x="66674" y="9563"/>
                  </a:lnTo>
                  <a:cubicBezTo>
                    <a:pt x="66668" y="6126"/>
                    <a:pt x="64812" y="2960"/>
                    <a:pt x="61816" y="1276"/>
                  </a:cubicBezTo>
                  <a:close/>
                  <a:moveTo>
                    <a:pt x="47624" y="49853"/>
                  </a:moveTo>
                  <a:lnTo>
                    <a:pt x="28002" y="38138"/>
                  </a:lnTo>
                  <a:lnTo>
                    <a:pt x="47624" y="26422"/>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sp>
        <p:nvSpPr>
          <p:cNvPr id="78" name="Rectangle 77">
            <a:extLst>
              <a:ext uri="{FF2B5EF4-FFF2-40B4-BE49-F238E27FC236}">
                <a16:creationId xmlns:a16="http://schemas.microsoft.com/office/drawing/2014/main" id="{0FCB4E10-ADC8-40EF-AF62-7FD6A6B94390}"/>
              </a:ext>
            </a:extLst>
          </p:cNvPr>
          <p:cNvSpPr/>
          <p:nvPr/>
        </p:nvSpPr>
        <p:spPr>
          <a:xfrm flipH="1">
            <a:off x="2229515" y="1969370"/>
            <a:ext cx="2606040" cy="51690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91440" rIns="320040"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1200" b="0" i="0" u="none" strike="noStrike" kern="1200" cap="none" spc="0" normalizeH="0" baseline="0" noProof="0">
                <a:ln>
                  <a:noFill/>
                </a:ln>
                <a:solidFill>
                  <a:prstClr val="white"/>
                </a:solidFill>
                <a:effectLst/>
                <a:uLnTx/>
                <a:uFillTx/>
                <a:latin typeface="DIN Next LT Arabic"/>
                <a:ea typeface="+mn-ea"/>
                <a:cs typeface="DIN Next LT Arabic"/>
              </a:rPr>
              <a:t>سهولة الاستخدام</a:t>
            </a:r>
          </a:p>
        </p:txBody>
      </p:sp>
      <p:sp>
        <p:nvSpPr>
          <p:cNvPr id="95" name="TextBox 94">
            <a:extLst>
              <a:ext uri="{FF2B5EF4-FFF2-40B4-BE49-F238E27FC236}">
                <a16:creationId xmlns:a16="http://schemas.microsoft.com/office/drawing/2014/main" id="{587DB713-DE0D-4843-A9C1-76F5F21A51E8}"/>
              </a:ext>
            </a:extLst>
          </p:cNvPr>
          <p:cNvSpPr txBox="1"/>
          <p:nvPr/>
        </p:nvSpPr>
        <p:spPr>
          <a:xfrm>
            <a:off x="4613676" y="2063899"/>
            <a:ext cx="171611" cy="248338"/>
          </a:xfrm>
          <a:prstGeom prst="rect">
            <a:avLst/>
          </a:prstGeom>
          <a:noFill/>
        </p:spPr>
        <p:txBody>
          <a:bodyPr wrap="square" lIns="0" tIns="0" rIns="0" bIns="0" rtlCol="0" anchor="ctr">
            <a:spAutoFit/>
          </a:bodyPr>
          <a:lstStyle/>
          <a:p>
            <a:pPr marL="0" marR="0" lvl="0" indent="0" algn="ctr" defTabSz="914400" rtl="1" eaLnBrk="1" fontAlgn="auto" latinLnBrk="0" hangingPunct="1">
              <a:lnSpc>
                <a:spcPct val="110000"/>
              </a:lnSpc>
              <a:spcBef>
                <a:spcPts val="0"/>
              </a:spcBef>
              <a:spcAft>
                <a:spcPts val="0"/>
              </a:spcAft>
              <a:buClrTx/>
              <a:buSzTx/>
              <a:buFontTx/>
              <a:buNone/>
              <a:tabLst/>
              <a:defRPr/>
            </a:pPr>
            <a:r>
              <a:rPr kumimoji="0" lang="ar-SA" sz="1600" b="0" i="0" u="none" strike="noStrike" kern="1200" cap="none" spc="0" normalizeH="0" baseline="0" noProof="0">
                <a:ln>
                  <a:noFill/>
                </a:ln>
                <a:solidFill>
                  <a:prstClr val="white"/>
                </a:solidFill>
                <a:effectLst/>
                <a:uLnTx/>
                <a:uFillTx/>
                <a:latin typeface="DIN Next LT Arabic Medium"/>
                <a:ea typeface="+mn-ea"/>
                <a:cs typeface="DIN Next LT Arabic" panose="020B0503020203050203" pitchFamily="34" charset="-78"/>
              </a:rPr>
              <a:t>ز</a:t>
            </a:r>
          </a:p>
        </p:txBody>
      </p:sp>
      <p:cxnSp>
        <p:nvCxnSpPr>
          <p:cNvPr id="96" name="Straight Connector 95">
            <a:extLst>
              <a:ext uri="{FF2B5EF4-FFF2-40B4-BE49-F238E27FC236}">
                <a16:creationId xmlns:a16="http://schemas.microsoft.com/office/drawing/2014/main" id="{C1FAED54-6636-4B4C-A8D3-33CF0FB4D625}"/>
              </a:ext>
            </a:extLst>
          </p:cNvPr>
          <p:cNvCxnSpPr>
            <a:cxnSpLocks/>
          </p:cNvCxnSpPr>
          <p:nvPr/>
        </p:nvCxnSpPr>
        <p:spPr>
          <a:xfrm flipH="1">
            <a:off x="4573671" y="2135471"/>
            <a:ext cx="0" cy="189145"/>
          </a:xfrm>
          <a:prstGeom prst="line">
            <a:avLst/>
          </a:prstGeom>
          <a:ln>
            <a:gradFill flip="none" rotWithShape="1">
              <a:gsLst>
                <a:gs pos="7000">
                  <a:srgbClr val="4AC7F4"/>
                </a:gs>
                <a:gs pos="50000">
                  <a:schemeClr val="bg1"/>
                </a:gs>
                <a:gs pos="96000">
                  <a:srgbClr val="4AC7F4"/>
                </a:gs>
              </a:gsLst>
              <a:lin ang="5400000" scaled="1"/>
              <a:tileRect/>
            </a:gradFill>
          </a:ln>
        </p:spPr>
        <p:style>
          <a:lnRef idx="1">
            <a:schemeClr val="accent1"/>
          </a:lnRef>
          <a:fillRef idx="0">
            <a:schemeClr val="accent1"/>
          </a:fillRef>
          <a:effectRef idx="0">
            <a:schemeClr val="accent1"/>
          </a:effectRef>
          <a:fontRef idx="minor">
            <a:schemeClr val="tx1"/>
          </a:fontRef>
        </p:style>
      </p:cxnSp>
      <p:grpSp>
        <p:nvGrpSpPr>
          <p:cNvPr id="97" name="Graphic 175">
            <a:extLst>
              <a:ext uri="{FF2B5EF4-FFF2-40B4-BE49-F238E27FC236}">
                <a16:creationId xmlns:a16="http://schemas.microsoft.com/office/drawing/2014/main" id="{01AC68CC-198E-472C-AAA1-F44B246B82F0}"/>
              </a:ext>
            </a:extLst>
          </p:cNvPr>
          <p:cNvGrpSpPr/>
          <p:nvPr/>
        </p:nvGrpSpPr>
        <p:grpSpPr>
          <a:xfrm>
            <a:off x="2321321" y="2042646"/>
            <a:ext cx="377138" cy="377120"/>
            <a:chOff x="-96078" y="4142724"/>
            <a:chExt cx="609600" cy="609600"/>
          </a:xfrm>
          <a:solidFill>
            <a:schemeClr val="bg1"/>
          </a:solidFill>
        </p:grpSpPr>
        <p:sp>
          <p:nvSpPr>
            <p:cNvPr id="98" name="Freeform: Shape 97">
              <a:extLst>
                <a:ext uri="{FF2B5EF4-FFF2-40B4-BE49-F238E27FC236}">
                  <a16:creationId xmlns:a16="http://schemas.microsoft.com/office/drawing/2014/main" id="{232C897B-1594-4F37-A8C8-7FDF1C39D8D9}"/>
                </a:ext>
              </a:extLst>
            </p:cNvPr>
            <p:cNvSpPr/>
            <p:nvPr/>
          </p:nvSpPr>
          <p:spPr>
            <a:xfrm>
              <a:off x="-53301"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99" name="Freeform: Shape 98">
              <a:extLst>
                <a:ext uri="{FF2B5EF4-FFF2-40B4-BE49-F238E27FC236}">
                  <a16:creationId xmlns:a16="http://schemas.microsoft.com/office/drawing/2014/main" id="{55C43205-1BD3-4330-A373-25E3B3C12C17}"/>
                </a:ext>
              </a:extLst>
            </p:cNvPr>
            <p:cNvSpPr/>
            <p:nvPr/>
          </p:nvSpPr>
          <p:spPr>
            <a:xfrm>
              <a:off x="3848"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00" name="Freeform: Shape 99">
              <a:extLst>
                <a:ext uri="{FF2B5EF4-FFF2-40B4-BE49-F238E27FC236}">
                  <a16:creationId xmlns:a16="http://schemas.microsoft.com/office/drawing/2014/main" id="{206E7C33-8DD0-4448-B023-DCD07D8AB68B}"/>
                </a:ext>
              </a:extLst>
            </p:cNvPr>
            <p:cNvSpPr/>
            <p:nvPr/>
          </p:nvSpPr>
          <p:spPr>
            <a:xfrm>
              <a:off x="60998" y="4180824"/>
              <a:ext cx="38100" cy="19050"/>
            </a:xfrm>
            <a:custGeom>
              <a:avLst/>
              <a:gdLst>
                <a:gd name="connsiteX0" fmla="*/ 9525 w 38100"/>
                <a:gd name="connsiteY0" fmla="*/ 19050 h 19050"/>
                <a:gd name="connsiteX1" fmla="*/ 28575 w 38100"/>
                <a:gd name="connsiteY1" fmla="*/ 19050 h 19050"/>
                <a:gd name="connsiteX2" fmla="*/ 38100 w 38100"/>
                <a:gd name="connsiteY2" fmla="*/ 9525 h 19050"/>
                <a:gd name="connsiteX3" fmla="*/ 28575 w 38100"/>
                <a:gd name="connsiteY3" fmla="*/ 0 h 19050"/>
                <a:gd name="connsiteX4" fmla="*/ 9525 w 38100"/>
                <a:gd name="connsiteY4" fmla="*/ 0 h 19050"/>
                <a:gd name="connsiteX5" fmla="*/ 0 w 38100"/>
                <a:gd name="connsiteY5" fmla="*/ 9525 h 19050"/>
                <a:gd name="connsiteX6" fmla="*/ 9525 w 38100"/>
                <a:gd name="connsiteY6" fmla="*/ 1905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19050">
                  <a:moveTo>
                    <a:pt x="9525" y="19050"/>
                  </a:moveTo>
                  <a:lnTo>
                    <a:pt x="28575" y="19050"/>
                  </a:lnTo>
                  <a:cubicBezTo>
                    <a:pt x="33833" y="19050"/>
                    <a:pt x="38100" y="14792"/>
                    <a:pt x="38100" y="9525"/>
                  </a:cubicBezTo>
                  <a:cubicBezTo>
                    <a:pt x="38100" y="4258"/>
                    <a:pt x="33833" y="0"/>
                    <a:pt x="28575" y="0"/>
                  </a:cubicBezTo>
                  <a:lnTo>
                    <a:pt x="9525" y="0"/>
                  </a:lnTo>
                  <a:cubicBezTo>
                    <a:pt x="4267" y="0"/>
                    <a:pt x="0" y="4258"/>
                    <a:pt x="0" y="9525"/>
                  </a:cubicBezTo>
                  <a:cubicBezTo>
                    <a:pt x="0" y="14792"/>
                    <a:pt x="4267" y="19050"/>
                    <a:pt x="9525" y="1905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01" name="Freeform: Shape 100">
              <a:extLst>
                <a:ext uri="{FF2B5EF4-FFF2-40B4-BE49-F238E27FC236}">
                  <a16:creationId xmlns:a16="http://schemas.microsoft.com/office/drawing/2014/main" id="{0BFA6370-8158-48DC-BF23-F0AE94E4E6BA}"/>
                </a:ext>
              </a:extLst>
            </p:cNvPr>
            <p:cNvSpPr/>
            <p:nvPr/>
          </p:nvSpPr>
          <p:spPr>
            <a:xfrm>
              <a:off x="-96078" y="4142724"/>
              <a:ext cx="609600" cy="609600"/>
            </a:xfrm>
            <a:custGeom>
              <a:avLst/>
              <a:gdLst>
                <a:gd name="connsiteX0" fmla="*/ 561975 w 609600"/>
                <a:gd name="connsiteY0" fmla="*/ 361950 h 609600"/>
                <a:gd name="connsiteX1" fmla="*/ 533400 w 609600"/>
                <a:gd name="connsiteY1" fmla="*/ 361950 h 609600"/>
                <a:gd name="connsiteX2" fmla="*/ 533400 w 609600"/>
                <a:gd name="connsiteY2" fmla="*/ 276225 h 609600"/>
                <a:gd name="connsiteX3" fmla="*/ 504825 w 609600"/>
                <a:gd name="connsiteY3" fmla="*/ 247650 h 609600"/>
                <a:gd name="connsiteX4" fmla="*/ 419100 w 609600"/>
                <a:gd name="connsiteY4" fmla="*/ 247650 h 609600"/>
                <a:gd name="connsiteX5" fmla="*/ 419100 w 609600"/>
                <a:gd name="connsiteY5" fmla="*/ 28575 h 609600"/>
                <a:gd name="connsiteX6" fmla="*/ 390525 w 609600"/>
                <a:gd name="connsiteY6" fmla="*/ 0 h 609600"/>
                <a:gd name="connsiteX7" fmla="*/ 28575 w 609600"/>
                <a:gd name="connsiteY7" fmla="*/ 0 h 609600"/>
                <a:gd name="connsiteX8" fmla="*/ 0 w 609600"/>
                <a:gd name="connsiteY8" fmla="*/ 28575 h 609600"/>
                <a:gd name="connsiteX9" fmla="*/ 0 w 609600"/>
                <a:gd name="connsiteY9" fmla="*/ 419100 h 609600"/>
                <a:gd name="connsiteX10" fmla="*/ 38100 w 609600"/>
                <a:gd name="connsiteY10" fmla="*/ 457200 h 609600"/>
                <a:gd name="connsiteX11" fmla="*/ 381000 w 609600"/>
                <a:gd name="connsiteY11" fmla="*/ 457200 h 609600"/>
                <a:gd name="connsiteX12" fmla="*/ 419100 w 609600"/>
                <a:gd name="connsiteY12" fmla="*/ 419100 h 609600"/>
                <a:gd name="connsiteX13" fmla="*/ 419100 w 609600"/>
                <a:gd name="connsiteY13" fmla="*/ 266700 h 609600"/>
                <a:gd name="connsiteX14" fmla="*/ 504825 w 609600"/>
                <a:gd name="connsiteY14" fmla="*/ 266700 h 609600"/>
                <a:gd name="connsiteX15" fmla="*/ 514350 w 609600"/>
                <a:gd name="connsiteY15" fmla="*/ 276225 h 609600"/>
                <a:gd name="connsiteX16" fmla="*/ 514350 w 609600"/>
                <a:gd name="connsiteY16" fmla="*/ 361950 h 609600"/>
                <a:gd name="connsiteX17" fmla="*/ 485775 w 609600"/>
                <a:gd name="connsiteY17" fmla="*/ 361950 h 609600"/>
                <a:gd name="connsiteX18" fmla="*/ 438150 w 609600"/>
                <a:gd name="connsiteY18" fmla="*/ 409575 h 609600"/>
                <a:gd name="connsiteX19" fmla="*/ 438150 w 609600"/>
                <a:gd name="connsiteY19" fmla="*/ 561975 h 609600"/>
                <a:gd name="connsiteX20" fmla="*/ 485775 w 609600"/>
                <a:gd name="connsiteY20" fmla="*/ 609600 h 609600"/>
                <a:gd name="connsiteX21" fmla="*/ 561975 w 609600"/>
                <a:gd name="connsiteY21" fmla="*/ 609600 h 609600"/>
                <a:gd name="connsiteX22" fmla="*/ 609600 w 609600"/>
                <a:gd name="connsiteY22" fmla="*/ 561975 h 609600"/>
                <a:gd name="connsiteX23" fmla="*/ 609600 w 609600"/>
                <a:gd name="connsiteY23" fmla="*/ 409575 h 609600"/>
                <a:gd name="connsiteX24" fmla="*/ 561975 w 609600"/>
                <a:gd name="connsiteY24" fmla="*/ 361950 h 609600"/>
                <a:gd name="connsiteX25" fmla="*/ 28575 w 609600"/>
                <a:gd name="connsiteY25" fmla="*/ 19050 h 609600"/>
                <a:gd name="connsiteX26" fmla="*/ 390525 w 609600"/>
                <a:gd name="connsiteY26" fmla="*/ 19050 h 609600"/>
                <a:gd name="connsiteX27" fmla="*/ 400050 w 609600"/>
                <a:gd name="connsiteY27" fmla="*/ 28575 h 609600"/>
                <a:gd name="connsiteX28" fmla="*/ 400050 w 609600"/>
                <a:gd name="connsiteY28" fmla="*/ 76200 h 609600"/>
                <a:gd name="connsiteX29" fmla="*/ 19050 w 609600"/>
                <a:gd name="connsiteY29" fmla="*/ 76200 h 609600"/>
                <a:gd name="connsiteX30" fmla="*/ 19050 w 609600"/>
                <a:gd name="connsiteY30" fmla="*/ 28575 h 609600"/>
                <a:gd name="connsiteX31" fmla="*/ 28575 w 609600"/>
                <a:gd name="connsiteY31" fmla="*/ 19050 h 609600"/>
                <a:gd name="connsiteX32" fmla="*/ 400050 w 609600"/>
                <a:gd name="connsiteY32" fmla="*/ 419100 h 609600"/>
                <a:gd name="connsiteX33" fmla="*/ 381000 w 609600"/>
                <a:gd name="connsiteY33" fmla="*/ 438150 h 609600"/>
                <a:gd name="connsiteX34" fmla="*/ 38100 w 609600"/>
                <a:gd name="connsiteY34" fmla="*/ 438150 h 609600"/>
                <a:gd name="connsiteX35" fmla="*/ 19050 w 609600"/>
                <a:gd name="connsiteY35" fmla="*/ 419100 h 609600"/>
                <a:gd name="connsiteX36" fmla="*/ 19050 w 609600"/>
                <a:gd name="connsiteY36" fmla="*/ 95250 h 609600"/>
                <a:gd name="connsiteX37" fmla="*/ 400050 w 609600"/>
                <a:gd name="connsiteY37" fmla="*/ 95250 h 609600"/>
                <a:gd name="connsiteX38" fmla="*/ 400050 w 609600"/>
                <a:gd name="connsiteY38" fmla="*/ 419100 h 609600"/>
                <a:gd name="connsiteX39" fmla="*/ 590550 w 609600"/>
                <a:gd name="connsiteY39" fmla="*/ 561975 h 609600"/>
                <a:gd name="connsiteX40" fmla="*/ 561975 w 609600"/>
                <a:gd name="connsiteY40" fmla="*/ 590550 h 609600"/>
                <a:gd name="connsiteX41" fmla="*/ 485775 w 609600"/>
                <a:gd name="connsiteY41" fmla="*/ 590550 h 609600"/>
                <a:gd name="connsiteX42" fmla="*/ 457200 w 609600"/>
                <a:gd name="connsiteY42" fmla="*/ 561975 h 609600"/>
                <a:gd name="connsiteX43" fmla="*/ 457200 w 609600"/>
                <a:gd name="connsiteY43" fmla="*/ 409575 h 609600"/>
                <a:gd name="connsiteX44" fmla="*/ 485775 w 609600"/>
                <a:gd name="connsiteY44" fmla="*/ 381000 h 609600"/>
                <a:gd name="connsiteX45" fmla="*/ 561975 w 609600"/>
                <a:gd name="connsiteY45" fmla="*/ 381000 h 609600"/>
                <a:gd name="connsiteX46" fmla="*/ 590550 w 609600"/>
                <a:gd name="connsiteY46" fmla="*/ 409575 h 609600"/>
                <a:gd name="connsiteX47" fmla="*/ 590550 w 609600"/>
                <a:gd name="connsiteY47" fmla="*/ 561975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09600" h="609600">
                  <a:moveTo>
                    <a:pt x="561975" y="361950"/>
                  </a:moveTo>
                  <a:lnTo>
                    <a:pt x="533400" y="361950"/>
                  </a:lnTo>
                  <a:lnTo>
                    <a:pt x="533400" y="276225"/>
                  </a:lnTo>
                  <a:cubicBezTo>
                    <a:pt x="533400" y="260471"/>
                    <a:pt x="520579" y="247650"/>
                    <a:pt x="504825" y="247650"/>
                  </a:cubicBezTo>
                  <a:lnTo>
                    <a:pt x="419100" y="247650"/>
                  </a:lnTo>
                  <a:lnTo>
                    <a:pt x="419100" y="28575"/>
                  </a:lnTo>
                  <a:cubicBezTo>
                    <a:pt x="419100" y="12821"/>
                    <a:pt x="406279" y="0"/>
                    <a:pt x="390525" y="0"/>
                  </a:cubicBezTo>
                  <a:lnTo>
                    <a:pt x="28575" y="0"/>
                  </a:lnTo>
                  <a:cubicBezTo>
                    <a:pt x="12821" y="0"/>
                    <a:pt x="0" y="12821"/>
                    <a:pt x="0" y="28575"/>
                  </a:cubicBezTo>
                  <a:lnTo>
                    <a:pt x="0" y="419100"/>
                  </a:lnTo>
                  <a:cubicBezTo>
                    <a:pt x="0" y="440112"/>
                    <a:pt x="17088" y="457200"/>
                    <a:pt x="38100" y="457200"/>
                  </a:cubicBezTo>
                  <a:lnTo>
                    <a:pt x="381000" y="457200"/>
                  </a:lnTo>
                  <a:cubicBezTo>
                    <a:pt x="402012" y="457200"/>
                    <a:pt x="419100" y="440112"/>
                    <a:pt x="419100" y="419100"/>
                  </a:cubicBezTo>
                  <a:lnTo>
                    <a:pt x="419100" y="266700"/>
                  </a:lnTo>
                  <a:lnTo>
                    <a:pt x="504825" y="266700"/>
                  </a:lnTo>
                  <a:cubicBezTo>
                    <a:pt x="510073" y="266700"/>
                    <a:pt x="514350" y="270967"/>
                    <a:pt x="514350" y="276225"/>
                  </a:cubicBezTo>
                  <a:lnTo>
                    <a:pt x="514350" y="361950"/>
                  </a:lnTo>
                  <a:lnTo>
                    <a:pt x="485775" y="361950"/>
                  </a:lnTo>
                  <a:cubicBezTo>
                    <a:pt x="459515" y="361950"/>
                    <a:pt x="438150" y="383315"/>
                    <a:pt x="438150" y="409575"/>
                  </a:cubicBezTo>
                  <a:lnTo>
                    <a:pt x="438150" y="561975"/>
                  </a:lnTo>
                  <a:cubicBezTo>
                    <a:pt x="438150" y="588235"/>
                    <a:pt x="459515" y="609600"/>
                    <a:pt x="485775" y="609600"/>
                  </a:cubicBezTo>
                  <a:lnTo>
                    <a:pt x="561975" y="609600"/>
                  </a:lnTo>
                  <a:cubicBezTo>
                    <a:pt x="588235" y="609600"/>
                    <a:pt x="609600" y="588235"/>
                    <a:pt x="609600" y="561975"/>
                  </a:cubicBezTo>
                  <a:lnTo>
                    <a:pt x="609600" y="409575"/>
                  </a:lnTo>
                  <a:cubicBezTo>
                    <a:pt x="609600" y="383315"/>
                    <a:pt x="588235" y="361950"/>
                    <a:pt x="561975" y="361950"/>
                  </a:cubicBezTo>
                  <a:close/>
                  <a:moveTo>
                    <a:pt x="28575" y="19050"/>
                  </a:moveTo>
                  <a:lnTo>
                    <a:pt x="390525" y="19050"/>
                  </a:lnTo>
                  <a:cubicBezTo>
                    <a:pt x="395773" y="19050"/>
                    <a:pt x="400050" y="23317"/>
                    <a:pt x="400050" y="28575"/>
                  </a:cubicBezTo>
                  <a:lnTo>
                    <a:pt x="400050" y="76200"/>
                  </a:lnTo>
                  <a:lnTo>
                    <a:pt x="19050" y="76200"/>
                  </a:lnTo>
                  <a:lnTo>
                    <a:pt x="19050" y="28575"/>
                  </a:lnTo>
                  <a:cubicBezTo>
                    <a:pt x="19050" y="23317"/>
                    <a:pt x="23327" y="19050"/>
                    <a:pt x="28575" y="19050"/>
                  </a:cubicBezTo>
                  <a:close/>
                  <a:moveTo>
                    <a:pt x="400050" y="419100"/>
                  </a:moveTo>
                  <a:cubicBezTo>
                    <a:pt x="400050" y="429606"/>
                    <a:pt x="391506" y="438150"/>
                    <a:pt x="381000" y="438150"/>
                  </a:cubicBezTo>
                  <a:lnTo>
                    <a:pt x="38100" y="438150"/>
                  </a:lnTo>
                  <a:cubicBezTo>
                    <a:pt x="27594" y="438150"/>
                    <a:pt x="19050" y="429606"/>
                    <a:pt x="19050" y="419100"/>
                  </a:cubicBezTo>
                  <a:lnTo>
                    <a:pt x="19050" y="95250"/>
                  </a:lnTo>
                  <a:lnTo>
                    <a:pt x="400050" y="95250"/>
                  </a:lnTo>
                  <a:lnTo>
                    <a:pt x="400050" y="419100"/>
                  </a:lnTo>
                  <a:close/>
                  <a:moveTo>
                    <a:pt x="590550" y="561975"/>
                  </a:moveTo>
                  <a:cubicBezTo>
                    <a:pt x="590550" y="577729"/>
                    <a:pt x="577729" y="590550"/>
                    <a:pt x="561975" y="590550"/>
                  </a:cubicBezTo>
                  <a:lnTo>
                    <a:pt x="485775" y="590550"/>
                  </a:lnTo>
                  <a:cubicBezTo>
                    <a:pt x="470021" y="590550"/>
                    <a:pt x="457200" y="577729"/>
                    <a:pt x="457200" y="561975"/>
                  </a:cubicBezTo>
                  <a:lnTo>
                    <a:pt x="457200" y="409575"/>
                  </a:lnTo>
                  <a:cubicBezTo>
                    <a:pt x="457200" y="393821"/>
                    <a:pt x="470021" y="381000"/>
                    <a:pt x="485775" y="381000"/>
                  </a:cubicBezTo>
                  <a:lnTo>
                    <a:pt x="561975" y="381000"/>
                  </a:lnTo>
                  <a:cubicBezTo>
                    <a:pt x="577729" y="381000"/>
                    <a:pt x="590550" y="393821"/>
                    <a:pt x="590550" y="409575"/>
                  </a:cubicBezTo>
                  <a:lnTo>
                    <a:pt x="590550" y="561975"/>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02" name="Freeform: Shape 101">
              <a:extLst>
                <a:ext uri="{FF2B5EF4-FFF2-40B4-BE49-F238E27FC236}">
                  <a16:creationId xmlns:a16="http://schemas.microsoft.com/office/drawing/2014/main" id="{79618973-EA45-4C2F-BEF5-FE8302A832B9}"/>
                </a:ext>
              </a:extLst>
            </p:cNvPr>
            <p:cNvSpPr/>
            <p:nvPr/>
          </p:nvSpPr>
          <p:spPr>
            <a:xfrm>
              <a:off x="418272" y="4533249"/>
              <a:ext cx="19050" cy="57150"/>
            </a:xfrm>
            <a:custGeom>
              <a:avLst/>
              <a:gdLst>
                <a:gd name="connsiteX0" fmla="*/ 9525 w 19050"/>
                <a:gd name="connsiteY0" fmla="*/ 0 h 57150"/>
                <a:gd name="connsiteX1" fmla="*/ 0 w 19050"/>
                <a:gd name="connsiteY1" fmla="*/ 9525 h 57150"/>
                <a:gd name="connsiteX2" fmla="*/ 0 w 19050"/>
                <a:gd name="connsiteY2" fmla="*/ 47625 h 57150"/>
                <a:gd name="connsiteX3" fmla="*/ 9525 w 19050"/>
                <a:gd name="connsiteY3" fmla="*/ 57150 h 57150"/>
                <a:gd name="connsiteX4" fmla="*/ 19050 w 19050"/>
                <a:gd name="connsiteY4" fmla="*/ 47625 h 57150"/>
                <a:gd name="connsiteX5" fmla="*/ 19050 w 19050"/>
                <a:gd name="connsiteY5" fmla="*/ 9525 h 57150"/>
                <a:gd name="connsiteX6" fmla="*/ 9525 w 19050"/>
                <a:gd name="connsiteY6"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 h="57150">
                  <a:moveTo>
                    <a:pt x="9525" y="0"/>
                  </a:moveTo>
                  <a:cubicBezTo>
                    <a:pt x="4267" y="0"/>
                    <a:pt x="0" y="4258"/>
                    <a:pt x="0" y="9525"/>
                  </a:cubicBezTo>
                  <a:lnTo>
                    <a:pt x="0" y="47625"/>
                  </a:lnTo>
                  <a:cubicBezTo>
                    <a:pt x="0" y="52892"/>
                    <a:pt x="4267" y="57150"/>
                    <a:pt x="9525" y="57150"/>
                  </a:cubicBezTo>
                  <a:cubicBezTo>
                    <a:pt x="14783" y="57150"/>
                    <a:pt x="19050" y="52892"/>
                    <a:pt x="19050" y="47625"/>
                  </a:cubicBezTo>
                  <a:lnTo>
                    <a:pt x="19050" y="9525"/>
                  </a:lnTo>
                  <a:cubicBezTo>
                    <a:pt x="19050" y="4258"/>
                    <a:pt x="14783" y="0"/>
                    <a:pt x="952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03" name="Freeform: Shape 102">
              <a:extLst>
                <a:ext uri="{FF2B5EF4-FFF2-40B4-BE49-F238E27FC236}">
                  <a16:creationId xmlns:a16="http://schemas.microsoft.com/office/drawing/2014/main" id="{3DA53815-654D-4ADA-BD07-D2C87DF590A0}"/>
                </a:ext>
              </a:extLst>
            </p:cNvPr>
            <p:cNvSpPr/>
            <p:nvPr/>
          </p:nvSpPr>
          <p:spPr>
            <a:xfrm>
              <a:off x="-38928" y="4276074"/>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 name="connsiteX13" fmla="*/ 95250 w 114300"/>
                <a:gd name="connsiteY13"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114300">
                  <a:moveTo>
                    <a:pt x="104775" y="0"/>
                  </a:moveTo>
                  <a:lnTo>
                    <a:pt x="9525" y="0"/>
                  </a:lnTo>
                  <a:cubicBezTo>
                    <a:pt x="4267" y="0"/>
                    <a:pt x="0" y="4258"/>
                    <a:pt x="0" y="9525"/>
                  </a:cubicBezTo>
                  <a:lnTo>
                    <a:pt x="0" y="104775"/>
                  </a:lnTo>
                  <a:cubicBezTo>
                    <a:pt x="0" y="110042"/>
                    <a:pt x="4267" y="114300"/>
                    <a:pt x="9525" y="114300"/>
                  </a:cubicBezTo>
                  <a:lnTo>
                    <a:pt x="104775" y="114300"/>
                  </a:lnTo>
                  <a:cubicBezTo>
                    <a:pt x="110033" y="114300"/>
                    <a:pt x="114300" y="110042"/>
                    <a:pt x="114300" y="104775"/>
                  </a:cubicBezTo>
                  <a:lnTo>
                    <a:pt x="114300" y="9525"/>
                  </a:lnTo>
                  <a:cubicBezTo>
                    <a:pt x="114300" y="4258"/>
                    <a:pt x="110033" y="0"/>
                    <a:pt x="104775" y="0"/>
                  </a:cubicBezTo>
                  <a:close/>
                  <a:moveTo>
                    <a:pt x="95250" y="95250"/>
                  </a:moveTo>
                  <a:lnTo>
                    <a:pt x="19050" y="95250"/>
                  </a:lnTo>
                  <a:lnTo>
                    <a:pt x="19050" y="19050"/>
                  </a:lnTo>
                  <a:lnTo>
                    <a:pt x="95250" y="19050"/>
                  </a:lnTo>
                  <a:lnTo>
                    <a:pt x="95250" y="95250"/>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04" name="Freeform: Shape 103">
              <a:extLst>
                <a:ext uri="{FF2B5EF4-FFF2-40B4-BE49-F238E27FC236}">
                  <a16:creationId xmlns:a16="http://schemas.microsoft.com/office/drawing/2014/main" id="{1B7D040C-6709-4A2E-A414-A16C253250A6}"/>
                </a:ext>
              </a:extLst>
            </p:cNvPr>
            <p:cNvSpPr/>
            <p:nvPr/>
          </p:nvSpPr>
          <p:spPr>
            <a:xfrm>
              <a:off x="-10352" y="4304640"/>
              <a:ext cx="57151" cy="57158"/>
            </a:xfrm>
            <a:custGeom>
              <a:avLst/>
              <a:gdLst>
                <a:gd name="connsiteX0" fmla="*/ 16192 w 57151"/>
                <a:gd name="connsiteY0" fmla="*/ 53349 h 57158"/>
                <a:gd name="connsiteX1" fmla="*/ 23812 w 57151"/>
                <a:gd name="connsiteY1" fmla="*/ 57159 h 57158"/>
                <a:gd name="connsiteX2" fmla="*/ 24212 w 57151"/>
                <a:gd name="connsiteY2" fmla="*/ 57149 h 57158"/>
                <a:gd name="connsiteX3" fmla="*/ 31889 w 57151"/>
                <a:gd name="connsiteY3" fmla="*/ 52682 h 57158"/>
                <a:gd name="connsiteX4" fmla="*/ 55702 w 57151"/>
                <a:gd name="connsiteY4" fmla="*/ 14582 h 57158"/>
                <a:gd name="connsiteX5" fmla="*/ 52673 w 57151"/>
                <a:gd name="connsiteY5" fmla="*/ 1456 h 57158"/>
                <a:gd name="connsiteX6" fmla="*/ 39547 w 57151"/>
                <a:gd name="connsiteY6" fmla="*/ 4476 h 57158"/>
                <a:gd name="connsiteX7" fmla="*/ 23098 w 57151"/>
                <a:gd name="connsiteY7" fmla="*/ 30803 h 57158"/>
                <a:gd name="connsiteX8" fmla="*/ 17145 w 57151"/>
                <a:gd name="connsiteY8" fmla="*/ 22869 h 57158"/>
                <a:gd name="connsiteX9" fmla="*/ 3810 w 57151"/>
                <a:gd name="connsiteY9" fmla="*/ 20964 h 57158"/>
                <a:gd name="connsiteX10" fmla="*/ 1905 w 57151"/>
                <a:gd name="connsiteY10" fmla="*/ 34289 h 57158"/>
                <a:gd name="connsiteX11" fmla="*/ 16192 w 57151"/>
                <a:gd name="connsiteY11" fmla="*/ 53349 h 5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1" h="57158">
                  <a:moveTo>
                    <a:pt x="16192" y="53349"/>
                  </a:moveTo>
                  <a:cubicBezTo>
                    <a:pt x="17992" y="55759"/>
                    <a:pt x="20821" y="57159"/>
                    <a:pt x="23812" y="57159"/>
                  </a:cubicBezTo>
                  <a:cubicBezTo>
                    <a:pt x="23945" y="57159"/>
                    <a:pt x="24079" y="57159"/>
                    <a:pt x="24212" y="57149"/>
                  </a:cubicBezTo>
                  <a:cubicBezTo>
                    <a:pt x="27355" y="57016"/>
                    <a:pt x="30222" y="55349"/>
                    <a:pt x="31889" y="52682"/>
                  </a:cubicBezTo>
                  <a:lnTo>
                    <a:pt x="55702" y="14582"/>
                  </a:lnTo>
                  <a:cubicBezTo>
                    <a:pt x="58493" y="10115"/>
                    <a:pt x="57130" y="4238"/>
                    <a:pt x="52673" y="1456"/>
                  </a:cubicBezTo>
                  <a:cubicBezTo>
                    <a:pt x="48215" y="-1344"/>
                    <a:pt x="42338" y="18"/>
                    <a:pt x="39547" y="4476"/>
                  </a:cubicBezTo>
                  <a:lnTo>
                    <a:pt x="23098" y="30803"/>
                  </a:lnTo>
                  <a:lnTo>
                    <a:pt x="17145" y="22869"/>
                  </a:lnTo>
                  <a:cubicBezTo>
                    <a:pt x="13992" y="18659"/>
                    <a:pt x="8039" y="17811"/>
                    <a:pt x="3810" y="20964"/>
                  </a:cubicBezTo>
                  <a:cubicBezTo>
                    <a:pt x="-401" y="24116"/>
                    <a:pt x="-1248" y="30089"/>
                    <a:pt x="1905" y="34289"/>
                  </a:cubicBezTo>
                  <a:lnTo>
                    <a:pt x="16192" y="53349"/>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05" name="Freeform: Shape 104">
              <a:extLst>
                <a:ext uri="{FF2B5EF4-FFF2-40B4-BE49-F238E27FC236}">
                  <a16:creationId xmlns:a16="http://schemas.microsoft.com/office/drawing/2014/main" id="{BC8553FA-DCF1-49DA-BE34-6F20C2D53BC5}"/>
                </a:ext>
              </a:extLst>
            </p:cNvPr>
            <p:cNvSpPr/>
            <p:nvPr/>
          </p:nvSpPr>
          <p:spPr>
            <a:xfrm>
              <a:off x="-38928" y="4428474"/>
              <a:ext cx="114300" cy="114300"/>
            </a:xfrm>
            <a:custGeom>
              <a:avLst/>
              <a:gdLst>
                <a:gd name="connsiteX0" fmla="*/ 104775 w 114300"/>
                <a:gd name="connsiteY0" fmla="*/ 0 h 114300"/>
                <a:gd name="connsiteX1" fmla="*/ 9525 w 114300"/>
                <a:gd name="connsiteY1" fmla="*/ 0 h 114300"/>
                <a:gd name="connsiteX2" fmla="*/ 0 w 114300"/>
                <a:gd name="connsiteY2" fmla="*/ 9525 h 114300"/>
                <a:gd name="connsiteX3" fmla="*/ 0 w 114300"/>
                <a:gd name="connsiteY3" fmla="*/ 104775 h 114300"/>
                <a:gd name="connsiteX4" fmla="*/ 9525 w 114300"/>
                <a:gd name="connsiteY4" fmla="*/ 114300 h 114300"/>
                <a:gd name="connsiteX5" fmla="*/ 104775 w 114300"/>
                <a:gd name="connsiteY5" fmla="*/ 114300 h 114300"/>
                <a:gd name="connsiteX6" fmla="*/ 114300 w 114300"/>
                <a:gd name="connsiteY6" fmla="*/ 104775 h 114300"/>
                <a:gd name="connsiteX7" fmla="*/ 114300 w 114300"/>
                <a:gd name="connsiteY7" fmla="*/ 9525 h 114300"/>
                <a:gd name="connsiteX8" fmla="*/ 104775 w 114300"/>
                <a:gd name="connsiteY8" fmla="*/ 0 h 114300"/>
                <a:gd name="connsiteX9" fmla="*/ 95250 w 114300"/>
                <a:gd name="connsiteY9" fmla="*/ 95250 h 114300"/>
                <a:gd name="connsiteX10" fmla="*/ 19050 w 114300"/>
                <a:gd name="connsiteY10" fmla="*/ 95250 h 114300"/>
                <a:gd name="connsiteX11" fmla="*/ 19050 w 114300"/>
                <a:gd name="connsiteY11" fmla="*/ 19050 h 114300"/>
                <a:gd name="connsiteX12" fmla="*/ 95250 w 114300"/>
                <a:gd name="connsiteY12" fmla="*/ 19050 h 114300"/>
                <a:gd name="connsiteX13" fmla="*/ 95250 w 114300"/>
                <a:gd name="connsiteY13" fmla="*/ 9525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300" h="114300">
                  <a:moveTo>
                    <a:pt x="104775" y="0"/>
                  </a:moveTo>
                  <a:lnTo>
                    <a:pt x="9525" y="0"/>
                  </a:lnTo>
                  <a:cubicBezTo>
                    <a:pt x="4267" y="0"/>
                    <a:pt x="0" y="4258"/>
                    <a:pt x="0" y="9525"/>
                  </a:cubicBezTo>
                  <a:lnTo>
                    <a:pt x="0" y="104775"/>
                  </a:lnTo>
                  <a:cubicBezTo>
                    <a:pt x="0" y="110042"/>
                    <a:pt x="4267" y="114300"/>
                    <a:pt x="9525" y="114300"/>
                  </a:cubicBezTo>
                  <a:lnTo>
                    <a:pt x="104775" y="114300"/>
                  </a:lnTo>
                  <a:cubicBezTo>
                    <a:pt x="110033" y="114300"/>
                    <a:pt x="114300" y="110042"/>
                    <a:pt x="114300" y="104775"/>
                  </a:cubicBezTo>
                  <a:lnTo>
                    <a:pt x="114300" y="9525"/>
                  </a:lnTo>
                  <a:cubicBezTo>
                    <a:pt x="114300" y="4258"/>
                    <a:pt x="110033" y="0"/>
                    <a:pt x="104775" y="0"/>
                  </a:cubicBezTo>
                  <a:close/>
                  <a:moveTo>
                    <a:pt x="95250" y="95250"/>
                  </a:moveTo>
                  <a:lnTo>
                    <a:pt x="19050" y="95250"/>
                  </a:lnTo>
                  <a:lnTo>
                    <a:pt x="19050" y="19050"/>
                  </a:lnTo>
                  <a:lnTo>
                    <a:pt x="95250" y="19050"/>
                  </a:lnTo>
                  <a:lnTo>
                    <a:pt x="95250" y="95250"/>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06" name="Freeform: Shape 105">
              <a:extLst>
                <a:ext uri="{FF2B5EF4-FFF2-40B4-BE49-F238E27FC236}">
                  <a16:creationId xmlns:a16="http://schemas.microsoft.com/office/drawing/2014/main" id="{1D01C38B-3346-4CC9-863F-2D9CC3D44CBA}"/>
                </a:ext>
              </a:extLst>
            </p:cNvPr>
            <p:cNvSpPr/>
            <p:nvPr/>
          </p:nvSpPr>
          <p:spPr>
            <a:xfrm>
              <a:off x="-10352" y="4457040"/>
              <a:ext cx="57151" cy="57158"/>
            </a:xfrm>
            <a:custGeom>
              <a:avLst/>
              <a:gdLst>
                <a:gd name="connsiteX0" fmla="*/ 16192 w 57151"/>
                <a:gd name="connsiteY0" fmla="*/ 53349 h 57158"/>
                <a:gd name="connsiteX1" fmla="*/ 23812 w 57151"/>
                <a:gd name="connsiteY1" fmla="*/ 57159 h 57158"/>
                <a:gd name="connsiteX2" fmla="*/ 24212 w 57151"/>
                <a:gd name="connsiteY2" fmla="*/ 57149 h 57158"/>
                <a:gd name="connsiteX3" fmla="*/ 31889 w 57151"/>
                <a:gd name="connsiteY3" fmla="*/ 52682 h 57158"/>
                <a:gd name="connsiteX4" fmla="*/ 55702 w 57151"/>
                <a:gd name="connsiteY4" fmla="*/ 14582 h 57158"/>
                <a:gd name="connsiteX5" fmla="*/ 52673 w 57151"/>
                <a:gd name="connsiteY5" fmla="*/ 1456 h 57158"/>
                <a:gd name="connsiteX6" fmla="*/ 39547 w 57151"/>
                <a:gd name="connsiteY6" fmla="*/ 4476 h 57158"/>
                <a:gd name="connsiteX7" fmla="*/ 23098 w 57151"/>
                <a:gd name="connsiteY7" fmla="*/ 30803 h 57158"/>
                <a:gd name="connsiteX8" fmla="*/ 17145 w 57151"/>
                <a:gd name="connsiteY8" fmla="*/ 22869 h 57158"/>
                <a:gd name="connsiteX9" fmla="*/ 3810 w 57151"/>
                <a:gd name="connsiteY9" fmla="*/ 20964 h 57158"/>
                <a:gd name="connsiteX10" fmla="*/ 1905 w 57151"/>
                <a:gd name="connsiteY10" fmla="*/ 34289 h 57158"/>
                <a:gd name="connsiteX11" fmla="*/ 16192 w 57151"/>
                <a:gd name="connsiteY11" fmla="*/ 53349 h 57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1" h="57158">
                  <a:moveTo>
                    <a:pt x="16192" y="53349"/>
                  </a:moveTo>
                  <a:cubicBezTo>
                    <a:pt x="17992" y="55759"/>
                    <a:pt x="20821" y="57159"/>
                    <a:pt x="23812" y="57159"/>
                  </a:cubicBezTo>
                  <a:cubicBezTo>
                    <a:pt x="23945" y="57159"/>
                    <a:pt x="24079" y="57159"/>
                    <a:pt x="24212" y="57149"/>
                  </a:cubicBezTo>
                  <a:cubicBezTo>
                    <a:pt x="27355" y="57016"/>
                    <a:pt x="30222" y="55349"/>
                    <a:pt x="31889" y="52682"/>
                  </a:cubicBezTo>
                  <a:lnTo>
                    <a:pt x="55702" y="14582"/>
                  </a:lnTo>
                  <a:cubicBezTo>
                    <a:pt x="58493" y="10115"/>
                    <a:pt x="57130" y="4238"/>
                    <a:pt x="52673" y="1456"/>
                  </a:cubicBezTo>
                  <a:cubicBezTo>
                    <a:pt x="48215" y="-1344"/>
                    <a:pt x="42338" y="18"/>
                    <a:pt x="39547" y="4476"/>
                  </a:cubicBezTo>
                  <a:lnTo>
                    <a:pt x="23098" y="30803"/>
                  </a:lnTo>
                  <a:lnTo>
                    <a:pt x="17145" y="22869"/>
                  </a:lnTo>
                  <a:cubicBezTo>
                    <a:pt x="13992" y="18659"/>
                    <a:pt x="8039" y="17820"/>
                    <a:pt x="3810" y="20964"/>
                  </a:cubicBezTo>
                  <a:cubicBezTo>
                    <a:pt x="-401" y="24116"/>
                    <a:pt x="-1248" y="30089"/>
                    <a:pt x="1905" y="34289"/>
                  </a:cubicBezTo>
                  <a:lnTo>
                    <a:pt x="16192" y="53349"/>
                  </a:ln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07" name="Freeform: Shape 106">
              <a:extLst>
                <a:ext uri="{FF2B5EF4-FFF2-40B4-BE49-F238E27FC236}">
                  <a16:creationId xmlns:a16="http://schemas.microsoft.com/office/drawing/2014/main" id="{8AD5B2C5-E5B8-4110-9071-32F18DAB1C3A}"/>
                </a:ext>
              </a:extLst>
            </p:cNvPr>
            <p:cNvSpPr/>
            <p:nvPr/>
          </p:nvSpPr>
          <p:spPr>
            <a:xfrm>
              <a:off x="151572" y="4276074"/>
              <a:ext cx="114300" cy="19050"/>
            </a:xfrm>
            <a:custGeom>
              <a:avLst/>
              <a:gdLst>
                <a:gd name="connsiteX0" fmla="*/ 104775 w 114300"/>
                <a:gd name="connsiteY0" fmla="*/ 0 h 19050"/>
                <a:gd name="connsiteX1" fmla="*/ 9525 w 114300"/>
                <a:gd name="connsiteY1" fmla="*/ 0 h 19050"/>
                <a:gd name="connsiteX2" fmla="*/ 0 w 114300"/>
                <a:gd name="connsiteY2" fmla="*/ 9525 h 19050"/>
                <a:gd name="connsiteX3" fmla="*/ 9525 w 114300"/>
                <a:gd name="connsiteY3" fmla="*/ 19050 h 19050"/>
                <a:gd name="connsiteX4" fmla="*/ 104775 w 114300"/>
                <a:gd name="connsiteY4" fmla="*/ 19050 h 19050"/>
                <a:gd name="connsiteX5" fmla="*/ 114300 w 114300"/>
                <a:gd name="connsiteY5" fmla="*/ 9525 h 19050"/>
                <a:gd name="connsiteX6" fmla="*/ 104775 w 1143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9050">
                  <a:moveTo>
                    <a:pt x="104775" y="0"/>
                  </a:moveTo>
                  <a:lnTo>
                    <a:pt x="9525" y="0"/>
                  </a:lnTo>
                  <a:cubicBezTo>
                    <a:pt x="4267" y="0"/>
                    <a:pt x="0" y="4258"/>
                    <a:pt x="0" y="9525"/>
                  </a:cubicBezTo>
                  <a:cubicBezTo>
                    <a:pt x="0" y="14792"/>
                    <a:pt x="4267" y="19050"/>
                    <a:pt x="9525" y="19050"/>
                  </a:cubicBezTo>
                  <a:lnTo>
                    <a:pt x="104775" y="19050"/>
                  </a:lnTo>
                  <a:cubicBezTo>
                    <a:pt x="110033" y="19050"/>
                    <a:pt x="114300" y="14792"/>
                    <a:pt x="114300" y="9525"/>
                  </a:cubicBezTo>
                  <a:cubicBezTo>
                    <a:pt x="114300" y="4258"/>
                    <a:pt x="110033" y="0"/>
                    <a:pt x="1047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08" name="Freeform: Shape 107">
              <a:extLst>
                <a:ext uri="{FF2B5EF4-FFF2-40B4-BE49-F238E27FC236}">
                  <a16:creationId xmlns:a16="http://schemas.microsoft.com/office/drawing/2014/main" id="{729236CF-B811-4A98-99FE-F0AE1C6BADA1}"/>
                </a:ext>
              </a:extLst>
            </p:cNvPr>
            <p:cNvSpPr/>
            <p:nvPr/>
          </p:nvSpPr>
          <p:spPr>
            <a:xfrm>
              <a:off x="113472" y="4323699"/>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09" name="Freeform: Shape 108">
              <a:extLst>
                <a:ext uri="{FF2B5EF4-FFF2-40B4-BE49-F238E27FC236}">
                  <a16:creationId xmlns:a16="http://schemas.microsoft.com/office/drawing/2014/main" id="{ACA6E4AD-9E84-4270-A5AE-3C16BB8B378A}"/>
                </a:ext>
              </a:extLst>
            </p:cNvPr>
            <p:cNvSpPr/>
            <p:nvPr/>
          </p:nvSpPr>
          <p:spPr>
            <a:xfrm>
              <a:off x="113472" y="4371324"/>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10" name="Freeform: Shape 109">
              <a:extLst>
                <a:ext uri="{FF2B5EF4-FFF2-40B4-BE49-F238E27FC236}">
                  <a16:creationId xmlns:a16="http://schemas.microsoft.com/office/drawing/2014/main" id="{4237AE4B-28FD-4981-9003-323751153A25}"/>
                </a:ext>
              </a:extLst>
            </p:cNvPr>
            <p:cNvSpPr/>
            <p:nvPr/>
          </p:nvSpPr>
          <p:spPr>
            <a:xfrm>
              <a:off x="151572" y="4428474"/>
              <a:ext cx="114300" cy="19050"/>
            </a:xfrm>
            <a:custGeom>
              <a:avLst/>
              <a:gdLst>
                <a:gd name="connsiteX0" fmla="*/ 104775 w 114300"/>
                <a:gd name="connsiteY0" fmla="*/ 0 h 19050"/>
                <a:gd name="connsiteX1" fmla="*/ 9525 w 114300"/>
                <a:gd name="connsiteY1" fmla="*/ 0 h 19050"/>
                <a:gd name="connsiteX2" fmla="*/ 0 w 114300"/>
                <a:gd name="connsiteY2" fmla="*/ 9525 h 19050"/>
                <a:gd name="connsiteX3" fmla="*/ 9525 w 114300"/>
                <a:gd name="connsiteY3" fmla="*/ 19050 h 19050"/>
                <a:gd name="connsiteX4" fmla="*/ 104775 w 114300"/>
                <a:gd name="connsiteY4" fmla="*/ 19050 h 19050"/>
                <a:gd name="connsiteX5" fmla="*/ 114300 w 114300"/>
                <a:gd name="connsiteY5" fmla="*/ 9525 h 19050"/>
                <a:gd name="connsiteX6" fmla="*/ 104775 w 1143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00" h="19050">
                  <a:moveTo>
                    <a:pt x="104775" y="0"/>
                  </a:moveTo>
                  <a:lnTo>
                    <a:pt x="9525" y="0"/>
                  </a:lnTo>
                  <a:cubicBezTo>
                    <a:pt x="4267" y="0"/>
                    <a:pt x="0" y="4258"/>
                    <a:pt x="0" y="9525"/>
                  </a:cubicBezTo>
                  <a:cubicBezTo>
                    <a:pt x="0" y="14792"/>
                    <a:pt x="4267" y="19050"/>
                    <a:pt x="9525" y="19050"/>
                  </a:cubicBezTo>
                  <a:lnTo>
                    <a:pt x="104775" y="19050"/>
                  </a:lnTo>
                  <a:cubicBezTo>
                    <a:pt x="110033" y="19050"/>
                    <a:pt x="114300" y="14792"/>
                    <a:pt x="114300" y="9525"/>
                  </a:cubicBezTo>
                  <a:cubicBezTo>
                    <a:pt x="114300" y="4258"/>
                    <a:pt x="110033" y="0"/>
                    <a:pt x="1047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11" name="Freeform: Shape 110">
              <a:extLst>
                <a:ext uri="{FF2B5EF4-FFF2-40B4-BE49-F238E27FC236}">
                  <a16:creationId xmlns:a16="http://schemas.microsoft.com/office/drawing/2014/main" id="{0E2414C2-8713-401B-B13F-A2290187C2D7}"/>
                </a:ext>
              </a:extLst>
            </p:cNvPr>
            <p:cNvSpPr/>
            <p:nvPr/>
          </p:nvSpPr>
          <p:spPr>
            <a:xfrm>
              <a:off x="113472" y="4476099"/>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sp>
          <p:nvSpPr>
            <p:cNvPr id="112" name="Freeform: Shape 111">
              <a:extLst>
                <a:ext uri="{FF2B5EF4-FFF2-40B4-BE49-F238E27FC236}">
                  <a16:creationId xmlns:a16="http://schemas.microsoft.com/office/drawing/2014/main" id="{A185DEF3-F8C0-4BA0-B382-8FDCC7E05056}"/>
                </a:ext>
              </a:extLst>
            </p:cNvPr>
            <p:cNvSpPr/>
            <p:nvPr/>
          </p:nvSpPr>
          <p:spPr>
            <a:xfrm>
              <a:off x="113472" y="4523724"/>
              <a:ext cx="152400" cy="19050"/>
            </a:xfrm>
            <a:custGeom>
              <a:avLst/>
              <a:gdLst>
                <a:gd name="connsiteX0" fmla="*/ 142875 w 152400"/>
                <a:gd name="connsiteY0" fmla="*/ 0 h 19050"/>
                <a:gd name="connsiteX1" fmla="*/ 9525 w 152400"/>
                <a:gd name="connsiteY1" fmla="*/ 0 h 19050"/>
                <a:gd name="connsiteX2" fmla="*/ 0 w 152400"/>
                <a:gd name="connsiteY2" fmla="*/ 9525 h 19050"/>
                <a:gd name="connsiteX3" fmla="*/ 9525 w 152400"/>
                <a:gd name="connsiteY3" fmla="*/ 19050 h 19050"/>
                <a:gd name="connsiteX4" fmla="*/ 142875 w 152400"/>
                <a:gd name="connsiteY4" fmla="*/ 19050 h 19050"/>
                <a:gd name="connsiteX5" fmla="*/ 152400 w 152400"/>
                <a:gd name="connsiteY5" fmla="*/ 9525 h 19050"/>
                <a:gd name="connsiteX6" fmla="*/ 142875 w 152400"/>
                <a:gd name="connsiteY6" fmla="*/ 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400" h="19050">
                  <a:moveTo>
                    <a:pt x="142875" y="0"/>
                  </a:moveTo>
                  <a:lnTo>
                    <a:pt x="9525" y="0"/>
                  </a:lnTo>
                  <a:cubicBezTo>
                    <a:pt x="4267" y="0"/>
                    <a:pt x="0" y="4258"/>
                    <a:pt x="0" y="9525"/>
                  </a:cubicBezTo>
                  <a:cubicBezTo>
                    <a:pt x="0" y="14792"/>
                    <a:pt x="4267" y="19050"/>
                    <a:pt x="9525" y="19050"/>
                  </a:cubicBezTo>
                  <a:lnTo>
                    <a:pt x="142875" y="19050"/>
                  </a:lnTo>
                  <a:cubicBezTo>
                    <a:pt x="148133" y="19050"/>
                    <a:pt x="152400" y="14792"/>
                    <a:pt x="152400" y="9525"/>
                  </a:cubicBezTo>
                  <a:cubicBezTo>
                    <a:pt x="152400" y="4258"/>
                    <a:pt x="148133" y="0"/>
                    <a:pt x="142875" y="0"/>
                  </a:cubicBezTo>
                  <a:close/>
                </a:path>
              </a:pathLst>
            </a:custGeom>
            <a:grpFill/>
            <a:ln w="9525" cap="flat">
              <a:noFill/>
              <a:prstDash val="solid"/>
              <a:miter/>
            </a:ln>
          </p:spPr>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560"/>
                </a:solidFill>
                <a:effectLst/>
                <a:uLnTx/>
                <a:uFillTx/>
                <a:latin typeface="DIN Next LT Arabic"/>
                <a:ea typeface="+mn-ea"/>
                <a:cs typeface="DIN Next LT Arabic"/>
              </a:endParaRPr>
            </a:p>
          </p:txBody>
        </p:sp>
      </p:grpSp>
      <p:grpSp>
        <p:nvGrpSpPr>
          <p:cNvPr id="5" name="Group 4">
            <a:extLst>
              <a:ext uri="{FF2B5EF4-FFF2-40B4-BE49-F238E27FC236}">
                <a16:creationId xmlns:a16="http://schemas.microsoft.com/office/drawing/2014/main" id="{471C4DAF-6D32-4B9C-811D-A04AE5CE601D}"/>
              </a:ext>
            </a:extLst>
          </p:cNvPr>
          <p:cNvGrpSpPr/>
          <p:nvPr/>
        </p:nvGrpSpPr>
        <p:grpSpPr>
          <a:xfrm flipH="1">
            <a:off x="6804215" y="2613497"/>
            <a:ext cx="4471293" cy="2764284"/>
            <a:chOff x="6804215" y="2613497"/>
            <a:chExt cx="4471293" cy="2764284"/>
          </a:xfrm>
        </p:grpSpPr>
        <p:pic>
          <p:nvPicPr>
            <p:cNvPr id="6" name="Picture 5">
              <a:extLst>
                <a:ext uri="{FF2B5EF4-FFF2-40B4-BE49-F238E27FC236}">
                  <a16:creationId xmlns:a16="http://schemas.microsoft.com/office/drawing/2014/main" id="{E8CF1C2F-ACFF-4879-9ED0-B8AACF24F939}"/>
                </a:ext>
              </a:extLst>
            </p:cNvPr>
            <p:cNvPicPr>
              <a:picLocks noChangeAspect="1"/>
            </p:cNvPicPr>
            <p:nvPr/>
          </p:nvPicPr>
          <p:blipFill rotWithShape="1">
            <a:blip r:embed="rId9" cstate="print">
              <a:extLst>
                <a:ext uri="{28A0092B-C50C-407E-A947-70E740481C1C}">
                  <a14:useLocalDpi xmlns:a14="http://schemas.microsoft.com/office/drawing/2010/main"/>
                </a:ext>
              </a:extLst>
            </a:blip>
            <a:srcRect/>
            <a:stretch/>
          </p:blipFill>
          <p:spPr>
            <a:xfrm flipH="1">
              <a:off x="6804215" y="2619756"/>
              <a:ext cx="1001809" cy="1977405"/>
            </a:xfrm>
            <a:prstGeom prst="rect">
              <a:avLst/>
            </a:prstGeom>
            <a:effectLst>
              <a:outerShdw blurRad="127000" sx="96000" sy="96000" algn="ctr" rotWithShape="0">
                <a:prstClr val="black">
                  <a:alpha val="40000"/>
                </a:prstClr>
              </a:outerShdw>
            </a:effectLst>
          </p:spPr>
        </p:pic>
        <p:pic>
          <p:nvPicPr>
            <p:cNvPr id="44" name="Picture 43">
              <a:extLst>
                <a:ext uri="{FF2B5EF4-FFF2-40B4-BE49-F238E27FC236}">
                  <a16:creationId xmlns:a16="http://schemas.microsoft.com/office/drawing/2014/main" id="{8EF2F3F3-BDEE-46DC-81C8-B2FA694B8951}"/>
                </a:ext>
              </a:extLst>
            </p:cNvPr>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flipH="1">
              <a:off x="7872284" y="2613497"/>
              <a:ext cx="3403224" cy="2764284"/>
            </a:xfrm>
            <a:prstGeom prst="rect">
              <a:avLst/>
            </a:prstGeom>
            <a:effectLst>
              <a:outerShdw blurRad="127000" sx="96000" sy="96000" algn="ctr" rotWithShape="0">
                <a:prstClr val="black">
                  <a:alpha val="40000"/>
                </a:prstClr>
              </a:outerShdw>
            </a:effectLst>
          </p:spPr>
        </p:pic>
      </p:grpSp>
      <p:pic>
        <p:nvPicPr>
          <p:cNvPr id="45" name="Picture 44" descr="Text&#10;&#10;Description automatically generated with medium confidence">
            <a:extLst>
              <a:ext uri="{FF2B5EF4-FFF2-40B4-BE49-F238E27FC236}">
                <a16:creationId xmlns:a16="http://schemas.microsoft.com/office/drawing/2014/main" id="{1B79479A-B588-45DD-B1FD-ADB5ACF7169E}"/>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141100" y="326382"/>
            <a:ext cx="1528463" cy="636277"/>
          </a:xfrm>
          <a:prstGeom prst="rect">
            <a:avLst/>
          </a:prstGeom>
        </p:spPr>
      </p:pic>
      <p:sp>
        <p:nvSpPr>
          <p:cNvPr id="55" name="Slide Number Placeholder 2">
            <a:extLst>
              <a:ext uri="{FF2B5EF4-FFF2-40B4-BE49-F238E27FC236}">
                <a16:creationId xmlns:a16="http://schemas.microsoft.com/office/drawing/2014/main" id="{73A30467-E08E-4FDB-88FF-45F8791E0C12}"/>
              </a:ext>
            </a:extLst>
          </p:cNvPr>
          <p:cNvSpPr txBox="1">
            <a:spLocks/>
          </p:cNvSpPr>
          <p:nvPr/>
        </p:nvSpPr>
        <p:spPr>
          <a:xfrm>
            <a:off x="594360" y="6446520"/>
            <a:ext cx="409290" cy="274957"/>
          </a:xfrm>
          <a:prstGeom prst="rect">
            <a:avLst/>
          </a:prstGeom>
        </p:spPr>
        <p:txBody>
          <a:bodyPr vert="horz" lIns="91440" tIns="45720" rIns="91440" bIns="45720" rtlCol="1" anchor="ctr"/>
          <a:lstStyle>
            <a:defPPr>
              <a:defRPr lang="en-US"/>
            </a:defPPr>
            <a:lvl1pPr marL="0" algn="r" defTabSz="914400" rtl="1" eaLnBrk="1" latinLnBrk="0" hangingPunct="1">
              <a:defRPr sz="900" kern="1200">
                <a:solidFill>
                  <a:schemeClr val="bg1">
                    <a:lumMod val="65000"/>
                  </a:schemeClr>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marL="0" marR="0" lvl="0" indent="0" algn="r" defTabSz="914400" rtl="1" eaLnBrk="1" fontAlgn="auto" latinLnBrk="0" hangingPunct="1">
              <a:lnSpc>
                <a:spcPct val="100000"/>
              </a:lnSpc>
              <a:spcBef>
                <a:spcPts val="0"/>
              </a:spcBef>
              <a:spcAft>
                <a:spcPts val="0"/>
              </a:spcAft>
              <a:buClrTx/>
              <a:buSzTx/>
              <a:buFontTx/>
              <a:buNone/>
              <a:tabLst/>
              <a:defRPr/>
            </a:pPr>
            <a:fld id="{9FDB499F-DC86-4996-A3C7-FCE8E06389C2}" type="slidenum">
              <a:rPr kumimoji="0" lang="ar-SA" sz="900" b="0" i="0" u="none" strike="noStrike" kern="1200" cap="none" spc="0" normalizeH="0" baseline="0" noProof="0" smtClean="0">
                <a:ln>
                  <a:noFill/>
                </a:ln>
                <a:solidFill>
                  <a:prstClr val="white">
                    <a:lumMod val="65000"/>
                  </a:prstClr>
                </a:solidFill>
                <a:effectLst/>
                <a:uLnTx/>
                <a:uFillTx/>
                <a:latin typeface="DIN Next LT Arabic"/>
                <a:ea typeface="+mn-ea"/>
                <a:cs typeface="DIN Next LT Arabic"/>
              </a:rPr>
              <a:pPr marL="0" marR="0" lvl="0" indent="0" algn="r" defTabSz="914400" rtl="1" eaLnBrk="1" fontAlgn="auto" latinLnBrk="0" hangingPunct="1">
                <a:lnSpc>
                  <a:spcPct val="100000"/>
                </a:lnSpc>
                <a:spcBef>
                  <a:spcPts val="0"/>
                </a:spcBef>
                <a:spcAft>
                  <a:spcPts val="0"/>
                </a:spcAft>
                <a:buClrTx/>
                <a:buSzTx/>
                <a:buFontTx/>
                <a:buNone/>
                <a:tabLst/>
                <a:defRPr/>
              </a:pPr>
              <a:t>9</a:t>
            </a:fld>
            <a:endParaRPr kumimoji="0" lang="ar-SA" sz="900" b="0" i="0" u="none" strike="noStrike" kern="1200" cap="none" spc="0" normalizeH="0" baseline="0" noProof="0">
              <a:ln>
                <a:noFill/>
              </a:ln>
              <a:solidFill>
                <a:prstClr val="white">
                  <a:lumMod val="65000"/>
                </a:prstClr>
              </a:solidFill>
              <a:effectLst/>
              <a:uLnTx/>
              <a:uFillTx/>
              <a:latin typeface="DIN Next LT Arabic"/>
              <a:ea typeface="+mn-ea"/>
              <a:cs typeface="DIN Next LT Arabic"/>
            </a:endParaRPr>
          </a:p>
        </p:txBody>
      </p:sp>
      <p:pic>
        <p:nvPicPr>
          <p:cNvPr id="57" name="Picture 56">
            <a:extLst>
              <a:ext uri="{FF2B5EF4-FFF2-40B4-BE49-F238E27FC236}">
                <a16:creationId xmlns:a16="http://schemas.microsoft.com/office/drawing/2014/main" id="{F657B405-4AFC-45CA-BCF7-83F9C64DFB8F}"/>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10886353" y="186849"/>
            <a:ext cx="623160" cy="335323"/>
          </a:xfrm>
          <a:prstGeom prst="rect">
            <a:avLst/>
          </a:prstGeom>
          <a:effectLst>
            <a:outerShdw blurRad="127000" sx="96000" sy="96000" algn="ctr" rotWithShape="0">
              <a:prstClr val="black">
                <a:alpha val="40000"/>
              </a:prstClr>
            </a:outerShdw>
          </a:effectLst>
        </p:spPr>
      </p:pic>
      <p:sp>
        <p:nvSpPr>
          <p:cNvPr id="58" name="Rectangle: Rounded Corners 57">
            <a:extLst>
              <a:ext uri="{FF2B5EF4-FFF2-40B4-BE49-F238E27FC236}">
                <a16:creationId xmlns:a16="http://schemas.microsoft.com/office/drawing/2014/main" id="{1BBC2B50-01BB-4EC5-957D-6FB7FB6C0AE9}"/>
              </a:ext>
            </a:extLst>
          </p:cNvPr>
          <p:cNvSpPr/>
          <p:nvPr/>
        </p:nvSpPr>
        <p:spPr>
          <a:xfrm>
            <a:off x="62752" y="69564"/>
            <a:ext cx="1678584" cy="228609"/>
          </a:xfrm>
          <a:prstGeom prst="roundRect">
            <a:avLst>
              <a:gd name="adj" fmla="val 1423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a:ln>
                  <a:noFill/>
                </a:ln>
                <a:solidFill>
                  <a:prstClr val="white"/>
                </a:solidFill>
                <a:effectLst/>
                <a:uLnTx/>
                <a:uFillTx/>
                <a:latin typeface="DIN Next LT Arabic"/>
                <a:ea typeface="+mn-ea"/>
                <a:cs typeface="DIN Next LT Arabic"/>
              </a:rPr>
              <a:t>4- تجربة المستخدم</a:t>
            </a:r>
          </a:p>
        </p:txBody>
      </p:sp>
    </p:spTree>
    <p:extLst>
      <p:ext uri="{BB962C8B-B14F-4D97-AF65-F5344CB8AC3E}">
        <p14:creationId xmlns:p14="http://schemas.microsoft.com/office/powerpoint/2010/main" val="25897093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55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zExgmoXR12tr3ffO9zJv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CzExgmoXR12tr3ffO9zJv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Ai33oqydRKewaJw..NFp6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Ai33oqydRKewaJw..NFp6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QdoTVBy_T.mCzKEalofXN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jlgTQDLFSC.HYnJHFxyyJ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XCq6ElnoT.UcK1reLu_1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ZwpXfVHtsKiih6_KSfFsL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XCq6ElnoT.UcK1reLu_1I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FftffFbrSHqKl8j12YlgF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AYCB22SISJSIyP8__2DAx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ElmColor">
      <a:dk1>
        <a:srgbClr val="282560"/>
      </a:dk1>
      <a:lt1>
        <a:sysClr val="window" lastClr="FFFFFF"/>
      </a:lt1>
      <a:dk2>
        <a:srgbClr val="282560"/>
      </a:dk2>
      <a:lt2>
        <a:srgbClr val="FFFFFF"/>
      </a:lt2>
      <a:accent1>
        <a:srgbClr val="282560"/>
      </a:accent1>
      <a:accent2>
        <a:srgbClr val="90298D"/>
      </a:accent2>
      <a:accent3>
        <a:srgbClr val="652F8F"/>
      </a:accent3>
      <a:accent4>
        <a:srgbClr val="0C72BA"/>
      </a:accent4>
      <a:accent5>
        <a:srgbClr val="4AC7F4"/>
      </a:accent5>
      <a:accent6>
        <a:srgbClr val="808184"/>
      </a:accent6>
      <a:hlink>
        <a:srgbClr val="0000FF"/>
      </a:hlink>
      <a:folHlink>
        <a:srgbClr val="90298D"/>
      </a:folHlink>
    </a:clrScheme>
    <a:fontScheme name="Custom 1">
      <a:majorFont>
        <a:latin typeface="DIN Next LT Arabic Medium"/>
        <a:ea typeface=""/>
        <a:cs typeface="DIN Next LT Arabic Medium"/>
      </a:majorFont>
      <a:minorFont>
        <a:latin typeface="DIN Next LT Arabic"/>
        <a:ea typeface=""/>
        <a:cs typeface="DIN Next LT Arabic"/>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40a7153-58f7-4636-8fab-58e42491a377">
      <UserInfo>
        <DisplayName>Mohd Sadique</DisplayName>
        <AccountId>45</AccountId>
        <AccountType/>
      </UserInfo>
      <UserInfo>
        <DisplayName>Nusaibah AlKooheji</DisplayName>
        <AccountId>95</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F2C989FD7C8004A91ED4F5A82CEC033" ma:contentTypeVersion="13" ma:contentTypeDescription="Create a new document." ma:contentTypeScope="" ma:versionID="36df45a2f96acf61f3bef72d4cf4da27">
  <xsd:schema xmlns:xsd="http://www.w3.org/2001/XMLSchema" xmlns:xs="http://www.w3.org/2001/XMLSchema" xmlns:p="http://schemas.microsoft.com/office/2006/metadata/properties" xmlns:ns2="f40a7153-58f7-4636-8fab-58e42491a377" xmlns:ns3="ca74827f-6ed2-41b1-8392-e4b2027833a2" targetNamespace="http://schemas.microsoft.com/office/2006/metadata/properties" ma:root="true" ma:fieldsID="e80de4f041bfcbf6059a32a59d19c6d7" ns2:_="" ns3:_="">
    <xsd:import namespace="f40a7153-58f7-4636-8fab-58e42491a377"/>
    <xsd:import namespace="ca74827f-6ed2-41b1-8392-e4b2027833a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0a7153-58f7-4636-8fab-58e42491a37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a74827f-6ed2-41b1-8392-e4b2027833a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FE0775-B0E3-49E6-AF31-76E2732ED190}">
  <ds:schemaRefs>
    <ds:schemaRef ds:uri="http://schemas.microsoft.com/sharepoint/v3/contenttype/forms"/>
  </ds:schemaRefs>
</ds:datastoreItem>
</file>

<file path=customXml/itemProps2.xml><?xml version="1.0" encoding="utf-8"?>
<ds:datastoreItem xmlns:ds="http://schemas.openxmlformats.org/officeDocument/2006/customXml" ds:itemID="{97D0AD74-3343-46FC-98D9-DA5688EA34B2}">
  <ds:schemaRefs>
    <ds:schemaRef ds:uri="f40a7153-58f7-4636-8fab-58e42491a377"/>
    <ds:schemaRef ds:uri="http://schemas.microsoft.com/office/2006/documentManagement/types"/>
    <ds:schemaRef ds:uri="http://purl.org/dc/dcmitype/"/>
    <ds:schemaRef ds:uri="http://schemas.microsoft.com/office/infopath/2007/PartnerControls"/>
    <ds:schemaRef ds:uri="http://www.w3.org/XML/1998/namespace"/>
    <ds:schemaRef ds:uri="http://purl.org/dc/elements/1.1/"/>
    <ds:schemaRef ds:uri="http://schemas.microsoft.com/office/2006/metadata/properties"/>
    <ds:schemaRef ds:uri="http://schemas.openxmlformats.org/package/2006/metadata/core-properties"/>
    <ds:schemaRef ds:uri="ca74827f-6ed2-41b1-8392-e4b2027833a2"/>
    <ds:schemaRef ds:uri="http://purl.org/dc/terms/"/>
  </ds:schemaRefs>
</ds:datastoreItem>
</file>

<file path=customXml/itemProps3.xml><?xml version="1.0" encoding="utf-8"?>
<ds:datastoreItem xmlns:ds="http://schemas.openxmlformats.org/officeDocument/2006/customXml" ds:itemID="{C4E42A39-AE49-4385-8F51-1E76C9373503}">
  <ds:schemaRefs>
    <ds:schemaRef ds:uri="ca74827f-6ed2-41b1-8392-e4b2027833a2"/>
    <ds:schemaRef ds:uri="f40a7153-58f7-4636-8fab-58e42491a37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379</TotalTime>
  <Words>2744</Words>
  <Application>Microsoft Macintosh PowerPoint</Application>
  <PresentationFormat>Widescreen</PresentationFormat>
  <Paragraphs>222</Paragraphs>
  <Slides>11</Slides>
  <Notes>10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2" baseType="lpstr">
      <vt:lpstr>Arial</vt:lpstr>
      <vt:lpstr>Calibri</vt:lpstr>
      <vt:lpstr>Century Gothic</vt:lpstr>
      <vt:lpstr>DIN Next LT Arabic</vt:lpstr>
      <vt:lpstr>DIN Next LT Arabic (Body)</vt:lpstr>
      <vt:lpstr>DIN Next LT Arabic Medium</vt:lpstr>
      <vt:lpstr>Effra</vt:lpstr>
      <vt:lpstr>Poppins</vt:lpstr>
      <vt:lpstr>Univers Next Arabic</vt:lpstr>
      <vt:lpstr>1_Office Theme</vt:lpstr>
      <vt:lpstr>think-cell Slide</vt:lpstr>
      <vt:lpstr>PowerPoint Presentation</vt:lpstr>
      <vt:lpstr>المرصد الحضري الأسترالي - نظرة عامة</vt:lpstr>
      <vt:lpstr>دورة معالجة البيانات في المرصد</vt:lpstr>
      <vt:lpstr>جمع البيانات ومعالجتها</vt:lpstr>
      <vt:lpstr>قابلية التوسع وحالات الاستخدام الجديدة</vt:lpstr>
      <vt:lpstr>بناء مؤشرات أداء رئيسية جديدة والتعامل مع كميات كبيرة من البيانات</vt:lpstr>
      <vt:lpstr>تجربة المستخدم</vt:lpstr>
      <vt:lpstr>لقطات صورية للمنصة (1/ 2)</vt:lpstr>
      <vt:lpstr>لقطات صورية للمنصة (2/ 2)</vt:lpstr>
      <vt:lpstr>الشراكات</vt:lpstr>
      <vt:lpstr>الدروس المستفادة</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&amp; Analysis Department Benchmarking</dc:title>
  <dc:creator>Mohammed Saeed Mashhour</dc:creator>
  <cp:lastModifiedBy>Microsoft Office User</cp:lastModifiedBy>
  <cp:revision>19</cp:revision>
  <dcterms:created xsi:type="dcterms:W3CDTF">2021-08-22T12:00:50Z</dcterms:created>
  <dcterms:modified xsi:type="dcterms:W3CDTF">2022-03-14T10:00:47Z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0x010100FF2C989FD7C8004A91ED4F5A82CEC033</vt:lpwstr>
  </property>
</Properties>
</file>