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882" r:id="rId5"/>
    <p:sldId id="2586" r:id="rId6"/>
    <p:sldId id="2679" r:id="rId7"/>
    <p:sldId id="2670" r:id="rId8"/>
    <p:sldId id="2680" r:id="rId9"/>
    <p:sldId id="2691" r:id="rId10"/>
    <p:sldId id="2692" r:id="rId11"/>
    <p:sldId id="2675" r:id="rId12"/>
    <p:sldId id="2687" r:id="rId13"/>
    <p:sldId id="2688" r:id="rId14"/>
    <p:sldId id="2685" r:id="rId15"/>
    <p:sldId id="2693" r:id="rId16"/>
  </p:sldIdLst>
  <p:sldSz cx="12192000" cy="6858000"/>
  <p:notesSz cx="6858000" cy="9144000"/>
  <p:custDataLst>
    <p:tags r:id="rId18"/>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45E7F-FFE4-4146-B22D-E0651538609C}" v="1207" dt="2021-11-28T13:04:2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https://iuo.mohua.gov.in/portal/apps/sites/#/data</a:t>
            </a:r>
          </a:p>
          <a:p>
            <a:r>
              <a:rPr lang="en-US"/>
              <a:t>https://iuo.mohua.gov.in/portal/apps/sites/#/data/pages/iuo</a:t>
            </a:r>
          </a:p>
          <a:p>
            <a:r>
              <a:rPr lang="en-US"/>
              <a:t>https://smartcities.gov.in/India_Urban_Observatory</a:t>
            </a:r>
          </a:p>
          <a:p>
            <a:r>
              <a:rPr lang="en-US"/>
              <a:t>https://www.esri.in/~/media/esri-india/files/pdfs/industries/government/smart-cities/case-study/indian-urban-observatory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048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https://iuo.mohua.gov.in/portal/apps/sites/#/data/pages/partners</a:t>
            </a:r>
          </a:p>
        </p:txBody>
      </p:sp>
      <p:sp>
        <p:nvSpPr>
          <p:cNvPr id="4" name="Slide Number Placeholder 3"/>
          <p:cNvSpPr>
            <a:spLocks noGrp="1"/>
          </p:cNvSpPr>
          <p:nvPr>
            <p:ph type="sldNum" sz="quarter" idx="5"/>
          </p:nvPr>
        </p:nvSpPr>
        <p:spPr/>
        <p:txBody>
          <a:bodyPr/>
          <a:lstStyle/>
          <a:p>
            <a:fld id="{241FEC92-B76A-4406-8C11-5D13CAFEB75E}" type="slidenum">
              <a:rPr lang="en-US" smtClean="0"/>
              <a:t>11</a:t>
            </a:fld>
            <a:endParaRPr lang="en-US"/>
          </a:p>
        </p:txBody>
      </p:sp>
    </p:spTree>
    <p:extLst>
      <p:ext uri="{BB962C8B-B14F-4D97-AF65-F5344CB8AC3E}">
        <p14:creationId xmlns:p14="http://schemas.microsoft.com/office/powerpoint/2010/main" val="304576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B1CD65-6C09-4534-ACE6-E34B39CD73A8}" type="slidenum">
              <a:rPr lang="en-US" smtClean="0"/>
              <a:t>12</a:t>
            </a:fld>
            <a:endParaRPr lang="en-US"/>
          </a:p>
        </p:txBody>
      </p:sp>
    </p:spTree>
    <p:extLst>
      <p:ext uri="{BB962C8B-B14F-4D97-AF65-F5344CB8AC3E}">
        <p14:creationId xmlns:p14="http://schemas.microsoft.com/office/powerpoint/2010/main" val="314853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https://smartnet.niua.org/dsc/pdf/DataSmart_Cities_Strategy.pdf</a:t>
            </a:r>
          </a:p>
          <a:p>
            <a:endParaRPr lang="en-US"/>
          </a:p>
        </p:txBody>
      </p:sp>
      <p:sp>
        <p:nvSpPr>
          <p:cNvPr id="4" name="Slide Number Placeholder 3"/>
          <p:cNvSpPr>
            <a:spLocks noGrp="1"/>
          </p:cNvSpPr>
          <p:nvPr>
            <p:ph type="sldNum" sz="quarter" idx="5"/>
          </p:nvPr>
        </p:nvSpPr>
        <p:spPr/>
        <p:txBody>
          <a:bodyPr/>
          <a:lstStyle/>
          <a:p>
            <a:fld id="{2A7E7520-E494-4B46-9D57-A6F5F2FC93E8}" type="slidenum">
              <a:rPr lang="en-US" smtClean="0"/>
              <a:t>3</a:t>
            </a:fld>
            <a:endParaRPr lang="en-US"/>
          </a:p>
        </p:txBody>
      </p:sp>
    </p:spTree>
    <p:extLst>
      <p:ext uri="{BB962C8B-B14F-4D97-AF65-F5344CB8AC3E}">
        <p14:creationId xmlns:p14="http://schemas.microsoft.com/office/powerpoint/2010/main" val="210027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https://smartnet.niua.org/dsc/pdf/DataSmart_Cities_Strategy.pdf</a:t>
            </a:r>
          </a:p>
        </p:txBody>
      </p:sp>
      <p:sp>
        <p:nvSpPr>
          <p:cNvPr id="4" name="Slide Number Placeholder 3"/>
          <p:cNvSpPr>
            <a:spLocks noGrp="1"/>
          </p:cNvSpPr>
          <p:nvPr>
            <p:ph type="sldNum" sz="quarter" idx="5"/>
          </p:nvPr>
        </p:nvSpPr>
        <p:spPr/>
        <p:txBody>
          <a:bodyPr/>
          <a:lstStyle/>
          <a:p>
            <a:fld id="{241FEC92-B76A-4406-8C11-5D13CAFEB75E}" type="slidenum">
              <a:rPr lang="en-US" smtClean="0"/>
              <a:t>4</a:t>
            </a:fld>
            <a:endParaRPr lang="en-US"/>
          </a:p>
        </p:txBody>
      </p:sp>
    </p:spTree>
    <p:extLst>
      <p:ext uri="{BB962C8B-B14F-4D97-AF65-F5344CB8AC3E}">
        <p14:creationId xmlns:p14="http://schemas.microsoft.com/office/powerpoint/2010/main" val="299993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https://iuo.mohua.gov.in/portal/sharing/rest/content/items/fa743e2971154a18a58d1da28990d879/data</a:t>
            </a:r>
          </a:p>
        </p:txBody>
      </p:sp>
      <p:sp>
        <p:nvSpPr>
          <p:cNvPr id="4" name="Slide Number Placeholder 3"/>
          <p:cNvSpPr>
            <a:spLocks noGrp="1"/>
          </p:cNvSpPr>
          <p:nvPr>
            <p:ph type="sldNum" sz="quarter" idx="5"/>
          </p:nvPr>
        </p:nvSpPr>
        <p:spPr/>
        <p:txBody>
          <a:bodyPr/>
          <a:lstStyle/>
          <a:p>
            <a:fld id="{241FEC92-B76A-4406-8C11-5D13CAFEB75E}" type="slidenum">
              <a:rPr lang="en-US" smtClean="0"/>
              <a:t>5</a:t>
            </a:fld>
            <a:endParaRPr lang="en-US"/>
          </a:p>
        </p:txBody>
      </p:sp>
    </p:spTree>
    <p:extLst>
      <p:ext uri="{BB962C8B-B14F-4D97-AF65-F5344CB8AC3E}">
        <p14:creationId xmlns:p14="http://schemas.microsoft.com/office/powerpoint/2010/main" val="166256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https://ciso.economictimes.indiatimes.com/news/mohua-cisco-launches-urban-observatory-to-improve-productivity-of-cities/68391569</a:t>
            </a:r>
          </a:p>
          <a:p>
            <a:r>
              <a:rPr lang="en-US"/>
              <a:t>https://www.dqindia.com/mohua-cisco-launch-urban-observatory-improve-productivity-cities/</a:t>
            </a:r>
          </a:p>
          <a:p>
            <a:r>
              <a:rPr lang="en-US"/>
              <a:t>https://iuo.mohua.gov.in/portal/sharing/rest/content/items/fa743e2971154a18a58d1da28990d879/data</a:t>
            </a:r>
          </a:p>
          <a:p>
            <a:r>
              <a:rPr lang="en-US"/>
              <a:t>https://www.esri.in/~/media/esri-india/files/pdfs/industries/government/smart-cities/case-study/indian-urban-observatory</a:t>
            </a:r>
          </a:p>
          <a:p>
            <a:r>
              <a:rPr lang="en-US"/>
              <a:t>https://iuo.mohua.gov.in/portal/portalhelp/en/server/latest/manage-data/windows/overview-register-data-with-arcgis-server.htm#ESRI_SECTION1_9C2573C8944F43CAAEB6FC259F743A47</a:t>
            </a:r>
          </a:p>
        </p:txBody>
      </p:sp>
      <p:sp>
        <p:nvSpPr>
          <p:cNvPr id="4" name="Slide Number Placeholder 3"/>
          <p:cNvSpPr>
            <a:spLocks noGrp="1"/>
          </p:cNvSpPr>
          <p:nvPr>
            <p:ph type="sldNum" sz="quarter" idx="5"/>
          </p:nvPr>
        </p:nvSpPr>
        <p:spPr/>
        <p:txBody>
          <a:bodyPr/>
          <a:lstStyle/>
          <a:p>
            <a:fld id="{241FEC92-B76A-4406-8C11-5D13CAFEB75E}" type="slidenum">
              <a:rPr lang="en-US" smtClean="0"/>
              <a:t>6</a:t>
            </a:fld>
            <a:endParaRPr lang="en-US"/>
          </a:p>
        </p:txBody>
      </p:sp>
    </p:spTree>
    <p:extLst>
      <p:ext uri="{BB962C8B-B14F-4D97-AF65-F5344CB8AC3E}">
        <p14:creationId xmlns:p14="http://schemas.microsoft.com/office/powerpoint/2010/main" val="292380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https://d1.awsstatic.com/How_the_Cloud_Helps_Cities_Become_Sustainable_and_Inclusive.pdf</a:t>
            </a:r>
          </a:p>
          <a:p>
            <a:pPr rtl="0"/>
            <a:r>
              <a:rPr lang="en-US"/>
              <a:t>https://ago-item-storage.s3.us-east-1.amazonaws.com/d68da4af29a24ce7be48a1273182603e/DataSmart_Cities_Strategy.pdf?X-Amz-Security-Token=IQoJb3JpZ2luX2VjEO7%2F%2F%2F%2F%2F%2F%2F%2F%2F%2FwEaCXVzLWVhc3QtMSJGMEQCIBNERzWHk4q6Bp2JzWl1I05Dz1qfa0cxMPfx6hAfJQrfAiBIoqIxfsH9d%2FKh1iXK8BDeHiXJNCSLdwscMvpSYl6iHSr6AwhHEAAaDDYwNDc1ODEwMjY2NSIMhy9KMb%2Bj8yCZ7vqDKtcDa0X7uM4lfpgrB63Axi5NpYsN%2FubwVkaq1UXH5Rxj2Za7CcJLEgvYcec1CITIBk4sTjJof7ZWiifULihGWNHxp3pJSgjS79VDrn6T2iqQnhkHWvTSe3JoXM32IIEaypHnB6Xr61YBY61HzG2OYseIZl3fvZKecQ8TJQKN8bLThknVmY9IAvW%2FVaRvzSmLypk%2FhrSxHDAQb%2BUkS1T0DJyXSacCDFkWUrCW4%2BrIFNwEvuyEwLkqDPI8njjnD4hCUTEDtWoEyvPhFLTup2zR1C9nEFu1kzVqEKjO8cvbgMRJ1lpiTo5M9%2FFlYeDhQnM%2FzuSYGCRPhzbt4w8pFnRaMfZXyyu56Hqap1kSkNzta%2BQi7kAgsXxstKhUGCMYxE71Sjhzggliwfmqp6BCANtN9tioBobTWal17AhXo1KN4juh4qu3OnTIEHJ%2BAdJZc3ww5tUeKfFjjLeAAbSgnhwrGkKfR8wLSIR%2B%2FDIDIHpqHFVvkQ3f2Kzx5ymwaYvkwqmAfvRANl6FZNrjoM7qpIopgtjMn8RcitMjnCXAgMBHYOB%2FxR1tVld8uKED8VZa%2BKW517BagdPMBr%2Fs7%2Bum82SIfyGSGVKUVkrksIJnE%2FQQaX8smyQja59BPQLEMLTMgooGOqYBpj7pIn5EKtTtk4txr62bxfFuhhCqyAS8tn79pVvYKgljM7yEVhug0XS1vWewGIor01O7wJVxmtIfUsdWDRlTLTLOqlm%2Bsk6tv2n%2FVhiUBrya6JReDC5rmSN7SUhyrS5%2BxgkcELXG57vYhEwG8iLpTn6RtjxCc3jFfTDFeyK4BL48d4zxPdziZzMFvzT5KH4x9nlXlDw2lxieUNjQHPv%2BU15cHHtTvg%3D%3D&amp;X-Amz-Algorithm=AWS4-HMAC-SHA256&amp;X-Amz-Date=20210914T140301Z&amp;X-Amz-SignedHeaders=host&amp;X-Amz-Expires=300&amp;X-Amz-Credential=ASIAYZTTEKKEYUGMTL5I%2F20210914%2Fus-east-1%2Fs3%2Faws4_request&amp;X-Amz-Signature=40aec2374ae9e2dad3a14d6dbf8cbc6e4cd15021273b97d08e7d330ace8e2095</a:t>
            </a:r>
          </a:p>
        </p:txBody>
      </p:sp>
      <p:sp>
        <p:nvSpPr>
          <p:cNvPr id="4" name="Slide Number Placeholder 3"/>
          <p:cNvSpPr>
            <a:spLocks noGrp="1"/>
          </p:cNvSpPr>
          <p:nvPr>
            <p:ph type="sldNum" sz="quarter" idx="5"/>
          </p:nvPr>
        </p:nvSpPr>
        <p:spPr/>
        <p:txBody>
          <a:bodyPr/>
          <a:lstStyle/>
          <a:p>
            <a:fld id="{241FEC92-B76A-4406-8C11-5D13CAFEB75E}" type="slidenum">
              <a:rPr lang="en-US" smtClean="0"/>
              <a:t>7</a:t>
            </a:fld>
            <a:endParaRPr lang="en-US"/>
          </a:p>
        </p:txBody>
      </p:sp>
    </p:spTree>
    <p:extLst>
      <p:ext uri="{BB962C8B-B14F-4D97-AF65-F5344CB8AC3E}">
        <p14:creationId xmlns:p14="http://schemas.microsoft.com/office/powerpoint/2010/main" val="317385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https://medium.com/mytake/the-ux-honeycomb-seven-essential-considerations-for-developers-accc372a398c</a:t>
            </a:r>
          </a:p>
        </p:txBody>
      </p:sp>
      <p:sp>
        <p:nvSpPr>
          <p:cNvPr id="4" name="Slide Number Placeholder 3"/>
          <p:cNvSpPr>
            <a:spLocks noGrp="1"/>
          </p:cNvSpPr>
          <p:nvPr>
            <p:ph type="sldNum" sz="quarter" idx="5"/>
          </p:nvPr>
        </p:nvSpPr>
        <p:spPr/>
        <p:txBody>
          <a:bodyPr/>
          <a:lstStyle/>
          <a:p>
            <a:fld id="{241FEC92-B76A-4406-8C11-5D13CAFEB75E}" type="slidenum">
              <a:rPr lang="en-US" smtClean="0"/>
              <a:t>8</a:t>
            </a:fld>
            <a:endParaRPr lang="en-US"/>
          </a:p>
        </p:txBody>
      </p:sp>
    </p:spTree>
    <p:extLst>
      <p:ext uri="{BB962C8B-B14F-4D97-AF65-F5344CB8AC3E}">
        <p14:creationId xmlns:p14="http://schemas.microsoft.com/office/powerpoint/2010/main" val="3831422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https://iuo.mohua.gov.in/portal/apps/MinimalGallery/index.html?appid=a450cb9dcb774b61af726245793b578e#viewer=6fadbf826c6a468cb145027f02780180</a:t>
            </a:r>
          </a:p>
        </p:txBody>
      </p:sp>
      <p:sp>
        <p:nvSpPr>
          <p:cNvPr id="4" name="Slide Number Placeholder 3"/>
          <p:cNvSpPr>
            <a:spLocks noGrp="1"/>
          </p:cNvSpPr>
          <p:nvPr>
            <p:ph type="sldNum" sz="quarter" idx="5"/>
          </p:nvPr>
        </p:nvSpPr>
        <p:spPr/>
        <p:txBody>
          <a:bodyPr/>
          <a:lstStyle/>
          <a:p>
            <a:fld id="{241FEC92-B76A-4406-8C11-5D13CAFEB75E}" type="slidenum">
              <a:rPr lang="en-US" smtClean="0"/>
              <a:t>9</a:t>
            </a:fld>
            <a:endParaRPr lang="en-US"/>
          </a:p>
        </p:txBody>
      </p:sp>
    </p:spTree>
    <p:extLst>
      <p:ext uri="{BB962C8B-B14F-4D97-AF65-F5344CB8AC3E}">
        <p14:creationId xmlns:p14="http://schemas.microsoft.com/office/powerpoint/2010/main" val="32125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https://iuo.mohua.gov.in/portal/apps/MinimalGallery/index.html?appid=a450cb9dcb774b61af726245793b578e#viewer=5f0cd7737de445ab93b3f9b3b0026ee3</a:t>
            </a:r>
          </a:p>
        </p:txBody>
      </p:sp>
      <p:sp>
        <p:nvSpPr>
          <p:cNvPr id="4" name="Slide Number Placeholder 3"/>
          <p:cNvSpPr>
            <a:spLocks noGrp="1"/>
          </p:cNvSpPr>
          <p:nvPr>
            <p:ph type="sldNum" sz="quarter" idx="5"/>
          </p:nvPr>
        </p:nvSpPr>
        <p:spPr/>
        <p:txBody>
          <a:bodyPr/>
          <a:lstStyle/>
          <a:p>
            <a:fld id="{241FEC92-B76A-4406-8C11-5D13CAFEB75E}" type="slidenum">
              <a:rPr lang="en-US" smtClean="0"/>
              <a:t>10</a:t>
            </a:fld>
            <a:endParaRPr lang="en-US"/>
          </a:p>
        </p:txBody>
      </p:sp>
    </p:spTree>
    <p:extLst>
      <p:ext uri="{BB962C8B-B14F-4D97-AF65-F5344CB8AC3E}">
        <p14:creationId xmlns:p14="http://schemas.microsoft.com/office/powerpoint/2010/main" val="374480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3"/>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15" imgW="421" imgH="420" progId="TCLayout.ActiveDocument.1">
                  <p:embed/>
                </p:oleObj>
              </mc:Choice>
              <mc:Fallback>
                <p:oleObj name="think-cell Slide" r:id="rId15"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7.png"/><Relationship Id="rId5" Type="http://schemas.openxmlformats.org/officeDocument/2006/relationships/notesSlide" Target="../notesSlides/notesSlide9.xml"/><Relationship Id="rId10" Type="http://schemas.openxmlformats.org/officeDocument/2006/relationships/image" Target="../media/image17.png"/><Relationship Id="rId4" Type="http://schemas.openxmlformats.org/officeDocument/2006/relationships/slideLayout" Target="../slideLayouts/slideLayout9.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4.xml"/><Relationship Id="rId7" Type="http://schemas.openxmlformats.org/officeDocument/2006/relationships/image" Target="../media/image3.emf"/><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0.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20.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xml"/><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0.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4.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6.xml"/><Relationship Id="rId7" Type="http://schemas.openxmlformats.org/officeDocument/2006/relationships/image" Target="../media/image3.emf"/><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6.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8.xml"/><Relationship Id="rId7" Type="http://schemas.openxmlformats.org/officeDocument/2006/relationships/image" Target="../media/image3.emf"/><Relationship Id="rId12" Type="http://schemas.openxmlformats.org/officeDocument/2006/relationships/image" Target="../media/image7.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2.svg"/><Relationship Id="rId5" Type="http://schemas.openxmlformats.org/officeDocument/2006/relationships/notesSlide" Target="../notesSlides/notesSlide7.xml"/><Relationship Id="rId10" Type="http://schemas.openxmlformats.org/officeDocument/2006/relationships/image" Target="../media/image11.png"/><Relationship Id="rId4" Type="http://schemas.openxmlformats.org/officeDocument/2006/relationships/slideLayout" Target="../slideLayouts/slideLayout9.xml"/><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7.png"/><Relationship Id="rId5" Type="http://schemas.openxmlformats.org/officeDocument/2006/relationships/notesSlide" Target="../notesSlides/notesSlide8.xml"/><Relationship Id="rId10" Type="http://schemas.openxmlformats.org/officeDocument/2006/relationships/image" Target="../media/image14.png"/><Relationship Id="rId4" Type="http://schemas.openxmlformats.org/officeDocument/2006/relationships/slideLayout" Target="../slideLayouts/slideLayout9.xml"/><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10274395" y="1579626"/>
            <a:ext cx="1368965"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cap="none" normalizeH="0" baseline="0" noProof="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05</a:t>
            </a:r>
          </a:p>
        </p:txBody>
      </p:sp>
      <p:sp>
        <p:nvSpPr>
          <p:cNvPr id="6" name="TextBox 5">
            <a:extLst>
              <a:ext uri="{FF2B5EF4-FFF2-40B4-BE49-F238E27FC236}">
                <a16:creationId xmlns:a16="http://schemas.microsoft.com/office/drawing/2014/main" id="{E302C420-886D-474C-A7AA-C0FA37C441FD}"/>
              </a:ext>
            </a:extLst>
          </p:cNvPr>
          <p:cNvSpPr txBox="1"/>
          <p:nvPr/>
        </p:nvSpPr>
        <p:spPr>
          <a:xfrm>
            <a:off x="7475884" y="3051874"/>
            <a:ext cx="4167476" cy="1200329"/>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cap="none" normalizeH="0" baseline="0" noProof="0">
                <a:ln>
                  <a:noFill/>
                </a:ln>
                <a:solidFill>
                  <a:srgbClr val="FFFFFF"/>
                </a:solidFill>
                <a:effectLst/>
                <a:uLnTx/>
                <a:uFillTx/>
                <a:latin typeface="+mj-lt"/>
                <a:ea typeface="+mn-ea"/>
                <a:cs typeface="DIN Next LT Arabic Medium" panose="020B0503020203050203" pitchFamily="34" charset="-78"/>
              </a:rPr>
              <a:t>المرصد الحضري لدولة الهند - الهند</a:t>
            </a:r>
          </a:p>
        </p:txBody>
      </p:sp>
    </p:spTree>
    <p:extLst>
      <p:ext uri="{BB962C8B-B14F-4D97-AF65-F5344CB8AC3E}">
        <p14:creationId xmlns:p14="http://schemas.microsoft.com/office/powerpoint/2010/main" val="69235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306145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34" name="Slide Number Placeholder 4">
            <a:extLst>
              <a:ext uri="{FF2B5EF4-FFF2-40B4-BE49-F238E27FC236}">
                <a16:creationId xmlns:a16="http://schemas.microsoft.com/office/drawing/2014/main" id="{C0B0C749-2875-4E37-9272-7F5373D1AB6B}"/>
              </a:ext>
            </a:extLst>
          </p:cNvPr>
          <p:cNvSpPr>
            <a:spLocks noGrp="1"/>
          </p:cNvSpPr>
          <p:nvPr>
            <p:ph type="sldNum" sz="quarter" idx="12"/>
          </p:nvPr>
        </p:nvSpPr>
        <p:spPr/>
        <p:txBody>
          <a:bodyPr/>
          <a:lstStyle/>
          <a:p>
            <a:pPr lvl="0"/>
            <a:fld id="{9FDB499F-DC86-4996-A3C7-FCE8E06389C2}" type="slidenum">
              <a:rPr lang="ar-SA" noProof="0" smtClean="0"/>
              <a:pPr lvl="0"/>
              <a:t>10</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(2/ 2)</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10503AFE-35EB-4CA1-9092-66DC7A4A4B75}" type="slidenum">
              <a:rPr lang="en-US" smtClean="0"/>
              <a:t>10</a:t>
            </a:fld>
            <a:fld id="{B9E764C0-E40F-4486-AE3E-41DC971BE6E6}" type="slidenum">
              <a:rPr lang="en-US" smtClean="0"/>
              <a:t>10</a:t>
            </a:fld>
            <a:fld id="{64377BCD-DA55-4D93-8F1B-6CA1F53264AE}" type="slidenum">
              <a:rPr lang="en-US" smtClean="0"/>
              <a:t>10</a:t>
            </a:fld>
            <a:endParaRPr lang="en-US"/>
          </a:p>
        </p:txBody>
      </p:sp>
      <p:pic>
        <p:nvPicPr>
          <p:cNvPr id="61" name="Picture 60" descr="Graphical user interface, map&#10;&#10;Description automatically generated">
            <a:extLst>
              <a:ext uri="{FF2B5EF4-FFF2-40B4-BE49-F238E27FC236}">
                <a16:creationId xmlns:a16="http://schemas.microsoft.com/office/drawing/2014/main" id="{6437BAF3-BFE7-45F4-A725-8C67679750F8}"/>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622562" y="2256092"/>
            <a:ext cx="6926580" cy="3528119"/>
          </a:xfrm>
          <a:prstGeom prst="rect">
            <a:avLst/>
          </a:prstGeom>
          <a:effectLst>
            <a:outerShdw blurRad="101600" algn="ctr" rotWithShape="0">
              <a:prstClr val="black">
                <a:alpha val="16000"/>
              </a:prstClr>
            </a:outerShdw>
          </a:effectLst>
        </p:spPr>
      </p:pic>
      <p:pic>
        <p:nvPicPr>
          <p:cNvPr id="62" name="Picture 61" descr="Graphical user interface, text&#10;&#10;Description automatically generated">
            <a:extLst>
              <a:ext uri="{FF2B5EF4-FFF2-40B4-BE49-F238E27FC236}">
                <a16:creationId xmlns:a16="http://schemas.microsoft.com/office/drawing/2014/main" id="{9FBF38E6-9995-430D-A728-8BB7DBAA8718}"/>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2568750" y="2266752"/>
            <a:ext cx="1055712" cy="3487254"/>
          </a:xfrm>
          <a:prstGeom prst="rect">
            <a:avLst/>
          </a:prstGeom>
          <a:effectLst>
            <a:outerShdw blurRad="101600" algn="ctr" rotWithShape="0">
              <a:prstClr val="black">
                <a:alpha val="16000"/>
              </a:prstClr>
            </a:outerShdw>
          </a:effectLst>
        </p:spPr>
      </p:pic>
      <p:pic>
        <p:nvPicPr>
          <p:cNvPr id="63" name="Picture 62" descr="Graphical user interface, text, application&#10;&#10;Description automatically generated">
            <a:extLst>
              <a:ext uri="{FF2B5EF4-FFF2-40B4-BE49-F238E27FC236}">
                <a16:creationId xmlns:a16="http://schemas.microsoft.com/office/drawing/2014/main" id="{2F5987DD-0107-44CF-A7DD-2801EE043FFF}"/>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162849" y="2254309"/>
            <a:ext cx="1232799" cy="3528120"/>
          </a:xfrm>
          <a:prstGeom prst="rect">
            <a:avLst/>
          </a:prstGeom>
          <a:effectLst>
            <a:outerShdw blurRad="101600" algn="ctr" rotWithShape="0">
              <a:prstClr val="black">
                <a:alpha val="16000"/>
              </a:prstClr>
            </a:outerShdw>
          </a:effectLst>
        </p:spPr>
      </p:pic>
      <p:sp>
        <p:nvSpPr>
          <p:cNvPr id="41" name="Rectangle 40">
            <a:extLst>
              <a:ext uri="{FF2B5EF4-FFF2-40B4-BE49-F238E27FC236}">
                <a16:creationId xmlns:a16="http://schemas.microsoft.com/office/drawing/2014/main" id="{13EDC70F-EE3D-4CDF-8219-0B977D592878}"/>
              </a:ext>
            </a:extLst>
          </p:cNvPr>
          <p:cNvSpPr/>
          <p:nvPr/>
        </p:nvSpPr>
        <p:spPr>
          <a:xfrm flipH="1">
            <a:off x="5085551" y="159926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sp>
        <p:nvSpPr>
          <p:cNvPr id="42" name="TextBox 41">
            <a:extLst>
              <a:ext uri="{FF2B5EF4-FFF2-40B4-BE49-F238E27FC236}">
                <a16:creationId xmlns:a16="http://schemas.microsoft.com/office/drawing/2014/main" id="{E6A277A6-B40B-4E1E-9B6B-4CC978E91908}"/>
              </a:ext>
            </a:extLst>
          </p:cNvPr>
          <p:cNvSpPr txBox="1"/>
          <p:nvPr/>
        </p:nvSpPr>
        <p:spPr>
          <a:xfrm>
            <a:off x="7114112" y="1739184"/>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cxnSp>
        <p:nvCxnSpPr>
          <p:cNvPr id="43" name="Straight Connector 42">
            <a:extLst>
              <a:ext uri="{FF2B5EF4-FFF2-40B4-BE49-F238E27FC236}">
                <a16:creationId xmlns:a16="http://schemas.microsoft.com/office/drawing/2014/main" id="{9599A182-93A7-4FD4-8FAE-870A437E2327}"/>
              </a:ext>
            </a:extLst>
          </p:cNvPr>
          <p:cNvCxnSpPr>
            <a:cxnSpLocks/>
          </p:cNvCxnSpPr>
          <p:nvPr/>
        </p:nvCxnSpPr>
        <p:spPr>
          <a:xfrm flipH="1">
            <a:off x="7074107" y="176314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50" name="Graphic 210">
            <a:extLst>
              <a:ext uri="{FF2B5EF4-FFF2-40B4-BE49-F238E27FC236}">
                <a16:creationId xmlns:a16="http://schemas.microsoft.com/office/drawing/2014/main" id="{9657A13C-4F8C-4CB7-892B-207FAE87B7E4}"/>
              </a:ext>
            </a:extLst>
          </p:cNvPr>
          <p:cNvGrpSpPr/>
          <p:nvPr/>
        </p:nvGrpSpPr>
        <p:grpSpPr>
          <a:xfrm>
            <a:off x="5196322" y="1715825"/>
            <a:ext cx="261547" cy="283777"/>
            <a:chOff x="-455920" y="3286075"/>
            <a:chExt cx="834542" cy="905472"/>
          </a:xfrm>
          <a:solidFill>
            <a:schemeClr val="bg1"/>
          </a:solidFill>
        </p:grpSpPr>
        <p:sp>
          <p:nvSpPr>
            <p:cNvPr id="51" name="Freeform: Shape 50">
              <a:extLst>
                <a:ext uri="{FF2B5EF4-FFF2-40B4-BE49-F238E27FC236}">
                  <a16:creationId xmlns:a16="http://schemas.microsoft.com/office/drawing/2014/main" id="{C55B1D62-2E5F-421A-871B-3E044A3ED54B}"/>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52" name="Freeform: Shape 51">
              <a:extLst>
                <a:ext uri="{FF2B5EF4-FFF2-40B4-BE49-F238E27FC236}">
                  <a16:creationId xmlns:a16="http://schemas.microsoft.com/office/drawing/2014/main" id="{635B39E9-BBBC-4274-9090-D722EB29FC76}"/>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53" name="Freeform: Shape 52">
              <a:extLst>
                <a:ext uri="{FF2B5EF4-FFF2-40B4-BE49-F238E27FC236}">
                  <a16:creationId xmlns:a16="http://schemas.microsoft.com/office/drawing/2014/main" id="{E9A00C5D-1C82-47B8-8AEB-83A2E0EAF636}"/>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54" name="Freeform: Shape 53">
              <a:extLst>
                <a:ext uri="{FF2B5EF4-FFF2-40B4-BE49-F238E27FC236}">
                  <a16:creationId xmlns:a16="http://schemas.microsoft.com/office/drawing/2014/main" id="{EB637DA2-D5B6-4365-8758-080B55442266}"/>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55" name="Freeform: Shape 54">
              <a:extLst>
                <a:ext uri="{FF2B5EF4-FFF2-40B4-BE49-F238E27FC236}">
                  <a16:creationId xmlns:a16="http://schemas.microsoft.com/office/drawing/2014/main" id="{8016CA35-5FE0-41C9-9C72-DC52A700C948}"/>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56" name="Freeform: Shape 55">
              <a:extLst>
                <a:ext uri="{FF2B5EF4-FFF2-40B4-BE49-F238E27FC236}">
                  <a16:creationId xmlns:a16="http://schemas.microsoft.com/office/drawing/2014/main" id="{7B0C8316-2DCE-4F61-85F1-524E87C0C79C}"/>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57" name="Freeform: Shape 56">
              <a:extLst>
                <a:ext uri="{FF2B5EF4-FFF2-40B4-BE49-F238E27FC236}">
                  <a16:creationId xmlns:a16="http://schemas.microsoft.com/office/drawing/2014/main" id="{395EC0DF-84DB-4F1F-B387-D5A082562DEC}"/>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58" name="Freeform: Shape 57">
              <a:extLst>
                <a:ext uri="{FF2B5EF4-FFF2-40B4-BE49-F238E27FC236}">
                  <a16:creationId xmlns:a16="http://schemas.microsoft.com/office/drawing/2014/main" id="{8BB051C7-164D-42DD-BAB2-19A30103C60F}"/>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59" name="Freeform: Shape 58">
              <a:extLst>
                <a:ext uri="{FF2B5EF4-FFF2-40B4-BE49-F238E27FC236}">
                  <a16:creationId xmlns:a16="http://schemas.microsoft.com/office/drawing/2014/main" id="{A5D5A41D-9640-46CD-9C29-016D3BCF325D}"/>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60" name="Freeform: Shape 59">
              <a:extLst>
                <a:ext uri="{FF2B5EF4-FFF2-40B4-BE49-F238E27FC236}">
                  <a16:creationId xmlns:a16="http://schemas.microsoft.com/office/drawing/2014/main" id="{BD8A745B-5EF6-4C69-9419-3E86182A3336}"/>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sp>
        <p:nvSpPr>
          <p:cNvPr id="64" name="TextBox 63">
            <a:extLst>
              <a:ext uri="{FF2B5EF4-FFF2-40B4-BE49-F238E27FC236}">
                <a16:creationId xmlns:a16="http://schemas.microsoft.com/office/drawing/2014/main" id="{0AD12350-E073-4200-947B-17641688A4F1}"/>
              </a:ext>
            </a:extLst>
          </p:cNvPr>
          <p:cNvSpPr txBox="1"/>
          <p:nvPr/>
        </p:nvSpPr>
        <p:spPr>
          <a:xfrm flipH="1">
            <a:off x="4642419" y="5774824"/>
            <a:ext cx="6982923" cy="461665"/>
          </a:xfrm>
          <a:prstGeom prst="rect">
            <a:avLst/>
          </a:prstGeom>
          <a:noFill/>
        </p:spPr>
        <p:txBody>
          <a:bodyPr wrap="square" rtlCol="0">
            <a:spAutoFit/>
          </a:bodyPr>
          <a:lstStyle/>
          <a:p>
            <a:pPr algn="r" rtl="1"/>
            <a:r>
              <a:rPr lang="ar-SA" sz="1200"/>
              <a:t>تتوفر معلومات تفصيلية عن المؤشر في الشريط الجانبي الأيسر، بما يشمل وصف المؤشر وتساعد المستخدم على فهم البيانات المقدمة</a:t>
            </a:r>
          </a:p>
        </p:txBody>
      </p:sp>
      <p:sp>
        <p:nvSpPr>
          <p:cNvPr id="65" name="TextBox 64">
            <a:extLst>
              <a:ext uri="{FF2B5EF4-FFF2-40B4-BE49-F238E27FC236}">
                <a16:creationId xmlns:a16="http://schemas.microsoft.com/office/drawing/2014/main" id="{DBB8A18E-B613-4AEC-A2C7-7CE3AF041700}"/>
              </a:ext>
            </a:extLst>
          </p:cNvPr>
          <p:cNvSpPr txBox="1"/>
          <p:nvPr/>
        </p:nvSpPr>
        <p:spPr>
          <a:xfrm flipH="1">
            <a:off x="650949" y="5774824"/>
            <a:ext cx="3428438" cy="646331"/>
          </a:xfrm>
          <a:prstGeom prst="rect">
            <a:avLst/>
          </a:prstGeom>
          <a:noFill/>
        </p:spPr>
        <p:txBody>
          <a:bodyPr wrap="square" rtlCol="0">
            <a:spAutoFit/>
          </a:bodyPr>
          <a:lstStyle/>
          <a:p>
            <a:pPr algn="r" rtl="1"/>
            <a:r>
              <a:rPr lang="ar-SA" sz="1200"/>
              <a:t>بالنسبة لبعض المؤشرات، يتم استخدام البيانات الآنية بينما ترجع البيانات المستخدمة</a:t>
            </a:r>
            <a:r>
              <a:rPr lang="ar-EG" sz="1200"/>
              <a:t> </a:t>
            </a:r>
            <a:r>
              <a:rPr lang="ar-SA" sz="1200"/>
              <a:t>في المؤشرات الأخرى إلى عام 2015 ولم يتم تحديثها مؤخراً.</a:t>
            </a:r>
          </a:p>
        </p:txBody>
      </p:sp>
      <p:pic>
        <p:nvPicPr>
          <p:cNvPr id="35" name="Picture 34">
            <a:extLst>
              <a:ext uri="{FF2B5EF4-FFF2-40B4-BE49-F238E27FC236}">
                <a16:creationId xmlns:a16="http://schemas.microsoft.com/office/drawing/2014/main" id="{E4E4C3CB-4308-4602-ADB9-86855FFB2B1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36" name="TextBox 35">
            <a:extLst>
              <a:ext uri="{FF2B5EF4-FFF2-40B4-BE49-F238E27FC236}">
                <a16:creationId xmlns:a16="http://schemas.microsoft.com/office/drawing/2014/main" id="{A2605296-B5BD-42F2-82D9-4E22DC765199}"/>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7" name="Rectangle: Rounded Corners 36">
            <a:extLst>
              <a:ext uri="{FF2B5EF4-FFF2-40B4-BE49-F238E27FC236}">
                <a16:creationId xmlns:a16="http://schemas.microsoft.com/office/drawing/2014/main" id="{6CA11DDB-CDA9-44AA-ADDF-C6257DD6F576}"/>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4- تجربة المستخدم</a:t>
            </a:r>
          </a:p>
        </p:txBody>
      </p:sp>
    </p:spTree>
    <p:extLst>
      <p:ext uri="{BB962C8B-B14F-4D97-AF65-F5344CB8AC3E}">
        <p14:creationId xmlns:p14="http://schemas.microsoft.com/office/powerpoint/2010/main" val="227726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6"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43" name="Slide Number Placeholder 4">
            <a:extLst>
              <a:ext uri="{FF2B5EF4-FFF2-40B4-BE49-F238E27FC236}">
                <a16:creationId xmlns:a16="http://schemas.microsoft.com/office/drawing/2014/main" id="{76C28D4E-D1A0-47B0-913D-210C012D3A19}"/>
              </a:ext>
            </a:extLst>
          </p:cNvPr>
          <p:cNvSpPr>
            <a:spLocks noGrp="1"/>
          </p:cNvSpPr>
          <p:nvPr>
            <p:ph type="sldNum" sz="quarter" idx="12"/>
          </p:nvPr>
        </p:nvSpPr>
        <p:spPr/>
        <p:txBody>
          <a:bodyPr/>
          <a:lstStyle/>
          <a:p>
            <a:pPr lvl="0"/>
            <a:fld id="{9FDB499F-DC86-4996-A3C7-FCE8E06389C2}" type="slidenum">
              <a:rPr lang="ar-SA" noProof="0" smtClean="0"/>
              <a:pPr lvl="0"/>
              <a:t>11</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sp>
        <p:nvSpPr>
          <p:cNvPr id="62" name="Rectangle 61">
            <a:extLst>
              <a:ext uri="{FF2B5EF4-FFF2-40B4-BE49-F238E27FC236}">
                <a16:creationId xmlns:a16="http://schemas.microsoft.com/office/drawing/2014/main" id="{C40FFCFD-F0C5-4BF5-8858-7163C5C86434}"/>
              </a:ext>
            </a:extLst>
          </p:cNvPr>
          <p:cNvSpPr/>
          <p:nvPr/>
        </p:nvSpPr>
        <p:spPr>
          <a:xfrm flipH="1">
            <a:off x="1092436"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يعمل المرصد الحضري لدولة الهند على إقامة الشراكات والتعاون مع مجموعة واسعة من أصحاب المصلحة بما يشمل الجهات الحكومية والشركات الخاصة والجامعات والمراكز البحثية الأخرى.</a:t>
            </a:r>
          </a:p>
        </p:txBody>
      </p:sp>
      <p:sp>
        <p:nvSpPr>
          <p:cNvPr id="39" name="TextBox 38">
            <a:extLst>
              <a:ext uri="{FF2B5EF4-FFF2-40B4-BE49-F238E27FC236}">
                <a16:creationId xmlns:a16="http://schemas.microsoft.com/office/drawing/2014/main" id="{CA9DD209-C9F6-4A8A-AE4F-6BA3FAA636AA}"/>
              </a:ext>
            </a:extLst>
          </p:cNvPr>
          <p:cNvSpPr txBox="1"/>
          <p:nvPr/>
        </p:nvSpPr>
        <p:spPr>
          <a:xfrm>
            <a:off x="9663469"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العام</a:t>
            </a:r>
          </a:p>
        </p:txBody>
      </p:sp>
      <p:cxnSp>
        <p:nvCxnSpPr>
          <p:cNvPr id="40" name="Straight Connector 39">
            <a:extLst>
              <a:ext uri="{FF2B5EF4-FFF2-40B4-BE49-F238E27FC236}">
                <a16:creationId xmlns:a16="http://schemas.microsoft.com/office/drawing/2014/main" id="{99593CC1-F541-42FF-9A20-31BDA973A1EB}"/>
              </a:ext>
            </a:extLst>
          </p:cNvPr>
          <p:cNvCxnSpPr>
            <a:cxnSpLocks/>
          </p:cNvCxnSpPr>
          <p:nvPr/>
        </p:nvCxnSpPr>
        <p:spPr>
          <a:xfrm>
            <a:off x="9001037"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DF7D8EC-9141-46DC-B771-ECBB82DB4A9D}"/>
              </a:ext>
            </a:extLst>
          </p:cNvPr>
          <p:cNvSpPr txBox="1"/>
          <p:nvPr/>
        </p:nvSpPr>
        <p:spPr>
          <a:xfrm>
            <a:off x="6805361" y="2760994"/>
            <a:ext cx="1282128"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القطاع الخاص</a:t>
            </a:r>
          </a:p>
        </p:txBody>
      </p:sp>
      <p:cxnSp>
        <p:nvCxnSpPr>
          <p:cNvPr id="53" name="Straight Connector 52">
            <a:extLst>
              <a:ext uri="{FF2B5EF4-FFF2-40B4-BE49-F238E27FC236}">
                <a16:creationId xmlns:a16="http://schemas.microsoft.com/office/drawing/2014/main" id="{65160E08-F590-4141-B343-8E7EBBD57582}"/>
              </a:ext>
            </a:extLst>
          </p:cNvPr>
          <p:cNvCxnSpPr>
            <a:cxnSpLocks/>
          </p:cNvCxnSpPr>
          <p:nvPr/>
        </p:nvCxnSpPr>
        <p:spPr>
          <a:xfrm>
            <a:off x="6178491"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583DB1C-D7D3-43A2-AA09-4249FB739D46}"/>
              </a:ext>
            </a:extLst>
          </p:cNvPr>
          <p:cNvSpPr txBox="1"/>
          <p:nvPr/>
        </p:nvSpPr>
        <p:spPr>
          <a:xfrm>
            <a:off x="3815913" y="2760994"/>
            <a:ext cx="1660440"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الأوساط الأكاديمية</a:t>
            </a:r>
          </a:p>
        </p:txBody>
      </p:sp>
      <p:cxnSp>
        <p:nvCxnSpPr>
          <p:cNvPr id="55" name="Straight Connector 54">
            <a:extLst>
              <a:ext uri="{FF2B5EF4-FFF2-40B4-BE49-F238E27FC236}">
                <a16:creationId xmlns:a16="http://schemas.microsoft.com/office/drawing/2014/main" id="{A9C9D2C9-6E16-4EB3-A321-AFA809895D59}"/>
              </a:ext>
            </a:extLst>
          </p:cNvPr>
          <p:cNvCxnSpPr>
            <a:cxnSpLocks/>
          </p:cNvCxnSpPr>
          <p:nvPr/>
        </p:nvCxnSpPr>
        <p:spPr>
          <a:xfrm>
            <a:off x="3378199"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EFCAF70-8A8D-4524-B99E-4A4A617E1447}"/>
              </a:ext>
            </a:extLst>
          </p:cNvPr>
          <p:cNvSpPr txBox="1"/>
          <p:nvPr/>
        </p:nvSpPr>
        <p:spPr>
          <a:xfrm>
            <a:off x="1218086" y="2760994"/>
            <a:ext cx="1211003" cy="248338"/>
          </a:xfrm>
          <a:prstGeom prst="rect">
            <a:avLst/>
          </a:prstGeom>
          <a:noFill/>
        </p:spPr>
        <p:txBody>
          <a:bodyPr wrap="square" lIns="0" tIns="0" rIns="0" bIns="0" rtlCol="0" anchor="b">
            <a:spAutoFit/>
          </a:bodyPr>
          <a:lstStyle/>
          <a:p>
            <a:pPr algn="ctr" rtl="1">
              <a:lnSpc>
                <a:spcPct val="110000"/>
              </a:lnSpc>
            </a:pPr>
            <a:r>
              <a:rPr lang="ar-SA" sz="1600">
                <a:solidFill>
                  <a:schemeClr val="accent4"/>
                </a:solidFill>
                <a:latin typeface="+mj-lt"/>
                <a:cs typeface="DIN Next LT Arabic" panose="020B0503020203050203" pitchFamily="34" charset="-78"/>
              </a:rPr>
              <a:t>المجتمعات</a:t>
            </a:r>
          </a:p>
        </p:txBody>
      </p:sp>
      <p:cxnSp>
        <p:nvCxnSpPr>
          <p:cNvPr id="63" name="Straight Connector 62">
            <a:extLst>
              <a:ext uri="{FF2B5EF4-FFF2-40B4-BE49-F238E27FC236}">
                <a16:creationId xmlns:a16="http://schemas.microsoft.com/office/drawing/2014/main" id="{BAD5D9AB-AD75-42A8-B902-C234BB5BCEC4}"/>
              </a:ext>
            </a:extLst>
          </p:cNvPr>
          <p:cNvCxnSpPr>
            <a:cxnSpLocks/>
          </p:cNvCxnSpPr>
          <p:nvPr/>
        </p:nvCxnSpPr>
        <p:spPr>
          <a:xfrm>
            <a:off x="577908"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4B3230C-1A45-4941-9A86-65F62E007800}"/>
              </a:ext>
            </a:extLst>
          </p:cNvPr>
          <p:cNvSpPr txBox="1"/>
          <p:nvPr/>
        </p:nvSpPr>
        <p:spPr>
          <a:xfrm flipH="1">
            <a:off x="8959328" y="3131106"/>
            <a:ext cx="2580375" cy="175432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يحصل المرصد على التمويل من جانب وزارة الإسكان والشؤون الحضرية بحكومة الهند كما يخضع لإدارتها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يعمل المرصد جنباً إلى جنب مع العديد من الجهات الحكومية في إطار مشروع المدن الذكية بالبيانات، بما يشمل المؤسسات البلدية في المدن وحكومات الولايات</a:t>
            </a:r>
          </a:p>
        </p:txBody>
      </p:sp>
      <p:sp>
        <p:nvSpPr>
          <p:cNvPr id="65" name="TextBox 64">
            <a:extLst>
              <a:ext uri="{FF2B5EF4-FFF2-40B4-BE49-F238E27FC236}">
                <a16:creationId xmlns:a16="http://schemas.microsoft.com/office/drawing/2014/main" id="{E2C978DD-99DD-485B-8168-57D7CE53EC2D}"/>
              </a:ext>
            </a:extLst>
          </p:cNvPr>
          <p:cNvSpPr txBox="1"/>
          <p:nvPr/>
        </p:nvSpPr>
        <p:spPr>
          <a:xfrm flipH="1">
            <a:off x="6133983" y="3131106"/>
            <a:ext cx="2580375" cy="1938992"/>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تأسس المرصد من خلال </a:t>
            </a:r>
            <a:r>
              <a:rPr lang="ar-EG" sz="1200">
                <a:solidFill>
                  <a:schemeClr val="tx1"/>
                </a:solidFill>
                <a:latin typeface="DIN Next LT Arabic (Body)"/>
                <a:sym typeface="Effra" panose="02000506080000020004" pitchFamily="2" charset="0"/>
              </a:rPr>
              <a:t>الشراكات</a:t>
            </a:r>
            <a:r>
              <a:rPr lang="ar-SA" sz="1200">
                <a:solidFill>
                  <a:schemeClr val="tx1"/>
                </a:solidFill>
                <a:latin typeface="DIN Next LT Arabic (Body)"/>
                <a:sym typeface="Effra" panose="02000506080000020004" pitchFamily="2" charset="0"/>
              </a:rPr>
              <a:t> مع القطاع الخاص مثل شركة سيسكو وخدمات أمازون ويب (</a:t>
            </a:r>
            <a:r>
              <a:rPr lang="en-US" sz="1200">
                <a:solidFill>
                  <a:schemeClr val="tx1"/>
                </a:solidFill>
                <a:latin typeface="DIN Next LT Arabic (Body)"/>
                <a:sym typeface="Effra" panose="02000506080000020004" pitchFamily="2" charset="0"/>
              </a:rPr>
              <a:t>AWS</a:t>
            </a:r>
            <a:r>
              <a:rPr lang="ar-SA" sz="1200">
                <a:solidFill>
                  <a:schemeClr val="tx1"/>
                </a:solidFill>
                <a:latin typeface="DIN Next LT Arabic (Body)"/>
                <a:sym typeface="Effra" panose="02000506080000020004" pitchFamily="2" charset="0"/>
              </a:rPr>
              <a:t>) اللتان ما </a:t>
            </a:r>
            <a:r>
              <a:rPr lang="ar-EG" sz="1200">
                <a:solidFill>
                  <a:schemeClr val="tx1"/>
                </a:solidFill>
                <a:latin typeface="DIN Next LT Arabic (Body)"/>
                <a:sym typeface="Effra" panose="02000506080000020004" pitchFamily="2" charset="0"/>
              </a:rPr>
              <a:t>زالتا</a:t>
            </a:r>
            <a:r>
              <a:rPr lang="ar-SA" sz="1200">
                <a:solidFill>
                  <a:schemeClr val="tx1"/>
                </a:solidFill>
                <a:latin typeface="DIN Next LT Arabic (Body)"/>
                <a:sym typeface="Effra" panose="02000506080000020004" pitchFamily="2" charset="0"/>
              </a:rPr>
              <a:t> تقدمان خدماتهما للمرصد</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يشارك المرصد أيضاً مع شركات القطاع الخاص الأخرى مثل مؤسسة أبحاث النظم البيئية وشركة كوانتيلا (</a:t>
            </a:r>
            <a:r>
              <a:rPr lang="en-US" sz="1200">
                <a:solidFill>
                  <a:schemeClr val="tx1"/>
                </a:solidFill>
                <a:latin typeface="DIN Next LT Arabic (Body)"/>
                <a:sym typeface="Effra" panose="02000506080000020004" pitchFamily="2" charset="0"/>
              </a:rPr>
              <a:t>Quantela</a:t>
            </a:r>
            <a:r>
              <a:rPr lang="ar-SA" sz="1200">
                <a:solidFill>
                  <a:schemeClr val="tx1"/>
                </a:solidFill>
                <a:latin typeface="DIN Next LT Arabic (Body)"/>
                <a:sym typeface="Effra" panose="02000506080000020004" pitchFamily="2" charset="0"/>
              </a:rPr>
              <a:t>) وشركة إم إل إنفوماب (</a:t>
            </a:r>
            <a:r>
              <a:rPr lang="en-US" sz="1200">
                <a:solidFill>
                  <a:schemeClr val="tx1"/>
                </a:solidFill>
                <a:latin typeface="DIN Next LT Arabic (Body)"/>
                <a:sym typeface="Effra" panose="02000506080000020004" pitchFamily="2" charset="0"/>
              </a:rPr>
              <a:t>ML Infomap</a:t>
            </a:r>
            <a:r>
              <a:rPr lang="ar-SA" sz="1200">
                <a:solidFill>
                  <a:schemeClr val="tx1"/>
                </a:solidFill>
                <a:latin typeface="DIN Next LT Arabic (Body)"/>
                <a:sym typeface="Effra" panose="02000506080000020004" pitchFamily="2" charset="0"/>
              </a:rPr>
              <a:t>) لتقديم معلومات عالية الجودة</a:t>
            </a:r>
          </a:p>
        </p:txBody>
      </p:sp>
      <p:sp>
        <p:nvSpPr>
          <p:cNvPr id="66" name="TextBox 65">
            <a:extLst>
              <a:ext uri="{FF2B5EF4-FFF2-40B4-BE49-F238E27FC236}">
                <a16:creationId xmlns:a16="http://schemas.microsoft.com/office/drawing/2014/main" id="{16CA80C9-AAD6-4499-AA55-DA1CF8018098}"/>
              </a:ext>
            </a:extLst>
          </p:cNvPr>
          <p:cNvSpPr txBox="1"/>
          <p:nvPr/>
        </p:nvSpPr>
        <p:spPr>
          <a:xfrm flipH="1">
            <a:off x="3333691" y="3131106"/>
            <a:ext cx="2580375" cy="1015663"/>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أبرم المرصد شراكات مع عدد من الجامعات مثل المعهد الهندي للعلوم وجامعة مركز التخطيط البيئي والتكنولوجيا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chemeClr val="tx1"/>
              </a:solidFill>
              <a:latin typeface="DIN Next LT Arabic (Body)"/>
              <a:sym typeface="Effra" panose="02000506080000020004" pitchFamily="2" charset="0"/>
            </a:endParaRPr>
          </a:p>
        </p:txBody>
      </p:sp>
      <p:sp>
        <p:nvSpPr>
          <p:cNvPr id="67" name="TextBox 66">
            <a:extLst>
              <a:ext uri="{FF2B5EF4-FFF2-40B4-BE49-F238E27FC236}">
                <a16:creationId xmlns:a16="http://schemas.microsoft.com/office/drawing/2014/main" id="{833682DA-B685-48AF-9984-0EF750ECA817}"/>
              </a:ext>
            </a:extLst>
          </p:cNvPr>
          <p:cNvSpPr txBox="1"/>
          <p:nvPr/>
        </p:nvSpPr>
        <p:spPr>
          <a:xfrm flipH="1">
            <a:off x="533400" y="3131106"/>
            <a:ext cx="2580375" cy="1200329"/>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chemeClr val="tx1"/>
                </a:solidFill>
                <a:latin typeface="DIN Next LT Arabic (Body)"/>
                <a:sym typeface="Effra" panose="02000506080000020004" pitchFamily="2" charset="0"/>
              </a:rPr>
              <a:t>المرصد هو جزء من 7 برامج مخصصة للتنمية المجتمعية ومنها برنامج مهمة الهند النظيفة، وبرنامج رئيس الوزراء للإسكان الحضري</a:t>
            </a:r>
            <a:r>
              <a:rPr lang="ar-EG" sz="1200">
                <a:solidFill>
                  <a:schemeClr val="tx1"/>
                </a:solidFill>
                <a:latin typeface="DIN Next LT Arabic (Body)"/>
                <a:sym typeface="Effra" panose="02000506080000020004" pitchFamily="2" charset="0"/>
              </a:rPr>
              <a:t>، </a:t>
            </a:r>
            <a:r>
              <a:rPr lang="ar-SA" sz="1200">
                <a:solidFill>
                  <a:schemeClr val="tx1"/>
                </a:solidFill>
                <a:latin typeface="DIN Next LT Arabic (Body)"/>
                <a:sym typeface="Effra" panose="02000506080000020004" pitchFamily="2" charset="0"/>
              </a:rPr>
              <a:t>ومهمة أكاديمية أتال للتجديد والتحول الحضري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chemeClr val="tx1"/>
              </a:solidFill>
              <a:latin typeface="DIN Next LT Arabic (Body)"/>
              <a:sym typeface="Effra" panose="02000506080000020004" pitchFamily="2" charset="0"/>
            </a:endParaRPr>
          </a:p>
        </p:txBody>
      </p:sp>
      <p:grpSp>
        <p:nvGrpSpPr>
          <p:cNvPr id="68" name="Group 67">
            <a:extLst>
              <a:ext uri="{FF2B5EF4-FFF2-40B4-BE49-F238E27FC236}">
                <a16:creationId xmlns:a16="http://schemas.microsoft.com/office/drawing/2014/main" id="{807901DF-85E1-4FC8-AD9A-C42E98651828}"/>
              </a:ext>
            </a:extLst>
          </p:cNvPr>
          <p:cNvGrpSpPr/>
          <p:nvPr/>
        </p:nvGrpSpPr>
        <p:grpSpPr>
          <a:xfrm>
            <a:off x="7222855" y="2259402"/>
            <a:ext cx="447140" cy="447846"/>
            <a:chOff x="4491940" y="2264520"/>
            <a:chExt cx="447140" cy="447846"/>
          </a:xfrm>
        </p:grpSpPr>
        <p:sp>
          <p:nvSpPr>
            <p:cNvPr id="69" name="Freeform: Shape 68">
              <a:extLst>
                <a:ext uri="{FF2B5EF4-FFF2-40B4-BE49-F238E27FC236}">
                  <a16:creationId xmlns:a16="http://schemas.microsoft.com/office/drawing/2014/main" id="{7DEF0112-BB39-491C-8230-109DA019D35E}"/>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a:p>
          </p:txBody>
        </p:sp>
        <p:sp>
          <p:nvSpPr>
            <p:cNvPr id="70" name="Freeform: Shape 69">
              <a:extLst>
                <a:ext uri="{FF2B5EF4-FFF2-40B4-BE49-F238E27FC236}">
                  <a16:creationId xmlns:a16="http://schemas.microsoft.com/office/drawing/2014/main" id="{0CEF2F0B-E55C-4547-9F16-2DDB24BF8EB4}"/>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algn="r" rtl="1"/>
              <a:endParaRPr lang="en-US"/>
            </a:p>
          </p:txBody>
        </p:sp>
      </p:grpSp>
      <p:pic>
        <p:nvPicPr>
          <p:cNvPr id="71" name="Picture 70">
            <a:extLst>
              <a:ext uri="{FF2B5EF4-FFF2-40B4-BE49-F238E27FC236}">
                <a16:creationId xmlns:a16="http://schemas.microsoft.com/office/drawing/2014/main" id="{15E9FECE-400F-4F84-AE4C-133F359457C2}"/>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391219" y="2258968"/>
            <a:ext cx="864738" cy="452608"/>
          </a:xfrm>
          <a:prstGeom prst="rect">
            <a:avLst/>
          </a:prstGeom>
        </p:spPr>
      </p:pic>
      <p:grpSp>
        <p:nvGrpSpPr>
          <p:cNvPr id="72" name="Group 71">
            <a:extLst>
              <a:ext uri="{FF2B5EF4-FFF2-40B4-BE49-F238E27FC236}">
                <a16:creationId xmlns:a16="http://schemas.microsoft.com/office/drawing/2014/main" id="{A6B447D4-AFBB-4C0D-B30B-196D4111583F}"/>
              </a:ext>
            </a:extLst>
          </p:cNvPr>
          <p:cNvGrpSpPr/>
          <p:nvPr/>
        </p:nvGrpSpPr>
        <p:grpSpPr>
          <a:xfrm>
            <a:off x="10026221" y="2248520"/>
            <a:ext cx="485500" cy="420766"/>
            <a:chOff x="5130808" y="2253638"/>
            <a:chExt cx="485500" cy="420766"/>
          </a:xfrm>
        </p:grpSpPr>
        <p:sp>
          <p:nvSpPr>
            <p:cNvPr id="73" name="Rectangle 72">
              <a:extLst>
                <a:ext uri="{FF2B5EF4-FFF2-40B4-BE49-F238E27FC236}">
                  <a16:creationId xmlns:a16="http://schemas.microsoft.com/office/drawing/2014/main" id="{24E3CE74-C6B7-4107-9374-82288FFA7177}"/>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4" name="Rectangle 73">
              <a:extLst>
                <a:ext uri="{FF2B5EF4-FFF2-40B4-BE49-F238E27FC236}">
                  <a16:creationId xmlns:a16="http://schemas.microsoft.com/office/drawing/2014/main" id="{7BF9F41F-8444-4F66-B7E4-B9DDDFB07DFA}"/>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5" name="Freeform: Shape 74">
              <a:extLst>
                <a:ext uri="{FF2B5EF4-FFF2-40B4-BE49-F238E27FC236}">
                  <a16:creationId xmlns:a16="http://schemas.microsoft.com/office/drawing/2014/main" id="{A7F873B1-0F15-4FD6-B7DE-8D11C634E291}"/>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6" name="Freeform: Shape 75">
              <a:extLst>
                <a:ext uri="{FF2B5EF4-FFF2-40B4-BE49-F238E27FC236}">
                  <a16:creationId xmlns:a16="http://schemas.microsoft.com/office/drawing/2014/main" id="{CC32155D-6459-4845-85BB-3C13EA6902AF}"/>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algn="r" rtl="1"/>
              <a:endParaRPr lang="en-US"/>
            </a:p>
          </p:txBody>
        </p:sp>
      </p:grpSp>
      <p:grpSp>
        <p:nvGrpSpPr>
          <p:cNvPr id="77" name="Group 76">
            <a:extLst>
              <a:ext uri="{FF2B5EF4-FFF2-40B4-BE49-F238E27FC236}">
                <a16:creationId xmlns:a16="http://schemas.microsoft.com/office/drawing/2014/main" id="{4926B064-8A2D-43F2-8275-F813CC585C52}"/>
              </a:ext>
            </a:extLst>
          </p:cNvPr>
          <p:cNvGrpSpPr/>
          <p:nvPr/>
        </p:nvGrpSpPr>
        <p:grpSpPr>
          <a:xfrm>
            <a:off x="4340598" y="2263140"/>
            <a:ext cx="611069" cy="448749"/>
            <a:chOff x="5032462" y="2377440"/>
            <a:chExt cx="611069" cy="448749"/>
          </a:xfrm>
        </p:grpSpPr>
        <p:sp>
          <p:nvSpPr>
            <p:cNvPr id="78" name="Freeform: Shape 77">
              <a:extLst>
                <a:ext uri="{FF2B5EF4-FFF2-40B4-BE49-F238E27FC236}">
                  <a16:creationId xmlns:a16="http://schemas.microsoft.com/office/drawing/2014/main" id="{967DD01B-96E0-4B46-8FC6-E290912C4FDE}"/>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79" name="Freeform: Shape 78">
              <a:extLst>
                <a:ext uri="{FF2B5EF4-FFF2-40B4-BE49-F238E27FC236}">
                  <a16:creationId xmlns:a16="http://schemas.microsoft.com/office/drawing/2014/main" id="{2E5C9F3C-A575-456F-8A35-BC836C59A423}"/>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algn="r" rtl="1"/>
              <a:endParaRPr lang="en-US"/>
            </a:p>
          </p:txBody>
        </p:sp>
      </p:grpSp>
      <p:pic>
        <p:nvPicPr>
          <p:cNvPr id="44" name="Picture 43">
            <a:extLst>
              <a:ext uri="{FF2B5EF4-FFF2-40B4-BE49-F238E27FC236}">
                <a16:creationId xmlns:a16="http://schemas.microsoft.com/office/drawing/2014/main" id="{086621E1-66EE-4653-81DB-CE389C2F0129}"/>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45" name="TextBox 44">
            <a:extLst>
              <a:ext uri="{FF2B5EF4-FFF2-40B4-BE49-F238E27FC236}">
                <a16:creationId xmlns:a16="http://schemas.microsoft.com/office/drawing/2014/main" id="{2C6BE77A-5C9E-4C70-8222-C45421B5E600}"/>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46" name="Rectangle: Rounded Corners 45">
            <a:extLst>
              <a:ext uri="{FF2B5EF4-FFF2-40B4-BE49-F238E27FC236}">
                <a16:creationId xmlns:a16="http://schemas.microsoft.com/office/drawing/2014/main" id="{70F44C9F-62B1-439A-B100-ACDDB9905565}"/>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a:solidFill>
                  <a:schemeClr val="tx1"/>
                </a:solidFill>
                <a:latin typeface="DIN Next LT Arabic"/>
              </a:rPr>
              <a:t>الشراكات</a:t>
            </a:r>
          </a:p>
        </p:txBody>
      </p:sp>
    </p:spTree>
    <p:extLst>
      <p:ext uri="{BB962C8B-B14F-4D97-AF65-F5344CB8AC3E}">
        <p14:creationId xmlns:p14="http://schemas.microsoft.com/office/powerpoint/2010/main" val="382374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extLst>
              <p:ext uri="{D42A27DB-BD31-4B8C-83A1-F6EECF244321}">
                <p14:modId xmlns:p14="http://schemas.microsoft.com/office/powerpoint/2010/main" val="1122658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0"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3" name="Footer Placeholder 1">
            <a:extLst>
              <a:ext uri="{FF2B5EF4-FFF2-40B4-BE49-F238E27FC236}">
                <a16:creationId xmlns:a16="http://schemas.microsoft.com/office/drawing/2014/main" id="{3027078E-1EAE-4388-A3E7-5237D4D2F494}"/>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17" name="Slide Number Placeholder 4">
            <a:extLst>
              <a:ext uri="{FF2B5EF4-FFF2-40B4-BE49-F238E27FC236}">
                <a16:creationId xmlns:a16="http://schemas.microsoft.com/office/drawing/2014/main" id="{C2DDDBEC-11CC-4239-A615-A655495E799F}"/>
              </a:ext>
            </a:extLst>
          </p:cNvPr>
          <p:cNvSpPr>
            <a:spLocks noGrp="1"/>
          </p:cNvSpPr>
          <p:nvPr>
            <p:ph type="sldNum" sz="quarter" idx="12"/>
          </p:nvPr>
        </p:nvSpPr>
        <p:spPr/>
        <p:txBody>
          <a:bodyPr/>
          <a:lstStyle/>
          <a:p>
            <a:pPr lvl="0"/>
            <a:fld id="{9FDB499F-DC86-4996-A3C7-FCE8E06389C2}" type="slidenum">
              <a:rPr lang="ar-SA" noProof="0" smtClean="0"/>
              <a:pPr lvl="0"/>
              <a:t>12</a:t>
            </a:fld>
            <a:endParaRPr lang="ar-SA" noProof="0"/>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p:txBody>
          <a:bodyPr vert="horz"/>
          <a:lstStyle/>
          <a:p>
            <a:r>
              <a:rPr lang="ar-SA"/>
              <a:t>الدروس المستفادة</a:t>
            </a:r>
          </a:p>
        </p:txBody>
      </p:sp>
      <p:sp>
        <p:nvSpPr>
          <p:cNvPr id="19" name="Rectangle 18">
            <a:extLst>
              <a:ext uri="{FF2B5EF4-FFF2-40B4-BE49-F238E27FC236}">
                <a16:creationId xmlns:a16="http://schemas.microsoft.com/office/drawing/2014/main" id="{81C84306-840C-492F-9533-F47B957DBD4E}"/>
              </a:ext>
            </a:extLst>
          </p:cNvPr>
          <p:cNvSpPr/>
          <p:nvPr/>
        </p:nvSpPr>
        <p:spPr>
          <a:xfrm flipH="1">
            <a:off x="647700" y="2217687"/>
            <a:ext cx="10888268"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chemeClr val="tx1"/>
                </a:solidFill>
                <a:latin typeface="DIN Next LT Arabic (Body)"/>
                <a:sym typeface="Effra" panose="02000506080000020004" pitchFamily="2" charset="0"/>
              </a:rPr>
              <a:t>يستخدم المرصد المعلومات المجمعة من خلال أجهزة الاستشعار بناءً على مؤشرات الأداء الرئيسية المنشأة من خلال عمليات التواصل وحالات الاستخدام التي تقترحها الهيئات سواء على المستوى المحلي أو مستوى المدينة أو مستوى الولاية   </a:t>
            </a:r>
          </a:p>
        </p:txBody>
      </p:sp>
      <p:sp>
        <p:nvSpPr>
          <p:cNvPr id="21" name="Freeform: Shape 20">
            <a:extLst>
              <a:ext uri="{FF2B5EF4-FFF2-40B4-BE49-F238E27FC236}">
                <a16:creationId xmlns:a16="http://schemas.microsoft.com/office/drawing/2014/main" id="{2AD00EE9-113C-45D3-8698-E42C6F074063}"/>
              </a:ext>
            </a:extLst>
          </p:cNvPr>
          <p:cNvSpPr/>
          <p:nvPr/>
        </p:nvSpPr>
        <p:spPr>
          <a:xfrm>
            <a:off x="11150473" y="2558917"/>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7" name="Rectangle 26">
            <a:extLst>
              <a:ext uri="{FF2B5EF4-FFF2-40B4-BE49-F238E27FC236}">
                <a16:creationId xmlns:a16="http://schemas.microsoft.com/office/drawing/2014/main" id="{732E6A40-F98F-45BD-94B3-6D2350050B24}"/>
              </a:ext>
            </a:extLst>
          </p:cNvPr>
          <p:cNvSpPr/>
          <p:nvPr/>
        </p:nvSpPr>
        <p:spPr>
          <a:xfrm flipH="1">
            <a:off x="647700" y="3314525"/>
            <a:ext cx="10888268"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chemeClr val="tx1"/>
                </a:solidFill>
                <a:latin typeface="DIN Next LT Arabic (Body)"/>
                <a:sym typeface="Effra" panose="02000506080000020004" pitchFamily="2" charset="0"/>
              </a:rPr>
              <a:t>يخطط المرصد لتوسيع نطاق عملياته في المستقبل من خلال إنشاء شبكة وطنية للمراصد ومن خلال الشراكات المستمرة مع خدمات أمازون ويب (</a:t>
            </a:r>
            <a:r>
              <a:rPr lang="en-US" sz="1400">
                <a:solidFill>
                  <a:schemeClr val="tx1"/>
                </a:solidFill>
                <a:latin typeface="DIN Next LT Arabic (Body)"/>
                <a:sym typeface="Effra" panose="02000506080000020004" pitchFamily="2" charset="0"/>
              </a:rPr>
              <a:t>AWS</a:t>
            </a:r>
            <a:r>
              <a:rPr lang="ar-SA" sz="1400">
                <a:solidFill>
                  <a:schemeClr val="tx1"/>
                </a:solidFill>
                <a:latin typeface="DIN Next LT Arabic (Body)"/>
                <a:sym typeface="Effra" panose="02000506080000020004" pitchFamily="2" charset="0"/>
              </a:rPr>
              <a:t>)</a:t>
            </a:r>
          </a:p>
        </p:txBody>
      </p:sp>
      <p:sp>
        <p:nvSpPr>
          <p:cNvPr id="28" name="Freeform: Shape 27">
            <a:extLst>
              <a:ext uri="{FF2B5EF4-FFF2-40B4-BE49-F238E27FC236}">
                <a16:creationId xmlns:a16="http://schemas.microsoft.com/office/drawing/2014/main" id="{E3FB8BFC-FD57-4052-B2D5-B631DE3D2F33}"/>
              </a:ext>
            </a:extLst>
          </p:cNvPr>
          <p:cNvSpPr/>
          <p:nvPr/>
        </p:nvSpPr>
        <p:spPr>
          <a:xfrm>
            <a:off x="11150473" y="3655755"/>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9" name="Rectangle 28">
            <a:extLst>
              <a:ext uri="{FF2B5EF4-FFF2-40B4-BE49-F238E27FC236}">
                <a16:creationId xmlns:a16="http://schemas.microsoft.com/office/drawing/2014/main" id="{7CDF077D-FE0E-4499-AE7E-DF42BED0499F}"/>
              </a:ext>
            </a:extLst>
          </p:cNvPr>
          <p:cNvSpPr/>
          <p:nvPr/>
        </p:nvSpPr>
        <p:spPr>
          <a:xfrm flipH="1">
            <a:off x="647700" y="4411363"/>
            <a:ext cx="10888268"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algn="r" rtl="1">
              <a:defRPr/>
            </a:pPr>
            <a:r>
              <a:rPr lang="ar-SA" sz="1400">
                <a:solidFill>
                  <a:schemeClr val="tx1"/>
                </a:solidFill>
                <a:latin typeface="DIN Next LT Arabic (Body)"/>
                <a:sym typeface="Effra" panose="02000506080000020004" pitchFamily="2" charset="0"/>
              </a:rPr>
              <a:t>يعمل المرصد مع مجموعة متنوعة من أصحاب المصلحة من القطاعين الحكومي والخاص لتقديم مرئيات داعمة لبرامج التنمية المجتمعية</a:t>
            </a:r>
          </a:p>
        </p:txBody>
      </p:sp>
      <p:sp>
        <p:nvSpPr>
          <p:cNvPr id="30" name="Freeform: Shape 29">
            <a:extLst>
              <a:ext uri="{FF2B5EF4-FFF2-40B4-BE49-F238E27FC236}">
                <a16:creationId xmlns:a16="http://schemas.microsoft.com/office/drawing/2014/main" id="{5A3446FD-7047-4141-9E9A-76E531957BC2}"/>
              </a:ext>
            </a:extLst>
          </p:cNvPr>
          <p:cNvSpPr/>
          <p:nvPr/>
        </p:nvSpPr>
        <p:spPr>
          <a:xfrm>
            <a:off x="11150473" y="4752593"/>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34" name="Rectangle 33">
            <a:extLst>
              <a:ext uri="{FF2B5EF4-FFF2-40B4-BE49-F238E27FC236}">
                <a16:creationId xmlns:a16="http://schemas.microsoft.com/office/drawing/2014/main" id="{EB9B31DE-77D4-4A92-9A78-EA28AA249010}"/>
              </a:ext>
            </a:extLst>
          </p:cNvPr>
          <p:cNvSpPr/>
          <p:nvPr/>
        </p:nvSpPr>
        <p:spPr>
          <a:xfrm flipH="1">
            <a:off x="1092327"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lang="ar-SA" sz="1400">
                <a:solidFill>
                  <a:schemeClr val="tx1"/>
                </a:solidFill>
                <a:latin typeface="DIN Next LT Arabic (Body)"/>
                <a:sym typeface="Effra" panose="02000506080000020004" pitchFamily="2" charset="0"/>
              </a:rPr>
              <a:t>تأسس المرصد الحضري لدولة الهند من جانب وزارة الإسكان والشؤون الحضرية في إطار مشروع المدن الذكية بالبيانات، والمرصد لا يزال في مرحلته التطويرية الأولى حالياً</a:t>
            </a:r>
          </a:p>
        </p:txBody>
      </p:sp>
      <p:pic>
        <p:nvPicPr>
          <p:cNvPr id="18" name="Picture 17">
            <a:extLst>
              <a:ext uri="{FF2B5EF4-FFF2-40B4-BE49-F238E27FC236}">
                <a16:creationId xmlns:a16="http://schemas.microsoft.com/office/drawing/2014/main" id="{87CA3DF0-9B82-4CA5-BFD3-FFDDAF1959B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20" name="TextBox 19">
            <a:extLst>
              <a:ext uri="{FF2B5EF4-FFF2-40B4-BE49-F238E27FC236}">
                <a16:creationId xmlns:a16="http://schemas.microsoft.com/office/drawing/2014/main" id="{1D8A0D4F-73DE-47F7-A40A-17542E8EACC6}"/>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22" name="Rectangle: Rounded Corners 21">
            <a:extLst>
              <a:ext uri="{FF2B5EF4-FFF2-40B4-BE49-F238E27FC236}">
                <a16:creationId xmlns:a16="http://schemas.microsoft.com/office/drawing/2014/main" id="{562A80AC-9610-401A-BE28-7DDE254FBE4B}"/>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tx1"/>
                </a:solidFill>
                <a:latin typeface="DIN Next LT Arabic"/>
              </a:rPr>
              <a:t>الدروس المستفادة</a:t>
            </a:r>
          </a:p>
        </p:txBody>
      </p:sp>
    </p:spTree>
    <p:extLst>
      <p:ext uri="{BB962C8B-B14F-4D97-AF65-F5344CB8AC3E}">
        <p14:creationId xmlns:p14="http://schemas.microsoft.com/office/powerpoint/2010/main" val="134487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2629166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0"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31" name="Picture 30">
            <a:extLst>
              <a:ext uri="{FF2B5EF4-FFF2-40B4-BE49-F238E27FC236}">
                <a16:creationId xmlns:a16="http://schemas.microsoft.com/office/drawing/2014/main" id="{F2AE4138-28A1-4E37-B748-BBF296F48A1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mn-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lvl="0"/>
            <a:r>
              <a:rPr lang="ar-SA" noProof="0"/>
              <a:t>المصدر: الموقع الإلكتروني الرسمي، وكتيب الشركة، والتقارير السنوية، والأبحاث الصحفية، وتحليلات فريق العمل، والمقابلات مع الخبراء</a:t>
            </a:r>
          </a:p>
        </p:txBody>
      </p:sp>
      <p:sp>
        <p:nvSpPr>
          <p:cNvPr id="28" name="Slide Number Placeholder 4">
            <a:extLst>
              <a:ext uri="{FF2B5EF4-FFF2-40B4-BE49-F238E27FC236}">
                <a16:creationId xmlns:a16="http://schemas.microsoft.com/office/drawing/2014/main" id="{4DA2F621-0AFE-442F-B51B-2DC664C0D2E7}"/>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المرصد الحضري لدولة الهند - نظرة عامة</a:t>
            </a:r>
          </a:p>
        </p:txBody>
      </p:sp>
      <p:sp>
        <p:nvSpPr>
          <p:cNvPr id="142" name="Rectangle 141">
            <a:extLst>
              <a:ext uri="{FF2B5EF4-FFF2-40B4-BE49-F238E27FC236}">
                <a16:creationId xmlns:a16="http://schemas.microsoft.com/office/drawing/2014/main" id="{1491BD63-B7B8-4C92-9C61-B44544C89A07}"/>
              </a:ext>
            </a:extLst>
          </p:cNvPr>
          <p:cNvSpPr/>
          <p:nvPr/>
        </p:nvSpPr>
        <p:spPr>
          <a:xfrm flipH="1">
            <a:off x="645160" y="1685506"/>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تأسس المرصد الحضري لدولة الهند كمُجمع لتحليل البيانات وإدارتها بهدف جمع البيانات وتقديم مرئيات حول المدن في إطار استراتيجية الحكومة للمدن الذكية بالبيانات.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a:solidFill>
                  <a:srgbClr val="282560"/>
                </a:solidFill>
                <a:latin typeface="DIN Next LT Arabic"/>
                <a:cs typeface="DIN Next LT Arabic"/>
              </a:rPr>
              <a:t>والمرصد عبارة عن أحد البرامج المتعددة التي أطلقتها الحكومة الهندية التي ستكوّن حزمة وطنية للابتكار الحضري وهي عبارة عن مجموعة من الخدمات المصممة لتمكين التحول الرقمي في دولة الهند، والمرصد لا يزال في مرحلته التطويرية الأولى حالياً</a:t>
            </a:r>
          </a:p>
        </p:txBody>
      </p:sp>
      <p:sp>
        <p:nvSpPr>
          <p:cNvPr id="143" name="TextBox 142">
            <a:extLst>
              <a:ext uri="{FF2B5EF4-FFF2-40B4-BE49-F238E27FC236}">
                <a16:creationId xmlns:a16="http://schemas.microsoft.com/office/drawing/2014/main" id="{1230A87D-64E2-4EB1-8341-E07E0AB9FB7C}"/>
              </a:ext>
            </a:extLst>
          </p:cNvPr>
          <p:cNvSpPr txBox="1"/>
          <p:nvPr/>
        </p:nvSpPr>
        <p:spPr>
          <a:xfrm>
            <a:off x="3733128" y="1531601"/>
            <a:ext cx="1072534" cy="279372"/>
          </a:xfrm>
          <a:prstGeom prst="rect">
            <a:avLst/>
          </a:prstGeom>
          <a:solidFill>
            <a:schemeClr val="bg1"/>
          </a:solidFill>
        </p:spPr>
        <p:txBody>
          <a:bodyPr wrap="square" lIns="0" tIns="0" rIns="0" bIns="0" rtlCol="0" anchor="ctr">
            <a:spAutoFit/>
          </a:bodyPr>
          <a:lstStyle/>
          <a:p>
            <a:pPr algn="ctr" rtl="1">
              <a:lnSpc>
                <a:spcPct val="110000"/>
              </a:lnSpc>
            </a:pPr>
            <a:r>
              <a:rPr lang="ar-SA">
                <a:solidFill>
                  <a:schemeClr val="accent2"/>
                </a:solidFill>
                <a:latin typeface="+mj-lt"/>
                <a:cs typeface="DIN Next LT Arabic" panose="020B0503020203050203" pitchFamily="34" charset="-78"/>
              </a:rPr>
              <a:t>نظرة عامة</a:t>
            </a:r>
          </a:p>
        </p:txBody>
      </p:sp>
      <p:sp>
        <p:nvSpPr>
          <p:cNvPr id="144" name="Rectangle 143">
            <a:extLst>
              <a:ext uri="{FF2B5EF4-FFF2-40B4-BE49-F238E27FC236}">
                <a16:creationId xmlns:a16="http://schemas.microsoft.com/office/drawing/2014/main" id="{A5532C00-ADD6-4EBA-862B-5766466475FB}"/>
              </a:ext>
            </a:extLst>
          </p:cNvPr>
          <p:cNvSpPr/>
          <p:nvPr/>
        </p:nvSpPr>
        <p:spPr>
          <a:xfrm flipH="1">
            <a:off x="10248086" y="1682722"/>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المقر الرئيسي</a:t>
            </a:r>
          </a:p>
        </p:txBody>
      </p:sp>
      <p:sp>
        <p:nvSpPr>
          <p:cNvPr id="145" name="Rectangle 144">
            <a:extLst>
              <a:ext uri="{FF2B5EF4-FFF2-40B4-BE49-F238E27FC236}">
                <a16:creationId xmlns:a16="http://schemas.microsoft.com/office/drawing/2014/main" id="{649964F6-D108-40B6-9C4A-98941866743B}"/>
              </a:ext>
            </a:extLst>
          </p:cNvPr>
          <p:cNvSpPr/>
          <p:nvPr/>
        </p:nvSpPr>
        <p:spPr>
          <a:xfrm flipH="1">
            <a:off x="8551806" y="1682722"/>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a:solidFill>
                  <a:srgbClr val="282560"/>
                </a:solidFill>
                <a:latin typeface="DIN Next LT Arabic"/>
              </a:rPr>
              <a:t>نيودلهي، الهند</a:t>
            </a:r>
          </a:p>
        </p:txBody>
      </p:sp>
      <p:sp>
        <p:nvSpPr>
          <p:cNvPr id="146" name="Rectangle 145">
            <a:extLst>
              <a:ext uri="{FF2B5EF4-FFF2-40B4-BE49-F238E27FC236}">
                <a16:creationId xmlns:a16="http://schemas.microsoft.com/office/drawing/2014/main" id="{DD073DAA-0580-4B3D-A113-B3FC8CAAD59F}"/>
              </a:ext>
            </a:extLst>
          </p:cNvPr>
          <p:cNvSpPr/>
          <p:nvPr/>
        </p:nvSpPr>
        <p:spPr>
          <a:xfrm flipH="1">
            <a:off x="10248088" y="2378670"/>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سنة الإطلاق</a:t>
            </a:r>
          </a:p>
        </p:txBody>
      </p:sp>
      <p:sp>
        <p:nvSpPr>
          <p:cNvPr id="147" name="Rectangle 146">
            <a:extLst>
              <a:ext uri="{FF2B5EF4-FFF2-40B4-BE49-F238E27FC236}">
                <a16:creationId xmlns:a16="http://schemas.microsoft.com/office/drawing/2014/main" id="{D578D648-51A3-4CB9-B703-DDAF0C993764}"/>
              </a:ext>
            </a:extLst>
          </p:cNvPr>
          <p:cNvSpPr/>
          <p:nvPr/>
        </p:nvSpPr>
        <p:spPr>
          <a:xfrm flipH="1">
            <a:off x="8551804" y="2378670"/>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2019</a:t>
            </a:r>
          </a:p>
        </p:txBody>
      </p:sp>
      <p:sp>
        <p:nvSpPr>
          <p:cNvPr id="148" name="Rectangle 147">
            <a:extLst>
              <a:ext uri="{FF2B5EF4-FFF2-40B4-BE49-F238E27FC236}">
                <a16:creationId xmlns:a16="http://schemas.microsoft.com/office/drawing/2014/main" id="{615BEF36-1FD0-467A-BD74-EE7D495274C2}"/>
              </a:ext>
            </a:extLst>
          </p:cNvPr>
          <p:cNvSpPr/>
          <p:nvPr/>
        </p:nvSpPr>
        <p:spPr>
          <a:xfrm flipH="1">
            <a:off x="10248090" y="3074618"/>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النوع</a:t>
            </a:r>
          </a:p>
        </p:txBody>
      </p:sp>
      <p:sp>
        <p:nvSpPr>
          <p:cNvPr id="149" name="Rectangle 148">
            <a:extLst>
              <a:ext uri="{FF2B5EF4-FFF2-40B4-BE49-F238E27FC236}">
                <a16:creationId xmlns:a16="http://schemas.microsoft.com/office/drawing/2014/main" id="{704A736A-EA40-40CE-B794-070581D4A7F5}"/>
              </a:ext>
            </a:extLst>
          </p:cNvPr>
          <p:cNvSpPr/>
          <p:nvPr/>
        </p:nvSpPr>
        <p:spPr>
          <a:xfrm flipH="1">
            <a:off x="8551802" y="3074618"/>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جهة حكومية</a:t>
            </a:r>
          </a:p>
        </p:txBody>
      </p:sp>
      <p:cxnSp>
        <p:nvCxnSpPr>
          <p:cNvPr id="150" name="Straight Connector 149">
            <a:extLst>
              <a:ext uri="{FF2B5EF4-FFF2-40B4-BE49-F238E27FC236}">
                <a16:creationId xmlns:a16="http://schemas.microsoft.com/office/drawing/2014/main" id="{ADD51644-7A73-4780-A075-3C5608F56C7E}"/>
              </a:ext>
            </a:extLst>
          </p:cNvPr>
          <p:cNvCxnSpPr>
            <a:cxnSpLocks/>
          </p:cNvCxnSpPr>
          <p:nvPr/>
        </p:nvCxnSpPr>
        <p:spPr>
          <a:xfrm flipH="1">
            <a:off x="8212536" y="1662272"/>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DEADD065-D6EF-49C4-966E-89C330CFDF2D}"/>
              </a:ext>
            </a:extLst>
          </p:cNvPr>
          <p:cNvSpPr/>
          <p:nvPr/>
        </p:nvSpPr>
        <p:spPr>
          <a:xfrm flipH="1">
            <a:off x="10248090" y="3770566"/>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عدد المدن المرصودة</a:t>
            </a:r>
          </a:p>
        </p:txBody>
      </p:sp>
      <p:sp>
        <p:nvSpPr>
          <p:cNvPr id="152" name="Rectangle 151">
            <a:extLst>
              <a:ext uri="{FF2B5EF4-FFF2-40B4-BE49-F238E27FC236}">
                <a16:creationId xmlns:a16="http://schemas.microsoft.com/office/drawing/2014/main" id="{D4DFB019-BAEB-427F-88FD-EEDF5F070E41}"/>
              </a:ext>
            </a:extLst>
          </p:cNvPr>
          <p:cNvSpPr/>
          <p:nvPr/>
        </p:nvSpPr>
        <p:spPr>
          <a:xfrm flipH="1">
            <a:off x="8551802" y="3770566"/>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7  </a:t>
            </a:r>
          </a:p>
        </p:txBody>
      </p:sp>
      <p:sp>
        <p:nvSpPr>
          <p:cNvPr id="153" name="Rectangle 152">
            <a:extLst>
              <a:ext uri="{FF2B5EF4-FFF2-40B4-BE49-F238E27FC236}">
                <a16:creationId xmlns:a16="http://schemas.microsoft.com/office/drawing/2014/main" id="{FB375B18-9FD4-4A69-83AD-0CCAD39200C6}"/>
              </a:ext>
            </a:extLst>
          </p:cNvPr>
          <p:cNvSpPr/>
          <p:nvPr/>
        </p:nvSpPr>
        <p:spPr>
          <a:xfrm flipH="1">
            <a:off x="10248090" y="4466516"/>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أنواع المستخدمين</a:t>
            </a:r>
            <a:r>
              <a:rPr kumimoji="0" lang="ar-EG" sz="1400" b="1" i="0" u="none" strike="noStrike" cap="none" normalizeH="0" baseline="0" noProof="0">
                <a:ln>
                  <a:noFill/>
                </a:ln>
                <a:solidFill>
                  <a:prstClr val="white"/>
                </a:solidFill>
                <a:effectLst/>
                <a:uLnTx/>
                <a:uFillTx/>
                <a:latin typeface="DIN Next LT Arabic"/>
                <a:ea typeface="+mn-ea"/>
                <a:cs typeface="+mn-cs"/>
              </a:rPr>
              <a:t> والعملاء</a:t>
            </a:r>
            <a:endParaRPr kumimoji="0" lang="ar-SA" sz="1400" b="1" i="0" u="none" strike="noStrike" cap="none" normalizeH="0" baseline="0" noProof="0">
              <a:ln>
                <a:noFill/>
              </a:ln>
              <a:solidFill>
                <a:prstClr val="white"/>
              </a:solidFill>
              <a:effectLst/>
              <a:uLnTx/>
              <a:uFillTx/>
              <a:latin typeface="DIN Next LT Arabic"/>
              <a:ea typeface="+mn-ea"/>
              <a:cs typeface="+mn-cs"/>
            </a:endParaRPr>
          </a:p>
        </p:txBody>
      </p:sp>
      <p:sp>
        <p:nvSpPr>
          <p:cNvPr id="154" name="Rectangle 153">
            <a:extLst>
              <a:ext uri="{FF2B5EF4-FFF2-40B4-BE49-F238E27FC236}">
                <a16:creationId xmlns:a16="http://schemas.microsoft.com/office/drawing/2014/main" id="{BCC03B92-93CC-4016-9673-E13E524D1CF4}"/>
              </a:ext>
            </a:extLst>
          </p:cNvPr>
          <p:cNvSpPr/>
          <p:nvPr/>
        </p:nvSpPr>
        <p:spPr>
          <a:xfrm flipH="1">
            <a:off x="8551802" y="4466516"/>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a:solidFill>
                  <a:srgbClr val="282560"/>
                </a:solidFill>
                <a:latin typeface="DIN Next LT Arabic"/>
              </a:rPr>
              <a:t>الجهات الحكومية</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a:ln>
                  <a:noFill/>
                </a:ln>
                <a:solidFill>
                  <a:srgbClr val="282560"/>
                </a:solidFill>
                <a:effectLst/>
                <a:uLnTx/>
                <a:uFillTx/>
                <a:latin typeface="DIN Next LT Arabic"/>
                <a:ea typeface="+mn-ea"/>
                <a:cs typeface="+mn-cs"/>
              </a:rPr>
              <a:t>مسؤولو التخطيط العمراني</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mn-cs"/>
            </a:endParaRPr>
          </a:p>
        </p:txBody>
      </p:sp>
      <p:sp>
        <p:nvSpPr>
          <p:cNvPr id="155" name="Rectangle 154">
            <a:extLst>
              <a:ext uri="{FF2B5EF4-FFF2-40B4-BE49-F238E27FC236}">
                <a16:creationId xmlns:a16="http://schemas.microsoft.com/office/drawing/2014/main" id="{7BEDE4C7-3C28-4C54-9DD7-FF9C955F4E67}"/>
              </a:ext>
            </a:extLst>
          </p:cNvPr>
          <p:cNvSpPr/>
          <p:nvPr/>
        </p:nvSpPr>
        <p:spPr>
          <a:xfrm flipH="1">
            <a:off x="645160" y="3716372"/>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يعمل المرصد على جمع البيانات </a:t>
            </a:r>
            <a:r>
              <a:rPr lang="ar-SA" sz="1400">
                <a:solidFill>
                  <a:srgbClr val="282560"/>
                </a:solidFill>
                <a:latin typeface="DIN Next LT Arabic"/>
                <a:ea typeface="+mn-ea"/>
                <a:cs typeface="DIN Next LT Arabic"/>
              </a:rPr>
              <a:t>من مصادر متعددة بما يشمل منصات بيانات إنترنت الأشياء التابعة للمدن، ومصادر البيانات الأخرى بخلاف بيانات إنترنت الأشياء، ووسائل التواصل الاجتماعي، والبيانات المفتوحة، وغير ذلك من المصادر الخارجية</a:t>
            </a:r>
          </a:p>
          <a:p>
            <a:pPr marL="137160" indent="-137160" algn="r" rtl="1">
              <a:buFont typeface="Arial" panose="020B0604020202020204" pitchFamily="34" charset="0"/>
              <a:buChar char="•"/>
              <a:defRPr/>
            </a:pPr>
            <a:r>
              <a:rPr lang="ar-SA" sz="1400">
                <a:solidFill>
                  <a:srgbClr val="282560"/>
                </a:solidFill>
                <a:cs typeface="DIN Next LT Arabic"/>
              </a:rPr>
              <a:t>يعمل المرصد على رصد 7 مدن منها مدينتي بوبال وفيساكاباتنام</a:t>
            </a:r>
          </a:p>
          <a:p>
            <a:pPr marL="137160" indent="-137160" algn="r" rtl="1">
              <a:buFont typeface="Arial" panose="020B0604020202020204" pitchFamily="34" charset="0"/>
              <a:buChar char="•"/>
              <a:defRPr/>
            </a:pPr>
            <a:r>
              <a:rPr lang="ar-SA" sz="1400">
                <a:solidFill>
                  <a:srgbClr val="282560"/>
                </a:solidFill>
                <a:latin typeface="DIN Next LT Arabic"/>
                <a:ea typeface="+mn-ea"/>
                <a:cs typeface="DIN Next LT Arabic"/>
              </a:rPr>
              <a:t>يوفر المرصد بيانات حول مجموعة من الموضوعات بما يشمل التنقل والمياه الطبيعية ومياه الصرف الصحي ومرافق الصرف الصحي وإدارة النفايات الصلبة والإسكان والبيئة والتعليم والصحة</a:t>
            </a:r>
          </a:p>
          <a:p>
            <a:pPr marL="137160" indent="-137160" algn="r" rtl="1">
              <a:buFont typeface="Arial" panose="020B0604020202020204" pitchFamily="34" charset="0"/>
              <a:buChar char="•"/>
              <a:defRPr/>
            </a:pPr>
            <a:r>
              <a:rPr kumimoji="0" lang="ar-SA" sz="1400" b="0" i="0" u="none" strike="noStrike" cap="none" normalizeH="0" baseline="0" noProof="0">
                <a:ln>
                  <a:noFill/>
                </a:ln>
                <a:solidFill>
                  <a:srgbClr val="282560"/>
                </a:solidFill>
                <a:effectLst/>
                <a:uLnTx/>
                <a:uFillTx/>
                <a:latin typeface="DIN Next LT Arabic"/>
                <a:ea typeface="+mn-ea"/>
                <a:cs typeface="DIN Next LT Arabic"/>
              </a:rPr>
              <a:t>يعمل المرصد على ربط البيانات وتحليلها لاستخراج الاستنتاجات المعلوماتية البارزة والاستفادة من هذه المعلومات الذكية في التخطيط واتخاذ القرار</a:t>
            </a:r>
          </a:p>
        </p:txBody>
      </p:sp>
      <p:sp>
        <p:nvSpPr>
          <p:cNvPr id="166" name="Freeform: Shape 165">
            <a:extLst>
              <a:ext uri="{FF2B5EF4-FFF2-40B4-BE49-F238E27FC236}">
                <a16:creationId xmlns:a16="http://schemas.microsoft.com/office/drawing/2014/main" id="{DE540291-F1B0-482C-96CF-2FB74F8DDB4F}"/>
              </a:ext>
            </a:extLst>
          </p:cNvPr>
          <p:cNvSpPr/>
          <p:nvPr/>
        </p:nvSpPr>
        <p:spPr>
          <a:xfrm flipH="1">
            <a:off x="2735865" y="4913358"/>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tham Book" pitchFamily="50" charset="0"/>
              <a:ea typeface="+mn-ea"/>
              <a:cs typeface="+mn-cs"/>
            </a:endParaRPr>
          </a:p>
        </p:txBody>
      </p:sp>
      <p:sp>
        <p:nvSpPr>
          <p:cNvPr id="189" name="Freeform: Shape 188">
            <a:extLst>
              <a:ext uri="{FF2B5EF4-FFF2-40B4-BE49-F238E27FC236}">
                <a16:creationId xmlns:a16="http://schemas.microsoft.com/office/drawing/2014/main" id="{4F9F4D69-C9CD-43B1-ABE0-A855B931C4D2}"/>
              </a:ext>
            </a:extLst>
          </p:cNvPr>
          <p:cNvSpPr/>
          <p:nvPr/>
        </p:nvSpPr>
        <p:spPr>
          <a:xfrm flipH="1">
            <a:off x="2735865" y="5712300"/>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tham Book" pitchFamily="50" charset="0"/>
              <a:ea typeface="+mn-ea"/>
              <a:cs typeface="+mn-cs"/>
            </a:endParaRPr>
          </a:p>
        </p:txBody>
      </p:sp>
      <p:sp>
        <p:nvSpPr>
          <p:cNvPr id="191" name="Isosceles Triangle 190">
            <a:extLst>
              <a:ext uri="{FF2B5EF4-FFF2-40B4-BE49-F238E27FC236}">
                <a16:creationId xmlns:a16="http://schemas.microsoft.com/office/drawing/2014/main" id="{BB1AC3F9-E0E0-46D3-BB64-F601A201D934}"/>
              </a:ext>
            </a:extLst>
          </p:cNvPr>
          <p:cNvSpPr/>
          <p:nvPr/>
        </p:nvSpPr>
        <p:spPr>
          <a:xfrm rot="10800000" flipH="1">
            <a:off x="1006810" y="3229087"/>
            <a:ext cx="6525170" cy="276048"/>
          </a:xfrm>
          <a:prstGeom prst="triangl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27" name="TextBox 26">
            <a:extLst>
              <a:ext uri="{FF2B5EF4-FFF2-40B4-BE49-F238E27FC236}">
                <a16:creationId xmlns:a16="http://schemas.microsoft.com/office/drawing/2014/main" id="{6417B9C3-F165-4B27-BBBB-38E899F9E58F}"/>
              </a:ext>
            </a:extLst>
          </p:cNvPr>
          <p:cNvSpPr txBox="1"/>
          <p:nvPr/>
        </p:nvSpPr>
        <p:spPr>
          <a:xfrm>
            <a:off x="3733128" y="3556060"/>
            <a:ext cx="1072534" cy="31047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lang="ar-SA" sz="2000">
                <a:solidFill>
                  <a:srgbClr val="90298D"/>
                </a:solidFill>
                <a:latin typeface="DIN Next LT Arabic Medium"/>
                <a:cs typeface="DIN Next LT Arabic" panose="020B0503020203050203" pitchFamily="34" charset="-78"/>
              </a:rPr>
              <a:t>الخدمات</a:t>
            </a:r>
          </a:p>
        </p:txBody>
      </p:sp>
      <p:sp>
        <p:nvSpPr>
          <p:cNvPr id="34" name="TextBox 33">
            <a:extLst>
              <a:ext uri="{FF2B5EF4-FFF2-40B4-BE49-F238E27FC236}">
                <a16:creationId xmlns:a16="http://schemas.microsoft.com/office/drawing/2014/main" id="{E7AC052A-0C23-4B1A-A9F6-CC51983DC901}"/>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5" name="Rectangle: Rounded Corners 34">
            <a:extLst>
              <a:ext uri="{FF2B5EF4-FFF2-40B4-BE49-F238E27FC236}">
                <a16:creationId xmlns:a16="http://schemas.microsoft.com/office/drawing/2014/main" id="{E26A2DDA-C7AE-4F59-92E4-78DDD1143A5A}"/>
              </a:ext>
            </a:extLst>
          </p:cNvPr>
          <p:cNvSpPr/>
          <p:nvPr/>
        </p:nvSpPr>
        <p:spPr>
          <a:xfrm>
            <a:off x="62752" y="69564"/>
            <a:ext cx="1678584" cy="228609"/>
          </a:xfrm>
          <a:prstGeom prst="roundRect">
            <a:avLst>
              <a:gd name="adj" fmla="val 14234"/>
            </a:avLst>
          </a:prstGeom>
          <a:solidFill>
            <a:srgbClr val="2825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1- نظرة عامة</a:t>
            </a:r>
          </a:p>
        </p:txBody>
      </p:sp>
    </p:spTree>
    <p:extLst>
      <p:ext uri="{BB962C8B-B14F-4D97-AF65-F5344CB8AC3E}">
        <p14:creationId xmlns:p14="http://schemas.microsoft.com/office/powerpoint/2010/main" val="77486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250068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4"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sz="3200" u="none" strike="noStrike" kern="1200" cap="none" spc="0" normalizeH="0" noProof="0">
              <a:ln>
                <a:noFill/>
              </a:ln>
              <a:solidFill>
                <a:prstClr val="white"/>
              </a:solidFill>
              <a:effectLst/>
              <a:uLnTx/>
              <a:uFillTx/>
              <a:latin typeface="DIN Next LT Arabic Medium" panose="020B0603020203050203" pitchFamily="34" charset="-78"/>
              <a:ea typeface="+mj-ea"/>
              <a:cs typeface="+mj-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46" name="Slide Number Placeholder 4">
            <a:extLst>
              <a:ext uri="{FF2B5EF4-FFF2-40B4-BE49-F238E27FC236}">
                <a16:creationId xmlns:a16="http://schemas.microsoft.com/office/drawing/2014/main" id="{84C7450C-1952-4B26-876B-48FE0D292BB4}"/>
              </a:ext>
            </a:extLst>
          </p:cNvPr>
          <p:cNvSpPr>
            <a:spLocks noGrp="1"/>
          </p:cNvSpPr>
          <p:nvPr>
            <p:ph type="sldNum" sz="quarter" idx="12"/>
          </p:nvPr>
        </p:nvSpPr>
        <p:spPr/>
        <p:txBody>
          <a:bodyPr/>
          <a:lstStyle/>
          <a:p>
            <a:pPr lvl="0"/>
            <a:fld id="{9FDB499F-DC86-4996-A3C7-FCE8E06389C2}" type="slidenum">
              <a:rPr lang="ar-SA" noProof="0" smtClean="0"/>
              <a:pPr lvl="0"/>
              <a:t>3</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دورة معالجة البيانات في المرصد</a:t>
            </a:r>
          </a:p>
        </p:txBody>
      </p:sp>
      <p:sp>
        <p:nvSpPr>
          <p:cNvPr id="47" name="Rectangle 46">
            <a:extLst>
              <a:ext uri="{FF2B5EF4-FFF2-40B4-BE49-F238E27FC236}">
                <a16:creationId xmlns:a16="http://schemas.microsoft.com/office/drawing/2014/main" id="{3D256DA3-E4DA-4B5C-B59A-15C95EF30E74}"/>
              </a:ext>
            </a:extLst>
          </p:cNvPr>
          <p:cNvSpPr/>
          <p:nvPr/>
        </p:nvSpPr>
        <p:spPr>
          <a:xfrm flipH="1">
            <a:off x="3819209" y="3644545"/>
            <a:ext cx="731206" cy="1024083"/>
          </a:xfrm>
          <a:prstGeom prst="rect">
            <a:avLst/>
          </a:prstGeom>
          <a:solidFill>
            <a:schemeClr val="tx1">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8" name="TextBox 47">
            <a:extLst>
              <a:ext uri="{FF2B5EF4-FFF2-40B4-BE49-F238E27FC236}">
                <a16:creationId xmlns:a16="http://schemas.microsoft.com/office/drawing/2014/main" id="{F854C72A-CECE-4EEA-9459-21F7771A251F}"/>
              </a:ext>
            </a:extLst>
          </p:cNvPr>
          <p:cNvSpPr txBox="1"/>
          <p:nvPr/>
        </p:nvSpPr>
        <p:spPr>
          <a:xfrm flipH="1">
            <a:off x="3667522" y="3223788"/>
            <a:ext cx="1051560" cy="400110"/>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000" b="1" i="0" u="none" strike="noStrike" cap="none" normalizeH="0" baseline="0" noProof="0">
                <a:ln>
                  <a:noFill/>
                </a:ln>
                <a:effectLst/>
                <a:uLnTx/>
                <a:uFillTx/>
                <a:latin typeface="DIN Next LT Arabic"/>
                <a:ea typeface="+mn-ea"/>
                <a:cs typeface="+mn-cs"/>
              </a:rPr>
              <a:t>تحويل البيانات</a:t>
            </a:r>
            <a:br>
              <a:rPr kumimoji="0" lang="ar-EG" sz="1000" b="1" i="0" u="none" strike="noStrike" cap="none" normalizeH="0" baseline="0" noProof="0">
                <a:ln>
                  <a:noFill/>
                </a:ln>
                <a:effectLst/>
                <a:uLnTx/>
                <a:uFillTx/>
                <a:latin typeface="DIN Next LT Arabic"/>
                <a:ea typeface="+mn-ea"/>
                <a:cs typeface="+mn-cs"/>
              </a:rPr>
            </a:br>
            <a:r>
              <a:rPr kumimoji="0" lang="ar-EG" sz="1000" b="1" i="0" u="none" strike="noStrike" cap="none" normalizeH="0" baseline="0" noProof="0">
                <a:ln>
                  <a:noFill/>
                </a:ln>
                <a:effectLst/>
                <a:uLnTx/>
                <a:uFillTx/>
                <a:latin typeface="DIN Next LT Arabic"/>
                <a:ea typeface="+mn-ea"/>
                <a:cs typeface="+mn-cs"/>
              </a:rPr>
              <a:t> إلى صور مرئية</a:t>
            </a:r>
            <a:endParaRPr kumimoji="0" lang="ar-SA" sz="1000" b="1" i="0" u="none" strike="noStrike" cap="none" normalizeH="0" baseline="0" noProof="0">
              <a:ln>
                <a:noFill/>
              </a:ln>
              <a:effectLst/>
              <a:uLnTx/>
              <a:uFillTx/>
              <a:latin typeface="DIN Next LT Arabic"/>
              <a:ea typeface="+mn-ea"/>
              <a:cs typeface="+mn-cs"/>
            </a:endParaRPr>
          </a:p>
        </p:txBody>
      </p:sp>
      <p:sp>
        <p:nvSpPr>
          <p:cNvPr id="29" name="Rectangle 28">
            <a:extLst>
              <a:ext uri="{FF2B5EF4-FFF2-40B4-BE49-F238E27FC236}">
                <a16:creationId xmlns:a16="http://schemas.microsoft.com/office/drawing/2014/main" id="{EBBB2174-40A3-487A-AE68-0A17B5CBEBCD}"/>
              </a:ext>
            </a:extLst>
          </p:cNvPr>
          <p:cNvSpPr/>
          <p:nvPr/>
        </p:nvSpPr>
        <p:spPr>
          <a:xfrm flipH="1">
            <a:off x="4670622" y="3511444"/>
            <a:ext cx="2379669" cy="139650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2000" b="0" i="0" u="none" strike="noStrike" cap="none" normalizeH="0" baseline="0" noProof="0">
                <a:ln>
                  <a:noFill/>
                </a:ln>
                <a:solidFill>
                  <a:srgbClr val="282560"/>
                </a:solidFill>
                <a:effectLst/>
                <a:uLnTx/>
                <a:uFillTx/>
                <a:latin typeface="DIN Next LT Arabic"/>
                <a:ea typeface="+mn-ea"/>
                <a:cs typeface="+mn-cs"/>
              </a:rPr>
              <a:t>المرصد الحضري </a:t>
            </a:r>
            <a:br>
              <a:rPr kumimoji="0" lang="ar-EG" sz="2000" b="0" i="0" u="none" strike="noStrike" cap="none" normalizeH="0" baseline="0" noProof="0">
                <a:ln>
                  <a:noFill/>
                </a:ln>
                <a:solidFill>
                  <a:srgbClr val="282560"/>
                </a:solidFill>
                <a:effectLst/>
                <a:uLnTx/>
                <a:uFillTx/>
                <a:latin typeface="DIN Next LT Arabic"/>
                <a:ea typeface="+mn-ea"/>
                <a:cs typeface="+mn-cs"/>
              </a:rPr>
            </a:br>
            <a:r>
              <a:rPr kumimoji="0" lang="ar-SA" sz="2000" b="0" i="0" u="none" strike="noStrike" cap="none" normalizeH="0" baseline="0" noProof="0">
                <a:ln>
                  <a:noFill/>
                </a:ln>
                <a:solidFill>
                  <a:srgbClr val="282560"/>
                </a:solidFill>
                <a:effectLst/>
                <a:uLnTx/>
                <a:uFillTx/>
                <a:latin typeface="DIN Next LT Arabic"/>
                <a:ea typeface="+mn-ea"/>
                <a:cs typeface="+mn-cs"/>
              </a:rPr>
              <a:t>لدولة الهند</a:t>
            </a:r>
          </a:p>
        </p:txBody>
      </p:sp>
      <p:sp>
        <p:nvSpPr>
          <p:cNvPr id="30" name="Rectangle 29">
            <a:extLst>
              <a:ext uri="{FF2B5EF4-FFF2-40B4-BE49-F238E27FC236}">
                <a16:creationId xmlns:a16="http://schemas.microsoft.com/office/drawing/2014/main" id="{75370E95-E4E1-44AF-807C-A6CA743154EA}"/>
              </a:ext>
            </a:extLst>
          </p:cNvPr>
          <p:cNvSpPr/>
          <p:nvPr/>
        </p:nvSpPr>
        <p:spPr>
          <a:xfrm flipH="1">
            <a:off x="7773661" y="2263493"/>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مكتب بيانات المدينة</a:t>
            </a:r>
          </a:p>
        </p:txBody>
      </p:sp>
      <p:sp>
        <p:nvSpPr>
          <p:cNvPr id="62" name="Rectangle 61">
            <a:extLst>
              <a:ext uri="{FF2B5EF4-FFF2-40B4-BE49-F238E27FC236}">
                <a16:creationId xmlns:a16="http://schemas.microsoft.com/office/drawing/2014/main" id="{ECA01C7A-4669-478E-AD1A-45AEF6B092B8}"/>
              </a:ext>
            </a:extLst>
          </p:cNvPr>
          <p:cNvSpPr/>
          <p:nvPr/>
        </p:nvSpPr>
        <p:spPr>
          <a:xfrm flipH="1">
            <a:off x="664026" y="2963172"/>
            <a:ext cx="3005328" cy="252222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endParaRPr lang="en-US" sz="1400">
              <a:solidFill>
                <a:schemeClr val="tx1"/>
              </a:solidFill>
            </a:endParaRPr>
          </a:p>
        </p:txBody>
      </p:sp>
      <p:cxnSp>
        <p:nvCxnSpPr>
          <p:cNvPr id="66" name="Straight Connector 65">
            <a:extLst>
              <a:ext uri="{FF2B5EF4-FFF2-40B4-BE49-F238E27FC236}">
                <a16:creationId xmlns:a16="http://schemas.microsoft.com/office/drawing/2014/main" id="{2BD6EDC5-FDC9-40CD-9444-2C599CEF6D63}"/>
              </a:ext>
            </a:extLst>
          </p:cNvPr>
          <p:cNvCxnSpPr>
            <a:cxnSpLocks/>
          </p:cNvCxnSpPr>
          <p:nvPr/>
        </p:nvCxnSpPr>
        <p:spPr>
          <a:xfrm flipH="1">
            <a:off x="3695262" y="4209695"/>
            <a:ext cx="963102" cy="0"/>
          </a:xfrm>
          <a:prstGeom prst="line">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7" name="TextBox 66">
            <a:extLst>
              <a:ext uri="{FF2B5EF4-FFF2-40B4-BE49-F238E27FC236}">
                <a16:creationId xmlns:a16="http://schemas.microsoft.com/office/drawing/2014/main" id="{F75F9FD6-DF71-4E27-B1BF-D0737A415581}"/>
              </a:ext>
            </a:extLst>
          </p:cNvPr>
          <p:cNvSpPr txBox="1"/>
          <p:nvPr/>
        </p:nvSpPr>
        <p:spPr>
          <a:xfrm flipH="1">
            <a:off x="3819209" y="3642108"/>
            <a:ext cx="732944" cy="577081"/>
          </a:xfrm>
          <a:prstGeom prst="rect">
            <a:avLst/>
          </a:prstGeom>
          <a:noFill/>
        </p:spPr>
        <p:txBody>
          <a:bodyPr wrap="square" rtlCol="0">
            <a:spAutoFit/>
          </a:bodyPr>
          <a:lstStyle/>
          <a:p>
            <a:pPr algn="ctr" rtl="1"/>
            <a:r>
              <a:rPr lang="ar-SA" sz="1050"/>
              <a:t>برنامج آرك جي آي إس (</a:t>
            </a:r>
            <a:r>
              <a:rPr lang="en-US" sz="1050"/>
              <a:t>ArcGIS</a:t>
            </a:r>
            <a:r>
              <a:rPr lang="ar-SA" sz="1050"/>
              <a:t>)</a:t>
            </a:r>
          </a:p>
        </p:txBody>
      </p:sp>
      <p:pic>
        <p:nvPicPr>
          <p:cNvPr id="73" name="Picture 72" descr="Map&#10;&#10;Description automatically generated">
            <a:extLst>
              <a:ext uri="{FF2B5EF4-FFF2-40B4-BE49-F238E27FC236}">
                <a16:creationId xmlns:a16="http://schemas.microsoft.com/office/drawing/2014/main" id="{3FD2EF92-515F-41E1-9B59-8FC11CDE6DD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37943" y="3018857"/>
            <a:ext cx="2837072" cy="2406620"/>
          </a:xfrm>
          <a:prstGeom prst="rect">
            <a:avLst/>
          </a:prstGeom>
        </p:spPr>
      </p:pic>
      <p:sp>
        <p:nvSpPr>
          <p:cNvPr id="31" name="Rectangle 30">
            <a:extLst>
              <a:ext uri="{FF2B5EF4-FFF2-40B4-BE49-F238E27FC236}">
                <a16:creationId xmlns:a16="http://schemas.microsoft.com/office/drawing/2014/main" id="{7EF3966D-129E-4070-BB08-717E4710C274}"/>
              </a:ext>
            </a:extLst>
          </p:cNvPr>
          <p:cNvSpPr/>
          <p:nvPr/>
        </p:nvSpPr>
        <p:spPr>
          <a:xfrm flipH="1">
            <a:off x="9856043" y="3013368"/>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البيانات الحكومية</a:t>
            </a:r>
          </a:p>
        </p:txBody>
      </p:sp>
      <p:sp>
        <p:nvSpPr>
          <p:cNvPr id="36" name="Rectangle 35">
            <a:extLst>
              <a:ext uri="{FF2B5EF4-FFF2-40B4-BE49-F238E27FC236}">
                <a16:creationId xmlns:a16="http://schemas.microsoft.com/office/drawing/2014/main" id="{AA4A69F7-E1B5-47A7-81B0-09C94ED13D36}"/>
              </a:ext>
            </a:extLst>
          </p:cNvPr>
          <p:cNvSpPr/>
          <p:nvPr/>
        </p:nvSpPr>
        <p:spPr>
          <a:xfrm flipH="1">
            <a:off x="9856043" y="3763243"/>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مدخلات بيانات </a:t>
            </a:r>
            <a:br>
              <a:rPr lang="ar-EG" sz="1300">
                <a:solidFill>
                  <a:schemeClr val="tx1"/>
                </a:solidFill>
              </a:rPr>
            </a:br>
            <a:r>
              <a:rPr lang="ar-SA" sz="1300">
                <a:solidFill>
                  <a:schemeClr val="tx1"/>
                </a:solidFill>
              </a:rPr>
              <a:t>بصورة آنية</a:t>
            </a:r>
          </a:p>
        </p:txBody>
      </p:sp>
      <p:sp>
        <p:nvSpPr>
          <p:cNvPr id="39" name="Rectangle 38">
            <a:extLst>
              <a:ext uri="{FF2B5EF4-FFF2-40B4-BE49-F238E27FC236}">
                <a16:creationId xmlns:a16="http://schemas.microsoft.com/office/drawing/2014/main" id="{D4AF6F67-33CF-45E8-9086-D6B028EE65A3}"/>
              </a:ext>
            </a:extLst>
          </p:cNvPr>
          <p:cNvSpPr/>
          <p:nvPr/>
        </p:nvSpPr>
        <p:spPr>
          <a:xfrm flipH="1">
            <a:off x="9856043" y="4513118"/>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مصادر الجهات الأخرى</a:t>
            </a:r>
          </a:p>
        </p:txBody>
      </p:sp>
      <p:sp>
        <p:nvSpPr>
          <p:cNvPr id="55" name="Rectangle 54">
            <a:extLst>
              <a:ext uri="{FF2B5EF4-FFF2-40B4-BE49-F238E27FC236}">
                <a16:creationId xmlns:a16="http://schemas.microsoft.com/office/drawing/2014/main" id="{2755CC6B-343C-442E-BC8D-026A60522B34}"/>
              </a:ext>
            </a:extLst>
          </p:cNvPr>
          <p:cNvSpPr/>
          <p:nvPr/>
        </p:nvSpPr>
        <p:spPr>
          <a:xfrm flipH="1">
            <a:off x="9856043" y="5262992"/>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مصادر البيانات العامة</a:t>
            </a:r>
          </a:p>
        </p:txBody>
      </p:sp>
      <p:sp>
        <p:nvSpPr>
          <p:cNvPr id="80" name="Rectangle 79">
            <a:extLst>
              <a:ext uri="{FF2B5EF4-FFF2-40B4-BE49-F238E27FC236}">
                <a16:creationId xmlns:a16="http://schemas.microsoft.com/office/drawing/2014/main" id="{E9EA1222-AFE9-45F5-A170-5E906D7AEF45}"/>
              </a:ext>
            </a:extLst>
          </p:cNvPr>
          <p:cNvSpPr/>
          <p:nvPr/>
        </p:nvSpPr>
        <p:spPr>
          <a:xfrm flipH="1">
            <a:off x="9856043" y="2263493"/>
            <a:ext cx="1691640" cy="66681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a:solidFill>
                  <a:schemeClr val="tx1"/>
                </a:solidFill>
              </a:rPr>
              <a:t>بيانات أجهزة الاستشعار</a:t>
            </a:r>
          </a:p>
        </p:txBody>
      </p:sp>
      <p:sp>
        <p:nvSpPr>
          <p:cNvPr id="82" name="TextBox 81">
            <a:extLst>
              <a:ext uri="{FF2B5EF4-FFF2-40B4-BE49-F238E27FC236}">
                <a16:creationId xmlns:a16="http://schemas.microsoft.com/office/drawing/2014/main" id="{656DD4DC-0915-4FBA-B3FD-9453EE682F99}"/>
              </a:ext>
            </a:extLst>
          </p:cNvPr>
          <p:cNvSpPr txBox="1"/>
          <p:nvPr/>
        </p:nvSpPr>
        <p:spPr>
          <a:xfrm flipH="1">
            <a:off x="6421022" y="2962643"/>
            <a:ext cx="1258537" cy="461665"/>
          </a:xfrm>
          <a:prstGeom prst="rect">
            <a:avLst/>
          </a:prstGeom>
          <a:noFill/>
        </p:spPr>
        <p:txBody>
          <a:bodyPr wrap="square" rtlCol="0">
            <a:spAutoFit/>
          </a:bodyPr>
          <a:lstStyle/>
          <a:p>
            <a:pPr algn="ctr" rtl="1"/>
            <a:r>
              <a:rPr lang="ar-SA" sz="1200"/>
              <a:t> واجهة برمجة التطبيقات</a:t>
            </a:r>
          </a:p>
        </p:txBody>
      </p:sp>
      <p:cxnSp>
        <p:nvCxnSpPr>
          <p:cNvPr id="34" name="Straight Arrow Connector 33">
            <a:extLst>
              <a:ext uri="{FF2B5EF4-FFF2-40B4-BE49-F238E27FC236}">
                <a16:creationId xmlns:a16="http://schemas.microsoft.com/office/drawing/2014/main" id="{71087762-AF32-4194-804B-849F0C549089}"/>
              </a:ext>
            </a:extLst>
          </p:cNvPr>
          <p:cNvCxnSpPr>
            <a:cxnSpLocks/>
          </p:cNvCxnSpPr>
          <p:nvPr/>
        </p:nvCxnSpPr>
        <p:spPr>
          <a:xfrm flipH="1">
            <a:off x="9471222" y="2596899"/>
            <a:ext cx="384821" cy="0"/>
          </a:xfrm>
          <a:prstGeom prst="straightConnector1">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5" name="Freeform: Shape 34">
            <a:extLst>
              <a:ext uri="{FF2B5EF4-FFF2-40B4-BE49-F238E27FC236}">
                <a16:creationId xmlns:a16="http://schemas.microsoft.com/office/drawing/2014/main" id="{D3B7A98F-7E3D-4F17-8786-15507C238E32}"/>
              </a:ext>
            </a:extLst>
          </p:cNvPr>
          <p:cNvSpPr/>
          <p:nvPr/>
        </p:nvSpPr>
        <p:spPr>
          <a:xfrm flipH="1">
            <a:off x="7070923" y="2596899"/>
            <a:ext cx="702738" cy="1360421"/>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7" name="Freeform: Shape 36">
            <a:extLst>
              <a:ext uri="{FF2B5EF4-FFF2-40B4-BE49-F238E27FC236}">
                <a16:creationId xmlns:a16="http://schemas.microsoft.com/office/drawing/2014/main" id="{934A8444-3FDC-4439-9C1F-41067F5C05AC}"/>
              </a:ext>
            </a:extLst>
          </p:cNvPr>
          <p:cNvSpPr/>
          <p:nvPr/>
        </p:nvSpPr>
        <p:spPr>
          <a:xfrm flipH="1">
            <a:off x="7070923" y="3306729"/>
            <a:ext cx="2785121" cy="782671"/>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8" name="Freeform: Shape 37">
            <a:extLst>
              <a:ext uri="{FF2B5EF4-FFF2-40B4-BE49-F238E27FC236}">
                <a16:creationId xmlns:a16="http://schemas.microsoft.com/office/drawing/2014/main" id="{B509A329-FEE3-41A1-B555-518E10C36E7F}"/>
              </a:ext>
            </a:extLst>
          </p:cNvPr>
          <p:cNvSpPr/>
          <p:nvPr/>
        </p:nvSpPr>
        <p:spPr>
          <a:xfrm flipH="1" flipV="1">
            <a:off x="7070923" y="4521200"/>
            <a:ext cx="2785121" cy="1075198"/>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0" name="Freeform: Shape 39">
            <a:extLst>
              <a:ext uri="{FF2B5EF4-FFF2-40B4-BE49-F238E27FC236}">
                <a16:creationId xmlns:a16="http://schemas.microsoft.com/office/drawing/2014/main" id="{6341A599-A4A7-449E-9DFB-8D10F9028506}"/>
              </a:ext>
            </a:extLst>
          </p:cNvPr>
          <p:cNvSpPr/>
          <p:nvPr/>
        </p:nvSpPr>
        <p:spPr>
          <a:xfrm flipH="1" flipV="1">
            <a:off x="7070923" y="4368800"/>
            <a:ext cx="2785121" cy="481574"/>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1" name="TextBox 40">
            <a:extLst>
              <a:ext uri="{FF2B5EF4-FFF2-40B4-BE49-F238E27FC236}">
                <a16:creationId xmlns:a16="http://schemas.microsoft.com/office/drawing/2014/main" id="{72048133-618E-4F42-BE6C-3F39016A37F2}"/>
              </a:ext>
            </a:extLst>
          </p:cNvPr>
          <p:cNvSpPr txBox="1"/>
          <p:nvPr/>
        </p:nvSpPr>
        <p:spPr>
          <a:xfrm flipH="1">
            <a:off x="8293975" y="2991033"/>
            <a:ext cx="1060682" cy="430887"/>
          </a:xfrm>
          <a:prstGeom prst="rect">
            <a:avLst/>
          </a:prstGeom>
          <a:noFill/>
        </p:spPr>
        <p:txBody>
          <a:bodyPr wrap="square" rtlCol="0">
            <a:spAutoFit/>
          </a:bodyPr>
          <a:lstStyle/>
          <a:p>
            <a:pPr algn="ctr" rtl="1"/>
            <a:r>
              <a:rPr lang="ar-SA" sz="1100"/>
              <a:t>واجهة برمجة التطبيقات</a:t>
            </a:r>
          </a:p>
        </p:txBody>
      </p:sp>
      <p:sp>
        <p:nvSpPr>
          <p:cNvPr id="42" name="Freeform: Shape 41">
            <a:extLst>
              <a:ext uri="{FF2B5EF4-FFF2-40B4-BE49-F238E27FC236}">
                <a16:creationId xmlns:a16="http://schemas.microsoft.com/office/drawing/2014/main" id="{13A6A8EB-E10D-4347-9438-14ED50498C9E}"/>
              </a:ext>
            </a:extLst>
          </p:cNvPr>
          <p:cNvSpPr/>
          <p:nvPr/>
        </p:nvSpPr>
        <p:spPr>
          <a:xfrm flipH="1">
            <a:off x="7070923" y="4104551"/>
            <a:ext cx="2785121" cy="116929"/>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43" name="TextBox 42">
            <a:extLst>
              <a:ext uri="{FF2B5EF4-FFF2-40B4-BE49-F238E27FC236}">
                <a16:creationId xmlns:a16="http://schemas.microsoft.com/office/drawing/2014/main" id="{76ACD80B-13DD-40C9-B491-7DA88631B178}"/>
              </a:ext>
            </a:extLst>
          </p:cNvPr>
          <p:cNvSpPr txBox="1"/>
          <p:nvPr/>
        </p:nvSpPr>
        <p:spPr>
          <a:xfrm flipH="1">
            <a:off x="8293975" y="3686599"/>
            <a:ext cx="1048872" cy="430887"/>
          </a:xfrm>
          <a:prstGeom prst="rect">
            <a:avLst/>
          </a:prstGeom>
          <a:noFill/>
        </p:spPr>
        <p:txBody>
          <a:bodyPr wrap="square" rtlCol="0">
            <a:spAutoFit/>
          </a:bodyPr>
          <a:lstStyle/>
          <a:p>
            <a:pPr algn="ctr" rtl="1"/>
            <a:r>
              <a:rPr lang="ar-SA" sz="1100"/>
              <a:t>واجهة برمجة التطبيقات</a:t>
            </a:r>
          </a:p>
        </p:txBody>
      </p:sp>
      <p:sp>
        <p:nvSpPr>
          <p:cNvPr id="44" name="TextBox 43">
            <a:extLst>
              <a:ext uri="{FF2B5EF4-FFF2-40B4-BE49-F238E27FC236}">
                <a16:creationId xmlns:a16="http://schemas.microsoft.com/office/drawing/2014/main" id="{300EA09F-073F-437B-815F-CD4599D67112}"/>
              </a:ext>
            </a:extLst>
          </p:cNvPr>
          <p:cNvSpPr txBox="1"/>
          <p:nvPr/>
        </p:nvSpPr>
        <p:spPr>
          <a:xfrm flipH="1">
            <a:off x="8293975" y="4738152"/>
            <a:ext cx="1060666" cy="430887"/>
          </a:xfrm>
          <a:prstGeom prst="rect">
            <a:avLst/>
          </a:prstGeom>
          <a:noFill/>
        </p:spPr>
        <p:txBody>
          <a:bodyPr wrap="square" rtlCol="0">
            <a:spAutoFit/>
          </a:bodyPr>
          <a:lstStyle/>
          <a:p>
            <a:pPr algn="ctr" rtl="1"/>
            <a:r>
              <a:rPr lang="ar-SA" sz="1100"/>
              <a:t>واجهة برمجة التطبيقات</a:t>
            </a:r>
          </a:p>
        </p:txBody>
      </p:sp>
      <p:sp>
        <p:nvSpPr>
          <p:cNvPr id="45" name="TextBox 44">
            <a:extLst>
              <a:ext uri="{FF2B5EF4-FFF2-40B4-BE49-F238E27FC236}">
                <a16:creationId xmlns:a16="http://schemas.microsoft.com/office/drawing/2014/main" id="{AE248CEC-200E-486B-8458-BF0B0DD8FDC6}"/>
              </a:ext>
            </a:extLst>
          </p:cNvPr>
          <p:cNvSpPr txBox="1"/>
          <p:nvPr/>
        </p:nvSpPr>
        <p:spPr>
          <a:xfrm flipH="1">
            <a:off x="8293975" y="5445357"/>
            <a:ext cx="1060666" cy="430887"/>
          </a:xfrm>
          <a:prstGeom prst="rect">
            <a:avLst/>
          </a:prstGeom>
          <a:noFill/>
        </p:spPr>
        <p:txBody>
          <a:bodyPr wrap="square" rtlCol="0">
            <a:spAutoFit/>
          </a:bodyPr>
          <a:lstStyle/>
          <a:p>
            <a:pPr algn="ctr" rtl="1"/>
            <a:r>
              <a:rPr lang="ar-SA" sz="1100"/>
              <a:t>واجهة برمجة التطبيقات</a:t>
            </a:r>
          </a:p>
        </p:txBody>
      </p:sp>
      <p:sp>
        <p:nvSpPr>
          <p:cNvPr id="52" name="Rectangle 51">
            <a:extLst>
              <a:ext uri="{FF2B5EF4-FFF2-40B4-BE49-F238E27FC236}">
                <a16:creationId xmlns:a16="http://schemas.microsoft.com/office/drawing/2014/main" id="{3EA174DC-AE43-44F4-9D54-64024671621B}"/>
              </a:ext>
            </a:extLst>
          </p:cNvPr>
          <p:cNvSpPr/>
          <p:nvPr/>
        </p:nvSpPr>
        <p:spPr>
          <a:xfrm flipH="1">
            <a:off x="1108368"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يعمل المرصد الحضري لدولة الهند على جمع البيانات من مصادر متعددة والتي تتم معالجتها بهدف </a:t>
            </a:r>
            <a:r>
              <a:rPr kumimoji="0" lang="ar-EG" sz="1400" b="0" i="0" u="none" strike="noStrike" cap="none" normalizeH="0" baseline="0" noProof="0">
                <a:ln>
                  <a:noFill/>
                </a:ln>
                <a:solidFill>
                  <a:schemeClr val="tx1"/>
                </a:solidFill>
                <a:effectLst/>
                <a:uLnTx/>
                <a:uFillTx/>
                <a:latin typeface="DIN Next LT Arabic"/>
                <a:ea typeface="+mn-ea"/>
                <a:cs typeface="+mn-cs"/>
              </a:rPr>
              <a:t>تحويل</a:t>
            </a:r>
            <a:r>
              <a:rPr kumimoji="0" lang="ar-SA" sz="1400" b="0" i="0" u="none" strike="noStrike" cap="none" normalizeH="0" baseline="0" noProof="0">
                <a:ln>
                  <a:noFill/>
                </a:ln>
                <a:solidFill>
                  <a:schemeClr val="tx1"/>
                </a:solidFill>
                <a:effectLst/>
                <a:uLnTx/>
                <a:uFillTx/>
                <a:latin typeface="DIN Next LT Arabic"/>
                <a:ea typeface="+mn-ea"/>
                <a:cs typeface="+mn-cs"/>
              </a:rPr>
              <a:t> بيانات المؤشرات </a:t>
            </a:r>
            <a:r>
              <a:rPr kumimoji="0" lang="ar-EG" sz="1400" b="0" i="0" u="none" strike="noStrike" cap="none" normalizeH="0" baseline="0" noProof="0">
                <a:ln>
                  <a:noFill/>
                </a:ln>
                <a:solidFill>
                  <a:schemeClr val="tx1"/>
                </a:solidFill>
                <a:effectLst/>
                <a:uLnTx/>
                <a:uFillTx/>
                <a:latin typeface="DIN Next LT Arabic"/>
                <a:ea typeface="+mn-ea"/>
                <a:cs typeface="+mn-cs"/>
              </a:rPr>
              <a:t>إلى </a:t>
            </a:r>
            <a:r>
              <a:rPr kumimoji="0" lang="ar-SA" sz="1400" b="0" i="0" u="none" strike="noStrike" cap="none" normalizeH="0" baseline="0" noProof="0">
                <a:ln>
                  <a:noFill/>
                </a:ln>
                <a:solidFill>
                  <a:schemeClr val="tx1"/>
                </a:solidFill>
                <a:effectLst/>
                <a:uLnTx/>
                <a:uFillTx/>
                <a:latin typeface="DIN Next LT Arabic"/>
                <a:ea typeface="+mn-ea"/>
                <a:cs typeface="+mn-cs"/>
              </a:rPr>
              <a:t>صور مرئية على المستوى الوطني ومستوى الولاية ومستوى المدينة.</a:t>
            </a:r>
          </a:p>
        </p:txBody>
      </p:sp>
      <p:pic>
        <p:nvPicPr>
          <p:cNvPr id="49" name="Picture 48">
            <a:extLst>
              <a:ext uri="{FF2B5EF4-FFF2-40B4-BE49-F238E27FC236}">
                <a16:creationId xmlns:a16="http://schemas.microsoft.com/office/drawing/2014/main" id="{A73299FE-BF99-40EB-9702-69F837891C9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50" name="TextBox 49">
            <a:extLst>
              <a:ext uri="{FF2B5EF4-FFF2-40B4-BE49-F238E27FC236}">
                <a16:creationId xmlns:a16="http://schemas.microsoft.com/office/drawing/2014/main" id="{AD48EEE7-A00F-488C-95E5-AE17D8748FAF}"/>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51" name="Rectangle: Rounded Corners 50">
            <a:extLst>
              <a:ext uri="{FF2B5EF4-FFF2-40B4-BE49-F238E27FC236}">
                <a16:creationId xmlns:a16="http://schemas.microsoft.com/office/drawing/2014/main" id="{79046D2A-A20E-41E3-AC5F-D9A6D8833374}"/>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2- جمع البيانات ومعالجتها</a:t>
            </a:r>
          </a:p>
        </p:txBody>
      </p:sp>
    </p:spTree>
    <p:extLst>
      <p:ext uri="{BB962C8B-B14F-4D97-AF65-F5344CB8AC3E}">
        <p14:creationId xmlns:p14="http://schemas.microsoft.com/office/powerpoint/2010/main" val="120535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4149286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a:xfrm>
            <a:off x="3390550" y="6437555"/>
            <a:ext cx="8140700" cy="274957"/>
          </a:xfrm>
        </p:spPr>
        <p:txBody>
          <a:bodyPr/>
          <a:lstStyle/>
          <a:p>
            <a:r>
              <a:rPr lang="ar-SA"/>
              <a:t>1- تعمل مكاتب بيانات المدن على رصد أكثر من 100 مدينة في إطار مشروع المدن الذكية بالبيانات</a:t>
            </a:r>
          </a:p>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a:xfrm>
            <a:off x="1507252" y="556259"/>
            <a:ext cx="10075147" cy="764551"/>
          </a:xfrm>
        </p:spPr>
        <p:txBody>
          <a:bodyPr vert="horz"/>
          <a:lstStyle/>
          <a:p>
            <a:r>
              <a:rPr lang="ar-SA"/>
              <a:t>جمع البيانات ومعالجتها (1/ 3) - أجهزة الاستشعار ومكتب بيانات المدينة</a:t>
            </a:r>
          </a:p>
        </p:txBody>
      </p:sp>
      <p:sp>
        <p:nvSpPr>
          <p:cNvPr id="14" name="Rectangle 13">
            <a:extLst>
              <a:ext uri="{FF2B5EF4-FFF2-40B4-BE49-F238E27FC236}">
                <a16:creationId xmlns:a16="http://schemas.microsoft.com/office/drawing/2014/main" id="{7AE85183-D3FB-4CAF-8CCF-51066E7F3EE7}"/>
              </a:ext>
            </a:extLst>
          </p:cNvPr>
          <p:cNvSpPr/>
          <p:nvPr/>
        </p:nvSpPr>
        <p:spPr>
          <a:xfrm flipH="1">
            <a:off x="9280810" y="4444380"/>
            <a:ext cx="2250440" cy="129496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مكتب بيانات المدينة</a:t>
            </a:r>
          </a:p>
        </p:txBody>
      </p:sp>
      <p:sp>
        <p:nvSpPr>
          <p:cNvPr id="16" name="Rectangle 15">
            <a:extLst>
              <a:ext uri="{FF2B5EF4-FFF2-40B4-BE49-F238E27FC236}">
                <a16:creationId xmlns:a16="http://schemas.microsoft.com/office/drawing/2014/main" id="{D1DC2F82-007B-4580-B028-A2A645A37248}"/>
              </a:ext>
            </a:extLst>
          </p:cNvPr>
          <p:cNvSpPr/>
          <p:nvPr/>
        </p:nvSpPr>
        <p:spPr>
          <a:xfrm flipH="1">
            <a:off x="9280810" y="2442241"/>
            <a:ext cx="2250440" cy="129496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أجهزة الاستشعار</a:t>
            </a:r>
          </a:p>
        </p:txBody>
      </p:sp>
      <p:cxnSp>
        <p:nvCxnSpPr>
          <p:cNvPr id="22" name="Straight Connector 21">
            <a:extLst>
              <a:ext uri="{FF2B5EF4-FFF2-40B4-BE49-F238E27FC236}">
                <a16:creationId xmlns:a16="http://schemas.microsoft.com/office/drawing/2014/main" id="{EF9B4CBC-9E88-4896-8CAE-217134314C63}"/>
              </a:ext>
            </a:extLst>
          </p:cNvPr>
          <p:cNvCxnSpPr>
            <a:cxnSpLocks/>
          </p:cNvCxnSpPr>
          <p:nvPr/>
        </p:nvCxnSpPr>
        <p:spPr>
          <a:xfrm>
            <a:off x="928843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92B0004-CA8C-452F-B15C-9C476519A21C}"/>
              </a:ext>
            </a:extLst>
          </p:cNvPr>
          <p:cNvSpPr txBox="1"/>
          <p:nvPr/>
        </p:nvSpPr>
        <p:spPr>
          <a:xfrm>
            <a:off x="9786702"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مصدر البيانات</a:t>
            </a:r>
          </a:p>
        </p:txBody>
      </p:sp>
      <p:sp>
        <p:nvSpPr>
          <p:cNvPr id="17" name="Rectangle 16">
            <a:extLst>
              <a:ext uri="{FF2B5EF4-FFF2-40B4-BE49-F238E27FC236}">
                <a16:creationId xmlns:a16="http://schemas.microsoft.com/office/drawing/2014/main" id="{4F18B62C-8D9B-4297-9A6B-4E723472DD07}"/>
              </a:ext>
            </a:extLst>
          </p:cNvPr>
          <p:cNvSpPr/>
          <p:nvPr/>
        </p:nvSpPr>
        <p:spPr>
          <a:xfrm flipH="1">
            <a:off x="672558" y="4444380"/>
            <a:ext cx="8515640" cy="129496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تتضمن استراتيجية المدن الذكية في الهند إنشاء وحدات لجمع وإدارة البيانات على مستوى المدينة بقيادة مكتب بيانات المدينة في كل من المدن </a:t>
            </a:r>
            <a:r>
              <a:rPr lang="ar-SA" sz="1200">
                <a:solidFill>
                  <a:srgbClr val="282560"/>
                </a:solidFill>
                <a:latin typeface="DIN Next LT Arabic"/>
                <a:ea typeface="+mn-ea"/>
                <a:cs typeface="+mn-cs"/>
              </a:rPr>
              <a:t>السبعة</a:t>
            </a:r>
            <a:r>
              <a:rPr kumimoji="0" lang="ar-SA" sz="1200" b="0" i="0" u="none" strike="noStrike" cap="none" normalizeH="0" baseline="0" noProof="0">
                <a:ln>
                  <a:noFill/>
                </a:ln>
                <a:solidFill>
                  <a:srgbClr val="282560"/>
                </a:solidFill>
                <a:effectLst/>
                <a:uLnTx/>
                <a:uFillTx/>
                <a:latin typeface="DIN Next LT Arabic"/>
                <a:ea typeface="+mn-ea"/>
                <a:cs typeface="+mn-cs"/>
              </a:rPr>
              <a:t> التي يستهدفها المرصد</a:t>
            </a:r>
            <a:r>
              <a:rPr kumimoji="0" lang="ar-SA" sz="1200" b="0" i="0" u="none" strike="noStrike" cap="none" normalizeH="0" baseline="30000" noProof="0">
                <a:ln>
                  <a:noFill/>
                </a:ln>
                <a:solidFill>
                  <a:srgbClr val="282560"/>
                </a:solidFill>
                <a:effectLst/>
                <a:uLnTx/>
                <a:uFillTx/>
                <a:latin typeface="DIN Next LT Arabic"/>
                <a:ea typeface="+mn-ea"/>
                <a:cs typeface="+mn-cs"/>
              </a:rPr>
              <a:t>1</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يعد مكتب بيانات المدينة مسؤولاً عن جمع البيانات الواردة من أجهزة الاستشعار المنتشرة في المدينة وترتيبها وتنظيفها وتوحيدها ومن ثم إنشاء واجهات برمجة تطبيقات يتم مشاركتها بعد ذلك مع المرصد.</a:t>
            </a:r>
          </a:p>
        </p:txBody>
      </p:sp>
      <p:sp>
        <p:nvSpPr>
          <p:cNvPr id="19" name="Rectangle 18">
            <a:extLst>
              <a:ext uri="{FF2B5EF4-FFF2-40B4-BE49-F238E27FC236}">
                <a16:creationId xmlns:a16="http://schemas.microsoft.com/office/drawing/2014/main" id="{D1EF449C-B747-485C-9945-7A43C7AAC910}"/>
              </a:ext>
            </a:extLst>
          </p:cNvPr>
          <p:cNvSpPr/>
          <p:nvPr/>
        </p:nvSpPr>
        <p:spPr>
          <a:xfrm flipH="1">
            <a:off x="672502" y="2442241"/>
            <a:ext cx="8515710" cy="129496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rgbClr val="282560"/>
                </a:solidFill>
                <a:effectLst/>
                <a:uLnTx/>
                <a:uFillTx/>
                <a:latin typeface="DIN Next LT Arabic"/>
                <a:ea typeface="+mn-ea"/>
                <a:cs typeface="+mn-cs"/>
              </a:rPr>
              <a:t>يستخدم المرصد الحضري لدولة الهند - الذي يعد حالياً في مرحلته التطويرية الأولى - البيانات التي يتم جمعها من خلال أجهزة استشعار منتشرة في 7 مدن وتعمل بتقنية إنترنت الأشياء</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rgbClr val="282560"/>
                </a:solidFill>
                <a:effectLst/>
                <a:uLnTx/>
                <a:uFillTx/>
                <a:latin typeface="DIN Next LT Arabic"/>
                <a:ea typeface="+mn-ea"/>
                <a:cs typeface="+mn-cs"/>
              </a:rPr>
              <a:t>تتولى السلطات المحلية في المدن مسؤولية تركيب أجهزة الاستشعار، وتُنقل البيانات التي يتم جمعها إلى مركز قيادة محلي داخل أحد مكاتب بيانات المدينة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a:solidFill>
                  <a:srgbClr val="282560"/>
                </a:solidFill>
                <a:latin typeface="DIN Next LT Arabic"/>
              </a:rPr>
              <a:t>تعمل أجهزة الاستشعار على جمع المعلومات لعدد من المبادرات الحكومية ولا تقتصر على المرصد فقط</a:t>
            </a:r>
          </a:p>
        </p:txBody>
      </p:sp>
      <p:cxnSp>
        <p:nvCxnSpPr>
          <p:cNvPr id="24" name="Straight Connector 23">
            <a:extLst>
              <a:ext uri="{FF2B5EF4-FFF2-40B4-BE49-F238E27FC236}">
                <a16:creationId xmlns:a16="http://schemas.microsoft.com/office/drawing/2014/main" id="{2A5FD350-8FFA-4F4E-9FC1-56429754172A}"/>
              </a:ext>
            </a:extLst>
          </p:cNvPr>
          <p:cNvCxnSpPr>
            <a:cxnSpLocks/>
          </p:cNvCxnSpPr>
          <p:nvPr/>
        </p:nvCxnSpPr>
        <p:spPr>
          <a:xfrm flipH="1">
            <a:off x="680756" y="2336276"/>
            <a:ext cx="85271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B35A3FA-AF1C-414D-A630-9746C23131FB}"/>
              </a:ext>
            </a:extLst>
          </p:cNvPr>
          <p:cNvSpPr txBox="1"/>
          <p:nvPr/>
        </p:nvSpPr>
        <p:spPr>
          <a:xfrm>
            <a:off x="4418415" y="2046844"/>
            <a:ext cx="1023883"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sp>
        <p:nvSpPr>
          <p:cNvPr id="27" name="Isosceles Triangle 26">
            <a:extLst>
              <a:ext uri="{FF2B5EF4-FFF2-40B4-BE49-F238E27FC236}">
                <a16:creationId xmlns:a16="http://schemas.microsoft.com/office/drawing/2014/main" id="{F82EA928-8DFA-461E-B3D1-33A17A79CC9F}"/>
              </a:ext>
            </a:extLst>
          </p:cNvPr>
          <p:cNvSpPr/>
          <p:nvPr/>
        </p:nvSpPr>
        <p:spPr>
          <a:xfrm flipH="1" flipV="1">
            <a:off x="2015141" y="3886713"/>
            <a:ext cx="8130541" cy="2909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p>
        </p:txBody>
      </p:sp>
      <p:sp>
        <p:nvSpPr>
          <p:cNvPr id="32" name="Rectangle 31">
            <a:extLst>
              <a:ext uri="{FF2B5EF4-FFF2-40B4-BE49-F238E27FC236}">
                <a16:creationId xmlns:a16="http://schemas.microsoft.com/office/drawing/2014/main" id="{68B0632F-5A2A-43F8-98F4-D533A66E4F7E}"/>
              </a:ext>
            </a:extLst>
          </p:cNvPr>
          <p:cNvSpPr/>
          <p:nvPr/>
        </p:nvSpPr>
        <p:spPr>
          <a:xfrm flipH="1">
            <a:off x="1051930" y="1422865"/>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يستخدم المرصد البيانات التي يتم جمعها من خلال أجهزة الاستشعار ومن ثم يتم نقلها إلى مكتب بيانات المدينة والذي يتم من خلاله تنقيح البيانات لاستخدامها من جانب المرصد</a:t>
            </a:r>
          </a:p>
        </p:txBody>
      </p:sp>
      <p:sp>
        <p:nvSpPr>
          <p:cNvPr id="33" name="Footer Placeholder 4">
            <a:extLst>
              <a:ext uri="{FF2B5EF4-FFF2-40B4-BE49-F238E27FC236}">
                <a16:creationId xmlns:a16="http://schemas.microsoft.com/office/drawing/2014/main" id="{99F83061-FA5A-49DE-BBC1-D1F44A1950F2}"/>
              </a:ext>
            </a:extLst>
          </p:cNvPr>
          <p:cNvSpPr txBox="1">
            <a:spLocks/>
          </p:cNvSpPr>
          <p:nvPr/>
        </p:nvSpPr>
        <p:spPr>
          <a:xfrm>
            <a:off x="6660085" y="6418816"/>
            <a:ext cx="4390837" cy="274957"/>
          </a:xfrm>
          <a:prstGeom prst="rect">
            <a:avLst/>
          </a:prstGeom>
        </p:spPr>
        <p:txBody>
          <a:bodyPr vert="horz" lIns="91440" tIns="45720" rIns="91440" bIns="45720" rtlCol="1" anchor="b"/>
          <a:lstStyle>
            <a:defPPr>
              <a:defRPr lang="en-US"/>
            </a:defPPr>
            <a:lvl1pPr marL="0" algn="r" defTabSz="914400" rtl="1" eaLnBrk="1" latinLnBrk="0" hangingPunct="1">
              <a:defRPr sz="900" kern="1200">
                <a:solidFill>
                  <a:schemeClr val="bg1">
                    <a:lumMod val="6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21" name="Slide Number Placeholder 4">
            <a:extLst>
              <a:ext uri="{FF2B5EF4-FFF2-40B4-BE49-F238E27FC236}">
                <a16:creationId xmlns:a16="http://schemas.microsoft.com/office/drawing/2014/main" id="{A3FC8391-202C-4F6E-BB11-2859FFB3CE4E}"/>
              </a:ext>
            </a:extLst>
          </p:cNvPr>
          <p:cNvSpPr>
            <a:spLocks noGrp="1"/>
          </p:cNvSpPr>
          <p:nvPr>
            <p:ph type="sldNum" sz="quarter" idx="12"/>
          </p:nvPr>
        </p:nvSpPr>
        <p:spPr>
          <a:xfrm>
            <a:off x="594360" y="6446520"/>
            <a:ext cx="409290" cy="274957"/>
          </a:xfrm>
        </p:spPr>
        <p:txBody>
          <a:bodyPr/>
          <a:lstStyle/>
          <a:p>
            <a:pPr lvl="0"/>
            <a:fld id="{9FDB499F-DC86-4996-A3C7-FCE8E06389C2}" type="slidenum">
              <a:rPr lang="ar-SA" noProof="0" smtClean="0"/>
              <a:pPr lvl="0"/>
              <a:t>4</a:t>
            </a:fld>
            <a:endParaRPr lang="ar-SA" noProof="0"/>
          </a:p>
        </p:txBody>
      </p:sp>
      <p:pic>
        <p:nvPicPr>
          <p:cNvPr id="23" name="Picture 22">
            <a:extLst>
              <a:ext uri="{FF2B5EF4-FFF2-40B4-BE49-F238E27FC236}">
                <a16:creationId xmlns:a16="http://schemas.microsoft.com/office/drawing/2014/main" id="{B636400E-20EE-4F63-98AE-A32B928C198E}"/>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28" name="TextBox 27">
            <a:extLst>
              <a:ext uri="{FF2B5EF4-FFF2-40B4-BE49-F238E27FC236}">
                <a16:creationId xmlns:a16="http://schemas.microsoft.com/office/drawing/2014/main" id="{77194E8F-041A-40A6-A7DC-552E9A196514}"/>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4" name="Rectangle: Rounded Corners 33">
            <a:extLst>
              <a:ext uri="{FF2B5EF4-FFF2-40B4-BE49-F238E27FC236}">
                <a16:creationId xmlns:a16="http://schemas.microsoft.com/office/drawing/2014/main" id="{D2BC85A2-2E0B-41A9-A25E-276F4669348A}"/>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2- جمع البيانات ومعالجتها</a:t>
            </a:r>
          </a:p>
        </p:txBody>
      </p:sp>
    </p:spTree>
    <p:extLst>
      <p:ext uri="{BB962C8B-B14F-4D97-AF65-F5344CB8AC3E}">
        <p14:creationId xmlns:p14="http://schemas.microsoft.com/office/powerpoint/2010/main" val="25877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27" name="Slide Number Placeholder 4">
            <a:extLst>
              <a:ext uri="{FF2B5EF4-FFF2-40B4-BE49-F238E27FC236}">
                <a16:creationId xmlns:a16="http://schemas.microsoft.com/office/drawing/2014/main" id="{0BD51790-F118-4E12-8C67-6C2A8923F780}"/>
              </a:ext>
            </a:extLst>
          </p:cNvPr>
          <p:cNvSpPr>
            <a:spLocks noGrp="1"/>
          </p:cNvSpPr>
          <p:nvPr>
            <p:ph type="sldNum" sz="quarter" idx="12"/>
          </p:nvPr>
        </p:nvSpPr>
        <p:spPr/>
        <p:txBody>
          <a:bodyPr/>
          <a:lstStyle/>
          <a:p>
            <a:pPr lvl="0"/>
            <a:fld id="{9FDB499F-DC86-4996-A3C7-FCE8E06389C2}" type="slidenum">
              <a:rPr lang="ar-SA" noProof="0" smtClean="0"/>
              <a:pPr lvl="0"/>
              <a:t>5</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(2/ 3) - جمع البيانات</a:t>
            </a:r>
          </a:p>
        </p:txBody>
      </p:sp>
      <p:cxnSp>
        <p:nvCxnSpPr>
          <p:cNvPr id="44" name="Straight Connector 43">
            <a:extLst>
              <a:ext uri="{FF2B5EF4-FFF2-40B4-BE49-F238E27FC236}">
                <a16:creationId xmlns:a16="http://schemas.microsoft.com/office/drawing/2014/main" id="{426F50EF-BD89-47CB-832E-790E4964A3AA}"/>
              </a:ext>
            </a:extLst>
          </p:cNvPr>
          <p:cNvCxnSpPr>
            <a:cxnSpLocks/>
          </p:cNvCxnSpPr>
          <p:nvPr/>
        </p:nvCxnSpPr>
        <p:spPr>
          <a:xfrm>
            <a:off x="930148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12CE71A-41B8-467E-A1BE-962F52F50371}"/>
              </a:ext>
            </a:extLst>
          </p:cNvPr>
          <p:cNvSpPr txBox="1"/>
          <p:nvPr/>
        </p:nvSpPr>
        <p:spPr>
          <a:xfrm>
            <a:off x="9799752"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مصدر البيانات</a:t>
            </a:r>
          </a:p>
        </p:txBody>
      </p:sp>
      <p:sp>
        <p:nvSpPr>
          <p:cNvPr id="40" name="Rectangle 39">
            <a:extLst>
              <a:ext uri="{FF2B5EF4-FFF2-40B4-BE49-F238E27FC236}">
                <a16:creationId xmlns:a16="http://schemas.microsoft.com/office/drawing/2014/main" id="{F9B2E5B3-1C0B-4090-8B33-23B9566D46FE}"/>
              </a:ext>
            </a:extLst>
          </p:cNvPr>
          <p:cNvSpPr/>
          <p:nvPr/>
        </p:nvSpPr>
        <p:spPr>
          <a:xfrm flipH="1">
            <a:off x="9293860" y="3397982"/>
            <a:ext cx="2250440" cy="8703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مدخلات بيانات بصورة آنية</a:t>
            </a:r>
          </a:p>
        </p:txBody>
      </p:sp>
      <p:sp>
        <p:nvSpPr>
          <p:cNvPr id="41" name="Rectangle 40">
            <a:extLst>
              <a:ext uri="{FF2B5EF4-FFF2-40B4-BE49-F238E27FC236}">
                <a16:creationId xmlns:a16="http://schemas.microsoft.com/office/drawing/2014/main" id="{D30639A5-EEA7-41DD-9D4C-5B166D41E9B1}"/>
              </a:ext>
            </a:extLst>
          </p:cNvPr>
          <p:cNvSpPr/>
          <p:nvPr/>
        </p:nvSpPr>
        <p:spPr>
          <a:xfrm flipH="1">
            <a:off x="9293860" y="2442240"/>
            <a:ext cx="2250440" cy="8703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المصادر الحكومية</a:t>
            </a:r>
          </a:p>
        </p:txBody>
      </p:sp>
      <p:sp>
        <p:nvSpPr>
          <p:cNvPr id="48" name="Rectangle 47">
            <a:extLst>
              <a:ext uri="{FF2B5EF4-FFF2-40B4-BE49-F238E27FC236}">
                <a16:creationId xmlns:a16="http://schemas.microsoft.com/office/drawing/2014/main" id="{B0D60E62-836D-41C4-88D4-FF17E8E44A74}"/>
              </a:ext>
            </a:extLst>
          </p:cNvPr>
          <p:cNvSpPr/>
          <p:nvPr/>
        </p:nvSpPr>
        <p:spPr>
          <a:xfrm flipH="1">
            <a:off x="9293860" y="4353725"/>
            <a:ext cx="2250440" cy="8703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مصادر الجهات الأخرى</a:t>
            </a:r>
          </a:p>
        </p:txBody>
      </p:sp>
      <p:sp>
        <p:nvSpPr>
          <p:cNvPr id="51" name="Rectangle 50">
            <a:extLst>
              <a:ext uri="{FF2B5EF4-FFF2-40B4-BE49-F238E27FC236}">
                <a16:creationId xmlns:a16="http://schemas.microsoft.com/office/drawing/2014/main" id="{A9FB9549-A1A8-4898-99BC-2E5497021F63}"/>
              </a:ext>
            </a:extLst>
          </p:cNvPr>
          <p:cNvSpPr/>
          <p:nvPr/>
        </p:nvSpPr>
        <p:spPr>
          <a:xfrm flipH="1">
            <a:off x="9293860" y="5309467"/>
            <a:ext cx="2250440" cy="8703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مصادر البيانات العامة</a:t>
            </a:r>
          </a:p>
        </p:txBody>
      </p:sp>
      <p:cxnSp>
        <p:nvCxnSpPr>
          <p:cNvPr id="59" name="Straight Arrow Connector 58">
            <a:extLst>
              <a:ext uri="{FF2B5EF4-FFF2-40B4-BE49-F238E27FC236}">
                <a16:creationId xmlns:a16="http://schemas.microsoft.com/office/drawing/2014/main" id="{9F799D91-BA6A-4E87-9412-EB4B14CA3805}"/>
              </a:ext>
            </a:extLst>
          </p:cNvPr>
          <p:cNvCxnSpPr>
            <a:cxnSpLocks/>
          </p:cNvCxnSpPr>
          <p:nvPr/>
        </p:nvCxnSpPr>
        <p:spPr>
          <a:xfrm flipH="1">
            <a:off x="11628646" y="4373880"/>
            <a:ext cx="0" cy="179832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8CEF132-72A9-4669-896A-19946FB1E1C2}"/>
              </a:ext>
            </a:extLst>
          </p:cNvPr>
          <p:cNvSpPr txBox="1"/>
          <p:nvPr/>
        </p:nvSpPr>
        <p:spPr>
          <a:xfrm rot="16200000">
            <a:off x="10882284" y="5120240"/>
            <a:ext cx="1769720"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المصادر الثانوية</a:t>
            </a:r>
          </a:p>
        </p:txBody>
      </p:sp>
      <p:cxnSp>
        <p:nvCxnSpPr>
          <p:cNvPr id="63" name="Straight Arrow Connector 62">
            <a:extLst>
              <a:ext uri="{FF2B5EF4-FFF2-40B4-BE49-F238E27FC236}">
                <a16:creationId xmlns:a16="http://schemas.microsoft.com/office/drawing/2014/main" id="{24E8BE8D-4F5D-4E27-B3E4-C03642410718}"/>
              </a:ext>
            </a:extLst>
          </p:cNvPr>
          <p:cNvCxnSpPr>
            <a:cxnSpLocks/>
          </p:cNvCxnSpPr>
          <p:nvPr/>
        </p:nvCxnSpPr>
        <p:spPr>
          <a:xfrm flipH="1">
            <a:off x="11628645" y="2439694"/>
            <a:ext cx="0" cy="1812266"/>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8E32111-4EB7-48E2-971C-562A219CCCDA}"/>
              </a:ext>
            </a:extLst>
          </p:cNvPr>
          <p:cNvSpPr txBox="1"/>
          <p:nvPr/>
        </p:nvSpPr>
        <p:spPr>
          <a:xfrm rot="16200000">
            <a:off x="11069050" y="3214655"/>
            <a:ext cx="1396188"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المصادر الأساسية</a:t>
            </a:r>
          </a:p>
        </p:txBody>
      </p:sp>
      <p:sp>
        <p:nvSpPr>
          <p:cNvPr id="31" name="Rectangle 30">
            <a:extLst>
              <a:ext uri="{FF2B5EF4-FFF2-40B4-BE49-F238E27FC236}">
                <a16:creationId xmlns:a16="http://schemas.microsoft.com/office/drawing/2014/main" id="{8BEFF0A1-70A0-4232-8277-7E6FC343C7A6}"/>
              </a:ext>
            </a:extLst>
          </p:cNvPr>
          <p:cNvSpPr/>
          <p:nvPr/>
        </p:nvSpPr>
        <p:spPr>
          <a:xfrm flipH="1">
            <a:off x="1049088"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يعمل المرصد الحضري لدولة الهند على جمع البيانات الأساسية والثانوية من مجموعة متنوعة من المصادر، والتي يتم دمجها بعد ذلك مع بيانات أجهزة الاستشعار بهدف تحويلها إلى صور مرئية على منصة المرصد الحضري</a:t>
            </a:r>
          </a:p>
        </p:txBody>
      </p:sp>
      <p:cxnSp>
        <p:nvCxnSpPr>
          <p:cNvPr id="45" name="Straight Connector 44">
            <a:extLst>
              <a:ext uri="{FF2B5EF4-FFF2-40B4-BE49-F238E27FC236}">
                <a16:creationId xmlns:a16="http://schemas.microsoft.com/office/drawing/2014/main" id="{B1D87B0A-80FE-4CA1-9F36-027B916B919A}"/>
              </a:ext>
            </a:extLst>
          </p:cNvPr>
          <p:cNvCxnSpPr>
            <a:cxnSpLocks/>
          </p:cNvCxnSpPr>
          <p:nvPr/>
        </p:nvCxnSpPr>
        <p:spPr>
          <a:xfrm flipH="1">
            <a:off x="664904" y="2336276"/>
            <a:ext cx="855607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BA5FCED-EA3F-4C9C-9F19-3F234CE44A83}"/>
              </a:ext>
            </a:extLst>
          </p:cNvPr>
          <p:cNvSpPr/>
          <p:nvPr/>
        </p:nvSpPr>
        <p:spPr>
          <a:xfrm flipH="1">
            <a:off x="659507" y="3397982"/>
            <a:ext cx="8541673" cy="87035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يتم أيضاً جمع المعلومات لتغذية بيانات المرصد من خلال برنامج تبادل البيانات الحضرية في الهند (</a:t>
            </a:r>
            <a:r>
              <a:rPr kumimoji="0" lang="en-US" sz="1200" b="0" i="0" u="none" strike="noStrike" cap="none" normalizeH="0" baseline="0" noProof="0">
                <a:ln>
                  <a:noFill/>
                </a:ln>
                <a:solidFill>
                  <a:srgbClr val="282560"/>
                </a:solidFill>
                <a:effectLst/>
                <a:uLnTx/>
                <a:uFillTx/>
                <a:latin typeface="DIN Next LT Arabic"/>
                <a:ea typeface="+mn-ea"/>
                <a:cs typeface="+mn-cs"/>
              </a:rPr>
              <a:t>IUDX</a:t>
            </a:r>
            <a:r>
              <a:rPr kumimoji="0" lang="ar-EG" sz="1200" b="0" i="0" u="none" strike="noStrike" cap="none" normalizeH="0" baseline="0" noProof="0">
                <a:ln>
                  <a:noFill/>
                </a:ln>
                <a:solidFill>
                  <a:srgbClr val="282560"/>
                </a:solidFill>
                <a:effectLst/>
                <a:uLnTx/>
                <a:uFillTx/>
                <a:latin typeface="DIN Next LT Arabic"/>
                <a:ea typeface="+mn-ea"/>
                <a:cs typeface="+mn-cs"/>
              </a:rPr>
              <a:t>)</a:t>
            </a:r>
            <a:r>
              <a:rPr kumimoji="0" lang="ar-SA" sz="1200" b="0" i="0" u="none" strike="noStrike" cap="none" normalizeH="0" baseline="0" noProof="0">
                <a:ln>
                  <a:noFill/>
                </a:ln>
                <a:solidFill>
                  <a:srgbClr val="282560"/>
                </a:solidFill>
                <a:effectLst/>
                <a:uLnTx/>
                <a:uFillTx/>
                <a:latin typeface="DIN Next LT Arabic"/>
                <a:ea typeface="+mn-ea"/>
                <a:cs typeface="+mn-cs"/>
              </a:rPr>
              <a:t>، ومركز القيادة والتحكم المتكامل (</a:t>
            </a:r>
            <a:r>
              <a:rPr kumimoji="0" lang="en-US" sz="1200" b="0" i="0" u="none" strike="noStrike" cap="none" normalizeH="0" baseline="0" noProof="0">
                <a:ln>
                  <a:noFill/>
                </a:ln>
                <a:solidFill>
                  <a:srgbClr val="282560"/>
                </a:solidFill>
                <a:effectLst/>
                <a:uLnTx/>
                <a:uFillTx/>
                <a:latin typeface="DIN Next LT Arabic"/>
                <a:ea typeface="+mn-ea"/>
                <a:cs typeface="+mn-cs"/>
              </a:rPr>
              <a:t>ICCC</a:t>
            </a:r>
            <a:r>
              <a:rPr kumimoji="0" lang="ar-EG" sz="1200" b="0" i="0" u="none" strike="noStrike" cap="none" normalizeH="0" baseline="0" noProof="0">
                <a:ln>
                  <a:noFill/>
                </a:ln>
                <a:solidFill>
                  <a:srgbClr val="282560"/>
                </a:solidFill>
                <a:effectLst/>
                <a:uLnTx/>
                <a:uFillTx/>
                <a:latin typeface="DIN Next LT Arabic"/>
                <a:ea typeface="+mn-ea"/>
                <a:cs typeface="+mn-cs"/>
              </a:rPr>
              <a:t>)</a:t>
            </a:r>
            <a:r>
              <a:rPr kumimoji="0" lang="ar-SA" sz="1200" b="0" i="0" u="none" strike="noStrike" cap="none" normalizeH="0" baseline="0" noProof="0">
                <a:ln>
                  <a:noFill/>
                </a:ln>
                <a:solidFill>
                  <a:srgbClr val="282560"/>
                </a:solidFill>
                <a:effectLst/>
                <a:uLnTx/>
                <a:uFillTx/>
                <a:latin typeface="DIN Next LT Arabic"/>
                <a:ea typeface="+mn-ea"/>
                <a:cs typeface="+mn-cs"/>
              </a:rPr>
              <a:t>، ومدخلات (</a:t>
            </a:r>
            <a:r>
              <a:rPr kumimoji="0" lang="en-US" sz="1200" b="0" i="0" u="none" strike="noStrike" cap="none" normalizeH="0" baseline="0" noProof="0">
                <a:ln>
                  <a:noFill/>
                </a:ln>
                <a:solidFill>
                  <a:srgbClr val="282560"/>
                </a:solidFill>
                <a:effectLst/>
                <a:uLnTx/>
                <a:uFillTx/>
                <a:latin typeface="DIN Next LT Arabic"/>
                <a:ea typeface="+mn-ea"/>
                <a:cs typeface="+mn-cs"/>
              </a:rPr>
              <a:t>feeds</a:t>
            </a:r>
            <a:r>
              <a:rPr kumimoji="0" lang="ar-SA" sz="1200" b="0" i="0" u="none" strike="noStrike" cap="none" normalizeH="0" baseline="0" noProof="0">
                <a:ln>
                  <a:noFill/>
                </a:ln>
                <a:solidFill>
                  <a:srgbClr val="282560"/>
                </a:solidFill>
                <a:effectLst/>
                <a:uLnTx/>
                <a:uFillTx/>
                <a:latin typeface="DIN Next LT Arabic"/>
                <a:ea typeface="+mn-ea"/>
                <a:cs typeface="+mn-cs"/>
              </a:rPr>
              <a:t>) البيانات المجمعة، وصور الأقمار الصناعية، ولوحات معلومات المهام</a:t>
            </a:r>
          </a:p>
        </p:txBody>
      </p:sp>
      <p:sp>
        <p:nvSpPr>
          <p:cNvPr id="43" name="Rectangle 42">
            <a:extLst>
              <a:ext uri="{FF2B5EF4-FFF2-40B4-BE49-F238E27FC236}">
                <a16:creationId xmlns:a16="http://schemas.microsoft.com/office/drawing/2014/main" id="{4FD16A3C-A822-42AA-8F0F-E1884C425274}"/>
              </a:ext>
            </a:extLst>
          </p:cNvPr>
          <p:cNvSpPr/>
          <p:nvPr/>
        </p:nvSpPr>
        <p:spPr>
          <a:xfrm flipH="1">
            <a:off x="659452" y="2442240"/>
            <a:ext cx="8541744" cy="87035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200" i="0" u="none" strike="noStrike" cap="none" normalizeH="0" baseline="0" noProof="0">
                <a:ln>
                  <a:noFill/>
                </a:ln>
                <a:solidFill>
                  <a:srgbClr val="282560"/>
                </a:solidFill>
                <a:effectLst/>
                <a:uLnTx/>
                <a:uFillTx/>
                <a:latin typeface="DIN Next LT Arabic"/>
                <a:ea typeface="+mn-ea"/>
                <a:cs typeface="+mn-cs"/>
              </a:rPr>
              <a:t>يجمع المرصد المعلومات من مجموعة متنوعة من المصادر الحكومية بما يشمل الوزارات وبوابات البيانات المفتوحة ولوحات معلومات المهام والبيانات الأرشيفية واللحظية</a:t>
            </a:r>
          </a:p>
        </p:txBody>
      </p:sp>
      <p:sp>
        <p:nvSpPr>
          <p:cNvPr id="49" name="Rectangle 48">
            <a:extLst>
              <a:ext uri="{FF2B5EF4-FFF2-40B4-BE49-F238E27FC236}">
                <a16:creationId xmlns:a16="http://schemas.microsoft.com/office/drawing/2014/main" id="{4596CB32-C374-4C3E-A7D1-D0371E9D7B78}"/>
              </a:ext>
            </a:extLst>
          </p:cNvPr>
          <p:cNvSpPr/>
          <p:nvPr/>
        </p:nvSpPr>
        <p:spPr>
          <a:xfrm flipH="1">
            <a:off x="659507" y="4353725"/>
            <a:ext cx="8541673" cy="87035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 يجمع المرصد المعلومات من المعاهد البحثية وبيوت الخبرة والجهات التمويلية والجهات الخاصة والمجتمعات المحلية</a:t>
            </a:r>
          </a:p>
        </p:txBody>
      </p:sp>
      <p:sp>
        <p:nvSpPr>
          <p:cNvPr id="52" name="Rectangle 51">
            <a:extLst>
              <a:ext uri="{FF2B5EF4-FFF2-40B4-BE49-F238E27FC236}">
                <a16:creationId xmlns:a16="http://schemas.microsoft.com/office/drawing/2014/main" id="{C32249AD-4FD4-4A07-A954-2BE5EFA16C86}"/>
              </a:ext>
            </a:extLst>
          </p:cNvPr>
          <p:cNvSpPr/>
          <p:nvPr/>
        </p:nvSpPr>
        <p:spPr>
          <a:xfrm flipH="1">
            <a:off x="659507" y="5309467"/>
            <a:ext cx="8541673" cy="87035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يتم أيضاً جمع المعلومات من مصادر البيانات العامة بما يشمل مجموعات البيانات المتاحة عبر الويب والإنترنت، وبيانات المصادر الجماعية، وواجهات برمجة التطبيقات</a:t>
            </a:r>
          </a:p>
        </p:txBody>
      </p:sp>
      <p:sp>
        <p:nvSpPr>
          <p:cNvPr id="32" name="TextBox 31">
            <a:extLst>
              <a:ext uri="{FF2B5EF4-FFF2-40B4-BE49-F238E27FC236}">
                <a16:creationId xmlns:a16="http://schemas.microsoft.com/office/drawing/2014/main" id="{0D5126F7-F323-4E8D-8D87-63FABE0AF715}"/>
              </a:ext>
            </a:extLst>
          </p:cNvPr>
          <p:cNvSpPr txBox="1"/>
          <p:nvPr/>
        </p:nvSpPr>
        <p:spPr>
          <a:xfrm>
            <a:off x="4429262" y="2046844"/>
            <a:ext cx="1027353"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pic>
        <p:nvPicPr>
          <p:cNvPr id="28" name="Picture 27">
            <a:extLst>
              <a:ext uri="{FF2B5EF4-FFF2-40B4-BE49-F238E27FC236}">
                <a16:creationId xmlns:a16="http://schemas.microsoft.com/office/drawing/2014/main" id="{DC0BC231-5085-4EED-907D-2DC0BAEE28D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29" name="TextBox 28">
            <a:extLst>
              <a:ext uri="{FF2B5EF4-FFF2-40B4-BE49-F238E27FC236}">
                <a16:creationId xmlns:a16="http://schemas.microsoft.com/office/drawing/2014/main" id="{FD7FE4A6-57DE-41E9-AD56-B8CD351AAABE}"/>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0" name="Rectangle: Rounded Corners 29">
            <a:extLst>
              <a:ext uri="{FF2B5EF4-FFF2-40B4-BE49-F238E27FC236}">
                <a16:creationId xmlns:a16="http://schemas.microsoft.com/office/drawing/2014/main" id="{5D87B6D9-E6D9-47AA-9D22-E66EFFEB8A6D}"/>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2- جمع البيانات ومعالجتها</a:t>
            </a:r>
          </a:p>
        </p:txBody>
      </p:sp>
    </p:spTree>
    <p:extLst>
      <p:ext uri="{BB962C8B-B14F-4D97-AF65-F5344CB8AC3E}">
        <p14:creationId xmlns:p14="http://schemas.microsoft.com/office/powerpoint/2010/main" val="49759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8419686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29" name="Slide Number Placeholder 4">
            <a:extLst>
              <a:ext uri="{FF2B5EF4-FFF2-40B4-BE49-F238E27FC236}">
                <a16:creationId xmlns:a16="http://schemas.microsoft.com/office/drawing/2014/main" id="{B16A6A00-0197-4677-8656-E8A4303759B7}"/>
              </a:ext>
            </a:extLst>
          </p:cNvPr>
          <p:cNvSpPr>
            <a:spLocks noGrp="1"/>
          </p:cNvSpPr>
          <p:nvPr>
            <p:ph type="sldNum" sz="quarter" idx="12"/>
          </p:nvPr>
        </p:nvSpPr>
        <p:spPr/>
        <p:txBody>
          <a:bodyPr/>
          <a:lstStyle/>
          <a:p>
            <a:pPr lvl="0"/>
            <a:fld id="{9FDB499F-DC86-4996-A3C7-FCE8E06389C2}" type="slidenum">
              <a:rPr lang="ar-SA" noProof="0" smtClean="0"/>
              <a:pPr lvl="0"/>
              <a:t>6</a:t>
            </a:fld>
            <a:endParaRPr lang="ar-SA" noProof="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 (3/ 3) - التقنيات</a:t>
            </a:r>
          </a:p>
        </p:txBody>
      </p:sp>
      <p:sp>
        <p:nvSpPr>
          <p:cNvPr id="16" name="Rectangle 15">
            <a:extLst>
              <a:ext uri="{FF2B5EF4-FFF2-40B4-BE49-F238E27FC236}">
                <a16:creationId xmlns:a16="http://schemas.microsoft.com/office/drawing/2014/main" id="{50E2943A-3B0F-4781-BDA9-237AA706F83A}"/>
              </a:ext>
            </a:extLst>
          </p:cNvPr>
          <p:cNvSpPr/>
          <p:nvPr/>
        </p:nvSpPr>
        <p:spPr>
          <a:xfrm flipH="1">
            <a:off x="9301480" y="4332419"/>
            <a:ext cx="2242820" cy="183354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برنامج آرك جي آي إس (</a:t>
            </a:r>
            <a:r>
              <a:rPr lang="en-US" sz="1400"/>
              <a:t>ArcGIS</a:t>
            </a:r>
            <a:r>
              <a:rPr lang="ar-SA" sz="1400"/>
              <a:t>)</a:t>
            </a:r>
          </a:p>
        </p:txBody>
      </p:sp>
      <p:sp>
        <p:nvSpPr>
          <p:cNvPr id="17" name="Rectangle 16">
            <a:extLst>
              <a:ext uri="{FF2B5EF4-FFF2-40B4-BE49-F238E27FC236}">
                <a16:creationId xmlns:a16="http://schemas.microsoft.com/office/drawing/2014/main" id="{10B5EFA7-6192-4135-8F73-2969BBDA3421}"/>
              </a:ext>
            </a:extLst>
          </p:cNvPr>
          <p:cNvSpPr/>
          <p:nvPr/>
        </p:nvSpPr>
        <p:spPr>
          <a:xfrm flipH="1">
            <a:off x="9301480" y="2442239"/>
            <a:ext cx="2242820" cy="183354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المنصة</a:t>
            </a:r>
          </a:p>
        </p:txBody>
      </p:sp>
      <p:cxnSp>
        <p:nvCxnSpPr>
          <p:cNvPr id="24" name="Straight Connector 23">
            <a:extLst>
              <a:ext uri="{FF2B5EF4-FFF2-40B4-BE49-F238E27FC236}">
                <a16:creationId xmlns:a16="http://schemas.microsoft.com/office/drawing/2014/main" id="{6F34F7D5-5388-4904-8826-242A7CFD23AE}"/>
              </a:ext>
            </a:extLst>
          </p:cNvPr>
          <p:cNvCxnSpPr>
            <a:cxnSpLocks/>
          </p:cNvCxnSpPr>
          <p:nvPr/>
        </p:nvCxnSpPr>
        <p:spPr>
          <a:xfrm>
            <a:off x="7380819" y="2336077"/>
            <a:ext cx="18681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A35A83E-23C3-4EFA-A5E2-BA9539A531A5}"/>
              </a:ext>
            </a:extLst>
          </p:cNvPr>
          <p:cNvSpPr txBox="1"/>
          <p:nvPr/>
        </p:nvSpPr>
        <p:spPr>
          <a:xfrm>
            <a:off x="7740423" y="2056421"/>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التكنولوجيا</a:t>
            </a:r>
          </a:p>
        </p:txBody>
      </p:sp>
      <p:sp>
        <p:nvSpPr>
          <p:cNvPr id="21" name="Rectangle 20">
            <a:extLst>
              <a:ext uri="{FF2B5EF4-FFF2-40B4-BE49-F238E27FC236}">
                <a16:creationId xmlns:a16="http://schemas.microsoft.com/office/drawing/2014/main" id="{9E08A41F-25FD-4C29-88E2-561628D38CCC}"/>
              </a:ext>
            </a:extLst>
          </p:cNvPr>
          <p:cNvSpPr/>
          <p:nvPr/>
        </p:nvSpPr>
        <p:spPr>
          <a:xfrm flipH="1">
            <a:off x="7343442" y="4332419"/>
            <a:ext cx="1905516" cy="88845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نظام المعلومات الجغرافية</a:t>
            </a:r>
          </a:p>
        </p:txBody>
      </p:sp>
      <p:sp>
        <p:nvSpPr>
          <p:cNvPr id="22" name="Rectangle 21">
            <a:extLst>
              <a:ext uri="{FF2B5EF4-FFF2-40B4-BE49-F238E27FC236}">
                <a16:creationId xmlns:a16="http://schemas.microsoft.com/office/drawing/2014/main" id="{D5F9F755-F578-447E-BE9E-21F455683DA0}"/>
              </a:ext>
            </a:extLst>
          </p:cNvPr>
          <p:cNvSpPr/>
          <p:nvPr/>
        </p:nvSpPr>
        <p:spPr>
          <a:xfrm flipH="1">
            <a:off x="7343443" y="2442241"/>
            <a:ext cx="1905516" cy="88845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إنترنت الأشياء</a:t>
            </a:r>
          </a:p>
        </p:txBody>
      </p:sp>
      <p:sp>
        <p:nvSpPr>
          <p:cNvPr id="30" name="Rectangle 29">
            <a:extLst>
              <a:ext uri="{FF2B5EF4-FFF2-40B4-BE49-F238E27FC236}">
                <a16:creationId xmlns:a16="http://schemas.microsoft.com/office/drawing/2014/main" id="{F47CEC9F-8303-4387-B957-5B93C1D6E804}"/>
              </a:ext>
            </a:extLst>
          </p:cNvPr>
          <p:cNvSpPr/>
          <p:nvPr/>
        </p:nvSpPr>
        <p:spPr>
          <a:xfrm flipH="1">
            <a:off x="7343443" y="3387330"/>
            <a:ext cx="1905516" cy="88845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الذكاء الاصطناعي</a:t>
            </a:r>
          </a:p>
        </p:txBody>
      </p:sp>
      <p:sp>
        <p:nvSpPr>
          <p:cNvPr id="32" name="Rectangle 31">
            <a:extLst>
              <a:ext uri="{FF2B5EF4-FFF2-40B4-BE49-F238E27FC236}">
                <a16:creationId xmlns:a16="http://schemas.microsoft.com/office/drawing/2014/main" id="{71C4D264-D02E-486E-B57B-151C600B818A}"/>
              </a:ext>
            </a:extLst>
          </p:cNvPr>
          <p:cNvSpPr/>
          <p:nvPr/>
        </p:nvSpPr>
        <p:spPr>
          <a:xfrm flipH="1">
            <a:off x="7337680" y="5277508"/>
            <a:ext cx="1911278" cy="88845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a:solidFill>
                  <a:schemeClr val="tx1"/>
                </a:solidFill>
              </a:rPr>
              <a:t>قواعد البيانات</a:t>
            </a:r>
          </a:p>
        </p:txBody>
      </p:sp>
      <p:sp>
        <p:nvSpPr>
          <p:cNvPr id="19" name="Rectangle 18">
            <a:extLst>
              <a:ext uri="{FF2B5EF4-FFF2-40B4-BE49-F238E27FC236}">
                <a16:creationId xmlns:a16="http://schemas.microsoft.com/office/drawing/2014/main" id="{0CEE0087-D35A-4C89-B3D1-A3174F592993}"/>
              </a:ext>
            </a:extLst>
          </p:cNvPr>
          <p:cNvSpPr/>
          <p:nvPr/>
        </p:nvSpPr>
        <p:spPr>
          <a:xfrm flipH="1">
            <a:off x="647756" y="4332668"/>
            <a:ext cx="6624104" cy="88696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a:ea typeface="+mn-ea"/>
                <a:cs typeface="+mn-cs"/>
              </a:rPr>
              <a:t>يستخدم المرصد نظام آرك جي آي إس (</a:t>
            </a:r>
            <a:r>
              <a:rPr kumimoji="0" lang="en-US" sz="1100" b="0" i="0" u="none" strike="noStrike" cap="none" normalizeH="0" baseline="0" noProof="0">
                <a:ln>
                  <a:noFill/>
                </a:ln>
                <a:solidFill>
                  <a:srgbClr val="282560"/>
                </a:solidFill>
                <a:effectLst/>
                <a:uLnTx/>
                <a:uFillTx/>
                <a:latin typeface="DIN Next LT Arabic"/>
                <a:ea typeface="+mn-ea"/>
                <a:cs typeface="+mn-cs"/>
              </a:rPr>
              <a:t>ArcGIS</a:t>
            </a:r>
            <a:r>
              <a:rPr kumimoji="0" lang="ar-SA" sz="1100" b="0" i="0" u="none" strike="noStrike" cap="none" normalizeH="0" baseline="0" noProof="0">
                <a:ln>
                  <a:noFill/>
                </a:ln>
                <a:solidFill>
                  <a:srgbClr val="282560"/>
                </a:solidFill>
                <a:effectLst/>
                <a:uLnTx/>
                <a:uFillTx/>
                <a:latin typeface="DIN Next LT Arabic"/>
                <a:ea typeface="+mn-ea"/>
                <a:cs typeface="+mn-cs"/>
              </a:rPr>
              <a:t>) الخاص بمؤسسة أبحاث النظم البيئية (</a:t>
            </a:r>
            <a:r>
              <a:rPr kumimoji="0" lang="en-US" sz="1100" b="0" i="0" u="none" strike="noStrike" cap="none" normalizeH="0" baseline="0" noProof="0">
                <a:ln>
                  <a:noFill/>
                </a:ln>
                <a:solidFill>
                  <a:srgbClr val="282560"/>
                </a:solidFill>
                <a:effectLst/>
                <a:uLnTx/>
                <a:uFillTx/>
                <a:latin typeface="DIN Next LT Arabic"/>
                <a:ea typeface="+mn-ea"/>
                <a:cs typeface="+mn-cs"/>
              </a:rPr>
              <a:t>ESRI</a:t>
            </a:r>
            <a:r>
              <a:rPr kumimoji="0" lang="ar-SA" sz="1100" b="0" i="0" u="none" strike="noStrike" cap="none" normalizeH="0" baseline="0" noProof="0">
                <a:ln>
                  <a:noFill/>
                </a:ln>
                <a:solidFill>
                  <a:srgbClr val="282560"/>
                </a:solidFill>
                <a:effectLst/>
                <a:uLnTx/>
                <a:uFillTx/>
                <a:latin typeface="DIN Next LT Arabic"/>
                <a:ea typeface="+mn-ea"/>
                <a:cs typeface="+mn-cs"/>
              </a:rPr>
              <a:t>) والذي يعمل على الاستفادة من البيانات المجمعة من خلال أجهزة الاستشعار التي تعمل بتقنية إنترنت الأشياء، والمجمعة أيضاً من مركز القيادة والتحكم المتكامل والمؤشرات الحضرية الأخرى، ويعمل هذا النظام كذلك على تحليل هذه البيانات بهدف الوصول إلى الاستنتاجات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a:ea typeface="+mn-ea"/>
                <a:cs typeface="+mn-cs"/>
              </a:rPr>
              <a:t>يساهم هذا النظام في تمكين المرصد من </a:t>
            </a:r>
            <a:r>
              <a:rPr kumimoji="0" lang="ar-EG" sz="1100" b="0" i="0" u="none" strike="noStrike" cap="none" normalizeH="0" baseline="0" noProof="0">
                <a:ln>
                  <a:noFill/>
                </a:ln>
                <a:solidFill>
                  <a:srgbClr val="282560"/>
                </a:solidFill>
                <a:effectLst/>
                <a:uLnTx/>
                <a:uFillTx/>
                <a:latin typeface="DIN Next LT Arabic"/>
                <a:ea typeface="+mn-ea"/>
                <a:cs typeface="+mn-cs"/>
              </a:rPr>
              <a:t>تحويل </a:t>
            </a:r>
            <a:r>
              <a:rPr kumimoji="0" lang="ar-SA" sz="1100" b="0" i="0" u="none" strike="noStrike" cap="none" normalizeH="0" baseline="0" noProof="0">
                <a:ln>
                  <a:noFill/>
                </a:ln>
                <a:solidFill>
                  <a:srgbClr val="282560"/>
                </a:solidFill>
                <a:effectLst/>
                <a:uLnTx/>
                <a:uFillTx/>
                <a:latin typeface="DIN Next LT Arabic"/>
                <a:ea typeface="+mn-ea"/>
                <a:cs typeface="+mn-cs"/>
              </a:rPr>
              <a:t>البيانات </a:t>
            </a:r>
            <a:r>
              <a:rPr kumimoji="0" lang="ar-EG" sz="1100" b="0" i="0" u="none" strike="noStrike" cap="none" normalizeH="0" baseline="0" noProof="0">
                <a:ln>
                  <a:noFill/>
                </a:ln>
                <a:solidFill>
                  <a:srgbClr val="282560"/>
                </a:solidFill>
                <a:effectLst/>
                <a:uLnTx/>
                <a:uFillTx/>
                <a:latin typeface="DIN Next LT Arabic"/>
                <a:ea typeface="+mn-ea"/>
                <a:cs typeface="+mn-cs"/>
              </a:rPr>
              <a:t>إلى </a:t>
            </a:r>
            <a:r>
              <a:rPr kumimoji="0" lang="ar-SA" sz="1100" b="0" i="0" u="none" strike="noStrike" cap="none" normalizeH="0" baseline="0" noProof="0">
                <a:ln>
                  <a:noFill/>
                </a:ln>
                <a:solidFill>
                  <a:srgbClr val="282560"/>
                </a:solidFill>
                <a:effectLst/>
                <a:uLnTx/>
                <a:uFillTx/>
                <a:latin typeface="DIN Next LT Arabic"/>
                <a:ea typeface="+mn-ea"/>
                <a:cs typeface="+mn-cs"/>
              </a:rPr>
              <a:t>صور مرئية قابلة للمشاركة وتوضح خرائط البيانات الحضرية للمؤشرات مثل الإسكان وشبكة الشوارع والشبكات الكهربائية وإمدادات المياه والبنية التحتية الأساسية الأخرى</a:t>
            </a:r>
          </a:p>
        </p:txBody>
      </p:sp>
      <p:sp>
        <p:nvSpPr>
          <p:cNvPr id="20" name="Rectangle 19">
            <a:extLst>
              <a:ext uri="{FF2B5EF4-FFF2-40B4-BE49-F238E27FC236}">
                <a16:creationId xmlns:a16="http://schemas.microsoft.com/office/drawing/2014/main" id="{8A94035D-1180-4EFF-AEB8-607C43DCD115}"/>
              </a:ext>
            </a:extLst>
          </p:cNvPr>
          <p:cNvSpPr/>
          <p:nvPr/>
        </p:nvSpPr>
        <p:spPr>
          <a:xfrm flipH="1">
            <a:off x="647700" y="2442241"/>
            <a:ext cx="6624159" cy="88696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i="0" u="none" strike="noStrike" cap="none" normalizeH="0" baseline="0" noProof="0">
                <a:ln>
                  <a:noFill/>
                </a:ln>
                <a:solidFill>
                  <a:srgbClr val="282560"/>
                </a:solidFill>
                <a:effectLst/>
                <a:uLnTx/>
                <a:uFillTx/>
                <a:latin typeface="DIN Next LT Arabic"/>
                <a:ea typeface="+mn-ea"/>
                <a:cs typeface="+mn-cs"/>
              </a:rPr>
              <a:t>منصة المرصد هي عبارة عن إحدى منصات المدن الذكية المخصصة والمُصممة لغرض معين وتعمل بتقنية إنترنت الأشياء لنشر حلول المدن الذكية. وتتكون المنصة التي أنشأتها شركة سيسكو من محركين الأول مخصص للأتمتة والثاني مخصص لتقديم التوصيات.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i="0" u="none" strike="noStrike" cap="none" normalizeH="0" baseline="0" noProof="0">
                <a:ln>
                  <a:noFill/>
                </a:ln>
                <a:solidFill>
                  <a:srgbClr val="282560"/>
                </a:solidFill>
                <a:effectLst/>
                <a:uLnTx/>
                <a:uFillTx/>
                <a:latin typeface="DIN Next LT Arabic"/>
                <a:ea typeface="+mn-ea"/>
                <a:cs typeface="+mn-cs"/>
              </a:rPr>
              <a:t> تؤدي المنصة وظائف متنوعة مثل إعداد تقارير ذكاء الأعمال، </a:t>
            </a:r>
            <a:r>
              <a:rPr kumimoji="0" lang="ar-EG" sz="1100" i="0" u="none" strike="noStrike" cap="none" normalizeH="0" baseline="0" noProof="0">
                <a:ln>
                  <a:noFill/>
                </a:ln>
                <a:solidFill>
                  <a:srgbClr val="282560"/>
                </a:solidFill>
                <a:effectLst/>
                <a:uLnTx/>
                <a:uFillTx/>
                <a:latin typeface="DIN Next LT Arabic"/>
                <a:ea typeface="+mn-ea"/>
                <a:cs typeface="+mn-cs"/>
              </a:rPr>
              <a:t>وتحويل البيانات إلى صور مرئية</a:t>
            </a:r>
            <a:r>
              <a:rPr kumimoji="0" lang="ar-SA" sz="1100" i="0" u="none" strike="noStrike" cap="none" normalizeH="0" baseline="0" noProof="0">
                <a:ln>
                  <a:noFill/>
                </a:ln>
                <a:solidFill>
                  <a:srgbClr val="282560"/>
                </a:solidFill>
                <a:effectLst/>
                <a:uLnTx/>
                <a:uFillTx/>
                <a:latin typeface="DIN Next LT Arabic"/>
                <a:ea typeface="+mn-ea"/>
                <a:cs typeface="+mn-cs"/>
              </a:rPr>
              <a:t> والتعاون، إضافة إلى قدرات الأتمتة والمعايير المفتوحة.</a:t>
            </a:r>
          </a:p>
        </p:txBody>
      </p:sp>
      <p:cxnSp>
        <p:nvCxnSpPr>
          <p:cNvPr id="25" name="Straight Connector 24">
            <a:extLst>
              <a:ext uri="{FF2B5EF4-FFF2-40B4-BE49-F238E27FC236}">
                <a16:creationId xmlns:a16="http://schemas.microsoft.com/office/drawing/2014/main" id="{47A0CF7C-F08F-407B-8635-A1C7205B14C8}"/>
              </a:ext>
            </a:extLst>
          </p:cNvPr>
          <p:cNvCxnSpPr>
            <a:cxnSpLocks/>
          </p:cNvCxnSpPr>
          <p:nvPr/>
        </p:nvCxnSpPr>
        <p:spPr>
          <a:xfrm flipH="1">
            <a:off x="647701" y="2336077"/>
            <a:ext cx="66315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F283DD3-FE25-46F9-A0F4-0B3E73CD196A}"/>
              </a:ext>
            </a:extLst>
          </p:cNvPr>
          <p:cNvSpPr txBox="1"/>
          <p:nvPr/>
        </p:nvSpPr>
        <p:spPr>
          <a:xfrm>
            <a:off x="3441116" y="2056421"/>
            <a:ext cx="1028457"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 الوصف</a:t>
            </a:r>
          </a:p>
        </p:txBody>
      </p:sp>
      <p:sp>
        <p:nvSpPr>
          <p:cNvPr id="31" name="Rectangle 30">
            <a:extLst>
              <a:ext uri="{FF2B5EF4-FFF2-40B4-BE49-F238E27FC236}">
                <a16:creationId xmlns:a16="http://schemas.microsoft.com/office/drawing/2014/main" id="{77BB378C-B4D3-4D58-B4DE-B02326742909}"/>
              </a:ext>
            </a:extLst>
          </p:cNvPr>
          <p:cNvSpPr/>
          <p:nvPr/>
        </p:nvSpPr>
        <p:spPr>
          <a:xfrm flipH="1">
            <a:off x="647700" y="3385843"/>
            <a:ext cx="6624159" cy="88696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indent="-137160" algn="r" rtl="1">
              <a:buFont typeface="Arial" panose="020B0604020202020204" pitchFamily="34" charset="0"/>
              <a:buChar char="•"/>
              <a:defRPr/>
            </a:pPr>
            <a:r>
              <a:rPr kumimoji="0" lang="ar-SA" sz="1100" i="0" u="none" strike="noStrike" cap="none" normalizeH="0" baseline="0" noProof="0">
                <a:ln>
                  <a:noFill/>
                </a:ln>
                <a:solidFill>
                  <a:srgbClr val="282560"/>
                </a:solidFill>
                <a:effectLst/>
                <a:uLnTx/>
                <a:uFillTx/>
                <a:latin typeface="DIN Next LT Arabic"/>
                <a:ea typeface="+mn-ea"/>
                <a:cs typeface="+mn-cs"/>
              </a:rPr>
              <a:t>توفر المنصة التوصيات والاستنتاجات البارزة باستخدام التحليلات التنبؤية والإرشادية القائمة على تقنية الذكاء الاصطناعي (</a:t>
            </a:r>
            <a:r>
              <a:rPr kumimoji="0" lang="en-US" sz="1100" i="0" u="none" strike="noStrike" cap="none" normalizeH="0" baseline="0" noProof="0">
                <a:ln>
                  <a:noFill/>
                </a:ln>
                <a:solidFill>
                  <a:srgbClr val="282560"/>
                </a:solidFill>
                <a:effectLst/>
                <a:uLnTx/>
                <a:uFillTx/>
                <a:latin typeface="DIN Next LT Arabic"/>
                <a:ea typeface="+mn-ea"/>
                <a:cs typeface="+mn-cs"/>
              </a:rPr>
              <a:t>AI</a:t>
            </a:r>
            <a:r>
              <a:rPr kumimoji="0" lang="ar-SA" sz="1100" i="0" u="none" strike="noStrike" cap="none" normalizeH="0" baseline="0" noProof="0">
                <a:ln>
                  <a:noFill/>
                </a:ln>
                <a:solidFill>
                  <a:srgbClr val="282560"/>
                </a:solidFill>
                <a:effectLst/>
                <a:uLnTx/>
                <a:uFillTx/>
                <a:latin typeface="DIN Next LT Arabic"/>
                <a:ea typeface="+mn-ea"/>
                <a:cs typeface="+mn-cs"/>
              </a:rPr>
              <a:t>)</a:t>
            </a:r>
          </a:p>
          <a:p>
            <a:pPr marL="137160" indent="-137160" algn="r" rtl="1">
              <a:buFont typeface="Arial" panose="020B0604020202020204" pitchFamily="34" charset="0"/>
              <a:buChar char="•"/>
              <a:defRPr/>
            </a:pPr>
            <a:r>
              <a:rPr kumimoji="0" lang="ar-SA" sz="1100" i="0" u="none" strike="noStrike" cap="none" normalizeH="0" baseline="0" noProof="0">
                <a:ln>
                  <a:noFill/>
                </a:ln>
                <a:solidFill>
                  <a:srgbClr val="282560"/>
                </a:solidFill>
                <a:effectLst/>
                <a:uLnTx/>
                <a:uFillTx/>
                <a:latin typeface="DIN Next LT Arabic"/>
                <a:ea typeface="+mn-ea"/>
                <a:cs typeface="+mn-cs"/>
              </a:rPr>
              <a:t>يمكن استخدام هذه النماذج في عدة أغراض منها الاستشراف والتنبؤ بالوضع المستقبلي، والتوصية بالإجراءات الواجب اتخاذها لتحسين عمليات المدينة وتوفير المناطق التي من المتوقع أن تتأثر والخيارات التصحيحية من أجل المرونة الحضرية</a:t>
            </a:r>
          </a:p>
        </p:txBody>
      </p:sp>
      <p:sp>
        <p:nvSpPr>
          <p:cNvPr id="33" name="Rectangle 32">
            <a:extLst>
              <a:ext uri="{FF2B5EF4-FFF2-40B4-BE49-F238E27FC236}">
                <a16:creationId xmlns:a16="http://schemas.microsoft.com/office/drawing/2014/main" id="{8578AD2A-7531-45E5-A208-156D55998A14}"/>
              </a:ext>
            </a:extLst>
          </p:cNvPr>
          <p:cNvSpPr/>
          <p:nvPr/>
        </p:nvSpPr>
        <p:spPr>
          <a:xfrm flipH="1">
            <a:off x="647700" y="5277508"/>
            <a:ext cx="6624159" cy="88696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000" i="0" u="none" strike="noStrike" cap="none" normalizeH="0" baseline="0" noProof="0">
                <a:ln>
                  <a:noFill/>
                </a:ln>
                <a:solidFill>
                  <a:srgbClr val="282560"/>
                </a:solidFill>
                <a:effectLst/>
                <a:uLnTx/>
                <a:uFillTx/>
                <a:latin typeface="DIN Next LT Arabic"/>
                <a:ea typeface="+mn-ea"/>
                <a:cs typeface="+mn-cs"/>
              </a:rPr>
              <a:t>يوفر المرصد</a:t>
            </a:r>
            <a:r>
              <a:rPr lang="ar-SA" sz="1000">
                <a:solidFill>
                  <a:srgbClr val="282560"/>
                </a:solidFill>
                <a:latin typeface="DIN Next LT Arabic"/>
                <a:ea typeface="+mn-ea"/>
                <a:cs typeface="+mn-cs"/>
              </a:rPr>
              <a:t> للمستخدمين الحكوميين وظائف إضافية من حيث القدرة على دمج بيانات الإدارات الخاصة بهم مع البيانات والمرئيات التي ينتجها نظام آرك جي آي إس (</a:t>
            </a:r>
            <a:r>
              <a:rPr lang="en-US" sz="1000">
                <a:solidFill>
                  <a:srgbClr val="282560"/>
                </a:solidFill>
                <a:latin typeface="DIN Next LT Arabic"/>
                <a:ea typeface="+mn-ea"/>
                <a:cs typeface="+mn-cs"/>
              </a:rPr>
              <a:t>ArcGIS</a:t>
            </a:r>
            <a:r>
              <a:rPr lang="ar-SA" sz="1000">
                <a:solidFill>
                  <a:srgbClr val="282560"/>
                </a:solidFill>
                <a:latin typeface="DIN Next LT Arabic"/>
                <a:ea typeface="+mn-ea"/>
                <a:cs typeface="+mn-cs"/>
              </a:rPr>
              <a:t>)</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000">
                <a:solidFill>
                  <a:srgbClr val="282560"/>
                </a:solidFill>
                <a:latin typeface="DIN Next LT Arabic"/>
                <a:ea typeface="+mn-ea"/>
                <a:cs typeface="+mn-cs"/>
              </a:rPr>
              <a:t>تتضمن </a:t>
            </a:r>
            <a:r>
              <a:rPr kumimoji="0" lang="ar-SA" sz="1000" i="0" u="none" strike="noStrike" cap="none" normalizeH="0" baseline="0" noProof="0">
                <a:ln>
                  <a:noFill/>
                </a:ln>
                <a:solidFill>
                  <a:srgbClr val="282560"/>
                </a:solidFill>
                <a:effectLst/>
                <a:uLnTx/>
                <a:uFillTx/>
                <a:latin typeface="DIN Next LT Arabic"/>
                <a:ea typeface="+mn-ea"/>
                <a:cs typeface="+mn-cs"/>
              </a:rPr>
              <a:t>هذه الطريقة تسجيل البيانات في قواعد البيانات المدعومة بما يشمل</a:t>
            </a:r>
            <a:r>
              <a:rPr lang="ar-SA" sz="1000">
                <a:solidFill>
                  <a:srgbClr val="282560"/>
                </a:solidFill>
                <a:latin typeface="DIN Next LT Arabic"/>
                <a:ea typeface="+mn-ea"/>
                <a:cs typeface="+mn-cs"/>
              </a:rPr>
              <a:t> قاعدة بيانات ارتباط الكائنات وتضمينها (</a:t>
            </a:r>
            <a:r>
              <a:rPr lang="en-US" sz="1000">
                <a:solidFill>
                  <a:srgbClr val="282560"/>
                </a:solidFill>
                <a:latin typeface="DIN Next LT Arabic"/>
                <a:ea typeface="+mn-ea"/>
                <a:cs typeface="+mn-cs"/>
              </a:rPr>
              <a:t>OleDB</a:t>
            </a:r>
            <a:r>
              <a:rPr lang="ar-SA" sz="1000">
                <a:solidFill>
                  <a:srgbClr val="282560"/>
                </a:solidFill>
                <a:latin typeface="DIN Next LT Arabic"/>
                <a:ea typeface="+mn-ea"/>
                <a:cs typeface="+mn-cs"/>
              </a:rPr>
              <a:t>) ونظام الملفات الموزّعة لمنصة أباتشي هدوب (</a:t>
            </a:r>
            <a:r>
              <a:rPr lang="en-US" sz="1000">
                <a:solidFill>
                  <a:srgbClr val="282560"/>
                </a:solidFill>
                <a:latin typeface="DIN Next LT Arabic"/>
                <a:ea typeface="+mn-ea"/>
                <a:cs typeface="+mn-cs"/>
              </a:rPr>
              <a:t>HDFS</a:t>
            </a:r>
            <a:r>
              <a:rPr lang="ar-SA" sz="1000">
                <a:solidFill>
                  <a:srgbClr val="282560"/>
                </a:solidFill>
                <a:latin typeface="DIN Next LT Arabic"/>
                <a:ea typeface="+mn-ea"/>
                <a:cs typeface="+mn-cs"/>
              </a:rPr>
              <a:t>) والمشروع البرمجي </a:t>
            </a:r>
            <a:r>
              <a:rPr lang="ar-SA" sz="1000">
                <a:solidFill>
                  <a:schemeClr val="tx1"/>
                </a:solidFill>
              </a:rPr>
              <a:t>أباتشي</a:t>
            </a:r>
            <a:r>
              <a:rPr lang="ar-SA" sz="1000">
                <a:solidFill>
                  <a:srgbClr val="282560"/>
                </a:solidFill>
                <a:latin typeface="DIN Next LT Arabic"/>
                <a:ea typeface="+mn-ea"/>
                <a:cs typeface="+mn-cs"/>
              </a:rPr>
              <a:t> هايف (</a:t>
            </a:r>
            <a:r>
              <a:rPr lang="en-US" sz="1000">
                <a:solidFill>
                  <a:srgbClr val="282560"/>
                </a:solidFill>
                <a:latin typeface="DIN Next LT Arabic"/>
                <a:ea typeface="+mn-ea"/>
                <a:cs typeface="+mn-cs"/>
              </a:rPr>
              <a:t>Apache Hive</a:t>
            </a:r>
            <a:r>
              <a:rPr lang="ar-SA" sz="1000">
                <a:solidFill>
                  <a:srgbClr val="282560"/>
                </a:solidFill>
                <a:latin typeface="DIN Next LT Arabic"/>
                <a:ea typeface="+mn-ea"/>
                <a:cs typeface="+mn-cs"/>
              </a:rPr>
              <a:t>) ومستودعات خدمة أمازون للتخزين البسيط (</a:t>
            </a:r>
            <a:r>
              <a:rPr lang="en-US" sz="1000">
                <a:solidFill>
                  <a:srgbClr val="282560"/>
                </a:solidFill>
                <a:latin typeface="DIN Next LT Arabic"/>
                <a:ea typeface="+mn-ea"/>
                <a:cs typeface="+mn-cs"/>
              </a:rPr>
              <a:t>S3</a:t>
            </a:r>
            <a:r>
              <a:rPr lang="ar-SA" sz="1000">
                <a:solidFill>
                  <a:srgbClr val="282560"/>
                </a:solidFill>
                <a:latin typeface="DIN Next LT Arabic"/>
                <a:ea typeface="+mn-ea"/>
                <a:cs typeface="+mn-cs"/>
              </a:rPr>
              <a:t>) ووحدات تخزين مايكروسوف أزور بولب (</a:t>
            </a:r>
            <a:r>
              <a:rPr lang="en-US" sz="1000">
                <a:solidFill>
                  <a:srgbClr val="282560"/>
                </a:solidFill>
                <a:latin typeface="DIN Next LT Arabic"/>
                <a:ea typeface="+mn-ea"/>
                <a:cs typeface="+mn-cs"/>
              </a:rPr>
              <a:t>Microsoft Azure Blob</a:t>
            </a:r>
            <a:r>
              <a:rPr lang="ar-SA" sz="1000">
                <a:solidFill>
                  <a:srgbClr val="282560"/>
                </a:solidFill>
                <a:latin typeface="DIN Next LT Arabic"/>
                <a:ea typeface="+mn-ea"/>
                <a:cs typeface="+mn-cs"/>
              </a:rPr>
              <a:t>) ووحدات تخزين بحيرة البيانات الخاصة مايكروسوفت أزور</a:t>
            </a:r>
          </a:p>
        </p:txBody>
      </p:sp>
      <p:cxnSp>
        <p:nvCxnSpPr>
          <p:cNvPr id="35" name="Straight Connector 34">
            <a:extLst>
              <a:ext uri="{FF2B5EF4-FFF2-40B4-BE49-F238E27FC236}">
                <a16:creationId xmlns:a16="http://schemas.microsoft.com/office/drawing/2014/main" id="{FBA7CE3F-79E9-455E-B27D-21DF62FEA67E}"/>
              </a:ext>
            </a:extLst>
          </p:cNvPr>
          <p:cNvCxnSpPr>
            <a:cxnSpLocks/>
          </p:cNvCxnSpPr>
          <p:nvPr/>
        </p:nvCxnSpPr>
        <p:spPr>
          <a:xfrm>
            <a:off x="9301480"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D6E6C10-5390-42B6-B7E0-0B1AC7251F05}"/>
              </a:ext>
            </a:extLst>
          </p:cNvPr>
          <p:cNvSpPr/>
          <p:nvPr/>
        </p:nvSpPr>
        <p:spPr>
          <a:xfrm flipH="1">
            <a:off x="1045436"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a:ln>
                  <a:noFill/>
                </a:ln>
                <a:solidFill>
                  <a:schemeClr val="tx1"/>
                </a:solidFill>
                <a:effectLst/>
                <a:uLnTx/>
                <a:uFillTx/>
                <a:latin typeface="DIN Next LT Arabic"/>
                <a:ea typeface="+mn-ea"/>
                <a:cs typeface="+mn-cs"/>
              </a:rPr>
              <a:t>اعتمد المرصد الحضري لدولة الهند استخدام</a:t>
            </a:r>
            <a:r>
              <a:rPr lang="ar-SA" sz="1400">
                <a:solidFill>
                  <a:schemeClr val="tx1"/>
                </a:solidFill>
                <a:latin typeface="DIN Next LT Arabic"/>
                <a:ea typeface="+mn-ea"/>
                <a:cs typeface="+mn-cs"/>
              </a:rPr>
              <a:t> التقنيات المبتكرة سواء أكانت مدمجة في منصته أو مقدمة خارجياً من الموردين</a:t>
            </a:r>
          </a:p>
        </p:txBody>
      </p:sp>
      <p:sp>
        <p:nvSpPr>
          <p:cNvPr id="45" name="TextBox 44">
            <a:extLst>
              <a:ext uri="{FF2B5EF4-FFF2-40B4-BE49-F238E27FC236}">
                <a16:creationId xmlns:a16="http://schemas.microsoft.com/office/drawing/2014/main" id="{D4DE93C1-179B-4BAC-8C7A-CFBE4C534E08}"/>
              </a:ext>
            </a:extLst>
          </p:cNvPr>
          <p:cNvSpPr txBox="1"/>
          <p:nvPr/>
        </p:nvSpPr>
        <p:spPr>
          <a:xfrm>
            <a:off x="9841321" y="2027386"/>
            <a:ext cx="1151386" cy="249812"/>
          </a:xfrm>
          <a:prstGeom prst="rect">
            <a:avLst/>
          </a:prstGeom>
          <a:noFill/>
        </p:spPr>
        <p:txBody>
          <a:bodyPr wrap="square" lIns="0" tIns="0" rIns="0" bIns="0" rtlCol="0" anchor="b">
            <a:spAutoFit/>
          </a:bodyPr>
          <a:lstStyle/>
          <a:p>
            <a:pPr algn="ctr" rtl="1">
              <a:lnSpc>
                <a:spcPct val="110000"/>
              </a:lnSpc>
            </a:pPr>
            <a:r>
              <a:rPr lang="ar-EG" sz="1600">
                <a:latin typeface="+mj-lt"/>
                <a:cs typeface="DIN Next LT Arabic" panose="020B0503020203050203" pitchFamily="34" charset="-78"/>
              </a:rPr>
              <a:t>التطبيق</a:t>
            </a:r>
            <a:endParaRPr lang="ar-SA" sz="1600">
              <a:latin typeface="+mj-lt"/>
              <a:cs typeface="DIN Next LT Arabic" panose="020B0503020203050203" pitchFamily="34" charset="-78"/>
            </a:endParaRPr>
          </a:p>
        </p:txBody>
      </p:sp>
      <p:pic>
        <p:nvPicPr>
          <p:cNvPr id="34" name="Picture 33">
            <a:extLst>
              <a:ext uri="{FF2B5EF4-FFF2-40B4-BE49-F238E27FC236}">
                <a16:creationId xmlns:a16="http://schemas.microsoft.com/office/drawing/2014/main" id="{294127AB-5C0C-43AC-B1FE-2D598E1027C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36" name="TextBox 35">
            <a:extLst>
              <a:ext uri="{FF2B5EF4-FFF2-40B4-BE49-F238E27FC236}">
                <a16:creationId xmlns:a16="http://schemas.microsoft.com/office/drawing/2014/main" id="{9A3D449E-5881-4814-A0C0-76E4B1C74871}"/>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7" name="Rectangle: Rounded Corners 36">
            <a:extLst>
              <a:ext uri="{FF2B5EF4-FFF2-40B4-BE49-F238E27FC236}">
                <a16:creationId xmlns:a16="http://schemas.microsoft.com/office/drawing/2014/main" id="{709FE2D8-DEB1-4B38-A447-FC848551E7E7}"/>
              </a:ext>
            </a:extLst>
          </p:cNvPr>
          <p:cNvSpPr/>
          <p:nvPr/>
        </p:nvSpPr>
        <p:spPr>
          <a:xfrm>
            <a:off x="62752" y="69564"/>
            <a:ext cx="1678584" cy="228609"/>
          </a:xfrm>
          <a:prstGeom prst="roundRect">
            <a:avLst>
              <a:gd name="adj" fmla="val 14234"/>
            </a:avLst>
          </a:prstGeom>
          <a:solidFill>
            <a:srgbClr val="652F8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2- جمع البيانات ومعالجتها</a:t>
            </a:r>
          </a:p>
        </p:txBody>
      </p:sp>
    </p:spTree>
    <p:extLst>
      <p:ext uri="{BB962C8B-B14F-4D97-AF65-F5344CB8AC3E}">
        <p14:creationId xmlns:p14="http://schemas.microsoft.com/office/powerpoint/2010/main" val="374200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 والمقابلات مع الخبراء</a:t>
            </a:r>
          </a:p>
        </p:txBody>
      </p:sp>
      <p:sp>
        <p:nvSpPr>
          <p:cNvPr id="27" name="Slide Number Placeholder 4">
            <a:extLst>
              <a:ext uri="{FF2B5EF4-FFF2-40B4-BE49-F238E27FC236}">
                <a16:creationId xmlns:a16="http://schemas.microsoft.com/office/drawing/2014/main" id="{5203C3AD-9059-47F4-A6C1-3BD941250999}"/>
              </a:ext>
            </a:extLst>
          </p:cNvPr>
          <p:cNvSpPr>
            <a:spLocks noGrp="1"/>
          </p:cNvSpPr>
          <p:nvPr>
            <p:ph type="sldNum" sz="quarter" idx="12"/>
          </p:nvPr>
        </p:nvSpPr>
        <p:spPr/>
        <p:txBody>
          <a:bodyPr/>
          <a:lstStyle/>
          <a:p>
            <a:pPr lvl="0"/>
            <a:fld id="{9FDB499F-DC86-4996-A3C7-FCE8E06389C2}" type="slidenum">
              <a:rPr lang="ar-SA" noProof="0" smtClean="0"/>
              <a:pPr lvl="0"/>
              <a:t>7</a:t>
            </a:fld>
            <a:endParaRPr lang="ar-SA" noProof="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قابلية التوسع ومؤشرات الأداء الرئيسية الجديدة</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a:p>
        </p:txBody>
      </p:sp>
      <p:cxnSp>
        <p:nvCxnSpPr>
          <p:cNvPr id="29" name="Straight Connector 28">
            <a:extLst>
              <a:ext uri="{FF2B5EF4-FFF2-40B4-BE49-F238E27FC236}">
                <a16:creationId xmlns:a16="http://schemas.microsoft.com/office/drawing/2014/main" id="{F0C5F5E6-E3D7-4A34-B8F5-5F101F95039A}"/>
              </a:ext>
            </a:extLst>
          </p:cNvPr>
          <p:cNvCxnSpPr>
            <a:cxnSpLocks/>
          </p:cNvCxnSpPr>
          <p:nvPr/>
        </p:nvCxnSpPr>
        <p:spPr>
          <a:xfrm>
            <a:off x="9309568"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B07863A-CED9-43E9-B665-99C204DCBF3F}"/>
              </a:ext>
            </a:extLst>
          </p:cNvPr>
          <p:cNvSpPr txBox="1"/>
          <p:nvPr/>
        </p:nvSpPr>
        <p:spPr>
          <a:xfrm>
            <a:off x="9807839" y="2046844"/>
            <a:ext cx="123865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الإجراءات</a:t>
            </a:r>
          </a:p>
        </p:txBody>
      </p:sp>
      <p:sp>
        <p:nvSpPr>
          <p:cNvPr id="34" name="Rectangle 33">
            <a:extLst>
              <a:ext uri="{FF2B5EF4-FFF2-40B4-BE49-F238E27FC236}">
                <a16:creationId xmlns:a16="http://schemas.microsoft.com/office/drawing/2014/main" id="{3D885C3C-B212-4CC0-A999-57E1D5D03ACC}"/>
              </a:ext>
            </a:extLst>
          </p:cNvPr>
          <p:cNvSpPr/>
          <p:nvPr/>
        </p:nvSpPr>
        <p:spPr>
          <a:xfrm flipH="1">
            <a:off x="9301947" y="3638151"/>
            <a:ext cx="2250440" cy="108906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شبكة وطنية للمراصد</a:t>
            </a:r>
          </a:p>
        </p:txBody>
      </p:sp>
      <p:sp>
        <p:nvSpPr>
          <p:cNvPr id="35" name="Rectangle 34">
            <a:extLst>
              <a:ext uri="{FF2B5EF4-FFF2-40B4-BE49-F238E27FC236}">
                <a16:creationId xmlns:a16="http://schemas.microsoft.com/office/drawing/2014/main" id="{6EE48D4C-ABBC-4C36-A06A-69248F3F2632}"/>
              </a:ext>
            </a:extLst>
          </p:cNvPr>
          <p:cNvSpPr/>
          <p:nvPr/>
        </p:nvSpPr>
        <p:spPr>
          <a:xfrm flipH="1">
            <a:off x="9301947" y="2442240"/>
            <a:ext cx="2250440" cy="108906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التعاون مع الهيئات البلدية</a:t>
            </a:r>
          </a:p>
        </p:txBody>
      </p:sp>
      <p:sp>
        <p:nvSpPr>
          <p:cNvPr id="44" name="Rectangle 43">
            <a:extLst>
              <a:ext uri="{FF2B5EF4-FFF2-40B4-BE49-F238E27FC236}">
                <a16:creationId xmlns:a16="http://schemas.microsoft.com/office/drawing/2014/main" id="{2BE6149B-7D12-4CFA-85FE-2C88C6BEF5F4}"/>
              </a:ext>
            </a:extLst>
          </p:cNvPr>
          <p:cNvSpPr/>
          <p:nvPr/>
        </p:nvSpPr>
        <p:spPr>
          <a:xfrm flipH="1">
            <a:off x="9301947" y="4834064"/>
            <a:ext cx="2250440" cy="108906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a:t>حلول السحابة</a:t>
            </a:r>
          </a:p>
        </p:txBody>
      </p:sp>
      <p:cxnSp>
        <p:nvCxnSpPr>
          <p:cNvPr id="31" name="Straight Connector 30">
            <a:extLst>
              <a:ext uri="{FF2B5EF4-FFF2-40B4-BE49-F238E27FC236}">
                <a16:creationId xmlns:a16="http://schemas.microsoft.com/office/drawing/2014/main" id="{C2A54DF4-6D55-495C-B6C2-865B10F0E6F1}"/>
              </a:ext>
            </a:extLst>
          </p:cNvPr>
          <p:cNvCxnSpPr>
            <a:cxnSpLocks/>
          </p:cNvCxnSpPr>
          <p:nvPr/>
        </p:nvCxnSpPr>
        <p:spPr>
          <a:xfrm flipH="1">
            <a:off x="656000" y="2336276"/>
            <a:ext cx="85730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168A1C9-E753-4B4E-8DE9-8B0F416CF343}"/>
              </a:ext>
            </a:extLst>
          </p:cNvPr>
          <p:cNvSpPr txBox="1"/>
          <p:nvPr/>
        </p:nvSpPr>
        <p:spPr>
          <a:xfrm>
            <a:off x="4413776" y="2046844"/>
            <a:ext cx="1029393"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sp>
        <p:nvSpPr>
          <p:cNvPr id="36" name="Rectangle 35">
            <a:extLst>
              <a:ext uri="{FF2B5EF4-FFF2-40B4-BE49-F238E27FC236}">
                <a16:creationId xmlns:a16="http://schemas.microsoft.com/office/drawing/2014/main" id="{FB61E13D-2461-44A5-AFEE-E959C6BBD70D}"/>
              </a:ext>
            </a:extLst>
          </p:cNvPr>
          <p:cNvSpPr/>
          <p:nvPr/>
        </p:nvSpPr>
        <p:spPr>
          <a:xfrm flipH="1">
            <a:off x="647758" y="3638151"/>
            <a:ext cx="8561470" cy="108906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تتضمن خطط توسيع عمليات المرصد إنشاء شبكة وطنية للمراصد من خلال ربط المراصد الموجودة في كل ولاية من ولايات الهند البالغ عددها 28 ولاية.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ستتولى هذه مراصد في الولايات مسؤولية جمع المعلومات والبيانات في مناطق التجميع الخاصة بها ومن ثم تنقل المعلومات ذات الصلة إلى المرصد الحضري لدولة الهند</a:t>
            </a:r>
          </a:p>
        </p:txBody>
      </p:sp>
      <p:sp>
        <p:nvSpPr>
          <p:cNvPr id="37" name="Rectangle 36">
            <a:extLst>
              <a:ext uri="{FF2B5EF4-FFF2-40B4-BE49-F238E27FC236}">
                <a16:creationId xmlns:a16="http://schemas.microsoft.com/office/drawing/2014/main" id="{B5A8CD5C-7924-4D99-9606-569EB52327CF}"/>
              </a:ext>
            </a:extLst>
          </p:cNvPr>
          <p:cNvSpPr/>
          <p:nvPr/>
        </p:nvSpPr>
        <p:spPr>
          <a:xfrm flipH="1">
            <a:off x="647702" y="2442240"/>
            <a:ext cx="8561541" cy="108906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rgbClr val="282560"/>
                </a:solidFill>
                <a:effectLst/>
                <a:uLnTx/>
                <a:uFillTx/>
                <a:latin typeface="DIN Next LT Arabic"/>
                <a:ea typeface="+mn-ea"/>
                <a:cs typeface="+mn-cs"/>
              </a:rPr>
              <a:t>تتكون مؤشرات الأداء الرئيسية من خلال عمليات التواصل وحالات الاستخدام التي تقترحها الهيئات سواء على المستوى المحلي أو مستوى المدينة أو مستوى الولاية بناءً على أهدافها وغاياتها التشريعية والحوكمية.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i="0" u="none" strike="noStrike" cap="none" normalizeH="0" baseline="0" noProof="0">
                <a:ln>
                  <a:noFill/>
                </a:ln>
                <a:solidFill>
                  <a:srgbClr val="282560"/>
                </a:solidFill>
                <a:effectLst/>
                <a:uLnTx/>
                <a:uFillTx/>
                <a:latin typeface="DIN Next LT Arabic"/>
                <a:ea typeface="+mn-ea"/>
                <a:cs typeface="+mn-cs"/>
              </a:rPr>
              <a:t>من الأمثلة على مؤشرات الأداء الرئيسية التي تتبعها هذه الهيئات حالياً نظام الحافلات في مدينة بوبال ونظام النفايات في مدينة فيساكاباتنام، حيث يوجد بهما أجهزة استشعار وضعتها هيئات المدن المحلية في إطار مشاريع التنمية البلدية</a:t>
            </a:r>
          </a:p>
        </p:txBody>
      </p:sp>
      <p:sp>
        <p:nvSpPr>
          <p:cNvPr id="46" name="Rectangle 45">
            <a:extLst>
              <a:ext uri="{FF2B5EF4-FFF2-40B4-BE49-F238E27FC236}">
                <a16:creationId xmlns:a16="http://schemas.microsoft.com/office/drawing/2014/main" id="{C23626A2-BB30-4957-AA27-569AAF8E4423}"/>
              </a:ext>
            </a:extLst>
          </p:cNvPr>
          <p:cNvSpPr/>
          <p:nvPr/>
        </p:nvSpPr>
        <p:spPr>
          <a:xfrm flipH="1">
            <a:off x="647758" y="4834064"/>
            <a:ext cx="8561470" cy="1089064"/>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يستخدم المرصد حلولاً سحابية مثل خدمات أمازون ويب (</a:t>
            </a:r>
            <a:r>
              <a:rPr kumimoji="0" lang="en-US" sz="1200" b="0" i="0" u="none" strike="noStrike" cap="none" normalizeH="0" baseline="0" noProof="0">
                <a:ln>
                  <a:noFill/>
                </a:ln>
                <a:solidFill>
                  <a:srgbClr val="282560"/>
                </a:solidFill>
                <a:effectLst/>
                <a:uLnTx/>
                <a:uFillTx/>
                <a:latin typeface="DIN Next LT Arabic"/>
                <a:ea typeface="+mn-ea"/>
                <a:cs typeface="+mn-cs"/>
              </a:rPr>
              <a:t>AWS</a:t>
            </a:r>
            <a:r>
              <a:rPr kumimoji="0" lang="ar-SA" sz="1200" b="0" i="0" u="none" strike="noStrike" cap="none" normalizeH="0" baseline="0" noProof="0">
                <a:ln>
                  <a:noFill/>
                </a:ln>
                <a:solidFill>
                  <a:srgbClr val="282560"/>
                </a:solidFill>
                <a:effectLst/>
                <a:uLnTx/>
                <a:uFillTx/>
                <a:latin typeface="DIN Next LT Arabic"/>
                <a:ea typeface="+mn-ea"/>
                <a:cs typeface="+mn-cs"/>
              </a:rPr>
              <a:t>) لتمكينه من توسيع إمكانات استضافة البيانات الخاصة به</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a:ln>
                  <a:noFill/>
                </a:ln>
                <a:solidFill>
                  <a:srgbClr val="282560"/>
                </a:solidFill>
                <a:effectLst/>
                <a:uLnTx/>
                <a:uFillTx/>
                <a:latin typeface="DIN Next LT Arabic"/>
                <a:ea typeface="+mn-ea"/>
                <a:cs typeface="+mn-cs"/>
              </a:rPr>
              <a:t>وفرت خدمات أمازون ويب (</a:t>
            </a:r>
            <a:r>
              <a:rPr kumimoji="0" lang="en-US" sz="1200" b="0" i="0" u="none" strike="noStrike" cap="none" normalizeH="0" baseline="0" noProof="0">
                <a:ln>
                  <a:noFill/>
                </a:ln>
                <a:solidFill>
                  <a:srgbClr val="282560"/>
                </a:solidFill>
                <a:effectLst/>
                <a:uLnTx/>
                <a:uFillTx/>
                <a:latin typeface="DIN Next LT Arabic"/>
                <a:ea typeface="+mn-ea"/>
                <a:cs typeface="+mn-cs"/>
              </a:rPr>
              <a:t>AWS</a:t>
            </a:r>
            <a:r>
              <a:rPr kumimoji="0" lang="ar-SA" sz="1200" b="0" i="0" u="none" strike="noStrike" cap="none" normalizeH="0" baseline="0" noProof="0">
                <a:ln>
                  <a:noFill/>
                </a:ln>
                <a:solidFill>
                  <a:srgbClr val="282560"/>
                </a:solidFill>
                <a:effectLst/>
                <a:uLnTx/>
                <a:uFillTx/>
                <a:latin typeface="DIN Next LT Arabic"/>
                <a:ea typeface="+mn-ea"/>
                <a:cs typeface="+mn-cs"/>
              </a:rPr>
              <a:t>) الفرصة أمام المرصد لتمكينه من توسيع نطاق عملياته وزيادة عدد قواعد البيانات لديه من 500 مجموعة بيانات إلى 500,000 مجموعة بيانات، مع السماح للمرصد بجمع وتحليل البيانات من العديد من المصادر لاستخلاص مرئيات أكثر دقة في مختلف المدن وتحسين الحوكمة والخدمات العامة</a:t>
            </a:r>
          </a:p>
        </p:txBody>
      </p:sp>
      <p:cxnSp>
        <p:nvCxnSpPr>
          <p:cNvPr id="48" name="Straight Arrow Connector 47">
            <a:extLst>
              <a:ext uri="{FF2B5EF4-FFF2-40B4-BE49-F238E27FC236}">
                <a16:creationId xmlns:a16="http://schemas.microsoft.com/office/drawing/2014/main" id="{3C4B026B-A2AF-49AF-A8A3-34C81BA44374}"/>
              </a:ext>
            </a:extLst>
          </p:cNvPr>
          <p:cNvCxnSpPr>
            <a:cxnSpLocks/>
          </p:cNvCxnSpPr>
          <p:nvPr/>
        </p:nvCxnSpPr>
        <p:spPr>
          <a:xfrm flipH="1">
            <a:off x="11636732" y="2439694"/>
            <a:ext cx="0" cy="1122372"/>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DF79133-B647-4CB7-85A3-EF1CEA2C930C}"/>
              </a:ext>
            </a:extLst>
          </p:cNvPr>
          <p:cNvSpPr txBox="1"/>
          <p:nvPr/>
        </p:nvSpPr>
        <p:spPr>
          <a:xfrm rot="16200000">
            <a:off x="11214041" y="2862381"/>
            <a:ext cx="1122374"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مؤشرات الأداء</a:t>
            </a:r>
          </a:p>
        </p:txBody>
      </p:sp>
      <p:cxnSp>
        <p:nvCxnSpPr>
          <p:cNvPr id="53" name="Straight Arrow Connector 52">
            <a:extLst>
              <a:ext uri="{FF2B5EF4-FFF2-40B4-BE49-F238E27FC236}">
                <a16:creationId xmlns:a16="http://schemas.microsoft.com/office/drawing/2014/main" id="{0A32A3B7-220C-4A2C-AA2E-5C780891ECB0}"/>
              </a:ext>
            </a:extLst>
          </p:cNvPr>
          <p:cNvCxnSpPr>
            <a:cxnSpLocks/>
          </p:cNvCxnSpPr>
          <p:nvPr/>
        </p:nvCxnSpPr>
        <p:spPr>
          <a:xfrm flipH="1">
            <a:off x="11636731" y="3642102"/>
            <a:ext cx="0" cy="228600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FB089F8-2AA4-46A6-AF2B-FB245E105B22}"/>
              </a:ext>
            </a:extLst>
          </p:cNvPr>
          <p:cNvSpPr txBox="1"/>
          <p:nvPr/>
        </p:nvSpPr>
        <p:spPr>
          <a:xfrm rot="16200000">
            <a:off x="11080818" y="4657062"/>
            <a:ext cx="1388820"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a:ln>
                  <a:noFill/>
                </a:ln>
                <a:effectLst/>
                <a:uLnTx/>
                <a:uFillTx/>
                <a:latin typeface="DIN Next LT Arabic"/>
                <a:ea typeface="+mn-ea"/>
                <a:cs typeface="+mn-cs"/>
              </a:rPr>
              <a:t>قابلية التوسع</a:t>
            </a:r>
          </a:p>
        </p:txBody>
      </p:sp>
      <p:sp>
        <p:nvSpPr>
          <p:cNvPr id="55" name="Rectangle 54">
            <a:extLst>
              <a:ext uri="{FF2B5EF4-FFF2-40B4-BE49-F238E27FC236}">
                <a16:creationId xmlns:a16="http://schemas.microsoft.com/office/drawing/2014/main" id="{169DD544-4AF9-478F-AE14-CE42E40A0FD5}"/>
              </a:ext>
            </a:extLst>
          </p:cNvPr>
          <p:cNvSpPr/>
          <p:nvPr/>
        </p:nvSpPr>
        <p:spPr>
          <a:xfrm flipH="1">
            <a:off x="1049090"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المرصد الحضري لدولة الهند - الذي لا يزال في مرحلته التطويرية الأولى حالياً - لديه خطط طموحة لتوسيع نطاقه وزيادة قدراته.</a:t>
            </a:r>
          </a:p>
        </p:txBody>
      </p:sp>
      <p:pic>
        <p:nvPicPr>
          <p:cNvPr id="28" name="Picture 27">
            <a:extLst>
              <a:ext uri="{FF2B5EF4-FFF2-40B4-BE49-F238E27FC236}">
                <a16:creationId xmlns:a16="http://schemas.microsoft.com/office/drawing/2014/main" id="{7C48B719-BDEE-42AD-A4FE-71F38B600D7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30" name="TextBox 29">
            <a:extLst>
              <a:ext uri="{FF2B5EF4-FFF2-40B4-BE49-F238E27FC236}">
                <a16:creationId xmlns:a16="http://schemas.microsoft.com/office/drawing/2014/main" id="{600D6E50-AC20-46BD-B5B5-E3B17CAEB98C}"/>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38" name="Rectangle: Rounded Corners 37">
            <a:extLst>
              <a:ext uri="{FF2B5EF4-FFF2-40B4-BE49-F238E27FC236}">
                <a16:creationId xmlns:a16="http://schemas.microsoft.com/office/drawing/2014/main" id="{8096FF8D-C112-4D9C-8634-7337B51021B6}"/>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3- التعامل مع البيانات وقابلية التوسع</a:t>
            </a:r>
          </a:p>
        </p:txBody>
      </p:sp>
    </p:spTree>
    <p:extLst>
      <p:ext uri="{BB962C8B-B14F-4D97-AF65-F5344CB8AC3E}">
        <p14:creationId xmlns:p14="http://schemas.microsoft.com/office/powerpoint/2010/main" val="62973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4"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p:txBody>
          <a:bodyPr/>
          <a:lstStyle/>
          <a:p>
            <a:r>
              <a:rPr lang="ar-SA"/>
              <a:t>المصدر: تحليلات فريق العمل</a:t>
            </a:r>
          </a:p>
        </p:txBody>
      </p:sp>
      <p:sp>
        <p:nvSpPr>
          <p:cNvPr id="153" name="Slide Number Placeholder 4">
            <a:extLst>
              <a:ext uri="{FF2B5EF4-FFF2-40B4-BE49-F238E27FC236}">
                <a16:creationId xmlns:a16="http://schemas.microsoft.com/office/drawing/2014/main" id="{FB6D6C14-33FF-409D-A807-489847933B46}"/>
              </a:ext>
            </a:extLst>
          </p:cNvPr>
          <p:cNvSpPr>
            <a:spLocks noGrp="1"/>
          </p:cNvSpPr>
          <p:nvPr>
            <p:ph type="sldNum" sz="quarter" idx="12"/>
          </p:nvPr>
        </p:nvSpPr>
        <p:spPr/>
        <p:txBody>
          <a:bodyPr/>
          <a:lstStyle/>
          <a:p>
            <a:pPr lvl="0"/>
            <a:fld id="{9FDB499F-DC86-4996-A3C7-FCE8E06389C2}" type="slidenum">
              <a:rPr lang="ar-SA" noProof="0" smtClean="0"/>
              <a:pPr lvl="0"/>
              <a:t>8</a:t>
            </a:fld>
            <a:endParaRPr lang="ar-SA" noProof="0"/>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p:txBody>
          <a:bodyPr vert="horz"/>
          <a:lstStyle/>
          <a:p>
            <a:pPr rtl="1"/>
            <a:r>
              <a:rPr lang="ar-SA"/>
              <a:t>تجربة المستخدم</a:t>
            </a:r>
          </a:p>
        </p:txBody>
      </p:sp>
      <p:sp>
        <p:nvSpPr>
          <p:cNvPr id="112" name="Rectangle 111">
            <a:extLst>
              <a:ext uri="{FF2B5EF4-FFF2-40B4-BE49-F238E27FC236}">
                <a16:creationId xmlns:a16="http://schemas.microsoft.com/office/drawing/2014/main" id="{D0A90ACA-D9B0-4984-A363-A4FC04CF4B3A}"/>
              </a:ext>
            </a:extLst>
          </p:cNvPr>
          <p:cNvSpPr/>
          <p:nvPr/>
        </p:nvSpPr>
        <p:spPr>
          <a:xfrm flipH="1">
            <a:off x="9304039" y="4112544"/>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 قابلية الاستخدام</a:t>
            </a:r>
          </a:p>
        </p:txBody>
      </p:sp>
      <p:sp>
        <p:nvSpPr>
          <p:cNvPr id="113" name="Rectangle 112">
            <a:extLst>
              <a:ext uri="{FF2B5EF4-FFF2-40B4-BE49-F238E27FC236}">
                <a16:creationId xmlns:a16="http://schemas.microsoft.com/office/drawing/2014/main" id="{4E3B06F0-DEB2-42E4-A04D-6D104D1D64D3}"/>
              </a:ext>
            </a:extLst>
          </p:cNvPr>
          <p:cNvSpPr/>
          <p:nvPr/>
        </p:nvSpPr>
        <p:spPr>
          <a:xfrm flipH="1">
            <a:off x="9304039" y="468127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sp>
        <p:nvSpPr>
          <p:cNvPr id="114" name="Rectangle 113">
            <a:extLst>
              <a:ext uri="{FF2B5EF4-FFF2-40B4-BE49-F238E27FC236}">
                <a16:creationId xmlns:a16="http://schemas.microsoft.com/office/drawing/2014/main" id="{40CA00C1-979D-411B-AB54-DF3AA13871CC}"/>
              </a:ext>
            </a:extLst>
          </p:cNvPr>
          <p:cNvSpPr/>
          <p:nvPr/>
        </p:nvSpPr>
        <p:spPr>
          <a:xfrm flipH="1">
            <a:off x="9304039" y="3543811"/>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أدوات تحويل </a:t>
            </a:r>
            <a:br>
              <a:rPr lang="ar-EG" sz="1200"/>
            </a:br>
            <a:r>
              <a:rPr lang="ar-SA" sz="1200"/>
              <a:t>البيانات إلى صور مرئية</a:t>
            </a:r>
          </a:p>
        </p:txBody>
      </p:sp>
      <p:sp>
        <p:nvSpPr>
          <p:cNvPr id="115" name="Rectangle 114">
            <a:extLst>
              <a:ext uri="{FF2B5EF4-FFF2-40B4-BE49-F238E27FC236}">
                <a16:creationId xmlns:a16="http://schemas.microsoft.com/office/drawing/2014/main" id="{C9DC9831-5C9E-4A0C-BB03-821A3C859507}"/>
              </a:ext>
            </a:extLst>
          </p:cNvPr>
          <p:cNvSpPr/>
          <p:nvPr/>
        </p:nvSpPr>
        <p:spPr>
          <a:xfrm flipH="1">
            <a:off x="9304039" y="525001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 سهولة التنقل</a:t>
            </a:r>
          </a:p>
        </p:txBody>
      </p:sp>
      <p:sp>
        <p:nvSpPr>
          <p:cNvPr id="116" name="Rectangle 115">
            <a:extLst>
              <a:ext uri="{FF2B5EF4-FFF2-40B4-BE49-F238E27FC236}">
                <a16:creationId xmlns:a16="http://schemas.microsoft.com/office/drawing/2014/main" id="{688C2E61-1B63-408C-9790-063BB51739DA}"/>
              </a:ext>
            </a:extLst>
          </p:cNvPr>
          <p:cNvSpPr/>
          <p:nvPr/>
        </p:nvSpPr>
        <p:spPr>
          <a:xfrm flipH="1">
            <a:off x="9304039" y="2406346"/>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sp>
        <p:nvSpPr>
          <p:cNvPr id="117" name="Rectangle 116">
            <a:extLst>
              <a:ext uri="{FF2B5EF4-FFF2-40B4-BE49-F238E27FC236}">
                <a16:creationId xmlns:a16="http://schemas.microsoft.com/office/drawing/2014/main" id="{07537BC2-5F2B-422F-A8AE-AE09196713FD}"/>
              </a:ext>
            </a:extLst>
          </p:cNvPr>
          <p:cNvSpPr/>
          <p:nvPr/>
        </p:nvSpPr>
        <p:spPr>
          <a:xfrm flipH="1">
            <a:off x="9304039" y="2975079"/>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المصداقية والتحديث</a:t>
            </a:r>
          </a:p>
        </p:txBody>
      </p:sp>
      <p:sp>
        <p:nvSpPr>
          <p:cNvPr id="118" name="Rectangle 117">
            <a:extLst>
              <a:ext uri="{FF2B5EF4-FFF2-40B4-BE49-F238E27FC236}">
                <a16:creationId xmlns:a16="http://schemas.microsoft.com/office/drawing/2014/main" id="{26C3F025-06CB-4E30-A7B1-02EF4806F025}"/>
              </a:ext>
            </a:extLst>
          </p:cNvPr>
          <p:cNvSpPr/>
          <p:nvPr/>
        </p:nvSpPr>
        <p:spPr>
          <a:xfrm flipH="1">
            <a:off x="9304039" y="581773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سهولة الاستخدام</a:t>
            </a:r>
          </a:p>
        </p:txBody>
      </p:sp>
      <p:sp>
        <p:nvSpPr>
          <p:cNvPr id="119" name="TextBox 118">
            <a:extLst>
              <a:ext uri="{FF2B5EF4-FFF2-40B4-BE49-F238E27FC236}">
                <a16:creationId xmlns:a16="http://schemas.microsoft.com/office/drawing/2014/main" id="{22BD13CF-9204-4730-BA6A-62B17CC45983}"/>
              </a:ext>
            </a:extLst>
          </p:cNvPr>
          <p:cNvSpPr txBox="1"/>
          <p:nvPr/>
        </p:nvSpPr>
        <p:spPr>
          <a:xfrm>
            <a:off x="9896536" y="2046844"/>
            <a:ext cx="1065446" cy="248338"/>
          </a:xfrm>
          <a:prstGeom prst="rect">
            <a:avLst/>
          </a:prstGeom>
          <a:noFill/>
        </p:spPr>
        <p:txBody>
          <a:bodyPr wrap="square" lIns="0" tIns="0" rIns="0" bIns="0" rtlCol="0" anchor="b">
            <a:spAutoFit/>
          </a:bodyPr>
          <a:lstStyle/>
          <a:p>
            <a:pPr algn="ctr" rtl="1">
              <a:lnSpc>
                <a:spcPct val="110000"/>
              </a:lnSpc>
            </a:pPr>
            <a:r>
              <a:rPr lang="ar-SA" sz="1600">
                <a:latin typeface="+mj-lt"/>
                <a:cs typeface="DIN Next LT Arabic" panose="020B0503020203050203" pitchFamily="34" charset="-78"/>
              </a:rPr>
              <a:t>المقياس</a:t>
            </a:r>
          </a:p>
        </p:txBody>
      </p:sp>
      <p:cxnSp>
        <p:nvCxnSpPr>
          <p:cNvPr id="120" name="Straight Connector 119">
            <a:extLst>
              <a:ext uri="{FF2B5EF4-FFF2-40B4-BE49-F238E27FC236}">
                <a16:creationId xmlns:a16="http://schemas.microsoft.com/office/drawing/2014/main" id="{948ED2D6-048B-4265-93E3-A56DDFD4F261}"/>
              </a:ext>
            </a:extLst>
          </p:cNvPr>
          <p:cNvCxnSpPr>
            <a:cxnSpLocks/>
          </p:cNvCxnSpPr>
          <p:nvPr/>
        </p:nvCxnSpPr>
        <p:spPr>
          <a:xfrm>
            <a:off x="9310880" y="2336276"/>
            <a:ext cx="2235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1" name="Graphic 18">
            <a:extLst>
              <a:ext uri="{FF2B5EF4-FFF2-40B4-BE49-F238E27FC236}">
                <a16:creationId xmlns:a16="http://schemas.microsoft.com/office/drawing/2014/main" id="{1F491DDC-80C0-485A-B22C-D2052F409EFF}"/>
              </a:ext>
            </a:extLst>
          </p:cNvPr>
          <p:cNvGrpSpPr/>
          <p:nvPr/>
        </p:nvGrpSpPr>
        <p:grpSpPr>
          <a:xfrm>
            <a:off x="9451133" y="5367105"/>
            <a:ext cx="297228" cy="297262"/>
            <a:chOff x="304679" y="4048945"/>
            <a:chExt cx="266739" cy="266769"/>
          </a:xfrm>
          <a:solidFill>
            <a:schemeClr val="bg1"/>
          </a:solidFill>
        </p:grpSpPr>
        <p:sp>
          <p:nvSpPr>
            <p:cNvPr id="122" name="Freeform: Shape 121">
              <a:extLst>
                <a:ext uri="{FF2B5EF4-FFF2-40B4-BE49-F238E27FC236}">
                  <a16:creationId xmlns:a16="http://schemas.microsoft.com/office/drawing/2014/main" id="{4CDD477C-0A8C-405E-9CB3-2A32F59438B5}"/>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a:p>
          </p:txBody>
        </p:sp>
        <p:sp>
          <p:nvSpPr>
            <p:cNvPr id="132" name="Freeform: Shape 131">
              <a:extLst>
                <a:ext uri="{FF2B5EF4-FFF2-40B4-BE49-F238E27FC236}">
                  <a16:creationId xmlns:a16="http://schemas.microsoft.com/office/drawing/2014/main" id="{D8CB85B9-A6BA-412A-A483-3EF32E14BB47}"/>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a:p>
          </p:txBody>
        </p:sp>
        <p:sp>
          <p:nvSpPr>
            <p:cNvPr id="133" name="Freeform: Shape 132">
              <a:extLst>
                <a:ext uri="{FF2B5EF4-FFF2-40B4-BE49-F238E27FC236}">
                  <a16:creationId xmlns:a16="http://schemas.microsoft.com/office/drawing/2014/main" id="{98D43596-EA3D-4138-AB03-F1F41F0F68F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a:p>
          </p:txBody>
        </p:sp>
        <p:sp>
          <p:nvSpPr>
            <p:cNvPr id="134" name="Freeform: Shape 133">
              <a:extLst>
                <a:ext uri="{FF2B5EF4-FFF2-40B4-BE49-F238E27FC236}">
                  <a16:creationId xmlns:a16="http://schemas.microsoft.com/office/drawing/2014/main" id="{E5FE069F-7221-41E8-93EC-890E5F7E3011}"/>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a:p>
          </p:txBody>
        </p:sp>
        <p:sp>
          <p:nvSpPr>
            <p:cNvPr id="135" name="Freeform: Shape 134">
              <a:extLst>
                <a:ext uri="{FF2B5EF4-FFF2-40B4-BE49-F238E27FC236}">
                  <a16:creationId xmlns:a16="http://schemas.microsoft.com/office/drawing/2014/main" id="{F249E4EB-3A06-4A70-89D2-C90F28BE2874}"/>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a:p>
          </p:txBody>
        </p:sp>
      </p:grpSp>
      <p:pic>
        <p:nvPicPr>
          <p:cNvPr id="136" name="Graphic 135">
            <a:extLst>
              <a:ext uri="{FF2B5EF4-FFF2-40B4-BE49-F238E27FC236}">
                <a16:creationId xmlns:a16="http://schemas.microsoft.com/office/drawing/2014/main" id="{574C1A3D-62A2-4064-A513-DA14FD2EFB0E}"/>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a:off x="9393525" y="4183559"/>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37" name="Graphic 136">
            <a:extLst>
              <a:ext uri="{FF2B5EF4-FFF2-40B4-BE49-F238E27FC236}">
                <a16:creationId xmlns:a16="http://schemas.microsoft.com/office/drawing/2014/main" id="{DF1135CE-8693-4DBD-A861-C923A23C4D7F}"/>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a:off x="9445050"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38" name="Graphic 175">
            <a:extLst>
              <a:ext uri="{FF2B5EF4-FFF2-40B4-BE49-F238E27FC236}">
                <a16:creationId xmlns:a16="http://schemas.microsoft.com/office/drawing/2014/main" id="{A6B34B96-C12E-4F49-980B-3E163020DDB8}"/>
              </a:ext>
            </a:extLst>
          </p:cNvPr>
          <p:cNvGrpSpPr/>
          <p:nvPr/>
        </p:nvGrpSpPr>
        <p:grpSpPr>
          <a:xfrm>
            <a:off x="9411178" y="5894718"/>
            <a:ext cx="377138" cy="377120"/>
            <a:chOff x="-96078" y="4142724"/>
            <a:chExt cx="609600" cy="609600"/>
          </a:xfrm>
          <a:solidFill>
            <a:schemeClr val="bg1"/>
          </a:solidFill>
        </p:grpSpPr>
        <p:sp>
          <p:nvSpPr>
            <p:cNvPr id="139" name="Freeform: Shape 138">
              <a:extLst>
                <a:ext uri="{FF2B5EF4-FFF2-40B4-BE49-F238E27FC236}">
                  <a16:creationId xmlns:a16="http://schemas.microsoft.com/office/drawing/2014/main" id="{000B4F70-16F3-4294-88B5-1BD9EB69866D}"/>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0" name="Freeform: Shape 139">
              <a:extLst>
                <a:ext uri="{FF2B5EF4-FFF2-40B4-BE49-F238E27FC236}">
                  <a16:creationId xmlns:a16="http://schemas.microsoft.com/office/drawing/2014/main" id="{3BCB4ABA-7FE6-4532-8C6A-3196A00E3303}"/>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1" name="Freeform: Shape 140">
              <a:extLst>
                <a:ext uri="{FF2B5EF4-FFF2-40B4-BE49-F238E27FC236}">
                  <a16:creationId xmlns:a16="http://schemas.microsoft.com/office/drawing/2014/main" id="{B808407C-BE78-4535-B8EB-CF0214243498}"/>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a:p>
          </p:txBody>
        </p:sp>
        <p:sp>
          <p:nvSpPr>
            <p:cNvPr id="142" name="Freeform: Shape 141">
              <a:extLst>
                <a:ext uri="{FF2B5EF4-FFF2-40B4-BE49-F238E27FC236}">
                  <a16:creationId xmlns:a16="http://schemas.microsoft.com/office/drawing/2014/main" id="{EE9F43EB-9E0D-4AC9-ABF5-B8D755772927}"/>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a:p>
          </p:txBody>
        </p:sp>
        <p:sp>
          <p:nvSpPr>
            <p:cNvPr id="143" name="Freeform: Shape 142">
              <a:extLst>
                <a:ext uri="{FF2B5EF4-FFF2-40B4-BE49-F238E27FC236}">
                  <a16:creationId xmlns:a16="http://schemas.microsoft.com/office/drawing/2014/main" id="{05B1A9A4-7DAA-4276-BD5C-B557BF888A1F}"/>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a:p>
          </p:txBody>
        </p:sp>
        <p:sp>
          <p:nvSpPr>
            <p:cNvPr id="144" name="Freeform: Shape 143">
              <a:extLst>
                <a:ext uri="{FF2B5EF4-FFF2-40B4-BE49-F238E27FC236}">
                  <a16:creationId xmlns:a16="http://schemas.microsoft.com/office/drawing/2014/main" id="{4B42B502-E13A-45A1-8722-32F0C94A0663}"/>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145" name="Freeform: Shape 144">
              <a:extLst>
                <a:ext uri="{FF2B5EF4-FFF2-40B4-BE49-F238E27FC236}">
                  <a16:creationId xmlns:a16="http://schemas.microsoft.com/office/drawing/2014/main" id="{BF19C2A8-1C79-4DE7-BBF8-7F61B462A36E}"/>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146" name="Freeform: Shape 145">
              <a:extLst>
                <a:ext uri="{FF2B5EF4-FFF2-40B4-BE49-F238E27FC236}">
                  <a16:creationId xmlns:a16="http://schemas.microsoft.com/office/drawing/2014/main" id="{F5EAB3AE-1EA2-479D-A43E-8DEAEDAF97EA}"/>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a:p>
          </p:txBody>
        </p:sp>
        <p:sp>
          <p:nvSpPr>
            <p:cNvPr id="147" name="Freeform: Shape 146">
              <a:extLst>
                <a:ext uri="{FF2B5EF4-FFF2-40B4-BE49-F238E27FC236}">
                  <a16:creationId xmlns:a16="http://schemas.microsoft.com/office/drawing/2014/main" id="{19ACE0FC-BBA0-484C-858B-476D0209DFA0}"/>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a:p>
          </p:txBody>
        </p:sp>
        <p:sp>
          <p:nvSpPr>
            <p:cNvPr id="148" name="Freeform: Shape 147">
              <a:extLst>
                <a:ext uri="{FF2B5EF4-FFF2-40B4-BE49-F238E27FC236}">
                  <a16:creationId xmlns:a16="http://schemas.microsoft.com/office/drawing/2014/main" id="{D41E4E16-736A-4D01-AC01-C9D599B5729E}"/>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149" name="Freeform: Shape 148">
              <a:extLst>
                <a:ext uri="{FF2B5EF4-FFF2-40B4-BE49-F238E27FC236}">
                  <a16:creationId xmlns:a16="http://schemas.microsoft.com/office/drawing/2014/main" id="{D7A797F0-3FCC-4CF1-938F-6A84E2F5E47C}"/>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150" name="Freeform: Shape 149">
              <a:extLst>
                <a:ext uri="{FF2B5EF4-FFF2-40B4-BE49-F238E27FC236}">
                  <a16:creationId xmlns:a16="http://schemas.microsoft.com/office/drawing/2014/main" id="{C9027B8D-0B47-4B11-B260-243BFF0F096D}"/>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26" name="Freeform: Shape 225">
              <a:extLst>
                <a:ext uri="{FF2B5EF4-FFF2-40B4-BE49-F238E27FC236}">
                  <a16:creationId xmlns:a16="http://schemas.microsoft.com/office/drawing/2014/main" id="{B9483D49-0FBA-4D5F-A494-4B154A6AB076}"/>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a:p>
          </p:txBody>
        </p:sp>
        <p:sp>
          <p:nvSpPr>
            <p:cNvPr id="227" name="Freeform: Shape 226">
              <a:extLst>
                <a:ext uri="{FF2B5EF4-FFF2-40B4-BE49-F238E27FC236}">
                  <a16:creationId xmlns:a16="http://schemas.microsoft.com/office/drawing/2014/main" id="{70DB0B05-7B93-4281-AAA7-145FD0102F74}"/>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sp>
          <p:nvSpPr>
            <p:cNvPr id="228" name="Freeform: Shape 227">
              <a:extLst>
                <a:ext uri="{FF2B5EF4-FFF2-40B4-BE49-F238E27FC236}">
                  <a16:creationId xmlns:a16="http://schemas.microsoft.com/office/drawing/2014/main" id="{EC393D33-A193-4AB8-9E00-0C4DEB3A424E}"/>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a:p>
          </p:txBody>
        </p:sp>
      </p:grpSp>
      <p:grpSp>
        <p:nvGrpSpPr>
          <p:cNvPr id="241" name="Graphic 210">
            <a:extLst>
              <a:ext uri="{FF2B5EF4-FFF2-40B4-BE49-F238E27FC236}">
                <a16:creationId xmlns:a16="http://schemas.microsoft.com/office/drawing/2014/main" id="{A17E5AA1-48B8-48FC-A19B-EA62F99BA35F}"/>
              </a:ext>
            </a:extLst>
          </p:cNvPr>
          <p:cNvGrpSpPr/>
          <p:nvPr/>
        </p:nvGrpSpPr>
        <p:grpSpPr>
          <a:xfrm>
            <a:off x="9468973" y="3087899"/>
            <a:ext cx="261547" cy="283777"/>
            <a:chOff x="-455920" y="3286075"/>
            <a:chExt cx="834542" cy="905472"/>
          </a:xfrm>
          <a:solidFill>
            <a:schemeClr val="bg1"/>
          </a:solidFill>
        </p:grpSpPr>
        <p:sp>
          <p:nvSpPr>
            <p:cNvPr id="242" name="Freeform: Shape 241">
              <a:extLst>
                <a:ext uri="{FF2B5EF4-FFF2-40B4-BE49-F238E27FC236}">
                  <a16:creationId xmlns:a16="http://schemas.microsoft.com/office/drawing/2014/main" id="{E69D7F00-73AC-4B74-82C4-79D783BAD11A}"/>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a:p>
          </p:txBody>
        </p:sp>
        <p:sp>
          <p:nvSpPr>
            <p:cNvPr id="243" name="Freeform: Shape 242">
              <a:extLst>
                <a:ext uri="{FF2B5EF4-FFF2-40B4-BE49-F238E27FC236}">
                  <a16:creationId xmlns:a16="http://schemas.microsoft.com/office/drawing/2014/main" id="{CC069FC2-85B4-42B4-8C0B-CFF04FFCBE9B}"/>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a:p>
          </p:txBody>
        </p:sp>
        <p:sp>
          <p:nvSpPr>
            <p:cNvPr id="244" name="Freeform: Shape 243">
              <a:extLst>
                <a:ext uri="{FF2B5EF4-FFF2-40B4-BE49-F238E27FC236}">
                  <a16:creationId xmlns:a16="http://schemas.microsoft.com/office/drawing/2014/main" id="{7F0F0B8C-CF3B-480D-9675-18C8D7CEFA51}"/>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a:p>
          </p:txBody>
        </p:sp>
        <p:sp>
          <p:nvSpPr>
            <p:cNvPr id="245" name="Freeform: Shape 244">
              <a:extLst>
                <a:ext uri="{FF2B5EF4-FFF2-40B4-BE49-F238E27FC236}">
                  <a16:creationId xmlns:a16="http://schemas.microsoft.com/office/drawing/2014/main" id="{D6D2D571-4AEC-42BF-96B7-5792522E18E6}"/>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a:p>
          </p:txBody>
        </p:sp>
        <p:sp>
          <p:nvSpPr>
            <p:cNvPr id="246" name="Freeform: Shape 245">
              <a:extLst>
                <a:ext uri="{FF2B5EF4-FFF2-40B4-BE49-F238E27FC236}">
                  <a16:creationId xmlns:a16="http://schemas.microsoft.com/office/drawing/2014/main" id="{A625B797-FB64-474A-B6D7-8ED2F88BD8AE}"/>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a:p>
          </p:txBody>
        </p:sp>
        <p:sp>
          <p:nvSpPr>
            <p:cNvPr id="247" name="Freeform: Shape 246">
              <a:extLst>
                <a:ext uri="{FF2B5EF4-FFF2-40B4-BE49-F238E27FC236}">
                  <a16:creationId xmlns:a16="http://schemas.microsoft.com/office/drawing/2014/main" id="{252FD91F-4185-4996-AB6C-5E43C7BAB91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a:p>
          </p:txBody>
        </p:sp>
        <p:sp>
          <p:nvSpPr>
            <p:cNvPr id="254" name="Freeform: Shape 253">
              <a:extLst>
                <a:ext uri="{FF2B5EF4-FFF2-40B4-BE49-F238E27FC236}">
                  <a16:creationId xmlns:a16="http://schemas.microsoft.com/office/drawing/2014/main" id="{FD420D30-09E8-49A3-92C6-9C98072E4FC6}"/>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a:p>
          </p:txBody>
        </p:sp>
        <p:sp>
          <p:nvSpPr>
            <p:cNvPr id="255" name="Freeform: Shape 254">
              <a:extLst>
                <a:ext uri="{FF2B5EF4-FFF2-40B4-BE49-F238E27FC236}">
                  <a16:creationId xmlns:a16="http://schemas.microsoft.com/office/drawing/2014/main" id="{55919100-CDA3-46EA-933E-E803D4B2F6A5}"/>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a:p>
          </p:txBody>
        </p:sp>
        <p:sp>
          <p:nvSpPr>
            <p:cNvPr id="256" name="Freeform: Shape 255">
              <a:extLst>
                <a:ext uri="{FF2B5EF4-FFF2-40B4-BE49-F238E27FC236}">
                  <a16:creationId xmlns:a16="http://schemas.microsoft.com/office/drawing/2014/main" id="{22167755-14B0-4E60-849B-DA52A38D50C0}"/>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a:p>
          </p:txBody>
        </p:sp>
        <p:sp>
          <p:nvSpPr>
            <p:cNvPr id="257" name="Freeform: Shape 256">
              <a:extLst>
                <a:ext uri="{FF2B5EF4-FFF2-40B4-BE49-F238E27FC236}">
                  <a16:creationId xmlns:a16="http://schemas.microsoft.com/office/drawing/2014/main" id="{8B5D97F7-94E3-4205-91EA-A837F85B19F0}"/>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a:p>
          </p:txBody>
        </p:sp>
      </p:grpSp>
      <p:grpSp>
        <p:nvGrpSpPr>
          <p:cNvPr id="258" name="Graphic 113">
            <a:extLst>
              <a:ext uri="{FF2B5EF4-FFF2-40B4-BE49-F238E27FC236}">
                <a16:creationId xmlns:a16="http://schemas.microsoft.com/office/drawing/2014/main" id="{F5BC2BC1-6A3D-4CDB-87D9-E2175D3B0130}"/>
              </a:ext>
            </a:extLst>
          </p:cNvPr>
          <p:cNvGrpSpPr/>
          <p:nvPr/>
        </p:nvGrpSpPr>
        <p:grpSpPr>
          <a:xfrm>
            <a:off x="9447158" y="4792987"/>
            <a:ext cx="305178" cy="305178"/>
            <a:chOff x="-370522" y="3312547"/>
            <a:chExt cx="857249" cy="857250"/>
          </a:xfrm>
          <a:solidFill>
            <a:schemeClr val="bg1"/>
          </a:solidFill>
        </p:grpSpPr>
        <p:sp>
          <p:nvSpPr>
            <p:cNvPr id="259" name="Freeform: Shape 258">
              <a:extLst>
                <a:ext uri="{FF2B5EF4-FFF2-40B4-BE49-F238E27FC236}">
                  <a16:creationId xmlns:a16="http://schemas.microsoft.com/office/drawing/2014/main" id="{134EF347-9AF0-4822-BF55-D39D1A1A9C7F}"/>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260" name="Freeform: Shape 259">
              <a:extLst>
                <a:ext uri="{FF2B5EF4-FFF2-40B4-BE49-F238E27FC236}">
                  <a16:creationId xmlns:a16="http://schemas.microsoft.com/office/drawing/2014/main" id="{5EF32CCF-6852-4FC3-9D85-477FD160B453}"/>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261" name="Freeform: Shape 260">
              <a:extLst>
                <a:ext uri="{FF2B5EF4-FFF2-40B4-BE49-F238E27FC236}">
                  <a16:creationId xmlns:a16="http://schemas.microsoft.com/office/drawing/2014/main" id="{81A31BC7-BC88-4166-8C63-990A44FAE1A1}"/>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262" name="Freeform: Shape 261">
              <a:extLst>
                <a:ext uri="{FF2B5EF4-FFF2-40B4-BE49-F238E27FC236}">
                  <a16:creationId xmlns:a16="http://schemas.microsoft.com/office/drawing/2014/main" id="{F7AB7314-4753-4447-B2F4-BB081CBDF84A}"/>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263" name="Freeform: Shape 262">
              <a:extLst>
                <a:ext uri="{FF2B5EF4-FFF2-40B4-BE49-F238E27FC236}">
                  <a16:creationId xmlns:a16="http://schemas.microsoft.com/office/drawing/2014/main" id="{57E5E79F-33F2-4C07-B04B-8BE8403C6318}"/>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264" name="Freeform: Shape 263">
              <a:extLst>
                <a:ext uri="{FF2B5EF4-FFF2-40B4-BE49-F238E27FC236}">
                  <a16:creationId xmlns:a16="http://schemas.microsoft.com/office/drawing/2014/main" id="{5867B1D3-67A5-4EC7-9050-CFEFF5BCE97D}"/>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265" name="Freeform: Shape 264">
              <a:extLst>
                <a:ext uri="{FF2B5EF4-FFF2-40B4-BE49-F238E27FC236}">
                  <a16:creationId xmlns:a16="http://schemas.microsoft.com/office/drawing/2014/main" id="{7E84AF09-A9BE-4498-ACD3-0EA904FDE3E6}"/>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sp>
        <p:nvSpPr>
          <p:cNvPr id="270" name="TextBox 269">
            <a:extLst>
              <a:ext uri="{FF2B5EF4-FFF2-40B4-BE49-F238E27FC236}">
                <a16:creationId xmlns:a16="http://schemas.microsoft.com/office/drawing/2014/main" id="{AA00BEFD-95CC-42B0-B8F9-2C8F81B09BB1}"/>
              </a:ext>
            </a:extLst>
          </p:cNvPr>
          <p:cNvSpPr txBox="1"/>
          <p:nvPr/>
        </p:nvSpPr>
        <p:spPr>
          <a:xfrm>
            <a:off x="11332600" y="2540632"/>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sp>
        <p:nvSpPr>
          <p:cNvPr id="271" name="TextBox 270">
            <a:extLst>
              <a:ext uri="{FF2B5EF4-FFF2-40B4-BE49-F238E27FC236}">
                <a16:creationId xmlns:a16="http://schemas.microsoft.com/office/drawing/2014/main" id="{63FF1055-89C0-4FA2-86D1-B5AA270F12A0}"/>
              </a:ext>
            </a:extLst>
          </p:cNvPr>
          <p:cNvSpPr txBox="1"/>
          <p:nvPr/>
        </p:nvSpPr>
        <p:spPr>
          <a:xfrm>
            <a:off x="11332600" y="3094474"/>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ب</a:t>
            </a:r>
          </a:p>
        </p:txBody>
      </p:sp>
      <p:sp>
        <p:nvSpPr>
          <p:cNvPr id="272" name="TextBox 271">
            <a:extLst>
              <a:ext uri="{FF2B5EF4-FFF2-40B4-BE49-F238E27FC236}">
                <a16:creationId xmlns:a16="http://schemas.microsoft.com/office/drawing/2014/main" id="{FD3044D6-484C-4581-9142-3C41F0514B2F}"/>
              </a:ext>
            </a:extLst>
          </p:cNvPr>
          <p:cNvSpPr txBox="1"/>
          <p:nvPr/>
        </p:nvSpPr>
        <p:spPr>
          <a:xfrm>
            <a:off x="11332600" y="3683735"/>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ج</a:t>
            </a:r>
          </a:p>
        </p:txBody>
      </p:sp>
      <p:sp>
        <p:nvSpPr>
          <p:cNvPr id="273" name="TextBox 272">
            <a:extLst>
              <a:ext uri="{FF2B5EF4-FFF2-40B4-BE49-F238E27FC236}">
                <a16:creationId xmlns:a16="http://schemas.microsoft.com/office/drawing/2014/main" id="{D868941B-F823-4D38-B020-BE2EB0C91B59}"/>
              </a:ext>
            </a:extLst>
          </p:cNvPr>
          <p:cNvSpPr txBox="1"/>
          <p:nvPr/>
        </p:nvSpPr>
        <p:spPr>
          <a:xfrm>
            <a:off x="11332600" y="424683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د</a:t>
            </a:r>
          </a:p>
        </p:txBody>
      </p:sp>
      <p:sp>
        <p:nvSpPr>
          <p:cNvPr id="274" name="TextBox 273">
            <a:extLst>
              <a:ext uri="{FF2B5EF4-FFF2-40B4-BE49-F238E27FC236}">
                <a16:creationId xmlns:a16="http://schemas.microsoft.com/office/drawing/2014/main" id="{2ABAD195-0226-4549-A792-44737D724534}"/>
              </a:ext>
            </a:extLst>
          </p:cNvPr>
          <p:cNvSpPr txBox="1"/>
          <p:nvPr/>
        </p:nvSpPr>
        <p:spPr>
          <a:xfrm>
            <a:off x="11332600" y="481392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sp>
        <p:nvSpPr>
          <p:cNvPr id="275" name="TextBox 274">
            <a:extLst>
              <a:ext uri="{FF2B5EF4-FFF2-40B4-BE49-F238E27FC236}">
                <a16:creationId xmlns:a16="http://schemas.microsoft.com/office/drawing/2014/main" id="{AB22FC68-68B3-434C-8E63-27971987F8E5}"/>
              </a:ext>
            </a:extLst>
          </p:cNvPr>
          <p:cNvSpPr txBox="1"/>
          <p:nvPr/>
        </p:nvSpPr>
        <p:spPr>
          <a:xfrm>
            <a:off x="11332600" y="5384296"/>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و</a:t>
            </a:r>
          </a:p>
        </p:txBody>
      </p:sp>
      <p:cxnSp>
        <p:nvCxnSpPr>
          <p:cNvPr id="276" name="Straight Connector 275">
            <a:extLst>
              <a:ext uri="{FF2B5EF4-FFF2-40B4-BE49-F238E27FC236}">
                <a16:creationId xmlns:a16="http://schemas.microsoft.com/office/drawing/2014/main" id="{14664DCD-307D-461D-91F7-399324C9A61C}"/>
              </a:ext>
            </a:extLst>
          </p:cNvPr>
          <p:cNvCxnSpPr>
            <a:cxnSpLocks/>
          </p:cNvCxnSpPr>
          <p:nvPr/>
        </p:nvCxnSpPr>
        <p:spPr>
          <a:xfrm flipH="1">
            <a:off x="11292595"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13032B0-0A8E-4511-AE55-F95F2FAC9BFA}"/>
              </a:ext>
            </a:extLst>
          </p:cNvPr>
          <p:cNvCxnSpPr>
            <a:cxnSpLocks/>
          </p:cNvCxnSpPr>
          <p:nvPr/>
        </p:nvCxnSpPr>
        <p:spPr>
          <a:xfrm flipH="1">
            <a:off x="11284975"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26678FA-1B81-4170-BF1E-92E533B3D4A1}"/>
              </a:ext>
            </a:extLst>
          </p:cNvPr>
          <p:cNvCxnSpPr>
            <a:cxnSpLocks/>
          </p:cNvCxnSpPr>
          <p:nvPr/>
        </p:nvCxnSpPr>
        <p:spPr>
          <a:xfrm flipH="1">
            <a:off x="11292595" y="370769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07AB836-DDC3-46BF-ADDD-47CCF036AD6B}"/>
              </a:ext>
            </a:extLst>
          </p:cNvPr>
          <p:cNvCxnSpPr>
            <a:cxnSpLocks/>
          </p:cNvCxnSpPr>
          <p:nvPr/>
        </p:nvCxnSpPr>
        <p:spPr>
          <a:xfrm flipH="1">
            <a:off x="11292595"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1CDDC9D-0454-409C-8DB6-41F6B1C489B8}"/>
              </a:ext>
            </a:extLst>
          </p:cNvPr>
          <p:cNvCxnSpPr>
            <a:cxnSpLocks/>
          </p:cNvCxnSpPr>
          <p:nvPr/>
        </p:nvCxnSpPr>
        <p:spPr>
          <a:xfrm flipH="1">
            <a:off x="11292595"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B211B67-8DF0-4B2B-80E9-2BBC501D7F7F}"/>
              </a:ext>
            </a:extLst>
          </p:cNvPr>
          <p:cNvCxnSpPr>
            <a:cxnSpLocks/>
          </p:cNvCxnSpPr>
          <p:nvPr/>
        </p:nvCxnSpPr>
        <p:spPr>
          <a:xfrm flipH="1">
            <a:off x="11292595"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9458BDC-A49E-4EC1-9FD7-17E29F3AD19A}"/>
              </a:ext>
            </a:extLst>
          </p:cNvPr>
          <p:cNvCxnSpPr>
            <a:cxnSpLocks/>
          </p:cNvCxnSpPr>
          <p:nvPr/>
        </p:nvCxnSpPr>
        <p:spPr>
          <a:xfrm flipH="1">
            <a:off x="11292595"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67012554-409F-43FA-B787-BC2BE54E1A8E}"/>
              </a:ext>
            </a:extLst>
          </p:cNvPr>
          <p:cNvGrpSpPr/>
          <p:nvPr/>
        </p:nvGrpSpPr>
        <p:grpSpPr>
          <a:xfrm>
            <a:off x="9450411" y="3653680"/>
            <a:ext cx="298671" cy="298671"/>
            <a:chOff x="-717193" y="3776686"/>
            <a:chExt cx="571500" cy="571500"/>
          </a:xfrm>
          <a:solidFill>
            <a:schemeClr val="bg1"/>
          </a:solidFill>
        </p:grpSpPr>
        <p:sp>
          <p:nvSpPr>
            <p:cNvPr id="284" name="Freeform: Shape 283">
              <a:extLst>
                <a:ext uri="{FF2B5EF4-FFF2-40B4-BE49-F238E27FC236}">
                  <a16:creationId xmlns:a16="http://schemas.microsoft.com/office/drawing/2014/main" id="{EC89E113-F530-40D0-8CE0-5039082FF5AF}"/>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algn="r" rtl="1"/>
              <a:endParaRPr lang="en-US"/>
            </a:p>
          </p:txBody>
        </p:sp>
        <p:sp>
          <p:nvSpPr>
            <p:cNvPr id="285" name="Freeform: Shape 284">
              <a:extLst>
                <a:ext uri="{FF2B5EF4-FFF2-40B4-BE49-F238E27FC236}">
                  <a16:creationId xmlns:a16="http://schemas.microsoft.com/office/drawing/2014/main" id="{797B6E84-BBEB-4CAC-81E8-58D972C613F5}"/>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algn="r" rtl="1"/>
              <a:endParaRPr lang="en-US"/>
            </a:p>
          </p:txBody>
        </p:sp>
        <p:sp>
          <p:nvSpPr>
            <p:cNvPr id="286" name="Freeform: Shape 285">
              <a:extLst>
                <a:ext uri="{FF2B5EF4-FFF2-40B4-BE49-F238E27FC236}">
                  <a16:creationId xmlns:a16="http://schemas.microsoft.com/office/drawing/2014/main" id="{FC333C8C-D8D4-42B5-8C38-578B9ED082AB}"/>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algn="r" rtl="1"/>
              <a:endParaRPr lang="en-US"/>
            </a:p>
          </p:txBody>
        </p:sp>
        <p:sp>
          <p:nvSpPr>
            <p:cNvPr id="287" name="Freeform: Shape 286">
              <a:extLst>
                <a:ext uri="{FF2B5EF4-FFF2-40B4-BE49-F238E27FC236}">
                  <a16:creationId xmlns:a16="http://schemas.microsoft.com/office/drawing/2014/main" id="{8A3DF2B5-85BB-4263-87C4-6881496FCF4A}"/>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algn="r" rtl="1"/>
              <a:endParaRPr lang="en-US"/>
            </a:p>
          </p:txBody>
        </p:sp>
        <p:sp>
          <p:nvSpPr>
            <p:cNvPr id="288" name="Freeform: Shape 287">
              <a:extLst>
                <a:ext uri="{FF2B5EF4-FFF2-40B4-BE49-F238E27FC236}">
                  <a16:creationId xmlns:a16="http://schemas.microsoft.com/office/drawing/2014/main" id="{57B357B2-9120-4206-91FF-07536C4A0DC9}"/>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algn="r" rtl="1"/>
              <a:endParaRPr lang="en-US"/>
            </a:p>
          </p:txBody>
        </p:sp>
      </p:grpSp>
      <p:sp>
        <p:nvSpPr>
          <p:cNvPr id="289" name="TextBox 288">
            <a:extLst>
              <a:ext uri="{FF2B5EF4-FFF2-40B4-BE49-F238E27FC236}">
                <a16:creationId xmlns:a16="http://schemas.microsoft.com/office/drawing/2014/main" id="{A1381053-CF88-48A1-BC9E-2383ED7FFC55}"/>
              </a:ext>
            </a:extLst>
          </p:cNvPr>
          <p:cNvSpPr txBox="1"/>
          <p:nvPr/>
        </p:nvSpPr>
        <p:spPr>
          <a:xfrm>
            <a:off x="5296458" y="2046844"/>
            <a:ext cx="1025922"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الوصف</a:t>
            </a:r>
          </a:p>
        </p:txBody>
      </p:sp>
      <p:cxnSp>
        <p:nvCxnSpPr>
          <p:cNvPr id="290" name="Straight Connector 289">
            <a:extLst>
              <a:ext uri="{FF2B5EF4-FFF2-40B4-BE49-F238E27FC236}">
                <a16:creationId xmlns:a16="http://schemas.microsoft.com/office/drawing/2014/main" id="{20B3ABA3-B54A-40C5-B80F-A62308797F8C}"/>
              </a:ext>
            </a:extLst>
          </p:cNvPr>
          <p:cNvCxnSpPr>
            <a:cxnSpLocks/>
          </p:cNvCxnSpPr>
          <p:nvPr/>
        </p:nvCxnSpPr>
        <p:spPr>
          <a:xfrm>
            <a:off x="2363980"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4EF8407-4CB3-4CD4-B35C-5EDCCB3BC585}"/>
              </a:ext>
            </a:extLst>
          </p:cNvPr>
          <p:cNvCxnSpPr>
            <a:cxnSpLocks/>
          </p:cNvCxnSpPr>
          <p:nvPr/>
        </p:nvCxnSpPr>
        <p:spPr>
          <a:xfrm>
            <a:off x="630604" y="2336276"/>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95A5BDE4-8185-461A-86DF-BF8D0367A953}"/>
              </a:ext>
            </a:extLst>
          </p:cNvPr>
          <p:cNvSpPr txBox="1"/>
          <p:nvPr/>
        </p:nvSpPr>
        <p:spPr>
          <a:xfrm>
            <a:off x="919189" y="2046844"/>
            <a:ext cx="1102866" cy="248338"/>
          </a:xfrm>
          <a:prstGeom prst="rect">
            <a:avLst/>
          </a:prstGeom>
          <a:noFill/>
        </p:spPr>
        <p:txBody>
          <a:bodyPr wrap="none" lIns="0" tIns="0" rIns="0" bIns="0" rtlCol="0" anchor="b">
            <a:spAutoFit/>
          </a:bodyPr>
          <a:lstStyle/>
          <a:p>
            <a:pPr algn="ctr" rtl="1">
              <a:lnSpc>
                <a:spcPct val="110000"/>
              </a:lnSpc>
            </a:pPr>
            <a:r>
              <a:rPr lang="ar-SA" sz="1600">
                <a:latin typeface="+mj-lt"/>
                <a:cs typeface="DIN Next LT Arabic" panose="020B0503020203050203" pitchFamily="34" charset="-78"/>
              </a:rPr>
              <a:t>التقييم</a:t>
            </a:r>
          </a:p>
        </p:txBody>
      </p:sp>
      <p:sp>
        <p:nvSpPr>
          <p:cNvPr id="293" name="Rectangle 292">
            <a:extLst>
              <a:ext uri="{FF2B5EF4-FFF2-40B4-BE49-F238E27FC236}">
                <a16:creationId xmlns:a16="http://schemas.microsoft.com/office/drawing/2014/main" id="{5C37E9CB-6E42-417B-BD78-1C9A0D6B9DE9}"/>
              </a:ext>
            </a:extLst>
          </p:cNvPr>
          <p:cNvSpPr/>
          <p:nvPr/>
        </p:nvSpPr>
        <p:spPr>
          <a:xfrm flipH="1">
            <a:off x="2371274"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توفر المنصة </a:t>
            </a:r>
            <a:r>
              <a:rPr lang="ar-SA" sz="1100">
                <a:solidFill>
                  <a:srgbClr val="282560"/>
                </a:solidFill>
                <a:latin typeface="DIN Next LT Arabic (Body)"/>
                <a:ea typeface="+mn-ea"/>
                <a:cs typeface="+mn-cs"/>
                <a:sym typeface="Effra" panose="02000506080000020004" pitchFamily="2" charset="0"/>
              </a:rPr>
              <a:t>معلومات حول أبرز المؤشرات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على مختلف المستويات سواءً المستوى العالمي أو الوطني أو مستوى الولاية أو المدينة</a:t>
            </a:r>
          </a:p>
        </p:txBody>
      </p:sp>
      <p:sp>
        <p:nvSpPr>
          <p:cNvPr id="294" name="Rectangle 293">
            <a:extLst>
              <a:ext uri="{FF2B5EF4-FFF2-40B4-BE49-F238E27FC236}">
                <a16:creationId xmlns:a16="http://schemas.microsoft.com/office/drawing/2014/main" id="{F2F5673E-FDD9-4035-8CB5-2A8212FD421B}"/>
              </a:ext>
            </a:extLst>
          </p:cNvPr>
          <p:cNvSpPr/>
          <p:nvPr/>
        </p:nvSpPr>
        <p:spPr>
          <a:xfrm flipH="1">
            <a:off x="628503" y="2407204"/>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295" name="Rectangle 294">
            <a:extLst>
              <a:ext uri="{FF2B5EF4-FFF2-40B4-BE49-F238E27FC236}">
                <a16:creationId xmlns:a16="http://schemas.microsoft.com/office/drawing/2014/main" id="{461F8ADB-871C-4DE5-9893-DBEA2508A210}"/>
              </a:ext>
            </a:extLst>
          </p:cNvPr>
          <p:cNvSpPr/>
          <p:nvPr/>
        </p:nvSpPr>
        <p:spPr>
          <a:xfrm flipH="1">
            <a:off x="2371274"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a:solidFill>
                  <a:srgbClr val="282560"/>
                </a:solidFill>
                <a:latin typeface="DIN Next LT Arabic (Body)"/>
                <a:sym typeface="Effra" panose="02000506080000020004" pitchFamily="2" charset="0"/>
              </a:rPr>
              <a:t>المعلومات المتعلقة بجميع المؤشرات غير محدثة، حيث تستخدم بعض المؤشرات بيانات يرجع تاريخها إلى عام 2015</a:t>
            </a:r>
          </a:p>
        </p:txBody>
      </p:sp>
      <p:sp>
        <p:nvSpPr>
          <p:cNvPr id="296" name="Rectangle 295">
            <a:extLst>
              <a:ext uri="{FF2B5EF4-FFF2-40B4-BE49-F238E27FC236}">
                <a16:creationId xmlns:a16="http://schemas.microsoft.com/office/drawing/2014/main" id="{4F2B7058-19F1-4CC9-BB2C-01A9A8616EC6}"/>
              </a:ext>
            </a:extLst>
          </p:cNvPr>
          <p:cNvSpPr/>
          <p:nvPr/>
        </p:nvSpPr>
        <p:spPr>
          <a:xfrm flipH="1">
            <a:off x="2371274"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indent="-137160">
              <a:buFont typeface="Arial" panose="020B0604020202020204" pitchFamily="34" charset="0"/>
              <a:buChar char="•"/>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تتضمن المنصة خريطة قابلة للتمرير تعرض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البيانات بعد تحويلها إلى صور</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مرئية على مستوى المدينة والحي</a:t>
            </a:r>
          </a:p>
        </p:txBody>
      </p:sp>
      <p:sp>
        <p:nvSpPr>
          <p:cNvPr id="297" name="Rectangle 296">
            <a:extLst>
              <a:ext uri="{FF2B5EF4-FFF2-40B4-BE49-F238E27FC236}">
                <a16:creationId xmlns:a16="http://schemas.microsoft.com/office/drawing/2014/main" id="{0CD28775-31DF-4864-A49F-E024091A59E9}"/>
              </a:ext>
            </a:extLst>
          </p:cNvPr>
          <p:cNvSpPr/>
          <p:nvPr/>
        </p:nvSpPr>
        <p:spPr>
          <a:xfrm flipH="1">
            <a:off x="2371274"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لم تنشر المنصة أي معلومات حول سياستها المعنية بقابلية الاستخدام، بل و</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لم </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تُظهر أي من الخصائص المتعلقة بقابلية الاستخدام على الموقع</a:t>
            </a:r>
          </a:p>
        </p:txBody>
      </p:sp>
      <p:sp>
        <p:nvSpPr>
          <p:cNvPr id="298" name="Rectangle 297">
            <a:extLst>
              <a:ext uri="{FF2B5EF4-FFF2-40B4-BE49-F238E27FC236}">
                <a16:creationId xmlns:a16="http://schemas.microsoft.com/office/drawing/2014/main" id="{C66FD05A-9A62-4CFC-8992-A25583941E47}"/>
              </a:ext>
            </a:extLst>
          </p:cNvPr>
          <p:cNvSpPr/>
          <p:nvPr/>
        </p:nvSpPr>
        <p:spPr>
          <a:xfrm flipH="1">
            <a:off x="2371274"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indent="-137160" algn="r" rtl="1">
              <a:buFont typeface="Arial" panose="020B0604020202020204" pitchFamily="34" charset="0"/>
              <a:buChar char="•"/>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تبدو واجهة المنصة في صورة غير مرتبة حيث </a:t>
            </a:r>
            <a:r>
              <a:rPr kumimoji="0" lang="ar-EG"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توجد</a:t>
            </a: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 خيارات مختلفة تتبع هياكل تصميمية مختلفة</a:t>
            </a:r>
          </a:p>
        </p:txBody>
      </p:sp>
      <p:sp>
        <p:nvSpPr>
          <p:cNvPr id="299" name="Rectangle 298">
            <a:extLst>
              <a:ext uri="{FF2B5EF4-FFF2-40B4-BE49-F238E27FC236}">
                <a16:creationId xmlns:a16="http://schemas.microsoft.com/office/drawing/2014/main" id="{6B9F8263-B3E7-44A5-85CF-1609591DF92D}"/>
              </a:ext>
            </a:extLst>
          </p:cNvPr>
          <p:cNvSpPr/>
          <p:nvPr/>
        </p:nvSpPr>
        <p:spPr>
          <a:xfrm flipH="1">
            <a:off x="2371274"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يتطلب البحث عن المعلومات على المنصة خطوات متعددة منها</a:t>
            </a:r>
            <a:r>
              <a:rPr lang="ar-SA" sz="1100">
                <a:solidFill>
                  <a:srgbClr val="282560"/>
                </a:solidFill>
                <a:latin typeface="DIN Next LT Arabic (Body)"/>
                <a:ea typeface="+mn-ea"/>
                <a:cs typeface="+mn-cs"/>
                <a:sym typeface="Effra" panose="02000506080000020004" pitchFamily="2" charset="0"/>
              </a:rPr>
              <a:t>:</a:t>
            </a:r>
          </a:p>
          <a:p>
            <a:pPr marL="403225" lvl="1" indent="-171450" algn="r" rtl="1">
              <a:buFontTx/>
              <a:buChar char="-"/>
              <a:defRPr/>
            </a:pPr>
            <a:r>
              <a:rPr lang="ar-SA" sz="1100">
                <a:solidFill>
                  <a:srgbClr val="282560"/>
                </a:solidFill>
                <a:latin typeface="DIN Next LT Arabic (Body)"/>
                <a:sym typeface="Effra" panose="02000506080000020004" pitchFamily="2" charset="0"/>
              </a:rPr>
              <a:t>اختيار المنطقة المستهدف عرض بياناتها ثم اختيار المؤشر</a:t>
            </a:r>
          </a:p>
          <a:p>
            <a:pPr marL="403225" lvl="1" indent="-171450" algn="r" rtl="1">
              <a:buFontTx/>
              <a:buChar char="-"/>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يتطلب تغيير التحديد واختيار مؤشر جديد الرجوع</a:t>
            </a:r>
            <a:r>
              <a:rPr lang="ar-SA" sz="1100">
                <a:solidFill>
                  <a:srgbClr val="282560"/>
                </a:solidFill>
                <a:latin typeface="DIN Next LT Arabic (Body)"/>
                <a:ea typeface="+mn-ea"/>
                <a:cs typeface="+mn-cs"/>
                <a:sym typeface="Effra" panose="02000506080000020004" pitchFamily="2" charset="0"/>
              </a:rPr>
              <a:t> إلى صفحة التحديد</a:t>
            </a:r>
          </a:p>
        </p:txBody>
      </p:sp>
      <p:sp>
        <p:nvSpPr>
          <p:cNvPr id="300" name="Rectangle 299">
            <a:extLst>
              <a:ext uri="{FF2B5EF4-FFF2-40B4-BE49-F238E27FC236}">
                <a16:creationId xmlns:a16="http://schemas.microsoft.com/office/drawing/2014/main" id="{EF325A21-67AD-43D8-A655-D51C407D1B1B}"/>
              </a:ext>
            </a:extLst>
          </p:cNvPr>
          <p:cNvSpPr/>
          <p:nvPr/>
        </p:nvSpPr>
        <p:spPr>
          <a:xfrm flipH="1">
            <a:off x="2371274"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a:ln>
                  <a:noFill/>
                </a:ln>
                <a:solidFill>
                  <a:srgbClr val="282560"/>
                </a:solidFill>
                <a:effectLst/>
                <a:uLnTx/>
                <a:uFillTx/>
                <a:latin typeface="DIN Next LT Arabic (Body)"/>
                <a:ea typeface="+mn-ea"/>
                <a:cs typeface="+mn-cs"/>
                <a:sym typeface="Effra" panose="02000506080000020004" pitchFamily="2" charset="0"/>
              </a:rPr>
              <a:t>تتيح المنصة للمستخدمين تصفح البيانات رغم أن وظائفها محدودة من حيث عرض مؤشرات متعددة في وقت واحد</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a:solidFill>
                  <a:srgbClr val="282560"/>
                </a:solidFill>
                <a:latin typeface="DIN Next LT Arabic (Body)"/>
                <a:sym typeface="Effra" panose="02000506080000020004" pitchFamily="2" charset="0"/>
              </a:rPr>
              <a:t>توجد خاصية التنزيل في قسم منفصل </a:t>
            </a:r>
            <a:r>
              <a:rPr lang="ar-EG" sz="1100">
                <a:solidFill>
                  <a:srgbClr val="282560"/>
                </a:solidFill>
                <a:latin typeface="DIN Next LT Arabic (Body)"/>
                <a:sym typeface="Effra" panose="02000506080000020004" pitchFamily="2" charset="0"/>
              </a:rPr>
              <a:t>لتحويل البيانات إلى صور مرئية</a:t>
            </a:r>
            <a:r>
              <a:rPr lang="ar-SA" sz="1100">
                <a:solidFill>
                  <a:srgbClr val="282560"/>
                </a:solidFill>
                <a:latin typeface="DIN Next LT Arabic (Body)"/>
                <a:sym typeface="Effra" panose="02000506080000020004" pitchFamily="2" charset="0"/>
              </a:rPr>
              <a:t>، والمنصة لا تبدو بديهية الاستخدام</a:t>
            </a:r>
          </a:p>
        </p:txBody>
      </p:sp>
      <p:sp>
        <p:nvSpPr>
          <p:cNvPr id="301" name="Rectangle 300">
            <a:extLst>
              <a:ext uri="{FF2B5EF4-FFF2-40B4-BE49-F238E27FC236}">
                <a16:creationId xmlns:a16="http://schemas.microsoft.com/office/drawing/2014/main" id="{B1B27350-F6C7-49CF-B529-93C0E2763A1C}"/>
              </a:ext>
            </a:extLst>
          </p:cNvPr>
          <p:cNvSpPr/>
          <p:nvPr/>
        </p:nvSpPr>
        <p:spPr>
          <a:xfrm flipH="1">
            <a:off x="628503" y="29758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2" name="Rectangle 301">
            <a:extLst>
              <a:ext uri="{FF2B5EF4-FFF2-40B4-BE49-F238E27FC236}">
                <a16:creationId xmlns:a16="http://schemas.microsoft.com/office/drawing/2014/main" id="{17FCA1B8-A4A8-4E6D-AE4E-F89DCDB65D32}"/>
              </a:ext>
            </a:extLst>
          </p:cNvPr>
          <p:cNvSpPr/>
          <p:nvPr/>
        </p:nvSpPr>
        <p:spPr>
          <a:xfrm flipH="1">
            <a:off x="628503" y="354450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3" name="Rectangle 302">
            <a:extLst>
              <a:ext uri="{FF2B5EF4-FFF2-40B4-BE49-F238E27FC236}">
                <a16:creationId xmlns:a16="http://schemas.microsoft.com/office/drawing/2014/main" id="{8F69ED1B-A720-4707-B864-8434AFE66418}"/>
              </a:ext>
            </a:extLst>
          </p:cNvPr>
          <p:cNvSpPr/>
          <p:nvPr/>
        </p:nvSpPr>
        <p:spPr>
          <a:xfrm flipH="1">
            <a:off x="628503" y="41131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4" name="Rectangle 303">
            <a:extLst>
              <a:ext uri="{FF2B5EF4-FFF2-40B4-BE49-F238E27FC236}">
                <a16:creationId xmlns:a16="http://schemas.microsoft.com/office/drawing/2014/main" id="{10D42949-0CFF-4363-8B27-F77285CAF7AE}"/>
              </a:ext>
            </a:extLst>
          </p:cNvPr>
          <p:cNvSpPr/>
          <p:nvPr/>
        </p:nvSpPr>
        <p:spPr>
          <a:xfrm flipH="1">
            <a:off x="628503" y="4681802"/>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5" name="Rectangle 304">
            <a:extLst>
              <a:ext uri="{FF2B5EF4-FFF2-40B4-BE49-F238E27FC236}">
                <a16:creationId xmlns:a16="http://schemas.microsoft.com/office/drawing/2014/main" id="{F43ADF7A-0630-420C-8640-EE2CBBF6AA7A}"/>
              </a:ext>
            </a:extLst>
          </p:cNvPr>
          <p:cNvSpPr/>
          <p:nvPr/>
        </p:nvSpPr>
        <p:spPr>
          <a:xfrm flipH="1">
            <a:off x="628503" y="525045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sp>
        <p:nvSpPr>
          <p:cNvPr id="306" name="Rectangle 305">
            <a:extLst>
              <a:ext uri="{FF2B5EF4-FFF2-40B4-BE49-F238E27FC236}">
                <a16:creationId xmlns:a16="http://schemas.microsoft.com/office/drawing/2014/main" id="{114BF7BB-160C-4235-8105-405CF3F7CF20}"/>
              </a:ext>
            </a:extLst>
          </p:cNvPr>
          <p:cNvSpPr/>
          <p:nvPr/>
        </p:nvSpPr>
        <p:spPr>
          <a:xfrm flipH="1">
            <a:off x="628503"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a:solidFill>
                <a:schemeClr val="tx1"/>
              </a:solidFill>
              <a:latin typeface="DIN Next LT Arabic (Body)"/>
              <a:sym typeface="Effra" panose="02000506080000020004" pitchFamily="2" charset="0"/>
            </a:endParaRPr>
          </a:p>
        </p:txBody>
      </p:sp>
      <p:grpSp>
        <p:nvGrpSpPr>
          <p:cNvPr id="319" name="Group 318">
            <a:extLst>
              <a:ext uri="{FF2B5EF4-FFF2-40B4-BE49-F238E27FC236}">
                <a16:creationId xmlns:a16="http://schemas.microsoft.com/office/drawing/2014/main" id="{3A41B295-AEA2-49D9-A3CA-25811558CBE2}"/>
              </a:ext>
            </a:extLst>
          </p:cNvPr>
          <p:cNvGrpSpPr/>
          <p:nvPr/>
        </p:nvGrpSpPr>
        <p:grpSpPr>
          <a:xfrm>
            <a:off x="1344325" y="4248216"/>
            <a:ext cx="245898" cy="245896"/>
            <a:chOff x="11400185" y="4210745"/>
            <a:chExt cx="245898" cy="245896"/>
          </a:xfrm>
        </p:grpSpPr>
        <p:sp>
          <p:nvSpPr>
            <p:cNvPr id="320" name="Oval 319">
              <a:extLst>
                <a:ext uri="{FF2B5EF4-FFF2-40B4-BE49-F238E27FC236}">
                  <a16:creationId xmlns:a16="http://schemas.microsoft.com/office/drawing/2014/main" id="{B35CBFC2-90D1-4E1F-94C3-AB8352A40B90}"/>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21" name="Freeform: Shape 320">
              <a:extLst>
                <a:ext uri="{FF2B5EF4-FFF2-40B4-BE49-F238E27FC236}">
                  <a16:creationId xmlns:a16="http://schemas.microsoft.com/office/drawing/2014/main" id="{A7BACABA-BD14-41CC-AA7B-2FBDEE2BDD9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sp>
        <p:nvSpPr>
          <p:cNvPr id="325" name="TextBox 324">
            <a:extLst>
              <a:ext uri="{FF2B5EF4-FFF2-40B4-BE49-F238E27FC236}">
                <a16:creationId xmlns:a16="http://schemas.microsoft.com/office/drawing/2014/main" id="{4E79A26F-0C2F-45F0-87E1-092C0FB72089}"/>
              </a:ext>
            </a:extLst>
          </p:cNvPr>
          <p:cNvSpPr txBox="1"/>
          <p:nvPr/>
        </p:nvSpPr>
        <p:spPr>
          <a:xfrm>
            <a:off x="11332600" y="5956360"/>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ز</a:t>
            </a:r>
          </a:p>
        </p:txBody>
      </p:sp>
      <p:grpSp>
        <p:nvGrpSpPr>
          <p:cNvPr id="333" name="Group 332">
            <a:extLst>
              <a:ext uri="{FF2B5EF4-FFF2-40B4-BE49-F238E27FC236}">
                <a16:creationId xmlns:a16="http://schemas.microsoft.com/office/drawing/2014/main" id="{1C003C2D-B0F0-40E2-84B1-BC520E0BCE4C}"/>
              </a:ext>
            </a:extLst>
          </p:cNvPr>
          <p:cNvGrpSpPr/>
          <p:nvPr/>
        </p:nvGrpSpPr>
        <p:grpSpPr>
          <a:xfrm>
            <a:off x="1344325" y="2542267"/>
            <a:ext cx="245898" cy="245896"/>
            <a:chOff x="11400185" y="3429001"/>
            <a:chExt cx="245898" cy="245896"/>
          </a:xfrm>
        </p:grpSpPr>
        <p:sp>
          <p:nvSpPr>
            <p:cNvPr id="334" name="Oval 333">
              <a:extLst>
                <a:ext uri="{FF2B5EF4-FFF2-40B4-BE49-F238E27FC236}">
                  <a16:creationId xmlns:a16="http://schemas.microsoft.com/office/drawing/2014/main" id="{1A973FEC-F4C5-44A5-A755-8482B7003B3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35" name="Freeform: Shape 334">
              <a:extLst>
                <a:ext uri="{FF2B5EF4-FFF2-40B4-BE49-F238E27FC236}">
                  <a16:creationId xmlns:a16="http://schemas.microsoft.com/office/drawing/2014/main" id="{3F8795DB-BF39-4727-8DE2-DF854A17C7AB}"/>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36" name="Group 335">
            <a:extLst>
              <a:ext uri="{FF2B5EF4-FFF2-40B4-BE49-F238E27FC236}">
                <a16:creationId xmlns:a16="http://schemas.microsoft.com/office/drawing/2014/main" id="{B468F1BD-125E-481E-94A6-BDC362C9CAFC}"/>
              </a:ext>
            </a:extLst>
          </p:cNvPr>
          <p:cNvGrpSpPr/>
          <p:nvPr/>
        </p:nvGrpSpPr>
        <p:grpSpPr>
          <a:xfrm>
            <a:off x="1344325" y="3679566"/>
            <a:ext cx="245898" cy="245896"/>
            <a:chOff x="11400185" y="3429001"/>
            <a:chExt cx="245898" cy="245896"/>
          </a:xfrm>
        </p:grpSpPr>
        <p:sp>
          <p:nvSpPr>
            <p:cNvPr id="337" name="Oval 336">
              <a:extLst>
                <a:ext uri="{FF2B5EF4-FFF2-40B4-BE49-F238E27FC236}">
                  <a16:creationId xmlns:a16="http://schemas.microsoft.com/office/drawing/2014/main" id="{796FF40D-B593-4C39-842C-A4551D10BEB6}"/>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38" name="Freeform: Shape 337">
              <a:extLst>
                <a:ext uri="{FF2B5EF4-FFF2-40B4-BE49-F238E27FC236}">
                  <a16:creationId xmlns:a16="http://schemas.microsoft.com/office/drawing/2014/main" id="{A232B6C8-247A-46F3-BFF3-59B80DD48D74}"/>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39" name="Group 338">
            <a:extLst>
              <a:ext uri="{FF2B5EF4-FFF2-40B4-BE49-F238E27FC236}">
                <a16:creationId xmlns:a16="http://schemas.microsoft.com/office/drawing/2014/main" id="{5F61AF64-126D-43F6-B53A-7BE8238E0F8C}"/>
              </a:ext>
            </a:extLst>
          </p:cNvPr>
          <p:cNvGrpSpPr/>
          <p:nvPr/>
        </p:nvGrpSpPr>
        <p:grpSpPr>
          <a:xfrm>
            <a:off x="1344325" y="4818842"/>
            <a:ext cx="245898" cy="245896"/>
            <a:chOff x="11400185" y="4210745"/>
            <a:chExt cx="245898" cy="245896"/>
          </a:xfrm>
        </p:grpSpPr>
        <p:sp>
          <p:nvSpPr>
            <p:cNvPr id="340" name="Oval 339">
              <a:extLst>
                <a:ext uri="{FF2B5EF4-FFF2-40B4-BE49-F238E27FC236}">
                  <a16:creationId xmlns:a16="http://schemas.microsoft.com/office/drawing/2014/main" id="{C1E7E07D-CF95-4476-8764-92A7D037D5ED}"/>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41" name="Freeform: Shape 340">
              <a:extLst>
                <a:ext uri="{FF2B5EF4-FFF2-40B4-BE49-F238E27FC236}">
                  <a16:creationId xmlns:a16="http://schemas.microsoft.com/office/drawing/2014/main" id="{A8B23E1E-8FA2-4A72-B990-80606F7C69AD}"/>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342" name="Group 341">
            <a:extLst>
              <a:ext uri="{FF2B5EF4-FFF2-40B4-BE49-F238E27FC236}">
                <a16:creationId xmlns:a16="http://schemas.microsoft.com/office/drawing/2014/main" id="{96E42353-D053-4ACE-9508-E7401FFCDCD8}"/>
              </a:ext>
            </a:extLst>
          </p:cNvPr>
          <p:cNvGrpSpPr/>
          <p:nvPr/>
        </p:nvGrpSpPr>
        <p:grpSpPr>
          <a:xfrm>
            <a:off x="1344325" y="5386504"/>
            <a:ext cx="245898" cy="245896"/>
            <a:chOff x="11400185" y="4210745"/>
            <a:chExt cx="245898" cy="245896"/>
          </a:xfrm>
        </p:grpSpPr>
        <p:sp>
          <p:nvSpPr>
            <p:cNvPr id="343" name="Oval 342">
              <a:extLst>
                <a:ext uri="{FF2B5EF4-FFF2-40B4-BE49-F238E27FC236}">
                  <a16:creationId xmlns:a16="http://schemas.microsoft.com/office/drawing/2014/main" id="{36FEF376-1854-4303-A17C-0DD887B65E21}"/>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44" name="Freeform: Shape 343">
              <a:extLst>
                <a:ext uri="{FF2B5EF4-FFF2-40B4-BE49-F238E27FC236}">
                  <a16:creationId xmlns:a16="http://schemas.microsoft.com/office/drawing/2014/main" id="{AB638D72-4572-4D92-AE99-89A0834DA216}"/>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cxnSp>
        <p:nvCxnSpPr>
          <p:cNvPr id="345" name="Straight Arrow Connector 344">
            <a:extLst>
              <a:ext uri="{FF2B5EF4-FFF2-40B4-BE49-F238E27FC236}">
                <a16:creationId xmlns:a16="http://schemas.microsoft.com/office/drawing/2014/main" id="{CD4C1083-3BD8-4AAD-9965-58F26E61B6B4}"/>
              </a:ext>
            </a:extLst>
          </p:cNvPr>
          <p:cNvCxnSpPr>
            <a:cxnSpLocks/>
          </p:cNvCxnSpPr>
          <p:nvPr/>
        </p:nvCxnSpPr>
        <p:spPr>
          <a:xfrm flipH="1">
            <a:off x="11640833" y="3865880"/>
            <a:ext cx="0" cy="248158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C8AC56B0-0BB7-4475-B480-515FF718CDCE}"/>
              </a:ext>
            </a:extLst>
          </p:cNvPr>
          <p:cNvSpPr txBox="1"/>
          <p:nvPr/>
        </p:nvSpPr>
        <p:spPr>
          <a:xfrm rot="16200000">
            <a:off x="11223163" y="4811488"/>
            <a:ext cx="1050062" cy="276999"/>
          </a:xfrm>
          <a:prstGeom prst="rect">
            <a:avLst/>
          </a:prstGeom>
          <a:noFill/>
        </p:spPr>
        <p:txBody>
          <a:bodyPr wrap="square">
            <a:spAutoFit/>
          </a:bodyPr>
          <a:lstStyle/>
          <a:p>
            <a:pPr algn="ctr"/>
            <a:r>
              <a:rPr lang="ar-SA" sz="1200">
                <a:latin typeface="DIN Next LT Arabic"/>
              </a:rPr>
              <a:t>البنية</a:t>
            </a:r>
            <a:r>
              <a:rPr lang="ar-EG" sz="1200">
                <a:latin typeface="DIN Next LT Arabic"/>
              </a:rPr>
              <a:t> الهيكلية</a:t>
            </a:r>
            <a:endParaRPr lang="ar-SA" sz="1200">
              <a:latin typeface="DIN Next LT Arabic"/>
            </a:endParaRPr>
          </a:p>
        </p:txBody>
      </p:sp>
      <p:cxnSp>
        <p:nvCxnSpPr>
          <p:cNvPr id="347" name="Straight Arrow Connector 346">
            <a:extLst>
              <a:ext uri="{FF2B5EF4-FFF2-40B4-BE49-F238E27FC236}">
                <a16:creationId xmlns:a16="http://schemas.microsoft.com/office/drawing/2014/main" id="{559370FA-059F-47E2-B859-BCC023372A7C}"/>
              </a:ext>
            </a:extLst>
          </p:cNvPr>
          <p:cNvCxnSpPr>
            <a:cxnSpLocks/>
          </p:cNvCxnSpPr>
          <p:nvPr/>
        </p:nvCxnSpPr>
        <p:spPr>
          <a:xfrm flipH="1">
            <a:off x="11640833" y="2399303"/>
            <a:ext cx="0" cy="1387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8" name="TextBox 347">
            <a:extLst>
              <a:ext uri="{FF2B5EF4-FFF2-40B4-BE49-F238E27FC236}">
                <a16:creationId xmlns:a16="http://schemas.microsoft.com/office/drawing/2014/main" id="{78E81855-738F-4E43-8FB5-48035765E382}"/>
              </a:ext>
            </a:extLst>
          </p:cNvPr>
          <p:cNvSpPr txBox="1"/>
          <p:nvPr/>
        </p:nvSpPr>
        <p:spPr>
          <a:xfrm rot="16200000">
            <a:off x="11327332" y="2830609"/>
            <a:ext cx="841720" cy="276999"/>
          </a:xfrm>
          <a:prstGeom prst="rect">
            <a:avLst/>
          </a:prstGeom>
          <a:noFill/>
        </p:spPr>
        <p:txBody>
          <a:bodyPr wrap="square">
            <a:spAutoFit/>
          </a:bodyPr>
          <a:lstStyle/>
          <a:p>
            <a:pPr algn="ctr" rtl="1"/>
            <a:r>
              <a:rPr kumimoji="0" lang="ar-SA" sz="1200" b="0" i="0" u="none" strike="noStrike" cap="none" normalizeH="0" baseline="0" noProof="0">
                <a:ln>
                  <a:noFill/>
                </a:ln>
                <a:effectLst/>
                <a:uLnTx/>
                <a:uFillTx/>
                <a:latin typeface="DIN Next LT Arabic"/>
                <a:ea typeface="+mn-ea"/>
                <a:cs typeface="+mn-cs"/>
              </a:rPr>
              <a:t>المحتوى</a:t>
            </a:r>
          </a:p>
        </p:txBody>
      </p:sp>
      <p:sp>
        <p:nvSpPr>
          <p:cNvPr id="126" name="Rectangle 125">
            <a:extLst>
              <a:ext uri="{FF2B5EF4-FFF2-40B4-BE49-F238E27FC236}">
                <a16:creationId xmlns:a16="http://schemas.microsoft.com/office/drawing/2014/main" id="{D19DB01C-ED98-4CFF-9F8C-FE695833D516}"/>
              </a:ext>
            </a:extLst>
          </p:cNvPr>
          <p:cNvSpPr/>
          <p:nvPr/>
        </p:nvSpPr>
        <p:spPr>
          <a:xfrm flipH="1">
            <a:off x="1022462"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a:ln>
                  <a:noFill/>
                </a:ln>
                <a:solidFill>
                  <a:schemeClr val="tx1"/>
                </a:solidFill>
                <a:effectLst/>
                <a:uLnTx/>
                <a:uFillTx/>
                <a:latin typeface="DIN Next LT Arabic"/>
                <a:ea typeface="+mn-ea"/>
                <a:cs typeface="+mn-cs"/>
              </a:rPr>
              <a:t>توفر منصة المرصد الحضري لدولة الهند </a:t>
            </a:r>
            <a:r>
              <a:rPr lang="ar-SA" sz="1400">
                <a:solidFill>
                  <a:schemeClr val="tx1"/>
                </a:solidFill>
                <a:latin typeface="DIN Next LT Arabic"/>
                <a:ea typeface="+mn-ea"/>
                <a:cs typeface="+mn-cs"/>
              </a:rPr>
              <a:t>معلومات </a:t>
            </a:r>
            <a:r>
              <a:rPr kumimoji="0" lang="ar-SA" sz="1400" b="0" i="0" u="none" strike="noStrike" cap="none" normalizeH="0" baseline="0" noProof="0">
                <a:ln>
                  <a:noFill/>
                </a:ln>
                <a:solidFill>
                  <a:schemeClr val="tx1"/>
                </a:solidFill>
                <a:effectLst/>
                <a:uLnTx/>
                <a:uFillTx/>
                <a:latin typeface="DIN Next LT Arabic"/>
                <a:ea typeface="+mn-ea"/>
                <a:cs typeface="+mn-cs"/>
              </a:rPr>
              <a:t>يسهل على المستخدمين تصفحها وتنزيلها، إلا أن المستخدمين قد يواجهون مشكلات في بعض الخصائص المتعلقة بقابلية الاستخدام والتنقل.</a:t>
            </a:r>
          </a:p>
        </p:txBody>
      </p:sp>
      <p:grpSp>
        <p:nvGrpSpPr>
          <p:cNvPr id="128" name="Group 127">
            <a:extLst>
              <a:ext uri="{FF2B5EF4-FFF2-40B4-BE49-F238E27FC236}">
                <a16:creationId xmlns:a16="http://schemas.microsoft.com/office/drawing/2014/main" id="{8D4C3949-7A7A-4EDD-A6DF-49261795B5FA}"/>
              </a:ext>
            </a:extLst>
          </p:cNvPr>
          <p:cNvGrpSpPr/>
          <p:nvPr/>
        </p:nvGrpSpPr>
        <p:grpSpPr>
          <a:xfrm>
            <a:off x="1347673" y="3110917"/>
            <a:ext cx="245898" cy="245896"/>
            <a:chOff x="11400185" y="4210745"/>
            <a:chExt cx="245898" cy="245896"/>
          </a:xfrm>
        </p:grpSpPr>
        <p:sp>
          <p:nvSpPr>
            <p:cNvPr id="129" name="Oval 128">
              <a:extLst>
                <a:ext uri="{FF2B5EF4-FFF2-40B4-BE49-F238E27FC236}">
                  <a16:creationId xmlns:a16="http://schemas.microsoft.com/office/drawing/2014/main" id="{76FED04A-3B71-46DC-824A-5D2CC606284C}"/>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30" name="Freeform: Shape 129">
              <a:extLst>
                <a:ext uri="{FF2B5EF4-FFF2-40B4-BE49-F238E27FC236}">
                  <a16:creationId xmlns:a16="http://schemas.microsoft.com/office/drawing/2014/main" id="{8DD90E1A-AACB-4393-8A7C-D03AF51E724F}"/>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grpSp>
        <p:nvGrpSpPr>
          <p:cNvPr id="131" name="Group 130">
            <a:extLst>
              <a:ext uri="{FF2B5EF4-FFF2-40B4-BE49-F238E27FC236}">
                <a16:creationId xmlns:a16="http://schemas.microsoft.com/office/drawing/2014/main" id="{3773B150-10E1-4554-9340-DA71644DACED}"/>
              </a:ext>
            </a:extLst>
          </p:cNvPr>
          <p:cNvGrpSpPr/>
          <p:nvPr/>
        </p:nvGrpSpPr>
        <p:grpSpPr>
          <a:xfrm>
            <a:off x="1347673" y="5954164"/>
            <a:ext cx="245898" cy="245896"/>
            <a:chOff x="11400185" y="4210745"/>
            <a:chExt cx="245898" cy="245896"/>
          </a:xfrm>
        </p:grpSpPr>
        <p:sp>
          <p:nvSpPr>
            <p:cNvPr id="151" name="Oval 150">
              <a:extLst>
                <a:ext uri="{FF2B5EF4-FFF2-40B4-BE49-F238E27FC236}">
                  <a16:creationId xmlns:a16="http://schemas.microsoft.com/office/drawing/2014/main" id="{BF69DF1D-D8BB-4D83-A301-CDB9A3131D52}"/>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52" name="Freeform: Shape 151">
              <a:extLst>
                <a:ext uri="{FF2B5EF4-FFF2-40B4-BE49-F238E27FC236}">
                  <a16:creationId xmlns:a16="http://schemas.microsoft.com/office/drawing/2014/main" id="{0879C477-9B63-4BF9-B5A8-0DD61ABC2F3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grpSp>
      <p:pic>
        <p:nvPicPr>
          <p:cNvPr id="154" name="Picture 153">
            <a:extLst>
              <a:ext uri="{FF2B5EF4-FFF2-40B4-BE49-F238E27FC236}">
                <a16:creationId xmlns:a16="http://schemas.microsoft.com/office/drawing/2014/main" id="{D428C6CB-1BD9-43D2-B691-9A73A8E17E97}"/>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158" name="TextBox 157">
            <a:extLst>
              <a:ext uri="{FF2B5EF4-FFF2-40B4-BE49-F238E27FC236}">
                <a16:creationId xmlns:a16="http://schemas.microsoft.com/office/drawing/2014/main" id="{5CEC26A5-2311-4763-914F-D3684874592F}"/>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159" name="Rectangle: Rounded Corners 158">
            <a:extLst>
              <a:ext uri="{FF2B5EF4-FFF2-40B4-BE49-F238E27FC236}">
                <a16:creationId xmlns:a16="http://schemas.microsoft.com/office/drawing/2014/main" id="{6AB556C2-EB64-4D96-95D0-816B49D91D07}"/>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4- تجربة المستخدم</a:t>
            </a:r>
          </a:p>
        </p:txBody>
      </p:sp>
    </p:spTree>
    <p:extLst>
      <p:ext uri="{BB962C8B-B14F-4D97-AF65-F5344CB8AC3E}">
        <p14:creationId xmlns:p14="http://schemas.microsoft.com/office/powerpoint/2010/main" val="200262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a:latin typeface="DIN Next LT Arabic Medium" panose="020B0603020203050203" pitchFamily="34" charset="-78"/>
              <a:ea typeface="+mj-ea"/>
              <a:cs typeface="+mj-cs"/>
              <a:sym typeface="DIN Next LT Arabic Medium" panose="020B0603020203050203" pitchFamily="34" charset="-78"/>
            </a:endParaRPr>
          </a:p>
        </p:txBody>
      </p:sp>
      <p:sp>
        <p:nvSpPr>
          <p:cNvPr id="7" name="Footer Placeholder 6">
            <a:extLst>
              <a:ext uri="{FF2B5EF4-FFF2-40B4-BE49-F238E27FC236}">
                <a16:creationId xmlns:a16="http://schemas.microsoft.com/office/drawing/2014/main" id="{2A559F17-05E5-4FC0-8470-0847923DF55D}"/>
              </a:ext>
            </a:extLst>
          </p:cNvPr>
          <p:cNvSpPr>
            <a:spLocks noGrp="1"/>
          </p:cNvSpPr>
          <p:nvPr>
            <p:ph type="ftr" sz="quarter" idx="11"/>
          </p:nvPr>
        </p:nvSpPr>
        <p:spPr/>
        <p:txBody>
          <a:bodyPr/>
          <a:lstStyle/>
          <a:p>
            <a:r>
              <a:rPr lang="ar-SA"/>
              <a:t>المصدر: الموقع الإلكتروني الرسمي، وكتيب الشركة، والتقارير السنوية، والأبحاث الصحفية، وتحليلات فريق العمل</a:t>
            </a:r>
          </a:p>
        </p:txBody>
      </p:sp>
      <p:sp>
        <p:nvSpPr>
          <p:cNvPr id="39" name="Slide Number Placeholder 4">
            <a:extLst>
              <a:ext uri="{FF2B5EF4-FFF2-40B4-BE49-F238E27FC236}">
                <a16:creationId xmlns:a16="http://schemas.microsoft.com/office/drawing/2014/main" id="{B859A3CE-54A7-4210-8638-E06847C96085}"/>
              </a:ext>
            </a:extLst>
          </p:cNvPr>
          <p:cNvSpPr>
            <a:spLocks noGrp="1"/>
          </p:cNvSpPr>
          <p:nvPr>
            <p:ph type="sldNum" sz="quarter" idx="12"/>
          </p:nvPr>
        </p:nvSpPr>
        <p:spPr/>
        <p:txBody>
          <a:bodyPr/>
          <a:lstStyle/>
          <a:p>
            <a:pPr lvl="0"/>
            <a:fld id="{9FDB499F-DC86-4996-A3C7-FCE8E06389C2}" type="slidenum">
              <a:rPr lang="ar-SA" noProof="0" smtClean="0"/>
              <a:pPr lvl="0"/>
              <a:t>9</a:t>
            </a:fld>
            <a:endParaRPr lang="ar-SA" noProof="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(1/ 2)</a:t>
            </a:r>
          </a:p>
        </p:txBody>
      </p:sp>
      <p:sp>
        <p:nvSpPr>
          <p:cNvPr id="17" name="Footer Placeholder 1">
            <a:extLst>
              <a:ext uri="{FF2B5EF4-FFF2-40B4-BE49-F238E27FC236}">
                <a16:creationId xmlns:a16="http://schemas.microsoft.com/office/drawing/2014/main" id="{7BA9EFCF-475E-4869-9AD5-77F08588F942}"/>
              </a:ext>
            </a:extLst>
          </p:cNvPr>
          <p:cNvSpPr txBox="1">
            <a:spLocks/>
          </p:cNvSpPr>
          <p:nvPr/>
        </p:nvSpPr>
        <p:spPr>
          <a:xfrm>
            <a:off x="645160" y="6446520"/>
            <a:ext cx="8140700" cy="274957"/>
          </a:xfrm>
          <a:prstGeom prst="rect">
            <a:avLst/>
          </a:prstGeom>
        </p:spPr>
        <p:txBody>
          <a:bodyPr vert="horz" lIns="91440" tIns="45720" rIns="91440" bIns="45720" rtlCol="1" anchor="b"/>
          <a:lstStyle>
            <a:defPPr>
              <a:defRPr lang="en-US"/>
            </a:defPPr>
            <a:lvl1pPr>
              <a:defRPr sz="900">
                <a:solidFill>
                  <a:schemeClr val="bg1">
                    <a:lumMod val="65000"/>
                  </a:schemeClr>
                </a:solidFill>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SA"/>
          </a:p>
        </p:txBody>
      </p:sp>
      <p:sp>
        <p:nvSpPr>
          <p:cNvPr id="11" name="Rectangle 10">
            <a:extLst>
              <a:ext uri="{FF2B5EF4-FFF2-40B4-BE49-F238E27FC236}">
                <a16:creationId xmlns:a16="http://schemas.microsoft.com/office/drawing/2014/main" id="{E713BFDE-A2B2-4627-A17E-149D1EEC99A3}"/>
              </a:ext>
            </a:extLst>
          </p:cNvPr>
          <p:cNvSpPr/>
          <p:nvPr/>
        </p:nvSpPr>
        <p:spPr>
          <a:xfrm flipH="1">
            <a:off x="610707" y="2405375"/>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chemeClr val="tx1"/>
                </a:solidFill>
                <a:effectLst/>
                <a:uLnTx/>
                <a:uFillTx/>
                <a:latin typeface="DIN Next LT Arabic"/>
                <a:ea typeface="+mn-ea"/>
                <a:cs typeface="+mn-cs"/>
              </a:rPr>
              <a:t>تقدم منصة المرصد الحضري لدولة الهند معلومات تفصيلية حول المؤشرات الرئيسية على </a:t>
            </a:r>
            <a:r>
              <a:rPr kumimoji="0" lang="ar-EG" sz="1200" b="0" i="0" u="none" strike="noStrike" cap="none" normalizeH="0" baseline="0" noProof="0">
                <a:ln>
                  <a:noFill/>
                </a:ln>
                <a:solidFill>
                  <a:schemeClr val="tx1"/>
                </a:solidFill>
                <a:effectLst/>
                <a:uLnTx/>
                <a:uFillTx/>
                <a:latin typeface="DIN Next LT Arabic"/>
                <a:ea typeface="+mn-ea"/>
                <a:cs typeface="+mn-cs"/>
              </a:rPr>
              <a:t>المستوى</a:t>
            </a:r>
            <a:r>
              <a:rPr kumimoji="0" lang="ar-SA" sz="1200" b="0" i="0" u="none" strike="noStrike" cap="none" normalizeH="0" baseline="0" noProof="0">
                <a:ln>
                  <a:noFill/>
                </a:ln>
                <a:solidFill>
                  <a:schemeClr val="tx1"/>
                </a:solidFill>
                <a:effectLst/>
                <a:uLnTx/>
                <a:uFillTx/>
                <a:latin typeface="DIN Next LT Arabic"/>
                <a:ea typeface="+mn-ea"/>
                <a:cs typeface="+mn-cs"/>
              </a:rPr>
              <a:t> الوطني ومستوى الولاية</a:t>
            </a:r>
          </a:p>
        </p:txBody>
      </p:sp>
      <p:sp>
        <p:nvSpPr>
          <p:cNvPr id="27" name="Rectangle 26">
            <a:extLst>
              <a:ext uri="{FF2B5EF4-FFF2-40B4-BE49-F238E27FC236}">
                <a16:creationId xmlns:a16="http://schemas.microsoft.com/office/drawing/2014/main" id="{787FD815-09FB-4FE8-9F18-BFA0BABDE833}"/>
              </a:ext>
            </a:extLst>
          </p:cNvPr>
          <p:cNvSpPr/>
          <p:nvPr/>
        </p:nvSpPr>
        <p:spPr>
          <a:xfrm flipH="1">
            <a:off x="810671" y="4183196"/>
            <a:ext cx="2500672"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a:ln>
                  <a:noFill/>
                </a:ln>
                <a:solidFill>
                  <a:schemeClr val="tx1"/>
                </a:solidFill>
                <a:effectLst/>
                <a:uLnTx/>
                <a:uFillTx/>
                <a:latin typeface="DIN Next LT Arabic"/>
                <a:ea typeface="+mn-ea"/>
                <a:cs typeface="+mn-cs"/>
              </a:rPr>
              <a:t>تحتوي المنصة على معلومات نصية وإحصائية على كل من الشريط الجانبي الأيسر والأيمن، مما يؤدي إلى ازدحام واجهة المستخدم</a:t>
            </a:r>
          </a:p>
        </p:txBody>
      </p:sp>
      <p:sp>
        <p:nvSpPr>
          <p:cNvPr id="19" name="Rectangle 18">
            <a:extLst>
              <a:ext uri="{FF2B5EF4-FFF2-40B4-BE49-F238E27FC236}">
                <a16:creationId xmlns:a16="http://schemas.microsoft.com/office/drawing/2014/main" id="{13434B14-3E9B-4F5D-858A-0C4584B0B963}"/>
              </a:ext>
            </a:extLst>
          </p:cNvPr>
          <p:cNvSpPr/>
          <p:nvPr/>
        </p:nvSpPr>
        <p:spPr>
          <a:xfrm flipH="1">
            <a:off x="707065" y="1873885"/>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شمولية البيانات</a:t>
            </a:r>
          </a:p>
        </p:txBody>
      </p:sp>
      <p:pic>
        <p:nvPicPr>
          <p:cNvPr id="21" name="Graphic 20">
            <a:extLst>
              <a:ext uri="{FF2B5EF4-FFF2-40B4-BE49-F238E27FC236}">
                <a16:creationId xmlns:a16="http://schemas.microsoft.com/office/drawing/2014/main" id="{7B01693E-7D88-4255-8086-D4320A021236}"/>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13196"/>
          <a:stretch>
            <a:fillRect/>
          </a:stretch>
        </p:blipFill>
        <p:spPr>
          <a:xfrm>
            <a:off x="757795" y="1964605"/>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23" name="TextBox 22">
            <a:extLst>
              <a:ext uri="{FF2B5EF4-FFF2-40B4-BE49-F238E27FC236}">
                <a16:creationId xmlns:a16="http://schemas.microsoft.com/office/drawing/2014/main" id="{37449299-9CC5-46C5-9433-EDF0A97C3C73}"/>
              </a:ext>
            </a:extLst>
          </p:cNvPr>
          <p:cNvSpPr txBox="1"/>
          <p:nvPr/>
        </p:nvSpPr>
        <p:spPr>
          <a:xfrm>
            <a:off x="3076451" y="2008171"/>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أ</a:t>
            </a:r>
          </a:p>
        </p:txBody>
      </p:sp>
      <p:cxnSp>
        <p:nvCxnSpPr>
          <p:cNvPr id="24" name="Straight Connector 23">
            <a:extLst>
              <a:ext uri="{FF2B5EF4-FFF2-40B4-BE49-F238E27FC236}">
                <a16:creationId xmlns:a16="http://schemas.microsoft.com/office/drawing/2014/main" id="{143781BB-4FBF-4EB0-835D-5F04FAFBF684}"/>
              </a:ext>
            </a:extLst>
          </p:cNvPr>
          <p:cNvCxnSpPr>
            <a:cxnSpLocks/>
          </p:cNvCxnSpPr>
          <p:nvPr/>
        </p:nvCxnSpPr>
        <p:spPr>
          <a:xfrm flipH="1">
            <a:off x="3036446" y="203776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07E7A82-6884-4EF5-9041-82448FE86CCE}"/>
              </a:ext>
            </a:extLst>
          </p:cNvPr>
          <p:cNvSpPr/>
          <p:nvPr/>
        </p:nvSpPr>
        <p:spPr>
          <a:xfrm flipH="1">
            <a:off x="707065" y="3654336"/>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a:t>التناسق المرئي</a:t>
            </a:r>
          </a:p>
        </p:txBody>
      </p:sp>
      <p:grpSp>
        <p:nvGrpSpPr>
          <p:cNvPr id="28" name="Graphic 113">
            <a:extLst>
              <a:ext uri="{FF2B5EF4-FFF2-40B4-BE49-F238E27FC236}">
                <a16:creationId xmlns:a16="http://schemas.microsoft.com/office/drawing/2014/main" id="{C1ECD8EF-E6E8-42E6-BB66-1BC6D8C6C866}"/>
              </a:ext>
            </a:extLst>
          </p:cNvPr>
          <p:cNvGrpSpPr/>
          <p:nvPr/>
        </p:nvGrpSpPr>
        <p:grpSpPr>
          <a:xfrm>
            <a:off x="779814" y="3760201"/>
            <a:ext cx="305178" cy="305178"/>
            <a:chOff x="-370522" y="3312547"/>
            <a:chExt cx="857249" cy="857250"/>
          </a:xfrm>
          <a:solidFill>
            <a:schemeClr val="bg1"/>
          </a:solidFill>
        </p:grpSpPr>
        <p:sp>
          <p:nvSpPr>
            <p:cNvPr id="29" name="Freeform: Shape 28">
              <a:extLst>
                <a:ext uri="{FF2B5EF4-FFF2-40B4-BE49-F238E27FC236}">
                  <a16:creationId xmlns:a16="http://schemas.microsoft.com/office/drawing/2014/main" id="{B1BAA6EA-7E7F-4AF8-8F44-3AF8617DEBF8}"/>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a:p>
          </p:txBody>
        </p:sp>
        <p:sp>
          <p:nvSpPr>
            <p:cNvPr id="30" name="Freeform: Shape 29">
              <a:extLst>
                <a:ext uri="{FF2B5EF4-FFF2-40B4-BE49-F238E27FC236}">
                  <a16:creationId xmlns:a16="http://schemas.microsoft.com/office/drawing/2014/main" id="{167E293F-56CA-40F3-BB8B-3FAC23E2CF29}"/>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a:p>
          </p:txBody>
        </p:sp>
        <p:sp>
          <p:nvSpPr>
            <p:cNvPr id="31" name="Freeform: Shape 30">
              <a:extLst>
                <a:ext uri="{FF2B5EF4-FFF2-40B4-BE49-F238E27FC236}">
                  <a16:creationId xmlns:a16="http://schemas.microsoft.com/office/drawing/2014/main" id="{DDA76ED7-F624-4D40-A4F4-1E5B8DAFE27F}"/>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a:p>
          </p:txBody>
        </p:sp>
        <p:sp>
          <p:nvSpPr>
            <p:cNvPr id="32" name="Freeform: Shape 31">
              <a:extLst>
                <a:ext uri="{FF2B5EF4-FFF2-40B4-BE49-F238E27FC236}">
                  <a16:creationId xmlns:a16="http://schemas.microsoft.com/office/drawing/2014/main" id="{55C921DE-10DA-412F-A393-F76F477602CF}"/>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a:p>
          </p:txBody>
        </p:sp>
        <p:sp>
          <p:nvSpPr>
            <p:cNvPr id="33" name="Freeform: Shape 32">
              <a:extLst>
                <a:ext uri="{FF2B5EF4-FFF2-40B4-BE49-F238E27FC236}">
                  <a16:creationId xmlns:a16="http://schemas.microsoft.com/office/drawing/2014/main" id="{E37E8F6E-E7A7-4A02-8715-851387EA5C1C}"/>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sp>
          <p:nvSpPr>
            <p:cNvPr id="34" name="Freeform: Shape 33">
              <a:extLst>
                <a:ext uri="{FF2B5EF4-FFF2-40B4-BE49-F238E27FC236}">
                  <a16:creationId xmlns:a16="http://schemas.microsoft.com/office/drawing/2014/main" id="{6DF88426-A525-4B40-92AA-E8CE29EAFBF6}"/>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a:p>
          </p:txBody>
        </p:sp>
        <p:sp>
          <p:nvSpPr>
            <p:cNvPr id="35" name="Freeform: Shape 34">
              <a:extLst>
                <a:ext uri="{FF2B5EF4-FFF2-40B4-BE49-F238E27FC236}">
                  <a16:creationId xmlns:a16="http://schemas.microsoft.com/office/drawing/2014/main" id="{13FE7A34-F5E6-4F2D-963F-FAD6F95543C0}"/>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a:p>
          </p:txBody>
        </p:sp>
      </p:grpSp>
      <p:sp>
        <p:nvSpPr>
          <p:cNvPr id="36" name="TextBox 35">
            <a:extLst>
              <a:ext uri="{FF2B5EF4-FFF2-40B4-BE49-F238E27FC236}">
                <a16:creationId xmlns:a16="http://schemas.microsoft.com/office/drawing/2014/main" id="{ED82B276-7100-4FA6-8A6F-5600610F510B}"/>
              </a:ext>
            </a:extLst>
          </p:cNvPr>
          <p:cNvSpPr txBox="1"/>
          <p:nvPr/>
        </p:nvSpPr>
        <p:spPr>
          <a:xfrm>
            <a:off x="3083303" y="3752046"/>
            <a:ext cx="171611" cy="248338"/>
          </a:xfrm>
          <a:prstGeom prst="rect">
            <a:avLst/>
          </a:prstGeom>
          <a:noFill/>
        </p:spPr>
        <p:txBody>
          <a:bodyPr wrap="square" lIns="0" tIns="0" rIns="0" bIns="0" rtlCol="0" anchor="ctr">
            <a:spAutoFit/>
          </a:bodyPr>
          <a:lstStyle/>
          <a:p>
            <a:pPr algn="ctr" rtl="1">
              <a:lnSpc>
                <a:spcPct val="110000"/>
              </a:lnSpc>
            </a:pPr>
            <a:r>
              <a:rPr lang="ar-SA" sz="1600">
                <a:solidFill>
                  <a:schemeClr val="bg1"/>
                </a:solidFill>
                <a:latin typeface="+mj-lt"/>
                <a:cs typeface="DIN Next LT Arabic" panose="020B0503020203050203" pitchFamily="34" charset="-78"/>
              </a:rPr>
              <a:t>هـ</a:t>
            </a:r>
          </a:p>
        </p:txBody>
      </p:sp>
      <p:cxnSp>
        <p:nvCxnSpPr>
          <p:cNvPr id="37" name="Straight Connector 36">
            <a:extLst>
              <a:ext uri="{FF2B5EF4-FFF2-40B4-BE49-F238E27FC236}">
                <a16:creationId xmlns:a16="http://schemas.microsoft.com/office/drawing/2014/main" id="{69F955D9-28E7-4683-9B2A-13BD68C6FE21}"/>
              </a:ext>
            </a:extLst>
          </p:cNvPr>
          <p:cNvCxnSpPr>
            <a:cxnSpLocks/>
          </p:cNvCxnSpPr>
          <p:nvPr/>
        </p:nvCxnSpPr>
        <p:spPr>
          <a:xfrm flipH="1">
            <a:off x="3043298" y="3818218"/>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6" name="Picture 5" descr="Map&#10;&#10;Description automatically generated">
            <a:extLst>
              <a:ext uri="{FF2B5EF4-FFF2-40B4-BE49-F238E27FC236}">
                <a16:creationId xmlns:a16="http://schemas.microsoft.com/office/drawing/2014/main" id="{8B5F0B3F-3A5F-4EFC-AA31-B109E34F62E4}"/>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3451396" y="1873885"/>
            <a:ext cx="8114272" cy="3895389"/>
          </a:xfrm>
          <a:prstGeom prst="rect">
            <a:avLst/>
          </a:prstGeom>
          <a:effectLst>
            <a:outerShdw blurRad="101600" algn="ctr" rotWithShape="0">
              <a:prstClr val="black">
                <a:alpha val="16000"/>
              </a:prstClr>
            </a:outerShdw>
          </a:effectLst>
        </p:spPr>
      </p:pic>
      <p:pic>
        <p:nvPicPr>
          <p:cNvPr id="40" name="Picture 39">
            <a:extLst>
              <a:ext uri="{FF2B5EF4-FFF2-40B4-BE49-F238E27FC236}">
                <a16:creationId xmlns:a16="http://schemas.microsoft.com/office/drawing/2014/main" id="{2C29574B-46DA-454E-A6E7-07B9AC545FE9}"/>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886353" y="183853"/>
            <a:ext cx="623160" cy="338304"/>
          </a:xfrm>
          <a:prstGeom prst="rect">
            <a:avLst/>
          </a:prstGeom>
          <a:effectLst>
            <a:outerShdw blurRad="127000" sx="96000" sy="96000" algn="ctr" rotWithShape="0">
              <a:prstClr val="black">
                <a:alpha val="40000"/>
              </a:prstClr>
            </a:outerShdw>
          </a:effectLst>
        </p:spPr>
      </p:pic>
      <p:sp>
        <p:nvSpPr>
          <p:cNvPr id="42" name="TextBox 41">
            <a:extLst>
              <a:ext uri="{FF2B5EF4-FFF2-40B4-BE49-F238E27FC236}">
                <a16:creationId xmlns:a16="http://schemas.microsoft.com/office/drawing/2014/main" id="{7DD054EA-1E92-4050-B148-3E6418A10496}"/>
              </a:ext>
            </a:extLst>
          </p:cNvPr>
          <p:cNvSpPr txBox="1"/>
          <p:nvPr/>
        </p:nvSpPr>
        <p:spPr>
          <a:xfrm>
            <a:off x="201334" y="298173"/>
            <a:ext cx="1401419" cy="523220"/>
          </a:xfrm>
          <a:prstGeom prst="rect">
            <a:avLst/>
          </a:prstGeom>
          <a:noFill/>
        </p:spPr>
        <p:txBody>
          <a:bodyPr wrap="square" rtlCol="0">
            <a:spAutoFit/>
          </a:bodyPr>
          <a:lstStyle/>
          <a:p>
            <a:pPr algn="ctr"/>
            <a:r>
              <a:rPr lang="en-US" sz="1400" b="1">
                <a:solidFill>
                  <a:srgbClr val="0D0C1E"/>
                </a:solidFill>
              </a:rPr>
              <a:t>India Urban Observatory</a:t>
            </a:r>
          </a:p>
        </p:txBody>
      </p:sp>
      <p:sp>
        <p:nvSpPr>
          <p:cNvPr id="46" name="Rectangle: Rounded Corners 45">
            <a:extLst>
              <a:ext uri="{FF2B5EF4-FFF2-40B4-BE49-F238E27FC236}">
                <a16:creationId xmlns:a16="http://schemas.microsoft.com/office/drawing/2014/main" id="{5A61BFA1-8EC8-4BCE-B2AA-63F4ABC30461}"/>
              </a:ext>
            </a:extLst>
          </p:cNvPr>
          <p:cNvSpPr/>
          <p:nvPr/>
        </p:nvSpPr>
        <p:spPr>
          <a:xfrm>
            <a:off x="62752" y="69564"/>
            <a:ext cx="1678584" cy="228609"/>
          </a:xfrm>
          <a:prstGeom prst="roundRect">
            <a:avLst>
              <a:gd name="adj" fmla="val 14234"/>
            </a:avLst>
          </a:prstGeom>
          <a:solidFill>
            <a:srgbClr val="4AC7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a:solidFill>
                  <a:schemeClr val="bg1"/>
                </a:solidFill>
                <a:latin typeface="DIN Next LT Arabic"/>
              </a:rPr>
              <a:t>4- تجربة المستخدم</a:t>
            </a:r>
          </a:p>
        </p:txBody>
      </p:sp>
    </p:spTree>
    <p:extLst>
      <p:ext uri="{BB962C8B-B14F-4D97-AF65-F5344CB8AC3E}">
        <p14:creationId xmlns:p14="http://schemas.microsoft.com/office/powerpoint/2010/main" val="1374174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380</TotalTime>
  <Words>2556</Words>
  <Application>Microsoft Macintosh PowerPoint</Application>
  <PresentationFormat>Widescreen</PresentationFormat>
  <Paragraphs>231</Paragraphs>
  <Slides>12</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3" baseType="lpstr">
      <vt:lpstr>Arial</vt:lpstr>
      <vt:lpstr>Calibri</vt:lpstr>
      <vt:lpstr>Century Gothic</vt:lpstr>
      <vt:lpstr>DIN Next LT Arabic</vt:lpstr>
      <vt:lpstr>DIN Next LT Arabic (Body)</vt:lpstr>
      <vt:lpstr>DIN Next LT Arabic Medium</vt:lpstr>
      <vt:lpstr>Effra</vt:lpstr>
      <vt:lpstr>Gotham Book</vt:lpstr>
      <vt:lpstr>Univers Next Arabic</vt:lpstr>
      <vt:lpstr>1_Office Theme</vt:lpstr>
      <vt:lpstr>think-cell Slide</vt:lpstr>
      <vt:lpstr>PowerPoint Presentation</vt:lpstr>
      <vt:lpstr>المرصد الحضري لدولة الهند - نظرة عامة</vt:lpstr>
      <vt:lpstr>دورة معالجة البيانات في المرصد</vt:lpstr>
      <vt:lpstr>جمع البيانات ومعالجتها (1/ 3) - أجهزة الاستشعار ومكتب بيانات المدينة</vt:lpstr>
      <vt:lpstr>جمع البيانات ومعالجتها (2/ 3) - جمع البيانات</vt:lpstr>
      <vt:lpstr>جمع البيانات ومعالجتها (3/ 3) - التقنيات</vt:lpstr>
      <vt:lpstr>قابلية التوسع ومؤشرات الأداء الرئيسية الجديدة</vt:lpstr>
      <vt:lpstr>تجربة المستخدم</vt:lpstr>
      <vt:lpstr>لقطات صورية للمنصة (1/ 2)</vt:lpstr>
      <vt:lpstr>لقطات صورية للمنصة (2/ 2)</vt:lpstr>
      <vt:lpstr>الشراكات</vt:lpstr>
      <vt:lpstr>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19</cp:revision>
  <dcterms:created xsi:type="dcterms:W3CDTF">2021-08-22T12:00:50Z</dcterms:created>
  <dcterms:modified xsi:type="dcterms:W3CDTF">2022-03-14T10:12:44Z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