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rels" ContentType="application/vnd.openxmlformats-package.relationships+xml"/>
  <Default Extension="xml" ContentType="application/xml"/>
  <Default Extension="xlsb" ContentType="application/vnd.ms-excel.sheet.binary.macroEnabled.12"/>
  <Default Extension="wdp" ContentType="image/vnd.ms-photo"/>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heme/theme2.xml" ContentType="application/vnd.openxmlformats-officedocument.theme+xml"/>
  <Override PartName="/ppt/tags/tag15.xml" ContentType="application/vnd.openxmlformats-officedocument.presentationml.tags+xml"/>
  <Override PartName="/ppt/tags/tag16.xml" ContentType="application/vnd.openxmlformats-officedocument.presentationml.tags+xml"/>
  <Override PartName="/ppt/notesSlides/notesSlide1.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2.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3.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4.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tags/tag40.xml" ContentType="application/vnd.openxmlformats-officedocument.presentationml.tags+xml"/>
  <Override PartName="/ppt/tags/tag41.xml" ContentType="application/vnd.openxmlformats-officedocument.presentationml.tags+xml"/>
  <Override PartName="/ppt/notesSlides/notesSlide6.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notesSlides/notesSlide7.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notesSlides/notesSlide8.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notesSlides/notesSlide9.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notesSlides/notesSlide10.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notesSlides/notesSlide11.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notesSlides/notesSlide12.xml" ContentType="application/vnd.openxmlformats-officedocument.presentationml.notesSlide+xml"/>
  <Override PartName="/ppt/tags/tag54.xml" ContentType="application/vnd.openxmlformats-officedocument.presentationml.tags+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sldIdLst>
    <p:sldId id="2761" r:id="rId5"/>
    <p:sldId id="2595" r:id="rId6"/>
    <p:sldId id="2646" r:id="rId7"/>
    <p:sldId id="2644" r:id="rId8"/>
    <p:sldId id="2633" r:id="rId9"/>
    <p:sldId id="2535" r:id="rId10"/>
    <p:sldId id="2536" r:id="rId11"/>
    <p:sldId id="2613" r:id="rId12"/>
    <p:sldId id="2641" r:id="rId13"/>
    <p:sldId id="2551" r:id="rId14"/>
    <p:sldId id="2648" r:id="rId15"/>
    <p:sldId id="2552" r:id="rId16"/>
    <p:sldId id="2643" r:id="rId17"/>
    <p:sldId id="2647" r:id="rId18"/>
  </p:sldIdLst>
  <p:sldSz cx="12192000" cy="6858000"/>
  <p:notesSz cx="6858000" cy="9144000"/>
  <p:custDataLst>
    <p:tags r:id="rId20"/>
  </p:custDataLst>
  <p:defaultText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24"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edant Gupta" initials="VG" lastIdx="15" clrIdx="0">
    <p:extLst>
      <p:ext uri="{19B8F6BF-5375-455C-9EA6-DF929625EA0E}">
        <p15:presenceInfo xmlns:p15="http://schemas.microsoft.com/office/powerpoint/2012/main" userId="S::vgupta@gulfresearcher.com::c35c8c05-3899-4242-b9bc-6ff3daef14b1" providerId="AD"/>
      </p:ext>
    </p:extLst>
  </p:cmAuthor>
  <p:cmAuthor id="2" name="Rajat Ahlawat" initials="RA" lastIdx="6" clrIdx="1">
    <p:extLst>
      <p:ext uri="{19B8F6BF-5375-455C-9EA6-DF929625EA0E}">
        <p15:presenceInfo xmlns:p15="http://schemas.microsoft.com/office/powerpoint/2012/main" userId="S::rahlawat@gulfresearcher.com::0999e930-429e-4784-8ff7-7ae8d3f5eceb" providerId="AD"/>
      </p:ext>
    </p:extLst>
  </p:cmAuthor>
  <p:cmAuthor id="3" name="Ahmed" initials="A" lastIdx="19" clrIdx="2">
    <p:extLst>
      <p:ext uri="{19B8F6BF-5375-455C-9EA6-DF929625EA0E}">
        <p15:presenceInfo xmlns:p15="http://schemas.microsoft.com/office/powerpoint/2012/main" userId="8ee5f004f4d18544" providerId="Windows Live"/>
      </p:ext>
    </p:extLst>
  </p:cmAuthor>
  <p:cmAuthor id="4" name="Nusaibah AlKooheji" initials="NA" lastIdx="1" clrIdx="3">
    <p:extLst>
      <p:ext uri="{19B8F6BF-5375-455C-9EA6-DF929625EA0E}">
        <p15:presenceInfo xmlns:p15="http://schemas.microsoft.com/office/powerpoint/2012/main" userId="S::nalkooheji@gulfresearcher.com::60b1ba1e-4bea-453a-b40e-3a0a204f031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C7F4"/>
    <a:srgbClr val="0C72BA"/>
    <a:srgbClr val="652F8F"/>
    <a:srgbClr val="FFFFFF"/>
    <a:srgbClr val="282560"/>
    <a:srgbClr val="EAEAEA"/>
    <a:srgbClr val="7FD6F7"/>
    <a:srgbClr val="F2F2F2"/>
    <a:srgbClr val="ECECF8"/>
    <a:srgbClr val="A1E3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D45E7F-FFE4-4146-B22D-E0651538609C}" v="1207" dt="2021-11-28T13:04:27.0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3"/>
    <p:restoredTop sz="82111" autoAdjust="0"/>
  </p:normalViewPr>
  <p:slideViewPr>
    <p:cSldViewPr snapToGrid="0" showGuides="1">
      <p:cViewPr varScale="1">
        <p:scale>
          <a:sx n="94" d="100"/>
          <a:sy n="94" d="100"/>
        </p:scale>
        <p:origin x="1224" y="184"/>
      </p:cViewPr>
      <p:guideLst>
        <p:guide orient="horz" pos="242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Binary_Worksheet.xlsb"/></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Binary_Worksheet1.xlsb"/></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Binary_Worksheet2.xlsb"/></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2.7196652719665274E-2"/>
          <c:y val="0.11156462585034013"/>
          <c:w val="0.94560669456066948"/>
          <c:h val="0.85306122448979593"/>
        </c:manualLayout>
      </c:layout>
      <c:barChart>
        <c:barDir val="col"/>
        <c:grouping val="stacked"/>
        <c:varyColors val="0"/>
        <c:ser>
          <c:idx val="0"/>
          <c:order val="0"/>
          <c:spPr>
            <a:solidFill>
              <a:schemeClr val="accent1"/>
            </a:solidFill>
            <a:ln>
              <a:noFill/>
            </a:ln>
          </c:spPr>
          <c:invertIfNegative val="0"/>
          <c:dLbls>
            <c:dLbl>
              <c:idx val="0"/>
              <c:layout>
                <c:manualLayout>
                  <c:x val="0"/>
                  <c:y val="-0.13945578231292516"/>
                </c:manualLayout>
              </c:layout>
              <c:numFmt formatCode="#,##0;&quot;-&quot;#,##0" sourceLinked="0"/>
              <c:spPr>
                <a:noFill/>
                <a:ln>
                  <a:noFill/>
                </a:ln>
              </c:spPr>
              <c:txPr>
                <a:bodyPr wrap="none"/>
                <a:lstStyle/>
                <a:p>
                  <a:pPr>
                    <a:defRPr sz="14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F652-48C0-9A42-F2727106227F}"/>
                </c:ext>
              </c:extLst>
            </c:dLbl>
            <c:dLbl>
              <c:idx val="1"/>
              <c:layout>
                <c:manualLayout>
                  <c:x val="0"/>
                  <c:y val="-0.48299319727891155"/>
                </c:manualLayout>
              </c:layout>
              <c:numFmt formatCode="#,##0;&quot;-&quot;#,##0" sourceLinked="0"/>
              <c:spPr>
                <a:noFill/>
                <a:ln>
                  <a:noFill/>
                </a:ln>
              </c:spPr>
              <c:txPr>
                <a:bodyPr wrap="none"/>
                <a:lstStyle/>
                <a:p>
                  <a:pPr>
                    <a:defRPr sz="14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F652-48C0-9A42-F2727106227F}"/>
                </c:ext>
              </c:extLst>
            </c:dLbl>
            <c:dLbl>
              <c:idx val="2"/>
              <c:layout>
                <c:manualLayout>
                  <c:x val="0"/>
                  <c:y val="-0.48299319727891155"/>
                </c:manualLayout>
              </c:layout>
              <c:numFmt formatCode="#,##0;&quot;-&quot;#,##0" sourceLinked="0"/>
              <c:spPr>
                <a:noFill/>
                <a:ln>
                  <a:noFill/>
                </a:ln>
              </c:spPr>
              <c:txPr>
                <a:bodyPr wrap="none"/>
                <a:lstStyle/>
                <a:p>
                  <a:pPr>
                    <a:defRPr sz="14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F652-48C0-9A42-F2727106227F}"/>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Sheet1!$A$1:$C$1</c:f>
              <c:numCache>
                <c:formatCode>#,##0;"-"#,##0</c:formatCode>
                <c:ptCount val="3"/>
                <c:pt idx="0">
                  <c:v>700</c:v>
                </c:pt>
                <c:pt idx="1">
                  <c:v>3600</c:v>
                </c:pt>
                <c:pt idx="2">
                  <c:v>3600</c:v>
                </c:pt>
              </c:numCache>
            </c:numRef>
          </c:val>
          <c:extLst>
            <c:ext xmlns:c16="http://schemas.microsoft.com/office/drawing/2014/chart" uri="{C3380CC4-5D6E-409C-BE32-E72D297353CC}">
              <c16:uniqueId val="{00000003-F652-48C0-9A42-F2727106227F}"/>
            </c:ext>
          </c:extLst>
        </c:ser>
        <c:dLbls>
          <c:showLegendKey val="0"/>
          <c:showVal val="0"/>
          <c:showCatName val="0"/>
          <c:showSerName val="0"/>
          <c:showPercent val="0"/>
          <c:showBubbleSize val="0"/>
        </c:dLbls>
        <c:gapWidth val="120"/>
        <c:overlap val="100"/>
        <c:axId val="381690952"/>
        <c:axId val="1"/>
      </c:barChart>
      <c:catAx>
        <c:axId val="381690952"/>
        <c:scaling>
          <c:orientation val="minMax"/>
        </c:scaling>
        <c:delete val="0"/>
        <c:axPos val="b"/>
        <c:majorGridlines>
          <c:spPr>
            <a:ln>
              <a:noFill/>
            </a:ln>
          </c:spPr>
        </c:majorGridlines>
        <c:majorTickMark val="none"/>
        <c:minorTickMark val="none"/>
        <c:tickLblPos val="none"/>
        <c:spPr>
          <a:ln w="9525" cap="flat" algn="ctr">
            <a:solidFill>
              <a:schemeClr val="tx1"/>
            </a:solidFill>
            <a:prstDash val="solid"/>
          </a:ln>
        </c:spPr>
        <c:crossAx val="1"/>
        <c:crosses val="min"/>
        <c:auto val="0"/>
        <c:lblAlgn val="ctr"/>
        <c:lblOffset val="100"/>
        <c:noMultiLvlLbl val="0"/>
      </c:catAx>
      <c:valAx>
        <c:axId val="1"/>
        <c:scaling>
          <c:orientation val="minMax"/>
          <c:max val="3600"/>
          <c:min val="0"/>
        </c:scaling>
        <c:delete val="1"/>
        <c:axPos val="l"/>
        <c:numFmt formatCode="#,##0;&quot;-&quot;#,##0" sourceLinked="1"/>
        <c:majorTickMark val="out"/>
        <c:minorTickMark val="none"/>
        <c:tickLblPos val="nextTo"/>
        <c:crossAx val="381690952"/>
        <c:crosses val="min"/>
        <c:crossBetween val="between"/>
      </c:valAx>
    </c:plotArea>
    <c:plotVisOnly val="0"/>
    <c:dispBlanksAs val="gap"/>
    <c:showDLblsOverMax val="1"/>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2.7196652719665274E-2"/>
          <c:y val="0.11156462585034013"/>
          <c:w val="0.94560669456066948"/>
          <c:h val="0.85306122448979593"/>
        </c:manualLayout>
      </c:layout>
      <c:barChart>
        <c:barDir val="col"/>
        <c:grouping val="stacked"/>
        <c:varyColors val="0"/>
        <c:ser>
          <c:idx val="0"/>
          <c:order val="0"/>
          <c:spPr>
            <a:solidFill>
              <a:schemeClr val="accent1"/>
            </a:solidFill>
            <a:ln>
              <a:noFill/>
            </a:ln>
          </c:spPr>
          <c:invertIfNegative val="0"/>
          <c:dLbls>
            <c:dLbl>
              <c:idx val="0"/>
              <c:layout>
                <c:manualLayout>
                  <c:x val="0"/>
                  <c:y val="-0.45442176870748302"/>
                </c:manualLayout>
              </c:layout>
              <c:numFmt formatCode="#,##0;&quot;-&quot;#,##0" sourceLinked="0"/>
              <c:spPr>
                <a:noFill/>
                <a:ln>
                  <a:noFill/>
                </a:ln>
              </c:spPr>
              <c:txPr>
                <a:bodyPr wrap="none"/>
                <a:lstStyle/>
                <a:p>
                  <a:pPr>
                    <a:defRPr sz="14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F6E7-4CFC-8E8A-D221B5430ADB}"/>
                </c:ext>
              </c:extLst>
            </c:dLbl>
            <c:dLbl>
              <c:idx val="1"/>
              <c:layout>
                <c:manualLayout>
                  <c:x val="0"/>
                  <c:y val="-0.48299319727891155"/>
                </c:manualLayout>
              </c:layout>
              <c:numFmt formatCode="#,##0;&quot;-&quot;#,##0" sourceLinked="0"/>
              <c:spPr>
                <a:noFill/>
                <a:ln>
                  <a:noFill/>
                </a:ln>
              </c:spPr>
              <c:txPr>
                <a:bodyPr wrap="none"/>
                <a:lstStyle/>
                <a:p>
                  <a:pPr>
                    <a:defRPr sz="14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F6E7-4CFC-8E8A-D221B5430ADB}"/>
                </c:ext>
              </c:extLst>
            </c:dLbl>
            <c:dLbl>
              <c:idx val="2"/>
              <c:layout>
                <c:manualLayout>
                  <c:x val="0"/>
                  <c:y val="-0.48299319727891155"/>
                </c:manualLayout>
              </c:layout>
              <c:numFmt formatCode="#,##0;&quot;-&quot;#,##0" sourceLinked="0"/>
              <c:spPr>
                <a:noFill/>
                <a:ln>
                  <a:noFill/>
                </a:ln>
              </c:spPr>
              <c:txPr>
                <a:bodyPr wrap="none"/>
                <a:lstStyle/>
                <a:p>
                  <a:pPr>
                    <a:defRPr sz="14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F6E7-4CFC-8E8A-D221B5430ADB}"/>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Sheet1!$A$1:$C$1</c:f>
              <c:numCache>
                <c:formatCode>General</c:formatCode>
                <c:ptCount val="3"/>
                <c:pt idx="0">
                  <c:v>56</c:v>
                </c:pt>
                <c:pt idx="1">
                  <c:v>60</c:v>
                </c:pt>
                <c:pt idx="2">
                  <c:v>60</c:v>
                </c:pt>
              </c:numCache>
            </c:numRef>
          </c:val>
          <c:extLst>
            <c:ext xmlns:c16="http://schemas.microsoft.com/office/drawing/2014/chart" uri="{C3380CC4-5D6E-409C-BE32-E72D297353CC}">
              <c16:uniqueId val="{00000003-F6E7-4CFC-8E8A-D221B5430ADB}"/>
            </c:ext>
          </c:extLst>
        </c:ser>
        <c:dLbls>
          <c:showLegendKey val="0"/>
          <c:showVal val="0"/>
          <c:showCatName val="0"/>
          <c:showSerName val="0"/>
          <c:showPercent val="0"/>
          <c:showBubbleSize val="0"/>
        </c:dLbls>
        <c:gapWidth val="120"/>
        <c:overlap val="100"/>
        <c:axId val="1070235904"/>
        <c:axId val="1"/>
      </c:barChart>
      <c:catAx>
        <c:axId val="1070235904"/>
        <c:scaling>
          <c:orientation val="minMax"/>
        </c:scaling>
        <c:delete val="0"/>
        <c:axPos val="b"/>
        <c:majorGridlines>
          <c:spPr>
            <a:ln>
              <a:noFill/>
            </a:ln>
          </c:spPr>
        </c:majorGridlines>
        <c:majorTickMark val="none"/>
        <c:minorTickMark val="none"/>
        <c:tickLblPos val="none"/>
        <c:spPr>
          <a:ln w="9525" cap="flat" algn="ctr">
            <a:solidFill>
              <a:schemeClr val="tx1"/>
            </a:solidFill>
            <a:prstDash val="solid"/>
          </a:ln>
        </c:spPr>
        <c:crossAx val="1"/>
        <c:crosses val="min"/>
        <c:auto val="0"/>
        <c:lblAlgn val="ctr"/>
        <c:lblOffset val="100"/>
        <c:noMultiLvlLbl val="0"/>
      </c:catAx>
      <c:valAx>
        <c:axId val="1"/>
        <c:scaling>
          <c:orientation val="minMax"/>
          <c:max val="60"/>
          <c:min val="0"/>
        </c:scaling>
        <c:delete val="1"/>
        <c:axPos val="l"/>
        <c:numFmt formatCode="General" sourceLinked="1"/>
        <c:majorTickMark val="out"/>
        <c:minorTickMark val="none"/>
        <c:tickLblPos val="nextTo"/>
        <c:crossAx val="1070235904"/>
        <c:crosses val="min"/>
        <c:crossBetween val="between"/>
      </c:valAx>
    </c:plotArea>
    <c:plotVisOnly val="0"/>
    <c:dispBlanksAs val="gap"/>
    <c:showDLblsOverMax val="1"/>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2.7196652719665274E-2"/>
          <c:y val="3.8291605301914583E-2"/>
          <c:w val="0.94560669456066948"/>
          <c:h val="0.92341678939617089"/>
        </c:manualLayout>
      </c:layout>
      <c:barChart>
        <c:barDir val="col"/>
        <c:grouping val="stacked"/>
        <c:varyColors val="0"/>
        <c:ser>
          <c:idx val="0"/>
          <c:order val="0"/>
          <c:spPr>
            <a:solidFill>
              <a:schemeClr val="accent1"/>
            </a:solidFill>
            <a:ln>
              <a:noFill/>
            </a:ln>
          </c:spPr>
          <c:invertIfNegative val="0"/>
          <c:val>
            <c:numRef>
              <c:f>Sheet1!$A$1:$C$1</c:f>
              <c:numCache>
                <c:formatCode>General</c:formatCode>
                <c:ptCount val="3"/>
                <c:pt idx="0">
                  <c:v>1000000</c:v>
                </c:pt>
                <c:pt idx="1">
                  <c:v>18000000</c:v>
                </c:pt>
                <c:pt idx="2">
                  <c:v>25200000</c:v>
                </c:pt>
              </c:numCache>
            </c:numRef>
          </c:val>
          <c:extLst>
            <c:ext xmlns:c16="http://schemas.microsoft.com/office/drawing/2014/chart" uri="{C3380CC4-5D6E-409C-BE32-E72D297353CC}">
              <c16:uniqueId val="{00000000-23DE-4A7C-9703-75C2CCBEDED3}"/>
            </c:ext>
          </c:extLst>
        </c:ser>
        <c:dLbls>
          <c:showLegendKey val="0"/>
          <c:showVal val="0"/>
          <c:showCatName val="0"/>
          <c:showSerName val="0"/>
          <c:showPercent val="0"/>
          <c:showBubbleSize val="0"/>
        </c:dLbls>
        <c:gapWidth val="120"/>
        <c:overlap val="100"/>
        <c:axId val="1070270672"/>
        <c:axId val="1"/>
      </c:barChart>
      <c:catAx>
        <c:axId val="1070270672"/>
        <c:scaling>
          <c:orientation val="minMax"/>
        </c:scaling>
        <c:delete val="0"/>
        <c:axPos val="b"/>
        <c:majorGridlines>
          <c:spPr>
            <a:ln>
              <a:noFill/>
            </a:ln>
          </c:spPr>
        </c:majorGridlines>
        <c:majorTickMark val="none"/>
        <c:minorTickMark val="none"/>
        <c:tickLblPos val="none"/>
        <c:spPr>
          <a:ln w="9525" cap="flat" algn="ctr">
            <a:solidFill>
              <a:schemeClr val="tx1"/>
            </a:solidFill>
            <a:prstDash val="solid"/>
          </a:ln>
        </c:spPr>
        <c:crossAx val="1"/>
        <c:crosses val="min"/>
        <c:auto val="0"/>
        <c:lblAlgn val="ctr"/>
        <c:lblOffset val="100"/>
        <c:noMultiLvlLbl val="0"/>
      </c:catAx>
      <c:valAx>
        <c:axId val="1"/>
        <c:scaling>
          <c:orientation val="minMax"/>
          <c:max val="25200000"/>
          <c:min val="0"/>
        </c:scaling>
        <c:delete val="1"/>
        <c:axPos val="l"/>
        <c:numFmt formatCode="General" sourceLinked="1"/>
        <c:majorTickMark val="out"/>
        <c:minorTickMark val="none"/>
        <c:tickLblPos val="nextTo"/>
        <c:crossAx val="1070270672"/>
        <c:crosses val="min"/>
        <c:crossBetween val="between"/>
      </c:valAx>
    </c:plotArea>
    <c:plotVisOnly val="0"/>
    <c:dispBlanksAs val="gap"/>
    <c:showDLblsOverMax val="1"/>
  </c:chart>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5F0C13-35A2-4A8E-86E7-BA71D5B27431}" type="datetimeFigureOut">
              <a:rPr lang="en-US" smtClean="0"/>
              <a:t>3/14/22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B1CD65-6C09-4534-ACE6-E34B39CD73A8}" type="slidenum">
              <a:rPr lang="en-US" smtClean="0"/>
              <a:t>‹#›</a:t>
            </a:fld>
            <a:endParaRPr lang="en-US"/>
          </a:p>
        </p:txBody>
      </p:sp>
    </p:spTree>
    <p:extLst>
      <p:ext uri="{BB962C8B-B14F-4D97-AF65-F5344CB8AC3E}">
        <p14:creationId xmlns:p14="http://schemas.microsoft.com/office/powerpoint/2010/main" val="1155861138"/>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https://www.ukcric.com/facilities/newcastle-urban-observatory/</a:t>
            </a:r>
          </a:p>
          <a:p>
            <a:r>
              <a:rPr lang="en-US"/>
              <a:t>https://www.voice-global.org/media/3810449/a2-urban-observatory.pdf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https://www.envirotech-online.com/news/air-monitoring/6/air-monitors/urban-observatory-monitors-newcastle-with-new-generation-of-sensors/46677</a:t>
            </a:r>
          </a:p>
          <a:p>
            <a:endParaRPr lang="en-US"/>
          </a:p>
        </p:txBody>
      </p:sp>
      <p:sp>
        <p:nvSpPr>
          <p:cNvPr id="4" name="Slide Number Placeholder 3"/>
          <p:cNvSpPr>
            <a:spLocks noGrp="1"/>
          </p:cNvSpPr>
          <p:nvPr>
            <p:ph type="sldNum" sz="quarter" idx="5"/>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fld id="{2A7E7520-E494-4B46-9D57-A6F5F2FC93E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1"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33090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https://newcastle.urbanobservatory.ac.uk/</a:t>
            </a:r>
          </a:p>
        </p:txBody>
      </p:sp>
      <p:sp>
        <p:nvSpPr>
          <p:cNvPr id="4" name="Slide Number Placeholder 3"/>
          <p:cNvSpPr>
            <a:spLocks noGrp="1"/>
          </p:cNvSpPr>
          <p:nvPr>
            <p:ph type="sldNum" sz="quarter" idx="5"/>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fld id="{241FEC92-B76A-4406-8C11-5D13CAFEB75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1"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294454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https://newcastle.urbanobservatory.ac.uk/</a:t>
            </a:r>
          </a:p>
        </p:txBody>
      </p:sp>
      <p:sp>
        <p:nvSpPr>
          <p:cNvPr id="4" name="Slide Number Placeholder 3"/>
          <p:cNvSpPr>
            <a:spLocks noGrp="1"/>
          </p:cNvSpPr>
          <p:nvPr>
            <p:ph type="sldNum" sz="quarter" idx="5"/>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fld id="{241FEC92-B76A-4406-8C11-5D13CAFEB75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1"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854169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a:t>https://communityindicators.net/indicator-projects/australian-urban-observatory/</a:t>
            </a:r>
          </a:p>
          <a:p>
            <a:pPr rtl="0"/>
            <a:r>
              <a:rPr lang="en-US"/>
              <a:t>https://www.theurbandeveloper.com/articles/rmit-software-maps-liveability-in-australian-cities</a:t>
            </a:r>
          </a:p>
          <a:p>
            <a:pPr rtl="0"/>
            <a:r>
              <a:rPr lang="en-US"/>
              <a:t>https://geoscape.com.au/wp-content/uploads/2021/05/GNAF-Product-Description.pdf</a:t>
            </a:r>
          </a:p>
        </p:txBody>
      </p:sp>
      <p:sp>
        <p:nvSpPr>
          <p:cNvPr id="4" name="Slide Number Placeholder 3"/>
          <p:cNvSpPr>
            <a:spLocks noGrp="1"/>
          </p:cNvSpPr>
          <p:nvPr>
            <p:ph type="sldNum" sz="quarter" idx="5"/>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fld id="{241FEC92-B76A-4406-8C11-5D13CAFEB75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1"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162550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800">
                <a:solidFill>
                  <a:srgbClr val="000000"/>
                </a:solidFill>
                <a:effectLst/>
                <a:latin typeface="Calibri" panose="020F0502020204030204" pitchFamily="34" charset="0"/>
                <a:ea typeface="Calibri" panose="020F0502020204030204" pitchFamily="34" charset="0"/>
              </a:rPr>
              <a:t>https://urbanobservatory.ac.uk/privacy-policy</a:t>
            </a:r>
          </a:p>
          <a:p>
            <a:r>
              <a:rPr lang="en-US"/>
              <a:t>https://projects.urbanobservatory.ac.uk/projects</a:t>
            </a:r>
            <a:endParaRPr lang="en-AU" sz="1800">
              <a:solidFill>
                <a:srgbClr val="000000"/>
              </a:solidFill>
              <a:effectLst/>
              <a:latin typeface="Calibri" panose="020F0502020204030204" pitchFamily="34" charset="0"/>
            </a:endParaRPr>
          </a:p>
          <a:p>
            <a:endParaRPr lang="en-US"/>
          </a:p>
        </p:txBody>
      </p:sp>
      <p:sp>
        <p:nvSpPr>
          <p:cNvPr id="4" name="Slide Number Placeholder 3"/>
          <p:cNvSpPr>
            <a:spLocks noGrp="1"/>
          </p:cNvSpPr>
          <p:nvPr>
            <p:ph type="sldNum" sz="quarter" idx="5"/>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fld id="{72B1CD65-6C09-4534-ACE6-E34B39CD73A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1"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271693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https://cur.org.au/project/australian-urban-observatory/</a:t>
            </a:r>
          </a:p>
          <a:p>
            <a:r>
              <a:rPr lang="en-US"/>
              <a:t>https://auo.org.au/partner/</a:t>
            </a:r>
          </a:p>
          <a:p>
            <a:r>
              <a:rPr lang="en-US"/>
              <a:t>https://auo.org.au/about/</a:t>
            </a:r>
          </a:p>
          <a:p>
            <a:r>
              <a:rPr lang="en-US"/>
              <a:t>https://au.linkedin.com/company/australian-urban-observatory?trk=public_profile_topcard-current-company</a:t>
            </a:r>
          </a:p>
          <a:p>
            <a:r>
              <a:rPr lang="en-US"/>
              <a:t>https://rmit.figshare.com/articles/educational_resource/Australian_Urban_Observatory_Paid_Partnership_Prospectus/14150183</a:t>
            </a:r>
          </a:p>
        </p:txBody>
      </p:sp>
      <p:sp>
        <p:nvSpPr>
          <p:cNvPr id="4" name="Slide Number Placeholder 3"/>
          <p:cNvSpPr>
            <a:spLocks noGrp="1"/>
          </p:cNvSpPr>
          <p:nvPr>
            <p:ph type="sldNum" sz="quarter" idx="5"/>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fld id="{2A7E7520-E494-4B46-9D57-A6F5F2FC93E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1"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57268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https://orca.cardiff.ac.uk/140048/14/NaeimaHamed_26_MAR_2021_V5.pdf</a:t>
            </a:r>
          </a:p>
          <a:p>
            <a:r>
              <a:rPr lang="en-US"/>
              <a:t>https://www.ncl.ac.uk/who-we-are/vision/urban-observatory/</a:t>
            </a:r>
          </a:p>
          <a:p>
            <a:r>
              <a:rPr lang="en-US"/>
              <a:t>https://sensemystreet.uk/sensors/</a:t>
            </a:r>
          </a:p>
          <a:p>
            <a:r>
              <a:rPr lang="en-US"/>
              <a:t>https://sensemystreet.uk/news/</a:t>
            </a:r>
          </a:p>
          <a:p>
            <a:r>
              <a:rPr lang="en-US"/>
              <a:t>https://make.place/</a:t>
            </a:r>
          </a:p>
          <a:p>
            <a:r>
              <a:rPr lang="en-US"/>
              <a:t>https://explore.make.place/</a:t>
            </a:r>
          </a:p>
          <a:p>
            <a:r>
              <a:rPr lang="en-US"/>
              <a:t>https://make.place/home/hello-world/</a:t>
            </a:r>
          </a:p>
          <a:p>
            <a:r>
              <a:rPr lang="en-US"/>
              <a:t>https://newcastle.urbanobservatory.ac.uk/</a:t>
            </a:r>
          </a:p>
        </p:txBody>
      </p:sp>
      <p:sp>
        <p:nvSpPr>
          <p:cNvPr id="4" name="Slide Number Placeholder 3"/>
          <p:cNvSpPr>
            <a:spLocks noGrp="1"/>
          </p:cNvSpPr>
          <p:nvPr>
            <p:ph type="sldNum" sz="quarter" idx="5"/>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fld id="{241FEC92-B76A-4406-8C11-5D13CAFEB75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1"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880644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https://www.metoffice.gov.uk/services/data/datapoint/about/</a:t>
            </a:r>
          </a:p>
        </p:txBody>
      </p:sp>
      <p:sp>
        <p:nvSpPr>
          <p:cNvPr id="4" name="Slide Number Placeholder 3"/>
          <p:cNvSpPr>
            <a:spLocks noGrp="1"/>
          </p:cNvSpPr>
          <p:nvPr>
            <p:ph type="sldNum" sz="quarter" idx="5"/>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fld id="{241FEC92-B76A-4406-8C11-5D13CAFEB75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1"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65301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https://www.ncl.ac.uk/who-we-are/vision/urban-observatory/</a:t>
            </a:r>
          </a:p>
          <a:p>
            <a:r>
              <a:rPr lang="en-US"/>
              <a:t>https://huckg.is/gisruk2017/GISRUK_2017_paper_15.pdf</a:t>
            </a:r>
          </a:p>
          <a:p>
            <a:r>
              <a:rPr lang="en-US"/>
              <a:t>https://www.ncl.ac.uk/press/articles/archive/2019/05/citiesinthecloud/</a:t>
            </a:r>
          </a:p>
          <a:p>
            <a:r>
              <a:rPr lang="en-US"/>
              <a:t>https://orca.cardiff.ac.uk/140048/14/NaeimaHamed_26_MAR_2021_V5.pdf</a:t>
            </a:r>
          </a:p>
          <a:p>
            <a:r>
              <a:rPr lang="en-US"/>
              <a:t>https://www.bulbapp.com/u/urban-observatories-project</a:t>
            </a:r>
          </a:p>
        </p:txBody>
      </p:sp>
      <p:sp>
        <p:nvSpPr>
          <p:cNvPr id="4" name="Slide Number Placeholder 3"/>
          <p:cNvSpPr>
            <a:spLocks noGrp="1"/>
          </p:cNvSpPr>
          <p:nvPr>
            <p:ph type="sldNum" sz="quarter" idx="5"/>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fld id="{241FEC92-B76A-4406-8C11-5D13CAFEB75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1"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645056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a:t>https://urbanobservatory.ac.uk/corona</a:t>
            </a:r>
          </a:p>
          <a:p>
            <a:pPr rtl="0"/>
            <a:r>
              <a:rPr lang="en-US"/>
              <a:t>https://www.ukcric.com/about-ukcric/scientific-missions/</a:t>
            </a:r>
          </a:p>
          <a:p>
            <a:pPr rtl="0"/>
            <a:r>
              <a:rPr lang="en-US"/>
              <a:t>https://projects.urbanobservatory.ac.uk/projects/ukcric</a:t>
            </a:r>
          </a:p>
        </p:txBody>
      </p:sp>
      <p:sp>
        <p:nvSpPr>
          <p:cNvPr id="4" name="Slide Number Placeholder 3"/>
          <p:cNvSpPr>
            <a:spLocks noGrp="1"/>
          </p:cNvSpPr>
          <p:nvPr>
            <p:ph type="sldNum" sz="quarter" idx="5"/>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fld id="{241FEC92-B76A-4406-8C11-5D13CAFEB75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1"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54588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a:t>https://www.ncl.ac.uk/computing/research/nuse/</a:t>
            </a:r>
          </a:p>
          <a:p>
            <a:pPr rtl="0"/>
            <a:r>
              <a:rPr lang="en-US"/>
              <a:t>https://www.cs.le.ac.uk/events/UCC2020/keynotes/index.htm</a:t>
            </a:r>
          </a:p>
          <a:p>
            <a:pPr rtl="0"/>
            <a:r>
              <a:rPr lang="en-US"/>
              <a:t>http://closer.scitevents.org/Documents/Previous_Invited_Speakers/2020/CLOSER_2020_KS_2_Presentation.pdf</a:t>
            </a:r>
          </a:p>
          <a:p>
            <a:pPr rtl="0"/>
            <a:r>
              <a:rPr lang="en-US"/>
              <a:t>https://www.cse.iitb.ac.in/archive/page20?talkdetails=1453</a:t>
            </a:r>
          </a:p>
          <a:p>
            <a:pPr rtl="0"/>
            <a:r>
              <a:rPr lang="en-US"/>
              <a:t>https://digileaders.com/newcastle-building-on-smart-city-of-the-year/</a:t>
            </a:r>
          </a:p>
          <a:p>
            <a:pPr rtl="0"/>
            <a:r>
              <a:rPr lang="en-US"/>
              <a:t>https://enterpriseiotinsights.com/20201228/internet-of-things/connexin-deploy-nationwide-iot-network-uk</a:t>
            </a:r>
          </a:p>
          <a:p>
            <a:pPr rtl="0"/>
            <a:r>
              <a:rPr lang="en-US"/>
              <a:t>https://bidstats.uk/tenders/2020/W10/722075998</a:t>
            </a:r>
          </a:p>
        </p:txBody>
      </p:sp>
      <p:sp>
        <p:nvSpPr>
          <p:cNvPr id="4" name="Slide Number Placeholder 3"/>
          <p:cNvSpPr>
            <a:spLocks noGrp="1"/>
          </p:cNvSpPr>
          <p:nvPr>
            <p:ph type="sldNum" sz="quarter" idx="5"/>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fld id="{241FEC92-B76A-4406-8C11-5D13CAFEB75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1"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649763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https://medium.com/mytake/the-ux-honeycomb-seven-essential-considerations-for-developers-accc372a398c</a:t>
            </a:r>
          </a:p>
        </p:txBody>
      </p:sp>
      <p:sp>
        <p:nvSpPr>
          <p:cNvPr id="4" name="Slide Number Placeholder 3"/>
          <p:cNvSpPr>
            <a:spLocks noGrp="1"/>
          </p:cNvSpPr>
          <p:nvPr>
            <p:ph type="sldNum" sz="quarter" idx="5"/>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fld id="{241FEC92-B76A-4406-8C11-5D13CAFEB75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1"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639207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https://newcastle.urbanobservatory.ac.uk/</a:t>
            </a:r>
          </a:p>
          <a:p>
            <a:endParaRPr lang="en-US"/>
          </a:p>
        </p:txBody>
      </p:sp>
      <p:sp>
        <p:nvSpPr>
          <p:cNvPr id="4" name="Slide Number Placeholder 3"/>
          <p:cNvSpPr>
            <a:spLocks noGrp="1"/>
          </p:cNvSpPr>
          <p:nvPr>
            <p:ph type="sldNum" sz="quarter" idx="5"/>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fld id="{241FEC92-B76A-4406-8C11-5D13CAFEB75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1"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708042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2.vml"/><Relationship Id="rId5" Type="http://schemas.openxmlformats.org/officeDocument/2006/relationships/image" Target="../media/image2.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4.xml"/><Relationship Id="rId1" Type="http://schemas.openxmlformats.org/officeDocument/2006/relationships/vmlDrawing" Target="../drawings/vmlDrawing9.vml"/><Relationship Id="rId6" Type="http://schemas.openxmlformats.org/officeDocument/2006/relationships/image" Target="../media/image6.png"/><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vmlDrawing" Target="../drawings/vmlDrawing3.vml"/><Relationship Id="rId6" Type="http://schemas.openxmlformats.org/officeDocument/2006/relationships/image" Target="../media/image3.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image" Target="../media/image4.png"/><Relationship Id="rId5" Type="http://schemas.openxmlformats.org/officeDocument/2006/relationships/image" Target="../media/image2.emf"/><Relationship Id="rId4" Type="http://schemas.openxmlformats.org/officeDocument/2006/relationships/oleObject" Target="../embeddings/oleObject4.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vmlDrawing" Target="../drawings/vmlDrawing5.vml"/><Relationship Id="rId6" Type="http://schemas.openxmlformats.org/officeDocument/2006/relationships/image" Target="../media/image5.png"/><Relationship Id="rId5" Type="http://schemas.openxmlformats.org/officeDocument/2006/relationships/image" Target="../media/image2.emf"/><Relationship Id="rId4" Type="http://schemas.openxmlformats.org/officeDocument/2006/relationships/oleObject" Target="../embeddings/oleObject5.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vmlDrawing" Target="../drawings/vmlDrawing6.vml"/><Relationship Id="rId5" Type="http://schemas.openxmlformats.org/officeDocument/2006/relationships/image" Target="../media/image2.emf"/><Relationship Id="rId4" Type="http://schemas.openxmlformats.org/officeDocument/2006/relationships/oleObject" Target="../embeddings/oleObject6.bin"/></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vmlDrawing" Target="../drawings/vmlDrawing7.vml"/><Relationship Id="rId6" Type="http://schemas.openxmlformats.org/officeDocument/2006/relationships/image" Target="../media/image3.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vmlDrawing" Target="../drawings/vmlDrawing8.vml"/><Relationship Id="rId6" Type="http://schemas.openxmlformats.org/officeDocument/2006/relationships/image" Target="../media/image3.emf"/><Relationship Id="rId5" Type="http://schemas.openxmlformats.org/officeDocument/2006/relationships/oleObject" Target="../embeddings/oleObject8.bin"/><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in Cover">
    <p:bg>
      <p:bgPr>
        <a:solidFill>
          <a:schemeClr val="accent5"/>
        </a:solidFill>
        <a:effectLst/>
      </p:bgPr>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F8C5806-B73B-4AB2-AFE4-E311D44704BA}"/>
              </a:ext>
            </a:extLst>
          </p:cNvPr>
          <p:cNvGraphicFramePr>
            <a:graphicFrameLocks noChangeAspect="1"/>
          </p:cNvGraphicFramePr>
          <p:nvPr userDrawn="1">
            <p:custDataLst>
              <p:tags r:id="rId2"/>
            </p:custDataLst>
            <p:extLst>
              <p:ext uri="{D42A27DB-BD31-4B8C-83A1-F6EECF244321}">
                <p14:modId xmlns:p14="http://schemas.microsoft.com/office/powerpoint/2010/main" val="42266970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8" name="think-cell Slide" r:id="rId4" imgW="631" imgH="631" progId="TCLayout.ActiveDocument.1">
                  <p:embed/>
                </p:oleObj>
              </mc:Choice>
              <mc:Fallback>
                <p:oleObj name="think-cell Slide" r:id="rId4" imgW="631" imgH="631" progId="TCLayout.ActiveDocument.1">
                  <p:embed/>
                  <p:pic>
                    <p:nvPicPr>
                      <p:cNvPr id="8" name="Object 7" hidden="1">
                        <a:extLst>
                          <a:ext uri="{FF2B5EF4-FFF2-40B4-BE49-F238E27FC236}">
                            <a16:creationId xmlns:a16="http://schemas.microsoft.com/office/drawing/2014/main" id="{0F8C5806-B73B-4AB2-AFE4-E311D44704B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Title 1"/>
          <p:cNvSpPr>
            <a:spLocks noGrp="1"/>
          </p:cNvSpPr>
          <p:nvPr>
            <p:ph type="ctrTitle"/>
          </p:nvPr>
        </p:nvSpPr>
        <p:spPr>
          <a:xfrm>
            <a:off x="1199456" y="3068960"/>
            <a:ext cx="9889099" cy="792088"/>
          </a:xfrm>
        </p:spPr>
        <p:txBody>
          <a:bodyPr vert="horz" anchor="ctr">
            <a:normAutofit/>
          </a:bodyPr>
          <a:lstStyle>
            <a:lvl1pPr algn="r" rtl="1">
              <a:defRPr sz="2500">
                <a:solidFill>
                  <a:schemeClr val="bg2"/>
                </a:solidFill>
                <a:latin typeface="DIN Next LT Arabic Medium" panose="020B0603020203050203" pitchFamily="34" charset="-78"/>
                <a:cs typeface="DIN Next LT Arabic Medium" panose="020B0603020203050203" pitchFamily="34" charset="-78"/>
              </a:defRPr>
            </a:lvl1pPr>
          </a:lstStyle>
          <a:p>
            <a:r>
              <a:rPr lang="en-US"/>
              <a:t>Click to edit Master title style</a:t>
            </a:r>
            <a:endParaRPr lang="ar-SA"/>
          </a:p>
        </p:txBody>
      </p:sp>
      <p:grpSp>
        <p:nvGrpSpPr>
          <p:cNvPr id="5" name="Group 4">
            <a:extLst>
              <a:ext uri="{FF2B5EF4-FFF2-40B4-BE49-F238E27FC236}">
                <a16:creationId xmlns:a16="http://schemas.microsoft.com/office/drawing/2014/main" id="{102F4175-8A23-489C-87DD-B1986A055421}"/>
              </a:ext>
            </a:extLst>
          </p:cNvPr>
          <p:cNvGrpSpPr/>
          <p:nvPr userDrawn="1"/>
        </p:nvGrpSpPr>
        <p:grpSpPr>
          <a:xfrm>
            <a:off x="0" y="0"/>
            <a:ext cx="2712278" cy="3626678"/>
            <a:chOff x="0" y="0"/>
            <a:chExt cx="2712278" cy="3626678"/>
          </a:xfrm>
        </p:grpSpPr>
        <p:sp>
          <p:nvSpPr>
            <p:cNvPr id="7" name="Freeform 1">
              <a:extLst>
                <a:ext uri="{FF2B5EF4-FFF2-40B4-BE49-F238E27FC236}">
                  <a16:creationId xmlns:a16="http://schemas.microsoft.com/office/drawing/2014/main" id="{041A710B-4FA4-44A4-82AD-FA74497A9E82}"/>
                </a:ext>
              </a:extLst>
            </p:cNvPr>
            <p:cNvSpPr/>
            <p:nvPr userDrawn="1"/>
          </p:nvSpPr>
          <p:spPr>
            <a:xfrm>
              <a:off x="0" y="0"/>
              <a:ext cx="2712278" cy="3626678"/>
            </a:xfrm>
            <a:custGeom>
              <a:avLst/>
              <a:gdLst>
                <a:gd name="connsiteX0" fmla="*/ 2712278 w 2712278"/>
                <a:gd name="connsiteY0" fmla="*/ 0 h 3626678"/>
                <a:gd name="connsiteX1" fmla="*/ 2685774 w 2712278"/>
                <a:gd name="connsiteY1" fmla="*/ 1373808 h 3626678"/>
                <a:gd name="connsiteX2" fmla="*/ 0 w 2712278"/>
                <a:gd name="connsiteY2" fmla="*/ 3626678 h 3626678"/>
              </a:gdLst>
              <a:ahLst/>
              <a:cxnLst>
                <a:cxn ang="0">
                  <a:pos x="connsiteX0" y="connsiteY0"/>
                </a:cxn>
                <a:cxn ang="0">
                  <a:pos x="connsiteX1" y="connsiteY1"/>
                </a:cxn>
                <a:cxn ang="0">
                  <a:pos x="connsiteX2" y="connsiteY2"/>
                </a:cxn>
              </a:cxnLst>
              <a:rect l="l" t="t" r="r" b="b"/>
              <a:pathLst>
                <a:path w="2712278" h="3626678">
                  <a:moveTo>
                    <a:pt x="2712278" y="0"/>
                  </a:moveTo>
                  <a:lnTo>
                    <a:pt x="2685774" y="1373808"/>
                  </a:lnTo>
                  <a:lnTo>
                    <a:pt x="0" y="3626678"/>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a:p>
          </p:txBody>
        </p:sp>
        <p:sp>
          <p:nvSpPr>
            <p:cNvPr id="9" name="Freeform 2">
              <a:extLst>
                <a:ext uri="{FF2B5EF4-FFF2-40B4-BE49-F238E27FC236}">
                  <a16:creationId xmlns:a16="http://schemas.microsoft.com/office/drawing/2014/main" id="{9F40B240-9B68-4DB0-87DC-043941E4401E}"/>
                </a:ext>
              </a:extLst>
            </p:cNvPr>
            <p:cNvSpPr/>
            <p:nvPr userDrawn="1"/>
          </p:nvSpPr>
          <p:spPr>
            <a:xfrm>
              <a:off x="0" y="905565"/>
              <a:ext cx="2690192" cy="463826"/>
            </a:xfrm>
            <a:custGeom>
              <a:avLst/>
              <a:gdLst>
                <a:gd name="connsiteX0" fmla="*/ 0 w 2690192"/>
                <a:gd name="connsiteY0" fmla="*/ 0 h 463826"/>
                <a:gd name="connsiteX1" fmla="*/ 2690192 w 2690192"/>
                <a:gd name="connsiteY1" fmla="*/ 463826 h 463826"/>
              </a:gdLst>
              <a:ahLst/>
              <a:cxnLst>
                <a:cxn ang="0">
                  <a:pos x="connsiteX0" y="connsiteY0"/>
                </a:cxn>
                <a:cxn ang="0">
                  <a:pos x="connsiteX1" y="connsiteY1"/>
                </a:cxn>
              </a:cxnLst>
              <a:rect l="l" t="t" r="r" b="b"/>
              <a:pathLst>
                <a:path w="2690192" h="463826">
                  <a:moveTo>
                    <a:pt x="0" y="0"/>
                  </a:moveTo>
                  <a:lnTo>
                    <a:pt x="2690192" y="463826"/>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a:p>
          </p:txBody>
        </p:sp>
      </p:grpSp>
    </p:spTree>
    <p:extLst>
      <p:ext uri="{BB962C8B-B14F-4D97-AF65-F5344CB8AC3E}">
        <p14:creationId xmlns:p14="http://schemas.microsoft.com/office/powerpoint/2010/main" val="3768879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reak Slide 4">
    <p:bg>
      <p:bgPr>
        <a:solidFill>
          <a:schemeClr val="accent6"/>
        </a:solidFill>
        <a:effectLst/>
      </p:bgPr>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A17F1226-E3C5-420E-84A5-D930863F2E27}"/>
              </a:ext>
            </a:extLst>
          </p:cNvPr>
          <p:cNvGraphicFramePr>
            <a:graphicFrameLocks noChangeAspect="1"/>
          </p:cNvGraphicFramePr>
          <p:nvPr userDrawn="1">
            <p:custDataLst>
              <p:tags r:id="rId2"/>
            </p:custDataLst>
            <p:extLst>
              <p:ext uri="{D42A27DB-BD31-4B8C-83A1-F6EECF244321}">
                <p14:modId xmlns:p14="http://schemas.microsoft.com/office/powerpoint/2010/main" val="61991847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26" name="think-cell Slide" r:id="rId4" imgW="631" imgH="631" progId="TCLayout.ActiveDocument.1">
                  <p:embed/>
                </p:oleObj>
              </mc:Choice>
              <mc:Fallback>
                <p:oleObj name="think-cell Slide" r:id="rId4" imgW="631" imgH="631" progId="TCLayout.ActiveDocument.1">
                  <p:embed/>
                  <p:pic>
                    <p:nvPicPr>
                      <p:cNvPr id="5" name="Object 4" hidden="1">
                        <a:extLst>
                          <a:ext uri="{FF2B5EF4-FFF2-40B4-BE49-F238E27FC236}">
                            <a16:creationId xmlns:a16="http://schemas.microsoft.com/office/drawing/2014/main" id="{A17F1226-E3C5-420E-84A5-D930863F2E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3" name="7C29C40B-0613-4E42-A255-03EB9A6E8063" descr="85ED7FC9-2C4D-4DBC-8223-6F643200BEC4@elm"/>
          <p:cNvPicPr>
            <a:picLocks noChangeAspect="1" noChangeArrowheads="1"/>
          </p:cNvPicPr>
          <p:nvPr userDrawn="1"/>
        </p:nvPicPr>
        <p:blipFill>
          <a:blip r:embed="rId6">
            <a:extLst>
              <a:ext uri="{28A0092B-C50C-407E-A947-70E740481C1C}">
                <a14:useLocalDpi xmlns:a14="http://schemas.microsoft.com/office/drawing/2010/main"/>
              </a:ext>
            </a:extLst>
          </a:blip>
          <a:srcRect/>
          <a:stretch>
            <a:fillRect/>
          </a:stretch>
        </p:blipFill>
        <p:spPr bwMode="auto">
          <a:xfrm>
            <a:off x="8168" y="1"/>
            <a:ext cx="10697633" cy="566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ctrTitle"/>
          </p:nvPr>
        </p:nvSpPr>
        <p:spPr>
          <a:xfrm>
            <a:off x="1199456" y="3068960"/>
            <a:ext cx="9889099" cy="792088"/>
          </a:xfrm>
        </p:spPr>
        <p:txBody>
          <a:bodyPr vert="horz" anchor="ctr">
            <a:normAutofit/>
          </a:bodyPr>
          <a:lstStyle>
            <a:lvl1pPr algn="r" rtl="1">
              <a:defRPr sz="2500">
                <a:solidFill>
                  <a:schemeClr val="bg2"/>
                </a:solidFill>
              </a:defRPr>
            </a:lvl1pPr>
          </a:lstStyle>
          <a:p>
            <a:r>
              <a:rPr lang="en-US"/>
              <a:t>Click to edit Master title style</a:t>
            </a:r>
            <a:endParaRPr lang="ar-SA"/>
          </a:p>
        </p:txBody>
      </p:sp>
    </p:spTree>
    <p:extLst>
      <p:ext uri="{BB962C8B-B14F-4D97-AF65-F5344CB8AC3E}">
        <p14:creationId xmlns:p14="http://schemas.microsoft.com/office/powerpoint/2010/main" val="2929946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inner Slide ">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40"/>
            <a:ext cx="10972800" cy="1138137"/>
          </a:xfrm>
        </p:spPr>
        <p:txBody>
          <a:bodyPr anchor="b">
            <a:normAutofit/>
          </a:bodyPr>
          <a:lstStyle>
            <a:lvl1pPr algn="r">
              <a:defRPr sz="2500"/>
            </a:lvl1pPr>
          </a:lstStyle>
          <a:p>
            <a:r>
              <a:rPr lang="en-US"/>
              <a:t>Click to edit Master title style</a:t>
            </a:r>
            <a:endParaRPr lang="ar-SA"/>
          </a:p>
        </p:txBody>
      </p:sp>
      <p:sp>
        <p:nvSpPr>
          <p:cNvPr id="3" name="Date Placeholder 2"/>
          <p:cNvSpPr>
            <a:spLocks noGrp="1"/>
          </p:cNvSpPr>
          <p:nvPr>
            <p:ph type="dt" sz="half" idx="10"/>
          </p:nvPr>
        </p:nvSpPr>
        <p:spPr/>
        <p:txBody>
          <a:bodyPr/>
          <a:lstStyle/>
          <a:p>
            <a:endParaRPr lang="ar-SA"/>
          </a:p>
        </p:txBody>
      </p:sp>
      <p:sp>
        <p:nvSpPr>
          <p:cNvPr id="5" name="Slide Number Placeholder 4"/>
          <p:cNvSpPr>
            <a:spLocks noGrp="1"/>
          </p:cNvSpPr>
          <p:nvPr>
            <p:ph type="sldNum" sz="quarter" idx="12"/>
          </p:nvPr>
        </p:nvSpPr>
        <p:spPr>
          <a:xfrm>
            <a:off x="5747477" y="6356352"/>
            <a:ext cx="2844800" cy="365125"/>
          </a:xfrm>
        </p:spPr>
        <p:txBody>
          <a:bodyPr/>
          <a:lstStyle/>
          <a:p>
            <a:fld id="{9FDB499F-DC86-4996-A3C7-FCE8E06389C2}" type="slidenum">
              <a:rPr lang="ar-SA" smtClean="0"/>
              <a:t>‹#›</a:t>
            </a:fld>
            <a:endParaRPr lang="ar-SA"/>
          </a:p>
        </p:txBody>
      </p:sp>
    </p:spTree>
    <p:extLst>
      <p:ext uri="{BB962C8B-B14F-4D97-AF65-F5344CB8AC3E}">
        <p14:creationId xmlns:p14="http://schemas.microsoft.com/office/powerpoint/2010/main" val="445575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ner Slide 2">
    <p:spTree>
      <p:nvGrpSpPr>
        <p:cNvPr id="1" name=""/>
        <p:cNvGrpSpPr/>
        <p:nvPr/>
      </p:nvGrpSpPr>
      <p:grpSpPr>
        <a:xfrm>
          <a:off x="0" y="0"/>
          <a:ext cx="0" cy="0"/>
          <a:chOff x="0" y="0"/>
          <a:chExt cx="0" cy="0"/>
        </a:xfrm>
      </p:grpSpPr>
      <p:sp>
        <p:nvSpPr>
          <p:cNvPr id="2" name="Title 1"/>
          <p:cNvSpPr>
            <a:spLocks noGrp="1"/>
          </p:cNvSpPr>
          <p:nvPr>
            <p:ph type="title"/>
          </p:nvPr>
        </p:nvSpPr>
        <p:spPr>
          <a:xfrm>
            <a:off x="1831709" y="273050"/>
            <a:ext cx="10120943" cy="779687"/>
          </a:xfrm>
        </p:spPr>
        <p:txBody>
          <a:bodyPr anchor="b">
            <a:normAutofit/>
          </a:bodyPr>
          <a:lstStyle>
            <a:lvl1pPr algn="r">
              <a:defRPr sz="2500" b="0"/>
            </a:lvl1pPr>
          </a:lstStyle>
          <a:p>
            <a:r>
              <a:rPr lang="en-US"/>
              <a:t>Click to edit Master title style</a:t>
            </a:r>
            <a:endParaRPr lang="ar-SA"/>
          </a:p>
        </p:txBody>
      </p:sp>
      <p:sp>
        <p:nvSpPr>
          <p:cNvPr id="3" name="Content Placeholder 2"/>
          <p:cNvSpPr>
            <a:spLocks noGrp="1"/>
          </p:cNvSpPr>
          <p:nvPr>
            <p:ph idx="1"/>
          </p:nvPr>
        </p:nvSpPr>
        <p:spPr>
          <a:xfrm>
            <a:off x="1295467" y="1232694"/>
            <a:ext cx="10657184" cy="543666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Tree>
    <p:extLst>
      <p:ext uri="{BB962C8B-B14F-4D97-AF65-F5344CB8AC3E}">
        <p14:creationId xmlns:p14="http://schemas.microsoft.com/office/powerpoint/2010/main" val="2759901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inner Slide 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14A1A038-26D6-4448-BEFF-B10988F574D9}"/>
              </a:ext>
            </a:extLst>
          </p:cNvPr>
          <p:cNvGraphicFramePr>
            <a:graphicFrameLocks noChangeAspect="1"/>
          </p:cNvGraphicFramePr>
          <p:nvPr userDrawn="1">
            <p:custDataLst>
              <p:tags r:id="rId2"/>
            </p:custDataLst>
            <p:extLst>
              <p:ext uri="{D42A27DB-BD31-4B8C-83A1-F6EECF244321}">
                <p14:modId xmlns:p14="http://schemas.microsoft.com/office/powerpoint/2010/main" val="237784196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82" name="think-cell Slide" r:id="rId5" imgW="370" imgH="371" progId="TCLayout.ActiveDocument.1">
                  <p:embed/>
                </p:oleObj>
              </mc:Choice>
              <mc:Fallback>
                <p:oleObj name="think-cell Slide" r:id="rId5" imgW="370" imgH="371" progId="TCLayout.ActiveDocument.1">
                  <p:embed/>
                  <p:pic>
                    <p:nvPicPr>
                      <p:cNvPr id="3" name="Object 2" hidden="1">
                        <a:extLst>
                          <a:ext uri="{FF2B5EF4-FFF2-40B4-BE49-F238E27FC236}">
                            <a16:creationId xmlns:a16="http://schemas.microsoft.com/office/drawing/2014/main" id="{14A1A038-26D6-4448-BEFF-B10988F574D9}"/>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47CA0DD-03C6-442E-9BE2-C89BD7DFF738}"/>
              </a:ext>
            </a:extLst>
          </p:cNvPr>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3200" b="0" i="0" baseline="0">
              <a:latin typeface="DIN Next LT Arabic Medium" panose="020B0603020203050203" pitchFamily="34" charset="-78"/>
              <a:ea typeface="+mj-ea"/>
              <a:cs typeface="+mj-cs"/>
              <a:sym typeface="DIN Next LT Arabic Medium" panose="020B0603020203050203" pitchFamily="34" charset="-78"/>
            </a:endParaRPr>
          </a:p>
        </p:txBody>
      </p:sp>
      <p:sp>
        <p:nvSpPr>
          <p:cNvPr id="150" name="Title 1"/>
          <p:cNvSpPr>
            <a:spLocks noGrp="1"/>
          </p:cNvSpPr>
          <p:nvPr>
            <p:ph type="title"/>
          </p:nvPr>
        </p:nvSpPr>
        <p:spPr>
          <a:xfrm>
            <a:off x="624841" y="541020"/>
            <a:ext cx="9695630" cy="610238"/>
          </a:xfrm>
        </p:spPr>
        <p:txBody>
          <a:bodyPr>
            <a:normAutofit/>
          </a:bodyPr>
          <a:lstStyle>
            <a:lvl1pPr algn="r">
              <a:defRPr sz="3200">
                <a:solidFill>
                  <a:schemeClr val="accent3"/>
                </a:solidFill>
              </a:defRPr>
            </a:lvl1pPr>
          </a:lstStyle>
          <a:p>
            <a:r>
              <a:rPr lang="en-US"/>
              <a:t>Click to edit Master title style</a:t>
            </a:r>
          </a:p>
        </p:txBody>
      </p:sp>
    </p:spTree>
    <p:extLst>
      <p:ext uri="{BB962C8B-B14F-4D97-AF65-F5344CB8AC3E}">
        <p14:creationId xmlns:p14="http://schemas.microsoft.com/office/powerpoint/2010/main" val="3824672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reak Slide">
    <p:bg>
      <p:bgPr>
        <a:solidFill>
          <a:schemeClr val="accent4"/>
        </a:solidFill>
        <a:effectLst/>
      </p:bgPr>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5965EF0-C87F-47D8-BB53-488B97E1F6D2}"/>
              </a:ext>
            </a:extLst>
          </p:cNvPr>
          <p:cNvGraphicFramePr>
            <a:graphicFrameLocks noChangeAspect="1"/>
          </p:cNvGraphicFramePr>
          <p:nvPr userDrawn="1">
            <p:custDataLst>
              <p:tags r:id="rId2"/>
            </p:custDataLst>
            <p:extLst>
              <p:ext uri="{D42A27DB-BD31-4B8C-83A1-F6EECF244321}">
                <p14:modId xmlns:p14="http://schemas.microsoft.com/office/powerpoint/2010/main" val="29536397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06" name="think-cell Slide" r:id="rId4" imgW="631" imgH="631" progId="TCLayout.ActiveDocument.1">
                  <p:embed/>
                </p:oleObj>
              </mc:Choice>
              <mc:Fallback>
                <p:oleObj name="think-cell Slide" r:id="rId4" imgW="631" imgH="631" progId="TCLayout.ActiveDocument.1">
                  <p:embed/>
                  <p:pic>
                    <p:nvPicPr>
                      <p:cNvPr id="5" name="Object 4" hidden="1">
                        <a:extLst>
                          <a:ext uri="{FF2B5EF4-FFF2-40B4-BE49-F238E27FC236}">
                            <a16:creationId xmlns:a16="http://schemas.microsoft.com/office/drawing/2014/main" id="{35965EF0-C87F-47D8-BB53-488B97E1F6D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Title 1"/>
          <p:cNvSpPr>
            <a:spLocks noGrp="1"/>
          </p:cNvSpPr>
          <p:nvPr>
            <p:ph type="ctrTitle"/>
          </p:nvPr>
        </p:nvSpPr>
        <p:spPr>
          <a:xfrm>
            <a:off x="1199456" y="3068960"/>
            <a:ext cx="9889099" cy="792088"/>
          </a:xfrm>
        </p:spPr>
        <p:txBody>
          <a:bodyPr vert="horz" anchor="ctr">
            <a:normAutofit/>
          </a:bodyPr>
          <a:lstStyle>
            <a:lvl1pPr algn="r" rtl="1">
              <a:defRPr sz="2500">
                <a:solidFill>
                  <a:schemeClr val="bg2"/>
                </a:solidFill>
              </a:defRPr>
            </a:lvl1pPr>
          </a:lstStyle>
          <a:p>
            <a:r>
              <a:rPr lang="en-US"/>
              <a:t>Click to edit Master title style</a:t>
            </a:r>
            <a:endParaRPr lang="ar-SA"/>
          </a:p>
        </p:txBody>
      </p:sp>
      <p:pic>
        <p:nvPicPr>
          <p:cNvPr id="7" name="5AF2ECCF-13AD-454C-9087-38FC1F150860" descr="2F1ADF95-1650-4CCF-A78E-7A33FEEBFD83@elm">
            <a:extLst>
              <a:ext uri="{FF2B5EF4-FFF2-40B4-BE49-F238E27FC236}">
                <a16:creationId xmlns:a16="http://schemas.microsoft.com/office/drawing/2014/main" id="{1A2A79C7-E6E3-4017-8899-65C9E4229837}"/>
              </a:ext>
            </a:extLst>
          </p:cNvPr>
          <p:cNvPicPr>
            <a:picLocks noChangeAspect="1" noChangeArrowheads="1"/>
          </p:cNvPicPr>
          <p:nvPr userDrawn="1"/>
        </p:nvPicPr>
        <p:blipFill rotWithShape="1">
          <a:blip r:embed="rId6" cstate="print">
            <a:extLst>
              <a:ext uri="{28A0092B-C50C-407E-A947-70E740481C1C}">
                <a14:useLocalDpi xmlns:a14="http://schemas.microsoft.com/office/drawing/2010/main"/>
              </a:ext>
            </a:extLst>
          </a:blip>
          <a:srcRect/>
          <a:stretch/>
        </p:blipFill>
        <p:spPr bwMode="auto">
          <a:xfrm>
            <a:off x="-48682" y="20052"/>
            <a:ext cx="12230716" cy="6837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54458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reak Slide 2">
    <p:bg>
      <p:bgPr>
        <a:solidFill>
          <a:schemeClr val="accent2"/>
        </a:solidFill>
        <a:effectLst/>
      </p:bgPr>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A9BF8873-42C5-4B9A-BCBF-247B824D30DC}"/>
              </a:ext>
            </a:extLst>
          </p:cNvPr>
          <p:cNvGraphicFramePr>
            <a:graphicFrameLocks noChangeAspect="1"/>
          </p:cNvGraphicFramePr>
          <p:nvPr userDrawn="1">
            <p:custDataLst>
              <p:tags r:id="rId2"/>
            </p:custDataLst>
            <p:extLst>
              <p:ext uri="{D42A27DB-BD31-4B8C-83A1-F6EECF244321}">
                <p14:modId xmlns:p14="http://schemas.microsoft.com/office/powerpoint/2010/main" val="201559302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30" name="think-cell Slide" r:id="rId4" imgW="631" imgH="631" progId="TCLayout.ActiveDocument.1">
                  <p:embed/>
                </p:oleObj>
              </mc:Choice>
              <mc:Fallback>
                <p:oleObj name="think-cell Slide" r:id="rId4" imgW="631" imgH="631" progId="TCLayout.ActiveDocument.1">
                  <p:embed/>
                  <p:pic>
                    <p:nvPicPr>
                      <p:cNvPr id="5" name="Object 4" hidden="1">
                        <a:extLst>
                          <a:ext uri="{FF2B5EF4-FFF2-40B4-BE49-F238E27FC236}">
                            <a16:creationId xmlns:a16="http://schemas.microsoft.com/office/drawing/2014/main" id="{A9BF8873-42C5-4B9A-BCBF-247B824D30D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Title 1"/>
          <p:cNvSpPr>
            <a:spLocks noGrp="1"/>
          </p:cNvSpPr>
          <p:nvPr>
            <p:ph type="ctrTitle"/>
          </p:nvPr>
        </p:nvSpPr>
        <p:spPr>
          <a:xfrm>
            <a:off x="5423926" y="5157192"/>
            <a:ext cx="6240693" cy="792088"/>
          </a:xfrm>
        </p:spPr>
        <p:txBody>
          <a:bodyPr vert="horz" anchor="ctr">
            <a:normAutofit/>
          </a:bodyPr>
          <a:lstStyle>
            <a:lvl1pPr algn="r" rtl="1">
              <a:defRPr sz="2500">
                <a:solidFill>
                  <a:schemeClr val="bg2"/>
                </a:solidFill>
              </a:defRPr>
            </a:lvl1pPr>
          </a:lstStyle>
          <a:p>
            <a:r>
              <a:rPr lang="en-US"/>
              <a:t>Click to edit Master title style</a:t>
            </a:r>
            <a:endParaRPr lang="ar-SA"/>
          </a:p>
        </p:txBody>
      </p:sp>
      <p:pic>
        <p:nvPicPr>
          <p:cNvPr id="7" name="B81BD7F7-A629-410E-A3A8-9498B35DD071" descr="F85298B0-E076-41C9-B66C-4602906B10FF@elm">
            <a:extLst>
              <a:ext uri="{FF2B5EF4-FFF2-40B4-BE49-F238E27FC236}">
                <a16:creationId xmlns:a16="http://schemas.microsoft.com/office/drawing/2014/main" id="{D2880601-6232-43AF-8B6F-0825511D458B}"/>
              </a:ext>
            </a:extLst>
          </p:cNvPr>
          <p:cNvPicPr>
            <a:picLocks noChangeAspect="1" noChangeArrowheads="1"/>
          </p:cNvPicPr>
          <p:nvPr userDrawn="1"/>
        </p:nvPicPr>
        <p:blipFill>
          <a:blip r:embed="rId6">
            <a:extLst>
              <a:ext uri="{28A0092B-C50C-407E-A947-70E740481C1C}">
                <a14:useLocalDpi xmlns:a14="http://schemas.microsoft.com/office/drawing/2010/main"/>
              </a:ext>
            </a:extLst>
          </a:blip>
          <a:srcRect/>
          <a:stretch>
            <a:fillRect/>
          </a:stretch>
        </p:blipFill>
        <p:spPr bwMode="auto">
          <a:xfrm>
            <a:off x="0" y="1"/>
            <a:ext cx="12939069" cy="6856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1996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reak Slide 3">
    <p:bg>
      <p:bgPr>
        <a:solidFill>
          <a:schemeClr val="accent3"/>
        </a:solidFill>
        <a:effectLst/>
      </p:bgPr>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53A41817-5489-423E-B612-AE2DF7FAD622}"/>
              </a:ext>
            </a:extLst>
          </p:cNvPr>
          <p:cNvGraphicFramePr>
            <a:graphicFrameLocks noChangeAspect="1"/>
          </p:cNvGraphicFramePr>
          <p:nvPr userDrawn="1">
            <p:custDataLst>
              <p:tags r:id="rId2"/>
            </p:custDataLst>
            <p:extLst>
              <p:ext uri="{D42A27DB-BD31-4B8C-83A1-F6EECF244321}">
                <p14:modId xmlns:p14="http://schemas.microsoft.com/office/powerpoint/2010/main" val="23481862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154" name="think-cell Slide" r:id="rId4" imgW="631" imgH="631" progId="TCLayout.ActiveDocument.1">
                  <p:embed/>
                </p:oleObj>
              </mc:Choice>
              <mc:Fallback>
                <p:oleObj name="think-cell Slide" r:id="rId4" imgW="631" imgH="631" progId="TCLayout.ActiveDocument.1">
                  <p:embed/>
                  <p:pic>
                    <p:nvPicPr>
                      <p:cNvPr id="5" name="Object 4" hidden="1">
                        <a:extLst>
                          <a:ext uri="{FF2B5EF4-FFF2-40B4-BE49-F238E27FC236}">
                            <a16:creationId xmlns:a16="http://schemas.microsoft.com/office/drawing/2014/main" id="{53A41817-5489-423E-B612-AE2DF7FAD62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Title 1"/>
          <p:cNvSpPr>
            <a:spLocks noGrp="1"/>
          </p:cNvSpPr>
          <p:nvPr>
            <p:ph type="ctrTitle"/>
          </p:nvPr>
        </p:nvSpPr>
        <p:spPr>
          <a:xfrm>
            <a:off x="815413" y="980728"/>
            <a:ext cx="9889099" cy="792088"/>
          </a:xfrm>
        </p:spPr>
        <p:txBody>
          <a:bodyPr vert="horz" anchor="ctr">
            <a:normAutofit/>
          </a:bodyPr>
          <a:lstStyle>
            <a:lvl1pPr algn="r" rtl="1">
              <a:defRPr sz="2500">
                <a:solidFill>
                  <a:schemeClr val="bg2"/>
                </a:solidFill>
              </a:defRPr>
            </a:lvl1pPr>
          </a:lstStyle>
          <a:p>
            <a:r>
              <a:rPr lang="en-US"/>
              <a:t>Click to edit Master title style</a:t>
            </a:r>
            <a:endParaRPr lang="ar-SA"/>
          </a:p>
        </p:txBody>
      </p:sp>
      <p:grpSp>
        <p:nvGrpSpPr>
          <p:cNvPr id="7" name="Group 6">
            <a:extLst>
              <a:ext uri="{FF2B5EF4-FFF2-40B4-BE49-F238E27FC236}">
                <a16:creationId xmlns:a16="http://schemas.microsoft.com/office/drawing/2014/main" id="{2BCA7D5D-5E46-4227-8E07-10F9C1FBFB2E}"/>
              </a:ext>
            </a:extLst>
          </p:cNvPr>
          <p:cNvGrpSpPr/>
          <p:nvPr userDrawn="1"/>
        </p:nvGrpSpPr>
        <p:grpSpPr>
          <a:xfrm>
            <a:off x="0" y="0"/>
            <a:ext cx="2712278" cy="3626678"/>
            <a:chOff x="0" y="0"/>
            <a:chExt cx="2712278" cy="3626678"/>
          </a:xfrm>
        </p:grpSpPr>
        <p:sp>
          <p:nvSpPr>
            <p:cNvPr id="8" name="Freeform 1">
              <a:extLst>
                <a:ext uri="{FF2B5EF4-FFF2-40B4-BE49-F238E27FC236}">
                  <a16:creationId xmlns:a16="http://schemas.microsoft.com/office/drawing/2014/main" id="{CA40717F-23FA-456E-BEF7-B80280C23AC4}"/>
                </a:ext>
              </a:extLst>
            </p:cNvPr>
            <p:cNvSpPr/>
            <p:nvPr userDrawn="1"/>
          </p:nvSpPr>
          <p:spPr>
            <a:xfrm>
              <a:off x="0" y="0"/>
              <a:ext cx="2712278" cy="3626678"/>
            </a:xfrm>
            <a:custGeom>
              <a:avLst/>
              <a:gdLst>
                <a:gd name="connsiteX0" fmla="*/ 2712278 w 2712278"/>
                <a:gd name="connsiteY0" fmla="*/ 0 h 3626678"/>
                <a:gd name="connsiteX1" fmla="*/ 2685774 w 2712278"/>
                <a:gd name="connsiteY1" fmla="*/ 1373808 h 3626678"/>
                <a:gd name="connsiteX2" fmla="*/ 0 w 2712278"/>
                <a:gd name="connsiteY2" fmla="*/ 3626678 h 3626678"/>
              </a:gdLst>
              <a:ahLst/>
              <a:cxnLst>
                <a:cxn ang="0">
                  <a:pos x="connsiteX0" y="connsiteY0"/>
                </a:cxn>
                <a:cxn ang="0">
                  <a:pos x="connsiteX1" y="connsiteY1"/>
                </a:cxn>
                <a:cxn ang="0">
                  <a:pos x="connsiteX2" y="connsiteY2"/>
                </a:cxn>
              </a:cxnLst>
              <a:rect l="l" t="t" r="r" b="b"/>
              <a:pathLst>
                <a:path w="2712278" h="3626678">
                  <a:moveTo>
                    <a:pt x="2712278" y="0"/>
                  </a:moveTo>
                  <a:lnTo>
                    <a:pt x="2685774" y="1373808"/>
                  </a:lnTo>
                  <a:lnTo>
                    <a:pt x="0" y="3626678"/>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a:p>
          </p:txBody>
        </p:sp>
        <p:sp>
          <p:nvSpPr>
            <p:cNvPr id="9" name="Freeform 2">
              <a:extLst>
                <a:ext uri="{FF2B5EF4-FFF2-40B4-BE49-F238E27FC236}">
                  <a16:creationId xmlns:a16="http://schemas.microsoft.com/office/drawing/2014/main" id="{345A8B3D-85A9-441D-A6B1-A5EAB9431EBD}"/>
                </a:ext>
              </a:extLst>
            </p:cNvPr>
            <p:cNvSpPr/>
            <p:nvPr userDrawn="1"/>
          </p:nvSpPr>
          <p:spPr>
            <a:xfrm>
              <a:off x="0" y="905565"/>
              <a:ext cx="2690192" cy="463826"/>
            </a:xfrm>
            <a:custGeom>
              <a:avLst/>
              <a:gdLst>
                <a:gd name="connsiteX0" fmla="*/ 0 w 2690192"/>
                <a:gd name="connsiteY0" fmla="*/ 0 h 463826"/>
                <a:gd name="connsiteX1" fmla="*/ 2690192 w 2690192"/>
                <a:gd name="connsiteY1" fmla="*/ 463826 h 463826"/>
              </a:gdLst>
              <a:ahLst/>
              <a:cxnLst>
                <a:cxn ang="0">
                  <a:pos x="connsiteX0" y="connsiteY0"/>
                </a:cxn>
                <a:cxn ang="0">
                  <a:pos x="connsiteX1" y="connsiteY1"/>
                </a:cxn>
              </a:cxnLst>
              <a:rect l="l" t="t" r="r" b="b"/>
              <a:pathLst>
                <a:path w="2690192" h="463826">
                  <a:moveTo>
                    <a:pt x="0" y="0"/>
                  </a:moveTo>
                  <a:lnTo>
                    <a:pt x="2690192" y="463826"/>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a:p>
          </p:txBody>
        </p:sp>
      </p:grpSp>
    </p:spTree>
    <p:extLst>
      <p:ext uri="{BB962C8B-B14F-4D97-AF65-F5344CB8AC3E}">
        <p14:creationId xmlns:p14="http://schemas.microsoft.com/office/powerpoint/2010/main" val="4013093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شريحة داخلية 9">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151655AC-2307-4685-8A7A-5D6B3D37F9AC}"/>
              </a:ext>
            </a:extLst>
          </p:cNvPr>
          <p:cNvGraphicFramePr>
            <a:graphicFrameLocks noChangeAspect="1"/>
          </p:cNvGraphicFramePr>
          <p:nvPr userDrawn="1">
            <p:custDataLst>
              <p:tags r:id="rId2"/>
            </p:custDataLst>
            <p:extLst>
              <p:ext uri="{D42A27DB-BD31-4B8C-83A1-F6EECF244321}">
                <p14:modId xmlns:p14="http://schemas.microsoft.com/office/powerpoint/2010/main" val="244416611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178" name="think-cell Slide" r:id="rId5" imgW="370" imgH="371" progId="TCLayout.ActiveDocument.1">
                  <p:embed/>
                </p:oleObj>
              </mc:Choice>
              <mc:Fallback>
                <p:oleObj name="think-cell Slide" r:id="rId5" imgW="370" imgH="371" progId="TCLayout.ActiveDocument.1">
                  <p:embed/>
                  <p:pic>
                    <p:nvPicPr>
                      <p:cNvPr id="7" name="Object 6" hidden="1">
                        <a:extLst>
                          <a:ext uri="{FF2B5EF4-FFF2-40B4-BE49-F238E27FC236}">
                            <a16:creationId xmlns:a16="http://schemas.microsoft.com/office/drawing/2014/main" id="{151655AC-2307-4685-8A7A-5D6B3D37F9A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15B15B37-8B82-498C-A832-6DF4A0964EED}"/>
              </a:ext>
            </a:extLst>
          </p:cNvPr>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3200" b="0" i="0" baseline="0">
              <a:latin typeface="DIN Next LT Arabic Medium" panose="020B0603020203050203" pitchFamily="34" charset="-78"/>
              <a:ea typeface="+mj-ea"/>
              <a:cs typeface="+mj-cs"/>
              <a:sym typeface="DIN Next LT Arabic Medium" panose="020B0603020203050203" pitchFamily="34" charset="-78"/>
            </a:endParaRPr>
          </a:p>
        </p:txBody>
      </p:sp>
      <p:sp>
        <p:nvSpPr>
          <p:cNvPr id="4" name="Footer Placeholder 3">
            <a:extLst>
              <a:ext uri="{FF2B5EF4-FFF2-40B4-BE49-F238E27FC236}">
                <a16:creationId xmlns:a16="http://schemas.microsoft.com/office/drawing/2014/main" id="{DAADBF67-03DD-4DE5-B334-8CD41719ED4E}"/>
              </a:ext>
            </a:extLst>
          </p:cNvPr>
          <p:cNvSpPr>
            <a:spLocks noGrp="1"/>
          </p:cNvSpPr>
          <p:nvPr>
            <p:ph type="ftr" sz="quarter" idx="11"/>
          </p:nvPr>
        </p:nvSpPr>
        <p:spPr>
          <a:xfrm>
            <a:off x="645160" y="6446520"/>
            <a:ext cx="8140700" cy="274957"/>
          </a:xfrm>
        </p:spPr>
        <p:txBody>
          <a:bodyPr anchor="b"/>
          <a:lstStyle>
            <a:lvl1pPr algn="r">
              <a:defRPr sz="900">
                <a:solidFill>
                  <a:schemeClr val="bg1">
                    <a:lumMod val="65000"/>
                  </a:schemeClr>
                </a:solidFill>
              </a:defRPr>
            </a:lvl1pPr>
          </a:lstStyle>
          <a:p>
            <a:r>
              <a:rPr lang="en-US"/>
              <a:t>Source: Official website, company brochure, annual reports, press search, team analysis</a:t>
            </a:r>
            <a:endParaRPr lang="ar-SA"/>
          </a:p>
        </p:txBody>
      </p:sp>
      <p:sp>
        <p:nvSpPr>
          <p:cNvPr id="5" name="Slide Number Placeholder 4">
            <a:extLst>
              <a:ext uri="{FF2B5EF4-FFF2-40B4-BE49-F238E27FC236}">
                <a16:creationId xmlns:a16="http://schemas.microsoft.com/office/drawing/2014/main" id="{3B032527-04B0-4D45-B6E7-AAAEE4B6B87C}"/>
              </a:ext>
            </a:extLst>
          </p:cNvPr>
          <p:cNvSpPr>
            <a:spLocks noGrp="1"/>
          </p:cNvSpPr>
          <p:nvPr>
            <p:ph type="sldNum" sz="quarter" idx="12"/>
          </p:nvPr>
        </p:nvSpPr>
        <p:spPr>
          <a:xfrm>
            <a:off x="11389010" y="6446520"/>
            <a:ext cx="409290" cy="274957"/>
          </a:xfrm>
        </p:spPr>
        <p:txBody>
          <a:bodyPr/>
          <a:lstStyle>
            <a:lvl1pPr algn="r" rtl="1">
              <a:defRPr sz="900">
                <a:solidFill>
                  <a:schemeClr val="bg1">
                    <a:lumMod val="65000"/>
                  </a:schemeClr>
                </a:solidFill>
              </a:defRPr>
            </a:lvl1pPr>
          </a:lstStyle>
          <a:p>
            <a:fld id="{9FDB499F-DC86-4996-A3C7-FCE8E06389C2}" type="slidenum">
              <a:rPr lang="ar-SA" smtClean="0"/>
              <a:pPr/>
              <a:t>‹#›</a:t>
            </a:fld>
            <a:endParaRPr lang="ar-SA"/>
          </a:p>
        </p:txBody>
      </p:sp>
      <p:sp>
        <p:nvSpPr>
          <p:cNvPr id="3" name="Title 2">
            <a:extLst>
              <a:ext uri="{FF2B5EF4-FFF2-40B4-BE49-F238E27FC236}">
                <a16:creationId xmlns:a16="http://schemas.microsoft.com/office/drawing/2014/main" id="{535B55FC-D5A3-45EE-99B7-77E0608F2DDE}"/>
              </a:ext>
            </a:extLst>
          </p:cNvPr>
          <p:cNvSpPr>
            <a:spLocks noGrp="1"/>
          </p:cNvSpPr>
          <p:nvPr>
            <p:ph type="title"/>
          </p:nvPr>
        </p:nvSpPr>
        <p:spPr>
          <a:xfrm>
            <a:off x="533400" y="556260"/>
            <a:ext cx="11049000" cy="579758"/>
          </a:xfrm>
        </p:spPr>
        <p:txBody>
          <a:bodyPr vert="horz">
            <a:noAutofit/>
          </a:bodyPr>
          <a:lstStyle>
            <a:lvl1pPr algn="r" rtl="1">
              <a:defRPr sz="3200">
                <a:solidFill>
                  <a:schemeClr val="accent3"/>
                </a:solidFill>
              </a:defRPr>
            </a:lvl1pPr>
          </a:lstStyle>
          <a:p>
            <a:r>
              <a:rPr lang="en-US"/>
              <a:t>Click to edit Master title style</a:t>
            </a:r>
          </a:p>
        </p:txBody>
      </p:sp>
    </p:spTree>
    <p:extLst>
      <p:ext uri="{BB962C8B-B14F-4D97-AF65-F5344CB8AC3E}">
        <p14:creationId xmlns:p14="http://schemas.microsoft.com/office/powerpoint/2010/main" val="97446022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384" userDrawn="1">
          <p15:clr>
            <a:srgbClr val="FBAE40"/>
          </p15:clr>
        </p15:guide>
        <p15:guide id="4" pos="724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rabic Layout">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151655AC-2307-4685-8A7A-5D6B3D37F9AC}"/>
              </a:ext>
            </a:extLst>
          </p:cNvPr>
          <p:cNvGraphicFramePr>
            <a:graphicFrameLocks noChangeAspect="1"/>
          </p:cNvGraphicFramePr>
          <p:nvPr userDrawn="1">
            <p:custDataLst>
              <p:tags r:id="rId2"/>
            </p:custDataLst>
            <p:extLst>
              <p:ext uri="{D42A27DB-BD31-4B8C-83A1-F6EECF244321}">
                <p14:modId xmlns:p14="http://schemas.microsoft.com/office/powerpoint/2010/main" val="29879130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202" name="think-cell Slide" r:id="rId5" imgW="370" imgH="371" progId="TCLayout.ActiveDocument.1">
                  <p:embed/>
                </p:oleObj>
              </mc:Choice>
              <mc:Fallback>
                <p:oleObj name="think-cell Slide" r:id="rId5" imgW="370" imgH="371" progId="TCLayout.ActiveDocument.1">
                  <p:embed/>
                  <p:pic>
                    <p:nvPicPr>
                      <p:cNvPr id="7" name="Object 6" hidden="1">
                        <a:extLst>
                          <a:ext uri="{FF2B5EF4-FFF2-40B4-BE49-F238E27FC236}">
                            <a16:creationId xmlns:a16="http://schemas.microsoft.com/office/drawing/2014/main" id="{151655AC-2307-4685-8A7A-5D6B3D37F9A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15B15B37-8B82-498C-A832-6DF4A0964EED}"/>
              </a:ext>
            </a:extLst>
          </p:cNvPr>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3200" b="0" i="0" baseline="0">
              <a:latin typeface="DIN Next LT Arabic Medium" panose="020B0603020203050203" pitchFamily="34" charset="-78"/>
              <a:ea typeface="+mj-ea"/>
              <a:cs typeface="+mj-cs"/>
              <a:sym typeface="DIN Next LT Arabic Medium" panose="020B0603020203050203" pitchFamily="34" charset="-78"/>
            </a:endParaRPr>
          </a:p>
        </p:txBody>
      </p:sp>
      <p:sp>
        <p:nvSpPr>
          <p:cNvPr id="4" name="Footer Placeholder 3">
            <a:extLst>
              <a:ext uri="{FF2B5EF4-FFF2-40B4-BE49-F238E27FC236}">
                <a16:creationId xmlns:a16="http://schemas.microsoft.com/office/drawing/2014/main" id="{DAADBF67-03DD-4DE5-B334-8CD41719ED4E}"/>
              </a:ext>
            </a:extLst>
          </p:cNvPr>
          <p:cNvSpPr>
            <a:spLocks noGrp="1"/>
          </p:cNvSpPr>
          <p:nvPr>
            <p:ph type="ftr" sz="quarter" idx="11"/>
          </p:nvPr>
        </p:nvSpPr>
        <p:spPr>
          <a:xfrm>
            <a:off x="3390550" y="6446520"/>
            <a:ext cx="8140700" cy="274957"/>
          </a:xfrm>
        </p:spPr>
        <p:txBody>
          <a:bodyPr anchor="b"/>
          <a:lstStyle>
            <a:lvl1pPr algn="r" rtl="1">
              <a:defRPr sz="900">
                <a:solidFill>
                  <a:schemeClr val="bg1">
                    <a:lumMod val="65000"/>
                  </a:schemeClr>
                </a:solidFill>
              </a:defRPr>
            </a:lvl1pPr>
          </a:lstStyle>
          <a:p>
            <a:r>
              <a:rPr lang="en-US"/>
              <a:t>Source: Official website, company brochure, annual reports, press search, team analysis</a:t>
            </a:r>
            <a:endParaRPr lang="ar-SA"/>
          </a:p>
        </p:txBody>
      </p:sp>
      <p:sp>
        <p:nvSpPr>
          <p:cNvPr id="5" name="Slide Number Placeholder 4">
            <a:extLst>
              <a:ext uri="{FF2B5EF4-FFF2-40B4-BE49-F238E27FC236}">
                <a16:creationId xmlns:a16="http://schemas.microsoft.com/office/drawing/2014/main" id="{3B032527-04B0-4D45-B6E7-AAAEE4B6B87C}"/>
              </a:ext>
            </a:extLst>
          </p:cNvPr>
          <p:cNvSpPr>
            <a:spLocks noGrp="1"/>
          </p:cNvSpPr>
          <p:nvPr>
            <p:ph type="sldNum" sz="quarter" idx="12"/>
          </p:nvPr>
        </p:nvSpPr>
        <p:spPr>
          <a:xfrm>
            <a:off x="393700" y="6446520"/>
            <a:ext cx="409290" cy="274957"/>
          </a:xfrm>
        </p:spPr>
        <p:txBody>
          <a:bodyPr/>
          <a:lstStyle>
            <a:lvl1pPr algn="r" rtl="1">
              <a:defRPr sz="900">
                <a:solidFill>
                  <a:schemeClr val="bg1">
                    <a:lumMod val="65000"/>
                  </a:schemeClr>
                </a:solidFill>
              </a:defRPr>
            </a:lvl1pPr>
          </a:lstStyle>
          <a:p>
            <a:fld id="{9FDB499F-DC86-4996-A3C7-FCE8E06389C2}" type="slidenum">
              <a:rPr lang="ar-SA" smtClean="0"/>
              <a:pPr/>
              <a:t>‹#›</a:t>
            </a:fld>
            <a:endParaRPr lang="ar-SA"/>
          </a:p>
        </p:txBody>
      </p:sp>
      <p:sp>
        <p:nvSpPr>
          <p:cNvPr id="3" name="Title 2">
            <a:extLst>
              <a:ext uri="{FF2B5EF4-FFF2-40B4-BE49-F238E27FC236}">
                <a16:creationId xmlns:a16="http://schemas.microsoft.com/office/drawing/2014/main" id="{535B55FC-D5A3-45EE-99B7-77E0608F2DDE}"/>
              </a:ext>
            </a:extLst>
          </p:cNvPr>
          <p:cNvSpPr>
            <a:spLocks noGrp="1"/>
          </p:cNvSpPr>
          <p:nvPr>
            <p:ph type="title"/>
          </p:nvPr>
        </p:nvSpPr>
        <p:spPr>
          <a:xfrm>
            <a:off x="533400" y="556260"/>
            <a:ext cx="11049000" cy="579758"/>
          </a:xfrm>
        </p:spPr>
        <p:txBody>
          <a:bodyPr vert="horz">
            <a:noAutofit/>
          </a:bodyPr>
          <a:lstStyle>
            <a:lvl1pPr algn="r" rtl="1">
              <a:defRPr sz="3200">
                <a:solidFill>
                  <a:schemeClr val="accent3"/>
                </a:solidFill>
              </a:defRPr>
            </a:lvl1pPr>
          </a:lstStyle>
          <a:p>
            <a:r>
              <a:rPr lang="en-US"/>
              <a:t>Click to edit Master title style</a:t>
            </a:r>
          </a:p>
        </p:txBody>
      </p:sp>
    </p:spTree>
    <p:extLst>
      <p:ext uri="{BB962C8B-B14F-4D97-AF65-F5344CB8AC3E}">
        <p14:creationId xmlns:p14="http://schemas.microsoft.com/office/powerpoint/2010/main" val="2987359084"/>
      </p:ext>
    </p:extLst>
  </p:cSld>
  <p:clrMapOvr>
    <a:masterClrMapping/>
  </p:clrMapOvr>
  <p:extLst>
    <p:ext uri="{DCECCB84-F9BA-43D5-87BE-67443E8EF086}">
      <p15:sldGuideLst xmlns:p15="http://schemas.microsoft.com/office/powerpoint/2012/main">
        <p15:guide id="1" pos="7272" userDrawn="1">
          <p15:clr>
            <a:srgbClr val="FBAE40"/>
          </p15:clr>
        </p15:guide>
        <p15:guide id="2" pos="408"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vmlDrawing" Target="../drawings/vmlDrawing1.v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CCC04E26-759C-4DAA-B5D9-904E48EBD71F}"/>
              </a:ext>
            </a:extLst>
          </p:cNvPr>
          <p:cNvGraphicFramePr>
            <a:graphicFrameLocks noChangeAspect="1"/>
          </p:cNvGraphicFramePr>
          <p:nvPr userDrawn="1">
            <p:custDataLst>
              <p:tags r:id="rId13"/>
            </p:custDataLst>
            <p:extLst>
              <p:ext uri="{D42A27DB-BD31-4B8C-83A1-F6EECF244321}">
                <p14:modId xmlns:p14="http://schemas.microsoft.com/office/powerpoint/2010/main" val="311844285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4" name="think-cell Slide" r:id="rId15" imgW="421" imgH="420" progId="TCLayout.ActiveDocument.1">
                  <p:embed/>
                </p:oleObj>
              </mc:Choice>
              <mc:Fallback>
                <p:oleObj name="think-cell Slide" r:id="rId15" imgW="421" imgH="420" progId="TCLayout.ActiveDocument.1">
                  <p:embed/>
                  <p:pic>
                    <p:nvPicPr>
                      <p:cNvPr id="8" name="Object 7" hidden="1">
                        <a:extLst>
                          <a:ext uri="{FF2B5EF4-FFF2-40B4-BE49-F238E27FC236}">
                            <a16:creationId xmlns:a16="http://schemas.microsoft.com/office/drawing/2014/main" id="{CCC04E26-759C-4DAA-B5D9-904E48EBD71F}"/>
                          </a:ext>
                        </a:extLst>
                      </p:cNvPr>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7EDD7146-F7F5-4380-882B-6C4035F364B2}"/>
              </a:ext>
            </a:extLst>
          </p:cNvPr>
          <p:cNvSpPr/>
          <p:nvPr userDrawn="1">
            <p:custDataLst>
              <p:tags r:id="rId14"/>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a:endParaRPr lang="en-US" sz="4400" b="0" i="0" baseline="0">
              <a:latin typeface="DIN Next LT Arabic Medium"/>
              <a:ea typeface="+mj-ea"/>
              <a:cs typeface="+mj-cs"/>
              <a:sym typeface="DIN Next LT Arabic Medium"/>
            </a:endParaRPr>
          </a:p>
        </p:txBody>
      </p:sp>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1" anchor="ctr">
            <a:normAutofit/>
          </a:bodyPr>
          <a:lstStyle/>
          <a:p>
            <a:r>
              <a:rPr lang="en-US"/>
              <a:t>Click to edit Master title style</a:t>
            </a:r>
            <a:endParaRPr lang="ar-SA"/>
          </a:p>
        </p:txBody>
      </p:sp>
      <p:sp>
        <p:nvSpPr>
          <p:cNvPr id="3" name="Text Placeholder 2"/>
          <p:cNvSpPr>
            <a:spLocks noGrp="1"/>
          </p:cNvSpPr>
          <p:nvPr>
            <p:ph type="body" idx="1"/>
          </p:nvPr>
        </p:nvSpPr>
        <p:spPr>
          <a:xfrm>
            <a:off x="609600" y="1600202"/>
            <a:ext cx="10972800" cy="4525963"/>
          </a:xfrm>
          <a:prstGeom prst="rect">
            <a:avLst/>
          </a:prstGeom>
        </p:spPr>
        <p:txBody>
          <a:bodyPr vert="horz" lIns="91440" tIns="45720" rIns="91440" bIns="45720" rtlCol="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Date Placeholder 3"/>
          <p:cNvSpPr>
            <a:spLocks noGrp="1"/>
          </p:cNvSpPr>
          <p:nvPr>
            <p:ph type="dt" sz="half" idx="2"/>
          </p:nvPr>
        </p:nvSpPr>
        <p:spPr>
          <a:xfrm>
            <a:off x="8737600" y="6356352"/>
            <a:ext cx="28448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endParaRPr lang="ar-SA"/>
          </a:p>
        </p:txBody>
      </p:sp>
      <p:sp>
        <p:nvSpPr>
          <p:cNvPr id="5" name="Footer Placeholder 4"/>
          <p:cNvSpPr>
            <a:spLocks noGrp="1"/>
          </p:cNvSpPr>
          <p:nvPr>
            <p:ph type="ftr" sz="quarter" idx="3"/>
          </p:nvPr>
        </p:nvSpPr>
        <p:spPr>
          <a:xfrm>
            <a:off x="4165600" y="6356352"/>
            <a:ext cx="3860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r>
              <a:rPr lang="en-US"/>
              <a:t>Source: Official website, company brochure, annual reports, press search, team analysis</a:t>
            </a:r>
            <a:endParaRPr lang="ar-SA"/>
          </a:p>
        </p:txBody>
      </p:sp>
      <p:sp>
        <p:nvSpPr>
          <p:cNvPr id="6" name="Slide Number Placeholder 5"/>
          <p:cNvSpPr>
            <a:spLocks noGrp="1"/>
          </p:cNvSpPr>
          <p:nvPr>
            <p:ph type="sldNum" sz="quarter" idx="4"/>
          </p:nvPr>
        </p:nvSpPr>
        <p:spPr>
          <a:xfrm>
            <a:off x="609600" y="6356352"/>
            <a:ext cx="28448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9FDB499F-DC86-4996-A3C7-FCE8E06389C2}" type="slidenum">
              <a:rPr lang="ar-SA" smtClean="0"/>
              <a:t>‹#›</a:t>
            </a:fld>
            <a:endParaRPr lang="ar-SA"/>
          </a:p>
        </p:txBody>
      </p:sp>
    </p:spTree>
    <p:extLst>
      <p:ext uri="{BB962C8B-B14F-4D97-AF65-F5344CB8AC3E}">
        <p14:creationId xmlns:p14="http://schemas.microsoft.com/office/powerpoint/2010/main" val="7497479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74" r:id="rId8"/>
    <p:sldLayoutId id="2147483676" r:id="rId9"/>
    <p:sldLayoutId id="2147483681" r:id="rId10"/>
  </p:sldLayoutIdLst>
  <p:hf hdr="0" dt="0"/>
  <p:txStyles>
    <p:titleStyle>
      <a:lvl1pPr algn="ctr" defTabSz="914400" rtl="1" eaLnBrk="1" latinLnBrk="0" hangingPunct="1">
        <a:spcBef>
          <a:spcPct val="0"/>
        </a:spcBef>
        <a:buNone/>
        <a:defRPr sz="4400" kern="1200">
          <a:solidFill>
            <a:schemeClr val="tx1"/>
          </a:solidFill>
          <a:latin typeface="+mj-lt"/>
          <a:ea typeface="+mj-ea"/>
          <a:cs typeface="+mj-cs"/>
        </a:defRPr>
      </a:lvl1pPr>
    </p:titleStyle>
    <p:bodyStyle>
      <a:lvl1pPr marL="342900" indent="-342900" algn="r" defTabSz="914400" rtl="1"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7.png"/><Relationship Id="rId3" Type="http://schemas.openxmlformats.org/officeDocument/2006/relationships/tags" Target="../tags/tag47.xml"/><Relationship Id="rId7" Type="http://schemas.openxmlformats.org/officeDocument/2006/relationships/image" Target="../media/image1.emf"/><Relationship Id="rId12" Type="http://schemas.microsoft.com/office/2007/relationships/hdphoto" Target="../media/hdphoto1.wdp"/><Relationship Id="rId2" Type="http://schemas.openxmlformats.org/officeDocument/2006/relationships/tags" Target="../tags/tag46.xml"/><Relationship Id="rId1" Type="http://schemas.openxmlformats.org/officeDocument/2006/relationships/vmlDrawing" Target="../drawings/vmlDrawing18.vml"/><Relationship Id="rId6" Type="http://schemas.openxmlformats.org/officeDocument/2006/relationships/oleObject" Target="../embeddings/oleObject18.bin"/><Relationship Id="rId11" Type="http://schemas.openxmlformats.org/officeDocument/2006/relationships/image" Target="../media/image8.png"/><Relationship Id="rId5" Type="http://schemas.openxmlformats.org/officeDocument/2006/relationships/notesSlide" Target="../notesSlides/notesSlide9.xml"/><Relationship Id="rId10" Type="http://schemas.openxmlformats.org/officeDocument/2006/relationships/image" Target="../media/image14.svg"/><Relationship Id="rId4" Type="http://schemas.openxmlformats.org/officeDocument/2006/relationships/slideLayout" Target="../slideLayouts/slideLayout9.xml"/><Relationship Id="rId9" Type="http://schemas.openxmlformats.org/officeDocument/2006/relationships/image" Target="../media/image13.png"/></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tags" Target="../tags/tag49.xml"/><Relationship Id="rId7" Type="http://schemas.openxmlformats.org/officeDocument/2006/relationships/image" Target="../media/image1.emf"/><Relationship Id="rId12" Type="http://schemas.openxmlformats.org/officeDocument/2006/relationships/image" Target="../media/image7.png"/><Relationship Id="rId2" Type="http://schemas.openxmlformats.org/officeDocument/2006/relationships/tags" Target="../tags/tag48.xml"/><Relationship Id="rId1" Type="http://schemas.openxmlformats.org/officeDocument/2006/relationships/vmlDrawing" Target="../drawings/vmlDrawing19.vml"/><Relationship Id="rId6" Type="http://schemas.openxmlformats.org/officeDocument/2006/relationships/oleObject" Target="../embeddings/oleObject19.bin"/><Relationship Id="rId11" Type="http://schemas.microsoft.com/office/2007/relationships/hdphoto" Target="../media/hdphoto1.wdp"/><Relationship Id="rId5" Type="http://schemas.openxmlformats.org/officeDocument/2006/relationships/notesSlide" Target="../notesSlides/notesSlide10.xml"/><Relationship Id="rId10" Type="http://schemas.openxmlformats.org/officeDocument/2006/relationships/image" Target="../media/image8.png"/><Relationship Id="rId4" Type="http://schemas.openxmlformats.org/officeDocument/2006/relationships/slideLayout" Target="../slideLayouts/slideLayout9.xml"/><Relationship Id="rId9" Type="http://schemas.openxmlformats.org/officeDocument/2006/relationships/image" Target="../media/image17.png"/></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tags" Target="../tags/tag51.xml"/><Relationship Id="rId7" Type="http://schemas.openxmlformats.org/officeDocument/2006/relationships/image" Target="../media/image1.emf"/><Relationship Id="rId12" Type="http://schemas.openxmlformats.org/officeDocument/2006/relationships/image" Target="../media/image7.png"/><Relationship Id="rId2" Type="http://schemas.openxmlformats.org/officeDocument/2006/relationships/tags" Target="../tags/tag50.xml"/><Relationship Id="rId1" Type="http://schemas.openxmlformats.org/officeDocument/2006/relationships/vmlDrawing" Target="../drawings/vmlDrawing20.vml"/><Relationship Id="rId6" Type="http://schemas.openxmlformats.org/officeDocument/2006/relationships/oleObject" Target="../embeddings/oleObject20.bin"/><Relationship Id="rId11" Type="http://schemas.microsoft.com/office/2007/relationships/hdphoto" Target="../media/hdphoto1.wdp"/><Relationship Id="rId5" Type="http://schemas.openxmlformats.org/officeDocument/2006/relationships/notesSlide" Target="../notesSlides/notesSlide11.xml"/><Relationship Id="rId10" Type="http://schemas.openxmlformats.org/officeDocument/2006/relationships/image" Target="../media/image8.png"/><Relationship Id="rId4" Type="http://schemas.openxmlformats.org/officeDocument/2006/relationships/slideLayout" Target="../slideLayouts/slideLayout9.xml"/><Relationship Id="rId9" Type="http://schemas.openxmlformats.org/officeDocument/2006/relationships/image" Target="../media/image18.png"/></Relationships>
</file>

<file path=ppt/slides/_rels/slide1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tags" Target="../tags/tag53.xml"/><Relationship Id="rId7" Type="http://schemas.openxmlformats.org/officeDocument/2006/relationships/image" Target="../media/image3.emf"/><Relationship Id="rId2" Type="http://schemas.openxmlformats.org/officeDocument/2006/relationships/tags" Target="../tags/tag52.xml"/><Relationship Id="rId1" Type="http://schemas.openxmlformats.org/officeDocument/2006/relationships/vmlDrawing" Target="../drawings/vmlDrawing21.vml"/><Relationship Id="rId6" Type="http://schemas.openxmlformats.org/officeDocument/2006/relationships/oleObject" Target="../embeddings/oleObject21.bin"/><Relationship Id="rId11" Type="http://schemas.openxmlformats.org/officeDocument/2006/relationships/image" Target="../media/image7.png"/><Relationship Id="rId5" Type="http://schemas.openxmlformats.org/officeDocument/2006/relationships/notesSlide" Target="../notesSlides/notesSlide12.xml"/><Relationship Id="rId10" Type="http://schemas.microsoft.com/office/2007/relationships/hdphoto" Target="../media/hdphoto1.wdp"/><Relationship Id="rId4" Type="http://schemas.openxmlformats.org/officeDocument/2006/relationships/slideLayout" Target="../slideLayouts/slideLayout9.xml"/><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slideLayout" Target="../slideLayouts/slideLayout9.xml"/><Relationship Id="rId7" Type="http://schemas.openxmlformats.org/officeDocument/2006/relationships/image" Target="../media/image8.png"/><Relationship Id="rId2" Type="http://schemas.openxmlformats.org/officeDocument/2006/relationships/tags" Target="../tags/tag54.xml"/><Relationship Id="rId1" Type="http://schemas.openxmlformats.org/officeDocument/2006/relationships/vmlDrawing" Target="../drawings/vmlDrawing22.vml"/><Relationship Id="rId6" Type="http://schemas.openxmlformats.org/officeDocument/2006/relationships/image" Target="../media/image3.emf"/><Relationship Id="rId5" Type="http://schemas.openxmlformats.org/officeDocument/2006/relationships/oleObject" Target="../embeddings/oleObject22.bin"/><Relationship Id="rId4" Type="http://schemas.openxmlformats.org/officeDocument/2006/relationships/notesSlide" Target="../notesSlides/notesSlide13.xml"/><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16.xml"/><Relationship Id="rId7" Type="http://schemas.openxmlformats.org/officeDocument/2006/relationships/image" Target="../media/image3.emf"/><Relationship Id="rId2" Type="http://schemas.openxmlformats.org/officeDocument/2006/relationships/tags" Target="../tags/tag15.xml"/><Relationship Id="rId1" Type="http://schemas.openxmlformats.org/officeDocument/2006/relationships/vmlDrawing" Target="../drawings/vmlDrawing10.vml"/><Relationship Id="rId6" Type="http://schemas.openxmlformats.org/officeDocument/2006/relationships/oleObject" Target="../embeddings/oleObject10.bin"/><Relationship Id="rId5" Type="http://schemas.openxmlformats.org/officeDocument/2006/relationships/notesSlide" Target="../notesSlides/notesSlide1.xml"/><Relationship Id="rId10" Type="http://schemas.microsoft.com/office/2007/relationships/hdphoto" Target="../media/hdphoto1.wdp"/><Relationship Id="rId4" Type="http://schemas.openxmlformats.org/officeDocument/2006/relationships/slideLayout" Target="../slideLayouts/slideLayout9.xml"/><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7.png"/><Relationship Id="rId3" Type="http://schemas.openxmlformats.org/officeDocument/2006/relationships/tags" Target="../tags/tag18.xml"/><Relationship Id="rId7" Type="http://schemas.openxmlformats.org/officeDocument/2006/relationships/image" Target="../media/image3.emf"/><Relationship Id="rId12" Type="http://schemas.microsoft.com/office/2007/relationships/hdphoto" Target="../media/hdphoto1.wdp"/><Relationship Id="rId2" Type="http://schemas.openxmlformats.org/officeDocument/2006/relationships/tags" Target="../tags/tag17.xml"/><Relationship Id="rId1" Type="http://schemas.openxmlformats.org/officeDocument/2006/relationships/vmlDrawing" Target="../drawings/vmlDrawing11.vml"/><Relationship Id="rId6" Type="http://schemas.openxmlformats.org/officeDocument/2006/relationships/oleObject" Target="../embeddings/oleObject11.bin"/><Relationship Id="rId11" Type="http://schemas.openxmlformats.org/officeDocument/2006/relationships/image" Target="../media/image8.png"/><Relationship Id="rId5" Type="http://schemas.openxmlformats.org/officeDocument/2006/relationships/notesSlide" Target="../notesSlides/notesSlide2.xml"/><Relationship Id="rId10" Type="http://schemas.openxmlformats.org/officeDocument/2006/relationships/image" Target="../media/image10.png"/><Relationship Id="rId4" Type="http://schemas.openxmlformats.org/officeDocument/2006/relationships/slideLayout" Target="../slideLayouts/slideLayout9.xml"/><Relationship Id="rId9" Type="http://schemas.microsoft.com/office/2007/relationships/hdphoto" Target="../media/hdphoto2.wdp"/></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20.xml"/><Relationship Id="rId7" Type="http://schemas.openxmlformats.org/officeDocument/2006/relationships/image" Target="../media/image1.emf"/><Relationship Id="rId2" Type="http://schemas.openxmlformats.org/officeDocument/2006/relationships/tags" Target="../tags/tag19.xml"/><Relationship Id="rId1" Type="http://schemas.openxmlformats.org/officeDocument/2006/relationships/vmlDrawing" Target="../drawings/vmlDrawing12.vml"/><Relationship Id="rId6" Type="http://schemas.openxmlformats.org/officeDocument/2006/relationships/oleObject" Target="../embeddings/oleObject12.bin"/><Relationship Id="rId5" Type="http://schemas.openxmlformats.org/officeDocument/2006/relationships/notesSlide" Target="../notesSlides/notesSlide3.xml"/><Relationship Id="rId10" Type="http://schemas.openxmlformats.org/officeDocument/2006/relationships/image" Target="../media/image7.png"/><Relationship Id="rId4" Type="http://schemas.openxmlformats.org/officeDocument/2006/relationships/slideLayout" Target="../slideLayouts/slideLayout9.xml"/><Relationship Id="rId9" Type="http://schemas.microsoft.com/office/2007/relationships/hdphoto" Target="../media/hdphoto1.wdp"/></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22.xml"/><Relationship Id="rId7" Type="http://schemas.openxmlformats.org/officeDocument/2006/relationships/image" Target="../media/image1.emf"/><Relationship Id="rId2" Type="http://schemas.openxmlformats.org/officeDocument/2006/relationships/tags" Target="../tags/tag21.xml"/><Relationship Id="rId1" Type="http://schemas.openxmlformats.org/officeDocument/2006/relationships/vmlDrawing" Target="../drawings/vmlDrawing13.vml"/><Relationship Id="rId6" Type="http://schemas.openxmlformats.org/officeDocument/2006/relationships/oleObject" Target="../embeddings/oleObject13.bin"/><Relationship Id="rId5" Type="http://schemas.openxmlformats.org/officeDocument/2006/relationships/notesSlide" Target="../notesSlides/notesSlide4.xml"/><Relationship Id="rId10" Type="http://schemas.openxmlformats.org/officeDocument/2006/relationships/image" Target="../media/image7.png"/><Relationship Id="rId4" Type="http://schemas.openxmlformats.org/officeDocument/2006/relationships/slideLayout" Target="../slideLayouts/slideLayout9.xml"/><Relationship Id="rId9" Type="http://schemas.microsoft.com/office/2007/relationships/hdphoto" Target="../media/hdphoto1.wdp"/></Relationships>
</file>

<file path=ppt/slides/_rels/slide6.xml.rels><?xml version="1.0" encoding="UTF-8" standalone="yes"?>
<Relationships xmlns="http://schemas.openxmlformats.org/package/2006/relationships"><Relationship Id="rId8" Type="http://schemas.openxmlformats.org/officeDocument/2006/relationships/tags" Target="../tags/tag29.xml"/><Relationship Id="rId13" Type="http://schemas.openxmlformats.org/officeDocument/2006/relationships/tags" Target="../tags/tag34.xml"/><Relationship Id="rId18" Type="http://schemas.openxmlformats.org/officeDocument/2006/relationships/tags" Target="../tags/tag39.xml"/><Relationship Id="rId26" Type="http://schemas.openxmlformats.org/officeDocument/2006/relationships/image" Target="../media/image8.png"/><Relationship Id="rId3" Type="http://schemas.openxmlformats.org/officeDocument/2006/relationships/tags" Target="../tags/tag24.xml"/><Relationship Id="rId21" Type="http://schemas.openxmlformats.org/officeDocument/2006/relationships/oleObject" Target="../embeddings/oleObject14.bin"/><Relationship Id="rId7" Type="http://schemas.openxmlformats.org/officeDocument/2006/relationships/tags" Target="../tags/tag28.xml"/><Relationship Id="rId12" Type="http://schemas.openxmlformats.org/officeDocument/2006/relationships/tags" Target="../tags/tag33.xml"/><Relationship Id="rId17" Type="http://schemas.openxmlformats.org/officeDocument/2006/relationships/tags" Target="../tags/tag38.xml"/><Relationship Id="rId25" Type="http://schemas.openxmlformats.org/officeDocument/2006/relationships/chart" Target="../charts/chart3.xml"/><Relationship Id="rId2" Type="http://schemas.openxmlformats.org/officeDocument/2006/relationships/tags" Target="../tags/tag23.xml"/><Relationship Id="rId16" Type="http://schemas.openxmlformats.org/officeDocument/2006/relationships/tags" Target="../tags/tag37.xml"/><Relationship Id="rId20" Type="http://schemas.openxmlformats.org/officeDocument/2006/relationships/notesSlide" Target="../notesSlides/notesSlide5.xml"/><Relationship Id="rId1" Type="http://schemas.openxmlformats.org/officeDocument/2006/relationships/vmlDrawing" Target="../drawings/vmlDrawing14.vml"/><Relationship Id="rId6" Type="http://schemas.openxmlformats.org/officeDocument/2006/relationships/tags" Target="../tags/tag27.xml"/><Relationship Id="rId11" Type="http://schemas.openxmlformats.org/officeDocument/2006/relationships/tags" Target="../tags/tag32.xml"/><Relationship Id="rId24" Type="http://schemas.openxmlformats.org/officeDocument/2006/relationships/chart" Target="../charts/chart2.xml"/><Relationship Id="rId5" Type="http://schemas.openxmlformats.org/officeDocument/2006/relationships/tags" Target="../tags/tag26.xml"/><Relationship Id="rId15" Type="http://schemas.openxmlformats.org/officeDocument/2006/relationships/tags" Target="../tags/tag36.xml"/><Relationship Id="rId23" Type="http://schemas.openxmlformats.org/officeDocument/2006/relationships/chart" Target="../charts/chart1.xml"/><Relationship Id="rId28" Type="http://schemas.openxmlformats.org/officeDocument/2006/relationships/image" Target="../media/image7.png"/><Relationship Id="rId10" Type="http://schemas.openxmlformats.org/officeDocument/2006/relationships/tags" Target="../tags/tag31.xml"/><Relationship Id="rId19" Type="http://schemas.openxmlformats.org/officeDocument/2006/relationships/slideLayout" Target="../slideLayouts/slideLayout9.xml"/><Relationship Id="rId4" Type="http://schemas.openxmlformats.org/officeDocument/2006/relationships/tags" Target="../tags/tag25.xml"/><Relationship Id="rId9" Type="http://schemas.openxmlformats.org/officeDocument/2006/relationships/tags" Target="../tags/tag30.xml"/><Relationship Id="rId14" Type="http://schemas.openxmlformats.org/officeDocument/2006/relationships/tags" Target="../tags/tag35.xml"/><Relationship Id="rId22" Type="http://schemas.openxmlformats.org/officeDocument/2006/relationships/image" Target="../media/image1.emf"/><Relationship Id="rId27" Type="http://schemas.microsoft.com/office/2007/relationships/hdphoto" Target="../media/hdphoto1.wdp"/></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41.xml"/><Relationship Id="rId7" Type="http://schemas.openxmlformats.org/officeDocument/2006/relationships/image" Target="../media/image3.emf"/><Relationship Id="rId2" Type="http://schemas.openxmlformats.org/officeDocument/2006/relationships/tags" Target="../tags/tag40.xml"/><Relationship Id="rId1" Type="http://schemas.openxmlformats.org/officeDocument/2006/relationships/vmlDrawing" Target="../drawings/vmlDrawing15.vml"/><Relationship Id="rId6" Type="http://schemas.openxmlformats.org/officeDocument/2006/relationships/oleObject" Target="../embeddings/oleObject15.bin"/><Relationship Id="rId5" Type="http://schemas.openxmlformats.org/officeDocument/2006/relationships/notesSlide" Target="../notesSlides/notesSlide6.xml"/><Relationship Id="rId10" Type="http://schemas.microsoft.com/office/2007/relationships/hdphoto" Target="../media/hdphoto1.wdp"/><Relationship Id="rId4" Type="http://schemas.openxmlformats.org/officeDocument/2006/relationships/slideLayout" Target="../slideLayouts/slideLayout9.xml"/><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43.xml"/><Relationship Id="rId7" Type="http://schemas.openxmlformats.org/officeDocument/2006/relationships/image" Target="../media/image3.emf"/><Relationship Id="rId2" Type="http://schemas.openxmlformats.org/officeDocument/2006/relationships/tags" Target="../tags/tag42.xml"/><Relationship Id="rId1" Type="http://schemas.openxmlformats.org/officeDocument/2006/relationships/vmlDrawing" Target="../drawings/vmlDrawing16.vml"/><Relationship Id="rId6" Type="http://schemas.openxmlformats.org/officeDocument/2006/relationships/oleObject" Target="../embeddings/oleObject16.bin"/><Relationship Id="rId5" Type="http://schemas.openxmlformats.org/officeDocument/2006/relationships/notesSlide" Target="../notesSlides/notesSlide7.xml"/><Relationship Id="rId10" Type="http://schemas.openxmlformats.org/officeDocument/2006/relationships/image" Target="../media/image7.png"/><Relationship Id="rId4" Type="http://schemas.openxmlformats.org/officeDocument/2006/relationships/slideLayout" Target="../slideLayouts/slideLayout9.xml"/><Relationship Id="rId9" Type="http://schemas.microsoft.com/office/2007/relationships/hdphoto" Target="../media/hdphoto1.wdp"/></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13" Type="http://schemas.microsoft.com/office/2007/relationships/hdphoto" Target="../media/hdphoto1.wdp"/><Relationship Id="rId3" Type="http://schemas.openxmlformats.org/officeDocument/2006/relationships/tags" Target="../tags/tag45.xml"/><Relationship Id="rId7" Type="http://schemas.openxmlformats.org/officeDocument/2006/relationships/image" Target="../media/image3.emf"/><Relationship Id="rId12" Type="http://schemas.openxmlformats.org/officeDocument/2006/relationships/image" Target="../media/image8.png"/><Relationship Id="rId2" Type="http://schemas.openxmlformats.org/officeDocument/2006/relationships/tags" Target="../tags/tag44.xml"/><Relationship Id="rId1" Type="http://schemas.openxmlformats.org/officeDocument/2006/relationships/vmlDrawing" Target="../drawings/vmlDrawing17.vml"/><Relationship Id="rId6" Type="http://schemas.openxmlformats.org/officeDocument/2006/relationships/oleObject" Target="../embeddings/oleObject17.bin"/><Relationship Id="rId11" Type="http://schemas.openxmlformats.org/officeDocument/2006/relationships/image" Target="../media/image14.svg"/><Relationship Id="rId5" Type="http://schemas.openxmlformats.org/officeDocument/2006/relationships/notesSlide" Target="../notesSlides/notesSlide8.xml"/><Relationship Id="rId10" Type="http://schemas.openxmlformats.org/officeDocument/2006/relationships/image" Target="../media/image13.png"/><Relationship Id="rId4" Type="http://schemas.openxmlformats.org/officeDocument/2006/relationships/slideLayout" Target="../slideLayouts/slideLayout9.xml"/><Relationship Id="rId9" Type="http://schemas.openxmlformats.org/officeDocument/2006/relationships/image" Target="../media/image12.svg"/><Relationship Id="rId1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7">
            <a:extLst>
              <a:ext uri="{FF2B5EF4-FFF2-40B4-BE49-F238E27FC236}">
                <a16:creationId xmlns:a16="http://schemas.microsoft.com/office/drawing/2014/main" id="{62A4A45B-F0D1-564C-A1FC-17FA94370003}"/>
              </a:ext>
            </a:extLst>
          </p:cNvPr>
          <p:cNvSpPr txBox="1">
            <a:spLocks/>
          </p:cNvSpPr>
          <p:nvPr/>
        </p:nvSpPr>
        <p:spPr>
          <a:xfrm>
            <a:off x="10274395" y="1579626"/>
            <a:ext cx="1368965" cy="1477328"/>
          </a:xfrm>
          <a:prstGeom prst="rect">
            <a:avLst/>
          </a:prstGeom>
        </p:spPr>
        <p:txBody>
          <a:bodyPr vert="horz" wrap="none" lIns="0" tIns="0" rIns="0" bIns="0" rtlCol="1" anchor="ctr">
            <a:spAutoFit/>
          </a:bodyPr>
          <a:lstStyle>
            <a:lvl1pPr algn="r" defTabSz="914400" rtl="1" eaLnBrk="1" latinLnBrk="0" hangingPunct="1">
              <a:spcBef>
                <a:spcPct val="0"/>
              </a:spcBef>
              <a:buNone/>
              <a:defRPr sz="2500" kern="1200">
                <a:solidFill>
                  <a:schemeClr val="bg2"/>
                </a:solidFill>
                <a:latin typeface="+mj-lt"/>
                <a:ea typeface="+mj-ea"/>
                <a:cs typeface="+mj-cs"/>
              </a:defRPr>
            </a:lvl1pPr>
          </a:lstStyle>
          <a:p>
            <a:pPr marL="0" marR="0" lvl="0" indent="0" algn="r" defTabSz="914400" rtl="1" eaLnBrk="1" fontAlgn="auto" latinLnBrk="0" hangingPunct="1">
              <a:lnSpc>
                <a:spcPct val="100000"/>
              </a:lnSpc>
              <a:spcBef>
                <a:spcPct val="0"/>
              </a:spcBef>
              <a:spcAft>
                <a:spcPts val="0"/>
              </a:spcAft>
              <a:buClrTx/>
              <a:buSzTx/>
              <a:buFontTx/>
              <a:buNone/>
              <a:tabLst/>
              <a:defRPr/>
            </a:pPr>
            <a:r>
              <a:rPr kumimoji="0" lang="ar-SA" sz="9600" b="0" i="0" u="none" strike="noStrike" kern="1200" cap="none" spc="0" normalizeH="0" baseline="0" noProof="0">
                <a:ln>
                  <a:noFill/>
                </a:ln>
                <a:solidFill>
                  <a:srgbClr val="FFFFFF"/>
                </a:solidFill>
                <a:effectLst/>
                <a:uLnTx/>
                <a:uFillTx/>
                <a:latin typeface="DIN Next LT Arabic Medium" panose="020B0503020203050203" pitchFamily="34" charset="-78"/>
                <a:ea typeface="+mj-ea"/>
                <a:cs typeface="DIN Next LT Arabic Medium" panose="020B0503020203050203" pitchFamily="34" charset="-78"/>
              </a:rPr>
              <a:t>03</a:t>
            </a:r>
          </a:p>
        </p:txBody>
      </p:sp>
      <p:sp>
        <p:nvSpPr>
          <p:cNvPr id="6" name="TextBox 5">
            <a:extLst>
              <a:ext uri="{FF2B5EF4-FFF2-40B4-BE49-F238E27FC236}">
                <a16:creationId xmlns:a16="http://schemas.microsoft.com/office/drawing/2014/main" id="{E302C420-886D-474C-A7AA-C0FA37C441FD}"/>
              </a:ext>
            </a:extLst>
          </p:cNvPr>
          <p:cNvSpPr txBox="1"/>
          <p:nvPr/>
        </p:nvSpPr>
        <p:spPr>
          <a:xfrm>
            <a:off x="7475884" y="3051874"/>
            <a:ext cx="4167476" cy="1200329"/>
          </a:xfrm>
          <a:prstGeom prst="rect">
            <a:avLst/>
          </a:prstGeom>
          <a:noFill/>
        </p:spPr>
        <p:txBody>
          <a:bodyPr wrap="square">
            <a:spAutoFit/>
          </a:bodyPr>
          <a:lstStyle/>
          <a:p>
            <a:pPr marL="0" marR="0" lvl="0" indent="0" algn="r" defTabSz="914400" rtl="1" eaLnBrk="1" fontAlgn="auto" latinLnBrk="0" hangingPunct="1">
              <a:lnSpc>
                <a:spcPct val="100000"/>
              </a:lnSpc>
              <a:spcBef>
                <a:spcPct val="0"/>
              </a:spcBef>
              <a:spcAft>
                <a:spcPts val="0"/>
              </a:spcAft>
              <a:buClrTx/>
              <a:buSzTx/>
              <a:buFontTx/>
              <a:buNone/>
              <a:tabLst/>
              <a:defRPr/>
            </a:pPr>
            <a:r>
              <a:rPr kumimoji="0" lang="ar-SA" sz="3600" b="0" i="0" u="none" strike="noStrike" kern="1200" cap="none" spc="0" normalizeH="0" baseline="0" noProof="0">
                <a:ln>
                  <a:noFill/>
                </a:ln>
                <a:solidFill>
                  <a:srgbClr val="FFFFFF"/>
                </a:solidFill>
                <a:effectLst/>
                <a:uLnTx/>
                <a:uFillTx/>
                <a:latin typeface="DIN Next LT Arabic Medium"/>
                <a:ea typeface="+mn-ea"/>
                <a:cs typeface="DIN Next LT Arabic Medium" panose="020B0503020203050203" pitchFamily="34" charset="-78"/>
              </a:rPr>
              <a:t>المرصد الحضري لمدينة نيوكاسل - المملكة المتحدة</a:t>
            </a:r>
          </a:p>
        </p:txBody>
      </p:sp>
    </p:spTree>
    <p:extLst>
      <p:ext uri="{BB962C8B-B14F-4D97-AF65-F5344CB8AC3E}">
        <p14:creationId xmlns:p14="http://schemas.microsoft.com/office/powerpoint/2010/main" val="42912542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AC62EDB-4051-44E6-9B11-B8E9CDD23A05}"/>
              </a:ext>
            </a:extLst>
          </p:cNvPr>
          <p:cNvGraphicFramePr>
            <a:graphicFrameLocks noChangeAspect="1"/>
          </p:cNvGraphicFramePr>
          <p:nvPr>
            <p:custDataLst>
              <p:tags r:id="rId2"/>
            </p:custDataLst>
            <p:extLst>
              <p:ext uri="{D42A27DB-BD31-4B8C-83A1-F6EECF244321}">
                <p14:modId xmlns:p14="http://schemas.microsoft.com/office/powerpoint/2010/main" val="81506298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7834" name="think-cell Slide" r:id="rId6" imgW="421" imgH="420" progId="TCLayout.ActiveDocument.1">
                  <p:embed/>
                </p:oleObj>
              </mc:Choice>
              <mc:Fallback>
                <p:oleObj name="think-cell Slide" r:id="rId6" imgW="421" imgH="420" progId="TCLayout.ActiveDocument.1">
                  <p:embed/>
                  <p:pic>
                    <p:nvPicPr>
                      <p:cNvPr id="3" name="Object 2" hidden="1">
                        <a:extLst>
                          <a:ext uri="{FF2B5EF4-FFF2-40B4-BE49-F238E27FC236}">
                            <a16:creationId xmlns:a16="http://schemas.microsoft.com/office/drawing/2014/main" id="{6AC62EDB-4051-44E6-9B11-B8E9CDD23A05}"/>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A4E8A0EB-2388-4D2C-B071-EDB10F10BE87}"/>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DIN Next LT Arabic Medium" panose="020B0603020203050203" pitchFamily="34" charset="-78"/>
              <a:ea typeface="+mn-ea"/>
              <a:cs typeface="DIN Next LT Arabic Medium"/>
              <a:sym typeface="DIN Next LT Arabic Medium" panose="020B0603020203050203" pitchFamily="34" charset="-78"/>
            </a:endParaRPr>
          </a:p>
        </p:txBody>
      </p:sp>
      <p:sp>
        <p:nvSpPr>
          <p:cNvPr id="41" name="Footer Placeholder 1">
            <a:extLst>
              <a:ext uri="{FF2B5EF4-FFF2-40B4-BE49-F238E27FC236}">
                <a16:creationId xmlns:a16="http://schemas.microsoft.com/office/drawing/2014/main" id="{F43A6B26-0F7F-4950-8EAD-CDA58D3A2726}"/>
              </a:ext>
            </a:extLst>
          </p:cNvPr>
          <p:cNvSpPr>
            <a:spLocks noGrp="1"/>
          </p:cNvSpPr>
          <p:nvPr>
            <p:ph type="ftr" sz="quarter" idx="1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900" b="0" i="0" u="none" strike="noStrike" kern="1200" cap="none" spc="0" normalizeH="0" baseline="0" noProof="0">
                <a:ln>
                  <a:noFill/>
                </a:ln>
                <a:solidFill>
                  <a:prstClr val="white">
                    <a:lumMod val="65000"/>
                  </a:prstClr>
                </a:solidFill>
                <a:effectLst/>
                <a:uLnTx/>
                <a:uFillTx/>
                <a:latin typeface="DIN Next LT Arabic"/>
                <a:ea typeface="+mn-ea"/>
                <a:cs typeface="DIN Next LT Arabic"/>
              </a:rPr>
              <a:t>المصدر: الموقع الإلكتروني الرسمي، وكتيب الشركة، والتقارير السنوية، والأبحاث الصحفية، وتحليلات فريق العمل</a:t>
            </a:r>
          </a:p>
        </p:txBody>
      </p:sp>
      <p:sp>
        <p:nvSpPr>
          <p:cNvPr id="42" name="Slide Number Placeholder 2">
            <a:extLst>
              <a:ext uri="{FF2B5EF4-FFF2-40B4-BE49-F238E27FC236}">
                <a16:creationId xmlns:a16="http://schemas.microsoft.com/office/drawing/2014/main" id="{C5DD7DD5-1D88-45AC-A87D-88C75CE8D07E}"/>
              </a:ext>
            </a:extLst>
          </p:cNvPr>
          <p:cNvSpPr>
            <a:spLocks noGrp="1"/>
          </p:cNvSpPr>
          <p:nvPr>
            <p:ph type="sldNum" sz="quarter" idx="12"/>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fld id="{9FDB499F-DC86-4996-A3C7-FCE8E06389C2}" type="slidenum">
              <a:rPr kumimoji="0" lang="ar-SA" sz="900" b="0" i="0" u="none" strike="noStrike" kern="1200" cap="none" spc="0" normalizeH="0" baseline="0" noProof="0" smtClean="0">
                <a:ln>
                  <a:noFill/>
                </a:ln>
                <a:solidFill>
                  <a:prstClr val="white">
                    <a:lumMod val="65000"/>
                  </a:prstClr>
                </a:solidFill>
                <a:effectLst/>
                <a:uLnTx/>
                <a:uFillTx/>
                <a:latin typeface="DIN Next LT Arabic"/>
                <a:ea typeface="+mn-ea"/>
                <a:cs typeface="DIN Next LT Arabic"/>
              </a:rPr>
              <a:pPr marL="0" marR="0" lvl="0" indent="0" algn="r" defTabSz="914400" rtl="1" eaLnBrk="1" fontAlgn="auto" latinLnBrk="0" hangingPunct="1">
                <a:lnSpc>
                  <a:spcPct val="100000"/>
                </a:lnSpc>
                <a:spcBef>
                  <a:spcPts val="0"/>
                </a:spcBef>
                <a:spcAft>
                  <a:spcPts val="0"/>
                </a:spcAft>
                <a:buClrTx/>
                <a:buSzTx/>
                <a:buFontTx/>
                <a:buNone/>
                <a:tabLst/>
                <a:defRPr/>
              </a:pPr>
              <a:t>10</a:t>
            </a:fld>
            <a:endParaRPr kumimoji="0" lang="ar-SA" sz="900" b="0" i="0" u="none" strike="noStrike" kern="1200" cap="none" spc="0" normalizeH="0" baseline="0" noProof="0">
              <a:ln>
                <a:noFill/>
              </a:ln>
              <a:solidFill>
                <a:prstClr val="white">
                  <a:lumMod val="65000"/>
                </a:prstClr>
              </a:solidFill>
              <a:effectLst/>
              <a:uLnTx/>
              <a:uFillTx/>
              <a:latin typeface="DIN Next LT Arabic"/>
              <a:ea typeface="+mn-ea"/>
              <a:cs typeface="DIN Next LT Arabic"/>
            </a:endParaRPr>
          </a:p>
        </p:txBody>
      </p:sp>
      <p:sp>
        <p:nvSpPr>
          <p:cNvPr id="4" name="Title 4">
            <a:extLst>
              <a:ext uri="{FF2B5EF4-FFF2-40B4-BE49-F238E27FC236}">
                <a16:creationId xmlns:a16="http://schemas.microsoft.com/office/drawing/2014/main" id="{02B0A86E-6DDB-422B-94F4-8F224CB8FC49}"/>
              </a:ext>
            </a:extLst>
          </p:cNvPr>
          <p:cNvSpPr>
            <a:spLocks noGrp="1"/>
          </p:cNvSpPr>
          <p:nvPr>
            <p:ph type="title"/>
          </p:nvPr>
        </p:nvSpPr>
        <p:spPr/>
        <p:txBody>
          <a:bodyPr vert="horz">
            <a:noAutofit/>
          </a:bodyPr>
          <a:lstStyle/>
          <a:p>
            <a:pPr rtl="1"/>
            <a:r>
              <a:rPr lang="ar-SA"/>
              <a:t>لقطات صورية للمنصة (1/ 3)</a:t>
            </a:r>
          </a:p>
        </p:txBody>
      </p:sp>
      <p:pic>
        <p:nvPicPr>
          <p:cNvPr id="5" name="Picture 4" descr="Map&#10;&#10;Description automatically generated">
            <a:extLst>
              <a:ext uri="{FF2B5EF4-FFF2-40B4-BE49-F238E27FC236}">
                <a16:creationId xmlns:a16="http://schemas.microsoft.com/office/drawing/2014/main" id="{B348FC5A-A733-496B-8D4E-EA025E35AC99}"/>
              </a:ext>
            </a:extLst>
          </p:cNvPr>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3482340" y="1889076"/>
            <a:ext cx="8061960" cy="3804386"/>
          </a:xfrm>
          <a:prstGeom prst="rect">
            <a:avLst/>
          </a:prstGeom>
          <a:effectLst>
            <a:outerShdw blurRad="101600" algn="ctr" rotWithShape="0">
              <a:prstClr val="black">
                <a:alpha val="16000"/>
              </a:prstClr>
            </a:outerShdw>
          </a:effectLst>
        </p:spPr>
      </p:pic>
      <p:sp>
        <p:nvSpPr>
          <p:cNvPr id="11" name="Rectangle 10">
            <a:extLst>
              <a:ext uri="{FF2B5EF4-FFF2-40B4-BE49-F238E27FC236}">
                <a16:creationId xmlns:a16="http://schemas.microsoft.com/office/drawing/2014/main" id="{E713BFDE-A2B2-4627-A17E-149D1EEC99A3}"/>
              </a:ext>
            </a:extLst>
          </p:cNvPr>
          <p:cNvSpPr/>
          <p:nvPr/>
        </p:nvSpPr>
        <p:spPr>
          <a:xfrm flipH="1">
            <a:off x="612141" y="2421727"/>
            <a:ext cx="2700636" cy="770131"/>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1200" b="0" i="0" u="none" strike="noStrike" kern="1200" cap="none" spc="0" normalizeH="0" baseline="0" noProof="0">
                <a:ln>
                  <a:noFill/>
                </a:ln>
                <a:solidFill>
                  <a:srgbClr val="282560"/>
                </a:solidFill>
                <a:effectLst/>
                <a:uLnTx/>
                <a:uFillTx/>
                <a:latin typeface="DIN Next LT Arabic"/>
                <a:ea typeface="+mn-ea"/>
                <a:cs typeface="DIN Next LT Arabic"/>
              </a:rPr>
              <a:t>تقدم منصة المرصد الحضري لمدينة نيوكاسل معلومات تفصيلية حول منقطة نيوكاسل وجيتسهيد والمجتمعات المحلية الأخرى في مناطق نورثمبريا من خلال الخريطة التفاعلية</a:t>
            </a:r>
          </a:p>
        </p:txBody>
      </p:sp>
      <p:sp>
        <p:nvSpPr>
          <p:cNvPr id="27" name="Rectangle 26">
            <a:extLst>
              <a:ext uri="{FF2B5EF4-FFF2-40B4-BE49-F238E27FC236}">
                <a16:creationId xmlns:a16="http://schemas.microsoft.com/office/drawing/2014/main" id="{787FD815-09FB-4FE8-9F18-BFA0BABDE833}"/>
              </a:ext>
            </a:extLst>
          </p:cNvPr>
          <p:cNvSpPr/>
          <p:nvPr/>
        </p:nvSpPr>
        <p:spPr>
          <a:xfrm flipH="1">
            <a:off x="812105" y="4518263"/>
            <a:ext cx="2500672" cy="770131"/>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1200" b="0" i="0" u="none" strike="noStrike" kern="1200" cap="none" spc="0" normalizeH="0" baseline="0" noProof="0">
                <a:ln>
                  <a:noFill/>
                </a:ln>
                <a:solidFill>
                  <a:srgbClr val="282560"/>
                </a:solidFill>
                <a:effectLst/>
                <a:uLnTx/>
                <a:uFillTx/>
                <a:latin typeface="DIN Next LT Arabic"/>
                <a:ea typeface="+mn-ea"/>
                <a:cs typeface="DIN Next LT Arabic"/>
              </a:rPr>
              <a:t>تحتوي المنصة على مكونات إضافية لحساباتها على منصات التواصل الاجتماعي على الشريط الجانبي الأيمن الذي يأتي بصورة غير مرتبة في واجهة المستخدم</a:t>
            </a:r>
          </a:p>
        </p:txBody>
      </p:sp>
      <p:sp>
        <p:nvSpPr>
          <p:cNvPr id="19" name="Rectangle 18">
            <a:extLst>
              <a:ext uri="{FF2B5EF4-FFF2-40B4-BE49-F238E27FC236}">
                <a16:creationId xmlns:a16="http://schemas.microsoft.com/office/drawing/2014/main" id="{13434B14-3E9B-4F5D-858A-0C4584B0B963}"/>
              </a:ext>
            </a:extLst>
          </p:cNvPr>
          <p:cNvSpPr/>
          <p:nvPr/>
        </p:nvSpPr>
        <p:spPr>
          <a:xfrm flipH="1">
            <a:off x="635001" y="1889076"/>
            <a:ext cx="2604278" cy="516909"/>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lIns="91440" rIns="320040"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1200" b="0" i="0" u="none" strike="noStrike" kern="1200" cap="none" spc="0" normalizeH="0" baseline="0" noProof="0">
                <a:ln>
                  <a:noFill/>
                </a:ln>
                <a:solidFill>
                  <a:prstClr val="white"/>
                </a:solidFill>
                <a:effectLst/>
                <a:uLnTx/>
                <a:uFillTx/>
                <a:latin typeface="DIN Next LT Arabic"/>
                <a:ea typeface="+mn-ea"/>
                <a:cs typeface="DIN Next LT Arabic"/>
              </a:rPr>
              <a:t>شمولية البيانات</a:t>
            </a:r>
          </a:p>
        </p:txBody>
      </p:sp>
      <p:pic>
        <p:nvPicPr>
          <p:cNvPr id="21" name="Graphic 20">
            <a:extLst>
              <a:ext uri="{FF2B5EF4-FFF2-40B4-BE49-F238E27FC236}">
                <a16:creationId xmlns:a16="http://schemas.microsoft.com/office/drawing/2014/main" id="{7B01693E-7D88-4255-8086-D4320A021236}"/>
              </a:ext>
            </a:extLst>
          </p:cNvPr>
          <p:cNvPicPr>
            <a:picLocks noChangeAspect="1"/>
          </p:cNvPicPr>
          <p:nvPr/>
        </p:nvPicPr>
        <p:blipFill>
          <a:blip r:embed="rId9" cstate="print">
            <a:extLst>
              <a:ext uri="{28A0092B-C50C-407E-A947-70E740481C1C}">
                <a14:useLocalDpi xmlns:a14="http://schemas.microsoft.com/office/drawing/2010/main"/>
              </a:ext>
              <a:ext uri="{96DAC541-7B7A-43D3-8B79-37D633B846F1}">
                <asvg:svgBlip xmlns:asvg="http://schemas.microsoft.com/office/drawing/2016/SVG/main" r:embed="rId10"/>
              </a:ext>
            </a:extLst>
          </a:blip>
          <a:srcRect b="13196"/>
          <a:stretch>
            <a:fillRect/>
          </a:stretch>
        </p:blipFill>
        <p:spPr>
          <a:xfrm>
            <a:off x="698744" y="1979795"/>
            <a:ext cx="309393" cy="335469"/>
          </a:xfrm>
          <a:custGeom>
            <a:avLst/>
            <a:gdLst>
              <a:gd name="connsiteX0" fmla="*/ 0 w 342786"/>
              <a:gd name="connsiteY0" fmla="*/ 0 h 371676"/>
              <a:gd name="connsiteX1" fmla="*/ 342786 w 342786"/>
              <a:gd name="connsiteY1" fmla="*/ 0 h 371676"/>
              <a:gd name="connsiteX2" fmla="*/ 342786 w 342786"/>
              <a:gd name="connsiteY2" fmla="*/ 371676 h 371676"/>
              <a:gd name="connsiteX3" fmla="*/ 140483 w 342786"/>
              <a:gd name="connsiteY3" fmla="*/ 371676 h 371676"/>
              <a:gd name="connsiteX4" fmla="*/ 140483 w 342786"/>
              <a:gd name="connsiteY4" fmla="*/ 340944 h 371676"/>
              <a:gd name="connsiteX5" fmla="*/ 12848 w 342786"/>
              <a:gd name="connsiteY5" fmla="*/ 340944 h 371676"/>
              <a:gd name="connsiteX6" fmla="*/ 12848 w 342786"/>
              <a:gd name="connsiteY6" fmla="*/ 304749 h 371676"/>
              <a:gd name="connsiteX7" fmla="*/ 0 w 342786"/>
              <a:gd name="connsiteY7" fmla="*/ 304749 h 371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786" h="371676">
                <a:moveTo>
                  <a:pt x="0" y="0"/>
                </a:moveTo>
                <a:lnTo>
                  <a:pt x="342786" y="0"/>
                </a:lnTo>
                <a:lnTo>
                  <a:pt x="342786" y="371676"/>
                </a:lnTo>
                <a:lnTo>
                  <a:pt x="140483" y="371676"/>
                </a:lnTo>
                <a:lnTo>
                  <a:pt x="140483" y="340944"/>
                </a:lnTo>
                <a:lnTo>
                  <a:pt x="12848" y="340944"/>
                </a:lnTo>
                <a:lnTo>
                  <a:pt x="12848" y="304749"/>
                </a:lnTo>
                <a:lnTo>
                  <a:pt x="0" y="304749"/>
                </a:lnTo>
                <a:close/>
              </a:path>
            </a:pathLst>
          </a:custGeom>
        </p:spPr>
      </p:pic>
      <p:sp>
        <p:nvSpPr>
          <p:cNvPr id="23" name="TextBox 22">
            <a:extLst>
              <a:ext uri="{FF2B5EF4-FFF2-40B4-BE49-F238E27FC236}">
                <a16:creationId xmlns:a16="http://schemas.microsoft.com/office/drawing/2014/main" id="{37449299-9CC5-46C5-9433-EDF0A97C3C73}"/>
              </a:ext>
            </a:extLst>
          </p:cNvPr>
          <p:cNvSpPr txBox="1"/>
          <p:nvPr/>
        </p:nvSpPr>
        <p:spPr>
          <a:xfrm>
            <a:off x="3017400" y="2023362"/>
            <a:ext cx="171611" cy="248338"/>
          </a:xfrm>
          <a:prstGeom prst="rect">
            <a:avLst/>
          </a:prstGeom>
          <a:noFill/>
        </p:spPr>
        <p:txBody>
          <a:bodyPr wrap="square" lIns="0" tIns="0" rIns="0" bIns="0" rtlCol="0" anchor="ctr">
            <a:spAutoFit/>
          </a:bodyPr>
          <a:lstStyle/>
          <a:p>
            <a:pPr marL="0" marR="0" lvl="0" indent="0" algn="ctr" defTabSz="914400" rtl="1" eaLnBrk="1" fontAlgn="auto" latinLnBrk="0" hangingPunct="1">
              <a:lnSpc>
                <a:spcPct val="110000"/>
              </a:lnSpc>
              <a:spcBef>
                <a:spcPts val="0"/>
              </a:spcBef>
              <a:spcAft>
                <a:spcPts val="0"/>
              </a:spcAft>
              <a:buClrTx/>
              <a:buSzTx/>
              <a:buFontTx/>
              <a:buNone/>
              <a:tabLst/>
              <a:defRPr/>
            </a:pPr>
            <a:r>
              <a:rPr kumimoji="0" lang="ar-SA" sz="1600" b="0" i="0" u="none" strike="noStrike" kern="1200" cap="none" spc="0" normalizeH="0" baseline="0" noProof="0">
                <a:ln>
                  <a:noFill/>
                </a:ln>
                <a:solidFill>
                  <a:prstClr val="white"/>
                </a:solidFill>
                <a:effectLst/>
                <a:uLnTx/>
                <a:uFillTx/>
                <a:latin typeface="DIN Next LT Arabic Medium"/>
                <a:ea typeface="+mn-ea"/>
                <a:cs typeface="DIN Next LT Arabic" panose="020B0503020203050203" pitchFamily="34" charset="-78"/>
              </a:rPr>
              <a:t>أ</a:t>
            </a:r>
          </a:p>
        </p:txBody>
      </p:sp>
      <p:cxnSp>
        <p:nvCxnSpPr>
          <p:cNvPr id="24" name="Straight Connector 23">
            <a:extLst>
              <a:ext uri="{FF2B5EF4-FFF2-40B4-BE49-F238E27FC236}">
                <a16:creationId xmlns:a16="http://schemas.microsoft.com/office/drawing/2014/main" id="{143781BB-4FBF-4EB0-835D-5F04FAFBF684}"/>
              </a:ext>
            </a:extLst>
          </p:cNvPr>
          <p:cNvCxnSpPr>
            <a:cxnSpLocks/>
          </p:cNvCxnSpPr>
          <p:nvPr/>
        </p:nvCxnSpPr>
        <p:spPr>
          <a:xfrm flipH="1">
            <a:off x="2977395" y="2052959"/>
            <a:ext cx="0" cy="189145"/>
          </a:xfrm>
          <a:prstGeom prst="line">
            <a:avLst/>
          </a:prstGeom>
          <a:ln>
            <a:gradFill flip="none" rotWithShape="1">
              <a:gsLst>
                <a:gs pos="7000">
                  <a:srgbClr val="4AC7F4"/>
                </a:gs>
                <a:gs pos="50000">
                  <a:schemeClr val="bg1"/>
                </a:gs>
                <a:gs pos="96000">
                  <a:srgbClr val="4AC7F4"/>
                </a:gs>
              </a:gsLst>
              <a:lin ang="5400000" scaled="1"/>
              <a:tileRect/>
            </a:gra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A07E7A82-6884-4EF5-9041-82448FE86CCE}"/>
              </a:ext>
            </a:extLst>
          </p:cNvPr>
          <p:cNvSpPr/>
          <p:nvPr/>
        </p:nvSpPr>
        <p:spPr>
          <a:xfrm flipH="1">
            <a:off x="635001" y="3999456"/>
            <a:ext cx="2604278" cy="516909"/>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lIns="91440" rIns="320040"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1200" b="0" i="0" u="none" strike="noStrike" kern="1200" cap="none" spc="0" normalizeH="0" baseline="0" noProof="0">
                <a:ln>
                  <a:noFill/>
                </a:ln>
                <a:solidFill>
                  <a:prstClr val="white"/>
                </a:solidFill>
                <a:effectLst/>
                <a:uLnTx/>
                <a:uFillTx/>
                <a:latin typeface="DIN Next LT Arabic"/>
                <a:ea typeface="+mn-ea"/>
                <a:cs typeface="DIN Next LT Arabic"/>
              </a:rPr>
              <a:t>التناسق المرئي</a:t>
            </a:r>
          </a:p>
        </p:txBody>
      </p:sp>
      <p:grpSp>
        <p:nvGrpSpPr>
          <p:cNvPr id="28" name="Graphic 113">
            <a:extLst>
              <a:ext uri="{FF2B5EF4-FFF2-40B4-BE49-F238E27FC236}">
                <a16:creationId xmlns:a16="http://schemas.microsoft.com/office/drawing/2014/main" id="{C1ECD8EF-E6E8-42E6-BB66-1BC6D8C6C866}"/>
              </a:ext>
            </a:extLst>
          </p:cNvPr>
          <p:cNvGrpSpPr/>
          <p:nvPr/>
        </p:nvGrpSpPr>
        <p:grpSpPr>
          <a:xfrm>
            <a:off x="713911" y="4111166"/>
            <a:ext cx="305178" cy="305178"/>
            <a:chOff x="-370522" y="3312547"/>
            <a:chExt cx="857249" cy="857250"/>
          </a:xfrm>
          <a:solidFill>
            <a:schemeClr val="bg1"/>
          </a:solidFill>
        </p:grpSpPr>
        <p:sp>
          <p:nvSpPr>
            <p:cNvPr id="29" name="Freeform: Shape 28">
              <a:extLst>
                <a:ext uri="{FF2B5EF4-FFF2-40B4-BE49-F238E27FC236}">
                  <a16:creationId xmlns:a16="http://schemas.microsoft.com/office/drawing/2014/main" id="{B1BAA6EA-7E7F-4AF8-8F44-3AF8617DEBF8}"/>
                </a:ext>
              </a:extLst>
            </p:cNvPr>
            <p:cNvSpPr/>
            <p:nvPr/>
          </p:nvSpPr>
          <p:spPr>
            <a:xfrm>
              <a:off x="-370522" y="3312547"/>
              <a:ext cx="857249" cy="857250"/>
            </a:xfrm>
            <a:custGeom>
              <a:avLst/>
              <a:gdLst>
                <a:gd name="connsiteX0" fmla="*/ 0 w 857249"/>
                <a:gd name="connsiteY0" fmla="*/ 0 h 857250"/>
                <a:gd name="connsiteX1" fmla="*/ 0 w 857249"/>
                <a:gd name="connsiteY1" fmla="*/ 857250 h 857250"/>
                <a:gd name="connsiteX2" fmla="*/ 857250 w 857249"/>
                <a:gd name="connsiteY2" fmla="*/ 857250 h 857250"/>
                <a:gd name="connsiteX3" fmla="*/ 857250 w 857249"/>
                <a:gd name="connsiteY3" fmla="*/ 0 h 857250"/>
                <a:gd name="connsiteX4" fmla="*/ 0 w 857249"/>
                <a:gd name="connsiteY4" fmla="*/ 0 h 857250"/>
                <a:gd name="connsiteX5" fmla="*/ 819150 w 857249"/>
                <a:gd name="connsiteY5" fmla="*/ 38100 h 857250"/>
                <a:gd name="connsiteX6" fmla="*/ 819150 w 857249"/>
                <a:gd name="connsiteY6" fmla="*/ 383858 h 857250"/>
                <a:gd name="connsiteX7" fmla="*/ 600075 w 857249"/>
                <a:gd name="connsiteY7" fmla="*/ 383858 h 857250"/>
                <a:gd name="connsiteX8" fmla="*/ 561975 w 857249"/>
                <a:gd name="connsiteY8" fmla="*/ 383858 h 857250"/>
                <a:gd name="connsiteX9" fmla="*/ 38100 w 857249"/>
                <a:gd name="connsiteY9" fmla="*/ 383858 h 857250"/>
                <a:gd name="connsiteX10" fmla="*/ 38100 w 857249"/>
                <a:gd name="connsiteY10" fmla="*/ 38100 h 857250"/>
                <a:gd name="connsiteX11" fmla="*/ 819150 w 857249"/>
                <a:gd name="connsiteY11" fmla="*/ 38100 h 857250"/>
                <a:gd name="connsiteX12" fmla="*/ 38100 w 857249"/>
                <a:gd name="connsiteY12" fmla="*/ 421958 h 857250"/>
                <a:gd name="connsiteX13" fmla="*/ 561975 w 857249"/>
                <a:gd name="connsiteY13" fmla="*/ 421958 h 857250"/>
                <a:gd name="connsiteX14" fmla="*/ 561975 w 857249"/>
                <a:gd name="connsiteY14" fmla="*/ 819150 h 857250"/>
                <a:gd name="connsiteX15" fmla="*/ 38100 w 857249"/>
                <a:gd name="connsiteY15" fmla="*/ 819150 h 857250"/>
                <a:gd name="connsiteX16" fmla="*/ 38100 w 857249"/>
                <a:gd name="connsiteY16" fmla="*/ 421958 h 857250"/>
                <a:gd name="connsiteX17" fmla="*/ 600075 w 857249"/>
                <a:gd name="connsiteY17" fmla="*/ 819150 h 857250"/>
                <a:gd name="connsiteX18" fmla="*/ 600075 w 857249"/>
                <a:gd name="connsiteY18" fmla="*/ 421958 h 857250"/>
                <a:gd name="connsiteX19" fmla="*/ 819150 w 857249"/>
                <a:gd name="connsiteY19" fmla="*/ 421958 h 857250"/>
                <a:gd name="connsiteX20" fmla="*/ 819150 w 857249"/>
                <a:gd name="connsiteY20" fmla="*/ 819150 h 857250"/>
                <a:gd name="connsiteX21" fmla="*/ 600075 w 857249"/>
                <a:gd name="connsiteY21" fmla="*/ 819150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57249" h="857250">
                  <a:moveTo>
                    <a:pt x="0" y="0"/>
                  </a:moveTo>
                  <a:lnTo>
                    <a:pt x="0" y="857250"/>
                  </a:lnTo>
                  <a:lnTo>
                    <a:pt x="857250" y="857250"/>
                  </a:lnTo>
                  <a:lnTo>
                    <a:pt x="857250" y="0"/>
                  </a:lnTo>
                  <a:lnTo>
                    <a:pt x="0" y="0"/>
                  </a:lnTo>
                  <a:close/>
                  <a:moveTo>
                    <a:pt x="819150" y="38100"/>
                  </a:moveTo>
                  <a:lnTo>
                    <a:pt x="819150" y="383858"/>
                  </a:lnTo>
                  <a:lnTo>
                    <a:pt x="600075" y="383858"/>
                  </a:lnTo>
                  <a:lnTo>
                    <a:pt x="561975" y="383858"/>
                  </a:lnTo>
                  <a:lnTo>
                    <a:pt x="38100" y="383858"/>
                  </a:lnTo>
                  <a:lnTo>
                    <a:pt x="38100" y="38100"/>
                  </a:lnTo>
                  <a:lnTo>
                    <a:pt x="819150" y="38100"/>
                  </a:lnTo>
                  <a:close/>
                  <a:moveTo>
                    <a:pt x="38100" y="421958"/>
                  </a:moveTo>
                  <a:lnTo>
                    <a:pt x="561975" y="421958"/>
                  </a:lnTo>
                  <a:lnTo>
                    <a:pt x="561975" y="819150"/>
                  </a:lnTo>
                  <a:lnTo>
                    <a:pt x="38100" y="819150"/>
                  </a:lnTo>
                  <a:lnTo>
                    <a:pt x="38100" y="421958"/>
                  </a:lnTo>
                  <a:close/>
                  <a:moveTo>
                    <a:pt x="600075" y="819150"/>
                  </a:moveTo>
                  <a:lnTo>
                    <a:pt x="600075" y="421958"/>
                  </a:lnTo>
                  <a:lnTo>
                    <a:pt x="819150" y="421958"/>
                  </a:lnTo>
                  <a:lnTo>
                    <a:pt x="819150" y="819150"/>
                  </a:lnTo>
                  <a:lnTo>
                    <a:pt x="600075" y="819150"/>
                  </a:ln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30" name="Freeform: Shape 29">
              <a:extLst>
                <a:ext uri="{FF2B5EF4-FFF2-40B4-BE49-F238E27FC236}">
                  <a16:creationId xmlns:a16="http://schemas.microsoft.com/office/drawing/2014/main" id="{167E293F-56CA-40F3-BB8B-3FAC23E2CF29}"/>
                </a:ext>
              </a:extLst>
            </p:cNvPr>
            <p:cNvSpPr/>
            <p:nvPr/>
          </p:nvSpPr>
          <p:spPr>
            <a:xfrm>
              <a:off x="-286702" y="3777366"/>
              <a:ext cx="433387" cy="312419"/>
            </a:xfrm>
            <a:custGeom>
              <a:avLst/>
              <a:gdLst>
                <a:gd name="connsiteX0" fmla="*/ 200978 w 433387"/>
                <a:gd name="connsiteY0" fmla="*/ 108585 h 312419"/>
                <a:gd name="connsiteX1" fmla="*/ 128588 w 433387"/>
                <a:gd name="connsiteY1" fmla="*/ 150495 h 312419"/>
                <a:gd name="connsiteX2" fmla="*/ 35243 w 433387"/>
                <a:gd name="connsiteY2" fmla="*/ 96203 h 312419"/>
                <a:gd name="connsiteX3" fmla="*/ 200025 w 433387"/>
                <a:gd name="connsiteY3" fmla="*/ 0 h 312419"/>
                <a:gd name="connsiteX4" fmla="*/ 200025 w 433387"/>
                <a:gd name="connsiteY4" fmla="*/ 108585 h 312419"/>
                <a:gd name="connsiteX5" fmla="*/ 410528 w 433387"/>
                <a:gd name="connsiteY5" fmla="*/ 120015 h 312419"/>
                <a:gd name="connsiteX6" fmla="*/ 316230 w 433387"/>
                <a:gd name="connsiteY6" fmla="*/ 174308 h 312419"/>
                <a:gd name="connsiteX7" fmla="*/ 324803 w 433387"/>
                <a:gd name="connsiteY7" fmla="*/ 216218 h 312419"/>
                <a:gd name="connsiteX8" fmla="*/ 316230 w 433387"/>
                <a:gd name="connsiteY8" fmla="*/ 258128 h 312419"/>
                <a:gd name="connsiteX9" fmla="*/ 410528 w 433387"/>
                <a:gd name="connsiteY9" fmla="*/ 312420 h 312419"/>
                <a:gd name="connsiteX10" fmla="*/ 433388 w 433387"/>
                <a:gd name="connsiteY10" fmla="*/ 216218 h 312419"/>
                <a:gd name="connsiteX11" fmla="*/ 410528 w 433387"/>
                <a:gd name="connsiteY11" fmla="*/ 120015 h 312419"/>
                <a:gd name="connsiteX12" fmla="*/ 117158 w 433387"/>
                <a:gd name="connsiteY12" fmla="*/ 174308 h 312419"/>
                <a:gd name="connsiteX13" fmla="*/ 22860 w 433387"/>
                <a:gd name="connsiteY13" fmla="*/ 120015 h 312419"/>
                <a:gd name="connsiteX14" fmla="*/ 0 w 433387"/>
                <a:gd name="connsiteY14" fmla="*/ 216218 h 312419"/>
                <a:gd name="connsiteX15" fmla="*/ 22860 w 433387"/>
                <a:gd name="connsiteY15" fmla="*/ 312420 h 312419"/>
                <a:gd name="connsiteX16" fmla="*/ 117158 w 433387"/>
                <a:gd name="connsiteY16" fmla="*/ 258128 h 312419"/>
                <a:gd name="connsiteX17" fmla="*/ 108585 w 433387"/>
                <a:gd name="connsiteY17" fmla="*/ 216218 h 312419"/>
                <a:gd name="connsiteX18" fmla="*/ 117158 w 433387"/>
                <a:gd name="connsiteY18" fmla="*/ 174308 h 312419"/>
                <a:gd name="connsiteX19" fmla="*/ 287655 w 433387"/>
                <a:gd name="connsiteY19" fmla="*/ 132397 h 312419"/>
                <a:gd name="connsiteX20" fmla="*/ 292418 w 433387"/>
                <a:gd name="connsiteY20" fmla="*/ 122872 h 312419"/>
                <a:gd name="connsiteX21" fmla="*/ 293370 w 433387"/>
                <a:gd name="connsiteY21" fmla="*/ 120015 h 312419"/>
                <a:gd name="connsiteX22" fmla="*/ 304800 w 433387"/>
                <a:gd name="connsiteY22" fmla="*/ 95250 h 312419"/>
                <a:gd name="connsiteX23" fmla="*/ 305753 w 433387"/>
                <a:gd name="connsiteY23" fmla="*/ 93345 h 312419"/>
                <a:gd name="connsiteX24" fmla="*/ 310515 w 433387"/>
                <a:gd name="connsiteY24" fmla="*/ 82868 h 312419"/>
                <a:gd name="connsiteX25" fmla="*/ 311468 w 433387"/>
                <a:gd name="connsiteY25" fmla="*/ 80963 h 312419"/>
                <a:gd name="connsiteX26" fmla="*/ 317183 w 433387"/>
                <a:gd name="connsiteY26" fmla="*/ 68580 h 312419"/>
                <a:gd name="connsiteX27" fmla="*/ 317183 w 433387"/>
                <a:gd name="connsiteY27" fmla="*/ 68580 h 312419"/>
                <a:gd name="connsiteX28" fmla="*/ 321945 w 433387"/>
                <a:gd name="connsiteY28" fmla="*/ 58103 h 312419"/>
                <a:gd name="connsiteX29" fmla="*/ 322898 w 433387"/>
                <a:gd name="connsiteY29" fmla="*/ 56198 h 312419"/>
                <a:gd name="connsiteX30" fmla="*/ 326708 w 433387"/>
                <a:gd name="connsiteY30" fmla="*/ 46673 h 312419"/>
                <a:gd name="connsiteX31" fmla="*/ 326708 w 433387"/>
                <a:gd name="connsiteY31" fmla="*/ 45720 h 312419"/>
                <a:gd name="connsiteX32" fmla="*/ 330518 w 433387"/>
                <a:gd name="connsiteY32" fmla="*/ 35243 h 312419"/>
                <a:gd name="connsiteX33" fmla="*/ 330518 w 433387"/>
                <a:gd name="connsiteY33" fmla="*/ 34290 h 312419"/>
                <a:gd name="connsiteX34" fmla="*/ 330518 w 433387"/>
                <a:gd name="connsiteY34" fmla="*/ 34290 h 312419"/>
                <a:gd name="connsiteX35" fmla="*/ 342900 w 433387"/>
                <a:gd name="connsiteY35" fmla="*/ 1905 h 312419"/>
                <a:gd name="connsiteX36" fmla="*/ 321945 w 433387"/>
                <a:gd name="connsiteY36" fmla="*/ 29528 h 312419"/>
                <a:gd name="connsiteX37" fmla="*/ 321945 w 433387"/>
                <a:gd name="connsiteY37" fmla="*/ 29528 h 312419"/>
                <a:gd name="connsiteX38" fmla="*/ 320993 w 433387"/>
                <a:gd name="connsiteY38" fmla="*/ 30480 h 312419"/>
                <a:gd name="connsiteX39" fmla="*/ 314325 w 433387"/>
                <a:gd name="connsiteY39" fmla="*/ 39053 h 312419"/>
                <a:gd name="connsiteX40" fmla="*/ 314325 w 433387"/>
                <a:gd name="connsiteY40" fmla="*/ 39053 h 312419"/>
                <a:gd name="connsiteX41" fmla="*/ 307658 w 433387"/>
                <a:gd name="connsiteY41" fmla="*/ 47625 h 312419"/>
                <a:gd name="connsiteX42" fmla="*/ 305753 w 433387"/>
                <a:gd name="connsiteY42" fmla="*/ 49530 h 312419"/>
                <a:gd name="connsiteX43" fmla="*/ 300038 w 433387"/>
                <a:gd name="connsiteY43" fmla="*/ 58103 h 312419"/>
                <a:gd name="connsiteX44" fmla="*/ 299085 w 433387"/>
                <a:gd name="connsiteY44" fmla="*/ 60007 h 312419"/>
                <a:gd name="connsiteX45" fmla="*/ 291465 w 433387"/>
                <a:gd name="connsiteY45" fmla="*/ 70485 h 312419"/>
                <a:gd name="connsiteX46" fmla="*/ 290513 w 433387"/>
                <a:gd name="connsiteY46" fmla="*/ 72390 h 312419"/>
                <a:gd name="connsiteX47" fmla="*/ 284798 w 433387"/>
                <a:gd name="connsiteY47" fmla="*/ 80963 h 312419"/>
                <a:gd name="connsiteX48" fmla="*/ 282893 w 433387"/>
                <a:gd name="connsiteY48" fmla="*/ 83820 h 312419"/>
                <a:gd name="connsiteX49" fmla="*/ 266700 w 433387"/>
                <a:gd name="connsiteY49" fmla="*/ 105728 h 312419"/>
                <a:gd name="connsiteX50" fmla="*/ 264795 w 433387"/>
                <a:gd name="connsiteY50" fmla="*/ 107632 h 312419"/>
                <a:gd name="connsiteX51" fmla="*/ 259080 w 433387"/>
                <a:gd name="connsiteY51" fmla="*/ 116205 h 312419"/>
                <a:gd name="connsiteX52" fmla="*/ 257175 w 433387"/>
                <a:gd name="connsiteY52" fmla="*/ 116205 h 312419"/>
                <a:gd name="connsiteX53" fmla="*/ 257175 w 433387"/>
                <a:gd name="connsiteY53" fmla="*/ 116205 h 312419"/>
                <a:gd name="connsiteX54" fmla="*/ 192405 w 433387"/>
                <a:gd name="connsiteY54" fmla="*/ 206693 h 312419"/>
                <a:gd name="connsiteX55" fmla="*/ 201930 w 433387"/>
                <a:gd name="connsiteY55" fmla="*/ 243840 h 312419"/>
                <a:gd name="connsiteX56" fmla="*/ 239078 w 433387"/>
                <a:gd name="connsiteY56" fmla="*/ 234315 h 312419"/>
                <a:gd name="connsiteX57" fmla="*/ 285750 w 433387"/>
                <a:gd name="connsiteY57" fmla="*/ 134303 h 312419"/>
                <a:gd name="connsiteX58" fmla="*/ 285750 w 433387"/>
                <a:gd name="connsiteY58" fmla="*/ 134303 h 312419"/>
                <a:gd name="connsiteX59" fmla="*/ 287655 w 433387"/>
                <a:gd name="connsiteY59" fmla="*/ 132397 h 312419"/>
                <a:gd name="connsiteX60" fmla="*/ 339090 w 433387"/>
                <a:gd name="connsiteY60" fmla="*/ 37148 h 312419"/>
                <a:gd name="connsiteX61" fmla="*/ 294323 w 433387"/>
                <a:gd name="connsiteY61" fmla="*/ 140018 h 312419"/>
                <a:gd name="connsiteX62" fmla="*/ 302895 w 433387"/>
                <a:gd name="connsiteY62" fmla="*/ 150495 h 312419"/>
                <a:gd name="connsiteX63" fmla="*/ 396240 w 433387"/>
                <a:gd name="connsiteY63" fmla="*/ 96203 h 312419"/>
                <a:gd name="connsiteX64" fmla="*/ 339090 w 433387"/>
                <a:gd name="connsiteY64" fmla="*/ 37148 h 312419"/>
                <a:gd name="connsiteX65" fmla="*/ 315278 w 433387"/>
                <a:gd name="connsiteY65" fmla="*/ 22860 h 312419"/>
                <a:gd name="connsiteX66" fmla="*/ 229553 w 433387"/>
                <a:gd name="connsiteY66" fmla="*/ 0 h 312419"/>
                <a:gd name="connsiteX67" fmla="*/ 229553 w 433387"/>
                <a:gd name="connsiteY67" fmla="*/ 108585 h 312419"/>
                <a:gd name="connsiteX68" fmla="*/ 248603 w 433387"/>
                <a:gd name="connsiteY68" fmla="*/ 112395 h 312419"/>
                <a:gd name="connsiteX69" fmla="*/ 315278 w 433387"/>
                <a:gd name="connsiteY69" fmla="*/ 22860 h 312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433387" h="312419">
                  <a:moveTo>
                    <a:pt x="200978" y="108585"/>
                  </a:moveTo>
                  <a:cubicBezTo>
                    <a:pt x="175260" y="112395"/>
                    <a:pt x="146685" y="127635"/>
                    <a:pt x="128588" y="150495"/>
                  </a:cubicBezTo>
                  <a:lnTo>
                    <a:pt x="35243" y="96203"/>
                  </a:lnTo>
                  <a:cubicBezTo>
                    <a:pt x="71438" y="41910"/>
                    <a:pt x="132398" y="4763"/>
                    <a:pt x="200025" y="0"/>
                  </a:cubicBezTo>
                  <a:lnTo>
                    <a:pt x="200025" y="108585"/>
                  </a:lnTo>
                  <a:close/>
                  <a:moveTo>
                    <a:pt x="410528" y="120015"/>
                  </a:moveTo>
                  <a:lnTo>
                    <a:pt x="316230" y="174308"/>
                  </a:lnTo>
                  <a:cubicBezTo>
                    <a:pt x="321945" y="187643"/>
                    <a:pt x="324803" y="200978"/>
                    <a:pt x="324803" y="216218"/>
                  </a:cubicBezTo>
                  <a:cubicBezTo>
                    <a:pt x="324803" y="231458"/>
                    <a:pt x="321945" y="244793"/>
                    <a:pt x="316230" y="258128"/>
                  </a:cubicBezTo>
                  <a:lnTo>
                    <a:pt x="410528" y="312420"/>
                  </a:lnTo>
                  <a:cubicBezTo>
                    <a:pt x="424815" y="283845"/>
                    <a:pt x="433388" y="250508"/>
                    <a:pt x="433388" y="216218"/>
                  </a:cubicBezTo>
                  <a:cubicBezTo>
                    <a:pt x="433388" y="180975"/>
                    <a:pt x="424815" y="148590"/>
                    <a:pt x="410528" y="120015"/>
                  </a:cubicBezTo>
                  <a:close/>
                  <a:moveTo>
                    <a:pt x="117158" y="174308"/>
                  </a:moveTo>
                  <a:lnTo>
                    <a:pt x="22860" y="120015"/>
                  </a:lnTo>
                  <a:cubicBezTo>
                    <a:pt x="8573" y="148590"/>
                    <a:pt x="0" y="181928"/>
                    <a:pt x="0" y="216218"/>
                  </a:cubicBezTo>
                  <a:cubicBezTo>
                    <a:pt x="0" y="250508"/>
                    <a:pt x="8573" y="283845"/>
                    <a:pt x="22860" y="312420"/>
                  </a:cubicBezTo>
                  <a:lnTo>
                    <a:pt x="117158" y="258128"/>
                  </a:lnTo>
                  <a:cubicBezTo>
                    <a:pt x="111443" y="244793"/>
                    <a:pt x="108585" y="231458"/>
                    <a:pt x="108585" y="216218"/>
                  </a:cubicBezTo>
                  <a:cubicBezTo>
                    <a:pt x="108585" y="200978"/>
                    <a:pt x="112395" y="186690"/>
                    <a:pt x="117158" y="174308"/>
                  </a:cubicBezTo>
                  <a:close/>
                  <a:moveTo>
                    <a:pt x="287655" y="132397"/>
                  </a:moveTo>
                  <a:cubicBezTo>
                    <a:pt x="289560" y="129540"/>
                    <a:pt x="290513" y="125730"/>
                    <a:pt x="292418" y="122872"/>
                  </a:cubicBezTo>
                  <a:cubicBezTo>
                    <a:pt x="292418" y="121920"/>
                    <a:pt x="293370" y="120968"/>
                    <a:pt x="293370" y="120015"/>
                  </a:cubicBezTo>
                  <a:cubicBezTo>
                    <a:pt x="297180" y="111443"/>
                    <a:pt x="300990" y="102870"/>
                    <a:pt x="304800" y="95250"/>
                  </a:cubicBezTo>
                  <a:cubicBezTo>
                    <a:pt x="304800" y="94298"/>
                    <a:pt x="305753" y="94298"/>
                    <a:pt x="305753" y="93345"/>
                  </a:cubicBezTo>
                  <a:cubicBezTo>
                    <a:pt x="307658" y="89535"/>
                    <a:pt x="308610" y="86678"/>
                    <a:pt x="310515" y="82868"/>
                  </a:cubicBezTo>
                  <a:cubicBezTo>
                    <a:pt x="310515" y="81915"/>
                    <a:pt x="311468" y="80963"/>
                    <a:pt x="311468" y="80963"/>
                  </a:cubicBezTo>
                  <a:cubicBezTo>
                    <a:pt x="313373" y="77153"/>
                    <a:pt x="315278" y="72390"/>
                    <a:pt x="317183" y="68580"/>
                  </a:cubicBezTo>
                  <a:cubicBezTo>
                    <a:pt x="317183" y="68580"/>
                    <a:pt x="317183" y="68580"/>
                    <a:pt x="317183" y="68580"/>
                  </a:cubicBezTo>
                  <a:cubicBezTo>
                    <a:pt x="319088" y="64770"/>
                    <a:pt x="320040" y="60960"/>
                    <a:pt x="321945" y="58103"/>
                  </a:cubicBezTo>
                  <a:cubicBezTo>
                    <a:pt x="321945" y="57150"/>
                    <a:pt x="322898" y="56198"/>
                    <a:pt x="322898" y="56198"/>
                  </a:cubicBezTo>
                  <a:cubicBezTo>
                    <a:pt x="324803" y="52388"/>
                    <a:pt x="325755" y="49530"/>
                    <a:pt x="326708" y="46673"/>
                  </a:cubicBezTo>
                  <a:cubicBezTo>
                    <a:pt x="326708" y="46673"/>
                    <a:pt x="326708" y="45720"/>
                    <a:pt x="326708" y="45720"/>
                  </a:cubicBezTo>
                  <a:cubicBezTo>
                    <a:pt x="328613" y="41910"/>
                    <a:pt x="329565" y="39053"/>
                    <a:pt x="330518" y="35243"/>
                  </a:cubicBezTo>
                  <a:cubicBezTo>
                    <a:pt x="330518" y="35243"/>
                    <a:pt x="330518" y="35243"/>
                    <a:pt x="330518" y="34290"/>
                  </a:cubicBezTo>
                  <a:lnTo>
                    <a:pt x="330518" y="34290"/>
                  </a:lnTo>
                  <a:cubicBezTo>
                    <a:pt x="336233" y="20003"/>
                    <a:pt x="340995" y="8573"/>
                    <a:pt x="342900" y="1905"/>
                  </a:cubicBezTo>
                  <a:cubicBezTo>
                    <a:pt x="338138" y="7620"/>
                    <a:pt x="331470" y="17145"/>
                    <a:pt x="321945" y="29528"/>
                  </a:cubicBezTo>
                  <a:cubicBezTo>
                    <a:pt x="321945" y="29528"/>
                    <a:pt x="321945" y="29528"/>
                    <a:pt x="321945" y="29528"/>
                  </a:cubicBezTo>
                  <a:cubicBezTo>
                    <a:pt x="321945" y="29528"/>
                    <a:pt x="321945" y="29528"/>
                    <a:pt x="320993" y="30480"/>
                  </a:cubicBezTo>
                  <a:cubicBezTo>
                    <a:pt x="319088" y="33338"/>
                    <a:pt x="317183" y="36195"/>
                    <a:pt x="314325" y="39053"/>
                  </a:cubicBezTo>
                  <a:cubicBezTo>
                    <a:pt x="314325" y="39053"/>
                    <a:pt x="314325" y="39053"/>
                    <a:pt x="314325" y="39053"/>
                  </a:cubicBezTo>
                  <a:cubicBezTo>
                    <a:pt x="312420" y="41910"/>
                    <a:pt x="310515" y="44768"/>
                    <a:pt x="307658" y="47625"/>
                  </a:cubicBezTo>
                  <a:cubicBezTo>
                    <a:pt x="306705" y="48578"/>
                    <a:pt x="306705" y="49530"/>
                    <a:pt x="305753" y="49530"/>
                  </a:cubicBezTo>
                  <a:cubicBezTo>
                    <a:pt x="303848" y="52388"/>
                    <a:pt x="301943" y="55245"/>
                    <a:pt x="300038" y="58103"/>
                  </a:cubicBezTo>
                  <a:cubicBezTo>
                    <a:pt x="300038" y="59055"/>
                    <a:pt x="299085" y="59055"/>
                    <a:pt x="299085" y="60007"/>
                  </a:cubicBezTo>
                  <a:cubicBezTo>
                    <a:pt x="296228" y="63818"/>
                    <a:pt x="294323" y="66675"/>
                    <a:pt x="291465" y="70485"/>
                  </a:cubicBezTo>
                  <a:cubicBezTo>
                    <a:pt x="291465" y="71438"/>
                    <a:pt x="290513" y="71438"/>
                    <a:pt x="290513" y="72390"/>
                  </a:cubicBezTo>
                  <a:cubicBezTo>
                    <a:pt x="288608" y="75248"/>
                    <a:pt x="286703" y="78105"/>
                    <a:pt x="284798" y="80963"/>
                  </a:cubicBezTo>
                  <a:cubicBezTo>
                    <a:pt x="283845" y="81915"/>
                    <a:pt x="282893" y="82868"/>
                    <a:pt x="282893" y="83820"/>
                  </a:cubicBezTo>
                  <a:cubicBezTo>
                    <a:pt x="277178" y="91440"/>
                    <a:pt x="272415" y="98107"/>
                    <a:pt x="266700" y="105728"/>
                  </a:cubicBezTo>
                  <a:cubicBezTo>
                    <a:pt x="265748" y="106680"/>
                    <a:pt x="265748" y="107632"/>
                    <a:pt x="264795" y="107632"/>
                  </a:cubicBezTo>
                  <a:cubicBezTo>
                    <a:pt x="262890" y="110490"/>
                    <a:pt x="260985" y="113347"/>
                    <a:pt x="259080" y="116205"/>
                  </a:cubicBezTo>
                  <a:cubicBezTo>
                    <a:pt x="258128" y="114300"/>
                    <a:pt x="258128" y="115253"/>
                    <a:pt x="257175" y="116205"/>
                  </a:cubicBezTo>
                  <a:lnTo>
                    <a:pt x="257175" y="116205"/>
                  </a:lnTo>
                  <a:cubicBezTo>
                    <a:pt x="224790" y="160020"/>
                    <a:pt x="196215" y="200978"/>
                    <a:pt x="192405" y="206693"/>
                  </a:cubicBezTo>
                  <a:cubicBezTo>
                    <a:pt x="184785" y="220028"/>
                    <a:pt x="189548" y="236220"/>
                    <a:pt x="201930" y="243840"/>
                  </a:cubicBezTo>
                  <a:cubicBezTo>
                    <a:pt x="215265" y="251460"/>
                    <a:pt x="231458" y="246697"/>
                    <a:pt x="239078" y="234315"/>
                  </a:cubicBezTo>
                  <a:cubicBezTo>
                    <a:pt x="242888" y="228600"/>
                    <a:pt x="263843" y="183833"/>
                    <a:pt x="285750" y="134303"/>
                  </a:cubicBezTo>
                  <a:lnTo>
                    <a:pt x="285750" y="134303"/>
                  </a:lnTo>
                  <a:cubicBezTo>
                    <a:pt x="286703" y="133350"/>
                    <a:pt x="286703" y="132397"/>
                    <a:pt x="287655" y="132397"/>
                  </a:cubicBezTo>
                  <a:close/>
                  <a:moveTo>
                    <a:pt x="339090" y="37148"/>
                  </a:moveTo>
                  <a:cubicBezTo>
                    <a:pt x="327660" y="65723"/>
                    <a:pt x="310515" y="103822"/>
                    <a:pt x="294323" y="140018"/>
                  </a:cubicBezTo>
                  <a:cubicBezTo>
                    <a:pt x="297180" y="142875"/>
                    <a:pt x="300038" y="146685"/>
                    <a:pt x="302895" y="150495"/>
                  </a:cubicBezTo>
                  <a:lnTo>
                    <a:pt x="396240" y="96203"/>
                  </a:lnTo>
                  <a:cubicBezTo>
                    <a:pt x="381000" y="73343"/>
                    <a:pt x="360998" y="53340"/>
                    <a:pt x="339090" y="37148"/>
                  </a:cubicBezTo>
                  <a:close/>
                  <a:moveTo>
                    <a:pt x="315278" y="22860"/>
                  </a:moveTo>
                  <a:cubicBezTo>
                    <a:pt x="289560" y="9525"/>
                    <a:pt x="259080" y="1905"/>
                    <a:pt x="229553" y="0"/>
                  </a:cubicBezTo>
                  <a:lnTo>
                    <a:pt x="229553" y="108585"/>
                  </a:lnTo>
                  <a:cubicBezTo>
                    <a:pt x="236220" y="109538"/>
                    <a:pt x="242888" y="110490"/>
                    <a:pt x="248603" y="112395"/>
                  </a:cubicBezTo>
                  <a:cubicBezTo>
                    <a:pt x="272415" y="80963"/>
                    <a:pt x="297180" y="47625"/>
                    <a:pt x="315278" y="22860"/>
                  </a:cubicBez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31" name="Freeform: Shape 30">
              <a:extLst>
                <a:ext uri="{FF2B5EF4-FFF2-40B4-BE49-F238E27FC236}">
                  <a16:creationId xmlns:a16="http://schemas.microsoft.com/office/drawing/2014/main" id="{DDA76ED7-F624-4D40-A4F4-1E5B8DAFE27F}"/>
                </a:ext>
              </a:extLst>
            </p:cNvPr>
            <p:cNvSpPr/>
            <p:nvPr/>
          </p:nvSpPr>
          <p:spPr>
            <a:xfrm>
              <a:off x="-290512" y="3390651"/>
              <a:ext cx="690562" cy="264795"/>
            </a:xfrm>
            <a:custGeom>
              <a:avLst/>
              <a:gdLst>
                <a:gd name="connsiteX0" fmla="*/ 57150 w 690562"/>
                <a:gd name="connsiteY0" fmla="*/ 264795 h 264795"/>
                <a:gd name="connsiteX1" fmla="*/ 0 w 690562"/>
                <a:gd name="connsiteY1" fmla="*/ 264795 h 264795"/>
                <a:gd name="connsiteX2" fmla="*/ 0 w 690562"/>
                <a:gd name="connsiteY2" fmla="*/ 39052 h 264795"/>
                <a:gd name="connsiteX3" fmla="*/ 57150 w 690562"/>
                <a:gd name="connsiteY3" fmla="*/ 39052 h 264795"/>
                <a:gd name="connsiteX4" fmla="*/ 57150 w 690562"/>
                <a:gd name="connsiteY4" fmla="*/ 264795 h 264795"/>
                <a:gd name="connsiteX5" fmla="*/ 147638 w 690562"/>
                <a:gd name="connsiteY5" fmla="*/ 0 h 264795"/>
                <a:gd name="connsiteX6" fmla="*/ 90488 w 690562"/>
                <a:gd name="connsiteY6" fmla="*/ 0 h 264795"/>
                <a:gd name="connsiteX7" fmla="*/ 90488 w 690562"/>
                <a:gd name="connsiteY7" fmla="*/ 264795 h 264795"/>
                <a:gd name="connsiteX8" fmla="*/ 147638 w 690562"/>
                <a:gd name="connsiteY8" fmla="*/ 264795 h 264795"/>
                <a:gd name="connsiteX9" fmla="*/ 147638 w 690562"/>
                <a:gd name="connsiteY9" fmla="*/ 0 h 264795"/>
                <a:gd name="connsiteX10" fmla="*/ 238125 w 690562"/>
                <a:gd name="connsiteY10" fmla="*/ 119063 h 264795"/>
                <a:gd name="connsiteX11" fmla="*/ 180975 w 690562"/>
                <a:gd name="connsiteY11" fmla="*/ 119063 h 264795"/>
                <a:gd name="connsiteX12" fmla="*/ 180975 w 690562"/>
                <a:gd name="connsiteY12" fmla="*/ 264795 h 264795"/>
                <a:gd name="connsiteX13" fmla="*/ 238125 w 690562"/>
                <a:gd name="connsiteY13" fmla="*/ 264795 h 264795"/>
                <a:gd name="connsiteX14" fmla="*/ 238125 w 690562"/>
                <a:gd name="connsiteY14" fmla="*/ 119063 h 264795"/>
                <a:gd name="connsiteX15" fmla="*/ 328613 w 690562"/>
                <a:gd name="connsiteY15" fmla="*/ 74295 h 264795"/>
                <a:gd name="connsiteX16" fmla="*/ 271463 w 690562"/>
                <a:gd name="connsiteY16" fmla="*/ 74295 h 264795"/>
                <a:gd name="connsiteX17" fmla="*/ 271463 w 690562"/>
                <a:gd name="connsiteY17" fmla="*/ 264795 h 264795"/>
                <a:gd name="connsiteX18" fmla="*/ 328613 w 690562"/>
                <a:gd name="connsiteY18" fmla="*/ 264795 h 264795"/>
                <a:gd name="connsiteX19" fmla="*/ 328613 w 690562"/>
                <a:gd name="connsiteY19" fmla="*/ 74295 h 264795"/>
                <a:gd name="connsiteX20" fmla="*/ 419100 w 690562"/>
                <a:gd name="connsiteY20" fmla="*/ 39052 h 264795"/>
                <a:gd name="connsiteX21" fmla="*/ 361950 w 690562"/>
                <a:gd name="connsiteY21" fmla="*/ 39052 h 264795"/>
                <a:gd name="connsiteX22" fmla="*/ 361950 w 690562"/>
                <a:gd name="connsiteY22" fmla="*/ 264795 h 264795"/>
                <a:gd name="connsiteX23" fmla="*/ 419100 w 690562"/>
                <a:gd name="connsiteY23" fmla="*/ 264795 h 264795"/>
                <a:gd name="connsiteX24" fmla="*/ 419100 w 690562"/>
                <a:gd name="connsiteY24" fmla="*/ 39052 h 264795"/>
                <a:gd name="connsiteX25" fmla="*/ 509588 w 690562"/>
                <a:gd name="connsiteY25" fmla="*/ 119063 h 264795"/>
                <a:gd name="connsiteX26" fmla="*/ 452438 w 690562"/>
                <a:gd name="connsiteY26" fmla="*/ 119063 h 264795"/>
                <a:gd name="connsiteX27" fmla="*/ 452438 w 690562"/>
                <a:gd name="connsiteY27" fmla="*/ 264795 h 264795"/>
                <a:gd name="connsiteX28" fmla="*/ 509588 w 690562"/>
                <a:gd name="connsiteY28" fmla="*/ 264795 h 264795"/>
                <a:gd name="connsiteX29" fmla="*/ 509588 w 690562"/>
                <a:gd name="connsiteY29" fmla="*/ 119063 h 264795"/>
                <a:gd name="connsiteX30" fmla="*/ 600075 w 690562"/>
                <a:gd name="connsiteY30" fmla="*/ 180022 h 264795"/>
                <a:gd name="connsiteX31" fmla="*/ 542925 w 690562"/>
                <a:gd name="connsiteY31" fmla="*/ 180022 h 264795"/>
                <a:gd name="connsiteX32" fmla="*/ 542925 w 690562"/>
                <a:gd name="connsiteY32" fmla="*/ 264795 h 264795"/>
                <a:gd name="connsiteX33" fmla="*/ 600075 w 690562"/>
                <a:gd name="connsiteY33" fmla="*/ 264795 h 264795"/>
                <a:gd name="connsiteX34" fmla="*/ 600075 w 690562"/>
                <a:gd name="connsiteY34" fmla="*/ 180022 h 264795"/>
                <a:gd name="connsiteX35" fmla="*/ 690563 w 690562"/>
                <a:gd name="connsiteY35" fmla="*/ 150495 h 264795"/>
                <a:gd name="connsiteX36" fmla="*/ 633413 w 690562"/>
                <a:gd name="connsiteY36" fmla="*/ 150495 h 264795"/>
                <a:gd name="connsiteX37" fmla="*/ 633413 w 690562"/>
                <a:gd name="connsiteY37" fmla="*/ 264795 h 264795"/>
                <a:gd name="connsiteX38" fmla="*/ 690563 w 690562"/>
                <a:gd name="connsiteY38" fmla="*/ 264795 h 264795"/>
                <a:gd name="connsiteX39" fmla="*/ 690563 w 690562"/>
                <a:gd name="connsiteY39" fmla="*/ 150495 h 264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90562" h="264795">
                  <a:moveTo>
                    <a:pt x="57150" y="264795"/>
                  </a:moveTo>
                  <a:lnTo>
                    <a:pt x="0" y="264795"/>
                  </a:lnTo>
                  <a:lnTo>
                    <a:pt x="0" y="39052"/>
                  </a:lnTo>
                  <a:lnTo>
                    <a:pt x="57150" y="39052"/>
                  </a:lnTo>
                  <a:lnTo>
                    <a:pt x="57150" y="264795"/>
                  </a:lnTo>
                  <a:close/>
                  <a:moveTo>
                    <a:pt x="147638" y="0"/>
                  </a:moveTo>
                  <a:lnTo>
                    <a:pt x="90488" y="0"/>
                  </a:lnTo>
                  <a:lnTo>
                    <a:pt x="90488" y="264795"/>
                  </a:lnTo>
                  <a:lnTo>
                    <a:pt x="147638" y="264795"/>
                  </a:lnTo>
                  <a:lnTo>
                    <a:pt x="147638" y="0"/>
                  </a:lnTo>
                  <a:close/>
                  <a:moveTo>
                    <a:pt x="238125" y="119063"/>
                  </a:moveTo>
                  <a:lnTo>
                    <a:pt x="180975" y="119063"/>
                  </a:lnTo>
                  <a:lnTo>
                    <a:pt x="180975" y="264795"/>
                  </a:lnTo>
                  <a:lnTo>
                    <a:pt x="238125" y="264795"/>
                  </a:lnTo>
                  <a:lnTo>
                    <a:pt x="238125" y="119063"/>
                  </a:lnTo>
                  <a:close/>
                  <a:moveTo>
                    <a:pt x="328613" y="74295"/>
                  </a:moveTo>
                  <a:lnTo>
                    <a:pt x="271463" y="74295"/>
                  </a:lnTo>
                  <a:lnTo>
                    <a:pt x="271463" y="264795"/>
                  </a:lnTo>
                  <a:lnTo>
                    <a:pt x="328613" y="264795"/>
                  </a:lnTo>
                  <a:lnTo>
                    <a:pt x="328613" y="74295"/>
                  </a:lnTo>
                  <a:close/>
                  <a:moveTo>
                    <a:pt x="419100" y="39052"/>
                  </a:moveTo>
                  <a:lnTo>
                    <a:pt x="361950" y="39052"/>
                  </a:lnTo>
                  <a:lnTo>
                    <a:pt x="361950" y="264795"/>
                  </a:lnTo>
                  <a:lnTo>
                    <a:pt x="419100" y="264795"/>
                  </a:lnTo>
                  <a:lnTo>
                    <a:pt x="419100" y="39052"/>
                  </a:lnTo>
                  <a:close/>
                  <a:moveTo>
                    <a:pt x="509588" y="119063"/>
                  </a:moveTo>
                  <a:lnTo>
                    <a:pt x="452438" y="119063"/>
                  </a:lnTo>
                  <a:lnTo>
                    <a:pt x="452438" y="264795"/>
                  </a:lnTo>
                  <a:lnTo>
                    <a:pt x="509588" y="264795"/>
                  </a:lnTo>
                  <a:lnTo>
                    <a:pt x="509588" y="119063"/>
                  </a:lnTo>
                  <a:close/>
                  <a:moveTo>
                    <a:pt x="600075" y="180022"/>
                  </a:moveTo>
                  <a:lnTo>
                    <a:pt x="542925" y="180022"/>
                  </a:lnTo>
                  <a:lnTo>
                    <a:pt x="542925" y="264795"/>
                  </a:lnTo>
                  <a:lnTo>
                    <a:pt x="600075" y="264795"/>
                  </a:lnTo>
                  <a:lnTo>
                    <a:pt x="600075" y="180022"/>
                  </a:lnTo>
                  <a:close/>
                  <a:moveTo>
                    <a:pt x="690563" y="150495"/>
                  </a:moveTo>
                  <a:lnTo>
                    <a:pt x="633413" y="150495"/>
                  </a:lnTo>
                  <a:lnTo>
                    <a:pt x="633413" y="264795"/>
                  </a:lnTo>
                  <a:lnTo>
                    <a:pt x="690563" y="264795"/>
                  </a:lnTo>
                  <a:lnTo>
                    <a:pt x="690563" y="150495"/>
                  </a:ln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32" name="Freeform: Shape 31">
              <a:extLst>
                <a:ext uri="{FF2B5EF4-FFF2-40B4-BE49-F238E27FC236}">
                  <a16:creationId xmlns:a16="http://schemas.microsoft.com/office/drawing/2014/main" id="{55C921DE-10DA-412F-A393-F76F477602CF}"/>
                </a:ext>
              </a:extLst>
            </p:cNvPr>
            <p:cNvSpPr/>
            <p:nvPr/>
          </p:nvSpPr>
          <p:spPr>
            <a:xfrm>
              <a:off x="257175" y="3774509"/>
              <a:ext cx="161925" cy="46672"/>
            </a:xfrm>
            <a:custGeom>
              <a:avLst/>
              <a:gdLst>
                <a:gd name="connsiteX0" fmla="*/ 0 w 161925"/>
                <a:gd name="connsiteY0" fmla="*/ 0 h 46672"/>
                <a:gd name="connsiteX1" fmla="*/ 161925 w 161925"/>
                <a:gd name="connsiteY1" fmla="*/ 0 h 46672"/>
                <a:gd name="connsiteX2" fmla="*/ 161925 w 161925"/>
                <a:gd name="connsiteY2" fmla="*/ 46673 h 46672"/>
                <a:gd name="connsiteX3" fmla="*/ 0 w 161925"/>
                <a:gd name="connsiteY3" fmla="*/ 46673 h 46672"/>
              </a:gdLst>
              <a:ahLst/>
              <a:cxnLst>
                <a:cxn ang="0">
                  <a:pos x="connsiteX0" y="connsiteY0"/>
                </a:cxn>
                <a:cxn ang="0">
                  <a:pos x="connsiteX1" y="connsiteY1"/>
                </a:cxn>
                <a:cxn ang="0">
                  <a:pos x="connsiteX2" y="connsiteY2"/>
                </a:cxn>
                <a:cxn ang="0">
                  <a:pos x="connsiteX3" y="connsiteY3"/>
                </a:cxn>
              </a:cxnLst>
              <a:rect l="l" t="t" r="r" b="b"/>
              <a:pathLst>
                <a:path w="161925" h="46672">
                  <a:moveTo>
                    <a:pt x="0" y="0"/>
                  </a:moveTo>
                  <a:lnTo>
                    <a:pt x="161925" y="0"/>
                  </a:lnTo>
                  <a:lnTo>
                    <a:pt x="161925" y="46673"/>
                  </a:lnTo>
                  <a:lnTo>
                    <a:pt x="0" y="46673"/>
                  </a:ln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33" name="Freeform: Shape 32">
              <a:extLst>
                <a:ext uri="{FF2B5EF4-FFF2-40B4-BE49-F238E27FC236}">
                  <a16:creationId xmlns:a16="http://schemas.microsoft.com/office/drawing/2014/main" id="{E37E8F6E-E7A7-4A02-8715-851387EA5C1C}"/>
                </a:ext>
              </a:extLst>
            </p:cNvPr>
            <p:cNvSpPr/>
            <p:nvPr/>
          </p:nvSpPr>
          <p:spPr>
            <a:xfrm>
              <a:off x="257175" y="3866902"/>
              <a:ext cx="121919" cy="46672"/>
            </a:xfrm>
            <a:custGeom>
              <a:avLst/>
              <a:gdLst>
                <a:gd name="connsiteX0" fmla="*/ 0 w 121919"/>
                <a:gd name="connsiteY0" fmla="*/ 0 h 46672"/>
                <a:gd name="connsiteX1" fmla="*/ 121920 w 121919"/>
                <a:gd name="connsiteY1" fmla="*/ 0 h 46672"/>
                <a:gd name="connsiteX2" fmla="*/ 121920 w 121919"/>
                <a:gd name="connsiteY2" fmla="*/ 46672 h 46672"/>
                <a:gd name="connsiteX3" fmla="*/ 0 w 121919"/>
                <a:gd name="connsiteY3" fmla="*/ 46672 h 46672"/>
              </a:gdLst>
              <a:ahLst/>
              <a:cxnLst>
                <a:cxn ang="0">
                  <a:pos x="connsiteX0" y="connsiteY0"/>
                </a:cxn>
                <a:cxn ang="0">
                  <a:pos x="connsiteX1" y="connsiteY1"/>
                </a:cxn>
                <a:cxn ang="0">
                  <a:pos x="connsiteX2" y="connsiteY2"/>
                </a:cxn>
                <a:cxn ang="0">
                  <a:pos x="connsiteX3" y="connsiteY3"/>
                </a:cxn>
              </a:cxnLst>
              <a:rect l="l" t="t" r="r" b="b"/>
              <a:pathLst>
                <a:path w="121919" h="46672">
                  <a:moveTo>
                    <a:pt x="0" y="0"/>
                  </a:moveTo>
                  <a:lnTo>
                    <a:pt x="121920" y="0"/>
                  </a:lnTo>
                  <a:lnTo>
                    <a:pt x="121920" y="46672"/>
                  </a:lnTo>
                  <a:lnTo>
                    <a:pt x="0" y="46672"/>
                  </a:ln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34" name="Freeform: Shape 33">
              <a:extLst>
                <a:ext uri="{FF2B5EF4-FFF2-40B4-BE49-F238E27FC236}">
                  <a16:creationId xmlns:a16="http://schemas.microsoft.com/office/drawing/2014/main" id="{6DF88426-A525-4B40-92AA-E8CE29EAFBF6}"/>
                </a:ext>
              </a:extLst>
            </p:cNvPr>
            <p:cNvSpPr/>
            <p:nvPr/>
          </p:nvSpPr>
          <p:spPr>
            <a:xfrm>
              <a:off x="257175" y="3955484"/>
              <a:ext cx="86677" cy="46672"/>
            </a:xfrm>
            <a:custGeom>
              <a:avLst/>
              <a:gdLst>
                <a:gd name="connsiteX0" fmla="*/ 0 w 86677"/>
                <a:gd name="connsiteY0" fmla="*/ 0 h 46672"/>
                <a:gd name="connsiteX1" fmla="*/ 86677 w 86677"/>
                <a:gd name="connsiteY1" fmla="*/ 0 h 46672"/>
                <a:gd name="connsiteX2" fmla="*/ 86677 w 86677"/>
                <a:gd name="connsiteY2" fmla="*/ 46673 h 46672"/>
                <a:gd name="connsiteX3" fmla="*/ 0 w 86677"/>
                <a:gd name="connsiteY3" fmla="*/ 46673 h 46672"/>
              </a:gdLst>
              <a:ahLst/>
              <a:cxnLst>
                <a:cxn ang="0">
                  <a:pos x="connsiteX0" y="connsiteY0"/>
                </a:cxn>
                <a:cxn ang="0">
                  <a:pos x="connsiteX1" y="connsiteY1"/>
                </a:cxn>
                <a:cxn ang="0">
                  <a:pos x="connsiteX2" y="connsiteY2"/>
                </a:cxn>
                <a:cxn ang="0">
                  <a:pos x="connsiteX3" y="connsiteY3"/>
                </a:cxn>
              </a:cxnLst>
              <a:rect l="l" t="t" r="r" b="b"/>
              <a:pathLst>
                <a:path w="86677" h="46672">
                  <a:moveTo>
                    <a:pt x="0" y="0"/>
                  </a:moveTo>
                  <a:lnTo>
                    <a:pt x="86677" y="0"/>
                  </a:lnTo>
                  <a:lnTo>
                    <a:pt x="86677" y="46673"/>
                  </a:lnTo>
                  <a:lnTo>
                    <a:pt x="0" y="46673"/>
                  </a:ln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35" name="Freeform: Shape 34">
              <a:extLst>
                <a:ext uri="{FF2B5EF4-FFF2-40B4-BE49-F238E27FC236}">
                  <a16:creationId xmlns:a16="http://schemas.microsoft.com/office/drawing/2014/main" id="{13FE7A34-F5E6-4F2D-963F-FAD6F95543C0}"/>
                </a:ext>
              </a:extLst>
            </p:cNvPr>
            <p:cNvSpPr/>
            <p:nvPr/>
          </p:nvSpPr>
          <p:spPr>
            <a:xfrm>
              <a:off x="257175" y="4043114"/>
              <a:ext cx="121919" cy="46672"/>
            </a:xfrm>
            <a:custGeom>
              <a:avLst/>
              <a:gdLst>
                <a:gd name="connsiteX0" fmla="*/ 0 w 121919"/>
                <a:gd name="connsiteY0" fmla="*/ 0 h 46672"/>
                <a:gd name="connsiteX1" fmla="*/ 121920 w 121919"/>
                <a:gd name="connsiteY1" fmla="*/ 0 h 46672"/>
                <a:gd name="connsiteX2" fmla="*/ 121920 w 121919"/>
                <a:gd name="connsiteY2" fmla="*/ 46672 h 46672"/>
                <a:gd name="connsiteX3" fmla="*/ 0 w 121919"/>
                <a:gd name="connsiteY3" fmla="*/ 46672 h 46672"/>
              </a:gdLst>
              <a:ahLst/>
              <a:cxnLst>
                <a:cxn ang="0">
                  <a:pos x="connsiteX0" y="connsiteY0"/>
                </a:cxn>
                <a:cxn ang="0">
                  <a:pos x="connsiteX1" y="connsiteY1"/>
                </a:cxn>
                <a:cxn ang="0">
                  <a:pos x="connsiteX2" y="connsiteY2"/>
                </a:cxn>
                <a:cxn ang="0">
                  <a:pos x="connsiteX3" y="connsiteY3"/>
                </a:cxn>
              </a:cxnLst>
              <a:rect l="l" t="t" r="r" b="b"/>
              <a:pathLst>
                <a:path w="121919" h="46672">
                  <a:moveTo>
                    <a:pt x="0" y="0"/>
                  </a:moveTo>
                  <a:lnTo>
                    <a:pt x="121920" y="0"/>
                  </a:lnTo>
                  <a:lnTo>
                    <a:pt x="121920" y="46672"/>
                  </a:lnTo>
                  <a:lnTo>
                    <a:pt x="0" y="46672"/>
                  </a:ln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grpSp>
      <p:sp>
        <p:nvSpPr>
          <p:cNvPr id="36" name="TextBox 35">
            <a:extLst>
              <a:ext uri="{FF2B5EF4-FFF2-40B4-BE49-F238E27FC236}">
                <a16:creationId xmlns:a16="http://schemas.microsoft.com/office/drawing/2014/main" id="{ED82B276-7100-4FA6-8A6F-5600610F510B}"/>
              </a:ext>
            </a:extLst>
          </p:cNvPr>
          <p:cNvSpPr txBox="1"/>
          <p:nvPr/>
        </p:nvSpPr>
        <p:spPr>
          <a:xfrm>
            <a:off x="3017400" y="4132099"/>
            <a:ext cx="171611" cy="248338"/>
          </a:xfrm>
          <a:prstGeom prst="rect">
            <a:avLst/>
          </a:prstGeom>
          <a:noFill/>
        </p:spPr>
        <p:txBody>
          <a:bodyPr wrap="square" lIns="0" tIns="0" rIns="0" bIns="0" rtlCol="0" anchor="ctr">
            <a:spAutoFit/>
          </a:bodyPr>
          <a:lstStyle/>
          <a:p>
            <a:pPr marL="0" marR="0" lvl="0" indent="0" algn="ctr" defTabSz="914400" rtl="1" eaLnBrk="1" fontAlgn="auto" latinLnBrk="0" hangingPunct="1">
              <a:lnSpc>
                <a:spcPct val="110000"/>
              </a:lnSpc>
              <a:spcBef>
                <a:spcPts val="0"/>
              </a:spcBef>
              <a:spcAft>
                <a:spcPts val="0"/>
              </a:spcAft>
              <a:buClrTx/>
              <a:buSzTx/>
              <a:buFontTx/>
              <a:buNone/>
              <a:tabLst/>
              <a:defRPr/>
            </a:pPr>
            <a:r>
              <a:rPr kumimoji="0" lang="ar-SA" sz="1600" b="0" i="0" u="none" strike="noStrike" kern="1200" cap="none" spc="0" normalizeH="0" baseline="0" noProof="0">
                <a:ln>
                  <a:noFill/>
                </a:ln>
                <a:solidFill>
                  <a:prstClr val="white"/>
                </a:solidFill>
                <a:effectLst/>
                <a:uLnTx/>
                <a:uFillTx/>
                <a:latin typeface="DIN Next LT Arabic Medium"/>
                <a:ea typeface="+mn-ea"/>
                <a:cs typeface="DIN Next LT Arabic" panose="020B0503020203050203" pitchFamily="34" charset="-78"/>
              </a:rPr>
              <a:t>هـ</a:t>
            </a:r>
          </a:p>
        </p:txBody>
      </p:sp>
      <p:cxnSp>
        <p:nvCxnSpPr>
          <p:cNvPr id="37" name="Straight Connector 36">
            <a:extLst>
              <a:ext uri="{FF2B5EF4-FFF2-40B4-BE49-F238E27FC236}">
                <a16:creationId xmlns:a16="http://schemas.microsoft.com/office/drawing/2014/main" id="{69F955D9-28E7-4683-9B2A-13BD68C6FE21}"/>
              </a:ext>
            </a:extLst>
          </p:cNvPr>
          <p:cNvCxnSpPr>
            <a:cxnSpLocks/>
          </p:cNvCxnSpPr>
          <p:nvPr/>
        </p:nvCxnSpPr>
        <p:spPr>
          <a:xfrm flipH="1">
            <a:off x="2977395" y="4163338"/>
            <a:ext cx="0" cy="189145"/>
          </a:xfrm>
          <a:prstGeom prst="line">
            <a:avLst/>
          </a:prstGeom>
          <a:ln>
            <a:gradFill flip="none" rotWithShape="1">
              <a:gsLst>
                <a:gs pos="7000">
                  <a:srgbClr val="4AC7F4"/>
                </a:gs>
                <a:gs pos="50000">
                  <a:schemeClr val="bg1"/>
                </a:gs>
                <a:gs pos="96000">
                  <a:srgbClr val="4AC7F4"/>
                </a:gs>
              </a:gsLst>
              <a:lin ang="5400000" scaled="1"/>
              <a:tileRect/>
            </a:gradFill>
          </a:ln>
        </p:spPr>
        <p:style>
          <a:lnRef idx="1">
            <a:schemeClr val="accent1"/>
          </a:lnRef>
          <a:fillRef idx="0">
            <a:schemeClr val="accent1"/>
          </a:fillRef>
          <a:effectRef idx="0">
            <a:schemeClr val="accent1"/>
          </a:effectRef>
          <a:fontRef idx="minor">
            <a:schemeClr val="tx1"/>
          </a:fontRef>
        </p:style>
      </p:cxnSp>
      <p:pic>
        <p:nvPicPr>
          <p:cNvPr id="38" name="Picture 37" descr="A picture containing graphical user interface&#10;&#10;Description automatically generated">
            <a:extLst>
              <a:ext uri="{FF2B5EF4-FFF2-40B4-BE49-F238E27FC236}">
                <a16:creationId xmlns:a16="http://schemas.microsoft.com/office/drawing/2014/main" id="{8DDE0DFE-79A6-48F4-9A50-1ED512A58029}"/>
              </a:ext>
            </a:extLst>
          </p:cNvPr>
          <p:cNvPicPr>
            <a:picLocks noChangeAspect="1"/>
          </p:cNvPicPr>
          <p:nvPr/>
        </p:nvPicPr>
        <p:blipFill>
          <a:blip r:embed="rId11" cstate="print">
            <a:extLst>
              <a:ext uri="{BEBA8EAE-BF5A-486C-A8C5-ECC9F3942E4B}">
                <a14:imgProps xmlns:a14="http://schemas.microsoft.com/office/drawing/2010/main">
                  <a14:imgLayer r:embed="rId12">
                    <a14:imgEffect>
                      <a14:brightnessContrast bright="-20000" contrast="-40000"/>
                    </a14:imgEffect>
                  </a14:imgLayer>
                </a14:imgProps>
              </a:ext>
              <a:ext uri="{28A0092B-C50C-407E-A947-70E740481C1C}">
                <a14:useLocalDpi xmlns:a14="http://schemas.microsoft.com/office/drawing/2010/main"/>
              </a:ext>
            </a:extLst>
          </a:blip>
          <a:stretch>
            <a:fillRect/>
          </a:stretch>
        </p:blipFill>
        <p:spPr>
          <a:xfrm>
            <a:off x="74311" y="354415"/>
            <a:ext cx="1643269" cy="335513"/>
          </a:xfrm>
          <a:prstGeom prst="rect">
            <a:avLst/>
          </a:prstGeom>
        </p:spPr>
      </p:pic>
      <p:pic>
        <p:nvPicPr>
          <p:cNvPr id="43" name="Picture 42">
            <a:extLst>
              <a:ext uri="{FF2B5EF4-FFF2-40B4-BE49-F238E27FC236}">
                <a16:creationId xmlns:a16="http://schemas.microsoft.com/office/drawing/2014/main" id="{70E6006D-AD57-426B-A621-2A9D572F5203}"/>
              </a:ext>
            </a:extLst>
          </p:cNvPr>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a:off x="10886353" y="186849"/>
            <a:ext cx="620808" cy="335323"/>
          </a:xfrm>
          <a:prstGeom prst="rect">
            <a:avLst/>
          </a:prstGeom>
          <a:effectLst>
            <a:outerShdw blurRad="127000" sx="96000" sy="96000" algn="ctr" rotWithShape="0">
              <a:prstClr val="black">
                <a:alpha val="40000"/>
              </a:prstClr>
            </a:outerShdw>
          </a:effectLst>
        </p:spPr>
      </p:pic>
      <p:sp>
        <p:nvSpPr>
          <p:cNvPr id="44" name="Rectangle: Rounded Corners 43">
            <a:extLst>
              <a:ext uri="{FF2B5EF4-FFF2-40B4-BE49-F238E27FC236}">
                <a16:creationId xmlns:a16="http://schemas.microsoft.com/office/drawing/2014/main" id="{D0DFE106-1B22-496F-B926-AE7445DD1C92}"/>
              </a:ext>
            </a:extLst>
          </p:cNvPr>
          <p:cNvSpPr/>
          <p:nvPr/>
        </p:nvSpPr>
        <p:spPr>
          <a:xfrm>
            <a:off x="62752" y="69564"/>
            <a:ext cx="1678584" cy="228609"/>
          </a:xfrm>
          <a:prstGeom prst="roundRect">
            <a:avLst>
              <a:gd name="adj" fmla="val 14234"/>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1000" b="0" i="0" u="none" strike="noStrike" kern="1200" cap="none" spc="0" normalizeH="0" baseline="0" noProof="0">
                <a:ln>
                  <a:noFill/>
                </a:ln>
                <a:solidFill>
                  <a:prstClr val="white"/>
                </a:solidFill>
                <a:effectLst/>
                <a:uLnTx/>
                <a:uFillTx/>
                <a:latin typeface="DIN Next LT Arabic"/>
                <a:ea typeface="+mn-ea"/>
                <a:cs typeface="DIN Next LT Arabic"/>
              </a:rPr>
              <a:t>4- تجربة المستخدم</a:t>
            </a:r>
          </a:p>
        </p:txBody>
      </p:sp>
    </p:spTree>
    <p:extLst>
      <p:ext uri="{BB962C8B-B14F-4D97-AF65-F5344CB8AC3E}">
        <p14:creationId xmlns:p14="http://schemas.microsoft.com/office/powerpoint/2010/main" val="665150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AC62EDB-4051-44E6-9B11-B8E9CDD23A05}"/>
              </a:ext>
            </a:extLst>
          </p:cNvPr>
          <p:cNvGraphicFramePr>
            <a:graphicFrameLocks noChangeAspect="1"/>
          </p:cNvGraphicFramePr>
          <p:nvPr>
            <p:custDataLst>
              <p:tags r:id="rId2"/>
            </p:custDataLst>
            <p:extLst>
              <p:ext uri="{D42A27DB-BD31-4B8C-83A1-F6EECF244321}">
                <p14:modId xmlns:p14="http://schemas.microsoft.com/office/powerpoint/2010/main" val="189172927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8858" name="think-cell Slide" r:id="rId6" imgW="421" imgH="420" progId="TCLayout.ActiveDocument.1">
                  <p:embed/>
                </p:oleObj>
              </mc:Choice>
              <mc:Fallback>
                <p:oleObj name="think-cell Slide" r:id="rId6" imgW="421" imgH="420" progId="TCLayout.ActiveDocument.1">
                  <p:embed/>
                  <p:pic>
                    <p:nvPicPr>
                      <p:cNvPr id="3" name="Object 2" hidden="1">
                        <a:extLst>
                          <a:ext uri="{FF2B5EF4-FFF2-40B4-BE49-F238E27FC236}">
                            <a16:creationId xmlns:a16="http://schemas.microsoft.com/office/drawing/2014/main" id="{6AC62EDB-4051-44E6-9B11-B8E9CDD23A05}"/>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A4E8A0EB-2388-4D2C-B071-EDB10F10BE87}"/>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DIN Next LT Arabic Medium" panose="020B0603020203050203" pitchFamily="34" charset="-78"/>
              <a:ea typeface="+mn-ea"/>
              <a:cs typeface="DIN Next LT Arabic Medium"/>
              <a:sym typeface="DIN Next LT Arabic Medium" panose="020B0603020203050203" pitchFamily="34" charset="-78"/>
            </a:endParaRPr>
          </a:p>
        </p:txBody>
      </p:sp>
      <p:sp>
        <p:nvSpPr>
          <p:cNvPr id="39" name="Footer Placeholder 1">
            <a:extLst>
              <a:ext uri="{FF2B5EF4-FFF2-40B4-BE49-F238E27FC236}">
                <a16:creationId xmlns:a16="http://schemas.microsoft.com/office/drawing/2014/main" id="{684028D3-2E20-4507-BC61-91F2E3DB28D3}"/>
              </a:ext>
            </a:extLst>
          </p:cNvPr>
          <p:cNvSpPr>
            <a:spLocks noGrp="1"/>
          </p:cNvSpPr>
          <p:nvPr>
            <p:ph type="ftr" sz="quarter" idx="1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900" b="0" i="0" u="none" strike="noStrike" kern="1200" cap="none" spc="0" normalizeH="0" baseline="0" noProof="0">
                <a:ln>
                  <a:noFill/>
                </a:ln>
                <a:solidFill>
                  <a:prstClr val="white">
                    <a:lumMod val="65000"/>
                  </a:prstClr>
                </a:solidFill>
                <a:effectLst/>
                <a:uLnTx/>
                <a:uFillTx/>
                <a:latin typeface="DIN Next LT Arabic"/>
                <a:ea typeface="+mn-ea"/>
                <a:cs typeface="DIN Next LT Arabic"/>
              </a:rPr>
              <a:t>المصدر: الموقع الإلكتروني الرسمي، وكتيب الشركة، والتقارير السنوية، والأبحاث الصحفية، وتحليلات فريق العمل</a:t>
            </a:r>
          </a:p>
        </p:txBody>
      </p:sp>
      <p:sp>
        <p:nvSpPr>
          <p:cNvPr id="43" name="Slide Number Placeholder 2">
            <a:extLst>
              <a:ext uri="{FF2B5EF4-FFF2-40B4-BE49-F238E27FC236}">
                <a16:creationId xmlns:a16="http://schemas.microsoft.com/office/drawing/2014/main" id="{9D25339E-44F7-461D-BD8D-E77772E728CD}"/>
              </a:ext>
            </a:extLst>
          </p:cNvPr>
          <p:cNvSpPr>
            <a:spLocks noGrp="1"/>
          </p:cNvSpPr>
          <p:nvPr>
            <p:ph type="sldNum" sz="quarter" idx="12"/>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fld id="{9FDB499F-DC86-4996-A3C7-FCE8E06389C2}" type="slidenum">
              <a:rPr kumimoji="0" lang="ar-SA" sz="900" b="0" i="0" u="none" strike="noStrike" kern="1200" cap="none" spc="0" normalizeH="0" baseline="0" noProof="0" smtClean="0">
                <a:ln>
                  <a:noFill/>
                </a:ln>
                <a:solidFill>
                  <a:prstClr val="white">
                    <a:lumMod val="65000"/>
                  </a:prstClr>
                </a:solidFill>
                <a:effectLst/>
                <a:uLnTx/>
                <a:uFillTx/>
                <a:latin typeface="DIN Next LT Arabic"/>
                <a:ea typeface="+mn-ea"/>
                <a:cs typeface="DIN Next LT Arabic"/>
              </a:rPr>
              <a:pPr marL="0" marR="0" lvl="0" indent="0" algn="r" defTabSz="914400" rtl="1" eaLnBrk="1" fontAlgn="auto" latinLnBrk="0" hangingPunct="1">
                <a:lnSpc>
                  <a:spcPct val="100000"/>
                </a:lnSpc>
                <a:spcBef>
                  <a:spcPts val="0"/>
                </a:spcBef>
                <a:spcAft>
                  <a:spcPts val="0"/>
                </a:spcAft>
                <a:buClrTx/>
                <a:buSzTx/>
                <a:buFontTx/>
                <a:buNone/>
                <a:tabLst/>
                <a:defRPr/>
              </a:pPr>
              <a:t>11</a:t>
            </a:fld>
            <a:endParaRPr kumimoji="0" lang="ar-SA" sz="900" b="0" i="0" u="none" strike="noStrike" kern="1200" cap="none" spc="0" normalizeH="0" baseline="0" noProof="0">
              <a:ln>
                <a:noFill/>
              </a:ln>
              <a:solidFill>
                <a:prstClr val="white">
                  <a:lumMod val="65000"/>
                </a:prstClr>
              </a:solidFill>
              <a:effectLst/>
              <a:uLnTx/>
              <a:uFillTx/>
              <a:latin typeface="DIN Next LT Arabic"/>
              <a:ea typeface="+mn-ea"/>
              <a:cs typeface="DIN Next LT Arabic"/>
            </a:endParaRPr>
          </a:p>
        </p:txBody>
      </p:sp>
      <p:sp>
        <p:nvSpPr>
          <p:cNvPr id="4" name="Title 4">
            <a:extLst>
              <a:ext uri="{FF2B5EF4-FFF2-40B4-BE49-F238E27FC236}">
                <a16:creationId xmlns:a16="http://schemas.microsoft.com/office/drawing/2014/main" id="{02B0A86E-6DDB-422B-94F4-8F224CB8FC49}"/>
              </a:ext>
            </a:extLst>
          </p:cNvPr>
          <p:cNvSpPr>
            <a:spLocks noGrp="1"/>
          </p:cNvSpPr>
          <p:nvPr>
            <p:ph type="title"/>
          </p:nvPr>
        </p:nvSpPr>
        <p:spPr/>
        <p:txBody>
          <a:bodyPr vert="horz">
            <a:noAutofit/>
          </a:bodyPr>
          <a:lstStyle/>
          <a:p>
            <a:r>
              <a:rPr lang="ar-SA"/>
              <a:t>لقطات صورية للمنصة (2/ 3)</a:t>
            </a:r>
          </a:p>
        </p:txBody>
      </p:sp>
      <p:pic>
        <p:nvPicPr>
          <p:cNvPr id="10" name="Picture 9" descr="A picture containing timeline&#10;&#10;Description automatically generated">
            <a:extLst>
              <a:ext uri="{FF2B5EF4-FFF2-40B4-BE49-F238E27FC236}">
                <a16:creationId xmlns:a16="http://schemas.microsoft.com/office/drawing/2014/main" id="{012E55EE-772E-49BF-8055-1D612782B319}"/>
              </a:ext>
            </a:extLst>
          </p:cNvPr>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4357945" y="4144324"/>
            <a:ext cx="6885421" cy="2129458"/>
          </a:xfrm>
          <a:prstGeom prst="rect">
            <a:avLst/>
          </a:prstGeom>
          <a:effectLst>
            <a:outerShdw blurRad="127000" sx="96000" sy="96000" algn="ctr" rotWithShape="0">
              <a:prstClr val="black">
                <a:alpha val="40000"/>
              </a:prstClr>
            </a:outerShdw>
          </a:effectLst>
        </p:spPr>
      </p:pic>
      <p:pic>
        <p:nvPicPr>
          <p:cNvPr id="6" name="Picture 5" descr="Graphical user interface&#10;&#10;Description automatically generated">
            <a:extLst>
              <a:ext uri="{FF2B5EF4-FFF2-40B4-BE49-F238E27FC236}">
                <a16:creationId xmlns:a16="http://schemas.microsoft.com/office/drawing/2014/main" id="{F9325EF9-DE62-42CC-9DAE-EF0EFE809A90}"/>
              </a:ext>
            </a:extLst>
          </p:cNvPr>
          <p:cNvPicPr>
            <a:picLocks noChangeAspect="1"/>
          </p:cNvPicPr>
          <p:nvPr/>
        </p:nvPicPr>
        <p:blipFill>
          <a:blip r:embed="rId9">
            <a:extLst>
              <a:ext uri="{28A0092B-C50C-407E-A947-70E740481C1C}">
                <a14:useLocalDpi xmlns:a14="http://schemas.microsoft.com/office/drawing/2010/main"/>
              </a:ext>
            </a:extLst>
          </a:blip>
          <a:stretch>
            <a:fillRect/>
          </a:stretch>
        </p:blipFill>
        <p:spPr>
          <a:xfrm>
            <a:off x="4357945" y="1546265"/>
            <a:ext cx="6885421" cy="2533751"/>
          </a:xfrm>
          <a:prstGeom prst="rect">
            <a:avLst/>
          </a:prstGeom>
          <a:effectLst>
            <a:outerShdw blurRad="127000" sx="96000" sy="96000" algn="ctr" rotWithShape="0">
              <a:prstClr val="black">
                <a:alpha val="40000"/>
              </a:prstClr>
            </a:outerShdw>
          </a:effectLst>
        </p:spPr>
      </p:pic>
      <p:sp>
        <p:nvSpPr>
          <p:cNvPr id="16" name="TextBox 15">
            <a:extLst>
              <a:ext uri="{FF2B5EF4-FFF2-40B4-BE49-F238E27FC236}">
                <a16:creationId xmlns:a16="http://schemas.microsoft.com/office/drawing/2014/main" id="{1BD4F7A6-DA8B-4A75-A37A-FC80FAA86167}"/>
              </a:ext>
            </a:extLst>
          </p:cNvPr>
          <p:cNvSpPr txBox="1"/>
          <p:nvPr/>
        </p:nvSpPr>
        <p:spPr>
          <a:xfrm flipH="1">
            <a:off x="584765" y="2397642"/>
            <a:ext cx="2746514" cy="830997"/>
          </a:xfrm>
          <a:prstGeom prst="rect">
            <a:avLst/>
          </a:prstGeom>
          <a:noFill/>
        </p:spPr>
        <p:txBody>
          <a:bodyPr wrap="square" rtlCol="0">
            <a:spAutoFit/>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1200" b="0" i="0" u="none" strike="noStrike" kern="1200" cap="none" spc="0" normalizeH="0" baseline="0" noProof="0">
                <a:ln>
                  <a:noFill/>
                </a:ln>
                <a:solidFill>
                  <a:srgbClr val="282560"/>
                </a:solidFill>
                <a:effectLst/>
                <a:uLnTx/>
                <a:uFillTx/>
                <a:latin typeface="DIN Next LT Arabic"/>
                <a:ea typeface="+mn-ea"/>
                <a:cs typeface="DIN Next LT Arabic"/>
              </a:rPr>
              <a:t>يتم تقديم معلومات تفصيلية حول المؤشر أسفل الخريطة، وتوفر المنصة بيانات ذات موضعية شديدة يتم جمعها من خلال أجهزة الاستشعار الفردية.</a:t>
            </a:r>
          </a:p>
        </p:txBody>
      </p:sp>
      <p:sp>
        <p:nvSpPr>
          <p:cNvPr id="19" name="TextBox 18">
            <a:extLst>
              <a:ext uri="{FF2B5EF4-FFF2-40B4-BE49-F238E27FC236}">
                <a16:creationId xmlns:a16="http://schemas.microsoft.com/office/drawing/2014/main" id="{0409723D-C8DB-4BE8-9580-2905FA52EC44}"/>
              </a:ext>
            </a:extLst>
          </p:cNvPr>
          <p:cNvSpPr txBox="1"/>
          <p:nvPr/>
        </p:nvSpPr>
        <p:spPr>
          <a:xfrm flipH="1">
            <a:off x="674415" y="4885888"/>
            <a:ext cx="2655869" cy="646331"/>
          </a:xfrm>
          <a:prstGeom prst="rect">
            <a:avLst/>
          </a:prstGeom>
          <a:noFill/>
        </p:spPr>
        <p:txBody>
          <a:bodyPr wrap="square" rtlCol="0">
            <a:spAutoFit/>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1200" b="0" i="0" u="none" strike="noStrike" kern="1200" cap="none" spc="0" normalizeH="0" baseline="0" noProof="0">
                <a:ln>
                  <a:noFill/>
                </a:ln>
                <a:solidFill>
                  <a:srgbClr val="282560"/>
                </a:solidFill>
                <a:effectLst/>
                <a:uLnTx/>
                <a:uFillTx/>
                <a:latin typeface="DIN Next LT Arabic"/>
                <a:ea typeface="+mn-ea"/>
                <a:cs typeface="DIN Next LT Arabic"/>
              </a:rPr>
              <a:t>يمكن للمستخدمين تنزيل جميع البيانات التي يتم جمعها خلال فترات زمنية محددة أي خلال 24 ساعة أو أسبوع أو شهر.</a:t>
            </a:r>
          </a:p>
        </p:txBody>
      </p:sp>
      <p:sp>
        <p:nvSpPr>
          <p:cNvPr id="15" name="Isosceles Triangle 14">
            <a:extLst>
              <a:ext uri="{FF2B5EF4-FFF2-40B4-BE49-F238E27FC236}">
                <a16:creationId xmlns:a16="http://schemas.microsoft.com/office/drawing/2014/main" id="{81D97D9B-7D75-44B5-9B6C-FCD7A18FE265}"/>
              </a:ext>
            </a:extLst>
          </p:cNvPr>
          <p:cNvSpPr/>
          <p:nvPr/>
        </p:nvSpPr>
        <p:spPr>
          <a:xfrm rot="5400000">
            <a:off x="3170064" y="2688787"/>
            <a:ext cx="1380901" cy="248707"/>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DIN Next LT Arabic"/>
              <a:ea typeface="+mn-ea"/>
              <a:cs typeface="DIN Next LT Arabic"/>
            </a:endParaRPr>
          </a:p>
        </p:txBody>
      </p:sp>
      <p:sp>
        <p:nvSpPr>
          <p:cNvPr id="21" name="Isosceles Triangle 20">
            <a:extLst>
              <a:ext uri="{FF2B5EF4-FFF2-40B4-BE49-F238E27FC236}">
                <a16:creationId xmlns:a16="http://schemas.microsoft.com/office/drawing/2014/main" id="{FC54EC20-2E98-4B9F-BFD9-B01D30A9E1E6}"/>
              </a:ext>
            </a:extLst>
          </p:cNvPr>
          <p:cNvSpPr/>
          <p:nvPr/>
        </p:nvSpPr>
        <p:spPr>
          <a:xfrm rot="5400000">
            <a:off x="3170064" y="5084700"/>
            <a:ext cx="1380901" cy="248707"/>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DIN Next LT Arabic"/>
              <a:ea typeface="+mn-ea"/>
              <a:cs typeface="DIN Next LT Arabic"/>
            </a:endParaRPr>
          </a:p>
        </p:txBody>
      </p:sp>
      <p:sp>
        <p:nvSpPr>
          <p:cNvPr id="18" name="Rectangle 17">
            <a:extLst>
              <a:ext uri="{FF2B5EF4-FFF2-40B4-BE49-F238E27FC236}">
                <a16:creationId xmlns:a16="http://schemas.microsoft.com/office/drawing/2014/main" id="{B7C42917-ED20-4946-B344-B8528B5DC5A3}"/>
              </a:ext>
            </a:extLst>
          </p:cNvPr>
          <p:cNvSpPr/>
          <p:nvPr/>
        </p:nvSpPr>
        <p:spPr>
          <a:xfrm flipH="1">
            <a:off x="633239" y="1559859"/>
            <a:ext cx="2606040" cy="500921"/>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lIns="91440" rIns="320040"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1200" b="0" i="0" u="none" strike="noStrike" kern="1200" cap="none" spc="0" normalizeH="0" baseline="0" noProof="0">
                <a:ln>
                  <a:noFill/>
                </a:ln>
                <a:solidFill>
                  <a:prstClr val="white"/>
                </a:solidFill>
                <a:effectLst/>
                <a:uLnTx/>
                <a:uFillTx/>
                <a:latin typeface="DIN Next LT Arabic"/>
                <a:ea typeface="+mn-ea"/>
                <a:cs typeface="DIN Next LT Arabic"/>
              </a:rPr>
              <a:t>المصداقية والتحديث</a:t>
            </a:r>
          </a:p>
        </p:txBody>
      </p:sp>
      <p:grpSp>
        <p:nvGrpSpPr>
          <p:cNvPr id="20" name="Graphic 210">
            <a:extLst>
              <a:ext uri="{FF2B5EF4-FFF2-40B4-BE49-F238E27FC236}">
                <a16:creationId xmlns:a16="http://schemas.microsoft.com/office/drawing/2014/main" id="{588D6280-CFDB-49D6-B405-031C2AE8CED6}"/>
              </a:ext>
            </a:extLst>
          </p:cNvPr>
          <p:cNvGrpSpPr/>
          <p:nvPr/>
        </p:nvGrpSpPr>
        <p:grpSpPr>
          <a:xfrm>
            <a:off x="795633" y="1656690"/>
            <a:ext cx="261547" cy="283777"/>
            <a:chOff x="-455920" y="3286075"/>
            <a:chExt cx="834542" cy="905472"/>
          </a:xfrm>
          <a:solidFill>
            <a:schemeClr val="bg1"/>
          </a:solidFill>
        </p:grpSpPr>
        <p:sp>
          <p:nvSpPr>
            <p:cNvPr id="27" name="Freeform: Shape 26">
              <a:extLst>
                <a:ext uri="{FF2B5EF4-FFF2-40B4-BE49-F238E27FC236}">
                  <a16:creationId xmlns:a16="http://schemas.microsoft.com/office/drawing/2014/main" id="{34F045EC-8C06-43B1-A832-858DF060F57A}"/>
                </a:ext>
              </a:extLst>
            </p:cNvPr>
            <p:cNvSpPr/>
            <p:nvPr/>
          </p:nvSpPr>
          <p:spPr>
            <a:xfrm>
              <a:off x="-257800" y="3557902"/>
              <a:ext cx="440054" cy="440061"/>
            </a:xfrm>
            <a:custGeom>
              <a:avLst/>
              <a:gdLst>
                <a:gd name="connsiteX0" fmla="*/ 440055 w 440054"/>
                <a:gd name="connsiteY0" fmla="*/ 220027 h 440061"/>
                <a:gd name="connsiteX1" fmla="*/ 220027 w 440054"/>
                <a:gd name="connsiteY1" fmla="*/ 0 h 440061"/>
                <a:gd name="connsiteX2" fmla="*/ 0 w 440054"/>
                <a:gd name="connsiteY2" fmla="*/ 220027 h 440061"/>
                <a:gd name="connsiteX3" fmla="*/ 220027 w 440054"/>
                <a:gd name="connsiteY3" fmla="*/ 440055 h 440061"/>
                <a:gd name="connsiteX4" fmla="*/ 440055 w 440054"/>
                <a:gd name="connsiteY4" fmla="*/ 220027 h 440061"/>
                <a:gd name="connsiteX5" fmla="*/ 319088 w 440054"/>
                <a:gd name="connsiteY5" fmla="*/ 199073 h 440061"/>
                <a:gd name="connsiteX6" fmla="*/ 227648 w 440054"/>
                <a:gd name="connsiteY6" fmla="*/ 290513 h 440061"/>
                <a:gd name="connsiteX7" fmla="*/ 203835 w 440054"/>
                <a:gd name="connsiteY7" fmla="*/ 300990 h 440061"/>
                <a:gd name="connsiteX8" fmla="*/ 180023 w 440054"/>
                <a:gd name="connsiteY8" fmla="*/ 290513 h 440061"/>
                <a:gd name="connsiteX9" fmla="*/ 122873 w 440054"/>
                <a:gd name="connsiteY9" fmla="*/ 233363 h 440061"/>
                <a:gd name="connsiteX10" fmla="*/ 122873 w 440054"/>
                <a:gd name="connsiteY10" fmla="*/ 184785 h 440061"/>
                <a:gd name="connsiteX11" fmla="*/ 171450 w 440054"/>
                <a:gd name="connsiteY11" fmla="*/ 184785 h 440061"/>
                <a:gd name="connsiteX12" fmla="*/ 204788 w 440054"/>
                <a:gd name="connsiteY12" fmla="*/ 218123 h 440061"/>
                <a:gd name="connsiteX13" fmla="*/ 272415 w 440054"/>
                <a:gd name="connsiteY13" fmla="*/ 150495 h 440061"/>
                <a:gd name="connsiteX14" fmla="*/ 320993 w 440054"/>
                <a:gd name="connsiteY14" fmla="*/ 150495 h 440061"/>
                <a:gd name="connsiteX15" fmla="*/ 319088 w 440054"/>
                <a:gd name="connsiteY15" fmla="*/ 199073 h 440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0054" h="440061">
                  <a:moveTo>
                    <a:pt x="440055" y="220027"/>
                  </a:moveTo>
                  <a:cubicBezTo>
                    <a:pt x="440055" y="99060"/>
                    <a:pt x="341948" y="0"/>
                    <a:pt x="220027" y="0"/>
                  </a:cubicBezTo>
                  <a:cubicBezTo>
                    <a:pt x="98107" y="0"/>
                    <a:pt x="0" y="99060"/>
                    <a:pt x="0" y="220027"/>
                  </a:cubicBezTo>
                  <a:cubicBezTo>
                    <a:pt x="0" y="341948"/>
                    <a:pt x="99060" y="440055"/>
                    <a:pt x="220027" y="440055"/>
                  </a:cubicBezTo>
                  <a:cubicBezTo>
                    <a:pt x="341948" y="441008"/>
                    <a:pt x="440055" y="341948"/>
                    <a:pt x="440055" y="220027"/>
                  </a:cubicBezTo>
                  <a:close/>
                  <a:moveTo>
                    <a:pt x="319088" y="199073"/>
                  </a:moveTo>
                  <a:lnTo>
                    <a:pt x="227648" y="290513"/>
                  </a:lnTo>
                  <a:cubicBezTo>
                    <a:pt x="220980" y="297180"/>
                    <a:pt x="212408" y="300990"/>
                    <a:pt x="203835" y="300990"/>
                  </a:cubicBezTo>
                  <a:cubicBezTo>
                    <a:pt x="195263" y="300990"/>
                    <a:pt x="186690" y="297180"/>
                    <a:pt x="180023" y="290513"/>
                  </a:cubicBezTo>
                  <a:lnTo>
                    <a:pt x="122873" y="233363"/>
                  </a:lnTo>
                  <a:cubicBezTo>
                    <a:pt x="109538" y="220027"/>
                    <a:pt x="109538" y="198120"/>
                    <a:pt x="122873" y="184785"/>
                  </a:cubicBezTo>
                  <a:cubicBezTo>
                    <a:pt x="136208" y="171450"/>
                    <a:pt x="158115" y="171450"/>
                    <a:pt x="171450" y="184785"/>
                  </a:cubicBezTo>
                  <a:lnTo>
                    <a:pt x="204788" y="218123"/>
                  </a:lnTo>
                  <a:lnTo>
                    <a:pt x="272415" y="150495"/>
                  </a:lnTo>
                  <a:cubicBezTo>
                    <a:pt x="285750" y="137160"/>
                    <a:pt x="307658" y="137160"/>
                    <a:pt x="320993" y="150495"/>
                  </a:cubicBezTo>
                  <a:cubicBezTo>
                    <a:pt x="332423" y="163830"/>
                    <a:pt x="332423" y="185738"/>
                    <a:pt x="319088" y="199073"/>
                  </a:cubicBez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28" name="Freeform: Shape 27">
              <a:extLst>
                <a:ext uri="{FF2B5EF4-FFF2-40B4-BE49-F238E27FC236}">
                  <a16:creationId xmlns:a16="http://schemas.microsoft.com/office/drawing/2014/main" id="{76E4EB40-FC58-4916-B316-C2B61D44797C}"/>
                </a:ext>
              </a:extLst>
            </p:cNvPr>
            <p:cNvSpPr/>
            <p:nvPr/>
          </p:nvSpPr>
          <p:spPr>
            <a:xfrm>
              <a:off x="-455920" y="3286075"/>
              <a:ext cx="682942" cy="529001"/>
            </a:xfrm>
            <a:custGeom>
              <a:avLst/>
              <a:gdLst>
                <a:gd name="connsiteX0" fmla="*/ 75248 w 682942"/>
                <a:gd name="connsiteY0" fmla="*/ 491854 h 529001"/>
                <a:gd name="connsiteX1" fmla="*/ 418148 w 682942"/>
                <a:gd name="connsiteY1" fmla="*/ 148954 h 529001"/>
                <a:gd name="connsiteX2" fmla="*/ 497205 w 682942"/>
                <a:gd name="connsiteY2" fmla="*/ 148954 h 529001"/>
                <a:gd name="connsiteX3" fmla="*/ 497205 w 682942"/>
                <a:gd name="connsiteY3" fmla="*/ 188007 h 529001"/>
                <a:gd name="connsiteX4" fmla="*/ 514350 w 682942"/>
                <a:gd name="connsiteY4" fmla="*/ 216582 h 529001"/>
                <a:gd name="connsiteX5" fmla="*/ 529590 w 682942"/>
                <a:gd name="connsiteY5" fmla="*/ 220392 h 529001"/>
                <a:gd name="connsiteX6" fmla="*/ 546735 w 682942"/>
                <a:gd name="connsiteY6" fmla="*/ 215629 h 529001"/>
                <a:gd name="connsiteX7" fmla="*/ 667703 w 682942"/>
                <a:gd name="connsiteY7" fmla="*/ 138477 h 529001"/>
                <a:gd name="connsiteX8" fmla="*/ 682943 w 682942"/>
                <a:gd name="connsiteY8" fmla="*/ 110854 h 529001"/>
                <a:gd name="connsiteX9" fmla="*/ 667703 w 682942"/>
                <a:gd name="connsiteY9" fmla="*/ 83232 h 529001"/>
                <a:gd name="connsiteX10" fmla="*/ 546735 w 682942"/>
                <a:gd name="connsiteY10" fmla="*/ 5127 h 529001"/>
                <a:gd name="connsiteX11" fmla="*/ 513398 w 682942"/>
                <a:gd name="connsiteY11" fmla="*/ 4174 h 529001"/>
                <a:gd name="connsiteX12" fmla="*/ 496253 w 682942"/>
                <a:gd name="connsiteY12" fmla="*/ 32749 h 529001"/>
                <a:gd name="connsiteX13" fmla="*/ 496253 w 682942"/>
                <a:gd name="connsiteY13" fmla="*/ 74659 h 529001"/>
                <a:gd name="connsiteX14" fmla="*/ 417195 w 682942"/>
                <a:gd name="connsiteY14" fmla="*/ 74659 h 529001"/>
                <a:gd name="connsiteX15" fmla="*/ 0 w 682942"/>
                <a:gd name="connsiteY15" fmla="*/ 491854 h 529001"/>
                <a:gd name="connsiteX16" fmla="*/ 37148 w 682942"/>
                <a:gd name="connsiteY16" fmla="*/ 529002 h 529001"/>
                <a:gd name="connsiteX17" fmla="*/ 75248 w 682942"/>
                <a:gd name="connsiteY17" fmla="*/ 491854 h 529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82942" h="529001">
                  <a:moveTo>
                    <a:pt x="75248" y="491854"/>
                  </a:moveTo>
                  <a:cubicBezTo>
                    <a:pt x="75248" y="303259"/>
                    <a:pt x="228600" y="148954"/>
                    <a:pt x="418148" y="148954"/>
                  </a:cubicBezTo>
                  <a:lnTo>
                    <a:pt x="497205" y="148954"/>
                  </a:lnTo>
                  <a:lnTo>
                    <a:pt x="497205" y="188007"/>
                  </a:lnTo>
                  <a:cubicBezTo>
                    <a:pt x="497205" y="199437"/>
                    <a:pt x="503873" y="210867"/>
                    <a:pt x="514350" y="216582"/>
                  </a:cubicBezTo>
                  <a:cubicBezTo>
                    <a:pt x="519113" y="219439"/>
                    <a:pt x="524828" y="220392"/>
                    <a:pt x="529590" y="220392"/>
                  </a:cubicBezTo>
                  <a:cubicBezTo>
                    <a:pt x="535305" y="220392"/>
                    <a:pt x="541973" y="218487"/>
                    <a:pt x="546735" y="215629"/>
                  </a:cubicBezTo>
                  <a:lnTo>
                    <a:pt x="667703" y="138477"/>
                  </a:lnTo>
                  <a:cubicBezTo>
                    <a:pt x="677228" y="132762"/>
                    <a:pt x="682943" y="122284"/>
                    <a:pt x="682943" y="110854"/>
                  </a:cubicBezTo>
                  <a:cubicBezTo>
                    <a:pt x="682943" y="99424"/>
                    <a:pt x="677228" y="89899"/>
                    <a:pt x="667703" y="83232"/>
                  </a:cubicBezTo>
                  <a:lnTo>
                    <a:pt x="546735" y="5127"/>
                  </a:lnTo>
                  <a:cubicBezTo>
                    <a:pt x="537210" y="-1541"/>
                    <a:pt x="523875" y="-1541"/>
                    <a:pt x="513398" y="4174"/>
                  </a:cubicBezTo>
                  <a:cubicBezTo>
                    <a:pt x="502920" y="9889"/>
                    <a:pt x="496253" y="20367"/>
                    <a:pt x="496253" y="32749"/>
                  </a:cubicBezTo>
                  <a:lnTo>
                    <a:pt x="496253" y="74659"/>
                  </a:lnTo>
                  <a:lnTo>
                    <a:pt x="417195" y="74659"/>
                  </a:lnTo>
                  <a:cubicBezTo>
                    <a:pt x="186690" y="74659"/>
                    <a:pt x="0" y="261349"/>
                    <a:pt x="0" y="491854"/>
                  </a:cubicBezTo>
                  <a:cubicBezTo>
                    <a:pt x="0" y="512809"/>
                    <a:pt x="17145" y="529002"/>
                    <a:pt x="37148" y="529002"/>
                  </a:cubicBezTo>
                  <a:cubicBezTo>
                    <a:pt x="57150" y="529002"/>
                    <a:pt x="75248" y="511857"/>
                    <a:pt x="75248" y="491854"/>
                  </a:cubicBez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29" name="Freeform: Shape 28">
              <a:extLst>
                <a:ext uri="{FF2B5EF4-FFF2-40B4-BE49-F238E27FC236}">
                  <a16:creationId xmlns:a16="http://schemas.microsoft.com/office/drawing/2014/main" id="{CDFD1A5D-1265-4415-990C-ABB51B468FB6}"/>
                </a:ext>
              </a:extLst>
            </p:cNvPr>
            <p:cNvSpPr/>
            <p:nvPr/>
          </p:nvSpPr>
          <p:spPr>
            <a:xfrm>
              <a:off x="218450" y="3501704"/>
              <a:ext cx="102809" cy="114299"/>
            </a:xfrm>
            <a:custGeom>
              <a:avLst/>
              <a:gdLst>
                <a:gd name="connsiteX0" fmla="*/ 9525 w 102809"/>
                <a:gd name="connsiteY0" fmla="*/ 60007 h 114299"/>
                <a:gd name="connsiteX1" fmla="*/ 35242 w 102809"/>
                <a:gd name="connsiteY1" fmla="*/ 96203 h 114299"/>
                <a:gd name="connsiteX2" fmla="*/ 66675 w 102809"/>
                <a:gd name="connsiteY2" fmla="*/ 114300 h 114299"/>
                <a:gd name="connsiteX3" fmla="*/ 85725 w 102809"/>
                <a:gd name="connsiteY3" fmla="*/ 108585 h 114299"/>
                <a:gd name="connsiteX4" fmla="*/ 101917 w 102809"/>
                <a:gd name="connsiteY4" fmla="*/ 85725 h 114299"/>
                <a:gd name="connsiteX5" fmla="*/ 97155 w 102809"/>
                <a:gd name="connsiteY5" fmla="*/ 58103 h 114299"/>
                <a:gd name="connsiteX6" fmla="*/ 65723 w 102809"/>
                <a:gd name="connsiteY6" fmla="*/ 13335 h 114299"/>
                <a:gd name="connsiteX7" fmla="*/ 40958 w 102809"/>
                <a:gd name="connsiteY7" fmla="*/ 0 h 114299"/>
                <a:gd name="connsiteX8" fmla="*/ 37148 w 102809"/>
                <a:gd name="connsiteY8" fmla="*/ 0 h 114299"/>
                <a:gd name="connsiteX9" fmla="*/ 13335 w 102809"/>
                <a:gd name="connsiteY9" fmla="*/ 8572 h 114299"/>
                <a:gd name="connsiteX10" fmla="*/ 0 w 102809"/>
                <a:gd name="connsiteY10" fmla="*/ 33338 h 114299"/>
                <a:gd name="connsiteX11" fmla="*/ 9525 w 102809"/>
                <a:gd name="connsiteY11" fmla="*/ 60007 h 114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2809" h="114299">
                  <a:moveTo>
                    <a:pt x="9525" y="60007"/>
                  </a:moveTo>
                  <a:cubicBezTo>
                    <a:pt x="19050" y="71437"/>
                    <a:pt x="27623" y="83820"/>
                    <a:pt x="35242" y="96203"/>
                  </a:cubicBezTo>
                  <a:cubicBezTo>
                    <a:pt x="41910" y="107633"/>
                    <a:pt x="54292" y="114300"/>
                    <a:pt x="66675" y="114300"/>
                  </a:cubicBezTo>
                  <a:cubicBezTo>
                    <a:pt x="73342" y="114300"/>
                    <a:pt x="80010" y="112395"/>
                    <a:pt x="85725" y="108585"/>
                  </a:cubicBezTo>
                  <a:cubicBezTo>
                    <a:pt x="94298" y="103823"/>
                    <a:pt x="100013" y="95250"/>
                    <a:pt x="101917" y="85725"/>
                  </a:cubicBezTo>
                  <a:cubicBezTo>
                    <a:pt x="103823" y="76200"/>
                    <a:pt x="102870" y="65723"/>
                    <a:pt x="97155" y="58103"/>
                  </a:cubicBezTo>
                  <a:cubicBezTo>
                    <a:pt x="87630" y="42863"/>
                    <a:pt x="77152" y="27622"/>
                    <a:pt x="65723" y="13335"/>
                  </a:cubicBezTo>
                  <a:cubicBezTo>
                    <a:pt x="59055" y="5715"/>
                    <a:pt x="50483" y="953"/>
                    <a:pt x="40958" y="0"/>
                  </a:cubicBezTo>
                  <a:cubicBezTo>
                    <a:pt x="40005" y="0"/>
                    <a:pt x="38100" y="0"/>
                    <a:pt x="37148" y="0"/>
                  </a:cubicBezTo>
                  <a:cubicBezTo>
                    <a:pt x="28575" y="0"/>
                    <a:pt x="20955" y="2857"/>
                    <a:pt x="13335" y="8572"/>
                  </a:cubicBezTo>
                  <a:cubicBezTo>
                    <a:pt x="5715" y="15240"/>
                    <a:pt x="952" y="23813"/>
                    <a:pt x="0" y="33338"/>
                  </a:cubicBezTo>
                  <a:cubicBezTo>
                    <a:pt x="0" y="41910"/>
                    <a:pt x="2858" y="51435"/>
                    <a:pt x="9525" y="60007"/>
                  </a:cubicBez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30" name="Freeform: Shape 29">
              <a:extLst>
                <a:ext uri="{FF2B5EF4-FFF2-40B4-BE49-F238E27FC236}">
                  <a16:creationId xmlns:a16="http://schemas.microsoft.com/office/drawing/2014/main" id="{97E88FF8-988D-433D-B7F6-A15F380F6A88}"/>
                </a:ext>
              </a:extLst>
            </p:cNvPr>
            <p:cNvSpPr/>
            <p:nvPr/>
          </p:nvSpPr>
          <p:spPr>
            <a:xfrm>
              <a:off x="273783" y="3843652"/>
              <a:ext cx="91006" cy="120967"/>
            </a:xfrm>
            <a:custGeom>
              <a:avLst/>
              <a:gdLst>
                <a:gd name="connsiteX0" fmla="*/ 63729 w 91006"/>
                <a:gd name="connsiteY0" fmla="*/ 952 h 120967"/>
                <a:gd name="connsiteX1" fmla="*/ 54204 w 91006"/>
                <a:gd name="connsiteY1" fmla="*/ 0 h 120967"/>
                <a:gd name="connsiteX2" fmla="*/ 18009 w 91006"/>
                <a:gd name="connsiteY2" fmla="*/ 27623 h 120967"/>
                <a:gd name="connsiteX3" fmla="*/ 2769 w 91006"/>
                <a:gd name="connsiteY3" fmla="*/ 69533 h 120967"/>
                <a:gd name="connsiteX4" fmla="*/ 22771 w 91006"/>
                <a:gd name="connsiteY4" fmla="*/ 118110 h 120967"/>
                <a:gd name="connsiteX5" fmla="*/ 37059 w 91006"/>
                <a:gd name="connsiteY5" fmla="*/ 120967 h 120967"/>
                <a:gd name="connsiteX6" fmla="*/ 71349 w 91006"/>
                <a:gd name="connsiteY6" fmla="*/ 98108 h 120967"/>
                <a:gd name="connsiteX7" fmla="*/ 89446 w 91006"/>
                <a:gd name="connsiteY7" fmla="*/ 46673 h 120967"/>
                <a:gd name="connsiteX8" fmla="*/ 85636 w 91006"/>
                <a:gd name="connsiteY8" fmla="*/ 18098 h 120967"/>
                <a:gd name="connsiteX9" fmla="*/ 63729 w 91006"/>
                <a:gd name="connsiteY9" fmla="*/ 952 h 120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006" h="120967">
                  <a:moveTo>
                    <a:pt x="63729" y="952"/>
                  </a:moveTo>
                  <a:cubicBezTo>
                    <a:pt x="60871" y="0"/>
                    <a:pt x="57061" y="0"/>
                    <a:pt x="54204" y="0"/>
                  </a:cubicBezTo>
                  <a:cubicBezTo>
                    <a:pt x="38011" y="0"/>
                    <a:pt x="22771" y="11430"/>
                    <a:pt x="18009" y="27623"/>
                  </a:cubicBezTo>
                  <a:cubicBezTo>
                    <a:pt x="14199" y="41910"/>
                    <a:pt x="9436" y="56198"/>
                    <a:pt x="2769" y="69533"/>
                  </a:cubicBezTo>
                  <a:cubicBezTo>
                    <a:pt x="-4851" y="88583"/>
                    <a:pt x="3721" y="110490"/>
                    <a:pt x="22771" y="118110"/>
                  </a:cubicBezTo>
                  <a:cubicBezTo>
                    <a:pt x="27534" y="120015"/>
                    <a:pt x="32296" y="120967"/>
                    <a:pt x="37059" y="120967"/>
                  </a:cubicBezTo>
                  <a:cubicBezTo>
                    <a:pt x="52299" y="120967"/>
                    <a:pt x="65634" y="112395"/>
                    <a:pt x="71349" y="98108"/>
                  </a:cubicBezTo>
                  <a:cubicBezTo>
                    <a:pt x="78016" y="80963"/>
                    <a:pt x="84684" y="63817"/>
                    <a:pt x="89446" y="46673"/>
                  </a:cubicBezTo>
                  <a:cubicBezTo>
                    <a:pt x="92304" y="37148"/>
                    <a:pt x="91351" y="26670"/>
                    <a:pt x="85636" y="18098"/>
                  </a:cubicBezTo>
                  <a:cubicBezTo>
                    <a:pt x="81826" y="9525"/>
                    <a:pt x="73254" y="3810"/>
                    <a:pt x="63729" y="952"/>
                  </a:cubicBez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31" name="Freeform: Shape 30">
              <a:extLst>
                <a:ext uri="{FF2B5EF4-FFF2-40B4-BE49-F238E27FC236}">
                  <a16:creationId xmlns:a16="http://schemas.microsoft.com/office/drawing/2014/main" id="{D34D7D59-13C8-44CC-BDCA-F93A850CB4D8}"/>
                </a:ext>
              </a:extLst>
            </p:cNvPr>
            <p:cNvSpPr/>
            <p:nvPr/>
          </p:nvSpPr>
          <p:spPr>
            <a:xfrm>
              <a:off x="296793" y="3663629"/>
              <a:ext cx="81829" cy="123025"/>
            </a:xfrm>
            <a:custGeom>
              <a:avLst/>
              <a:gdLst>
                <a:gd name="connsiteX0" fmla="*/ 74057 w 81829"/>
                <a:gd name="connsiteY0" fmla="*/ 29528 h 123025"/>
                <a:gd name="connsiteX1" fmla="*/ 37862 w 81829"/>
                <a:gd name="connsiteY1" fmla="*/ 0 h 123025"/>
                <a:gd name="connsiteX2" fmla="*/ 30242 w 81829"/>
                <a:gd name="connsiteY2" fmla="*/ 953 h 123025"/>
                <a:gd name="connsiteX3" fmla="*/ 6429 w 81829"/>
                <a:gd name="connsiteY3" fmla="*/ 17145 h 123025"/>
                <a:gd name="connsiteX4" fmla="*/ 714 w 81829"/>
                <a:gd name="connsiteY4" fmla="*/ 44768 h 123025"/>
                <a:gd name="connsiteX5" fmla="*/ 7382 w 81829"/>
                <a:gd name="connsiteY5" fmla="*/ 88583 h 123025"/>
                <a:gd name="connsiteX6" fmla="*/ 47387 w 81829"/>
                <a:gd name="connsiteY6" fmla="*/ 122873 h 123025"/>
                <a:gd name="connsiteX7" fmla="*/ 81677 w 81829"/>
                <a:gd name="connsiteY7" fmla="*/ 82868 h 123025"/>
                <a:gd name="connsiteX8" fmla="*/ 74057 w 81829"/>
                <a:gd name="connsiteY8" fmla="*/ 29528 h 12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829" h="123025">
                  <a:moveTo>
                    <a:pt x="74057" y="29528"/>
                  </a:moveTo>
                  <a:cubicBezTo>
                    <a:pt x="70247" y="12383"/>
                    <a:pt x="55007" y="0"/>
                    <a:pt x="37862" y="0"/>
                  </a:cubicBezTo>
                  <a:cubicBezTo>
                    <a:pt x="35004" y="0"/>
                    <a:pt x="33099" y="0"/>
                    <a:pt x="30242" y="953"/>
                  </a:cubicBezTo>
                  <a:cubicBezTo>
                    <a:pt x="20717" y="2858"/>
                    <a:pt x="12144" y="8573"/>
                    <a:pt x="6429" y="17145"/>
                  </a:cubicBezTo>
                  <a:cubicBezTo>
                    <a:pt x="714" y="25718"/>
                    <a:pt x="-1191" y="35243"/>
                    <a:pt x="714" y="44768"/>
                  </a:cubicBezTo>
                  <a:cubicBezTo>
                    <a:pt x="3572" y="59055"/>
                    <a:pt x="5477" y="74295"/>
                    <a:pt x="7382" y="88583"/>
                  </a:cubicBezTo>
                  <a:cubicBezTo>
                    <a:pt x="9287" y="108585"/>
                    <a:pt x="26432" y="124778"/>
                    <a:pt x="47387" y="122873"/>
                  </a:cubicBezTo>
                  <a:cubicBezTo>
                    <a:pt x="67389" y="120968"/>
                    <a:pt x="83582" y="103823"/>
                    <a:pt x="81677" y="82868"/>
                  </a:cubicBezTo>
                  <a:cubicBezTo>
                    <a:pt x="79772" y="64770"/>
                    <a:pt x="76914" y="46673"/>
                    <a:pt x="74057" y="29528"/>
                  </a:cubicBez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32" name="Freeform: Shape 31">
              <a:extLst>
                <a:ext uri="{FF2B5EF4-FFF2-40B4-BE49-F238E27FC236}">
                  <a16:creationId xmlns:a16="http://schemas.microsoft.com/office/drawing/2014/main" id="{76026C8E-CA46-48E0-BBC4-EE814E13EA62}"/>
                </a:ext>
              </a:extLst>
            </p:cNvPr>
            <p:cNvSpPr/>
            <p:nvPr/>
          </p:nvSpPr>
          <p:spPr>
            <a:xfrm>
              <a:off x="166754" y="3999862"/>
              <a:ext cx="110894" cy="107632"/>
            </a:xfrm>
            <a:custGeom>
              <a:avLst/>
              <a:gdLst>
                <a:gd name="connsiteX0" fmla="*/ 72650 w 110894"/>
                <a:gd name="connsiteY0" fmla="*/ 0 h 107632"/>
                <a:gd name="connsiteX1" fmla="*/ 71698 w 110894"/>
                <a:gd name="connsiteY1" fmla="*/ 0 h 107632"/>
                <a:gd name="connsiteX2" fmla="*/ 45980 w 110894"/>
                <a:gd name="connsiteY2" fmla="*/ 11430 h 107632"/>
                <a:gd name="connsiteX3" fmla="*/ 13595 w 110894"/>
                <a:gd name="connsiteY3" fmla="*/ 41910 h 107632"/>
                <a:gd name="connsiteX4" fmla="*/ 8833 w 110894"/>
                <a:gd name="connsiteY4" fmla="*/ 94298 h 107632"/>
                <a:gd name="connsiteX5" fmla="*/ 37408 w 110894"/>
                <a:gd name="connsiteY5" fmla="*/ 107632 h 107632"/>
                <a:gd name="connsiteX6" fmla="*/ 61220 w 110894"/>
                <a:gd name="connsiteY6" fmla="*/ 99060 h 107632"/>
                <a:gd name="connsiteX7" fmla="*/ 101225 w 110894"/>
                <a:gd name="connsiteY7" fmla="*/ 61913 h 107632"/>
                <a:gd name="connsiteX8" fmla="*/ 110750 w 110894"/>
                <a:gd name="connsiteY8" fmla="*/ 35242 h 107632"/>
                <a:gd name="connsiteX9" fmla="*/ 99320 w 110894"/>
                <a:gd name="connsiteY9" fmla="*/ 9525 h 107632"/>
                <a:gd name="connsiteX10" fmla="*/ 72650 w 110894"/>
                <a:gd name="connsiteY10" fmla="*/ 0 h 107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0894" h="107632">
                  <a:moveTo>
                    <a:pt x="72650" y="0"/>
                  </a:moveTo>
                  <a:cubicBezTo>
                    <a:pt x="72650" y="0"/>
                    <a:pt x="71698" y="0"/>
                    <a:pt x="71698" y="0"/>
                  </a:cubicBezTo>
                  <a:cubicBezTo>
                    <a:pt x="62173" y="0"/>
                    <a:pt x="52648" y="4763"/>
                    <a:pt x="45980" y="11430"/>
                  </a:cubicBezTo>
                  <a:cubicBezTo>
                    <a:pt x="35503" y="21907"/>
                    <a:pt x="25025" y="32385"/>
                    <a:pt x="13595" y="41910"/>
                  </a:cubicBezTo>
                  <a:cubicBezTo>
                    <a:pt x="-2597" y="55245"/>
                    <a:pt x="-4502" y="78105"/>
                    <a:pt x="8833" y="94298"/>
                  </a:cubicBezTo>
                  <a:cubicBezTo>
                    <a:pt x="15500" y="102870"/>
                    <a:pt x="25978" y="107632"/>
                    <a:pt x="37408" y="107632"/>
                  </a:cubicBezTo>
                  <a:cubicBezTo>
                    <a:pt x="45980" y="107632"/>
                    <a:pt x="54553" y="104775"/>
                    <a:pt x="61220" y="99060"/>
                  </a:cubicBezTo>
                  <a:cubicBezTo>
                    <a:pt x="75508" y="87630"/>
                    <a:pt x="88843" y="75248"/>
                    <a:pt x="101225" y="61913"/>
                  </a:cubicBezTo>
                  <a:cubicBezTo>
                    <a:pt x="107893" y="54292"/>
                    <a:pt x="111703" y="44767"/>
                    <a:pt x="110750" y="35242"/>
                  </a:cubicBezTo>
                  <a:cubicBezTo>
                    <a:pt x="110750" y="25717"/>
                    <a:pt x="105988" y="16192"/>
                    <a:pt x="99320" y="9525"/>
                  </a:cubicBezTo>
                  <a:cubicBezTo>
                    <a:pt x="90748" y="3810"/>
                    <a:pt x="82175" y="0"/>
                    <a:pt x="72650" y="0"/>
                  </a:cubicBez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33" name="Freeform: Shape 32">
              <a:extLst>
                <a:ext uri="{FF2B5EF4-FFF2-40B4-BE49-F238E27FC236}">
                  <a16:creationId xmlns:a16="http://schemas.microsoft.com/office/drawing/2014/main" id="{20AA4739-817E-4FA5-847F-3EDD5396A9AA}"/>
                </a:ext>
              </a:extLst>
            </p:cNvPr>
            <p:cNvSpPr/>
            <p:nvPr/>
          </p:nvSpPr>
          <p:spPr>
            <a:xfrm>
              <a:off x="-432706" y="3869369"/>
              <a:ext cx="95210" cy="119062"/>
            </a:xfrm>
            <a:custGeom>
              <a:avLst/>
              <a:gdLst>
                <a:gd name="connsiteX0" fmla="*/ 72036 w 95210"/>
                <a:gd name="connsiteY0" fmla="*/ 24765 h 119062"/>
                <a:gd name="connsiteX1" fmla="*/ 52986 w 95210"/>
                <a:gd name="connsiteY1" fmla="*/ 3810 h 119062"/>
                <a:gd name="connsiteX2" fmla="*/ 36794 w 95210"/>
                <a:gd name="connsiteY2" fmla="*/ 0 h 119062"/>
                <a:gd name="connsiteX3" fmla="*/ 24411 w 95210"/>
                <a:gd name="connsiteY3" fmla="*/ 1905 h 119062"/>
                <a:gd name="connsiteX4" fmla="*/ 2504 w 95210"/>
                <a:gd name="connsiteY4" fmla="*/ 49530 h 119062"/>
                <a:gd name="connsiteX5" fmla="*/ 24411 w 95210"/>
                <a:gd name="connsiteY5" fmla="*/ 99060 h 119062"/>
                <a:gd name="connsiteX6" fmla="*/ 57749 w 95210"/>
                <a:gd name="connsiteY6" fmla="*/ 119062 h 119062"/>
                <a:gd name="connsiteX7" fmla="*/ 74894 w 95210"/>
                <a:gd name="connsiteY7" fmla="*/ 115253 h 119062"/>
                <a:gd name="connsiteX8" fmla="*/ 91086 w 95210"/>
                <a:gd name="connsiteY8" fmla="*/ 64770 h 119062"/>
                <a:gd name="connsiteX9" fmla="*/ 72036 w 95210"/>
                <a:gd name="connsiteY9" fmla="*/ 24765 h 119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210" h="119062">
                  <a:moveTo>
                    <a:pt x="72036" y="24765"/>
                  </a:moveTo>
                  <a:cubicBezTo>
                    <a:pt x="68226" y="15240"/>
                    <a:pt x="61559" y="7620"/>
                    <a:pt x="52986" y="3810"/>
                  </a:cubicBezTo>
                  <a:cubicBezTo>
                    <a:pt x="48224" y="1905"/>
                    <a:pt x="42509" y="0"/>
                    <a:pt x="36794" y="0"/>
                  </a:cubicBezTo>
                  <a:cubicBezTo>
                    <a:pt x="32031" y="0"/>
                    <a:pt x="28221" y="952"/>
                    <a:pt x="24411" y="1905"/>
                  </a:cubicBezTo>
                  <a:cubicBezTo>
                    <a:pt x="5361" y="8572"/>
                    <a:pt x="-5116" y="30480"/>
                    <a:pt x="2504" y="49530"/>
                  </a:cubicBezTo>
                  <a:cubicBezTo>
                    <a:pt x="8219" y="66675"/>
                    <a:pt x="15839" y="82868"/>
                    <a:pt x="24411" y="99060"/>
                  </a:cubicBezTo>
                  <a:cubicBezTo>
                    <a:pt x="31079" y="111443"/>
                    <a:pt x="43461" y="119062"/>
                    <a:pt x="57749" y="119062"/>
                  </a:cubicBezTo>
                  <a:cubicBezTo>
                    <a:pt x="63464" y="119062"/>
                    <a:pt x="69179" y="117157"/>
                    <a:pt x="74894" y="115253"/>
                  </a:cubicBezTo>
                  <a:cubicBezTo>
                    <a:pt x="92991" y="105728"/>
                    <a:pt x="100611" y="82868"/>
                    <a:pt x="91086" y="64770"/>
                  </a:cubicBezTo>
                  <a:cubicBezTo>
                    <a:pt x="83466" y="52387"/>
                    <a:pt x="76799" y="39053"/>
                    <a:pt x="72036" y="24765"/>
                  </a:cubicBez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34" name="Freeform: Shape 33">
              <a:extLst>
                <a:ext uri="{FF2B5EF4-FFF2-40B4-BE49-F238E27FC236}">
                  <a16:creationId xmlns:a16="http://schemas.microsoft.com/office/drawing/2014/main" id="{2CFC7BDD-A4B2-42BD-B34B-15A660164AB6}"/>
                </a:ext>
              </a:extLst>
            </p:cNvPr>
            <p:cNvSpPr/>
            <p:nvPr/>
          </p:nvSpPr>
          <p:spPr>
            <a:xfrm>
              <a:off x="-333192" y="4019864"/>
              <a:ext cx="112773" cy="105727"/>
            </a:xfrm>
            <a:custGeom>
              <a:avLst/>
              <a:gdLst>
                <a:gd name="connsiteX0" fmla="*/ 62057 w 112773"/>
                <a:gd name="connsiteY0" fmla="*/ 9525 h 105727"/>
                <a:gd name="connsiteX1" fmla="*/ 37292 w 112773"/>
                <a:gd name="connsiteY1" fmla="*/ 0 h 105727"/>
                <a:gd name="connsiteX2" fmla="*/ 35387 w 112773"/>
                <a:gd name="connsiteY2" fmla="*/ 0 h 105727"/>
                <a:gd name="connsiteX3" fmla="*/ 9670 w 112773"/>
                <a:gd name="connsiteY3" fmla="*/ 12383 h 105727"/>
                <a:gd name="connsiteX4" fmla="*/ 145 w 112773"/>
                <a:gd name="connsiteY4" fmla="*/ 39052 h 105727"/>
                <a:gd name="connsiteX5" fmla="*/ 11575 w 112773"/>
                <a:gd name="connsiteY5" fmla="*/ 64770 h 105727"/>
                <a:gd name="connsiteX6" fmla="*/ 53485 w 112773"/>
                <a:gd name="connsiteY6" fmla="*/ 99060 h 105727"/>
                <a:gd name="connsiteX7" fmla="*/ 75392 w 112773"/>
                <a:gd name="connsiteY7" fmla="*/ 105727 h 105727"/>
                <a:gd name="connsiteX8" fmla="*/ 105872 w 112773"/>
                <a:gd name="connsiteY8" fmla="*/ 89535 h 105727"/>
                <a:gd name="connsiteX9" fmla="*/ 112540 w 112773"/>
                <a:gd name="connsiteY9" fmla="*/ 61913 h 105727"/>
                <a:gd name="connsiteX10" fmla="*/ 97300 w 112773"/>
                <a:gd name="connsiteY10" fmla="*/ 38100 h 105727"/>
                <a:gd name="connsiteX11" fmla="*/ 62057 w 112773"/>
                <a:gd name="connsiteY11" fmla="*/ 9525 h 105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2773" h="105727">
                  <a:moveTo>
                    <a:pt x="62057" y="9525"/>
                  </a:moveTo>
                  <a:cubicBezTo>
                    <a:pt x="55390" y="2858"/>
                    <a:pt x="45865" y="0"/>
                    <a:pt x="37292" y="0"/>
                  </a:cubicBezTo>
                  <a:cubicBezTo>
                    <a:pt x="36340" y="0"/>
                    <a:pt x="36340" y="0"/>
                    <a:pt x="35387" y="0"/>
                  </a:cubicBezTo>
                  <a:cubicBezTo>
                    <a:pt x="25862" y="0"/>
                    <a:pt x="16337" y="4763"/>
                    <a:pt x="9670" y="12383"/>
                  </a:cubicBezTo>
                  <a:cubicBezTo>
                    <a:pt x="3002" y="20002"/>
                    <a:pt x="-808" y="29527"/>
                    <a:pt x="145" y="39052"/>
                  </a:cubicBezTo>
                  <a:cubicBezTo>
                    <a:pt x="145" y="48577"/>
                    <a:pt x="4907" y="58102"/>
                    <a:pt x="11575" y="64770"/>
                  </a:cubicBezTo>
                  <a:cubicBezTo>
                    <a:pt x="24910" y="77152"/>
                    <a:pt x="39197" y="88583"/>
                    <a:pt x="53485" y="99060"/>
                  </a:cubicBezTo>
                  <a:cubicBezTo>
                    <a:pt x="60152" y="103823"/>
                    <a:pt x="66820" y="105727"/>
                    <a:pt x="75392" y="105727"/>
                  </a:cubicBezTo>
                  <a:cubicBezTo>
                    <a:pt x="87775" y="105727"/>
                    <a:pt x="99205" y="100013"/>
                    <a:pt x="105872" y="89535"/>
                  </a:cubicBezTo>
                  <a:cubicBezTo>
                    <a:pt x="111587" y="80963"/>
                    <a:pt x="113492" y="71438"/>
                    <a:pt x="112540" y="61913"/>
                  </a:cubicBezTo>
                  <a:cubicBezTo>
                    <a:pt x="110635" y="52388"/>
                    <a:pt x="105872" y="43815"/>
                    <a:pt x="97300" y="38100"/>
                  </a:cubicBezTo>
                  <a:cubicBezTo>
                    <a:pt x="84917" y="29527"/>
                    <a:pt x="73487" y="20002"/>
                    <a:pt x="62057" y="9525"/>
                  </a:cubicBez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35" name="Freeform: Shape 34">
              <a:extLst>
                <a:ext uri="{FF2B5EF4-FFF2-40B4-BE49-F238E27FC236}">
                  <a16:creationId xmlns:a16="http://schemas.microsoft.com/office/drawing/2014/main" id="{E25B944B-9724-45DD-BDE1-6CD4A84F4693}"/>
                </a:ext>
              </a:extLst>
            </p:cNvPr>
            <p:cNvSpPr/>
            <p:nvPr/>
          </p:nvSpPr>
          <p:spPr>
            <a:xfrm>
              <a:off x="3777" y="4098922"/>
              <a:ext cx="122036" cy="87629"/>
            </a:xfrm>
            <a:custGeom>
              <a:avLst/>
              <a:gdLst>
                <a:gd name="connsiteX0" fmla="*/ 101325 w 122036"/>
                <a:gd name="connsiteY0" fmla="*/ 3810 h 87629"/>
                <a:gd name="connsiteX1" fmla="*/ 85133 w 122036"/>
                <a:gd name="connsiteY1" fmla="*/ 0 h 87629"/>
                <a:gd name="connsiteX2" fmla="*/ 72750 w 122036"/>
                <a:gd name="connsiteY2" fmla="*/ 1905 h 87629"/>
                <a:gd name="connsiteX3" fmla="*/ 29888 w 122036"/>
                <a:gd name="connsiteY3" fmla="*/ 14288 h 87629"/>
                <a:gd name="connsiteX4" fmla="*/ 6075 w 122036"/>
                <a:gd name="connsiteY4" fmla="*/ 30480 h 87629"/>
                <a:gd name="connsiteX5" fmla="*/ 1313 w 122036"/>
                <a:gd name="connsiteY5" fmla="*/ 58102 h 87629"/>
                <a:gd name="connsiteX6" fmla="*/ 37508 w 122036"/>
                <a:gd name="connsiteY6" fmla="*/ 87630 h 87629"/>
                <a:gd name="connsiteX7" fmla="*/ 45128 w 122036"/>
                <a:gd name="connsiteY7" fmla="*/ 86677 h 87629"/>
                <a:gd name="connsiteX8" fmla="*/ 97515 w 122036"/>
                <a:gd name="connsiteY8" fmla="*/ 71438 h 87629"/>
                <a:gd name="connsiteX9" fmla="*/ 118470 w 122036"/>
                <a:gd name="connsiteY9" fmla="*/ 52388 h 87629"/>
                <a:gd name="connsiteX10" fmla="*/ 120375 w 122036"/>
                <a:gd name="connsiteY10" fmla="*/ 23813 h 87629"/>
                <a:gd name="connsiteX11" fmla="*/ 101325 w 122036"/>
                <a:gd name="connsiteY11" fmla="*/ 3810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036" h="87629">
                  <a:moveTo>
                    <a:pt x="101325" y="3810"/>
                  </a:moveTo>
                  <a:cubicBezTo>
                    <a:pt x="96563" y="952"/>
                    <a:pt x="90848" y="0"/>
                    <a:pt x="85133" y="0"/>
                  </a:cubicBezTo>
                  <a:cubicBezTo>
                    <a:pt x="81323" y="0"/>
                    <a:pt x="76560" y="952"/>
                    <a:pt x="72750" y="1905"/>
                  </a:cubicBezTo>
                  <a:cubicBezTo>
                    <a:pt x="58463" y="6667"/>
                    <a:pt x="44175" y="11430"/>
                    <a:pt x="29888" y="14288"/>
                  </a:cubicBezTo>
                  <a:cubicBezTo>
                    <a:pt x="20363" y="16192"/>
                    <a:pt x="11790" y="21907"/>
                    <a:pt x="6075" y="30480"/>
                  </a:cubicBezTo>
                  <a:cubicBezTo>
                    <a:pt x="360" y="39052"/>
                    <a:pt x="-1545" y="48577"/>
                    <a:pt x="1313" y="58102"/>
                  </a:cubicBezTo>
                  <a:cubicBezTo>
                    <a:pt x="5123" y="75247"/>
                    <a:pt x="20363" y="87630"/>
                    <a:pt x="37508" y="87630"/>
                  </a:cubicBezTo>
                  <a:cubicBezTo>
                    <a:pt x="40365" y="87630"/>
                    <a:pt x="42270" y="87630"/>
                    <a:pt x="45128" y="86677"/>
                  </a:cubicBezTo>
                  <a:cubicBezTo>
                    <a:pt x="62273" y="82867"/>
                    <a:pt x="80370" y="78105"/>
                    <a:pt x="97515" y="71438"/>
                  </a:cubicBezTo>
                  <a:cubicBezTo>
                    <a:pt x="107040" y="67627"/>
                    <a:pt x="114660" y="60960"/>
                    <a:pt x="118470" y="52388"/>
                  </a:cubicBezTo>
                  <a:cubicBezTo>
                    <a:pt x="122280" y="43815"/>
                    <a:pt x="123233" y="33338"/>
                    <a:pt x="120375" y="23813"/>
                  </a:cubicBezTo>
                  <a:cubicBezTo>
                    <a:pt x="116565" y="15240"/>
                    <a:pt x="109898" y="7620"/>
                    <a:pt x="101325" y="3810"/>
                  </a:cubicBez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36" name="Freeform: Shape 35">
              <a:extLst>
                <a:ext uri="{FF2B5EF4-FFF2-40B4-BE49-F238E27FC236}">
                  <a16:creationId xmlns:a16="http://schemas.microsoft.com/office/drawing/2014/main" id="{C1BDEDAA-9BC7-4208-A211-29F5377E8ECA}"/>
                </a:ext>
              </a:extLst>
            </p:cNvPr>
            <p:cNvSpPr/>
            <p:nvPr/>
          </p:nvSpPr>
          <p:spPr>
            <a:xfrm>
              <a:off x="-176275" y="4107104"/>
              <a:ext cx="123492" cy="84443"/>
            </a:xfrm>
            <a:custGeom>
              <a:avLst/>
              <a:gdLst>
                <a:gd name="connsiteX0" fmla="*/ 90878 w 123492"/>
                <a:gd name="connsiteY0" fmla="*/ 9915 h 84443"/>
                <a:gd name="connsiteX1" fmla="*/ 47063 w 123492"/>
                <a:gd name="connsiteY1" fmla="*/ 1343 h 84443"/>
                <a:gd name="connsiteX2" fmla="*/ 18488 w 123492"/>
                <a:gd name="connsiteY2" fmla="*/ 5153 h 84443"/>
                <a:gd name="connsiteX3" fmla="*/ 1343 w 123492"/>
                <a:gd name="connsiteY3" fmla="*/ 28013 h 84443"/>
                <a:gd name="connsiteX4" fmla="*/ 5153 w 123492"/>
                <a:gd name="connsiteY4" fmla="*/ 56588 h 84443"/>
                <a:gd name="connsiteX5" fmla="*/ 28013 w 123492"/>
                <a:gd name="connsiteY5" fmla="*/ 73733 h 84443"/>
                <a:gd name="connsiteX6" fmla="*/ 81353 w 123492"/>
                <a:gd name="connsiteY6" fmla="*/ 84210 h 84443"/>
                <a:gd name="connsiteX7" fmla="*/ 108975 w 123492"/>
                <a:gd name="connsiteY7" fmla="*/ 77543 h 84443"/>
                <a:gd name="connsiteX8" fmla="*/ 123263 w 123492"/>
                <a:gd name="connsiteY8" fmla="*/ 52778 h 84443"/>
                <a:gd name="connsiteX9" fmla="*/ 115643 w 123492"/>
                <a:gd name="connsiteY9" fmla="*/ 25155 h 84443"/>
                <a:gd name="connsiteX10" fmla="*/ 90878 w 123492"/>
                <a:gd name="connsiteY10" fmla="*/ 9915 h 84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3492" h="84443">
                  <a:moveTo>
                    <a:pt x="90878" y="9915"/>
                  </a:moveTo>
                  <a:cubicBezTo>
                    <a:pt x="75638" y="8010"/>
                    <a:pt x="61350" y="5153"/>
                    <a:pt x="47063" y="1343"/>
                  </a:cubicBezTo>
                  <a:cubicBezTo>
                    <a:pt x="37538" y="-1515"/>
                    <a:pt x="27060" y="390"/>
                    <a:pt x="18488" y="5153"/>
                  </a:cubicBezTo>
                  <a:cubicBezTo>
                    <a:pt x="9915" y="9915"/>
                    <a:pt x="3248" y="18488"/>
                    <a:pt x="1343" y="28013"/>
                  </a:cubicBezTo>
                  <a:cubicBezTo>
                    <a:pt x="-1515" y="37538"/>
                    <a:pt x="390" y="48015"/>
                    <a:pt x="5153" y="56588"/>
                  </a:cubicBezTo>
                  <a:cubicBezTo>
                    <a:pt x="9915" y="65160"/>
                    <a:pt x="18488" y="71828"/>
                    <a:pt x="28013" y="73733"/>
                  </a:cubicBezTo>
                  <a:cubicBezTo>
                    <a:pt x="45158" y="78495"/>
                    <a:pt x="63255" y="82305"/>
                    <a:pt x="81353" y="84210"/>
                  </a:cubicBezTo>
                  <a:cubicBezTo>
                    <a:pt x="90878" y="85163"/>
                    <a:pt x="100403" y="83258"/>
                    <a:pt x="108975" y="77543"/>
                  </a:cubicBezTo>
                  <a:cubicBezTo>
                    <a:pt x="116595" y="71828"/>
                    <a:pt x="122310" y="62303"/>
                    <a:pt x="123263" y="52778"/>
                  </a:cubicBezTo>
                  <a:cubicBezTo>
                    <a:pt x="124215" y="43253"/>
                    <a:pt x="122310" y="32775"/>
                    <a:pt x="115643" y="25155"/>
                  </a:cubicBezTo>
                  <a:cubicBezTo>
                    <a:pt x="109928" y="16583"/>
                    <a:pt x="101355" y="11820"/>
                    <a:pt x="90878" y="9915"/>
                  </a:cubicBez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grpSp>
      <p:sp>
        <p:nvSpPr>
          <p:cNvPr id="37" name="TextBox 36">
            <a:extLst>
              <a:ext uri="{FF2B5EF4-FFF2-40B4-BE49-F238E27FC236}">
                <a16:creationId xmlns:a16="http://schemas.microsoft.com/office/drawing/2014/main" id="{B6E3BA2F-1BA7-4D40-9276-023681E11779}"/>
              </a:ext>
            </a:extLst>
          </p:cNvPr>
          <p:cNvSpPr txBox="1"/>
          <p:nvPr/>
        </p:nvSpPr>
        <p:spPr>
          <a:xfrm>
            <a:off x="3017400" y="1663266"/>
            <a:ext cx="171611" cy="248338"/>
          </a:xfrm>
          <a:prstGeom prst="rect">
            <a:avLst/>
          </a:prstGeom>
          <a:noFill/>
        </p:spPr>
        <p:txBody>
          <a:bodyPr wrap="square" lIns="0" tIns="0" rIns="0" bIns="0" rtlCol="0" anchor="ctr">
            <a:spAutoFit/>
          </a:bodyPr>
          <a:lstStyle/>
          <a:p>
            <a:pPr marL="0" marR="0" lvl="0" indent="0" algn="ctr" defTabSz="914400" rtl="1" eaLnBrk="1" fontAlgn="auto" latinLnBrk="0" hangingPunct="1">
              <a:lnSpc>
                <a:spcPct val="110000"/>
              </a:lnSpc>
              <a:spcBef>
                <a:spcPts val="0"/>
              </a:spcBef>
              <a:spcAft>
                <a:spcPts val="0"/>
              </a:spcAft>
              <a:buClrTx/>
              <a:buSzTx/>
              <a:buFontTx/>
              <a:buNone/>
              <a:tabLst/>
              <a:defRPr/>
            </a:pPr>
            <a:r>
              <a:rPr kumimoji="0" lang="ar-SA" sz="1600" b="0" i="0" u="none" strike="noStrike" kern="1200" cap="none" spc="0" normalizeH="0" baseline="0" noProof="0">
                <a:ln>
                  <a:noFill/>
                </a:ln>
                <a:solidFill>
                  <a:prstClr val="white"/>
                </a:solidFill>
                <a:effectLst/>
                <a:uLnTx/>
                <a:uFillTx/>
                <a:latin typeface="DIN Next LT Arabic Medium"/>
                <a:ea typeface="+mn-ea"/>
                <a:cs typeface="DIN Next LT Arabic" panose="020B0503020203050203" pitchFamily="34" charset="-78"/>
              </a:rPr>
              <a:t>ب</a:t>
            </a:r>
          </a:p>
        </p:txBody>
      </p:sp>
      <p:cxnSp>
        <p:nvCxnSpPr>
          <p:cNvPr id="38" name="Straight Connector 37">
            <a:extLst>
              <a:ext uri="{FF2B5EF4-FFF2-40B4-BE49-F238E27FC236}">
                <a16:creationId xmlns:a16="http://schemas.microsoft.com/office/drawing/2014/main" id="{5363977D-1789-4440-9A81-F514CDC4AC72}"/>
              </a:ext>
            </a:extLst>
          </p:cNvPr>
          <p:cNvCxnSpPr>
            <a:cxnSpLocks/>
          </p:cNvCxnSpPr>
          <p:nvPr/>
        </p:nvCxnSpPr>
        <p:spPr>
          <a:xfrm flipH="1">
            <a:off x="2969775" y="1707753"/>
            <a:ext cx="0" cy="189145"/>
          </a:xfrm>
          <a:prstGeom prst="line">
            <a:avLst/>
          </a:prstGeom>
          <a:ln>
            <a:gradFill flip="none" rotWithShape="1">
              <a:gsLst>
                <a:gs pos="7000">
                  <a:srgbClr val="4AC7F4"/>
                </a:gs>
                <a:gs pos="50000">
                  <a:schemeClr val="bg1"/>
                </a:gs>
                <a:gs pos="96000">
                  <a:srgbClr val="4AC7F4"/>
                </a:gs>
              </a:gsLst>
              <a:lin ang="5400000" scaled="1"/>
              <a:tileRect/>
            </a:gradFill>
          </a:ln>
        </p:spPr>
        <p:style>
          <a:lnRef idx="1">
            <a:schemeClr val="accent1"/>
          </a:lnRef>
          <a:fillRef idx="0">
            <a:schemeClr val="accent1"/>
          </a:fillRef>
          <a:effectRef idx="0">
            <a:schemeClr val="accent1"/>
          </a:effectRef>
          <a:fontRef idx="minor">
            <a:schemeClr val="tx1"/>
          </a:fontRef>
        </p:style>
      </p:cxnSp>
      <p:pic>
        <p:nvPicPr>
          <p:cNvPr id="40" name="Picture 39" descr="A picture containing graphical user interface&#10;&#10;Description automatically generated">
            <a:extLst>
              <a:ext uri="{FF2B5EF4-FFF2-40B4-BE49-F238E27FC236}">
                <a16:creationId xmlns:a16="http://schemas.microsoft.com/office/drawing/2014/main" id="{3EBDCD17-9B40-4478-B96E-D241536E8636}"/>
              </a:ext>
            </a:extLst>
          </p:cNvPr>
          <p:cNvPicPr>
            <a:picLocks noChangeAspect="1"/>
          </p:cNvPicPr>
          <p:nvPr/>
        </p:nvPicPr>
        <p:blipFill>
          <a:blip r:embed="rId10" cstate="print">
            <a:extLst>
              <a:ext uri="{BEBA8EAE-BF5A-486C-A8C5-ECC9F3942E4B}">
                <a14:imgProps xmlns:a14="http://schemas.microsoft.com/office/drawing/2010/main">
                  <a14:imgLayer r:embed="rId11">
                    <a14:imgEffect>
                      <a14:brightnessContrast bright="-20000" contrast="-40000"/>
                    </a14:imgEffect>
                  </a14:imgLayer>
                </a14:imgProps>
              </a:ext>
              <a:ext uri="{28A0092B-C50C-407E-A947-70E740481C1C}">
                <a14:useLocalDpi xmlns:a14="http://schemas.microsoft.com/office/drawing/2010/main"/>
              </a:ext>
            </a:extLst>
          </a:blip>
          <a:stretch>
            <a:fillRect/>
          </a:stretch>
        </p:blipFill>
        <p:spPr>
          <a:xfrm>
            <a:off x="74311" y="354415"/>
            <a:ext cx="1643269" cy="335513"/>
          </a:xfrm>
          <a:prstGeom prst="rect">
            <a:avLst/>
          </a:prstGeom>
        </p:spPr>
      </p:pic>
      <p:pic>
        <p:nvPicPr>
          <p:cNvPr id="44" name="Picture 43">
            <a:extLst>
              <a:ext uri="{FF2B5EF4-FFF2-40B4-BE49-F238E27FC236}">
                <a16:creationId xmlns:a16="http://schemas.microsoft.com/office/drawing/2014/main" id="{7D07A4F9-7CA3-4DFE-B2D1-6E23DD9E22FA}"/>
              </a:ext>
            </a:extLst>
          </p:cNvPr>
          <p:cNvPicPr>
            <a:picLocks noChangeAspect="1"/>
          </p:cNvPicPr>
          <p:nvPr/>
        </p:nvPicPr>
        <p:blipFill>
          <a:blip r:embed="rId12" cstate="print">
            <a:extLst>
              <a:ext uri="{28A0092B-C50C-407E-A947-70E740481C1C}">
                <a14:useLocalDpi xmlns:a14="http://schemas.microsoft.com/office/drawing/2010/main"/>
              </a:ext>
            </a:extLst>
          </a:blip>
          <a:stretch>
            <a:fillRect/>
          </a:stretch>
        </p:blipFill>
        <p:spPr>
          <a:xfrm>
            <a:off x="10886353" y="186849"/>
            <a:ext cx="620808" cy="335323"/>
          </a:xfrm>
          <a:prstGeom prst="rect">
            <a:avLst/>
          </a:prstGeom>
          <a:effectLst>
            <a:outerShdw blurRad="127000" sx="96000" sy="96000" algn="ctr" rotWithShape="0">
              <a:prstClr val="black">
                <a:alpha val="40000"/>
              </a:prstClr>
            </a:outerShdw>
          </a:effectLst>
        </p:spPr>
      </p:pic>
      <p:sp>
        <p:nvSpPr>
          <p:cNvPr id="45" name="Rectangle: Rounded Corners 44">
            <a:extLst>
              <a:ext uri="{FF2B5EF4-FFF2-40B4-BE49-F238E27FC236}">
                <a16:creationId xmlns:a16="http://schemas.microsoft.com/office/drawing/2014/main" id="{4280BC6A-D79A-46A7-835D-35A1863D723E}"/>
              </a:ext>
            </a:extLst>
          </p:cNvPr>
          <p:cNvSpPr/>
          <p:nvPr/>
        </p:nvSpPr>
        <p:spPr>
          <a:xfrm>
            <a:off x="62752" y="69564"/>
            <a:ext cx="1678584" cy="228609"/>
          </a:xfrm>
          <a:prstGeom prst="roundRect">
            <a:avLst>
              <a:gd name="adj" fmla="val 14234"/>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1000" b="0" i="0" u="none" strike="noStrike" kern="1200" cap="none" spc="0" normalizeH="0" baseline="0" noProof="0">
                <a:ln>
                  <a:noFill/>
                </a:ln>
                <a:solidFill>
                  <a:prstClr val="white"/>
                </a:solidFill>
                <a:effectLst/>
                <a:uLnTx/>
                <a:uFillTx/>
                <a:latin typeface="DIN Next LT Arabic"/>
                <a:ea typeface="+mn-ea"/>
                <a:cs typeface="DIN Next LT Arabic"/>
              </a:rPr>
              <a:t>4- تجربة المستخدم</a:t>
            </a:r>
          </a:p>
        </p:txBody>
      </p:sp>
    </p:spTree>
    <p:extLst>
      <p:ext uri="{BB962C8B-B14F-4D97-AF65-F5344CB8AC3E}">
        <p14:creationId xmlns:p14="http://schemas.microsoft.com/office/powerpoint/2010/main" val="3907237632"/>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AC62EDB-4051-44E6-9B11-B8E9CDD23A05}"/>
              </a:ext>
            </a:extLst>
          </p:cNvPr>
          <p:cNvGraphicFramePr>
            <a:graphicFrameLocks noChangeAspect="1"/>
          </p:cNvGraphicFramePr>
          <p:nvPr>
            <p:custDataLst>
              <p:tags r:id="rId2"/>
            </p:custDataLst>
            <p:extLst>
              <p:ext uri="{D42A27DB-BD31-4B8C-83A1-F6EECF244321}">
                <p14:modId xmlns:p14="http://schemas.microsoft.com/office/powerpoint/2010/main" val="312203304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9882" name="think-cell Slide" r:id="rId6" imgW="421" imgH="420" progId="TCLayout.ActiveDocument.1">
                  <p:embed/>
                </p:oleObj>
              </mc:Choice>
              <mc:Fallback>
                <p:oleObj name="think-cell Slide" r:id="rId6" imgW="421" imgH="420" progId="TCLayout.ActiveDocument.1">
                  <p:embed/>
                  <p:pic>
                    <p:nvPicPr>
                      <p:cNvPr id="3" name="Object 2" hidden="1">
                        <a:extLst>
                          <a:ext uri="{FF2B5EF4-FFF2-40B4-BE49-F238E27FC236}">
                            <a16:creationId xmlns:a16="http://schemas.microsoft.com/office/drawing/2014/main" id="{6AC62EDB-4051-44E6-9B11-B8E9CDD23A05}"/>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A4E8A0EB-2388-4D2C-B071-EDB10F10BE87}"/>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DIN Next LT Arabic Medium" panose="020B0603020203050203" pitchFamily="34" charset="-78"/>
              <a:ea typeface="+mn-ea"/>
              <a:cs typeface="DIN Next LT Arabic Medium"/>
              <a:sym typeface="DIN Next LT Arabic Medium" panose="020B0603020203050203" pitchFamily="34" charset="-78"/>
            </a:endParaRPr>
          </a:p>
        </p:txBody>
      </p:sp>
      <p:sp>
        <p:nvSpPr>
          <p:cNvPr id="54" name="Footer Placeholder 1">
            <a:extLst>
              <a:ext uri="{FF2B5EF4-FFF2-40B4-BE49-F238E27FC236}">
                <a16:creationId xmlns:a16="http://schemas.microsoft.com/office/drawing/2014/main" id="{004C17B5-36BA-4DF5-A77C-42F8D8551840}"/>
              </a:ext>
            </a:extLst>
          </p:cNvPr>
          <p:cNvSpPr>
            <a:spLocks noGrp="1"/>
          </p:cNvSpPr>
          <p:nvPr>
            <p:ph type="ftr" sz="quarter" idx="1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900" b="0" i="0" u="none" strike="noStrike" kern="1200" cap="none" spc="0" normalizeH="0" baseline="0" noProof="0">
                <a:ln>
                  <a:noFill/>
                </a:ln>
                <a:solidFill>
                  <a:prstClr val="white">
                    <a:lumMod val="65000"/>
                  </a:prstClr>
                </a:solidFill>
                <a:effectLst/>
                <a:uLnTx/>
                <a:uFillTx/>
                <a:latin typeface="DIN Next LT Arabic"/>
                <a:ea typeface="+mn-ea"/>
                <a:cs typeface="DIN Next LT Arabic"/>
              </a:rPr>
              <a:t>المصدر: الموقع الإلكتروني الرسمي، وكتيب الشركة، والتقارير السنوية، والأبحاث الصحفية، وتحليلات فريق العمل</a:t>
            </a:r>
          </a:p>
        </p:txBody>
      </p:sp>
      <p:sp>
        <p:nvSpPr>
          <p:cNvPr id="55" name="Slide Number Placeholder 2">
            <a:extLst>
              <a:ext uri="{FF2B5EF4-FFF2-40B4-BE49-F238E27FC236}">
                <a16:creationId xmlns:a16="http://schemas.microsoft.com/office/drawing/2014/main" id="{35100D70-2E41-4F60-A1A4-B55396232DFE}"/>
              </a:ext>
            </a:extLst>
          </p:cNvPr>
          <p:cNvSpPr>
            <a:spLocks noGrp="1"/>
          </p:cNvSpPr>
          <p:nvPr>
            <p:ph type="sldNum" sz="quarter" idx="12"/>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fld id="{9FDB499F-DC86-4996-A3C7-FCE8E06389C2}" type="slidenum">
              <a:rPr kumimoji="0" lang="ar-SA" sz="900" b="0" i="0" u="none" strike="noStrike" kern="1200" cap="none" spc="0" normalizeH="0" baseline="0" noProof="0" smtClean="0">
                <a:ln>
                  <a:noFill/>
                </a:ln>
                <a:solidFill>
                  <a:prstClr val="white">
                    <a:lumMod val="65000"/>
                  </a:prstClr>
                </a:solidFill>
                <a:effectLst/>
                <a:uLnTx/>
                <a:uFillTx/>
                <a:latin typeface="DIN Next LT Arabic"/>
                <a:ea typeface="+mn-ea"/>
                <a:cs typeface="DIN Next LT Arabic"/>
              </a:rPr>
              <a:pPr marL="0" marR="0" lvl="0" indent="0" algn="r" defTabSz="914400" rtl="1" eaLnBrk="1" fontAlgn="auto" latinLnBrk="0" hangingPunct="1">
                <a:lnSpc>
                  <a:spcPct val="100000"/>
                </a:lnSpc>
                <a:spcBef>
                  <a:spcPts val="0"/>
                </a:spcBef>
                <a:spcAft>
                  <a:spcPts val="0"/>
                </a:spcAft>
                <a:buClrTx/>
                <a:buSzTx/>
                <a:buFontTx/>
                <a:buNone/>
                <a:tabLst/>
                <a:defRPr/>
              </a:pPr>
              <a:t>12</a:t>
            </a:fld>
            <a:endParaRPr kumimoji="0" lang="ar-SA" sz="900" b="0" i="0" u="none" strike="noStrike" kern="1200" cap="none" spc="0" normalizeH="0" baseline="0" noProof="0">
              <a:ln>
                <a:noFill/>
              </a:ln>
              <a:solidFill>
                <a:prstClr val="white">
                  <a:lumMod val="65000"/>
                </a:prstClr>
              </a:solidFill>
              <a:effectLst/>
              <a:uLnTx/>
              <a:uFillTx/>
              <a:latin typeface="DIN Next LT Arabic"/>
              <a:ea typeface="+mn-ea"/>
              <a:cs typeface="DIN Next LT Arabic"/>
            </a:endParaRPr>
          </a:p>
        </p:txBody>
      </p:sp>
      <p:sp>
        <p:nvSpPr>
          <p:cNvPr id="4" name="Title 4">
            <a:extLst>
              <a:ext uri="{FF2B5EF4-FFF2-40B4-BE49-F238E27FC236}">
                <a16:creationId xmlns:a16="http://schemas.microsoft.com/office/drawing/2014/main" id="{02B0A86E-6DDB-422B-94F4-8F224CB8FC49}"/>
              </a:ext>
            </a:extLst>
          </p:cNvPr>
          <p:cNvSpPr>
            <a:spLocks noGrp="1"/>
          </p:cNvSpPr>
          <p:nvPr>
            <p:ph type="title"/>
          </p:nvPr>
        </p:nvSpPr>
        <p:spPr/>
        <p:txBody>
          <a:bodyPr vert="horz">
            <a:noAutofit/>
          </a:bodyPr>
          <a:lstStyle/>
          <a:p>
            <a:r>
              <a:rPr lang="ar-SA"/>
              <a:t>لقطات صورية للمنصة (3/ 3)</a:t>
            </a:r>
          </a:p>
        </p:txBody>
      </p:sp>
      <p:sp>
        <p:nvSpPr>
          <p:cNvPr id="12" name="TextBox 11">
            <a:extLst>
              <a:ext uri="{FF2B5EF4-FFF2-40B4-BE49-F238E27FC236}">
                <a16:creationId xmlns:a16="http://schemas.microsoft.com/office/drawing/2014/main" id="{974DC327-5BCC-422B-ACD8-0910288C8669}"/>
              </a:ext>
            </a:extLst>
          </p:cNvPr>
          <p:cNvSpPr txBox="1"/>
          <p:nvPr/>
        </p:nvSpPr>
        <p:spPr>
          <a:xfrm flipH="1">
            <a:off x="6452029" y="5330970"/>
            <a:ext cx="4947230" cy="830997"/>
          </a:xfrm>
          <a:prstGeom prst="rect">
            <a:avLst/>
          </a:prstGeom>
          <a:noFill/>
        </p:spPr>
        <p:txBody>
          <a:bodyPr wrap="square" rtlCol="0">
            <a:spAutoFit/>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1200" b="0" i="0" u="none" strike="noStrike" kern="1200" cap="none" spc="0" normalizeH="0" baseline="0" noProof="0">
                <a:ln>
                  <a:noFill/>
                </a:ln>
                <a:solidFill>
                  <a:srgbClr val="282560"/>
                </a:solidFill>
                <a:effectLst/>
                <a:uLnTx/>
                <a:uFillTx/>
                <a:latin typeface="DIN Next LT Arabic"/>
                <a:ea typeface="+mn-ea"/>
                <a:cs typeface="DIN Next LT Arabic"/>
              </a:rPr>
              <a:t>يمكن للمستخدمين بعد ذلك عرض معلومات أجهزة الاستشعار في أحياء محددة. وتأتي أنواع المؤشرات المختلفة معروضة بأيقونات مختلفة في مستوى الحي، والتي يمكن للمستخدمين النقر عليها للاطلاع على بيانات ومعلومات تفصيلية حول المؤشر.</a:t>
            </a:r>
          </a:p>
        </p:txBody>
      </p:sp>
      <p:sp>
        <p:nvSpPr>
          <p:cNvPr id="15" name="TextBox 14">
            <a:extLst>
              <a:ext uri="{FF2B5EF4-FFF2-40B4-BE49-F238E27FC236}">
                <a16:creationId xmlns:a16="http://schemas.microsoft.com/office/drawing/2014/main" id="{DB645C98-3C07-4BAC-AB30-20AA641731EC}"/>
              </a:ext>
            </a:extLst>
          </p:cNvPr>
          <p:cNvSpPr txBox="1"/>
          <p:nvPr/>
        </p:nvSpPr>
        <p:spPr>
          <a:xfrm flipH="1">
            <a:off x="722238" y="5330970"/>
            <a:ext cx="4947230" cy="646331"/>
          </a:xfrm>
          <a:prstGeom prst="rect">
            <a:avLst/>
          </a:prstGeom>
          <a:noFill/>
        </p:spPr>
        <p:txBody>
          <a:bodyPr wrap="square" rtlCol="0">
            <a:spAutoFit/>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1200" b="0" i="0" u="none" strike="noStrike" kern="1200" cap="none" spc="0" normalizeH="0" baseline="0" noProof="0">
                <a:ln>
                  <a:noFill/>
                </a:ln>
                <a:solidFill>
                  <a:srgbClr val="282560"/>
                </a:solidFill>
                <a:effectLst/>
                <a:uLnTx/>
                <a:uFillTx/>
                <a:latin typeface="DIN Next LT Arabic"/>
                <a:ea typeface="+mn-ea"/>
                <a:cs typeface="DIN Next LT Arabic"/>
              </a:rPr>
              <a:t>تُظهر خريطة المرصد جميع أجهزة الاستشعار الموجودة داخل المدينة، ويمكن للمستخدم بعد ذلك تكبير الخريطة وعرض أجهزة الاستشعار الموجودة في منطقة أو حي معين.</a:t>
            </a:r>
          </a:p>
        </p:txBody>
      </p:sp>
      <p:pic>
        <p:nvPicPr>
          <p:cNvPr id="5" name="Picture 4" descr="Map&#10;&#10;Description automatically generated">
            <a:extLst>
              <a:ext uri="{FF2B5EF4-FFF2-40B4-BE49-F238E27FC236}">
                <a16:creationId xmlns:a16="http://schemas.microsoft.com/office/drawing/2014/main" id="{0DC68ACD-5253-40DC-8D08-269D8C0C76A2}"/>
              </a:ext>
            </a:extLst>
          </p:cNvPr>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6452029" y="2207961"/>
            <a:ext cx="4823648" cy="3085470"/>
          </a:xfrm>
          <a:prstGeom prst="rect">
            <a:avLst/>
          </a:prstGeom>
          <a:effectLst>
            <a:outerShdw blurRad="101600" algn="ctr" rotWithShape="0">
              <a:prstClr val="black">
                <a:alpha val="16000"/>
              </a:prstClr>
            </a:outerShdw>
          </a:effectLst>
        </p:spPr>
      </p:pic>
      <p:pic>
        <p:nvPicPr>
          <p:cNvPr id="7" name="Picture 6" descr="Application&#10;&#10;Description automatically generated">
            <a:extLst>
              <a:ext uri="{FF2B5EF4-FFF2-40B4-BE49-F238E27FC236}">
                <a16:creationId xmlns:a16="http://schemas.microsoft.com/office/drawing/2014/main" id="{740D8225-3E29-4A46-AF27-49946EA15A34}"/>
              </a:ext>
            </a:extLst>
          </p:cNvPr>
          <p:cNvPicPr>
            <a:picLocks noChangeAspect="1"/>
          </p:cNvPicPr>
          <p:nvPr/>
        </p:nvPicPr>
        <p:blipFill>
          <a:blip r:embed="rId9">
            <a:extLst>
              <a:ext uri="{28A0092B-C50C-407E-A947-70E740481C1C}">
                <a14:useLocalDpi xmlns:a14="http://schemas.microsoft.com/office/drawing/2010/main"/>
              </a:ext>
            </a:extLst>
          </a:blip>
          <a:stretch>
            <a:fillRect/>
          </a:stretch>
        </p:blipFill>
        <p:spPr>
          <a:xfrm>
            <a:off x="775316" y="2207961"/>
            <a:ext cx="4823648" cy="3085470"/>
          </a:xfrm>
          <a:prstGeom prst="rect">
            <a:avLst/>
          </a:prstGeom>
          <a:effectLst>
            <a:outerShdw blurRad="101600" algn="ctr" rotWithShape="0">
              <a:prstClr val="black">
                <a:alpha val="16000"/>
              </a:prstClr>
            </a:outerShdw>
          </a:effectLst>
        </p:spPr>
      </p:pic>
      <p:sp>
        <p:nvSpPr>
          <p:cNvPr id="20" name="Rectangle 19">
            <a:extLst>
              <a:ext uri="{FF2B5EF4-FFF2-40B4-BE49-F238E27FC236}">
                <a16:creationId xmlns:a16="http://schemas.microsoft.com/office/drawing/2014/main" id="{2A114534-5390-47B9-8541-C2FB5F417D34}"/>
              </a:ext>
            </a:extLst>
          </p:cNvPr>
          <p:cNvSpPr/>
          <p:nvPr/>
        </p:nvSpPr>
        <p:spPr>
          <a:xfrm flipH="1">
            <a:off x="7560833" y="1570327"/>
            <a:ext cx="2606040" cy="516909"/>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lIns="91440" rIns="320040"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1200" b="0" i="0" u="none" strike="noStrike" kern="1200" cap="none" spc="0" normalizeH="0" baseline="0" noProof="0">
                <a:ln>
                  <a:noFill/>
                </a:ln>
                <a:solidFill>
                  <a:prstClr val="white"/>
                </a:solidFill>
                <a:effectLst/>
                <a:uLnTx/>
                <a:uFillTx/>
                <a:latin typeface="DIN Next LT Arabic"/>
                <a:ea typeface="+mn-ea"/>
                <a:cs typeface="DIN Next LT Arabic"/>
              </a:rPr>
              <a:t>سهولة التنقل</a:t>
            </a:r>
          </a:p>
        </p:txBody>
      </p:sp>
      <p:grpSp>
        <p:nvGrpSpPr>
          <p:cNvPr id="24" name="Graphic 18">
            <a:extLst>
              <a:ext uri="{FF2B5EF4-FFF2-40B4-BE49-F238E27FC236}">
                <a16:creationId xmlns:a16="http://schemas.microsoft.com/office/drawing/2014/main" id="{04D92E70-BAD7-410E-AF26-DD0FB8B3E3DB}"/>
              </a:ext>
            </a:extLst>
          </p:cNvPr>
          <p:cNvGrpSpPr/>
          <p:nvPr/>
        </p:nvGrpSpPr>
        <p:grpSpPr>
          <a:xfrm>
            <a:off x="7696892" y="1687422"/>
            <a:ext cx="297228" cy="297262"/>
            <a:chOff x="304679" y="4048945"/>
            <a:chExt cx="266739" cy="266769"/>
          </a:xfrm>
          <a:solidFill>
            <a:schemeClr val="bg1"/>
          </a:solidFill>
        </p:grpSpPr>
        <p:sp>
          <p:nvSpPr>
            <p:cNvPr id="25" name="Freeform: Shape 24">
              <a:extLst>
                <a:ext uri="{FF2B5EF4-FFF2-40B4-BE49-F238E27FC236}">
                  <a16:creationId xmlns:a16="http://schemas.microsoft.com/office/drawing/2014/main" id="{EC5B69BB-A490-431E-A180-2CE0E08E94CD}"/>
                </a:ext>
              </a:extLst>
            </p:cNvPr>
            <p:cNvSpPr/>
            <p:nvPr/>
          </p:nvSpPr>
          <p:spPr>
            <a:xfrm>
              <a:off x="304679" y="4048945"/>
              <a:ext cx="266739" cy="266769"/>
            </a:xfrm>
            <a:custGeom>
              <a:avLst/>
              <a:gdLst>
                <a:gd name="connsiteX0" fmla="*/ 225851 w 266739"/>
                <a:gd name="connsiteY0" fmla="*/ 37300 h 266769"/>
                <a:gd name="connsiteX1" fmla="*/ 212442 w 266739"/>
                <a:gd name="connsiteY1" fmla="*/ 38585 h 266769"/>
                <a:gd name="connsiteX2" fmla="*/ 212707 w 266739"/>
                <a:gd name="connsiteY2" fmla="*/ 51016 h 266769"/>
                <a:gd name="connsiteX3" fmla="*/ 215942 w 266739"/>
                <a:gd name="connsiteY3" fmla="*/ 212629 h 266769"/>
                <a:gd name="connsiteX4" fmla="*/ 54330 w 266739"/>
                <a:gd name="connsiteY4" fmla="*/ 215865 h 266769"/>
                <a:gd name="connsiteX5" fmla="*/ 51094 w 266739"/>
                <a:gd name="connsiteY5" fmla="*/ 54252 h 266769"/>
                <a:gd name="connsiteX6" fmla="*/ 177559 w 266739"/>
                <a:gd name="connsiteY6" fmla="*/ 27966 h 266769"/>
                <a:gd name="connsiteX7" fmla="*/ 189989 w 266739"/>
                <a:gd name="connsiteY7" fmla="*/ 22775 h 266769"/>
                <a:gd name="connsiteX8" fmla="*/ 184798 w 266739"/>
                <a:gd name="connsiteY8" fmla="*/ 10345 h 266769"/>
                <a:gd name="connsiteX9" fmla="*/ 10345 w 266739"/>
                <a:gd name="connsiteY9" fmla="*/ 81971 h 266769"/>
                <a:gd name="connsiteX10" fmla="*/ 81971 w 266739"/>
                <a:gd name="connsiteY10" fmla="*/ 256425 h 266769"/>
                <a:gd name="connsiteX11" fmla="*/ 256424 w 266739"/>
                <a:gd name="connsiteY11" fmla="*/ 184798 h 266769"/>
                <a:gd name="connsiteX12" fmla="*/ 225851 w 266739"/>
                <a:gd name="connsiteY12" fmla="*/ 37300 h 266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6739" h="266769">
                  <a:moveTo>
                    <a:pt x="225851" y="37300"/>
                  </a:moveTo>
                  <a:cubicBezTo>
                    <a:pt x="221793" y="33952"/>
                    <a:pt x="215790" y="34527"/>
                    <a:pt x="212442" y="38585"/>
                  </a:cubicBezTo>
                  <a:cubicBezTo>
                    <a:pt x="209440" y="42223"/>
                    <a:pt x="209553" y="47510"/>
                    <a:pt x="212707" y="51016"/>
                  </a:cubicBezTo>
                  <a:cubicBezTo>
                    <a:pt x="258228" y="94750"/>
                    <a:pt x="259677" y="167107"/>
                    <a:pt x="215942" y="212629"/>
                  </a:cubicBezTo>
                  <a:cubicBezTo>
                    <a:pt x="172208" y="258150"/>
                    <a:pt x="99851" y="259599"/>
                    <a:pt x="54330" y="215865"/>
                  </a:cubicBezTo>
                  <a:cubicBezTo>
                    <a:pt x="8809" y="172131"/>
                    <a:pt x="7360" y="99774"/>
                    <a:pt x="51094" y="54252"/>
                  </a:cubicBezTo>
                  <a:cubicBezTo>
                    <a:pt x="83783" y="20228"/>
                    <a:pt x="134020" y="9786"/>
                    <a:pt x="177559" y="27966"/>
                  </a:cubicBezTo>
                  <a:cubicBezTo>
                    <a:pt x="182426" y="29965"/>
                    <a:pt x="187990" y="27641"/>
                    <a:pt x="189989" y="22775"/>
                  </a:cubicBezTo>
                  <a:cubicBezTo>
                    <a:pt x="191989" y="17909"/>
                    <a:pt x="189665" y="12344"/>
                    <a:pt x="184798" y="10345"/>
                  </a:cubicBezTo>
                  <a:cubicBezTo>
                    <a:pt x="116845" y="-18050"/>
                    <a:pt x="38740" y="14018"/>
                    <a:pt x="10345" y="81971"/>
                  </a:cubicBezTo>
                  <a:cubicBezTo>
                    <a:pt x="-18050" y="149924"/>
                    <a:pt x="14018" y="228030"/>
                    <a:pt x="81971" y="256425"/>
                  </a:cubicBezTo>
                  <a:cubicBezTo>
                    <a:pt x="149924" y="284820"/>
                    <a:pt x="228030" y="252751"/>
                    <a:pt x="256424" y="184798"/>
                  </a:cubicBezTo>
                  <a:cubicBezTo>
                    <a:pt x="277637" y="134033"/>
                    <a:pt x="265495" y="75451"/>
                    <a:pt x="225851" y="37300"/>
                  </a:cubicBez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26" name="Freeform: Shape 25">
              <a:extLst>
                <a:ext uri="{FF2B5EF4-FFF2-40B4-BE49-F238E27FC236}">
                  <a16:creationId xmlns:a16="http://schemas.microsoft.com/office/drawing/2014/main" id="{69424D77-9C12-4F9A-9CFA-6A5F2C60ABC4}"/>
                </a:ext>
              </a:extLst>
            </p:cNvPr>
            <p:cNvSpPr/>
            <p:nvPr/>
          </p:nvSpPr>
          <p:spPr>
            <a:xfrm>
              <a:off x="400133" y="4077674"/>
              <a:ext cx="76198" cy="66673"/>
            </a:xfrm>
            <a:custGeom>
              <a:avLst/>
              <a:gdLst>
                <a:gd name="connsiteX0" fmla="*/ 74867 w 76198"/>
                <a:gd name="connsiteY0" fmla="*/ 52291 h 66673"/>
                <a:gd name="connsiteX1" fmla="*/ 46291 w 76198"/>
                <a:gd name="connsiteY1" fmla="*/ 4666 h 66673"/>
                <a:gd name="connsiteX2" fmla="*/ 33239 w 76198"/>
                <a:gd name="connsiteY2" fmla="*/ 1335 h 66673"/>
                <a:gd name="connsiteX3" fmla="*/ 29908 w 76198"/>
                <a:gd name="connsiteY3" fmla="*/ 4666 h 66673"/>
                <a:gd name="connsiteX4" fmla="*/ 1333 w 76198"/>
                <a:gd name="connsiteY4" fmla="*/ 52291 h 66673"/>
                <a:gd name="connsiteX5" fmla="*/ 4669 w 76198"/>
                <a:gd name="connsiteY5" fmla="*/ 65342 h 66673"/>
                <a:gd name="connsiteX6" fmla="*/ 9525 w 76198"/>
                <a:gd name="connsiteY6" fmla="*/ 66674 h 66673"/>
                <a:gd name="connsiteX7" fmla="*/ 66675 w 76198"/>
                <a:gd name="connsiteY7" fmla="*/ 66674 h 66673"/>
                <a:gd name="connsiteX8" fmla="*/ 76198 w 76198"/>
                <a:gd name="connsiteY8" fmla="*/ 57147 h 66673"/>
                <a:gd name="connsiteX9" fmla="*/ 74867 w 76198"/>
                <a:gd name="connsiteY9" fmla="*/ 52291 h 66673"/>
                <a:gd name="connsiteX10" fmla="*/ 26384 w 76198"/>
                <a:gd name="connsiteY10" fmla="*/ 47624 h 66673"/>
                <a:gd name="connsiteX11" fmla="*/ 38100 w 76198"/>
                <a:gd name="connsiteY11" fmla="*/ 28002 h 66673"/>
                <a:gd name="connsiteX12" fmla="*/ 49816 w 76198"/>
                <a:gd name="connsiteY12" fmla="*/ 47624 h 66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6198" h="66673">
                  <a:moveTo>
                    <a:pt x="74867" y="52291"/>
                  </a:moveTo>
                  <a:lnTo>
                    <a:pt x="46291" y="4666"/>
                  </a:lnTo>
                  <a:cubicBezTo>
                    <a:pt x="43607" y="142"/>
                    <a:pt x="37764" y="-1349"/>
                    <a:pt x="33239" y="1335"/>
                  </a:cubicBezTo>
                  <a:cubicBezTo>
                    <a:pt x="31868" y="2149"/>
                    <a:pt x="30723" y="3294"/>
                    <a:pt x="29908" y="4666"/>
                  </a:cubicBezTo>
                  <a:lnTo>
                    <a:pt x="1333" y="52291"/>
                  </a:lnTo>
                  <a:cubicBezTo>
                    <a:pt x="-1350" y="56816"/>
                    <a:pt x="144" y="62659"/>
                    <a:pt x="4669" y="65342"/>
                  </a:cubicBezTo>
                  <a:cubicBezTo>
                    <a:pt x="6139" y="66214"/>
                    <a:pt x="7816" y="66674"/>
                    <a:pt x="9525" y="66674"/>
                  </a:cubicBezTo>
                  <a:lnTo>
                    <a:pt x="66675" y="66674"/>
                  </a:lnTo>
                  <a:cubicBezTo>
                    <a:pt x="71936" y="66673"/>
                    <a:pt x="76199" y="62407"/>
                    <a:pt x="76198" y="57147"/>
                  </a:cubicBezTo>
                  <a:cubicBezTo>
                    <a:pt x="76198" y="55438"/>
                    <a:pt x="75738" y="53761"/>
                    <a:pt x="74867" y="52291"/>
                  </a:cubicBezTo>
                  <a:close/>
                  <a:moveTo>
                    <a:pt x="26384" y="47624"/>
                  </a:moveTo>
                  <a:lnTo>
                    <a:pt x="38100" y="28002"/>
                  </a:lnTo>
                  <a:lnTo>
                    <a:pt x="49816" y="47624"/>
                  </a:ln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27" name="Freeform: Shape 26">
              <a:extLst>
                <a:ext uri="{FF2B5EF4-FFF2-40B4-BE49-F238E27FC236}">
                  <a16:creationId xmlns:a16="http://schemas.microsoft.com/office/drawing/2014/main" id="{08153383-1C5E-48BA-9D45-D678125A5052}"/>
                </a:ext>
              </a:extLst>
            </p:cNvPr>
            <p:cNvSpPr/>
            <p:nvPr/>
          </p:nvSpPr>
          <p:spPr>
            <a:xfrm>
              <a:off x="400134" y="4220548"/>
              <a:ext cx="76198" cy="66675"/>
            </a:xfrm>
            <a:custGeom>
              <a:avLst/>
              <a:gdLst>
                <a:gd name="connsiteX0" fmla="*/ 29907 w 76198"/>
                <a:gd name="connsiteY0" fmla="*/ 52292 h 66675"/>
                <a:gd name="connsiteX1" fmla="*/ 33240 w 76198"/>
                <a:gd name="connsiteY1" fmla="*/ 65342 h 66675"/>
                <a:gd name="connsiteX2" fmla="*/ 38098 w 76198"/>
                <a:gd name="connsiteY2" fmla="*/ 66675 h 66675"/>
                <a:gd name="connsiteX3" fmla="*/ 46290 w 76198"/>
                <a:gd name="connsiteY3" fmla="*/ 62008 h 66675"/>
                <a:gd name="connsiteX4" fmla="*/ 74865 w 76198"/>
                <a:gd name="connsiteY4" fmla="*/ 14383 h 66675"/>
                <a:gd name="connsiteX5" fmla="*/ 71529 w 76198"/>
                <a:gd name="connsiteY5" fmla="*/ 1332 h 66675"/>
                <a:gd name="connsiteX6" fmla="*/ 66673 w 76198"/>
                <a:gd name="connsiteY6" fmla="*/ 0 h 66675"/>
                <a:gd name="connsiteX7" fmla="*/ 9523 w 76198"/>
                <a:gd name="connsiteY7" fmla="*/ 0 h 66675"/>
                <a:gd name="connsiteX8" fmla="*/ 0 w 76198"/>
                <a:gd name="connsiteY8" fmla="*/ 9527 h 66675"/>
                <a:gd name="connsiteX9" fmla="*/ 1332 w 76198"/>
                <a:gd name="connsiteY9" fmla="*/ 14383 h 66675"/>
                <a:gd name="connsiteX10" fmla="*/ 12762 w 76198"/>
                <a:gd name="connsiteY10" fmla="*/ 33433 h 66675"/>
                <a:gd name="connsiteX11" fmla="*/ 26067 w 76198"/>
                <a:gd name="connsiteY11" fmla="*/ 35534 h 66675"/>
                <a:gd name="connsiteX12" fmla="*/ 29145 w 76198"/>
                <a:gd name="connsiteY12" fmla="*/ 23908 h 66675"/>
                <a:gd name="connsiteX13" fmla="*/ 26382 w 76198"/>
                <a:gd name="connsiteY13" fmla="*/ 19050 h 66675"/>
                <a:gd name="connsiteX14" fmla="*/ 49814 w 76198"/>
                <a:gd name="connsiteY14" fmla="*/ 19050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6198" h="66675">
                  <a:moveTo>
                    <a:pt x="29907" y="52292"/>
                  </a:moveTo>
                  <a:cubicBezTo>
                    <a:pt x="27224" y="56817"/>
                    <a:pt x="28717" y="62658"/>
                    <a:pt x="33240" y="65342"/>
                  </a:cubicBezTo>
                  <a:cubicBezTo>
                    <a:pt x="34711" y="66214"/>
                    <a:pt x="36388" y="66674"/>
                    <a:pt x="38098" y="66675"/>
                  </a:cubicBezTo>
                  <a:cubicBezTo>
                    <a:pt x="41461" y="66674"/>
                    <a:pt x="44574" y="64900"/>
                    <a:pt x="46290" y="62008"/>
                  </a:cubicBezTo>
                  <a:lnTo>
                    <a:pt x="74865" y="14383"/>
                  </a:lnTo>
                  <a:cubicBezTo>
                    <a:pt x="77548" y="9857"/>
                    <a:pt x="76054" y="4015"/>
                    <a:pt x="71529" y="1332"/>
                  </a:cubicBezTo>
                  <a:cubicBezTo>
                    <a:pt x="70059" y="460"/>
                    <a:pt x="68382" y="0"/>
                    <a:pt x="66673" y="0"/>
                  </a:cubicBezTo>
                  <a:lnTo>
                    <a:pt x="9523" y="0"/>
                  </a:lnTo>
                  <a:cubicBezTo>
                    <a:pt x="4262" y="1"/>
                    <a:pt x="-1" y="4266"/>
                    <a:pt x="0" y="9527"/>
                  </a:cubicBezTo>
                  <a:cubicBezTo>
                    <a:pt x="0" y="11236"/>
                    <a:pt x="460" y="12913"/>
                    <a:pt x="1332" y="14383"/>
                  </a:cubicBezTo>
                  <a:lnTo>
                    <a:pt x="12762" y="33433"/>
                  </a:lnTo>
                  <a:cubicBezTo>
                    <a:pt x="15855" y="37688"/>
                    <a:pt x="21812" y="38628"/>
                    <a:pt x="26067" y="35534"/>
                  </a:cubicBezTo>
                  <a:cubicBezTo>
                    <a:pt x="29719" y="32877"/>
                    <a:pt x="31004" y="28023"/>
                    <a:pt x="29145" y="23908"/>
                  </a:cubicBezTo>
                  <a:lnTo>
                    <a:pt x="26382" y="19050"/>
                  </a:lnTo>
                  <a:lnTo>
                    <a:pt x="49814" y="19050"/>
                  </a:ln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28" name="Freeform: Shape 27">
              <a:extLst>
                <a:ext uri="{FF2B5EF4-FFF2-40B4-BE49-F238E27FC236}">
                  <a16:creationId xmlns:a16="http://schemas.microsoft.com/office/drawing/2014/main" id="{3EB67024-34CF-4A6C-AE63-F460DB5247B2}"/>
                </a:ext>
              </a:extLst>
            </p:cNvPr>
            <p:cNvSpPr/>
            <p:nvPr/>
          </p:nvSpPr>
          <p:spPr>
            <a:xfrm>
              <a:off x="476333" y="4144348"/>
              <a:ext cx="66673" cy="76199"/>
            </a:xfrm>
            <a:custGeom>
              <a:avLst/>
              <a:gdLst>
                <a:gd name="connsiteX0" fmla="*/ 4858 w 66673"/>
                <a:gd name="connsiteY0" fmla="*/ 74962 h 76199"/>
                <a:gd name="connsiteX1" fmla="*/ 9525 w 66673"/>
                <a:gd name="connsiteY1" fmla="*/ 76200 h 76199"/>
                <a:gd name="connsiteX2" fmla="*/ 14383 w 66673"/>
                <a:gd name="connsiteY2" fmla="*/ 74867 h 76199"/>
                <a:gd name="connsiteX3" fmla="*/ 62008 w 66673"/>
                <a:gd name="connsiteY3" fmla="*/ 46291 h 76199"/>
                <a:gd name="connsiteX4" fmla="*/ 65339 w 66673"/>
                <a:gd name="connsiteY4" fmla="*/ 33239 h 76199"/>
                <a:gd name="connsiteX5" fmla="*/ 62008 w 66673"/>
                <a:gd name="connsiteY5" fmla="*/ 29908 h 76199"/>
                <a:gd name="connsiteX6" fmla="*/ 14383 w 66673"/>
                <a:gd name="connsiteY6" fmla="*/ 1333 h 76199"/>
                <a:gd name="connsiteX7" fmla="*/ 1332 w 66673"/>
                <a:gd name="connsiteY7" fmla="*/ 4669 h 76199"/>
                <a:gd name="connsiteX8" fmla="*/ 0 w 66673"/>
                <a:gd name="connsiteY8" fmla="*/ 9525 h 76199"/>
                <a:gd name="connsiteX9" fmla="*/ 0 w 66673"/>
                <a:gd name="connsiteY9" fmla="*/ 66675 h 76199"/>
                <a:gd name="connsiteX10" fmla="*/ 4858 w 66673"/>
                <a:gd name="connsiteY10" fmla="*/ 74962 h 76199"/>
                <a:gd name="connsiteX11" fmla="*/ 19050 w 66673"/>
                <a:gd name="connsiteY11" fmla="*/ 26384 h 76199"/>
                <a:gd name="connsiteX12" fmla="*/ 38671 w 66673"/>
                <a:gd name="connsiteY12" fmla="*/ 38100 h 76199"/>
                <a:gd name="connsiteX13" fmla="*/ 19050 w 66673"/>
                <a:gd name="connsiteY13" fmla="*/ 49816 h 76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6673" h="76199">
                  <a:moveTo>
                    <a:pt x="4858" y="74962"/>
                  </a:moveTo>
                  <a:cubicBezTo>
                    <a:pt x="6282" y="75769"/>
                    <a:pt x="7889" y="76195"/>
                    <a:pt x="9525" y="76200"/>
                  </a:cubicBezTo>
                  <a:cubicBezTo>
                    <a:pt x="11235" y="76199"/>
                    <a:pt x="12912" y="75739"/>
                    <a:pt x="14383" y="74867"/>
                  </a:cubicBezTo>
                  <a:lnTo>
                    <a:pt x="62008" y="46291"/>
                  </a:lnTo>
                  <a:cubicBezTo>
                    <a:pt x="66532" y="43607"/>
                    <a:pt x="68023" y="37764"/>
                    <a:pt x="65339" y="33239"/>
                  </a:cubicBezTo>
                  <a:cubicBezTo>
                    <a:pt x="64525" y="31868"/>
                    <a:pt x="63379" y="30723"/>
                    <a:pt x="62008" y="29908"/>
                  </a:cubicBezTo>
                  <a:lnTo>
                    <a:pt x="14383" y="1333"/>
                  </a:lnTo>
                  <a:cubicBezTo>
                    <a:pt x="9857" y="-1350"/>
                    <a:pt x="4015" y="144"/>
                    <a:pt x="1332" y="4669"/>
                  </a:cubicBezTo>
                  <a:cubicBezTo>
                    <a:pt x="460" y="6139"/>
                    <a:pt x="0" y="7816"/>
                    <a:pt x="0" y="9525"/>
                  </a:cubicBezTo>
                  <a:lnTo>
                    <a:pt x="0" y="66675"/>
                  </a:lnTo>
                  <a:cubicBezTo>
                    <a:pt x="6" y="70112"/>
                    <a:pt x="1862" y="73278"/>
                    <a:pt x="4858" y="74962"/>
                  </a:cubicBezTo>
                  <a:close/>
                  <a:moveTo>
                    <a:pt x="19050" y="26384"/>
                  </a:moveTo>
                  <a:lnTo>
                    <a:pt x="38671" y="38100"/>
                  </a:lnTo>
                  <a:lnTo>
                    <a:pt x="19050" y="49816"/>
                  </a:ln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29" name="Freeform: Shape 28">
              <a:extLst>
                <a:ext uri="{FF2B5EF4-FFF2-40B4-BE49-F238E27FC236}">
                  <a16:creationId xmlns:a16="http://schemas.microsoft.com/office/drawing/2014/main" id="{3DB77386-5E14-48D9-AB2D-042649C53A60}"/>
                </a:ext>
              </a:extLst>
            </p:cNvPr>
            <p:cNvSpPr/>
            <p:nvPr/>
          </p:nvSpPr>
          <p:spPr>
            <a:xfrm>
              <a:off x="333459" y="4144310"/>
              <a:ext cx="66673" cy="76237"/>
            </a:xfrm>
            <a:custGeom>
              <a:avLst/>
              <a:gdLst>
                <a:gd name="connsiteX0" fmla="*/ 61816 w 66673"/>
                <a:gd name="connsiteY0" fmla="*/ 1276 h 76237"/>
                <a:gd name="connsiteX1" fmla="*/ 52291 w 66673"/>
                <a:gd name="connsiteY1" fmla="*/ 1276 h 76237"/>
                <a:gd name="connsiteX2" fmla="*/ 4666 w 66673"/>
                <a:gd name="connsiteY2" fmla="*/ 29851 h 76237"/>
                <a:gd name="connsiteX3" fmla="*/ 1335 w 66673"/>
                <a:gd name="connsiteY3" fmla="*/ 42903 h 76237"/>
                <a:gd name="connsiteX4" fmla="*/ 4666 w 66673"/>
                <a:gd name="connsiteY4" fmla="*/ 46234 h 76237"/>
                <a:gd name="connsiteX5" fmla="*/ 52291 w 66673"/>
                <a:gd name="connsiteY5" fmla="*/ 74809 h 76237"/>
                <a:gd name="connsiteX6" fmla="*/ 57149 w 66673"/>
                <a:gd name="connsiteY6" fmla="*/ 76238 h 76237"/>
                <a:gd name="connsiteX7" fmla="*/ 61816 w 66673"/>
                <a:gd name="connsiteY7" fmla="*/ 74999 h 76237"/>
                <a:gd name="connsiteX8" fmla="*/ 66674 w 66673"/>
                <a:gd name="connsiteY8" fmla="*/ 66713 h 76237"/>
                <a:gd name="connsiteX9" fmla="*/ 66674 w 66673"/>
                <a:gd name="connsiteY9" fmla="*/ 9563 h 76237"/>
                <a:gd name="connsiteX10" fmla="*/ 61816 w 66673"/>
                <a:gd name="connsiteY10" fmla="*/ 1276 h 76237"/>
                <a:gd name="connsiteX11" fmla="*/ 47624 w 66673"/>
                <a:gd name="connsiteY11" fmla="*/ 49853 h 76237"/>
                <a:gd name="connsiteX12" fmla="*/ 28002 w 66673"/>
                <a:gd name="connsiteY12" fmla="*/ 38138 h 76237"/>
                <a:gd name="connsiteX13" fmla="*/ 47624 w 66673"/>
                <a:gd name="connsiteY13" fmla="*/ 26422 h 76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6673" h="76237">
                  <a:moveTo>
                    <a:pt x="61816" y="1276"/>
                  </a:moveTo>
                  <a:cubicBezTo>
                    <a:pt x="58869" y="-425"/>
                    <a:pt x="55238" y="-425"/>
                    <a:pt x="52291" y="1276"/>
                  </a:cubicBezTo>
                  <a:lnTo>
                    <a:pt x="4666" y="29851"/>
                  </a:lnTo>
                  <a:cubicBezTo>
                    <a:pt x="142" y="32535"/>
                    <a:pt x="-1349" y="38379"/>
                    <a:pt x="1335" y="42903"/>
                  </a:cubicBezTo>
                  <a:cubicBezTo>
                    <a:pt x="2149" y="44275"/>
                    <a:pt x="3294" y="45419"/>
                    <a:pt x="4666" y="46234"/>
                  </a:cubicBezTo>
                  <a:lnTo>
                    <a:pt x="52291" y="74809"/>
                  </a:lnTo>
                  <a:cubicBezTo>
                    <a:pt x="53752" y="75715"/>
                    <a:pt x="55430" y="76208"/>
                    <a:pt x="57149" y="76238"/>
                  </a:cubicBezTo>
                  <a:cubicBezTo>
                    <a:pt x="58785" y="76233"/>
                    <a:pt x="60392" y="75806"/>
                    <a:pt x="61816" y="74999"/>
                  </a:cubicBezTo>
                  <a:cubicBezTo>
                    <a:pt x="64812" y="73315"/>
                    <a:pt x="66668" y="70149"/>
                    <a:pt x="66674" y="66713"/>
                  </a:cubicBezTo>
                  <a:lnTo>
                    <a:pt x="66674" y="9563"/>
                  </a:lnTo>
                  <a:cubicBezTo>
                    <a:pt x="66668" y="6126"/>
                    <a:pt x="64812" y="2960"/>
                    <a:pt x="61816" y="1276"/>
                  </a:cubicBezTo>
                  <a:close/>
                  <a:moveTo>
                    <a:pt x="47624" y="49853"/>
                  </a:moveTo>
                  <a:lnTo>
                    <a:pt x="28002" y="38138"/>
                  </a:lnTo>
                  <a:lnTo>
                    <a:pt x="47624" y="26422"/>
                  </a:ln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grpSp>
      <p:sp>
        <p:nvSpPr>
          <p:cNvPr id="30" name="TextBox 29">
            <a:extLst>
              <a:ext uri="{FF2B5EF4-FFF2-40B4-BE49-F238E27FC236}">
                <a16:creationId xmlns:a16="http://schemas.microsoft.com/office/drawing/2014/main" id="{636B8E54-6279-4390-90D4-711B75135E06}"/>
              </a:ext>
            </a:extLst>
          </p:cNvPr>
          <p:cNvSpPr txBox="1"/>
          <p:nvPr/>
        </p:nvSpPr>
        <p:spPr>
          <a:xfrm>
            <a:off x="9944994" y="1674133"/>
            <a:ext cx="171611" cy="248338"/>
          </a:xfrm>
          <a:prstGeom prst="rect">
            <a:avLst/>
          </a:prstGeom>
          <a:noFill/>
        </p:spPr>
        <p:txBody>
          <a:bodyPr wrap="square" lIns="0" tIns="0" rIns="0" bIns="0" rtlCol="0" anchor="ctr">
            <a:spAutoFit/>
          </a:bodyPr>
          <a:lstStyle/>
          <a:p>
            <a:pPr marL="0" marR="0" lvl="0" indent="0" algn="ctr" defTabSz="914400" rtl="1" eaLnBrk="1" fontAlgn="auto" latinLnBrk="0" hangingPunct="1">
              <a:lnSpc>
                <a:spcPct val="110000"/>
              </a:lnSpc>
              <a:spcBef>
                <a:spcPts val="0"/>
              </a:spcBef>
              <a:spcAft>
                <a:spcPts val="0"/>
              </a:spcAft>
              <a:buClrTx/>
              <a:buSzTx/>
              <a:buFontTx/>
              <a:buNone/>
              <a:tabLst/>
              <a:defRPr/>
            </a:pPr>
            <a:r>
              <a:rPr kumimoji="0" lang="ar-SA" sz="1600" b="0" i="0" u="none" strike="noStrike" kern="1200" cap="none" spc="0" normalizeH="0" baseline="0" noProof="0">
                <a:ln>
                  <a:noFill/>
                </a:ln>
                <a:solidFill>
                  <a:prstClr val="white"/>
                </a:solidFill>
                <a:effectLst/>
                <a:uLnTx/>
                <a:uFillTx/>
                <a:latin typeface="DIN Next LT Arabic Medium"/>
                <a:ea typeface="+mn-ea"/>
                <a:cs typeface="DIN Next LT Arabic" panose="020B0503020203050203" pitchFamily="34" charset="-78"/>
              </a:rPr>
              <a:t>و</a:t>
            </a:r>
          </a:p>
        </p:txBody>
      </p:sp>
      <p:cxnSp>
        <p:nvCxnSpPr>
          <p:cNvPr id="31" name="Straight Connector 30">
            <a:extLst>
              <a:ext uri="{FF2B5EF4-FFF2-40B4-BE49-F238E27FC236}">
                <a16:creationId xmlns:a16="http://schemas.microsoft.com/office/drawing/2014/main" id="{63BAD04A-1EAF-499A-AD33-6C7711EFD827}"/>
              </a:ext>
            </a:extLst>
          </p:cNvPr>
          <p:cNvCxnSpPr>
            <a:cxnSpLocks/>
          </p:cNvCxnSpPr>
          <p:nvPr/>
        </p:nvCxnSpPr>
        <p:spPr>
          <a:xfrm flipH="1">
            <a:off x="9904989" y="1734210"/>
            <a:ext cx="0" cy="189145"/>
          </a:xfrm>
          <a:prstGeom prst="line">
            <a:avLst/>
          </a:prstGeom>
          <a:ln>
            <a:gradFill flip="none" rotWithShape="1">
              <a:gsLst>
                <a:gs pos="7000">
                  <a:srgbClr val="4AC7F4"/>
                </a:gs>
                <a:gs pos="50000">
                  <a:schemeClr val="bg1"/>
                </a:gs>
                <a:gs pos="96000">
                  <a:srgbClr val="4AC7F4"/>
                </a:gs>
              </a:gsLst>
              <a:lin ang="5400000" scaled="1"/>
              <a:tileRect/>
            </a:gra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5CE2BFE5-B21F-4E6F-BB63-88CC3DB25F5B}"/>
              </a:ext>
            </a:extLst>
          </p:cNvPr>
          <p:cNvSpPr/>
          <p:nvPr/>
        </p:nvSpPr>
        <p:spPr>
          <a:xfrm flipH="1">
            <a:off x="1884120" y="1570327"/>
            <a:ext cx="2606040" cy="516909"/>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lIns="91440" rIns="320040"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1200" b="0" i="0" u="none" strike="noStrike" kern="1200" cap="none" spc="0" normalizeH="0" baseline="0" noProof="0">
                <a:ln>
                  <a:noFill/>
                </a:ln>
                <a:solidFill>
                  <a:prstClr val="white"/>
                </a:solidFill>
                <a:effectLst/>
                <a:uLnTx/>
                <a:uFillTx/>
                <a:latin typeface="DIN Next LT Arabic"/>
                <a:ea typeface="+mn-ea"/>
                <a:cs typeface="DIN Next LT Arabic"/>
              </a:rPr>
              <a:t>سهولة الاستخدام</a:t>
            </a:r>
          </a:p>
        </p:txBody>
      </p:sp>
      <p:grpSp>
        <p:nvGrpSpPr>
          <p:cNvPr id="33" name="Graphic 175">
            <a:extLst>
              <a:ext uri="{FF2B5EF4-FFF2-40B4-BE49-F238E27FC236}">
                <a16:creationId xmlns:a16="http://schemas.microsoft.com/office/drawing/2014/main" id="{8194CD71-ABC3-4A4E-BDC4-0CFBC4F6BCED}"/>
              </a:ext>
            </a:extLst>
          </p:cNvPr>
          <p:cNvGrpSpPr/>
          <p:nvPr/>
        </p:nvGrpSpPr>
        <p:grpSpPr>
          <a:xfrm>
            <a:off x="2049679" y="1647308"/>
            <a:ext cx="377138" cy="377120"/>
            <a:chOff x="-96078" y="4142724"/>
            <a:chExt cx="609600" cy="609600"/>
          </a:xfrm>
          <a:solidFill>
            <a:schemeClr val="bg1"/>
          </a:solidFill>
        </p:grpSpPr>
        <p:sp>
          <p:nvSpPr>
            <p:cNvPr id="34" name="Freeform: Shape 33">
              <a:extLst>
                <a:ext uri="{FF2B5EF4-FFF2-40B4-BE49-F238E27FC236}">
                  <a16:creationId xmlns:a16="http://schemas.microsoft.com/office/drawing/2014/main" id="{D006E1FE-AA73-476B-8F23-2E90DDC28C4E}"/>
                </a:ext>
              </a:extLst>
            </p:cNvPr>
            <p:cNvSpPr/>
            <p:nvPr/>
          </p:nvSpPr>
          <p:spPr>
            <a:xfrm>
              <a:off x="-53301" y="4180824"/>
              <a:ext cx="38100" cy="19050"/>
            </a:xfrm>
            <a:custGeom>
              <a:avLst/>
              <a:gdLst>
                <a:gd name="connsiteX0" fmla="*/ 9525 w 38100"/>
                <a:gd name="connsiteY0" fmla="*/ 19050 h 19050"/>
                <a:gd name="connsiteX1" fmla="*/ 28575 w 38100"/>
                <a:gd name="connsiteY1" fmla="*/ 19050 h 19050"/>
                <a:gd name="connsiteX2" fmla="*/ 38100 w 38100"/>
                <a:gd name="connsiteY2" fmla="*/ 9525 h 19050"/>
                <a:gd name="connsiteX3" fmla="*/ 28575 w 38100"/>
                <a:gd name="connsiteY3" fmla="*/ 0 h 19050"/>
                <a:gd name="connsiteX4" fmla="*/ 9525 w 38100"/>
                <a:gd name="connsiteY4" fmla="*/ 0 h 19050"/>
                <a:gd name="connsiteX5" fmla="*/ 0 w 38100"/>
                <a:gd name="connsiteY5" fmla="*/ 9525 h 19050"/>
                <a:gd name="connsiteX6" fmla="*/ 9525 w 38100"/>
                <a:gd name="connsiteY6" fmla="*/ 19050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 h="19050">
                  <a:moveTo>
                    <a:pt x="9525" y="19050"/>
                  </a:moveTo>
                  <a:lnTo>
                    <a:pt x="28575" y="19050"/>
                  </a:lnTo>
                  <a:cubicBezTo>
                    <a:pt x="33833" y="19050"/>
                    <a:pt x="38100" y="14792"/>
                    <a:pt x="38100" y="9525"/>
                  </a:cubicBezTo>
                  <a:cubicBezTo>
                    <a:pt x="38100" y="4258"/>
                    <a:pt x="33833" y="0"/>
                    <a:pt x="28575" y="0"/>
                  </a:cubicBezTo>
                  <a:lnTo>
                    <a:pt x="9525" y="0"/>
                  </a:lnTo>
                  <a:cubicBezTo>
                    <a:pt x="4267" y="0"/>
                    <a:pt x="0" y="4258"/>
                    <a:pt x="0" y="9525"/>
                  </a:cubicBezTo>
                  <a:cubicBezTo>
                    <a:pt x="0" y="14792"/>
                    <a:pt x="4267" y="19050"/>
                    <a:pt x="9525" y="19050"/>
                  </a:cubicBez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35" name="Freeform: Shape 34">
              <a:extLst>
                <a:ext uri="{FF2B5EF4-FFF2-40B4-BE49-F238E27FC236}">
                  <a16:creationId xmlns:a16="http://schemas.microsoft.com/office/drawing/2014/main" id="{F7F88E00-F01C-44CA-958C-C873B294493B}"/>
                </a:ext>
              </a:extLst>
            </p:cNvPr>
            <p:cNvSpPr/>
            <p:nvPr/>
          </p:nvSpPr>
          <p:spPr>
            <a:xfrm>
              <a:off x="3848" y="4180824"/>
              <a:ext cx="38100" cy="19050"/>
            </a:xfrm>
            <a:custGeom>
              <a:avLst/>
              <a:gdLst>
                <a:gd name="connsiteX0" fmla="*/ 9525 w 38100"/>
                <a:gd name="connsiteY0" fmla="*/ 19050 h 19050"/>
                <a:gd name="connsiteX1" fmla="*/ 28575 w 38100"/>
                <a:gd name="connsiteY1" fmla="*/ 19050 h 19050"/>
                <a:gd name="connsiteX2" fmla="*/ 38100 w 38100"/>
                <a:gd name="connsiteY2" fmla="*/ 9525 h 19050"/>
                <a:gd name="connsiteX3" fmla="*/ 28575 w 38100"/>
                <a:gd name="connsiteY3" fmla="*/ 0 h 19050"/>
                <a:gd name="connsiteX4" fmla="*/ 9525 w 38100"/>
                <a:gd name="connsiteY4" fmla="*/ 0 h 19050"/>
                <a:gd name="connsiteX5" fmla="*/ 0 w 38100"/>
                <a:gd name="connsiteY5" fmla="*/ 9525 h 19050"/>
                <a:gd name="connsiteX6" fmla="*/ 9525 w 38100"/>
                <a:gd name="connsiteY6" fmla="*/ 19050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 h="19050">
                  <a:moveTo>
                    <a:pt x="9525" y="19050"/>
                  </a:moveTo>
                  <a:lnTo>
                    <a:pt x="28575" y="19050"/>
                  </a:lnTo>
                  <a:cubicBezTo>
                    <a:pt x="33833" y="19050"/>
                    <a:pt x="38100" y="14792"/>
                    <a:pt x="38100" y="9525"/>
                  </a:cubicBezTo>
                  <a:cubicBezTo>
                    <a:pt x="38100" y="4258"/>
                    <a:pt x="33833" y="0"/>
                    <a:pt x="28575" y="0"/>
                  </a:cubicBezTo>
                  <a:lnTo>
                    <a:pt x="9525" y="0"/>
                  </a:lnTo>
                  <a:cubicBezTo>
                    <a:pt x="4267" y="0"/>
                    <a:pt x="0" y="4258"/>
                    <a:pt x="0" y="9525"/>
                  </a:cubicBezTo>
                  <a:cubicBezTo>
                    <a:pt x="0" y="14792"/>
                    <a:pt x="4267" y="19050"/>
                    <a:pt x="9525" y="19050"/>
                  </a:cubicBez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36" name="Freeform: Shape 35">
              <a:extLst>
                <a:ext uri="{FF2B5EF4-FFF2-40B4-BE49-F238E27FC236}">
                  <a16:creationId xmlns:a16="http://schemas.microsoft.com/office/drawing/2014/main" id="{FB365A50-CF9B-4EFC-B360-6C1F691E2A1F}"/>
                </a:ext>
              </a:extLst>
            </p:cNvPr>
            <p:cNvSpPr/>
            <p:nvPr/>
          </p:nvSpPr>
          <p:spPr>
            <a:xfrm>
              <a:off x="60998" y="4180824"/>
              <a:ext cx="38100" cy="19050"/>
            </a:xfrm>
            <a:custGeom>
              <a:avLst/>
              <a:gdLst>
                <a:gd name="connsiteX0" fmla="*/ 9525 w 38100"/>
                <a:gd name="connsiteY0" fmla="*/ 19050 h 19050"/>
                <a:gd name="connsiteX1" fmla="*/ 28575 w 38100"/>
                <a:gd name="connsiteY1" fmla="*/ 19050 h 19050"/>
                <a:gd name="connsiteX2" fmla="*/ 38100 w 38100"/>
                <a:gd name="connsiteY2" fmla="*/ 9525 h 19050"/>
                <a:gd name="connsiteX3" fmla="*/ 28575 w 38100"/>
                <a:gd name="connsiteY3" fmla="*/ 0 h 19050"/>
                <a:gd name="connsiteX4" fmla="*/ 9525 w 38100"/>
                <a:gd name="connsiteY4" fmla="*/ 0 h 19050"/>
                <a:gd name="connsiteX5" fmla="*/ 0 w 38100"/>
                <a:gd name="connsiteY5" fmla="*/ 9525 h 19050"/>
                <a:gd name="connsiteX6" fmla="*/ 9525 w 38100"/>
                <a:gd name="connsiteY6" fmla="*/ 19050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 h="19050">
                  <a:moveTo>
                    <a:pt x="9525" y="19050"/>
                  </a:moveTo>
                  <a:lnTo>
                    <a:pt x="28575" y="19050"/>
                  </a:lnTo>
                  <a:cubicBezTo>
                    <a:pt x="33833" y="19050"/>
                    <a:pt x="38100" y="14792"/>
                    <a:pt x="38100" y="9525"/>
                  </a:cubicBezTo>
                  <a:cubicBezTo>
                    <a:pt x="38100" y="4258"/>
                    <a:pt x="33833" y="0"/>
                    <a:pt x="28575" y="0"/>
                  </a:cubicBezTo>
                  <a:lnTo>
                    <a:pt x="9525" y="0"/>
                  </a:lnTo>
                  <a:cubicBezTo>
                    <a:pt x="4267" y="0"/>
                    <a:pt x="0" y="4258"/>
                    <a:pt x="0" y="9525"/>
                  </a:cubicBezTo>
                  <a:cubicBezTo>
                    <a:pt x="0" y="14792"/>
                    <a:pt x="4267" y="19050"/>
                    <a:pt x="9525" y="19050"/>
                  </a:cubicBez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37" name="Freeform: Shape 36">
              <a:extLst>
                <a:ext uri="{FF2B5EF4-FFF2-40B4-BE49-F238E27FC236}">
                  <a16:creationId xmlns:a16="http://schemas.microsoft.com/office/drawing/2014/main" id="{E188C80D-289B-451C-93BF-A91E63337055}"/>
                </a:ext>
              </a:extLst>
            </p:cNvPr>
            <p:cNvSpPr/>
            <p:nvPr/>
          </p:nvSpPr>
          <p:spPr>
            <a:xfrm>
              <a:off x="-96078" y="4142724"/>
              <a:ext cx="609600" cy="609600"/>
            </a:xfrm>
            <a:custGeom>
              <a:avLst/>
              <a:gdLst>
                <a:gd name="connsiteX0" fmla="*/ 561975 w 609600"/>
                <a:gd name="connsiteY0" fmla="*/ 361950 h 609600"/>
                <a:gd name="connsiteX1" fmla="*/ 533400 w 609600"/>
                <a:gd name="connsiteY1" fmla="*/ 361950 h 609600"/>
                <a:gd name="connsiteX2" fmla="*/ 533400 w 609600"/>
                <a:gd name="connsiteY2" fmla="*/ 276225 h 609600"/>
                <a:gd name="connsiteX3" fmla="*/ 504825 w 609600"/>
                <a:gd name="connsiteY3" fmla="*/ 247650 h 609600"/>
                <a:gd name="connsiteX4" fmla="*/ 419100 w 609600"/>
                <a:gd name="connsiteY4" fmla="*/ 247650 h 609600"/>
                <a:gd name="connsiteX5" fmla="*/ 419100 w 609600"/>
                <a:gd name="connsiteY5" fmla="*/ 28575 h 609600"/>
                <a:gd name="connsiteX6" fmla="*/ 390525 w 609600"/>
                <a:gd name="connsiteY6" fmla="*/ 0 h 609600"/>
                <a:gd name="connsiteX7" fmla="*/ 28575 w 609600"/>
                <a:gd name="connsiteY7" fmla="*/ 0 h 609600"/>
                <a:gd name="connsiteX8" fmla="*/ 0 w 609600"/>
                <a:gd name="connsiteY8" fmla="*/ 28575 h 609600"/>
                <a:gd name="connsiteX9" fmla="*/ 0 w 609600"/>
                <a:gd name="connsiteY9" fmla="*/ 419100 h 609600"/>
                <a:gd name="connsiteX10" fmla="*/ 38100 w 609600"/>
                <a:gd name="connsiteY10" fmla="*/ 457200 h 609600"/>
                <a:gd name="connsiteX11" fmla="*/ 381000 w 609600"/>
                <a:gd name="connsiteY11" fmla="*/ 457200 h 609600"/>
                <a:gd name="connsiteX12" fmla="*/ 419100 w 609600"/>
                <a:gd name="connsiteY12" fmla="*/ 419100 h 609600"/>
                <a:gd name="connsiteX13" fmla="*/ 419100 w 609600"/>
                <a:gd name="connsiteY13" fmla="*/ 266700 h 609600"/>
                <a:gd name="connsiteX14" fmla="*/ 504825 w 609600"/>
                <a:gd name="connsiteY14" fmla="*/ 266700 h 609600"/>
                <a:gd name="connsiteX15" fmla="*/ 514350 w 609600"/>
                <a:gd name="connsiteY15" fmla="*/ 276225 h 609600"/>
                <a:gd name="connsiteX16" fmla="*/ 514350 w 609600"/>
                <a:gd name="connsiteY16" fmla="*/ 361950 h 609600"/>
                <a:gd name="connsiteX17" fmla="*/ 485775 w 609600"/>
                <a:gd name="connsiteY17" fmla="*/ 361950 h 609600"/>
                <a:gd name="connsiteX18" fmla="*/ 438150 w 609600"/>
                <a:gd name="connsiteY18" fmla="*/ 409575 h 609600"/>
                <a:gd name="connsiteX19" fmla="*/ 438150 w 609600"/>
                <a:gd name="connsiteY19" fmla="*/ 561975 h 609600"/>
                <a:gd name="connsiteX20" fmla="*/ 485775 w 609600"/>
                <a:gd name="connsiteY20" fmla="*/ 609600 h 609600"/>
                <a:gd name="connsiteX21" fmla="*/ 561975 w 609600"/>
                <a:gd name="connsiteY21" fmla="*/ 609600 h 609600"/>
                <a:gd name="connsiteX22" fmla="*/ 609600 w 609600"/>
                <a:gd name="connsiteY22" fmla="*/ 561975 h 609600"/>
                <a:gd name="connsiteX23" fmla="*/ 609600 w 609600"/>
                <a:gd name="connsiteY23" fmla="*/ 409575 h 609600"/>
                <a:gd name="connsiteX24" fmla="*/ 561975 w 609600"/>
                <a:gd name="connsiteY24" fmla="*/ 361950 h 609600"/>
                <a:gd name="connsiteX25" fmla="*/ 28575 w 609600"/>
                <a:gd name="connsiteY25" fmla="*/ 19050 h 609600"/>
                <a:gd name="connsiteX26" fmla="*/ 390525 w 609600"/>
                <a:gd name="connsiteY26" fmla="*/ 19050 h 609600"/>
                <a:gd name="connsiteX27" fmla="*/ 400050 w 609600"/>
                <a:gd name="connsiteY27" fmla="*/ 28575 h 609600"/>
                <a:gd name="connsiteX28" fmla="*/ 400050 w 609600"/>
                <a:gd name="connsiteY28" fmla="*/ 76200 h 609600"/>
                <a:gd name="connsiteX29" fmla="*/ 19050 w 609600"/>
                <a:gd name="connsiteY29" fmla="*/ 76200 h 609600"/>
                <a:gd name="connsiteX30" fmla="*/ 19050 w 609600"/>
                <a:gd name="connsiteY30" fmla="*/ 28575 h 609600"/>
                <a:gd name="connsiteX31" fmla="*/ 28575 w 609600"/>
                <a:gd name="connsiteY31" fmla="*/ 19050 h 609600"/>
                <a:gd name="connsiteX32" fmla="*/ 400050 w 609600"/>
                <a:gd name="connsiteY32" fmla="*/ 419100 h 609600"/>
                <a:gd name="connsiteX33" fmla="*/ 381000 w 609600"/>
                <a:gd name="connsiteY33" fmla="*/ 438150 h 609600"/>
                <a:gd name="connsiteX34" fmla="*/ 38100 w 609600"/>
                <a:gd name="connsiteY34" fmla="*/ 438150 h 609600"/>
                <a:gd name="connsiteX35" fmla="*/ 19050 w 609600"/>
                <a:gd name="connsiteY35" fmla="*/ 419100 h 609600"/>
                <a:gd name="connsiteX36" fmla="*/ 19050 w 609600"/>
                <a:gd name="connsiteY36" fmla="*/ 95250 h 609600"/>
                <a:gd name="connsiteX37" fmla="*/ 400050 w 609600"/>
                <a:gd name="connsiteY37" fmla="*/ 95250 h 609600"/>
                <a:gd name="connsiteX38" fmla="*/ 400050 w 609600"/>
                <a:gd name="connsiteY38" fmla="*/ 419100 h 609600"/>
                <a:gd name="connsiteX39" fmla="*/ 590550 w 609600"/>
                <a:gd name="connsiteY39" fmla="*/ 561975 h 609600"/>
                <a:gd name="connsiteX40" fmla="*/ 561975 w 609600"/>
                <a:gd name="connsiteY40" fmla="*/ 590550 h 609600"/>
                <a:gd name="connsiteX41" fmla="*/ 485775 w 609600"/>
                <a:gd name="connsiteY41" fmla="*/ 590550 h 609600"/>
                <a:gd name="connsiteX42" fmla="*/ 457200 w 609600"/>
                <a:gd name="connsiteY42" fmla="*/ 561975 h 609600"/>
                <a:gd name="connsiteX43" fmla="*/ 457200 w 609600"/>
                <a:gd name="connsiteY43" fmla="*/ 409575 h 609600"/>
                <a:gd name="connsiteX44" fmla="*/ 485775 w 609600"/>
                <a:gd name="connsiteY44" fmla="*/ 381000 h 609600"/>
                <a:gd name="connsiteX45" fmla="*/ 561975 w 609600"/>
                <a:gd name="connsiteY45" fmla="*/ 381000 h 609600"/>
                <a:gd name="connsiteX46" fmla="*/ 590550 w 609600"/>
                <a:gd name="connsiteY46" fmla="*/ 409575 h 609600"/>
                <a:gd name="connsiteX47" fmla="*/ 590550 w 609600"/>
                <a:gd name="connsiteY47" fmla="*/ 561975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09600" h="609600">
                  <a:moveTo>
                    <a:pt x="561975" y="361950"/>
                  </a:moveTo>
                  <a:lnTo>
                    <a:pt x="533400" y="361950"/>
                  </a:lnTo>
                  <a:lnTo>
                    <a:pt x="533400" y="276225"/>
                  </a:lnTo>
                  <a:cubicBezTo>
                    <a:pt x="533400" y="260471"/>
                    <a:pt x="520579" y="247650"/>
                    <a:pt x="504825" y="247650"/>
                  </a:cubicBezTo>
                  <a:lnTo>
                    <a:pt x="419100" y="247650"/>
                  </a:lnTo>
                  <a:lnTo>
                    <a:pt x="419100" y="28575"/>
                  </a:lnTo>
                  <a:cubicBezTo>
                    <a:pt x="419100" y="12821"/>
                    <a:pt x="406279" y="0"/>
                    <a:pt x="390525" y="0"/>
                  </a:cubicBezTo>
                  <a:lnTo>
                    <a:pt x="28575" y="0"/>
                  </a:lnTo>
                  <a:cubicBezTo>
                    <a:pt x="12821" y="0"/>
                    <a:pt x="0" y="12821"/>
                    <a:pt x="0" y="28575"/>
                  </a:cubicBezTo>
                  <a:lnTo>
                    <a:pt x="0" y="419100"/>
                  </a:lnTo>
                  <a:cubicBezTo>
                    <a:pt x="0" y="440112"/>
                    <a:pt x="17088" y="457200"/>
                    <a:pt x="38100" y="457200"/>
                  </a:cubicBezTo>
                  <a:lnTo>
                    <a:pt x="381000" y="457200"/>
                  </a:lnTo>
                  <a:cubicBezTo>
                    <a:pt x="402012" y="457200"/>
                    <a:pt x="419100" y="440112"/>
                    <a:pt x="419100" y="419100"/>
                  </a:cubicBezTo>
                  <a:lnTo>
                    <a:pt x="419100" y="266700"/>
                  </a:lnTo>
                  <a:lnTo>
                    <a:pt x="504825" y="266700"/>
                  </a:lnTo>
                  <a:cubicBezTo>
                    <a:pt x="510073" y="266700"/>
                    <a:pt x="514350" y="270967"/>
                    <a:pt x="514350" y="276225"/>
                  </a:cubicBezTo>
                  <a:lnTo>
                    <a:pt x="514350" y="361950"/>
                  </a:lnTo>
                  <a:lnTo>
                    <a:pt x="485775" y="361950"/>
                  </a:lnTo>
                  <a:cubicBezTo>
                    <a:pt x="459515" y="361950"/>
                    <a:pt x="438150" y="383315"/>
                    <a:pt x="438150" y="409575"/>
                  </a:cubicBezTo>
                  <a:lnTo>
                    <a:pt x="438150" y="561975"/>
                  </a:lnTo>
                  <a:cubicBezTo>
                    <a:pt x="438150" y="588235"/>
                    <a:pt x="459515" y="609600"/>
                    <a:pt x="485775" y="609600"/>
                  </a:cubicBezTo>
                  <a:lnTo>
                    <a:pt x="561975" y="609600"/>
                  </a:lnTo>
                  <a:cubicBezTo>
                    <a:pt x="588235" y="609600"/>
                    <a:pt x="609600" y="588235"/>
                    <a:pt x="609600" y="561975"/>
                  </a:cubicBezTo>
                  <a:lnTo>
                    <a:pt x="609600" y="409575"/>
                  </a:lnTo>
                  <a:cubicBezTo>
                    <a:pt x="609600" y="383315"/>
                    <a:pt x="588235" y="361950"/>
                    <a:pt x="561975" y="361950"/>
                  </a:cubicBezTo>
                  <a:close/>
                  <a:moveTo>
                    <a:pt x="28575" y="19050"/>
                  </a:moveTo>
                  <a:lnTo>
                    <a:pt x="390525" y="19050"/>
                  </a:lnTo>
                  <a:cubicBezTo>
                    <a:pt x="395773" y="19050"/>
                    <a:pt x="400050" y="23317"/>
                    <a:pt x="400050" y="28575"/>
                  </a:cubicBezTo>
                  <a:lnTo>
                    <a:pt x="400050" y="76200"/>
                  </a:lnTo>
                  <a:lnTo>
                    <a:pt x="19050" y="76200"/>
                  </a:lnTo>
                  <a:lnTo>
                    <a:pt x="19050" y="28575"/>
                  </a:lnTo>
                  <a:cubicBezTo>
                    <a:pt x="19050" y="23317"/>
                    <a:pt x="23327" y="19050"/>
                    <a:pt x="28575" y="19050"/>
                  </a:cubicBezTo>
                  <a:close/>
                  <a:moveTo>
                    <a:pt x="400050" y="419100"/>
                  </a:moveTo>
                  <a:cubicBezTo>
                    <a:pt x="400050" y="429606"/>
                    <a:pt x="391506" y="438150"/>
                    <a:pt x="381000" y="438150"/>
                  </a:cubicBezTo>
                  <a:lnTo>
                    <a:pt x="38100" y="438150"/>
                  </a:lnTo>
                  <a:cubicBezTo>
                    <a:pt x="27594" y="438150"/>
                    <a:pt x="19050" y="429606"/>
                    <a:pt x="19050" y="419100"/>
                  </a:cubicBezTo>
                  <a:lnTo>
                    <a:pt x="19050" y="95250"/>
                  </a:lnTo>
                  <a:lnTo>
                    <a:pt x="400050" y="95250"/>
                  </a:lnTo>
                  <a:lnTo>
                    <a:pt x="400050" y="419100"/>
                  </a:lnTo>
                  <a:close/>
                  <a:moveTo>
                    <a:pt x="590550" y="561975"/>
                  </a:moveTo>
                  <a:cubicBezTo>
                    <a:pt x="590550" y="577729"/>
                    <a:pt x="577729" y="590550"/>
                    <a:pt x="561975" y="590550"/>
                  </a:cubicBezTo>
                  <a:lnTo>
                    <a:pt x="485775" y="590550"/>
                  </a:lnTo>
                  <a:cubicBezTo>
                    <a:pt x="470021" y="590550"/>
                    <a:pt x="457200" y="577729"/>
                    <a:pt x="457200" y="561975"/>
                  </a:cubicBezTo>
                  <a:lnTo>
                    <a:pt x="457200" y="409575"/>
                  </a:lnTo>
                  <a:cubicBezTo>
                    <a:pt x="457200" y="393821"/>
                    <a:pt x="470021" y="381000"/>
                    <a:pt x="485775" y="381000"/>
                  </a:cubicBezTo>
                  <a:lnTo>
                    <a:pt x="561975" y="381000"/>
                  </a:lnTo>
                  <a:cubicBezTo>
                    <a:pt x="577729" y="381000"/>
                    <a:pt x="590550" y="393821"/>
                    <a:pt x="590550" y="409575"/>
                  </a:cubicBezTo>
                  <a:lnTo>
                    <a:pt x="590550" y="561975"/>
                  </a:ln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38" name="Freeform: Shape 37">
              <a:extLst>
                <a:ext uri="{FF2B5EF4-FFF2-40B4-BE49-F238E27FC236}">
                  <a16:creationId xmlns:a16="http://schemas.microsoft.com/office/drawing/2014/main" id="{DD2D4EC5-9432-48E2-88F7-6521FB39B663}"/>
                </a:ext>
              </a:extLst>
            </p:cNvPr>
            <p:cNvSpPr/>
            <p:nvPr/>
          </p:nvSpPr>
          <p:spPr>
            <a:xfrm>
              <a:off x="418272" y="4533249"/>
              <a:ext cx="19050" cy="57150"/>
            </a:xfrm>
            <a:custGeom>
              <a:avLst/>
              <a:gdLst>
                <a:gd name="connsiteX0" fmla="*/ 9525 w 19050"/>
                <a:gd name="connsiteY0" fmla="*/ 0 h 57150"/>
                <a:gd name="connsiteX1" fmla="*/ 0 w 19050"/>
                <a:gd name="connsiteY1" fmla="*/ 9525 h 57150"/>
                <a:gd name="connsiteX2" fmla="*/ 0 w 19050"/>
                <a:gd name="connsiteY2" fmla="*/ 47625 h 57150"/>
                <a:gd name="connsiteX3" fmla="*/ 9525 w 19050"/>
                <a:gd name="connsiteY3" fmla="*/ 57150 h 57150"/>
                <a:gd name="connsiteX4" fmla="*/ 19050 w 19050"/>
                <a:gd name="connsiteY4" fmla="*/ 47625 h 57150"/>
                <a:gd name="connsiteX5" fmla="*/ 19050 w 19050"/>
                <a:gd name="connsiteY5" fmla="*/ 9525 h 57150"/>
                <a:gd name="connsiteX6" fmla="*/ 9525 w 19050"/>
                <a:gd name="connsiteY6" fmla="*/ 0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050" h="57150">
                  <a:moveTo>
                    <a:pt x="9525" y="0"/>
                  </a:moveTo>
                  <a:cubicBezTo>
                    <a:pt x="4267" y="0"/>
                    <a:pt x="0" y="4258"/>
                    <a:pt x="0" y="9525"/>
                  </a:cubicBezTo>
                  <a:lnTo>
                    <a:pt x="0" y="47625"/>
                  </a:lnTo>
                  <a:cubicBezTo>
                    <a:pt x="0" y="52892"/>
                    <a:pt x="4267" y="57150"/>
                    <a:pt x="9525" y="57150"/>
                  </a:cubicBezTo>
                  <a:cubicBezTo>
                    <a:pt x="14783" y="57150"/>
                    <a:pt x="19050" y="52892"/>
                    <a:pt x="19050" y="47625"/>
                  </a:cubicBezTo>
                  <a:lnTo>
                    <a:pt x="19050" y="9525"/>
                  </a:lnTo>
                  <a:cubicBezTo>
                    <a:pt x="19050" y="4258"/>
                    <a:pt x="14783" y="0"/>
                    <a:pt x="9525" y="0"/>
                  </a:cubicBez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39" name="Freeform: Shape 38">
              <a:extLst>
                <a:ext uri="{FF2B5EF4-FFF2-40B4-BE49-F238E27FC236}">
                  <a16:creationId xmlns:a16="http://schemas.microsoft.com/office/drawing/2014/main" id="{05DD2116-A018-475D-99DC-17FCB9C083DD}"/>
                </a:ext>
              </a:extLst>
            </p:cNvPr>
            <p:cNvSpPr/>
            <p:nvPr/>
          </p:nvSpPr>
          <p:spPr>
            <a:xfrm>
              <a:off x="-38928" y="4276074"/>
              <a:ext cx="114300" cy="114300"/>
            </a:xfrm>
            <a:custGeom>
              <a:avLst/>
              <a:gdLst>
                <a:gd name="connsiteX0" fmla="*/ 104775 w 114300"/>
                <a:gd name="connsiteY0" fmla="*/ 0 h 114300"/>
                <a:gd name="connsiteX1" fmla="*/ 9525 w 114300"/>
                <a:gd name="connsiteY1" fmla="*/ 0 h 114300"/>
                <a:gd name="connsiteX2" fmla="*/ 0 w 114300"/>
                <a:gd name="connsiteY2" fmla="*/ 9525 h 114300"/>
                <a:gd name="connsiteX3" fmla="*/ 0 w 114300"/>
                <a:gd name="connsiteY3" fmla="*/ 104775 h 114300"/>
                <a:gd name="connsiteX4" fmla="*/ 9525 w 114300"/>
                <a:gd name="connsiteY4" fmla="*/ 114300 h 114300"/>
                <a:gd name="connsiteX5" fmla="*/ 104775 w 114300"/>
                <a:gd name="connsiteY5" fmla="*/ 114300 h 114300"/>
                <a:gd name="connsiteX6" fmla="*/ 114300 w 114300"/>
                <a:gd name="connsiteY6" fmla="*/ 104775 h 114300"/>
                <a:gd name="connsiteX7" fmla="*/ 114300 w 114300"/>
                <a:gd name="connsiteY7" fmla="*/ 9525 h 114300"/>
                <a:gd name="connsiteX8" fmla="*/ 104775 w 114300"/>
                <a:gd name="connsiteY8" fmla="*/ 0 h 114300"/>
                <a:gd name="connsiteX9" fmla="*/ 95250 w 114300"/>
                <a:gd name="connsiteY9" fmla="*/ 95250 h 114300"/>
                <a:gd name="connsiteX10" fmla="*/ 19050 w 114300"/>
                <a:gd name="connsiteY10" fmla="*/ 95250 h 114300"/>
                <a:gd name="connsiteX11" fmla="*/ 19050 w 114300"/>
                <a:gd name="connsiteY11" fmla="*/ 19050 h 114300"/>
                <a:gd name="connsiteX12" fmla="*/ 95250 w 114300"/>
                <a:gd name="connsiteY12" fmla="*/ 19050 h 114300"/>
                <a:gd name="connsiteX13" fmla="*/ 95250 w 114300"/>
                <a:gd name="connsiteY13" fmla="*/ 9525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4300" h="114300">
                  <a:moveTo>
                    <a:pt x="104775" y="0"/>
                  </a:moveTo>
                  <a:lnTo>
                    <a:pt x="9525" y="0"/>
                  </a:lnTo>
                  <a:cubicBezTo>
                    <a:pt x="4267" y="0"/>
                    <a:pt x="0" y="4258"/>
                    <a:pt x="0" y="9525"/>
                  </a:cubicBezTo>
                  <a:lnTo>
                    <a:pt x="0" y="104775"/>
                  </a:lnTo>
                  <a:cubicBezTo>
                    <a:pt x="0" y="110042"/>
                    <a:pt x="4267" y="114300"/>
                    <a:pt x="9525" y="114300"/>
                  </a:cubicBezTo>
                  <a:lnTo>
                    <a:pt x="104775" y="114300"/>
                  </a:lnTo>
                  <a:cubicBezTo>
                    <a:pt x="110033" y="114300"/>
                    <a:pt x="114300" y="110042"/>
                    <a:pt x="114300" y="104775"/>
                  </a:cubicBezTo>
                  <a:lnTo>
                    <a:pt x="114300" y="9525"/>
                  </a:lnTo>
                  <a:cubicBezTo>
                    <a:pt x="114300" y="4258"/>
                    <a:pt x="110033" y="0"/>
                    <a:pt x="104775" y="0"/>
                  </a:cubicBezTo>
                  <a:close/>
                  <a:moveTo>
                    <a:pt x="95250" y="95250"/>
                  </a:moveTo>
                  <a:lnTo>
                    <a:pt x="19050" y="95250"/>
                  </a:lnTo>
                  <a:lnTo>
                    <a:pt x="19050" y="19050"/>
                  </a:lnTo>
                  <a:lnTo>
                    <a:pt x="95250" y="19050"/>
                  </a:lnTo>
                  <a:lnTo>
                    <a:pt x="95250" y="95250"/>
                  </a:ln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40" name="Freeform: Shape 39">
              <a:extLst>
                <a:ext uri="{FF2B5EF4-FFF2-40B4-BE49-F238E27FC236}">
                  <a16:creationId xmlns:a16="http://schemas.microsoft.com/office/drawing/2014/main" id="{603EF8AB-35D2-41B3-A647-3ED31CDCF748}"/>
                </a:ext>
              </a:extLst>
            </p:cNvPr>
            <p:cNvSpPr/>
            <p:nvPr/>
          </p:nvSpPr>
          <p:spPr>
            <a:xfrm>
              <a:off x="-10352" y="4304640"/>
              <a:ext cx="57151" cy="57158"/>
            </a:xfrm>
            <a:custGeom>
              <a:avLst/>
              <a:gdLst>
                <a:gd name="connsiteX0" fmla="*/ 16192 w 57151"/>
                <a:gd name="connsiteY0" fmla="*/ 53349 h 57158"/>
                <a:gd name="connsiteX1" fmla="*/ 23812 w 57151"/>
                <a:gd name="connsiteY1" fmla="*/ 57159 h 57158"/>
                <a:gd name="connsiteX2" fmla="*/ 24212 w 57151"/>
                <a:gd name="connsiteY2" fmla="*/ 57149 h 57158"/>
                <a:gd name="connsiteX3" fmla="*/ 31889 w 57151"/>
                <a:gd name="connsiteY3" fmla="*/ 52682 h 57158"/>
                <a:gd name="connsiteX4" fmla="*/ 55702 w 57151"/>
                <a:gd name="connsiteY4" fmla="*/ 14582 h 57158"/>
                <a:gd name="connsiteX5" fmla="*/ 52673 w 57151"/>
                <a:gd name="connsiteY5" fmla="*/ 1456 h 57158"/>
                <a:gd name="connsiteX6" fmla="*/ 39547 w 57151"/>
                <a:gd name="connsiteY6" fmla="*/ 4476 h 57158"/>
                <a:gd name="connsiteX7" fmla="*/ 23098 w 57151"/>
                <a:gd name="connsiteY7" fmla="*/ 30803 h 57158"/>
                <a:gd name="connsiteX8" fmla="*/ 17145 w 57151"/>
                <a:gd name="connsiteY8" fmla="*/ 22869 h 57158"/>
                <a:gd name="connsiteX9" fmla="*/ 3810 w 57151"/>
                <a:gd name="connsiteY9" fmla="*/ 20964 h 57158"/>
                <a:gd name="connsiteX10" fmla="*/ 1905 w 57151"/>
                <a:gd name="connsiteY10" fmla="*/ 34289 h 57158"/>
                <a:gd name="connsiteX11" fmla="*/ 16192 w 57151"/>
                <a:gd name="connsiteY11" fmla="*/ 53349 h 57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151" h="57158">
                  <a:moveTo>
                    <a:pt x="16192" y="53349"/>
                  </a:moveTo>
                  <a:cubicBezTo>
                    <a:pt x="17992" y="55759"/>
                    <a:pt x="20821" y="57159"/>
                    <a:pt x="23812" y="57159"/>
                  </a:cubicBezTo>
                  <a:cubicBezTo>
                    <a:pt x="23945" y="57159"/>
                    <a:pt x="24079" y="57159"/>
                    <a:pt x="24212" y="57149"/>
                  </a:cubicBezTo>
                  <a:cubicBezTo>
                    <a:pt x="27355" y="57016"/>
                    <a:pt x="30222" y="55349"/>
                    <a:pt x="31889" y="52682"/>
                  </a:cubicBezTo>
                  <a:lnTo>
                    <a:pt x="55702" y="14582"/>
                  </a:lnTo>
                  <a:cubicBezTo>
                    <a:pt x="58493" y="10115"/>
                    <a:pt x="57130" y="4238"/>
                    <a:pt x="52673" y="1456"/>
                  </a:cubicBezTo>
                  <a:cubicBezTo>
                    <a:pt x="48215" y="-1344"/>
                    <a:pt x="42338" y="18"/>
                    <a:pt x="39547" y="4476"/>
                  </a:cubicBezTo>
                  <a:lnTo>
                    <a:pt x="23098" y="30803"/>
                  </a:lnTo>
                  <a:lnTo>
                    <a:pt x="17145" y="22869"/>
                  </a:lnTo>
                  <a:cubicBezTo>
                    <a:pt x="13992" y="18659"/>
                    <a:pt x="8039" y="17811"/>
                    <a:pt x="3810" y="20964"/>
                  </a:cubicBezTo>
                  <a:cubicBezTo>
                    <a:pt x="-401" y="24116"/>
                    <a:pt x="-1248" y="30089"/>
                    <a:pt x="1905" y="34289"/>
                  </a:cubicBezTo>
                  <a:lnTo>
                    <a:pt x="16192" y="53349"/>
                  </a:ln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41" name="Freeform: Shape 40">
              <a:extLst>
                <a:ext uri="{FF2B5EF4-FFF2-40B4-BE49-F238E27FC236}">
                  <a16:creationId xmlns:a16="http://schemas.microsoft.com/office/drawing/2014/main" id="{68B9A911-192C-4468-AB97-836088663A14}"/>
                </a:ext>
              </a:extLst>
            </p:cNvPr>
            <p:cNvSpPr/>
            <p:nvPr/>
          </p:nvSpPr>
          <p:spPr>
            <a:xfrm>
              <a:off x="-38928" y="4428474"/>
              <a:ext cx="114300" cy="114300"/>
            </a:xfrm>
            <a:custGeom>
              <a:avLst/>
              <a:gdLst>
                <a:gd name="connsiteX0" fmla="*/ 104775 w 114300"/>
                <a:gd name="connsiteY0" fmla="*/ 0 h 114300"/>
                <a:gd name="connsiteX1" fmla="*/ 9525 w 114300"/>
                <a:gd name="connsiteY1" fmla="*/ 0 h 114300"/>
                <a:gd name="connsiteX2" fmla="*/ 0 w 114300"/>
                <a:gd name="connsiteY2" fmla="*/ 9525 h 114300"/>
                <a:gd name="connsiteX3" fmla="*/ 0 w 114300"/>
                <a:gd name="connsiteY3" fmla="*/ 104775 h 114300"/>
                <a:gd name="connsiteX4" fmla="*/ 9525 w 114300"/>
                <a:gd name="connsiteY4" fmla="*/ 114300 h 114300"/>
                <a:gd name="connsiteX5" fmla="*/ 104775 w 114300"/>
                <a:gd name="connsiteY5" fmla="*/ 114300 h 114300"/>
                <a:gd name="connsiteX6" fmla="*/ 114300 w 114300"/>
                <a:gd name="connsiteY6" fmla="*/ 104775 h 114300"/>
                <a:gd name="connsiteX7" fmla="*/ 114300 w 114300"/>
                <a:gd name="connsiteY7" fmla="*/ 9525 h 114300"/>
                <a:gd name="connsiteX8" fmla="*/ 104775 w 114300"/>
                <a:gd name="connsiteY8" fmla="*/ 0 h 114300"/>
                <a:gd name="connsiteX9" fmla="*/ 95250 w 114300"/>
                <a:gd name="connsiteY9" fmla="*/ 95250 h 114300"/>
                <a:gd name="connsiteX10" fmla="*/ 19050 w 114300"/>
                <a:gd name="connsiteY10" fmla="*/ 95250 h 114300"/>
                <a:gd name="connsiteX11" fmla="*/ 19050 w 114300"/>
                <a:gd name="connsiteY11" fmla="*/ 19050 h 114300"/>
                <a:gd name="connsiteX12" fmla="*/ 95250 w 114300"/>
                <a:gd name="connsiteY12" fmla="*/ 19050 h 114300"/>
                <a:gd name="connsiteX13" fmla="*/ 95250 w 114300"/>
                <a:gd name="connsiteY13" fmla="*/ 9525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4300" h="114300">
                  <a:moveTo>
                    <a:pt x="104775" y="0"/>
                  </a:moveTo>
                  <a:lnTo>
                    <a:pt x="9525" y="0"/>
                  </a:lnTo>
                  <a:cubicBezTo>
                    <a:pt x="4267" y="0"/>
                    <a:pt x="0" y="4258"/>
                    <a:pt x="0" y="9525"/>
                  </a:cubicBezTo>
                  <a:lnTo>
                    <a:pt x="0" y="104775"/>
                  </a:lnTo>
                  <a:cubicBezTo>
                    <a:pt x="0" y="110042"/>
                    <a:pt x="4267" y="114300"/>
                    <a:pt x="9525" y="114300"/>
                  </a:cubicBezTo>
                  <a:lnTo>
                    <a:pt x="104775" y="114300"/>
                  </a:lnTo>
                  <a:cubicBezTo>
                    <a:pt x="110033" y="114300"/>
                    <a:pt x="114300" y="110042"/>
                    <a:pt x="114300" y="104775"/>
                  </a:cubicBezTo>
                  <a:lnTo>
                    <a:pt x="114300" y="9525"/>
                  </a:lnTo>
                  <a:cubicBezTo>
                    <a:pt x="114300" y="4258"/>
                    <a:pt x="110033" y="0"/>
                    <a:pt x="104775" y="0"/>
                  </a:cubicBezTo>
                  <a:close/>
                  <a:moveTo>
                    <a:pt x="95250" y="95250"/>
                  </a:moveTo>
                  <a:lnTo>
                    <a:pt x="19050" y="95250"/>
                  </a:lnTo>
                  <a:lnTo>
                    <a:pt x="19050" y="19050"/>
                  </a:lnTo>
                  <a:lnTo>
                    <a:pt x="95250" y="19050"/>
                  </a:lnTo>
                  <a:lnTo>
                    <a:pt x="95250" y="95250"/>
                  </a:ln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42" name="Freeform: Shape 41">
              <a:extLst>
                <a:ext uri="{FF2B5EF4-FFF2-40B4-BE49-F238E27FC236}">
                  <a16:creationId xmlns:a16="http://schemas.microsoft.com/office/drawing/2014/main" id="{ACA58E8F-AC31-45B1-85A1-15FE4A27EC88}"/>
                </a:ext>
              </a:extLst>
            </p:cNvPr>
            <p:cNvSpPr/>
            <p:nvPr/>
          </p:nvSpPr>
          <p:spPr>
            <a:xfrm>
              <a:off x="-10352" y="4457040"/>
              <a:ext cx="57151" cy="57158"/>
            </a:xfrm>
            <a:custGeom>
              <a:avLst/>
              <a:gdLst>
                <a:gd name="connsiteX0" fmla="*/ 16192 w 57151"/>
                <a:gd name="connsiteY0" fmla="*/ 53349 h 57158"/>
                <a:gd name="connsiteX1" fmla="*/ 23812 w 57151"/>
                <a:gd name="connsiteY1" fmla="*/ 57159 h 57158"/>
                <a:gd name="connsiteX2" fmla="*/ 24212 w 57151"/>
                <a:gd name="connsiteY2" fmla="*/ 57149 h 57158"/>
                <a:gd name="connsiteX3" fmla="*/ 31889 w 57151"/>
                <a:gd name="connsiteY3" fmla="*/ 52682 h 57158"/>
                <a:gd name="connsiteX4" fmla="*/ 55702 w 57151"/>
                <a:gd name="connsiteY4" fmla="*/ 14582 h 57158"/>
                <a:gd name="connsiteX5" fmla="*/ 52673 w 57151"/>
                <a:gd name="connsiteY5" fmla="*/ 1456 h 57158"/>
                <a:gd name="connsiteX6" fmla="*/ 39547 w 57151"/>
                <a:gd name="connsiteY6" fmla="*/ 4476 h 57158"/>
                <a:gd name="connsiteX7" fmla="*/ 23098 w 57151"/>
                <a:gd name="connsiteY7" fmla="*/ 30803 h 57158"/>
                <a:gd name="connsiteX8" fmla="*/ 17145 w 57151"/>
                <a:gd name="connsiteY8" fmla="*/ 22869 h 57158"/>
                <a:gd name="connsiteX9" fmla="*/ 3810 w 57151"/>
                <a:gd name="connsiteY9" fmla="*/ 20964 h 57158"/>
                <a:gd name="connsiteX10" fmla="*/ 1905 w 57151"/>
                <a:gd name="connsiteY10" fmla="*/ 34289 h 57158"/>
                <a:gd name="connsiteX11" fmla="*/ 16192 w 57151"/>
                <a:gd name="connsiteY11" fmla="*/ 53349 h 57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151" h="57158">
                  <a:moveTo>
                    <a:pt x="16192" y="53349"/>
                  </a:moveTo>
                  <a:cubicBezTo>
                    <a:pt x="17992" y="55759"/>
                    <a:pt x="20821" y="57159"/>
                    <a:pt x="23812" y="57159"/>
                  </a:cubicBezTo>
                  <a:cubicBezTo>
                    <a:pt x="23945" y="57159"/>
                    <a:pt x="24079" y="57159"/>
                    <a:pt x="24212" y="57149"/>
                  </a:cubicBezTo>
                  <a:cubicBezTo>
                    <a:pt x="27355" y="57016"/>
                    <a:pt x="30222" y="55349"/>
                    <a:pt x="31889" y="52682"/>
                  </a:cubicBezTo>
                  <a:lnTo>
                    <a:pt x="55702" y="14582"/>
                  </a:lnTo>
                  <a:cubicBezTo>
                    <a:pt x="58493" y="10115"/>
                    <a:pt x="57130" y="4238"/>
                    <a:pt x="52673" y="1456"/>
                  </a:cubicBezTo>
                  <a:cubicBezTo>
                    <a:pt x="48215" y="-1344"/>
                    <a:pt x="42338" y="18"/>
                    <a:pt x="39547" y="4476"/>
                  </a:cubicBezTo>
                  <a:lnTo>
                    <a:pt x="23098" y="30803"/>
                  </a:lnTo>
                  <a:lnTo>
                    <a:pt x="17145" y="22869"/>
                  </a:lnTo>
                  <a:cubicBezTo>
                    <a:pt x="13992" y="18659"/>
                    <a:pt x="8039" y="17820"/>
                    <a:pt x="3810" y="20964"/>
                  </a:cubicBezTo>
                  <a:cubicBezTo>
                    <a:pt x="-401" y="24116"/>
                    <a:pt x="-1248" y="30089"/>
                    <a:pt x="1905" y="34289"/>
                  </a:cubicBezTo>
                  <a:lnTo>
                    <a:pt x="16192" y="53349"/>
                  </a:ln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43" name="Freeform: Shape 42">
              <a:extLst>
                <a:ext uri="{FF2B5EF4-FFF2-40B4-BE49-F238E27FC236}">
                  <a16:creationId xmlns:a16="http://schemas.microsoft.com/office/drawing/2014/main" id="{31004DA1-33F9-4AE7-A17B-9C916F13D3F6}"/>
                </a:ext>
              </a:extLst>
            </p:cNvPr>
            <p:cNvSpPr/>
            <p:nvPr/>
          </p:nvSpPr>
          <p:spPr>
            <a:xfrm>
              <a:off x="151572" y="4276074"/>
              <a:ext cx="114300" cy="19050"/>
            </a:xfrm>
            <a:custGeom>
              <a:avLst/>
              <a:gdLst>
                <a:gd name="connsiteX0" fmla="*/ 104775 w 114300"/>
                <a:gd name="connsiteY0" fmla="*/ 0 h 19050"/>
                <a:gd name="connsiteX1" fmla="*/ 9525 w 114300"/>
                <a:gd name="connsiteY1" fmla="*/ 0 h 19050"/>
                <a:gd name="connsiteX2" fmla="*/ 0 w 114300"/>
                <a:gd name="connsiteY2" fmla="*/ 9525 h 19050"/>
                <a:gd name="connsiteX3" fmla="*/ 9525 w 114300"/>
                <a:gd name="connsiteY3" fmla="*/ 19050 h 19050"/>
                <a:gd name="connsiteX4" fmla="*/ 104775 w 114300"/>
                <a:gd name="connsiteY4" fmla="*/ 19050 h 19050"/>
                <a:gd name="connsiteX5" fmla="*/ 114300 w 114300"/>
                <a:gd name="connsiteY5" fmla="*/ 9525 h 19050"/>
                <a:gd name="connsiteX6" fmla="*/ 104775 w 114300"/>
                <a:gd name="connsiteY6" fmla="*/ 0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300" h="19050">
                  <a:moveTo>
                    <a:pt x="104775" y="0"/>
                  </a:moveTo>
                  <a:lnTo>
                    <a:pt x="9525" y="0"/>
                  </a:lnTo>
                  <a:cubicBezTo>
                    <a:pt x="4267" y="0"/>
                    <a:pt x="0" y="4258"/>
                    <a:pt x="0" y="9525"/>
                  </a:cubicBezTo>
                  <a:cubicBezTo>
                    <a:pt x="0" y="14792"/>
                    <a:pt x="4267" y="19050"/>
                    <a:pt x="9525" y="19050"/>
                  </a:cubicBezTo>
                  <a:lnTo>
                    <a:pt x="104775" y="19050"/>
                  </a:lnTo>
                  <a:cubicBezTo>
                    <a:pt x="110033" y="19050"/>
                    <a:pt x="114300" y="14792"/>
                    <a:pt x="114300" y="9525"/>
                  </a:cubicBezTo>
                  <a:cubicBezTo>
                    <a:pt x="114300" y="4258"/>
                    <a:pt x="110033" y="0"/>
                    <a:pt x="104775" y="0"/>
                  </a:cubicBez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44" name="Freeform: Shape 43">
              <a:extLst>
                <a:ext uri="{FF2B5EF4-FFF2-40B4-BE49-F238E27FC236}">
                  <a16:creationId xmlns:a16="http://schemas.microsoft.com/office/drawing/2014/main" id="{85AF8B3E-D875-4653-99C4-D30F2CEB2624}"/>
                </a:ext>
              </a:extLst>
            </p:cNvPr>
            <p:cNvSpPr/>
            <p:nvPr/>
          </p:nvSpPr>
          <p:spPr>
            <a:xfrm>
              <a:off x="113472" y="4323699"/>
              <a:ext cx="152400" cy="19050"/>
            </a:xfrm>
            <a:custGeom>
              <a:avLst/>
              <a:gdLst>
                <a:gd name="connsiteX0" fmla="*/ 142875 w 152400"/>
                <a:gd name="connsiteY0" fmla="*/ 0 h 19050"/>
                <a:gd name="connsiteX1" fmla="*/ 9525 w 152400"/>
                <a:gd name="connsiteY1" fmla="*/ 0 h 19050"/>
                <a:gd name="connsiteX2" fmla="*/ 0 w 152400"/>
                <a:gd name="connsiteY2" fmla="*/ 9525 h 19050"/>
                <a:gd name="connsiteX3" fmla="*/ 9525 w 152400"/>
                <a:gd name="connsiteY3" fmla="*/ 19050 h 19050"/>
                <a:gd name="connsiteX4" fmla="*/ 142875 w 152400"/>
                <a:gd name="connsiteY4" fmla="*/ 19050 h 19050"/>
                <a:gd name="connsiteX5" fmla="*/ 152400 w 152400"/>
                <a:gd name="connsiteY5" fmla="*/ 9525 h 19050"/>
                <a:gd name="connsiteX6" fmla="*/ 142875 w 152400"/>
                <a:gd name="connsiteY6" fmla="*/ 0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400" h="19050">
                  <a:moveTo>
                    <a:pt x="142875" y="0"/>
                  </a:moveTo>
                  <a:lnTo>
                    <a:pt x="9525" y="0"/>
                  </a:lnTo>
                  <a:cubicBezTo>
                    <a:pt x="4267" y="0"/>
                    <a:pt x="0" y="4258"/>
                    <a:pt x="0" y="9525"/>
                  </a:cubicBezTo>
                  <a:cubicBezTo>
                    <a:pt x="0" y="14792"/>
                    <a:pt x="4267" y="19050"/>
                    <a:pt x="9525" y="19050"/>
                  </a:cubicBezTo>
                  <a:lnTo>
                    <a:pt x="142875" y="19050"/>
                  </a:lnTo>
                  <a:cubicBezTo>
                    <a:pt x="148133" y="19050"/>
                    <a:pt x="152400" y="14792"/>
                    <a:pt x="152400" y="9525"/>
                  </a:cubicBezTo>
                  <a:cubicBezTo>
                    <a:pt x="152400" y="4258"/>
                    <a:pt x="148133" y="0"/>
                    <a:pt x="142875" y="0"/>
                  </a:cubicBez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45" name="Freeform: Shape 44">
              <a:extLst>
                <a:ext uri="{FF2B5EF4-FFF2-40B4-BE49-F238E27FC236}">
                  <a16:creationId xmlns:a16="http://schemas.microsoft.com/office/drawing/2014/main" id="{E7E661E7-7132-4CB1-B523-A997ED4F93EB}"/>
                </a:ext>
              </a:extLst>
            </p:cNvPr>
            <p:cNvSpPr/>
            <p:nvPr/>
          </p:nvSpPr>
          <p:spPr>
            <a:xfrm>
              <a:off x="113472" y="4371324"/>
              <a:ext cx="152400" cy="19050"/>
            </a:xfrm>
            <a:custGeom>
              <a:avLst/>
              <a:gdLst>
                <a:gd name="connsiteX0" fmla="*/ 142875 w 152400"/>
                <a:gd name="connsiteY0" fmla="*/ 0 h 19050"/>
                <a:gd name="connsiteX1" fmla="*/ 9525 w 152400"/>
                <a:gd name="connsiteY1" fmla="*/ 0 h 19050"/>
                <a:gd name="connsiteX2" fmla="*/ 0 w 152400"/>
                <a:gd name="connsiteY2" fmla="*/ 9525 h 19050"/>
                <a:gd name="connsiteX3" fmla="*/ 9525 w 152400"/>
                <a:gd name="connsiteY3" fmla="*/ 19050 h 19050"/>
                <a:gd name="connsiteX4" fmla="*/ 142875 w 152400"/>
                <a:gd name="connsiteY4" fmla="*/ 19050 h 19050"/>
                <a:gd name="connsiteX5" fmla="*/ 152400 w 152400"/>
                <a:gd name="connsiteY5" fmla="*/ 9525 h 19050"/>
                <a:gd name="connsiteX6" fmla="*/ 142875 w 152400"/>
                <a:gd name="connsiteY6" fmla="*/ 0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400" h="19050">
                  <a:moveTo>
                    <a:pt x="142875" y="0"/>
                  </a:moveTo>
                  <a:lnTo>
                    <a:pt x="9525" y="0"/>
                  </a:lnTo>
                  <a:cubicBezTo>
                    <a:pt x="4267" y="0"/>
                    <a:pt x="0" y="4258"/>
                    <a:pt x="0" y="9525"/>
                  </a:cubicBezTo>
                  <a:cubicBezTo>
                    <a:pt x="0" y="14792"/>
                    <a:pt x="4267" y="19050"/>
                    <a:pt x="9525" y="19050"/>
                  </a:cubicBezTo>
                  <a:lnTo>
                    <a:pt x="142875" y="19050"/>
                  </a:lnTo>
                  <a:cubicBezTo>
                    <a:pt x="148133" y="19050"/>
                    <a:pt x="152400" y="14792"/>
                    <a:pt x="152400" y="9525"/>
                  </a:cubicBezTo>
                  <a:cubicBezTo>
                    <a:pt x="152400" y="4258"/>
                    <a:pt x="148133" y="0"/>
                    <a:pt x="142875" y="0"/>
                  </a:cubicBez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46" name="Freeform: Shape 45">
              <a:extLst>
                <a:ext uri="{FF2B5EF4-FFF2-40B4-BE49-F238E27FC236}">
                  <a16:creationId xmlns:a16="http://schemas.microsoft.com/office/drawing/2014/main" id="{AC616E54-9340-4090-AEC5-3B20449AD7C2}"/>
                </a:ext>
              </a:extLst>
            </p:cNvPr>
            <p:cNvSpPr/>
            <p:nvPr/>
          </p:nvSpPr>
          <p:spPr>
            <a:xfrm>
              <a:off x="151572" y="4428474"/>
              <a:ext cx="114300" cy="19050"/>
            </a:xfrm>
            <a:custGeom>
              <a:avLst/>
              <a:gdLst>
                <a:gd name="connsiteX0" fmla="*/ 104775 w 114300"/>
                <a:gd name="connsiteY0" fmla="*/ 0 h 19050"/>
                <a:gd name="connsiteX1" fmla="*/ 9525 w 114300"/>
                <a:gd name="connsiteY1" fmla="*/ 0 h 19050"/>
                <a:gd name="connsiteX2" fmla="*/ 0 w 114300"/>
                <a:gd name="connsiteY2" fmla="*/ 9525 h 19050"/>
                <a:gd name="connsiteX3" fmla="*/ 9525 w 114300"/>
                <a:gd name="connsiteY3" fmla="*/ 19050 h 19050"/>
                <a:gd name="connsiteX4" fmla="*/ 104775 w 114300"/>
                <a:gd name="connsiteY4" fmla="*/ 19050 h 19050"/>
                <a:gd name="connsiteX5" fmla="*/ 114300 w 114300"/>
                <a:gd name="connsiteY5" fmla="*/ 9525 h 19050"/>
                <a:gd name="connsiteX6" fmla="*/ 104775 w 114300"/>
                <a:gd name="connsiteY6" fmla="*/ 0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300" h="19050">
                  <a:moveTo>
                    <a:pt x="104775" y="0"/>
                  </a:moveTo>
                  <a:lnTo>
                    <a:pt x="9525" y="0"/>
                  </a:lnTo>
                  <a:cubicBezTo>
                    <a:pt x="4267" y="0"/>
                    <a:pt x="0" y="4258"/>
                    <a:pt x="0" y="9525"/>
                  </a:cubicBezTo>
                  <a:cubicBezTo>
                    <a:pt x="0" y="14792"/>
                    <a:pt x="4267" y="19050"/>
                    <a:pt x="9525" y="19050"/>
                  </a:cubicBezTo>
                  <a:lnTo>
                    <a:pt x="104775" y="19050"/>
                  </a:lnTo>
                  <a:cubicBezTo>
                    <a:pt x="110033" y="19050"/>
                    <a:pt x="114300" y="14792"/>
                    <a:pt x="114300" y="9525"/>
                  </a:cubicBezTo>
                  <a:cubicBezTo>
                    <a:pt x="114300" y="4258"/>
                    <a:pt x="110033" y="0"/>
                    <a:pt x="104775" y="0"/>
                  </a:cubicBez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47" name="Freeform: Shape 46">
              <a:extLst>
                <a:ext uri="{FF2B5EF4-FFF2-40B4-BE49-F238E27FC236}">
                  <a16:creationId xmlns:a16="http://schemas.microsoft.com/office/drawing/2014/main" id="{F818DF7D-35DA-4918-AE9C-4D7B9D1BC66D}"/>
                </a:ext>
              </a:extLst>
            </p:cNvPr>
            <p:cNvSpPr/>
            <p:nvPr/>
          </p:nvSpPr>
          <p:spPr>
            <a:xfrm>
              <a:off x="113472" y="4476099"/>
              <a:ext cx="152400" cy="19050"/>
            </a:xfrm>
            <a:custGeom>
              <a:avLst/>
              <a:gdLst>
                <a:gd name="connsiteX0" fmla="*/ 142875 w 152400"/>
                <a:gd name="connsiteY0" fmla="*/ 0 h 19050"/>
                <a:gd name="connsiteX1" fmla="*/ 9525 w 152400"/>
                <a:gd name="connsiteY1" fmla="*/ 0 h 19050"/>
                <a:gd name="connsiteX2" fmla="*/ 0 w 152400"/>
                <a:gd name="connsiteY2" fmla="*/ 9525 h 19050"/>
                <a:gd name="connsiteX3" fmla="*/ 9525 w 152400"/>
                <a:gd name="connsiteY3" fmla="*/ 19050 h 19050"/>
                <a:gd name="connsiteX4" fmla="*/ 142875 w 152400"/>
                <a:gd name="connsiteY4" fmla="*/ 19050 h 19050"/>
                <a:gd name="connsiteX5" fmla="*/ 152400 w 152400"/>
                <a:gd name="connsiteY5" fmla="*/ 9525 h 19050"/>
                <a:gd name="connsiteX6" fmla="*/ 142875 w 152400"/>
                <a:gd name="connsiteY6" fmla="*/ 0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400" h="19050">
                  <a:moveTo>
                    <a:pt x="142875" y="0"/>
                  </a:moveTo>
                  <a:lnTo>
                    <a:pt x="9525" y="0"/>
                  </a:lnTo>
                  <a:cubicBezTo>
                    <a:pt x="4267" y="0"/>
                    <a:pt x="0" y="4258"/>
                    <a:pt x="0" y="9525"/>
                  </a:cubicBezTo>
                  <a:cubicBezTo>
                    <a:pt x="0" y="14792"/>
                    <a:pt x="4267" y="19050"/>
                    <a:pt x="9525" y="19050"/>
                  </a:cubicBezTo>
                  <a:lnTo>
                    <a:pt x="142875" y="19050"/>
                  </a:lnTo>
                  <a:cubicBezTo>
                    <a:pt x="148133" y="19050"/>
                    <a:pt x="152400" y="14792"/>
                    <a:pt x="152400" y="9525"/>
                  </a:cubicBezTo>
                  <a:cubicBezTo>
                    <a:pt x="152400" y="4258"/>
                    <a:pt x="148133" y="0"/>
                    <a:pt x="142875" y="0"/>
                  </a:cubicBez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48" name="Freeform: Shape 47">
              <a:extLst>
                <a:ext uri="{FF2B5EF4-FFF2-40B4-BE49-F238E27FC236}">
                  <a16:creationId xmlns:a16="http://schemas.microsoft.com/office/drawing/2014/main" id="{ADD0DF03-32B8-4DEA-922C-E28C5E0B2259}"/>
                </a:ext>
              </a:extLst>
            </p:cNvPr>
            <p:cNvSpPr/>
            <p:nvPr/>
          </p:nvSpPr>
          <p:spPr>
            <a:xfrm>
              <a:off x="113472" y="4523724"/>
              <a:ext cx="152400" cy="19050"/>
            </a:xfrm>
            <a:custGeom>
              <a:avLst/>
              <a:gdLst>
                <a:gd name="connsiteX0" fmla="*/ 142875 w 152400"/>
                <a:gd name="connsiteY0" fmla="*/ 0 h 19050"/>
                <a:gd name="connsiteX1" fmla="*/ 9525 w 152400"/>
                <a:gd name="connsiteY1" fmla="*/ 0 h 19050"/>
                <a:gd name="connsiteX2" fmla="*/ 0 w 152400"/>
                <a:gd name="connsiteY2" fmla="*/ 9525 h 19050"/>
                <a:gd name="connsiteX3" fmla="*/ 9525 w 152400"/>
                <a:gd name="connsiteY3" fmla="*/ 19050 h 19050"/>
                <a:gd name="connsiteX4" fmla="*/ 142875 w 152400"/>
                <a:gd name="connsiteY4" fmla="*/ 19050 h 19050"/>
                <a:gd name="connsiteX5" fmla="*/ 152400 w 152400"/>
                <a:gd name="connsiteY5" fmla="*/ 9525 h 19050"/>
                <a:gd name="connsiteX6" fmla="*/ 142875 w 152400"/>
                <a:gd name="connsiteY6" fmla="*/ 0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400" h="19050">
                  <a:moveTo>
                    <a:pt x="142875" y="0"/>
                  </a:moveTo>
                  <a:lnTo>
                    <a:pt x="9525" y="0"/>
                  </a:lnTo>
                  <a:cubicBezTo>
                    <a:pt x="4267" y="0"/>
                    <a:pt x="0" y="4258"/>
                    <a:pt x="0" y="9525"/>
                  </a:cubicBezTo>
                  <a:cubicBezTo>
                    <a:pt x="0" y="14792"/>
                    <a:pt x="4267" y="19050"/>
                    <a:pt x="9525" y="19050"/>
                  </a:cubicBezTo>
                  <a:lnTo>
                    <a:pt x="142875" y="19050"/>
                  </a:lnTo>
                  <a:cubicBezTo>
                    <a:pt x="148133" y="19050"/>
                    <a:pt x="152400" y="14792"/>
                    <a:pt x="152400" y="9525"/>
                  </a:cubicBezTo>
                  <a:cubicBezTo>
                    <a:pt x="152400" y="4258"/>
                    <a:pt x="148133" y="0"/>
                    <a:pt x="142875" y="0"/>
                  </a:cubicBez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grpSp>
      <p:cxnSp>
        <p:nvCxnSpPr>
          <p:cNvPr id="49" name="Straight Connector 48">
            <a:extLst>
              <a:ext uri="{FF2B5EF4-FFF2-40B4-BE49-F238E27FC236}">
                <a16:creationId xmlns:a16="http://schemas.microsoft.com/office/drawing/2014/main" id="{D20533FB-D6C4-4F52-A895-46F536622AD4}"/>
              </a:ext>
            </a:extLst>
          </p:cNvPr>
          <p:cNvCxnSpPr>
            <a:cxnSpLocks/>
          </p:cNvCxnSpPr>
          <p:nvPr/>
        </p:nvCxnSpPr>
        <p:spPr>
          <a:xfrm flipH="1">
            <a:off x="4228276" y="1734209"/>
            <a:ext cx="0" cy="189145"/>
          </a:xfrm>
          <a:prstGeom prst="line">
            <a:avLst/>
          </a:prstGeom>
          <a:ln>
            <a:gradFill flip="none" rotWithShape="1">
              <a:gsLst>
                <a:gs pos="7000">
                  <a:srgbClr val="4AC7F4"/>
                </a:gs>
                <a:gs pos="50000">
                  <a:schemeClr val="bg1"/>
                </a:gs>
                <a:gs pos="96000">
                  <a:srgbClr val="4AC7F4"/>
                </a:gs>
              </a:gsLst>
              <a:lin ang="5400000" scaled="1"/>
              <a:tileRect/>
            </a:gradFill>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318CFF94-BB4F-4125-8319-7B13FEF262BC}"/>
              </a:ext>
            </a:extLst>
          </p:cNvPr>
          <p:cNvSpPr txBox="1"/>
          <p:nvPr/>
        </p:nvSpPr>
        <p:spPr>
          <a:xfrm>
            <a:off x="4268281" y="1678470"/>
            <a:ext cx="171611" cy="248338"/>
          </a:xfrm>
          <a:prstGeom prst="rect">
            <a:avLst/>
          </a:prstGeom>
          <a:noFill/>
        </p:spPr>
        <p:txBody>
          <a:bodyPr wrap="square" lIns="0" tIns="0" rIns="0" bIns="0" rtlCol="0" anchor="ctr">
            <a:spAutoFit/>
          </a:bodyPr>
          <a:lstStyle/>
          <a:p>
            <a:pPr marL="0" marR="0" lvl="0" indent="0" algn="ctr" defTabSz="914400" rtl="1" eaLnBrk="1" fontAlgn="auto" latinLnBrk="0" hangingPunct="1">
              <a:lnSpc>
                <a:spcPct val="110000"/>
              </a:lnSpc>
              <a:spcBef>
                <a:spcPts val="0"/>
              </a:spcBef>
              <a:spcAft>
                <a:spcPts val="0"/>
              </a:spcAft>
              <a:buClrTx/>
              <a:buSzTx/>
              <a:buFontTx/>
              <a:buNone/>
              <a:tabLst/>
              <a:defRPr/>
            </a:pPr>
            <a:r>
              <a:rPr kumimoji="0" lang="ar-SA" sz="1600" b="0" i="0" u="none" strike="noStrike" kern="1200" cap="none" spc="0" normalizeH="0" baseline="0" noProof="0">
                <a:ln>
                  <a:noFill/>
                </a:ln>
                <a:solidFill>
                  <a:prstClr val="white"/>
                </a:solidFill>
                <a:effectLst/>
                <a:uLnTx/>
                <a:uFillTx/>
                <a:latin typeface="DIN Next LT Arabic Medium"/>
                <a:ea typeface="+mn-ea"/>
                <a:cs typeface="DIN Next LT Arabic" panose="020B0503020203050203" pitchFamily="34" charset="-78"/>
              </a:rPr>
              <a:t>ز</a:t>
            </a:r>
          </a:p>
        </p:txBody>
      </p:sp>
      <p:pic>
        <p:nvPicPr>
          <p:cNvPr id="51" name="Picture 50" descr="A picture containing graphical user interface&#10;&#10;Description automatically generated">
            <a:extLst>
              <a:ext uri="{FF2B5EF4-FFF2-40B4-BE49-F238E27FC236}">
                <a16:creationId xmlns:a16="http://schemas.microsoft.com/office/drawing/2014/main" id="{8EA655B3-585F-4E91-ABC5-85131CD1D42F}"/>
              </a:ext>
            </a:extLst>
          </p:cNvPr>
          <p:cNvPicPr>
            <a:picLocks noChangeAspect="1"/>
          </p:cNvPicPr>
          <p:nvPr/>
        </p:nvPicPr>
        <p:blipFill>
          <a:blip r:embed="rId10" cstate="print">
            <a:extLst>
              <a:ext uri="{BEBA8EAE-BF5A-486C-A8C5-ECC9F3942E4B}">
                <a14:imgProps xmlns:a14="http://schemas.microsoft.com/office/drawing/2010/main">
                  <a14:imgLayer r:embed="rId11">
                    <a14:imgEffect>
                      <a14:brightnessContrast bright="-20000" contrast="-40000"/>
                    </a14:imgEffect>
                  </a14:imgLayer>
                </a14:imgProps>
              </a:ext>
              <a:ext uri="{28A0092B-C50C-407E-A947-70E740481C1C}">
                <a14:useLocalDpi xmlns:a14="http://schemas.microsoft.com/office/drawing/2010/main"/>
              </a:ext>
            </a:extLst>
          </a:blip>
          <a:stretch>
            <a:fillRect/>
          </a:stretch>
        </p:blipFill>
        <p:spPr>
          <a:xfrm>
            <a:off x="74311" y="354415"/>
            <a:ext cx="1643269" cy="335513"/>
          </a:xfrm>
          <a:prstGeom prst="rect">
            <a:avLst/>
          </a:prstGeom>
        </p:spPr>
      </p:pic>
      <p:pic>
        <p:nvPicPr>
          <p:cNvPr id="56" name="Picture 55">
            <a:extLst>
              <a:ext uri="{FF2B5EF4-FFF2-40B4-BE49-F238E27FC236}">
                <a16:creationId xmlns:a16="http://schemas.microsoft.com/office/drawing/2014/main" id="{F564B76E-1AC6-454A-BF1C-46E078BF0410}"/>
              </a:ext>
            </a:extLst>
          </p:cNvPr>
          <p:cNvPicPr>
            <a:picLocks noChangeAspect="1"/>
          </p:cNvPicPr>
          <p:nvPr/>
        </p:nvPicPr>
        <p:blipFill>
          <a:blip r:embed="rId12" cstate="print">
            <a:extLst>
              <a:ext uri="{28A0092B-C50C-407E-A947-70E740481C1C}">
                <a14:useLocalDpi xmlns:a14="http://schemas.microsoft.com/office/drawing/2010/main"/>
              </a:ext>
            </a:extLst>
          </a:blip>
          <a:stretch>
            <a:fillRect/>
          </a:stretch>
        </p:blipFill>
        <p:spPr>
          <a:xfrm>
            <a:off x="10886353" y="186849"/>
            <a:ext cx="620808" cy="335323"/>
          </a:xfrm>
          <a:prstGeom prst="rect">
            <a:avLst/>
          </a:prstGeom>
          <a:effectLst>
            <a:outerShdw blurRad="127000" sx="96000" sy="96000" algn="ctr" rotWithShape="0">
              <a:prstClr val="black">
                <a:alpha val="40000"/>
              </a:prstClr>
            </a:outerShdw>
          </a:effectLst>
        </p:spPr>
      </p:pic>
      <p:sp>
        <p:nvSpPr>
          <p:cNvPr id="57" name="Rectangle: Rounded Corners 56">
            <a:extLst>
              <a:ext uri="{FF2B5EF4-FFF2-40B4-BE49-F238E27FC236}">
                <a16:creationId xmlns:a16="http://schemas.microsoft.com/office/drawing/2014/main" id="{D3720A02-CF78-4A58-8092-7F7CE82B4C24}"/>
              </a:ext>
            </a:extLst>
          </p:cNvPr>
          <p:cNvSpPr/>
          <p:nvPr/>
        </p:nvSpPr>
        <p:spPr>
          <a:xfrm>
            <a:off x="62752" y="69564"/>
            <a:ext cx="1678584" cy="228609"/>
          </a:xfrm>
          <a:prstGeom prst="roundRect">
            <a:avLst>
              <a:gd name="adj" fmla="val 14234"/>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1000" b="0" i="0" u="none" strike="noStrike" kern="1200" cap="none" spc="0" normalizeH="0" baseline="0" noProof="0">
                <a:ln>
                  <a:noFill/>
                </a:ln>
                <a:solidFill>
                  <a:prstClr val="white"/>
                </a:solidFill>
                <a:effectLst/>
                <a:uLnTx/>
                <a:uFillTx/>
                <a:latin typeface="DIN Next LT Arabic"/>
                <a:ea typeface="+mn-ea"/>
                <a:cs typeface="DIN Next LT Arabic"/>
              </a:rPr>
              <a:t>4- تجربة المستخدم</a:t>
            </a:r>
          </a:p>
        </p:txBody>
      </p:sp>
    </p:spTree>
    <p:extLst>
      <p:ext uri="{BB962C8B-B14F-4D97-AF65-F5344CB8AC3E}">
        <p14:creationId xmlns:p14="http://schemas.microsoft.com/office/powerpoint/2010/main" val="4262074069"/>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CE613749-2C49-4AAF-A143-8A4051C1D08C}"/>
              </a:ext>
            </a:extLst>
          </p:cNvPr>
          <p:cNvGraphicFramePr>
            <a:graphicFrameLocks noChangeAspect="1"/>
          </p:cNvGraphicFramePr>
          <p:nvPr>
            <p:custDataLst>
              <p:tags r:id="rId2"/>
            </p:custDataLst>
            <p:extLst>
              <p:ext uri="{D42A27DB-BD31-4B8C-83A1-F6EECF244321}">
                <p14:modId xmlns:p14="http://schemas.microsoft.com/office/powerpoint/2010/main" val="147517568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0906" name="think-cell Slide" r:id="rId6" imgW="370" imgH="371" progId="TCLayout.ActiveDocument.1">
                  <p:embed/>
                </p:oleObj>
              </mc:Choice>
              <mc:Fallback>
                <p:oleObj name="think-cell Slide" r:id="rId6" imgW="370" imgH="371" progId="TCLayout.ActiveDocument.1">
                  <p:embed/>
                  <p:pic>
                    <p:nvPicPr>
                      <p:cNvPr id="7" name="Object 6" hidden="1">
                        <a:extLst>
                          <a:ext uri="{FF2B5EF4-FFF2-40B4-BE49-F238E27FC236}">
                            <a16:creationId xmlns:a16="http://schemas.microsoft.com/office/drawing/2014/main" id="{CE613749-2C49-4AAF-A143-8A4051C1D08C}"/>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E239987A-5476-4C36-AD08-03853A020735}"/>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4400" rtl="1" eaLnBrk="1" fontAlgn="auto"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DIN Next LT Arabic Medium" panose="020B0603020203050203" pitchFamily="34" charset="-78"/>
              <a:ea typeface="+mn-ea"/>
              <a:cs typeface="DIN Next LT Arabic Medium"/>
              <a:sym typeface="DIN Next LT Arabic Medium" panose="020B0603020203050203" pitchFamily="34" charset="-78"/>
            </a:endParaRPr>
          </a:p>
        </p:txBody>
      </p:sp>
      <p:sp>
        <p:nvSpPr>
          <p:cNvPr id="2" name="Footer Placeholder 1">
            <a:extLst>
              <a:ext uri="{FF2B5EF4-FFF2-40B4-BE49-F238E27FC236}">
                <a16:creationId xmlns:a16="http://schemas.microsoft.com/office/drawing/2014/main" id="{FEF9A421-B0C6-404C-81D0-3B06C965C502}"/>
              </a:ext>
            </a:extLst>
          </p:cNvPr>
          <p:cNvSpPr>
            <a:spLocks noGrp="1"/>
          </p:cNvSpPr>
          <p:nvPr>
            <p:ph type="ftr" sz="quarter" idx="1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900" b="0" i="0" u="none" strike="noStrike" kern="1200" cap="none" spc="0" normalizeH="0" baseline="0" noProof="0">
                <a:ln>
                  <a:noFill/>
                </a:ln>
                <a:solidFill>
                  <a:prstClr val="white">
                    <a:lumMod val="65000"/>
                  </a:prstClr>
                </a:solidFill>
                <a:effectLst/>
                <a:uLnTx/>
                <a:uFillTx/>
                <a:latin typeface="DIN Next LT Arabic"/>
                <a:ea typeface="+mn-ea"/>
                <a:cs typeface="DIN Next LT Arabic"/>
              </a:rPr>
              <a:t>المصدر: الموقع الإلكتروني الرسمي، وكتيب الشركة، والتقارير السنوية، والأبحاث الصحفية، وتحليلات فريق العمل</a:t>
            </a:r>
          </a:p>
        </p:txBody>
      </p:sp>
      <p:sp>
        <p:nvSpPr>
          <p:cNvPr id="3" name="Slide Number Placeholder 2">
            <a:extLst>
              <a:ext uri="{FF2B5EF4-FFF2-40B4-BE49-F238E27FC236}">
                <a16:creationId xmlns:a16="http://schemas.microsoft.com/office/drawing/2014/main" id="{C4C4EDF2-E52D-4648-8BAD-73E86B01DD52}"/>
              </a:ext>
            </a:extLst>
          </p:cNvPr>
          <p:cNvSpPr>
            <a:spLocks noGrp="1"/>
          </p:cNvSpPr>
          <p:nvPr>
            <p:ph type="sldNum" sz="quarter" idx="12"/>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fld id="{9FDB499F-DC86-4996-A3C7-FCE8E06389C2}" type="slidenum">
              <a:rPr kumimoji="0" lang="ar-SA" sz="900" b="0" i="0" u="none" strike="noStrike" kern="1200" cap="none" spc="0" normalizeH="0" baseline="0" noProof="0" smtClean="0">
                <a:ln>
                  <a:noFill/>
                </a:ln>
                <a:solidFill>
                  <a:prstClr val="white">
                    <a:lumMod val="65000"/>
                  </a:prstClr>
                </a:solidFill>
                <a:effectLst/>
                <a:uLnTx/>
                <a:uFillTx/>
                <a:latin typeface="DIN Next LT Arabic"/>
                <a:ea typeface="+mn-ea"/>
                <a:cs typeface="DIN Next LT Arabic"/>
              </a:rPr>
              <a:pPr marL="0" marR="0" lvl="0" indent="0" algn="r" defTabSz="914400" rtl="1" eaLnBrk="1" fontAlgn="auto" latinLnBrk="0" hangingPunct="1">
                <a:lnSpc>
                  <a:spcPct val="100000"/>
                </a:lnSpc>
                <a:spcBef>
                  <a:spcPts val="0"/>
                </a:spcBef>
                <a:spcAft>
                  <a:spcPts val="0"/>
                </a:spcAft>
                <a:buClrTx/>
                <a:buSzTx/>
                <a:buFontTx/>
                <a:buNone/>
                <a:tabLst/>
                <a:defRPr/>
              </a:pPr>
              <a:t>13</a:t>
            </a:fld>
            <a:endParaRPr kumimoji="0" lang="ar-SA" sz="900" b="0" i="0" u="none" strike="noStrike" kern="1200" cap="none" spc="0" normalizeH="0" baseline="0" noProof="0">
              <a:ln>
                <a:noFill/>
              </a:ln>
              <a:solidFill>
                <a:prstClr val="white">
                  <a:lumMod val="65000"/>
                </a:prstClr>
              </a:solidFill>
              <a:effectLst/>
              <a:uLnTx/>
              <a:uFillTx/>
              <a:latin typeface="DIN Next LT Arabic"/>
              <a:ea typeface="+mn-ea"/>
              <a:cs typeface="DIN Next LT Arabic"/>
            </a:endParaRPr>
          </a:p>
        </p:txBody>
      </p:sp>
      <p:sp>
        <p:nvSpPr>
          <p:cNvPr id="20" name="Title 5">
            <a:extLst>
              <a:ext uri="{FF2B5EF4-FFF2-40B4-BE49-F238E27FC236}">
                <a16:creationId xmlns:a16="http://schemas.microsoft.com/office/drawing/2014/main" id="{C99BD39B-77CD-4E54-93D0-7F76C7A4896A}"/>
              </a:ext>
            </a:extLst>
          </p:cNvPr>
          <p:cNvSpPr>
            <a:spLocks noGrp="1"/>
          </p:cNvSpPr>
          <p:nvPr>
            <p:ph type="title"/>
          </p:nvPr>
        </p:nvSpPr>
        <p:spPr/>
        <p:txBody>
          <a:bodyPr vert="horz"/>
          <a:lstStyle/>
          <a:p>
            <a:r>
              <a:rPr lang="ar-SA"/>
              <a:t>الشراكات</a:t>
            </a:r>
          </a:p>
        </p:txBody>
      </p:sp>
      <p:sp>
        <p:nvSpPr>
          <p:cNvPr id="22" name="Title 6">
            <a:extLst>
              <a:ext uri="{FF2B5EF4-FFF2-40B4-BE49-F238E27FC236}">
                <a16:creationId xmlns:a16="http://schemas.microsoft.com/office/drawing/2014/main" id="{E22BB216-EC65-459F-B715-BC6BCA21C007}"/>
              </a:ext>
            </a:extLst>
          </p:cNvPr>
          <p:cNvSpPr txBox="1">
            <a:spLocks/>
          </p:cNvSpPr>
          <p:nvPr/>
        </p:nvSpPr>
        <p:spPr>
          <a:xfrm>
            <a:off x="533400" y="556260"/>
            <a:ext cx="11049000" cy="579758"/>
          </a:xfrm>
          <a:prstGeom prst="rect">
            <a:avLst/>
          </a:prstGeom>
        </p:spPr>
        <p:txBody>
          <a:bodyPr vert="horz" lIns="91440" tIns="45720" rIns="91440" bIns="45720" rtlCol="1" anchor="ctr">
            <a:noAutofit/>
          </a:bodyPr>
          <a:lstStyle>
            <a:lvl1pPr rtl="1">
              <a:spcBef>
                <a:spcPct val="0"/>
              </a:spcBef>
              <a:buNone/>
              <a:defRPr sz="3200">
                <a:solidFill>
                  <a:schemeClr val="accent3"/>
                </a:solidFill>
                <a:latin typeface="+mj-lt"/>
                <a:ea typeface="+mj-ea"/>
                <a:cs typeface="+mj-cs"/>
              </a:defRPr>
            </a:lvl1pPr>
          </a:lstStyle>
          <a:p>
            <a:pPr marL="0" marR="0" lvl="0" indent="0" algn="r" defTabSz="914400" rtl="1" eaLnBrk="1" fontAlgn="auto" latinLnBrk="0" hangingPunct="1">
              <a:lnSpc>
                <a:spcPct val="100000"/>
              </a:lnSpc>
              <a:spcBef>
                <a:spcPct val="0"/>
              </a:spcBef>
              <a:spcAft>
                <a:spcPts val="0"/>
              </a:spcAft>
              <a:buClrTx/>
              <a:buSzTx/>
              <a:buFontTx/>
              <a:buNone/>
              <a:tabLst/>
              <a:defRPr/>
            </a:pPr>
            <a:endParaRPr kumimoji="0" lang="en-US" sz="3200" b="0" i="0" u="none" strike="noStrike" kern="1200" cap="none" spc="0" normalizeH="0" baseline="0" noProof="0">
              <a:ln>
                <a:noFill/>
              </a:ln>
              <a:solidFill>
                <a:srgbClr val="652F8F"/>
              </a:solidFill>
              <a:effectLst/>
              <a:uLnTx/>
              <a:uFillTx/>
              <a:latin typeface="DIN Next LT Arabic Medium"/>
              <a:ea typeface="+mj-ea"/>
              <a:cs typeface="DIN Next LT Arabic Medium"/>
            </a:endParaRPr>
          </a:p>
        </p:txBody>
      </p:sp>
      <p:sp>
        <p:nvSpPr>
          <p:cNvPr id="24" name="TextBox 23">
            <a:extLst>
              <a:ext uri="{FF2B5EF4-FFF2-40B4-BE49-F238E27FC236}">
                <a16:creationId xmlns:a16="http://schemas.microsoft.com/office/drawing/2014/main" id="{55B7948F-F010-4BFB-8806-118428769812}"/>
              </a:ext>
            </a:extLst>
          </p:cNvPr>
          <p:cNvSpPr txBox="1"/>
          <p:nvPr/>
        </p:nvSpPr>
        <p:spPr>
          <a:xfrm>
            <a:off x="9714269" y="2654314"/>
            <a:ext cx="1211003" cy="248338"/>
          </a:xfrm>
          <a:prstGeom prst="rect">
            <a:avLst/>
          </a:prstGeom>
          <a:noFill/>
        </p:spPr>
        <p:txBody>
          <a:bodyPr wrap="square" lIns="0" tIns="0" rIns="0" bIns="0" rtlCol="0" anchor="b">
            <a:spAutoFit/>
          </a:bodyPr>
          <a:lstStyle/>
          <a:p>
            <a:pPr marL="0" marR="0" lvl="0" indent="0" algn="ctr" defTabSz="914400" rtl="1" eaLnBrk="1" fontAlgn="auto" latinLnBrk="0" hangingPunct="1">
              <a:lnSpc>
                <a:spcPct val="110000"/>
              </a:lnSpc>
              <a:spcBef>
                <a:spcPts val="0"/>
              </a:spcBef>
              <a:spcAft>
                <a:spcPts val="0"/>
              </a:spcAft>
              <a:buClrTx/>
              <a:buSzTx/>
              <a:buFontTx/>
              <a:buNone/>
              <a:tabLst/>
              <a:defRPr/>
            </a:pPr>
            <a:r>
              <a:rPr kumimoji="0" lang="ar-SA" sz="1600" b="0" i="0" u="none" strike="noStrike" kern="1200" cap="none" spc="0" normalizeH="0" baseline="0" noProof="0">
                <a:ln>
                  <a:noFill/>
                </a:ln>
                <a:solidFill>
                  <a:srgbClr val="0C72BA"/>
                </a:solidFill>
                <a:effectLst/>
                <a:uLnTx/>
                <a:uFillTx/>
                <a:latin typeface="DIN Next LT Arabic Medium"/>
                <a:ea typeface="+mn-ea"/>
                <a:cs typeface="DIN Next LT Arabic" panose="020B0503020203050203" pitchFamily="34" charset="-78"/>
              </a:rPr>
              <a:t>القطاع العام</a:t>
            </a:r>
          </a:p>
        </p:txBody>
      </p:sp>
      <p:cxnSp>
        <p:nvCxnSpPr>
          <p:cNvPr id="28" name="Straight Connector 27">
            <a:extLst>
              <a:ext uri="{FF2B5EF4-FFF2-40B4-BE49-F238E27FC236}">
                <a16:creationId xmlns:a16="http://schemas.microsoft.com/office/drawing/2014/main" id="{EC368C94-9FA3-4F17-BA82-DB2EED5E70C3}"/>
              </a:ext>
            </a:extLst>
          </p:cNvPr>
          <p:cNvCxnSpPr>
            <a:cxnSpLocks/>
          </p:cNvCxnSpPr>
          <p:nvPr/>
        </p:nvCxnSpPr>
        <p:spPr>
          <a:xfrm>
            <a:off x="9051837" y="2967077"/>
            <a:ext cx="253586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54517375-9E1B-414A-BB53-B25B36160DC5}"/>
              </a:ext>
            </a:extLst>
          </p:cNvPr>
          <p:cNvSpPr txBox="1"/>
          <p:nvPr/>
        </p:nvSpPr>
        <p:spPr>
          <a:xfrm>
            <a:off x="6856161" y="2654314"/>
            <a:ext cx="1282128" cy="248338"/>
          </a:xfrm>
          <a:prstGeom prst="rect">
            <a:avLst/>
          </a:prstGeom>
          <a:noFill/>
        </p:spPr>
        <p:txBody>
          <a:bodyPr wrap="square" lIns="0" tIns="0" rIns="0" bIns="0" rtlCol="0" anchor="b">
            <a:spAutoFit/>
          </a:bodyPr>
          <a:lstStyle/>
          <a:p>
            <a:pPr marL="0" marR="0" lvl="0" indent="0" algn="ctr" defTabSz="914400" rtl="1" eaLnBrk="1" fontAlgn="auto" latinLnBrk="0" hangingPunct="1">
              <a:lnSpc>
                <a:spcPct val="110000"/>
              </a:lnSpc>
              <a:spcBef>
                <a:spcPts val="0"/>
              </a:spcBef>
              <a:spcAft>
                <a:spcPts val="0"/>
              </a:spcAft>
              <a:buClrTx/>
              <a:buSzTx/>
              <a:buFontTx/>
              <a:buNone/>
              <a:tabLst/>
              <a:defRPr/>
            </a:pPr>
            <a:r>
              <a:rPr kumimoji="0" lang="ar-SA" sz="1600" b="0" i="0" u="none" strike="noStrike" kern="1200" cap="none" spc="0" normalizeH="0" baseline="0" noProof="0">
                <a:ln>
                  <a:noFill/>
                </a:ln>
                <a:solidFill>
                  <a:srgbClr val="0C72BA"/>
                </a:solidFill>
                <a:effectLst/>
                <a:uLnTx/>
                <a:uFillTx/>
                <a:latin typeface="DIN Next LT Arabic Medium"/>
                <a:ea typeface="+mn-ea"/>
                <a:cs typeface="DIN Next LT Arabic" panose="020B0503020203050203" pitchFamily="34" charset="-78"/>
              </a:rPr>
              <a:t>القطاع الخاص</a:t>
            </a:r>
          </a:p>
        </p:txBody>
      </p:sp>
      <p:cxnSp>
        <p:nvCxnSpPr>
          <p:cNvPr id="32" name="Straight Connector 31">
            <a:extLst>
              <a:ext uri="{FF2B5EF4-FFF2-40B4-BE49-F238E27FC236}">
                <a16:creationId xmlns:a16="http://schemas.microsoft.com/office/drawing/2014/main" id="{D5A57473-1A80-4EE1-B2D2-9A5ED353D927}"/>
              </a:ext>
            </a:extLst>
          </p:cNvPr>
          <p:cNvCxnSpPr>
            <a:cxnSpLocks/>
          </p:cNvCxnSpPr>
          <p:nvPr/>
        </p:nvCxnSpPr>
        <p:spPr>
          <a:xfrm>
            <a:off x="6229291" y="2967077"/>
            <a:ext cx="253586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3FAD1685-A636-4A7A-BACC-F5AA7E428922}"/>
              </a:ext>
            </a:extLst>
          </p:cNvPr>
          <p:cNvSpPr txBox="1"/>
          <p:nvPr/>
        </p:nvSpPr>
        <p:spPr>
          <a:xfrm>
            <a:off x="3961786" y="2654314"/>
            <a:ext cx="1470294" cy="248338"/>
          </a:xfrm>
          <a:prstGeom prst="rect">
            <a:avLst/>
          </a:prstGeom>
          <a:noFill/>
        </p:spPr>
        <p:txBody>
          <a:bodyPr wrap="square" lIns="0" tIns="0" rIns="0" bIns="0" rtlCol="0" anchor="b">
            <a:spAutoFit/>
          </a:bodyPr>
          <a:lstStyle/>
          <a:p>
            <a:pPr marL="0" marR="0" lvl="0" indent="0" algn="ctr" defTabSz="914400" rtl="1" eaLnBrk="1" fontAlgn="auto" latinLnBrk="0" hangingPunct="1">
              <a:lnSpc>
                <a:spcPct val="110000"/>
              </a:lnSpc>
              <a:spcBef>
                <a:spcPts val="0"/>
              </a:spcBef>
              <a:spcAft>
                <a:spcPts val="0"/>
              </a:spcAft>
              <a:buClrTx/>
              <a:buSzTx/>
              <a:buFontTx/>
              <a:buNone/>
              <a:tabLst/>
              <a:defRPr/>
            </a:pPr>
            <a:r>
              <a:rPr kumimoji="0" lang="ar-SA" sz="1600" b="0" i="0" u="none" strike="noStrike" kern="1200" cap="none" spc="0" normalizeH="0" baseline="0" noProof="0">
                <a:ln>
                  <a:noFill/>
                </a:ln>
                <a:solidFill>
                  <a:srgbClr val="0C72BA"/>
                </a:solidFill>
                <a:effectLst/>
                <a:uLnTx/>
                <a:uFillTx/>
                <a:latin typeface="DIN Next LT Arabic Medium"/>
                <a:ea typeface="+mn-ea"/>
                <a:cs typeface="DIN Next LT Arabic" panose="020B0503020203050203" pitchFamily="34" charset="-78"/>
              </a:rPr>
              <a:t>الأوساط الأكاديمية</a:t>
            </a:r>
          </a:p>
        </p:txBody>
      </p:sp>
      <p:cxnSp>
        <p:nvCxnSpPr>
          <p:cNvPr id="34" name="Straight Connector 33">
            <a:extLst>
              <a:ext uri="{FF2B5EF4-FFF2-40B4-BE49-F238E27FC236}">
                <a16:creationId xmlns:a16="http://schemas.microsoft.com/office/drawing/2014/main" id="{761D3128-D5A7-4EC3-B038-99A2E4A35FEB}"/>
              </a:ext>
            </a:extLst>
          </p:cNvPr>
          <p:cNvCxnSpPr>
            <a:cxnSpLocks/>
          </p:cNvCxnSpPr>
          <p:nvPr/>
        </p:nvCxnSpPr>
        <p:spPr>
          <a:xfrm>
            <a:off x="3428999" y="2967077"/>
            <a:ext cx="253586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EF3362B7-7B26-490B-8E64-78002FABED9D}"/>
              </a:ext>
            </a:extLst>
          </p:cNvPr>
          <p:cNvSpPr txBox="1"/>
          <p:nvPr/>
        </p:nvSpPr>
        <p:spPr>
          <a:xfrm>
            <a:off x="1268886" y="2654314"/>
            <a:ext cx="1211003" cy="248338"/>
          </a:xfrm>
          <a:prstGeom prst="rect">
            <a:avLst/>
          </a:prstGeom>
          <a:noFill/>
        </p:spPr>
        <p:txBody>
          <a:bodyPr wrap="square" lIns="0" tIns="0" rIns="0" bIns="0" rtlCol="0" anchor="b">
            <a:spAutoFit/>
          </a:bodyPr>
          <a:lstStyle/>
          <a:p>
            <a:pPr marL="0" marR="0" lvl="0" indent="0" algn="ctr" defTabSz="914400" rtl="1" eaLnBrk="1" fontAlgn="auto" latinLnBrk="0" hangingPunct="1">
              <a:lnSpc>
                <a:spcPct val="110000"/>
              </a:lnSpc>
              <a:spcBef>
                <a:spcPts val="0"/>
              </a:spcBef>
              <a:spcAft>
                <a:spcPts val="0"/>
              </a:spcAft>
              <a:buClrTx/>
              <a:buSzTx/>
              <a:buFontTx/>
              <a:buNone/>
              <a:tabLst/>
              <a:defRPr/>
            </a:pPr>
            <a:r>
              <a:rPr kumimoji="0" lang="ar-SA" sz="1600" b="0" i="0" u="none" strike="noStrike" kern="1200" cap="none" spc="0" normalizeH="0" baseline="0" noProof="0">
                <a:ln>
                  <a:noFill/>
                </a:ln>
                <a:solidFill>
                  <a:srgbClr val="0C72BA"/>
                </a:solidFill>
                <a:effectLst/>
                <a:uLnTx/>
                <a:uFillTx/>
                <a:latin typeface="DIN Next LT Arabic Medium"/>
                <a:ea typeface="+mn-ea"/>
                <a:cs typeface="DIN Next LT Arabic" panose="020B0503020203050203" pitchFamily="34" charset="-78"/>
              </a:rPr>
              <a:t>المجتمعات</a:t>
            </a:r>
          </a:p>
        </p:txBody>
      </p:sp>
      <p:cxnSp>
        <p:nvCxnSpPr>
          <p:cNvPr id="38" name="Straight Connector 37">
            <a:extLst>
              <a:ext uri="{FF2B5EF4-FFF2-40B4-BE49-F238E27FC236}">
                <a16:creationId xmlns:a16="http://schemas.microsoft.com/office/drawing/2014/main" id="{E2795C69-D93C-4518-8BAA-9B79FA596483}"/>
              </a:ext>
            </a:extLst>
          </p:cNvPr>
          <p:cNvCxnSpPr>
            <a:cxnSpLocks/>
          </p:cNvCxnSpPr>
          <p:nvPr/>
        </p:nvCxnSpPr>
        <p:spPr>
          <a:xfrm>
            <a:off x="628708" y="2967077"/>
            <a:ext cx="253586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496A8BD8-EF79-4CC9-A561-60E399DD5A7C}"/>
              </a:ext>
            </a:extLst>
          </p:cNvPr>
          <p:cNvSpPr txBox="1"/>
          <p:nvPr/>
        </p:nvSpPr>
        <p:spPr>
          <a:xfrm flipH="1">
            <a:off x="9029583" y="3024426"/>
            <a:ext cx="2580375" cy="2123658"/>
          </a:xfrm>
          <a:prstGeom prst="rect">
            <a:avLst/>
          </a:prstGeom>
          <a:noFill/>
        </p:spPr>
        <p:txBody>
          <a:bodyPr wrap="square">
            <a:spAutoFit/>
          </a:bodyPr>
          <a:lstStyle/>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100" b="0" i="0" u="none" strike="noStrike" kern="1200" cap="none" spc="0" normalizeH="0" baseline="0" noProof="0">
                <a:ln>
                  <a:noFill/>
                </a:ln>
                <a:solidFill>
                  <a:srgbClr val="282560"/>
                </a:solidFill>
                <a:effectLst/>
                <a:uLnTx/>
                <a:uFillTx/>
                <a:ea typeface="+mn-ea"/>
                <a:cs typeface="DIN Next LT Arabic"/>
                <a:sym typeface="Effra" panose="02000506080000020004" pitchFamily="2" charset="0"/>
              </a:rPr>
              <a:t>يحصل المرصد على التمويل من خلال شبكة «معامل التعاون للأبحاث في مجال البنية التحتية والمدن في المملكة المتحدة»</a:t>
            </a:r>
          </a:p>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100" b="0" i="0" u="none" strike="noStrike" kern="1200" cap="none" spc="0" normalizeH="0" baseline="0" noProof="0">
                <a:ln>
                  <a:noFill/>
                </a:ln>
                <a:solidFill>
                  <a:srgbClr val="282560"/>
                </a:solidFill>
                <a:effectLst/>
                <a:uLnTx/>
                <a:uFillTx/>
                <a:ea typeface="+mn-ea"/>
                <a:cs typeface="DIN Next LT Arabic"/>
                <a:sym typeface="Effra" panose="02000506080000020004" pitchFamily="2" charset="0"/>
              </a:rPr>
              <a:t>يرتبط المرصد أيضاً بمشروع «منصة أبحاث مرصد المدينة للابتكار والتحليلات» (</a:t>
            </a:r>
            <a:r>
              <a:rPr kumimoji="0" lang="en-US" sz="1100" b="0" i="0" u="none" strike="noStrike" kern="1200" cap="none" spc="0" normalizeH="0" baseline="0" noProof="0">
                <a:ln>
                  <a:noFill/>
                </a:ln>
                <a:solidFill>
                  <a:srgbClr val="282560"/>
                </a:solidFill>
                <a:effectLst/>
                <a:uLnTx/>
                <a:uFillTx/>
                <a:ea typeface="+mn-ea"/>
                <a:cs typeface="DIN Next LT Arabic"/>
                <a:sym typeface="Effra" panose="02000506080000020004" pitchFamily="2" charset="0"/>
              </a:rPr>
              <a:t>CORONA</a:t>
            </a:r>
            <a:r>
              <a:rPr kumimoji="0" lang="ar-SA" sz="1100" b="0" i="0" u="none" strike="noStrike" kern="1200" cap="none" spc="0" normalizeH="0" baseline="0" noProof="0">
                <a:ln>
                  <a:noFill/>
                </a:ln>
                <a:solidFill>
                  <a:srgbClr val="282560"/>
                </a:solidFill>
                <a:effectLst/>
                <a:uLnTx/>
                <a:uFillTx/>
                <a:ea typeface="+mn-ea"/>
                <a:cs typeface="DIN Next LT Arabic"/>
                <a:sym typeface="Effra" panose="02000506080000020004" pitchFamily="2" charset="0"/>
              </a:rPr>
              <a:t>) مع مرصدين حضريين آخرين (مرصد بريستول ومرصد شيفيلد)</a:t>
            </a:r>
          </a:p>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100" b="0" i="0" u="none" strike="noStrike" kern="1200" cap="none" spc="0" normalizeH="0" baseline="0" noProof="0">
              <a:ln>
                <a:noFill/>
              </a:ln>
              <a:solidFill>
                <a:srgbClr val="282560"/>
              </a:solidFill>
              <a:effectLst/>
              <a:uLnTx/>
              <a:uFillTx/>
              <a:ea typeface="+mn-ea"/>
              <a:cs typeface="DIN Next LT Arabic"/>
              <a:sym typeface="Effra" panose="02000506080000020004" pitchFamily="2" charset="0"/>
            </a:endParaRPr>
          </a:p>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100" b="0" i="0" u="none" strike="noStrike" kern="1200" cap="none" spc="0" normalizeH="0" baseline="0" noProof="0">
                <a:ln>
                  <a:noFill/>
                </a:ln>
                <a:solidFill>
                  <a:srgbClr val="282560"/>
                </a:solidFill>
                <a:effectLst/>
                <a:uLnTx/>
                <a:uFillTx/>
                <a:ea typeface="+mn-ea"/>
                <a:cs typeface="DIN Next LT Arabic"/>
                <a:sym typeface="Effra" panose="02000506080000020004" pitchFamily="2" charset="0"/>
              </a:rPr>
              <a:t>يعمل المرصد في العديد من المشاريع بالتعاون الوثيق مع الجهات الحكومية على المستويين المحلي والوطني بما يشمل مجلس مدينة نيوكاسل ووزارة النقل</a:t>
            </a:r>
          </a:p>
        </p:txBody>
      </p:sp>
      <p:sp>
        <p:nvSpPr>
          <p:cNvPr id="43" name="TextBox 42">
            <a:extLst>
              <a:ext uri="{FF2B5EF4-FFF2-40B4-BE49-F238E27FC236}">
                <a16:creationId xmlns:a16="http://schemas.microsoft.com/office/drawing/2014/main" id="{826B8A6D-37AF-4D53-9518-8548D39FF2BB}"/>
              </a:ext>
            </a:extLst>
          </p:cNvPr>
          <p:cNvSpPr txBox="1"/>
          <p:nvPr/>
        </p:nvSpPr>
        <p:spPr>
          <a:xfrm flipH="1">
            <a:off x="6184783" y="3024426"/>
            <a:ext cx="2580375" cy="1277273"/>
          </a:xfrm>
          <a:prstGeom prst="rect">
            <a:avLst/>
          </a:prstGeom>
          <a:noFill/>
        </p:spPr>
        <p:txBody>
          <a:bodyPr wrap="square">
            <a:spAutoFit/>
          </a:bodyPr>
          <a:lstStyle/>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100" b="0" i="0" u="none" strike="noStrike" kern="1200" cap="none" spc="0" normalizeH="0" baseline="0" noProof="0">
                <a:ln>
                  <a:noFill/>
                </a:ln>
                <a:solidFill>
                  <a:srgbClr val="282560"/>
                </a:solidFill>
                <a:effectLst/>
                <a:uLnTx/>
                <a:uFillTx/>
                <a:ea typeface="+mn-ea"/>
                <a:cs typeface="DIN Next LT Arabic"/>
                <a:sym typeface="Effra" panose="02000506080000020004" pitchFamily="2" charset="0"/>
              </a:rPr>
              <a:t>إمكانية تقديم خدمات الرصد التحليلي المخصص حسب الاحتياجات للشركات في مجموعة من المشاريع</a:t>
            </a:r>
          </a:p>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100" b="0" i="0" u="none" strike="noStrike" kern="1200" cap="none" spc="0" normalizeH="0" baseline="0" noProof="0">
                <a:ln>
                  <a:noFill/>
                </a:ln>
                <a:solidFill>
                  <a:srgbClr val="282560"/>
                </a:solidFill>
                <a:effectLst/>
                <a:uLnTx/>
                <a:uFillTx/>
                <a:ea typeface="+mn-ea"/>
                <a:cs typeface="DIN Next LT Arabic"/>
                <a:sym typeface="Effra" panose="02000506080000020004" pitchFamily="2" charset="0"/>
              </a:rPr>
              <a:t>ومن الأمثلة على ذلك المشروع التعاوني مع شركة الإعلانات الرقمية هاوكر (</a:t>
            </a:r>
            <a:r>
              <a:rPr kumimoji="0" lang="en-US" sz="1100" b="0" i="0" u="none" strike="noStrike" kern="1200" cap="none" spc="0" normalizeH="0" baseline="0" noProof="0">
                <a:ln>
                  <a:noFill/>
                </a:ln>
                <a:solidFill>
                  <a:srgbClr val="282560"/>
                </a:solidFill>
                <a:effectLst/>
                <a:uLnTx/>
                <a:uFillTx/>
                <a:ea typeface="+mn-ea"/>
                <a:cs typeface="DIN Next LT Arabic"/>
                <a:sym typeface="Effra" panose="02000506080000020004" pitchFamily="2" charset="0"/>
              </a:rPr>
              <a:t>Hawkr</a:t>
            </a:r>
            <a:r>
              <a:rPr kumimoji="0" lang="ar-SA" sz="1100" b="0" i="0" u="none" strike="noStrike" kern="1200" cap="none" spc="0" normalizeH="0" baseline="0" noProof="0">
                <a:ln>
                  <a:noFill/>
                </a:ln>
                <a:solidFill>
                  <a:srgbClr val="282560"/>
                </a:solidFill>
                <a:effectLst/>
                <a:uLnTx/>
                <a:uFillTx/>
                <a:ea typeface="+mn-ea"/>
                <a:cs typeface="DIN Next LT Arabic"/>
                <a:sym typeface="Effra" panose="02000506080000020004" pitchFamily="2" charset="0"/>
              </a:rPr>
              <a:t>) في مشروع "</a:t>
            </a:r>
            <a:r>
              <a:rPr kumimoji="0" lang="en-US" sz="1100" b="0" i="0" u="none" strike="noStrike" kern="1200" cap="none" spc="0" normalizeH="0" baseline="0" noProof="0">
                <a:ln>
                  <a:noFill/>
                </a:ln>
                <a:solidFill>
                  <a:srgbClr val="282560"/>
                </a:solidFill>
                <a:effectLst/>
                <a:uLnTx/>
                <a:uFillTx/>
                <a:ea typeface="+mn-ea"/>
                <a:cs typeface="DIN Next LT Arabic"/>
                <a:sym typeface="Effra" panose="02000506080000020004" pitchFamily="2" charset="0"/>
              </a:rPr>
              <a:t>Pitch-In</a:t>
            </a:r>
            <a:r>
              <a:rPr kumimoji="0" lang="ar-SA" sz="1100" b="0" i="0" u="none" strike="noStrike" kern="1200" cap="none" spc="0" normalizeH="0" baseline="0" noProof="0">
                <a:ln>
                  <a:noFill/>
                </a:ln>
                <a:solidFill>
                  <a:srgbClr val="282560"/>
                </a:solidFill>
                <a:effectLst/>
                <a:uLnTx/>
                <a:uFillTx/>
                <a:ea typeface="+mn-ea"/>
                <a:cs typeface="DIN Next LT Arabic"/>
                <a:sym typeface="Effra" panose="02000506080000020004" pitchFamily="2" charset="0"/>
              </a:rPr>
              <a:t>" الذي تولى المرصد قيادته</a:t>
            </a:r>
          </a:p>
        </p:txBody>
      </p:sp>
      <p:sp>
        <p:nvSpPr>
          <p:cNvPr id="44" name="TextBox 43">
            <a:extLst>
              <a:ext uri="{FF2B5EF4-FFF2-40B4-BE49-F238E27FC236}">
                <a16:creationId xmlns:a16="http://schemas.microsoft.com/office/drawing/2014/main" id="{131E20B1-2E56-4E77-8B2E-A32E11148017}"/>
              </a:ext>
            </a:extLst>
          </p:cNvPr>
          <p:cNvSpPr txBox="1"/>
          <p:nvPr/>
        </p:nvSpPr>
        <p:spPr>
          <a:xfrm flipH="1">
            <a:off x="3384491" y="3024426"/>
            <a:ext cx="2580375" cy="2800767"/>
          </a:xfrm>
          <a:prstGeom prst="rect">
            <a:avLst/>
          </a:prstGeom>
          <a:noFill/>
        </p:spPr>
        <p:txBody>
          <a:bodyPr wrap="square">
            <a:spAutoFit/>
          </a:bodyPr>
          <a:lstStyle/>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100" b="0" i="0" u="none" strike="noStrike" kern="1200" cap="none" spc="0" normalizeH="0" baseline="0" noProof="0">
                <a:ln>
                  <a:noFill/>
                </a:ln>
                <a:solidFill>
                  <a:srgbClr val="282560"/>
                </a:solidFill>
                <a:effectLst/>
                <a:uLnTx/>
                <a:uFillTx/>
                <a:ea typeface="+mn-ea"/>
                <a:cs typeface="DIN Next LT Arabic"/>
                <a:sym typeface="Effra" panose="02000506080000020004" pitchFamily="2" charset="0"/>
              </a:rPr>
              <a:t>يقع المرصد داخل جامعة نيوكاسل ويستفيد من الأقسام البحثية والهندسية بالجامعة للحصول على الدعم التشغيلي</a:t>
            </a:r>
          </a:p>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100" b="0" i="0" u="none" strike="noStrike" kern="1200" cap="none" spc="0" normalizeH="0" baseline="0" noProof="0">
                <a:ln>
                  <a:noFill/>
                </a:ln>
                <a:solidFill>
                  <a:srgbClr val="282560"/>
                </a:solidFill>
                <a:effectLst/>
                <a:uLnTx/>
                <a:uFillTx/>
                <a:ea typeface="+mn-ea"/>
                <a:cs typeface="DIN Next LT Arabic"/>
                <a:sym typeface="Effra" panose="02000506080000020004" pitchFamily="2" charset="0"/>
              </a:rPr>
              <a:t>يجمع المرصد الحضري أيضاً المعلومات في موقع نيوكاسل هيلكس (</a:t>
            </a:r>
            <a:r>
              <a:rPr kumimoji="0" lang="en-US" sz="1100" b="0" i="0" u="none" strike="noStrike" kern="1200" cap="none" spc="0" normalizeH="0" baseline="0" noProof="0">
                <a:ln>
                  <a:noFill/>
                </a:ln>
                <a:solidFill>
                  <a:srgbClr val="282560"/>
                </a:solidFill>
                <a:effectLst/>
                <a:uLnTx/>
                <a:uFillTx/>
                <a:ea typeface="+mn-ea"/>
                <a:cs typeface="DIN Next LT Arabic"/>
                <a:sym typeface="Effra" panose="02000506080000020004" pitchFamily="2" charset="0"/>
              </a:rPr>
              <a:t>Newcastle Helix</a:t>
            </a:r>
            <a:r>
              <a:rPr kumimoji="0" lang="ar-SA" sz="1100" b="0" i="0" u="none" strike="noStrike" kern="1200" cap="none" spc="0" normalizeH="0" baseline="0" noProof="0">
                <a:ln>
                  <a:noFill/>
                </a:ln>
                <a:solidFill>
                  <a:srgbClr val="282560"/>
                </a:solidFill>
                <a:effectLst/>
                <a:uLnTx/>
                <a:uFillTx/>
                <a:ea typeface="+mn-ea"/>
                <a:cs typeface="DIN Next LT Arabic"/>
                <a:sym typeface="Effra" panose="02000506080000020004" pitchFamily="2" charset="0"/>
              </a:rPr>
              <a:t>) داخل الحرم الجامعي، حيث يحتوي مبنى العلوم الحضرية على ما يقرب من 3,000 جهاز استشعار لقياس مستوى الإشغال وثاني أكسيد الكربون ومستويات الضوء ودرجة الحرارة والرطوبة واستهلاك الطاقة.</a:t>
            </a:r>
          </a:p>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100" b="0" i="0" u="none" strike="noStrike" kern="1200" cap="none" spc="0" normalizeH="0" baseline="0" noProof="0">
                <a:ln>
                  <a:noFill/>
                </a:ln>
                <a:solidFill>
                  <a:srgbClr val="282560"/>
                </a:solidFill>
                <a:effectLst/>
                <a:uLnTx/>
                <a:uFillTx/>
                <a:ea typeface="+mn-ea"/>
                <a:cs typeface="DIN Next LT Arabic"/>
                <a:sym typeface="Effra" panose="02000506080000020004" pitchFamily="2" charset="0"/>
              </a:rPr>
              <a:t>تعاون المرصد في مشاريع بحثية مع مؤسسات مثل كلية لندن الإمبراطورية وجامعة لوبورو وجامعة ليدز وجامعة كامبريدج</a:t>
            </a:r>
          </a:p>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srgbClr val="282560"/>
              </a:solidFill>
              <a:effectLst/>
              <a:uLnTx/>
              <a:uFillTx/>
              <a:ea typeface="+mn-ea"/>
              <a:cs typeface="DIN Next LT Arabic"/>
              <a:sym typeface="Effra" panose="02000506080000020004" pitchFamily="2" charset="0"/>
            </a:endParaRPr>
          </a:p>
        </p:txBody>
      </p:sp>
      <p:sp>
        <p:nvSpPr>
          <p:cNvPr id="45" name="TextBox 44">
            <a:extLst>
              <a:ext uri="{FF2B5EF4-FFF2-40B4-BE49-F238E27FC236}">
                <a16:creationId xmlns:a16="http://schemas.microsoft.com/office/drawing/2014/main" id="{DFAD9789-F692-4B7C-93CF-11509887F259}"/>
              </a:ext>
            </a:extLst>
          </p:cNvPr>
          <p:cNvSpPr txBox="1"/>
          <p:nvPr/>
        </p:nvSpPr>
        <p:spPr>
          <a:xfrm flipH="1">
            <a:off x="584200" y="3024426"/>
            <a:ext cx="2580375" cy="769441"/>
          </a:xfrm>
          <a:prstGeom prst="rect">
            <a:avLst/>
          </a:prstGeom>
          <a:noFill/>
        </p:spPr>
        <p:txBody>
          <a:bodyPr wrap="square">
            <a:spAutoFit/>
          </a:bodyPr>
          <a:lstStyle/>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100" b="0" i="0" u="none" strike="noStrike" kern="1200" cap="none" spc="0" normalizeH="0" baseline="0" noProof="0">
                <a:ln>
                  <a:noFill/>
                </a:ln>
                <a:solidFill>
                  <a:srgbClr val="282560"/>
                </a:solidFill>
                <a:effectLst/>
                <a:uLnTx/>
                <a:uFillTx/>
                <a:ea typeface="+mn-ea"/>
                <a:cs typeface="DIN Next LT Arabic"/>
                <a:sym typeface="Effra" panose="02000506080000020004" pitchFamily="2" charset="0"/>
              </a:rPr>
              <a:t>يجري المرصد مشاريع في كل من المناطق الريفية والمناطق شبه الحضرية والمناطق غير المخدومة المحيطة بمدينة نيوكاسل في نورثمبريا، وذلك لتمكين التنمية الإقليمية</a:t>
            </a:r>
          </a:p>
        </p:txBody>
      </p:sp>
      <p:grpSp>
        <p:nvGrpSpPr>
          <p:cNvPr id="46" name="Group 45">
            <a:extLst>
              <a:ext uri="{FF2B5EF4-FFF2-40B4-BE49-F238E27FC236}">
                <a16:creationId xmlns:a16="http://schemas.microsoft.com/office/drawing/2014/main" id="{BE40B8E1-9F6F-4641-9246-4066558A52DA}"/>
              </a:ext>
            </a:extLst>
          </p:cNvPr>
          <p:cNvGrpSpPr/>
          <p:nvPr/>
        </p:nvGrpSpPr>
        <p:grpSpPr>
          <a:xfrm>
            <a:off x="7273655" y="2152722"/>
            <a:ext cx="447140" cy="447846"/>
            <a:chOff x="4491940" y="2264520"/>
            <a:chExt cx="447140" cy="447846"/>
          </a:xfrm>
        </p:grpSpPr>
        <p:sp>
          <p:nvSpPr>
            <p:cNvPr id="47" name="Freeform: Shape 46">
              <a:extLst>
                <a:ext uri="{FF2B5EF4-FFF2-40B4-BE49-F238E27FC236}">
                  <a16:creationId xmlns:a16="http://schemas.microsoft.com/office/drawing/2014/main" id="{A0ACECAB-48F4-4EFE-9E38-B2EF8E9C3029}"/>
                </a:ext>
              </a:extLst>
            </p:cNvPr>
            <p:cNvSpPr/>
            <p:nvPr/>
          </p:nvSpPr>
          <p:spPr>
            <a:xfrm>
              <a:off x="4536440" y="2271448"/>
              <a:ext cx="226060" cy="415872"/>
            </a:xfrm>
            <a:custGeom>
              <a:avLst/>
              <a:gdLst>
                <a:gd name="connsiteX0" fmla="*/ 103505 w 226060"/>
                <a:gd name="connsiteY0" fmla="*/ 363167 h 415872"/>
                <a:gd name="connsiteX1" fmla="*/ 103505 w 226060"/>
                <a:gd name="connsiteY1" fmla="*/ 410792 h 415872"/>
                <a:gd name="connsiteX2" fmla="*/ 149224 w 226060"/>
                <a:gd name="connsiteY2" fmla="*/ 410792 h 415872"/>
                <a:gd name="connsiteX3" fmla="*/ 149224 w 226060"/>
                <a:gd name="connsiteY3" fmla="*/ 363167 h 415872"/>
                <a:gd name="connsiteX4" fmla="*/ 0 w 226060"/>
                <a:gd name="connsiteY4" fmla="*/ 0 h 415872"/>
                <a:gd name="connsiteX5" fmla="*/ 226060 w 226060"/>
                <a:gd name="connsiteY5" fmla="*/ 0 h 415872"/>
                <a:gd name="connsiteX6" fmla="*/ 226060 w 226060"/>
                <a:gd name="connsiteY6" fmla="*/ 415872 h 415872"/>
                <a:gd name="connsiteX7" fmla="*/ 0 w 226060"/>
                <a:gd name="connsiteY7" fmla="*/ 415872 h 415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6060" h="415872">
                  <a:moveTo>
                    <a:pt x="103505" y="363167"/>
                  </a:moveTo>
                  <a:lnTo>
                    <a:pt x="103505" y="410792"/>
                  </a:lnTo>
                  <a:lnTo>
                    <a:pt x="149224" y="410792"/>
                  </a:lnTo>
                  <a:lnTo>
                    <a:pt x="149224" y="363167"/>
                  </a:lnTo>
                  <a:close/>
                  <a:moveTo>
                    <a:pt x="0" y="0"/>
                  </a:moveTo>
                  <a:lnTo>
                    <a:pt x="226060" y="0"/>
                  </a:lnTo>
                  <a:lnTo>
                    <a:pt x="226060" y="415872"/>
                  </a:lnTo>
                  <a:lnTo>
                    <a:pt x="0" y="415872"/>
                  </a:lnTo>
                  <a:close/>
                </a:path>
              </a:pathLst>
            </a:custGeom>
            <a:solidFill>
              <a:srgbClr val="7FD6F7"/>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DIN Next LT Arabic"/>
                <a:ea typeface="+mn-ea"/>
                <a:cs typeface="DIN Next LT Arabic"/>
              </a:endParaRPr>
            </a:p>
          </p:txBody>
        </p:sp>
        <p:sp>
          <p:nvSpPr>
            <p:cNvPr id="48" name="Freeform: Shape 47">
              <a:extLst>
                <a:ext uri="{FF2B5EF4-FFF2-40B4-BE49-F238E27FC236}">
                  <a16:creationId xmlns:a16="http://schemas.microsoft.com/office/drawing/2014/main" id="{92E84F65-A1CC-4203-8542-DA1B4CC7B16E}"/>
                </a:ext>
              </a:extLst>
            </p:cNvPr>
            <p:cNvSpPr/>
            <p:nvPr/>
          </p:nvSpPr>
          <p:spPr>
            <a:xfrm>
              <a:off x="4491940" y="2264520"/>
              <a:ext cx="447140" cy="447846"/>
            </a:xfrm>
            <a:custGeom>
              <a:avLst/>
              <a:gdLst>
                <a:gd name="connsiteX0" fmla="*/ 542848 w 557519"/>
                <a:gd name="connsiteY0" fmla="*/ 529057 h 558399"/>
                <a:gd name="connsiteX1" fmla="*/ 498833 w 557519"/>
                <a:gd name="connsiteY1" fmla="*/ 529057 h 558399"/>
                <a:gd name="connsiteX2" fmla="*/ 498833 w 557519"/>
                <a:gd name="connsiteY2" fmla="*/ 132924 h 558399"/>
                <a:gd name="connsiteX3" fmla="*/ 488856 w 557519"/>
                <a:gd name="connsiteY3" fmla="*/ 118253 h 558399"/>
                <a:gd name="connsiteX4" fmla="*/ 352117 w 557519"/>
                <a:gd name="connsiteY4" fmla="*/ 73358 h 558399"/>
                <a:gd name="connsiteX5" fmla="*/ 352117 w 557519"/>
                <a:gd name="connsiteY5" fmla="*/ 14672 h 558399"/>
                <a:gd name="connsiteX6" fmla="*/ 337446 w 557519"/>
                <a:gd name="connsiteY6" fmla="*/ 0 h 558399"/>
                <a:gd name="connsiteX7" fmla="*/ 73358 w 557519"/>
                <a:gd name="connsiteY7" fmla="*/ 0 h 558399"/>
                <a:gd name="connsiteX8" fmla="*/ 58686 w 557519"/>
                <a:gd name="connsiteY8" fmla="*/ 14672 h 558399"/>
                <a:gd name="connsiteX9" fmla="*/ 58686 w 557519"/>
                <a:gd name="connsiteY9" fmla="*/ 529057 h 558399"/>
                <a:gd name="connsiteX10" fmla="*/ 14672 w 557519"/>
                <a:gd name="connsiteY10" fmla="*/ 529057 h 558399"/>
                <a:gd name="connsiteX11" fmla="*/ 0 w 557519"/>
                <a:gd name="connsiteY11" fmla="*/ 543728 h 558399"/>
                <a:gd name="connsiteX12" fmla="*/ 14672 w 557519"/>
                <a:gd name="connsiteY12" fmla="*/ 558400 h 558399"/>
                <a:gd name="connsiteX13" fmla="*/ 542848 w 557519"/>
                <a:gd name="connsiteY13" fmla="*/ 558400 h 558399"/>
                <a:gd name="connsiteX14" fmla="*/ 557519 w 557519"/>
                <a:gd name="connsiteY14" fmla="*/ 543728 h 558399"/>
                <a:gd name="connsiteX15" fmla="*/ 542848 w 557519"/>
                <a:gd name="connsiteY15" fmla="*/ 529057 h 558399"/>
                <a:gd name="connsiteX16" fmla="*/ 469490 w 557519"/>
                <a:gd name="connsiteY16" fmla="*/ 143488 h 558399"/>
                <a:gd name="connsiteX17" fmla="*/ 469490 w 557519"/>
                <a:gd name="connsiteY17" fmla="*/ 529057 h 558399"/>
                <a:gd name="connsiteX18" fmla="*/ 352117 w 557519"/>
                <a:gd name="connsiteY18" fmla="*/ 529057 h 558399"/>
                <a:gd name="connsiteX19" fmla="*/ 352117 w 557519"/>
                <a:gd name="connsiteY19" fmla="*/ 104168 h 558399"/>
                <a:gd name="connsiteX20" fmla="*/ 190730 w 557519"/>
                <a:gd name="connsiteY20" fmla="*/ 529057 h 558399"/>
                <a:gd name="connsiteX21" fmla="*/ 190730 w 557519"/>
                <a:gd name="connsiteY21" fmla="*/ 470370 h 558399"/>
                <a:gd name="connsiteX22" fmla="*/ 220073 w 557519"/>
                <a:gd name="connsiteY22" fmla="*/ 470370 h 558399"/>
                <a:gd name="connsiteX23" fmla="*/ 220073 w 557519"/>
                <a:gd name="connsiteY23" fmla="*/ 529057 h 558399"/>
                <a:gd name="connsiteX24" fmla="*/ 234745 w 557519"/>
                <a:gd name="connsiteY24" fmla="*/ 441027 h 558399"/>
                <a:gd name="connsiteX25" fmla="*/ 176059 w 557519"/>
                <a:gd name="connsiteY25" fmla="*/ 441027 h 558399"/>
                <a:gd name="connsiteX26" fmla="*/ 161387 w 557519"/>
                <a:gd name="connsiteY26" fmla="*/ 455699 h 558399"/>
                <a:gd name="connsiteX27" fmla="*/ 161387 w 557519"/>
                <a:gd name="connsiteY27" fmla="*/ 529057 h 558399"/>
                <a:gd name="connsiteX28" fmla="*/ 88029 w 557519"/>
                <a:gd name="connsiteY28" fmla="*/ 529057 h 558399"/>
                <a:gd name="connsiteX29" fmla="*/ 88029 w 557519"/>
                <a:gd name="connsiteY29" fmla="*/ 30223 h 558399"/>
                <a:gd name="connsiteX30" fmla="*/ 322774 w 557519"/>
                <a:gd name="connsiteY30" fmla="*/ 30223 h 558399"/>
                <a:gd name="connsiteX31" fmla="*/ 322774 w 557519"/>
                <a:gd name="connsiteY31" fmla="*/ 529057 h 558399"/>
                <a:gd name="connsiteX32" fmla="*/ 249417 w 557519"/>
                <a:gd name="connsiteY32" fmla="*/ 529057 h 558399"/>
                <a:gd name="connsiteX33" fmla="*/ 249417 w 557519"/>
                <a:gd name="connsiteY33" fmla="*/ 454818 h 558399"/>
                <a:gd name="connsiteX34" fmla="*/ 234745 w 557519"/>
                <a:gd name="connsiteY34" fmla="*/ 441027 h 558399"/>
                <a:gd name="connsiteX35" fmla="*/ 190143 w 557519"/>
                <a:gd name="connsiteY35" fmla="*/ 367669 h 558399"/>
                <a:gd name="connsiteX36" fmla="*/ 176059 w 557519"/>
                <a:gd name="connsiteY36" fmla="*/ 382341 h 558399"/>
                <a:gd name="connsiteX37" fmla="*/ 146716 w 557519"/>
                <a:gd name="connsiteY37" fmla="*/ 382341 h 558399"/>
                <a:gd name="connsiteX38" fmla="*/ 132044 w 557519"/>
                <a:gd name="connsiteY38" fmla="*/ 367669 h 558399"/>
                <a:gd name="connsiteX39" fmla="*/ 146716 w 557519"/>
                <a:gd name="connsiteY39" fmla="*/ 352998 h 558399"/>
                <a:gd name="connsiteX40" fmla="*/ 176059 w 557519"/>
                <a:gd name="connsiteY40" fmla="*/ 352998 h 558399"/>
                <a:gd name="connsiteX41" fmla="*/ 190143 w 557519"/>
                <a:gd name="connsiteY41" fmla="*/ 367669 h 558399"/>
                <a:gd name="connsiteX42" fmla="*/ 265849 w 557519"/>
                <a:gd name="connsiteY42" fmla="*/ 382341 h 558399"/>
                <a:gd name="connsiteX43" fmla="*/ 234745 w 557519"/>
                <a:gd name="connsiteY43" fmla="*/ 382341 h 558399"/>
                <a:gd name="connsiteX44" fmla="*/ 220073 w 557519"/>
                <a:gd name="connsiteY44" fmla="*/ 367669 h 558399"/>
                <a:gd name="connsiteX45" fmla="*/ 234745 w 557519"/>
                <a:gd name="connsiteY45" fmla="*/ 352998 h 558399"/>
                <a:gd name="connsiteX46" fmla="*/ 264088 w 557519"/>
                <a:gd name="connsiteY46" fmla="*/ 352998 h 558399"/>
                <a:gd name="connsiteX47" fmla="*/ 278760 w 557519"/>
                <a:gd name="connsiteY47" fmla="*/ 367669 h 558399"/>
                <a:gd name="connsiteX48" fmla="*/ 264088 w 557519"/>
                <a:gd name="connsiteY48" fmla="*/ 382341 h 558399"/>
                <a:gd name="connsiteX49" fmla="*/ 190143 w 557519"/>
                <a:gd name="connsiteY49" fmla="*/ 279640 h 558399"/>
                <a:gd name="connsiteX50" fmla="*/ 176059 w 557519"/>
                <a:gd name="connsiteY50" fmla="*/ 294312 h 558399"/>
                <a:gd name="connsiteX51" fmla="*/ 146716 w 557519"/>
                <a:gd name="connsiteY51" fmla="*/ 294312 h 558399"/>
                <a:gd name="connsiteX52" fmla="*/ 132044 w 557519"/>
                <a:gd name="connsiteY52" fmla="*/ 279640 h 558399"/>
                <a:gd name="connsiteX53" fmla="*/ 146716 w 557519"/>
                <a:gd name="connsiteY53" fmla="*/ 264968 h 558399"/>
                <a:gd name="connsiteX54" fmla="*/ 176059 w 557519"/>
                <a:gd name="connsiteY54" fmla="*/ 264968 h 558399"/>
                <a:gd name="connsiteX55" fmla="*/ 190143 w 557519"/>
                <a:gd name="connsiteY55" fmla="*/ 279640 h 558399"/>
                <a:gd name="connsiteX56" fmla="*/ 219487 w 557519"/>
                <a:gd name="connsiteY56" fmla="*/ 279640 h 558399"/>
                <a:gd name="connsiteX57" fmla="*/ 234146 w 557519"/>
                <a:gd name="connsiteY57" fmla="*/ 264957 h 558399"/>
                <a:gd name="connsiteX58" fmla="*/ 234745 w 557519"/>
                <a:gd name="connsiteY58" fmla="*/ 264968 h 558399"/>
                <a:gd name="connsiteX59" fmla="*/ 264088 w 557519"/>
                <a:gd name="connsiteY59" fmla="*/ 264968 h 558399"/>
                <a:gd name="connsiteX60" fmla="*/ 278760 w 557519"/>
                <a:gd name="connsiteY60" fmla="*/ 279640 h 558399"/>
                <a:gd name="connsiteX61" fmla="*/ 264088 w 557519"/>
                <a:gd name="connsiteY61" fmla="*/ 294312 h 558399"/>
                <a:gd name="connsiteX62" fmla="*/ 234745 w 557519"/>
                <a:gd name="connsiteY62" fmla="*/ 294312 h 558399"/>
                <a:gd name="connsiteX63" fmla="*/ 220660 w 557519"/>
                <a:gd name="connsiteY63" fmla="*/ 279640 h 558399"/>
                <a:gd name="connsiteX64" fmla="*/ 190143 w 557519"/>
                <a:gd name="connsiteY64" fmla="*/ 191611 h 558399"/>
                <a:gd name="connsiteX65" fmla="*/ 176059 w 557519"/>
                <a:gd name="connsiteY65" fmla="*/ 206282 h 558399"/>
                <a:gd name="connsiteX66" fmla="*/ 146716 w 557519"/>
                <a:gd name="connsiteY66" fmla="*/ 206282 h 558399"/>
                <a:gd name="connsiteX67" fmla="*/ 132044 w 557519"/>
                <a:gd name="connsiteY67" fmla="*/ 191611 h 558399"/>
                <a:gd name="connsiteX68" fmla="*/ 146716 w 557519"/>
                <a:gd name="connsiteY68" fmla="*/ 176939 h 558399"/>
                <a:gd name="connsiteX69" fmla="*/ 176059 w 557519"/>
                <a:gd name="connsiteY69" fmla="*/ 176939 h 558399"/>
                <a:gd name="connsiteX70" fmla="*/ 190143 w 557519"/>
                <a:gd name="connsiteY70" fmla="*/ 191611 h 558399"/>
                <a:gd name="connsiteX71" fmla="*/ 219487 w 557519"/>
                <a:gd name="connsiteY71" fmla="*/ 191611 h 558399"/>
                <a:gd name="connsiteX72" fmla="*/ 234146 w 557519"/>
                <a:gd name="connsiteY72" fmla="*/ 176927 h 558399"/>
                <a:gd name="connsiteX73" fmla="*/ 234745 w 557519"/>
                <a:gd name="connsiteY73" fmla="*/ 176939 h 558399"/>
                <a:gd name="connsiteX74" fmla="*/ 264088 w 557519"/>
                <a:gd name="connsiteY74" fmla="*/ 176939 h 558399"/>
                <a:gd name="connsiteX75" fmla="*/ 278760 w 557519"/>
                <a:gd name="connsiteY75" fmla="*/ 191611 h 558399"/>
                <a:gd name="connsiteX76" fmla="*/ 264088 w 557519"/>
                <a:gd name="connsiteY76" fmla="*/ 206282 h 558399"/>
                <a:gd name="connsiteX77" fmla="*/ 234745 w 557519"/>
                <a:gd name="connsiteY77" fmla="*/ 206282 h 558399"/>
                <a:gd name="connsiteX78" fmla="*/ 220660 w 557519"/>
                <a:gd name="connsiteY78" fmla="*/ 191611 h 558399"/>
                <a:gd name="connsiteX79" fmla="*/ 190143 w 557519"/>
                <a:gd name="connsiteY79" fmla="*/ 103581 h 558399"/>
                <a:gd name="connsiteX80" fmla="*/ 176059 w 557519"/>
                <a:gd name="connsiteY80" fmla="*/ 118253 h 558399"/>
                <a:gd name="connsiteX81" fmla="*/ 146716 w 557519"/>
                <a:gd name="connsiteY81" fmla="*/ 118253 h 558399"/>
                <a:gd name="connsiteX82" fmla="*/ 132044 w 557519"/>
                <a:gd name="connsiteY82" fmla="*/ 103581 h 558399"/>
                <a:gd name="connsiteX83" fmla="*/ 146716 w 557519"/>
                <a:gd name="connsiteY83" fmla="*/ 88910 h 558399"/>
                <a:gd name="connsiteX84" fmla="*/ 176059 w 557519"/>
                <a:gd name="connsiteY84" fmla="*/ 88910 h 558399"/>
                <a:gd name="connsiteX85" fmla="*/ 190143 w 557519"/>
                <a:gd name="connsiteY85" fmla="*/ 103581 h 558399"/>
                <a:gd name="connsiteX86" fmla="*/ 219487 w 557519"/>
                <a:gd name="connsiteY86" fmla="*/ 103581 h 558399"/>
                <a:gd name="connsiteX87" fmla="*/ 234146 w 557519"/>
                <a:gd name="connsiteY87" fmla="*/ 88898 h 558399"/>
                <a:gd name="connsiteX88" fmla="*/ 234745 w 557519"/>
                <a:gd name="connsiteY88" fmla="*/ 88910 h 558399"/>
                <a:gd name="connsiteX89" fmla="*/ 264088 w 557519"/>
                <a:gd name="connsiteY89" fmla="*/ 88910 h 558399"/>
                <a:gd name="connsiteX90" fmla="*/ 278760 w 557519"/>
                <a:gd name="connsiteY90" fmla="*/ 103581 h 558399"/>
                <a:gd name="connsiteX91" fmla="*/ 264088 w 557519"/>
                <a:gd name="connsiteY91" fmla="*/ 118253 h 558399"/>
                <a:gd name="connsiteX92" fmla="*/ 234745 w 557519"/>
                <a:gd name="connsiteY92" fmla="*/ 118253 h 558399"/>
                <a:gd name="connsiteX93" fmla="*/ 220660 w 557519"/>
                <a:gd name="connsiteY93" fmla="*/ 103581 h 558399"/>
                <a:gd name="connsiteX94" fmla="*/ 438973 w 557519"/>
                <a:gd name="connsiteY94" fmla="*/ 455699 h 558399"/>
                <a:gd name="connsiteX95" fmla="*/ 424302 w 557519"/>
                <a:gd name="connsiteY95" fmla="*/ 470370 h 558399"/>
                <a:gd name="connsiteX96" fmla="*/ 394958 w 557519"/>
                <a:gd name="connsiteY96" fmla="*/ 470370 h 558399"/>
                <a:gd name="connsiteX97" fmla="*/ 380287 w 557519"/>
                <a:gd name="connsiteY97" fmla="*/ 455699 h 558399"/>
                <a:gd name="connsiteX98" fmla="*/ 394958 w 557519"/>
                <a:gd name="connsiteY98" fmla="*/ 441027 h 558399"/>
                <a:gd name="connsiteX99" fmla="*/ 424302 w 557519"/>
                <a:gd name="connsiteY99" fmla="*/ 441027 h 558399"/>
                <a:gd name="connsiteX100" fmla="*/ 440120 w 557519"/>
                <a:gd name="connsiteY100" fmla="*/ 454452 h 558399"/>
                <a:gd name="connsiteX101" fmla="*/ 440147 w 557519"/>
                <a:gd name="connsiteY101" fmla="*/ 454818 h 558399"/>
                <a:gd name="connsiteX102" fmla="*/ 380287 w 557519"/>
                <a:gd name="connsiteY102" fmla="*/ 367669 h 558399"/>
                <a:gd name="connsiteX103" fmla="*/ 394958 w 557519"/>
                <a:gd name="connsiteY103" fmla="*/ 352998 h 558399"/>
                <a:gd name="connsiteX104" fmla="*/ 424302 w 557519"/>
                <a:gd name="connsiteY104" fmla="*/ 352998 h 558399"/>
                <a:gd name="connsiteX105" fmla="*/ 438973 w 557519"/>
                <a:gd name="connsiteY105" fmla="*/ 367669 h 558399"/>
                <a:gd name="connsiteX106" fmla="*/ 424302 w 557519"/>
                <a:gd name="connsiteY106" fmla="*/ 382341 h 558399"/>
                <a:gd name="connsiteX107" fmla="*/ 394958 w 557519"/>
                <a:gd name="connsiteY107" fmla="*/ 382341 h 558399"/>
                <a:gd name="connsiteX108" fmla="*/ 381461 w 557519"/>
                <a:gd name="connsiteY108" fmla="*/ 367083 h 558399"/>
                <a:gd name="connsiteX109" fmla="*/ 380287 w 557519"/>
                <a:gd name="connsiteY109" fmla="*/ 279640 h 558399"/>
                <a:gd name="connsiteX110" fmla="*/ 394958 w 557519"/>
                <a:gd name="connsiteY110" fmla="*/ 264968 h 558399"/>
                <a:gd name="connsiteX111" fmla="*/ 424302 w 557519"/>
                <a:gd name="connsiteY111" fmla="*/ 264968 h 558399"/>
                <a:gd name="connsiteX112" fmla="*/ 438973 w 557519"/>
                <a:gd name="connsiteY112" fmla="*/ 279640 h 558399"/>
                <a:gd name="connsiteX113" fmla="*/ 424302 w 557519"/>
                <a:gd name="connsiteY113" fmla="*/ 294312 h 558399"/>
                <a:gd name="connsiteX114" fmla="*/ 394958 w 557519"/>
                <a:gd name="connsiteY114" fmla="*/ 294312 h 558399"/>
                <a:gd name="connsiteX115" fmla="*/ 381461 w 557519"/>
                <a:gd name="connsiteY115" fmla="*/ 279640 h 558399"/>
                <a:gd name="connsiteX116" fmla="*/ 380287 w 557519"/>
                <a:gd name="connsiteY116" fmla="*/ 191611 h 558399"/>
                <a:gd name="connsiteX117" fmla="*/ 394958 w 557519"/>
                <a:gd name="connsiteY117" fmla="*/ 176939 h 558399"/>
                <a:gd name="connsiteX118" fmla="*/ 424302 w 557519"/>
                <a:gd name="connsiteY118" fmla="*/ 176939 h 558399"/>
                <a:gd name="connsiteX119" fmla="*/ 438973 w 557519"/>
                <a:gd name="connsiteY119" fmla="*/ 191611 h 558399"/>
                <a:gd name="connsiteX120" fmla="*/ 424302 w 557519"/>
                <a:gd name="connsiteY120" fmla="*/ 206282 h 558399"/>
                <a:gd name="connsiteX121" fmla="*/ 394958 w 557519"/>
                <a:gd name="connsiteY121" fmla="*/ 206282 h 558399"/>
                <a:gd name="connsiteX122" fmla="*/ 381461 w 557519"/>
                <a:gd name="connsiteY122" fmla="*/ 192198 h 558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557519" h="558399">
                  <a:moveTo>
                    <a:pt x="542848" y="529057"/>
                  </a:moveTo>
                  <a:lnTo>
                    <a:pt x="498833" y="529057"/>
                  </a:lnTo>
                  <a:lnTo>
                    <a:pt x="498833" y="132924"/>
                  </a:lnTo>
                  <a:cubicBezTo>
                    <a:pt x="499282" y="126320"/>
                    <a:pt x="495162" y="120264"/>
                    <a:pt x="488856" y="118253"/>
                  </a:cubicBezTo>
                  <a:lnTo>
                    <a:pt x="352117" y="73358"/>
                  </a:lnTo>
                  <a:lnTo>
                    <a:pt x="352117" y="14672"/>
                  </a:lnTo>
                  <a:cubicBezTo>
                    <a:pt x="352117" y="6569"/>
                    <a:pt x="345548" y="0"/>
                    <a:pt x="337446" y="0"/>
                  </a:cubicBezTo>
                  <a:lnTo>
                    <a:pt x="73358" y="0"/>
                  </a:lnTo>
                  <a:cubicBezTo>
                    <a:pt x="65255" y="0"/>
                    <a:pt x="58686" y="6569"/>
                    <a:pt x="58686" y="14672"/>
                  </a:cubicBezTo>
                  <a:lnTo>
                    <a:pt x="58686" y="529057"/>
                  </a:lnTo>
                  <a:lnTo>
                    <a:pt x="14672" y="529057"/>
                  </a:lnTo>
                  <a:cubicBezTo>
                    <a:pt x="6569" y="529057"/>
                    <a:pt x="0" y="535627"/>
                    <a:pt x="0" y="543728"/>
                  </a:cubicBezTo>
                  <a:cubicBezTo>
                    <a:pt x="0" y="551830"/>
                    <a:pt x="6569" y="558400"/>
                    <a:pt x="14672" y="558400"/>
                  </a:cubicBezTo>
                  <a:lnTo>
                    <a:pt x="542848" y="558400"/>
                  </a:lnTo>
                  <a:cubicBezTo>
                    <a:pt x="550949" y="558400"/>
                    <a:pt x="557519" y="551830"/>
                    <a:pt x="557519" y="543728"/>
                  </a:cubicBezTo>
                  <a:cubicBezTo>
                    <a:pt x="557519" y="535627"/>
                    <a:pt x="550949" y="529057"/>
                    <a:pt x="542848" y="529057"/>
                  </a:cubicBezTo>
                  <a:close/>
                  <a:moveTo>
                    <a:pt x="469490" y="143488"/>
                  </a:moveTo>
                  <a:lnTo>
                    <a:pt x="469490" y="529057"/>
                  </a:lnTo>
                  <a:lnTo>
                    <a:pt x="352117" y="529057"/>
                  </a:lnTo>
                  <a:lnTo>
                    <a:pt x="352117" y="104168"/>
                  </a:lnTo>
                  <a:close/>
                  <a:moveTo>
                    <a:pt x="190730" y="529057"/>
                  </a:moveTo>
                  <a:lnTo>
                    <a:pt x="190730" y="470370"/>
                  </a:lnTo>
                  <a:lnTo>
                    <a:pt x="220073" y="470370"/>
                  </a:lnTo>
                  <a:lnTo>
                    <a:pt x="220073" y="529057"/>
                  </a:lnTo>
                  <a:close/>
                  <a:moveTo>
                    <a:pt x="234745" y="441027"/>
                  </a:moveTo>
                  <a:lnTo>
                    <a:pt x="176059" y="441027"/>
                  </a:lnTo>
                  <a:cubicBezTo>
                    <a:pt x="167956" y="441027"/>
                    <a:pt x="161387" y="447597"/>
                    <a:pt x="161387" y="455699"/>
                  </a:cubicBezTo>
                  <a:lnTo>
                    <a:pt x="161387" y="529057"/>
                  </a:lnTo>
                  <a:lnTo>
                    <a:pt x="88029" y="529057"/>
                  </a:lnTo>
                  <a:lnTo>
                    <a:pt x="88029" y="30223"/>
                  </a:lnTo>
                  <a:lnTo>
                    <a:pt x="322774" y="30223"/>
                  </a:lnTo>
                  <a:lnTo>
                    <a:pt x="322774" y="529057"/>
                  </a:lnTo>
                  <a:lnTo>
                    <a:pt x="249417" y="529057"/>
                  </a:lnTo>
                  <a:lnTo>
                    <a:pt x="249417" y="454818"/>
                  </a:lnTo>
                  <a:cubicBezTo>
                    <a:pt x="248950" y="447060"/>
                    <a:pt x="242515" y="441013"/>
                    <a:pt x="234745" y="441027"/>
                  </a:cubicBezTo>
                  <a:close/>
                  <a:moveTo>
                    <a:pt x="190143" y="367669"/>
                  </a:moveTo>
                  <a:cubicBezTo>
                    <a:pt x="190150" y="375548"/>
                    <a:pt x="183931" y="382027"/>
                    <a:pt x="176059" y="382341"/>
                  </a:cubicBezTo>
                  <a:lnTo>
                    <a:pt x="146716" y="382341"/>
                  </a:lnTo>
                  <a:cubicBezTo>
                    <a:pt x="138613" y="382341"/>
                    <a:pt x="132044" y="375771"/>
                    <a:pt x="132044" y="367669"/>
                  </a:cubicBezTo>
                  <a:cubicBezTo>
                    <a:pt x="132044" y="359568"/>
                    <a:pt x="138613" y="352998"/>
                    <a:pt x="146716" y="352998"/>
                  </a:cubicBezTo>
                  <a:lnTo>
                    <a:pt x="176059" y="352998"/>
                  </a:lnTo>
                  <a:cubicBezTo>
                    <a:pt x="183931" y="353312"/>
                    <a:pt x="190150" y="359791"/>
                    <a:pt x="190143" y="367669"/>
                  </a:cubicBezTo>
                  <a:close/>
                  <a:moveTo>
                    <a:pt x="265849" y="382341"/>
                  </a:moveTo>
                  <a:lnTo>
                    <a:pt x="234745" y="382341"/>
                  </a:lnTo>
                  <a:cubicBezTo>
                    <a:pt x="226643" y="382341"/>
                    <a:pt x="220073" y="375771"/>
                    <a:pt x="220073" y="367669"/>
                  </a:cubicBezTo>
                  <a:cubicBezTo>
                    <a:pt x="220073" y="359568"/>
                    <a:pt x="226643" y="352998"/>
                    <a:pt x="234745" y="352998"/>
                  </a:cubicBezTo>
                  <a:lnTo>
                    <a:pt x="264088" y="352998"/>
                  </a:lnTo>
                  <a:cubicBezTo>
                    <a:pt x="272190" y="352998"/>
                    <a:pt x="278760" y="359568"/>
                    <a:pt x="278760" y="367669"/>
                  </a:cubicBezTo>
                  <a:cubicBezTo>
                    <a:pt x="278760" y="375771"/>
                    <a:pt x="272190" y="382341"/>
                    <a:pt x="264088" y="382341"/>
                  </a:cubicBezTo>
                  <a:close/>
                  <a:moveTo>
                    <a:pt x="190143" y="279640"/>
                  </a:moveTo>
                  <a:cubicBezTo>
                    <a:pt x="190150" y="287519"/>
                    <a:pt x="183931" y="293998"/>
                    <a:pt x="176059" y="294312"/>
                  </a:cubicBezTo>
                  <a:lnTo>
                    <a:pt x="146716" y="294312"/>
                  </a:lnTo>
                  <a:cubicBezTo>
                    <a:pt x="138613" y="294312"/>
                    <a:pt x="132044" y="287742"/>
                    <a:pt x="132044" y="279640"/>
                  </a:cubicBezTo>
                  <a:cubicBezTo>
                    <a:pt x="132044" y="271538"/>
                    <a:pt x="138613" y="264968"/>
                    <a:pt x="146716" y="264968"/>
                  </a:cubicBezTo>
                  <a:lnTo>
                    <a:pt x="176059" y="264968"/>
                  </a:lnTo>
                  <a:cubicBezTo>
                    <a:pt x="183931" y="265282"/>
                    <a:pt x="190150" y="271761"/>
                    <a:pt x="190143" y="279640"/>
                  </a:cubicBezTo>
                  <a:close/>
                  <a:moveTo>
                    <a:pt x="219487" y="279640"/>
                  </a:moveTo>
                  <a:cubicBezTo>
                    <a:pt x="219481" y="271538"/>
                    <a:pt x="226045" y="264963"/>
                    <a:pt x="234146" y="264957"/>
                  </a:cubicBezTo>
                  <a:cubicBezTo>
                    <a:pt x="234346" y="264957"/>
                    <a:pt x="234545" y="264960"/>
                    <a:pt x="234745" y="264968"/>
                  </a:cubicBezTo>
                  <a:lnTo>
                    <a:pt x="264088" y="264968"/>
                  </a:lnTo>
                  <a:cubicBezTo>
                    <a:pt x="272190" y="264968"/>
                    <a:pt x="278760" y="271538"/>
                    <a:pt x="278760" y="279640"/>
                  </a:cubicBezTo>
                  <a:cubicBezTo>
                    <a:pt x="278760" y="287742"/>
                    <a:pt x="272190" y="294312"/>
                    <a:pt x="264088" y="294312"/>
                  </a:cubicBezTo>
                  <a:lnTo>
                    <a:pt x="234745" y="294312"/>
                  </a:lnTo>
                  <a:cubicBezTo>
                    <a:pt x="226872" y="293998"/>
                    <a:pt x="220654" y="287519"/>
                    <a:pt x="220660" y="279640"/>
                  </a:cubicBezTo>
                  <a:close/>
                  <a:moveTo>
                    <a:pt x="190143" y="191611"/>
                  </a:moveTo>
                  <a:cubicBezTo>
                    <a:pt x="190150" y="199490"/>
                    <a:pt x="183931" y="205967"/>
                    <a:pt x="176059" y="206282"/>
                  </a:cubicBezTo>
                  <a:lnTo>
                    <a:pt x="146716" y="206282"/>
                  </a:lnTo>
                  <a:cubicBezTo>
                    <a:pt x="138613" y="206282"/>
                    <a:pt x="132044" y="199713"/>
                    <a:pt x="132044" y="191611"/>
                  </a:cubicBezTo>
                  <a:cubicBezTo>
                    <a:pt x="132044" y="183508"/>
                    <a:pt x="138613" y="176939"/>
                    <a:pt x="146716" y="176939"/>
                  </a:cubicBezTo>
                  <a:lnTo>
                    <a:pt x="176059" y="176939"/>
                  </a:lnTo>
                  <a:cubicBezTo>
                    <a:pt x="183931" y="177254"/>
                    <a:pt x="190150" y="183731"/>
                    <a:pt x="190143" y="191611"/>
                  </a:cubicBezTo>
                  <a:close/>
                  <a:moveTo>
                    <a:pt x="219487" y="191611"/>
                  </a:moveTo>
                  <a:cubicBezTo>
                    <a:pt x="219481" y="183508"/>
                    <a:pt x="226045" y="176934"/>
                    <a:pt x="234146" y="176927"/>
                  </a:cubicBezTo>
                  <a:cubicBezTo>
                    <a:pt x="234346" y="176927"/>
                    <a:pt x="234545" y="176931"/>
                    <a:pt x="234745" y="176939"/>
                  </a:cubicBezTo>
                  <a:lnTo>
                    <a:pt x="264088" y="176939"/>
                  </a:lnTo>
                  <a:cubicBezTo>
                    <a:pt x="272190" y="176939"/>
                    <a:pt x="278760" y="183508"/>
                    <a:pt x="278760" y="191611"/>
                  </a:cubicBezTo>
                  <a:cubicBezTo>
                    <a:pt x="278760" y="199713"/>
                    <a:pt x="272190" y="206282"/>
                    <a:pt x="264088" y="206282"/>
                  </a:cubicBezTo>
                  <a:lnTo>
                    <a:pt x="234745" y="206282"/>
                  </a:lnTo>
                  <a:cubicBezTo>
                    <a:pt x="226872" y="205967"/>
                    <a:pt x="220654" y="199490"/>
                    <a:pt x="220660" y="191611"/>
                  </a:cubicBezTo>
                  <a:close/>
                  <a:moveTo>
                    <a:pt x="190143" y="103581"/>
                  </a:moveTo>
                  <a:cubicBezTo>
                    <a:pt x="190150" y="111460"/>
                    <a:pt x="183931" y="117938"/>
                    <a:pt x="176059" y="118253"/>
                  </a:cubicBezTo>
                  <a:lnTo>
                    <a:pt x="146716" y="118253"/>
                  </a:lnTo>
                  <a:cubicBezTo>
                    <a:pt x="138613" y="118253"/>
                    <a:pt x="132044" y="111684"/>
                    <a:pt x="132044" y="103581"/>
                  </a:cubicBezTo>
                  <a:cubicBezTo>
                    <a:pt x="132044" y="95478"/>
                    <a:pt x="138613" y="88910"/>
                    <a:pt x="146716" y="88910"/>
                  </a:cubicBezTo>
                  <a:lnTo>
                    <a:pt x="176059" y="88910"/>
                  </a:lnTo>
                  <a:cubicBezTo>
                    <a:pt x="183931" y="89225"/>
                    <a:pt x="190150" y="95702"/>
                    <a:pt x="190143" y="103581"/>
                  </a:cubicBezTo>
                  <a:close/>
                  <a:moveTo>
                    <a:pt x="219487" y="103581"/>
                  </a:moveTo>
                  <a:cubicBezTo>
                    <a:pt x="219481" y="95478"/>
                    <a:pt x="226045" y="88904"/>
                    <a:pt x="234146" y="88898"/>
                  </a:cubicBezTo>
                  <a:cubicBezTo>
                    <a:pt x="234346" y="88898"/>
                    <a:pt x="234545" y="88902"/>
                    <a:pt x="234745" y="88910"/>
                  </a:cubicBezTo>
                  <a:lnTo>
                    <a:pt x="264088" y="88910"/>
                  </a:lnTo>
                  <a:cubicBezTo>
                    <a:pt x="272190" y="88910"/>
                    <a:pt x="278760" y="95478"/>
                    <a:pt x="278760" y="103581"/>
                  </a:cubicBezTo>
                  <a:cubicBezTo>
                    <a:pt x="278760" y="111684"/>
                    <a:pt x="272190" y="118253"/>
                    <a:pt x="264088" y="118253"/>
                  </a:cubicBezTo>
                  <a:lnTo>
                    <a:pt x="234745" y="118253"/>
                  </a:lnTo>
                  <a:cubicBezTo>
                    <a:pt x="226872" y="117938"/>
                    <a:pt x="220654" y="111460"/>
                    <a:pt x="220660" y="103581"/>
                  </a:cubicBezTo>
                  <a:close/>
                  <a:moveTo>
                    <a:pt x="438973" y="455699"/>
                  </a:moveTo>
                  <a:cubicBezTo>
                    <a:pt x="438973" y="463800"/>
                    <a:pt x="432403" y="470370"/>
                    <a:pt x="424302" y="470370"/>
                  </a:cubicBezTo>
                  <a:lnTo>
                    <a:pt x="394958" y="470370"/>
                  </a:lnTo>
                  <a:cubicBezTo>
                    <a:pt x="386857" y="470370"/>
                    <a:pt x="380287" y="463800"/>
                    <a:pt x="380287" y="455699"/>
                  </a:cubicBezTo>
                  <a:cubicBezTo>
                    <a:pt x="380287" y="447597"/>
                    <a:pt x="386857" y="441027"/>
                    <a:pt x="394958" y="441027"/>
                  </a:cubicBezTo>
                  <a:lnTo>
                    <a:pt x="424302" y="441027"/>
                  </a:lnTo>
                  <a:cubicBezTo>
                    <a:pt x="432377" y="440367"/>
                    <a:pt x="439460" y="446377"/>
                    <a:pt x="440120" y="454452"/>
                  </a:cubicBezTo>
                  <a:cubicBezTo>
                    <a:pt x="440132" y="454575"/>
                    <a:pt x="440141" y="454695"/>
                    <a:pt x="440147" y="454818"/>
                  </a:cubicBezTo>
                  <a:close/>
                  <a:moveTo>
                    <a:pt x="380287" y="367669"/>
                  </a:moveTo>
                  <a:cubicBezTo>
                    <a:pt x="380442" y="359632"/>
                    <a:pt x="386921" y="353153"/>
                    <a:pt x="394958" y="352998"/>
                  </a:cubicBezTo>
                  <a:lnTo>
                    <a:pt x="424302" y="352998"/>
                  </a:lnTo>
                  <a:cubicBezTo>
                    <a:pt x="432339" y="353153"/>
                    <a:pt x="438818" y="359632"/>
                    <a:pt x="438973" y="367669"/>
                  </a:cubicBezTo>
                  <a:cubicBezTo>
                    <a:pt x="438973" y="375771"/>
                    <a:pt x="432403" y="382341"/>
                    <a:pt x="424302" y="382341"/>
                  </a:cubicBezTo>
                  <a:lnTo>
                    <a:pt x="394958" y="382341"/>
                  </a:lnTo>
                  <a:cubicBezTo>
                    <a:pt x="387086" y="381716"/>
                    <a:pt x="381120" y="374973"/>
                    <a:pt x="381461" y="367083"/>
                  </a:cubicBezTo>
                  <a:close/>
                  <a:moveTo>
                    <a:pt x="380287" y="279640"/>
                  </a:moveTo>
                  <a:cubicBezTo>
                    <a:pt x="380287" y="271538"/>
                    <a:pt x="386857" y="264968"/>
                    <a:pt x="394958" y="264968"/>
                  </a:cubicBezTo>
                  <a:lnTo>
                    <a:pt x="424302" y="264968"/>
                  </a:lnTo>
                  <a:cubicBezTo>
                    <a:pt x="432403" y="264968"/>
                    <a:pt x="438973" y="271538"/>
                    <a:pt x="438973" y="279640"/>
                  </a:cubicBezTo>
                  <a:cubicBezTo>
                    <a:pt x="438973" y="287742"/>
                    <a:pt x="432403" y="294312"/>
                    <a:pt x="424302" y="294312"/>
                  </a:cubicBezTo>
                  <a:lnTo>
                    <a:pt x="394958" y="294312"/>
                  </a:lnTo>
                  <a:cubicBezTo>
                    <a:pt x="387317" y="293698"/>
                    <a:pt x="381437" y="287304"/>
                    <a:pt x="381461" y="279640"/>
                  </a:cubicBezTo>
                  <a:close/>
                  <a:moveTo>
                    <a:pt x="380287" y="191611"/>
                  </a:moveTo>
                  <a:cubicBezTo>
                    <a:pt x="380287" y="183508"/>
                    <a:pt x="386857" y="176939"/>
                    <a:pt x="394958" y="176939"/>
                  </a:cubicBezTo>
                  <a:lnTo>
                    <a:pt x="424302" y="176939"/>
                  </a:lnTo>
                  <a:cubicBezTo>
                    <a:pt x="432403" y="176939"/>
                    <a:pt x="438973" y="183508"/>
                    <a:pt x="438973" y="191611"/>
                  </a:cubicBezTo>
                  <a:cubicBezTo>
                    <a:pt x="438818" y="199648"/>
                    <a:pt x="432339" y="206126"/>
                    <a:pt x="424302" y="206282"/>
                  </a:cubicBezTo>
                  <a:lnTo>
                    <a:pt x="394958" y="206282"/>
                  </a:lnTo>
                  <a:cubicBezTo>
                    <a:pt x="387596" y="205568"/>
                    <a:pt x="381860" y="199583"/>
                    <a:pt x="381461" y="192198"/>
                  </a:cubicBezTo>
                  <a:close/>
                </a:path>
              </a:pathLst>
            </a:custGeom>
            <a:solidFill>
              <a:schemeClr val="tx1"/>
            </a:solidFill>
            <a:ln w="29337"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grpSp>
      <p:pic>
        <p:nvPicPr>
          <p:cNvPr id="49" name="Picture 48">
            <a:extLst>
              <a:ext uri="{FF2B5EF4-FFF2-40B4-BE49-F238E27FC236}">
                <a16:creationId xmlns:a16="http://schemas.microsoft.com/office/drawing/2014/main" id="{AF17C8D7-347F-4CA8-A104-F529340BE3BA}"/>
              </a:ext>
            </a:extLst>
          </p:cNvPr>
          <p:cNvPicPr>
            <a:picLocks noChangeAspect="1"/>
          </p:cNvPicPr>
          <p:nvPr/>
        </p:nvPicPr>
        <p:blipFill rotWithShape="1">
          <a:blip r:embed="rId8" cstate="print">
            <a:extLst>
              <a:ext uri="{28A0092B-C50C-407E-A947-70E740481C1C}">
                <a14:useLocalDpi xmlns:a14="http://schemas.microsoft.com/office/drawing/2010/main"/>
              </a:ext>
            </a:extLst>
          </a:blip>
          <a:srcRect/>
          <a:stretch/>
        </p:blipFill>
        <p:spPr>
          <a:xfrm>
            <a:off x="1442019" y="2152288"/>
            <a:ext cx="864738" cy="452608"/>
          </a:xfrm>
          <a:prstGeom prst="rect">
            <a:avLst/>
          </a:prstGeom>
        </p:spPr>
      </p:pic>
      <p:grpSp>
        <p:nvGrpSpPr>
          <p:cNvPr id="50" name="Group 49">
            <a:extLst>
              <a:ext uri="{FF2B5EF4-FFF2-40B4-BE49-F238E27FC236}">
                <a16:creationId xmlns:a16="http://schemas.microsoft.com/office/drawing/2014/main" id="{05D953E4-FAFF-43C9-BF84-2BA370BB98A4}"/>
              </a:ext>
            </a:extLst>
          </p:cNvPr>
          <p:cNvGrpSpPr/>
          <p:nvPr/>
        </p:nvGrpSpPr>
        <p:grpSpPr>
          <a:xfrm>
            <a:off x="10077021" y="2141840"/>
            <a:ext cx="485500" cy="420766"/>
            <a:chOff x="5130808" y="2253638"/>
            <a:chExt cx="485500" cy="420766"/>
          </a:xfrm>
        </p:grpSpPr>
        <p:sp>
          <p:nvSpPr>
            <p:cNvPr id="51" name="Rectangle 50">
              <a:extLst>
                <a:ext uri="{FF2B5EF4-FFF2-40B4-BE49-F238E27FC236}">
                  <a16:creationId xmlns:a16="http://schemas.microsoft.com/office/drawing/2014/main" id="{81579580-571B-4CE4-B185-A2DED8E47A84}"/>
                </a:ext>
              </a:extLst>
            </p:cNvPr>
            <p:cNvSpPr/>
            <p:nvPr/>
          </p:nvSpPr>
          <p:spPr>
            <a:xfrm>
              <a:off x="5215890" y="2419350"/>
              <a:ext cx="99060" cy="163830"/>
            </a:xfrm>
            <a:prstGeom prst="rect">
              <a:avLst/>
            </a:prstGeom>
            <a:solidFill>
              <a:srgbClr val="7FD6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DIN Next LT Arabic"/>
                <a:ea typeface="+mn-ea"/>
                <a:cs typeface="DIN Next LT Arabic"/>
              </a:endParaRPr>
            </a:p>
          </p:txBody>
        </p:sp>
        <p:sp>
          <p:nvSpPr>
            <p:cNvPr id="52" name="Rectangle 51">
              <a:extLst>
                <a:ext uri="{FF2B5EF4-FFF2-40B4-BE49-F238E27FC236}">
                  <a16:creationId xmlns:a16="http://schemas.microsoft.com/office/drawing/2014/main" id="{B5E3C82A-1198-4A73-B777-2D96BC8317D9}"/>
                </a:ext>
              </a:extLst>
            </p:cNvPr>
            <p:cNvSpPr/>
            <p:nvPr/>
          </p:nvSpPr>
          <p:spPr>
            <a:xfrm>
              <a:off x="5416099" y="2419350"/>
              <a:ext cx="99060" cy="163830"/>
            </a:xfrm>
            <a:prstGeom prst="rect">
              <a:avLst/>
            </a:prstGeom>
            <a:solidFill>
              <a:srgbClr val="7FD6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DIN Next LT Arabic"/>
                <a:ea typeface="+mn-ea"/>
                <a:cs typeface="DIN Next LT Arabic"/>
              </a:endParaRPr>
            </a:p>
          </p:txBody>
        </p:sp>
        <p:sp>
          <p:nvSpPr>
            <p:cNvPr id="57" name="Freeform: Shape 56">
              <a:extLst>
                <a:ext uri="{FF2B5EF4-FFF2-40B4-BE49-F238E27FC236}">
                  <a16:creationId xmlns:a16="http://schemas.microsoft.com/office/drawing/2014/main" id="{57951D8C-C771-4F06-B398-9BE11A35755D}"/>
                </a:ext>
              </a:extLst>
            </p:cNvPr>
            <p:cNvSpPr/>
            <p:nvPr/>
          </p:nvSpPr>
          <p:spPr>
            <a:xfrm>
              <a:off x="5179695" y="2266949"/>
              <a:ext cx="392430" cy="150495"/>
            </a:xfrm>
            <a:custGeom>
              <a:avLst/>
              <a:gdLst>
                <a:gd name="connsiteX0" fmla="*/ 0 w 413385"/>
                <a:gd name="connsiteY0" fmla="*/ 137160 h 152400"/>
                <a:gd name="connsiteX1" fmla="*/ 211455 w 413385"/>
                <a:gd name="connsiteY1" fmla="*/ 0 h 152400"/>
                <a:gd name="connsiteX2" fmla="*/ 413385 w 413385"/>
                <a:gd name="connsiteY2" fmla="*/ 125730 h 152400"/>
                <a:gd name="connsiteX3" fmla="*/ 409575 w 413385"/>
                <a:gd name="connsiteY3" fmla="*/ 150495 h 152400"/>
                <a:gd name="connsiteX4" fmla="*/ 83820 w 413385"/>
                <a:gd name="connsiteY4" fmla="*/ 152400 h 152400"/>
                <a:gd name="connsiteX5" fmla="*/ 0 w 413385"/>
                <a:gd name="connsiteY5" fmla="*/ 137160 h 152400"/>
                <a:gd name="connsiteX0" fmla="*/ 0 w 329565"/>
                <a:gd name="connsiteY0" fmla="*/ 152400 h 152400"/>
                <a:gd name="connsiteX1" fmla="*/ 127635 w 329565"/>
                <a:gd name="connsiteY1" fmla="*/ 0 h 152400"/>
                <a:gd name="connsiteX2" fmla="*/ 329565 w 329565"/>
                <a:gd name="connsiteY2" fmla="*/ 125730 h 152400"/>
                <a:gd name="connsiteX3" fmla="*/ 325755 w 329565"/>
                <a:gd name="connsiteY3" fmla="*/ 150495 h 152400"/>
                <a:gd name="connsiteX4" fmla="*/ 0 w 329565"/>
                <a:gd name="connsiteY4" fmla="*/ 152400 h 152400"/>
                <a:gd name="connsiteX0" fmla="*/ 0 w 392430"/>
                <a:gd name="connsiteY0" fmla="*/ 140970 h 150495"/>
                <a:gd name="connsiteX1" fmla="*/ 190500 w 392430"/>
                <a:gd name="connsiteY1" fmla="*/ 0 h 150495"/>
                <a:gd name="connsiteX2" fmla="*/ 392430 w 392430"/>
                <a:gd name="connsiteY2" fmla="*/ 125730 h 150495"/>
                <a:gd name="connsiteX3" fmla="*/ 388620 w 392430"/>
                <a:gd name="connsiteY3" fmla="*/ 150495 h 150495"/>
                <a:gd name="connsiteX4" fmla="*/ 0 w 392430"/>
                <a:gd name="connsiteY4" fmla="*/ 140970 h 150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430" h="150495">
                  <a:moveTo>
                    <a:pt x="0" y="140970"/>
                  </a:moveTo>
                  <a:lnTo>
                    <a:pt x="190500" y="0"/>
                  </a:lnTo>
                  <a:lnTo>
                    <a:pt x="392430" y="125730"/>
                  </a:lnTo>
                  <a:lnTo>
                    <a:pt x="388620" y="150495"/>
                  </a:lnTo>
                  <a:lnTo>
                    <a:pt x="0" y="140970"/>
                  </a:lnTo>
                  <a:close/>
                </a:path>
              </a:pathLst>
            </a:custGeom>
            <a:solidFill>
              <a:srgbClr val="7FD6F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DIN Next LT Arabic"/>
                <a:ea typeface="+mn-ea"/>
                <a:cs typeface="DIN Next LT Arabic"/>
              </a:endParaRPr>
            </a:p>
          </p:txBody>
        </p:sp>
        <p:sp>
          <p:nvSpPr>
            <p:cNvPr id="58" name="Freeform: Shape 57">
              <a:extLst>
                <a:ext uri="{FF2B5EF4-FFF2-40B4-BE49-F238E27FC236}">
                  <a16:creationId xmlns:a16="http://schemas.microsoft.com/office/drawing/2014/main" id="{C2E8AA1E-F5F8-42D5-9AAF-12737F38A28E}"/>
                </a:ext>
              </a:extLst>
            </p:cNvPr>
            <p:cNvSpPr/>
            <p:nvPr/>
          </p:nvSpPr>
          <p:spPr>
            <a:xfrm>
              <a:off x="5130808" y="2253638"/>
              <a:ext cx="485500" cy="420766"/>
            </a:xfrm>
            <a:custGeom>
              <a:avLst/>
              <a:gdLst>
                <a:gd name="connsiteX0" fmla="*/ 427434 w 857250"/>
                <a:gd name="connsiteY0" fmla="*/ 37 h 742949"/>
                <a:gd name="connsiteX1" fmla="*/ 413444 w 857250"/>
                <a:gd name="connsiteY1" fmla="*/ 4203 h 742949"/>
                <a:gd name="connsiteX2" fmla="*/ 61019 w 857250"/>
                <a:gd name="connsiteY2" fmla="*/ 222969 h 742949"/>
                <a:gd name="connsiteX3" fmla="*/ 47625 w 857250"/>
                <a:gd name="connsiteY3" fmla="*/ 247375 h 742949"/>
                <a:gd name="connsiteX4" fmla="*/ 47625 w 857250"/>
                <a:gd name="connsiteY4" fmla="*/ 295296 h 742949"/>
                <a:gd name="connsiteX5" fmla="*/ 76200 w 857250"/>
                <a:gd name="connsiteY5" fmla="*/ 323870 h 742949"/>
                <a:gd name="connsiteX6" fmla="*/ 123825 w 857250"/>
                <a:gd name="connsiteY6" fmla="*/ 323870 h 742949"/>
                <a:gd name="connsiteX7" fmla="*/ 123825 w 857250"/>
                <a:gd name="connsiteY7" fmla="*/ 571506 h 742949"/>
                <a:gd name="connsiteX8" fmla="*/ 76200 w 857250"/>
                <a:gd name="connsiteY8" fmla="*/ 571506 h 742949"/>
                <a:gd name="connsiteX9" fmla="*/ 73224 w 857250"/>
                <a:gd name="connsiteY9" fmla="*/ 571506 h 742949"/>
                <a:gd name="connsiteX10" fmla="*/ 55959 w 857250"/>
                <a:gd name="connsiteY10" fmla="*/ 579840 h 742949"/>
                <a:gd name="connsiteX11" fmla="*/ 8334 w 857250"/>
                <a:gd name="connsiteY11" fmla="*/ 627462 h 742949"/>
                <a:gd name="connsiteX12" fmla="*/ 0 w 857250"/>
                <a:gd name="connsiteY12" fmla="*/ 647702 h 742949"/>
                <a:gd name="connsiteX13" fmla="*/ 0 w 857250"/>
                <a:gd name="connsiteY13" fmla="*/ 714374 h 742949"/>
                <a:gd name="connsiteX14" fmla="*/ 28575 w 857250"/>
                <a:gd name="connsiteY14" fmla="*/ 742947 h 742949"/>
                <a:gd name="connsiteX15" fmla="*/ 381000 w 857250"/>
                <a:gd name="connsiteY15" fmla="*/ 742947 h 742949"/>
                <a:gd name="connsiteX16" fmla="*/ 409979 w 857250"/>
                <a:gd name="connsiteY16" fmla="*/ 714778 h 742949"/>
                <a:gd name="connsiteX17" fmla="*/ 381809 w 857250"/>
                <a:gd name="connsiteY17" fmla="*/ 685800 h 742949"/>
                <a:gd name="connsiteX18" fmla="*/ 381000 w 857250"/>
                <a:gd name="connsiteY18" fmla="*/ 685800 h 742949"/>
                <a:gd name="connsiteX19" fmla="*/ 57150 w 857250"/>
                <a:gd name="connsiteY19" fmla="*/ 685800 h 742949"/>
                <a:gd name="connsiteX20" fmla="*/ 57150 w 857250"/>
                <a:gd name="connsiteY20" fmla="*/ 659608 h 742949"/>
                <a:gd name="connsiteX21" fmla="*/ 88106 w 857250"/>
                <a:gd name="connsiteY21" fmla="*/ 628653 h 742949"/>
                <a:gd name="connsiteX22" fmla="*/ 769144 w 857250"/>
                <a:gd name="connsiteY22" fmla="*/ 628653 h 742949"/>
                <a:gd name="connsiteX23" fmla="*/ 800100 w 857250"/>
                <a:gd name="connsiteY23" fmla="*/ 659608 h 742949"/>
                <a:gd name="connsiteX24" fmla="*/ 800100 w 857250"/>
                <a:gd name="connsiteY24" fmla="*/ 685800 h 742949"/>
                <a:gd name="connsiteX25" fmla="*/ 476250 w 857250"/>
                <a:gd name="connsiteY25" fmla="*/ 685800 h 742949"/>
                <a:gd name="connsiteX26" fmla="*/ 447271 w 857250"/>
                <a:gd name="connsiteY26" fmla="*/ 713969 h 742949"/>
                <a:gd name="connsiteX27" fmla="*/ 475441 w 857250"/>
                <a:gd name="connsiteY27" fmla="*/ 742947 h 742949"/>
                <a:gd name="connsiteX28" fmla="*/ 476250 w 857250"/>
                <a:gd name="connsiteY28" fmla="*/ 742947 h 742949"/>
                <a:gd name="connsiteX29" fmla="*/ 828675 w 857250"/>
                <a:gd name="connsiteY29" fmla="*/ 742947 h 742949"/>
                <a:gd name="connsiteX30" fmla="*/ 857250 w 857250"/>
                <a:gd name="connsiteY30" fmla="*/ 714374 h 742949"/>
                <a:gd name="connsiteX31" fmla="*/ 857250 w 857250"/>
                <a:gd name="connsiteY31" fmla="*/ 647702 h 742949"/>
                <a:gd name="connsiteX32" fmla="*/ 848916 w 857250"/>
                <a:gd name="connsiteY32" fmla="*/ 627462 h 742949"/>
                <a:gd name="connsiteX33" fmla="*/ 801291 w 857250"/>
                <a:gd name="connsiteY33" fmla="*/ 579840 h 742949"/>
                <a:gd name="connsiteX34" fmla="*/ 781050 w 857250"/>
                <a:gd name="connsiteY34" fmla="*/ 571506 h 742949"/>
                <a:gd name="connsiteX35" fmla="*/ 733425 w 857250"/>
                <a:gd name="connsiteY35" fmla="*/ 571506 h 742949"/>
                <a:gd name="connsiteX36" fmla="*/ 733425 w 857250"/>
                <a:gd name="connsiteY36" fmla="*/ 323870 h 742949"/>
                <a:gd name="connsiteX37" fmla="*/ 781050 w 857250"/>
                <a:gd name="connsiteY37" fmla="*/ 323870 h 742949"/>
                <a:gd name="connsiteX38" fmla="*/ 809625 w 857250"/>
                <a:gd name="connsiteY38" fmla="*/ 295296 h 742949"/>
                <a:gd name="connsiteX39" fmla="*/ 809625 w 857250"/>
                <a:gd name="connsiteY39" fmla="*/ 247375 h 742949"/>
                <a:gd name="connsiteX40" fmla="*/ 796231 w 857250"/>
                <a:gd name="connsiteY40" fmla="*/ 222969 h 742949"/>
                <a:gd name="connsiteX41" fmla="*/ 443806 w 857250"/>
                <a:gd name="connsiteY41" fmla="*/ 4203 h 742949"/>
                <a:gd name="connsiteX42" fmla="*/ 427434 w 857250"/>
                <a:gd name="connsiteY42" fmla="*/ 37 h 742949"/>
                <a:gd name="connsiteX43" fmla="*/ 428625 w 857250"/>
                <a:gd name="connsiteY43" fmla="*/ 62541 h 742949"/>
                <a:gd name="connsiteX44" fmla="*/ 752475 w 857250"/>
                <a:gd name="connsiteY44" fmla="*/ 263151 h 742949"/>
                <a:gd name="connsiteX45" fmla="*/ 752475 w 857250"/>
                <a:gd name="connsiteY45" fmla="*/ 266723 h 742949"/>
                <a:gd name="connsiteX46" fmla="*/ 104775 w 857250"/>
                <a:gd name="connsiteY46" fmla="*/ 266723 h 742949"/>
                <a:gd name="connsiteX47" fmla="*/ 104775 w 857250"/>
                <a:gd name="connsiteY47" fmla="*/ 263151 h 742949"/>
                <a:gd name="connsiteX48" fmla="*/ 428625 w 857250"/>
                <a:gd name="connsiteY48" fmla="*/ 62541 h 742949"/>
                <a:gd name="connsiteX49" fmla="*/ 180975 w 857250"/>
                <a:gd name="connsiteY49" fmla="*/ 323870 h 742949"/>
                <a:gd name="connsiteX50" fmla="*/ 304800 w 857250"/>
                <a:gd name="connsiteY50" fmla="*/ 323870 h 742949"/>
                <a:gd name="connsiteX51" fmla="*/ 304800 w 857250"/>
                <a:gd name="connsiteY51" fmla="*/ 571506 h 742949"/>
                <a:gd name="connsiteX52" fmla="*/ 180975 w 857250"/>
                <a:gd name="connsiteY52" fmla="*/ 571506 h 742949"/>
                <a:gd name="connsiteX53" fmla="*/ 180975 w 857250"/>
                <a:gd name="connsiteY53" fmla="*/ 323870 h 742949"/>
                <a:gd name="connsiteX54" fmla="*/ 361950 w 857250"/>
                <a:gd name="connsiteY54" fmla="*/ 323870 h 742949"/>
                <a:gd name="connsiteX55" fmla="*/ 495300 w 857250"/>
                <a:gd name="connsiteY55" fmla="*/ 323870 h 742949"/>
                <a:gd name="connsiteX56" fmla="*/ 495300 w 857250"/>
                <a:gd name="connsiteY56" fmla="*/ 571506 h 742949"/>
                <a:gd name="connsiteX57" fmla="*/ 361950 w 857250"/>
                <a:gd name="connsiteY57" fmla="*/ 571506 h 742949"/>
                <a:gd name="connsiteX58" fmla="*/ 361950 w 857250"/>
                <a:gd name="connsiteY58" fmla="*/ 323870 h 742949"/>
                <a:gd name="connsiteX59" fmla="*/ 552450 w 857250"/>
                <a:gd name="connsiteY59" fmla="*/ 323870 h 742949"/>
                <a:gd name="connsiteX60" fmla="*/ 676275 w 857250"/>
                <a:gd name="connsiteY60" fmla="*/ 323870 h 742949"/>
                <a:gd name="connsiteX61" fmla="*/ 676275 w 857250"/>
                <a:gd name="connsiteY61" fmla="*/ 571506 h 742949"/>
                <a:gd name="connsiteX62" fmla="*/ 552450 w 857250"/>
                <a:gd name="connsiteY62" fmla="*/ 571506 h 742949"/>
                <a:gd name="connsiteX63" fmla="*/ 552450 w 857250"/>
                <a:gd name="connsiteY63" fmla="*/ 323870 h 742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857250" h="742949">
                  <a:moveTo>
                    <a:pt x="427434" y="37"/>
                  </a:moveTo>
                  <a:cubicBezTo>
                    <a:pt x="422489" y="191"/>
                    <a:pt x="417669" y="1627"/>
                    <a:pt x="413444" y="4203"/>
                  </a:cubicBezTo>
                  <a:lnTo>
                    <a:pt x="61019" y="222969"/>
                  </a:lnTo>
                  <a:cubicBezTo>
                    <a:pt x="52626" y="228233"/>
                    <a:pt x="47557" y="237468"/>
                    <a:pt x="47625" y="247375"/>
                  </a:cubicBezTo>
                  <a:lnTo>
                    <a:pt x="47625" y="295296"/>
                  </a:lnTo>
                  <a:cubicBezTo>
                    <a:pt x="47627" y="311076"/>
                    <a:pt x="60419" y="323868"/>
                    <a:pt x="76200" y="323870"/>
                  </a:cubicBezTo>
                  <a:lnTo>
                    <a:pt x="123825" y="323870"/>
                  </a:lnTo>
                  <a:lnTo>
                    <a:pt x="123825" y="571506"/>
                  </a:lnTo>
                  <a:lnTo>
                    <a:pt x="76200" y="571506"/>
                  </a:lnTo>
                  <a:cubicBezTo>
                    <a:pt x="75209" y="571454"/>
                    <a:pt x="74215" y="571454"/>
                    <a:pt x="73224" y="571506"/>
                  </a:cubicBezTo>
                  <a:cubicBezTo>
                    <a:pt x="66681" y="572213"/>
                    <a:pt x="60583" y="575157"/>
                    <a:pt x="55959" y="579840"/>
                  </a:cubicBezTo>
                  <a:lnTo>
                    <a:pt x="8334" y="627462"/>
                  </a:lnTo>
                  <a:cubicBezTo>
                    <a:pt x="2980" y="632836"/>
                    <a:pt x="-18" y="640117"/>
                    <a:pt x="0" y="647702"/>
                  </a:cubicBezTo>
                  <a:lnTo>
                    <a:pt x="0" y="714374"/>
                  </a:lnTo>
                  <a:cubicBezTo>
                    <a:pt x="2" y="730154"/>
                    <a:pt x="12794" y="742945"/>
                    <a:pt x="28575" y="742947"/>
                  </a:cubicBezTo>
                  <a:lnTo>
                    <a:pt x="381000" y="742947"/>
                  </a:lnTo>
                  <a:cubicBezTo>
                    <a:pt x="396782" y="743170"/>
                    <a:pt x="409756" y="730559"/>
                    <a:pt x="409979" y="714778"/>
                  </a:cubicBezTo>
                  <a:cubicBezTo>
                    <a:pt x="410203" y="698997"/>
                    <a:pt x="397590" y="686024"/>
                    <a:pt x="381809" y="685800"/>
                  </a:cubicBezTo>
                  <a:cubicBezTo>
                    <a:pt x="381539" y="685796"/>
                    <a:pt x="381270" y="685796"/>
                    <a:pt x="381000" y="685800"/>
                  </a:cubicBezTo>
                  <a:lnTo>
                    <a:pt x="57150" y="685800"/>
                  </a:lnTo>
                  <a:lnTo>
                    <a:pt x="57150" y="659608"/>
                  </a:lnTo>
                  <a:lnTo>
                    <a:pt x="88106" y="628653"/>
                  </a:lnTo>
                  <a:lnTo>
                    <a:pt x="769144" y="628653"/>
                  </a:lnTo>
                  <a:lnTo>
                    <a:pt x="800100" y="659608"/>
                  </a:lnTo>
                  <a:lnTo>
                    <a:pt x="800100" y="685800"/>
                  </a:lnTo>
                  <a:lnTo>
                    <a:pt x="476250" y="685800"/>
                  </a:lnTo>
                  <a:cubicBezTo>
                    <a:pt x="460468" y="685577"/>
                    <a:pt x="447494" y="698189"/>
                    <a:pt x="447271" y="713969"/>
                  </a:cubicBezTo>
                  <a:cubicBezTo>
                    <a:pt x="447047" y="729750"/>
                    <a:pt x="459660" y="742724"/>
                    <a:pt x="475441" y="742947"/>
                  </a:cubicBezTo>
                  <a:cubicBezTo>
                    <a:pt x="475711" y="742951"/>
                    <a:pt x="475981" y="742951"/>
                    <a:pt x="476250" y="742947"/>
                  </a:cubicBezTo>
                  <a:lnTo>
                    <a:pt x="828675" y="742947"/>
                  </a:lnTo>
                  <a:cubicBezTo>
                    <a:pt x="844456" y="742945"/>
                    <a:pt x="857248" y="730154"/>
                    <a:pt x="857250" y="714374"/>
                  </a:cubicBezTo>
                  <a:lnTo>
                    <a:pt x="857250" y="647702"/>
                  </a:lnTo>
                  <a:cubicBezTo>
                    <a:pt x="857268" y="640117"/>
                    <a:pt x="854270" y="632836"/>
                    <a:pt x="848916" y="627462"/>
                  </a:cubicBezTo>
                  <a:lnTo>
                    <a:pt x="801291" y="579840"/>
                  </a:lnTo>
                  <a:cubicBezTo>
                    <a:pt x="795918" y="574486"/>
                    <a:pt x="788636" y="571487"/>
                    <a:pt x="781050" y="571506"/>
                  </a:cubicBezTo>
                  <a:lnTo>
                    <a:pt x="733425" y="571506"/>
                  </a:lnTo>
                  <a:lnTo>
                    <a:pt x="733425" y="323870"/>
                  </a:lnTo>
                  <a:lnTo>
                    <a:pt x="781050" y="323870"/>
                  </a:lnTo>
                  <a:cubicBezTo>
                    <a:pt x="796831" y="323868"/>
                    <a:pt x="809623" y="311076"/>
                    <a:pt x="809625" y="295296"/>
                  </a:cubicBezTo>
                  <a:lnTo>
                    <a:pt x="809625" y="247375"/>
                  </a:lnTo>
                  <a:cubicBezTo>
                    <a:pt x="809694" y="237468"/>
                    <a:pt x="804624" y="228233"/>
                    <a:pt x="796231" y="222969"/>
                  </a:cubicBezTo>
                  <a:lnTo>
                    <a:pt x="443806" y="4203"/>
                  </a:lnTo>
                  <a:cubicBezTo>
                    <a:pt x="438893" y="1197"/>
                    <a:pt x="433187" y="-256"/>
                    <a:pt x="427434" y="37"/>
                  </a:cubicBezTo>
                  <a:close/>
                  <a:moveTo>
                    <a:pt x="428625" y="62541"/>
                  </a:moveTo>
                  <a:lnTo>
                    <a:pt x="752475" y="263151"/>
                  </a:lnTo>
                  <a:lnTo>
                    <a:pt x="752475" y="266723"/>
                  </a:lnTo>
                  <a:lnTo>
                    <a:pt x="104775" y="266723"/>
                  </a:lnTo>
                  <a:lnTo>
                    <a:pt x="104775" y="263151"/>
                  </a:lnTo>
                  <a:lnTo>
                    <a:pt x="428625" y="62541"/>
                  </a:lnTo>
                  <a:close/>
                  <a:moveTo>
                    <a:pt x="180975" y="323870"/>
                  </a:moveTo>
                  <a:lnTo>
                    <a:pt x="304800" y="323870"/>
                  </a:lnTo>
                  <a:lnTo>
                    <a:pt x="304800" y="571506"/>
                  </a:lnTo>
                  <a:lnTo>
                    <a:pt x="180975" y="571506"/>
                  </a:lnTo>
                  <a:lnTo>
                    <a:pt x="180975" y="323870"/>
                  </a:lnTo>
                  <a:close/>
                  <a:moveTo>
                    <a:pt x="361950" y="323870"/>
                  </a:moveTo>
                  <a:lnTo>
                    <a:pt x="495300" y="323870"/>
                  </a:lnTo>
                  <a:lnTo>
                    <a:pt x="495300" y="571506"/>
                  </a:lnTo>
                  <a:lnTo>
                    <a:pt x="361950" y="571506"/>
                  </a:lnTo>
                  <a:lnTo>
                    <a:pt x="361950" y="323870"/>
                  </a:lnTo>
                  <a:close/>
                  <a:moveTo>
                    <a:pt x="552450" y="323870"/>
                  </a:moveTo>
                  <a:lnTo>
                    <a:pt x="676275" y="323870"/>
                  </a:lnTo>
                  <a:lnTo>
                    <a:pt x="676275" y="571506"/>
                  </a:lnTo>
                  <a:lnTo>
                    <a:pt x="552450" y="571506"/>
                  </a:lnTo>
                  <a:lnTo>
                    <a:pt x="552450" y="323870"/>
                  </a:lnTo>
                  <a:close/>
                </a:path>
              </a:pathLst>
            </a:custGeom>
            <a:solidFill>
              <a:schemeClr val="tx1"/>
            </a:solid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grpSp>
      <p:grpSp>
        <p:nvGrpSpPr>
          <p:cNvPr id="59" name="Group 58">
            <a:extLst>
              <a:ext uri="{FF2B5EF4-FFF2-40B4-BE49-F238E27FC236}">
                <a16:creationId xmlns:a16="http://schemas.microsoft.com/office/drawing/2014/main" id="{60678B00-1A3C-4FF0-8113-5B8458D2DE43}"/>
              </a:ext>
            </a:extLst>
          </p:cNvPr>
          <p:cNvGrpSpPr/>
          <p:nvPr/>
        </p:nvGrpSpPr>
        <p:grpSpPr>
          <a:xfrm>
            <a:off x="4391398" y="2156460"/>
            <a:ext cx="611069" cy="448749"/>
            <a:chOff x="5032462" y="2377440"/>
            <a:chExt cx="611069" cy="448749"/>
          </a:xfrm>
        </p:grpSpPr>
        <p:sp>
          <p:nvSpPr>
            <p:cNvPr id="60" name="Freeform: Shape 59">
              <a:extLst>
                <a:ext uri="{FF2B5EF4-FFF2-40B4-BE49-F238E27FC236}">
                  <a16:creationId xmlns:a16="http://schemas.microsoft.com/office/drawing/2014/main" id="{A0DD82D8-D6C5-4B5A-B2B4-54F4AB0694BC}"/>
                </a:ext>
              </a:extLst>
            </p:cNvPr>
            <p:cNvSpPr/>
            <p:nvPr/>
          </p:nvSpPr>
          <p:spPr>
            <a:xfrm>
              <a:off x="5064760" y="2377440"/>
              <a:ext cx="553720" cy="294640"/>
            </a:xfrm>
            <a:custGeom>
              <a:avLst/>
              <a:gdLst>
                <a:gd name="connsiteX0" fmla="*/ 269240 w 553720"/>
                <a:gd name="connsiteY0" fmla="*/ 0 h 294640"/>
                <a:gd name="connsiteX1" fmla="*/ 553720 w 553720"/>
                <a:gd name="connsiteY1" fmla="*/ 157480 h 294640"/>
                <a:gd name="connsiteX2" fmla="*/ 289560 w 553720"/>
                <a:gd name="connsiteY2" fmla="*/ 294640 h 294640"/>
                <a:gd name="connsiteX3" fmla="*/ 0 w 553720"/>
                <a:gd name="connsiteY3" fmla="*/ 162560 h 294640"/>
                <a:gd name="connsiteX4" fmla="*/ 269240 w 553720"/>
                <a:gd name="connsiteY4" fmla="*/ 0 h 294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720" h="294640">
                  <a:moveTo>
                    <a:pt x="269240" y="0"/>
                  </a:moveTo>
                  <a:lnTo>
                    <a:pt x="553720" y="157480"/>
                  </a:lnTo>
                  <a:lnTo>
                    <a:pt x="289560" y="294640"/>
                  </a:lnTo>
                  <a:lnTo>
                    <a:pt x="0" y="162560"/>
                  </a:lnTo>
                  <a:lnTo>
                    <a:pt x="269240" y="0"/>
                  </a:lnTo>
                  <a:close/>
                </a:path>
              </a:pathLst>
            </a:custGeom>
            <a:solidFill>
              <a:srgbClr val="7FD6F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DIN Next LT Arabic"/>
                <a:ea typeface="+mn-ea"/>
                <a:cs typeface="DIN Next LT Arabic"/>
              </a:endParaRPr>
            </a:p>
          </p:txBody>
        </p:sp>
        <p:sp>
          <p:nvSpPr>
            <p:cNvPr id="61" name="Freeform: Shape 60">
              <a:extLst>
                <a:ext uri="{FF2B5EF4-FFF2-40B4-BE49-F238E27FC236}">
                  <a16:creationId xmlns:a16="http://schemas.microsoft.com/office/drawing/2014/main" id="{78EB601B-77E3-4E13-BDAD-6B9629C72299}"/>
                </a:ext>
              </a:extLst>
            </p:cNvPr>
            <p:cNvSpPr/>
            <p:nvPr/>
          </p:nvSpPr>
          <p:spPr>
            <a:xfrm>
              <a:off x="5032462" y="2380630"/>
              <a:ext cx="611069" cy="445559"/>
            </a:xfrm>
            <a:custGeom>
              <a:avLst/>
              <a:gdLst>
                <a:gd name="connsiteX0" fmla="*/ 692316 w 849507"/>
                <a:gd name="connsiteY0" fmla="*/ 259857 h 619415"/>
                <a:gd name="connsiteX1" fmla="*/ 444066 w 849507"/>
                <a:gd name="connsiteY1" fmla="*/ 136146 h 619415"/>
                <a:gd name="connsiteX2" fmla="*/ 414748 w 849507"/>
                <a:gd name="connsiteY2" fmla="*/ 145957 h 619415"/>
                <a:gd name="connsiteX3" fmla="*/ 424559 w 849507"/>
                <a:gd name="connsiteY3" fmla="*/ 175284 h 619415"/>
                <a:gd name="connsiteX4" fmla="*/ 643158 w 849507"/>
                <a:gd name="connsiteY4" fmla="*/ 284212 h 619415"/>
                <a:gd name="connsiteX5" fmla="*/ 419863 w 849507"/>
                <a:gd name="connsiteY5" fmla="*/ 394854 h 619415"/>
                <a:gd name="connsiteX6" fmla="*/ 198559 w 849507"/>
                <a:gd name="connsiteY6" fmla="*/ 282431 h 619415"/>
                <a:gd name="connsiteX7" fmla="*/ 187472 w 849507"/>
                <a:gd name="connsiteY7" fmla="*/ 276802 h 619415"/>
                <a:gd name="connsiteX8" fmla="*/ 70762 w 849507"/>
                <a:gd name="connsiteY8" fmla="*/ 217518 h 619415"/>
                <a:gd name="connsiteX9" fmla="*/ 419863 w 849507"/>
                <a:gd name="connsiteY9" fmla="*/ 46154 h 619415"/>
                <a:gd name="connsiteX10" fmla="*/ 777765 w 849507"/>
                <a:gd name="connsiteY10" fmla="*/ 217518 h 619415"/>
                <a:gd name="connsiteX11" fmla="*/ 692316 w 849507"/>
                <a:gd name="connsiteY11" fmla="*/ 259857 h 619415"/>
                <a:gd name="connsiteX12" fmla="*/ 611868 w 849507"/>
                <a:gd name="connsiteY12" fmla="*/ 514336 h 619415"/>
                <a:gd name="connsiteX13" fmla="*/ 204865 w 849507"/>
                <a:gd name="connsiteY13" fmla="*/ 490438 h 619415"/>
                <a:gd name="connsiteX14" fmla="*/ 204865 w 849507"/>
                <a:gd name="connsiteY14" fmla="*/ 334666 h 619415"/>
                <a:gd name="connsiteX15" fmla="*/ 409843 w 849507"/>
                <a:gd name="connsiteY15" fmla="*/ 438793 h 619415"/>
                <a:gd name="connsiteX16" fmla="*/ 419739 w 849507"/>
                <a:gd name="connsiteY16" fmla="*/ 441156 h 619415"/>
                <a:gd name="connsiteX17" fmla="*/ 429455 w 849507"/>
                <a:gd name="connsiteY17" fmla="*/ 438898 h 619415"/>
                <a:gd name="connsiteX18" fmla="*/ 611868 w 849507"/>
                <a:gd name="connsiteY18" fmla="*/ 348506 h 619415"/>
                <a:gd name="connsiteX19" fmla="*/ 611868 w 849507"/>
                <a:gd name="connsiteY19" fmla="*/ 514336 h 619415"/>
                <a:gd name="connsiteX20" fmla="*/ 837087 w 849507"/>
                <a:gd name="connsiteY20" fmla="*/ 197458 h 619415"/>
                <a:gd name="connsiteX21" fmla="*/ 429169 w 849507"/>
                <a:gd name="connsiteY21" fmla="*/ 2148 h 619415"/>
                <a:gd name="connsiteX22" fmla="*/ 410119 w 849507"/>
                <a:gd name="connsiteY22" fmla="*/ 2253 h 619415"/>
                <a:gd name="connsiteX23" fmla="*/ 12231 w 849507"/>
                <a:gd name="connsiteY23" fmla="*/ 197563 h 619415"/>
                <a:gd name="connsiteX24" fmla="*/ 1 w 849507"/>
                <a:gd name="connsiteY24" fmla="*/ 217023 h 619415"/>
                <a:gd name="connsiteX25" fmla="*/ 11945 w 849507"/>
                <a:gd name="connsiteY25" fmla="*/ 236654 h 619415"/>
                <a:gd name="connsiteX26" fmla="*/ 161164 w 849507"/>
                <a:gd name="connsiteY26" fmla="*/ 312463 h 619415"/>
                <a:gd name="connsiteX27" fmla="*/ 161164 w 849507"/>
                <a:gd name="connsiteY27" fmla="*/ 499887 h 619415"/>
                <a:gd name="connsiteX28" fmla="*/ 167498 w 849507"/>
                <a:gd name="connsiteY28" fmla="*/ 515298 h 619415"/>
                <a:gd name="connsiteX29" fmla="*/ 425140 w 849507"/>
                <a:gd name="connsiteY29" fmla="*/ 619416 h 619415"/>
                <a:gd name="connsiteX30" fmla="*/ 646310 w 849507"/>
                <a:gd name="connsiteY30" fmla="*/ 543702 h 619415"/>
                <a:gd name="connsiteX31" fmla="*/ 655569 w 849507"/>
                <a:gd name="connsiteY31" fmla="*/ 525842 h 619415"/>
                <a:gd name="connsiteX32" fmla="*/ 655569 w 849507"/>
                <a:gd name="connsiteY32" fmla="*/ 326846 h 619415"/>
                <a:gd name="connsiteX33" fmla="*/ 681048 w 849507"/>
                <a:gd name="connsiteY33" fmla="*/ 314225 h 619415"/>
                <a:gd name="connsiteX34" fmla="*/ 681048 w 849507"/>
                <a:gd name="connsiteY34" fmla="*/ 471207 h 619415"/>
                <a:gd name="connsiteX35" fmla="*/ 702908 w 849507"/>
                <a:gd name="connsiteY35" fmla="*/ 493057 h 619415"/>
                <a:gd name="connsiteX36" fmla="*/ 724758 w 849507"/>
                <a:gd name="connsiteY36" fmla="*/ 471207 h 619415"/>
                <a:gd name="connsiteX37" fmla="*/ 724758 w 849507"/>
                <a:gd name="connsiteY37" fmla="*/ 292566 h 619415"/>
                <a:gd name="connsiteX38" fmla="*/ 837372 w 849507"/>
                <a:gd name="connsiteY38" fmla="*/ 236768 h 619415"/>
                <a:gd name="connsiteX39" fmla="*/ 849507 w 849507"/>
                <a:gd name="connsiteY39" fmla="*/ 217023 h 619415"/>
                <a:gd name="connsiteX40" fmla="*/ 837087 w 849507"/>
                <a:gd name="connsiteY40" fmla="*/ 197458 h 619415"/>
                <a:gd name="connsiteX41" fmla="*/ 837087 w 849507"/>
                <a:gd name="connsiteY41" fmla="*/ 197458 h 619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849507" h="619415">
                  <a:moveTo>
                    <a:pt x="692316" y="259857"/>
                  </a:moveTo>
                  <a:lnTo>
                    <a:pt x="444066" y="136146"/>
                  </a:lnTo>
                  <a:cubicBezTo>
                    <a:pt x="433227" y="130783"/>
                    <a:pt x="420168" y="135203"/>
                    <a:pt x="414748" y="145957"/>
                  </a:cubicBezTo>
                  <a:cubicBezTo>
                    <a:pt x="409366" y="156758"/>
                    <a:pt x="413767" y="169884"/>
                    <a:pt x="424559" y="175284"/>
                  </a:cubicBezTo>
                  <a:lnTo>
                    <a:pt x="643158" y="284212"/>
                  </a:lnTo>
                  <a:lnTo>
                    <a:pt x="419863" y="394854"/>
                  </a:lnTo>
                  <a:lnTo>
                    <a:pt x="198559" y="282431"/>
                  </a:lnTo>
                  <a:cubicBezTo>
                    <a:pt x="195625" y="279450"/>
                    <a:pt x="191711" y="277707"/>
                    <a:pt x="187472" y="276802"/>
                  </a:cubicBezTo>
                  <a:lnTo>
                    <a:pt x="70762" y="217518"/>
                  </a:lnTo>
                  <a:lnTo>
                    <a:pt x="419863" y="46154"/>
                  </a:lnTo>
                  <a:lnTo>
                    <a:pt x="777765" y="217518"/>
                  </a:lnTo>
                  <a:lnTo>
                    <a:pt x="692316" y="259857"/>
                  </a:lnTo>
                  <a:close/>
                  <a:moveTo>
                    <a:pt x="611868" y="514336"/>
                  </a:moveTo>
                  <a:cubicBezTo>
                    <a:pt x="405852" y="652325"/>
                    <a:pt x="239479" y="521442"/>
                    <a:pt x="204865" y="490438"/>
                  </a:cubicBezTo>
                  <a:lnTo>
                    <a:pt x="204865" y="334666"/>
                  </a:lnTo>
                  <a:lnTo>
                    <a:pt x="409843" y="438793"/>
                  </a:lnTo>
                  <a:cubicBezTo>
                    <a:pt x="412957" y="440374"/>
                    <a:pt x="416348" y="441156"/>
                    <a:pt x="419739" y="441156"/>
                  </a:cubicBezTo>
                  <a:cubicBezTo>
                    <a:pt x="423073" y="441156"/>
                    <a:pt x="426378" y="440413"/>
                    <a:pt x="429455" y="438898"/>
                  </a:cubicBezTo>
                  <a:lnTo>
                    <a:pt x="611868" y="348506"/>
                  </a:lnTo>
                  <a:lnTo>
                    <a:pt x="611868" y="514336"/>
                  </a:lnTo>
                  <a:close/>
                  <a:moveTo>
                    <a:pt x="837087" y="197458"/>
                  </a:moveTo>
                  <a:lnTo>
                    <a:pt x="429169" y="2148"/>
                  </a:lnTo>
                  <a:cubicBezTo>
                    <a:pt x="423130" y="-757"/>
                    <a:pt x="416110" y="-709"/>
                    <a:pt x="410119" y="2253"/>
                  </a:cubicBezTo>
                  <a:lnTo>
                    <a:pt x="12231" y="197563"/>
                  </a:lnTo>
                  <a:cubicBezTo>
                    <a:pt x="4782" y="201211"/>
                    <a:pt x="67" y="208746"/>
                    <a:pt x="1" y="217023"/>
                  </a:cubicBezTo>
                  <a:cubicBezTo>
                    <a:pt x="-66" y="225300"/>
                    <a:pt x="4563" y="232901"/>
                    <a:pt x="11945" y="236654"/>
                  </a:cubicBezTo>
                  <a:lnTo>
                    <a:pt x="161164" y="312463"/>
                  </a:lnTo>
                  <a:lnTo>
                    <a:pt x="161164" y="499887"/>
                  </a:lnTo>
                  <a:cubicBezTo>
                    <a:pt x="161164" y="505649"/>
                    <a:pt x="163440" y="511202"/>
                    <a:pt x="167498" y="515298"/>
                  </a:cubicBezTo>
                  <a:cubicBezTo>
                    <a:pt x="168994" y="516794"/>
                    <a:pt x="273435" y="619435"/>
                    <a:pt x="425140" y="619416"/>
                  </a:cubicBezTo>
                  <a:cubicBezTo>
                    <a:pt x="491377" y="619416"/>
                    <a:pt x="566672" y="599823"/>
                    <a:pt x="646310" y="543702"/>
                  </a:cubicBezTo>
                  <a:cubicBezTo>
                    <a:pt x="652111" y="539606"/>
                    <a:pt x="655569" y="532948"/>
                    <a:pt x="655569" y="525842"/>
                  </a:cubicBezTo>
                  <a:lnTo>
                    <a:pt x="655569" y="326846"/>
                  </a:lnTo>
                  <a:lnTo>
                    <a:pt x="681048" y="314225"/>
                  </a:lnTo>
                  <a:lnTo>
                    <a:pt x="681048" y="471207"/>
                  </a:lnTo>
                  <a:cubicBezTo>
                    <a:pt x="681048" y="483285"/>
                    <a:pt x="690821" y="493057"/>
                    <a:pt x="702908" y="493057"/>
                  </a:cubicBezTo>
                  <a:cubicBezTo>
                    <a:pt x="714986" y="493057"/>
                    <a:pt x="724758" y="483285"/>
                    <a:pt x="724758" y="471207"/>
                  </a:cubicBezTo>
                  <a:lnTo>
                    <a:pt x="724758" y="292566"/>
                  </a:lnTo>
                  <a:lnTo>
                    <a:pt x="837372" y="236768"/>
                  </a:lnTo>
                  <a:cubicBezTo>
                    <a:pt x="844859" y="233053"/>
                    <a:pt x="849574" y="225386"/>
                    <a:pt x="849507" y="217023"/>
                  </a:cubicBezTo>
                  <a:cubicBezTo>
                    <a:pt x="849450" y="208660"/>
                    <a:pt x="844621" y="201087"/>
                    <a:pt x="837087" y="197458"/>
                  </a:cubicBezTo>
                  <a:lnTo>
                    <a:pt x="837087" y="197458"/>
                  </a:lnTo>
                  <a:close/>
                </a:path>
              </a:pathLst>
            </a:custGeom>
            <a:solidFill>
              <a:schemeClr val="tx2"/>
            </a:solid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grpSp>
      <p:sp>
        <p:nvSpPr>
          <p:cNvPr id="62" name="Rectangle 61">
            <a:extLst>
              <a:ext uri="{FF2B5EF4-FFF2-40B4-BE49-F238E27FC236}">
                <a16:creationId xmlns:a16="http://schemas.microsoft.com/office/drawing/2014/main" id="{C40FFCFD-F0C5-4BF5-8858-7163C5C86434}"/>
              </a:ext>
            </a:extLst>
          </p:cNvPr>
          <p:cNvSpPr/>
          <p:nvPr/>
        </p:nvSpPr>
        <p:spPr>
          <a:xfrm>
            <a:off x="1112520" y="1318789"/>
            <a:ext cx="10517522" cy="35445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1400" b="0" i="0" u="none" strike="noStrike" kern="1200" cap="none" spc="0" normalizeH="0" baseline="0" noProof="0">
                <a:ln>
                  <a:noFill/>
                </a:ln>
                <a:solidFill>
                  <a:srgbClr val="282560"/>
                </a:solidFill>
                <a:effectLst/>
                <a:uLnTx/>
                <a:uFillTx/>
                <a:latin typeface="DIN Next LT Arabic"/>
                <a:ea typeface="+mn-ea"/>
                <a:cs typeface="DIN Next LT Arabic"/>
              </a:rPr>
              <a:t>يعمل المرصد الحضري لمدينة نيوكاسل على إقامة الشراكات والتعاون مع مجموعة واسعة من أصحاب المصلحة بما يشمل الجهات الحكومية والشركات الخاصة والجامعات والمراكز البحثية الأخرى.</a:t>
            </a:r>
          </a:p>
        </p:txBody>
      </p:sp>
      <p:pic>
        <p:nvPicPr>
          <p:cNvPr id="37" name="Picture 36" descr="A picture containing graphical user interface&#10;&#10;Description automatically generated">
            <a:extLst>
              <a:ext uri="{FF2B5EF4-FFF2-40B4-BE49-F238E27FC236}">
                <a16:creationId xmlns:a16="http://schemas.microsoft.com/office/drawing/2014/main" id="{163BEF92-4D45-40B1-96D3-1010010814C1}"/>
              </a:ext>
            </a:extLst>
          </p:cNvPr>
          <p:cNvPicPr>
            <a:picLocks noChangeAspect="1"/>
          </p:cNvPicPr>
          <p:nvPr/>
        </p:nvPicPr>
        <p:blipFill>
          <a:blip r:embed="rId9" cstate="print">
            <a:extLst>
              <a:ext uri="{BEBA8EAE-BF5A-486C-A8C5-ECC9F3942E4B}">
                <a14:imgProps xmlns:a14="http://schemas.microsoft.com/office/drawing/2010/main">
                  <a14:imgLayer r:embed="rId10">
                    <a14:imgEffect>
                      <a14:brightnessContrast bright="-20000" contrast="-40000"/>
                    </a14:imgEffect>
                  </a14:imgLayer>
                </a14:imgProps>
              </a:ext>
              <a:ext uri="{28A0092B-C50C-407E-A947-70E740481C1C}">
                <a14:useLocalDpi xmlns:a14="http://schemas.microsoft.com/office/drawing/2010/main"/>
              </a:ext>
            </a:extLst>
          </a:blip>
          <a:stretch>
            <a:fillRect/>
          </a:stretch>
        </p:blipFill>
        <p:spPr>
          <a:xfrm>
            <a:off x="74311" y="354415"/>
            <a:ext cx="1643269" cy="335513"/>
          </a:xfrm>
          <a:prstGeom prst="rect">
            <a:avLst/>
          </a:prstGeom>
        </p:spPr>
      </p:pic>
      <p:pic>
        <p:nvPicPr>
          <p:cNvPr id="36" name="Picture 35">
            <a:extLst>
              <a:ext uri="{FF2B5EF4-FFF2-40B4-BE49-F238E27FC236}">
                <a16:creationId xmlns:a16="http://schemas.microsoft.com/office/drawing/2014/main" id="{7F13DB97-1C44-4C67-BFE5-24ACA7B79C2F}"/>
              </a:ext>
            </a:extLst>
          </p:cNvPr>
          <p:cNvPicPr>
            <a:picLocks noChangeAspect="1"/>
          </p:cNvPicPr>
          <p:nvPr/>
        </p:nvPicPr>
        <p:blipFill>
          <a:blip r:embed="rId11" cstate="print">
            <a:extLst>
              <a:ext uri="{28A0092B-C50C-407E-A947-70E740481C1C}">
                <a14:useLocalDpi xmlns:a14="http://schemas.microsoft.com/office/drawing/2010/main"/>
              </a:ext>
            </a:extLst>
          </a:blip>
          <a:stretch>
            <a:fillRect/>
          </a:stretch>
        </p:blipFill>
        <p:spPr>
          <a:xfrm>
            <a:off x="10886353" y="186849"/>
            <a:ext cx="620808" cy="335323"/>
          </a:xfrm>
          <a:prstGeom prst="rect">
            <a:avLst/>
          </a:prstGeom>
          <a:effectLst>
            <a:outerShdw blurRad="127000" sx="96000" sy="96000" algn="ctr" rotWithShape="0">
              <a:prstClr val="black">
                <a:alpha val="40000"/>
              </a:prstClr>
            </a:outerShdw>
          </a:effectLst>
        </p:spPr>
      </p:pic>
      <p:sp>
        <p:nvSpPr>
          <p:cNvPr id="41" name="Rectangle: Rounded Corners 40">
            <a:extLst>
              <a:ext uri="{FF2B5EF4-FFF2-40B4-BE49-F238E27FC236}">
                <a16:creationId xmlns:a16="http://schemas.microsoft.com/office/drawing/2014/main" id="{9A48EFEB-FD66-49B0-BB9D-2EFFEBC9A854}"/>
              </a:ext>
            </a:extLst>
          </p:cNvPr>
          <p:cNvSpPr/>
          <p:nvPr/>
        </p:nvSpPr>
        <p:spPr>
          <a:xfrm>
            <a:off x="62752" y="69564"/>
            <a:ext cx="1678584" cy="228609"/>
          </a:xfrm>
          <a:prstGeom prst="roundRect">
            <a:avLst>
              <a:gd name="adj" fmla="val 14234"/>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ar-SA" sz="900">
                <a:solidFill>
                  <a:srgbClr val="282560"/>
                </a:solidFill>
                <a:latin typeface="DIN Next LT Arabic"/>
                <a:cs typeface="DIN Next LT Arabic"/>
              </a:rPr>
              <a:t>الشراكات</a:t>
            </a:r>
          </a:p>
        </p:txBody>
      </p:sp>
    </p:spTree>
    <p:extLst>
      <p:ext uri="{BB962C8B-B14F-4D97-AF65-F5344CB8AC3E}">
        <p14:creationId xmlns:p14="http://schemas.microsoft.com/office/powerpoint/2010/main" val="2471006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BD1F31A-D1DC-46FA-8928-66A9FDEF96E6}"/>
              </a:ext>
            </a:extLst>
          </p:cNvPr>
          <p:cNvGraphicFramePr>
            <a:graphicFrameLocks noChangeAspect="1"/>
          </p:cNvGraphicFramePr>
          <p:nvPr>
            <p:custDataLst>
              <p:tags r:id="rId2"/>
            </p:custDataLst>
            <p:extLst>
              <p:ext uri="{D42A27DB-BD31-4B8C-83A1-F6EECF244321}">
                <p14:modId xmlns:p14="http://schemas.microsoft.com/office/powerpoint/2010/main" val="338370370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1930" name="think-cell Slide" r:id="rId5" imgW="308" imgH="309" progId="TCLayout.ActiveDocument.1">
                  <p:embed/>
                </p:oleObj>
              </mc:Choice>
              <mc:Fallback>
                <p:oleObj name="think-cell Slide" r:id="rId5" imgW="308" imgH="309" progId="TCLayout.ActiveDocument.1">
                  <p:embed/>
                  <p:pic>
                    <p:nvPicPr>
                      <p:cNvPr id="3" name="Object 2" hidden="1">
                        <a:extLst>
                          <a:ext uri="{FF2B5EF4-FFF2-40B4-BE49-F238E27FC236}">
                            <a16:creationId xmlns:a16="http://schemas.microsoft.com/office/drawing/2014/main" id="{0BD1F31A-D1DC-46FA-8928-66A9FDEF96E6}"/>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6" name="Slide Number Placeholder 2">
            <a:extLst>
              <a:ext uri="{FF2B5EF4-FFF2-40B4-BE49-F238E27FC236}">
                <a16:creationId xmlns:a16="http://schemas.microsoft.com/office/drawing/2014/main" id="{C0B23079-83FB-437C-9EDC-D106E6738767}"/>
              </a:ext>
            </a:extLst>
          </p:cNvPr>
          <p:cNvSpPr>
            <a:spLocks noGrp="1"/>
          </p:cNvSpPr>
          <p:nvPr>
            <p:ph type="sldNum" sz="quarter" idx="12"/>
          </p:nvPr>
        </p:nvSpPr>
        <p:spPr/>
        <p:txBody>
          <a:bodyPr/>
          <a:lstStyle/>
          <a:p>
            <a:pPr lvl="0"/>
            <a:fld id="{9FDB499F-DC86-4996-A3C7-FCE8E06389C2}" type="slidenum">
              <a:rPr lang="ar-SA" noProof="0" smtClean="0"/>
              <a:pPr lvl="0"/>
              <a:t>14</a:t>
            </a:fld>
            <a:endParaRPr lang="ar-SA" noProof="0"/>
          </a:p>
        </p:txBody>
      </p:sp>
      <p:sp>
        <p:nvSpPr>
          <p:cNvPr id="2" name="Title 1">
            <a:extLst>
              <a:ext uri="{FF2B5EF4-FFF2-40B4-BE49-F238E27FC236}">
                <a16:creationId xmlns:a16="http://schemas.microsoft.com/office/drawing/2014/main" id="{0AA1744A-8DF6-4ED9-AEC2-CF9CB6F1AC3A}"/>
              </a:ext>
            </a:extLst>
          </p:cNvPr>
          <p:cNvSpPr>
            <a:spLocks noGrp="1"/>
          </p:cNvSpPr>
          <p:nvPr>
            <p:ph type="title"/>
          </p:nvPr>
        </p:nvSpPr>
        <p:spPr/>
        <p:txBody>
          <a:bodyPr vert="horz"/>
          <a:lstStyle/>
          <a:p>
            <a:r>
              <a:rPr lang="ar-SA"/>
              <a:t>الدروس المستفادة</a:t>
            </a:r>
          </a:p>
        </p:txBody>
      </p:sp>
      <p:sp>
        <p:nvSpPr>
          <p:cNvPr id="18" name="Rectangle 17">
            <a:extLst>
              <a:ext uri="{FF2B5EF4-FFF2-40B4-BE49-F238E27FC236}">
                <a16:creationId xmlns:a16="http://schemas.microsoft.com/office/drawing/2014/main" id="{D9BE151D-9279-4461-8596-7EC1E261BA3F}"/>
              </a:ext>
            </a:extLst>
          </p:cNvPr>
          <p:cNvSpPr/>
          <p:nvPr/>
        </p:nvSpPr>
        <p:spPr>
          <a:xfrm flipH="1">
            <a:off x="647699" y="2259178"/>
            <a:ext cx="10875065" cy="904458"/>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91440" rIns="548640"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1400" b="0" i="0" u="none" strike="noStrike" kern="1200" cap="none" spc="0" normalizeH="0" baseline="0" noProof="0">
                <a:ln>
                  <a:noFill/>
                </a:ln>
                <a:solidFill>
                  <a:srgbClr val="282560"/>
                </a:solidFill>
                <a:effectLst/>
                <a:uLnTx/>
                <a:uFillTx/>
                <a:latin typeface="DIN Next LT Arabic"/>
                <a:ea typeface="+mn-ea"/>
                <a:cs typeface="DIN Next LT Arabic"/>
                <a:sym typeface="Effra" panose="02000506080000020004" pitchFamily="2" charset="0"/>
              </a:rPr>
              <a:t>يحصل المرصد على التمويل من خلال شبكة «معامل التعاون للأبحاث في مجال البنية التحتية والمدن في المملكة المتحدة» ويعمل على رصد أكثر من 60 مؤشراً على منصته</a:t>
            </a:r>
          </a:p>
        </p:txBody>
      </p:sp>
      <p:sp>
        <p:nvSpPr>
          <p:cNvPr id="22" name="Freeform: Shape 21">
            <a:extLst>
              <a:ext uri="{FF2B5EF4-FFF2-40B4-BE49-F238E27FC236}">
                <a16:creationId xmlns:a16="http://schemas.microsoft.com/office/drawing/2014/main" id="{DDDC3424-F769-4FE1-96FC-C34F84A63BFE}"/>
              </a:ext>
            </a:extLst>
          </p:cNvPr>
          <p:cNvSpPr/>
          <p:nvPr/>
        </p:nvSpPr>
        <p:spPr>
          <a:xfrm>
            <a:off x="11137270" y="2600408"/>
            <a:ext cx="221999" cy="221999"/>
          </a:xfrm>
          <a:custGeom>
            <a:avLst/>
            <a:gdLst>
              <a:gd name="connsiteX0" fmla="*/ 115677 w 154940"/>
              <a:gd name="connsiteY0" fmla="*/ 44151 h 154940"/>
              <a:gd name="connsiteX1" fmla="*/ 109266 w 154940"/>
              <a:gd name="connsiteY1" fmla="*/ 50283 h 154940"/>
              <a:gd name="connsiteX2" fmla="*/ 65730 w 154940"/>
              <a:gd name="connsiteY2" fmla="*/ 94600 h 154940"/>
              <a:gd name="connsiteX3" fmla="*/ 64336 w 154940"/>
              <a:gd name="connsiteY3" fmla="*/ 96384 h 154940"/>
              <a:gd name="connsiteX4" fmla="*/ 62051 w 154940"/>
              <a:gd name="connsiteY4" fmla="*/ 94823 h 154940"/>
              <a:gd name="connsiteX5" fmla="*/ 39362 w 154940"/>
              <a:gd name="connsiteY5" fmla="*/ 78378 h 154940"/>
              <a:gd name="connsiteX6" fmla="*/ 29719 w 154940"/>
              <a:gd name="connsiteY6" fmla="*/ 78657 h 154940"/>
              <a:gd name="connsiteX7" fmla="*/ 30778 w 154940"/>
              <a:gd name="connsiteY7" fmla="*/ 89862 h 154940"/>
              <a:gd name="connsiteX8" fmla="*/ 59709 w 154940"/>
              <a:gd name="connsiteY8" fmla="*/ 110822 h 154940"/>
              <a:gd name="connsiteX9" fmla="*/ 70858 w 154940"/>
              <a:gd name="connsiteY9" fmla="*/ 109818 h 154940"/>
              <a:gd name="connsiteX10" fmla="*/ 101128 w 154940"/>
              <a:gd name="connsiteY10" fmla="*/ 78936 h 154940"/>
              <a:gd name="connsiteX11" fmla="*/ 110381 w 154940"/>
              <a:gd name="connsiteY11" fmla="*/ 69515 h 154940"/>
              <a:gd name="connsiteX12" fmla="*/ 125711 w 154940"/>
              <a:gd name="connsiteY12" fmla="*/ 54241 h 154940"/>
              <a:gd name="connsiteX13" fmla="*/ 125544 w 154940"/>
              <a:gd name="connsiteY13" fmla="*/ 44374 h 154940"/>
              <a:gd name="connsiteX14" fmla="*/ 115677 w 154940"/>
              <a:gd name="connsiteY14" fmla="*/ 44151 h 154940"/>
              <a:gd name="connsiteX15" fmla="*/ 77470 w 154940"/>
              <a:gd name="connsiteY15" fmla="*/ 0 h 154940"/>
              <a:gd name="connsiteX16" fmla="*/ 154940 w 154940"/>
              <a:gd name="connsiteY16" fmla="*/ 77470 h 154940"/>
              <a:gd name="connsiteX17" fmla="*/ 77470 w 154940"/>
              <a:gd name="connsiteY17" fmla="*/ 154940 h 154940"/>
              <a:gd name="connsiteX18" fmla="*/ 0 w 154940"/>
              <a:gd name="connsiteY18" fmla="*/ 77470 h 154940"/>
              <a:gd name="connsiteX19" fmla="*/ 77470 w 154940"/>
              <a:gd name="connsiteY19" fmla="*/ 0 h 1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54940" h="154940">
                <a:moveTo>
                  <a:pt x="115677" y="44151"/>
                </a:moveTo>
                <a:cubicBezTo>
                  <a:pt x="113503" y="46158"/>
                  <a:pt x="111329" y="48165"/>
                  <a:pt x="109266" y="50283"/>
                </a:cubicBezTo>
                <a:cubicBezTo>
                  <a:pt x="94717" y="65055"/>
                  <a:pt x="80223" y="79828"/>
                  <a:pt x="65730" y="94600"/>
                </a:cubicBezTo>
                <a:cubicBezTo>
                  <a:pt x="65172" y="95102"/>
                  <a:pt x="64782" y="95771"/>
                  <a:pt x="64336" y="96384"/>
                </a:cubicBezTo>
                <a:cubicBezTo>
                  <a:pt x="63333" y="95659"/>
                  <a:pt x="62664" y="95213"/>
                  <a:pt x="62051" y="94823"/>
                </a:cubicBezTo>
                <a:cubicBezTo>
                  <a:pt x="54469" y="89304"/>
                  <a:pt x="46944" y="83841"/>
                  <a:pt x="39362" y="78378"/>
                </a:cubicBezTo>
                <a:cubicBezTo>
                  <a:pt x="36074" y="76037"/>
                  <a:pt x="32339" y="76149"/>
                  <a:pt x="29719" y="78657"/>
                </a:cubicBezTo>
                <a:cubicBezTo>
                  <a:pt x="26318" y="81890"/>
                  <a:pt x="26764" y="86963"/>
                  <a:pt x="30778" y="89862"/>
                </a:cubicBezTo>
                <a:cubicBezTo>
                  <a:pt x="40422" y="96886"/>
                  <a:pt x="50065" y="103854"/>
                  <a:pt x="59709" y="110822"/>
                </a:cubicBezTo>
                <a:cubicBezTo>
                  <a:pt x="63946" y="113888"/>
                  <a:pt x="67179" y="113609"/>
                  <a:pt x="70858" y="109818"/>
                </a:cubicBezTo>
                <a:cubicBezTo>
                  <a:pt x="80948" y="99506"/>
                  <a:pt x="91038" y="89249"/>
                  <a:pt x="101128" y="78936"/>
                </a:cubicBezTo>
                <a:cubicBezTo>
                  <a:pt x="104194" y="75758"/>
                  <a:pt x="107260" y="72637"/>
                  <a:pt x="110381" y="69515"/>
                </a:cubicBezTo>
                <a:cubicBezTo>
                  <a:pt x="115454" y="64442"/>
                  <a:pt x="120694" y="59425"/>
                  <a:pt x="125711" y="54241"/>
                </a:cubicBezTo>
                <a:cubicBezTo>
                  <a:pt x="128498" y="51398"/>
                  <a:pt x="128275" y="47106"/>
                  <a:pt x="125544" y="44374"/>
                </a:cubicBezTo>
                <a:cubicBezTo>
                  <a:pt x="122868" y="41587"/>
                  <a:pt x="118576" y="41476"/>
                  <a:pt x="115677" y="44151"/>
                </a:cubicBezTo>
                <a:close/>
                <a:moveTo>
                  <a:pt x="77470" y="0"/>
                </a:moveTo>
                <a:cubicBezTo>
                  <a:pt x="120255" y="0"/>
                  <a:pt x="154940" y="34685"/>
                  <a:pt x="154940" y="77470"/>
                </a:cubicBezTo>
                <a:cubicBezTo>
                  <a:pt x="154940" y="120255"/>
                  <a:pt x="120255" y="154940"/>
                  <a:pt x="77470" y="154940"/>
                </a:cubicBezTo>
                <a:cubicBezTo>
                  <a:pt x="34685" y="154940"/>
                  <a:pt x="0" y="120255"/>
                  <a:pt x="0" y="77470"/>
                </a:cubicBezTo>
                <a:cubicBezTo>
                  <a:pt x="0" y="34685"/>
                  <a:pt x="34685" y="0"/>
                  <a:pt x="77470" y="0"/>
                </a:cubicBezTo>
                <a:close/>
              </a:path>
            </a:pathLst>
          </a:cu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75390" rtl="1"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Univers Next Arabic" panose="020B0503030202020203" pitchFamily="34" charset="-78"/>
              <a:ea typeface="+mn-ea"/>
              <a:cs typeface="Univers Next Arabic" panose="020B0503030202020203" pitchFamily="34" charset="-78"/>
              <a:sym typeface="Univers Next Arabic" panose="020B0503030202020203" pitchFamily="34" charset="-78"/>
            </a:endParaRPr>
          </a:p>
        </p:txBody>
      </p:sp>
      <p:sp>
        <p:nvSpPr>
          <p:cNvPr id="23" name="Rectangle 22">
            <a:extLst>
              <a:ext uri="{FF2B5EF4-FFF2-40B4-BE49-F238E27FC236}">
                <a16:creationId xmlns:a16="http://schemas.microsoft.com/office/drawing/2014/main" id="{3A7DECC0-403D-43C0-B30D-AEE82DC9A4AE}"/>
              </a:ext>
            </a:extLst>
          </p:cNvPr>
          <p:cNvSpPr/>
          <p:nvPr/>
        </p:nvSpPr>
        <p:spPr>
          <a:xfrm flipH="1">
            <a:off x="647699" y="3356016"/>
            <a:ext cx="10875065" cy="904458"/>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91440" rIns="548640"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1400" b="0" i="0" u="none" strike="noStrike" kern="1200" cap="none" spc="0" normalizeH="0" baseline="0" noProof="0">
                <a:ln>
                  <a:noFill/>
                </a:ln>
                <a:solidFill>
                  <a:srgbClr val="282560"/>
                </a:solidFill>
                <a:effectLst/>
                <a:uLnTx/>
                <a:uFillTx/>
                <a:latin typeface="DIN Next LT Arabic (Body)"/>
                <a:ea typeface="+mn-ea"/>
                <a:cs typeface="DIN Next LT Arabic"/>
                <a:sym typeface="Effra" panose="02000506080000020004" pitchFamily="2" charset="0"/>
              </a:rPr>
              <a:t> يعمل المرصد الحضري لمدينة نيوكاسل حالياً على 21 مشروعاً مع مجموعة متنوعة من أصحاب المصلحة بما يشمل الجامعات والجهات الحكومية والشركات والمؤسسات غير الربحية</a:t>
            </a:r>
          </a:p>
        </p:txBody>
      </p:sp>
      <p:sp>
        <p:nvSpPr>
          <p:cNvPr id="24" name="Freeform: Shape 23">
            <a:extLst>
              <a:ext uri="{FF2B5EF4-FFF2-40B4-BE49-F238E27FC236}">
                <a16:creationId xmlns:a16="http://schemas.microsoft.com/office/drawing/2014/main" id="{DC7F298F-6A5D-49BE-AA94-E552A0D51C41}"/>
              </a:ext>
            </a:extLst>
          </p:cNvPr>
          <p:cNvSpPr/>
          <p:nvPr/>
        </p:nvSpPr>
        <p:spPr>
          <a:xfrm>
            <a:off x="11137270" y="3697246"/>
            <a:ext cx="221999" cy="221999"/>
          </a:xfrm>
          <a:custGeom>
            <a:avLst/>
            <a:gdLst>
              <a:gd name="connsiteX0" fmla="*/ 115677 w 154940"/>
              <a:gd name="connsiteY0" fmla="*/ 44151 h 154940"/>
              <a:gd name="connsiteX1" fmla="*/ 109266 w 154940"/>
              <a:gd name="connsiteY1" fmla="*/ 50283 h 154940"/>
              <a:gd name="connsiteX2" fmla="*/ 65730 w 154940"/>
              <a:gd name="connsiteY2" fmla="*/ 94600 h 154940"/>
              <a:gd name="connsiteX3" fmla="*/ 64336 w 154940"/>
              <a:gd name="connsiteY3" fmla="*/ 96384 h 154940"/>
              <a:gd name="connsiteX4" fmla="*/ 62051 w 154940"/>
              <a:gd name="connsiteY4" fmla="*/ 94823 h 154940"/>
              <a:gd name="connsiteX5" fmla="*/ 39362 w 154940"/>
              <a:gd name="connsiteY5" fmla="*/ 78378 h 154940"/>
              <a:gd name="connsiteX6" fmla="*/ 29719 w 154940"/>
              <a:gd name="connsiteY6" fmla="*/ 78657 h 154940"/>
              <a:gd name="connsiteX7" fmla="*/ 30778 w 154940"/>
              <a:gd name="connsiteY7" fmla="*/ 89862 h 154940"/>
              <a:gd name="connsiteX8" fmla="*/ 59709 w 154940"/>
              <a:gd name="connsiteY8" fmla="*/ 110822 h 154940"/>
              <a:gd name="connsiteX9" fmla="*/ 70858 w 154940"/>
              <a:gd name="connsiteY9" fmla="*/ 109818 h 154940"/>
              <a:gd name="connsiteX10" fmla="*/ 101128 w 154940"/>
              <a:gd name="connsiteY10" fmla="*/ 78936 h 154940"/>
              <a:gd name="connsiteX11" fmla="*/ 110381 w 154940"/>
              <a:gd name="connsiteY11" fmla="*/ 69515 h 154940"/>
              <a:gd name="connsiteX12" fmla="*/ 125711 w 154940"/>
              <a:gd name="connsiteY12" fmla="*/ 54241 h 154940"/>
              <a:gd name="connsiteX13" fmla="*/ 125544 w 154940"/>
              <a:gd name="connsiteY13" fmla="*/ 44374 h 154940"/>
              <a:gd name="connsiteX14" fmla="*/ 115677 w 154940"/>
              <a:gd name="connsiteY14" fmla="*/ 44151 h 154940"/>
              <a:gd name="connsiteX15" fmla="*/ 77470 w 154940"/>
              <a:gd name="connsiteY15" fmla="*/ 0 h 154940"/>
              <a:gd name="connsiteX16" fmla="*/ 154940 w 154940"/>
              <a:gd name="connsiteY16" fmla="*/ 77470 h 154940"/>
              <a:gd name="connsiteX17" fmla="*/ 77470 w 154940"/>
              <a:gd name="connsiteY17" fmla="*/ 154940 h 154940"/>
              <a:gd name="connsiteX18" fmla="*/ 0 w 154940"/>
              <a:gd name="connsiteY18" fmla="*/ 77470 h 154940"/>
              <a:gd name="connsiteX19" fmla="*/ 77470 w 154940"/>
              <a:gd name="connsiteY19" fmla="*/ 0 h 1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54940" h="154940">
                <a:moveTo>
                  <a:pt x="115677" y="44151"/>
                </a:moveTo>
                <a:cubicBezTo>
                  <a:pt x="113503" y="46158"/>
                  <a:pt x="111329" y="48165"/>
                  <a:pt x="109266" y="50283"/>
                </a:cubicBezTo>
                <a:cubicBezTo>
                  <a:pt x="94717" y="65055"/>
                  <a:pt x="80223" y="79828"/>
                  <a:pt x="65730" y="94600"/>
                </a:cubicBezTo>
                <a:cubicBezTo>
                  <a:pt x="65172" y="95102"/>
                  <a:pt x="64782" y="95771"/>
                  <a:pt x="64336" y="96384"/>
                </a:cubicBezTo>
                <a:cubicBezTo>
                  <a:pt x="63333" y="95659"/>
                  <a:pt x="62664" y="95213"/>
                  <a:pt x="62051" y="94823"/>
                </a:cubicBezTo>
                <a:cubicBezTo>
                  <a:pt x="54469" y="89304"/>
                  <a:pt x="46944" y="83841"/>
                  <a:pt x="39362" y="78378"/>
                </a:cubicBezTo>
                <a:cubicBezTo>
                  <a:pt x="36074" y="76037"/>
                  <a:pt x="32339" y="76149"/>
                  <a:pt x="29719" y="78657"/>
                </a:cubicBezTo>
                <a:cubicBezTo>
                  <a:pt x="26318" y="81890"/>
                  <a:pt x="26764" y="86963"/>
                  <a:pt x="30778" y="89862"/>
                </a:cubicBezTo>
                <a:cubicBezTo>
                  <a:pt x="40422" y="96886"/>
                  <a:pt x="50065" y="103854"/>
                  <a:pt x="59709" y="110822"/>
                </a:cubicBezTo>
                <a:cubicBezTo>
                  <a:pt x="63946" y="113888"/>
                  <a:pt x="67179" y="113609"/>
                  <a:pt x="70858" y="109818"/>
                </a:cubicBezTo>
                <a:cubicBezTo>
                  <a:pt x="80948" y="99506"/>
                  <a:pt x="91038" y="89249"/>
                  <a:pt x="101128" y="78936"/>
                </a:cubicBezTo>
                <a:cubicBezTo>
                  <a:pt x="104194" y="75758"/>
                  <a:pt x="107260" y="72637"/>
                  <a:pt x="110381" y="69515"/>
                </a:cubicBezTo>
                <a:cubicBezTo>
                  <a:pt x="115454" y="64442"/>
                  <a:pt x="120694" y="59425"/>
                  <a:pt x="125711" y="54241"/>
                </a:cubicBezTo>
                <a:cubicBezTo>
                  <a:pt x="128498" y="51398"/>
                  <a:pt x="128275" y="47106"/>
                  <a:pt x="125544" y="44374"/>
                </a:cubicBezTo>
                <a:cubicBezTo>
                  <a:pt x="122868" y="41587"/>
                  <a:pt x="118576" y="41476"/>
                  <a:pt x="115677" y="44151"/>
                </a:cubicBezTo>
                <a:close/>
                <a:moveTo>
                  <a:pt x="77470" y="0"/>
                </a:moveTo>
                <a:cubicBezTo>
                  <a:pt x="120255" y="0"/>
                  <a:pt x="154940" y="34685"/>
                  <a:pt x="154940" y="77470"/>
                </a:cubicBezTo>
                <a:cubicBezTo>
                  <a:pt x="154940" y="120255"/>
                  <a:pt x="120255" y="154940"/>
                  <a:pt x="77470" y="154940"/>
                </a:cubicBezTo>
                <a:cubicBezTo>
                  <a:pt x="34685" y="154940"/>
                  <a:pt x="0" y="120255"/>
                  <a:pt x="0" y="77470"/>
                </a:cubicBezTo>
                <a:cubicBezTo>
                  <a:pt x="0" y="34685"/>
                  <a:pt x="34685" y="0"/>
                  <a:pt x="77470" y="0"/>
                </a:cubicBezTo>
                <a:close/>
              </a:path>
            </a:pathLst>
          </a:cu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75390" rtl="1"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Univers Next Arabic" panose="020B0503030202020203" pitchFamily="34" charset="-78"/>
              <a:ea typeface="+mn-ea"/>
              <a:cs typeface="Univers Next Arabic" panose="020B0503030202020203" pitchFamily="34" charset="-78"/>
              <a:sym typeface="Univers Next Arabic" panose="020B0503030202020203" pitchFamily="34" charset="-78"/>
            </a:endParaRPr>
          </a:p>
        </p:txBody>
      </p:sp>
      <p:sp>
        <p:nvSpPr>
          <p:cNvPr id="25" name="Rectangle 24">
            <a:extLst>
              <a:ext uri="{FF2B5EF4-FFF2-40B4-BE49-F238E27FC236}">
                <a16:creationId xmlns:a16="http://schemas.microsoft.com/office/drawing/2014/main" id="{3D175323-2F23-403F-9576-DB7747EF895D}"/>
              </a:ext>
            </a:extLst>
          </p:cNvPr>
          <p:cNvSpPr/>
          <p:nvPr/>
        </p:nvSpPr>
        <p:spPr>
          <a:xfrm flipH="1">
            <a:off x="647699" y="4452854"/>
            <a:ext cx="10875065" cy="904458"/>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91440" rIns="548640"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1400" b="0" i="0" u="none" strike="noStrike" kern="1200" cap="none" spc="0" normalizeH="0" baseline="0" noProof="0">
                <a:ln>
                  <a:noFill/>
                </a:ln>
                <a:solidFill>
                  <a:srgbClr val="282560"/>
                </a:solidFill>
                <a:effectLst/>
                <a:uLnTx/>
                <a:uFillTx/>
                <a:latin typeface="DIN Next LT Arabic (Body)"/>
                <a:ea typeface="+mn-ea"/>
                <a:cs typeface="DIN Next LT Arabic"/>
                <a:sym typeface="Effra" panose="02000506080000020004" pitchFamily="2" charset="0"/>
              </a:rPr>
              <a:t>تمكن المرصد من توسيع نطاق عملياته في السنوات الأخيرة نتيجة لاستخدام العمليات التكنولوجية المبتكرة في تكنولوجيا إنترنت الأشياء والحوسبة الانتشارية (</a:t>
            </a:r>
            <a:r>
              <a:rPr kumimoji="0" lang="en-US" sz="1400" b="0" i="0" u="none" strike="noStrike" kern="1200" cap="none" spc="0" normalizeH="0" baseline="0" noProof="0">
                <a:ln>
                  <a:noFill/>
                </a:ln>
                <a:solidFill>
                  <a:srgbClr val="282560"/>
                </a:solidFill>
                <a:effectLst/>
                <a:uLnTx/>
                <a:uFillTx/>
                <a:latin typeface="DIN Next LT Arabic (Body)"/>
                <a:ea typeface="+mn-ea"/>
                <a:cs typeface="DIN Next LT Arabic"/>
                <a:sym typeface="Effra" panose="02000506080000020004" pitchFamily="2" charset="0"/>
              </a:rPr>
              <a:t>Osmotic Computing</a:t>
            </a:r>
            <a:r>
              <a:rPr kumimoji="0" lang="ar-SA" sz="1400" b="0" i="0" u="none" strike="noStrike" kern="1200" cap="none" spc="0" normalizeH="0" baseline="0" noProof="0">
                <a:ln>
                  <a:noFill/>
                </a:ln>
                <a:solidFill>
                  <a:srgbClr val="282560"/>
                </a:solidFill>
                <a:effectLst/>
                <a:uLnTx/>
                <a:uFillTx/>
                <a:latin typeface="DIN Next LT Arabic (Body)"/>
                <a:ea typeface="+mn-ea"/>
                <a:cs typeface="DIN Next LT Arabic"/>
                <a:sym typeface="Effra" panose="02000506080000020004" pitchFamily="2" charset="0"/>
              </a:rPr>
              <a:t>)</a:t>
            </a:r>
          </a:p>
        </p:txBody>
      </p:sp>
      <p:sp>
        <p:nvSpPr>
          <p:cNvPr id="26" name="Freeform: Shape 25">
            <a:extLst>
              <a:ext uri="{FF2B5EF4-FFF2-40B4-BE49-F238E27FC236}">
                <a16:creationId xmlns:a16="http://schemas.microsoft.com/office/drawing/2014/main" id="{5B3A8E13-DE8A-4CC0-BFAE-42FA63D49A82}"/>
              </a:ext>
            </a:extLst>
          </p:cNvPr>
          <p:cNvSpPr/>
          <p:nvPr/>
        </p:nvSpPr>
        <p:spPr>
          <a:xfrm>
            <a:off x="11137270" y="4794084"/>
            <a:ext cx="221999" cy="221999"/>
          </a:xfrm>
          <a:custGeom>
            <a:avLst/>
            <a:gdLst>
              <a:gd name="connsiteX0" fmla="*/ 115677 w 154940"/>
              <a:gd name="connsiteY0" fmla="*/ 44151 h 154940"/>
              <a:gd name="connsiteX1" fmla="*/ 109266 w 154940"/>
              <a:gd name="connsiteY1" fmla="*/ 50283 h 154940"/>
              <a:gd name="connsiteX2" fmla="*/ 65730 w 154940"/>
              <a:gd name="connsiteY2" fmla="*/ 94600 h 154940"/>
              <a:gd name="connsiteX3" fmla="*/ 64336 w 154940"/>
              <a:gd name="connsiteY3" fmla="*/ 96384 h 154940"/>
              <a:gd name="connsiteX4" fmla="*/ 62051 w 154940"/>
              <a:gd name="connsiteY4" fmla="*/ 94823 h 154940"/>
              <a:gd name="connsiteX5" fmla="*/ 39362 w 154940"/>
              <a:gd name="connsiteY5" fmla="*/ 78378 h 154940"/>
              <a:gd name="connsiteX6" fmla="*/ 29719 w 154940"/>
              <a:gd name="connsiteY6" fmla="*/ 78657 h 154940"/>
              <a:gd name="connsiteX7" fmla="*/ 30778 w 154940"/>
              <a:gd name="connsiteY7" fmla="*/ 89862 h 154940"/>
              <a:gd name="connsiteX8" fmla="*/ 59709 w 154940"/>
              <a:gd name="connsiteY8" fmla="*/ 110822 h 154940"/>
              <a:gd name="connsiteX9" fmla="*/ 70858 w 154940"/>
              <a:gd name="connsiteY9" fmla="*/ 109818 h 154940"/>
              <a:gd name="connsiteX10" fmla="*/ 101128 w 154940"/>
              <a:gd name="connsiteY10" fmla="*/ 78936 h 154940"/>
              <a:gd name="connsiteX11" fmla="*/ 110381 w 154940"/>
              <a:gd name="connsiteY11" fmla="*/ 69515 h 154940"/>
              <a:gd name="connsiteX12" fmla="*/ 125711 w 154940"/>
              <a:gd name="connsiteY12" fmla="*/ 54241 h 154940"/>
              <a:gd name="connsiteX13" fmla="*/ 125544 w 154940"/>
              <a:gd name="connsiteY13" fmla="*/ 44374 h 154940"/>
              <a:gd name="connsiteX14" fmla="*/ 115677 w 154940"/>
              <a:gd name="connsiteY14" fmla="*/ 44151 h 154940"/>
              <a:gd name="connsiteX15" fmla="*/ 77470 w 154940"/>
              <a:gd name="connsiteY15" fmla="*/ 0 h 154940"/>
              <a:gd name="connsiteX16" fmla="*/ 154940 w 154940"/>
              <a:gd name="connsiteY16" fmla="*/ 77470 h 154940"/>
              <a:gd name="connsiteX17" fmla="*/ 77470 w 154940"/>
              <a:gd name="connsiteY17" fmla="*/ 154940 h 154940"/>
              <a:gd name="connsiteX18" fmla="*/ 0 w 154940"/>
              <a:gd name="connsiteY18" fmla="*/ 77470 h 154940"/>
              <a:gd name="connsiteX19" fmla="*/ 77470 w 154940"/>
              <a:gd name="connsiteY19" fmla="*/ 0 h 1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54940" h="154940">
                <a:moveTo>
                  <a:pt x="115677" y="44151"/>
                </a:moveTo>
                <a:cubicBezTo>
                  <a:pt x="113503" y="46158"/>
                  <a:pt x="111329" y="48165"/>
                  <a:pt x="109266" y="50283"/>
                </a:cubicBezTo>
                <a:cubicBezTo>
                  <a:pt x="94717" y="65055"/>
                  <a:pt x="80223" y="79828"/>
                  <a:pt x="65730" y="94600"/>
                </a:cubicBezTo>
                <a:cubicBezTo>
                  <a:pt x="65172" y="95102"/>
                  <a:pt x="64782" y="95771"/>
                  <a:pt x="64336" y="96384"/>
                </a:cubicBezTo>
                <a:cubicBezTo>
                  <a:pt x="63333" y="95659"/>
                  <a:pt x="62664" y="95213"/>
                  <a:pt x="62051" y="94823"/>
                </a:cubicBezTo>
                <a:cubicBezTo>
                  <a:pt x="54469" y="89304"/>
                  <a:pt x="46944" y="83841"/>
                  <a:pt x="39362" y="78378"/>
                </a:cubicBezTo>
                <a:cubicBezTo>
                  <a:pt x="36074" y="76037"/>
                  <a:pt x="32339" y="76149"/>
                  <a:pt x="29719" y="78657"/>
                </a:cubicBezTo>
                <a:cubicBezTo>
                  <a:pt x="26318" y="81890"/>
                  <a:pt x="26764" y="86963"/>
                  <a:pt x="30778" y="89862"/>
                </a:cubicBezTo>
                <a:cubicBezTo>
                  <a:pt x="40422" y="96886"/>
                  <a:pt x="50065" y="103854"/>
                  <a:pt x="59709" y="110822"/>
                </a:cubicBezTo>
                <a:cubicBezTo>
                  <a:pt x="63946" y="113888"/>
                  <a:pt x="67179" y="113609"/>
                  <a:pt x="70858" y="109818"/>
                </a:cubicBezTo>
                <a:cubicBezTo>
                  <a:pt x="80948" y="99506"/>
                  <a:pt x="91038" y="89249"/>
                  <a:pt x="101128" y="78936"/>
                </a:cubicBezTo>
                <a:cubicBezTo>
                  <a:pt x="104194" y="75758"/>
                  <a:pt x="107260" y="72637"/>
                  <a:pt x="110381" y="69515"/>
                </a:cubicBezTo>
                <a:cubicBezTo>
                  <a:pt x="115454" y="64442"/>
                  <a:pt x="120694" y="59425"/>
                  <a:pt x="125711" y="54241"/>
                </a:cubicBezTo>
                <a:cubicBezTo>
                  <a:pt x="128498" y="51398"/>
                  <a:pt x="128275" y="47106"/>
                  <a:pt x="125544" y="44374"/>
                </a:cubicBezTo>
                <a:cubicBezTo>
                  <a:pt x="122868" y="41587"/>
                  <a:pt x="118576" y="41476"/>
                  <a:pt x="115677" y="44151"/>
                </a:cubicBezTo>
                <a:close/>
                <a:moveTo>
                  <a:pt x="77470" y="0"/>
                </a:moveTo>
                <a:cubicBezTo>
                  <a:pt x="120255" y="0"/>
                  <a:pt x="154940" y="34685"/>
                  <a:pt x="154940" y="77470"/>
                </a:cubicBezTo>
                <a:cubicBezTo>
                  <a:pt x="154940" y="120255"/>
                  <a:pt x="120255" y="154940"/>
                  <a:pt x="77470" y="154940"/>
                </a:cubicBezTo>
                <a:cubicBezTo>
                  <a:pt x="34685" y="154940"/>
                  <a:pt x="0" y="120255"/>
                  <a:pt x="0" y="77470"/>
                </a:cubicBezTo>
                <a:cubicBezTo>
                  <a:pt x="0" y="34685"/>
                  <a:pt x="34685" y="0"/>
                  <a:pt x="77470" y="0"/>
                </a:cubicBezTo>
                <a:close/>
              </a:path>
            </a:pathLst>
          </a:cu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75390" rtl="1"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Univers Next Arabic" panose="020B0503030202020203" pitchFamily="34" charset="-78"/>
              <a:ea typeface="+mn-ea"/>
              <a:cs typeface="Univers Next Arabic" panose="020B0503030202020203" pitchFamily="34" charset="-78"/>
              <a:sym typeface="Univers Next Arabic" panose="020B0503030202020203" pitchFamily="34" charset="-78"/>
            </a:endParaRPr>
          </a:p>
        </p:txBody>
      </p:sp>
      <p:pic>
        <p:nvPicPr>
          <p:cNvPr id="13" name="Picture 12" descr="A picture containing graphical user interface&#10;&#10;Description automatically generated">
            <a:extLst>
              <a:ext uri="{FF2B5EF4-FFF2-40B4-BE49-F238E27FC236}">
                <a16:creationId xmlns:a16="http://schemas.microsoft.com/office/drawing/2014/main" id="{C6121272-4B5A-4A17-BE5A-454C3FFD353D}"/>
              </a:ext>
            </a:extLst>
          </p:cNvPr>
          <p:cNvPicPr>
            <a:picLocks noChangeAspect="1"/>
          </p:cNvPicPr>
          <p:nvPr/>
        </p:nvPicPr>
        <p:blipFill>
          <a:blip r:embed="rId7" cstate="print">
            <a:extLst>
              <a:ext uri="{BEBA8EAE-BF5A-486C-A8C5-ECC9F3942E4B}">
                <a14:imgProps xmlns:a14="http://schemas.microsoft.com/office/drawing/2010/main">
                  <a14:imgLayer r:embed="rId8">
                    <a14:imgEffect>
                      <a14:brightnessContrast bright="-20000" contrast="-40000"/>
                    </a14:imgEffect>
                  </a14:imgLayer>
                </a14:imgProps>
              </a:ext>
              <a:ext uri="{28A0092B-C50C-407E-A947-70E740481C1C}">
                <a14:useLocalDpi xmlns:a14="http://schemas.microsoft.com/office/drawing/2010/main"/>
              </a:ext>
            </a:extLst>
          </a:blip>
          <a:stretch>
            <a:fillRect/>
          </a:stretch>
        </p:blipFill>
        <p:spPr>
          <a:xfrm>
            <a:off x="74311" y="354415"/>
            <a:ext cx="1643269" cy="335513"/>
          </a:xfrm>
          <a:prstGeom prst="rect">
            <a:avLst/>
          </a:prstGeom>
        </p:spPr>
      </p:pic>
      <p:pic>
        <p:nvPicPr>
          <p:cNvPr id="19" name="Picture 18">
            <a:extLst>
              <a:ext uri="{FF2B5EF4-FFF2-40B4-BE49-F238E27FC236}">
                <a16:creationId xmlns:a16="http://schemas.microsoft.com/office/drawing/2014/main" id="{ADE020D4-9282-48F3-B704-A2CE6614AB82}"/>
              </a:ext>
            </a:extLst>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10886353" y="186849"/>
            <a:ext cx="620808" cy="335323"/>
          </a:xfrm>
          <a:prstGeom prst="rect">
            <a:avLst/>
          </a:prstGeom>
          <a:effectLst>
            <a:outerShdw blurRad="127000" sx="96000" sy="96000" algn="ctr" rotWithShape="0">
              <a:prstClr val="black">
                <a:alpha val="40000"/>
              </a:prstClr>
            </a:outerShdw>
          </a:effectLst>
        </p:spPr>
      </p:pic>
      <p:sp>
        <p:nvSpPr>
          <p:cNvPr id="20" name="Rectangle: Rounded Corners 19">
            <a:extLst>
              <a:ext uri="{FF2B5EF4-FFF2-40B4-BE49-F238E27FC236}">
                <a16:creationId xmlns:a16="http://schemas.microsoft.com/office/drawing/2014/main" id="{84AA39C8-9308-4520-B461-8DF9E2B3A6A2}"/>
              </a:ext>
            </a:extLst>
          </p:cNvPr>
          <p:cNvSpPr/>
          <p:nvPr/>
        </p:nvSpPr>
        <p:spPr>
          <a:xfrm>
            <a:off x="62752" y="69564"/>
            <a:ext cx="1678584" cy="228609"/>
          </a:xfrm>
          <a:prstGeom prst="roundRect">
            <a:avLst>
              <a:gd name="adj" fmla="val 14234"/>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900" b="0" i="0" u="none" strike="noStrike" kern="1200" cap="none" spc="0" normalizeH="0" baseline="0" noProof="0">
                <a:ln>
                  <a:noFill/>
                </a:ln>
                <a:solidFill>
                  <a:srgbClr val="282560"/>
                </a:solidFill>
                <a:effectLst/>
                <a:uLnTx/>
                <a:uFillTx/>
                <a:latin typeface="DIN Next LT Arabic"/>
                <a:ea typeface="+mn-ea"/>
                <a:cs typeface="DIN Next LT Arabic"/>
              </a:rPr>
              <a:t>الدروس المستفادة</a:t>
            </a:r>
          </a:p>
        </p:txBody>
      </p:sp>
    </p:spTree>
    <p:extLst>
      <p:ext uri="{BB962C8B-B14F-4D97-AF65-F5344CB8AC3E}">
        <p14:creationId xmlns:p14="http://schemas.microsoft.com/office/powerpoint/2010/main" val="2585332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E43F7ADE-FEB5-4FBF-948C-C1254EFFC78B}"/>
              </a:ext>
            </a:extLst>
          </p:cNvPr>
          <p:cNvGraphicFramePr>
            <a:graphicFrameLocks noChangeAspect="1"/>
          </p:cNvGraphicFramePr>
          <p:nvPr>
            <p:custDataLst>
              <p:tags r:id="rId2"/>
            </p:custDataLst>
            <p:extLst>
              <p:ext uri="{D42A27DB-BD31-4B8C-83A1-F6EECF244321}">
                <p14:modId xmlns:p14="http://schemas.microsoft.com/office/powerpoint/2010/main" val="39333812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9642" name="think-cell Slide" r:id="rId6" imgW="370" imgH="371" progId="TCLayout.ActiveDocument.1">
                  <p:embed/>
                </p:oleObj>
              </mc:Choice>
              <mc:Fallback>
                <p:oleObj name="think-cell Slide" r:id="rId6" imgW="370" imgH="371" progId="TCLayout.ActiveDocument.1">
                  <p:embed/>
                  <p:pic>
                    <p:nvPicPr>
                      <p:cNvPr id="8" name="Object 7" hidden="1">
                        <a:extLst>
                          <a:ext uri="{FF2B5EF4-FFF2-40B4-BE49-F238E27FC236}">
                            <a16:creationId xmlns:a16="http://schemas.microsoft.com/office/drawing/2014/main" id="{E43F7ADE-FEB5-4FBF-948C-C1254EFFC78B}"/>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pic>
        <p:nvPicPr>
          <p:cNvPr id="81" name="Picture 80">
            <a:extLst>
              <a:ext uri="{FF2B5EF4-FFF2-40B4-BE49-F238E27FC236}">
                <a16:creationId xmlns:a16="http://schemas.microsoft.com/office/drawing/2014/main" id="{473067E3-00CE-48D6-8AED-525F5970ACBE}"/>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10886353" y="186849"/>
            <a:ext cx="620808" cy="335323"/>
          </a:xfrm>
          <a:prstGeom prst="rect">
            <a:avLst/>
          </a:prstGeom>
          <a:effectLst>
            <a:outerShdw blurRad="127000" sx="96000" sy="96000" algn="ctr" rotWithShape="0">
              <a:prstClr val="black">
                <a:alpha val="40000"/>
              </a:prstClr>
            </a:outerShdw>
          </a:effectLst>
        </p:spPr>
      </p:pic>
      <p:sp>
        <p:nvSpPr>
          <p:cNvPr id="7" name="Rectangle 6" hidden="1">
            <a:extLst>
              <a:ext uri="{FF2B5EF4-FFF2-40B4-BE49-F238E27FC236}">
                <a16:creationId xmlns:a16="http://schemas.microsoft.com/office/drawing/2014/main" id="{AB13A784-F060-4531-A3ED-5B5D943D88D1}"/>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4400" rtl="1" eaLnBrk="1" fontAlgn="auto" latinLnBrk="0" hangingPunct="1">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prstClr val="white"/>
              </a:solidFill>
              <a:effectLst/>
              <a:uLnTx/>
              <a:uFillTx/>
              <a:latin typeface="DIN Next LT Arabic Medium" panose="020B0603020203050203" pitchFamily="34" charset="-78"/>
              <a:ea typeface="+mn-ea"/>
              <a:cs typeface="DIN Next LT Arabic Medium"/>
              <a:sym typeface="DIN Next LT Arabic Medium" panose="020B0603020203050203"/>
            </a:endParaRPr>
          </a:p>
        </p:txBody>
      </p:sp>
      <p:sp>
        <p:nvSpPr>
          <p:cNvPr id="2" name="Footer Placeholder 1">
            <a:extLst>
              <a:ext uri="{FF2B5EF4-FFF2-40B4-BE49-F238E27FC236}">
                <a16:creationId xmlns:a16="http://schemas.microsoft.com/office/drawing/2014/main" id="{EACF2C47-27E9-4067-89FB-EAE6C7738425}"/>
              </a:ext>
            </a:extLst>
          </p:cNvPr>
          <p:cNvSpPr>
            <a:spLocks noGrp="1"/>
          </p:cNvSpPr>
          <p:nvPr>
            <p:ph type="ftr" sz="quarter" idx="1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900" b="0" i="0" u="none" strike="noStrike" kern="1200" cap="none" spc="0" normalizeH="0" baseline="0" noProof="0">
                <a:ln>
                  <a:noFill/>
                </a:ln>
                <a:solidFill>
                  <a:prstClr val="white">
                    <a:lumMod val="65000"/>
                  </a:prstClr>
                </a:solidFill>
                <a:effectLst/>
                <a:uLnTx/>
                <a:uFillTx/>
                <a:latin typeface="DIN Next LT Arabic"/>
                <a:ea typeface="+mn-ea"/>
                <a:cs typeface="DIN Next LT Arabic"/>
              </a:rPr>
              <a:t>المصدر: الموقع الإلكتروني الرسمي، وكتيب الشركة، والتقارير السنوية، والأبحاث الصحفية، وتحليلات فريق العمل</a:t>
            </a:r>
          </a:p>
        </p:txBody>
      </p:sp>
      <p:sp>
        <p:nvSpPr>
          <p:cNvPr id="37" name="Slide Number Placeholder 4">
            <a:extLst>
              <a:ext uri="{FF2B5EF4-FFF2-40B4-BE49-F238E27FC236}">
                <a16:creationId xmlns:a16="http://schemas.microsoft.com/office/drawing/2014/main" id="{D74E14BA-7429-4501-B722-ED10A77A3586}"/>
              </a:ext>
            </a:extLst>
          </p:cNvPr>
          <p:cNvSpPr>
            <a:spLocks noGrp="1"/>
          </p:cNvSpPr>
          <p:nvPr>
            <p:ph type="sldNum" sz="quarter" idx="12"/>
          </p:nvPr>
        </p:nvSpPr>
        <p:spPr/>
        <p:txBody>
          <a:bodyPr/>
          <a:lstStyle/>
          <a:p>
            <a:pPr lvl="0"/>
            <a:fld id="{9FDB499F-DC86-4996-A3C7-FCE8E06389C2}" type="slidenum">
              <a:rPr lang="ar-SA" noProof="0" smtClean="0"/>
              <a:pPr lvl="0"/>
              <a:t>2</a:t>
            </a:fld>
            <a:endParaRPr lang="ar-SA" noProof="0"/>
          </a:p>
        </p:txBody>
      </p:sp>
      <p:sp>
        <p:nvSpPr>
          <p:cNvPr id="6" name="Title 5">
            <a:extLst>
              <a:ext uri="{FF2B5EF4-FFF2-40B4-BE49-F238E27FC236}">
                <a16:creationId xmlns:a16="http://schemas.microsoft.com/office/drawing/2014/main" id="{0126DA4E-F468-4FFF-80F0-5B46A194F897}"/>
              </a:ext>
            </a:extLst>
          </p:cNvPr>
          <p:cNvSpPr>
            <a:spLocks noGrp="1"/>
          </p:cNvSpPr>
          <p:nvPr>
            <p:ph type="title"/>
          </p:nvPr>
        </p:nvSpPr>
        <p:spPr/>
        <p:txBody>
          <a:bodyPr vert="horz">
            <a:noAutofit/>
          </a:bodyPr>
          <a:lstStyle/>
          <a:p>
            <a:r>
              <a:rPr lang="ar-SA"/>
              <a:t>المرصد الحضري لمدينة نيوكاسل - نظرة عامة</a:t>
            </a:r>
          </a:p>
        </p:txBody>
      </p:sp>
      <p:pic>
        <p:nvPicPr>
          <p:cNvPr id="80" name="Picture 79" descr="A picture containing graphical user interface&#10;&#10;Description automatically generated">
            <a:extLst>
              <a:ext uri="{FF2B5EF4-FFF2-40B4-BE49-F238E27FC236}">
                <a16:creationId xmlns:a16="http://schemas.microsoft.com/office/drawing/2014/main" id="{E9A9582A-EB9F-4CA0-B6DB-3FF6C397C7AE}"/>
              </a:ext>
            </a:extLst>
          </p:cNvPr>
          <p:cNvPicPr>
            <a:picLocks noChangeAspect="1"/>
          </p:cNvPicPr>
          <p:nvPr/>
        </p:nvPicPr>
        <p:blipFill>
          <a:blip r:embed="rId9" cstate="print">
            <a:extLst>
              <a:ext uri="{BEBA8EAE-BF5A-486C-A8C5-ECC9F3942E4B}">
                <a14:imgProps xmlns:a14="http://schemas.microsoft.com/office/drawing/2010/main">
                  <a14:imgLayer r:embed="rId10">
                    <a14:imgEffect>
                      <a14:brightnessContrast bright="-20000" contrast="-40000"/>
                    </a14:imgEffect>
                  </a14:imgLayer>
                </a14:imgProps>
              </a:ext>
              <a:ext uri="{28A0092B-C50C-407E-A947-70E740481C1C}">
                <a14:useLocalDpi xmlns:a14="http://schemas.microsoft.com/office/drawing/2010/main"/>
              </a:ext>
            </a:extLst>
          </a:blip>
          <a:stretch>
            <a:fillRect/>
          </a:stretch>
        </p:blipFill>
        <p:spPr>
          <a:xfrm>
            <a:off x="74311" y="354415"/>
            <a:ext cx="1643269" cy="335513"/>
          </a:xfrm>
          <a:prstGeom prst="rect">
            <a:avLst/>
          </a:prstGeom>
        </p:spPr>
      </p:pic>
      <p:sp>
        <p:nvSpPr>
          <p:cNvPr id="25" name="Rectangle 24">
            <a:extLst>
              <a:ext uri="{FF2B5EF4-FFF2-40B4-BE49-F238E27FC236}">
                <a16:creationId xmlns:a16="http://schemas.microsoft.com/office/drawing/2014/main" id="{8980DAEB-DFF8-42DD-B695-4C56E994F642}"/>
              </a:ext>
            </a:extLst>
          </p:cNvPr>
          <p:cNvSpPr/>
          <p:nvPr/>
        </p:nvSpPr>
        <p:spPr>
          <a:xfrm flipH="1">
            <a:off x="10248086" y="1783575"/>
            <a:ext cx="1289896" cy="5797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marL="0" marR="0" lvl="0" indent="0" algn="r" defTabSz="914400" rtl="1" eaLnBrk="1" fontAlgn="t" latinLnBrk="0" hangingPunct="1">
              <a:lnSpc>
                <a:spcPct val="100000"/>
              </a:lnSpc>
              <a:spcBef>
                <a:spcPts val="0"/>
              </a:spcBef>
              <a:spcAft>
                <a:spcPts val="0"/>
              </a:spcAft>
              <a:buClrTx/>
              <a:buSzTx/>
              <a:buFontTx/>
              <a:buNone/>
              <a:tabLst/>
              <a:defRPr/>
            </a:pPr>
            <a:r>
              <a:rPr kumimoji="0" lang="ar-SA" sz="1400" b="1" i="0" u="none" strike="noStrike" kern="1200" cap="none" spc="0" normalizeH="0" baseline="0" noProof="0">
                <a:ln>
                  <a:noFill/>
                </a:ln>
                <a:solidFill>
                  <a:prstClr val="white"/>
                </a:solidFill>
                <a:effectLst/>
                <a:uLnTx/>
                <a:uFillTx/>
                <a:latin typeface="DIN Next LT Arabic"/>
                <a:ea typeface="+mn-ea"/>
                <a:cs typeface="DIN Next LT Arabic"/>
              </a:rPr>
              <a:t>المقر الرئيسي</a:t>
            </a:r>
          </a:p>
        </p:txBody>
      </p:sp>
      <p:sp>
        <p:nvSpPr>
          <p:cNvPr id="26" name="Rectangle 25">
            <a:extLst>
              <a:ext uri="{FF2B5EF4-FFF2-40B4-BE49-F238E27FC236}">
                <a16:creationId xmlns:a16="http://schemas.microsoft.com/office/drawing/2014/main" id="{D3D664AD-0B0B-4353-8306-E8EECDC790CB}"/>
              </a:ext>
            </a:extLst>
          </p:cNvPr>
          <p:cNvSpPr/>
          <p:nvPr/>
        </p:nvSpPr>
        <p:spPr>
          <a:xfrm flipH="1">
            <a:off x="8551806" y="1783575"/>
            <a:ext cx="1668145" cy="579759"/>
          </a:xfrm>
          <a:prstGeom prst="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1400" b="0" i="0" u="none" strike="noStrike" kern="1200" cap="none" spc="0" normalizeH="0" baseline="0" noProof="0">
                <a:ln>
                  <a:noFill/>
                </a:ln>
                <a:solidFill>
                  <a:srgbClr val="282560"/>
                </a:solidFill>
                <a:effectLst/>
                <a:uLnTx/>
                <a:uFillTx/>
                <a:latin typeface="DIN Next LT Arabic"/>
                <a:ea typeface="+mn-ea"/>
                <a:cs typeface="DIN Next LT Arabic"/>
              </a:rPr>
              <a:t>نيوكاسل، المملكة المتحدة</a:t>
            </a:r>
          </a:p>
        </p:txBody>
      </p:sp>
      <p:sp>
        <p:nvSpPr>
          <p:cNvPr id="27" name="Rectangle 26">
            <a:extLst>
              <a:ext uri="{FF2B5EF4-FFF2-40B4-BE49-F238E27FC236}">
                <a16:creationId xmlns:a16="http://schemas.microsoft.com/office/drawing/2014/main" id="{FD222C26-51C3-4AD1-9C3C-36CD7578451D}"/>
              </a:ext>
            </a:extLst>
          </p:cNvPr>
          <p:cNvSpPr/>
          <p:nvPr/>
        </p:nvSpPr>
        <p:spPr>
          <a:xfrm flipH="1">
            <a:off x="10248088" y="2479523"/>
            <a:ext cx="1289894" cy="5797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marL="0" marR="0" lvl="0" indent="0" algn="r" defTabSz="914400" rtl="1" eaLnBrk="1" fontAlgn="t" latinLnBrk="0" hangingPunct="1">
              <a:lnSpc>
                <a:spcPct val="100000"/>
              </a:lnSpc>
              <a:spcBef>
                <a:spcPts val="0"/>
              </a:spcBef>
              <a:spcAft>
                <a:spcPts val="0"/>
              </a:spcAft>
              <a:buClrTx/>
              <a:buSzTx/>
              <a:buFontTx/>
              <a:buNone/>
              <a:tabLst/>
              <a:defRPr/>
            </a:pPr>
            <a:r>
              <a:rPr kumimoji="0" lang="ar-SA" sz="1400" b="1" i="0" u="none" strike="noStrike" kern="1200" cap="none" spc="0" normalizeH="0" baseline="0" noProof="0">
                <a:ln>
                  <a:noFill/>
                </a:ln>
                <a:solidFill>
                  <a:prstClr val="white"/>
                </a:solidFill>
                <a:effectLst/>
                <a:uLnTx/>
                <a:uFillTx/>
                <a:latin typeface="DIN Next LT Arabic"/>
                <a:ea typeface="+mn-ea"/>
                <a:cs typeface="DIN Next LT Arabic"/>
              </a:rPr>
              <a:t>سنة الإطلاق</a:t>
            </a:r>
          </a:p>
        </p:txBody>
      </p:sp>
      <p:sp>
        <p:nvSpPr>
          <p:cNvPr id="28" name="Rectangle 27">
            <a:extLst>
              <a:ext uri="{FF2B5EF4-FFF2-40B4-BE49-F238E27FC236}">
                <a16:creationId xmlns:a16="http://schemas.microsoft.com/office/drawing/2014/main" id="{8943BB8D-E382-4F93-89C9-C17F3206CB8B}"/>
              </a:ext>
            </a:extLst>
          </p:cNvPr>
          <p:cNvSpPr/>
          <p:nvPr/>
        </p:nvSpPr>
        <p:spPr>
          <a:xfrm flipH="1">
            <a:off x="8551804" y="2479523"/>
            <a:ext cx="1668147" cy="579759"/>
          </a:xfrm>
          <a:prstGeom prst="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1400" b="0" i="0" u="none" strike="noStrike" kern="1200" cap="none" spc="0" normalizeH="0" baseline="0" noProof="0">
                <a:ln>
                  <a:noFill/>
                </a:ln>
                <a:solidFill>
                  <a:srgbClr val="282560"/>
                </a:solidFill>
                <a:effectLst/>
                <a:uLnTx/>
                <a:uFillTx/>
                <a:latin typeface="DIN Next LT Arabic"/>
                <a:ea typeface="+mn-ea"/>
                <a:cs typeface="DIN Next LT Arabic"/>
              </a:rPr>
              <a:t>2017</a:t>
            </a:r>
          </a:p>
        </p:txBody>
      </p:sp>
      <p:sp>
        <p:nvSpPr>
          <p:cNvPr id="29" name="Rectangle 28">
            <a:extLst>
              <a:ext uri="{FF2B5EF4-FFF2-40B4-BE49-F238E27FC236}">
                <a16:creationId xmlns:a16="http://schemas.microsoft.com/office/drawing/2014/main" id="{DB35E17E-37F1-4B9E-9578-550F2E8B9F10}"/>
              </a:ext>
            </a:extLst>
          </p:cNvPr>
          <p:cNvSpPr/>
          <p:nvPr/>
        </p:nvSpPr>
        <p:spPr>
          <a:xfrm flipH="1">
            <a:off x="10248090" y="3175471"/>
            <a:ext cx="1289892" cy="5797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marL="0" marR="0" lvl="0" indent="0" algn="r" defTabSz="914400" rtl="1" eaLnBrk="1" fontAlgn="t" latinLnBrk="0" hangingPunct="1">
              <a:lnSpc>
                <a:spcPct val="100000"/>
              </a:lnSpc>
              <a:spcBef>
                <a:spcPts val="0"/>
              </a:spcBef>
              <a:spcAft>
                <a:spcPts val="0"/>
              </a:spcAft>
              <a:buClrTx/>
              <a:buSzTx/>
              <a:buFontTx/>
              <a:buNone/>
              <a:tabLst/>
              <a:defRPr/>
            </a:pPr>
            <a:r>
              <a:rPr kumimoji="0" lang="ar-SA" sz="1400" b="1" i="0" u="none" strike="noStrike" kern="1200" cap="none" spc="0" normalizeH="0" baseline="0" noProof="0">
                <a:ln>
                  <a:noFill/>
                </a:ln>
                <a:solidFill>
                  <a:prstClr val="white"/>
                </a:solidFill>
                <a:effectLst/>
                <a:uLnTx/>
                <a:uFillTx/>
                <a:latin typeface="DIN Next LT Arabic"/>
                <a:ea typeface="+mn-ea"/>
                <a:cs typeface="DIN Next LT Arabic"/>
              </a:rPr>
              <a:t>النوع</a:t>
            </a:r>
          </a:p>
        </p:txBody>
      </p:sp>
      <p:sp>
        <p:nvSpPr>
          <p:cNvPr id="30" name="Rectangle 29">
            <a:extLst>
              <a:ext uri="{FF2B5EF4-FFF2-40B4-BE49-F238E27FC236}">
                <a16:creationId xmlns:a16="http://schemas.microsoft.com/office/drawing/2014/main" id="{49CFCD80-62F1-41F7-AFD4-1AC1B66448DD}"/>
              </a:ext>
            </a:extLst>
          </p:cNvPr>
          <p:cNvSpPr/>
          <p:nvPr/>
        </p:nvSpPr>
        <p:spPr>
          <a:xfrm flipH="1">
            <a:off x="8551802" y="3175471"/>
            <a:ext cx="1668149" cy="579759"/>
          </a:xfrm>
          <a:prstGeom prst="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1400" b="0" i="0" u="none" strike="noStrike" kern="1200" cap="none" spc="0" normalizeH="0" baseline="0" noProof="0">
                <a:ln>
                  <a:noFill/>
                </a:ln>
                <a:solidFill>
                  <a:srgbClr val="282560"/>
                </a:solidFill>
                <a:effectLst/>
                <a:uLnTx/>
                <a:uFillTx/>
                <a:latin typeface="DIN Next LT Arabic"/>
                <a:ea typeface="+mn-ea"/>
                <a:cs typeface="DIN Next LT Arabic"/>
              </a:rPr>
              <a:t>غير هادف للربح (ممول من الحكومة)</a:t>
            </a:r>
          </a:p>
        </p:txBody>
      </p:sp>
      <p:cxnSp>
        <p:nvCxnSpPr>
          <p:cNvPr id="31" name="Straight Connector 30">
            <a:extLst>
              <a:ext uri="{FF2B5EF4-FFF2-40B4-BE49-F238E27FC236}">
                <a16:creationId xmlns:a16="http://schemas.microsoft.com/office/drawing/2014/main" id="{EFECA277-9279-42E1-BDA0-E9746F01CB4D}"/>
              </a:ext>
            </a:extLst>
          </p:cNvPr>
          <p:cNvCxnSpPr>
            <a:cxnSpLocks/>
          </p:cNvCxnSpPr>
          <p:nvPr/>
        </p:nvCxnSpPr>
        <p:spPr>
          <a:xfrm flipH="1">
            <a:off x="8212536" y="1763125"/>
            <a:ext cx="0" cy="4438892"/>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FD16F9D4-BB07-4CE9-AE2A-263501361ABE}"/>
              </a:ext>
            </a:extLst>
          </p:cNvPr>
          <p:cNvSpPr/>
          <p:nvPr/>
        </p:nvSpPr>
        <p:spPr>
          <a:xfrm flipH="1">
            <a:off x="10248090" y="3871419"/>
            <a:ext cx="1289892" cy="5797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marL="0" marR="0" lvl="0" indent="0" algn="r" defTabSz="914400" rtl="1" eaLnBrk="1" fontAlgn="t" latinLnBrk="0" hangingPunct="1">
              <a:lnSpc>
                <a:spcPct val="100000"/>
              </a:lnSpc>
              <a:spcBef>
                <a:spcPts val="0"/>
              </a:spcBef>
              <a:spcAft>
                <a:spcPts val="0"/>
              </a:spcAft>
              <a:buClrTx/>
              <a:buSzTx/>
              <a:buFontTx/>
              <a:buNone/>
              <a:tabLst/>
              <a:defRPr/>
            </a:pPr>
            <a:r>
              <a:rPr kumimoji="0" lang="ar-SA" sz="1400" b="1" i="0" u="none" strike="noStrike" kern="1200" cap="none" spc="0" normalizeH="0" baseline="0" noProof="0">
                <a:ln>
                  <a:noFill/>
                </a:ln>
                <a:solidFill>
                  <a:prstClr val="white"/>
                </a:solidFill>
                <a:effectLst/>
                <a:uLnTx/>
                <a:uFillTx/>
                <a:latin typeface="DIN Next LT Arabic"/>
                <a:ea typeface="+mn-ea"/>
                <a:cs typeface="DIN Next LT Arabic"/>
              </a:rPr>
              <a:t>عدد المدن المرصودة</a:t>
            </a:r>
          </a:p>
        </p:txBody>
      </p:sp>
      <p:sp>
        <p:nvSpPr>
          <p:cNvPr id="33" name="Rectangle 32">
            <a:extLst>
              <a:ext uri="{FF2B5EF4-FFF2-40B4-BE49-F238E27FC236}">
                <a16:creationId xmlns:a16="http://schemas.microsoft.com/office/drawing/2014/main" id="{FB6C0ED6-89C0-4EEB-9A1D-8C91303AC347}"/>
              </a:ext>
            </a:extLst>
          </p:cNvPr>
          <p:cNvSpPr/>
          <p:nvPr/>
        </p:nvSpPr>
        <p:spPr>
          <a:xfrm flipH="1">
            <a:off x="8551802" y="3871419"/>
            <a:ext cx="1668149" cy="579759"/>
          </a:xfrm>
          <a:prstGeom prst="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1400" b="0" i="0" u="none" strike="noStrike" kern="1200" cap="none" spc="0" normalizeH="0" baseline="0" noProof="0">
                <a:ln>
                  <a:noFill/>
                </a:ln>
                <a:solidFill>
                  <a:srgbClr val="282560"/>
                </a:solidFill>
                <a:effectLst/>
                <a:uLnTx/>
                <a:uFillTx/>
                <a:latin typeface="DIN Next LT Arabic"/>
                <a:ea typeface="+mn-ea"/>
                <a:cs typeface="DIN Next LT Arabic"/>
              </a:rPr>
              <a:t>1 (أكثر من 20 مجتمعاً في منطقة نورثمبريا)</a:t>
            </a:r>
          </a:p>
        </p:txBody>
      </p:sp>
      <p:sp>
        <p:nvSpPr>
          <p:cNvPr id="34" name="Rectangle 33">
            <a:extLst>
              <a:ext uri="{FF2B5EF4-FFF2-40B4-BE49-F238E27FC236}">
                <a16:creationId xmlns:a16="http://schemas.microsoft.com/office/drawing/2014/main" id="{EFD9350E-0741-4E95-8221-F1EFCFD8167A}"/>
              </a:ext>
            </a:extLst>
          </p:cNvPr>
          <p:cNvSpPr/>
          <p:nvPr/>
        </p:nvSpPr>
        <p:spPr>
          <a:xfrm flipH="1">
            <a:off x="10248090" y="4567369"/>
            <a:ext cx="1289892" cy="16217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marL="0" marR="0" lvl="0" indent="0" algn="r" defTabSz="914400" rtl="1" eaLnBrk="1" fontAlgn="t" latinLnBrk="0" hangingPunct="1">
              <a:lnSpc>
                <a:spcPct val="100000"/>
              </a:lnSpc>
              <a:spcBef>
                <a:spcPts val="0"/>
              </a:spcBef>
              <a:spcAft>
                <a:spcPts val="0"/>
              </a:spcAft>
              <a:buClrTx/>
              <a:buSzTx/>
              <a:buFontTx/>
              <a:buNone/>
              <a:tabLst/>
              <a:defRPr/>
            </a:pPr>
            <a:r>
              <a:rPr kumimoji="0" lang="ar-SA" sz="1400" b="1" i="0" u="none" strike="noStrike" cap="none" normalizeH="0" baseline="0" noProof="0">
                <a:ln>
                  <a:noFill/>
                </a:ln>
                <a:solidFill>
                  <a:prstClr val="white"/>
                </a:solidFill>
                <a:effectLst/>
                <a:uLnTx/>
                <a:uFillTx/>
                <a:latin typeface="DIN Next LT Arabic"/>
                <a:ea typeface="+mn-ea"/>
                <a:cs typeface="+mn-cs"/>
              </a:rPr>
              <a:t>أنواع المستخدمين</a:t>
            </a:r>
            <a:r>
              <a:rPr kumimoji="0" lang="ar-EG" sz="1400" b="1" i="0" u="none" strike="noStrike" cap="none" normalizeH="0" baseline="0" noProof="0">
                <a:ln>
                  <a:noFill/>
                </a:ln>
                <a:solidFill>
                  <a:prstClr val="white"/>
                </a:solidFill>
                <a:effectLst/>
                <a:uLnTx/>
                <a:uFillTx/>
                <a:latin typeface="DIN Next LT Arabic"/>
                <a:ea typeface="+mn-ea"/>
                <a:cs typeface="+mn-cs"/>
              </a:rPr>
              <a:t> والعملاء</a:t>
            </a:r>
            <a:endParaRPr kumimoji="0" lang="ar-SA" sz="1400" b="1" i="0" u="none" strike="noStrike" cap="none" normalizeH="0" baseline="0" noProof="0">
              <a:ln>
                <a:noFill/>
              </a:ln>
              <a:solidFill>
                <a:prstClr val="white"/>
              </a:solidFill>
              <a:effectLst/>
              <a:uLnTx/>
              <a:uFillTx/>
              <a:latin typeface="DIN Next LT Arabic"/>
              <a:ea typeface="+mn-ea"/>
              <a:cs typeface="+mn-cs"/>
            </a:endParaRPr>
          </a:p>
        </p:txBody>
      </p:sp>
      <p:sp>
        <p:nvSpPr>
          <p:cNvPr id="35" name="Rectangle 34">
            <a:extLst>
              <a:ext uri="{FF2B5EF4-FFF2-40B4-BE49-F238E27FC236}">
                <a16:creationId xmlns:a16="http://schemas.microsoft.com/office/drawing/2014/main" id="{310A1B55-3F5C-4927-93B2-01043CB3DF65}"/>
              </a:ext>
            </a:extLst>
          </p:cNvPr>
          <p:cNvSpPr/>
          <p:nvPr/>
        </p:nvSpPr>
        <p:spPr>
          <a:xfrm flipH="1">
            <a:off x="8551802" y="4567369"/>
            <a:ext cx="1668149" cy="1621728"/>
          </a:xfrm>
          <a:prstGeom prst="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400" b="0" i="0" u="none" strike="noStrike" kern="1200" cap="none" spc="0" normalizeH="0" baseline="0" noProof="0">
                <a:ln>
                  <a:noFill/>
                </a:ln>
                <a:solidFill>
                  <a:srgbClr val="282560"/>
                </a:solidFill>
                <a:effectLst/>
                <a:uLnTx/>
                <a:uFillTx/>
                <a:latin typeface="DIN Next LT Arabic"/>
                <a:ea typeface="+mn-ea"/>
                <a:cs typeface="DIN Next LT Arabic"/>
              </a:rPr>
              <a:t>الجامعات</a:t>
            </a:r>
          </a:p>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400" b="0" i="0" u="none" strike="noStrike" kern="1200" cap="none" spc="0" normalizeH="0" baseline="0" noProof="0">
                <a:ln>
                  <a:noFill/>
                </a:ln>
                <a:solidFill>
                  <a:srgbClr val="282560"/>
                </a:solidFill>
                <a:effectLst/>
                <a:uLnTx/>
                <a:uFillTx/>
                <a:latin typeface="DIN Next LT Arabic"/>
                <a:ea typeface="+mn-ea"/>
                <a:cs typeface="DIN Next LT Arabic"/>
              </a:rPr>
              <a:t>الجهات الحكومية</a:t>
            </a:r>
          </a:p>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400" b="0" i="0" u="none" strike="noStrike" kern="1200" cap="none" spc="0" normalizeH="0" baseline="0" noProof="0">
                <a:ln>
                  <a:noFill/>
                </a:ln>
                <a:solidFill>
                  <a:srgbClr val="282560"/>
                </a:solidFill>
                <a:effectLst/>
                <a:uLnTx/>
                <a:uFillTx/>
                <a:latin typeface="DIN Next LT Arabic"/>
                <a:ea typeface="+mn-ea"/>
                <a:cs typeface="DIN Next LT Arabic"/>
              </a:rPr>
              <a:t>مسؤولو التخطيط العمراني</a:t>
            </a:r>
          </a:p>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400" b="0" i="0" u="none" strike="noStrike" kern="1200" cap="none" spc="0" normalizeH="0" baseline="0" noProof="0">
                <a:ln>
                  <a:noFill/>
                </a:ln>
                <a:solidFill>
                  <a:srgbClr val="282560"/>
                </a:solidFill>
                <a:effectLst/>
                <a:uLnTx/>
                <a:uFillTx/>
                <a:latin typeface="DIN Next LT Arabic"/>
                <a:ea typeface="+mn-ea"/>
                <a:cs typeface="DIN Next LT Arabic"/>
              </a:rPr>
              <a:t>الشركات</a:t>
            </a:r>
          </a:p>
        </p:txBody>
      </p:sp>
      <p:sp>
        <p:nvSpPr>
          <p:cNvPr id="58" name="Rectangle 57">
            <a:extLst>
              <a:ext uri="{FF2B5EF4-FFF2-40B4-BE49-F238E27FC236}">
                <a16:creationId xmlns:a16="http://schemas.microsoft.com/office/drawing/2014/main" id="{47E4D89F-471B-4C5E-8903-FF94DBEC004D}"/>
              </a:ext>
            </a:extLst>
          </p:cNvPr>
          <p:cNvSpPr/>
          <p:nvPr/>
        </p:nvSpPr>
        <p:spPr>
          <a:xfrm flipH="1">
            <a:off x="645160" y="1786359"/>
            <a:ext cx="7248469" cy="147086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400" b="0" i="0" u="none" strike="noStrike" kern="1200" cap="none" spc="0" normalizeH="0" baseline="0" noProof="0">
                <a:ln>
                  <a:noFill/>
                </a:ln>
                <a:solidFill>
                  <a:srgbClr val="282560"/>
                </a:solidFill>
                <a:effectLst/>
                <a:uLnTx/>
                <a:uFillTx/>
                <a:latin typeface="DIN Next LT Arabic"/>
                <a:ea typeface="+mn-ea"/>
                <a:cs typeface="DIN Next LT Arabic"/>
              </a:rPr>
              <a:t>يقع المرصد الحضري لمدينة نيوكاسل داخل جامعة نيوكاسل، وهو أقدم مرصد حضري في المملكة المتحدة ويحصل على التمويل من خلال التعاون مع شبكة «معامل التعاون للأبحاث في مجال البنية التحتية والمدن في المملكة المتحدة»</a:t>
            </a:r>
          </a:p>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400" b="0" i="0" u="none" strike="noStrike" kern="1200" cap="none" spc="0" normalizeH="0" baseline="0" noProof="0">
                <a:ln>
                  <a:noFill/>
                </a:ln>
                <a:solidFill>
                  <a:srgbClr val="282560"/>
                </a:solidFill>
                <a:effectLst/>
                <a:uLnTx/>
                <a:uFillTx/>
                <a:latin typeface="DIN Next LT Arabic"/>
                <a:ea typeface="+mn-ea"/>
                <a:cs typeface="DIN Next LT Arabic"/>
              </a:rPr>
              <a:t>يوفر المرصد معلومات وفهماً للاستخدامات بما يشمل قياس فوائد التقنيات الجديدة وتقديم الأدلة لقرارات التخطيط الحضري</a:t>
            </a:r>
          </a:p>
        </p:txBody>
      </p:sp>
      <p:sp>
        <p:nvSpPr>
          <p:cNvPr id="59" name="TextBox 58">
            <a:extLst>
              <a:ext uri="{FF2B5EF4-FFF2-40B4-BE49-F238E27FC236}">
                <a16:creationId xmlns:a16="http://schemas.microsoft.com/office/drawing/2014/main" id="{4456CD47-74E2-4D80-B0AD-1E8DA4EA7060}"/>
              </a:ext>
            </a:extLst>
          </p:cNvPr>
          <p:cNvSpPr txBox="1"/>
          <p:nvPr/>
        </p:nvSpPr>
        <p:spPr>
          <a:xfrm>
            <a:off x="3733128" y="1632454"/>
            <a:ext cx="1072534" cy="279372"/>
          </a:xfrm>
          <a:prstGeom prst="rect">
            <a:avLst/>
          </a:prstGeom>
          <a:solidFill>
            <a:schemeClr val="bg1"/>
          </a:solidFill>
        </p:spPr>
        <p:txBody>
          <a:bodyPr wrap="square" lIns="0" tIns="0" rIns="0" bIns="0" rtlCol="0" anchor="ctr">
            <a:spAutoFit/>
          </a:bodyPr>
          <a:lstStyle/>
          <a:p>
            <a:pPr marL="0" marR="0" lvl="0" indent="0" algn="ctr" defTabSz="914400" rtl="1" eaLnBrk="1" fontAlgn="auto" latinLnBrk="0" hangingPunct="1">
              <a:lnSpc>
                <a:spcPct val="110000"/>
              </a:lnSpc>
              <a:spcBef>
                <a:spcPts val="0"/>
              </a:spcBef>
              <a:spcAft>
                <a:spcPts val="0"/>
              </a:spcAft>
              <a:buClrTx/>
              <a:buSzTx/>
              <a:buFontTx/>
              <a:buNone/>
              <a:tabLst/>
              <a:defRPr/>
            </a:pPr>
            <a:r>
              <a:rPr kumimoji="0" lang="ar-SA" sz="1800" b="0" i="0" u="none" strike="noStrike" kern="1200" cap="none" spc="0" normalizeH="0" baseline="0" noProof="0">
                <a:ln>
                  <a:noFill/>
                </a:ln>
                <a:solidFill>
                  <a:srgbClr val="90298D"/>
                </a:solidFill>
                <a:effectLst/>
                <a:uLnTx/>
                <a:uFillTx/>
                <a:latin typeface="DIN Next LT Arabic Medium"/>
                <a:ea typeface="+mn-ea"/>
                <a:cs typeface="DIN Next LT Arabic" panose="020B0503020203050203" pitchFamily="34" charset="-78"/>
              </a:rPr>
              <a:t>نظرة عامة</a:t>
            </a:r>
          </a:p>
        </p:txBody>
      </p:sp>
      <p:sp>
        <p:nvSpPr>
          <p:cNvPr id="61" name="Rectangle 60">
            <a:extLst>
              <a:ext uri="{FF2B5EF4-FFF2-40B4-BE49-F238E27FC236}">
                <a16:creationId xmlns:a16="http://schemas.microsoft.com/office/drawing/2014/main" id="{46D165DF-68B9-4C76-8EFF-7DCCBFD6C93F}"/>
              </a:ext>
            </a:extLst>
          </p:cNvPr>
          <p:cNvSpPr/>
          <p:nvPr/>
        </p:nvSpPr>
        <p:spPr>
          <a:xfrm flipH="1">
            <a:off x="645160" y="3816526"/>
            <a:ext cx="7248469" cy="2371872"/>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400" b="0" i="0" u="none" strike="noStrike" kern="1200" cap="none" spc="0" normalizeH="0" baseline="0" noProof="0">
                <a:ln>
                  <a:noFill/>
                </a:ln>
                <a:solidFill>
                  <a:srgbClr val="282560"/>
                </a:solidFill>
                <a:effectLst/>
                <a:uLnTx/>
                <a:uFillTx/>
                <a:latin typeface="DIN Next LT Arabic"/>
                <a:ea typeface="+mn-ea"/>
                <a:cs typeface="DIN Next LT Arabic"/>
              </a:rPr>
              <a:t>يوفر المرصد الحضري لمدينة نيوكاسل عرضاً لحظياً للمدينة من خلال بيانات حول المؤشرات بما يشمل الضوضاء والطقس وحركة المرور وجودة الهواء والمركبات وجودة المياه والكهرباء والأفراد والتربة والصرف الصحي</a:t>
            </a:r>
          </a:p>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400" b="0" i="0" u="none" strike="noStrike" kern="1200" cap="none" spc="0" normalizeH="0" baseline="0" noProof="0">
                <a:ln>
                  <a:noFill/>
                </a:ln>
                <a:solidFill>
                  <a:srgbClr val="282560"/>
                </a:solidFill>
                <a:effectLst/>
                <a:uLnTx/>
                <a:uFillTx/>
                <a:latin typeface="DIN Next LT Arabic"/>
                <a:ea typeface="+mn-ea"/>
                <a:cs typeface="DIN Next LT Arabic"/>
              </a:rPr>
              <a:t>يوفر المرصد </a:t>
            </a:r>
            <a:r>
              <a:rPr kumimoji="0" lang="ar-EG" sz="1400" b="0" i="0" u="none" strike="noStrike" kern="1200" cap="none" spc="0" normalizeH="0" baseline="0" noProof="0">
                <a:ln>
                  <a:noFill/>
                </a:ln>
                <a:solidFill>
                  <a:srgbClr val="282560"/>
                </a:solidFill>
                <a:effectLst/>
                <a:uLnTx/>
                <a:uFillTx/>
                <a:latin typeface="DIN Next LT Arabic"/>
                <a:ea typeface="+mn-ea"/>
                <a:cs typeface="DIN Next LT Arabic"/>
              </a:rPr>
              <a:t>أيضاً </a:t>
            </a:r>
            <a:r>
              <a:rPr kumimoji="0" lang="ar-SA" sz="1400" b="0" i="0" u="none" strike="noStrike" kern="1200" cap="none" spc="0" normalizeH="0" baseline="0" noProof="0">
                <a:ln>
                  <a:noFill/>
                </a:ln>
                <a:solidFill>
                  <a:srgbClr val="282560"/>
                </a:solidFill>
                <a:effectLst/>
                <a:uLnTx/>
                <a:uFillTx/>
                <a:latin typeface="DIN Next LT Arabic"/>
                <a:ea typeface="+mn-ea"/>
                <a:cs typeface="DIN Next LT Arabic"/>
              </a:rPr>
              <a:t>أكبر مجموعة من البيانات الحضرية في المملكة المتحدة التي </a:t>
            </a:r>
            <a:r>
              <a:rPr kumimoji="0" lang="ar-EG" sz="1400" b="0" i="0" u="none" strike="noStrike" kern="1200" cap="none" spc="0" normalizeH="0" baseline="0" noProof="0">
                <a:ln>
                  <a:noFill/>
                </a:ln>
                <a:solidFill>
                  <a:srgbClr val="282560"/>
                </a:solidFill>
                <a:effectLst/>
                <a:uLnTx/>
                <a:uFillTx/>
                <a:latin typeface="DIN Next LT Arabic"/>
                <a:ea typeface="+mn-ea"/>
                <a:cs typeface="DIN Next LT Arabic"/>
              </a:rPr>
              <a:t>تتاح</a:t>
            </a:r>
            <a:r>
              <a:rPr kumimoji="0" lang="ar-SA" sz="1400" b="0" i="0" u="none" strike="noStrike" kern="1200" cap="none" spc="0" normalizeH="0" baseline="0" noProof="0">
                <a:ln>
                  <a:noFill/>
                </a:ln>
                <a:solidFill>
                  <a:srgbClr val="282560"/>
                </a:solidFill>
                <a:effectLst/>
                <a:uLnTx/>
                <a:uFillTx/>
                <a:latin typeface="DIN Next LT Arabic"/>
                <a:ea typeface="+mn-ea"/>
                <a:cs typeface="DIN Next LT Arabic"/>
              </a:rPr>
              <a:t> للجمهور بصورة آنية</a:t>
            </a:r>
          </a:p>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400" b="0" i="0" u="none" strike="noStrike" kern="1200" cap="none" spc="0" normalizeH="0" baseline="0" noProof="0">
                <a:ln>
                  <a:noFill/>
                </a:ln>
                <a:solidFill>
                  <a:srgbClr val="282560"/>
                </a:solidFill>
                <a:effectLst/>
                <a:uLnTx/>
                <a:uFillTx/>
                <a:latin typeface="DIN Next LT Arabic"/>
                <a:ea typeface="+mn-ea"/>
                <a:cs typeface="DIN Next LT Arabic"/>
              </a:rPr>
              <a:t>يدعم المرصد أيضاً المشاريع البحثية سواء التي يجريها القطاع الحكومي أو القطاع الخاص من خلال نشر أجهزة الاستشعار المستهدفة، كما يوفر للمؤسسات والشركات فرصاً للتشارك في المشاريع البحثية والاختبارات والإنتاج</a:t>
            </a:r>
          </a:p>
        </p:txBody>
      </p:sp>
      <p:sp>
        <p:nvSpPr>
          <p:cNvPr id="63" name="Freeform: Shape 62">
            <a:extLst>
              <a:ext uri="{FF2B5EF4-FFF2-40B4-BE49-F238E27FC236}">
                <a16:creationId xmlns:a16="http://schemas.microsoft.com/office/drawing/2014/main" id="{610D1582-58C1-4773-B231-F8FD464B14DC}"/>
              </a:ext>
            </a:extLst>
          </p:cNvPr>
          <p:cNvSpPr/>
          <p:nvPr/>
        </p:nvSpPr>
        <p:spPr>
          <a:xfrm flipH="1">
            <a:off x="2735865" y="5813153"/>
            <a:ext cx="119834" cy="84503"/>
          </a:xfrm>
          <a:custGeom>
            <a:avLst/>
            <a:gdLst>
              <a:gd name="connsiteX0" fmla="*/ 122709 w 139428"/>
              <a:gd name="connsiteY0" fmla="*/ 2697 h 98320"/>
              <a:gd name="connsiteX1" fmla="*/ 136431 w 139428"/>
              <a:gd name="connsiteY1" fmla="*/ 3007 h 98320"/>
              <a:gd name="connsiteX2" fmla="*/ 136663 w 139428"/>
              <a:gd name="connsiteY2" fmla="*/ 16728 h 98320"/>
              <a:gd name="connsiteX3" fmla="*/ 115345 w 139428"/>
              <a:gd name="connsiteY3" fmla="*/ 37969 h 98320"/>
              <a:gd name="connsiteX4" fmla="*/ 102477 w 139428"/>
              <a:gd name="connsiteY4" fmla="*/ 51070 h 98320"/>
              <a:gd name="connsiteX5" fmla="*/ 60381 w 139428"/>
              <a:gd name="connsiteY5" fmla="*/ 94015 h 98320"/>
              <a:gd name="connsiteX6" fmla="*/ 44877 w 139428"/>
              <a:gd name="connsiteY6" fmla="*/ 95411 h 98320"/>
              <a:gd name="connsiteX7" fmla="*/ 4644 w 139428"/>
              <a:gd name="connsiteY7" fmla="*/ 66264 h 98320"/>
              <a:gd name="connsiteX8" fmla="*/ 3171 w 139428"/>
              <a:gd name="connsiteY8" fmla="*/ 50682 h 98320"/>
              <a:gd name="connsiteX9" fmla="*/ 16581 w 139428"/>
              <a:gd name="connsiteY9" fmla="*/ 50294 h 98320"/>
              <a:gd name="connsiteX10" fmla="*/ 48134 w 139428"/>
              <a:gd name="connsiteY10" fmla="*/ 73163 h 98320"/>
              <a:gd name="connsiteX11" fmla="*/ 51312 w 139428"/>
              <a:gd name="connsiteY11" fmla="*/ 75333 h 98320"/>
              <a:gd name="connsiteX12" fmla="*/ 53250 w 139428"/>
              <a:gd name="connsiteY12" fmla="*/ 72853 h 98320"/>
              <a:gd name="connsiteX13" fmla="*/ 113794 w 139428"/>
              <a:gd name="connsiteY13" fmla="*/ 11224 h 98320"/>
              <a:gd name="connsiteX14" fmla="*/ 122709 w 139428"/>
              <a:gd name="connsiteY14" fmla="*/ 2697 h 9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9428" h="98320">
                <a:moveTo>
                  <a:pt x="122709" y="2697"/>
                </a:moveTo>
                <a:cubicBezTo>
                  <a:pt x="126741" y="-1023"/>
                  <a:pt x="132710" y="-869"/>
                  <a:pt x="136431" y="3007"/>
                </a:cubicBezTo>
                <a:cubicBezTo>
                  <a:pt x="140229" y="6806"/>
                  <a:pt x="140539" y="12775"/>
                  <a:pt x="136663" y="16728"/>
                </a:cubicBezTo>
                <a:cubicBezTo>
                  <a:pt x="129686" y="23937"/>
                  <a:pt x="122399" y="30914"/>
                  <a:pt x="115345" y="37969"/>
                </a:cubicBezTo>
                <a:cubicBezTo>
                  <a:pt x="111004" y="42310"/>
                  <a:pt x="106741" y="46650"/>
                  <a:pt x="102477" y="51070"/>
                </a:cubicBezTo>
                <a:cubicBezTo>
                  <a:pt x="88445" y="65411"/>
                  <a:pt x="74413" y="79675"/>
                  <a:pt x="60381" y="94015"/>
                </a:cubicBezTo>
                <a:cubicBezTo>
                  <a:pt x="55265" y="99287"/>
                  <a:pt x="50769" y="99675"/>
                  <a:pt x="44877" y="95411"/>
                </a:cubicBezTo>
                <a:cubicBezTo>
                  <a:pt x="31465" y="85721"/>
                  <a:pt x="18055" y="76032"/>
                  <a:pt x="4644" y="66264"/>
                </a:cubicBezTo>
                <a:cubicBezTo>
                  <a:pt x="-938" y="62232"/>
                  <a:pt x="-1559" y="55178"/>
                  <a:pt x="3171" y="50682"/>
                </a:cubicBezTo>
                <a:cubicBezTo>
                  <a:pt x="6815" y="47194"/>
                  <a:pt x="12009" y="47038"/>
                  <a:pt x="16581" y="50294"/>
                </a:cubicBezTo>
                <a:cubicBezTo>
                  <a:pt x="27125" y="57891"/>
                  <a:pt x="37590" y="65488"/>
                  <a:pt x="48134" y="73163"/>
                </a:cubicBezTo>
                <a:cubicBezTo>
                  <a:pt x="48986" y="73705"/>
                  <a:pt x="49917" y="74325"/>
                  <a:pt x="51312" y="75333"/>
                </a:cubicBezTo>
                <a:cubicBezTo>
                  <a:pt x="51932" y="74481"/>
                  <a:pt x="52474" y="73551"/>
                  <a:pt x="53250" y="72853"/>
                </a:cubicBezTo>
                <a:cubicBezTo>
                  <a:pt x="73405" y="52310"/>
                  <a:pt x="93561" y="31766"/>
                  <a:pt x="113794" y="11224"/>
                </a:cubicBezTo>
                <a:cubicBezTo>
                  <a:pt x="116663" y="8279"/>
                  <a:pt x="119686" y="5488"/>
                  <a:pt x="122709" y="26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tham Book" pitchFamily="50" charset="0"/>
              <a:ea typeface="+mn-ea"/>
              <a:cs typeface="DIN Next LT Arabic"/>
            </a:endParaRPr>
          </a:p>
        </p:txBody>
      </p:sp>
      <p:sp>
        <p:nvSpPr>
          <p:cNvPr id="69" name="Isosceles Triangle 68">
            <a:extLst>
              <a:ext uri="{FF2B5EF4-FFF2-40B4-BE49-F238E27FC236}">
                <a16:creationId xmlns:a16="http://schemas.microsoft.com/office/drawing/2014/main" id="{C47D47E0-9D55-4B19-94E1-226BE5D7C4F3}"/>
              </a:ext>
            </a:extLst>
          </p:cNvPr>
          <p:cNvSpPr/>
          <p:nvPr/>
        </p:nvSpPr>
        <p:spPr>
          <a:xfrm rot="10800000" flipH="1">
            <a:off x="1006810" y="3329940"/>
            <a:ext cx="6525170" cy="276048"/>
          </a:xfrm>
          <a:prstGeom prst="triangle">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DIN Next LT Arabic"/>
              <a:ea typeface="+mn-ea"/>
              <a:cs typeface="DIN Next LT Arabic"/>
            </a:endParaRPr>
          </a:p>
        </p:txBody>
      </p:sp>
      <p:sp>
        <p:nvSpPr>
          <p:cNvPr id="70" name="TextBox 69">
            <a:extLst>
              <a:ext uri="{FF2B5EF4-FFF2-40B4-BE49-F238E27FC236}">
                <a16:creationId xmlns:a16="http://schemas.microsoft.com/office/drawing/2014/main" id="{8FC56EB0-EC6C-456D-9EB4-A2A96688B54C}"/>
              </a:ext>
            </a:extLst>
          </p:cNvPr>
          <p:cNvSpPr txBox="1"/>
          <p:nvPr/>
        </p:nvSpPr>
        <p:spPr>
          <a:xfrm>
            <a:off x="3733128" y="3656913"/>
            <a:ext cx="1072534" cy="310470"/>
          </a:xfrm>
          <a:prstGeom prst="rect">
            <a:avLst/>
          </a:prstGeom>
          <a:solidFill>
            <a:schemeClr val="bg1"/>
          </a:solidFill>
        </p:spPr>
        <p:txBody>
          <a:bodyPr wrap="square" lIns="0" tIns="0" rIns="0" bIns="0" rtlCol="0" anchor="b">
            <a:spAutoFit/>
          </a:bodyPr>
          <a:lstStyle/>
          <a:p>
            <a:pPr marL="0" marR="0" lvl="0" indent="0" algn="ctr" defTabSz="914400" rtl="1" eaLnBrk="1" fontAlgn="auto" latinLnBrk="0" hangingPunct="1">
              <a:lnSpc>
                <a:spcPct val="110000"/>
              </a:lnSpc>
              <a:spcBef>
                <a:spcPts val="0"/>
              </a:spcBef>
              <a:spcAft>
                <a:spcPts val="0"/>
              </a:spcAft>
              <a:buClrTx/>
              <a:buSzTx/>
              <a:buFontTx/>
              <a:buNone/>
              <a:tabLst/>
              <a:defRPr/>
            </a:pPr>
            <a:r>
              <a:rPr kumimoji="0" lang="ar-SA" sz="2000" b="0" i="0" u="none" strike="noStrike" kern="1200" cap="none" spc="0" normalizeH="0" baseline="0" noProof="0">
                <a:ln>
                  <a:noFill/>
                </a:ln>
                <a:solidFill>
                  <a:srgbClr val="90298D"/>
                </a:solidFill>
                <a:effectLst/>
                <a:uLnTx/>
                <a:uFillTx/>
                <a:latin typeface="DIN Next LT Arabic Medium"/>
                <a:ea typeface="+mn-ea"/>
                <a:cs typeface="DIN Next LT Arabic" panose="020B0503020203050203" pitchFamily="34" charset="-78"/>
              </a:rPr>
              <a:t>الخدمات</a:t>
            </a:r>
          </a:p>
        </p:txBody>
      </p:sp>
      <p:sp>
        <p:nvSpPr>
          <p:cNvPr id="39" name="Rectangle: Rounded Corners 38">
            <a:extLst>
              <a:ext uri="{FF2B5EF4-FFF2-40B4-BE49-F238E27FC236}">
                <a16:creationId xmlns:a16="http://schemas.microsoft.com/office/drawing/2014/main" id="{D7B5BEB9-5202-4130-82E1-7B1917E64C29}"/>
              </a:ext>
            </a:extLst>
          </p:cNvPr>
          <p:cNvSpPr/>
          <p:nvPr/>
        </p:nvSpPr>
        <p:spPr>
          <a:xfrm>
            <a:off x="62752" y="69564"/>
            <a:ext cx="1678584" cy="228609"/>
          </a:xfrm>
          <a:prstGeom prst="roundRect">
            <a:avLst>
              <a:gd name="adj" fmla="val 14234"/>
            </a:avLst>
          </a:prstGeom>
          <a:solidFill>
            <a:srgbClr val="28256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900" b="0" i="0" u="none" strike="noStrike" kern="1200" cap="none" spc="0" normalizeH="0" baseline="0" noProof="0">
                <a:ln>
                  <a:noFill/>
                </a:ln>
                <a:solidFill>
                  <a:prstClr val="white"/>
                </a:solidFill>
                <a:effectLst/>
                <a:uLnTx/>
                <a:uFillTx/>
                <a:latin typeface="DIN Next LT Arabic"/>
                <a:ea typeface="+mn-ea"/>
                <a:cs typeface="DIN Next LT Arabic"/>
              </a:rPr>
              <a:t>1- نظرة عامة</a:t>
            </a:r>
          </a:p>
        </p:txBody>
      </p:sp>
    </p:spTree>
    <p:extLst>
      <p:ext uri="{BB962C8B-B14F-4D97-AF65-F5344CB8AC3E}">
        <p14:creationId xmlns:p14="http://schemas.microsoft.com/office/powerpoint/2010/main" val="395891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E43F7ADE-FEB5-4FBF-948C-C1254EFFC78B}"/>
              </a:ext>
            </a:extLst>
          </p:cNvPr>
          <p:cNvGraphicFramePr>
            <a:graphicFrameLocks noChangeAspect="1"/>
          </p:cNvGraphicFramePr>
          <p:nvPr>
            <p:custDataLst>
              <p:tags r:id="rId2"/>
            </p:custDataLst>
            <p:extLst>
              <p:ext uri="{D42A27DB-BD31-4B8C-83A1-F6EECF244321}">
                <p14:modId xmlns:p14="http://schemas.microsoft.com/office/powerpoint/2010/main" val="411452707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0666" name="think-cell Slide" r:id="rId6" imgW="370" imgH="371" progId="TCLayout.ActiveDocument.1">
                  <p:embed/>
                </p:oleObj>
              </mc:Choice>
              <mc:Fallback>
                <p:oleObj name="think-cell Slide" r:id="rId6" imgW="370" imgH="371" progId="TCLayout.ActiveDocument.1">
                  <p:embed/>
                  <p:pic>
                    <p:nvPicPr>
                      <p:cNvPr id="8" name="Object 7" hidden="1">
                        <a:extLst>
                          <a:ext uri="{FF2B5EF4-FFF2-40B4-BE49-F238E27FC236}">
                            <a16:creationId xmlns:a16="http://schemas.microsoft.com/office/drawing/2014/main" id="{E43F7ADE-FEB5-4FBF-948C-C1254EFFC78B}"/>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AB13A784-F060-4531-A3ED-5B5D943D88D1}"/>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4400" rtl="1" eaLnBrk="1" fontAlgn="auto" latinLnBrk="0" hangingPunct="1">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prstClr val="white"/>
              </a:solidFill>
              <a:effectLst/>
              <a:uLnTx/>
              <a:uFillTx/>
              <a:latin typeface="DIN Next LT Arabic Medium" panose="020B0603020203050203" pitchFamily="34" charset="-78"/>
              <a:ea typeface="+mn-ea"/>
              <a:cs typeface="DIN Next LT Arabic Medium"/>
              <a:sym typeface="DIN Next LT Arabic Medium" panose="020B0603020203050203"/>
            </a:endParaRPr>
          </a:p>
        </p:txBody>
      </p:sp>
      <p:sp>
        <p:nvSpPr>
          <p:cNvPr id="2" name="Footer Placeholder 1">
            <a:extLst>
              <a:ext uri="{FF2B5EF4-FFF2-40B4-BE49-F238E27FC236}">
                <a16:creationId xmlns:a16="http://schemas.microsoft.com/office/drawing/2014/main" id="{EACF2C47-27E9-4067-89FB-EAE6C7738425}"/>
              </a:ext>
            </a:extLst>
          </p:cNvPr>
          <p:cNvSpPr>
            <a:spLocks noGrp="1"/>
          </p:cNvSpPr>
          <p:nvPr>
            <p:ph type="ftr" sz="quarter" idx="1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900" b="0" i="0" u="none" strike="noStrike" kern="1200" cap="none" spc="0" normalizeH="0" baseline="0" noProof="0">
                <a:ln>
                  <a:noFill/>
                </a:ln>
                <a:solidFill>
                  <a:prstClr val="white">
                    <a:lumMod val="65000"/>
                  </a:prstClr>
                </a:solidFill>
                <a:effectLst/>
                <a:uLnTx/>
                <a:uFillTx/>
                <a:latin typeface="DIN Next LT Arabic"/>
                <a:ea typeface="+mn-ea"/>
                <a:cs typeface="DIN Next LT Arabic"/>
              </a:rPr>
              <a:t>المصدر: الموقع الإلكتروني الرسمي، وكتيب الشركة، والتقارير السنوية، والأبحاث الصحفية، وتحليلات فريق العمل</a:t>
            </a:r>
          </a:p>
        </p:txBody>
      </p:sp>
      <p:sp>
        <p:nvSpPr>
          <p:cNvPr id="3" name="Slide Number Placeholder 2">
            <a:extLst>
              <a:ext uri="{FF2B5EF4-FFF2-40B4-BE49-F238E27FC236}">
                <a16:creationId xmlns:a16="http://schemas.microsoft.com/office/drawing/2014/main" id="{06B8E4B2-E775-405A-875D-2B88835F880E}"/>
              </a:ext>
            </a:extLst>
          </p:cNvPr>
          <p:cNvSpPr>
            <a:spLocks noGrp="1"/>
          </p:cNvSpPr>
          <p:nvPr>
            <p:ph type="sldNum" sz="quarter" idx="12"/>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fld id="{9FDB499F-DC86-4996-A3C7-FCE8E06389C2}" type="slidenum">
              <a:rPr kumimoji="0" lang="ar-SA" sz="900" b="0" i="0" u="none" strike="noStrike" kern="1200" cap="none" spc="0" normalizeH="0" baseline="0" noProof="0" smtClean="0">
                <a:ln>
                  <a:noFill/>
                </a:ln>
                <a:solidFill>
                  <a:prstClr val="white">
                    <a:lumMod val="65000"/>
                  </a:prstClr>
                </a:solidFill>
                <a:effectLst/>
                <a:uLnTx/>
                <a:uFillTx/>
                <a:latin typeface="DIN Next LT Arabic"/>
                <a:ea typeface="+mn-ea"/>
                <a:cs typeface="DIN Next LT Arabic"/>
              </a:rPr>
              <a:pPr marL="0" marR="0" lvl="0" indent="0" algn="r" defTabSz="914400" rtl="1" eaLnBrk="1" fontAlgn="auto" latinLnBrk="0" hangingPunct="1">
                <a:lnSpc>
                  <a:spcPct val="100000"/>
                </a:lnSpc>
                <a:spcBef>
                  <a:spcPts val="0"/>
                </a:spcBef>
                <a:spcAft>
                  <a:spcPts val="0"/>
                </a:spcAft>
                <a:buClrTx/>
                <a:buSzTx/>
                <a:buFontTx/>
                <a:buNone/>
                <a:tabLst/>
                <a:defRPr/>
              </a:pPr>
              <a:t>3</a:t>
            </a:fld>
            <a:endParaRPr kumimoji="0" lang="ar-SA" sz="900" b="0" i="0" u="none" strike="noStrike" kern="1200" cap="none" spc="0" normalizeH="0" baseline="0" noProof="0">
              <a:ln>
                <a:noFill/>
              </a:ln>
              <a:solidFill>
                <a:prstClr val="white">
                  <a:lumMod val="65000"/>
                </a:prstClr>
              </a:solidFill>
              <a:effectLst/>
              <a:uLnTx/>
              <a:uFillTx/>
              <a:latin typeface="DIN Next LT Arabic"/>
              <a:ea typeface="+mn-ea"/>
              <a:cs typeface="DIN Next LT Arabic"/>
            </a:endParaRPr>
          </a:p>
        </p:txBody>
      </p:sp>
      <p:sp>
        <p:nvSpPr>
          <p:cNvPr id="6" name="Title 5">
            <a:extLst>
              <a:ext uri="{FF2B5EF4-FFF2-40B4-BE49-F238E27FC236}">
                <a16:creationId xmlns:a16="http://schemas.microsoft.com/office/drawing/2014/main" id="{0126DA4E-F468-4FFF-80F0-5B46A194F897}"/>
              </a:ext>
            </a:extLst>
          </p:cNvPr>
          <p:cNvSpPr>
            <a:spLocks noGrp="1"/>
          </p:cNvSpPr>
          <p:nvPr>
            <p:ph type="title"/>
          </p:nvPr>
        </p:nvSpPr>
        <p:spPr/>
        <p:txBody>
          <a:bodyPr vert="horz">
            <a:noAutofit/>
          </a:bodyPr>
          <a:lstStyle/>
          <a:p>
            <a:r>
              <a:rPr lang="ar-SA"/>
              <a:t>دورة معالجة البيانات في المرصد</a:t>
            </a:r>
          </a:p>
        </p:txBody>
      </p:sp>
      <p:sp>
        <p:nvSpPr>
          <p:cNvPr id="26" name="Rectangle 25">
            <a:extLst>
              <a:ext uri="{FF2B5EF4-FFF2-40B4-BE49-F238E27FC236}">
                <a16:creationId xmlns:a16="http://schemas.microsoft.com/office/drawing/2014/main" id="{80F62C91-6938-4330-8868-FC1C80F712C5}"/>
              </a:ext>
            </a:extLst>
          </p:cNvPr>
          <p:cNvSpPr/>
          <p:nvPr/>
        </p:nvSpPr>
        <p:spPr>
          <a:xfrm>
            <a:off x="533399" y="1327646"/>
            <a:ext cx="11148679" cy="586561"/>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1400" b="0" i="0" u="none" strike="noStrike" kern="1200" cap="none" spc="0" normalizeH="0" baseline="0" noProof="0">
                <a:ln>
                  <a:noFill/>
                </a:ln>
                <a:solidFill>
                  <a:srgbClr val="282560"/>
                </a:solidFill>
                <a:effectLst/>
                <a:uLnTx/>
                <a:uFillTx/>
                <a:latin typeface="DIN Next LT Arabic"/>
                <a:ea typeface="+mn-ea"/>
                <a:cs typeface="DIN Next LT Arabic"/>
              </a:rPr>
              <a:t>يعمل المرصد الحضري لمدينة نيوكاسل على جمع البيانات من مصادر متعددة ومن ثم تتم معالجتها لإنشاء أكثر من 60 مؤشراً مختلفاً.</a:t>
            </a:r>
          </a:p>
        </p:txBody>
      </p:sp>
      <p:sp>
        <p:nvSpPr>
          <p:cNvPr id="34" name="Rectangle 33">
            <a:extLst>
              <a:ext uri="{FF2B5EF4-FFF2-40B4-BE49-F238E27FC236}">
                <a16:creationId xmlns:a16="http://schemas.microsoft.com/office/drawing/2014/main" id="{73A2FB06-DF7E-4E70-A6C8-383AB08DE326}"/>
              </a:ext>
            </a:extLst>
          </p:cNvPr>
          <p:cNvSpPr/>
          <p:nvPr/>
        </p:nvSpPr>
        <p:spPr>
          <a:xfrm flipH="1">
            <a:off x="5614973" y="3224259"/>
            <a:ext cx="2379669" cy="1396502"/>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DIN Next LT Arabic"/>
              <a:ea typeface="+mn-ea"/>
              <a:cs typeface="DIN Next LT Arabic"/>
            </a:endParaRPr>
          </a:p>
        </p:txBody>
      </p:sp>
      <p:sp>
        <p:nvSpPr>
          <p:cNvPr id="41" name="Rectangle 40">
            <a:extLst>
              <a:ext uri="{FF2B5EF4-FFF2-40B4-BE49-F238E27FC236}">
                <a16:creationId xmlns:a16="http://schemas.microsoft.com/office/drawing/2014/main" id="{A0F76AE7-BDA3-4F0C-9DA9-6F9277037131}"/>
              </a:ext>
            </a:extLst>
          </p:cNvPr>
          <p:cNvSpPr/>
          <p:nvPr/>
        </p:nvSpPr>
        <p:spPr>
          <a:xfrm flipH="1">
            <a:off x="8975393" y="1945501"/>
            <a:ext cx="2331720" cy="580488"/>
          </a:xfrm>
          <a:prstGeom prst="rect">
            <a:avLst/>
          </a:pr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1300" b="0" i="0" u="none" strike="noStrike" kern="1200" cap="none" spc="0" normalizeH="0" baseline="0" noProof="0">
                <a:ln>
                  <a:noFill/>
                </a:ln>
                <a:solidFill>
                  <a:srgbClr val="282560"/>
                </a:solidFill>
                <a:effectLst/>
                <a:uLnTx/>
                <a:uFillTx/>
                <a:latin typeface="DIN Next LT Arabic"/>
                <a:ea typeface="+mn-ea"/>
                <a:cs typeface="DIN Next LT Arabic"/>
              </a:rPr>
              <a:t> بيانات أجهزة الاستشعار</a:t>
            </a:r>
          </a:p>
        </p:txBody>
      </p:sp>
      <p:sp>
        <p:nvSpPr>
          <p:cNvPr id="42" name="Rectangle 41">
            <a:extLst>
              <a:ext uri="{FF2B5EF4-FFF2-40B4-BE49-F238E27FC236}">
                <a16:creationId xmlns:a16="http://schemas.microsoft.com/office/drawing/2014/main" id="{9471831F-29E9-4DF3-B45E-C174B8FBD92D}"/>
              </a:ext>
            </a:extLst>
          </p:cNvPr>
          <p:cNvSpPr/>
          <p:nvPr/>
        </p:nvSpPr>
        <p:spPr>
          <a:xfrm flipH="1">
            <a:off x="8975393" y="2620207"/>
            <a:ext cx="2331720" cy="580488"/>
          </a:xfrm>
          <a:prstGeom prst="rect">
            <a:avLst/>
          </a:pr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1300" b="0" i="0" u="none" strike="noStrike" kern="1200" cap="none" spc="0" normalizeH="0" baseline="0" noProof="0">
                <a:ln>
                  <a:noFill/>
                </a:ln>
                <a:solidFill>
                  <a:srgbClr val="282560"/>
                </a:solidFill>
                <a:effectLst/>
                <a:uLnTx/>
                <a:uFillTx/>
                <a:latin typeface="DIN Next LT Arabic"/>
                <a:ea typeface="+mn-ea"/>
                <a:cs typeface="DIN Next LT Arabic"/>
              </a:rPr>
              <a:t>بيانات مكتب الأرصاد الجوية</a:t>
            </a:r>
          </a:p>
        </p:txBody>
      </p:sp>
      <p:sp>
        <p:nvSpPr>
          <p:cNvPr id="43" name="Rectangle 42">
            <a:extLst>
              <a:ext uri="{FF2B5EF4-FFF2-40B4-BE49-F238E27FC236}">
                <a16:creationId xmlns:a16="http://schemas.microsoft.com/office/drawing/2014/main" id="{4000911C-277C-430C-B4D5-FF359D8DB429}"/>
              </a:ext>
            </a:extLst>
          </p:cNvPr>
          <p:cNvSpPr/>
          <p:nvPr/>
        </p:nvSpPr>
        <p:spPr>
          <a:xfrm flipH="1">
            <a:off x="8975393" y="3294913"/>
            <a:ext cx="2331720" cy="580488"/>
          </a:xfrm>
          <a:prstGeom prst="rect">
            <a:avLst/>
          </a:pr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1300" b="0" i="0" u="none" strike="noStrike" kern="1200" cap="none" spc="0" normalizeH="0" baseline="0" noProof="0">
                <a:ln>
                  <a:noFill/>
                </a:ln>
                <a:solidFill>
                  <a:srgbClr val="282560"/>
                </a:solidFill>
                <a:effectLst/>
                <a:uLnTx/>
                <a:uFillTx/>
                <a:latin typeface="DIN Next LT Arabic"/>
                <a:ea typeface="+mn-ea"/>
                <a:cs typeface="DIN Next LT Arabic"/>
              </a:rPr>
              <a:t>بيانات نظام مراقبة وإدارة حركة المرور في المناطق الحضرية في مقاطعة تاين ووير</a:t>
            </a:r>
          </a:p>
        </p:txBody>
      </p:sp>
      <p:sp>
        <p:nvSpPr>
          <p:cNvPr id="44" name="Rectangle 43">
            <a:extLst>
              <a:ext uri="{FF2B5EF4-FFF2-40B4-BE49-F238E27FC236}">
                <a16:creationId xmlns:a16="http://schemas.microsoft.com/office/drawing/2014/main" id="{9E7427AF-BF86-466B-A7E3-3DB6D82EE6C6}"/>
              </a:ext>
            </a:extLst>
          </p:cNvPr>
          <p:cNvSpPr/>
          <p:nvPr/>
        </p:nvSpPr>
        <p:spPr>
          <a:xfrm flipH="1">
            <a:off x="8975393" y="3969619"/>
            <a:ext cx="2331720" cy="580488"/>
          </a:xfrm>
          <a:prstGeom prst="rect">
            <a:avLst/>
          </a:pr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1300" b="0" i="0" u="none" strike="noStrike" kern="1200" cap="none" spc="0" normalizeH="0" baseline="0" noProof="0">
                <a:ln>
                  <a:noFill/>
                </a:ln>
                <a:solidFill>
                  <a:srgbClr val="282560"/>
                </a:solidFill>
                <a:effectLst/>
                <a:uLnTx/>
                <a:uFillTx/>
                <a:latin typeface="DIN Next LT Arabic"/>
                <a:ea typeface="+mn-ea"/>
                <a:cs typeface="DIN Next LT Arabic"/>
              </a:rPr>
              <a:t> بيانات وكالة البيئة</a:t>
            </a:r>
          </a:p>
        </p:txBody>
      </p:sp>
      <p:sp>
        <p:nvSpPr>
          <p:cNvPr id="55" name="Freeform: Shape 54">
            <a:extLst>
              <a:ext uri="{FF2B5EF4-FFF2-40B4-BE49-F238E27FC236}">
                <a16:creationId xmlns:a16="http://schemas.microsoft.com/office/drawing/2014/main" id="{8C0F2B8A-8F1D-455B-B6A9-835CB3D216D6}"/>
              </a:ext>
            </a:extLst>
          </p:cNvPr>
          <p:cNvSpPr/>
          <p:nvPr/>
        </p:nvSpPr>
        <p:spPr>
          <a:xfrm flipH="1">
            <a:off x="7992413" y="2196555"/>
            <a:ext cx="975908" cy="1262925"/>
          </a:xfrm>
          <a:custGeom>
            <a:avLst/>
            <a:gdLst>
              <a:gd name="connsiteX0" fmla="*/ 0 w 960120"/>
              <a:gd name="connsiteY0" fmla="*/ 0 h 1569720"/>
              <a:gd name="connsiteX1" fmla="*/ 960120 w 960120"/>
              <a:gd name="connsiteY1" fmla="*/ 1569720 h 1569720"/>
              <a:gd name="connsiteX0" fmla="*/ 0 w 949960"/>
              <a:gd name="connsiteY0" fmla="*/ 0 h 1564640"/>
              <a:gd name="connsiteX1" fmla="*/ 949960 w 949960"/>
              <a:gd name="connsiteY1" fmla="*/ 1564640 h 1564640"/>
              <a:gd name="connsiteX0" fmla="*/ 0 w 949960"/>
              <a:gd name="connsiteY0" fmla="*/ 0 h 1564640"/>
              <a:gd name="connsiteX1" fmla="*/ 949960 w 949960"/>
              <a:gd name="connsiteY1" fmla="*/ 1564640 h 1564640"/>
              <a:gd name="connsiteX0" fmla="*/ 0 w 949960"/>
              <a:gd name="connsiteY0" fmla="*/ 0 h 1567005"/>
              <a:gd name="connsiteX1" fmla="*/ 949960 w 949960"/>
              <a:gd name="connsiteY1" fmla="*/ 1564640 h 1567005"/>
              <a:gd name="connsiteX0" fmla="*/ 0 w 949960"/>
              <a:gd name="connsiteY0" fmla="*/ 289 h 1566853"/>
              <a:gd name="connsiteX1" fmla="*/ 949960 w 949960"/>
              <a:gd name="connsiteY1" fmla="*/ 1564929 h 1566853"/>
              <a:gd name="connsiteX0" fmla="*/ 0 w 949960"/>
              <a:gd name="connsiteY0" fmla="*/ 293 h 1565680"/>
              <a:gd name="connsiteX1" fmla="*/ 949960 w 949960"/>
              <a:gd name="connsiteY1" fmla="*/ 1564933 h 1565680"/>
            </a:gdLst>
            <a:ahLst/>
            <a:cxnLst>
              <a:cxn ang="0">
                <a:pos x="connsiteX0" y="connsiteY0"/>
              </a:cxn>
              <a:cxn ang="0">
                <a:pos x="connsiteX1" y="connsiteY1"/>
              </a:cxn>
            </a:cxnLst>
            <a:rect l="l" t="t" r="r" b="b"/>
            <a:pathLst>
              <a:path w="949960" h="1565680">
                <a:moveTo>
                  <a:pt x="0" y="293"/>
                </a:moveTo>
                <a:cubicBezTo>
                  <a:pt x="396240" y="-25107"/>
                  <a:pt x="640080" y="1605573"/>
                  <a:pt x="949960" y="1564933"/>
                </a:cubicBezTo>
              </a:path>
            </a:pathLst>
          </a:custGeom>
          <a:noFill/>
          <a:ln w="12700">
            <a:solidFill>
              <a:schemeClr val="bg1">
                <a:lumMod val="75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DIN Next LT Arabic"/>
              <a:ea typeface="+mn-ea"/>
              <a:cs typeface="DIN Next LT Arabic"/>
            </a:endParaRPr>
          </a:p>
        </p:txBody>
      </p:sp>
      <p:sp>
        <p:nvSpPr>
          <p:cNvPr id="56" name="Freeform: Shape 55">
            <a:extLst>
              <a:ext uri="{FF2B5EF4-FFF2-40B4-BE49-F238E27FC236}">
                <a16:creationId xmlns:a16="http://schemas.microsoft.com/office/drawing/2014/main" id="{046E3354-582F-461E-B68C-AC7F2AFD7667}"/>
              </a:ext>
            </a:extLst>
          </p:cNvPr>
          <p:cNvSpPr/>
          <p:nvPr/>
        </p:nvSpPr>
        <p:spPr>
          <a:xfrm flipH="1" flipV="1">
            <a:off x="7992413" y="4373880"/>
            <a:ext cx="975908" cy="1269762"/>
          </a:xfrm>
          <a:custGeom>
            <a:avLst/>
            <a:gdLst>
              <a:gd name="connsiteX0" fmla="*/ 0 w 960120"/>
              <a:gd name="connsiteY0" fmla="*/ 0 h 1569720"/>
              <a:gd name="connsiteX1" fmla="*/ 960120 w 960120"/>
              <a:gd name="connsiteY1" fmla="*/ 1569720 h 1569720"/>
              <a:gd name="connsiteX0" fmla="*/ 0 w 949960"/>
              <a:gd name="connsiteY0" fmla="*/ 0 h 1564640"/>
              <a:gd name="connsiteX1" fmla="*/ 949960 w 949960"/>
              <a:gd name="connsiteY1" fmla="*/ 1564640 h 1564640"/>
              <a:gd name="connsiteX0" fmla="*/ 0 w 949960"/>
              <a:gd name="connsiteY0" fmla="*/ 0 h 1564640"/>
              <a:gd name="connsiteX1" fmla="*/ 949960 w 949960"/>
              <a:gd name="connsiteY1" fmla="*/ 1564640 h 1564640"/>
              <a:gd name="connsiteX0" fmla="*/ 0 w 949960"/>
              <a:gd name="connsiteY0" fmla="*/ 0 h 1567005"/>
              <a:gd name="connsiteX1" fmla="*/ 949960 w 949960"/>
              <a:gd name="connsiteY1" fmla="*/ 1564640 h 1567005"/>
              <a:gd name="connsiteX0" fmla="*/ 0 w 949960"/>
              <a:gd name="connsiteY0" fmla="*/ 289 h 1566853"/>
              <a:gd name="connsiteX1" fmla="*/ 949960 w 949960"/>
              <a:gd name="connsiteY1" fmla="*/ 1564929 h 1566853"/>
              <a:gd name="connsiteX0" fmla="*/ 0 w 949960"/>
              <a:gd name="connsiteY0" fmla="*/ 293 h 1565680"/>
              <a:gd name="connsiteX1" fmla="*/ 949960 w 949960"/>
              <a:gd name="connsiteY1" fmla="*/ 1564933 h 1565680"/>
            </a:gdLst>
            <a:ahLst/>
            <a:cxnLst>
              <a:cxn ang="0">
                <a:pos x="connsiteX0" y="connsiteY0"/>
              </a:cxn>
              <a:cxn ang="0">
                <a:pos x="connsiteX1" y="connsiteY1"/>
              </a:cxn>
            </a:cxnLst>
            <a:rect l="l" t="t" r="r" b="b"/>
            <a:pathLst>
              <a:path w="949960" h="1565680">
                <a:moveTo>
                  <a:pt x="0" y="293"/>
                </a:moveTo>
                <a:cubicBezTo>
                  <a:pt x="396240" y="-25107"/>
                  <a:pt x="640080" y="1605573"/>
                  <a:pt x="949960" y="1564933"/>
                </a:cubicBezTo>
              </a:path>
            </a:pathLst>
          </a:custGeom>
          <a:noFill/>
          <a:ln w="12700">
            <a:solidFill>
              <a:schemeClr val="bg1">
                <a:lumMod val="75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DIN Next LT Arabic"/>
              <a:ea typeface="+mn-ea"/>
              <a:cs typeface="DIN Next LT Arabic"/>
            </a:endParaRPr>
          </a:p>
        </p:txBody>
      </p:sp>
      <p:sp>
        <p:nvSpPr>
          <p:cNvPr id="57" name="Freeform: Shape 56">
            <a:extLst>
              <a:ext uri="{FF2B5EF4-FFF2-40B4-BE49-F238E27FC236}">
                <a16:creationId xmlns:a16="http://schemas.microsoft.com/office/drawing/2014/main" id="{118C5FD3-C8EF-45B9-A753-E8EA9DCABCBA}"/>
              </a:ext>
            </a:extLst>
          </p:cNvPr>
          <p:cNvSpPr/>
          <p:nvPr/>
        </p:nvSpPr>
        <p:spPr>
          <a:xfrm flipH="1" flipV="1">
            <a:off x="7992413" y="4160520"/>
            <a:ext cx="968836" cy="780148"/>
          </a:xfrm>
          <a:custGeom>
            <a:avLst/>
            <a:gdLst>
              <a:gd name="connsiteX0" fmla="*/ 0 w 960120"/>
              <a:gd name="connsiteY0" fmla="*/ 0 h 1569720"/>
              <a:gd name="connsiteX1" fmla="*/ 960120 w 960120"/>
              <a:gd name="connsiteY1" fmla="*/ 1569720 h 1569720"/>
              <a:gd name="connsiteX0" fmla="*/ 0 w 949960"/>
              <a:gd name="connsiteY0" fmla="*/ 0 h 1564640"/>
              <a:gd name="connsiteX1" fmla="*/ 949960 w 949960"/>
              <a:gd name="connsiteY1" fmla="*/ 1564640 h 1564640"/>
              <a:gd name="connsiteX0" fmla="*/ 0 w 949960"/>
              <a:gd name="connsiteY0" fmla="*/ 0 h 1564640"/>
              <a:gd name="connsiteX1" fmla="*/ 949960 w 949960"/>
              <a:gd name="connsiteY1" fmla="*/ 1564640 h 1564640"/>
              <a:gd name="connsiteX0" fmla="*/ 0 w 949960"/>
              <a:gd name="connsiteY0" fmla="*/ 0 h 1567005"/>
              <a:gd name="connsiteX1" fmla="*/ 949960 w 949960"/>
              <a:gd name="connsiteY1" fmla="*/ 1564640 h 1567005"/>
              <a:gd name="connsiteX0" fmla="*/ 0 w 949960"/>
              <a:gd name="connsiteY0" fmla="*/ 289 h 1566853"/>
              <a:gd name="connsiteX1" fmla="*/ 949960 w 949960"/>
              <a:gd name="connsiteY1" fmla="*/ 1564929 h 1566853"/>
              <a:gd name="connsiteX0" fmla="*/ 0 w 949960"/>
              <a:gd name="connsiteY0" fmla="*/ 293 h 1565680"/>
              <a:gd name="connsiteX1" fmla="*/ 949960 w 949960"/>
              <a:gd name="connsiteY1" fmla="*/ 1564933 h 1565680"/>
            </a:gdLst>
            <a:ahLst/>
            <a:cxnLst>
              <a:cxn ang="0">
                <a:pos x="connsiteX0" y="connsiteY0"/>
              </a:cxn>
              <a:cxn ang="0">
                <a:pos x="connsiteX1" y="connsiteY1"/>
              </a:cxn>
            </a:cxnLst>
            <a:rect l="l" t="t" r="r" b="b"/>
            <a:pathLst>
              <a:path w="949960" h="1565680">
                <a:moveTo>
                  <a:pt x="0" y="293"/>
                </a:moveTo>
                <a:cubicBezTo>
                  <a:pt x="396240" y="-25107"/>
                  <a:pt x="640080" y="1605573"/>
                  <a:pt x="949960" y="1564933"/>
                </a:cubicBezTo>
              </a:path>
            </a:pathLst>
          </a:custGeom>
          <a:noFill/>
          <a:ln w="12700">
            <a:solidFill>
              <a:schemeClr val="bg1">
                <a:lumMod val="75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DIN Next LT Arabic"/>
              <a:ea typeface="+mn-ea"/>
              <a:cs typeface="DIN Next LT Arabic"/>
            </a:endParaRPr>
          </a:p>
        </p:txBody>
      </p:sp>
      <p:sp>
        <p:nvSpPr>
          <p:cNvPr id="58" name="Freeform: Shape 57">
            <a:extLst>
              <a:ext uri="{FF2B5EF4-FFF2-40B4-BE49-F238E27FC236}">
                <a16:creationId xmlns:a16="http://schemas.microsoft.com/office/drawing/2014/main" id="{605821C1-B3AF-45A8-B3F7-7C6D9559387C}"/>
              </a:ext>
            </a:extLst>
          </p:cNvPr>
          <p:cNvSpPr/>
          <p:nvPr/>
        </p:nvSpPr>
        <p:spPr>
          <a:xfrm flipH="1">
            <a:off x="7992413" y="2922533"/>
            <a:ext cx="982980" cy="765548"/>
          </a:xfrm>
          <a:custGeom>
            <a:avLst/>
            <a:gdLst>
              <a:gd name="connsiteX0" fmla="*/ 0 w 960120"/>
              <a:gd name="connsiteY0" fmla="*/ 0 h 1569720"/>
              <a:gd name="connsiteX1" fmla="*/ 960120 w 960120"/>
              <a:gd name="connsiteY1" fmla="*/ 1569720 h 1569720"/>
              <a:gd name="connsiteX0" fmla="*/ 0 w 949960"/>
              <a:gd name="connsiteY0" fmla="*/ 0 h 1564640"/>
              <a:gd name="connsiteX1" fmla="*/ 949960 w 949960"/>
              <a:gd name="connsiteY1" fmla="*/ 1564640 h 1564640"/>
              <a:gd name="connsiteX0" fmla="*/ 0 w 949960"/>
              <a:gd name="connsiteY0" fmla="*/ 0 h 1564640"/>
              <a:gd name="connsiteX1" fmla="*/ 949960 w 949960"/>
              <a:gd name="connsiteY1" fmla="*/ 1564640 h 1564640"/>
              <a:gd name="connsiteX0" fmla="*/ 0 w 949960"/>
              <a:gd name="connsiteY0" fmla="*/ 0 h 1567005"/>
              <a:gd name="connsiteX1" fmla="*/ 949960 w 949960"/>
              <a:gd name="connsiteY1" fmla="*/ 1564640 h 1567005"/>
              <a:gd name="connsiteX0" fmla="*/ 0 w 949960"/>
              <a:gd name="connsiteY0" fmla="*/ 289 h 1566853"/>
              <a:gd name="connsiteX1" fmla="*/ 949960 w 949960"/>
              <a:gd name="connsiteY1" fmla="*/ 1564929 h 1566853"/>
              <a:gd name="connsiteX0" fmla="*/ 0 w 949960"/>
              <a:gd name="connsiteY0" fmla="*/ 293 h 1565680"/>
              <a:gd name="connsiteX1" fmla="*/ 949960 w 949960"/>
              <a:gd name="connsiteY1" fmla="*/ 1564933 h 1565680"/>
            </a:gdLst>
            <a:ahLst/>
            <a:cxnLst>
              <a:cxn ang="0">
                <a:pos x="connsiteX0" y="connsiteY0"/>
              </a:cxn>
              <a:cxn ang="0">
                <a:pos x="connsiteX1" y="connsiteY1"/>
              </a:cxn>
            </a:cxnLst>
            <a:rect l="l" t="t" r="r" b="b"/>
            <a:pathLst>
              <a:path w="949960" h="1565680">
                <a:moveTo>
                  <a:pt x="0" y="293"/>
                </a:moveTo>
                <a:cubicBezTo>
                  <a:pt x="396240" y="-25107"/>
                  <a:pt x="640080" y="1605573"/>
                  <a:pt x="949960" y="1564933"/>
                </a:cubicBezTo>
              </a:path>
            </a:pathLst>
          </a:custGeom>
          <a:noFill/>
          <a:ln w="12700">
            <a:solidFill>
              <a:schemeClr val="bg1">
                <a:lumMod val="75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DIN Next LT Arabic"/>
              <a:ea typeface="+mn-ea"/>
              <a:cs typeface="DIN Next LT Arabic"/>
            </a:endParaRPr>
          </a:p>
        </p:txBody>
      </p:sp>
      <p:sp>
        <p:nvSpPr>
          <p:cNvPr id="91" name="Rectangle 90">
            <a:extLst>
              <a:ext uri="{FF2B5EF4-FFF2-40B4-BE49-F238E27FC236}">
                <a16:creationId xmlns:a16="http://schemas.microsoft.com/office/drawing/2014/main" id="{BBF6EAA7-3DB4-4877-9AE3-550D5D21CDA9}"/>
              </a:ext>
            </a:extLst>
          </p:cNvPr>
          <p:cNvSpPr/>
          <p:nvPr/>
        </p:nvSpPr>
        <p:spPr>
          <a:xfrm flipH="1">
            <a:off x="8975393" y="4644325"/>
            <a:ext cx="2331720" cy="580488"/>
          </a:xfrm>
          <a:prstGeom prst="rect">
            <a:avLst/>
          </a:pr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1300" b="0" i="0" u="none" strike="noStrike" kern="1200" cap="none" spc="0" normalizeH="0" baseline="0" noProof="0">
                <a:ln>
                  <a:noFill/>
                </a:ln>
                <a:solidFill>
                  <a:srgbClr val="282560"/>
                </a:solidFill>
                <a:effectLst/>
                <a:uLnTx/>
                <a:uFillTx/>
                <a:latin typeface="DIN Next LT Arabic"/>
                <a:ea typeface="+mn-ea"/>
                <a:cs typeface="DIN Next LT Arabic"/>
              </a:rPr>
              <a:t>بيانات شبكة الرصد الآلي للمناطق الحضرية والريفية التابعة لوزارة البيئة والأغذية والشؤون الريفية</a:t>
            </a:r>
          </a:p>
        </p:txBody>
      </p:sp>
      <p:sp>
        <p:nvSpPr>
          <p:cNvPr id="92" name="Rectangle 91">
            <a:extLst>
              <a:ext uri="{FF2B5EF4-FFF2-40B4-BE49-F238E27FC236}">
                <a16:creationId xmlns:a16="http://schemas.microsoft.com/office/drawing/2014/main" id="{6A668894-4855-4530-9564-325F80F3999E}"/>
              </a:ext>
            </a:extLst>
          </p:cNvPr>
          <p:cNvSpPr/>
          <p:nvPr/>
        </p:nvSpPr>
        <p:spPr>
          <a:xfrm flipH="1">
            <a:off x="8975393" y="5319031"/>
            <a:ext cx="2331720" cy="580488"/>
          </a:xfrm>
          <a:prstGeom prst="rect">
            <a:avLst/>
          </a:pr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1300" b="0" i="0" u="none" strike="noStrike" kern="1200" cap="none" spc="0" normalizeH="0" baseline="0" noProof="0">
                <a:ln>
                  <a:noFill/>
                </a:ln>
                <a:solidFill>
                  <a:srgbClr val="282560"/>
                </a:solidFill>
                <a:effectLst/>
                <a:uLnTx/>
                <a:uFillTx/>
                <a:latin typeface="DIN Next LT Arabic"/>
                <a:ea typeface="+mn-ea"/>
                <a:cs typeface="DIN Next LT Arabic"/>
              </a:rPr>
              <a:t> أداة المسح الجغرافي (</a:t>
            </a:r>
            <a:r>
              <a:rPr kumimoji="0" lang="en-US" sz="1300" b="0" i="0" u="none" strike="noStrike" kern="1200" cap="none" spc="0" normalizeH="0" baseline="0" noProof="0">
                <a:ln>
                  <a:noFill/>
                </a:ln>
                <a:solidFill>
                  <a:srgbClr val="282560"/>
                </a:solidFill>
                <a:effectLst/>
                <a:uLnTx/>
                <a:uFillTx/>
                <a:latin typeface="DIN Next LT Arabic"/>
                <a:ea typeface="+mn-ea"/>
                <a:cs typeface="DIN Next LT Arabic"/>
              </a:rPr>
              <a:t>Make.Place</a:t>
            </a:r>
            <a:r>
              <a:rPr kumimoji="0" lang="ar-SA" sz="1300" b="0" i="0" u="none" strike="noStrike" kern="1200" cap="none" spc="0" normalizeH="0" baseline="0" noProof="0">
                <a:ln>
                  <a:noFill/>
                </a:ln>
                <a:solidFill>
                  <a:srgbClr val="282560"/>
                </a:solidFill>
                <a:effectLst/>
                <a:uLnTx/>
                <a:uFillTx/>
                <a:latin typeface="DIN Next LT Arabic"/>
                <a:ea typeface="+mn-ea"/>
                <a:cs typeface="DIN Next LT Arabic"/>
              </a:rPr>
              <a:t>)</a:t>
            </a:r>
          </a:p>
        </p:txBody>
      </p:sp>
      <p:sp>
        <p:nvSpPr>
          <p:cNvPr id="93" name="Freeform: Shape 92">
            <a:extLst>
              <a:ext uri="{FF2B5EF4-FFF2-40B4-BE49-F238E27FC236}">
                <a16:creationId xmlns:a16="http://schemas.microsoft.com/office/drawing/2014/main" id="{61EED169-3111-4B9E-B267-FD955CD3F7E8}"/>
              </a:ext>
            </a:extLst>
          </p:cNvPr>
          <p:cNvSpPr/>
          <p:nvPr/>
        </p:nvSpPr>
        <p:spPr>
          <a:xfrm flipH="1" flipV="1">
            <a:off x="7992413" y="4000500"/>
            <a:ext cx="968836" cy="291916"/>
          </a:xfrm>
          <a:custGeom>
            <a:avLst/>
            <a:gdLst>
              <a:gd name="connsiteX0" fmla="*/ 0 w 960120"/>
              <a:gd name="connsiteY0" fmla="*/ 0 h 1569720"/>
              <a:gd name="connsiteX1" fmla="*/ 960120 w 960120"/>
              <a:gd name="connsiteY1" fmla="*/ 1569720 h 1569720"/>
              <a:gd name="connsiteX0" fmla="*/ 0 w 949960"/>
              <a:gd name="connsiteY0" fmla="*/ 0 h 1564640"/>
              <a:gd name="connsiteX1" fmla="*/ 949960 w 949960"/>
              <a:gd name="connsiteY1" fmla="*/ 1564640 h 1564640"/>
              <a:gd name="connsiteX0" fmla="*/ 0 w 949960"/>
              <a:gd name="connsiteY0" fmla="*/ 0 h 1564640"/>
              <a:gd name="connsiteX1" fmla="*/ 949960 w 949960"/>
              <a:gd name="connsiteY1" fmla="*/ 1564640 h 1564640"/>
              <a:gd name="connsiteX0" fmla="*/ 0 w 949960"/>
              <a:gd name="connsiteY0" fmla="*/ 0 h 1567005"/>
              <a:gd name="connsiteX1" fmla="*/ 949960 w 949960"/>
              <a:gd name="connsiteY1" fmla="*/ 1564640 h 1567005"/>
              <a:gd name="connsiteX0" fmla="*/ 0 w 949960"/>
              <a:gd name="connsiteY0" fmla="*/ 289 h 1566853"/>
              <a:gd name="connsiteX1" fmla="*/ 949960 w 949960"/>
              <a:gd name="connsiteY1" fmla="*/ 1564929 h 1566853"/>
              <a:gd name="connsiteX0" fmla="*/ 0 w 949960"/>
              <a:gd name="connsiteY0" fmla="*/ 293 h 1565680"/>
              <a:gd name="connsiteX1" fmla="*/ 949960 w 949960"/>
              <a:gd name="connsiteY1" fmla="*/ 1564933 h 1565680"/>
            </a:gdLst>
            <a:ahLst/>
            <a:cxnLst>
              <a:cxn ang="0">
                <a:pos x="connsiteX0" y="connsiteY0"/>
              </a:cxn>
              <a:cxn ang="0">
                <a:pos x="connsiteX1" y="connsiteY1"/>
              </a:cxn>
            </a:cxnLst>
            <a:rect l="l" t="t" r="r" b="b"/>
            <a:pathLst>
              <a:path w="949960" h="1565680">
                <a:moveTo>
                  <a:pt x="0" y="293"/>
                </a:moveTo>
                <a:cubicBezTo>
                  <a:pt x="396240" y="-25107"/>
                  <a:pt x="640080" y="1605573"/>
                  <a:pt x="949960" y="1564933"/>
                </a:cubicBezTo>
              </a:path>
            </a:pathLst>
          </a:custGeom>
          <a:noFill/>
          <a:ln w="12700">
            <a:solidFill>
              <a:schemeClr val="bg1">
                <a:lumMod val="75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DIN Next LT Arabic"/>
              <a:ea typeface="+mn-ea"/>
              <a:cs typeface="DIN Next LT Arabic"/>
            </a:endParaRPr>
          </a:p>
        </p:txBody>
      </p:sp>
      <p:sp>
        <p:nvSpPr>
          <p:cNvPr id="94" name="Freeform: Shape 93">
            <a:extLst>
              <a:ext uri="{FF2B5EF4-FFF2-40B4-BE49-F238E27FC236}">
                <a16:creationId xmlns:a16="http://schemas.microsoft.com/office/drawing/2014/main" id="{69FE6253-EC93-40CB-8E75-D05B2E784D59}"/>
              </a:ext>
            </a:extLst>
          </p:cNvPr>
          <p:cNvSpPr/>
          <p:nvPr/>
        </p:nvSpPr>
        <p:spPr>
          <a:xfrm flipH="1">
            <a:off x="7992413" y="3569509"/>
            <a:ext cx="968836" cy="263351"/>
          </a:xfrm>
          <a:custGeom>
            <a:avLst/>
            <a:gdLst>
              <a:gd name="connsiteX0" fmla="*/ 0 w 960120"/>
              <a:gd name="connsiteY0" fmla="*/ 0 h 1569720"/>
              <a:gd name="connsiteX1" fmla="*/ 960120 w 960120"/>
              <a:gd name="connsiteY1" fmla="*/ 1569720 h 1569720"/>
              <a:gd name="connsiteX0" fmla="*/ 0 w 949960"/>
              <a:gd name="connsiteY0" fmla="*/ 0 h 1564640"/>
              <a:gd name="connsiteX1" fmla="*/ 949960 w 949960"/>
              <a:gd name="connsiteY1" fmla="*/ 1564640 h 1564640"/>
              <a:gd name="connsiteX0" fmla="*/ 0 w 949960"/>
              <a:gd name="connsiteY0" fmla="*/ 0 h 1564640"/>
              <a:gd name="connsiteX1" fmla="*/ 949960 w 949960"/>
              <a:gd name="connsiteY1" fmla="*/ 1564640 h 1564640"/>
              <a:gd name="connsiteX0" fmla="*/ 0 w 949960"/>
              <a:gd name="connsiteY0" fmla="*/ 0 h 1567005"/>
              <a:gd name="connsiteX1" fmla="*/ 949960 w 949960"/>
              <a:gd name="connsiteY1" fmla="*/ 1564640 h 1567005"/>
              <a:gd name="connsiteX0" fmla="*/ 0 w 949960"/>
              <a:gd name="connsiteY0" fmla="*/ 289 h 1566853"/>
              <a:gd name="connsiteX1" fmla="*/ 949960 w 949960"/>
              <a:gd name="connsiteY1" fmla="*/ 1564929 h 1566853"/>
              <a:gd name="connsiteX0" fmla="*/ 0 w 949960"/>
              <a:gd name="connsiteY0" fmla="*/ 293 h 1565680"/>
              <a:gd name="connsiteX1" fmla="*/ 949960 w 949960"/>
              <a:gd name="connsiteY1" fmla="*/ 1564933 h 1565680"/>
            </a:gdLst>
            <a:ahLst/>
            <a:cxnLst>
              <a:cxn ang="0">
                <a:pos x="connsiteX0" y="connsiteY0"/>
              </a:cxn>
              <a:cxn ang="0">
                <a:pos x="connsiteX1" y="connsiteY1"/>
              </a:cxn>
            </a:cxnLst>
            <a:rect l="l" t="t" r="r" b="b"/>
            <a:pathLst>
              <a:path w="949960" h="1565680">
                <a:moveTo>
                  <a:pt x="0" y="293"/>
                </a:moveTo>
                <a:cubicBezTo>
                  <a:pt x="396240" y="-25107"/>
                  <a:pt x="640080" y="1605573"/>
                  <a:pt x="949960" y="1564933"/>
                </a:cubicBezTo>
              </a:path>
            </a:pathLst>
          </a:custGeom>
          <a:noFill/>
          <a:ln w="12700">
            <a:solidFill>
              <a:schemeClr val="bg1">
                <a:lumMod val="75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DIN Next LT Arabic"/>
              <a:ea typeface="+mn-ea"/>
              <a:cs typeface="DIN Next LT Arabic"/>
            </a:endParaRPr>
          </a:p>
        </p:txBody>
      </p:sp>
      <p:cxnSp>
        <p:nvCxnSpPr>
          <p:cNvPr id="95" name="Straight Arrow Connector 94">
            <a:extLst>
              <a:ext uri="{FF2B5EF4-FFF2-40B4-BE49-F238E27FC236}">
                <a16:creationId xmlns:a16="http://schemas.microsoft.com/office/drawing/2014/main" id="{F2E09517-856A-4FD9-9B79-B2B0F50AF1DD}"/>
              </a:ext>
            </a:extLst>
          </p:cNvPr>
          <p:cNvCxnSpPr>
            <a:cxnSpLocks/>
          </p:cNvCxnSpPr>
          <p:nvPr/>
        </p:nvCxnSpPr>
        <p:spPr>
          <a:xfrm flipH="1">
            <a:off x="11406173" y="1929222"/>
            <a:ext cx="0" cy="625837"/>
          </a:xfrm>
          <a:prstGeom prst="straightConnector1">
            <a:avLst/>
          </a:prstGeom>
          <a:ln w="12700">
            <a:solidFill>
              <a:schemeClr val="bg1">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F5BD8217-E557-4104-8588-59511BF7A77F}"/>
              </a:ext>
            </a:extLst>
          </p:cNvPr>
          <p:cNvCxnSpPr>
            <a:cxnSpLocks/>
          </p:cNvCxnSpPr>
          <p:nvPr/>
        </p:nvCxnSpPr>
        <p:spPr>
          <a:xfrm flipH="1">
            <a:off x="11406173" y="2667000"/>
            <a:ext cx="0" cy="3271339"/>
          </a:xfrm>
          <a:prstGeom prst="straightConnector1">
            <a:avLst/>
          </a:prstGeom>
          <a:ln w="12700">
            <a:solidFill>
              <a:schemeClr val="bg1">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pic>
        <p:nvPicPr>
          <p:cNvPr id="97" name="Picture 96" descr="A picture containing graphical user interface&#10;&#10;Description automatically generated">
            <a:extLst>
              <a:ext uri="{FF2B5EF4-FFF2-40B4-BE49-F238E27FC236}">
                <a16:creationId xmlns:a16="http://schemas.microsoft.com/office/drawing/2014/main" id="{CE884689-AEED-42B9-91E4-9172BF4FAC9A}"/>
              </a:ext>
            </a:extLst>
          </p:cNvPr>
          <p:cNvPicPr>
            <a:picLocks noChangeAspect="1"/>
          </p:cNvPicPr>
          <p:nvPr/>
        </p:nvPicPr>
        <p:blipFill>
          <a:blip r:embed="rId8">
            <a:extLst>
              <a:ext uri="{BEBA8EAE-BF5A-486C-A8C5-ECC9F3942E4B}">
                <a14:imgProps xmlns:a14="http://schemas.microsoft.com/office/drawing/2010/main">
                  <a14:imgLayer r:embed="rId9">
                    <a14:imgEffect>
                      <a14:brightnessContrast bright="-20000" contrast="-40000"/>
                    </a14:imgEffect>
                  </a14:imgLayer>
                </a14:imgProps>
              </a:ext>
              <a:ext uri="{28A0092B-C50C-407E-A947-70E740481C1C}">
                <a14:useLocalDpi xmlns:a14="http://schemas.microsoft.com/office/drawing/2010/main"/>
              </a:ext>
            </a:extLst>
          </a:blip>
          <a:stretch>
            <a:fillRect/>
          </a:stretch>
        </p:blipFill>
        <p:spPr>
          <a:xfrm>
            <a:off x="5776327" y="3726480"/>
            <a:ext cx="2056960" cy="419978"/>
          </a:xfrm>
          <a:prstGeom prst="rect">
            <a:avLst/>
          </a:prstGeom>
        </p:spPr>
      </p:pic>
      <p:sp>
        <p:nvSpPr>
          <p:cNvPr id="50" name="Rectangle 49">
            <a:extLst>
              <a:ext uri="{FF2B5EF4-FFF2-40B4-BE49-F238E27FC236}">
                <a16:creationId xmlns:a16="http://schemas.microsoft.com/office/drawing/2014/main" id="{CC5892EA-029F-4DA0-9C63-25FCDB175A18}"/>
              </a:ext>
            </a:extLst>
          </p:cNvPr>
          <p:cNvSpPr/>
          <p:nvPr/>
        </p:nvSpPr>
        <p:spPr>
          <a:xfrm flipH="1">
            <a:off x="673578" y="2661400"/>
            <a:ext cx="3905075" cy="2522220"/>
          </a:xfrm>
          <a:prstGeom prst="rect">
            <a:avLst/>
          </a:pr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05840"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282560"/>
              </a:solidFill>
              <a:effectLst/>
              <a:uLnTx/>
              <a:uFillTx/>
              <a:latin typeface="DIN Next LT Arabic"/>
              <a:ea typeface="+mn-ea"/>
              <a:cs typeface="DIN Next LT Arabic"/>
            </a:endParaRPr>
          </a:p>
        </p:txBody>
      </p:sp>
      <p:pic>
        <p:nvPicPr>
          <p:cNvPr id="98" name="Picture 97" descr="Map&#10;&#10;Description automatically generated">
            <a:extLst>
              <a:ext uri="{FF2B5EF4-FFF2-40B4-BE49-F238E27FC236}">
                <a16:creationId xmlns:a16="http://schemas.microsoft.com/office/drawing/2014/main" id="{D0A082FD-A360-4094-BA03-5122C928662C}"/>
              </a:ext>
            </a:extLst>
          </p:cNvPr>
          <p:cNvPicPr>
            <a:picLocks noChangeAspect="1"/>
          </p:cNvPicPr>
          <p:nvPr/>
        </p:nvPicPr>
        <p:blipFill>
          <a:blip r:embed="rId10">
            <a:extLst>
              <a:ext uri="{28A0092B-C50C-407E-A947-70E740481C1C}">
                <a14:useLocalDpi xmlns:a14="http://schemas.microsoft.com/office/drawing/2010/main"/>
              </a:ext>
            </a:extLst>
          </a:blip>
          <a:stretch>
            <a:fillRect/>
          </a:stretch>
        </p:blipFill>
        <p:spPr>
          <a:xfrm>
            <a:off x="755350" y="2744511"/>
            <a:ext cx="3741532" cy="2354463"/>
          </a:xfrm>
          <a:prstGeom prst="rect">
            <a:avLst/>
          </a:prstGeom>
        </p:spPr>
      </p:pic>
      <p:sp>
        <p:nvSpPr>
          <p:cNvPr id="99" name="TextBox 98">
            <a:extLst>
              <a:ext uri="{FF2B5EF4-FFF2-40B4-BE49-F238E27FC236}">
                <a16:creationId xmlns:a16="http://schemas.microsoft.com/office/drawing/2014/main" id="{06091DBA-862E-4829-B2B5-7C722B095DC5}"/>
              </a:ext>
            </a:extLst>
          </p:cNvPr>
          <p:cNvSpPr txBox="1"/>
          <p:nvPr/>
        </p:nvSpPr>
        <p:spPr>
          <a:xfrm rot="16200000">
            <a:off x="11239460" y="2013355"/>
            <a:ext cx="719165" cy="461665"/>
          </a:xfrm>
          <a:prstGeom prst="rect">
            <a:avLst/>
          </a:prstGeom>
          <a:noFill/>
        </p:spPr>
        <p:txBody>
          <a:bodyPr wrap="squar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1200" b="0" i="0" u="none" strike="noStrike" kern="1200" cap="none" spc="0" normalizeH="0" baseline="0" noProof="0">
                <a:ln>
                  <a:noFill/>
                </a:ln>
                <a:solidFill>
                  <a:srgbClr val="282560"/>
                </a:solidFill>
                <a:effectLst/>
                <a:uLnTx/>
                <a:uFillTx/>
                <a:latin typeface="DIN Next LT Arabic"/>
                <a:ea typeface="+mn-ea"/>
                <a:cs typeface="DIN Next LT Arabic"/>
              </a:rPr>
              <a:t>البيانات الأساسية</a:t>
            </a:r>
          </a:p>
        </p:txBody>
      </p:sp>
      <p:sp>
        <p:nvSpPr>
          <p:cNvPr id="100" name="TextBox 99">
            <a:extLst>
              <a:ext uri="{FF2B5EF4-FFF2-40B4-BE49-F238E27FC236}">
                <a16:creationId xmlns:a16="http://schemas.microsoft.com/office/drawing/2014/main" id="{E8EF1E2B-11EF-4DEE-914C-09C55D7BA4B6}"/>
              </a:ext>
            </a:extLst>
          </p:cNvPr>
          <p:cNvSpPr txBox="1"/>
          <p:nvPr/>
        </p:nvSpPr>
        <p:spPr>
          <a:xfrm rot="16200000">
            <a:off x="11129700" y="4090887"/>
            <a:ext cx="938684" cy="461665"/>
          </a:xfrm>
          <a:prstGeom prst="rect">
            <a:avLst/>
          </a:prstGeom>
          <a:noFill/>
        </p:spPr>
        <p:txBody>
          <a:bodyPr wrap="squar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1200" b="0" i="0" u="none" strike="noStrike" kern="1200" cap="none" spc="0" normalizeH="0" baseline="0" noProof="0">
                <a:ln>
                  <a:noFill/>
                </a:ln>
                <a:solidFill>
                  <a:srgbClr val="282560"/>
                </a:solidFill>
                <a:effectLst/>
                <a:uLnTx/>
                <a:uFillTx/>
                <a:latin typeface="DIN Next LT Arabic"/>
                <a:ea typeface="+mn-ea"/>
                <a:cs typeface="DIN Next LT Arabic"/>
              </a:rPr>
              <a:t>البيانات الثانوية</a:t>
            </a:r>
          </a:p>
        </p:txBody>
      </p:sp>
      <p:cxnSp>
        <p:nvCxnSpPr>
          <p:cNvPr id="101" name="Straight Connector 100">
            <a:extLst>
              <a:ext uri="{FF2B5EF4-FFF2-40B4-BE49-F238E27FC236}">
                <a16:creationId xmlns:a16="http://schemas.microsoft.com/office/drawing/2014/main" id="{FEC52FF3-D46F-4D21-BEFA-A4420F88549E}"/>
              </a:ext>
            </a:extLst>
          </p:cNvPr>
          <p:cNvCxnSpPr>
            <a:cxnSpLocks/>
          </p:cNvCxnSpPr>
          <p:nvPr/>
        </p:nvCxnSpPr>
        <p:spPr>
          <a:xfrm flipH="1">
            <a:off x="4639613" y="3951242"/>
            <a:ext cx="922020" cy="0"/>
          </a:xfrm>
          <a:prstGeom prst="line">
            <a:avLst/>
          </a:prstGeom>
          <a:noFill/>
          <a:ln w="12700">
            <a:solidFill>
              <a:schemeClr val="bg1">
                <a:lumMod val="75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102" name="TextBox 101">
            <a:extLst>
              <a:ext uri="{FF2B5EF4-FFF2-40B4-BE49-F238E27FC236}">
                <a16:creationId xmlns:a16="http://schemas.microsoft.com/office/drawing/2014/main" id="{72545E58-4709-44A1-99D0-E2361DD2A0EE}"/>
              </a:ext>
            </a:extLst>
          </p:cNvPr>
          <p:cNvSpPr txBox="1"/>
          <p:nvPr/>
        </p:nvSpPr>
        <p:spPr>
          <a:xfrm flipH="1">
            <a:off x="4698172" y="3162107"/>
            <a:ext cx="815388" cy="784830"/>
          </a:xfrm>
          <a:prstGeom prst="rect">
            <a:avLst/>
          </a:prstGeom>
          <a:noFill/>
        </p:spPr>
        <p:txBody>
          <a:bodyPr wrap="square" rtlCol="0">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900" b="0" i="0" u="none" strike="noStrike" kern="1200" cap="none" spc="0" normalizeH="0" baseline="0" noProof="0">
                <a:ln>
                  <a:noFill/>
                </a:ln>
                <a:solidFill>
                  <a:srgbClr val="282560"/>
                </a:solidFill>
                <a:effectLst/>
                <a:uLnTx/>
                <a:uFillTx/>
                <a:latin typeface="DIN Next LT Arabic"/>
                <a:ea typeface="+mn-ea"/>
                <a:cs typeface="DIN Next LT Arabic"/>
              </a:rPr>
              <a:t>واجهة برمجة التطبيقات لنقل الحالة التمثيلية </a:t>
            </a:r>
            <a:br>
              <a:rPr kumimoji="0" lang="ar-SA" sz="900" b="0" i="0" u="none" strike="noStrike" kern="1200" cap="none" spc="0" normalizeH="0" baseline="0" noProof="0">
                <a:ln>
                  <a:noFill/>
                </a:ln>
                <a:solidFill>
                  <a:srgbClr val="282560"/>
                </a:solidFill>
                <a:effectLst/>
                <a:uLnTx/>
                <a:uFillTx/>
                <a:latin typeface="DIN Next LT Arabic"/>
                <a:ea typeface="+mn-ea"/>
                <a:cs typeface="DIN Next LT Arabic"/>
              </a:rPr>
            </a:br>
            <a:r>
              <a:rPr kumimoji="0" lang="ar-SA" sz="900" b="0" i="0" u="none" strike="noStrike" kern="1200" cap="none" spc="0" normalizeH="0" baseline="0" noProof="0">
                <a:ln>
                  <a:noFill/>
                </a:ln>
                <a:solidFill>
                  <a:srgbClr val="282560"/>
                </a:solidFill>
                <a:effectLst/>
                <a:uLnTx/>
                <a:uFillTx/>
                <a:latin typeface="DIN Next LT Arabic"/>
                <a:ea typeface="+mn-ea"/>
                <a:cs typeface="DIN Next LT Arabic"/>
              </a:rPr>
              <a:t>(</a:t>
            </a:r>
            <a:r>
              <a:rPr kumimoji="0" lang="en-US" sz="900" b="0" i="0" u="none" strike="noStrike" kern="1200" cap="none" spc="0" normalizeH="0" baseline="0" noProof="0">
                <a:ln>
                  <a:noFill/>
                </a:ln>
                <a:solidFill>
                  <a:srgbClr val="282560"/>
                </a:solidFill>
                <a:effectLst/>
                <a:uLnTx/>
                <a:uFillTx/>
                <a:latin typeface="DIN Next LT Arabic"/>
                <a:ea typeface="+mn-ea"/>
                <a:cs typeface="DIN Next LT Arabic"/>
              </a:rPr>
              <a:t>Restful API</a:t>
            </a:r>
            <a:r>
              <a:rPr kumimoji="0" lang="ar-SA" sz="900" b="0" i="0" u="none" strike="noStrike" kern="1200" cap="none" spc="0" normalizeH="0" baseline="0" noProof="0">
                <a:ln>
                  <a:noFill/>
                </a:ln>
                <a:solidFill>
                  <a:srgbClr val="282560"/>
                </a:solidFill>
                <a:effectLst/>
                <a:uLnTx/>
                <a:uFillTx/>
                <a:latin typeface="DIN Next LT Arabic"/>
                <a:ea typeface="+mn-ea"/>
                <a:cs typeface="DIN Next LT Arabic"/>
              </a:rPr>
              <a:t>)</a:t>
            </a:r>
          </a:p>
        </p:txBody>
      </p:sp>
      <p:pic>
        <p:nvPicPr>
          <p:cNvPr id="35" name="Picture 34" descr="A picture containing graphical user interface&#10;&#10;Description automatically generated">
            <a:extLst>
              <a:ext uri="{FF2B5EF4-FFF2-40B4-BE49-F238E27FC236}">
                <a16:creationId xmlns:a16="http://schemas.microsoft.com/office/drawing/2014/main" id="{F5BBC8F8-8DEA-47C3-95F5-57CDC1172D01}"/>
              </a:ext>
            </a:extLst>
          </p:cNvPr>
          <p:cNvPicPr>
            <a:picLocks noChangeAspect="1"/>
          </p:cNvPicPr>
          <p:nvPr/>
        </p:nvPicPr>
        <p:blipFill>
          <a:blip r:embed="rId11" cstate="print">
            <a:extLst>
              <a:ext uri="{BEBA8EAE-BF5A-486C-A8C5-ECC9F3942E4B}">
                <a14:imgProps xmlns:a14="http://schemas.microsoft.com/office/drawing/2010/main">
                  <a14:imgLayer r:embed="rId12">
                    <a14:imgEffect>
                      <a14:brightnessContrast bright="-20000" contrast="-40000"/>
                    </a14:imgEffect>
                  </a14:imgLayer>
                </a14:imgProps>
              </a:ext>
              <a:ext uri="{28A0092B-C50C-407E-A947-70E740481C1C}">
                <a14:useLocalDpi xmlns:a14="http://schemas.microsoft.com/office/drawing/2010/main"/>
              </a:ext>
            </a:extLst>
          </a:blip>
          <a:stretch>
            <a:fillRect/>
          </a:stretch>
        </p:blipFill>
        <p:spPr>
          <a:xfrm>
            <a:off x="74311" y="354415"/>
            <a:ext cx="1643269" cy="335513"/>
          </a:xfrm>
          <a:prstGeom prst="rect">
            <a:avLst/>
          </a:prstGeom>
        </p:spPr>
      </p:pic>
      <p:pic>
        <p:nvPicPr>
          <p:cNvPr id="33" name="Picture 32">
            <a:extLst>
              <a:ext uri="{FF2B5EF4-FFF2-40B4-BE49-F238E27FC236}">
                <a16:creationId xmlns:a16="http://schemas.microsoft.com/office/drawing/2014/main" id="{69FA56E4-1C2A-4BA7-AE0D-44EE50662A06}"/>
              </a:ext>
            </a:extLst>
          </p:cNvPr>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a:off x="10886353" y="186849"/>
            <a:ext cx="620808" cy="335323"/>
          </a:xfrm>
          <a:prstGeom prst="rect">
            <a:avLst/>
          </a:prstGeom>
          <a:effectLst>
            <a:outerShdw blurRad="127000" sx="96000" sy="96000" algn="ctr" rotWithShape="0">
              <a:prstClr val="black">
                <a:alpha val="40000"/>
              </a:prstClr>
            </a:outerShdw>
          </a:effectLst>
        </p:spPr>
      </p:pic>
      <p:sp>
        <p:nvSpPr>
          <p:cNvPr id="38" name="Rectangle: Rounded Corners 37">
            <a:extLst>
              <a:ext uri="{FF2B5EF4-FFF2-40B4-BE49-F238E27FC236}">
                <a16:creationId xmlns:a16="http://schemas.microsoft.com/office/drawing/2014/main" id="{34D81368-642E-4D72-8997-A272C9C5D975}"/>
              </a:ext>
            </a:extLst>
          </p:cNvPr>
          <p:cNvSpPr/>
          <p:nvPr/>
        </p:nvSpPr>
        <p:spPr>
          <a:xfrm>
            <a:off x="62752" y="69564"/>
            <a:ext cx="1678584" cy="228609"/>
          </a:xfrm>
          <a:prstGeom prst="roundRect">
            <a:avLst>
              <a:gd name="adj" fmla="val 14234"/>
            </a:avLst>
          </a:prstGeom>
          <a:solidFill>
            <a:srgbClr val="652F8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900" b="0" i="0" u="none" strike="noStrike" kern="1200" cap="none" spc="0" normalizeH="0" baseline="0" noProof="0">
                <a:ln>
                  <a:noFill/>
                </a:ln>
                <a:solidFill>
                  <a:prstClr val="white"/>
                </a:solidFill>
                <a:effectLst/>
                <a:uLnTx/>
                <a:uFillTx/>
                <a:latin typeface="DIN Next LT Arabic"/>
                <a:ea typeface="+mn-ea"/>
                <a:cs typeface="DIN Next LT Arabic"/>
              </a:rPr>
              <a:t>2- جمع البيانات ومعالجتها</a:t>
            </a:r>
          </a:p>
        </p:txBody>
      </p:sp>
    </p:spTree>
    <p:extLst>
      <p:ext uri="{BB962C8B-B14F-4D97-AF65-F5344CB8AC3E}">
        <p14:creationId xmlns:p14="http://schemas.microsoft.com/office/powerpoint/2010/main" val="4106920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2241223F-7659-4530-9C15-38FF1937EF01}"/>
              </a:ext>
            </a:extLst>
          </p:cNvPr>
          <p:cNvGraphicFramePr>
            <a:graphicFrameLocks noChangeAspect="1"/>
          </p:cNvGraphicFramePr>
          <p:nvPr>
            <p:custDataLst>
              <p:tags r:id="rId2"/>
            </p:custDataLst>
            <p:extLst>
              <p:ext uri="{D42A27DB-BD31-4B8C-83A1-F6EECF244321}">
                <p14:modId xmlns:p14="http://schemas.microsoft.com/office/powerpoint/2010/main" val="33364978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1690" name="think-cell Slide" r:id="rId6" imgW="421" imgH="420" progId="TCLayout.ActiveDocument.1">
                  <p:embed/>
                </p:oleObj>
              </mc:Choice>
              <mc:Fallback>
                <p:oleObj name="think-cell Slide" r:id="rId6" imgW="421" imgH="420" progId="TCLayout.ActiveDocument.1">
                  <p:embed/>
                  <p:pic>
                    <p:nvPicPr>
                      <p:cNvPr id="3" name="Object 2" hidden="1">
                        <a:extLst>
                          <a:ext uri="{FF2B5EF4-FFF2-40B4-BE49-F238E27FC236}">
                            <a16:creationId xmlns:a16="http://schemas.microsoft.com/office/drawing/2014/main" id="{2241223F-7659-4530-9C15-38FF1937EF01}"/>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00A2DD03-7475-49FA-BEAA-A613BADFC2DD}"/>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4400" rtl="1" eaLnBrk="1" fontAlgn="auto" latinLnBrk="0" hangingPunct="1">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prstClr val="white"/>
              </a:solidFill>
              <a:effectLst/>
              <a:uLnTx/>
              <a:uFillTx/>
              <a:latin typeface="DIN Next LT Arabic Medium" panose="020B0603020203050203" pitchFamily="34" charset="-78"/>
              <a:ea typeface="+mn-ea"/>
              <a:cs typeface="DIN Next LT Arabic Medium"/>
              <a:sym typeface="DIN Next LT Arabic Medium" panose="020B0603020203050203" pitchFamily="34" charset="-78"/>
            </a:endParaRPr>
          </a:p>
        </p:txBody>
      </p:sp>
      <p:sp>
        <p:nvSpPr>
          <p:cNvPr id="5" name="Footer Placeholder 4">
            <a:extLst>
              <a:ext uri="{FF2B5EF4-FFF2-40B4-BE49-F238E27FC236}">
                <a16:creationId xmlns:a16="http://schemas.microsoft.com/office/drawing/2014/main" id="{3441CF44-993A-4152-AE84-37B3D3886D75}"/>
              </a:ext>
            </a:extLst>
          </p:cNvPr>
          <p:cNvSpPr>
            <a:spLocks noGrp="1"/>
          </p:cNvSpPr>
          <p:nvPr>
            <p:ph type="ftr" sz="quarter" idx="11"/>
          </p:nvPr>
        </p:nvSpPr>
        <p:spPr/>
        <p:txBody>
          <a:bodyPr/>
          <a:lstStyle/>
          <a:p>
            <a:pPr lvl="0"/>
            <a:r>
              <a:rPr lang="ar-SA" noProof="0"/>
              <a:t>المصدر: الموقع الإلكتروني الرسمي، وكتيب الشركة، والتقارير السنوية، والأبحاث الصحفية، وتحليلات فريق العمل</a:t>
            </a:r>
          </a:p>
        </p:txBody>
      </p:sp>
      <p:sp>
        <p:nvSpPr>
          <p:cNvPr id="6" name="Slide Number Placeholder 5">
            <a:extLst>
              <a:ext uri="{FF2B5EF4-FFF2-40B4-BE49-F238E27FC236}">
                <a16:creationId xmlns:a16="http://schemas.microsoft.com/office/drawing/2014/main" id="{0635170F-F793-4C17-85B7-7F892DADA37A}"/>
              </a:ext>
            </a:extLst>
          </p:cNvPr>
          <p:cNvSpPr>
            <a:spLocks noGrp="1"/>
          </p:cNvSpPr>
          <p:nvPr>
            <p:ph type="sldNum" sz="quarter" idx="12"/>
          </p:nvPr>
        </p:nvSpPr>
        <p:spPr/>
        <p:txBody>
          <a:bodyPr/>
          <a:lstStyle/>
          <a:p>
            <a:pPr lvl="0"/>
            <a:fld id="{9FDB499F-DC86-4996-A3C7-FCE8E06389C2}" type="slidenum">
              <a:rPr lang="ar-SA" noProof="0" smtClean="0"/>
              <a:pPr lvl="0"/>
              <a:t>4</a:t>
            </a:fld>
            <a:endParaRPr lang="ar-SA" noProof="0"/>
          </a:p>
        </p:txBody>
      </p:sp>
      <p:sp>
        <p:nvSpPr>
          <p:cNvPr id="7" name="Title 6">
            <a:extLst>
              <a:ext uri="{FF2B5EF4-FFF2-40B4-BE49-F238E27FC236}">
                <a16:creationId xmlns:a16="http://schemas.microsoft.com/office/drawing/2014/main" id="{390C35DB-DE24-48FB-8CC7-213470588F49}"/>
              </a:ext>
            </a:extLst>
          </p:cNvPr>
          <p:cNvSpPr>
            <a:spLocks noGrp="1"/>
          </p:cNvSpPr>
          <p:nvPr>
            <p:ph type="title"/>
          </p:nvPr>
        </p:nvSpPr>
        <p:spPr/>
        <p:txBody>
          <a:bodyPr vert="horz"/>
          <a:lstStyle/>
          <a:p>
            <a:r>
              <a:rPr lang="ar-SA"/>
              <a:t>جمع البيانات وتكاملها - البيانات الأساسية</a:t>
            </a:r>
          </a:p>
        </p:txBody>
      </p:sp>
      <p:sp>
        <p:nvSpPr>
          <p:cNvPr id="4" name="Rectangle 3">
            <a:extLst>
              <a:ext uri="{FF2B5EF4-FFF2-40B4-BE49-F238E27FC236}">
                <a16:creationId xmlns:a16="http://schemas.microsoft.com/office/drawing/2014/main" id="{F340C5D4-1C4E-4A80-B224-CDE59DD200C9}"/>
              </a:ext>
            </a:extLst>
          </p:cNvPr>
          <p:cNvSpPr/>
          <p:nvPr/>
        </p:nvSpPr>
        <p:spPr>
          <a:xfrm flipH="1">
            <a:off x="8467942" y="2318225"/>
            <a:ext cx="2506120" cy="5776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1400" b="0" i="0" u="none" strike="noStrike" kern="1200" cap="none" spc="0" normalizeH="0" baseline="0" noProof="0">
                <a:ln>
                  <a:noFill/>
                </a:ln>
                <a:solidFill>
                  <a:prstClr val="white"/>
                </a:solidFill>
                <a:effectLst/>
                <a:uLnTx/>
                <a:uFillTx/>
                <a:latin typeface="DIN Next LT Arabic"/>
                <a:ea typeface="+mn-ea"/>
                <a:cs typeface="DIN Next LT Arabic"/>
              </a:rPr>
              <a:t>نظام </a:t>
            </a:r>
            <a:br>
              <a:rPr kumimoji="0" lang="ar-SA" sz="1400" b="0" i="0" u="none" strike="noStrike" kern="1200" cap="none" spc="0" normalizeH="0" baseline="0" noProof="0">
                <a:ln>
                  <a:noFill/>
                </a:ln>
                <a:solidFill>
                  <a:prstClr val="white"/>
                </a:solidFill>
                <a:effectLst/>
                <a:uLnTx/>
                <a:uFillTx/>
                <a:latin typeface="DIN Next LT Arabic"/>
                <a:ea typeface="+mn-ea"/>
                <a:cs typeface="DIN Next LT Arabic"/>
              </a:rPr>
            </a:br>
            <a:r>
              <a:rPr kumimoji="0" lang="ar-SA" sz="1400" b="0" i="0" u="none" strike="noStrike" kern="1200" cap="none" spc="0" normalizeH="0" baseline="0" noProof="0">
                <a:ln>
                  <a:noFill/>
                </a:ln>
                <a:solidFill>
                  <a:prstClr val="white"/>
                </a:solidFill>
                <a:effectLst/>
                <a:uLnTx/>
                <a:uFillTx/>
                <a:latin typeface="DIN Next LT Arabic"/>
                <a:ea typeface="+mn-ea"/>
                <a:cs typeface="DIN Next LT Arabic"/>
              </a:rPr>
              <a:t>المعلومات الجغرافية</a:t>
            </a:r>
          </a:p>
        </p:txBody>
      </p:sp>
      <p:sp>
        <p:nvSpPr>
          <p:cNvPr id="19" name="Rectangle 18">
            <a:extLst>
              <a:ext uri="{FF2B5EF4-FFF2-40B4-BE49-F238E27FC236}">
                <a16:creationId xmlns:a16="http://schemas.microsoft.com/office/drawing/2014/main" id="{796C2FCB-B2DE-4870-B952-89C363D84258}"/>
              </a:ext>
            </a:extLst>
          </p:cNvPr>
          <p:cNvSpPr/>
          <p:nvPr/>
        </p:nvSpPr>
        <p:spPr>
          <a:xfrm flipH="1">
            <a:off x="8467942" y="3147942"/>
            <a:ext cx="2506120" cy="5776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1400" b="0" i="0" u="none" strike="noStrike" kern="1200" cap="none" spc="0" normalizeH="0" baseline="0" noProof="0">
                <a:ln>
                  <a:noFill/>
                </a:ln>
                <a:solidFill>
                  <a:prstClr val="white"/>
                </a:solidFill>
                <a:effectLst/>
                <a:uLnTx/>
                <a:uFillTx/>
                <a:latin typeface="DIN Next LT Arabic"/>
                <a:ea typeface="+mn-ea"/>
                <a:cs typeface="DIN Next LT Arabic"/>
              </a:rPr>
              <a:t>نظام الملفات الموزّعة</a:t>
            </a:r>
          </a:p>
        </p:txBody>
      </p:sp>
      <p:sp>
        <p:nvSpPr>
          <p:cNvPr id="20" name="Rectangle 19">
            <a:extLst>
              <a:ext uri="{FF2B5EF4-FFF2-40B4-BE49-F238E27FC236}">
                <a16:creationId xmlns:a16="http://schemas.microsoft.com/office/drawing/2014/main" id="{32167013-BEF9-46C0-95DA-5A0F734F2342}"/>
              </a:ext>
            </a:extLst>
          </p:cNvPr>
          <p:cNvSpPr/>
          <p:nvPr/>
        </p:nvSpPr>
        <p:spPr>
          <a:xfrm flipH="1">
            <a:off x="8467942" y="3977659"/>
            <a:ext cx="2506120" cy="5776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1400" b="0" i="0" u="none" strike="noStrike" kern="1200" cap="none" spc="0" normalizeH="0" baseline="0" noProof="0">
                <a:ln>
                  <a:noFill/>
                </a:ln>
                <a:solidFill>
                  <a:prstClr val="white"/>
                </a:solidFill>
                <a:effectLst/>
                <a:uLnTx/>
                <a:uFillTx/>
                <a:latin typeface="DIN Next LT Arabic"/>
                <a:ea typeface="+mn-ea"/>
                <a:cs typeface="DIN Next LT Arabic"/>
              </a:rPr>
              <a:t>قواعد البيانات </a:t>
            </a:r>
            <a:br>
              <a:rPr kumimoji="0" lang="ar-SA" sz="1400" b="0" i="0" u="none" strike="noStrike" kern="1200" cap="none" spc="0" normalizeH="0" baseline="0" noProof="0">
                <a:ln>
                  <a:noFill/>
                </a:ln>
                <a:solidFill>
                  <a:prstClr val="white"/>
                </a:solidFill>
                <a:effectLst/>
                <a:uLnTx/>
                <a:uFillTx/>
                <a:latin typeface="DIN Next LT Arabic"/>
                <a:ea typeface="+mn-ea"/>
                <a:cs typeface="DIN Next LT Arabic"/>
              </a:rPr>
            </a:br>
            <a:r>
              <a:rPr kumimoji="0" lang="ar-SA" sz="1400" b="0" i="0" u="none" strike="noStrike" kern="1200" cap="none" spc="0" normalizeH="0" baseline="0" noProof="0">
                <a:ln>
                  <a:noFill/>
                </a:ln>
                <a:solidFill>
                  <a:prstClr val="white"/>
                </a:solidFill>
                <a:effectLst/>
                <a:uLnTx/>
                <a:uFillTx/>
                <a:latin typeface="DIN Next LT Arabic"/>
                <a:ea typeface="+mn-ea"/>
                <a:cs typeface="DIN Next LT Arabic"/>
              </a:rPr>
              <a:t>العلائقية وغير العلائقية</a:t>
            </a:r>
          </a:p>
        </p:txBody>
      </p:sp>
      <p:sp>
        <p:nvSpPr>
          <p:cNvPr id="21" name="Rectangle 20">
            <a:extLst>
              <a:ext uri="{FF2B5EF4-FFF2-40B4-BE49-F238E27FC236}">
                <a16:creationId xmlns:a16="http://schemas.microsoft.com/office/drawing/2014/main" id="{224C0947-2F74-401C-8B6A-53E5B67D3CF6}"/>
              </a:ext>
            </a:extLst>
          </p:cNvPr>
          <p:cNvSpPr/>
          <p:nvPr/>
        </p:nvSpPr>
        <p:spPr>
          <a:xfrm flipH="1">
            <a:off x="8467942" y="4807375"/>
            <a:ext cx="2506120" cy="5776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1400" b="0" i="0" u="none" strike="noStrike" kern="1200" cap="none" spc="0" normalizeH="0" baseline="0" noProof="0">
                <a:ln>
                  <a:noFill/>
                </a:ln>
                <a:solidFill>
                  <a:prstClr val="white"/>
                </a:solidFill>
                <a:effectLst/>
                <a:uLnTx/>
                <a:uFillTx/>
                <a:latin typeface="DIN Next LT Arabic"/>
                <a:ea typeface="+mn-ea"/>
                <a:cs typeface="DIN Next LT Arabic"/>
              </a:rPr>
              <a:t>برنامج أباتشي كافكا </a:t>
            </a:r>
            <a:br>
              <a:rPr kumimoji="0" lang="ar-EG" sz="1400" b="0" i="0" u="none" strike="noStrike" kern="1200" cap="none" spc="0" normalizeH="0" baseline="0" noProof="0">
                <a:ln>
                  <a:noFill/>
                </a:ln>
                <a:solidFill>
                  <a:prstClr val="white"/>
                </a:solidFill>
                <a:effectLst/>
                <a:uLnTx/>
                <a:uFillTx/>
                <a:latin typeface="DIN Next LT Arabic"/>
                <a:ea typeface="+mn-ea"/>
                <a:cs typeface="DIN Next LT Arabic"/>
              </a:rPr>
            </a:br>
            <a:r>
              <a:rPr kumimoji="0" lang="ar-SA" sz="1400" b="0" i="0" u="none" strike="noStrike" kern="1200" cap="none" spc="0" normalizeH="0" baseline="0" noProof="0">
                <a:ln>
                  <a:noFill/>
                </a:ln>
                <a:solidFill>
                  <a:prstClr val="white"/>
                </a:solidFill>
                <a:effectLst/>
                <a:uLnTx/>
                <a:uFillTx/>
                <a:latin typeface="DIN Next LT Arabic"/>
                <a:ea typeface="+mn-ea"/>
                <a:cs typeface="DIN Next LT Arabic"/>
              </a:rPr>
              <a:t>(</a:t>
            </a:r>
            <a:r>
              <a:rPr kumimoji="0" lang="en-US" sz="1400" b="0" i="0" u="none" strike="noStrike" kern="1200" cap="none" spc="0" normalizeH="0" baseline="0" noProof="0">
                <a:ln>
                  <a:noFill/>
                </a:ln>
                <a:solidFill>
                  <a:prstClr val="white"/>
                </a:solidFill>
                <a:effectLst/>
                <a:uLnTx/>
                <a:uFillTx/>
                <a:latin typeface="DIN Next LT Arabic"/>
                <a:ea typeface="+mn-ea"/>
                <a:cs typeface="DIN Next LT Arabic"/>
              </a:rPr>
              <a:t>Apache Kafka</a:t>
            </a:r>
            <a:r>
              <a:rPr kumimoji="0" lang="ar-SA" sz="1400" b="0" i="0" u="none" strike="noStrike" kern="1200" cap="none" spc="0" normalizeH="0" baseline="0" noProof="0">
                <a:ln>
                  <a:noFill/>
                </a:ln>
                <a:solidFill>
                  <a:prstClr val="white"/>
                </a:solidFill>
                <a:effectLst/>
                <a:uLnTx/>
                <a:uFillTx/>
                <a:latin typeface="DIN Next LT Arabic"/>
                <a:ea typeface="+mn-ea"/>
                <a:cs typeface="DIN Next LT Arabic"/>
              </a:rPr>
              <a:t>)</a:t>
            </a:r>
          </a:p>
        </p:txBody>
      </p:sp>
      <p:sp>
        <p:nvSpPr>
          <p:cNvPr id="22" name="Rectangle 21">
            <a:extLst>
              <a:ext uri="{FF2B5EF4-FFF2-40B4-BE49-F238E27FC236}">
                <a16:creationId xmlns:a16="http://schemas.microsoft.com/office/drawing/2014/main" id="{31990F5E-4336-48E6-96E3-3EDFEFDD75AE}"/>
              </a:ext>
            </a:extLst>
          </p:cNvPr>
          <p:cNvSpPr/>
          <p:nvPr/>
        </p:nvSpPr>
        <p:spPr>
          <a:xfrm flipH="1">
            <a:off x="8467942" y="5637092"/>
            <a:ext cx="2506120" cy="5776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1300" b="0" i="0" u="none" strike="noStrike" kern="1200" cap="none" spc="0" normalizeH="0" baseline="0" noProof="0">
                <a:ln>
                  <a:noFill/>
                </a:ln>
                <a:solidFill>
                  <a:prstClr val="white"/>
                </a:solidFill>
                <a:effectLst/>
                <a:uLnTx/>
                <a:uFillTx/>
                <a:latin typeface="DIN Next LT Arabic"/>
                <a:ea typeface="+mn-ea"/>
                <a:cs typeface="DIN Next LT Arabic"/>
              </a:rPr>
              <a:t>واجهة برمجة التطبيقات لنقل الحالة التمثيلية (</a:t>
            </a:r>
            <a:r>
              <a:rPr kumimoji="0" lang="en-US" sz="1300" b="0" i="0" u="none" strike="noStrike" kern="1200" cap="none" spc="0" normalizeH="0" baseline="0" noProof="0">
                <a:ln>
                  <a:noFill/>
                </a:ln>
                <a:solidFill>
                  <a:prstClr val="white"/>
                </a:solidFill>
                <a:effectLst/>
                <a:uLnTx/>
                <a:uFillTx/>
                <a:latin typeface="DIN Next LT Arabic"/>
                <a:ea typeface="+mn-ea"/>
                <a:cs typeface="DIN Next LT Arabic"/>
              </a:rPr>
              <a:t>RESTful API</a:t>
            </a:r>
            <a:r>
              <a:rPr kumimoji="0" lang="ar-SA" sz="1300" b="0" i="0" u="none" strike="noStrike" kern="1200" cap="none" spc="0" normalizeH="0" baseline="0" noProof="0">
                <a:ln>
                  <a:noFill/>
                </a:ln>
                <a:solidFill>
                  <a:prstClr val="white"/>
                </a:solidFill>
                <a:effectLst/>
                <a:uLnTx/>
                <a:uFillTx/>
                <a:latin typeface="DIN Next LT Arabic"/>
                <a:ea typeface="+mn-ea"/>
                <a:cs typeface="DIN Next LT Arabic"/>
              </a:rPr>
              <a:t>)</a:t>
            </a:r>
          </a:p>
        </p:txBody>
      </p:sp>
      <p:sp>
        <p:nvSpPr>
          <p:cNvPr id="23" name="Rectangle 22">
            <a:extLst>
              <a:ext uri="{FF2B5EF4-FFF2-40B4-BE49-F238E27FC236}">
                <a16:creationId xmlns:a16="http://schemas.microsoft.com/office/drawing/2014/main" id="{DD9A3B08-F578-455B-8F10-09A0BC7D9B8E}"/>
              </a:ext>
            </a:extLst>
          </p:cNvPr>
          <p:cNvSpPr/>
          <p:nvPr/>
        </p:nvSpPr>
        <p:spPr>
          <a:xfrm flipH="1">
            <a:off x="10814902" y="2482759"/>
            <a:ext cx="726440" cy="295354"/>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900" b="0" i="0" u="none" strike="noStrike" kern="1200" cap="none" spc="0" normalizeH="0" baseline="0" noProof="0">
                <a:ln>
                  <a:noFill/>
                </a:ln>
                <a:solidFill>
                  <a:prstClr val="white"/>
                </a:solidFill>
                <a:effectLst/>
                <a:uLnTx/>
                <a:uFillTx/>
                <a:latin typeface="DIN Next LT Arabic"/>
                <a:ea typeface="+mn-ea"/>
                <a:cs typeface="DIN Next LT Arabic"/>
              </a:rPr>
              <a:t>الخطوة</a:t>
            </a:r>
            <a:r>
              <a:rPr kumimoji="0" lang="ar-EG" sz="900" b="0" i="0" u="none" strike="noStrike" kern="1200" cap="none" spc="0" normalizeH="0" baseline="0" noProof="0">
                <a:ln>
                  <a:noFill/>
                </a:ln>
                <a:solidFill>
                  <a:prstClr val="white"/>
                </a:solidFill>
                <a:effectLst/>
                <a:uLnTx/>
                <a:uFillTx/>
                <a:latin typeface="DIN Next LT Arabic"/>
                <a:ea typeface="+mn-ea"/>
                <a:cs typeface="DIN Next LT Arabic"/>
              </a:rPr>
              <a:t> </a:t>
            </a:r>
            <a:r>
              <a:rPr kumimoji="0" lang="ar-SA" sz="900" b="0" i="0" u="none" strike="noStrike" kern="1200" cap="none" spc="0" normalizeH="0" baseline="0" noProof="0">
                <a:ln>
                  <a:noFill/>
                </a:ln>
                <a:solidFill>
                  <a:prstClr val="white"/>
                </a:solidFill>
                <a:effectLst/>
                <a:uLnTx/>
                <a:uFillTx/>
                <a:latin typeface="DIN Next LT Arabic"/>
                <a:ea typeface="+mn-ea"/>
                <a:cs typeface="DIN Next LT Arabic"/>
              </a:rPr>
              <a:t>الأولى</a:t>
            </a:r>
          </a:p>
        </p:txBody>
      </p:sp>
      <p:sp>
        <p:nvSpPr>
          <p:cNvPr id="24" name="Rectangle 23">
            <a:extLst>
              <a:ext uri="{FF2B5EF4-FFF2-40B4-BE49-F238E27FC236}">
                <a16:creationId xmlns:a16="http://schemas.microsoft.com/office/drawing/2014/main" id="{9DE2AE5A-0124-4155-BD8C-453997F55FD2}"/>
              </a:ext>
            </a:extLst>
          </p:cNvPr>
          <p:cNvSpPr/>
          <p:nvPr/>
        </p:nvSpPr>
        <p:spPr>
          <a:xfrm flipH="1">
            <a:off x="10814902" y="3306635"/>
            <a:ext cx="726440" cy="295354"/>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900" b="0" i="0" u="none" strike="noStrike" kern="1200" cap="none" spc="0" normalizeH="0" baseline="0" noProof="0">
                <a:ln>
                  <a:noFill/>
                </a:ln>
                <a:solidFill>
                  <a:prstClr val="white"/>
                </a:solidFill>
                <a:effectLst/>
                <a:uLnTx/>
                <a:uFillTx/>
                <a:latin typeface="DIN Next LT Arabic"/>
                <a:ea typeface="+mn-ea"/>
                <a:cs typeface="DIN Next LT Arabic"/>
              </a:rPr>
              <a:t>الخطوة الثانية</a:t>
            </a:r>
          </a:p>
        </p:txBody>
      </p:sp>
      <p:sp>
        <p:nvSpPr>
          <p:cNvPr id="25" name="Rectangle 24">
            <a:extLst>
              <a:ext uri="{FF2B5EF4-FFF2-40B4-BE49-F238E27FC236}">
                <a16:creationId xmlns:a16="http://schemas.microsoft.com/office/drawing/2014/main" id="{D62CBE9C-A72D-41D3-B1B6-45E8737FB029}"/>
              </a:ext>
            </a:extLst>
          </p:cNvPr>
          <p:cNvSpPr/>
          <p:nvPr/>
        </p:nvSpPr>
        <p:spPr>
          <a:xfrm flipH="1">
            <a:off x="10814902" y="4130511"/>
            <a:ext cx="726440" cy="295354"/>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900" b="0" i="0" u="none" strike="noStrike" kern="1200" cap="none" spc="0" normalizeH="0" baseline="0" noProof="0">
                <a:ln>
                  <a:noFill/>
                </a:ln>
                <a:solidFill>
                  <a:prstClr val="white"/>
                </a:solidFill>
                <a:effectLst/>
                <a:uLnTx/>
                <a:uFillTx/>
                <a:latin typeface="DIN Next LT Arabic"/>
                <a:ea typeface="+mn-ea"/>
                <a:cs typeface="DIN Next LT Arabic"/>
              </a:rPr>
              <a:t>الخطوة الثالثة</a:t>
            </a:r>
          </a:p>
        </p:txBody>
      </p:sp>
      <p:sp>
        <p:nvSpPr>
          <p:cNvPr id="26" name="Rectangle 25">
            <a:extLst>
              <a:ext uri="{FF2B5EF4-FFF2-40B4-BE49-F238E27FC236}">
                <a16:creationId xmlns:a16="http://schemas.microsoft.com/office/drawing/2014/main" id="{C75EFAAE-95A4-43E8-8131-CAB976F064CB}"/>
              </a:ext>
            </a:extLst>
          </p:cNvPr>
          <p:cNvSpPr/>
          <p:nvPr/>
        </p:nvSpPr>
        <p:spPr>
          <a:xfrm flipH="1">
            <a:off x="10814902" y="4954385"/>
            <a:ext cx="726440" cy="295354"/>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900" b="0" i="0" u="none" strike="noStrike" kern="1200" cap="none" spc="0" normalizeH="0" baseline="0" noProof="0">
                <a:ln>
                  <a:noFill/>
                </a:ln>
                <a:solidFill>
                  <a:prstClr val="white"/>
                </a:solidFill>
                <a:effectLst/>
                <a:uLnTx/>
                <a:uFillTx/>
                <a:latin typeface="DIN Next LT Arabic"/>
                <a:ea typeface="+mn-ea"/>
                <a:cs typeface="DIN Next LT Arabic"/>
              </a:rPr>
              <a:t>الخطوة الرابعة</a:t>
            </a:r>
          </a:p>
        </p:txBody>
      </p:sp>
      <p:sp>
        <p:nvSpPr>
          <p:cNvPr id="27" name="Rectangle 26">
            <a:extLst>
              <a:ext uri="{FF2B5EF4-FFF2-40B4-BE49-F238E27FC236}">
                <a16:creationId xmlns:a16="http://schemas.microsoft.com/office/drawing/2014/main" id="{E50A448D-2A4A-4703-A0F3-F6C4DCEF5F3A}"/>
              </a:ext>
            </a:extLst>
          </p:cNvPr>
          <p:cNvSpPr/>
          <p:nvPr/>
        </p:nvSpPr>
        <p:spPr>
          <a:xfrm flipH="1">
            <a:off x="10814902" y="5778260"/>
            <a:ext cx="726440" cy="295354"/>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SA" sz="900" b="0" i="0" u="none" strike="noStrike" kern="1200" cap="none" spc="0" normalizeH="0" baseline="0" noProof="0">
                <a:ln>
                  <a:noFill/>
                </a:ln>
                <a:solidFill>
                  <a:prstClr val="white"/>
                </a:solidFill>
                <a:effectLst/>
                <a:uLnTx/>
                <a:uFillTx/>
                <a:latin typeface="DIN Next LT Arabic"/>
                <a:ea typeface="+mn-ea"/>
                <a:cs typeface="DIN Next LT Arabic"/>
              </a:rPr>
              <a:t>الخطوة الخامسة</a:t>
            </a:r>
          </a:p>
        </p:txBody>
      </p:sp>
      <p:sp>
        <p:nvSpPr>
          <p:cNvPr id="28" name="Isosceles Triangle 27">
            <a:extLst>
              <a:ext uri="{FF2B5EF4-FFF2-40B4-BE49-F238E27FC236}">
                <a16:creationId xmlns:a16="http://schemas.microsoft.com/office/drawing/2014/main" id="{57CBA2AC-1F70-42A9-8CB3-3E996E45D39F}"/>
              </a:ext>
            </a:extLst>
          </p:cNvPr>
          <p:cNvSpPr/>
          <p:nvPr/>
        </p:nvSpPr>
        <p:spPr>
          <a:xfrm flipH="1" flipV="1">
            <a:off x="9233322" y="2973029"/>
            <a:ext cx="975360" cy="135443"/>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DIN Next LT Arabic"/>
              <a:ea typeface="+mn-ea"/>
              <a:cs typeface="DIN Next LT Arabic"/>
            </a:endParaRPr>
          </a:p>
        </p:txBody>
      </p:sp>
      <p:sp>
        <p:nvSpPr>
          <p:cNvPr id="29" name="Isosceles Triangle 28">
            <a:extLst>
              <a:ext uri="{FF2B5EF4-FFF2-40B4-BE49-F238E27FC236}">
                <a16:creationId xmlns:a16="http://schemas.microsoft.com/office/drawing/2014/main" id="{259115E1-2345-4C19-84EF-A6459A383672}"/>
              </a:ext>
            </a:extLst>
          </p:cNvPr>
          <p:cNvSpPr/>
          <p:nvPr/>
        </p:nvSpPr>
        <p:spPr>
          <a:xfrm flipH="1" flipV="1">
            <a:off x="9233322" y="3796471"/>
            <a:ext cx="975360" cy="135443"/>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DIN Next LT Arabic"/>
              <a:ea typeface="+mn-ea"/>
              <a:cs typeface="DIN Next LT Arabic"/>
            </a:endParaRPr>
          </a:p>
        </p:txBody>
      </p:sp>
      <p:sp>
        <p:nvSpPr>
          <p:cNvPr id="30" name="Isosceles Triangle 29">
            <a:extLst>
              <a:ext uri="{FF2B5EF4-FFF2-40B4-BE49-F238E27FC236}">
                <a16:creationId xmlns:a16="http://schemas.microsoft.com/office/drawing/2014/main" id="{72BAC0D1-9B91-4680-AEA9-5E896F79302F}"/>
              </a:ext>
            </a:extLst>
          </p:cNvPr>
          <p:cNvSpPr/>
          <p:nvPr/>
        </p:nvSpPr>
        <p:spPr>
          <a:xfrm flipH="1" flipV="1">
            <a:off x="9233322" y="4619914"/>
            <a:ext cx="975360" cy="135443"/>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DIN Next LT Arabic"/>
              <a:ea typeface="+mn-ea"/>
              <a:cs typeface="DIN Next LT Arabic"/>
            </a:endParaRPr>
          </a:p>
        </p:txBody>
      </p:sp>
      <p:sp>
        <p:nvSpPr>
          <p:cNvPr id="31" name="Isosceles Triangle 30">
            <a:extLst>
              <a:ext uri="{FF2B5EF4-FFF2-40B4-BE49-F238E27FC236}">
                <a16:creationId xmlns:a16="http://schemas.microsoft.com/office/drawing/2014/main" id="{84CC49A8-19ED-44D7-83B2-0B2C2A50C2C5}"/>
              </a:ext>
            </a:extLst>
          </p:cNvPr>
          <p:cNvSpPr/>
          <p:nvPr/>
        </p:nvSpPr>
        <p:spPr>
          <a:xfrm flipH="1" flipV="1">
            <a:off x="9233322" y="5443357"/>
            <a:ext cx="975360" cy="135443"/>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DIN Next LT Arabic"/>
              <a:ea typeface="+mn-ea"/>
              <a:cs typeface="DIN Next LT Arabic"/>
            </a:endParaRPr>
          </a:p>
        </p:txBody>
      </p:sp>
      <p:sp>
        <p:nvSpPr>
          <p:cNvPr id="33" name="Rectangle 32">
            <a:extLst>
              <a:ext uri="{FF2B5EF4-FFF2-40B4-BE49-F238E27FC236}">
                <a16:creationId xmlns:a16="http://schemas.microsoft.com/office/drawing/2014/main" id="{C89A860F-6467-4524-9053-05E244E3F91A}"/>
              </a:ext>
            </a:extLst>
          </p:cNvPr>
          <p:cNvSpPr/>
          <p:nvPr/>
        </p:nvSpPr>
        <p:spPr>
          <a:xfrm flipH="1">
            <a:off x="639662" y="5637092"/>
            <a:ext cx="7752080" cy="577689"/>
          </a:xfrm>
          <a:prstGeom prst="rect">
            <a:avLst/>
          </a:prstGeom>
          <a:ln w="12700">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050" b="0" i="0" u="none" strike="noStrike" kern="1200" cap="none" spc="0" normalizeH="0" baseline="0" noProof="0">
                <a:ln>
                  <a:noFill/>
                </a:ln>
                <a:solidFill>
                  <a:srgbClr val="282560"/>
                </a:solidFill>
                <a:effectLst/>
                <a:uLnTx/>
                <a:uFillTx/>
                <a:latin typeface="DIN Next LT Arabic (Body)"/>
                <a:ea typeface="+mn-ea"/>
                <a:cs typeface="DIN Next LT Arabic"/>
              </a:rPr>
              <a:t>تتيح هذه الواجهة للباحثين والمطورين تصفح السلاسل الزمنية (</a:t>
            </a:r>
            <a:r>
              <a:rPr kumimoji="0" lang="en-US" sz="1050" b="0" i="0" u="none" strike="noStrike" kern="1200" cap="none" spc="0" normalizeH="0" baseline="0" noProof="0">
                <a:ln>
                  <a:noFill/>
                </a:ln>
                <a:solidFill>
                  <a:srgbClr val="282560"/>
                </a:solidFill>
                <a:effectLst/>
                <a:uLnTx/>
                <a:uFillTx/>
                <a:latin typeface="DIN Next LT Arabic (Body)"/>
                <a:ea typeface="+mn-ea"/>
                <a:cs typeface="DIN Next LT Arabic"/>
              </a:rPr>
              <a:t>time-series</a:t>
            </a:r>
            <a:r>
              <a:rPr kumimoji="0" lang="ar-SA" sz="1050" b="0" i="0" u="none" strike="noStrike" kern="1200" cap="none" spc="0" normalizeH="0" baseline="0" noProof="0">
                <a:ln>
                  <a:noFill/>
                </a:ln>
                <a:solidFill>
                  <a:srgbClr val="282560"/>
                </a:solidFill>
                <a:effectLst/>
                <a:uLnTx/>
                <a:uFillTx/>
                <a:latin typeface="DIN Next LT Arabic (Body)"/>
                <a:ea typeface="+mn-ea"/>
                <a:cs typeface="DIN Next LT Arabic"/>
              </a:rPr>
              <a:t>) والمواقع وأجهزة الاستشعار والاطلاع </a:t>
            </a:r>
            <a:r>
              <a:rPr kumimoji="0" lang="ar-EG" sz="1050" b="0" i="0" u="none" strike="noStrike" kern="1200" cap="none" spc="0" normalizeH="0" baseline="0" noProof="0">
                <a:ln>
                  <a:noFill/>
                </a:ln>
                <a:solidFill>
                  <a:srgbClr val="282560"/>
                </a:solidFill>
                <a:effectLst/>
                <a:uLnTx/>
                <a:uFillTx/>
                <a:latin typeface="DIN Next LT Arabic (Body)"/>
                <a:ea typeface="+mn-ea"/>
                <a:cs typeface="DIN Next LT Arabic"/>
              </a:rPr>
              <a:t>عليها</a:t>
            </a:r>
            <a:endParaRPr kumimoji="0" lang="ar-SA" sz="1050" b="0" i="0" u="none" strike="noStrike" kern="1200" cap="none" spc="0" normalizeH="0" baseline="0" noProof="0">
              <a:ln>
                <a:noFill/>
              </a:ln>
              <a:solidFill>
                <a:srgbClr val="282560"/>
              </a:solidFill>
              <a:effectLst/>
              <a:uLnTx/>
              <a:uFillTx/>
              <a:latin typeface="DIN Next LT Arabic (Body)"/>
              <a:ea typeface="+mn-ea"/>
              <a:cs typeface="DIN Next LT Arabic"/>
            </a:endParaRPr>
          </a:p>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050" b="0" i="0" u="none" strike="noStrike" kern="1200" cap="none" spc="0" normalizeH="0" baseline="0" noProof="0">
                <a:ln>
                  <a:noFill/>
                </a:ln>
                <a:solidFill>
                  <a:srgbClr val="282560"/>
                </a:solidFill>
                <a:effectLst/>
                <a:uLnTx/>
                <a:uFillTx/>
                <a:latin typeface="DIN Next LT Arabic (Body)"/>
                <a:ea typeface="+mn-ea"/>
                <a:cs typeface="DIN Next LT Arabic"/>
              </a:rPr>
              <a:t>تُستخدم هذه الواجهة لدمج بيانات المرصد في التطبيقات ويمكن تنزيلها بتنسيق ملف القيمة المفصول بفاصلة (</a:t>
            </a:r>
            <a:r>
              <a:rPr kumimoji="0" lang="en-US" sz="1050" b="0" i="0" u="none" strike="noStrike" kern="1200" cap="none" spc="0" normalizeH="0" baseline="0" noProof="0">
                <a:ln>
                  <a:noFill/>
                </a:ln>
                <a:solidFill>
                  <a:srgbClr val="282560"/>
                </a:solidFill>
                <a:effectLst/>
                <a:uLnTx/>
                <a:uFillTx/>
                <a:latin typeface="DIN Next LT Arabic (Body)"/>
                <a:ea typeface="+mn-ea"/>
                <a:cs typeface="DIN Next LT Arabic"/>
              </a:rPr>
              <a:t>CSV</a:t>
            </a:r>
            <a:r>
              <a:rPr kumimoji="0" lang="ar-SA" sz="1050" b="0" i="0" u="none" strike="noStrike" kern="1200" cap="none" spc="0" normalizeH="0" baseline="0" noProof="0">
                <a:ln>
                  <a:noFill/>
                </a:ln>
                <a:solidFill>
                  <a:srgbClr val="282560"/>
                </a:solidFill>
                <a:effectLst/>
                <a:uLnTx/>
                <a:uFillTx/>
                <a:latin typeface="DIN Next LT Arabic (Body)"/>
                <a:ea typeface="+mn-ea"/>
                <a:cs typeface="DIN Next LT Arabic"/>
              </a:rPr>
              <a:t>) وتنسيق ترميز الكائنات بلغة جافا سكريبت (</a:t>
            </a:r>
            <a:r>
              <a:rPr kumimoji="0" lang="en-US" sz="1050" b="0" i="0" u="none" strike="noStrike" kern="1200" cap="none" spc="0" normalizeH="0" baseline="0" noProof="0">
                <a:ln>
                  <a:noFill/>
                </a:ln>
                <a:solidFill>
                  <a:srgbClr val="282560"/>
                </a:solidFill>
                <a:effectLst/>
                <a:uLnTx/>
                <a:uFillTx/>
                <a:latin typeface="DIN Next LT Arabic (Body)"/>
                <a:ea typeface="+mn-ea"/>
                <a:cs typeface="DIN Next LT Arabic"/>
              </a:rPr>
              <a:t>JSON</a:t>
            </a:r>
            <a:r>
              <a:rPr kumimoji="0" lang="ar-SA" sz="1050" b="0" i="0" u="none" strike="noStrike" kern="1200" cap="none" spc="0" normalizeH="0" baseline="0" noProof="0">
                <a:ln>
                  <a:noFill/>
                </a:ln>
                <a:solidFill>
                  <a:srgbClr val="282560"/>
                </a:solidFill>
                <a:effectLst/>
                <a:uLnTx/>
                <a:uFillTx/>
                <a:latin typeface="DIN Next LT Arabic (Body)"/>
                <a:ea typeface="+mn-ea"/>
                <a:cs typeface="DIN Next LT Arabic"/>
              </a:rPr>
              <a:t>) لأغراض التحليل والنمذجة </a:t>
            </a:r>
            <a:r>
              <a:rPr kumimoji="0" lang="ar-EG" sz="1050" b="0" i="0" u="none" strike="noStrike" kern="1200" cap="none" spc="0" normalizeH="0" baseline="0" noProof="0">
                <a:ln>
                  <a:noFill/>
                </a:ln>
                <a:solidFill>
                  <a:srgbClr val="282560"/>
                </a:solidFill>
                <a:effectLst/>
                <a:uLnTx/>
                <a:uFillTx/>
                <a:latin typeface="DIN Next LT Arabic (Body)"/>
                <a:ea typeface="+mn-ea"/>
                <a:cs typeface="DIN Next LT Arabic"/>
              </a:rPr>
              <a:t>وتحويل البيانات إلى صور مرئية</a:t>
            </a:r>
            <a:endParaRPr kumimoji="0" lang="ar-SA" sz="1050" b="0" i="0" u="none" strike="noStrike" kern="1200" cap="none" spc="0" normalizeH="0" baseline="0" noProof="0">
              <a:ln>
                <a:noFill/>
              </a:ln>
              <a:solidFill>
                <a:srgbClr val="282560"/>
              </a:solidFill>
              <a:effectLst/>
              <a:uLnTx/>
              <a:uFillTx/>
              <a:latin typeface="DIN Next LT Arabic (Body)"/>
              <a:ea typeface="+mn-ea"/>
              <a:cs typeface="DIN Next LT Arabic"/>
            </a:endParaRPr>
          </a:p>
        </p:txBody>
      </p:sp>
      <p:sp>
        <p:nvSpPr>
          <p:cNvPr id="34" name="Rectangle 33">
            <a:extLst>
              <a:ext uri="{FF2B5EF4-FFF2-40B4-BE49-F238E27FC236}">
                <a16:creationId xmlns:a16="http://schemas.microsoft.com/office/drawing/2014/main" id="{201E1F78-35A9-41E9-AF54-B2EBFECDED9F}"/>
              </a:ext>
            </a:extLst>
          </p:cNvPr>
          <p:cNvSpPr/>
          <p:nvPr/>
        </p:nvSpPr>
        <p:spPr>
          <a:xfrm flipH="1">
            <a:off x="639662" y="4808130"/>
            <a:ext cx="7752080" cy="577689"/>
          </a:xfrm>
          <a:prstGeom prst="rect">
            <a:avLst/>
          </a:prstGeom>
          <a:ln w="12700">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050" b="0" i="0" u="none" strike="noStrike" kern="1200" cap="none" spc="0" normalizeH="0" baseline="0" noProof="0">
                <a:ln>
                  <a:noFill/>
                </a:ln>
                <a:solidFill>
                  <a:srgbClr val="282560"/>
                </a:solidFill>
                <a:effectLst/>
                <a:uLnTx/>
                <a:uFillTx/>
                <a:latin typeface="DIN Next LT Arabic (Body)"/>
                <a:ea typeface="+mn-ea"/>
                <a:cs typeface="DIN Next LT Arabic"/>
              </a:rPr>
              <a:t>يُستخدم البرنامج كنظام مراسلة موزّعة بهدف التعامل مع حجم البيانات التي يتم جمعها وسرعتها وتنوعها</a:t>
            </a:r>
          </a:p>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050" b="0" i="0" u="none" strike="noStrike" kern="1200" cap="none" spc="0" normalizeH="0" baseline="0" noProof="0">
                <a:ln>
                  <a:noFill/>
                </a:ln>
                <a:solidFill>
                  <a:srgbClr val="282560"/>
                </a:solidFill>
                <a:effectLst/>
                <a:uLnTx/>
                <a:uFillTx/>
                <a:latin typeface="DIN Next LT Arabic (Body)"/>
                <a:ea typeface="+mn-ea"/>
                <a:cs typeface="DIN Next LT Arabic"/>
              </a:rPr>
              <a:t>يعمل البرنامج على دمج البيانات الأولية وغير المتجانسة بهدف المشاركة الفورية بين التطبيقات المختلفة</a:t>
            </a:r>
          </a:p>
        </p:txBody>
      </p:sp>
      <p:sp>
        <p:nvSpPr>
          <p:cNvPr id="35" name="Rectangle 34">
            <a:extLst>
              <a:ext uri="{FF2B5EF4-FFF2-40B4-BE49-F238E27FC236}">
                <a16:creationId xmlns:a16="http://schemas.microsoft.com/office/drawing/2014/main" id="{10EF1C0A-3F94-41DB-9890-DB74D5A85CDC}"/>
              </a:ext>
            </a:extLst>
          </p:cNvPr>
          <p:cNvSpPr/>
          <p:nvPr/>
        </p:nvSpPr>
        <p:spPr>
          <a:xfrm flipH="1">
            <a:off x="639662" y="3979169"/>
            <a:ext cx="7752080" cy="577689"/>
          </a:xfrm>
          <a:prstGeom prst="rect">
            <a:avLst/>
          </a:prstGeom>
          <a:ln w="12700">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050" b="0" i="0" u="none" strike="noStrike" kern="1200" cap="none" spc="0" normalizeH="0" baseline="0" noProof="0">
                <a:ln>
                  <a:noFill/>
                </a:ln>
                <a:solidFill>
                  <a:srgbClr val="282560"/>
                </a:solidFill>
                <a:effectLst/>
                <a:uLnTx/>
                <a:uFillTx/>
                <a:latin typeface="DIN Next LT Arabic (Body)"/>
                <a:ea typeface="+mn-ea"/>
                <a:cs typeface="DIN Next LT Arabic"/>
              </a:rPr>
              <a:t>تعمل قواعد البيانات العلائقية (</a:t>
            </a:r>
            <a:r>
              <a:rPr kumimoji="0" lang="en-US" sz="1050" b="0" i="0" u="none" strike="noStrike" kern="1200" cap="none" spc="0" normalizeH="0" baseline="0" noProof="0">
                <a:ln>
                  <a:noFill/>
                </a:ln>
                <a:solidFill>
                  <a:srgbClr val="282560"/>
                </a:solidFill>
                <a:effectLst/>
                <a:uLnTx/>
                <a:uFillTx/>
                <a:latin typeface="DIN Next LT Arabic (Body)"/>
                <a:ea typeface="+mn-ea"/>
                <a:cs typeface="DIN Next LT Arabic"/>
              </a:rPr>
              <a:t>SQL</a:t>
            </a:r>
            <a:r>
              <a:rPr kumimoji="0" lang="ar-SA" sz="1050" b="0" i="0" u="none" strike="noStrike" kern="1200" cap="none" spc="0" normalizeH="0" baseline="0" noProof="0">
                <a:ln>
                  <a:noFill/>
                </a:ln>
                <a:solidFill>
                  <a:srgbClr val="282560"/>
                </a:solidFill>
                <a:effectLst/>
                <a:uLnTx/>
                <a:uFillTx/>
                <a:latin typeface="DIN Next LT Arabic (Body)"/>
                <a:ea typeface="+mn-ea"/>
                <a:cs typeface="DIN Next LT Arabic"/>
              </a:rPr>
              <a:t>) على تخزين البيانات المهيكلة بينما تعمل قواعد البيانات غير العلائقية (</a:t>
            </a:r>
            <a:r>
              <a:rPr kumimoji="0" lang="en-US" sz="1050" b="0" i="0" u="none" strike="noStrike" kern="1200" cap="none" spc="0" normalizeH="0" baseline="0" noProof="0">
                <a:ln>
                  <a:noFill/>
                </a:ln>
                <a:solidFill>
                  <a:srgbClr val="282560"/>
                </a:solidFill>
                <a:effectLst/>
                <a:uLnTx/>
                <a:uFillTx/>
                <a:latin typeface="DIN Next LT Arabic (Body)"/>
                <a:ea typeface="+mn-ea"/>
                <a:cs typeface="DIN Next LT Arabic"/>
              </a:rPr>
              <a:t>NoSQL</a:t>
            </a:r>
            <a:r>
              <a:rPr kumimoji="0" lang="ar-SA" sz="1050" b="0" i="0" u="none" strike="noStrike" kern="1200" cap="none" spc="0" normalizeH="0" baseline="0" noProof="0">
                <a:ln>
                  <a:noFill/>
                </a:ln>
                <a:solidFill>
                  <a:srgbClr val="282560"/>
                </a:solidFill>
                <a:effectLst/>
                <a:uLnTx/>
                <a:uFillTx/>
                <a:latin typeface="DIN Next LT Arabic (Body)"/>
                <a:ea typeface="+mn-ea"/>
                <a:cs typeface="DIN Next LT Arabic"/>
              </a:rPr>
              <a:t>) على تخزين البيانات غير المهيكلة</a:t>
            </a:r>
          </a:p>
        </p:txBody>
      </p:sp>
      <p:sp>
        <p:nvSpPr>
          <p:cNvPr id="36" name="Rectangle 35">
            <a:extLst>
              <a:ext uri="{FF2B5EF4-FFF2-40B4-BE49-F238E27FC236}">
                <a16:creationId xmlns:a16="http://schemas.microsoft.com/office/drawing/2014/main" id="{E2EE1342-1C4D-4E99-91D7-C64FAB3BFF12}"/>
              </a:ext>
            </a:extLst>
          </p:cNvPr>
          <p:cNvSpPr/>
          <p:nvPr/>
        </p:nvSpPr>
        <p:spPr>
          <a:xfrm flipH="1">
            <a:off x="639662" y="3150207"/>
            <a:ext cx="7752080" cy="577689"/>
          </a:xfrm>
          <a:prstGeom prst="rect">
            <a:avLst/>
          </a:prstGeom>
          <a:ln w="12700">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050" b="0" i="0" u="none" strike="noStrike" kern="1200" cap="none" spc="0" normalizeH="0" baseline="0" noProof="0">
                <a:ln>
                  <a:noFill/>
                </a:ln>
                <a:solidFill>
                  <a:srgbClr val="282560"/>
                </a:solidFill>
                <a:effectLst/>
                <a:uLnTx/>
                <a:uFillTx/>
                <a:latin typeface="DIN Next LT Arabic (Body)"/>
                <a:ea typeface="+mn-ea"/>
                <a:cs typeface="DIN Next LT Arabic"/>
              </a:rPr>
              <a:t>في هذه الخطوة، تمر البيانات الأولية وغير المتجانسة عبر نظام ملفات موزّع وهو عبارة عن تطبيق قائم على الخادم والعميل ويعمل على معالجة البيانات الموجودة على الخادم ومن ثم مشاركتها على جهاز العميل المحلي</a:t>
            </a:r>
          </a:p>
        </p:txBody>
      </p:sp>
      <p:sp>
        <p:nvSpPr>
          <p:cNvPr id="37" name="Rectangle 36">
            <a:extLst>
              <a:ext uri="{FF2B5EF4-FFF2-40B4-BE49-F238E27FC236}">
                <a16:creationId xmlns:a16="http://schemas.microsoft.com/office/drawing/2014/main" id="{E9C2E376-CBE6-445B-B67B-138C0B6B9776}"/>
              </a:ext>
            </a:extLst>
          </p:cNvPr>
          <p:cNvSpPr/>
          <p:nvPr/>
        </p:nvSpPr>
        <p:spPr>
          <a:xfrm flipH="1">
            <a:off x="639662" y="2321246"/>
            <a:ext cx="7752080" cy="577689"/>
          </a:xfrm>
          <a:prstGeom prst="rect">
            <a:avLst/>
          </a:prstGeom>
          <a:ln w="12700">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050" b="0" i="0" u="none" strike="noStrike" kern="1200" cap="none" spc="0" normalizeH="0" baseline="0" noProof="0">
                <a:ln>
                  <a:noFill/>
                </a:ln>
                <a:solidFill>
                  <a:srgbClr val="282560"/>
                </a:solidFill>
                <a:effectLst/>
                <a:uLnTx/>
                <a:uFillTx/>
                <a:latin typeface="DIN Next LT Arabic (Body)"/>
                <a:ea typeface="+mn-ea"/>
                <a:cs typeface="DIN Next LT Arabic"/>
              </a:rPr>
              <a:t>يوجد في المدينة أكثر من 3,600 جهاز استشعار من مختلف الأشكال والأحجام والإمكانيات، وتعمل هذه الأجهزة على تسجيل البيانات المرصودة بصورة آنية</a:t>
            </a:r>
          </a:p>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050" b="0" i="0" u="none" strike="noStrike" kern="1200" cap="none" spc="0" normalizeH="0" baseline="0" noProof="0">
                <a:ln>
                  <a:noFill/>
                </a:ln>
                <a:solidFill>
                  <a:srgbClr val="282560"/>
                </a:solidFill>
                <a:effectLst/>
                <a:uLnTx/>
                <a:uFillTx/>
                <a:latin typeface="DIN Next LT Arabic (Body)"/>
                <a:ea typeface="+mn-ea"/>
                <a:cs typeface="DIN Next LT Arabic"/>
              </a:rPr>
              <a:t>تُنقل هذه البيانات لاسلكياً إلى محطة أساسية محلية، ومن ثم تعمل هذه المحطة على نقل البيانات إلى خوادم المرصد الحضري</a:t>
            </a:r>
          </a:p>
        </p:txBody>
      </p:sp>
      <p:sp>
        <p:nvSpPr>
          <p:cNvPr id="40" name="TextBox 39">
            <a:extLst>
              <a:ext uri="{FF2B5EF4-FFF2-40B4-BE49-F238E27FC236}">
                <a16:creationId xmlns:a16="http://schemas.microsoft.com/office/drawing/2014/main" id="{8BE0191A-6C5E-40FA-8951-E9C9FBCC0CD3}"/>
              </a:ext>
            </a:extLst>
          </p:cNvPr>
          <p:cNvSpPr txBox="1"/>
          <p:nvPr/>
        </p:nvSpPr>
        <p:spPr>
          <a:xfrm flipH="1">
            <a:off x="9248992" y="1947929"/>
            <a:ext cx="1539240" cy="288541"/>
          </a:xfrm>
          <a:prstGeom prst="rect">
            <a:avLst/>
          </a:prstGeom>
          <a:noFill/>
        </p:spPr>
        <p:txBody>
          <a:bodyPr wrap="square">
            <a:spAutoFit/>
          </a:bodyPr>
          <a:lstStyle/>
          <a:p>
            <a:pPr marL="0" marR="0" lvl="0" indent="0" algn="ctr" defTabSz="914400" rtl="1" eaLnBrk="1" fontAlgn="auto" latinLnBrk="0" hangingPunct="1">
              <a:lnSpc>
                <a:spcPct val="85000"/>
              </a:lnSpc>
              <a:spcBef>
                <a:spcPts val="0"/>
              </a:spcBef>
              <a:spcAft>
                <a:spcPts val="0"/>
              </a:spcAft>
              <a:buClrTx/>
              <a:buSzTx/>
              <a:buFontTx/>
              <a:buNone/>
              <a:tabLst/>
              <a:defRPr/>
            </a:pPr>
            <a:r>
              <a:rPr kumimoji="0" lang="ar-SA" sz="1500" b="0" i="0" u="none" strike="noStrike" kern="1200" cap="none" spc="0" normalizeH="0" baseline="0" noProof="0">
                <a:ln>
                  <a:noFill/>
                </a:ln>
                <a:solidFill>
                  <a:srgbClr val="282560"/>
                </a:solidFill>
                <a:effectLst/>
                <a:uLnTx/>
                <a:uFillTx/>
                <a:latin typeface="DIN Next LT Arabic Medium"/>
                <a:ea typeface="+mn-ea"/>
                <a:cs typeface="DIN Next LT Arabic"/>
              </a:rPr>
              <a:t>التكنولوجيا</a:t>
            </a:r>
          </a:p>
        </p:txBody>
      </p:sp>
      <p:cxnSp>
        <p:nvCxnSpPr>
          <p:cNvPr id="41" name="Straight Connector 40">
            <a:extLst>
              <a:ext uri="{FF2B5EF4-FFF2-40B4-BE49-F238E27FC236}">
                <a16:creationId xmlns:a16="http://schemas.microsoft.com/office/drawing/2014/main" id="{DA89EB55-AF50-4EE1-9F07-CC74339DBF73}"/>
              </a:ext>
            </a:extLst>
          </p:cNvPr>
          <p:cNvCxnSpPr>
            <a:cxnSpLocks/>
          </p:cNvCxnSpPr>
          <p:nvPr/>
        </p:nvCxnSpPr>
        <p:spPr>
          <a:xfrm>
            <a:off x="8475562" y="2219619"/>
            <a:ext cx="30861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66552697-2AA7-4F3B-B4E8-66B8A4F85F6B}"/>
              </a:ext>
            </a:extLst>
          </p:cNvPr>
          <p:cNvSpPr txBox="1"/>
          <p:nvPr/>
        </p:nvSpPr>
        <p:spPr>
          <a:xfrm flipH="1">
            <a:off x="3743542" y="1947929"/>
            <a:ext cx="1539240" cy="288541"/>
          </a:xfrm>
          <a:prstGeom prst="rect">
            <a:avLst/>
          </a:prstGeom>
          <a:noFill/>
        </p:spPr>
        <p:txBody>
          <a:bodyPr wrap="square">
            <a:spAutoFit/>
          </a:bodyPr>
          <a:lstStyle/>
          <a:p>
            <a:pPr marL="0" marR="0" lvl="0" indent="0" algn="ctr" defTabSz="914400" rtl="1" eaLnBrk="1" fontAlgn="auto" latinLnBrk="0" hangingPunct="1">
              <a:lnSpc>
                <a:spcPct val="85000"/>
              </a:lnSpc>
              <a:spcBef>
                <a:spcPts val="0"/>
              </a:spcBef>
              <a:spcAft>
                <a:spcPts val="0"/>
              </a:spcAft>
              <a:buClrTx/>
              <a:buSzTx/>
              <a:buFontTx/>
              <a:buNone/>
              <a:tabLst/>
              <a:defRPr/>
            </a:pPr>
            <a:r>
              <a:rPr kumimoji="0" lang="ar-SA" sz="1500" b="0" i="0" u="none" strike="noStrike" kern="1200" cap="none" spc="0" normalizeH="0" baseline="0" noProof="0">
                <a:ln>
                  <a:noFill/>
                </a:ln>
                <a:solidFill>
                  <a:srgbClr val="282560"/>
                </a:solidFill>
                <a:effectLst/>
                <a:uLnTx/>
                <a:uFillTx/>
                <a:latin typeface="DIN Next LT Arabic Medium"/>
                <a:ea typeface="+mn-ea"/>
                <a:cs typeface="DIN Next LT Arabic"/>
              </a:rPr>
              <a:t>الوصف</a:t>
            </a:r>
          </a:p>
        </p:txBody>
      </p:sp>
      <p:cxnSp>
        <p:nvCxnSpPr>
          <p:cNvPr id="45" name="Straight Connector 44">
            <a:extLst>
              <a:ext uri="{FF2B5EF4-FFF2-40B4-BE49-F238E27FC236}">
                <a16:creationId xmlns:a16="http://schemas.microsoft.com/office/drawing/2014/main" id="{1D8047D8-3630-40F4-9690-1403948A39DB}"/>
              </a:ext>
            </a:extLst>
          </p:cNvPr>
          <p:cNvCxnSpPr>
            <a:cxnSpLocks/>
          </p:cNvCxnSpPr>
          <p:nvPr/>
        </p:nvCxnSpPr>
        <p:spPr>
          <a:xfrm>
            <a:off x="634582" y="2219619"/>
            <a:ext cx="77571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EBC2E8FB-CDF5-45FF-BA05-FB98820A9DBF}"/>
              </a:ext>
            </a:extLst>
          </p:cNvPr>
          <p:cNvCxnSpPr>
            <a:cxnSpLocks/>
          </p:cNvCxnSpPr>
          <p:nvPr/>
        </p:nvCxnSpPr>
        <p:spPr>
          <a:xfrm>
            <a:off x="634582" y="3021928"/>
            <a:ext cx="7757160" cy="0"/>
          </a:xfrm>
          <a:prstGeom prst="line">
            <a:avLst/>
          </a:prstGeom>
          <a:ln w="190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1F40B6D-DAC6-4786-A6DE-E009DB9B0AD1}"/>
              </a:ext>
            </a:extLst>
          </p:cNvPr>
          <p:cNvCxnSpPr>
            <a:cxnSpLocks/>
          </p:cNvCxnSpPr>
          <p:nvPr/>
        </p:nvCxnSpPr>
        <p:spPr>
          <a:xfrm>
            <a:off x="634582" y="3851645"/>
            <a:ext cx="7757160" cy="0"/>
          </a:xfrm>
          <a:prstGeom prst="line">
            <a:avLst/>
          </a:prstGeom>
          <a:ln w="190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EA9F9365-D088-444A-97C9-FC2D7228C67D}"/>
              </a:ext>
            </a:extLst>
          </p:cNvPr>
          <p:cNvCxnSpPr>
            <a:cxnSpLocks/>
          </p:cNvCxnSpPr>
          <p:nvPr/>
        </p:nvCxnSpPr>
        <p:spPr>
          <a:xfrm>
            <a:off x="634582" y="4681362"/>
            <a:ext cx="7757160" cy="0"/>
          </a:xfrm>
          <a:prstGeom prst="line">
            <a:avLst/>
          </a:prstGeom>
          <a:ln w="190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35731F9-CA7C-47CD-A979-D9598A2D5B94}"/>
              </a:ext>
            </a:extLst>
          </p:cNvPr>
          <p:cNvCxnSpPr>
            <a:cxnSpLocks/>
          </p:cNvCxnSpPr>
          <p:nvPr/>
        </p:nvCxnSpPr>
        <p:spPr>
          <a:xfrm>
            <a:off x="634582" y="5511078"/>
            <a:ext cx="7757160" cy="0"/>
          </a:xfrm>
          <a:prstGeom prst="line">
            <a:avLst/>
          </a:prstGeom>
          <a:ln w="190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A45F5B68-F94B-45A9-8658-80FD7161F592}"/>
              </a:ext>
            </a:extLst>
          </p:cNvPr>
          <p:cNvSpPr/>
          <p:nvPr/>
        </p:nvSpPr>
        <p:spPr>
          <a:xfrm>
            <a:off x="1079082" y="1354987"/>
            <a:ext cx="10517522" cy="586561"/>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1400" b="0" i="0" u="none" strike="noStrike" kern="1200" cap="none" spc="0" normalizeH="0" baseline="0" noProof="0">
                <a:ln>
                  <a:noFill/>
                </a:ln>
                <a:solidFill>
                  <a:srgbClr val="282560"/>
                </a:solidFill>
                <a:effectLst/>
                <a:uLnTx/>
                <a:uFillTx/>
                <a:latin typeface="DIN Next LT Arabic"/>
                <a:ea typeface="+mn-ea"/>
                <a:cs typeface="DIN Next LT Arabic"/>
              </a:rPr>
              <a:t>يعمل المرصد الحضري لمدينة نيوكاسل على جمع البيانات الأساسية من أجهزة الاستشعار المنتشرة في منطقة نيوكاسل وجيتسهيد، ويركز على رصد العديد من المؤشرات الحضرية. وبعد ذلك يتم تنظيف البيانات وتحليلها وتخزينها ومشاركتها مع المستخدمين من خلال مجموعة متنوعة من التقنيات.</a:t>
            </a:r>
          </a:p>
        </p:txBody>
      </p:sp>
      <p:pic>
        <p:nvPicPr>
          <p:cNvPr id="39" name="Picture 38" descr="A picture containing graphical user interface&#10;&#10;Description automatically generated">
            <a:extLst>
              <a:ext uri="{FF2B5EF4-FFF2-40B4-BE49-F238E27FC236}">
                <a16:creationId xmlns:a16="http://schemas.microsoft.com/office/drawing/2014/main" id="{9423032F-10AC-44F7-933D-B245EB74B368}"/>
              </a:ext>
            </a:extLst>
          </p:cNvPr>
          <p:cNvPicPr>
            <a:picLocks noChangeAspect="1"/>
          </p:cNvPicPr>
          <p:nvPr/>
        </p:nvPicPr>
        <p:blipFill>
          <a:blip r:embed="rId8" cstate="print">
            <a:extLst>
              <a:ext uri="{BEBA8EAE-BF5A-486C-A8C5-ECC9F3942E4B}">
                <a14:imgProps xmlns:a14="http://schemas.microsoft.com/office/drawing/2010/main">
                  <a14:imgLayer r:embed="rId9">
                    <a14:imgEffect>
                      <a14:brightnessContrast bright="-20000" contrast="-40000"/>
                    </a14:imgEffect>
                  </a14:imgLayer>
                </a14:imgProps>
              </a:ext>
              <a:ext uri="{28A0092B-C50C-407E-A947-70E740481C1C}">
                <a14:useLocalDpi xmlns:a14="http://schemas.microsoft.com/office/drawing/2010/main"/>
              </a:ext>
            </a:extLst>
          </a:blip>
          <a:stretch>
            <a:fillRect/>
          </a:stretch>
        </p:blipFill>
        <p:spPr>
          <a:xfrm>
            <a:off x="74311" y="354415"/>
            <a:ext cx="1643269" cy="335513"/>
          </a:xfrm>
          <a:prstGeom prst="rect">
            <a:avLst/>
          </a:prstGeom>
        </p:spPr>
      </p:pic>
      <p:pic>
        <p:nvPicPr>
          <p:cNvPr id="46" name="Picture 45">
            <a:extLst>
              <a:ext uri="{FF2B5EF4-FFF2-40B4-BE49-F238E27FC236}">
                <a16:creationId xmlns:a16="http://schemas.microsoft.com/office/drawing/2014/main" id="{0EFEE3C9-8074-4DCB-9717-08C8250F56BF}"/>
              </a:ext>
            </a:extLst>
          </p:cNvPr>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10886353" y="186849"/>
            <a:ext cx="620808" cy="335323"/>
          </a:xfrm>
          <a:prstGeom prst="rect">
            <a:avLst/>
          </a:prstGeom>
          <a:effectLst>
            <a:outerShdw blurRad="127000" sx="96000" sy="96000" algn="ctr" rotWithShape="0">
              <a:prstClr val="black">
                <a:alpha val="40000"/>
              </a:prstClr>
            </a:outerShdw>
          </a:effectLst>
        </p:spPr>
      </p:pic>
      <p:sp>
        <p:nvSpPr>
          <p:cNvPr id="47" name="Rectangle: Rounded Corners 46">
            <a:extLst>
              <a:ext uri="{FF2B5EF4-FFF2-40B4-BE49-F238E27FC236}">
                <a16:creationId xmlns:a16="http://schemas.microsoft.com/office/drawing/2014/main" id="{465B47D8-0000-4DC5-9B18-6779A3C4A714}"/>
              </a:ext>
            </a:extLst>
          </p:cNvPr>
          <p:cNvSpPr/>
          <p:nvPr/>
        </p:nvSpPr>
        <p:spPr>
          <a:xfrm>
            <a:off x="62752" y="69564"/>
            <a:ext cx="1678584" cy="228609"/>
          </a:xfrm>
          <a:prstGeom prst="roundRect">
            <a:avLst>
              <a:gd name="adj" fmla="val 14234"/>
            </a:avLst>
          </a:prstGeom>
          <a:solidFill>
            <a:srgbClr val="652F8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900" b="0" i="0" u="none" strike="noStrike" kern="1200" cap="none" spc="0" normalizeH="0" baseline="0" noProof="0">
                <a:ln>
                  <a:noFill/>
                </a:ln>
                <a:solidFill>
                  <a:prstClr val="white"/>
                </a:solidFill>
                <a:effectLst/>
                <a:uLnTx/>
                <a:uFillTx/>
                <a:latin typeface="DIN Next LT Arabic"/>
                <a:ea typeface="+mn-ea"/>
                <a:cs typeface="DIN Next LT Arabic"/>
              </a:rPr>
              <a:t>2- جمع البيانات ومعالجتها</a:t>
            </a:r>
          </a:p>
        </p:txBody>
      </p:sp>
    </p:spTree>
    <p:extLst>
      <p:ext uri="{BB962C8B-B14F-4D97-AF65-F5344CB8AC3E}">
        <p14:creationId xmlns:p14="http://schemas.microsoft.com/office/powerpoint/2010/main" val="2008933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2241223F-7659-4530-9C15-38FF1937EF01}"/>
              </a:ext>
            </a:extLst>
          </p:cNvPr>
          <p:cNvGraphicFramePr>
            <a:graphicFrameLocks noChangeAspect="1"/>
          </p:cNvGraphicFramePr>
          <p:nvPr>
            <p:custDataLst>
              <p:tags r:id="rId2"/>
            </p:custDataLst>
            <p:extLst>
              <p:ext uri="{D42A27DB-BD31-4B8C-83A1-F6EECF244321}">
                <p14:modId xmlns:p14="http://schemas.microsoft.com/office/powerpoint/2010/main" val="195707344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2714" name="think-cell Slide" r:id="rId6" imgW="421" imgH="420" progId="TCLayout.ActiveDocument.1">
                  <p:embed/>
                </p:oleObj>
              </mc:Choice>
              <mc:Fallback>
                <p:oleObj name="think-cell Slide" r:id="rId6" imgW="421" imgH="420" progId="TCLayout.ActiveDocument.1">
                  <p:embed/>
                  <p:pic>
                    <p:nvPicPr>
                      <p:cNvPr id="3" name="Object 2" hidden="1">
                        <a:extLst>
                          <a:ext uri="{FF2B5EF4-FFF2-40B4-BE49-F238E27FC236}">
                            <a16:creationId xmlns:a16="http://schemas.microsoft.com/office/drawing/2014/main" id="{2241223F-7659-4530-9C15-38FF1937EF01}"/>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00A2DD03-7475-49FA-BEAA-A613BADFC2DD}"/>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4400" rtl="1" eaLnBrk="1" fontAlgn="auto" latinLnBrk="0" hangingPunct="1">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prstClr val="white"/>
              </a:solidFill>
              <a:effectLst/>
              <a:uLnTx/>
              <a:uFillTx/>
              <a:latin typeface="DIN Next LT Arabic Medium" panose="020B0603020203050203" pitchFamily="34" charset="-78"/>
              <a:ea typeface="+mn-ea"/>
              <a:cs typeface="DIN Next LT Arabic Medium"/>
              <a:sym typeface="DIN Next LT Arabic Medium" panose="020B0603020203050203" pitchFamily="34" charset="-78"/>
            </a:endParaRPr>
          </a:p>
        </p:txBody>
      </p:sp>
      <p:sp>
        <p:nvSpPr>
          <p:cNvPr id="5" name="Footer Placeholder 4">
            <a:extLst>
              <a:ext uri="{FF2B5EF4-FFF2-40B4-BE49-F238E27FC236}">
                <a16:creationId xmlns:a16="http://schemas.microsoft.com/office/drawing/2014/main" id="{3441CF44-993A-4152-AE84-37B3D3886D75}"/>
              </a:ext>
            </a:extLst>
          </p:cNvPr>
          <p:cNvSpPr>
            <a:spLocks noGrp="1"/>
          </p:cNvSpPr>
          <p:nvPr>
            <p:ph type="ftr" sz="quarter" idx="1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900" b="0" i="0" u="none" strike="noStrike" kern="1200" cap="none" spc="0" normalizeH="0" baseline="0" noProof="0">
                <a:ln>
                  <a:noFill/>
                </a:ln>
                <a:solidFill>
                  <a:prstClr val="white">
                    <a:lumMod val="65000"/>
                  </a:prstClr>
                </a:solidFill>
                <a:effectLst/>
                <a:uLnTx/>
                <a:uFillTx/>
                <a:latin typeface="DIN Next LT Arabic"/>
                <a:ea typeface="+mn-ea"/>
                <a:cs typeface="DIN Next LT Arabic"/>
              </a:rPr>
              <a:t>المصدر: الموقع الإلكتروني الرسمي، وكتيب الشركة، والتقارير السنوية، والأبحاث الصحفية، وتحليلات فريق العمل</a:t>
            </a:r>
          </a:p>
        </p:txBody>
      </p:sp>
      <p:sp>
        <p:nvSpPr>
          <p:cNvPr id="6" name="Slide Number Placeholder 5">
            <a:extLst>
              <a:ext uri="{FF2B5EF4-FFF2-40B4-BE49-F238E27FC236}">
                <a16:creationId xmlns:a16="http://schemas.microsoft.com/office/drawing/2014/main" id="{0635170F-F793-4C17-85B7-7F892DADA37A}"/>
              </a:ext>
            </a:extLst>
          </p:cNvPr>
          <p:cNvSpPr>
            <a:spLocks noGrp="1"/>
          </p:cNvSpPr>
          <p:nvPr>
            <p:ph type="sldNum" sz="quarter" idx="12"/>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fld id="{9FDB499F-DC86-4996-A3C7-FCE8E06389C2}" type="slidenum">
              <a:rPr kumimoji="0" lang="ar-SA" sz="900" b="0" i="0" u="none" strike="noStrike" kern="1200" cap="none" spc="0" normalizeH="0" baseline="0" noProof="0" smtClean="0">
                <a:ln>
                  <a:noFill/>
                </a:ln>
                <a:solidFill>
                  <a:prstClr val="white">
                    <a:lumMod val="65000"/>
                  </a:prstClr>
                </a:solidFill>
                <a:effectLst/>
                <a:uLnTx/>
                <a:uFillTx/>
                <a:latin typeface="DIN Next LT Arabic"/>
                <a:ea typeface="+mn-ea"/>
                <a:cs typeface="DIN Next LT Arabic"/>
              </a:rPr>
              <a:pPr marL="0" marR="0" lvl="0" indent="0" algn="r" defTabSz="914400" rtl="1" eaLnBrk="1" fontAlgn="auto" latinLnBrk="0" hangingPunct="1">
                <a:lnSpc>
                  <a:spcPct val="100000"/>
                </a:lnSpc>
                <a:spcBef>
                  <a:spcPts val="0"/>
                </a:spcBef>
                <a:spcAft>
                  <a:spcPts val="0"/>
                </a:spcAft>
                <a:buClrTx/>
                <a:buSzTx/>
                <a:buFontTx/>
                <a:buNone/>
                <a:tabLst/>
                <a:defRPr/>
              </a:pPr>
              <a:t>5</a:t>
            </a:fld>
            <a:endParaRPr kumimoji="0" lang="ar-SA" sz="900" b="0" i="0" u="none" strike="noStrike" kern="1200" cap="none" spc="0" normalizeH="0" baseline="0" noProof="0">
              <a:ln>
                <a:noFill/>
              </a:ln>
              <a:solidFill>
                <a:prstClr val="white">
                  <a:lumMod val="65000"/>
                </a:prstClr>
              </a:solidFill>
              <a:effectLst/>
              <a:uLnTx/>
              <a:uFillTx/>
              <a:latin typeface="DIN Next LT Arabic"/>
              <a:ea typeface="+mn-ea"/>
              <a:cs typeface="DIN Next LT Arabic"/>
            </a:endParaRPr>
          </a:p>
        </p:txBody>
      </p:sp>
      <p:sp>
        <p:nvSpPr>
          <p:cNvPr id="7" name="Title 6">
            <a:extLst>
              <a:ext uri="{FF2B5EF4-FFF2-40B4-BE49-F238E27FC236}">
                <a16:creationId xmlns:a16="http://schemas.microsoft.com/office/drawing/2014/main" id="{390C35DB-DE24-48FB-8CC7-213470588F49}"/>
              </a:ext>
            </a:extLst>
          </p:cNvPr>
          <p:cNvSpPr>
            <a:spLocks noGrp="1"/>
          </p:cNvSpPr>
          <p:nvPr>
            <p:ph type="title"/>
          </p:nvPr>
        </p:nvSpPr>
        <p:spPr/>
        <p:txBody>
          <a:bodyPr vert="horz"/>
          <a:lstStyle/>
          <a:p>
            <a:r>
              <a:rPr lang="ar-SA"/>
              <a:t>جمع البيانات وتكاملها - البيانات الثانوية</a:t>
            </a:r>
          </a:p>
        </p:txBody>
      </p:sp>
      <p:sp>
        <p:nvSpPr>
          <p:cNvPr id="17" name="Rectangle 16">
            <a:extLst>
              <a:ext uri="{FF2B5EF4-FFF2-40B4-BE49-F238E27FC236}">
                <a16:creationId xmlns:a16="http://schemas.microsoft.com/office/drawing/2014/main" id="{1E62D963-8F8B-4190-998E-2A61F2566877}"/>
              </a:ext>
            </a:extLst>
          </p:cNvPr>
          <p:cNvSpPr/>
          <p:nvPr/>
        </p:nvSpPr>
        <p:spPr>
          <a:xfrm>
            <a:off x="-568402" y="1962085"/>
            <a:ext cx="10517522" cy="586561"/>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18" name="Rectangle 17">
            <a:extLst>
              <a:ext uri="{FF2B5EF4-FFF2-40B4-BE49-F238E27FC236}">
                <a16:creationId xmlns:a16="http://schemas.microsoft.com/office/drawing/2014/main" id="{A7729F57-E542-48F5-B738-34930C43A020}"/>
              </a:ext>
            </a:extLst>
          </p:cNvPr>
          <p:cNvSpPr/>
          <p:nvPr/>
        </p:nvSpPr>
        <p:spPr>
          <a:xfrm flipH="1">
            <a:off x="9293860" y="5480310"/>
            <a:ext cx="2250440" cy="691889"/>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1400" b="0" i="0" u="none" strike="noStrike" kern="1200" cap="none" spc="0" normalizeH="0" baseline="0" noProof="0">
                <a:ln>
                  <a:noFill/>
                </a:ln>
                <a:solidFill>
                  <a:prstClr val="white"/>
                </a:solidFill>
                <a:effectLst/>
                <a:uLnTx/>
                <a:uFillTx/>
                <a:latin typeface="DIN Next LT Arabic"/>
                <a:ea typeface="+mn-ea"/>
                <a:cs typeface="DIN Next LT Arabic"/>
              </a:rPr>
              <a:t>خدمة رسم الخرائط من خلال أداة المسح الجغرافي (</a:t>
            </a:r>
            <a:r>
              <a:rPr kumimoji="0" lang="en-US" sz="1400" b="0" i="0" u="none" strike="noStrike" kern="1200" cap="none" spc="0" normalizeH="0" baseline="0" noProof="0">
                <a:ln>
                  <a:noFill/>
                </a:ln>
                <a:solidFill>
                  <a:prstClr val="white"/>
                </a:solidFill>
                <a:effectLst/>
                <a:uLnTx/>
                <a:uFillTx/>
                <a:latin typeface="DIN Next LT Arabic"/>
                <a:ea typeface="+mn-ea"/>
                <a:cs typeface="DIN Next LT Arabic"/>
              </a:rPr>
              <a:t>Make.Place</a:t>
            </a:r>
            <a:r>
              <a:rPr kumimoji="0" lang="ar-SA" sz="1400" b="0" i="0" u="none" strike="noStrike" kern="1200" cap="none" spc="0" normalizeH="0" baseline="0" noProof="0">
                <a:ln>
                  <a:noFill/>
                </a:ln>
                <a:solidFill>
                  <a:prstClr val="white"/>
                </a:solidFill>
                <a:effectLst/>
                <a:uLnTx/>
                <a:uFillTx/>
                <a:latin typeface="DIN Next LT Arabic"/>
                <a:ea typeface="+mn-ea"/>
                <a:cs typeface="DIN Next LT Arabic"/>
              </a:rPr>
              <a:t>)</a:t>
            </a:r>
          </a:p>
        </p:txBody>
      </p:sp>
      <p:sp>
        <p:nvSpPr>
          <p:cNvPr id="19" name="Rectangle 18">
            <a:extLst>
              <a:ext uri="{FF2B5EF4-FFF2-40B4-BE49-F238E27FC236}">
                <a16:creationId xmlns:a16="http://schemas.microsoft.com/office/drawing/2014/main" id="{3A0F3FED-E8F5-40B1-9576-9AA4A4E73A28}"/>
              </a:ext>
            </a:extLst>
          </p:cNvPr>
          <p:cNvSpPr/>
          <p:nvPr/>
        </p:nvSpPr>
        <p:spPr>
          <a:xfrm flipH="1">
            <a:off x="9293860" y="3201759"/>
            <a:ext cx="2250440" cy="691889"/>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1400" b="0" i="0" u="none" strike="noStrike" kern="1200" cap="none" spc="0" normalizeH="0" baseline="0" noProof="0">
                <a:ln>
                  <a:noFill/>
                </a:ln>
                <a:solidFill>
                  <a:prstClr val="white"/>
                </a:solidFill>
                <a:effectLst/>
                <a:uLnTx/>
                <a:uFillTx/>
                <a:latin typeface="DIN Next LT Arabic"/>
                <a:ea typeface="+mn-ea"/>
                <a:cs typeface="DIN Next LT Arabic"/>
              </a:rPr>
              <a:t>بيانات نظام مراقبة وإدارة حركة المرور في المناطق الحضرية في مقاطعة تاين ووير</a:t>
            </a:r>
          </a:p>
        </p:txBody>
      </p:sp>
      <p:sp>
        <p:nvSpPr>
          <p:cNvPr id="20" name="Rectangle 19">
            <a:extLst>
              <a:ext uri="{FF2B5EF4-FFF2-40B4-BE49-F238E27FC236}">
                <a16:creationId xmlns:a16="http://schemas.microsoft.com/office/drawing/2014/main" id="{1F83A7CF-E3D4-4C08-B2B0-11CAB3B1B6DE}"/>
              </a:ext>
            </a:extLst>
          </p:cNvPr>
          <p:cNvSpPr/>
          <p:nvPr/>
        </p:nvSpPr>
        <p:spPr>
          <a:xfrm flipH="1">
            <a:off x="9293860" y="2442242"/>
            <a:ext cx="2250440" cy="691889"/>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1400" b="0" i="0" u="none" strike="noStrike" kern="1200" cap="none" spc="0" normalizeH="0" baseline="0" noProof="0">
                <a:ln>
                  <a:noFill/>
                </a:ln>
                <a:solidFill>
                  <a:prstClr val="white"/>
                </a:solidFill>
                <a:effectLst/>
                <a:uLnTx/>
                <a:uFillTx/>
                <a:latin typeface="DIN Next LT Arabic"/>
                <a:ea typeface="+mn-ea"/>
                <a:cs typeface="DIN Next LT Arabic"/>
              </a:rPr>
              <a:t> بيانات مكتب الأرصاد الجوية</a:t>
            </a:r>
          </a:p>
        </p:txBody>
      </p:sp>
      <p:sp>
        <p:nvSpPr>
          <p:cNvPr id="21" name="Rectangle 20">
            <a:extLst>
              <a:ext uri="{FF2B5EF4-FFF2-40B4-BE49-F238E27FC236}">
                <a16:creationId xmlns:a16="http://schemas.microsoft.com/office/drawing/2014/main" id="{CCA86A05-318A-42E0-86E6-74FEE501E27C}"/>
              </a:ext>
            </a:extLst>
          </p:cNvPr>
          <p:cNvSpPr/>
          <p:nvPr/>
        </p:nvSpPr>
        <p:spPr>
          <a:xfrm flipH="1">
            <a:off x="9293860" y="4720793"/>
            <a:ext cx="2250440" cy="691889"/>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1300" b="0" i="0" u="none" strike="noStrike" kern="1200" cap="none" spc="0" normalizeH="0" baseline="0" noProof="0">
                <a:ln>
                  <a:noFill/>
                </a:ln>
                <a:solidFill>
                  <a:prstClr val="white"/>
                </a:solidFill>
                <a:effectLst/>
                <a:uLnTx/>
                <a:uFillTx/>
                <a:latin typeface="DIN Next LT Arabic"/>
                <a:ea typeface="+mn-ea"/>
                <a:cs typeface="DIN Next LT Arabic"/>
              </a:rPr>
              <a:t>بيانات شبكة الرصد الآلي للمناطق الحضرية والريفية التابعة لوزارة البيئة والأغذية والشؤون الريفية</a:t>
            </a:r>
          </a:p>
        </p:txBody>
      </p:sp>
      <p:sp>
        <p:nvSpPr>
          <p:cNvPr id="26" name="Rectangle 25">
            <a:extLst>
              <a:ext uri="{FF2B5EF4-FFF2-40B4-BE49-F238E27FC236}">
                <a16:creationId xmlns:a16="http://schemas.microsoft.com/office/drawing/2014/main" id="{163D9B5D-11B3-45C1-9B7F-126880F90766}"/>
              </a:ext>
            </a:extLst>
          </p:cNvPr>
          <p:cNvSpPr/>
          <p:nvPr/>
        </p:nvSpPr>
        <p:spPr>
          <a:xfrm flipH="1">
            <a:off x="7357724" y="5480310"/>
            <a:ext cx="1869934" cy="691889"/>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1100" b="0" i="0" u="none" strike="noStrike" kern="1200" cap="none" spc="0" normalizeH="0" baseline="0" noProof="0">
                <a:ln>
                  <a:noFill/>
                </a:ln>
                <a:solidFill>
                  <a:srgbClr val="282560"/>
                </a:solidFill>
                <a:effectLst/>
                <a:uLnTx/>
                <a:uFillTx/>
                <a:latin typeface="DIN Next LT Arabic"/>
                <a:ea typeface="+mn-ea"/>
                <a:cs typeface="DIN Next LT Arabic"/>
              </a:rPr>
              <a:t>أداة مسح جغرافي</a:t>
            </a:r>
          </a:p>
        </p:txBody>
      </p:sp>
      <p:sp>
        <p:nvSpPr>
          <p:cNvPr id="27" name="Rectangle 26">
            <a:extLst>
              <a:ext uri="{FF2B5EF4-FFF2-40B4-BE49-F238E27FC236}">
                <a16:creationId xmlns:a16="http://schemas.microsoft.com/office/drawing/2014/main" id="{9ACA6106-1AAF-401E-8FFC-53CB596A7A91}"/>
              </a:ext>
            </a:extLst>
          </p:cNvPr>
          <p:cNvSpPr/>
          <p:nvPr/>
        </p:nvSpPr>
        <p:spPr>
          <a:xfrm flipH="1">
            <a:off x="7357724" y="3201759"/>
            <a:ext cx="1869934" cy="691889"/>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1100" b="0" i="0" u="none" strike="noStrike" kern="1200" cap="none" spc="0" normalizeH="0" baseline="0" noProof="0">
                <a:ln>
                  <a:noFill/>
                </a:ln>
                <a:solidFill>
                  <a:srgbClr val="282560"/>
                </a:solidFill>
                <a:effectLst/>
                <a:uLnTx/>
                <a:uFillTx/>
                <a:latin typeface="DIN Next LT Arabic"/>
                <a:ea typeface="+mn-ea"/>
                <a:cs typeface="DIN Next LT Arabic"/>
              </a:rPr>
              <a:t>واجهة برمجة التطبيقات (</a:t>
            </a:r>
            <a:r>
              <a:rPr kumimoji="0" lang="en-US" sz="1100" b="0" i="0" u="none" strike="noStrike" kern="1200" cap="none" spc="0" normalizeH="0" baseline="0" noProof="0">
                <a:ln>
                  <a:noFill/>
                </a:ln>
                <a:solidFill>
                  <a:srgbClr val="282560"/>
                </a:solidFill>
                <a:effectLst/>
                <a:uLnTx/>
                <a:uFillTx/>
                <a:latin typeface="DIN Next LT Arabic"/>
                <a:ea typeface="+mn-ea"/>
                <a:cs typeface="DIN Next LT Arabic"/>
              </a:rPr>
              <a:t>API</a:t>
            </a:r>
            <a:r>
              <a:rPr kumimoji="0" lang="ar-SA" sz="1100" b="0" i="0" u="none" strike="noStrike" kern="1200" cap="none" spc="0" normalizeH="0" baseline="0" noProof="0">
                <a:ln>
                  <a:noFill/>
                </a:ln>
                <a:solidFill>
                  <a:srgbClr val="282560"/>
                </a:solidFill>
                <a:effectLst/>
                <a:uLnTx/>
                <a:uFillTx/>
                <a:latin typeface="DIN Next LT Arabic"/>
                <a:ea typeface="+mn-ea"/>
                <a:cs typeface="DIN Next LT Arabic"/>
              </a:rPr>
              <a:t>)</a:t>
            </a:r>
          </a:p>
        </p:txBody>
      </p:sp>
      <p:sp>
        <p:nvSpPr>
          <p:cNvPr id="28" name="Rectangle 27">
            <a:extLst>
              <a:ext uri="{FF2B5EF4-FFF2-40B4-BE49-F238E27FC236}">
                <a16:creationId xmlns:a16="http://schemas.microsoft.com/office/drawing/2014/main" id="{AE4F237F-311F-47EA-946A-6842A0333EDC}"/>
              </a:ext>
            </a:extLst>
          </p:cNvPr>
          <p:cNvSpPr/>
          <p:nvPr/>
        </p:nvSpPr>
        <p:spPr>
          <a:xfrm flipH="1">
            <a:off x="7360700" y="2442242"/>
            <a:ext cx="1869934" cy="691889"/>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1100" b="0" i="0" u="none" strike="noStrike" kern="1200" cap="none" spc="0" normalizeH="0" baseline="0" noProof="0">
                <a:ln>
                  <a:noFill/>
                </a:ln>
                <a:solidFill>
                  <a:srgbClr val="282560"/>
                </a:solidFill>
                <a:effectLst/>
                <a:uLnTx/>
                <a:uFillTx/>
                <a:latin typeface="DIN Next LT Arabic"/>
                <a:ea typeface="+mn-ea"/>
                <a:cs typeface="DIN Next LT Arabic"/>
              </a:rPr>
              <a:t>واجهة برمجة التطبيقات (</a:t>
            </a:r>
            <a:r>
              <a:rPr kumimoji="0" lang="en-US" sz="1100" b="0" i="0" u="none" strike="noStrike" kern="1200" cap="none" spc="0" normalizeH="0" baseline="0" noProof="0">
                <a:ln>
                  <a:noFill/>
                </a:ln>
                <a:solidFill>
                  <a:srgbClr val="282560"/>
                </a:solidFill>
                <a:effectLst/>
                <a:uLnTx/>
                <a:uFillTx/>
                <a:latin typeface="DIN Next LT Arabic"/>
                <a:ea typeface="+mn-ea"/>
                <a:cs typeface="DIN Next LT Arabic"/>
              </a:rPr>
              <a:t>API</a:t>
            </a:r>
            <a:r>
              <a:rPr kumimoji="0" lang="ar-SA" sz="1100" b="0" i="0" u="none" strike="noStrike" kern="1200" cap="none" spc="0" normalizeH="0" baseline="0" noProof="0">
                <a:ln>
                  <a:noFill/>
                </a:ln>
                <a:solidFill>
                  <a:srgbClr val="282560"/>
                </a:solidFill>
                <a:effectLst/>
                <a:uLnTx/>
                <a:uFillTx/>
                <a:latin typeface="DIN Next LT Arabic"/>
                <a:ea typeface="+mn-ea"/>
                <a:cs typeface="DIN Next LT Arabic"/>
              </a:rPr>
              <a:t>)</a:t>
            </a:r>
          </a:p>
        </p:txBody>
      </p:sp>
      <p:sp>
        <p:nvSpPr>
          <p:cNvPr id="29" name="Rectangle 28">
            <a:extLst>
              <a:ext uri="{FF2B5EF4-FFF2-40B4-BE49-F238E27FC236}">
                <a16:creationId xmlns:a16="http://schemas.microsoft.com/office/drawing/2014/main" id="{063799C3-5AD2-418C-8C48-694C55312708}"/>
              </a:ext>
            </a:extLst>
          </p:cNvPr>
          <p:cNvSpPr/>
          <p:nvPr/>
        </p:nvSpPr>
        <p:spPr>
          <a:xfrm flipH="1">
            <a:off x="7357724" y="4720793"/>
            <a:ext cx="1869934" cy="691889"/>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1100" b="0" i="0" u="none" strike="noStrike" kern="1200" cap="none" spc="0" normalizeH="0" baseline="0" noProof="0">
                <a:ln>
                  <a:noFill/>
                </a:ln>
                <a:solidFill>
                  <a:srgbClr val="282560"/>
                </a:solidFill>
                <a:effectLst/>
                <a:uLnTx/>
                <a:uFillTx/>
                <a:latin typeface="DIN Next LT Arabic"/>
                <a:ea typeface="+mn-ea"/>
                <a:cs typeface="DIN Next LT Arabic"/>
              </a:rPr>
              <a:t>واجهة برمجة التطبيقات (</a:t>
            </a:r>
            <a:r>
              <a:rPr kumimoji="0" lang="en-US" sz="1100" b="0" i="0" u="none" strike="noStrike" kern="1200" cap="none" spc="0" normalizeH="0" baseline="0" noProof="0">
                <a:ln>
                  <a:noFill/>
                </a:ln>
                <a:solidFill>
                  <a:srgbClr val="282560"/>
                </a:solidFill>
                <a:effectLst/>
                <a:uLnTx/>
                <a:uFillTx/>
                <a:latin typeface="DIN Next LT Arabic"/>
                <a:ea typeface="+mn-ea"/>
                <a:cs typeface="DIN Next LT Arabic"/>
              </a:rPr>
              <a:t>API</a:t>
            </a:r>
            <a:r>
              <a:rPr kumimoji="0" lang="ar-SA" sz="1100" b="0" i="0" u="none" strike="noStrike" kern="1200" cap="none" spc="0" normalizeH="0" baseline="0" noProof="0">
                <a:ln>
                  <a:noFill/>
                </a:ln>
                <a:solidFill>
                  <a:srgbClr val="282560"/>
                </a:solidFill>
                <a:effectLst/>
                <a:uLnTx/>
                <a:uFillTx/>
                <a:latin typeface="DIN Next LT Arabic"/>
                <a:ea typeface="+mn-ea"/>
                <a:cs typeface="DIN Next LT Arabic"/>
              </a:rPr>
              <a:t>)</a:t>
            </a:r>
          </a:p>
        </p:txBody>
      </p:sp>
      <p:sp>
        <p:nvSpPr>
          <p:cNvPr id="30" name="Rectangle 29">
            <a:extLst>
              <a:ext uri="{FF2B5EF4-FFF2-40B4-BE49-F238E27FC236}">
                <a16:creationId xmlns:a16="http://schemas.microsoft.com/office/drawing/2014/main" id="{7787518A-1C39-4FD0-8430-DB385EA1E916}"/>
              </a:ext>
            </a:extLst>
          </p:cNvPr>
          <p:cNvSpPr/>
          <p:nvPr/>
        </p:nvSpPr>
        <p:spPr>
          <a:xfrm flipH="1">
            <a:off x="9293860" y="3961276"/>
            <a:ext cx="2250440" cy="691889"/>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1400" b="0" i="0" u="none" strike="noStrike" kern="1200" cap="none" spc="0" normalizeH="0" baseline="0" noProof="0">
                <a:ln>
                  <a:noFill/>
                </a:ln>
                <a:solidFill>
                  <a:prstClr val="white"/>
                </a:solidFill>
                <a:effectLst/>
                <a:uLnTx/>
                <a:uFillTx/>
                <a:latin typeface="DIN Next LT Arabic"/>
                <a:ea typeface="+mn-ea"/>
                <a:cs typeface="DIN Next LT Arabic"/>
              </a:rPr>
              <a:t>وكالة البيئة</a:t>
            </a:r>
          </a:p>
        </p:txBody>
      </p:sp>
      <p:sp>
        <p:nvSpPr>
          <p:cNvPr id="32" name="Rectangle 31">
            <a:extLst>
              <a:ext uri="{FF2B5EF4-FFF2-40B4-BE49-F238E27FC236}">
                <a16:creationId xmlns:a16="http://schemas.microsoft.com/office/drawing/2014/main" id="{ADD3D714-CF11-464A-B162-CD2291734192}"/>
              </a:ext>
            </a:extLst>
          </p:cNvPr>
          <p:cNvSpPr/>
          <p:nvPr/>
        </p:nvSpPr>
        <p:spPr>
          <a:xfrm flipH="1">
            <a:off x="7357724" y="3961276"/>
            <a:ext cx="1869934" cy="691889"/>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1100" b="0" i="0" u="none" strike="noStrike" kern="1200" cap="none" spc="0" normalizeH="0" baseline="0" noProof="0">
                <a:ln>
                  <a:noFill/>
                </a:ln>
                <a:solidFill>
                  <a:srgbClr val="282560"/>
                </a:solidFill>
                <a:effectLst/>
                <a:uLnTx/>
                <a:uFillTx/>
                <a:latin typeface="DIN Next LT Arabic"/>
                <a:ea typeface="+mn-ea"/>
                <a:cs typeface="DIN Next LT Arabic"/>
              </a:rPr>
              <a:t>واجهة برمجة التطبيقات (</a:t>
            </a:r>
            <a:r>
              <a:rPr kumimoji="0" lang="en-US" sz="1100" b="0" i="0" u="none" strike="noStrike" kern="1200" cap="none" spc="0" normalizeH="0" baseline="0" noProof="0">
                <a:ln>
                  <a:noFill/>
                </a:ln>
                <a:solidFill>
                  <a:srgbClr val="282560"/>
                </a:solidFill>
                <a:effectLst/>
                <a:uLnTx/>
                <a:uFillTx/>
                <a:latin typeface="DIN Next LT Arabic"/>
                <a:ea typeface="+mn-ea"/>
                <a:cs typeface="DIN Next LT Arabic"/>
              </a:rPr>
              <a:t>API</a:t>
            </a:r>
            <a:r>
              <a:rPr kumimoji="0" lang="ar-SA" sz="1100" b="0" i="0" u="none" strike="noStrike" kern="1200" cap="none" spc="0" normalizeH="0" baseline="0" noProof="0">
                <a:ln>
                  <a:noFill/>
                </a:ln>
                <a:solidFill>
                  <a:srgbClr val="282560"/>
                </a:solidFill>
                <a:effectLst/>
                <a:uLnTx/>
                <a:uFillTx/>
                <a:latin typeface="DIN Next LT Arabic"/>
                <a:ea typeface="+mn-ea"/>
                <a:cs typeface="DIN Next LT Arabic"/>
              </a:rPr>
              <a:t>)</a:t>
            </a:r>
          </a:p>
        </p:txBody>
      </p:sp>
      <p:cxnSp>
        <p:nvCxnSpPr>
          <p:cNvPr id="34" name="Straight Connector 33">
            <a:extLst>
              <a:ext uri="{FF2B5EF4-FFF2-40B4-BE49-F238E27FC236}">
                <a16:creationId xmlns:a16="http://schemas.microsoft.com/office/drawing/2014/main" id="{EEC10F47-BBC9-4EA7-A544-19C6FC9DF0A1}"/>
              </a:ext>
            </a:extLst>
          </p:cNvPr>
          <p:cNvCxnSpPr>
            <a:cxnSpLocks/>
          </p:cNvCxnSpPr>
          <p:nvPr/>
        </p:nvCxnSpPr>
        <p:spPr>
          <a:xfrm>
            <a:off x="9301481" y="2336276"/>
            <a:ext cx="223106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3CAC0B6-A312-4B6E-89EA-532E8D5279EC}"/>
              </a:ext>
            </a:extLst>
          </p:cNvPr>
          <p:cNvCxnSpPr>
            <a:cxnSpLocks/>
          </p:cNvCxnSpPr>
          <p:nvPr/>
        </p:nvCxnSpPr>
        <p:spPr>
          <a:xfrm>
            <a:off x="7361597" y="2336276"/>
            <a:ext cx="18681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C8BDD36A-1E0D-4A69-9234-F153F6956CFB}"/>
              </a:ext>
            </a:extLst>
          </p:cNvPr>
          <p:cNvSpPr txBox="1"/>
          <p:nvPr/>
        </p:nvSpPr>
        <p:spPr>
          <a:xfrm>
            <a:off x="9799752" y="2046844"/>
            <a:ext cx="1238656" cy="248338"/>
          </a:xfrm>
          <a:prstGeom prst="rect">
            <a:avLst/>
          </a:prstGeom>
          <a:noFill/>
        </p:spPr>
        <p:txBody>
          <a:bodyPr wrap="square" lIns="0" tIns="0" rIns="0" bIns="0" rtlCol="0" anchor="b">
            <a:spAutoFit/>
          </a:bodyPr>
          <a:lstStyle/>
          <a:p>
            <a:pPr marL="0" marR="0" lvl="0" indent="0" algn="ctr" defTabSz="914400" rtl="1" eaLnBrk="1" fontAlgn="auto" latinLnBrk="0" hangingPunct="1">
              <a:lnSpc>
                <a:spcPct val="110000"/>
              </a:lnSpc>
              <a:spcBef>
                <a:spcPts val="0"/>
              </a:spcBef>
              <a:spcAft>
                <a:spcPts val="0"/>
              </a:spcAft>
              <a:buClrTx/>
              <a:buSzTx/>
              <a:buFontTx/>
              <a:buNone/>
              <a:tabLst/>
              <a:defRPr/>
            </a:pPr>
            <a:r>
              <a:rPr kumimoji="0" lang="ar-SA" sz="1600" b="0" i="0" u="none" strike="noStrike" kern="1200" cap="none" spc="0" normalizeH="0" baseline="0" noProof="0">
                <a:ln>
                  <a:noFill/>
                </a:ln>
                <a:solidFill>
                  <a:srgbClr val="282560"/>
                </a:solidFill>
                <a:effectLst/>
                <a:uLnTx/>
                <a:uFillTx/>
                <a:latin typeface="DIN Next LT Arabic Medium"/>
                <a:ea typeface="+mn-ea"/>
                <a:cs typeface="DIN Next LT Arabic" panose="020B0503020203050203" pitchFamily="34" charset="-78"/>
              </a:rPr>
              <a:t>مصدر البيانات</a:t>
            </a:r>
          </a:p>
        </p:txBody>
      </p:sp>
      <p:sp>
        <p:nvSpPr>
          <p:cNvPr id="22" name="Rectangle 21">
            <a:extLst>
              <a:ext uri="{FF2B5EF4-FFF2-40B4-BE49-F238E27FC236}">
                <a16:creationId xmlns:a16="http://schemas.microsoft.com/office/drawing/2014/main" id="{8F54183E-E512-4E61-80EF-D62148426E79}"/>
              </a:ext>
            </a:extLst>
          </p:cNvPr>
          <p:cNvSpPr/>
          <p:nvPr/>
        </p:nvSpPr>
        <p:spPr>
          <a:xfrm flipH="1">
            <a:off x="659507" y="5480310"/>
            <a:ext cx="6634884" cy="691889"/>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050" b="0" i="0" u="none" strike="noStrike" kern="1200" cap="none" spc="0" normalizeH="0" baseline="0" noProof="0">
                <a:ln>
                  <a:noFill/>
                </a:ln>
                <a:solidFill>
                  <a:srgbClr val="282560"/>
                </a:solidFill>
                <a:effectLst/>
                <a:uLnTx/>
                <a:uFillTx/>
                <a:latin typeface="DIN Next LT Arabic"/>
                <a:ea typeface="+mn-ea"/>
                <a:cs typeface="DIN Next LT Arabic"/>
              </a:rPr>
              <a:t>يعمل المرصد أيضاً على جمع المعلومات المتعلقة بالخرائط والطبوغرافيا من خلال خدمة رسم الخرائط التي توفرها أداة المسح الجغرافي.</a:t>
            </a:r>
          </a:p>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050" b="0" i="0" u="none" strike="noStrike" kern="1200" cap="none" spc="0" normalizeH="0" baseline="0" noProof="0">
                <a:ln>
                  <a:noFill/>
                </a:ln>
                <a:solidFill>
                  <a:srgbClr val="282560"/>
                </a:solidFill>
                <a:effectLst/>
                <a:uLnTx/>
                <a:uFillTx/>
                <a:latin typeface="DIN Next LT Arabic"/>
                <a:ea typeface="+mn-ea"/>
                <a:cs typeface="DIN Next LT Arabic"/>
              </a:rPr>
              <a:t>يتم أيضاً دمج البيانات الأساسية والثانوية التي يعمل المرصد على جمعها وتخزينها مع خدمات رسم الخرائط التي توفرها هذه الأداة، ومن ثم يتم تسليمها من خلال بوابة بيانات المرصد أو عبر مجموعة أدوات مشروع استشعار الشوارع (</a:t>
            </a:r>
            <a:r>
              <a:rPr kumimoji="0" lang="en-US" sz="1050" b="0" i="0" u="none" strike="noStrike" kern="1200" cap="none" spc="0" normalizeH="0" baseline="0" noProof="0">
                <a:ln>
                  <a:noFill/>
                </a:ln>
                <a:solidFill>
                  <a:srgbClr val="282560"/>
                </a:solidFill>
                <a:effectLst/>
                <a:uLnTx/>
                <a:uFillTx/>
                <a:latin typeface="DIN Next LT Arabic"/>
                <a:ea typeface="+mn-ea"/>
                <a:cs typeface="DIN Next LT Arabic"/>
              </a:rPr>
              <a:t>Sense My Street</a:t>
            </a:r>
            <a:r>
              <a:rPr kumimoji="0" lang="ar-SA" sz="1050" b="0" i="0" u="none" strike="noStrike" kern="1200" cap="none" spc="0" normalizeH="0" baseline="0" noProof="0">
                <a:ln>
                  <a:noFill/>
                </a:ln>
                <a:solidFill>
                  <a:srgbClr val="282560"/>
                </a:solidFill>
                <a:effectLst/>
                <a:uLnTx/>
                <a:uFillTx/>
                <a:latin typeface="DIN Next LT Arabic"/>
                <a:ea typeface="+mn-ea"/>
                <a:cs typeface="DIN Next LT Arabic"/>
              </a:rPr>
              <a:t>).</a:t>
            </a:r>
          </a:p>
        </p:txBody>
      </p:sp>
      <p:sp>
        <p:nvSpPr>
          <p:cNvPr id="23" name="Rectangle 22">
            <a:extLst>
              <a:ext uri="{FF2B5EF4-FFF2-40B4-BE49-F238E27FC236}">
                <a16:creationId xmlns:a16="http://schemas.microsoft.com/office/drawing/2014/main" id="{ED660A1F-89F4-4B10-B395-C673DC07D422}"/>
              </a:ext>
            </a:extLst>
          </p:cNvPr>
          <p:cNvSpPr/>
          <p:nvPr/>
        </p:nvSpPr>
        <p:spPr>
          <a:xfrm flipH="1">
            <a:off x="659507" y="3201759"/>
            <a:ext cx="6634884" cy="691889"/>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100" b="0" i="0" u="none" strike="noStrike" kern="1200" cap="none" spc="0" normalizeH="0" baseline="0" noProof="0">
                <a:ln>
                  <a:noFill/>
                </a:ln>
                <a:solidFill>
                  <a:srgbClr val="282560"/>
                </a:solidFill>
                <a:effectLst/>
                <a:uLnTx/>
                <a:uFillTx/>
                <a:latin typeface="DIN Next LT Arabic"/>
                <a:ea typeface="+mn-ea"/>
                <a:cs typeface="DIN Next LT Arabic"/>
              </a:rPr>
              <a:t>يعمل المرصد أيضاً على جمع صور منخفضة الدقة من شبكة الكاميرات الخاصة بنظام مراقبة وإدارة حركة المرور في المناطق الحضرية في مقاطعة تاين ووير، والتي يستخدم فيها الصور الثابتة التي يتم التقاطها من مسافة بعيدة وفقاً لجدول زمني بهدف منع تحديد هوية الأفراد واستخدام الصور لتوفير سياق لعمليات الرصد الأخرى مثل انخفاض جودة الهواء</a:t>
            </a:r>
          </a:p>
        </p:txBody>
      </p:sp>
      <p:sp>
        <p:nvSpPr>
          <p:cNvPr id="24" name="Rectangle 23">
            <a:extLst>
              <a:ext uri="{FF2B5EF4-FFF2-40B4-BE49-F238E27FC236}">
                <a16:creationId xmlns:a16="http://schemas.microsoft.com/office/drawing/2014/main" id="{47946744-9D52-47F2-817E-9028A6E28AA3}"/>
              </a:ext>
            </a:extLst>
          </p:cNvPr>
          <p:cNvSpPr/>
          <p:nvPr/>
        </p:nvSpPr>
        <p:spPr>
          <a:xfrm flipH="1">
            <a:off x="659452" y="2442242"/>
            <a:ext cx="6634939" cy="691889"/>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100" b="0" i="0" u="none" strike="noStrike" kern="1200" cap="none" spc="0" normalizeH="0" baseline="0" noProof="0">
                <a:ln>
                  <a:noFill/>
                </a:ln>
                <a:solidFill>
                  <a:srgbClr val="282560"/>
                </a:solidFill>
                <a:effectLst/>
                <a:uLnTx/>
                <a:uFillTx/>
                <a:latin typeface="DIN Next LT Arabic"/>
                <a:ea typeface="+mn-ea"/>
                <a:cs typeface="DIN Next LT Arabic"/>
              </a:rPr>
              <a:t>يستخدم المرصد بيانات مكتب الأرصاد الجوية من خلال واجهة برمجة التطبيقات لنقاط البيانات التابعة للمكتب (</a:t>
            </a:r>
            <a:r>
              <a:rPr kumimoji="0" lang="en-US" sz="1100" b="0" i="0" u="none" strike="noStrike" kern="1200" cap="none" spc="0" normalizeH="0" baseline="0" noProof="0">
                <a:ln>
                  <a:noFill/>
                </a:ln>
                <a:solidFill>
                  <a:srgbClr val="282560"/>
                </a:solidFill>
                <a:effectLst/>
                <a:uLnTx/>
                <a:uFillTx/>
                <a:latin typeface="DIN Next LT Arabic"/>
                <a:ea typeface="+mn-ea"/>
                <a:cs typeface="DIN Next LT Arabic"/>
              </a:rPr>
              <a:t>Met Office Datapoint API</a:t>
            </a:r>
            <a:r>
              <a:rPr kumimoji="0" lang="ar-EG" sz="1100" b="0" i="0" u="none" strike="noStrike" kern="1200" cap="none" spc="0" normalizeH="0" baseline="0" noProof="0">
                <a:ln>
                  <a:noFill/>
                </a:ln>
                <a:solidFill>
                  <a:srgbClr val="282560"/>
                </a:solidFill>
                <a:effectLst/>
                <a:uLnTx/>
                <a:uFillTx/>
                <a:latin typeface="DIN Next LT Arabic"/>
                <a:ea typeface="+mn-ea"/>
                <a:cs typeface="DIN Next LT Arabic"/>
              </a:rPr>
              <a:t>)</a:t>
            </a:r>
            <a:r>
              <a:rPr kumimoji="0" lang="ar-SA" sz="1100" b="0" i="0" u="none" strike="noStrike" kern="1200" cap="none" spc="0" normalizeH="0" baseline="0" noProof="0">
                <a:ln>
                  <a:noFill/>
                </a:ln>
                <a:solidFill>
                  <a:srgbClr val="282560"/>
                </a:solidFill>
                <a:effectLst/>
                <a:uLnTx/>
                <a:uFillTx/>
                <a:latin typeface="DIN Next LT Arabic"/>
                <a:ea typeface="+mn-ea"/>
                <a:cs typeface="DIN Next LT Arabic"/>
              </a:rPr>
              <a:t>، والتي توفر معلومات تشمل طبقات خريطة الرصد والتنبؤ مثل الرادار والغطاء السحابي في المملكة المتحدة، وبيانات التنبؤ والبيانات الخاصة بالمواقع المرصودة مثل درجة الحرارة وسرعة الرياح واتجاهها، إضافة إلى التنبؤات النصية المحدثة بانتظام حول الطقس في المناطق الجبلية والمتنزهات الوطنية ومناطق المملكة المتحدة</a:t>
            </a:r>
          </a:p>
        </p:txBody>
      </p:sp>
      <p:sp>
        <p:nvSpPr>
          <p:cNvPr id="25" name="Rectangle 24">
            <a:extLst>
              <a:ext uri="{FF2B5EF4-FFF2-40B4-BE49-F238E27FC236}">
                <a16:creationId xmlns:a16="http://schemas.microsoft.com/office/drawing/2014/main" id="{CBD6A060-2A4F-4F3E-8D20-9312578C195C}"/>
              </a:ext>
            </a:extLst>
          </p:cNvPr>
          <p:cNvSpPr/>
          <p:nvPr/>
        </p:nvSpPr>
        <p:spPr>
          <a:xfrm flipH="1">
            <a:off x="659507" y="4720793"/>
            <a:ext cx="6634884" cy="691889"/>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100" b="0" i="0" u="none" strike="noStrike" kern="1200" cap="none" spc="0" normalizeH="0" baseline="0" noProof="0">
                <a:ln>
                  <a:noFill/>
                </a:ln>
                <a:solidFill>
                  <a:srgbClr val="282560"/>
                </a:solidFill>
                <a:effectLst/>
                <a:uLnTx/>
                <a:uFillTx/>
                <a:latin typeface="DIN Next LT Arabic"/>
                <a:ea typeface="+mn-ea"/>
                <a:cs typeface="DIN Next LT Arabic"/>
              </a:rPr>
              <a:t>يتم كذلك جمع بيانات حول جودة الهواء بما يشمل معلومات عن الملوثات كما يعمل المرصد على جمع إحصاءات عن التلوث واستخدامها من قاعدة بيانات شبكة الرصد الآلي للمناطق الحضرية والريفية التابعة لوزارة البيئة والأغذية والشؤون الريفية</a:t>
            </a:r>
          </a:p>
        </p:txBody>
      </p:sp>
      <p:sp>
        <p:nvSpPr>
          <p:cNvPr id="31" name="Rectangle 30">
            <a:extLst>
              <a:ext uri="{FF2B5EF4-FFF2-40B4-BE49-F238E27FC236}">
                <a16:creationId xmlns:a16="http://schemas.microsoft.com/office/drawing/2014/main" id="{B8224525-C5D4-4DE1-95F5-86965F47FF3D}"/>
              </a:ext>
            </a:extLst>
          </p:cNvPr>
          <p:cNvSpPr/>
          <p:nvPr/>
        </p:nvSpPr>
        <p:spPr>
          <a:xfrm flipH="1">
            <a:off x="659507" y="3961276"/>
            <a:ext cx="6634884" cy="691889"/>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100" b="0" i="0" u="none" strike="noStrike" kern="1200" cap="none" spc="0" normalizeH="0" baseline="0" noProof="0">
                <a:ln>
                  <a:noFill/>
                </a:ln>
                <a:solidFill>
                  <a:srgbClr val="282560"/>
                </a:solidFill>
                <a:effectLst/>
                <a:uLnTx/>
                <a:uFillTx/>
                <a:latin typeface="DIN Next LT Arabic"/>
                <a:ea typeface="+mn-ea"/>
                <a:cs typeface="DIN Next LT Arabic"/>
              </a:rPr>
              <a:t>يتم أيضاً جمع البيانات البيئية مثل مستويات الأنهار وبيانات مقاييس </a:t>
            </a:r>
            <a:r>
              <a:rPr kumimoji="0" lang="ar-EG" sz="1100" b="0" i="0" u="none" strike="noStrike" kern="1200" cap="none" spc="0" normalizeH="0" baseline="0" noProof="0">
                <a:ln>
                  <a:noFill/>
                </a:ln>
                <a:solidFill>
                  <a:srgbClr val="282560"/>
                </a:solidFill>
                <a:effectLst/>
                <a:uLnTx/>
                <a:uFillTx/>
                <a:latin typeface="DIN Next LT Arabic"/>
                <a:ea typeface="+mn-ea"/>
                <a:cs typeface="DIN Next LT Arabic"/>
              </a:rPr>
              <a:t>الأمطار</a:t>
            </a:r>
            <a:r>
              <a:rPr kumimoji="0" lang="ar-SA" sz="1100" b="0" i="0" u="none" strike="noStrike" kern="1200" cap="none" spc="0" normalizeH="0" baseline="0" noProof="0">
                <a:ln>
                  <a:noFill/>
                </a:ln>
                <a:solidFill>
                  <a:srgbClr val="282560"/>
                </a:solidFill>
                <a:effectLst/>
                <a:uLnTx/>
                <a:uFillTx/>
                <a:latin typeface="DIN Next LT Arabic"/>
                <a:ea typeface="+mn-ea"/>
                <a:cs typeface="DIN Next LT Arabic"/>
              </a:rPr>
              <a:t> وبيانات رصد الفيضانات بصورة آنية وذلك من </a:t>
            </a:r>
            <a:r>
              <a:rPr kumimoji="0" lang="ar-EG" sz="1100" b="0" i="0" u="none" strike="noStrike" kern="1200" cap="none" spc="0" normalizeH="0" baseline="0" noProof="0">
                <a:ln>
                  <a:noFill/>
                </a:ln>
                <a:solidFill>
                  <a:srgbClr val="282560"/>
                </a:solidFill>
                <a:effectLst/>
                <a:uLnTx/>
                <a:uFillTx/>
                <a:latin typeface="DIN Next LT Arabic"/>
                <a:ea typeface="+mn-ea"/>
                <a:cs typeface="DIN Next LT Arabic"/>
              </a:rPr>
              <a:t>خلال </a:t>
            </a:r>
            <a:r>
              <a:rPr kumimoji="0" lang="ar-SA" sz="1100" b="0" i="0" u="none" strike="noStrike" kern="1200" cap="none" spc="0" normalizeH="0" baseline="0" noProof="0">
                <a:ln>
                  <a:noFill/>
                </a:ln>
                <a:solidFill>
                  <a:srgbClr val="282560"/>
                </a:solidFill>
                <a:effectLst/>
                <a:uLnTx/>
                <a:uFillTx/>
                <a:latin typeface="DIN Next LT Arabic"/>
                <a:ea typeface="+mn-ea"/>
                <a:cs typeface="DIN Next LT Arabic"/>
              </a:rPr>
              <a:t>وكالة البيئة التابعة للحكومة</a:t>
            </a:r>
          </a:p>
        </p:txBody>
      </p:sp>
      <p:cxnSp>
        <p:nvCxnSpPr>
          <p:cNvPr id="38" name="Straight Connector 37">
            <a:extLst>
              <a:ext uri="{FF2B5EF4-FFF2-40B4-BE49-F238E27FC236}">
                <a16:creationId xmlns:a16="http://schemas.microsoft.com/office/drawing/2014/main" id="{EE4D4D5D-A456-479A-B5B8-EB72296D7829}"/>
              </a:ext>
            </a:extLst>
          </p:cNvPr>
          <p:cNvCxnSpPr>
            <a:cxnSpLocks/>
          </p:cNvCxnSpPr>
          <p:nvPr/>
        </p:nvCxnSpPr>
        <p:spPr>
          <a:xfrm flipH="1">
            <a:off x="667719" y="2336276"/>
            <a:ext cx="662970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836A9115-8D86-4D96-B7CD-56146553B9E6}"/>
              </a:ext>
            </a:extLst>
          </p:cNvPr>
          <p:cNvSpPr txBox="1"/>
          <p:nvPr/>
        </p:nvSpPr>
        <p:spPr>
          <a:xfrm>
            <a:off x="3465787" y="2046844"/>
            <a:ext cx="1025651" cy="248338"/>
          </a:xfrm>
          <a:prstGeom prst="rect">
            <a:avLst/>
          </a:prstGeom>
          <a:noFill/>
        </p:spPr>
        <p:txBody>
          <a:bodyPr wrap="square" lIns="0" tIns="0" rIns="0" bIns="0" rtlCol="0" anchor="b">
            <a:spAutoFit/>
          </a:bodyPr>
          <a:lstStyle/>
          <a:p>
            <a:pPr marL="0" marR="0" lvl="0" indent="0" algn="ctr" defTabSz="914400" rtl="1" eaLnBrk="1" fontAlgn="auto" latinLnBrk="0" hangingPunct="1">
              <a:lnSpc>
                <a:spcPct val="110000"/>
              </a:lnSpc>
              <a:spcBef>
                <a:spcPts val="0"/>
              </a:spcBef>
              <a:spcAft>
                <a:spcPts val="0"/>
              </a:spcAft>
              <a:buClrTx/>
              <a:buSzTx/>
              <a:buFontTx/>
              <a:buNone/>
              <a:tabLst/>
              <a:defRPr/>
            </a:pPr>
            <a:r>
              <a:rPr kumimoji="0" lang="ar-SA" sz="1600" b="0" i="0" u="none" strike="noStrike" kern="1200" cap="none" spc="0" normalizeH="0" baseline="0" noProof="0">
                <a:ln>
                  <a:noFill/>
                </a:ln>
                <a:solidFill>
                  <a:srgbClr val="282560"/>
                </a:solidFill>
                <a:effectLst/>
                <a:uLnTx/>
                <a:uFillTx/>
                <a:latin typeface="DIN Next LT Arabic Medium"/>
                <a:ea typeface="+mn-ea"/>
                <a:cs typeface="DIN Next LT Arabic" panose="020B0503020203050203" pitchFamily="34" charset="-78"/>
              </a:rPr>
              <a:t>الوصف</a:t>
            </a:r>
          </a:p>
        </p:txBody>
      </p:sp>
      <p:sp>
        <p:nvSpPr>
          <p:cNvPr id="41" name="TextBox 40">
            <a:extLst>
              <a:ext uri="{FF2B5EF4-FFF2-40B4-BE49-F238E27FC236}">
                <a16:creationId xmlns:a16="http://schemas.microsoft.com/office/drawing/2014/main" id="{781A0620-3167-48B1-B0F6-0FDAD544F2BF}"/>
              </a:ext>
            </a:extLst>
          </p:cNvPr>
          <p:cNvSpPr txBox="1"/>
          <p:nvPr/>
        </p:nvSpPr>
        <p:spPr>
          <a:xfrm>
            <a:off x="7758577" y="2046844"/>
            <a:ext cx="1065446" cy="248338"/>
          </a:xfrm>
          <a:prstGeom prst="rect">
            <a:avLst/>
          </a:prstGeom>
          <a:noFill/>
        </p:spPr>
        <p:txBody>
          <a:bodyPr wrap="square" lIns="0" tIns="0" rIns="0" bIns="0" rtlCol="0" anchor="b">
            <a:spAutoFit/>
          </a:bodyPr>
          <a:lstStyle/>
          <a:p>
            <a:pPr marL="0" marR="0" lvl="0" indent="0" algn="ctr" defTabSz="914400" rtl="1" eaLnBrk="1" fontAlgn="auto" latinLnBrk="0" hangingPunct="1">
              <a:lnSpc>
                <a:spcPct val="110000"/>
              </a:lnSpc>
              <a:spcBef>
                <a:spcPts val="0"/>
              </a:spcBef>
              <a:spcAft>
                <a:spcPts val="0"/>
              </a:spcAft>
              <a:buClrTx/>
              <a:buSzTx/>
              <a:buFontTx/>
              <a:buNone/>
              <a:tabLst/>
              <a:defRPr/>
            </a:pPr>
            <a:r>
              <a:rPr kumimoji="0" lang="ar-SA" sz="1600" b="0" i="0" u="none" strike="noStrike" kern="1200" cap="none" spc="0" normalizeH="0" baseline="0" noProof="0">
                <a:ln>
                  <a:noFill/>
                </a:ln>
                <a:solidFill>
                  <a:srgbClr val="282560"/>
                </a:solidFill>
                <a:effectLst/>
                <a:uLnTx/>
                <a:uFillTx/>
                <a:latin typeface="DIN Next LT Arabic Medium"/>
                <a:ea typeface="+mn-ea"/>
                <a:cs typeface="DIN Next LT Arabic" panose="020B0503020203050203" pitchFamily="34" charset="-78"/>
              </a:rPr>
              <a:t>التكنولوجيا</a:t>
            </a:r>
          </a:p>
        </p:txBody>
      </p:sp>
      <p:sp>
        <p:nvSpPr>
          <p:cNvPr id="42" name="Rectangle 41">
            <a:extLst>
              <a:ext uri="{FF2B5EF4-FFF2-40B4-BE49-F238E27FC236}">
                <a16:creationId xmlns:a16="http://schemas.microsoft.com/office/drawing/2014/main" id="{9AC0D874-1F6E-4BA4-98A1-B612B52A45DC}"/>
              </a:ext>
            </a:extLst>
          </p:cNvPr>
          <p:cNvSpPr/>
          <p:nvPr/>
        </p:nvSpPr>
        <p:spPr>
          <a:xfrm>
            <a:off x="1079082" y="1327646"/>
            <a:ext cx="10517522" cy="586561"/>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1400" b="0" i="0" u="none" strike="noStrike" kern="1200" cap="none" spc="0" normalizeH="0" baseline="0" noProof="0">
                <a:ln>
                  <a:noFill/>
                </a:ln>
                <a:solidFill>
                  <a:srgbClr val="282560"/>
                </a:solidFill>
                <a:effectLst/>
                <a:uLnTx/>
                <a:uFillTx/>
                <a:latin typeface="DIN Next LT Arabic"/>
                <a:ea typeface="+mn-ea"/>
                <a:cs typeface="DIN Next LT Arabic"/>
              </a:rPr>
              <a:t>يعمل المرصد الحضري لمدينة نيوكاسل على جمع البيانات الثانوية من مجموعة متنوعة من المصادر الحكومية، والتي يتم دمجها بعد ذلك مع البيانات الأساسية بهدف تحويلها إلى صور مرئية على منصة المرصد الحضري.</a:t>
            </a:r>
          </a:p>
        </p:txBody>
      </p:sp>
      <p:pic>
        <p:nvPicPr>
          <p:cNvPr id="33" name="Picture 32" descr="A picture containing graphical user interface&#10;&#10;Description automatically generated">
            <a:extLst>
              <a:ext uri="{FF2B5EF4-FFF2-40B4-BE49-F238E27FC236}">
                <a16:creationId xmlns:a16="http://schemas.microsoft.com/office/drawing/2014/main" id="{2AEACAA9-1ACD-40B2-B012-6496EC090413}"/>
              </a:ext>
            </a:extLst>
          </p:cNvPr>
          <p:cNvPicPr>
            <a:picLocks noChangeAspect="1"/>
          </p:cNvPicPr>
          <p:nvPr/>
        </p:nvPicPr>
        <p:blipFill>
          <a:blip r:embed="rId8" cstate="print">
            <a:extLst>
              <a:ext uri="{BEBA8EAE-BF5A-486C-A8C5-ECC9F3942E4B}">
                <a14:imgProps xmlns:a14="http://schemas.microsoft.com/office/drawing/2010/main">
                  <a14:imgLayer r:embed="rId9">
                    <a14:imgEffect>
                      <a14:brightnessContrast bright="-20000" contrast="-40000"/>
                    </a14:imgEffect>
                  </a14:imgLayer>
                </a14:imgProps>
              </a:ext>
              <a:ext uri="{28A0092B-C50C-407E-A947-70E740481C1C}">
                <a14:useLocalDpi xmlns:a14="http://schemas.microsoft.com/office/drawing/2010/main"/>
              </a:ext>
            </a:extLst>
          </a:blip>
          <a:stretch>
            <a:fillRect/>
          </a:stretch>
        </p:blipFill>
        <p:spPr>
          <a:xfrm>
            <a:off x="74311" y="354415"/>
            <a:ext cx="1643269" cy="335513"/>
          </a:xfrm>
          <a:prstGeom prst="rect">
            <a:avLst/>
          </a:prstGeom>
        </p:spPr>
      </p:pic>
      <p:pic>
        <p:nvPicPr>
          <p:cNvPr id="43" name="Picture 42">
            <a:extLst>
              <a:ext uri="{FF2B5EF4-FFF2-40B4-BE49-F238E27FC236}">
                <a16:creationId xmlns:a16="http://schemas.microsoft.com/office/drawing/2014/main" id="{0F46C469-F0CD-42DD-9B2D-EC9FF7E45956}"/>
              </a:ext>
            </a:extLst>
          </p:cNvPr>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10886353" y="186849"/>
            <a:ext cx="620808" cy="335323"/>
          </a:xfrm>
          <a:prstGeom prst="rect">
            <a:avLst/>
          </a:prstGeom>
          <a:effectLst>
            <a:outerShdw blurRad="127000" sx="96000" sy="96000" algn="ctr" rotWithShape="0">
              <a:prstClr val="black">
                <a:alpha val="40000"/>
              </a:prstClr>
            </a:outerShdw>
          </a:effectLst>
        </p:spPr>
      </p:pic>
      <p:sp>
        <p:nvSpPr>
          <p:cNvPr id="44" name="Rectangle: Rounded Corners 43">
            <a:extLst>
              <a:ext uri="{FF2B5EF4-FFF2-40B4-BE49-F238E27FC236}">
                <a16:creationId xmlns:a16="http://schemas.microsoft.com/office/drawing/2014/main" id="{D6DCFA1C-46A3-4844-9F7F-A5AC57ACE0F0}"/>
              </a:ext>
            </a:extLst>
          </p:cNvPr>
          <p:cNvSpPr/>
          <p:nvPr/>
        </p:nvSpPr>
        <p:spPr>
          <a:xfrm>
            <a:off x="62752" y="69564"/>
            <a:ext cx="1678584" cy="228609"/>
          </a:xfrm>
          <a:prstGeom prst="roundRect">
            <a:avLst>
              <a:gd name="adj" fmla="val 14234"/>
            </a:avLst>
          </a:prstGeom>
          <a:solidFill>
            <a:srgbClr val="652F8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900" b="0" i="0" u="none" strike="noStrike" kern="1200" cap="none" spc="0" normalizeH="0" baseline="0" noProof="0">
                <a:ln>
                  <a:noFill/>
                </a:ln>
                <a:solidFill>
                  <a:prstClr val="white"/>
                </a:solidFill>
                <a:effectLst/>
                <a:uLnTx/>
                <a:uFillTx/>
                <a:latin typeface="DIN Next LT Arabic"/>
                <a:ea typeface="+mn-ea"/>
                <a:cs typeface="DIN Next LT Arabic"/>
              </a:rPr>
              <a:t>2- جمع البيانات ومعالجتها</a:t>
            </a:r>
          </a:p>
        </p:txBody>
      </p:sp>
    </p:spTree>
    <p:extLst>
      <p:ext uri="{BB962C8B-B14F-4D97-AF65-F5344CB8AC3E}">
        <p14:creationId xmlns:p14="http://schemas.microsoft.com/office/powerpoint/2010/main" val="1127666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2241223F-7659-4530-9C15-38FF1937EF01}"/>
              </a:ext>
            </a:extLst>
          </p:cNvPr>
          <p:cNvGraphicFramePr>
            <a:graphicFrameLocks noChangeAspect="1"/>
          </p:cNvGraphicFramePr>
          <p:nvPr>
            <p:custDataLst>
              <p:tags r:id="rId2"/>
            </p:custDataLst>
            <p:extLst>
              <p:ext uri="{D42A27DB-BD31-4B8C-83A1-F6EECF244321}">
                <p14:modId xmlns:p14="http://schemas.microsoft.com/office/powerpoint/2010/main" val="61818419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3738" name="think-cell Slide" r:id="rId21" imgW="421" imgH="420" progId="TCLayout.ActiveDocument.1">
                  <p:embed/>
                </p:oleObj>
              </mc:Choice>
              <mc:Fallback>
                <p:oleObj name="think-cell Slide" r:id="rId21" imgW="421" imgH="420" progId="TCLayout.ActiveDocument.1">
                  <p:embed/>
                  <p:pic>
                    <p:nvPicPr>
                      <p:cNvPr id="3" name="Object 2" hidden="1">
                        <a:extLst>
                          <a:ext uri="{FF2B5EF4-FFF2-40B4-BE49-F238E27FC236}">
                            <a16:creationId xmlns:a16="http://schemas.microsoft.com/office/drawing/2014/main" id="{2241223F-7659-4530-9C15-38FF1937EF01}"/>
                          </a:ext>
                        </a:extLst>
                      </p:cNvPr>
                      <p:cNvPicPr/>
                      <p:nvPr/>
                    </p:nvPicPr>
                    <p:blipFill>
                      <a:blip r:embed="rId22"/>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00A2DD03-7475-49FA-BEAA-A613BADFC2DD}"/>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4400" rtl="1" eaLnBrk="1" fontAlgn="auto" latinLnBrk="0" hangingPunct="1">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prstClr val="white"/>
              </a:solidFill>
              <a:effectLst/>
              <a:uLnTx/>
              <a:uFillTx/>
              <a:latin typeface="DIN Next LT Arabic Medium" panose="020B0603020203050203" pitchFamily="34" charset="-78"/>
              <a:ea typeface="+mn-ea"/>
              <a:cs typeface="DIN Next LT Arabic Medium"/>
              <a:sym typeface="DIN Next LT Arabic Medium" panose="020B0603020203050203" pitchFamily="34" charset="-78"/>
            </a:endParaRPr>
          </a:p>
        </p:txBody>
      </p:sp>
      <p:sp>
        <p:nvSpPr>
          <p:cNvPr id="5" name="Footer Placeholder 4">
            <a:extLst>
              <a:ext uri="{FF2B5EF4-FFF2-40B4-BE49-F238E27FC236}">
                <a16:creationId xmlns:a16="http://schemas.microsoft.com/office/drawing/2014/main" id="{3441CF44-993A-4152-AE84-37B3D3886D75}"/>
              </a:ext>
            </a:extLst>
          </p:cNvPr>
          <p:cNvSpPr>
            <a:spLocks noGrp="1"/>
          </p:cNvSpPr>
          <p:nvPr>
            <p:ph type="ftr" sz="quarter" idx="1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900" b="0" i="0" u="none" strike="noStrike" kern="1200" cap="none" spc="0" normalizeH="0" baseline="0" noProof="0">
                <a:ln>
                  <a:noFill/>
                </a:ln>
                <a:solidFill>
                  <a:prstClr val="white">
                    <a:lumMod val="65000"/>
                  </a:prstClr>
                </a:solidFill>
                <a:effectLst/>
                <a:uLnTx/>
                <a:uFillTx/>
                <a:latin typeface="DIN Next LT Arabic"/>
                <a:ea typeface="+mn-ea"/>
                <a:cs typeface="DIN Next LT Arabic"/>
              </a:rPr>
              <a:t>المصدر: الموقع الإلكتروني الرسمي، وكتيب الشركة، والتقارير السنوية، والأبحاث الصحفية، وتحليلات فريق العمل</a:t>
            </a:r>
          </a:p>
        </p:txBody>
      </p:sp>
      <p:sp>
        <p:nvSpPr>
          <p:cNvPr id="6" name="Slide Number Placeholder 5">
            <a:extLst>
              <a:ext uri="{FF2B5EF4-FFF2-40B4-BE49-F238E27FC236}">
                <a16:creationId xmlns:a16="http://schemas.microsoft.com/office/drawing/2014/main" id="{0635170F-F793-4C17-85B7-7F892DADA37A}"/>
              </a:ext>
            </a:extLst>
          </p:cNvPr>
          <p:cNvSpPr>
            <a:spLocks noGrp="1"/>
          </p:cNvSpPr>
          <p:nvPr>
            <p:ph type="sldNum" sz="quarter" idx="12"/>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fld id="{9FDB499F-DC86-4996-A3C7-FCE8E06389C2}" type="slidenum">
              <a:rPr kumimoji="0" lang="ar-SA" sz="900" b="0" i="0" u="none" strike="noStrike" kern="1200" cap="none" spc="0" normalizeH="0" baseline="0" noProof="0" smtClean="0">
                <a:ln>
                  <a:noFill/>
                </a:ln>
                <a:solidFill>
                  <a:prstClr val="white">
                    <a:lumMod val="65000"/>
                  </a:prstClr>
                </a:solidFill>
                <a:effectLst/>
                <a:uLnTx/>
                <a:uFillTx/>
                <a:latin typeface="DIN Next LT Arabic"/>
                <a:ea typeface="+mn-ea"/>
                <a:cs typeface="DIN Next LT Arabic"/>
              </a:rPr>
              <a:pPr marL="0" marR="0" lvl="0" indent="0" algn="r" defTabSz="914400" rtl="1" eaLnBrk="1" fontAlgn="auto" latinLnBrk="0" hangingPunct="1">
                <a:lnSpc>
                  <a:spcPct val="100000"/>
                </a:lnSpc>
                <a:spcBef>
                  <a:spcPts val="0"/>
                </a:spcBef>
                <a:spcAft>
                  <a:spcPts val="0"/>
                </a:spcAft>
                <a:buClrTx/>
                <a:buSzTx/>
                <a:buFontTx/>
                <a:buNone/>
                <a:tabLst/>
                <a:defRPr/>
              </a:pPr>
              <a:t>6</a:t>
            </a:fld>
            <a:endParaRPr kumimoji="0" lang="ar-SA" sz="900" b="0" i="0" u="none" strike="noStrike" kern="1200" cap="none" spc="0" normalizeH="0" baseline="0" noProof="0">
              <a:ln>
                <a:noFill/>
              </a:ln>
              <a:solidFill>
                <a:prstClr val="white">
                  <a:lumMod val="65000"/>
                </a:prstClr>
              </a:solidFill>
              <a:effectLst/>
              <a:uLnTx/>
              <a:uFillTx/>
              <a:latin typeface="DIN Next LT Arabic"/>
              <a:ea typeface="+mn-ea"/>
              <a:cs typeface="DIN Next LT Arabic"/>
            </a:endParaRPr>
          </a:p>
        </p:txBody>
      </p:sp>
      <p:sp>
        <p:nvSpPr>
          <p:cNvPr id="7" name="Title 6">
            <a:extLst>
              <a:ext uri="{FF2B5EF4-FFF2-40B4-BE49-F238E27FC236}">
                <a16:creationId xmlns:a16="http://schemas.microsoft.com/office/drawing/2014/main" id="{390C35DB-DE24-48FB-8CC7-213470588F49}"/>
              </a:ext>
            </a:extLst>
          </p:cNvPr>
          <p:cNvSpPr>
            <a:spLocks noGrp="1"/>
          </p:cNvSpPr>
          <p:nvPr>
            <p:ph type="title"/>
          </p:nvPr>
        </p:nvSpPr>
        <p:spPr/>
        <p:txBody>
          <a:bodyPr vert="horz"/>
          <a:lstStyle/>
          <a:p>
            <a:r>
              <a:rPr lang="ar-SA"/>
              <a:t>قابلية التوسع</a:t>
            </a:r>
          </a:p>
        </p:txBody>
      </p:sp>
      <p:sp>
        <p:nvSpPr>
          <p:cNvPr id="27" name="TextBox 26">
            <a:extLst>
              <a:ext uri="{FF2B5EF4-FFF2-40B4-BE49-F238E27FC236}">
                <a16:creationId xmlns:a16="http://schemas.microsoft.com/office/drawing/2014/main" id="{BE16A71C-FC8C-4BFB-9D15-DB8D4A8006A4}"/>
              </a:ext>
            </a:extLst>
          </p:cNvPr>
          <p:cNvSpPr txBox="1"/>
          <p:nvPr/>
        </p:nvSpPr>
        <p:spPr>
          <a:xfrm flipH="1">
            <a:off x="8611236" y="2968625"/>
            <a:ext cx="2708910" cy="338138"/>
          </a:xfrm>
          <a:prstGeom prst="rect">
            <a:avLst/>
          </a:prstGeom>
          <a:noFill/>
        </p:spPr>
        <p:txBody>
          <a:bodyPr wrap="squar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1600" b="1" i="0" u="none" strike="noStrike" kern="1200" cap="none" spc="0" normalizeH="0" baseline="0" noProof="0">
                <a:ln>
                  <a:noFill/>
                </a:ln>
                <a:solidFill>
                  <a:srgbClr val="0C72BA"/>
                </a:solidFill>
                <a:effectLst/>
                <a:uLnTx/>
                <a:uFillTx/>
                <a:latin typeface="DIN Next LT Arabic"/>
                <a:ea typeface="+mn-ea"/>
                <a:cs typeface="DIN Next LT Arabic"/>
              </a:rPr>
              <a:t>عدد أجهزة الاستشعار</a:t>
            </a:r>
          </a:p>
        </p:txBody>
      </p:sp>
      <p:cxnSp>
        <p:nvCxnSpPr>
          <p:cNvPr id="28" name="Straight Connector 27">
            <a:extLst>
              <a:ext uri="{FF2B5EF4-FFF2-40B4-BE49-F238E27FC236}">
                <a16:creationId xmlns:a16="http://schemas.microsoft.com/office/drawing/2014/main" id="{631FDD8C-7446-4F7E-AC39-41199200493E}"/>
              </a:ext>
            </a:extLst>
          </p:cNvPr>
          <p:cNvCxnSpPr>
            <a:cxnSpLocks/>
          </p:cNvCxnSpPr>
          <p:nvPr/>
        </p:nvCxnSpPr>
        <p:spPr>
          <a:xfrm>
            <a:off x="8348981" y="3355975"/>
            <a:ext cx="323341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FF15F3D-41EA-49F8-BC9F-38697389B74C}"/>
              </a:ext>
            </a:extLst>
          </p:cNvPr>
          <p:cNvCxnSpPr>
            <a:cxnSpLocks/>
          </p:cNvCxnSpPr>
          <p:nvPr/>
        </p:nvCxnSpPr>
        <p:spPr>
          <a:xfrm>
            <a:off x="4511675" y="3355975"/>
            <a:ext cx="323341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38" name="Chart 37">
            <a:extLst>
              <a:ext uri="{FF2B5EF4-FFF2-40B4-BE49-F238E27FC236}">
                <a16:creationId xmlns:a16="http://schemas.microsoft.com/office/drawing/2014/main" id="{CABF2B61-A386-4347-AA40-D1085DEDE35A}"/>
              </a:ext>
            </a:extLst>
          </p:cNvPr>
          <p:cNvGraphicFramePr/>
          <p:nvPr>
            <p:custDataLst>
              <p:tags r:id="rId4"/>
            </p:custDataLst>
          </p:nvPr>
        </p:nvGraphicFramePr>
        <p:xfrm>
          <a:off x="8482013" y="3530600"/>
          <a:ext cx="3035300" cy="2333625"/>
        </p:xfrm>
        <a:graphic>
          <a:graphicData uri="http://schemas.openxmlformats.org/drawingml/2006/chart">
            <c:chart xmlns:c="http://schemas.openxmlformats.org/drawingml/2006/chart" xmlns:r="http://schemas.openxmlformats.org/officeDocument/2006/relationships" r:id="rId23"/>
          </a:graphicData>
        </a:graphic>
      </p:graphicFrame>
      <p:sp>
        <p:nvSpPr>
          <p:cNvPr id="17" name="Text Placeholder 2">
            <a:extLst>
              <a:ext uri="{FF2B5EF4-FFF2-40B4-BE49-F238E27FC236}">
                <a16:creationId xmlns:a16="http://schemas.microsoft.com/office/drawing/2014/main" id="{2FBB0243-8E04-4EE6-A1E6-4E81E560C50A}"/>
              </a:ext>
            </a:extLst>
          </p:cNvPr>
          <p:cNvSpPr>
            <a:spLocks noGrp="1"/>
          </p:cNvSpPr>
          <p:nvPr>
            <p:custDataLst>
              <p:tags r:id="rId5"/>
            </p:custDataLst>
          </p:nvPr>
        </p:nvSpPr>
        <p:spPr bwMode="auto">
          <a:xfrm>
            <a:off x="8842375" y="5840413"/>
            <a:ext cx="400050" cy="21272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1" anchor="t" anchorCtr="0">
            <a:noAutofit/>
          </a:bodyPr>
          <a:lstStyle>
            <a:lvl1pPr marL="342900" indent="-342900" algn="r" defTabSz="914400" rtl="1"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1" eaLnBrk="1" fontAlgn="auto" latinLnBrk="0" hangingPunct="1">
              <a:lnSpc>
                <a:spcPct val="100000"/>
              </a:lnSpc>
              <a:spcBef>
                <a:spcPct val="0"/>
              </a:spcBef>
              <a:spcAft>
                <a:spcPct val="0"/>
              </a:spcAft>
              <a:buClrTx/>
              <a:buSzTx/>
              <a:buFont typeface="Arial" pitchFamily="34" charset="0"/>
              <a:buNone/>
              <a:tabLst/>
              <a:defRPr/>
            </a:pPr>
            <a:fld id="{DD023267-F209-450C-AD9E-F676C85455A9}" type="datetime'''2''''''0''''''''''''''''''''''''''''''''''''''''''''''17'''">
              <a:rPr kumimoji="0" lang="en-US" altLang="en-US" sz="1400" b="0" i="0" u="none" strike="noStrike" kern="1200" cap="none" spc="0" normalizeH="0" baseline="0" noProof="0" smtClean="0">
                <a:ln>
                  <a:noFill/>
                </a:ln>
                <a:solidFill>
                  <a:srgbClr val="282560"/>
                </a:solidFill>
                <a:effectLst/>
                <a:uLnTx/>
                <a:uFillTx/>
                <a:latin typeface="DIN Next LT Arabic"/>
                <a:ea typeface="+mn-ea"/>
                <a:cs typeface="DIN Next LT Arabic"/>
              </a:rPr>
              <a:pPr marL="0" marR="0" lvl="0" indent="0" algn="ctr" defTabSz="914400" rtl="1" eaLnBrk="1" fontAlgn="auto" latinLnBrk="0" hangingPunct="1">
                <a:lnSpc>
                  <a:spcPct val="100000"/>
                </a:lnSpc>
                <a:spcBef>
                  <a:spcPct val="0"/>
                </a:spcBef>
                <a:spcAft>
                  <a:spcPct val="0"/>
                </a:spcAft>
                <a:buClrTx/>
                <a:buSzTx/>
                <a:buFont typeface="Arial" pitchFamily="34" charset="0"/>
                <a:buNone/>
                <a:tabLst/>
                <a:defRPr/>
              </a:pPr>
              <a:t>2017</a:t>
            </a:fld>
            <a:endParaRPr kumimoji="0" lang="en-US" altLang="en-US" sz="14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19" name="Text Placeholder 2">
            <a:extLst>
              <a:ext uri="{FF2B5EF4-FFF2-40B4-BE49-F238E27FC236}">
                <a16:creationId xmlns:a16="http://schemas.microsoft.com/office/drawing/2014/main" id="{6198FDFC-0BF8-4A47-A4CE-BDAE224D8EEB}"/>
              </a:ext>
            </a:extLst>
          </p:cNvPr>
          <p:cNvSpPr>
            <a:spLocks noGrp="1"/>
          </p:cNvSpPr>
          <p:nvPr>
            <p:custDataLst>
              <p:tags r:id="rId6"/>
            </p:custDataLst>
          </p:nvPr>
        </p:nvSpPr>
        <p:spPr bwMode="auto">
          <a:xfrm>
            <a:off x="10755313" y="5840413"/>
            <a:ext cx="400050" cy="21272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1" anchor="t" anchorCtr="0">
            <a:noAutofit/>
          </a:bodyPr>
          <a:lstStyle>
            <a:lvl1pPr marL="342900" indent="-342900" algn="r" defTabSz="914400" rtl="1"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1" eaLnBrk="1" fontAlgn="auto" latinLnBrk="0" hangingPunct="1">
              <a:lnSpc>
                <a:spcPct val="100000"/>
              </a:lnSpc>
              <a:spcBef>
                <a:spcPct val="0"/>
              </a:spcBef>
              <a:spcAft>
                <a:spcPct val="0"/>
              </a:spcAft>
              <a:buClrTx/>
              <a:buSzTx/>
              <a:buFont typeface="Arial" pitchFamily="34" charset="0"/>
              <a:buNone/>
              <a:tabLst/>
              <a:defRPr/>
            </a:pPr>
            <a:fld id="{259AB2FF-EEDA-4858-BEDD-266B37259BB8}" type="datetime'''''''''''''''''''''''''2''''''0''''''''2''''1'''''">
              <a:rPr kumimoji="0" lang="en-US" altLang="en-US" sz="1400" b="0" i="0" u="none" strike="noStrike" kern="1200" cap="none" spc="0" normalizeH="0" baseline="0" noProof="0" smtClean="0">
                <a:ln>
                  <a:noFill/>
                </a:ln>
                <a:solidFill>
                  <a:srgbClr val="282560"/>
                </a:solidFill>
                <a:effectLst/>
                <a:uLnTx/>
                <a:uFillTx/>
                <a:latin typeface="DIN Next LT Arabic"/>
                <a:ea typeface="+mn-ea"/>
                <a:cs typeface="DIN Next LT Arabic"/>
              </a:rPr>
              <a:pPr marL="0" marR="0" lvl="0" indent="0" algn="ctr" defTabSz="914400" rtl="1" eaLnBrk="1" fontAlgn="auto" latinLnBrk="0" hangingPunct="1">
                <a:lnSpc>
                  <a:spcPct val="100000"/>
                </a:lnSpc>
                <a:spcBef>
                  <a:spcPct val="0"/>
                </a:spcBef>
                <a:spcAft>
                  <a:spcPct val="0"/>
                </a:spcAft>
                <a:buClrTx/>
                <a:buSzTx/>
                <a:buFont typeface="Arial" pitchFamily="34" charset="0"/>
                <a:buNone/>
                <a:tabLst/>
                <a:defRPr/>
              </a:pPr>
              <a:t>2021</a:t>
            </a:fld>
            <a:endParaRPr kumimoji="0" lang="en-US" altLang="en-US" sz="14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18" name="Text Placeholder 2">
            <a:extLst>
              <a:ext uri="{FF2B5EF4-FFF2-40B4-BE49-F238E27FC236}">
                <a16:creationId xmlns:a16="http://schemas.microsoft.com/office/drawing/2014/main" id="{172E1DC4-55C1-44F2-82AB-BD4A4BCCA81B}"/>
              </a:ext>
            </a:extLst>
          </p:cNvPr>
          <p:cNvSpPr>
            <a:spLocks noGrp="1"/>
          </p:cNvSpPr>
          <p:nvPr>
            <p:custDataLst>
              <p:tags r:id="rId7"/>
            </p:custDataLst>
          </p:nvPr>
        </p:nvSpPr>
        <p:spPr bwMode="auto">
          <a:xfrm>
            <a:off x="9799638" y="5840413"/>
            <a:ext cx="400050" cy="21272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1" anchor="t" anchorCtr="0">
            <a:noAutofit/>
          </a:bodyPr>
          <a:lstStyle>
            <a:lvl1pPr marL="342900" indent="-342900" algn="r" defTabSz="914400" rtl="1"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1" eaLnBrk="1" fontAlgn="auto" latinLnBrk="0" hangingPunct="1">
              <a:lnSpc>
                <a:spcPct val="100000"/>
              </a:lnSpc>
              <a:spcBef>
                <a:spcPct val="0"/>
              </a:spcBef>
              <a:spcAft>
                <a:spcPct val="0"/>
              </a:spcAft>
              <a:buClrTx/>
              <a:buSzTx/>
              <a:buFont typeface="Arial" pitchFamily="34" charset="0"/>
              <a:buNone/>
              <a:tabLst/>
              <a:defRPr/>
            </a:pPr>
            <a:fld id="{77D0D5F5-E166-450C-9E2E-57E1ED39CA27}" type="datetime'''20''''''''''''''''''1''''''''''''''9'''''''''''''''''''">
              <a:rPr kumimoji="0" lang="en-US" altLang="en-US" sz="1400" b="0" i="0" u="none" strike="noStrike" kern="1200" cap="none" spc="0" normalizeH="0" baseline="0" noProof="0" smtClean="0">
                <a:ln>
                  <a:noFill/>
                </a:ln>
                <a:solidFill>
                  <a:srgbClr val="282560"/>
                </a:solidFill>
                <a:effectLst/>
                <a:uLnTx/>
                <a:uFillTx/>
                <a:latin typeface="DIN Next LT Arabic"/>
                <a:ea typeface="+mn-ea"/>
                <a:cs typeface="DIN Next LT Arabic"/>
              </a:rPr>
              <a:pPr marL="0" marR="0" lvl="0" indent="0" algn="ctr" defTabSz="914400" rtl="1" eaLnBrk="1" fontAlgn="auto" latinLnBrk="0" hangingPunct="1">
                <a:lnSpc>
                  <a:spcPct val="100000"/>
                </a:lnSpc>
                <a:spcBef>
                  <a:spcPct val="0"/>
                </a:spcBef>
                <a:spcAft>
                  <a:spcPct val="0"/>
                </a:spcAft>
                <a:buClrTx/>
                <a:buSzTx/>
                <a:buFont typeface="Arial" pitchFamily="34" charset="0"/>
                <a:buNone/>
                <a:tabLst/>
                <a:defRPr/>
              </a:pPr>
              <a:t>2019</a:t>
            </a:fld>
            <a:endParaRPr kumimoji="0" lang="en-US" altLang="en-US" sz="1400" b="0" i="0" u="none" strike="noStrike" kern="1200" cap="none" spc="0" normalizeH="0" baseline="0" noProof="0">
              <a:ln>
                <a:noFill/>
              </a:ln>
              <a:solidFill>
                <a:srgbClr val="282560"/>
              </a:solidFill>
              <a:effectLst/>
              <a:uLnTx/>
              <a:uFillTx/>
              <a:latin typeface="DIN Next LT Arabic"/>
              <a:ea typeface="+mn-ea"/>
              <a:cs typeface="DIN Next LT Arabic"/>
            </a:endParaRPr>
          </a:p>
        </p:txBody>
      </p:sp>
      <p:cxnSp>
        <p:nvCxnSpPr>
          <p:cNvPr id="31" name="Straight Connector 30">
            <a:extLst>
              <a:ext uri="{FF2B5EF4-FFF2-40B4-BE49-F238E27FC236}">
                <a16:creationId xmlns:a16="http://schemas.microsoft.com/office/drawing/2014/main" id="{7485A3F2-8AE8-4DC4-8C2A-776E04995BC0}"/>
              </a:ext>
            </a:extLst>
          </p:cNvPr>
          <p:cNvCxnSpPr>
            <a:cxnSpLocks/>
          </p:cNvCxnSpPr>
          <p:nvPr/>
        </p:nvCxnSpPr>
        <p:spPr>
          <a:xfrm>
            <a:off x="674370" y="3355975"/>
            <a:ext cx="323341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6AC51654-57BC-4C8A-95B3-0152B90BAF57}"/>
              </a:ext>
            </a:extLst>
          </p:cNvPr>
          <p:cNvSpPr txBox="1"/>
          <p:nvPr/>
        </p:nvSpPr>
        <p:spPr>
          <a:xfrm flipH="1">
            <a:off x="4743768" y="2968625"/>
            <a:ext cx="2775586" cy="338554"/>
          </a:xfrm>
          <a:prstGeom prst="rect">
            <a:avLst/>
          </a:prstGeom>
          <a:noFill/>
        </p:spPr>
        <p:txBody>
          <a:bodyPr wrap="squar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1600" b="1" i="0" u="none" strike="noStrike" kern="1200" cap="none" spc="0" normalizeH="0" baseline="0" noProof="0">
                <a:ln>
                  <a:noFill/>
                </a:ln>
                <a:solidFill>
                  <a:srgbClr val="0C72BA"/>
                </a:solidFill>
                <a:effectLst/>
                <a:uLnTx/>
                <a:uFillTx/>
                <a:latin typeface="DIN Next LT Arabic"/>
                <a:ea typeface="+mn-ea"/>
                <a:cs typeface="DIN Next LT Arabic"/>
              </a:rPr>
              <a:t>عدد المؤشرات المرصودة</a:t>
            </a:r>
          </a:p>
        </p:txBody>
      </p:sp>
      <p:sp>
        <p:nvSpPr>
          <p:cNvPr id="33" name="TextBox 32">
            <a:extLst>
              <a:ext uri="{FF2B5EF4-FFF2-40B4-BE49-F238E27FC236}">
                <a16:creationId xmlns:a16="http://schemas.microsoft.com/office/drawing/2014/main" id="{058AF474-A699-4B76-A23A-406B0E84E8D2}"/>
              </a:ext>
            </a:extLst>
          </p:cNvPr>
          <p:cNvSpPr txBox="1"/>
          <p:nvPr/>
        </p:nvSpPr>
        <p:spPr>
          <a:xfrm flipH="1">
            <a:off x="645161" y="2968625"/>
            <a:ext cx="3291838" cy="338554"/>
          </a:xfrm>
          <a:prstGeom prst="rect">
            <a:avLst/>
          </a:prstGeom>
          <a:noFill/>
        </p:spPr>
        <p:txBody>
          <a:bodyPr wrap="squar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1600" b="1" i="0" u="none" strike="noStrike" kern="1200" cap="none" spc="0" normalizeH="0" baseline="0" noProof="0">
                <a:ln>
                  <a:noFill/>
                </a:ln>
                <a:solidFill>
                  <a:srgbClr val="0C72BA"/>
                </a:solidFill>
                <a:effectLst/>
                <a:uLnTx/>
                <a:uFillTx/>
                <a:latin typeface="DIN Next LT Arabic"/>
                <a:ea typeface="+mn-ea"/>
                <a:cs typeface="DIN Next LT Arabic"/>
              </a:rPr>
              <a:t>عدد عمليات الرصد (في اليوم)</a:t>
            </a:r>
          </a:p>
        </p:txBody>
      </p:sp>
      <p:graphicFrame>
        <p:nvGraphicFramePr>
          <p:cNvPr id="36" name="Chart 35">
            <a:extLst>
              <a:ext uri="{FF2B5EF4-FFF2-40B4-BE49-F238E27FC236}">
                <a16:creationId xmlns:a16="http://schemas.microsoft.com/office/drawing/2014/main" id="{3B175ABC-CC67-45C1-B42A-184151D084E5}"/>
              </a:ext>
            </a:extLst>
          </p:cNvPr>
          <p:cNvGraphicFramePr/>
          <p:nvPr>
            <p:custDataLst>
              <p:tags r:id="rId8"/>
            </p:custDataLst>
            <p:extLst>
              <p:ext uri="{D42A27DB-BD31-4B8C-83A1-F6EECF244321}">
                <p14:modId xmlns:p14="http://schemas.microsoft.com/office/powerpoint/2010/main" val="2202448203"/>
              </p:ext>
            </p:extLst>
          </p:nvPr>
        </p:nvGraphicFramePr>
        <p:xfrm>
          <a:off x="4603750" y="3530600"/>
          <a:ext cx="3035300" cy="2333625"/>
        </p:xfrm>
        <a:graphic>
          <a:graphicData uri="http://schemas.openxmlformats.org/drawingml/2006/chart">
            <c:chart xmlns:c="http://schemas.openxmlformats.org/drawingml/2006/chart" xmlns:r="http://schemas.openxmlformats.org/officeDocument/2006/relationships" r:id="rId24"/>
          </a:graphicData>
        </a:graphic>
      </p:graphicFrame>
      <p:sp>
        <p:nvSpPr>
          <p:cNvPr id="50" name="Text Placeholder 2">
            <a:extLst>
              <a:ext uri="{FF2B5EF4-FFF2-40B4-BE49-F238E27FC236}">
                <a16:creationId xmlns:a16="http://schemas.microsoft.com/office/drawing/2014/main" id="{25B4F009-F300-4480-BCCA-5DA3557BE3DF}"/>
              </a:ext>
            </a:extLst>
          </p:cNvPr>
          <p:cNvSpPr>
            <a:spLocks noGrp="1"/>
          </p:cNvSpPr>
          <p:nvPr>
            <p:custDataLst>
              <p:tags r:id="rId9"/>
            </p:custDataLst>
          </p:nvPr>
        </p:nvSpPr>
        <p:spPr bwMode="auto">
          <a:xfrm>
            <a:off x="4964113" y="5840413"/>
            <a:ext cx="400050" cy="21272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1" anchor="t" anchorCtr="0">
            <a:noAutofit/>
          </a:bodyPr>
          <a:lstStyle>
            <a:lvl1pPr marL="342900" indent="-342900" algn="r" defTabSz="914400" rtl="1"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1" eaLnBrk="1" fontAlgn="auto" latinLnBrk="0" hangingPunct="1">
              <a:lnSpc>
                <a:spcPct val="100000"/>
              </a:lnSpc>
              <a:spcBef>
                <a:spcPct val="0"/>
              </a:spcBef>
              <a:spcAft>
                <a:spcPct val="0"/>
              </a:spcAft>
              <a:buClrTx/>
              <a:buSzTx/>
              <a:buFont typeface="Arial" pitchFamily="34" charset="0"/>
              <a:buNone/>
              <a:tabLst/>
              <a:defRPr/>
            </a:pPr>
            <a:fld id="{2E8BE142-553D-4B00-8708-501C23091117}" type="datetime'''2''''''''''''''''''''''''''''0''17'">
              <a:rPr kumimoji="0" lang="en-US" altLang="en-US" sz="1400" b="0" i="0" u="none" strike="noStrike" kern="1200" cap="none" spc="0" normalizeH="0" baseline="0" noProof="0" smtClean="0">
                <a:ln>
                  <a:noFill/>
                </a:ln>
                <a:solidFill>
                  <a:srgbClr val="282560"/>
                </a:solidFill>
                <a:effectLst/>
                <a:uLnTx/>
                <a:uFillTx/>
                <a:latin typeface="DIN Next LT Arabic"/>
                <a:ea typeface="+mn-ea"/>
                <a:cs typeface="DIN Next LT Arabic"/>
              </a:rPr>
              <a:pPr marL="0" marR="0" lvl="0" indent="0" algn="ctr" defTabSz="914400" rtl="1" eaLnBrk="1" fontAlgn="auto" latinLnBrk="0" hangingPunct="1">
                <a:lnSpc>
                  <a:spcPct val="100000"/>
                </a:lnSpc>
                <a:spcBef>
                  <a:spcPct val="0"/>
                </a:spcBef>
                <a:spcAft>
                  <a:spcPct val="0"/>
                </a:spcAft>
                <a:buClrTx/>
                <a:buSzTx/>
                <a:buFont typeface="Arial" pitchFamily="34" charset="0"/>
                <a:buNone/>
                <a:tabLst/>
                <a:defRPr/>
              </a:pPr>
              <a:t>2017</a:t>
            </a:fld>
            <a:endParaRPr kumimoji="0" lang="en-US" altLang="en-US" sz="14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51" name="Text Placeholder 2">
            <a:extLst>
              <a:ext uri="{FF2B5EF4-FFF2-40B4-BE49-F238E27FC236}">
                <a16:creationId xmlns:a16="http://schemas.microsoft.com/office/drawing/2014/main" id="{9CF3F123-2C49-476E-A3A0-64DF1390F2F8}"/>
              </a:ext>
            </a:extLst>
          </p:cNvPr>
          <p:cNvSpPr>
            <a:spLocks noGrp="1"/>
          </p:cNvSpPr>
          <p:nvPr>
            <p:custDataLst>
              <p:tags r:id="rId10"/>
            </p:custDataLst>
          </p:nvPr>
        </p:nvSpPr>
        <p:spPr bwMode="auto">
          <a:xfrm>
            <a:off x="5921375" y="5840413"/>
            <a:ext cx="400050" cy="21272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1" anchor="t" anchorCtr="0">
            <a:noAutofit/>
          </a:bodyPr>
          <a:lstStyle>
            <a:lvl1pPr marL="342900" indent="-342900" algn="r" defTabSz="914400" rtl="1"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1" eaLnBrk="1" fontAlgn="auto" latinLnBrk="0" hangingPunct="1">
              <a:lnSpc>
                <a:spcPct val="100000"/>
              </a:lnSpc>
              <a:spcBef>
                <a:spcPct val="0"/>
              </a:spcBef>
              <a:spcAft>
                <a:spcPct val="0"/>
              </a:spcAft>
              <a:buClrTx/>
              <a:buSzTx/>
              <a:buFont typeface="Arial" pitchFamily="34" charset="0"/>
              <a:buNone/>
              <a:tabLst/>
              <a:defRPr/>
            </a:pPr>
            <a:fld id="{C2D8960C-A9A0-4A2B-B036-284A4687A41E}" type="datetime'''2''''''''0''''1''9'''''''''''''''''''''''''">
              <a:rPr kumimoji="0" lang="en-US" altLang="en-US" sz="1400" b="0" i="0" u="none" strike="noStrike" kern="1200" cap="none" spc="0" normalizeH="0" baseline="0" noProof="0" smtClean="0">
                <a:ln>
                  <a:noFill/>
                </a:ln>
                <a:solidFill>
                  <a:srgbClr val="282560"/>
                </a:solidFill>
                <a:effectLst/>
                <a:uLnTx/>
                <a:uFillTx/>
                <a:latin typeface="DIN Next LT Arabic"/>
                <a:ea typeface="+mn-ea"/>
                <a:cs typeface="DIN Next LT Arabic"/>
              </a:rPr>
              <a:pPr marL="0" marR="0" lvl="0" indent="0" algn="ctr" defTabSz="914400" rtl="1" eaLnBrk="1" fontAlgn="auto" latinLnBrk="0" hangingPunct="1">
                <a:lnSpc>
                  <a:spcPct val="100000"/>
                </a:lnSpc>
                <a:spcBef>
                  <a:spcPct val="0"/>
                </a:spcBef>
                <a:spcAft>
                  <a:spcPct val="0"/>
                </a:spcAft>
                <a:buClrTx/>
                <a:buSzTx/>
                <a:buFont typeface="Arial" pitchFamily="34" charset="0"/>
                <a:buNone/>
                <a:tabLst/>
                <a:defRPr/>
              </a:pPr>
              <a:t>2019</a:t>
            </a:fld>
            <a:endParaRPr kumimoji="0" lang="en-US" altLang="en-US" sz="14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52" name="Text Placeholder 2">
            <a:extLst>
              <a:ext uri="{FF2B5EF4-FFF2-40B4-BE49-F238E27FC236}">
                <a16:creationId xmlns:a16="http://schemas.microsoft.com/office/drawing/2014/main" id="{0E6DDC4C-4944-4FE1-9900-FCFC23AAEC8A}"/>
              </a:ext>
            </a:extLst>
          </p:cNvPr>
          <p:cNvSpPr>
            <a:spLocks noGrp="1"/>
          </p:cNvSpPr>
          <p:nvPr>
            <p:custDataLst>
              <p:tags r:id="rId11"/>
            </p:custDataLst>
          </p:nvPr>
        </p:nvSpPr>
        <p:spPr bwMode="auto">
          <a:xfrm>
            <a:off x="6877050" y="5840413"/>
            <a:ext cx="400050" cy="21272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1" anchor="t" anchorCtr="0">
            <a:noAutofit/>
          </a:bodyPr>
          <a:lstStyle>
            <a:lvl1pPr marL="342900" indent="-342900" algn="r" defTabSz="914400" rtl="1"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1" eaLnBrk="1" fontAlgn="auto" latinLnBrk="0" hangingPunct="1">
              <a:lnSpc>
                <a:spcPct val="100000"/>
              </a:lnSpc>
              <a:spcBef>
                <a:spcPct val="0"/>
              </a:spcBef>
              <a:spcAft>
                <a:spcPct val="0"/>
              </a:spcAft>
              <a:buClrTx/>
              <a:buSzTx/>
              <a:buFont typeface="Arial" pitchFamily="34" charset="0"/>
              <a:buNone/>
              <a:tabLst/>
              <a:defRPr/>
            </a:pPr>
            <a:fld id="{601422E0-87CF-45BF-86B9-055ACD995CC2}" type="datetime'''''''''2''''''''''''''''''''0''''''''''''''21'''''''''''">
              <a:rPr kumimoji="0" lang="en-US" altLang="en-US" sz="1400" b="0" i="0" u="none" strike="noStrike" kern="1200" cap="none" spc="0" normalizeH="0" baseline="0" noProof="0" smtClean="0">
                <a:ln>
                  <a:noFill/>
                </a:ln>
                <a:solidFill>
                  <a:srgbClr val="282560"/>
                </a:solidFill>
                <a:effectLst/>
                <a:uLnTx/>
                <a:uFillTx/>
                <a:latin typeface="DIN Next LT Arabic"/>
                <a:ea typeface="+mn-ea"/>
                <a:cs typeface="DIN Next LT Arabic"/>
              </a:rPr>
              <a:pPr marL="0" marR="0" lvl="0" indent="0" algn="ctr" defTabSz="914400" rtl="1" eaLnBrk="1" fontAlgn="auto" latinLnBrk="0" hangingPunct="1">
                <a:lnSpc>
                  <a:spcPct val="100000"/>
                </a:lnSpc>
                <a:spcBef>
                  <a:spcPct val="0"/>
                </a:spcBef>
                <a:spcAft>
                  <a:spcPct val="0"/>
                </a:spcAft>
                <a:buClrTx/>
                <a:buSzTx/>
                <a:buFont typeface="Arial" pitchFamily="34" charset="0"/>
                <a:buNone/>
                <a:tabLst/>
                <a:defRPr/>
              </a:pPr>
              <a:t>2021</a:t>
            </a:fld>
            <a:endParaRPr kumimoji="0" lang="en-US" altLang="en-US" sz="1400" b="0" i="0" u="none" strike="noStrike" kern="1200" cap="none" spc="0" normalizeH="0" baseline="0" noProof="0">
              <a:ln>
                <a:noFill/>
              </a:ln>
              <a:solidFill>
                <a:srgbClr val="282560"/>
              </a:solidFill>
              <a:effectLst/>
              <a:uLnTx/>
              <a:uFillTx/>
              <a:latin typeface="DIN Next LT Arabic"/>
              <a:ea typeface="+mn-ea"/>
              <a:cs typeface="DIN Next LT Arabic"/>
            </a:endParaRPr>
          </a:p>
        </p:txBody>
      </p:sp>
      <p:graphicFrame>
        <p:nvGraphicFramePr>
          <p:cNvPr id="43" name="Chart 42">
            <a:extLst>
              <a:ext uri="{FF2B5EF4-FFF2-40B4-BE49-F238E27FC236}">
                <a16:creationId xmlns:a16="http://schemas.microsoft.com/office/drawing/2014/main" id="{9D983405-CC21-4B37-819E-9F51BB40A2FA}"/>
              </a:ext>
            </a:extLst>
          </p:cNvPr>
          <p:cNvGraphicFramePr/>
          <p:nvPr>
            <p:custDataLst>
              <p:tags r:id="rId12"/>
            </p:custDataLst>
            <p:extLst>
              <p:ext uri="{D42A27DB-BD31-4B8C-83A1-F6EECF244321}">
                <p14:modId xmlns:p14="http://schemas.microsoft.com/office/powerpoint/2010/main" val="795348015"/>
              </p:ext>
            </p:extLst>
          </p:nvPr>
        </p:nvGraphicFramePr>
        <p:xfrm>
          <a:off x="773113" y="3708400"/>
          <a:ext cx="3035300" cy="2155825"/>
        </p:xfrm>
        <a:graphic>
          <a:graphicData uri="http://schemas.openxmlformats.org/drawingml/2006/chart">
            <c:chart xmlns:c="http://schemas.openxmlformats.org/drawingml/2006/chart" xmlns:r="http://schemas.openxmlformats.org/officeDocument/2006/relationships" r:id="rId25"/>
          </a:graphicData>
        </a:graphic>
      </p:graphicFrame>
      <p:sp>
        <p:nvSpPr>
          <p:cNvPr id="62" name="Text Placeholder 2">
            <a:extLst>
              <a:ext uri="{FF2B5EF4-FFF2-40B4-BE49-F238E27FC236}">
                <a16:creationId xmlns:a16="http://schemas.microsoft.com/office/drawing/2014/main" id="{6CA5AA2F-56A1-42F2-A146-CBE146EEAD45}"/>
              </a:ext>
            </a:extLst>
          </p:cNvPr>
          <p:cNvSpPr>
            <a:spLocks noGrp="1"/>
          </p:cNvSpPr>
          <p:nvPr>
            <p:custDataLst>
              <p:tags r:id="rId13"/>
            </p:custDataLst>
          </p:nvPr>
        </p:nvSpPr>
        <p:spPr bwMode="auto">
          <a:xfrm>
            <a:off x="1133475" y="5840413"/>
            <a:ext cx="400050" cy="21272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1" anchor="t" anchorCtr="0">
            <a:noAutofit/>
          </a:bodyPr>
          <a:lstStyle>
            <a:lvl1pPr marL="342900" indent="-342900" algn="r" defTabSz="914400" rtl="1"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1" eaLnBrk="1" fontAlgn="auto" latinLnBrk="0" hangingPunct="1">
              <a:lnSpc>
                <a:spcPct val="100000"/>
              </a:lnSpc>
              <a:spcBef>
                <a:spcPct val="0"/>
              </a:spcBef>
              <a:spcAft>
                <a:spcPct val="0"/>
              </a:spcAft>
              <a:buClrTx/>
              <a:buSzTx/>
              <a:buFont typeface="Arial" pitchFamily="34" charset="0"/>
              <a:buNone/>
              <a:tabLst/>
              <a:defRPr/>
            </a:pPr>
            <a:fld id="{B4A5A36C-4B53-4BA4-8FB5-DA33BAF0FE0F}" type="datetime'20''''1''''''7'''''''''''''''''''''''''''''''''''''''''''">
              <a:rPr kumimoji="0" lang="en-US" altLang="en-US" sz="1400" b="0" i="0" u="none" strike="noStrike" kern="1200" cap="none" spc="0" normalizeH="0" baseline="0" noProof="0" smtClean="0">
                <a:ln>
                  <a:noFill/>
                </a:ln>
                <a:solidFill>
                  <a:srgbClr val="282560"/>
                </a:solidFill>
                <a:effectLst/>
                <a:uLnTx/>
                <a:uFillTx/>
                <a:latin typeface="DIN Next LT Arabic"/>
                <a:ea typeface="+mn-ea"/>
                <a:cs typeface="DIN Next LT Arabic"/>
              </a:rPr>
              <a:pPr marL="0" marR="0" lvl="0" indent="0" algn="ctr" defTabSz="914400" rtl="1" eaLnBrk="1" fontAlgn="auto" latinLnBrk="0" hangingPunct="1">
                <a:lnSpc>
                  <a:spcPct val="100000"/>
                </a:lnSpc>
                <a:spcBef>
                  <a:spcPct val="0"/>
                </a:spcBef>
                <a:spcAft>
                  <a:spcPct val="0"/>
                </a:spcAft>
                <a:buClrTx/>
                <a:buSzTx/>
                <a:buFont typeface="Arial" pitchFamily="34" charset="0"/>
                <a:buNone/>
                <a:tabLst/>
                <a:defRPr/>
              </a:pPr>
              <a:t>2017</a:t>
            </a:fld>
            <a:endParaRPr kumimoji="0" lang="en-US" altLang="en-US" sz="14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64" name="Text Placeholder 2">
            <a:extLst>
              <a:ext uri="{FF2B5EF4-FFF2-40B4-BE49-F238E27FC236}">
                <a16:creationId xmlns:a16="http://schemas.microsoft.com/office/drawing/2014/main" id="{148D18E8-F090-441C-86A6-01BE65E9435F}"/>
              </a:ext>
            </a:extLst>
          </p:cNvPr>
          <p:cNvSpPr>
            <a:spLocks noGrp="1"/>
          </p:cNvSpPr>
          <p:nvPr>
            <p:custDataLst>
              <p:tags r:id="rId14"/>
            </p:custDataLst>
          </p:nvPr>
        </p:nvSpPr>
        <p:spPr bwMode="auto">
          <a:xfrm>
            <a:off x="2090738" y="5840413"/>
            <a:ext cx="400050" cy="21272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1" anchor="t" anchorCtr="0">
            <a:noAutofit/>
          </a:bodyPr>
          <a:lstStyle>
            <a:lvl1pPr marL="342900" indent="-342900" algn="r" defTabSz="914400" rtl="1"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1" eaLnBrk="1" fontAlgn="auto" latinLnBrk="0" hangingPunct="1">
              <a:lnSpc>
                <a:spcPct val="100000"/>
              </a:lnSpc>
              <a:spcBef>
                <a:spcPct val="0"/>
              </a:spcBef>
              <a:spcAft>
                <a:spcPct val="0"/>
              </a:spcAft>
              <a:buClrTx/>
              <a:buSzTx/>
              <a:buFont typeface="Arial" pitchFamily="34" charset="0"/>
              <a:buNone/>
              <a:tabLst/>
              <a:defRPr/>
            </a:pPr>
            <a:fld id="{CA2E8254-1DB0-4255-A2DA-F2EC0BF8C396}" type="datetime'''''''''''''''''''''''2''0''''''''''1''9'''''''''''''''''''">
              <a:rPr kumimoji="0" lang="en-US" altLang="en-US" sz="1400" b="0" i="0" u="none" strike="noStrike" kern="1200" cap="none" spc="0" normalizeH="0" baseline="0" noProof="0" smtClean="0">
                <a:ln>
                  <a:noFill/>
                </a:ln>
                <a:solidFill>
                  <a:srgbClr val="282560"/>
                </a:solidFill>
                <a:effectLst/>
                <a:uLnTx/>
                <a:uFillTx/>
                <a:latin typeface="DIN Next LT Arabic"/>
                <a:ea typeface="+mn-ea"/>
                <a:cs typeface="DIN Next LT Arabic"/>
              </a:rPr>
              <a:pPr marL="0" marR="0" lvl="0" indent="0" algn="ctr" defTabSz="914400" rtl="1" eaLnBrk="1" fontAlgn="auto" latinLnBrk="0" hangingPunct="1">
                <a:lnSpc>
                  <a:spcPct val="100000"/>
                </a:lnSpc>
                <a:spcBef>
                  <a:spcPct val="0"/>
                </a:spcBef>
                <a:spcAft>
                  <a:spcPct val="0"/>
                </a:spcAft>
                <a:buClrTx/>
                <a:buSzTx/>
                <a:buFont typeface="Arial" pitchFamily="34" charset="0"/>
                <a:buNone/>
                <a:tabLst/>
                <a:defRPr/>
              </a:pPr>
              <a:t>2019</a:t>
            </a:fld>
            <a:endParaRPr kumimoji="0" lang="en-US" altLang="en-US" sz="14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82" name="Text Placeholder 2">
            <a:extLst>
              <a:ext uri="{FF2B5EF4-FFF2-40B4-BE49-F238E27FC236}">
                <a16:creationId xmlns:a16="http://schemas.microsoft.com/office/drawing/2014/main" id="{09F2FCA7-D323-43DF-A334-D2A7D0465140}"/>
              </a:ext>
            </a:extLst>
          </p:cNvPr>
          <p:cNvSpPr>
            <a:spLocks noGrp="1"/>
          </p:cNvSpPr>
          <p:nvPr>
            <p:custDataLst>
              <p:tags r:id="rId15"/>
            </p:custDataLst>
          </p:nvPr>
        </p:nvSpPr>
        <p:spPr bwMode="gray">
          <a:xfrm>
            <a:off x="2911475" y="3552825"/>
            <a:ext cx="671513" cy="21272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25400" tIns="0" rIns="25400" bIns="0" numCol="1" spcCol="0" rtlCol="1" anchor="b" anchorCtr="0">
            <a:noAutofit/>
          </a:bodyPr>
          <a:lstStyle>
            <a:lvl1pPr marL="342900" indent="-342900" algn="r" defTabSz="914400" rtl="1"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1" eaLnBrk="1" fontAlgn="auto" latinLnBrk="0" hangingPunct="1">
              <a:lnSpc>
                <a:spcPct val="100000"/>
              </a:lnSpc>
              <a:spcBef>
                <a:spcPct val="0"/>
              </a:spcBef>
              <a:spcAft>
                <a:spcPct val="0"/>
              </a:spcAft>
              <a:buClrTx/>
              <a:buSzTx/>
              <a:buFont typeface="Arial" pitchFamily="34" charset="0"/>
              <a:buNone/>
              <a:tabLst/>
              <a:defRPr/>
            </a:pPr>
            <a:fld id="{15E878C2-0731-4D9E-8EE9-009997088F86}" type="datetime'''''''''''''''''''''''''''''''2''''''5'''''''''''">
              <a:rPr kumimoji="0" lang="en-US" altLang="en-US" sz="1400" b="0" i="0" u="none" strike="noStrike" kern="1200" cap="none" spc="0" normalizeH="0" baseline="0" noProof="0" smtClean="0">
                <a:ln>
                  <a:noFill/>
                </a:ln>
                <a:solidFill>
                  <a:srgbClr val="282560"/>
                </a:solidFill>
                <a:effectLst/>
                <a:uLnTx/>
                <a:uFillTx/>
                <a:latin typeface="DIN Next LT Arabic"/>
                <a:ea typeface="+mn-ea"/>
                <a:cs typeface="DIN Next LT Arabic"/>
              </a:rPr>
              <a:pPr marL="0" marR="0" lvl="0" indent="0" algn="ctr" defTabSz="914400" rtl="1" eaLnBrk="1" fontAlgn="auto" latinLnBrk="0" hangingPunct="1">
                <a:lnSpc>
                  <a:spcPct val="100000"/>
                </a:lnSpc>
                <a:spcBef>
                  <a:spcPct val="0"/>
                </a:spcBef>
                <a:spcAft>
                  <a:spcPct val="0"/>
                </a:spcAft>
                <a:buClrTx/>
                <a:buSzTx/>
                <a:buFont typeface="Arial" pitchFamily="34" charset="0"/>
                <a:buNone/>
                <a:tabLst/>
                <a:defRPr/>
              </a:pPr>
              <a:t>25</a:t>
            </a:fld>
            <a:r>
              <a:rPr kumimoji="0" lang="ar-EG" altLang="en-US" sz="1400" b="0" i="0" u="none" strike="noStrike" kern="1200" cap="none" spc="0" normalizeH="0" baseline="0" noProof="0">
                <a:ln>
                  <a:noFill/>
                </a:ln>
                <a:solidFill>
                  <a:srgbClr val="282560"/>
                </a:solidFill>
                <a:effectLst/>
                <a:uLnTx/>
                <a:uFillTx/>
                <a:latin typeface="DIN Next LT Arabic"/>
                <a:ea typeface="+mn-ea"/>
                <a:cs typeface="DIN Next LT Arabic"/>
              </a:rPr>
              <a:t> مليوناً</a:t>
            </a:r>
            <a:endParaRPr kumimoji="0" lang="ar-SA" sz="14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63" name="Text Placeholder 2">
            <a:extLst>
              <a:ext uri="{FF2B5EF4-FFF2-40B4-BE49-F238E27FC236}">
                <a16:creationId xmlns:a16="http://schemas.microsoft.com/office/drawing/2014/main" id="{490EEDA4-4DC6-45BC-8716-1704E2E2A8C1}"/>
              </a:ext>
            </a:extLst>
          </p:cNvPr>
          <p:cNvSpPr>
            <a:spLocks noGrp="1"/>
          </p:cNvSpPr>
          <p:nvPr>
            <p:custDataLst>
              <p:tags r:id="rId16"/>
            </p:custDataLst>
          </p:nvPr>
        </p:nvSpPr>
        <p:spPr bwMode="auto">
          <a:xfrm>
            <a:off x="3046413" y="5840413"/>
            <a:ext cx="400050" cy="21272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1" anchor="t" anchorCtr="0">
            <a:noAutofit/>
          </a:bodyPr>
          <a:lstStyle>
            <a:lvl1pPr marL="342900" indent="-342900" algn="r" defTabSz="914400" rtl="1"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1" eaLnBrk="1" fontAlgn="auto" latinLnBrk="0" hangingPunct="1">
              <a:lnSpc>
                <a:spcPct val="100000"/>
              </a:lnSpc>
              <a:spcBef>
                <a:spcPct val="0"/>
              </a:spcBef>
              <a:spcAft>
                <a:spcPct val="0"/>
              </a:spcAft>
              <a:buClrTx/>
              <a:buSzTx/>
              <a:buFont typeface="Arial" pitchFamily="34" charset="0"/>
              <a:buNone/>
              <a:tabLst/>
              <a:defRPr/>
            </a:pPr>
            <a:fld id="{6F7FBFF3-35C2-4936-A14E-69D8374B2FA0}" type="datetime'''2''0''2''''''''''''1'''''''''''''''''''''''''''''''''''''">
              <a:rPr kumimoji="0" lang="en-US" altLang="en-US" sz="1400" b="0" i="0" u="none" strike="noStrike" kern="1200" cap="none" spc="0" normalizeH="0" baseline="0" noProof="0" smtClean="0">
                <a:ln>
                  <a:noFill/>
                </a:ln>
                <a:solidFill>
                  <a:srgbClr val="282560"/>
                </a:solidFill>
                <a:effectLst/>
                <a:uLnTx/>
                <a:uFillTx/>
                <a:latin typeface="DIN Next LT Arabic"/>
                <a:ea typeface="+mn-ea"/>
                <a:cs typeface="DIN Next LT Arabic"/>
              </a:rPr>
              <a:pPr marL="0" marR="0" lvl="0" indent="0" algn="ctr" defTabSz="914400" rtl="1" eaLnBrk="1" fontAlgn="auto" latinLnBrk="0" hangingPunct="1">
                <a:lnSpc>
                  <a:spcPct val="100000"/>
                </a:lnSpc>
                <a:spcBef>
                  <a:spcPct val="0"/>
                </a:spcBef>
                <a:spcAft>
                  <a:spcPct val="0"/>
                </a:spcAft>
                <a:buClrTx/>
                <a:buSzTx/>
                <a:buFont typeface="Arial" pitchFamily="34" charset="0"/>
                <a:buNone/>
                <a:tabLst/>
                <a:defRPr/>
              </a:pPr>
              <a:t>2021</a:t>
            </a:fld>
            <a:endParaRPr kumimoji="0" lang="en-US" altLang="en-US" sz="14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80" name="Text Placeholder 2">
            <a:extLst>
              <a:ext uri="{FF2B5EF4-FFF2-40B4-BE49-F238E27FC236}">
                <a16:creationId xmlns:a16="http://schemas.microsoft.com/office/drawing/2014/main" id="{6B2F654B-CB96-4F35-9567-EAC21FE858FD}"/>
              </a:ext>
            </a:extLst>
          </p:cNvPr>
          <p:cNvSpPr>
            <a:spLocks noGrp="1"/>
          </p:cNvSpPr>
          <p:nvPr>
            <p:custDataLst>
              <p:tags r:id="rId17"/>
            </p:custDataLst>
          </p:nvPr>
        </p:nvSpPr>
        <p:spPr bwMode="gray">
          <a:xfrm>
            <a:off x="1039813" y="5464175"/>
            <a:ext cx="588963" cy="21272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25400" tIns="0" rIns="25400" bIns="0" numCol="1" spcCol="0" rtlCol="1" anchor="b" anchorCtr="0">
            <a:noAutofit/>
          </a:bodyPr>
          <a:lstStyle>
            <a:lvl1pPr marL="342900" indent="-342900" algn="r" defTabSz="914400" rtl="1"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1" eaLnBrk="1" fontAlgn="auto" latinLnBrk="0" hangingPunct="1">
              <a:lnSpc>
                <a:spcPct val="100000"/>
              </a:lnSpc>
              <a:spcBef>
                <a:spcPct val="0"/>
              </a:spcBef>
              <a:spcAft>
                <a:spcPct val="0"/>
              </a:spcAft>
              <a:buClrTx/>
              <a:buSzTx/>
              <a:buFont typeface="Arial" pitchFamily="34" charset="0"/>
              <a:buNone/>
              <a:tabLst/>
              <a:defRPr/>
            </a:pPr>
            <a:fld id="{133AEAD9-C0D8-4AD5-B6D3-AAC10373166E}" type="datetime'''''''1'">
              <a:rPr kumimoji="0" lang="en-US" altLang="en-US" sz="1400" b="0" i="0" u="none" strike="noStrike" kern="1200" cap="none" spc="0" normalizeH="0" baseline="0" noProof="0" smtClean="0">
                <a:ln>
                  <a:noFill/>
                </a:ln>
                <a:solidFill>
                  <a:srgbClr val="282560"/>
                </a:solidFill>
                <a:effectLst/>
                <a:uLnTx/>
                <a:uFillTx/>
                <a:latin typeface="DIN Next LT Arabic"/>
                <a:ea typeface="+mn-ea"/>
                <a:cs typeface="DIN Next LT Arabic"/>
              </a:rPr>
              <a:pPr marL="0" marR="0" lvl="0" indent="0" algn="ctr" defTabSz="914400" rtl="1" eaLnBrk="1" fontAlgn="auto" latinLnBrk="0" hangingPunct="1">
                <a:lnSpc>
                  <a:spcPct val="100000"/>
                </a:lnSpc>
                <a:spcBef>
                  <a:spcPct val="0"/>
                </a:spcBef>
                <a:spcAft>
                  <a:spcPct val="0"/>
                </a:spcAft>
                <a:buClrTx/>
                <a:buSzTx/>
                <a:buFont typeface="Arial" pitchFamily="34" charset="0"/>
                <a:buNone/>
                <a:tabLst/>
                <a:defRPr/>
              </a:pPr>
              <a:t>1</a:t>
            </a:fld>
            <a:r>
              <a:rPr kumimoji="0" lang="ar-SA" sz="1400" b="0" i="0" u="none" strike="noStrike" kern="1200" cap="none" spc="0" normalizeH="0" baseline="0" noProof="0">
                <a:ln>
                  <a:noFill/>
                </a:ln>
                <a:solidFill>
                  <a:srgbClr val="282560"/>
                </a:solidFill>
                <a:effectLst/>
                <a:uLnTx/>
                <a:uFillTx/>
                <a:latin typeface="DIN Next LT Arabic"/>
                <a:ea typeface="+mn-ea"/>
                <a:cs typeface="DIN Next LT Arabic"/>
              </a:rPr>
              <a:t> مليون</a:t>
            </a:r>
          </a:p>
        </p:txBody>
      </p:sp>
      <p:sp>
        <p:nvSpPr>
          <p:cNvPr id="81" name="Text Placeholder 2">
            <a:extLst>
              <a:ext uri="{FF2B5EF4-FFF2-40B4-BE49-F238E27FC236}">
                <a16:creationId xmlns:a16="http://schemas.microsoft.com/office/drawing/2014/main" id="{2C6115D2-CD54-42C6-B183-496B2A82F929}"/>
              </a:ext>
            </a:extLst>
          </p:cNvPr>
          <p:cNvSpPr>
            <a:spLocks noGrp="1"/>
          </p:cNvSpPr>
          <p:nvPr>
            <p:custDataLst>
              <p:tags r:id="rId18"/>
            </p:custDataLst>
          </p:nvPr>
        </p:nvSpPr>
        <p:spPr bwMode="gray">
          <a:xfrm>
            <a:off x="1955800" y="4121150"/>
            <a:ext cx="671513" cy="21272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25400" tIns="0" rIns="25400" bIns="0" numCol="1" spcCol="0" rtlCol="1" anchor="b" anchorCtr="0">
            <a:noAutofit/>
          </a:bodyPr>
          <a:lstStyle>
            <a:lvl1pPr marL="342900" indent="-342900" algn="r" defTabSz="914400" rtl="1"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1" eaLnBrk="1" fontAlgn="auto" latinLnBrk="0" hangingPunct="1">
              <a:lnSpc>
                <a:spcPct val="100000"/>
              </a:lnSpc>
              <a:spcBef>
                <a:spcPct val="0"/>
              </a:spcBef>
              <a:spcAft>
                <a:spcPct val="0"/>
              </a:spcAft>
              <a:buClrTx/>
              <a:buSzTx/>
              <a:buFont typeface="Arial" pitchFamily="34" charset="0"/>
              <a:buNone/>
              <a:tabLst/>
              <a:defRPr/>
            </a:pPr>
            <a:fld id="{13A4709F-3F32-41DA-B25C-9F1B7D09E906}" type="datetime'''''''''''''1''''''''''''8'''''''''''''''''''''''''">
              <a:rPr kumimoji="0" lang="en-US" altLang="en-US" sz="1400" b="0" i="0" u="none" strike="noStrike" kern="1200" cap="none" spc="0" normalizeH="0" baseline="0" noProof="0" smtClean="0">
                <a:ln>
                  <a:noFill/>
                </a:ln>
                <a:solidFill>
                  <a:srgbClr val="282560"/>
                </a:solidFill>
                <a:effectLst/>
                <a:uLnTx/>
                <a:uFillTx/>
                <a:latin typeface="DIN Next LT Arabic"/>
                <a:ea typeface="+mn-ea"/>
                <a:cs typeface="DIN Next LT Arabic"/>
              </a:rPr>
              <a:pPr marL="0" marR="0" lvl="0" indent="0" algn="ctr" defTabSz="914400" rtl="1" eaLnBrk="1" fontAlgn="auto" latinLnBrk="0" hangingPunct="1">
                <a:lnSpc>
                  <a:spcPct val="100000"/>
                </a:lnSpc>
                <a:spcBef>
                  <a:spcPct val="0"/>
                </a:spcBef>
                <a:spcAft>
                  <a:spcPct val="0"/>
                </a:spcAft>
                <a:buClrTx/>
                <a:buSzTx/>
                <a:buFont typeface="Arial" pitchFamily="34" charset="0"/>
                <a:buNone/>
                <a:tabLst/>
                <a:defRPr/>
              </a:pPr>
              <a:t>18</a:t>
            </a:fld>
            <a:r>
              <a:rPr kumimoji="0" lang="ar-EG" altLang="en-US" sz="1400" b="0" i="0" u="none" strike="noStrike" kern="1200" cap="none" spc="0" normalizeH="0" baseline="0" noProof="0">
                <a:ln>
                  <a:noFill/>
                </a:ln>
                <a:solidFill>
                  <a:srgbClr val="282560"/>
                </a:solidFill>
                <a:effectLst/>
                <a:uLnTx/>
                <a:uFillTx/>
                <a:latin typeface="DIN Next LT Arabic"/>
                <a:ea typeface="+mn-ea"/>
                <a:cs typeface="DIN Next LT Arabic"/>
              </a:rPr>
              <a:t> مليوناً</a:t>
            </a:r>
            <a:endParaRPr kumimoji="0" lang="ar-SA" sz="14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37" name="Rectangle 36">
            <a:extLst>
              <a:ext uri="{FF2B5EF4-FFF2-40B4-BE49-F238E27FC236}">
                <a16:creationId xmlns:a16="http://schemas.microsoft.com/office/drawing/2014/main" id="{9A8F4571-5A2E-4C2E-860B-0B25027DBD47}"/>
              </a:ext>
            </a:extLst>
          </p:cNvPr>
          <p:cNvSpPr/>
          <p:nvPr/>
        </p:nvSpPr>
        <p:spPr>
          <a:xfrm>
            <a:off x="716280" y="1327646"/>
            <a:ext cx="10848031" cy="586561"/>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1400" b="0" i="0" u="none" strike="noStrike" kern="1200" cap="none" spc="0" normalizeH="0" baseline="0" noProof="0">
                <a:ln>
                  <a:noFill/>
                </a:ln>
                <a:solidFill>
                  <a:srgbClr val="282560"/>
                </a:solidFill>
                <a:effectLst/>
                <a:uLnTx/>
                <a:uFillTx/>
                <a:latin typeface="DIN Next LT Arabic"/>
                <a:ea typeface="+mn-ea"/>
                <a:cs typeface="DIN Next LT Arabic"/>
              </a:rPr>
              <a:t>تمكن المرصد الحضري منذ إنشائه في عام 2017 من زيادة قدراته من حيث أعداد المؤشرات المرصودة وعدد عمليات الرصد اليومية.</a:t>
            </a:r>
          </a:p>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282560"/>
              </a:solidFill>
              <a:effectLst/>
              <a:uLnTx/>
              <a:uFillTx/>
              <a:latin typeface="DIN Next LT Arabic"/>
              <a:ea typeface="+mn-ea"/>
              <a:cs typeface="DIN Next LT Arabic"/>
            </a:endParaRPr>
          </a:p>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1400" b="0" i="0" u="none" strike="noStrike" kern="1200" cap="none" spc="0" normalizeH="0" baseline="0" noProof="0">
                <a:ln>
                  <a:noFill/>
                </a:ln>
                <a:solidFill>
                  <a:srgbClr val="282560"/>
                </a:solidFill>
                <a:effectLst/>
                <a:uLnTx/>
                <a:uFillTx/>
                <a:latin typeface="DIN Next LT Arabic"/>
                <a:ea typeface="+mn-ea"/>
                <a:cs typeface="DIN Next LT Arabic"/>
              </a:rPr>
              <a:t>وقد استطاع المرصد توسيع نطاق عملياته من خلال أساليب التعلم الآلي اللحظية المطبقة في مسارات كاميرات الرصد (</a:t>
            </a:r>
            <a:r>
              <a:rPr kumimoji="0" lang="en-US" sz="1400" b="0" i="0" u="none" strike="noStrike" kern="1200" cap="none" spc="0" normalizeH="0" baseline="0" noProof="0">
                <a:ln>
                  <a:noFill/>
                </a:ln>
                <a:solidFill>
                  <a:srgbClr val="282560"/>
                </a:solidFill>
                <a:effectLst/>
                <a:uLnTx/>
                <a:uFillTx/>
                <a:latin typeface="DIN Next LT Arabic"/>
                <a:ea typeface="+mn-ea"/>
                <a:cs typeface="DIN Next LT Arabic"/>
              </a:rPr>
              <a:t>CCTV</a:t>
            </a:r>
            <a:r>
              <a:rPr kumimoji="0" lang="ar-EG" sz="1400" b="0" i="0" u="none" strike="noStrike" kern="1200" cap="none" spc="0" normalizeH="0" baseline="0" noProof="0">
                <a:ln>
                  <a:noFill/>
                </a:ln>
                <a:solidFill>
                  <a:srgbClr val="282560"/>
                </a:solidFill>
                <a:effectLst/>
                <a:uLnTx/>
                <a:uFillTx/>
                <a:latin typeface="DIN Next LT Arabic"/>
                <a:ea typeface="+mn-ea"/>
                <a:cs typeface="DIN Next LT Arabic"/>
              </a:rPr>
              <a:t>)</a:t>
            </a:r>
            <a:r>
              <a:rPr kumimoji="0" lang="ar-SA" sz="1400" b="0" i="0" u="none" strike="noStrike" kern="1200" cap="none" spc="0" normalizeH="0" baseline="0" noProof="0">
                <a:ln>
                  <a:noFill/>
                </a:ln>
                <a:solidFill>
                  <a:srgbClr val="282560"/>
                </a:solidFill>
                <a:effectLst/>
                <a:uLnTx/>
                <a:uFillTx/>
                <a:latin typeface="DIN Next LT Arabic"/>
                <a:ea typeface="+mn-ea"/>
                <a:cs typeface="DIN Next LT Arabic"/>
              </a:rPr>
              <a:t>، وكذلك من خلال التغييرات في استخدام المعالجة الطرفية (</a:t>
            </a:r>
            <a:r>
              <a:rPr kumimoji="0" lang="en-US" sz="1400" b="0" i="0" u="none" strike="noStrike" kern="1200" cap="none" spc="0" normalizeH="0" baseline="0" noProof="0">
                <a:ln>
                  <a:noFill/>
                </a:ln>
                <a:solidFill>
                  <a:srgbClr val="282560"/>
                </a:solidFill>
                <a:effectLst/>
                <a:uLnTx/>
                <a:uFillTx/>
                <a:latin typeface="DIN Next LT Arabic"/>
                <a:ea typeface="+mn-ea"/>
                <a:cs typeface="DIN Next LT Arabic"/>
              </a:rPr>
              <a:t>edge processing</a:t>
            </a:r>
            <a:r>
              <a:rPr kumimoji="0" lang="ar-SA" sz="1400" b="0" i="0" u="none" strike="noStrike" kern="1200" cap="none" spc="0" normalizeH="0" baseline="0" noProof="0">
                <a:ln>
                  <a:noFill/>
                </a:ln>
                <a:solidFill>
                  <a:srgbClr val="282560"/>
                </a:solidFill>
                <a:effectLst/>
                <a:uLnTx/>
                <a:uFillTx/>
                <a:latin typeface="DIN Next LT Arabic"/>
                <a:ea typeface="+mn-ea"/>
                <a:cs typeface="DIN Next LT Arabic"/>
              </a:rPr>
              <a:t>) لتقليل الحمل على الشبكة، وإدخال قوائم انتظار البيانات، وتقسيم البيانات بشكل تدريجي أكثر تعقيداً، إضافة إلى ثلاثين جهازاً للمعالجات الطرفية، والنسخ المتماثل كل ساعة</a:t>
            </a:r>
          </a:p>
        </p:txBody>
      </p:sp>
      <p:pic>
        <p:nvPicPr>
          <p:cNvPr id="40" name="Picture 39" descr="A picture containing graphical user interface&#10;&#10;Description automatically generated">
            <a:extLst>
              <a:ext uri="{FF2B5EF4-FFF2-40B4-BE49-F238E27FC236}">
                <a16:creationId xmlns:a16="http://schemas.microsoft.com/office/drawing/2014/main" id="{DC092765-2BEB-44E8-9AFC-5BB5955EBA11}"/>
              </a:ext>
            </a:extLst>
          </p:cNvPr>
          <p:cNvPicPr>
            <a:picLocks noChangeAspect="1"/>
          </p:cNvPicPr>
          <p:nvPr/>
        </p:nvPicPr>
        <p:blipFill>
          <a:blip r:embed="rId26" cstate="print">
            <a:extLst>
              <a:ext uri="{BEBA8EAE-BF5A-486C-A8C5-ECC9F3942E4B}">
                <a14:imgProps xmlns:a14="http://schemas.microsoft.com/office/drawing/2010/main">
                  <a14:imgLayer r:embed="rId27">
                    <a14:imgEffect>
                      <a14:brightnessContrast bright="-20000" contrast="-40000"/>
                    </a14:imgEffect>
                  </a14:imgLayer>
                </a14:imgProps>
              </a:ext>
              <a:ext uri="{28A0092B-C50C-407E-A947-70E740481C1C}">
                <a14:useLocalDpi xmlns:a14="http://schemas.microsoft.com/office/drawing/2010/main"/>
              </a:ext>
            </a:extLst>
          </a:blip>
          <a:stretch>
            <a:fillRect/>
          </a:stretch>
        </p:blipFill>
        <p:spPr>
          <a:xfrm>
            <a:off x="74311" y="354415"/>
            <a:ext cx="1643269" cy="335513"/>
          </a:xfrm>
          <a:prstGeom prst="rect">
            <a:avLst/>
          </a:prstGeom>
        </p:spPr>
      </p:pic>
      <p:pic>
        <p:nvPicPr>
          <p:cNvPr id="34" name="Picture 33">
            <a:extLst>
              <a:ext uri="{FF2B5EF4-FFF2-40B4-BE49-F238E27FC236}">
                <a16:creationId xmlns:a16="http://schemas.microsoft.com/office/drawing/2014/main" id="{78FA07BF-1DCB-4322-9AC5-D96C7B5D3D19}"/>
              </a:ext>
            </a:extLst>
          </p:cNvPr>
          <p:cNvPicPr>
            <a:picLocks noChangeAspect="1"/>
          </p:cNvPicPr>
          <p:nvPr/>
        </p:nvPicPr>
        <p:blipFill>
          <a:blip r:embed="rId28" cstate="print">
            <a:extLst>
              <a:ext uri="{28A0092B-C50C-407E-A947-70E740481C1C}">
                <a14:useLocalDpi xmlns:a14="http://schemas.microsoft.com/office/drawing/2010/main"/>
              </a:ext>
            </a:extLst>
          </a:blip>
          <a:stretch>
            <a:fillRect/>
          </a:stretch>
        </p:blipFill>
        <p:spPr>
          <a:xfrm>
            <a:off x="10886353" y="186849"/>
            <a:ext cx="620808" cy="335323"/>
          </a:xfrm>
          <a:prstGeom prst="rect">
            <a:avLst/>
          </a:prstGeom>
          <a:effectLst>
            <a:outerShdw blurRad="127000" sx="96000" sy="96000" algn="ctr" rotWithShape="0">
              <a:prstClr val="black">
                <a:alpha val="40000"/>
              </a:prstClr>
            </a:outerShdw>
          </a:effectLst>
        </p:spPr>
      </p:pic>
      <p:sp>
        <p:nvSpPr>
          <p:cNvPr id="35" name="Rectangle: Rounded Corners 34">
            <a:extLst>
              <a:ext uri="{FF2B5EF4-FFF2-40B4-BE49-F238E27FC236}">
                <a16:creationId xmlns:a16="http://schemas.microsoft.com/office/drawing/2014/main" id="{1D2A053F-D0FD-4772-92D4-127D684EAD4A}"/>
              </a:ext>
            </a:extLst>
          </p:cNvPr>
          <p:cNvSpPr/>
          <p:nvPr/>
        </p:nvSpPr>
        <p:spPr>
          <a:xfrm>
            <a:off x="62752" y="69564"/>
            <a:ext cx="1678584" cy="228609"/>
          </a:xfrm>
          <a:prstGeom prst="roundRect">
            <a:avLst>
              <a:gd name="adj" fmla="val 1423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1000" b="0" i="0" u="none" strike="noStrike" kern="1200" cap="none" spc="0" normalizeH="0" baseline="0" noProof="0">
                <a:ln>
                  <a:noFill/>
                </a:ln>
                <a:solidFill>
                  <a:prstClr val="white"/>
                </a:solidFill>
                <a:effectLst/>
                <a:uLnTx/>
                <a:uFillTx/>
                <a:latin typeface="DIN Next LT Arabic"/>
                <a:ea typeface="+mn-ea"/>
                <a:cs typeface="DIN Next LT Arabic"/>
              </a:rPr>
              <a:t> </a:t>
            </a:r>
            <a:r>
              <a:rPr kumimoji="0" lang="ar-SA" sz="900" b="0" i="0" u="none" strike="noStrike" kern="1200" cap="none" spc="0" normalizeH="0" baseline="0" noProof="0">
                <a:ln>
                  <a:noFill/>
                </a:ln>
                <a:solidFill>
                  <a:prstClr val="white"/>
                </a:solidFill>
                <a:effectLst/>
                <a:uLnTx/>
                <a:uFillTx/>
                <a:latin typeface="DIN Next LT Arabic"/>
                <a:ea typeface="+mn-ea"/>
                <a:cs typeface="DIN Next LT Arabic"/>
              </a:rPr>
              <a:t>3- التعامل مع البيانات وقابلية التوسع</a:t>
            </a:r>
            <a:endParaRPr kumimoji="0" lang="ar-SA" sz="1000" b="0" i="0" u="none" strike="noStrike" kern="1200" cap="none" spc="0" normalizeH="0" baseline="0" noProof="0">
              <a:ln>
                <a:noFill/>
              </a:ln>
              <a:solidFill>
                <a:prstClr val="white"/>
              </a:solidFill>
              <a:effectLst/>
              <a:uLnTx/>
              <a:uFillTx/>
              <a:latin typeface="DIN Next LT Arabic"/>
              <a:ea typeface="+mn-ea"/>
              <a:cs typeface="DIN Next LT Arabic"/>
            </a:endParaRPr>
          </a:p>
        </p:txBody>
      </p:sp>
    </p:spTree>
    <p:extLst>
      <p:ext uri="{BB962C8B-B14F-4D97-AF65-F5344CB8AC3E}">
        <p14:creationId xmlns:p14="http://schemas.microsoft.com/office/powerpoint/2010/main" val="3535784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CE613749-2C49-4AAF-A143-8A4051C1D08C}"/>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4762" name="think-cell Slide" r:id="rId6" imgW="370" imgH="371" progId="TCLayout.ActiveDocument.1">
                  <p:embed/>
                </p:oleObj>
              </mc:Choice>
              <mc:Fallback>
                <p:oleObj name="think-cell Slide" r:id="rId6" imgW="370" imgH="371" progId="TCLayout.ActiveDocument.1">
                  <p:embed/>
                  <p:pic>
                    <p:nvPicPr>
                      <p:cNvPr id="7" name="Object 6" hidden="1">
                        <a:extLst>
                          <a:ext uri="{FF2B5EF4-FFF2-40B4-BE49-F238E27FC236}">
                            <a16:creationId xmlns:a16="http://schemas.microsoft.com/office/drawing/2014/main" id="{CE613749-2C49-4AAF-A143-8A4051C1D08C}"/>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E239987A-5476-4C36-AD08-03853A020735}"/>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4400" rtl="1" eaLnBrk="1" fontAlgn="auto"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DIN Next LT Arabic Medium" panose="020B0603020203050203" pitchFamily="34" charset="-78"/>
              <a:ea typeface="+mn-ea"/>
              <a:cs typeface="DIN Next LT Arabic Medium"/>
              <a:sym typeface="DIN Next LT Arabic Medium" panose="020B0603020203050203" pitchFamily="34" charset="-78"/>
            </a:endParaRPr>
          </a:p>
        </p:txBody>
      </p:sp>
      <p:sp>
        <p:nvSpPr>
          <p:cNvPr id="2" name="Footer Placeholder 1">
            <a:extLst>
              <a:ext uri="{FF2B5EF4-FFF2-40B4-BE49-F238E27FC236}">
                <a16:creationId xmlns:a16="http://schemas.microsoft.com/office/drawing/2014/main" id="{FEF9A421-B0C6-404C-81D0-3B06C965C502}"/>
              </a:ext>
            </a:extLst>
          </p:cNvPr>
          <p:cNvSpPr>
            <a:spLocks noGrp="1"/>
          </p:cNvSpPr>
          <p:nvPr>
            <p:ph type="ftr" sz="quarter" idx="11"/>
          </p:nvPr>
        </p:nvSpPr>
        <p:spPr/>
        <p:txBody>
          <a:bodyPr/>
          <a:lstStyle/>
          <a:p>
            <a:pPr lvl="0"/>
            <a:r>
              <a:rPr lang="ar-SA" noProof="0"/>
              <a:t>المصدر: الموقع الإلكتروني الرسمي، وكتيب الشركة، والتقارير السنوية، والأبحاث الصحفية، وتحليلات فريق العمل</a:t>
            </a:r>
          </a:p>
        </p:txBody>
      </p:sp>
      <p:sp>
        <p:nvSpPr>
          <p:cNvPr id="31" name="Slide Number Placeholder 4">
            <a:extLst>
              <a:ext uri="{FF2B5EF4-FFF2-40B4-BE49-F238E27FC236}">
                <a16:creationId xmlns:a16="http://schemas.microsoft.com/office/drawing/2014/main" id="{14A16019-52FC-4247-ACF6-08EA13D49F53}"/>
              </a:ext>
            </a:extLst>
          </p:cNvPr>
          <p:cNvSpPr>
            <a:spLocks noGrp="1"/>
          </p:cNvSpPr>
          <p:nvPr>
            <p:ph type="sldNum" sz="quarter" idx="12"/>
          </p:nvPr>
        </p:nvSpPr>
        <p:spPr/>
        <p:txBody>
          <a:bodyPr/>
          <a:lstStyle/>
          <a:p>
            <a:pPr lvl="0"/>
            <a:fld id="{9FDB499F-DC86-4996-A3C7-FCE8E06389C2}" type="slidenum">
              <a:rPr lang="ar-SA" noProof="0" smtClean="0"/>
              <a:pPr lvl="0"/>
              <a:t>7</a:t>
            </a:fld>
            <a:endParaRPr lang="ar-SA" noProof="0"/>
          </a:p>
        </p:txBody>
      </p:sp>
      <p:sp>
        <p:nvSpPr>
          <p:cNvPr id="20" name="Title 5">
            <a:extLst>
              <a:ext uri="{FF2B5EF4-FFF2-40B4-BE49-F238E27FC236}">
                <a16:creationId xmlns:a16="http://schemas.microsoft.com/office/drawing/2014/main" id="{C99BD39B-77CD-4E54-93D0-7F76C7A4896A}"/>
              </a:ext>
            </a:extLst>
          </p:cNvPr>
          <p:cNvSpPr>
            <a:spLocks noGrp="1"/>
          </p:cNvSpPr>
          <p:nvPr>
            <p:ph type="title"/>
          </p:nvPr>
        </p:nvSpPr>
        <p:spPr/>
        <p:txBody>
          <a:bodyPr vert="horz"/>
          <a:lstStyle/>
          <a:p>
            <a:r>
              <a:rPr lang="ar-SA" dirty="0"/>
              <a:t>العوامل المؤثرة في مؤشرات الأداء الرئيسية</a:t>
            </a:r>
          </a:p>
        </p:txBody>
      </p:sp>
      <p:sp>
        <p:nvSpPr>
          <p:cNvPr id="22" name="Title 6">
            <a:extLst>
              <a:ext uri="{FF2B5EF4-FFF2-40B4-BE49-F238E27FC236}">
                <a16:creationId xmlns:a16="http://schemas.microsoft.com/office/drawing/2014/main" id="{E22BB216-EC65-459F-B715-BC6BCA21C007}"/>
              </a:ext>
            </a:extLst>
          </p:cNvPr>
          <p:cNvSpPr txBox="1">
            <a:spLocks/>
          </p:cNvSpPr>
          <p:nvPr/>
        </p:nvSpPr>
        <p:spPr>
          <a:xfrm>
            <a:off x="533400" y="556260"/>
            <a:ext cx="11049000" cy="579758"/>
          </a:xfrm>
          <a:prstGeom prst="rect">
            <a:avLst/>
          </a:prstGeom>
        </p:spPr>
        <p:txBody>
          <a:bodyPr vert="horz" lIns="91440" tIns="45720" rIns="91440" bIns="45720" rtlCol="1" anchor="ctr">
            <a:noAutofit/>
          </a:bodyPr>
          <a:lstStyle>
            <a:lvl1pPr rtl="1">
              <a:spcBef>
                <a:spcPct val="0"/>
              </a:spcBef>
              <a:buNone/>
              <a:defRPr sz="3200">
                <a:solidFill>
                  <a:schemeClr val="accent3"/>
                </a:solidFill>
                <a:latin typeface="+mj-lt"/>
                <a:ea typeface="+mj-ea"/>
                <a:cs typeface="+mj-cs"/>
              </a:defRPr>
            </a:lvl1pPr>
          </a:lstStyle>
          <a:p>
            <a:pPr marL="0" marR="0" lvl="0" indent="0" algn="r" defTabSz="914400" rtl="1" eaLnBrk="1" fontAlgn="auto" latinLnBrk="0" hangingPunct="1">
              <a:lnSpc>
                <a:spcPct val="100000"/>
              </a:lnSpc>
              <a:spcBef>
                <a:spcPct val="0"/>
              </a:spcBef>
              <a:spcAft>
                <a:spcPts val="0"/>
              </a:spcAft>
              <a:buClrTx/>
              <a:buSzTx/>
              <a:buFontTx/>
              <a:buNone/>
              <a:tabLst/>
              <a:defRPr/>
            </a:pPr>
            <a:endParaRPr kumimoji="0" lang="en-US" sz="3200" b="0" i="0" u="none" strike="noStrike" kern="1200" cap="none" spc="0" normalizeH="0" baseline="0" noProof="0">
              <a:ln>
                <a:noFill/>
              </a:ln>
              <a:solidFill>
                <a:srgbClr val="652F8F"/>
              </a:solidFill>
              <a:effectLst/>
              <a:uLnTx/>
              <a:uFillTx/>
              <a:latin typeface="DIN Next LT Arabic Medium"/>
              <a:ea typeface="+mj-ea"/>
              <a:cs typeface="DIN Next LT Arabic Medium"/>
            </a:endParaRPr>
          </a:p>
        </p:txBody>
      </p:sp>
      <p:sp>
        <p:nvSpPr>
          <p:cNvPr id="27" name="Rectangle 26">
            <a:extLst>
              <a:ext uri="{FF2B5EF4-FFF2-40B4-BE49-F238E27FC236}">
                <a16:creationId xmlns:a16="http://schemas.microsoft.com/office/drawing/2014/main" id="{3E1B6A3B-505D-4A77-B4E4-64AE97FC3FDE}"/>
              </a:ext>
            </a:extLst>
          </p:cNvPr>
          <p:cNvSpPr/>
          <p:nvPr/>
        </p:nvSpPr>
        <p:spPr>
          <a:xfrm flipH="1">
            <a:off x="9293431" y="3674845"/>
            <a:ext cx="2237819" cy="1690555"/>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1400" b="0" i="0" u="none" strike="noStrike" kern="1200" cap="none" spc="0" normalizeH="0" baseline="0" noProof="0">
                <a:ln>
                  <a:noFill/>
                </a:ln>
                <a:solidFill>
                  <a:prstClr val="white"/>
                </a:solidFill>
                <a:effectLst/>
                <a:uLnTx/>
                <a:uFillTx/>
                <a:latin typeface="DIN Next LT Arabic"/>
                <a:ea typeface="+mn-ea"/>
                <a:cs typeface="DIN Next LT Arabic"/>
              </a:rPr>
              <a:t>شبكة «معامل التعاون للأبحاث في مجال البنية التحتية والمدن في المملكة المتحدة»</a:t>
            </a:r>
          </a:p>
        </p:txBody>
      </p:sp>
      <p:sp>
        <p:nvSpPr>
          <p:cNvPr id="30" name="Rectangle 29">
            <a:extLst>
              <a:ext uri="{FF2B5EF4-FFF2-40B4-BE49-F238E27FC236}">
                <a16:creationId xmlns:a16="http://schemas.microsoft.com/office/drawing/2014/main" id="{1B0EA353-1B8C-4295-9F56-A86600D73D52}"/>
              </a:ext>
            </a:extLst>
          </p:cNvPr>
          <p:cNvSpPr/>
          <p:nvPr/>
        </p:nvSpPr>
        <p:spPr>
          <a:xfrm flipH="1">
            <a:off x="647772" y="3676538"/>
            <a:ext cx="8562310" cy="1690556"/>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200" b="0" i="0" u="none" strike="noStrike" kern="1200" cap="none" spc="0" normalizeH="0" baseline="0" noProof="0">
                <a:ln>
                  <a:noFill/>
                </a:ln>
                <a:solidFill>
                  <a:srgbClr val="282560"/>
                </a:solidFill>
                <a:effectLst/>
                <a:uLnTx/>
                <a:uFillTx/>
                <a:latin typeface="DIN Next LT Arabic (Body)"/>
                <a:ea typeface="+mn-ea"/>
                <a:cs typeface="DIN Next LT Arabic"/>
                <a:sym typeface="Effra" panose="02000506080000020004" pitchFamily="2" charset="0"/>
              </a:rPr>
              <a:t>المرصد الحضري لمدينة نيوكاسل هو عضو مؤسس في شبكة «معامل التعاون للأبحاث في مجال البنية التحتية والمدن في المملكة المتحدة» وهذه الشبكة عبارة عن تعاون بين العديد من الجامعات الرائدة في المملكة المتحدة والتي تتلقى دعم استثماري بقيمة 138 مليون جنيه إسترليني (ما يعاد 190 مليون دولار أمريكي) من وزارة الأعمال والابتكار والمهارات  </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200" b="0" i="0" u="none" strike="noStrike" kern="1200" cap="none" spc="0" normalizeH="0" baseline="0" noProof="0">
                <a:ln>
                  <a:noFill/>
                </a:ln>
                <a:solidFill>
                  <a:srgbClr val="282560"/>
                </a:solidFill>
                <a:effectLst/>
                <a:uLnTx/>
                <a:uFillTx/>
                <a:latin typeface="DIN Next LT Arabic (Body)"/>
                <a:ea typeface="+mn-ea"/>
                <a:cs typeface="DIN Next LT Arabic"/>
                <a:sym typeface="Effra" panose="02000506080000020004" pitchFamily="2" charset="0"/>
              </a:rPr>
              <a:t>تدعم هذه الشبكة مجموعة مكونة من 6 مراصد من أجل المساعدة فهم الأداء طويل المدى والتفاعلات واسعة النطاق للبنية التحتية داخل النظام الحضري الأوسع نطاقاً، بالإضافة إلى العمل على 8 محاور بحثية أساسية منها المواد منخفضة الكربون، والبنية التحتية الرشيقة، والتوأم الرقمي والبنية التحتية الذكية، والقدرة على التأقلم (التربة والمياه)، والتنقل الحضري الميسر، إضافة إلى توفير خدمات المنافع العامة بصورة عادلة اجتماعياً</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200" b="0" i="0" u="none" strike="noStrike" kern="1200" cap="none" spc="0" normalizeH="0" baseline="0" noProof="0">
                <a:ln>
                  <a:noFill/>
                </a:ln>
                <a:solidFill>
                  <a:srgbClr val="282560"/>
                </a:solidFill>
                <a:effectLst/>
                <a:uLnTx/>
                <a:uFillTx/>
                <a:latin typeface="DIN Next LT Arabic (Body)"/>
                <a:ea typeface="+mn-ea"/>
                <a:cs typeface="DIN Next LT Arabic"/>
                <a:sym typeface="Effra" panose="02000506080000020004" pitchFamily="2" charset="0"/>
              </a:rPr>
              <a:t>تتناول مؤشرات الأداء الرئيسية التي وضعها المرصد المحاور البحثية التي حددتها شبكة «معامل التعاون للأبحاث في مجال البنية التحتية والمدن في المملكة المتحدة»</a:t>
            </a:r>
          </a:p>
        </p:txBody>
      </p:sp>
      <p:sp>
        <p:nvSpPr>
          <p:cNvPr id="40" name="TextBox 39">
            <a:extLst>
              <a:ext uri="{FF2B5EF4-FFF2-40B4-BE49-F238E27FC236}">
                <a16:creationId xmlns:a16="http://schemas.microsoft.com/office/drawing/2014/main" id="{95192C55-A8E2-4BE6-A528-78EC92CEBD38}"/>
              </a:ext>
            </a:extLst>
          </p:cNvPr>
          <p:cNvSpPr txBox="1"/>
          <p:nvPr/>
        </p:nvSpPr>
        <p:spPr>
          <a:xfrm>
            <a:off x="9852115" y="2038137"/>
            <a:ext cx="1059471" cy="248338"/>
          </a:xfrm>
          <a:prstGeom prst="rect">
            <a:avLst/>
          </a:prstGeom>
          <a:noFill/>
        </p:spPr>
        <p:txBody>
          <a:bodyPr wrap="square" lIns="0" tIns="0" rIns="0" bIns="0" rtlCol="0" anchor="b">
            <a:spAutoFit/>
          </a:bodyPr>
          <a:lstStyle/>
          <a:p>
            <a:pPr marL="0" marR="0" lvl="0" indent="0" algn="ctr" defTabSz="914400" rtl="1" eaLnBrk="1" fontAlgn="auto" latinLnBrk="0" hangingPunct="1">
              <a:lnSpc>
                <a:spcPct val="110000"/>
              </a:lnSpc>
              <a:spcBef>
                <a:spcPts val="0"/>
              </a:spcBef>
              <a:spcAft>
                <a:spcPts val="0"/>
              </a:spcAft>
              <a:buClrTx/>
              <a:buSzTx/>
              <a:buFontTx/>
              <a:buNone/>
              <a:tabLst/>
              <a:defRPr/>
            </a:pPr>
            <a:r>
              <a:rPr kumimoji="0" lang="ar-SA" sz="1600" b="0" i="0" u="none" strike="noStrike" kern="1200" cap="none" spc="0" normalizeH="0" baseline="0" noProof="0">
                <a:ln>
                  <a:noFill/>
                </a:ln>
                <a:solidFill>
                  <a:srgbClr val="282560"/>
                </a:solidFill>
                <a:effectLst/>
                <a:uLnTx/>
                <a:uFillTx/>
                <a:latin typeface="DIN Next LT Arabic Medium"/>
                <a:ea typeface="+mn-ea"/>
                <a:cs typeface="DIN Next LT Arabic" panose="020B0503020203050203" pitchFamily="34" charset="-78"/>
              </a:rPr>
              <a:t>الإجراءات</a:t>
            </a:r>
          </a:p>
        </p:txBody>
      </p:sp>
      <p:cxnSp>
        <p:nvCxnSpPr>
          <p:cNvPr id="41" name="Straight Connector 40">
            <a:extLst>
              <a:ext uri="{FF2B5EF4-FFF2-40B4-BE49-F238E27FC236}">
                <a16:creationId xmlns:a16="http://schemas.microsoft.com/office/drawing/2014/main" id="{14932490-2F31-4C0D-A8F4-9E50FA706372}"/>
              </a:ext>
            </a:extLst>
          </p:cNvPr>
          <p:cNvCxnSpPr>
            <a:cxnSpLocks/>
          </p:cNvCxnSpPr>
          <p:nvPr/>
        </p:nvCxnSpPr>
        <p:spPr>
          <a:xfrm>
            <a:off x="9301009" y="2327569"/>
            <a:ext cx="221855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A8FF6DFA-D347-4813-B622-926AC193C02A}"/>
              </a:ext>
            </a:extLst>
          </p:cNvPr>
          <p:cNvSpPr txBox="1"/>
          <p:nvPr/>
        </p:nvSpPr>
        <p:spPr>
          <a:xfrm>
            <a:off x="4308404" y="2038137"/>
            <a:ext cx="1020168" cy="248338"/>
          </a:xfrm>
          <a:prstGeom prst="rect">
            <a:avLst/>
          </a:prstGeom>
          <a:noFill/>
        </p:spPr>
        <p:txBody>
          <a:bodyPr wrap="none" lIns="0" tIns="0" rIns="0" bIns="0" rtlCol="0" anchor="b">
            <a:spAutoFit/>
          </a:bodyPr>
          <a:lstStyle/>
          <a:p>
            <a:pPr marL="0" marR="0" lvl="0" indent="0" algn="ctr" defTabSz="914400" rtl="1" eaLnBrk="1" fontAlgn="auto" latinLnBrk="0" hangingPunct="1">
              <a:lnSpc>
                <a:spcPct val="110000"/>
              </a:lnSpc>
              <a:spcBef>
                <a:spcPts val="0"/>
              </a:spcBef>
              <a:spcAft>
                <a:spcPts val="0"/>
              </a:spcAft>
              <a:buClrTx/>
              <a:buSzTx/>
              <a:buFontTx/>
              <a:buNone/>
              <a:tabLst/>
              <a:defRPr/>
            </a:pPr>
            <a:r>
              <a:rPr kumimoji="0" lang="ar-SA" sz="1600" b="0" i="0" u="none" strike="noStrike" kern="1200" cap="none" spc="0" normalizeH="0" baseline="0" noProof="0">
                <a:ln>
                  <a:noFill/>
                </a:ln>
                <a:solidFill>
                  <a:srgbClr val="282560"/>
                </a:solidFill>
                <a:effectLst/>
                <a:uLnTx/>
                <a:uFillTx/>
                <a:latin typeface="DIN Next LT Arabic Medium"/>
                <a:ea typeface="+mn-ea"/>
                <a:cs typeface="DIN Next LT Arabic" panose="020B0503020203050203" pitchFamily="34" charset="-78"/>
              </a:rPr>
              <a:t>الوصف</a:t>
            </a:r>
          </a:p>
        </p:txBody>
      </p:sp>
      <p:cxnSp>
        <p:nvCxnSpPr>
          <p:cNvPr id="43" name="Straight Connector 42">
            <a:extLst>
              <a:ext uri="{FF2B5EF4-FFF2-40B4-BE49-F238E27FC236}">
                <a16:creationId xmlns:a16="http://schemas.microsoft.com/office/drawing/2014/main" id="{F428A0F2-3D02-4A67-A8CD-402FFF56D588}"/>
              </a:ext>
            </a:extLst>
          </p:cNvPr>
          <p:cNvCxnSpPr>
            <a:cxnSpLocks/>
          </p:cNvCxnSpPr>
          <p:nvPr/>
        </p:nvCxnSpPr>
        <p:spPr>
          <a:xfrm>
            <a:off x="647772" y="2327569"/>
            <a:ext cx="856231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21D8AB56-60E0-4997-A5B3-88CE778A86F5}"/>
              </a:ext>
            </a:extLst>
          </p:cNvPr>
          <p:cNvSpPr/>
          <p:nvPr/>
        </p:nvSpPr>
        <p:spPr>
          <a:xfrm flipH="1">
            <a:off x="647700" y="2409254"/>
            <a:ext cx="8562382" cy="1185600"/>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200" b="0" i="0" u="none" strike="noStrike" kern="1200" cap="none" spc="0" normalizeH="0" baseline="0" noProof="0">
                <a:ln>
                  <a:noFill/>
                </a:ln>
                <a:solidFill>
                  <a:srgbClr val="282560"/>
                </a:solidFill>
                <a:effectLst/>
                <a:uLnTx/>
                <a:uFillTx/>
                <a:latin typeface="DIN Next LT Arabic (Body)"/>
                <a:ea typeface="+mn-ea"/>
                <a:cs typeface="DIN Next LT Arabic"/>
                <a:sym typeface="Effra" panose="02000506080000020004" pitchFamily="2" charset="0"/>
              </a:rPr>
              <a:t>يعد المرصد الحضري لمدينة نيوكاسل جزءاً من مشروع «منصة أبحاث مرصد المدينة للابتكار والتحليلات»</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200" b="0" i="0" u="none" strike="noStrike" kern="1200" cap="none" spc="0" normalizeH="0" baseline="0" noProof="0">
                <a:ln>
                  <a:noFill/>
                </a:ln>
                <a:solidFill>
                  <a:srgbClr val="282560"/>
                </a:solidFill>
                <a:effectLst/>
                <a:uLnTx/>
                <a:uFillTx/>
                <a:latin typeface="DIN Next LT Arabic (Body)"/>
                <a:ea typeface="+mn-ea"/>
                <a:cs typeface="DIN Next LT Arabic"/>
                <a:sym typeface="Effra" panose="02000506080000020004" pitchFamily="2" charset="0"/>
              </a:rPr>
              <a:t>يتمثل أحد أهداف المشروع في إنشاء إطار عمل مشترك لمراقبة وتجريب البنية التحتية والمدن إضافة إلى إعداد التوجيهات لخطوط الأساس الحضرية المناسبة، والمقاييس الزمنية والخاصة، والتصميم التجريبي، وإمكانية الاستنساخ ومكان المنشأ.</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200" b="0" i="0" u="none" strike="noStrike" kern="1200" cap="none" spc="0" normalizeH="0" baseline="0" noProof="0">
                <a:ln>
                  <a:noFill/>
                </a:ln>
                <a:solidFill>
                  <a:srgbClr val="282560"/>
                </a:solidFill>
                <a:effectLst/>
                <a:uLnTx/>
                <a:uFillTx/>
                <a:latin typeface="DIN Next LT Arabic (Body)"/>
                <a:ea typeface="+mn-ea"/>
                <a:cs typeface="DIN Next LT Arabic"/>
                <a:sym typeface="Effra" panose="02000506080000020004" pitchFamily="2" charset="0"/>
              </a:rPr>
              <a:t>تتوافق مؤشرات الأداء الرئيسية التي وضعها المرصد مع معايير خطوط الأساس المتفق عليها في إطار مشروع «منصة أبحاث مرصد المدينة للابتكار والتحليلات»</a:t>
            </a:r>
          </a:p>
        </p:txBody>
      </p:sp>
      <p:sp>
        <p:nvSpPr>
          <p:cNvPr id="26" name="Rectangle 25">
            <a:extLst>
              <a:ext uri="{FF2B5EF4-FFF2-40B4-BE49-F238E27FC236}">
                <a16:creationId xmlns:a16="http://schemas.microsoft.com/office/drawing/2014/main" id="{37D7B9C7-A8E4-4AD8-BABD-06347EED05ED}"/>
              </a:ext>
            </a:extLst>
          </p:cNvPr>
          <p:cNvSpPr/>
          <p:nvPr/>
        </p:nvSpPr>
        <p:spPr>
          <a:xfrm flipH="1">
            <a:off x="9293431" y="2409254"/>
            <a:ext cx="2237819" cy="1185600"/>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1400" b="0" i="0" u="none" strike="noStrike" kern="1200" cap="none" spc="0" normalizeH="0" baseline="0" noProof="0">
                <a:ln>
                  <a:noFill/>
                </a:ln>
                <a:solidFill>
                  <a:prstClr val="white"/>
                </a:solidFill>
                <a:effectLst/>
                <a:uLnTx/>
                <a:uFillTx/>
                <a:latin typeface="DIN Next LT Arabic"/>
                <a:ea typeface="+mn-ea"/>
                <a:cs typeface="DIN Next LT Arabic"/>
              </a:rPr>
              <a:t>مشروع «منصة أبحاث مرصد المدينة للابتكار والتحليلات» (</a:t>
            </a:r>
            <a:r>
              <a:rPr kumimoji="0" lang="en-US" sz="1400" b="0" i="0" u="none" strike="noStrike" kern="1200" cap="none" spc="0" normalizeH="0" baseline="0" noProof="0">
                <a:ln>
                  <a:noFill/>
                </a:ln>
                <a:solidFill>
                  <a:prstClr val="white"/>
                </a:solidFill>
                <a:effectLst/>
                <a:uLnTx/>
                <a:uFillTx/>
                <a:latin typeface="DIN Next LT Arabic"/>
                <a:ea typeface="+mn-ea"/>
                <a:cs typeface="DIN Next LT Arabic"/>
              </a:rPr>
              <a:t>CORONA</a:t>
            </a:r>
            <a:r>
              <a:rPr kumimoji="0" lang="ar-SA" sz="1400" b="0" i="0" u="none" strike="noStrike" kern="1200" cap="none" spc="0" normalizeH="0" baseline="0" noProof="0">
                <a:ln>
                  <a:noFill/>
                </a:ln>
                <a:solidFill>
                  <a:prstClr val="white"/>
                </a:solidFill>
                <a:effectLst/>
                <a:uLnTx/>
                <a:uFillTx/>
                <a:latin typeface="DIN Next LT Arabic"/>
                <a:ea typeface="+mn-ea"/>
                <a:cs typeface="DIN Next LT Arabic"/>
              </a:rPr>
              <a:t>)</a:t>
            </a:r>
          </a:p>
        </p:txBody>
      </p:sp>
      <p:sp>
        <p:nvSpPr>
          <p:cNvPr id="28" name="Rectangle 27">
            <a:extLst>
              <a:ext uri="{FF2B5EF4-FFF2-40B4-BE49-F238E27FC236}">
                <a16:creationId xmlns:a16="http://schemas.microsoft.com/office/drawing/2014/main" id="{6B4D0691-CAEF-4727-9783-A3C91F1BD63B}"/>
              </a:ext>
            </a:extLst>
          </p:cNvPr>
          <p:cNvSpPr/>
          <p:nvPr/>
        </p:nvSpPr>
        <p:spPr>
          <a:xfrm flipH="1">
            <a:off x="1072570" y="1327646"/>
            <a:ext cx="10517522" cy="586561"/>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1400" b="0" i="0" u="none" strike="noStrike" kern="1200" cap="none" spc="0" normalizeH="0" baseline="0" noProof="0">
                <a:ln>
                  <a:noFill/>
                </a:ln>
                <a:solidFill>
                  <a:srgbClr val="282560"/>
                </a:solidFill>
                <a:effectLst/>
                <a:uLnTx/>
                <a:uFillTx/>
                <a:latin typeface="DIN Next LT Arabic"/>
                <a:ea typeface="+mn-ea"/>
                <a:cs typeface="DIN Next LT Arabic"/>
              </a:rPr>
              <a:t>المرصد الحضري لمدينة نيوكاسل هو عضو في العديد من الشبكات البحثية التي تؤثر أهدافها البحثية ومعاييرها ومتطلبات التمويل لديها على إنشاء مؤشرات الأداء الرئيسية التي يعمل المرصد على متابعتها</a:t>
            </a:r>
          </a:p>
        </p:txBody>
      </p:sp>
      <p:pic>
        <p:nvPicPr>
          <p:cNvPr id="32" name="Picture 31">
            <a:extLst>
              <a:ext uri="{FF2B5EF4-FFF2-40B4-BE49-F238E27FC236}">
                <a16:creationId xmlns:a16="http://schemas.microsoft.com/office/drawing/2014/main" id="{1BBE3990-0D3A-4D9F-9D47-7E3E209BD34B}"/>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10886353" y="186849"/>
            <a:ext cx="620808" cy="335323"/>
          </a:xfrm>
          <a:prstGeom prst="rect">
            <a:avLst/>
          </a:prstGeom>
          <a:effectLst>
            <a:outerShdw blurRad="127000" sx="96000" sy="96000" algn="ctr" rotWithShape="0">
              <a:prstClr val="black">
                <a:alpha val="40000"/>
              </a:prstClr>
            </a:outerShdw>
          </a:effectLst>
        </p:spPr>
      </p:pic>
      <p:sp>
        <p:nvSpPr>
          <p:cNvPr id="33" name="Rectangle: Rounded Corners 32">
            <a:extLst>
              <a:ext uri="{FF2B5EF4-FFF2-40B4-BE49-F238E27FC236}">
                <a16:creationId xmlns:a16="http://schemas.microsoft.com/office/drawing/2014/main" id="{143958EC-FCD7-4587-AC3C-2AD5E36DA5CE}"/>
              </a:ext>
            </a:extLst>
          </p:cNvPr>
          <p:cNvSpPr/>
          <p:nvPr/>
        </p:nvSpPr>
        <p:spPr>
          <a:xfrm>
            <a:off x="62752" y="69564"/>
            <a:ext cx="1678584" cy="228609"/>
          </a:xfrm>
          <a:prstGeom prst="roundRect">
            <a:avLst>
              <a:gd name="adj" fmla="val 1423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1000" b="0" i="0" u="none" strike="noStrike" kern="1200" cap="none" spc="0" normalizeH="0" baseline="0" noProof="0">
                <a:ln>
                  <a:noFill/>
                </a:ln>
                <a:solidFill>
                  <a:prstClr val="white"/>
                </a:solidFill>
                <a:effectLst/>
                <a:uLnTx/>
                <a:uFillTx/>
                <a:latin typeface="DIN Next LT Arabic"/>
                <a:ea typeface="+mn-ea"/>
                <a:cs typeface="DIN Next LT Arabic"/>
              </a:rPr>
              <a:t> </a:t>
            </a:r>
            <a:r>
              <a:rPr kumimoji="0" lang="ar-SA" sz="900" b="0" i="0" u="none" strike="noStrike" kern="1200" cap="none" spc="0" normalizeH="0" baseline="0" noProof="0">
                <a:ln>
                  <a:noFill/>
                </a:ln>
                <a:solidFill>
                  <a:prstClr val="white"/>
                </a:solidFill>
                <a:effectLst/>
                <a:uLnTx/>
                <a:uFillTx/>
                <a:latin typeface="DIN Next LT Arabic"/>
                <a:ea typeface="+mn-ea"/>
                <a:cs typeface="DIN Next LT Arabic"/>
              </a:rPr>
              <a:t>3- التعامل مع البيانات وقابلية التوسع</a:t>
            </a:r>
            <a:endParaRPr kumimoji="0" lang="ar-SA" sz="1000" b="0" i="0" u="none" strike="noStrike" kern="1200" cap="none" spc="0" normalizeH="0" baseline="0" noProof="0">
              <a:ln>
                <a:noFill/>
              </a:ln>
              <a:solidFill>
                <a:prstClr val="white"/>
              </a:solidFill>
              <a:effectLst/>
              <a:uLnTx/>
              <a:uFillTx/>
              <a:latin typeface="DIN Next LT Arabic"/>
              <a:ea typeface="+mn-ea"/>
              <a:cs typeface="DIN Next LT Arabic"/>
            </a:endParaRPr>
          </a:p>
        </p:txBody>
      </p:sp>
      <p:pic>
        <p:nvPicPr>
          <p:cNvPr id="34" name="Picture 33" descr="A picture containing graphical user interface&#10;&#10;Description automatically generated">
            <a:extLst>
              <a:ext uri="{FF2B5EF4-FFF2-40B4-BE49-F238E27FC236}">
                <a16:creationId xmlns:a16="http://schemas.microsoft.com/office/drawing/2014/main" id="{7C09F17C-B709-487B-B8FC-BF6183107ECE}"/>
              </a:ext>
            </a:extLst>
          </p:cNvPr>
          <p:cNvPicPr>
            <a:picLocks noChangeAspect="1"/>
          </p:cNvPicPr>
          <p:nvPr/>
        </p:nvPicPr>
        <p:blipFill>
          <a:blip r:embed="rId9" cstate="print">
            <a:extLst>
              <a:ext uri="{BEBA8EAE-BF5A-486C-A8C5-ECC9F3942E4B}">
                <a14:imgProps xmlns:a14="http://schemas.microsoft.com/office/drawing/2010/main">
                  <a14:imgLayer r:embed="rId10">
                    <a14:imgEffect>
                      <a14:brightnessContrast bright="-20000" contrast="-40000"/>
                    </a14:imgEffect>
                  </a14:imgLayer>
                </a14:imgProps>
              </a:ext>
              <a:ext uri="{28A0092B-C50C-407E-A947-70E740481C1C}">
                <a14:useLocalDpi xmlns:a14="http://schemas.microsoft.com/office/drawing/2010/main"/>
              </a:ext>
            </a:extLst>
          </a:blip>
          <a:stretch>
            <a:fillRect/>
          </a:stretch>
        </p:blipFill>
        <p:spPr>
          <a:xfrm>
            <a:off x="74311" y="354415"/>
            <a:ext cx="1643269" cy="335513"/>
          </a:xfrm>
          <a:prstGeom prst="rect">
            <a:avLst/>
          </a:prstGeom>
        </p:spPr>
      </p:pic>
    </p:spTree>
    <p:extLst>
      <p:ext uri="{BB962C8B-B14F-4D97-AF65-F5344CB8AC3E}">
        <p14:creationId xmlns:p14="http://schemas.microsoft.com/office/powerpoint/2010/main" val="764943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CE613749-2C49-4AAF-A143-8A4051C1D08C}"/>
              </a:ext>
            </a:extLst>
          </p:cNvPr>
          <p:cNvGraphicFramePr>
            <a:graphicFrameLocks noChangeAspect="1"/>
          </p:cNvGraphicFramePr>
          <p:nvPr>
            <p:custDataLst>
              <p:tags r:id="rId2"/>
            </p:custDataLst>
            <p:extLst>
              <p:ext uri="{D42A27DB-BD31-4B8C-83A1-F6EECF244321}">
                <p14:modId xmlns:p14="http://schemas.microsoft.com/office/powerpoint/2010/main" val="182368695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5786" name="think-cell Slide" r:id="rId6" imgW="370" imgH="371" progId="TCLayout.ActiveDocument.1">
                  <p:embed/>
                </p:oleObj>
              </mc:Choice>
              <mc:Fallback>
                <p:oleObj name="think-cell Slide" r:id="rId6" imgW="370" imgH="371" progId="TCLayout.ActiveDocument.1">
                  <p:embed/>
                  <p:pic>
                    <p:nvPicPr>
                      <p:cNvPr id="7" name="Object 6" hidden="1">
                        <a:extLst>
                          <a:ext uri="{FF2B5EF4-FFF2-40B4-BE49-F238E27FC236}">
                            <a16:creationId xmlns:a16="http://schemas.microsoft.com/office/drawing/2014/main" id="{CE613749-2C49-4AAF-A143-8A4051C1D08C}"/>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E239987A-5476-4C36-AD08-03853A020735}"/>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4400" rtl="1" eaLnBrk="1" fontAlgn="auto"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DIN Next LT Arabic Medium" panose="020B0603020203050203" pitchFamily="34" charset="-78"/>
              <a:ea typeface="+mn-ea"/>
              <a:cs typeface="DIN Next LT Arabic Medium"/>
              <a:sym typeface="DIN Next LT Arabic Medium" panose="020B0603020203050203" pitchFamily="34" charset="-78"/>
            </a:endParaRPr>
          </a:p>
        </p:txBody>
      </p:sp>
      <p:sp>
        <p:nvSpPr>
          <p:cNvPr id="2" name="Footer Placeholder 1">
            <a:extLst>
              <a:ext uri="{FF2B5EF4-FFF2-40B4-BE49-F238E27FC236}">
                <a16:creationId xmlns:a16="http://schemas.microsoft.com/office/drawing/2014/main" id="{FEF9A421-B0C6-404C-81D0-3B06C965C502}"/>
              </a:ext>
            </a:extLst>
          </p:cNvPr>
          <p:cNvSpPr>
            <a:spLocks noGrp="1"/>
          </p:cNvSpPr>
          <p:nvPr>
            <p:ph type="ftr" sz="quarter" idx="1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900" b="0" i="0" u="none" strike="noStrike" kern="1200" cap="none" spc="0" normalizeH="0" baseline="0" noProof="0">
                <a:ln>
                  <a:noFill/>
                </a:ln>
                <a:solidFill>
                  <a:prstClr val="white">
                    <a:lumMod val="65000"/>
                  </a:prstClr>
                </a:solidFill>
                <a:effectLst/>
                <a:uLnTx/>
                <a:uFillTx/>
                <a:latin typeface="DIN Next LT Arabic"/>
                <a:ea typeface="+mn-ea"/>
                <a:cs typeface="DIN Next LT Arabic"/>
              </a:rPr>
              <a:t>المصدر: الموقع الإلكتروني الرسمي، وكتيب الشركة، والتقارير السنوية، والأبحاث الصحفية، وتحليلات فريق العمل</a:t>
            </a:r>
          </a:p>
        </p:txBody>
      </p:sp>
      <p:sp>
        <p:nvSpPr>
          <p:cNvPr id="3" name="Slide Number Placeholder 2">
            <a:extLst>
              <a:ext uri="{FF2B5EF4-FFF2-40B4-BE49-F238E27FC236}">
                <a16:creationId xmlns:a16="http://schemas.microsoft.com/office/drawing/2014/main" id="{C4C4EDF2-E52D-4648-8BAD-73E86B01DD52}"/>
              </a:ext>
            </a:extLst>
          </p:cNvPr>
          <p:cNvSpPr>
            <a:spLocks noGrp="1"/>
          </p:cNvSpPr>
          <p:nvPr>
            <p:ph type="sldNum" sz="quarter" idx="12"/>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fld id="{9FDB499F-DC86-4996-A3C7-FCE8E06389C2}" type="slidenum">
              <a:rPr kumimoji="0" lang="ar-SA" sz="900" b="0" i="0" u="none" strike="noStrike" kern="1200" cap="none" spc="0" normalizeH="0" baseline="0" noProof="0" smtClean="0">
                <a:ln>
                  <a:noFill/>
                </a:ln>
                <a:solidFill>
                  <a:prstClr val="white">
                    <a:lumMod val="65000"/>
                  </a:prstClr>
                </a:solidFill>
                <a:effectLst/>
                <a:uLnTx/>
                <a:uFillTx/>
                <a:latin typeface="DIN Next LT Arabic"/>
                <a:ea typeface="+mn-ea"/>
                <a:cs typeface="DIN Next LT Arabic"/>
              </a:rPr>
              <a:pPr marL="0" marR="0" lvl="0" indent="0" algn="r" defTabSz="914400" rtl="1" eaLnBrk="1" fontAlgn="auto" latinLnBrk="0" hangingPunct="1">
                <a:lnSpc>
                  <a:spcPct val="100000"/>
                </a:lnSpc>
                <a:spcBef>
                  <a:spcPts val="0"/>
                </a:spcBef>
                <a:spcAft>
                  <a:spcPts val="0"/>
                </a:spcAft>
                <a:buClrTx/>
                <a:buSzTx/>
                <a:buFontTx/>
                <a:buNone/>
                <a:tabLst/>
                <a:defRPr/>
              </a:pPr>
              <a:t>8</a:t>
            </a:fld>
            <a:endParaRPr kumimoji="0" lang="ar-SA" sz="900" b="0" i="0" u="none" strike="noStrike" kern="1200" cap="none" spc="0" normalizeH="0" baseline="0" noProof="0">
              <a:ln>
                <a:noFill/>
              </a:ln>
              <a:solidFill>
                <a:prstClr val="white">
                  <a:lumMod val="65000"/>
                </a:prstClr>
              </a:solidFill>
              <a:effectLst/>
              <a:uLnTx/>
              <a:uFillTx/>
              <a:latin typeface="DIN Next LT Arabic"/>
              <a:ea typeface="+mn-ea"/>
              <a:cs typeface="DIN Next LT Arabic"/>
            </a:endParaRPr>
          </a:p>
        </p:txBody>
      </p:sp>
      <p:sp>
        <p:nvSpPr>
          <p:cNvPr id="20" name="Title 5">
            <a:extLst>
              <a:ext uri="{FF2B5EF4-FFF2-40B4-BE49-F238E27FC236}">
                <a16:creationId xmlns:a16="http://schemas.microsoft.com/office/drawing/2014/main" id="{C99BD39B-77CD-4E54-93D0-7F76C7A4896A}"/>
              </a:ext>
            </a:extLst>
          </p:cNvPr>
          <p:cNvSpPr>
            <a:spLocks noGrp="1"/>
          </p:cNvSpPr>
          <p:nvPr>
            <p:ph type="title"/>
          </p:nvPr>
        </p:nvSpPr>
        <p:spPr/>
        <p:txBody>
          <a:bodyPr vert="horz"/>
          <a:lstStyle/>
          <a:p>
            <a:r>
              <a:rPr lang="ar-SA"/>
              <a:t>التقنيات التي تتيح زيادة القدرة على التعامل مع البيانات</a:t>
            </a:r>
          </a:p>
        </p:txBody>
      </p:sp>
      <p:sp>
        <p:nvSpPr>
          <p:cNvPr id="22" name="Title 6">
            <a:extLst>
              <a:ext uri="{FF2B5EF4-FFF2-40B4-BE49-F238E27FC236}">
                <a16:creationId xmlns:a16="http://schemas.microsoft.com/office/drawing/2014/main" id="{E22BB216-EC65-459F-B715-BC6BCA21C007}"/>
              </a:ext>
            </a:extLst>
          </p:cNvPr>
          <p:cNvSpPr txBox="1">
            <a:spLocks/>
          </p:cNvSpPr>
          <p:nvPr/>
        </p:nvSpPr>
        <p:spPr>
          <a:xfrm>
            <a:off x="533400" y="556260"/>
            <a:ext cx="11049000" cy="579758"/>
          </a:xfrm>
          <a:prstGeom prst="rect">
            <a:avLst/>
          </a:prstGeom>
        </p:spPr>
        <p:txBody>
          <a:bodyPr vert="horz" lIns="91440" tIns="45720" rIns="91440" bIns="45720" rtlCol="1" anchor="ctr">
            <a:noAutofit/>
          </a:bodyPr>
          <a:lstStyle>
            <a:lvl1pPr rtl="1">
              <a:spcBef>
                <a:spcPct val="0"/>
              </a:spcBef>
              <a:buNone/>
              <a:defRPr sz="3200">
                <a:solidFill>
                  <a:schemeClr val="accent3"/>
                </a:solidFill>
                <a:latin typeface="+mj-lt"/>
                <a:ea typeface="+mj-ea"/>
                <a:cs typeface="+mj-cs"/>
              </a:defRPr>
            </a:lvl1pPr>
          </a:lstStyle>
          <a:p>
            <a:pPr marL="0" marR="0" lvl="0" indent="0" algn="r" defTabSz="914400" rtl="1" eaLnBrk="1" fontAlgn="auto" latinLnBrk="0" hangingPunct="1">
              <a:lnSpc>
                <a:spcPct val="100000"/>
              </a:lnSpc>
              <a:spcBef>
                <a:spcPct val="0"/>
              </a:spcBef>
              <a:spcAft>
                <a:spcPts val="0"/>
              </a:spcAft>
              <a:buClrTx/>
              <a:buSzTx/>
              <a:buFontTx/>
              <a:buNone/>
              <a:tabLst/>
              <a:defRPr/>
            </a:pPr>
            <a:endParaRPr kumimoji="0" lang="en-US" sz="3200" b="0" i="0" u="none" strike="noStrike" kern="1200" cap="none" spc="0" normalizeH="0" baseline="0" noProof="0">
              <a:ln>
                <a:noFill/>
              </a:ln>
              <a:solidFill>
                <a:srgbClr val="652F8F"/>
              </a:solidFill>
              <a:effectLst/>
              <a:uLnTx/>
              <a:uFillTx/>
              <a:latin typeface="DIN Next LT Arabic Medium"/>
              <a:ea typeface="+mj-ea"/>
              <a:cs typeface="DIN Next LT Arabic Medium"/>
            </a:endParaRPr>
          </a:p>
        </p:txBody>
      </p:sp>
      <p:sp>
        <p:nvSpPr>
          <p:cNvPr id="27" name="Rectangle 26">
            <a:extLst>
              <a:ext uri="{FF2B5EF4-FFF2-40B4-BE49-F238E27FC236}">
                <a16:creationId xmlns:a16="http://schemas.microsoft.com/office/drawing/2014/main" id="{EC59F0D6-7BC3-4F13-BD22-84739909D543}"/>
              </a:ext>
            </a:extLst>
          </p:cNvPr>
          <p:cNvSpPr/>
          <p:nvPr/>
        </p:nvSpPr>
        <p:spPr>
          <a:xfrm flipH="1">
            <a:off x="618594" y="3676746"/>
            <a:ext cx="8610600" cy="1185600"/>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1200" b="0" i="0" u="none" strike="noStrike" kern="1200" cap="none" spc="0" normalizeH="0" baseline="0" noProof="0">
                <a:ln>
                  <a:noFill/>
                </a:ln>
                <a:solidFill>
                  <a:srgbClr val="282560"/>
                </a:solidFill>
                <a:effectLst/>
                <a:uLnTx/>
                <a:uFillTx/>
                <a:latin typeface="DIN Next LT Arabic (Body)"/>
                <a:ea typeface="+mn-ea"/>
                <a:cs typeface="DIN Next LT Arabic"/>
                <a:sym typeface="Effra" panose="02000506080000020004" pitchFamily="2" charset="0"/>
              </a:rPr>
              <a:t>أدى استخدام تقنيات إنترنت الأشياء مفتوحة المصدر (مثل </a:t>
            </a:r>
            <a:r>
              <a:rPr kumimoji="0" lang="en-US" sz="1200" b="0" i="0" u="none" strike="noStrike" kern="1200" cap="none" spc="0" normalizeH="0" baseline="0" noProof="0">
                <a:ln>
                  <a:noFill/>
                </a:ln>
                <a:solidFill>
                  <a:srgbClr val="282560"/>
                </a:solidFill>
                <a:effectLst/>
                <a:uLnTx/>
                <a:uFillTx/>
                <a:latin typeface="DIN Next LT Arabic (Body)"/>
                <a:ea typeface="+mn-ea"/>
                <a:cs typeface="DIN Next LT Arabic"/>
                <a:sym typeface="Effra" panose="02000506080000020004" pitchFamily="2" charset="0"/>
              </a:rPr>
              <a:t>IoTSim-Edge</a:t>
            </a:r>
            <a:r>
              <a:rPr kumimoji="0" lang="ar-SA" sz="1200" b="0" i="0" u="none" strike="noStrike" kern="1200" cap="none" spc="0" normalizeH="0" baseline="0" noProof="0">
                <a:ln>
                  <a:noFill/>
                </a:ln>
                <a:solidFill>
                  <a:srgbClr val="282560"/>
                </a:solidFill>
                <a:effectLst/>
                <a:uLnTx/>
                <a:uFillTx/>
                <a:latin typeface="DIN Next LT Arabic (Body)"/>
                <a:ea typeface="+mn-ea"/>
                <a:cs typeface="DIN Next LT Arabic"/>
                <a:sym typeface="Effra" panose="02000506080000020004" pitchFamily="2" charset="0"/>
              </a:rPr>
              <a:t> و</a:t>
            </a:r>
            <a:r>
              <a:rPr kumimoji="0" lang="en-US" sz="1200" b="0" i="0" u="none" strike="noStrike" kern="1200" cap="none" spc="0" normalizeH="0" baseline="0" noProof="0">
                <a:ln>
                  <a:noFill/>
                </a:ln>
                <a:solidFill>
                  <a:srgbClr val="282560"/>
                </a:solidFill>
                <a:effectLst/>
                <a:uLnTx/>
                <a:uFillTx/>
                <a:latin typeface="DIN Next LT Arabic (Body)"/>
                <a:ea typeface="+mn-ea"/>
                <a:cs typeface="DIN Next LT Arabic"/>
                <a:sym typeface="Effra" panose="02000506080000020004" pitchFamily="2" charset="0"/>
              </a:rPr>
              <a:t>IoTSim-Stream</a:t>
            </a:r>
            <a:r>
              <a:rPr kumimoji="0" lang="ar-SA" sz="1200" b="0" i="0" u="none" strike="noStrike" kern="1200" cap="none" spc="0" normalizeH="0" baseline="0" noProof="0">
                <a:ln>
                  <a:noFill/>
                </a:ln>
                <a:solidFill>
                  <a:srgbClr val="282560"/>
                </a:solidFill>
                <a:effectLst/>
                <a:uLnTx/>
                <a:uFillTx/>
                <a:latin typeface="DIN Next LT Arabic (Body)"/>
                <a:ea typeface="+mn-ea"/>
                <a:cs typeface="DIN Next LT Arabic"/>
                <a:sym typeface="Effra" panose="02000506080000020004" pitchFamily="2" charset="0"/>
              </a:rPr>
              <a:t> و</a:t>
            </a:r>
            <a:r>
              <a:rPr kumimoji="0" lang="en-US" sz="1200" b="0" i="0" u="none" strike="noStrike" kern="1200" cap="none" spc="0" normalizeH="0" baseline="0" noProof="0">
                <a:ln>
                  <a:noFill/>
                </a:ln>
                <a:solidFill>
                  <a:srgbClr val="282560"/>
                </a:solidFill>
                <a:effectLst/>
                <a:uLnTx/>
                <a:uFillTx/>
                <a:latin typeface="DIN Next LT Arabic (Body)"/>
                <a:ea typeface="+mn-ea"/>
                <a:cs typeface="DIN Next LT Arabic"/>
                <a:sym typeface="Effra" panose="02000506080000020004" pitchFamily="2" charset="0"/>
              </a:rPr>
              <a:t>BigDataSDNSim</a:t>
            </a:r>
            <a:r>
              <a:rPr kumimoji="0" lang="ar-SA" sz="1200" b="0" i="0" u="none" strike="noStrike" kern="1200" cap="none" spc="0" normalizeH="0" baseline="0" noProof="0">
                <a:ln>
                  <a:noFill/>
                </a:ln>
                <a:solidFill>
                  <a:srgbClr val="282560"/>
                </a:solidFill>
                <a:effectLst/>
                <a:uLnTx/>
                <a:uFillTx/>
                <a:latin typeface="DIN Next LT Arabic (Body)"/>
                <a:ea typeface="+mn-ea"/>
                <a:cs typeface="DIN Next LT Arabic"/>
                <a:sym typeface="Effra" panose="02000506080000020004" pitchFamily="2" charset="0"/>
              </a:rPr>
              <a:t> و</a:t>
            </a:r>
            <a:r>
              <a:rPr kumimoji="0" lang="en-US" sz="1200" b="0" i="0" u="none" strike="noStrike" kern="1200" cap="none" spc="0" normalizeH="0" baseline="0" noProof="0">
                <a:ln>
                  <a:noFill/>
                </a:ln>
                <a:solidFill>
                  <a:srgbClr val="282560"/>
                </a:solidFill>
                <a:effectLst/>
                <a:uLnTx/>
                <a:uFillTx/>
                <a:latin typeface="DIN Next LT Arabic (Body)"/>
                <a:ea typeface="+mn-ea"/>
                <a:cs typeface="DIN Next LT Arabic"/>
                <a:sym typeface="Effra" panose="02000506080000020004" pitchFamily="2" charset="0"/>
              </a:rPr>
              <a:t>IoTSim-Osmosis</a:t>
            </a:r>
            <a:r>
              <a:rPr kumimoji="0" lang="ar-SA" sz="1200" b="0" i="0" u="none" strike="noStrike" kern="1200" cap="none" spc="0" normalizeH="0" baseline="0" noProof="0">
                <a:ln>
                  <a:noFill/>
                </a:ln>
                <a:solidFill>
                  <a:srgbClr val="282560"/>
                </a:solidFill>
                <a:effectLst/>
                <a:uLnTx/>
                <a:uFillTx/>
                <a:latin typeface="DIN Next LT Arabic (Body)"/>
                <a:ea typeface="+mn-ea"/>
                <a:cs typeface="DIN Next LT Arabic"/>
                <a:sym typeface="Effra" panose="02000506080000020004" pitchFamily="2" charset="0"/>
              </a:rPr>
              <a:t>) إلى تمكين المرصد من إنشاء بيئات حوسبة قابلة للتطوير ومحاكاتها واختبارها بالإضافة إلى دعم التطوير السريع لتطبيقات إنترنت الأشياء وتحليلات البيانات الضخمة.</a:t>
            </a:r>
          </a:p>
        </p:txBody>
      </p:sp>
      <p:sp>
        <p:nvSpPr>
          <p:cNvPr id="28" name="Rectangle 27">
            <a:extLst>
              <a:ext uri="{FF2B5EF4-FFF2-40B4-BE49-F238E27FC236}">
                <a16:creationId xmlns:a16="http://schemas.microsoft.com/office/drawing/2014/main" id="{F0A17CD9-5C5A-4B71-8523-DC110635BABA}"/>
              </a:ext>
            </a:extLst>
          </p:cNvPr>
          <p:cNvSpPr/>
          <p:nvPr/>
        </p:nvSpPr>
        <p:spPr>
          <a:xfrm flipH="1">
            <a:off x="9313013" y="3676746"/>
            <a:ext cx="2250440" cy="1185600"/>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1400" b="0" i="0" u="none" strike="noStrike" kern="1200" cap="none" spc="0" normalizeH="0" baseline="0" noProof="0">
                <a:ln>
                  <a:noFill/>
                </a:ln>
                <a:solidFill>
                  <a:prstClr val="white"/>
                </a:solidFill>
                <a:effectLst/>
                <a:uLnTx/>
                <a:uFillTx/>
                <a:latin typeface="DIN Next LT Arabic"/>
                <a:ea typeface="+mn-ea"/>
                <a:cs typeface="DIN Next LT Arabic"/>
              </a:rPr>
              <a:t> إنترنت الأشياء</a:t>
            </a:r>
            <a:endParaRPr kumimoji="0" lang="ar-EG" sz="1400" b="0" i="0" u="none" strike="noStrike" kern="1200" cap="none" spc="0" normalizeH="0" baseline="0" noProof="0">
              <a:ln>
                <a:noFill/>
              </a:ln>
              <a:solidFill>
                <a:prstClr val="white"/>
              </a:solidFill>
              <a:effectLst/>
              <a:uLnTx/>
              <a:uFillTx/>
              <a:latin typeface="DIN Next LT Arabic"/>
              <a:ea typeface="+mn-ea"/>
              <a:cs typeface="DIN Next LT Arabic"/>
            </a:endParaRPr>
          </a:p>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1400" b="0" i="0" u="none" strike="noStrike" kern="1200" cap="none" spc="0" normalizeH="0" baseline="0" noProof="0">
                <a:ln>
                  <a:noFill/>
                </a:ln>
                <a:solidFill>
                  <a:prstClr val="white"/>
                </a:solidFill>
                <a:effectLst/>
                <a:uLnTx/>
                <a:uFillTx/>
                <a:latin typeface="DIN Next LT Arabic"/>
                <a:ea typeface="+mn-ea"/>
                <a:cs typeface="DIN Next LT Arabic"/>
              </a:rPr>
              <a:t>(</a:t>
            </a:r>
            <a:r>
              <a:rPr kumimoji="0" lang="en-US" sz="1400" b="0" i="0" u="none" strike="noStrike" kern="1200" cap="none" spc="0" normalizeH="0" baseline="0" noProof="0">
                <a:ln>
                  <a:noFill/>
                </a:ln>
                <a:solidFill>
                  <a:prstClr val="white"/>
                </a:solidFill>
                <a:effectLst/>
                <a:uLnTx/>
                <a:uFillTx/>
                <a:latin typeface="DIN Next LT Arabic"/>
                <a:ea typeface="+mn-ea"/>
                <a:cs typeface="DIN Next LT Arabic"/>
              </a:rPr>
              <a:t>Internet of Things</a:t>
            </a:r>
            <a:r>
              <a:rPr kumimoji="0" lang="ar-EG" sz="1400" b="0" i="0" u="none" strike="noStrike" kern="1200" cap="none" spc="0" normalizeH="0" baseline="0" noProof="0">
                <a:ln>
                  <a:noFill/>
                </a:ln>
                <a:solidFill>
                  <a:prstClr val="white"/>
                </a:solidFill>
                <a:effectLst/>
                <a:uLnTx/>
                <a:uFillTx/>
                <a:latin typeface="DIN Next LT Arabic"/>
                <a:ea typeface="+mn-ea"/>
                <a:cs typeface="DIN Next LT Arabic"/>
              </a:rPr>
              <a:t>)</a:t>
            </a:r>
            <a:endParaRPr kumimoji="0" lang="ar-SA" sz="1400" b="0" i="0" u="none" strike="noStrike" kern="1200" cap="none" spc="0" normalizeH="0" baseline="0" noProof="0">
              <a:ln>
                <a:noFill/>
              </a:ln>
              <a:solidFill>
                <a:prstClr val="white"/>
              </a:solidFill>
              <a:effectLst/>
              <a:uLnTx/>
              <a:uFillTx/>
              <a:latin typeface="DIN Next LT Arabic"/>
              <a:ea typeface="+mn-ea"/>
              <a:cs typeface="DIN Next LT Arabic"/>
            </a:endParaRPr>
          </a:p>
        </p:txBody>
      </p:sp>
      <p:sp>
        <p:nvSpPr>
          <p:cNvPr id="29" name="Rectangle 28">
            <a:extLst>
              <a:ext uri="{FF2B5EF4-FFF2-40B4-BE49-F238E27FC236}">
                <a16:creationId xmlns:a16="http://schemas.microsoft.com/office/drawing/2014/main" id="{D2449A13-19C1-44E9-8024-DED2BC682B92}"/>
              </a:ext>
            </a:extLst>
          </p:cNvPr>
          <p:cNvSpPr/>
          <p:nvPr/>
        </p:nvSpPr>
        <p:spPr>
          <a:xfrm flipH="1">
            <a:off x="9313013" y="4944241"/>
            <a:ext cx="2250440" cy="1185600"/>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1400" b="0" i="0" u="none" strike="noStrike" kern="1200" cap="none" spc="0" normalizeH="0" baseline="0" noProof="0">
                <a:ln>
                  <a:noFill/>
                </a:ln>
                <a:solidFill>
                  <a:prstClr val="white"/>
                </a:solidFill>
                <a:effectLst/>
                <a:uLnTx/>
                <a:uFillTx/>
                <a:latin typeface="DIN Next LT Arabic"/>
                <a:ea typeface="+mn-ea"/>
                <a:cs typeface="DIN Next LT Arabic"/>
              </a:rPr>
              <a:t>الحوسبة الانتشارية</a:t>
            </a:r>
            <a:br>
              <a:rPr kumimoji="0" lang="ar-SA" sz="1400" b="0" i="0" u="none" strike="noStrike" kern="1200" cap="none" spc="0" normalizeH="0" baseline="0" noProof="0">
                <a:ln>
                  <a:noFill/>
                </a:ln>
                <a:solidFill>
                  <a:prstClr val="white"/>
                </a:solidFill>
                <a:effectLst/>
                <a:uLnTx/>
                <a:uFillTx/>
                <a:latin typeface="DIN Next LT Arabic"/>
                <a:ea typeface="+mn-ea"/>
                <a:cs typeface="DIN Next LT Arabic"/>
              </a:rPr>
            </a:br>
            <a:r>
              <a:rPr kumimoji="0" lang="ar-SA" sz="1400" b="0" i="0" u="none" strike="noStrike" kern="1200" cap="none" spc="0" normalizeH="0" baseline="0" noProof="0">
                <a:ln>
                  <a:noFill/>
                </a:ln>
                <a:solidFill>
                  <a:prstClr val="white"/>
                </a:solidFill>
                <a:effectLst/>
                <a:uLnTx/>
                <a:uFillTx/>
                <a:latin typeface="DIN Next LT Arabic"/>
                <a:ea typeface="+mn-ea"/>
                <a:cs typeface="DIN Next LT Arabic"/>
              </a:rPr>
              <a:t>(</a:t>
            </a:r>
            <a:r>
              <a:rPr kumimoji="0" lang="en-US" sz="1400" b="0" i="0" u="none" strike="noStrike" kern="1200" cap="none" spc="0" normalizeH="0" baseline="0" noProof="0">
                <a:ln>
                  <a:noFill/>
                </a:ln>
                <a:solidFill>
                  <a:prstClr val="white"/>
                </a:solidFill>
                <a:effectLst/>
                <a:uLnTx/>
                <a:uFillTx/>
                <a:latin typeface="DIN Next LT Arabic"/>
                <a:ea typeface="+mn-ea"/>
                <a:cs typeface="DIN Next LT Arabic"/>
              </a:rPr>
              <a:t>Osmotic Computing</a:t>
            </a:r>
            <a:r>
              <a:rPr kumimoji="0" lang="ar-SA" sz="1400" b="0" i="0" u="none" strike="noStrike" kern="1200" cap="none" spc="0" normalizeH="0" baseline="0" noProof="0">
                <a:ln>
                  <a:noFill/>
                </a:ln>
                <a:solidFill>
                  <a:prstClr val="white"/>
                </a:solidFill>
                <a:effectLst/>
                <a:uLnTx/>
                <a:uFillTx/>
                <a:latin typeface="DIN Next LT Arabic"/>
                <a:ea typeface="+mn-ea"/>
                <a:cs typeface="DIN Next LT Arabic"/>
              </a:rPr>
              <a:t>)</a:t>
            </a:r>
          </a:p>
        </p:txBody>
      </p:sp>
      <p:sp>
        <p:nvSpPr>
          <p:cNvPr id="30" name="Rectangle 29">
            <a:extLst>
              <a:ext uri="{FF2B5EF4-FFF2-40B4-BE49-F238E27FC236}">
                <a16:creationId xmlns:a16="http://schemas.microsoft.com/office/drawing/2014/main" id="{CBE06C6F-B7D7-4FD7-972E-A787E9F881CE}"/>
              </a:ext>
            </a:extLst>
          </p:cNvPr>
          <p:cNvSpPr/>
          <p:nvPr/>
        </p:nvSpPr>
        <p:spPr>
          <a:xfrm flipH="1">
            <a:off x="618594" y="4944241"/>
            <a:ext cx="8610600" cy="1185600"/>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1200" b="0" i="0" u="none" strike="noStrike" kern="1200" cap="none" spc="0" normalizeH="0" baseline="0" noProof="0">
                <a:ln>
                  <a:noFill/>
                </a:ln>
                <a:solidFill>
                  <a:srgbClr val="282560"/>
                </a:solidFill>
                <a:effectLst/>
                <a:uLnTx/>
                <a:uFillTx/>
                <a:latin typeface="DIN Next LT Arabic (Body)"/>
                <a:ea typeface="+mn-ea"/>
                <a:cs typeface="DIN Next LT Arabic"/>
                <a:sym typeface="Effra" panose="02000506080000020004" pitchFamily="2" charset="0"/>
              </a:rPr>
              <a:t>أدى استخدام الحوسبة الانتشارية (</a:t>
            </a:r>
            <a:r>
              <a:rPr kumimoji="0" lang="en-US" sz="1200" b="0" i="0" u="none" strike="noStrike" kern="1200" cap="none" spc="0" normalizeH="0" baseline="0" noProof="0">
                <a:ln>
                  <a:noFill/>
                </a:ln>
                <a:solidFill>
                  <a:srgbClr val="282560"/>
                </a:solidFill>
                <a:effectLst/>
                <a:uLnTx/>
                <a:uFillTx/>
                <a:latin typeface="DIN Next LT Arabic (Body)"/>
                <a:ea typeface="+mn-ea"/>
                <a:cs typeface="DIN Next LT Arabic"/>
                <a:sym typeface="Effra" panose="02000506080000020004" pitchFamily="2" charset="0"/>
              </a:rPr>
              <a:t>osmotic computing</a:t>
            </a:r>
            <a:r>
              <a:rPr kumimoji="0" lang="ar-SA" sz="1200" b="0" i="0" u="none" strike="noStrike" kern="1200" cap="none" spc="0" normalizeH="0" baseline="0" noProof="0">
                <a:ln>
                  <a:noFill/>
                </a:ln>
                <a:solidFill>
                  <a:srgbClr val="282560"/>
                </a:solidFill>
                <a:effectLst/>
                <a:uLnTx/>
                <a:uFillTx/>
                <a:latin typeface="DIN Next LT Arabic (Body)"/>
                <a:ea typeface="+mn-ea"/>
                <a:cs typeface="DIN Next LT Arabic"/>
                <a:sym typeface="Effra" panose="02000506080000020004" pitchFamily="2" charset="0"/>
              </a:rPr>
              <a:t>) - وهي إحدى الطرق المستخدمة حديثاً لدعم التنفيذ الفعّال لخدمات وتطبيقات إنترنت الأشياء المتضمنة لاستخدام خوادم مخصصة داخل مراكز البيانات الصغيرة ومتناهية الصغر على حافة الشبكة (النقطة التي تتفاعل فيها الأجهزة والشبكة المحلية مع الإنترنت) - إلى إتاحة الفرصة أمام المرصد للتغلب على قيود زمن الانتقال (</a:t>
            </a:r>
            <a:r>
              <a:rPr kumimoji="0" lang="en-US" sz="1200" b="0" i="0" u="none" strike="noStrike" kern="1200" cap="none" spc="0" normalizeH="0" baseline="0" noProof="0">
                <a:ln>
                  <a:noFill/>
                </a:ln>
                <a:solidFill>
                  <a:srgbClr val="282560"/>
                </a:solidFill>
                <a:effectLst/>
                <a:uLnTx/>
                <a:uFillTx/>
                <a:latin typeface="DIN Next LT Arabic (Body)"/>
                <a:ea typeface="+mn-ea"/>
                <a:cs typeface="DIN Next LT Arabic"/>
                <a:sym typeface="Effra" panose="02000506080000020004" pitchFamily="2" charset="0"/>
              </a:rPr>
              <a:t>latency</a:t>
            </a:r>
            <a:r>
              <a:rPr kumimoji="0" lang="ar-SA" sz="1200" b="0" i="0" u="none" strike="noStrike" kern="1200" cap="none" spc="0" normalizeH="0" baseline="0" noProof="0">
                <a:ln>
                  <a:noFill/>
                </a:ln>
                <a:solidFill>
                  <a:srgbClr val="282560"/>
                </a:solidFill>
                <a:effectLst/>
                <a:uLnTx/>
                <a:uFillTx/>
                <a:latin typeface="DIN Next LT Arabic (Body)"/>
                <a:ea typeface="+mn-ea"/>
                <a:cs typeface="DIN Next LT Arabic"/>
                <a:sym typeface="Effra" panose="02000506080000020004" pitchFamily="2" charset="0"/>
              </a:rPr>
              <a:t>) المرتبطة بنقل البيانات إلى منشأة مركزية إضافة إلى زيادة القدرة الحوسبية داخل الأجهزة الطرفية (مثل أجهزة التوجيه).</a:t>
            </a:r>
          </a:p>
        </p:txBody>
      </p:sp>
      <p:sp>
        <p:nvSpPr>
          <p:cNvPr id="31" name="Rectangle 30">
            <a:extLst>
              <a:ext uri="{FF2B5EF4-FFF2-40B4-BE49-F238E27FC236}">
                <a16:creationId xmlns:a16="http://schemas.microsoft.com/office/drawing/2014/main" id="{4571912D-4EC0-44FC-9C23-B652A78D3EC7}"/>
              </a:ext>
            </a:extLst>
          </p:cNvPr>
          <p:cNvSpPr/>
          <p:nvPr/>
        </p:nvSpPr>
        <p:spPr>
          <a:xfrm flipH="1">
            <a:off x="618522" y="2409252"/>
            <a:ext cx="8610672" cy="1185600"/>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1200" b="0" i="0" u="none" strike="noStrike" kern="1200" cap="none" spc="0" normalizeH="0" baseline="0" noProof="0">
                <a:ln>
                  <a:noFill/>
                </a:ln>
                <a:solidFill>
                  <a:srgbClr val="282560"/>
                </a:solidFill>
                <a:effectLst/>
                <a:uLnTx/>
                <a:uFillTx/>
                <a:latin typeface="DIN Next LT Arabic (Body)"/>
                <a:ea typeface="+mn-ea"/>
                <a:cs typeface="DIN Next LT Arabic"/>
                <a:sym typeface="Effra" panose="02000506080000020004" pitchFamily="2" charset="0"/>
              </a:rPr>
              <a:t>أدى نشر شبكة المدى الطويل (</a:t>
            </a:r>
            <a:r>
              <a:rPr kumimoji="0" lang="en-US" sz="1200" b="0" i="0" u="none" strike="noStrike" kern="1200" cap="none" spc="0" normalizeH="0" baseline="0" noProof="0">
                <a:ln>
                  <a:noFill/>
                </a:ln>
                <a:solidFill>
                  <a:srgbClr val="282560"/>
                </a:solidFill>
                <a:effectLst/>
                <a:uLnTx/>
                <a:uFillTx/>
                <a:latin typeface="DIN Next LT Arabic (Body)"/>
                <a:ea typeface="+mn-ea"/>
                <a:cs typeface="DIN Next LT Arabic"/>
                <a:sym typeface="Effra" panose="02000506080000020004" pitchFamily="2" charset="0"/>
              </a:rPr>
              <a:t>LoRaWAN</a:t>
            </a:r>
            <a:r>
              <a:rPr kumimoji="0" lang="ar-SA" sz="1200" b="0" i="0" u="none" strike="noStrike" kern="1200" cap="none" spc="0" normalizeH="0" baseline="0" noProof="0">
                <a:ln>
                  <a:noFill/>
                </a:ln>
                <a:solidFill>
                  <a:srgbClr val="282560"/>
                </a:solidFill>
                <a:effectLst/>
                <a:uLnTx/>
                <a:uFillTx/>
                <a:latin typeface="DIN Next LT Arabic (Body)"/>
                <a:ea typeface="+mn-ea"/>
                <a:cs typeface="DIN Next LT Arabic"/>
                <a:sym typeface="Effra" panose="02000506080000020004" pitchFamily="2" charset="0"/>
              </a:rPr>
              <a:t>) - وهي عبارة عن شبكة واسعة النطاق منخفضة الطاقة وتسمح للأجهزة المتصلة بالحصول على قدرات اتصالات بعيدة المدى بمعدل </a:t>
            </a:r>
            <a:r>
              <a:rPr kumimoji="0" lang="ar-EG" sz="1200" b="0" i="0" u="none" strike="noStrike" kern="1200" cap="none" spc="0" normalizeH="0" baseline="0" noProof="0">
                <a:ln>
                  <a:noFill/>
                </a:ln>
                <a:solidFill>
                  <a:srgbClr val="282560"/>
                </a:solidFill>
                <a:effectLst/>
                <a:uLnTx/>
                <a:uFillTx/>
                <a:latin typeface="DIN Next LT Arabic (Body)"/>
                <a:ea typeface="+mn-ea"/>
                <a:cs typeface="DIN Next LT Arabic"/>
                <a:sym typeface="Effra" panose="02000506080000020004" pitchFamily="2" charset="0"/>
              </a:rPr>
              <a:t>نقل</a:t>
            </a:r>
            <a:r>
              <a:rPr kumimoji="0" lang="ar-SA" sz="1200" b="0" i="0" u="none" strike="noStrike" kern="1200" cap="none" spc="0" normalizeH="0" baseline="0" noProof="0">
                <a:ln>
                  <a:noFill/>
                </a:ln>
                <a:solidFill>
                  <a:srgbClr val="282560"/>
                </a:solidFill>
                <a:effectLst/>
                <a:uLnTx/>
                <a:uFillTx/>
                <a:latin typeface="DIN Next LT Arabic (Body)"/>
                <a:ea typeface="+mn-ea"/>
                <a:cs typeface="DIN Next LT Arabic"/>
                <a:sym typeface="Effra" panose="02000506080000020004" pitchFamily="2" charset="0"/>
              </a:rPr>
              <a:t> (</a:t>
            </a:r>
            <a:r>
              <a:rPr kumimoji="0" lang="en-US" sz="1200" b="0" i="0" u="none" strike="noStrike" kern="1200" cap="none" spc="0" normalizeH="0" baseline="0" noProof="0">
                <a:ln>
                  <a:noFill/>
                </a:ln>
                <a:solidFill>
                  <a:srgbClr val="282560"/>
                </a:solidFill>
                <a:effectLst/>
                <a:uLnTx/>
                <a:uFillTx/>
                <a:latin typeface="DIN Next LT Arabic (Body)"/>
                <a:ea typeface="+mn-ea"/>
                <a:cs typeface="DIN Next LT Arabic"/>
                <a:sym typeface="Effra" panose="02000506080000020004" pitchFamily="2" charset="0"/>
              </a:rPr>
              <a:t>bit</a:t>
            </a:r>
            <a:r>
              <a:rPr kumimoji="0" lang="ar-SA" sz="1200" b="0" i="0" u="none" strike="noStrike" kern="1200" cap="none" spc="0" normalizeH="0" baseline="0" noProof="0">
                <a:ln>
                  <a:noFill/>
                </a:ln>
                <a:solidFill>
                  <a:srgbClr val="282560"/>
                </a:solidFill>
                <a:effectLst/>
                <a:uLnTx/>
                <a:uFillTx/>
                <a:latin typeface="DIN Next LT Arabic (Body)"/>
                <a:ea typeface="+mn-ea"/>
                <a:cs typeface="DIN Next LT Arabic"/>
                <a:sym typeface="Effra" panose="02000506080000020004" pitchFamily="2" charset="0"/>
              </a:rPr>
              <a:t>) منخفض - إلى تمكين المرصد من نشر المزيد من أجهزة الاستشعار منخفضة الطاقة في جميع أنحاء المدينة وزيادة كمية البيانات التي يتم جمعها</a:t>
            </a:r>
            <a:r>
              <a:rPr kumimoji="0" lang="ar-EG" sz="1200" b="0" i="0" u="none" strike="noStrike" kern="1200" cap="none" spc="0" normalizeH="0" baseline="0" noProof="0">
                <a:ln>
                  <a:noFill/>
                </a:ln>
                <a:solidFill>
                  <a:srgbClr val="282560"/>
                </a:solidFill>
                <a:effectLst/>
                <a:uLnTx/>
                <a:uFillTx/>
                <a:latin typeface="DIN Next LT Arabic (Body)"/>
                <a:ea typeface="+mn-ea"/>
                <a:cs typeface="DIN Next LT Arabic"/>
                <a:sym typeface="Effra" panose="02000506080000020004" pitchFamily="2" charset="0"/>
              </a:rPr>
              <a:t>.</a:t>
            </a:r>
            <a:endParaRPr kumimoji="0" lang="ar-SA" sz="1200" b="0" i="0" u="none" strike="noStrike" kern="1200" cap="none" spc="0" normalizeH="0" baseline="0" noProof="0">
              <a:ln>
                <a:noFill/>
              </a:ln>
              <a:solidFill>
                <a:srgbClr val="282560"/>
              </a:solidFill>
              <a:effectLst/>
              <a:uLnTx/>
              <a:uFillTx/>
              <a:latin typeface="DIN Next LT Arabic (Body)"/>
              <a:ea typeface="+mn-ea"/>
              <a:cs typeface="DIN Next LT Arabic"/>
              <a:sym typeface="Effra" panose="02000506080000020004" pitchFamily="2" charset="0"/>
            </a:endParaRPr>
          </a:p>
        </p:txBody>
      </p:sp>
      <p:sp>
        <p:nvSpPr>
          <p:cNvPr id="32" name="Rectangle 31">
            <a:extLst>
              <a:ext uri="{FF2B5EF4-FFF2-40B4-BE49-F238E27FC236}">
                <a16:creationId xmlns:a16="http://schemas.microsoft.com/office/drawing/2014/main" id="{83E9A3D3-8A87-4CAC-9AA6-A4CA4A73823C}"/>
              </a:ext>
            </a:extLst>
          </p:cNvPr>
          <p:cNvSpPr/>
          <p:nvPr/>
        </p:nvSpPr>
        <p:spPr>
          <a:xfrm flipH="1">
            <a:off x="9313013" y="2409252"/>
            <a:ext cx="2250440" cy="1185600"/>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1400" b="0" i="0" u="none" strike="noStrike" kern="1200" cap="none" spc="0" normalizeH="0" baseline="0" noProof="0">
                <a:ln>
                  <a:noFill/>
                </a:ln>
                <a:solidFill>
                  <a:prstClr val="white"/>
                </a:solidFill>
                <a:effectLst/>
                <a:uLnTx/>
                <a:uFillTx/>
                <a:latin typeface="DIN Next LT Arabic"/>
                <a:ea typeface="+mn-ea"/>
                <a:cs typeface="DIN Next LT Arabic"/>
              </a:rPr>
              <a:t> شبكة المدى الطويل (</a:t>
            </a:r>
            <a:r>
              <a:rPr kumimoji="0" lang="en-US" sz="1400" b="0" i="0" u="none" strike="noStrike" kern="1200" cap="none" spc="0" normalizeH="0" baseline="0" noProof="0">
                <a:ln>
                  <a:noFill/>
                </a:ln>
                <a:solidFill>
                  <a:prstClr val="white"/>
                </a:solidFill>
                <a:effectLst/>
                <a:uLnTx/>
                <a:uFillTx/>
                <a:latin typeface="DIN Next LT Arabic"/>
                <a:ea typeface="+mn-ea"/>
                <a:cs typeface="DIN Next LT Arabic"/>
              </a:rPr>
              <a:t>LoRaWAN</a:t>
            </a:r>
            <a:r>
              <a:rPr kumimoji="0" lang="ar-SA" sz="1400" b="0" i="0" u="none" strike="noStrike" kern="1200" cap="none" spc="0" normalizeH="0" baseline="0" noProof="0">
                <a:ln>
                  <a:noFill/>
                </a:ln>
                <a:solidFill>
                  <a:prstClr val="white"/>
                </a:solidFill>
                <a:effectLst/>
                <a:uLnTx/>
                <a:uFillTx/>
                <a:latin typeface="DIN Next LT Arabic"/>
                <a:ea typeface="+mn-ea"/>
                <a:cs typeface="DIN Next LT Arabic"/>
              </a:rPr>
              <a:t>)</a:t>
            </a:r>
          </a:p>
        </p:txBody>
      </p:sp>
      <p:sp>
        <p:nvSpPr>
          <p:cNvPr id="33" name="TextBox 32">
            <a:extLst>
              <a:ext uri="{FF2B5EF4-FFF2-40B4-BE49-F238E27FC236}">
                <a16:creationId xmlns:a16="http://schemas.microsoft.com/office/drawing/2014/main" id="{5539DE18-02F0-4732-B951-037037A44F4A}"/>
              </a:ext>
            </a:extLst>
          </p:cNvPr>
          <p:cNvSpPr txBox="1"/>
          <p:nvPr/>
        </p:nvSpPr>
        <p:spPr>
          <a:xfrm>
            <a:off x="9874848" y="2038135"/>
            <a:ext cx="1065446" cy="248338"/>
          </a:xfrm>
          <a:prstGeom prst="rect">
            <a:avLst/>
          </a:prstGeom>
          <a:noFill/>
        </p:spPr>
        <p:txBody>
          <a:bodyPr wrap="square" lIns="0" tIns="0" rIns="0" bIns="0" rtlCol="0" anchor="b">
            <a:spAutoFit/>
          </a:bodyPr>
          <a:lstStyle/>
          <a:p>
            <a:pPr marL="0" marR="0" lvl="0" indent="0" algn="ctr" defTabSz="914400" rtl="1" eaLnBrk="1" fontAlgn="auto" latinLnBrk="0" hangingPunct="1">
              <a:lnSpc>
                <a:spcPct val="110000"/>
              </a:lnSpc>
              <a:spcBef>
                <a:spcPts val="0"/>
              </a:spcBef>
              <a:spcAft>
                <a:spcPts val="0"/>
              </a:spcAft>
              <a:buClrTx/>
              <a:buSzTx/>
              <a:buFontTx/>
              <a:buNone/>
              <a:tabLst/>
              <a:defRPr/>
            </a:pPr>
            <a:r>
              <a:rPr kumimoji="0" lang="ar-SA" sz="1600" b="0" i="0" u="none" strike="noStrike" kern="1200" cap="none" spc="0" normalizeH="0" baseline="0" noProof="0">
                <a:ln>
                  <a:noFill/>
                </a:ln>
                <a:solidFill>
                  <a:srgbClr val="282560"/>
                </a:solidFill>
                <a:effectLst/>
                <a:uLnTx/>
                <a:uFillTx/>
                <a:latin typeface="DIN Next LT Arabic Medium"/>
                <a:ea typeface="+mn-ea"/>
                <a:cs typeface="DIN Next LT Arabic" panose="020B0503020203050203" pitchFamily="34" charset="-78"/>
              </a:rPr>
              <a:t>التكنولوجيا</a:t>
            </a:r>
          </a:p>
        </p:txBody>
      </p:sp>
      <p:cxnSp>
        <p:nvCxnSpPr>
          <p:cNvPr id="34" name="Straight Connector 33">
            <a:extLst>
              <a:ext uri="{FF2B5EF4-FFF2-40B4-BE49-F238E27FC236}">
                <a16:creationId xmlns:a16="http://schemas.microsoft.com/office/drawing/2014/main" id="{A85EE2AB-8047-48C0-AFEF-6C76FD7D099D}"/>
              </a:ext>
            </a:extLst>
          </p:cNvPr>
          <p:cNvCxnSpPr>
            <a:cxnSpLocks/>
          </p:cNvCxnSpPr>
          <p:nvPr/>
        </p:nvCxnSpPr>
        <p:spPr>
          <a:xfrm>
            <a:off x="9320634" y="2327567"/>
            <a:ext cx="223106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E090A357-91C7-4C89-A4E3-D839BAF85429}"/>
              </a:ext>
            </a:extLst>
          </p:cNvPr>
          <p:cNvSpPr txBox="1"/>
          <p:nvPr/>
        </p:nvSpPr>
        <p:spPr>
          <a:xfrm>
            <a:off x="4299872" y="2038135"/>
            <a:ext cx="1025922" cy="248338"/>
          </a:xfrm>
          <a:prstGeom prst="rect">
            <a:avLst/>
          </a:prstGeom>
          <a:noFill/>
        </p:spPr>
        <p:txBody>
          <a:bodyPr wrap="none" lIns="0" tIns="0" rIns="0" bIns="0" rtlCol="0" anchor="b">
            <a:spAutoFit/>
          </a:bodyPr>
          <a:lstStyle/>
          <a:p>
            <a:pPr marL="0" marR="0" lvl="0" indent="0" algn="ctr" defTabSz="914400" rtl="1" eaLnBrk="1" fontAlgn="auto" latinLnBrk="0" hangingPunct="1">
              <a:lnSpc>
                <a:spcPct val="110000"/>
              </a:lnSpc>
              <a:spcBef>
                <a:spcPts val="0"/>
              </a:spcBef>
              <a:spcAft>
                <a:spcPts val="0"/>
              </a:spcAft>
              <a:buClrTx/>
              <a:buSzTx/>
              <a:buFontTx/>
              <a:buNone/>
              <a:tabLst/>
              <a:defRPr/>
            </a:pPr>
            <a:r>
              <a:rPr kumimoji="0" lang="ar-SA" sz="1600" b="0" i="0" u="none" strike="noStrike" kern="1200" cap="none" spc="0" normalizeH="0" baseline="0" noProof="0">
                <a:ln>
                  <a:noFill/>
                </a:ln>
                <a:solidFill>
                  <a:srgbClr val="282560"/>
                </a:solidFill>
                <a:effectLst/>
                <a:uLnTx/>
                <a:uFillTx/>
                <a:latin typeface="DIN Next LT Arabic Medium"/>
                <a:ea typeface="+mn-ea"/>
                <a:cs typeface="DIN Next LT Arabic" panose="020B0503020203050203" pitchFamily="34" charset="-78"/>
              </a:rPr>
              <a:t>الوصف</a:t>
            </a:r>
          </a:p>
        </p:txBody>
      </p:sp>
      <p:cxnSp>
        <p:nvCxnSpPr>
          <p:cNvPr id="36" name="Straight Connector 35">
            <a:extLst>
              <a:ext uri="{FF2B5EF4-FFF2-40B4-BE49-F238E27FC236}">
                <a16:creationId xmlns:a16="http://schemas.microsoft.com/office/drawing/2014/main" id="{3544E866-FA91-4050-A18C-171000764D20}"/>
              </a:ext>
            </a:extLst>
          </p:cNvPr>
          <p:cNvCxnSpPr>
            <a:cxnSpLocks/>
          </p:cNvCxnSpPr>
          <p:nvPr/>
        </p:nvCxnSpPr>
        <p:spPr>
          <a:xfrm>
            <a:off x="618594" y="2327567"/>
            <a:ext cx="86106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6806E721-3E43-4BDC-B587-126A8ED747CD}"/>
              </a:ext>
            </a:extLst>
          </p:cNvPr>
          <p:cNvSpPr/>
          <p:nvPr/>
        </p:nvSpPr>
        <p:spPr>
          <a:xfrm>
            <a:off x="1036320" y="1318789"/>
            <a:ext cx="10517522" cy="35445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1400" b="0" i="0" u="none" strike="noStrike" kern="1200" cap="none" spc="0" normalizeH="0" baseline="0" noProof="0">
                <a:ln>
                  <a:noFill/>
                </a:ln>
                <a:solidFill>
                  <a:srgbClr val="282560"/>
                </a:solidFill>
                <a:effectLst/>
                <a:uLnTx/>
                <a:uFillTx/>
                <a:latin typeface="DIN Next LT Arabic"/>
                <a:ea typeface="+mn-ea"/>
                <a:cs typeface="DIN Next LT Arabic"/>
              </a:rPr>
              <a:t>اعتمد المرصد الحضري لمدينة نيوكاسل استخدام التقنيات المبتكرة التي أتاحت له زيادة قدراته على جمع ومعالجة وتقديم أشكال متنوعة من البيانات بشكل أكثر كفاءة.</a:t>
            </a:r>
          </a:p>
        </p:txBody>
      </p:sp>
      <p:pic>
        <p:nvPicPr>
          <p:cNvPr id="23" name="Picture 22" descr="A picture containing graphical user interface&#10;&#10;Description automatically generated">
            <a:extLst>
              <a:ext uri="{FF2B5EF4-FFF2-40B4-BE49-F238E27FC236}">
                <a16:creationId xmlns:a16="http://schemas.microsoft.com/office/drawing/2014/main" id="{45EAF7BE-D4D6-4B70-B7B3-8B64B0F254F4}"/>
              </a:ext>
            </a:extLst>
          </p:cNvPr>
          <p:cNvPicPr>
            <a:picLocks noChangeAspect="1"/>
          </p:cNvPicPr>
          <p:nvPr/>
        </p:nvPicPr>
        <p:blipFill>
          <a:blip r:embed="rId8" cstate="print">
            <a:extLst>
              <a:ext uri="{BEBA8EAE-BF5A-486C-A8C5-ECC9F3942E4B}">
                <a14:imgProps xmlns:a14="http://schemas.microsoft.com/office/drawing/2010/main">
                  <a14:imgLayer r:embed="rId9">
                    <a14:imgEffect>
                      <a14:brightnessContrast bright="-20000" contrast="-40000"/>
                    </a14:imgEffect>
                  </a14:imgLayer>
                </a14:imgProps>
              </a:ext>
              <a:ext uri="{28A0092B-C50C-407E-A947-70E740481C1C}">
                <a14:useLocalDpi xmlns:a14="http://schemas.microsoft.com/office/drawing/2010/main"/>
              </a:ext>
            </a:extLst>
          </a:blip>
          <a:stretch>
            <a:fillRect/>
          </a:stretch>
        </p:blipFill>
        <p:spPr>
          <a:xfrm>
            <a:off x="74311" y="354415"/>
            <a:ext cx="1643269" cy="335513"/>
          </a:xfrm>
          <a:prstGeom prst="rect">
            <a:avLst/>
          </a:prstGeom>
        </p:spPr>
      </p:pic>
      <p:pic>
        <p:nvPicPr>
          <p:cNvPr id="26" name="Picture 25">
            <a:extLst>
              <a:ext uri="{FF2B5EF4-FFF2-40B4-BE49-F238E27FC236}">
                <a16:creationId xmlns:a16="http://schemas.microsoft.com/office/drawing/2014/main" id="{94311E41-90A6-40E7-AA0C-32A3F3B1BA82}"/>
              </a:ext>
            </a:extLst>
          </p:cNvPr>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10886353" y="186849"/>
            <a:ext cx="620808" cy="335323"/>
          </a:xfrm>
          <a:prstGeom prst="rect">
            <a:avLst/>
          </a:prstGeom>
          <a:effectLst>
            <a:outerShdw blurRad="127000" sx="96000" sy="96000" algn="ctr" rotWithShape="0">
              <a:prstClr val="black">
                <a:alpha val="40000"/>
              </a:prstClr>
            </a:outerShdw>
          </a:effectLst>
        </p:spPr>
      </p:pic>
      <p:sp>
        <p:nvSpPr>
          <p:cNvPr id="38" name="Rectangle: Rounded Corners 37">
            <a:extLst>
              <a:ext uri="{FF2B5EF4-FFF2-40B4-BE49-F238E27FC236}">
                <a16:creationId xmlns:a16="http://schemas.microsoft.com/office/drawing/2014/main" id="{763FC0A9-2789-41B3-B181-95A5E68DD2F8}"/>
              </a:ext>
            </a:extLst>
          </p:cNvPr>
          <p:cNvSpPr/>
          <p:nvPr/>
        </p:nvSpPr>
        <p:spPr>
          <a:xfrm>
            <a:off x="62752" y="69564"/>
            <a:ext cx="1678584" cy="228609"/>
          </a:xfrm>
          <a:prstGeom prst="roundRect">
            <a:avLst>
              <a:gd name="adj" fmla="val 1423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1000" b="0" i="0" u="none" strike="noStrike" kern="1200" cap="none" spc="0" normalizeH="0" baseline="0" noProof="0">
                <a:ln>
                  <a:noFill/>
                </a:ln>
                <a:solidFill>
                  <a:prstClr val="white"/>
                </a:solidFill>
                <a:effectLst/>
                <a:uLnTx/>
                <a:uFillTx/>
                <a:latin typeface="DIN Next LT Arabic"/>
                <a:ea typeface="+mn-ea"/>
                <a:cs typeface="DIN Next LT Arabic"/>
              </a:rPr>
              <a:t> </a:t>
            </a:r>
            <a:r>
              <a:rPr kumimoji="0" lang="ar-SA" sz="900" b="0" i="0" u="none" strike="noStrike" kern="1200" cap="none" spc="0" normalizeH="0" baseline="0" noProof="0">
                <a:ln>
                  <a:noFill/>
                </a:ln>
                <a:solidFill>
                  <a:prstClr val="white"/>
                </a:solidFill>
                <a:effectLst/>
                <a:uLnTx/>
                <a:uFillTx/>
                <a:latin typeface="DIN Next LT Arabic"/>
                <a:ea typeface="+mn-ea"/>
                <a:cs typeface="DIN Next LT Arabic"/>
              </a:rPr>
              <a:t>3- التعامل مع البيانات وقابلية التوسع</a:t>
            </a:r>
            <a:endParaRPr kumimoji="0" lang="ar-SA" sz="1000" b="0" i="0" u="none" strike="noStrike" kern="1200" cap="none" spc="0" normalizeH="0" baseline="0" noProof="0">
              <a:ln>
                <a:noFill/>
              </a:ln>
              <a:solidFill>
                <a:prstClr val="white"/>
              </a:solidFill>
              <a:effectLst/>
              <a:uLnTx/>
              <a:uFillTx/>
              <a:latin typeface="DIN Next LT Arabic"/>
              <a:ea typeface="+mn-ea"/>
              <a:cs typeface="DIN Next LT Arabic"/>
            </a:endParaRPr>
          </a:p>
        </p:txBody>
      </p:sp>
    </p:spTree>
    <p:extLst>
      <p:ext uri="{BB962C8B-B14F-4D97-AF65-F5344CB8AC3E}">
        <p14:creationId xmlns:p14="http://schemas.microsoft.com/office/powerpoint/2010/main" val="2396972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F6229D4E-9787-492C-9601-954B73622C28}"/>
              </a:ext>
            </a:extLst>
          </p:cNvPr>
          <p:cNvGraphicFramePr>
            <a:graphicFrameLocks noChangeAspect="1"/>
          </p:cNvGraphicFramePr>
          <p:nvPr>
            <p:custDataLst>
              <p:tags r:id="rId2"/>
            </p:custDataLst>
            <p:extLst>
              <p:ext uri="{D42A27DB-BD31-4B8C-83A1-F6EECF244321}">
                <p14:modId xmlns:p14="http://schemas.microsoft.com/office/powerpoint/2010/main" val="331025206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6810" name="think-cell Slide" r:id="rId6" imgW="370" imgH="371" progId="TCLayout.ActiveDocument.1">
                  <p:embed/>
                </p:oleObj>
              </mc:Choice>
              <mc:Fallback>
                <p:oleObj name="think-cell Slide" r:id="rId6" imgW="370" imgH="371" progId="TCLayout.ActiveDocument.1">
                  <p:embed/>
                  <p:pic>
                    <p:nvPicPr>
                      <p:cNvPr id="7" name="Object 6" hidden="1">
                        <a:extLst>
                          <a:ext uri="{FF2B5EF4-FFF2-40B4-BE49-F238E27FC236}">
                            <a16:creationId xmlns:a16="http://schemas.microsoft.com/office/drawing/2014/main" id="{F6229D4E-9787-492C-9601-954B73622C28}"/>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83E77AFA-C4E6-46BE-85D3-8EABFFA94DE1}"/>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4400" rtl="1" eaLnBrk="1" fontAlgn="auto" latinLnBrk="0" hangingPunct="1">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prstClr val="white"/>
              </a:solidFill>
              <a:effectLst/>
              <a:uLnTx/>
              <a:uFillTx/>
              <a:latin typeface="DIN Next LT Arabic Medium" panose="020B0603020203050203" pitchFamily="34" charset="-78"/>
              <a:ea typeface="+mn-ea"/>
              <a:cs typeface="DIN Next LT Arabic Medium"/>
              <a:sym typeface="DIN Next LT Arabic Medium" panose="020B0603020203050203" pitchFamily="34" charset="-78"/>
            </a:endParaRPr>
          </a:p>
        </p:txBody>
      </p:sp>
      <p:sp>
        <p:nvSpPr>
          <p:cNvPr id="2" name="Footer Placeholder 1">
            <a:extLst>
              <a:ext uri="{FF2B5EF4-FFF2-40B4-BE49-F238E27FC236}">
                <a16:creationId xmlns:a16="http://schemas.microsoft.com/office/drawing/2014/main" id="{BFFE8A4A-D69E-4379-A000-4C983AF21A32}"/>
              </a:ext>
            </a:extLst>
          </p:cNvPr>
          <p:cNvSpPr>
            <a:spLocks noGrp="1"/>
          </p:cNvSpPr>
          <p:nvPr>
            <p:ph type="ftr" sz="quarter" idx="1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900" b="0" i="0" u="none" strike="noStrike" kern="1200" cap="none" spc="0" normalizeH="0" baseline="0" noProof="0">
                <a:ln>
                  <a:noFill/>
                </a:ln>
                <a:solidFill>
                  <a:prstClr val="white">
                    <a:lumMod val="65000"/>
                  </a:prstClr>
                </a:solidFill>
                <a:effectLst/>
                <a:uLnTx/>
                <a:uFillTx/>
                <a:latin typeface="DIN Next LT Arabic"/>
                <a:ea typeface="+mn-ea"/>
                <a:cs typeface="DIN Next LT Arabic"/>
              </a:rPr>
              <a:t>المصدر: تحليلات فريق العمل</a:t>
            </a:r>
          </a:p>
        </p:txBody>
      </p:sp>
      <p:sp>
        <p:nvSpPr>
          <p:cNvPr id="3" name="Slide Number Placeholder 2">
            <a:extLst>
              <a:ext uri="{FF2B5EF4-FFF2-40B4-BE49-F238E27FC236}">
                <a16:creationId xmlns:a16="http://schemas.microsoft.com/office/drawing/2014/main" id="{DCA5C738-EB9E-4CBC-A35A-CB0736615E77}"/>
              </a:ext>
            </a:extLst>
          </p:cNvPr>
          <p:cNvSpPr>
            <a:spLocks noGrp="1"/>
          </p:cNvSpPr>
          <p:nvPr>
            <p:ph type="sldNum" sz="quarter" idx="12"/>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fld id="{9FDB499F-DC86-4996-A3C7-FCE8E06389C2}" type="slidenum">
              <a:rPr kumimoji="0" lang="ar-SA" sz="900" b="0" i="0" u="none" strike="noStrike" kern="1200" cap="none" spc="0" normalizeH="0" baseline="0" noProof="0" smtClean="0">
                <a:ln>
                  <a:noFill/>
                </a:ln>
                <a:solidFill>
                  <a:prstClr val="white">
                    <a:lumMod val="65000"/>
                  </a:prstClr>
                </a:solidFill>
                <a:effectLst/>
                <a:uLnTx/>
                <a:uFillTx/>
                <a:latin typeface="DIN Next LT Arabic"/>
                <a:ea typeface="+mn-ea"/>
                <a:cs typeface="DIN Next LT Arabic"/>
              </a:rPr>
              <a:pPr marL="0" marR="0" lvl="0" indent="0" algn="r" defTabSz="914400" rtl="1" eaLnBrk="1" fontAlgn="auto" latinLnBrk="0" hangingPunct="1">
                <a:lnSpc>
                  <a:spcPct val="100000"/>
                </a:lnSpc>
                <a:spcBef>
                  <a:spcPts val="0"/>
                </a:spcBef>
                <a:spcAft>
                  <a:spcPts val="0"/>
                </a:spcAft>
                <a:buClrTx/>
                <a:buSzTx/>
                <a:buFontTx/>
                <a:buNone/>
                <a:tabLst/>
                <a:defRPr/>
              </a:pPr>
              <a:t>9</a:t>
            </a:fld>
            <a:endParaRPr kumimoji="0" lang="ar-SA" sz="900" b="0" i="0" u="none" strike="noStrike" kern="1200" cap="none" spc="0" normalizeH="0" baseline="0" noProof="0">
              <a:ln>
                <a:noFill/>
              </a:ln>
              <a:solidFill>
                <a:prstClr val="white">
                  <a:lumMod val="65000"/>
                </a:prstClr>
              </a:solidFill>
              <a:effectLst/>
              <a:uLnTx/>
              <a:uFillTx/>
              <a:latin typeface="DIN Next LT Arabic"/>
              <a:ea typeface="+mn-ea"/>
              <a:cs typeface="DIN Next LT Arabic"/>
            </a:endParaRPr>
          </a:p>
        </p:txBody>
      </p:sp>
      <p:sp>
        <p:nvSpPr>
          <p:cNvPr id="5" name="Title 4">
            <a:extLst>
              <a:ext uri="{FF2B5EF4-FFF2-40B4-BE49-F238E27FC236}">
                <a16:creationId xmlns:a16="http://schemas.microsoft.com/office/drawing/2014/main" id="{102A09C3-8DEF-40E2-90F8-CCCE5E04FB4E}"/>
              </a:ext>
            </a:extLst>
          </p:cNvPr>
          <p:cNvSpPr>
            <a:spLocks noGrp="1"/>
          </p:cNvSpPr>
          <p:nvPr>
            <p:ph type="title"/>
          </p:nvPr>
        </p:nvSpPr>
        <p:spPr/>
        <p:txBody>
          <a:bodyPr vert="horz"/>
          <a:lstStyle/>
          <a:p>
            <a:pPr rtl="1"/>
            <a:r>
              <a:rPr lang="ar-SA"/>
              <a:t>تجربة المستخدم</a:t>
            </a:r>
          </a:p>
        </p:txBody>
      </p:sp>
      <p:sp>
        <p:nvSpPr>
          <p:cNvPr id="112" name="Rectangle 111">
            <a:extLst>
              <a:ext uri="{FF2B5EF4-FFF2-40B4-BE49-F238E27FC236}">
                <a16:creationId xmlns:a16="http://schemas.microsoft.com/office/drawing/2014/main" id="{D0A90ACA-D9B0-4984-A363-A4FC04CF4B3A}"/>
              </a:ext>
            </a:extLst>
          </p:cNvPr>
          <p:cNvSpPr/>
          <p:nvPr/>
        </p:nvSpPr>
        <p:spPr>
          <a:xfrm>
            <a:off x="9340763" y="4112544"/>
            <a:ext cx="2250440" cy="516909"/>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lIns="91440" rIns="320040"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1200" b="0" i="0" u="none" strike="noStrike" kern="1200" cap="none" spc="0" normalizeH="0" baseline="0" noProof="0">
                <a:ln>
                  <a:noFill/>
                </a:ln>
                <a:solidFill>
                  <a:prstClr val="white"/>
                </a:solidFill>
                <a:effectLst/>
                <a:uLnTx/>
                <a:uFillTx/>
                <a:latin typeface="DIN Next LT Arabic"/>
                <a:ea typeface="+mn-ea"/>
                <a:cs typeface="DIN Next LT Arabic"/>
              </a:rPr>
              <a:t> قابلية الاستخدام</a:t>
            </a:r>
          </a:p>
        </p:txBody>
      </p:sp>
      <p:sp>
        <p:nvSpPr>
          <p:cNvPr id="113" name="Rectangle 112">
            <a:extLst>
              <a:ext uri="{FF2B5EF4-FFF2-40B4-BE49-F238E27FC236}">
                <a16:creationId xmlns:a16="http://schemas.microsoft.com/office/drawing/2014/main" id="{4E3B06F0-DEB2-42E4-A04D-6D104D1D64D3}"/>
              </a:ext>
            </a:extLst>
          </p:cNvPr>
          <p:cNvSpPr/>
          <p:nvPr/>
        </p:nvSpPr>
        <p:spPr>
          <a:xfrm>
            <a:off x="9340763" y="4681277"/>
            <a:ext cx="2250440" cy="516909"/>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lIns="91440" rIns="320040"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1200" b="0" i="0" u="none" strike="noStrike" kern="1200" cap="none" spc="0" normalizeH="0" baseline="0" noProof="0">
                <a:ln>
                  <a:noFill/>
                </a:ln>
                <a:solidFill>
                  <a:prstClr val="white"/>
                </a:solidFill>
                <a:effectLst/>
                <a:uLnTx/>
                <a:uFillTx/>
                <a:latin typeface="DIN Next LT Arabic"/>
                <a:ea typeface="+mn-ea"/>
                <a:cs typeface="DIN Next LT Arabic"/>
              </a:rPr>
              <a:t>التناسق المرئي</a:t>
            </a:r>
          </a:p>
        </p:txBody>
      </p:sp>
      <p:sp>
        <p:nvSpPr>
          <p:cNvPr id="114" name="Rectangle 113">
            <a:extLst>
              <a:ext uri="{FF2B5EF4-FFF2-40B4-BE49-F238E27FC236}">
                <a16:creationId xmlns:a16="http://schemas.microsoft.com/office/drawing/2014/main" id="{40CA00C1-979D-411B-AB54-DF3AA13871CC}"/>
              </a:ext>
            </a:extLst>
          </p:cNvPr>
          <p:cNvSpPr/>
          <p:nvPr/>
        </p:nvSpPr>
        <p:spPr>
          <a:xfrm>
            <a:off x="9340763" y="3543811"/>
            <a:ext cx="2250440" cy="516909"/>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lIns="91440" rIns="320040" rtlCol="0" anchor="ctr"/>
          <a:lstStyle/>
          <a:p>
            <a:pPr algn="r" rtl="1"/>
            <a:r>
              <a:rPr lang="ar-SA" sz="1200"/>
              <a:t>أدوات تحويل </a:t>
            </a:r>
            <a:br>
              <a:rPr lang="ar-EG" sz="1200"/>
            </a:br>
            <a:r>
              <a:rPr lang="ar-SA" sz="1200"/>
              <a:t>البيانات إلى صور مرئية</a:t>
            </a:r>
          </a:p>
        </p:txBody>
      </p:sp>
      <p:sp>
        <p:nvSpPr>
          <p:cNvPr id="115" name="Rectangle 114">
            <a:extLst>
              <a:ext uri="{FF2B5EF4-FFF2-40B4-BE49-F238E27FC236}">
                <a16:creationId xmlns:a16="http://schemas.microsoft.com/office/drawing/2014/main" id="{C9DC9831-5C9E-4A0C-BB03-821A3C859507}"/>
              </a:ext>
            </a:extLst>
          </p:cNvPr>
          <p:cNvSpPr/>
          <p:nvPr/>
        </p:nvSpPr>
        <p:spPr>
          <a:xfrm>
            <a:off x="9340763" y="5250010"/>
            <a:ext cx="2250440" cy="516909"/>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lIns="91440" rIns="320040"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1200" b="0" i="0" u="none" strike="noStrike" kern="1200" cap="none" spc="0" normalizeH="0" baseline="0" noProof="0">
                <a:ln>
                  <a:noFill/>
                </a:ln>
                <a:solidFill>
                  <a:prstClr val="white"/>
                </a:solidFill>
                <a:effectLst/>
                <a:uLnTx/>
                <a:uFillTx/>
                <a:latin typeface="DIN Next LT Arabic"/>
                <a:ea typeface="+mn-ea"/>
                <a:cs typeface="DIN Next LT Arabic"/>
              </a:rPr>
              <a:t> سهولة التنقل</a:t>
            </a:r>
          </a:p>
        </p:txBody>
      </p:sp>
      <p:sp>
        <p:nvSpPr>
          <p:cNvPr id="116" name="Rectangle 115">
            <a:extLst>
              <a:ext uri="{FF2B5EF4-FFF2-40B4-BE49-F238E27FC236}">
                <a16:creationId xmlns:a16="http://schemas.microsoft.com/office/drawing/2014/main" id="{688C2E61-1B63-408C-9790-063BB51739DA}"/>
              </a:ext>
            </a:extLst>
          </p:cNvPr>
          <p:cNvSpPr/>
          <p:nvPr/>
        </p:nvSpPr>
        <p:spPr>
          <a:xfrm>
            <a:off x="9340763" y="2406346"/>
            <a:ext cx="2250440" cy="516909"/>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lIns="91440" rIns="320040"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1200" b="0" i="0" u="none" strike="noStrike" kern="1200" cap="none" spc="0" normalizeH="0" baseline="0" noProof="0">
                <a:ln>
                  <a:noFill/>
                </a:ln>
                <a:solidFill>
                  <a:prstClr val="white"/>
                </a:solidFill>
                <a:effectLst/>
                <a:uLnTx/>
                <a:uFillTx/>
                <a:latin typeface="DIN Next LT Arabic"/>
                <a:ea typeface="+mn-ea"/>
                <a:cs typeface="DIN Next LT Arabic"/>
              </a:rPr>
              <a:t>شمولية البيانات</a:t>
            </a:r>
          </a:p>
        </p:txBody>
      </p:sp>
      <p:sp>
        <p:nvSpPr>
          <p:cNvPr id="117" name="Rectangle 116">
            <a:extLst>
              <a:ext uri="{FF2B5EF4-FFF2-40B4-BE49-F238E27FC236}">
                <a16:creationId xmlns:a16="http://schemas.microsoft.com/office/drawing/2014/main" id="{07537BC2-5F2B-422F-A8AE-AE09196713FD}"/>
              </a:ext>
            </a:extLst>
          </p:cNvPr>
          <p:cNvSpPr/>
          <p:nvPr/>
        </p:nvSpPr>
        <p:spPr>
          <a:xfrm>
            <a:off x="9340763" y="2975079"/>
            <a:ext cx="2250440" cy="516909"/>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lIns="91440" rIns="320040"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1200" b="0" i="0" u="none" strike="noStrike" kern="1200" cap="none" spc="0" normalizeH="0" baseline="0" noProof="0">
                <a:ln>
                  <a:noFill/>
                </a:ln>
                <a:solidFill>
                  <a:prstClr val="white"/>
                </a:solidFill>
                <a:effectLst/>
                <a:uLnTx/>
                <a:uFillTx/>
                <a:latin typeface="DIN Next LT Arabic"/>
                <a:ea typeface="+mn-ea"/>
                <a:cs typeface="DIN Next LT Arabic"/>
              </a:rPr>
              <a:t>المصداقية والتحديث</a:t>
            </a:r>
          </a:p>
        </p:txBody>
      </p:sp>
      <p:sp>
        <p:nvSpPr>
          <p:cNvPr id="118" name="Rectangle 117">
            <a:extLst>
              <a:ext uri="{FF2B5EF4-FFF2-40B4-BE49-F238E27FC236}">
                <a16:creationId xmlns:a16="http://schemas.microsoft.com/office/drawing/2014/main" id="{26C3F025-06CB-4E30-A7B1-02EF4806F025}"/>
              </a:ext>
            </a:extLst>
          </p:cNvPr>
          <p:cNvSpPr/>
          <p:nvPr/>
        </p:nvSpPr>
        <p:spPr>
          <a:xfrm>
            <a:off x="9340763" y="5817737"/>
            <a:ext cx="2250440" cy="516909"/>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lIns="91440" rIns="320040"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1200" b="0" i="0" u="none" strike="noStrike" kern="1200" cap="none" spc="0" normalizeH="0" baseline="0" noProof="0">
                <a:ln>
                  <a:noFill/>
                </a:ln>
                <a:solidFill>
                  <a:prstClr val="white"/>
                </a:solidFill>
                <a:effectLst/>
                <a:uLnTx/>
                <a:uFillTx/>
                <a:latin typeface="DIN Next LT Arabic"/>
                <a:ea typeface="+mn-ea"/>
                <a:cs typeface="DIN Next LT Arabic"/>
              </a:rPr>
              <a:t>سهولة الاستخدام</a:t>
            </a:r>
          </a:p>
        </p:txBody>
      </p:sp>
      <p:sp>
        <p:nvSpPr>
          <p:cNvPr id="119" name="TextBox 118">
            <a:extLst>
              <a:ext uri="{FF2B5EF4-FFF2-40B4-BE49-F238E27FC236}">
                <a16:creationId xmlns:a16="http://schemas.microsoft.com/office/drawing/2014/main" id="{22BD13CF-9204-4730-BA6A-62B17CC45983}"/>
              </a:ext>
            </a:extLst>
          </p:cNvPr>
          <p:cNvSpPr txBox="1"/>
          <p:nvPr/>
        </p:nvSpPr>
        <p:spPr>
          <a:xfrm flipH="1">
            <a:off x="9933260" y="2046844"/>
            <a:ext cx="1065446" cy="248338"/>
          </a:xfrm>
          <a:prstGeom prst="rect">
            <a:avLst/>
          </a:prstGeom>
          <a:noFill/>
        </p:spPr>
        <p:txBody>
          <a:bodyPr wrap="square" lIns="0" tIns="0" rIns="0" bIns="0" rtlCol="0" anchor="b">
            <a:spAutoFit/>
          </a:bodyPr>
          <a:lstStyle/>
          <a:p>
            <a:pPr marL="0" marR="0" lvl="0" indent="0" algn="ctr" defTabSz="914400" rtl="1" eaLnBrk="1" fontAlgn="auto" latinLnBrk="0" hangingPunct="1">
              <a:lnSpc>
                <a:spcPct val="110000"/>
              </a:lnSpc>
              <a:spcBef>
                <a:spcPts val="0"/>
              </a:spcBef>
              <a:spcAft>
                <a:spcPts val="0"/>
              </a:spcAft>
              <a:buClrTx/>
              <a:buSzTx/>
              <a:buFontTx/>
              <a:buNone/>
              <a:tabLst/>
              <a:defRPr/>
            </a:pPr>
            <a:r>
              <a:rPr kumimoji="0" lang="ar-SA" sz="1600" b="0" i="0" u="none" strike="noStrike" kern="1200" cap="none" spc="0" normalizeH="0" baseline="0" noProof="0">
                <a:ln>
                  <a:noFill/>
                </a:ln>
                <a:solidFill>
                  <a:srgbClr val="282560"/>
                </a:solidFill>
                <a:effectLst/>
                <a:uLnTx/>
                <a:uFillTx/>
                <a:latin typeface="DIN Next LT Arabic Medium"/>
                <a:ea typeface="+mn-ea"/>
                <a:cs typeface="DIN Next LT Arabic" panose="020B0503020203050203" pitchFamily="34" charset="-78"/>
              </a:rPr>
              <a:t>المقياس</a:t>
            </a:r>
          </a:p>
        </p:txBody>
      </p:sp>
      <p:cxnSp>
        <p:nvCxnSpPr>
          <p:cNvPr id="120" name="Straight Connector 119">
            <a:extLst>
              <a:ext uri="{FF2B5EF4-FFF2-40B4-BE49-F238E27FC236}">
                <a16:creationId xmlns:a16="http://schemas.microsoft.com/office/drawing/2014/main" id="{948ED2D6-048B-4265-93E3-A56DDFD4F261}"/>
              </a:ext>
            </a:extLst>
          </p:cNvPr>
          <p:cNvCxnSpPr>
            <a:cxnSpLocks/>
          </p:cNvCxnSpPr>
          <p:nvPr/>
        </p:nvCxnSpPr>
        <p:spPr>
          <a:xfrm flipH="1">
            <a:off x="9347604" y="2336276"/>
            <a:ext cx="2235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1" name="Graphic 18">
            <a:extLst>
              <a:ext uri="{FF2B5EF4-FFF2-40B4-BE49-F238E27FC236}">
                <a16:creationId xmlns:a16="http://schemas.microsoft.com/office/drawing/2014/main" id="{1F491DDC-80C0-485A-B22C-D2052F409EFF}"/>
              </a:ext>
            </a:extLst>
          </p:cNvPr>
          <p:cNvGrpSpPr/>
          <p:nvPr/>
        </p:nvGrpSpPr>
        <p:grpSpPr>
          <a:xfrm>
            <a:off x="9487857" y="5367105"/>
            <a:ext cx="297228" cy="297262"/>
            <a:chOff x="304679" y="4048945"/>
            <a:chExt cx="266739" cy="266769"/>
          </a:xfrm>
          <a:solidFill>
            <a:schemeClr val="bg1"/>
          </a:solidFill>
        </p:grpSpPr>
        <p:sp>
          <p:nvSpPr>
            <p:cNvPr id="122" name="Freeform: Shape 121">
              <a:extLst>
                <a:ext uri="{FF2B5EF4-FFF2-40B4-BE49-F238E27FC236}">
                  <a16:creationId xmlns:a16="http://schemas.microsoft.com/office/drawing/2014/main" id="{4CDD477C-0A8C-405E-9CB3-2A32F59438B5}"/>
                </a:ext>
              </a:extLst>
            </p:cNvPr>
            <p:cNvSpPr/>
            <p:nvPr/>
          </p:nvSpPr>
          <p:spPr>
            <a:xfrm>
              <a:off x="304679" y="4048945"/>
              <a:ext cx="266739" cy="266769"/>
            </a:xfrm>
            <a:custGeom>
              <a:avLst/>
              <a:gdLst>
                <a:gd name="connsiteX0" fmla="*/ 225851 w 266739"/>
                <a:gd name="connsiteY0" fmla="*/ 37300 h 266769"/>
                <a:gd name="connsiteX1" fmla="*/ 212442 w 266739"/>
                <a:gd name="connsiteY1" fmla="*/ 38585 h 266769"/>
                <a:gd name="connsiteX2" fmla="*/ 212707 w 266739"/>
                <a:gd name="connsiteY2" fmla="*/ 51016 h 266769"/>
                <a:gd name="connsiteX3" fmla="*/ 215942 w 266739"/>
                <a:gd name="connsiteY3" fmla="*/ 212629 h 266769"/>
                <a:gd name="connsiteX4" fmla="*/ 54330 w 266739"/>
                <a:gd name="connsiteY4" fmla="*/ 215865 h 266769"/>
                <a:gd name="connsiteX5" fmla="*/ 51094 w 266739"/>
                <a:gd name="connsiteY5" fmla="*/ 54252 h 266769"/>
                <a:gd name="connsiteX6" fmla="*/ 177559 w 266739"/>
                <a:gd name="connsiteY6" fmla="*/ 27966 h 266769"/>
                <a:gd name="connsiteX7" fmla="*/ 189989 w 266739"/>
                <a:gd name="connsiteY7" fmla="*/ 22775 h 266769"/>
                <a:gd name="connsiteX8" fmla="*/ 184798 w 266739"/>
                <a:gd name="connsiteY8" fmla="*/ 10345 h 266769"/>
                <a:gd name="connsiteX9" fmla="*/ 10345 w 266739"/>
                <a:gd name="connsiteY9" fmla="*/ 81971 h 266769"/>
                <a:gd name="connsiteX10" fmla="*/ 81971 w 266739"/>
                <a:gd name="connsiteY10" fmla="*/ 256425 h 266769"/>
                <a:gd name="connsiteX11" fmla="*/ 256424 w 266739"/>
                <a:gd name="connsiteY11" fmla="*/ 184798 h 266769"/>
                <a:gd name="connsiteX12" fmla="*/ 225851 w 266739"/>
                <a:gd name="connsiteY12" fmla="*/ 37300 h 266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6739" h="266769">
                  <a:moveTo>
                    <a:pt x="225851" y="37300"/>
                  </a:moveTo>
                  <a:cubicBezTo>
                    <a:pt x="221793" y="33952"/>
                    <a:pt x="215790" y="34527"/>
                    <a:pt x="212442" y="38585"/>
                  </a:cubicBezTo>
                  <a:cubicBezTo>
                    <a:pt x="209440" y="42223"/>
                    <a:pt x="209553" y="47510"/>
                    <a:pt x="212707" y="51016"/>
                  </a:cubicBezTo>
                  <a:cubicBezTo>
                    <a:pt x="258228" y="94750"/>
                    <a:pt x="259677" y="167107"/>
                    <a:pt x="215942" y="212629"/>
                  </a:cubicBezTo>
                  <a:cubicBezTo>
                    <a:pt x="172208" y="258150"/>
                    <a:pt x="99851" y="259599"/>
                    <a:pt x="54330" y="215865"/>
                  </a:cubicBezTo>
                  <a:cubicBezTo>
                    <a:pt x="8809" y="172131"/>
                    <a:pt x="7360" y="99774"/>
                    <a:pt x="51094" y="54252"/>
                  </a:cubicBezTo>
                  <a:cubicBezTo>
                    <a:pt x="83783" y="20228"/>
                    <a:pt x="134020" y="9786"/>
                    <a:pt x="177559" y="27966"/>
                  </a:cubicBezTo>
                  <a:cubicBezTo>
                    <a:pt x="182426" y="29965"/>
                    <a:pt x="187990" y="27641"/>
                    <a:pt x="189989" y="22775"/>
                  </a:cubicBezTo>
                  <a:cubicBezTo>
                    <a:pt x="191989" y="17909"/>
                    <a:pt x="189665" y="12344"/>
                    <a:pt x="184798" y="10345"/>
                  </a:cubicBezTo>
                  <a:cubicBezTo>
                    <a:pt x="116845" y="-18050"/>
                    <a:pt x="38740" y="14018"/>
                    <a:pt x="10345" y="81971"/>
                  </a:cubicBezTo>
                  <a:cubicBezTo>
                    <a:pt x="-18050" y="149924"/>
                    <a:pt x="14018" y="228030"/>
                    <a:pt x="81971" y="256425"/>
                  </a:cubicBezTo>
                  <a:cubicBezTo>
                    <a:pt x="149924" y="284820"/>
                    <a:pt x="228030" y="252751"/>
                    <a:pt x="256424" y="184798"/>
                  </a:cubicBezTo>
                  <a:cubicBezTo>
                    <a:pt x="277637" y="134033"/>
                    <a:pt x="265495" y="75451"/>
                    <a:pt x="225851" y="37300"/>
                  </a:cubicBez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132" name="Freeform: Shape 131">
              <a:extLst>
                <a:ext uri="{FF2B5EF4-FFF2-40B4-BE49-F238E27FC236}">
                  <a16:creationId xmlns:a16="http://schemas.microsoft.com/office/drawing/2014/main" id="{D8CB85B9-A6BA-412A-A483-3EF32E14BB47}"/>
                </a:ext>
              </a:extLst>
            </p:cNvPr>
            <p:cNvSpPr/>
            <p:nvPr/>
          </p:nvSpPr>
          <p:spPr>
            <a:xfrm>
              <a:off x="400133" y="4077674"/>
              <a:ext cx="76198" cy="66673"/>
            </a:xfrm>
            <a:custGeom>
              <a:avLst/>
              <a:gdLst>
                <a:gd name="connsiteX0" fmla="*/ 74867 w 76198"/>
                <a:gd name="connsiteY0" fmla="*/ 52291 h 66673"/>
                <a:gd name="connsiteX1" fmla="*/ 46291 w 76198"/>
                <a:gd name="connsiteY1" fmla="*/ 4666 h 66673"/>
                <a:gd name="connsiteX2" fmla="*/ 33239 w 76198"/>
                <a:gd name="connsiteY2" fmla="*/ 1335 h 66673"/>
                <a:gd name="connsiteX3" fmla="*/ 29908 w 76198"/>
                <a:gd name="connsiteY3" fmla="*/ 4666 h 66673"/>
                <a:gd name="connsiteX4" fmla="*/ 1333 w 76198"/>
                <a:gd name="connsiteY4" fmla="*/ 52291 h 66673"/>
                <a:gd name="connsiteX5" fmla="*/ 4669 w 76198"/>
                <a:gd name="connsiteY5" fmla="*/ 65342 h 66673"/>
                <a:gd name="connsiteX6" fmla="*/ 9525 w 76198"/>
                <a:gd name="connsiteY6" fmla="*/ 66674 h 66673"/>
                <a:gd name="connsiteX7" fmla="*/ 66675 w 76198"/>
                <a:gd name="connsiteY7" fmla="*/ 66674 h 66673"/>
                <a:gd name="connsiteX8" fmla="*/ 76198 w 76198"/>
                <a:gd name="connsiteY8" fmla="*/ 57147 h 66673"/>
                <a:gd name="connsiteX9" fmla="*/ 74867 w 76198"/>
                <a:gd name="connsiteY9" fmla="*/ 52291 h 66673"/>
                <a:gd name="connsiteX10" fmla="*/ 26384 w 76198"/>
                <a:gd name="connsiteY10" fmla="*/ 47624 h 66673"/>
                <a:gd name="connsiteX11" fmla="*/ 38100 w 76198"/>
                <a:gd name="connsiteY11" fmla="*/ 28002 h 66673"/>
                <a:gd name="connsiteX12" fmla="*/ 49816 w 76198"/>
                <a:gd name="connsiteY12" fmla="*/ 47624 h 66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6198" h="66673">
                  <a:moveTo>
                    <a:pt x="74867" y="52291"/>
                  </a:moveTo>
                  <a:lnTo>
                    <a:pt x="46291" y="4666"/>
                  </a:lnTo>
                  <a:cubicBezTo>
                    <a:pt x="43607" y="142"/>
                    <a:pt x="37764" y="-1349"/>
                    <a:pt x="33239" y="1335"/>
                  </a:cubicBezTo>
                  <a:cubicBezTo>
                    <a:pt x="31868" y="2149"/>
                    <a:pt x="30723" y="3294"/>
                    <a:pt x="29908" y="4666"/>
                  </a:cubicBezTo>
                  <a:lnTo>
                    <a:pt x="1333" y="52291"/>
                  </a:lnTo>
                  <a:cubicBezTo>
                    <a:pt x="-1350" y="56816"/>
                    <a:pt x="144" y="62659"/>
                    <a:pt x="4669" y="65342"/>
                  </a:cubicBezTo>
                  <a:cubicBezTo>
                    <a:pt x="6139" y="66214"/>
                    <a:pt x="7816" y="66674"/>
                    <a:pt x="9525" y="66674"/>
                  </a:cubicBezTo>
                  <a:lnTo>
                    <a:pt x="66675" y="66674"/>
                  </a:lnTo>
                  <a:cubicBezTo>
                    <a:pt x="71936" y="66673"/>
                    <a:pt x="76199" y="62407"/>
                    <a:pt x="76198" y="57147"/>
                  </a:cubicBezTo>
                  <a:cubicBezTo>
                    <a:pt x="76198" y="55438"/>
                    <a:pt x="75738" y="53761"/>
                    <a:pt x="74867" y="52291"/>
                  </a:cubicBezTo>
                  <a:close/>
                  <a:moveTo>
                    <a:pt x="26384" y="47624"/>
                  </a:moveTo>
                  <a:lnTo>
                    <a:pt x="38100" y="28002"/>
                  </a:lnTo>
                  <a:lnTo>
                    <a:pt x="49816" y="47624"/>
                  </a:ln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133" name="Freeform: Shape 132">
              <a:extLst>
                <a:ext uri="{FF2B5EF4-FFF2-40B4-BE49-F238E27FC236}">
                  <a16:creationId xmlns:a16="http://schemas.microsoft.com/office/drawing/2014/main" id="{98D43596-EA3D-4138-AB03-F1F41F0F68F2}"/>
                </a:ext>
              </a:extLst>
            </p:cNvPr>
            <p:cNvSpPr/>
            <p:nvPr/>
          </p:nvSpPr>
          <p:spPr>
            <a:xfrm>
              <a:off x="400134" y="4220548"/>
              <a:ext cx="76198" cy="66675"/>
            </a:xfrm>
            <a:custGeom>
              <a:avLst/>
              <a:gdLst>
                <a:gd name="connsiteX0" fmla="*/ 29907 w 76198"/>
                <a:gd name="connsiteY0" fmla="*/ 52292 h 66675"/>
                <a:gd name="connsiteX1" fmla="*/ 33240 w 76198"/>
                <a:gd name="connsiteY1" fmla="*/ 65342 h 66675"/>
                <a:gd name="connsiteX2" fmla="*/ 38098 w 76198"/>
                <a:gd name="connsiteY2" fmla="*/ 66675 h 66675"/>
                <a:gd name="connsiteX3" fmla="*/ 46290 w 76198"/>
                <a:gd name="connsiteY3" fmla="*/ 62008 h 66675"/>
                <a:gd name="connsiteX4" fmla="*/ 74865 w 76198"/>
                <a:gd name="connsiteY4" fmla="*/ 14383 h 66675"/>
                <a:gd name="connsiteX5" fmla="*/ 71529 w 76198"/>
                <a:gd name="connsiteY5" fmla="*/ 1332 h 66675"/>
                <a:gd name="connsiteX6" fmla="*/ 66673 w 76198"/>
                <a:gd name="connsiteY6" fmla="*/ 0 h 66675"/>
                <a:gd name="connsiteX7" fmla="*/ 9523 w 76198"/>
                <a:gd name="connsiteY7" fmla="*/ 0 h 66675"/>
                <a:gd name="connsiteX8" fmla="*/ 0 w 76198"/>
                <a:gd name="connsiteY8" fmla="*/ 9527 h 66675"/>
                <a:gd name="connsiteX9" fmla="*/ 1332 w 76198"/>
                <a:gd name="connsiteY9" fmla="*/ 14383 h 66675"/>
                <a:gd name="connsiteX10" fmla="*/ 12762 w 76198"/>
                <a:gd name="connsiteY10" fmla="*/ 33433 h 66675"/>
                <a:gd name="connsiteX11" fmla="*/ 26067 w 76198"/>
                <a:gd name="connsiteY11" fmla="*/ 35534 h 66675"/>
                <a:gd name="connsiteX12" fmla="*/ 29145 w 76198"/>
                <a:gd name="connsiteY12" fmla="*/ 23908 h 66675"/>
                <a:gd name="connsiteX13" fmla="*/ 26382 w 76198"/>
                <a:gd name="connsiteY13" fmla="*/ 19050 h 66675"/>
                <a:gd name="connsiteX14" fmla="*/ 49814 w 76198"/>
                <a:gd name="connsiteY14" fmla="*/ 19050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6198" h="66675">
                  <a:moveTo>
                    <a:pt x="29907" y="52292"/>
                  </a:moveTo>
                  <a:cubicBezTo>
                    <a:pt x="27224" y="56817"/>
                    <a:pt x="28717" y="62658"/>
                    <a:pt x="33240" y="65342"/>
                  </a:cubicBezTo>
                  <a:cubicBezTo>
                    <a:pt x="34711" y="66214"/>
                    <a:pt x="36388" y="66674"/>
                    <a:pt x="38098" y="66675"/>
                  </a:cubicBezTo>
                  <a:cubicBezTo>
                    <a:pt x="41461" y="66674"/>
                    <a:pt x="44574" y="64900"/>
                    <a:pt x="46290" y="62008"/>
                  </a:cubicBezTo>
                  <a:lnTo>
                    <a:pt x="74865" y="14383"/>
                  </a:lnTo>
                  <a:cubicBezTo>
                    <a:pt x="77548" y="9857"/>
                    <a:pt x="76054" y="4015"/>
                    <a:pt x="71529" y="1332"/>
                  </a:cubicBezTo>
                  <a:cubicBezTo>
                    <a:pt x="70059" y="460"/>
                    <a:pt x="68382" y="0"/>
                    <a:pt x="66673" y="0"/>
                  </a:cubicBezTo>
                  <a:lnTo>
                    <a:pt x="9523" y="0"/>
                  </a:lnTo>
                  <a:cubicBezTo>
                    <a:pt x="4262" y="1"/>
                    <a:pt x="-1" y="4266"/>
                    <a:pt x="0" y="9527"/>
                  </a:cubicBezTo>
                  <a:cubicBezTo>
                    <a:pt x="0" y="11236"/>
                    <a:pt x="460" y="12913"/>
                    <a:pt x="1332" y="14383"/>
                  </a:cubicBezTo>
                  <a:lnTo>
                    <a:pt x="12762" y="33433"/>
                  </a:lnTo>
                  <a:cubicBezTo>
                    <a:pt x="15855" y="37688"/>
                    <a:pt x="21812" y="38628"/>
                    <a:pt x="26067" y="35534"/>
                  </a:cubicBezTo>
                  <a:cubicBezTo>
                    <a:pt x="29719" y="32877"/>
                    <a:pt x="31004" y="28023"/>
                    <a:pt x="29145" y="23908"/>
                  </a:cubicBezTo>
                  <a:lnTo>
                    <a:pt x="26382" y="19050"/>
                  </a:lnTo>
                  <a:lnTo>
                    <a:pt x="49814" y="19050"/>
                  </a:ln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134" name="Freeform: Shape 133">
              <a:extLst>
                <a:ext uri="{FF2B5EF4-FFF2-40B4-BE49-F238E27FC236}">
                  <a16:creationId xmlns:a16="http://schemas.microsoft.com/office/drawing/2014/main" id="{E5FE069F-7221-41E8-93EC-890E5F7E3011}"/>
                </a:ext>
              </a:extLst>
            </p:cNvPr>
            <p:cNvSpPr/>
            <p:nvPr/>
          </p:nvSpPr>
          <p:spPr>
            <a:xfrm>
              <a:off x="476333" y="4144348"/>
              <a:ext cx="66673" cy="76199"/>
            </a:xfrm>
            <a:custGeom>
              <a:avLst/>
              <a:gdLst>
                <a:gd name="connsiteX0" fmla="*/ 4858 w 66673"/>
                <a:gd name="connsiteY0" fmla="*/ 74962 h 76199"/>
                <a:gd name="connsiteX1" fmla="*/ 9525 w 66673"/>
                <a:gd name="connsiteY1" fmla="*/ 76200 h 76199"/>
                <a:gd name="connsiteX2" fmla="*/ 14383 w 66673"/>
                <a:gd name="connsiteY2" fmla="*/ 74867 h 76199"/>
                <a:gd name="connsiteX3" fmla="*/ 62008 w 66673"/>
                <a:gd name="connsiteY3" fmla="*/ 46291 h 76199"/>
                <a:gd name="connsiteX4" fmla="*/ 65339 w 66673"/>
                <a:gd name="connsiteY4" fmla="*/ 33239 h 76199"/>
                <a:gd name="connsiteX5" fmla="*/ 62008 w 66673"/>
                <a:gd name="connsiteY5" fmla="*/ 29908 h 76199"/>
                <a:gd name="connsiteX6" fmla="*/ 14383 w 66673"/>
                <a:gd name="connsiteY6" fmla="*/ 1333 h 76199"/>
                <a:gd name="connsiteX7" fmla="*/ 1332 w 66673"/>
                <a:gd name="connsiteY7" fmla="*/ 4669 h 76199"/>
                <a:gd name="connsiteX8" fmla="*/ 0 w 66673"/>
                <a:gd name="connsiteY8" fmla="*/ 9525 h 76199"/>
                <a:gd name="connsiteX9" fmla="*/ 0 w 66673"/>
                <a:gd name="connsiteY9" fmla="*/ 66675 h 76199"/>
                <a:gd name="connsiteX10" fmla="*/ 4858 w 66673"/>
                <a:gd name="connsiteY10" fmla="*/ 74962 h 76199"/>
                <a:gd name="connsiteX11" fmla="*/ 19050 w 66673"/>
                <a:gd name="connsiteY11" fmla="*/ 26384 h 76199"/>
                <a:gd name="connsiteX12" fmla="*/ 38671 w 66673"/>
                <a:gd name="connsiteY12" fmla="*/ 38100 h 76199"/>
                <a:gd name="connsiteX13" fmla="*/ 19050 w 66673"/>
                <a:gd name="connsiteY13" fmla="*/ 49816 h 76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6673" h="76199">
                  <a:moveTo>
                    <a:pt x="4858" y="74962"/>
                  </a:moveTo>
                  <a:cubicBezTo>
                    <a:pt x="6282" y="75769"/>
                    <a:pt x="7889" y="76195"/>
                    <a:pt x="9525" y="76200"/>
                  </a:cubicBezTo>
                  <a:cubicBezTo>
                    <a:pt x="11235" y="76199"/>
                    <a:pt x="12912" y="75739"/>
                    <a:pt x="14383" y="74867"/>
                  </a:cubicBezTo>
                  <a:lnTo>
                    <a:pt x="62008" y="46291"/>
                  </a:lnTo>
                  <a:cubicBezTo>
                    <a:pt x="66532" y="43607"/>
                    <a:pt x="68023" y="37764"/>
                    <a:pt x="65339" y="33239"/>
                  </a:cubicBezTo>
                  <a:cubicBezTo>
                    <a:pt x="64525" y="31868"/>
                    <a:pt x="63379" y="30723"/>
                    <a:pt x="62008" y="29908"/>
                  </a:cubicBezTo>
                  <a:lnTo>
                    <a:pt x="14383" y="1333"/>
                  </a:lnTo>
                  <a:cubicBezTo>
                    <a:pt x="9857" y="-1350"/>
                    <a:pt x="4015" y="144"/>
                    <a:pt x="1332" y="4669"/>
                  </a:cubicBezTo>
                  <a:cubicBezTo>
                    <a:pt x="460" y="6139"/>
                    <a:pt x="0" y="7816"/>
                    <a:pt x="0" y="9525"/>
                  </a:cubicBezTo>
                  <a:lnTo>
                    <a:pt x="0" y="66675"/>
                  </a:lnTo>
                  <a:cubicBezTo>
                    <a:pt x="6" y="70112"/>
                    <a:pt x="1862" y="73278"/>
                    <a:pt x="4858" y="74962"/>
                  </a:cubicBezTo>
                  <a:close/>
                  <a:moveTo>
                    <a:pt x="19050" y="26384"/>
                  </a:moveTo>
                  <a:lnTo>
                    <a:pt x="38671" y="38100"/>
                  </a:lnTo>
                  <a:lnTo>
                    <a:pt x="19050" y="49816"/>
                  </a:ln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135" name="Freeform: Shape 134">
              <a:extLst>
                <a:ext uri="{FF2B5EF4-FFF2-40B4-BE49-F238E27FC236}">
                  <a16:creationId xmlns:a16="http://schemas.microsoft.com/office/drawing/2014/main" id="{F249E4EB-3A06-4A70-89D2-C90F28BE2874}"/>
                </a:ext>
              </a:extLst>
            </p:cNvPr>
            <p:cNvSpPr/>
            <p:nvPr/>
          </p:nvSpPr>
          <p:spPr>
            <a:xfrm>
              <a:off x="333459" y="4144310"/>
              <a:ext cx="66673" cy="76237"/>
            </a:xfrm>
            <a:custGeom>
              <a:avLst/>
              <a:gdLst>
                <a:gd name="connsiteX0" fmla="*/ 61816 w 66673"/>
                <a:gd name="connsiteY0" fmla="*/ 1276 h 76237"/>
                <a:gd name="connsiteX1" fmla="*/ 52291 w 66673"/>
                <a:gd name="connsiteY1" fmla="*/ 1276 h 76237"/>
                <a:gd name="connsiteX2" fmla="*/ 4666 w 66673"/>
                <a:gd name="connsiteY2" fmla="*/ 29851 h 76237"/>
                <a:gd name="connsiteX3" fmla="*/ 1335 w 66673"/>
                <a:gd name="connsiteY3" fmla="*/ 42903 h 76237"/>
                <a:gd name="connsiteX4" fmla="*/ 4666 w 66673"/>
                <a:gd name="connsiteY4" fmla="*/ 46234 h 76237"/>
                <a:gd name="connsiteX5" fmla="*/ 52291 w 66673"/>
                <a:gd name="connsiteY5" fmla="*/ 74809 h 76237"/>
                <a:gd name="connsiteX6" fmla="*/ 57149 w 66673"/>
                <a:gd name="connsiteY6" fmla="*/ 76238 h 76237"/>
                <a:gd name="connsiteX7" fmla="*/ 61816 w 66673"/>
                <a:gd name="connsiteY7" fmla="*/ 74999 h 76237"/>
                <a:gd name="connsiteX8" fmla="*/ 66674 w 66673"/>
                <a:gd name="connsiteY8" fmla="*/ 66713 h 76237"/>
                <a:gd name="connsiteX9" fmla="*/ 66674 w 66673"/>
                <a:gd name="connsiteY9" fmla="*/ 9563 h 76237"/>
                <a:gd name="connsiteX10" fmla="*/ 61816 w 66673"/>
                <a:gd name="connsiteY10" fmla="*/ 1276 h 76237"/>
                <a:gd name="connsiteX11" fmla="*/ 47624 w 66673"/>
                <a:gd name="connsiteY11" fmla="*/ 49853 h 76237"/>
                <a:gd name="connsiteX12" fmla="*/ 28002 w 66673"/>
                <a:gd name="connsiteY12" fmla="*/ 38138 h 76237"/>
                <a:gd name="connsiteX13" fmla="*/ 47624 w 66673"/>
                <a:gd name="connsiteY13" fmla="*/ 26422 h 76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6673" h="76237">
                  <a:moveTo>
                    <a:pt x="61816" y="1276"/>
                  </a:moveTo>
                  <a:cubicBezTo>
                    <a:pt x="58869" y="-425"/>
                    <a:pt x="55238" y="-425"/>
                    <a:pt x="52291" y="1276"/>
                  </a:cubicBezTo>
                  <a:lnTo>
                    <a:pt x="4666" y="29851"/>
                  </a:lnTo>
                  <a:cubicBezTo>
                    <a:pt x="142" y="32535"/>
                    <a:pt x="-1349" y="38379"/>
                    <a:pt x="1335" y="42903"/>
                  </a:cubicBezTo>
                  <a:cubicBezTo>
                    <a:pt x="2149" y="44275"/>
                    <a:pt x="3294" y="45419"/>
                    <a:pt x="4666" y="46234"/>
                  </a:cubicBezTo>
                  <a:lnTo>
                    <a:pt x="52291" y="74809"/>
                  </a:lnTo>
                  <a:cubicBezTo>
                    <a:pt x="53752" y="75715"/>
                    <a:pt x="55430" y="76208"/>
                    <a:pt x="57149" y="76238"/>
                  </a:cubicBezTo>
                  <a:cubicBezTo>
                    <a:pt x="58785" y="76233"/>
                    <a:pt x="60392" y="75806"/>
                    <a:pt x="61816" y="74999"/>
                  </a:cubicBezTo>
                  <a:cubicBezTo>
                    <a:pt x="64812" y="73315"/>
                    <a:pt x="66668" y="70149"/>
                    <a:pt x="66674" y="66713"/>
                  </a:cubicBezTo>
                  <a:lnTo>
                    <a:pt x="66674" y="9563"/>
                  </a:lnTo>
                  <a:cubicBezTo>
                    <a:pt x="66668" y="6126"/>
                    <a:pt x="64812" y="2960"/>
                    <a:pt x="61816" y="1276"/>
                  </a:cubicBezTo>
                  <a:close/>
                  <a:moveTo>
                    <a:pt x="47624" y="49853"/>
                  </a:moveTo>
                  <a:lnTo>
                    <a:pt x="28002" y="38138"/>
                  </a:lnTo>
                  <a:lnTo>
                    <a:pt x="47624" y="26422"/>
                  </a:ln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grpSp>
      <p:pic>
        <p:nvPicPr>
          <p:cNvPr id="136" name="Graphic 135">
            <a:extLst>
              <a:ext uri="{FF2B5EF4-FFF2-40B4-BE49-F238E27FC236}">
                <a16:creationId xmlns:a16="http://schemas.microsoft.com/office/drawing/2014/main" id="{574C1A3D-62A2-4064-A513-DA14FD2EFB0E}"/>
              </a:ext>
            </a:extLst>
          </p:cNvPr>
          <p:cNvPicPr>
            <a:picLocks noChangeAspect="1"/>
          </p:cNvPicPr>
          <p:nvPr/>
        </p:nvPicPr>
        <p:blipFill>
          <a:blip r:embed="rId8" cstate="print">
            <a:extLst>
              <a:ext uri="{28A0092B-C50C-407E-A947-70E740481C1C}">
                <a14:useLocalDpi xmlns:a14="http://schemas.microsoft.com/office/drawing/2010/main"/>
              </a:ext>
              <a:ext uri="{96DAC541-7B7A-43D3-8B79-37D633B846F1}">
                <asvg:svgBlip xmlns:asvg="http://schemas.microsoft.com/office/drawing/2016/SVG/main" r:embed="rId9"/>
              </a:ext>
            </a:extLst>
          </a:blip>
          <a:srcRect b="20926"/>
          <a:stretch>
            <a:fillRect/>
          </a:stretch>
        </p:blipFill>
        <p:spPr>
          <a:xfrm>
            <a:off x="9430249" y="4183559"/>
            <a:ext cx="412444" cy="407670"/>
          </a:xfrm>
          <a:custGeom>
            <a:avLst/>
            <a:gdLst>
              <a:gd name="connsiteX0" fmla="*/ 0 w 412444"/>
              <a:gd name="connsiteY0" fmla="*/ 0 h 407670"/>
              <a:gd name="connsiteX1" fmla="*/ 412444 w 412444"/>
              <a:gd name="connsiteY1" fmla="*/ 0 h 407670"/>
              <a:gd name="connsiteX2" fmla="*/ 412444 w 412444"/>
              <a:gd name="connsiteY2" fmla="*/ 407670 h 407670"/>
              <a:gd name="connsiteX3" fmla="*/ 0 w 412444"/>
              <a:gd name="connsiteY3" fmla="*/ 407670 h 407670"/>
            </a:gdLst>
            <a:ahLst/>
            <a:cxnLst>
              <a:cxn ang="0">
                <a:pos x="connsiteX0" y="connsiteY0"/>
              </a:cxn>
              <a:cxn ang="0">
                <a:pos x="connsiteX1" y="connsiteY1"/>
              </a:cxn>
              <a:cxn ang="0">
                <a:pos x="connsiteX2" y="connsiteY2"/>
              </a:cxn>
              <a:cxn ang="0">
                <a:pos x="connsiteX3" y="connsiteY3"/>
              </a:cxn>
            </a:cxnLst>
            <a:rect l="l" t="t" r="r" b="b"/>
            <a:pathLst>
              <a:path w="412444" h="407670">
                <a:moveTo>
                  <a:pt x="0" y="0"/>
                </a:moveTo>
                <a:lnTo>
                  <a:pt x="412444" y="0"/>
                </a:lnTo>
                <a:lnTo>
                  <a:pt x="412444" y="407670"/>
                </a:lnTo>
                <a:lnTo>
                  <a:pt x="0" y="407670"/>
                </a:lnTo>
                <a:close/>
              </a:path>
            </a:pathLst>
          </a:custGeom>
        </p:spPr>
      </p:pic>
      <p:pic>
        <p:nvPicPr>
          <p:cNvPr id="137" name="Graphic 136">
            <a:extLst>
              <a:ext uri="{FF2B5EF4-FFF2-40B4-BE49-F238E27FC236}">
                <a16:creationId xmlns:a16="http://schemas.microsoft.com/office/drawing/2014/main" id="{DF1135CE-8693-4DBD-A861-C923A23C4D7F}"/>
              </a:ext>
            </a:extLst>
          </p:cNvPr>
          <p:cNvPicPr>
            <a:picLocks noChangeAspect="1"/>
          </p:cNvPicPr>
          <p:nvPr/>
        </p:nvPicPr>
        <p:blipFill>
          <a:blip r:embed="rId10" cstate="print">
            <a:extLst>
              <a:ext uri="{28A0092B-C50C-407E-A947-70E740481C1C}">
                <a14:useLocalDpi xmlns:a14="http://schemas.microsoft.com/office/drawing/2010/main"/>
              </a:ext>
              <a:ext uri="{96DAC541-7B7A-43D3-8B79-37D633B846F1}">
                <asvg:svgBlip xmlns:asvg="http://schemas.microsoft.com/office/drawing/2016/SVG/main" r:embed="rId11"/>
              </a:ext>
            </a:extLst>
          </a:blip>
          <a:srcRect b="13196"/>
          <a:stretch>
            <a:fillRect/>
          </a:stretch>
        </p:blipFill>
        <p:spPr>
          <a:xfrm>
            <a:off x="9481774" y="2545723"/>
            <a:ext cx="309393" cy="335469"/>
          </a:xfrm>
          <a:custGeom>
            <a:avLst/>
            <a:gdLst>
              <a:gd name="connsiteX0" fmla="*/ 0 w 342786"/>
              <a:gd name="connsiteY0" fmla="*/ 0 h 371676"/>
              <a:gd name="connsiteX1" fmla="*/ 342786 w 342786"/>
              <a:gd name="connsiteY1" fmla="*/ 0 h 371676"/>
              <a:gd name="connsiteX2" fmla="*/ 342786 w 342786"/>
              <a:gd name="connsiteY2" fmla="*/ 371676 h 371676"/>
              <a:gd name="connsiteX3" fmla="*/ 140483 w 342786"/>
              <a:gd name="connsiteY3" fmla="*/ 371676 h 371676"/>
              <a:gd name="connsiteX4" fmla="*/ 140483 w 342786"/>
              <a:gd name="connsiteY4" fmla="*/ 340944 h 371676"/>
              <a:gd name="connsiteX5" fmla="*/ 12848 w 342786"/>
              <a:gd name="connsiteY5" fmla="*/ 340944 h 371676"/>
              <a:gd name="connsiteX6" fmla="*/ 12848 w 342786"/>
              <a:gd name="connsiteY6" fmla="*/ 304749 h 371676"/>
              <a:gd name="connsiteX7" fmla="*/ 0 w 342786"/>
              <a:gd name="connsiteY7" fmla="*/ 304749 h 371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786" h="371676">
                <a:moveTo>
                  <a:pt x="0" y="0"/>
                </a:moveTo>
                <a:lnTo>
                  <a:pt x="342786" y="0"/>
                </a:lnTo>
                <a:lnTo>
                  <a:pt x="342786" y="371676"/>
                </a:lnTo>
                <a:lnTo>
                  <a:pt x="140483" y="371676"/>
                </a:lnTo>
                <a:lnTo>
                  <a:pt x="140483" y="340944"/>
                </a:lnTo>
                <a:lnTo>
                  <a:pt x="12848" y="340944"/>
                </a:lnTo>
                <a:lnTo>
                  <a:pt x="12848" y="304749"/>
                </a:lnTo>
                <a:lnTo>
                  <a:pt x="0" y="304749"/>
                </a:lnTo>
                <a:close/>
              </a:path>
            </a:pathLst>
          </a:custGeom>
        </p:spPr>
      </p:pic>
      <p:grpSp>
        <p:nvGrpSpPr>
          <p:cNvPr id="138" name="Graphic 175">
            <a:extLst>
              <a:ext uri="{FF2B5EF4-FFF2-40B4-BE49-F238E27FC236}">
                <a16:creationId xmlns:a16="http://schemas.microsoft.com/office/drawing/2014/main" id="{A6B34B96-C12E-4F49-980B-3E163020DDB8}"/>
              </a:ext>
            </a:extLst>
          </p:cNvPr>
          <p:cNvGrpSpPr/>
          <p:nvPr/>
        </p:nvGrpSpPr>
        <p:grpSpPr>
          <a:xfrm>
            <a:off x="9447902" y="5894718"/>
            <a:ext cx="377138" cy="377120"/>
            <a:chOff x="-96078" y="4142724"/>
            <a:chExt cx="609600" cy="609600"/>
          </a:xfrm>
          <a:solidFill>
            <a:schemeClr val="bg1"/>
          </a:solidFill>
        </p:grpSpPr>
        <p:sp>
          <p:nvSpPr>
            <p:cNvPr id="139" name="Freeform: Shape 138">
              <a:extLst>
                <a:ext uri="{FF2B5EF4-FFF2-40B4-BE49-F238E27FC236}">
                  <a16:creationId xmlns:a16="http://schemas.microsoft.com/office/drawing/2014/main" id="{000B4F70-16F3-4294-88B5-1BD9EB69866D}"/>
                </a:ext>
              </a:extLst>
            </p:cNvPr>
            <p:cNvSpPr/>
            <p:nvPr/>
          </p:nvSpPr>
          <p:spPr>
            <a:xfrm>
              <a:off x="-53301" y="4180824"/>
              <a:ext cx="38100" cy="19050"/>
            </a:xfrm>
            <a:custGeom>
              <a:avLst/>
              <a:gdLst>
                <a:gd name="connsiteX0" fmla="*/ 9525 w 38100"/>
                <a:gd name="connsiteY0" fmla="*/ 19050 h 19050"/>
                <a:gd name="connsiteX1" fmla="*/ 28575 w 38100"/>
                <a:gd name="connsiteY1" fmla="*/ 19050 h 19050"/>
                <a:gd name="connsiteX2" fmla="*/ 38100 w 38100"/>
                <a:gd name="connsiteY2" fmla="*/ 9525 h 19050"/>
                <a:gd name="connsiteX3" fmla="*/ 28575 w 38100"/>
                <a:gd name="connsiteY3" fmla="*/ 0 h 19050"/>
                <a:gd name="connsiteX4" fmla="*/ 9525 w 38100"/>
                <a:gd name="connsiteY4" fmla="*/ 0 h 19050"/>
                <a:gd name="connsiteX5" fmla="*/ 0 w 38100"/>
                <a:gd name="connsiteY5" fmla="*/ 9525 h 19050"/>
                <a:gd name="connsiteX6" fmla="*/ 9525 w 38100"/>
                <a:gd name="connsiteY6" fmla="*/ 19050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 h="19050">
                  <a:moveTo>
                    <a:pt x="9525" y="19050"/>
                  </a:moveTo>
                  <a:lnTo>
                    <a:pt x="28575" y="19050"/>
                  </a:lnTo>
                  <a:cubicBezTo>
                    <a:pt x="33833" y="19050"/>
                    <a:pt x="38100" y="14792"/>
                    <a:pt x="38100" y="9525"/>
                  </a:cubicBezTo>
                  <a:cubicBezTo>
                    <a:pt x="38100" y="4258"/>
                    <a:pt x="33833" y="0"/>
                    <a:pt x="28575" y="0"/>
                  </a:cubicBezTo>
                  <a:lnTo>
                    <a:pt x="9525" y="0"/>
                  </a:lnTo>
                  <a:cubicBezTo>
                    <a:pt x="4267" y="0"/>
                    <a:pt x="0" y="4258"/>
                    <a:pt x="0" y="9525"/>
                  </a:cubicBezTo>
                  <a:cubicBezTo>
                    <a:pt x="0" y="14792"/>
                    <a:pt x="4267" y="19050"/>
                    <a:pt x="9525" y="19050"/>
                  </a:cubicBez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140" name="Freeform: Shape 139">
              <a:extLst>
                <a:ext uri="{FF2B5EF4-FFF2-40B4-BE49-F238E27FC236}">
                  <a16:creationId xmlns:a16="http://schemas.microsoft.com/office/drawing/2014/main" id="{3BCB4ABA-7FE6-4532-8C6A-3196A00E3303}"/>
                </a:ext>
              </a:extLst>
            </p:cNvPr>
            <p:cNvSpPr/>
            <p:nvPr/>
          </p:nvSpPr>
          <p:spPr>
            <a:xfrm>
              <a:off x="3848" y="4180824"/>
              <a:ext cx="38100" cy="19050"/>
            </a:xfrm>
            <a:custGeom>
              <a:avLst/>
              <a:gdLst>
                <a:gd name="connsiteX0" fmla="*/ 9525 w 38100"/>
                <a:gd name="connsiteY0" fmla="*/ 19050 h 19050"/>
                <a:gd name="connsiteX1" fmla="*/ 28575 w 38100"/>
                <a:gd name="connsiteY1" fmla="*/ 19050 h 19050"/>
                <a:gd name="connsiteX2" fmla="*/ 38100 w 38100"/>
                <a:gd name="connsiteY2" fmla="*/ 9525 h 19050"/>
                <a:gd name="connsiteX3" fmla="*/ 28575 w 38100"/>
                <a:gd name="connsiteY3" fmla="*/ 0 h 19050"/>
                <a:gd name="connsiteX4" fmla="*/ 9525 w 38100"/>
                <a:gd name="connsiteY4" fmla="*/ 0 h 19050"/>
                <a:gd name="connsiteX5" fmla="*/ 0 w 38100"/>
                <a:gd name="connsiteY5" fmla="*/ 9525 h 19050"/>
                <a:gd name="connsiteX6" fmla="*/ 9525 w 38100"/>
                <a:gd name="connsiteY6" fmla="*/ 19050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 h="19050">
                  <a:moveTo>
                    <a:pt x="9525" y="19050"/>
                  </a:moveTo>
                  <a:lnTo>
                    <a:pt x="28575" y="19050"/>
                  </a:lnTo>
                  <a:cubicBezTo>
                    <a:pt x="33833" y="19050"/>
                    <a:pt x="38100" y="14792"/>
                    <a:pt x="38100" y="9525"/>
                  </a:cubicBezTo>
                  <a:cubicBezTo>
                    <a:pt x="38100" y="4258"/>
                    <a:pt x="33833" y="0"/>
                    <a:pt x="28575" y="0"/>
                  </a:cubicBezTo>
                  <a:lnTo>
                    <a:pt x="9525" y="0"/>
                  </a:lnTo>
                  <a:cubicBezTo>
                    <a:pt x="4267" y="0"/>
                    <a:pt x="0" y="4258"/>
                    <a:pt x="0" y="9525"/>
                  </a:cubicBezTo>
                  <a:cubicBezTo>
                    <a:pt x="0" y="14792"/>
                    <a:pt x="4267" y="19050"/>
                    <a:pt x="9525" y="19050"/>
                  </a:cubicBez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141" name="Freeform: Shape 140">
              <a:extLst>
                <a:ext uri="{FF2B5EF4-FFF2-40B4-BE49-F238E27FC236}">
                  <a16:creationId xmlns:a16="http://schemas.microsoft.com/office/drawing/2014/main" id="{B808407C-BE78-4535-B8EB-CF0214243498}"/>
                </a:ext>
              </a:extLst>
            </p:cNvPr>
            <p:cNvSpPr/>
            <p:nvPr/>
          </p:nvSpPr>
          <p:spPr>
            <a:xfrm>
              <a:off x="60998" y="4180824"/>
              <a:ext cx="38100" cy="19050"/>
            </a:xfrm>
            <a:custGeom>
              <a:avLst/>
              <a:gdLst>
                <a:gd name="connsiteX0" fmla="*/ 9525 w 38100"/>
                <a:gd name="connsiteY0" fmla="*/ 19050 h 19050"/>
                <a:gd name="connsiteX1" fmla="*/ 28575 w 38100"/>
                <a:gd name="connsiteY1" fmla="*/ 19050 h 19050"/>
                <a:gd name="connsiteX2" fmla="*/ 38100 w 38100"/>
                <a:gd name="connsiteY2" fmla="*/ 9525 h 19050"/>
                <a:gd name="connsiteX3" fmla="*/ 28575 w 38100"/>
                <a:gd name="connsiteY3" fmla="*/ 0 h 19050"/>
                <a:gd name="connsiteX4" fmla="*/ 9525 w 38100"/>
                <a:gd name="connsiteY4" fmla="*/ 0 h 19050"/>
                <a:gd name="connsiteX5" fmla="*/ 0 w 38100"/>
                <a:gd name="connsiteY5" fmla="*/ 9525 h 19050"/>
                <a:gd name="connsiteX6" fmla="*/ 9525 w 38100"/>
                <a:gd name="connsiteY6" fmla="*/ 19050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 h="19050">
                  <a:moveTo>
                    <a:pt x="9525" y="19050"/>
                  </a:moveTo>
                  <a:lnTo>
                    <a:pt x="28575" y="19050"/>
                  </a:lnTo>
                  <a:cubicBezTo>
                    <a:pt x="33833" y="19050"/>
                    <a:pt x="38100" y="14792"/>
                    <a:pt x="38100" y="9525"/>
                  </a:cubicBezTo>
                  <a:cubicBezTo>
                    <a:pt x="38100" y="4258"/>
                    <a:pt x="33833" y="0"/>
                    <a:pt x="28575" y="0"/>
                  </a:cubicBezTo>
                  <a:lnTo>
                    <a:pt x="9525" y="0"/>
                  </a:lnTo>
                  <a:cubicBezTo>
                    <a:pt x="4267" y="0"/>
                    <a:pt x="0" y="4258"/>
                    <a:pt x="0" y="9525"/>
                  </a:cubicBezTo>
                  <a:cubicBezTo>
                    <a:pt x="0" y="14792"/>
                    <a:pt x="4267" y="19050"/>
                    <a:pt x="9525" y="19050"/>
                  </a:cubicBez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142" name="Freeform: Shape 141">
              <a:extLst>
                <a:ext uri="{FF2B5EF4-FFF2-40B4-BE49-F238E27FC236}">
                  <a16:creationId xmlns:a16="http://schemas.microsoft.com/office/drawing/2014/main" id="{EE9F43EB-9E0D-4AC9-ABF5-B8D755772927}"/>
                </a:ext>
              </a:extLst>
            </p:cNvPr>
            <p:cNvSpPr/>
            <p:nvPr/>
          </p:nvSpPr>
          <p:spPr>
            <a:xfrm>
              <a:off x="-96078" y="4142724"/>
              <a:ext cx="609600" cy="609600"/>
            </a:xfrm>
            <a:custGeom>
              <a:avLst/>
              <a:gdLst>
                <a:gd name="connsiteX0" fmla="*/ 561975 w 609600"/>
                <a:gd name="connsiteY0" fmla="*/ 361950 h 609600"/>
                <a:gd name="connsiteX1" fmla="*/ 533400 w 609600"/>
                <a:gd name="connsiteY1" fmla="*/ 361950 h 609600"/>
                <a:gd name="connsiteX2" fmla="*/ 533400 w 609600"/>
                <a:gd name="connsiteY2" fmla="*/ 276225 h 609600"/>
                <a:gd name="connsiteX3" fmla="*/ 504825 w 609600"/>
                <a:gd name="connsiteY3" fmla="*/ 247650 h 609600"/>
                <a:gd name="connsiteX4" fmla="*/ 419100 w 609600"/>
                <a:gd name="connsiteY4" fmla="*/ 247650 h 609600"/>
                <a:gd name="connsiteX5" fmla="*/ 419100 w 609600"/>
                <a:gd name="connsiteY5" fmla="*/ 28575 h 609600"/>
                <a:gd name="connsiteX6" fmla="*/ 390525 w 609600"/>
                <a:gd name="connsiteY6" fmla="*/ 0 h 609600"/>
                <a:gd name="connsiteX7" fmla="*/ 28575 w 609600"/>
                <a:gd name="connsiteY7" fmla="*/ 0 h 609600"/>
                <a:gd name="connsiteX8" fmla="*/ 0 w 609600"/>
                <a:gd name="connsiteY8" fmla="*/ 28575 h 609600"/>
                <a:gd name="connsiteX9" fmla="*/ 0 w 609600"/>
                <a:gd name="connsiteY9" fmla="*/ 419100 h 609600"/>
                <a:gd name="connsiteX10" fmla="*/ 38100 w 609600"/>
                <a:gd name="connsiteY10" fmla="*/ 457200 h 609600"/>
                <a:gd name="connsiteX11" fmla="*/ 381000 w 609600"/>
                <a:gd name="connsiteY11" fmla="*/ 457200 h 609600"/>
                <a:gd name="connsiteX12" fmla="*/ 419100 w 609600"/>
                <a:gd name="connsiteY12" fmla="*/ 419100 h 609600"/>
                <a:gd name="connsiteX13" fmla="*/ 419100 w 609600"/>
                <a:gd name="connsiteY13" fmla="*/ 266700 h 609600"/>
                <a:gd name="connsiteX14" fmla="*/ 504825 w 609600"/>
                <a:gd name="connsiteY14" fmla="*/ 266700 h 609600"/>
                <a:gd name="connsiteX15" fmla="*/ 514350 w 609600"/>
                <a:gd name="connsiteY15" fmla="*/ 276225 h 609600"/>
                <a:gd name="connsiteX16" fmla="*/ 514350 w 609600"/>
                <a:gd name="connsiteY16" fmla="*/ 361950 h 609600"/>
                <a:gd name="connsiteX17" fmla="*/ 485775 w 609600"/>
                <a:gd name="connsiteY17" fmla="*/ 361950 h 609600"/>
                <a:gd name="connsiteX18" fmla="*/ 438150 w 609600"/>
                <a:gd name="connsiteY18" fmla="*/ 409575 h 609600"/>
                <a:gd name="connsiteX19" fmla="*/ 438150 w 609600"/>
                <a:gd name="connsiteY19" fmla="*/ 561975 h 609600"/>
                <a:gd name="connsiteX20" fmla="*/ 485775 w 609600"/>
                <a:gd name="connsiteY20" fmla="*/ 609600 h 609600"/>
                <a:gd name="connsiteX21" fmla="*/ 561975 w 609600"/>
                <a:gd name="connsiteY21" fmla="*/ 609600 h 609600"/>
                <a:gd name="connsiteX22" fmla="*/ 609600 w 609600"/>
                <a:gd name="connsiteY22" fmla="*/ 561975 h 609600"/>
                <a:gd name="connsiteX23" fmla="*/ 609600 w 609600"/>
                <a:gd name="connsiteY23" fmla="*/ 409575 h 609600"/>
                <a:gd name="connsiteX24" fmla="*/ 561975 w 609600"/>
                <a:gd name="connsiteY24" fmla="*/ 361950 h 609600"/>
                <a:gd name="connsiteX25" fmla="*/ 28575 w 609600"/>
                <a:gd name="connsiteY25" fmla="*/ 19050 h 609600"/>
                <a:gd name="connsiteX26" fmla="*/ 390525 w 609600"/>
                <a:gd name="connsiteY26" fmla="*/ 19050 h 609600"/>
                <a:gd name="connsiteX27" fmla="*/ 400050 w 609600"/>
                <a:gd name="connsiteY27" fmla="*/ 28575 h 609600"/>
                <a:gd name="connsiteX28" fmla="*/ 400050 w 609600"/>
                <a:gd name="connsiteY28" fmla="*/ 76200 h 609600"/>
                <a:gd name="connsiteX29" fmla="*/ 19050 w 609600"/>
                <a:gd name="connsiteY29" fmla="*/ 76200 h 609600"/>
                <a:gd name="connsiteX30" fmla="*/ 19050 w 609600"/>
                <a:gd name="connsiteY30" fmla="*/ 28575 h 609600"/>
                <a:gd name="connsiteX31" fmla="*/ 28575 w 609600"/>
                <a:gd name="connsiteY31" fmla="*/ 19050 h 609600"/>
                <a:gd name="connsiteX32" fmla="*/ 400050 w 609600"/>
                <a:gd name="connsiteY32" fmla="*/ 419100 h 609600"/>
                <a:gd name="connsiteX33" fmla="*/ 381000 w 609600"/>
                <a:gd name="connsiteY33" fmla="*/ 438150 h 609600"/>
                <a:gd name="connsiteX34" fmla="*/ 38100 w 609600"/>
                <a:gd name="connsiteY34" fmla="*/ 438150 h 609600"/>
                <a:gd name="connsiteX35" fmla="*/ 19050 w 609600"/>
                <a:gd name="connsiteY35" fmla="*/ 419100 h 609600"/>
                <a:gd name="connsiteX36" fmla="*/ 19050 w 609600"/>
                <a:gd name="connsiteY36" fmla="*/ 95250 h 609600"/>
                <a:gd name="connsiteX37" fmla="*/ 400050 w 609600"/>
                <a:gd name="connsiteY37" fmla="*/ 95250 h 609600"/>
                <a:gd name="connsiteX38" fmla="*/ 400050 w 609600"/>
                <a:gd name="connsiteY38" fmla="*/ 419100 h 609600"/>
                <a:gd name="connsiteX39" fmla="*/ 590550 w 609600"/>
                <a:gd name="connsiteY39" fmla="*/ 561975 h 609600"/>
                <a:gd name="connsiteX40" fmla="*/ 561975 w 609600"/>
                <a:gd name="connsiteY40" fmla="*/ 590550 h 609600"/>
                <a:gd name="connsiteX41" fmla="*/ 485775 w 609600"/>
                <a:gd name="connsiteY41" fmla="*/ 590550 h 609600"/>
                <a:gd name="connsiteX42" fmla="*/ 457200 w 609600"/>
                <a:gd name="connsiteY42" fmla="*/ 561975 h 609600"/>
                <a:gd name="connsiteX43" fmla="*/ 457200 w 609600"/>
                <a:gd name="connsiteY43" fmla="*/ 409575 h 609600"/>
                <a:gd name="connsiteX44" fmla="*/ 485775 w 609600"/>
                <a:gd name="connsiteY44" fmla="*/ 381000 h 609600"/>
                <a:gd name="connsiteX45" fmla="*/ 561975 w 609600"/>
                <a:gd name="connsiteY45" fmla="*/ 381000 h 609600"/>
                <a:gd name="connsiteX46" fmla="*/ 590550 w 609600"/>
                <a:gd name="connsiteY46" fmla="*/ 409575 h 609600"/>
                <a:gd name="connsiteX47" fmla="*/ 590550 w 609600"/>
                <a:gd name="connsiteY47" fmla="*/ 561975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09600" h="609600">
                  <a:moveTo>
                    <a:pt x="561975" y="361950"/>
                  </a:moveTo>
                  <a:lnTo>
                    <a:pt x="533400" y="361950"/>
                  </a:lnTo>
                  <a:lnTo>
                    <a:pt x="533400" y="276225"/>
                  </a:lnTo>
                  <a:cubicBezTo>
                    <a:pt x="533400" y="260471"/>
                    <a:pt x="520579" y="247650"/>
                    <a:pt x="504825" y="247650"/>
                  </a:cubicBezTo>
                  <a:lnTo>
                    <a:pt x="419100" y="247650"/>
                  </a:lnTo>
                  <a:lnTo>
                    <a:pt x="419100" y="28575"/>
                  </a:lnTo>
                  <a:cubicBezTo>
                    <a:pt x="419100" y="12821"/>
                    <a:pt x="406279" y="0"/>
                    <a:pt x="390525" y="0"/>
                  </a:cubicBezTo>
                  <a:lnTo>
                    <a:pt x="28575" y="0"/>
                  </a:lnTo>
                  <a:cubicBezTo>
                    <a:pt x="12821" y="0"/>
                    <a:pt x="0" y="12821"/>
                    <a:pt x="0" y="28575"/>
                  </a:cubicBezTo>
                  <a:lnTo>
                    <a:pt x="0" y="419100"/>
                  </a:lnTo>
                  <a:cubicBezTo>
                    <a:pt x="0" y="440112"/>
                    <a:pt x="17088" y="457200"/>
                    <a:pt x="38100" y="457200"/>
                  </a:cubicBezTo>
                  <a:lnTo>
                    <a:pt x="381000" y="457200"/>
                  </a:lnTo>
                  <a:cubicBezTo>
                    <a:pt x="402012" y="457200"/>
                    <a:pt x="419100" y="440112"/>
                    <a:pt x="419100" y="419100"/>
                  </a:cubicBezTo>
                  <a:lnTo>
                    <a:pt x="419100" y="266700"/>
                  </a:lnTo>
                  <a:lnTo>
                    <a:pt x="504825" y="266700"/>
                  </a:lnTo>
                  <a:cubicBezTo>
                    <a:pt x="510073" y="266700"/>
                    <a:pt x="514350" y="270967"/>
                    <a:pt x="514350" y="276225"/>
                  </a:cubicBezTo>
                  <a:lnTo>
                    <a:pt x="514350" y="361950"/>
                  </a:lnTo>
                  <a:lnTo>
                    <a:pt x="485775" y="361950"/>
                  </a:lnTo>
                  <a:cubicBezTo>
                    <a:pt x="459515" y="361950"/>
                    <a:pt x="438150" y="383315"/>
                    <a:pt x="438150" y="409575"/>
                  </a:cubicBezTo>
                  <a:lnTo>
                    <a:pt x="438150" y="561975"/>
                  </a:lnTo>
                  <a:cubicBezTo>
                    <a:pt x="438150" y="588235"/>
                    <a:pt x="459515" y="609600"/>
                    <a:pt x="485775" y="609600"/>
                  </a:cubicBezTo>
                  <a:lnTo>
                    <a:pt x="561975" y="609600"/>
                  </a:lnTo>
                  <a:cubicBezTo>
                    <a:pt x="588235" y="609600"/>
                    <a:pt x="609600" y="588235"/>
                    <a:pt x="609600" y="561975"/>
                  </a:cubicBezTo>
                  <a:lnTo>
                    <a:pt x="609600" y="409575"/>
                  </a:lnTo>
                  <a:cubicBezTo>
                    <a:pt x="609600" y="383315"/>
                    <a:pt x="588235" y="361950"/>
                    <a:pt x="561975" y="361950"/>
                  </a:cubicBezTo>
                  <a:close/>
                  <a:moveTo>
                    <a:pt x="28575" y="19050"/>
                  </a:moveTo>
                  <a:lnTo>
                    <a:pt x="390525" y="19050"/>
                  </a:lnTo>
                  <a:cubicBezTo>
                    <a:pt x="395773" y="19050"/>
                    <a:pt x="400050" y="23317"/>
                    <a:pt x="400050" y="28575"/>
                  </a:cubicBezTo>
                  <a:lnTo>
                    <a:pt x="400050" y="76200"/>
                  </a:lnTo>
                  <a:lnTo>
                    <a:pt x="19050" y="76200"/>
                  </a:lnTo>
                  <a:lnTo>
                    <a:pt x="19050" y="28575"/>
                  </a:lnTo>
                  <a:cubicBezTo>
                    <a:pt x="19050" y="23317"/>
                    <a:pt x="23327" y="19050"/>
                    <a:pt x="28575" y="19050"/>
                  </a:cubicBezTo>
                  <a:close/>
                  <a:moveTo>
                    <a:pt x="400050" y="419100"/>
                  </a:moveTo>
                  <a:cubicBezTo>
                    <a:pt x="400050" y="429606"/>
                    <a:pt x="391506" y="438150"/>
                    <a:pt x="381000" y="438150"/>
                  </a:cubicBezTo>
                  <a:lnTo>
                    <a:pt x="38100" y="438150"/>
                  </a:lnTo>
                  <a:cubicBezTo>
                    <a:pt x="27594" y="438150"/>
                    <a:pt x="19050" y="429606"/>
                    <a:pt x="19050" y="419100"/>
                  </a:cubicBezTo>
                  <a:lnTo>
                    <a:pt x="19050" y="95250"/>
                  </a:lnTo>
                  <a:lnTo>
                    <a:pt x="400050" y="95250"/>
                  </a:lnTo>
                  <a:lnTo>
                    <a:pt x="400050" y="419100"/>
                  </a:lnTo>
                  <a:close/>
                  <a:moveTo>
                    <a:pt x="590550" y="561975"/>
                  </a:moveTo>
                  <a:cubicBezTo>
                    <a:pt x="590550" y="577729"/>
                    <a:pt x="577729" y="590550"/>
                    <a:pt x="561975" y="590550"/>
                  </a:cubicBezTo>
                  <a:lnTo>
                    <a:pt x="485775" y="590550"/>
                  </a:lnTo>
                  <a:cubicBezTo>
                    <a:pt x="470021" y="590550"/>
                    <a:pt x="457200" y="577729"/>
                    <a:pt x="457200" y="561975"/>
                  </a:cubicBezTo>
                  <a:lnTo>
                    <a:pt x="457200" y="409575"/>
                  </a:lnTo>
                  <a:cubicBezTo>
                    <a:pt x="457200" y="393821"/>
                    <a:pt x="470021" y="381000"/>
                    <a:pt x="485775" y="381000"/>
                  </a:cubicBezTo>
                  <a:lnTo>
                    <a:pt x="561975" y="381000"/>
                  </a:lnTo>
                  <a:cubicBezTo>
                    <a:pt x="577729" y="381000"/>
                    <a:pt x="590550" y="393821"/>
                    <a:pt x="590550" y="409575"/>
                  </a:cubicBezTo>
                  <a:lnTo>
                    <a:pt x="590550" y="561975"/>
                  </a:ln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143" name="Freeform: Shape 142">
              <a:extLst>
                <a:ext uri="{FF2B5EF4-FFF2-40B4-BE49-F238E27FC236}">
                  <a16:creationId xmlns:a16="http://schemas.microsoft.com/office/drawing/2014/main" id="{05B1A9A4-7DAA-4276-BD5C-B557BF888A1F}"/>
                </a:ext>
              </a:extLst>
            </p:cNvPr>
            <p:cNvSpPr/>
            <p:nvPr/>
          </p:nvSpPr>
          <p:spPr>
            <a:xfrm>
              <a:off x="418272" y="4533249"/>
              <a:ext cx="19050" cy="57150"/>
            </a:xfrm>
            <a:custGeom>
              <a:avLst/>
              <a:gdLst>
                <a:gd name="connsiteX0" fmla="*/ 9525 w 19050"/>
                <a:gd name="connsiteY0" fmla="*/ 0 h 57150"/>
                <a:gd name="connsiteX1" fmla="*/ 0 w 19050"/>
                <a:gd name="connsiteY1" fmla="*/ 9525 h 57150"/>
                <a:gd name="connsiteX2" fmla="*/ 0 w 19050"/>
                <a:gd name="connsiteY2" fmla="*/ 47625 h 57150"/>
                <a:gd name="connsiteX3" fmla="*/ 9525 w 19050"/>
                <a:gd name="connsiteY3" fmla="*/ 57150 h 57150"/>
                <a:gd name="connsiteX4" fmla="*/ 19050 w 19050"/>
                <a:gd name="connsiteY4" fmla="*/ 47625 h 57150"/>
                <a:gd name="connsiteX5" fmla="*/ 19050 w 19050"/>
                <a:gd name="connsiteY5" fmla="*/ 9525 h 57150"/>
                <a:gd name="connsiteX6" fmla="*/ 9525 w 19050"/>
                <a:gd name="connsiteY6" fmla="*/ 0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050" h="57150">
                  <a:moveTo>
                    <a:pt x="9525" y="0"/>
                  </a:moveTo>
                  <a:cubicBezTo>
                    <a:pt x="4267" y="0"/>
                    <a:pt x="0" y="4258"/>
                    <a:pt x="0" y="9525"/>
                  </a:cubicBezTo>
                  <a:lnTo>
                    <a:pt x="0" y="47625"/>
                  </a:lnTo>
                  <a:cubicBezTo>
                    <a:pt x="0" y="52892"/>
                    <a:pt x="4267" y="57150"/>
                    <a:pt x="9525" y="57150"/>
                  </a:cubicBezTo>
                  <a:cubicBezTo>
                    <a:pt x="14783" y="57150"/>
                    <a:pt x="19050" y="52892"/>
                    <a:pt x="19050" y="47625"/>
                  </a:cubicBezTo>
                  <a:lnTo>
                    <a:pt x="19050" y="9525"/>
                  </a:lnTo>
                  <a:cubicBezTo>
                    <a:pt x="19050" y="4258"/>
                    <a:pt x="14783" y="0"/>
                    <a:pt x="9525" y="0"/>
                  </a:cubicBez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144" name="Freeform: Shape 143">
              <a:extLst>
                <a:ext uri="{FF2B5EF4-FFF2-40B4-BE49-F238E27FC236}">
                  <a16:creationId xmlns:a16="http://schemas.microsoft.com/office/drawing/2014/main" id="{4B42B502-E13A-45A1-8722-32F0C94A0663}"/>
                </a:ext>
              </a:extLst>
            </p:cNvPr>
            <p:cNvSpPr/>
            <p:nvPr/>
          </p:nvSpPr>
          <p:spPr>
            <a:xfrm>
              <a:off x="-38928" y="4276074"/>
              <a:ext cx="114300" cy="114300"/>
            </a:xfrm>
            <a:custGeom>
              <a:avLst/>
              <a:gdLst>
                <a:gd name="connsiteX0" fmla="*/ 104775 w 114300"/>
                <a:gd name="connsiteY0" fmla="*/ 0 h 114300"/>
                <a:gd name="connsiteX1" fmla="*/ 9525 w 114300"/>
                <a:gd name="connsiteY1" fmla="*/ 0 h 114300"/>
                <a:gd name="connsiteX2" fmla="*/ 0 w 114300"/>
                <a:gd name="connsiteY2" fmla="*/ 9525 h 114300"/>
                <a:gd name="connsiteX3" fmla="*/ 0 w 114300"/>
                <a:gd name="connsiteY3" fmla="*/ 104775 h 114300"/>
                <a:gd name="connsiteX4" fmla="*/ 9525 w 114300"/>
                <a:gd name="connsiteY4" fmla="*/ 114300 h 114300"/>
                <a:gd name="connsiteX5" fmla="*/ 104775 w 114300"/>
                <a:gd name="connsiteY5" fmla="*/ 114300 h 114300"/>
                <a:gd name="connsiteX6" fmla="*/ 114300 w 114300"/>
                <a:gd name="connsiteY6" fmla="*/ 104775 h 114300"/>
                <a:gd name="connsiteX7" fmla="*/ 114300 w 114300"/>
                <a:gd name="connsiteY7" fmla="*/ 9525 h 114300"/>
                <a:gd name="connsiteX8" fmla="*/ 104775 w 114300"/>
                <a:gd name="connsiteY8" fmla="*/ 0 h 114300"/>
                <a:gd name="connsiteX9" fmla="*/ 95250 w 114300"/>
                <a:gd name="connsiteY9" fmla="*/ 95250 h 114300"/>
                <a:gd name="connsiteX10" fmla="*/ 19050 w 114300"/>
                <a:gd name="connsiteY10" fmla="*/ 95250 h 114300"/>
                <a:gd name="connsiteX11" fmla="*/ 19050 w 114300"/>
                <a:gd name="connsiteY11" fmla="*/ 19050 h 114300"/>
                <a:gd name="connsiteX12" fmla="*/ 95250 w 114300"/>
                <a:gd name="connsiteY12" fmla="*/ 19050 h 114300"/>
                <a:gd name="connsiteX13" fmla="*/ 95250 w 114300"/>
                <a:gd name="connsiteY13" fmla="*/ 9525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4300" h="114300">
                  <a:moveTo>
                    <a:pt x="104775" y="0"/>
                  </a:moveTo>
                  <a:lnTo>
                    <a:pt x="9525" y="0"/>
                  </a:lnTo>
                  <a:cubicBezTo>
                    <a:pt x="4267" y="0"/>
                    <a:pt x="0" y="4258"/>
                    <a:pt x="0" y="9525"/>
                  </a:cubicBezTo>
                  <a:lnTo>
                    <a:pt x="0" y="104775"/>
                  </a:lnTo>
                  <a:cubicBezTo>
                    <a:pt x="0" y="110042"/>
                    <a:pt x="4267" y="114300"/>
                    <a:pt x="9525" y="114300"/>
                  </a:cubicBezTo>
                  <a:lnTo>
                    <a:pt x="104775" y="114300"/>
                  </a:lnTo>
                  <a:cubicBezTo>
                    <a:pt x="110033" y="114300"/>
                    <a:pt x="114300" y="110042"/>
                    <a:pt x="114300" y="104775"/>
                  </a:cubicBezTo>
                  <a:lnTo>
                    <a:pt x="114300" y="9525"/>
                  </a:lnTo>
                  <a:cubicBezTo>
                    <a:pt x="114300" y="4258"/>
                    <a:pt x="110033" y="0"/>
                    <a:pt x="104775" y="0"/>
                  </a:cubicBezTo>
                  <a:close/>
                  <a:moveTo>
                    <a:pt x="95250" y="95250"/>
                  </a:moveTo>
                  <a:lnTo>
                    <a:pt x="19050" y="95250"/>
                  </a:lnTo>
                  <a:lnTo>
                    <a:pt x="19050" y="19050"/>
                  </a:lnTo>
                  <a:lnTo>
                    <a:pt x="95250" y="19050"/>
                  </a:lnTo>
                  <a:lnTo>
                    <a:pt x="95250" y="95250"/>
                  </a:ln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145" name="Freeform: Shape 144">
              <a:extLst>
                <a:ext uri="{FF2B5EF4-FFF2-40B4-BE49-F238E27FC236}">
                  <a16:creationId xmlns:a16="http://schemas.microsoft.com/office/drawing/2014/main" id="{BF19C2A8-1C79-4DE7-BBF8-7F61B462A36E}"/>
                </a:ext>
              </a:extLst>
            </p:cNvPr>
            <p:cNvSpPr/>
            <p:nvPr/>
          </p:nvSpPr>
          <p:spPr>
            <a:xfrm>
              <a:off x="-10352" y="4304640"/>
              <a:ext cx="57151" cy="57158"/>
            </a:xfrm>
            <a:custGeom>
              <a:avLst/>
              <a:gdLst>
                <a:gd name="connsiteX0" fmla="*/ 16192 w 57151"/>
                <a:gd name="connsiteY0" fmla="*/ 53349 h 57158"/>
                <a:gd name="connsiteX1" fmla="*/ 23812 w 57151"/>
                <a:gd name="connsiteY1" fmla="*/ 57159 h 57158"/>
                <a:gd name="connsiteX2" fmla="*/ 24212 w 57151"/>
                <a:gd name="connsiteY2" fmla="*/ 57149 h 57158"/>
                <a:gd name="connsiteX3" fmla="*/ 31889 w 57151"/>
                <a:gd name="connsiteY3" fmla="*/ 52682 h 57158"/>
                <a:gd name="connsiteX4" fmla="*/ 55702 w 57151"/>
                <a:gd name="connsiteY4" fmla="*/ 14582 h 57158"/>
                <a:gd name="connsiteX5" fmla="*/ 52673 w 57151"/>
                <a:gd name="connsiteY5" fmla="*/ 1456 h 57158"/>
                <a:gd name="connsiteX6" fmla="*/ 39547 w 57151"/>
                <a:gd name="connsiteY6" fmla="*/ 4476 h 57158"/>
                <a:gd name="connsiteX7" fmla="*/ 23098 w 57151"/>
                <a:gd name="connsiteY7" fmla="*/ 30803 h 57158"/>
                <a:gd name="connsiteX8" fmla="*/ 17145 w 57151"/>
                <a:gd name="connsiteY8" fmla="*/ 22869 h 57158"/>
                <a:gd name="connsiteX9" fmla="*/ 3810 w 57151"/>
                <a:gd name="connsiteY9" fmla="*/ 20964 h 57158"/>
                <a:gd name="connsiteX10" fmla="*/ 1905 w 57151"/>
                <a:gd name="connsiteY10" fmla="*/ 34289 h 57158"/>
                <a:gd name="connsiteX11" fmla="*/ 16192 w 57151"/>
                <a:gd name="connsiteY11" fmla="*/ 53349 h 57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151" h="57158">
                  <a:moveTo>
                    <a:pt x="16192" y="53349"/>
                  </a:moveTo>
                  <a:cubicBezTo>
                    <a:pt x="17992" y="55759"/>
                    <a:pt x="20821" y="57159"/>
                    <a:pt x="23812" y="57159"/>
                  </a:cubicBezTo>
                  <a:cubicBezTo>
                    <a:pt x="23945" y="57159"/>
                    <a:pt x="24079" y="57159"/>
                    <a:pt x="24212" y="57149"/>
                  </a:cubicBezTo>
                  <a:cubicBezTo>
                    <a:pt x="27355" y="57016"/>
                    <a:pt x="30222" y="55349"/>
                    <a:pt x="31889" y="52682"/>
                  </a:cubicBezTo>
                  <a:lnTo>
                    <a:pt x="55702" y="14582"/>
                  </a:lnTo>
                  <a:cubicBezTo>
                    <a:pt x="58493" y="10115"/>
                    <a:pt x="57130" y="4238"/>
                    <a:pt x="52673" y="1456"/>
                  </a:cubicBezTo>
                  <a:cubicBezTo>
                    <a:pt x="48215" y="-1344"/>
                    <a:pt x="42338" y="18"/>
                    <a:pt x="39547" y="4476"/>
                  </a:cubicBezTo>
                  <a:lnTo>
                    <a:pt x="23098" y="30803"/>
                  </a:lnTo>
                  <a:lnTo>
                    <a:pt x="17145" y="22869"/>
                  </a:lnTo>
                  <a:cubicBezTo>
                    <a:pt x="13992" y="18659"/>
                    <a:pt x="8039" y="17811"/>
                    <a:pt x="3810" y="20964"/>
                  </a:cubicBezTo>
                  <a:cubicBezTo>
                    <a:pt x="-401" y="24116"/>
                    <a:pt x="-1248" y="30089"/>
                    <a:pt x="1905" y="34289"/>
                  </a:cubicBezTo>
                  <a:lnTo>
                    <a:pt x="16192" y="53349"/>
                  </a:ln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146" name="Freeform: Shape 145">
              <a:extLst>
                <a:ext uri="{FF2B5EF4-FFF2-40B4-BE49-F238E27FC236}">
                  <a16:creationId xmlns:a16="http://schemas.microsoft.com/office/drawing/2014/main" id="{F5EAB3AE-1EA2-479D-A43E-8DEAEDAF97EA}"/>
                </a:ext>
              </a:extLst>
            </p:cNvPr>
            <p:cNvSpPr/>
            <p:nvPr/>
          </p:nvSpPr>
          <p:spPr>
            <a:xfrm>
              <a:off x="-38928" y="4428474"/>
              <a:ext cx="114300" cy="114300"/>
            </a:xfrm>
            <a:custGeom>
              <a:avLst/>
              <a:gdLst>
                <a:gd name="connsiteX0" fmla="*/ 104775 w 114300"/>
                <a:gd name="connsiteY0" fmla="*/ 0 h 114300"/>
                <a:gd name="connsiteX1" fmla="*/ 9525 w 114300"/>
                <a:gd name="connsiteY1" fmla="*/ 0 h 114300"/>
                <a:gd name="connsiteX2" fmla="*/ 0 w 114300"/>
                <a:gd name="connsiteY2" fmla="*/ 9525 h 114300"/>
                <a:gd name="connsiteX3" fmla="*/ 0 w 114300"/>
                <a:gd name="connsiteY3" fmla="*/ 104775 h 114300"/>
                <a:gd name="connsiteX4" fmla="*/ 9525 w 114300"/>
                <a:gd name="connsiteY4" fmla="*/ 114300 h 114300"/>
                <a:gd name="connsiteX5" fmla="*/ 104775 w 114300"/>
                <a:gd name="connsiteY5" fmla="*/ 114300 h 114300"/>
                <a:gd name="connsiteX6" fmla="*/ 114300 w 114300"/>
                <a:gd name="connsiteY6" fmla="*/ 104775 h 114300"/>
                <a:gd name="connsiteX7" fmla="*/ 114300 w 114300"/>
                <a:gd name="connsiteY7" fmla="*/ 9525 h 114300"/>
                <a:gd name="connsiteX8" fmla="*/ 104775 w 114300"/>
                <a:gd name="connsiteY8" fmla="*/ 0 h 114300"/>
                <a:gd name="connsiteX9" fmla="*/ 95250 w 114300"/>
                <a:gd name="connsiteY9" fmla="*/ 95250 h 114300"/>
                <a:gd name="connsiteX10" fmla="*/ 19050 w 114300"/>
                <a:gd name="connsiteY10" fmla="*/ 95250 h 114300"/>
                <a:gd name="connsiteX11" fmla="*/ 19050 w 114300"/>
                <a:gd name="connsiteY11" fmla="*/ 19050 h 114300"/>
                <a:gd name="connsiteX12" fmla="*/ 95250 w 114300"/>
                <a:gd name="connsiteY12" fmla="*/ 19050 h 114300"/>
                <a:gd name="connsiteX13" fmla="*/ 95250 w 114300"/>
                <a:gd name="connsiteY13" fmla="*/ 9525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4300" h="114300">
                  <a:moveTo>
                    <a:pt x="104775" y="0"/>
                  </a:moveTo>
                  <a:lnTo>
                    <a:pt x="9525" y="0"/>
                  </a:lnTo>
                  <a:cubicBezTo>
                    <a:pt x="4267" y="0"/>
                    <a:pt x="0" y="4258"/>
                    <a:pt x="0" y="9525"/>
                  </a:cubicBezTo>
                  <a:lnTo>
                    <a:pt x="0" y="104775"/>
                  </a:lnTo>
                  <a:cubicBezTo>
                    <a:pt x="0" y="110042"/>
                    <a:pt x="4267" y="114300"/>
                    <a:pt x="9525" y="114300"/>
                  </a:cubicBezTo>
                  <a:lnTo>
                    <a:pt x="104775" y="114300"/>
                  </a:lnTo>
                  <a:cubicBezTo>
                    <a:pt x="110033" y="114300"/>
                    <a:pt x="114300" y="110042"/>
                    <a:pt x="114300" y="104775"/>
                  </a:cubicBezTo>
                  <a:lnTo>
                    <a:pt x="114300" y="9525"/>
                  </a:lnTo>
                  <a:cubicBezTo>
                    <a:pt x="114300" y="4258"/>
                    <a:pt x="110033" y="0"/>
                    <a:pt x="104775" y="0"/>
                  </a:cubicBezTo>
                  <a:close/>
                  <a:moveTo>
                    <a:pt x="95250" y="95250"/>
                  </a:moveTo>
                  <a:lnTo>
                    <a:pt x="19050" y="95250"/>
                  </a:lnTo>
                  <a:lnTo>
                    <a:pt x="19050" y="19050"/>
                  </a:lnTo>
                  <a:lnTo>
                    <a:pt x="95250" y="19050"/>
                  </a:lnTo>
                  <a:lnTo>
                    <a:pt x="95250" y="95250"/>
                  </a:ln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147" name="Freeform: Shape 146">
              <a:extLst>
                <a:ext uri="{FF2B5EF4-FFF2-40B4-BE49-F238E27FC236}">
                  <a16:creationId xmlns:a16="http://schemas.microsoft.com/office/drawing/2014/main" id="{19ACE0FC-BBA0-484C-858B-476D0209DFA0}"/>
                </a:ext>
              </a:extLst>
            </p:cNvPr>
            <p:cNvSpPr/>
            <p:nvPr/>
          </p:nvSpPr>
          <p:spPr>
            <a:xfrm>
              <a:off x="-10352" y="4457040"/>
              <a:ext cx="57151" cy="57158"/>
            </a:xfrm>
            <a:custGeom>
              <a:avLst/>
              <a:gdLst>
                <a:gd name="connsiteX0" fmla="*/ 16192 w 57151"/>
                <a:gd name="connsiteY0" fmla="*/ 53349 h 57158"/>
                <a:gd name="connsiteX1" fmla="*/ 23812 w 57151"/>
                <a:gd name="connsiteY1" fmla="*/ 57159 h 57158"/>
                <a:gd name="connsiteX2" fmla="*/ 24212 w 57151"/>
                <a:gd name="connsiteY2" fmla="*/ 57149 h 57158"/>
                <a:gd name="connsiteX3" fmla="*/ 31889 w 57151"/>
                <a:gd name="connsiteY3" fmla="*/ 52682 h 57158"/>
                <a:gd name="connsiteX4" fmla="*/ 55702 w 57151"/>
                <a:gd name="connsiteY4" fmla="*/ 14582 h 57158"/>
                <a:gd name="connsiteX5" fmla="*/ 52673 w 57151"/>
                <a:gd name="connsiteY5" fmla="*/ 1456 h 57158"/>
                <a:gd name="connsiteX6" fmla="*/ 39547 w 57151"/>
                <a:gd name="connsiteY6" fmla="*/ 4476 h 57158"/>
                <a:gd name="connsiteX7" fmla="*/ 23098 w 57151"/>
                <a:gd name="connsiteY7" fmla="*/ 30803 h 57158"/>
                <a:gd name="connsiteX8" fmla="*/ 17145 w 57151"/>
                <a:gd name="connsiteY8" fmla="*/ 22869 h 57158"/>
                <a:gd name="connsiteX9" fmla="*/ 3810 w 57151"/>
                <a:gd name="connsiteY9" fmla="*/ 20964 h 57158"/>
                <a:gd name="connsiteX10" fmla="*/ 1905 w 57151"/>
                <a:gd name="connsiteY10" fmla="*/ 34289 h 57158"/>
                <a:gd name="connsiteX11" fmla="*/ 16192 w 57151"/>
                <a:gd name="connsiteY11" fmla="*/ 53349 h 57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151" h="57158">
                  <a:moveTo>
                    <a:pt x="16192" y="53349"/>
                  </a:moveTo>
                  <a:cubicBezTo>
                    <a:pt x="17992" y="55759"/>
                    <a:pt x="20821" y="57159"/>
                    <a:pt x="23812" y="57159"/>
                  </a:cubicBezTo>
                  <a:cubicBezTo>
                    <a:pt x="23945" y="57159"/>
                    <a:pt x="24079" y="57159"/>
                    <a:pt x="24212" y="57149"/>
                  </a:cubicBezTo>
                  <a:cubicBezTo>
                    <a:pt x="27355" y="57016"/>
                    <a:pt x="30222" y="55349"/>
                    <a:pt x="31889" y="52682"/>
                  </a:cubicBezTo>
                  <a:lnTo>
                    <a:pt x="55702" y="14582"/>
                  </a:lnTo>
                  <a:cubicBezTo>
                    <a:pt x="58493" y="10115"/>
                    <a:pt x="57130" y="4238"/>
                    <a:pt x="52673" y="1456"/>
                  </a:cubicBezTo>
                  <a:cubicBezTo>
                    <a:pt x="48215" y="-1344"/>
                    <a:pt x="42338" y="18"/>
                    <a:pt x="39547" y="4476"/>
                  </a:cubicBezTo>
                  <a:lnTo>
                    <a:pt x="23098" y="30803"/>
                  </a:lnTo>
                  <a:lnTo>
                    <a:pt x="17145" y="22869"/>
                  </a:lnTo>
                  <a:cubicBezTo>
                    <a:pt x="13992" y="18659"/>
                    <a:pt x="8039" y="17820"/>
                    <a:pt x="3810" y="20964"/>
                  </a:cubicBezTo>
                  <a:cubicBezTo>
                    <a:pt x="-401" y="24116"/>
                    <a:pt x="-1248" y="30089"/>
                    <a:pt x="1905" y="34289"/>
                  </a:cubicBezTo>
                  <a:lnTo>
                    <a:pt x="16192" y="53349"/>
                  </a:ln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148" name="Freeform: Shape 147">
              <a:extLst>
                <a:ext uri="{FF2B5EF4-FFF2-40B4-BE49-F238E27FC236}">
                  <a16:creationId xmlns:a16="http://schemas.microsoft.com/office/drawing/2014/main" id="{D41E4E16-736A-4D01-AC01-C9D599B5729E}"/>
                </a:ext>
              </a:extLst>
            </p:cNvPr>
            <p:cNvSpPr/>
            <p:nvPr/>
          </p:nvSpPr>
          <p:spPr>
            <a:xfrm>
              <a:off x="151572" y="4276074"/>
              <a:ext cx="114300" cy="19050"/>
            </a:xfrm>
            <a:custGeom>
              <a:avLst/>
              <a:gdLst>
                <a:gd name="connsiteX0" fmla="*/ 104775 w 114300"/>
                <a:gd name="connsiteY0" fmla="*/ 0 h 19050"/>
                <a:gd name="connsiteX1" fmla="*/ 9525 w 114300"/>
                <a:gd name="connsiteY1" fmla="*/ 0 h 19050"/>
                <a:gd name="connsiteX2" fmla="*/ 0 w 114300"/>
                <a:gd name="connsiteY2" fmla="*/ 9525 h 19050"/>
                <a:gd name="connsiteX3" fmla="*/ 9525 w 114300"/>
                <a:gd name="connsiteY3" fmla="*/ 19050 h 19050"/>
                <a:gd name="connsiteX4" fmla="*/ 104775 w 114300"/>
                <a:gd name="connsiteY4" fmla="*/ 19050 h 19050"/>
                <a:gd name="connsiteX5" fmla="*/ 114300 w 114300"/>
                <a:gd name="connsiteY5" fmla="*/ 9525 h 19050"/>
                <a:gd name="connsiteX6" fmla="*/ 104775 w 114300"/>
                <a:gd name="connsiteY6" fmla="*/ 0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300" h="19050">
                  <a:moveTo>
                    <a:pt x="104775" y="0"/>
                  </a:moveTo>
                  <a:lnTo>
                    <a:pt x="9525" y="0"/>
                  </a:lnTo>
                  <a:cubicBezTo>
                    <a:pt x="4267" y="0"/>
                    <a:pt x="0" y="4258"/>
                    <a:pt x="0" y="9525"/>
                  </a:cubicBezTo>
                  <a:cubicBezTo>
                    <a:pt x="0" y="14792"/>
                    <a:pt x="4267" y="19050"/>
                    <a:pt x="9525" y="19050"/>
                  </a:cubicBezTo>
                  <a:lnTo>
                    <a:pt x="104775" y="19050"/>
                  </a:lnTo>
                  <a:cubicBezTo>
                    <a:pt x="110033" y="19050"/>
                    <a:pt x="114300" y="14792"/>
                    <a:pt x="114300" y="9525"/>
                  </a:cubicBezTo>
                  <a:cubicBezTo>
                    <a:pt x="114300" y="4258"/>
                    <a:pt x="110033" y="0"/>
                    <a:pt x="104775" y="0"/>
                  </a:cubicBez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149" name="Freeform: Shape 148">
              <a:extLst>
                <a:ext uri="{FF2B5EF4-FFF2-40B4-BE49-F238E27FC236}">
                  <a16:creationId xmlns:a16="http://schemas.microsoft.com/office/drawing/2014/main" id="{D7A797F0-3FCC-4CF1-938F-6A84E2F5E47C}"/>
                </a:ext>
              </a:extLst>
            </p:cNvPr>
            <p:cNvSpPr/>
            <p:nvPr/>
          </p:nvSpPr>
          <p:spPr>
            <a:xfrm>
              <a:off x="113472" y="4323699"/>
              <a:ext cx="152400" cy="19050"/>
            </a:xfrm>
            <a:custGeom>
              <a:avLst/>
              <a:gdLst>
                <a:gd name="connsiteX0" fmla="*/ 142875 w 152400"/>
                <a:gd name="connsiteY0" fmla="*/ 0 h 19050"/>
                <a:gd name="connsiteX1" fmla="*/ 9525 w 152400"/>
                <a:gd name="connsiteY1" fmla="*/ 0 h 19050"/>
                <a:gd name="connsiteX2" fmla="*/ 0 w 152400"/>
                <a:gd name="connsiteY2" fmla="*/ 9525 h 19050"/>
                <a:gd name="connsiteX3" fmla="*/ 9525 w 152400"/>
                <a:gd name="connsiteY3" fmla="*/ 19050 h 19050"/>
                <a:gd name="connsiteX4" fmla="*/ 142875 w 152400"/>
                <a:gd name="connsiteY4" fmla="*/ 19050 h 19050"/>
                <a:gd name="connsiteX5" fmla="*/ 152400 w 152400"/>
                <a:gd name="connsiteY5" fmla="*/ 9525 h 19050"/>
                <a:gd name="connsiteX6" fmla="*/ 142875 w 152400"/>
                <a:gd name="connsiteY6" fmla="*/ 0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400" h="19050">
                  <a:moveTo>
                    <a:pt x="142875" y="0"/>
                  </a:moveTo>
                  <a:lnTo>
                    <a:pt x="9525" y="0"/>
                  </a:lnTo>
                  <a:cubicBezTo>
                    <a:pt x="4267" y="0"/>
                    <a:pt x="0" y="4258"/>
                    <a:pt x="0" y="9525"/>
                  </a:cubicBezTo>
                  <a:cubicBezTo>
                    <a:pt x="0" y="14792"/>
                    <a:pt x="4267" y="19050"/>
                    <a:pt x="9525" y="19050"/>
                  </a:cubicBezTo>
                  <a:lnTo>
                    <a:pt x="142875" y="19050"/>
                  </a:lnTo>
                  <a:cubicBezTo>
                    <a:pt x="148133" y="19050"/>
                    <a:pt x="152400" y="14792"/>
                    <a:pt x="152400" y="9525"/>
                  </a:cubicBezTo>
                  <a:cubicBezTo>
                    <a:pt x="152400" y="4258"/>
                    <a:pt x="148133" y="0"/>
                    <a:pt x="142875" y="0"/>
                  </a:cubicBez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150" name="Freeform: Shape 149">
              <a:extLst>
                <a:ext uri="{FF2B5EF4-FFF2-40B4-BE49-F238E27FC236}">
                  <a16:creationId xmlns:a16="http://schemas.microsoft.com/office/drawing/2014/main" id="{C9027B8D-0B47-4B11-B260-243BFF0F096D}"/>
                </a:ext>
              </a:extLst>
            </p:cNvPr>
            <p:cNvSpPr/>
            <p:nvPr/>
          </p:nvSpPr>
          <p:spPr>
            <a:xfrm>
              <a:off x="113472" y="4371324"/>
              <a:ext cx="152400" cy="19050"/>
            </a:xfrm>
            <a:custGeom>
              <a:avLst/>
              <a:gdLst>
                <a:gd name="connsiteX0" fmla="*/ 142875 w 152400"/>
                <a:gd name="connsiteY0" fmla="*/ 0 h 19050"/>
                <a:gd name="connsiteX1" fmla="*/ 9525 w 152400"/>
                <a:gd name="connsiteY1" fmla="*/ 0 h 19050"/>
                <a:gd name="connsiteX2" fmla="*/ 0 w 152400"/>
                <a:gd name="connsiteY2" fmla="*/ 9525 h 19050"/>
                <a:gd name="connsiteX3" fmla="*/ 9525 w 152400"/>
                <a:gd name="connsiteY3" fmla="*/ 19050 h 19050"/>
                <a:gd name="connsiteX4" fmla="*/ 142875 w 152400"/>
                <a:gd name="connsiteY4" fmla="*/ 19050 h 19050"/>
                <a:gd name="connsiteX5" fmla="*/ 152400 w 152400"/>
                <a:gd name="connsiteY5" fmla="*/ 9525 h 19050"/>
                <a:gd name="connsiteX6" fmla="*/ 142875 w 152400"/>
                <a:gd name="connsiteY6" fmla="*/ 0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400" h="19050">
                  <a:moveTo>
                    <a:pt x="142875" y="0"/>
                  </a:moveTo>
                  <a:lnTo>
                    <a:pt x="9525" y="0"/>
                  </a:lnTo>
                  <a:cubicBezTo>
                    <a:pt x="4267" y="0"/>
                    <a:pt x="0" y="4258"/>
                    <a:pt x="0" y="9525"/>
                  </a:cubicBezTo>
                  <a:cubicBezTo>
                    <a:pt x="0" y="14792"/>
                    <a:pt x="4267" y="19050"/>
                    <a:pt x="9525" y="19050"/>
                  </a:cubicBezTo>
                  <a:lnTo>
                    <a:pt x="142875" y="19050"/>
                  </a:lnTo>
                  <a:cubicBezTo>
                    <a:pt x="148133" y="19050"/>
                    <a:pt x="152400" y="14792"/>
                    <a:pt x="152400" y="9525"/>
                  </a:cubicBezTo>
                  <a:cubicBezTo>
                    <a:pt x="152400" y="4258"/>
                    <a:pt x="148133" y="0"/>
                    <a:pt x="142875" y="0"/>
                  </a:cubicBez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226" name="Freeform: Shape 225">
              <a:extLst>
                <a:ext uri="{FF2B5EF4-FFF2-40B4-BE49-F238E27FC236}">
                  <a16:creationId xmlns:a16="http://schemas.microsoft.com/office/drawing/2014/main" id="{B9483D49-0FBA-4D5F-A494-4B154A6AB076}"/>
                </a:ext>
              </a:extLst>
            </p:cNvPr>
            <p:cNvSpPr/>
            <p:nvPr/>
          </p:nvSpPr>
          <p:spPr>
            <a:xfrm>
              <a:off x="151572" y="4428474"/>
              <a:ext cx="114300" cy="19050"/>
            </a:xfrm>
            <a:custGeom>
              <a:avLst/>
              <a:gdLst>
                <a:gd name="connsiteX0" fmla="*/ 104775 w 114300"/>
                <a:gd name="connsiteY0" fmla="*/ 0 h 19050"/>
                <a:gd name="connsiteX1" fmla="*/ 9525 w 114300"/>
                <a:gd name="connsiteY1" fmla="*/ 0 h 19050"/>
                <a:gd name="connsiteX2" fmla="*/ 0 w 114300"/>
                <a:gd name="connsiteY2" fmla="*/ 9525 h 19050"/>
                <a:gd name="connsiteX3" fmla="*/ 9525 w 114300"/>
                <a:gd name="connsiteY3" fmla="*/ 19050 h 19050"/>
                <a:gd name="connsiteX4" fmla="*/ 104775 w 114300"/>
                <a:gd name="connsiteY4" fmla="*/ 19050 h 19050"/>
                <a:gd name="connsiteX5" fmla="*/ 114300 w 114300"/>
                <a:gd name="connsiteY5" fmla="*/ 9525 h 19050"/>
                <a:gd name="connsiteX6" fmla="*/ 104775 w 114300"/>
                <a:gd name="connsiteY6" fmla="*/ 0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300" h="19050">
                  <a:moveTo>
                    <a:pt x="104775" y="0"/>
                  </a:moveTo>
                  <a:lnTo>
                    <a:pt x="9525" y="0"/>
                  </a:lnTo>
                  <a:cubicBezTo>
                    <a:pt x="4267" y="0"/>
                    <a:pt x="0" y="4258"/>
                    <a:pt x="0" y="9525"/>
                  </a:cubicBezTo>
                  <a:cubicBezTo>
                    <a:pt x="0" y="14792"/>
                    <a:pt x="4267" y="19050"/>
                    <a:pt x="9525" y="19050"/>
                  </a:cubicBezTo>
                  <a:lnTo>
                    <a:pt x="104775" y="19050"/>
                  </a:lnTo>
                  <a:cubicBezTo>
                    <a:pt x="110033" y="19050"/>
                    <a:pt x="114300" y="14792"/>
                    <a:pt x="114300" y="9525"/>
                  </a:cubicBezTo>
                  <a:cubicBezTo>
                    <a:pt x="114300" y="4258"/>
                    <a:pt x="110033" y="0"/>
                    <a:pt x="104775" y="0"/>
                  </a:cubicBez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227" name="Freeform: Shape 226">
              <a:extLst>
                <a:ext uri="{FF2B5EF4-FFF2-40B4-BE49-F238E27FC236}">
                  <a16:creationId xmlns:a16="http://schemas.microsoft.com/office/drawing/2014/main" id="{70DB0B05-7B93-4281-AAA7-145FD0102F74}"/>
                </a:ext>
              </a:extLst>
            </p:cNvPr>
            <p:cNvSpPr/>
            <p:nvPr/>
          </p:nvSpPr>
          <p:spPr>
            <a:xfrm>
              <a:off x="113472" y="4476099"/>
              <a:ext cx="152400" cy="19050"/>
            </a:xfrm>
            <a:custGeom>
              <a:avLst/>
              <a:gdLst>
                <a:gd name="connsiteX0" fmla="*/ 142875 w 152400"/>
                <a:gd name="connsiteY0" fmla="*/ 0 h 19050"/>
                <a:gd name="connsiteX1" fmla="*/ 9525 w 152400"/>
                <a:gd name="connsiteY1" fmla="*/ 0 h 19050"/>
                <a:gd name="connsiteX2" fmla="*/ 0 w 152400"/>
                <a:gd name="connsiteY2" fmla="*/ 9525 h 19050"/>
                <a:gd name="connsiteX3" fmla="*/ 9525 w 152400"/>
                <a:gd name="connsiteY3" fmla="*/ 19050 h 19050"/>
                <a:gd name="connsiteX4" fmla="*/ 142875 w 152400"/>
                <a:gd name="connsiteY4" fmla="*/ 19050 h 19050"/>
                <a:gd name="connsiteX5" fmla="*/ 152400 w 152400"/>
                <a:gd name="connsiteY5" fmla="*/ 9525 h 19050"/>
                <a:gd name="connsiteX6" fmla="*/ 142875 w 152400"/>
                <a:gd name="connsiteY6" fmla="*/ 0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400" h="19050">
                  <a:moveTo>
                    <a:pt x="142875" y="0"/>
                  </a:moveTo>
                  <a:lnTo>
                    <a:pt x="9525" y="0"/>
                  </a:lnTo>
                  <a:cubicBezTo>
                    <a:pt x="4267" y="0"/>
                    <a:pt x="0" y="4258"/>
                    <a:pt x="0" y="9525"/>
                  </a:cubicBezTo>
                  <a:cubicBezTo>
                    <a:pt x="0" y="14792"/>
                    <a:pt x="4267" y="19050"/>
                    <a:pt x="9525" y="19050"/>
                  </a:cubicBezTo>
                  <a:lnTo>
                    <a:pt x="142875" y="19050"/>
                  </a:lnTo>
                  <a:cubicBezTo>
                    <a:pt x="148133" y="19050"/>
                    <a:pt x="152400" y="14792"/>
                    <a:pt x="152400" y="9525"/>
                  </a:cubicBezTo>
                  <a:cubicBezTo>
                    <a:pt x="152400" y="4258"/>
                    <a:pt x="148133" y="0"/>
                    <a:pt x="142875" y="0"/>
                  </a:cubicBez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228" name="Freeform: Shape 227">
              <a:extLst>
                <a:ext uri="{FF2B5EF4-FFF2-40B4-BE49-F238E27FC236}">
                  <a16:creationId xmlns:a16="http://schemas.microsoft.com/office/drawing/2014/main" id="{EC393D33-A193-4AB8-9E00-0C4DEB3A424E}"/>
                </a:ext>
              </a:extLst>
            </p:cNvPr>
            <p:cNvSpPr/>
            <p:nvPr/>
          </p:nvSpPr>
          <p:spPr>
            <a:xfrm>
              <a:off x="113472" y="4523724"/>
              <a:ext cx="152400" cy="19050"/>
            </a:xfrm>
            <a:custGeom>
              <a:avLst/>
              <a:gdLst>
                <a:gd name="connsiteX0" fmla="*/ 142875 w 152400"/>
                <a:gd name="connsiteY0" fmla="*/ 0 h 19050"/>
                <a:gd name="connsiteX1" fmla="*/ 9525 w 152400"/>
                <a:gd name="connsiteY1" fmla="*/ 0 h 19050"/>
                <a:gd name="connsiteX2" fmla="*/ 0 w 152400"/>
                <a:gd name="connsiteY2" fmla="*/ 9525 h 19050"/>
                <a:gd name="connsiteX3" fmla="*/ 9525 w 152400"/>
                <a:gd name="connsiteY3" fmla="*/ 19050 h 19050"/>
                <a:gd name="connsiteX4" fmla="*/ 142875 w 152400"/>
                <a:gd name="connsiteY4" fmla="*/ 19050 h 19050"/>
                <a:gd name="connsiteX5" fmla="*/ 152400 w 152400"/>
                <a:gd name="connsiteY5" fmla="*/ 9525 h 19050"/>
                <a:gd name="connsiteX6" fmla="*/ 142875 w 152400"/>
                <a:gd name="connsiteY6" fmla="*/ 0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400" h="19050">
                  <a:moveTo>
                    <a:pt x="142875" y="0"/>
                  </a:moveTo>
                  <a:lnTo>
                    <a:pt x="9525" y="0"/>
                  </a:lnTo>
                  <a:cubicBezTo>
                    <a:pt x="4267" y="0"/>
                    <a:pt x="0" y="4258"/>
                    <a:pt x="0" y="9525"/>
                  </a:cubicBezTo>
                  <a:cubicBezTo>
                    <a:pt x="0" y="14792"/>
                    <a:pt x="4267" y="19050"/>
                    <a:pt x="9525" y="19050"/>
                  </a:cubicBezTo>
                  <a:lnTo>
                    <a:pt x="142875" y="19050"/>
                  </a:lnTo>
                  <a:cubicBezTo>
                    <a:pt x="148133" y="19050"/>
                    <a:pt x="152400" y="14792"/>
                    <a:pt x="152400" y="9525"/>
                  </a:cubicBezTo>
                  <a:cubicBezTo>
                    <a:pt x="152400" y="4258"/>
                    <a:pt x="148133" y="0"/>
                    <a:pt x="142875" y="0"/>
                  </a:cubicBez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grpSp>
      <p:grpSp>
        <p:nvGrpSpPr>
          <p:cNvPr id="241" name="Graphic 210">
            <a:extLst>
              <a:ext uri="{FF2B5EF4-FFF2-40B4-BE49-F238E27FC236}">
                <a16:creationId xmlns:a16="http://schemas.microsoft.com/office/drawing/2014/main" id="{A17E5AA1-48B8-48FC-A19B-EA62F99BA35F}"/>
              </a:ext>
            </a:extLst>
          </p:cNvPr>
          <p:cNvGrpSpPr/>
          <p:nvPr/>
        </p:nvGrpSpPr>
        <p:grpSpPr>
          <a:xfrm>
            <a:off x="9505697" y="3087899"/>
            <a:ext cx="261547" cy="283777"/>
            <a:chOff x="-455920" y="3286075"/>
            <a:chExt cx="834542" cy="905472"/>
          </a:xfrm>
          <a:solidFill>
            <a:schemeClr val="bg1"/>
          </a:solidFill>
        </p:grpSpPr>
        <p:sp>
          <p:nvSpPr>
            <p:cNvPr id="242" name="Freeform: Shape 241">
              <a:extLst>
                <a:ext uri="{FF2B5EF4-FFF2-40B4-BE49-F238E27FC236}">
                  <a16:creationId xmlns:a16="http://schemas.microsoft.com/office/drawing/2014/main" id="{E69D7F00-73AC-4B74-82C4-79D783BAD11A}"/>
                </a:ext>
              </a:extLst>
            </p:cNvPr>
            <p:cNvSpPr/>
            <p:nvPr/>
          </p:nvSpPr>
          <p:spPr>
            <a:xfrm>
              <a:off x="-257800" y="3557902"/>
              <a:ext cx="440054" cy="440061"/>
            </a:xfrm>
            <a:custGeom>
              <a:avLst/>
              <a:gdLst>
                <a:gd name="connsiteX0" fmla="*/ 440055 w 440054"/>
                <a:gd name="connsiteY0" fmla="*/ 220027 h 440061"/>
                <a:gd name="connsiteX1" fmla="*/ 220027 w 440054"/>
                <a:gd name="connsiteY1" fmla="*/ 0 h 440061"/>
                <a:gd name="connsiteX2" fmla="*/ 0 w 440054"/>
                <a:gd name="connsiteY2" fmla="*/ 220027 h 440061"/>
                <a:gd name="connsiteX3" fmla="*/ 220027 w 440054"/>
                <a:gd name="connsiteY3" fmla="*/ 440055 h 440061"/>
                <a:gd name="connsiteX4" fmla="*/ 440055 w 440054"/>
                <a:gd name="connsiteY4" fmla="*/ 220027 h 440061"/>
                <a:gd name="connsiteX5" fmla="*/ 319088 w 440054"/>
                <a:gd name="connsiteY5" fmla="*/ 199073 h 440061"/>
                <a:gd name="connsiteX6" fmla="*/ 227648 w 440054"/>
                <a:gd name="connsiteY6" fmla="*/ 290513 h 440061"/>
                <a:gd name="connsiteX7" fmla="*/ 203835 w 440054"/>
                <a:gd name="connsiteY7" fmla="*/ 300990 h 440061"/>
                <a:gd name="connsiteX8" fmla="*/ 180023 w 440054"/>
                <a:gd name="connsiteY8" fmla="*/ 290513 h 440061"/>
                <a:gd name="connsiteX9" fmla="*/ 122873 w 440054"/>
                <a:gd name="connsiteY9" fmla="*/ 233363 h 440061"/>
                <a:gd name="connsiteX10" fmla="*/ 122873 w 440054"/>
                <a:gd name="connsiteY10" fmla="*/ 184785 h 440061"/>
                <a:gd name="connsiteX11" fmla="*/ 171450 w 440054"/>
                <a:gd name="connsiteY11" fmla="*/ 184785 h 440061"/>
                <a:gd name="connsiteX12" fmla="*/ 204788 w 440054"/>
                <a:gd name="connsiteY12" fmla="*/ 218123 h 440061"/>
                <a:gd name="connsiteX13" fmla="*/ 272415 w 440054"/>
                <a:gd name="connsiteY13" fmla="*/ 150495 h 440061"/>
                <a:gd name="connsiteX14" fmla="*/ 320993 w 440054"/>
                <a:gd name="connsiteY14" fmla="*/ 150495 h 440061"/>
                <a:gd name="connsiteX15" fmla="*/ 319088 w 440054"/>
                <a:gd name="connsiteY15" fmla="*/ 199073 h 440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0054" h="440061">
                  <a:moveTo>
                    <a:pt x="440055" y="220027"/>
                  </a:moveTo>
                  <a:cubicBezTo>
                    <a:pt x="440055" y="99060"/>
                    <a:pt x="341948" y="0"/>
                    <a:pt x="220027" y="0"/>
                  </a:cubicBezTo>
                  <a:cubicBezTo>
                    <a:pt x="98107" y="0"/>
                    <a:pt x="0" y="99060"/>
                    <a:pt x="0" y="220027"/>
                  </a:cubicBezTo>
                  <a:cubicBezTo>
                    <a:pt x="0" y="341948"/>
                    <a:pt x="99060" y="440055"/>
                    <a:pt x="220027" y="440055"/>
                  </a:cubicBezTo>
                  <a:cubicBezTo>
                    <a:pt x="341948" y="441008"/>
                    <a:pt x="440055" y="341948"/>
                    <a:pt x="440055" y="220027"/>
                  </a:cubicBezTo>
                  <a:close/>
                  <a:moveTo>
                    <a:pt x="319088" y="199073"/>
                  </a:moveTo>
                  <a:lnTo>
                    <a:pt x="227648" y="290513"/>
                  </a:lnTo>
                  <a:cubicBezTo>
                    <a:pt x="220980" y="297180"/>
                    <a:pt x="212408" y="300990"/>
                    <a:pt x="203835" y="300990"/>
                  </a:cubicBezTo>
                  <a:cubicBezTo>
                    <a:pt x="195263" y="300990"/>
                    <a:pt x="186690" y="297180"/>
                    <a:pt x="180023" y="290513"/>
                  </a:cubicBezTo>
                  <a:lnTo>
                    <a:pt x="122873" y="233363"/>
                  </a:lnTo>
                  <a:cubicBezTo>
                    <a:pt x="109538" y="220027"/>
                    <a:pt x="109538" y="198120"/>
                    <a:pt x="122873" y="184785"/>
                  </a:cubicBezTo>
                  <a:cubicBezTo>
                    <a:pt x="136208" y="171450"/>
                    <a:pt x="158115" y="171450"/>
                    <a:pt x="171450" y="184785"/>
                  </a:cubicBezTo>
                  <a:lnTo>
                    <a:pt x="204788" y="218123"/>
                  </a:lnTo>
                  <a:lnTo>
                    <a:pt x="272415" y="150495"/>
                  </a:lnTo>
                  <a:cubicBezTo>
                    <a:pt x="285750" y="137160"/>
                    <a:pt x="307658" y="137160"/>
                    <a:pt x="320993" y="150495"/>
                  </a:cubicBezTo>
                  <a:cubicBezTo>
                    <a:pt x="332423" y="163830"/>
                    <a:pt x="332423" y="185738"/>
                    <a:pt x="319088" y="199073"/>
                  </a:cubicBez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243" name="Freeform: Shape 242">
              <a:extLst>
                <a:ext uri="{FF2B5EF4-FFF2-40B4-BE49-F238E27FC236}">
                  <a16:creationId xmlns:a16="http://schemas.microsoft.com/office/drawing/2014/main" id="{CC069FC2-85B4-42B4-8C0B-CFF04FFCBE9B}"/>
                </a:ext>
              </a:extLst>
            </p:cNvPr>
            <p:cNvSpPr/>
            <p:nvPr/>
          </p:nvSpPr>
          <p:spPr>
            <a:xfrm>
              <a:off x="-455920" y="3286075"/>
              <a:ext cx="682942" cy="529001"/>
            </a:xfrm>
            <a:custGeom>
              <a:avLst/>
              <a:gdLst>
                <a:gd name="connsiteX0" fmla="*/ 75248 w 682942"/>
                <a:gd name="connsiteY0" fmla="*/ 491854 h 529001"/>
                <a:gd name="connsiteX1" fmla="*/ 418148 w 682942"/>
                <a:gd name="connsiteY1" fmla="*/ 148954 h 529001"/>
                <a:gd name="connsiteX2" fmla="*/ 497205 w 682942"/>
                <a:gd name="connsiteY2" fmla="*/ 148954 h 529001"/>
                <a:gd name="connsiteX3" fmla="*/ 497205 w 682942"/>
                <a:gd name="connsiteY3" fmla="*/ 188007 h 529001"/>
                <a:gd name="connsiteX4" fmla="*/ 514350 w 682942"/>
                <a:gd name="connsiteY4" fmla="*/ 216582 h 529001"/>
                <a:gd name="connsiteX5" fmla="*/ 529590 w 682942"/>
                <a:gd name="connsiteY5" fmla="*/ 220392 h 529001"/>
                <a:gd name="connsiteX6" fmla="*/ 546735 w 682942"/>
                <a:gd name="connsiteY6" fmla="*/ 215629 h 529001"/>
                <a:gd name="connsiteX7" fmla="*/ 667703 w 682942"/>
                <a:gd name="connsiteY7" fmla="*/ 138477 h 529001"/>
                <a:gd name="connsiteX8" fmla="*/ 682943 w 682942"/>
                <a:gd name="connsiteY8" fmla="*/ 110854 h 529001"/>
                <a:gd name="connsiteX9" fmla="*/ 667703 w 682942"/>
                <a:gd name="connsiteY9" fmla="*/ 83232 h 529001"/>
                <a:gd name="connsiteX10" fmla="*/ 546735 w 682942"/>
                <a:gd name="connsiteY10" fmla="*/ 5127 h 529001"/>
                <a:gd name="connsiteX11" fmla="*/ 513398 w 682942"/>
                <a:gd name="connsiteY11" fmla="*/ 4174 h 529001"/>
                <a:gd name="connsiteX12" fmla="*/ 496253 w 682942"/>
                <a:gd name="connsiteY12" fmla="*/ 32749 h 529001"/>
                <a:gd name="connsiteX13" fmla="*/ 496253 w 682942"/>
                <a:gd name="connsiteY13" fmla="*/ 74659 h 529001"/>
                <a:gd name="connsiteX14" fmla="*/ 417195 w 682942"/>
                <a:gd name="connsiteY14" fmla="*/ 74659 h 529001"/>
                <a:gd name="connsiteX15" fmla="*/ 0 w 682942"/>
                <a:gd name="connsiteY15" fmla="*/ 491854 h 529001"/>
                <a:gd name="connsiteX16" fmla="*/ 37148 w 682942"/>
                <a:gd name="connsiteY16" fmla="*/ 529002 h 529001"/>
                <a:gd name="connsiteX17" fmla="*/ 75248 w 682942"/>
                <a:gd name="connsiteY17" fmla="*/ 491854 h 529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82942" h="529001">
                  <a:moveTo>
                    <a:pt x="75248" y="491854"/>
                  </a:moveTo>
                  <a:cubicBezTo>
                    <a:pt x="75248" y="303259"/>
                    <a:pt x="228600" y="148954"/>
                    <a:pt x="418148" y="148954"/>
                  </a:cubicBezTo>
                  <a:lnTo>
                    <a:pt x="497205" y="148954"/>
                  </a:lnTo>
                  <a:lnTo>
                    <a:pt x="497205" y="188007"/>
                  </a:lnTo>
                  <a:cubicBezTo>
                    <a:pt x="497205" y="199437"/>
                    <a:pt x="503873" y="210867"/>
                    <a:pt x="514350" y="216582"/>
                  </a:cubicBezTo>
                  <a:cubicBezTo>
                    <a:pt x="519113" y="219439"/>
                    <a:pt x="524828" y="220392"/>
                    <a:pt x="529590" y="220392"/>
                  </a:cubicBezTo>
                  <a:cubicBezTo>
                    <a:pt x="535305" y="220392"/>
                    <a:pt x="541973" y="218487"/>
                    <a:pt x="546735" y="215629"/>
                  </a:cubicBezTo>
                  <a:lnTo>
                    <a:pt x="667703" y="138477"/>
                  </a:lnTo>
                  <a:cubicBezTo>
                    <a:pt x="677228" y="132762"/>
                    <a:pt x="682943" y="122284"/>
                    <a:pt x="682943" y="110854"/>
                  </a:cubicBezTo>
                  <a:cubicBezTo>
                    <a:pt x="682943" y="99424"/>
                    <a:pt x="677228" y="89899"/>
                    <a:pt x="667703" y="83232"/>
                  </a:cubicBezTo>
                  <a:lnTo>
                    <a:pt x="546735" y="5127"/>
                  </a:lnTo>
                  <a:cubicBezTo>
                    <a:pt x="537210" y="-1541"/>
                    <a:pt x="523875" y="-1541"/>
                    <a:pt x="513398" y="4174"/>
                  </a:cubicBezTo>
                  <a:cubicBezTo>
                    <a:pt x="502920" y="9889"/>
                    <a:pt x="496253" y="20367"/>
                    <a:pt x="496253" y="32749"/>
                  </a:cubicBezTo>
                  <a:lnTo>
                    <a:pt x="496253" y="74659"/>
                  </a:lnTo>
                  <a:lnTo>
                    <a:pt x="417195" y="74659"/>
                  </a:lnTo>
                  <a:cubicBezTo>
                    <a:pt x="186690" y="74659"/>
                    <a:pt x="0" y="261349"/>
                    <a:pt x="0" y="491854"/>
                  </a:cubicBezTo>
                  <a:cubicBezTo>
                    <a:pt x="0" y="512809"/>
                    <a:pt x="17145" y="529002"/>
                    <a:pt x="37148" y="529002"/>
                  </a:cubicBezTo>
                  <a:cubicBezTo>
                    <a:pt x="57150" y="529002"/>
                    <a:pt x="75248" y="511857"/>
                    <a:pt x="75248" y="491854"/>
                  </a:cubicBez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244" name="Freeform: Shape 243">
              <a:extLst>
                <a:ext uri="{FF2B5EF4-FFF2-40B4-BE49-F238E27FC236}">
                  <a16:creationId xmlns:a16="http://schemas.microsoft.com/office/drawing/2014/main" id="{7F0F0B8C-CF3B-480D-9675-18C8D7CEFA51}"/>
                </a:ext>
              </a:extLst>
            </p:cNvPr>
            <p:cNvSpPr/>
            <p:nvPr/>
          </p:nvSpPr>
          <p:spPr>
            <a:xfrm>
              <a:off x="218450" y="3501704"/>
              <a:ext cx="102809" cy="114299"/>
            </a:xfrm>
            <a:custGeom>
              <a:avLst/>
              <a:gdLst>
                <a:gd name="connsiteX0" fmla="*/ 9525 w 102809"/>
                <a:gd name="connsiteY0" fmla="*/ 60007 h 114299"/>
                <a:gd name="connsiteX1" fmla="*/ 35242 w 102809"/>
                <a:gd name="connsiteY1" fmla="*/ 96203 h 114299"/>
                <a:gd name="connsiteX2" fmla="*/ 66675 w 102809"/>
                <a:gd name="connsiteY2" fmla="*/ 114300 h 114299"/>
                <a:gd name="connsiteX3" fmla="*/ 85725 w 102809"/>
                <a:gd name="connsiteY3" fmla="*/ 108585 h 114299"/>
                <a:gd name="connsiteX4" fmla="*/ 101917 w 102809"/>
                <a:gd name="connsiteY4" fmla="*/ 85725 h 114299"/>
                <a:gd name="connsiteX5" fmla="*/ 97155 w 102809"/>
                <a:gd name="connsiteY5" fmla="*/ 58103 h 114299"/>
                <a:gd name="connsiteX6" fmla="*/ 65723 w 102809"/>
                <a:gd name="connsiteY6" fmla="*/ 13335 h 114299"/>
                <a:gd name="connsiteX7" fmla="*/ 40958 w 102809"/>
                <a:gd name="connsiteY7" fmla="*/ 0 h 114299"/>
                <a:gd name="connsiteX8" fmla="*/ 37148 w 102809"/>
                <a:gd name="connsiteY8" fmla="*/ 0 h 114299"/>
                <a:gd name="connsiteX9" fmla="*/ 13335 w 102809"/>
                <a:gd name="connsiteY9" fmla="*/ 8572 h 114299"/>
                <a:gd name="connsiteX10" fmla="*/ 0 w 102809"/>
                <a:gd name="connsiteY10" fmla="*/ 33338 h 114299"/>
                <a:gd name="connsiteX11" fmla="*/ 9525 w 102809"/>
                <a:gd name="connsiteY11" fmla="*/ 60007 h 114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2809" h="114299">
                  <a:moveTo>
                    <a:pt x="9525" y="60007"/>
                  </a:moveTo>
                  <a:cubicBezTo>
                    <a:pt x="19050" y="71437"/>
                    <a:pt x="27623" y="83820"/>
                    <a:pt x="35242" y="96203"/>
                  </a:cubicBezTo>
                  <a:cubicBezTo>
                    <a:pt x="41910" y="107633"/>
                    <a:pt x="54292" y="114300"/>
                    <a:pt x="66675" y="114300"/>
                  </a:cubicBezTo>
                  <a:cubicBezTo>
                    <a:pt x="73342" y="114300"/>
                    <a:pt x="80010" y="112395"/>
                    <a:pt x="85725" y="108585"/>
                  </a:cubicBezTo>
                  <a:cubicBezTo>
                    <a:pt x="94298" y="103823"/>
                    <a:pt x="100013" y="95250"/>
                    <a:pt x="101917" y="85725"/>
                  </a:cubicBezTo>
                  <a:cubicBezTo>
                    <a:pt x="103823" y="76200"/>
                    <a:pt x="102870" y="65723"/>
                    <a:pt x="97155" y="58103"/>
                  </a:cubicBezTo>
                  <a:cubicBezTo>
                    <a:pt x="87630" y="42863"/>
                    <a:pt x="77152" y="27622"/>
                    <a:pt x="65723" y="13335"/>
                  </a:cubicBezTo>
                  <a:cubicBezTo>
                    <a:pt x="59055" y="5715"/>
                    <a:pt x="50483" y="953"/>
                    <a:pt x="40958" y="0"/>
                  </a:cubicBezTo>
                  <a:cubicBezTo>
                    <a:pt x="40005" y="0"/>
                    <a:pt x="38100" y="0"/>
                    <a:pt x="37148" y="0"/>
                  </a:cubicBezTo>
                  <a:cubicBezTo>
                    <a:pt x="28575" y="0"/>
                    <a:pt x="20955" y="2857"/>
                    <a:pt x="13335" y="8572"/>
                  </a:cubicBezTo>
                  <a:cubicBezTo>
                    <a:pt x="5715" y="15240"/>
                    <a:pt x="952" y="23813"/>
                    <a:pt x="0" y="33338"/>
                  </a:cubicBezTo>
                  <a:cubicBezTo>
                    <a:pt x="0" y="41910"/>
                    <a:pt x="2858" y="51435"/>
                    <a:pt x="9525" y="60007"/>
                  </a:cubicBez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245" name="Freeform: Shape 244">
              <a:extLst>
                <a:ext uri="{FF2B5EF4-FFF2-40B4-BE49-F238E27FC236}">
                  <a16:creationId xmlns:a16="http://schemas.microsoft.com/office/drawing/2014/main" id="{D6D2D571-4AEC-42BF-96B7-5792522E18E6}"/>
                </a:ext>
              </a:extLst>
            </p:cNvPr>
            <p:cNvSpPr/>
            <p:nvPr/>
          </p:nvSpPr>
          <p:spPr>
            <a:xfrm>
              <a:off x="273783" y="3843652"/>
              <a:ext cx="91006" cy="120967"/>
            </a:xfrm>
            <a:custGeom>
              <a:avLst/>
              <a:gdLst>
                <a:gd name="connsiteX0" fmla="*/ 63729 w 91006"/>
                <a:gd name="connsiteY0" fmla="*/ 952 h 120967"/>
                <a:gd name="connsiteX1" fmla="*/ 54204 w 91006"/>
                <a:gd name="connsiteY1" fmla="*/ 0 h 120967"/>
                <a:gd name="connsiteX2" fmla="*/ 18009 w 91006"/>
                <a:gd name="connsiteY2" fmla="*/ 27623 h 120967"/>
                <a:gd name="connsiteX3" fmla="*/ 2769 w 91006"/>
                <a:gd name="connsiteY3" fmla="*/ 69533 h 120967"/>
                <a:gd name="connsiteX4" fmla="*/ 22771 w 91006"/>
                <a:gd name="connsiteY4" fmla="*/ 118110 h 120967"/>
                <a:gd name="connsiteX5" fmla="*/ 37059 w 91006"/>
                <a:gd name="connsiteY5" fmla="*/ 120967 h 120967"/>
                <a:gd name="connsiteX6" fmla="*/ 71349 w 91006"/>
                <a:gd name="connsiteY6" fmla="*/ 98108 h 120967"/>
                <a:gd name="connsiteX7" fmla="*/ 89446 w 91006"/>
                <a:gd name="connsiteY7" fmla="*/ 46673 h 120967"/>
                <a:gd name="connsiteX8" fmla="*/ 85636 w 91006"/>
                <a:gd name="connsiteY8" fmla="*/ 18098 h 120967"/>
                <a:gd name="connsiteX9" fmla="*/ 63729 w 91006"/>
                <a:gd name="connsiteY9" fmla="*/ 952 h 120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006" h="120967">
                  <a:moveTo>
                    <a:pt x="63729" y="952"/>
                  </a:moveTo>
                  <a:cubicBezTo>
                    <a:pt x="60871" y="0"/>
                    <a:pt x="57061" y="0"/>
                    <a:pt x="54204" y="0"/>
                  </a:cubicBezTo>
                  <a:cubicBezTo>
                    <a:pt x="38011" y="0"/>
                    <a:pt x="22771" y="11430"/>
                    <a:pt x="18009" y="27623"/>
                  </a:cubicBezTo>
                  <a:cubicBezTo>
                    <a:pt x="14199" y="41910"/>
                    <a:pt x="9436" y="56198"/>
                    <a:pt x="2769" y="69533"/>
                  </a:cubicBezTo>
                  <a:cubicBezTo>
                    <a:pt x="-4851" y="88583"/>
                    <a:pt x="3721" y="110490"/>
                    <a:pt x="22771" y="118110"/>
                  </a:cubicBezTo>
                  <a:cubicBezTo>
                    <a:pt x="27534" y="120015"/>
                    <a:pt x="32296" y="120967"/>
                    <a:pt x="37059" y="120967"/>
                  </a:cubicBezTo>
                  <a:cubicBezTo>
                    <a:pt x="52299" y="120967"/>
                    <a:pt x="65634" y="112395"/>
                    <a:pt x="71349" y="98108"/>
                  </a:cubicBezTo>
                  <a:cubicBezTo>
                    <a:pt x="78016" y="80963"/>
                    <a:pt x="84684" y="63817"/>
                    <a:pt x="89446" y="46673"/>
                  </a:cubicBezTo>
                  <a:cubicBezTo>
                    <a:pt x="92304" y="37148"/>
                    <a:pt x="91351" y="26670"/>
                    <a:pt x="85636" y="18098"/>
                  </a:cubicBezTo>
                  <a:cubicBezTo>
                    <a:pt x="81826" y="9525"/>
                    <a:pt x="73254" y="3810"/>
                    <a:pt x="63729" y="952"/>
                  </a:cubicBez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246" name="Freeform: Shape 245">
              <a:extLst>
                <a:ext uri="{FF2B5EF4-FFF2-40B4-BE49-F238E27FC236}">
                  <a16:creationId xmlns:a16="http://schemas.microsoft.com/office/drawing/2014/main" id="{A625B797-FB64-474A-B6D7-8ED2F88BD8AE}"/>
                </a:ext>
              </a:extLst>
            </p:cNvPr>
            <p:cNvSpPr/>
            <p:nvPr/>
          </p:nvSpPr>
          <p:spPr>
            <a:xfrm>
              <a:off x="296793" y="3663629"/>
              <a:ext cx="81829" cy="123025"/>
            </a:xfrm>
            <a:custGeom>
              <a:avLst/>
              <a:gdLst>
                <a:gd name="connsiteX0" fmla="*/ 74057 w 81829"/>
                <a:gd name="connsiteY0" fmla="*/ 29528 h 123025"/>
                <a:gd name="connsiteX1" fmla="*/ 37862 w 81829"/>
                <a:gd name="connsiteY1" fmla="*/ 0 h 123025"/>
                <a:gd name="connsiteX2" fmla="*/ 30242 w 81829"/>
                <a:gd name="connsiteY2" fmla="*/ 953 h 123025"/>
                <a:gd name="connsiteX3" fmla="*/ 6429 w 81829"/>
                <a:gd name="connsiteY3" fmla="*/ 17145 h 123025"/>
                <a:gd name="connsiteX4" fmla="*/ 714 w 81829"/>
                <a:gd name="connsiteY4" fmla="*/ 44768 h 123025"/>
                <a:gd name="connsiteX5" fmla="*/ 7382 w 81829"/>
                <a:gd name="connsiteY5" fmla="*/ 88583 h 123025"/>
                <a:gd name="connsiteX6" fmla="*/ 47387 w 81829"/>
                <a:gd name="connsiteY6" fmla="*/ 122873 h 123025"/>
                <a:gd name="connsiteX7" fmla="*/ 81677 w 81829"/>
                <a:gd name="connsiteY7" fmla="*/ 82868 h 123025"/>
                <a:gd name="connsiteX8" fmla="*/ 74057 w 81829"/>
                <a:gd name="connsiteY8" fmla="*/ 29528 h 12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829" h="123025">
                  <a:moveTo>
                    <a:pt x="74057" y="29528"/>
                  </a:moveTo>
                  <a:cubicBezTo>
                    <a:pt x="70247" y="12383"/>
                    <a:pt x="55007" y="0"/>
                    <a:pt x="37862" y="0"/>
                  </a:cubicBezTo>
                  <a:cubicBezTo>
                    <a:pt x="35004" y="0"/>
                    <a:pt x="33099" y="0"/>
                    <a:pt x="30242" y="953"/>
                  </a:cubicBezTo>
                  <a:cubicBezTo>
                    <a:pt x="20717" y="2858"/>
                    <a:pt x="12144" y="8573"/>
                    <a:pt x="6429" y="17145"/>
                  </a:cubicBezTo>
                  <a:cubicBezTo>
                    <a:pt x="714" y="25718"/>
                    <a:pt x="-1191" y="35243"/>
                    <a:pt x="714" y="44768"/>
                  </a:cubicBezTo>
                  <a:cubicBezTo>
                    <a:pt x="3572" y="59055"/>
                    <a:pt x="5477" y="74295"/>
                    <a:pt x="7382" y="88583"/>
                  </a:cubicBezTo>
                  <a:cubicBezTo>
                    <a:pt x="9287" y="108585"/>
                    <a:pt x="26432" y="124778"/>
                    <a:pt x="47387" y="122873"/>
                  </a:cubicBezTo>
                  <a:cubicBezTo>
                    <a:pt x="67389" y="120968"/>
                    <a:pt x="83582" y="103823"/>
                    <a:pt x="81677" y="82868"/>
                  </a:cubicBezTo>
                  <a:cubicBezTo>
                    <a:pt x="79772" y="64770"/>
                    <a:pt x="76914" y="46673"/>
                    <a:pt x="74057" y="29528"/>
                  </a:cubicBez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247" name="Freeform: Shape 246">
              <a:extLst>
                <a:ext uri="{FF2B5EF4-FFF2-40B4-BE49-F238E27FC236}">
                  <a16:creationId xmlns:a16="http://schemas.microsoft.com/office/drawing/2014/main" id="{252FD91F-4185-4996-AB6C-5E43C7BAB91E}"/>
                </a:ext>
              </a:extLst>
            </p:cNvPr>
            <p:cNvSpPr/>
            <p:nvPr/>
          </p:nvSpPr>
          <p:spPr>
            <a:xfrm>
              <a:off x="166754" y="3999862"/>
              <a:ext cx="110894" cy="107632"/>
            </a:xfrm>
            <a:custGeom>
              <a:avLst/>
              <a:gdLst>
                <a:gd name="connsiteX0" fmla="*/ 72650 w 110894"/>
                <a:gd name="connsiteY0" fmla="*/ 0 h 107632"/>
                <a:gd name="connsiteX1" fmla="*/ 71698 w 110894"/>
                <a:gd name="connsiteY1" fmla="*/ 0 h 107632"/>
                <a:gd name="connsiteX2" fmla="*/ 45980 w 110894"/>
                <a:gd name="connsiteY2" fmla="*/ 11430 h 107632"/>
                <a:gd name="connsiteX3" fmla="*/ 13595 w 110894"/>
                <a:gd name="connsiteY3" fmla="*/ 41910 h 107632"/>
                <a:gd name="connsiteX4" fmla="*/ 8833 w 110894"/>
                <a:gd name="connsiteY4" fmla="*/ 94298 h 107632"/>
                <a:gd name="connsiteX5" fmla="*/ 37408 w 110894"/>
                <a:gd name="connsiteY5" fmla="*/ 107632 h 107632"/>
                <a:gd name="connsiteX6" fmla="*/ 61220 w 110894"/>
                <a:gd name="connsiteY6" fmla="*/ 99060 h 107632"/>
                <a:gd name="connsiteX7" fmla="*/ 101225 w 110894"/>
                <a:gd name="connsiteY7" fmla="*/ 61913 h 107632"/>
                <a:gd name="connsiteX8" fmla="*/ 110750 w 110894"/>
                <a:gd name="connsiteY8" fmla="*/ 35242 h 107632"/>
                <a:gd name="connsiteX9" fmla="*/ 99320 w 110894"/>
                <a:gd name="connsiteY9" fmla="*/ 9525 h 107632"/>
                <a:gd name="connsiteX10" fmla="*/ 72650 w 110894"/>
                <a:gd name="connsiteY10" fmla="*/ 0 h 107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0894" h="107632">
                  <a:moveTo>
                    <a:pt x="72650" y="0"/>
                  </a:moveTo>
                  <a:cubicBezTo>
                    <a:pt x="72650" y="0"/>
                    <a:pt x="71698" y="0"/>
                    <a:pt x="71698" y="0"/>
                  </a:cubicBezTo>
                  <a:cubicBezTo>
                    <a:pt x="62173" y="0"/>
                    <a:pt x="52648" y="4763"/>
                    <a:pt x="45980" y="11430"/>
                  </a:cubicBezTo>
                  <a:cubicBezTo>
                    <a:pt x="35503" y="21907"/>
                    <a:pt x="25025" y="32385"/>
                    <a:pt x="13595" y="41910"/>
                  </a:cubicBezTo>
                  <a:cubicBezTo>
                    <a:pt x="-2597" y="55245"/>
                    <a:pt x="-4502" y="78105"/>
                    <a:pt x="8833" y="94298"/>
                  </a:cubicBezTo>
                  <a:cubicBezTo>
                    <a:pt x="15500" y="102870"/>
                    <a:pt x="25978" y="107632"/>
                    <a:pt x="37408" y="107632"/>
                  </a:cubicBezTo>
                  <a:cubicBezTo>
                    <a:pt x="45980" y="107632"/>
                    <a:pt x="54553" y="104775"/>
                    <a:pt x="61220" y="99060"/>
                  </a:cubicBezTo>
                  <a:cubicBezTo>
                    <a:pt x="75508" y="87630"/>
                    <a:pt x="88843" y="75248"/>
                    <a:pt x="101225" y="61913"/>
                  </a:cubicBezTo>
                  <a:cubicBezTo>
                    <a:pt x="107893" y="54292"/>
                    <a:pt x="111703" y="44767"/>
                    <a:pt x="110750" y="35242"/>
                  </a:cubicBezTo>
                  <a:cubicBezTo>
                    <a:pt x="110750" y="25717"/>
                    <a:pt x="105988" y="16192"/>
                    <a:pt x="99320" y="9525"/>
                  </a:cubicBezTo>
                  <a:cubicBezTo>
                    <a:pt x="90748" y="3810"/>
                    <a:pt x="82175" y="0"/>
                    <a:pt x="72650" y="0"/>
                  </a:cubicBez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254" name="Freeform: Shape 253">
              <a:extLst>
                <a:ext uri="{FF2B5EF4-FFF2-40B4-BE49-F238E27FC236}">
                  <a16:creationId xmlns:a16="http://schemas.microsoft.com/office/drawing/2014/main" id="{FD420D30-09E8-49A3-92C6-9C98072E4FC6}"/>
                </a:ext>
              </a:extLst>
            </p:cNvPr>
            <p:cNvSpPr/>
            <p:nvPr/>
          </p:nvSpPr>
          <p:spPr>
            <a:xfrm>
              <a:off x="-432706" y="3869369"/>
              <a:ext cx="95210" cy="119062"/>
            </a:xfrm>
            <a:custGeom>
              <a:avLst/>
              <a:gdLst>
                <a:gd name="connsiteX0" fmla="*/ 72036 w 95210"/>
                <a:gd name="connsiteY0" fmla="*/ 24765 h 119062"/>
                <a:gd name="connsiteX1" fmla="*/ 52986 w 95210"/>
                <a:gd name="connsiteY1" fmla="*/ 3810 h 119062"/>
                <a:gd name="connsiteX2" fmla="*/ 36794 w 95210"/>
                <a:gd name="connsiteY2" fmla="*/ 0 h 119062"/>
                <a:gd name="connsiteX3" fmla="*/ 24411 w 95210"/>
                <a:gd name="connsiteY3" fmla="*/ 1905 h 119062"/>
                <a:gd name="connsiteX4" fmla="*/ 2504 w 95210"/>
                <a:gd name="connsiteY4" fmla="*/ 49530 h 119062"/>
                <a:gd name="connsiteX5" fmla="*/ 24411 w 95210"/>
                <a:gd name="connsiteY5" fmla="*/ 99060 h 119062"/>
                <a:gd name="connsiteX6" fmla="*/ 57749 w 95210"/>
                <a:gd name="connsiteY6" fmla="*/ 119062 h 119062"/>
                <a:gd name="connsiteX7" fmla="*/ 74894 w 95210"/>
                <a:gd name="connsiteY7" fmla="*/ 115253 h 119062"/>
                <a:gd name="connsiteX8" fmla="*/ 91086 w 95210"/>
                <a:gd name="connsiteY8" fmla="*/ 64770 h 119062"/>
                <a:gd name="connsiteX9" fmla="*/ 72036 w 95210"/>
                <a:gd name="connsiteY9" fmla="*/ 24765 h 119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210" h="119062">
                  <a:moveTo>
                    <a:pt x="72036" y="24765"/>
                  </a:moveTo>
                  <a:cubicBezTo>
                    <a:pt x="68226" y="15240"/>
                    <a:pt x="61559" y="7620"/>
                    <a:pt x="52986" y="3810"/>
                  </a:cubicBezTo>
                  <a:cubicBezTo>
                    <a:pt x="48224" y="1905"/>
                    <a:pt x="42509" y="0"/>
                    <a:pt x="36794" y="0"/>
                  </a:cubicBezTo>
                  <a:cubicBezTo>
                    <a:pt x="32031" y="0"/>
                    <a:pt x="28221" y="952"/>
                    <a:pt x="24411" y="1905"/>
                  </a:cubicBezTo>
                  <a:cubicBezTo>
                    <a:pt x="5361" y="8572"/>
                    <a:pt x="-5116" y="30480"/>
                    <a:pt x="2504" y="49530"/>
                  </a:cubicBezTo>
                  <a:cubicBezTo>
                    <a:pt x="8219" y="66675"/>
                    <a:pt x="15839" y="82868"/>
                    <a:pt x="24411" y="99060"/>
                  </a:cubicBezTo>
                  <a:cubicBezTo>
                    <a:pt x="31079" y="111443"/>
                    <a:pt x="43461" y="119062"/>
                    <a:pt x="57749" y="119062"/>
                  </a:cubicBezTo>
                  <a:cubicBezTo>
                    <a:pt x="63464" y="119062"/>
                    <a:pt x="69179" y="117157"/>
                    <a:pt x="74894" y="115253"/>
                  </a:cubicBezTo>
                  <a:cubicBezTo>
                    <a:pt x="92991" y="105728"/>
                    <a:pt x="100611" y="82868"/>
                    <a:pt x="91086" y="64770"/>
                  </a:cubicBezTo>
                  <a:cubicBezTo>
                    <a:pt x="83466" y="52387"/>
                    <a:pt x="76799" y="39053"/>
                    <a:pt x="72036" y="24765"/>
                  </a:cubicBez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255" name="Freeform: Shape 254">
              <a:extLst>
                <a:ext uri="{FF2B5EF4-FFF2-40B4-BE49-F238E27FC236}">
                  <a16:creationId xmlns:a16="http://schemas.microsoft.com/office/drawing/2014/main" id="{55919100-CDA3-46EA-933E-E803D4B2F6A5}"/>
                </a:ext>
              </a:extLst>
            </p:cNvPr>
            <p:cNvSpPr/>
            <p:nvPr/>
          </p:nvSpPr>
          <p:spPr>
            <a:xfrm>
              <a:off x="-333192" y="4019864"/>
              <a:ext cx="112773" cy="105727"/>
            </a:xfrm>
            <a:custGeom>
              <a:avLst/>
              <a:gdLst>
                <a:gd name="connsiteX0" fmla="*/ 62057 w 112773"/>
                <a:gd name="connsiteY0" fmla="*/ 9525 h 105727"/>
                <a:gd name="connsiteX1" fmla="*/ 37292 w 112773"/>
                <a:gd name="connsiteY1" fmla="*/ 0 h 105727"/>
                <a:gd name="connsiteX2" fmla="*/ 35387 w 112773"/>
                <a:gd name="connsiteY2" fmla="*/ 0 h 105727"/>
                <a:gd name="connsiteX3" fmla="*/ 9670 w 112773"/>
                <a:gd name="connsiteY3" fmla="*/ 12383 h 105727"/>
                <a:gd name="connsiteX4" fmla="*/ 145 w 112773"/>
                <a:gd name="connsiteY4" fmla="*/ 39052 h 105727"/>
                <a:gd name="connsiteX5" fmla="*/ 11575 w 112773"/>
                <a:gd name="connsiteY5" fmla="*/ 64770 h 105727"/>
                <a:gd name="connsiteX6" fmla="*/ 53485 w 112773"/>
                <a:gd name="connsiteY6" fmla="*/ 99060 h 105727"/>
                <a:gd name="connsiteX7" fmla="*/ 75392 w 112773"/>
                <a:gd name="connsiteY7" fmla="*/ 105727 h 105727"/>
                <a:gd name="connsiteX8" fmla="*/ 105872 w 112773"/>
                <a:gd name="connsiteY8" fmla="*/ 89535 h 105727"/>
                <a:gd name="connsiteX9" fmla="*/ 112540 w 112773"/>
                <a:gd name="connsiteY9" fmla="*/ 61913 h 105727"/>
                <a:gd name="connsiteX10" fmla="*/ 97300 w 112773"/>
                <a:gd name="connsiteY10" fmla="*/ 38100 h 105727"/>
                <a:gd name="connsiteX11" fmla="*/ 62057 w 112773"/>
                <a:gd name="connsiteY11" fmla="*/ 9525 h 105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2773" h="105727">
                  <a:moveTo>
                    <a:pt x="62057" y="9525"/>
                  </a:moveTo>
                  <a:cubicBezTo>
                    <a:pt x="55390" y="2858"/>
                    <a:pt x="45865" y="0"/>
                    <a:pt x="37292" y="0"/>
                  </a:cubicBezTo>
                  <a:cubicBezTo>
                    <a:pt x="36340" y="0"/>
                    <a:pt x="36340" y="0"/>
                    <a:pt x="35387" y="0"/>
                  </a:cubicBezTo>
                  <a:cubicBezTo>
                    <a:pt x="25862" y="0"/>
                    <a:pt x="16337" y="4763"/>
                    <a:pt x="9670" y="12383"/>
                  </a:cubicBezTo>
                  <a:cubicBezTo>
                    <a:pt x="3002" y="20002"/>
                    <a:pt x="-808" y="29527"/>
                    <a:pt x="145" y="39052"/>
                  </a:cubicBezTo>
                  <a:cubicBezTo>
                    <a:pt x="145" y="48577"/>
                    <a:pt x="4907" y="58102"/>
                    <a:pt x="11575" y="64770"/>
                  </a:cubicBezTo>
                  <a:cubicBezTo>
                    <a:pt x="24910" y="77152"/>
                    <a:pt x="39197" y="88583"/>
                    <a:pt x="53485" y="99060"/>
                  </a:cubicBezTo>
                  <a:cubicBezTo>
                    <a:pt x="60152" y="103823"/>
                    <a:pt x="66820" y="105727"/>
                    <a:pt x="75392" y="105727"/>
                  </a:cubicBezTo>
                  <a:cubicBezTo>
                    <a:pt x="87775" y="105727"/>
                    <a:pt x="99205" y="100013"/>
                    <a:pt x="105872" y="89535"/>
                  </a:cubicBezTo>
                  <a:cubicBezTo>
                    <a:pt x="111587" y="80963"/>
                    <a:pt x="113492" y="71438"/>
                    <a:pt x="112540" y="61913"/>
                  </a:cubicBezTo>
                  <a:cubicBezTo>
                    <a:pt x="110635" y="52388"/>
                    <a:pt x="105872" y="43815"/>
                    <a:pt x="97300" y="38100"/>
                  </a:cubicBezTo>
                  <a:cubicBezTo>
                    <a:pt x="84917" y="29527"/>
                    <a:pt x="73487" y="20002"/>
                    <a:pt x="62057" y="9525"/>
                  </a:cubicBez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256" name="Freeform: Shape 255">
              <a:extLst>
                <a:ext uri="{FF2B5EF4-FFF2-40B4-BE49-F238E27FC236}">
                  <a16:creationId xmlns:a16="http://schemas.microsoft.com/office/drawing/2014/main" id="{22167755-14B0-4E60-849B-DA52A38D50C0}"/>
                </a:ext>
              </a:extLst>
            </p:cNvPr>
            <p:cNvSpPr/>
            <p:nvPr/>
          </p:nvSpPr>
          <p:spPr>
            <a:xfrm>
              <a:off x="3777" y="4098922"/>
              <a:ext cx="122036" cy="87629"/>
            </a:xfrm>
            <a:custGeom>
              <a:avLst/>
              <a:gdLst>
                <a:gd name="connsiteX0" fmla="*/ 101325 w 122036"/>
                <a:gd name="connsiteY0" fmla="*/ 3810 h 87629"/>
                <a:gd name="connsiteX1" fmla="*/ 85133 w 122036"/>
                <a:gd name="connsiteY1" fmla="*/ 0 h 87629"/>
                <a:gd name="connsiteX2" fmla="*/ 72750 w 122036"/>
                <a:gd name="connsiteY2" fmla="*/ 1905 h 87629"/>
                <a:gd name="connsiteX3" fmla="*/ 29888 w 122036"/>
                <a:gd name="connsiteY3" fmla="*/ 14288 h 87629"/>
                <a:gd name="connsiteX4" fmla="*/ 6075 w 122036"/>
                <a:gd name="connsiteY4" fmla="*/ 30480 h 87629"/>
                <a:gd name="connsiteX5" fmla="*/ 1313 w 122036"/>
                <a:gd name="connsiteY5" fmla="*/ 58102 h 87629"/>
                <a:gd name="connsiteX6" fmla="*/ 37508 w 122036"/>
                <a:gd name="connsiteY6" fmla="*/ 87630 h 87629"/>
                <a:gd name="connsiteX7" fmla="*/ 45128 w 122036"/>
                <a:gd name="connsiteY7" fmla="*/ 86677 h 87629"/>
                <a:gd name="connsiteX8" fmla="*/ 97515 w 122036"/>
                <a:gd name="connsiteY8" fmla="*/ 71438 h 87629"/>
                <a:gd name="connsiteX9" fmla="*/ 118470 w 122036"/>
                <a:gd name="connsiteY9" fmla="*/ 52388 h 87629"/>
                <a:gd name="connsiteX10" fmla="*/ 120375 w 122036"/>
                <a:gd name="connsiteY10" fmla="*/ 23813 h 87629"/>
                <a:gd name="connsiteX11" fmla="*/ 101325 w 122036"/>
                <a:gd name="connsiteY11" fmla="*/ 3810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036" h="87629">
                  <a:moveTo>
                    <a:pt x="101325" y="3810"/>
                  </a:moveTo>
                  <a:cubicBezTo>
                    <a:pt x="96563" y="952"/>
                    <a:pt x="90848" y="0"/>
                    <a:pt x="85133" y="0"/>
                  </a:cubicBezTo>
                  <a:cubicBezTo>
                    <a:pt x="81323" y="0"/>
                    <a:pt x="76560" y="952"/>
                    <a:pt x="72750" y="1905"/>
                  </a:cubicBezTo>
                  <a:cubicBezTo>
                    <a:pt x="58463" y="6667"/>
                    <a:pt x="44175" y="11430"/>
                    <a:pt x="29888" y="14288"/>
                  </a:cubicBezTo>
                  <a:cubicBezTo>
                    <a:pt x="20363" y="16192"/>
                    <a:pt x="11790" y="21907"/>
                    <a:pt x="6075" y="30480"/>
                  </a:cubicBezTo>
                  <a:cubicBezTo>
                    <a:pt x="360" y="39052"/>
                    <a:pt x="-1545" y="48577"/>
                    <a:pt x="1313" y="58102"/>
                  </a:cubicBezTo>
                  <a:cubicBezTo>
                    <a:pt x="5123" y="75247"/>
                    <a:pt x="20363" y="87630"/>
                    <a:pt x="37508" y="87630"/>
                  </a:cubicBezTo>
                  <a:cubicBezTo>
                    <a:pt x="40365" y="87630"/>
                    <a:pt x="42270" y="87630"/>
                    <a:pt x="45128" y="86677"/>
                  </a:cubicBezTo>
                  <a:cubicBezTo>
                    <a:pt x="62273" y="82867"/>
                    <a:pt x="80370" y="78105"/>
                    <a:pt x="97515" y="71438"/>
                  </a:cubicBezTo>
                  <a:cubicBezTo>
                    <a:pt x="107040" y="67627"/>
                    <a:pt x="114660" y="60960"/>
                    <a:pt x="118470" y="52388"/>
                  </a:cubicBezTo>
                  <a:cubicBezTo>
                    <a:pt x="122280" y="43815"/>
                    <a:pt x="123233" y="33338"/>
                    <a:pt x="120375" y="23813"/>
                  </a:cubicBezTo>
                  <a:cubicBezTo>
                    <a:pt x="116565" y="15240"/>
                    <a:pt x="109898" y="7620"/>
                    <a:pt x="101325" y="3810"/>
                  </a:cubicBez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257" name="Freeform: Shape 256">
              <a:extLst>
                <a:ext uri="{FF2B5EF4-FFF2-40B4-BE49-F238E27FC236}">
                  <a16:creationId xmlns:a16="http://schemas.microsoft.com/office/drawing/2014/main" id="{8B5D97F7-94E3-4205-91EA-A837F85B19F0}"/>
                </a:ext>
              </a:extLst>
            </p:cNvPr>
            <p:cNvSpPr/>
            <p:nvPr/>
          </p:nvSpPr>
          <p:spPr>
            <a:xfrm>
              <a:off x="-176275" y="4107104"/>
              <a:ext cx="123492" cy="84443"/>
            </a:xfrm>
            <a:custGeom>
              <a:avLst/>
              <a:gdLst>
                <a:gd name="connsiteX0" fmla="*/ 90878 w 123492"/>
                <a:gd name="connsiteY0" fmla="*/ 9915 h 84443"/>
                <a:gd name="connsiteX1" fmla="*/ 47063 w 123492"/>
                <a:gd name="connsiteY1" fmla="*/ 1343 h 84443"/>
                <a:gd name="connsiteX2" fmla="*/ 18488 w 123492"/>
                <a:gd name="connsiteY2" fmla="*/ 5153 h 84443"/>
                <a:gd name="connsiteX3" fmla="*/ 1343 w 123492"/>
                <a:gd name="connsiteY3" fmla="*/ 28013 h 84443"/>
                <a:gd name="connsiteX4" fmla="*/ 5153 w 123492"/>
                <a:gd name="connsiteY4" fmla="*/ 56588 h 84443"/>
                <a:gd name="connsiteX5" fmla="*/ 28013 w 123492"/>
                <a:gd name="connsiteY5" fmla="*/ 73733 h 84443"/>
                <a:gd name="connsiteX6" fmla="*/ 81353 w 123492"/>
                <a:gd name="connsiteY6" fmla="*/ 84210 h 84443"/>
                <a:gd name="connsiteX7" fmla="*/ 108975 w 123492"/>
                <a:gd name="connsiteY7" fmla="*/ 77543 h 84443"/>
                <a:gd name="connsiteX8" fmla="*/ 123263 w 123492"/>
                <a:gd name="connsiteY8" fmla="*/ 52778 h 84443"/>
                <a:gd name="connsiteX9" fmla="*/ 115643 w 123492"/>
                <a:gd name="connsiteY9" fmla="*/ 25155 h 84443"/>
                <a:gd name="connsiteX10" fmla="*/ 90878 w 123492"/>
                <a:gd name="connsiteY10" fmla="*/ 9915 h 84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3492" h="84443">
                  <a:moveTo>
                    <a:pt x="90878" y="9915"/>
                  </a:moveTo>
                  <a:cubicBezTo>
                    <a:pt x="75638" y="8010"/>
                    <a:pt x="61350" y="5153"/>
                    <a:pt x="47063" y="1343"/>
                  </a:cubicBezTo>
                  <a:cubicBezTo>
                    <a:pt x="37538" y="-1515"/>
                    <a:pt x="27060" y="390"/>
                    <a:pt x="18488" y="5153"/>
                  </a:cubicBezTo>
                  <a:cubicBezTo>
                    <a:pt x="9915" y="9915"/>
                    <a:pt x="3248" y="18488"/>
                    <a:pt x="1343" y="28013"/>
                  </a:cubicBezTo>
                  <a:cubicBezTo>
                    <a:pt x="-1515" y="37538"/>
                    <a:pt x="390" y="48015"/>
                    <a:pt x="5153" y="56588"/>
                  </a:cubicBezTo>
                  <a:cubicBezTo>
                    <a:pt x="9915" y="65160"/>
                    <a:pt x="18488" y="71828"/>
                    <a:pt x="28013" y="73733"/>
                  </a:cubicBezTo>
                  <a:cubicBezTo>
                    <a:pt x="45158" y="78495"/>
                    <a:pt x="63255" y="82305"/>
                    <a:pt x="81353" y="84210"/>
                  </a:cubicBezTo>
                  <a:cubicBezTo>
                    <a:pt x="90878" y="85163"/>
                    <a:pt x="100403" y="83258"/>
                    <a:pt x="108975" y="77543"/>
                  </a:cubicBezTo>
                  <a:cubicBezTo>
                    <a:pt x="116595" y="71828"/>
                    <a:pt x="122310" y="62303"/>
                    <a:pt x="123263" y="52778"/>
                  </a:cubicBezTo>
                  <a:cubicBezTo>
                    <a:pt x="124215" y="43253"/>
                    <a:pt x="122310" y="32775"/>
                    <a:pt x="115643" y="25155"/>
                  </a:cubicBezTo>
                  <a:cubicBezTo>
                    <a:pt x="109928" y="16583"/>
                    <a:pt x="101355" y="11820"/>
                    <a:pt x="90878" y="9915"/>
                  </a:cubicBez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grpSp>
      <p:grpSp>
        <p:nvGrpSpPr>
          <p:cNvPr id="258" name="Graphic 113">
            <a:extLst>
              <a:ext uri="{FF2B5EF4-FFF2-40B4-BE49-F238E27FC236}">
                <a16:creationId xmlns:a16="http://schemas.microsoft.com/office/drawing/2014/main" id="{F5BC2BC1-6A3D-4CDB-87D9-E2175D3B0130}"/>
              </a:ext>
            </a:extLst>
          </p:cNvPr>
          <p:cNvGrpSpPr/>
          <p:nvPr/>
        </p:nvGrpSpPr>
        <p:grpSpPr>
          <a:xfrm>
            <a:off x="9483882" y="4792987"/>
            <a:ext cx="305178" cy="305178"/>
            <a:chOff x="-370522" y="3312547"/>
            <a:chExt cx="857249" cy="857250"/>
          </a:xfrm>
          <a:solidFill>
            <a:schemeClr val="bg1"/>
          </a:solidFill>
        </p:grpSpPr>
        <p:sp>
          <p:nvSpPr>
            <p:cNvPr id="259" name="Freeform: Shape 258">
              <a:extLst>
                <a:ext uri="{FF2B5EF4-FFF2-40B4-BE49-F238E27FC236}">
                  <a16:creationId xmlns:a16="http://schemas.microsoft.com/office/drawing/2014/main" id="{134EF347-9AF0-4822-BF55-D39D1A1A9C7F}"/>
                </a:ext>
              </a:extLst>
            </p:cNvPr>
            <p:cNvSpPr/>
            <p:nvPr/>
          </p:nvSpPr>
          <p:spPr>
            <a:xfrm>
              <a:off x="-370522" y="3312547"/>
              <a:ext cx="857249" cy="857250"/>
            </a:xfrm>
            <a:custGeom>
              <a:avLst/>
              <a:gdLst>
                <a:gd name="connsiteX0" fmla="*/ 0 w 857249"/>
                <a:gd name="connsiteY0" fmla="*/ 0 h 857250"/>
                <a:gd name="connsiteX1" fmla="*/ 0 w 857249"/>
                <a:gd name="connsiteY1" fmla="*/ 857250 h 857250"/>
                <a:gd name="connsiteX2" fmla="*/ 857250 w 857249"/>
                <a:gd name="connsiteY2" fmla="*/ 857250 h 857250"/>
                <a:gd name="connsiteX3" fmla="*/ 857250 w 857249"/>
                <a:gd name="connsiteY3" fmla="*/ 0 h 857250"/>
                <a:gd name="connsiteX4" fmla="*/ 0 w 857249"/>
                <a:gd name="connsiteY4" fmla="*/ 0 h 857250"/>
                <a:gd name="connsiteX5" fmla="*/ 819150 w 857249"/>
                <a:gd name="connsiteY5" fmla="*/ 38100 h 857250"/>
                <a:gd name="connsiteX6" fmla="*/ 819150 w 857249"/>
                <a:gd name="connsiteY6" fmla="*/ 383858 h 857250"/>
                <a:gd name="connsiteX7" fmla="*/ 600075 w 857249"/>
                <a:gd name="connsiteY7" fmla="*/ 383858 h 857250"/>
                <a:gd name="connsiteX8" fmla="*/ 561975 w 857249"/>
                <a:gd name="connsiteY8" fmla="*/ 383858 h 857250"/>
                <a:gd name="connsiteX9" fmla="*/ 38100 w 857249"/>
                <a:gd name="connsiteY9" fmla="*/ 383858 h 857250"/>
                <a:gd name="connsiteX10" fmla="*/ 38100 w 857249"/>
                <a:gd name="connsiteY10" fmla="*/ 38100 h 857250"/>
                <a:gd name="connsiteX11" fmla="*/ 819150 w 857249"/>
                <a:gd name="connsiteY11" fmla="*/ 38100 h 857250"/>
                <a:gd name="connsiteX12" fmla="*/ 38100 w 857249"/>
                <a:gd name="connsiteY12" fmla="*/ 421958 h 857250"/>
                <a:gd name="connsiteX13" fmla="*/ 561975 w 857249"/>
                <a:gd name="connsiteY13" fmla="*/ 421958 h 857250"/>
                <a:gd name="connsiteX14" fmla="*/ 561975 w 857249"/>
                <a:gd name="connsiteY14" fmla="*/ 819150 h 857250"/>
                <a:gd name="connsiteX15" fmla="*/ 38100 w 857249"/>
                <a:gd name="connsiteY15" fmla="*/ 819150 h 857250"/>
                <a:gd name="connsiteX16" fmla="*/ 38100 w 857249"/>
                <a:gd name="connsiteY16" fmla="*/ 421958 h 857250"/>
                <a:gd name="connsiteX17" fmla="*/ 600075 w 857249"/>
                <a:gd name="connsiteY17" fmla="*/ 819150 h 857250"/>
                <a:gd name="connsiteX18" fmla="*/ 600075 w 857249"/>
                <a:gd name="connsiteY18" fmla="*/ 421958 h 857250"/>
                <a:gd name="connsiteX19" fmla="*/ 819150 w 857249"/>
                <a:gd name="connsiteY19" fmla="*/ 421958 h 857250"/>
                <a:gd name="connsiteX20" fmla="*/ 819150 w 857249"/>
                <a:gd name="connsiteY20" fmla="*/ 819150 h 857250"/>
                <a:gd name="connsiteX21" fmla="*/ 600075 w 857249"/>
                <a:gd name="connsiteY21" fmla="*/ 819150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57249" h="857250">
                  <a:moveTo>
                    <a:pt x="0" y="0"/>
                  </a:moveTo>
                  <a:lnTo>
                    <a:pt x="0" y="857250"/>
                  </a:lnTo>
                  <a:lnTo>
                    <a:pt x="857250" y="857250"/>
                  </a:lnTo>
                  <a:lnTo>
                    <a:pt x="857250" y="0"/>
                  </a:lnTo>
                  <a:lnTo>
                    <a:pt x="0" y="0"/>
                  </a:lnTo>
                  <a:close/>
                  <a:moveTo>
                    <a:pt x="819150" y="38100"/>
                  </a:moveTo>
                  <a:lnTo>
                    <a:pt x="819150" y="383858"/>
                  </a:lnTo>
                  <a:lnTo>
                    <a:pt x="600075" y="383858"/>
                  </a:lnTo>
                  <a:lnTo>
                    <a:pt x="561975" y="383858"/>
                  </a:lnTo>
                  <a:lnTo>
                    <a:pt x="38100" y="383858"/>
                  </a:lnTo>
                  <a:lnTo>
                    <a:pt x="38100" y="38100"/>
                  </a:lnTo>
                  <a:lnTo>
                    <a:pt x="819150" y="38100"/>
                  </a:lnTo>
                  <a:close/>
                  <a:moveTo>
                    <a:pt x="38100" y="421958"/>
                  </a:moveTo>
                  <a:lnTo>
                    <a:pt x="561975" y="421958"/>
                  </a:lnTo>
                  <a:lnTo>
                    <a:pt x="561975" y="819150"/>
                  </a:lnTo>
                  <a:lnTo>
                    <a:pt x="38100" y="819150"/>
                  </a:lnTo>
                  <a:lnTo>
                    <a:pt x="38100" y="421958"/>
                  </a:lnTo>
                  <a:close/>
                  <a:moveTo>
                    <a:pt x="600075" y="819150"/>
                  </a:moveTo>
                  <a:lnTo>
                    <a:pt x="600075" y="421958"/>
                  </a:lnTo>
                  <a:lnTo>
                    <a:pt x="819150" y="421958"/>
                  </a:lnTo>
                  <a:lnTo>
                    <a:pt x="819150" y="819150"/>
                  </a:lnTo>
                  <a:lnTo>
                    <a:pt x="600075" y="819150"/>
                  </a:ln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260" name="Freeform: Shape 259">
              <a:extLst>
                <a:ext uri="{FF2B5EF4-FFF2-40B4-BE49-F238E27FC236}">
                  <a16:creationId xmlns:a16="http://schemas.microsoft.com/office/drawing/2014/main" id="{5EF32CCF-6852-4FC3-9D85-477FD160B453}"/>
                </a:ext>
              </a:extLst>
            </p:cNvPr>
            <p:cNvSpPr/>
            <p:nvPr/>
          </p:nvSpPr>
          <p:spPr>
            <a:xfrm>
              <a:off x="-286702" y="3777366"/>
              <a:ext cx="433387" cy="312419"/>
            </a:xfrm>
            <a:custGeom>
              <a:avLst/>
              <a:gdLst>
                <a:gd name="connsiteX0" fmla="*/ 200978 w 433387"/>
                <a:gd name="connsiteY0" fmla="*/ 108585 h 312419"/>
                <a:gd name="connsiteX1" fmla="*/ 128588 w 433387"/>
                <a:gd name="connsiteY1" fmla="*/ 150495 h 312419"/>
                <a:gd name="connsiteX2" fmla="*/ 35243 w 433387"/>
                <a:gd name="connsiteY2" fmla="*/ 96203 h 312419"/>
                <a:gd name="connsiteX3" fmla="*/ 200025 w 433387"/>
                <a:gd name="connsiteY3" fmla="*/ 0 h 312419"/>
                <a:gd name="connsiteX4" fmla="*/ 200025 w 433387"/>
                <a:gd name="connsiteY4" fmla="*/ 108585 h 312419"/>
                <a:gd name="connsiteX5" fmla="*/ 410528 w 433387"/>
                <a:gd name="connsiteY5" fmla="*/ 120015 h 312419"/>
                <a:gd name="connsiteX6" fmla="*/ 316230 w 433387"/>
                <a:gd name="connsiteY6" fmla="*/ 174308 h 312419"/>
                <a:gd name="connsiteX7" fmla="*/ 324803 w 433387"/>
                <a:gd name="connsiteY7" fmla="*/ 216218 h 312419"/>
                <a:gd name="connsiteX8" fmla="*/ 316230 w 433387"/>
                <a:gd name="connsiteY8" fmla="*/ 258128 h 312419"/>
                <a:gd name="connsiteX9" fmla="*/ 410528 w 433387"/>
                <a:gd name="connsiteY9" fmla="*/ 312420 h 312419"/>
                <a:gd name="connsiteX10" fmla="*/ 433388 w 433387"/>
                <a:gd name="connsiteY10" fmla="*/ 216218 h 312419"/>
                <a:gd name="connsiteX11" fmla="*/ 410528 w 433387"/>
                <a:gd name="connsiteY11" fmla="*/ 120015 h 312419"/>
                <a:gd name="connsiteX12" fmla="*/ 117158 w 433387"/>
                <a:gd name="connsiteY12" fmla="*/ 174308 h 312419"/>
                <a:gd name="connsiteX13" fmla="*/ 22860 w 433387"/>
                <a:gd name="connsiteY13" fmla="*/ 120015 h 312419"/>
                <a:gd name="connsiteX14" fmla="*/ 0 w 433387"/>
                <a:gd name="connsiteY14" fmla="*/ 216218 h 312419"/>
                <a:gd name="connsiteX15" fmla="*/ 22860 w 433387"/>
                <a:gd name="connsiteY15" fmla="*/ 312420 h 312419"/>
                <a:gd name="connsiteX16" fmla="*/ 117158 w 433387"/>
                <a:gd name="connsiteY16" fmla="*/ 258128 h 312419"/>
                <a:gd name="connsiteX17" fmla="*/ 108585 w 433387"/>
                <a:gd name="connsiteY17" fmla="*/ 216218 h 312419"/>
                <a:gd name="connsiteX18" fmla="*/ 117158 w 433387"/>
                <a:gd name="connsiteY18" fmla="*/ 174308 h 312419"/>
                <a:gd name="connsiteX19" fmla="*/ 287655 w 433387"/>
                <a:gd name="connsiteY19" fmla="*/ 132397 h 312419"/>
                <a:gd name="connsiteX20" fmla="*/ 292418 w 433387"/>
                <a:gd name="connsiteY20" fmla="*/ 122872 h 312419"/>
                <a:gd name="connsiteX21" fmla="*/ 293370 w 433387"/>
                <a:gd name="connsiteY21" fmla="*/ 120015 h 312419"/>
                <a:gd name="connsiteX22" fmla="*/ 304800 w 433387"/>
                <a:gd name="connsiteY22" fmla="*/ 95250 h 312419"/>
                <a:gd name="connsiteX23" fmla="*/ 305753 w 433387"/>
                <a:gd name="connsiteY23" fmla="*/ 93345 h 312419"/>
                <a:gd name="connsiteX24" fmla="*/ 310515 w 433387"/>
                <a:gd name="connsiteY24" fmla="*/ 82868 h 312419"/>
                <a:gd name="connsiteX25" fmla="*/ 311468 w 433387"/>
                <a:gd name="connsiteY25" fmla="*/ 80963 h 312419"/>
                <a:gd name="connsiteX26" fmla="*/ 317183 w 433387"/>
                <a:gd name="connsiteY26" fmla="*/ 68580 h 312419"/>
                <a:gd name="connsiteX27" fmla="*/ 317183 w 433387"/>
                <a:gd name="connsiteY27" fmla="*/ 68580 h 312419"/>
                <a:gd name="connsiteX28" fmla="*/ 321945 w 433387"/>
                <a:gd name="connsiteY28" fmla="*/ 58103 h 312419"/>
                <a:gd name="connsiteX29" fmla="*/ 322898 w 433387"/>
                <a:gd name="connsiteY29" fmla="*/ 56198 h 312419"/>
                <a:gd name="connsiteX30" fmla="*/ 326708 w 433387"/>
                <a:gd name="connsiteY30" fmla="*/ 46673 h 312419"/>
                <a:gd name="connsiteX31" fmla="*/ 326708 w 433387"/>
                <a:gd name="connsiteY31" fmla="*/ 45720 h 312419"/>
                <a:gd name="connsiteX32" fmla="*/ 330518 w 433387"/>
                <a:gd name="connsiteY32" fmla="*/ 35243 h 312419"/>
                <a:gd name="connsiteX33" fmla="*/ 330518 w 433387"/>
                <a:gd name="connsiteY33" fmla="*/ 34290 h 312419"/>
                <a:gd name="connsiteX34" fmla="*/ 330518 w 433387"/>
                <a:gd name="connsiteY34" fmla="*/ 34290 h 312419"/>
                <a:gd name="connsiteX35" fmla="*/ 342900 w 433387"/>
                <a:gd name="connsiteY35" fmla="*/ 1905 h 312419"/>
                <a:gd name="connsiteX36" fmla="*/ 321945 w 433387"/>
                <a:gd name="connsiteY36" fmla="*/ 29528 h 312419"/>
                <a:gd name="connsiteX37" fmla="*/ 321945 w 433387"/>
                <a:gd name="connsiteY37" fmla="*/ 29528 h 312419"/>
                <a:gd name="connsiteX38" fmla="*/ 320993 w 433387"/>
                <a:gd name="connsiteY38" fmla="*/ 30480 h 312419"/>
                <a:gd name="connsiteX39" fmla="*/ 314325 w 433387"/>
                <a:gd name="connsiteY39" fmla="*/ 39053 h 312419"/>
                <a:gd name="connsiteX40" fmla="*/ 314325 w 433387"/>
                <a:gd name="connsiteY40" fmla="*/ 39053 h 312419"/>
                <a:gd name="connsiteX41" fmla="*/ 307658 w 433387"/>
                <a:gd name="connsiteY41" fmla="*/ 47625 h 312419"/>
                <a:gd name="connsiteX42" fmla="*/ 305753 w 433387"/>
                <a:gd name="connsiteY42" fmla="*/ 49530 h 312419"/>
                <a:gd name="connsiteX43" fmla="*/ 300038 w 433387"/>
                <a:gd name="connsiteY43" fmla="*/ 58103 h 312419"/>
                <a:gd name="connsiteX44" fmla="*/ 299085 w 433387"/>
                <a:gd name="connsiteY44" fmla="*/ 60007 h 312419"/>
                <a:gd name="connsiteX45" fmla="*/ 291465 w 433387"/>
                <a:gd name="connsiteY45" fmla="*/ 70485 h 312419"/>
                <a:gd name="connsiteX46" fmla="*/ 290513 w 433387"/>
                <a:gd name="connsiteY46" fmla="*/ 72390 h 312419"/>
                <a:gd name="connsiteX47" fmla="*/ 284798 w 433387"/>
                <a:gd name="connsiteY47" fmla="*/ 80963 h 312419"/>
                <a:gd name="connsiteX48" fmla="*/ 282893 w 433387"/>
                <a:gd name="connsiteY48" fmla="*/ 83820 h 312419"/>
                <a:gd name="connsiteX49" fmla="*/ 266700 w 433387"/>
                <a:gd name="connsiteY49" fmla="*/ 105728 h 312419"/>
                <a:gd name="connsiteX50" fmla="*/ 264795 w 433387"/>
                <a:gd name="connsiteY50" fmla="*/ 107632 h 312419"/>
                <a:gd name="connsiteX51" fmla="*/ 259080 w 433387"/>
                <a:gd name="connsiteY51" fmla="*/ 116205 h 312419"/>
                <a:gd name="connsiteX52" fmla="*/ 257175 w 433387"/>
                <a:gd name="connsiteY52" fmla="*/ 116205 h 312419"/>
                <a:gd name="connsiteX53" fmla="*/ 257175 w 433387"/>
                <a:gd name="connsiteY53" fmla="*/ 116205 h 312419"/>
                <a:gd name="connsiteX54" fmla="*/ 192405 w 433387"/>
                <a:gd name="connsiteY54" fmla="*/ 206693 h 312419"/>
                <a:gd name="connsiteX55" fmla="*/ 201930 w 433387"/>
                <a:gd name="connsiteY55" fmla="*/ 243840 h 312419"/>
                <a:gd name="connsiteX56" fmla="*/ 239078 w 433387"/>
                <a:gd name="connsiteY56" fmla="*/ 234315 h 312419"/>
                <a:gd name="connsiteX57" fmla="*/ 285750 w 433387"/>
                <a:gd name="connsiteY57" fmla="*/ 134303 h 312419"/>
                <a:gd name="connsiteX58" fmla="*/ 285750 w 433387"/>
                <a:gd name="connsiteY58" fmla="*/ 134303 h 312419"/>
                <a:gd name="connsiteX59" fmla="*/ 287655 w 433387"/>
                <a:gd name="connsiteY59" fmla="*/ 132397 h 312419"/>
                <a:gd name="connsiteX60" fmla="*/ 339090 w 433387"/>
                <a:gd name="connsiteY60" fmla="*/ 37148 h 312419"/>
                <a:gd name="connsiteX61" fmla="*/ 294323 w 433387"/>
                <a:gd name="connsiteY61" fmla="*/ 140018 h 312419"/>
                <a:gd name="connsiteX62" fmla="*/ 302895 w 433387"/>
                <a:gd name="connsiteY62" fmla="*/ 150495 h 312419"/>
                <a:gd name="connsiteX63" fmla="*/ 396240 w 433387"/>
                <a:gd name="connsiteY63" fmla="*/ 96203 h 312419"/>
                <a:gd name="connsiteX64" fmla="*/ 339090 w 433387"/>
                <a:gd name="connsiteY64" fmla="*/ 37148 h 312419"/>
                <a:gd name="connsiteX65" fmla="*/ 315278 w 433387"/>
                <a:gd name="connsiteY65" fmla="*/ 22860 h 312419"/>
                <a:gd name="connsiteX66" fmla="*/ 229553 w 433387"/>
                <a:gd name="connsiteY66" fmla="*/ 0 h 312419"/>
                <a:gd name="connsiteX67" fmla="*/ 229553 w 433387"/>
                <a:gd name="connsiteY67" fmla="*/ 108585 h 312419"/>
                <a:gd name="connsiteX68" fmla="*/ 248603 w 433387"/>
                <a:gd name="connsiteY68" fmla="*/ 112395 h 312419"/>
                <a:gd name="connsiteX69" fmla="*/ 315278 w 433387"/>
                <a:gd name="connsiteY69" fmla="*/ 22860 h 312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433387" h="312419">
                  <a:moveTo>
                    <a:pt x="200978" y="108585"/>
                  </a:moveTo>
                  <a:cubicBezTo>
                    <a:pt x="175260" y="112395"/>
                    <a:pt x="146685" y="127635"/>
                    <a:pt x="128588" y="150495"/>
                  </a:cubicBezTo>
                  <a:lnTo>
                    <a:pt x="35243" y="96203"/>
                  </a:lnTo>
                  <a:cubicBezTo>
                    <a:pt x="71438" y="41910"/>
                    <a:pt x="132398" y="4763"/>
                    <a:pt x="200025" y="0"/>
                  </a:cubicBezTo>
                  <a:lnTo>
                    <a:pt x="200025" y="108585"/>
                  </a:lnTo>
                  <a:close/>
                  <a:moveTo>
                    <a:pt x="410528" y="120015"/>
                  </a:moveTo>
                  <a:lnTo>
                    <a:pt x="316230" y="174308"/>
                  </a:lnTo>
                  <a:cubicBezTo>
                    <a:pt x="321945" y="187643"/>
                    <a:pt x="324803" y="200978"/>
                    <a:pt x="324803" y="216218"/>
                  </a:cubicBezTo>
                  <a:cubicBezTo>
                    <a:pt x="324803" y="231458"/>
                    <a:pt x="321945" y="244793"/>
                    <a:pt x="316230" y="258128"/>
                  </a:cubicBezTo>
                  <a:lnTo>
                    <a:pt x="410528" y="312420"/>
                  </a:lnTo>
                  <a:cubicBezTo>
                    <a:pt x="424815" y="283845"/>
                    <a:pt x="433388" y="250508"/>
                    <a:pt x="433388" y="216218"/>
                  </a:cubicBezTo>
                  <a:cubicBezTo>
                    <a:pt x="433388" y="180975"/>
                    <a:pt x="424815" y="148590"/>
                    <a:pt x="410528" y="120015"/>
                  </a:cubicBezTo>
                  <a:close/>
                  <a:moveTo>
                    <a:pt x="117158" y="174308"/>
                  </a:moveTo>
                  <a:lnTo>
                    <a:pt x="22860" y="120015"/>
                  </a:lnTo>
                  <a:cubicBezTo>
                    <a:pt x="8573" y="148590"/>
                    <a:pt x="0" y="181928"/>
                    <a:pt x="0" y="216218"/>
                  </a:cubicBezTo>
                  <a:cubicBezTo>
                    <a:pt x="0" y="250508"/>
                    <a:pt x="8573" y="283845"/>
                    <a:pt x="22860" y="312420"/>
                  </a:cubicBezTo>
                  <a:lnTo>
                    <a:pt x="117158" y="258128"/>
                  </a:lnTo>
                  <a:cubicBezTo>
                    <a:pt x="111443" y="244793"/>
                    <a:pt x="108585" y="231458"/>
                    <a:pt x="108585" y="216218"/>
                  </a:cubicBezTo>
                  <a:cubicBezTo>
                    <a:pt x="108585" y="200978"/>
                    <a:pt x="112395" y="186690"/>
                    <a:pt x="117158" y="174308"/>
                  </a:cubicBezTo>
                  <a:close/>
                  <a:moveTo>
                    <a:pt x="287655" y="132397"/>
                  </a:moveTo>
                  <a:cubicBezTo>
                    <a:pt x="289560" y="129540"/>
                    <a:pt x="290513" y="125730"/>
                    <a:pt x="292418" y="122872"/>
                  </a:cubicBezTo>
                  <a:cubicBezTo>
                    <a:pt x="292418" y="121920"/>
                    <a:pt x="293370" y="120968"/>
                    <a:pt x="293370" y="120015"/>
                  </a:cubicBezTo>
                  <a:cubicBezTo>
                    <a:pt x="297180" y="111443"/>
                    <a:pt x="300990" y="102870"/>
                    <a:pt x="304800" y="95250"/>
                  </a:cubicBezTo>
                  <a:cubicBezTo>
                    <a:pt x="304800" y="94298"/>
                    <a:pt x="305753" y="94298"/>
                    <a:pt x="305753" y="93345"/>
                  </a:cubicBezTo>
                  <a:cubicBezTo>
                    <a:pt x="307658" y="89535"/>
                    <a:pt x="308610" y="86678"/>
                    <a:pt x="310515" y="82868"/>
                  </a:cubicBezTo>
                  <a:cubicBezTo>
                    <a:pt x="310515" y="81915"/>
                    <a:pt x="311468" y="80963"/>
                    <a:pt x="311468" y="80963"/>
                  </a:cubicBezTo>
                  <a:cubicBezTo>
                    <a:pt x="313373" y="77153"/>
                    <a:pt x="315278" y="72390"/>
                    <a:pt x="317183" y="68580"/>
                  </a:cubicBezTo>
                  <a:cubicBezTo>
                    <a:pt x="317183" y="68580"/>
                    <a:pt x="317183" y="68580"/>
                    <a:pt x="317183" y="68580"/>
                  </a:cubicBezTo>
                  <a:cubicBezTo>
                    <a:pt x="319088" y="64770"/>
                    <a:pt x="320040" y="60960"/>
                    <a:pt x="321945" y="58103"/>
                  </a:cubicBezTo>
                  <a:cubicBezTo>
                    <a:pt x="321945" y="57150"/>
                    <a:pt x="322898" y="56198"/>
                    <a:pt x="322898" y="56198"/>
                  </a:cubicBezTo>
                  <a:cubicBezTo>
                    <a:pt x="324803" y="52388"/>
                    <a:pt x="325755" y="49530"/>
                    <a:pt x="326708" y="46673"/>
                  </a:cubicBezTo>
                  <a:cubicBezTo>
                    <a:pt x="326708" y="46673"/>
                    <a:pt x="326708" y="45720"/>
                    <a:pt x="326708" y="45720"/>
                  </a:cubicBezTo>
                  <a:cubicBezTo>
                    <a:pt x="328613" y="41910"/>
                    <a:pt x="329565" y="39053"/>
                    <a:pt x="330518" y="35243"/>
                  </a:cubicBezTo>
                  <a:cubicBezTo>
                    <a:pt x="330518" y="35243"/>
                    <a:pt x="330518" y="35243"/>
                    <a:pt x="330518" y="34290"/>
                  </a:cubicBezTo>
                  <a:lnTo>
                    <a:pt x="330518" y="34290"/>
                  </a:lnTo>
                  <a:cubicBezTo>
                    <a:pt x="336233" y="20003"/>
                    <a:pt x="340995" y="8573"/>
                    <a:pt x="342900" y="1905"/>
                  </a:cubicBezTo>
                  <a:cubicBezTo>
                    <a:pt x="338138" y="7620"/>
                    <a:pt x="331470" y="17145"/>
                    <a:pt x="321945" y="29528"/>
                  </a:cubicBezTo>
                  <a:cubicBezTo>
                    <a:pt x="321945" y="29528"/>
                    <a:pt x="321945" y="29528"/>
                    <a:pt x="321945" y="29528"/>
                  </a:cubicBezTo>
                  <a:cubicBezTo>
                    <a:pt x="321945" y="29528"/>
                    <a:pt x="321945" y="29528"/>
                    <a:pt x="320993" y="30480"/>
                  </a:cubicBezTo>
                  <a:cubicBezTo>
                    <a:pt x="319088" y="33338"/>
                    <a:pt x="317183" y="36195"/>
                    <a:pt x="314325" y="39053"/>
                  </a:cubicBezTo>
                  <a:cubicBezTo>
                    <a:pt x="314325" y="39053"/>
                    <a:pt x="314325" y="39053"/>
                    <a:pt x="314325" y="39053"/>
                  </a:cubicBezTo>
                  <a:cubicBezTo>
                    <a:pt x="312420" y="41910"/>
                    <a:pt x="310515" y="44768"/>
                    <a:pt x="307658" y="47625"/>
                  </a:cubicBezTo>
                  <a:cubicBezTo>
                    <a:pt x="306705" y="48578"/>
                    <a:pt x="306705" y="49530"/>
                    <a:pt x="305753" y="49530"/>
                  </a:cubicBezTo>
                  <a:cubicBezTo>
                    <a:pt x="303848" y="52388"/>
                    <a:pt x="301943" y="55245"/>
                    <a:pt x="300038" y="58103"/>
                  </a:cubicBezTo>
                  <a:cubicBezTo>
                    <a:pt x="300038" y="59055"/>
                    <a:pt x="299085" y="59055"/>
                    <a:pt x="299085" y="60007"/>
                  </a:cubicBezTo>
                  <a:cubicBezTo>
                    <a:pt x="296228" y="63818"/>
                    <a:pt x="294323" y="66675"/>
                    <a:pt x="291465" y="70485"/>
                  </a:cubicBezTo>
                  <a:cubicBezTo>
                    <a:pt x="291465" y="71438"/>
                    <a:pt x="290513" y="71438"/>
                    <a:pt x="290513" y="72390"/>
                  </a:cubicBezTo>
                  <a:cubicBezTo>
                    <a:pt x="288608" y="75248"/>
                    <a:pt x="286703" y="78105"/>
                    <a:pt x="284798" y="80963"/>
                  </a:cubicBezTo>
                  <a:cubicBezTo>
                    <a:pt x="283845" y="81915"/>
                    <a:pt x="282893" y="82868"/>
                    <a:pt x="282893" y="83820"/>
                  </a:cubicBezTo>
                  <a:cubicBezTo>
                    <a:pt x="277178" y="91440"/>
                    <a:pt x="272415" y="98107"/>
                    <a:pt x="266700" y="105728"/>
                  </a:cubicBezTo>
                  <a:cubicBezTo>
                    <a:pt x="265748" y="106680"/>
                    <a:pt x="265748" y="107632"/>
                    <a:pt x="264795" y="107632"/>
                  </a:cubicBezTo>
                  <a:cubicBezTo>
                    <a:pt x="262890" y="110490"/>
                    <a:pt x="260985" y="113347"/>
                    <a:pt x="259080" y="116205"/>
                  </a:cubicBezTo>
                  <a:cubicBezTo>
                    <a:pt x="258128" y="114300"/>
                    <a:pt x="258128" y="115253"/>
                    <a:pt x="257175" y="116205"/>
                  </a:cubicBezTo>
                  <a:lnTo>
                    <a:pt x="257175" y="116205"/>
                  </a:lnTo>
                  <a:cubicBezTo>
                    <a:pt x="224790" y="160020"/>
                    <a:pt x="196215" y="200978"/>
                    <a:pt x="192405" y="206693"/>
                  </a:cubicBezTo>
                  <a:cubicBezTo>
                    <a:pt x="184785" y="220028"/>
                    <a:pt x="189548" y="236220"/>
                    <a:pt x="201930" y="243840"/>
                  </a:cubicBezTo>
                  <a:cubicBezTo>
                    <a:pt x="215265" y="251460"/>
                    <a:pt x="231458" y="246697"/>
                    <a:pt x="239078" y="234315"/>
                  </a:cubicBezTo>
                  <a:cubicBezTo>
                    <a:pt x="242888" y="228600"/>
                    <a:pt x="263843" y="183833"/>
                    <a:pt x="285750" y="134303"/>
                  </a:cubicBezTo>
                  <a:lnTo>
                    <a:pt x="285750" y="134303"/>
                  </a:lnTo>
                  <a:cubicBezTo>
                    <a:pt x="286703" y="133350"/>
                    <a:pt x="286703" y="132397"/>
                    <a:pt x="287655" y="132397"/>
                  </a:cubicBezTo>
                  <a:close/>
                  <a:moveTo>
                    <a:pt x="339090" y="37148"/>
                  </a:moveTo>
                  <a:cubicBezTo>
                    <a:pt x="327660" y="65723"/>
                    <a:pt x="310515" y="103822"/>
                    <a:pt x="294323" y="140018"/>
                  </a:cubicBezTo>
                  <a:cubicBezTo>
                    <a:pt x="297180" y="142875"/>
                    <a:pt x="300038" y="146685"/>
                    <a:pt x="302895" y="150495"/>
                  </a:cubicBezTo>
                  <a:lnTo>
                    <a:pt x="396240" y="96203"/>
                  </a:lnTo>
                  <a:cubicBezTo>
                    <a:pt x="381000" y="73343"/>
                    <a:pt x="360998" y="53340"/>
                    <a:pt x="339090" y="37148"/>
                  </a:cubicBezTo>
                  <a:close/>
                  <a:moveTo>
                    <a:pt x="315278" y="22860"/>
                  </a:moveTo>
                  <a:cubicBezTo>
                    <a:pt x="289560" y="9525"/>
                    <a:pt x="259080" y="1905"/>
                    <a:pt x="229553" y="0"/>
                  </a:cubicBezTo>
                  <a:lnTo>
                    <a:pt x="229553" y="108585"/>
                  </a:lnTo>
                  <a:cubicBezTo>
                    <a:pt x="236220" y="109538"/>
                    <a:pt x="242888" y="110490"/>
                    <a:pt x="248603" y="112395"/>
                  </a:cubicBezTo>
                  <a:cubicBezTo>
                    <a:pt x="272415" y="80963"/>
                    <a:pt x="297180" y="47625"/>
                    <a:pt x="315278" y="22860"/>
                  </a:cubicBez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261" name="Freeform: Shape 260">
              <a:extLst>
                <a:ext uri="{FF2B5EF4-FFF2-40B4-BE49-F238E27FC236}">
                  <a16:creationId xmlns:a16="http://schemas.microsoft.com/office/drawing/2014/main" id="{81A31BC7-BC88-4166-8C63-990A44FAE1A1}"/>
                </a:ext>
              </a:extLst>
            </p:cNvPr>
            <p:cNvSpPr/>
            <p:nvPr/>
          </p:nvSpPr>
          <p:spPr>
            <a:xfrm>
              <a:off x="-290512" y="3390651"/>
              <a:ext cx="690562" cy="264795"/>
            </a:xfrm>
            <a:custGeom>
              <a:avLst/>
              <a:gdLst>
                <a:gd name="connsiteX0" fmla="*/ 57150 w 690562"/>
                <a:gd name="connsiteY0" fmla="*/ 264795 h 264795"/>
                <a:gd name="connsiteX1" fmla="*/ 0 w 690562"/>
                <a:gd name="connsiteY1" fmla="*/ 264795 h 264795"/>
                <a:gd name="connsiteX2" fmla="*/ 0 w 690562"/>
                <a:gd name="connsiteY2" fmla="*/ 39052 h 264795"/>
                <a:gd name="connsiteX3" fmla="*/ 57150 w 690562"/>
                <a:gd name="connsiteY3" fmla="*/ 39052 h 264795"/>
                <a:gd name="connsiteX4" fmla="*/ 57150 w 690562"/>
                <a:gd name="connsiteY4" fmla="*/ 264795 h 264795"/>
                <a:gd name="connsiteX5" fmla="*/ 147638 w 690562"/>
                <a:gd name="connsiteY5" fmla="*/ 0 h 264795"/>
                <a:gd name="connsiteX6" fmla="*/ 90488 w 690562"/>
                <a:gd name="connsiteY6" fmla="*/ 0 h 264795"/>
                <a:gd name="connsiteX7" fmla="*/ 90488 w 690562"/>
                <a:gd name="connsiteY7" fmla="*/ 264795 h 264795"/>
                <a:gd name="connsiteX8" fmla="*/ 147638 w 690562"/>
                <a:gd name="connsiteY8" fmla="*/ 264795 h 264795"/>
                <a:gd name="connsiteX9" fmla="*/ 147638 w 690562"/>
                <a:gd name="connsiteY9" fmla="*/ 0 h 264795"/>
                <a:gd name="connsiteX10" fmla="*/ 238125 w 690562"/>
                <a:gd name="connsiteY10" fmla="*/ 119063 h 264795"/>
                <a:gd name="connsiteX11" fmla="*/ 180975 w 690562"/>
                <a:gd name="connsiteY11" fmla="*/ 119063 h 264795"/>
                <a:gd name="connsiteX12" fmla="*/ 180975 w 690562"/>
                <a:gd name="connsiteY12" fmla="*/ 264795 h 264795"/>
                <a:gd name="connsiteX13" fmla="*/ 238125 w 690562"/>
                <a:gd name="connsiteY13" fmla="*/ 264795 h 264795"/>
                <a:gd name="connsiteX14" fmla="*/ 238125 w 690562"/>
                <a:gd name="connsiteY14" fmla="*/ 119063 h 264795"/>
                <a:gd name="connsiteX15" fmla="*/ 328613 w 690562"/>
                <a:gd name="connsiteY15" fmla="*/ 74295 h 264795"/>
                <a:gd name="connsiteX16" fmla="*/ 271463 w 690562"/>
                <a:gd name="connsiteY16" fmla="*/ 74295 h 264795"/>
                <a:gd name="connsiteX17" fmla="*/ 271463 w 690562"/>
                <a:gd name="connsiteY17" fmla="*/ 264795 h 264795"/>
                <a:gd name="connsiteX18" fmla="*/ 328613 w 690562"/>
                <a:gd name="connsiteY18" fmla="*/ 264795 h 264795"/>
                <a:gd name="connsiteX19" fmla="*/ 328613 w 690562"/>
                <a:gd name="connsiteY19" fmla="*/ 74295 h 264795"/>
                <a:gd name="connsiteX20" fmla="*/ 419100 w 690562"/>
                <a:gd name="connsiteY20" fmla="*/ 39052 h 264795"/>
                <a:gd name="connsiteX21" fmla="*/ 361950 w 690562"/>
                <a:gd name="connsiteY21" fmla="*/ 39052 h 264795"/>
                <a:gd name="connsiteX22" fmla="*/ 361950 w 690562"/>
                <a:gd name="connsiteY22" fmla="*/ 264795 h 264795"/>
                <a:gd name="connsiteX23" fmla="*/ 419100 w 690562"/>
                <a:gd name="connsiteY23" fmla="*/ 264795 h 264795"/>
                <a:gd name="connsiteX24" fmla="*/ 419100 w 690562"/>
                <a:gd name="connsiteY24" fmla="*/ 39052 h 264795"/>
                <a:gd name="connsiteX25" fmla="*/ 509588 w 690562"/>
                <a:gd name="connsiteY25" fmla="*/ 119063 h 264795"/>
                <a:gd name="connsiteX26" fmla="*/ 452438 w 690562"/>
                <a:gd name="connsiteY26" fmla="*/ 119063 h 264795"/>
                <a:gd name="connsiteX27" fmla="*/ 452438 w 690562"/>
                <a:gd name="connsiteY27" fmla="*/ 264795 h 264795"/>
                <a:gd name="connsiteX28" fmla="*/ 509588 w 690562"/>
                <a:gd name="connsiteY28" fmla="*/ 264795 h 264795"/>
                <a:gd name="connsiteX29" fmla="*/ 509588 w 690562"/>
                <a:gd name="connsiteY29" fmla="*/ 119063 h 264795"/>
                <a:gd name="connsiteX30" fmla="*/ 600075 w 690562"/>
                <a:gd name="connsiteY30" fmla="*/ 180022 h 264795"/>
                <a:gd name="connsiteX31" fmla="*/ 542925 w 690562"/>
                <a:gd name="connsiteY31" fmla="*/ 180022 h 264795"/>
                <a:gd name="connsiteX32" fmla="*/ 542925 w 690562"/>
                <a:gd name="connsiteY32" fmla="*/ 264795 h 264795"/>
                <a:gd name="connsiteX33" fmla="*/ 600075 w 690562"/>
                <a:gd name="connsiteY33" fmla="*/ 264795 h 264795"/>
                <a:gd name="connsiteX34" fmla="*/ 600075 w 690562"/>
                <a:gd name="connsiteY34" fmla="*/ 180022 h 264795"/>
                <a:gd name="connsiteX35" fmla="*/ 690563 w 690562"/>
                <a:gd name="connsiteY35" fmla="*/ 150495 h 264795"/>
                <a:gd name="connsiteX36" fmla="*/ 633413 w 690562"/>
                <a:gd name="connsiteY36" fmla="*/ 150495 h 264795"/>
                <a:gd name="connsiteX37" fmla="*/ 633413 w 690562"/>
                <a:gd name="connsiteY37" fmla="*/ 264795 h 264795"/>
                <a:gd name="connsiteX38" fmla="*/ 690563 w 690562"/>
                <a:gd name="connsiteY38" fmla="*/ 264795 h 264795"/>
                <a:gd name="connsiteX39" fmla="*/ 690563 w 690562"/>
                <a:gd name="connsiteY39" fmla="*/ 150495 h 264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90562" h="264795">
                  <a:moveTo>
                    <a:pt x="57150" y="264795"/>
                  </a:moveTo>
                  <a:lnTo>
                    <a:pt x="0" y="264795"/>
                  </a:lnTo>
                  <a:lnTo>
                    <a:pt x="0" y="39052"/>
                  </a:lnTo>
                  <a:lnTo>
                    <a:pt x="57150" y="39052"/>
                  </a:lnTo>
                  <a:lnTo>
                    <a:pt x="57150" y="264795"/>
                  </a:lnTo>
                  <a:close/>
                  <a:moveTo>
                    <a:pt x="147638" y="0"/>
                  </a:moveTo>
                  <a:lnTo>
                    <a:pt x="90488" y="0"/>
                  </a:lnTo>
                  <a:lnTo>
                    <a:pt x="90488" y="264795"/>
                  </a:lnTo>
                  <a:lnTo>
                    <a:pt x="147638" y="264795"/>
                  </a:lnTo>
                  <a:lnTo>
                    <a:pt x="147638" y="0"/>
                  </a:lnTo>
                  <a:close/>
                  <a:moveTo>
                    <a:pt x="238125" y="119063"/>
                  </a:moveTo>
                  <a:lnTo>
                    <a:pt x="180975" y="119063"/>
                  </a:lnTo>
                  <a:lnTo>
                    <a:pt x="180975" y="264795"/>
                  </a:lnTo>
                  <a:lnTo>
                    <a:pt x="238125" y="264795"/>
                  </a:lnTo>
                  <a:lnTo>
                    <a:pt x="238125" y="119063"/>
                  </a:lnTo>
                  <a:close/>
                  <a:moveTo>
                    <a:pt x="328613" y="74295"/>
                  </a:moveTo>
                  <a:lnTo>
                    <a:pt x="271463" y="74295"/>
                  </a:lnTo>
                  <a:lnTo>
                    <a:pt x="271463" y="264795"/>
                  </a:lnTo>
                  <a:lnTo>
                    <a:pt x="328613" y="264795"/>
                  </a:lnTo>
                  <a:lnTo>
                    <a:pt x="328613" y="74295"/>
                  </a:lnTo>
                  <a:close/>
                  <a:moveTo>
                    <a:pt x="419100" y="39052"/>
                  </a:moveTo>
                  <a:lnTo>
                    <a:pt x="361950" y="39052"/>
                  </a:lnTo>
                  <a:lnTo>
                    <a:pt x="361950" y="264795"/>
                  </a:lnTo>
                  <a:lnTo>
                    <a:pt x="419100" y="264795"/>
                  </a:lnTo>
                  <a:lnTo>
                    <a:pt x="419100" y="39052"/>
                  </a:lnTo>
                  <a:close/>
                  <a:moveTo>
                    <a:pt x="509588" y="119063"/>
                  </a:moveTo>
                  <a:lnTo>
                    <a:pt x="452438" y="119063"/>
                  </a:lnTo>
                  <a:lnTo>
                    <a:pt x="452438" y="264795"/>
                  </a:lnTo>
                  <a:lnTo>
                    <a:pt x="509588" y="264795"/>
                  </a:lnTo>
                  <a:lnTo>
                    <a:pt x="509588" y="119063"/>
                  </a:lnTo>
                  <a:close/>
                  <a:moveTo>
                    <a:pt x="600075" y="180022"/>
                  </a:moveTo>
                  <a:lnTo>
                    <a:pt x="542925" y="180022"/>
                  </a:lnTo>
                  <a:lnTo>
                    <a:pt x="542925" y="264795"/>
                  </a:lnTo>
                  <a:lnTo>
                    <a:pt x="600075" y="264795"/>
                  </a:lnTo>
                  <a:lnTo>
                    <a:pt x="600075" y="180022"/>
                  </a:lnTo>
                  <a:close/>
                  <a:moveTo>
                    <a:pt x="690563" y="150495"/>
                  </a:moveTo>
                  <a:lnTo>
                    <a:pt x="633413" y="150495"/>
                  </a:lnTo>
                  <a:lnTo>
                    <a:pt x="633413" y="264795"/>
                  </a:lnTo>
                  <a:lnTo>
                    <a:pt x="690563" y="264795"/>
                  </a:lnTo>
                  <a:lnTo>
                    <a:pt x="690563" y="150495"/>
                  </a:ln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262" name="Freeform: Shape 261">
              <a:extLst>
                <a:ext uri="{FF2B5EF4-FFF2-40B4-BE49-F238E27FC236}">
                  <a16:creationId xmlns:a16="http://schemas.microsoft.com/office/drawing/2014/main" id="{F7AB7314-4753-4447-B2F4-BB081CBDF84A}"/>
                </a:ext>
              </a:extLst>
            </p:cNvPr>
            <p:cNvSpPr/>
            <p:nvPr/>
          </p:nvSpPr>
          <p:spPr>
            <a:xfrm>
              <a:off x="257175" y="3774509"/>
              <a:ext cx="161925" cy="46672"/>
            </a:xfrm>
            <a:custGeom>
              <a:avLst/>
              <a:gdLst>
                <a:gd name="connsiteX0" fmla="*/ 0 w 161925"/>
                <a:gd name="connsiteY0" fmla="*/ 0 h 46672"/>
                <a:gd name="connsiteX1" fmla="*/ 161925 w 161925"/>
                <a:gd name="connsiteY1" fmla="*/ 0 h 46672"/>
                <a:gd name="connsiteX2" fmla="*/ 161925 w 161925"/>
                <a:gd name="connsiteY2" fmla="*/ 46673 h 46672"/>
                <a:gd name="connsiteX3" fmla="*/ 0 w 161925"/>
                <a:gd name="connsiteY3" fmla="*/ 46673 h 46672"/>
              </a:gdLst>
              <a:ahLst/>
              <a:cxnLst>
                <a:cxn ang="0">
                  <a:pos x="connsiteX0" y="connsiteY0"/>
                </a:cxn>
                <a:cxn ang="0">
                  <a:pos x="connsiteX1" y="connsiteY1"/>
                </a:cxn>
                <a:cxn ang="0">
                  <a:pos x="connsiteX2" y="connsiteY2"/>
                </a:cxn>
                <a:cxn ang="0">
                  <a:pos x="connsiteX3" y="connsiteY3"/>
                </a:cxn>
              </a:cxnLst>
              <a:rect l="l" t="t" r="r" b="b"/>
              <a:pathLst>
                <a:path w="161925" h="46672">
                  <a:moveTo>
                    <a:pt x="0" y="0"/>
                  </a:moveTo>
                  <a:lnTo>
                    <a:pt x="161925" y="0"/>
                  </a:lnTo>
                  <a:lnTo>
                    <a:pt x="161925" y="46673"/>
                  </a:lnTo>
                  <a:lnTo>
                    <a:pt x="0" y="46673"/>
                  </a:ln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263" name="Freeform: Shape 262">
              <a:extLst>
                <a:ext uri="{FF2B5EF4-FFF2-40B4-BE49-F238E27FC236}">
                  <a16:creationId xmlns:a16="http://schemas.microsoft.com/office/drawing/2014/main" id="{57E5E79F-33F2-4C07-B04B-8BE8403C6318}"/>
                </a:ext>
              </a:extLst>
            </p:cNvPr>
            <p:cNvSpPr/>
            <p:nvPr/>
          </p:nvSpPr>
          <p:spPr>
            <a:xfrm>
              <a:off x="257175" y="3866902"/>
              <a:ext cx="121919" cy="46672"/>
            </a:xfrm>
            <a:custGeom>
              <a:avLst/>
              <a:gdLst>
                <a:gd name="connsiteX0" fmla="*/ 0 w 121919"/>
                <a:gd name="connsiteY0" fmla="*/ 0 h 46672"/>
                <a:gd name="connsiteX1" fmla="*/ 121920 w 121919"/>
                <a:gd name="connsiteY1" fmla="*/ 0 h 46672"/>
                <a:gd name="connsiteX2" fmla="*/ 121920 w 121919"/>
                <a:gd name="connsiteY2" fmla="*/ 46672 h 46672"/>
                <a:gd name="connsiteX3" fmla="*/ 0 w 121919"/>
                <a:gd name="connsiteY3" fmla="*/ 46672 h 46672"/>
              </a:gdLst>
              <a:ahLst/>
              <a:cxnLst>
                <a:cxn ang="0">
                  <a:pos x="connsiteX0" y="connsiteY0"/>
                </a:cxn>
                <a:cxn ang="0">
                  <a:pos x="connsiteX1" y="connsiteY1"/>
                </a:cxn>
                <a:cxn ang="0">
                  <a:pos x="connsiteX2" y="connsiteY2"/>
                </a:cxn>
                <a:cxn ang="0">
                  <a:pos x="connsiteX3" y="connsiteY3"/>
                </a:cxn>
              </a:cxnLst>
              <a:rect l="l" t="t" r="r" b="b"/>
              <a:pathLst>
                <a:path w="121919" h="46672">
                  <a:moveTo>
                    <a:pt x="0" y="0"/>
                  </a:moveTo>
                  <a:lnTo>
                    <a:pt x="121920" y="0"/>
                  </a:lnTo>
                  <a:lnTo>
                    <a:pt x="121920" y="46672"/>
                  </a:lnTo>
                  <a:lnTo>
                    <a:pt x="0" y="46672"/>
                  </a:ln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264" name="Freeform: Shape 263">
              <a:extLst>
                <a:ext uri="{FF2B5EF4-FFF2-40B4-BE49-F238E27FC236}">
                  <a16:creationId xmlns:a16="http://schemas.microsoft.com/office/drawing/2014/main" id="{5867B1D3-67A5-4EC7-9050-CFEFF5BCE97D}"/>
                </a:ext>
              </a:extLst>
            </p:cNvPr>
            <p:cNvSpPr/>
            <p:nvPr/>
          </p:nvSpPr>
          <p:spPr>
            <a:xfrm>
              <a:off x="257175" y="3955484"/>
              <a:ext cx="86677" cy="46672"/>
            </a:xfrm>
            <a:custGeom>
              <a:avLst/>
              <a:gdLst>
                <a:gd name="connsiteX0" fmla="*/ 0 w 86677"/>
                <a:gd name="connsiteY0" fmla="*/ 0 h 46672"/>
                <a:gd name="connsiteX1" fmla="*/ 86677 w 86677"/>
                <a:gd name="connsiteY1" fmla="*/ 0 h 46672"/>
                <a:gd name="connsiteX2" fmla="*/ 86677 w 86677"/>
                <a:gd name="connsiteY2" fmla="*/ 46673 h 46672"/>
                <a:gd name="connsiteX3" fmla="*/ 0 w 86677"/>
                <a:gd name="connsiteY3" fmla="*/ 46673 h 46672"/>
              </a:gdLst>
              <a:ahLst/>
              <a:cxnLst>
                <a:cxn ang="0">
                  <a:pos x="connsiteX0" y="connsiteY0"/>
                </a:cxn>
                <a:cxn ang="0">
                  <a:pos x="connsiteX1" y="connsiteY1"/>
                </a:cxn>
                <a:cxn ang="0">
                  <a:pos x="connsiteX2" y="connsiteY2"/>
                </a:cxn>
                <a:cxn ang="0">
                  <a:pos x="connsiteX3" y="connsiteY3"/>
                </a:cxn>
              </a:cxnLst>
              <a:rect l="l" t="t" r="r" b="b"/>
              <a:pathLst>
                <a:path w="86677" h="46672">
                  <a:moveTo>
                    <a:pt x="0" y="0"/>
                  </a:moveTo>
                  <a:lnTo>
                    <a:pt x="86677" y="0"/>
                  </a:lnTo>
                  <a:lnTo>
                    <a:pt x="86677" y="46673"/>
                  </a:lnTo>
                  <a:lnTo>
                    <a:pt x="0" y="46673"/>
                  </a:ln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265" name="Freeform: Shape 264">
              <a:extLst>
                <a:ext uri="{FF2B5EF4-FFF2-40B4-BE49-F238E27FC236}">
                  <a16:creationId xmlns:a16="http://schemas.microsoft.com/office/drawing/2014/main" id="{7E84AF09-A9BE-4498-ACD3-0EA904FDE3E6}"/>
                </a:ext>
              </a:extLst>
            </p:cNvPr>
            <p:cNvSpPr/>
            <p:nvPr/>
          </p:nvSpPr>
          <p:spPr>
            <a:xfrm>
              <a:off x="257175" y="4043114"/>
              <a:ext cx="121919" cy="46672"/>
            </a:xfrm>
            <a:custGeom>
              <a:avLst/>
              <a:gdLst>
                <a:gd name="connsiteX0" fmla="*/ 0 w 121919"/>
                <a:gd name="connsiteY0" fmla="*/ 0 h 46672"/>
                <a:gd name="connsiteX1" fmla="*/ 121920 w 121919"/>
                <a:gd name="connsiteY1" fmla="*/ 0 h 46672"/>
                <a:gd name="connsiteX2" fmla="*/ 121920 w 121919"/>
                <a:gd name="connsiteY2" fmla="*/ 46672 h 46672"/>
                <a:gd name="connsiteX3" fmla="*/ 0 w 121919"/>
                <a:gd name="connsiteY3" fmla="*/ 46672 h 46672"/>
              </a:gdLst>
              <a:ahLst/>
              <a:cxnLst>
                <a:cxn ang="0">
                  <a:pos x="connsiteX0" y="connsiteY0"/>
                </a:cxn>
                <a:cxn ang="0">
                  <a:pos x="connsiteX1" y="connsiteY1"/>
                </a:cxn>
                <a:cxn ang="0">
                  <a:pos x="connsiteX2" y="connsiteY2"/>
                </a:cxn>
                <a:cxn ang="0">
                  <a:pos x="connsiteX3" y="connsiteY3"/>
                </a:cxn>
              </a:cxnLst>
              <a:rect l="l" t="t" r="r" b="b"/>
              <a:pathLst>
                <a:path w="121919" h="46672">
                  <a:moveTo>
                    <a:pt x="0" y="0"/>
                  </a:moveTo>
                  <a:lnTo>
                    <a:pt x="121920" y="0"/>
                  </a:lnTo>
                  <a:lnTo>
                    <a:pt x="121920" y="46672"/>
                  </a:lnTo>
                  <a:lnTo>
                    <a:pt x="0" y="46672"/>
                  </a:ln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grpSp>
      <p:sp>
        <p:nvSpPr>
          <p:cNvPr id="270" name="TextBox 269">
            <a:extLst>
              <a:ext uri="{FF2B5EF4-FFF2-40B4-BE49-F238E27FC236}">
                <a16:creationId xmlns:a16="http://schemas.microsoft.com/office/drawing/2014/main" id="{AA00BEFD-95CC-42B0-B8F9-2C8F81B09BB1}"/>
              </a:ext>
            </a:extLst>
          </p:cNvPr>
          <p:cNvSpPr txBox="1"/>
          <p:nvPr/>
        </p:nvSpPr>
        <p:spPr>
          <a:xfrm flipH="1">
            <a:off x="11369324" y="2540632"/>
            <a:ext cx="171611" cy="248338"/>
          </a:xfrm>
          <a:prstGeom prst="rect">
            <a:avLst/>
          </a:prstGeom>
          <a:noFill/>
        </p:spPr>
        <p:txBody>
          <a:bodyPr wrap="square" lIns="0" tIns="0" rIns="0" bIns="0" rtlCol="0" anchor="ctr">
            <a:spAutoFit/>
          </a:bodyPr>
          <a:lstStyle/>
          <a:p>
            <a:pPr marL="0" marR="0" lvl="0" indent="0" algn="ctr" defTabSz="914400" rtl="1" eaLnBrk="1" fontAlgn="auto" latinLnBrk="0" hangingPunct="1">
              <a:lnSpc>
                <a:spcPct val="110000"/>
              </a:lnSpc>
              <a:spcBef>
                <a:spcPts val="0"/>
              </a:spcBef>
              <a:spcAft>
                <a:spcPts val="0"/>
              </a:spcAft>
              <a:buClrTx/>
              <a:buSzTx/>
              <a:buFontTx/>
              <a:buNone/>
              <a:tabLst/>
              <a:defRPr/>
            </a:pPr>
            <a:r>
              <a:rPr kumimoji="0" lang="ar-SA" sz="1600" b="0" i="0" u="none" strike="noStrike" kern="1200" cap="none" spc="0" normalizeH="0" baseline="0" noProof="0">
                <a:ln>
                  <a:noFill/>
                </a:ln>
                <a:solidFill>
                  <a:prstClr val="white"/>
                </a:solidFill>
                <a:effectLst/>
                <a:uLnTx/>
                <a:uFillTx/>
                <a:latin typeface="DIN Next LT Arabic Medium"/>
                <a:ea typeface="+mn-ea"/>
                <a:cs typeface="DIN Next LT Arabic" panose="020B0503020203050203" pitchFamily="34" charset="-78"/>
              </a:rPr>
              <a:t>أ</a:t>
            </a:r>
          </a:p>
        </p:txBody>
      </p:sp>
      <p:sp>
        <p:nvSpPr>
          <p:cNvPr id="271" name="TextBox 270">
            <a:extLst>
              <a:ext uri="{FF2B5EF4-FFF2-40B4-BE49-F238E27FC236}">
                <a16:creationId xmlns:a16="http://schemas.microsoft.com/office/drawing/2014/main" id="{63FF1055-89C0-4FA2-86D1-B5AA270F12A0}"/>
              </a:ext>
            </a:extLst>
          </p:cNvPr>
          <p:cNvSpPr txBox="1"/>
          <p:nvPr/>
        </p:nvSpPr>
        <p:spPr>
          <a:xfrm flipH="1">
            <a:off x="11369324" y="3094474"/>
            <a:ext cx="171611" cy="248338"/>
          </a:xfrm>
          <a:prstGeom prst="rect">
            <a:avLst/>
          </a:prstGeom>
          <a:noFill/>
        </p:spPr>
        <p:txBody>
          <a:bodyPr wrap="square" lIns="0" tIns="0" rIns="0" bIns="0" rtlCol="0" anchor="ctr">
            <a:spAutoFit/>
          </a:bodyPr>
          <a:lstStyle/>
          <a:p>
            <a:pPr marL="0" marR="0" lvl="0" indent="0" algn="ctr" defTabSz="914400" rtl="1" eaLnBrk="1" fontAlgn="auto" latinLnBrk="0" hangingPunct="1">
              <a:lnSpc>
                <a:spcPct val="110000"/>
              </a:lnSpc>
              <a:spcBef>
                <a:spcPts val="0"/>
              </a:spcBef>
              <a:spcAft>
                <a:spcPts val="0"/>
              </a:spcAft>
              <a:buClrTx/>
              <a:buSzTx/>
              <a:buFontTx/>
              <a:buNone/>
              <a:tabLst/>
              <a:defRPr/>
            </a:pPr>
            <a:r>
              <a:rPr kumimoji="0" lang="ar-SA" sz="1600" b="0" i="0" u="none" strike="noStrike" kern="1200" cap="none" spc="0" normalizeH="0" baseline="0" noProof="0">
                <a:ln>
                  <a:noFill/>
                </a:ln>
                <a:solidFill>
                  <a:prstClr val="white"/>
                </a:solidFill>
                <a:effectLst/>
                <a:uLnTx/>
                <a:uFillTx/>
                <a:latin typeface="DIN Next LT Arabic Medium"/>
                <a:ea typeface="+mn-ea"/>
                <a:cs typeface="DIN Next LT Arabic" panose="020B0503020203050203" pitchFamily="34" charset="-78"/>
              </a:rPr>
              <a:t>ب</a:t>
            </a:r>
          </a:p>
        </p:txBody>
      </p:sp>
      <p:sp>
        <p:nvSpPr>
          <p:cNvPr id="272" name="TextBox 271">
            <a:extLst>
              <a:ext uri="{FF2B5EF4-FFF2-40B4-BE49-F238E27FC236}">
                <a16:creationId xmlns:a16="http://schemas.microsoft.com/office/drawing/2014/main" id="{FD3044D6-484C-4581-9142-3C41F0514B2F}"/>
              </a:ext>
            </a:extLst>
          </p:cNvPr>
          <p:cNvSpPr txBox="1"/>
          <p:nvPr/>
        </p:nvSpPr>
        <p:spPr>
          <a:xfrm flipH="1">
            <a:off x="11369324" y="3683735"/>
            <a:ext cx="171611" cy="248338"/>
          </a:xfrm>
          <a:prstGeom prst="rect">
            <a:avLst/>
          </a:prstGeom>
          <a:noFill/>
        </p:spPr>
        <p:txBody>
          <a:bodyPr wrap="square" lIns="0" tIns="0" rIns="0" bIns="0" rtlCol="0" anchor="ctr">
            <a:spAutoFit/>
          </a:bodyPr>
          <a:lstStyle/>
          <a:p>
            <a:pPr marL="0" marR="0" lvl="0" indent="0" algn="ctr" defTabSz="914400" rtl="1" eaLnBrk="1" fontAlgn="auto" latinLnBrk="0" hangingPunct="1">
              <a:lnSpc>
                <a:spcPct val="110000"/>
              </a:lnSpc>
              <a:spcBef>
                <a:spcPts val="0"/>
              </a:spcBef>
              <a:spcAft>
                <a:spcPts val="0"/>
              </a:spcAft>
              <a:buClrTx/>
              <a:buSzTx/>
              <a:buFontTx/>
              <a:buNone/>
              <a:tabLst/>
              <a:defRPr/>
            </a:pPr>
            <a:r>
              <a:rPr kumimoji="0" lang="ar-SA" sz="1600" b="0" i="0" u="none" strike="noStrike" kern="1200" cap="none" spc="0" normalizeH="0" baseline="0" noProof="0">
                <a:ln>
                  <a:noFill/>
                </a:ln>
                <a:solidFill>
                  <a:prstClr val="white"/>
                </a:solidFill>
                <a:effectLst/>
                <a:uLnTx/>
                <a:uFillTx/>
                <a:latin typeface="DIN Next LT Arabic Medium"/>
                <a:ea typeface="+mn-ea"/>
                <a:cs typeface="DIN Next LT Arabic" panose="020B0503020203050203" pitchFamily="34" charset="-78"/>
              </a:rPr>
              <a:t>ج</a:t>
            </a:r>
          </a:p>
        </p:txBody>
      </p:sp>
      <p:sp>
        <p:nvSpPr>
          <p:cNvPr id="273" name="TextBox 272">
            <a:extLst>
              <a:ext uri="{FF2B5EF4-FFF2-40B4-BE49-F238E27FC236}">
                <a16:creationId xmlns:a16="http://schemas.microsoft.com/office/drawing/2014/main" id="{D868941B-F823-4D38-B020-BE2EB0C91B59}"/>
              </a:ext>
            </a:extLst>
          </p:cNvPr>
          <p:cNvSpPr txBox="1"/>
          <p:nvPr/>
        </p:nvSpPr>
        <p:spPr>
          <a:xfrm flipH="1">
            <a:off x="11369324" y="4246830"/>
            <a:ext cx="171611" cy="248338"/>
          </a:xfrm>
          <a:prstGeom prst="rect">
            <a:avLst/>
          </a:prstGeom>
          <a:noFill/>
        </p:spPr>
        <p:txBody>
          <a:bodyPr wrap="square" lIns="0" tIns="0" rIns="0" bIns="0" rtlCol="0" anchor="ctr">
            <a:spAutoFit/>
          </a:bodyPr>
          <a:lstStyle/>
          <a:p>
            <a:pPr marL="0" marR="0" lvl="0" indent="0" algn="ctr" defTabSz="914400" rtl="1" eaLnBrk="1" fontAlgn="auto" latinLnBrk="0" hangingPunct="1">
              <a:lnSpc>
                <a:spcPct val="110000"/>
              </a:lnSpc>
              <a:spcBef>
                <a:spcPts val="0"/>
              </a:spcBef>
              <a:spcAft>
                <a:spcPts val="0"/>
              </a:spcAft>
              <a:buClrTx/>
              <a:buSzTx/>
              <a:buFontTx/>
              <a:buNone/>
              <a:tabLst/>
              <a:defRPr/>
            </a:pPr>
            <a:r>
              <a:rPr kumimoji="0" lang="ar-SA" sz="1600" b="0" i="0" u="none" strike="noStrike" kern="1200" cap="none" spc="0" normalizeH="0" baseline="0" noProof="0">
                <a:ln>
                  <a:noFill/>
                </a:ln>
                <a:solidFill>
                  <a:prstClr val="white"/>
                </a:solidFill>
                <a:effectLst/>
                <a:uLnTx/>
                <a:uFillTx/>
                <a:latin typeface="DIN Next LT Arabic Medium"/>
                <a:ea typeface="+mn-ea"/>
                <a:cs typeface="DIN Next LT Arabic" panose="020B0503020203050203" pitchFamily="34" charset="-78"/>
              </a:rPr>
              <a:t>د</a:t>
            </a:r>
          </a:p>
        </p:txBody>
      </p:sp>
      <p:sp>
        <p:nvSpPr>
          <p:cNvPr id="274" name="TextBox 273">
            <a:extLst>
              <a:ext uri="{FF2B5EF4-FFF2-40B4-BE49-F238E27FC236}">
                <a16:creationId xmlns:a16="http://schemas.microsoft.com/office/drawing/2014/main" id="{2ABAD195-0226-4549-A792-44737D724534}"/>
              </a:ext>
            </a:extLst>
          </p:cNvPr>
          <p:cNvSpPr txBox="1"/>
          <p:nvPr/>
        </p:nvSpPr>
        <p:spPr>
          <a:xfrm flipH="1">
            <a:off x="11369324" y="4813920"/>
            <a:ext cx="171611" cy="248338"/>
          </a:xfrm>
          <a:prstGeom prst="rect">
            <a:avLst/>
          </a:prstGeom>
          <a:noFill/>
        </p:spPr>
        <p:txBody>
          <a:bodyPr wrap="square" lIns="0" tIns="0" rIns="0" bIns="0" rtlCol="0" anchor="ctr">
            <a:spAutoFit/>
          </a:bodyPr>
          <a:lstStyle/>
          <a:p>
            <a:pPr marL="0" marR="0" lvl="0" indent="0" algn="ctr" defTabSz="914400" rtl="1" eaLnBrk="1" fontAlgn="auto" latinLnBrk="0" hangingPunct="1">
              <a:lnSpc>
                <a:spcPct val="110000"/>
              </a:lnSpc>
              <a:spcBef>
                <a:spcPts val="0"/>
              </a:spcBef>
              <a:spcAft>
                <a:spcPts val="0"/>
              </a:spcAft>
              <a:buClrTx/>
              <a:buSzTx/>
              <a:buFontTx/>
              <a:buNone/>
              <a:tabLst/>
              <a:defRPr/>
            </a:pPr>
            <a:r>
              <a:rPr kumimoji="0" lang="ar-SA" sz="1600" b="0" i="0" u="none" strike="noStrike" kern="1200" cap="none" spc="0" normalizeH="0" baseline="0" noProof="0">
                <a:ln>
                  <a:noFill/>
                </a:ln>
                <a:solidFill>
                  <a:prstClr val="white"/>
                </a:solidFill>
                <a:effectLst/>
                <a:uLnTx/>
                <a:uFillTx/>
                <a:latin typeface="DIN Next LT Arabic Medium"/>
                <a:ea typeface="+mn-ea"/>
                <a:cs typeface="DIN Next LT Arabic" panose="020B0503020203050203" pitchFamily="34" charset="-78"/>
              </a:rPr>
              <a:t>هـ</a:t>
            </a:r>
          </a:p>
        </p:txBody>
      </p:sp>
      <p:sp>
        <p:nvSpPr>
          <p:cNvPr id="275" name="TextBox 274">
            <a:extLst>
              <a:ext uri="{FF2B5EF4-FFF2-40B4-BE49-F238E27FC236}">
                <a16:creationId xmlns:a16="http://schemas.microsoft.com/office/drawing/2014/main" id="{AB22FC68-68B3-434C-8E63-27971987F8E5}"/>
              </a:ext>
            </a:extLst>
          </p:cNvPr>
          <p:cNvSpPr txBox="1"/>
          <p:nvPr/>
        </p:nvSpPr>
        <p:spPr>
          <a:xfrm flipH="1">
            <a:off x="11369324" y="5384296"/>
            <a:ext cx="171611" cy="248338"/>
          </a:xfrm>
          <a:prstGeom prst="rect">
            <a:avLst/>
          </a:prstGeom>
          <a:noFill/>
        </p:spPr>
        <p:txBody>
          <a:bodyPr wrap="square" lIns="0" tIns="0" rIns="0" bIns="0" rtlCol="0" anchor="ctr">
            <a:spAutoFit/>
          </a:bodyPr>
          <a:lstStyle/>
          <a:p>
            <a:pPr marL="0" marR="0" lvl="0" indent="0" algn="ctr" defTabSz="914400" rtl="1" eaLnBrk="1" fontAlgn="auto" latinLnBrk="0" hangingPunct="1">
              <a:lnSpc>
                <a:spcPct val="110000"/>
              </a:lnSpc>
              <a:spcBef>
                <a:spcPts val="0"/>
              </a:spcBef>
              <a:spcAft>
                <a:spcPts val="0"/>
              </a:spcAft>
              <a:buClrTx/>
              <a:buSzTx/>
              <a:buFontTx/>
              <a:buNone/>
              <a:tabLst/>
              <a:defRPr/>
            </a:pPr>
            <a:r>
              <a:rPr kumimoji="0" lang="ar-SA" sz="1600" b="0" i="0" u="none" strike="noStrike" kern="1200" cap="none" spc="0" normalizeH="0" baseline="0" noProof="0">
                <a:ln>
                  <a:noFill/>
                </a:ln>
                <a:solidFill>
                  <a:prstClr val="white"/>
                </a:solidFill>
                <a:effectLst/>
                <a:uLnTx/>
                <a:uFillTx/>
                <a:latin typeface="DIN Next LT Arabic Medium"/>
                <a:ea typeface="+mn-ea"/>
                <a:cs typeface="DIN Next LT Arabic" panose="020B0503020203050203" pitchFamily="34" charset="-78"/>
              </a:rPr>
              <a:t>و</a:t>
            </a:r>
          </a:p>
        </p:txBody>
      </p:sp>
      <p:cxnSp>
        <p:nvCxnSpPr>
          <p:cNvPr id="276" name="Straight Connector 275">
            <a:extLst>
              <a:ext uri="{FF2B5EF4-FFF2-40B4-BE49-F238E27FC236}">
                <a16:creationId xmlns:a16="http://schemas.microsoft.com/office/drawing/2014/main" id="{14664DCD-307D-461D-91F7-399324C9A61C}"/>
              </a:ext>
            </a:extLst>
          </p:cNvPr>
          <p:cNvCxnSpPr>
            <a:cxnSpLocks/>
          </p:cNvCxnSpPr>
          <p:nvPr/>
        </p:nvCxnSpPr>
        <p:spPr>
          <a:xfrm>
            <a:off x="11329319" y="2570229"/>
            <a:ext cx="0" cy="189145"/>
          </a:xfrm>
          <a:prstGeom prst="line">
            <a:avLst/>
          </a:prstGeom>
          <a:ln>
            <a:gradFill flip="none" rotWithShape="1">
              <a:gsLst>
                <a:gs pos="7000">
                  <a:srgbClr val="4AC7F4"/>
                </a:gs>
                <a:gs pos="50000">
                  <a:schemeClr val="bg1"/>
                </a:gs>
                <a:gs pos="96000">
                  <a:srgbClr val="4AC7F4"/>
                </a:gs>
              </a:gsLst>
              <a:lin ang="5400000" scaled="1"/>
              <a:tileRect/>
            </a:gra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813032B0-0A8E-4511-AE55-F95F2FAC9BFA}"/>
              </a:ext>
            </a:extLst>
          </p:cNvPr>
          <p:cNvCxnSpPr>
            <a:cxnSpLocks/>
          </p:cNvCxnSpPr>
          <p:nvPr/>
        </p:nvCxnSpPr>
        <p:spPr>
          <a:xfrm>
            <a:off x="11321699" y="3138961"/>
            <a:ext cx="0" cy="189145"/>
          </a:xfrm>
          <a:prstGeom prst="line">
            <a:avLst/>
          </a:prstGeom>
          <a:ln>
            <a:gradFill flip="none" rotWithShape="1">
              <a:gsLst>
                <a:gs pos="7000">
                  <a:srgbClr val="4AC7F4"/>
                </a:gs>
                <a:gs pos="50000">
                  <a:schemeClr val="bg1"/>
                </a:gs>
                <a:gs pos="96000">
                  <a:srgbClr val="4AC7F4"/>
                </a:gs>
              </a:gsLst>
              <a:lin ang="5400000" scaled="1"/>
              <a:tileRect/>
            </a:gra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826678FA-1B81-4170-BF1E-92E533B3D4A1}"/>
              </a:ext>
            </a:extLst>
          </p:cNvPr>
          <p:cNvCxnSpPr>
            <a:cxnSpLocks/>
          </p:cNvCxnSpPr>
          <p:nvPr/>
        </p:nvCxnSpPr>
        <p:spPr>
          <a:xfrm>
            <a:off x="11329319" y="3707694"/>
            <a:ext cx="0" cy="189145"/>
          </a:xfrm>
          <a:prstGeom prst="line">
            <a:avLst/>
          </a:prstGeom>
          <a:ln>
            <a:gradFill flip="none" rotWithShape="1">
              <a:gsLst>
                <a:gs pos="7000">
                  <a:srgbClr val="4AC7F4"/>
                </a:gs>
                <a:gs pos="50000">
                  <a:schemeClr val="bg1"/>
                </a:gs>
                <a:gs pos="96000">
                  <a:srgbClr val="4AC7F4"/>
                </a:gs>
              </a:gsLst>
              <a:lin ang="5400000" scaled="1"/>
              <a:tileRect/>
            </a:gra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607AB836-DDC3-46BF-ADDD-47CCF036AD6B}"/>
              </a:ext>
            </a:extLst>
          </p:cNvPr>
          <p:cNvCxnSpPr>
            <a:cxnSpLocks/>
          </p:cNvCxnSpPr>
          <p:nvPr/>
        </p:nvCxnSpPr>
        <p:spPr>
          <a:xfrm>
            <a:off x="11329319" y="4276427"/>
            <a:ext cx="0" cy="189145"/>
          </a:xfrm>
          <a:prstGeom prst="line">
            <a:avLst/>
          </a:prstGeom>
          <a:ln>
            <a:gradFill flip="none" rotWithShape="1">
              <a:gsLst>
                <a:gs pos="7000">
                  <a:srgbClr val="4AC7F4"/>
                </a:gs>
                <a:gs pos="50000">
                  <a:schemeClr val="bg1"/>
                </a:gs>
                <a:gs pos="96000">
                  <a:srgbClr val="4AC7F4"/>
                </a:gs>
              </a:gsLst>
              <a:lin ang="5400000" scaled="1"/>
              <a:tileRect/>
            </a:gra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B1CDDC9D-0454-409C-8DB6-41F6B1C489B8}"/>
              </a:ext>
            </a:extLst>
          </p:cNvPr>
          <p:cNvCxnSpPr>
            <a:cxnSpLocks/>
          </p:cNvCxnSpPr>
          <p:nvPr/>
        </p:nvCxnSpPr>
        <p:spPr>
          <a:xfrm>
            <a:off x="11329319" y="4845159"/>
            <a:ext cx="0" cy="189145"/>
          </a:xfrm>
          <a:prstGeom prst="line">
            <a:avLst/>
          </a:prstGeom>
          <a:ln>
            <a:gradFill flip="none" rotWithShape="1">
              <a:gsLst>
                <a:gs pos="7000">
                  <a:srgbClr val="4AC7F4"/>
                </a:gs>
                <a:gs pos="50000">
                  <a:schemeClr val="bg1"/>
                </a:gs>
                <a:gs pos="96000">
                  <a:srgbClr val="4AC7F4"/>
                </a:gs>
              </a:gsLst>
              <a:lin ang="5400000" scaled="1"/>
              <a:tileRect/>
            </a:gra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EB211B67-8DF0-4B2B-80E9-2BBC501D7F7F}"/>
              </a:ext>
            </a:extLst>
          </p:cNvPr>
          <p:cNvCxnSpPr>
            <a:cxnSpLocks/>
          </p:cNvCxnSpPr>
          <p:nvPr/>
        </p:nvCxnSpPr>
        <p:spPr>
          <a:xfrm>
            <a:off x="11329319" y="5413893"/>
            <a:ext cx="0" cy="189145"/>
          </a:xfrm>
          <a:prstGeom prst="line">
            <a:avLst/>
          </a:prstGeom>
          <a:ln>
            <a:gradFill flip="none" rotWithShape="1">
              <a:gsLst>
                <a:gs pos="7000">
                  <a:srgbClr val="4AC7F4"/>
                </a:gs>
                <a:gs pos="50000">
                  <a:schemeClr val="bg1"/>
                </a:gs>
                <a:gs pos="96000">
                  <a:srgbClr val="4AC7F4"/>
                </a:gs>
              </a:gsLst>
              <a:lin ang="5400000" scaled="1"/>
              <a:tileRect/>
            </a:gra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A9458BDC-A49E-4EC1-9FD7-17E29F3AD19A}"/>
              </a:ext>
            </a:extLst>
          </p:cNvPr>
          <p:cNvCxnSpPr>
            <a:cxnSpLocks/>
          </p:cNvCxnSpPr>
          <p:nvPr/>
        </p:nvCxnSpPr>
        <p:spPr>
          <a:xfrm>
            <a:off x="11329319" y="5981619"/>
            <a:ext cx="0" cy="189145"/>
          </a:xfrm>
          <a:prstGeom prst="line">
            <a:avLst/>
          </a:prstGeom>
          <a:ln>
            <a:gradFill flip="none" rotWithShape="1">
              <a:gsLst>
                <a:gs pos="7000">
                  <a:srgbClr val="4AC7F4"/>
                </a:gs>
                <a:gs pos="50000">
                  <a:schemeClr val="bg1"/>
                </a:gs>
                <a:gs pos="96000">
                  <a:srgbClr val="4AC7F4"/>
                </a:gs>
              </a:gsLst>
              <a:lin ang="5400000" scaled="1"/>
              <a:tileRect/>
            </a:gradFill>
          </a:ln>
        </p:spPr>
        <p:style>
          <a:lnRef idx="1">
            <a:schemeClr val="accent1"/>
          </a:lnRef>
          <a:fillRef idx="0">
            <a:schemeClr val="accent1"/>
          </a:fillRef>
          <a:effectRef idx="0">
            <a:schemeClr val="accent1"/>
          </a:effectRef>
          <a:fontRef idx="minor">
            <a:schemeClr val="tx1"/>
          </a:fontRef>
        </p:style>
      </p:cxnSp>
      <p:grpSp>
        <p:nvGrpSpPr>
          <p:cNvPr id="283" name="Group 282">
            <a:extLst>
              <a:ext uri="{FF2B5EF4-FFF2-40B4-BE49-F238E27FC236}">
                <a16:creationId xmlns:a16="http://schemas.microsoft.com/office/drawing/2014/main" id="{67012554-409F-43FA-B787-BC2BE54E1A8E}"/>
              </a:ext>
            </a:extLst>
          </p:cNvPr>
          <p:cNvGrpSpPr/>
          <p:nvPr/>
        </p:nvGrpSpPr>
        <p:grpSpPr>
          <a:xfrm>
            <a:off x="9487135" y="3653680"/>
            <a:ext cx="298671" cy="298671"/>
            <a:chOff x="-717193" y="3776686"/>
            <a:chExt cx="571500" cy="571500"/>
          </a:xfrm>
          <a:solidFill>
            <a:schemeClr val="bg1"/>
          </a:solidFill>
        </p:grpSpPr>
        <p:sp>
          <p:nvSpPr>
            <p:cNvPr id="284" name="Freeform: Shape 283">
              <a:extLst>
                <a:ext uri="{FF2B5EF4-FFF2-40B4-BE49-F238E27FC236}">
                  <a16:creationId xmlns:a16="http://schemas.microsoft.com/office/drawing/2014/main" id="{EC89E113-F530-40D0-8CE0-5039082FF5AF}"/>
                </a:ext>
              </a:extLst>
            </p:cNvPr>
            <p:cNvSpPr/>
            <p:nvPr/>
          </p:nvSpPr>
          <p:spPr>
            <a:xfrm>
              <a:off x="-679093" y="3814786"/>
              <a:ext cx="190500" cy="190500"/>
            </a:xfrm>
            <a:custGeom>
              <a:avLst/>
              <a:gdLst>
                <a:gd name="connsiteX0" fmla="*/ 95250 w 190500"/>
                <a:gd name="connsiteY0" fmla="*/ 190500 h 190500"/>
                <a:gd name="connsiteX1" fmla="*/ 120101 w 190500"/>
                <a:gd name="connsiteY1" fmla="*/ 187100 h 190500"/>
                <a:gd name="connsiteX2" fmla="*/ 120291 w 190500"/>
                <a:gd name="connsiteY2" fmla="*/ 187071 h 190500"/>
                <a:gd name="connsiteX3" fmla="*/ 120672 w 190500"/>
                <a:gd name="connsiteY3" fmla="*/ 186947 h 190500"/>
                <a:gd name="connsiteX4" fmla="*/ 127092 w 190500"/>
                <a:gd name="connsiteY4" fmla="*/ 184909 h 190500"/>
                <a:gd name="connsiteX5" fmla="*/ 128740 w 190500"/>
                <a:gd name="connsiteY5" fmla="*/ 184309 h 190500"/>
                <a:gd name="connsiteX6" fmla="*/ 134626 w 190500"/>
                <a:gd name="connsiteY6" fmla="*/ 181880 h 190500"/>
                <a:gd name="connsiteX7" fmla="*/ 136417 w 190500"/>
                <a:gd name="connsiteY7" fmla="*/ 181013 h 190500"/>
                <a:gd name="connsiteX8" fmla="*/ 141980 w 190500"/>
                <a:gd name="connsiteY8" fmla="*/ 178156 h 190500"/>
                <a:gd name="connsiteX9" fmla="*/ 143104 w 190500"/>
                <a:gd name="connsiteY9" fmla="*/ 177470 h 190500"/>
                <a:gd name="connsiteX10" fmla="*/ 154505 w 190500"/>
                <a:gd name="connsiteY10" fmla="*/ 169688 h 190500"/>
                <a:gd name="connsiteX11" fmla="*/ 154915 w 190500"/>
                <a:gd name="connsiteY11" fmla="*/ 169383 h 190500"/>
                <a:gd name="connsiteX12" fmla="*/ 158972 w 190500"/>
                <a:gd name="connsiteY12" fmla="*/ 165840 h 190500"/>
                <a:gd name="connsiteX13" fmla="*/ 161192 w 190500"/>
                <a:gd name="connsiteY13" fmla="*/ 163830 h 190500"/>
                <a:gd name="connsiteX14" fmla="*/ 164783 w 190500"/>
                <a:gd name="connsiteY14" fmla="*/ 160144 h 190500"/>
                <a:gd name="connsiteX15" fmla="*/ 166897 w 190500"/>
                <a:gd name="connsiteY15" fmla="*/ 157820 h 190500"/>
                <a:gd name="connsiteX16" fmla="*/ 170202 w 190500"/>
                <a:gd name="connsiteY16" fmla="*/ 153838 h 190500"/>
                <a:gd name="connsiteX17" fmla="*/ 171993 w 190500"/>
                <a:gd name="connsiteY17" fmla="*/ 151438 h 190500"/>
                <a:gd name="connsiteX18" fmla="*/ 175079 w 190500"/>
                <a:gd name="connsiteY18" fmla="*/ 147056 h 190500"/>
                <a:gd name="connsiteX19" fmla="*/ 176308 w 190500"/>
                <a:gd name="connsiteY19" fmla="*/ 145037 h 190500"/>
                <a:gd name="connsiteX20" fmla="*/ 184375 w 190500"/>
                <a:gd name="connsiteY20" fmla="*/ 128578 h 190500"/>
                <a:gd name="connsiteX21" fmla="*/ 185614 w 190500"/>
                <a:gd name="connsiteY21" fmla="*/ 125187 h 190500"/>
                <a:gd name="connsiteX22" fmla="*/ 186909 w 190500"/>
                <a:gd name="connsiteY22" fmla="*/ 120872 h 190500"/>
                <a:gd name="connsiteX23" fmla="*/ 187995 w 190500"/>
                <a:gd name="connsiteY23" fmla="*/ 116653 h 190500"/>
                <a:gd name="connsiteX24" fmla="*/ 188843 w 190500"/>
                <a:gd name="connsiteY24" fmla="*/ 112671 h 190500"/>
                <a:gd name="connsiteX25" fmla="*/ 189652 w 190500"/>
                <a:gd name="connsiteY25" fmla="*/ 107394 h 190500"/>
                <a:gd name="connsiteX26" fmla="*/ 190062 w 190500"/>
                <a:gd name="connsiteY26" fmla="*/ 104118 h 190500"/>
                <a:gd name="connsiteX27" fmla="*/ 190500 w 190500"/>
                <a:gd name="connsiteY27" fmla="*/ 95250 h 190500"/>
                <a:gd name="connsiteX28" fmla="*/ 95250 w 190500"/>
                <a:gd name="connsiteY28" fmla="*/ 0 h 190500"/>
                <a:gd name="connsiteX29" fmla="*/ 84211 w 190500"/>
                <a:gd name="connsiteY29" fmla="*/ 695 h 190500"/>
                <a:gd name="connsiteX30" fmla="*/ 81267 w 190500"/>
                <a:gd name="connsiteY30" fmla="*/ 1143 h 190500"/>
                <a:gd name="connsiteX31" fmla="*/ 73285 w 190500"/>
                <a:gd name="connsiteY31" fmla="*/ 2657 h 190500"/>
                <a:gd name="connsiteX32" fmla="*/ 69999 w 190500"/>
                <a:gd name="connsiteY32" fmla="*/ 3505 h 190500"/>
                <a:gd name="connsiteX33" fmla="*/ 62532 w 190500"/>
                <a:gd name="connsiteY33" fmla="*/ 5915 h 190500"/>
                <a:gd name="connsiteX34" fmla="*/ 59436 w 190500"/>
                <a:gd name="connsiteY34" fmla="*/ 7048 h 190500"/>
                <a:gd name="connsiteX35" fmla="*/ 50035 w 190500"/>
                <a:gd name="connsiteY35" fmla="*/ 11440 h 190500"/>
                <a:gd name="connsiteX36" fmla="*/ 49625 w 190500"/>
                <a:gd name="connsiteY36" fmla="*/ 11630 h 190500"/>
                <a:gd name="connsiteX37" fmla="*/ 49616 w 190500"/>
                <a:gd name="connsiteY37" fmla="*/ 11640 h 190500"/>
                <a:gd name="connsiteX38" fmla="*/ 48063 w 190500"/>
                <a:gd name="connsiteY38" fmla="*/ 12621 h 190500"/>
                <a:gd name="connsiteX39" fmla="*/ 40843 w 190500"/>
                <a:gd name="connsiteY39" fmla="*/ 17174 h 190500"/>
                <a:gd name="connsiteX40" fmla="*/ 37024 w 190500"/>
                <a:gd name="connsiteY40" fmla="*/ 20031 h 190500"/>
                <a:gd name="connsiteX41" fmla="*/ 32633 w 190500"/>
                <a:gd name="connsiteY41" fmla="*/ 23651 h 190500"/>
                <a:gd name="connsiteX42" fmla="*/ 28680 w 190500"/>
                <a:gd name="connsiteY42" fmla="*/ 27241 h 190500"/>
                <a:gd name="connsiteX43" fmla="*/ 25032 w 190500"/>
                <a:gd name="connsiteY43" fmla="*/ 31118 h 190500"/>
                <a:gd name="connsiteX44" fmla="*/ 19679 w 190500"/>
                <a:gd name="connsiteY44" fmla="*/ 37500 h 190500"/>
                <a:gd name="connsiteX45" fmla="*/ 15878 w 190500"/>
                <a:gd name="connsiteY45" fmla="*/ 42710 h 190500"/>
                <a:gd name="connsiteX46" fmla="*/ 13535 w 190500"/>
                <a:gd name="connsiteY46" fmla="*/ 46568 h 190500"/>
                <a:gd name="connsiteX47" fmla="*/ 10268 w 190500"/>
                <a:gd name="connsiteY47" fmla="*/ 52473 h 190500"/>
                <a:gd name="connsiteX48" fmla="*/ 8677 w 190500"/>
                <a:gd name="connsiteY48" fmla="*/ 55759 h 190500"/>
                <a:gd name="connsiteX49" fmla="*/ 5210 w 190500"/>
                <a:gd name="connsiteY49" fmla="*/ 64437 h 190500"/>
                <a:gd name="connsiteX50" fmla="*/ 4810 w 190500"/>
                <a:gd name="connsiteY50" fmla="*/ 65513 h 190500"/>
                <a:gd name="connsiteX51" fmla="*/ 324 w 190500"/>
                <a:gd name="connsiteY51" fmla="*/ 88754 h 190500"/>
                <a:gd name="connsiteX52" fmla="*/ 305 w 190500"/>
                <a:gd name="connsiteY52" fmla="*/ 88925 h 190500"/>
                <a:gd name="connsiteX53" fmla="*/ 314 w 190500"/>
                <a:gd name="connsiteY53" fmla="*/ 89002 h 190500"/>
                <a:gd name="connsiteX54" fmla="*/ 0 w 190500"/>
                <a:gd name="connsiteY54" fmla="*/ 95250 h 190500"/>
                <a:gd name="connsiteX55" fmla="*/ 95250 w 190500"/>
                <a:gd name="connsiteY55" fmla="*/ 190500 h 190500"/>
                <a:gd name="connsiteX56" fmla="*/ 24679 w 190500"/>
                <a:gd name="connsiteY56" fmla="*/ 66627 h 190500"/>
                <a:gd name="connsiteX57" fmla="*/ 26527 w 190500"/>
                <a:gd name="connsiteY57" fmla="*/ 62560 h 190500"/>
                <a:gd name="connsiteX58" fmla="*/ 27918 w 190500"/>
                <a:gd name="connsiteY58" fmla="*/ 59665 h 190500"/>
                <a:gd name="connsiteX59" fmla="*/ 29366 w 190500"/>
                <a:gd name="connsiteY59" fmla="*/ 57131 h 190500"/>
                <a:gd name="connsiteX60" fmla="*/ 31804 w 190500"/>
                <a:gd name="connsiteY60" fmla="*/ 53111 h 190500"/>
                <a:gd name="connsiteX61" fmla="*/ 32842 w 190500"/>
                <a:gd name="connsiteY61" fmla="*/ 51645 h 190500"/>
                <a:gd name="connsiteX62" fmla="*/ 36243 w 190500"/>
                <a:gd name="connsiteY62" fmla="*/ 47092 h 190500"/>
                <a:gd name="connsiteX63" fmla="*/ 37033 w 190500"/>
                <a:gd name="connsiteY63" fmla="*/ 46168 h 190500"/>
                <a:gd name="connsiteX64" fmla="*/ 41138 w 190500"/>
                <a:gd name="connsiteY64" fmla="*/ 41653 h 190500"/>
                <a:gd name="connsiteX65" fmla="*/ 41986 w 190500"/>
                <a:gd name="connsiteY65" fmla="*/ 40834 h 190500"/>
                <a:gd name="connsiteX66" fmla="*/ 46425 w 190500"/>
                <a:gd name="connsiteY66" fmla="*/ 36805 h 190500"/>
                <a:gd name="connsiteX67" fmla="*/ 47692 w 190500"/>
                <a:gd name="connsiteY67" fmla="*/ 35795 h 190500"/>
                <a:gd name="connsiteX68" fmla="*/ 50721 w 190500"/>
                <a:gd name="connsiteY68" fmla="*/ 33528 h 190500"/>
                <a:gd name="connsiteX69" fmla="*/ 59331 w 190500"/>
                <a:gd name="connsiteY69" fmla="*/ 49301 h 190500"/>
                <a:gd name="connsiteX70" fmla="*/ 78581 w 190500"/>
                <a:gd name="connsiteY70" fmla="*/ 84582 h 190500"/>
                <a:gd name="connsiteX71" fmla="*/ 20526 w 190500"/>
                <a:gd name="connsiteY71" fmla="*/ 80705 h 190500"/>
                <a:gd name="connsiteX72" fmla="*/ 24241 w 190500"/>
                <a:gd name="connsiteY72" fmla="*/ 67799 h 190500"/>
                <a:gd name="connsiteX73" fmla="*/ 24679 w 190500"/>
                <a:gd name="connsiteY73" fmla="*/ 66627 h 190500"/>
                <a:gd name="connsiteX74" fmla="*/ 19279 w 190500"/>
                <a:gd name="connsiteY74" fmla="*/ 99727 h 190500"/>
                <a:gd name="connsiteX75" fmla="*/ 87849 w 190500"/>
                <a:gd name="connsiteY75" fmla="*/ 104299 h 190500"/>
                <a:gd name="connsiteX76" fmla="*/ 105937 w 190500"/>
                <a:gd name="connsiteY76" fmla="*/ 170612 h 190500"/>
                <a:gd name="connsiteX77" fmla="*/ 95250 w 190500"/>
                <a:gd name="connsiteY77" fmla="*/ 171450 h 190500"/>
                <a:gd name="connsiteX78" fmla="*/ 19279 w 190500"/>
                <a:gd name="connsiteY78" fmla="*/ 99727 h 190500"/>
                <a:gd name="connsiteX79" fmla="*/ 171450 w 190500"/>
                <a:gd name="connsiteY79" fmla="*/ 95250 h 190500"/>
                <a:gd name="connsiteX80" fmla="*/ 170669 w 190500"/>
                <a:gd name="connsiteY80" fmla="*/ 105575 h 190500"/>
                <a:gd name="connsiteX81" fmla="*/ 170326 w 190500"/>
                <a:gd name="connsiteY81" fmla="*/ 107823 h 190500"/>
                <a:gd name="connsiteX82" fmla="*/ 164211 w 190500"/>
                <a:gd name="connsiteY82" fmla="*/ 127464 h 190500"/>
                <a:gd name="connsiteX83" fmla="*/ 163620 w 190500"/>
                <a:gd name="connsiteY83" fmla="*/ 128683 h 190500"/>
                <a:gd name="connsiteX84" fmla="*/ 151990 w 190500"/>
                <a:gd name="connsiteY84" fmla="*/ 145933 h 190500"/>
                <a:gd name="connsiteX85" fmla="*/ 151171 w 190500"/>
                <a:gd name="connsiteY85" fmla="*/ 146837 h 190500"/>
                <a:gd name="connsiteX86" fmla="*/ 134836 w 190500"/>
                <a:gd name="connsiteY86" fmla="*/ 160230 h 190500"/>
                <a:gd name="connsiteX87" fmla="*/ 134055 w 190500"/>
                <a:gd name="connsiteY87" fmla="*/ 160706 h 190500"/>
                <a:gd name="connsiteX88" fmla="*/ 124320 w 190500"/>
                <a:gd name="connsiteY88" fmla="*/ 165611 h 190500"/>
                <a:gd name="connsiteX89" fmla="*/ 104451 w 190500"/>
                <a:gd name="connsiteY89" fmla="*/ 92745 h 190500"/>
                <a:gd name="connsiteX90" fmla="*/ 103622 w 190500"/>
                <a:gd name="connsiteY90" fmla="*/ 90688 h 190500"/>
                <a:gd name="connsiteX91" fmla="*/ 67456 w 190500"/>
                <a:gd name="connsiteY91" fmla="*/ 24374 h 190500"/>
                <a:gd name="connsiteX92" fmla="*/ 70228 w 190500"/>
                <a:gd name="connsiteY92" fmla="*/ 23355 h 190500"/>
                <a:gd name="connsiteX93" fmla="*/ 73447 w 190500"/>
                <a:gd name="connsiteY93" fmla="*/ 22260 h 190500"/>
                <a:gd name="connsiteX94" fmla="*/ 77067 w 190500"/>
                <a:gd name="connsiteY94" fmla="*/ 21326 h 190500"/>
                <a:gd name="connsiteX95" fmla="*/ 80591 w 190500"/>
                <a:gd name="connsiteY95" fmla="*/ 20488 h 190500"/>
                <a:gd name="connsiteX96" fmla="*/ 84639 w 190500"/>
                <a:gd name="connsiteY96" fmla="*/ 19869 h 190500"/>
                <a:gd name="connsiteX97" fmla="*/ 87849 w 190500"/>
                <a:gd name="connsiteY97" fmla="*/ 19412 h 190500"/>
                <a:gd name="connsiteX98" fmla="*/ 95250 w 190500"/>
                <a:gd name="connsiteY98" fmla="*/ 19050 h 190500"/>
                <a:gd name="connsiteX99" fmla="*/ 171450 w 190500"/>
                <a:gd name="connsiteY99" fmla="*/ 95250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190500" h="190500">
                  <a:moveTo>
                    <a:pt x="95250" y="190500"/>
                  </a:moveTo>
                  <a:cubicBezTo>
                    <a:pt x="103861" y="190500"/>
                    <a:pt x="112166" y="189252"/>
                    <a:pt x="120101" y="187100"/>
                  </a:cubicBezTo>
                  <a:cubicBezTo>
                    <a:pt x="120167" y="187081"/>
                    <a:pt x="120225" y="187090"/>
                    <a:pt x="120291" y="187071"/>
                  </a:cubicBezTo>
                  <a:cubicBezTo>
                    <a:pt x="120425" y="187033"/>
                    <a:pt x="120539" y="186985"/>
                    <a:pt x="120672" y="186947"/>
                  </a:cubicBezTo>
                  <a:cubicBezTo>
                    <a:pt x="122844" y="186347"/>
                    <a:pt x="124978" y="185661"/>
                    <a:pt x="127092" y="184909"/>
                  </a:cubicBezTo>
                  <a:cubicBezTo>
                    <a:pt x="127645" y="184709"/>
                    <a:pt x="128197" y="184509"/>
                    <a:pt x="128740" y="184309"/>
                  </a:cubicBezTo>
                  <a:cubicBezTo>
                    <a:pt x="130731" y="183556"/>
                    <a:pt x="132702" y="182756"/>
                    <a:pt x="134626" y="181880"/>
                  </a:cubicBezTo>
                  <a:cubicBezTo>
                    <a:pt x="135226" y="181604"/>
                    <a:pt x="135817" y="181308"/>
                    <a:pt x="136417" y="181013"/>
                  </a:cubicBezTo>
                  <a:cubicBezTo>
                    <a:pt x="138303" y="180108"/>
                    <a:pt x="140170" y="179184"/>
                    <a:pt x="141980" y="178156"/>
                  </a:cubicBezTo>
                  <a:cubicBezTo>
                    <a:pt x="142361" y="177937"/>
                    <a:pt x="142723" y="177689"/>
                    <a:pt x="143104" y="177470"/>
                  </a:cubicBezTo>
                  <a:cubicBezTo>
                    <a:pt x="147095" y="175136"/>
                    <a:pt x="150914" y="172555"/>
                    <a:pt x="154505" y="169688"/>
                  </a:cubicBezTo>
                  <a:cubicBezTo>
                    <a:pt x="154638" y="169583"/>
                    <a:pt x="154781" y="169488"/>
                    <a:pt x="154915" y="169383"/>
                  </a:cubicBezTo>
                  <a:cubicBezTo>
                    <a:pt x="156315" y="168259"/>
                    <a:pt x="157639" y="167049"/>
                    <a:pt x="158972" y="165840"/>
                  </a:cubicBezTo>
                  <a:cubicBezTo>
                    <a:pt x="159715" y="165173"/>
                    <a:pt x="160468" y="164516"/>
                    <a:pt x="161192" y="163830"/>
                  </a:cubicBezTo>
                  <a:cubicBezTo>
                    <a:pt x="162430" y="162639"/>
                    <a:pt x="163611" y="161401"/>
                    <a:pt x="164783" y="160144"/>
                  </a:cubicBezTo>
                  <a:cubicBezTo>
                    <a:pt x="165497" y="159372"/>
                    <a:pt x="166211" y="158610"/>
                    <a:pt x="166897" y="157820"/>
                  </a:cubicBezTo>
                  <a:cubicBezTo>
                    <a:pt x="168031" y="156524"/>
                    <a:pt x="169135" y="155200"/>
                    <a:pt x="170202" y="153838"/>
                  </a:cubicBezTo>
                  <a:cubicBezTo>
                    <a:pt x="170821" y="153048"/>
                    <a:pt x="171402" y="152248"/>
                    <a:pt x="171993" y="151438"/>
                  </a:cubicBezTo>
                  <a:cubicBezTo>
                    <a:pt x="173050" y="150000"/>
                    <a:pt x="174098" y="148552"/>
                    <a:pt x="175079" y="147056"/>
                  </a:cubicBezTo>
                  <a:cubicBezTo>
                    <a:pt x="175508" y="146399"/>
                    <a:pt x="175898" y="145704"/>
                    <a:pt x="176308" y="145037"/>
                  </a:cubicBezTo>
                  <a:cubicBezTo>
                    <a:pt x="179508" y="139856"/>
                    <a:pt x="182204" y="134350"/>
                    <a:pt x="184375" y="128578"/>
                  </a:cubicBezTo>
                  <a:cubicBezTo>
                    <a:pt x="184795" y="127454"/>
                    <a:pt x="185233" y="126330"/>
                    <a:pt x="185614" y="125187"/>
                  </a:cubicBezTo>
                  <a:cubicBezTo>
                    <a:pt x="186090" y="123768"/>
                    <a:pt x="186500" y="122320"/>
                    <a:pt x="186909" y="120872"/>
                  </a:cubicBezTo>
                  <a:cubicBezTo>
                    <a:pt x="187300" y="119472"/>
                    <a:pt x="187671" y="118072"/>
                    <a:pt x="187995" y="116653"/>
                  </a:cubicBezTo>
                  <a:cubicBezTo>
                    <a:pt x="188300" y="115329"/>
                    <a:pt x="188585" y="114014"/>
                    <a:pt x="188843" y="112671"/>
                  </a:cubicBezTo>
                  <a:cubicBezTo>
                    <a:pt x="189167" y="110928"/>
                    <a:pt x="189424" y="109166"/>
                    <a:pt x="189652" y="107394"/>
                  </a:cubicBezTo>
                  <a:cubicBezTo>
                    <a:pt x="189795" y="106299"/>
                    <a:pt x="189967" y="105223"/>
                    <a:pt x="190062" y="104118"/>
                  </a:cubicBezTo>
                  <a:cubicBezTo>
                    <a:pt x="190329" y="101194"/>
                    <a:pt x="190500" y="98241"/>
                    <a:pt x="190500" y="95250"/>
                  </a:cubicBezTo>
                  <a:cubicBezTo>
                    <a:pt x="190500" y="42729"/>
                    <a:pt x="147771" y="0"/>
                    <a:pt x="95250" y="0"/>
                  </a:cubicBezTo>
                  <a:cubicBezTo>
                    <a:pt x="91507" y="0"/>
                    <a:pt x="87840" y="276"/>
                    <a:pt x="84211" y="695"/>
                  </a:cubicBezTo>
                  <a:cubicBezTo>
                    <a:pt x="83220" y="810"/>
                    <a:pt x="82248" y="1000"/>
                    <a:pt x="81267" y="1143"/>
                  </a:cubicBezTo>
                  <a:cubicBezTo>
                    <a:pt x="78572" y="1543"/>
                    <a:pt x="75905" y="2038"/>
                    <a:pt x="73285" y="2657"/>
                  </a:cubicBezTo>
                  <a:cubicBezTo>
                    <a:pt x="72180" y="2915"/>
                    <a:pt x="71095" y="3200"/>
                    <a:pt x="69999" y="3505"/>
                  </a:cubicBezTo>
                  <a:cubicBezTo>
                    <a:pt x="67466" y="4201"/>
                    <a:pt x="64980" y="5010"/>
                    <a:pt x="62532" y="5915"/>
                  </a:cubicBezTo>
                  <a:cubicBezTo>
                    <a:pt x="61503" y="6296"/>
                    <a:pt x="60455" y="6639"/>
                    <a:pt x="59436" y="7048"/>
                  </a:cubicBezTo>
                  <a:cubicBezTo>
                    <a:pt x="56217" y="8363"/>
                    <a:pt x="53064" y="9801"/>
                    <a:pt x="50035" y="11440"/>
                  </a:cubicBezTo>
                  <a:cubicBezTo>
                    <a:pt x="49901" y="11516"/>
                    <a:pt x="49759" y="11563"/>
                    <a:pt x="49625" y="11630"/>
                  </a:cubicBezTo>
                  <a:cubicBezTo>
                    <a:pt x="49616" y="11630"/>
                    <a:pt x="49616" y="11640"/>
                    <a:pt x="49616" y="11640"/>
                  </a:cubicBezTo>
                  <a:cubicBezTo>
                    <a:pt x="49073" y="11935"/>
                    <a:pt x="48597" y="12316"/>
                    <a:pt x="48063" y="12621"/>
                  </a:cubicBezTo>
                  <a:cubicBezTo>
                    <a:pt x="45587" y="14040"/>
                    <a:pt x="43177" y="15545"/>
                    <a:pt x="40843" y="17174"/>
                  </a:cubicBezTo>
                  <a:cubicBezTo>
                    <a:pt x="39529" y="18088"/>
                    <a:pt x="38281" y="19060"/>
                    <a:pt x="37024" y="20031"/>
                  </a:cubicBezTo>
                  <a:cubicBezTo>
                    <a:pt x="35528" y="21193"/>
                    <a:pt x="34061" y="22403"/>
                    <a:pt x="32633" y="23651"/>
                  </a:cubicBezTo>
                  <a:cubicBezTo>
                    <a:pt x="31290" y="24832"/>
                    <a:pt x="29956" y="26003"/>
                    <a:pt x="28680" y="27241"/>
                  </a:cubicBezTo>
                  <a:cubicBezTo>
                    <a:pt x="27413" y="28480"/>
                    <a:pt x="26222" y="29804"/>
                    <a:pt x="25032" y="31118"/>
                  </a:cubicBezTo>
                  <a:cubicBezTo>
                    <a:pt x="23155" y="33176"/>
                    <a:pt x="21365" y="35290"/>
                    <a:pt x="19679" y="37500"/>
                  </a:cubicBezTo>
                  <a:cubicBezTo>
                    <a:pt x="18374" y="39205"/>
                    <a:pt x="17069" y="40919"/>
                    <a:pt x="15878" y="42710"/>
                  </a:cubicBezTo>
                  <a:cubicBezTo>
                    <a:pt x="15049" y="43967"/>
                    <a:pt x="14307" y="45272"/>
                    <a:pt x="13535" y="46568"/>
                  </a:cubicBezTo>
                  <a:cubicBezTo>
                    <a:pt x="12383" y="48501"/>
                    <a:pt x="11287" y="50463"/>
                    <a:pt x="10268" y="52473"/>
                  </a:cubicBezTo>
                  <a:cubicBezTo>
                    <a:pt x="9725" y="53559"/>
                    <a:pt x="9182" y="54645"/>
                    <a:pt x="8677" y="55759"/>
                  </a:cubicBezTo>
                  <a:cubicBezTo>
                    <a:pt x="7382" y="58588"/>
                    <a:pt x="6229" y="61474"/>
                    <a:pt x="5210" y="64437"/>
                  </a:cubicBezTo>
                  <a:cubicBezTo>
                    <a:pt x="5086" y="64799"/>
                    <a:pt x="4934" y="65151"/>
                    <a:pt x="4810" y="65513"/>
                  </a:cubicBezTo>
                  <a:cubicBezTo>
                    <a:pt x="2372" y="72904"/>
                    <a:pt x="867" y="80696"/>
                    <a:pt x="324" y="88754"/>
                  </a:cubicBezTo>
                  <a:cubicBezTo>
                    <a:pt x="324" y="88811"/>
                    <a:pt x="305" y="88868"/>
                    <a:pt x="305" y="88925"/>
                  </a:cubicBezTo>
                  <a:cubicBezTo>
                    <a:pt x="305" y="88954"/>
                    <a:pt x="314" y="88973"/>
                    <a:pt x="314" y="89002"/>
                  </a:cubicBezTo>
                  <a:cubicBezTo>
                    <a:pt x="181" y="91078"/>
                    <a:pt x="0" y="93135"/>
                    <a:pt x="0" y="95250"/>
                  </a:cubicBezTo>
                  <a:cubicBezTo>
                    <a:pt x="0" y="147771"/>
                    <a:pt x="42729" y="190500"/>
                    <a:pt x="95250" y="190500"/>
                  </a:cubicBezTo>
                  <a:close/>
                  <a:moveTo>
                    <a:pt x="24679" y="66627"/>
                  </a:moveTo>
                  <a:cubicBezTo>
                    <a:pt x="25232" y="65237"/>
                    <a:pt x="25889" y="63903"/>
                    <a:pt x="26527" y="62560"/>
                  </a:cubicBezTo>
                  <a:cubicBezTo>
                    <a:pt x="26984" y="61598"/>
                    <a:pt x="27422" y="60608"/>
                    <a:pt x="27918" y="59665"/>
                  </a:cubicBezTo>
                  <a:cubicBezTo>
                    <a:pt x="28375" y="58798"/>
                    <a:pt x="28880" y="57979"/>
                    <a:pt x="29366" y="57131"/>
                  </a:cubicBezTo>
                  <a:cubicBezTo>
                    <a:pt x="30156" y="55778"/>
                    <a:pt x="30937" y="54416"/>
                    <a:pt x="31804" y="53111"/>
                  </a:cubicBezTo>
                  <a:cubicBezTo>
                    <a:pt x="32137" y="52616"/>
                    <a:pt x="32499" y="52140"/>
                    <a:pt x="32842" y="51645"/>
                  </a:cubicBezTo>
                  <a:cubicBezTo>
                    <a:pt x="33928" y="50092"/>
                    <a:pt x="35052" y="48558"/>
                    <a:pt x="36243" y="47092"/>
                  </a:cubicBezTo>
                  <a:cubicBezTo>
                    <a:pt x="36500" y="46777"/>
                    <a:pt x="36776" y="46482"/>
                    <a:pt x="37033" y="46168"/>
                  </a:cubicBezTo>
                  <a:cubicBezTo>
                    <a:pt x="38348" y="44615"/>
                    <a:pt x="39710" y="43101"/>
                    <a:pt x="41138" y="41653"/>
                  </a:cubicBezTo>
                  <a:cubicBezTo>
                    <a:pt x="41415" y="41377"/>
                    <a:pt x="41710" y="41110"/>
                    <a:pt x="41986" y="40834"/>
                  </a:cubicBezTo>
                  <a:cubicBezTo>
                    <a:pt x="43415" y="39434"/>
                    <a:pt x="44891" y="38081"/>
                    <a:pt x="46425" y="36805"/>
                  </a:cubicBezTo>
                  <a:cubicBezTo>
                    <a:pt x="46834" y="36462"/>
                    <a:pt x="47273" y="36138"/>
                    <a:pt x="47692" y="35795"/>
                  </a:cubicBezTo>
                  <a:cubicBezTo>
                    <a:pt x="48673" y="35004"/>
                    <a:pt x="49701" y="34271"/>
                    <a:pt x="50721" y="33528"/>
                  </a:cubicBezTo>
                  <a:lnTo>
                    <a:pt x="59331" y="49301"/>
                  </a:lnTo>
                  <a:lnTo>
                    <a:pt x="78581" y="84582"/>
                  </a:lnTo>
                  <a:lnTo>
                    <a:pt x="20526" y="80705"/>
                  </a:lnTo>
                  <a:cubicBezTo>
                    <a:pt x="21374" y="76257"/>
                    <a:pt x="22650" y="71952"/>
                    <a:pt x="24241" y="67799"/>
                  </a:cubicBezTo>
                  <a:cubicBezTo>
                    <a:pt x="24394" y="67418"/>
                    <a:pt x="24517" y="67018"/>
                    <a:pt x="24679" y="66627"/>
                  </a:cubicBezTo>
                  <a:close/>
                  <a:moveTo>
                    <a:pt x="19279" y="99727"/>
                  </a:moveTo>
                  <a:lnTo>
                    <a:pt x="87849" y="104299"/>
                  </a:lnTo>
                  <a:lnTo>
                    <a:pt x="105937" y="170612"/>
                  </a:lnTo>
                  <a:cubicBezTo>
                    <a:pt x="102432" y="171107"/>
                    <a:pt x="98889" y="171450"/>
                    <a:pt x="95250" y="171450"/>
                  </a:cubicBezTo>
                  <a:cubicBezTo>
                    <a:pt x="54750" y="171450"/>
                    <a:pt x="21612" y="139656"/>
                    <a:pt x="19279" y="99727"/>
                  </a:cubicBezTo>
                  <a:close/>
                  <a:moveTo>
                    <a:pt x="171450" y="95250"/>
                  </a:moveTo>
                  <a:cubicBezTo>
                    <a:pt x="171450" y="98746"/>
                    <a:pt x="171136" y="102184"/>
                    <a:pt x="170669" y="105575"/>
                  </a:cubicBezTo>
                  <a:cubicBezTo>
                    <a:pt x="170564" y="106328"/>
                    <a:pt x="170450" y="107080"/>
                    <a:pt x="170326" y="107823"/>
                  </a:cubicBezTo>
                  <a:cubicBezTo>
                    <a:pt x="169164" y="114691"/>
                    <a:pt x="167107" y="121291"/>
                    <a:pt x="164211" y="127464"/>
                  </a:cubicBezTo>
                  <a:cubicBezTo>
                    <a:pt x="164021" y="127873"/>
                    <a:pt x="163820" y="128283"/>
                    <a:pt x="163620" y="128683"/>
                  </a:cubicBezTo>
                  <a:cubicBezTo>
                    <a:pt x="160544" y="134941"/>
                    <a:pt x="156629" y="140751"/>
                    <a:pt x="151990" y="145933"/>
                  </a:cubicBezTo>
                  <a:cubicBezTo>
                    <a:pt x="151714" y="146237"/>
                    <a:pt x="151448" y="146542"/>
                    <a:pt x="151171" y="146837"/>
                  </a:cubicBezTo>
                  <a:cubicBezTo>
                    <a:pt x="146399" y="152000"/>
                    <a:pt x="140922" y="156524"/>
                    <a:pt x="134836" y="160230"/>
                  </a:cubicBezTo>
                  <a:cubicBezTo>
                    <a:pt x="134579" y="160391"/>
                    <a:pt x="134322" y="160544"/>
                    <a:pt x="134055" y="160706"/>
                  </a:cubicBezTo>
                  <a:cubicBezTo>
                    <a:pt x="130950" y="162554"/>
                    <a:pt x="127711" y="164211"/>
                    <a:pt x="124320" y="165611"/>
                  </a:cubicBezTo>
                  <a:lnTo>
                    <a:pt x="104451" y="92745"/>
                  </a:lnTo>
                  <a:cubicBezTo>
                    <a:pt x="104251" y="92031"/>
                    <a:pt x="103975" y="91345"/>
                    <a:pt x="103622" y="90688"/>
                  </a:cubicBezTo>
                  <a:lnTo>
                    <a:pt x="67456" y="24374"/>
                  </a:lnTo>
                  <a:cubicBezTo>
                    <a:pt x="68370" y="24013"/>
                    <a:pt x="69294" y="23679"/>
                    <a:pt x="70228" y="23355"/>
                  </a:cubicBezTo>
                  <a:cubicBezTo>
                    <a:pt x="71295" y="22984"/>
                    <a:pt x="72361" y="22584"/>
                    <a:pt x="73447" y="22260"/>
                  </a:cubicBezTo>
                  <a:cubicBezTo>
                    <a:pt x="74638" y="21908"/>
                    <a:pt x="75857" y="21622"/>
                    <a:pt x="77067" y="21326"/>
                  </a:cubicBezTo>
                  <a:cubicBezTo>
                    <a:pt x="78238" y="21041"/>
                    <a:pt x="79410" y="20717"/>
                    <a:pt x="80591" y="20488"/>
                  </a:cubicBezTo>
                  <a:cubicBezTo>
                    <a:pt x="81925" y="20231"/>
                    <a:pt x="83287" y="20060"/>
                    <a:pt x="84639" y="19869"/>
                  </a:cubicBezTo>
                  <a:cubicBezTo>
                    <a:pt x="85706" y="19717"/>
                    <a:pt x="86773" y="19517"/>
                    <a:pt x="87849" y="19412"/>
                  </a:cubicBezTo>
                  <a:cubicBezTo>
                    <a:pt x="90278" y="19193"/>
                    <a:pt x="92745" y="19050"/>
                    <a:pt x="95250" y="19050"/>
                  </a:cubicBezTo>
                  <a:cubicBezTo>
                    <a:pt x="137265" y="19050"/>
                    <a:pt x="171450" y="53235"/>
                    <a:pt x="171450" y="95250"/>
                  </a:cubicBezTo>
                  <a:close/>
                </a:path>
              </a:pathLst>
            </a:custGeom>
            <a:grpFill/>
            <a:ln w="3175" cap="flat">
              <a:solidFill>
                <a:schemeClr val="bg1"/>
              </a:solid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285" name="Freeform: Shape 284">
              <a:extLst>
                <a:ext uri="{FF2B5EF4-FFF2-40B4-BE49-F238E27FC236}">
                  <a16:creationId xmlns:a16="http://schemas.microsoft.com/office/drawing/2014/main" id="{797B6E84-BBEB-4CAC-81E8-58D972C613F5}"/>
                </a:ext>
              </a:extLst>
            </p:cNvPr>
            <p:cNvSpPr/>
            <p:nvPr/>
          </p:nvSpPr>
          <p:spPr>
            <a:xfrm>
              <a:off x="-717193" y="3776686"/>
              <a:ext cx="571500" cy="571500"/>
            </a:xfrm>
            <a:custGeom>
              <a:avLst/>
              <a:gdLst>
                <a:gd name="connsiteX0" fmla="*/ 523875 w 571500"/>
                <a:gd name="connsiteY0" fmla="*/ 0 h 571500"/>
                <a:gd name="connsiteX1" fmla="*/ 47625 w 571500"/>
                <a:gd name="connsiteY1" fmla="*/ 0 h 571500"/>
                <a:gd name="connsiteX2" fmla="*/ 0 w 571500"/>
                <a:gd name="connsiteY2" fmla="*/ 47625 h 571500"/>
                <a:gd name="connsiteX3" fmla="*/ 0 w 571500"/>
                <a:gd name="connsiteY3" fmla="*/ 390525 h 571500"/>
                <a:gd name="connsiteX4" fmla="*/ 0 w 571500"/>
                <a:gd name="connsiteY4" fmla="*/ 409575 h 571500"/>
                <a:gd name="connsiteX5" fmla="*/ 47625 w 571500"/>
                <a:gd name="connsiteY5" fmla="*/ 457200 h 571500"/>
                <a:gd name="connsiteX6" fmla="*/ 257175 w 571500"/>
                <a:gd name="connsiteY6" fmla="*/ 457200 h 571500"/>
                <a:gd name="connsiteX7" fmla="*/ 257175 w 571500"/>
                <a:gd name="connsiteY7" fmla="*/ 495300 h 571500"/>
                <a:gd name="connsiteX8" fmla="*/ 180975 w 571500"/>
                <a:gd name="connsiteY8" fmla="*/ 495300 h 571500"/>
                <a:gd name="connsiteX9" fmla="*/ 133350 w 571500"/>
                <a:gd name="connsiteY9" fmla="*/ 542925 h 571500"/>
                <a:gd name="connsiteX10" fmla="*/ 133350 w 571500"/>
                <a:gd name="connsiteY10" fmla="*/ 561975 h 571500"/>
                <a:gd name="connsiteX11" fmla="*/ 142875 w 571500"/>
                <a:gd name="connsiteY11" fmla="*/ 571500 h 571500"/>
                <a:gd name="connsiteX12" fmla="*/ 428625 w 571500"/>
                <a:gd name="connsiteY12" fmla="*/ 571500 h 571500"/>
                <a:gd name="connsiteX13" fmla="*/ 438150 w 571500"/>
                <a:gd name="connsiteY13" fmla="*/ 561975 h 571500"/>
                <a:gd name="connsiteX14" fmla="*/ 438150 w 571500"/>
                <a:gd name="connsiteY14" fmla="*/ 542925 h 571500"/>
                <a:gd name="connsiteX15" fmla="*/ 390525 w 571500"/>
                <a:gd name="connsiteY15" fmla="*/ 495300 h 571500"/>
                <a:gd name="connsiteX16" fmla="*/ 314325 w 571500"/>
                <a:gd name="connsiteY16" fmla="*/ 495300 h 571500"/>
                <a:gd name="connsiteX17" fmla="*/ 314325 w 571500"/>
                <a:gd name="connsiteY17" fmla="*/ 457200 h 571500"/>
                <a:gd name="connsiteX18" fmla="*/ 523875 w 571500"/>
                <a:gd name="connsiteY18" fmla="*/ 457200 h 571500"/>
                <a:gd name="connsiteX19" fmla="*/ 571500 w 571500"/>
                <a:gd name="connsiteY19" fmla="*/ 409575 h 571500"/>
                <a:gd name="connsiteX20" fmla="*/ 571500 w 571500"/>
                <a:gd name="connsiteY20" fmla="*/ 390525 h 571500"/>
                <a:gd name="connsiteX21" fmla="*/ 571500 w 571500"/>
                <a:gd name="connsiteY21" fmla="*/ 47625 h 571500"/>
                <a:gd name="connsiteX22" fmla="*/ 523875 w 571500"/>
                <a:gd name="connsiteY22" fmla="*/ 0 h 571500"/>
                <a:gd name="connsiteX23" fmla="*/ 47625 w 571500"/>
                <a:gd name="connsiteY23" fmla="*/ 19050 h 571500"/>
                <a:gd name="connsiteX24" fmla="*/ 523875 w 571500"/>
                <a:gd name="connsiteY24" fmla="*/ 19050 h 571500"/>
                <a:gd name="connsiteX25" fmla="*/ 552450 w 571500"/>
                <a:gd name="connsiteY25" fmla="*/ 47625 h 571500"/>
                <a:gd name="connsiteX26" fmla="*/ 552450 w 571500"/>
                <a:gd name="connsiteY26" fmla="*/ 381000 h 571500"/>
                <a:gd name="connsiteX27" fmla="*/ 19050 w 571500"/>
                <a:gd name="connsiteY27" fmla="*/ 381000 h 571500"/>
                <a:gd name="connsiteX28" fmla="*/ 19050 w 571500"/>
                <a:gd name="connsiteY28" fmla="*/ 47625 h 571500"/>
                <a:gd name="connsiteX29" fmla="*/ 47625 w 571500"/>
                <a:gd name="connsiteY29" fmla="*/ 19050 h 571500"/>
                <a:gd name="connsiteX30" fmla="*/ 419100 w 571500"/>
                <a:gd name="connsiteY30" fmla="*/ 542925 h 571500"/>
                <a:gd name="connsiteX31" fmla="*/ 419100 w 571500"/>
                <a:gd name="connsiteY31" fmla="*/ 552450 h 571500"/>
                <a:gd name="connsiteX32" fmla="*/ 152400 w 571500"/>
                <a:gd name="connsiteY32" fmla="*/ 552450 h 571500"/>
                <a:gd name="connsiteX33" fmla="*/ 152400 w 571500"/>
                <a:gd name="connsiteY33" fmla="*/ 542925 h 571500"/>
                <a:gd name="connsiteX34" fmla="*/ 180975 w 571500"/>
                <a:gd name="connsiteY34" fmla="*/ 514350 h 571500"/>
                <a:gd name="connsiteX35" fmla="*/ 266700 w 571500"/>
                <a:gd name="connsiteY35" fmla="*/ 514350 h 571500"/>
                <a:gd name="connsiteX36" fmla="*/ 304800 w 571500"/>
                <a:gd name="connsiteY36" fmla="*/ 514350 h 571500"/>
                <a:gd name="connsiteX37" fmla="*/ 390525 w 571500"/>
                <a:gd name="connsiteY37" fmla="*/ 514350 h 571500"/>
                <a:gd name="connsiteX38" fmla="*/ 419100 w 571500"/>
                <a:gd name="connsiteY38" fmla="*/ 542925 h 571500"/>
                <a:gd name="connsiteX39" fmla="*/ 295275 w 571500"/>
                <a:gd name="connsiteY39" fmla="*/ 495300 h 571500"/>
                <a:gd name="connsiteX40" fmla="*/ 276225 w 571500"/>
                <a:gd name="connsiteY40" fmla="*/ 495300 h 571500"/>
                <a:gd name="connsiteX41" fmla="*/ 276225 w 571500"/>
                <a:gd name="connsiteY41" fmla="*/ 457200 h 571500"/>
                <a:gd name="connsiteX42" fmla="*/ 295275 w 571500"/>
                <a:gd name="connsiteY42" fmla="*/ 457200 h 571500"/>
                <a:gd name="connsiteX43" fmla="*/ 295275 w 571500"/>
                <a:gd name="connsiteY43" fmla="*/ 495300 h 571500"/>
                <a:gd name="connsiteX44" fmla="*/ 552450 w 571500"/>
                <a:gd name="connsiteY44" fmla="*/ 409575 h 571500"/>
                <a:gd name="connsiteX45" fmla="*/ 523875 w 571500"/>
                <a:gd name="connsiteY45" fmla="*/ 438150 h 571500"/>
                <a:gd name="connsiteX46" fmla="*/ 304800 w 571500"/>
                <a:gd name="connsiteY46" fmla="*/ 438150 h 571500"/>
                <a:gd name="connsiteX47" fmla="*/ 266700 w 571500"/>
                <a:gd name="connsiteY47" fmla="*/ 438150 h 571500"/>
                <a:gd name="connsiteX48" fmla="*/ 47625 w 571500"/>
                <a:gd name="connsiteY48" fmla="*/ 438150 h 571500"/>
                <a:gd name="connsiteX49" fmla="*/ 19050 w 571500"/>
                <a:gd name="connsiteY49" fmla="*/ 409575 h 571500"/>
                <a:gd name="connsiteX50" fmla="*/ 19050 w 571500"/>
                <a:gd name="connsiteY50" fmla="*/ 400050 h 571500"/>
                <a:gd name="connsiteX51" fmla="*/ 552450 w 571500"/>
                <a:gd name="connsiteY51" fmla="*/ 400050 h 571500"/>
                <a:gd name="connsiteX52" fmla="*/ 552450 w 571500"/>
                <a:gd name="connsiteY52" fmla="*/ 409575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71500" h="571500">
                  <a:moveTo>
                    <a:pt x="523875" y="0"/>
                  </a:moveTo>
                  <a:lnTo>
                    <a:pt x="47625" y="0"/>
                  </a:lnTo>
                  <a:cubicBezTo>
                    <a:pt x="21365" y="0"/>
                    <a:pt x="0" y="21365"/>
                    <a:pt x="0" y="47625"/>
                  </a:cubicBezTo>
                  <a:lnTo>
                    <a:pt x="0" y="390525"/>
                  </a:lnTo>
                  <a:lnTo>
                    <a:pt x="0" y="409575"/>
                  </a:lnTo>
                  <a:cubicBezTo>
                    <a:pt x="0" y="435835"/>
                    <a:pt x="21365" y="457200"/>
                    <a:pt x="47625" y="457200"/>
                  </a:cubicBezTo>
                  <a:lnTo>
                    <a:pt x="257175" y="457200"/>
                  </a:lnTo>
                  <a:lnTo>
                    <a:pt x="257175" y="495300"/>
                  </a:lnTo>
                  <a:lnTo>
                    <a:pt x="180975" y="495300"/>
                  </a:lnTo>
                  <a:cubicBezTo>
                    <a:pt x="154715" y="495300"/>
                    <a:pt x="133350" y="516665"/>
                    <a:pt x="133350" y="542925"/>
                  </a:cubicBezTo>
                  <a:lnTo>
                    <a:pt x="133350" y="561975"/>
                  </a:lnTo>
                  <a:cubicBezTo>
                    <a:pt x="133350" y="567233"/>
                    <a:pt x="137617" y="571500"/>
                    <a:pt x="142875" y="571500"/>
                  </a:cubicBezTo>
                  <a:lnTo>
                    <a:pt x="428625" y="571500"/>
                  </a:lnTo>
                  <a:cubicBezTo>
                    <a:pt x="433883" y="571500"/>
                    <a:pt x="438150" y="567233"/>
                    <a:pt x="438150" y="561975"/>
                  </a:cubicBezTo>
                  <a:lnTo>
                    <a:pt x="438150" y="542925"/>
                  </a:lnTo>
                  <a:cubicBezTo>
                    <a:pt x="438150" y="516665"/>
                    <a:pt x="416785" y="495300"/>
                    <a:pt x="390525" y="495300"/>
                  </a:cubicBezTo>
                  <a:lnTo>
                    <a:pt x="314325" y="495300"/>
                  </a:lnTo>
                  <a:lnTo>
                    <a:pt x="314325" y="457200"/>
                  </a:lnTo>
                  <a:lnTo>
                    <a:pt x="523875" y="457200"/>
                  </a:lnTo>
                  <a:cubicBezTo>
                    <a:pt x="550135" y="457200"/>
                    <a:pt x="571500" y="435835"/>
                    <a:pt x="571500" y="409575"/>
                  </a:cubicBezTo>
                  <a:lnTo>
                    <a:pt x="571500" y="390525"/>
                  </a:lnTo>
                  <a:lnTo>
                    <a:pt x="571500" y="47625"/>
                  </a:lnTo>
                  <a:cubicBezTo>
                    <a:pt x="571500" y="21365"/>
                    <a:pt x="550135" y="0"/>
                    <a:pt x="523875" y="0"/>
                  </a:cubicBezTo>
                  <a:close/>
                  <a:moveTo>
                    <a:pt x="47625" y="19050"/>
                  </a:moveTo>
                  <a:lnTo>
                    <a:pt x="523875" y="19050"/>
                  </a:lnTo>
                  <a:cubicBezTo>
                    <a:pt x="539629" y="19050"/>
                    <a:pt x="552450" y="31871"/>
                    <a:pt x="552450" y="47625"/>
                  </a:cubicBezTo>
                  <a:lnTo>
                    <a:pt x="552450" y="381000"/>
                  </a:lnTo>
                  <a:lnTo>
                    <a:pt x="19050" y="381000"/>
                  </a:lnTo>
                  <a:lnTo>
                    <a:pt x="19050" y="47625"/>
                  </a:lnTo>
                  <a:cubicBezTo>
                    <a:pt x="19050" y="31871"/>
                    <a:pt x="31871" y="19050"/>
                    <a:pt x="47625" y="19050"/>
                  </a:cubicBezTo>
                  <a:close/>
                  <a:moveTo>
                    <a:pt x="419100" y="542925"/>
                  </a:moveTo>
                  <a:lnTo>
                    <a:pt x="419100" y="552450"/>
                  </a:lnTo>
                  <a:lnTo>
                    <a:pt x="152400" y="552450"/>
                  </a:lnTo>
                  <a:lnTo>
                    <a:pt x="152400" y="542925"/>
                  </a:lnTo>
                  <a:cubicBezTo>
                    <a:pt x="152400" y="527171"/>
                    <a:pt x="165221" y="514350"/>
                    <a:pt x="180975" y="514350"/>
                  </a:cubicBezTo>
                  <a:lnTo>
                    <a:pt x="266700" y="514350"/>
                  </a:lnTo>
                  <a:lnTo>
                    <a:pt x="304800" y="514350"/>
                  </a:lnTo>
                  <a:lnTo>
                    <a:pt x="390525" y="514350"/>
                  </a:lnTo>
                  <a:cubicBezTo>
                    <a:pt x="406279" y="514350"/>
                    <a:pt x="419100" y="527171"/>
                    <a:pt x="419100" y="542925"/>
                  </a:cubicBezTo>
                  <a:close/>
                  <a:moveTo>
                    <a:pt x="295275" y="495300"/>
                  </a:moveTo>
                  <a:lnTo>
                    <a:pt x="276225" y="495300"/>
                  </a:lnTo>
                  <a:lnTo>
                    <a:pt x="276225" y="457200"/>
                  </a:lnTo>
                  <a:lnTo>
                    <a:pt x="295275" y="457200"/>
                  </a:lnTo>
                  <a:lnTo>
                    <a:pt x="295275" y="495300"/>
                  </a:lnTo>
                  <a:close/>
                  <a:moveTo>
                    <a:pt x="552450" y="409575"/>
                  </a:moveTo>
                  <a:cubicBezTo>
                    <a:pt x="552450" y="425329"/>
                    <a:pt x="539629" y="438150"/>
                    <a:pt x="523875" y="438150"/>
                  </a:cubicBezTo>
                  <a:lnTo>
                    <a:pt x="304800" y="438150"/>
                  </a:lnTo>
                  <a:lnTo>
                    <a:pt x="266700" y="438150"/>
                  </a:lnTo>
                  <a:lnTo>
                    <a:pt x="47625" y="438150"/>
                  </a:lnTo>
                  <a:cubicBezTo>
                    <a:pt x="31871" y="438150"/>
                    <a:pt x="19050" y="425329"/>
                    <a:pt x="19050" y="409575"/>
                  </a:cubicBezTo>
                  <a:lnTo>
                    <a:pt x="19050" y="400050"/>
                  </a:lnTo>
                  <a:lnTo>
                    <a:pt x="552450" y="400050"/>
                  </a:lnTo>
                  <a:lnTo>
                    <a:pt x="552450" y="409575"/>
                  </a:lnTo>
                  <a:close/>
                </a:path>
              </a:pathLst>
            </a:custGeom>
            <a:grpFill/>
            <a:ln w="3175" cap="flat">
              <a:solidFill>
                <a:schemeClr val="bg1"/>
              </a:solid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286" name="Freeform: Shape 285">
              <a:extLst>
                <a:ext uri="{FF2B5EF4-FFF2-40B4-BE49-F238E27FC236}">
                  <a16:creationId xmlns:a16="http://schemas.microsoft.com/office/drawing/2014/main" id="{FC333C8C-D8D4-42B5-8C38-578B9ED082AB}"/>
                </a:ext>
              </a:extLst>
            </p:cNvPr>
            <p:cNvSpPr/>
            <p:nvPr/>
          </p:nvSpPr>
          <p:spPr>
            <a:xfrm>
              <a:off x="-469543" y="3814786"/>
              <a:ext cx="285750" cy="323850"/>
            </a:xfrm>
            <a:custGeom>
              <a:avLst/>
              <a:gdLst>
                <a:gd name="connsiteX0" fmla="*/ 9525 w 285750"/>
                <a:gd name="connsiteY0" fmla="*/ 323850 h 323850"/>
                <a:gd name="connsiteX1" fmla="*/ 285750 w 285750"/>
                <a:gd name="connsiteY1" fmla="*/ 323850 h 323850"/>
                <a:gd name="connsiteX2" fmla="*/ 285750 w 285750"/>
                <a:gd name="connsiteY2" fmla="*/ 304800 h 323850"/>
                <a:gd name="connsiteX3" fmla="*/ 19050 w 285750"/>
                <a:gd name="connsiteY3" fmla="*/ 304800 h 323850"/>
                <a:gd name="connsiteX4" fmla="*/ 19050 w 285750"/>
                <a:gd name="connsiteY4" fmla="*/ 0 h 323850"/>
                <a:gd name="connsiteX5" fmla="*/ 0 w 285750"/>
                <a:gd name="connsiteY5" fmla="*/ 0 h 323850"/>
                <a:gd name="connsiteX6" fmla="*/ 0 w 285750"/>
                <a:gd name="connsiteY6" fmla="*/ 314325 h 323850"/>
                <a:gd name="connsiteX7" fmla="*/ 9525 w 285750"/>
                <a:gd name="connsiteY7" fmla="*/ 323850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50" h="323850">
                  <a:moveTo>
                    <a:pt x="9525" y="323850"/>
                  </a:moveTo>
                  <a:lnTo>
                    <a:pt x="285750" y="323850"/>
                  </a:lnTo>
                  <a:lnTo>
                    <a:pt x="285750" y="304800"/>
                  </a:lnTo>
                  <a:lnTo>
                    <a:pt x="19050" y="304800"/>
                  </a:lnTo>
                  <a:lnTo>
                    <a:pt x="19050" y="0"/>
                  </a:lnTo>
                  <a:lnTo>
                    <a:pt x="0" y="0"/>
                  </a:lnTo>
                  <a:lnTo>
                    <a:pt x="0" y="314325"/>
                  </a:lnTo>
                  <a:cubicBezTo>
                    <a:pt x="0" y="319583"/>
                    <a:pt x="4267" y="323850"/>
                    <a:pt x="9525" y="323850"/>
                  </a:cubicBezTo>
                  <a:close/>
                </a:path>
              </a:pathLst>
            </a:custGeom>
            <a:grpFill/>
            <a:ln w="3175" cap="flat">
              <a:solidFill>
                <a:schemeClr val="bg1"/>
              </a:solid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287" name="Freeform: Shape 286">
              <a:extLst>
                <a:ext uri="{FF2B5EF4-FFF2-40B4-BE49-F238E27FC236}">
                  <a16:creationId xmlns:a16="http://schemas.microsoft.com/office/drawing/2014/main" id="{8A3DF2B5-85BB-4263-87C4-6881496FCF4A}"/>
                </a:ext>
              </a:extLst>
            </p:cNvPr>
            <p:cNvSpPr/>
            <p:nvPr/>
          </p:nvSpPr>
          <p:spPr>
            <a:xfrm>
              <a:off x="-679093" y="4024336"/>
              <a:ext cx="190500" cy="114300"/>
            </a:xfrm>
            <a:custGeom>
              <a:avLst/>
              <a:gdLst>
                <a:gd name="connsiteX0" fmla="*/ 9525 w 190500"/>
                <a:gd name="connsiteY0" fmla="*/ 114300 h 114300"/>
                <a:gd name="connsiteX1" fmla="*/ 180975 w 190500"/>
                <a:gd name="connsiteY1" fmla="*/ 114300 h 114300"/>
                <a:gd name="connsiteX2" fmla="*/ 190500 w 190500"/>
                <a:gd name="connsiteY2" fmla="*/ 104775 h 114300"/>
                <a:gd name="connsiteX3" fmla="*/ 190500 w 190500"/>
                <a:gd name="connsiteY3" fmla="*/ 9525 h 114300"/>
                <a:gd name="connsiteX4" fmla="*/ 180975 w 190500"/>
                <a:gd name="connsiteY4" fmla="*/ 0 h 114300"/>
                <a:gd name="connsiteX5" fmla="*/ 9525 w 190500"/>
                <a:gd name="connsiteY5" fmla="*/ 0 h 114300"/>
                <a:gd name="connsiteX6" fmla="*/ 0 w 190500"/>
                <a:gd name="connsiteY6" fmla="*/ 9525 h 114300"/>
                <a:gd name="connsiteX7" fmla="*/ 0 w 190500"/>
                <a:gd name="connsiteY7" fmla="*/ 104775 h 114300"/>
                <a:gd name="connsiteX8" fmla="*/ 9525 w 190500"/>
                <a:gd name="connsiteY8" fmla="*/ 114300 h 114300"/>
                <a:gd name="connsiteX9" fmla="*/ 19050 w 190500"/>
                <a:gd name="connsiteY9" fmla="*/ 19050 h 114300"/>
                <a:gd name="connsiteX10" fmla="*/ 171450 w 190500"/>
                <a:gd name="connsiteY10" fmla="*/ 19050 h 114300"/>
                <a:gd name="connsiteX11" fmla="*/ 171450 w 190500"/>
                <a:gd name="connsiteY11" fmla="*/ 95250 h 114300"/>
                <a:gd name="connsiteX12" fmla="*/ 19050 w 190500"/>
                <a:gd name="connsiteY12" fmla="*/ 95250 h 114300"/>
                <a:gd name="connsiteX13" fmla="*/ 19050 w 190500"/>
                <a:gd name="connsiteY13" fmla="*/ 1905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0500" h="114300">
                  <a:moveTo>
                    <a:pt x="9525" y="114300"/>
                  </a:moveTo>
                  <a:lnTo>
                    <a:pt x="180975" y="114300"/>
                  </a:lnTo>
                  <a:cubicBezTo>
                    <a:pt x="186233" y="114300"/>
                    <a:pt x="190500" y="110033"/>
                    <a:pt x="190500" y="104775"/>
                  </a:cubicBezTo>
                  <a:lnTo>
                    <a:pt x="190500" y="9525"/>
                  </a:lnTo>
                  <a:cubicBezTo>
                    <a:pt x="190500" y="4267"/>
                    <a:pt x="186233" y="0"/>
                    <a:pt x="180975" y="0"/>
                  </a:cubicBezTo>
                  <a:lnTo>
                    <a:pt x="9525" y="0"/>
                  </a:lnTo>
                  <a:cubicBezTo>
                    <a:pt x="4267" y="0"/>
                    <a:pt x="0" y="4267"/>
                    <a:pt x="0" y="9525"/>
                  </a:cubicBezTo>
                  <a:lnTo>
                    <a:pt x="0" y="104775"/>
                  </a:lnTo>
                  <a:cubicBezTo>
                    <a:pt x="0" y="110033"/>
                    <a:pt x="4267" y="114300"/>
                    <a:pt x="9525" y="114300"/>
                  </a:cubicBezTo>
                  <a:close/>
                  <a:moveTo>
                    <a:pt x="19050" y="19050"/>
                  </a:moveTo>
                  <a:lnTo>
                    <a:pt x="171450" y="19050"/>
                  </a:lnTo>
                  <a:lnTo>
                    <a:pt x="171450" y="95250"/>
                  </a:lnTo>
                  <a:lnTo>
                    <a:pt x="19050" y="95250"/>
                  </a:lnTo>
                  <a:lnTo>
                    <a:pt x="19050" y="19050"/>
                  </a:lnTo>
                  <a:close/>
                </a:path>
              </a:pathLst>
            </a:custGeom>
            <a:grpFill/>
            <a:ln w="3175" cap="flat">
              <a:solidFill>
                <a:schemeClr val="bg1"/>
              </a:solid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288" name="Freeform: Shape 287">
              <a:extLst>
                <a:ext uri="{FF2B5EF4-FFF2-40B4-BE49-F238E27FC236}">
                  <a16:creationId xmlns:a16="http://schemas.microsoft.com/office/drawing/2014/main" id="{57B357B2-9120-4206-91FF-07536C4A0DC9}"/>
                </a:ext>
              </a:extLst>
            </p:cNvPr>
            <p:cNvSpPr/>
            <p:nvPr/>
          </p:nvSpPr>
          <p:spPr>
            <a:xfrm>
              <a:off x="-439977" y="3862410"/>
              <a:ext cx="253384" cy="242383"/>
            </a:xfrm>
            <a:custGeom>
              <a:avLst/>
              <a:gdLst>
                <a:gd name="connsiteX0" fmla="*/ 49244 w 253384"/>
                <a:gd name="connsiteY0" fmla="*/ 178004 h 242383"/>
                <a:gd name="connsiteX1" fmla="*/ 78000 w 253384"/>
                <a:gd name="connsiteY1" fmla="*/ 206760 h 242383"/>
                <a:gd name="connsiteX2" fmla="*/ 90449 w 253384"/>
                <a:gd name="connsiteY2" fmla="*/ 207646 h 242383"/>
                <a:gd name="connsiteX3" fmla="*/ 128549 w 253384"/>
                <a:gd name="connsiteY3" fmla="*/ 179071 h 242383"/>
                <a:gd name="connsiteX4" fmla="*/ 131969 w 253384"/>
                <a:gd name="connsiteY4" fmla="*/ 174137 h 242383"/>
                <a:gd name="connsiteX5" fmla="*/ 168402 w 253384"/>
                <a:gd name="connsiteY5" fmla="*/ 50264 h 242383"/>
                <a:gd name="connsiteX6" fmla="*/ 189662 w 253384"/>
                <a:gd name="connsiteY6" fmla="*/ 163678 h 242383"/>
                <a:gd name="connsiteX7" fmla="*/ 196215 w 253384"/>
                <a:gd name="connsiteY7" fmla="*/ 171022 h 242383"/>
                <a:gd name="connsiteX8" fmla="*/ 205759 w 253384"/>
                <a:gd name="connsiteY8" fmla="*/ 168650 h 242383"/>
                <a:gd name="connsiteX9" fmla="*/ 253384 w 253384"/>
                <a:gd name="connsiteY9" fmla="*/ 121025 h 242383"/>
                <a:gd name="connsiteX10" fmla="*/ 239916 w 253384"/>
                <a:gd name="connsiteY10" fmla="*/ 107557 h 242383"/>
                <a:gd name="connsiteX11" fmla="*/ 205054 w 253384"/>
                <a:gd name="connsiteY11" fmla="*/ 142409 h 242383"/>
                <a:gd name="connsiteX12" fmla="*/ 179813 w 253384"/>
                <a:gd name="connsiteY12" fmla="*/ 7763 h 242383"/>
                <a:gd name="connsiteX13" fmla="*/ 170926 w 253384"/>
                <a:gd name="connsiteY13" fmla="*/ 10 h 242383"/>
                <a:gd name="connsiteX14" fmla="*/ 161306 w 253384"/>
                <a:gd name="connsiteY14" fmla="*/ 6830 h 242383"/>
                <a:gd name="connsiteX15" fmla="*/ 114576 w 253384"/>
                <a:gd name="connsiteY15" fmla="*/ 165726 h 242383"/>
                <a:gd name="connsiteX16" fmla="*/ 85611 w 253384"/>
                <a:gd name="connsiteY16" fmla="*/ 187443 h 242383"/>
                <a:gd name="connsiteX17" fmla="*/ 53350 w 253384"/>
                <a:gd name="connsiteY17" fmla="*/ 155182 h 242383"/>
                <a:gd name="connsiteX18" fmla="*/ 45091 w 253384"/>
                <a:gd name="connsiteY18" fmla="*/ 152515 h 242383"/>
                <a:gd name="connsiteX19" fmla="*/ 38100 w 253384"/>
                <a:gd name="connsiteY19" fmla="*/ 157658 h 242383"/>
                <a:gd name="connsiteX20" fmla="*/ 0 w 253384"/>
                <a:gd name="connsiteY20" fmla="*/ 233858 h 242383"/>
                <a:gd name="connsiteX21" fmla="*/ 17040 w 253384"/>
                <a:gd name="connsiteY21" fmla="*/ 242383 h 242383"/>
                <a:gd name="connsiteX22" fmla="*/ 49244 w 253384"/>
                <a:gd name="connsiteY22" fmla="*/ 178004 h 242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53384" h="242383">
                  <a:moveTo>
                    <a:pt x="49244" y="178004"/>
                  </a:moveTo>
                  <a:lnTo>
                    <a:pt x="78000" y="206760"/>
                  </a:lnTo>
                  <a:cubicBezTo>
                    <a:pt x="81353" y="210113"/>
                    <a:pt x="86658" y="210494"/>
                    <a:pt x="90449" y="207646"/>
                  </a:cubicBezTo>
                  <a:lnTo>
                    <a:pt x="128549" y="179071"/>
                  </a:lnTo>
                  <a:cubicBezTo>
                    <a:pt x="130188" y="177842"/>
                    <a:pt x="131388" y="176108"/>
                    <a:pt x="131969" y="174137"/>
                  </a:cubicBezTo>
                  <a:lnTo>
                    <a:pt x="168402" y="50264"/>
                  </a:lnTo>
                  <a:lnTo>
                    <a:pt x="189662" y="163678"/>
                  </a:lnTo>
                  <a:cubicBezTo>
                    <a:pt x="190310" y="167155"/>
                    <a:pt x="192834" y="169984"/>
                    <a:pt x="196215" y="171022"/>
                  </a:cubicBezTo>
                  <a:cubicBezTo>
                    <a:pt x="199587" y="172041"/>
                    <a:pt x="203264" y="171155"/>
                    <a:pt x="205759" y="168650"/>
                  </a:cubicBezTo>
                  <a:lnTo>
                    <a:pt x="253384" y="121025"/>
                  </a:lnTo>
                  <a:lnTo>
                    <a:pt x="239916" y="107557"/>
                  </a:lnTo>
                  <a:lnTo>
                    <a:pt x="205054" y="142409"/>
                  </a:lnTo>
                  <a:lnTo>
                    <a:pt x="179813" y="7763"/>
                  </a:lnTo>
                  <a:cubicBezTo>
                    <a:pt x="179003" y="3430"/>
                    <a:pt x="175327" y="220"/>
                    <a:pt x="170926" y="10"/>
                  </a:cubicBezTo>
                  <a:cubicBezTo>
                    <a:pt x="166497" y="-190"/>
                    <a:pt x="162554" y="2601"/>
                    <a:pt x="161306" y="6830"/>
                  </a:cubicBezTo>
                  <a:lnTo>
                    <a:pt x="114576" y="165726"/>
                  </a:lnTo>
                  <a:lnTo>
                    <a:pt x="85611" y="187443"/>
                  </a:lnTo>
                  <a:lnTo>
                    <a:pt x="53350" y="155182"/>
                  </a:lnTo>
                  <a:cubicBezTo>
                    <a:pt x="51178" y="153010"/>
                    <a:pt x="48092" y="152039"/>
                    <a:pt x="45091" y="152515"/>
                  </a:cubicBezTo>
                  <a:cubicBezTo>
                    <a:pt x="42072" y="153010"/>
                    <a:pt x="39472" y="154915"/>
                    <a:pt x="38100" y="157658"/>
                  </a:cubicBezTo>
                  <a:lnTo>
                    <a:pt x="0" y="233858"/>
                  </a:lnTo>
                  <a:lnTo>
                    <a:pt x="17040" y="242383"/>
                  </a:lnTo>
                  <a:lnTo>
                    <a:pt x="49244" y="178004"/>
                  </a:lnTo>
                  <a:close/>
                </a:path>
              </a:pathLst>
            </a:custGeom>
            <a:grpFill/>
            <a:ln w="3175" cap="flat">
              <a:solidFill>
                <a:schemeClr val="bg1"/>
              </a:solid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grpSp>
      <p:sp>
        <p:nvSpPr>
          <p:cNvPr id="289" name="TextBox 288">
            <a:extLst>
              <a:ext uri="{FF2B5EF4-FFF2-40B4-BE49-F238E27FC236}">
                <a16:creationId xmlns:a16="http://schemas.microsoft.com/office/drawing/2014/main" id="{A1381053-CF88-48A1-BC9E-2383ED7FFC55}"/>
              </a:ext>
            </a:extLst>
          </p:cNvPr>
          <p:cNvSpPr txBox="1"/>
          <p:nvPr/>
        </p:nvSpPr>
        <p:spPr>
          <a:xfrm flipH="1">
            <a:off x="5333182" y="2046844"/>
            <a:ext cx="1025922" cy="248338"/>
          </a:xfrm>
          <a:prstGeom prst="rect">
            <a:avLst/>
          </a:prstGeom>
          <a:noFill/>
        </p:spPr>
        <p:txBody>
          <a:bodyPr wrap="none" lIns="0" tIns="0" rIns="0" bIns="0" rtlCol="0" anchor="b">
            <a:spAutoFit/>
          </a:bodyPr>
          <a:lstStyle/>
          <a:p>
            <a:pPr marL="0" marR="0" lvl="0" indent="0" algn="ctr" defTabSz="914400" rtl="1" eaLnBrk="1" fontAlgn="auto" latinLnBrk="0" hangingPunct="1">
              <a:lnSpc>
                <a:spcPct val="110000"/>
              </a:lnSpc>
              <a:spcBef>
                <a:spcPts val="0"/>
              </a:spcBef>
              <a:spcAft>
                <a:spcPts val="0"/>
              </a:spcAft>
              <a:buClrTx/>
              <a:buSzTx/>
              <a:buFontTx/>
              <a:buNone/>
              <a:tabLst/>
              <a:defRPr/>
            </a:pPr>
            <a:r>
              <a:rPr kumimoji="0" lang="ar-SA" sz="1600" b="0" i="0" u="none" strike="noStrike" kern="1200" cap="none" spc="0" normalizeH="0" baseline="0" noProof="0">
                <a:ln>
                  <a:noFill/>
                </a:ln>
                <a:solidFill>
                  <a:srgbClr val="282560"/>
                </a:solidFill>
                <a:effectLst/>
                <a:uLnTx/>
                <a:uFillTx/>
                <a:latin typeface="DIN Next LT Arabic Medium"/>
                <a:ea typeface="+mn-ea"/>
                <a:cs typeface="DIN Next LT Arabic" panose="020B0503020203050203" pitchFamily="34" charset="-78"/>
              </a:rPr>
              <a:t>الوصف</a:t>
            </a:r>
          </a:p>
        </p:txBody>
      </p:sp>
      <p:cxnSp>
        <p:nvCxnSpPr>
          <p:cNvPr id="290" name="Straight Connector 289">
            <a:extLst>
              <a:ext uri="{FF2B5EF4-FFF2-40B4-BE49-F238E27FC236}">
                <a16:creationId xmlns:a16="http://schemas.microsoft.com/office/drawing/2014/main" id="{20B3ABA3-B54A-40C5-B80F-A62308797F8C}"/>
              </a:ext>
            </a:extLst>
          </p:cNvPr>
          <p:cNvCxnSpPr>
            <a:cxnSpLocks/>
          </p:cNvCxnSpPr>
          <p:nvPr/>
        </p:nvCxnSpPr>
        <p:spPr>
          <a:xfrm flipH="1">
            <a:off x="2400704" y="2336276"/>
            <a:ext cx="689087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F4EF8407-4CB3-4CD4-B35C-5EDCCB3BC585}"/>
              </a:ext>
            </a:extLst>
          </p:cNvPr>
          <p:cNvCxnSpPr>
            <a:cxnSpLocks/>
          </p:cNvCxnSpPr>
          <p:nvPr/>
        </p:nvCxnSpPr>
        <p:spPr>
          <a:xfrm flipH="1">
            <a:off x="667328" y="2336276"/>
            <a:ext cx="16800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92" name="TextBox 291">
            <a:extLst>
              <a:ext uri="{FF2B5EF4-FFF2-40B4-BE49-F238E27FC236}">
                <a16:creationId xmlns:a16="http://schemas.microsoft.com/office/drawing/2014/main" id="{95A5BDE4-8185-461A-86DF-BF8D0367A953}"/>
              </a:ext>
            </a:extLst>
          </p:cNvPr>
          <p:cNvSpPr txBox="1"/>
          <p:nvPr/>
        </p:nvSpPr>
        <p:spPr>
          <a:xfrm flipH="1">
            <a:off x="955913" y="2046844"/>
            <a:ext cx="1102866" cy="248338"/>
          </a:xfrm>
          <a:prstGeom prst="rect">
            <a:avLst/>
          </a:prstGeom>
          <a:noFill/>
        </p:spPr>
        <p:txBody>
          <a:bodyPr wrap="none" lIns="0" tIns="0" rIns="0" bIns="0" rtlCol="0" anchor="b">
            <a:spAutoFit/>
          </a:bodyPr>
          <a:lstStyle/>
          <a:p>
            <a:pPr marL="0" marR="0" lvl="0" indent="0" algn="ctr" defTabSz="914400" rtl="1" eaLnBrk="1" fontAlgn="auto" latinLnBrk="0" hangingPunct="1">
              <a:lnSpc>
                <a:spcPct val="110000"/>
              </a:lnSpc>
              <a:spcBef>
                <a:spcPts val="0"/>
              </a:spcBef>
              <a:spcAft>
                <a:spcPts val="0"/>
              </a:spcAft>
              <a:buClrTx/>
              <a:buSzTx/>
              <a:buFontTx/>
              <a:buNone/>
              <a:tabLst/>
              <a:defRPr/>
            </a:pPr>
            <a:r>
              <a:rPr kumimoji="0" lang="ar-SA" sz="1600" b="0" i="0" u="none" strike="noStrike" kern="1200" cap="none" spc="0" normalizeH="0" baseline="0" noProof="0">
                <a:ln>
                  <a:noFill/>
                </a:ln>
                <a:solidFill>
                  <a:srgbClr val="282560"/>
                </a:solidFill>
                <a:effectLst/>
                <a:uLnTx/>
                <a:uFillTx/>
                <a:latin typeface="DIN Next LT Arabic Medium"/>
                <a:ea typeface="+mn-ea"/>
                <a:cs typeface="DIN Next LT Arabic" panose="020B0503020203050203" pitchFamily="34" charset="-78"/>
              </a:rPr>
              <a:t>التقييم</a:t>
            </a:r>
          </a:p>
        </p:txBody>
      </p:sp>
      <p:sp>
        <p:nvSpPr>
          <p:cNvPr id="293" name="Rectangle 292">
            <a:extLst>
              <a:ext uri="{FF2B5EF4-FFF2-40B4-BE49-F238E27FC236}">
                <a16:creationId xmlns:a16="http://schemas.microsoft.com/office/drawing/2014/main" id="{5C37E9CB-6E42-417B-BD78-1C9A0D6B9DE9}"/>
              </a:ext>
            </a:extLst>
          </p:cNvPr>
          <p:cNvSpPr/>
          <p:nvPr/>
        </p:nvSpPr>
        <p:spPr>
          <a:xfrm>
            <a:off x="2407998" y="2407231"/>
            <a:ext cx="6876346" cy="516022"/>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100" b="0" i="0" u="none" strike="noStrike" kern="1200" cap="none" spc="0" normalizeH="0" baseline="0" noProof="0">
                <a:ln>
                  <a:noFill/>
                </a:ln>
                <a:solidFill>
                  <a:srgbClr val="282560"/>
                </a:solidFill>
                <a:effectLst/>
                <a:uLnTx/>
                <a:uFillTx/>
                <a:latin typeface="DIN Next LT Arabic (Body)"/>
                <a:ea typeface="+mn-ea"/>
                <a:cs typeface="DIN Next LT Arabic"/>
                <a:sym typeface="Effra" panose="02000506080000020004" pitchFamily="2" charset="0"/>
              </a:rPr>
              <a:t>توفر المنصة معلومات تفصيلية حول كل مؤشر على مستوى الأحياء المحلية بدون رسوم بموجب ترخيص المشاع الإبداعي</a:t>
            </a:r>
          </a:p>
        </p:txBody>
      </p:sp>
      <p:sp>
        <p:nvSpPr>
          <p:cNvPr id="294" name="Rectangle 293">
            <a:extLst>
              <a:ext uri="{FF2B5EF4-FFF2-40B4-BE49-F238E27FC236}">
                <a16:creationId xmlns:a16="http://schemas.microsoft.com/office/drawing/2014/main" id="{F2F5673E-FDD9-4035-8CB5-2A8212FD421B}"/>
              </a:ext>
            </a:extLst>
          </p:cNvPr>
          <p:cNvSpPr/>
          <p:nvPr/>
        </p:nvSpPr>
        <p:spPr>
          <a:xfrm>
            <a:off x="665227" y="2407204"/>
            <a:ext cx="1677542" cy="516022"/>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srgbClr val="282560"/>
              </a:solidFill>
              <a:effectLst/>
              <a:uLnTx/>
              <a:uFillTx/>
              <a:latin typeface="DIN Next LT Arabic (Body)"/>
              <a:ea typeface="+mn-ea"/>
              <a:cs typeface="DIN Next LT Arabic"/>
              <a:sym typeface="Effra" panose="02000506080000020004" pitchFamily="2" charset="0"/>
            </a:endParaRPr>
          </a:p>
        </p:txBody>
      </p:sp>
      <p:sp>
        <p:nvSpPr>
          <p:cNvPr id="295" name="Rectangle 294">
            <a:extLst>
              <a:ext uri="{FF2B5EF4-FFF2-40B4-BE49-F238E27FC236}">
                <a16:creationId xmlns:a16="http://schemas.microsoft.com/office/drawing/2014/main" id="{461F8ADB-871C-4DE5-9893-DBEA2508A210}"/>
              </a:ext>
            </a:extLst>
          </p:cNvPr>
          <p:cNvSpPr/>
          <p:nvPr/>
        </p:nvSpPr>
        <p:spPr>
          <a:xfrm>
            <a:off x="2407998" y="2975836"/>
            <a:ext cx="6876346" cy="516022"/>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100" b="0" i="0" u="none" strike="noStrike" kern="1200" cap="none" spc="0" normalizeH="0" baseline="0" noProof="0">
                <a:ln>
                  <a:noFill/>
                </a:ln>
                <a:solidFill>
                  <a:srgbClr val="282560"/>
                </a:solidFill>
                <a:effectLst/>
                <a:uLnTx/>
                <a:uFillTx/>
                <a:latin typeface="DIN Next LT Arabic (Body)"/>
                <a:ea typeface="+mn-ea"/>
                <a:cs typeface="DIN Next LT Arabic"/>
                <a:sym typeface="Effra" panose="02000506080000020004" pitchFamily="2" charset="0"/>
              </a:rPr>
              <a:t>يتم تحميل المحتوى على المنصة بصورة آنية وبما يوفر أحدث البيانات المتاحة</a:t>
            </a:r>
          </a:p>
        </p:txBody>
      </p:sp>
      <p:sp>
        <p:nvSpPr>
          <p:cNvPr id="296" name="Rectangle 295">
            <a:extLst>
              <a:ext uri="{FF2B5EF4-FFF2-40B4-BE49-F238E27FC236}">
                <a16:creationId xmlns:a16="http://schemas.microsoft.com/office/drawing/2014/main" id="{4F2B7058-19F1-4CC9-BB2C-01A9A8616EC6}"/>
              </a:ext>
            </a:extLst>
          </p:cNvPr>
          <p:cNvSpPr/>
          <p:nvPr/>
        </p:nvSpPr>
        <p:spPr>
          <a:xfrm>
            <a:off x="2407998" y="3544441"/>
            <a:ext cx="6876346" cy="516022"/>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100" b="0" i="0" u="none" strike="noStrike" kern="1200" cap="none" spc="0" normalizeH="0" baseline="0" noProof="0">
                <a:ln>
                  <a:noFill/>
                </a:ln>
                <a:solidFill>
                  <a:srgbClr val="282560"/>
                </a:solidFill>
                <a:effectLst/>
                <a:uLnTx/>
                <a:uFillTx/>
                <a:latin typeface="DIN Next LT Arabic (Body)"/>
                <a:ea typeface="+mn-ea"/>
                <a:cs typeface="DIN Next LT Arabic"/>
                <a:sym typeface="Effra" panose="02000506080000020004" pitchFamily="2" charset="0"/>
              </a:rPr>
              <a:t>تتضمن المنصة خريطة قابلة للتمرير تُظهر جميع أجهزة الاستشعار التابعة للمرصد في منطقة نيوكاسل وجيتسهيد بما يشمل مستوى الأحياء</a:t>
            </a:r>
          </a:p>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100" b="0" i="0" u="none" strike="noStrike" kern="1200" cap="none" spc="0" normalizeH="0" baseline="0" noProof="0">
                <a:ln>
                  <a:noFill/>
                </a:ln>
                <a:solidFill>
                  <a:srgbClr val="282560"/>
                </a:solidFill>
                <a:effectLst/>
                <a:uLnTx/>
                <a:uFillTx/>
                <a:latin typeface="DIN Next LT Arabic (Body)"/>
                <a:ea typeface="+mn-ea"/>
                <a:cs typeface="DIN Next LT Arabic"/>
                <a:sym typeface="Effra" panose="02000506080000020004" pitchFamily="2" charset="0"/>
              </a:rPr>
              <a:t>يتم توفير المؤشرات أيضاً مع </a:t>
            </a:r>
            <a:r>
              <a:rPr kumimoji="0" lang="ar-EG" sz="1100" b="0" i="0" u="none" strike="noStrike" kern="1200" cap="none" spc="0" normalizeH="0" baseline="0" noProof="0">
                <a:ln>
                  <a:noFill/>
                </a:ln>
                <a:solidFill>
                  <a:srgbClr val="282560"/>
                </a:solidFill>
                <a:effectLst/>
                <a:uLnTx/>
                <a:uFillTx/>
                <a:latin typeface="DIN Next LT Arabic (Body)"/>
                <a:ea typeface="+mn-ea"/>
                <a:cs typeface="DIN Next LT Arabic"/>
                <a:sym typeface="Effra" panose="02000506080000020004" pitchFamily="2" charset="0"/>
              </a:rPr>
              <a:t>تحويل </a:t>
            </a:r>
            <a:r>
              <a:rPr kumimoji="0" lang="ar-SA" sz="1100" b="0" i="0" u="none" strike="noStrike" kern="1200" cap="none" spc="0" normalizeH="0" baseline="0" noProof="0">
                <a:ln>
                  <a:noFill/>
                </a:ln>
                <a:solidFill>
                  <a:srgbClr val="282560"/>
                </a:solidFill>
                <a:effectLst/>
                <a:uLnTx/>
                <a:uFillTx/>
                <a:latin typeface="DIN Next LT Arabic (Body)"/>
                <a:ea typeface="+mn-ea"/>
                <a:cs typeface="DIN Next LT Arabic"/>
                <a:sym typeface="Effra" panose="02000506080000020004" pitchFamily="2" charset="0"/>
              </a:rPr>
              <a:t>المعلومات </a:t>
            </a:r>
            <a:r>
              <a:rPr kumimoji="0" lang="ar-EG" sz="1100" b="0" i="0" u="none" strike="noStrike" kern="1200" cap="none" spc="0" normalizeH="0" baseline="0" noProof="0">
                <a:ln>
                  <a:noFill/>
                </a:ln>
                <a:solidFill>
                  <a:srgbClr val="282560"/>
                </a:solidFill>
                <a:effectLst/>
                <a:uLnTx/>
                <a:uFillTx/>
                <a:latin typeface="DIN Next LT Arabic (Body)"/>
                <a:ea typeface="+mn-ea"/>
                <a:cs typeface="DIN Next LT Arabic"/>
                <a:sym typeface="Effra" panose="02000506080000020004" pitchFamily="2" charset="0"/>
              </a:rPr>
              <a:t>إلى </a:t>
            </a:r>
            <a:r>
              <a:rPr kumimoji="0" lang="ar-SA" sz="1100" b="0" i="0" u="none" strike="noStrike" kern="1200" cap="none" spc="0" normalizeH="0" baseline="0" noProof="0">
                <a:ln>
                  <a:noFill/>
                </a:ln>
                <a:solidFill>
                  <a:srgbClr val="282560"/>
                </a:solidFill>
                <a:effectLst/>
                <a:uLnTx/>
                <a:uFillTx/>
                <a:latin typeface="DIN Next LT Arabic (Body)"/>
                <a:ea typeface="+mn-ea"/>
                <a:cs typeface="DIN Next LT Arabic"/>
                <a:sym typeface="Effra" panose="02000506080000020004" pitchFamily="2" charset="0"/>
              </a:rPr>
              <a:t>صور بيانية</a:t>
            </a:r>
          </a:p>
        </p:txBody>
      </p:sp>
      <p:sp>
        <p:nvSpPr>
          <p:cNvPr id="297" name="Rectangle 296">
            <a:extLst>
              <a:ext uri="{FF2B5EF4-FFF2-40B4-BE49-F238E27FC236}">
                <a16:creationId xmlns:a16="http://schemas.microsoft.com/office/drawing/2014/main" id="{0CD28775-31DF-4864-A49F-E024091A59E9}"/>
              </a:ext>
            </a:extLst>
          </p:cNvPr>
          <p:cNvSpPr/>
          <p:nvPr/>
        </p:nvSpPr>
        <p:spPr>
          <a:xfrm>
            <a:off x="2407998" y="4113046"/>
            <a:ext cx="6876346" cy="516022"/>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100" b="0" i="0" u="none" strike="noStrike" kern="1200" cap="none" spc="0" normalizeH="0" baseline="0" noProof="0">
                <a:ln>
                  <a:noFill/>
                </a:ln>
                <a:solidFill>
                  <a:srgbClr val="282560"/>
                </a:solidFill>
                <a:effectLst/>
                <a:uLnTx/>
                <a:uFillTx/>
                <a:latin typeface="DIN Next LT Arabic (Body)"/>
                <a:ea typeface="+mn-ea"/>
                <a:cs typeface="DIN Next LT Arabic"/>
                <a:sym typeface="Effra" panose="02000506080000020004" pitchFamily="2" charset="0"/>
              </a:rPr>
              <a:t>لم تنشر المنصة أي معلومات حول سياستها المعنية بقابلية الاستخدام</a:t>
            </a:r>
          </a:p>
        </p:txBody>
      </p:sp>
      <p:sp>
        <p:nvSpPr>
          <p:cNvPr id="298" name="Rectangle 297">
            <a:extLst>
              <a:ext uri="{FF2B5EF4-FFF2-40B4-BE49-F238E27FC236}">
                <a16:creationId xmlns:a16="http://schemas.microsoft.com/office/drawing/2014/main" id="{C66FD05A-9A62-4CFC-8992-A25583941E47}"/>
              </a:ext>
            </a:extLst>
          </p:cNvPr>
          <p:cNvSpPr/>
          <p:nvPr/>
        </p:nvSpPr>
        <p:spPr>
          <a:xfrm>
            <a:off x="2407998" y="4681651"/>
            <a:ext cx="6876346" cy="516022"/>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100" b="0" i="0" u="none" strike="noStrike" kern="1200" cap="none" spc="0" normalizeH="0" baseline="0" noProof="0">
                <a:ln>
                  <a:noFill/>
                </a:ln>
                <a:solidFill>
                  <a:srgbClr val="282560"/>
                </a:solidFill>
                <a:effectLst/>
                <a:uLnTx/>
                <a:uFillTx/>
                <a:latin typeface="DIN Next LT Arabic (Body)"/>
                <a:ea typeface="+mn-ea"/>
                <a:cs typeface="DIN Next LT Arabic"/>
                <a:sym typeface="Effra" panose="02000506080000020004" pitchFamily="2" charset="0"/>
              </a:rPr>
              <a:t>تبدو واجهة المنصة في صورة غير مرتبة حيث يوجد خيارات مختلفة تتبع هياكل تصميمية مختلفة</a:t>
            </a:r>
          </a:p>
        </p:txBody>
      </p:sp>
      <p:sp>
        <p:nvSpPr>
          <p:cNvPr id="299" name="Rectangle 298">
            <a:extLst>
              <a:ext uri="{FF2B5EF4-FFF2-40B4-BE49-F238E27FC236}">
                <a16:creationId xmlns:a16="http://schemas.microsoft.com/office/drawing/2014/main" id="{6B9F8263-B3E7-44A5-85CF-1609591DF92D}"/>
              </a:ext>
            </a:extLst>
          </p:cNvPr>
          <p:cNvSpPr/>
          <p:nvPr/>
        </p:nvSpPr>
        <p:spPr>
          <a:xfrm>
            <a:off x="2407998" y="5250256"/>
            <a:ext cx="6876346" cy="516022"/>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100" b="0" i="0" u="none" strike="noStrike" kern="1200" cap="none" spc="0" normalizeH="0" baseline="0" noProof="0">
                <a:ln>
                  <a:noFill/>
                </a:ln>
                <a:solidFill>
                  <a:srgbClr val="282560"/>
                </a:solidFill>
                <a:effectLst/>
                <a:uLnTx/>
                <a:uFillTx/>
                <a:latin typeface="DIN Next LT Arabic (Body)"/>
                <a:ea typeface="+mn-ea"/>
                <a:cs typeface="DIN Next LT Arabic"/>
                <a:sym typeface="Effra" panose="02000506080000020004" pitchFamily="2" charset="0"/>
              </a:rPr>
              <a:t>يتطلب البحث عن المعلومات على المنصة خطوات متعددة منها:</a:t>
            </a:r>
          </a:p>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100" b="0" i="0" u="none" strike="noStrike" kern="1200" cap="none" spc="0" normalizeH="0" baseline="0" noProof="0">
                <a:ln>
                  <a:noFill/>
                </a:ln>
                <a:solidFill>
                  <a:srgbClr val="282560"/>
                </a:solidFill>
                <a:effectLst/>
                <a:uLnTx/>
                <a:uFillTx/>
                <a:latin typeface="DIN Next LT Arabic (Body)"/>
                <a:ea typeface="+mn-ea"/>
                <a:cs typeface="DIN Next LT Arabic"/>
                <a:sym typeface="Effra" panose="02000506080000020004" pitchFamily="2" charset="0"/>
              </a:rPr>
              <a:t>التمرير لتكبير الخريطة واختيار نوع جهاز الاستشعار</a:t>
            </a:r>
          </a:p>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100" b="0" i="0" u="none" strike="noStrike" kern="1200" cap="none" spc="0" normalizeH="0" baseline="0" noProof="0">
                <a:ln>
                  <a:noFill/>
                </a:ln>
                <a:solidFill>
                  <a:srgbClr val="282560"/>
                </a:solidFill>
                <a:effectLst/>
                <a:uLnTx/>
                <a:uFillTx/>
                <a:latin typeface="DIN Next LT Arabic (Body)"/>
                <a:ea typeface="+mn-ea"/>
                <a:cs typeface="DIN Next LT Arabic"/>
                <a:sym typeface="Effra" panose="02000506080000020004" pitchFamily="2" charset="0"/>
              </a:rPr>
              <a:t>أو تحديد نوع المؤشر من الشريط الجانبي ومن ثم التمرير إلى المنطقة وجهاز الاستشعار المستهدف</a:t>
            </a:r>
          </a:p>
        </p:txBody>
      </p:sp>
      <p:sp>
        <p:nvSpPr>
          <p:cNvPr id="300" name="Rectangle 299">
            <a:extLst>
              <a:ext uri="{FF2B5EF4-FFF2-40B4-BE49-F238E27FC236}">
                <a16:creationId xmlns:a16="http://schemas.microsoft.com/office/drawing/2014/main" id="{EF325A21-67AD-43D8-A655-D51C407D1B1B}"/>
              </a:ext>
            </a:extLst>
          </p:cNvPr>
          <p:cNvSpPr/>
          <p:nvPr/>
        </p:nvSpPr>
        <p:spPr>
          <a:xfrm>
            <a:off x="2407998" y="5818864"/>
            <a:ext cx="6876346" cy="516022"/>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100" b="0" i="0" u="none" strike="noStrike" kern="1200" cap="none" spc="0" normalizeH="0" baseline="0" noProof="0">
                <a:ln>
                  <a:noFill/>
                </a:ln>
                <a:solidFill>
                  <a:srgbClr val="282560"/>
                </a:solidFill>
                <a:effectLst/>
                <a:uLnTx/>
                <a:uFillTx/>
                <a:latin typeface="DIN Next LT Arabic (Body)"/>
                <a:ea typeface="+mn-ea"/>
                <a:cs typeface="DIN Next LT Arabic"/>
                <a:sym typeface="Effra" panose="02000506080000020004" pitchFamily="2" charset="0"/>
              </a:rPr>
              <a:t> تتيح المنصة للمستخدمين تصفح البيانات بسهولة من خلال خيار الخرائط الحية وتنزيل المعلومات بتنسيق لغة ترميز النص الفائق (</a:t>
            </a:r>
            <a:r>
              <a:rPr kumimoji="0" lang="en-US" sz="1100" b="0" i="0" u="none" strike="noStrike" kern="1200" cap="none" spc="0" normalizeH="0" baseline="0" noProof="0">
                <a:ln>
                  <a:noFill/>
                </a:ln>
                <a:solidFill>
                  <a:srgbClr val="282560"/>
                </a:solidFill>
                <a:effectLst/>
                <a:uLnTx/>
                <a:uFillTx/>
                <a:latin typeface="DIN Next LT Arabic (Body)"/>
                <a:ea typeface="+mn-ea"/>
                <a:cs typeface="DIN Next LT Arabic"/>
                <a:sym typeface="Effra" panose="02000506080000020004" pitchFamily="2" charset="0"/>
              </a:rPr>
              <a:t>HTML</a:t>
            </a:r>
            <a:r>
              <a:rPr kumimoji="0" lang="ar-SA" sz="1100" b="0" i="0" u="none" strike="noStrike" kern="1200" cap="none" spc="0" normalizeH="0" baseline="0" noProof="0">
                <a:ln>
                  <a:noFill/>
                </a:ln>
                <a:solidFill>
                  <a:srgbClr val="282560"/>
                </a:solidFill>
                <a:effectLst/>
                <a:uLnTx/>
                <a:uFillTx/>
                <a:latin typeface="DIN Next LT Arabic (Body)"/>
                <a:ea typeface="+mn-ea"/>
                <a:cs typeface="DIN Next LT Arabic"/>
                <a:sym typeface="Effra" panose="02000506080000020004" pitchFamily="2" charset="0"/>
              </a:rPr>
              <a:t>) أو واجهة برمجة التطبيقات (</a:t>
            </a:r>
            <a:r>
              <a:rPr kumimoji="0" lang="en-US" sz="1100" b="0" i="0" u="none" strike="noStrike" kern="1200" cap="none" spc="0" normalizeH="0" baseline="0" noProof="0">
                <a:ln>
                  <a:noFill/>
                </a:ln>
                <a:solidFill>
                  <a:srgbClr val="282560"/>
                </a:solidFill>
                <a:effectLst/>
                <a:uLnTx/>
                <a:uFillTx/>
                <a:latin typeface="DIN Next LT Arabic (Body)"/>
                <a:ea typeface="+mn-ea"/>
                <a:cs typeface="DIN Next LT Arabic"/>
                <a:sym typeface="Effra" panose="02000506080000020004" pitchFamily="2" charset="0"/>
              </a:rPr>
              <a:t>API</a:t>
            </a:r>
            <a:r>
              <a:rPr kumimoji="0" lang="ar-SA" sz="1100" b="0" i="0" u="none" strike="noStrike" kern="1200" cap="none" spc="0" normalizeH="0" baseline="0" noProof="0">
                <a:ln>
                  <a:noFill/>
                </a:ln>
                <a:solidFill>
                  <a:srgbClr val="282560"/>
                </a:solidFill>
                <a:effectLst/>
                <a:uLnTx/>
                <a:uFillTx/>
                <a:latin typeface="DIN Next LT Arabic (Body)"/>
                <a:ea typeface="+mn-ea"/>
                <a:cs typeface="DIN Next LT Arabic"/>
                <a:sym typeface="Effra" panose="02000506080000020004" pitchFamily="2" charset="0"/>
              </a:rPr>
              <a:t>) من خلال الخيارات الموجودة في شريط التنقل</a:t>
            </a:r>
          </a:p>
        </p:txBody>
      </p:sp>
      <p:sp>
        <p:nvSpPr>
          <p:cNvPr id="301" name="Rectangle 300">
            <a:extLst>
              <a:ext uri="{FF2B5EF4-FFF2-40B4-BE49-F238E27FC236}">
                <a16:creationId xmlns:a16="http://schemas.microsoft.com/office/drawing/2014/main" id="{B1B27350-F6C7-49CF-B529-93C0E2763A1C}"/>
              </a:ext>
            </a:extLst>
          </p:cNvPr>
          <p:cNvSpPr/>
          <p:nvPr/>
        </p:nvSpPr>
        <p:spPr>
          <a:xfrm>
            <a:off x="665227" y="2975853"/>
            <a:ext cx="1677542" cy="516022"/>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srgbClr val="282560"/>
              </a:solidFill>
              <a:effectLst/>
              <a:uLnTx/>
              <a:uFillTx/>
              <a:latin typeface="DIN Next LT Arabic (Body)"/>
              <a:ea typeface="+mn-ea"/>
              <a:cs typeface="DIN Next LT Arabic"/>
              <a:sym typeface="Effra" panose="02000506080000020004" pitchFamily="2" charset="0"/>
            </a:endParaRPr>
          </a:p>
        </p:txBody>
      </p:sp>
      <p:sp>
        <p:nvSpPr>
          <p:cNvPr id="302" name="Rectangle 301">
            <a:extLst>
              <a:ext uri="{FF2B5EF4-FFF2-40B4-BE49-F238E27FC236}">
                <a16:creationId xmlns:a16="http://schemas.microsoft.com/office/drawing/2014/main" id="{17FCA1B8-A4A8-4E6D-AE4E-F89DCDB65D32}"/>
              </a:ext>
            </a:extLst>
          </p:cNvPr>
          <p:cNvSpPr/>
          <p:nvPr/>
        </p:nvSpPr>
        <p:spPr>
          <a:xfrm>
            <a:off x="665227" y="3544503"/>
            <a:ext cx="1677542" cy="516022"/>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srgbClr val="282560"/>
              </a:solidFill>
              <a:effectLst/>
              <a:uLnTx/>
              <a:uFillTx/>
              <a:latin typeface="DIN Next LT Arabic (Body)"/>
              <a:ea typeface="+mn-ea"/>
              <a:cs typeface="DIN Next LT Arabic"/>
              <a:sym typeface="Effra" panose="02000506080000020004" pitchFamily="2" charset="0"/>
            </a:endParaRPr>
          </a:p>
        </p:txBody>
      </p:sp>
      <p:sp>
        <p:nvSpPr>
          <p:cNvPr id="303" name="Rectangle 302">
            <a:extLst>
              <a:ext uri="{FF2B5EF4-FFF2-40B4-BE49-F238E27FC236}">
                <a16:creationId xmlns:a16="http://schemas.microsoft.com/office/drawing/2014/main" id="{8F69ED1B-A720-4707-B864-8434AFE66418}"/>
              </a:ext>
            </a:extLst>
          </p:cNvPr>
          <p:cNvSpPr/>
          <p:nvPr/>
        </p:nvSpPr>
        <p:spPr>
          <a:xfrm>
            <a:off x="665227" y="4113153"/>
            <a:ext cx="1677542" cy="516022"/>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srgbClr val="282560"/>
              </a:solidFill>
              <a:effectLst/>
              <a:uLnTx/>
              <a:uFillTx/>
              <a:latin typeface="DIN Next LT Arabic (Body)"/>
              <a:ea typeface="+mn-ea"/>
              <a:cs typeface="DIN Next LT Arabic"/>
              <a:sym typeface="Effra" panose="02000506080000020004" pitchFamily="2" charset="0"/>
            </a:endParaRPr>
          </a:p>
        </p:txBody>
      </p:sp>
      <p:sp>
        <p:nvSpPr>
          <p:cNvPr id="304" name="Rectangle 303">
            <a:extLst>
              <a:ext uri="{FF2B5EF4-FFF2-40B4-BE49-F238E27FC236}">
                <a16:creationId xmlns:a16="http://schemas.microsoft.com/office/drawing/2014/main" id="{10D42949-0CFF-4363-8B27-F77285CAF7AE}"/>
              </a:ext>
            </a:extLst>
          </p:cNvPr>
          <p:cNvSpPr/>
          <p:nvPr/>
        </p:nvSpPr>
        <p:spPr>
          <a:xfrm>
            <a:off x="665227" y="4681802"/>
            <a:ext cx="1677542" cy="516022"/>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srgbClr val="282560"/>
              </a:solidFill>
              <a:effectLst/>
              <a:uLnTx/>
              <a:uFillTx/>
              <a:latin typeface="DIN Next LT Arabic (Body)"/>
              <a:ea typeface="+mn-ea"/>
              <a:cs typeface="DIN Next LT Arabic"/>
              <a:sym typeface="Effra" panose="02000506080000020004" pitchFamily="2" charset="0"/>
            </a:endParaRPr>
          </a:p>
        </p:txBody>
      </p:sp>
      <p:sp>
        <p:nvSpPr>
          <p:cNvPr id="305" name="Rectangle 304">
            <a:extLst>
              <a:ext uri="{FF2B5EF4-FFF2-40B4-BE49-F238E27FC236}">
                <a16:creationId xmlns:a16="http://schemas.microsoft.com/office/drawing/2014/main" id="{F43ADF7A-0630-420C-8640-EE2CBBF6AA7A}"/>
              </a:ext>
            </a:extLst>
          </p:cNvPr>
          <p:cNvSpPr/>
          <p:nvPr/>
        </p:nvSpPr>
        <p:spPr>
          <a:xfrm>
            <a:off x="665227" y="5250451"/>
            <a:ext cx="1677542" cy="516022"/>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srgbClr val="282560"/>
              </a:solidFill>
              <a:effectLst/>
              <a:uLnTx/>
              <a:uFillTx/>
              <a:latin typeface="DIN Next LT Arabic (Body)"/>
              <a:ea typeface="+mn-ea"/>
              <a:cs typeface="DIN Next LT Arabic"/>
              <a:sym typeface="Effra" panose="02000506080000020004" pitchFamily="2" charset="0"/>
            </a:endParaRPr>
          </a:p>
        </p:txBody>
      </p:sp>
      <p:sp>
        <p:nvSpPr>
          <p:cNvPr id="306" name="Rectangle 305">
            <a:extLst>
              <a:ext uri="{FF2B5EF4-FFF2-40B4-BE49-F238E27FC236}">
                <a16:creationId xmlns:a16="http://schemas.microsoft.com/office/drawing/2014/main" id="{114BF7BB-160C-4235-8105-405CF3F7CF20}"/>
              </a:ext>
            </a:extLst>
          </p:cNvPr>
          <p:cNvSpPr/>
          <p:nvPr/>
        </p:nvSpPr>
        <p:spPr>
          <a:xfrm>
            <a:off x="665227" y="5819101"/>
            <a:ext cx="1677542" cy="516022"/>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srgbClr val="282560"/>
              </a:solidFill>
              <a:effectLst/>
              <a:uLnTx/>
              <a:uFillTx/>
              <a:latin typeface="DIN Next LT Arabic (Body)"/>
              <a:ea typeface="+mn-ea"/>
              <a:cs typeface="DIN Next LT Arabic"/>
              <a:sym typeface="Effra" panose="02000506080000020004" pitchFamily="2" charset="0"/>
            </a:endParaRPr>
          </a:p>
        </p:txBody>
      </p:sp>
      <p:grpSp>
        <p:nvGrpSpPr>
          <p:cNvPr id="310" name="Group 309">
            <a:extLst>
              <a:ext uri="{FF2B5EF4-FFF2-40B4-BE49-F238E27FC236}">
                <a16:creationId xmlns:a16="http://schemas.microsoft.com/office/drawing/2014/main" id="{D5988EA3-68B3-4712-A7E4-2DE4DAB2CF7E}"/>
              </a:ext>
            </a:extLst>
          </p:cNvPr>
          <p:cNvGrpSpPr/>
          <p:nvPr/>
        </p:nvGrpSpPr>
        <p:grpSpPr>
          <a:xfrm>
            <a:off x="1381049" y="3115856"/>
            <a:ext cx="245898" cy="245896"/>
            <a:chOff x="11400185" y="3429001"/>
            <a:chExt cx="245898" cy="245896"/>
          </a:xfrm>
        </p:grpSpPr>
        <p:sp>
          <p:nvSpPr>
            <p:cNvPr id="311" name="Oval 310">
              <a:extLst>
                <a:ext uri="{FF2B5EF4-FFF2-40B4-BE49-F238E27FC236}">
                  <a16:creationId xmlns:a16="http://schemas.microsoft.com/office/drawing/2014/main" id="{440E5725-3CE4-4B6E-A714-166E0C9550BC}"/>
                </a:ext>
              </a:extLst>
            </p:cNvPr>
            <p:cNvSpPr/>
            <p:nvPr/>
          </p:nvSpPr>
          <p:spPr>
            <a:xfrm>
              <a:off x="11400185" y="3429001"/>
              <a:ext cx="245898" cy="245896"/>
            </a:xfrm>
            <a:prstGeom prst="ellipse">
              <a:avLst/>
            </a:prstGeom>
            <a:solidFill>
              <a:sysClr val="window" lastClr="FFFFFF"/>
            </a:solidFill>
            <a:ln w="12700" cap="flat" cmpd="sng" algn="ctr">
              <a:solidFill>
                <a:srgbClr val="7DBB00"/>
              </a:solidFill>
              <a:prstDash val="solid"/>
              <a:miter lim="800000"/>
            </a:ln>
            <a:effectLst/>
          </p:spPr>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DIN Next LT Arabic"/>
              </a:endParaRPr>
            </a:p>
          </p:txBody>
        </p:sp>
        <p:sp>
          <p:nvSpPr>
            <p:cNvPr id="312" name="Freeform: Shape 311">
              <a:extLst>
                <a:ext uri="{FF2B5EF4-FFF2-40B4-BE49-F238E27FC236}">
                  <a16:creationId xmlns:a16="http://schemas.microsoft.com/office/drawing/2014/main" id="{264C7F8A-5999-4AAC-B361-C7EDE21FD08D}"/>
                </a:ext>
              </a:extLst>
            </p:cNvPr>
            <p:cNvSpPr/>
            <p:nvPr/>
          </p:nvSpPr>
          <p:spPr>
            <a:xfrm>
              <a:off x="11453420" y="3502789"/>
              <a:ext cx="139428" cy="98320"/>
            </a:xfrm>
            <a:custGeom>
              <a:avLst/>
              <a:gdLst>
                <a:gd name="connsiteX0" fmla="*/ 122709 w 139428"/>
                <a:gd name="connsiteY0" fmla="*/ 2697 h 98320"/>
                <a:gd name="connsiteX1" fmla="*/ 136431 w 139428"/>
                <a:gd name="connsiteY1" fmla="*/ 3007 h 98320"/>
                <a:gd name="connsiteX2" fmla="*/ 136663 w 139428"/>
                <a:gd name="connsiteY2" fmla="*/ 16728 h 98320"/>
                <a:gd name="connsiteX3" fmla="*/ 115345 w 139428"/>
                <a:gd name="connsiteY3" fmla="*/ 37969 h 98320"/>
                <a:gd name="connsiteX4" fmla="*/ 102477 w 139428"/>
                <a:gd name="connsiteY4" fmla="*/ 51070 h 98320"/>
                <a:gd name="connsiteX5" fmla="*/ 60381 w 139428"/>
                <a:gd name="connsiteY5" fmla="*/ 94015 h 98320"/>
                <a:gd name="connsiteX6" fmla="*/ 44877 w 139428"/>
                <a:gd name="connsiteY6" fmla="*/ 95411 h 98320"/>
                <a:gd name="connsiteX7" fmla="*/ 4644 w 139428"/>
                <a:gd name="connsiteY7" fmla="*/ 66264 h 98320"/>
                <a:gd name="connsiteX8" fmla="*/ 3171 w 139428"/>
                <a:gd name="connsiteY8" fmla="*/ 50682 h 98320"/>
                <a:gd name="connsiteX9" fmla="*/ 16581 w 139428"/>
                <a:gd name="connsiteY9" fmla="*/ 50294 h 98320"/>
                <a:gd name="connsiteX10" fmla="*/ 48134 w 139428"/>
                <a:gd name="connsiteY10" fmla="*/ 73163 h 98320"/>
                <a:gd name="connsiteX11" fmla="*/ 51312 w 139428"/>
                <a:gd name="connsiteY11" fmla="*/ 75333 h 98320"/>
                <a:gd name="connsiteX12" fmla="*/ 53250 w 139428"/>
                <a:gd name="connsiteY12" fmla="*/ 72853 h 98320"/>
                <a:gd name="connsiteX13" fmla="*/ 113794 w 139428"/>
                <a:gd name="connsiteY13" fmla="*/ 11224 h 98320"/>
                <a:gd name="connsiteX14" fmla="*/ 122709 w 139428"/>
                <a:gd name="connsiteY14" fmla="*/ 2697 h 9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9428" h="98320">
                  <a:moveTo>
                    <a:pt x="122709" y="2697"/>
                  </a:moveTo>
                  <a:cubicBezTo>
                    <a:pt x="126741" y="-1023"/>
                    <a:pt x="132710" y="-869"/>
                    <a:pt x="136431" y="3007"/>
                  </a:cubicBezTo>
                  <a:cubicBezTo>
                    <a:pt x="140229" y="6806"/>
                    <a:pt x="140539" y="12775"/>
                    <a:pt x="136663" y="16728"/>
                  </a:cubicBezTo>
                  <a:cubicBezTo>
                    <a:pt x="129686" y="23937"/>
                    <a:pt x="122399" y="30914"/>
                    <a:pt x="115345" y="37969"/>
                  </a:cubicBezTo>
                  <a:cubicBezTo>
                    <a:pt x="111004" y="42310"/>
                    <a:pt x="106741" y="46650"/>
                    <a:pt x="102477" y="51070"/>
                  </a:cubicBezTo>
                  <a:cubicBezTo>
                    <a:pt x="88445" y="65411"/>
                    <a:pt x="74413" y="79675"/>
                    <a:pt x="60381" y="94015"/>
                  </a:cubicBezTo>
                  <a:cubicBezTo>
                    <a:pt x="55265" y="99287"/>
                    <a:pt x="50769" y="99675"/>
                    <a:pt x="44877" y="95411"/>
                  </a:cubicBezTo>
                  <a:cubicBezTo>
                    <a:pt x="31465" y="85721"/>
                    <a:pt x="18055" y="76032"/>
                    <a:pt x="4644" y="66264"/>
                  </a:cubicBezTo>
                  <a:cubicBezTo>
                    <a:pt x="-938" y="62232"/>
                    <a:pt x="-1559" y="55178"/>
                    <a:pt x="3171" y="50682"/>
                  </a:cubicBezTo>
                  <a:cubicBezTo>
                    <a:pt x="6815" y="47194"/>
                    <a:pt x="12009" y="47038"/>
                    <a:pt x="16581" y="50294"/>
                  </a:cubicBezTo>
                  <a:cubicBezTo>
                    <a:pt x="27125" y="57891"/>
                    <a:pt x="37590" y="65488"/>
                    <a:pt x="48134" y="73163"/>
                  </a:cubicBezTo>
                  <a:cubicBezTo>
                    <a:pt x="48986" y="73705"/>
                    <a:pt x="49917" y="74325"/>
                    <a:pt x="51312" y="75333"/>
                  </a:cubicBezTo>
                  <a:cubicBezTo>
                    <a:pt x="51932" y="74481"/>
                    <a:pt x="52474" y="73551"/>
                    <a:pt x="53250" y="72853"/>
                  </a:cubicBezTo>
                  <a:cubicBezTo>
                    <a:pt x="73405" y="52310"/>
                    <a:pt x="93561" y="31766"/>
                    <a:pt x="113794" y="11224"/>
                  </a:cubicBezTo>
                  <a:cubicBezTo>
                    <a:pt x="116663" y="8279"/>
                    <a:pt x="119686" y="5488"/>
                    <a:pt x="122709" y="2697"/>
                  </a:cubicBezTo>
                  <a:close/>
                </a:path>
              </a:pathLst>
            </a:custGeom>
            <a:solidFill>
              <a:srgbClr val="7DBB00"/>
            </a:solidFill>
            <a:ln w="12700" cap="flat" cmpd="sng" algn="ctr">
              <a:noFill/>
              <a:prstDash val="solid"/>
              <a:miter lim="800000"/>
            </a:ln>
            <a:effectLst/>
          </p:spPr>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DIN Next LT Arabic"/>
              </a:endParaRPr>
            </a:p>
          </p:txBody>
        </p:sp>
      </p:grpSp>
      <p:grpSp>
        <p:nvGrpSpPr>
          <p:cNvPr id="319" name="Group 318">
            <a:extLst>
              <a:ext uri="{FF2B5EF4-FFF2-40B4-BE49-F238E27FC236}">
                <a16:creationId xmlns:a16="http://schemas.microsoft.com/office/drawing/2014/main" id="{3A41B295-AEA2-49D9-A3CA-25811558CBE2}"/>
              </a:ext>
            </a:extLst>
          </p:cNvPr>
          <p:cNvGrpSpPr/>
          <p:nvPr/>
        </p:nvGrpSpPr>
        <p:grpSpPr>
          <a:xfrm>
            <a:off x="1381049" y="4251180"/>
            <a:ext cx="245898" cy="245896"/>
            <a:chOff x="11400185" y="4210745"/>
            <a:chExt cx="245898" cy="245896"/>
          </a:xfrm>
        </p:grpSpPr>
        <p:sp>
          <p:nvSpPr>
            <p:cNvPr id="320" name="Oval 319">
              <a:extLst>
                <a:ext uri="{FF2B5EF4-FFF2-40B4-BE49-F238E27FC236}">
                  <a16:creationId xmlns:a16="http://schemas.microsoft.com/office/drawing/2014/main" id="{B35CBFC2-90D1-4E1F-94C3-AB8352A40B90}"/>
                </a:ext>
              </a:extLst>
            </p:cNvPr>
            <p:cNvSpPr/>
            <p:nvPr/>
          </p:nvSpPr>
          <p:spPr>
            <a:xfrm>
              <a:off x="11400185" y="4210745"/>
              <a:ext cx="245898" cy="245896"/>
            </a:xfrm>
            <a:prstGeom prst="ellipse">
              <a:avLst/>
            </a:prstGeom>
            <a:solidFill>
              <a:sysClr val="window" lastClr="FFFFFF"/>
            </a:solidFill>
            <a:ln w="12700" cap="flat" cmpd="sng" algn="ctr">
              <a:solidFill>
                <a:srgbClr val="C00000"/>
              </a:solidFill>
              <a:prstDash val="solid"/>
              <a:miter lim="800000"/>
            </a:ln>
            <a:effectLst/>
          </p:spPr>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DIN Next LT Arabic"/>
              </a:endParaRPr>
            </a:p>
          </p:txBody>
        </p:sp>
        <p:sp>
          <p:nvSpPr>
            <p:cNvPr id="321" name="Freeform: Shape 320">
              <a:extLst>
                <a:ext uri="{FF2B5EF4-FFF2-40B4-BE49-F238E27FC236}">
                  <a16:creationId xmlns:a16="http://schemas.microsoft.com/office/drawing/2014/main" id="{A7BACABA-BD14-41CC-AA7B-2FBDEE2BDD95}"/>
                </a:ext>
              </a:extLst>
            </p:cNvPr>
            <p:cNvSpPr/>
            <p:nvPr/>
          </p:nvSpPr>
          <p:spPr>
            <a:xfrm>
              <a:off x="11468978" y="4279900"/>
              <a:ext cx="108312" cy="107586"/>
            </a:xfrm>
            <a:custGeom>
              <a:avLst/>
              <a:gdLst>
                <a:gd name="connsiteX0" fmla="*/ 13311 w 145302"/>
                <a:gd name="connsiteY0" fmla="*/ 470 h 144328"/>
                <a:gd name="connsiteX1" fmla="*/ 33182 w 145302"/>
                <a:gd name="connsiteY1" fmla="*/ 9883 h 144328"/>
                <a:gd name="connsiteX2" fmla="*/ 73065 w 145302"/>
                <a:gd name="connsiteY2" fmla="*/ 52234 h 144328"/>
                <a:gd name="connsiteX3" fmla="*/ 111484 w 145302"/>
                <a:gd name="connsiteY3" fmla="*/ 10620 h 144328"/>
                <a:gd name="connsiteX4" fmla="*/ 140172 w 145302"/>
                <a:gd name="connsiteY4" fmla="*/ 5557 h 144328"/>
                <a:gd name="connsiteX5" fmla="*/ 134901 w 145302"/>
                <a:gd name="connsiteY5" fmla="*/ 32709 h 144328"/>
                <a:gd name="connsiteX6" fmla="*/ 93535 w 145302"/>
                <a:gd name="connsiteY6" fmla="*/ 73483 h 144328"/>
                <a:gd name="connsiteX7" fmla="*/ 135430 w 145302"/>
                <a:gd name="connsiteY7" fmla="*/ 112202 h 144328"/>
                <a:gd name="connsiteX8" fmla="*/ 139570 w 145302"/>
                <a:gd name="connsiteY8" fmla="*/ 139312 h 144328"/>
                <a:gd name="connsiteX9" fmla="*/ 112107 w 145302"/>
                <a:gd name="connsiteY9" fmla="*/ 134436 h 144328"/>
                <a:gd name="connsiteX10" fmla="*/ 70917 w 145302"/>
                <a:gd name="connsiteY10" fmla="*/ 91027 h 144328"/>
                <a:gd name="connsiteX11" fmla="*/ 32518 w 145302"/>
                <a:gd name="connsiteY11" fmla="*/ 135059 h 144328"/>
                <a:gd name="connsiteX12" fmla="*/ 5076 w 145302"/>
                <a:gd name="connsiteY12" fmla="*/ 138700 h 144328"/>
                <a:gd name="connsiteX13" fmla="*/ 9257 w 145302"/>
                <a:gd name="connsiteY13" fmla="*/ 112856 h 144328"/>
                <a:gd name="connsiteX14" fmla="*/ 52750 w 145302"/>
                <a:gd name="connsiteY14" fmla="*/ 70858 h 144328"/>
                <a:gd name="connsiteX15" fmla="*/ 9900 w 145302"/>
                <a:gd name="connsiteY15" fmla="*/ 32076 h 144328"/>
                <a:gd name="connsiteX16" fmla="*/ 5719 w 145302"/>
                <a:gd name="connsiteY16" fmla="*/ 4997 h 144328"/>
                <a:gd name="connsiteX17" fmla="*/ 13311 w 145302"/>
                <a:gd name="connsiteY17" fmla="*/ 470 h 144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5302" h="144328">
                  <a:moveTo>
                    <a:pt x="13311" y="470"/>
                  </a:moveTo>
                  <a:cubicBezTo>
                    <a:pt x="20641" y="-1504"/>
                    <a:pt x="27206" y="3542"/>
                    <a:pt x="33182" y="9883"/>
                  </a:cubicBezTo>
                  <a:cubicBezTo>
                    <a:pt x="45684" y="23163"/>
                    <a:pt x="58197" y="36433"/>
                    <a:pt x="73065" y="52234"/>
                  </a:cubicBezTo>
                  <a:cubicBezTo>
                    <a:pt x="87424" y="36672"/>
                    <a:pt x="99407" y="23599"/>
                    <a:pt x="111484" y="10620"/>
                  </a:cubicBezTo>
                  <a:cubicBezTo>
                    <a:pt x="119763" y="1718"/>
                    <a:pt x="129174" y="-5378"/>
                    <a:pt x="140172" y="5557"/>
                  </a:cubicBezTo>
                  <a:cubicBezTo>
                    <a:pt x="150858" y="16192"/>
                    <a:pt x="142744" y="24886"/>
                    <a:pt x="134901" y="32709"/>
                  </a:cubicBezTo>
                  <a:cubicBezTo>
                    <a:pt x="122326" y="45252"/>
                    <a:pt x="109616" y="57650"/>
                    <a:pt x="93535" y="73483"/>
                  </a:cubicBezTo>
                  <a:cubicBezTo>
                    <a:pt x="107977" y="86815"/>
                    <a:pt x="121786" y="99420"/>
                    <a:pt x="135430" y="112202"/>
                  </a:cubicBezTo>
                  <a:cubicBezTo>
                    <a:pt x="143855" y="120087"/>
                    <a:pt x="150412" y="129134"/>
                    <a:pt x="139570" y="139312"/>
                  </a:cubicBezTo>
                  <a:cubicBezTo>
                    <a:pt x="129101" y="149148"/>
                    <a:pt x="120075" y="142809"/>
                    <a:pt x="112107" y="134436"/>
                  </a:cubicBezTo>
                  <a:cubicBezTo>
                    <a:pt x="99874" y="121581"/>
                    <a:pt x="87673" y="108696"/>
                    <a:pt x="70917" y="91027"/>
                  </a:cubicBezTo>
                  <a:cubicBezTo>
                    <a:pt x="57097" y="106911"/>
                    <a:pt x="45010" y="121156"/>
                    <a:pt x="32518" y="135059"/>
                  </a:cubicBezTo>
                  <a:cubicBezTo>
                    <a:pt x="24612" y="143857"/>
                    <a:pt x="15160" y="148826"/>
                    <a:pt x="5076" y="138700"/>
                  </a:cubicBezTo>
                  <a:cubicBezTo>
                    <a:pt x="-4718" y="128865"/>
                    <a:pt x="1496" y="120409"/>
                    <a:pt x="9257" y="112856"/>
                  </a:cubicBezTo>
                  <a:cubicBezTo>
                    <a:pt x="22423" y="100053"/>
                    <a:pt x="35662" y="87344"/>
                    <a:pt x="52750" y="70858"/>
                  </a:cubicBezTo>
                  <a:cubicBezTo>
                    <a:pt x="37643" y="57225"/>
                    <a:pt x="23606" y="44827"/>
                    <a:pt x="9900" y="32076"/>
                  </a:cubicBezTo>
                  <a:cubicBezTo>
                    <a:pt x="1559" y="24315"/>
                    <a:pt x="-5299" y="15237"/>
                    <a:pt x="5719" y="4997"/>
                  </a:cubicBezTo>
                  <a:cubicBezTo>
                    <a:pt x="8339" y="2566"/>
                    <a:pt x="10867" y="1128"/>
                    <a:pt x="13311" y="470"/>
                  </a:cubicBezTo>
                  <a:close/>
                </a:path>
              </a:pathLst>
            </a:custGeom>
            <a:solidFill>
              <a:srgbClr val="C00000"/>
            </a:solidFill>
            <a:ln w="12700" cap="flat" cmpd="sng" algn="ctr">
              <a:noFill/>
              <a:prstDash val="solid"/>
              <a:miter lim="800000"/>
            </a:ln>
            <a:effectLst/>
          </p:spPr>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DIN Next LT Arabic"/>
              </a:endParaRPr>
            </a:p>
          </p:txBody>
        </p:sp>
      </p:grpSp>
      <p:sp>
        <p:nvSpPr>
          <p:cNvPr id="325" name="TextBox 324">
            <a:extLst>
              <a:ext uri="{FF2B5EF4-FFF2-40B4-BE49-F238E27FC236}">
                <a16:creationId xmlns:a16="http://schemas.microsoft.com/office/drawing/2014/main" id="{4E79A26F-0C2F-45F0-87E1-092C0FB72089}"/>
              </a:ext>
            </a:extLst>
          </p:cNvPr>
          <p:cNvSpPr txBox="1"/>
          <p:nvPr/>
        </p:nvSpPr>
        <p:spPr>
          <a:xfrm flipH="1">
            <a:off x="11369324" y="5956360"/>
            <a:ext cx="171611" cy="248338"/>
          </a:xfrm>
          <a:prstGeom prst="rect">
            <a:avLst/>
          </a:prstGeom>
          <a:noFill/>
        </p:spPr>
        <p:txBody>
          <a:bodyPr wrap="square" lIns="0" tIns="0" rIns="0" bIns="0" rtlCol="0" anchor="ctr">
            <a:spAutoFit/>
          </a:bodyPr>
          <a:lstStyle/>
          <a:p>
            <a:pPr marL="0" marR="0" lvl="0" indent="0" algn="ctr" defTabSz="914400" rtl="1" eaLnBrk="1" fontAlgn="auto" latinLnBrk="0" hangingPunct="1">
              <a:lnSpc>
                <a:spcPct val="110000"/>
              </a:lnSpc>
              <a:spcBef>
                <a:spcPts val="0"/>
              </a:spcBef>
              <a:spcAft>
                <a:spcPts val="0"/>
              </a:spcAft>
              <a:buClrTx/>
              <a:buSzTx/>
              <a:buFontTx/>
              <a:buNone/>
              <a:tabLst/>
              <a:defRPr/>
            </a:pPr>
            <a:r>
              <a:rPr kumimoji="0" lang="ar-SA" sz="1600" b="0" i="0" u="none" strike="noStrike" kern="1200" cap="none" spc="0" normalizeH="0" baseline="0" noProof="0">
                <a:ln>
                  <a:noFill/>
                </a:ln>
                <a:solidFill>
                  <a:prstClr val="white"/>
                </a:solidFill>
                <a:effectLst/>
                <a:uLnTx/>
                <a:uFillTx/>
                <a:latin typeface="DIN Next LT Arabic Medium"/>
                <a:ea typeface="+mn-ea"/>
                <a:cs typeface="DIN Next LT Arabic" panose="020B0503020203050203" pitchFamily="34" charset="-78"/>
              </a:rPr>
              <a:t>ز</a:t>
            </a:r>
          </a:p>
        </p:txBody>
      </p:sp>
      <p:grpSp>
        <p:nvGrpSpPr>
          <p:cNvPr id="333" name="Group 332">
            <a:extLst>
              <a:ext uri="{FF2B5EF4-FFF2-40B4-BE49-F238E27FC236}">
                <a16:creationId xmlns:a16="http://schemas.microsoft.com/office/drawing/2014/main" id="{1C003C2D-B0F0-40E2-84B1-BC520E0BCE4C}"/>
              </a:ext>
            </a:extLst>
          </p:cNvPr>
          <p:cNvGrpSpPr/>
          <p:nvPr/>
        </p:nvGrpSpPr>
        <p:grpSpPr>
          <a:xfrm>
            <a:off x="1381049" y="2548194"/>
            <a:ext cx="245898" cy="245896"/>
            <a:chOff x="11400185" y="3429001"/>
            <a:chExt cx="245898" cy="245896"/>
          </a:xfrm>
        </p:grpSpPr>
        <p:sp>
          <p:nvSpPr>
            <p:cNvPr id="334" name="Oval 333">
              <a:extLst>
                <a:ext uri="{FF2B5EF4-FFF2-40B4-BE49-F238E27FC236}">
                  <a16:creationId xmlns:a16="http://schemas.microsoft.com/office/drawing/2014/main" id="{1A973FEC-F4C5-44A5-A755-8482B7003B3E}"/>
                </a:ext>
              </a:extLst>
            </p:cNvPr>
            <p:cNvSpPr/>
            <p:nvPr/>
          </p:nvSpPr>
          <p:spPr>
            <a:xfrm>
              <a:off x="11400185" y="3429001"/>
              <a:ext cx="245898" cy="245896"/>
            </a:xfrm>
            <a:prstGeom prst="ellipse">
              <a:avLst/>
            </a:prstGeom>
            <a:solidFill>
              <a:sysClr val="window" lastClr="FFFFFF"/>
            </a:solidFill>
            <a:ln w="12700" cap="flat" cmpd="sng" algn="ctr">
              <a:solidFill>
                <a:srgbClr val="7DBB00"/>
              </a:solidFill>
              <a:prstDash val="solid"/>
              <a:miter lim="800000"/>
            </a:ln>
            <a:effectLst/>
          </p:spPr>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DIN Next LT Arabic"/>
              </a:endParaRPr>
            </a:p>
          </p:txBody>
        </p:sp>
        <p:sp>
          <p:nvSpPr>
            <p:cNvPr id="335" name="Freeform: Shape 334">
              <a:extLst>
                <a:ext uri="{FF2B5EF4-FFF2-40B4-BE49-F238E27FC236}">
                  <a16:creationId xmlns:a16="http://schemas.microsoft.com/office/drawing/2014/main" id="{3F8795DB-BF39-4727-8DE2-DF854A17C7AB}"/>
                </a:ext>
              </a:extLst>
            </p:cNvPr>
            <p:cNvSpPr/>
            <p:nvPr/>
          </p:nvSpPr>
          <p:spPr>
            <a:xfrm>
              <a:off x="11453420" y="3502789"/>
              <a:ext cx="139428" cy="98320"/>
            </a:xfrm>
            <a:custGeom>
              <a:avLst/>
              <a:gdLst>
                <a:gd name="connsiteX0" fmla="*/ 122709 w 139428"/>
                <a:gd name="connsiteY0" fmla="*/ 2697 h 98320"/>
                <a:gd name="connsiteX1" fmla="*/ 136431 w 139428"/>
                <a:gd name="connsiteY1" fmla="*/ 3007 h 98320"/>
                <a:gd name="connsiteX2" fmla="*/ 136663 w 139428"/>
                <a:gd name="connsiteY2" fmla="*/ 16728 h 98320"/>
                <a:gd name="connsiteX3" fmla="*/ 115345 w 139428"/>
                <a:gd name="connsiteY3" fmla="*/ 37969 h 98320"/>
                <a:gd name="connsiteX4" fmla="*/ 102477 w 139428"/>
                <a:gd name="connsiteY4" fmla="*/ 51070 h 98320"/>
                <a:gd name="connsiteX5" fmla="*/ 60381 w 139428"/>
                <a:gd name="connsiteY5" fmla="*/ 94015 h 98320"/>
                <a:gd name="connsiteX6" fmla="*/ 44877 w 139428"/>
                <a:gd name="connsiteY6" fmla="*/ 95411 h 98320"/>
                <a:gd name="connsiteX7" fmla="*/ 4644 w 139428"/>
                <a:gd name="connsiteY7" fmla="*/ 66264 h 98320"/>
                <a:gd name="connsiteX8" fmla="*/ 3171 w 139428"/>
                <a:gd name="connsiteY8" fmla="*/ 50682 h 98320"/>
                <a:gd name="connsiteX9" fmla="*/ 16581 w 139428"/>
                <a:gd name="connsiteY9" fmla="*/ 50294 h 98320"/>
                <a:gd name="connsiteX10" fmla="*/ 48134 w 139428"/>
                <a:gd name="connsiteY10" fmla="*/ 73163 h 98320"/>
                <a:gd name="connsiteX11" fmla="*/ 51312 w 139428"/>
                <a:gd name="connsiteY11" fmla="*/ 75333 h 98320"/>
                <a:gd name="connsiteX12" fmla="*/ 53250 w 139428"/>
                <a:gd name="connsiteY12" fmla="*/ 72853 h 98320"/>
                <a:gd name="connsiteX13" fmla="*/ 113794 w 139428"/>
                <a:gd name="connsiteY13" fmla="*/ 11224 h 98320"/>
                <a:gd name="connsiteX14" fmla="*/ 122709 w 139428"/>
                <a:gd name="connsiteY14" fmla="*/ 2697 h 9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9428" h="98320">
                  <a:moveTo>
                    <a:pt x="122709" y="2697"/>
                  </a:moveTo>
                  <a:cubicBezTo>
                    <a:pt x="126741" y="-1023"/>
                    <a:pt x="132710" y="-869"/>
                    <a:pt x="136431" y="3007"/>
                  </a:cubicBezTo>
                  <a:cubicBezTo>
                    <a:pt x="140229" y="6806"/>
                    <a:pt x="140539" y="12775"/>
                    <a:pt x="136663" y="16728"/>
                  </a:cubicBezTo>
                  <a:cubicBezTo>
                    <a:pt x="129686" y="23937"/>
                    <a:pt x="122399" y="30914"/>
                    <a:pt x="115345" y="37969"/>
                  </a:cubicBezTo>
                  <a:cubicBezTo>
                    <a:pt x="111004" y="42310"/>
                    <a:pt x="106741" y="46650"/>
                    <a:pt x="102477" y="51070"/>
                  </a:cubicBezTo>
                  <a:cubicBezTo>
                    <a:pt x="88445" y="65411"/>
                    <a:pt x="74413" y="79675"/>
                    <a:pt x="60381" y="94015"/>
                  </a:cubicBezTo>
                  <a:cubicBezTo>
                    <a:pt x="55265" y="99287"/>
                    <a:pt x="50769" y="99675"/>
                    <a:pt x="44877" y="95411"/>
                  </a:cubicBezTo>
                  <a:cubicBezTo>
                    <a:pt x="31465" y="85721"/>
                    <a:pt x="18055" y="76032"/>
                    <a:pt x="4644" y="66264"/>
                  </a:cubicBezTo>
                  <a:cubicBezTo>
                    <a:pt x="-938" y="62232"/>
                    <a:pt x="-1559" y="55178"/>
                    <a:pt x="3171" y="50682"/>
                  </a:cubicBezTo>
                  <a:cubicBezTo>
                    <a:pt x="6815" y="47194"/>
                    <a:pt x="12009" y="47038"/>
                    <a:pt x="16581" y="50294"/>
                  </a:cubicBezTo>
                  <a:cubicBezTo>
                    <a:pt x="27125" y="57891"/>
                    <a:pt x="37590" y="65488"/>
                    <a:pt x="48134" y="73163"/>
                  </a:cubicBezTo>
                  <a:cubicBezTo>
                    <a:pt x="48986" y="73705"/>
                    <a:pt x="49917" y="74325"/>
                    <a:pt x="51312" y="75333"/>
                  </a:cubicBezTo>
                  <a:cubicBezTo>
                    <a:pt x="51932" y="74481"/>
                    <a:pt x="52474" y="73551"/>
                    <a:pt x="53250" y="72853"/>
                  </a:cubicBezTo>
                  <a:cubicBezTo>
                    <a:pt x="73405" y="52310"/>
                    <a:pt x="93561" y="31766"/>
                    <a:pt x="113794" y="11224"/>
                  </a:cubicBezTo>
                  <a:cubicBezTo>
                    <a:pt x="116663" y="8279"/>
                    <a:pt x="119686" y="5488"/>
                    <a:pt x="122709" y="2697"/>
                  </a:cubicBezTo>
                  <a:close/>
                </a:path>
              </a:pathLst>
            </a:custGeom>
            <a:solidFill>
              <a:srgbClr val="7DBB00"/>
            </a:solidFill>
            <a:ln w="12700" cap="flat" cmpd="sng" algn="ctr">
              <a:noFill/>
              <a:prstDash val="solid"/>
              <a:miter lim="800000"/>
            </a:ln>
            <a:effectLst/>
          </p:spPr>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DIN Next LT Arabic"/>
              </a:endParaRPr>
            </a:p>
          </p:txBody>
        </p:sp>
      </p:grpSp>
      <p:grpSp>
        <p:nvGrpSpPr>
          <p:cNvPr id="336" name="Group 335">
            <a:extLst>
              <a:ext uri="{FF2B5EF4-FFF2-40B4-BE49-F238E27FC236}">
                <a16:creationId xmlns:a16="http://schemas.microsoft.com/office/drawing/2014/main" id="{B468F1BD-125E-481E-94A6-BDC362C9CAFC}"/>
              </a:ext>
            </a:extLst>
          </p:cNvPr>
          <p:cNvGrpSpPr/>
          <p:nvPr/>
        </p:nvGrpSpPr>
        <p:grpSpPr>
          <a:xfrm>
            <a:off x="1381049" y="3679566"/>
            <a:ext cx="245898" cy="245896"/>
            <a:chOff x="11400185" y="3429001"/>
            <a:chExt cx="245898" cy="245896"/>
          </a:xfrm>
        </p:grpSpPr>
        <p:sp>
          <p:nvSpPr>
            <p:cNvPr id="337" name="Oval 336">
              <a:extLst>
                <a:ext uri="{FF2B5EF4-FFF2-40B4-BE49-F238E27FC236}">
                  <a16:creationId xmlns:a16="http://schemas.microsoft.com/office/drawing/2014/main" id="{796FF40D-B593-4C39-842C-A4551D10BEB6}"/>
                </a:ext>
              </a:extLst>
            </p:cNvPr>
            <p:cNvSpPr/>
            <p:nvPr/>
          </p:nvSpPr>
          <p:spPr>
            <a:xfrm>
              <a:off x="11400185" y="3429001"/>
              <a:ext cx="245898" cy="245896"/>
            </a:xfrm>
            <a:prstGeom prst="ellipse">
              <a:avLst/>
            </a:prstGeom>
            <a:solidFill>
              <a:sysClr val="window" lastClr="FFFFFF"/>
            </a:solidFill>
            <a:ln w="12700" cap="flat" cmpd="sng" algn="ctr">
              <a:solidFill>
                <a:srgbClr val="7DBB00"/>
              </a:solidFill>
              <a:prstDash val="solid"/>
              <a:miter lim="800000"/>
            </a:ln>
            <a:effectLst/>
          </p:spPr>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DIN Next LT Arabic"/>
              </a:endParaRPr>
            </a:p>
          </p:txBody>
        </p:sp>
        <p:sp>
          <p:nvSpPr>
            <p:cNvPr id="338" name="Freeform: Shape 337">
              <a:extLst>
                <a:ext uri="{FF2B5EF4-FFF2-40B4-BE49-F238E27FC236}">
                  <a16:creationId xmlns:a16="http://schemas.microsoft.com/office/drawing/2014/main" id="{A232B6C8-247A-46F3-BFF3-59B80DD48D74}"/>
                </a:ext>
              </a:extLst>
            </p:cNvPr>
            <p:cNvSpPr/>
            <p:nvPr/>
          </p:nvSpPr>
          <p:spPr>
            <a:xfrm>
              <a:off x="11453420" y="3502789"/>
              <a:ext cx="139428" cy="98320"/>
            </a:xfrm>
            <a:custGeom>
              <a:avLst/>
              <a:gdLst>
                <a:gd name="connsiteX0" fmla="*/ 122709 w 139428"/>
                <a:gd name="connsiteY0" fmla="*/ 2697 h 98320"/>
                <a:gd name="connsiteX1" fmla="*/ 136431 w 139428"/>
                <a:gd name="connsiteY1" fmla="*/ 3007 h 98320"/>
                <a:gd name="connsiteX2" fmla="*/ 136663 w 139428"/>
                <a:gd name="connsiteY2" fmla="*/ 16728 h 98320"/>
                <a:gd name="connsiteX3" fmla="*/ 115345 w 139428"/>
                <a:gd name="connsiteY3" fmla="*/ 37969 h 98320"/>
                <a:gd name="connsiteX4" fmla="*/ 102477 w 139428"/>
                <a:gd name="connsiteY4" fmla="*/ 51070 h 98320"/>
                <a:gd name="connsiteX5" fmla="*/ 60381 w 139428"/>
                <a:gd name="connsiteY5" fmla="*/ 94015 h 98320"/>
                <a:gd name="connsiteX6" fmla="*/ 44877 w 139428"/>
                <a:gd name="connsiteY6" fmla="*/ 95411 h 98320"/>
                <a:gd name="connsiteX7" fmla="*/ 4644 w 139428"/>
                <a:gd name="connsiteY7" fmla="*/ 66264 h 98320"/>
                <a:gd name="connsiteX8" fmla="*/ 3171 w 139428"/>
                <a:gd name="connsiteY8" fmla="*/ 50682 h 98320"/>
                <a:gd name="connsiteX9" fmla="*/ 16581 w 139428"/>
                <a:gd name="connsiteY9" fmla="*/ 50294 h 98320"/>
                <a:gd name="connsiteX10" fmla="*/ 48134 w 139428"/>
                <a:gd name="connsiteY10" fmla="*/ 73163 h 98320"/>
                <a:gd name="connsiteX11" fmla="*/ 51312 w 139428"/>
                <a:gd name="connsiteY11" fmla="*/ 75333 h 98320"/>
                <a:gd name="connsiteX12" fmla="*/ 53250 w 139428"/>
                <a:gd name="connsiteY12" fmla="*/ 72853 h 98320"/>
                <a:gd name="connsiteX13" fmla="*/ 113794 w 139428"/>
                <a:gd name="connsiteY13" fmla="*/ 11224 h 98320"/>
                <a:gd name="connsiteX14" fmla="*/ 122709 w 139428"/>
                <a:gd name="connsiteY14" fmla="*/ 2697 h 9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9428" h="98320">
                  <a:moveTo>
                    <a:pt x="122709" y="2697"/>
                  </a:moveTo>
                  <a:cubicBezTo>
                    <a:pt x="126741" y="-1023"/>
                    <a:pt x="132710" y="-869"/>
                    <a:pt x="136431" y="3007"/>
                  </a:cubicBezTo>
                  <a:cubicBezTo>
                    <a:pt x="140229" y="6806"/>
                    <a:pt x="140539" y="12775"/>
                    <a:pt x="136663" y="16728"/>
                  </a:cubicBezTo>
                  <a:cubicBezTo>
                    <a:pt x="129686" y="23937"/>
                    <a:pt x="122399" y="30914"/>
                    <a:pt x="115345" y="37969"/>
                  </a:cubicBezTo>
                  <a:cubicBezTo>
                    <a:pt x="111004" y="42310"/>
                    <a:pt x="106741" y="46650"/>
                    <a:pt x="102477" y="51070"/>
                  </a:cubicBezTo>
                  <a:cubicBezTo>
                    <a:pt x="88445" y="65411"/>
                    <a:pt x="74413" y="79675"/>
                    <a:pt x="60381" y="94015"/>
                  </a:cubicBezTo>
                  <a:cubicBezTo>
                    <a:pt x="55265" y="99287"/>
                    <a:pt x="50769" y="99675"/>
                    <a:pt x="44877" y="95411"/>
                  </a:cubicBezTo>
                  <a:cubicBezTo>
                    <a:pt x="31465" y="85721"/>
                    <a:pt x="18055" y="76032"/>
                    <a:pt x="4644" y="66264"/>
                  </a:cubicBezTo>
                  <a:cubicBezTo>
                    <a:pt x="-938" y="62232"/>
                    <a:pt x="-1559" y="55178"/>
                    <a:pt x="3171" y="50682"/>
                  </a:cubicBezTo>
                  <a:cubicBezTo>
                    <a:pt x="6815" y="47194"/>
                    <a:pt x="12009" y="47038"/>
                    <a:pt x="16581" y="50294"/>
                  </a:cubicBezTo>
                  <a:cubicBezTo>
                    <a:pt x="27125" y="57891"/>
                    <a:pt x="37590" y="65488"/>
                    <a:pt x="48134" y="73163"/>
                  </a:cubicBezTo>
                  <a:cubicBezTo>
                    <a:pt x="48986" y="73705"/>
                    <a:pt x="49917" y="74325"/>
                    <a:pt x="51312" y="75333"/>
                  </a:cubicBezTo>
                  <a:cubicBezTo>
                    <a:pt x="51932" y="74481"/>
                    <a:pt x="52474" y="73551"/>
                    <a:pt x="53250" y="72853"/>
                  </a:cubicBezTo>
                  <a:cubicBezTo>
                    <a:pt x="73405" y="52310"/>
                    <a:pt x="93561" y="31766"/>
                    <a:pt x="113794" y="11224"/>
                  </a:cubicBezTo>
                  <a:cubicBezTo>
                    <a:pt x="116663" y="8279"/>
                    <a:pt x="119686" y="5488"/>
                    <a:pt x="122709" y="2697"/>
                  </a:cubicBezTo>
                  <a:close/>
                </a:path>
              </a:pathLst>
            </a:custGeom>
            <a:solidFill>
              <a:srgbClr val="7DBB00"/>
            </a:solidFill>
            <a:ln w="12700" cap="flat" cmpd="sng" algn="ctr">
              <a:noFill/>
              <a:prstDash val="solid"/>
              <a:miter lim="800000"/>
            </a:ln>
            <a:effectLst/>
          </p:spPr>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DIN Next LT Arabic"/>
              </a:endParaRPr>
            </a:p>
          </p:txBody>
        </p:sp>
      </p:grpSp>
      <p:grpSp>
        <p:nvGrpSpPr>
          <p:cNvPr id="339" name="Group 338">
            <a:extLst>
              <a:ext uri="{FF2B5EF4-FFF2-40B4-BE49-F238E27FC236}">
                <a16:creationId xmlns:a16="http://schemas.microsoft.com/office/drawing/2014/main" id="{5F61AF64-126D-43F6-B53A-7BE8238E0F8C}"/>
              </a:ext>
            </a:extLst>
          </p:cNvPr>
          <p:cNvGrpSpPr/>
          <p:nvPr/>
        </p:nvGrpSpPr>
        <p:grpSpPr>
          <a:xfrm>
            <a:off x="1381049" y="4818842"/>
            <a:ext cx="245898" cy="245896"/>
            <a:chOff x="11400185" y="4210745"/>
            <a:chExt cx="245898" cy="245896"/>
          </a:xfrm>
        </p:grpSpPr>
        <p:sp>
          <p:nvSpPr>
            <p:cNvPr id="340" name="Oval 339">
              <a:extLst>
                <a:ext uri="{FF2B5EF4-FFF2-40B4-BE49-F238E27FC236}">
                  <a16:creationId xmlns:a16="http://schemas.microsoft.com/office/drawing/2014/main" id="{C1E7E07D-CF95-4476-8764-92A7D037D5ED}"/>
                </a:ext>
              </a:extLst>
            </p:cNvPr>
            <p:cNvSpPr/>
            <p:nvPr/>
          </p:nvSpPr>
          <p:spPr>
            <a:xfrm>
              <a:off x="11400185" y="4210745"/>
              <a:ext cx="245898" cy="245896"/>
            </a:xfrm>
            <a:prstGeom prst="ellipse">
              <a:avLst/>
            </a:prstGeom>
            <a:solidFill>
              <a:sysClr val="window" lastClr="FFFFFF"/>
            </a:solidFill>
            <a:ln w="12700" cap="flat" cmpd="sng" algn="ctr">
              <a:solidFill>
                <a:srgbClr val="C00000"/>
              </a:solidFill>
              <a:prstDash val="solid"/>
              <a:miter lim="800000"/>
            </a:ln>
            <a:effectLst/>
          </p:spPr>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DIN Next LT Arabic"/>
              </a:endParaRPr>
            </a:p>
          </p:txBody>
        </p:sp>
        <p:sp>
          <p:nvSpPr>
            <p:cNvPr id="341" name="Freeform: Shape 340">
              <a:extLst>
                <a:ext uri="{FF2B5EF4-FFF2-40B4-BE49-F238E27FC236}">
                  <a16:creationId xmlns:a16="http://schemas.microsoft.com/office/drawing/2014/main" id="{A8B23E1E-8FA2-4A72-B990-80606F7C69AD}"/>
                </a:ext>
              </a:extLst>
            </p:cNvPr>
            <p:cNvSpPr/>
            <p:nvPr/>
          </p:nvSpPr>
          <p:spPr>
            <a:xfrm>
              <a:off x="11468978" y="4279900"/>
              <a:ext cx="108312" cy="107586"/>
            </a:xfrm>
            <a:custGeom>
              <a:avLst/>
              <a:gdLst>
                <a:gd name="connsiteX0" fmla="*/ 13311 w 145302"/>
                <a:gd name="connsiteY0" fmla="*/ 470 h 144328"/>
                <a:gd name="connsiteX1" fmla="*/ 33182 w 145302"/>
                <a:gd name="connsiteY1" fmla="*/ 9883 h 144328"/>
                <a:gd name="connsiteX2" fmla="*/ 73065 w 145302"/>
                <a:gd name="connsiteY2" fmla="*/ 52234 h 144328"/>
                <a:gd name="connsiteX3" fmla="*/ 111484 w 145302"/>
                <a:gd name="connsiteY3" fmla="*/ 10620 h 144328"/>
                <a:gd name="connsiteX4" fmla="*/ 140172 w 145302"/>
                <a:gd name="connsiteY4" fmla="*/ 5557 h 144328"/>
                <a:gd name="connsiteX5" fmla="*/ 134901 w 145302"/>
                <a:gd name="connsiteY5" fmla="*/ 32709 h 144328"/>
                <a:gd name="connsiteX6" fmla="*/ 93535 w 145302"/>
                <a:gd name="connsiteY6" fmla="*/ 73483 h 144328"/>
                <a:gd name="connsiteX7" fmla="*/ 135430 w 145302"/>
                <a:gd name="connsiteY7" fmla="*/ 112202 h 144328"/>
                <a:gd name="connsiteX8" fmla="*/ 139570 w 145302"/>
                <a:gd name="connsiteY8" fmla="*/ 139312 h 144328"/>
                <a:gd name="connsiteX9" fmla="*/ 112107 w 145302"/>
                <a:gd name="connsiteY9" fmla="*/ 134436 h 144328"/>
                <a:gd name="connsiteX10" fmla="*/ 70917 w 145302"/>
                <a:gd name="connsiteY10" fmla="*/ 91027 h 144328"/>
                <a:gd name="connsiteX11" fmla="*/ 32518 w 145302"/>
                <a:gd name="connsiteY11" fmla="*/ 135059 h 144328"/>
                <a:gd name="connsiteX12" fmla="*/ 5076 w 145302"/>
                <a:gd name="connsiteY12" fmla="*/ 138700 h 144328"/>
                <a:gd name="connsiteX13" fmla="*/ 9257 w 145302"/>
                <a:gd name="connsiteY13" fmla="*/ 112856 h 144328"/>
                <a:gd name="connsiteX14" fmla="*/ 52750 w 145302"/>
                <a:gd name="connsiteY14" fmla="*/ 70858 h 144328"/>
                <a:gd name="connsiteX15" fmla="*/ 9900 w 145302"/>
                <a:gd name="connsiteY15" fmla="*/ 32076 h 144328"/>
                <a:gd name="connsiteX16" fmla="*/ 5719 w 145302"/>
                <a:gd name="connsiteY16" fmla="*/ 4997 h 144328"/>
                <a:gd name="connsiteX17" fmla="*/ 13311 w 145302"/>
                <a:gd name="connsiteY17" fmla="*/ 470 h 144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5302" h="144328">
                  <a:moveTo>
                    <a:pt x="13311" y="470"/>
                  </a:moveTo>
                  <a:cubicBezTo>
                    <a:pt x="20641" y="-1504"/>
                    <a:pt x="27206" y="3542"/>
                    <a:pt x="33182" y="9883"/>
                  </a:cubicBezTo>
                  <a:cubicBezTo>
                    <a:pt x="45684" y="23163"/>
                    <a:pt x="58197" y="36433"/>
                    <a:pt x="73065" y="52234"/>
                  </a:cubicBezTo>
                  <a:cubicBezTo>
                    <a:pt x="87424" y="36672"/>
                    <a:pt x="99407" y="23599"/>
                    <a:pt x="111484" y="10620"/>
                  </a:cubicBezTo>
                  <a:cubicBezTo>
                    <a:pt x="119763" y="1718"/>
                    <a:pt x="129174" y="-5378"/>
                    <a:pt x="140172" y="5557"/>
                  </a:cubicBezTo>
                  <a:cubicBezTo>
                    <a:pt x="150858" y="16192"/>
                    <a:pt x="142744" y="24886"/>
                    <a:pt x="134901" y="32709"/>
                  </a:cubicBezTo>
                  <a:cubicBezTo>
                    <a:pt x="122326" y="45252"/>
                    <a:pt x="109616" y="57650"/>
                    <a:pt x="93535" y="73483"/>
                  </a:cubicBezTo>
                  <a:cubicBezTo>
                    <a:pt x="107977" y="86815"/>
                    <a:pt x="121786" y="99420"/>
                    <a:pt x="135430" y="112202"/>
                  </a:cubicBezTo>
                  <a:cubicBezTo>
                    <a:pt x="143855" y="120087"/>
                    <a:pt x="150412" y="129134"/>
                    <a:pt x="139570" y="139312"/>
                  </a:cubicBezTo>
                  <a:cubicBezTo>
                    <a:pt x="129101" y="149148"/>
                    <a:pt x="120075" y="142809"/>
                    <a:pt x="112107" y="134436"/>
                  </a:cubicBezTo>
                  <a:cubicBezTo>
                    <a:pt x="99874" y="121581"/>
                    <a:pt x="87673" y="108696"/>
                    <a:pt x="70917" y="91027"/>
                  </a:cubicBezTo>
                  <a:cubicBezTo>
                    <a:pt x="57097" y="106911"/>
                    <a:pt x="45010" y="121156"/>
                    <a:pt x="32518" y="135059"/>
                  </a:cubicBezTo>
                  <a:cubicBezTo>
                    <a:pt x="24612" y="143857"/>
                    <a:pt x="15160" y="148826"/>
                    <a:pt x="5076" y="138700"/>
                  </a:cubicBezTo>
                  <a:cubicBezTo>
                    <a:pt x="-4718" y="128865"/>
                    <a:pt x="1496" y="120409"/>
                    <a:pt x="9257" y="112856"/>
                  </a:cubicBezTo>
                  <a:cubicBezTo>
                    <a:pt x="22423" y="100053"/>
                    <a:pt x="35662" y="87344"/>
                    <a:pt x="52750" y="70858"/>
                  </a:cubicBezTo>
                  <a:cubicBezTo>
                    <a:pt x="37643" y="57225"/>
                    <a:pt x="23606" y="44827"/>
                    <a:pt x="9900" y="32076"/>
                  </a:cubicBezTo>
                  <a:cubicBezTo>
                    <a:pt x="1559" y="24315"/>
                    <a:pt x="-5299" y="15237"/>
                    <a:pt x="5719" y="4997"/>
                  </a:cubicBezTo>
                  <a:cubicBezTo>
                    <a:pt x="8339" y="2566"/>
                    <a:pt x="10867" y="1128"/>
                    <a:pt x="13311" y="470"/>
                  </a:cubicBezTo>
                  <a:close/>
                </a:path>
              </a:pathLst>
            </a:custGeom>
            <a:solidFill>
              <a:srgbClr val="C00000"/>
            </a:solidFill>
            <a:ln w="12700" cap="flat" cmpd="sng" algn="ctr">
              <a:noFill/>
              <a:prstDash val="solid"/>
              <a:miter lim="800000"/>
            </a:ln>
            <a:effectLst/>
          </p:spPr>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DIN Next LT Arabic"/>
              </a:endParaRPr>
            </a:p>
          </p:txBody>
        </p:sp>
      </p:grpSp>
      <p:grpSp>
        <p:nvGrpSpPr>
          <p:cNvPr id="342" name="Group 341">
            <a:extLst>
              <a:ext uri="{FF2B5EF4-FFF2-40B4-BE49-F238E27FC236}">
                <a16:creationId xmlns:a16="http://schemas.microsoft.com/office/drawing/2014/main" id="{96E42353-D053-4ACE-9508-E7401FFCDCD8}"/>
              </a:ext>
            </a:extLst>
          </p:cNvPr>
          <p:cNvGrpSpPr/>
          <p:nvPr/>
        </p:nvGrpSpPr>
        <p:grpSpPr>
          <a:xfrm>
            <a:off x="1381049" y="5386504"/>
            <a:ext cx="245898" cy="245896"/>
            <a:chOff x="11400185" y="4210745"/>
            <a:chExt cx="245898" cy="245896"/>
          </a:xfrm>
        </p:grpSpPr>
        <p:sp>
          <p:nvSpPr>
            <p:cNvPr id="343" name="Oval 342">
              <a:extLst>
                <a:ext uri="{FF2B5EF4-FFF2-40B4-BE49-F238E27FC236}">
                  <a16:creationId xmlns:a16="http://schemas.microsoft.com/office/drawing/2014/main" id="{36FEF376-1854-4303-A17C-0DD887B65E21}"/>
                </a:ext>
              </a:extLst>
            </p:cNvPr>
            <p:cNvSpPr/>
            <p:nvPr/>
          </p:nvSpPr>
          <p:spPr>
            <a:xfrm>
              <a:off x="11400185" y="4210745"/>
              <a:ext cx="245898" cy="245896"/>
            </a:xfrm>
            <a:prstGeom prst="ellipse">
              <a:avLst/>
            </a:prstGeom>
            <a:solidFill>
              <a:sysClr val="window" lastClr="FFFFFF"/>
            </a:solidFill>
            <a:ln w="12700" cap="flat" cmpd="sng" algn="ctr">
              <a:solidFill>
                <a:srgbClr val="C00000"/>
              </a:solidFill>
              <a:prstDash val="solid"/>
              <a:miter lim="800000"/>
            </a:ln>
            <a:effectLst/>
          </p:spPr>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DIN Next LT Arabic"/>
              </a:endParaRPr>
            </a:p>
          </p:txBody>
        </p:sp>
        <p:sp>
          <p:nvSpPr>
            <p:cNvPr id="344" name="Freeform: Shape 343">
              <a:extLst>
                <a:ext uri="{FF2B5EF4-FFF2-40B4-BE49-F238E27FC236}">
                  <a16:creationId xmlns:a16="http://schemas.microsoft.com/office/drawing/2014/main" id="{AB638D72-4572-4D92-AE99-89A0834DA216}"/>
                </a:ext>
              </a:extLst>
            </p:cNvPr>
            <p:cNvSpPr/>
            <p:nvPr/>
          </p:nvSpPr>
          <p:spPr>
            <a:xfrm>
              <a:off x="11468978" y="4279900"/>
              <a:ext cx="108312" cy="107586"/>
            </a:xfrm>
            <a:custGeom>
              <a:avLst/>
              <a:gdLst>
                <a:gd name="connsiteX0" fmla="*/ 13311 w 145302"/>
                <a:gd name="connsiteY0" fmla="*/ 470 h 144328"/>
                <a:gd name="connsiteX1" fmla="*/ 33182 w 145302"/>
                <a:gd name="connsiteY1" fmla="*/ 9883 h 144328"/>
                <a:gd name="connsiteX2" fmla="*/ 73065 w 145302"/>
                <a:gd name="connsiteY2" fmla="*/ 52234 h 144328"/>
                <a:gd name="connsiteX3" fmla="*/ 111484 w 145302"/>
                <a:gd name="connsiteY3" fmla="*/ 10620 h 144328"/>
                <a:gd name="connsiteX4" fmla="*/ 140172 w 145302"/>
                <a:gd name="connsiteY4" fmla="*/ 5557 h 144328"/>
                <a:gd name="connsiteX5" fmla="*/ 134901 w 145302"/>
                <a:gd name="connsiteY5" fmla="*/ 32709 h 144328"/>
                <a:gd name="connsiteX6" fmla="*/ 93535 w 145302"/>
                <a:gd name="connsiteY6" fmla="*/ 73483 h 144328"/>
                <a:gd name="connsiteX7" fmla="*/ 135430 w 145302"/>
                <a:gd name="connsiteY7" fmla="*/ 112202 h 144328"/>
                <a:gd name="connsiteX8" fmla="*/ 139570 w 145302"/>
                <a:gd name="connsiteY8" fmla="*/ 139312 h 144328"/>
                <a:gd name="connsiteX9" fmla="*/ 112107 w 145302"/>
                <a:gd name="connsiteY9" fmla="*/ 134436 h 144328"/>
                <a:gd name="connsiteX10" fmla="*/ 70917 w 145302"/>
                <a:gd name="connsiteY10" fmla="*/ 91027 h 144328"/>
                <a:gd name="connsiteX11" fmla="*/ 32518 w 145302"/>
                <a:gd name="connsiteY11" fmla="*/ 135059 h 144328"/>
                <a:gd name="connsiteX12" fmla="*/ 5076 w 145302"/>
                <a:gd name="connsiteY12" fmla="*/ 138700 h 144328"/>
                <a:gd name="connsiteX13" fmla="*/ 9257 w 145302"/>
                <a:gd name="connsiteY13" fmla="*/ 112856 h 144328"/>
                <a:gd name="connsiteX14" fmla="*/ 52750 w 145302"/>
                <a:gd name="connsiteY14" fmla="*/ 70858 h 144328"/>
                <a:gd name="connsiteX15" fmla="*/ 9900 w 145302"/>
                <a:gd name="connsiteY15" fmla="*/ 32076 h 144328"/>
                <a:gd name="connsiteX16" fmla="*/ 5719 w 145302"/>
                <a:gd name="connsiteY16" fmla="*/ 4997 h 144328"/>
                <a:gd name="connsiteX17" fmla="*/ 13311 w 145302"/>
                <a:gd name="connsiteY17" fmla="*/ 470 h 144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5302" h="144328">
                  <a:moveTo>
                    <a:pt x="13311" y="470"/>
                  </a:moveTo>
                  <a:cubicBezTo>
                    <a:pt x="20641" y="-1504"/>
                    <a:pt x="27206" y="3542"/>
                    <a:pt x="33182" y="9883"/>
                  </a:cubicBezTo>
                  <a:cubicBezTo>
                    <a:pt x="45684" y="23163"/>
                    <a:pt x="58197" y="36433"/>
                    <a:pt x="73065" y="52234"/>
                  </a:cubicBezTo>
                  <a:cubicBezTo>
                    <a:pt x="87424" y="36672"/>
                    <a:pt x="99407" y="23599"/>
                    <a:pt x="111484" y="10620"/>
                  </a:cubicBezTo>
                  <a:cubicBezTo>
                    <a:pt x="119763" y="1718"/>
                    <a:pt x="129174" y="-5378"/>
                    <a:pt x="140172" y="5557"/>
                  </a:cubicBezTo>
                  <a:cubicBezTo>
                    <a:pt x="150858" y="16192"/>
                    <a:pt x="142744" y="24886"/>
                    <a:pt x="134901" y="32709"/>
                  </a:cubicBezTo>
                  <a:cubicBezTo>
                    <a:pt x="122326" y="45252"/>
                    <a:pt x="109616" y="57650"/>
                    <a:pt x="93535" y="73483"/>
                  </a:cubicBezTo>
                  <a:cubicBezTo>
                    <a:pt x="107977" y="86815"/>
                    <a:pt x="121786" y="99420"/>
                    <a:pt x="135430" y="112202"/>
                  </a:cubicBezTo>
                  <a:cubicBezTo>
                    <a:pt x="143855" y="120087"/>
                    <a:pt x="150412" y="129134"/>
                    <a:pt x="139570" y="139312"/>
                  </a:cubicBezTo>
                  <a:cubicBezTo>
                    <a:pt x="129101" y="149148"/>
                    <a:pt x="120075" y="142809"/>
                    <a:pt x="112107" y="134436"/>
                  </a:cubicBezTo>
                  <a:cubicBezTo>
                    <a:pt x="99874" y="121581"/>
                    <a:pt x="87673" y="108696"/>
                    <a:pt x="70917" y="91027"/>
                  </a:cubicBezTo>
                  <a:cubicBezTo>
                    <a:pt x="57097" y="106911"/>
                    <a:pt x="45010" y="121156"/>
                    <a:pt x="32518" y="135059"/>
                  </a:cubicBezTo>
                  <a:cubicBezTo>
                    <a:pt x="24612" y="143857"/>
                    <a:pt x="15160" y="148826"/>
                    <a:pt x="5076" y="138700"/>
                  </a:cubicBezTo>
                  <a:cubicBezTo>
                    <a:pt x="-4718" y="128865"/>
                    <a:pt x="1496" y="120409"/>
                    <a:pt x="9257" y="112856"/>
                  </a:cubicBezTo>
                  <a:cubicBezTo>
                    <a:pt x="22423" y="100053"/>
                    <a:pt x="35662" y="87344"/>
                    <a:pt x="52750" y="70858"/>
                  </a:cubicBezTo>
                  <a:cubicBezTo>
                    <a:pt x="37643" y="57225"/>
                    <a:pt x="23606" y="44827"/>
                    <a:pt x="9900" y="32076"/>
                  </a:cubicBezTo>
                  <a:cubicBezTo>
                    <a:pt x="1559" y="24315"/>
                    <a:pt x="-5299" y="15237"/>
                    <a:pt x="5719" y="4997"/>
                  </a:cubicBezTo>
                  <a:cubicBezTo>
                    <a:pt x="8339" y="2566"/>
                    <a:pt x="10867" y="1128"/>
                    <a:pt x="13311" y="470"/>
                  </a:cubicBezTo>
                  <a:close/>
                </a:path>
              </a:pathLst>
            </a:custGeom>
            <a:solidFill>
              <a:srgbClr val="C00000"/>
            </a:solidFill>
            <a:ln w="12700" cap="flat" cmpd="sng" algn="ctr">
              <a:noFill/>
              <a:prstDash val="solid"/>
              <a:miter lim="800000"/>
            </a:ln>
            <a:effectLst/>
          </p:spPr>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DIN Next LT Arabic"/>
              </a:endParaRPr>
            </a:p>
          </p:txBody>
        </p:sp>
      </p:grpSp>
      <p:cxnSp>
        <p:nvCxnSpPr>
          <p:cNvPr id="345" name="Straight Arrow Connector 344">
            <a:extLst>
              <a:ext uri="{FF2B5EF4-FFF2-40B4-BE49-F238E27FC236}">
                <a16:creationId xmlns:a16="http://schemas.microsoft.com/office/drawing/2014/main" id="{CD4C1083-3BD8-4AAD-9965-58F26E61B6B4}"/>
              </a:ext>
            </a:extLst>
          </p:cNvPr>
          <p:cNvCxnSpPr>
            <a:cxnSpLocks/>
          </p:cNvCxnSpPr>
          <p:nvPr/>
        </p:nvCxnSpPr>
        <p:spPr>
          <a:xfrm>
            <a:off x="11677557" y="3865880"/>
            <a:ext cx="0" cy="2481580"/>
          </a:xfrm>
          <a:prstGeom prst="straightConnector1">
            <a:avLst/>
          </a:prstGeom>
          <a:ln w="12700">
            <a:solidFill>
              <a:schemeClr val="bg1">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346" name="TextBox 345">
            <a:extLst>
              <a:ext uri="{FF2B5EF4-FFF2-40B4-BE49-F238E27FC236}">
                <a16:creationId xmlns:a16="http://schemas.microsoft.com/office/drawing/2014/main" id="{C8AC56B0-0BB7-4475-B480-515FF718CDCE}"/>
              </a:ext>
            </a:extLst>
          </p:cNvPr>
          <p:cNvSpPr txBox="1"/>
          <p:nvPr/>
        </p:nvSpPr>
        <p:spPr>
          <a:xfrm rot="16200000">
            <a:off x="11155265" y="4811488"/>
            <a:ext cx="1259306" cy="276999"/>
          </a:xfrm>
          <a:prstGeom prst="rect">
            <a:avLst/>
          </a:prstGeom>
          <a:noFill/>
        </p:spPr>
        <p:txBody>
          <a:bodyPr wrap="square">
            <a:spAutoFit/>
          </a:bodyPr>
          <a:lstStyle/>
          <a:p>
            <a:pPr algn="ctr">
              <a:defRPr/>
            </a:pPr>
            <a:r>
              <a:rPr lang="ar-SA" sz="1200">
                <a:solidFill>
                  <a:srgbClr val="282560"/>
                </a:solidFill>
                <a:latin typeface="DIN Next LT Arabic"/>
                <a:cs typeface="DIN Next LT Arabic"/>
              </a:rPr>
              <a:t>البنية</a:t>
            </a:r>
            <a:r>
              <a:rPr lang="ar-EG" sz="1200">
                <a:solidFill>
                  <a:srgbClr val="282560"/>
                </a:solidFill>
                <a:latin typeface="DIN Next LT Arabic"/>
                <a:cs typeface="DIN Next LT Arabic"/>
              </a:rPr>
              <a:t> الهيكلية</a:t>
            </a:r>
            <a:endParaRPr lang="ar-SA" sz="1200">
              <a:solidFill>
                <a:srgbClr val="282560"/>
              </a:solidFill>
              <a:latin typeface="DIN Next LT Arabic"/>
              <a:cs typeface="DIN Next LT Arabic"/>
            </a:endParaRPr>
          </a:p>
        </p:txBody>
      </p:sp>
      <p:cxnSp>
        <p:nvCxnSpPr>
          <p:cNvPr id="347" name="Straight Arrow Connector 346">
            <a:extLst>
              <a:ext uri="{FF2B5EF4-FFF2-40B4-BE49-F238E27FC236}">
                <a16:creationId xmlns:a16="http://schemas.microsoft.com/office/drawing/2014/main" id="{559370FA-059F-47E2-B859-BCC023372A7C}"/>
              </a:ext>
            </a:extLst>
          </p:cNvPr>
          <p:cNvCxnSpPr>
            <a:cxnSpLocks/>
          </p:cNvCxnSpPr>
          <p:nvPr/>
        </p:nvCxnSpPr>
        <p:spPr>
          <a:xfrm>
            <a:off x="11677557" y="2399303"/>
            <a:ext cx="0" cy="1387837"/>
          </a:xfrm>
          <a:prstGeom prst="straightConnector1">
            <a:avLst/>
          </a:prstGeom>
          <a:ln w="12700">
            <a:solidFill>
              <a:schemeClr val="bg1">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348" name="TextBox 347">
            <a:extLst>
              <a:ext uri="{FF2B5EF4-FFF2-40B4-BE49-F238E27FC236}">
                <a16:creationId xmlns:a16="http://schemas.microsoft.com/office/drawing/2014/main" id="{78E81855-738F-4E43-8FB5-48035765E382}"/>
              </a:ext>
            </a:extLst>
          </p:cNvPr>
          <p:cNvSpPr txBox="1"/>
          <p:nvPr/>
        </p:nvSpPr>
        <p:spPr>
          <a:xfrm rot="16200000">
            <a:off x="11364056" y="2830609"/>
            <a:ext cx="841720" cy="276999"/>
          </a:xfrm>
          <a:prstGeom prst="rect">
            <a:avLst/>
          </a:prstGeom>
          <a:noFill/>
        </p:spPr>
        <p:txBody>
          <a:bodyPr wrap="squar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1200" b="0" i="0" u="none" strike="noStrike" kern="1200" cap="none" spc="0" normalizeH="0" baseline="0" noProof="0">
                <a:ln>
                  <a:noFill/>
                </a:ln>
                <a:solidFill>
                  <a:srgbClr val="282560"/>
                </a:solidFill>
                <a:effectLst/>
                <a:uLnTx/>
                <a:uFillTx/>
                <a:latin typeface="DIN Next LT Arabic"/>
                <a:ea typeface="+mn-ea"/>
                <a:cs typeface="DIN Next LT Arabic"/>
              </a:rPr>
              <a:t>المحتوى</a:t>
            </a:r>
          </a:p>
        </p:txBody>
      </p:sp>
      <p:grpSp>
        <p:nvGrpSpPr>
          <p:cNvPr id="352" name="Group 351">
            <a:extLst>
              <a:ext uri="{FF2B5EF4-FFF2-40B4-BE49-F238E27FC236}">
                <a16:creationId xmlns:a16="http://schemas.microsoft.com/office/drawing/2014/main" id="{37B4BF66-F9E7-4897-84AD-911EAF3F3973}"/>
              </a:ext>
            </a:extLst>
          </p:cNvPr>
          <p:cNvGrpSpPr/>
          <p:nvPr/>
        </p:nvGrpSpPr>
        <p:grpSpPr>
          <a:xfrm>
            <a:off x="1381049" y="5954164"/>
            <a:ext cx="245898" cy="245896"/>
            <a:chOff x="11400185" y="3429001"/>
            <a:chExt cx="245898" cy="245896"/>
          </a:xfrm>
        </p:grpSpPr>
        <p:sp>
          <p:nvSpPr>
            <p:cNvPr id="353" name="Oval 352">
              <a:extLst>
                <a:ext uri="{FF2B5EF4-FFF2-40B4-BE49-F238E27FC236}">
                  <a16:creationId xmlns:a16="http://schemas.microsoft.com/office/drawing/2014/main" id="{EC159EA9-6017-4C21-BFA0-893FE08F19CD}"/>
                </a:ext>
              </a:extLst>
            </p:cNvPr>
            <p:cNvSpPr/>
            <p:nvPr/>
          </p:nvSpPr>
          <p:spPr>
            <a:xfrm>
              <a:off x="11400185" y="3429001"/>
              <a:ext cx="245898" cy="245896"/>
            </a:xfrm>
            <a:prstGeom prst="ellipse">
              <a:avLst/>
            </a:prstGeom>
            <a:solidFill>
              <a:sysClr val="window" lastClr="FFFFFF"/>
            </a:solidFill>
            <a:ln w="12700" cap="flat" cmpd="sng" algn="ctr">
              <a:solidFill>
                <a:srgbClr val="7DBB00"/>
              </a:solidFill>
              <a:prstDash val="solid"/>
              <a:miter lim="800000"/>
            </a:ln>
            <a:effectLst/>
          </p:spPr>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DIN Next LT Arabic"/>
              </a:endParaRPr>
            </a:p>
          </p:txBody>
        </p:sp>
        <p:sp>
          <p:nvSpPr>
            <p:cNvPr id="354" name="Freeform: Shape 353">
              <a:extLst>
                <a:ext uri="{FF2B5EF4-FFF2-40B4-BE49-F238E27FC236}">
                  <a16:creationId xmlns:a16="http://schemas.microsoft.com/office/drawing/2014/main" id="{1FE9CBA9-E9BD-462C-A190-FC28C9DE6DEF}"/>
                </a:ext>
              </a:extLst>
            </p:cNvPr>
            <p:cNvSpPr/>
            <p:nvPr/>
          </p:nvSpPr>
          <p:spPr>
            <a:xfrm>
              <a:off x="11453420" y="3502789"/>
              <a:ext cx="139428" cy="98320"/>
            </a:xfrm>
            <a:custGeom>
              <a:avLst/>
              <a:gdLst>
                <a:gd name="connsiteX0" fmla="*/ 122709 w 139428"/>
                <a:gd name="connsiteY0" fmla="*/ 2697 h 98320"/>
                <a:gd name="connsiteX1" fmla="*/ 136431 w 139428"/>
                <a:gd name="connsiteY1" fmla="*/ 3007 h 98320"/>
                <a:gd name="connsiteX2" fmla="*/ 136663 w 139428"/>
                <a:gd name="connsiteY2" fmla="*/ 16728 h 98320"/>
                <a:gd name="connsiteX3" fmla="*/ 115345 w 139428"/>
                <a:gd name="connsiteY3" fmla="*/ 37969 h 98320"/>
                <a:gd name="connsiteX4" fmla="*/ 102477 w 139428"/>
                <a:gd name="connsiteY4" fmla="*/ 51070 h 98320"/>
                <a:gd name="connsiteX5" fmla="*/ 60381 w 139428"/>
                <a:gd name="connsiteY5" fmla="*/ 94015 h 98320"/>
                <a:gd name="connsiteX6" fmla="*/ 44877 w 139428"/>
                <a:gd name="connsiteY6" fmla="*/ 95411 h 98320"/>
                <a:gd name="connsiteX7" fmla="*/ 4644 w 139428"/>
                <a:gd name="connsiteY7" fmla="*/ 66264 h 98320"/>
                <a:gd name="connsiteX8" fmla="*/ 3171 w 139428"/>
                <a:gd name="connsiteY8" fmla="*/ 50682 h 98320"/>
                <a:gd name="connsiteX9" fmla="*/ 16581 w 139428"/>
                <a:gd name="connsiteY9" fmla="*/ 50294 h 98320"/>
                <a:gd name="connsiteX10" fmla="*/ 48134 w 139428"/>
                <a:gd name="connsiteY10" fmla="*/ 73163 h 98320"/>
                <a:gd name="connsiteX11" fmla="*/ 51312 w 139428"/>
                <a:gd name="connsiteY11" fmla="*/ 75333 h 98320"/>
                <a:gd name="connsiteX12" fmla="*/ 53250 w 139428"/>
                <a:gd name="connsiteY12" fmla="*/ 72853 h 98320"/>
                <a:gd name="connsiteX13" fmla="*/ 113794 w 139428"/>
                <a:gd name="connsiteY13" fmla="*/ 11224 h 98320"/>
                <a:gd name="connsiteX14" fmla="*/ 122709 w 139428"/>
                <a:gd name="connsiteY14" fmla="*/ 2697 h 9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9428" h="98320">
                  <a:moveTo>
                    <a:pt x="122709" y="2697"/>
                  </a:moveTo>
                  <a:cubicBezTo>
                    <a:pt x="126741" y="-1023"/>
                    <a:pt x="132710" y="-869"/>
                    <a:pt x="136431" y="3007"/>
                  </a:cubicBezTo>
                  <a:cubicBezTo>
                    <a:pt x="140229" y="6806"/>
                    <a:pt x="140539" y="12775"/>
                    <a:pt x="136663" y="16728"/>
                  </a:cubicBezTo>
                  <a:cubicBezTo>
                    <a:pt x="129686" y="23937"/>
                    <a:pt x="122399" y="30914"/>
                    <a:pt x="115345" y="37969"/>
                  </a:cubicBezTo>
                  <a:cubicBezTo>
                    <a:pt x="111004" y="42310"/>
                    <a:pt x="106741" y="46650"/>
                    <a:pt x="102477" y="51070"/>
                  </a:cubicBezTo>
                  <a:cubicBezTo>
                    <a:pt x="88445" y="65411"/>
                    <a:pt x="74413" y="79675"/>
                    <a:pt x="60381" y="94015"/>
                  </a:cubicBezTo>
                  <a:cubicBezTo>
                    <a:pt x="55265" y="99287"/>
                    <a:pt x="50769" y="99675"/>
                    <a:pt x="44877" y="95411"/>
                  </a:cubicBezTo>
                  <a:cubicBezTo>
                    <a:pt x="31465" y="85721"/>
                    <a:pt x="18055" y="76032"/>
                    <a:pt x="4644" y="66264"/>
                  </a:cubicBezTo>
                  <a:cubicBezTo>
                    <a:pt x="-938" y="62232"/>
                    <a:pt x="-1559" y="55178"/>
                    <a:pt x="3171" y="50682"/>
                  </a:cubicBezTo>
                  <a:cubicBezTo>
                    <a:pt x="6815" y="47194"/>
                    <a:pt x="12009" y="47038"/>
                    <a:pt x="16581" y="50294"/>
                  </a:cubicBezTo>
                  <a:cubicBezTo>
                    <a:pt x="27125" y="57891"/>
                    <a:pt x="37590" y="65488"/>
                    <a:pt x="48134" y="73163"/>
                  </a:cubicBezTo>
                  <a:cubicBezTo>
                    <a:pt x="48986" y="73705"/>
                    <a:pt x="49917" y="74325"/>
                    <a:pt x="51312" y="75333"/>
                  </a:cubicBezTo>
                  <a:cubicBezTo>
                    <a:pt x="51932" y="74481"/>
                    <a:pt x="52474" y="73551"/>
                    <a:pt x="53250" y="72853"/>
                  </a:cubicBezTo>
                  <a:cubicBezTo>
                    <a:pt x="73405" y="52310"/>
                    <a:pt x="93561" y="31766"/>
                    <a:pt x="113794" y="11224"/>
                  </a:cubicBezTo>
                  <a:cubicBezTo>
                    <a:pt x="116663" y="8279"/>
                    <a:pt x="119686" y="5488"/>
                    <a:pt x="122709" y="2697"/>
                  </a:cubicBezTo>
                  <a:close/>
                </a:path>
              </a:pathLst>
            </a:custGeom>
            <a:solidFill>
              <a:srgbClr val="7DBB00"/>
            </a:solidFill>
            <a:ln w="12700" cap="flat" cmpd="sng" algn="ctr">
              <a:noFill/>
              <a:prstDash val="solid"/>
              <a:miter lim="800000"/>
            </a:ln>
            <a:effectLst/>
          </p:spPr>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DIN Next LT Arabic"/>
              </a:endParaRPr>
            </a:p>
          </p:txBody>
        </p:sp>
      </p:grpSp>
      <p:sp>
        <p:nvSpPr>
          <p:cNvPr id="126" name="Rectangle 125">
            <a:extLst>
              <a:ext uri="{FF2B5EF4-FFF2-40B4-BE49-F238E27FC236}">
                <a16:creationId xmlns:a16="http://schemas.microsoft.com/office/drawing/2014/main" id="{D19DB01C-ED98-4CFF-9F8C-FE695833D516}"/>
              </a:ext>
            </a:extLst>
          </p:cNvPr>
          <p:cNvSpPr/>
          <p:nvPr/>
        </p:nvSpPr>
        <p:spPr>
          <a:xfrm>
            <a:off x="1112520" y="1318789"/>
            <a:ext cx="10517522" cy="35445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1400" b="0" i="0" u="none" strike="noStrike" kern="1200" cap="none" spc="0" normalizeH="0" baseline="0" noProof="0">
                <a:ln>
                  <a:noFill/>
                </a:ln>
                <a:solidFill>
                  <a:srgbClr val="282560"/>
                </a:solidFill>
                <a:effectLst/>
                <a:uLnTx/>
                <a:uFillTx/>
                <a:latin typeface="DIN Next LT Arabic"/>
                <a:ea typeface="+mn-ea"/>
                <a:cs typeface="DIN Next LT Arabic"/>
              </a:rPr>
              <a:t>توفر منصة المرصد الحضري لمدينة نيوكاسل معلومات تفصيلية ومحدّثة ويسهل على المستخدمين تصفحها وتنزيلها، إلا أن المستخدمين قد يواجهون مشكلات في بعض الخصائص المتعلقة بقابلية الاستخدام والتنقل.</a:t>
            </a:r>
          </a:p>
        </p:txBody>
      </p:sp>
      <p:pic>
        <p:nvPicPr>
          <p:cNvPr id="127" name="Picture 126" descr="A picture containing graphical user interface&#10;&#10;Description automatically generated">
            <a:extLst>
              <a:ext uri="{FF2B5EF4-FFF2-40B4-BE49-F238E27FC236}">
                <a16:creationId xmlns:a16="http://schemas.microsoft.com/office/drawing/2014/main" id="{08C1C8E7-5D35-402C-BE4E-00204CA8E1EB}"/>
              </a:ext>
            </a:extLst>
          </p:cNvPr>
          <p:cNvPicPr>
            <a:picLocks noChangeAspect="1"/>
          </p:cNvPicPr>
          <p:nvPr/>
        </p:nvPicPr>
        <p:blipFill>
          <a:blip r:embed="rId12" cstate="print">
            <a:extLst>
              <a:ext uri="{BEBA8EAE-BF5A-486C-A8C5-ECC9F3942E4B}">
                <a14:imgProps xmlns:a14="http://schemas.microsoft.com/office/drawing/2010/main">
                  <a14:imgLayer r:embed="rId13">
                    <a14:imgEffect>
                      <a14:brightnessContrast bright="-20000" contrast="-40000"/>
                    </a14:imgEffect>
                  </a14:imgLayer>
                </a14:imgProps>
              </a:ext>
              <a:ext uri="{28A0092B-C50C-407E-A947-70E740481C1C}">
                <a14:useLocalDpi xmlns:a14="http://schemas.microsoft.com/office/drawing/2010/main"/>
              </a:ext>
            </a:extLst>
          </a:blip>
          <a:stretch>
            <a:fillRect/>
          </a:stretch>
        </p:blipFill>
        <p:spPr>
          <a:xfrm>
            <a:off x="74311" y="354415"/>
            <a:ext cx="1643269" cy="335513"/>
          </a:xfrm>
          <a:prstGeom prst="rect">
            <a:avLst/>
          </a:prstGeom>
        </p:spPr>
      </p:pic>
      <p:pic>
        <p:nvPicPr>
          <p:cNvPr id="130" name="Picture 129">
            <a:extLst>
              <a:ext uri="{FF2B5EF4-FFF2-40B4-BE49-F238E27FC236}">
                <a16:creationId xmlns:a16="http://schemas.microsoft.com/office/drawing/2014/main" id="{D1A18F42-E5C0-4C83-BA85-4A3C77FF64E9}"/>
              </a:ext>
            </a:extLst>
          </p:cNvPr>
          <p:cNvPicPr>
            <a:picLocks noChangeAspect="1"/>
          </p:cNvPicPr>
          <p:nvPr/>
        </p:nvPicPr>
        <p:blipFill>
          <a:blip r:embed="rId14" cstate="print">
            <a:extLst>
              <a:ext uri="{28A0092B-C50C-407E-A947-70E740481C1C}">
                <a14:useLocalDpi xmlns:a14="http://schemas.microsoft.com/office/drawing/2010/main"/>
              </a:ext>
            </a:extLst>
          </a:blip>
          <a:stretch>
            <a:fillRect/>
          </a:stretch>
        </p:blipFill>
        <p:spPr>
          <a:xfrm>
            <a:off x="10886353" y="186849"/>
            <a:ext cx="620808" cy="335323"/>
          </a:xfrm>
          <a:prstGeom prst="rect">
            <a:avLst/>
          </a:prstGeom>
          <a:effectLst>
            <a:outerShdw blurRad="127000" sx="96000" sy="96000" algn="ctr" rotWithShape="0">
              <a:prstClr val="black">
                <a:alpha val="40000"/>
              </a:prstClr>
            </a:outerShdw>
          </a:effectLst>
        </p:spPr>
      </p:pic>
      <p:sp>
        <p:nvSpPr>
          <p:cNvPr id="131" name="Rectangle: Rounded Corners 130">
            <a:extLst>
              <a:ext uri="{FF2B5EF4-FFF2-40B4-BE49-F238E27FC236}">
                <a16:creationId xmlns:a16="http://schemas.microsoft.com/office/drawing/2014/main" id="{40DDDF60-4B9B-4834-B709-BA7ECF9BEB4A}"/>
              </a:ext>
            </a:extLst>
          </p:cNvPr>
          <p:cNvSpPr/>
          <p:nvPr/>
        </p:nvSpPr>
        <p:spPr>
          <a:xfrm>
            <a:off x="62752" y="69564"/>
            <a:ext cx="1678584" cy="228609"/>
          </a:xfrm>
          <a:prstGeom prst="roundRect">
            <a:avLst>
              <a:gd name="adj" fmla="val 14234"/>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1000" b="0" i="0" u="none" strike="noStrike" kern="1200" cap="none" spc="0" normalizeH="0" baseline="0" noProof="0">
                <a:ln>
                  <a:noFill/>
                </a:ln>
                <a:solidFill>
                  <a:prstClr val="white"/>
                </a:solidFill>
                <a:effectLst/>
                <a:uLnTx/>
                <a:uFillTx/>
                <a:latin typeface="DIN Next LT Arabic"/>
                <a:ea typeface="+mn-ea"/>
                <a:cs typeface="DIN Next LT Arabic"/>
              </a:rPr>
              <a:t>4- تجربة المستخدم</a:t>
            </a:r>
          </a:p>
        </p:txBody>
      </p:sp>
    </p:spTree>
    <p:extLst>
      <p:ext uri="{BB962C8B-B14F-4D97-AF65-F5344CB8AC3E}">
        <p14:creationId xmlns:p14="http://schemas.microsoft.com/office/powerpoint/2010/main" val="86426350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7037&quot;&gt;&lt;version val=&quot;32552&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1&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Day&gt;&lt;m_yearfmt&gt;&lt;begin val=&quot;0&quot;/&gt;&lt;end val=&quot;4&quot;/&gt;&lt;/m_yearfmt&gt;&lt;/m_precDefaultDay&gt;&lt;m_precDefaultWeek&gt;&lt;m_yearfmt&gt;&lt;begin val=&quot;0&quot;/&gt;&lt;end val=&quot;4&quot;/&gt;&lt;/m_yearfmt&gt;&lt;/m_precDefaultWeek&gt;&lt;m_precDefaultMonth&gt;&lt;m_yearfmt&gt;&lt;begin val=&quot;0&quot;/&gt;&lt;end val=&quot;4&quot;/&gt;&lt;/m_yearfmt&gt;&lt;/m_precDefaultMonth&gt;&lt;m_precDefaultQuarter&gt;&lt;m_yearfmt&gt;&lt;begin val=&quot;0&quot;/&gt;&lt;end val=&quot;4&quot;/&gt;&lt;/m_yearfmt&gt;&lt;/m_precDefaultQuarter&gt;&lt;m_precDefaultYear&gt;&lt;m_yearfmt&gt;&lt;begin val=&quot;0&quot;/&gt;&lt;end val=&quot;4&quot;/&gt;&lt;/m_yearfmt&gt;&lt;/m_precDefaultYear&gt;&lt;m_precDefaultFYDay&gt;&lt;m_yearfmt&gt;&lt;begin val=&quot;0&quot;/&gt;&lt;end val=&quot;4&quot;/&gt;&lt;/m_yearfmt&gt;&lt;/m_precDefaultFYDay&gt;&lt;m_precDefaultFYWeek&gt;&lt;m_yearfmt&gt;&lt;begin val=&quot;0&quot;/&gt;&lt;end val=&quot;4&quot;/&gt;&lt;/m_yearfmt&gt;&lt;/m_precDefaultFYWeek&gt;&lt;m_precDefaultFYMonth&gt;&lt;m_yearfmt&gt;&lt;begin val=&quot;0&quot;/&gt;&lt;end val=&quot;4&quot;/&gt;&lt;/m_yearfmt&gt;&lt;/m_precDefaultFYMonth&gt;&lt;m_precDefaultFYQuarter&gt;&lt;m_yearfmt&gt;&lt;begin val=&quot;0&quot;/&gt;&lt;end val=&quot;4&quot;/&gt;&lt;/m_yearfmt&gt;&lt;/m_precDefaultFYQuarter&gt;&lt;m_precDefaultFYYear&gt;&lt;m_yearfmt&gt;&lt;begin val=&quot;0&quot;/&gt;&lt;end val=&quot;4&quot;/&gt;&lt;/m_yearfmt&gt;&lt;/m_precDefaultFYYear&gt;&lt;m_mruColor&gt;&lt;m_vecMRU length=&quot;0&quot;/&gt;&lt;/m_mruColor&gt;&lt;m_eweekdayFirstOfWeek val=&quot;1&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CzExgmoXR12tr3ffO9zJv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CzExgmoXR12tr3ffO9zJv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Ai33oqydRKewaJw..NFp6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Ai33oqydRKewaJw..NFp6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QdoTVBy_T.mCzKEalofXN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QdoTVBy_T.mCzKEalofXN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QdoTVBy_T.mCzKEalofXN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JMLSLeLGu4ywkjEOazB6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fyWb.TBJTfBcwQnGVAeq5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5n3CsDrda3_ks_k1GYAWK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YEK4AMh6hAObE1dKHElWj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pHq.VpUoabhsp2XQVPx4K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ZwpXfVHtsKiih6_KSfFsLA"/>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r.wFvJj8AHq7J_jkK0lY9A"/>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3SBf21af7oesQ8GGk8oCA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_.i9nBlRAI0e2pMxw_EFTA"/>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Ity2Xl01TlbIO7qEH26S6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V7aYmSQiHcdf9yCEWs8NB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Ql0Cs8hxhaPgm957he_Jv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r5TQtR_WfzhsUV8hYgQsg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3WsQyYpMrV9i5chZLhbeh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z4hZeOOZUQnoyXZyWCXUBA"/>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ZAwSvyahCx2BZ8CmFW5r9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FftffFbrSHqKl8j12YlgFw"/>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FftffFbrSHqKl8j12YlgFw"/>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jlgTQDLFSC.HYnJHFxyyJA"/>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XCq6ElnoT.UcK1reLu_1IQ"/>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XCq6ElnoT.UcK1reLu_1I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XCq6ElnoT.UcK1reLu_1IQ"/>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FftffFbrSHqKl8j12YlgFw"/>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AYCB22SISJSIyP8__2DAx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Office Theme">
  <a:themeElements>
    <a:clrScheme name="ElmColor">
      <a:dk1>
        <a:srgbClr val="282560"/>
      </a:dk1>
      <a:lt1>
        <a:sysClr val="window" lastClr="FFFFFF"/>
      </a:lt1>
      <a:dk2>
        <a:srgbClr val="282560"/>
      </a:dk2>
      <a:lt2>
        <a:srgbClr val="FFFFFF"/>
      </a:lt2>
      <a:accent1>
        <a:srgbClr val="282560"/>
      </a:accent1>
      <a:accent2>
        <a:srgbClr val="90298D"/>
      </a:accent2>
      <a:accent3>
        <a:srgbClr val="652F8F"/>
      </a:accent3>
      <a:accent4>
        <a:srgbClr val="0C72BA"/>
      </a:accent4>
      <a:accent5>
        <a:srgbClr val="4AC7F4"/>
      </a:accent5>
      <a:accent6>
        <a:srgbClr val="808184"/>
      </a:accent6>
      <a:hlink>
        <a:srgbClr val="0000FF"/>
      </a:hlink>
      <a:folHlink>
        <a:srgbClr val="90298D"/>
      </a:folHlink>
    </a:clrScheme>
    <a:fontScheme name="Custom 1">
      <a:majorFont>
        <a:latin typeface="DIN Next LT Arabic Medium"/>
        <a:ea typeface=""/>
        <a:cs typeface="DIN Next LT Arabic Medium"/>
      </a:majorFont>
      <a:minorFont>
        <a:latin typeface="DIN Next LT Arabic"/>
        <a:ea typeface=""/>
        <a:cs typeface="DIN Next LT Arabic"/>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f40a7153-58f7-4636-8fab-58e42491a377">
      <UserInfo>
        <DisplayName>Mohd Sadique</DisplayName>
        <AccountId>45</AccountId>
        <AccountType/>
      </UserInfo>
      <UserInfo>
        <DisplayName>Nusaibah AlKooheji</DisplayName>
        <AccountId>95</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F2C989FD7C8004A91ED4F5A82CEC033" ma:contentTypeVersion="13" ma:contentTypeDescription="Create a new document." ma:contentTypeScope="" ma:versionID="36df45a2f96acf61f3bef72d4cf4da27">
  <xsd:schema xmlns:xsd="http://www.w3.org/2001/XMLSchema" xmlns:xs="http://www.w3.org/2001/XMLSchema" xmlns:p="http://schemas.microsoft.com/office/2006/metadata/properties" xmlns:ns2="f40a7153-58f7-4636-8fab-58e42491a377" xmlns:ns3="ca74827f-6ed2-41b1-8392-e4b2027833a2" targetNamespace="http://schemas.microsoft.com/office/2006/metadata/properties" ma:root="true" ma:fieldsID="e80de4f041bfcbf6059a32a59d19c6d7" ns2:_="" ns3:_="">
    <xsd:import namespace="f40a7153-58f7-4636-8fab-58e42491a377"/>
    <xsd:import namespace="ca74827f-6ed2-41b1-8392-e4b2027833a2"/>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40a7153-58f7-4636-8fab-58e42491a377"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a74827f-6ed2-41b1-8392-e4b2027833a2"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7FE0775-B0E3-49E6-AF31-76E2732ED190}">
  <ds:schemaRefs>
    <ds:schemaRef ds:uri="http://schemas.microsoft.com/sharepoint/v3/contenttype/forms"/>
  </ds:schemaRefs>
</ds:datastoreItem>
</file>

<file path=customXml/itemProps2.xml><?xml version="1.0" encoding="utf-8"?>
<ds:datastoreItem xmlns:ds="http://schemas.openxmlformats.org/officeDocument/2006/customXml" ds:itemID="{97D0AD74-3343-46FC-98D9-DA5688EA34B2}">
  <ds:schemaRefs>
    <ds:schemaRef ds:uri="f40a7153-58f7-4636-8fab-58e42491a377"/>
    <ds:schemaRef ds:uri="http://schemas.microsoft.com/office/2006/documentManagement/types"/>
    <ds:schemaRef ds:uri="http://purl.org/dc/dcmitype/"/>
    <ds:schemaRef ds:uri="http://schemas.microsoft.com/office/infopath/2007/PartnerControls"/>
    <ds:schemaRef ds:uri="http://www.w3.org/XML/1998/namespace"/>
    <ds:schemaRef ds:uri="http://purl.org/dc/elements/1.1/"/>
    <ds:schemaRef ds:uri="http://schemas.microsoft.com/office/2006/metadata/properties"/>
    <ds:schemaRef ds:uri="http://schemas.openxmlformats.org/package/2006/metadata/core-properties"/>
    <ds:schemaRef ds:uri="ca74827f-6ed2-41b1-8392-e4b2027833a2"/>
    <ds:schemaRef ds:uri="http://purl.org/dc/terms/"/>
  </ds:schemaRefs>
</ds:datastoreItem>
</file>

<file path=customXml/itemProps3.xml><?xml version="1.0" encoding="utf-8"?>
<ds:datastoreItem xmlns:ds="http://schemas.openxmlformats.org/officeDocument/2006/customXml" ds:itemID="{C4E42A39-AE49-4385-8F51-1E76C9373503}">
  <ds:schemaRefs>
    <ds:schemaRef ds:uri="ca74827f-6ed2-41b1-8392-e4b2027833a2"/>
    <ds:schemaRef ds:uri="f40a7153-58f7-4636-8fab-58e42491a37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379</TotalTime>
  <Words>3110</Words>
  <Application>Microsoft Macintosh PowerPoint</Application>
  <PresentationFormat>Widescreen</PresentationFormat>
  <Paragraphs>281</Paragraphs>
  <Slides>14</Slides>
  <Notes>13</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5" baseType="lpstr">
      <vt:lpstr>Arial</vt:lpstr>
      <vt:lpstr>Calibri</vt:lpstr>
      <vt:lpstr>Century Gothic</vt:lpstr>
      <vt:lpstr>DIN Next LT Arabic</vt:lpstr>
      <vt:lpstr>DIN Next LT Arabic (Body)</vt:lpstr>
      <vt:lpstr>DIN Next LT Arabic Medium</vt:lpstr>
      <vt:lpstr>Effra</vt:lpstr>
      <vt:lpstr>Gotham Book</vt:lpstr>
      <vt:lpstr>Univers Next Arabic</vt:lpstr>
      <vt:lpstr>1_Office Theme</vt:lpstr>
      <vt:lpstr>think-cell Slide</vt:lpstr>
      <vt:lpstr>PowerPoint Presentation</vt:lpstr>
      <vt:lpstr>المرصد الحضري لمدينة نيوكاسل - نظرة عامة</vt:lpstr>
      <vt:lpstr>دورة معالجة البيانات في المرصد</vt:lpstr>
      <vt:lpstr>جمع البيانات وتكاملها - البيانات الأساسية</vt:lpstr>
      <vt:lpstr>جمع البيانات وتكاملها - البيانات الثانوية</vt:lpstr>
      <vt:lpstr>قابلية التوسع</vt:lpstr>
      <vt:lpstr>العوامل المؤثرة في مؤشرات الأداء الرئيسية</vt:lpstr>
      <vt:lpstr>التقنيات التي تتيح زيادة القدرة على التعامل مع البيانات</vt:lpstr>
      <vt:lpstr>تجربة المستخدم</vt:lpstr>
      <vt:lpstr>لقطات صورية للمنصة (1/ 3)</vt:lpstr>
      <vt:lpstr>لقطات صورية للمنصة (2/ 3)</vt:lpstr>
      <vt:lpstr>لقطات صورية للمنصة (3/ 3)</vt:lpstr>
      <vt:lpstr>الشراكات</vt:lpstr>
      <vt:lpstr>الدروس المستفادة</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&amp; Analysis Department Benchmarking</dc:title>
  <dc:creator>Mohammed Saeed Mashhour</dc:creator>
  <cp:lastModifiedBy>Microsoft Office User</cp:lastModifiedBy>
  <cp:revision>19</cp:revision>
  <dcterms:created xsi:type="dcterms:W3CDTF">2021-08-22T12:00:50Z</dcterms:created>
  <dcterms:modified xsi:type="dcterms:W3CDTF">2022-03-14T10:07:46Z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0x010100FF2C989FD7C8004A91ED4F5A82CEC033</vt:lpwstr>
  </property>
</Properties>
</file>