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717" r:id="rId5"/>
    <p:sldId id="2718" r:id="rId6"/>
    <p:sldId id="2754" r:id="rId7"/>
    <p:sldId id="2756" r:id="rId8"/>
    <p:sldId id="2733" r:id="rId9"/>
    <p:sldId id="2734" r:id="rId10"/>
    <p:sldId id="2757" r:id="rId11"/>
    <p:sldId id="2758" r:id="rId12"/>
    <p:sldId id="2725" r:id="rId13"/>
    <p:sldId id="2737" r:id="rId14"/>
    <p:sldId id="2736" r:id="rId15"/>
    <p:sldId id="2744" r:id="rId16"/>
    <p:sldId id="2740" r:id="rId17"/>
    <p:sldId id="2747" r:id="rId18"/>
    <p:sldId id="2748" r:id="rId19"/>
  </p:sldIdLst>
  <p:sldSz cx="12192000" cy="6858000"/>
  <p:notesSz cx="6858000" cy="9144000"/>
  <p:custDataLst>
    <p:tags r:id="rId21"/>
  </p:custDataLst>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Gupta" initials="VG" lastIdx="15" clrIdx="0">
    <p:extLst>
      <p:ext uri="{19B8F6BF-5375-455C-9EA6-DF929625EA0E}">
        <p15:presenceInfo xmlns:p15="http://schemas.microsoft.com/office/powerpoint/2012/main" userId="S::vgupta@gulfresearcher.com::c35c8c05-3899-4242-b9bc-6ff3daef14b1" providerId="AD"/>
      </p:ext>
    </p:extLst>
  </p:cmAuthor>
  <p:cmAuthor id="2" name="Rajat Ahlawat" initials="RA" lastIdx="6" clrIdx="1">
    <p:extLst>
      <p:ext uri="{19B8F6BF-5375-455C-9EA6-DF929625EA0E}">
        <p15:presenceInfo xmlns:p15="http://schemas.microsoft.com/office/powerpoint/2012/main" userId="S::rahlawat@gulfresearcher.com::0999e930-429e-4784-8ff7-7ae8d3f5eceb" providerId="AD"/>
      </p:ext>
    </p:extLst>
  </p:cmAuthor>
  <p:cmAuthor id="3" name="Ahmed" initials="A" lastIdx="19" clrIdx="2">
    <p:extLst>
      <p:ext uri="{19B8F6BF-5375-455C-9EA6-DF929625EA0E}">
        <p15:presenceInfo xmlns:p15="http://schemas.microsoft.com/office/powerpoint/2012/main" userId="8ee5f004f4d18544" providerId="Windows Live"/>
      </p:ext>
    </p:extLst>
  </p:cmAuthor>
  <p:cmAuthor id="4" name="Nusaibah AlKooheji" initials="NA" lastIdx="1" clrIdx="3">
    <p:extLst>
      <p:ext uri="{19B8F6BF-5375-455C-9EA6-DF929625EA0E}">
        <p15:presenceInfo xmlns:p15="http://schemas.microsoft.com/office/powerpoint/2012/main" userId="S::nalkooheji@gulfresearcher.com::60b1ba1e-4bea-453a-b40e-3a0a204f0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4"/>
    <a:srgbClr val="0C72BA"/>
    <a:srgbClr val="652F8F"/>
    <a:srgbClr val="FFFFFF"/>
    <a:srgbClr val="282560"/>
    <a:srgbClr val="EAEAEA"/>
    <a:srgbClr val="7FD6F7"/>
    <a:srgbClr val="F2F2F2"/>
    <a:srgbClr val="ECECF8"/>
    <a:srgbClr val="A1E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45E7F-FFE4-4146-B22D-E0651538609C}" v="1207" dt="2021-11-28T13:04:27.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82111" autoAdjust="0"/>
  </p:normalViewPr>
  <p:slideViewPr>
    <p:cSldViewPr snapToGrid="0" showGuides="1">
      <p:cViewPr varScale="1">
        <p:scale>
          <a:sx n="94" d="100"/>
          <a:sy n="94" d="100"/>
        </p:scale>
        <p:origin x="1224" y="184"/>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F0C13-35A2-4A8E-86E7-BA71D5B2743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1CD65-6C09-4534-ACE6-E34B39CD73A8}" type="slidenum">
              <a:rPr lang="en-US" smtClean="0"/>
              <a:t>‹#›</a:t>
            </a:fld>
            <a:endParaRPr lang="en-US"/>
          </a:p>
        </p:txBody>
      </p:sp>
    </p:spTree>
    <p:extLst>
      <p:ext uri="{BB962C8B-B14F-4D97-AF65-F5344CB8AC3E}">
        <p14:creationId xmlns:p14="http://schemas.microsoft.com/office/powerpoint/2010/main" val="1155861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https://iuo.mohua.gov.in/portal/apps/sites/#/data</a:t>
            </a:r>
          </a:p>
          <a:p>
            <a:r>
              <a:rPr lang="en-US"/>
              <a:t>https://iuo.mohua.gov.in/portal/apps/sites/#/data/pages/iuo</a:t>
            </a:r>
          </a:p>
          <a:p>
            <a:r>
              <a:rPr lang="en-US"/>
              <a:t>https://smartcities.gov.in/India_Urban_Observatory</a:t>
            </a:r>
          </a:p>
          <a:p>
            <a:r>
              <a:rPr lang="en-US"/>
              <a:t>https://www.esri.in/~/media/esri-india/files/pdfs/industries/government/smart-cities/case-study/indian-urban-observatory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3227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https://medium.com/mytake/the-ux-honeycomb-seven-essential-considerations-for-developers-accc372a398c</a:t>
            </a:r>
          </a:p>
        </p:txBody>
      </p:sp>
      <p:sp>
        <p:nvSpPr>
          <p:cNvPr id="4" name="Slide Number Placeholder 3"/>
          <p:cNvSpPr>
            <a:spLocks noGrp="1"/>
          </p:cNvSpPr>
          <p:nvPr>
            <p:ph type="sldNum" sz="quarter" idx="5"/>
          </p:nvPr>
        </p:nvSpPr>
        <p:spPr/>
        <p:txBody>
          <a:bodyPr/>
          <a:lstStyle/>
          <a:p>
            <a:fld id="{241FEC92-B76A-4406-8C11-5D13CAFEB75E}" type="slidenum">
              <a:rPr lang="en-US" smtClean="0"/>
              <a:t>11</a:t>
            </a:fld>
            <a:endParaRPr lang="en-US"/>
          </a:p>
        </p:txBody>
      </p:sp>
    </p:spTree>
    <p:extLst>
      <p:ext uri="{BB962C8B-B14F-4D97-AF65-F5344CB8AC3E}">
        <p14:creationId xmlns:p14="http://schemas.microsoft.com/office/powerpoint/2010/main" val="224850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https://iuo.mohua.gov.in/portal/apps/MinimalGallery/index.html?appid=a450cb9dcb774b61af726245793b578e#viewer=6fadbf826c6a468cb145027f02780180</a:t>
            </a:r>
          </a:p>
          <a:p>
            <a:r>
              <a:rPr lang="en-US"/>
              <a:t>https://arquivo.pt/wayback/20141129064047/http://plenar.io/</a:t>
            </a:r>
          </a:p>
        </p:txBody>
      </p:sp>
      <p:sp>
        <p:nvSpPr>
          <p:cNvPr id="4" name="Slide Number Placeholder 3"/>
          <p:cNvSpPr>
            <a:spLocks noGrp="1"/>
          </p:cNvSpPr>
          <p:nvPr>
            <p:ph type="sldNum" sz="quarter" idx="5"/>
          </p:nvPr>
        </p:nvSpPr>
        <p:spPr/>
        <p:txBody>
          <a:bodyPr/>
          <a:lstStyle/>
          <a:p>
            <a:fld id="{241FEC92-B76A-4406-8C11-5D13CAFEB75E}" type="slidenum">
              <a:rPr lang="en-US" smtClean="0"/>
              <a:t>12</a:t>
            </a:fld>
            <a:endParaRPr lang="en-US"/>
          </a:p>
        </p:txBody>
      </p:sp>
    </p:spTree>
    <p:extLst>
      <p:ext uri="{BB962C8B-B14F-4D97-AF65-F5344CB8AC3E}">
        <p14:creationId xmlns:p14="http://schemas.microsoft.com/office/powerpoint/2010/main" val="282175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https://news.uchicago.edu/story/spreadsheets-solutions-new-platform-enables-next-generation-open-city-data</a:t>
            </a:r>
          </a:p>
          <a:p>
            <a:r>
              <a:rPr lang="en-US"/>
              <a:t>https://arquivo.pt/wayback/20141129064047/http://plenar.io/</a:t>
            </a:r>
          </a:p>
        </p:txBody>
      </p:sp>
      <p:sp>
        <p:nvSpPr>
          <p:cNvPr id="4" name="Slide Number Placeholder 3"/>
          <p:cNvSpPr>
            <a:spLocks noGrp="1"/>
          </p:cNvSpPr>
          <p:nvPr>
            <p:ph type="sldNum" sz="quarter" idx="5"/>
          </p:nvPr>
        </p:nvSpPr>
        <p:spPr/>
        <p:txBody>
          <a:bodyPr/>
          <a:lstStyle/>
          <a:p>
            <a:fld id="{241FEC92-B76A-4406-8C11-5D13CAFEB75E}" type="slidenum">
              <a:rPr lang="en-US" smtClean="0"/>
              <a:t>13</a:t>
            </a:fld>
            <a:endParaRPr lang="en-US"/>
          </a:p>
        </p:txBody>
      </p:sp>
    </p:spTree>
    <p:extLst>
      <p:ext uri="{BB962C8B-B14F-4D97-AF65-F5344CB8AC3E}">
        <p14:creationId xmlns:p14="http://schemas.microsoft.com/office/powerpoint/2010/main" val="429224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http://www.urbanccd.org/about#partners</a:t>
            </a:r>
          </a:p>
        </p:txBody>
      </p:sp>
      <p:sp>
        <p:nvSpPr>
          <p:cNvPr id="4" name="Slide Number Placeholder 3"/>
          <p:cNvSpPr>
            <a:spLocks noGrp="1"/>
          </p:cNvSpPr>
          <p:nvPr>
            <p:ph type="sldNum" sz="quarter" idx="5"/>
          </p:nvPr>
        </p:nvSpPr>
        <p:spPr/>
        <p:txBody>
          <a:bodyPr/>
          <a:lstStyle/>
          <a:p>
            <a:fld id="{241FEC92-B76A-4406-8C11-5D13CAFEB75E}" type="slidenum">
              <a:rPr lang="en-US" smtClean="0"/>
              <a:t>14</a:t>
            </a:fld>
            <a:endParaRPr lang="en-US"/>
          </a:p>
        </p:txBody>
      </p:sp>
    </p:spTree>
    <p:extLst>
      <p:ext uri="{BB962C8B-B14F-4D97-AF65-F5344CB8AC3E}">
        <p14:creationId xmlns:p14="http://schemas.microsoft.com/office/powerpoint/2010/main" val="1998616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http://www.urbanccd.org/about#about-urbanccd</a:t>
            </a:r>
          </a:p>
          <a:p>
            <a:r>
              <a:rPr lang="en-US"/>
              <a:t>http://www.urbanccd.org/urban-science#urbanscience</a:t>
            </a:r>
          </a:p>
        </p:txBody>
      </p:sp>
      <p:sp>
        <p:nvSpPr>
          <p:cNvPr id="4" name="Slide Number Placeholder 3"/>
          <p:cNvSpPr>
            <a:spLocks noGrp="1"/>
          </p:cNvSpPr>
          <p:nvPr>
            <p:ph type="sldNum" sz="quarter" idx="5"/>
          </p:nvPr>
        </p:nvSpPr>
        <p:spPr/>
        <p:txBody>
          <a:bodyPr/>
          <a:lstStyle/>
          <a:p>
            <a:fld id="{72B1CD65-6C09-4534-ACE6-E34B39CD73A8}" type="slidenum">
              <a:rPr lang="en-US" smtClean="0"/>
              <a:t>15</a:t>
            </a:fld>
            <a:endParaRPr lang="en-US"/>
          </a:p>
        </p:txBody>
      </p:sp>
    </p:spTree>
    <p:extLst>
      <p:ext uri="{BB962C8B-B14F-4D97-AF65-F5344CB8AC3E}">
        <p14:creationId xmlns:p14="http://schemas.microsoft.com/office/powerpoint/2010/main" val="182209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https://cur.org.au/project/australian-urban-observatory/</a:t>
            </a:r>
          </a:p>
          <a:p>
            <a:r>
              <a:rPr lang="en-US"/>
              <a:t>https://auo.org.au/partner/</a:t>
            </a:r>
          </a:p>
          <a:p>
            <a:r>
              <a:rPr lang="en-US"/>
              <a:t>https://auo.org.au/about/</a:t>
            </a:r>
          </a:p>
          <a:p>
            <a:r>
              <a:rPr lang="en-US"/>
              <a:t>https://au.linkedin.com/company/australian-urban-observatory?trk=public_profile_topcard-current-company</a:t>
            </a:r>
          </a:p>
          <a:p>
            <a:r>
              <a:rPr lang="en-US"/>
              <a:t>https://rmit.figshare.com/articles/educational_resource/Australian_Urban_Observatory_Paid_Partnership_Prospectus/14150183</a:t>
            </a:r>
          </a:p>
        </p:txBody>
      </p:sp>
      <p:sp>
        <p:nvSpPr>
          <p:cNvPr id="4" name="Slide Number Placeholder 3"/>
          <p:cNvSpPr>
            <a:spLocks noGrp="1"/>
          </p:cNvSpPr>
          <p:nvPr>
            <p:ph type="sldNum" sz="quarter" idx="5"/>
          </p:nvPr>
        </p:nvSpPr>
        <p:spPr/>
        <p:txBody>
          <a:bodyPr/>
          <a:lstStyle/>
          <a:p>
            <a:fld id="{2A7E7520-E494-4B46-9D57-A6F5F2FC93E8}" type="slidenum">
              <a:rPr lang="en-US" smtClean="0"/>
              <a:t>3</a:t>
            </a:fld>
            <a:endParaRPr lang="en-US"/>
          </a:p>
        </p:txBody>
      </p:sp>
    </p:spTree>
    <p:extLst>
      <p:ext uri="{BB962C8B-B14F-4D97-AF65-F5344CB8AC3E}">
        <p14:creationId xmlns:p14="http://schemas.microsoft.com/office/powerpoint/2010/main" val="79083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https://static1.squarespace.com/static/5512f522e4b06a6b8efa5c17/t/566afaa57086d79411ade5ee/1449851557974/PlenarioICDE.pdf</a:t>
            </a:r>
          </a:p>
        </p:txBody>
      </p:sp>
      <p:sp>
        <p:nvSpPr>
          <p:cNvPr id="4" name="Slide Number Placeholder 3"/>
          <p:cNvSpPr>
            <a:spLocks noGrp="1"/>
          </p:cNvSpPr>
          <p:nvPr>
            <p:ph type="sldNum" sz="quarter" idx="5"/>
          </p:nvPr>
        </p:nvSpPr>
        <p:spPr/>
        <p:txBody>
          <a:bodyPr/>
          <a:lstStyle/>
          <a:p>
            <a:fld id="{241FEC92-B76A-4406-8C11-5D13CAFEB75E}" type="slidenum">
              <a:rPr lang="en-US" smtClean="0"/>
              <a:t>4</a:t>
            </a:fld>
            <a:endParaRPr lang="en-US"/>
          </a:p>
        </p:txBody>
      </p:sp>
    </p:spTree>
    <p:extLst>
      <p:ext uri="{BB962C8B-B14F-4D97-AF65-F5344CB8AC3E}">
        <p14:creationId xmlns:p14="http://schemas.microsoft.com/office/powerpoint/2010/main" val="554320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http://arrayofthings.github.io/</a:t>
            </a:r>
          </a:p>
          <a:p>
            <a:r>
              <a:rPr lang="en-US"/>
              <a:t>http://arrayofthings.github.io/faq.html</a:t>
            </a:r>
          </a:p>
          <a:p>
            <a:r>
              <a:rPr lang="en-US"/>
              <a:t>http://arrayofthings.github.io/node-locations.html</a:t>
            </a:r>
          </a:p>
        </p:txBody>
      </p:sp>
      <p:sp>
        <p:nvSpPr>
          <p:cNvPr id="4" name="Slide Number Placeholder 3"/>
          <p:cNvSpPr>
            <a:spLocks noGrp="1"/>
          </p:cNvSpPr>
          <p:nvPr>
            <p:ph type="sldNum" sz="quarter" idx="5"/>
          </p:nvPr>
        </p:nvSpPr>
        <p:spPr/>
        <p:txBody>
          <a:bodyPr/>
          <a:lstStyle/>
          <a:p>
            <a:fld id="{241FEC92-B76A-4406-8C11-5D13CAFEB75E}" type="slidenum">
              <a:rPr lang="en-US" smtClean="0"/>
              <a:t>5</a:t>
            </a:fld>
            <a:endParaRPr lang="en-US"/>
          </a:p>
        </p:txBody>
      </p:sp>
    </p:spTree>
    <p:extLst>
      <p:ext uri="{BB962C8B-B14F-4D97-AF65-F5344CB8AC3E}">
        <p14:creationId xmlns:p14="http://schemas.microsoft.com/office/powerpoint/2010/main" val="75748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http://arrayofthings.github.io/</a:t>
            </a:r>
          </a:p>
          <a:p>
            <a:r>
              <a:rPr lang="en-US"/>
              <a:t>https://arrayofthings.docs.apiary.io/#reference/0/project</a:t>
            </a:r>
          </a:p>
          <a:p>
            <a:r>
              <a:rPr lang="en-US"/>
              <a:t>https://wa8.gl/</a:t>
            </a:r>
          </a:p>
          <a:p>
            <a:r>
              <a:rPr lang="en-US"/>
              <a:t>https://github.com/UrbanCCD-UChicago/api_of_things</a:t>
            </a:r>
          </a:p>
          <a:p>
            <a:r>
              <a:rPr lang="en-US"/>
              <a:t>https://dl.acm.org/doi/abs/10.1145/3063386.3063771</a:t>
            </a:r>
          </a:p>
        </p:txBody>
      </p:sp>
      <p:sp>
        <p:nvSpPr>
          <p:cNvPr id="4" name="Slide Number Placeholder 3"/>
          <p:cNvSpPr>
            <a:spLocks noGrp="1"/>
          </p:cNvSpPr>
          <p:nvPr>
            <p:ph type="sldNum" sz="quarter" idx="5"/>
          </p:nvPr>
        </p:nvSpPr>
        <p:spPr/>
        <p:txBody>
          <a:bodyPr/>
          <a:lstStyle/>
          <a:p>
            <a:fld id="{241FEC92-B76A-4406-8C11-5D13CAFEB75E}" type="slidenum">
              <a:rPr lang="en-US" smtClean="0"/>
              <a:t>6</a:t>
            </a:fld>
            <a:endParaRPr lang="en-US"/>
          </a:p>
        </p:txBody>
      </p:sp>
    </p:spTree>
    <p:extLst>
      <p:ext uri="{BB962C8B-B14F-4D97-AF65-F5344CB8AC3E}">
        <p14:creationId xmlns:p14="http://schemas.microsoft.com/office/powerpoint/2010/main" val="2366071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https://static1.squarespace.com/static/5512f522e4b06a6b8efa5c17/t/566afaa57086d79411ade5ee/1449851557974/PlenarioICDE.pdf</a:t>
            </a:r>
          </a:p>
          <a:p>
            <a:endParaRPr lang="en-US"/>
          </a:p>
        </p:txBody>
      </p:sp>
      <p:sp>
        <p:nvSpPr>
          <p:cNvPr id="4" name="Slide Number Placeholder 3"/>
          <p:cNvSpPr>
            <a:spLocks noGrp="1"/>
          </p:cNvSpPr>
          <p:nvPr>
            <p:ph type="sldNum" sz="quarter" idx="5"/>
          </p:nvPr>
        </p:nvSpPr>
        <p:spPr/>
        <p:txBody>
          <a:bodyPr/>
          <a:lstStyle/>
          <a:p>
            <a:fld id="{241FEC92-B76A-4406-8C11-5D13CAFEB75E}" type="slidenum">
              <a:rPr lang="en-US" smtClean="0"/>
              <a:t>7</a:t>
            </a:fld>
            <a:endParaRPr lang="en-US"/>
          </a:p>
        </p:txBody>
      </p:sp>
    </p:spTree>
    <p:extLst>
      <p:ext uri="{BB962C8B-B14F-4D97-AF65-F5344CB8AC3E}">
        <p14:creationId xmlns:p14="http://schemas.microsoft.com/office/powerpoint/2010/main" val="290642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https://static1.squarespace.com/static/5512f522e4b06a6b8efa5c17/t/566afaa57086d79411ade5ee/1449851557974/PlenarioICDE.pdf</a:t>
            </a:r>
          </a:p>
        </p:txBody>
      </p:sp>
      <p:sp>
        <p:nvSpPr>
          <p:cNvPr id="4" name="Slide Number Placeholder 3"/>
          <p:cNvSpPr>
            <a:spLocks noGrp="1"/>
          </p:cNvSpPr>
          <p:nvPr>
            <p:ph type="sldNum" sz="quarter" idx="5"/>
          </p:nvPr>
        </p:nvSpPr>
        <p:spPr/>
        <p:txBody>
          <a:bodyPr/>
          <a:lstStyle/>
          <a:p>
            <a:fld id="{241FEC92-B76A-4406-8C11-5D13CAFEB75E}" type="slidenum">
              <a:rPr lang="en-US" smtClean="0"/>
              <a:t>8</a:t>
            </a:fld>
            <a:endParaRPr lang="en-US"/>
          </a:p>
        </p:txBody>
      </p:sp>
    </p:spTree>
    <p:extLst>
      <p:ext uri="{BB962C8B-B14F-4D97-AF65-F5344CB8AC3E}">
        <p14:creationId xmlns:p14="http://schemas.microsoft.com/office/powerpoint/2010/main" val="2290102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https://static1.squarespace.com/static/5512f522e4b06a6b8efa5c17/t/566afaa57086d79411ade5ee/1449851557974/PlenarioICDE.pdf</a:t>
            </a:r>
          </a:p>
          <a:p>
            <a:r>
              <a:rPr lang="en-US"/>
              <a:t>https://www.anl.gov/mcs/article/array-of-things-receives-midwest-iot-innovation-award</a:t>
            </a:r>
          </a:p>
        </p:txBody>
      </p:sp>
      <p:sp>
        <p:nvSpPr>
          <p:cNvPr id="4" name="Slide Number Placeholder 3"/>
          <p:cNvSpPr>
            <a:spLocks noGrp="1"/>
          </p:cNvSpPr>
          <p:nvPr>
            <p:ph type="sldNum" sz="quarter" idx="5"/>
          </p:nvPr>
        </p:nvSpPr>
        <p:spPr/>
        <p:txBody>
          <a:bodyPr/>
          <a:lstStyle/>
          <a:p>
            <a:fld id="{241FEC92-B76A-4406-8C11-5D13CAFEB75E}" type="slidenum">
              <a:rPr lang="en-US" smtClean="0"/>
              <a:t>9</a:t>
            </a:fld>
            <a:endParaRPr lang="en-US"/>
          </a:p>
        </p:txBody>
      </p:sp>
    </p:spTree>
    <p:extLst>
      <p:ext uri="{BB962C8B-B14F-4D97-AF65-F5344CB8AC3E}">
        <p14:creationId xmlns:p14="http://schemas.microsoft.com/office/powerpoint/2010/main" val="378750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https://static1.squarespace.com/static/5512f522e4b06a6b8efa5c17/t/566afaa57086d79411ade5ee/1449851557974/PlenarioICDE.pdf</a:t>
            </a:r>
          </a:p>
          <a:p>
            <a:r>
              <a:rPr lang="en-US"/>
              <a:t>https://github.com/UrbanCCD-UChicago/plenario-stream/wiki/System-Overview</a:t>
            </a:r>
          </a:p>
        </p:txBody>
      </p:sp>
      <p:sp>
        <p:nvSpPr>
          <p:cNvPr id="4" name="Slide Number Placeholder 3"/>
          <p:cNvSpPr>
            <a:spLocks noGrp="1"/>
          </p:cNvSpPr>
          <p:nvPr>
            <p:ph type="sldNum" sz="quarter" idx="5"/>
          </p:nvPr>
        </p:nvSpPr>
        <p:spPr/>
        <p:txBody>
          <a:bodyPr/>
          <a:lstStyle/>
          <a:p>
            <a:fld id="{241FEC92-B76A-4406-8C11-5D13CAFEB75E}" type="slidenum">
              <a:rPr lang="en-US" smtClean="0"/>
              <a:t>10</a:t>
            </a:fld>
            <a:endParaRPr lang="en-US"/>
          </a:p>
        </p:txBody>
      </p:sp>
    </p:spTree>
    <p:extLst>
      <p:ext uri="{BB962C8B-B14F-4D97-AF65-F5344CB8AC3E}">
        <p14:creationId xmlns:p14="http://schemas.microsoft.com/office/powerpoint/2010/main" val="2438349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bg>
      <p:bgPr>
        <a:solidFill>
          <a:schemeClr val="accent5"/>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F8C5806-B73B-4AB2-AFE4-E311D44704BA}"/>
              </a:ext>
            </a:extLst>
          </p:cNvPr>
          <p:cNvGraphicFramePr>
            <a:graphicFrameLocks noChangeAspect="1"/>
          </p:cNvGraphicFramePr>
          <p:nvPr userDrawn="1">
            <p:custDataLst>
              <p:tags r:id="rId2"/>
            </p:custDataLst>
            <p:extLst>
              <p:ext uri="{D42A27DB-BD31-4B8C-83A1-F6EECF244321}">
                <p14:modId xmlns:p14="http://schemas.microsoft.com/office/powerpoint/2010/main" val="4226697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4" imgW="631" imgH="631" progId="TCLayout.ActiveDocument.1">
                  <p:embed/>
                </p:oleObj>
              </mc:Choice>
              <mc:Fallback>
                <p:oleObj name="think-cell Slide" r:id="rId4" imgW="631" imgH="631" progId="TCLayout.ActiveDocument.1">
                  <p:embed/>
                  <p:pic>
                    <p:nvPicPr>
                      <p:cNvPr id="8" name="Object 7" hidden="1">
                        <a:extLst>
                          <a:ext uri="{FF2B5EF4-FFF2-40B4-BE49-F238E27FC236}">
                            <a16:creationId xmlns:a16="http://schemas.microsoft.com/office/drawing/2014/main" id="{0F8C5806-B73B-4AB2-AFE4-E311D44704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latin typeface="DIN Next LT Arabic Medium" panose="020B0603020203050203" pitchFamily="34" charset="-78"/>
                <a:cs typeface="DIN Next LT Arabic Medium" panose="020B0603020203050203" pitchFamily="34" charset="-78"/>
              </a:defRPr>
            </a:lvl1pPr>
          </a:lstStyle>
          <a:p>
            <a:r>
              <a:rPr lang="en-US"/>
              <a:t>Click to edit Master title style</a:t>
            </a:r>
            <a:endParaRPr lang="ar-SA"/>
          </a:p>
        </p:txBody>
      </p:sp>
      <p:grpSp>
        <p:nvGrpSpPr>
          <p:cNvPr id="5" name="Group 4">
            <a:extLst>
              <a:ext uri="{FF2B5EF4-FFF2-40B4-BE49-F238E27FC236}">
                <a16:creationId xmlns:a16="http://schemas.microsoft.com/office/drawing/2014/main" id="{102F4175-8A23-489C-87DD-B1986A055421}"/>
              </a:ext>
            </a:extLst>
          </p:cNvPr>
          <p:cNvGrpSpPr/>
          <p:nvPr userDrawn="1"/>
        </p:nvGrpSpPr>
        <p:grpSpPr>
          <a:xfrm>
            <a:off x="0" y="0"/>
            <a:ext cx="2712278" cy="3626678"/>
            <a:chOff x="0" y="0"/>
            <a:chExt cx="2712278" cy="3626678"/>
          </a:xfrm>
        </p:grpSpPr>
        <p:sp>
          <p:nvSpPr>
            <p:cNvPr id="7" name="Freeform 1">
              <a:extLst>
                <a:ext uri="{FF2B5EF4-FFF2-40B4-BE49-F238E27FC236}">
                  <a16:creationId xmlns:a16="http://schemas.microsoft.com/office/drawing/2014/main" id="{041A710B-4FA4-44A4-82AD-FA74497A9E82}"/>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9F40B240-9B68-4DB0-87DC-043941E4401E}"/>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37688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4">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7F1226-E3C5-420E-84A5-D930863F2E27}"/>
              </a:ext>
            </a:extLst>
          </p:cNvPr>
          <p:cNvGraphicFramePr>
            <a:graphicFrameLocks noChangeAspect="1"/>
          </p:cNvGraphicFramePr>
          <p:nvPr userDrawn="1">
            <p:custDataLst>
              <p:tags r:id="rId2"/>
            </p:custDataLst>
            <p:extLst>
              <p:ext uri="{D42A27DB-BD31-4B8C-83A1-F6EECF244321}">
                <p14:modId xmlns:p14="http://schemas.microsoft.com/office/powerpoint/2010/main" val="619918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17F1226-E3C5-420E-84A5-D930863F2E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7C29C40B-0613-4E42-A255-03EB9A6E8063" descr="85ED7FC9-2C4D-4DBC-8223-6F643200BEC4@elm"/>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8168" y="1"/>
            <a:ext cx="10697633"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spTree>
    <p:extLst>
      <p:ext uri="{BB962C8B-B14F-4D97-AF65-F5344CB8AC3E}">
        <p14:creationId xmlns:p14="http://schemas.microsoft.com/office/powerpoint/2010/main" val="292994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inner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38137"/>
          </a:xfrm>
        </p:spPr>
        <p:txBody>
          <a:bodyPr anchor="b">
            <a:normAutofit/>
          </a:bodyPr>
          <a:lstStyle>
            <a:lvl1pPr algn="r">
              <a:defRPr sz="2500"/>
            </a:lvl1pPr>
          </a:lstStyle>
          <a:p>
            <a:r>
              <a:rPr lang="en-US"/>
              <a:t>Click to edit Master title style</a:t>
            </a:r>
            <a:endParaRPr lang="ar-SA"/>
          </a:p>
        </p:txBody>
      </p:sp>
      <p:sp>
        <p:nvSpPr>
          <p:cNvPr id="3" name="Date Placeholder 2"/>
          <p:cNvSpPr>
            <a:spLocks noGrp="1"/>
          </p:cNvSpPr>
          <p:nvPr>
            <p:ph type="dt" sz="half" idx="10"/>
          </p:nvPr>
        </p:nvSpPr>
        <p:spPr/>
        <p:txBody>
          <a:bodyPr/>
          <a:lstStyle/>
          <a:p>
            <a:endParaRPr lang="ar-SA"/>
          </a:p>
        </p:txBody>
      </p:sp>
      <p:sp>
        <p:nvSpPr>
          <p:cNvPr id="5" name="Slide Number Placeholder 4"/>
          <p:cNvSpPr>
            <a:spLocks noGrp="1"/>
          </p:cNvSpPr>
          <p:nvPr>
            <p:ph type="sldNum" sz="quarter" idx="12"/>
          </p:nvPr>
        </p:nvSpPr>
        <p:spPr>
          <a:xfrm>
            <a:off x="5747477" y="6356352"/>
            <a:ext cx="2844800" cy="365125"/>
          </a:xfrm>
        </p:spPr>
        <p:txBody>
          <a:bodyPr/>
          <a:lstStyle/>
          <a:p>
            <a:fld id="{9FDB499F-DC86-4996-A3C7-FCE8E06389C2}" type="slidenum">
              <a:rPr lang="ar-SA" smtClean="0"/>
              <a:t>‹#›</a:t>
            </a:fld>
            <a:endParaRPr lang="ar-SA"/>
          </a:p>
        </p:txBody>
      </p:sp>
    </p:spTree>
    <p:extLst>
      <p:ext uri="{BB962C8B-B14F-4D97-AF65-F5344CB8AC3E}">
        <p14:creationId xmlns:p14="http://schemas.microsoft.com/office/powerpoint/2010/main" val="4455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er Slide 2">
    <p:spTree>
      <p:nvGrpSpPr>
        <p:cNvPr id="1" name=""/>
        <p:cNvGrpSpPr/>
        <p:nvPr/>
      </p:nvGrpSpPr>
      <p:grpSpPr>
        <a:xfrm>
          <a:off x="0" y="0"/>
          <a:ext cx="0" cy="0"/>
          <a:chOff x="0" y="0"/>
          <a:chExt cx="0" cy="0"/>
        </a:xfrm>
      </p:grpSpPr>
      <p:sp>
        <p:nvSpPr>
          <p:cNvPr id="2" name="Title 1"/>
          <p:cNvSpPr>
            <a:spLocks noGrp="1"/>
          </p:cNvSpPr>
          <p:nvPr>
            <p:ph type="title"/>
          </p:nvPr>
        </p:nvSpPr>
        <p:spPr>
          <a:xfrm>
            <a:off x="1831709" y="273050"/>
            <a:ext cx="10120943" cy="779687"/>
          </a:xfrm>
        </p:spPr>
        <p:txBody>
          <a:bodyPr anchor="b">
            <a:normAutofit/>
          </a:bodyPr>
          <a:lstStyle>
            <a:lvl1pPr algn="r">
              <a:defRPr sz="2500" b="0"/>
            </a:lvl1pPr>
          </a:lstStyle>
          <a:p>
            <a:r>
              <a:rPr lang="en-US"/>
              <a:t>Click to edit Master title style</a:t>
            </a:r>
            <a:endParaRPr lang="ar-SA"/>
          </a:p>
        </p:txBody>
      </p:sp>
      <p:sp>
        <p:nvSpPr>
          <p:cNvPr id="3" name="Content Placeholder 2"/>
          <p:cNvSpPr>
            <a:spLocks noGrp="1"/>
          </p:cNvSpPr>
          <p:nvPr>
            <p:ph idx="1"/>
          </p:nvPr>
        </p:nvSpPr>
        <p:spPr>
          <a:xfrm>
            <a:off x="1295467" y="1232694"/>
            <a:ext cx="10657184" cy="54366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7599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ner Slide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A1A038-26D6-4448-BEFF-B10988F574D9}"/>
              </a:ext>
            </a:extLst>
          </p:cNvPr>
          <p:cNvGraphicFramePr>
            <a:graphicFrameLocks noChangeAspect="1"/>
          </p:cNvGraphicFramePr>
          <p:nvPr userDrawn="1">
            <p:custDataLst>
              <p:tags r:id="rId2"/>
            </p:custDataLst>
            <p:extLst>
              <p:ext uri="{D42A27DB-BD31-4B8C-83A1-F6EECF244321}">
                <p14:modId xmlns:p14="http://schemas.microsoft.com/office/powerpoint/2010/main" val="237784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 name="think-cell Slide" r:id="rId5" imgW="370" imgH="371" progId="TCLayout.ActiveDocument.1">
                  <p:embed/>
                </p:oleObj>
              </mc:Choice>
              <mc:Fallback>
                <p:oleObj name="think-cell Slide" r:id="rId5" imgW="370" imgH="371" progId="TCLayout.ActiveDocument.1">
                  <p:embed/>
                  <p:pic>
                    <p:nvPicPr>
                      <p:cNvPr id="3" name="Object 2" hidden="1">
                        <a:extLst>
                          <a:ext uri="{FF2B5EF4-FFF2-40B4-BE49-F238E27FC236}">
                            <a16:creationId xmlns:a16="http://schemas.microsoft.com/office/drawing/2014/main" id="{14A1A038-26D6-4448-BEFF-B10988F574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7CA0DD-03C6-442E-9BE2-C89BD7DFF73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150" name="Title 1"/>
          <p:cNvSpPr>
            <a:spLocks noGrp="1"/>
          </p:cNvSpPr>
          <p:nvPr>
            <p:ph type="title"/>
          </p:nvPr>
        </p:nvSpPr>
        <p:spPr>
          <a:xfrm>
            <a:off x="624841" y="541020"/>
            <a:ext cx="9695630" cy="610238"/>
          </a:xfrm>
        </p:spPr>
        <p:txBody>
          <a:bodyPr>
            <a:normAutofit/>
          </a:bodyPr>
          <a:lstStyle>
            <a:lvl1pPr algn="r">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38246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5965EF0-C87F-47D8-BB53-488B97E1F6D2}"/>
              </a:ext>
            </a:extLst>
          </p:cNvPr>
          <p:cNvGraphicFramePr>
            <a:graphicFrameLocks noChangeAspect="1"/>
          </p:cNvGraphicFramePr>
          <p:nvPr userDrawn="1">
            <p:custDataLst>
              <p:tags r:id="rId2"/>
            </p:custDataLst>
            <p:extLst>
              <p:ext uri="{D42A27DB-BD31-4B8C-83A1-F6EECF244321}">
                <p14:modId xmlns:p14="http://schemas.microsoft.com/office/powerpoint/2010/main" val="29536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35965EF0-C87F-47D8-BB53-488B97E1F6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5AF2ECCF-13AD-454C-9087-38FC1F150860" descr="2F1ADF95-1650-4CCF-A78E-7A33FEEBFD83@elm">
            <a:extLst>
              <a:ext uri="{FF2B5EF4-FFF2-40B4-BE49-F238E27FC236}">
                <a16:creationId xmlns:a16="http://schemas.microsoft.com/office/drawing/2014/main" id="{1A2A79C7-E6E3-4017-8899-65C9E4229837}"/>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48682" y="20052"/>
            <a:ext cx="12230716" cy="68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4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2">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9BF8873-42C5-4B9A-BCBF-247B824D30DC}"/>
              </a:ext>
            </a:extLst>
          </p:cNvPr>
          <p:cNvGraphicFramePr>
            <a:graphicFrameLocks noChangeAspect="1"/>
          </p:cNvGraphicFramePr>
          <p:nvPr userDrawn="1">
            <p:custDataLst>
              <p:tags r:id="rId2"/>
            </p:custDataLst>
            <p:extLst>
              <p:ext uri="{D42A27DB-BD31-4B8C-83A1-F6EECF244321}">
                <p14:modId xmlns:p14="http://schemas.microsoft.com/office/powerpoint/2010/main" val="201559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9BF8873-42C5-4B9A-BCBF-247B824D30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5423926" y="5157192"/>
            <a:ext cx="6240693"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B81BD7F7-A629-410E-A3A8-9498B35DD071" descr="F85298B0-E076-41C9-B66C-4602906B10FF@elm">
            <a:extLst>
              <a:ext uri="{FF2B5EF4-FFF2-40B4-BE49-F238E27FC236}">
                <a16:creationId xmlns:a16="http://schemas.microsoft.com/office/drawing/2014/main" id="{D2880601-6232-43AF-8B6F-0825511D458B}"/>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0" y="1"/>
            <a:ext cx="12939069" cy="68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 Slide 3">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A41817-5489-423E-B612-AE2DF7FAD622}"/>
              </a:ext>
            </a:extLst>
          </p:cNvPr>
          <p:cNvGraphicFramePr>
            <a:graphicFrameLocks noChangeAspect="1"/>
          </p:cNvGraphicFramePr>
          <p:nvPr userDrawn="1">
            <p:custDataLst>
              <p:tags r:id="rId2"/>
            </p:custDataLst>
            <p:extLst>
              <p:ext uri="{D42A27DB-BD31-4B8C-83A1-F6EECF244321}">
                <p14:modId xmlns:p14="http://schemas.microsoft.com/office/powerpoint/2010/main" val="234818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53A41817-5489-423E-B612-AE2DF7FAD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815413" y="980728"/>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grpSp>
        <p:nvGrpSpPr>
          <p:cNvPr id="7" name="Group 6">
            <a:extLst>
              <a:ext uri="{FF2B5EF4-FFF2-40B4-BE49-F238E27FC236}">
                <a16:creationId xmlns:a16="http://schemas.microsoft.com/office/drawing/2014/main" id="{2BCA7D5D-5E46-4227-8E07-10F9C1FBFB2E}"/>
              </a:ext>
            </a:extLst>
          </p:cNvPr>
          <p:cNvGrpSpPr/>
          <p:nvPr userDrawn="1"/>
        </p:nvGrpSpPr>
        <p:grpSpPr>
          <a:xfrm>
            <a:off x="0" y="0"/>
            <a:ext cx="2712278" cy="3626678"/>
            <a:chOff x="0" y="0"/>
            <a:chExt cx="2712278" cy="3626678"/>
          </a:xfrm>
        </p:grpSpPr>
        <p:sp>
          <p:nvSpPr>
            <p:cNvPr id="8" name="Freeform 1">
              <a:extLst>
                <a:ext uri="{FF2B5EF4-FFF2-40B4-BE49-F238E27FC236}">
                  <a16:creationId xmlns:a16="http://schemas.microsoft.com/office/drawing/2014/main" id="{CA40717F-23FA-456E-BEF7-B80280C23AC4}"/>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345A8B3D-85A9-441D-A6B1-A5EAB9431EBD}"/>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40130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شريحة داخلية 9">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44416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8"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645160" y="6446520"/>
            <a:ext cx="8140700" cy="274957"/>
          </a:xfrm>
        </p:spPr>
        <p:txBody>
          <a:bodyPr anchor="b"/>
          <a:lstStyle>
            <a:lvl1pPr algn="r">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1138901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97446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84" userDrawn="1">
          <p15:clr>
            <a:srgbClr val="FBAE40"/>
          </p15:clr>
        </p15:guide>
        <p15:guide id="4" pos="72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rabic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987913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2"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390550" y="6446520"/>
            <a:ext cx="8140700" cy="274957"/>
          </a:xfrm>
        </p:spPr>
        <p:txBody>
          <a:bodyPr anchor="b"/>
          <a:lstStyle>
            <a:lvl1pPr algn="r" rtl="1">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39370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2987359084"/>
      </p:ext>
    </p:extLst>
  </p:cSld>
  <p:clrMapOvr>
    <a:masterClrMapping/>
  </p:clrMapOvr>
  <p:extLst>
    <p:ext uri="{DCECCB84-F9BA-43D5-87BE-67443E8EF086}">
      <p15:sldGuideLst xmlns:p15="http://schemas.microsoft.com/office/powerpoint/2012/main">
        <p15:guide id="1" pos="7272" userDrawn="1">
          <p15:clr>
            <a:srgbClr val="FBAE40"/>
          </p15:clr>
        </p15:guide>
        <p15:guide id="2" pos="4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CC04E26-759C-4DAA-B5D9-904E48EBD71F}"/>
              </a:ext>
            </a:extLst>
          </p:cNvPr>
          <p:cNvGraphicFramePr>
            <a:graphicFrameLocks noChangeAspect="1"/>
          </p:cNvGraphicFramePr>
          <p:nvPr userDrawn="1">
            <p:custDataLst>
              <p:tags r:id="rId13"/>
            </p:custDataLst>
            <p:extLst>
              <p:ext uri="{D42A27DB-BD31-4B8C-83A1-F6EECF244321}">
                <p14:modId xmlns:p14="http://schemas.microsoft.com/office/powerpoint/2010/main" val="311844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15" imgW="421" imgH="420" progId="TCLayout.ActiveDocument.1">
                  <p:embed/>
                </p:oleObj>
              </mc:Choice>
              <mc:Fallback>
                <p:oleObj name="think-cell Slide" r:id="rId15" imgW="421" imgH="420" progId="TCLayout.ActiveDocument.1">
                  <p:embed/>
                  <p:pic>
                    <p:nvPicPr>
                      <p:cNvPr id="8" name="Object 7" hidden="1">
                        <a:extLst>
                          <a:ext uri="{FF2B5EF4-FFF2-40B4-BE49-F238E27FC236}">
                            <a16:creationId xmlns:a16="http://schemas.microsoft.com/office/drawing/2014/main" id="{CCC04E26-759C-4DAA-B5D9-904E48EBD71F}"/>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EDD7146-F7F5-4380-882B-6C4035F364B2}"/>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DIN Next LT Arabic Medium"/>
              <a:ea typeface="+mj-ea"/>
              <a:cs typeface="+mj-cs"/>
              <a:sym typeface="DIN Next LT Arabic Medium"/>
            </a:endParaRPr>
          </a:p>
        </p:txBody>
      </p:sp>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ar-SA"/>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Source: Official website, company brochure, annual reports, press search, team analysis</a:t>
            </a:r>
            <a:endParaRPr lang="ar-SA"/>
          </a:p>
        </p:txBody>
      </p:sp>
      <p:sp>
        <p:nvSpPr>
          <p:cNvPr id="6" name="Slide Number Placeholder 5"/>
          <p:cNvSpPr>
            <a:spLocks noGrp="1"/>
          </p:cNvSpPr>
          <p:nvPr>
            <p:ph type="sldNum" sz="quarter" idx="4"/>
          </p:nvPr>
        </p:nvSpPr>
        <p:spPr>
          <a:xfrm>
            <a:off x="609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DB499F-DC86-4996-A3C7-FCE8E06389C2}" type="slidenum">
              <a:rPr lang="ar-SA" smtClean="0"/>
              <a:t>‹#›</a:t>
            </a:fld>
            <a:endParaRPr lang="ar-SA"/>
          </a:p>
        </p:txBody>
      </p:sp>
    </p:spTree>
    <p:extLst>
      <p:ext uri="{BB962C8B-B14F-4D97-AF65-F5344CB8AC3E}">
        <p14:creationId xmlns:p14="http://schemas.microsoft.com/office/powerpoint/2010/main" val="74974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6" r:id="rId9"/>
    <p:sldLayoutId id="2147483681" r:id="rId10"/>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9.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png"/><Relationship Id="rId3" Type="http://schemas.openxmlformats.org/officeDocument/2006/relationships/tags" Target="../tags/tag34.xml"/><Relationship Id="rId7" Type="http://schemas.openxmlformats.org/officeDocument/2006/relationships/image" Target="../media/image3.emf"/><Relationship Id="rId12" Type="http://schemas.openxmlformats.org/officeDocument/2006/relationships/image" Target="../media/image8.png"/><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openxmlformats.org/officeDocument/2006/relationships/image" Target="../media/image17.svg"/><Relationship Id="rId5" Type="http://schemas.openxmlformats.org/officeDocument/2006/relationships/notesSlide" Target="../notesSlides/notesSlide10.xml"/><Relationship Id="rId10" Type="http://schemas.openxmlformats.org/officeDocument/2006/relationships/image" Target="../media/image16.png"/><Relationship Id="rId4" Type="http://schemas.openxmlformats.org/officeDocument/2006/relationships/slideLayout" Target="../slideLayouts/slideLayout9.xml"/><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6.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image" Target="../media/image8.png"/><Relationship Id="rId5" Type="http://schemas.openxmlformats.org/officeDocument/2006/relationships/notesSlide" Target="../notesSlides/notesSlide11.xml"/><Relationship Id="rId10" Type="http://schemas.openxmlformats.org/officeDocument/2006/relationships/image" Target="../media/image18.png"/><Relationship Id="rId4" Type="http://schemas.openxmlformats.org/officeDocument/2006/relationships/slideLayout" Target="../slideLayouts/slideLayout9.xml"/><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8.xml"/><Relationship Id="rId7"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image" Target="../media/image7.png"/><Relationship Id="rId5" Type="http://schemas.openxmlformats.org/officeDocument/2006/relationships/notesSlide" Target="../notesSlides/notesSlide12.xml"/><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xml"/><Relationship Id="rId7" Type="http://schemas.openxmlformats.org/officeDocument/2006/relationships/image" Target="../media/image3.emf"/><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3.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image" Target="../media/image3.emf"/><Relationship Id="rId5" Type="http://schemas.openxmlformats.org/officeDocument/2006/relationships/oleObject" Target="../embeddings/oleObject23.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2.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7.png"/><Relationship Id="rId3" Type="http://schemas.openxmlformats.org/officeDocument/2006/relationships/tags" Target="../tags/tag22.xml"/><Relationship Id="rId7" Type="http://schemas.openxmlformats.org/officeDocument/2006/relationships/image" Target="../media/image1.emf"/><Relationship Id="rId12" Type="http://schemas.openxmlformats.org/officeDocument/2006/relationships/image" Target="../media/image8.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image" Target="../media/image13.png"/><Relationship Id="rId5" Type="http://schemas.openxmlformats.org/officeDocument/2006/relationships/notesSlide" Target="../notesSlides/notesSlide4.xml"/><Relationship Id="rId10" Type="http://schemas.openxmlformats.org/officeDocument/2006/relationships/image" Target="../media/image12.png"/><Relationship Id="rId4" Type="http://schemas.openxmlformats.org/officeDocument/2006/relationships/slideLayout" Target="../slideLayouts/slideLayout9.xml"/><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5.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6.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7.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8.xml"/><Relationship Id="rId4" Type="http://schemas.openxmlformats.org/officeDocument/2006/relationships/slideLayout" Target="../slideLayouts/slideLayout9.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62A4A45B-F0D1-564C-A1FC-17FA94370003}"/>
              </a:ext>
            </a:extLst>
          </p:cNvPr>
          <p:cNvSpPr txBox="1">
            <a:spLocks/>
          </p:cNvSpPr>
          <p:nvPr/>
        </p:nvSpPr>
        <p:spPr>
          <a:xfrm>
            <a:off x="10274395" y="1579626"/>
            <a:ext cx="1368965" cy="1477328"/>
          </a:xfrm>
          <a:prstGeom prst="rect">
            <a:avLst/>
          </a:prstGeom>
        </p:spPr>
        <p:txBody>
          <a:bodyPr vert="horz" wrap="none" lIns="0" tIns="0" rIns="0" bIns="0" rtlCol="1" anchor="ctr">
            <a:spAutoFit/>
          </a:bodyPr>
          <a:lstStyle>
            <a:lvl1pPr algn="r" defTabSz="914400" rtl="1" eaLnBrk="1" latinLnBrk="0" hangingPunct="1">
              <a:spcBef>
                <a:spcPct val="0"/>
              </a:spcBef>
              <a:buNone/>
              <a:defRPr sz="2500" kern="1200">
                <a:solidFill>
                  <a:schemeClr val="bg2"/>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9600" b="0" i="0" u="none" strike="noStrike" cap="none" normalizeH="0" baseline="0" noProof="0">
                <a:ln>
                  <a:noFill/>
                </a:ln>
                <a:solidFill>
                  <a:srgbClr val="FFFFFF"/>
                </a:solidFill>
                <a:effectLst/>
                <a:uLnTx/>
                <a:uFillTx/>
                <a:latin typeface="DIN Next LT Arabic Medium" panose="020B0503020203050203" pitchFamily="34" charset="-78"/>
                <a:ea typeface="+mj-ea"/>
                <a:cs typeface="DIN Next LT Arabic Medium" panose="020B0503020203050203" pitchFamily="34" charset="-78"/>
              </a:rPr>
              <a:t>04</a:t>
            </a:r>
          </a:p>
        </p:txBody>
      </p:sp>
      <p:sp>
        <p:nvSpPr>
          <p:cNvPr id="6" name="TextBox 5">
            <a:extLst>
              <a:ext uri="{FF2B5EF4-FFF2-40B4-BE49-F238E27FC236}">
                <a16:creationId xmlns:a16="http://schemas.microsoft.com/office/drawing/2014/main" id="{E302C420-886D-474C-A7AA-C0FA37C441FD}"/>
              </a:ext>
            </a:extLst>
          </p:cNvPr>
          <p:cNvSpPr txBox="1"/>
          <p:nvPr/>
        </p:nvSpPr>
        <p:spPr>
          <a:xfrm>
            <a:off x="7475884" y="3051874"/>
            <a:ext cx="4167476" cy="2308324"/>
          </a:xfrm>
          <a:prstGeom prst="rect">
            <a:avLst/>
          </a:prstGeom>
          <a:noFill/>
        </p:spPr>
        <p:txBody>
          <a:bodyPr wrap="square">
            <a:sp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cap="none" normalizeH="0" baseline="0" noProof="0">
                <a:ln>
                  <a:noFill/>
                </a:ln>
                <a:solidFill>
                  <a:srgbClr val="FFFFFF"/>
                </a:solidFill>
                <a:effectLst/>
                <a:uLnTx/>
                <a:uFillTx/>
                <a:latin typeface="+mj-lt"/>
                <a:ea typeface="+mn-ea"/>
                <a:cs typeface="DIN Next LT Arabic Medium" panose="020B0503020203050203" pitchFamily="34" charset="-78"/>
              </a:rPr>
              <a:t>المركز الحضري للحوسبة والبيانات</a:t>
            </a:r>
            <a:r>
              <a:rPr kumimoji="0" lang="ar-EG" sz="3600" b="0" i="0" u="none" strike="noStrike" cap="none" normalizeH="0" baseline="0" noProof="0">
                <a:ln>
                  <a:noFill/>
                </a:ln>
                <a:solidFill>
                  <a:srgbClr val="FFFFFF"/>
                </a:solidFill>
                <a:effectLst/>
                <a:uLnTx/>
                <a:uFillTx/>
                <a:latin typeface="+mj-lt"/>
                <a:ea typeface="+mn-ea"/>
                <a:cs typeface="DIN Next LT Arabic Medium" panose="020B0503020203050203" pitchFamily="34" charset="-78"/>
              </a:rPr>
              <a:t> </a:t>
            </a:r>
            <a:r>
              <a:rPr kumimoji="0" lang="ar-SA" sz="3600" b="0" i="0" u="none" strike="noStrike" cap="none" normalizeH="0" baseline="0" noProof="0">
                <a:ln>
                  <a:noFill/>
                </a:ln>
                <a:solidFill>
                  <a:srgbClr val="FFFFFF"/>
                </a:solidFill>
                <a:effectLst/>
                <a:uLnTx/>
                <a:uFillTx/>
                <a:latin typeface="+mj-lt"/>
                <a:ea typeface="+mn-ea"/>
                <a:cs typeface="DIN Next LT Arabic Medium" panose="020B0503020203050203" pitchFamily="34" charset="-78"/>
              </a:rPr>
              <a:t>- الولايات المتحدة الأمريكية</a:t>
            </a:r>
          </a:p>
        </p:txBody>
      </p:sp>
    </p:spTree>
    <p:extLst>
      <p:ext uri="{BB962C8B-B14F-4D97-AF65-F5344CB8AC3E}">
        <p14:creationId xmlns:p14="http://schemas.microsoft.com/office/powerpoint/2010/main" val="401193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664074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27" name="Slide Number Placeholder 4">
            <a:extLst>
              <a:ext uri="{FF2B5EF4-FFF2-40B4-BE49-F238E27FC236}">
                <a16:creationId xmlns:a16="http://schemas.microsoft.com/office/drawing/2014/main" id="{44A69330-7997-462C-A667-80BB42C8B17C}"/>
              </a:ext>
            </a:extLst>
          </p:cNvPr>
          <p:cNvSpPr>
            <a:spLocks noGrp="1"/>
          </p:cNvSpPr>
          <p:nvPr>
            <p:ph type="sldNum" sz="quarter" idx="12"/>
          </p:nvPr>
        </p:nvSpPr>
        <p:spPr/>
        <p:txBody>
          <a:bodyPr/>
          <a:lstStyle/>
          <a:p>
            <a:pPr lvl="0"/>
            <a:fld id="{9FDB499F-DC86-4996-A3C7-FCE8E06389C2}" type="slidenum">
              <a:rPr lang="ar-SA" noProof="0" smtClean="0"/>
              <a:pPr lvl="0"/>
              <a:t>10</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التعامل مع كميات كبيرة من البيانات</a:t>
            </a:r>
          </a:p>
        </p:txBody>
      </p:sp>
      <p:sp>
        <p:nvSpPr>
          <p:cNvPr id="32" name="TextBox 31">
            <a:extLst>
              <a:ext uri="{FF2B5EF4-FFF2-40B4-BE49-F238E27FC236}">
                <a16:creationId xmlns:a16="http://schemas.microsoft.com/office/drawing/2014/main" id="{3D7C4F13-A62F-4E82-99B6-306E87BDF96E}"/>
              </a:ext>
            </a:extLst>
          </p:cNvPr>
          <p:cNvSpPr txBox="1"/>
          <p:nvPr/>
        </p:nvSpPr>
        <p:spPr>
          <a:xfrm>
            <a:off x="9784637"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التكنولوجيا</a:t>
            </a:r>
          </a:p>
        </p:txBody>
      </p:sp>
      <p:cxnSp>
        <p:nvCxnSpPr>
          <p:cNvPr id="33" name="Straight Connector 32">
            <a:extLst>
              <a:ext uri="{FF2B5EF4-FFF2-40B4-BE49-F238E27FC236}">
                <a16:creationId xmlns:a16="http://schemas.microsoft.com/office/drawing/2014/main" id="{76EDDC12-536B-468F-B79D-E57439AAD6F7}"/>
              </a:ext>
            </a:extLst>
          </p:cNvPr>
          <p:cNvCxnSpPr>
            <a:cxnSpLocks/>
          </p:cNvCxnSpPr>
          <p:nvPr/>
        </p:nvCxnSpPr>
        <p:spPr>
          <a:xfrm>
            <a:off x="928843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6AA2E99-5B30-453F-B8F8-66FDEDE9DC84}"/>
              </a:ext>
            </a:extLst>
          </p:cNvPr>
          <p:cNvSpPr/>
          <p:nvPr/>
        </p:nvSpPr>
        <p:spPr>
          <a:xfrm flipH="1">
            <a:off x="9280810" y="3100223"/>
            <a:ext cx="2250440" cy="554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مخزن البيانات</a:t>
            </a:r>
          </a:p>
        </p:txBody>
      </p:sp>
      <p:sp>
        <p:nvSpPr>
          <p:cNvPr id="38" name="Rectangle 37">
            <a:extLst>
              <a:ext uri="{FF2B5EF4-FFF2-40B4-BE49-F238E27FC236}">
                <a16:creationId xmlns:a16="http://schemas.microsoft.com/office/drawing/2014/main" id="{C493C572-2772-4F0D-B6B4-F2A2704017E8}"/>
              </a:ext>
            </a:extLst>
          </p:cNvPr>
          <p:cNvSpPr/>
          <p:nvPr/>
        </p:nvSpPr>
        <p:spPr>
          <a:xfrm flipH="1">
            <a:off x="9280810" y="2442242"/>
            <a:ext cx="2250440" cy="554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مصادقة المستخدم</a:t>
            </a:r>
          </a:p>
        </p:txBody>
      </p:sp>
      <p:sp>
        <p:nvSpPr>
          <p:cNvPr id="39" name="Rectangle 38">
            <a:extLst>
              <a:ext uri="{FF2B5EF4-FFF2-40B4-BE49-F238E27FC236}">
                <a16:creationId xmlns:a16="http://schemas.microsoft.com/office/drawing/2014/main" id="{9DB15B09-8383-4E25-832B-57E2A445624F}"/>
              </a:ext>
            </a:extLst>
          </p:cNvPr>
          <p:cNvSpPr/>
          <p:nvPr/>
        </p:nvSpPr>
        <p:spPr>
          <a:xfrm flipH="1">
            <a:off x="9280810" y="4328157"/>
            <a:ext cx="2250440" cy="64238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توحيد البيانات</a:t>
            </a:r>
          </a:p>
        </p:txBody>
      </p:sp>
      <p:sp>
        <p:nvSpPr>
          <p:cNvPr id="55" name="Rectangle 54">
            <a:extLst>
              <a:ext uri="{FF2B5EF4-FFF2-40B4-BE49-F238E27FC236}">
                <a16:creationId xmlns:a16="http://schemas.microsoft.com/office/drawing/2014/main" id="{E07E36AF-481E-4969-B40C-B2F71F3B0D31}"/>
              </a:ext>
            </a:extLst>
          </p:cNvPr>
          <p:cNvSpPr/>
          <p:nvPr/>
        </p:nvSpPr>
        <p:spPr>
          <a:xfrm flipH="1">
            <a:off x="9280810" y="3758205"/>
            <a:ext cx="2250440" cy="46632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استكشاف البيانات</a:t>
            </a:r>
          </a:p>
        </p:txBody>
      </p:sp>
      <p:sp>
        <p:nvSpPr>
          <p:cNvPr id="62" name="Rectangle 61">
            <a:extLst>
              <a:ext uri="{FF2B5EF4-FFF2-40B4-BE49-F238E27FC236}">
                <a16:creationId xmlns:a16="http://schemas.microsoft.com/office/drawing/2014/main" id="{950D6105-630B-478D-9705-083BE40CF12A}"/>
              </a:ext>
            </a:extLst>
          </p:cNvPr>
          <p:cNvSpPr/>
          <p:nvPr/>
        </p:nvSpPr>
        <p:spPr>
          <a:xfrm flipH="1">
            <a:off x="9280810" y="5732147"/>
            <a:ext cx="2250440" cy="554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البيانات التعريفية (</a:t>
            </a:r>
            <a:r>
              <a:rPr lang="en-US" sz="1400"/>
              <a:t>Metadata</a:t>
            </a:r>
            <a:r>
              <a:rPr lang="ar-SA" sz="1400"/>
              <a:t>)</a:t>
            </a:r>
          </a:p>
        </p:txBody>
      </p:sp>
      <p:sp>
        <p:nvSpPr>
          <p:cNvPr id="63" name="Rectangle 62">
            <a:extLst>
              <a:ext uri="{FF2B5EF4-FFF2-40B4-BE49-F238E27FC236}">
                <a16:creationId xmlns:a16="http://schemas.microsoft.com/office/drawing/2014/main" id="{AAABA386-5475-49FC-BFAF-E1BD9276B6C1}"/>
              </a:ext>
            </a:extLst>
          </p:cNvPr>
          <p:cNvSpPr/>
          <p:nvPr/>
        </p:nvSpPr>
        <p:spPr>
          <a:xfrm flipH="1">
            <a:off x="9280810" y="5074166"/>
            <a:ext cx="2250440" cy="554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مدخلات ومخرجات البيانات</a:t>
            </a:r>
          </a:p>
        </p:txBody>
      </p:sp>
      <p:sp>
        <p:nvSpPr>
          <p:cNvPr id="60" name="TextBox 59">
            <a:extLst>
              <a:ext uri="{FF2B5EF4-FFF2-40B4-BE49-F238E27FC236}">
                <a16:creationId xmlns:a16="http://schemas.microsoft.com/office/drawing/2014/main" id="{2392B303-EC74-41C6-BF3E-EB5074179C1A}"/>
              </a:ext>
            </a:extLst>
          </p:cNvPr>
          <p:cNvSpPr txBox="1"/>
          <p:nvPr/>
        </p:nvSpPr>
        <p:spPr>
          <a:xfrm>
            <a:off x="4271602" y="2046844"/>
            <a:ext cx="1315387"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61" name="Straight Connector 60">
            <a:extLst>
              <a:ext uri="{FF2B5EF4-FFF2-40B4-BE49-F238E27FC236}">
                <a16:creationId xmlns:a16="http://schemas.microsoft.com/office/drawing/2014/main" id="{73555B2F-E2CB-48DD-B6F0-5978392305C3}"/>
              </a:ext>
            </a:extLst>
          </p:cNvPr>
          <p:cNvCxnSpPr>
            <a:cxnSpLocks/>
          </p:cNvCxnSpPr>
          <p:nvPr/>
        </p:nvCxnSpPr>
        <p:spPr>
          <a:xfrm flipH="1">
            <a:off x="683104" y="2336276"/>
            <a:ext cx="84923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D5E5673-FB78-4C5E-A733-486872E11749}"/>
              </a:ext>
            </a:extLst>
          </p:cNvPr>
          <p:cNvSpPr/>
          <p:nvPr/>
        </p:nvSpPr>
        <p:spPr>
          <a:xfrm flipH="1">
            <a:off x="672572" y="3100223"/>
            <a:ext cx="8509179" cy="55435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بمجرد وجود البيانات التعريفية الضرورية في برنامج بوستجريس (</a:t>
            </a:r>
            <a:r>
              <a:rPr kumimoji="0" lang="en-US" sz="900" b="0" i="0" u="none" strike="noStrike" cap="none" normalizeH="0" baseline="0" noProof="0">
                <a:ln>
                  <a:noFill/>
                </a:ln>
                <a:solidFill>
                  <a:srgbClr val="282560"/>
                </a:solidFill>
                <a:effectLst/>
                <a:uLnTx/>
                <a:uFillTx/>
                <a:latin typeface="DIN Next LT Arabic"/>
                <a:ea typeface="+mn-ea"/>
                <a:cs typeface="+mn-cs"/>
              </a:rPr>
              <a:t>Postgres</a:t>
            </a:r>
            <a:r>
              <a:rPr kumimoji="0" lang="ar-EG" sz="900" b="0" i="0" u="none" strike="noStrike" cap="none" normalizeH="0" baseline="0" noProof="0">
                <a:ln>
                  <a:noFill/>
                </a:ln>
                <a:solidFill>
                  <a:srgbClr val="282560"/>
                </a:solidFill>
                <a:effectLst/>
                <a:uLnTx/>
                <a:uFillTx/>
                <a:latin typeface="DIN Next LT Arabic"/>
                <a:ea typeface="+mn-ea"/>
                <a:cs typeface="+mn-cs"/>
              </a:rPr>
              <a:t>)</a:t>
            </a:r>
            <a:r>
              <a:rPr kumimoji="0" lang="ar-SA" sz="900" b="0" i="0" u="none" strike="noStrike" cap="none" normalizeH="0" baseline="0" noProof="0">
                <a:ln>
                  <a:noFill/>
                </a:ln>
                <a:solidFill>
                  <a:srgbClr val="282560"/>
                </a:solidFill>
                <a:effectLst/>
                <a:uLnTx/>
                <a:uFillTx/>
                <a:latin typeface="DIN Next LT Arabic"/>
                <a:ea typeface="+mn-ea"/>
                <a:cs typeface="+mn-cs"/>
              </a:rPr>
              <a:t>، يمكن لمنصة بليناريو بث بيانات أجهزة الاستشعار وتخزينها بشكل صحيح</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تعمل منصة بليناريو على تخزين بيانات أجهزة الاستشعار في نظام ريدشفت التابع لخدمات أمازون ويب (</a:t>
            </a:r>
            <a:r>
              <a:rPr kumimoji="0" lang="en-US" sz="900" b="0" i="0" u="none" strike="noStrike" cap="none" normalizeH="0" baseline="0" noProof="0">
                <a:ln>
                  <a:noFill/>
                </a:ln>
                <a:solidFill>
                  <a:srgbClr val="282560"/>
                </a:solidFill>
                <a:effectLst/>
                <a:uLnTx/>
                <a:uFillTx/>
                <a:latin typeface="DIN Next LT Arabic"/>
                <a:ea typeface="+mn-ea"/>
                <a:cs typeface="+mn-cs"/>
              </a:rPr>
              <a:t>AWS Redshift</a:t>
            </a:r>
            <a:r>
              <a:rPr kumimoji="0" lang="ar-EG" sz="900" b="0" i="0" u="none" strike="noStrike" cap="none" normalizeH="0" baseline="0" noProof="0">
                <a:ln>
                  <a:noFill/>
                </a:ln>
                <a:solidFill>
                  <a:srgbClr val="282560"/>
                </a:solidFill>
                <a:effectLst/>
                <a:uLnTx/>
                <a:uFillTx/>
                <a:latin typeface="DIN Next LT Arabic"/>
                <a:ea typeface="+mn-ea"/>
                <a:cs typeface="+mn-cs"/>
              </a:rPr>
              <a:t>)</a:t>
            </a:r>
            <a:r>
              <a:rPr kumimoji="0" lang="ar-SA" sz="900" b="0" i="0" u="none" strike="noStrike" cap="none" normalizeH="0" baseline="0" noProof="0">
                <a:ln>
                  <a:noFill/>
                </a:ln>
                <a:solidFill>
                  <a:srgbClr val="282560"/>
                </a:solidFill>
                <a:effectLst/>
                <a:uLnTx/>
                <a:uFillTx/>
                <a:latin typeface="DIN Next LT Arabic"/>
                <a:ea typeface="+mn-ea"/>
                <a:cs typeface="+mn-cs"/>
              </a:rPr>
              <a:t>، وهو عبارة عن قاعدة بيانات علائقية قائمة على نظام إدارة قواعد البيانات بوستجري إس كيو إل (</a:t>
            </a:r>
            <a:r>
              <a:rPr kumimoji="0" lang="en-US" sz="900" b="0" i="0" u="none" strike="noStrike" cap="none" normalizeH="0" baseline="0" noProof="0">
                <a:ln>
                  <a:noFill/>
                </a:ln>
                <a:solidFill>
                  <a:srgbClr val="282560"/>
                </a:solidFill>
                <a:effectLst/>
                <a:uLnTx/>
                <a:uFillTx/>
                <a:latin typeface="DIN Next LT Arabic"/>
                <a:ea typeface="+mn-ea"/>
                <a:cs typeface="+mn-cs"/>
              </a:rPr>
              <a:t>PostgreSQL</a:t>
            </a:r>
            <a:r>
              <a:rPr kumimoji="0" lang="ar-SA" sz="900" b="0" i="0" u="none" strike="noStrike" cap="none" normalizeH="0" baseline="0" noProof="0">
                <a:ln>
                  <a:noFill/>
                </a:ln>
                <a:solidFill>
                  <a:srgbClr val="282560"/>
                </a:solidFill>
                <a:effectLst/>
                <a:uLnTx/>
                <a:uFillTx/>
                <a:latin typeface="DIN Next LT Arabic"/>
                <a:ea typeface="+mn-ea"/>
                <a:cs typeface="+mn-cs"/>
              </a:rPr>
              <a:t>) مع الاحتفاظ بجداول منفصلة لكل سمة ذات أهمية. ويتيح ذلك الاستعلام السريع عن القيم من أجهزة الاستشعار المختلفة التي تقيس خاصية مادية واحدة</a:t>
            </a:r>
          </a:p>
        </p:txBody>
      </p:sp>
      <p:sp>
        <p:nvSpPr>
          <p:cNvPr id="57" name="Rectangle 56">
            <a:extLst>
              <a:ext uri="{FF2B5EF4-FFF2-40B4-BE49-F238E27FC236}">
                <a16:creationId xmlns:a16="http://schemas.microsoft.com/office/drawing/2014/main" id="{FD6890B9-5509-472B-AB18-0E2B7473783D}"/>
              </a:ext>
            </a:extLst>
          </p:cNvPr>
          <p:cNvSpPr/>
          <p:nvPr/>
        </p:nvSpPr>
        <p:spPr>
          <a:xfrm flipH="1">
            <a:off x="672502" y="2442242"/>
            <a:ext cx="8509249" cy="55435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تسمح البنية المعمارية لموفري البيانات بتحديد مجموعات البيانات التي ستتاح للعامة والمجموعات الأخرى التي يجب أن تظل "سرية" ولا تتاح إلا للمستخدمين المصرح لهم فقط.</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يجب استيراد جميع مجموعة البيانات مرة واحدة فقط ولكن يمكن الوصول إليها من قبل الجميع (أو جميع المستخدمين المصرح لهم إذا لم تكن مجموعة البيانات مفتوحة)</a:t>
            </a:r>
          </a:p>
        </p:txBody>
      </p:sp>
      <p:sp>
        <p:nvSpPr>
          <p:cNvPr id="58" name="Rectangle 57">
            <a:extLst>
              <a:ext uri="{FF2B5EF4-FFF2-40B4-BE49-F238E27FC236}">
                <a16:creationId xmlns:a16="http://schemas.microsoft.com/office/drawing/2014/main" id="{B8905153-6A55-46C7-A30F-DED924894500}"/>
              </a:ext>
            </a:extLst>
          </p:cNvPr>
          <p:cNvSpPr/>
          <p:nvPr/>
        </p:nvSpPr>
        <p:spPr>
          <a:xfrm flipH="1">
            <a:off x="672571" y="4328157"/>
            <a:ext cx="8509179" cy="64238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تعمل منصة بليناريو على استيراد مجموعات البيانات ودمجها في قاعدة بيانات جغرافية مكانية واحدة، مما يؤدي إلى مواءمة ودمج مجموعات البيانات الأمر الذي يقلل حاجة المستخدم إلى القيام بذلك بنفسه</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إضافة إلى ذلك، لا يعتمد سير العمل في منصة بليناريو على معرفة المستخدم لتحديد المكان المحتمل لوجود البيانات ذات الصلة</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في الحالات التي قد يكون فيها المستخدم على علم ببيانات ليست ضمن منصة بليناريو، يتم تقديم طلب لاستيراد البيانات من خلال نموذج ويب</a:t>
            </a:r>
          </a:p>
        </p:txBody>
      </p:sp>
      <p:sp>
        <p:nvSpPr>
          <p:cNvPr id="59" name="Rectangle 58">
            <a:extLst>
              <a:ext uri="{FF2B5EF4-FFF2-40B4-BE49-F238E27FC236}">
                <a16:creationId xmlns:a16="http://schemas.microsoft.com/office/drawing/2014/main" id="{EBCA85D3-5C5F-45B2-8BAC-5AC71BEBA14C}"/>
              </a:ext>
            </a:extLst>
          </p:cNvPr>
          <p:cNvSpPr/>
          <p:nvPr/>
        </p:nvSpPr>
        <p:spPr>
          <a:xfrm flipH="1">
            <a:off x="672571" y="3758205"/>
            <a:ext cx="8509179" cy="46632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عندما يتم إعداد قوائم بمجموعات البيانات استجابةً لاستعلام المستخدم، فلا تقتصر كل مجموعة على المعلومات الأساسية والروابط إلى مكان المنشأ والبيانات التعريفية فحسب، بل تشمل أيضاً رسماً بيانياً بسيطاً للتسلسل الزمني يوفر للمستخدم إشارة إلى التوجه الإجمالي لمجموعة البيانات، ومن ذلك على سبيل المثال ما إذا كانت المجموعة توفر معلومات ذات صلة لاستعلام معين</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تتوفر معلومات حول كيفية تنظيف البيانات لجميع المستخدمين</a:t>
            </a:r>
          </a:p>
        </p:txBody>
      </p:sp>
      <p:sp>
        <p:nvSpPr>
          <p:cNvPr id="64" name="Rectangle 63">
            <a:extLst>
              <a:ext uri="{FF2B5EF4-FFF2-40B4-BE49-F238E27FC236}">
                <a16:creationId xmlns:a16="http://schemas.microsoft.com/office/drawing/2014/main" id="{2AE3B185-7F62-4546-8F97-B4E192F6E04D}"/>
              </a:ext>
            </a:extLst>
          </p:cNvPr>
          <p:cNvSpPr/>
          <p:nvPr/>
        </p:nvSpPr>
        <p:spPr>
          <a:xfrm flipH="1">
            <a:off x="672572" y="5732147"/>
            <a:ext cx="8509179" cy="55435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لكي تعمل منصة بليناريو على معالجة البيانات وتخزينها بشكل صحيح، يلزمها بيانات تعريفية تتعلق بشبكة أجهزة الاستشعار بأكملها، بالإضافة إلى العُقد وأجهزة الاستشعار والسمات ذات الاهتمام الموجودة بالشبكة. تتم إضافة هذه البيانات التعريفية من خلال صفحة المسؤول لتطبيق أبياري (</a:t>
            </a:r>
            <a:r>
              <a:rPr kumimoji="0" lang="en-US" sz="900" b="0" i="0" u="none" strike="noStrike" cap="none" normalizeH="0" baseline="0" noProof="0">
                <a:ln>
                  <a:noFill/>
                </a:ln>
                <a:solidFill>
                  <a:srgbClr val="282560"/>
                </a:solidFill>
                <a:effectLst/>
                <a:uLnTx/>
                <a:uFillTx/>
                <a:latin typeface="DIN Next LT Arabic"/>
                <a:ea typeface="+mn-ea"/>
                <a:cs typeface="+mn-cs"/>
              </a:rPr>
              <a:t>Apiary</a:t>
            </a:r>
            <a:r>
              <a:rPr kumimoji="0" lang="ar-SA" sz="900" b="0" i="0" u="none" strike="noStrike" cap="none" normalizeH="0" baseline="0" noProof="0">
                <a:ln>
                  <a:noFill/>
                </a:ln>
                <a:solidFill>
                  <a:srgbClr val="282560"/>
                </a:solidFill>
                <a:effectLst/>
                <a:uLnTx/>
                <a:uFillTx/>
                <a:latin typeface="DIN Next LT Arabic"/>
                <a:ea typeface="+mn-ea"/>
                <a:cs typeface="+mn-cs"/>
              </a:rPr>
              <a:t>) في منصة بليناريو والتي ترتبط من خلال الواجهة مع برنامج بوستجريس (</a:t>
            </a:r>
            <a:r>
              <a:rPr kumimoji="0" lang="en-US" sz="900" b="0" i="0" u="none" strike="noStrike" cap="none" normalizeH="0" baseline="0" noProof="0">
                <a:ln>
                  <a:noFill/>
                </a:ln>
                <a:solidFill>
                  <a:srgbClr val="282560"/>
                </a:solidFill>
                <a:effectLst/>
                <a:uLnTx/>
                <a:uFillTx/>
                <a:latin typeface="DIN Next LT Arabic"/>
                <a:ea typeface="+mn-ea"/>
                <a:cs typeface="+mn-cs"/>
              </a:rPr>
              <a:t>Postgres</a:t>
            </a:r>
            <a:r>
              <a:rPr kumimoji="0" lang="ar-SA" sz="900" b="0" i="0" u="none" strike="noStrike" cap="none" normalizeH="0" baseline="0" noProof="0">
                <a:ln>
                  <a:noFill/>
                </a:ln>
                <a:solidFill>
                  <a:srgbClr val="282560"/>
                </a:solidFill>
                <a:effectLst/>
                <a:uLnTx/>
                <a:uFillTx/>
                <a:latin typeface="DIN Next LT Arabic"/>
                <a:ea typeface="+mn-ea"/>
                <a:cs typeface="+mn-cs"/>
              </a:rPr>
              <a:t>)</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 يسترشد نموذج البيانات التعريفية إلى حد كبير بواجهة برمجة تطبيقات استشعار الأشياء (</a:t>
            </a:r>
            <a:r>
              <a:rPr kumimoji="0" lang="en-US" sz="900" b="0" i="0" u="none" strike="noStrike" cap="none" normalizeH="0" baseline="0" noProof="0">
                <a:ln>
                  <a:noFill/>
                </a:ln>
                <a:solidFill>
                  <a:srgbClr val="282560"/>
                </a:solidFill>
                <a:effectLst/>
                <a:uLnTx/>
                <a:uFillTx/>
                <a:latin typeface="DIN Next LT Arabic"/>
                <a:ea typeface="+mn-ea"/>
                <a:cs typeface="+mn-cs"/>
              </a:rPr>
              <a:t>SensorThings API</a:t>
            </a:r>
            <a:r>
              <a:rPr kumimoji="0" lang="ar-SA" sz="900" b="0" i="0" u="none" strike="noStrike" cap="none" normalizeH="0" baseline="0" noProof="0">
                <a:ln>
                  <a:noFill/>
                </a:ln>
                <a:solidFill>
                  <a:srgbClr val="282560"/>
                </a:solidFill>
                <a:effectLst/>
                <a:uLnTx/>
                <a:uFillTx/>
                <a:latin typeface="DIN Next LT Arabic"/>
                <a:ea typeface="+mn-ea"/>
                <a:cs typeface="+mn-cs"/>
              </a:rPr>
              <a:t>) التابعة لاتحاد نظم معلومات الجغرافيا المكانية المفتوحة</a:t>
            </a:r>
          </a:p>
        </p:txBody>
      </p:sp>
      <p:sp>
        <p:nvSpPr>
          <p:cNvPr id="65" name="Rectangle 64">
            <a:extLst>
              <a:ext uri="{FF2B5EF4-FFF2-40B4-BE49-F238E27FC236}">
                <a16:creationId xmlns:a16="http://schemas.microsoft.com/office/drawing/2014/main" id="{459FB8CC-CA0C-4250-A654-DA0F1C041098}"/>
              </a:ext>
            </a:extLst>
          </p:cNvPr>
          <p:cNvSpPr/>
          <p:nvPr/>
        </p:nvSpPr>
        <p:spPr>
          <a:xfrm flipH="1">
            <a:off x="672572" y="5074166"/>
            <a:ext cx="8509179" cy="55435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لتوفير البيانات إلى منصة بليناريو، سيرسل خادم بيهايڤ </a:t>
            </a:r>
            <a:r>
              <a:rPr kumimoji="0" lang="en-US" sz="900" b="0" i="0" u="none" strike="noStrike" cap="none" normalizeH="0" baseline="0" noProof="0">
                <a:ln>
                  <a:noFill/>
                </a:ln>
                <a:solidFill>
                  <a:srgbClr val="282560"/>
                </a:solidFill>
                <a:effectLst/>
                <a:uLnTx/>
                <a:uFillTx/>
                <a:latin typeface="DIN Next LT Arabic"/>
                <a:ea typeface="+mn-ea"/>
                <a:cs typeface="+mn-cs"/>
              </a:rPr>
              <a:t>Beehive</a:t>
            </a:r>
            <a:r>
              <a:rPr kumimoji="0" lang="ar-SA" sz="900" b="0" i="0" u="none" strike="noStrike" cap="none" normalizeH="0" baseline="0" noProof="0">
                <a:ln>
                  <a:noFill/>
                </a:ln>
                <a:solidFill>
                  <a:srgbClr val="282560"/>
                </a:solidFill>
                <a:effectLst/>
                <a:uLnTx/>
                <a:uFillTx/>
                <a:latin typeface="DIN Next LT Arabic"/>
                <a:ea typeface="+mn-ea"/>
                <a:cs typeface="+mn-cs"/>
              </a:rPr>
              <a:t> (أو خوادم شبكة مستشعرات أخرى في المستقبل) البيانات إلى مسار تدفق البيانات من خلال خدمة كينيسيس المقدمة من خدمات أمازون ويب (</a:t>
            </a:r>
            <a:r>
              <a:rPr kumimoji="0" lang="en-US" sz="900" b="0" i="0" u="none" strike="noStrike" cap="none" normalizeH="0" baseline="0" noProof="0">
                <a:ln>
                  <a:noFill/>
                </a:ln>
                <a:solidFill>
                  <a:srgbClr val="282560"/>
                </a:solidFill>
                <a:effectLst/>
                <a:uLnTx/>
                <a:uFillTx/>
                <a:latin typeface="DIN Next LT Arabic"/>
                <a:ea typeface="+mn-ea"/>
                <a:cs typeface="+mn-cs"/>
              </a:rPr>
              <a:t>AWS Kinesis</a:t>
            </a:r>
            <a:r>
              <a:rPr kumimoji="0" lang="ar-SA" sz="900" b="0" i="0" u="none" strike="noStrike" cap="none" normalizeH="0" baseline="0" noProof="0">
                <a:ln>
                  <a:noFill/>
                </a:ln>
                <a:solidFill>
                  <a:srgbClr val="282560"/>
                </a:solidFill>
                <a:effectLst/>
                <a:uLnTx/>
                <a:uFillTx/>
                <a:latin typeface="DIN Next LT Arabic"/>
                <a:ea typeface="+mn-ea"/>
                <a:cs typeface="+mn-cs"/>
              </a:rPr>
              <a:t>) في مستند بتنسيق </a:t>
            </a:r>
            <a:r>
              <a:rPr kumimoji="0" lang="en-US" sz="900" b="0" i="0" u="none" strike="noStrike" cap="none" normalizeH="0" baseline="0" noProof="0">
                <a:ln>
                  <a:noFill/>
                </a:ln>
                <a:solidFill>
                  <a:srgbClr val="282560"/>
                </a:solidFill>
                <a:effectLst/>
                <a:uLnTx/>
                <a:uFillTx/>
                <a:latin typeface="DIN Next LT Arabic"/>
                <a:ea typeface="+mn-ea"/>
                <a:cs typeface="+mn-cs"/>
              </a:rPr>
              <a:t>JSON</a:t>
            </a:r>
            <a:r>
              <a:rPr kumimoji="0" lang="ar-SA" sz="900" b="0" i="0" u="none" strike="noStrike" cap="none" normalizeH="0" baseline="0" noProof="0">
                <a:ln>
                  <a:noFill/>
                </a:ln>
                <a:solidFill>
                  <a:srgbClr val="282560"/>
                </a:solidFill>
                <a:effectLst/>
                <a:uLnTx/>
                <a:uFillTx/>
                <a:latin typeface="DIN Next LT Arabic"/>
                <a:ea typeface="+mn-ea"/>
                <a:cs typeface="+mn-cs"/>
              </a:rPr>
              <a:t> المتحول إلى سلاسل</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يتم قراءة هذه السلسلة بعد ذلك وتحليلها من خلال أداة رسم الخرائط التي تقسّم البيانات وتدرجها في الجدول الصحيح للسمات ذات الاهتمام في نظام ريدشفت (</a:t>
            </a:r>
            <a:r>
              <a:rPr kumimoji="0" lang="en-US" sz="900" b="0" i="0" u="none" strike="noStrike" cap="none" normalizeH="0" baseline="0" noProof="0">
                <a:ln>
                  <a:noFill/>
                </a:ln>
                <a:solidFill>
                  <a:srgbClr val="282560"/>
                </a:solidFill>
                <a:effectLst/>
                <a:uLnTx/>
                <a:uFillTx/>
                <a:latin typeface="DIN Next LT Arabic"/>
                <a:ea typeface="+mn-ea"/>
                <a:cs typeface="+mn-cs"/>
              </a:rPr>
              <a:t>Redshift</a:t>
            </a:r>
            <a:r>
              <a:rPr kumimoji="0" lang="ar-SA" sz="900" b="0" i="0" u="none" strike="noStrike" cap="none" normalizeH="0" baseline="0" noProof="0">
                <a:ln>
                  <a:noFill/>
                </a:ln>
                <a:solidFill>
                  <a:srgbClr val="282560"/>
                </a:solidFill>
                <a:effectLst/>
                <a:uLnTx/>
                <a:uFillTx/>
                <a:latin typeface="DIN Next LT Arabic"/>
                <a:ea typeface="+mn-ea"/>
                <a:cs typeface="+mn-cs"/>
              </a:rPr>
              <a:t>)</a:t>
            </a:r>
          </a:p>
          <a:p>
            <a:pPr marL="109728" marR="0" lvl="0" indent="-109728"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تتوفر البيانات بعد ذلك ليتم الاستعلام عنها بواسطة واجهة برمجة تطبيقات الاستعلام في منصة بليناريو</a:t>
            </a:r>
          </a:p>
        </p:txBody>
      </p:sp>
      <p:sp>
        <p:nvSpPr>
          <p:cNvPr id="67" name="Rectangle 66">
            <a:extLst>
              <a:ext uri="{FF2B5EF4-FFF2-40B4-BE49-F238E27FC236}">
                <a16:creationId xmlns:a16="http://schemas.microsoft.com/office/drawing/2014/main" id="{BAF2903F-DEE5-464F-BFDB-6D7D3C7B3B20}"/>
              </a:ext>
            </a:extLst>
          </p:cNvPr>
          <p:cNvSpPr/>
          <p:nvPr/>
        </p:nvSpPr>
        <p:spPr>
          <a:xfrm flipH="1">
            <a:off x="1051929" y="1327646"/>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تعتمد منصة بليناريو التابعة للمركز بشكل أساسي على أدوات خدمات أمازون ويب (</a:t>
            </a:r>
            <a:r>
              <a:rPr kumimoji="0" lang="en-US" sz="1400" b="0" i="0" u="none" strike="noStrike" cap="none" normalizeH="0" baseline="0" noProof="0">
                <a:ln>
                  <a:noFill/>
                </a:ln>
                <a:solidFill>
                  <a:schemeClr val="tx1"/>
                </a:solidFill>
                <a:effectLst/>
                <a:uLnTx/>
                <a:uFillTx/>
                <a:latin typeface="DIN Next LT Arabic"/>
                <a:ea typeface="+mn-ea"/>
                <a:cs typeface="+mn-cs"/>
              </a:rPr>
              <a:t>AWS</a:t>
            </a:r>
            <a:r>
              <a:rPr kumimoji="0" lang="ar-SA" sz="1400" b="0" i="0" u="none" strike="noStrike" cap="none" normalizeH="0" baseline="0" noProof="0">
                <a:ln>
                  <a:noFill/>
                </a:ln>
                <a:solidFill>
                  <a:schemeClr val="tx1"/>
                </a:solidFill>
                <a:effectLst/>
                <a:uLnTx/>
                <a:uFillTx/>
                <a:latin typeface="DIN Next LT Arabic"/>
                <a:ea typeface="+mn-ea"/>
                <a:cs typeface="+mn-cs"/>
              </a:rPr>
              <a:t>) وقاعدة بيانات بوستجري إس كيو إل (</a:t>
            </a:r>
            <a:r>
              <a:rPr kumimoji="0" lang="en-US" sz="1400" b="0" i="0" u="none" strike="noStrike" cap="none" normalizeH="0" baseline="0" noProof="0">
                <a:ln>
                  <a:noFill/>
                </a:ln>
                <a:solidFill>
                  <a:schemeClr val="tx1"/>
                </a:solidFill>
                <a:effectLst/>
                <a:uLnTx/>
                <a:uFillTx/>
                <a:latin typeface="DIN Next LT Arabic"/>
                <a:ea typeface="+mn-ea"/>
                <a:cs typeface="+mn-cs"/>
              </a:rPr>
              <a:t>PostgreSQL</a:t>
            </a:r>
            <a:r>
              <a:rPr kumimoji="0" lang="ar-SA" sz="1400" b="0" i="0" u="none" strike="noStrike" cap="none" normalizeH="0" baseline="0" noProof="0">
                <a:ln>
                  <a:noFill/>
                </a:ln>
                <a:solidFill>
                  <a:schemeClr val="tx1"/>
                </a:solidFill>
                <a:effectLst/>
                <a:uLnTx/>
                <a:uFillTx/>
                <a:latin typeface="DIN Next LT Arabic"/>
                <a:ea typeface="+mn-ea"/>
                <a:cs typeface="+mn-cs"/>
              </a:rPr>
              <a:t>) للتعامل مع أحجام البيانات المتنوعة الواردة من المصادر الأساسية والثانوية</a:t>
            </a:r>
          </a:p>
        </p:txBody>
      </p:sp>
      <p:pic>
        <p:nvPicPr>
          <p:cNvPr id="35" name="Picture 34" descr="Logo&#10;&#10;Description automatically generated with medium confidence">
            <a:extLst>
              <a:ext uri="{FF2B5EF4-FFF2-40B4-BE49-F238E27FC236}">
                <a16:creationId xmlns:a16="http://schemas.microsoft.com/office/drawing/2014/main" id="{CC712D89-3BDF-421F-B5CF-86E22C7D26AA}"/>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pic>
        <p:nvPicPr>
          <p:cNvPr id="28" name="Picture 27">
            <a:extLst>
              <a:ext uri="{FF2B5EF4-FFF2-40B4-BE49-F238E27FC236}">
                <a16:creationId xmlns:a16="http://schemas.microsoft.com/office/drawing/2014/main" id="{6078C389-4699-414C-96A1-A000807B478E}"/>
              </a:ext>
            </a:extLst>
          </p:cNvPr>
          <p:cNvPicPr>
            <a:picLocks noChangeAspect="1"/>
          </p:cNvPicPr>
          <p:nvPr/>
        </p:nvPicPr>
        <p:blipFill>
          <a:blip r:embed="rId9"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
        <p:nvSpPr>
          <p:cNvPr id="29" name="Rectangle: Rounded Corners 28">
            <a:extLst>
              <a:ext uri="{FF2B5EF4-FFF2-40B4-BE49-F238E27FC236}">
                <a16:creationId xmlns:a16="http://schemas.microsoft.com/office/drawing/2014/main" id="{692C7FCF-D314-4F79-8767-B7E0E03E6576}"/>
              </a:ext>
            </a:extLst>
          </p:cNvPr>
          <p:cNvSpPr/>
          <p:nvPr/>
        </p:nvSpPr>
        <p:spPr>
          <a:xfrm>
            <a:off x="62752" y="69564"/>
            <a:ext cx="1678584" cy="228609"/>
          </a:xfrm>
          <a:prstGeom prst="roundRect">
            <a:avLst>
              <a:gd name="adj" fmla="val 142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 </a:t>
            </a: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endParaRPr kumimoji="0" lang="ar-SA" sz="1000" b="0" i="0" u="none" strike="noStrike" kern="1200" cap="none" spc="0" normalizeH="0" baseline="0" noProof="0">
              <a:ln>
                <a:noFill/>
              </a:ln>
              <a:solidFill>
                <a:prstClr val="white"/>
              </a:solidFill>
              <a:effectLst/>
              <a:uLnTx/>
              <a:uFillTx/>
              <a:latin typeface="DIN Next LT Arabic"/>
              <a:ea typeface="+mn-ea"/>
              <a:cs typeface="DIN Next LT Arabic"/>
            </a:endParaRPr>
          </a:p>
        </p:txBody>
      </p:sp>
    </p:spTree>
    <p:extLst>
      <p:ext uri="{BB962C8B-B14F-4D97-AF65-F5344CB8AC3E}">
        <p14:creationId xmlns:p14="http://schemas.microsoft.com/office/powerpoint/2010/main" val="220836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229D4E-9787-492C-9601-954B73622C28}"/>
              </a:ext>
            </a:extLst>
          </p:cNvPr>
          <p:cNvGraphicFramePr>
            <a:graphicFrameLocks noChangeAspect="1"/>
          </p:cNvGraphicFramePr>
          <p:nvPr>
            <p:custDataLst>
              <p:tags r:id="rId2"/>
            </p:custDataLst>
            <p:extLst>
              <p:ext uri="{D42A27DB-BD31-4B8C-83A1-F6EECF244321}">
                <p14:modId xmlns:p14="http://schemas.microsoft.com/office/powerpoint/2010/main" val="2300084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0"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F6229D4E-9787-492C-9601-954B73622C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E77AFA-C4E6-46BE-85D3-8EABFFA94D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BFFE8A4A-D69E-4379-A000-4C983AF21A32}"/>
              </a:ext>
            </a:extLst>
          </p:cNvPr>
          <p:cNvSpPr>
            <a:spLocks noGrp="1"/>
          </p:cNvSpPr>
          <p:nvPr>
            <p:ph type="ftr" sz="quarter" idx="11"/>
          </p:nvPr>
        </p:nvSpPr>
        <p:spPr/>
        <p:txBody>
          <a:bodyPr/>
          <a:lstStyle/>
          <a:p>
            <a:r>
              <a:rPr lang="ar-SA"/>
              <a:t>المصدر: تحليلات فريق العمل</a:t>
            </a:r>
          </a:p>
        </p:txBody>
      </p:sp>
      <p:sp>
        <p:nvSpPr>
          <p:cNvPr id="151" name="Slide Number Placeholder 4">
            <a:extLst>
              <a:ext uri="{FF2B5EF4-FFF2-40B4-BE49-F238E27FC236}">
                <a16:creationId xmlns:a16="http://schemas.microsoft.com/office/drawing/2014/main" id="{C461DE1D-1B77-4F3F-B916-3D1BA86875C5}"/>
              </a:ext>
            </a:extLst>
          </p:cNvPr>
          <p:cNvSpPr>
            <a:spLocks noGrp="1"/>
          </p:cNvSpPr>
          <p:nvPr>
            <p:ph type="sldNum" sz="quarter" idx="12"/>
          </p:nvPr>
        </p:nvSpPr>
        <p:spPr/>
        <p:txBody>
          <a:bodyPr/>
          <a:lstStyle/>
          <a:p>
            <a:pPr lvl="0"/>
            <a:fld id="{9FDB499F-DC86-4996-A3C7-FCE8E06389C2}" type="slidenum">
              <a:rPr lang="ar-SA" noProof="0" smtClean="0"/>
              <a:pPr lvl="0"/>
              <a:t>11</a:t>
            </a:fld>
            <a:endParaRPr lang="ar-SA" noProof="0"/>
          </a:p>
        </p:txBody>
      </p:sp>
      <p:sp>
        <p:nvSpPr>
          <p:cNvPr id="5" name="Title 4">
            <a:extLst>
              <a:ext uri="{FF2B5EF4-FFF2-40B4-BE49-F238E27FC236}">
                <a16:creationId xmlns:a16="http://schemas.microsoft.com/office/drawing/2014/main" id="{102A09C3-8DEF-40E2-90F8-CCCE5E04FB4E}"/>
              </a:ext>
            </a:extLst>
          </p:cNvPr>
          <p:cNvSpPr>
            <a:spLocks noGrp="1"/>
          </p:cNvSpPr>
          <p:nvPr>
            <p:ph type="title"/>
          </p:nvPr>
        </p:nvSpPr>
        <p:spPr/>
        <p:txBody>
          <a:bodyPr vert="horz"/>
          <a:lstStyle/>
          <a:p>
            <a:pPr rtl="1"/>
            <a:r>
              <a:rPr lang="ar-SA"/>
              <a:t>تجربة المستخدم</a:t>
            </a:r>
          </a:p>
        </p:txBody>
      </p:sp>
      <p:sp>
        <p:nvSpPr>
          <p:cNvPr id="112" name="Rectangle 111">
            <a:extLst>
              <a:ext uri="{FF2B5EF4-FFF2-40B4-BE49-F238E27FC236}">
                <a16:creationId xmlns:a16="http://schemas.microsoft.com/office/drawing/2014/main" id="{D0A90ACA-D9B0-4984-A363-A4FC04CF4B3A}"/>
              </a:ext>
            </a:extLst>
          </p:cNvPr>
          <p:cNvSpPr/>
          <p:nvPr/>
        </p:nvSpPr>
        <p:spPr>
          <a:xfrm flipH="1">
            <a:off x="9297941" y="4112544"/>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 قابلية الاستخدام</a:t>
            </a:r>
          </a:p>
        </p:txBody>
      </p:sp>
      <p:sp>
        <p:nvSpPr>
          <p:cNvPr id="113" name="Rectangle 112">
            <a:extLst>
              <a:ext uri="{FF2B5EF4-FFF2-40B4-BE49-F238E27FC236}">
                <a16:creationId xmlns:a16="http://schemas.microsoft.com/office/drawing/2014/main" id="{4E3B06F0-DEB2-42E4-A04D-6D104D1D64D3}"/>
              </a:ext>
            </a:extLst>
          </p:cNvPr>
          <p:cNvSpPr/>
          <p:nvPr/>
        </p:nvSpPr>
        <p:spPr>
          <a:xfrm flipH="1">
            <a:off x="9297941" y="468127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التناسق المرئي</a:t>
            </a:r>
          </a:p>
        </p:txBody>
      </p:sp>
      <p:sp>
        <p:nvSpPr>
          <p:cNvPr id="114" name="Rectangle 113">
            <a:extLst>
              <a:ext uri="{FF2B5EF4-FFF2-40B4-BE49-F238E27FC236}">
                <a16:creationId xmlns:a16="http://schemas.microsoft.com/office/drawing/2014/main" id="{40CA00C1-979D-411B-AB54-DF3AA13871CC}"/>
              </a:ext>
            </a:extLst>
          </p:cNvPr>
          <p:cNvSpPr/>
          <p:nvPr/>
        </p:nvSpPr>
        <p:spPr>
          <a:xfrm flipH="1">
            <a:off x="9297941" y="3543811"/>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أدوات تحويل </a:t>
            </a:r>
            <a:br>
              <a:rPr lang="ar-EG" sz="1200"/>
            </a:br>
            <a:r>
              <a:rPr lang="ar-SA" sz="1200"/>
              <a:t>البيانات إلى صور مرئية</a:t>
            </a:r>
          </a:p>
        </p:txBody>
      </p:sp>
      <p:sp>
        <p:nvSpPr>
          <p:cNvPr id="115" name="Rectangle 114">
            <a:extLst>
              <a:ext uri="{FF2B5EF4-FFF2-40B4-BE49-F238E27FC236}">
                <a16:creationId xmlns:a16="http://schemas.microsoft.com/office/drawing/2014/main" id="{C9DC9831-5C9E-4A0C-BB03-821A3C859507}"/>
              </a:ext>
            </a:extLst>
          </p:cNvPr>
          <p:cNvSpPr/>
          <p:nvPr/>
        </p:nvSpPr>
        <p:spPr>
          <a:xfrm flipH="1">
            <a:off x="9297941" y="525001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 سهولة التنقل</a:t>
            </a:r>
          </a:p>
        </p:txBody>
      </p:sp>
      <p:sp>
        <p:nvSpPr>
          <p:cNvPr id="116" name="Rectangle 115">
            <a:extLst>
              <a:ext uri="{FF2B5EF4-FFF2-40B4-BE49-F238E27FC236}">
                <a16:creationId xmlns:a16="http://schemas.microsoft.com/office/drawing/2014/main" id="{688C2E61-1B63-408C-9790-063BB51739DA}"/>
              </a:ext>
            </a:extLst>
          </p:cNvPr>
          <p:cNvSpPr/>
          <p:nvPr/>
        </p:nvSpPr>
        <p:spPr>
          <a:xfrm flipH="1">
            <a:off x="9297941" y="2406346"/>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شمولية البيانات</a:t>
            </a:r>
          </a:p>
        </p:txBody>
      </p:sp>
      <p:sp>
        <p:nvSpPr>
          <p:cNvPr id="117" name="Rectangle 116">
            <a:extLst>
              <a:ext uri="{FF2B5EF4-FFF2-40B4-BE49-F238E27FC236}">
                <a16:creationId xmlns:a16="http://schemas.microsoft.com/office/drawing/2014/main" id="{07537BC2-5F2B-422F-A8AE-AE09196713FD}"/>
              </a:ext>
            </a:extLst>
          </p:cNvPr>
          <p:cNvSpPr/>
          <p:nvPr/>
        </p:nvSpPr>
        <p:spPr>
          <a:xfrm flipH="1">
            <a:off x="9297941" y="2975079"/>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المصداقية والتحديث</a:t>
            </a:r>
          </a:p>
        </p:txBody>
      </p:sp>
      <p:sp>
        <p:nvSpPr>
          <p:cNvPr id="118" name="Rectangle 117">
            <a:extLst>
              <a:ext uri="{FF2B5EF4-FFF2-40B4-BE49-F238E27FC236}">
                <a16:creationId xmlns:a16="http://schemas.microsoft.com/office/drawing/2014/main" id="{26C3F025-06CB-4E30-A7B1-02EF4806F025}"/>
              </a:ext>
            </a:extLst>
          </p:cNvPr>
          <p:cNvSpPr/>
          <p:nvPr/>
        </p:nvSpPr>
        <p:spPr>
          <a:xfrm flipH="1">
            <a:off x="9297941" y="581773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الاستخدام</a:t>
            </a:r>
          </a:p>
        </p:txBody>
      </p:sp>
      <p:sp>
        <p:nvSpPr>
          <p:cNvPr id="119" name="TextBox 118">
            <a:extLst>
              <a:ext uri="{FF2B5EF4-FFF2-40B4-BE49-F238E27FC236}">
                <a16:creationId xmlns:a16="http://schemas.microsoft.com/office/drawing/2014/main" id="{22BD13CF-9204-4730-BA6A-62B17CC45983}"/>
              </a:ext>
            </a:extLst>
          </p:cNvPr>
          <p:cNvSpPr txBox="1"/>
          <p:nvPr/>
        </p:nvSpPr>
        <p:spPr>
          <a:xfrm>
            <a:off x="9890438"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المقياس</a:t>
            </a:r>
          </a:p>
        </p:txBody>
      </p:sp>
      <p:cxnSp>
        <p:nvCxnSpPr>
          <p:cNvPr id="120" name="Straight Connector 119">
            <a:extLst>
              <a:ext uri="{FF2B5EF4-FFF2-40B4-BE49-F238E27FC236}">
                <a16:creationId xmlns:a16="http://schemas.microsoft.com/office/drawing/2014/main" id="{948ED2D6-048B-4265-93E3-A56DDFD4F261}"/>
              </a:ext>
            </a:extLst>
          </p:cNvPr>
          <p:cNvCxnSpPr>
            <a:cxnSpLocks/>
          </p:cNvCxnSpPr>
          <p:nvPr/>
        </p:nvCxnSpPr>
        <p:spPr>
          <a:xfrm>
            <a:off x="9304782" y="2336276"/>
            <a:ext cx="2235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1" name="Graphic 18">
            <a:extLst>
              <a:ext uri="{FF2B5EF4-FFF2-40B4-BE49-F238E27FC236}">
                <a16:creationId xmlns:a16="http://schemas.microsoft.com/office/drawing/2014/main" id="{1F491DDC-80C0-485A-B22C-D2052F409EFF}"/>
              </a:ext>
            </a:extLst>
          </p:cNvPr>
          <p:cNvGrpSpPr/>
          <p:nvPr/>
        </p:nvGrpSpPr>
        <p:grpSpPr>
          <a:xfrm>
            <a:off x="9445035" y="5367105"/>
            <a:ext cx="297228" cy="297262"/>
            <a:chOff x="304679" y="4048945"/>
            <a:chExt cx="266739" cy="266769"/>
          </a:xfrm>
          <a:solidFill>
            <a:schemeClr val="bg1"/>
          </a:solidFill>
        </p:grpSpPr>
        <p:sp>
          <p:nvSpPr>
            <p:cNvPr id="122" name="Freeform: Shape 121">
              <a:extLst>
                <a:ext uri="{FF2B5EF4-FFF2-40B4-BE49-F238E27FC236}">
                  <a16:creationId xmlns:a16="http://schemas.microsoft.com/office/drawing/2014/main" id="{4CDD477C-0A8C-405E-9CB3-2A32F59438B5}"/>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a:p>
          </p:txBody>
        </p:sp>
        <p:sp>
          <p:nvSpPr>
            <p:cNvPr id="132" name="Freeform: Shape 131">
              <a:extLst>
                <a:ext uri="{FF2B5EF4-FFF2-40B4-BE49-F238E27FC236}">
                  <a16:creationId xmlns:a16="http://schemas.microsoft.com/office/drawing/2014/main" id="{D8CB85B9-A6BA-412A-A483-3EF32E14BB47}"/>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a:p>
          </p:txBody>
        </p:sp>
        <p:sp>
          <p:nvSpPr>
            <p:cNvPr id="133" name="Freeform: Shape 132">
              <a:extLst>
                <a:ext uri="{FF2B5EF4-FFF2-40B4-BE49-F238E27FC236}">
                  <a16:creationId xmlns:a16="http://schemas.microsoft.com/office/drawing/2014/main" id="{98D43596-EA3D-4138-AB03-F1F41F0F68F2}"/>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a:p>
          </p:txBody>
        </p:sp>
        <p:sp>
          <p:nvSpPr>
            <p:cNvPr id="134" name="Freeform: Shape 133">
              <a:extLst>
                <a:ext uri="{FF2B5EF4-FFF2-40B4-BE49-F238E27FC236}">
                  <a16:creationId xmlns:a16="http://schemas.microsoft.com/office/drawing/2014/main" id="{E5FE069F-7221-41E8-93EC-890E5F7E3011}"/>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a:p>
          </p:txBody>
        </p:sp>
        <p:sp>
          <p:nvSpPr>
            <p:cNvPr id="135" name="Freeform: Shape 134">
              <a:extLst>
                <a:ext uri="{FF2B5EF4-FFF2-40B4-BE49-F238E27FC236}">
                  <a16:creationId xmlns:a16="http://schemas.microsoft.com/office/drawing/2014/main" id="{F249E4EB-3A06-4A70-89D2-C90F28BE2874}"/>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a:p>
          </p:txBody>
        </p:sp>
      </p:grpSp>
      <p:pic>
        <p:nvPicPr>
          <p:cNvPr id="136" name="Graphic 135">
            <a:extLst>
              <a:ext uri="{FF2B5EF4-FFF2-40B4-BE49-F238E27FC236}">
                <a16:creationId xmlns:a16="http://schemas.microsoft.com/office/drawing/2014/main" id="{574C1A3D-62A2-4064-A513-DA14FD2EFB0E}"/>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20926"/>
          <a:stretch>
            <a:fillRect/>
          </a:stretch>
        </p:blipFill>
        <p:spPr>
          <a:xfrm>
            <a:off x="9387427" y="4183559"/>
            <a:ext cx="412444" cy="407670"/>
          </a:xfrm>
          <a:custGeom>
            <a:avLst/>
            <a:gdLst>
              <a:gd name="connsiteX0" fmla="*/ 0 w 412444"/>
              <a:gd name="connsiteY0" fmla="*/ 0 h 407670"/>
              <a:gd name="connsiteX1" fmla="*/ 412444 w 412444"/>
              <a:gd name="connsiteY1" fmla="*/ 0 h 407670"/>
              <a:gd name="connsiteX2" fmla="*/ 412444 w 412444"/>
              <a:gd name="connsiteY2" fmla="*/ 407670 h 407670"/>
              <a:gd name="connsiteX3" fmla="*/ 0 w 412444"/>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12444" h="407670">
                <a:moveTo>
                  <a:pt x="0" y="0"/>
                </a:moveTo>
                <a:lnTo>
                  <a:pt x="412444" y="0"/>
                </a:lnTo>
                <a:lnTo>
                  <a:pt x="412444" y="407670"/>
                </a:lnTo>
                <a:lnTo>
                  <a:pt x="0" y="407670"/>
                </a:lnTo>
                <a:close/>
              </a:path>
            </a:pathLst>
          </a:custGeom>
        </p:spPr>
      </p:pic>
      <p:pic>
        <p:nvPicPr>
          <p:cNvPr id="137" name="Graphic 136">
            <a:extLst>
              <a:ext uri="{FF2B5EF4-FFF2-40B4-BE49-F238E27FC236}">
                <a16:creationId xmlns:a16="http://schemas.microsoft.com/office/drawing/2014/main" id="{DF1135CE-8693-4DBD-A861-C923A23C4D7F}"/>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a:off x="9438952" y="254572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138" name="Graphic 175">
            <a:extLst>
              <a:ext uri="{FF2B5EF4-FFF2-40B4-BE49-F238E27FC236}">
                <a16:creationId xmlns:a16="http://schemas.microsoft.com/office/drawing/2014/main" id="{A6B34B96-C12E-4F49-980B-3E163020DDB8}"/>
              </a:ext>
            </a:extLst>
          </p:cNvPr>
          <p:cNvGrpSpPr/>
          <p:nvPr/>
        </p:nvGrpSpPr>
        <p:grpSpPr>
          <a:xfrm>
            <a:off x="9405080" y="5894718"/>
            <a:ext cx="377138" cy="377120"/>
            <a:chOff x="-96078" y="4142724"/>
            <a:chExt cx="609600" cy="609600"/>
          </a:xfrm>
          <a:solidFill>
            <a:schemeClr val="bg1"/>
          </a:solidFill>
        </p:grpSpPr>
        <p:sp>
          <p:nvSpPr>
            <p:cNvPr id="139" name="Freeform: Shape 138">
              <a:extLst>
                <a:ext uri="{FF2B5EF4-FFF2-40B4-BE49-F238E27FC236}">
                  <a16:creationId xmlns:a16="http://schemas.microsoft.com/office/drawing/2014/main" id="{000B4F70-16F3-4294-88B5-1BD9EB69866D}"/>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140" name="Freeform: Shape 139">
              <a:extLst>
                <a:ext uri="{FF2B5EF4-FFF2-40B4-BE49-F238E27FC236}">
                  <a16:creationId xmlns:a16="http://schemas.microsoft.com/office/drawing/2014/main" id="{3BCB4ABA-7FE6-4532-8C6A-3196A00E3303}"/>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141" name="Freeform: Shape 140">
              <a:extLst>
                <a:ext uri="{FF2B5EF4-FFF2-40B4-BE49-F238E27FC236}">
                  <a16:creationId xmlns:a16="http://schemas.microsoft.com/office/drawing/2014/main" id="{B808407C-BE78-4535-B8EB-CF0214243498}"/>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142" name="Freeform: Shape 141">
              <a:extLst>
                <a:ext uri="{FF2B5EF4-FFF2-40B4-BE49-F238E27FC236}">
                  <a16:creationId xmlns:a16="http://schemas.microsoft.com/office/drawing/2014/main" id="{EE9F43EB-9E0D-4AC9-ABF5-B8D755772927}"/>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algn="r" rtl="1"/>
              <a:endParaRPr lang="en-US"/>
            </a:p>
          </p:txBody>
        </p:sp>
        <p:sp>
          <p:nvSpPr>
            <p:cNvPr id="143" name="Freeform: Shape 142">
              <a:extLst>
                <a:ext uri="{FF2B5EF4-FFF2-40B4-BE49-F238E27FC236}">
                  <a16:creationId xmlns:a16="http://schemas.microsoft.com/office/drawing/2014/main" id="{05B1A9A4-7DAA-4276-BD5C-B557BF888A1F}"/>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algn="r" rtl="1"/>
              <a:endParaRPr lang="en-US"/>
            </a:p>
          </p:txBody>
        </p:sp>
        <p:sp>
          <p:nvSpPr>
            <p:cNvPr id="144" name="Freeform: Shape 143">
              <a:extLst>
                <a:ext uri="{FF2B5EF4-FFF2-40B4-BE49-F238E27FC236}">
                  <a16:creationId xmlns:a16="http://schemas.microsoft.com/office/drawing/2014/main" id="{4B42B502-E13A-45A1-8722-32F0C94A0663}"/>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145" name="Freeform: Shape 144">
              <a:extLst>
                <a:ext uri="{FF2B5EF4-FFF2-40B4-BE49-F238E27FC236}">
                  <a16:creationId xmlns:a16="http://schemas.microsoft.com/office/drawing/2014/main" id="{BF19C2A8-1C79-4DE7-BBF8-7F61B462A36E}"/>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146" name="Freeform: Shape 145">
              <a:extLst>
                <a:ext uri="{FF2B5EF4-FFF2-40B4-BE49-F238E27FC236}">
                  <a16:creationId xmlns:a16="http://schemas.microsoft.com/office/drawing/2014/main" id="{F5EAB3AE-1EA2-479D-A43E-8DEAEDAF97EA}"/>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147" name="Freeform: Shape 146">
              <a:extLst>
                <a:ext uri="{FF2B5EF4-FFF2-40B4-BE49-F238E27FC236}">
                  <a16:creationId xmlns:a16="http://schemas.microsoft.com/office/drawing/2014/main" id="{19ACE0FC-BBA0-484C-858B-476D0209DFA0}"/>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148" name="Freeform: Shape 147">
              <a:extLst>
                <a:ext uri="{FF2B5EF4-FFF2-40B4-BE49-F238E27FC236}">
                  <a16:creationId xmlns:a16="http://schemas.microsoft.com/office/drawing/2014/main" id="{D41E4E16-736A-4D01-AC01-C9D599B5729E}"/>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149" name="Freeform: Shape 148">
              <a:extLst>
                <a:ext uri="{FF2B5EF4-FFF2-40B4-BE49-F238E27FC236}">
                  <a16:creationId xmlns:a16="http://schemas.microsoft.com/office/drawing/2014/main" id="{D7A797F0-3FCC-4CF1-938F-6A84E2F5E47C}"/>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150" name="Freeform: Shape 149">
              <a:extLst>
                <a:ext uri="{FF2B5EF4-FFF2-40B4-BE49-F238E27FC236}">
                  <a16:creationId xmlns:a16="http://schemas.microsoft.com/office/drawing/2014/main" id="{C9027B8D-0B47-4B11-B260-243BFF0F096D}"/>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26" name="Freeform: Shape 225">
              <a:extLst>
                <a:ext uri="{FF2B5EF4-FFF2-40B4-BE49-F238E27FC236}">
                  <a16:creationId xmlns:a16="http://schemas.microsoft.com/office/drawing/2014/main" id="{B9483D49-0FBA-4D5F-A494-4B154A6AB076}"/>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227" name="Freeform: Shape 226">
              <a:extLst>
                <a:ext uri="{FF2B5EF4-FFF2-40B4-BE49-F238E27FC236}">
                  <a16:creationId xmlns:a16="http://schemas.microsoft.com/office/drawing/2014/main" id="{70DB0B05-7B93-4281-AAA7-145FD0102F74}"/>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28" name="Freeform: Shape 227">
              <a:extLst>
                <a:ext uri="{FF2B5EF4-FFF2-40B4-BE49-F238E27FC236}">
                  <a16:creationId xmlns:a16="http://schemas.microsoft.com/office/drawing/2014/main" id="{EC393D33-A193-4AB8-9E00-0C4DEB3A424E}"/>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grpSp>
      <p:grpSp>
        <p:nvGrpSpPr>
          <p:cNvPr id="241" name="Graphic 210">
            <a:extLst>
              <a:ext uri="{FF2B5EF4-FFF2-40B4-BE49-F238E27FC236}">
                <a16:creationId xmlns:a16="http://schemas.microsoft.com/office/drawing/2014/main" id="{A17E5AA1-48B8-48FC-A19B-EA62F99BA35F}"/>
              </a:ext>
            </a:extLst>
          </p:cNvPr>
          <p:cNvGrpSpPr/>
          <p:nvPr/>
        </p:nvGrpSpPr>
        <p:grpSpPr>
          <a:xfrm>
            <a:off x="9462875" y="3087898"/>
            <a:ext cx="261547" cy="283777"/>
            <a:chOff x="-455920" y="3286075"/>
            <a:chExt cx="834542" cy="905472"/>
          </a:xfrm>
          <a:solidFill>
            <a:schemeClr val="bg1"/>
          </a:solidFill>
        </p:grpSpPr>
        <p:sp>
          <p:nvSpPr>
            <p:cNvPr id="242" name="Freeform: Shape 241">
              <a:extLst>
                <a:ext uri="{FF2B5EF4-FFF2-40B4-BE49-F238E27FC236}">
                  <a16:creationId xmlns:a16="http://schemas.microsoft.com/office/drawing/2014/main" id="{E69D7F00-73AC-4B74-82C4-79D783BAD11A}"/>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a:p>
          </p:txBody>
        </p:sp>
        <p:sp>
          <p:nvSpPr>
            <p:cNvPr id="243" name="Freeform: Shape 242">
              <a:extLst>
                <a:ext uri="{FF2B5EF4-FFF2-40B4-BE49-F238E27FC236}">
                  <a16:creationId xmlns:a16="http://schemas.microsoft.com/office/drawing/2014/main" id="{CC069FC2-85B4-42B4-8C0B-CFF04FFCBE9B}"/>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a:p>
          </p:txBody>
        </p:sp>
        <p:sp>
          <p:nvSpPr>
            <p:cNvPr id="244" name="Freeform: Shape 243">
              <a:extLst>
                <a:ext uri="{FF2B5EF4-FFF2-40B4-BE49-F238E27FC236}">
                  <a16:creationId xmlns:a16="http://schemas.microsoft.com/office/drawing/2014/main" id="{7F0F0B8C-CF3B-480D-9675-18C8D7CEFA51}"/>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a:p>
          </p:txBody>
        </p:sp>
        <p:sp>
          <p:nvSpPr>
            <p:cNvPr id="245" name="Freeform: Shape 244">
              <a:extLst>
                <a:ext uri="{FF2B5EF4-FFF2-40B4-BE49-F238E27FC236}">
                  <a16:creationId xmlns:a16="http://schemas.microsoft.com/office/drawing/2014/main" id="{D6D2D571-4AEC-42BF-96B7-5792522E18E6}"/>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a:p>
          </p:txBody>
        </p:sp>
        <p:sp>
          <p:nvSpPr>
            <p:cNvPr id="246" name="Freeform: Shape 245">
              <a:extLst>
                <a:ext uri="{FF2B5EF4-FFF2-40B4-BE49-F238E27FC236}">
                  <a16:creationId xmlns:a16="http://schemas.microsoft.com/office/drawing/2014/main" id="{A625B797-FB64-474A-B6D7-8ED2F88BD8AE}"/>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a:p>
          </p:txBody>
        </p:sp>
        <p:sp>
          <p:nvSpPr>
            <p:cNvPr id="247" name="Freeform: Shape 246">
              <a:extLst>
                <a:ext uri="{FF2B5EF4-FFF2-40B4-BE49-F238E27FC236}">
                  <a16:creationId xmlns:a16="http://schemas.microsoft.com/office/drawing/2014/main" id="{252FD91F-4185-4996-AB6C-5E43C7BAB91E}"/>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a:p>
          </p:txBody>
        </p:sp>
        <p:sp>
          <p:nvSpPr>
            <p:cNvPr id="254" name="Freeform: Shape 253">
              <a:extLst>
                <a:ext uri="{FF2B5EF4-FFF2-40B4-BE49-F238E27FC236}">
                  <a16:creationId xmlns:a16="http://schemas.microsoft.com/office/drawing/2014/main" id="{FD420D30-09E8-49A3-92C6-9C98072E4FC6}"/>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a:p>
          </p:txBody>
        </p:sp>
        <p:sp>
          <p:nvSpPr>
            <p:cNvPr id="255" name="Freeform: Shape 254">
              <a:extLst>
                <a:ext uri="{FF2B5EF4-FFF2-40B4-BE49-F238E27FC236}">
                  <a16:creationId xmlns:a16="http://schemas.microsoft.com/office/drawing/2014/main" id="{55919100-CDA3-46EA-933E-E803D4B2F6A5}"/>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a:p>
          </p:txBody>
        </p:sp>
        <p:sp>
          <p:nvSpPr>
            <p:cNvPr id="256" name="Freeform: Shape 255">
              <a:extLst>
                <a:ext uri="{FF2B5EF4-FFF2-40B4-BE49-F238E27FC236}">
                  <a16:creationId xmlns:a16="http://schemas.microsoft.com/office/drawing/2014/main" id="{22167755-14B0-4E60-849B-DA52A38D50C0}"/>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a:p>
          </p:txBody>
        </p:sp>
        <p:sp>
          <p:nvSpPr>
            <p:cNvPr id="257" name="Freeform: Shape 256">
              <a:extLst>
                <a:ext uri="{FF2B5EF4-FFF2-40B4-BE49-F238E27FC236}">
                  <a16:creationId xmlns:a16="http://schemas.microsoft.com/office/drawing/2014/main" id="{8B5D97F7-94E3-4205-91EA-A837F85B19F0}"/>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a:p>
          </p:txBody>
        </p:sp>
      </p:grpSp>
      <p:grpSp>
        <p:nvGrpSpPr>
          <p:cNvPr id="258" name="Graphic 113">
            <a:extLst>
              <a:ext uri="{FF2B5EF4-FFF2-40B4-BE49-F238E27FC236}">
                <a16:creationId xmlns:a16="http://schemas.microsoft.com/office/drawing/2014/main" id="{F5BC2BC1-6A3D-4CDB-87D9-E2175D3B0130}"/>
              </a:ext>
            </a:extLst>
          </p:cNvPr>
          <p:cNvGrpSpPr/>
          <p:nvPr/>
        </p:nvGrpSpPr>
        <p:grpSpPr>
          <a:xfrm>
            <a:off x="9441060" y="4792987"/>
            <a:ext cx="305178" cy="305178"/>
            <a:chOff x="-370522" y="3312547"/>
            <a:chExt cx="857249" cy="857250"/>
          </a:xfrm>
          <a:solidFill>
            <a:schemeClr val="bg1"/>
          </a:solidFill>
        </p:grpSpPr>
        <p:sp>
          <p:nvSpPr>
            <p:cNvPr id="259" name="Freeform: Shape 258">
              <a:extLst>
                <a:ext uri="{FF2B5EF4-FFF2-40B4-BE49-F238E27FC236}">
                  <a16:creationId xmlns:a16="http://schemas.microsoft.com/office/drawing/2014/main" id="{134EF347-9AF0-4822-BF55-D39D1A1A9C7F}"/>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a:p>
          </p:txBody>
        </p:sp>
        <p:sp>
          <p:nvSpPr>
            <p:cNvPr id="260" name="Freeform: Shape 259">
              <a:extLst>
                <a:ext uri="{FF2B5EF4-FFF2-40B4-BE49-F238E27FC236}">
                  <a16:creationId xmlns:a16="http://schemas.microsoft.com/office/drawing/2014/main" id="{5EF32CCF-6852-4FC3-9D85-477FD160B453}"/>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a:p>
          </p:txBody>
        </p:sp>
        <p:sp>
          <p:nvSpPr>
            <p:cNvPr id="261" name="Freeform: Shape 260">
              <a:extLst>
                <a:ext uri="{FF2B5EF4-FFF2-40B4-BE49-F238E27FC236}">
                  <a16:creationId xmlns:a16="http://schemas.microsoft.com/office/drawing/2014/main" id="{81A31BC7-BC88-4166-8C63-990A44FAE1A1}"/>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a:p>
          </p:txBody>
        </p:sp>
        <p:sp>
          <p:nvSpPr>
            <p:cNvPr id="262" name="Freeform: Shape 261">
              <a:extLst>
                <a:ext uri="{FF2B5EF4-FFF2-40B4-BE49-F238E27FC236}">
                  <a16:creationId xmlns:a16="http://schemas.microsoft.com/office/drawing/2014/main" id="{F7AB7314-4753-4447-B2F4-BB081CBDF84A}"/>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a:p>
          </p:txBody>
        </p:sp>
        <p:sp>
          <p:nvSpPr>
            <p:cNvPr id="263" name="Freeform: Shape 262">
              <a:extLst>
                <a:ext uri="{FF2B5EF4-FFF2-40B4-BE49-F238E27FC236}">
                  <a16:creationId xmlns:a16="http://schemas.microsoft.com/office/drawing/2014/main" id="{57E5E79F-33F2-4C07-B04B-8BE8403C6318}"/>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sp>
          <p:nvSpPr>
            <p:cNvPr id="264" name="Freeform: Shape 263">
              <a:extLst>
                <a:ext uri="{FF2B5EF4-FFF2-40B4-BE49-F238E27FC236}">
                  <a16:creationId xmlns:a16="http://schemas.microsoft.com/office/drawing/2014/main" id="{5867B1D3-67A5-4EC7-9050-CFEFF5BCE97D}"/>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a:p>
          </p:txBody>
        </p:sp>
        <p:sp>
          <p:nvSpPr>
            <p:cNvPr id="265" name="Freeform: Shape 264">
              <a:extLst>
                <a:ext uri="{FF2B5EF4-FFF2-40B4-BE49-F238E27FC236}">
                  <a16:creationId xmlns:a16="http://schemas.microsoft.com/office/drawing/2014/main" id="{7E84AF09-A9BE-4498-ACD3-0EA904FDE3E6}"/>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grpSp>
      <p:sp>
        <p:nvSpPr>
          <p:cNvPr id="270" name="TextBox 269">
            <a:extLst>
              <a:ext uri="{FF2B5EF4-FFF2-40B4-BE49-F238E27FC236}">
                <a16:creationId xmlns:a16="http://schemas.microsoft.com/office/drawing/2014/main" id="{AA00BEFD-95CC-42B0-B8F9-2C8F81B09BB1}"/>
              </a:ext>
            </a:extLst>
          </p:cNvPr>
          <p:cNvSpPr txBox="1"/>
          <p:nvPr/>
        </p:nvSpPr>
        <p:spPr>
          <a:xfrm>
            <a:off x="11326502" y="2540632"/>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أ</a:t>
            </a:r>
          </a:p>
        </p:txBody>
      </p:sp>
      <p:sp>
        <p:nvSpPr>
          <p:cNvPr id="271" name="TextBox 270">
            <a:extLst>
              <a:ext uri="{FF2B5EF4-FFF2-40B4-BE49-F238E27FC236}">
                <a16:creationId xmlns:a16="http://schemas.microsoft.com/office/drawing/2014/main" id="{63FF1055-89C0-4FA2-86D1-B5AA270F12A0}"/>
              </a:ext>
            </a:extLst>
          </p:cNvPr>
          <p:cNvSpPr txBox="1"/>
          <p:nvPr/>
        </p:nvSpPr>
        <p:spPr>
          <a:xfrm>
            <a:off x="11326502" y="3094474"/>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ب</a:t>
            </a:r>
          </a:p>
        </p:txBody>
      </p:sp>
      <p:sp>
        <p:nvSpPr>
          <p:cNvPr id="272" name="TextBox 271">
            <a:extLst>
              <a:ext uri="{FF2B5EF4-FFF2-40B4-BE49-F238E27FC236}">
                <a16:creationId xmlns:a16="http://schemas.microsoft.com/office/drawing/2014/main" id="{FD3044D6-484C-4581-9142-3C41F0514B2F}"/>
              </a:ext>
            </a:extLst>
          </p:cNvPr>
          <p:cNvSpPr txBox="1"/>
          <p:nvPr/>
        </p:nvSpPr>
        <p:spPr>
          <a:xfrm>
            <a:off x="11326502" y="3683735"/>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ج</a:t>
            </a:r>
          </a:p>
        </p:txBody>
      </p:sp>
      <p:sp>
        <p:nvSpPr>
          <p:cNvPr id="273" name="TextBox 272">
            <a:extLst>
              <a:ext uri="{FF2B5EF4-FFF2-40B4-BE49-F238E27FC236}">
                <a16:creationId xmlns:a16="http://schemas.microsoft.com/office/drawing/2014/main" id="{D868941B-F823-4D38-B020-BE2EB0C91B59}"/>
              </a:ext>
            </a:extLst>
          </p:cNvPr>
          <p:cNvSpPr txBox="1"/>
          <p:nvPr/>
        </p:nvSpPr>
        <p:spPr>
          <a:xfrm>
            <a:off x="11326502" y="424683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د</a:t>
            </a:r>
          </a:p>
        </p:txBody>
      </p:sp>
      <p:sp>
        <p:nvSpPr>
          <p:cNvPr id="274" name="TextBox 273">
            <a:extLst>
              <a:ext uri="{FF2B5EF4-FFF2-40B4-BE49-F238E27FC236}">
                <a16:creationId xmlns:a16="http://schemas.microsoft.com/office/drawing/2014/main" id="{2ABAD195-0226-4549-A792-44737D724534}"/>
              </a:ext>
            </a:extLst>
          </p:cNvPr>
          <p:cNvSpPr txBox="1"/>
          <p:nvPr/>
        </p:nvSpPr>
        <p:spPr>
          <a:xfrm>
            <a:off x="11326502" y="481392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هـ</a:t>
            </a:r>
          </a:p>
        </p:txBody>
      </p:sp>
      <p:sp>
        <p:nvSpPr>
          <p:cNvPr id="275" name="TextBox 274">
            <a:extLst>
              <a:ext uri="{FF2B5EF4-FFF2-40B4-BE49-F238E27FC236}">
                <a16:creationId xmlns:a16="http://schemas.microsoft.com/office/drawing/2014/main" id="{AB22FC68-68B3-434C-8E63-27971987F8E5}"/>
              </a:ext>
            </a:extLst>
          </p:cNvPr>
          <p:cNvSpPr txBox="1"/>
          <p:nvPr/>
        </p:nvSpPr>
        <p:spPr>
          <a:xfrm>
            <a:off x="11326502" y="5353816"/>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و</a:t>
            </a:r>
          </a:p>
        </p:txBody>
      </p:sp>
      <p:cxnSp>
        <p:nvCxnSpPr>
          <p:cNvPr id="276" name="Straight Connector 275">
            <a:extLst>
              <a:ext uri="{FF2B5EF4-FFF2-40B4-BE49-F238E27FC236}">
                <a16:creationId xmlns:a16="http://schemas.microsoft.com/office/drawing/2014/main" id="{14664DCD-307D-461D-91F7-399324C9A61C}"/>
              </a:ext>
            </a:extLst>
          </p:cNvPr>
          <p:cNvCxnSpPr>
            <a:cxnSpLocks/>
          </p:cNvCxnSpPr>
          <p:nvPr/>
        </p:nvCxnSpPr>
        <p:spPr>
          <a:xfrm flipH="1">
            <a:off x="11286497" y="257022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13032B0-0A8E-4511-AE55-F95F2FAC9BFA}"/>
              </a:ext>
            </a:extLst>
          </p:cNvPr>
          <p:cNvCxnSpPr>
            <a:cxnSpLocks/>
          </p:cNvCxnSpPr>
          <p:nvPr/>
        </p:nvCxnSpPr>
        <p:spPr>
          <a:xfrm flipH="1">
            <a:off x="11278877" y="313896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26678FA-1B81-4170-BF1E-92E533B3D4A1}"/>
              </a:ext>
            </a:extLst>
          </p:cNvPr>
          <p:cNvCxnSpPr>
            <a:cxnSpLocks/>
          </p:cNvCxnSpPr>
          <p:nvPr/>
        </p:nvCxnSpPr>
        <p:spPr>
          <a:xfrm flipH="1">
            <a:off x="11286497" y="370769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07AB836-DDC3-46BF-ADDD-47CCF036AD6B}"/>
              </a:ext>
            </a:extLst>
          </p:cNvPr>
          <p:cNvCxnSpPr>
            <a:cxnSpLocks/>
          </p:cNvCxnSpPr>
          <p:nvPr/>
        </p:nvCxnSpPr>
        <p:spPr>
          <a:xfrm flipH="1">
            <a:off x="11286497" y="427642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1CDDC9D-0454-409C-8DB6-41F6B1C489B8}"/>
              </a:ext>
            </a:extLst>
          </p:cNvPr>
          <p:cNvCxnSpPr>
            <a:cxnSpLocks/>
          </p:cNvCxnSpPr>
          <p:nvPr/>
        </p:nvCxnSpPr>
        <p:spPr>
          <a:xfrm flipH="1">
            <a:off x="11286497" y="48451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B211B67-8DF0-4B2B-80E9-2BBC501D7F7F}"/>
              </a:ext>
            </a:extLst>
          </p:cNvPr>
          <p:cNvCxnSpPr>
            <a:cxnSpLocks/>
          </p:cNvCxnSpPr>
          <p:nvPr/>
        </p:nvCxnSpPr>
        <p:spPr>
          <a:xfrm flipH="1">
            <a:off x="11286497" y="541389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9458BDC-A49E-4EC1-9FD7-17E29F3AD19A}"/>
              </a:ext>
            </a:extLst>
          </p:cNvPr>
          <p:cNvCxnSpPr>
            <a:cxnSpLocks/>
          </p:cNvCxnSpPr>
          <p:nvPr/>
        </p:nvCxnSpPr>
        <p:spPr>
          <a:xfrm flipH="1">
            <a:off x="11286497" y="598161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67012554-409F-43FA-B787-BC2BE54E1A8E}"/>
              </a:ext>
            </a:extLst>
          </p:cNvPr>
          <p:cNvGrpSpPr/>
          <p:nvPr/>
        </p:nvGrpSpPr>
        <p:grpSpPr>
          <a:xfrm>
            <a:off x="9444313" y="3653680"/>
            <a:ext cx="298671" cy="298671"/>
            <a:chOff x="-717193" y="3776686"/>
            <a:chExt cx="571500" cy="571500"/>
          </a:xfrm>
          <a:solidFill>
            <a:schemeClr val="bg1"/>
          </a:solidFill>
        </p:grpSpPr>
        <p:sp>
          <p:nvSpPr>
            <p:cNvPr id="284" name="Freeform: Shape 283">
              <a:extLst>
                <a:ext uri="{FF2B5EF4-FFF2-40B4-BE49-F238E27FC236}">
                  <a16:creationId xmlns:a16="http://schemas.microsoft.com/office/drawing/2014/main" id="{EC89E113-F530-40D0-8CE0-5039082FF5AF}"/>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algn="r" rtl="1"/>
              <a:endParaRPr lang="en-US"/>
            </a:p>
          </p:txBody>
        </p:sp>
        <p:sp>
          <p:nvSpPr>
            <p:cNvPr id="285" name="Freeform: Shape 284">
              <a:extLst>
                <a:ext uri="{FF2B5EF4-FFF2-40B4-BE49-F238E27FC236}">
                  <a16:creationId xmlns:a16="http://schemas.microsoft.com/office/drawing/2014/main" id="{797B6E84-BBEB-4CAC-81E8-58D972C613F5}"/>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algn="r" rtl="1"/>
              <a:endParaRPr lang="en-US"/>
            </a:p>
          </p:txBody>
        </p:sp>
        <p:sp>
          <p:nvSpPr>
            <p:cNvPr id="286" name="Freeform: Shape 285">
              <a:extLst>
                <a:ext uri="{FF2B5EF4-FFF2-40B4-BE49-F238E27FC236}">
                  <a16:creationId xmlns:a16="http://schemas.microsoft.com/office/drawing/2014/main" id="{FC333C8C-D8D4-42B5-8C38-578B9ED082AB}"/>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algn="r" rtl="1"/>
              <a:endParaRPr lang="en-US"/>
            </a:p>
          </p:txBody>
        </p:sp>
        <p:sp>
          <p:nvSpPr>
            <p:cNvPr id="287" name="Freeform: Shape 286">
              <a:extLst>
                <a:ext uri="{FF2B5EF4-FFF2-40B4-BE49-F238E27FC236}">
                  <a16:creationId xmlns:a16="http://schemas.microsoft.com/office/drawing/2014/main" id="{8A3DF2B5-85BB-4263-87C4-6881496FCF4A}"/>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algn="r" rtl="1"/>
              <a:endParaRPr lang="en-US"/>
            </a:p>
          </p:txBody>
        </p:sp>
        <p:sp>
          <p:nvSpPr>
            <p:cNvPr id="288" name="Freeform: Shape 287">
              <a:extLst>
                <a:ext uri="{FF2B5EF4-FFF2-40B4-BE49-F238E27FC236}">
                  <a16:creationId xmlns:a16="http://schemas.microsoft.com/office/drawing/2014/main" id="{57B357B2-9120-4206-91FF-07536C4A0DC9}"/>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algn="r" rtl="1"/>
              <a:endParaRPr lang="en-US"/>
            </a:p>
          </p:txBody>
        </p:sp>
      </p:grpSp>
      <p:sp>
        <p:nvSpPr>
          <p:cNvPr id="289" name="TextBox 288">
            <a:extLst>
              <a:ext uri="{FF2B5EF4-FFF2-40B4-BE49-F238E27FC236}">
                <a16:creationId xmlns:a16="http://schemas.microsoft.com/office/drawing/2014/main" id="{A1381053-CF88-48A1-BC9E-2383ED7FFC55}"/>
              </a:ext>
            </a:extLst>
          </p:cNvPr>
          <p:cNvSpPr txBox="1"/>
          <p:nvPr/>
        </p:nvSpPr>
        <p:spPr>
          <a:xfrm>
            <a:off x="5290360"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290" name="Straight Connector 289">
            <a:extLst>
              <a:ext uri="{FF2B5EF4-FFF2-40B4-BE49-F238E27FC236}">
                <a16:creationId xmlns:a16="http://schemas.microsoft.com/office/drawing/2014/main" id="{20B3ABA3-B54A-40C5-B80F-A62308797F8C}"/>
              </a:ext>
            </a:extLst>
          </p:cNvPr>
          <p:cNvCxnSpPr>
            <a:cxnSpLocks/>
          </p:cNvCxnSpPr>
          <p:nvPr/>
        </p:nvCxnSpPr>
        <p:spPr>
          <a:xfrm>
            <a:off x="2357882" y="2336276"/>
            <a:ext cx="68908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95A5BDE4-8185-461A-86DF-BF8D0367A953}"/>
              </a:ext>
            </a:extLst>
          </p:cNvPr>
          <p:cNvSpPr txBox="1"/>
          <p:nvPr/>
        </p:nvSpPr>
        <p:spPr>
          <a:xfrm>
            <a:off x="913091" y="2046844"/>
            <a:ext cx="1102866"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التقييم</a:t>
            </a:r>
          </a:p>
        </p:txBody>
      </p:sp>
      <p:sp>
        <p:nvSpPr>
          <p:cNvPr id="293" name="Rectangle 292">
            <a:extLst>
              <a:ext uri="{FF2B5EF4-FFF2-40B4-BE49-F238E27FC236}">
                <a16:creationId xmlns:a16="http://schemas.microsoft.com/office/drawing/2014/main" id="{5C37E9CB-6E42-417B-BD78-1C9A0D6B9DE9}"/>
              </a:ext>
            </a:extLst>
          </p:cNvPr>
          <p:cNvSpPr/>
          <p:nvPr/>
        </p:nvSpPr>
        <p:spPr>
          <a:xfrm flipH="1">
            <a:off x="2365176" y="240723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توفر المنصة </a:t>
            </a:r>
            <a:r>
              <a:rPr lang="ar-SA" sz="1100">
                <a:solidFill>
                  <a:srgbClr val="282560"/>
                </a:solidFill>
                <a:latin typeface="DIN Next LT Arabic (Body)"/>
                <a:ea typeface="+mn-ea"/>
                <a:cs typeface="+mn-cs"/>
                <a:sym typeface="Effra" panose="02000506080000020004" pitchFamily="2" charset="0"/>
              </a:rPr>
              <a:t>معلومات حول أبرز المؤشرات </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على مستوى المدينة</a:t>
            </a:r>
          </a:p>
        </p:txBody>
      </p:sp>
      <p:sp>
        <p:nvSpPr>
          <p:cNvPr id="295" name="Rectangle 294">
            <a:extLst>
              <a:ext uri="{FF2B5EF4-FFF2-40B4-BE49-F238E27FC236}">
                <a16:creationId xmlns:a16="http://schemas.microsoft.com/office/drawing/2014/main" id="{461F8ADB-871C-4DE5-9893-DBEA2508A210}"/>
              </a:ext>
            </a:extLst>
          </p:cNvPr>
          <p:cNvSpPr/>
          <p:nvPr/>
        </p:nvSpPr>
        <p:spPr>
          <a:xfrm flipH="1">
            <a:off x="2365176" y="297583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a:solidFill>
                  <a:srgbClr val="282560"/>
                </a:solidFill>
                <a:latin typeface="DIN Next LT Arabic (Body)"/>
                <a:sym typeface="Effra" panose="02000506080000020004" pitchFamily="2" charset="0"/>
              </a:rPr>
              <a:t>بعض المؤشرات تخضع للتحديث بصورة آنية، بينما يتم تحديث البعض الآخر بناءً على البيانات الشهرية والسنوية</a:t>
            </a:r>
          </a:p>
        </p:txBody>
      </p:sp>
      <p:sp>
        <p:nvSpPr>
          <p:cNvPr id="296" name="Rectangle 295">
            <a:extLst>
              <a:ext uri="{FF2B5EF4-FFF2-40B4-BE49-F238E27FC236}">
                <a16:creationId xmlns:a16="http://schemas.microsoft.com/office/drawing/2014/main" id="{4F2B7058-19F1-4CC9-BB2C-01A9A8616EC6}"/>
              </a:ext>
            </a:extLst>
          </p:cNvPr>
          <p:cNvSpPr/>
          <p:nvPr/>
        </p:nvSpPr>
        <p:spPr>
          <a:xfrm flipH="1">
            <a:off x="2365176" y="354444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تتضمن المنصة خريطة قابلة للتمرير تعرض </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البيانات بعد تحويلها إلى صور</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مرئية على مستوى المدينة والحي</a:t>
            </a:r>
          </a:p>
        </p:txBody>
      </p:sp>
      <p:sp>
        <p:nvSpPr>
          <p:cNvPr id="297" name="Rectangle 296">
            <a:extLst>
              <a:ext uri="{FF2B5EF4-FFF2-40B4-BE49-F238E27FC236}">
                <a16:creationId xmlns:a16="http://schemas.microsoft.com/office/drawing/2014/main" id="{0CD28775-31DF-4864-A49F-E024091A59E9}"/>
              </a:ext>
            </a:extLst>
          </p:cNvPr>
          <p:cNvSpPr/>
          <p:nvPr/>
        </p:nvSpPr>
        <p:spPr>
          <a:xfrm flipH="1">
            <a:off x="2365176" y="411304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لا يتوفر معلومات حول سياسة قابلية الاستخدام الخاصة بالمنصة</a:t>
            </a:r>
          </a:p>
        </p:txBody>
      </p:sp>
      <p:sp>
        <p:nvSpPr>
          <p:cNvPr id="298" name="Rectangle 297">
            <a:extLst>
              <a:ext uri="{FF2B5EF4-FFF2-40B4-BE49-F238E27FC236}">
                <a16:creationId xmlns:a16="http://schemas.microsoft.com/office/drawing/2014/main" id="{C66FD05A-9A62-4CFC-8992-A25583941E47}"/>
              </a:ext>
            </a:extLst>
          </p:cNvPr>
          <p:cNvSpPr/>
          <p:nvPr/>
        </p:nvSpPr>
        <p:spPr>
          <a:xfrm flipH="1">
            <a:off x="2365176" y="468165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indent="-137160" algn="r" rtl="1">
              <a:buFont typeface="Arial" panose="020B0604020202020204" pitchFamily="34" charset="0"/>
              <a:buChar char="•"/>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التصميم بسيط ومتناسق من الناحية المرئية مع سهولة الوصول إلى المؤشرات</a:t>
            </a:r>
          </a:p>
        </p:txBody>
      </p:sp>
      <p:sp>
        <p:nvSpPr>
          <p:cNvPr id="299" name="Rectangle 298">
            <a:extLst>
              <a:ext uri="{FF2B5EF4-FFF2-40B4-BE49-F238E27FC236}">
                <a16:creationId xmlns:a16="http://schemas.microsoft.com/office/drawing/2014/main" id="{6B9F8263-B3E7-44A5-85CF-1609591DF92D}"/>
              </a:ext>
            </a:extLst>
          </p:cNvPr>
          <p:cNvSpPr/>
          <p:nvPr/>
        </p:nvSpPr>
        <p:spPr>
          <a:xfrm flipH="1">
            <a:off x="2365176" y="525025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a:solidFill>
                  <a:srgbClr val="282560"/>
                </a:solidFill>
                <a:latin typeface="DIN Next LT Arabic (Body)"/>
                <a:sym typeface="Effra" panose="02000506080000020004" pitchFamily="2" charset="0"/>
              </a:rPr>
              <a:t>يمكن العثور على المعلومات بسهولة وبطريقة بديهية، بما يشمل تحديد التواريخ واختيار منطقة على الخريطة</a:t>
            </a:r>
          </a:p>
        </p:txBody>
      </p:sp>
      <p:sp>
        <p:nvSpPr>
          <p:cNvPr id="300" name="Rectangle 299">
            <a:extLst>
              <a:ext uri="{FF2B5EF4-FFF2-40B4-BE49-F238E27FC236}">
                <a16:creationId xmlns:a16="http://schemas.microsoft.com/office/drawing/2014/main" id="{EF325A21-67AD-43D8-A655-D51C407D1B1B}"/>
              </a:ext>
            </a:extLst>
          </p:cNvPr>
          <p:cNvSpPr/>
          <p:nvPr/>
        </p:nvSpPr>
        <p:spPr>
          <a:xfrm flipH="1">
            <a:off x="2365176" y="5818864"/>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تتيح المنصة للمستخدمين تصفح البيانات بسهولة من خلال خيار الخرائط وتنزيل المعلومات بتنسيق واجهة برمجة التطبيقات (</a:t>
            </a:r>
            <a:r>
              <a:rPr kumimoji="0" lang="en-US"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API</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من خلال الخيارات الموجودة في شريط التنقل</a:t>
            </a:r>
          </a:p>
        </p:txBody>
      </p:sp>
      <p:sp>
        <p:nvSpPr>
          <p:cNvPr id="303" name="Rectangle 302">
            <a:extLst>
              <a:ext uri="{FF2B5EF4-FFF2-40B4-BE49-F238E27FC236}">
                <a16:creationId xmlns:a16="http://schemas.microsoft.com/office/drawing/2014/main" id="{8F69ED1B-A720-4707-B864-8434AFE66418}"/>
              </a:ext>
            </a:extLst>
          </p:cNvPr>
          <p:cNvSpPr/>
          <p:nvPr/>
        </p:nvSpPr>
        <p:spPr>
          <a:xfrm flipH="1">
            <a:off x="622405" y="4112465"/>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319" name="Group 318">
            <a:extLst>
              <a:ext uri="{FF2B5EF4-FFF2-40B4-BE49-F238E27FC236}">
                <a16:creationId xmlns:a16="http://schemas.microsoft.com/office/drawing/2014/main" id="{3A41B295-AEA2-49D9-A3CA-25811558CBE2}"/>
              </a:ext>
            </a:extLst>
          </p:cNvPr>
          <p:cNvGrpSpPr/>
          <p:nvPr/>
        </p:nvGrpSpPr>
        <p:grpSpPr>
          <a:xfrm>
            <a:off x="1338227" y="4247528"/>
            <a:ext cx="245898" cy="245896"/>
            <a:chOff x="11400185" y="4210745"/>
            <a:chExt cx="245898" cy="245896"/>
          </a:xfrm>
        </p:grpSpPr>
        <p:sp>
          <p:nvSpPr>
            <p:cNvPr id="320" name="Oval 319">
              <a:extLst>
                <a:ext uri="{FF2B5EF4-FFF2-40B4-BE49-F238E27FC236}">
                  <a16:creationId xmlns:a16="http://schemas.microsoft.com/office/drawing/2014/main" id="{B35CBFC2-90D1-4E1F-94C3-AB8352A40B90}"/>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21" name="Freeform: Shape 320">
              <a:extLst>
                <a:ext uri="{FF2B5EF4-FFF2-40B4-BE49-F238E27FC236}">
                  <a16:creationId xmlns:a16="http://schemas.microsoft.com/office/drawing/2014/main" id="{A7BACABA-BD14-41CC-AA7B-2FBDEE2BDD95}"/>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sp>
        <p:nvSpPr>
          <p:cNvPr id="325" name="TextBox 324">
            <a:extLst>
              <a:ext uri="{FF2B5EF4-FFF2-40B4-BE49-F238E27FC236}">
                <a16:creationId xmlns:a16="http://schemas.microsoft.com/office/drawing/2014/main" id="{4E79A26F-0C2F-45F0-87E1-092C0FB72089}"/>
              </a:ext>
            </a:extLst>
          </p:cNvPr>
          <p:cNvSpPr txBox="1"/>
          <p:nvPr/>
        </p:nvSpPr>
        <p:spPr>
          <a:xfrm>
            <a:off x="11326502" y="5938072"/>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ز</a:t>
            </a:r>
          </a:p>
        </p:txBody>
      </p:sp>
      <p:cxnSp>
        <p:nvCxnSpPr>
          <p:cNvPr id="291" name="Straight Connector 290">
            <a:extLst>
              <a:ext uri="{FF2B5EF4-FFF2-40B4-BE49-F238E27FC236}">
                <a16:creationId xmlns:a16="http://schemas.microsoft.com/office/drawing/2014/main" id="{F4EF8407-4CB3-4CD4-B35C-5EDCCB3BC585}"/>
              </a:ext>
            </a:extLst>
          </p:cNvPr>
          <p:cNvCxnSpPr>
            <a:cxnSpLocks/>
          </p:cNvCxnSpPr>
          <p:nvPr/>
        </p:nvCxnSpPr>
        <p:spPr>
          <a:xfrm>
            <a:off x="624506" y="2339744"/>
            <a:ext cx="16800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4" name="Rectangle 293">
            <a:extLst>
              <a:ext uri="{FF2B5EF4-FFF2-40B4-BE49-F238E27FC236}">
                <a16:creationId xmlns:a16="http://schemas.microsoft.com/office/drawing/2014/main" id="{F2F5673E-FDD9-4035-8CB5-2A8212FD421B}"/>
              </a:ext>
            </a:extLst>
          </p:cNvPr>
          <p:cNvSpPr/>
          <p:nvPr/>
        </p:nvSpPr>
        <p:spPr>
          <a:xfrm flipH="1">
            <a:off x="622405" y="240583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333" name="Group 332">
            <a:extLst>
              <a:ext uri="{FF2B5EF4-FFF2-40B4-BE49-F238E27FC236}">
                <a16:creationId xmlns:a16="http://schemas.microsoft.com/office/drawing/2014/main" id="{1C003C2D-B0F0-40E2-84B1-BC520E0BCE4C}"/>
              </a:ext>
            </a:extLst>
          </p:cNvPr>
          <p:cNvGrpSpPr/>
          <p:nvPr/>
        </p:nvGrpSpPr>
        <p:grpSpPr>
          <a:xfrm>
            <a:off x="1338227" y="2540894"/>
            <a:ext cx="245898" cy="245896"/>
            <a:chOff x="11400185" y="3429001"/>
            <a:chExt cx="245898" cy="245896"/>
          </a:xfrm>
        </p:grpSpPr>
        <p:sp>
          <p:nvSpPr>
            <p:cNvPr id="334" name="Oval 333">
              <a:extLst>
                <a:ext uri="{FF2B5EF4-FFF2-40B4-BE49-F238E27FC236}">
                  <a16:creationId xmlns:a16="http://schemas.microsoft.com/office/drawing/2014/main" id="{1A973FEC-F4C5-44A5-A755-8482B7003B3E}"/>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35" name="Freeform: Shape 334">
              <a:extLst>
                <a:ext uri="{FF2B5EF4-FFF2-40B4-BE49-F238E27FC236}">
                  <a16:creationId xmlns:a16="http://schemas.microsoft.com/office/drawing/2014/main" id="{3F8795DB-BF39-4727-8DE2-DF854A17C7AB}"/>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sp>
        <p:nvSpPr>
          <p:cNvPr id="302" name="Rectangle 301">
            <a:extLst>
              <a:ext uri="{FF2B5EF4-FFF2-40B4-BE49-F238E27FC236}">
                <a16:creationId xmlns:a16="http://schemas.microsoft.com/office/drawing/2014/main" id="{17FCA1B8-A4A8-4E6D-AE4E-F89DCDB65D32}"/>
              </a:ext>
            </a:extLst>
          </p:cNvPr>
          <p:cNvSpPr/>
          <p:nvPr/>
        </p:nvSpPr>
        <p:spPr>
          <a:xfrm flipH="1">
            <a:off x="622405" y="3543587"/>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336" name="Group 335">
            <a:extLst>
              <a:ext uri="{FF2B5EF4-FFF2-40B4-BE49-F238E27FC236}">
                <a16:creationId xmlns:a16="http://schemas.microsoft.com/office/drawing/2014/main" id="{B468F1BD-125E-481E-94A6-BDC362C9CAFC}"/>
              </a:ext>
            </a:extLst>
          </p:cNvPr>
          <p:cNvGrpSpPr/>
          <p:nvPr/>
        </p:nvGrpSpPr>
        <p:grpSpPr>
          <a:xfrm>
            <a:off x="1338227" y="3678650"/>
            <a:ext cx="245898" cy="245896"/>
            <a:chOff x="11400185" y="3429001"/>
            <a:chExt cx="245898" cy="245896"/>
          </a:xfrm>
        </p:grpSpPr>
        <p:sp>
          <p:nvSpPr>
            <p:cNvPr id="337" name="Oval 336">
              <a:extLst>
                <a:ext uri="{FF2B5EF4-FFF2-40B4-BE49-F238E27FC236}">
                  <a16:creationId xmlns:a16="http://schemas.microsoft.com/office/drawing/2014/main" id="{796FF40D-B593-4C39-842C-A4551D10BEB6}"/>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38" name="Freeform: Shape 337">
              <a:extLst>
                <a:ext uri="{FF2B5EF4-FFF2-40B4-BE49-F238E27FC236}">
                  <a16:creationId xmlns:a16="http://schemas.microsoft.com/office/drawing/2014/main" id="{A232B6C8-247A-46F3-BFF3-59B80DD48D74}"/>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cxnSp>
        <p:nvCxnSpPr>
          <p:cNvPr id="345" name="Straight Arrow Connector 344">
            <a:extLst>
              <a:ext uri="{FF2B5EF4-FFF2-40B4-BE49-F238E27FC236}">
                <a16:creationId xmlns:a16="http://schemas.microsoft.com/office/drawing/2014/main" id="{CD4C1083-3BD8-4AAD-9965-58F26E61B6B4}"/>
              </a:ext>
            </a:extLst>
          </p:cNvPr>
          <p:cNvCxnSpPr>
            <a:cxnSpLocks/>
          </p:cNvCxnSpPr>
          <p:nvPr/>
        </p:nvCxnSpPr>
        <p:spPr>
          <a:xfrm flipH="1">
            <a:off x="11634735" y="3865880"/>
            <a:ext cx="0" cy="248158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C8AC56B0-0BB7-4475-B480-515FF718CDCE}"/>
              </a:ext>
            </a:extLst>
          </p:cNvPr>
          <p:cNvSpPr txBox="1"/>
          <p:nvPr/>
        </p:nvSpPr>
        <p:spPr>
          <a:xfrm rot="16200000">
            <a:off x="11112442" y="4811488"/>
            <a:ext cx="1259306" cy="276999"/>
          </a:xfrm>
          <a:prstGeom prst="rect">
            <a:avLst/>
          </a:prstGeom>
          <a:noFill/>
        </p:spPr>
        <p:txBody>
          <a:bodyPr wrap="square">
            <a:spAutoFit/>
          </a:bodyPr>
          <a:lstStyle/>
          <a:p>
            <a:pPr algn="ctr"/>
            <a:r>
              <a:rPr lang="ar-SA" sz="1200">
                <a:latin typeface="DIN Next LT Arabic"/>
              </a:rPr>
              <a:t>البنية</a:t>
            </a:r>
            <a:r>
              <a:rPr lang="ar-EG" sz="1200">
                <a:latin typeface="DIN Next LT Arabic"/>
              </a:rPr>
              <a:t> الهيكلية</a:t>
            </a:r>
            <a:endParaRPr lang="ar-SA" sz="1200">
              <a:latin typeface="DIN Next LT Arabic"/>
            </a:endParaRPr>
          </a:p>
        </p:txBody>
      </p:sp>
      <p:cxnSp>
        <p:nvCxnSpPr>
          <p:cNvPr id="347" name="Straight Arrow Connector 346">
            <a:extLst>
              <a:ext uri="{FF2B5EF4-FFF2-40B4-BE49-F238E27FC236}">
                <a16:creationId xmlns:a16="http://schemas.microsoft.com/office/drawing/2014/main" id="{559370FA-059F-47E2-B859-BCC023372A7C}"/>
              </a:ext>
            </a:extLst>
          </p:cNvPr>
          <p:cNvCxnSpPr>
            <a:cxnSpLocks/>
          </p:cNvCxnSpPr>
          <p:nvPr/>
        </p:nvCxnSpPr>
        <p:spPr>
          <a:xfrm flipH="1">
            <a:off x="11634735" y="2399303"/>
            <a:ext cx="0" cy="1387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8" name="TextBox 347">
            <a:extLst>
              <a:ext uri="{FF2B5EF4-FFF2-40B4-BE49-F238E27FC236}">
                <a16:creationId xmlns:a16="http://schemas.microsoft.com/office/drawing/2014/main" id="{78E81855-738F-4E43-8FB5-48035765E382}"/>
              </a:ext>
            </a:extLst>
          </p:cNvPr>
          <p:cNvSpPr txBox="1"/>
          <p:nvPr/>
        </p:nvSpPr>
        <p:spPr>
          <a:xfrm rot="16200000">
            <a:off x="11321234" y="2830609"/>
            <a:ext cx="841720" cy="276999"/>
          </a:xfrm>
          <a:prstGeom prst="rect">
            <a:avLst/>
          </a:prstGeom>
          <a:noFill/>
        </p:spPr>
        <p:txBody>
          <a:bodyPr wrap="square">
            <a:spAutoFit/>
          </a:bodyPr>
          <a:lstStyle/>
          <a:p>
            <a:pPr algn="ctr" rtl="1"/>
            <a:r>
              <a:rPr kumimoji="0" lang="ar-SA" sz="1200" b="0" i="0" u="none" strike="noStrike" cap="none" normalizeH="0" baseline="0" noProof="0">
                <a:ln>
                  <a:noFill/>
                </a:ln>
                <a:effectLst/>
                <a:uLnTx/>
                <a:uFillTx/>
                <a:latin typeface="DIN Next LT Arabic"/>
                <a:ea typeface="+mn-ea"/>
                <a:cs typeface="+mn-cs"/>
              </a:rPr>
              <a:t>المحتوى</a:t>
            </a:r>
          </a:p>
        </p:txBody>
      </p:sp>
      <p:sp>
        <p:nvSpPr>
          <p:cNvPr id="306" name="Rectangle 305">
            <a:extLst>
              <a:ext uri="{FF2B5EF4-FFF2-40B4-BE49-F238E27FC236}">
                <a16:creationId xmlns:a16="http://schemas.microsoft.com/office/drawing/2014/main" id="{114BF7BB-160C-4235-8105-405CF3F7CF20}"/>
              </a:ext>
            </a:extLst>
          </p:cNvPr>
          <p:cNvSpPr/>
          <p:nvPr/>
        </p:nvSpPr>
        <p:spPr>
          <a:xfrm flipH="1">
            <a:off x="622405" y="581910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352" name="Group 351">
            <a:extLst>
              <a:ext uri="{FF2B5EF4-FFF2-40B4-BE49-F238E27FC236}">
                <a16:creationId xmlns:a16="http://schemas.microsoft.com/office/drawing/2014/main" id="{37B4BF66-F9E7-4897-84AD-911EAF3F3973}"/>
              </a:ext>
            </a:extLst>
          </p:cNvPr>
          <p:cNvGrpSpPr/>
          <p:nvPr/>
        </p:nvGrpSpPr>
        <p:grpSpPr>
          <a:xfrm>
            <a:off x="1338227" y="5954164"/>
            <a:ext cx="245898" cy="245896"/>
            <a:chOff x="11400185" y="3429001"/>
            <a:chExt cx="245898" cy="245896"/>
          </a:xfrm>
        </p:grpSpPr>
        <p:sp>
          <p:nvSpPr>
            <p:cNvPr id="353" name="Oval 352">
              <a:extLst>
                <a:ext uri="{FF2B5EF4-FFF2-40B4-BE49-F238E27FC236}">
                  <a16:creationId xmlns:a16="http://schemas.microsoft.com/office/drawing/2014/main" id="{EC159EA9-6017-4C21-BFA0-893FE08F19CD}"/>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54" name="Freeform: Shape 353">
              <a:extLst>
                <a:ext uri="{FF2B5EF4-FFF2-40B4-BE49-F238E27FC236}">
                  <a16:creationId xmlns:a16="http://schemas.microsoft.com/office/drawing/2014/main" id="{1FE9CBA9-E9BD-462C-A190-FC28C9DE6DEF}"/>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sp>
        <p:nvSpPr>
          <p:cNvPr id="126" name="Rectangle 125">
            <a:extLst>
              <a:ext uri="{FF2B5EF4-FFF2-40B4-BE49-F238E27FC236}">
                <a16:creationId xmlns:a16="http://schemas.microsoft.com/office/drawing/2014/main" id="{D19DB01C-ED98-4CFF-9F8C-FE695833D516}"/>
              </a:ext>
            </a:extLst>
          </p:cNvPr>
          <p:cNvSpPr/>
          <p:nvPr/>
        </p:nvSpPr>
        <p:spPr>
          <a:xfrm flipH="1">
            <a:off x="1022460"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توفر منصة بليناريو التابعة للمركز الحضري للحوسبة والبيانات معلومات تفصيلية ومحدّثة ويسهل على المستخدمين تصفحها والتنقل فيها واستخدامها.</a:t>
            </a:r>
          </a:p>
          <a:p>
            <a:pPr marR="0" lvl="0" algn="r" defTabSz="914400" rtl="1"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a:ln>
                <a:noFill/>
              </a:ln>
              <a:solidFill>
                <a:schemeClr val="tx1"/>
              </a:solidFill>
              <a:effectLst/>
              <a:uLnTx/>
              <a:uFillTx/>
              <a:latin typeface="DIN Next LT Arabic"/>
              <a:ea typeface="+mn-ea"/>
              <a:cs typeface="+mn-cs"/>
            </a:endParaRPr>
          </a:p>
        </p:txBody>
      </p:sp>
      <p:sp>
        <p:nvSpPr>
          <p:cNvPr id="301" name="Rectangle 300">
            <a:extLst>
              <a:ext uri="{FF2B5EF4-FFF2-40B4-BE49-F238E27FC236}">
                <a16:creationId xmlns:a16="http://schemas.microsoft.com/office/drawing/2014/main" id="{B1B27350-F6C7-49CF-B529-93C0E2763A1C}"/>
              </a:ext>
            </a:extLst>
          </p:cNvPr>
          <p:cNvSpPr/>
          <p:nvPr/>
        </p:nvSpPr>
        <p:spPr>
          <a:xfrm flipH="1">
            <a:off x="622405" y="2974709"/>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152" name="Group 151">
            <a:extLst>
              <a:ext uri="{FF2B5EF4-FFF2-40B4-BE49-F238E27FC236}">
                <a16:creationId xmlns:a16="http://schemas.microsoft.com/office/drawing/2014/main" id="{1F351E2C-30FC-492B-8B4D-ED13F23C9D5A}"/>
              </a:ext>
            </a:extLst>
          </p:cNvPr>
          <p:cNvGrpSpPr/>
          <p:nvPr/>
        </p:nvGrpSpPr>
        <p:grpSpPr>
          <a:xfrm>
            <a:off x="1338227" y="3109772"/>
            <a:ext cx="245898" cy="245896"/>
            <a:chOff x="11400185" y="3429001"/>
            <a:chExt cx="245898" cy="245896"/>
          </a:xfrm>
        </p:grpSpPr>
        <p:sp>
          <p:nvSpPr>
            <p:cNvPr id="153" name="Oval 152">
              <a:extLst>
                <a:ext uri="{FF2B5EF4-FFF2-40B4-BE49-F238E27FC236}">
                  <a16:creationId xmlns:a16="http://schemas.microsoft.com/office/drawing/2014/main" id="{8F08226F-4141-48CE-834C-EAA3F515383A}"/>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54" name="Freeform: Shape 153">
              <a:extLst>
                <a:ext uri="{FF2B5EF4-FFF2-40B4-BE49-F238E27FC236}">
                  <a16:creationId xmlns:a16="http://schemas.microsoft.com/office/drawing/2014/main" id="{22859071-25BC-44F5-AC03-8A5DB41AC1B3}"/>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sp>
        <p:nvSpPr>
          <p:cNvPr id="304" name="Rectangle 303">
            <a:extLst>
              <a:ext uri="{FF2B5EF4-FFF2-40B4-BE49-F238E27FC236}">
                <a16:creationId xmlns:a16="http://schemas.microsoft.com/office/drawing/2014/main" id="{10D42949-0CFF-4363-8B27-F77285CAF7AE}"/>
              </a:ext>
            </a:extLst>
          </p:cNvPr>
          <p:cNvSpPr/>
          <p:nvPr/>
        </p:nvSpPr>
        <p:spPr>
          <a:xfrm flipH="1">
            <a:off x="622405" y="468134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156" name="Group 155">
            <a:extLst>
              <a:ext uri="{FF2B5EF4-FFF2-40B4-BE49-F238E27FC236}">
                <a16:creationId xmlns:a16="http://schemas.microsoft.com/office/drawing/2014/main" id="{9175DCD0-0F49-49E0-A7B1-29D9EE50F820}"/>
              </a:ext>
            </a:extLst>
          </p:cNvPr>
          <p:cNvGrpSpPr/>
          <p:nvPr/>
        </p:nvGrpSpPr>
        <p:grpSpPr>
          <a:xfrm>
            <a:off x="1338227" y="4816406"/>
            <a:ext cx="245898" cy="245896"/>
            <a:chOff x="11400185" y="3429001"/>
            <a:chExt cx="245898" cy="245896"/>
          </a:xfrm>
        </p:grpSpPr>
        <p:sp>
          <p:nvSpPr>
            <p:cNvPr id="157" name="Oval 156">
              <a:extLst>
                <a:ext uri="{FF2B5EF4-FFF2-40B4-BE49-F238E27FC236}">
                  <a16:creationId xmlns:a16="http://schemas.microsoft.com/office/drawing/2014/main" id="{E0CC2A1C-0AD0-49FB-AD6B-AE2CC4A6F1EB}"/>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58" name="Freeform: Shape 157">
              <a:extLst>
                <a:ext uri="{FF2B5EF4-FFF2-40B4-BE49-F238E27FC236}">
                  <a16:creationId xmlns:a16="http://schemas.microsoft.com/office/drawing/2014/main" id="{F3186CD8-2049-47B6-893F-9DDEE0A06BF4}"/>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sp>
        <p:nvSpPr>
          <p:cNvPr id="305" name="Rectangle 304">
            <a:extLst>
              <a:ext uri="{FF2B5EF4-FFF2-40B4-BE49-F238E27FC236}">
                <a16:creationId xmlns:a16="http://schemas.microsoft.com/office/drawing/2014/main" id="{F43ADF7A-0630-420C-8640-EE2CBBF6AA7A}"/>
              </a:ext>
            </a:extLst>
          </p:cNvPr>
          <p:cNvSpPr/>
          <p:nvPr/>
        </p:nvSpPr>
        <p:spPr>
          <a:xfrm flipH="1">
            <a:off x="622405" y="525022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159" name="Group 158">
            <a:extLst>
              <a:ext uri="{FF2B5EF4-FFF2-40B4-BE49-F238E27FC236}">
                <a16:creationId xmlns:a16="http://schemas.microsoft.com/office/drawing/2014/main" id="{E4AFAE92-FEE1-4C30-B258-4B1F7C932994}"/>
              </a:ext>
            </a:extLst>
          </p:cNvPr>
          <p:cNvGrpSpPr/>
          <p:nvPr/>
        </p:nvGrpSpPr>
        <p:grpSpPr>
          <a:xfrm>
            <a:off x="1338227" y="5385284"/>
            <a:ext cx="245898" cy="245896"/>
            <a:chOff x="11400185" y="3429001"/>
            <a:chExt cx="245898" cy="245896"/>
          </a:xfrm>
        </p:grpSpPr>
        <p:sp>
          <p:nvSpPr>
            <p:cNvPr id="160" name="Oval 159">
              <a:extLst>
                <a:ext uri="{FF2B5EF4-FFF2-40B4-BE49-F238E27FC236}">
                  <a16:creationId xmlns:a16="http://schemas.microsoft.com/office/drawing/2014/main" id="{9B32E3B7-C9E7-480D-AF85-609CC8C5444F}"/>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61" name="Freeform: Shape 160">
              <a:extLst>
                <a:ext uri="{FF2B5EF4-FFF2-40B4-BE49-F238E27FC236}">
                  <a16:creationId xmlns:a16="http://schemas.microsoft.com/office/drawing/2014/main" id="{3F47BA5A-ED34-4F90-89F1-F48EDD7E79F1}"/>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pic>
        <p:nvPicPr>
          <p:cNvPr id="129" name="Picture 128" descr="Logo&#10;&#10;Description automatically generated with medium confidence">
            <a:extLst>
              <a:ext uri="{FF2B5EF4-FFF2-40B4-BE49-F238E27FC236}">
                <a16:creationId xmlns:a16="http://schemas.microsoft.com/office/drawing/2014/main" id="{754CA9F6-06AD-40D2-8FC2-EE6F17655243}"/>
              </a:ext>
            </a:extLst>
          </p:cNvPr>
          <p:cNvPicPr>
            <a:picLocks noChangeAspect="1"/>
          </p:cNvPicPr>
          <p:nvPr/>
        </p:nvPicPr>
        <p:blipFill>
          <a:blip r:embed="rId12"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131" name="Rectangle: Rounded Corners 130">
            <a:extLst>
              <a:ext uri="{FF2B5EF4-FFF2-40B4-BE49-F238E27FC236}">
                <a16:creationId xmlns:a16="http://schemas.microsoft.com/office/drawing/2014/main" id="{9EFA028D-B26A-4C9E-91A4-CBE56C1C913A}"/>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162" name="Picture 161">
            <a:extLst>
              <a:ext uri="{FF2B5EF4-FFF2-40B4-BE49-F238E27FC236}">
                <a16:creationId xmlns:a16="http://schemas.microsoft.com/office/drawing/2014/main" id="{2B6781CF-AC23-47A1-9941-44226A381AD3}"/>
              </a:ext>
            </a:extLst>
          </p:cNvPr>
          <p:cNvPicPr>
            <a:picLocks noChangeAspect="1"/>
          </p:cNvPicPr>
          <p:nvPr/>
        </p:nvPicPr>
        <p:blipFill>
          <a:blip r:embed="rId13"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75026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4"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1C323C6-62C7-4CFC-83B6-481DC2D3C73B}"/>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9" name="Slide Number Placeholder 4">
            <a:extLst>
              <a:ext uri="{FF2B5EF4-FFF2-40B4-BE49-F238E27FC236}">
                <a16:creationId xmlns:a16="http://schemas.microsoft.com/office/drawing/2014/main" id="{6AF97B16-2B77-4E66-B25A-5B15ECBA454E}"/>
              </a:ext>
            </a:extLst>
          </p:cNvPr>
          <p:cNvSpPr>
            <a:spLocks noGrp="1"/>
          </p:cNvSpPr>
          <p:nvPr>
            <p:ph type="sldNum" sz="quarter" idx="12"/>
          </p:nvPr>
        </p:nvSpPr>
        <p:spPr/>
        <p:txBody>
          <a:bodyPr/>
          <a:lstStyle/>
          <a:p>
            <a:pPr lvl="0"/>
            <a:fld id="{9FDB499F-DC86-4996-A3C7-FCE8E06389C2}" type="slidenum">
              <a:rPr lang="ar-SA" noProof="0" smtClean="0"/>
              <a:pPr lvl="0"/>
              <a:t>12</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(1/ 2)</a:t>
            </a:r>
          </a:p>
        </p:txBody>
      </p:sp>
      <p:sp>
        <p:nvSpPr>
          <p:cNvPr id="17" name="Footer Placeholder 1">
            <a:extLst>
              <a:ext uri="{FF2B5EF4-FFF2-40B4-BE49-F238E27FC236}">
                <a16:creationId xmlns:a16="http://schemas.microsoft.com/office/drawing/2014/main" id="{7BA9EFCF-475E-4869-9AD5-77F08588F942}"/>
              </a:ext>
            </a:extLst>
          </p:cNvPr>
          <p:cNvSpPr txBox="1">
            <a:spLocks/>
          </p:cNvSpPr>
          <p:nvPr/>
        </p:nvSpPr>
        <p:spPr>
          <a:xfrm>
            <a:off x="645160" y="6446520"/>
            <a:ext cx="8140700" cy="274957"/>
          </a:xfrm>
          <a:prstGeom prst="rect">
            <a:avLst/>
          </a:prstGeom>
        </p:spPr>
        <p:txBody>
          <a:bodyPr vert="horz" lIns="91440" tIns="45720" rIns="91440" bIns="45720" rtlCol="1" anchor="b"/>
          <a:lstStyle>
            <a:defPPr>
              <a:defRPr lang="en-US"/>
            </a:defPPr>
            <a:lvl1pPr>
              <a:defRPr sz="900">
                <a:solidFill>
                  <a:schemeClr val="bg1">
                    <a:lumMod val="65000"/>
                  </a:schemeClr>
                </a:solidFill>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sp>
        <p:nvSpPr>
          <p:cNvPr id="11" name="Rectangle 10">
            <a:extLst>
              <a:ext uri="{FF2B5EF4-FFF2-40B4-BE49-F238E27FC236}">
                <a16:creationId xmlns:a16="http://schemas.microsoft.com/office/drawing/2014/main" id="{E713BFDE-A2B2-4627-A17E-149D1EEC99A3}"/>
              </a:ext>
            </a:extLst>
          </p:cNvPr>
          <p:cNvSpPr/>
          <p:nvPr/>
        </p:nvSpPr>
        <p:spPr>
          <a:xfrm flipH="1">
            <a:off x="618981" y="2188966"/>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chemeClr val="tx1"/>
                </a:solidFill>
                <a:effectLst/>
                <a:uLnTx/>
                <a:uFillTx/>
                <a:latin typeface="DIN Next LT Arabic"/>
                <a:ea typeface="+mn-ea"/>
                <a:cs typeface="+mn-cs"/>
              </a:rPr>
              <a:t>تقدم منصة بليناريو معلومات تفصيلية حول المؤشرات الرئيسية على مستوى المدينة والحي</a:t>
            </a:r>
          </a:p>
        </p:txBody>
      </p:sp>
      <p:sp>
        <p:nvSpPr>
          <p:cNvPr id="27" name="Rectangle 26">
            <a:extLst>
              <a:ext uri="{FF2B5EF4-FFF2-40B4-BE49-F238E27FC236}">
                <a16:creationId xmlns:a16="http://schemas.microsoft.com/office/drawing/2014/main" id="{787FD815-09FB-4FE8-9F18-BFA0BABDE833}"/>
              </a:ext>
            </a:extLst>
          </p:cNvPr>
          <p:cNvSpPr/>
          <p:nvPr/>
        </p:nvSpPr>
        <p:spPr>
          <a:xfrm flipH="1">
            <a:off x="642646" y="3599841"/>
            <a:ext cx="2676971"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lang="ar-SA" sz="1200">
                <a:solidFill>
                  <a:schemeClr val="tx1"/>
                </a:solidFill>
                <a:latin typeface="DIN Next LT Arabic"/>
              </a:rPr>
              <a:t>تأتي أقسام تحديد البيانات والخرائط والمؤشرات بشكل مميز وواضح، وتظهر الواجهة بصورة مرتبة دون وجود مكونات إضافية تعيق تنظيمها.</a:t>
            </a:r>
          </a:p>
        </p:txBody>
      </p:sp>
      <p:sp>
        <p:nvSpPr>
          <p:cNvPr id="19" name="Rectangle 18">
            <a:extLst>
              <a:ext uri="{FF2B5EF4-FFF2-40B4-BE49-F238E27FC236}">
                <a16:creationId xmlns:a16="http://schemas.microsoft.com/office/drawing/2014/main" id="{13434B14-3E9B-4F5D-858A-0C4584B0B963}"/>
              </a:ext>
            </a:extLst>
          </p:cNvPr>
          <p:cNvSpPr/>
          <p:nvPr/>
        </p:nvSpPr>
        <p:spPr>
          <a:xfrm flipH="1">
            <a:off x="649271" y="1684161"/>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شمولية البيانات</a:t>
            </a:r>
          </a:p>
        </p:txBody>
      </p:sp>
      <p:pic>
        <p:nvPicPr>
          <p:cNvPr id="21" name="Graphic 20">
            <a:extLst>
              <a:ext uri="{FF2B5EF4-FFF2-40B4-BE49-F238E27FC236}">
                <a16:creationId xmlns:a16="http://schemas.microsoft.com/office/drawing/2014/main" id="{7B01693E-7D88-4255-8086-D4320A021236}"/>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13196"/>
          <a:stretch>
            <a:fillRect/>
          </a:stretch>
        </p:blipFill>
        <p:spPr>
          <a:xfrm>
            <a:off x="700001" y="1774881"/>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sp>
        <p:nvSpPr>
          <p:cNvPr id="23" name="TextBox 22">
            <a:extLst>
              <a:ext uri="{FF2B5EF4-FFF2-40B4-BE49-F238E27FC236}">
                <a16:creationId xmlns:a16="http://schemas.microsoft.com/office/drawing/2014/main" id="{37449299-9CC5-46C5-9433-EDF0A97C3C73}"/>
              </a:ext>
            </a:extLst>
          </p:cNvPr>
          <p:cNvSpPr txBox="1"/>
          <p:nvPr/>
        </p:nvSpPr>
        <p:spPr>
          <a:xfrm>
            <a:off x="3018657" y="1818447"/>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أ</a:t>
            </a:r>
          </a:p>
        </p:txBody>
      </p:sp>
      <p:cxnSp>
        <p:nvCxnSpPr>
          <p:cNvPr id="24" name="Straight Connector 23">
            <a:extLst>
              <a:ext uri="{FF2B5EF4-FFF2-40B4-BE49-F238E27FC236}">
                <a16:creationId xmlns:a16="http://schemas.microsoft.com/office/drawing/2014/main" id="{143781BB-4FBF-4EB0-835D-5F04FAFBF684}"/>
              </a:ext>
            </a:extLst>
          </p:cNvPr>
          <p:cNvCxnSpPr>
            <a:cxnSpLocks/>
          </p:cNvCxnSpPr>
          <p:nvPr/>
        </p:nvCxnSpPr>
        <p:spPr>
          <a:xfrm flipH="1">
            <a:off x="2978652" y="184804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07E7A82-6884-4EF5-9041-82448FE86CCE}"/>
              </a:ext>
            </a:extLst>
          </p:cNvPr>
          <p:cNvSpPr/>
          <p:nvPr/>
        </p:nvSpPr>
        <p:spPr>
          <a:xfrm flipH="1">
            <a:off x="617356" y="3064493"/>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التناسق المرئي</a:t>
            </a:r>
          </a:p>
        </p:txBody>
      </p:sp>
      <p:grpSp>
        <p:nvGrpSpPr>
          <p:cNvPr id="28" name="Graphic 113">
            <a:extLst>
              <a:ext uri="{FF2B5EF4-FFF2-40B4-BE49-F238E27FC236}">
                <a16:creationId xmlns:a16="http://schemas.microsoft.com/office/drawing/2014/main" id="{C1ECD8EF-E6E8-42E6-BB66-1BC6D8C6C866}"/>
              </a:ext>
            </a:extLst>
          </p:cNvPr>
          <p:cNvGrpSpPr/>
          <p:nvPr/>
        </p:nvGrpSpPr>
        <p:grpSpPr>
          <a:xfrm>
            <a:off x="690105" y="3170358"/>
            <a:ext cx="305178" cy="305178"/>
            <a:chOff x="-370522" y="3312547"/>
            <a:chExt cx="857249" cy="857250"/>
          </a:xfrm>
          <a:solidFill>
            <a:schemeClr val="bg1"/>
          </a:solidFill>
        </p:grpSpPr>
        <p:sp>
          <p:nvSpPr>
            <p:cNvPr id="29" name="Freeform: Shape 28">
              <a:extLst>
                <a:ext uri="{FF2B5EF4-FFF2-40B4-BE49-F238E27FC236}">
                  <a16:creationId xmlns:a16="http://schemas.microsoft.com/office/drawing/2014/main" id="{B1BAA6EA-7E7F-4AF8-8F44-3AF8617DEBF8}"/>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a:p>
          </p:txBody>
        </p:sp>
        <p:sp>
          <p:nvSpPr>
            <p:cNvPr id="30" name="Freeform: Shape 29">
              <a:extLst>
                <a:ext uri="{FF2B5EF4-FFF2-40B4-BE49-F238E27FC236}">
                  <a16:creationId xmlns:a16="http://schemas.microsoft.com/office/drawing/2014/main" id="{167E293F-56CA-40F3-BB8B-3FAC23E2CF29}"/>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a:p>
          </p:txBody>
        </p:sp>
        <p:sp>
          <p:nvSpPr>
            <p:cNvPr id="31" name="Freeform: Shape 30">
              <a:extLst>
                <a:ext uri="{FF2B5EF4-FFF2-40B4-BE49-F238E27FC236}">
                  <a16:creationId xmlns:a16="http://schemas.microsoft.com/office/drawing/2014/main" id="{DDA76ED7-F624-4D40-A4F4-1E5B8DAFE27F}"/>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a:p>
          </p:txBody>
        </p:sp>
        <p:sp>
          <p:nvSpPr>
            <p:cNvPr id="32" name="Freeform: Shape 31">
              <a:extLst>
                <a:ext uri="{FF2B5EF4-FFF2-40B4-BE49-F238E27FC236}">
                  <a16:creationId xmlns:a16="http://schemas.microsoft.com/office/drawing/2014/main" id="{55C921DE-10DA-412F-A393-F76F477602CF}"/>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a:p>
          </p:txBody>
        </p:sp>
        <p:sp>
          <p:nvSpPr>
            <p:cNvPr id="33" name="Freeform: Shape 32">
              <a:extLst>
                <a:ext uri="{FF2B5EF4-FFF2-40B4-BE49-F238E27FC236}">
                  <a16:creationId xmlns:a16="http://schemas.microsoft.com/office/drawing/2014/main" id="{E37E8F6E-E7A7-4A02-8715-851387EA5C1C}"/>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sp>
          <p:nvSpPr>
            <p:cNvPr id="34" name="Freeform: Shape 33">
              <a:extLst>
                <a:ext uri="{FF2B5EF4-FFF2-40B4-BE49-F238E27FC236}">
                  <a16:creationId xmlns:a16="http://schemas.microsoft.com/office/drawing/2014/main" id="{6DF88426-A525-4B40-92AA-E8CE29EAFBF6}"/>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a:p>
          </p:txBody>
        </p:sp>
        <p:sp>
          <p:nvSpPr>
            <p:cNvPr id="35" name="Freeform: Shape 34">
              <a:extLst>
                <a:ext uri="{FF2B5EF4-FFF2-40B4-BE49-F238E27FC236}">
                  <a16:creationId xmlns:a16="http://schemas.microsoft.com/office/drawing/2014/main" id="{13FE7A34-F5E6-4F2D-963F-FAD6F95543C0}"/>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grpSp>
      <p:sp>
        <p:nvSpPr>
          <p:cNvPr id="36" name="TextBox 35">
            <a:extLst>
              <a:ext uri="{FF2B5EF4-FFF2-40B4-BE49-F238E27FC236}">
                <a16:creationId xmlns:a16="http://schemas.microsoft.com/office/drawing/2014/main" id="{ED82B276-7100-4FA6-8A6F-5600610F510B}"/>
              </a:ext>
            </a:extLst>
          </p:cNvPr>
          <p:cNvSpPr txBox="1"/>
          <p:nvPr/>
        </p:nvSpPr>
        <p:spPr>
          <a:xfrm>
            <a:off x="2993594" y="3198779"/>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هـ</a:t>
            </a:r>
          </a:p>
        </p:txBody>
      </p:sp>
      <p:cxnSp>
        <p:nvCxnSpPr>
          <p:cNvPr id="37" name="Straight Connector 36">
            <a:extLst>
              <a:ext uri="{FF2B5EF4-FFF2-40B4-BE49-F238E27FC236}">
                <a16:creationId xmlns:a16="http://schemas.microsoft.com/office/drawing/2014/main" id="{69F955D9-28E7-4683-9B2A-13BD68C6FE21}"/>
              </a:ext>
            </a:extLst>
          </p:cNvPr>
          <p:cNvCxnSpPr>
            <a:cxnSpLocks/>
          </p:cNvCxnSpPr>
          <p:nvPr/>
        </p:nvCxnSpPr>
        <p:spPr>
          <a:xfrm flipH="1">
            <a:off x="2953589" y="3228375"/>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C884AA5E-1B31-4F35-9AEA-B90405270DA7}"/>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566491" y="1684161"/>
            <a:ext cx="7976905" cy="4110936"/>
          </a:xfrm>
          <a:prstGeom prst="rect">
            <a:avLst/>
          </a:prstGeom>
          <a:effectLst>
            <a:outerShdw blurRad="101600" algn="ctr" rotWithShape="0">
              <a:prstClr val="black">
                <a:alpha val="16000"/>
              </a:prstClr>
            </a:outerShdw>
          </a:effectLst>
        </p:spPr>
      </p:pic>
      <p:sp>
        <p:nvSpPr>
          <p:cNvPr id="42" name="Rectangle 41">
            <a:extLst>
              <a:ext uri="{FF2B5EF4-FFF2-40B4-BE49-F238E27FC236}">
                <a16:creationId xmlns:a16="http://schemas.microsoft.com/office/drawing/2014/main" id="{9E668C49-D6C7-4DEF-9E13-2608DCEDD8BA}"/>
              </a:ext>
            </a:extLst>
          </p:cNvPr>
          <p:cNvSpPr/>
          <p:nvPr/>
        </p:nvSpPr>
        <p:spPr>
          <a:xfrm flipH="1">
            <a:off x="620370" y="5254736"/>
            <a:ext cx="2699247"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chemeClr val="tx1"/>
                </a:solidFill>
                <a:effectLst/>
                <a:uLnTx/>
                <a:uFillTx/>
                <a:latin typeface="DIN Next LT Arabic"/>
                <a:ea typeface="+mn-ea"/>
                <a:cs typeface="+mn-cs"/>
              </a:rPr>
              <a:t>يمكن للمستخدم تحديد البيانات والمواقع من الخريطة والبحث عن بيانات المؤشرات بسهولة.</a:t>
            </a:r>
          </a:p>
        </p:txBody>
      </p:sp>
      <p:sp>
        <p:nvSpPr>
          <p:cNvPr id="43" name="Rectangle 42">
            <a:extLst>
              <a:ext uri="{FF2B5EF4-FFF2-40B4-BE49-F238E27FC236}">
                <a16:creationId xmlns:a16="http://schemas.microsoft.com/office/drawing/2014/main" id="{5DF92D4E-6CF0-4CA2-A928-181F8474EECB}"/>
              </a:ext>
            </a:extLst>
          </p:cNvPr>
          <p:cNvSpPr/>
          <p:nvPr/>
        </p:nvSpPr>
        <p:spPr>
          <a:xfrm flipH="1">
            <a:off x="610504" y="4701170"/>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التنقل</a:t>
            </a:r>
          </a:p>
        </p:txBody>
      </p:sp>
      <p:sp>
        <p:nvSpPr>
          <p:cNvPr id="52" name="TextBox 51">
            <a:extLst>
              <a:ext uri="{FF2B5EF4-FFF2-40B4-BE49-F238E27FC236}">
                <a16:creationId xmlns:a16="http://schemas.microsoft.com/office/drawing/2014/main" id="{8441B3F7-077B-430A-90DF-81033C75762A}"/>
              </a:ext>
            </a:extLst>
          </p:cNvPr>
          <p:cNvSpPr txBox="1"/>
          <p:nvPr/>
        </p:nvSpPr>
        <p:spPr>
          <a:xfrm>
            <a:off x="2986742" y="4834719"/>
            <a:ext cx="171611" cy="249812"/>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و</a:t>
            </a:r>
          </a:p>
        </p:txBody>
      </p:sp>
      <p:cxnSp>
        <p:nvCxnSpPr>
          <p:cNvPr id="53" name="Straight Connector 52">
            <a:extLst>
              <a:ext uri="{FF2B5EF4-FFF2-40B4-BE49-F238E27FC236}">
                <a16:creationId xmlns:a16="http://schemas.microsoft.com/office/drawing/2014/main" id="{CB9FD8E4-D33F-4F20-9766-3F3E39DED5C2}"/>
              </a:ext>
            </a:extLst>
          </p:cNvPr>
          <p:cNvCxnSpPr>
            <a:cxnSpLocks/>
          </p:cNvCxnSpPr>
          <p:nvPr/>
        </p:nvCxnSpPr>
        <p:spPr>
          <a:xfrm flipH="1">
            <a:off x="2946737" y="4865052"/>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60" name="Graphic 18">
            <a:extLst>
              <a:ext uri="{FF2B5EF4-FFF2-40B4-BE49-F238E27FC236}">
                <a16:creationId xmlns:a16="http://schemas.microsoft.com/office/drawing/2014/main" id="{6E6E690B-314C-4576-A2BC-350D4BA44EFF}"/>
              </a:ext>
            </a:extLst>
          </p:cNvPr>
          <p:cNvGrpSpPr/>
          <p:nvPr/>
        </p:nvGrpSpPr>
        <p:grpSpPr>
          <a:xfrm>
            <a:off x="667317" y="4810993"/>
            <a:ext cx="297228" cy="297262"/>
            <a:chOff x="304679" y="4048945"/>
            <a:chExt cx="266739" cy="266769"/>
          </a:xfrm>
          <a:solidFill>
            <a:schemeClr val="bg1"/>
          </a:solidFill>
        </p:grpSpPr>
        <p:sp>
          <p:nvSpPr>
            <p:cNvPr id="61" name="Freeform: Shape 60">
              <a:extLst>
                <a:ext uri="{FF2B5EF4-FFF2-40B4-BE49-F238E27FC236}">
                  <a16:creationId xmlns:a16="http://schemas.microsoft.com/office/drawing/2014/main" id="{76883441-7F00-46C8-8BF8-30B037776634}"/>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a:p>
          </p:txBody>
        </p:sp>
        <p:sp>
          <p:nvSpPr>
            <p:cNvPr id="62" name="Freeform: Shape 61">
              <a:extLst>
                <a:ext uri="{FF2B5EF4-FFF2-40B4-BE49-F238E27FC236}">
                  <a16:creationId xmlns:a16="http://schemas.microsoft.com/office/drawing/2014/main" id="{967F5FD3-041F-43C7-9B7F-37448D3D990F}"/>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a:p>
          </p:txBody>
        </p:sp>
        <p:sp>
          <p:nvSpPr>
            <p:cNvPr id="63" name="Freeform: Shape 62">
              <a:extLst>
                <a:ext uri="{FF2B5EF4-FFF2-40B4-BE49-F238E27FC236}">
                  <a16:creationId xmlns:a16="http://schemas.microsoft.com/office/drawing/2014/main" id="{EA865916-C4B3-4597-BDA3-755B9D1136F3}"/>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a:p>
          </p:txBody>
        </p:sp>
        <p:sp>
          <p:nvSpPr>
            <p:cNvPr id="64" name="Freeform: Shape 63">
              <a:extLst>
                <a:ext uri="{FF2B5EF4-FFF2-40B4-BE49-F238E27FC236}">
                  <a16:creationId xmlns:a16="http://schemas.microsoft.com/office/drawing/2014/main" id="{E36C529A-001A-4F79-9611-56BCAF47DD47}"/>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a:p>
          </p:txBody>
        </p:sp>
        <p:sp>
          <p:nvSpPr>
            <p:cNvPr id="65" name="Freeform: Shape 64">
              <a:extLst>
                <a:ext uri="{FF2B5EF4-FFF2-40B4-BE49-F238E27FC236}">
                  <a16:creationId xmlns:a16="http://schemas.microsoft.com/office/drawing/2014/main" id="{49607EE3-E2D4-4EF1-A069-A21D7D2D9E01}"/>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a:p>
          </p:txBody>
        </p:sp>
      </p:grpSp>
      <p:pic>
        <p:nvPicPr>
          <p:cNvPr id="40" name="Picture 39" descr="Logo&#10;&#10;Description automatically generated with medium confidence">
            <a:extLst>
              <a:ext uri="{FF2B5EF4-FFF2-40B4-BE49-F238E27FC236}">
                <a16:creationId xmlns:a16="http://schemas.microsoft.com/office/drawing/2014/main" id="{637940E0-F6D7-4A26-A0E3-961AD3DB7FE4}"/>
              </a:ext>
            </a:extLst>
          </p:cNvPr>
          <p:cNvPicPr>
            <a:picLocks noChangeAspect="1"/>
          </p:cNvPicPr>
          <p:nvPr/>
        </p:nvPicPr>
        <p:blipFill>
          <a:blip r:embed="rId11"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44" name="Rectangle: Rounded Corners 43">
            <a:extLst>
              <a:ext uri="{FF2B5EF4-FFF2-40B4-BE49-F238E27FC236}">
                <a16:creationId xmlns:a16="http://schemas.microsoft.com/office/drawing/2014/main" id="{B8C28532-31A9-4A6F-876D-4F2BC97590ED}"/>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46" name="Picture 45">
            <a:extLst>
              <a:ext uri="{FF2B5EF4-FFF2-40B4-BE49-F238E27FC236}">
                <a16:creationId xmlns:a16="http://schemas.microsoft.com/office/drawing/2014/main" id="{F0062130-4703-46C5-AC9F-CB22F5969D4E}"/>
              </a:ext>
            </a:extLst>
          </p:cNvPr>
          <p:cNvPicPr>
            <a:picLocks noChangeAspect="1"/>
          </p:cNvPicPr>
          <p:nvPr/>
        </p:nvPicPr>
        <p:blipFill>
          <a:blip r:embed="rId12"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33136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3173501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8"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8" name="Footer Placeholder 1">
            <a:extLst>
              <a:ext uri="{FF2B5EF4-FFF2-40B4-BE49-F238E27FC236}">
                <a16:creationId xmlns:a16="http://schemas.microsoft.com/office/drawing/2014/main" id="{395487E4-3949-462F-A7CC-D1532047C318}"/>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1" name="Slide Number Placeholder 4">
            <a:extLst>
              <a:ext uri="{FF2B5EF4-FFF2-40B4-BE49-F238E27FC236}">
                <a16:creationId xmlns:a16="http://schemas.microsoft.com/office/drawing/2014/main" id="{D52E09FD-C3C8-4B2E-A747-C405BB6BE2DC}"/>
              </a:ext>
            </a:extLst>
          </p:cNvPr>
          <p:cNvSpPr>
            <a:spLocks noGrp="1"/>
          </p:cNvSpPr>
          <p:nvPr>
            <p:ph type="sldNum" sz="quarter" idx="12"/>
          </p:nvPr>
        </p:nvSpPr>
        <p:spPr/>
        <p:txBody>
          <a:bodyPr/>
          <a:lstStyle/>
          <a:p>
            <a:pPr lvl="0"/>
            <a:fld id="{9FDB499F-DC86-4996-A3C7-FCE8E06389C2}" type="slidenum">
              <a:rPr lang="ar-SA" noProof="0" smtClean="0"/>
              <a:pPr lvl="0"/>
              <a:t>13</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(2/ 2)</a:t>
            </a:r>
          </a:p>
        </p:txBody>
      </p:sp>
      <p:pic>
        <p:nvPicPr>
          <p:cNvPr id="6" name="Picture 5" descr="Table&#10;&#10;Description automatically generated with medium confidence">
            <a:extLst>
              <a:ext uri="{FF2B5EF4-FFF2-40B4-BE49-F238E27FC236}">
                <a16:creationId xmlns:a16="http://schemas.microsoft.com/office/drawing/2014/main" id="{09846BEF-B417-4050-AC86-7D75860DA33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399636" y="1684161"/>
            <a:ext cx="4159373" cy="4617579"/>
          </a:xfrm>
          <a:prstGeom prst="rect">
            <a:avLst/>
          </a:prstGeom>
          <a:effectLst>
            <a:outerShdw blurRad="101600" algn="ctr" rotWithShape="0">
              <a:prstClr val="black">
                <a:alpha val="16000"/>
              </a:prstClr>
            </a:outerShdw>
          </a:effectLst>
        </p:spPr>
      </p:pic>
      <p:sp>
        <p:nvSpPr>
          <p:cNvPr id="35" name="Rectangle 34">
            <a:extLst>
              <a:ext uri="{FF2B5EF4-FFF2-40B4-BE49-F238E27FC236}">
                <a16:creationId xmlns:a16="http://schemas.microsoft.com/office/drawing/2014/main" id="{154FFB18-6C18-42B5-991A-44C004AA355B}"/>
              </a:ext>
            </a:extLst>
          </p:cNvPr>
          <p:cNvSpPr/>
          <p:nvPr/>
        </p:nvSpPr>
        <p:spPr>
          <a:xfrm flipH="1">
            <a:off x="632991" y="2188966"/>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chemeClr val="tx1"/>
                </a:solidFill>
                <a:effectLst/>
                <a:uLnTx/>
                <a:uFillTx/>
                <a:latin typeface="DIN Next LT Arabic"/>
                <a:ea typeface="+mn-ea"/>
                <a:cs typeface="+mn-cs"/>
              </a:rPr>
              <a:t>يتم تقديم معلومات تفصيلية حول المؤشر أسفل الخريطة، بما يشمل المعلومات المجمعة من أجهزة الاستشعار وكذلك المصادر الحكومية والرسمية الأخرى.</a:t>
            </a:r>
          </a:p>
        </p:txBody>
      </p:sp>
      <p:sp>
        <p:nvSpPr>
          <p:cNvPr id="36" name="Rectangle 35">
            <a:extLst>
              <a:ext uri="{FF2B5EF4-FFF2-40B4-BE49-F238E27FC236}">
                <a16:creationId xmlns:a16="http://schemas.microsoft.com/office/drawing/2014/main" id="{0A3CD464-B7E1-47F4-B181-51531CE241DE}"/>
              </a:ext>
            </a:extLst>
          </p:cNvPr>
          <p:cNvSpPr/>
          <p:nvPr/>
        </p:nvSpPr>
        <p:spPr>
          <a:xfrm flipH="1">
            <a:off x="663281" y="1684161"/>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المصداقية والتحديث</a:t>
            </a:r>
          </a:p>
        </p:txBody>
      </p:sp>
      <p:sp>
        <p:nvSpPr>
          <p:cNvPr id="38" name="TextBox 37">
            <a:extLst>
              <a:ext uri="{FF2B5EF4-FFF2-40B4-BE49-F238E27FC236}">
                <a16:creationId xmlns:a16="http://schemas.microsoft.com/office/drawing/2014/main" id="{B6C53602-A957-47CC-8239-9342C8D64ECF}"/>
              </a:ext>
            </a:extLst>
          </p:cNvPr>
          <p:cNvSpPr txBox="1"/>
          <p:nvPr/>
        </p:nvSpPr>
        <p:spPr>
          <a:xfrm>
            <a:off x="3032667" y="1818447"/>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ب</a:t>
            </a:r>
          </a:p>
        </p:txBody>
      </p:sp>
      <p:cxnSp>
        <p:nvCxnSpPr>
          <p:cNvPr id="39" name="Straight Connector 38">
            <a:extLst>
              <a:ext uri="{FF2B5EF4-FFF2-40B4-BE49-F238E27FC236}">
                <a16:creationId xmlns:a16="http://schemas.microsoft.com/office/drawing/2014/main" id="{CDF14ECE-3E64-40E4-AF5E-FC9A3176501B}"/>
              </a:ext>
            </a:extLst>
          </p:cNvPr>
          <p:cNvCxnSpPr>
            <a:cxnSpLocks/>
          </p:cNvCxnSpPr>
          <p:nvPr/>
        </p:nvCxnSpPr>
        <p:spPr>
          <a:xfrm flipH="1">
            <a:off x="2992662" y="184804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18" name="Graphic 210">
            <a:extLst>
              <a:ext uri="{FF2B5EF4-FFF2-40B4-BE49-F238E27FC236}">
                <a16:creationId xmlns:a16="http://schemas.microsoft.com/office/drawing/2014/main" id="{E3AA5EC5-47BE-4054-8AF9-E4583551C749}"/>
              </a:ext>
            </a:extLst>
          </p:cNvPr>
          <p:cNvGrpSpPr/>
          <p:nvPr/>
        </p:nvGrpSpPr>
        <p:grpSpPr>
          <a:xfrm>
            <a:off x="778909" y="1783007"/>
            <a:ext cx="261547" cy="283777"/>
            <a:chOff x="-455920" y="3286075"/>
            <a:chExt cx="834542" cy="905472"/>
          </a:xfrm>
          <a:solidFill>
            <a:schemeClr val="bg1"/>
          </a:solidFill>
        </p:grpSpPr>
        <p:sp>
          <p:nvSpPr>
            <p:cNvPr id="19" name="Freeform: Shape 18">
              <a:extLst>
                <a:ext uri="{FF2B5EF4-FFF2-40B4-BE49-F238E27FC236}">
                  <a16:creationId xmlns:a16="http://schemas.microsoft.com/office/drawing/2014/main" id="{3B595C7B-5D66-40FD-9206-27917A218626}"/>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a:p>
          </p:txBody>
        </p:sp>
        <p:sp>
          <p:nvSpPr>
            <p:cNvPr id="20" name="Freeform: Shape 19">
              <a:extLst>
                <a:ext uri="{FF2B5EF4-FFF2-40B4-BE49-F238E27FC236}">
                  <a16:creationId xmlns:a16="http://schemas.microsoft.com/office/drawing/2014/main" id="{B8F0E593-2E96-4DB3-B298-D3F2558F7B58}"/>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a:p>
          </p:txBody>
        </p:sp>
        <p:sp>
          <p:nvSpPr>
            <p:cNvPr id="21" name="Freeform: Shape 20">
              <a:extLst>
                <a:ext uri="{FF2B5EF4-FFF2-40B4-BE49-F238E27FC236}">
                  <a16:creationId xmlns:a16="http://schemas.microsoft.com/office/drawing/2014/main" id="{62A912B8-C74E-4E80-AC70-48FB4BEB95B4}"/>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a:p>
          </p:txBody>
        </p:sp>
        <p:sp>
          <p:nvSpPr>
            <p:cNvPr id="22" name="Freeform: Shape 21">
              <a:extLst>
                <a:ext uri="{FF2B5EF4-FFF2-40B4-BE49-F238E27FC236}">
                  <a16:creationId xmlns:a16="http://schemas.microsoft.com/office/drawing/2014/main" id="{8E601307-29A6-48BE-B836-50DCFC00B880}"/>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a:p>
          </p:txBody>
        </p:sp>
        <p:sp>
          <p:nvSpPr>
            <p:cNvPr id="24" name="Freeform: Shape 23">
              <a:extLst>
                <a:ext uri="{FF2B5EF4-FFF2-40B4-BE49-F238E27FC236}">
                  <a16:creationId xmlns:a16="http://schemas.microsoft.com/office/drawing/2014/main" id="{7BC04BE5-924B-42B6-AF35-45A1556D2D44}"/>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a:p>
          </p:txBody>
        </p:sp>
        <p:sp>
          <p:nvSpPr>
            <p:cNvPr id="25" name="Freeform: Shape 24">
              <a:extLst>
                <a:ext uri="{FF2B5EF4-FFF2-40B4-BE49-F238E27FC236}">
                  <a16:creationId xmlns:a16="http://schemas.microsoft.com/office/drawing/2014/main" id="{3DD93EE7-6EF9-452B-AD4F-A5E831860CE0}"/>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a:p>
          </p:txBody>
        </p:sp>
        <p:sp>
          <p:nvSpPr>
            <p:cNvPr id="26" name="Freeform: Shape 25">
              <a:extLst>
                <a:ext uri="{FF2B5EF4-FFF2-40B4-BE49-F238E27FC236}">
                  <a16:creationId xmlns:a16="http://schemas.microsoft.com/office/drawing/2014/main" id="{EE385FAE-40EA-42E5-9CEB-D98ADB42A17A}"/>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a:p>
          </p:txBody>
        </p:sp>
        <p:sp>
          <p:nvSpPr>
            <p:cNvPr id="27" name="Freeform: Shape 26">
              <a:extLst>
                <a:ext uri="{FF2B5EF4-FFF2-40B4-BE49-F238E27FC236}">
                  <a16:creationId xmlns:a16="http://schemas.microsoft.com/office/drawing/2014/main" id="{18EF4392-6A50-4786-A73E-A3EC72E26E00}"/>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a:p>
          </p:txBody>
        </p:sp>
        <p:sp>
          <p:nvSpPr>
            <p:cNvPr id="29" name="Freeform: Shape 28">
              <a:extLst>
                <a:ext uri="{FF2B5EF4-FFF2-40B4-BE49-F238E27FC236}">
                  <a16:creationId xmlns:a16="http://schemas.microsoft.com/office/drawing/2014/main" id="{8F82418F-0A1C-4309-9719-DB92772CCC61}"/>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a:p>
          </p:txBody>
        </p:sp>
        <p:sp>
          <p:nvSpPr>
            <p:cNvPr id="30" name="Freeform: Shape 29">
              <a:extLst>
                <a:ext uri="{FF2B5EF4-FFF2-40B4-BE49-F238E27FC236}">
                  <a16:creationId xmlns:a16="http://schemas.microsoft.com/office/drawing/2014/main" id="{FCB2D2F9-9AAF-485A-B805-1B984A9D147F}"/>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a:p>
          </p:txBody>
        </p:sp>
      </p:grpSp>
      <p:pic>
        <p:nvPicPr>
          <p:cNvPr id="8" name="Picture 7" descr="Graphical user interface, application&#10;&#10;Description automatically generated">
            <a:extLst>
              <a:ext uri="{FF2B5EF4-FFF2-40B4-BE49-F238E27FC236}">
                <a16:creationId xmlns:a16="http://schemas.microsoft.com/office/drawing/2014/main" id="{FE0D90F0-8DDB-47CB-9537-0D8B3F47002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485235" y="1684161"/>
            <a:ext cx="3692914" cy="2739904"/>
          </a:xfrm>
          <a:prstGeom prst="rect">
            <a:avLst/>
          </a:prstGeom>
          <a:effectLst>
            <a:outerShdw blurRad="101600" algn="ctr" rotWithShape="0">
              <a:prstClr val="black">
                <a:alpha val="16000"/>
              </a:prstClr>
            </a:outerShdw>
          </a:effectLst>
        </p:spPr>
      </p:pic>
      <p:pic>
        <p:nvPicPr>
          <p:cNvPr id="32" name="Picture 31" descr="Logo&#10;&#10;Description automatically generated with medium confidence">
            <a:extLst>
              <a:ext uri="{FF2B5EF4-FFF2-40B4-BE49-F238E27FC236}">
                <a16:creationId xmlns:a16="http://schemas.microsoft.com/office/drawing/2014/main" id="{6A513E0E-C2C2-4533-BEF9-B5AB5EC882F5}"/>
              </a:ext>
            </a:extLst>
          </p:cNvPr>
          <p:cNvPicPr>
            <a:picLocks noChangeAspect="1"/>
          </p:cNvPicPr>
          <p:nvPr/>
        </p:nvPicPr>
        <p:blipFill>
          <a:blip r:embed="rId10"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33" name="Rectangle: Rounded Corners 32">
            <a:extLst>
              <a:ext uri="{FF2B5EF4-FFF2-40B4-BE49-F238E27FC236}">
                <a16:creationId xmlns:a16="http://schemas.microsoft.com/office/drawing/2014/main" id="{C9186B97-82F0-4A9A-AE6B-7CB0B67902D6}"/>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37" name="Picture 36">
            <a:extLst>
              <a:ext uri="{FF2B5EF4-FFF2-40B4-BE49-F238E27FC236}">
                <a16:creationId xmlns:a16="http://schemas.microsoft.com/office/drawing/2014/main" id="{F4CF606D-FE8E-4593-8FBA-65DD81DF373C}"/>
              </a:ext>
            </a:extLst>
          </p:cNvPr>
          <p:cNvPicPr>
            <a:picLocks noChangeAspect="1"/>
          </p:cNvPicPr>
          <p:nvPr/>
        </p:nvPicPr>
        <p:blipFill>
          <a:blip r:embed="rId11"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85396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2"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5" name="Slide Number Placeholder 4">
            <a:extLst>
              <a:ext uri="{FF2B5EF4-FFF2-40B4-BE49-F238E27FC236}">
                <a16:creationId xmlns:a16="http://schemas.microsoft.com/office/drawing/2014/main" id="{65DD8730-4BC8-43ED-AC86-967C7BDC9BD4}"/>
              </a:ext>
            </a:extLst>
          </p:cNvPr>
          <p:cNvSpPr>
            <a:spLocks noGrp="1"/>
          </p:cNvSpPr>
          <p:nvPr>
            <p:ph type="sldNum" sz="quarter" idx="12"/>
          </p:nvPr>
        </p:nvSpPr>
        <p:spPr/>
        <p:txBody>
          <a:bodyPr/>
          <a:lstStyle/>
          <a:p>
            <a:pPr lvl="0"/>
            <a:fld id="{9FDB499F-DC86-4996-A3C7-FCE8E06389C2}" type="slidenum">
              <a:rPr lang="ar-SA" noProof="0" smtClean="0"/>
              <a:pPr lvl="0"/>
              <a:t>14</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الشراكات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39" name="TextBox 38">
            <a:extLst>
              <a:ext uri="{FF2B5EF4-FFF2-40B4-BE49-F238E27FC236}">
                <a16:creationId xmlns:a16="http://schemas.microsoft.com/office/drawing/2014/main" id="{CA9DD209-C9F6-4A8A-AE4F-6BA3FAA636AA}"/>
              </a:ext>
            </a:extLst>
          </p:cNvPr>
          <p:cNvSpPr txBox="1"/>
          <p:nvPr/>
        </p:nvSpPr>
        <p:spPr>
          <a:xfrm>
            <a:off x="9663469" y="2760994"/>
            <a:ext cx="1211003"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القطاع العام</a:t>
            </a:r>
          </a:p>
        </p:txBody>
      </p:sp>
      <p:cxnSp>
        <p:nvCxnSpPr>
          <p:cNvPr id="40" name="Straight Connector 39">
            <a:extLst>
              <a:ext uri="{FF2B5EF4-FFF2-40B4-BE49-F238E27FC236}">
                <a16:creationId xmlns:a16="http://schemas.microsoft.com/office/drawing/2014/main" id="{99593CC1-F541-42FF-9A20-31BDA973A1EB}"/>
              </a:ext>
            </a:extLst>
          </p:cNvPr>
          <p:cNvCxnSpPr>
            <a:cxnSpLocks/>
          </p:cNvCxnSpPr>
          <p:nvPr/>
        </p:nvCxnSpPr>
        <p:spPr>
          <a:xfrm>
            <a:off x="9001037"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DF7D8EC-9141-46DC-B771-ECBB82DB4A9D}"/>
              </a:ext>
            </a:extLst>
          </p:cNvPr>
          <p:cNvSpPr txBox="1"/>
          <p:nvPr/>
        </p:nvSpPr>
        <p:spPr>
          <a:xfrm>
            <a:off x="6805361" y="2760994"/>
            <a:ext cx="1282128"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القطاع الخاص</a:t>
            </a:r>
          </a:p>
        </p:txBody>
      </p:sp>
      <p:cxnSp>
        <p:nvCxnSpPr>
          <p:cNvPr id="53" name="Straight Connector 52">
            <a:extLst>
              <a:ext uri="{FF2B5EF4-FFF2-40B4-BE49-F238E27FC236}">
                <a16:creationId xmlns:a16="http://schemas.microsoft.com/office/drawing/2014/main" id="{65160E08-F590-4141-B343-8E7EBBD57582}"/>
              </a:ext>
            </a:extLst>
          </p:cNvPr>
          <p:cNvCxnSpPr>
            <a:cxnSpLocks/>
          </p:cNvCxnSpPr>
          <p:nvPr/>
        </p:nvCxnSpPr>
        <p:spPr>
          <a:xfrm>
            <a:off x="6178491"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583DB1C-D7D3-43A2-AA09-4249FB739D46}"/>
              </a:ext>
            </a:extLst>
          </p:cNvPr>
          <p:cNvSpPr txBox="1"/>
          <p:nvPr/>
        </p:nvSpPr>
        <p:spPr>
          <a:xfrm>
            <a:off x="3905625" y="2760994"/>
            <a:ext cx="1481016"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الأوساط الأكاديمية</a:t>
            </a:r>
          </a:p>
        </p:txBody>
      </p:sp>
      <p:cxnSp>
        <p:nvCxnSpPr>
          <p:cNvPr id="55" name="Straight Connector 54">
            <a:extLst>
              <a:ext uri="{FF2B5EF4-FFF2-40B4-BE49-F238E27FC236}">
                <a16:creationId xmlns:a16="http://schemas.microsoft.com/office/drawing/2014/main" id="{A9C9D2C9-6E16-4EB3-A321-AFA809895D59}"/>
              </a:ext>
            </a:extLst>
          </p:cNvPr>
          <p:cNvCxnSpPr>
            <a:cxnSpLocks/>
          </p:cNvCxnSpPr>
          <p:nvPr/>
        </p:nvCxnSpPr>
        <p:spPr>
          <a:xfrm>
            <a:off x="3378199"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EFCAF70-8A8D-4524-B99E-4A4A617E1447}"/>
              </a:ext>
            </a:extLst>
          </p:cNvPr>
          <p:cNvSpPr txBox="1"/>
          <p:nvPr/>
        </p:nvSpPr>
        <p:spPr>
          <a:xfrm>
            <a:off x="1218086" y="2760994"/>
            <a:ext cx="1211003"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المجتمعات</a:t>
            </a:r>
          </a:p>
        </p:txBody>
      </p:sp>
      <p:cxnSp>
        <p:nvCxnSpPr>
          <p:cNvPr id="63" name="Straight Connector 62">
            <a:extLst>
              <a:ext uri="{FF2B5EF4-FFF2-40B4-BE49-F238E27FC236}">
                <a16:creationId xmlns:a16="http://schemas.microsoft.com/office/drawing/2014/main" id="{BAD5D9AB-AD75-42A8-B902-C234BB5BCEC4}"/>
              </a:ext>
            </a:extLst>
          </p:cNvPr>
          <p:cNvCxnSpPr>
            <a:cxnSpLocks/>
          </p:cNvCxnSpPr>
          <p:nvPr/>
        </p:nvCxnSpPr>
        <p:spPr>
          <a:xfrm>
            <a:off x="577908"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4B3230C-1A45-4941-9A86-65F62E007800}"/>
              </a:ext>
            </a:extLst>
          </p:cNvPr>
          <p:cNvSpPr txBox="1"/>
          <p:nvPr/>
        </p:nvSpPr>
        <p:spPr>
          <a:xfrm flipH="1">
            <a:off x="8959328" y="3131106"/>
            <a:ext cx="2580375" cy="2677656"/>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تتعاون مدينة شيكاغو بمختلف إداراتها مع المركز في مشاريع متعددة فيما يخص تحليلات البيانات المتاحة للاستخدام العام والاستخدام الداخلي، وتستفيد المدينة أيضاً من بوابة منصة بليناريو في اتخاذ قرارات سياسية قائمة على الأدلة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latin typeface="DIN Next LT Arabic (Body)"/>
                <a:sym typeface="Effra" panose="02000506080000020004" pitchFamily="2" charset="0"/>
              </a:rPr>
              <a:t>يبرم المركز شراكات مع المختبرات والمؤسسات الوطنية لدعم وتعزيز قدراته، ومن بين أبرزهم مختبر أرجون الوطني ومختبر لورانس بيركلي الوطني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latin typeface="DIN Next LT Arabic (Body)"/>
                <a:sym typeface="Effra" panose="02000506080000020004" pitchFamily="2" charset="0"/>
              </a:rPr>
              <a:t>حصل مشروع مجموعة الأشياء (</a:t>
            </a:r>
            <a:r>
              <a:rPr lang="en-US" sz="1200">
                <a:latin typeface="DIN Next LT Arabic (Body)"/>
                <a:sym typeface="Effra" panose="02000506080000020004" pitchFamily="2" charset="0"/>
              </a:rPr>
              <a:t>AoT</a:t>
            </a:r>
            <a:r>
              <a:rPr lang="ar-SA" sz="1200">
                <a:latin typeface="DIN Next LT Arabic (Body)"/>
                <a:sym typeface="Effra" panose="02000506080000020004" pitchFamily="2" charset="0"/>
              </a:rPr>
              <a:t>) على التمويل من مؤسسة العلوم الوطنية الأمريكية</a:t>
            </a:r>
          </a:p>
        </p:txBody>
      </p:sp>
      <p:sp>
        <p:nvSpPr>
          <p:cNvPr id="65" name="TextBox 64">
            <a:extLst>
              <a:ext uri="{FF2B5EF4-FFF2-40B4-BE49-F238E27FC236}">
                <a16:creationId xmlns:a16="http://schemas.microsoft.com/office/drawing/2014/main" id="{E2C978DD-99DD-485B-8168-57D7CE53EC2D}"/>
              </a:ext>
            </a:extLst>
          </p:cNvPr>
          <p:cNvSpPr txBox="1"/>
          <p:nvPr/>
        </p:nvSpPr>
        <p:spPr>
          <a:xfrm flipH="1">
            <a:off x="6133983" y="3131106"/>
            <a:ext cx="2580375" cy="3046988"/>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يعمل المركز على إبرام شراكات بصورة منتظمة مع القطاع الخاص والجهات الفاعلة في القطاعات بما يشمل مشاريع مختلفة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تلقى المركز المشورة والدعم في الناحية التقنية لمشروع مجموعة الأشياء (</a:t>
            </a:r>
            <a:r>
              <a:rPr lang="en-US" sz="1200">
                <a:solidFill>
                  <a:schemeClr val="tx1"/>
                </a:solidFill>
                <a:latin typeface="DIN Next LT Arabic (Body)"/>
                <a:sym typeface="Effra" panose="02000506080000020004" pitchFamily="2" charset="0"/>
              </a:rPr>
              <a:t>AoT</a:t>
            </a:r>
            <a:r>
              <a:rPr lang="ar-SA" sz="1200">
                <a:solidFill>
                  <a:schemeClr val="tx1"/>
                </a:solidFill>
                <a:latin typeface="DIN Next LT Arabic (Body)"/>
                <a:sym typeface="Effra" panose="02000506080000020004" pitchFamily="2" charset="0"/>
              </a:rPr>
              <a:t>) من العديد من الشركاء في القطاع مثل شركة إيه تي آند تي وشركة إي آر إم وشركة سيسكو وشركة مايكروسوفت وشنايدر إليكتريك وشركة إنتل وموتورولا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يوفر المركز للشركاء في القطاع فرصة تجربة التقنيات والخدمات المبتكرة، بينما يعمل في الوقت ذاته على دعم التعاون بين الأوساط الأكاديمية والصناعية في مجالات البحث والتطوير والتعليم والتدريب وتوعية الجمهور</a:t>
            </a:r>
          </a:p>
        </p:txBody>
      </p:sp>
      <p:sp>
        <p:nvSpPr>
          <p:cNvPr id="66" name="TextBox 65">
            <a:extLst>
              <a:ext uri="{FF2B5EF4-FFF2-40B4-BE49-F238E27FC236}">
                <a16:creationId xmlns:a16="http://schemas.microsoft.com/office/drawing/2014/main" id="{16CA80C9-AAD6-4499-AA55-DA1CF8018098}"/>
              </a:ext>
            </a:extLst>
          </p:cNvPr>
          <p:cNvSpPr txBox="1"/>
          <p:nvPr/>
        </p:nvSpPr>
        <p:spPr>
          <a:xfrm flipH="1">
            <a:off x="3333691" y="3131106"/>
            <a:ext cx="2580375" cy="2677656"/>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المركز عبارة عن مبادرة بحثية أطلقتها جامعة شيكاغو بالتعاون مع مختبر أرجون الوطني، والتي تساهم في دمج نقاط القوة بصورة تكمل بعضهما البعض حيث يساهم المركز بنقاط قوته في العلوم الاجتماعية والاقتصادية والسياسية، بينما يساهم المختبر بنقاط قوته في العلوم الفيزيائية والهندسية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latin typeface="DIN Next LT Arabic (Body)"/>
                <a:sym typeface="Effra" panose="02000506080000020004" pitchFamily="2" charset="0"/>
              </a:rPr>
              <a:t>أبرم المركز شراكة مع مؤسسات أكاديمية أخرى على مر السنين مثل جامعة نورث وسترن وجامعة تكساس بمدينة دالاس وجامعة واشنطن ومدينة التكنولوجيا التعاونية</a:t>
            </a:r>
          </a:p>
        </p:txBody>
      </p:sp>
      <p:sp>
        <p:nvSpPr>
          <p:cNvPr id="67" name="TextBox 66">
            <a:extLst>
              <a:ext uri="{FF2B5EF4-FFF2-40B4-BE49-F238E27FC236}">
                <a16:creationId xmlns:a16="http://schemas.microsoft.com/office/drawing/2014/main" id="{833682DA-B685-48AF-9984-0EF750ECA817}"/>
              </a:ext>
            </a:extLst>
          </p:cNvPr>
          <p:cNvSpPr txBox="1"/>
          <p:nvPr/>
        </p:nvSpPr>
        <p:spPr>
          <a:xfrm flipH="1">
            <a:off x="533400" y="3131106"/>
            <a:ext cx="2580375" cy="2492990"/>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جميع البيانات الخاصة بمشروع مجموعة الأشياء (</a:t>
            </a:r>
            <a:r>
              <a:rPr lang="en-US" sz="1200">
                <a:solidFill>
                  <a:schemeClr val="tx1"/>
                </a:solidFill>
                <a:latin typeface="DIN Next LT Arabic (Body)"/>
                <a:sym typeface="Effra" panose="02000506080000020004" pitchFamily="2" charset="0"/>
              </a:rPr>
              <a:t>AoT</a:t>
            </a:r>
            <a:r>
              <a:rPr lang="ar-SA" sz="1200">
                <a:solidFill>
                  <a:schemeClr val="tx1"/>
                </a:solidFill>
                <a:latin typeface="DIN Next LT Arabic (Body)"/>
                <a:sym typeface="Effra" panose="02000506080000020004" pitchFamily="2" charset="0"/>
              </a:rPr>
              <a:t>) تأتي في صورة بيانات مفتوحة، وستؤدي عملية مراجعة الأقران إلى تمكين التحسينات من خلال مساهمة المجتمع إضافة إلى توجيه عمليات تحديث منتظمة للتكنولوجيا على مدار سنوات متعددة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تم تحديد المواقع الأولية للعُقد</a:t>
            </a:r>
            <a:r>
              <a:rPr lang="ar-EG" sz="1200">
                <a:solidFill>
                  <a:schemeClr val="tx1"/>
                </a:solidFill>
                <a:latin typeface="DIN Next LT Arabic (Body)"/>
                <a:sym typeface="Effra" panose="02000506080000020004" pitchFamily="2" charset="0"/>
              </a:rPr>
              <a:t> </a:t>
            </a:r>
            <a:r>
              <a:rPr lang="ar-SA" sz="1200">
                <a:solidFill>
                  <a:schemeClr val="tx1"/>
                </a:solidFill>
                <a:latin typeface="DIN Next LT Arabic (Body)"/>
                <a:sym typeface="Effra" panose="02000506080000020004" pitchFamily="2" charset="0"/>
              </a:rPr>
              <a:t>وتطبيقات البيانات بناءً على عمليات التواصل مع المؤسسات المجتمعية والمجموعات البحثية لتمكين فئات المجتمع المحلي من استخدام البيانات لتحسين فهمهم لمجتمعاتهم وأحيائهم</a:t>
            </a:r>
          </a:p>
        </p:txBody>
      </p:sp>
      <p:grpSp>
        <p:nvGrpSpPr>
          <p:cNvPr id="68" name="Group 67">
            <a:extLst>
              <a:ext uri="{FF2B5EF4-FFF2-40B4-BE49-F238E27FC236}">
                <a16:creationId xmlns:a16="http://schemas.microsoft.com/office/drawing/2014/main" id="{807901DF-85E1-4FC8-AD9A-C42E98651828}"/>
              </a:ext>
            </a:extLst>
          </p:cNvPr>
          <p:cNvGrpSpPr/>
          <p:nvPr/>
        </p:nvGrpSpPr>
        <p:grpSpPr>
          <a:xfrm>
            <a:off x="7222855" y="2259402"/>
            <a:ext cx="447140" cy="447846"/>
            <a:chOff x="4491940" y="2264520"/>
            <a:chExt cx="447140" cy="447846"/>
          </a:xfrm>
        </p:grpSpPr>
        <p:sp>
          <p:nvSpPr>
            <p:cNvPr id="69" name="Freeform: Shape 68">
              <a:extLst>
                <a:ext uri="{FF2B5EF4-FFF2-40B4-BE49-F238E27FC236}">
                  <a16:creationId xmlns:a16="http://schemas.microsoft.com/office/drawing/2014/main" id="{7DEF0112-BB39-491C-8230-109DA019D35E}"/>
                </a:ext>
              </a:extLst>
            </p:cNvPr>
            <p:cNvSpPr/>
            <p:nvPr/>
          </p:nvSpPr>
          <p:spPr>
            <a:xfrm>
              <a:off x="4536440" y="2271448"/>
              <a:ext cx="226060" cy="415872"/>
            </a:xfrm>
            <a:custGeom>
              <a:avLst/>
              <a:gdLst>
                <a:gd name="connsiteX0" fmla="*/ 103505 w 226060"/>
                <a:gd name="connsiteY0" fmla="*/ 363167 h 415872"/>
                <a:gd name="connsiteX1" fmla="*/ 103505 w 226060"/>
                <a:gd name="connsiteY1" fmla="*/ 410792 h 415872"/>
                <a:gd name="connsiteX2" fmla="*/ 149224 w 226060"/>
                <a:gd name="connsiteY2" fmla="*/ 410792 h 415872"/>
                <a:gd name="connsiteX3" fmla="*/ 149224 w 226060"/>
                <a:gd name="connsiteY3" fmla="*/ 363167 h 415872"/>
                <a:gd name="connsiteX4" fmla="*/ 0 w 226060"/>
                <a:gd name="connsiteY4" fmla="*/ 0 h 415872"/>
                <a:gd name="connsiteX5" fmla="*/ 226060 w 226060"/>
                <a:gd name="connsiteY5" fmla="*/ 0 h 415872"/>
                <a:gd name="connsiteX6" fmla="*/ 226060 w 226060"/>
                <a:gd name="connsiteY6" fmla="*/ 415872 h 415872"/>
                <a:gd name="connsiteX7" fmla="*/ 0 w 226060"/>
                <a:gd name="connsiteY7" fmla="*/ 415872 h 4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 h="415872">
                  <a:moveTo>
                    <a:pt x="103505" y="363167"/>
                  </a:moveTo>
                  <a:lnTo>
                    <a:pt x="103505" y="410792"/>
                  </a:lnTo>
                  <a:lnTo>
                    <a:pt x="149224" y="410792"/>
                  </a:lnTo>
                  <a:lnTo>
                    <a:pt x="149224" y="363167"/>
                  </a:lnTo>
                  <a:close/>
                  <a:moveTo>
                    <a:pt x="0" y="0"/>
                  </a:moveTo>
                  <a:lnTo>
                    <a:pt x="226060" y="0"/>
                  </a:lnTo>
                  <a:lnTo>
                    <a:pt x="226060" y="415872"/>
                  </a:lnTo>
                  <a:lnTo>
                    <a:pt x="0" y="415872"/>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1"/>
              <a:endParaRPr lang="en-US"/>
            </a:p>
          </p:txBody>
        </p:sp>
        <p:sp>
          <p:nvSpPr>
            <p:cNvPr id="70" name="Freeform: Shape 69">
              <a:extLst>
                <a:ext uri="{FF2B5EF4-FFF2-40B4-BE49-F238E27FC236}">
                  <a16:creationId xmlns:a16="http://schemas.microsoft.com/office/drawing/2014/main" id="{0CEF2F0B-E55C-4547-9F16-2DDB24BF8EB4}"/>
                </a:ext>
              </a:extLst>
            </p:cNvPr>
            <p:cNvSpPr/>
            <p:nvPr/>
          </p:nvSpPr>
          <p:spPr>
            <a:xfrm>
              <a:off x="4491940" y="2264520"/>
              <a:ext cx="447140" cy="447846"/>
            </a:xfrm>
            <a:custGeom>
              <a:avLst/>
              <a:gdLst>
                <a:gd name="connsiteX0" fmla="*/ 542848 w 557519"/>
                <a:gd name="connsiteY0" fmla="*/ 529057 h 558399"/>
                <a:gd name="connsiteX1" fmla="*/ 498833 w 557519"/>
                <a:gd name="connsiteY1" fmla="*/ 529057 h 558399"/>
                <a:gd name="connsiteX2" fmla="*/ 498833 w 557519"/>
                <a:gd name="connsiteY2" fmla="*/ 132924 h 558399"/>
                <a:gd name="connsiteX3" fmla="*/ 488856 w 557519"/>
                <a:gd name="connsiteY3" fmla="*/ 118253 h 558399"/>
                <a:gd name="connsiteX4" fmla="*/ 352117 w 557519"/>
                <a:gd name="connsiteY4" fmla="*/ 73358 h 558399"/>
                <a:gd name="connsiteX5" fmla="*/ 352117 w 557519"/>
                <a:gd name="connsiteY5" fmla="*/ 14672 h 558399"/>
                <a:gd name="connsiteX6" fmla="*/ 337446 w 557519"/>
                <a:gd name="connsiteY6" fmla="*/ 0 h 558399"/>
                <a:gd name="connsiteX7" fmla="*/ 73358 w 557519"/>
                <a:gd name="connsiteY7" fmla="*/ 0 h 558399"/>
                <a:gd name="connsiteX8" fmla="*/ 58686 w 557519"/>
                <a:gd name="connsiteY8" fmla="*/ 14672 h 558399"/>
                <a:gd name="connsiteX9" fmla="*/ 58686 w 557519"/>
                <a:gd name="connsiteY9" fmla="*/ 529057 h 558399"/>
                <a:gd name="connsiteX10" fmla="*/ 14672 w 557519"/>
                <a:gd name="connsiteY10" fmla="*/ 529057 h 558399"/>
                <a:gd name="connsiteX11" fmla="*/ 0 w 557519"/>
                <a:gd name="connsiteY11" fmla="*/ 543728 h 558399"/>
                <a:gd name="connsiteX12" fmla="*/ 14672 w 557519"/>
                <a:gd name="connsiteY12" fmla="*/ 558400 h 558399"/>
                <a:gd name="connsiteX13" fmla="*/ 542848 w 557519"/>
                <a:gd name="connsiteY13" fmla="*/ 558400 h 558399"/>
                <a:gd name="connsiteX14" fmla="*/ 557519 w 557519"/>
                <a:gd name="connsiteY14" fmla="*/ 543728 h 558399"/>
                <a:gd name="connsiteX15" fmla="*/ 542848 w 557519"/>
                <a:gd name="connsiteY15" fmla="*/ 529057 h 558399"/>
                <a:gd name="connsiteX16" fmla="*/ 469490 w 557519"/>
                <a:gd name="connsiteY16" fmla="*/ 143488 h 558399"/>
                <a:gd name="connsiteX17" fmla="*/ 469490 w 557519"/>
                <a:gd name="connsiteY17" fmla="*/ 529057 h 558399"/>
                <a:gd name="connsiteX18" fmla="*/ 352117 w 557519"/>
                <a:gd name="connsiteY18" fmla="*/ 529057 h 558399"/>
                <a:gd name="connsiteX19" fmla="*/ 352117 w 557519"/>
                <a:gd name="connsiteY19" fmla="*/ 104168 h 558399"/>
                <a:gd name="connsiteX20" fmla="*/ 190730 w 557519"/>
                <a:gd name="connsiteY20" fmla="*/ 529057 h 558399"/>
                <a:gd name="connsiteX21" fmla="*/ 190730 w 557519"/>
                <a:gd name="connsiteY21" fmla="*/ 470370 h 558399"/>
                <a:gd name="connsiteX22" fmla="*/ 220073 w 557519"/>
                <a:gd name="connsiteY22" fmla="*/ 470370 h 558399"/>
                <a:gd name="connsiteX23" fmla="*/ 220073 w 557519"/>
                <a:gd name="connsiteY23" fmla="*/ 529057 h 558399"/>
                <a:gd name="connsiteX24" fmla="*/ 234745 w 557519"/>
                <a:gd name="connsiteY24" fmla="*/ 441027 h 558399"/>
                <a:gd name="connsiteX25" fmla="*/ 176059 w 557519"/>
                <a:gd name="connsiteY25" fmla="*/ 441027 h 558399"/>
                <a:gd name="connsiteX26" fmla="*/ 161387 w 557519"/>
                <a:gd name="connsiteY26" fmla="*/ 455699 h 558399"/>
                <a:gd name="connsiteX27" fmla="*/ 161387 w 557519"/>
                <a:gd name="connsiteY27" fmla="*/ 529057 h 558399"/>
                <a:gd name="connsiteX28" fmla="*/ 88029 w 557519"/>
                <a:gd name="connsiteY28" fmla="*/ 529057 h 558399"/>
                <a:gd name="connsiteX29" fmla="*/ 88029 w 557519"/>
                <a:gd name="connsiteY29" fmla="*/ 30223 h 558399"/>
                <a:gd name="connsiteX30" fmla="*/ 322774 w 557519"/>
                <a:gd name="connsiteY30" fmla="*/ 30223 h 558399"/>
                <a:gd name="connsiteX31" fmla="*/ 322774 w 557519"/>
                <a:gd name="connsiteY31" fmla="*/ 529057 h 558399"/>
                <a:gd name="connsiteX32" fmla="*/ 249417 w 557519"/>
                <a:gd name="connsiteY32" fmla="*/ 529057 h 558399"/>
                <a:gd name="connsiteX33" fmla="*/ 249417 w 557519"/>
                <a:gd name="connsiteY33" fmla="*/ 454818 h 558399"/>
                <a:gd name="connsiteX34" fmla="*/ 234745 w 557519"/>
                <a:gd name="connsiteY34" fmla="*/ 441027 h 558399"/>
                <a:gd name="connsiteX35" fmla="*/ 190143 w 557519"/>
                <a:gd name="connsiteY35" fmla="*/ 367669 h 558399"/>
                <a:gd name="connsiteX36" fmla="*/ 176059 w 557519"/>
                <a:gd name="connsiteY36" fmla="*/ 382341 h 558399"/>
                <a:gd name="connsiteX37" fmla="*/ 146716 w 557519"/>
                <a:gd name="connsiteY37" fmla="*/ 382341 h 558399"/>
                <a:gd name="connsiteX38" fmla="*/ 132044 w 557519"/>
                <a:gd name="connsiteY38" fmla="*/ 367669 h 558399"/>
                <a:gd name="connsiteX39" fmla="*/ 146716 w 557519"/>
                <a:gd name="connsiteY39" fmla="*/ 352998 h 558399"/>
                <a:gd name="connsiteX40" fmla="*/ 176059 w 557519"/>
                <a:gd name="connsiteY40" fmla="*/ 352998 h 558399"/>
                <a:gd name="connsiteX41" fmla="*/ 190143 w 557519"/>
                <a:gd name="connsiteY41" fmla="*/ 367669 h 558399"/>
                <a:gd name="connsiteX42" fmla="*/ 265849 w 557519"/>
                <a:gd name="connsiteY42" fmla="*/ 382341 h 558399"/>
                <a:gd name="connsiteX43" fmla="*/ 234745 w 557519"/>
                <a:gd name="connsiteY43" fmla="*/ 382341 h 558399"/>
                <a:gd name="connsiteX44" fmla="*/ 220073 w 557519"/>
                <a:gd name="connsiteY44" fmla="*/ 367669 h 558399"/>
                <a:gd name="connsiteX45" fmla="*/ 234745 w 557519"/>
                <a:gd name="connsiteY45" fmla="*/ 352998 h 558399"/>
                <a:gd name="connsiteX46" fmla="*/ 264088 w 557519"/>
                <a:gd name="connsiteY46" fmla="*/ 352998 h 558399"/>
                <a:gd name="connsiteX47" fmla="*/ 278760 w 557519"/>
                <a:gd name="connsiteY47" fmla="*/ 367669 h 558399"/>
                <a:gd name="connsiteX48" fmla="*/ 264088 w 557519"/>
                <a:gd name="connsiteY48" fmla="*/ 382341 h 558399"/>
                <a:gd name="connsiteX49" fmla="*/ 190143 w 557519"/>
                <a:gd name="connsiteY49" fmla="*/ 279640 h 558399"/>
                <a:gd name="connsiteX50" fmla="*/ 176059 w 557519"/>
                <a:gd name="connsiteY50" fmla="*/ 294312 h 558399"/>
                <a:gd name="connsiteX51" fmla="*/ 146716 w 557519"/>
                <a:gd name="connsiteY51" fmla="*/ 294312 h 558399"/>
                <a:gd name="connsiteX52" fmla="*/ 132044 w 557519"/>
                <a:gd name="connsiteY52" fmla="*/ 279640 h 558399"/>
                <a:gd name="connsiteX53" fmla="*/ 146716 w 557519"/>
                <a:gd name="connsiteY53" fmla="*/ 264968 h 558399"/>
                <a:gd name="connsiteX54" fmla="*/ 176059 w 557519"/>
                <a:gd name="connsiteY54" fmla="*/ 264968 h 558399"/>
                <a:gd name="connsiteX55" fmla="*/ 190143 w 557519"/>
                <a:gd name="connsiteY55" fmla="*/ 279640 h 558399"/>
                <a:gd name="connsiteX56" fmla="*/ 219487 w 557519"/>
                <a:gd name="connsiteY56" fmla="*/ 279640 h 558399"/>
                <a:gd name="connsiteX57" fmla="*/ 234146 w 557519"/>
                <a:gd name="connsiteY57" fmla="*/ 264957 h 558399"/>
                <a:gd name="connsiteX58" fmla="*/ 234745 w 557519"/>
                <a:gd name="connsiteY58" fmla="*/ 264968 h 558399"/>
                <a:gd name="connsiteX59" fmla="*/ 264088 w 557519"/>
                <a:gd name="connsiteY59" fmla="*/ 264968 h 558399"/>
                <a:gd name="connsiteX60" fmla="*/ 278760 w 557519"/>
                <a:gd name="connsiteY60" fmla="*/ 279640 h 558399"/>
                <a:gd name="connsiteX61" fmla="*/ 264088 w 557519"/>
                <a:gd name="connsiteY61" fmla="*/ 294312 h 558399"/>
                <a:gd name="connsiteX62" fmla="*/ 234745 w 557519"/>
                <a:gd name="connsiteY62" fmla="*/ 294312 h 558399"/>
                <a:gd name="connsiteX63" fmla="*/ 220660 w 557519"/>
                <a:gd name="connsiteY63" fmla="*/ 279640 h 558399"/>
                <a:gd name="connsiteX64" fmla="*/ 190143 w 557519"/>
                <a:gd name="connsiteY64" fmla="*/ 191611 h 558399"/>
                <a:gd name="connsiteX65" fmla="*/ 176059 w 557519"/>
                <a:gd name="connsiteY65" fmla="*/ 206282 h 558399"/>
                <a:gd name="connsiteX66" fmla="*/ 146716 w 557519"/>
                <a:gd name="connsiteY66" fmla="*/ 206282 h 558399"/>
                <a:gd name="connsiteX67" fmla="*/ 132044 w 557519"/>
                <a:gd name="connsiteY67" fmla="*/ 191611 h 558399"/>
                <a:gd name="connsiteX68" fmla="*/ 146716 w 557519"/>
                <a:gd name="connsiteY68" fmla="*/ 176939 h 558399"/>
                <a:gd name="connsiteX69" fmla="*/ 176059 w 557519"/>
                <a:gd name="connsiteY69" fmla="*/ 176939 h 558399"/>
                <a:gd name="connsiteX70" fmla="*/ 190143 w 557519"/>
                <a:gd name="connsiteY70" fmla="*/ 191611 h 558399"/>
                <a:gd name="connsiteX71" fmla="*/ 219487 w 557519"/>
                <a:gd name="connsiteY71" fmla="*/ 191611 h 558399"/>
                <a:gd name="connsiteX72" fmla="*/ 234146 w 557519"/>
                <a:gd name="connsiteY72" fmla="*/ 176927 h 558399"/>
                <a:gd name="connsiteX73" fmla="*/ 234745 w 557519"/>
                <a:gd name="connsiteY73" fmla="*/ 176939 h 558399"/>
                <a:gd name="connsiteX74" fmla="*/ 264088 w 557519"/>
                <a:gd name="connsiteY74" fmla="*/ 176939 h 558399"/>
                <a:gd name="connsiteX75" fmla="*/ 278760 w 557519"/>
                <a:gd name="connsiteY75" fmla="*/ 191611 h 558399"/>
                <a:gd name="connsiteX76" fmla="*/ 264088 w 557519"/>
                <a:gd name="connsiteY76" fmla="*/ 206282 h 558399"/>
                <a:gd name="connsiteX77" fmla="*/ 234745 w 557519"/>
                <a:gd name="connsiteY77" fmla="*/ 206282 h 558399"/>
                <a:gd name="connsiteX78" fmla="*/ 220660 w 557519"/>
                <a:gd name="connsiteY78" fmla="*/ 191611 h 558399"/>
                <a:gd name="connsiteX79" fmla="*/ 190143 w 557519"/>
                <a:gd name="connsiteY79" fmla="*/ 103581 h 558399"/>
                <a:gd name="connsiteX80" fmla="*/ 176059 w 557519"/>
                <a:gd name="connsiteY80" fmla="*/ 118253 h 558399"/>
                <a:gd name="connsiteX81" fmla="*/ 146716 w 557519"/>
                <a:gd name="connsiteY81" fmla="*/ 118253 h 558399"/>
                <a:gd name="connsiteX82" fmla="*/ 132044 w 557519"/>
                <a:gd name="connsiteY82" fmla="*/ 103581 h 558399"/>
                <a:gd name="connsiteX83" fmla="*/ 146716 w 557519"/>
                <a:gd name="connsiteY83" fmla="*/ 88910 h 558399"/>
                <a:gd name="connsiteX84" fmla="*/ 176059 w 557519"/>
                <a:gd name="connsiteY84" fmla="*/ 88910 h 558399"/>
                <a:gd name="connsiteX85" fmla="*/ 190143 w 557519"/>
                <a:gd name="connsiteY85" fmla="*/ 103581 h 558399"/>
                <a:gd name="connsiteX86" fmla="*/ 219487 w 557519"/>
                <a:gd name="connsiteY86" fmla="*/ 103581 h 558399"/>
                <a:gd name="connsiteX87" fmla="*/ 234146 w 557519"/>
                <a:gd name="connsiteY87" fmla="*/ 88898 h 558399"/>
                <a:gd name="connsiteX88" fmla="*/ 234745 w 557519"/>
                <a:gd name="connsiteY88" fmla="*/ 88910 h 558399"/>
                <a:gd name="connsiteX89" fmla="*/ 264088 w 557519"/>
                <a:gd name="connsiteY89" fmla="*/ 88910 h 558399"/>
                <a:gd name="connsiteX90" fmla="*/ 278760 w 557519"/>
                <a:gd name="connsiteY90" fmla="*/ 103581 h 558399"/>
                <a:gd name="connsiteX91" fmla="*/ 264088 w 557519"/>
                <a:gd name="connsiteY91" fmla="*/ 118253 h 558399"/>
                <a:gd name="connsiteX92" fmla="*/ 234745 w 557519"/>
                <a:gd name="connsiteY92" fmla="*/ 118253 h 558399"/>
                <a:gd name="connsiteX93" fmla="*/ 220660 w 557519"/>
                <a:gd name="connsiteY93" fmla="*/ 103581 h 558399"/>
                <a:gd name="connsiteX94" fmla="*/ 438973 w 557519"/>
                <a:gd name="connsiteY94" fmla="*/ 455699 h 558399"/>
                <a:gd name="connsiteX95" fmla="*/ 424302 w 557519"/>
                <a:gd name="connsiteY95" fmla="*/ 470370 h 558399"/>
                <a:gd name="connsiteX96" fmla="*/ 394958 w 557519"/>
                <a:gd name="connsiteY96" fmla="*/ 470370 h 558399"/>
                <a:gd name="connsiteX97" fmla="*/ 380287 w 557519"/>
                <a:gd name="connsiteY97" fmla="*/ 455699 h 558399"/>
                <a:gd name="connsiteX98" fmla="*/ 394958 w 557519"/>
                <a:gd name="connsiteY98" fmla="*/ 441027 h 558399"/>
                <a:gd name="connsiteX99" fmla="*/ 424302 w 557519"/>
                <a:gd name="connsiteY99" fmla="*/ 441027 h 558399"/>
                <a:gd name="connsiteX100" fmla="*/ 440120 w 557519"/>
                <a:gd name="connsiteY100" fmla="*/ 454452 h 558399"/>
                <a:gd name="connsiteX101" fmla="*/ 440147 w 557519"/>
                <a:gd name="connsiteY101" fmla="*/ 454818 h 558399"/>
                <a:gd name="connsiteX102" fmla="*/ 380287 w 557519"/>
                <a:gd name="connsiteY102" fmla="*/ 367669 h 558399"/>
                <a:gd name="connsiteX103" fmla="*/ 394958 w 557519"/>
                <a:gd name="connsiteY103" fmla="*/ 352998 h 558399"/>
                <a:gd name="connsiteX104" fmla="*/ 424302 w 557519"/>
                <a:gd name="connsiteY104" fmla="*/ 352998 h 558399"/>
                <a:gd name="connsiteX105" fmla="*/ 438973 w 557519"/>
                <a:gd name="connsiteY105" fmla="*/ 367669 h 558399"/>
                <a:gd name="connsiteX106" fmla="*/ 424302 w 557519"/>
                <a:gd name="connsiteY106" fmla="*/ 382341 h 558399"/>
                <a:gd name="connsiteX107" fmla="*/ 394958 w 557519"/>
                <a:gd name="connsiteY107" fmla="*/ 382341 h 558399"/>
                <a:gd name="connsiteX108" fmla="*/ 381461 w 557519"/>
                <a:gd name="connsiteY108" fmla="*/ 367083 h 558399"/>
                <a:gd name="connsiteX109" fmla="*/ 380287 w 557519"/>
                <a:gd name="connsiteY109" fmla="*/ 279640 h 558399"/>
                <a:gd name="connsiteX110" fmla="*/ 394958 w 557519"/>
                <a:gd name="connsiteY110" fmla="*/ 264968 h 558399"/>
                <a:gd name="connsiteX111" fmla="*/ 424302 w 557519"/>
                <a:gd name="connsiteY111" fmla="*/ 264968 h 558399"/>
                <a:gd name="connsiteX112" fmla="*/ 438973 w 557519"/>
                <a:gd name="connsiteY112" fmla="*/ 279640 h 558399"/>
                <a:gd name="connsiteX113" fmla="*/ 424302 w 557519"/>
                <a:gd name="connsiteY113" fmla="*/ 294312 h 558399"/>
                <a:gd name="connsiteX114" fmla="*/ 394958 w 557519"/>
                <a:gd name="connsiteY114" fmla="*/ 294312 h 558399"/>
                <a:gd name="connsiteX115" fmla="*/ 381461 w 557519"/>
                <a:gd name="connsiteY115" fmla="*/ 279640 h 558399"/>
                <a:gd name="connsiteX116" fmla="*/ 380287 w 557519"/>
                <a:gd name="connsiteY116" fmla="*/ 191611 h 558399"/>
                <a:gd name="connsiteX117" fmla="*/ 394958 w 557519"/>
                <a:gd name="connsiteY117" fmla="*/ 176939 h 558399"/>
                <a:gd name="connsiteX118" fmla="*/ 424302 w 557519"/>
                <a:gd name="connsiteY118" fmla="*/ 176939 h 558399"/>
                <a:gd name="connsiteX119" fmla="*/ 438973 w 557519"/>
                <a:gd name="connsiteY119" fmla="*/ 191611 h 558399"/>
                <a:gd name="connsiteX120" fmla="*/ 424302 w 557519"/>
                <a:gd name="connsiteY120" fmla="*/ 206282 h 558399"/>
                <a:gd name="connsiteX121" fmla="*/ 394958 w 557519"/>
                <a:gd name="connsiteY121" fmla="*/ 206282 h 558399"/>
                <a:gd name="connsiteX122" fmla="*/ 381461 w 557519"/>
                <a:gd name="connsiteY122" fmla="*/ 192198 h 55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7519" h="558399">
                  <a:moveTo>
                    <a:pt x="542848" y="529057"/>
                  </a:moveTo>
                  <a:lnTo>
                    <a:pt x="498833" y="529057"/>
                  </a:lnTo>
                  <a:lnTo>
                    <a:pt x="498833" y="132924"/>
                  </a:lnTo>
                  <a:cubicBezTo>
                    <a:pt x="499282" y="126320"/>
                    <a:pt x="495162" y="120264"/>
                    <a:pt x="488856" y="118253"/>
                  </a:cubicBezTo>
                  <a:lnTo>
                    <a:pt x="352117" y="73358"/>
                  </a:lnTo>
                  <a:lnTo>
                    <a:pt x="352117" y="14672"/>
                  </a:lnTo>
                  <a:cubicBezTo>
                    <a:pt x="352117" y="6569"/>
                    <a:pt x="345548" y="0"/>
                    <a:pt x="337446" y="0"/>
                  </a:cubicBezTo>
                  <a:lnTo>
                    <a:pt x="73358" y="0"/>
                  </a:lnTo>
                  <a:cubicBezTo>
                    <a:pt x="65255" y="0"/>
                    <a:pt x="58686" y="6569"/>
                    <a:pt x="58686" y="14672"/>
                  </a:cubicBezTo>
                  <a:lnTo>
                    <a:pt x="58686" y="529057"/>
                  </a:lnTo>
                  <a:lnTo>
                    <a:pt x="14672" y="529057"/>
                  </a:lnTo>
                  <a:cubicBezTo>
                    <a:pt x="6569" y="529057"/>
                    <a:pt x="0" y="535627"/>
                    <a:pt x="0" y="543728"/>
                  </a:cubicBezTo>
                  <a:cubicBezTo>
                    <a:pt x="0" y="551830"/>
                    <a:pt x="6569" y="558400"/>
                    <a:pt x="14672" y="558400"/>
                  </a:cubicBezTo>
                  <a:lnTo>
                    <a:pt x="542848" y="558400"/>
                  </a:lnTo>
                  <a:cubicBezTo>
                    <a:pt x="550949" y="558400"/>
                    <a:pt x="557519" y="551830"/>
                    <a:pt x="557519" y="543728"/>
                  </a:cubicBezTo>
                  <a:cubicBezTo>
                    <a:pt x="557519" y="535627"/>
                    <a:pt x="550949" y="529057"/>
                    <a:pt x="542848" y="529057"/>
                  </a:cubicBezTo>
                  <a:close/>
                  <a:moveTo>
                    <a:pt x="469490" y="143488"/>
                  </a:moveTo>
                  <a:lnTo>
                    <a:pt x="469490" y="529057"/>
                  </a:lnTo>
                  <a:lnTo>
                    <a:pt x="352117" y="529057"/>
                  </a:lnTo>
                  <a:lnTo>
                    <a:pt x="352117" y="104168"/>
                  </a:lnTo>
                  <a:close/>
                  <a:moveTo>
                    <a:pt x="190730" y="529057"/>
                  </a:moveTo>
                  <a:lnTo>
                    <a:pt x="190730" y="470370"/>
                  </a:lnTo>
                  <a:lnTo>
                    <a:pt x="220073" y="470370"/>
                  </a:lnTo>
                  <a:lnTo>
                    <a:pt x="220073" y="529057"/>
                  </a:lnTo>
                  <a:close/>
                  <a:moveTo>
                    <a:pt x="234745" y="441027"/>
                  </a:moveTo>
                  <a:lnTo>
                    <a:pt x="176059" y="441027"/>
                  </a:lnTo>
                  <a:cubicBezTo>
                    <a:pt x="167956" y="441027"/>
                    <a:pt x="161387" y="447597"/>
                    <a:pt x="161387" y="455699"/>
                  </a:cubicBezTo>
                  <a:lnTo>
                    <a:pt x="161387" y="529057"/>
                  </a:lnTo>
                  <a:lnTo>
                    <a:pt x="88029" y="529057"/>
                  </a:lnTo>
                  <a:lnTo>
                    <a:pt x="88029" y="30223"/>
                  </a:lnTo>
                  <a:lnTo>
                    <a:pt x="322774" y="30223"/>
                  </a:lnTo>
                  <a:lnTo>
                    <a:pt x="322774" y="529057"/>
                  </a:lnTo>
                  <a:lnTo>
                    <a:pt x="249417" y="529057"/>
                  </a:lnTo>
                  <a:lnTo>
                    <a:pt x="249417" y="454818"/>
                  </a:lnTo>
                  <a:cubicBezTo>
                    <a:pt x="248950" y="447060"/>
                    <a:pt x="242515" y="441013"/>
                    <a:pt x="234745" y="441027"/>
                  </a:cubicBezTo>
                  <a:close/>
                  <a:moveTo>
                    <a:pt x="190143" y="367669"/>
                  </a:moveTo>
                  <a:cubicBezTo>
                    <a:pt x="190150" y="375548"/>
                    <a:pt x="183931" y="382027"/>
                    <a:pt x="176059" y="382341"/>
                  </a:cubicBezTo>
                  <a:lnTo>
                    <a:pt x="146716" y="382341"/>
                  </a:lnTo>
                  <a:cubicBezTo>
                    <a:pt x="138613" y="382341"/>
                    <a:pt x="132044" y="375771"/>
                    <a:pt x="132044" y="367669"/>
                  </a:cubicBezTo>
                  <a:cubicBezTo>
                    <a:pt x="132044" y="359568"/>
                    <a:pt x="138613" y="352998"/>
                    <a:pt x="146716" y="352998"/>
                  </a:cubicBezTo>
                  <a:lnTo>
                    <a:pt x="176059" y="352998"/>
                  </a:lnTo>
                  <a:cubicBezTo>
                    <a:pt x="183931" y="353312"/>
                    <a:pt x="190150" y="359791"/>
                    <a:pt x="190143" y="367669"/>
                  </a:cubicBezTo>
                  <a:close/>
                  <a:moveTo>
                    <a:pt x="265849" y="382341"/>
                  </a:moveTo>
                  <a:lnTo>
                    <a:pt x="234745" y="382341"/>
                  </a:lnTo>
                  <a:cubicBezTo>
                    <a:pt x="226643" y="382341"/>
                    <a:pt x="220073" y="375771"/>
                    <a:pt x="220073" y="367669"/>
                  </a:cubicBezTo>
                  <a:cubicBezTo>
                    <a:pt x="220073" y="359568"/>
                    <a:pt x="226643" y="352998"/>
                    <a:pt x="234745" y="352998"/>
                  </a:cubicBezTo>
                  <a:lnTo>
                    <a:pt x="264088" y="352998"/>
                  </a:lnTo>
                  <a:cubicBezTo>
                    <a:pt x="272190" y="352998"/>
                    <a:pt x="278760" y="359568"/>
                    <a:pt x="278760" y="367669"/>
                  </a:cubicBezTo>
                  <a:cubicBezTo>
                    <a:pt x="278760" y="375771"/>
                    <a:pt x="272190" y="382341"/>
                    <a:pt x="264088" y="382341"/>
                  </a:cubicBezTo>
                  <a:close/>
                  <a:moveTo>
                    <a:pt x="190143" y="279640"/>
                  </a:moveTo>
                  <a:cubicBezTo>
                    <a:pt x="190150" y="287519"/>
                    <a:pt x="183931" y="293998"/>
                    <a:pt x="176059" y="294312"/>
                  </a:cubicBezTo>
                  <a:lnTo>
                    <a:pt x="146716" y="294312"/>
                  </a:lnTo>
                  <a:cubicBezTo>
                    <a:pt x="138613" y="294312"/>
                    <a:pt x="132044" y="287742"/>
                    <a:pt x="132044" y="279640"/>
                  </a:cubicBezTo>
                  <a:cubicBezTo>
                    <a:pt x="132044" y="271538"/>
                    <a:pt x="138613" y="264968"/>
                    <a:pt x="146716" y="264968"/>
                  </a:cubicBezTo>
                  <a:lnTo>
                    <a:pt x="176059" y="264968"/>
                  </a:lnTo>
                  <a:cubicBezTo>
                    <a:pt x="183931" y="265282"/>
                    <a:pt x="190150" y="271761"/>
                    <a:pt x="190143" y="279640"/>
                  </a:cubicBezTo>
                  <a:close/>
                  <a:moveTo>
                    <a:pt x="219487" y="279640"/>
                  </a:moveTo>
                  <a:cubicBezTo>
                    <a:pt x="219481" y="271538"/>
                    <a:pt x="226045" y="264963"/>
                    <a:pt x="234146" y="264957"/>
                  </a:cubicBezTo>
                  <a:cubicBezTo>
                    <a:pt x="234346" y="264957"/>
                    <a:pt x="234545" y="264960"/>
                    <a:pt x="234745" y="264968"/>
                  </a:cubicBezTo>
                  <a:lnTo>
                    <a:pt x="264088" y="264968"/>
                  </a:lnTo>
                  <a:cubicBezTo>
                    <a:pt x="272190" y="264968"/>
                    <a:pt x="278760" y="271538"/>
                    <a:pt x="278760" y="279640"/>
                  </a:cubicBezTo>
                  <a:cubicBezTo>
                    <a:pt x="278760" y="287742"/>
                    <a:pt x="272190" y="294312"/>
                    <a:pt x="264088" y="294312"/>
                  </a:cubicBezTo>
                  <a:lnTo>
                    <a:pt x="234745" y="294312"/>
                  </a:lnTo>
                  <a:cubicBezTo>
                    <a:pt x="226872" y="293998"/>
                    <a:pt x="220654" y="287519"/>
                    <a:pt x="220660" y="279640"/>
                  </a:cubicBezTo>
                  <a:close/>
                  <a:moveTo>
                    <a:pt x="190143" y="191611"/>
                  </a:moveTo>
                  <a:cubicBezTo>
                    <a:pt x="190150" y="199490"/>
                    <a:pt x="183931" y="205967"/>
                    <a:pt x="176059" y="206282"/>
                  </a:cubicBezTo>
                  <a:lnTo>
                    <a:pt x="146716" y="206282"/>
                  </a:lnTo>
                  <a:cubicBezTo>
                    <a:pt x="138613" y="206282"/>
                    <a:pt x="132044" y="199713"/>
                    <a:pt x="132044" y="191611"/>
                  </a:cubicBezTo>
                  <a:cubicBezTo>
                    <a:pt x="132044" y="183508"/>
                    <a:pt x="138613" y="176939"/>
                    <a:pt x="146716" y="176939"/>
                  </a:cubicBezTo>
                  <a:lnTo>
                    <a:pt x="176059" y="176939"/>
                  </a:lnTo>
                  <a:cubicBezTo>
                    <a:pt x="183931" y="177254"/>
                    <a:pt x="190150" y="183731"/>
                    <a:pt x="190143" y="191611"/>
                  </a:cubicBezTo>
                  <a:close/>
                  <a:moveTo>
                    <a:pt x="219487" y="191611"/>
                  </a:moveTo>
                  <a:cubicBezTo>
                    <a:pt x="219481" y="183508"/>
                    <a:pt x="226045" y="176934"/>
                    <a:pt x="234146" y="176927"/>
                  </a:cubicBezTo>
                  <a:cubicBezTo>
                    <a:pt x="234346" y="176927"/>
                    <a:pt x="234545" y="176931"/>
                    <a:pt x="234745" y="176939"/>
                  </a:cubicBezTo>
                  <a:lnTo>
                    <a:pt x="264088" y="176939"/>
                  </a:lnTo>
                  <a:cubicBezTo>
                    <a:pt x="272190" y="176939"/>
                    <a:pt x="278760" y="183508"/>
                    <a:pt x="278760" y="191611"/>
                  </a:cubicBezTo>
                  <a:cubicBezTo>
                    <a:pt x="278760" y="199713"/>
                    <a:pt x="272190" y="206282"/>
                    <a:pt x="264088" y="206282"/>
                  </a:cubicBezTo>
                  <a:lnTo>
                    <a:pt x="234745" y="206282"/>
                  </a:lnTo>
                  <a:cubicBezTo>
                    <a:pt x="226872" y="205967"/>
                    <a:pt x="220654" y="199490"/>
                    <a:pt x="220660" y="191611"/>
                  </a:cubicBezTo>
                  <a:close/>
                  <a:moveTo>
                    <a:pt x="190143" y="103581"/>
                  </a:moveTo>
                  <a:cubicBezTo>
                    <a:pt x="190150" y="111460"/>
                    <a:pt x="183931" y="117938"/>
                    <a:pt x="176059" y="118253"/>
                  </a:cubicBezTo>
                  <a:lnTo>
                    <a:pt x="146716" y="118253"/>
                  </a:lnTo>
                  <a:cubicBezTo>
                    <a:pt x="138613" y="118253"/>
                    <a:pt x="132044" y="111684"/>
                    <a:pt x="132044" y="103581"/>
                  </a:cubicBezTo>
                  <a:cubicBezTo>
                    <a:pt x="132044" y="95478"/>
                    <a:pt x="138613" y="88910"/>
                    <a:pt x="146716" y="88910"/>
                  </a:cubicBezTo>
                  <a:lnTo>
                    <a:pt x="176059" y="88910"/>
                  </a:lnTo>
                  <a:cubicBezTo>
                    <a:pt x="183931" y="89225"/>
                    <a:pt x="190150" y="95702"/>
                    <a:pt x="190143" y="103581"/>
                  </a:cubicBezTo>
                  <a:close/>
                  <a:moveTo>
                    <a:pt x="219487" y="103581"/>
                  </a:moveTo>
                  <a:cubicBezTo>
                    <a:pt x="219481" y="95478"/>
                    <a:pt x="226045" y="88904"/>
                    <a:pt x="234146" y="88898"/>
                  </a:cubicBezTo>
                  <a:cubicBezTo>
                    <a:pt x="234346" y="88898"/>
                    <a:pt x="234545" y="88902"/>
                    <a:pt x="234745" y="88910"/>
                  </a:cubicBezTo>
                  <a:lnTo>
                    <a:pt x="264088" y="88910"/>
                  </a:lnTo>
                  <a:cubicBezTo>
                    <a:pt x="272190" y="88910"/>
                    <a:pt x="278760" y="95478"/>
                    <a:pt x="278760" y="103581"/>
                  </a:cubicBezTo>
                  <a:cubicBezTo>
                    <a:pt x="278760" y="111684"/>
                    <a:pt x="272190" y="118253"/>
                    <a:pt x="264088" y="118253"/>
                  </a:cubicBezTo>
                  <a:lnTo>
                    <a:pt x="234745" y="118253"/>
                  </a:lnTo>
                  <a:cubicBezTo>
                    <a:pt x="226872" y="117938"/>
                    <a:pt x="220654" y="111460"/>
                    <a:pt x="220660" y="103581"/>
                  </a:cubicBezTo>
                  <a:close/>
                  <a:moveTo>
                    <a:pt x="438973" y="455699"/>
                  </a:moveTo>
                  <a:cubicBezTo>
                    <a:pt x="438973" y="463800"/>
                    <a:pt x="432403" y="470370"/>
                    <a:pt x="424302" y="470370"/>
                  </a:cubicBezTo>
                  <a:lnTo>
                    <a:pt x="394958" y="470370"/>
                  </a:lnTo>
                  <a:cubicBezTo>
                    <a:pt x="386857" y="470370"/>
                    <a:pt x="380287" y="463800"/>
                    <a:pt x="380287" y="455699"/>
                  </a:cubicBezTo>
                  <a:cubicBezTo>
                    <a:pt x="380287" y="447597"/>
                    <a:pt x="386857" y="441027"/>
                    <a:pt x="394958" y="441027"/>
                  </a:cubicBezTo>
                  <a:lnTo>
                    <a:pt x="424302" y="441027"/>
                  </a:lnTo>
                  <a:cubicBezTo>
                    <a:pt x="432377" y="440367"/>
                    <a:pt x="439460" y="446377"/>
                    <a:pt x="440120" y="454452"/>
                  </a:cubicBezTo>
                  <a:cubicBezTo>
                    <a:pt x="440132" y="454575"/>
                    <a:pt x="440141" y="454695"/>
                    <a:pt x="440147" y="454818"/>
                  </a:cubicBezTo>
                  <a:close/>
                  <a:moveTo>
                    <a:pt x="380287" y="367669"/>
                  </a:moveTo>
                  <a:cubicBezTo>
                    <a:pt x="380442" y="359632"/>
                    <a:pt x="386921" y="353153"/>
                    <a:pt x="394958" y="352998"/>
                  </a:cubicBezTo>
                  <a:lnTo>
                    <a:pt x="424302" y="352998"/>
                  </a:lnTo>
                  <a:cubicBezTo>
                    <a:pt x="432339" y="353153"/>
                    <a:pt x="438818" y="359632"/>
                    <a:pt x="438973" y="367669"/>
                  </a:cubicBezTo>
                  <a:cubicBezTo>
                    <a:pt x="438973" y="375771"/>
                    <a:pt x="432403" y="382341"/>
                    <a:pt x="424302" y="382341"/>
                  </a:cubicBezTo>
                  <a:lnTo>
                    <a:pt x="394958" y="382341"/>
                  </a:lnTo>
                  <a:cubicBezTo>
                    <a:pt x="387086" y="381716"/>
                    <a:pt x="381120" y="374973"/>
                    <a:pt x="381461" y="367083"/>
                  </a:cubicBezTo>
                  <a:close/>
                  <a:moveTo>
                    <a:pt x="380287" y="279640"/>
                  </a:moveTo>
                  <a:cubicBezTo>
                    <a:pt x="380287" y="271538"/>
                    <a:pt x="386857" y="264968"/>
                    <a:pt x="394958" y="264968"/>
                  </a:cubicBezTo>
                  <a:lnTo>
                    <a:pt x="424302" y="264968"/>
                  </a:lnTo>
                  <a:cubicBezTo>
                    <a:pt x="432403" y="264968"/>
                    <a:pt x="438973" y="271538"/>
                    <a:pt x="438973" y="279640"/>
                  </a:cubicBezTo>
                  <a:cubicBezTo>
                    <a:pt x="438973" y="287742"/>
                    <a:pt x="432403" y="294312"/>
                    <a:pt x="424302" y="294312"/>
                  </a:cubicBezTo>
                  <a:lnTo>
                    <a:pt x="394958" y="294312"/>
                  </a:lnTo>
                  <a:cubicBezTo>
                    <a:pt x="387317" y="293698"/>
                    <a:pt x="381437" y="287304"/>
                    <a:pt x="381461" y="279640"/>
                  </a:cubicBezTo>
                  <a:close/>
                  <a:moveTo>
                    <a:pt x="380287" y="191611"/>
                  </a:moveTo>
                  <a:cubicBezTo>
                    <a:pt x="380287" y="183508"/>
                    <a:pt x="386857" y="176939"/>
                    <a:pt x="394958" y="176939"/>
                  </a:cubicBezTo>
                  <a:lnTo>
                    <a:pt x="424302" y="176939"/>
                  </a:lnTo>
                  <a:cubicBezTo>
                    <a:pt x="432403" y="176939"/>
                    <a:pt x="438973" y="183508"/>
                    <a:pt x="438973" y="191611"/>
                  </a:cubicBezTo>
                  <a:cubicBezTo>
                    <a:pt x="438818" y="199648"/>
                    <a:pt x="432339" y="206126"/>
                    <a:pt x="424302" y="206282"/>
                  </a:cubicBezTo>
                  <a:lnTo>
                    <a:pt x="394958" y="206282"/>
                  </a:lnTo>
                  <a:cubicBezTo>
                    <a:pt x="387596" y="205568"/>
                    <a:pt x="381860" y="199583"/>
                    <a:pt x="381461" y="192198"/>
                  </a:cubicBezTo>
                  <a:close/>
                </a:path>
              </a:pathLst>
            </a:custGeom>
            <a:solidFill>
              <a:schemeClr val="tx1"/>
            </a:solidFill>
            <a:ln w="29337" cap="flat">
              <a:noFill/>
              <a:prstDash val="solid"/>
              <a:miter/>
            </a:ln>
          </p:spPr>
          <p:txBody>
            <a:bodyPr rtlCol="0" anchor="ctr"/>
            <a:lstStyle/>
            <a:p>
              <a:pPr algn="r" rtl="1"/>
              <a:endParaRPr lang="en-US"/>
            </a:p>
          </p:txBody>
        </p:sp>
      </p:grpSp>
      <p:pic>
        <p:nvPicPr>
          <p:cNvPr id="71" name="Picture 70">
            <a:extLst>
              <a:ext uri="{FF2B5EF4-FFF2-40B4-BE49-F238E27FC236}">
                <a16:creationId xmlns:a16="http://schemas.microsoft.com/office/drawing/2014/main" id="{15E9FECE-400F-4F84-AE4C-133F359457C2}"/>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391219" y="2258968"/>
            <a:ext cx="864738" cy="452608"/>
          </a:xfrm>
          <a:prstGeom prst="rect">
            <a:avLst/>
          </a:prstGeom>
        </p:spPr>
      </p:pic>
      <p:grpSp>
        <p:nvGrpSpPr>
          <p:cNvPr id="72" name="Group 71">
            <a:extLst>
              <a:ext uri="{FF2B5EF4-FFF2-40B4-BE49-F238E27FC236}">
                <a16:creationId xmlns:a16="http://schemas.microsoft.com/office/drawing/2014/main" id="{A6B447D4-AFBB-4C0D-B30B-196D4111583F}"/>
              </a:ext>
            </a:extLst>
          </p:cNvPr>
          <p:cNvGrpSpPr/>
          <p:nvPr/>
        </p:nvGrpSpPr>
        <p:grpSpPr>
          <a:xfrm>
            <a:off x="10026221" y="2248520"/>
            <a:ext cx="485500" cy="420766"/>
            <a:chOff x="5130808" y="2253638"/>
            <a:chExt cx="485500" cy="420766"/>
          </a:xfrm>
        </p:grpSpPr>
        <p:sp>
          <p:nvSpPr>
            <p:cNvPr id="73" name="Rectangle 72">
              <a:extLst>
                <a:ext uri="{FF2B5EF4-FFF2-40B4-BE49-F238E27FC236}">
                  <a16:creationId xmlns:a16="http://schemas.microsoft.com/office/drawing/2014/main" id="{24E3CE74-C6B7-4107-9374-82288FFA7177}"/>
                </a:ext>
              </a:extLst>
            </p:cNvPr>
            <p:cNvSpPr/>
            <p:nvPr/>
          </p:nvSpPr>
          <p:spPr>
            <a:xfrm>
              <a:off x="5215890"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4" name="Rectangle 73">
              <a:extLst>
                <a:ext uri="{FF2B5EF4-FFF2-40B4-BE49-F238E27FC236}">
                  <a16:creationId xmlns:a16="http://schemas.microsoft.com/office/drawing/2014/main" id="{7BF9F41F-8444-4F66-B7E4-B9DDDFB07DFA}"/>
                </a:ext>
              </a:extLst>
            </p:cNvPr>
            <p:cNvSpPr/>
            <p:nvPr/>
          </p:nvSpPr>
          <p:spPr>
            <a:xfrm>
              <a:off x="5416099"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5" name="Freeform: Shape 74">
              <a:extLst>
                <a:ext uri="{FF2B5EF4-FFF2-40B4-BE49-F238E27FC236}">
                  <a16:creationId xmlns:a16="http://schemas.microsoft.com/office/drawing/2014/main" id="{A7F873B1-0F15-4FD6-B7DE-8D11C634E291}"/>
                </a:ext>
              </a:extLst>
            </p:cNvPr>
            <p:cNvSpPr/>
            <p:nvPr/>
          </p:nvSpPr>
          <p:spPr>
            <a:xfrm>
              <a:off x="5179695" y="2266949"/>
              <a:ext cx="392430" cy="150495"/>
            </a:xfrm>
            <a:custGeom>
              <a:avLst/>
              <a:gdLst>
                <a:gd name="connsiteX0" fmla="*/ 0 w 413385"/>
                <a:gd name="connsiteY0" fmla="*/ 137160 h 152400"/>
                <a:gd name="connsiteX1" fmla="*/ 211455 w 413385"/>
                <a:gd name="connsiteY1" fmla="*/ 0 h 152400"/>
                <a:gd name="connsiteX2" fmla="*/ 413385 w 413385"/>
                <a:gd name="connsiteY2" fmla="*/ 125730 h 152400"/>
                <a:gd name="connsiteX3" fmla="*/ 409575 w 413385"/>
                <a:gd name="connsiteY3" fmla="*/ 150495 h 152400"/>
                <a:gd name="connsiteX4" fmla="*/ 83820 w 413385"/>
                <a:gd name="connsiteY4" fmla="*/ 152400 h 152400"/>
                <a:gd name="connsiteX5" fmla="*/ 0 w 413385"/>
                <a:gd name="connsiteY5" fmla="*/ 137160 h 152400"/>
                <a:gd name="connsiteX0" fmla="*/ 0 w 329565"/>
                <a:gd name="connsiteY0" fmla="*/ 152400 h 152400"/>
                <a:gd name="connsiteX1" fmla="*/ 127635 w 329565"/>
                <a:gd name="connsiteY1" fmla="*/ 0 h 152400"/>
                <a:gd name="connsiteX2" fmla="*/ 329565 w 329565"/>
                <a:gd name="connsiteY2" fmla="*/ 125730 h 152400"/>
                <a:gd name="connsiteX3" fmla="*/ 325755 w 329565"/>
                <a:gd name="connsiteY3" fmla="*/ 150495 h 152400"/>
                <a:gd name="connsiteX4" fmla="*/ 0 w 329565"/>
                <a:gd name="connsiteY4" fmla="*/ 152400 h 152400"/>
                <a:gd name="connsiteX0" fmla="*/ 0 w 392430"/>
                <a:gd name="connsiteY0" fmla="*/ 140970 h 150495"/>
                <a:gd name="connsiteX1" fmla="*/ 190500 w 392430"/>
                <a:gd name="connsiteY1" fmla="*/ 0 h 150495"/>
                <a:gd name="connsiteX2" fmla="*/ 392430 w 392430"/>
                <a:gd name="connsiteY2" fmla="*/ 125730 h 150495"/>
                <a:gd name="connsiteX3" fmla="*/ 388620 w 392430"/>
                <a:gd name="connsiteY3" fmla="*/ 150495 h 150495"/>
                <a:gd name="connsiteX4" fmla="*/ 0 w 392430"/>
                <a:gd name="connsiteY4" fmla="*/ 140970 h 15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30" h="150495">
                  <a:moveTo>
                    <a:pt x="0" y="140970"/>
                  </a:moveTo>
                  <a:lnTo>
                    <a:pt x="190500" y="0"/>
                  </a:lnTo>
                  <a:lnTo>
                    <a:pt x="392430" y="125730"/>
                  </a:lnTo>
                  <a:lnTo>
                    <a:pt x="388620" y="150495"/>
                  </a:lnTo>
                  <a:lnTo>
                    <a:pt x="0" y="14097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6" name="Freeform: Shape 75">
              <a:extLst>
                <a:ext uri="{FF2B5EF4-FFF2-40B4-BE49-F238E27FC236}">
                  <a16:creationId xmlns:a16="http://schemas.microsoft.com/office/drawing/2014/main" id="{CC32155D-6459-4845-85BB-3C13EA6902AF}"/>
                </a:ext>
              </a:extLst>
            </p:cNvPr>
            <p:cNvSpPr/>
            <p:nvPr/>
          </p:nvSpPr>
          <p:spPr>
            <a:xfrm>
              <a:off x="5130808" y="2253638"/>
              <a:ext cx="485500" cy="420766"/>
            </a:xfrm>
            <a:custGeom>
              <a:avLst/>
              <a:gdLst>
                <a:gd name="connsiteX0" fmla="*/ 427434 w 857250"/>
                <a:gd name="connsiteY0" fmla="*/ 37 h 742949"/>
                <a:gd name="connsiteX1" fmla="*/ 413444 w 857250"/>
                <a:gd name="connsiteY1" fmla="*/ 4203 h 742949"/>
                <a:gd name="connsiteX2" fmla="*/ 61019 w 857250"/>
                <a:gd name="connsiteY2" fmla="*/ 222969 h 742949"/>
                <a:gd name="connsiteX3" fmla="*/ 47625 w 857250"/>
                <a:gd name="connsiteY3" fmla="*/ 247375 h 742949"/>
                <a:gd name="connsiteX4" fmla="*/ 47625 w 857250"/>
                <a:gd name="connsiteY4" fmla="*/ 295296 h 742949"/>
                <a:gd name="connsiteX5" fmla="*/ 76200 w 857250"/>
                <a:gd name="connsiteY5" fmla="*/ 323870 h 742949"/>
                <a:gd name="connsiteX6" fmla="*/ 123825 w 857250"/>
                <a:gd name="connsiteY6" fmla="*/ 323870 h 742949"/>
                <a:gd name="connsiteX7" fmla="*/ 123825 w 857250"/>
                <a:gd name="connsiteY7" fmla="*/ 571506 h 742949"/>
                <a:gd name="connsiteX8" fmla="*/ 76200 w 857250"/>
                <a:gd name="connsiteY8" fmla="*/ 571506 h 742949"/>
                <a:gd name="connsiteX9" fmla="*/ 73224 w 857250"/>
                <a:gd name="connsiteY9" fmla="*/ 571506 h 742949"/>
                <a:gd name="connsiteX10" fmla="*/ 55959 w 857250"/>
                <a:gd name="connsiteY10" fmla="*/ 579840 h 742949"/>
                <a:gd name="connsiteX11" fmla="*/ 8334 w 857250"/>
                <a:gd name="connsiteY11" fmla="*/ 627462 h 742949"/>
                <a:gd name="connsiteX12" fmla="*/ 0 w 857250"/>
                <a:gd name="connsiteY12" fmla="*/ 647702 h 742949"/>
                <a:gd name="connsiteX13" fmla="*/ 0 w 857250"/>
                <a:gd name="connsiteY13" fmla="*/ 714374 h 742949"/>
                <a:gd name="connsiteX14" fmla="*/ 28575 w 857250"/>
                <a:gd name="connsiteY14" fmla="*/ 742947 h 742949"/>
                <a:gd name="connsiteX15" fmla="*/ 381000 w 857250"/>
                <a:gd name="connsiteY15" fmla="*/ 742947 h 742949"/>
                <a:gd name="connsiteX16" fmla="*/ 409979 w 857250"/>
                <a:gd name="connsiteY16" fmla="*/ 714778 h 742949"/>
                <a:gd name="connsiteX17" fmla="*/ 381809 w 857250"/>
                <a:gd name="connsiteY17" fmla="*/ 685800 h 742949"/>
                <a:gd name="connsiteX18" fmla="*/ 381000 w 857250"/>
                <a:gd name="connsiteY18" fmla="*/ 685800 h 742949"/>
                <a:gd name="connsiteX19" fmla="*/ 57150 w 857250"/>
                <a:gd name="connsiteY19" fmla="*/ 685800 h 742949"/>
                <a:gd name="connsiteX20" fmla="*/ 57150 w 857250"/>
                <a:gd name="connsiteY20" fmla="*/ 659608 h 742949"/>
                <a:gd name="connsiteX21" fmla="*/ 88106 w 857250"/>
                <a:gd name="connsiteY21" fmla="*/ 628653 h 742949"/>
                <a:gd name="connsiteX22" fmla="*/ 769144 w 857250"/>
                <a:gd name="connsiteY22" fmla="*/ 628653 h 742949"/>
                <a:gd name="connsiteX23" fmla="*/ 800100 w 857250"/>
                <a:gd name="connsiteY23" fmla="*/ 659608 h 742949"/>
                <a:gd name="connsiteX24" fmla="*/ 800100 w 857250"/>
                <a:gd name="connsiteY24" fmla="*/ 685800 h 742949"/>
                <a:gd name="connsiteX25" fmla="*/ 476250 w 857250"/>
                <a:gd name="connsiteY25" fmla="*/ 685800 h 742949"/>
                <a:gd name="connsiteX26" fmla="*/ 447271 w 857250"/>
                <a:gd name="connsiteY26" fmla="*/ 713969 h 742949"/>
                <a:gd name="connsiteX27" fmla="*/ 475441 w 857250"/>
                <a:gd name="connsiteY27" fmla="*/ 742947 h 742949"/>
                <a:gd name="connsiteX28" fmla="*/ 476250 w 857250"/>
                <a:gd name="connsiteY28" fmla="*/ 742947 h 742949"/>
                <a:gd name="connsiteX29" fmla="*/ 828675 w 857250"/>
                <a:gd name="connsiteY29" fmla="*/ 742947 h 742949"/>
                <a:gd name="connsiteX30" fmla="*/ 857250 w 857250"/>
                <a:gd name="connsiteY30" fmla="*/ 714374 h 742949"/>
                <a:gd name="connsiteX31" fmla="*/ 857250 w 857250"/>
                <a:gd name="connsiteY31" fmla="*/ 647702 h 742949"/>
                <a:gd name="connsiteX32" fmla="*/ 848916 w 857250"/>
                <a:gd name="connsiteY32" fmla="*/ 627462 h 742949"/>
                <a:gd name="connsiteX33" fmla="*/ 801291 w 857250"/>
                <a:gd name="connsiteY33" fmla="*/ 579840 h 742949"/>
                <a:gd name="connsiteX34" fmla="*/ 781050 w 857250"/>
                <a:gd name="connsiteY34" fmla="*/ 571506 h 742949"/>
                <a:gd name="connsiteX35" fmla="*/ 733425 w 857250"/>
                <a:gd name="connsiteY35" fmla="*/ 571506 h 742949"/>
                <a:gd name="connsiteX36" fmla="*/ 733425 w 857250"/>
                <a:gd name="connsiteY36" fmla="*/ 323870 h 742949"/>
                <a:gd name="connsiteX37" fmla="*/ 781050 w 857250"/>
                <a:gd name="connsiteY37" fmla="*/ 323870 h 742949"/>
                <a:gd name="connsiteX38" fmla="*/ 809625 w 857250"/>
                <a:gd name="connsiteY38" fmla="*/ 295296 h 742949"/>
                <a:gd name="connsiteX39" fmla="*/ 809625 w 857250"/>
                <a:gd name="connsiteY39" fmla="*/ 247375 h 742949"/>
                <a:gd name="connsiteX40" fmla="*/ 796231 w 857250"/>
                <a:gd name="connsiteY40" fmla="*/ 222969 h 742949"/>
                <a:gd name="connsiteX41" fmla="*/ 443806 w 857250"/>
                <a:gd name="connsiteY41" fmla="*/ 4203 h 742949"/>
                <a:gd name="connsiteX42" fmla="*/ 427434 w 857250"/>
                <a:gd name="connsiteY42" fmla="*/ 37 h 742949"/>
                <a:gd name="connsiteX43" fmla="*/ 428625 w 857250"/>
                <a:gd name="connsiteY43" fmla="*/ 62541 h 742949"/>
                <a:gd name="connsiteX44" fmla="*/ 752475 w 857250"/>
                <a:gd name="connsiteY44" fmla="*/ 263151 h 742949"/>
                <a:gd name="connsiteX45" fmla="*/ 752475 w 857250"/>
                <a:gd name="connsiteY45" fmla="*/ 266723 h 742949"/>
                <a:gd name="connsiteX46" fmla="*/ 104775 w 857250"/>
                <a:gd name="connsiteY46" fmla="*/ 266723 h 742949"/>
                <a:gd name="connsiteX47" fmla="*/ 104775 w 857250"/>
                <a:gd name="connsiteY47" fmla="*/ 263151 h 742949"/>
                <a:gd name="connsiteX48" fmla="*/ 428625 w 857250"/>
                <a:gd name="connsiteY48" fmla="*/ 62541 h 742949"/>
                <a:gd name="connsiteX49" fmla="*/ 180975 w 857250"/>
                <a:gd name="connsiteY49" fmla="*/ 323870 h 742949"/>
                <a:gd name="connsiteX50" fmla="*/ 304800 w 857250"/>
                <a:gd name="connsiteY50" fmla="*/ 323870 h 742949"/>
                <a:gd name="connsiteX51" fmla="*/ 304800 w 857250"/>
                <a:gd name="connsiteY51" fmla="*/ 571506 h 742949"/>
                <a:gd name="connsiteX52" fmla="*/ 180975 w 857250"/>
                <a:gd name="connsiteY52" fmla="*/ 571506 h 742949"/>
                <a:gd name="connsiteX53" fmla="*/ 180975 w 857250"/>
                <a:gd name="connsiteY53" fmla="*/ 323870 h 742949"/>
                <a:gd name="connsiteX54" fmla="*/ 361950 w 857250"/>
                <a:gd name="connsiteY54" fmla="*/ 323870 h 742949"/>
                <a:gd name="connsiteX55" fmla="*/ 495300 w 857250"/>
                <a:gd name="connsiteY55" fmla="*/ 323870 h 742949"/>
                <a:gd name="connsiteX56" fmla="*/ 495300 w 857250"/>
                <a:gd name="connsiteY56" fmla="*/ 571506 h 742949"/>
                <a:gd name="connsiteX57" fmla="*/ 361950 w 857250"/>
                <a:gd name="connsiteY57" fmla="*/ 571506 h 742949"/>
                <a:gd name="connsiteX58" fmla="*/ 361950 w 857250"/>
                <a:gd name="connsiteY58" fmla="*/ 323870 h 742949"/>
                <a:gd name="connsiteX59" fmla="*/ 552450 w 857250"/>
                <a:gd name="connsiteY59" fmla="*/ 323870 h 742949"/>
                <a:gd name="connsiteX60" fmla="*/ 676275 w 857250"/>
                <a:gd name="connsiteY60" fmla="*/ 323870 h 742949"/>
                <a:gd name="connsiteX61" fmla="*/ 676275 w 857250"/>
                <a:gd name="connsiteY61" fmla="*/ 571506 h 742949"/>
                <a:gd name="connsiteX62" fmla="*/ 552450 w 857250"/>
                <a:gd name="connsiteY62" fmla="*/ 571506 h 742949"/>
                <a:gd name="connsiteX63" fmla="*/ 552450 w 857250"/>
                <a:gd name="connsiteY63" fmla="*/ 323870 h 74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57250" h="742949">
                  <a:moveTo>
                    <a:pt x="427434" y="37"/>
                  </a:moveTo>
                  <a:cubicBezTo>
                    <a:pt x="422489" y="191"/>
                    <a:pt x="417669" y="1627"/>
                    <a:pt x="413444" y="4203"/>
                  </a:cubicBezTo>
                  <a:lnTo>
                    <a:pt x="61019" y="222969"/>
                  </a:lnTo>
                  <a:cubicBezTo>
                    <a:pt x="52626" y="228233"/>
                    <a:pt x="47557" y="237468"/>
                    <a:pt x="47625" y="247375"/>
                  </a:cubicBezTo>
                  <a:lnTo>
                    <a:pt x="47625" y="295296"/>
                  </a:lnTo>
                  <a:cubicBezTo>
                    <a:pt x="47627" y="311076"/>
                    <a:pt x="60419" y="323868"/>
                    <a:pt x="76200" y="323870"/>
                  </a:cubicBezTo>
                  <a:lnTo>
                    <a:pt x="123825" y="323870"/>
                  </a:lnTo>
                  <a:lnTo>
                    <a:pt x="123825" y="571506"/>
                  </a:lnTo>
                  <a:lnTo>
                    <a:pt x="76200" y="571506"/>
                  </a:lnTo>
                  <a:cubicBezTo>
                    <a:pt x="75209" y="571454"/>
                    <a:pt x="74215" y="571454"/>
                    <a:pt x="73224" y="571506"/>
                  </a:cubicBezTo>
                  <a:cubicBezTo>
                    <a:pt x="66681" y="572213"/>
                    <a:pt x="60583" y="575157"/>
                    <a:pt x="55959" y="579840"/>
                  </a:cubicBezTo>
                  <a:lnTo>
                    <a:pt x="8334" y="627462"/>
                  </a:lnTo>
                  <a:cubicBezTo>
                    <a:pt x="2980" y="632836"/>
                    <a:pt x="-18" y="640117"/>
                    <a:pt x="0" y="647702"/>
                  </a:cubicBezTo>
                  <a:lnTo>
                    <a:pt x="0" y="714374"/>
                  </a:lnTo>
                  <a:cubicBezTo>
                    <a:pt x="2" y="730154"/>
                    <a:pt x="12794" y="742945"/>
                    <a:pt x="28575" y="742947"/>
                  </a:cubicBezTo>
                  <a:lnTo>
                    <a:pt x="381000" y="742947"/>
                  </a:lnTo>
                  <a:cubicBezTo>
                    <a:pt x="396782" y="743170"/>
                    <a:pt x="409756" y="730559"/>
                    <a:pt x="409979" y="714778"/>
                  </a:cubicBezTo>
                  <a:cubicBezTo>
                    <a:pt x="410203" y="698997"/>
                    <a:pt x="397590" y="686024"/>
                    <a:pt x="381809" y="685800"/>
                  </a:cubicBezTo>
                  <a:cubicBezTo>
                    <a:pt x="381539" y="685796"/>
                    <a:pt x="381270" y="685796"/>
                    <a:pt x="381000" y="685800"/>
                  </a:cubicBezTo>
                  <a:lnTo>
                    <a:pt x="57150" y="685800"/>
                  </a:lnTo>
                  <a:lnTo>
                    <a:pt x="57150" y="659608"/>
                  </a:lnTo>
                  <a:lnTo>
                    <a:pt x="88106" y="628653"/>
                  </a:lnTo>
                  <a:lnTo>
                    <a:pt x="769144" y="628653"/>
                  </a:lnTo>
                  <a:lnTo>
                    <a:pt x="800100" y="659608"/>
                  </a:lnTo>
                  <a:lnTo>
                    <a:pt x="800100" y="685800"/>
                  </a:lnTo>
                  <a:lnTo>
                    <a:pt x="476250" y="685800"/>
                  </a:lnTo>
                  <a:cubicBezTo>
                    <a:pt x="460468" y="685577"/>
                    <a:pt x="447494" y="698189"/>
                    <a:pt x="447271" y="713969"/>
                  </a:cubicBezTo>
                  <a:cubicBezTo>
                    <a:pt x="447047" y="729750"/>
                    <a:pt x="459660" y="742724"/>
                    <a:pt x="475441" y="742947"/>
                  </a:cubicBezTo>
                  <a:cubicBezTo>
                    <a:pt x="475711" y="742951"/>
                    <a:pt x="475981" y="742951"/>
                    <a:pt x="476250" y="742947"/>
                  </a:cubicBezTo>
                  <a:lnTo>
                    <a:pt x="828675" y="742947"/>
                  </a:lnTo>
                  <a:cubicBezTo>
                    <a:pt x="844456" y="742945"/>
                    <a:pt x="857248" y="730154"/>
                    <a:pt x="857250" y="714374"/>
                  </a:cubicBezTo>
                  <a:lnTo>
                    <a:pt x="857250" y="647702"/>
                  </a:lnTo>
                  <a:cubicBezTo>
                    <a:pt x="857268" y="640117"/>
                    <a:pt x="854270" y="632836"/>
                    <a:pt x="848916" y="627462"/>
                  </a:cubicBezTo>
                  <a:lnTo>
                    <a:pt x="801291" y="579840"/>
                  </a:lnTo>
                  <a:cubicBezTo>
                    <a:pt x="795918" y="574486"/>
                    <a:pt x="788636" y="571487"/>
                    <a:pt x="781050" y="571506"/>
                  </a:cubicBezTo>
                  <a:lnTo>
                    <a:pt x="733425" y="571506"/>
                  </a:lnTo>
                  <a:lnTo>
                    <a:pt x="733425" y="323870"/>
                  </a:lnTo>
                  <a:lnTo>
                    <a:pt x="781050" y="323870"/>
                  </a:lnTo>
                  <a:cubicBezTo>
                    <a:pt x="796831" y="323868"/>
                    <a:pt x="809623" y="311076"/>
                    <a:pt x="809625" y="295296"/>
                  </a:cubicBezTo>
                  <a:lnTo>
                    <a:pt x="809625" y="247375"/>
                  </a:lnTo>
                  <a:cubicBezTo>
                    <a:pt x="809694" y="237468"/>
                    <a:pt x="804624" y="228233"/>
                    <a:pt x="796231" y="222969"/>
                  </a:cubicBezTo>
                  <a:lnTo>
                    <a:pt x="443806" y="4203"/>
                  </a:lnTo>
                  <a:cubicBezTo>
                    <a:pt x="438893" y="1197"/>
                    <a:pt x="433187" y="-256"/>
                    <a:pt x="427434" y="37"/>
                  </a:cubicBezTo>
                  <a:close/>
                  <a:moveTo>
                    <a:pt x="428625" y="62541"/>
                  </a:moveTo>
                  <a:lnTo>
                    <a:pt x="752475" y="263151"/>
                  </a:lnTo>
                  <a:lnTo>
                    <a:pt x="752475" y="266723"/>
                  </a:lnTo>
                  <a:lnTo>
                    <a:pt x="104775" y="266723"/>
                  </a:lnTo>
                  <a:lnTo>
                    <a:pt x="104775" y="263151"/>
                  </a:lnTo>
                  <a:lnTo>
                    <a:pt x="428625" y="62541"/>
                  </a:lnTo>
                  <a:close/>
                  <a:moveTo>
                    <a:pt x="180975" y="323870"/>
                  </a:moveTo>
                  <a:lnTo>
                    <a:pt x="304800" y="323870"/>
                  </a:lnTo>
                  <a:lnTo>
                    <a:pt x="304800" y="571506"/>
                  </a:lnTo>
                  <a:lnTo>
                    <a:pt x="180975" y="571506"/>
                  </a:lnTo>
                  <a:lnTo>
                    <a:pt x="180975" y="323870"/>
                  </a:lnTo>
                  <a:close/>
                  <a:moveTo>
                    <a:pt x="361950" y="323870"/>
                  </a:moveTo>
                  <a:lnTo>
                    <a:pt x="495300" y="323870"/>
                  </a:lnTo>
                  <a:lnTo>
                    <a:pt x="495300" y="571506"/>
                  </a:lnTo>
                  <a:lnTo>
                    <a:pt x="361950" y="571506"/>
                  </a:lnTo>
                  <a:lnTo>
                    <a:pt x="361950" y="323870"/>
                  </a:lnTo>
                  <a:close/>
                  <a:moveTo>
                    <a:pt x="552450" y="323870"/>
                  </a:moveTo>
                  <a:lnTo>
                    <a:pt x="676275" y="323870"/>
                  </a:lnTo>
                  <a:lnTo>
                    <a:pt x="676275" y="571506"/>
                  </a:lnTo>
                  <a:lnTo>
                    <a:pt x="552450" y="571506"/>
                  </a:lnTo>
                  <a:lnTo>
                    <a:pt x="552450" y="323870"/>
                  </a:lnTo>
                  <a:close/>
                </a:path>
              </a:pathLst>
            </a:custGeom>
            <a:solidFill>
              <a:schemeClr val="tx1"/>
            </a:solidFill>
            <a:ln w="9525" cap="flat">
              <a:noFill/>
              <a:prstDash val="solid"/>
              <a:miter/>
            </a:ln>
          </p:spPr>
          <p:txBody>
            <a:bodyPr rtlCol="0" anchor="ctr"/>
            <a:lstStyle/>
            <a:p>
              <a:pPr algn="r" rtl="1"/>
              <a:endParaRPr lang="en-US"/>
            </a:p>
          </p:txBody>
        </p:sp>
      </p:grpSp>
      <p:grpSp>
        <p:nvGrpSpPr>
          <p:cNvPr id="77" name="Group 76">
            <a:extLst>
              <a:ext uri="{FF2B5EF4-FFF2-40B4-BE49-F238E27FC236}">
                <a16:creationId xmlns:a16="http://schemas.microsoft.com/office/drawing/2014/main" id="{4926B064-8A2D-43F2-8275-F813CC585C52}"/>
              </a:ext>
            </a:extLst>
          </p:cNvPr>
          <p:cNvGrpSpPr/>
          <p:nvPr/>
        </p:nvGrpSpPr>
        <p:grpSpPr>
          <a:xfrm>
            <a:off x="4340598" y="2263140"/>
            <a:ext cx="611069" cy="448749"/>
            <a:chOff x="5032462" y="2377440"/>
            <a:chExt cx="611069" cy="448749"/>
          </a:xfrm>
        </p:grpSpPr>
        <p:sp>
          <p:nvSpPr>
            <p:cNvPr id="78" name="Freeform: Shape 77">
              <a:extLst>
                <a:ext uri="{FF2B5EF4-FFF2-40B4-BE49-F238E27FC236}">
                  <a16:creationId xmlns:a16="http://schemas.microsoft.com/office/drawing/2014/main" id="{967DD01B-96E0-4B46-8FC6-E290912C4FDE}"/>
                </a:ext>
              </a:extLst>
            </p:cNvPr>
            <p:cNvSpPr/>
            <p:nvPr/>
          </p:nvSpPr>
          <p:spPr>
            <a:xfrm>
              <a:off x="5064760" y="2377440"/>
              <a:ext cx="553720" cy="294640"/>
            </a:xfrm>
            <a:custGeom>
              <a:avLst/>
              <a:gdLst>
                <a:gd name="connsiteX0" fmla="*/ 269240 w 553720"/>
                <a:gd name="connsiteY0" fmla="*/ 0 h 294640"/>
                <a:gd name="connsiteX1" fmla="*/ 553720 w 553720"/>
                <a:gd name="connsiteY1" fmla="*/ 157480 h 294640"/>
                <a:gd name="connsiteX2" fmla="*/ 289560 w 553720"/>
                <a:gd name="connsiteY2" fmla="*/ 294640 h 294640"/>
                <a:gd name="connsiteX3" fmla="*/ 0 w 553720"/>
                <a:gd name="connsiteY3" fmla="*/ 162560 h 294640"/>
                <a:gd name="connsiteX4" fmla="*/ 269240 w 553720"/>
                <a:gd name="connsiteY4" fmla="*/ 0 h 29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294640">
                  <a:moveTo>
                    <a:pt x="269240" y="0"/>
                  </a:moveTo>
                  <a:lnTo>
                    <a:pt x="553720" y="157480"/>
                  </a:lnTo>
                  <a:lnTo>
                    <a:pt x="289560" y="294640"/>
                  </a:lnTo>
                  <a:lnTo>
                    <a:pt x="0" y="162560"/>
                  </a:lnTo>
                  <a:lnTo>
                    <a:pt x="269240" y="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9" name="Freeform: Shape 78">
              <a:extLst>
                <a:ext uri="{FF2B5EF4-FFF2-40B4-BE49-F238E27FC236}">
                  <a16:creationId xmlns:a16="http://schemas.microsoft.com/office/drawing/2014/main" id="{2E5C9F3C-A575-456F-8A35-BC836C59A423}"/>
                </a:ext>
              </a:extLst>
            </p:cNvPr>
            <p:cNvSpPr/>
            <p:nvPr/>
          </p:nvSpPr>
          <p:spPr>
            <a:xfrm>
              <a:off x="5032462" y="2380630"/>
              <a:ext cx="611069" cy="445559"/>
            </a:xfrm>
            <a:custGeom>
              <a:avLst/>
              <a:gdLst>
                <a:gd name="connsiteX0" fmla="*/ 692316 w 849507"/>
                <a:gd name="connsiteY0" fmla="*/ 259857 h 619415"/>
                <a:gd name="connsiteX1" fmla="*/ 444066 w 849507"/>
                <a:gd name="connsiteY1" fmla="*/ 136146 h 619415"/>
                <a:gd name="connsiteX2" fmla="*/ 414748 w 849507"/>
                <a:gd name="connsiteY2" fmla="*/ 145957 h 619415"/>
                <a:gd name="connsiteX3" fmla="*/ 424559 w 849507"/>
                <a:gd name="connsiteY3" fmla="*/ 175284 h 619415"/>
                <a:gd name="connsiteX4" fmla="*/ 643158 w 849507"/>
                <a:gd name="connsiteY4" fmla="*/ 284212 h 619415"/>
                <a:gd name="connsiteX5" fmla="*/ 419863 w 849507"/>
                <a:gd name="connsiteY5" fmla="*/ 394854 h 619415"/>
                <a:gd name="connsiteX6" fmla="*/ 198559 w 849507"/>
                <a:gd name="connsiteY6" fmla="*/ 282431 h 619415"/>
                <a:gd name="connsiteX7" fmla="*/ 187472 w 849507"/>
                <a:gd name="connsiteY7" fmla="*/ 276802 h 619415"/>
                <a:gd name="connsiteX8" fmla="*/ 70762 w 849507"/>
                <a:gd name="connsiteY8" fmla="*/ 217518 h 619415"/>
                <a:gd name="connsiteX9" fmla="*/ 419863 w 849507"/>
                <a:gd name="connsiteY9" fmla="*/ 46154 h 619415"/>
                <a:gd name="connsiteX10" fmla="*/ 777765 w 849507"/>
                <a:gd name="connsiteY10" fmla="*/ 217518 h 619415"/>
                <a:gd name="connsiteX11" fmla="*/ 692316 w 849507"/>
                <a:gd name="connsiteY11" fmla="*/ 259857 h 619415"/>
                <a:gd name="connsiteX12" fmla="*/ 611868 w 849507"/>
                <a:gd name="connsiteY12" fmla="*/ 514336 h 619415"/>
                <a:gd name="connsiteX13" fmla="*/ 204865 w 849507"/>
                <a:gd name="connsiteY13" fmla="*/ 490438 h 619415"/>
                <a:gd name="connsiteX14" fmla="*/ 204865 w 849507"/>
                <a:gd name="connsiteY14" fmla="*/ 334666 h 619415"/>
                <a:gd name="connsiteX15" fmla="*/ 409843 w 849507"/>
                <a:gd name="connsiteY15" fmla="*/ 438793 h 619415"/>
                <a:gd name="connsiteX16" fmla="*/ 419739 w 849507"/>
                <a:gd name="connsiteY16" fmla="*/ 441156 h 619415"/>
                <a:gd name="connsiteX17" fmla="*/ 429455 w 849507"/>
                <a:gd name="connsiteY17" fmla="*/ 438898 h 619415"/>
                <a:gd name="connsiteX18" fmla="*/ 611868 w 849507"/>
                <a:gd name="connsiteY18" fmla="*/ 348506 h 619415"/>
                <a:gd name="connsiteX19" fmla="*/ 611868 w 849507"/>
                <a:gd name="connsiteY19" fmla="*/ 514336 h 619415"/>
                <a:gd name="connsiteX20" fmla="*/ 837087 w 849507"/>
                <a:gd name="connsiteY20" fmla="*/ 197458 h 619415"/>
                <a:gd name="connsiteX21" fmla="*/ 429169 w 849507"/>
                <a:gd name="connsiteY21" fmla="*/ 2148 h 619415"/>
                <a:gd name="connsiteX22" fmla="*/ 410119 w 849507"/>
                <a:gd name="connsiteY22" fmla="*/ 2253 h 619415"/>
                <a:gd name="connsiteX23" fmla="*/ 12231 w 849507"/>
                <a:gd name="connsiteY23" fmla="*/ 197563 h 619415"/>
                <a:gd name="connsiteX24" fmla="*/ 1 w 849507"/>
                <a:gd name="connsiteY24" fmla="*/ 217023 h 619415"/>
                <a:gd name="connsiteX25" fmla="*/ 11945 w 849507"/>
                <a:gd name="connsiteY25" fmla="*/ 236654 h 619415"/>
                <a:gd name="connsiteX26" fmla="*/ 161164 w 849507"/>
                <a:gd name="connsiteY26" fmla="*/ 312463 h 619415"/>
                <a:gd name="connsiteX27" fmla="*/ 161164 w 849507"/>
                <a:gd name="connsiteY27" fmla="*/ 499887 h 619415"/>
                <a:gd name="connsiteX28" fmla="*/ 167498 w 849507"/>
                <a:gd name="connsiteY28" fmla="*/ 515298 h 619415"/>
                <a:gd name="connsiteX29" fmla="*/ 425140 w 849507"/>
                <a:gd name="connsiteY29" fmla="*/ 619416 h 619415"/>
                <a:gd name="connsiteX30" fmla="*/ 646310 w 849507"/>
                <a:gd name="connsiteY30" fmla="*/ 543702 h 619415"/>
                <a:gd name="connsiteX31" fmla="*/ 655569 w 849507"/>
                <a:gd name="connsiteY31" fmla="*/ 525842 h 619415"/>
                <a:gd name="connsiteX32" fmla="*/ 655569 w 849507"/>
                <a:gd name="connsiteY32" fmla="*/ 326846 h 619415"/>
                <a:gd name="connsiteX33" fmla="*/ 681048 w 849507"/>
                <a:gd name="connsiteY33" fmla="*/ 314225 h 619415"/>
                <a:gd name="connsiteX34" fmla="*/ 681048 w 849507"/>
                <a:gd name="connsiteY34" fmla="*/ 471207 h 619415"/>
                <a:gd name="connsiteX35" fmla="*/ 702908 w 849507"/>
                <a:gd name="connsiteY35" fmla="*/ 493057 h 619415"/>
                <a:gd name="connsiteX36" fmla="*/ 724758 w 849507"/>
                <a:gd name="connsiteY36" fmla="*/ 471207 h 619415"/>
                <a:gd name="connsiteX37" fmla="*/ 724758 w 849507"/>
                <a:gd name="connsiteY37" fmla="*/ 292566 h 619415"/>
                <a:gd name="connsiteX38" fmla="*/ 837372 w 849507"/>
                <a:gd name="connsiteY38" fmla="*/ 236768 h 619415"/>
                <a:gd name="connsiteX39" fmla="*/ 849507 w 849507"/>
                <a:gd name="connsiteY39" fmla="*/ 217023 h 619415"/>
                <a:gd name="connsiteX40" fmla="*/ 837087 w 849507"/>
                <a:gd name="connsiteY40" fmla="*/ 197458 h 619415"/>
                <a:gd name="connsiteX41" fmla="*/ 837087 w 849507"/>
                <a:gd name="connsiteY41" fmla="*/ 197458 h 61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507" h="619415">
                  <a:moveTo>
                    <a:pt x="692316" y="259857"/>
                  </a:moveTo>
                  <a:lnTo>
                    <a:pt x="444066" y="136146"/>
                  </a:lnTo>
                  <a:cubicBezTo>
                    <a:pt x="433227" y="130783"/>
                    <a:pt x="420168" y="135203"/>
                    <a:pt x="414748" y="145957"/>
                  </a:cubicBezTo>
                  <a:cubicBezTo>
                    <a:pt x="409366" y="156758"/>
                    <a:pt x="413767" y="169884"/>
                    <a:pt x="424559" y="175284"/>
                  </a:cubicBezTo>
                  <a:lnTo>
                    <a:pt x="643158" y="284212"/>
                  </a:lnTo>
                  <a:lnTo>
                    <a:pt x="419863" y="394854"/>
                  </a:lnTo>
                  <a:lnTo>
                    <a:pt x="198559" y="282431"/>
                  </a:lnTo>
                  <a:cubicBezTo>
                    <a:pt x="195625" y="279450"/>
                    <a:pt x="191711" y="277707"/>
                    <a:pt x="187472" y="276802"/>
                  </a:cubicBezTo>
                  <a:lnTo>
                    <a:pt x="70762" y="217518"/>
                  </a:lnTo>
                  <a:lnTo>
                    <a:pt x="419863" y="46154"/>
                  </a:lnTo>
                  <a:lnTo>
                    <a:pt x="777765" y="217518"/>
                  </a:lnTo>
                  <a:lnTo>
                    <a:pt x="692316" y="259857"/>
                  </a:lnTo>
                  <a:close/>
                  <a:moveTo>
                    <a:pt x="611868" y="514336"/>
                  </a:moveTo>
                  <a:cubicBezTo>
                    <a:pt x="405852" y="652325"/>
                    <a:pt x="239479" y="521442"/>
                    <a:pt x="204865" y="490438"/>
                  </a:cubicBezTo>
                  <a:lnTo>
                    <a:pt x="204865" y="334666"/>
                  </a:lnTo>
                  <a:lnTo>
                    <a:pt x="409843" y="438793"/>
                  </a:lnTo>
                  <a:cubicBezTo>
                    <a:pt x="412957" y="440374"/>
                    <a:pt x="416348" y="441156"/>
                    <a:pt x="419739" y="441156"/>
                  </a:cubicBezTo>
                  <a:cubicBezTo>
                    <a:pt x="423073" y="441156"/>
                    <a:pt x="426378" y="440413"/>
                    <a:pt x="429455" y="438898"/>
                  </a:cubicBezTo>
                  <a:lnTo>
                    <a:pt x="611868" y="348506"/>
                  </a:lnTo>
                  <a:lnTo>
                    <a:pt x="611868" y="514336"/>
                  </a:lnTo>
                  <a:close/>
                  <a:moveTo>
                    <a:pt x="837087" y="197458"/>
                  </a:moveTo>
                  <a:lnTo>
                    <a:pt x="429169" y="2148"/>
                  </a:lnTo>
                  <a:cubicBezTo>
                    <a:pt x="423130" y="-757"/>
                    <a:pt x="416110" y="-709"/>
                    <a:pt x="410119" y="2253"/>
                  </a:cubicBezTo>
                  <a:lnTo>
                    <a:pt x="12231" y="197563"/>
                  </a:lnTo>
                  <a:cubicBezTo>
                    <a:pt x="4782" y="201211"/>
                    <a:pt x="67" y="208746"/>
                    <a:pt x="1" y="217023"/>
                  </a:cubicBezTo>
                  <a:cubicBezTo>
                    <a:pt x="-66" y="225300"/>
                    <a:pt x="4563" y="232901"/>
                    <a:pt x="11945" y="236654"/>
                  </a:cubicBezTo>
                  <a:lnTo>
                    <a:pt x="161164" y="312463"/>
                  </a:lnTo>
                  <a:lnTo>
                    <a:pt x="161164" y="499887"/>
                  </a:lnTo>
                  <a:cubicBezTo>
                    <a:pt x="161164" y="505649"/>
                    <a:pt x="163440" y="511202"/>
                    <a:pt x="167498" y="515298"/>
                  </a:cubicBezTo>
                  <a:cubicBezTo>
                    <a:pt x="168994" y="516794"/>
                    <a:pt x="273435" y="619435"/>
                    <a:pt x="425140" y="619416"/>
                  </a:cubicBezTo>
                  <a:cubicBezTo>
                    <a:pt x="491377" y="619416"/>
                    <a:pt x="566672" y="599823"/>
                    <a:pt x="646310" y="543702"/>
                  </a:cubicBezTo>
                  <a:cubicBezTo>
                    <a:pt x="652111" y="539606"/>
                    <a:pt x="655569" y="532948"/>
                    <a:pt x="655569" y="525842"/>
                  </a:cubicBezTo>
                  <a:lnTo>
                    <a:pt x="655569" y="326846"/>
                  </a:lnTo>
                  <a:lnTo>
                    <a:pt x="681048" y="314225"/>
                  </a:lnTo>
                  <a:lnTo>
                    <a:pt x="681048" y="471207"/>
                  </a:lnTo>
                  <a:cubicBezTo>
                    <a:pt x="681048" y="483285"/>
                    <a:pt x="690821" y="493057"/>
                    <a:pt x="702908" y="493057"/>
                  </a:cubicBezTo>
                  <a:cubicBezTo>
                    <a:pt x="714986" y="493057"/>
                    <a:pt x="724758" y="483285"/>
                    <a:pt x="724758" y="471207"/>
                  </a:cubicBezTo>
                  <a:lnTo>
                    <a:pt x="724758" y="292566"/>
                  </a:lnTo>
                  <a:lnTo>
                    <a:pt x="837372" y="236768"/>
                  </a:lnTo>
                  <a:cubicBezTo>
                    <a:pt x="844859" y="233053"/>
                    <a:pt x="849574" y="225386"/>
                    <a:pt x="849507" y="217023"/>
                  </a:cubicBezTo>
                  <a:cubicBezTo>
                    <a:pt x="849450" y="208660"/>
                    <a:pt x="844621" y="201087"/>
                    <a:pt x="837087" y="197458"/>
                  </a:cubicBezTo>
                  <a:lnTo>
                    <a:pt x="837087" y="197458"/>
                  </a:lnTo>
                  <a:close/>
                </a:path>
              </a:pathLst>
            </a:custGeom>
            <a:solidFill>
              <a:schemeClr val="tx2"/>
            </a:solidFill>
            <a:ln w="9525" cap="flat">
              <a:noFill/>
              <a:prstDash val="solid"/>
              <a:miter/>
            </a:ln>
          </p:spPr>
          <p:txBody>
            <a:bodyPr rtlCol="0" anchor="ctr"/>
            <a:lstStyle/>
            <a:p>
              <a:pPr algn="r" rtl="1"/>
              <a:endParaRPr lang="en-US"/>
            </a:p>
          </p:txBody>
        </p:sp>
      </p:grpSp>
      <p:sp>
        <p:nvSpPr>
          <p:cNvPr id="44" name="Rectangle 43">
            <a:extLst>
              <a:ext uri="{FF2B5EF4-FFF2-40B4-BE49-F238E27FC236}">
                <a16:creationId xmlns:a16="http://schemas.microsoft.com/office/drawing/2014/main" id="{1A28B026-B3D0-4760-8B60-E42712224DBC}"/>
              </a:ext>
            </a:extLst>
          </p:cNvPr>
          <p:cNvSpPr/>
          <p:nvPr/>
        </p:nvSpPr>
        <p:spPr>
          <a:xfrm flipH="1">
            <a:off x="1092436"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عمل المركز الحضري للحوسبة والبيانات على إنشاء مجموعة متنوعة وغنية بالشركاء من قطاعات مختلفة مثل الأوساط الأكاديمية والجهات الفيدرالية والمؤسسات والقطاع العام والأوساط الصناعية</a:t>
            </a:r>
          </a:p>
          <a:p>
            <a:pPr algn="r" rtl="1">
              <a:defRPr/>
            </a:pPr>
            <a:endParaRPr kumimoji="0" lang="en-US" sz="1400" b="0" i="0" u="none" strike="noStrike" kern="1200" cap="none" spc="0" normalizeH="0" baseline="0" noProof="0">
              <a:ln>
                <a:noFill/>
              </a:ln>
              <a:solidFill>
                <a:schemeClr val="tx1"/>
              </a:solidFill>
              <a:effectLst/>
              <a:uLnTx/>
              <a:uFillTx/>
              <a:latin typeface="DIN Next LT Arabic"/>
              <a:ea typeface="+mn-ea"/>
              <a:cs typeface="+mn-cs"/>
            </a:endParaRPr>
          </a:p>
          <a:p>
            <a:pPr algn="r" rtl="1">
              <a:defRPr/>
            </a:pPr>
            <a:endParaRPr kumimoji="0" lang="en-US" sz="1400" b="0" i="0" u="none" strike="noStrike" kern="1200" cap="none" spc="0" normalizeH="0" baseline="0" noProof="0">
              <a:ln>
                <a:noFill/>
              </a:ln>
              <a:solidFill>
                <a:schemeClr val="tx1"/>
              </a:solidFill>
              <a:effectLst/>
              <a:uLnTx/>
              <a:uFillTx/>
              <a:latin typeface="DIN Next LT Arabic"/>
              <a:ea typeface="+mn-ea"/>
              <a:cs typeface="+mn-cs"/>
            </a:endParaRPr>
          </a:p>
        </p:txBody>
      </p:sp>
      <p:pic>
        <p:nvPicPr>
          <p:cNvPr id="38" name="Picture 37" descr="Logo&#10;&#10;Description automatically generated with medium confidence">
            <a:extLst>
              <a:ext uri="{FF2B5EF4-FFF2-40B4-BE49-F238E27FC236}">
                <a16:creationId xmlns:a16="http://schemas.microsoft.com/office/drawing/2014/main" id="{FBAEB662-61DA-4747-8E3A-D830983A9233}"/>
              </a:ext>
            </a:extLst>
          </p:cNvPr>
          <p:cNvPicPr>
            <a:picLocks noChangeAspect="1"/>
          </p:cNvPicPr>
          <p:nvPr/>
        </p:nvPicPr>
        <p:blipFill>
          <a:blip r:embed="rId9"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pic>
        <p:nvPicPr>
          <p:cNvPr id="36" name="Picture 35">
            <a:extLst>
              <a:ext uri="{FF2B5EF4-FFF2-40B4-BE49-F238E27FC236}">
                <a16:creationId xmlns:a16="http://schemas.microsoft.com/office/drawing/2014/main" id="{F69EF162-9ADE-49B5-95EA-EADCDEED7267}"/>
              </a:ext>
            </a:extLst>
          </p:cNvPr>
          <p:cNvPicPr>
            <a:picLocks noChangeAspect="1"/>
          </p:cNvPicPr>
          <p:nvPr/>
        </p:nvPicPr>
        <p:blipFill>
          <a:blip r:embed="rId10"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06538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D1F31A-D1DC-46FA-8928-66A9FDEF96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6" name="think-cell Slide" r:id="rId5" imgW="308" imgH="309" progId="TCLayout.ActiveDocument.1">
                  <p:embed/>
                </p:oleObj>
              </mc:Choice>
              <mc:Fallback>
                <p:oleObj name="think-cell Slide" r:id="rId5" imgW="308" imgH="309" progId="TCLayout.ActiveDocument.1">
                  <p:embed/>
                  <p:pic>
                    <p:nvPicPr>
                      <p:cNvPr id="3" name="Object 2" hidden="1">
                        <a:extLst>
                          <a:ext uri="{FF2B5EF4-FFF2-40B4-BE49-F238E27FC236}">
                            <a16:creationId xmlns:a16="http://schemas.microsoft.com/office/drawing/2014/main" id="{0BD1F31A-D1DC-46FA-8928-66A9FDEF96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3" name="Footer Placeholder 1">
            <a:extLst>
              <a:ext uri="{FF2B5EF4-FFF2-40B4-BE49-F238E27FC236}">
                <a16:creationId xmlns:a16="http://schemas.microsoft.com/office/drawing/2014/main" id="{3027078E-1EAE-4388-A3E7-5237D4D2F494}"/>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16" name="Slide Number Placeholder 4">
            <a:extLst>
              <a:ext uri="{FF2B5EF4-FFF2-40B4-BE49-F238E27FC236}">
                <a16:creationId xmlns:a16="http://schemas.microsoft.com/office/drawing/2014/main" id="{2674A9F9-5F49-4BD7-9E8D-4CFB13B23A86}"/>
              </a:ext>
            </a:extLst>
          </p:cNvPr>
          <p:cNvSpPr>
            <a:spLocks noGrp="1"/>
          </p:cNvSpPr>
          <p:nvPr>
            <p:ph type="sldNum" sz="quarter" idx="12"/>
          </p:nvPr>
        </p:nvSpPr>
        <p:spPr/>
        <p:txBody>
          <a:bodyPr/>
          <a:lstStyle/>
          <a:p>
            <a:pPr lvl="0"/>
            <a:fld id="{9FDB499F-DC86-4996-A3C7-FCE8E06389C2}" type="slidenum">
              <a:rPr lang="ar-SA" noProof="0" smtClean="0"/>
              <a:pPr lvl="0"/>
              <a:t>15</a:t>
            </a:fld>
            <a:endParaRPr lang="ar-SA" noProof="0"/>
          </a:p>
        </p:txBody>
      </p:sp>
      <p:sp>
        <p:nvSpPr>
          <p:cNvPr id="2" name="Title 1">
            <a:extLst>
              <a:ext uri="{FF2B5EF4-FFF2-40B4-BE49-F238E27FC236}">
                <a16:creationId xmlns:a16="http://schemas.microsoft.com/office/drawing/2014/main" id="{0AA1744A-8DF6-4ED9-AEC2-CF9CB6F1AC3A}"/>
              </a:ext>
            </a:extLst>
          </p:cNvPr>
          <p:cNvSpPr>
            <a:spLocks noGrp="1"/>
          </p:cNvSpPr>
          <p:nvPr>
            <p:ph type="title"/>
          </p:nvPr>
        </p:nvSpPr>
        <p:spPr/>
        <p:txBody>
          <a:bodyPr vert="horz"/>
          <a:lstStyle/>
          <a:p>
            <a:r>
              <a:rPr lang="ar-SA"/>
              <a:t> الدروس المستفادة</a:t>
            </a:r>
          </a:p>
        </p:txBody>
      </p:sp>
      <p:sp>
        <p:nvSpPr>
          <p:cNvPr id="19" name="Rectangle 18">
            <a:extLst>
              <a:ext uri="{FF2B5EF4-FFF2-40B4-BE49-F238E27FC236}">
                <a16:creationId xmlns:a16="http://schemas.microsoft.com/office/drawing/2014/main" id="{81C84306-840C-492F-9533-F47B957DBD4E}"/>
              </a:ext>
            </a:extLst>
          </p:cNvPr>
          <p:cNvSpPr/>
          <p:nvPr/>
        </p:nvSpPr>
        <p:spPr>
          <a:xfrm flipH="1">
            <a:off x="651245" y="1823644"/>
            <a:ext cx="10885932"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chemeClr val="tx1"/>
                </a:solidFill>
                <a:latin typeface="DIN Next LT Arabic (Body)"/>
                <a:sym typeface="Effra" panose="02000506080000020004" pitchFamily="2" charset="0"/>
              </a:rPr>
              <a:t>يستفيد المركز من نقاط القوة التي يتمتع بها مختبر أرجون الوطني في العلوم الفيزيائية والهندسية، بينما يستفيد المختبر من نقاط القوة التي يتمتع بها المركز في العلوم الاجتماعية والاقتصادية والسياسية</a:t>
            </a:r>
            <a:r>
              <a:rPr lang="ar-EG" sz="1400">
                <a:solidFill>
                  <a:schemeClr val="tx1"/>
                </a:solidFill>
                <a:latin typeface="DIN Next LT Arabic (Body)"/>
                <a:sym typeface="Effra" panose="02000506080000020004" pitchFamily="2" charset="0"/>
              </a:rPr>
              <a:t>.</a:t>
            </a:r>
            <a:r>
              <a:rPr lang="ar-SA" sz="1400">
                <a:solidFill>
                  <a:schemeClr val="tx1"/>
                </a:solidFill>
                <a:latin typeface="DIN Next LT Arabic (Body)"/>
                <a:sym typeface="Effra" panose="02000506080000020004" pitchFamily="2" charset="0"/>
              </a:rPr>
              <a:t> </a:t>
            </a:r>
            <a:r>
              <a:rPr lang="ar-EG" sz="1400">
                <a:solidFill>
                  <a:schemeClr val="tx1"/>
                </a:solidFill>
                <a:latin typeface="DIN Next LT Arabic (Body)"/>
                <a:sym typeface="Effra" panose="02000506080000020004" pitchFamily="2" charset="0"/>
              </a:rPr>
              <a:t>و</a:t>
            </a:r>
            <a:r>
              <a:rPr lang="ar-SA" sz="1400">
                <a:solidFill>
                  <a:schemeClr val="tx1"/>
                </a:solidFill>
                <a:latin typeface="DIN Next LT Arabic (Body)"/>
                <a:sym typeface="Effra" panose="02000506080000020004" pitchFamily="2" charset="0"/>
              </a:rPr>
              <a:t>ينشئ المركز أدوات بحثية حوسبية ويعمل على قيادة المبادرات التي تهدف </a:t>
            </a:r>
            <a:r>
              <a:rPr lang="ar-EG" sz="1400">
                <a:solidFill>
                  <a:schemeClr val="tx1"/>
                </a:solidFill>
                <a:latin typeface="DIN Next LT Arabic (Body)"/>
                <a:sym typeface="Effra" panose="02000506080000020004" pitchFamily="2" charset="0"/>
              </a:rPr>
              <a:t>إلى </a:t>
            </a:r>
            <a:r>
              <a:rPr lang="ar-SA" sz="1400">
                <a:solidFill>
                  <a:schemeClr val="tx1"/>
                </a:solidFill>
                <a:latin typeface="DIN Next LT Arabic (Body)"/>
                <a:sym typeface="Effra" panose="02000506080000020004" pitchFamily="2" charset="0"/>
              </a:rPr>
              <a:t>الجمع بين الباحثين الأكاديميين والجهات الحكومية والشركات المعمارية ومؤسسات القطاع الخاص والمتطوعين المدنيين لبذل جهود طموحة من أجل فهم المدن الأمريكية وتحسينها</a:t>
            </a:r>
          </a:p>
        </p:txBody>
      </p:sp>
      <p:sp>
        <p:nvSpPr>
          <p:cNvPr id="21" name="Freeform: Shape 20">
            <a:extLst>
              <a:ext uri="{FF2B5EF4-FFF2-40B4-BE49-F238E27FC236}">
                <a16:creationId xmlns:a16="http://schemas.microsoft.com/office/drawing/2014/main" id="{2AD00EE9-113C-45D3-8698-E42C6F074063}"/>
              </a:ext>
            </a:extLst>
          </p:cNvPr>
          <p:cNvSpPr/>
          <p:nvPr/>
        </p:nvSpPr>
        <p:spPr>
          <a:xfrm>
            <a:off x="11151682" y="2164874"/>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7" name="Rectangle 26">
            <a:extLst>
              <a:ext uri="{FF2B5EF4-FFF2-40B4-BE49-F238E27FC236}">
                <a16:creationId xmlns:a16="http://schemas.microsoft.com/office/drawing/2014/main" id="{732E6A40-F98F-45BD-94B3-6D2350050B24}"/>
              </a:ext>
            </a:extLst>
          </p:cNvPr>
          <p:cNvSpPr/>
          <p:nvPr/>
        </p:nvSpPr>
        <p:spPr>
          <a:xfrm flipH="1">
            <a:off x="651245" y="2920482"/>
            <a:ext cx="10885932"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chemeClr val="tx1"/>
                </a:solidFill>
                <a:latin typeface="DIN Next LT Arabic (Body)"/>
                <a:sym typeface="Effra" panose="02000506080000020004" pitchFamily="2" charset="0"/>
              </a:rPr>
              <a:t>يجمع المركز بين العلماء والطلاب من مختلف التخصصات إضافة إلى الجهات الحكومية والمنظمات والأفراد لاستكشاف الفرص التي تمزج بين التكنولوجيا وعلوم الحاسب الآلي والعلوم الحسابية والرياضية للتأثير على فهم التعقيد متعدد الأبعاد للمدن</a:t>
            </a:r>
          </a:p>
        </p:txBody>
      </p:sp>
      <p:sp>
        <p:nvSpPr>
          <p:cNvPr id="28" name="Freeform: Shape 27">
            <a:extLst>
              <a:ext uri="{FF2B5EF4-FFF2-40B4-BE49-F238E27FC236}">
                <a16:creationId xmlns:a16="http://schemas.microsoft.com/office/drawing/2014/main" id="{E3FB8BFC-FD57-4052-B2D5-B631DE3D2F33}"/>
              </a:ext>
            </a:extLst>
          </p:cNvPr>
          <p:cNvSpPr/>
          <p:nvPr/>
        </p:nvSpPr>
        <p:spPr>
          <a:xfrm>
            <a:off x="11151682" y="3261712"/>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9" name="Rectangle 28">
            <a:extLst>
              <a:ext uri="{FF2B5EF4-FFF2-40B4-BE49-F238E27FC236}">
                <a16:creationId xmlns:a16="http://schemas.microsoft.com/office/drawing/2014/main" id="{7CDF077D-FE0E-4499-AE7E-DF42BED0499F}"/>
              </a:ext>
            </a:extLst>
          </p:cNvPr>
          <p:cNvSpPr/>
          <p:nvPr/>
        </p:nvSpPr>
        <p:spPr>
          <a:xfrm flipH="1">
            <a:off x="651245" y="4017320"/>
            <a:ext cx="10885932"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rIns="548640" rtlCol="0" anchor="ctr"/>
          <a:lstStyle/>
          <a:p>
            <a:pPr algn="r" rtl="1">
              <a:defRPr/>
            </a:pPr>
            <a:r>
              <a:rPr lang="ar-SA" sz="1400">
                <a:solidFill>
                  <a:schemeClr val="tx1"/>
                </a:solidFill>
                <a:latin typeface="DIN Next LT Arabic (Body)"/>
                <a:sym typeface="Effra" panose="02000506080000020004" pitchFamily="2" charset="0"/>
              </a:rPr>
              <a:t>توفر منصة بليناريو للمستخدمين نظاماً للبحث عن البيانات المفتوحة الذي يتيح لهم تحديد منطقة على الخريطة واختيار الفترة الزمنية التي يبحثون عنها، ثم تتيح لهم رؤية وتحليل البيانات من عدة مصادر متاحة لهذه المنطقة والفترة الزمنية المحددة. ويمكن للمستخدمين تنقيح عملياتهم البحثية مع إنتاج صور مرئية لنتائج هذه العمليات إضافة إلى تنزيلها لإجراء مزيد من التحليلات. وتدعم منصة بليناريو أيضاً واجهات برمجة التطبيقات المخصصة للمطورين بهدف بناء الأدوات والخدمات المرتبطة بتحليل البيانات</a:t>
            </a:r>
          </a:p>
        </p:txBody>
      </p:sp>
      <p:sp>
        <p:nvSpPr>
          <p:cNvPr id="30" name="Freeform: Shape 29">
            <a:extLst>
              <a:ext uri="{FF2B5EF4-FFF2-40B4-BE49-F238E27FC236}">
                <a16:creationId xmlns:a16="http://schemas.microsoft.com/office/drawing/2014/main" id="{5A3446FD-7047-4141-9E9A-76E531957BC2}"/>
              </a:ext>
            </a:extLst>
          </p:cNvPr>
          <p:cNvSpPr/>
          <p:nvPr/>
        </p:nvSpPr>
        <p:spPr>
          <a:xfrm>
            <a:off x="11151682" y="4358550"/>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7" name="Rectangle 16">
            <a:extLst>
              <a:ext uri="{FF2B5EF4-FFF2-40B4-BE49-F238E27FC236}">
                <a16:creationId xmlns:a16="http://schemas.microsoft.com/office/drawing/2014/main" id="{4217CD34-7BF5-4B38-A4EA-FA1B4164B607}"/>
              </a:ext>
            </a:extLst>
          </p:cNvPr>
          <p:cNvSpPr/>
          <p:nvPr/>
        </p:nvSpPr>
        <p:spPr>
          <a:xfrm flipH="1">
            <a:off x="658368" y="5042484"/>
            <a:ext cx="10885932"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rIns="548640" rtlCol="0" anchor="ctr"/>
          <a:lstStyle/>
          <a:p>
            <a:pPr algn="r" rtl="1">
              <a:defRPr/>
            </a:pPr>
            <a:r>
              <a:rPr lang="ar-SA" sz="1400">
                <a:solidFill>
                  <a:schemeClr val="tx1"/>
                </a:solidFill>
                <a:latin typeface="DIN Next LT Arabic (Body)"/>
                <a:sym typeface="Effra" panose="02000506080000020004" pitchFamily="2" charset="0"/>
              </a:rPr>
              <a:t>تتيح منصة بليناريو للعلماء اختيار المنطقة الجغرافية، وتحديد توافر البيانات واستخراج مجموعة متكاملة من مجموعات البيانات المحددة لفترة زمنية معينة لإجراء مزيد من التحليلات. </a:t>
            </a:r>
            <a:r>
              <a:rPr lang="ar-EG" sz="1400">
                <a:solidFill>
                  <a:schemeClr val="tx1"/>
                </a:solidFill>
                <a:latin typeface="DIN Next LT Arabic (Body)"/>
                <a:sym typeface="Effra" panose="02000506080000020004" pitchFamily="2" charset="0"/>
              </a:rPr>
              <a:t>و</a:t>
            </a:r>
            <a:r>
              <a:rPr lang="ar-SA" sz="1400">
                <a:solidFill>
                  <a:schemeClr val="tx1"/>
                </a:solidFill>
                <a:latin typeface="DIN Next LT Arabic (Body)"/>
                <a:sym typeface="Effra" panose="02000506080000020004" pitchFamily="2" charset="0"/>
              </a:rPr>
              <a:t>من خلال دمج البيانات عبر مصادر بيانات متعددة وفقاً لفترات زمنية ومناطق جغرافية محددة، تتيح منصة بليناريو للعلماء إمكانية تطبيق الأدوات الرياضية والحسابية لتحسين فهمهم للتحديات الحضرية، بدءاً من العنف والجرائم في مرحلة الشباب مروراً بمعدلات التخرج وصولاً إلى مرحلة التوظيف والتدهور الاقتصادي واسترجاع النشاط</a:t>
            </a:r>
          </a:p>
        </p:txBody>
      </p:sp>
      <p:sp>
        <p:nvSpPr>
          <p:cNvPr id="18" name="Freeform: Shape 17">
            <a:extLst>
              <a:ext uri="{FF2B5EF4-FFF2-40B4-BE49-F238E27FC236}">
                <a16:creationId xmlns:a16="http://schemas.microsoft.com/office/drawing/2014/main" id="{C69DE18A-06FF-40C4-BB93-99D64ED322EC}"/>
              </a:ext>
            </a:extLst>
          </p:cNvPr>
          <p:cNvSpPr/>
          <p:nvPr/>
        </p:nvSpPr>
        <p:spPr>
          <a:xfrm>
            <a:off x="11151682" y="5362686"/>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5" name="Rectangle: Rounded Corners 24">
            <a:extLst>
              <a:ext uri="{FF2B5EF4-FFF2-40B4-BE49-F238E27FC236}">
                <a16:creationId xmlns:a16="http://schemas.microsoft.com/office/drawing/2014/main" id="{F757BE56-229E-4B1C-9D4B-31BC3D061403}"/>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20" name="Picture 19">
            <a:extLst>
              <a:ext uri="{FF2B5EF4-FFF2-40B4-BE49-F238E27FC236}">
                <a16:creationId xmlns:a16="http://schemas.microsoft.com/office/drawing/2014/main" id="{BF6FB2A3-6437-4F17-85E6-2479B3E738E9}"/>
              </a:ext>
            </a:extLst>
          </p:cNvPr>
          <p:cNvPicPr>
            <a:picLocks noChangeAspect="1"/>
          </p:cNvPicPr>
          <p:nvPr/>
        </p:nvPicPr>
        <p:blipFill>
          <a:blip r:embed="rId7"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28103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33814021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54"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53" name="Picture 52">
            <a:extLst>
              <a:ext uri="{FF2B5EF4-FFF2-40B4-BE49-F238E27FC236}">
                <a16:creationId xmlns:a16="http://schemas.microsoft.com/office/drawing/2014/main" id="{53DD79AD-91F0-40DA-92EF-729C558CB31F}"/>
              </a:ext>
            </a:extLst>
          </p:cNvPr>
          <p:cNvPicPr>
            <a:picLocks noChangeAspect="1"/>
          </p:cNvPicPr>
          <p:nvPr/>
        </p:nvPicPr>
        <p:blipFill>
          <a:blip r:embed="rId8"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mn-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pPr lvl="0"/>
            <a:r>
              <a:rPr lang="ar-SA" noProof="0"/>
              <a:t>المصدر: الموقع الإلكتروني الرسمي، وكتيب الشركة، والتقارير السنوية، والأبحاث الصحفية، وتحليلات فريق العمل</a:t>
            </a:r>
          </a:p>
        </p:txBody>
      </p:sp>
      <p:sp>
        <p:nvSpPr>
          <p:cNvPr id="28" name="Slide Number Placeholder 4">
            <a:extLst>
              <a:ext uri="{FF2B5EF4-FFF2-40B4-BE49-F238E27FC236}">
                <a16:creationId xmlns:a16="http://schemas.microsoft.com/office/drawing/2014/main" id="{DE8C0830-D6A0-4175-968A-143014CDFA01}"/>
              </a:ext>
            </a:extLst>
          </p:cNvPr>
          <p:cNvSpPr>
            <a:spLocks noGrp="1"/>
          </p:cNvSpPr>
          <p:nvPr>
            <p:ph type="sldNum" sz="quarter" idx="12"/>
          </p:nvPr>
        </p:nvSpPr>
        <p:spPr/>
        <p:txBody>
          <a:bodyPr/>
          <a:lstStyle/>
          <a:p>
            <a:pPr lvl="0"/>
            <a:fld id="{9FDB499F-DC86-4996-A3C7-FCE8E06389C2}" type="slidenum">
              <a:rPr lang="ar-SA" noProof="0" smtClean="0"/>
              <a:pPr lvl="0"/>
              <a:t>2</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المركز الحضري للحوسبة والبيانات - نظرة عامة</a:t>
            </a:r>
          </a:p>
        </p:txBody>
      </p:sp>
      <p:sp>
        <p:nvSpPr>
          <p:cNvPr id="142" name="Rectangle 141">
            <a:extLst>
              <a:ext uri="{FF2B5EF4-FFF2-40B4-BE49-F238E27FC236}">
                <a16:creationId xmlns:a16="http://schemas.microsoft.com/office/drawing/2014/main" id="{1491BD63-B7B8-4C92-9C61-B44544C89A07}"/>
              </a:ext>
            </a:extLst>
          </p:cNvPr>
          <p:cNvSpPr/>
          <p:nvPr/>
        </p:nvSpPr>
        <p:spPr>
          <a:xfrm flipH="1">
            <a:off x="645160" y="1685506"/>
            <a:ext cx="7248469" cy="14708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تأسس المركز الحضري للحوسبة والبيانات كمبادرة بحثية مشتركة بين جامعة شيكاغو ومختبر أرجون الوطني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تتمثل مهمة المركز في اتباع آلية عمل منسقة في إنشاء بيئات حضرية مستدامة ومرنة وقادرة على دعم التنمية البشرية للأفراد والجماعات</a:t>
            </a:r>
          </a:p>
        </p:txBody>
      </p:sp>
      <p:sp>
        <p:nvSpPr>
          <p:cNvPr id="143" name="TextBox 142">
            <a:extLst>
              <a:ext uri="{FF2B5EF4-FFF2-40B4-BE49-F238E27FC236}">
                <a16:creationId xmlns:a16="http://schemas.microsoft.com/office/drawing/2014/main" id="{1230A87D-64E2-4EB1-8341-E07E0AB9FB7C}"/>
              </a:ext>
            </a:extLst>
          </p:cNvPr>
          <p:cNvSpPr txBox="1"/>
          <p:nvPr/>
        </p:nvSpPr>
        <p:spPr>
          <a:xfrm>
            <a:off x="3733128" y="1531601"/>
            <a:ext cx="1072534" cy="279372"/>
          </a:xfrm>
          <a:prstGeom prst="rect">
            <a:avLst/>
          </a:prstGeom>
          <a:solidFill>
            <a:schemeClr val="bg1"/>
          </a:solidFill>
        </p:spPr>
        <p:txBody>
          <a:bodyPr wrap="square" lIns="0" tIns="0" rIns="0" bIns="0" rtlCol="0" anchor="ctr">
            <a:spAutoFit/>
          </a:bodyPr>
          <a:lstStyle/>
          <a:p>
            <a:pPr algn="ctr" rtl="1">
              <a:lnSpc>
                <a:spcPct val="110000"/>
              </a:lnSpc>
            </a:pPr>
            <a:r>
              <a:rPr lang="ar-SA">
                <a:solidFill>
                  <a:schemeClr val="accent2"/>
                </a:solidFill>
                <a:latin typeface="+mj-lt"/>
                <a:cs typeface="DIN Next LT Arabic" panose="020B0503020203050203" pitchFamily="34" charset="-78"/>
              </a:rPr>
              <a:t>نظرة عامة</a:t>
            </a:r>
          </a:p>
        </p:txBody>
      </p:sp>
      <p:sp>
        <p:nvSpPr>
          <p:cNvPr id="144" name="Rectangle 143">
            <a:extLst>
              <a:ext uri="{FF2B5EF4-FFF2-40B4-BE49-F238E27FC236}">
                <a16:creationId xmlns:a16="http://schemas.microsoft.com/office/drawing/2014/main" id="{A5532C00-ADD6-4EBA-862B-5766466475FB}"/>
              </a:ext>
            </a:extLst>
          </p:cNvPr>
          <p:cNvSpPr/>
          <p:nvPr/>
        </p:nvSpPr>
        <p:spPr>
          <a:xfrm flipH="1">
            <a:off x="10248086" y="1682722"/>
            <a:ext cx="1289896"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المقر الرئيسي</a:t>
            </a:r>
          </a:p>
        </p:txBody>
      </p:sp>
      <p:sp>
        <p:nvSpPr>
          <p:cNvPr id="145" name="Rectangle 144">
            <a:extLst>
              <a:ext uri="{FF2B5EF4-FFF2-40B4-BE49-F238E27FC236}">
                <a16:creationId xmlns:a16="http://schemas.microsoft.com/office/drawing/2014/main" id="{649964F6-D108-40B6-9C4A-98941866743B}"/>
              </a:ext>
            </a:extLst>
          </p:cNvPr>
          <p:cNvSpPr/>
          <p:nvPr/>
        </p:nvSpPr>
        <p:spPr>
          <a:xfrm flipH="1">
            <a:off x="8551806" y="1682722"/>
            <a:ext cx="1668145"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rgbClr val="282560"/>
                </a:solidFill>
                <a:latin typeface="DIN Next LT Arabic"/>
              </a:rPr>
              <a:t>شيكاغو، الولايات المتحدة الأمريكية</a:t>
            </a:r>
          </a:p>
        </p:txBody>
      </p:sp>
      <p:sp>
        <p:nvSpPr>
          <p:cNvPr id="146" name="Rectangle 145">
            <a:extLst>
              <a:ext uri="{FF2B5EF4-FFF2-40B4-BE49-F238E27FC236}">
                <a16:creationId xmlns:a16="http://schemas.microsoft.com/office/drawing/2014/main" id="{DD073DAA-0580-4B3D-A113-B3FC8CAAD59F}"/>
              </a:ext>
            </a:extLst>
          </p:cNvPr>
          <p:cNvSpPr/>
          <p:nvPr/>
        </p:nvSpPr>
        <p:spPr>
          <a:xfrm flipH="1">
            <a:off x="10248088" y="2378670"/>
            <a:ext cx="1289894"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سنة الإطلاق</a:t>
            </a:r>
          </a:p>
        </p:txBody>
      </p:sp>
      <p:sp>
        <p:nvSpPr>
          <p:cNvPr id="147" name="Rectangle 146">
            <a:extLst>
              <a:ext uri="{FF2B5EF4-FFF2-40B4-BE49-F238E27FC236}">
                <a16:creationId xmlns:a16="http://schemas.microsoft.com/office/drawing/2014/main" id="{D578D648-51A3-4CB9-B703-DDAF0C993764}"/>
              </a:ext>
            </a:extLst>
          </p:cNvPr>
          <p:cNvSpPr/>
          <p:nvPr/>
        </p:nvSpPr>
        <p:spPr>
          <a:xfrm flipH="1">
            <a:off x="8551804" y="2378670"/>
            <a:ext cx="1668147"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2012</a:t>
            </a:r>
          </a:p>
        </p:txBody>
      </p:sp>
      <p:sp>
        <p:nvSpPr>
          <p:cNvPr id="148" name="Rectangle 147">
            <a:extLst>
              <a:ext uri="{FF2B5EF4-FFF2-40B4-BE49-F238E27FC236}">
                <a16:creationId xmlns:a16="http://schemas.microsoft.com/office/drawing/2014/main" id="{615BEF36-1FD0-467A-BD74-EE7D495274C2}"/>
              </a:ext>
            </a:extLst>
          </p:cNvPr>
          <p:cNvSpPr/>
          <p:nvPr/>
        </p:nvSpPr>
        <p:spPr>
          <a:xfrm flipH="1">
            <a:off x="10248090" y="3074618"/>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النوع</a:t>
            </a:r>
          </a:p>
        </p:txBody>
      </p:sp>
      <p:sp>
        <p:nvSpPr>
          <p:cNvPr id="149" name="Rectangle 148">
            <a:extLst>
              <a:ext uri="{FF2B5EF4-FFF2-40B4-BE49-F238E27FC236}">
                <a16:creationId xmlns:a16="http://schemas.microsoft.com/office/drawing/2014/main" id="{704A736A-EA40-40CE-B794-070581D4A7F5}"/>
              </a:ext>
            </a:extLst>
          </p:cNvPr>
          <p:cNvSpPr/>
          <p:nvPr/>
        </p:nvSpPr>
        <p:spPr>
          <a:xfrm flipH="1">
            <a:off x="8551802" y="3074618"/>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جامعة</a:t>
            </a:r>
          </a:p>
        </p:txBody>
      </p:sp>
      <p:cxnSp>
        <p:nvCxnSpPr>
          <p:cNvPr id="150" name="Straight Connector 149">
            <a:extLst>
              <a:ext uri="{FF2B5EF4-FFF2-40B4-BE49-F238E27FC236}">
                <a16:creationId xmlns:a16="http://schemas.microsoft.com/office/drawing/2014/main" id="{ADD51644-7A73-4780-A075-3C5608F56C7E}"/>
              </a:ext>
            </a:extLst>
          </p:cNvPr>
          <p:cNvCxnSpPr>
            <a:cxnSpLocks/>
          </p:cNvCxnSpPr>
          <p:nvPr/>
        </p:nvCxnSpPr>
        <p:spPr>
          <a:xfrm flipH="1">
            <a:off x="8212536" y="1662272"/>
            <a:ext cx="0" cy="44388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DEADD065-D6EF-49C4-966E-89C330CFDF2D}"/>
              </a:ext>
            </a:extLst>
          </p:cNvPr>
          <p:cNvSpPr/>
          <p:nvPr/>
        </p:nvSpPr>
        <p:spPr>
          <a:xfrm flipH="1">
            <a:off x="10248090" y="3770566"/>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عدد المدن المرصودة</a:t>
            </a:r>
          </a:p>
        </p:txBody>
      </p:sp>
      <p:sp>
        <p:nvSpPr>
          <p:cNvPr id="152" name="Rectangle 151">
            <a:extLst>
              <a:ext uri="{FF2B5EF4-FFF2-40B4-BE49-F238E27FC236}">
                <a16:creationId xmlns:a16="http://schemas.microsoft.com/office/drawing/2014/main" id="{D4DFB019-BAEB-427F-88FD-EEDF5F070E41}"/>
              </a:ext>
            </a:extLst>
          </p:cNvPr>
          <p:cNvSpPr/>
          <p:nvPr/>
        </p:nvSpPr>
        <p:spPr>
          <a:xfrm flipH="1">
            <a:off x="8551802" y="3770566"/>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rgbClr val="282560"/>
                </a:solidFill>
                <a:latin typeface="DIN Next LT Arabic"/>
              </a:rPr>
              <a:t>8</a:t>
            </a:r>
          </a:p>
        </p:txBody>
      </p:sp>
      <p:sp>
        <p:nvSpPr>
          <p:cNvPr id="153" name="Rectangle 152">
            <a:extLst>
              <a:ext uri="{FF2B5EF4-FFF2-40B4-BE49-F238E27FC236}">
                <a16:creationId xmlns:a16="http://schemas.microsoft.com/office/drawing/2014/main" id="{FB375B18-9FD4-4A69-83AD-0CCAD39200C6}"/>
              </a:ext>
            </a:extLst>
          </p:cNvPr>
          <p:cNvSpPr/>
          <p:nvPr/>
        </p:nvSpPr>
        <p:spPr>
          <a:xfrm flipH="1">
            <a:off x="10248090" y="4466516"/>
            <a:ext cx="1289892" cy="162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أنواع المستخدمين</a:t>
            </a:r>
            <a:r>
              <a:rPr kumimoji="0" lang="ar-EG" sz="1400" b="1" i="0" u="none" strike="noStrike" cap="none" normalizeH="0" baseline="0" noProof="0">
                <a:ln>
                  <a:noFill/>
                </a:ln>
                <a:solidFill>
                  <a:prstClr val="white"/>
                </a:solidFill>
                <a:effectLst/>
                <a:uLnTx/>
                <a:uFillTx/>
                <a:latin typeface="DIN Next LT Arabic"/>
                <a:ea typeface="+mn-ea"/>
                <a:cs typeface="+mn-cs"/>
              </a:rPr>
              <a:t> والعملاء</a:t>
            </a:r>
            <a:endParaRPr kumimoji="0" lang="ar-SA" sz="1400" b="1" i="0" u="none" strike="noStrike" cap="none" normalizeH="0" baseline="0" noProof="0">
              <a:ln>
                <a:noFill/>
              </a:ln>
              <a:solidFill>
                <a:prstClr val="white"/>
              </a:solidFill>
              <a:effectLst/>
              <a:uLnTx/>
              <a:uFillTx/>
              <a:latin typeface="DIN Next LT Arabic"/>
              <a:ea typeface="+mn-ea"/>
              <a:cs typeface="+mn-cs"/>
            </a:endParaRPr>
          </a:p>
        </p:txBody>
      </p:sp>
      <p:sp>
        <p:nvSpPr>
          <p:cNvPr id="154" name="Rectangle 153">
            <a:extLst>
              <a:ext uri="{FF2B5EF4-FFF2-40B4-BE49-F238E27FC236}">
                <a16:creationId xmlns:a16="http://schemas.microsoft.com/office/drawing/2014/main" id="{BCC03B92-93CC-4016-9673-E13E524D1CF4}"/>
              </a:ext>
            </a:extLst>
          </p:cNvPr>
          <p:cNvSpPr/>
          <p:nvPr/>
        </p:nvSpPr>
        <p:spPr>
          <a:xfrm flipH="1">
            <a:off x="8551802" y="4466516"/>
            <a:ext cx="1668149" cy="162172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a:solidFill>
                  <a:srgbClr val="282560"/>
                </a:solidFill>
                <a:latin typeface="DIN Next LT Arabic"/>
              </a:rPr>
              <a:t>الجهات الحكومية</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مسؤولو التخطيط العمراني</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282560"/>
              </a:solidFill>
              <a:effectLst/>
              <a:uLnTx/>
              <a:uFillTx/>
              <a:latin typeface="DIN Next LT Arabic"/>
              <a:ea typeface="+mn-ea"/>
              <a:cs typeface="+mn-cs"/>
            </a:endParaRPr>
          </a:p>
        </p:txBody>
      </p:sp>
      <p:sp>
        <p:nvSpPr>
          <p:cNvPr id="155" name="Rectangle 154">
            <a:extLst>
              <a:ext uri="{FF2B5EF4-FFF2-40B4-BE49-F238E27FC236}">
                <a16:creationId xmlns:a16="http://schemas.microsoft.com/office/drawing/2014/main" id="{7BEDE4C7-3C28-4C54-9DD7-FF9C955F4E67}"/>
              </a:ext>
            </a:extLst>
          </p:cNvPr>
          <p:cNvSpPr/>
          <p:nvPr/>
        </p:nvSpPr>
        <p:spPr>
          <a:xfrm flipH="1">
            <a:off x="645160" y="3716372"/>
            <a:ext cx="7248469" cy="23718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indent="-137160" algn="r" rtl="1">
              <a:buFont typeface="Arial" panose="020B0604020202020204" pitchFamily="34" charset="0"/>
              <a:buChar char="•"/>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يعمل المركز على إنشاء الموارد والأدوات للباحثين والعلماء ومسؤولي إعداد السياسات والحكومات والمواطنين</a:t>
            </a:r>
          </a:p>
          <a:p>
            <a:pPr marL="137160" indent="-137160" algn="r" rtl="1">
              <a:buFont typeface="Arial" panose="020B0604020202020204" pitchFamily="34" charset="0"/>
              <a:buChar char="•"/>
              <a:defRPr/>
            </a:pPr>
            <a:r>
              <a:rPr lang="ar-SA" sz="1400">
                <a:solidFill>
                  <a:srgbClr val="282560"/>
                </a:solidFill>
                <a:latin typeface="DIN Next LT Arabic"/>
                <a:cs typeface="DIN Next LT Arabic"/>
              </a:rPr>
              <a:t>المدن المشمولة لدى المركز هي على سبيل المثال: أتلانتا وأوستن وشيكاغو ودنفر ونيويورك وسان فرانسيسكو وسياتل وبريستول (المملكة المتحدة)</a:t>
            </a:r>
          </a:p>
          <a:p>
            <a:pPr marL="137160" indent="-137160" algn="r" rtl="1">
              <a:buFont typeface="Arial" panose="020B0604020202020204" pitchFamily="34" charset="0"/>
              <a:buChar char="•"/>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«منصة بليناريو لاستكشاف البيانات والتنقيب عنها» التي طورها المركز توفر للمستخدمين نظاماً للبحث عن البيانات المفتوحة حيث يسمح هذا النظام للمستخدمين استكشاف أي منطقة معينة على الخريطة واستكشاف وتحليل البيانات التي يجمعها المركز خلال فترة زمنية محددة</a:t>
            </a:r>
          </a:p>
        </p:txBody>
      </p:sp>
      <p:sp>
        <p:nvSpPr>
          <p:cNvPr id="166" name="Freeform: Shape 165">
            <a:extLst>
              <a:ext uri="{FF2B5EF4-FFF2-40B4-BE49-F238E27FC236}">
                <a16:creationId xmlns:a16="http://schemas.microsoft.com/office/drawing/2014/main" id="{DE540291-F1B0-482C-96CF-2FB74F8DDB4F}"/>
              </a:ext>
            </a:extLst>
          </p:cNvPr>
          <p:cNvSpPr/>
          <p:nvPr/>
        </p:nvSpPr>
        <p:spPr>
          <a:xfrm flipH="1">
            <a:off x="2735865" y="4913358"/>
            <a:ext cx="119834" cy="84503"/>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tham Book" pitchFamily="50" charset="0"/>
              <a:ea typeface="+mn-ea"/>
              <a:cs typeface="+mn-cs"/>
            </a:endParaRPr>
          </a:p>
        </p:txBody>
      </p:sp>
      <p:sp>
        <p:nvSpPr>
          <p:cNvPr id="189" name="Freeform: Shape 188">
            <a:extLst>
              <a:ext uri="{FF2B5EF4-FFF2-40B4-BE49-F238E27FC236}">
                <a16:creationId xmlns:a16="http://schemas.microsoft.com/office/drawing/2014/main" id="{4F9F4D69-C9CD-43B1-ABE0-A855B931C4D2}"/>
              </a:ext>
            </a:extLst>
          </p:cNvPr>
          <p:cNvSpPr/>
          <p:nvPr/>
        </p:nvSpPr>
        <p:spPr>
          <a:xfrm flipH="1">
            <a:off x="2735865" y="5712300"/>
            <a:ext cx="119834" cy="84503"/>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tham Book" pitchFamily="50" charset="0"/>
              <a:ea typeface="+mn-ea"/>
              <a:cs typeface="+mn-cs"/>
            </a:endParaRPr>
          </a:p>
        </p:txBody>
      </p:sp>
      <p:sp>
        <p:nvSpPr>
          <p:cNvPr id="191" name="Isosceles Triangle 190">
            <a:extLst>
              <a:ext uri="{FF2B5EF4-FFF2-40B4-BE49-F238E27FC236}">
                <a16:creationId xmlns:a16="http://schemas.microsoft.com/office/drawing/2014/main" id="{BB1AC3F9-E0E0-46D3-BB64-F601A201D934}"/>
              </a:ext>
            </a:extLst>
          </p:cNvPr>
          <p:cNvSpPr/>
          <p:nvPr/>
        </p:nvSpPr>
        <p:spPr>
          <a:xfrm rot="10800000" flipH="1">
            <a:off x="1006810" y="3229087"/>
            <a:ext cx="6525170" cy="276048"/>
          </a:xfrm>
          <a:prstGeom prst="triangl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27" name="TextBox 26">
            <a:extLst>
              <a:ext uri="{FF2B5EF4-FFF2-40B4-BE49-F238E27FC236}">
                <a16:creationId xmlns:a16="http://schemas.microsoft.com/office/drawing/2014/main" id="{6417B9C3-F165-4B27-BBBB-38E899F9E58F}"/>
              </a:ext>
            </a:extLst>
          </p:cNvPr>
          <p:cNvSpPr txBox="1"/>
          <p:nvPr/>
        </p:nvSpPr>
        <p:spPr>
          <a:xfrm>
            <a:off x="3733128" y="3556060"/>
            <a:ext cx="1072534" cy="31047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lang="ar-SA" sz="2000">
                <a:solidFill>
                  <a:srgbClr val="90298D"/>
                </a:solidFill>
                <a:latin typeface="DIN Next LT Arabic Medium"/>
                <a:cs typeface="DIN Next LT Arabic" panose="020B0503020203050203" pitchFamily="34" charset="-78"/>
              </a:rPr>
              <a:t> الخدمات</a:t>
            </a:r>
          </a:p>
        </p:txBody>
      </p:sp>
      <p:pic>
        <p:nvPicPr>
          <p:cNvPr id="31" name="Picture 30" descr="Logo&#10;&#10;Description automatically generated with medium confidence">
            <a:extLst>
              <a:ext uri="{FF2B5EF4-FFF2-40B4-BE49-F238E27FC236}">
                <a16:creationId xmlns:a16="http://schemas.microsoft.com/office/drawing/2014/main" id="{4ACC5488-B054-4BFE-8AF0-A52DBEF3D106}"/>
              </a:ext>
            </a:extLst>
          </p:cNvPr>
          <p:cNvPicPr>
            <a:picLocks noChangeAspect="1"/>
          </p:cNvPicPr>
          <p:nvPr/>
        </p:nvPicPr>
        <p:blipFill>
          <a:blip r:embed="rId9"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37" name="Rectangle: Rounded Corners 36">
            <a:extLst>
              <a:ext uri="{FF2B5EF4-FFF2-40B4-BE49-F238E27FC236}">
                <a16:creationId xmlns:a16="http://schemas.microsoft.com/office/drawing/2014/main" id="{72930E95-1DAE-48CB-8C66-44CA9BDC1164}"/>
              </a:ext>
            </a:extLst>
          </p:cNvPr>
          <p:cNvSpPr/>
          <p:nvPr/>
        </p:nvSpPr>
        <p:spPr>
          <a:xfrm>
            <a:off x="62752" y="69564"/>
            <a:ext cx="1678584" cy="228609"/>
          </a:xfrm>
          <a:prstGeom prst="roundRect">
            <a:avLst>
              <a:gd name="adj" fmla="val 14234"/>
            </a:avLst>
          </a:prstGeom>
          <a:solidFill>
            <a:srgbClr val="2825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1- نظرة عامة</a:t>
            </a:r>
          </a:p>
        </p:txBody>
      </p:sp>
    </p:spTree>
    <p:extLst>
      <p:ext uri="{BB962C8B-B14F-4D97-AF65-F5344CB8AC3E}">
        <p14:creationId xmlns:p14="http://schemas.microsoft.com/office/powerpoint/2010/main" val="202314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3138943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8"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sz="3200" u="none" strike="noStrike" kern="1200" cap="none" spc="0" normalizeH="0" noProof="0">
              <a:ln>
                <a:noFill/>
              </a:ln>
              <a:solidFill>
                <a:prstClr val="white"/>
              </a:solidFill>
              <a:effectLst/>
              <a:uLnTx/>
              <a:uFillTx/>
              <a:latin typeface="DIN Next LT Arabic Medium" panose="020B0603020203050203" pitchFamily="34" charset="-78"/>
              <a:ea typeface="+mj-ea"/>
              <a:cs typeface="+mj-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6" name="Slide Number Placeholder 4">
            <a:extLst>
              <a:ext uri="{FF2B5EF4-FFF2-40B4-BE49-F238E27FC236}">
                <a16:creationId xmlns:a16="http://schemas.microsoft.com/office/drawing/2014/main" id="{EDDCDED5-7B44-447E-99AF-DE0302F44E93}"/>
              </a:ext>
            </a:extLst>
          </p:cNvPr>
          <p:cNvSpPr>
            <a:spLocks noGrp="1"/>
          </p:cNvSpPr>
          <p:nvPr>
            <p:ph type="sldNum" sz="quarter" idx="12"/>
          </p:nvPr>
        </p:nvSpPr>
        <p:spPr/>
        <p:txBody>
          <a:bodyPr/>
          <a:lstStyle/>
          <a:p>
            <a:pPr lvl="0"/>
            <a:fld id="{9FDB499F-DC86-4996-A3C7-FCE8E06389C2}" type="slidenum">
              <a:rPr lang="ar-SA" noProof="0" smtClean="0"/>
              <a:pPr lvl="0"/>
              <a:t>3</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دورة معالجة البيانات في المركز</a:t>
            </a:r>
          </a:p>
        </p:txBody>
      </p:sp>
      <p:sp>
        <p:nvSpPr>
          <p:cNvPr id="47" name="Rectangle 46">
            <a:extLst>
              <a:ext uri="{FF2B5EF4-FFF2-40B4-BE49-F238E27FC236}">
                <a16:creationId xmlns:a16="http://schemas.microsoft.com/office/drawing/2014/main" id="{2F3926CE-D3E5-4120-B367-75E4D285207C}"/>
              </a:ext>
            </a:extLst>
          </p:cNvPr>
          <p:cNvSpPr/>
          <p:nvPr/>
        </p:nvSpPr>
        <p:spPr>
          <a:xfrm>
            <a:off x="1131738"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يعمل المركز على جمع البيانات من مصادر متعددة ويتم معالجتها لإنشاء أكثر من 100 مؤشر مختلف في 8 مدن</a:t>
            </a:r>
          </a:p>
        </p:txBody>
      </p:sp>
      <p:sp>
        <p:nvSpPr>
          <p:cNvPr id="34" name="Rectangle 33">
            <a:extLst>
              <a:ext uri="{FF2B5EF4-FFF2-40B4-BE49-F238E27FC236}">
                <a16:creationId xmlns:a16="http://schemas.microsoft.com/office/drawing/2014/main" id="{73A2FB06-DF7E-4E70-A6C8-383AB08DE326}"/>
              </a:ext>
            </a:extLst>
          </p:cNvPr>
          <p:cNvSpPr/>
          <p:nvPr/>
        </p:nvSpPr>
        <p:spPr>
          <a:xfrm flipH="1">
            <a:off x="5839828" y="3462332"/>
            <a:ext cx="2191819" cy="139650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05821C1-B3AF-45A8-B3F7-7C6D9559387C}"/>
              </a:ext>
            </a:extLst>
          </p:cNvPr>
          <p:cNvSpPr/>
          <p:nvPr/>
        </p:nvSpPr>
        <p:spPr>
          <a:xfrm flipH="1">
            <a:off x="8029418" y="2970698"/>
            <a:ext cx="982980" cy="860213"/>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0F76AE7-BDA3-4F0C-9DA9-6F9277037131}"/>
              </a:ext>
            </a:extLst>
          </p:cNvPr>
          <p:cNvSpPr/>
          <p:nvPr/>
        </p:nvSpPr>
        <p:spPr>
          <a:xfrm flipH="1">
            <a:off x="9012398" y="2657060"/>
            <a:ext cx="2331720" cy="668563"/>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ar-SA" sz="1300">
                <a:solidFill>
                  <a:schemeClr val="tx1"/>
                </a:solidFill>
              </a:rPr>
              <a:t> بيانات أجهزة الاستشعار </a:t>
            </a:r>
            <a:br>
              <a:rPr lang="ar-EG" sz="1300">
                <a:solidFill>
                  <a:schemeClr val="tx1"/>
                </a:solidFill>
              </a:rPr>
            </a:br>
            <a:r>
              <a:rPr lang="ar-SA" sz="1300">
                <a:solidFill>
                  <a:schemeClr val="tx1"/>
                </a:solidFill>
              </a:rPr>
              <a:t>(مجموعة الأشياء </a:t>
            </a:r>
            <a:r>
              <a:rPr lang="en-US" sz="1300">
                <a:solidFill>
                  <a:schemeClr val="tx1"/>
                </a:solidFill>
              </a:rPr>
              <a:t>AoT</a:t>
            </a:r>
            <a:r>
              <a:rPr lang="ar-SA" sz="1300">
                <a:solidFill>
                  <a:schemeClr val="tx1"/>
                </a:solidFill>
              </a:rPr>
              <a:t>)</a:t>
            </a:r>
          </a:p>
        </p:txBody>
      </p:sp>
      <p:sp>
        <p:nvSpPr>
          <p:cNvPr id="42" name="Rectangle 41">
            <a:extLst>
              <a:ext uri="{FF2B5EF4-FFF2-40B4-BE49-F238E27FC236}">
                <a16:creationId xmlns:a16="http://schemas.microsoft.com/office/drawing/2014/main" id="{9471831F-29E9-4DF3-B45E-C174B8FBD92D}"/>
              </a:ext>
            </a:extLst>
          </p:cNvPr>
          <p:cNvSpPr/>
          <p:nvPr/>
        </p:nvSpPr>
        <p:spPr>
          <a:xfrm flipH="1">
            <a:off x="9012398" y="3434136"/>
            <a:ext cx="2331720" cy="668563"/>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ar-SA" sz="1300">
                <a:solidFill>
                  <a:schemeClr val="tx1"/>
                </a:solidFill>
              </a:rPr>
              <a:t>بيانات الطقس</a:t>
            </a:r>
          </a:p>
        </p:txBody>
      </p:sp>
      <p:sp>
        <p:nvSpPr>
          <p:cNvPr id="43" name="Rectangle 42">
            <a:extLst>
              <a:ext uri="{FF2B5EF4-FFF2-40B4-BE49-F238E27FC236}">
                <a16:creationId xmlns:a16="http://schemas.microsoft.com/office/drawing/2014/main" id="{4000911C-277C-430C-B4D5-FF359D8DB429}"/>
              </a:ext>
            </a:extLst>
          </p:cNvPr>
          <p:cNvSpPr/>
          <p:nvPr/>
        </p:nvSpPr>
        <p:spPr>
          <a:xfrm flipH="1">
            <a:off x="9012398" y="4211213"/>
            <a:ext cx="2331720" cy="668563"/>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ar-SA" sz="1300">
                <a:solidFill>
                  <a:schemeClr val="tx1"/>
                </a:solidFill>
              </a:rPr>
              <a:t>البيانات المحلية</a:t>
            </a:r>
          </a:p>
        </p:txBody>
      </p:sp>
      <p:sp>
        <p:nvSpPr>
          <p:cNvPr id="94" name="Freeform: Shape 93">
            <a:extLst>
              <a:ext uri="{FF2B5EF4-FFF2-40B4-BE49-F238E27FC236}">
                <a16:creationId xmlns:a16="http://schemas.microsoft.com/office/drawing/2014/main" id="{69FE6253-EC93-40CB-8E75-D05B2E784D59}"/>
              </a:ext>
            </a:extLst>
          </p:cNvPr>
          <p:cNvSpPr/>
          <p:nvPr/>
        </p:nvSpPr>
        <p:spPr>
          <a:xfrm flipH="1">
            <a:off x="8029418" y="3710722"/>
            <a:ext cx="968836" cy="337817"/>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F2E09517-856A-4FD9-9B79-B2B0F50AF1DD}"/>
              </a:ext>
            </a:extLst>
          </p:cNvPr>
          <p:cNvCxnSpPr>
            <a:cxnSpLocks/>
          </p:cNvCxnSpPr>
          <p:nvPr/>
        </p:nvCxnSpPr>
        <p:spPr>
          <a:xfrm flipH="1">
            <a:off x="11443178" y="2683734"/>
            <a:ext cx="0" cy="625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5BD8217-E557-4104-8588-59511BF7A77F}"/>
              </a:ext>
            </a:extLst>
          </p:cNvPr>
          <p:cNvCxnSpPr>
            <a:cxnSpLocks/>
          </p:cNvCxnSpPr>
          <p:nvPr/>
        </p:nvCxnSpPr>
        <p:spPr>
          <a:xfrm flipH="1">
            <a:off x="11443178" y="3455504"/>
            <a:ext cx="0" cy="220980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C5892EA-029F-4DA0-9C63-25FCDB175A18}"/>
              </a:ext>
            </a:extLst>
          </p:cNvPr>
          <p:cNvSpPr/>
          <p:nvPr/>
        </p:nvSpPr>
        <p:spPr>
          <a:xfrm flipH="1">
            <a:off x="721838" y="3080915"/>
            <a:ext cx="4119613" cy="206145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0" rtlCol="0" anchor="ctr"/>
          <a:lstStyle/>
          <a:p>
            <a:endParaRPr lang="en-US" sz="1400">
              <a:solidFill>
                <a:schemeClr val="tx1"/>
              </a:solidFill>
            </a:endParaRPr>
          </a:p>
        </p:txBody>
      </p:sp>
      <p:sp>
        <p:nvSpPr>
          <p:cNvPr id="99" name="TextBox 98">
            <a:extLst>
              <a:ext uri="{FF2B5EF4-FFF2-40B4-BE49-F238E27FC236}">
                <a16:creationId xmlns:a16="http://schemas.microsoft.com/office/drawing/2014/main" id="{06091DBA-862E-4829-B2B5-7C722B095DC5}"/>
              </a:ext>
            </a:extLst>
          </p:cNvPr>
          <p:cNvSpPr txBox="1"/>
          <p:nvPr/>
        </p:nvSpPr>
        <p:spPr>
          <a:xfrm rot="16200000">
            <a:off x="11276465" y="2767867"/>
            <a:ext cx="719165"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البيانات الأساسية</a:t>
            </a:r>
          </a:p>
        </p:txBody>
      </p:sp>
      <p:sp>
        <p:nvSpPr>
          <p:cNvPr id="100" name="TextBox 99">
            <a:extLst>
              <a:ext uri="{FF2B5EF4-FFF2-40B4-BE49-F238E27FC236}">
                <a16:creationId xmlns:a16="http://schemas.microsoft.com/office/drawing/2014/main" id="{E8EF1E2B-11EF-4DEE-914C-09C55D7BA4B6}"/>
              </a:ext>
            </a:extLst>
          </p:cNvPr>
          <p:cNvSpPr txBox="1"/>
          <p:nvPr/>
        </p:nvSpPr>
        <p:spPr>
          <a:xfrm rot="16200000">
            <a:off x="11155895" y="4327057"/>
            <a:ext cx="938684"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البيانات الثانوية</a:t>
            </a:r>
          </a:p>
        </p:txBody>
      </p:sp>
      <p:cxnSp>
        <p:nvCxnSpPr>
          <p:cNvPr id="101" name="Straight Connector 100">
            <a:extLst>
              <a:ext uri="{FF2B5EF4-FFF2-40B4-BE49-F238E27FC236}">
                <a16:creationId xmlns:a16="http://schemas.microsoft.com/office/drawing/2014/main" id="{FEC52FF3-D46F-4D21-BEFA-A4420F88549E}"/>
              </a:ext>
            </a:extLst>
          </p:cNvPr>
          <p:cNvCxnSpPr>
            <a:cxnSpLocks/>
          </p:cNvCxnSpPr>
          <p:nvPr/>
        </p:nvCxnSpPr>
        <p:spPr>
          <a:xfrm flipH="1">
            <a:off x="4883021" y="4111593"/>
            <a:ext cx="941831" cy="0"/>
          </a:xfrm>
          <a:prstGeom prst="line">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2" name="TextBox 101">
            <a:extLst>
              <a:ext uri="{FF2B5EF4-FFF2-40B4-BE49-F238E27FC236}">
                <a16:creationId xmlns:a16="http://schemas.microsoft.com/office/drawing/2014/main" id="{72545E58-4709-44A1-99D0-E2361DD2A0EE}"/>
              </a:ext>
            </a:extLst>
          </p:cNvPr>
          <p:cNvSpPr txBox="1"/>
          <p:nvPr/>
        </p:nvSpPr>
        <p:spPr>
          <a:xfrm flipH="1">
            <a:off x="4938804" y="3463833"/>
            <a:ext cx="845808" cy="646331"/>
          </a:xfrm>
          <a:prstGeom prst="rect">
            <a:avLst/>
          </a:prstGeom>
          <a:noFill/>
        </p:spPr>
        <p:txBody>
          <a:bodyPr wrap="square" rtlCol="0">
            <a:spAutoFit/>
          </a:bodyPr>
          <a:lstStyle/>
          <a:p>
            <a:pPr algn="ctr"/>
            <a:r>
              <a:rPr lang="ar-SA" sz="900"/>
              <a:t>واجهة برمجة التطبيقات لنقل الحالة التمثيلية </a:t>
            </a:r>
            <a:br>
              <a:rPr lang="ar-SA" sz="900"/>
            </a:br>
            <a:r>
              <a:rPr lang="ar-SA" sz="900"/>
              <a:t>(</a:t>
            </a:r>
            <a:r>
              <a:rPr lang="en-US" sz="900"/>
              <a:t>RESTful API</a:t>
            </a:r>
            <a:r>
              <a:rPr lang="ar-SA" sz="900"/>
              <a:t>)</a:t>
            </a:r>
          </a:p>
        </p:txBody>
      </p:sp>
      <p:pic>
        <p:nvPicPr>
          <p:cNvPr id="37" name="Picture 36" descr="Logo&#10;&#10;Description automatically generated with medium confidence">
            <a:extLst>
              <a:ext uri="{FF2B5EF4-FFF2-40B4-BE49-F238E27FC236}">
                <a16:creationId xmlns:a16="http://schemas.microsoft.com/office/drawing/2014/main" id="{D86329E1-6449-43C4-917F-0C7DA0B8DCBA}"/>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6003982" y="3784617"/>
            <a:ext cx="1927088" cy="707061"/>
          </a:xfrm>
          <a:prstGeom prst="rect">
            <a:avLst/>
          </a:prstGeom>
        </p:spPr>
      </p:pic>
      <p:pic>
        <p:nvPicPr>
          <p:cNvPr id="5" name="Picture 4" descr="Map&#10;&#10;Description automatically generated">
            <a:extLst>
              <a:ext uri="{FF2B5EF4-FFF2-40B4-BE49-F238E27FC236}">
                <a16:creationId xmlns:a16="http://schemas.microsoft.com/office/drawing/2014/main" id="{A836ECF2-B0A4-4B5A-9A78-A4C3DC21CD6F}"/>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96105" y="3148194"/>
            <a:ext cx="3971080" cy="1926896"/>
          </a:xfrm>
          <a:prstGeom prst="rect">
            <a:avLst/>
          </a:prstGeom>
        </p:spPr>
      </p:pic>
      <p:sp>
        <p:nvSpPr>
          <p:cNvPr id="51" name="Rectangle 50">
            <a:extLst>
              <a:ext uri="{FF2B5EF4-FFF2-40B4-BE49-F238E27FC236}">
                <a16:creationId xmlns:a16="http://schemas.microsoft.com/office/drawing/2014/main" id="{9FBD108F-0D0E-4FE8-AD9A-B7D0AD12BEFD}"/>
              </a:ext>
            </a:extLst>
          </p:cNvPr>
          <p:cNvSpPr/>
          <p:nvPr/>
        </p:nvSpPr>
        <p:spPr>
          <a:xfrm flipH="1">
            <a:off x="9015778" y="4995542"/>
            <a:ext cx="2331720" cy="668563"/>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ar-SA" sz="1300">
                <a:solidFill>
                  <a:schemeClr val="tx1"/>
                </a:solidFill>
              </a:rPr>
              <a:t>بيانات المستخدم</a:t>
            </a:r>
          </a:p>
        </p:txBody>
      </p:sp>
      <p:sp>
        <p:nvSpPr>
          <p:cNvPr id="53" name="TextBox 52">
            <a:extLst>
              <a:ext uri="{FF2B5EF4-FFF2-40B4-BE49-F238E27FC236}">
                <a16:creationId xmlns:a16="http://schemas.microsoft.com/office/drawing/2014/main" id="{C2A82D1F-E03F-474B-8525-EFC7B68CDFF1}"/>
              </a:ext>
            </a:extLst>
          </p:cNvPr>
          <p:cNvSpPr txBox="1"/>
          <p:nvPr/>
        </p:nvSpPr>
        <p:spPr>
          <a:xfrm flipH="1">
            <a:off x="8026037" y="5271745"/>
            <a:ext cx="1081115" cy="369332"/>
          </a:xfrm>
          <a:prstGeom prst="rect">
            <a:avLst/>
          </a:prstGeom>
          <a:noFill/>
        </p:spPr>
        <p:txBody>
          <a:bodyPr wrap="square" rtlCol="0">
            <a:spAutoFit/>
          </a:bodyPr>
          <a:lstStyle/>
          <a:p>
            <a:pPr algn="ctr"/>
            <a:r>
              <a:rPr lang="ar-SA" sz="900"/>
              <a:t>استخراج البيانات وتحويلها وتحميلها</a:t>
            </a:r>
          </a:p>
        </p:txBody>
      </p:sp>
      <p:sp>
        <p:nvSpPr>
          <p:cNvPr id="54" name="TextBox 53">
            <a:extLst>
              <a:ext uri="{FF2B5EF4-FFF2-40B4-BE49-F238E27FC236}">
                <a16:creationId xmlns:a16="http://schemas.microsoft.com/office/drawing/2014/main" id="{07D3E17B-FAB3-4547-A857-F189EC6DAFBB}"/>
              </a:ext>
            </a:extLst>
          </p:cNvPr>
          <p:cNvSpPr txBox="1"/>
          <p:nvPr/>
        </p:nvSpPr>
        <p:spPr>
          <a:xfrm flipH="1">
            <a:off x="8374209" y="2631333"/>
            <a:ext cx="732944" cy="369332"/>
          </a:xfrm>
          <a:prstGeom prst="rect">
            <a:avLst/>
          </a:prstGeom>
          <a:noFill/>
        </p:spPr>
        <p:txBody>
          <a:bodyPr wrap="square" rtlCol="0">
            <a:spAutoFit/>
          </a:bodyPr>
          <a:lstStyle/>
          <a:p>
            <a:pPr algn="ctr"/>
            <a:r>
              <a:rPr lang="ar-SA" sz="900"/>
              <a:t>منصة واجل (</a:t>
            </a:r>
            <a:r>
              <a:rPr lang="en-US" sz="900"/>
              <a:t>Waggle</a:t>
            </a:r>
            <a:r>
              <a:rPr lang="ar-SA" sz="900"/>
              <a:t>)</a:t>
            </a:r>
          </a:p>
        </p:txBody>
      </p:sp>
      <p:sp>
        <p:nvSpPr>
          <p:cNvPr id="38" name="TextBox 37">
            <a:extLst>
              <a:ext uri="{FF2B5EF4-FFF2-40B4-BE49-F238E27FC236}">
                <a16:creationId xmlns:a16="http://schemas.microsoft.com/office/drawing/2014/main" id="{EB9C3E22-67E1-4B48-8883-1DBC17A8AA24}"/>
              </a:ext>
            </a:extLst>
          </p:cNvPr>
          <p:cNvSpPr txBox="1"/>
          <p:nvPr/>
        </p:nvSpPr>
        <p:spPr>
          <a:xfrm flipH="1">
            <a:off x="8268782" y="3373496"/>
            <a:ext cx="898078" cy="369332"/>
          </a:xfrm>
          <a:prstGeom prst="rect">
            <a:avLst/>
          </a:prstGeom>
          <a:noFill/>
        </p:spPr>
        <p:txBody>
          <a:bodyPr wrap="square" rtlCol="0">
            <a:spAutoFit/>
          </a:bodyPr>
          <a:lstStyle/>
          <a:p>
            <a:pPr algn="ctr"/>
            <a:r>
              <a:rPr lang="ar-SA" sz="900"/>
              <a:t>واجهة برمجة التطبيقات</a:t>
            </a:r>
          </a:p>
        </p:txBody>
      </p:sp>
      <p:sp>
        <p:nvSpPr>
          <p:cNvPr id="55" name="TextBox 54">
            <a:extLst>
              <a:ext uri="{FF2B5EF4-FFF2-40B4-BE49-F238E27FC236}">
                <a16:creationId xmlns:a16="http://schemas.microsoft.com/office/drawing/2014/main" id="{060B73C9-A1C2-4F60-9F8B-BF221D370643}"/>
              </a:ext>
            </a:extLst>
          </p:cNvPr>
          <p:cNvSpPr txBox="1"/>
          <p:nvPr/>
        </p:nvSpPr>
        <p:spPr>
          <a:xfrm flipH="1">
            <a:off x="5959283" y="4852146"/>
            <a:ext cx="1950680" cy="553998"/>
          </a:xfrm>
          <a:prstGeom prst="rect">
            <a:avLst/>
          </a:prstGeom>
          <a:noFill/>
        </p:spPr>
        <p:txBody>
          <a:bodyPr wrap="square" rtlCol="0">
            <a:spAutoFit/>
          </a:bodyPr>
          <a:lstStyle/>
          <a:p>
            <a:pPr algn="ctr"/>
            <a:r>
              <a:rPr lang="ar-SA" sz="1000"/>
              <a:t>نظام إدارة قواعد البيانات بوستجري إس كيو إل (</a:t>
            </a:r>
            <a:r>
              <a:rPr lang="en-US" sz="1000"/>
              <a:t>PostgreSQL</a:t>
            </a:r>
            <a:r>
              <a:rPr lang="ar-SA" sz="1000"/>
              <a:t>)</a:t>
            </a:r>
          </a:p>
          <a:p>
            <a:pPr algn="ctr"/>
            <a:r>
              <a:rPr lang="ar-EG" sz="1000"/>
              <a:t>المرتبط بخدمات </a:t>
            </a:r>
            <a:r>
              <a:rPr lang="ar-SA" sz="1000"/>
              <a:t>أمازون ويب (</a:t>
            </a:r>
            <a:r>
              <a:rPr lang="en-US" sz="1000"/>
              <a:t>AWS</a:t>
            </a:r>
            <a:r>
              <a:rPr lang="ar-SA" sz="1000"/>
              <a:t>)</a:t>
            </a:r>
          </a:p>
        </p:txBody>
      </p:sp>
      <p:sp>
        <p:nvSpPr>
          <p:cNvPr id="52" name="Freeform: Shape 51">
            <a:extLst>
              <a:ext uri="{FF2B5EF4-FFF2-40B4-BE49-F238E27FC236}">
                <a16:creationId xmlns:a16="http://schemas.microsoft.com/office/drawing/2014/main" id="{412C0F70-F1C0-42C0-A457-607B0BE648C9}"/>
              </a:ext>
            </a:extLst>
          </p:cNvPr>
          <p:cNvSpPr/>
          <p:nvPr/>
        </p:nvSpPr>
        <p:spPr>
          <a:xfrm flipH="1" flipV="1">
            <a:off x="8029418" y="4466199"/>
            <a:ext cx="982980" cy="860213"/>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D0247986-8BF7-48BB-860B-BCCF12A319FD}"/>
              </a:ext>
            </a:extLst>
          </p:cNvPr>
          <p:cNvSpPr/>
          <p:nvPr/>
        </p:nvSpPr>
        <p:spPr>
          <a:xfrm flipH="1" flipV="1">
            <a:off x="8029418" y="4246392"/>
            <a:ext cx="968836" cy="337817"/>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Logo&#10;&#10;Description automatically generated with medium confidence">
            <a:extLst>
              <a:ext uri="{FF2B5EF4-FFF2-40B4-BE49-F238E27FC236}">
                <a16:creationId xmlns:a16="http://schemas.microsoft.com/office/drawing/2014/main" id="{79F86221-B03E-486F-AE27-667D186D6808}"/>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40" name="Rectangle: Rounded Corners 39">
            <a:extLst>
              <a:ext uri="{FF2B5EF4-FFF2-40B4-BE49-F238E27FC236}">
                <a16:creationId xmlns:a16="http://schemas.microsoft.com/office/drawing/2014/main" id="{6C5C09E0-E710-49C1-9B67-CA343AABE3EA}"/>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sp>
        <p:nvSpPr>
          <p:cNvPr id="35" name="TextBox 34">
            <a:extLst>
              <a:ext uri="{FF2B5EF4-FFF2-40B4-BE49-F238E27FC236}">
                <a16:creationId xmlns:a16="http://schemas.microsoft.com/office/drawing/2014/main" id="{DAABF98A-4CBB-4ED1-9A72-46A5BBBC00DD}"/>
              </a:ext>
            </a:extLst>
          </p:cNvPr>
          <p:cNvSpPr txBox="1"/>
          <p:nvPr/>
        </p:nvSpPr>
        <p:spPr>
          <a:xfrm flipH="1">
            <a:off x="793006" y="5151499"/>
            <a:ext cx="3879478" cy="246221"/>
          </a:xfrm>
          <a:prstGeom prst="rect">
            <a:avLst/>
          </a:prstGeom>
          <a:noFill/>
        </p:spPr>
        <p:txBody>
          <a:bodyPr wrap="square" rtlCol="0">
            <a:spAutoFit/>
          </a:bodyPr>
          <a:lstStyle/>
          <a:p>
            <a:pPr algn="ctr"/>
            <a:r>
              <a:rPr lang="ar-SA" sz="1000"/>
              <a:t>مكتبة ليفلت (</a:t>
            </a:r>
            <a:r>
              <a:rPr lang="en-US" sz="1000"/>
              <a:t>Leaflet</a:t>
            </a:r>
            <a:r>
              <a:rPr lang="ar-EG" sz="1000"/>
              <a:t>)</a:t>
            </a:r>
            <a:r>
              <a:rPr lang="en-US" sz="1000"/>
              <a:t> </a:t>
            </a:r>
            <a:r>
              <a:rPr lang="ar-SA" sz="1000"/>
              <a:t>ومنصة خريطة الشوارع المفتوحة (</a:t>
            </a:r>
            <a:r>
              <a:rPr lang="en-US" sz="1000"/>
              <a:t>OpenStreetMap</a:t>
            </a:r>
            <a:r>
              <a:rPr lang="ar-EG" sz="1000"/>
              <a:t>)</a:t>
            </a:r>
            <a:endParaRPr lang="ar-SA" sz="1000"/>
          </a:p>
        </p:txBody>
      </p:sp>
      <p:sp>
        <p:nvSpPr>
          <p:cNvPr id="59" name="TextBox 58">
            <a:extLst>
              <a:ext uri="{FF2B5EF4-FFF2-40B4-BE49-F238E27FC236}">
                <a16:creationId xmlns:a16="http://schemas.microsoft.com/office/drawing/2014/main" id="{5222635B-C0CD-4799-8F6D-27D9D6ECC490}"/>
              </a:ext>
            </a:extLst>
          </p:cNvPr>
          <p:cNvSpPr txBox="1"/>
          <p:nvPr/>
        </p:nvSpPr>
        <p:spPr>
          <a:xfrm flipH="1">
            <a:off x="8299262" y="4545494"/>
            <a:ext cx="852358" cy="369332"/>
          </a:xfrm>
          <a:prstGeom prst="rect">
            <a:avLst/>
          </a:prstGeom>
          <a:noFill/>
        </p:spPr>
        <p:txBody>
          <a:bodyPr wrap="square" rtlCol="0">
            <a:spAutoFit/>
          </a:bodyPr>
          <a:lstStyle/>
          <a:p>
            <a:pPr algn="ctr"/>
            <a:r>
              <a:rPr lang="ar-SA" sz="900"/>
              <a:t>واجهة برمجة التطبيقات</a:t>
            </a:r>
          </a:p>
        </p:txBody>
      </p:sp>
      <p:pic>
        <p:nvPicPr>
          <p:cNvPr id="44" name="Picture 43">
            <a:extLst>
              <a:ext uri="{FF2B5EF4-FFF2-40B4-BE49-F238E27FC236}">
                <a16:creationId xmlns:a16="http://schemas.microsoft.com/office/drawing/2014/main" id="{736222D3-759F-451D-AD6B-F9C07CEC0132}"/>
              </a:ext>
            </a:extLst>
          </p:cNvPr>
          <p:cNvPicPr>
            <a:picLocks noChangeAspect="1"/>
          </p:cNvPicPr>
          <p:nvPr/>
        </p:nvPicPr>
        <p:blipFill>
          <a:blip r:embed="rId10"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80067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0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23" name="Slide Number Placeholder 4">
            <a:extLst>
              <a:ext uri="{FF2B5EF4-FFF2-40B4-BE49-F238E27FC236}">
                <a16:creationId xmlns:a16="http://schemas.microsoft.com/office/drawing/2014/main" id="{57A57BED-87C0-4E69-93A7-18BC0BEF558D}"/>
              </a:ext>
            </a:extLst>
          </p:cNvPr>
          <p:cNvSpPr>
            <a:spLocks noGrp="1"/>
          </p:cNvSpPr>
          <p:nvPr>
            <p:ph type="sldNum" sz="quarter" idx="12"/>
          </p:nvPr>
        </p:nvSpPr>
        <p:spPr/>
        <p:txBody>
          <a:bodyPr/>
          <a:lstStyle/>
          <a:p>
            <a:pPr lvl="0"/>
            <a:fld id="{9FDB499F-DC86-4996-A3C7-FCE8E06389C2}" type="slidenum">
              <a:rPr lang="ar-SA" noProof="0" smtClean="0"/>
              <a:pPr lvl="0"/>
              <a:t>4</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 مصادر البيانات</a:t>
            </a:r>
          </a:p>
        </p:txBody>
      </p:sp>
      <p:sp>
        <p:nvSpPr>
          <p:cNvPr id="83" name="Rectangle 82">
            <a:extLst>
              <a:ext uri="{FF2B5EF4-FFF2-40B4-BE49-F238E27FC236}">
                <a16:creationId xmlns:a16="http://schemas.microsoft.com/office/drawing/2014/main" id="{66064AB3-97BD-4922-A1C9-B88CFF41686B}"/>
              </a:ext>
            </a:extLst>
          </p:cNvPr>
          <p:cNvSpPr/>
          <p:nvPr/>
        </p:nvSpPr>
        <p:spPr>
          <a:xfrm flipH="1">
            <a:off x="1051929"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يعمل المركز على جمع المعلومات من خلال أجهزة استشعار منتشرة في 8 مدن تتكامل مع المعلومات الثانوية الواردة من مصادر حكومية ويتم تسليمها من خلال منصة بليناريو</a:t>
            </a:r>
          </a:p>
        </p:txBody>
      </p:sp>
      <p:sp>
        <p:nvSpPr>
          <p:cNvPr id="26" name="TextBox 25">
            <a:extLst>
              <a:ext uri="{FF2B5EF4-FFF2-40B4-BE49-F238E27FC236}">
                <a16:creationId xmlns:a16="http://schemas.microsoft.com/office/drawing/2014/main" id="{418B9902-3722-4B89-B7AF-1A7163D7CB68}"/>
              </a:ext>
            </a:extLst>
          </p:cNvPr>
          <p:cNvSpPr txBox="1"/>
          <p:nvPr/>
        </p:nvSpPr>
        <p:spPr>
          <a:xfrm>
            <a:off x="9797687"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 مصدر البيانات</a:t>
            </a:r>
          </a:p>
        </p:txBody>
      </p:sp>
      <p:cxnSp>
        <p:nvCxnSpPr>
          <p:cNvPr id="27" name="Straight Connector 26">
            <a:extLst>
              <a:ext uri="{FF2B5EF4-FFF2-40B4-BE49-F238E27FC236}">
                <a16:creationId xmlns:a16="http://schemas.microsoft.com/office/drawing/2014/main" id="{9C417F8D-8A98-4334-80F5-6C48BAA484C2}"/>
              </a:ext>
            </a:extLst>
          </p:cNvPr>
          <p:cNvCxnSpPr>
            <a:cxnSpLocks/>
          </p:cNvCxnSpPr>
          <p:nvPr/>
        </p:nvCxnSpPr>
        <p:spPr>
          <a:xfrm>
            <a:off x="930148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EC438CE-CC52-4834-93A4-A18F79E319DD}"/>
              </a:ext>
            </a:extLst>
          </p:cNvPr>
          <p:cNvSpPr/>
          <p:nvPr/>
        </p:nvSpPr>
        <p:spPr>
          <a:xfrm flipH="1">
            <a:off x="9293860" y="3425186"/>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بيانات الطقس</a:t>
            </a:r>
          </a:p>
        </p:txBody>
      </p:sp>
      <p:sp>
        <p:nvSpPr>
          <p:cNvPr id="29" name="Rectangle 28">
            <a:extLst>
              <a:ext uri="{FF2B5EF4-FFF2-40B4-BE49-F238E27FC236}">
                <a16:creationId xmlns:a16="http://schemas.microsoft.com/office/drawing/2014/main" id="{1D6B9750-F43F-4D3F-ACF9-02AC3D1BB977}"/>
              </a:ext>
            </a:extLst>
          </p:cNvPr>
          <p:cNvSpPr/>
          <p:nvPr/>
        </p:nvSpPr>
        <p:spPr>
          <a:xfrm flipH="1">
            <a:off x="9293860" y="2442241"/>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بيانات أجهزة الاستشعار (مجموعة الأشياء </a:t>
            </a:r>
            <a:r>
              <a:rPr lang="en-US" sz="1400"/>
              <a:t>AoT</a:t>
            </a:r>
            <a:r>
              <a:rPr lang="ar-SA" sz="1400"/>
              <a:t>)</a:t>
            </a:r>
          </a:p>
        </p:txBody>
      </p:sp>
      <p:sp>
        <p:nvSpPr>
          <p:cNvPr id="30" name="Rectangle 29">
            <a:extLst>
              <a:ext uri="{FF2B5EF4-FFF2-40B4-BE49-F238E27FC236}">
                <a16:creationId xmlns:a16="http://schemas.microsoft.com/office/drawing/2014/main" id="{2DB47B49-B9E7-4BBC-A8D8-83F8BDD5C55E}"/>
              </a:ext>
            </a:extLst>
          </p:cNvPr>
          <p:cNvSpPr/>
          <p:nvPr/>
        </p:nvSpPr>
        <p:spPr>
          <a:xfrm flipH="1">
            <a:off x="9293860" y="5391075"/>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بيانات المستخدم</a:t>
            </a:r>
          </a:p>
        </p:txBody>
      </p:sp>
      <p:sp>
        <p:nvSpPr>
          <p:cNvPr id="31" name="Rectangle 30">
            <a:extLst>
              <a:ext uri="{FF2B5EF4-FFF2-40B4-BE49-F238E27FC236}">
                <a16:creationId xmlns:a16="http://schemas.microsoft.com/office/drawing/2014/main" id="{936EACA0-8224-4575-8818-2D69C88345E1}"/>
              </a:ext>
            </a:extLst>
          </p:cNvPr>
          <p:cNvSpPr/>
          <p:nvPr/>
        </p:nvSpPr>
        <p:spPr>
          <a:xfrm flipH="1">
            <a:off x="9293860" y="4408131"/>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البيانات المحلية</a:t>
            </a:r>
          </a:p>
        </p:txBody>
      </p:sp>
      <p:sp>
        <p:nvSpPr>
          <p:cNvPr id="32" name="Rectangle 31">
            <a:extLst>
              <a:ext uri="{FF2B5EF4-FFF2-40B4-BE49-F238E27FC236}">
                <a16:creationId xmlns:a16="http://schemas.microsoft.com/office/drawing/2014/main" id="{6EA94893-56C1-4226-B65F-003BC49FA395}"/>
              </a:ext>
            </a:extLst>
          </p:cNvPr>
          <p:cNvSpPr/>
          <p:nvPr/>
        </p:nvSpPr>
        <p:spPr>
          <a:xfrm flipH="1">
            <a:off x="620081" y="3425186"/>
            <a:ext cx="8574720"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تتضمن بيانات أجهزة الاستشعار بالإضافة إلى بيانات محطات الطقس التابعة للإدارة الوطنية للمحيطات والغلاف الجوي (</a:t>
            </a:r>
            <a:r>
              <a:rPr kumimoji="0" lang="en-US" sz="1200" b="0" i="0" u="none" strike="noStrike" cap="none" normalizeH="0" baseline="0" noProof="0">
                <a:ln>
                  <a:noFill/>
                </a:ln>
                <a:solidFill>
                  <a:srgbClr val="282560"/>
                </a:solidFill>
                <a:effectLst/>
                <a:uLnTx/>
                <a:uFillTx/>
                <a:latin typeface="DIN Next LT Arabic"/>
                <a:ea typeface="+mn-ea"/>
                <a:cs typeface="+mn-cs"/>
              </a:rPr>
              <a:t>NOAA</a:t>
            </a:r>
            <a:r>
              <a:rPr kumimoji="0" lang="ar-SA" sz="1200" b="0" i="0" u="none" strike="noStrike" cap="none" normalizeH="0" baseline="0" noProof="0">
                <a:ln>
                  <a:noFill/>
                </a:ln>
                <a:solidFill>
                  <a:srgbClr val="282560"/>
                </a:solidFill>
                <a:effectLst/>
                <a:uLnTx/>
                <a:uFillTx/>
                <a:latin typeface="DIN Next LT Arabic"/>
                <a:ea typeface="+mn-ea"/>
                <a:cs typeface="+mn-cs"/>
              </a:rPr>
              <a:t>) التي يتم جمعها كل ساعة وكل يوم، وقد تم أيضاً دمج جميع بيانات هذه المحطات الموجودة في الولايات المتحدة منذ عام 2011 في منصة بليناريو</a:t>
            </a:r>
          </a:p>
        </p:txBody>
      </p:sp>
      <p:sp>
        <p:nvSpPr>
          <p:cNvPr id="33" name="Rectangle 32">
            <a:extLst>
              <a:ext uri="{FF2B5EF4-FFF2-40B4-BE49-F238E27FC236}">
                <a16:creationId xmlns:a16="http://schemas.microsoft.com/office/drawing/2014/main" id="{4A1ACC09-1023-40C4-A301-328F49B2C0DB}"/>
              </a:ext>
            </a:extLst>
          </p:cNvPr>
          <p:cNvSpPr/>
          <p:nvPr/>
        </p:nvSpPr>
        <p:spPr>
          <a:xfrm flipH="1">
            <a:off x="620010" y="2442241"/>
            <a:ext cx="8574791"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يتم نشر أجهزة استشعار ممكّنة من خلال مجموعة الأشياء في مناطق المدن بكثافة تتراوح من جهاز لكل كتلة مربعة إلى جهاز لكل كيلومتر مربع. وتعمل هذه الأجهزة على جمع البيانات على فترات زمنية منتظمة في مواقع ثابتة، ويمكن استخدامها لرصد المتغيرات البيئية بمرور الوقت، بالإضافة إلى المتغيرات البشرية مثل الضوضاء وجودة الهواء وحركة المركبات والطقس. ويتم جمع البيانات بصورة زمنية (كل 30-60 ثانية) ومكانية</a:t>
            </a:r>
          </a:p>
        </p:txBody>
      </p:sp>
      <p:sp>
        <p:nvSpPr>
          <p:cNvPr id="35" name="Rectangle 34">
            <a:extLst>
              <a:ext uri="{FF2B5EF4-FFF2-40B4-BE49-F238E27FC236}">
                <a16:creationId xmlns:a16="http://schemas.microsoft.com/office/drawing/2014/main" id="{48609E31-8183-405B-88F5-CD36F7FB5481}"/>
              </a:ext>
            </a:extLst>
          </p:cNvPr>
          <p:cNvSpPr/>
          <p:nvPr/>
        </p:nvSpPr>
        <p:spPr>
          <a:xfrm flipH="1">
            <a:off x="620081" y="5391075"/>
            <a:ext cx="8574720"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يتوفر لمستخدمي المنصة إمكانية دمج بياناتهم على المنصة، حيث يسهل على الجهات الحكومية وغيرها من المؤسسات إنشاء نسختها الخاصة من منصة بليناريو وربما تخصيصها وفقاً لاحتياجاتها، بما يشمل البيانات المفتوحة والبيانات </a:t>
            </a:r>
            <a:r>
              <a:rPr kumimoji="0" lang="ar-EG" sz="1200" b="0" i="0" u="none" strike="noStrike" cap="none" normalizeH="0" baseline="0" noProof="0">
                <a:ln>
                  <a:noFill/>
                </a:ln>
                <a:solidFill>
                  <a:srgbClr val="282560"/>
                </a:solidFill>
                <a:effectLst/>
                <a:uLnTx/>
                <a:uFillTx/>
                <a:latin typeface="DIN Next LT Arabic"/>
                <a:ea typeface="+mn-ea"/>
                <a:cs typeface="+mn-cs"/>
              </a:rPr>
              <a:t>المخصصة للاستخدام الداخلي</a:t>
            </a:r>
            <a:r>
              <a:rPr kumimoji="0" lang="ar-SA" sz="1200" b="0" i="0" u="none" strike="noStrike" cap="none" normalizeH="0" baseline="0" noProof="0">
                <a:ln>
                  <a:noFill/>
                </a:ln>
                <a:solidFill>
                  <a:srgbClr val="282560"/>
                </a:solidFill>
                <a:effectLst/>
                <a:uLnTx/>
                <a:uFillTx/>
                <a:latin typeface="DIN Next LT Arabic"/>
                <a:ea typeface="+mn-ea"/>
                <a:cs typeface="+mn-cs"/>
              </a:rPr>
              <a:t>. ويمكن للمؤسسات أيضاً تقديم بيانات مفتوحة للتكامل مع الإصدار الحالي لمنصة بليناريو، حيث تسمح البنية المعمارية للمستخدمين بتحديد مجموعات البيانات التي ستتاح للعامة والمجموعات الأخرى التي يجب أن تظل "سرية" ولا تتاح إلا للاستخدام الداخلي فقط من جانب المستخدمين المصرح لهم.</a:t>
            </a:r>
          </a:p>
        </p:txBody>
      </p:sp>
      <p:sp>
        <p:nvSpPr>
          <p:cNvPr id="36" name="Rectangle 35">
            <a:extLst>
              <a:ext uri="{FF2B5EF4-FFF2-40B4-BE49-F238E27FC236}">
                <a16:creationId xmlns:a16="http://schemas.microsoft.com/office/drawing/2014/main" id="{59440F77-4A56-472F-ADDF-6333F78C2AC9}"/>
              </a:ext>
            </a:extLst>
          </p:cNvPr>
          <p:cNvSpPr/>
          <p:nvPr/>
        </p:nvSpPr>
        <p:spPr>
          <a:xfrm flipH="1">
            <a:off x="620081" y="4408131"/>
            <a:ext cx="8574720"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تتضمن البيانات المجمعة على المستوى الإقليمي، والتي تحتوي على متغيرات ثابتة نسبياً بمرور الوقت، مثل البيانات الديموغرافية والبيانات الاقتصادية المحلية. وقد تم أيضاً دمج البيانات المأخوذة من تعداد الولايات المتحدة في منصة بليناريو.</a:t>
            </a:r>
          </a:p>
        </p:txBody>
      </p:sp>
      <p:sp>
        <p:nvSpPr>
          <p:cNvPr id="37" name="TextBox 36">
            <a:extLst>
              <a:ext uri="{FF2B5EF4-FFF2-40B4-BE49-F238E27FC236}">
                <a16:creationId xmlns:a16="http://schemas.microsoft.com/office/drawing/2014/main" id="{2EF20CBD-673F-48BA-8AC8-3E9A4A617FA4}"/>
              </a:ext>
            </a:extLst>
          </p:cNvPr>
          <p:cNvSpPr txBox="1"/>
          <p:nvPr/>
        </p:nvSpPr>
        <p:spPr>
          <a:xfrm>
            <a:off x="4246832" y="2046844"/>
            <a:ext cx="1325519"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9" name="Straight Connector 38">
            <a:extLst>
              <a:ext uri="{FF2B5EF4-FFF2-40B4-BE49-F238E27FC236}">
                <a16:creationId xmlns:a16="http://schemas.microsoft.com/office/drawing/2014/main" id="{F1681F1A-C178-40A3-88C0-77BC56EAA139}"/>
              </a:ext>
            </a:extLst>
          </p:cNvPr>
          <p:cNvCxnSpPr>
            <a:cxnSpLocks/>
          </p:cNvCxnSpPr>
          <p:nvPr/>
        </p:nvCxnSpPr>
        <p:spPr>
          <a:xfrm flipH="1">
            <a:off x="630694" y="2336276"/>
            <a:ext cx="85577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Picture 24" descr="Logo&#10;&#10;Description automatically generated with medium confidence">
            <a:extLst>
              <a:ext uri="{FF2B5EF4-FFF2-40B4-BE49-F238E27FC236}">
                <a16:creationId xmlns:a16="http://schemas.microsoft.com/office/drawing/2014/main" id="{F8B33B70-18B4-4B47-A2D5-1E45BAC92DAA}"/>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40" name="Rectangle: Rounded Corners 39">
            <a:extLst>
              <a:ext uri="{FF2B5EF4-FFF2-40B4-BE49-F238E27FC236}">
                <a16:creationId xmlns:a16="http://schemas.microsoft.com/office/drawing/2014/main" id="{FB7B389A-FA0E-45E7-BE10-4AFA19D85DC9}"/>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24" name="Picture 23">
            <a:extLst>
              <a:ext uri="{FF2B5EF4-FFF2-40B4-BE49-F238E27FC236}">
                <a16:creationId xmlns:a16="http://schemas.microsoft.com/office/drawing/2014/main" id="{D1CB6A54-6B1C-40F1-AD05-E70E562E1476}"/>
              </a:ext>
            </a:extLst>
          </p:cNvPr>
          <p:cNvPicPr>
            <a:picLocks noChangeAspect="1"/>
          </p:cNvPicPr>
          <p:nvPr/>
        </p:nvPicPr>
        <p:blipFill>
          <a:blip r:embed="rId9"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9800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1378808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2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15" name="Slide Number Placeholder 4">
            <a:extLst>
              <a:ext uri="{FF2B5EF4-FFF2-40B4-BE49-F238E27FC236}">
                <a16:creationId xmlns:a16="http://schemas.microsoft.com/office/drawing/2014/main" id="{0E014CF4-A85D-4335-B65F-F226CF9A0520}"/>
              </a:ext>
            </a:extLst>
          </p:cNvPr>
          <p:cNvSpPr>
            <a:spLocks noGrp="1"/>
          </p:cNvSpPr>
          <p:nvPr>
            <p:ph type="sldNum" sz="quarter" idx="12"/>
          </p:nvPr>
        </p:nvSpPr>
        <p:spPr/>
        <p:txBody>
          <a:bodyPr/>
          <a:lstStyle/>
          <a:p>
            <a:pPr lvl="0"/>
            <a:fld id="{9FDB499F-DC86-4996-A3C7-FCE8E06389C2}" type="slidenum">
              <a:rPr lang="ar-SA" noProof="0" smtClean="0"/>
              <a:pPr lvl="0"/>
              <a:t>5</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 مجموعة الأشياء (1/ 2)</a:t>
            </a:r>
          </a:p>
        </p:txBody>
      </p:sp>
      <p:sp>
        <p:nvSpPr>
          <p:cNvPr id="37" name="Rectangle 36">
            <a:extLst>
              <a:ext uri="{FF2B5EF4-FFF2-40B4-BE49-F238E27FC236}">
                <a16:creationId xmlns:a16="http://schemas.microsoft.com/office/drawing/2014/main" id="{9A8F4571-5A2E-4C2E-860B-0B25027DBD47}"/>
              </a:ext>
            </a:extLst>
          </p:cNvPr>
          <p:cNvSpPr/>
          <p:nvPr/>
        </p:nvSpPr>
        <p:spPr>
          <a:xfrm flipH="1">
            <a:off x="533400" y="1327646"/>
            <a:ext cx="10997850"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مجموعة الأشياء (</a:t>
            </a:r>
            <a:r>
              <a:rPr kumimoji="0" lang="en-US" sz="1400" b="0" i="0" u="none" strike="noStrike" cap="none" normalizeH="0" baseline="0" noProof="0" err="1">
                <a:ln>
                  <a:noFill/>
                </a:ln>
                <a:solidFill>
                  <a:schemeClr val="tx1"/>
                </a:solidFill>
                <a:effectLst/>
                <a:uLnTx/>
                <a:uFillTx/>
                <a:latin typeface="DIN Next LT Arabic"/>
                <a:ea typeface="+mn-ea"/>
                <a:cs typeface="+mn-cs"/>
              </a:rPr>
              <a:t>AoT</a:t>
            </a:r>
            <a:r>
              <a:rPr kumimoji="0" lang="ar-SA" sz="1400" b="0" i="0" u="none" strike="noStrike" cap="none" normalizeH="0" baseline="0" noProof="0">
                <a:ln>
                  <a:noFill/>
                </a:ln>
                <a:solidFill>
                  <a:schemeClr val="tx1"/>
                </a:solidFill>
                <a:effectLst/>
                <a:uLnTx/>
                <a:uFillTx/>
                <a:latin typeface="DIN Next LT Arabic"/>
                <a:ea typeface="+mn-ea"/>
                <a:cs typeface="+mn-cs"/>
              </a:rPr>
              <a:t>) هي عبارة عن نظام قياس حضري يتألف من عُقد </a:t>
            </a:r>
            <a:r>
              <a:rPr kumimoji="0" lang="ar-EG" sz="1400" b="0" i="0" u="none" strike="noStrike" cap="none" normalizeH="0" baseline="0" noProof="0">
                <a:ln>
                  <a:noFill/>
                </a:ln>
                <a:solidFill>
                  <a:schemeClr val="tx1"/>
                </a:solidFill>
                <a:effectLst/>
                <a:uLnTx/>
                <a:uFillTx/>
                <a:latin typeface="DIN Next LT Arabic"/>
                <a:ea typeface="+mn-ea"/>
                <a:cs typeface="+mn-cs"/>
              </a:rPr>
              <a:t>مكونة من وحدات</a:t>
            </a:r>
            <a:r>
              <a:rPr kumimoji="0" lang="ar-SA" sz="1400" b="0" i="0" u="none" strike="noStrike" cap="none" normalizeH="0" baseline="0" noProof="0">
                <a:ln>
                  <a:noFill/>
                </a:ln>
                <a:solidFill>
                  <a:schemeClr val="tx1"/>
                </a:solidFill>
                <a:effectLst/>
                <a:uLnTx/>
                <a:uFillTx/>
                <a:latin typeface="DIN Next LT Arabic"/>
                <a:ea typeface="+mn-ea"/>
                <a:cs typeface="+mn-cs"/>
              </a:rPr>
              <a:t> (</a:t>
            </a:r>
            <a:r>
              <a:rPr kumimoji="0" lang="en-US" sz="1400" b="0" i="0" u="none" strike="noStrike" cap="none" normalizeH="0" baseline="0" noProof="0">
                <a:ln>
                  <a:noFill/>
                </a:ln>
                <a:solidFill>
                  <a:schemeClr val="tx1"/>
                </a:solidFill>
                <a:effectLst/>
                <a:uLnTx/>
                <a:uFillTx/>
                <a:latin typeface="DIN Next LT Arabic"/>
                <a:ea typeface="+mn-ea"/>
                <a:cs typeface="+mn-cs"/>
              </a:rPr>
              <a:t>modular nodes</a:t>
            </a:r>
            <a:r>
              <a:rPr kumimoji="0" lang="ar-SA" sz="1400" b="0" i="0" u="none" strike="noStrike" cap="none" normalizeH="0" baseline="0" noProof="0">
                <a:ln>
                  <a:noFill/>
                </a:ln>
                <a:solidFill>
                  <a:schemeClr val="tx1"/>
                </a:solidFill>
                <a:effectLst/>
                <a:uLnTx/>
                <a:uFillTx/>
                <a:latin typeface="DIN Next LT Arabic"/>
                <a:ea typeface="+mn-ea"/>
                <a:cs typeface="+mn-cs"/>
              </a:rPr>
              <a:t>) قابلة للبرمجة ومزودة بأجهزة استشعار وقدرات حاسوبية بحيث يمكنها تحليل البيانات داخلياً، ويمكن نقلها بعد ذلك إلى مركز البيانات. توفر مجموعة الأشياء للباحثين والجمهور بيانات تعتمد على الموقع الجغرافي بصورة آنية وتتعلق هذه البيانات بالبيئة والبنية التحتية والأنشطة في المجال الحضري</a:t>
            </a:r>
          </a:p>
          <a:p>
            <a:pPr marR="0" lvl="0" algn="r" defTabSz="914400" rtl="1" eaLnBrk="1" fontAlgn="auto" latinLnBrk="0" hangingPunct="1">
              <a:lnSpc>
                <a:spcPct val="100000"/>
              </a:lnSpc>
              <a:spcBef>
                <a:spcPts val="0"/>
              </a:spcBef>
              <a:spcAft>
                <a:spcPts val="0"/>
              </a:spcAft>
              <a:buClrTx/>
              <a:buSzTx/>
              <a:tabLst/>
              <a:defRPr/>
            </a:pPr>
            <a:endParaRPr lang="en-US" sz="1400">
              <a:solidFill>
                <a:schemeClr val="tx1"/>
              </a:solidFill>
              <a:latin typeface="DIN Next LT Arabic"/>
            </a:endParaRPr>
          </a:p>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تم تثبيت عُقد مجموعة الأشياء (</a:t>
            </a:r>
            <a:r>
              <a:rPr kumimoji="0" lang="en-US" sz="1400" b="0" i="0" u="none" strike="noStrike" cap="none" normalizeH="0" baseline="0" noProof="0" err="1">
                <a:ln>
                  <a:noFill/>
                </a:ln>
                <a:solidFill>
                  <a:schemeClr val="tx1"/>
                </a:solidFill>
                <a:effectLst/>
                <a:uLnTx/>
                <a:uFillTx/>
                <a:latin typeface="DIN Next LT Arabic"/>
                <a:ea typeface="+mn-ea"/>
                <a:cs typeface="+mn-cs"/>
              </a:rPr>
              <a:t>AoT</a:t>
            </a:r>
            <a:r>
              <a:rPr kumimoji="0" lang="en-US" sz="1400" b="0" i="0" u="none" strike="noStrike" cap="none" normalizeH="0" baseline="0" noProof="0">
                <a:ln>
                  <a:noFill/>
                </a:ln>
                <a:solidFill>
                  <a:schemeClr val="tx1"/>
                </a:solidFill>
                <a:effectLst/>
                <a:uLnTx/>
                <a:uFillTx/>
                <a:latin typeface="DIN Next LT Arabic"/>
                <a:ea typeface="+mn-ea"/>
                <a:cs typeface="+mn-cs"/>
              </a:rPr>
              <a:t> nodes</a:t>
            </a:r>
            <a:r>
              <a:rPr kumimoji="0" lang="ar-SA" sz="1400" b="0" i="0" u="none" strike="noStrike" cap="none" normalizeH="0" baseline="0" noProof="0">
                <a:ln>
                  <a:noFill/>
                </a:ln>
                <a:solidFill>
                  <a:schemeClr val="tx1"/>
                </a:solidFill>
                <a:effectLst/>
                <a:uLnTx/>
                <a:uFillTx/>
                <a:latin typeface="DIN Next LT Arabic"/>
                <a:ea typeface="+mn-ea"/>
                <a:cs typeface="+mn-cs"/>
              </a:rPr>
              <a:t>) في مدينة شيكاغو وعدد متزايد من المدن الشريكة بهدف جمع البيانات بصورة آنية حول بيئة المدينة وبنيتها التحتية والأنشطة المقامة فيها لأغراض استخدامها في الأبحاث والاستخدام العام. وتبلغ تكلفة العُقدة المجهزة بالكامل 2,500 دولار أمريكي تقريباً مقابل المكونات والتجميع.</a:t>
            </a:r>
          </a:p>
          <a:p>
            <a:pPr marR="0" lvl="0" algn="r" defTabSz="914400" rtl="1"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a:ln>
                <a:noFill/>
              </a:ln>
              <a:solidFill>
                <a:schemeClr val="tx1"/>
              </a:solidFill>
              <a:effectLst/>
              <a:uLnTx/>
              <a:uFillTx/>
              <a:latin typeface="DIN Next LT Arabic"/>
              <a:ea typeface="+mn-ea"/>
              <a:cs typeface="+mn-cs"/>
            </a:endParaRPr>
          </a:p>
          <a:p>
            <a:pPr marR="0" lvl="0" algn="r" defTabSz="914400" rtl="1"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a:ln>
                <a:noFill/>
              </a:ln>
              <a:solidFill>
                <a:schemeClr val="tx1"/>
              </a:solidFill>
              <a:effectLst/>
              <a:uLnTx/>
              <a:uFillTx/>
              <a:latin typeface="DIN Next LT Arabic"/>
              <a:ea typeface="+mn-ea"/>
              <a:cs typeface="+mn-cs"/>
            </a:endParaRPr>
          </a:p>
        </p:txBody>
      </p:sp>
      <p:pic>
        <p:nvPicPr>
          <p:cNvPr id="1030" name="Picture 6">
            <a:extLst>
              <a:ext uri="{FF2B5EF4-FFF2-40B4-BE49-F238E27FC236}">
                <a16:creationId xmlns:a16="http://schemas.microsoft.com/office/drawing/2014/main" id="{8F5B1F49-56E9-4937-A2EB-BB4BD253A0DC}"/>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960298" y="3068948"/>
            <a:ext cx="2737531" cy="2737529"/>
          </a:xfrm>
          <a:prstGeom prst="rect">
            <a:avLst/>
          </a:prstGeom>
          <a:effectLst>
            <a:outerShdw blurRad="101600" algn="ctr" rotWithShape="0">
              <a:prstClr val="black">
                <a:alpha val="16000"/>
              </a:prstClr>
            </a:outerShdw>
          </a:effectLst>
          <a:extLst>
            <a:ext uri="{909E8E84-426E-40DD-AFC4-6F175D3DCCD1}">
              <a14:hiddenFill xmlns:a14="http://schemas.microsoft.com/office/drawing/2010/main">
                <a:solidFill>
                  <a:srgbClr val="FFFFFF"/>
                </a:solidFill>
              </a14:hiddenFill>
            </a:ext>
          </a:extLst>
        </p:spPr>
      </p:pic>
      <p:pic>
        <p:nvPicPr>
          <p:cNvPr id="47" name="Picture 2">
            <a:extLst>
              <a:ext uri="{FF2B5EF4-FFF2-40B4-BE49-F238E27FC236}">
                <a16:creationId xmlns:a16="http://schemas.microsoft.com/office/drawing/2014/main" id="{D1200177-89F6-4354-B406-1DC696853E84}"/>
              </a:ext>
            </a:extLst>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6228887" y="4811288"/>
            <a:ext cx="2798979" cy="1258605"/>
          </a:xfrm>
          <a:prstGeom prst="rect">
            <a:avLst/>
          </a:prstGeom>
          <a:effectLst>
            <a:outerShdw blurRad="101600" algn="ctr" rotWithShape="0">
              <a:prstClr val="black">
                <a:alpha val="16000"/>
              </a:prst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AF375AF-E659-484C-837D-B57E6304CA24}"/>
              </a:ext>
            </a:extLst>
          </p:cNvPr>
          <p:cNvPicPr>
            <a:picLocks noChangeAspect="1"/>
          </p:cNvPicPr>
          <p:nvPr/>
        </p:nvPicPr>
        <p:blipFill>
          <a:blip r:embed="rId10"/>
          <a:stretch>
            <a:fillRect/>
          </a:stretch>
        </p:blipFill>
        <p:spPr>
          <a:xfrm>
            <a:off x="1336465" y="3068948"/>
            <a:ext cx="4137006" cy="2990181"/>
          </a:xfrm>
          <a:prstGeom prst="rect">
            <a:avLst/>
          </a:prstGeom>
          <a:effectLst>
            <a:outerShdw blurRad="101600" algn="ctr" rotWithShape="0">
              <a:prstClr val="black">
                <a:alpha val="16000"/>
              </a:prstClr>
            </a:outerShdw>
          </a:effectLst>
        </p:spPr>
      </p:pic>
      <p:pic>
        <p:nvPicPr>
          <p:cNvPr id="10" name="Picture 9">
            <a:extLst>
              <a:ext uri="{FF2B5EF4-FFF2-40B4-BE49-F238E27FC236}">
                <a16:creationId xmlns:a16="http://schemas.microsoft.com/office/drawing/2014/main" id="{FDD734AF-4209-4A50-BE17-6DF325268913}"/>
              </a:ext>
            </a:extLst>
          </p:cNvPr>
          <p:cNvPicPr>
            <a:picLocks noChangeAspect="1"/>
          </p:cNvPicPr>
          <p:nvPr/>
        </p:nvPicPr>
        <p:blipFill>
          <a:blip r:embed="rId11"/>
          <a:stretch>
            <a:fillRect/>
          </a:stretch>
        </p:blipFill>
        <p:spPr>
          <a:xfrm flipH="1">
            <a:off x="2833733" y="2964181"/>
            <a:ext cx="1257202" cy="209534"/>
          </a:xfrm>
          <a:prstGeom prst="rect">
            <a:avLst/>
          </a:prstGeom>
        </p:spPr>
      </p:pic>
      <p:pic>
        <p:nvPicPr>
          <p:cNvPr id="19" name="Picture 18" descr="Logo&#10;&#10;Description automatically generated with medium confidence">
            <a:extLst>
              <a:ext uri="{FF2B5EF4-FFF2-40B4-BE49-F238E27FC236}">
                <a16:creationId xmlns:a16="http://schemas.microsoft.com/office/drawing/2014/main" id="{6581B60C-BC90-4D1E-9D8B-6FCF00FA7565}"/>
              </a:ext>
            </a:extLst>
          </p:cNvPr>
          <p:cNvPicPr>
            <a:picLocks noChangeAspect="1"/>
          </p:cNvPicPr>
          <p:nvPr/>
        </p:nvPicPr>
        <p:blipFill>
          <a:blip r:embed="rId12"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20" name="Rectangle: Rounded Corners 19">
            <a:extLst>
              <a:ext uri="{FF2B5EF4-FFF2-40B4-BE49-F238E27FC236}">
                <a16:creationId xmlns:a16="http://schemas.microsoft.com/office/drawing/2014/main" id="{F5736556-62F8-4E7F-A51C-CC071F1B92D4}"/>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16" name="Picture 15">
            <a:extLst>
              <a:ext uri="{FF2B5EF4-FFF2-40B4-BE49-F238E27FC236}">
                <a16:creationId xmlns:a16="http://schemas.microsoft.com/office/drawing/2014/main" id="{4453EC7F-4B60-46FC-9F24-5EA395BE37A1}"/>
              </a:ext>
            </a:extLst>
          </p:cNvPr>
          <p:cNvPicPr>
            <a:picLocks noChangeAspect="1"/>
          </p:cNvPicPr>
          <p:nvPr/>
        </p:nvPicPr>
        <p:blipFill>
          <a:blip r:embed="rId13"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07148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2996951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0"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0" name="Slide Number Placeholder 4">
            <a:extLst>
              <a:ext uri="{FF2B5EF4-FFF2-40B4-BE49-F238E27FC236}">
                <a16:creationId xmlns:a16="http://schemas.microsoft.com/office/drawing/2014/main" id="{74C57808-3EA5-42E5-83CB-DD73B6A37E17}"/>
              </a:ext>
            </a:extLst>
          </p:cNvPr>
          <p:cNvSpPr>
            <a:spLocks noGrp="1"/>
          </p:cNvSpPr>
          <p:nvPr>
            <p:ph type="sldNum" sz="quarter" idx="12"/>
          </p:nvPr>
        </p:nvSpPr>
        <p:spPr/>
        <p:txBody>
          <a:bodyPr/>
          <a:lstStyle/>
          <a:p>
            <a:pPr lvl="0"/>
            <a:fld id="{9FDB499F-DC86-4996-A3C7-FCE8E06389C2}" type="slidenum">
              <a:rPr lang="ar-SA" noProof="0" smtClean="0"/>
              <a:pPr lvl="0"/>
              <a:t>6</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 مجموعة الأشياء (2/ 2)</a:t>
            </a:r>
          </a:p>
        </p:txBody>
      </p:sp>
      <p:sp>
        <p:nvSpPr>
          <p:cNvPr id="15" name="Rectangle 14">
            <a:extLst>
              <a:ext uri="{FF2B5EF4-FFF2-40B4-BE49-F238E27FC236}">
                <a16:creationId xmlns:a16="http://schemas.microsoft.com/office/drawing/2014/main" id="{0093EEC3-0199-4F41-B387-AC2096A70E23}"/>
              </a:ext>
            </a:extLst>
          </p:cNvPr>
          <p:cNvSpPr/>
          <p:nvPr/>
        </p:nvSpPr>
        <p:spPr>
          <a:xfrm flipH="1">
            <a:off x="9313888" y="2421036"/>
            <a:ext cx="2231067" cy="90143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أجهزة الاستشعار</a:t>
            </a:r>
          </a:p>
        </p:txBody>
      </p:sp>
      <p:sp>
        <p:nvSpPr>
          <p:cNvPr id="19" name="Rectangle 18">
            <a:extLst>
              <a:ext uri="{FF2B5EF4-FFF2-40B4-BE49-F238E27FC236}">
                <a16:creationId xmlns:a16="http://schemas.microsoft.com/office/drawing/2014/main" id="{B2481A26-3AA0-49BE-8FCA-8D361760A027}"/>
              </a:ext>
            </a:extLst>
          </p:cNvPr>
          <p:cNvSpPr/>
          <p:nvPr/>
        </p:nvSpPr>
        <p:spPr>
          <a:xfrm flipH="1">
            <a:off x="647699" y="2421036"/>
            <a:ext cx="6885789" cy="90143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أجهزة الاستشعار هي أجهزة مادية موجودة على العُقد التي تسجل القياسات.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 تقيس هذه </a:t>
            </a:r>
            <a:r>
              <a:rPr kumimoji="0" lang="ar-EG" sz="900" b="0" i="0" u="none" strike="noStrike" cap="none" normalizeH="0" baseline="0" noProof="0">
                <a:ln>
                  <a:noFill/>
                </a:ln>
                <a:solidFill>
                  <a:srgbClr val="282560"/>
                </a:solidFill>
                <a:effectLst/>
                <a:uLnTx/>
                <a:uFillTx/>
                <a:latin typeface="DIN Next LT Arabic"/>
                <a:ea typeface="+mn-ea"/>
                <a:cs typeface="+mn-cs"/>
              </a:rPr>
              <a:t>الأجهزة</a:t>
            </a:r>
            <a:r>
              <a:rPr kumimoji="0" lang="ar-SA" sz="900" b="0" i="0" u="none" strike="noStrike" cap="none" normalizeH="0" baseline="0" noProof="0">
                <a:ln>
                  <a:noFill/>
                </a:ln>
                <a:solidFill>
                  <a:srgbClr val="282560"/>
                </a:solidFill>
                <a:effectLst/>
                <a:uLnTx/>
                <a:uFillTx/>
                <a:latin typeface="DIN Next LT Arabic"/>
                <a:ea typeface="+mn-ea"/>
                <a:cs typeface="+mn-cs"/>
              </a:rPr>
              <a:t> درجة الحرارة والضغط الجوي والضوء والاهتزاز وأول أكسيد الكربون وثاني أكسيد النيتروجين وثاني أكسيد الكبريت والأوزون وكثافة الصوت في البيئة المحيطة.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يتم تضمين كاميرا للتصوير في كل عُقدة بهدف رصد الأحوال مثل المياه الراكدة، والضباب والمطر، أو حركة المشاة والمركبات في الشارع، وذلك باستخدام خوارزميات البرمجيات وتتم معالجة بيانات الصور داخل العُقدة.</a:t>
            </a:r>
          </a:p>
        </p:txBody>
      </p:sp>
      <p:sp>
        <p:nvSpPr>
          <p:cNvPr id="21" name="Rectangle 20">
            <a:extLst>
              <a:ext uri="{FF2B5EF4-FFF2-40B4-BE49-F238E27FC236}">
                <a16:creationId xmlns:a16="http://schemas.microsoft.com/office/drawing/2014/main" id="{9B9ABDE2-6949-47A8-BE1C-4B20DF6D43FE}"/>
              </a:ext>
            </a:extLst>
          </p:cNvPr>
          <p:cNvSpPr/>
          <p:nvPr/>
        </p:nvSpPr>
        <p:spPr>
          <a:xfrm flipH="1">
            <a:off x="9313887" y="3410542"/>
            <a:ext cx="2231067" cy="75302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منصة واجل (</a:t>
            </a:r>
            <a:r>
              <a:rPr lang="en-US" sz="1400"/>
              <a:t>Waggle</a:t>
            </a:r>
            <a:r>
              <a:rPr lang="ar-SA" sz="1400"/>
              <a:t>)</a:t>
            </a:r>
          </a:p>
        </p:txBody>
      </p:sp>
      <p:sp>
        <p:nvSpPr>
          <p:cNvPr id="22" name="Rectangle 21">
            <a:extLst>
              <a:ext uri="{FF2B5EF4-FFF2-40B4-BE49-F238E27FC236}">
                <a16:creationId xmlns:a16="http://schemas.microsoft.com/office/drawing/2014/main" id="{2F603307-1CB2-4C6B-9D6B-865F145A7BD1}"/>
              </a:ext>
            </a:extLst>
          </p:cNvPr>
          <p:cNvSpPr/>
          <p:nvPr/>
        </p:nvSpPr>
        <p:spPr>
          <a:xfrm flipH="1">
            <a:off x="647698" y="3409045"/>
            <a:ext cx="6885789" cy="75302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المنصة عبارة عن مشروع لتصميم وتطوير ونشر منصة لأجهزة الاستشعار اللاسلكية وهي مزودة بقدرات حوسبية طرفية (</a:t>
            </a:r>
            <a:r>
              <a:rPr kumimoji="0" lang="en-US" sz="900" b="0" i="0" u="none" strike="noStrike" cap="none" normalizeH="0" baseline="0" noProof="0">
                <a:ln>
                  <a:noFill/>
                </a:ln>
                <a:solidFill>
                  <a:srgbClr val="282560"/>
                </a:solidFill>
                <a:effectLst/>
                <a:uLnTx/>
                <a:uFillTx/>
                <a:latin typeface="DIN Next LT Arabic"/>
                <a:ea typeface="+mn-ea"/>
                <a:cs typeface="+mn-cs"/>
              </a:rPr>
              <a:t>edge computing</a:t>
            </a:r>
            <a:r>
              <a:rPr kumimoji="0" lang="ar-EG" sz="900" b="0" i="0" u="none" strike="noStrike" cap="none" normalizeH="0" baseline="0" noProof="0">
                <a:ln>
                  <a:noFill/>
                </a:ln>
                <a:solidFill>
                  <a:srgbClr val="282560"/>
                </a:solidFill>
                <a:effectLst/>
                <a:uLnTx/>
                <a:uFillTx/>
                <a:latin typeface="DIN Next LT Arabic"/>
                <a:ea typeface="+mn-ea"/>
                <a:cs typeface="+mn-cs"/>
              </a:rPr>
              <a:t>) </a:t>
            </a:r>
            <a:r>
              <a:rPr kumimoji="0" lang="ar-SA" sz="900" b="0" i="0" u="none" strike="noStrike" cap="none" normalizeH="0" baseline="0" noProof="0">
                <a:ln>
                  <a:noFill/>
                </a:ln>
                <a:solidFill>
                  <a:srgbClr val="282560"/>
                </a:solidFill>
                <a:effectLst/>
                <a:uLnTx/>
                <a:uFillTx/>
                <a:latin typeface="DIN Next LT Arabic"/>
                <a:ea typeface="+mn-ea"/>
                <a:cs typeface="+mn-cs"/>
              </a:rPr>
              <a:t>متطورة لتمكين سلالة جديدة من علوم البيئة وأبحاث المدن الذكية التي تعتمد على أجهزة الاستشعار.</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تستفيد البنية المعمارية من التكنولوجيا الناشئة في الحوسبة السحابية وأجهزة الاستشعار وأجهزة المعالجة (</a:t>
            </a:r>
            <a:r>
              <a:rPr kumimoji="0" lang="en-US" sz="900" b="0" i="0" u="none" strike="noStrike" cap="none" normalizeH="0" baseline="0" noProof="0">
                <a:ln>
                  <a:noFill/>
                </a:ln>
                <a:solidFill>
                  <a:srgbClr val="282560"/>
                </a:solidFill>
                <a:effectLst/>
                <a:uLnTx/>
                <a:uFillTx/>
                <a:latin typeface="DIN Next LT Arabic"/>
                <a:ea typeface="+mn-ea"/>
                <a:cs typeface="+mn-cs"/>
              </a:rPr>
              <a:t>processors</a:t>
            </a:r>
            <a:r>
              <a:rPr kumimoji="0" lang="ar-SA" sz="900" b="0" i="0" u="none" strike="noStrike" cap="none" normalizeH="0" baseline="0" noProof="0">
                <a:ln>
                  <a:noFill/>
                </a:ln>
                <a:solidFill>
                  <a:srgbClr val="282560"/>
                </a:solidFill>
                <a:effectLst/>
                <a:uLnTx/>
                <a:uFillTx/>
                <a:latin typeface="DIN Next LT Arabic"/>
                <a:ea typeface="+mn-ea"/>
                <a:cs typeface="+mn-cs"/>
              </a:rPr>
              <a:t>) منخفضة الطاقة لبناء ع</a:t>
            </a:r>
            <a:r>
              <a:rPr kumimoji="0" lang="ar-EG" sz="900" b="0" i="0" u="none" strike="noStrike" cap="none" normalizeH="0" baseline="0" noProof="0">
                <a:ln>
                  <a:noFill/>
                </a:ln>
                <a:solidFill>
                  <a:srgbClr val="282560"/>
                </a:solidFill>
                <a:effectLst/>
                <a:uLnTx/>
                <a:uFillTx/>
                <a:latin typeface="DIN Next LT Arabic"/>
                <a:ea typeface="+mn-ea"/>
                <a:cs typeface="+mn-cs"/>
              </a:rPr>
              <a:t>ُ</a:t>
            </a:r>
            <a:r>
              <a:rPr kumimoji="0" lang="ar-SA" sz="900" b="0" i="0" u="none" strike="noStrike" cap="none" normalizeH="0" baseline="0" noProof="0">
                <a:ln>
                  <a:noFill/>
                </a:ln>
                <a:solidFill>
                  <a:srgbClr val="282560"/>
                </a:solidFill>
                <a:effectLst/>
                <a:uLnTx/>
                <a:uFillTx/>
                <a:latin typeface="DIN Next LT Arabic"/>
                <a:ea typeface="+mn-ea"/>
                <a:cs typeface="+mn-cs"/>
              </a:rPr>
              <a:t>قد استشعار قوية وموثوقة يمكنها تحليل البيانات والاستجابة لها بفعالية. وتوفر الحوسبة السحابية موارد مرنة (</a:t>
            </a:r>
            <a:r>
              <a:rPr kumimoji="0" lang="en-US" sz="900" b="0" i="0" u="none" strike="noStrike" cap="none" normalizeH="0" baseline="0" noProof="0">
                <a:ln>
                  <a:noFill/>
                </a:ln>
                <a:solidFill>
                  <a:srgbClr val="282560"/>
                </a:solidFill>
                <a:effectLst/>
                <a:uLnTx/>
                <a:uFillTx/>
                <a:latin typeface="DIN Next LT Arabic"/>
                <a:ea typeface="+mn-ea"/>
                <a:cs typeface="+mn-cs"/>
              </a:rPr>
              <a:t>elastic</a:t>
            </a:r>
            <a:r>
              <a:rPr kumimoji="0" lang="ar-SA" sz="900" b="0" i="0" u="none" strike="noStrike" cap="none" normalizeH="0" baseline="0" noProof="0">
                <a:ln>
                  <a:noFill/>
                </a:ln>
                <a:solidFill>
                  <a:srgbClr val="282560"/>
                </a:solidFill>
                <a:effectLst/>
                <a:uLnTx/>
                <a:uFillTx/>
                <a:latin typeface="DIN Next LT Arabic"/>
                <a:ea typeface="+mn-ea"/>
                <a:cs typeface="+mn-cs"/>
              </a:rPr>
              <a:t>) لتخزين البيانات وحوسبتها.</a:t>
            </a:r>
          </a:p>
        </p:txBody>
      </p:sp>
      <p:sp>
        <p:nvSpPr>
          <p:cNvPr id="24" name="Rectangle 23">
            <a:extLst>
              <a:ext uri="{FF2B5EF4-FFF2-40B4-BE49-F238E27FC236}">
                <a16:creationId xmlns:a16="http://schemas.microsoft.com/office/drawing/2014/main" id="{09269033-2D2A-4930-8194-9F5687D81D15}"/>
              </a:ext>
            </a:extLst>
          </p:cNvPr>
          <p:cNvSpPr/>
          <p:nvPr/>
        </p:nvSpPr>
        <p:spPr>
          <a:xfrm flipH="1">
            <a:off x="9313887" y="4251636"/>
            <a:ext cx="2231067" cy="10498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واجهة برمجة التطبيقات</a:t>
            </a:r>
          </a:p>
        </p:txBody>
      </p:sp>
      <p:sp>
        <p:nvSpPr>
          <p:cNvPr id="25" name="Rectangle 24">
            <a:extLst>
              <a:ext uri="{FF2B5EF4-FFF2-40B4-BE49-F238E27FC236}">
                <a16:creationId xmlns:a16="http://schemas.microsoft.com/office/drawing/2014/main" id="{44FC15B6-48C6-41ED-878A-52C228E692DC}"/>
              </a:ext>
            </a:extLst>
          </p:cNvPr>
          <p:cNvSpPr/>
          <p:nvPr/>
        </p:nvSpPr>
        <p:spPr>
          <a:xfrm flipH="1">
            <a:off x="647698" y="4248642"/>
            <a:ext cx="6885789" cy="104985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تعتمد واجهة برمجة التطبيقات على امتدادين من امتدادات برنامج بوستجريس (</a:t>
            </a:r>
            <a:r>
              <a:rPr kumimoji="0" lang="en-US" sz="900" b="0" i="0" u="none" strike="noStrike" cap="none" normalizeH="0" baseline="0" noProof="0">
                <a:ln>
                  <a:noFill/>
                </a:ln>
                <a:solidFill>
                  <a:srgbClr val="282560"/>
                </a:solidFill>
                <a:effectLst/>
                <a:uLnTx/>
                <a:uFillTx/>
                <a:latin typeface="DIN Next LT Arabic"/>
                <a:ea typeface="+mn-ea"/>
                <a:cs typeface="+mn-cs"/>
              </a:rPr>
              <a:t>Postgres</a:t>
            </a:r>
            <a:r>
              <a:rPr kumimoji="0" lang="ar-SA" sz="900" b="0" i="0" u="none" strike="noStrike" cap="none" normalizeH="0" baseline="0" noProof="0">
                <a:ln>
                  <a:noFill/>
                </a:ln>
                <a:solidFill>
                  <a:srgbClr val="282560"/>
                </a:solidFill>
                <a:effectLst/>
                <a:uLnTx/>
                <a:uFillTx/>
                <a:latin typeface="DIN Next LT Arabic"/>
                <a:ea typeface="+mn-ea"/>
                <a:cs typeface="+mn-cs"/>
              </a:rPr>
              <a:t>) وهما: </a:t>
            </a:r>
            <a:r>
              <a:rPr kumimoji="0" lang="en-US" sz="900" b="0" i="0" u="none" strike="noStrike" cap="none" normalizeH="0" baseline="0" noProof="0" err="1">
                <a:ln>
                  <a:noFill/>
                </a:ln>
                <a:solidFill>
                  <a:srgbClr val="282560"/>
                </a:solidFill>
                <a:effectLst/>
                <a:uLnTx/>
                <a:uFillTx/>
                <a:latin typeface="DIN Next LT Arabic"/>
                <a:ea typeface="+mn-ea"/>
                <a:cs typeface="+mn-cs"/>
              </a:rPr>
              <a:t>PostGIS</a:t>
            </a:r>
            <a:r>
              <a:rPr kumimoji="0" lang="ar-SA" sz="900" b="0" i="0" u="none" strike="noStrike" cap="none" normalizeH="0" baseline="0" noProof="0">
                <a:ln>
                  <a:noFill/>
                </a:ln>
                <a:solidFill>
                  <a:srgbClr val="282560"/>
                </a:solidFill>
                <a:effectLst/>
                <a:uLnTx/>
                <a:uFillTx/>
                <a:latin typeface="DIN Next LT Arabic"/>
                <a:ea typeface="+mn-ea"/>
                <a:cs typeface="+mn-cs"/>
              </a:rPr>
              <a:t> و</a:t>
            </a:r>
            <a:r>
              <a:rPr kumimoji="0" lang="en-US" sz="900" b="0" i="0" u="none" strike="noStrike" cap="none" normalizeH="0" baseline="0" noProof="0" err="1">
                <a:ln>
                  <a:noFill/>
                </a:ln>
                <a:solidFill>
                  <a:srgbClr val="282560"/>
                </a:solidFill>
                <a:effectLst/>
                <a:uLnTx/>
                <a:uFillTx/>
                <a:latin typeface="DIN Next LT Arabic"/>
                <a:ea typeface="+mn-ea"/>
                <a:cs typeface="+mn-cs"/>
              </a:rPr>
              <a:t>TimescaleDB</a:t>
            </a:r>
            <a:r>
              <a:rPr kumimoji="0" lang="ar-SA" sz="900" b="0" i="0" u="none" strike="noStrike" cap="none" normalizeH="0" baseline="0" noProof="0">
                <a:ln>
                  <a:noFill/>
                </a:ln>
                <a:solidFill>
                  <a:srgbClr val="282560"/>
                </a:solidFill>
                <a:effectLst/>
                <a:uLnTx/>
                <a:uFillTx/>
                <a:latin typeface="DIN Next LT Arabic"/>
                <a:ea typeface="+mn-ea"/>
                <a:cs typeface="+mn-cs"/>
              </a:rPr>
              <a:t>، وتدعم الواجهة أيضاً تطبيق لغة الاستعلام (</a:t>
            </a:r>
            <a:r>
              <a:rPr kumimoji="0" lang="en-US" sz="900" b="0" i="0" u="none" strike="noStrike" cap="none" normalizeH="0" baseline="0" noProof="0" err="1">
                <a:ln>
                  <a:noFill/>
                </a:ln>
                <a:solidFill>
                  <a:srgbClr val="282560"/>
                </a:solidFill>
                <a:effectLst/>
                <a:uLnTx/>
                <a:uFillTx/>
                <a:latin typeface="DIN Next LT Arabic"/>
                <a:ea typeface="+mn-ea"/>
                <a:cs typeface="+mn-cs"/>
              </a:rPr>
              <a:t>GraphQL</a:t>
            </a:r>
            <a:r>
              <a:rPr kumimoji="0" lang="ar-SA" sz="900" b="0" i="0" u="none" strike="noStrike" cap="none" normalizeH="0" baseline="0" noProof="0">
                <a:ln>
                  <a:noFill/>
                </a:ln>
                <a:solidFill>
                  <a:srgbClr val="282560"/>
                </a:solidFill>
                <a:effectLst/>
                <a:uLnTx/>
                <a:uFillTx/>
                <a:latin typeface="DIN Next LT Arabic"/>
                <a:ea typeface="+mn-ea"/>
                <a:cs typeface="+mn-cs"/>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يتم نشر البيانات الجديدة على موقع التنزيل كل 24 ساعة وكذلك على خدمة واجهة برمجة التطبيقات كل خمس دقائق</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يتم الاحتفاظ بالبيانات في واجهة برمجة التطبيقات لمدة أسبوع واحد، من حيث قياسات أجهزة الاستشعار ومقاييس العُقد. وللوصول إلى البيانات التي يرجع تاريخها إلى أكثر من سبعة أيام، يمكن استخدام مستعرض ملفات مجموعة الأشياء (</a:t>
            </a:r>
            <a:r>
              <a:rPr kumimoji="0" lang="en-US" sz="900" b="0" i="0" u="none" strike="noStrike" cap="none" normalizeH="0" baseline="0" noProof="0" err="1">
                <a:ln>
                  <a:noFill/>
                </a:ln>
                <a:solidFill>
                  <a:srgbClr val="282560"/>
                </a:solidFill>
                <a:effectLst/>
                <a:uLnTx/>
                <a:uFillTx/>
                <a:latin typeface="DIN Next LT Arabic"/>
                <a:ea typeface="+mn-ea"/>
                <a:cs typeface="+mn-cs"/>
              </a:rPr>
              <a:t>AoT</a:t>
            </a:r>
            <a:r>
              <a:rPr kumimoji="0" lang="en-US" sz="900" b="0" i="0" u="none" strike="noStrike" cap="none" normalizeH="0" baseline="0" noProof="0">
                <a:ln>
                  <a:noFill/>
                </a:ln>
                <a:solidFill>
                  <a:srgbClr val="282560"/>
                </a:solidFill>
                <a:effectLst/>
                <a:uLnTx/>
                <a:uFillTx/>
                <a:latin typeface="DIN Next LT Arabic"/>
                <a:ea typeface="+mn-ea"/>
                <a:cs typeface="+mn-cs"/>
              </a:rPr>
              <a:t> File Browser</a:t>
            </a:r>
            <a:r>
              <a:rPr kumimoji="0" lang="ar-SA" sz="900" b="0" i="0" u="none" strike="noStrike" cap="none" normalizeH="0" baseline="0" noProof="0">
                <a:ln>
                  <a:noFill/>
                </a:ln>
                <a:solidFill>
                  <a:srgbClr val="282560"/>
                </a:solidFill>
                <a:effectLst/>
                <a:uLnTx/>
                <a:uFillTx/>
                <a:latin typeface="DIN Next LT Arabic"/>
                <a:ea typeface="+mn-ea"/>
                <a:cs typeface="+mn-cs"/>
              </a:rPr>
              <a:t>) للوصول إلى مجموعات البيانات الكاملة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لكل نوع من أنواع الجهات نقطة نهاية خاصة به في واجهة برمجة التطبيقات، حيث يبلغ حد السرعة في الواجهة 1,000 طلب في الدقيقة الواحدة لكل عنوان من عناوين بروتوكول الإنترنت (</a:t>
            </a:r>
            <a:r>
              <a:rPr kumimoji="0" lang="en-US" sz="900" b="0" i="0" u="none" strike="noStrike" cap="none" normalizeH="0" baseline="0" noProof="0">
                <a:ln>
                  <a:noFill/>
                </a:ln>
                <a:solidFill>
                  <a:srgbClr val="282560"/>
                </a:solidFill>
                <a:effectLst/>
                <a:uLnTx/>
                <a:uFillTx/>
                <a:latin typeface="DIN Next LT Arabic"/>
                <a:ea typeface="+mn-ea"/>
                <a:cs typeface="+mn-cs"/>
              </a:rPr>
              <a:t>IP</a:t>
            </a:r>
            <a:r>
              <a:rPr kumimoji="0" lang="ar-SA" sz="900" b="0" i="0" u="none" strike="noStrike" cap="none" normalizeH="0" baseline="0" noProof="0">
                <a:ln>
                  <a:noFill/>
                </a:ln>
                <a:solidFill>
                  <a:srgbClr val="282560"/>
                </a:solidFill>
                <a:effectLst/>
                <a:uLnTx/>
                <a:uFillTx/>
                <a:latin typeface="DIN Next LT Arabic"/>
                <a:ea typeface="+mn-ea"/>
                <a:cs typeface="+mn-cs"/>
              </a:rPr>
              <a:t>)</a:t>
            </a:r>
          </a:p>
        </p:txBody>
      </p:sp>
      <p:sp>
        <p:nvSpPr>
          <p:cNvPr id="27" name="Rectangle 26">
            <a:extLst>
              <a:ext uri="{FF2B5EF4-FFF2-40B4-BE49-F238E27FC236}">
                <a16:creationId xmlns:a16="http://schemas.microsoft.com/office/drawing/2014/main" id="{682E1568-B094-43E3-BFDD-9FDF26D91D79}"/>
              </a:ext>
            </a:extLst>
          </p:cNvPr>
          <p:cNvSpPr/>
          <p:nvPr/>
        </p:nvSpPr>
        <p:spPr>
          <a:xfrm flipH="1">
            <a:off x="9313888" y="5389555"/>
            <a:ext cx="2231067" cy="90143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الذكاء الاصطناعي في الأجهزة الطرفية (</a:t>
            </a:r>
            <a:r>
              <a:rPr lang="en-US" sz="1400"/>
              <a:t>AI-at-the-Edge</a:t>
            </a:r>
            <a:r>
              <a:rPr lang="ar-SA" sz="1400"/>
              <a:t>)</a:t>
            </a:r>
          </a:p>
        </p:txBody>
      </p:sp>
      <p:sp>
        <p:nvSpPr>
          <p:cNvPr id="28" name="Rectangle 27">
            <a:extLst>
              <a:ext uri="{FF2B5EF4-FFF2-40B4-BE49-F238E27FC236}">
                <a16:creationId xmlns:a16="http://schemas.microsoft.com/office/drawing/2014/main" id="{3976AF55-824C-4C22-B50C-2E5B180283A4}"/>
              </a:ext>
            </a:extLst>
          </p:cNvPr>
          <p:cNvSpPr/>
          <p:nvPr/>
        </p:nvSpPr>
        <p:spPr>
          <a:xfrm flipH="1">
            <a:off x="647699" y="5385062"/>
            <a:ext cx="6885789" cy="90143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يركز مشروع القياس الذكي على القياسات الجديدة التي يمكن دعمها بالحوسبة الطرفية، والتي تتطلب بدورها الدعم من خلال الذكاء الاصطناعي والتعلم الآلي، أو الذكاء الاصطناعي في الأجهزة الطرفية (</a:t>
            </a:r>
            <a:r>
              <a:rPr kumimoji="0" lang="en-US" sz="900" b="0" i="0" u="none" strike="noStrike" cap="none" normalizeH="0" baseline="0" noProof="0">
                <a:ln>
                  <a:noFill/>
                </a:ln>
                <a:solidFill>
                  <a:srgbClr val="282560"/>
                </a:solidFill>
                <a:effectLst/>
                <a:uLnTx/>
                <a:uFillTx/>
                <a:latin typeface="DIN Next LT Arabic"/>
                <a:ea typeface="+mn-ea"/>
                <a:cs typeface="+mn-cs"/>
              </a:rPr>
              <a:t>AI-at-the-Edge</a:t>
            </a:r>
            <a:r>
              <a:rPr kumimoji="0" lang="ar-EG" sz="900" b="0" i="0" u="none" strike="noStrike" cap="none" normalizeH="0" baseline="0" noProof="0">
                <a:ln>
                  <a:noFill/>
                </a:ln>
                <a:solidFill>
                  <a:srgbClr val="282560"/>
                </a:solidFill>
                <a:effectLst/>
                <a:uLnTx/>
                <a:uFillTx/>
                <a:latin typeface="DIN Next LT Arabic"/>
                <a:ea typeface="+mn-ea"/>
                <a:cs typeface="+mn-cs"/>
              </a:rPr>
              <a:t>)</a:t>
            </a:r>
            <a:endParaRPr kumimoji="0" lang="ar-SA" sz="900" b="0" i="0" u="none" strike="noStrike" cap="none" normalizeH="0" baseline="0" noProof="0">
              <a:ln>
                <a:noFill/>
              </a:ln>
              <a:solidFill>
                <a:srgbClr val="282560"/>
              </a:solidFill>
              <a:effectLst/>
              <a:uLnTx/>
              <a:uFillTx/>
              <a:latin typeface="DIN Next LT Arabic"/>
              <a:ea typeface="+mn-ea"/>
              <a:cs typeface="+mn-cs"/>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يستخدم المشروع منصة حوسبة مفتوحة لدعم أطر عمل برامج الذكاء الاصطناعي والتعلم الآلي الحالية والمتوقعة في المستقبل</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00" b="0" i="0" u="none" strike="noStrike" cap="none" normalizeH="0" baseline="0" noProof="0">
                <a:ln>
                  <a:noFill/>
                </a:ln>
                <a:solidFill>
                  <a:srgbClr val="282560"/>
                </a:solidFill>
                <a:effectLst/>
                <a:uLnTx/>
                <a:uFillTx/>
                <a:latin typeface="DIN Next LT Arabic"/>
                <a:ea typeface="+mn-ea"/>
                <a:cs typeface="+mn-cs"/>
              </a:rPr>
              <a:t>يوفر استخدام الحوسبة الطرفية طريقة لدعم تحليل الصور دون تكبد تكاليف الاتصالات أو مخاطر الخصوصية التي تنشأ عن تجميع أرشيفات الصور الشاملة، وكذلك توفر الحوسبة الطرفية لمعالجة الصوة والصوت آليات ملموسة وقوية جداً لحماية الخصوصية</a:t>
            </a:r>
          </a:p>
        </p:txBody>
      </p:sp>
      <p:sp>
        <p:nvSpPr>
          <p:cNvPr id="44" name="TextBox 43">
            <a:extLst>
              <a:ext uri="{FF2B5EF4-FFF2-40B4-BE49-F238E27FC236}">
                <a16:creationId xmlns:a16="http://schemas.microsoft.com/office/drawing/2014/main" id="{DB689261-0695-4775-9FD7-8CD9BFDD1BA4}"/>
              </a:ext>
            </a:extLst>
          </p:cNvPr>
          <p:cNvSpPr txBox="1"/>
          <p:nvPr/>
        </p:nvSpPr>
        <p:spPr>
          <a:xfrm>
            <a:off x="9810094"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التكنولوجيا</a:t>
            </a:r>
          </a:p>
        </p:txBody>
      </p:sp>
      <p:cxnSp>
        <p:nvCxnSpPr>
          <p:cNvPr id="45" name="Straight Connector 44">
            <a:extLst>
              <a:ext uri="{FF2B5EF4-FFF2-40B4-BE49-F238E27FC236}">
                <a16:creationId xmlns:a16="http://schemas.microsoft.com/office/drawing/2014/main" id="{228801E9-9A53-492A-BDE6-DA13856F4E10}"/>
              </a:ext>
            </a:extLst>
          </p:cNvPr>
          <p:cNvCxnSpPr>
            <a:cxnSpLocks/>
          </p:cNvCxnSpPr>
          <p:nvPr/>
        </p:nvCxnSpPr>
        <p:spPr>
          <a:xfrm>
            <a:off x="9313888"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F4990AC-D2D4-4456-A201-D2A59FE0CF9E}"/>
              </a:ext>
            </a:extLst>
          </p:cNvPr>
          <p:cNvSpPr txBox="1"/>
          <p:nvPr/>
        </p:nvSpPr>
        <p:spPr>
          <a:xfrm>
            <a:off x="3417294" y="2046844"/>
            <a:ext cx="132010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sp>
        <p:nvSpPr>
          <p:cNvPr id="20" name="Rectangle 19">
            <a:extLst>
              <a:ext uri="{FF2B5EF4-FFF2-40B4-BE49-F238E27FC236}">
                <a16:creationId xmlns:a16="http://schemas.microsoft.com/office/drawing/2014/main" id="{D6C810DF-B760-4E46-81D3-D6504DF631B7}"/>
              </a:ext>
            </a:extLst>
          </p:cNvPr>
          <p:cNvSpPr/>
          <p:nvPr/>
        </p:nvSpPr>
        <p:spPr>
          <a:xfrm flipH="1">
            <a:off x="7609838" y="2421036"/>
            <a:ext cx="1627702" cy="901438"/>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عُقد</a:t>
            </a:r>
            <a:r>
              <a:rPr lang="ar-EG" sz="1100">
                <a:solidFill>
                  <a:schemeClr val="tx1"/>
                </a:solidFill>
              </a:rPr>
              <a:t> (</a:t>
            </a:r>
            <a:r>
              <a:rPr lang="en-US" sz="1100">
                <a:solidFill>
                  <a:schemeClr val="tx1"/>
                </a:solidFill>
              </a:rPr>
              <a:t>Nodes</a:t>
            </a:r>
            <a:r>
              <a:rPr lang="ar-EG" sz="1100">
                <a:solidFill>
                  <a:schemeClr val="tx1"/>
                </a:solidFill>
              </a:rPr>
              <a:t>)</a:t>
            </a:r>
            <a:endParaRPr lang="ar-SA" sz="1100">
              <a:solidFill>
                <a:schemeClr val="tx1"/>
              </a:solidFill>
            </a:endParaRPr>
          </a:p>
        </p:txBody>
      </p:sp>
      <p:sp>
        <p:nvSpPr>
          <p:cNvPr id="23" name="Rectangle 22">
            <a:extLst>
              <a:ext uri="{FF2B5EF4-FFF2-40B4-BE49-F238E27FC236}">
                <a16:creationId xmlns:a16="http://schemas.microsoft.com/office/drawing/2014/main" id="{48524B17-1AD7-4A0D-A982-1F1E2A83D567}"/>
              </a:ext>
            </a:extLst>
          </p:cNvPr>
          <p:cNvSpPr/>
          <p:nvPr/>
        </p:nvSpPr>
        <p:spPr>
          <a:xfrm flipH="1">
            <a:off x="7609838" y="3409045"/>
            <a:ext cx="1627702" cy="75302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منصة تكنولوجيا</a:t>
            </a:r>
          </a:p>
        </p:txBody>
      </p:sp>
      <p:sp>
        <p:nvSpPr>
          <p:cNvPr id="26" name="Rectangle 25">
            <a:extLst>
              <a:ext uri="{FF2B5EF4-FFF2-40B4-BE49-F238E27FC236}">
                <a16:creationId xmlns:a16="http://schemas.microsoft.com/office/drawing/2014/main" id="{2494D446-2683-4B40-898F-12CD5C632CCE}"/>
              </a:ext>
            </a:extLst>
          </p:cNvPr>
          <p:cNvSpPr/>
          <p:nvPr/>
        </p:nvSpPr>
        <p:spPr>
          <a:xfrm flipH="1">
            <a:off x="7609838" y="4248642"/>
            <a:ext cx="1627702" cy="104985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تكامل آلي</a:t>
            </a:r>
          </a:p>
        </p:txBody>
      </p:sp>
      <p:sp>
        <p:nvSpPr>
          <p:cNvPr id="29" name="Rectangle 28">
            <a:extLst>
              <a:ext uri="{FF2B5EF4-FFF2-40B4-BE49-F238E27FC236}">
                <a16:creationId xmlns:a16="http://schemas.microsoft.com/office/drawing/2014/main" id="{9D634A15-8961-44D6-AA09-D9E8988D9147}"/>
              </a:ext>
            </a:extLst>
          </p:cNvPr>
          <p:cNvSpPr/>
          <p:nvPr/>
        </p:nvSpPr>
        <p:spPr>
          <a:xfrm flipH="1">
            <a:off x="7609838" y="5385062"/>
            <a:ext cx="1627702" cy="901438"/>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معالجة بيانات أولية</a:t>
            </a:r>
          </a:p>
        </p:txBody>
      </p:sp>
      <p:cxnSp>
        <p:nvCxnSpPr>
          <p:cNvPr id="47" name="Straight Connector 46">
            <a:extLst>
              <a:ext uri="{FF2B5EF4-FFF2-40B4-BE49-F238E27FC236}">
                <a16:creationId xmlns:a16="http://schemas.microsoft.com/office/drawing/2014/main" id="{78F9FA85-539B-421A-B4A0-A297D235D5E5}"/>
              </a:ext>
            </a:extLst>
          </p:cNvPr>
          <p:cNvCxnSpPr>
            <a:cxnSpLocks/>
          </p:cNvCxnSpPr>
          <p:nvPr/>
        </p:nvCxnSpPr>
        <p:spPr>
          <a:xfrm flipH="1">
            <a:off x="7609924" y="2336276"/>
            <a:ext cx="16275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B41D72D-3837-4E24-B9BA-9A3D87E7F159}"/>
              </a:ext>
            </a:extLst>
          </p:cNvPr>
          <p:cNvSpPr txBox="1"/>
          <p:nvPr/>
        </p:nvSpPr>
        <p:spPr>
          <a:xfrm>
            <a:off x="7817863" y="2046844"/>
            <a:ext cx="1211654"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العنصر المكوِّن</a:t>
            </a:r>
          </a:p>
        </p:txBody>
      </p:sp>
      <p:cxnSp>
        <p:nvCxnSpPr>
          <p:cNvPr id="49" name="Straight Connector 48">
            <a:extLst>
              <a:ext uri="{FF2B5EF4-FFF2-40B4-BE49-F238E27FC236}">
                <a16:creationId xmlns:a16="http://schemas.microsoft.com/office/drawing/2014/main" id="{65D076B1-4FD0-4151-A106-B2B8B20197D6}"/>
              </a:ext>
            </a:extLst>
          </p:cNvPr>
          <p:cNvCxnSpPr>
            <a:cxnSpLocks/>
          </p:cNvCxnSpPr>
          <p:nvPr/>
        </p:nvCxnSpPr>
        <p:spPr>
          <a:xfrm flipH="1">
            <a:off x="654258" y="2336276"/>
            <a:ext cx="68689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2" name="Picture 31" descr="Logo&#10;&#10;Description automatically generated with medium confidence">
            <a:extLst>
              <a:ext uri="{FF2B5EF4-FFF2-40B4-BE49-F238E27FC236}">
                <a16:creationId xmlns:a16="http://schemas.microsoft.com/office/drawing/2014/main" id="{AD8624A8-A8DD-4C5E-B6AD-819D5A84C2FF}"/>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33" name="Rectangle: Rounded Corners 32">
            <a:extLst>
              <a:ext uri="{FF2B5EF4-FFF2-40B4-BE49-F238E27FC236}">
                <a16:creationId xmlns:a16="http://schemas.microsoft.com/office/drawing/2014/main" id="{946E5613-A218-4558-8F64-A40C527F8CCF}"/>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31" name="Picture 30">
            <a:extLst>
              <a:ext uri="{FF2B5EF4-FFF2-40B4-BE49-F238E27FC236}">
                <a16:creationId xmlns:a16="http://schemas.microsoft.com/office/drawing/2014/main" id="{2E4F77DB-655F-4FFE-8BD8-2BFED57748B9}"/>
              </a:ext>
            </a:extLst>
          </p:cNvPr>
          <p:cNvPicPr>
            <a:picLocks noChangeAspect="1"/>
          </p:cNvPicPr>
          <p:nvPr/>
        </p:nvPicPr>
        <p:blipFill>
          <a:blip r:embed="rId9"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7933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4"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1" name="Slide Number Placeholder 4">
            <a:extLst>
              <a:ext uri="{FF2B5EF4-FFF2-40B4-BE49-F238E27FC236}">
                <a16:creationId xmlns:a16="http://schemas.microsoft.com/office/drawing/2014/main" id="{BCF816D2-F23C-4615-B3C3-6055E937395E}"/>
              </a:ext>
            </a:extLst>
          </p:cNvPr>
          <p:cNvSpPr>
            <a:spLocks noGrp="1"/>
          </p:cNvSpPr>
          <p:nvPr>
            <p:ph type="sldNum" sz="quarter" idx="12"/>
          </p:nvPr>
        </p:nvSpPr>
        <p:spPr/>
        <p:txBody>
          <a:bodyPr/>
          <a:lstStyle/>
          <a:p>
            <a:pPr lvl="0"/>
            <a:fld id="{9FDB499F-DC86-4996-A3C7-FCE8E06389C2}" type="slidenum">
              <a:rPr lang="ar-SA" noProof="0" smtClean="0"/>
              <a:pPr lvl="0"/>
              <a:t>7</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 المنصة</a:t>
            </a:r>
          </a:p>
        </p:txBody>
      </p:sp>
      <p:sp>
        <p:nvSpPr>
          <p:cNvPr id="49" name="Rectangle 48">
            <a:extLst>
              <a:ext uri="{FF2B5EF4-FFF2-40B4-BE49-F238E27FC236}">
                <a16:creationId xmlns:a16="http://schemas.microsoft.com/office/drawing/2014/main" id="{F927509D-DAC7-4D04-B6D2-1DA7FA9EB7EA}"/>
              </a:ext>
            </a:extLst>
          </p:cNvPr>
          <p:cNvSpPr/>
          <p:nvPr/>
        </p:nvSpPr>
        <p:spPr>
          <a:xfrm flipH="1">
            <a:off x="1064879"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يستخدم المركز مجموعة متنوعة من التقنيات لتمكين عمليات جمع البيانات وتكاملها وتحليلها وتسليمها</a:t>
            </a:r>
          </a:p>
        </p:txBody>
      </p:sp>
      <p:sp>
        <p:nvSpPr>
          <p:cNvPr id="41" name="Rectangle 40">
            <a:extLst>
              <a:ext uri="{FF2B5EF4-FFF2-40B4-BE49-F238E27FC236}">
                <a16:creationId xmlns:a16="http://schemas.microsoft.com/office/drawing/2014/main" id="{C3B6B908-87D7-4C74-9DAB-1322A1AE2D14}"/>
              </a:ext>
            </a:extLst>
          </p:cNvPr>
          <p:cNvSpPr/>
          <p:nvPr/>
        </p:nvSpPr>
        <p:spPr>
          <a:xfrm flipH="1">
            <a:off x="9678869" y="2413517"/>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البرنامج الآلي لإنشاء عملية الاستخراج والتحويل والتحميل</a:t>
            </a:r>
          </a:p>
        </p:txBody>
      </p:sp>
      <p:sp>
        <p:nvSpPr>
          <p:cNvPr id="64" name="Rectangle 63">
            <a:extLst>
              <a:ext uri="{FF2B5EF4-FFF2-40B4-BE49-F238E27FC236}">
                <a16:creationId xmlns:a16="http://schemas.microsoft.com/office/drawing/2014/main" id="{56FB1945-61C5-45F5-B2D2-928DA37147F7}"/>
              </a:ext>
            </a:extLst>
          </p:cNvPr>
          <p:cNvSpPr/>
          <p:nvPr/>
        </p:nvSpPr>
        <p:spPr>
          <a:xfrm flipH="1">
            <a:off x="9678869" y="3927129"/>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إطار عمل فلاسك (</a:t>
            </a:r>
            <a:r>
              <a:rPr lang="en-US" sz="1000">
                <a:solidFill>
                  <a:schemeClr val="tx1"/>
                </a:solidFill>
              </a:rPr>
              <a:t>Flask</a:t>
            </a:r>
            <a:r>
              <a:rPr lang="ar-SA" sz="1000">
                <a:solidFill>
                  <a:schemeClr val="tx1"/>
                </a:solidFill>
              </a:rPr>
              <a:t>)</a:t>
            </a:r>
          </a:p>
        </p:txBody>
      </p:sp>
      <p:sp>
        <p:nvSpPr>
          <p:cNvPr id="103" name="Rectangle 102">
            <a:extLst>
              <a:ext uri="{FF2B5EF4-FFF2-40B4-BE49-F238E27FC236}">
                <a16:creationId xmlns:a16="http://schemas.microsoft.com/office/drawing/2014/main" id="{29CAC7D5-9A62-4F21-97C9-FEAE2C757D28}"/>
              </a:ext>
            </a:extLst>
          </p:cNvPr>
          <p:cNvSpPr/>
          <p:nvPr/>
        </p:nvSpPr>
        <p:spPr>
          <a:xfrm flipH="1">
            <a:off x="9678869" y="4424027"/>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مكتبة ليفلت ومنصة خريطة الشوارع المفتوحة</a:t>
            </a:r>
          </a:p>
        </p:txBody>
      </p:sp>
      <p:sp>
        <p:nvSpPr>
          <p:cNvPr id="106" name="Rectangle 105">
            <a:extLst>
              <a:ext uri="{FF2B5EF4-FFF2-40B4-BE49-F238E27FC236}">
                <a16:creationId xmlns:a16="http://schemas.microsoft.com/office/drawing/2014/main" id="{CA2FE18D-7EC7-4304-A0E2-C7CB3F87531A}"/>
              </a:ext>
            </a:extLst>
          </p:cNvPr>
          <p:cNvSpPr/>
          <p:nvPr/>
        </p:nvSpPr>
        <p:spPr>
          <a:xfrm flipH="1">
            <a:off x="9678869" y="4920924"/>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خدمات أمازون ويب (</a:t>
            </a:r>
            <a:r>
              <a:rPr lang="en-US" sz="1000">
                <a:solidFill>
                  <a:schemeClr val="tx1"/>
                </a:solidFill>
              </a:rPr>
              <a:t>AWS</a:t>
            </a:r>
            <a:r>
              <a:rPr lang="ar-SA" sz="1000">
                <a:solidFill>
                  <a:schemeClr val="tx1"/>
                </a:solidFill>
              </a:rPr>
              <a:t>)</a:t>
            </a:r>
          </a:p>
        </p:txBody>
      </p:sp>
      <p:sp>
        <p:nvSpPr>
          <p:cNvPr id="109" name="Rectangle 108">
            <a:extLst>
              <a:ext uri="{FF2B5EF4-FFF2-40B4-BE49-F238E27FC236}">
                <a16:creationId xmlns:a16="http://schemas.microsoft.com/office/drawing/2014/main" id="{4D334991-F4C8-413F-982C-554D712691D6}"/>
              </a:ext>
            </a:extLst>
          </p:cNvPr>
          <p:cNvSpPr/>
          <p:nvPr/>
        </p:nvSpPr>
        <p:spPr>
          <a:xfrm flipH="1">
            <a:off x="9678869" y="5417822"/>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خدمة أمازون للتخزين البسيط</a:t>
            </a:r>
          </a:p>
        </p:txBody>
      </p:sp>
      <p:sp>
        <p:nvSpPr>
          <p:cNvPr id="112" name="Rectangle 111">
            <a:extLst>
              <a:ext uri="{FF2B5EF4-FFF2-40B4-BE49-F238E27FC236}">
                <a16:creationId xmlns:a16="http://schemas.microsoft.com/office/drawing/2014/main" id="{B9DB80A5-E6E4-45B3-975C-4C533C9495A2}"/>
              </a:ext>
            </a:extLst>
          </p:cNvPr>
          <p:cNvSpPr/>
          <p:nvPr/>
        </p:nvSpPr>
        <p:spPr>
          <a:xfrm flipH="1">
            <a:off x="9678869" y="5914719"/>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 واجهة برمجة التطبيقات لنقل الحالة التمثيلية (</a:t>
            </a:r>
            <a:r>
              <a:rPr lang="en-US" sz="1000">
                <a:solidFill>
                  <a:schemeClr val="tx1"/>
                </a:solidFill>
              </a:rPr>
              <a:t>Restful API</a:t>
            </a:r>
            <a:r>
              <a:rPr lang="ar-SA" sz="1000">
                <a:solidFill>
                  <a:schemeClr val="tx1"/>
                </a:solidFill>
              </a:rPr>
              <a:t>)</a:t>
            </a:r>
          </a:p>
        </p:txBody>
      </p:sp>
      <p:sp>
        <p:nvSpPr>
          <p:cNvPr id="59" name="Rectangle 58">
            <a:extLst>
              <a:ext uri="{FF2B5EF4-FFF2-40B4-BE49-F238E27FC236}">
                <a16:creationId xmlns:a16="http://schemas.microsoft.com/office/drawing/2014/main" id="{594DF7A9-CF74-49CB-B6B4-F78D49EA4E2B}"/>
              </a:ext>
            </a:extLst>
          </p:cNvPr>
          <p:cNvSpPr/>
          <p:nvPr/>
        </p:nvSpPr>
        <p:spPr>
          <a:xfrm flipH="1">
            <a:off x="9678869" y="2917594"/>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نظام إدارة قواعد البيانات بوستجري إس كيو إل (</a:t>
            </a:r>
            <a:r>
              <a:rPr lang="en-US" sz="1000">
                <a:solidFill>
                  <a:schemeClr val="tx1"/>
                </a:solidFill>
              </a:rPr>
              <a:t>PostgreSQL</a:t>
            </a:r>
            <a:r>
              <a:rPr lang="ar-SA" sz="1000">
                <a:solidFill>
                  <a:schemeClr val="tx1"/>
                </a:solidFill>
              </a:rPr>
              <a:t>)</a:t>
            </a:r>
          </a:p>
        </p:txBody>
      </p:sp>
      <p:sp>
        <p:nvSpPr>
          <p:cNvPr id="61" name="Rectangle 60">
            <a:extLst>
              <a:ext uri="{FF2B5EF4-FFF2-40B4-BE49-F238E27FC236}">
                <a16:creationId xmlns:a16="http://schemas.microsoft.com/office/drawing/2014/main" id="{E5A7F278-58CA-47E7-B115-4AD5E0B43A4A}"/>
              </a:ext>
            </a:extLst>
          </p:cNvPr>
          <p:cNvSpPr/>
          <p:nvPr/>
        </p:nvSpPr>
        <p:spPr>
          <a:xfrm flipH="1">
            <a:off x="9678869" y="3414492"/>
            <a:ext cx="1852381" cy="41319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000">
                <a:solidFill>
                  <a:schemeClr val="tx1"/>
                </a:solidFill>
              </a:rPr>
              <a:t>مجموعة أدوات إس كيو إل ألكيمي (</a:t>
            </a:r>
            <a:r>
              <a:rPr lang="en-US" sz="1000">
                <a:solidFill>
                  <a:schemeClr val="tx1"/>
                </a:solidFill>
              </a:rPr>
              <a:t>SQL Alchemy</a:t>
            </a:r>
            <a:r>
              <a:rPr lang="ar-SA" sz="1000">
                <a:solidFill>
                  <a:schemeClr val="tx1"/>
                </a:solidFill>
              </a:rPr>
              <a:t>)</a:t>
            </a:r>
          </a:p>
        </p:txBody>
      </p:sp>
      <p:sp>
        <p:nvSpPr>
          <p:cNvPr id="36" name="TextBox 35">
            <a:extLst>
              <a:ext uri="{FF2B5EF4-FFF2-40B4-BE49-F238E27FC236}">
                <a16:creationId xmlns:a16="http://schemas.microsoft.com/office/drawing/2014/main" id="{F7260155-AFD5-4480-8FF1-CD3B361FB855}"/>
              </a:ext>
            </a:extLst>
          </p:cNvPr>
          <p:cNvSpPr txBox="1"/>
          <p:nvPr/>
        </p:nvSpPr>
        <p:spPr>
          <a:xfrm>
            <a:off x="9982920"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التكنولوجيا</a:t>
            </a:r>
          </a:p>
        </p:txBody>
      </p:sp>
      <p:cxnSp>
        <p:nvCxnSpPr>
          <p:cNvPr id="37" name="Straight Connector 36">
            <a:extLst>
              <a:ext uri="{FF2B5EF4-FFF2-40B4-BE49-F238E27FC236}">
                <a16:creationId xmlns:a16="http://schemas.microsoft.com/office/drawing/2014/main" id="{9AA6FEC2-58CC-427F-9704-AF6BE25F83A4}"/>
              </a:ext>
            </a:extLst>
          </p:cNvPr>
          <p:cNvCxnSpPr>
            <a:cxnSpLocks/>
          </p:cNvCxnSpPr>
          <p:nvPr/>
        </p:nvCxnSpPr>
        <p:spPr>
          <a:xfrm>
            <a:off x="9685000" y="2336276"/>
            <a:ext cx="18344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BEE8617-DF17-433C-9542-0AFCD822B1A2}"/>
              </a:ext>
            </a:extLst>
          </p:cNvPr>
          <p:cNvSpPr/>
          <p:nvPr/>
        </p:nvSpPr>
        <p:spPr>
          <a:xfrm flipH="1">
            <a:off x="672505" y="2413517"/>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000" i="0" u="none" strike="noStrike" cap="none" normalizeH="0" baseline="0" noProof="0">
                <a:ln>
                  <a:noFill/>
                </a:ln>
                <a:solidFill>
                  <a:srgbClr val="282560"/>
                </a:solidFill>
                <a:effectLst/>
                <a:uLnTx/>
                <a:uFillTx/>
                <a:latin typeface="DIN Next LT Arabic"/>
                <a:ea typeface="+mn-ea"/>
                <a:cs typeface="+mn-cs"/>
              </a:rPr>
              <a:t> تستخدم عملية الاستخراج والتحويل والتحميل (</a:t>
            </a:r>
            <a:r>
              <a:rPr kumimoji="0" lang="en-US" sz="1000" i="0" u="none" strike="noStrike" cap="none" normalizeH="0" baseline="0" noProof="0">
                <a:ln>
                  <a:noFill/>
                </a:ln>
                <a:solidFill>
                  <a:srgbClr val="282560"/>
                </a:solidFill>
                <a:effectLst/>
                <a:uLnTx/>
                <a:uFillTx/>
                <a:latin typeface="DIN Next LT Arabic"/>
                <a:ea typeface="+mn-ea"/>
                <a:cs typeface="+mn-cs"/>
              </a:rPr>
              <a:t>ETL</a:t>
            </a:r>
            <a:r>
              <a:rPr kumimoji="0" lang="ar-SA" sz="1000" i="0" u="none" strike="noStrike" cap="none" normalizeH="0" baseline="0" noProof="0">
                <a:ln>
                  <a:noFill/>
                </a:ln>
                <a:solidFill>
                  <a:srgbClr val="282560"/>
                </a:solidFill>
                <a:effectLst/>
                <a:uLnTx/>
                <a:uFillTx/>
                <a:latin typeface="DIN Next LT Arabic"/>
                <a:ea typeface="+mn-ea"/>
                <a:cs typeface="+mn-cs"/>
              </a:rPr>
              <a:t>) برنامج كيليري (</a:t>
            </a:r>
            <a:r>
              <a:rPr kumimoji="0" lang="en-US" sz="1000" i="0" u="none" strike="noStrike" cap="none" normalizeH="0" baseline="0" noProof="0">
                <a:ln>
                  <a:noFill/>
                </a:ln>
                <a:solidFill>
                  <a:srgbClr val="282560"/>
                </a:solidFill>
                <a:effectLst/>
                <a:uLnTx/>
                <a:uFillTx/>
                <a:latin typeface="DIN Next LT Arabic"/>
                <a:ea typeface="+mn-ea"/>
                <a:cs typeface="+mn-cs"/>
              </a:rPr>
              <a:t>Celery</a:t>
            </a:r>
            <a:r>
              <a:rPr kumimoji="0" lang="ar-SA" sz="1000" i="0" u="none" strike="noStrike" cap="none" normalizeH="0" baseline="0" noProof="0">
                <a:ln>
                  <a:noFill/>
                </a:ln>
                <a:solidFill>
                  <a:srgbClr val="282560"/>
                </a:solidFill>
                <a:effectLst/>
                <a:uLnTx/>
                <a:uFillTx/>
                <a:latin typeface="DIN Next LT Arabic"/>
                <a:ea typeface="+mn-ea"/>
                <a:cs typeface="+mn-cs"/>
              </a:rPr>
              <a:t>) لتسجيل الدخول، بينا يتوفر برنامج ريديس (</a:t>
            </a:r>
            <a:r>
              <a:rPr kumimoji="0" lang="en-US" sz="1000" i="0" u="none" strike="noStrike" cap="none" normalizeH="0" baseline="0" noProof="0">
                <a:ln>
                  <a:noFill/>
                </a:ln>
                <a:solidFill>
                  <a:srgbClr val="282560"/>
                </a:solidFill>
                <a:effectLst/>
                <a:uLnTx/>
                <a:uFillTx/>
                <a:latin typeface="DIN Next LT Arabic"/>
                <a:ea typeface="+mn-ea"/>
                <a:cs typeface="+mn-cs"/>
              </a:rPr>
              <a:t>Redis</a:t>
            </a:r>
            <a:r>
              <a:rPr kumimoji="0" lang="ar-SA" sz="1000" i="0" u="none" strike="noStrike" cap="none" normalizeH="0" baseline="0" noProof="0">
                <a:ln>
                  <a:noFill/>
                </a:ln>
                <a:solidFill>
                  <a:srgbClr val="282560"/>
                </a:solidFill>
                <a:effectLst/>
                <a:uLnTx/>
                <a:uFillTx/>
                <a:latin typeface="DIN Next LT Arabic"/>
                <a:ea typeface="+mn-ea"/>
                <a:cs typeface="+mn-cs"/>
              </a:rPr>
              <a:t>) لدعم التخزين المؤقت عند توقع أحمال عالية.</a:t>
            </a:r>
          </a:p>
        </p:txBody>
      </p:sp>
      <p:sp>
        <p:nvSpPr>
          <p:cNvPr id="63" name="Rectangle 62">
            <a:extLst>
              <a:ext uri="{FF2B5EF4-FFF2-40B4-BE49-F238E27FC236}">
                <a16:creationId xmlns:a16="http://schemas.microsoft.com/office/drawing/2014/main" id="{7BD03D85-6689-4EF6-B3F8-0B71EFE62C3A}"/>
              </a:ext>
            </a:extLst>
          </p:cNvPr>
          <p:cNvSpPr/>
          <p:nvPr/>
        </p:nvSpPr>
        <p:spPr>
          <a:xfrm flipH="1">
            <a:off x="672505" y="3927129"/>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lang="ar-SA" sz="1000"/>
              <a:t>تم تطوير تطبيق الويب المزود بواجهة برمجة التطبيقات باستخدام إطار عمل فلاسك، وهو عبارة عن إطار قابل للتخصيص ويعمل بلغة بايثون ويوفر للمطورين إمكانية التحكم الكامل في كيفية وصول المستخدمين إلى البيانات</a:t>
            </a:r>
          </a:p>
        </p:txBody>
      </p:sp>
      <p:sp>
        <p:nvSpPr>
          <p:cNvPr id="102" name="Rectangle 101">
            <a:extLst>
              <a:ext uri="{FF2B5EF4-FFF2-40B4-BE49-F238E27FC236}">
                <a16:creationId xmlns:a16="http://schemas.microsoft.com/office/drawing/2014/main" id="{617DE95D-8A74-40CE-A999-A0361B11FA75}"/>
              </a:ext>
            </a:extLst>
          </p:cNvPr>
          <p:cNvSpPr/>
          <p:nvPr/>
        </p:nvSpPr>
        <p:spPr>
          <a:xfrm flipH="1">
            <a:off x="672505" y="4424027"/>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000" i="0" u="none" strike="noStrike" cap="none" normalizeH="0" baseline="0" noProof="0">
                <a:ln>
                  <a:noFill/>
                </a:ln>
                <a:solidFill>
                  <a:srgbClr val="282560"/>
                </a:solidFill>
                <a:effectLst/>
                <a:uLnTx/>
                <a:uFillTx/>
                <a:latin typeface="DIN Next LT Arabic"/>
                <a:ea typeface="+mn-ea"/>
                <a:cs typeface="+mn-cs"/>
              </a:rPr>
              <a:t>يتم توفير إمكانيات رسم الخرائط من خلال مكتبة ليفلت (</a:t>
            </a:r>
            <a:r>
              <a:rPr kumimoji="0" lang="en-US" sz="1000" i="0" u="none" strike="noStrike" cap="none" normalizeH="0" baseline="0" noProof="0">
                <a:ln>
                  <a:noFill/>
                </a:ln>
                <a:solidFill>
                  <a:srgbClr val="282560"/>
                </a:solidFill>
                <a:effectLst/>
                <a:uLnTx/>
                <a:uFillTx/>
                <a:latin typeface="DIN Next LT Arabic"/>
                <a:ea typeface="+mn-ea"/>
                <a:cs typeface="+mn-cs"/>
              </a:rPr>
              <a:t>Leaflet</a:t>
            </a:r>
            <a:r>
              <a:rPr kumimoji="0" lang="ar-SA" sz="1000" i="0" u="none" strike="noStrike" cap="none" normalizeH="0" baseline="0" noProof="0">
                <a:ln>
                  <a:noFill/>
                </a:ln>
                <a:solidFill>
                  <a:srgbClr val="282560"/>
                </a:solidFill>
                <a:effectLst/>
                <a:uLnTx/>
                <a:uFillTx/>
                <a:latin typeface="DIN Next LT Arabic"/>
                <a:ea typeface="+mn-ea"/>
                <a:cs typeface="+mn-cs"/>
              </a:rPr>
              <a:t>) وهي عبارة عن مكتبة مفتوحة المصدر بلغة برمجة جافا سكربت للخرائط التفاعلية المتوافقة مع الأجهزة المحمولة، ويتم توفيرها أيضاً من خلال منصة خريطة الشوارع المفتوحة (</a:t>
            </a:r>
            <a:r>
              <a:rPr kumimoji="0" lang="en-US" sz="1000" i="0" u="none" strike="noStrike" cap="none" normalizeH="0" baseline="0" noProof="0">
                <a:ln>
                  <a:noFill/>
                </a:ln>
                <a:solidFill>
                  <a:srgbClr val="282560"/>
                </a:solidFill>
                <a:effectLst/>
                <a:uLnTx/>
                <a:uFillTx/>
                <a:latin typeface="DIN Next LT Arabic"/>
                <a:ea typeface="+mn-ea"/>
                <a:cs typeface="+mn-cs"/>
              </a:rPr>
              <a:t>OpenStreetMap</a:t>
            </a:r>
            <a:r>
              <a:rPr kumimoji="0" lang="ar-SA" sz="1000" i="0" u="none" strike="noStrike" cap="none" normalizeH="0" baseline="0" noProof="0">
                <a:ln>
                  <a:noFill/>
                </a:ln>
                <a:solidFill>
                  <a:srgbClr val="282560"/>
                </a:solidFill>
                <a:effectLst/>
                <a:uLnTx/>
                <a:uFillTx/>
                <a:latin typeface="DIN Next LT Arabic"/>
                <a:ea typeface="+mn-ea"/>
                <a:cs typeface="+mn-cs"/>
              </a:rPr>
              <a:t>) وهي عبارة عن مشروع قاعدة بيانات جغرافية مجانية قابل للتحرير</a:t>
            </a:r>
          </a:p>
        </p:txBody>
      </p:sp>
      <p:sp>
        <p:nvSpPr>
          <p:cNvPr id="105" name="Rectangle 104">
            <a:extLst>
              <a:ext uri="{FF2B5EF4-FFF2-40B4-BE49-F238E27FC236}">
                <a16:creationId xmlns:a16="http://schemas.microsoft.com/office/drawing/2014/main" id="{7BBD173D-9AAF-4036-A6A4-6588964972BD}"/>
              </a:ext>
            </a:extLst>
          </p:cNvPr>
          <p:cNvSpPr/>
          <p:nvPr/>
        </p:nvSpPr>
        <p:spPr>
          <a:xfrm flipH="1">
            <a:off x="672505" y="4920924"/>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000" i="0" u="none" strike="noStrike" cap="none" normalizeH="0" baseline="0" noProof="0">
                <a:ln>
                  <a:noFill/>
                </a:ln>
                <a:effectLst/>
                <a:uLnTx/>
                <a:uFillTx/>
                <a:latin typeface="DIN Next LT Arabic"/>
                <a:ea typeface="+mn-ea"/>
                <a:cs typeface="+mn-cs"/>
              </a:rPr>
              <a:t>يتم استضافة منصة بليناريو على البنية التحتية للحوسبة السحابية المرنة (</a:t>
            </a:r>
            <a:r>
              <a:rPr kumimoji="0" lang="en-US" sz="1000" i="0" u="none" strike="noStrike" cap="none" normalizeH="0" baseline="0" noProof="0">
                <a:ln>
                  <a:noFill/>
                </a:ln>
                <a:effectLst/>
                <a:uLnTx/>
                <a:uFillTx/>
                <a:latin typeface="DIN Next LT Arabic"/>
                <a:ea typeface="+mn-ea"/>
                <a:cs typeface="+mn-cs"/>
              </a:rPr>
              <a:t>EC2</a:t>
            </a:r>
            <a:r>
              <a:rPr kumimoji="0" lang="ar-SA" sz="1000" i="0" u="none" strike="noStrike" cap="none" normalizeH="0" baseline="0" noProof="0">
                <a:ln>
                  <a:noFill/>
                </a:ln>
                <a:effectLst/>
                <a:uLnTx/>
                <a:uFillTx/>
                <a:latin typeface="DIN Next LT Arabic"/>
                <a:ea typeface="+mn-ea"/>
                <a:cs typeface="+mn-cs"/>
              </a:rPr>
              <a:t>) الخاصة بخدمات أمازون ويب (</a:t>
            </a:r>
            <a:r>
              <a:rPr kumimoji="0" lang="en-US" sz="1000" i="0" u="none" strike="noStrike" cap="none" normalizeH="0" baseline="0" noProof="0">
                <a:ln>
                  <a:noFill/>
                </a:ln>
                <a:effectLst/>
                <a:uLnTx/>
                <a:uFillTx/>
                <a:latin typeface="DIN Next LT Arabic"/>
                <a:ea typeface="+mn-ea"/>
                <a:cs typeface="+mn-cs"/>
              </a:rPr>
              <a:t>AWS</a:t>
            </a:r>
            <a:r>
              <a:rPr kumimoji="0" lang="ar-SA" sz="1000" i="0" u="none" strike="noStrike" cap="none" normalizeH="0" baseline="0" noProof="0">
                <a:ln>
                  <a:noFill/>
                </a:ln>
                <a:effectLst/>
                <a:uLnTx/>
                <a:uFillTx/>
                <a:latin typeface="DIN Next LT Arabic"/>
                <a:ea typeface="+mn-ea"/>
                <a:cs typeface="+mn-cs"/>
              </a:rPr>
              <a:t>)</a:t>
            </a:r>
          </a:p>
        </p:txBody>
      </p:sp>
      <p:sp>
        <p:nvSpPr>
          <p:cNvPr id="108" name="Rectangle 107">
            <a:extLst>
              <a:ext uri="{FF2B5EF4-FFF2-40B4-BE49-F238E27FC236}">
                <a16:creationId xmlns:a16="http://schemas.microsoft.com/office/drawing/2014/main" id="{3043B1D3-AF9B-4053-B7F0-1150C00DFB35}"/>
              </a:ext>
            </a:extLst>
          </p:cNvPr>
          <p:cNvSpPr/>
          <p:nvPr/>
        </p:nvSpPr>
        <p:spPr>
          <a:xfrm flipH="1">
            <a:off x="672505" y="5417822"/>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000" i="0" u="none" strike="noStrike" cap="none" normalizeH="0" baseline="0" noProof="0">
                <a:ln>
                  <a:noFill/>
                </a:ln>
                <a:solidFill>
                  <a:srgbClr val="282560"/>
                </a:solidFill>
                <a:effectLst/>
                <a:uLnTx/>
                <a:uFillTx/>
                <a:latin typeface="DIN Next LT Arabic"/>
                <a:ea typeface="+mn-ea"/>
                <a:cs typeface="+mn-cs"/>
              </a:rPr>
              <a:t>يتم تخزين البيانات باستخدام خدمة التخزين البسيط (</a:t>
            </a:r>
            <a:r>
              <a:rPr kumimoji="0" lang="en-US" sz="1000" i="0" u="none" strike="noStrike" cap="none" normalizeH="0" baseline="0" noProof="0">
                <a:ln>
                  <a:noFill/>
                </a:ln>
                <a:solidFill>
                  <a:srgbClr val="282560"/>
                </a:solidFill>
                <a:effectLst/>
                <a:uLnTx/>
                <a:uFillTx/>
                <a:latin typeface="DIN Next LT Arabic"/>
                <a:ea typeface="+mn-ea"/>
                <a:cs typeface="+mn-cs"/>
              </a:rPr>
              <a:t>S3</a:t>
            </a:r>
            <a:r>
              <a:rPr kumimoji="0" lang="ar-SA" sz="1000" i="0" u="none" strike="noStrike" cap="none" normalizeH="0" baseline="0" noProof="0">
                <a:ln>
                  <a:noFill/>
                </a:ln>
                <a:solidFill>
                  <a:srgbClr val="282560"/>
                </a:solidFill>
                <a:effectLst/>
                <a:uLnTx/>
                <a:uFillTx/>
                <a:latin typeface="DIN Next LT Arabic"/>
                <a:ea typeface="+mn-ea"/>
                <a:cs typeface="+mn-cs"/>
              </a:rPr>
              <a:t>) التي تقدمها شركة أمازون، وهي عبارة عن إحدى الأدوات المقدمة من خلال خدمات أمازون ويب (</a:t>
            </a:r>
            <a:r>
              <a:rPr kumimoji="0" lang="en-US" sz="1000" i="0" u="none" strike="noStrike" cap="none" normalizeH="0" baseline="0" noProof="0">
                <a:ln>
                  <a:noFill/>
                </a:ln>
                <a:solidFill>
                  <a:srgbClr val="282560"/>
                </a:solidFill>
                <a:effectLst/>
                <a:uLnTx/>
                <a:uFillTx/>
                <a:latin typeface="DIN Next LT Arabic"/>
                <a:ea typeface="+mn-ea"/>
                <a:cs typeface="+mn-cs"/>
              </a:rPr>
              <a:t>AWS</a:t>
            </a:r>
            <a:r>
              <a:rPr kumimoji="0" lang="ar-SA" sz="1000" i="0" u="none" strike="noStrike" cap="none" normalizeH="0" baseline="0" noProof="0">
                <a:ln>
                  <a:noFill/>
                </a:ln>
                <a:solidFill>
                  <a:srgbClr val="282560"/>
                </a:solidFill>
                <a:effectLst/>
                <a:uLnTx/>
                <a:uFillTx/>
                <a:latin typeface="DIN Next LT Arabic"/>
                <a:ea typeface="+mn-ea"/>
                <a:cs typeface="+mn-cs"/>
              </a:rPr>
              <a:t>) وتوفر تخزين الكائنات من خلال واجهة خدمات الويب</a:t>
            </a:r>
          </a:p>
        </p:txBody>
      </p:sp>
      <p:sp>
        <p:nvSpPr>
          <p:cNvPr id="111" name="Rectangle 110">
            <a:extLst>
              <a:ext uri="{FF2B5EF4-FFF2-40B4-BE49-F238E27FC236}">
                <a16:creationId xmlns:a16="http://schemas.microsoft.com/office/drawing/2014/main" id="{AC5A6927-3D84-4A31-8020-ADD37BA80216}"/>
              </a:ext>
            </a:extLst>
          </p:cNvPr>
          <p:cNvSpPr/>
          <p:nvPr/>
        </p:nvSpPr>
        <p:spPr>
          <a:xfrm flipH="1">
            <a:off x="672505" y="5914719"/>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lang="ar-SA" sz="1000"/>
              <a:t>يتم توفير البيانات باستخدام واجهة برمجة التطبيقات لنقل الحالة التمثيلية (</a:t>
            </a:r>
            <a:r>
              <a:rPr lang="en-US" sz="1000"/>
              <a:t>Restful API</a:t>
            </a:r>
            <a:r>
              <a:rPr lang="ar-SA" sz="1000"/>
              <a:t>) مع وجود نقاط نهاية لكل من البيانات الأولية (</a:t>
            </a:r>
            <a:r>
              <a:rPr lang="en-US" sz="1000"/>
              <a:t>raw data</a:t>
            </a:r>
            <a:r>
              <a:rPr lang="ar-EG" sz="1000"/>
              <a:t>)</a:t>
            </a:r>
            <a:r>
              <a:rPr lang="ar-SA" sz="1000"/>
              <a:t>، وتجميع البيانات حسب الزمان والمكان، والبيانات التعريفية، والبيانات الخاصة بالطقس</a:t>
            </a:r>
          </a:p>
        </p:txBody>
      </p:sp>
      <p:sp>
        <p:nvSpPr>
          <p:cNvPr id="58" name="Rectangle 57">
            <a:extLst>
              <a:ext uri="{FF2B5EF4-FFF2-40B4-BE49-F238E27FC236}">
                <a16:creationId xmlns:a16="http://schemas.microsoft.com/office/drawing/2014/main" id="{0A966C38-4045-4B9A-9CEB-8C5A5F7128F1}"/>
              </a:ext>
            </a:extLst>
          </p:cNvPr>
          <p:cNvSpPr/>
          <p:nvPr/>
        </p:nvSpPr>
        <p:spPr>
          <a:xfrm flipH="1">
            <a:off x="672505" y="2917594"/>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lang="ar-SA" sz="1000"/>
              <a:t>تم إنشاء الواجهة الخلفية للبيانات في منصة بليناريو كقاعدة بيانات علائقية قائمة على نظام بوستجري إس كيو إل (</a:t>
            </a:r>
            <a:r>
              <a:rPr lang="en-US" sz="1000"/>
              <a:t>PostgreSQL</a:t>
            </a:r>
            <a:r>
              <a:rPr lang="ar-SA" sz="1000"/>
              <a:t>) بامتداد جغرافي مكاني (</a:t>
            </a:r>
            <a:r>
              <a:rPr lang="en-US" sz="1000"/>
              <a:t>PostGIS</a:t>
            </a:r>
            <a:r>
              <a:rPr lang="ar-SA" sz="1000"/>
              <a:t>).</a:t>
            </a:r>
          </a:p>
        </p:txBody>
      </p:sp>
      <p:sp>
        <p:nvSpPr>
          <p:cNvPr id="60" name="Rectangle 59">
            <a:extLst>
              <a:ext uri="{FF2B5EF4-FFF2-40B4-BE49-F238E27FC236}">
                <a16:creationId xmlns:a16="http://schemas.microsoft.com/office/drawing/2014/main" id="{A2A0B542-C93B-4EA8-83A8-A039931E6CF8}"/>
              </a:ext>
            </a:extLst>
          </p:cNvPr>
          <p:cNvSpPr/>
          <p:nvPr/>
        </p:nvSpPr>
        <p:spPr>
          <a:xfrm flipH="1">
            <a:off x="672505" y="3414492"/>
            <a:ext cx="8919729" cy="41319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000" i="0" u="none" strike="noStrike" cap="none" normalizeH="0" baseline="0" noProof="0">
                <a:ln>
                  <a:noFill/>
                </a:ln>
                <a:solidFill>
                  <a:srgbClr val="282560"/>
                </a:solidFill>
                <a:effectLst/>
                <a:uLnTx/>
                <a:uFillTx/>
                <a:latin typeface="DIN Next LT Arabic"/>
                <a:ea typeface="+mn-ea"/>
                <a:cs typeface="+mn-cs"/>
              </a:rPr>
              <a:t>يتم استخدام هذه المجموعة كأداة لرسم الخرائط العلائقية للكائنات ومزودة بكل من امتدادي </a:t>
            </a:r>
            <a:r>
              <a:rPr kumimoji="0" lang="en-US" sz="1000" i="0" u="none" strike="noStrike" cap="none" normalizeH="0" baseline="0" noProof="0">
                <a:ln>
                  <a:noFill/>
                </a:ln>
                <a:solidFill>
                  <a:srgbClr val="282560"/>
                </a:solidFill>
                <a:effectLst/>
                <a:uLnTx/>
                <a:uFillTx/>
                <a:latin typeface="DIN Next LT Arabic"/>
                <a:ea typeface="+mn-ea"/>
                <a:cs typeface="+mn-cs"/>
              </a:rPr>
              <a:t>GeoAlchemy</a:t>
            </a:r>
          </a:p>
        </p:txBody>
      </p:sp>
      <p:sp>
        <p:nvSpPr>
          <p:cNvPr id="38" name="TextBox 37">
            <a:extLst>
              <a:ext uri="{FF2B5EF4-FFF2-40B4-BE49-F238E27FC236}">
                <a16:creationId xmlns:a16="http://schemas.microsoft.com/office/drawing/2014/main" id="{D36C2F66-9AB3-46DF-B581-931C80628F11}"/>
              </a:ext>
            </a:extLst>
          </p:cNvPr>
          <p:cNvSpPr txBox="1"/>
          <p:nvPr/>
        </p:nvSpPr>
        <p:spPr>
          <a:xfrm>
            <a:off x="4475391" y="2046844"/>
            <a:ext cx="13139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9" name="Straight Connector 38">
            <a:extLst>
              <a:ext uri="{FF2B5EF4-FFF2-40B4-BE49-F238E27FC236}">
                <a16:creationId xmlns:a16="http://schemas.microsoft.com/office/drawing/2014/main" id="{7268B152-98DA-40E0-A839-4B398E757D77}"/>
              </a:ext>
            </a:extLst>
          </p:cNvPr>
          <p:cNvCxnSpPr>
            <a:cxnSpLocks/>
          </p:cNvCxnSpPr>
          <p:nvPr/>
        </p:nvCxnSpPr>
        <p:spPr>
          <a:xfrm flipH="1">
            <a:off x="679074" y="2336276"/>
            <a:ext cx="89131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Picture 32" descr="Logo&#10;&#10;Description automatically generated with medium confidence">
            <a:extLst>
              <a:ext uri="{FF2B5EF4-FFF2-40B4-BE49-F238E27FC236}">
                <a16:creationId xmlns:a16="http://schemas.microsoft.com/office/drawing/2014/main" id="{D31BBB68-C392-4C05-A4AD-5DBA5EB05BFA}"/>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34" name="Rectangle: Rounded Corners 33">
            <a:extLst>
              <a:ext uri="{FF2B5EF4-FFF2-40B4-BE49-F238E27FC236}">
                <a16:creationId xmlns:a16="http://schemas.microsoft.com/office/drawing/2014/main" id="{34C85D04-EC4F-4DE0-A14E-CDC1F194E3DE}"/>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32" name="Picture 31">
            <a:extLst>
              <a:ext uri="{FF2B5EF4-FFF2-40B4-BE49-F238E27FC236}">
                <a16:creationId xmlns:a16="http://schemas.microsoft.com/office/drawing/2014/main" id="{05363325-E26A-47CA-A100-F11AC9E09DFD}"/>
              </a:ext>
            </a:extLst>
          </p:cNvPr>
          <p:cNvPicPr>
            <a:picLocks noChangeAspect="1"/>
          </p:cNvPicPr>
          <p:nvPr/>
        </p:nvPicPr>
        <p:blipFill>
          <a:blip r:embed="rId9"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66725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8"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8" name="Slide Number Placeholder 4">
            <a:extLst>
              <a:ext uri="{FF2B5EF4-FFF2-40B4-BE49-F238E27FC236}">
                <a16:creationId xmlns:a16="http://schemas.microsoft.com/office/drawing/2014/main" id="{18B64A9D-F16E-4690-8B7C-12D193984076}"/>
              </a:ext>
            </a:extLst>
          </p:cNvPr>
          <p:cNvSpPr>
            <a:spLocks noGrp="1"/>
          </p:cNvSpPr>
          <p:nvPr>
            <p:ph type="sldNum" sz="quarter" idx="12"/>
          </p:nvPr>
        </p:nvSpPr>
        <p:spPr/>
        <p:txBody>
          <a:bodyPr/>
          <a:lstStyle/>
          <a:p>
            <a:pPr lvl="0"/>
            <a:fld id="{9FDB499F-DC86-4996-A3C7-FCE8E06389C2}" type="slidenum">
              <a:rPr lang="ar-SA" noProof="0" smtClean="0"/>
              <a:pPr lvl="0"/>
              <a:t>8</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 تكامل بيانات المستخدم</a:t>
            </a:r>
          </a:p>
        </p:txBody>
      </p:sp>
      <p:sp>
        <p:nvSpPr>
          <p:cNvPr id="58" name="Rectangle 57">
            <a:extLst>
              <a:ext uri="{FF2B5EF4-FFF2-40B4-BE49-F238E27FC236}">
                <a16:creationId xmlns:a16="http://schemas.microsoft.com/office/drawing/2014/main" id="{D6CCF5A9-2A8C-428E-A1D3-683FD8B8F3AA}"/>
              </a:ext>
            </a:extLst>
          </p:cNvPr>
          <p:cNvSpPr/>
          <p:nvPr/>
        </p:nvSpPr>
        <p:spPr>
          <a:xfrm flipH="1">
            <a:off x="1051929"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dirty="0">
                <a:ln>
                  <a:noFill/>
                </a:ln>
                <a:solidFill>
                  <a:schemeClr val="tx1"/>
                </a:solidFill>
                <a:effectLst/>
                <a:uLnTx/>
                <a:uFillTx/>
                <a:latin typeface="DIN Next LT Arabic"/>
                <a:ea typeface="+mn-ea"/>
                <a:cs typeface="+mn-cs"/>
              </a:rPr>
              <a:t>تتبع المنصة نهجاً منظماً والذي يتيح أيضاً للمستخدمين تحميل (</a:t>
            </a:r>
            <a:r>
              <a:rPr kumimoji="0" lang="en-US" sz="1400" b="0" i="0" u="none" strike="noStrike" cap="none" normalizeH="0" baseline="0" noProof="0" dirty="0">
                <a:ln>
                  <a:noFill/>
                </a:ln>
                <a:solidFill>
                  <a:schemeClr val="tx1"/>
                </a:solidFill>
                <a:effectLst/>
                <a:uLnTx/>
                <a:uFillTx/>
                <a:latin typeface="DIN Next LT Arabic"/>
                <a:ea typeface="+mn-ea"/>
                <a:cs typeface="+mn-cs"/>
              </a:rPr>
              <a:t>upload</a:t>
            </a:r>
            <a:r>
              <a:rPr kumimoji="0" lang="ar-SA" sz="1400" b="0" i="0" u="none" strike="noStrike" cap="none" normalizeH="0" baseline="0" noProof="0" dirty="0">
                <a:ln>
                  <a:noFill/>
                </a:ln>
                <a:solidFill>
                  <a:schemeClr val="tx1"/>
                </a:solidFill>
                <a:effectLst/>
                <a:uLnTx/>
                <a:uFillTx/>
                <a:latin typeface="DIN Next LT Arabic"/>
                <a:ea typeface="+mn-ea"/>
                <a:cs typeface="+mn-cs"/>
              </a:rPr>
              <a:t>) بياناتهم التي يمكن دمجها على البوابة، ودمجها مع مجموعات البيانات الحالية وتحليلها باستخدام الأدوات المتاحة</a:t>
            </a:r>
          </a:p>
        </p:txBody>
      </p:sp>
      <p:sp>
        <p:nvSpPr>
          <p:cNvPr id="23" name="TextBox 22">
            <a:extLst>
              <a:ext uri="{FF2B5EF4-FFF2-40B4-BE49-F238E27FC236}">
                <a16:creationId xmlns:a16="http://schemas.microsoft.com/office/drawing/2014/main" id="{964F2269-9209-4462-9B8A-3E7094B08502}"/>
              </a:ext>
            </a:extLst>
          </p:cNvPr>
          <p:cNvSpPr txBox="1"/>
          <p:nvPr/>
        </p:nvSpPr>
        <p:spPr>
          <a:xfrm>
            <a:off x="9772752" y="2004172"/>
            <a:ext cx="1247085"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التكنولوجيا</a:t>
            </a:r>
          </a:p>
        </p:txBody>
      </p:sp>
      <p:cxnSp>
        <p:nvCxnSpPr>
          <p:cNvPr id="24" name="Straight Connector 23">
            <a:extLst>
              <a:ext uri="{FF2B5EF4-FFF2-40B4-BE49-F238E27FC236}">
                <a16:creationId xmlns:a16="http://schemas.microsoft.com/office/drawing/2014/main" id="{59B0F3E8-B3B7-4632-87AD-022E56D453F0}"/>
              </a:ext>
            </a:extLst>
          </p:cNvPr>
          <p:cNvCxnSpPr>
            <a:cxnSpLocks/>
          </p:cNvCxnSpPr>
          <p:nvPr/>
        </p:nvCxnSpPr>
        <p:spPr>
          <a:xfrm>
            <a:off x="9273169" y="2293604"/>
            <a:ext cx="224624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811B8C4-0EA0-451F-92CB-250DBCCEE2BB}"/>
              </a:ext>
            </a:extLst>
          </p:cNvPr>
          <p:cNvSpPr/>
          <p:nvPr/>
        </p:nvSpPr>
        <p:spPr>
          <a:xfrm flipH="1">
            <a:off x="9265496" y="3441946"/>
            <a:ext cx="2265754" cy="77118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البرنامج الآلي لإنشاء عملية الاستخراج والتحويل والتحميل</a:t>
            </a:r>
          </a:p>
        </p:txBody>
      </p:sp>
      <p:sp>
        <p:nvSpPr>
          <p:cNvPr id="26" name="Rectangle 25">
            <a:extLst>
              <a:ext uri="{FF2B5EF4-FFF2-40B4-BE49-F238E27FC236}">
                <a16:creationId xmlns:a16="http://schemas.microsoft.com/office/drawing/2014/main" id="{9D761442-E3A6-4236-9C49-EB5956D2112B}"/>
              </a:ext>
            </a:extLst>
          </p:cNvPr>
          <p:cNvSpPr/>
          <p:nvPr/>
        </p:nvSpPr>
        <p:spPr>
          <a:xfrm flipH="1">
            <a:off x="9265496" y="2399570"/>
            <a:ext cx="2265754" cy="77118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بيانات المستخدم</a:t>
            </a:r>
          </a:p>
        </p:txBody>
      </p:sp>
      <p:sp>
        <p:nvSpPr>
          <p:cNvPr id="27" name="Rectangle 26">
            <a:extLst>
              <a:ext uri="{FF2B5EF4-FFF2-40B4-BE49-F238E27FC236}">
                <a16:creationId xmlns:a16="http://schemas.microsoft.com/office/drawing/2014/main" id="{06454F5A-61F1-43BF-BE8F-E6262E9984DC}"/>
              </a:ext>
            </a:extLst>
          </p:cNvPr>
          <p:cNvSpPr/>
          <p:nvPr/>
        </p:nvSpPr>
        <p:spPr>
          <a:xfrm flipH="1">
            <a:off x="9265496" y="5526697"/>
            <a:ext cx="2265754" cy="77118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واجهة برمجة التطبيقات لنقل الحالة التمثيلية </a:t>
            </a:r>
            <a:br>
              <a:rPr lang="ar-SA" sz="1400"/>
            </a:br>
            <a:r>
              <a:rPr lang="ar-SA" sz="1400"/>
              <a:t>(</a:t>
            </a:r>
            <a:r>
              <a:rPr lang="en-US" sz="1400"/>
              <a:t>Restful API</a:t>
            </a:r>
            <a:r>
              <a:rPr lang="ar-SA" sz="1400"/>
              <a:t>)</a:t>
            </a:r>
          </a:p>
        </p:txBody>
      </p:sp>
      <p:sp>
        <p:nvSpPr>
          <p:cNvPr id="28" name="Rectangle 27">
            <a:extLst>
              <a:ext uri="{FF2B5EF4-FFF2-40B4-BE49-F238E27FC236}">
                <a16:creationId xmlns:a16="http://schemas.microsoft.com/office/drawing/2014/main" id="{EE058219-E0DC-4F20-8E40-D120CAAAFBEF}"/>
              </a:ext>
            </a:extLst>
          </p:cNvPr>
          <p:cNvSpPr/>
          <p:nvPr/>
        </p:nvSpPr>
        <p:spPr>
          <a:xfrm flipH="1">
            <a:off x="9265496" y="4484322"/>
            <a:ext cx="2265754" cy="77118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قاعدة بيانات قائمة على نظام بوستجري إس كيو إل (</a:t>
            </a:r>
            <a:r>
              <a:rPr lang="en-US" sz="1400"/>
              <a:t>PostgreSQL</a:t>
            </a:r>
            <a:r>
              <a:rPr lang="ar-SA" sz="1400"/>
              <a:t>)</a:t>
            </a:r>
          </a:p>
        </p:txBody>
      </p:sp>
      <p:sp>
        <p:nvSpPr>
          <p:cNvPr id="29" name="Rectangle 28">
            <a:extLst>
              <a:ext uri="{FF2B5EF4-FFF2-40B4-BE49-F238E27FC236}">
                <a16:creationId xmlns:a16="http://schemas.microsoft.com/office/drawing/2014/main" id="{E309F5D2-DBD5-4AE5-8012-385C8EBDE4BD}"/>
              </a:ext>
            </a:extLst>
          </p:cNvPr>
          <p:cNvSpPr/>
          <p:nvPr/>
        </p:nvSpPr>
        <p:spPr>
          <a:xfrm flipH="1">
            <a:off x="647770" y="3441946"/>
            <a:ext cx="8517993" cy="77118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يعمل هذا البرنامج التابع لمنصة بليناريو على فحص مجموعة البيانات، والحصول على معلومات تعريفية - في حال توفرها - من المنصة المصدرية، إضافة إلى استنتاج أنواع الحقول والتحقق من المشكلات الشائعة المتعلقة بتكامل البيانات</a:t>
            </a:r>
          </a:p>
        </p:txBody>
      </p:sp>
      <p:sp>
        <p:nvSpPr>
          <p:cNvPr id="30" name="Rectangle 29">
            <a:extLst>
              <a:ext uri="{FF2B5EF4-FFF2-40B4-BE49-F238E27FC236}">
                <a16:creationId xmlns:a16="http://schemas.microsoft.com/office/drawing/2014/main" id="{6F1E2061-D653-46FE-AA9E-95ABCC7873D5}"/>
              </a:ext>
            </a:extLst>
          </p:cNvPr>
          <p:cNvSpPr/>
          <p:nvPr/>
        </p:nvSpPr>
        <p:spPr>
          <a:xfrm flipH="1">
            <a:off x="647700" y="2399570"/>
            <a:ext cx="8518063" cy="77118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dirty="0">
                <a:ln>
                  <a:noFill/>
                </a:ln>
                <a:solidFill>
                  <a:srgbClr val="282560"/>
                </a:solidFill>
                <a:effectLst/>
                <a:uLnTx/>
                <a:uFillTx/>
                <a:latin typeface="DIN Next LT Arabic"/>
                <a:ea typeface="+mn-ea"/>
                <a:cs typeface="+mn-cs"/>
              </a:rPr>
              <a:t>في حالة قيام المستخدم بدمج بياناته مع منصة </a:t>
            </a:r>
            <a:r>
              <a:rPr kumimoji="0" lang="ar-SA" sz="1200" b="0" i="0" u="none" strike="noStrike" cap="none" normalizeH="0" baseline="0" noProof="0" dirty="0" err="1">
                <a:ln>
                  <a:noFill/>
                </a:ln>
                <a:solidFill>
                  <a:srgbClr val="282560"/>
                </a:solidFill>
                <a:effectLst/>
                <a:uLnTx/>
                <a:uFillTx/>
                <a:latin typeface="DIN Next LT Arabic"/>
                <a:ea typeface="+mn-ea"/>
                <a:cs typeface="+mn-cs"/>
              </a:rPr>
              <a:t>بليناريو</a:t>
            </a:r>
            <a:r>
              <a:rPr kumimoji="0" lang="ar-SA" sz="1200" b="0" i="0" u="none" strike="noStrike" cap="none" normalizeH="0" baseline="0" noProof="0" dirty="0">
                <a:ln>
                  <a:noFill/>
                </a:ln>
                <a:solidFill>
                  <a:srgbClr val="282560"/>
                </a:solidFill>
                <a:effectLst/>
                <a:uLnTx/>
                <a:uFillTx/>
                <a:latin typeface="DIN Next LT Arabic"/>
                <a:ea typeface="+mn-ea"/>
                <a:cs typeface="+mn-cs"/>
              </a:rPr>
              <a:t>، يمكن إرسال مجموعة بيانات كعنوان </a:t>
            </a:r>
            <a:r>
              <a:rPr kumimoji="0" lang="en-US" sz="1200" b="0" i="0" u="none" strike="noStrike" cap="none" normalizeH="0" baseline="0" noProof="0" dirty="0">
                <a:ln>
                  <a:noFill/>
                </a:ln>
                <a:solidFill>
                  <a:srgbClr val="282560"/>
                </a:solidFill>
                <a:effectLst/>
                <a:uLnTx/>
                <a:uFillTx/>
                <a:latin typeface="DIN Next LT Arabic"/>
                <a:ea typeface="+mn-ea"/>
                <a:cs typeface="+mn-cs"/>
              </a:rPr>
              <a:t>URL</a:t>
            </a:r>
            <a:r>
              <a:rPr kumimoji="0" lang="ar-SA" sz="1200" b="0" i="0" u="none" strike="noStrike" cap="none" normalizeH="0" baseline="0" noProof="0" dirty="0">
                <a:ln>
                  <a:noFill/>
                </a:ln>
                <a:solidFill>
                  <a:srgbClr val="282560"/>
                </a:solidFill>
                <a:effectLst/>
                <a:uLnTx/>
                <a:uFillTx/>
                <a:latin typeface="DIN Next LT Arabic"/>
                <a:ea typeface="+mn-ea"/>
                <a:cs typeface="+mn-cs"/>
              </a:rPr>
              <a:t> يشير إلى جدول متاح للجمهور بتنسيق </a:t>
            </a:r>
            <a:r>
              <a:rPr kumimoji="0" lang="en-US" sz="1200" b="0" i="0" u="none" strike="noStrike" cap="none" normalizeH="0" baseline="0" noProof="0" dirty="0">
                <a:ln>
                  <a:noFill/>
                </a:ln>
                <a:solidFill>
                  <a:srgbClr val="282560"/>
                </a:solidFill>
                <a:effectLst/>
                <a:uLnTx/>
                <a:uFillTx/>
                <a:latin typeface="DIN Next LT Arabic"/>
                <a:ea typeface="+mn-ea"/>
                <a:cs typeface="+mn-cs"/>
              </a:rPr>
              <a:t>CSV</a:t>
            </a:r>
            <a:r>
              <a:rPr kumimoji="0" lang="ar-SA" sz="1200" b="0" i="0" u="none" strike="noStrike" cap="none" normalizeH="0" baseline="0" noProof="0" dirty="0">
                <a:ln>
                  <a:noFill/>
                </a:ln>
                <a:solidFill>
                  <a:srgbClr val="282560"/>
                </a:solidFill>
                <a:effectLst/>
                <a:uLnTx/>
                <a:uFillTx/>
                <a:latin typeface="DIN Next LT Arabic"/>
                <a:ea typeface="+mn-ea"/>
                <a:cs typeface="+mn-cs"/>
              </a:rPr>
              <a:t>. يدعم هذا النهج مجموعات البيانات على إحدى منصات شركة </a:t>
            </a:r>
            <a:r>
              <a:rPr kumimoji="0" lang="ar-SA" sz="1200" b="0" i="0" u="none" strike="noStrike" cap="none" normalizeH="0" baseline="0" noProof="0" dirty="0" err="1">
                <a:ln>
                  <a:noFill/>
                </a:ln>
                <a:solidFill>
                  <a:srgbClr val="282560"/>
                </a:solidFill>
                <a:effectLst/>
                <a:uLnTx/>
                <a:uFillTx/>
                <a:latin typeface="DIN Next LT Arabic"/>
                <a:ea typeface="+mn-ea"/>
                <a:cs typeface="+mn-cs"/>
              </a:rPr>
              <a:t>سوكراتا</a:t>
            </a:r>
            <a:r>
              <a:rPr kumimoji="0" lang="ar-SA" sz="1200" b="0" i="0" u="none" strike="noStrike" cap="none" normalizeH="0" baseline="0" noProof="0" dirty="0">
                <a:ln>
                  <a:noFill/>
                </a:ln>
                <a:solidFill>
                  <a:srgbClr val="282560"/>
                </a:solidFill>
                <a:effectLst/>
                <a:uLnTx/>
                <a:uFillTx/>
                <a:latin typeface="DIN Next LT Arabic"/>
                <a:ea typeface="+mn-ea"/>
                <a:cs typeface="+mn-cs"/>
              </a:rPr>
              <a:t> (</a:t>
            </a:r>
            <a:r>
              <a:rPr kumimoji="0" lang="en-US" sz="1200" b="0" i="0" u="none" strike="noStrike" cap="none" normalizeH="0" baseline="0" noProof="0" dirty="0" err="1">
                <a:ln>
                  <a:noFill/>
                </a:ln>
                <a:solidFill>
                  <a:srgbClr val="282560"/>
                </a:solidFill>
                <a:effectLst/>
                <a:uLnTx/>
                <a:uFillTx/>
                <a:latin typeface="DIN Next LT Arabic"/>
                <a:ea typeface="+mn-ea"/>
                <a:cs typeface="+mn-cs"/>
              </a:rPr>
              <a:t>Socrata</a:t>
            </a:r>
            <a:r>
              <a:rPr kumimoji="0" lang="ar-SA" sz="1200" b="0" i="0" u="none" strike="noStrike" cap="none" normalizeH="0" baseline="0" noProof="0" dirty="0">
                <a:ln>
                  <a:noFill/>
                </a:ln>
                <a:solidFill>
                  <a:srgbClr val="282560"/>
                </a:solidFill>
                <a:effectLst/>
                <a:uLnTx/>
                <a:uFillTx/>
                <a:latin typeface="DIN Next LT Arabic"/>
                <a:ea typeface="+mn-ea"/>
                <a:cs typeface="+mn-cs"/>
              </a:rPr>
              <a:t>) أو شبكة أرشيف المعرفة الشاملة (</a:t>
            </a:r>
            <a:r>
              <a:rPr kumimoji="0" lang="en-US" sz="1200" b="0" i="0" u="none" strike="noStrike" cap="none" normalizeH="0" baseline="0" noProof="0" dirty="0">
                <a:ln>
                  <a:noFill/>
                </a:ln>
                <a:solidFill>
                  <a:srgbClr val="282560"/>
                </a:solidFill>
                <a:effectLst/>
                <a:uLnTx/>
                <a:uFillTx/>
                <a:latin typeface="DIN Next LT Arabic"/>
                <a:ea typeface="+mn-ea"/>
                <a:cs typeface="+mn-cs"/>
              </a:rPr>
              <a:t>CKAN</a:t>
            </a:r>
            <a:r>
              <a:rPr kumimoji="0" lang="ar-EG" sz="1200" b="0" i="0" u="none" strike="noStrike" cap="none" normalizeH="0" baseline="0" noProof="0" dirty="0">
                <a:ln>
                  <a:noFill/>
                </a:ln>
                <a:solidFill>
                  <a:srgbClr val="282560"/>
                </a:solidFill>
                <a:effectLst/>
                <a:uLnTx/>
                <a:uFillTx/>
                <a:latin typeface="DIN Next LT Arabic"/>
                <a:ea typeface="+mn-ea"/>
                <a:cs typeface="+mn-cs"/>
              </a:rPr>
              <a:t>)</a:t>
            </a:r>
            <a:r>
              <a:rPr kumimoji="0" lang="ar-SA" sz="1200" b="0" i="0" u="none" strike="noStrike" cap="none" normalizeH="0" baseline="0" noProof="0" dirty="0">
                <a:ln>
                  <a:noFill/>
                </a:ln>
                <a:solidFill>
                  <a:srgbClr val="282560"/>
                </a:solidFill>
                <a:effectLst/>
                <a:uLnTx/>
                <a:uFillTx/>
                <a:latin typeface="DIN Next LT Arabic"/>
                <a:ea typeface="+mn-ea"/>
                <a:cs typeface="+mn-cs"/>
              </a:rPr>
              <a:t>، بالإضافة إلى روابط مباشرة لملفات بتنسيق </a:t>
            </a:r>
            <a:r>
              <a:rPr kumimoji="0" lang="en-US" sz="1200" b="0" i="0" u="none" strike="noStrike" cap="none" normalizeH="0" baseline="0" noProof="0" dirty="0">
                <a:ln>
                  <a:noFill/>
                </a:ln>
                <a:solidFill>
                  <a:srgbClr val="282560"/>
                </a:solidFill>
                <a:effectLst/>
                <a:uLnTx/>
                <a:uFillTx/>
                <a:latin typeface="DIN Next LT Arabic"/>
                <a:ea typeface="+mn-ea"/>
                <a:cs typeface="+mn-cs"/>
              </a:rPr>
              <a:t>CSV</a:t>
            </a:r>
          </a:p>
        </p:txBody>
      </p:sp>
      <p:sp>
        <p:nvSpPr>
          <p:cNvPr id="31" name="Rectangle 30">
            <a:extLst>
              <a:ext uri="{FF2B5EF4-FFF2-40B4-BE49-F238E27FC236}">
                <a16:creationId xmlns:a16="http://schemas.microsoft.com/office/drawing/2014/main" id="{58A59243-97F2-43BB-A41F-88E04910B4BA}"/>
              </a:ext>
            </a:extLst>
          </p:cNvPr>
          <p:cNvSpPr/>
          <p:nvPr/>
        </p:nvSpPr>
        <p:spPr>
          <a:xfrm flipH="1">
            <a:off x="647770" y="5526697"/>
            <a:ext cx="8517993" cy="77118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يتم توفير البيانات بعد ذلك من خلال واجهة برمجة التطبيقات لنقل الحالة التمثيلية (</a:t>
            </a:r>
            <a:r>
              <a:rPr kumimoji="0" lang="en-US" sz="1200" b="0" i="0" u="none" strike="noStrike" cap="none" normalizeH="0" baseline="0" noProof="0">
                <a:ln>
                  <a:noFill/>
                </a:ln>
                <a:solidFill>
                  <a:srgbClr val="282560"/>
                </a:solidFill>
                <a:effectLst/>
                <a:uLnTx/>
                <a:uFillTx/>
                <a:latin typeface="DIN Next LT Arabic"/>
                <a:ea typeface="+mn-ea"/>
                <a:cs typeface="+mn-cs"/>
              </a:rPr>
              <a:t>Restful API</a:t>
            </a:r>
            <a:r>
              <a:rPr kumimoji="0" lang="ar-SA" sz="1200" b="0" i="0" u="none" strike="noStrike" cap="none" normalizeH="0" baseline="0" noProof="0">
                <a:ln>
                  <a:noFill/>
                </a:ln>
                <a:solidFill>
                  <a:srgbClr val="282560"/>
                </a:solidFill>
                <a:effectLst/>
                <a:uLnTx/>
                <a:uFillTx/>
                <a:latin typeface="DIN Next LT Arabic"/>
                <a:ea typeface="+mn-ea"/>
                <a:cs typeface="+mn-cs"/>
              </a:rPr>
              <a:t>) مع وجود نقاط نهاية لكل من البيانات الأولية (</a:t>
            </a:r>
            <a:r>
              <a:rPr kumimoji="0" lang="en-US" sz="1200" b="0" i="0" u="none" strike="noStrike" cap="none" normalizeH="0" baseline="0" noProof="0">
                <a:ln>
                  <a:noFill/>
                </a:ln>
                <a:solidFill>
                  <a:srgbClr val="282560"/>
                </a:solidFill>
                <a:effectLst/>
                <a:uLnTx/>
                <a:uFillTx/>
                <a:latin typeface="DIN Next LT Arabic"/>
                <a:ea typeface="+mn-ea"/>
                <a:cs typeface="+mn-cs"/>
              </a:rPr>
              <a:t>raw data</a:t>
            </a:r>
            <a:r>
              <a:rPr kumimoji="0" lang="ar-EG" sz="1200" b="0" i="0" u="none" strike="noStrike" cap="none" normalizeH="0" baseline="0" noProof="0">
                <a:ln>
                  <a:noFill/>
                </a:ln>
                <a:solidFill>
                  <a:srgbClr val="282560"/>
                </a:solidFill>
                <a:effectLst/>
                <a:uLnTx/>
                <a:uFillTx/>
                <a:latin typeface="DIN Next LT Arabic"/>
                <a:ea typeface="+mn-ea"/>
                <a:cs typeface="+mn-cs"/>
              </a:rPr>
              <a:t>)</a:t>
            </a:r>
            <a:r>
              <a:rPr kumimoji="0" lang="ar-SA" sz="1200" b="0" i="0" u="none" strike="noStrike" cap="none" normalizeH="0" baseline="0" noProof="0">
                <a:ln>
                  <a:noFill/>
                </a:ln>
                <a:solidFill>
                  <a:srgbClr val="282560"/>
                </a:solidFill>
                <a:effectLst/>
                <a:uLnTx/>
                <a:uFillTx/>
                <a:latin typeface="DIN Next LT Arabic"/>
                <a:ea typeface="+mn-ea"/>
                <a:cs typeface="+mn-cs"/>
              </a:rPr>
              <a:t>، وتجميع البيانات حسب الزمان والمكان، والبيانات التعريفية، والبيانات الخاصة بالطقس</a:t>
            </a:r>
          </a:p>
        </p:txBody>
      </p:sp>
      <p:sp>
        <p:nvSpPr>
          <p:cNvPr id="32" name="Rectangle 31">
            <a:extLst>
              <a:ext uri="{FF2B5EF4-FFF2-40B4-BE49-F238E27FC236}">
                <a16:creationId xmlns:a16="http://schemas.microsoft.com/office/drawing/2014/main" id="{B3F4E66D-CC6A-40A8-B42D-7DF4288053B6}"/>
              </a:ext>
            </a:extLst>
          </p:cNvPr>
          <p:cNvSpPr/>
          <p:nvPr/>
        </p:nvSpPr>
        <p:spPr>
          <a:xfrm flipH="1">
            <a:off x="647770" y="4484322"/>
            <a:ext cx="8517993" cy="77118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بعد إجراء عملية فحص أساسي للتأكد من استقرار عناوين </a:t>
            </a:r>
            <a:r>
              <a:rPr kumimoji="0" lang="en-US" sz="1200" b="0" i="0" u="none" strike="noStrike" cap="none" normalizeH="0" baseline="0" noProof="0">
                <a:ln>
                  <a:noFill/>
                </a:ln>
                <a:solidFill>
                  <a:srgbClr val="282560"/>
                </a:solidFill>
                <a:effectLst/>
                <a:uLnTx/>
                <a:uFillTx/>
                <a:latin typeface="DIN Next LT Arabic"/>
                <a:ea typeface="+mn-ea"/>
                <a:cs typeface="+mn-cs"/>
              </a:rPr>
              <a:t>URL</a:t>
            </a:r>
            <a:r>
              <a:rPr kumimoji="0" lang="ar-SA" sz="1200" b="0" i="0" u="none" strike="noStrike" cap="none" normalizeH="0" baseline="0" noProof="0">
                <a:ln>
                  <a:noFill/>
                </a:ln>
                <a:solidFill>
                  <a:srgbClr val="282560"/>
                </a:solidFill>
                <a:effectLst/>
                <a:uLnTx/>
                <a:uFillTx/>
                <a:latin typeface="DIN Next LT Arabic"/>
                <a:ea typeface="+mn-ea"/>
                <a:cs typeface="+mn-cs"/>
              </a:rPr>
              <a:t> وعدم وجود برمجيات ضارة، تبدأ عملية البرنامج الآلي لإنشاء عملية الاستخراج والتحويل والتحميل (</a:t>
            </a:r>
            <a:r>
              <a:rPr kumimoji="0" lang="en-US" sz="1200" b="0" i="0" u="none" strike="noStrike" cap="none" normalizeH="0" baseline="0" noProof="0">
                <a:ln>
                  <a:noFill/>
                </a:ln>
                <a:solidFill>
                  <a:srgbClr val="282560"/>
                </a:solidFill>
                <a:effectLst/>
                <a:uLnTx/>
                <a:uFillTx/>
                <a:latin typeface="DIN Next LT Arabic"/>
                <a:ea typeface="+mn-ea"/>
                <a:cs typeface="+mn-cs"/>
              </a:rPr>
              <a:t>ETL</a:t>
            </a:r>
            <a:r>
              <a:rPr kumimoji="0" lang="ar-SA" sz="1200" b="0" i="0" u="none" strike="noStrike" cap="none" normalizeH="0" baseline="0" noProof="0">
                <a:ln>
                  <a:noFill/>
                </a:ln>
                <a:solidFill>
                  <a:srgbClr val="282560"/>
                </a:solidFill>
                <a:effectLst/>
                <a:uLnTx/>
                <a:uFillTx/>
                <a:latin typeface="DIN Next LT Arabic"/>
                <a:ea typeface="+mn-ea"/>
                <a:cs typeface="+mn-cs"/>
              </a:rPr>
              <a:t>) في استيراد نسخة محلية من مجموعة البيانات في صورة جدول جديد في قاعدة بيانات قائمة على نظام إدارة قواعد البيانات بوستجري إس كيو إل (</a:t>
            </a:r>
            <a:r>
              <a:rPr kumimoji="0" lang="en-US" sz="1200" b="0" i="0" u="none" strike="noStrike" cap="none" normalizeH="0" baseline="0" noProof="0">
                <a:ln>
                  <a:noFill/>
                </a:ln>
                <a:solidFill>
                  <a:srgbClr val="282560"/>
                </a:solidFill>
                <a:effectLst/>
                <a:uLnTx/>
                <a:uFillTx/>
                <a:latin typeface="DIN Next LT Arabic"/>
                <a:ea typeface="+mn-ea"/>
                <a:cs typeface="+mn-cs"/>
              </a:rPr>
              <a:t>PostgreSQL</a:t>
            </a:r>
            <a:r>
              <a:rPr kumimoji="0" lang="ar-SA" sz="1200" b="0" i="0" u="none" strike="noStrike" cap="none" normalizeH="0" baseline="0" noProof="0">
                <a:ln>
                  <a:noFill/>
                </a:ln>
                <a:solidFill>
                  <a:srgbClr val="282560"/>
                </a:solidFill>
                <a:effectLst/>
                <a:uLnTx/>
                <a:uFillTx/>
                <a:latin typeface="DIN Next LT Arabic"/>
                <a:ea typeface="+mn-ea"/>
                <a:cs typeface="+mn-cs"/>
              </a:rPr>
              <a:t>)</a:t>
            </a:r>
            <a:r>
              <a:rPr kumimoji="0" lang="ar-EG" sz="1200" b="0" i="0" u="none" strike="noStrike" cap="none" normalizeH="0" baseline="0" noProof="0">
                <a:ln>
                  <a:noFill/>
                </a:ln>
                <a:solidFill>
                  <a:srgbClr val="282560"/>
                </a:solidFill>
                <a:effectLst/>
                <a:uLnTx/>
                <a:uFillTx/>
                <a:latin typeface="DIN Next LT Arabic"/>
                <a:ea typeface="+mn-ea"/>
                <a:cs typeface="+mn-cs"/>
              </a:rPr>
              <a:t>.</a:t>
            </a:r>
            <a:r>
              <a:rPr kumimoji="0" lang="ar-SA" sz="1200" b="0" i="0" u="none" strike="noStrike" cap="none" normalizeH="0" baseline="0" noProof="0">
                <a:ln>
                  <a:noFill/>
                </a:ln>
                <a:solidFill>
                  <a:srgbClr val="282560"/>
                </a:solidFill>
                <a:effectLst/>
                <a:uLnTx/>
                <a:uFillTx/>
                <a:latin typeface="DIN Next LT Arabic"/>
                <a:ea typeface="+mn-ea"/>
                <a:cs typeface="+mn-cs"/>
              </a:rPr>
              <a:t> </a:t>
            </a:r>
            <a:r>
              <a:rPr kumimoji="0" lang="ar-EG" sz="1200" b="0" i="0" u="none" strike="noStrike" cap="none" normalizeH="0" baseline="0" noProof="0">
                <a:ln>
                  <a:noFill/>
                </a:ln>
                <a:solidFill>
                  <a:srgbClr val="282560"/>
                </a:solidFill>
                <a:effectLst/>
                <a:uLnTx/>
                <a:uFillTx/>
                <a:latin typeface="DIN Next LT Arabic"/>
                <a:ea typeface="+mn-ea"/>
                <a:cs typeface="+mn-cs"/>
              </a:rPr>
              <a:t>و</a:t>
            </a:r>
            <a:r>
              <a:rPr kumimoji="0" lang="ar-SA" sz="1200" b="0" i="0" u="none" strike="noStrike" cap="none" normalizeH="0" baseline="0" noProof="0">
                <a:ln>
                  <a:noFill/>
                </a:ln>
                <a:solidFill>
                  <a:srgbClr val="282560"/>
                </a:solidFill>
                <a:effectLst/>
                <a:uLnTx/>
                <a:uFillTx/>
                <a:latin typeface="DIN Next LT Arabic"/>
                <a:ea typeface="+mn-ea"/>
                <a:cs typeface="+mn-cs"/>
              </a:rPr>
              <a:t>بعد الاستيراد، تعمل منصة بليناريو على إدراج صف في الجدول الرئيسي لكل صف في مجموعة البيانات الجديدة، بما يشمل اسم مجموعة البيانات والمعرف الخاص بمجموعة البيانات (المفتاح الخارجي)، ومعرف الصفوف (المفتاح الأساسي)، والحقول المكانية والزمانية</a:t>
            </a:r>
          </a:p>
        </p:txBody>
      </p:sp>
      <p:sp>
        <p:nvSpPr>
          <p:cNvPr id="33" name="TextBox 32">
            <a:extLst>
              <a:ext uri="{FF2B5EF4-FFF2-40B4-BE49-F238E27FC236}">
                <a16:creationId xmlns:a16="http://schemas.microsoft.com/office/drawing/2014/main" id="{3DEED054-548A-4C74-A5C7-89DF705931CA}"/>
              </a:ext>
            </a:extLst>
          </p:cNvPr>
          <p:cNvSpPr txBox="1"/>
          <p:nvPr/>
        </p:nvSpPr>
        <p:spPr>
          <a:xfrm>
            <a:off x="4250528" y="2004172"/>
            <a:ext cx="1316750"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4" name="Straight Connector 33">
            <a:extLst>
              <a:ext uri="{FF2B5EF4-FFF2-40B4-BE49-F238E27FC236}">
                <a16:creationId xmlns:a16="http://schemas.microsoft.com/office/drawing/2014/main" id="{9C865E5D-9C03-4845-9338-BCFA09FDB75F}"/>
              </a:ext>
            </a:extLst>
          </p:cNvPr>
          <p:cNvCxnSpPr>
            <a:cxnSpLocks/>
          </p:cNvCxnSpPr>
          <p:nvPr/>
        </p:nvCxnSpPr>
        <p:spPr>
          <a:xfrm flipH="1">
            <a:off x="658314" y="2293604"/>
            <a:ext cx="85011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6F144D6A-6202-4896-BB75-81F8DCF8D9E0}"/>
              </a:ext>
            </a:extLst>
          </p:cNvPr>
          <p:cNvSpPr/>
          <p:nvPr/>
        </p:nvSpPr>
        <p:spPr>
          <a:xfrm flipH="1" flipV="1">
            <a:off x="9907375" y="3238629"/>
            <a:ext cx="981997"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6" name="Isosceles Triangle 35">
            <a:extLst>
              <a:ext uri="{FF2B5EF4-FFF2-40B4-BE49-F238E27FC236}">
                <a16:creationId xmlns:a16="http://schemas.microsoft.com/office/drawing/2014/main" id="{38623E69-643A-4B47-AC4F-11A97C244682}"/>
              </a:ext>
            </a:extLst>
          </p:cNvPr>
          <p:cNvSpPr/>
          <p:nvPr/>
        </p:nvSpPr>
        <p:spPr>
          <a:xfrm flipH="1" flipV="1">
            <a:off x="9907375" y="4277399"/>
            <a:ext cx="981997"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7" name="Isosceles Triangle 36">
            <a:extLst>
              <a:ext uri="{FF2B5EF4-FFF2-40B4-BE49-F238E27FC236}">
                <a16:creationId xmlns:a16="http://schemas.microsoft.com/office/drawing/2014/main" id="{F06E078A-6177-4D61-95E4-8257E254604B}"/>
              </a:ext>
            </a:extLst>
          </p:cNvPr>
          <p:cNvSpPr/>
          <p:nvPr/>
        </p:nvSpPr>
        <p:spPr>
          <a:xfrm flipH="1" flipV="1">
            <a:off x="9907375" y="5323381"/>
            <a:ext cx="981997" cy="1354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pic>
        <p:nvPicPr>
          <p:cNvPr id="40" name="Picture 39" descr="Logo&#10;&#10;Description automatically generated with medium confidence">
            <a:extLst>
              <a:ext uri="{FF2B5EF4-FFF2-40B4-BE49-F238E27FC236}">
                <a16:creationId xmlns:a16="http://schemas.microsoft.com/office/drawing/2014/main" id="{528735BB-9CC9-4820-9240-FE6CE469E392}"/>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sp>
        <p:nvSpPr>
          <p:cNvPr id="41" name="Rectangle: Rounded Corners 40">
            <a:extLst>
              <a:ext uri="{FF2B5EF4-FFF2-40B4-BE49-F238E27FC236}">
                <a16:creationId xmlns:a16="http://schemas.microsoft.com/office/drawing/2014/main" id="{DBD3FDAC-6DEE-4C77-B7D1-CE6C71FD0EFE}"/>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39" name="Picture 38">
            <a:extLst>
              <a:ext uri="{FF2B5EF4-FFF2-40B4-BE49-F238E27FC236}">
                <a16:creationId xmlns:a16="http://schemas.microsoft.com/office/drawing/2014/main" id="{9DA23377-F6E3-4C2F-BF38-AA91E46314ED}"/>
              </a:ext>
            </a:extLst>
          </p:cNvPr>
          <p:cNvPicPr>
            <a:picLocks noChangeAspect="1"/>
          </p:cNvPicPr>
          <p:nvPr/>
        </p:nvPicPr>
        <p:blipFill>
          <a:blip r:embed="rId9"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1860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2384215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20" name="Slide Number Placeholder 4">
            <a:extLst>
              <a:ext uri="{FF2B5EF4-FFF2-40B4-BE49-F238E27FC236}">
                <a16:creationId xmlns:a16="http://schemas.microsoft.com/office/drawing/2014/main" id="{AF2A0BCD-2C18-44A1-B148-1814F0C3A77B}"/>
              </a:ext>
            </a:extLst>
          </p:cNvPr>
          <p:cNvSpPr>
            <a:spLocks noGrp="1"/>
          </p:cNvSpPr>
          <p:nvPr>
            <p:ph type="sldNum" sz="quarter" idx="12"/>
          </p:nvPr>
        </p:nvSpPr>
        <p:spPr/>
        <p:txBody>
          <a:bodyPr/>
          <a:lstStyle/>
          <a:p>
            <a:pPr lvl="0"/>
            <a:fld id="{9FDB499F-DC86-4996-A3C7-FCE8E06389C2}" type="slidenum">
              <a:rPr lang="ar-SA" noProof="0" smtClean="0"/>
              <a:pPr lvl="0"/>
              <a:t>9</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قابلية التوسع ومؤشرات الأداء الرئيسية</a:t>
            </a:r>
          </a:p>
        </p:txBody>
      </p:sp>
      <p:sp>
        <p:nvSpPr>
          <p:cNvPr id="33" name="Footer Placeholder 4">
            <a:extLst>
              <a:ext uri="{FF2B5EF4-FFF2-40B4-BE49-F238E27FC236}">
                <a16:creationId xmlns:a16="http://schemas.microsoft.com/office/drawing/2014/main" id="{99F83061-FA5A-49DE-BBC1-D1F44A1950F2}"/>
              </a:ext>
            </a:extLst>
          </p:cNvPr>
          <p:cNvSpPr txBox="1">
            <a:spLocks/>
          </p:cNvSpPr>
          <p:nvPr/>
        </p:nvSpPr>
        <p:spPr>
          <a:xfrm>
            <a:off x="6660085" y="6418816"/>
            <a:ext cx="4390837" cy="274957"/>
          </a:xfrm>
          <a:prstGeom prst="rect">
            <a:avLst/>
          </a:prstGeom>
        </p:spPr>
        <p:txBody>
          <a:bodyPr vert="horz" lIns="91440" tIns="45720" rIns="91440" bIns="45720" rtlCol="1" anchor="b"/>
          <a:lstStyle>
            <a:defPPr>
              <a:defRPr lang="en-US"/>
            </a:defPPr>
            <a:lvl1pPr marL="0" algn="r" defTabSz="914400" rtl="1" eaLnBrk="1" latinLnBrk="0" hangingPunct="1">
              <a:defRPr sz="900" kern="1200">
                <a:solidFill>
                  <a:schemeClr val="bg1">
                    <a:lumMod val="6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sp>
        <p:nvSpPr>
          <p:cNvPr id="37" name="Rectangle 36">
            <a:extLst>
              <a:ext uri="{FF2B5EF4-FFF2-40B4-BE49-F238E27FC236}">
                <a16:creationId xmlns:a16="http://schemas.microsoft.com/office/drawing/2014/main" id="{2BF5C41D-2F12-4C0A-9B11-520DACE273AF}"/>
              </a:ext>
            </a:extLst>
          </p:cNvPr>
          <p:cNvSpPr/>
          <p:nvPr/>
        </p:nvSpPr>
        <p:spPr>
          <a:xfrm flipH="1">
            <a:off x="1051929" y="1327646"/>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اتخذ المركز الحضري للحوسبة والبيانات العديد من الإجراءات لمعالجة التحديات المتوقعة لعملية التوسع، حيث تستند مؤشرات الأداء الرئيسية والمؤشرات العامة لديه إلى حالات الاستخدام الخاصة بالمدينة.</a:t>
            </a:r>
          </a:p>
        </p:txBody>
      </p:sp>
      <p:sp>
        <p:nvSpPr>
          <p:cNvPr id="38" name="TextBox 37">
            <a:extLst>
              <a:ext uri="{FF2B5EF4-FFF2-40B4-BE49-F238E27FC236}">
                <a16:creationId xmlns:a16="http://schemas.microsoft.com/office/drawing/2014/main" id="{CE99AFA4-C758-420D-A689-A75E4093E33B}"/>
              </a:ext>
            </a:extLst>
          </p:cNvPr>
          <p:cNvSpPr txBox="1"/>
          <p:nvPr/>
        </p:nvSpPr>
        <p:spPr>
          <a:xfrm>
            <a:off x="9784637"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مصدر البيانات</a:t>
            </a:r>
          </a:p>
        </p:txBody>
      </p:sp>
      <p:cxnSp>
        <p:nvCxnSpPr>
          <p:cNvPr id="39" name="Straight Connector 38">
            <a:extLst>
              <a:ext uri="{FF2B5EF4-FFF2-40B4-BE49-F238E27FC236}">
                <a16:creationId xmlns:a16="http://schemas.microsoft.com/office/drawing/2014/main" id="{5FE3D97A-A28C-4196-8C79-EB0DE8160965}"/>
              </a:ext>
            </a:extLst>
          </p:cNvPr>
          <p:cNvCxnSpPr>
            <a:cxnSpLocks/>
          </p:cNvCxnSpPr>
          <p:nvPr/>
        </p:nvCxnSpPr>
        <p:spPr>
          <a:xfrm>
            <a:off x="928843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24A1E99-1A64-4CA7-8927-E4CCA9A7201D}"/>
              </a:ext>
            </a:extLst>
          </p:cNvPr>
          <p:cNvSpPr/>
          <p:nvPr/>
        </p:nvSpPr>
        <p:spPr>
          <a:xfrm flipH="1">
            <a:off x="9280810" y="3913334"/>
            <a:ext cx="2250440" cy="21702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مؤشرات الأداء الرئيسية</a:t>
            </a:r>
          </a:p>
        </p:txBody>
      </p:sp>
      <p:sp>
        <p:nvSpPr>
          <p:cNvPr id="41" name="Rectangle 40">
            <a:extLst>
              <a:ext uri="{FF2B5EF4-FFF2-40B4-BE49-F238E27FC236}">
                <a16:creationId xmlns:a16="http://schemas.microsoft.com/office/drawing/2014/main" id="{A3647678-8E6E-492F-ACF6-F8AE0DD4C21A}"/>
              </a:ext>
            </a:extLst>
          </p:cNvPr>
          <p:cNvSpPr/>
          <p:nvPr/>
        </p:nvSpPr>
        <p:spPr>
          <a:xfrm flipH="1">
            <a:off x="9280810" y="2442241"/>
            <a:ext cx="2250440" cy="136512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قابلية التوسع</a:t>
            </a:r>
          </a:p>
        </p:txBody>
      </p:sp>
      <p:sp>
        <p:nvSpPr>
          <p:cNvPr id="42" name="Rectangle 41">
            <a:extLst>
              <a:ext uri="{FF2B5EF4-FFF2-40B4-BE49-F238E27FC236}">
                <a16:creationId xmlns:a16="http://schemas.microsoft.com/office/drawing/2014/main" id="{B3E4A491-565D-4EC6-9061-55045758E2F1}"/>
              </a:ext>
            </a:extLst>
          </p:cNvPr>
          <p:cNvSpPr/>
          <p:nvPr/>
        </p:nvSpPr>
        <p:spPr>
          <a:xfrm flipH="1">
            <a:off x="607031" y="3913334"/>
            <a:ext cx="8574720" cy="2170237"/>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تدعم مؤشرات المركز العلوم الاجتماعية والاقتصادية والمشاركة المجتمعية في تحقيق الأهداف المتعلقة بالاستدامة الحضرية والقدرة على الصمود والعيش</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تسعى نسخة شيكاغو من منصة بليناريو إلى المساعدة في دراسة العلاقة بين الطقس المحلي والجريمة على سبيل المثال، ويتضمن ذلك رصد أكثر من 150 مؤشراً، بما يشمل مؤشرات الأداء الرئيسية المتعلقة بجرائم العنف والاعتقالات ومكالمات الطوارئ والطقس وحركة المرور. وتُستخدم مجموعة متنوعة من المصادر الخارجية لرصد هذه المؤشرات، بما يشمل بيانات الجرائم الحضرية، والبيانات المتعلقة بالمكالمات الواردة لمركز البلاغات 311، والمعلومات المفتوحة الواردة من بوابات البيانات التي تديرها مدينة شيكاغو ومقاطعة كوك وولاية إلينوي والحكومة الفيدرالية، إضافة إلى بيانات أخرى واردة من مئات من الإدارات الحكومية المستقلة مثل إدارة النقل في ولاية إلينوي أو إدارة الصحة العامة في مدينة شيكاغو</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يشتمل إصدار سان فرانسيسكو من منصة بليناريو - الذي تم نشره تجريبياً في إطار مبادرة التنمية المستدامة لمدينة سان فرانسيسكو - على جمع البيانات حول مجموعة متنوعة من مؤشرات الاستدامة بدءاً من الإمكانية المتوفرة في بنية المجتمع لتيسير الوصول إلى المساحات الخضراء، والغطاء الشجري، واستهلاك المياه، واستخدام الطاقة</a:t>
            </a:r>
          </a:p>
        </p:txBody>
      </p:sp>
      <p:sp>
        <p:nvSpPr>
          <p:cNvPr id="43" name="Rectangle 42">
            <a:extLst>
              <a:ext uri="{FF2B5EF4-FFF2-40B4-BE49-F238E27FC236}">
                <a16:creationId xmlns:a16="http://schemas.microsoft.com/office/drawing/2014/main" id="{4685B824-B42A-40E0-8A9B-3AC4390C74B3}"/>
              </a:ext>
            </a:extLst>
          </p:cNvPr>
          <p:cNvSpPr/>
          <p:nvPr/>
        </p:nvSpPr>
        <p:spPr>
          <a:xfrm flipH="1">
            <a:off x="606960" y="2442241"/>
            <a:ext cx="8574791" cy="136512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 توقع المركز مواجهة التحديات خلال عملية التوسع (من حيث تجميع مليارات من عمليات الرصد) واتخذ عدداً من التدابير لمعالجة هذه المشكلات بما يشمل تقسيم البيانات والتنظيم المكاني لبيانات أجهزة الاستشعار باستخدام مخطط فورونوي (</a:t>
            </a:r>
            <a:r>
              <a:rPr kumimoji="0" lang="en-US" sz="1200" b="0" i="0" u="none" strike="noStrike" cap="none" normalizeH="0" baseline="0" noProof="0">
                <a:ln>
                  <a:noFill/>
                </a:ln>
                <a:solidFill>
                  <a:srgbClr val="282560"/>
                </a:solidFill>
                <a:effectLst/>
                <a:uLnTx/>
                <a:uFillTx/>
                <a:latin typeface="DIN Next LT Arabic"/>
                <a:ea typeface="+mn-ea"/>
                <a:cs typeface="+mn-cs"/>
              </a:rPr>
              <a:t>Voronoi</a:t>
            </a:r>
            <a:r>
              <a:rPr kumimoji="0" lang="ar-SA" sz="1200" b="0" i="0" u="none" strike="noStrike" cap="none" normalizeH="0" baseline="0" noProof="0">
                <a:ln>
                  <a:noFill/>
                </a:ln>
                <a:solidFill>
                  <a:srgbClr val="282560"/>
                </a:solidFill>
                <a:effectLst/>
                <a:uLnTx/>
                <a:uFillTx/>
                <a:latin typeface="DIN Next LT Arabic"/>
                <a:ea typeface="+mn-ea"/>
                <a:cs typeface="+mn-cs"/>
              </a:rPr>
              <a:t>) بدون تجانس (</a:t>
            </a:r>
            <a:r>
              <a:rPr kumimoji="0" lang="en-US" sz="1200" b="0" i="0" u="none" strike="noStrike" cap="none" normalizeH="0" baseline="0" noProof="0">
                <a:ln>
                  <a:noFill/>
                </a:ln>
                <a:solidFill>
                  <a:srgbClr val="282560"/>
                </a:solidFill>
                <a:effectLst/>
                <a:uLnTx/>
                <a:uFillTx/>
                <a:latin typeface="DIN Next LT Arabic"/>
                <a:ea typeface="+mn-ea"/>
                <a:cs typeface="+mn-cs"/>
              </a:rPr>
              <a:t>smoothing</a:t>
            </a:r>
            <a:r>
              <a:rPr kumimoji="0" lang="ar-SA" sz="1200" b="0" i="0" u="none" strike="noStrike" cap="none" normalizeH="0" baseline="0" noProof="0">
                <a:ln>
                  <a:noFill/>
                </a:ln>
                <a:solidFill>
                  <a:srgbClr val="282560"/>
                </a:solidFill>
                <a:effectLst/>
                <a:uLnTx/>
                <a:uFillTx/>
                <a:latin typeface="DIN Next LT Arabic"/>
                <a:ea typeface="+mn-ea"/>
                <a:cs typeface="+mn-cs"/>
              </a:rPr>
              <a:t>) مكاني لتقليل الحمل الحسابي</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تم إصدار أول بيانات لمجموعة الأشياء كملف بتنسيق </a:t>
            </a:r>
            <a:r>
              <a:rPr kumimoji="0" lang="en-US" sz="1200" b="0" i="0" u="none" strike="noStrike" cap="none" normalizeH="0" baseline="0" noProof="0">
                <a:ln>
                  <a:noFill/>
                </a:ln>
                <a:solidFill>
                  <a:srgbClr val="282560"/>
                </a:solidFill>
                <a:effectLst/>
                <a:uLnTx/>
                <a:uFillTx/>
                <a:latin typeface="DIN Next LT Arabic"/>
                <a:ea typeface="+mn-ea"/>
                <a:cs typeface="+mn-cs"/>
              </a:rPr>
              <a:t>CSV</a:t>
            </a:r>
            <a:r>
              <a:rPr kumimoji="0" lang="ar-SA" sz="1200" b="0" i="0" u="none" strike="noStrike" cap="none" normalizeH="0" baseline="0" noProof="0">
                <a:ln>
                  <a:noFill/>
                </a:ln>
                <a:solidFill>
                  <a:srgbClr val="282560"/>
                </a:solidFill>
                <a:effectLst/>
                <a:uLnTx/>
                <a:uFillTx/>
                <a:latin typeface="DIN Next LT Arabic"/>
                <a:ea typeface="+mn-ea"/>
                <a:cs typeface="+mn-cs"/>
              </a:rPr>
              <a:t> مجمع، مع تحديث نقاط البيانات مرة واحدة فقط في اليوم. وتم أيضاً توسيع نطاق المشروع من خلال تنفيذ واجهات برمجة التطبيقات لتوفير البيانات للمستخدمين بصورة آنية مع تحديث القراءات كل 5 دقائق</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وخلال السنوات الخمس الأولى، تم تركيب أكثر من 100 جهاز استشعار مبتكر في مدينة شيكاغو، ومن المقرر تركيب 500 جهاز استشعار لتوفير منصة بحثية كاملة لاختبار مفاهيم "المدينة الذكية" الجديدة</a:t>
            </a:r>
          </a:p>
        </p:txBody>
      </p:sp>
      <p:sp>
        <p:nvSpPr>
          <p:cNvPr id="44" name="TextBox 43">
            <a:extLst>
              <a:ext uri="{FF2B5EF4-FFF2-40B4-BE49-F238E27FC236}">
                <a16:creationId xmlns:a16="http://schemas.microsoft.com/office/drawing/2014/main" id="{18B870DB-934F-4364-895C-0780F1FD32E4}"/>
              </a:ext>
            </a:extLst>
          </p:cNvPr>
          <p:cNvSpPr txBox="1"/>
          <p:nvPr/>
        </p:nvSpPr>
        <p:spPr>
          <a:xfrm>
            <a:off x="4233782" y="2046844"/>
            <a:ext cx="1325519"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45" name="Straight Connector 44">
            <a:extLst>
              <a:ext uri="{FF2B5EF4-FFF2-40B4-BE49-F238E27FC236}">
                <a16:creationId xmlns:a16="http://schemas.microsoft.com/office/drawing/2014/main" id="{9E5696C7-5889-4CC9-807E-2615B588FE2E}"/>
              </a:ext>
            </a:extLst>
          </p:cNvPr>
          <p:cNvCxnSpPr>
            <a:cxnSpLocks/>
          </p:cNvCxnSpPr>
          <p:nvPr/>
        </p:nvCxnSpPr>
        <p:spPr>
          <a:xfrm flipH="1">
            <a:off x="617644" y="2336276"/>
            <a:ext cx="85577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with medium confidence">
            <a:extLst>
              <a:ext uri="{FF2B5EF4-FFF2-40B4-BE49-F238E27FC236}">
                <a16:creationId xmlns:a16="http://schemas.microsoft.com/office/drawing/2014/main" id="{DB9AA623-D247-43B0-8D78-F8FC797BD435}"/>
              </a:ext>
            </a:extLst>
          </p:cNvPr>
          <p:cNvPicPr>
            <a:picLocks noChangeAspect="1"/>
          </p:cNvPicPr>
          <p:nvPr/>
        </p:nvPicPr>
        <p:blipFill>
          <a:blip r:embed="rId8" cstate="print">
            <a:clrChange>
              <a:clrFrom>
                <a:srgbClr val="FBFEFF"/>
              </a:clrFrom>
              <a:clrTo>
                <a:srgbClr val="FBFEFF">
                  <a:alpha val="0"/>
                </a:srgbClr>
              </a:clrTo>
            </a:clrChange>
            <a:extLst>
              <a:ext uri="{28A0092B-C50C-407E-A947-70E740481C1C}">
                <a14:useLocalDpi xmlns:a14="http://schemas.microsoft.com/office/drawing/2010/main"/>
              </a:ext>
            </a:extLst>
          </a:blip>
          <a:stretch>
            <a:fillRect/>
          </a:stretch>
        </p:blipFill>
        <p:spPr>
          <a:xfrm>
            <a:off x="223142" y="347952"/>
            <a:ext cx="1357804" cy="498187"/>
          </a:xfrm>
          <a:prstGeom prst="rect">
            <a:avLst/>
          </a:prstGeom>
        </p:spPr>
      </p:pic>
      <p:pic>
        <p:nvPicPr>
          <p:cNvPr id="21" name="Picture 20">
            <a:extLst>
              <a:ext uri="{FF2B5EF4-FFF2-40B4-BE49-F238E27FC236}">
                <a16:creationId xmlns:a16="http://schemas.microsoft.com/office/drawing/2014/main" id="{5B858524-3D67-48FB-B341-E4C5EB09E5A3}"/>
              </a:ext>
            </a:extLst>
          </p:cNvPr>
          <p:cNvPicPr>
            <a:picLocks noChangeAspect="1"/>
          </p:cNvPicPr>
          <p:nvPr/>
        </p:nvPicPr>
        <p:blipFill>
          <a:blip r:embed="rId9" cstate="print">
            <a:extLst>
              <a:ext uri="{28A0092B-C50C-407E-A947-70E740481C1C}">
                <a14:useLocalDpi xmlns:a14="http://schemas.microsoft.com/office/drawing/2010/main"/>
              </a:ext>
            </a:extLst>
          </a:blip>
          <a:srcRect/>
          <a:stretch/>
        </p:blipFill>
        <p:spPr>
          <a:xfrm>
            <a:off x="10886353" y="183853"/>
            <a:ext cx="623160" cy="335323"/>
          </a:xfrm>
          <a:prstGeom prst="rect">
            <a:avLst/>
          </a:prstGeom>
          <a:effectLst>
            <a:outerShdw blurRad="127000" sx="96000" sy="96000" algn="ctr" rotWithShape="0">
              <a:prstClr val="black">
                <a:alpha val="40000"/>
              </a:prstClr>
            </a:outerShdw>
          </a:effectLst>
        </p:spPr>
      </p:pic>
      <p:sp>
        <p:nvSpPr>
          <p:cNvPr id="24" name="Rectangle: Rounded Corners 23">
            <a:extLst>
              <a:ext uri="{FF2B5EF4-FFF2-40B4-BE49-F238E27FC236}">
                <a16:creationId xmlns:a16="http://schemas.microsoft.com/office/drawing/2014/main" id="{FEBA8221-B5B7-4A72-BBCF-465BEABA5374}"/>
              </a:ext>
            </a:extLst>
          </p:cNvPr>
          <p:cNvSpPr/>
          <p:nvPr/>
        </p:nvSpPr>
        <p:spPr>
          <a:xfrm>
            <a:off x="62752" y="69564"/>
            <a:ext cx="1678584" cy="228609"/>
          </a:xfrm>
          <a:prstGeom prst="roundRect">
            <a:avLst>
              <a:gd name="adj" fmla="val 142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baseline="0" noProof="0">
                <a:ln>
                  <a:noFill/>
                </a:ln>
                <a:solidFill>
                  <a:prstClr val="white"/>
                </a:solidFill>
                <a:effectLst/>
                <a:uLnTx/>
                <a:uFillTx/>
                <a:latin typeface="DIN Next LT Arabic"/>
                <a:ea typeface="+mn-ea"/>
                <a:cs typeface="DIN Next LT Arabic"/>
              </a:rPr>
              <a:t> </a:t>
            </a: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endParaRPr kumimoji="0" lang="ar-SA" sz="1000" b="0" i="0" u="none" strike="noStrike" kern="1200" cap="none" spc="0" normalizeH="0" baseline="0" noProof="0">
              <a:ln>
                <a:noFill/>
              </a:ln>
              <a:solidFill>
                <a:prstClr val="white"/>
              </a:solidFill>
              <a:effectLst/>
              <a:uLnTx/>
              <a:uFillTx/>
              <a:latin typeface="DIN Next LT Arabic"/>
              <a:ea typeface="+mn-ea"/>
              <a:cs typeface="DIN Next LT Arabic"/>
            </a:endParaRPr>
          </a:p>
        </p:txBody>
      </p:sp>
    </p:spTree>
    <p:extLst>
      <p:ext uri="{BB962C8B-B14F-4D97-AF65-F5344CB8AC3E}">
        <p14:creationId xmlns:p14="http://schemas.microsoft.com/office/powerpoint/2010/main" val="37959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pXfVHtsKiih6_KSfF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jlgTQDLFSC.HYnJHFxyyJ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YCB22SISJSIyP8__2DA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lmColor">
      <a:dk1>
        <a:srgbClr val="282560"/>
      </a:dk1>
      <a:lt1>
        <a:sysClr val="window" lastClr="FFFFFF"/>
      </a:lt1>
      <a:dk2>
        <a:srgbClr val="282560"/>
      </a:dk2>
      <a:lt2>
        <a:srgbClr val="FFFFFF"/>
      </a:lt2>
      <a:accent1>
        <a:srgbClr val="282560"/>
      </a:accent1>
      <a:accent2>
        <a:srgbClr val="90298D"/>
      </a:accent2>
      <a:accent3>
        <a:srgbClr val="652F8F"/>
      </a:accent3>
      <a:accent4>
        <a:srgbClr val="0C72BA"/>
      </a:accent4>
      <a:accent5>
        <a:srgbClr val="4AC7F4"/>
      </a:accent5>
      <a:accent6>
        <a:srgbClr val="808184"/>
      </a:accent6>
      <a:hlink>
        <a:srgbClr val="0000FF"/>
      </a:hlink>
      <a:folHlink>
        <a:srgbClr val="90298D"/>
      </a:folHlink>
    </a:clrScheme>
    <a:fontScheme name="Custom 1">
      <a:majorFont>
        <a:latin typeface="DIN Next LT Arabic Medium"/>
        <a:ea typeface=""/>
        <a:cs typeface="DIN Next LT Arabic Medium"/>
      </a:majorFont>
      <a:minorFont>
        <a:latin typeface="DIN Next LT Arabic"/>
        <a:ea typeface=""/>
        <a:cs typeface="DIN Next LT Arabic"/>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a7153-58f7-4636-8fab-58e42491a377">
      <UserInfo>
        <DisplayName>Mohd Sadique</DisplayName>
        <AccountId>45</AccountId>
        <AccountType/>
      </UserInfo>
      <UserInfo>
        <DisplayName>Nusaibah AlKooheji</DisplayName>
        <AccountId>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2C989FD7C8004A91ED4F5A82CEC033" ma:contentTypeVersion="13" ma:contentTypeDescription="Create a new document." ma:contentTypeScope="" ma:versionID="36df45a2f96acf61f3bef72d4cf4da27">
  <xsd:schema xmlns:xsd="http://www.w3.org/2001/XMLSchema" xmlns:xs="http://www.w3.org/2001/XMLSchema" xmlns:p="http://schemas.microsoft.com/office/2006/metadata/properties" xmlns:ns2="f40a7153-58f7-4636-8fab-58e42491a377" xmlns:ns3="ca74827f-6ed2-41b1-8392-e4b2027833a2" targetNamespace="http://schemas.microsoft.com/office/2006/metadata/properties" ma:root="true" ma:fieldsID="e80de4f041bfcbf6059a32a59d19c6d7" ns2:_="" ns3:_="">
    <xsd:import namespace="f40a7153-58f7-4636-8fab-58e42491a377"/>
    <xsd:import namespace="ca74827f-6ed2-41b1-8392-e4b2027833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a7153-58f7-4636-8fab-58e42491a3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74827f-6ed2-41b1-8392-e4b2027833a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E0775-B0E3-49E6-AF31-76E2732ED190}">
  <ds:schemaRefs>
    <ds:schemaRef ds:uri="http://schemas.microsoft.com/sharepoint/v3/contenttype/forms"/>
  </ds:schemaRefs>
</ds:datastoreItem>
</file>

<file path=customXml/itemProps2.xml><?xml version="1.0" encoding="utf-8"?>
<ds:datastoreItem xmlns:ds="http://schemas.openxmlformats.org/officeDocument/2006/customXml" ds:itemID="{97D0AD74-3343-46FC-98D9-DA5688EA34B2}">
  <ds:schemaRefs>
    <ds:schemaRef ds:uri="f40a7153-58f7-4636-8fab-58e42491a377"/>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ca74827f-6ed2-41b1-8392-e4b2027833a2"/>
    <ds:schemaRef ds:uri="http://purl.org/dc/terms/"/>
  </ds:schemaRefs>
</ds:datastoreItem>
</file>

<file path=customXml/itemProps3.xml><?xml version="1.0" encoding="utf-8"?>
<ds:datastoreItem xmlns:ds="http://schemas.openxmlformats.org/officeDocument/2006/customXml" ds:itemID="{C4E42A39-AE49-4385-8F51-1E76C9373503}">
  <ds:schemaRefs>
    <ds:schemaRef ds:uri="ca74827f-6ed2-41b1-8392-e4b2027833a2"/>
    <ds:schemaRef ds:uri="f40a7153-58f7-4636-8fab-58e42491a3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379</TotalTime>
  <Words>4190</Words>
  <Application>Microsoft Macintosh PowerPoint</Application>
  <PresentationFormat>Widescreen</PresentationFormat>
  <Paragraphs>295</Paragraphs>
  <Slides>15</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6" baseType="lpstr">
      <vt:lpstr>Arial</vt:lpstr>
      <vt:lpstr>Calibri</vt:lpstr>
      <vt:lpstr>Century Gothic</vt:lpstr>
      <vt:lpstr>DIN Next LT Arabic</vt:lpstr>
      <vt:lpstr>DIN Next LT Arabic (Body)</vt:lpstr>
      <vt:lpstr>DIN Next LT Arabic Medium</vt:lpstr>
      <vt:lpstr>Effra</vt:lpstr>
      <vt:lpstr>Gotham Book</vt:lpstr>
      <vt:lpstr>Univers Next Arabic</vt:lpstr>
      <vt:lpstr>1_Office Theme</vt:lpstr>
      <vt:lpstr>think-cell Slide</vt:lpstr>
      <vt:lpstr>PowerPoint Presentation</vt:lpstr>
      <vt:lpstr>المركز الحضري للحوسبة والبيانات - نظرة عامة</vt:lpstr>
      <vt:lpstr>دورة معالجة البيانات في المركز</vt:lpstr>
      <vt:lpstr>جمع البيانات ومعالجتها - مصادر البيانات</vt:lpstr>
      <vt:lpstr>جمع البيانات ومعالجتها - مجموعة الأشياء (1/ 2)</vt:lpstr>
      <vt:lpstr>جمع البيانات ومعالجتها - مجموعة الأشياء (2/ 2)</vt:lpstr>
      <vt:lpstr>جمع البيانات ومعالجتها - المنصة</vt:lpstr>
      <vt:lpstr>جمع البيانات ومعالجتها - تكامل بيانات المستخدم</vt:lpstr>
      <vt:lpstr>قابلية التوسع ومؤشرات الأداء الرئيسية</vt:lpstr>
      <vt:lpstr>التعامل مع كميات كبيرة من البيانات</vt:lpstr>
      <vt:lpstr>تجربة المستخدم</vt:lpstr>
      <vt:lpstr>لقطات صورية للمنصة (1/ 2)</vt:lpstr>
      <vt:lpstr>لقطات صورية للمنصة (2/ 2)</vt:lpstr>
      <vt:lpstr>الشراكات</vt:lpstr>
      <vt:lpstr> الدروس المستفادة</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Analysis Department Benchmarking</dc:title>
  <dc:creator>Mohammed Saeed Mashhour</dc:creator>
  <cp:lastModifiedBy>Microsoft Office User</cp:lastModifiedBy>
  <cp:revision>19</cp:revision>
  <dcterms:created xsi:type="dcterms:W3CDTF">2021-08-22T12:00:50Z</dcterms:created>
  <dcterms:modified xsi:type="dcterms:W3CDTF">2022-03-14T10:09:55Z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0x010100FF2C989FD7C8004A91ED4F5A82CEC033</vt:lpwstr>
  </property>
</Properties>
</file>