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al" charset="1" panose="020B0502020202020204"/>
      <p:regular r:id="rId12"/>
    </p:embeddedFont>
    <p:embeddedFont>
      <p:font typeface="Arial Bold" charset="1" panose="020B0802020202020204"/>
      <p:regular r:id="rId13"/>
    </p:embeddedFon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jedec.org" TargetMode="External" Type="http://schemas.openxmlformats.org/officeDocument/2006/relationships/hyperlink"/><Relationship Id="rId3" Target="https://www.intel.com" TargetMode="External" Type="http://schemas.openxmlformats.org/officeDocument/2006/relationships/hyperlink"/><Relationship Id="rId4" Target="https://nvmexpress.org" TargetMode="External" Type="http://schemas.openxmlformats.org/officeDocument/2006/relationships/hyperlink"/><Relationship Id="rId5" Target="https://pcisig.com" TargetMode="External" Type="http://schemas.openxmlformats.org/officeDocument/2006/relationships/hyperlink"/><Relationship Id="rId6" Target="https://www.amd.com" TargetMode="External" Type="http://schemas.openxmlformats.org/officeDocument/2006/relationships/hyperlink"/><Relationship Id="rId7" Target="https://www.micron.com" TargetMode="External" Type="http://schemas.openxmlformats.org/officeDocument/2006/relationships/hyperlink"/><Relationship Id="rId8" Target="https://www.intel.com" TargetMode="External" Type="http://schemas.openxmlformats.org/officeDocument/2006/relationships/hyperlink"/><Relationship Id="rId9" Target="https://www.anandtech.com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302695"/>
            <a:ext cx="6443008" cy="2955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1"/>
              </a:lnSpc>
              <a:spcBef>
                <a:spcPct val="0"/>
              </a:spcBef>
            </a:pPr>
            <a:r>
              <a:rPr lang="en-US" sz="2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 Henrique Pereira da Silva - 824224330</a:t>
            </a:r>
          </a:p>
          <a:p>
            <a:pPr algn="ctr">
              <a:lnSpc>
                <a:spcPts val="3861"/>
              </a:lnSpc>
              <a:spcBef>
                <a:spcPct val="0"/>
              </a:spcBef>
            </a:pPr>
            <a:r>
              <a:rPr lang="en-US" sz="2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João Pedro Silva Santos - 824222452</a:t>
            </a:r>
          </a:p>
          <a:p>
            <a:pPr algn="ctr">
              <a:lnSpc>
                <a:spcPts val="3861"/>
              </a:lnSpc>
              <a:spcBef>
                <a:spcPct val="0"/>
              </a:spcBef>
            </a:pPr>
            <a:r>
              <a:rPr lang="en-US" sz="2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Kamilly Melissa - 82513794</a:t>
            </a:r>
          </a:p>
          <a:p>
            <a:pPr algn="ctr">
              <a:lnSpc>
                <a:spcPts val="3861"/>
              </a:lnSpc>
              <a:spcBef>
                <a:spcPct val="0"/>
              </a:spcBef>
            </a:pPr>
            <a:r>
              <a:rPr lang="en-US" sz="2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 Henrique Carvalho - 824211592</a:t>
            </a:r>
          </a:p>
          <a:p>
            <a:pPr algn="ctr">
              <a:lnSpc>
                <a:spcPts val="3861"/>
              </a:lnSpc>
              <a:spcBef>
                <a:spcPct val="0"/>
              </a:spcBef>
            </a:pPr>
            <a:r>
              <a:rPr lang="en-US" sz="27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Henry Gava - 825122158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72285" y="1426691"/>
            <a:ext cx="9343430" cy="75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Sistema Computacionais e Segurança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32865" y="2868679"/>
            <a:ext cx="7022269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Tema: M</a:t>
            </a:r>
            <a:r>
              <a:rPr lang="en-US" b="true" sz="24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emórias DDR-5, NVMe, HBM e Optane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275">
            <a:off x="1096053" y="1088341"/>
            <a:ext cx="6268033" cy="3946329"/>
          </a:xfrm>
          <a:custGeom>
            <a:avLst/>
            <a:gdLst/>
            <a:ahLst/>
            <a:cxnLst/>
            <a:rect r="r" b="b" t="t" l="l"/>
            <a:pathLst>
              <a:path h="3946329" w="6268033">
                <a:moveTo>
                  <a:pt x="0" y="0"/>
                </a:moveTo>
                <a:lnTo>
                  <a:pt x="6268033" y="0"/>
                </a:lnTo>
                <a:lnTo>
                  <a:pt x="6268033" y="3946329"/>
                </a:lnTo>
                <a:lnTo>
                  <a:pt x="0" y="3946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43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55654" y="4561271"/>
            <a:ext cx="7198321" cy="3512828"/>
          </a:xfrm>
          <a:custGeom>
            <a:avLst/>
            <a:gdLst/>
            <a:ahLst/>
            <a:cxnLst/>
            <a:rect r="r" b="b" t="t" l="l"/>
            <a:pathLst>
              <a:path h="3512828" w="7198321">
                <a:moveTo>
                  <a:pt x="0" y="0"/>
                </a:moveTo>
                <a:lnTo>
                  <a:pt x="7198321" y="0"/>
                </a:lnTo>
                <a:lnTo>
                  <a:pt x="7198321" y="3512828"/>
                </a:lnTo>
                <a:lnTo>
                  <a:pt x="0" y="3512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177" r="0" b="-817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55996" y="914400"/>
            <a:ext cx="5197636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DDR5 (taxa d</a:t>
            </a: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 dados dupla 5)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35952" y="1593409"/>
            <a:ext cx="3927574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ipo: Memória RAM (volátil)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29720" y="2356860"/>
            <a:ext cx="3849812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nçamento: Final de 2020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35952" y="2966255"/>
            <a:ext cx="6044654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elocidade: 4800–8400 MT/s (e crescente)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3601" y="5338884"/>
            <a:ext cx="1841748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elhorias: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106404"/>
            <a:ext cx="6771866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Maior largura de banda e densidade por módulo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615929"/>
            <a:ext cx="4816264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enor consumo de energia (1.1V)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3601" y="7208054"/>
            <a:ext cx="5516605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egulador de tensão integrado (PMIC)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46513" y="8350324"/>
            <a:ext cx="8416603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Aplicações: PCs, 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servidores, notebooks gamers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41825" y="8743987"/>
            <a:ext cx="217475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7312711" cy="3191504"/>
          </a:xfrm>
          <a:custGeom>
            <a:avLst/>
            <a:gdLst/>
            <a:ahLst/>
            <a:cxnLst/>
            <a:rect r="r" b="b" t="t" l="l"/>
            <a:pathLst>
              <a:path h="3191504" w="7312711">
                <a:moveTo>
                  <a:pt x="0" y="0"/>
                </a:moveTo>
                <a:lnTo>
                  <a:pt x="7312711" y="0"/>
                </a:lnTo>
                <a:lnTo>
                  <a:pt x="7312711" y="3191504"/>
                </a:lnTo>
                <a:lnTo>
                  <a:pt x="0" y="3191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660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19317" y="4659954"/>
            <a:ext cx="6753583" cy="4055332"/>
          </a:xfrm>
          <a:custGeom>
            <a:avLst/>
            <a:gdLst/>
            <a:ahLst/>
            <a:cxnLst/>
            <a:rect r="r" b="b" t="t" l="l"/>
            <a:pathLst>
              <a:path h="4055332" w="6753583">
                <a:moveTo>
                  <a:pt x="0" y="0"/>
                </a:moveTo>
                <a:lnTo>
                  <a:pt x="6753583" y="0"/>
                </a:lnTo>
                <a:lnTo>
                  <a:pt x="6753583" y="4055333"/>
                </a:lnTo>
                <a:lnTo>
                  <a:pt x="0" y="4055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60" r="0" b="-401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28867" y="914400"/>
            <a:ext cx="8648402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algari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smo. NVMe (Memória Não Volátil Expressa)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89622" y="1538119"/>
            <a:ext cx="7608280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Tipo: Interface de armazenamento (usada com SSDs)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89622" y="2154589"/>
            <a:ext cx="7692398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Lançame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nto: NVMe 1.0 em 2011, NVMe 2.0 em 2021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185" y="4407752"/>
            <a:ext cx="2759459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racterísticas: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8185" y="4982146"/>
            <a:ext cx="5428739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seado em PCIe (hoje até PCIe 5.0)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3201" y="5632984"/>
            <a:ext cx="4030451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ito mais rápido que SATA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8185" y="6287046"/>
            <a:ext cx="4502643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esso paralelo (filas múltiplas)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3201" y="6741960"/>
            <a:ext cx="1841748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elhorias: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401763"/>
            <a:ext cx="4922676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velocidade de leitura/gravação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081175"/>
            <a:ext cx="2138899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enor latência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760588"/>
            <a:ext cx="6685917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para games, servidores, bancos de dados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59794" y="8798688"/>
            <a:ext cx="217475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254583" cy="3079296"/>
          </a:xfrm>
          <a:custGeom>
            <a:avLst/>
            <a:gdLst/>
            <a:ahLst/>
            <a:cxnLst/>
            <a:rect r="r" b="b" t="t" l="l"/>
            <a:pathLst>
              <a:path h="3079296" w="8254583">
                <a:moveTo>
                  <a:pt x="0" y="0"/>
                </a:moveTo>
                <a:lnTo>
                  <a:pt x="8254583" y="0"/>
                </a:lnTo>
                <a:lnTo>
                  <a:pt x="8254583" y="3079296"/>
                </a:lnTo>
                <a:lnTo>
                  <a:pt x="0" y="307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23474" y="3678843"/>
            <a:ext cx="6292626" cy="3880869"/>
          </a:xfrm>
          <a:custGeom>
            <a:avLst/>
            <a:gdLst/>
            <a:ahLst/>
            <a:cxnLst/>
            <a:rect r="r" b="b" t="t" l="l"/>
            <a:pathLst>
              <a:path h="3880869" w="6292626">
                <a:moveTo>
                  <a:pt x="0" y="0"/>
                </a:moveTo>
                <a:lnTo>
                  <a:pt x="6292626" y="0"/>
                </a:lnTo>
                <a:lnTo>
                  <a:pt x="6292626" y="3880869"/>
                </a:lnTo>
                <a:lnTo>
                  <a:pt x="0" y="3880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83" r="0" b="-138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83283" y="803723"/>
            <a:ext cx="7060034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HBM (m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emória de alta largura de banda)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88585" y="1454001"/>
            <a:ext cx="4374431" cy="47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Tipo: M</a:t>
            </a: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emória RAM empilhada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83283" y="2028638"/>
            <a:ext cx="7660691" cy="91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nçamento: HBM1 em 2013, HBM2 em 2016, HBM3 em 2022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88473"/>
            <a:ext cx="3028712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racterísticas: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9304" y="5336721"/>
            <a:ext cx="3796047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mpilhamento 3D de chips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9304" y="5909790"/>
            <a:ext cx="4019623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rgura de banda altíssima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559594"/>
            <a:ext cx="4727911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emória próxima à GPU ou CPU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82600" y="7781932"/>
            <a:ext cx="6119780" cy="90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Aplicações: GPUs (NVIDIA, AMD), </a:t>
            </a:r>
            <a:r>
              <a:rPr lang="en-US" b="true" sz="24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IA, HPC (supercomputadores)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43975" y="8743987"/>
            <a:ext cx="217475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7002111" cy="4445924"/>
          </a:xfrm>
          <a:custGeom>
            <a:avLst/>
            <a:gdLst/>
            <a:ahLst/>
            <a:cxnLst/>
            <a:rect r="r" b="b" t="t" l="l"/>
            <a:pathLst>
              <a:path h="4445924" w="7002111">
                <a:moveTo>
                  <a:pt x="0" y="0"/>
                </a:moveTo>
                <a:lnTo>
                  <a:pt x="7002111" y="0"/>
                </a:lnTo>
                <a:lnTo>
                  <a:pt x="7002111" y="4445924"/>
                </a:lnTo>
                <a:lnTo>
                  <a:pt x="0" y="4445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5" r="0" b="-11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97560" y="3717013"/>
            <a:ext cx="5935122" cy="3333926"/>
          </a:xfrm>
          <a:custGeom>
            <a:avLst/>
            <a:gdLst/>
            <a:ahLst/>
            <a:cxnLst/>
            <a:rect r="r" b="b" t="t" l="l"/>
            <a:pathLst>
              <a:path h="3333926" w="5935122">
                <a:moveTo>
                  <a:pt x="0" y="0"/>
                </a:moveTo>
                <a:lnTo>
                  <a:pt x="5935122" y="0"/>
                </a:lnTo>
                <a:lnTo>
                  <a:pt x="5935122" y="3333926"/>
                </a:lnTo>
                <a:lnTo>
                  <a:pt x="0" y="3333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96210" y="694036"/>
            <a:ext cx="2480061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Intel Optane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11310" y="1384827"/>
            <a:ext cx="5395578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ipo: Memória persistente (não volátil)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79126" y="1971604"/>
            <a:ext cx="5459946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ecnologia: 3D XPoint (Intel + Micron)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79126" y="2558381"/>
            <a:ext cx="5842197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nçamento: 2017 (primeiros módulos)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8657" y="5595749"/>
            <a:ext cx="5842197" cy="55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</a:t>
            </a:r>
            <a:r>
              <a:rPr lang="en-US" b="true" sz="29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racterísticas: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265076"/>
            <a:ext cx="7832149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velocidade de RAM com persistência do SSD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8641" y="6849239"/>
            <a:ext cx="7117279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usada como cache ou memória principal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481027"/>
            <a:ext cx="9529792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Aplicações: Data ce</a:t>
            </a:r>
            <a:r>
              <a:rPr lang="en-US" b="true" sz="24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nters, servidores, máquinas profissionais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8641" y="7963270"/>
            <a:ext cx="11070037" cy="46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</a:t>
            </a:r>
            <a:r>
              <a:rPr lang="en-US" b="true" sz="24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stado: Descontinuada em 2022, mas relevante como inovação histórica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41825" y="8743987"/>
            <a:ext cx="217475" cy="51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44923" y="971550"/>
            <a:ext cx="4743710" cy="49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</a:t>
            </a:r>
            <a:r>
              <a:rPr lang="en-US" b="true" sz="2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erências Bibliográficas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73227"/>
            <a:ext cx="4743710" cy="49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DDR5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32470"/>
            <a:ext cx="5204660" cy="164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Associação de Tecnologia de Estado Sólido JEDEC. Especificação DDR5 SDRAM JESD79-5A. 2021. Disponível em: 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jedec.org"/>
              </a:rPr>
              <a:t>jedec.org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Corporação Intel. Visão geral da memória Intel DDR5. Disponível em: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intel.com"/>
              </a:rPr>
              <a:t> intel.com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431535" y="1873227"/>
            <a:ext cx="4575070" cy="49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NVM</a:t>
            </a:r>
            <a:r>
              <a:rPr lang="en-US" b="true" sz="2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16741" y="2570601"/>
            <a:ext cx="5204660" cy="136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NVM Express Inc. Especificação básica NVM Express 2.0. 2021. Disponível em: 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nvmexpress.org"/>
              </a:rPr>
              <a:t>nvmexpress.org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PCI-SIG. Especificação básica PCI Express. Disponível em: 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pcisig.com"/>
              </a:rPr>
              <a:t>pcisig.com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95875"/>
            <a:ext cx="6450769" cy="422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HBM (m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emória de alta largura de banda)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2530" y="5718138"/>
            <a:ext cx="5843110" cy="136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AMD. Apresentando a memória de alta largura de banda: HBM. Disponível em: 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www.amd.com"/>
              </a:rPr>
              <a:t>amd.com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Tecnologia Micron. Memória HBM2E de alta largura de banda. Disponível em: 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 tooltip="https://www.micron.com"/>
              </a:rPr>
              <a:t>micron.com</a:t>
            </a:r>
          </a:p>
          <a:p>
            <a:pPr algn="ctr">
              <a:lnSpc>
                <a:spcPts val="22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347215" y="5020236"/>
            <a:ext cx="4743710" cy="49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Intel Optane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47215" y="5718138"/>
            <a:ext cx="5304929" cy="136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Corporação Intel. Tecnologia Intel® Optane™ – Visão geral do produto. Disponível em: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8" tooltip="https://www.intel.com"/>
              </a:rPr>
              <a:t>intel.com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AnandTech. A Intel descontinua os SSDs Optane. 2022. Disponível em: </a:t>
            </a:r>
            <a:r>
              <a:rPr lang="en-US" sz="15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9" tooltip="https://www.anandtech.com"/>
              </a:rPr>
              <a:t>https://www.anandtech.</a:t>
            </a:r>
          </a:p>
          <a:p>
            <a:pPr algn="ctr">
              <a:lnSpc>
                <a:spcPts val="22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DAGoIQl6Bvk</dc:identifier>
  <dcterms:modified xsi:type="dcterms:W3CDTF">2011-08-01T06:04:30Z</dcterms:modified>
  <cp:revision>1</cp:revision>
  <dc:title>Pedro Henrique Pereira da Silva - 824224330 João Pedro Silva Santos - 824222452 Kamilly Melissa - 82513794 Victor Gonçalves Volpi - 825117218 Pedro Henrique Carvalho - 824211592 Henry Gava - 825122158</dc:title>
</cp:coreProperties>
</file>