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83" r:id="rId3"/>
    <p:sldId id="569" r:id="rId4"/>
    <p:sldId id="729" r:id="rId5"/>
    <p:sldId id="669" r:id="rId6"/>
    <p:sldId id="763" r:id="rId7"/>
    <p:sldId id="764" r:id="rId8"/>
    <p:sldId id="726" r:id="rId9"/>
    <p:sldId id="739" r:id="rId10"/>
    <p:sldId id="751" r:id="rId11"/>
    <p:sldId id="744" r:id="rId13"/>
    <p:sldId id="765" r:id="rId14"/>
    <p:sldId id="750" r:id="rId15"/>
    <p:sldId id="727" r:id="rId16"/>
    <p:sldId id="730" r:id="rId17"/>
    <p:sldId id="731" r:id="rId18"/>
    <p:sldId id="732" r:id="rId19"/>
    <p:sldId id="741" r:id="rId20"/>
    <p:sldId id="742" r:id="rId21"/>
    <p:sldId id="743" r:id="rId22"/>
    <p:sldId id="779" r:id="rId23"/>
    <p:sldId id="728" r:id="rId24"/>
    <p:sldId id="782" r:id="rId25"/>
    <p:sldId id="780" r:id="rId26"/>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14DA1"/>
    <a:srgbClr val="D9D9D9"/>
    <a:srgbClr val="5B9BD5"/>
    <a:srgbClr val="4472C4"/>
    <a:srgbClr val="AFABAB"/>
    <a:srgbClr val="1D448F"/>
    <a:srgbClr val="3C96D2"/>
    <a:srgbClr val="258FCF"/>
    <a:srgbClr val="8FAADC"/>
    <a:srgbClr val="D4D9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99.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8610600" y="6417310"/>
            <a:ext cx="2743200" cy="365125"/>
          </a:xfrm>
        </p:spPr>
        <p:txBody>
          <a:bodyPr/>
          <a:lstStyle>
            <a:lvl1pPr>
              <a:defRPr sz="2400">
                <a:solidFill>
                  <a:schemeClr val="tx1"/>
                </a:solidFill>
                <a:latin typeface="+mn-ea"/>
                <a:ea typeface="+mn-ea"/>
              </a:defRPr>
            </a:lvl1p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hyperlink" Target="https://github.com/The-OpenROAD-Project/asap7" TargetMode="Externa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29.png"/><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35.png"/><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image" Target="../media/image2.png"/><Relationship Id="rId3" Type="http://schemas.openxmlformats.org/officeDocument/2006/relationships/tags" Target="../tags/tag4.xml"/><Relationship Id="rId2" Type="http://schemas.openxmlformats.org/officeDocument/2006/relationships/tags" Target="../tags/tag3.xml"/><Relationship Id="rId18" Type="http://schemas.openxmlformats.org/officeDocument/2006/relationships/slideLayout" Target="../slideLayouts/slideLayout1.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38.png"/><Relationship Id="rId7" Type="http://schemas.openxmlformats.org/officeDocument/2006/relationships/hyperlink" Target="https://github.com/The-OpenROAD-Project/asap5" TargetMode="Externa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8.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hyperlink" Target="https://github.com/google/skywater-pdk" TargetMode="Externa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0.png"/><Relationship Id="rId6" Type="http://schemas.openxmlformats.org/officeDocument/2006/relationships/hyperlink" Target="https://github.com/google/skywater-pdk" TargetMode="External"/><Relationship Id="rId5" Type="http://schemas.openxmlformats.org/officeDocument/2006/relationships/image" Target="../media/image9.png"/><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3.png"/><Relationship Id="rId7" Type="http://schemas.openxmlformats.org/officeDocument/2006/relationships/hyperlink" Target="https://developers.google.com/silicon" TargetMode="Externa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tags" Target="../tags/tag45.xml"/><Relationship Id="rId6" Type="http://schemas.openxmlformats.org/officeDocument/2006/relationships/image" Target="../media/image15.png"/><Relationship Id="rId5" Type="http://schemas.openxmlformats.org/officeDocument/2006/relationships/hyperlink" Target="https://github.com/IHP-GmbH/IHP-Open-PDK" TargetMode="Externa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image" Target="../media/image14.png"/><Relationship Id="rId1" Type="http://schemas.openxmlformats.org/officeDocument/2006/relationships/tags" Target="../tags/tag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 name="矩形 44"/>
          <p:cNvSpPr/>
          <p:nvPr/>
        </p:nvSpPr>
        <p:spPr>
          <a:xfrm>
            <a:off x="0" y="2142490"/>
            <a:ext cx="12192000" cy="2929890"/>
          </a:xfrm>
          <a:prstGeom prst="rect">
            <a:avLst/>
          </a:prstGeom>
          <a:solidFill>
            <a:srgbClr val="014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3" name="组合 2"/>
          <p:cNvGrpSpPr/>
          <p:nvPr/>
        </p:nvGrpSpPr>
        <p:grpSpPr>
          <a:xfrm>
            <a:off x="1478280" y="4570095"/>
            <a:ext cx="9144000" cy="71120"/>
            <a:chOff x="2328" y="6615"/>
            <a:chExt cx="14400" cy="112"/>
          </a:xfrm>
        </p:grpSpPr>
        <p:sp>
          <p:nvSpPr>
            <p:cNvPr id="20" name="矩形 19"/>
            <p:cNvSpPr/>
            <p:nvPr/>
          </p:nvSpPr>
          <p:spPr>
            <a:xfrm>
              <a:off x="2328" y="6615"/>
              <a:ext cx="2400" cy="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4728" y="6615"/>
              <a:ext cx="2400" cy="1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7128" y="6615"/>
              <a:ext cx="2400" cy="1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矩形 22"/>
            <p:cNvSpPr/>
            <p:nvPr/>
          </p:nvSpPr>
          <p:spPr>
            <a:xfrm>
              <a:off x="9528" y="6615"/>
              <a:ext cx="2400" cy="1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11928" y="6615"/>
              <a:ext cx="2400" cy="1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24"/>
            <p:cNvSpPr/>
            <p:nvPr/>
          </p:nvSpPr>
          <p:spPr>
            <a:xfrm>
              <a:off x="14328" y="6615"/>
              <a:ext cx="2400" cy="1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文本框 7"/>
          <p:cNvSpPr txBox="1"/>
          <p:nvPr>
            <p:custDataLst>
              <p:tags r:id="rId1"/>
            </p:custDataLst>
          </p:nvPr>
        </p:nvSpPr>
        <p:spPr>
          <a:xfrm>
            <a:off x="6927850" y="5307965"/>
            <a:ext cx="4973955" cy="1198880"/>
          </a:xfrm>
          <a:prstGeom prst="rect">
            <a:avLst/>
          </a:prstGeom>
          <a:noFill/>
        </p:spPr>
        <p:txBody>
          <a:bodyPr wrap="square" rtlCol="0">
            <a:spAutoFit/>
          </a:bodyPr>
          <a:p>
            <a:pPr>
              <a:lnSpc>
                <a:spcPct val="150000"/>
              </a:lnSpc>
            </a:pPr>
            <a:r>
              <a:rPr lang="zh-CN" altLang="en-US" sz="2400" b="1" dirty="0">
                <a:solidFill>
                  <a:srgbClr val="014DA1"/>
                </a:solidFill>
                <a:latin typeface="Times New Roman" panose="02020603050405020304" charset="0"/>
                <a:ea typeface="微软雅黑" panose="020B0503020204020204" charset="-122"/>
                <a:cs typeface="Times New Roman" panose="02020603050405020304" charset="0"/>
                <a:sym typeface="+mn-ea"/>
              </a:rPr>
              <a:t>汇报人：薛志彪、郝英博</a:t>
            </a:r>
            <a:endParaRPr lang="zh-CN" altLang="en-US" sz="2400" b="1" dirty="0">
              <a:solidFill>
                <a:srgbClr val="014DA1"/>
              </a:solidFill>
              <a:latin typeface="Times New Roman" panose="02020603050405020304" charset="0"/>
              <a:ea typeface="微软雅黑" panose="020B0503020204020204" charset="-122"/>
              <a:cs typeface="Times New Roman" panose="02020603050405020304" charset="0"/>
            </a:endParaRPr>
          </a:p>
          <a:p>
            <a:pPr>
              <a:lnSpc>
                <a:spcPct val="150000"/>
              </a:lnSpc>
            </a:pPr>
            <a:r>
              <a:rPr lang="zh-CN" altLang="en-US" sz="2400" b="1" dirty="0">
                <a:solidFill>
                  <a:srgbClr val="014DA1"/>
                </a:solidFill>
                <a:latin typeface="Times New Roman" panose="02020603050405020304" charset="0"/>
                <a:ea typeface="微软雅黑" panose="020B0503020204020204" charset="-122"/>
                <a:cs typeface="Times New Roman" panose="02020603050405020304" charset="0"/>
                <a:sym typeface="+mn-ea"/>
              </a:rPr>
              <a:t>汇报日期：</a:t>
            </a:r>
            <a:r>
              <a:rPr lang="en-US" altLang="zh-CN" sz="2400" b="1" dirty="0">
                <a:solidFill>
                  <a:srgbClr val="014DA1"/>
                </a:solidFill>
                <a:latin typeface="Times New Roman" panose="02020603050405020304" charset="0"/>
                <a:ea typeface="微软雅黑" panose="020B0503020204020204" charset="-122"/>
                <a:cs typeface="Times New Roman" panose="02020603050405020304" charset="0"/>
                <a:sym typeface="+mn-ea"/>
              </a:rPr>
              <a:t>2024 </a:t>
            </a:r>
            <a:r>
              <a:rPr lang="zh-CN" altLang="en-US" sz="2400" b="1" dirty="0">
                <a:solidFill>
                  <a:srgbClr val="014DA1"/>
                </a:solidFill>
                <a:latin typeface="Times New Roman" panose="02020603050405020304" charset="0"/>
                <a:ea typeface="微软雅黑" panose="020B0503020204020204" charset="-122"/>
                <a:cs typeface="Times New Roman" panose="02020603050405020304" charset="0"/>
                <a:sym typeface="+mn-ea"/>
              </a:rPr>
              <a:t>年</a:t>
            </a:r>
            <a:r>
              <a:rPr lang="en-US" altLang="zh-CN" sz="2400" b="1" dirty="0">
                <a:solidFill>
                  <a:srgbClr val="014DA1"/>
                </a:solidFill>
                <a:latin typeface="Times New Roman" panose="02020603050405020304" charset="0"/>
                <a:ea typeface="微软雅黑" panose="020B0503020204020204" charset="-122"/>
                <a:cs typeface="Times New Roman" panose="02020603050405020304" charset="0"/>
                <a:sym typeface="+mn-ea"/>
              </a:rPr>
              <a:t> 9 </a:t>
            </a:r>
            <a:r>
              <a:rPr lang="zh-CN" altLang="en-US" sz="2400" b="1" dirty="0">
                <a:solidFill>
                  <a:srgbClr val="014DA1"/>
                </a:solidFill>
                <a:latin typeface="Times New Roman" panose="02020603050405020304" charset="0"/>
                <a:ea typeface="微软雅黑" panose="020B0503020204020204" charset="-122"/>
                <a:cs typeface="Times New Roman" panose="02020603050405020304" charset="0"/>
                <a:sym typeface="+mn-ea"/>
              </a:rPr>
              <a:t>月</a:t>
            </a:r>
            <a:r>
              <a:rPr lang="en-US" altLang="zh-CN" sz="2400" b="1" dirty="0">
                <a:solidFill>
                  <a:srgbClr val="014DA1"/>
                </a:solidFill>
                <a:latin typeface="Times New Roman" panose="02020603050405020304" charset="0"/>
                <a:ea typeface="微软雅黑" panose="020B0503020204020204" charset="-122"/>
                <a:cs typeface="Times New Roman" panose="02020603050405020304" charset="0"/>
                <a:sym typeface="+mn-ea"/>
              </a:rPr>
              <a:t> 20 </a:t>
            </a:r>
            <a:r>
              <a:rPr lang="zh-CN" altLang="en-US" sz="2400" b="1" dirty="0">
                <a:solidFill>
                  <a:srgbClr val="014DA1"/>
                </a:solidFill>
                <a:latin typeface="Times New Roman" panose="02020603050405020304" charset="0"/>
                <a:ea typeface="微软雅黑" panose="020B0503020204020204" charset="-122"/>
                <a:cs typeface="Times New Roman" panose="02020603050405020304" charset="0"/>
                <a:sym typeface="+mn-ea"/>
              </a:rPr>
              <a:t>日</a:t>
            </a:r>
            <a:endParaRPr lang="zh-CN" altLang="en-US" sz="2400" b="1" dirty="0">
              <a:solidFill>
                <a:srgbClr val="014DA1"/>
              </a:solidFill>
              <a:latin typeface="Times New Roman" panose="02020603050405020304" charset="0"/>
              <a:ea typeface="微软雅黑" panose="020B0503020204020204" charset="-122"/>
              <a:cs typeface="Times New Roman" panose="02020603050405020304" charset="0"/>
              <a:sym typeface="+mn-ea"/>
            </a:endParaRPr>
          </a:p>
        </p:txBody>
      </p:sp>
      <p:pic>
        <p:nvPicPr>
          <p:cNvPr id="4" name="图片 3"/>
          <p:cNvPicPr>
            <a:picLocks noChangeAspect="1"/>
          </p:cNvPicPr>
          <p:nvPr/>
        </p:nvPicPr>
        <p:blipFill>
          <a:blip r:embed="rId2"/>
        </p:blipFill>
        <p:spPr>
          <a:xfrm>
            <a:off x="2458720" y="427990"/>
            <a:ext cx="6549390" cy="1478915"/>
          </a:xfrm>
          <a:prstGeom prst="rect">
            <a:avLst/>
          </a:prstGeom>
        </p:spPr>
      </p:pic>
      <p:sp>
        <p:nvSpPr>
          <p:cNvPr id="5" name="文本框 4"/>
          <p:cNvSpPr txBox="1"/>
          <p:nvPr/>
        </p:nvSpPr>
        <p:spPr>
          <a:xfrm>
            <a:off x="1478280" y="2921635"/>
            <a:ext cx="9144000" cy="1014730"/>
          </a:xfrm>
          <a:prstGeom prst="rect">
            <a:avLst/>
          </a:prstGeom>
          <a:noFill/>
        </p:spPr>
        <p:txBody>
          <a:bodyPr wrap="square" rtlCol="0">
            <a:spAutoFit/>
          </a:bodyPr>
          <a:p>
            <a:pPr algn="ctr"/>
            <a:r>
              <a:rPr lang="en-US" altLang="zh-CN" sz="4800" b="1">
                <a:solidFill>
                  <a:schemeClr val="bg1"/>
                </a:solidFill>
                <a:latin typeface="Times New Roman" panose="02020603050405020304" charset="0"/>
                <a:cs typeface="Times New Roman" panose="02020603050405020304" charset="0"/>
              </a:rPr>
              <a:t>OpenPDK </a:t>
            </a:r>
            <a:r>
              <a:rPr lang="zh-CN" altLang="en-US" sz="6000" b="1">
                <a:solidFill>
                  <a:schemeClr val="bg1"/>
                </a:solidFill>
                <a:latin typeface="Times New Roman" panose="02020603050405020304" charset="0"/>
                <a:cs typeface="Times New Roman" panose="02020603050405020304" charset="0"/>
              </a:rPr>
              <a:t>调研</a:t>
            </a:r>
            <a:r>
              <a:rPr lang="zh-CN" altLang="en-US" sz="6000" b="1">
                <a:solidFill>
                  <a:schemeClr val="bg1"/>
                </a:solidFill>
                <a:latin typeface="Times New Roman" panose="02020603050405020304" charset="0"/>
                <a:cs typeface="Times New Roman" panose="02020603050405020304" charset="0"/>
              </a:rPr>
              <a:t>汇报</a:t>
            </a:r>
            <a:endParaRPr lang="zh-CN" altLang="en-US" sz="6000" b="1">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8"/>
          <p:cNvSpPr>
            <a:spLocks noGrp="1"/>
          </p:cNvSpPr>
          <p:nvPr>
            <p:ph type="sldNum" sz="quarter" idx="12"/>
            <p:custDataLst>
              <p:tags r:id="rId1"/>
            </p:custDataLst>
          </p:nvPr>
        </p:nvSpPr>
        <p:spPr>
          <a:xfrm>
            <a:off x="9451975" y="6492875"/>
            <a:ext cx="2743200" cy="365125"/>
          </a:xfrm>
        </p:spPr>
        <p:txBody>
          <a:bodyPr/>
          <a:p>
            <a:fld id="{565CE74E-AB26-4998-AD42-012C4C1AD076}" type="slidenum">
              <a:rPr lang="zh-CN" altLang="en-US" smtClean="0"/>
            </a:fld>
            <a:endParaRPr lang="zh-CN" altLang="en-US"/>
          </a:p>
        </p:txBody>
      </p:sp>
      <p:sp>
        <p:nvSpPr>
          <p:cNvPr id="5" name="矩形 4"/>
          <p:cNvSpPr/>
          <p:nvPr>
            <p:custDataLst>
              <p:tags r:id="rId2"/>
            </p:custDataLst>
          </p:nvPr>
        </p:nvSpPr>
        <p:spPr>
          <a:xfrm>
            <a:off x="721360" y="-12700"/>
            <a:ext cx="11473815" cy="548680"/>
          </a:xfrm>
          <a:prstGeom prst="rect">
            <a:avLst/>
          </a:prstGeom>
          <a:solidFill>
            <a:srgbClr val="014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Freeform 5"/>
          <p:cNvSpPr/>
          <p:nvPr>
            <p:custDataLst>
              <p:tags r:id="rId3"/>
            </p:custDataLst>
          </p:nvPr>
        </p:nvSpPr>
        <p:spPr bwMode="auto">
          <a:xfrm>
            <a:off x="59056" y="52952"/>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014DA1"/>
          </a:solidFill>
          <a:ln>
            <a:solidFill>
              <a:srgbClr val="4472C4"/>
            </a:solidFill>
          </a:ln>
        </p:spPr>
        <p:txBody>
          <a:bodyPr/>
          <a:p>
            <a:endParaRPr lang="zh-CN" altLang="en-US">
              <a:solidFill>
                <a:schemeClr val="bg1"/>
              </a:solidFill>
            </a:endParaRPr>
          </a:p>
        </p:txBody>
      </p:sp>
      <p:sp>
        <p:nvSpPr>
          <p:cNvPr id="12" name="文本框 11"/>
          <p:cNvSpPr txBox="1"/>
          <p:nvPr>
            <p:custDataLst>
              <p:tags r:id="rId4"/>
            </p:custDataLst>
          </p:nvPr>
        </p:nvSpPr>
        <p:spPr>
          <a:xfrm>
            <a:off x="821055" y="0"/>
            <a:ext cx="8067675" cy="521970"/>
          </a:xfrm>
          <a:prstGeom prst="rect">
            <a:avLst/>
          </a:prstGeom>
          <a:noFill/>
        </p:spPr>
        <p:txBody>
          <a:bodyPr wrap="square" rtlCol="0">
            <a:noAutofit/>
          </a:bodyPr>
          <a:p>
            <a:r>
              <a:rPr lang="zh-CN" altLang="en-US" sz="2800" b="1">
                <a:solidFill>
                  <a:schemeClr val="bg1"/>
                </a:solidFill>
                <a:latin typeface="Times New Roman" panose="02020603050405020304" charset="0"/>
                <a:cs typeface="Times New Roman" panose="02020603050405020304" charset="0"/>
                <a:sym typeface="+mn-ea"/>
              </a:rPr>
              <a:t>三、学术界使用情况</a:t>
            </a:r>
            <a:endParaRPr lang="zh-CN" altLang="en-US" sz="2800" b="1">
              <a:solidFill>
                <a:schemeClr val="bg1"/>
              </a:solidFill>
              <a:latin typeface="Times New Roman" panose="02020603050405020304" charset="0"/>
              <a:cs typeface="Times New Roman" panose="02020603050405020304" charset="0"/>
              <a:sym typeface="+mn-ea"/>
            </a:endParaRPr>
          </a:p>
        </p:txBody>
      </p:sp>
      <p:pic>
        <p:nvPicPr>
          <p:cNvPr id="2" name="图片 1"/>
          <p:cNvPicPr>
            <a:picLocks noChangeAspect="1"/>
          </p:cNvPicPr>
          <p:nvPr/>
        </p:nvPicPr>
        <p:blipFill>
          <a:blip r:embed="rId5"/>
          <a:stretch>
            <a:fillRect/>
          </a:stretch>
        </p:blipFill>
        <p:spPr>
          <a:xfrm>
            <a:off x="1284605" y="833120"/>
            <a:ext cx="9121140" cy="57226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8"/>
          <p:cNvSpPr>
            <a:spLocks noGrp="1"/>
          </p:cNvSpPr>
          <p:nvPr>
            <p:ph type="sldNum" sz="quarter" idx="12"/>
            <p:custDataLst>
              <p:tags r:id="rId1"/>
            </p:custDataLst>
          </p:nvPr>
        </p:nvSpPr>
        <p:spPr>
          <a:xfrm>
            <a:off x="9451975" y="6492875"/>
            <a:ext cx="2743200" cy="365125"/>
          </a:xfrm>
        </p:spPr>
        <p:txBody>
          <a:bodyPr/>
          <a:p>
            <a:fld id="{565CE74E-AB26-4998-AD42-012C4C1AD076}" type="slidenum">
              <a:rPr lang="zh-CN" altLang="en-US" smtClean="0"/>
            </a:fld>
            <a:endParaRPr lang="zh-CN" altLang="en-US"/>
          </a:p>
        </p:txBody>
      </p:sp>
      <p:sp>
        <p:nvSpPr>
          <p:cNvPr id="5" name="矩形 4"/>
          <p:cNvSpPr/>
          <p:nvPr>
            <p:custDataLst>
              <p:tags r:id="rId2"/>
            </p:custDataLst>
          </p:nvPr>
        </p:nvSpPr>
        <p:spPr>
          <a:xfrm>
            <a:off x="721360" y="-12700"/>
            <a:ext cx="11473815" cy="548680"/>
          </a:xfrm>
          <a:prstGeom prst="rect">
            <a:avLst/>
          </a:prstGeom>
          <a:solidFill>
            <a:srgbClr val="014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Freeform 5"/>
          <p:cNvSpPr/>
          <p:nvPr>
            <p:custDataLst>
              <p:tags r:id="rId3"/>
            </p:custDataLst>
          </p:nvPr>
        </p:nvSpPr>
        <p:spPr bwMode="auto">
          <a:xfrm>
            <a:off x="59056" y="52952"/>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014DA1"/>
          </a:solidFill>
          <a:ln>
            <a:solidFill>
              <a:srgbClr val="4472C4"/>
            </a:solidFill>
          </a:ln>
        </p:spPr>
        <p:txBody>
          <a:bodyPr/>
          <a:p>
            <a:endParaRPr lang="zh-CN" altLang="en-US">
              <a:solidFill>
                <a:schemeClr val="bg1"/>
              </a:solidFill>
            </a:endParaRPr>
          </a:p>
        </p:txBody>
      </p:sp>
      <p:sp>
        <p:nvSpPr>
          <p:cNvPr id="12" name="文本框 11"/>
          <p:cNvSpPr txBox="1"/>
          <p:nvPr>
            <p:custDataLst>
              <p:tags r:id="rId4"/>
            </p:custDataLst>
          </p:nvPr>
        </p:nvSpPr>
        <p:spPr>
          <a:xfrm>
            <a:off x="821055" y="0"/>
            <a:ext cx="8067675" cy="521970"/>
          </a:xfrm>
          <a:prstGeom prst="rect">
            <a:avLst/>
          </a:prstGeom>
          <a:noFill/>
        </p:spPr>
        <p:txBody>
          <a:bodyPr wrap="square" rtlCol="0">
            <a:noAutofit/>
          </a:bodyPr>
          <a:p>
            <a:r>
              <a:rPr lang="zh-CN" altLang="en-US" sz="2800" b="1">
                <a:solidFill>
                  <a:schemeClr val="bg1"/>
                </a:solidFill>
                <a:latin typeface="Times New Roman" panose="02020603050405020304" charset="0"/>
                <a:cs typeface="Times New Roman" panose="02020603050405020304" charset="0"/>
                <a:sym typeface="+mn-ea"/>
              </a:rPr>
              <a:t>三、学术界使用情况</a:t>
            </a:r>
            <a:endParaRPr lang="zh-CN" altLang="en-US" sz="2800" b="1">
              <a:solidFill>
                <a:schemeClr val="bg1"/>
              </a:solidFill>
              <a:latin typeface="Times New Roman" panose="02020603050405020304" charset="0"/>
              <a:cs typeface="Times New Roman" panose="02020603050405020304" charset="0"/>
              <a:sym typeface="+mn-ea"/>
            </a:endParaRPr>
          </a:p>
        </p:txBody>
      </p:sp>
      <p:sp>
        <p:nvSpPr>
          <p:cNvPr id="3" name="文本框 2"/>
          <p:cNvSpPr txBox="1"/>
          <p:nvPr/>
        </p:nvSpPr>
        <p:spPr>
          <a:xfrm>
            <a:off x="706755" y="709930"/>
            <a:ext cx="11172190" cy="5939155"/>
          </a:xfrm>
          <a:prstGeom prst="rect">
            <a:avLst/>
          </a:prstGeom>
          <a:noFill/>
        </p:spPr>
        <p:txBody>
          <a:bodyPr wrap="square" rtlCol="0" anchor="t">
            <a:spAutoFit/>
          </a:bodyPr>
          <a:p>
            <a:pPr algn="just"/>
            <a:r>
              <a:rPr lang="zh-CN" altLang="en-US" sz="2000" b="1">
                <a:solidFill>
                  <a:srgbClr val="FF0000"/>
                </a:solidFill>
                <a:latin typeface="Times New Roman" panose="02020603050405020304" charset="0"/>
                <a:cs typeface="Times New Roman" panose="02020603050405020304" charset="0"/>
              </a:rPr>
              <a:t>ISCAS 2023：</a:t>
            </a:r>
            <a:r>
              <a:rPr lang="zh-CN" altLang="en-US" sz="2000">
                <a:solidFill>
                  <a:srgbClr val="FF0000"/>
                </a:solidFill>
                <a:latin typeface="Times New Roman" panose="02020603050405020304" charset="0"/>
                <a:cs typeface="Times New Roman" panose="02020603050405020304" charset="0"/>
              </a:rPr>
              <a:t>OpenSpike: An OpenRAM SNN Accelerator（github上开源，基于SkyWater130)</a:t>
            </a:r>
            <a:endParaRPr lang="zh-CN" altLang="en-US" sz="2000">
              <a:solidFill>
                <a:srgbClr val="FF0000"/>
              </a:solidFill>
              <a:latin typeface="Times New Roman" panose="02020603050405020304" charset="0"/>
              <a:cs typeface="Times New Roman" panose="02020603050405020304" charset="0"/>
            </a:endParaRPr>
          </a:p>
          <a:p>
            <a:pPr algn="just"/>
            <a:endParaRPr lang="zh-CN" altLang="en-US" sz="2000">
              <a:latin typeface="Times New Roman" panose="02020603050405020304" charset="0"/>
              <a:cs typeface="Times New Roman" panose="02020603050405020304" charset="0"/>
            </a:endParaRPr>
          </a:p>
          <a:p>
            <a:pPr algn="just">
              <a:lnSpc>
                <a:spcPct val="110000"/>
              </a:lnSpc>
              <a:spcBef>
                <a:spcPts val="0"/>
              </a:spcBef>
              <a:spcAft>
                <a:spcPts val="0"/>
              </a:spcAft>
            </a:pPr>
            <a:r>
              <a:rPr lang="zh-CN" altLang="en-US" sz="2000" b="1">
                <a:latin typeface="Times New Roman" panose="02020603050405020304" charset="0"/>
                <a:cs typeface="Times New Roman" panose="02020603050405020304" charset="0"/>
              </a:rPr>
              <a:t>MIXDES 2023：</a:t>
            </a:r>
            <a:r>
              <a:rPr lang="zh-CN" altLang="en-US" sz="2000">
                <a:latin typeface="Times New Roman" panose="02020603050405020304" charset="0"/>
                <a:cs typeface="Times New Roman" panose="02020603050405020304" charset="0"/>
              </a:rPr>
              <a:t>Design and Implementation of Integrated Circuits Using Open Source Tools and SKY130 Free PDK</a:t>
            </a:r>
            <a:endParaRPr lang="zh-CN" altLang="en-US" sz="2000">
              <a:latin typeface="Times New Roman" panose="02020603050405020304" charset="0"/>
              <a:cs typeface="Times New Roman" panose="02020603050405020304" charset="0"/>
            </a:endParaRPr>
          </a:p>
          <a:p>
            <a:pPr algn="just"/>
            <a:endParaRPr lang="zh-CN" altLang="en-US" sz="2000">
              <a:latin typeface="Times New Roman" panose="02020603050405020304" charset="0"/>
              <a:cs typeface="Times New Roman" panose="02020603050405020304" charset="0"/>
            </a:endParaRPr>
          </a:p>
          <a:p>
            <a:pPr algn="just"/>
            <a:r>
              <a:rPr lang="zh-CN" altLang="en-US" sz="2000" b="1">
                <a:latin typeface="Times New Roman" panose="02020603050405020304" charset="0"/>
                <a:cs typeface="Times New Roman" panose="02020603050405020304" charset="0"/>
              </a:rPr>
              <a:t>IEICE 2023：</a:t>
            </a:r>
            <a:r>
              <a:rPr lang="zh-CN" altLang="en-US" sz="2000">
                <a:latin typeface="Times New Roman" panose="02020603050405020304" charset="0"/>
                <a:cs typeface="Times New Roman" panose="02020603050405020304" charset="0"/>
              </a:rPr>
              <a:t>Libretto: An Open Cell Timing Characterizer for Open Source VLSI Design</a:t>
            </a:r>
            <a:endParaRPr lang="zh-CN" altLang="en-US" sz="2000">
              <a:latin typeface="Times New Roman" panose="02020603050405020304" charset="0"/>
              <a:cs typeface="Times New Roman" panose="02020603050405020304" charset="0"/>
            </a:endParaRPr>
          </a:p>
          <a:p>
            <a:pPr algn="just"/>
            <a:endParaRPr lang="zh-CN" altLang="en-US" sz="2000">
              <a:latin typeface="Times New Roman" panose="02020603050405020304" charset="0"/>
              <a:cs typeface="Times New Roman" panose="02020603050405020304" charset="0"/>
            </a:endParaRPr>
          </a:p>
          <a:p>
            <a:pPr algn="just">
              <a:lnSpc>
                <a:spcPct val="110000"/>
              </a:lnSpc>
              <a:spcBef>
                <a:spcPts val="0"/>
              </a:spcBef>
              <a:spcAft>
                <a:spcPts val="0"/>
              </a:spcAft>
            </a:pPr>
            <a:r>
              <a:rPr lang="zh-CN" altLang="en-US" sz="2000" b="1">
                <a:latin typeface="Times New Roman" panose="02020603050405020304" charset="0"/>
                <a:cs typeface="Times New Roman" panose="02020603050405020304" charset="0"/>
              </a:rPr>
              <a:t>VLSI-SoC 2023: </a:t>
            </a:r>
            <a:r>
              <a:rPr lang="zh-CN" altLang="en-US" sz="2000">
                <a:latin typeface="Times New Roman" panose="02020603050405020304" charset="0"/>
                <a:cs typeface="Times New Roman" panose="02020603050405020304" charset="0"/>
              </a:rPr>
              <a:t>Bi-Directional Time Domain Duplexing (TDD) Amplifier for 5G Applications（基于SkyWater130）</a:t>
            </a:r>
            <a:endParaRPr lang="zh-CN" altLang="en-US" sz="2000">
              <a:latin typeface="Times New Roman" panose="02020603050405020304" charset="0"/>
              <a:cs typeface="Times New Roman" panose="02020603050405020304" charset="0"/>
            </a:endParaRPr>
          </a:p>
          <a:p>
            <a:pPr algn="just"/>
            <a:endParaRPr lang="zh-CN" altLang="en-US" sz="2000">
              <a:latin typeface="Times New Roman" panose="02020603050405020304" charset="0"/>
              <a:cs typeface="Times New Roman" panose="02020603050405020304" charset="0"/>
            </a:endParaRPr>
          </a:p>
          <a:p>
            <a:pPr algn="just"/>
            <a:r>
              <a:rPr lang="zh-CN" altLang="en-US" sz="2000" b="1">
                <a:latin typeface="Times New Roman" panose="02020603050405020304" charset="0"/>
                <a:cs typeface="Times New Roman" panose="02020603050405020304" charset="0"/>
              </a:rPr>
              <a:t>SIITME 2023：</a:t>
            </a:r>
            <a:r>
              <a:rPr lang="zh-CN" altLang="en-US" sz="2000">
                <a:latin typeface="Times New Roman" panose="02020603050405020304" charset="0"/>
                <a:cs typeface="Times New Roman" panose="02020603050405020304" charset="0"/>
              </a:rPr>
              <a:t>Chiplets and Next-gen Packaging Technologies in University Education</a:t>
            </a:r>
            <a:endParaRPr lang="zh-CN" altLang="en-US" sz="2000">
              <a:latin typeface="Times New Roman" panose="02020603050405020304" charset="0"/>
              <a:cs typeface="Times New Roman" panose="02020603050405020304" charset="0"/>
            </a:endParaRPr>
          </a:p>
          <a:p>
            <a:pPr algn="just"/>
            <a:endParaRPr lang="zh-CN" altLang="en-US" sz="2000">
              <a:latin typeface="Times New Roman" panose="02020603050405020304" charset="0"/>
              <a:cs typeface="Times New Roman" panose="02020603050405020304" charset="0"/>
            </a:endParaRPr>
          </a:p>
          <a:p>
            <a:pPr algn="just"/>
            <a:r>
              <a:rPr lang="zh-CN" altLang="en-US" sz="2000" b="1">
                <a:latin typeface="Times New Roman" panose="02020603050405020304" charset="0"/>
                <a:cs typeface="Times New Roman" panose="02020603050405020304" charset="0"/>
              </a:rPr>
              <a:t>MELECON 2024 ：</a:t>
            </a:r>
            <a:r>
              <a:rPr lang="zh-CN" altLang="en-US" sz="2000">
                <a:latin typeface="Times New Roman" panose="02020603050405020304" charset="0"/>
                <a:cs typeface="Times New Roman" panose="02020603050405020304" charset="0"/>
              </a:rPr>
              <a:t>Open Skywater130nm PDK-based IP Development Platform: A PWM Peripheral Case Study</a:t>
            </a:r>
            <a:endParaRPr lang="zh-CN" altLang="en-US" sz="2000">
              <a:latin typeface="Times New Roman" panose="02020603050405020304" charset="0"/>
              <a:cs typeface="Times New Roman" panose="02020603050405020304" charset="0"/>
            </a:endParaRPr>
          </a:p>
          <a:p>
            <a:pPr algn="just"/>
            <a:endParaRPr lang="zh-CN" altLang="en-US" sz="2000">
              <a:latin typeface="Times New Roman" panose="02020603050405020304" charset="0"/>
              <a:cs typeface="Times New Roman" panose="02020603050405020304" charset="0"/>
            </a:endParaRPr>
          </a:p>
          <a:p>
            <a:pPr marL="342900" indent="-342900" algn="just">
              <a:lnSpc>
                <a:spcPct val="120000"/>
              </a:lnSpc>
              <a:spcBef>
                <a:spcPts val="0"/>
              </a:spcBef>
              <a:spcAft>
                <a:spcPts val="0"/>
              </a:spcAft>
              <a:buFont typeface="Wingdings" panose="05000000000000000000" charset="0"/>
              <a:buChar char="Ø"/>
            </a:pPr>
            <a:r>
              <a:rPr lang="zh-CN" altLang="en-US" sz="2000">
                <a:latin typeface="Times New Roman" panose="02020603050405020304" charset="0"/>
                <a:cs typeface="Times New Roman" panose="02020603050405020304" charset="0"/>
              </a:rPr>
              <a:t>总体来说引用量不太多，研究适配限于</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SkyWater 130</a:t>
            </a:r>
            <a:r>
              <a:rPr lang="en-US" altLang="zh-CN" sz="2000">
                <a:latin typeface="Times New Roman" panose="02020603050405020304" charset="0"/>
                <a:cs typeface="Times New Roman" panose="02020603050405020304" charset="0"/>
              </a:rPr>
              <a:t> nm </a:t>
            </a:r>
            <a:r>
              <a:rPr lang="zh-CN" altLang="en-US" sz="2000">
                <a:latin typeface="Times New Roman" panose="02020603050405020304" charset="0"/>
                <a:cs typeface="Times New Roman" panose="02020603050405020304" charset="0"/>
              </a:rPr>
              <a:t>和</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Global Foundries 180</a:t>
            </a:r>
            <a:r>
              <a:rPr lang="en-US" altLang="zh-CN" sz="2000">
                <a:latin typeface="Times New Roman" panose="02020603050405020304" charset="0"/>
                <a:cs typeface="Times New Roman" panose="02020603050405020304" charset="0"/>
              </a:rPr>
              <a:t> nm</a:t>
            </a:r>
            <a:r>
              <a:rPr lang="zh-CN" altLang="en-US" sz="2000">
                <a:latin typeface="Times New Roman" panose="02020603050405020304" charset="0"/>
                <a:cs typeface="Times New Roman" panose="02020603050405020304" charset="0"/>
              </a:rPr>
              <a:t>，最具影响力的是ISCAS 2023，基于</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Open_pdks</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开发了加速器并在</a:t>
            </a:r>
            <a:r>
              <a:rPr lang="en-US" altLang="zh-CN" sz="2000">
                <a:latin typeface="Times New Roman" panose="02020603050405020304" charset="0"/>
                <a:cs typeface="Times New Roman" panose="02020603050405020304" charset="0"/>
              </a:rPr>
              <a:t> G</a:t>
            </a:r>
            <a:r>
              <a:rPr lang="zh-CN" altLang="en-US" sz="2000">
                <a:latin typeface="Times New Roman" panose="02020603050405020304" charset="0"/>
                <a:cs typeface="Times New Roman" panose="02020603050405020304" charset="0"/>
              </a:rPr>
              <a:t>ithub</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上开源，更多的论文关注点在于其开源性的研究与对应生态链平台的构建</a:t>
            </a:r>
            <a:endParaRPr lang="en-US" altLang="zh-CN" sz="2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8"/>
          <p:cNvSpPr>
            <a:spLocks noGrp="1"/>
          </p:cNvSpPr>
          <p:nvPr>
            <p:ph type="sldNum" sz="quarter" idx="12"/>
            <p:custDataLst>
              <p:tags r:id="rId1"/>
            </p:custDataLst>
          </p:nvPr>
        </p:nvSpPr>
        <p:spPr>
          <a:xfrm>
            <a:off x="9451975" y="6492875"/>
            <a:ext cx="2743200" cy="365125"/>
          </a:xfrm>
        </p:spPr>
        <p:txBody>
          <a:bodyPr/>
          <a:p>
            <a:fld id="{565CE74E-AB26-4998-AD42-012C4C1AD076}" type="slidenum">
              <a:rPr lang="zh-CN" altLang="en-US" smtClean="0"/>
            </a:fld>
            <a:endParaRPr lang="zh-CN" altLang="en-US"/>
          </a:p>
        </p:txBody>
      </p:sp>
      <p:sp>
        <p:nvSpPr>
          <p:cNvPr id="5" name="矩形 4"/>
          <p:cNvSpPr/>
          <p:nvPr>
            <p:custDataLst>
              <p:tags r:id="rId2"/>
            </p:custDataLst>
          </p:nvPr>
        </p:nvSpPr>
        <p:spPr>
          <a:xfrm>
            <a:off x="721360" y="-12700"/>
            <a:ext cx="11473815" cy="548680"/>
          </a:xfrm>
          <a:prstGeom prst="rect">
            <a:avLst/>
          </a:prstGeom>
          <a:solidFill>
            <a:srgbClr val="014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Freeform 5"/>
          <p:cNvSpPr/>
          <p:nvPr>
            <p:custDataLst>
              <p:tags r:id="rId3"/>
            </p:custDataLst>
          </p:nvPr>
        </p:nvSpPr>
        <p:spPr bwMode="auto">
          <a:xfrm>
            <a:off x="59056" y="52952"/>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014DA1"/>
          </a:solidFill>
          <a:ln>
            <a:solidFill>
              <a:srgbClr val="4472C4"/>
            </a:solidFill>
          </a:ln>
        </p:spPr>
        <p:txBody>
          <a:bodyPr/>
          <a:p>
            <a:endParaRPr lang="zh-CN" altLang="en-US">
              <a:solidFill>
                <a:schemeClr val="bg1"/>
              </a:solidFill>
            </a:endParaRPr>
          </a:p>
        </p:txBody>
      </p:sp>
      <p:sp>
        <p:nvSpPr>
          <p:cNvPr id="12" name="文本框 11"/>
          <p:cNvSpPr txBox="1"/>
          <p:nvPr>
            <p:custDataLst>
              <p:tags r:id="rId4"/>
            </p:custDataLst>
          </p:nvPr>
        </p:nvSpPr>
        <p:spPr>
          <a:xfrm>
            <a:off x="821055" y="0"/>
            <a:ext cx="8067675" cy="521970"/>
          </a:xfrm>
          <a:prstGeom prst="rect">
            <a:avLst/>
          </a:prstGeom>
          <a:noFill/>
        </p:spPr>
        <p:txBody>
          <a:bodyPr wrap="square" rtlCol="0">
            <a:noAutofit/>
          </a:bodyPr>
          <a:p>
            <a:r>
              <a:rPr lang="zh-CN" altLang="en-US" sz="2800" b="1">
                <a:solidFill>
                  <a:schemeClr val="bg1"/>
                </a:solidFill>
                <a:latin typeface="Times New Roman" panose="02020603050405020304" charset="0"/>
                <a:cs typeface="Times New Roman" panose="02020603050405020304" charset="0"/>
                <a:sym typeface="+mn-ea"/>
              </a:rPr>
              <a:t>三、学术界使用情况</a:t>
            </a:r>
            <a:endParaRPr lang="zh-CN" altLang="en-US" sz="2800" b="1">
              <a:solidFill>
                <a:schemeClr val="bg1"/>
              </a:solidFill>
              <a:latin typeface="Times New Roman" panose="02020603050405020304" charset="0"/>
              <a:cs typeface="Times New Roman" panose="02020603050405020304" charset="0"/>
              <a:sym typeface="+mn-ea"/>
            </a:endParaRPr>
          </a:p>
        </p:txBody>
      </p:sp>
      <p:pic>
        <p:nvPicPr>
          <p:cNvPr id="3" name="图片 2"/>
          <p:cNvPicPr>
            <a:picLocks noChangeAspect="1"/>
          </p:cNvPicPr>
          <p:nvPr/>
        </p:nvPicPr>
        <p:blipFill>
          <a:blip r:embed="rId5"/>
          <a:stretch>
            <a:fillRect/>
          </a:stretch>
        </p:blipFill>
        <p:spPr>
          <a:xfrm>
            <a:off x="4788535" y="-12700"/>
            <a:ext cx="7406640" cy="1543050"/>
          </a:xfrm>
          <a:prstGeom prst="rect">
            <a:avLst/>
          </a:prstGeom>
        </p:spPr>
      </p:pic>
      <p:pic>
        <p:nvPicPr>
          <p:cNvPr id="6" name="图片 5"/>
          <p:cNvPicPr>
            <a:picLocks noChangeAspect="1"/>
          </p:cNvPicPr>
          <p:nvPr/>
        </p:nvPicPr>
        <p:blipFill>
          <a:blip r:embed="rId6"/>
          <a:stretch>
            <a:fillRect/>
          </a:stretch>
        </p:blipFill>
        <p:spPr>
          <a:xfrm>
            <a:off x="1755140" y="1734820"/>
            <a:ext cx="8522335" cy="4987290"/>
          </a:xfrm>
          <a:prstGeom prst="rect">
            <a:avLst/>
          </a:prstGeom>
        </p:spPr>
      </p:pic>
      <p:sp>
        <p:nvSpPr>
          <p:cNvPr id="7" name="矩形 6"/>
          <p:cNvSpPr/>
          <p:nvPr/>
        </p:nvSpPr>
        <p:spPr>
          <a:xfrm>
            <a:off x="4379595" y="5802630"/>
            <a:ext cx="3916045" cy="205740"/>
          </a:xfrm>
          <a:prstGeom prst="rect">
            <a:avLst/>
          </a:prstGeom>
          <a:noFill/>
          <a:ln w="28575">
            <a:solidFill>
              <a:srgbClr val="FF0000"/>
            </a:solidFill>
          </a:ln>
          <a:extLst>
            <a:ext uri="{909E8E84-426E-40DD-AFC4-6F175D3DCCD1}">
              <a14:hiddenFill xmlns:a14="http://schemas.microsoft.com/office/drawing/2010/main">
                <a:solidFill>
                  <a:srgbClr val="FF0000"/>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8"/>
          <p:cNvSpPr>
            <a:spLocks noGrp="1"/>
          </p:cNvSpPr>
          <p:nvPr>
            <p:ph type="sldNum" sz="quarter" idx="12"/>
            <p:custDataLst>
              <p:tags r:id="rId1"/>
            </p:custDataLst>
          </p:nvPr>
        </p:nvSpPr>
        <p:spPr>
          <a:xfrm>
            <a:off x="9451975" y="6492875"/>
            <a:ext cx="2743200" cy="365125"/>
          </a:xfrm>
        </p:spPr>
        <p:txBody>
          <a:bodyPr/>
          <a:p>
            <a:fld id="{565CE74E-AB26-4998-AD42-012C4C1AD076}" type="slidenum">
              <a:rPr lang="zh-CN" altLang="en-US" smtClean="0"/>
            </a:fld>
            <a:endParaRPr lang="zh-CN" altLang="en-US"/>
          </a:p>
        </p:txBody>
      </p:sp>
      <p:sp>
        <p:nvSpPr>
          <p:cNvPr id="5" name="矩形 4"/>
          <p:cNvSpPr/>
          <p:nvPr>
            <p:custDataLst>
              <p:tags r:id="rId2"/>
            </p:custDataLst>
          </p:nvPr>
        </p:nvSpPr>
        <p:spPr>
          <a:xfrm>
            <a:off x="721360" y="-12700"/>
            <a:ext cx="11473815" cy="548680"/>
          </a:xfrm>
          <a:prstGeom prst="rect">
            <a:avLst/>
          </a:prstGeom>
          <a:solidFill>
            <a:srgbClr val="014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Freeform 5"/>
          <p:cNvSpPr/>
          <p:nvPr>
            <p:custDataLst>
              <p:tags r:id="rId3"/>
            </p:custDataLst>
          </p:nvPr>
        </p:nvSpPr>
        <p:spPr bwMode="auto">
          <a:xfrm>
            <a:off x="59056" y="52952"/>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014DA1"/>
          </a:solidFill>
          <a:ln>
            <a:solidFill>
              <a:srgbClr val="4472C4"/>
            </a:solidFill>
          </a:ln>
        </p:spPr>
        <p:txBody>
          <a:bodyPr/>
          <a:p>
            <a:endParaRPr lang="zh-CN" altLang="en-US">
              <a:solidFill>
                <a:schemeClr val="bg1"/>
              </a:solidFill>
            </a:endParaRPr>
          </a:p>
        </p:txBody>
      </p:sp>
      <p:sp>
        <p:nvSpPr>
          <p:cNvPr id="12" name="文本框 11"/>
          <p:cNvSpPr txBox="1"/>
          <p:nvPr>
            <p:custDataLst>
              <p:tags r:id="rId4"/>
            </p:custDataLst>
          </p:nvPr>
        </p:nvSpPr>
        <p:spPr>
          <a:xfrm>
            <a:off x="821055" y="0"/>
            <a:ext cx="8067675" cy="521970"/>
          </a:xfrm>
          <a:prstGeom prst="rect">
            <a:avLst/>
          </a:prstGeom>
          <a:noFill/>
        </p:spPr>
        <p:txBody>
          <a:bodyPr wrap="square" rtlCol="0">
            <a:noAutofit/>
          </a:bodyPr>
          <a:p>
            <a:r>
              <a:rPr lang="zh-CN" altLang="en-US" sz="2800" b="1">
                <a:solidFill>
                  <a:schemeClr val="bg1"/>
                </a:solidFill>
                <a:latin typeface="Times New Roman" panose="02020603050405020304" charset="0"/>
                <a:cs typeface="Times New Roman" panose="02020603050405020304" charset="0"/>
                <a:sym typeface="+mn-ea"/>
              </a:rPr>
              <a:t>三、学术界使用情况</a:t>
            </a:r>
            <a:endParaRPr lang="zh-CN" altLang="en-US" sz="2800" b="1">
              <a:solidFill>
                <a:schemeClr val="bg1"/>
              </a:solidFill>
              <a:latin typeface="Times New Roman" panose="02020603050405020304" charset="0"/>
              <a:cs typeface="Times New Roman" panose="02020603050405020304" charset="0"/>
              <a:sym typeface="+mn-ea"/>
            </a:endParaRPr>
          </a:p>
        </p:txBody>
      </p:sp>
      <p:sp>
        <p:nvSpPr>
          <p:cNvPr id="2" name="文本框 1"/>
          <p:cNvSpPr txBox="1"/>
          <p:nvPr/>
        </p:nvSpPr>
        <p:spPr>
          <a:xfrm>
            <a:off x="692785" y="1216343"/>
            <a:ext cx="5080000" cy="398780"/>
          </a:xfrm>
          <a:prstGeom prst="rect">
            <a:avLst/>
          </a:prstGeom>
        </p:spPr>
        <p:txBody>
          <a:bodyPr>
            <a:spAutoFit/>
          </a:bodyPr>
          <a:p>
            <a:r>
              <a:rPr lang="en-US" altLang="zh-CN" sz="2000">
                <a:latin typeface="Times New Roman" panose="02020603050405020304" charset="0"/>
                <a:cs typeface="Times New Roman" panose="02020603050405020304" charset="0"/>
                <a:hlinkClick r:id="rId5"/>
              </a:rPr>
              <a:t>GitHub - The-OpenROAD-Project/asap7</a:t>
            </a:r>
            <a:endParaRPr lang="en-US" altLang="zh-CN" sz="2000">
              <a:latin typeface="Times New Roman" panose="02020603050405020304" charset="0"/>
              <a:cs typeface="Times New Roman" panose="02020603050405020304" charset="0"/>
              <a:hlinkClick r:id="rId5"/>
            </a:endParaRPr>
          </a:p>
        </p:txBody>
      </p:sp>
      <p:sp>
        <p:nvSpPr>
          <p:cNvPr id="4" name="文本框 3"/>
          <p:cNvSpPr txBox="1"/>
          <p:nvPr/>
        </p:nvSpPr>
        <p:spPr>
          <a:xfrm>
            <a:off x="692785" y="1720850"/>
            <a:ext cx="10805795" cy="5073650"/>
          </a:xfrm>
          <a:prstGeom prst="rect">
            <a:avLst/>
          </a:prstGeom>
          <a:noFill/>
        </p:spPr>
        <p:txBody>
          <a:bodyPr wrap="square" rtlCol="0">
            <a:spAutoFit/>
          </a:bodyPr>
          <a:p>
            <a:pPr marL="342900" indent="-342900" algn="just" fontAlgn="auto">
              <a:lnSpc>
                <a:spcPct val="120000"/>
              </a:lnSpc>
              <a:buFont typeface="+mj-lt"/>
              <a:buAutoNum type="arabicPeriod"/>
            </a:pPr>
            <a:r>
              <a:rPr lang="zh-CN" altLang="en-US">
                <a:latin typeface="Times New Roman" panose="02020603050405020304" charset="0"/>
                <a:cs typeface="Times New Roman" panose="02020603050405020304" charset="0"/>
              </a:rPr>
              <a:t>L. T. Clark, V. Vashishtha, L. Shifren, A. Gujja, S. Sinha, B. Cline, C. Ramamurthy, and G. Yeric, “</a:t>
            </a:r>
            <a:r>
              <a:rPr lang="zh-CN" altLang="en-US" b="1">
                <a:solidFill>
                  <a:srgbClr val="FF0000"/>
                </a:solidFill>
                <a:latin typeface="Times New Roman" panose="02020603050405020304" charset="0"/>
                <a:cs typeface="Times New Roman" panose="02020603050405020304" charset="0"/>
              </a:rPr>
              <a:t>ASAP: A 7-nm finFET predictive process design kit,</a:t>
            </a:r>
            <a:r>
              <a:rPr lang="zh-CN" altLang="en-US">
                <a:latin typeface="Times New Roman" panose="02020603050405020304" charset="0"/>
                <a:cs typeface="Times New Roman" panose="02020603050405020304" charset="0"/>
              </a:rPr>
              <a:t>” Microelectronics Journal, vol. 53, pp. 105-115, Jul. 2016.</a:t>
            </a:r>
            <a:endParaRPr lang="zh-CN" altLang="en-US">
              <a:latin typeface="Times New Roman" panose="02020603050405020304" charset="0"/>
              <a:cs typeface="Times New Roman" panose="02020603050405020304" charset="0"/>
            </a:endParaRPr>
          </a:p>
          <a:p>
            <a:pPr marL="342900" indent="-342900" algn="just" fontAlgn="auto">
              <a:lnSpc>
                <a:spcPct val="120000"/>
              </a:lnSpc>
              <a:buFont typeface="+mj-lt"/>
              <a:buAutoNum type="arabicPeriod"/>
            </a:pPr>
            <a:r>
              <a:rPr lang="zh-CN" altLang="en-US">
                <a:latin typeface="Times New Roman" panose="02020603050405020304" charset="0"/>
                <a:cs typeface="Times New Roman" panose="02020603050405020304" charset="0"/>
              </a:rPr>
              <a:t>V. Vashishtha, M. Vangala and L. T. Clark, "ASAP7 predictive design kit development and cell design technology co-optimization: Invited paper," Proc. ICCAD, pp. 992-998, Nov. 2017.</a:t>
            </a:r>
            <a:endParaRPr lang="zh-CN" altLang="en-US">
              <a:latin typeface="Times New Roman" panose="02020603050405020304" charset="0"/>
              <a:cs typeface="Times New Roman" panose="02020603050405020304" charset="0"/>
            </a:endParaRPr>
          </a:p>
          <a:p>
            <a:pPr marL="342900" indent="-342900" algn="just" fontAlgn="auto">
              <a:lnSpc>
                <a:spcPct val="120000"/>
              </a:lnSpc>
              <a:buFont typeface="+mj-lt"/>
              <a:buAutoNum type="arabicPeriod"/>
            </a:pPr>
            <a:r>
              <a:rPr lang="zh-CN" altLang="en-US">
                <a:latin typeface="Times New Roman" panose="02020603050405020304" charset="0"/>
                <a:cs typeface="Times New Roman" panose="02020603050405020304" charset="0"/>
              </a:rPr>
              <a:t>V. Vashishtha and L. T. Clark, “Comparing bulk-Si FinFET and gate-all-around FETs for the 5 nm technology node,” Microelectronics J., 2020.</a:t>
            </a:r>
            <a:endParaRPr lang="zh-CN" altLang="en-US">
              <a:latin typeface="Times New Roman" panose="02020603050405020304" charset="0"/>
              <a:cs typeface="Times New Roman" panose="02020603050405020304" charset="0"/>
            </a:endParaRPr>
          </a:p>
          <a:p>
            <a:pPr marL="342900" indent="-342900" algn="just" fontAlgn="auto">
              <a:lnSpc>
                <a:spcPct val="120000"/>
              </a:lnSpc>
              <a:buFont typeface="+mj-lt"/>
              <a:buAutoNum type="arabicPeriod"/>
            </a:pPr>
            <a:r>
              <a:rPr lang="zh-CN" altLang="en-US">
                <a:latin typeface="Times New Roman" panose="02020603050405020304" charset="0"/>
                <a:cs typeface="Times New Roman" panose="02020603050405020304" charset="0"/>
              </a:rPr>
              <a:t>V. Vashishtha, L. Masand, A. Dosi and L. T. Clark, “Systematic Analysis of the Timing and Power Impact of Pure Lines and Cuts Routing for Multiple Patterning,” Proc. SPIE DTCO, 2017.</a:t>
            </a:r>
            <a:endParaRPr lang="zh-CN" altLang="en-US">
              <a:latin typeface="Times New Roman" panose="02020603050405020304" charset="0"/>
              <a:cs typeface="Times New Roman" panose="02020603050405020304" charset="0"/>
            </a:endParaRPr>
          </a:p>
          <a:p>
            <a:pPr marL="342900" indent="-342900" algn="just" fontAlgn="auto">
              <a:lnSpc>
                <a:spcPct val="120000"/>
              </a:lnSpc>
              <a:buFont typeface="+mj-lt"/>
              <a:buAutoNum type="arabicPeriod"/>
            </a:pPr>
            <a:r>
              <a:rPr lang="zh-CN" altLang="en-US">
                <a:latin typeface="Times New Roman" panose="02020603050405020304" charset="0"/>
                <a:cs typeface="Times New Roman" panose="02020603050405020304" charset="0"/>
              </a:rPr>
              <a:t>V. Vashishtha, L. Masand, A. Dosi, and L. T. Clark, “Design Technology Co-Optimization of Back End of Line Design Rules for a 7 nm Predictive Process Design Kit,” Proc. ISQED, 2017.</a:t>
            </a:r>
            <a:endParaRPr lang="zh-CN" altLang="en-US">
              <a:latin typeface="Times New Roman" panose="02020603050405020304" charset="0"/>
              <a:cs typeface="Times New Roman" panose="02020603050405020304" charset="0"/>
            </a:endParaRPr>
          </a:p>
          <a:p>
            <a:pPr marL="342900" indent="-342900" algn="just" fontAlgn="auto">
              <a:lnSpc>
                <a:spcPct val="120000"/>
              </a:lnSpc>
              <a:buFont typeface="+mj-lt"/>
              <a:buAutoNum type="arabicPeriod"/>
            </a:pPr>
            <a:r>
              <a:rPr lang="zh-CN" altLang="en-US">
                <a:latin typeface="Times New Roman" panose="02020603050405020304" charset="0"/>
                <a:cs typeface="Times New Roman" panose="02020603050405020304" charset="0"/>
              </a:rPr>
              <a:t>V. Vashishtha, M. Vangala, P. Sharma, and L. T. Clark, “Robust 7-nm SRAM Design on a Predictive PDK,” Proc. ISCAS, 2017.</a:t>
            </a:r>
            <a:endParaRPr lang="zh-CN" altLang="en-US">
              <a:latin typeface="Times New Roman" panose="02020603050405020304" charset="0"/>
              <a:cs typeface="Times New Roman" panose="02020603050405020304" charset="0"/>
            </a:endParaRPr>
          </a:p>
          <a:p>
            <a:pPr marL="342900" indent="-342900" algn="just" fontAlgn="auto">
              <a:lnSpc>
                <a:spcPct val="120000"/>
              </a:lnSpc>
              <a:buFont typeface="+mj-lt"/>
              <a:buAutoNum type="arabicPeriod"/>
            </a:pPr>
            <a:r>
              <a:rPr lang="zh-CN" altLang="en-US">
                <a:latin typeface="Times New Roman" panose="02020603050405020304" charset="0"/>
                <a:cs typeface="Times New Roman" panose="02020603050405020304" charset="0"/>
              </a:rPr>
              <a:t>L. T. Clark, V. Vashishtha, D. M. Harris, Samuel Dietrich, and Zunyan Wang, “Design Flows and Collateral for the ASAP7 7nm FinFET Predictive Process Design Kit,” Proc. MSE, 2017.</a:t>
            </a:r>
            <a:endParaRPr lang="zh-CN" altLang="en-US">
              <a:latin typeface="Times New Roman" panose="02020603050405020304" charset="0"/>
              <a:cs typeface="Times New Roman" panose="02020603050405020304" charset="0"/>
            </a:endParaRPr>
          </a:p>
          <a:p>
            <a:pPr marL="342900" indent="-342900" algn="just" fontAlgn="auto">
              <a:lnSpc>
                <a:spcPct val="120000"/>
              </a:lnSpc>
              <a:buFont typeface="+mj-lt"/>
              <a:buAutoNum type="arabicPeriod"/>
            </a:pPr>
            <a:r>
              <a:rPr lang="zh-CN" altLang="en-US">
                <a:latin typeface="Times New Roman" panose="02020603050405020304" charset="0"/>
                <a:cs typeface="Times New Roman" panose="02020603050405020304" charset="0"/>
              </a:rPr>
              <a:t>L. T. Clark and V. Vashishtha, , “Design with sub-10 nm FinFET Technologies,” Presented at CICC, 2017.</a:t>
            </a:r>
            <a:endParaRPr lang="zh-CN" altLang="en-US">
              <a:latin typeface="Times New Roman" panose="02020603050405020304" charset="0"/>
              <a:cs typeface="Times New Roman" panose="02020603050405020304" charset="0"/>
            </a:endParaRPr>
          </a:p>
        </p:txBody>
      </p:sp>
      <p:sp>
        <p:nvSpPr>
          <p:cNvPr id="3" name="文本框 2"/>
          <p:cNvSpPr txBox="1"/>
          <p:nvPr/>
        </p:nvSpPr>
        <p:spPr>
          <a:xfrm>
            <a:off x="721360" y="669608"/>
            <a:ext cx="5080000" cy="398780"/>
          </a:xfrm>
          <a:prstGeom prst="rect">
            <a:avLst/>
          </a:prstGeom>
        </p:spPr>
        <p:txBody>
          <a:bodyPr>
            <a:spAutoFit/>
          </a:bodyPr>
          <a:p>
            <a:pPr marL="342900" indent="-342900">
              <a:buFont typeface="Wingdings" panose="05000000000000000000" charset="0"/>
              <a:buChar char="Ø"/>
            </a:pPr>
            <a:r>
              <a:rPr lang="en-US" altLang="zh-CN" sz="2000" b="1" i="0">
                <a:solidFill>
                  <a:srgbClr val="FF0000"/>
                </a:solidFill>
                <a:latin typeface="Times New Roman" panose="02020603050405020304" charset="0"/>
                <a:ea typeface="Rubik-Light"/>
                <a:cs typeface="Times New Roman" panose="02020603050405020304" charset="0"/>
              </a:rPr>
              <a:t>ASAP7 7nm ASAP Predictive PDK</a:t>
            </a:r>
            <a:endParaRPr lang="en-US" altLang="zh-CN" sz="2000" b="1" i="0">
              <a:solidFill>
                <a:srgbClr val="FF0000"/>
              </a:solidFill>
              <a:latin typeface="Times New Roman" panose="02020603050405020304" charset="0"/>
              <a:ea typeface="Rubik-Light"/>
              <a:cs typeface="Times New Roman" panose="02020603050405020304" charset="0"/>
            </a:endParaRPr>
          </a:p>
        </p:txBody>
      </p:sp>
      <p:pic>
        <p:nvPicPr>
          <p:cNvPr id="7" name="图片 6"/>
          <p:cNvPicPr>
            <a:picLocks noChangeAspect="1"/>
          </p:cNvPicPr>
          <p:nvPr/>
        </p:nvPicPr>
        <p:blipFill>
          <a:blip r:embed="rId6"/>
          <a:stretch>
            <a:fillRect/>
          </a:stretch>
        </p:blipFill>
        <p:spPr>
          <a:xfrm>
            <a:off x="7863840" y="-12700"/>
            <a:ext cx="4331335" cy="18218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8"/>
          <p:cNvSpPr>
            <a:spLocks noGrp="1"/>
          </p:cNvSpPr>
          <p:nvPr>
            <p:ph type="sldNum" sz="quarter" idx="12"/>
            <p:custDataLst>
              <p:tags r:id="rId1"/>
            </p:custDataLst>
          </p:nvPr>
        </p:nvSpPr>
        <p:spPr>
          <a:xfrm>
            <a:off x="9451975" y="6492875"/>
            <a:ext cx="2743200" cy="365125"/>
          </a:xfrm>
        </p:spPr>
        <p:txBody>
          <a:bodyPr/>
          <a:p>
            <a:fld id="{565CE74E-AB26-4998-AD42-012C4C1AD076}" type="slidenum">
              <a:rPr lang="zh-CN" altLang="en-US" smtClean="0"/>
            </a:fld>
            <a:endParaRPr lang="zh-CN" altLang="en-US"/>
          </a:p>
        </p:txBody>
      </p:sp>
      <p:sp>
        <p:nvSpPr>
          <p:cNvPr id="5" name="矩形 4"/>
          <p:cNvSpPr/>
          <p:nvPr>
            <p:custDataLst>
              <p:tags r:id="rId2"/>
            </p:custDataLst>
          </p:nvPr>
        </p:nvSpPr>
        <p:spPr>
          <a:xfrm>
            <a:off x="721360" y="-12700"/>
            <a:ext cx="11473815" cy="548680"/>
          </a:xfrm>
          <a:prstGeom prst="rect">
            <a:avLst/>
          </a:prstGeom>
          <a:solidFill>
            <a:srgbClr val="014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Freeform 5"/>
          <p:cNvSpPr/>
          <p:nvPr>
            <p:custDataLst>
              <p:tags r:id="rId3"/>
            </p:custDataLst>
          </p:nvPr>
        </p:nvSpPr>
        <p:spPr bwMode="auto">
          <a:xfrm>
            <a:off x="59056" y="52952"/>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014DA1"/>
          </a:solidFill>
          <a:ln>
            <a:solidFill>
              <a:srgbClr val="4472C4"/>
            </a:solidFill>
          </a:ln>
        </p:spPr>
        <p:txBody>
          <a:bodyPr/>
          <a:p>
            <a:endParaRPr lang="zh-CN" altLang="en-US">
              <a:solidFill>
                <a:schemeClr val="bg1"/>
              </a:solidFill>
            </a:endParaRPr>
          </a:p>
        </p:txBody>
      </p:sp>
      <p:sp>
        <p:nvSpPr>
          <p:cNvPr id="12" name="文本框 11"/>
          <p:cNvSpPr txBox="1"/>
          <p:nvPr>
            <p:custDataLst>
              <p:tags r:id="rId4"/>
            </p:custDataLst>
          </p:nvPr>
        </p:nvSpPr>
        <p:spPr>
          <a:xfrm>
            <a:off x="821055" y="0"/>
            <a:ext cx="8067675" cy="521970"/>
          </a:xfrm>
          <a:prstGeom prst="rect">
            <a:avLst/>
          </a:prstGeom>
          <a:noFill/>
        </p:spPr>
        <p:txBody>
          <a:bodyPr wrap="square" rtlCol="0">
            <a:noAutofit/>
          </a:bodyPr>
          <a:p>
            <a:r>
              <a:rPr lang="zh-CN" altLang="en-US" sz="2800" b="1">
                <a:solidFill>
                  <a:schemeClr val="bg1"/>
                </a:solidFill>
                <a:latin typeface="Times New Roman" panose="02020603050405020304" charset="0"/>
                <a:cs typeface="Times New Roman" panose="02020603050405020304" charset="0"/>
                <a:sym typeface="+mn-ea"/>
              </a:rPr>
              <a:t>三、学术界使用情况</a:t>
            </a:r>
            <a:endParaRPr lang="zh-CN" altLang="en-US" sz="2800" b="1">
              <a:solidFill>
                <a:schemeClr val="bg1"/>
              </a:solidFill>
              <a:latin typeface="Times New Roman" panose="02020603050405020304" charset="0"/>
              <a:cs typeface="Times New Roman" panose="02020603050405020304" charset="0"/>
              <a:sym typeface="+mn-ea"/>
            </a:endParaRPr>
          </a:p>
        </p:txBody>
      </p:sp>
      <p:pic>
        <p:nvPicPr>
          <p:cNvPr id="2" name="图片 1"/>
          <p:cNvPicPr>
            <a:picLocks noChangeAspect="1"/>
          </p:cNvPicPr>
          <p:nvPr/>
        </p:nvPicPr>
        <p:blipFill>
          <a:blip r:embed="rId5"/>
          <a:stretch>
            <a:fillRect/>
          </a:stretch>
        </p:blipFill>
        <p:spPr>
          <a:xfrm>
            <a:off x="172085" y="2161540"/>
            <a:ext cx="6633845" cy="2230755"/>
          </a:xfrm>
          <a:prstGeom prst="rect">
            <a:avLst/>
          </a:prstGeom>
        </p:spPr>
      </p:pic>
      <p:pic>
        <p:nvPicPr>
          <p:cNvPr id="3" name="图片 2"/>
          <p:cNvPicPr>
            <a:picLocks noChangeAspect="1"/>
          </p:cNvPicPr>
          <p:nvPr/>
        </p:nvPicPr>
        <p:blipFill>
          <a:blip r:embed="rId6"/>
          <a:stretch>
            <a:fillRect/>
          </a:stretch>
        </p:blipFill>
        <p:spPr>
          <a:xfrm>
            <a:off x="5677535" y="725805"/>
            <a:ext cx="6433185" cy="5767070"/>
          </a:xfrm>
          <a:prstGeom prst="rect">
            <a:avLst/>
          </a:prstGeom>
        </p:spPr>
      </p:pic>
      <p:sp>
        <p:nvSpPr>
          <p:cNvPr id="4" name="矩形 3"/>
          <p:cNvSpPr/>
          <p:nvPr/>
        </p:nvSpPr>
        <p:spPr>
          <a:xfrm>
            <a:off x="6215380" y="3138170"/>
            <a:ext cx="1716405" cy="205740"/>
          </a:xfrm>
          <a:prstGeom prst="rect">
            <a:avLst/>
          </a:prstGeom>
          <a:noFill/>
          <a:ln w="28575">
            <a:solidFill>
              <a:srgbClr val="FF0000"/>
            </a:solidFill>
          </a:ln>
          <a:extLst>
            <a:ext uri="{909E8E84-426E-40DD-AFC4-6F175D3DCCD1}">
              <a14:hiddenFill xmlns:a14="http://schemas.microsoft.com/office/drawing/2010/main">
                <a:solidFill>
                  <a:srgbClr val="FF0000"/>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nvSpPr>
        <p:spPr>
          <a:xfrm>
            <a:off x="6215380" y="4274820"/>
            <a:ext cx="1716405" cy="205740"/>
          </a:xfrm>
          <a:prstGeom prst="rect">
            <a:avLst/>
          </a:prstGeom>
          <a:noFill/>
          <a:ln w="28575">
            <a:solidFill>
              <a:srgbClr val="FF0000"/>
            </a:solidFill>
          </a:ln>
          <a:extLst>
            <a:ext uri="{909E8E84-426E-40DD-AFC4-6F175D3DCCD1}">
              <a14:hiddenFill xmlns:a14="http://schemas.microsoft.com/office/drawing/2010/main">
                <a:solidFill>
                  <a:srgbClr val="FF0000"/>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nvSpPr>
        <p:spPr>
          <a:xfrm>
            <a:off x="5677535" y="5356860"/>
            <a:ext cx="1129030" cy="205740"/>
          </a:xfrm>
          <a:prstGeom prst="rect">
            <a:avLst/>
          </a:prstGeom>
          <a:noFill/>
          <a:ln w="28575">
            <a:solidFill>
              <a:srgbClr val="FF0000"/>
            </a:solidFill>
          </a:ln>
          <a:extLst>
            <a:ext uri="{909E8E84-426E-40DD-AFC4-6F175D3DCCD1}">
              <a14:hiddenFill xmlns:a14="http://schemas.microsoft.com/office/drawing/2010/main">
                <a:solidFill>
                  <a:srgbClr val="FF0000"/>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8"/>
          <p:cNvSpPr>
            <a:spLocks noGrp="1"/>
          </p:cNvSpPr>
          <p:nvPr>
            <p:ph type="sldNum" sz="quarter" idx="12"/>
            <p:custDataLst>
              <p:tags r:id="rId1"/>
            </p:custDataLst>
          </p:nvPr>
        </p:nvSpPr>
        <p:spPr>
          <a:xfrm>
            <a:off x="9451975" y="6492875"/>
            <a:ext cx="2743200" cy="365125"/>
          </a:xfrm>
        </p:spPr>
        <p:txBody>
          <a:bodyPr/>
          <a:p>
            <a:fld id="{565CE74E-AB26-4998-AD42-012C4C1AD076}" type="slidenum">
              <a:rPr lang="zh-CN" altLang="en-US" smtClean="0"/>
            </a:fld>
            <a:endParaRPr lang="zh-CN" altLang="en-US"/>
          </a:p>
        </p:txBody>
      </p:sp>
      <p:sp>
        <p:nvSpPr>
          <p:cNvPr id="5" name="矩形 4"/>
          <p:cNvSpPr/>
          <p:nvPr>
            <p:custDataLst>
              <p:tags r:id="rId2"/>
            </p:custDataLst>
          </p:nvPr>
        </p:nvSpPr>
        <p:spPr>
          <a:xfrm>
            <a:off x="721360" y="-12700"/>
            <a:ext cx="11473815" cy="548680"/>
          </a:xfrm>
          <a:prstGeom prst="rect">
            <a:avLst/>
          </a:prstGeom>
          <a:solidFill>
            <a:srgbClr val="014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Freeform 5"/>
          <p:cNvSpPr/>
          <p:nvPr>
            <p:custDataLst>
              <p:tags r:id="rId3"/>
            </p:custDataLst>
          </p:nvPr>
        </p:nvSpPr>
        <p:spPr bwMode="auto">
          <a:xfrm>
            <a:off x="59056" y="52952"/>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014DA1"/>
          </a:solidFill>
          <a:ln>
            <a:solidFill>
              <a:srgbClr val="4472C4"/>
            </a:solidFill>
          </a:ln>
        </p:spPr>
        <p:txBody>
          <a:bodyPr/>
          <a:p>
            <a:endParaRPr lang="zh-CN" altLang="en-US">
              <a:solidFill>
                <a:schemeClr val="bg1"/>
              </a:solidFill>
            </a:endParaRPr>
          </a:p>
        </p:txBody>
      </p:sp>
      <p:sp>
        <p:nvSpPr>
          <p:cNvPr id="12" name="文本框 11"/>
          <p:cNvSpPr txBox="1"/>
          <p:nvPr>
            <p:custDataLst>
              <p:tags r:id="rId4"/>
            </p:custDataLst>
          </p:nvPr>
        </p:nvSpPr>
        <p:spPr>
          <a:xfrm>
            <a:off x="821055" y="0"/>
            <a:ext cx="8067675" cy="521970"/>
          </a:xfrm>
          <a:prstGeom prst="rect">
            <a:avLst/>
          </a:prstGeom>
          <a:noFill/>
        </p:spPr>
        <p:txBody>
          <a:bodyPr wrap="square" rtlCol="0">
            <a:noAutofit/>
          </a:bodyPr>
          <a:p>
            <a:r>
              <a:rPr lang="zh-CN" altLang="en-US" sz="2800" b="1">
                <a:solidFill>
                  <a:schemeClr val="bg1"/>
                </a:solidFill>
                <a:latin typeface="Times New Roman" panose="02020603050405020304" charset="0"/>
                <a:cs typeface="Times New Roman" panose="02020603050405020304" charset="0"/>
                <a:sym typeface="+mn-ea"/>
              </a:rPr>
              <a:t>三、学术界使用情况</a:t>
            </a:r>
            <a:endParaRPr lang="zh-CN" altLang="en-US" sz="2800" b="1">
              <a:solidFill>
                <a:schemeClr val="bg1"/>
              </a:solidFill>
              <a:latin typeface="Times New Roman" panose="02020603050405020304" charset="0"/>
              <a:cs typeface="Times New Roman" panose="02020603050405020304" charset="0"/>
              <a:sym typeface="+mn-ea"/>
            </a:endParaRPr>
          </a:p>
        </p:txBody>
      </p:sp>
      <p:pic>
        <p:nvPicPr>
          <p:cNvPr id="3" name="图片 2"/>
          <p:cNvPicPr>
            <a:picLocks noChangeAspect="1"/>
          </p:cNvPicPr>
          <p:nvPr/>
        </p:nvPicPr>
        <p:blipFill>
          <a:blip r:embed="rId5"/>
          <a:stretch>
            <a:fillRect/>
          </a:stretch>
        </p:blipFill>
        <p:spPr>
          <a:xfrm>
            <a:off x="59055" y="1877060"/>
            <a:ext cx="5989320" cy="2819400"/>
          </a:xfrm>
          <a:prstGeom prst="rect">
            <a:avLst/>
          </a:prstGeom>
        </p:spPr>
      </p:pic>
      <p:pic>
        <p:nvPicPr>
          <p:cNvPr id="2" name="图片 1"/>
          <p:cNvPicPr>
            <a:picLocks noChangeAspect="1"/>
          </p:cNvPicPr>
          <p:nvPr/>
        </p:nvPicPr>
        <p:blipFill>
          <a:blip r:embed="rId6"/>
          <a:stretch>
            <a:fillRect/>
          </a:stretch>
        </p:blipFill>
        <p:spPr>
          <a:xfrm>
            <a:off x="5325110" y="535940"/>
            <a:ext cx="6794500" cy="6128385"/>
          </a:xfrm>
          <a:prstGeom prst="rect">
            <a:avLst/>
          </a:prstGeom>
        </p:spPr>
      </p:pic>
      <p:sp>
        <p:nvSpPr>
          <p:cNvPr id="7" name="矩形 6"/>
          <p:cNvSpPr/>
          <p:nvPr/>
        </p:nvSpPr>
        <p:spPr>
          <a:xfrm>
            <a:off x="6523355" y="1400175"/>
            <a:ext cx="4057650" cy="205740"/>
          </a:xfrm>
          <a:prstGeom prst="rect">
            <a:avLst/>
          </a:prstGeom>
          <a:noFill/>
          <a:ln w="28575">
            <a:solidFill>
              <a:srgbClr val="FF0000"/>
            </a:solidFill>
          </a:ln>
          <a:extLst>
            <a:ext uri="{909E8E84-426E-40DD-AFC4-6F175D3DCCD1}">
              <a14:hiddenFill xmlns:a14="http://schemas.microsoft.com/office/drawing/2010/main">
                <a:solidFill>
                  <a:srgbClr val="FF0000"/>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8"/>
          <p:cNvSpPr>
            <a:spLocks noGrp="1"/>
          </p:cNvSpPr>
          <p:nvPr>
            <p:ph type="sldNum" sz="quarter" idx="12"/>
            <p:custDataLst>
              <p:tags r:id="rId1"/>
            </p:custDataLst>
          </p:nvPr>
        </p:nvSpPr>
        <p:spPr>
          <a:xfrm>
            <a:off x="9451975" y="6492875"/>
            <a:ext cx="2743200" cy="365125"/>
          </a:xfrm>
        </p:spPr>
        <p:txBody>
          <a:bodyPr/>
          <a:p>
            <a:fld id="{565CE74E-AB26-4998-AD42-012C4C1AD076}" type="slidenum">
              <a:rPr lang="zh-CN" altLang="en-US" smtClean="0"/>
            </a:fld>
            <a:endParaRPr lang="zh-CN" altLang="en-US"/>
          </a:p>
        </p:txBody>
      </p:sp>
      <p:sp>
        <p:nvSpPr>
          <p:cNvPr id="5" name="矩形 4"/>
          <p:cNvSpPr/>
          <p:nvPr>
            <p:custDataLst>
              <p:tags r:id="rId2"/>
            </p:custDataLst>
          </p:nvPr>
        </p:nvSpPr>
        <p:spPr>
          <a:xfrm>
            <a:off x="721360" y="-12700"/>
            <a:ext cx="11473815" cy="548680"/>
          </a:xfrm>
          <a:prstGeom prst="rect">
            <a:avLst/>
          </a:prstGeom>
          <a:solidFill>
            <a:srgbClr val="014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Freeform 5"/>
          <p:cNvSpPr/>
          <p:nvPr>
            <p:custDataLst>
              <p:tags r:id="rId3"/>
            </p:custDataLst>
          </p:nvPr>
        </p:nvSpPr>
        <p:spPr bwMode="auto">
          <a:xfrm>
            <a:off x="59056" y="52952"/>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014DA1"/>
          </a:solidFill>
          <a:ln>
            <a:solidFill>
              <a:srgbClr val="4472C4"/>
            </a:solidFill>
          </a:ln>
        </p:spPr>
        <p:txBody>
          <a:bodyPr/>
          <a:p>
            <a:endParaRPr lang="zh-CN" altLang="en-US">
              <a:solidFill>
                <a:schemeClr val="bg1"/>
              </a:solidFill>
            </a:endParaRPr>
          </a:p>
        </p:txBody>
      </p:sp>
      <p:sp>
        <p:nvSpPr>
          <p:cNvPr id="12" name="文本框 11"/>
          <p:cNvSpPr txBox="1"/>
          <p:nvPr>
            <p:custDataLst>
              <p:tags r:id="rId4"/>
            </p:custDataLst>
          </p:nvPr>
        </p:nvSpPr>
        <p:spPr>
          <a:xfrm>
            <a:off x="821055" y="0"/>
            <a:ext cx="8067675" cy="521970"/>
          </a:xfrm>
          <a:prstGeom prst="rect">
            <a:avLst/>
          </a:prstGeom>
          <a:noFill/>
        </p:spPr>
        <p:txBody>
          <a:bodyPr wrap="square" rtlCol="0">
            <a:noAutofit/>
          </a:bodyPr>
          <a:p>
            <a:r>
              <a:rPr lang="zh-CN" altLang="en-US" sz="2800" b="1">
                <a:solidFill>
                  <a:schemeClr val="bg1"/>
                </a:solidFill>
                <a:latin typeface="Times New Roman" panose="02020603050405020304" charset="0"/>
                <a:cs typeface="Times New Roman" panose="02020603050405020304" charset="0"/>
                <a:sym typeface="+mn-ea"/>
              </a:rPr>
              <a:t>三、学术界使用情况</a:t>
            </a:r>
            <a:endParaRPr lang="zh-CN" altLang="en-US" sz="2800" b="1">
              <a:solidFill>
                <a:schemeClr val="bg1"/>
              </a:solidFill>
              <a:latin typeface="Times New Roman" panose="02020603050405020304" charset="0"/>
              <a:cs typeface="Times New Roman" panose="02020603050405020304" charset="0"/>
              <a:sym typeface="+mn-ea"/>
            </a:endParaRPr>
          </a:p>
        </p:txBody>
      </p:sp>
      <p:pic>
        <p:nvPicPr>
          <p:cNvPr id="2" name="图片 1"/>
          <p:cNvPicPr>
            <a:picLocks noChangeAspect="1"/>
          </p:cNvPicPr>
          <p:nvPr/>
        </p:nvPicPr>
        <p:blipFill>
          <a:blip r:embed="rId5"/>
          <a:stretch>
            <a:fillRect/>
          </a:stretch>
        </p:blipFill>
        <p:spPr>
          <a:xfrm>
            <a:off x="365760" y="1100455"/>
            <a:ext cx="7167880" cy="2533015"/>
          </a:xfrm>
          <a:prstGeom prst="rect">
            <a:avLst/>
          </a:prstGeom>
        </p:spPr>
      </p:pic>
      <p:pic>
        <p:nvPicPr>
          <p:cNvPr id="4" name="图片 3"/>
          <p:cNvPicPr>
            <a:picLocks noChangeAspect="1"/>
          </p:cNvPicPr>
          <p:nvPr/>
        </p:nvPicPr>
        <p:blipFill>
          <a:blip r:embed="rId6"/>
          <a:stretch>
            <a:fillRect/>
          </a:stretch>
        </p:blipFill>
        <p:spPr>
          <a:xfrm>
            <a:off x="5913120" y="521970"/>
            <a:ext cx="6278880" cy="6256020"/>
          </a:xfrm>
          <a:prstGeom prst="rect">
            <a:avLst/>
          </a:prstGeom>
        </p:spPr>
      </p:pic>
      <p:pic>
        <p:nvPicPr>
          <p:cNvPr id="6" name="图片 5"/>
          <p:cNvPicPr>
            <a:picLocks noChangeAspect="1"/>
          </p:cNvPicPr>
          <p:nvPr/>
        </p:nvPicPr>
        <p:blipFill>
          <a:blip r:embed="rId7"/>
          <a:stretch>
            <a:fillRect/>
          </a:stretch>
        </p:blipFill>
        <p:spPr>
          <a:xfrm>
            <a:off x="1413510" y="3923030"/>
            <a:ext cx="3004185" cy="23139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8"/>
          <p:cNvSpPr>
            <a:spLocks noGrp="1"/>
          </p:cNvSpPr>
          <p:nvPr>
            <p:ph type="sldNum" sz="quarter" idx="12"/>
            <p:custDataLst>
              <p:tags r:id="rId1"/>
            </p:custDataLst>
          </p:nvPr>
        </p:nvSpPr>
        <p:spPr>
          <a:xfrm>
            <a:off x="9451975" y="6492875"/>
            <a:ext cx="2743200" cy="365125"/>
          </a:xfrm>
        </p:spPr>
        <p:txBody>
          <a:bodyPr/>
          <a:p>
            <a:fld id="{565CE74E-AB26-4998-AD42-012C4C1AD076}" type="slidenum">
              <a:rPr lang="zh-CN" altLang="en-US" smtClean="0"/>
            </a:fld>
            <a:endParaRPr lang="zh-CN" altLang="en-US"/>
          </a:p>
        </p:txBody>
      </p:sp>
      <p:sp>
        <p:nvSpPr>
          <p:cNvPr id="5" name="矩形 4"/>
          <p:cNvSpPr/>
          <p:nvPr>
            <p:custDataLst>
              <p:tags r:id="rId2"/>
            </p:custDataLst>
          </p:nvPr>
        </p:nvSpPr>
        <p:spPr>
          <a:xfrm>
            <a:off x="721360" y="-12700"/>
            <a:ext cx="11473815" cy="548680"/>
          </a:xfrm>
          <a:prstGeom prst="rect">
            <a:avLst/>
          </a:prstGeom>
          <a:solidFill>
            <a:srgbClr val="014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Freeform 5"/>
          <p:cNvSpPr/>
          <p:nvPr>
            <p:custDataLst>
              <p:tags r:id="rId3"/>
            </p:custDataLst>
          </p:nvPr>
        </p:nvSpPr>
        <p:spPr bwMode="auto">
          <a:xfrm>
            <a:off x="59056" y="52952"/>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014DA1"/>
          </a:solidFill>
          <a:ln>
            <a:solidFill>
              <a:srgbClr val="4472C4"/>
            </a:solidFill>
          </a:ln>
        </p:spPr>
        <p:txBody>
          <a:bodyPr/>
          <a:p>
            <a:endParaRPr lang="zh-CN" altLang="en-US">
              <a:solidFill>
                <a:schemeClr val="bg1"/>
              </a:solidFill>
            </a:endParaRPr>
          </a:p>
        </p:txBody>
      </p:sp>
      <p:sp>
        <p:nvSpPr>
          <p:cNvPr id="12" name="文本框 11"/>
          <p:cNvSpPr txBox="1"/>
          <p:nvPr>
            <p:custDataLst>
              <p:tags r:id="rId4"/>
            </p:custDataLst>
          </p:nvPr>
        </p:nvSpPr>
        <p:spPr>
          <a:xfrm>
            <a:off x="821055" y="0"/>
            <a:ext cx="8067675" cy="521970"/>
          </a:xfrm>
          <a:prstGeom prst="rect">
            <a:avLst/>
          </a:prstGeom>
          <a:noFill/>
        </p:spPr>
        <p:txBody>
          <a:bodyPr wrap="square" rtlCol="0">
            <a:noAutofit/>
          </a:bodyPr>
          <a:p>
            <a:r>
              <a:rPr lang="zh-CN" altLang="en-US" sz="2800" b="1">
                <a:solidFill>
                  <a:schemeClr val="bg1"/>
                </a:solidFill>
                <a:latin typeface="Times New Roman" panose="02020603050405020304" charset="0"/>
                <a:cs typeface="Times New Roman" panose="02020603050405020304" charset="0"/>
                <a:sym typeface="+mn-ea"/>
              </a:rPr>
              <a:t>三、学术界使用情况</a:t>
            </a:r>
            <a:endParaRPr lang="zh-CN" altLang="en-US" sz="2800" b="1">
              <a:solidFill>
                <a:schemeClr val="bg1"/>
              </a:solidFill>
              <a:latin typeface="Times New Roman" panose="02020603050405020304" charset="0"/>
              <a:cs typeface="Times New Roman" panose="02020603050405020304" charset="0"/>
              <a:sym typeface="+mn-ea"/>
            </a:endParaRPr>
          </a:p>
        </p:txBody>
      </p:sp>
      <p:pic>
        <p:nvPicPr>
          <p:cNvPr id="8" name="图片 7"/>
          <p:cNvPicPr>
            <a:picLocks noChangeAspect="1"/>
          </p:cNvPicPr>
          <p:nvPr/>
        </p:nvPicPr>
        <p:blipFill>
          <a:blip r:embed="rId5"/>
          <a:stretch>
            <a:fillRect/>
          </a:stretch>
        </p:blipFill>
        <p:spPr>
          <a:xfrm>
            <a:off x="5696585" y="538480"/>
            <a:ext cx="6487160" cy="6319520"/>
          </a:xfrm>
          <a:prstGeom prst="rect">
            <a:avLst/>
          </a:prstGeom>
        </p:spPr>
      </p:pic>
      <p:pic>
        <p:nvPicPr>
          <p:cNvPr id="11" name="图片 10"/>
          <p:cNvPicPr>
            <a:picLocks noChangeAspect="1"/>
          </p:cNvPicPr>
          <p:nvPr/>
        </p:nvPicPr>
        <p:blipFill>
          <a:blip r:embed="rId6"/>
          <a:stretch>
            <a:fillRect/>
          </a:stretch>
        </p:blipFill>
        <p:spPr>
          <a:xfrm>
            <a:off x="160655" y="1073785"/>
            <a:ext cx="5643880" cy="1805305"/>
          </a:xfrm>
          <a:prstGeom prst="rect">
            <a:avLst/>
          </a:prstGeom>
        </p:spPr>
      </p:pic>
      <p:pic>
        <p:nvPicPr>
          <p:cNvPr id="13" name="图片 12"/>
          <p:cNvPicPr>
            <a:picLocks noChangeAspect="1"/>
          </p:cNvPicPr>
          <p:nvPr/>
        </p:nvPicPr>
        <p:blipFill>
          <a:blip r:embed="rId7"/>
          <a:stretch>
            <a:fillRect/>
          </a:stretch>
        </p:blipFill>
        <p:spPr>
          <a:xfrm>
            <a:off x="1722120" y="3416935"/>
            <a:ext cx="1982470" cy="1775460"/>
          </a:xfrm>
          <a:prstGeom prst="rect">
            <a:avLst/>
          </a:prstGeom>
        </p:spPr>
      </p:pic>
      <p:sp>
        <p:nvSpPr>
          <p:cNvPr id="14" name="矩形 13"/>
          <p:cNvSpPr/>
          <p:nvPr/>
        </p:nvSpPr>
        <p:spPr>
          <a:xfrm>
            <a:off x="8690610" y="3379470"/>
            <a:ext cx="2872740" cy="243205"/>
          </a:xfrm>
          <a:prstGeom prst="rect">
            <a:avLst/>
          </a:prstGeom>
          <a:noFill/>
          <a:ln w="28575">
            <a:solidFill>
              <a:srgbClr val="FF0000"/>
            </a:solidFill>
          </a:ln>
          <a:extLst>
            <a:ext uri="{909E8E84-426E-40DD-AFC4-6F175D3DCCD1}">
              <a14:hiddenFill xmlns:a14="http://schemas.microsoft.com/office/drawing/2010/main">
                <a:solidFill>
                  <a:srgbClr val="FF0000"/>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8"/>
          <p:cNvSpPr>
            <a:spLocks noGrp="1"/>
          </p:cNvSpPr>
          <p:nvPr>
            <p:ph type="sldNum" sz="quarter" idx="12"/>
            <p:custDataLst>
              <p:tags r:id="rId1"/>
            </p:custDataLst>
          </p:nvPr>
        </p:nvSpPr>
        <p:spPr>
          <a:xfrm>
            <a:off x="9451975" y="6492875"/>
            <a:ext cx="2743200" cy="365125"/>
          </a:xfrm>
        </p:spPr>
        <p:txBody>
          <a:bodyPr/>
          <a:p>
            <a:fld id="{565CE74E-AB26-4998-AD42-012C4C1AD076}" type="slidenum">
              <a:rPr lang="zh-CN" altLang="en-US" smtClean="0"/>
            </a:fld>
            <a:endParaRPr lang="zh-CN" altLang="en-US"/>
          </a:p>
        </p:txBody>
      </p:sp>
      <p:sp>
        <p:nvSpPr>
          <p:cNvPr id="5" name="矩形 4"/>
          <p:cNvSpPr/>
          <p:nvPr>
            <p:custDataLst>
              <p:tags r:id="rId2"/>
            </p:custDataLst>
          </p:nvPr>
        </p:nvSpPr>
        <p:spPr>
          <a:xfrm>
            <a:off x="721360" y="-12700"/>
            <a:ext cx="11473815" cy="548680"/>
          </a:xfrm>
          <a:prstGeom prst="rect">
            <a:avLst/>
          </a:prstGeom>
          <a:solidFill>
            <a:srgbClr val="014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Freeform 5"/>
          <p:cNvSpPr/>
          <p:nvPr>
            <p:custDataLst>
              <p:tags r:id="rId3"/>
            </p:custDataLst>
          </p:nvPr>
        </p:nvSpPr>
        <p:spPr bwMode="auto">
          <a:xfrm>
            <a:off x="59056" y="52952"/>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014DA1"/>
          </a:solidFill>
          <a:ln>
            <a:solidFill>
              <a:srgbClr val="4472C4"/>
            </a:solidFill>
          </a:ln>
        </p:spPr>
        <p:txBody>
          <a:bodyPr/>
          <a:p>
            <a:endParaRPr lang="zh-CN" altLang="en-US">
              <a:solidFill>
                <a:schemeClr val="bg1"/>
              </a:solidFill>
            </a:endParaRPr>
          </a:p>
        </p:txBody>
      </p:sp>
      <p:sp>
        <p:nvSpPr>
          <p:cNvPr id="12" name="文本框 11"/>
          <p:cNvSpPr txBox="1"/>
          <p:nvPr>
            <p:custDataLst>
              <p:tags r:id="rId4"/>
            </p:custDataLst>
          </p:nvPr>
        </p:nvSpPr>
        <p:spPr>
          <a:xfrm>
            <a:off x="821055" y="0"/>
            <a:ext cx="8067675" cy="521970"/>
          </a:xfrm>
          <a:prstGeom prst="rect">
            <a:avLst/>
          </a:prstGeom>
          <a:noFill/>
        </p:spPr>
        <p:txBody>
          <a:bodyPr wrap="square" rtlCol="0">
            <a:noAutofit/>
          </a:bodyPr>
          <a:p>
            <a:r>
              <a:rPr lang="zh-CN" altLang="en-US" sz="2800" b="1">
                <a:solidFill>
                  <a:schemeClr val="bg1"/>
                </a:solidFill>
                <a:latin typeface="Times New Roman" panose="02020603050405020304" charset="0"/>
                <a:cs typeface="Times New Roman" panose="02020603050405020304" charset="0"/>
                <a:sym typeface="+mn-ea"/>
              </a:rPr>
              <a:t>三、学术界使用情况</a:t>
            </a:r>
            <a:endParaRPr lang="zh-CN" altLang="en-US" sz="2800" b="1">
              <a:solidFill>
                <a:schemeClr val="bg1"/>
              </a:solidFill>
              <a:latin typeface="Times New Roman" panose="02020603050405020304" charset="0"/>
              <a:cs typeface="Times New Roman" panose="02020603050405020304" charset="0"/>
              <a:sym typeface="+mn-ea"/>
            </a:endParaRPr>
          </a:p>
        </p:txBody>
      </p:sp>
      <p:pic>
        <p:nvPicPr>
          <p:cNvPr id="2" name="图片 1"/>
          <p:cNvPicPr>
            <a:picLocks noChangeAspect="1"/>
          </p:cNvPicPr>
          <p:nvPr/>
        </p:nvPicPr>
        <p:blipFill>
          <a:blip r:embed="rId5"/>
          <a:stretch>
            <a:fillRect/>
          </a:stretch>
        </p:blipFill>
        <p:spPr>
          <a:xfrm>
            <a:off x="243840" y="1597025"/>
            <a:ext cx="6926580" cy="1996440"/>
          </a:xfrm>
          <a:prstGeom prst="rect">
            <a:avLst/>
          </a:prstGeom>
        </p:spPr>
      </p:pic>
      <p:pic>
        <p:nvPicPr>
          <p:cNvPr id="3" name="图片 2"/>
          <p:cNvPicPr>
            <a:picLocks noChangeAspect="1"/>
          </p:cNvPicPr>
          <p:nvPr/>
        </p:nvPicPr>
        <p:blipFill>
          <a:blip r:embed="rId6"/>
          <a:stretch>
            <a:fillRect/>
          </a:stretch>
        </p:blipFill>
        <p:spPr>
          <a:xfrm>
            <a:off x="1963420" y="3778250"/>
            <a:ext cx="1870075" cy="1759585"/>
          </a:xfrm>
          <a:prstGeom prst="rect">
            <a:avLst/>
          </a:prstGeom>
        </p:spPr>
      </p:pic>
      <p:pic>
        <p:nvPicPr>
          <p:cNvPr id="4" name="图片 3"/>
          <p:cNvPicPr>
            <a:picLocks noChangeAspect="1"/>
          </p:cNvPicPr>
          <p:nvPr/>
        </p:nvPicPr>
        <p:blipFill>
          <a:blip r:embed="rId7"/>
          <a:stretch>
            <a:fillRect/>
          </a:stretch>
        </p:blipFill>
        <p:spPr>
          <a:xfrm>
            <a:off x="5779770" y="535940"/>
            <a:ext cx="6415405" cy="6322060"/>
          </a:xfrm>
          <a:prstGeom prst="rect">
            <a:avLst/>
          </a:prstGeom>
        </p:spPr>
      </p:pic>
      <p:sp>
        <p:nvSpPr>
          <p:cNvPr id="7" name="矩形 6"/>
          <p:cNvSpPr/>
          <p:nvPr/>
        </p:nvSpPr>
        <p:spPr>
          <a:xfrm>
            <a:off x="7477760" y="6192520"/>
            <a:ext cx="4278630" cy="205740"/>
          </a:xfrm>
          <a:prstGeom prst="rect">
            <a:avLst/>
          </a:prstGeom>
          <a:noFill/>
          <a:ln w="28575">
            <a:solidFill>
              <a:srgbClr val="FF0000"/>
            </a:solidFill>
          </a:ln>
          <a:extLst>
            <a:ext uri="{909E8E84-426E-40DD-AFC4-6F175D3DCCD1}">
              <a14:hiddenFill xmlns:a14="http://schemas.microsoft.com/office/drawing/2010/main">
                <a:solidFill>
                  <a:srgbClr val="FF0000"/>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8"/>
          <p:cNvSpPr>
            <a:spLocks noGrp="1"/>
          </p:cNvSpPr>
          <p:nvPr>
            <p:ph type="sldNum" sz="quarter" idx="12"/>
            <p:custDataLst>
              <p:tags r:id="rId1"/>
            </p:custDataLst>
          </p:nvPr>
        </p:nvSpPr>
        <p:spPr>
          <a:xfrm>
            <a:off x="9451975" y="6492875"/>
            <a:ext cx="2743200" cy="365125"/>
          </a:xfrm>
        </p:spPr>
        <p:txBody>
          <a:bodyPr/>
          <a:p>
            <a:fld id="{565CE74E-AB26-4998-AD42-012C4C1AD076}" type="slidenum">
              <a:rPr lang="zh-CN" altLang="en-US" smtClean="0"/>
            </a:fld>
            <a:endParaRPr lang="zh-CN" altLang="en-US"/>
          </a:p>
        </p:txBody>
      </p:sp>
      <p:sp>
        <p:nvSpPr>
          <p:cNvPr id="5" name="矩形 4"/>
          <p:cNvSpPr/>
          <p:nvPr>
            <p:custDataLst>
              <p:tags r:id="rId2"/>
            </p:custDataLst>
          </p:nvPr>
        </p:nvSpPr>
        <p:spPr>
          <a:xfrm>
            <a:off x="721360" y="-12700"/>
            <a:ext cx="11473815" cy="548680"/>
          </a:xfrm>
          <a:prstGeom prst="rect">
            <a:avLst/>
          </a:prstGeom>
          <a:solidFill>
            <a:srgbClr val="014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Freeform 5"/>
          <p:cNvSpPr/>
          <p:nvPr>
            <p:custDataLst>
              <p:tags r:id="rId3"/>
            </p:custDataLst>
          </p:nvPr>
        </p:nvSpPr>
        <p:spPr bwMode="auto">
          <a:xfrm>
            <a:off x="59056" y="52952"/>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014DA1"/>
          </a:solidFill>
          <a:ln>
            <a:solidFill>
              <a:srgbClr val="4472C4"/>
            </a:solidFill>
          </a:ln>
        </p:spPr>
        <p:txBody>
          <a:bodyPr/>
          <a:p>
            <a:endParaRPr lang="zh-CN" altLang="en-US">
              <a:solidFill>
                <a:schemeClr val="bg1"/>
              </a:solidFill>
            </a:endParaRPr>
          </a:p>
        </p:txBody>
      </p:sp>
      <p:sp>
        <p:nvSpPr>
          <p:cNvPr id="12" name="文本框 11"/>
          <p:cNvSpPr txBox="1"/>
          <p:nvPr>
            <p:custDataLst>
              <p:tags r:id="rId4"/>
            </p:custDataLst>
          </p:nvPr>
        </p:nvSpPr>
        <p:spPr>
          <a:xfrm>
            <a:off x="821055" y="0"/>
            <a:ext cx="8067675" cy="521970"/>
          </a:xfrm>
          <a:prstGeom prst="rect">
            <a:avLst/>
          </a:prstGeom>
          <a:noFill/>
        </p:spPr>
        <p:txBody>
          <a:bodyPr wrap="square" rtlCol="0">
            <a:noAutofit/>
          </a:bodyPr>
          <a:p>
            <a:r>
              <a:rPr lang="zh-CN" altLang="en-US" sz="2800" b="1">
                <a:solidFill>
                  <a:schemeClr val="bg1"/>
                </a:solidFill>
                <a:latin typeface="Times New Roman" panose="02020603050405020304" charset="0"/>
                <a:cs typeface="Times New Roman" panose="02020603050405020304" charset="0"/>
                <a:sym typeface="+mn-ea"/>
              </a:rPr>
              <a:t>三、学术界使用情况</a:t>
            </a:r>
            <a:endParaRPr lang="zh-CN" altLang="en-US" sz="2800" b="1">
              <a:solidFill>
                <a:schemeClr val="bg1"/>
              </a:solidFill>
              <a:latin typeface="Times New Roman" panose="02020603050405020304" charset="0"/>
              <a:cs typeface="Times New Roman" panose="02020603050405020304" charset="0"/>
              <a:sym typeface="+mn-ea"/>
            </a:endParaRPr>
          </a:p>
        </p:txBody>
      </p:sp>
      <p:pic>
        <p:nvPicPr>
          <p:cNvPr id="2" name="图片 1"/>
          <p:cNvPicPr>
            <a:picLocks noChangeAspect="1"/>
          </p:cNvPicPr>
          <p:nvPr/>
        </p:nvPicPr>
        <p:blipFill>
          <a:blip r:embed="rId5"/>
          <a:stretch>
            <a:fillRect/>
          </a:stretch>
        </p:blipFill>
        <p:spPr>
          <a:xfrm>
            <a:off x="534035" y="2179320"/>
            <a:ext cx="4703445" cy="1314450"/>
          </a:xfrm>
          <a:prstGeom prst="rect">
            <a:avLst/>
          </a:prstGeom>
        </p:spPr>
      </p:pic>
      <p:pic>
        <p:nvPicPr>
          <p:cNvPr id="3" name="图片 2"/>
          <p:cNvPicPr>
            <a:picLocks noChangeAspect="1"/>
          </p:cNvPicPr>
          <p:nvPr/>
        </p:nvPicPr>
        <p:blipFill>
          <a:blip r:embed="rId6"/>
          <a:stretch>
            <a:fillRect/>
          </a:stretch>
        </p:blipFill>
        <p:spPr>
          <a:xfrm>
            <a:off x="5237480" y="1306830"/>
            <a:ext cx="6896100" cy="4244340"/>
          </a:xfrm>
          <a:prstGeom prst="rect">
            <a:avLst/>
          </a:prstGeom>
        </p:spPr>
      </p:pic>
      <p:pic>
        <p:nvPicPr>
          <p:cNvPr id="4" name="图片 3"/>
          <p:cNvPicPr>
            <a:picLocks noChangeAspect="1"/>
          </p:cNvPicPr>
          <p:nvPr/>
        </p:nvPicPr>
        <p:blipFill>
          <a:blip r:embed="rId7"/>
          <a:stretch>
            <a:fillRect/>
          </a:stretch>
        </p:blipFill>
        <p:spPr>
          <a:xfrm>
            <a:off x="2500630" y="3782060"/>
            <a:ext cx="1226185" cy="1438910"/>
          </a:xfrm>
          <a:prstGeom prst="rect">
            <a:avLst/>
          </a:prstGeom>
        </p:spPr>
      </p:pic>
      <p:sp>
        <p:nvSpPr>
          <p:cNvPr id="7" name="矩形 6"/>
          <p:cNvSpPr/>
          <p:nvPr/>
        </p:nvSpPr>
        <p:spPr>
          <a:xfrm>
            <a:off x="8451215" y="3640455"/>
            <a:ext cx="3451860" cy="205740"/>
          </a:xfrm>
          <a:prstGeom prst="rect">
            <a:avLst/>
          </a:prstGeom>
          <a:noFill/>
          <a:ln w="28575">
            <a:solidFill>
              <a:srgbClr val="FF0000"/>
            </a:solidFill>
          </a:ln>
          <a:extLst>
            <a:ext uri="{909E8E84-426E-40DD-AFC4-6F175D3DCCD1}">
              <a14:hiddenFill xmlns:a14="http://schemas.microsoft.com/office/drawing/2010/main">
                <a:solidFill>
                  <a:srgbClr val="FF0000"/>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矩形 34"/>
          <p:cNvSpPr/>
          <p:nvPr>
            <p:custDataLst>
              <p:tags r:id="rId1"/>
            </p:custDataLst>
          </p:nvPr>
        </p:nvSpPr>
        <p:spPr>
          <a:xfrm>
            <a:off x="872510" y="1862345"/>
            <a:ext cx="2127505" cy="1107996"/>
          </a:xfrm>
          <a:prstGeom prst="rect">
            <a:avLst/>
          </a:prstGeom>
        </p:spPr>
        <p:txBody>
          <a:bodyPr wrap="none">
            <a:spAutoFit/>
          </a:bodyPr>
          <a:p>
            <a:pPr algn="ctr"/>
            <a:r>
              <a:rPr lang="zh-CN" altLang="en-US" sz="6600" dirty="0">
                <a:solidFill>
                  <a:schemeClr val="bg1"/>
                </a:solidFill>
                <a:latin typeface="微软雅黑" panose="020B0503020204020204" charset="-122"/>
                <a:ea typeface="微软雅黑" panose="020B0503020204020204" charset="-122"/>
              </a:rPr>
              <a:t>目 录</a:t>
            </a:r>
            <a:endParaRPr lang="zh-CN" altLang="en-US" sz="6600" dirty="0">
              <a:solidFill>
                <a:schemeClr val="bg1"/>
              </a:solidFill>
              <a:latin typeface="微软雅黑" panose="020B0503020204020204" charset="-122"/>
              <a:ea typeface="微软雅黑" panose="020B0503020204020204" charset="-122"/>
            </a:endParaRPr>
          </a:p>
        </p:txBody>
      </p:sp>
      <p:sp>
        <p:nvSpPr>
          <p:cNvPr id="2" name="矩形 1"/>
          <p:cNvSpPr/>
          <p:nvPr>
            <p:custDataLst>
              <p:tags r:id="rId2"/>
            </p:custDataLst>
          </p:nvPr>
        </p:nvSpPr>
        <p:spPr>
          <a:xfrm>
            <a:off x="1032481" y="3155478"/>
            <a:ext cx="1645002" cy="584775"/>
          </a:xfrm>
          <a:prstGeom prst="rect">
            <a:avLst/>
          </a:prstGeom>
        </p:spPr>
        <p:txBody>
          <a:bodyPr wrap="none">
            <a:spAutoFit/>
          </a:bodyPr>
          <a:p>
            <a:pPr algn="ctr"/>
            <a:r>
              <a:rPr lang="en-US" altLang="zh-CN" sz="3200" dirty="0">
                <a:solidFill>
                  <a:schemeClr val="bg1"/>
                </a:solidFill>
                <a:latin typeface="Times New Roman" panose="02020603050405020304" charset="0"/>
                <a:ea typeface="黑体" panose="02010609060101010101" pitchFamily="49" charset="-122"/>
                <a:cs typeface="Times New Roman" panose="02020603050405020304" charset="0"/>
              </a:rPr>
              <a:t>Contents</a:t>
            </a:r>
            <a:endParaRPr lang="en-US" altLang="zh-CN" sz="3200" dirty="0">
              <a:solidFill>
                <a:schemeClr val="bg1"/>
              </a:solidFill>
              <a:latin typeface="Times New Roman" panose="02020603050405020304" charset="0"/>
              <a:ea typeface="黑体" panose="02010609060101010101" pitchFamily="49" charset="-122"/>
              <a:cs typeface="Times New Roman" panose="02020603050405020304" charset="0"/>
            </a:endParaRPr>
          </a:p>
        </p:txBody>
      </p:sp>
      <p:pic>
        <p:nvPicPr>
          <p:cNvPr id="12" name="picture 454"/>
          <p:cNvPicPr>
            <a:picLocks noChangeAspect="1"/>
          </p:cNvPicPr>
          <p:nvPr>
            <p:custDataLst>
              <p:tags r:id="rId3"/>
            </p:custDataLst>
          </p:nvPr>
        </p:nvPicPr>
        <p:blipFill>
          <a:blip r:embed="rId4"/>
          <a:stretch>
            <a:fillRect/>
          </a:stretch>
        </p:blipFill>
        <p:spPr>
          <a:xfrm rot="21600000">
            <a:off x="359663" y="36576"/>
            <a:ext cx="1958339" cy="611123"/>
          </a:xfrm>
          <a:prstGeom prst="rect">
            <a:avLst/>
          </a:prstGeom>
        </p:spPr>
      </p:pic>
      <p:sp>
        <p:nvSpPr>
          <p:cNvPr id="34" name="矩形 33"/>
          <p:cNvSpPr/>
          <p:nvPr>
            <p:custDataLst>
              <p:tags r:id="rId5"/>
            </p:custDataLst>
          </p:nvPr>
        </p:nvSpPr>
        <p:spPr>
          <a:xfrm>
            <a:off x="0" y="0"/>
            <a:ext cx="3721100" cy="6858000"/>
          </a:xfrm>
          <a:prstGeom prst="rect">
            <a:avLst/>
          </a:prstGeom>
          <a:solidFill>
            <a:srgbClr val="014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latin typeface="Times New Roman" panose="02020603050405020304" charset="0"/>
                <a:ea typeface="黑体" panose="02010609060101010101" pitchFamily="49" charset="-122"/>
                <a:cs typeface="Times New Roman" panose="02020603050405020304" charset="0"/>
              </a:rPr>
              <a:t>          </a:t>
            </a:r>
            <a:endParaRPr lang="zh-CN" altLang="en-US" sz="2400" dirty="0">
              <a:latin typeface="黑体" panose="02010609060101010101" pitchFamily="49" charset="-122"/>
              <a:ea typeface="黑体" panose="02010609060101010101" pitchFamily="49" charset="-122"/>
            </a:endParaRPr>
          </a:p>
        </p:txBody>
      </p:sp>
      <p:sp>
        <p:nvSpPr>
          <p:cNvPr id="23" name="矩形 22"/>
          <p:cNvSpPr/>
          <p:nvPr>
            <p:custDataLst>
              <p:tags r:id="rId6"/>
            </p:custDataLst>
          </p:nvPr>
        </p:nvSpPr>
        <p:spPr>
          <a:xfrm>
            <a:off x="999510" y="1989345"/>
            <a:ext cx="2127505" cy="1107996"/>
          </a:xfrm>
          <a:prstGeom prst="rect">
            <a:avLst/>
          </a:prstGeom>
        </p:spPr>
        <p:txBody>
          <a:bodyPr wrap="none">
            <a:spAutoFit/>
          </a:bodyPr>
          <a:p>
            <a:pPr algn="ctr"/>
            <a:r>
              <a:rPr lang="zh-CN" altLang="en-US" sz="6600" dirty="0">
                <a:solidFill>
                  <a:schemeClr val="bg1"/>
                </a:solidFill>
                <a:latin typeface="微软雅黑" panose="020B0503020204020204" charset="-122"/>
                <a:ea typeface="微软雅黑" panose="020B0503020204020204" charset="-122"/>
              </a:rPr>
              <a:t>目 录</a:t>
            </a:r>
            <a:endParaRPr lang="zh-CN" altLang="en-US" sz="6600" dirty="0">
              <a:solidFill>
                <a:schemeClr val="bg1"/>
              </a:solidFill>
              <a:latin typeface="微软雅黑" panose="020B0503020204020204" charset="-122"/>
              <a:ea typeface="微软雅黑" panose="020B0503020204020204" charset="-122"/>
            </a:endParaRPr>
          </a:p>
        </p:txBody>
      </p:sp>
      <p:sp>
        <p:nvSpPr>
          <p:cNvPr id="24" name="矩形 23"/>
          <p:cNvSpPr/>
          <p:nvPr>
            <p:custDataLst>
              <p:tags r:id="rId7"/>
            </p:custDataLst>
          </p:nvPr>
        </p:nvSpPr>
        <p:spPr>
          <a:xfrm>
            <a:off x="1192359" y="3282478"/>
            <a:ext cx="1740535" cy="583565"/>
          </a:xfrm>
          <a:prstGeom prst="rect">
            <a:avLst/>
          </a:prstGeom>
        </p:spPr>
        <p:txBody>
          <a:bodyPr wrap="none">
            <a:spAutoFit/>
          </a:bodyPr>
          <a:p>
            <a:pPr algn="ctr"/>
            <a:r>
              <a:rPr lang="en-US" altLang="zh-CN" sz="3200" b="1" dirty="0">
                <a:solidFill>
                  <a:schemeClr val="bg1"/>
                </a:solidFill>
                <a:latin typeface="Times New Roman" panose="02020603050405020304" charset="0"/>
                <a:ea typeface="黑体" panose="02010609060101010101" pitchFamily="49" charset="-122"/>
                <a:cs typeface="Times New Roman" panose="02020603050405020304" charset="0"/>
              </a:rPr>
              <a:t>Contents</a:t>
            </a:r>
            <a:endParaRPr lang="en-US" altLang="zh-CN" sz="3200" b="1" dirty="0">
              <a:solidFill>
                <a:schemeClr val="bg1"/>
              </a:solidFill>
              <a:latin typeface="Times New Roman" panose="02020603050405020304" charset="0"/>
              <a:ea typeface="黑体" panose="02010609060101010101" pitchFamily="49" charset="-122"/>
              <a:cs typeface="Times New Roman" panose="02020603050405020304" charset="0"/>
            </a:endParaRPr>
          </a:p>
        </p:txBody>
      </p:sp>
      <p:sp>
        <p:nvSpPr>
          <p:cNvPr id="3" name="灯片编号占位符 2"/>
          <p:cNvSpPr>
            <a:spLocks noGrp="1"/>
          </p:cNvSpPr>
          <p:nvPr>
            <p:ph type="sldNum" sz="quarter" idx="12"/>
            <p:custDataLst>
              <p:tags r:id="rId8"/>
            </p:custDataLst>
          </p:nvPr>
        </p:nvSpPr>
        <p:spPr>
          <a:xfrm>
            <a:off x="9451975" y="6492875"/>
            <a:ext cx="2743200" cy="365125"/>
          </a:xfrm>
        </p:spPr>
        <p:txBody>
          <a:bodyPr/>
          <a:p>
            <a:fld id="{565CE74E-AB26-4998-AD42-012C4C1AD076}" type="slidenum">
              <a:rPr lang="zh-CN" altLang="en-US" smtClean="0"/>
            </a:fld>
            <a:endParaRPr lang="zh-CN" altLang="en-US"/>
          </a:p>
        </p:txBody>
      </p:sp>
      <p:sp>
        <p:nvSpPr>
          <p:cNvPr id="6" name="等腰三角形 5"/>
          <p:cNvSpPr/>
          <p:nvPr>
            <p:custDataLst>
              <p:tags r:id="rId9"/>
            </p:custDataLst>
          </p:nvPr>
        </p:nvSpPr>
        <p:spPr>
          <a:xfrm rot="16200000" flipV="1">
            <a:off x="3601720" y="1732280"/>
            <a:ext cx="359410" cy="206375"/>
          </a:xfrm>
          <a:prstGeom prst="triangle">
            <a:avLst/>
          </a:prstGeom>
          <a:solidFill>
            <a:srgbClr val="014D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9" name="圆角矩形 18"/>
          <p:cNvSpPr/>
          <p:nvPr>
            <p:custDataLst>
              <p:tags r:id="rId10"/>
            </p:custDataLst>
          </p:nvPr>
        </p:nvSpPr>
        <p:spPr>
          <a:xfrm>
            <a:off x="5128260" y="1656080"/>
            <a:ext cx="572770" cy="553720"/>
          </a:xfrm>
          <a:prstGeom prst="roundRect">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r>
              <a:rPr lang="en-US" altLang="zh-CN" sz="3200" dirty="0">
                <a:latin typeface="Arial" panose="020B0604020202020204" pitchFamily="34" charset="0"/>
                <a:ea typeface="Arial Unicode MS" panose="020B0604020202020204" pitchFamily="34" charset="-122"/>
                <a:cs typeface="Arial" panose="020B0604020202020204" pitchFamily="34" charset="0"/>
              </a:rPr>
              <a:t>1</a:t>
            </a:r>
            <a:endParaRPr lang="zh-CN" altLang="en-US" sz="3200" dirty="0">
              <a:latin typeface="Arial" panose="020B0604020202020204" pitchFamily="34" charset="0"/>
              <a:ea typeface="Arial Unicode MS" panose="020B0604020202020204" pitchFamily="34" charset="-122"/>
              <a:cs typeface="Arial" panose="020B0604020202020204" pitchFamily="34" charset="0"/>
            </a:endParaRPr>
          </a:p>
        </p:txBody>
      </p:sp>
      <p:sp>
        <p:nvSpPr>
          <p:cNvPr id="20" name="矩形 19"/>
          <p:cNvSpPr/>
          <p:nvPr>
            <p:custDataLst>
              <p:tags r:id="rId11"/>
            </p:custDataLst>
          </p:nvPr>
        </p:nvSpPr>
        <p:spPr>
          <a:xfrm>
            <a:off x="6096000" y="1656080"/>
            <a:ext cx="4759960" cy="583565"/>
          </a:xfrm>
          <a:prstGeom prst="rect">
            <a:avLst/>
          </a:prstGeom>
        </p:spPr>
        <p:txBody>
          <a:bodyPr wrap="square">
            <a:spAutoFit/>
          </a:bodyPr>
          <a:p>
            <a:pPr algn="l">
              <a:spcAft>
                <a:spcPts val="0"/>
              </a:spcAft>
              <a:defRPr/>
            </a:pPr>
            <a:r>
              <a:rPr lang="zh-CN" altLang="en-US" sz="3200" b="1" kern="100" dirty="0">
                <a:solidFill>
                  <a:srgbClr val="014DA1"/>
                </a:solidFill>
                <a:latin typeface="微软雅黑" panose="020B0503020204020204" charset="-122"/>
                <a:ea typeface="微软雅黑" panose="020B0503020204020204" charset="-122"/>
                <a:cs typeface="Times New Roman" panose="02020603050405020304" charset="0"/>
              </a:rPr>
              <a:t>具体包括</a:t>
            </a:r>
            <a:endParaRPr lang="zh-CN" altLang="en-US" sz="3200" b="1" kern="100" dirty="0">
              <a:solidFill>
                <a:srgbClr val="014DA1"/>
              </a:solidFill>
              <a:latin typeface="微软雅黑" panose="020B0503020204020204" charset="-122"/>
              <a:ea typeface="微软雅黑" panose="020B0503020204020204" charset="-122"/>
              <a:cs typeface="Times New Roman" panose="02020603050405020304" charset="0"/>
            </a:endParaRPr>
          </a:p>
        </p:txBody>
      </p:sp>
      <p:sp>
        <p:nvSpPr>
          <p:cNvPr id="27" name="圆角矩形 26"/>
          <p:cNvSpPr/>
          <p:nvPr>
            <p:custDataLst>
              <p:tags r:id="rId12"/>
            </p:custDataLst>
          </p:nvPr>
        </p:nvSpPr>
        <p:spPr>
          <a:xfrm>
            <a:off x="5128260" y="2639060"/>
            <a:ext cx="572770" cy="553720"/>
          </a:xfrm>
          <a:prstGeom prst="roundRect">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r>
              <a:rPr lang="en-US" altLang="zh-CN" sz="3200" dirty="0">
                <a:solidFill>
                  <a:schemeClr val="bg1"/>
                </a:solidFill>
                <a:latin typeface="Arial" panose="020B0604020202020204" pitchFamily="34" charset="0"/>
                <a:ea typeface="Arial Unicode MS" panose="020B0604020202020204" pitchFamily="34" charset="-122"/>
                <a:cs typeface="Arial" panose="020B0604020202020204" pitchFamily="34" charset="0"/>
              </a:rPr>
              <a:t>2</a:t>
            </a:r>
            <a:endParaRPr lang="en-US" altLang="zh-CN" sz="32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28" name="矩形 27"/>
          <p:cNvSpPr/>
          <p:nvPr>
            <p:custDataLst>
              <p:tags r:id="rId13"/>
            </p:custDataLst>
          </p:nvPr>
        </p:nvSpPr>
        <p:spPr>
          <a:xfrm>
            <a:off x="6095365" y="2639060"/>
            <a:ext cx="4760595" cy="583565"/>
          </a:xfrm>
          <a:prstGeom prst="rect">
            <a:avLst/>
          </a:prstGeom>
        </p:spPr>
        <p:txBody>
          <a:bodyPr wrap="square">
            <a:spAutoFit/>
          </a:bodyPr>
          <a:p>
            <a:pPr algn="l">
              <a:spcAft>
                <a:spcPts val="0"/>
              </a:spcAft>
              <a:defRPr/>
            </a:pPr>
            <a:r>
              <a:rPr lang="zh-CN" altLang="en-US" sz="3200" b="1" kern="100" dirty="0">
                <a:solidFill>
                  <a:srgbClr val="014DA1"/>
                </a:solidFill>
                <a:latin typeface="微软雅黑" panose="020B0503020204020204" charset="-122"/>
                <a:ea typeface="微软雅黑" panose="020B0503020204020204" charset="-122"/>
                <a:cs typeface="Times New Roman" panose="02020603050405020304" charset="0"/>
              </a:rPr>
              <a:t>工业支持</a:t>
            </a:r>
            <a:endParaRPr lang="zh-CN" altLang="en-US" sz="3200" b="1" kern="100" dirty="0">
              <a:solidFill>
                <a:srgbClr val="014DA1"/>
              </a:solidFill>
              <a:latin typeface="微软雅黑" panose="020B0503020204020204" charset="-122"/>
              <a:ea typeface="微软雅黑" panose="020B0503020204020204" charset="-122"/>
              <a:cs typeface="Times New Roman" panose="02020603050405020304" charset="0"/>
            </a:endParaRPr>
          </a:p>
        </p:txBody>
      </p:sp>
      <p:sp>
        <p:nvSpPr>
          <p:cNvPr id="4" name="圆角矩形 3"/>
          <p:cNvSpPr/>
          <p:nvPr>
            <p:custDataLst>
              <p:tags r:id="rId14"/>
            </p:custDataLst>
          </p:nvPr>
        </p:nvSpPr>
        <p:spPr>
          <a:xfrm>
            <a:off x="5128260" y="3637915"/>
            <a:ext cx="572770" cy="553720"/>
          </a:xfrm>
          <a:prstGeom prst="roundRect">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r>
              <a:rPr lang="en-US" altLang="zh-CN" sz="3200" dirty="0">
                <a:solidFill>
                  <a:schemeClr val="bg1"/>
                </a:solidFill>
                <a:latin typeface="Arial" panose="020B0604020202020204" pitchFamily="34" charset="0"/>
                <a:ea typeface="Arial Unicode MS" panose="020B0604020202020204" pitchFamily="34" charset="-122"/>
                <a:cs typeface="Arial" panose="020B0604020202020204" pitchFamily="34" charset="0"/>
              </a:rPr>
              <a:t>3</a:t>
            </a:r>
            <a:endParaRPr lang="en-US" altLang="zh-CN" sz="32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5" name="矩形 4"/>
          <p:cNvSpPr/>
          <p:nvPr>
            <p:custDataLst>
              <p:tags r:id="rId15"/>
            </p:custDataLst>
          </p:nvPr>
        </p:nvSpPr>
        <p:spPr>
          <a:xfrm>
            <a:off x="6096000" y="3643630"/>
            <a:ext cx="4760595" cy="583565"/>
          </a:xfrm>
          <a:prstGeom prst="rect">
            <a:avLst/>
          </a:prstGeom>
        </p:spPr>
        <p:txBody>
          <a:bodyPr wrap="square">
            <a:spAutoFit/>
          </a:bodyPr>
          <a:p>
            <a:pPr algn="l">
              <a:spcAft>
                <a:spcPts val="0"/>
              </a:spcAft>
              <a:defRPr/>
            </a:pPr>
            <a:r>
              <a:rPr lang="zh-CN" altLang="en-US" sz="3200" b="1" kern="100" dirty="0">
                <a:solidFill>
                  <a:srgbClr val="014DA1"/>
                </a:solidFill>
                <a:latin typeface="微软雅黑" panose="020B0503020204020204" charset="-122"/>
                <a:ea typeface="微软雅黑" panose="020B0503020204020204" charset="-122"/>
                <a:cs typeface="Times New Roman" panose="02020603050405020304" charset="0"/>
              </a:rPr>
              <a:t>学术界使用情况</a:t>
            </a:r>
            <a:endParaRPr lang="zh-CN" altLang="en-US" sz="3200" b="1" kern="100" dirty="0">
              <a:solidFill>
                <a:srgbClr val="014DA1"/>
              </a:solidFill>
              <a:latin typeface="微软雅黑" panose="020B0503020204020204" charset="-122"/>
              <a:ea typeface="微软雅黑" panose="020B0503020204020204" charset="-122"/>
              <a:cs typeface="Times New Roman" panose="02020603050405020304" charset="0"/>
            </a:endParaRPr>
          </a:p>
        </p:txBody>
      </p:sp>
      <p:sp>
        <p:nvSpPr>
          <p:cNvPr id="7" name="圆角矩形 6"/>
          <p:cNvSpPr/>
          <p:nvPr>
            <p:custDataLst>
              <p:tags r:id="rId16"/>
            </p:custDataLst>
          </p:nvPr>
        </p:nvSpPr>
        <p:spPr>
          <a:xfrm>
            <a:off x="5128260" y="4636770"/>
            <a:ext cx="572770" cy="553720"/>
          </a:xfrm>
          <a:prstGeom prst="roundRect">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r>
              <a:rPr lang="en-US" altLang="zh-CN" sz="3200" dirty="0">
                <a:solidFill>
                  <a:schemeClr val="bg1"/>
                </a:solidFill>
                <a:latin typeface="Arial" panose="020B0604020202020204" pitchFamily="34" charset="0"/>
                <a:ea typeface="Arial Unicode MS" panose="020B0604020202020204" pitchFamily="34" charset="-122"/>
                <a:cs typeface="Arial" panose="020B0604020202020204" pitchFamily="34" charset="0"/>
              </a:rPr>
              <a:t>3</a:t>
            </a:r>
            <a:endParaRPr lang="en-US" altLang="zh-CN" sz="32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8" name="矩形 7"/>
          <p:cNvSpPr/>
          <p:nvPr>
            <p:custDataLst>
              <p:tags r:id="rId17"/>
            </p:custDataLst>
          </p:nvPr>
        </p:nvSpPr>
        <p:spPr>
          <a:xfrm>
            <a:off x="6096000" y="4648200"/>
            <a:ext cx="4760595" cy="583565"/>
          </a:xfrm>
          <a:prstGeom prst="rect">
            <a:avLst/>
          </a:prstGeom>
        </p:spPr>
        <p:txBody>
          <a:bodyPr wrap="square">
            <a:spAutoFit/>
          </a:bodyPr>
          <a:p>
            <a:pPr algn="l">
              <a:spcAft>
                <a:spcPts val="0"/>
              </a:spcAft>
              <a:defRPr/>
            </a:pPr>
            <a:r>
              <a:rPr lang="zh-CN" altLang="en-US" sz="3200" b="1" kern="100" dirty="0">
                <a:solidFill>
                  <a:srgbClr val="014DA1"/>
                </a:solidFill>
                <a:latin typeface="微软雅黑" panose="020B0503020204020204" charset="-122"/>
                <a:ea typeface="微软雅黑" panose="020B0503020204020204" charset="-122"/>
                <a:cs typeface="Times New Roman" panose="02020603050405020304" charset="0"/>
              </a:rPr>
              <a:t>国内使用情况</a:t>
            </a:r>
            <a:endParaRPr lang="zh-CN" altLang="en-US" sz="3200" b="1" kern="100" dirty="0">
              <a:solidFill>
                <a:srgbClr val="014DA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8"/>
          <p:cNvSpPr>
            <a:spLocks noGrp="1"/>
          </p:cNvSpPr>
          <p:nvPr>
            <p:ph type="sldNum" sz="quarter" idx="12"/>
            <p:custDataLst>
              <p:tags r:id="rId1"/>
            </p:custDataLst>
          </p:nvPr>
        </p:nvSpPr>
        <p:spPr>
          <a:xfrm>
            <a:off x="9451975" y="6492875"/>
            <a:ext cx="2743200" cy="365125"/>
          </a:xfrm>
        </p:spPr>
        <p:txBody>
          <a:bodyPr/>
          <a:p>
            <a:fld id="{565CE74E-AB26-4998-AD42-012C4C1AD076}" type="slidenum">
              <a:rPr lang="zh-CN" altLang="en-US" smtClean="0"/>
            </a:fld>
            <a:endParaRPr lang="zh-CN" altLang="en-US"/>
          </a:p>
        </p:txBody>
      </p:sp>
      <p:sp>
        <p:nvSpPr>
          <p:cNvPr id="5" name="矩形 4"/>
          <p:cNvSpPr/>
          <p:nvPr>
            <p:custDataLst>
              <p:tags r:id="rId2"/>
            </p:custDataLst>
          </p:nvPr>
        </p:nvSpPr>
        <p:spPr>
          <a:xfrm>
            <a:off x="721360" y="-12700"/>
            <a:ext cx="11473815" cy="548680"/>
          </a:xfrm>
          <a:prstGeom prst="rect">
            <a:avLst/>
          </a:prstGeom>
          <a:solidFill>
            <a:srgbClr val="014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Freeform 5"/>
          <p:cNvSpPr/>
          <p:nvPr>
            <p:custDataLst>
              <p:tags r:id="rId3"/>
            </p:custDataLst>
          </p:nvPr>
        </p:nvSpPr>
        <p:spPr bwMode="auto">
          <a:xfrm>
            <a:off x="59056" y="52952"/>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014DA1"/>
          </a:solidFill>
          <a:ln>
            <a:solidFill>
              <a:srgbClr val="4472C4"/>
            </a:solidFill>
          </a:ln>
        </p:spPr>
        <p:txBody>
          <a:bodyPr/>
          <a:p>
            <a:endParaRPr lang="zh-CN" altLang="en-US">
              <a:solidFill>
                <a:schemeClr val="bg1"/>
              </a:solidFill>
            </a:endParaRPr>
          </a:p>
        </p:txBody>
      </p:sp>
      <p:sp>
        <p:nvSpPr>
          <p:cNvPr id="12" name="文本框 11"/>
          <p:cNvSpPr txBox="1"/>
          <p:nvPr>
            <p:custDataLst>
              <p:tags r:id="rId4"/>
            </p:custDataLst>
          </p:nvPr>
        </p:nvSpPr>
        <p:spPr>
          <a:xfrm>
            <a:off x="821055" y="0"/>
            <a:ext cx="8067675" cy="521970"/>
          </a:xfrm>
          <a:prstGeom prst="rect">
            <a:avLst/>
          </a:prstGeom>
          <a:noFill/>
        </p:spPr>
        <p:txBody>
          <a:bodyPr wrap="square" rtlCol="0">
            <a:noAutofit/>
          </a:bodyPr>
          <a:p>
            <a:r>
              <a:rPr lang="zh-CN" altLang="en-US" sz="2800" b="1">
                <a:solidFill>
                  <a:schemeClr val="bg1"/>
                </a:solidFill>
                <a:latin typeface="Times New Roman" panose="02020603050405020304" charset="0"/>
                <a:cs typeface="Times New Roman" panose="02020603050405020304" charset="0"/>
                <a:sym typeface="+mn-ea"/>
              </a:rPr>
              <a:t>三、学术界使用情况</a:t>
            </a:r>
            <a:endParaRPr lang="zh-CN" altLang="en-US" sz="2800" b="1">
              <a:solidFill>
                <a:schemeClr val="bg1"/>
              </a:solidFill>
              <a:latin typeface="Times New Roman" panose="02020603050405020304" charset="0"/>
              <a:cs typeface="Times New Roman" panose="02020603050405020304" charset="0"/>
              <a:sym typeface="+mn-ea"/>
            </a:endParaRPr>
          </a:p>
        </p:txBody>
      </p:sp>
      <p:sp>
        <p:nvSpPr>
          <p:cNvPr id="6" name="文本框 5"/>
          <p:cNvSpPr txBox="1"/>
          <p:nvPr/>
        </p:nvSpPr>
        <p:spPr>
          <a:xfrm>
            <a:off x="721360" y="712470"/>
            <a:ext cx="5830570" cy="398780"/>
          </a:xfrm>
          <a:prstGeom prst="rect">
            <a:avLst/>
          </a:prstGeom>
        </p:spPr>
        <p:txBody>
          <a:bodyPr wrap="square">
            <a:spAutoFit/>
          </a:bodyPr>
          <a:p>
            <a:pPr marL="342900" indent="-342900">
              <a:buFont typeface="Wingdings" panose="05000000000000000000" charset="0"/>
              <a:buChar char="Ø"/>
            </a:pPr>
            <a:r>
              <a:rPr lang="en-US" altLang="zh-CN" sz="2000" b="1">
                <a:solidFill>
                  <a:srgbClr val="FF0000"/>
                </a:solidFill>
                <a:latin typeface="Times New Roman" panose="02020603050405020304" charset="0"/>
                <a:cs typeface="Times New Roman" panose="02020603050405020304" charset="0"/>
              </a:rPr>
              <a:t>ASAP5: A predictive PDK for the 5 nm node</a:t>
            </a:r>
            <a:endParaRPr lang="en-US" altLang="zh-CN" sz="2000" b="1">
              <a:solidFill>
                <a:srgbClr val="FF0000"/>
              </a:solidFill>
              <a:latin typeface="Times New Roman" panose="02020603050405020304" charset="0"/>
              <a:cs typeface="Times New Roman" panose="02020603050405020304" charset="0"/>
            </a:endParaRPr>
          </a:p>
        </p:txBody>
      </p:sp>
      <p:pic>
        <p:nvPicPr>
          <p:cNvPr id="8" name="图片 7"/>
          <p:cNvPicPr>
            <a:picLocks noChangeAspect="1"/>
          </p:cNvPicPr>
          <p:nvPr/>
        </p:nvPicPr>
        <p:blipFill>
          <a:blip r:embed="rId5"/>
          <a:stretch>
            <a:fillRect/>
          </a:stretch>
        </p:blipFill>
        <p:spPr>
          <a:xfrm>
            <a:off x="7446645" y="-12700"/>
            <a:ext cx="4747895" cy="1515110"/>
          </a:xfrm>
          <a:prstGeom prst="rect">
            <a:avLst/>
          </a:prstGeom>
        </p:spPr>
      </p:pic>
      <p:pic>
        <p:nvPicPr>
          <p:cNvPr id="11" name="图片 10"/>
          <p:cNvPicPr>
            <a:picLocks noChangeAspect="1"/>
          </p:cNvPicPr>
          <p:nvPr/>
        </p:nvPicPr>
        <p:blipFill>
          <a:blip r:embed="rId6"/>
          <a:stretch>
            <a:fillRect/>
          </a:stretch>
        </p:blipFill>
        <p:spPr>
          <a:xfrm>
            <a:off x="5854700" y="1494155"/>
            <a:ext cx="6187440" cy="4998720"/>
          </a:xfrm>
          <a:prstGeom prst="rect">
            <a:avLst/>
          </a:prstGeom>
        </p:spPr>
      </p:pic>
      <p:sp>
        <p:nvSpPr>
          <p:cNvPr id="13" name="文本框 12"/>
          <p:cNvSpPr txBox="1"/>
          <p:nvPr/>
        </p:nvSpPr>
        <p:spPr>
          <a:xfrm>
            <a:off x="721360" y="1195070"/>
            <a:ext cx="4552950" cy="398780"/>
          </a:xfrm>
          <a:prstGeom prst="rect">
            <a:avLst/>
          </a:prstGeom>
        </p:spPr>
        <p:txBody>
          <a:bodyPr wrap="square">
            <a:spAutoFit/>
          </a:bodyPr>
          <a:p>
            <a:r>
              <a:rPr lang="en-US" altLang="zh-CN" sz="2000">
                <a:latin typeface="Times New Roman" panose="02020603050405020304" charset="0"/>
                <a:cs typeface="Times New Roman" panose="02020603050405020304" charset="0"/>
                <a:hlinkClick r:id="rId7"/>
              </a:rPr>
              <a:t>GitHub - The-OpenROAD-Project/asap5</a:t>
            </a:r>
            <a:endParaRPr lang="en-US" altLang="zh-CN" sz="2000">
              <a:latin typeface="Times New Roman" panose="02020603050405020304" charset="0"/>
              <a:cs typeface="Times New Roman" panose="02020603050405020304" charset="0"/>
              <a:hlinkClick r:id="rId7"/>
            </a:endParaRPr>
          </a:p>
        </p:txBody>
      </p:sp>
      <p:pic>
        <p:nvPicPr>
          <p:cNvPr id="15" name="图片 14"/>
          <p:cNvPicPr>
            <a:picLocks noChangeAspect="1"/>
          </p:cNvPicPr>
          <p:nvPr/>
        </p:nvPicPr>
        <p:blipFill>
          <a:blip r:embed="rId8"/>
          <a:stretch>
            <a:fillRect/>
          </a:stretch>
        </p:blipFill>
        <p:spPr>
          <a:xfrm>
            <a:off x="721360" y="2013585"/>
            <a:ext cx="5000625" cy="39604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8"/>
          <p:cNvSpPr>
            <a:spLocks noGrp="1"/>
          </p:cNvSpPr>
          <p:nvPr>
            <p:ph type="sldNum" sz="quarter" idx="12"/>
            <p:custDataLst>
              <p:tags r:id="rId1"/>
            </p:custDataLst>
          </p:nvPr>
        </p:nvSpPr>
        <p:spPr>
          <a:xfrm>
            <a:off x="9451975" y="6492875"/>
            <a:ext cx="2743200" cy="365125"/>
          </a:xfrm>
        </p:spPr>
        <p:txBody>
          <a:bodyPr/>
          <a:p>
            <a:fld id="{565CE74E-AB26-4998-AD42-012C4C1AD076}" type="slidenum">
              <a:rPr lang="zh-CN" altLang="en-US" smtClean="0"/>
            </a:fld>
            <a:endParaRPr lang="zh-CN" altLang="en-US"/>
          </a:p>
        </p:txBody>
      </p:sp>
      <p:sp>
        <p:nvSpPr>
          <p:cNvPr id="5" name="矩形 4"/>
          <p:cNvSpPr/>
          <p:nvPr>
            <p:custDataLst>
              <p:tags r:id="rId2"/>
            </p:custDataLst>
          </p:nvPr>
        </p:nvSpPr>
        <p:spPr>
          <a:xfrm>
            <a:off x="721360" y="-12700"/>
            <a:ext cx="11473815" cy="548680"/>
          </a:xfrm>
          <a:prstGeom prst="rect">
            <a:avLst/>
          </a:prstGeom>
          <a:solidFill>
            <a:srgbClr val="014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Freeform 5"/>
          <p:cNvSpPr/>
          <p:nvPr>
            <p:custDataLst>
              <p:tags r:id="rId3"/>
            </p:custDataLst>
          </p:nvPr>
        </p:nvSpPr>
        <p:spPr bwMode="auto">
          <a:xfrm>
            <a:off x="59056" y="52952"/>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014DA1"/>
          </a:solidFill>
          <a:ln>
            <a:solidFill>
              <a:srgbClr val="4472C4"/>
            </a:solidFill>
          </a:ln>
        </p:spPr>
        <p:txBody>
          <a:bodyPr/>
          <a:p>
            <a:endParaRPr lang="zh-CN" altLang="en-US">
              <a:solidFill>
                <a:schemeClr val="bg1"/>
              </a:solidFill>
            </a:endParaRPr>
          </a:p>
        </p:txBody>
      </p:sp>
      <p:sp>
        <p:nvSpPr>
          <p:cNvPr id="12" name="文本框 11"/>
          <p:cNvSpPr txBox="1"/>
          <p:nvPr>
            <p:custDataLst>
              <p:tags r:id="rId4"/>
            </p:custDataLst>
          </p:nvPr>
        </p:nvSpPr>
        <p:spPr>
          <a:xfrm>
            <a:off x="821055" y="0"/>
            <a:ext cx="8067675" cy="521970"/>
          </a:xfrm>
          <a:prstGeom prst="rect">
            <a:avLst/>
          </a:prstGeom>
          <a:noFill/>
        </p:spPr>
        <p:txBody>
          <a:bodyPr wrap="square" rtlCol="0">
            <a:noAutofit/>
          </a:bodyPr>
          <a:p>
            <a:r>
              <a:rPr lang="zh-CN" altLang="en-US" sz="2800" b="1">
                <a:solidFill>
                  <a:schemeClr val="bg1"/>
                </a:solidFill>
                <a:latin typeface="Times New Roman" panose="02020603050405020304" charset="0"/>
                <a:cs typeface="Times New Roman" panose="02020603050405020304" charset="0"/>
                <a:sym typeface="+mn-ea"/>
              </a:rPr>
              <a:t>四、</a:t>
            </a:r>
            <a:r>
              <a:rPr lang="en-US" altLang="zh-CN" sz="2800" b="1">
                <a:solidFill>
                  <a:schemeClr val="bg1"/>
                </a:solidFill>
                <a:latin typeface="Times New Roman" panose="02020603050405020304" charset="0"/>
                <a:cs typeface="Times New Roman" panose="02020603050405020304" charset="0"/>
                <a:sym typeface="+mn-ea"/>
              </a:rPr>
              <a:t>国内使用情况</a:t>
            </a:r>
            <a:endParaRPr lang="en-US" altLang="zh-CN" sz="2800" b="1">
              <a:solidFill>
                <a:schemeClr val="bg1"/>
              </a:solidFill>
              <a:latin typeface="Times New Roman" panose="02020603050405020304" charset="0"/>
              <a:cs typeface="Times New Roman" panose="02020603050405020304" charset="0"/>
              <a:sym typeface="+mn-ea"/>
            </a:endParaRPr>
          </a:p>
        </p:txBody>
      </p:sp>
      <p:sp>
        <p:nvSpPr>
          <p:cNvPr id="3" name="文本框 2"/>
          <p:cNvSpPr txBox="1"/>
          <p:nvPr/>
        </p:nvSpPr>
        <p:spPr>
          <a:xfrm>
            <a:off x="614045" y="911860"/>
            <a:ext cx="10835640" cy="5292725"/>
          </a:xfrm>
          <a:prstGeom prst="rect">
            <a:avLst/>
          </a:prstGeom>
          <a:noFill/>
        </p:spPr>
        <p:txBody>
          <a:bodyPr wrap="square" rtlCol="0" anchor="t">
            <a:spAutoFit/>
          </a:bodyPr>
          <a:p>
            <a:pPr marL="342900" indent="-342900" algn="just">
              <a:lnSpc>
                <a:spcPct val="130000"/>
              </a:lnSpc>
              <a:spcBef>
                <a:spcPts val="0"/>
              </a:spcBef>
              <a:spcAft>
                <a:spcPts val="0"/>
              </a:spcAft>
              <a:buFont typeface="Wingdings" panose="05000000000000000000" charset="0"/>
              <a:buChar char="Ø"/>
            </a:pPr>
            <a:r>
              <a:rPr lang="zh-CN" altLang="en-US" sz="2000" b="1">
                <a:latin typeface="Times New Roman" panose="02020603050405020304" charset="0"/>
                <a:cs typeface="Times New Roman" panose="02020603050405020304" charset="0"/>
              </a:rPr>
              <a:t>SkyWater Open Source PDK</a:t>
            </a:r>
            <a:r>
              <a:rPr lang="zh-CN" altLang="en-US" sz="2000">
                <a:latin typeface="Times New Roman" panose="02020603050405020304" charset="0"/>
                <a:cs typeface="Times New Roman" panose="02020603050405020304" charset="0"/>
              </a:rPr>
              <a:t>：由</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SkyWater Technology Foundry</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与</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Google</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合作提供的，完全开源的基于</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SkyWater</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130</a:t>
            </a:r>
            <a:r>
              <a:rPr lang="en-US" altLang="zh-CN" sz="2000">
                <a:latin typeface="Times New Roman" panose="02020603050405020304" charset="0"/>
                <a:cs typeface="Times New Roman" panose="02020603050405020304" charset="0"/>
              </a:rPr>
              <a:t> nm </a:t>
            </a:r>
            <a:r>
              <a:rPr lang="zh-CN" altLang="en-US" sz="2000">
                <a:latin typeface="Times New Roman" panose="02020603050405020304" charset="0"/>
                <a:cs typeface="Times New Roman" panose="02020603050405020304" charset="0"/>
              </a:rPr>
              <a:t>CMOS</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工艺，并且可制造（另有</a:t>
            </a:r>
            <a:r>
              <a:rPr lang="en-US" altLang="zh-CN" sz="2000">
                <a:latin typeface="Times New Roman" panose="02020603050405020304" charset="0"/>
                <a:cs typeface="Times New Roman" panose="02020603050405020304" charset="0"/>
              </a:rPr>
              <a:t> 90 nm FDSOI </a:t>
            </a:r>
            <a:r>
              <a:rPr lang="zh-CN" altLang="en-US" sz="2000">
                <a:latin typeface="Times New Roman" panose="02020603050405020304" charset="0"/>
                <a:cs typeface="Times New Roman" panose="02020603050405020304" charset="0"/>
              </a:rPr>
              <a:t>工艺）。</a:t>
            </a:r>
            <a:endParaRPr lang="zh-CN" altLang="en-US" sz="2000">
              <a:latin typeface="Times New Roman" panose="02020603050405020304" charset="0"/>
              <a:cs typeface="Times New Roman" panose="02020603050405020304" charset="0"/>
            </a:endParaRPr>
          </a:p>
          <a:p>
            <a:pPr marL="342900" indent="-342900" algn="just">
              <a:lnSpc>
                <a:spcPct val="130000"/>
              </a:lnSpc>
              <a:spcBef>
                <a:spcPts val="0"/>
              </a:spcBef>
              <a:spcAft>
                <a:spcPts val="0"/>
              </a:spcAft>
              <a:buFont typeface="Wingdings" panose="05000000000000000000" charset="0"/>
              <a:buChar char="Ø"/>
            </a:pPr>
            <a:endParaRPr lang="zh-CN" altLang="en-US" sz="2000">
              <a:latin typeface="Times New Roman" panose="02020603050405020304" charset="0"/>
              <a:cs typeface="Times New Roman" panose="02020603050405020304" charset="0"/>
            </a:endParaRPr>
          </a:p>
          <a:p>
            <a:pPr marL="342900" indent="-342900" algn="just">
              <a:lnSpc>
                <a:spcPct val="130000"/>
              </a:lnSpc>
              <a:spcBef>
                <a:spcPts val="0"/>
              </a:spcBef>
              <a:spcAft>
                <a:spcPts val="0"/>
              </a:spcAft>
              <a:buFont typeface="Wingdings" panose="05000000000000000000" charset="0"/>
              <a:buChar char="Ø"/>
            </a:pPr>
            <a:r>
              <a:rPr lang="zh-CN" altLang="en-US" sz="2000" b="1">
                <a:latin typeface="Times New Roman" panose="02020603050405020304" charset="0"/>
                <a:cs typeface="Times New Roman" panose="02020603050405020304" charset="0"/>
              </a:rPr>
              <a:t>IHP Open Source PDK：</a:t>
            </a:r>
            <a:r>
              <a:rPr lang="zh-CN" altLang="en-US" sz="2000">
                <a:latin typeface="Times New Roman" panose="02020603050405020304" charset="0"/>
                <a:cs typeface="Times New Roman" panose="02020603050405020304" charset="0"/>
              </a:rPr>
              <a:t>由</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IHP</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开发的130</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nm BiCMOS</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工艺的开源</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PDK，适用于模拟/数字、混合信号和RF ASIC设计。</a:t>
            </a:r>
            <a:endParaRPr lang="zh-CN" altLang="en-US" sz="2000">
              <a:latin typeface="Times New Roman" panose="02020603050405020304" charset="0"/>
              <a:cs typeface="Times New Roman" panose="02020603050405020304" charset="0"/>
            </a:endParaRPr>
          </a:p>
          <a:p>
            <a:pPr marL="342900" indent="-342900" algn="just">
              <a:lnSpc>
                <a:spcPct val="130000"/>
              </a:lnSpc>
              <a:spcBef>
                <a:spcPts val="0"/>
              </a:spcBef>
              <a:spcAft>
                <a:spcPts val="0"/>
              </a:spcAft>
              <a:buFont typeface="Wingdings" panose="05000000000000000000" charset="0"/>
              <a:buChar char="Ø"/>
            </a:pPr>
            <a:endParaRPr lang="zh-CN" altLang="en-US" sz="2000">
              <a:latin typeface="Times New Roman" panose="02020603050405020304" charset="0"/>
              <a:cs typeface="Times New Roman" panose="02020603050405020304" charset="0"/>
            </a:endParaRPr>
          </a:p>
          <a:p>
            <a:pPr marL="342900" indent="-342900" algn="just">
              <a:lnSpc>
                <a:spcPct val="130000"/>
              </a:lnSpc>
              <a:spcBef>
                <a:spcPts val="0"/>
              </a:spcBef>
              <a:spcAft>
                <a:spcPts val="0"/>
              </a:spcAft>
              <a:buFont typeface="Wingdings" panose="05000000000000000000" charset="0"/>
              <a:buChar char="Ø"/>
            </a:pPr>
            <a:r>
              <a:rPr lang="zh-CN" altLang="en-US" sz="2000" b="1">
                <a:latin typeface="Times New Roman" panose="02020603050405020304" charset="0"/>
                <a:cs typeface="Times New Roman" panose="02020603050405020304" charset="0"/>
              </a:rPr>
              <a:t>OpenROAD：</a:t>
            </a:r>
            <a:r>
              <a:rPr lang="zh-CN" altLang="en-US" sz="2000">
                <a:latin typeface="Times New Roman" panose="02020603050405020304" charset="0"/>
                <a:cs typeface="Times New Roman" panose="02020603050405020304" charset="0"/>
              </a:rPr>
              <a:t>由</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DARPA</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资助的项目，旨在构建一个全自动的EDA流程，从</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RTL</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到</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GDSII</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完全自动化。它发布了一个</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7</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nm</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工艺的</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PDK，称为</a:t>
            </a:r>
            <a:r>
              <a:rPr lang="en-US" altLang="zh-CN" sz="2000" b="1">
                <a:latin typeface="Times New Roman" panose="02020603050405020304" charset="0"/>
                <a:cs typeface="Times New Roman" panose="02020603050405020304" charset="0"/>
              </a:rPr>
              <a:t> </a:t>
            </a:r>
            <a:r>
              <a:rPr lang="zh-CN" altLang="en-US" sz="2000" b="1">
                <a:latin typeface="Times New Roman" panose="02020603050405020304" charset="0"/>
                <a:cs typeface="Times New Roman" panose="02020603050405020304" charset="0"/>
              </a:rPr>
              <a:t>ASAP7 7nm Predictive PDK</a:t>
            </a:r>
            <a:r>
              <a:rPr lang="zh-CN" altLang="en-US" sz="2000">
                <a:latin typeface="Times New Roman" panose="02020603050405020304" charset="0"/>
                <a:cs typeface="Times New Roman" panose="02020603050405020304" charset="0"/>
              </a:rPr>
              <a:t>，可供任何人在开源许可下使用（以及</a:t>
            </a:r>
            <a:r>
              <a:rPr lang="en-US" altLang="zh-CN" sz="2000">
                <a:latin typeface="Times New Roman" panose="02020603050405020304" charset="0"/>
                <a:cs typeface="Times New Roman" panose="02020603050405020304" charset="0"/>
              </a:rPr>
              <a:t> 5 nm </a:t>
            </a:r>
            <a:r>
              <a:rPr lang="zh-CN" altLang="en-US" sz="2000">
                <a:latin typeface="Times New Roman" panose="02020603050405020304" charset="0"/>
                <a:cs typeface="Times New Roman" panose="02020603050405020304" charset="0"/>
              </a:rPr>
              <a:t>的</a:t>
            </a:r>
            <a:r>
              <a:rPr lang="en-US" altLang="zh-CN" sz="2000">
                <a:latin typeface="Times New Roman" panose="02020603050405020304" charset="0"/>
                <a:cs typeface="Times New Roman" panose="02020603050405020304" charset="0"/>
              </a:rPr>
              <a:t> ASAP5</a:t>
            </a:r>
            <a:r>
              <a:rPr lang="zh-CN" altLang="en-US" sz="2000">
                <a:latin typeface="Times New Roman" panose="02020603050405020304" charset="0"/>
                <a:cs typeface="Times New Roman" panose="02020603050405020304" charset="0"/>
              </a:rPr>
              <a:t>）。</a:t>
            </a:r>
            <a:endParaRPr lang="zh-CN" altLang="en-US" sz="2000">
              <a:latin typeface="Times New Roman" panose="02020603050405020304" charset="0"/>
              <a:cs typeface="Times New Roman" panose="02020603050405020304" charset="0"/>
            </a:endParaRPr>
          </a:p>
          <a:p>
            <a:pPr marL="342900" indent="-342900" algn="just">
              <a:lnSpc>
                <a:spcPct val="130000"/>
              </a:lnSpc>
              <a:spcBef>
                <a:spcPts val="0"/>
              </a:spcBef>
              <a:spcAft>
                <a:spcPts val="0"/>
              </a:spcAft>
              <a:buFont typeface="Wingdings" panose="05000000000000000000" charset="0"/>
              <a:buChar char="Ø"/>
            </a:pPr>
            <a:endParaRPr lang="zh-CN" altLang="en-US" sz="2000">
              <a:latin typeface="Times New Roman" panose="02020603050405020304" charset="0"/>
              <a:cs typeface="Times New Roman" panose="02020603050405020304" charset="0"/>
            </a:endParaRPr>
          </a:p>
          <a:p>
            <a:pPr marL="342900" indent="-342900" algn="just">
              <a:lnSpc>
                <a:spcPct val="130000"/>
              </a:lnSpc>
              <a:spcBef>
                <a:spcPts val="0"/>
              </a:spcBef>
              <a:spcAft>
                <a:spcPts val="0"/>
              </a:spcAft>
              <a:buFont typeface="Wingdings" panose="05000000000000000000" charset="0"/>
              <a:buChar char="Ø"/>
            </a:pPr>
            <a:r>
              <a:rPr lang="zh-CN" altLang="en-US" sz="2000" b="1">
                <a:latin typeface="Times New Roman" panose="02020603050405020304" charset="0"/>
                <a:cs typeface="Times New Roman" panose="02020603050405020304" charset="0"/>
              </a:rPr>
              <a:t>Cadence GPDK：</a:t>
            </a:r>
            <a:r>
              <a:rPr lang="zh-CN" altLang="en-US" sz="2000">
                <a:latin typeface="Times New Roman" panose="02020603050405020304" charset="0"/>
                <a:cs typeface="Times New Roman" panose="02020603050405020304" charset="0"/>
              </a:rPr>
              <a:t>Cadence</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提供的通用</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PDK，用于教育目的，无需签署额外的保密协议。虽然设计不可制造，但设备模型、技术规则和</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PCells</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与工业级</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PDK</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足够接近，电气效应和设计流程基本相同。</a:t>
            </a:r>
            <a:endParaRPr lang="zh-CN" altLang="en-US" sz="2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8"/>
          <p:cNvSpPr>
            <a:spLocks noGrp="1"/>
          </p:cNvSpPr>
          <p:nvPr>
            <p:ph type="sldNum" sz="quarter" idx="12"/>
            <p:custDataLst>
              <p:tags r:id="rId1"/>
            </p:custDataLst>
          </p:nvPr>
        </p:nvSpPr>
        <p:spPr>
          <a:xfrm>
            <a:off x="9451975" y="6492875"/>
            <a:ext cx="2743200" cy="365125"/>
          </a:xfrm>
        </p:spPr>
        <p:txBody>
          <a:bodyPr/>
          <a:p>
            <a:fld id="{565CE74E-AB26-4998-AD42-012C4C1AD076}" type="slidenum">
              <a:rPr lang="zh-CN" altLang="en-US" smtClean="0"/>
            </a:fld>
            <a:endParaRPr lang="zh-CN" altLang="en-US"/>
          </a:p>
        </p:txBody>
      </p:sp>
      <p:sp>
        <p:nvSpPr>
          <p:cNvPr id="5" name="矩形 4"/>
          <p:cNvSpPr/>
          <p:nvPr>
            <p:custDataLst>
              <p:tags r:id="rId2"/>
            </p:custDataLst>
          </p:nvPr>
        </p:nvSpPr>
        <p:spPr>
          <a:xfrm>
            <a:off x="721360" y="-12700"/>
            <a:ext cx="11473815" cy="548680"/>
          </a:xfrm>
          <a:prstGeom prst="rect">
            <a:avLst/>
          </a:prstGeom>
          <a:solidFill>
            <a:srgbClr val="014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Freeform 5"/>
          <p:cNvSpPr/>
          <p:nvPr>
            <p:custDataLst>
              <p:tags r:id="rId3"/>
            </p:custDataLst>
          </p:nvPr>
        </p:nvSpPr>
        <p:spPr bwMode="auto">
          <a:xfrm>
            <a:off x="59056" y="52952"/>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014DA1"/>
          </a:solidFill>
          <a:ln>
            <a:solidFill>
              <a:srgbClr val="4472C4"/>
            </a:solidFill>
          </a:ln>
        </p:spPr>
        <p:txBody>
          <a:bodyPr/>
          <a:p>
            <a:endParaRPr lang="zh-CN" altLang="en-US">
              <a:solidFill>
                <a:schemeClr val="bg1"/>
              </a:solidFill>
            </a:endParaRPr>
          </a:p>
        </p:txBody>
      </p:sp>
      <p:sp>
        <p:nvSpPr>
          <p:cNvPr id="12" name="文本框 11"/>
          <p:cNvSpPr txBox="1"/>
          <p:nvPr>
            <p:custDataLst>
              <p:tags r:id="rId4"/>
            </p:custDataLst>
          </p:nvPr>
        </p:nvSpPr>
        <p:spPr>
          <a:xfrm>
            <a:off x="821055" y="0"/>
            <a:ext cx="8067675" cy="521970"/>
          </a:xfrm>
          <a:prstGeom prst="rect">
            <a:avLst/>
          </a:prstGeom>
          <a:noFill/>
        </p:spPr>
        <p:txBody>
          <a:bodyPr wrap="square" rtlCol="0">
            <a:noAutofit/>
          </a:bodyPr>
          <a:p>
            <a:r>
              <a:rPr lang="zh-CN" altLang="en-US" sz="2800" b="1">
                <a:solidFill>
                  <a:schemeClr val="bg1"/>
                </a:solidFill>
                <a:latin typeface="Times New Roman" panose="02020603050405020304" charset="0"/>
                <a:cs typeface="Times New Roman" panose="02020603050405020304" charset="0"/>
                <a:sym typeface="+mn-ea"/>
              </a:rPr>
              <a:t>四、</a:t>
            </a:r>
            <a:r>
              <a:rPr lang="en-US" altLang="zh-CN" sz="2800" b="1">
                <a:solidFill>
                  <a:schemeClr val="bg1"/>
                </a:solidFill>
                <a:latin typeface="Times New Roman" panose="02020603050405020304" charset="0"/>
                <a:cs typeface="Times New Roman" panose="02020603050405020304" charset="0"/>
                <a:sym typeface="+mn-ea"/>
              </a:rPr>
              <a:t>国内使用情况</a:t>
            </a:r>
            <a:endParaRPr lang="en-US" altLang="zh-CN" sz="2800" b="1">
              <a:solidFill>
                <a:schemeClr val="bg1"/>
              </a:solidFill>
              <a:latin typeface="Times New Roman" panose="02020603050405020304" charset="0"/>
              <a:cs typeface="Times New Roman" panose="02020603050405020304" charset="0"/>
              <a:sym typeface="+mn-ea"/>
            </a:endParaRPr>
          </a:p>
        </p:txBody>
      </p:sp>
      <p:sp>
        <p:nvSpPr>
          <p:cNvPr id="4" name="文本框 3"/>
          <p:cNvSpPr txBox="1"/>
          <p:nvPr/>
        </p:nvSpPr>
        <p:spPr>
          <a:xfrm>
            <a:off x="721360" y="797560"/>
            <a:ext cx="10854690" cy="4909820"/>
          </a:xfrm>
          <a:prstGeom prst="rect">
            <a:avLst/>
          </a:prstGeom>
          <a:noFill/>
        </p:spPr>
        <p:txBody>
          <a:bodyPr wrap="square" rtlCol="0">
            <a:noAutofit/>
          </a:bodyPr>
          <a:p>
            <a:pPr marL="342900" indent="-342900" algn="just">
              <a:lnSpc>
                <a:spcPct val="150000"/>
              </a:lnSpc>
              <a:buFont typeface="Wingdings" panose="05000000000000000000" charset="0"/>
              <a:buChar char="Ø"/>
            </a:pPr>
            <a:r>
              <a:rPr lang="en-US" altLang="zh-CN" sz="2000">
                <a:latin typeface="Times New Roman" panose="02020603050405020304" charset="0"/>
                <a:ea typeface="+mj-ea"/>
                <a:cs typeface="Times New Roman" panose="02020603050405020304" charset="0"/>
              </a:rPr>
              <a:t>Open_pdks </a:t>
            </a:r>
            <a:r>
              <a:rPr lang="zh-CN" altLang="en-US" sz="2000">
                <a:latin typeface="Times New Roman" panose="02020603050405020304" charset="0"/>
                <a:ea typeface="+mj-ea"/>
                <a:cs typeface="Times New Roman" panose="02020603050405020304" charset="0"/>
              </a:rPr>
              <a:t>的优势更多集中在方便其他开源工具的</a:t>
            </a:r>
            <a:r>
              <a:rPr lang="en-US" altLang="zh-CN" sz="2000">
                <a:latin typeface="Times New Roman" panose="02020603050405020304" charset="0"/>
                <a:ea typeface="+mj-ea"/>
                <a:cs typeface="Times New Roman" panose="02020603050405020304" charset="0"/>
              </a:rPr>
              <a:t> PDK </a:t>
            </a:r>
            <a:r>
              <a:rPr lang="zh-CN" altLang="en-US" sz="2000">
                <a:latin typeface="Times New Roman" panose="02020603050405020304" charset="0"/>
                <a:ea typeface="+mj-ea"/>
                <a:cs typeface="Times New Roman" panose="02020603050405020304" charset="0"/>
              </a:rPr>
              <a:t>调用以及</a:t>
            </a:r>
            <a:r>
              <a:rPr lang="en-US" altLang="zh-CN" sz="2000">
                <a:latin typeface="Times New Roman" panose="02020603050405020304" charset="0"/>
                <a:ea typeface="+mj-ea"/>
                <a:cs typeface="Times New Roman" panose="02020603050405020304" charset="0"/>
              </a:rPr>
              <a:t> </a:t>
            </a:r>
            <a:r>
              <a:rPr lang="en-US" altLang="zh-CN" sz="2000" b="1">
                <a:solidFill>
                  <a:srgbClr val="FF0000"/>
                </a:solidFill>
                <a:latin typeface="Times New Roman" panose="02020603050405020304" charset="0"/>
                <a:ea typeface="+mj-ea"/>
                <a:cs typeface="Times New Roman" panose="02020603050405020304" charset="0"/>
              </a:rPr>
              <a:t>EDA </a:t>
            </a:r>
            <a:r>
              <a:rPr lang="zh-CN" altLang="en-US" sz="2000" b="1">
                <a:solidFill>
                  <a:srgbClr val="FF0000"/>
                </a:solidFill>
                <a:latin typeface="Times New Roman" panose="02020603050405020304" charset="0"/>
                <a:ea typeface="+mj-ea"/>
                <a:cs typeface="Times New Roman" panose="02020603050405020304" charset="0"/>
              </a:rPr>
              <a:t>生态链的构建</a:t>
            </a:r>
            <a:r>
              <a:rPr lang="zh-CN" altLang="en-US" sz="2000">
                <a:latin typeface="Times New Roman" panose="02020603050405020304" charset="0"/>
                <a:ea typeface="+mj-ea"/>
                <a:cs typeface="Times New Roman" panose="02020603050405020304" charset="0"/>
              </a:rPr>
              <a:t>，目前未找到国内大学采用</a:t>
            </a:r>
            <a:r>
              <a:rPr lang="en-US" altLang="zh-CN" sz="2000">
                <a:latin typeface="Times New Roman" panose="02020603050405020304" charset="0"/>
                <a:ea typeface="+mj-ea"/>
                <a:cs typeface="Times New Roman" panose="02020603050405020304" charset="0"/>
              </a:rPr>
              <a:t> Open_pdks </a:t>
            </a:r>
            <a:r>
              <a:rPr lang="zh-CN" altLang="en-US" sz="2000">
                <a:latin typeface="Times New Roman" panose="02020603050405020304" charset="0"/>
                <a:ea typeface="+mj-ea"/>
                <a:cs typeface="Times New Roman" panose="02020603050405020304" charset="0"/>
              </a:rPr>
              <a:t>的资料，同时适配性目前集中在</a:t>
            </a:r>
            <a:r>
              <a:rPr lang="en-US" altLang="zh-CN" sz="2000">
                <a:latin typeface="Times New Roman" panose="02020603050405020304" charset="0"/>
                <a:ea typeface="+mj-ea"/>
                <a:cs typeface="Times New Roman" panose="02020603050405020304" charset="0"/>
              </a:rPr>
              <a:t> </a:t>
            </a:r>
            <a:r>
              <a:rPr lang="zh-CN" altLang="en-US" sz="2000">
                <a:latin typeface="Times New Roman" panose="02020603050405020304" charset="0"/>
                <a:ea typeface="+mj-ea"/>
                <a:cs typeface="Times New Roman" panose="02020603050405020304" charset="0"/>
                <a:sym typeface="+mn-ea"/>
              </a:rPr>
              <a:t>SkyWater 130</a:t>
            </a:r>
            <a:r>
              <a:rPr lang="en-US" altLang="zh-CN" sz="2000">
                <a:latin typeface="Times New Roman" panose="02020603050405020304" charset="0"/>
                <a:ea typeface="+mj-ea"/>
                <a:cs typeface="Times New Roman" panose="02020603050405020304" charset="0"/>
                <a:sym typeface="+mn-ea"/>
              </a:rPr>
              <a:t> nm </a:t>
            </a:r>
            <a:r>
              <a:rPr lang="zh-CN" altLang="en-US" sz="2000">
                <a:latin typeface="Times New Roman" panose="02020603050405020304" charset="0"/>
                <a:ea typeface="+mj-ea"/>
                <a:cs typeface="Times New Roman" panose="02020603050405020304" charset="0"/>
                <a:sym typeface="+mn-ea"/>
              </a:rPr>
              <a:t>和</a:t>
            </a:r>
            <a:r>
              <a:rPr lang="en-US" altLang="zh-CN" sz="2000">
                <a:latin typeface="Times New Roman" panose="02020603050405020304" charset="0"/>
                <a:ea typeface="+mj-ea"/>
                <a:cs typeface="Times New Roman" panose="02020603050405020304" charset="0"/>
                <a:sym typeface="+mn-ea"/>
              </a:rPr>
              <a:t> </a:t>
            </a:r>
            <a:r>
              <a:rPr lang="zh-CN" altLang="en-US" sz="2000">
                <a:latin typeface="Times New Roman" panose="02020603050405020304" charset="0"/>
                <a:ea typeface="+mj-ea"/>
                <a:cs typeface="Times New Roman" panose="02020603050405020304" charset="0"/>
                <a:sym typeface="+mn-ea"/>
              </a:rPr>
              <a:t>Global Foundries 180 </a:t>
            </a:r>
            <a:r>
              <a:rPr lang="en-US" altLang="zh-CN" sz="2000">
                <a:latin typeface="Times New Roman" panose="02020603050405020304" charset="0"/>
                <a:ea typeface="+mj-ea"/>
                <a:cs typeface="Times New Roman" panose="02020603050405020304" charset="0"/>
                <a:sym typeface="+mn-ea"/>
              </a:rPr>
              <a:t>nm.</a:t>
            </a:r>
            <a:endParaRPr lang="zh-CN" altLang="en-US" sz="2000">
              <a:latin typeface="Times New Roman" panose="02020603050405020304" charset="0"/>
              <a:ea typeface="+mj-ea"/>
              <a:cs typeface="Times New Roman" panose="02020603050405020304" charset="0"/>
              <a:sym typeface="+mn-ea"/>
            </a:endParaRPr>
          </a:p>
          <a:p>
            <a:pPr marL="342900" indent="-342900" algn="just">
              <a:lnSpc>
                <a:spcPct val="150000"/>
              </a:lnSpc>
              <a:buFont typeface="Wingdings" panose="05000000000000000000" charset="0"/>
              <a:buChar char="Ø"/>
            </a:pPr>
            <a:endParaRPr lang="zh-CN" altLang="en-US" sz="2000">
              <a:latin typeface="Times New Roman" panose="02020603050405020304" charset="0"/>
              <a:ea typeface="+mj-ea"/>
              <a:cs typeface="Times New Roman" panose="02020603050405020304" charset="0"/>
              <a:sym typeface="+mn-ea"/>
            </a:endParaRPr>
          </a:p>
          <a:p>
            <a:pPr marL="342900" indent="-342900" algn="just">
              <a:lnSpc>
                <a:spcPct val="150000"/>
              </a:lnSpc>
              <a:buFont typeface="Wingdings" panose="05000000000000000000" charset="0"/>
              <a:buChar char="Ø"/>
            </a:pPr>
            <a:r>
              <a:rPr lang="zh-CN" altLang="en-US" sz="2000">
                <a:latin typeface="Times New Roman" panose="02020603050405020304" charset="0"/>
                <a:ea typeface="+mj-ea"/>
                <a:cs typeface="Times New Roman" panose="02020603050405020304" charset="0"/>
                <a:sym typeface="+mn-ea"/>
              </a:rPr>
              <a:t>其他采用</a:t>
            </a:r>
            <a:r>
              <a:rPr lang="en-US" altLang="zh-CN" sz="2000">
                <a:latin typeface="Times New Roman" panose="02020603050405020304" charset="0"/>
                <a:ea typeface="+mj-ea"/>
                <a:cs typeface="Times New Roman" panose="02020603050405020304" charset="0"/>
                <a:sym typeface="+mn-ea"/>
              </a:rPr>
              <a:t> </a:t>
            </a:r>
            <a:r>
              <a:rPr lang="zh-CN" altLang="en-US" sz="2000">
                <a:latin typeface="Times New Roman" panose="02020603050405020304" charset="0"/>
                <a:ea typeface="+mj-ea"/>
                <a:cs typeface="Times New Roman" panose="02020603050405020304" charset="0"/>
                <a:sym typeface="+mn-ea"/>
              </a:rPr>
              <a:t>SkyWater 130</a:t>
            </a:r>
            <a:r>
              <a:rPr lang="en-US" altLang="zh-CN" sz="2000">
                <a:latin typeface="Times New Roman" panose="02020603050405020304" charset="0"/>
                <a:ea typeface="+mj-ea"/>
                <a:cs typeface="Times New Roman" panose="02020603050405020304" charset="0"/>
                <a:sym typeface="+mn-ea"/>
              </a:rPr>
              <a:t> </a:t>
            </a:r>
            <a:r>
              <a:rPr lang="zh-CN" altLang="en-US" sz="2000">
                <a:latin typeface="Times New Roman" panose="02020603050405020304" charset="0"/>
                <a:ea typeface="+mj-ea"/>
                <a:cs typeface="Times New Roman" panose="02020603050405020304" charset="0"/>
                <a:sym typeface="+mn-ea"/>
              </a:rPr>
              <a:t>的工作如</a:t>
            </a:r>
            <a:r>
              <a:rPr lang="en-US" altLang="zh-CN" sz="2000">
                <a:latin typeface="Times New Roman" panose="02020603050405020304" charset="0"/>
                <a:ea typeface="+mj-ea"/>
                <a:cs typeface="Times New Roman" panose="02020603050405020304" charset="0"/>
                <a:sym typeface="+mn-ea"/>
              </a:rPr>
              <a:t> </a:t>
            </a:r>
            <a:r>
              <a:rPr lang="en-US" altLang="zh-CN" sz="2000" b="1">
                <a:latin typeface="Times New Roman" panose="02020603050405020304" charset="0"/>
                <a:ea typeface="+mj-ea"/>
                <a:cs typeface="Times New Roman" panose="02020603050405020304" charset="0"/>
                <a:sym typeface="+mn-ea"/>
              </a:rPr>
              <a:t>ISCAS 2023: </a:t>
            </a:r>
            <a:r>
              <a:rPr lang="zh-CN" altLang="en-US" sz="2000">
                <a:latin typeface="Times New Roman" panose="02020603050405020304" charset="0"/>
                <a:ea typeface="+mj-ea"/>
                <a:cs typeface="Times New Roman" panose="02020603050405020304" charset="0"/>
                <a:sym typeface="+mn-ea"/>
              </a:rPr>
              <a:t>An Open-Source 4x8 Coarse-Grained</a:t>
            </a:r>
            <a:r>
              <a:rPr lang="en-US" altLang="zh-CN" sz="2000">
                <a:latin typeface="Times New Roman" panose="02020603050405020304" charset="0"/>
                <a:ea typeface="+mj-ea"/>
                <a:cs typeface="Times New Roman" panose="02020603050405020304" charset="0"/>
                <a:sym typeface="+mn-ea"/>
              </a:rPr>
              <a:t> </a:t>
            </a:r>
            <a:r>
              <a:rPr lang="zh-CN" altLang="en-US" sz="2000">
                <a:latin typeface="Times New Roman" panose="02020603050405020304" charset="0"/>
                <a:ea typeface="+mj-ea"/>
                <a:cs typeface="Times New Roman" panose="02020603050405020304" charset="0"/>
                <a:sym typeface="+mn-ea"/>
              </a:rPr>
              <a:t>Reconfigurable Array Using SkyWater 130 nm</a:t>
            </a:r>
            <a:r>
              <a:rPr lang="en-US" altLang="zh-CN" sz="2000">
                <a:latin typeface="Times New Roman" panose="02020603050405020304" charset="0"/>
                <a:ea typeface="+mj-ea"/>
                <a:cs typeface="Times New Roman" panose="02020603050405020304" charset="0"/>
                <a:sym typeface="+mn-ea"/>
              </a:rPr>
              <a:t> </a:t>
            </a:r>
            <a:r>
              <a:rPr lang="zh-CN" altLang="en-US" sz="2000">
                <a:latin typeface="Times New Roman" panose="02020603050405020304" charset="0"/>
                <a:ea typeface="+mj-ea"/>
                <a:cs typeface="Times New Roman" panose="02020603050405020304" charset="0"/>
                <a:sym typeface="+mn-ea"/>
              </a:rPr>
              <a:t>Technology and Agile Hardware Design Flo</a:t>
            </a:r>
            <a:r>
              <a:rPr lang="en-US" altLang="zh-CN" sz="2000">
                <a:latin typeface="Times New Roman" panose="02020603050405020304" charset="0"/>
                <a:ea typeface="+mj-ea"/>
                <a:cs typeface="Times New Roman" panose="02020603050405020304" charset="0"/>
                <a:sym typeface="+mn-ea"/>
              </a:rPr>
              <a:t>w</a:t>
            </a:r>
            <a:endParaRPr lang="zh-CN" altLang="en-US" sz="2000">
              <a:latin typeface="Times New Roman" panose="02020603050405020304" charset="0"/>
              <a:ea typeface="+mj-ea"/>
              <a:cs typeface="Times New Roman" panose="02020603050405020304" charset="0"/>
              <a:sym typeface="+mn-ea"/>
            </a:endParaRPr>
          </a:p>
          <a:p>
            <a:pPr indent="0" algn="just">
              <a:lnSpc>
                <a:spcPct val="150000"/>
              </a:lnSpc>
              <a:buFont typeface="Wingdings" panose="05000000000000000000" charset="0"/>
              <a:buNone/>
            </a:pPr>
            <a:endParaRPr lang="zh-CN" altLang="en-US" sz="2000">
              <a:latin typeface="Times New Roman" panose="02020603050405020304" charset="0"/>
              <a:ea typeface="+mj-ea"/>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 name="矩形 44"/>
          <p:cNvSpPr/>
          <p:nvPr/>
        </p:nvSpPr>
        <p:spPr>
          <a:xfrm>
            <a:off x="0" y="2142490"/>
            <a:ext cx="12192000" cy="2929890"/>
          </a:xfrm>
          <a:prstGeom prst="rect">
            <a:avLst/>
          </a:prstGeom>
          <a:solidFill>
            <a:srgbClr val="014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3" name="组合 2"/>
          <p:cNvGrpSpPr/>
          <p:nvPr/>
        </p:nvGrpSpPr>
        <p:grpSpPr>
          <a:xfrm>
            <a:off x="1478280" y="4570095"/>
            <a:ext cx="9144000" cy="71120"/>
            <a:chOff x="2328" y="6615"/>
            <a:chExt cx="14400" cy="112"/>
          </a:xfrm>
        </p:grpSpPr>
        <p:sp>
          <p:nvSpPr>
            <p:cNvPr id="20" name="矩形 19"/>
            <p:cNvSpPr/>
            <p:nvPr/>
          </p:nvSpPr>
          <p:spPr>
            <a:xfrm>
              <a:off x="2328" y="6615"/>
              <a:ext cx="2400" cy="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4728" y="6615"/>
              <a:ext cx="2400" cy="1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7128" y="6615"/>
              <a:ext cx="2400" cy="1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矩形 22"/>
            <p:cNvSpPr/>
            <p:nvPr/>
          </p:nvSpPr>
          <p:spPr>
            <a:xfrm>
              <a:off x="9528" y="6615"/>
              <a:ext cx="2400" cy="1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11928" y="6615"/>
              <a:ext cx="2400" cy="1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24"/>
            <p:cNvSpPr/>
            <p:nvPr/>
          </p:nvSpPr>
          <p:spPr>
            <a:xfrm>
              <a:off x="14328" y="6615"/>
              <a:ext cx="2400" cy="1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4" name="图片 3"/>
          <p:cNvPicPr>
            <a:picLocks noChangeAspect="1"/>
          </p:cNvPicPr>
          <p:nvPr/>
        </p:nvPicPr>
        <p:blipFill>
          <a:blip r:embed="rId1"/>
        </p:blipFill>
        <p:spPr>
          <a:xfrm>
            <a:off x="2458720" y="427990"/>
            <a:ext cx="6549390" cy="1478915"/>
          </a:xfrm>
          <a:prstGeom prst="rect">
            <a:avLst/>
          </a:prstGeom>
        </p:spPr>
      </p:pic>
      <p:sp>
        <p:nvSpPr>
          <p:cNvPr id="2" name="文本框 1"/>
          <p:cNvSpPr txBox="1"/>
          <p:nvPr/>
        </p:nvSpPr>
        <p:spPr>
          <a:xfrm>
            <a:off x="862330" y="2921635"/>
            <a:ext cx="10358120" cy="829945"/>
          </a:xfrm>
          <a:prstGeom prst="rect">
            <a:avLst/>
          </a:prstGeom>
          <a:noFill/>
        </p:spPr>
        <p:txBody>
          <a:bodyPr wrap="square" rtlCol="0">
            <a:spAutoFit/>
          </a:bodyPr>
          <a:p>
            <a:pPr algn="ctr"/>
            <a:r>
              <a:rPr lang="zh-CN" altLang="en-US" sz="4800" b="1">
                <a:solidFill>
                  <a:schemeClr val="bg1"/>
                </a:solidFill>
              </a:rPr>
              <a:t>感谢倾听，敬请指导！</a:t>
            </a:r>
            <a:endParaRPr lang="zh-CN" altLang="en-US" sz="4800" b="1">
              <a:solidFill>
                <a:schemeClr val="bg1"/>
              </a:solidFill>
            </a:endParaRPr>
          </a:p>
        </p:txBody>
      </p:sp>
      <p:sp>
        <p:nvSpPr>
          <p:cNvPr id="5" name="文本框 4"/>
          <p:cNvSpPr txBox="1"/>
          <p:nvPr>
            <p:custDataLst>
              <p:tags r:id="rId2"/>
            </p:custDataLst>
          </p:nvPr>
        </p:nvSpPr>
        <p:spPr>
          <a:xfrm>
            <a:off x="6927850" y="5307965"/>
            <a:ext cx="4973955" cy="1198880"/>
          </a:xfrm>
          <a:prstGeom prst="rect">
            <a:avLst/>
          </a:prstGeom>
          <a:noFill/>
        </p:spPr>
        <p:txBody>
          <a:bodyPr wrap="square" rtlCol="0">
            <a:spAutoFit/>
          </a:bodyPr>
          <a:p>
            <a:pPr>
              <a:lnSpc>
                <a:spcPct val="150000"/>
              </a:lnSpc>
            </a:pPr>
            <a:r>
              <a:rPr lang="zh-CN" altLang="en-US" sz="2400" b="1" dirty="0">
                <a:solidFill>
                  <a:srgbClr val="014DA1"/>
                </a:solidFill>
                <a:latin typeface="Times New Roman" panose="02020603050405020304" charset="0"/>
                <a:ea typeface="微软雅黑" panose="020B0503020204020204" charset="-122"/>
                <a:cs typeface="Times New Roman" panose="02020603050405020304" charset="0"/>
                <a:sym typeface="+mn-ea"/>
              </a:rPr>
              <a:t>汇报人：薛志彪、郝英博</a:t>
            </a:r>
            <a:endParaRPr lang="zh-CN" altLang="en-US" sz="2400" b="1" dirty="0">
              <a:solidFill>
                <a:srgbClr val="014DA1"/>
              </a:solidFill>
              <a:latin typeface="Times New Roman" panose="02020603050405020304" charset="0"/>
              <a:ea typeface="微软雅黑" panose="020B0503020204020204" charset="-122"/>
              <a:cs typeface="Times New Roman" panose="02020603050405020304" charset="0"/>
            </a:endParaRPr>
          </a:p>
          <a:p>
            <a:pPr>
              <a:lnSpc>
                <a:spcPct val="150000"/>
              </a:lnSpc>
            </a:pPr>
            <a:r>
              <a:rPr lang="zh-CN" altLang="en-US" sz="2400" b="1" dirty="0">
                <a:solidFill>
                  <a:srgbClr val="014DA1"/>
                </a:solidFill>
                <a:latin typeface="Times New Roman" panose="02020603050405020304" charset="0"/>
                <a:ea typeface="微软雅黑" panose="020B0503020204020204" charset="-122"/>
                <a:cs typeface="Times New Roman" panose="02020603050405020304" charset="0"/>
                <a:sym typeface="+mn-ea"/>
              </a:rPr>
              <a:t>汇报日期：</a:t>
            </a:r>
            <a:r>
              <a:rPr lang="en-US" altLang="zh-CN" sz="2400" b="1" dirty="0">
                <a:solidFill>
                  <a:srgbClr val="014DA1"/>
                </a:solidFill>
                <a:latin typeface="Times New Roman" panose="02020603050405020304" charset="0"/>
                <a:ea typeface="微软雅黑" panose="020B0503020204020204" charset="-122"/>
                <a:cs typeface="Times New Roman" panose="02020603050405020304" charset="0"/>
                <a:sym typeface="+mn-ea"/>
              </a:rPr>
              <a:t>2024 </a:t>
            </a:r>
            <a:r>
              <a:rPr lang="zh-CN" altLang="en-US" sz="2400" b="1" dirty="0">
                <a:solidFill>
                  <a:srgbClr val="014DA1"/>
                </a:solidFill>
                <a:latin typeface="Times New Roman" panose="02020603050405020304" charset="0"/>
                <a:ea typeface="微软雅黑" panose="020B0503020204020204" charset="-122"/>
                <a:cs typeface="Times New Roman" panose="02020603050405020304" charset="0"/>
                <a:sym typeface="+mn-ea"/>
              </a:rPr>
              <a:t>年</a:t>
            </a:r>
            <a:r>
              <a:rPr lang="en-US" altLang="zh-CN" sz="2400" b="1" dirty="0">
                <a:solidFill>
                  <a:srgbClr val="014DA1"/>
                </a:solidFill>
                <a:latin typeface="Times New Roman" panose="02020603050405020304" charset="0"/>
                <a:ea typeface="微软雅黑" panose="020B0503020204020204" charset="-122"/>
                <a:cs typeface="Times New Roman" panose="02020603050405020304" charset="0"/>
                <a:sym typeface="+mn-ea"/>
              </a:rPr>
              <a:t> 9 </a:t>
            </a:r>
            <a:r>
              <a:rPr lang="zh-CN" altLang="en-US" sz="2400" b="1" dirty="0">
                <a:solidFill>
                  <a:srgbClr val="014DA1"/>
                </a:solidFill>
                <a:latin typeface="Times New Roman" panose="02020603050405020304" charset="0"/>
                <a:ea typeface="微软雅黑" panose="020B0503020204020204" charset="-122"/>
                <a:cs typeface="Times New Roman" panose="02020603050405020304" charset="0"/>
                <a:sym typeface="+mn-ea"/>
              </a:rPr>
              <a:t>月</a:t>
            </a:r>
            <a:r>
              <a:rPr lang="en-US" altLang="zh-CN" sz="2400" b="1" dirty="0">
                <a:solidFill>
                  <a:srgbClr val="014DA1"/>
                </a:solidFill>
                <a:latin typeface="Times New Roman" panose="02020603050405020304" charset="0"/>
                <a:ea typeface="微软雅黑" panose="020B0503020204020204" charset="-122"/>
                <a:cs typeface="Times New Roman" panose="02020603050405020304" charset="0"/>
                <a:sym typeface="+mn-ea"/>
              </a:rPr>
              <a:t> 20 </a:t>
            </a:r>
            <a:r>
              <a:rPr lang="zh-CN" altLang="en-US" sz="2400" b="1" dirty="0">
                <a:solidFill>
                  <a:srgbClr val="014DA1"/>
                </a:solidFill>
                <a:latin typeface="Times New Roman" panose="02020603050405020304" charset="0"/>
                <a:ea typeface="微软雅黑" panose="020B0503020204020204" charset="-122"/>
                <a:cs typeface="Times New Roman" panose="02020603050405020304" charset="0"/>
                <a:sym typeface="+mn-ea"/>
              </a:rPr>
              <a:t>日</a:t>
            </a:r>
            <a:endParaRPr lang="zh-CN" altLang="en-US" sz="2400" b="1" dirty="0">
              <a:solidFill>
                <a:srgbClr val="014DA1"/>
              </a:solidFill>
              <a:latin typeface="Times New Roman" panose="02020603050405020304" charset="0"/>
              <a:ea typeface="微软雅黑" panose="020B0503020204020204"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8"/>
          <p:cNvSpPr>
            <a:spLocks noGrp="1"/>
          </p:cNvSpPr>
          <p:nvPr>
            <p:ph type="sldNum" sz="quarter" idx="12"/>
            <p:custDataLst>
              <p:tags r:id="rId1"/>
            </p:custDataLst>
          </p:nvPr>
        </p:nvSpPr>
        <p:spPr>
          <a:xfrm>
            <a:off x="9451975" y="6492875"/>
            <a:ext cx="2743200" cy="365125"/>
          </a:xfrm>
        </p:spPr>
        <p:txBody>
          <a:bodyPr/>
          <a:p>
            <a:fld id="{565CE74E-AB26-4998-AD42-012C4C1AD076}" type="slidenum">
              <a:rPr lang="zh-CN" altLang="en-US" smtClean="0"/>
            </a:fld>
            <a:endParaRPr lang="zh-CN" altLang="en-US"/>
          </a:p>
        </p:txBody>
      </p:sp>
      <p:sp>
        <p:nvSpPr>
          <p:cNvPr id="5" name="矩形 4"/>
          <p:cNvSpPr/>
          <p:nvPr>
            <p:custDataLst>
              <p:tags r:id="rId2"/>
            </p:custDataLst>
          </p:nvPr>
        </p:nvSpPr>
        <p:spPr>
          <a:xfrm>
            <a:off x="721360" y="-12700"/>
            <a:ext cx="11473815" cy="548680"/>
          </a:xfrm>
          <a:prstGeom prst="rect">
            <a:avLst/>
          </a:prstGeom>
          <a:solidFill>
            <a:srgbClr val="014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Freeform 5"/>
          <p:cNvSpPr/>
          <p:nvPr>
            <p:custDataLst>
              <p:tags r:id="rId3"/>
            </p:custDataLst>
          </p:nvPr>
        </p:nvSpPr>
        <p:spPr bwMode="auto">
          <a:xfrm>
            <a:off x="59056" y="52952"/>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014DA1"/>
          </a:solidFill>
          <a:ln>
            <a:solidFill>
              <a:srgbClr val="4472C4"/>
            </a:solidFill>
          </a:ln>
        </p:spPr>
        <p:txBody>
          <a:bodyPr/>
          <a:p>
            <a:endParaRPr lang="zh-CN" altLang="en-US">
              <a:solidFill>
                <a:schemeClr val="bg1"/>
              </a:solidFill>
            </a:endParaRPr>
          </a:p>
        </p:txBody>
      </p:sp>
      <p:sp>
        <p:nvSpPr>
          <p:cNvPr id="12" name="文本框 11"/>
          <p:cNvSpPr txBox="1"/>
          <p:nvPr>
            <p:custDataLst>
              <p:tags r:id="rId4"/>
            </p:custDataLst>
          </p:nvPr>
        </p:nvSpPr>
        <p:spPr>
          <a:xfrm>
            <a:off x="821055" y="0"/>
            <a:ext cx="8067675" cy="521970"/>
          </a:xfrm>
          <a:prstGeom prst="rect">
            <a:avLst/>
          </a:prstGeom>
          <a:noFill/>
        </p:spPr>
        <p:txBody>
          <a:bodyPr wrap="square" rtlCol="0">
            <a:noAutofit/>
          </a:bodyPr>
          <a:p>
            <a:r>
              <a:rPr lang="zh-CN" altLang="en-US" sz="2800" b="1">
                <a:solidFill>
                  <a:schemeClr val="bg1"/>
                </a:solidFill>
                <a:latin typeface="Times New Roman" panose="02020603050405020304" charset="0"/>
                <a:cs typeface="Times New Roman" panose="02020603050405020304" charset="0"/>
                <a:sym typeface="+mn-ea"/>
              </a:rPr>
              <a:t>一、具体</a:t>
            </a:r>
            <a:r>
              <a:rPr lang="zh-CN" altLang="en-US" sz="2800" b="1">
                <a:solidFill>
                  <a:schemeClr val="bg1"/>
                </a:solidFill>
                <a:latin typeface="Times New Roman" panose="02020603050405020304" charset="0"/>
                <a:cs typeface="Times New Roman" panose="02020603050405020304" charset="0"/>
                <a:sym typeface="+mn-ea"/>
              </a:rPr>
              <a:t>包括</a:t>
            </a:r>
            <a:endParaRPr lang="zh-CN" altLang="en-US" sz="2800" b="1">
              <a:solidFill>
                <a:schemeClr val="bg1"/>
              </a:solidFill>
              <a:latin typeface="Times New Roman" panose="02020603050405020304" charset="0"/>
              <a:cs typeface="Times New Roman" panose="02020603050405020304" charset="0"/>
              <a:sym typeface="+mn-ea"/>
            </a:endParaRPr>
          </a:p>
        </p:txBody>
      </p:sp>
      <p:sp>
        <p:nvSpPr>
          <p:cNvPr id="2" name="文本框 1"/>
          <p:cNvSpPr txBox="1"/>
          <p:nvPr/>
        </p:nvSpPr>
        <p:spPr>
          <a:xfrm>
            <a:off x="328295" y="1905635"/>
            <a:ext cx="5890260" cy="3322955"/>
          </a:xfrm>
          <a:prstGeom prst="rect">
            <a:avLst/>
          </a:prstGeom>
          <a:noFill/>
        </p:spPr>
        <p:txBody>
          <a:bodyPr wrap="square" rtlCol="0" anchor="t">
            <a:spAutoFit/>
          </a:bodyPr>
          <a:p>
            <a:pPr marL="342900" indent="-342900" algn="just">
              <a:lnSpc>
                <a:spcPct val="150000"/>
              </a:lnSpc>
              <a:buFont typeface="Wingdings" panose="05000000000000000000" charset="0"/>
              <a:buChar char="Ø"/>
            </a:pPr>
            <a:r>
              <a:rPr lang="zh-CN" altLang="en-US" sz="2000" b="1">
                <a:solidFill>
                  <a:srgbClr val="FF0000"/>
                </a:solidFill>
                <a:latin typeface="Times New Roman" panose="02020603050405020304" charset="0"/>
                <a:cs typeface="Times New Roman" panose="02020603050405020304" charset="0"/>
              </a:rPr>
              <a:t>PDK（Process Design Kit）</a:t>
            </a:r>
            <a:r>
              <a:rPr lang="zh-CN" altLang="en-US" sz="2000">
                <a:latin typeface="Times New Roman" panose="02020603050405020304" charset="0"/>
                <a:cs typeface="Times New Roman" panose="02020603050405020304" charset="0"/>
              </a:rPr>
              <a:t>一组描述半导体工艺细节的文件，开始采用新的半导体工艺时，首先要做的事就是开发一套PDK，PDK用代工厂的语言定义了一套反映</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Foundary</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工艺的文档资料。</a:t>
            </a:r>
            <a:endParaRPr lang="zh-CN" altLang="en-US" sz="20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Ø"/>
            </a:pPr>
            <a:r>
              <a:rPr lang="zh-CN" altLang="en-US" sz="2000">
                <a:latin typeface="Times New Roman" panose="02020603050405020304" charset="0"/>
                <a:cs typeface="Times New Roman" panose="02020603050405020304" charset="0"/>
              </a:rPr>
              <a:t>PDK包括</a:t>
            </a:r>
            <a:r>
              <a:rPr lang="zh-CN" altLang="en-US" sz="2000" b="1">
                <a:solidFill>
                  <a:srgbClr val="FF0000"/>
                </a:solidFill>
                <a:latin typeface="Times New Roman" panose="02020603050405020304" charset="0"/>
                <a:cs typeface="Times New Roman" panose="02020603050405020304" charset="0"/>
              </a:rPr>
              <a:t>设计规则文件、电学规则文件、版图层次定义文件、器件</a:t>
            </a:r>
            <a:r>
              <a:rPr lang="zh-CN" altLang="en-US" sz="2000" b="1">
                <a:solidFill>
                  <a:srgbClr val="FF0000"/>
                </a:solidFill>
                <a:latin typeface="Times New Roman" panose="02020603050405020304" charset="0"/>
                <a:cs typeface="Times New Roman" panose="02020603050405020304" charset="0"/>
              </a:rPr>
              <a:t>模型、SPICE仿真模型、标准单元库和版图工艺库</a:t>
            </a:r>
            <a:r>
              <a:rPr lang="zh-CN" altLang="en-US" sz="2000">
                <a:latin typeface="Times New Roman" panose="02020603050405020304" charset="0"/>
                <a:cs typeface="Times New Roman" panose="02020603050405020304" charset="0"/>
              </a:rPr>
              <a:t>等。</a:t>
            </a:r>
            <a:endParaRPr lang="zh-CN" altLang="en-US" sz="2000">
              <a:latin typeface="Times New Roman" panose="02020603050405020304" charset="0"/>
              <a:cs typeface="Times New Roman" panose="02020603050405020304" charset="0"/>
            </a:endParaRPr>
          </a:p>
        </p:txBody>
      </p:sp>
      <p:pic>
        <p:nvPicPr>
          <p:cNvPr id="6" name="图片 5"/>
          <p:cNvPicPr>
            <a:picLocks noChangeAspect="1"/>
          </p:cNvPicPr>
          <p:nvPr/>
        </p:nvPicPr>
        <p:blipFill>
          <a:blip r:embed="rId5"/>
          <a:stretch>
            <a:fillRect/>
          </a:stretch>
        </p:blipFill>
        <p:spPr>
          <a:xfrm>
            <a:off x="6267450" y="1753870"/>
            <a:ext cx="5927725" cy="36188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8"/>
          <p:cNvSpPr>
            <a:spLocks noGrp="1"/>
          </p:cNvSpPr>
          <p:nvPr>
            <p:ph type="sldNum" sz="quarter" idx="12"/>
            <p:custDataLst>
              <p:tags r:id="rId1"/>
            </p:custDataLst>
          </p:nvPr>
        </p:nvSpPr>
        <p:spPr>
          <a:xfrm>
            <a:off x="9451975" y="6492875"/>
            <a:ext cx="2743200" cy="365125"/>
          </a:xfrm>
        </p:spPr>
        <p:txBody>
          <a:bodyPr/>
          <a:p>
            <a:fld id="{565CE74E-AB26-4998-AD42-012C4C1AD076}" type="slidenum">
              <a:rPr lang="zh-CN" altLang="en-US" smtClean="0"/>
            </a:fld>
            <a:endParaRPr lang="zh-CN" altLang="en-US"/>
          </a:p>
        </p:txBody>
      </p:sp>
      <p:sp>
        <p:nvSpPr>
          <p:cNvPr id="5" name="矩形 4"/>
          <p:cNvSpPr/>
          <p:nvPr>
            <p:custDataLst>
              <p:tags r:id="rId2"/>
            </p:custDataLst>
          </p:nvPr>
        </p:nvSpPr>
        <p:spPr>
          <a:xfrm>
            <a:off x="721360" y="-12700"/>
            <a:ext cx="11473815" cy="548680"/>
          </a:xfrm>
          <a:prstGeom prst="rect">
            <a:avLst/>
          </a:prstGeom>
          <a:solidFill>
            <a:srgbClr val="014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Freeform 5"/>
          <p:cNvSpPr/>
          <p:nvPr>
            <p:custDataLst>
              <p:tags r:id="rId3"/>
            </p:custDataLst>
          </p:nvPr>
        </p:nvSpPr>
        <p:spPr bwMode="auto">
          <a:xfrm>
            <a:off x="59056" y="52952"/>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014DA1"/>
          </a:solidFill>
          <a:ln>
            <a:solidFill>
              <a:srgbClr val="4472C4"/>
            </a:solidFill>
          </a:ln>
        </p:spPr>
        <p:txBody>
          <a:bodyPr/>
          <a:p>
            <a:endParaRPr lang="zh-CN" altLang="en-US">
              <a:solidFill>
                <a:schemeClr val="bg1"/>
              </a:solidFill>
            </a:endParaRPr>
          </a:p>
        </p:txBody>
      </p:sp>
      <p:sp>
        <p:nvSpPr>
          <p:cNvPr id="12" name="文本框 11"/>
          <p:cNvSpPr txBox="1"/>
          <p:nvPr>
            <p:custDataLst>
              <p:tags r:id="rId4"/>
            </p:custDataLst>
          </p:nvPr>
        </p:nvSpPr>
        <p:spPr>
          <a:xfrm>
            <a:off x="821055" y="0"/>
            <a:ext cx="8067675" cy="521970"/>
          </a:xfrm>
          <a:prstGeom prst="rect">
            <a:avLst/>
          </a:prstGeom>
          <a:noFill/>
        </p:spPr>
        <p:txBody>
          <a:bodyPr wrap="square" rtlCol="0">
            <a:noAutofit/>
          </a:bodyPr>
          <a:p>
            <a:r>
              <a:rPr lang="zh-CN" altLang="en-US" sz="2800" b="1">
                <a:solidFill>
                  <a:schemeClr val="bg1"/>
                </a:solidFill>
                <a:latin typeface="Times New Roman" panose="02020603050405020304" charset="0"/>
                <a:cs typeface="Times New Roman" panose="02020603050405020304" charset="0"/>
                <a:sym typeface="+mn-ea"/>
              </a:rPr>
              <a:t>一、具体</a:t>
            </a:r>
            <a:r>
              <a:rPr lang="zh-CN" altLang="en-US" sz="2800" b="1">
                <a:solidFill>
                  <a:schemeClr val="bg1"/>
                </a:solidFill>
                <a:latin typeface="Times New Roman" panose="02020603050405020304" charset="0"/>
                <a:cs typeface="Times New Roman" panose="02020603050405020304" charset="0"/>
                <a:sym typeface="+mn-ea"/>
              </a:rPr>
              <a:t>包括</a:t>
            </a:r>
            <a:endParaRPr lang="zh-CN" altLang="en-US" sz="2800" b="1">
              <a:solidFill>
                <a:schemeClr val="bg1"/>
              </a:solidFill>
              <a:latin typeface="Times New Roman" panose="02020603050405020304" charset="0"/>
              <a:cs typeface="Times New Roman" panose="02020603050405020304" charset="0"/>
              <a:sym typeface="+mn-ea"/>
            </a:endParaRPr>
          </a:p>
        </p:txBody>
      </p:sp>
      <p:pic>
        <p:nvPicPr>
          <p:cNvPr id="17" name="图片 16"/>
          <p:cNvPicPr>
            <a:picLocks noChangeAspect="1"/>
          </p:cNvPicPr>
          <p:nvPr/>
        </p:nvPicPr>
        <p:blipFill>
          <a:blip r:embed="rId5"/>
          <a:stretch>
            <a:fillRect/>
          </a:stretch>
        </p:blipFill>
        <p:spPr>
          <a:xfrm>
            <a:off x="284480" y="1896745"/>
            <a:ext cx="4271645" cy="3441700"/>
          </a:xfrm>
          <a:prstGeom prst="rect">
            <a:avLst/>
          </a:prstGeom>
        </p:spPr>
      </p:pic>
      <p:pic>
        <p:nvPicPr>
          <p:cNvPr id="19" name="图片 18"/>
          <p:cNvPicPr>
            <a:picLocks noChangeAspect="1"/>
          </p:cNvPicPr>
          <p:nvPr/>
        </p:nvPicPr>
        <p:blipFill>
          <a:blip r:embed="rId6"/>
          <a:stretch>
            <a:fillRect/>
          </a:stretch>
        </p:blipFill>
        <p:spPr>
          <a:xfrm>
            <a:off x="4556125" y="1247775"/>
            <a:ext cx="4895850" cy="5440680"/>
          </a:xfrm>
          <a:prstGeom prst="rect">
            <a:avLst/>
          </a:prstGeom>
        </p:spPr>
      </p:pic>
      <p:pic>
        <p:nvPicPr>
          <p:cNvPr id="21" name="图片 20"/>
          <p:cNvPicPr>
            <a:picLocks noChangeAspect="1"/>
          </p:cNvPicPr>
          <p:nvPr/>
        </p:nvPicPr>
        <p:blipFill>
          <a:blip r:embed="rId7"/>
          <a:stretch>
            <a:fillRect/>
          </a:stretch>
        </p:blipFill>
        <p:spPr>
          <a:xfrm>
            <a:off x="9559290" y="1826260"/>
            <a:ext cx="2347595" cy="4283075"/>
          </a:xfrm>
          <a:prstGeom prst="rect">
            <a:avLst/>
          </a:prstGeom>
        </p:spPr>
      </p:pic>
      <p:sp>
        <p:nvSpPr>
          <p:cNvPr id="22" name="文本框 21"/>
          <p:cNvSpPr txBox="1"/>
          <p:nvPr/>
        </p:nvSpPr>
        <p:spPr>
          <a:xfrm>
            <a:off x="6096000" y="718503"/>
            <a:ext cx="5080000" cy="583565"/>
          </a:xfrm>
          <a:prstGeom prst="rect">
            <a:avLst/>
          </a:prstGeom>
        </p:spPr>
        <p:txBody>
          <a:bodyPr>
            <a:spAutoFit/>
          </a:bodyPr>
          <a:p>
            <a:pPr algn="ctr"/>
            <a:r>
              <a:rPr lang="en-US" altLang="zh-CN" sz="3200" b="1">
                <a:solidFill>
                  <a:srgbClr val="014DA1"/>
                </a:solidFill>
                <a:latin typeface="Times New Roman" panose="02020603050405020304"/>
                <a:ea typeface="Times New Roman" panose="02020603050405020304"/>
              </a:rPr>
              <a:t>Table of Contents</a:t>
            </a:r>
            <a:endParaRPr lang="en-US" altLang="zh-CN" sz="3200" b="1">
              <a:solidFill>
                <a:srgbClr val="014DA1"/>
              </a:solidFill>
              <a:latin typeface="Times New Roman" panose="02020603050405020304"/>
              <a:ea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8"/>
          <p:cNvSpPr>
            <a:spLocks noGrp="1"/>
          </p:cNvSpPr>
          <p:nvPr>
            <p:ph type="sldNum" sz="quarter" idx="12"/>
            <p:custDataLst>
              <p:tags r:id="rId1"/>
            </p:custDataLst>
          </p:nvPr>
        </p:nvSpPr>
        <p:spPr>
          <a:xfrm>
            <a:off x="9451975" y="6492875"/>
            <a:ext cx="2743200" cy="365125"/>
          </a:xfrm>
        </p:spPr>
        <p:txBody>
          <a:bodyPr/>
          <a:p>
            <a:fld id="{565CE74E-AB26-4998-AD42-012C4C1AD076}" type="slidenum">
              <a:rPr lang="zh-CN" altLang="en-US" smtClean="0"/>
            </a:fld>
            <a:endParaRPr lang="zh-CN" altLang="en-US"/>
          </a:p>
        </p:txBody>
      </p:sp>
      <p:sp>
        <p:nvSpPr>
          <p:cNvPr id="5" name="矩形 4"/>
          <p:cNvSpPr/>
          <p:nvPr>
            <p:custDataLst>
              <p:tags r:id="rId2"/>
            </p:custDataLst>
          </p:nvPr>
        </p:nvSpPr>
        <p:spPr>
          <a:xfrm>
            <a:off x="721360" y="-12700"/>
            <a:ext cx="11473815" cy="548680"/>
          </a:xfrm>
          <a:prstGeom prst="rect">
            <a:avLst/>
          </a:prstGeom>
          <a:solidFill>
            <a:srgbClr val="014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Freeform 5"/>
          <p:cNvSpPr/>
          <p:nvPr>
            <p:custDataLst>
              <p:tags r:id="rId3"/>
            </p:custDataLst>
          </p:nvPr>
        </p:nvSpPr>
        <p:spPr bwMode="auto">
          <a:xfrm>
            <a:off x="59056" y="52952"/>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014DA1"/>
          </a:solidFill>
          <a:ln>
            <a:solidFill>
              <a:srgbClr val="4472C4"/>
            </a:solidFill>
          </a:ln>
        </p:spPr>
        <p:txBody>
          <a:bodyPr/>
          <a:p>
            <a:endParaRPr lang="zh-CN" altLang="en-US">
              <a:solidFill>
                <a:schemeClr val="bg1"/>
              </a:solidFill>
            </a:endParaRPr>
          </a:p>
        </p:txBody>
      </p:sp>
      <p:sp>
        <p:nvSpPr>
          <p:cNvPr id="12" name="文本框 11"/>
          <p:cNvSpPr txBox="1"/>
          <p:nvPr>
            <p:custDataLst>
              <p:tags r:id="rId4"/>
            </p:custDataLst>
          </p:nvPr>
        </p:nvSpPr>
        <p:spPr>
          <a:xfrm>
            <a:off x="821055" y="0"/>
            <a:ext cx="8067675" cy="521970"/>
          </a:xfrm>
          <a:prstGeom prst="rect">
            <a:avLst/>
          </a:prstGeom>
          <a:noFill/>
        </p:spPr>
        <p:txBody>
          <a:bodyPr wrap="square" rtlCol="0">
            <a:noAutofit/>
          </a:bodyPr>
          <a:p>
            <a:r>
              <a:rPr lang="zh-CN" altLang="en-US" sz="2800" b="1">
                <a:solidFill>
                  <a:schemeClr val="bg1"/>
                </a:solidFill>
                <a:latin typeface="Times New Roman" panose="02020603050405020304" charset="0"/>
                <a:cs typeface="Times New Roman" panose="02020603050405020304" charset="0"/>
                <a:sym typeface="+mn-ea"/>
              </a:rPr>
              <a:t>一、具体</a:t>
            </a:r>
            <a:r>
              <a:rPr lang="zh-CN" altLang="en-US" sz="2800" b="1">
                <a:solidFill>
                  <a:schemeClr val="bg1"/>
                </a:solidFill>
                <a:latin typeface="Times New Roman" panose="02020603050405020304" charset="0"/>
                <a:cs typeface="Times New Roman" panose="02020603050405020304" charset="0"/>
                <a:sym typeface="+mn-ea"/>
              </a:rPr>
              <a:t>包括</a:t>
            </a:r>
            <a:endParaRPr lang="zh-CN" altLang="en-US" sz="2800" b="1">
              <a:solidFill>
                <a:schemeClr val="bg1"/>
              </a:solidFill>
              <a:latin typeface="Times New Roman" panose="02020603050405020304" charset="0"/>
              <a:cs typeface="Times New Roman" panose="02020603050405020304" charset="0"/>
              <a:sym typeface="+mn-ea"/>
            </a:endParaRPr>
          </a:p>
        </p:txBody>
      </p:sp>
      <p:sp>
        <p:nvSpPr>
          <p:cNvPr id="4" name="文本框 3"/>
          <p:cNvSpPr txBox="1"/>
          <p:nvPr/>
        </p:nvSpPr>
        <p:spPr>
          <a:xfrm>
            <a:off x="721360" y="613410"/>
            <a:ext cx="11154410" cy="1684655"/>
          </a:xfrm>
          <a:prstGeom prst="rect">
            <a:avLst/>
          </a:prstGeom>
          <a:noFill/>
        </p:spPr>
        <p:txBody>
          <a:bodyPr wrap="square" rtlCol="0">
            <a:noAutofit/>
          </a:bodyPr>
          <a:p>
            <a:pPr algn="just">
              <a:lnSpc>
                <a:spcPct val="150000"/>
              </a:lnSpc>
            </a:pPr>
            <a:r>
              <a:rPr lang="zh-CN" altLang="en-US" sz="2000">
                <a:latin typeface="Times New Roman" panose="02020603050405020304" charset="0"/>
                <a:cs typeface="Times New Roman" panose="02020603050405020304" charset="0"/>
              </a:rPr>
              <a:t>Open-PDKs ：一个自动化平台，用于从晶圆厂源代码构建处理单元设计套件（PDK）的开源工具。它的核心目标是简化并支持对开放源代码工具如</a:t>
            </a:r>
            <a:r>
              <a:rPr lang="en-US" altLang="zh-CN" sz="2000">
                <a:latin typeface="Times New Roman" panose="02020603050405020304" charset="0"/>
                <a:cs typeface="Times New Roman" panose="02020603050405020304" charset="0"/>
              </a:rPr>
              <a:t> </a:t>
            </a:r>
            <a:r>
              <a:rPr lang="zh-CN" altLang="en-US" sz="2000" b="1">
                <a:solidFill>
                  <a:srgbClr val="FF0000"/>
                </a:solidFill>
                <a:latin typeface="Times New Roman" panose="02020603050405020304" charset="0"/>
                <a:cs typeface="Times New Roman" panose="02020603050405020304" charset="0"/>
              </a:rPr>
              <a:t>efabless，magic，netgen</a:t>
            </a:r>
            <a:r>
              <a:rPr lang="en-US" altLang="zh-CN" sz="2000" b="1">
                <a:solidFill>
                  <a:srgbClr val="FF0000"/>
                </a:solidFill>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和</a:t>
            </a:r>
            <a:r>
              <a:rPr lang="en-US" altLang="zh-CN" sz="2000">
                <a:latin typeface="Times New Roman" panose="02020603050405020304" charset="0"/>
                <a:cs typeface="Times New Roman" panose="02020603050405020304" charset="0"/>
              </a:rPr>
              <a:t> </a:t>
            </a:r>
            <a:r>
              <a:rPr lang="zh-CN" altLang="en-US" sz="2000" b="1">
                <a:solidFill>
                  <a:srgbClr val="FF0000"/>
                </a:solidFill>
                <a:latin typeface="Times New Roman" panose="02020603050405020304" charset="0"/>
                <a:cs typeface="Times New Roman" panose="02020603050405020304" charset="0"/>
              </a:rPr>
              <a:t>qflow</a:t>
            </a:r>
            <a:r>
              <a:rPr lang="en-US" altLang="zh-CN" sz="2000" b="1">
                <a:solidFill>
                  <a:srgbClr val="FF0000"/>
                </a:solidFill>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等的PDK设置。通过自动布局和填充</a:t>
            </a:r>
            <a:r>
              <a:rPr lang="en-US" altLang="zh-CN" sz="2000">
                <a:latin typeface="Times New Roman" panose="02020603050405020304" charset="0"/>
                <a:cs typeface="Times New Roman" panose="02020603050405020304" charset="0"/>
              </a:rPr>
              <a:t> </a:t>
            </a:r>
            <a:r>
              <a:rPr lang="zh-CN" altLang="en-US" sz="2000" b="1">
                <a:solidFill>
                  <a:srgbClr val="FF0000"/>
                </a:solidFill>
                <a:latin typeface="Times New Roman" panose="02020603050405020304" charset="0"/>
                <a:cs typeface="Times New Roman" panose="02020603050405020304" charset="0"/>
              </a:rPr>
              <a:t>efabless</a:t>
            </a:r>
            <a:r>
              <a:rPr lang="en-US" altLang="zh-CN" sz="2000" b="1">
                <a:solidFill>
                  <a:srgbClr val="FF0000"/>
                </a:solidFill>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格式的目录结构，Open-PDKs使得建立和管理PDK变得更加高效。</a:t>
            </a:r>
            <a:endParaRPr lang="zh-CN" altLang="en-US" sz="2000">
              <a:latin typeface="Times New Roman" panose="02020603050405020304" charset="0"/>
              <a:cs typeface="Times New Roman" panose="02020603050405020304" charset="0"/>
            </a:endParaRPr>
          </a:p>
        </p:txBody>
      </p:sp>
      <p:pic>
        <p:nvPicPr>
          <p:cNvPr id="7" name="图片 6"/>
          <p:cNvPicPr>
            <a:picLocks noChangeAspect="1"/>
          </p:cNvPicPr>
          <p:nvPr/>
        </p:nvPicPr>
        <p:blipFill>
          <a:blip r:embed="rId5"/>
          <a:stretch>
            <a:fillRect/>
          </a:stretch>
        </p:blipFill>
        <p:spPr>
          <a:xfrm>
            <a:off x="2425065" y="2169795"/>
            <a:ext cx="7341870" cy="43224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306195" y="715645"/>
            <a:ext cx="9239250" cy="3353435"/>
          </a:xfrm>
          <a:prstGeom prst="rect">
            <a:avLst/>
          </a:prstGeom>
          <a:noFill/>
          <a:ln>
            <a:noFill/>
          </a:ln>
        </p:spPr>
      </p:pic>
      <p:sp>
        <p:nvSpPr>
          <p:cNvPr id="9" name="灯片编号占位符 8"/>
          <p:cNvSpPr>
            <a:spLocks noGrp="1"/>
          </p:cNvSpPr>
          <p:nvPr>
            <p:ph type="sldNum" sz="quarter" idx="12"/>
            <p:custDataLst>
              <p:tags r:id="rId2"/>
            </p:custDataLst>
          </p:nvPr>
        </p:nvSpPr>
        <p:spPr>
          <a:xfrm>
            <a:off x="9451975" y="6492875"/>
            <a:ext cx="2743200" cy="365125"/>
          </a:xfrm>
        </p:spPr>
        <p:txBody>
          <a:bodyPr/>
          <a:p>
            <a:fld id="{565CE74E-AB26-4998-AD42-012C4C1AD076}" type="slidenum">
              <a:rPr lang="zh-CN" altLang="en-US" smtClean="0"/>
            </a:fld>
            <a:endParaRPr lang="zh-CN" altLang="en-US"/>
          </a:p>
        </p:txBody>
      </p:sp>
      <p:sp>
        <p:nvSpPr>
          <p:cNvPr id="5" name="矩形 4"/>
          <p:cNvSpPr/>
          <p:nvPr>
            <p:custDataLst>
              <p:tags r:id="rId3"/>
            </p:custDataLst>
          </p:nvPr>
        </p:nvSpPr>
        <p:spPr>
          <a:xfrm>
            <a:off x="721360" y="-12700"/>
            <a:ext cx="11473815" cy="548680"/>
          </a:xfrm>
          <a:prstGeom prst="rect">
            <a:avLst/>
          </a:prstGeom>
          <a:solidFill>
            <a:srgbClr val="014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Freeform 5"/>
          <p:cNvSpPr/>
          <p:nvPr>
            <p:custDataLst>
              <p:tags r:id="rId4"/>
            </p:custDataLst>
          </p:nvPr>
        </p:nvSpPr>
        <p:spPr bwMode="auto">
          <a:xfrm>
            <a:off x="59056" y="52952"/>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014DA1"/>
          </a:solidFill>
          <a:ln>
            <a:solidFill>
              <a:srgbClr val="4472C4"/>
            </a:solidFill>
          </a:ln>
        </p:spPr>
        <p:txBody>
          <a:bodyPr/>
          <a:p>
            <a:endParaRPr lang="zh-CN" altLang="en-US">
              <a:solidFill>
                <a:schemeClr val="bg1"/>
              </a:solidFill>
            </a:endParaRPr>
          </a:p>
        </p:txBody>
      </p:sp>
      <p:sp>
        <p:nvSpPr>
          <p:cNvPr id="12" name="文本框 11"/>
          <p:cNvSpPr txBox="1"/>
          <p:nvPr>
            <p:custDataLst>
              <p:tags r:id="rId5"/>
            </p:custDataLst>
          </p:nvPr>
        </p:nvSpPr>
        <p:spPr>
          <a:xfrm>
            <a:off x="821055" y="0"/>
            <a:ext cx="8067675" cy="521970"/>
          </a:xfrm>
          <a:prstGeom prst="rect">
            <a:avLst/>
          </a:prstGeom>
          <a:noFill/>
        </p:spPr>
        <p:txBody>
          <a:bodyPr wrap="square" rtlCol="0">
            <a:noAutofit/>
          </a:bodyPr>
          <a:p>
            <a:r>
              <a:rPr lang="zh-CN" altLang="en-US" sz="2800" b="1">
                <a:solidFill>
                  <a:schemeClr val="bg1"/>
                </a:solidFill>
                <a:latin typeface="Times New Roman" panose="02020603050405020304" charset="0"/>
                <a:cs typeface="Times New Roman" panose="02020603050405020304" charset="0"/>
                <a:sym typeface="+mn-ea"/>
              </a:rPr>
              <a:t>一、具体</a:t>
            </a:r>
            <a:r>
              <a:rPr lang="zh-CN" altLang="en-US" sz="2800" b="1">
                <a:solidFill>
                  <a:schemeClr val="bg1"/>
                </a:solidFill>
                <a:latin typeface="Times New Roman" panose="02020603050405020304" charset="0"/>
                <a:cs typeface="Times New Roman" panose="02020603050405020304" charset="0"/>
                <a:sym typeface="+mn-ea"/>
              </a:rPr>
              <a:t>包括</a:t>
            </a:r>
            <a:endParaRPr lang="zh-CN" altLang="en-US" sz="2800" b="1">
              <a:solidFill>
                <a:schemeClr val="bg1"/>
              </a:solidFill>
              <a:latin typeface="Times New Roman" panose="02020603050405020304" charset="0"/>
              <a:cs typeface="Times New Roman" panose="02020603050405020304" charset="0"/>
              <a:sym typeface="+mn-ea"/>
            </a:endParaRPr>
          </a:p>
        </p:txBody>
      </p:sp>
      <p:sp>
        <p:nvSpPr>
          <p:cNvPr id="3" name="文本框 2"/>
          <p:cNvSpPr txBox="1"/>
          <p:nvPr/>
        </p:nvSpPr>
        <p:spPr>
          <a:xfrm>
            <a:off x="721360" y="4140835"/>
            <a:ext cx="10954385" cy="2778125"/>
          </a:xfrm>
          <a:prstGeom prst="rect">
            <a:avLst/>
          </a:prstGeom>
        </p:spPr>
        <p:txBody>
          <a:bodyPr>
            <a:noAutofit/>
          </a:bodyPr>
          <a:p>
            <a:pPr marL="285750" indent="-285750" algn="just" defTabSz="266700">
              <a:lnSpc>
                <a:spcPct val="130000"/>
              </a:lnSpc>
              <a:spcBef>
                <a:spcPts val="0"/>
              </a:spcBef>
              <a:spcAft>
                <a:spcPts val="0"/>
              </a:spcAft>
              <a:buFont typeface="Arial" panose="020B0604020202020204" pitchFamily="34" charset="0"/>
              <a:buChar char="•"/>
            </a:pPr>
            <a:r>
              <a:rPr lang="en-US" altLang="zh-CN" sz="1600" b="1">
                <a:solidFill>
                  <a:srgbClr val="FF0000"/>
                </a:solidFill>
                <a:latin typeface="Times New Roman" panose="02020603050405020304" charset="0"/>
                <a:cs typeface="Times New Roman" panose="02020603050405020304" charset="0"/>
              </a:rPr>
              <a:t>Efabless</a:t>
            </a:r>
            <a:r>
              <a:rPr lang="zh-CN" altLang="en-US" sz="1600">
                <a:latin typeface="Times New Roman" panose="02020603050405020304" charset="0"/>
                <a:cs typeface="Times New Roman" panose="02020603050405020304" charset="0"/>
              </a:rPr>
              <a:t>：</a:t>
            </a:r>
            <a:r>
              <a:rPr lang="en-US" altLang="zh-CN" sz="1600">
                <a:latin typeface="Times New Roman" panose="02020603050405020304" charset="0"/>
                <a:cs typeface="Times New Roman" panose="02020603050405020304" charset="0"/>
              </a:rPr>
              <a:t>Efabless </a:t>
            </a:r>
            <a:r>
              <a:rPr lang="zh-CN" altLang="en-US" sz="1600">
                <a:latin typeface="Times New Roman" panose="02020603050405020304" charset="0"/>
                <a:cs typeface="Times New Roman" panose="02020603050405020304" charset="0"/>
              </a:rPr>
              <a:t>提供一个平台，帮助用户设计和制造定制芯片。它支持从原型设计到低量生产的整个流程，利用开源技术和社区资源，使芯片设计变得更加可及和经济。</a:t>
            </a:r>
            <a:endParaRPr lang="zh-CN" altLang="en-US" sz="1600">
              <a:latin typeface="Times New Roman" panose="02020603050405020304" charset="0"/>
              <a:cs typeface="Times New Roman" panose="02020603050405020304" charset="0"/>
            </a:endParaRPr>
          </a:p>
          <a:p>
            <a:pPr marL="285750" indent="-285750" algn="just" defTabSz="266700">
              <a:lnSpc>
                <a:spcPct val="130000"/>
              </a:lnSpc>
              <a:spcBef>
                <a:spcPts val="0"/>
              </a:spcBef>
              <a:spcAft>
                <a:spcPts val="0"/>
              </a:spcAft>
              <a:buFont typeface="Arial" panose="020B0604020202020204" pitchFamily="34" charset="0"/>
              <a:buChar char="•"/>
            </a:pPr>
            <a:r>
              <a:rPr lang="en-US" altLang="zh-CN" sz="1600" b="1">
                <a:solidFill>
                  <a:srgbClr val="FF0000"/>
                </a:solidFill>
                <a:latin typeface="Times New Roman" panose="02020603050405020304" charset="0"/>
                <a:cs typeface="Times New Roman" panose="02020603050405020304" charset="0"/>
              </a:rPr>
              <a:t>Magic</a:t>
            </a:r>
            <a:r>
              <a:rPr lang="zh-CN" altLang="en-US" sz="1600">
                <a:latin typeface="Times New Roman" panose="02020603050405020304" charset="0"/>
                <a:cs typeface="Times New Roman" panose="02020603050405020304" charset="0"/>
              </a:rPr>
              <a:t>：</a:t>
            </a:r>
            <a:r>
              <a:rPr lang="en-US" altLang="zh-CN" sz="1600">
                <a:latin typeface="Times New Roman" panose="02020603050405020304" charset="0"/>
                <a:cs typeface="Times New Roman" panose="02020603050405020304" charset="0"/>
              </a:rPr>
              <a:t>Magic </a:t>
            </a:r>
            <a:r>
              <a:rPr lang="zh-CN" altLang="en-US" sz="1600">
                <a:latin typeface="Times New Roman" panose="02020603050405020304" charset="0"/>
                <a:cs typeface="Times New Roman" panose="02020603050405020304" charset="0"/>
              </a:rPr>
              <a:t>是一个开源的 </a:t>
            </a:r>
            <a:r>
              <a:rPr lang="en-US" altLang="zh-CN" sz="1600">
                <a:latin typeface="Times New Roman" panose="02020603050405020304" charset="0"/>
                <a:cs typeface="Times New Roman" panose="02020603050405020304" charset="0"/>
              </a:rPr>
              <a:t>VLSI </a:t>
            </a:r>
            <a:r>
              <a:rPr lang="zh-CN" altLang="en-US" sz="1600">
                <a:latin typeface="Times New Roman" panose="02020603050405020304" charset="0"/>
                <a:cs typeface="Times New Roman" panose="02020603050405020304" charset="0"/>
              </a:rPr>
              <a:t>布局工具，主要用于集成电路的物理设计。它提供了布局编辑、设计规则检查（</a:t>
            </a:r>
            <a:r>
              <a:rPr lang="en-US" altLang="zh-CN" sz="1600">
                <a:latin typeface="Times New Roman" panose="02020603050405020304" charset="0"/>
                <a:cs typeface="Times New Roman" panose="02020603050405020304" charset="0"/>
              </a:rPr>
              <a:t>DRC</a:t>
            </a:r>
            <a:r>
              <a:rPr lang="zh-CN" altLang="en-US" sz="1600">
                <a:latin typeface="Times New Roman" panose="02020603050405020304" charset="0"/>
                <a:cs typeface="Times New Roman" panose="02020603050405020304" charset="0"/>
              </a:rPr>
              <a:t>）、寄生参数提取（</a:t>
            </a:r>
            <a:r>
              <a:rPr lang="en-US" altLang="zh-CN" sz="1600">
                <a:latin typeface="Times New Roman" panose="02020603050405020304" charset="0"/>
                <a:cs typeface="Times New Roman" panose="02020603050405020304" charset="0"/>
              </a:rPr>
              <a:t>PEX</a:t>
            </a:r>
            <a:r>
              <a:rPr lang="zh-CN" altLang="en-US" sz="1600">
                <a:latin typeface="Times New Roman" panose="02020603050405020304" charset="0"/>
                <a:cs typeface="Times New Roman" panose="02020603050405020304" charset="0"/>
              </a:rPr>
              <a:t>）和布局与原理图对比（</a:t>
            </a:r>
            <a:r>
              <a:rPr lang="en-US" altLang="zh-CN" sz="1600">
                <a:latin typeface="Times New Roman" panose="02020603050405020304" charset="0"/>
                <a:cs typeface="Times New Roman" panose="02020603050405020304" charset="0"/>
              </a:rPr>
              <a:t>LVS</a:t>
            </a:r>
            <a:r>
              <a:rPr lang="zh-CN" altLang="en-US" sz="1600">
                <a:latin typeface="Times New Roman" panose="02020603050405020304" charset="0"/>
                <a:cs typeface="Times New Roman" panose="02020603050405020304" charset="0"/>
              </a:rPr>
              <a:t>）等功能。</a:t>
            </a:r>
            <a:endParaRPr lang="zh-CN" altLang="en-US" sz="1600">
              <a:latin typeface="Times New Roman" panose="02020603050405020304" charset="0"/>
              <a:cs typeface="Times New Roman" panose="02020603050405020304" charset="0"/>
            </a:endParaRPr>
          </a:p>
          <a:p>
            <a:pPr marL="285750" indent="-285750" algn="just" defTabSz="266700">
              <a:lnSpc>
                <a:spcPct val="130000"/>
              </a:lnSpc>
              <a:spcBef>
                <a:spcPts val="0"/>
              </a:spcBef>
              <a:spcAft>
                <a:spcPts val="0"/>
              </a:spcAft>
              <a:buFont typeface="Arial" panose="020B0604020202020204" pitchFamily="34" charset="0"/>
              <a:buChar char="•"/>
            </a:pPr>
            <a:r>
              <a:rPr lang="en-US" altLang="zh-CN" sz="1600" b="1">
                <a:solidFill>
                  <a:srgbClr val="FF0000"/>
                </a:solidFill>
                <a:latin typeface="Times New Roman" panose="02020603050405020304" charset="0"/>
                <a:cs typeface="Times New Roman" panose="02020603050405020304" charset="0"/>
              </a:rPr>
              <a:t>Netgen</a:t>
            </a:r>
            <a:r>
              <a:rPr lang="zh-CN" altLang="en-US" sz="1600">
                <a:latin typeface="Times New Roman" panose="02020603050405020304" charset="0"/>
                <a:cs typeface="Times New Roman" panose="02020603050405020304" charset="0"/>
              </a:rPr>
              <a:t>：</a:t>
            </a:r>
            <a:r>
              <a:rPr lang="en-US" altLang="zh-CN" sz="1600">
                <a:latin typeface="Times New Roman" panose="02020603050405020304" charset="0"/>
                <a:cs typeface="Times New Roman" panose="02020603050405020304" charset="0"/>
              </a:rPr>
              <a:t>Netgen </a:t>
            </a:r>
            <a:r>
              <a:rPr lang="zh-CN" altLang="en-US" sz="1600">
                <a:latin typeface="Times New Roman" panose="02020603050405020304" charset="0"/>
                <a:cs typeface="Times New Roman" panose="02020603050405020304" charset="0"/>
              </a:rPr>
              <a:t>是一个用于集成电路设计的开源工具，主要用于布局与原理图对比（</a:t>
            </a:r>
            <a:r>
              <a:rPr lang="en-US" altLang="zh-CN" sz="1600">
                <a:latin typeface="Times New Roman" panose="02020603050405020304" charset="0"/>
                <a:cs typeface="Times New Roman" panose="02020603050405020304" charset="0"/>
              </a:rPr>
              <a:t>LVS</a:t>
            </a:r>
            <a:r>
              <a:rPr lang="zh-CN" altLang="en-US" sz="1600">
                <a:latin typeface="Times New Roman" panose="02020603050405020304" charset="0"/>
                <a:cs typeface="Times New Roman" panose="02020603050405020304" charset="0"/>
              </a:rPr>
              <a:t>）和寄生参数提取（</a:t>
            </a:r>
            <a:r>
              <a:rPr lang="en-US" altLang="zh-CN" sz="1600">
                <a:latin typeface="Times New Roman" panose="02020603050405020304" charset="0"/>
                <a:cs typeface="Times New Roman" panose="02020603050405020304" charset="0"/>
              </a:rPr>
              <a:t>PEX</a:t>
            </a:r>
            <a:r>
              <a:rPr lang="zh-CN" altLang="en-US" sz="1600">
                <a:latin typeface="Times New Roman" panose="02020603050405020304" charset="0"/>
                <a:cs typeface="Times New Roman" panose="02020603050405020304" charset="0"/>
              </a:rPr>
              <a:t>）。它可以确保物理布局与电路设计的一致性。</a:t>
            </a:r>
            <a:endParaRPr lang="zh-CN" altLang="en-US" sz="1600">
              <a:latin typeface="Times New Roman" panose="02020603050405020304" charset="0"/>
              <a:cs typeface="Times New Roman" panose="02020603050405020304" charset="0"/>
            </a:endParaRPr>
          </a:p>
          <a:p>
            <a:pPr marL="285750" indent="-285750" algn="just" defTabSz="266700">
              <a:lnSpc>
                <a:spcPct val="130000"/>
              </a:lnSpc>
              <a:spcBef>
                <a:spcPts val="0"/>
              </a:spcBef>
              <a:spcAft>
                <a:spcPts val="0"/>
              </a:spcAft>
              <a:buFont typeface="Arial" panose="020B0604020202020204" pitchFamily="34" charset="0"/>
              <a:buChar char="•"/>
            </a:pPr>
            <a:r>
              <a:rPr lang="en-US" altLang="zh-CN" sz="1600" b="1">
                <a:solidFill>
                  <a:srgbClr val="FF0000"/>
                </a:solidFill>
                <a:latin typeface="Times New Roman" panose="02020603050405020304" charset="0"/>
                <a:cs typeface="Times New Roman" panose="02020603050405020304" charset="0"/>
              </a:rPr>
              <a:t>Qflow</a:t>
            </a:r>
            <a:r>
              <a:rPr lang="zh-CN" altLang="en-US" sz="1600">
                <a:latin typeface="Times New Roman" panose="02020603050405020304" charset="0"/>
                <a:cs typeface="Times New Roman" panose="02020603050405020304" charset="0"/>
              </a:rPr>
              <a:t>：</a:t>
            </a:r>
            <a:r>
              <a:rPr lang="en-US" altLang="zh-CN" sz="1600">
                <a:latin typeface="Times New Roman" panose="02020603050405020304" charset="0"/>
                <a:cs typeface="Times New Roman" panose="02020603050405020304" charset="0"/>
              </a:rPr>
              <a:t>Qflow </a:t>
            </a:r>
            <a:r>
              <a:rPr lang="zh-CN" altLang="en-US" sz="1600">
                <a:latin typeface="Times New Roman" panose="02020603050405020304" charset="0"/>
                <a:cs typeface="Times New Roman" panose="02020603050405020304" charset="0"/>
              </a:rPr>
              <a:t>是一个开源的数字综合工具流，涵盖从 </a:t>
            </a:r>
            <a:r>
              <a:rPr lang="en-US" altLang="zh-CN" sz="1600">
                <a:latin typeface="Times New Roman" panose="02020603050405020304" charset="0"/>
                <a:cs typeface="Times New Roman" panose="02020603050405020304" charset="0"/>
              </a:rPr>
              <a:t>Verilog </a:t>
            </a:r>
            <a:r>
              <a:rPr lang="zh-CN" altLang="en-US" sz="1600">
                <a:latin typeface="Times New Roman" panose="02020603050405020304" charset="0"/>
                <a:cs typeface="Times New Roman" panose="02020603050405020304" charset="0"/>
              </a:rPr>
              <a:t>源代码到 </a:t>
            </a:r>
            <a:r>
              <a:rPr lang="en-US" altLang="zh-CN" sz="1600">
                <a:latin typeface="Times New Roman" panose="02020603050405020304" charset="0"/>
                <a:cs typeface="Times New Roman" panose="02020603050405020304" charset="0"/>
              </a:rPr>
              <a:t>GDSII </a:t>
            </a:r>
            <a:r>
              <a:rPr lang="zh-CN" altLang="en-US" sz="1600">
                <a:latin typeface="Times New Roman" panose="02020603050405020304" charset="0"/>
                <a:cs typeface="Times New Roman" panose="02020603050405020304" charset="0"/>
              </a:rPr>
              <a:t>掩模输出的完整流程。它包括逻辑综合、布局、布线和物理验证等步骤。</a:t>
            </a:r>
            <a:endParaRPr lang="zh-CN" altLang="en-US" sz="1600">
              <a:latin typeface="Times New Roman" panose="02020603050405020304" charset="0"/>
              <a:cs typeface="Times New Roman" panose="02020603050405020304" charset="0"/>
            </a:endParaRPr>
          </a:p>
        </p:txBody>
      </p:sp>
      <p:sp>
        <p:nvSpPr>
          <p:cNvPr id="6" name="文本框 5"/>
          <p:cNvSpPr txBox="1"/>
          <p:nvPr/>
        </p:nvSpPr>
        <p:spPr>
          <a:xfrm>
            <a:off x="5517515" y="457200"/>
            <a:ext cx="4202430" cy="614045"/>
          </a:xfrm>
          <a:prstGeom prst="rect">
            <a:avLst/>
          </a:prstGeom>
        </p:spPr>
        <p:txBody>
          <a:bodyPr>
            <a:noAutofit/>
          </a:bodyPr>
          <a:p>
            <a:pPr>
              <a:lnSpc>
                <a:spcPct val="150000"/>
              </a:lnSpc>
            </a:pPr>
            <a:r>
              <a:rPr lang="en-US" altLang="zh-CN" sz="2000">
                <a:latin typeface="Times New Roman" panose="02020603050405020304" charset="0"/>
                <a:cs typeface="Times New Roman" panose="02020603050405020304" charset="0"/>
                <a:hlinkClick r:id="rId6"/>
              </a:rPr>
              <a:t>https://github.com/RTimothyEdwards</a:t>
            </a:r>
            <a:endParaRPr lang="en-US" altLang="zh-CN" sz="2000">
              <a:latin typeface="Times New Roman" panose="02020603050405020304" charset="0"/>
              <a:cs typeface="Times New Roman" panose="02020603050405020304" charset="0"/>
              <a:hlinkClick r:id="rId6"/>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8"/>
          <p:cNvSpPr>
            <a:spLocks noGrp="1"/>
          </p:cNvSpPr>
          <p:nvPr>
            <p:ph type="sldNum" sz="quarter" idx="12"/>
            <p:custDataLst>
              <p:tags r:id="rId1"/>
            </p:custDataLst>
          </p:nvPr>
        </p:nvSpPr>
        <p:spPr>
          <a:xfrm>
            <a:off x="9451975" y="6492875"/>
            <a:ext cx="2743200" cy="365125"/>
          </a:xfrm>
        </p:spPr>
        <p:txBody>
          <a:bodyPr/>
          <a:p>
            <a:fld id="{565CE74E-AB26-4998-AD42-012C4C1AD076}" type="slidenum">
              <a:rPr lang="zh-CN" altLang="en-US" smtClean="0"/>
            </a:fld>
            <a:endParaRPr lang="zh-CN" altLang="en-US"/>
          </a:p>
        </p:txBody>
      </p:sp>
      <p:sp>
        <p:nvSpPr>
          <p:cNvPr id="5" name="矩形 4"/>
          <p:cNvSpPr/>
          <p:nvPr>
            <p:custDataLst>
              <p:tags r:id="rId2"/>
            </p:custDataLst>
          </p:nvPr>
        </p:nvSpPr>
        <p:spPr>
          <a:xfrm>
            <a:off x="721360" y="-12700"/>
            <a:ext cx="11473815" cy="548680"/>
          </a:xfrm>
          <a:prstGeom prst="rect">
            <a:avLst/>
          </a:prstGeom>
          <a:solidFill>
            <a:srgbClr val="014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Freeform 5"/>
          <p:cNvSpPr/>
          <p:nvPr>
            <p:custDataLst>
              <p:tags r:id="rId3"/>
            </p:custDataLst>
          </p:nvPr>
        </p:nvSpPr>
        <p:spPr bwMode="auto">
          <a:xfrm>
            <a:off x="59056" y="52952"/>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014DA1"/>
          </a:solidFill>
          <a:ln>
            <a:solidFill>
              <a:srgbClr val="4472C4"/>
            </a:solidFill>
          </a:ln>
        </p:spPr>
        <p:txBody>
          <a:bodyPr/>
          <a:p>
            <a:endParaRPr lang="zh-CN" altLang="en-US">
              <a:solidFill>
                <a:schemeClr val="bg1"/>
              </a:solidFill>
            </a:endParaRPr>
          </a:p>
        </p:txBody>
      </p:sp>
      <p:sp>
        <p:nvSpPr>
          <p:cNvPr id="12" name="文本框 11"/>
          <p:cNvSpPr txBox="1"/>
          <p:nvPr>
            <p:custDataLst>
              <p:tags r:id="rId4"/>
            </p:custDataLst>
          </p:nvPr>
        </p:nvSpPr>
        <p:spPr>
          <a:xfrm>
            <a:off x="821055" y="0"/>
            <a:ext cx="8067675" cy="521970"/>
          </a:xfrm>
          <a:prstGeom prst="rect">
            <a:avLst/>
          </a:prstGeom>
          <a:noFill/>
        </p:spPr>
        <p:txBody>
          <a:bodyPr wrap="square" rtlCol="0">
            <a:noAutofit/>
          </a:bodyPr>
          <a:p>
            <a:r>
              <a:rPr lang="zh-CN" altLang="en-US" sz="2800" b="1">
                <a:solidFill>
                  <a:schemeClr val="bg1"/>
                </a:solidFill>
                <a:latin typeface="Times New Roman" panose="02020603050405020304" charset="0"/>
                <a:cs typeface="Times New Roman" panose="02020603050405020304" charset="0"/>
                <a:sym typeface="+mn-ea"/>
              </a:rPr>
              <a:t>二、工业</a:t>
            </a:r>
            <a:r>
              <a:rPr lang="zh-CN" altLang="en-US" sz="2800" b="1">
                <a:solidFill>
                  <a:schemeClr val="bg1"/>
                </a:solidFill>
                <a:latin typeface="Times New Roman" panose="02020603050405020304" charset="0"/>
                <a:cs typeface="Times New Roman" panose="02020603050405020304" charset="0"/>
                <a:sym typeface="+mn-ea"/>
              </a:rPr>
              <a:t>支持</a:t>
            </a:r>
            <a:endParaRPr lang="zh-CN" altLang="en-US" sz="2800" b="1">
              <a:solidFill>
                <a:schemeClr val="bg1"/>
              </a:solidFill>
              <a:latin typeface="Times New Roman" panose="02020603050405020304" charset="0"/>
              <a:cs typeface="Times New Roman" panose="02020603050405020304" charset="0"/>
              <a:sym typeface="+mn-ea"/>
            </a:endParaRPr>
          </a:p>
        </p:txBody>
      </p:sp>
      <p:pic>
        <p:nvPicPr>
          <p:cNvPr id="3" name="图片 2"/>
          <p:cNvPicPr>
            <a:picLocks noChangeAspect="1"/>
          </p:cNvPicPr>
          <p:nvPr/>
        </p:nvPicPr>
        <p:blipFill>
          <a:blip r:embed="rId5"/>
          <a:stretch>
            <a:fillRect/>
          </a:stretch>
        </p:blipFill>
        <p:spPr>
          <a:xfrm>
            <a:off x="534035" y="844550"/>
            <a:ext cx="5867400" cy="2933700"/>
          </a:xfrm>
          <a:prstGeom prst="rect">
            <a:avLst/>
          </a:prstGeom>
        </p:spPr>
      </p:pic>
      <p:sp>
        <p:nvSpPr>
          <p:cNvPr id="4" name="文本框 3"/>
          <p:cNvSpPr txBox="1"/>
          <p:nvPr/>
        </p:nvSpPr>
        <p:spPr>
          <a:xfrm>
            <a:off x="6908165" y="844867"/>
            <a:ext cx="5080000" cy="1476375"/>
          </a:xfrm>
          <a:prstGeom prst="rect">
            <a:avLst/>
          </a:prstGeom>
        </p:spPr>
        <p:txBody>
          <a:bodyPr>
            <a:spAutoFit/>
          </a:bodyPr>
          <a:p>
            <a:pPr>
              <a:lnSpc>
                <a:spcPct val="150000"/>
              </a:lnSpc>
            </a:pPr>
            <a:r>
              <a:rPr lang="en-US" altLang="zh-CN" sz="2000">
                <a:latin typeface="Times New Roman" panose="02020603050405020304" charset="0"/>
                <a:cs typeface="Times New Roman" panose="02020603050405020304" charset="0"/>
                <a:hlinkClick r:id="rId6"/>
              </a:rPr>
              <a:t>GitHub - google/skywater-pdk: Open source process design kit for usage with SkyWater Technology Foundry's 130nm node.</a:t>
            </a:r>
            <a:endParaRPr lang="en-US" altLang="zh-CN" sz="2000">
              <a:latin typeface="Times New Roman" panose="02020603050405020304" charset="0"/>
              <a:cs typeface="Times New Roman" panose="02020603050405020304" charset="0"/>
              <a:hlinkClick r:id="rId6"/>
            </a:endParaRPr>
          </a:p>
        </p:txBody>
      </p:sp>
      <p:pic>
        <p:nvPicPr>
          <p:cNvPr id="7" name="图片 6"/>
          <p:cNvPicPr>
            <a:picLocks noChangeAspect="1"/>
          </p:cNvPicPr>
          <p:nvPr/>
        </p:nvPicPr>
        <p:blipFill>
          <a:blip r:embed="rId7"/>
          <a:stretch>
            <a:fillRect/>
          </a:stretch>
        </p:blipFill>
        <p:spPr>
          <a:xfrm>
            <a:off x="312420" y="4614545"/>
            <a:ext cx="6683375" cy="1629410"/>
          </a:xfrm>
          <a:prstGeom prst="rect">
            <a:avLst/>
          </a:prstGeom>
        </p:spPr>
      </p:pic>
      <p:sp>
        <p:nvSpPr>
          <p:cNvPr id="11" name="下箭头 10"/>
          <p:cNvSpPr/>
          <p:nvPr/>
        </p:nvSpPr>
        <p:spPr>
          <a:xfrm>
            <a:off x="3256280" y="3912235"/>
            <a:ext cx="422910" cy="568325"/>
          </a:xfrm>
          <a:prstGeom prst="downArrow">
            <a:avLst/>
          </a:prstGeom>
          <a:solidFill>
            <a:srgbClr val="014DA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6755765" y="2431415"/>
            <a:ext cx="4982845" cy="1476375"/>
          </a:xfrm>
          <a:prstGeom prst="rect">
            <a:avLst/>
          </a:prstGeom>
          <a:noFill/>
        </p:spPr>
        <p:txBody>
          <a:bodyPr wrap="square" rtlCol="0" anchor="t">
            <a:spAutoFit/>
          </a:bodyPr>
          <a:p>
            <a:pPr marL="342900" indent="-342900">
              <a:lnSpc>
                <a:spcPct val="150000"/>
              </a:lnSpc>
              <a:buFont typeface="Wingdings" panose="05000000000000000000" charset="0"/>
              <a:buChar char="Ø"/>
            </a:pPr>
            <a:r>
              <a:rPr lang="zh-CN" altLang="en-US" sz="2000">
                <a:latin typeface="Times New Roman" panose="02020603050405020304" charset="0"/>
                <a:cs typeface="Times New Roman" panose="02020603050405020304" charset="0"/>
              </a:rPr>
              <a:t>通过这一名为 Open MPW Shuttle 的项目，开发者可以使用开源 PDK 提交芯片设计，谷歌则承担掩模版制作等流片成本。</a:t>
            </a:r>
            <a:endParaRPr lang="zh-CN" altLang="en-US" sz="2000">
              <a:latin typeface="Times New Roman" panose="02020603050405020304" charset="0"/>
              <a:cs typeface="Times New Roman" panose="02020603050405020304" charset="0"/>
            </a:endParaRPr>
          </a:p>
        </p:txBody>
      </p:sp>
      <p:sp>
        <p:nvSpPr>
          <p:cNvPr id="14" name="文本框 13"/>
          <p:cNvSpPr txBox="1"/>
          <p:nvPr/>
        </p:nvSpPr>
        <p:spPr>
          <a:xfrm>
            <a:off x="7091045" y="4344035"/>
            <a:ext cx="4714240" cy="2306955"/>
          </a:xfrm>
          <a:prstGeom prst="rect">
            <a:avLst/>
          </a:prstGeom>
        </p:spPr>
        <p:txBody>
          <a:bodyPr wrap="square">
            <a:spAutoFit/>
          </a:bodyPr>
          <a:p>
            <a:pPr marL="0" indent="0" algn="just">
              <a:lnSpc>
                <a:spcPct val="150000"/>
              </a:lnSpc>
            </a:pPr>
            <a:r>
              <a:rPr lang="en-US" altLang="zh-CN" sz="1600" b="0" i="0">
                <a:solidFill>
                  <a:schemeClr val="tx1"/>
                </a:solidFill>
                <a:latin typeface="+mn-ea"/>
                <a:cs typeface="+mn-ea"/>
              </a:rPr>
              <a:t>SKY90-FD </a:t>
            </a:r>
            <a:r>
              <a:rPr lang="zh-CN" altLang="en-US" sz="1600" b="0" i="0">
                <a:solidFill>
                  <a:schemeClr val="tx1"/>
                </a:solidFill>
                <a:latin typeface="+mn-ea"/>
                <a:cs typeface="+mn-ea"/>
              </a:rPr>
              <a:t>是一种 </a:t>
            </a:r>
            <a:r>
              <a:rPr lang="en-US" altLang="zh-CN" sz="1600" b="0" i="0">
                <a:solidFill>
                  <a:schemeClr val="tx1"/>
                </a:solidFill>
                <a:latin typeface="+mn-ea"/>
                <a:cs typeface="+mn-ea"/>
              </a:rPr>
              <a:t>90 </a:t>
            </a:r>
            <a:r>
              <a:rPr lang="zh-CN" altLang="en-US" sz="1600" b="0" i="0">
                <a:solidFill>
                  <a:schemeClr val="tx1"/>
                </a:solidFill>
                <a:latin typeface="+mn-ea"/>
                <a:cs typeface="+mn-ea"/>
              </a:rPr>
              <a:t>纳米 </a:t>
            </a:r>
            <a:r>
              <a:rPr lang="en-US" altLang="zh-CN" sz="1600" b="1" i="0">
                <a:solidFill>
                  <a:srgbClr val="FF0000"/>
                </a:solidFill>
                <a:latin typeface="+mn-ea"/>
                <a:cs typeface="+mn-ea"/>
              </a:rPr>
              <a:t>FDSOI </a:t>
            </a:r>
            <a:r>
              <a:rPr lang="zh-CN" altLang="en-US" sz="1600" b="1" i="0">
                <a:solidFill>
                  <a:srgbClr val="FF0000"/>
                </a:solidFill>
                <a:latin typeface="+mn-ea"/>
                <a:cs typeface="+mn-ea"/>
              </a:rPr>
              <a:t>工艺</a:t>
            </a:r>
            <a:r>
              <a:rPr lang="zh-CN" altLang="en-US" sz="1600" b="0" i="0">
                <a:solidFill>
                  <a:schemeClr val="tx1"/>
                </a:solidFill>
                <a:latin typeface="+mn-ea"/>
                <a:cs typeface="+mn-ea"/>
              </a:rPr>
              <a:t>。与传统的 </a:t>
            </a:r>
            <a:r>
              <a:rPr lang="en-US" altLang="zh-CN" sz="1600" b="0" i="0">
                <a:solidFill>
                  <a:schemeClr val="tx1"/>
                </a:solidFill>
                <a:latin typeface="+mn-ea"/>
                <a:cs typeface="+mn-ea"/>
              </a:rPr>
              <a:t>CMOS BULK </a:t>
            </a:r>
            <a:r>
              <a:rPr lang="zh-CN" altLang="en-US" sz="1600" b="0" i="0">
                <a:solidFill>
                  <a:schemeClr val="tx1"/>
                </a:solidFill>
                <a:latin typeface="+mn-ea"/>
                <a:cs typeface="+mn-ea"/>
              </a:rPr>
              <a:t>工艺不同，</a:t>
            </a:r>
            <a:r>
              <a:rPr lang="en-US" altLang="zh-CN" sz="1600" b="0" i="0">
                <a:solidFill>
                  <a:schemeClr val="tx1"/>
                </a:solidFill>
                <a:latin typeface="+mn-ea"/>
                <a:cs typeface="+mn-ea"/>
              </a:rPr>
              <a:t>SKY90-FD </a:t>
            </a:r>
            <a:r>
              <a:rPr lang="zh-CN" altLang="en-US" sz="1600" b="0" i="0">
                <a:solidFill>
                  <a:schemeClr val="tx1"/>
                </a:solidFill>
                <a:latin typeface="+mn-ea"/>
                <a:cs typeface="+mn-ea"/>
              </a:rPr>
              <a:t>在衬底和上层硅之间有一层薄的绝缘体材料。这种薄的氧化物工艺使晶体管比 </a:t>
            </a:r>
            <a:r>
              <a:rPr lang="en-US" altLang="zh-CN" sz="1600" b="0" i="0">
                <a:solidFill>
                  <a:schemeClr val="tx1"/>
                </a:solidFill>
                <a:latin typeface="+mn-ea"/>
                <a:cs typeface="+mn-ea"/>
              </a:rPr>
              <a:t>BULK </a:t>
            </a:r>
            <a:r>
              <a:rPr lang="zh-CN" altLang="en-US" sz="1600" b="0" i="0">
                <a:solidFill>
                  <a:schemeClr val="tx1"/>
                </a:solidFill>
                <a:latin typeface="+mn-ea"/>
                <a:cs typeface="+mn-ea"/>
              </a:rPr>
              <a:t>工艺中的晶体管要薄得多，并能简化制造工艺。这种额外的绝缘大大能够在各种环境条件下提供更好的速度和功率上的表现。</a:t>
            </a:r>
            <a:endParaRPr lang="zh-CN" altLang="en-US" sz="1600" b="0" i="0">
              <a:solidFill>
                <a:schemeClr val="tx1"/>
              </a:solidFill>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8"/>
          <p:cNvSpPr>
            <a:spLocks noGrp="1"/>
          </p:cNvSpPr>
          <p:nvPr>
            <p:ph type="sldNum" sz="quarter" idx="12"/>
            <p:custDataLst>
              <p:tags r:id="rId1"/>
            </p:custDataLst>
          </p:nvPr>
        </p:nvSpPr>
        <p:spPr>
          <a:xfrm>
            <a:off x="9451975" y="6492875"/>
            <a:ext cx="2743200" cy="365125"/>
          </a:xfrm>
        </p:spPr>
        <p:txBody>
          <a:bodyPr/>
          <a:p>
            <a:fld id="{565CE74E-AB26-4998-AD42-012C4C1AD076}" type="slidenum">
              <a:rPr lang="zh-CN" altLang="en-US" smtClean="0"/>
            </a:fld>
            <a:endParaRPr lang="zh-CN" altLang="en-US"/>
          </a:p>
        </p:txBody>
      </p:sp>
      <p:sp>
        <p:nvSpPr>
          <p:cNvPr id="5" name="矩形 4"/>
          <p:cNvSpPr/>
          <p:nvPr>
            <p:custDataLst>
              <p:tags r:id="rId2"/>
            </p:custDataLst>
          </p:nvPr>
        </p:nvSpPr>
        <p:spPr>
          <a:xfrm>
            <a:off x="721360" y="-12700"/>
            <a:ext cx="11473815" cy="548680"/>
          </a:xfrm>
          <a:prstGeom prst="rect">
            <a:avLst/>
          </a:prstGeom>
          <a:solidFill>
            <a:srgbClr val="014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Freeform 5"/>
          <p:cNvSpPr/>
          <p:nvPr>
            <p:custDataLst>
              <p:tags r:id="rId3"/>
            </p:custDataLst>
          </p:nvPr>
        </p:nvSpPr>
        <p:spPr bwMode="auto">
          <a:xfrm>
            <a:off x="59056" y="52952"/>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014DA1"/>
          </a:solidFill>
          <a:ln>
            <a:solidFill>
              <a:srgbClr val="4472C4"/>
            </a:solidFill>
          </a:ln>
        </p:spPr>
        <p:txBody>
          <a:bodyPr/>
          <a:p>
            <a:endParaRPr lang="zh-CN" altLang="en-US">
              <a:solidFill>
                <a:schemeClr val="bg1"/>
              </a:solidFill>
            </a:endParaRPr>
          </a:p>
        </p:txBody>
      </p:sp>
      <p:sp>
        <p:nvSpPr>
          <p:cNvPr id="12" name="文本框 11"/>
          <p:cNvSpPr txBox="1"/>
          <p:nvPr>
            <p:custDataLst>
              <p:tags r:id="rId4"/>
            </p:custDataLst>
          </p:nvPr>
        </p:nvSpPr>
        <p:spPr>
          <a:xfrm>
            <a:off x="821055" y="0"/>
            <a:ext cx="8067675" cy="521970"/>
          </a:xfrm>
          <a:prstGeom prst="rect">
            <a:avLst/>
          </a:prstGeom>
          <a:noFill/>
        </p:spPr>
        <p:txBody>
          <a:bodyPr wrap="square" rtlCol="0">
            <a:noAutofit/>
          </a:bodyPr>
          <a:p>
            <a:r>
              <a:rPr lang="zh-CN" altLang="en-US" sz="2800" b="1">
                <a:solidFill>
                  <a:schemeClr val="bg1"/>
                </a:solidFill>
                <a:latin typeface="Times New Roman" panose="02020603050405020304" charset="0"/>
                <a:cs typeface="Times New Roman" panose="02020603050405020304" charset="0"/>
                <a:sym typeface="+mn-ea"/>
              </a:rPr>
              <a:t>二、工业</a:t>
            </a:r>
            <a:r>
              <a:rPr lang="zh-CN" altLang="en-US" sz="2800" b="1">
                <a:solidFill>
                  <a:schemeClr val="bg1"/>
                </a:solidFill>
                <a:latin typeface="Times New Roman" panose="02020603050405020304" charset="0"/>
                <a:cs typeface="Times New Roman" panose="02020603050405020304" charset="0"/>
                <a:sym typeface="+mn-ea"/>
              </a:rPr>
              <a:t>支持</a:t>
            </a:r>
            <a:endParaRPr lang="zh-CN" altLang="en-US" sz="2800" b="1">
              <a:solidFill>
                <a:schemeClr val="bg1"/>
              </a:solidFill>
              <a:latin typeface="Times New Roman" panose="02020603050405020304" charset="0"/>
              <a:cs typeface="Times New Roman" panose="02020603050405020304" charset="0"/>
              <a:sym typeface="+mn-ea"/>
            </a:endParaRPr>
          </a:p>
        </p:txBody>
      </p:sp>
      <p:pic>
        <p:nvPicPr>
          <p:cNvPr id="6" name="图片 5"/>
          <p:cNvPicPr>
            <a:picLocks noChangeAspect="1"/>
          </p:cNvPicPr>
          <p:nvPr/>
        </p:nvPicPr>
        <p:blipFill>
          <a:blip r:embed="rId5"/>
          <a:stretch>
            <a:fillRect/>
          </a:stretch>
        </p:blipFill>
        <p:spPr>
          <a:xfrm>
            <a:off x="59055" y="3710940"/>
            <a:ext cx="6141085" cy="2701290"/>
          </a:xfrm>
          <a:prstGeom prst="rect">
            <a:avLst/>
          </a:prstGeom>
        </p:spPr>
      </p:pic>
      <p:pic>
        <p:nvPicPr>
          <p:cNvPr id="7" name="图片 6"/>
          <p:cNvPicPr>
            <a:picLocks noChangeAspect="1"/>
          </p:cNvPicPr>
          <p:nvPr/>
        </p:nvPicPr>
        <p:blipFill>
          <a:blip r:embed="rId6"/>
          <a:stretch>
            <a:fillRect/>
          </a:stretch>
        </p:blipFill>
        <p:spPr>
          <a:xfrm>
            <a:off x="3549015" y="-12700"/>
            <a:ext cx="8646160" cy="3162300"/>
          </a:xfrm>
          <a:prstGeom prst="rect">
            <a:avLst/>
          </a:prstGeom>
        </p:spPr>
      </p:pic>
      <p:sp>
        <p:nvSpPr>
          <p:cNvPr id="3" name="文本框 2"/>
          <p:cNvSpPr txBox="1"/>
          <p:nvPr/>
        </p:nvSpPr>
        <p:spPr>
          <a:xfrm>
            <a:off x="595630" y="1279208"/>
            <a:ext cx="5080000" cy="398780"/>
          </a:xfrm>
          <a:prstGeom prst="rect">
            <a:avLst/>
          </a:prstGeom>
        </p:spPr>
        <p:txBody>
          <a:bodyPr>
            <a:spAutoFit/>
          </a:bodyPr>
          <a:p>
            <a:r>
              <a:rPr lang="en-US" altLang="zh-CN" sz="2000">
                <a:latin typeface="Times New Roman" panose="02020603050405020304" charset="0"/>
                <a:cs typeface="Times New Roman" panose="02020603050405020304" charset="0"/>
                <a:hlinkClick r:id="rId7"/>
              </a:rPr>
              <a:t>Silicon  |  Google for Developers</a:t>
            </a:r>
            <a:endParaRPr lang="en-US" altLang="zh-CN" sz="2000">
              <a:latin typeface="Times New Roman" panose="02020603050405020304" charset="0"/>
              <a:cs typeface="Times New Roman" panose="02020603050405020304" charset="0"/>
              <a:hlinkClick r:id="rId7"/>
            </a:endParaRPr>
          </a:p>
        </p:txBody>
      </p:sp>
      <p:pic>
        <p:nvPicPr>
          <p:cNvPr id="11" name="图片 10"/>
          <p:cNvPicPr>
            <a:picLocks noChangeAspect="1"/>
          </p:cNvPicPr>
          <p:nvPr/>
        </p:nvPicPr>
        <p:blipFill>
          <a:blip r:embed="rId8"/>
          <a:stretch>
            <a:fillRect/>
          </a:stretch>
        </p:blipFill>
        <p:spPr>
          <a:xfrm>
            <a:off x="6299200" y="3149600"/>
            <a:ext cx="5624195" cy="36563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721360" y="-12700"/>
            <a:ext cx="11473815" cy="548680"/>
          </a:xfrm>
          <a:prstGeom prst="rect">
            <a:avLst/>
          </a:prstGeom>
          <a:solidFill>
            <a:srgbClr val="014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pic>
        <p:nvPicPr>
          <p:cNvPr id="14" name="图片 13"/>
          <p:cNvPicPr>
            <a:picLocks noChangeAspect="1"/>
          </p:cNvPicPr>
          <p:nvPr/>
        </p:nvPicPr>
        <p:blipFill>
          <a:blip r:embed="rId2"/>
          <a:stretch>
            <a:fillRect/>
          </a:stretch>
        </p:blipFill>
        <p:spPr>
          <a:xfrm>
            <a:off x="8732520" y="-12065"/>
            <a:ext cx="3459480" cy="6870065"/>
          </a:xfrm>
          <a:prstGeom prst="rect">
            <a:avLst/>
          </a:prstGeom>
        </p:spPr>
      </p:pic>
      <p:sp>
        <p:nvSpPr>
          <p:cNvPr id="10" name="Freeform 5"/>
          <p:cNvSpPr/>
          <p:nvPr>
            <p:custDataLst>
              <p:tags r:id="rId3"/>
            </p:custDataLst>
          </p:nvPr>
        </p:nvSpPr>
        <p:spPr bwMode="auto">
          <a:xfrm>
            <a:off x="59056" y="52952"/>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014DA1"/>
          </a:solidFill>
          <a:ln>
            <a:solidFill>
              <a:srgbClr val="4472C4"/>
            </a:solidFill>
          </a:ln>
        </p:spPr>
        <p:txBody>
          <a:bodyPr/>
          <a:p>
            <a:endParaRPr lang="zh-CN" altLang="en-US">
              <a:solidFill>
                <a:schemeClr val="bg1"/>
              </a:solidFill>
            </a:endParaRPr>
          </a:p>
        </p:txBody>
      </p:sp>
      <p:sp>
        <p:nvSpPr>
          <p:cNvPr id="12" name="文本框 11"/>
          <p:cNvSpPr txBox="1"/>
          <p:nvPr>
            <p:custDataLst>
              <p:tags r:id="rId4"/>
            </p:custDataLst>
          </p:nvPr>
        </p:nvSpPr>
        <p:spPr>
          <a:xfrm>
            <a:off x="821055" y="0"/>
            <a:ext cx="8067675" cy="521970"/>
          </a:xfrm>
          <a:prstGeom prst="rect">
            <a:avLst/>
          </a:prstGeom>
          <a:noFill/>
        </p:spPr>
        <p:txBody>
          <a:bodyPr wrap="square" rtlCol="0">
            <a:noAutofit/>
          </a:bodyPr>
          <a:p>
            <a:r>
              <a:rPr lang="zh-CN" altLang="en-US" sz="2800" b="1">
                <a:solidFill>
                  <a:schemeClr val="bg1"/>
                </a:solidFill>
                <a:latin typeface="Times New Roman" panose="02020603050405020304" charset="0"/>
                <a:cs typeface="Times New Roman" panose="02020603050405020304" charset="0"/>
                <a:sym typeface="+mn-ea"/>
              </a:rPr>
              <a:t>二、工业</a:t>
            </a:r>
            <a:r>
              <a:rPr lang="zh-CN" altLang="en-US" sz="2800" b="1">
                <a:solidFill>
                  <a:schemeClr val="bg1"/>
                </a:solidFill>
                <a:latin typeface="Times New Roman" panose="02020603050405020304" charset="0"/>
                <a:cs typeface="Times New Roman" panose="02020603050405020304" charset="0"/>
                <a:sym typeface="+mn-ea"/>
              </a:rPr>
              <a:t>支持</a:t>
            </a:r>
            <a:endParaRPr lang="zh-CN" altLang="en-US" sz="2800" b="1">
              <a:solidFill>
                <a:schemeClr val="bg1"/>
              </a:solidFill>
              <a:latin typeface="Times New Roman" panose="02020603050405020304" charset="0"/>
              <a:cs typeface="Times New Roman" panose="02020603050405020304" charset="0"/>
              <a:sym typeface="+mn-ea"/>
            </a:endParaRPr>
          </a:p>
        </p:txBody>
      </p:sp>
      <p:sp>
        <p:nvSpPr>
          <p:cNvPr id="13" name="文本框 12"/>
          <p:cNvSpPr txBox="1"/>
          <p:nvPr/>
        </p:nvSpPr>
        <p:spPr>
          <a:xfrm>
            <a:off x="3917950" y="3949700"/>
            <a:ext cx="4036060" cy="1938020"/>
          </a:xfrm>
          <a:prstGeom prst="rect">
            <a:avLst/>
          </a:prstGeom>
        </p:spPr>
        <p:txBody>
          <a:bodyPr wrap="square">
            <a:spAutoFit/>
          </a:bodyPr>
          <a:p>
            <a:pPr>
              <a:lnSpc>
                <a:spcPct val="150000"/>
              </a:lnSpc>
            </a:pPr>
            <a:r>
              <a:rPr lang="en-US" altLang="zh-CN" sz="2000">
                <a:latin typeface="Times New Roman" panose="02020603050405020304" charset="0"/>
                <a:cs typeface="Times New Roman" panose="02020603050405020304" charset="0"/>
                <a:hlinkClick r:id="rId5"/>
              </a:rPr>
              <a:t>GitHub - IHP-GmbH/IHP-Open-PDK: 130nm BiCMOS Open Source PDK, dedicated for Analog, Mixed Signal and RF Design</a:t>
            </a:r>
            <a:endParaRPr lang="en-US" altLang="zh-CN" sz="2000">
              <a:latin typeface="Times New Roman" panose="02020603050405020304" charset="0"/>
              <a:cs typeface="Times New Roman" panose="02020603050405020304" charset="0"/>
              <a:hlinkClick r:id="rId5"/>
            </a:endParaRPr>
          </a:p>
        </p:txBody>
      </p:sp>
      <p:pic>
        <p:nvPicPr>
          <p:cNvPr id="16" name="图片 15"/>
          <p:cNvPicPr>
            <a:picLocks noChangeAspect="1"/>
          </p:cNvPicPr>
          <p:nvPr/>
        </p:nvPicPr>
        <p:blipFill>
          <a:blip r:embed="rId6"/>
          <a:stretch>
            <a:fillRect/>
          </a:stretch>
        </p:blipFill>
        <p:spPr>
          <a:xfrm>
            <a:off x="847725" y="3562350"/>
            <a:ext cx="2699385" cy="2712085"/>
          </a:xfrm>
          <a:prstGeom prst="rect">
            <a:avLst/>
          </a:prstGeom>
        </p:spPr>
      </p:pic>
      <p:sp>
        <p:nvSpPr>
          <p:cNvPr id="17" name="文本框 16"/>
          <p:cNvSpPr txBox="1"/>
          <p:nvPr/>
        </p:nvSpPr>
        <p:spPr>
          <a:xfrm>
            <a:off x="623570" y="729615"/>
            <a:ext cx="7538720" cy="2388870"/>
          </a:xfrm>
          <a:prstGeom prst="rect">
            <a:avLst/>
          </a:prstGeom>
        </p:spPr>
        <p:txBody>
          <a:bodyPr>
            <a:noAutofit/>
          </a:bodyPr>
          <a:p>
            <a:pPr marL="342900" indent="-342900" algn="just">
              <a:spcAft>
                <a:spcPct val="60000"/>
              </a:spcAft>
              <a:buFont typeface="Wingdings" panose="05000000000000000000" charset="0"/>
              <a:buChar char="Ø"/>
            </a:pPr>
            <a:r>
              <a:rPr lang="en-US" altLang="zh-CN" sz="2000" b="1" i="0">
                <a:solidFill>
                  <a:srgbClr val="1F2328"/>
                </a:solidFill>
                <a:latin typeface="Times New Roman" panose="02020603050405020304" charset="0"/>
                <a:ea typeface="-apple-system"/>
                <a:cs typeface="Times New Roman" panose="02020603050405020304" charset="0"/>
              </a:rPr>
              <a:t>IHP Open Source PDK</a:t>
            </a:r>
            <a:endParaRPr lang="en-US" altLang="zh-CN" sz="2000" b="1" i="0">
              <a:solidFill>
                <a:srgbClr val="1F2328"/>
              </a:solidFill>
              <a:latin typeface="Times New Roman" panose="02020603050405020304" charset="0"/>
              <a:ea typeface="-apple-system"/>
              <a:cs typeface="Times New Roman" panose="02020603050405020304" charset="0"/>
            </a:endParaRPr>
          </a:p>
          <a:p>
            <a:pPr marL="0" indent="0" algn="just"/>
            <a:r>
              <a:rPr lang="en-US" altLang="zh-CN" sz="2000" b="1" i="0">
                <a:solidFill>
                  <a:srgbClr val="FF0000"/>
                </a:solidFill>
                <a:latin typeface="Times New Roman" panose="02020603050405020304" charset="0"/>
                <a:ea typeface="-apple-system"/>
                <a:cs typeface="Times New Roman" panose="02020603050405020304" charset="0"/>
              </a:rPr>
              <a:t>130nm BiCMOS Open Source PDK</a:t>
            </a:r>
            <a:r>
              <a:rPr lang="en-US" altLang="zh-CN" sz="2000" b="0" i="0">
                <a:solidFill>
                  <a:srgbClr val="1F2328"/>
                </a:solidFill>
                <a:latin typeface="Times New Roman" panose="02020603050405020304" charset="0"/>
                <a:ea typeface="-apple-system"/>
                <a:cs typeface="Times New Roman" panose="02020603050405020304" charset="0"/>
              </a:rPr>
              <a:t>, dedicated for Analog/Digital, Mixed Signal and RF Design</a:t>
            </a:r>
            <a:endParaRPr lang="en-US" altLang="zh-CN" sz="2000" b="0" i="0">
              <a:solidFill>
                <a:srgbClr val="1F2328"/>
              </a:solidFill>
              <a:latin typeface="Times New Roman" panose="02020603050405020304" charset="0"/>
              <a:ea typeface="-apple-system"/>
              <a:cs typeface="Times New Roman" panose="02020603050405020304" charset="0"/>
            </a:endParaRPr>
          </a:p>
          <a:p>
            <a:pPr marL="0" indent="0" algn="just"/>
            <a:r>
              <a:rPr lang="en-US" altLang="zh-CN" sz="2000" b="0" i="0">
                <a:solidFill>
                  <a:srgbClr val="1F2328"/>
                </a:solidFill>
                <a:latin typeface="Times New Roman" panose="02020603050405020304" charset="0"/>
                <a:ea typeface="-apple-system"/>
                <a:cs typeface="Times New Roman" panose="02020603050405020304" charset="0"/>
              </a:rPr>
              <a:t>IHP Open Source PDK project goal is to provide a fully open source Process Design Kit and related data, which can be used to create manufacturable designs at IHP’s facility.</a:t>
            </a:r>
            <a:endParaRPr lang="en-US" altLang="zh-CN" sz="2000" b="0" i="0">
              <a:solidFill>
                <a:srgbClr val="1F2328"/>
              </a:solidFill>
              <a:latin typeface="Times New Roman" panose="02020603050405020304" charset="0"/>
              <a:ea typeface="-apple-system"/>
              <a:cs typeface="Times New Roman" panose="02020603050405020304" charset="0"/>
            </a:endParaRPr>
          </a:p>
          <a:p>
            <a:pPr marL="0" indent="0" algn="just"/>
            <a:r>
              <a:rPr lang="en-US" altLang="zh-CN" sz="2000" b="0" i="0">
                <a:solidFill>
                  <a:srgbClr val="1F2328"/>
                </a:solidFill>
                <a:latin typeface="Times New Roman" panose="02020603050405020304" charset="0"/>
                <a:ea typeface="-apple-system"/>
                <a:cs typeface="Times New Roman" panose="02020603050405020304" charset="0"/>
              </a:rPr>
              <a:t>As of March 2023, this repository is targeting the SG13G2 process node.</a:t>
            </a:r>
            <a:endParaRPr lang="en-US" altLang="zh-CN" sz="2000" b="0" i="0">
              <a:solidFill>
                <a:srgbClr val="1F2328"/>
              </a:solidFill>
              <a:latin typeface="Times New Roman" panose="02020603050405020304" charset="0"/>
              <a:ea typeface="-apple-system"/>
              <a:cs typeface="Times New Roman" panose="02020603050405020304" charset="0"/>
            </a:endParaRPr>
          </a:p>
        </p:txBody>
      </p:sp>
      <p:sp>
        <p:nvSpPr>
          <p:cNvPr id="9" name="灯片编号占位符 8"/>
          <p:cNvSpPr>
            <a:spLocks noGrp="1"/>
          </p:cNvSpPr>
          <p:nvPr>
            <p:ph type="sldNum" sz="quarter" idx="12"/>
            <p:custDataLst>
              <p:tags r:id="rId7"/>
            </p:custDataLst>
          </p:nvPr>
        </p:nvSpPr>
        <p:spPr>
          <a:xfrm>
            <a:off x="9451975" y="6492875"/>
            <a:ext cx="2743200" cy="365125"/>
          </a:xfrm>
        </p:spPr>
        <p:txBody>
          <a:bodyPr/>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COMMONDATA" val="eyJoZGlkIjoiMGZjOTk2YWZhZWZjNzUwZjc0MGFiMzFkM2U0YjA0MTAifQ=="/>
  <p:tag name="KSO_WPP_MARK_KEY" val="c74e8cb6-5090-4b54-bb80-b7fb71573ea8"/>
  <p:tag name="commondata" val="eyJoZGlkIjoiODNiOWQwNmU0N2M3MGQxYzNiYTM2NThiY2FlOTQ4Mz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4690</Words>
  <Application>WPS 演示</Application>
  <PresentationFormat>宽屏</PresentationFormat>
  <Paragraphs>191</Paragraphs>
  <Slides>23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23</vt:i4>
      </vt:variant>
    </vt:vector>
  </HeadingPairs>
  <TitlesOfParts>
    <vt:vector size="38" baseType="lpstr">
      <vt:lpstr>Arial</vt:lpstr>
      <vt:lpstr>宋体</vt:lpstr>
      <vt:lpstr>Wingdings</vt:lpstr>
      <vt:lpstr>Calibri</vt:lpstr>
      <vt:lpstr>Times New Roman</vt:lpstr>
      <vt:lpstr>微软雅黑</vt:lpstr>
      <vt:lpstr>黑体</vt:lpstr>
      <vt:lpstr>Arial Unicode MS</vt:lpstr>
      <vt:lpstr>Wingdings</vt:lpstr>
      <vt:lpstr>Times New Roman</vt:lpstr>
      <vt:lpstr>-apple-system</vt:lpstr>
      <vt:lpstr>Segoe Print</vt:lpstr>
      <vt:lpstr>Arial Unicode MS</vt:lpstr>
      <vt:lpstr>Rubik-Light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薛志彪</cp:lastModifiedBy>
  <cp:revision>1012</cp:revision>
  <dcterms:created xsi:type="dcterms:W3CDTF">2022-03-19T03:57:00Z</dcterms:created>
  <dcterms:modified xsi:type="dcterms:W3CDTF">2024-09-20T08:20:54Z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C74BBE2792964359B1207D1B3EF2862C_12</vt:lpwstr>
  </property>
  <property fmtid="{D5CDD505-2E9C-101B-9397-08002B2CF9AE}" pid="3" name="KSOProductBuildVer">
    <vt:lpwstr>2052-12.1.0.18276</vt:lpwstr>
  </property>
</Properties>
</file>