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8" r:id="rId7"/>
    <p:sldId id="267" r:id="rId8"/>
    <p:sldId id="264" r:id="rId9"/>
    <p:sldId id="266" r:id="rId10"/>
    <p:sldId id="273" r:id="rId11"/>
    <p:sldId id="269" r:id="rId12"/>
    <p:sldId id="272" r:id="rId13"/>
    <p:sldId id="271" r:id="rId14"/>
    <p:sldId id="263" r:id="rId15"/>
    <p:sldId id="274" r:id="rId16"/>
    <p:sldId id="262" r:id="rId17"/>
    <p:sldId id="261" r:id="rId18"/>
    <p:sldId id="281" r:id="rId19"/>
    <p:sldId id="275" r:id="rId20"/>
    <p:sldId id="260" r:id="rId21"/>
    <p:sldId id="282" r:id="rId22"/>
    <p:sldId id="284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9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01/12/2019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0" y="3571920"/>
            <a:ext cx="510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pPr algn="ctr"/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96924"/>
            <a:ext cx="51054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98757"/>
            <a:ext cx="2895600" cy="23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(tag)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4" y="1524000"/>
            <a:ext cx="701324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637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API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33410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27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API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5 Web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Storage</a:t>
            </a:r>
          </a:p>
          <a:p>
            <a:pPr lvl="1">
              <a:lnSpc>
                <a:spcPct val="150000"/>
              </a:lnSpc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1500" dirty="0" smtClean="0">
                <a:latin typeface="Arial" pitchFamily="34" charset="0"/>
                <a:cs typeface="Arial" pitchFamily="34" charset="0"/>
              </a:rPr>
              <a:t>ó </a:t>
            </a:r>
            <a:r>
              <a:rPr lang="vi-VN" sz="1500" dirty="0">
                <a:latin typeface="Arial" pitchFamily="34" charset="0"/>
                <a:cs typeface="Arial" pitchFamily="34" charset="0"/>
              </a:rPr>
              <a:t>thể lưu dữ liệu ở local bằng trình duyệt web của người </a:t>
            </a:r>
            <a:r>
              <a:rPr lang="vi-VN" sz="15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1500" dirty="0" err="1" smtClean="0">
                <a:latin typeface="Arial" pitchFamily="34" charset="0"/>
                <a:cs typeface="Arial" pitchFamily="34" charset="0"/>
              </a:rPr>
              <a:t>ùng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5 Application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Cache</a:t>
            </a:r>
          </a:p>
          <a:p>
            <a:pPr lvl="1">
              <a:lnSpc>
                <a:spcPct val="150000"/>
              </a:lnSpc>
            </a:pPr>
            <a:r>
              <a:rPr lang="vi-VN" sz="1500" dirty="0"/>
              <a:t>Với HTML 5 bạn dễ dàng tạo ra ứng dụng web offline mà không cần đến kết nối internet.</a:t>
            </a:r>
          </a:p>
          <a:p>
            <a:pPr lvl="1">
              <a:lnSpc>
                <a:spcPct val="150000"/>
              </a:lnSpc>
            </a:pPr>
            <a:r>
              <a:rPr lang="fr-FR" sz="1500" dirty="0">
                <a:latin typeface="Arial" pitchFamily="34" charset="0"/>
                <a:cs typeface="Arial" pitchFamily="34" charset="0"/>
              </a:rPr>
              <a:t>Application cache </a:t>
            </a:r>
            <a:r>
              <a:rPr lang="fr-FR" sz="15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fr-F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5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5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5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:</a:t>
            </a:r>
            <a:endParaRPr lang="fr-FR" sz="1500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1400" dirty="0" smtClean="0">
                <a:latin typeface="Arial" pitchFamily="34" charset="0"/>
                <a:cs typeface="Arial" pitchFamily="34" charset="0"/>
              </a:rPr>
              <a:t>ó </a:t>
            </a:r>
            <a:r>
              <a:rPr lang="vi-VN" sz="1400" dirty="0">
                <a:latin typeface="Arial" pitchFamily="34" charset="0"/>
                <a:cs typeface="Arial" pitchFamily="34" charset="0"/>
              </a:rPr>
              <a:t>thể dùng ứng dụng web offline mà không cần kết nối internet</a:t>
            </a:r>
            <a:r>
              <a:rPr lang="vi-VN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vi-VN" sz="1400" dirty="0">
                <a:latin typeface="Arial" pitchFamily="34" charset="0"/>
                <a:cs typeface="Arial" pitchFamily="34" charset="0"/>
              </a:rPr>
              <a:t>Tốc độ: cache có tốc độ nhanh.</a:t>
            </a:r>
          </a:p>
          <a:p>
            <a:pPr lvl="2">
              <a:lnSpc>
                <a:spcPct val="150000"/>
              </a:lnSpc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tải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server: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tải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nhật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5 Web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Workers</a:t>
            </a: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framework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duyệt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2057400"/>
            <a:ext cx="4876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14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III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HTML 5 Geolocation (Định vị người dùng)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vi-VN" sz="1400" dirty="0">
                <a:latin typeface="Arial" pitchFamily="34" charset="0"/>
                <a:cs typeface="Arial" pitchFamily="34" charset="0"/>
              </a:rPr>
              <a:t> vị trí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web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5 Audio tag và Video tag</a:t>
            </a:r>
          </a:p>
          <a:p>
            <a:pPr lvl="1">
              <a:lnSpc>
                <a:spcPct val="150000"/>
              </a:lnSpc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Cho phép nhúng video và file âm thanh vào trang web, không cần dùng plug-in của trình 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duyệt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sz="1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de-DE" sz="1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de-DE" sz="1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de-DE" sz="1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de-DE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HTML 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Canvas</a:t>
            </a:r>
          </a:p>
          <a:p>
            <a:pPr lvl="1">
              <a:lnSpc>
                <a:spcPct val="150000"/>
              </a:lnSpc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Cung cấp các tính năng vẽ và hoạt hình</a:t>
            </a:r>
          </a:p>
          <a:p>
            <a:pPr lvl="1">
              <a:lnSpc>
                <a:spcPct val="150000"/>
              </a:lnSpc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Có thể dùng JavaScript và CSS3 để làm thêm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các hiệu ứng, chuyển động</a:t>
            </a:r>
            <a:endParaRPr lang="de-DE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3195321"/>
            <a:ext cx="3378200" cy="1722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77" y="5435600"/>
            <a:ext cx="33910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294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600" dirty="0"/>
              <a:t>Tất cả tài liệu HTML phải bắt đầu bằng khai báo loại tài liệu: &lt;! DOCTYPE html&gt;.</a:t>
            </a:r>
          </a:p>
          <a:p>
            <a:r>
              <a:rPr lang="vi-VN" sz="1600" dirty="0" smtClean="0"/>
              <a:t>HTML </a:t>
            </a:r>
            <a:r>
              <a:rPr lang="vi-VN" sz="1600" dirty="0"/>
              <a:t>bắt đầu bằng &lt;html&gt; và kết thúc bằng </a:t>
            </a:r>
            <a:r>
              <a:rPr lang="vi-VN" sz="1600" dirty="0" smtClean="0"/>
              <a:t>&lt;</a:t>
            </a:r>
            <a:r>
              <a:rPr lang="en-US" sz="1600" dirty="0" smtClean="0"/>
              <a:t>/</a:t>
            </a:r>
            <a:r>
              <a:rPr lang="vi-VN" sz="1600" dirty="0" smtClean="0"/>
              <a:t>html</a:t>
            </a:r>
            <a:r>
              <a:rPr lang="vi-VN" sz="1600" dirty="0"/>
              <a:t>&gt;.</a:t>
            </a:r>
          </a:p>
          <a:p>
            <a:r>
              <a:rPr lang="vi-VN" sz="1600" dirty="0"/>
              <a:t>Phần hiển thị </a:t>
            </a:r>
            <a:r>
              <a:rPr lang="vi-VN" sz="1600" dirty="0" smtClean="0"/>
              <a:t>HTML </a:t>
            </a:r>
            <a:r>
              <a:rPr lang="vi-VN" sz="1600" dirty="0"/>
              <a:t>nằm giữa &lt;body&gt; và &lt;/ body</a:t>
            </a:r>
            <a:r>
              <a:rPr lang="vi-VN" sz="1600" dirty="0" smtClean="0"/>
              <a:t>&gt;.</a:t>
            </a: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/>
              <a:t>HTML </a:t>
            </a:r>
            <a:r>
              <a:rPr lang="en-US" sz="1800" dirty="0" smtClean="0"/>
              <a:t>element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gồm</a:t>
            </a:r>
            <a:r>
              <a:rPr lang="en-US" sz="1800" dirty="0" smtClean="0"/>
              <a:t> </a:t>
            </a:r>
            <a:r>
              <a:rPr lang="en-US" sz="1800" dirty="0" err="1" smtClean="0"/>
              <a:t>thẻ</a:t>
            </a:r>
            <a:r>
              <a:rPr lang="en-US" sz="1800" dirty="0" smtClean="0"/>
              <a:t> </a:t>
            </a:r>
            <a:r>
              <a:rPr lang="en-US" sz="1800" dirty="0" err="1" smtClean="0"/>
              <a:t>đóng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thẻ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 err="1"/>
              <a:t>tagname</a:t>
            </a:r>
            <a:r>
              <a:rPr lang="en-US" sz="1800" dirty="0"/>
              <a:t>&gt;Content goes here...&lt;/</a:t>
            </a:r>
            <a:r>
              <a:rPr lang="en-US" sz="1800" dirty="0" err="1"/>
              <a:t>tagname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HTML element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lồng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(</a:t>
            </a:r>
            <a:r>
              <a:rPr lang="en-US" sz="1800" dirty="0" err="1" smtClean="0"/>
              <a:t>thẻ</a:t>
            </a:r>
            <a:r>
              <a:rPr lang="en-US" sz="1800" dirty="0" smtClean="0"/>
              <a:t> cha - &gt; </a:t>
            </a:r>
            <a:r>
              <a:rPr lang="en-US" sz="1800" dirty="0" err="1" smtClean="0"/>
              <a:t>thẻ</a:t>
            </a:r>
            <a:r>
              <a:rPr lang="en-US" sz="1800" dirty="0" smtClean="0"/>
              <a:t> con)</a:t>
            </a:r>
          </a:p>
          <a:p>
            <a:r>
              <a:rPr lang="en-US" sz="1800" dirty="0"/>
              <a:t>HTML </a:t>
            </a:r>
            <a:r>
              <a:rPr lang="en-US" sz="1800" dirty="0" smtClean="0"/>
              <a:t>Attributes (</a:t>
            </a:r>
            <a:r>
              <a:rPr lang="en-US" sz="1800" dirty="0" err="1" smtClean="0"/>
              <a:t>thuộc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thẻ</a:t>
            </a:r>
            <a:r>
              <a:rPr lang="en-US" sz="1800" dirty="0" smtClean="0"/>
              <a:t> html)</a:t>
            </a:r>
          </a:p>
          <a:p>
            <a:pPr lvl="1"/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HTML element </a:t>
            </a:r>
            <a:r>
              <a:rPr lang="en-US" sz="1400" dirty="0" err="1" smtClean="0"/>
              <a:t>đều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attributes </a:t>
            </a:r>
          </a:p>
          <a:p>
            <a:pPr lvl="1"/>
            <a:r>
              <a:rPr lang="en-US" sz="1400" dirty="0" err="1" smtClean="0"/>
              <a:t>Thuộc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cung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về</a:t>
            </a:r>
            <a:r>
              <a:rPr lang="en-US" sz="1400" dirty="0" smtClean="0"/>
              <a:t> HTML element</a:t>
            </a:r>
          </a:p>
          <a:p>
            <a:pPr lvl="1"/>
            <a:r>
              <a:rPr lang="en-US" sz="1400" dirty="0" err="1" smtClean="0"/>
              <a:t>Thuộc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luôn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định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thẻ</a:t>
            </a:r>
            <a:r>
              <a:rPr lang="en-US" sz="1400" dirty="0" smtClean="0"/>
              <a:t> </a:t>
            </a:r>
            <a:r>
              <a:rPr lang="en-US" sz="1400" dirty="0" err="1" smtClean="0"/>
              <a:t>mở</a:t>
            </a:r>
            <a:endParaRPr lang="en-US" sz="1400" dirty="0" smtClean="0"/>
          </a:p>
          <a:p>
            <a:pPr lvl="1"/>
            <a:r>
              <a:rPr lang="en-US" sz="1400" dirty="0" err="1" smtClean="0"/>
              <a:t>Thường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sụng</a:t>
            </a:r>
            <a:r>
              <a:rPr lang="en-US" sz="1400" dirty="0" smtClean="0"/>
              <a:t> name/value</a:t>
            </a:r>
          </a:p>
          <a:p>
            <a:pPr marL="457200" lvl="1" indent="0">
              <a:buNone/>
            </a:pPr>
            <a:r>
              <a:rPr lang="en-US" sz="1400" dirty="0"/>
              <a:t>&lt;a </a:t>
            </a:r>
            <a:r>
              <a:rPr lang="en-US" sz="1400" dirty="0" err="1"/>
              <a:t>href</a:t>
            </a:r>
            <a:r>
              <a:rPr lang="en-US" sz="1400" dirty="0"/>
              <a:t>="https://www.w3schools.com"&gt;This is a link&lt;/a&gt;</a:t>
            </a:r>
          </a:p>
          <a:p>
            <a:pPr lvl="1"/>
            <a:endParaRPr lang="en-US" sz="1400" dirty="0" smtClean="0"/>
          </a:p>
          <a:p>
            <a:endParaRPr lang="vi-V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46961"/>
            <a:ext cx="223076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91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/>
              <a:t>HTML5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đóng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nháy</a:t>
            </a:r>
            <a:r>
              <a:rPr lang="en-US" sz="2400" dirty="0" smtClean="0"/>
              <a:t> </a:t>
            </a:r>
            <a:r>
              <a:rPr lang="en-US" sz="2400" dirty="0" err="1" smtClean="0"/>
              <a:t>kép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2057400"/>
            <a:ext cx="6829425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3581400"/>
            <a:ext cx="6886575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2" y="5334000"/>
            <a:ext cx="6705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865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1 file code HTML5</a:t>
            </a:r>
          </a:p>
          <a:p>
            <a:pPr marL="0" indent="0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72" y="1981200"/>
            <a:ext cx="625252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7337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DOCTYPE: &lt;!DOCTYPE html&gt;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dung (content) HTML5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Metadata: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lvl="2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&lt;meta&gt;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html document: page description, keywords, author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2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page.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lvl="2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web,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+mj-lt"/>
              <a:buAutoNum type="arabicPeriod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9" y="2057400"/>
            <a:ext cx="319770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4224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2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2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2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2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2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2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Flow:</a:t>
            </a:r>
          </a:p>
          <a:p>
            <a:pPr lvl="1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 lvl="1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(tag)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H1 -&gt; H6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&lt;article&gt;, &lt;aside&gt;, &lt;audio&gt;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hgroup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&gt;,  &lt;p&gt;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Sectioning</a:t>
            </a:r>
          </a:p>
          <a:p>
            <a:pPr marL="857250" lvl="1" indent="-457200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HTML5</a:t>
            </a:r>
          </a:p>
          <a:p>
            <a:pPr marL="857250" lvl="1" indent="-457200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&lt;article&gt;, &lt;aside&gt;, 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&gt;, &lt;section&gt;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Heading</a:t>
            </a:r>
          </a:p>
          <a:p>
            <a:pPr marL="857250" lvl="1" indent="-457200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tag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HTML 4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&lt;H1&gt;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&lt;H6&gt;</a:t>
            </a:r>
          </a:p>
          <a:p>
            <a:pPr marL="857250" lvl="1" indent="-45720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hgroup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Pharsing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&gt;, &lt;strong&gt;, &lt;i&gt;&lt;/i&gt;</a:t>
            </a:r>
          </a:p>
          <a:p>
            <a:pPr marL="857250" lvl="1" indent="-457200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Flow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4721"/>
            <a:ext cx="480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163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6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Embedded</a:t>
            </a:r>
          </a:p>
          <a:p>
            <a:pPr marL="857250" lvl="1" indent="-457200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video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document: &lt;audio&gt;, &lt;video&gt;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7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7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Interactive</a:t>
            </a:r>
          </a:p>
          <a:p>
            <a:pPr lvl="1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&lt;input type = “button”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=“alert(‘ok’)”&gt;</a:t>
            </a:r>
          </a:p>
          <a:p>
            <a:pPr lvl="1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Form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841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(tag)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API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01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HTML5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&lt;header&gt;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Thẻ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đại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diện cho tiêu đề của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- x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ác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định vùng chứa cho liên kết điều hướng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&lt;section&gt;  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(section)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/>
              <a:t>article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-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&lt;aside</a:t>
            </a:r>
            <a:r>
              <a:rPr lang="en-US" sz="1600" dirty="0" smtClean="0"/>
              <a:t>&gt;  -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sidebar </a:t>
            </a:r>
            <a:r>
              <a:rPr lang="en-US" sz="1600" dirty="0" err="1" smtClean="0"/>
              <a:t>của</a:t>
            </a:r>
            <a:r>
              <a:rPr lang="en-US" sz="1600" dirty="0" smtClean="0"/>
              <a:t> website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-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&lt;section&gt;	</a:t>
            </a:r>
            <a:r>
              <a:rPr lang="en-US" sz="800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&lt;footer&gt; -</a:t>
            </a:r>
            <a:r>
              <a:rPr lang="en-US" sz="1600" dirty="0" err="1" smtClean="0"/>
              <a:t>đại</a:t>
            </a:r>
            <a:r>
              <a:rPr lang="en-US" sz="1600" dirty="0" smtClean="0"/>
              <a:t> </a:t>
            </a:r>
            <a:r>
              <a:rPr lang="en-US" sz="1600" dirty="0" err="1" smtClean="0"/>
              <a:t>điện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</a:t>
            </a:r>
            <a:r>
              <a:rPr lang="en-US" sz="1600" dirty="0" err="1" smtClean="0"/>
              <a:t>cuối</a:t>
            </a:r>
            <a:r>
              <a:rPr lang="en-US" sz="1600" dirty="0" smtClean="0"/>
              <a:t> </a:t>
            </a:r>
            <a:r>
              <a:rPr lang="en-US" sz="1600" dirty="0" err="1" smtClean="0"/>
              <a:t>cùng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1 </a:t>
            </a:r>
            <a:r>
              <a:rPr lang="en-US" sz="1600" dirty="0" err="1" smtClean="0"/>
              <a:t>trang</a:t>
            </a:r>
            <a:r>
              <a:rPr lang="en-US" sz="1600" dirty="0" smtClean="0"/>
              <a:t> web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3520"/>
            <a:ext cx="5943600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975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VI.Form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Html form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html document.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element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checkboxes, radio buttons,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menus.Cho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Id :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style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get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Action: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URL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Method: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(Post/Get)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38" y="2590801"/>
            <a:ext cx="5102662" cy="1824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48200"/>
            <a:ext cx="569196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46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VI.Form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HTML 5 Form Element</a:t>
            </a:r>
          </a:p>
          <a:p>
            <a:pPr marL="914400" lvl="1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1314450" lvl="2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 type="text"&gt;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 type="password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1314450" lvl="2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 type="submit"&gt;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 type="reset"&gt;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 type="radio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1314450" lvl="2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 type="checkbox"&gt;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51435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&lt;input type="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button“&gt;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lvl="2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-local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email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month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lvl="2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2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url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week</a:t>
            </a:r>
          </a:p>
          <a:p>
            <a:pPr marL="400050" lvl="1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1771650" lvl="3" indent="-514350"/>
            <a:endParaRPr lang="en-US" sz="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4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960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VI.Form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HTML 5 Form Element</a:t>
            </a:r>
          </a:p>
          <a:p>
            <a:pPr marL="914400" lvl="1" indent="-514350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&lt;select&gt;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marL="914400" lvl="1" indent="-514350"/>
            <a:r>
              <a:rPr lang="en-US" sz="1600" dirty="0"/>
              <a:t>&lt;</a:t>
            </a:r>
            <a:r>
              <a:rPr lang="en-US" sz="1600" dirty="0" err="1"/>
              <a:t>textarea</a:t>
            </a:r>
            <a:r>
              <a:rPr lang="en-US" sz="1600" dirty="0" smtClean="0"/>
              <a:t>&gt;&lt;/</a:t>
            </a:r>
            <a:r>
              <a:rPr lang="en-US" sz="1600" dirty="0" err="1" smtClean="0"/>
              <a:t>texarea</a:t>
            </a:r>
            <a:r>
              <a:rPr lang="en-US" sz="1600" dirty="0" smtClean="0"/>
              <a:t>&gt;</a:t>
            </a:r>
          </a:p>
          <a:p>
            <a:pPr marL="914400" lvl="1" indent="-514350"/>
            <a:r>
              <a:rPr lang="en-US" sz="1600" dirty="0"/>
              <a:t>&lt;button</a:t>
            </a:r>
            <a:r>
              <a:rPr lang="en-US" sz="1600" dirty="0" smtClean="0"/>
              <a:t>&gt;&lt;/button&gt;</a:t>
            </a:r>
          </a:p>
          <a:p>
            <a:pPr marL="914400" lvl="1" indent="-514350"/>
            <a:r>
              <a:rPr lang="en-US" sz="1600" dirty="0"/>
              <a:t>&lt;</a:t>
            </a:r>
            <a:r>
              <a:rPr lang="en-US" sz="1600" dirty="0" err="1"/>
              <a:t>datalist</a:t>
            </a:r>
            <a:r>
              <a:rPr lang="en-US" sz="1600" dirty="0"/>
              <a:t>&gt;</a:t>
            </a:r>
          </a:p>
          <a:p>
            <a:pPr marL="914400" lvl="1" indent="-514350"/>
            <a:r>
              <a:rPr lang="en-US" sz="1600" dirty="0"/>
              <a:t>&lt;output&gt;</a:t>
            </a:r>
          </a:p>
          <a:p>
            <a:pPr marL="914400" lvl="1" indent="-51435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1771650" lvl="3" indent="-514350"/>
            <a:endParaRPr lang="en-US" sz="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4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5435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lvl="1" indent="-514350">
              <a:buFont typeface="+mj-lt"/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0" lvl="1" indent="0" algn="ctr">
              <a:buNone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514350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Hyper Text Markup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là thành phần quan trọng nhất của World Wide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(www)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ngôn ngữ dùng để mô tả những gì một trang web hiển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514350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510280" y="3200400"/>
            <a:ext cx="45719" cy="304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399280" y="3124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HTML first published</a:t>
            </a:r>
            <a:endParaRPr lang="en-IN" sz="1600" dirty="0"/>
          </a:p>
        </p:txBody>
      </p: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>
            <a:off x="3027680" y="3352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418080" y="3200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 dirty="0"/>
              <a:t>1991</a:t>
            </a:r>
            <a:endParaRPr lang="en-IN" sz="1400" b="1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3027680" y="6019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2418080" y="5867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 b="1" dirty="0"/>
              <a:t>2012</a:t>
            </a:r>
            <a:endParaRPr lang="en-IN" sz="1400" b="1" dirty="0"/>
          </a:p>
        </p:txBody>
      </p:sp>
      <p:cxnSp>
        <p:nvCxnSpPr>
          <p:cNvPr id="36" name="Straight Connector 16"/>
          <p:cNvCxnSpPr>
            <a:cxnSpLocks noChangeShapeType="1"/>
          </p:cNvCxnSpPr>
          <p:nvPr/>
        </p:nvCxnSpPr>
        <p:spPr bwMode="auto">
          <a:xfrm>
            <a:off x="3027680" y="5486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41808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 dirty="0" smtClean="0"/>
              <a:t>2002 </a:t>
            </a:r>
            <a:r>
              <a:rPr lang="en-US" sz="1400" b="1" dirty="0"/>
              <a:t>-2009</a:t>
            </a:r>
            <a:endParaRPr lang="en-IN" sz="1400" b="1" dirty="0"/>
          </a:p>
        </p:txBody>
      </p:sp>
      <p:cxnSp>
        <p:nvCxnSpPr>
          <p:cNvPr id="38" name="Straight Connector 16"/>
          <p:cNvCxnSpPr>
            <a:cxnSpLocks noChangeShapeType="1"/>
          </p:cNvCxnSpPr>
          <p:nvPr/>
        </p:nvCxnSpPr>
        <p:spPr bwMode="auto">
          <a:xfrm>
            <a:off x="3027680" y="49530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2418080" y="4800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 dirty="0"/>
              <a:t>2000</a:t>
            </a:r>
            <a:endParaRPr lang="en-IN" sz="1400" b="1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4399280" y="3505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HTML 2.0</a:t>
            </a:r>
            <a:endParaRPr lang="en-IN" sz="1600" dirty="0"/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439928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HTML 3.2</a:t>
            </a:r>
            <a:endParaRPr lang="en-IN" sz="1600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399280" y="426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HTML 4.01</a:t>
            </a:r>
            <a:endParaRPr lang="en-IN" sz="1600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4399280" y="47244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XHTML 1.0</a:t>
            </a:r>
            <a:endParaRPr lang="en-IN" sz="1600" dirty="0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439928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XHTML 2.0</a:t>
            </a:r>
            <a:endParaRPr lang="en-IN" sz="1600" dirty="0"/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4399280" y="5771850"/>
            <a:ext cx="2819400" cy="3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HTML5</a:t>
            </a:r>
            <a:endParaRPr lang="en-IN" sz="1600" dirty="0"/>
          </a:p>
        </p:txBody>
      </p:sp>
      <p:cxnSp>
        <p:nvCxnSpPr>
          <p:cNvPr id="46" name="Straight Connector 16"/>
          <p:cNvCxnSpPr>
            <a:cxnSpLocks noChangeShapeType="1"/>
          </p:cNvCxnSpPr>
          <p:nvPr/>
        </p:nvCxnSpPr>
        <p:spPr bwMode="auto">
          <a:xfrm>
            <a:off x="3027680" y="3733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418080" y="3581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 dirty="0"/>
              <a:t>1995</a:t>
            </a:r>
            <a:endParaRPr lang="en-IN" sz="1400" b="1" dirty="0"/>
          </a:p>
        </p:txBody>
      </p:sp>
      <p:cxnSp>
        <p:nvCxnSpPr>
          <p:cNvPr id="48" name="Straight Connector 16"/>
          <p:cNvCxnSpPr>
            <a:cxnSpLocks noChangeShapeType="1"/>
          </p:cNvCxnSpPr>
          <p:nvPr/>
        </p:nvCxnSpPr>
        <p:spPr bwMode="auto">
          <a:xfrm>
            <a:off x="302768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241808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 dirty="0"/>
              <a:t>1997</a:t>
            </a:r>
            <a:endParaRPr lang="en-IN" sz="1400" b="1" dirty="0"/>
          </a:p>
        </p:txBody>
      </p:sp>
      <p:cxnSp>
        <p:nvCxnSpPr>
          <p:cNvPr id="50" name="Straight Connector 16"/>
          <p:cNvCxnSpPr>
            <a:cxnSpLocks noChangeShapeType="1"/>
          </p:cNvCxnSpPr>
          <p:nvPr/>
        </p:nvCxnSpPr>
        <p:spPr bwMode="auto">
          <a:xfrm>
            <a:off x="3027680" y="4495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2418080" y="4343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400" b="1" dirty="0"/>
              <a:t>1999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0866337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571500" lvl="1" indent="-571500">
              <a:buFont typeface="+mj-lt"/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dirty="0" smtClean="0"/>
          </a:p>
          <a:p>
            <a:pPr marL="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1800" dirty="0" smtClean="0">
                <a:latin typeface="Arial" pitchFamily="34" charset="0"/>
                <a:cs typeface="Arial" pitchFamily="34" charset="0"/>
              </a:rPr>
              <a:t>HTML 5 là một phiên bản mới sửa đổi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 thứ 5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HTML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ỗ trợ nội dung đa phương tiện và các chức năng offline mà không cần đến những công nghệ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Flash, Java Plugin, Silverlight</a:t>
            </a:r>
          </a:p>
          <a:p>
            <a:pPr marL="0" lvl="1" indent="0" algn="ctr">
              <a:buNone/>
            </a:pPr>
            <a:endParaRPr lang="en-US" sz="18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Font typeface="Arial" pitchFamily="34" charset="0"/>
              <a:buChar char="•"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285750">
              <a:buFont typeface="Wingdings" pitchFamily="2" charset="2"/>
              <a:buChar char="Ø"/>
            </a:pPr>
            <a:endParaRPr lang="vi-VN" sz="1400" dirty="0"/>
          </a:p>
          <a:p>
            <a:pPr marL="742950" lvl="2" indent="-285750">
              <a:buFont typeface="Wingdings" pitchFamily="2" charset="2"/>
              <a:buChar char="Ø"/>
            </a:pP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57912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4114800" cy="13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136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dirty="0" smtClean="0"/>
          </a:p>
          <a:p>
            <a:pPr marL="0" lvl="1" indent="0">
              <a:buNone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Font typeface="Arial" pitchFamily="34" charset="0"/>
              <a:buChar char="•"/>
            </a:pPr>
            <a:r>
              <a:rPr lang="vi-VN" sz="2000" dirty="0"/>
              <a:t>HTML5 </a:t>
            </a:r>
            <a:r>
              <a:rPr lang="en-US" sz="2000" dirty="0"/>
              <a:t> </a:t>
            </a:r>
            <a:r>
              <a:rPr lang="vi-VN" sz="2000" dirty="0" smtClean="0"/>
              <a:t>được </a:t>
            </a:r>
            <a:r>
              <a:rPr lang="vi-VN" sz="2000" dirty="0"/>
              <a:t>xây dựng dựa trên các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vi-VN" sz="2000" dirty="0" smtClean="0"/>
              <a:t>sau</a:t>
            </a:r>
            <a:r>
              <a:rPr lang="en-US" sz="2000" dirty="0" smtClean="0"/>
              <a:t>: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Ít phụ thuộc vào các plugin cho các chức năng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(PC, tablet, smartphone)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Các tính năng mới phải dựa trên HTML, CSS, DOM, và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JavaScript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 Xử lý lỗi tốt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hơn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đẹp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xảo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Hỗ trợ tất cả các trang web hiện có. Với HTML5, không có yêu cầu quay lại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hay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sửa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đổi các trang web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cũ.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42950" lvl="2" indent="-285750">
              <a:buFont typeface="Wingdings" pitchFamily="2" charset="2"/>
              <a:buChar char="Ø"/>
            </a:pPr>
            <a:endParaRPr lang="vi-VN" sz="1400" dirty="0"/>
          </a:p>
          <a:p>
            <a:pPr marL="742950" lvl="2" indent="-285750">
              <a:buFont typeface="Wingdings" pitchFamily="2" charset="2"/>
              <a:buChar char="Ø"/>
            </a:pP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5443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(tag)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000" dirty="0" smtClean="0"/>
              <a:t>HTML5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thiệu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thẻ</a:t>
            </a:r>
            <a:r>
              <a:rPr lang="en-US" sz="2000" dirty="0" smtClean="0"/>
              <a:t>/ </a:t>
            </a:r>
            <a:r>
              <a:rPr lang="en-US" sz="2000" dirty="0" err="1"/>
              <a:t>t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web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logic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753677"/>
            <a:ext cx="7086601" cy="39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755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(tag)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HTML 5</a:t>
            </a: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bớt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&lt;div&gt;</a:t>
            </a: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HTML5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HTML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bổ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sung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(tag)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sách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có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5200"/>
            <a:ext cx="7620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956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(tag)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52800" y="1985963"/>
            <a:ext cx="198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figcaption</a:t>
            </a:r>
            <a:r>
              <a:rPr lang="en-US" sz="2400" dirty="0"/>
              <a:t>&gt;</a:t>
            </a:r>
          </a:p>
          <a:p>
            <a:r>
              <a:rPr lang="en-US" sz="2400" dirty="0"/>
              <a:t>&lt;footer&gt;</a:t>
            </a:r>
          </a:p>
          <a:p>
            <a:r>
              <a:rPr lang="en-US" sz="2400" dirty="0"/>
              <a:t>&lt;header&gt;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hgroup</a:t>
            </a:r>
            <a:r>
              <a:rPr lang="en-US" sz="2400" dirty="0"/>
              <a:t>&gt;</a:t>
            </a:r>
          </a:p>
          <a:p>
            <a:r>
              <a:rPr lang="en-US" sz="2400" dirty="0"/>
              <a:t>&lt;mark&gt;</a:t>
            </a:r>
            <a:endParaRPr lang="en-US" sz="2400" dirty="0">
              <a:solidFill>
                <a:srgbClr val="FF3300"/>
              </a:solidFill>
            </a:endParaRPr>
          </a:p>
          <a:p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&gt;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562600" y="1985963"/>
            <a:ext cx="198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&lt;progress&gt;</a:t>
            </a:r>
          </a:p>
          <a:p>
            <a:r>
              <a:rPr lang="en-US" sz="2400" dirty="0"/>
              <a:t>&lt;section&gt;</a:t>
            </a:r>
          </a:p>
          <a:p>
            <a:r>
              <a:rPr lang="en-US" sz="2400" dirty="0"/>
              <a:t>&lt;source&gt;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  <a:p>
            <a:r>
              <a:rPr lang="en-US" sz="2400" dirty="0"/>
              <a:t>&lt;time&gt;</a:t>
            </a:r>
          </a:p>
          <a:p>
            <a:r>
              <a:rPr lang="en-US" sz="2400" dirty="0"/>
              <a:t>&lt;video&gt;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19200" y="1985963"/>
            <a:ext cx="198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&lt;article&gt;</a:t>
            </a:r>
          </a:p>
          <a:p>
            <a:r>
              <a:rPr lang="en-US" sz="2400" dirty="0"/>
              <a:t>&lt;aside&gt;</a:t>
            </a:r>
          </a:p>
          <a:p>
            <a:r>
              <a:rPr lang="en-US" sz="2400" dirty="0"/>
              <a:t>&lt;audio&gt;</a:t>
            </a:r>
          </a:p>
          <a:p>
            <a:r>
              <a:rPr lang="en-US" sz="2400" dirty="0"/>
              <a:t>&lt;canvas&gt;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datalist</a:t>
            </a:r>
            <a:r>
              <a:rPr lang="en-US" sz="2400" dirty="0"/>
              <a:t>&gt;</a:t>
            </a:r>
          </a:p>
          <a:p>
            <a:r>
              <a:rPr lang="en-US" sz="2400" dirty="0"/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57595644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ASP.NET MVC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(tag)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4038599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36948"/>
            <a:ext cx="3657600" cy="34304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19600" y="3885293"/>
            <a:ext cx="533400" cy="306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29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1401</Words>
  <Application>Microsoft Office PowerPoint</Application>
  <PresentationFormat>On-screen Show (4:3)</PresentationFormat>
  <Paragraphs>314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Van Sy</cp:lastModifiedBy>
  <cp:revision>275</cp:revision>
  <dcterms:created xsi:type="dcterms:W3CDTF">2017-04-12T14:41:05Z</dcterms:created>
  <dcterms:modified xsi:type="dcterms:W3CDTF">2019-01-12T16:27:19Z</dcterms:modified>
</cp:coreProperties>
</file>