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3" r:id="rId4"/>
    <p:sldId id="294" r:id="rId5"/>
    <p:sldId id="295" r:id="rId6"/>
    <p:sldId id="297" r:id="rId7"/>
    <p:sldId id="299" r:id="rId8"/>
    <p:sldId id="298" r:id="rId9"/>
    <p:sldId id="275" r:id="rId10"/>
    <p:sldId id="292" r:id="rId11"/>
    <p:sldId id="296" r:id="rId12"/>
    <p:sldId id="300" r:id="rId13"/>
    <p:sldId id="308" r:id="rId14"/>
    <p:sldId id="301" r:id="rId15"/>
    <p:sldId id="303" r:id="rId16"/>
    <p:sldId id="276" r:id="rId17"/>
    <p:sldId id="304" r:id="rId18"/>
    <p:sldId id="305" r:id="rId19"/>
    <p:sldId id="306" r:id="rId20"/>
    <p:sldId id="307" r:id="rId21"/>
    <p:sldId id="309" r:id="rId22"/>
    <p:sldId id="302" r:id="rId23"/>
    <p:sldId id="310" r:id="rId24"/>
    <p:sldId id="311" r:id="rId25"/>
    <p:sldId id="313" r:id="rId26"/>
    <p:sldId id="312" r:id="rId27"/>
    <p:sldId id="314" r:id="rId28"/>
    <p:sldId id="315" r:id="rId29"/>
    <p:sldId id="316" r:id="rId30"/>
    <p:sldId id="317" r:id="rId31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54" d="100"/>
          <a:sy n="5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C39AD-5F6A-488D-B748-15E26E4C3769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BF07-AE64-4D38-A0BC-6813D411874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00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58D93-D5DF-4A7B-8794-7B21938F88AC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1B453-DFA6-4FA7-92E1-575AC8575AB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79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F9A84-96DF-47FA-97ED-D0CAAFACC50D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2FF38-DEB3-4A19-9182-A27F1113160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8915-07BF-414C-B009-20A6923E1CD1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9AFD-BEEC-47C2-9703-C7A7FFEB9C7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14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46FE-EB48-45F6-B489-E66397D1A139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8F8A-8E00-4179-B9DD-9AF94A6DA10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29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E7A7A-7CD8-4A79-A8BF-D0CBBDAE57BB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8F9A8-2929-48DC-9C26-2414AC5F396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98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2876D-9365-452A-AB04-EE1B2BD2EDF9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BAE5D-ACB1-48EC-B9F2-5E07B4A4B56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2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FD1B1-F763-4500-AC6B-EFFD4291E12A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E034A-CAB6-49A6-8721-6831993947D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2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58AEB-E4AF-45FF-A6D3-A4F5D4827AE1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27B3-A391-4571-AEFD-DF0A4706B8B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1DE6F-B897-4D3E-857C-7255D8BAE2F5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AD26C-8CE2-4A46-8C83-2BFDE341AED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58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08FE4-3428-471A-A140-27E2B9117840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A5F6A-67CD-408F-86F9-183D6C9141F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144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5381A6-98FE-4FA2-BF50-F99A39BBCB42}" type="datetimeFigureOut">
              <a:rPr lang="uk-UA"/>
              <a:pPr>
                <a:defRPr/>
              </a:pPr>
              <a:t>16.10.19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534376-DD1C-4478-94AA-981F3F94018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slint.org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Node.js</a:t>
            </a:r>
            <a:endParaRPr lang="uk-UA" smtClean="0"/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750" y="1268413"/>
            <a:ext cx="8135938" cy="4968875"/>
          </a:xfrm>
        </p:spPr>
        <p:txBody>
          <a:bodyPr/>
          <a:lstStyle/>
          <a:p>
            <a:pPr algn="l" eaLnBrk="1" hangingPunct="1"/>
            <a:r>
              <a:rPr lang="fr-FR" sz="2600" b="1" smtClean="0">
                <a:solidFill>
                  <a:schemeClr val="tx1"/>
                </a:solidFill>
              </a:rPr>
              <a:t>Node.js</a:t>
            </a:r>
            <a:r>
              <a:rPr lang="fr-FR" sz="2600" smtClean="0">
                <a:solidFill>
                  <a:schemeClr val="tx1"/>
                </a:solidFill>
              </a:rPr>
              <a:t> — </a:t>
            </a:r>
            <a:r>
              <a:rPr lang="uk-UA" sz="2600" smtClean="0">
                <a:solidFill>
                  <a:schemeClr val="tx1"/>
                </a:solidFill>
              </a:rPr>
              <a:t>платформа з відкритим кодом для виконання високопродуктивних мережевих застосунків, написаних мовою програмування </a:t>
            </a:r>
            <a:r>
              <a:rPr lang="fr-FR" sz="2600" b="1" smtClean="0">
                <a:solidFill>
                  <a:schemeClr val="tx1"/>
                </a:solidFill>
              </a:rPr>
              <a:t>JS</a:t>
            </a:r>
            <a:r>
              <a:rPr lang="ru-RU" sz="2600" b="1" smtClean="0">
                <a:solidFill>
                  <a:schemeClr val="tx1"/>
                </a:solidFill>
              </a:rPr>
              <a:t> </a:t>
            </a:r>
            <a:r>
              <a:rPr lang="ru-RU" sz="2600" smtClean="0">
                <a:solidFill>
                  <a:schemeClr val="tx1"/>
                </a:solidFill>
              </a:rPr>
              <a:t>(серверн</a:t>
            </a:r>
            <a:r>
              <a:rPr lang="uk-UA" sz="2600" smtClean="0">
                <a:solidFill>
                  <a:schemeClr val="tx1"/>
                </a:solidFill>
              </a:rPr>
              <a:t>і </a:t>
            </a:r>
            <a:r>
              <a:rPr lang="ru-RU" sz="2600" smtClean="0">
                <a:solidFill>
                  <a:schemeClr val="tx1"/>
                </a:solidFill>
              </a:rPr>
              <a:t>скрипти для веб-запитів, клієнтські та серверні програми)</a:t>
            </a:r>
            <a:r>
              <a:rPr lang="fr-FR" sz="2600" smtClean="0">
                <a:solidFill>
                  <a:schemeClr val="tx1"/>
                </a:solidFill>
              </a:rPr>
              <a:t>. </a:t>
            </a:r>
          </a:p>
          <a:p>
            <a:pPr algn="l" eaLnBrk="1" hangingPunct="1"/>
            <a:r>
              <a:rPr lang="uk-UA" sz="2600" smtClean="0">
                <a:solidFill>
                  <a:schemeClr val="tx1"/>
                </a:solidFill>
              </a:rPr>
              <a:t>Раніше </a:t>
            </a:r>
            <a:r>
              <a:rPr lang="fr-FR" sz="2600" b="1" smtClean="0">
                <a:solidFill>
                  <a:schemeClr val="tx1"/>
                </a:solidFill>
              </a:rPr>
              <a:t>J</a:t>
            </a:r>
            <a:r>
              <a:rPr lang="en-US" sz="2600" b="1" smtClean="0">
                <a:solidFill>
                  <a:schemeClr val="tx1"/>
                </a:solidFill>
              </a:rPr>
              <a:t>S</a:t>
            </a:r>
            <a:r>
              <a:rPr lang="fr-FR" sz="2600" smtClean="0">
                <a:solidFill>
                  <a:schemeClr val="tx1"/>
                </a:solidFill>
              </a:rPr>
              <a:t> </a:t>
            </a:r>
            <a:r>
              <a:rPr lang="uk-UA" sz="2600" smtClean="0">
                <a:solidFill>
                  <a:schemeClr val="tx1"/>
                </a:solidFill>
              </a:rPr>
              <a:t>застосовувався для обробки даних в бровзері користувача.</a:t>
            </a:r>
          </a:p>
          <a:p>
            <a:pPr algn="l" eaLnBrk="1" hangingPunct="1"/>
            <a:r>
              <a:rPr lang="en-US" sz="2600" b="1" smtClean="0">
                <a:solidFill>
                  <a:schemeClr val="tx1"/>
                </a:solidFill>
              </a:rPr>
              <a:t>N</a:t>
            </a:r>
            <a:r>
              <a:rPr lang="fr-FR" sz="2600" b="1" smtClean="0">
                <a:solidFill>
                  <a:schemeClr val="tx1"/>
                </a:solidFill>
              </a:rPr>
              <a:t>ode.js</a:t>
            </a:r>
            <a:r>
              <a:rPr lang="fr-FR" sz="2600" smtClean="0">
                <a:solidFill>
                  <a:schemeClr val="tx1"/>
                </a:solidFill>
              </a:rPr>
              <a:t> </a:t>
            </a:r>
            <a:r>
              <a:rPr lang="uk-UA" sz="2600" smtClean="0">
                <a:solidFill>
                  <a:schemeClr val="tx1"/>
                </a:solidFill>
              </a:rPr>
              <a:t>дає можливість виконувати </a:t>
            </a:r>
            <a:r>
              <a:rPr lang="fr-FR" sz="2600" smtClean="0">
                <a:solidFill>
                  <a:schemeClr val="tx1"/>
                </a:solidFill>
              </a:rPr>
              <a:t>JS-</a:t>
            </a:r>
            <a:r>
              <a:rPr lang="uk-UA" sz="2600" smtClean="0">
                <a:solidFill>
                  <a:schemeClr val="tx1"/>
                </a:solidFill>
              </a:rPr>
              <a:t>скрипти на сервері та відправляти користувачеві результат їх виконання. </a:t>
            </a:r>
          </a:p>
          <a:p>
            <a:pPr algn="l" eaLnBrk="1" hangingPunct="1"/>
            <a:r>
              <a:rPr lang="fr-FR" sz="2600" b="1" smtClean="0">
                <a:solidFill>
                  <a:schemeClr val="tx1"/>
                </a:solidFill>
              </a:rPr>
              <a:t>Node.js</a:t>
            </a:r>
            <a:r>
              <a:rPr lang="fr-FR" sz="2600" smtClean="0">
                <a:solidFill>
                  <a:schemeClr val="tx1"/>
                </a:solidFill>
              </a:rPr>
              <a:t> </a:t>
            </a:r>
            <a:r>
              <a:rPr lang="uk-UA" sz="2600" smtClean="0">
                <a:solidFill>
                  <a:schemeClr val="tx1"/>
                </a:solidFill>
              </a:rPr>
              <a:t>допомогла еволюціонувати </a:t>
            </a:r>
            <a:r>
              <a:rPr lang="fr-FR" sz="2600" b="1" smtClean="0">
                <a:solidFill>
                  <a:schemeClr val="tx1"/>
                </a:solidFill>
              </a:rPr>
              <a:t>JS</a:t>
            </a:r>
            <a:r>
              <a:rPr lang="fr-FR" sz="2600" smtClean="0">
                <a:solidFill>
                  <a:schemeClr val="tx1"/>
                </a:solidFill>
              </a:rPr>
              <a:t> </a:t>
            </a:r>
            <a:r>
              <a:rPr lang="uk-UA" sz="2600" smtClean="0">
                <a:solidFill>
                  <a:schemeClr val="tx1"/>
                </a:solidFill>
              </a:rPr>
              <a:t>від простої скриптової мови для клієнта до мови загального використання з великою спільнотою розробників.</a:t>
            </a:r>
            <a:endParaRPr lang="uk-UA" sz="2600" b="1" i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smtClean="0"/>
              <a:t>Перевірка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800" smtClean="0">
                <a:solidFill>
                  <a:schemeClr val="tx1"/>
                </a:solidFill>
              </a:rPr>
              <a:t>В командному рядку переходимо в каталог додатка: </a:t>
            </a:r>
          </a:p>
          <a:p>
            <a:pPr algn="l" eaLnBrk="1" hangingPunct="1"/>
            <a:r>
              <a:rPr lang="fr-FR" sz="2800" b="1" smtClean="0">
                <a:solidFill>
                  <a:schemeClr val="tx1"/>
                </a:solidFill>
              </a:rPr>
              <a:t>cd C:\project\app1</a:t>
            </a:r>
            <a:r>
              <a:rPr lang="uk-UA" sz="2800" smtClean="0">
                <a:solidFill>
                  <a:schemeClr val="tx1"/>
                </a:solidFill>
              </a:rPr>
              <a:t> </a:t>
            </a:r>
          </a:p>
          <a:p>
            <a:pPr algn="l" eaLnBrk="1" hangingPunct="1"/>
            <a:r>
              <a:rPr lang="uk-UA" sz="2800" smtClean="0">
                <a:solidFill>
                  <a:schemeClr val="tx1"/>
                </a:solidFill>
              </a:rPr>
              <a:t>запускаємо в роботу командою </a:t>
            </a:r>
          </a:p>
          <a:p>
            <a:pPr algn="l" eaLnBrk="1" hangingPunct="1"/>
            <a:r>
              <a:rPr lang="fr-FR" sz="2800" b="1" smtClean="0">
                <a:solidFill>
                  <a:schemeClr val="tx1"/>
                </a:solidFill>
              </a:rPr>
              <a:t>node </a:t>
            </a:r>
            <a:r>
              <a:rPr lang="en-US" sz="2800" b="1" smtClean="0">
                <a:solidFill>
                  <a:schemeClr val="tx1"/>
                </a:solidFill>
              </a:rPr>
              <a:t>index</a:t>
            </a:r>
            <a:r>
              <a:rPr lang="fr-FR" sz="2800" b="1" smtClean="0">
                <a:solidFill>
                  <a:schemeClr val="tx1"/>
                </a:solidFill>
              </a:rPr>
              <a:t>.js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endParaRPr lang="uk-UA" sz="28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800" smtClean="0">
                <a:solidFill>
                  <a:schemeClr val="tx1"/>
                </a:solidFill>
              </a:rPr>
              <a:t>знаходимо фразу </a:t>
            </a:r>
          </a:p>
          <a:p>
            <a:pPr algn="l" eaLnBrk="1" hangingPunct="1"/>
            <a:r>
              <a:rPr lang="uk-UA" sz="2800" smtClean="0">
                <a:solidFill>
                  <a:schemeClr val="tx1"/>
                </a:solidFill>
              </a:rPr>
              <a:t>«</a:t>
            </a:r>
            <a:r>
              <a:rPr lang="en-US" sz="2800" b="1" smtClean="0">
                <a:solidFill>
                  <a:schemeClr val="tx1"/>
                </a:solidFill>
              </a:rPr>
              <a:t>Server running at</a:t>
            </a:r>
            <a:r>
              <a:rPr lang="uk-UA" sz="2800" b="1" smtClean="0">
                <a:solidFill>
                  <a:schemeClr val="tx1"/>
                </a:solidFill>
              </a:rPr>
              <a:t> </a:t>
            </a:r>
            <a:r>
              <a:rPr lang="en-US" sz="2800" b="1" smtClean="0">
                <a:solidFill>
                  <a:schemeClr val="tx1"/>
                </a:solidFill>
              </a:rPr>
              <a:t>http://localhost:3000</a:t>
            </a:r>
            <a:r>
              <a:rPr lang="uk-UA" sz="2800" smtClean="0">
                <a:solidFill>
                  <a:schemeClr val="tx1"/>
                </a:solidFill>
              </a:rPr>
              <a:t>»</a:t>
            </a:r>
            <a:endParaRPr lang="en-US" sz="28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800" smtClean="0">
                <a:solidFill>
                  <a:schemeClr val="tx1"/>
                </a:solidFill>
              </a:rPr>
              <a:t>відкриваємо локальний хост в бровзері:</a:t>
            </a:r>
          </a:p>
          <a:p>
            <a:pPr algn="l" eaLnBrk="1" hangingPunct="1"/>
            <a:r>
              <a:rPr lang="fr-FR" sz="2800" b="1" smtClean="0">
                <a:solidFill>
                  <a:schemeClr val="tx1"/>
                </a:solidFill>
              </a:rPr>
              <a:t>http://localhost:3000/</a:t>
            </a:r>
            <a:endParaRPr lang="uk-UA" sz="2800" b="1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800" smtClean="0">
                <a:solidFill>
                  <a:schemeClr val="tx1"/>
                </a:solidFill>
              </a:rPr>
              <a:t>і знаходимо привітання «</a:t>
            </a:r>
            <a:r>
              <a:rPr lang="en-US" sz="2800" b="1" smtClean="0">
                <a:solidFill>
                  <a:schemeClr val="tx1"/>
                </a:solidFill>
              </a:rPr>
              <a:t>Hi there!</a:t>
            </a:r>
            <a:r>
              <a:rPr lang="uk-UA" sz="2800" smtClean="0">
                <a:solidFill>
                  <a:schemeClr val="tx1"/>
                </a:solidFill>
              </a:rPr>
              <a:t>»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uk-UA" sz="2800" smtClean="0">
                <a:solidFill>
                  <a:schemeClr val="tx1"/>
                </a:solidFill>
              </a:rPr>
              <a:t>на веб-сторінці (якщо все добре – то знайдемо </a:t>
            </a:r>
            <a:r>
              <a:rPr lang="uk-UA" sz="280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uk-UA" sz="280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smtClean="0"/>
              <a:t>Розбір польоту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Код </a:t>
            </a:r>
            <a:r>
              <a:rPr lang="ru-RU" sz="2400" dirty="0" err="1" smtClean="0">
                <a:solidFill>
                  <a:schemeClr val="tx1"/>
                </a:solidFill>
              </a:rPr>
              <a:t>містить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команду </a:t>
            </a:r>
            <a:r>
              <a:rPr lang="ru-RU" sz="2400" dirty="0" err="1" smtClean="0">
                <a:solidFill>
                  <a:schemeClr val="tx1"/>
                </a:solidFill>
              </a:rPr>
              <a:t>підключення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модуля </a:t>
            </a:r>
            <a:r>
              <a:rPr lang="ru-RU" sz="2400" b="1" dirty="0" err="1" smtClean="0">
                <a:solidFill>
                  <a:schemeClr val="tx1"/>
                </a:solidFill>
              </a:rPr>
              <a:t>http</a:t>
            </a:r>
            <a:r>
              <a:rPr lang="ru-RU" sz="2400" dirty="0" smtClean="0">
                <a:solidFill>
                  <a:schemeClr val="tx1"/>
                </a:solidFill>
              </a:rPr>
              <a:t>. Метод </a:t>
            </a:r>
            <a:r>
              <a:rPr lang="ru-RU" sz="2400" b="1" dirty="0" err="1">
                <a:solidFill>
                  <a:schemeClr val="tx1"/>
                </a:solidFill>
              </a:rPr>
              <a:t>createServer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об</a:t>
            </a:r>
            <a:r>
              <a:rPr lang="en-US" sz="2400" dirty="0" smtClean="0">
                <a:solidFill>
                  <a:schemeClr val="tx1"/>
                </a:solidFill>
              </a:rPr>
              <a:t>’</a:t>
            </a:r>
            <a:r>
              <a:rPr lang="uk-UA" sz="2400" dirty="0" smtClean="0">
                <a:solidFill>
                  <a:schemeClr val="tx1"/>
                </a:solidFill>
              </a:rPr>
              <a:t>є</a:t>
            </a:r>
            <a:r>
              <a:rPr lang="ru-RU" sz="2400" dirty="0" err="1" smtClean="0">
                <a:solidFill>
                  <a:schemeClr val="tx1"/>
                </a:solidFill>
              </a:rPr>
              <a:t>кта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http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створює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новий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HTTP-сервер </a:t>
            </a:r>
            <a:r>
              <a:rPr lang="ru-RU" sz="2400" dirty="0" smtClean="0">
                <a:solidFill>
                  <a:schemeClr val="tx1"/>
                </a:solidFill>
              </a:rPr>
              <a:t>і </a:t>
            </a:r>
            <a:r>
              <a:rPr lang="ru-RU" sz="2400" dirty="0" err="1" smtClean="0">
                <a:solidFill>
                  <a:schemeClr val="tx1"/>
                </a:solidFill>
              </a:rPr>
              <a:t>повертає</a:t>
            </a:r>
            <a:r>
              <a:rPr lang="ru-RU" sz="2400" dirty="0" smtClean="0">
                <a:solidFill>
                  <a:schemeClr val="tx1"/>
                </a:solidFill>
              </a:rPr>
              <a:t>  </a:t>
            </a:r>
            <a:r>
              <a:rPr lang="ru-RU" sz="2400" dirty="0" err="1" smtClean="0">
                <a:solidFill>
                  <a:schemeClr val="tx1"/>
                </a:solidFill>
              </a:rPr>
              <a:t>його</a:t>
            </a:r>
            <a:r>
              <a:rPr lang="ru-RU" sz="2400" dirty="0" smtClean="0">
                <a:solidFill>
                  <a:schemeClr val="tx1"/>
                </a:solidFill>
              </a:rPr>
              <a:t>. Сервер </a:t>
            </a:r>
            <a:r>
              <a:rPr lang="ru-RU" sz="2400" dirty="0" err="1" smtClean="0">
                <a:solidFill>
                  <a:schemeClr val="tx1"/>
                </a:solidFill>
              </a:rPr>
              <a:t>налаштований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на </a:t>
            </a:r>
            <a:r>
              <a:rPr lang="ru-RU" sz="2400" dirty="0" err="1" smtClean="0">
                <a:solidFill>
                  <a:schemeClr val="tx1"/>
                </a:solidFill>
              </a:rPr>
              <a:t>прослуховування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певного</a:t>
            </a:r>
            <a:r>
              <a:rPr lang="ru-RU" sz="2400" dirty="0" smtClean="0">
                <a:solidFill>
                  <a:schemeClr val="tx1"/>
                </a:solidFill>
              </a:rPr>
              <a:t> порта </a:t>
            </a:r>
            <a:r>
              <a:rPr lang="ru-RU" sz="2400" dirty="0">
                <a:solidFill>
                  <a:schemeClr val="tx1"/>
                </a:solidFill>
              </a:rPr>
              <a:t>на </a:t>
            </a:r>
            <a:r>
              <a:rPr lang="ru-RU" sz="2400" dirty="0" err="1" smtClean="0">
                <a:solidFill>
                  <a:schemeClr val="tx1"/>
                </a:solidFill>
              </a:rPr>
              <a:t>заданому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хості</a:t>
            </a:r>
            <a:r>
              <a:rPr lang="ru-RU" sz="2400" dirty="0" smtClean="0">
                <a:solidFill>
                  <a:schemeClr val="tx1"/>
                </a:solidFill>
              </a:rPr>
              <a:t>. Коли </a:t>
            </a:r>
            <a:r>
              <a:rPr lang="ru-RU" sz="2400" dirty="0">
                <a:solidFill>
                  <a:schemeClr val="tx1"/>
                </a:solidFill>
              </a:rPr>
              <a:t>сервер </a:t>
            </a:r>
            <a:r>
              <a:rPr lang="ru-RU" sz="2400" dirty="0" smtClean="0">
                <a:solidFill>
                  <a:schemeClr val="tx1"/>
                </a:solidFill>
              </a:rPr>
              <a:t>буде </a:t>
            </a:r>
            <a:r>
              <a:rPr lang="ru-RU" sz="2400" dirty="0" err="1" smtClean="0">
                <a:solidFill>
                  <a:schemeClr val="tx1"/>
                </a:solidFill>
              </a:rPr>
              <a:t>готовий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err="1" smtClean="0">
                <a:solidFill>
                  <a:schemeClr val="tx1"/>
                </a:solidFill>
              </a:rPr>
              <a:t>викликається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відповідний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колбек</a:t>
            </a:r>
            <a:r>
              <a:rPr lang="ru-RU" sz="2400" dirty="0" smtClean="0">
                <a:solidFill>
                  <a:schemeClr val="tx1"/>
                </a:solidFill>
              </a:rPr>
              <a:t> з </a:t>
            </a:r>
            <a:r>
              <a:rPr lang="ru-RU" sz="2400" dirty="0" err="1" smtClean="0">
                <a:solidFill>
                  <a:schemeClr val="tx1"/>
                </a:solidFill>
              </a:rPr>
              <a:t>повідомленням</a:t>
            </a:r>
            <a:r>
              <a:rPr lang="ru-RU" sz="2400" dirty="0" smtClean="0">
                <a:solidFill>
                  <a:schemeClr val="tx1"/>
                </a:solidFill>
              </a:rPr>
              <a:t> про роботу сервера.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При </a:t>
            </a:r>
            <a:r>
              <a:rPr lang="ru-RU" sz="2400" dirty="0" err="1" smtClean="0">
                <a:solidFill>
                  <a:schemeClr val="tx1"/>
                </a:solidFill>
              </a:rPr>
              <a:t>отриманні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сервером </a:t>
            </a:r>
            <a:r>
              <a:rPr lang="ru-RU" sz="2400" dirty="0" err="1" smtClean="0">
                <a:solidFill>
                  <a:schemeClr val="tx1"/>
                </a:solidFill>
              </a:rPr>
              <a:t>запиту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викликається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подія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request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із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двома</a:t>
            </a:r>
            <a:r>
              <a:rPr lang="ru-RU" sz="2400" dirty="0" smtClean="0">
                <a:solidFill>
                  <a:schemeClr val="tx1"/>
                </a:solidFill>
              </a:rPr>
              <a:t> об</a:t>
            </a:r>
            <a:r>
              <a:rPr lang="en-US" sz="2400" dirty="0" smtClean="0">
                <a:solidFill>
                  <a:schemeClr val="tx1"/>
                </a:solidFill>
              </a:rPr>
              <a:t>’</a:t>
            </a:r>
            <a:r>
              <a:rPr lang="uk-UA" sz="2400" dirty="0" err="1" smtClean="0">
                <a:solidFill>
                  <a:schemeClr val="tx1"/>
                </a:solidFill>
              </a:rPr>
              <a:t>єктами</a:t>
            </a:r>
            <a:r>
              <a:rPr lang="uk-UA" sz="2400" dirty="0" smtClean="0">
                <a:solidFill>
                  <a:schemeClr val="tx1"/>
                </a:solidFill>
              </a:rPr>
              <a:t>: </a:t>
            </a:r>
          </a:p>
          <a:p>
            <a:pPr marL="457200" indent="-457200" algn="l" eaLnBrk="1" hangingPunct="1">
              <a:buFont typeface="Arial" charset="0"/>
              <a:buAutoNum type="arabicParenR"/>
              <a:defRPr/>
            </a:pPr>
            <a:r>
              <a:rPr lang="uk-UA" sz="2400" dirty="0" smtClean="0">
                <a:solidFill>
                  <a:schemeClr val="tx1"/>
                </a:solidFill>
              </a:rPr>
              <a:t>запит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(</a:t>
            </a:r>
            <a:r>
              <a:rPr lang="ru-RU" sz="2400" b="1" dirty="0" err="1">
                <a:solidFill>
                  <a:schemeClr val="tx1"/>
                </a:solidFill>
              </a:rPr>
              <a:t>req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об</a:t>
            </a:r>
            <a:r>
              <a:rPr lang="en-US" sz="2400" dirty="0" smtClean="0">
                <a:solidFill>
                  <a:schemeClr val="tx1"/>
                </a:solidFill>
              </a:rPr>
              <a:t>’</a:t>
            </a:r>
            <a:r>
              <a:rPr lang="uk-UA" sz="2400" dirty="0" smtClean="0">
                <a:solidFill>
                  <a:schemeClr val="tx1"/>
                </a:solidFill>
              </a:rPr>
              <a:t>є</a:t>
            </a:r>
            <a:r>
              <a:rPr lang="ru-RU" sz="2400" dirty="0" err="1" smtClean="0">
                <a:solidFill>
                  <a:schemeClr val="tx1"/>
                </a:solidFill>
              </a:rPr>
              <a:t>кт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http.IncomingMessage</a:t>
            </a:r>
            <a:r>
              <a:rPr lang="ru-RU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err="1" smtClean="0">
                <a:solidFill>
                  <a:schemeClr val="tx1"/>
                </a:solidFill>
              </a:rPr>
              <a:t>відомості</a:t>
            </a:r>
            <a:r>
              <a:rPr lang="ru-RU" sz="2400" dirty="0" smtClean="0">
                <a:solidFill>
                  <a:schemeClr val="tx1"/>
                </a:solidFill>
              </a:rPr>
              <a:t> про запит, заголовки і </a:t>
            </a:r>
            <a:r>
              <a:rPr lang="ru-RU" sz="2400" dirty="0" err="1" smtClean="0">
                <a:solidFill>
                  <a:schemeClr val="tx1"/>
                </a:solidFill>
              </a:rPr>
              <a:t>передані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дані</a:t>
            </a:r>
            <a:r>
              <a:rPr lang="ru-RU" sz="2400" dirty="0" smtClean="0">
                <a:solidFill>
                  <a:schemeClr val="tx1"/>
                </a:solidFill>
              </a:rPr>
              <a:t>), </a:t>
            </a:r>
          </a:p>
          <a:p>
            <a:pPr marL="457200" indent="-457200" algn="l" eaLnBrk="1" hangingPunct="1">
              <a:buFont typeface="Arial" charset="0"/>
              <a:buAutoNum type="arabicParenR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2) </a:t>
            </a:r>
            <a:r>
              <a:rPr lang="ru-RU" sz="2400" dirty="0" err="1" smtClean="0">
                <a:solidFill>
                  <a:schemeClr val="tx1"/>
                </a:solidFill>
              </a:rPr>
              <a:t>відповідь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(</a:t>
            </a:r>
            <a:r>
              <a:rPr lang="ru-RU" sz="2400" b="1" dirty="0" err="1">
                <a:solidFill>
                  <a:schemeClr val="tx1"/>
                </a:solidFill>
              </a:rPr>
              <a:t>res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об</a:t>
            </a:r>
            <a:r>
              <a:rPr lang="en-US" sz="2400" dirty="0" smtClean="0">
                <a:solidFill>
                  <a:schemeClr val="tx1"/>
                </a:solidFill>
              </a:rPr>
              <a:t>’</a:t>
            </a:r>
            <a:r>
              <a:rPr lang="uk-UA" sz="2400" dirty="0" smtClean="0">
                <a:solidFill>
                  <a:schemeClr val="tx1"/>
                </a:solidFill>
              </a:rPr>
              <a:t>є</a:t>
            </a:r>
            <a:r>
              <a:rPr lang="ru-RU" sz="2400" dirty="0" err="1" smtClean="0">
                <a:solidFill>
                  <a:schemeClr val="tx1"/>
                </a:solidFill>
              </a:rPr>
              <a:t>кт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http.ServerResponse</a:t>
            </a:r>
            <a:r>
              <a:rPr lang="ru-RU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err="1" smtClean="0">
                <a:solidFill>
                  <a:schemeClr val="tx1"/>
                </a:solidFill>
              </a:rPr>
              <a:t>формування</a:t>
            </a:r>
            <a:r>
              <a:rPr lang="ru-RU" sz="2400" dirty="0" smtClean="0">
                <a:solidFill>
                  <a:schemeClr val="tx1"/>
                </a:solidFill>
              </a:rPr>
              <a:t> і </a:t>
            </a:r>
            <a:r>
              <a:rPr lang="ru-RU" sz="2400" dirty="0" err="1" smtClean="0">
                <a:solidFill>
                  <a:schemeClr val="tx1"/>
                </a:solidFill>
              </a:rPr>
              <a:t>відправка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відповіді</a:t>
            </a:r>
            <a:r>
              <a:rPr lang="ru-RU" sz="2400" dirty="0" smtClean="0">
                <a:solidFill>
                  <a:schemeClr val="tx1"/>
                </a:solidFill>
              </a:rPr>
              <a:t> – статус </a:t>
            </a:r>
            <a:r>
              <a:rPr lang="ru-RU" sz="2400" dirty="0" err="1" smtClean="0">
                <a:solidFill>
                  <a:schemeClr val="tx1"/>
                </a:solidFill>
              </a:rPr>
              <a:t>відповіді</a:t>
            </a:r>
            <a:r>
              <a:rPr lang="ru-RU" sz="2400" dirty="0" smtClean="0">
                <a:solidFill>
                  <a:schemeClr val="tx1"/>
                </a:solidFill>
              </a:rPr>
              <a:t>, заголовок </a:t>
            </a:r>
            <a:r>
              <a:rPr lang="en-US" sz="2400" dirty="0" smtClean="0">
                <a:solidFill>
                  <a:schemeClr val="tx1"/>
                </a:solidFill>
              </a:rPr>
              <a:t>Content-Type </a:t>
            </a:r>
            <a:r>
              <a:rPr lang="uk-UA" sz="2400" dirty="0" smtClean="0">
                <a:solidFill>
                  <a:schemeClr val="tx1"/>
                </a:solidFill>
              </a:rPr>
              <a:t>і тіло відповіді</a:t>
            </a:r>
            <a:r>
              <a:rPr lang="ru-RU" sz="2400" dirty="0" smtClean="0">
                <a:solidFill>
                  <a:schemeClr val="tx1"/>
                </a:solidFill>
              </a:rPr>
              <a:t>). </a:t>
            </a:r>
            <a:endParaRPr lang="uk-UA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Перший проект</a:t>
            </a: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en-US" sz="2200" b="1" dirty="0" smtClean="0">
                <a:solidFill>
                  <a:schemeClr val="tx1"/>
                </a:solidFill>
              </a:rPr>
              <a:t>$ </a:t>
            </a:r>
            <a:r>
              <a:rPr lang="en-US" sz="2200" b="1" dirty="0" err="1" smtClean="0">
                <a:solidFill>
                  <a:schemeClr val="tx1"/>
                </a:solidFill>
              </a:rPr>
              <a:t>npm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init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– </a:t>
            </a:r>
            <a:r>
              <a:rPr lang="uk-UA" sz="2200" dirty="0" smtClean="0">
                <a:solidFill>
                  <a:schemeClr val="tx1"/>
                </a:solidFill>
              </a:rPr>
              <a:t>створюємо проект (</a:t>
            </a:r>
            <a:r>
              <a:rPr lang="en-US" sz="2200" dirty="0" smtClean="0">
                <a:solidFill>
                  <a:schemeClr val="tx1"/>
                </a:solidFill>
              </a:rPr>
              <a:t>enter, enter, … , enter</a:t>
            </a:r>
            <a:r>
              <a:rPr lang="uk-UA" sz="2200" dirty="0" smtClean="0">
                <a:solidFill>
                  <a:schemeClr val="tx1"/>
                </a:solidFill>
              </a:rPr>
              <a:t>). </a:t>
            </a:r>
          </a:p>
          <a:p>
            <a:pPr algn="l" eaLnBrk="1" hangingPunct="1"/>
            <a:r>
              <a:rPr lang="uk-UA" sz="2200" dirty="0" smtClean="0">
                <a:solidFill>
                  <a:schemeClr val="tx1"/>
                </a:solidFill>
              </a:rPr>
              <a:t>Важливий файл – </a:t>
            </a:r>
            <a:r>
              <a:rPr lang="fr-FR" sz="2200" b="1" dirty="0" smtClean="0">
                <a:solidFill>
                  <a:schemeClr val="tx1"/>
                </a:solidFill>
              </a:rPr>
              <a:t>package.json</a:t>
            </a:r>
            <a:r>
              <a:rPr lang="uk-UA" sz="2200" dirty="0" smtClean="0">
                <a:solidFill>
                  <a:schemeClr val="tx1"/>
                </a:solidFill>
              </a:rPr>
              <a:t> – </a:t>
            </a:r>
            <a:r>
              <a:rPr lang="ru-RU" sz="2200" dirty="0" err="1">
                <a:solidFill>
                  <a:schemeClr val="tx1"/>
                </a:solidFill>
              </a:rPr>
              <a:t>містить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назву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додатка</a:t>
            </a:r>
            <a:r>
              <a:rPr lang="ru-RU" sz="2200" dirty="0">
                <a:solidFill>
                  <a:schemeClr val="tx1"/>
                </a:solidFill>
              </a:rPr>
              <a:t>, </a:t>
            </a:r>
            <a:r>
              <a:rPr lang="ru-RU" sz="2200" dirty="0" err="1">
                <a:solidFill>
                  <a:schemeClr val="tx1"/>
                </a:solidFill>
              </a:rPr>
              <a:t>дані</a:t>
            </a:r>
            <a:r>
              <a:rPr lang="ru-RU" sz="2200" dirty="0">
                <a:solidFill>
                  <a:schemeClr val="tx1"/>
                </a:solidFill>
              </a:rPr>
              <a:t> про автора і </a:t>
            </a:r>
            <a:r>
              <a:rPr lang="ru-RU" sz="2200" dirty="0" err="1">
                <a:solidFill>
                  <a:schemeClr val="tx1"/>
                </a:solidFill>
              </a:rPr>
              <a:t>всі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залежності</a:t>
            </a:r>
            <a:r>
              <a:rPr lang="ru-RU" sz="2200" dirty="0">
                <a:solidFill>
                  <a:schemeClr val="tx1"/>
                </a:solidFill>
              </a:rPr>
              <a:t>, </a:t>
            </a:r>
            <a:r>
              <a:rPr lang="ru-RU" sz="2200" dirty="0" err="1">
                <a:solidFill>
                  <a:schemeClr val="tx1"/>
                </a:solidFill>
              </a:rPr>
              <a:t>необхідні</a:t>
            </a:r>
            <a:r>
              <a:rPr lang="ru-RU" sz="2200" dirty="0">
                <a:solidFill>
                  <a:schemeClr val="tx1"/>
                </a:solidFill>
              </a:rPr>
              <a:t> для запуску </a:t>
            </a:r>
            <a:r>
              <a:rPr lang="ru-RU" sz="2200" dirty="0" err="1" smtClean="0">
                <a:solidFill>
                  <a:schemeClr val="tx1"/>
                </a:solidFill>
              </a:rPr>
              <a:t>додатка</a:t>
            </a:r>
            <a:r>
              <a:rPr lang="ru-RU" sz="2200" dirty="0" smtClean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fr-FR" sz="2200" b="1" dirty="0" smtClean="0">
                <a:solidFill>
                  <a:schemeClr val="tx1"/>
                </a:solidFill>
              </a:rPr>
              <a:t>  {</a:t>
            </a:r>
            <a:endParaRPr lang="fr-FR" sz="2200" b="1" dirty="0">
              <a:solidFill>
                <a:schemeClr val="tx1"/>
              </a:solidFill>
            </a:endParaRPr>
          </a:p>
          <a:p>
            <a:pPr algn="l" eaLnBrk="1" hangingPunct="1"/>
            <a:r>
              <a:rPr lang="fr-FR" sz="2200" b="1" dirty="0" smtClean="0">
                <a:solidFill>
                  <a:schemeClr val="tx1"/>
                </a:solidFill>
              </a:rPr>
              <a:t>        </a:t>
            </a:r>
            <a:r>
              <a:rPr lang="fr-FR" sz="2200" b="1" dirty="0">
                <a:solidFill>
                  <a:schemeClr val="tx1"/>
                </a:solidFill>
              </a:rPr>
              <a:t>"name": "Co0l App</a:t>
            </a:r>
            <a:r>
              <a:rPr lang="fr-FR" sz="2200" b="1" dirty="0" smtClean="0">
                <a:solidFill>
                  <a:schemeClr val="tx1"/>
                </a:solidFill>
              </a:rPr>
              <a:t>",</a:t>
            </a:r>
            <a:r>
              <a:rPr lang="uk-UA" sz="2200" b="1" dirty="0" smtClean="0">
                <a:solidFill>
                  <a:schemeClr val="tx1"/>
                </a:solidFill>
              </a:rPr>
              <a:t>    </a:t>
            </a:r>
            <a:r>
              <a:rPr lang="fr-FR" sz="2200" b="1" dirty="0" smtClean="0">
                <a:solidFill>
                  <a:schemeClr val="tx1"/>
                </a:solidFill>
              </a:rPr>
              <a:t>"</a:t>
            </a:r>
            <a:r>
              <a:rPr lang="fr-FR" sz="2200" b="1" dirty="0">
                <a:solidFill>
                  <a:schemeClr val="tx1"/>
                </a:solidFill>
              </a:rPr>
              <a:t>version": "1.0.0",</a:t>
            </a:r>
          </a:p>
          <a:p>
            <a:pPr algn="l" eaLnBrk="1" hangingPunct="1"/>
            <a:r>
              <a:rPr lang="fr-FR" sz="2200" b="1" dirty="0">
                <a:solidFill>
                  <a:schemeClr val="tx1"/>
                </a:solidFill>
              </a:rPr>
              <a:t>  </a:t>
            </a:r>
            <a:r>
              <a:rPr lang="fr-FR" sz="2200" b="1" dirty="0" smtClean="0">
                <a:solidFill>
                  <a:schemeClr val="tx1"/>
                </a:solidFill>
              </a:rPr>
              <a:t>      "</a:t>
            </a:r>
            <a:r>
              <a:rPr lang="fr-FR" sz="2200" b="1" dirty="0">
                <a:solidFill>
                  <a:schemeClr val="tx1"/>
                </a:solidFill>
              </a:rPr>
              <a:t>description": </a:t>
            </a:r>
            <a:r>
              <a:rPr lang="fr-FR" sz="2200" b="1" dirty="0" smtClean="0">
                <a:solidFill>
                  <a:schemeClr val="tx1"/>
                </a:solidFill>
              </a:rPr>
              <a:t>"</a:t>
            </a:r>
            <a:r>
              <a:rPr lang="en-US" sz="2200" b="1" dirty="0" smtClean="0">
                <a:solidFill>
                  <a:schemeClr val="tx1"/>
                </a:solidFill>
              </a:rPr>
              <a:t>first project</a:t>
            </a:r>
            <a:r>
              <a:rPr lang="fr-FR" sz="2200" b="1" dirty="0" smtClean="0">
                <a:solidFill>
                  <a:schemeClr val="tx1"/>
                </a:solidFill>
              </a:rPr>
              <a:t>",</a:t>
            </a:r>
            <a:r>
              <a:rPr lang="uk-UA" sz="2200" b="1" dirty="0" smtClean="0">
                <a:solidFill>
                  <a:schemeClr val="tx1"/>
                </a:solidFill>
              </a:rPr>
              <a:t>    </a:t>
            </a:r>
            <a:r>
              <a:rPr lang="fr-FR" sz="2200" b="1" dirty="0" smtClean="0">
                <a:solidFill>
                  <a:schemeClr val="tx1"/>
                </a:solidFill>
              </a:rPr>
              <a:t>"</a:t>
            </a:r>
            <a:r>
              <a:rPr lang="fr-FR" sz="2200" b="1" dirty="0">
                <a:solidFill>
                  <a:schemeClr val="tx1"/>
                </a:solidFill>
              </a:rPr>
              <a:t>main": "index.js",</a:t>
            </a:r>
          </a:p>
          <a:p>
            <a:pPr algn="l" eaLnBrk="1" hangingPunct="1"/>
            <a:r>
              <a:rPr lang="fr-FR" sz="2200" b="1" dirty="0">
                <a:solidFill>
                  <a:schemeClr val="tx1"/>
                </a:solidFill>
              </a:rPr>
              <a:t>  </a:t>
            </a:r>
            <a:r>
              <a:rPr lang="fr-FR" sz="2200" b="1" dirty="0" smtClean="0">
                <a:solidFill>
                  <a:schemeClr val="tx1"/>
                </a:solidFill>
              </a:rPr>
              <a:t>      "</a:t>
            </a:r>
            <a:r>
              <a:rPr lang="fr-FR" sz="2200" b="1" dirty="0">
                <a:solidFill>
                  <a:schemeClr val="tx1"/>
                </a:solidFill>
              </a:rPr>
              <a:t>scripts": {</a:t>
            </a:r>
          </a:p>
          <a:p>
            <a:pPr algn="l" eaLnBrk="1" hangingPunct="1"/>
            <a:r>
              <a:rPr lang="fr-FR" sz="2200" b="1" dirty="0">
                <a:solidFill>
                  <a:schemeClr val="tx1"/>
                </a:solidFill>
              </a:rPr>
              <a:t>    </a:t>
            </a:r>
            <a:r>
              <a:rPr lang="fr-FR" sz="2200" b="1" dirty="0" smtClean="0">
                <a:solidFill>
                  <a:schemeClr val="tx1"/>
                </a:solidFill>
              </a:rPr>
              <a:t>          "</a:t>
            </a:r>
            <a:r>
              <a:rPr lang="fr-FR" sz="2200" b="1" dirty="0">
                <a:solidFill>
                  <a:schemeClr val="tx1"/>
                </a:solidFill>
              </a:rPr>
              <a:t>test": "</a:t>
            </a:r>
            <a:r>
              <a:rPr lang="fr-FR" sz="2200" b="1" dirty="0" smtClean="0">
                <a:solidFill>
                  <a:schemeClr val="tx1"/>
                </a:solidFill>
              </a:rPr>
              <a:t>eslint .",</a:t>
            </a:r>
            <a:endParaRPr lang="fr-FR" sz="2200" b="1" dirty="0">
              <a:solidFill>
                <a:schemeClr val="tx1"/>
              </a:solidFill>
            </a:endParaRPr>
          </a:p>
          <a:p>
            <a:pPr algn="l" eaLnBrk="1" hangingPunct="1"/>
            <a:r>
              <a:rPr lang="fr-FR" sz="2200" b="1" dirty="0">
                <a:solidFill>
                  <a:schemeClr val="tx1"/>
                </a:solidFill>
              </a:rPr>
              <a:t>    </a:t>
            </a:r>
            <a:r>
              <a:rPr lang="fr-FR" sz="2200" b="1" dirty="0" smtClean="0">
                <a:solidFill>
                  <a:schemeClr val="tx1"/>
                </a:solidFill>
              </a:rPr>
              <a:t>          "</a:t>
            </a:r>
            <a:r>
              <a:rPr lang="fr-FR" sz="2200" b="1" dirty="0">
                <a:solidFill>
                  <a:schemeClr val="tx1"/>
                </a:solidFill>
              </a:rPr>
              <a:t>start": "node </a:t>
            </a:r>
            <a:r>
              <a:rPr lang="fr-FR" sz="2200" b="1" dirty="0" smtClean="0">
                <a:solidFill>
                  <a:schemeClr val="tx1"/>
                </a:solidFill>
              </a:rPr>
              <a:t>index.js"</a:t>
            </a:r>
            <a:r>
              <a:rPr lang="uk-UA" sz="2200" b="1" dirty="0" smtClean="0">
                <a:solidFill>
                  <a:schemeClr val="tx1"/>
                </a:solidFill>
              </a:rPr>
              <a:t>			</a:t>
            </a:r>
            <a:r>
              <a:rPr lang="uk-UA" sz="2200" dirty="0" smtClean="0">
                <a:solidFill>
                  <a:schemeClr val="tx1"/>
                </a:solidFill>
              </a:rPr>
              <a:t>(стартовий </a:t>
            </a:r>
            <a:r>
              <a:rPr lang="uk-UA" sz="2200" dirty="0" err="1" smtClean="0">
                <a:solidFill>
                  <a:schemeClr val="tx1"/>
                </a:solidFill>
              </a:rPr>
              <a:t>скрипт</a:t>
            </a:r>
            <a:r>
              <a:rPr lang="uk-UA" sz="2200" dirty="0" smtClean="0">
                <a:solidFill>
                  <a:schemeClr val="tx1"/>
                </a:solidFill>
              </a:rPr>
              <a:t>)</a:t>
            </a:r>
            <a:endParaRPr lang="fr-FR" sz="22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FR" sz="2200" b="1" dirty="0">
                <a:solidFill>
                  <a:schemeClr val="tx1"/>
                </a:solidFill>
              </a:rPr>
              <a:t>  </a:t>
            </a:r>
            <a:r>
              <a:rPr lang="fr-FR" sz="2200" b="1" dirty="0" smtClean="0">
                <a:solidFill>
                  <a:schemeClr val="tx1"/>
                </a:solidFill>
              </a:rPr>
              <a:t>      },</a:t>
            </a:r>
            <a:endParaRPr lang="fr-FR" sz="2200" b="1" dirty="0">
              <a:solidFill>
                <a:schemeClr val="tx1"/>
              </a:solidFill>
            </a:endParaRPr>
          </a:p>
          <a:p>
            <a:pPr algn="l" eaLnBrk="1" hangingPunct="1"/>
            <a:r>
              <a:rPr lang="fr-FR" sz="2200" b="1" dirty="0">
                <a:solidFill>
                  <a:schemeClr val="tx1"/>
                </a:solidFill>
              </a:rPr>
              <a:t>  </a:t>
            </a:r>
            <a:r>
              <a:rPr lang="fr-FR" sz="2200" b="1" dirty="0" smtClean="0">
                <a:solidFill>
                  <a:schemeClr val="tx1"/>
                </a:solidFill>
              </a:rPr>
              <a:t>      "</a:t>
            </a:r>
            <a:r>
              <a:rPr lang="fr-FR" sz="2200" b="1" dirty="0">
                <a:solidFill>
                  <a:schemeClr val="tx1"/>
                </a:solidFill>
              </a:rPr>
              <a:t>author": "Co0l XackEr", "license": "MIT"</a:t>
            </a:r>
          </a:p>
          <a:p>
            <a:pPr algn="l" eaLnBrk="1" hangingPunct="1"/>
            <a:r>
              <a:rPr lang="fr-FR" sz="2200" b="1" dirty="0" smtClean="0">
                <a:solidFill>
                  <a:schemeClr val="tx1"/>
                </a:solidFill>
              </a:rPr>
              <a:t>  }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200" dirty="0" smtClean="0">
                <a:solidFill>
                  <a:schemeClr val="tx1"/>
                </a:solidFill>
              </a:rPr>
              <a:t>Тепер відповідно до концепції «</a:t>
            </a:r>
            <a:r>
              <a:rPr lang="fr-FR" sz="2200" b="1" dirty="0">
                <a:solidFill>
                  <a:schemeClr val="tx1"/>
                </a:solidFill>
              </a:rPr>
              <a:t>NPM-</a:t>
            </a:r>
            <a:r>
              <a:rPr lang="uk-UA" sz="2200" b="1" dirty="0" err="1" smtClean="0">
                <a:solidFill>
                  <a:schemeClr val="tx1"/>
                </a:solidFill>
              </a:rPr>
              <a:t>скрипти</a:t>
            </a:r>
            <a:r>
              <a:rPr lang="uk-UA" sz="2200" dirty="0" smtClean="0">
                <a:solidFill>
                  <a:schemeClr val="tx1"/>
                </a:solidFill>
              </a:rPr>
              <a:t>» (</a:t>
            </a:r>
            <a:r>
              <a:rPr lang="uk-UA" sz="2200" dirty="0" err="1" smtClean="0">
                <a:solidFill>
                  <a:schemeClr val="tx1"/>
                </a:solidFill>
              </a:rPr>
              <a:t>див.далі</a:t>
            </a:r>
            <a:r>
              <a:rPr lang="uk-UA" sz="2200" dirty="0" smtClean="0">
                <a:solidFill>
                  <a:schemeClr val="tx1"/>
                </a:solidFill>
              </a:rPr>
              <a:t>) у каталозі </a:t>
            </a:r>
            <a:r>
              <a:rPr lang="uk-UA" sz="2200" dirty="0" err="1" smtClean="0">
                <a:solidFill>
                  <a:schemeClr val="tx1"/>
                </a:solidFill>
              </a:rPr>
              <a:t>проекта</a:t>
            </a:r>
            <a:r>
              <a:rPr lang="uk-UA" sz="2200" dirty="0" smtClean="0">
                <a:solidFill>
                  <a:schemeClr val="tx1"/>
                </a:solidFill>
              </a:rPr>
              <a:t> працюватиме</a:t>
            </a:r>
            <a:r>
              <a:rPr lang="uk-UA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$ </a:t>
            </a:r>
            <a:r>
              <a:rPr lang="en-US" sz="2200" b="1" dirty="0" err="1" smtClean="0">
                <a:solidFill>
                  <a:schemeClr val="tx1"/>
                </a:solidFill>
              </a:rPr>
              <a:t>npm</a:t>
            </a:r>
            <a:r>
              <a:rPr lang="en-US" sz="2200" b="1" dirty="0" smtClean="0">
                <a:solidFill>
                  <a:schemeClr val="tx1"/>
                </a:solidFill>
              </a:rPr>
              <a:t> start</a:t>
            </a:r>
            <a:r>
              <a:rPr lang="uk-UA" sz="2200" b="1" dirty="0" smtClean="0">
                <a:solidFill>
                  <a:schemeClr val="tx1"/>
                </a:solidFill>
              </a:rPr>
              <a:t> </a:t>
            </a:r>
            <a:r>
              <a:rPr lang="uk-UA" sz="2200" dirty="0" smtClean="0">
                <a:solidFill>
                  <a:schemeClr val="tx1"/>
                </a:solidFill>
              </a:rPr>
              <a:t>.</a:t>
            </a:r>
            <a:endParaRPr lang="ru-RU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6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ru-RU" dirty="0" err="1" smtClean="0"/>
              <a:t>package.json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ru-RU" sz="2800" b="1" dirty="0" err="1">
                <a:solidFill>
                  <a:schemeClr val="tx1"/>
                </a:solidFill>
              </a:rPr>
              <a:t>package.json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 – тут </a:t>
            </a:r>
            <a:r>
              <a:rPr lang="ru-RU" sz="2800" dirty="0" err="1" smtClean="0">
                <a:solidFill>
                  <a:schemeClr val="tx1"/>
                </a:solidFill>
              </a:rPr>
              <a:t>всі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залежності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scripts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інформація</a:t>
            </a:r>
            <a:r>
              <a:rPr lang="ru-RU" sz="2800" dirty="0" smtClean="0">
                <a:solidFill>
                  <a:schemeClr val="tx1"/>
                </a:solidFill>
              </a:rPr>
              <a:t> про </a:t>
            </a:r>
            <a:r>
              <a:rPr lang="ru-RU" sz="2800" dirty="0" err="1" smtClean="0">
                <a:solidFill>
                  <a:schemeClr val="tx1"/>
                </a:solidFill>
              </a:rPr>
              <a:t>репозиторій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версія</a:t>
            </a:r>
            <a:r>
              <a:rPr lang="ru-RU" sz="2800" dirty="0" smtClean="0">
                <a:solidFill>
                  <a:schemeClr val="tx1"/>
                </a:solidFill>
              </a:rPr>
              <a:t> і </a:t>
            </a:r>
            <a:r>
              <a:rPr lang="ru-RU" sz="2800" dirty="0" err="1" smtClean="0">
                <a:solidFill>
                  <a:schemeClr val="tx1"/>
                </a:solidFill>
              </a:rPr>
              <a:t>інші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дані</a:t>
            </a:r>
            <a:r>
              <a:rPr lang="ru-RU" sz="2800" dirty="0" smtClean="0">
                <a:solidFill>
                  <a:schemeClr val="tx1"/>
                </a:solidFill>
              </a:rPr>
              <a:t> про ваш </a:t>
            </a:r>
            <a:r>
              <a:rPr lang="ru-RU" sz="2800" dirty="0" err="1" smtClean="0">
                <a:solidFill>
                  <a:schemeClr val="tx1"/>
                </a:solidFill>
              </a:rPr>
              <a:t>додаток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</a:p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Аналог для РНР – </a:t>
            </a:r>
            <a:r>
              <a:rPr lang="ru-RU" sz="2800" b="1" dirty="0" err="1" smtClean="0">
                <a:solidFill>
                  <a:schemeClr val="tx1"/>
                </a:solidFill>
              </a:rPr>
              <a:t>Composer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</a:p>
          <a:p>
            <a:pPr algn="l" eaLnBrk="1" hangingPunct="1"/>
            <a:r>
              <a:rPr lang="ru-RU" sz="2800" dirty="0" err="1" smtClean="0">
                <a:solidFill>
                  <a:schemeClr val="tx1"/>
                </a:solidFill>
              </a:rPr>
              <a:t>Маючи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package.json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можна</a:t>
            </a:r>
            <a:r>
              <a:rPr lang="ru-RU" sz="2800" dirty="0" smtClean="0">
                <a:solidFill>
                  <a:schemeClr val="tx1"/>
                </a:solidFill>
              </a:rPr>
              <a:t> одним </a:t>
            </a:r>
            <a:r>
              <a:rPr lang="ru-RU" sz="2800" b="1" dirty="0" err="1">
                <a:solidFill>
                  <a:schemeClr val="tx1"/>
                </a:solidFill>
              </a:rPr>
              <a:t>npm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install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розгорнути</a:t>
            </a:r>
            <a:r>
              <a:rPr lang="ru-RU" sz="2800" dirty="0" smtClean="0">
                <a:solidFill>
                  <a:schemeClr val="tx1"/>
                </a:solidFill>
              </a:rPr>
              <a:t> і </a:t>
            </a:r>
            <a:r>
              <a:rPr lang="ru-RU" sz="2800" dirty="0" err="1" smtClean="0">
                <a:solidFill>
                  <a:schemeClr val="tx1"/>
                </a:solidFill>
              </a:rPr>
              <a:t>запустити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весь </a:t>
            </a:r>
            <a:r>
              <a:rPr lang="ru-RU" sz="2800" dirty="0" err="1" smtClean="0">
                <a:solidFill>
                  <a:schemeClr val="tx1"/>
                </a:solidFill>
              </a:rPr>
              <a:t>свій</a:t>
            </a:r>
            <a:r>
              <a:rPr lang="ru-RU" sz="2800" dirty="0" smtClean="0">
                <a:solidFill>
                  <a:schemeClr val="tx1"/>
                </a:solidFill>
              </a:rPr>
              <a:t> проект будь-</a:t>
            </a:r>
            <a:r>
              <a:rPr lang="ru-RU" sz="2800" dirty="0" err="1" smtClean="0">
                <a:solidFill>
                  <a:schemeClr val="tx1"/>
                </a:solidFill>
              </a:rPr>
              <a:t>якої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складності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i="1" dirty="0" smtClean="0">
                <a:solidFill>
                  <a:schemeClr val="tx1"/>
                </a:solidFill>
              </a:rPr>
              <a:t>(</a:t>
            </a:r>
            <a:r>
              <a:rPr lang="ru-RU" sz="2800" i="1" dirty="0" err="1" smtClean="0">
                <a:solidFill>
                  <a:schemeClr val="tx1"/>
                </a:solidFill>
              </a:rPr>
              <a:t>розрізняємо</a:t>
            </a:r>
            <a:r>
              <a:rPr lang="ru-RU" sz="2800" i="1" dirty="0" smtClean="0">
                <a:solidFill>
                  <a:schemeClr val="tx1"/>
                </a:solidFill>
              </a:rPr>
              <a:t> </a:t>
            </a:r>
            <a:r>
              <a:rPr lang="ru-RU" sz="2800" i="1" dirty="0" err="1" smtClean="0">
                <a:solidFill>
                  <a:schemeClr val="tx1"/>
                </a:solidFill>
              </a:rPr>
              <a:t>залежності</a:t>
            </a:r>
            <a:r>
              <a:rPr lang="ru-RU" sz="2800" i="1" dirty="0" smtClean="0">
                <a:solidFill>
                  <a:schemeClr val="tx1"/>
                </a:solidFill>
              </a:rPr>
              <a:t> проекту і </a:t>
            </a:r>
            <a:r>
              <a:rPr lang="ru-RU" sz="2800" i="1" dirty="0" err="1" smtClean="0">
                <a:solidFill>
                  <a:schemeClr val="tx1"/>
                </a:solidFill>
              </a:rPr>
              <a:t>скрипти</a:t>
            </a:r>
            <a:r>
              <a:rPr lang="ru-RU" sz="2800" i="1" dirty="0" smtClean="0">
                <a:solidFill>
                  <a:schemeClr val="tx1"/>
                </a:solidFill>
              </a:rPr>
              <a:t> для </a:t>
            </a:r>
            <a:r>
              <a:rPr lang="ru-RU" sz="2800" i="1" dirty="0" err="1" smtClean="0">
                <a:solidFill>
                  <a:schemeClr val="tx1"/>
                </a:solidFill>
              </a:rPr>
              <a:t>броузера</a:t>
            </a:r>
            <a:r>
              <a:rPr lang="ru-RU" sz="2800" i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731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і </a:t>
            </a:r>
            <a:r>
              <a:rPr lang="uk-UA" dirty="0" err="1" smtClean="0"/>
              <a:t>Гітхаб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en-US" sz="2600" b="1" dirty="0">
                <a:solidFill>
                  <a:schemeClr val="tx1"/>
                </a:solidFill>
              </a:rPr>
              <a:t>$ </a:t>
            </a:r>
            <a:r>
              <a:rPr lang="en-US" sz="2600" b="1" dirty="0" err="1">
                <a:solidFill>
                  <a:schemeClr val="tx1"/>
                </a:solidFill>
              </a:rPr>
              <a:t>git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init</a:t>
            </a:r>
            <a:r>
              <a:rPr lang="en-US" sz="2600" dirty="0" smtClean="0">
                <a:solidFill>
                  <a:schemeClr val="tx1"/>
                </a:solidFill>
              </a:rPr>
              <a:t> – </a:t>
            </a:r>
            <a:r>
              <a:rPr lang="uk-UA" sz="2600" dirty="0">
                <a:solidFill>
                  <a:schemeClr val="tx1"/>
                </a:solidFill>
              </a:rPr>
              <a:t>створюємо </a:t>
            </a:r>
            <a:r>
              <a:rPr lang="uk-UA" sz="2600" dirty="0" err="1" smtClean="0">
                <a:solidFill>
                  <a:schemeClr val="tx1"/>
                </a:solidFill>
              </a:rPr>
              <a:t>репозиторій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uk-UA" sz="2600" dirty="0" smtClean="0">
                <a:solidFill>
                  <a:schemeClr val="tx1"/>
                </a:solidFill>
              </a:rPr>
              <a:t>для нового проекту.</a:t>
            </a:r>
          </a:p>
          <a:p>
            <a:pPr algn="l" eaLnBrk="1" hangingPunct="1"/>
            <a:r>
              <a:rPr lang="uk-UA" sz="2600" dirty="0" smtClean="0">
                <a:solidFill>
                  <a:schemeClr val="tx1"/>
                </a:solidFill>
              </a:rPr>
              <a:t>В </a:t>
            </a:r>
            <a:r>
              <a:rPr lang="en-US" sz="2600" b="1" dirty="0" smtClean="0">
                <a:solidFill>
                  <a:schemeClr val="tx1"/>
                </a:solidFill>
              </a:rPr>
              <a:t>.</a:t>
            </a:r>
            <a:r>
              <a:rPr lang="en-US" sz="2600" b="1" dirty="0" err="1" smtClean="0">
                <a:solidFill>
                  <a:schemeClr val="tx1"/>
                </a:solidFill>
              </a:rPr>
              <a:t>gitignore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uk-UA" sz="2600" dirty="0" smtClean="0">
                <a:solidFill>
                  <a:schemeClr val="tx1"/>
                </a:solidFill>
              </a:rPr>
              <a:t>можна вказати файли і каталоги, які треба ігнорувати при </a:t>
            </a:r>
            <a:r>
              <a:rPr lang="uk-UA" sz="2600" dirty="0" err="1" smtClean="0">
                <a:solidFill>
                  <a:schemeClr val="tx1"/>
                </a:solidFill>
              </a:rPr>
              <a:t>коммітах</a:t>
            </a:r>
            <a:r>
              <a:rPr lang="uk-UA" sz="26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en-US" sz="2600" b="1" dirty="0">
                <a:solidFill>
                  <a:schemeClr val="tx1"/>
                </a:solidFill>
              </a:rPr>
              <a:t>$ </a:t>
            </a:r>
            <a:r>
              <a:rPr lang="en-US" sz="2600" b="1" dirty="0" err="1" smtClean="0">
                <a:solidFill>
                  <a:schemeClr val="tx1"/>
                </a:solidFill>
              </a:rPr>
              <a:t>git</a:t>
            </a:r>
            <a:r>
              <a:rPr lang="uk-UA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add .</a:t>
            </a:r>
            <a:r>
              <a:rPr lang="uk-UA" sz="2600" dirty="0" smtClean="0">
                <a:solidFill>
                  <a:schemeClr val="tx1"/>
                </a:solidFill>
              </a:rPr>
              <a:t> – додаємо </a:t>
            </a:r>
            <a:r>
              <a:rPr lang="uk-UA" sz="2600" dirty="0" err="1" smtClean="0">
                <a:solidFill>
                  <a:schemeClr val="tx1"/>
                </a:solidFill>
              </a:rPr>
              <a:t>неігноровані</a:t>
            </a:r>
            <a:r>
              <a:rPr lang="uk-UA" sz="2600" dirty="0" smtClean="0">
                <a:solidFill>
                  <a:schemeClr val="tx1"/>
                </a:solidFill>
              </a:rPr>
              <a:t> файли в індекс</a:t>
            </a:r>
          </a:p>
          <a:p>
            <a:pPr algn="l" eaLnBrk="1" hangingPunct="1"/>
            <a:r>
              <a:rPr lang="en-US" sz="2600" b="1" dirty="0" smtClean="0">
                <a:solidFill>
                  <a:schemeClr val="tx1"/>
                </a:solidFill>
              </a:rPr>
              <a:t>$ </a:t>
            </a:r>
            <a:r>
              <a:rPr lang="en-US" sz="2600" b="1" dirty="0" err="1" smtClean="0">
                <a:solidFill>
                  <a:schemeClr val="tx1"/>
                </a:solidFill>
              </a:rPr>
              <a:t>git</a:t>
            </a:r>
            <a:r>
              <a:rPr lang="en-US" sz="2600" b="1" dirty="0" smtClean="0">
                <a:solidFill>
                  <a:schemeClr val="tx1"/>
                </a:solidFill>
              </a:rPr>
              <a:t> ci –m “Initial commit”</a:t>
            </a:r>
            <a:r>
              <a:rPr lang="en-US" sz="2600" dirty="0" smtClean="0">
                <a:solidFill>
                  <a:schemeClr val="tx1"/>
                </a:solidFill>
              </a:rPr>
              <a:t> – </a:t>
            </a:r>
            <a:r>
              <a:rPr lang="uk-UA" sz="2600" dirty="0" smtClean="0">
                <a:solidFill>
                  <a:schemeClr val="tx1"/>
                </a:solidFill>
              </a:rPr>
              <a:t>створюємо перший </a:t>
            </a:r>
            <a:r>
              <a:rPr lang="uk-UA" sz="2600" dirty="0" err="1" smtClean="0">
                <a:solidFill>
                  <a:schemeClr val="tx1"/>
                </a:solidFill>
              </a:rPr>
              <a:t>комміт</a:t>
            </a:r>
            <a:r>
              <a:rPr lang="uk-UA" sz="26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en-US" sz="2600" b="1" dirty="0" smtClean="0">
                <a:solidFill>
                  <a:schemeClr val="tx1"/>
                </a:solidFill>
              </a:rPr>
              <a:t>$ </a:t>
            </a:r>
            <a:r>
              <a:rPr lang="en-US" sz="2600" b="1" dirty="0" err="1" smtClean="0">
                <a:solidFill>
                  <a:schemeClr val="tx1"/>
                </a:solidFill>
              </a:rPr>
              <a:t>git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remote add origin https://github.com/[ВАШ_ЛОГІН</a:t>
            </a:r>
            <a:r>
              <a:rPr lang="en-US" sz="2600" b="1" dirty="0" smtClean="0">
                <a:solidFill>
                  <a:schemeClr val="tx1"/>
                </a:solidFill>
              </a:rPr>
              <a:t>]/first_app.git</a:t>
            </a:r>
            <a:r>
              <a:rPr lang="uk-UA" sz="2600" b="1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– </a:t>
            </a:r>
            <a:r>
              <a:rPr lang="uk-UA" sz="2600" dirty="0" smtClean="0">
                <a:solidFill>
                  <a:schemeClr val="tx1"/>
                </a:solidFill>
              </a:rPr>
              <a:t>створюємо новий </a:t>
            </a:r>
            <a:r>
              <a:rPr lang="uk-UA" sz="2600" dirty="0" err="1" smtClean="0">
                <a:solidFill>
                  <a:schemeClr val="tx1"/>
                </a:solidFill>
              </a:rPr>
              <a:t>репозиторій</a:t>
            </a:r>
            <a:r>
              <a:rPr lang="uk-UA" sz="2600" dirty="0" smtClean="0">
                <a:solidFill>
                  <a:schemeClr val="tx1"/>
                </a:solidFill>
              </a:rPr>
              <a:t> з назвою </a:t>
            </a:r>
            <a:r>
              <a:rPr lang="en-US" sz="2600" b="1" dirty="0" err="1" smtClean="0">
                <a:solidFill>
                  <a:schemeClr val="tx1"/>
                </a:solidFill>
              </a:rPr>
              <a:t>first_app.git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uk-UA" sz="2600" dirty="0" smtClean="0">
                <a:solidFill>
                  <a:schemeClr val="tx1"/>
                </a:solidFill>
              </a:rPr>
              <a:t>і стандартними налаштуваннями, який </a:t>
            </a:r>
            <a:r>
              <a:rPr lang="uk-UA" sz="2600" dirty="0" err="1" smtClean="0">
                <a:solidFill>
                  <a:schemeClr val="tx1"/>
                </a:solidFill>
              </a:rPr>
              <a:t>прив</a:t>
            </a:r>
            <a:r>
              <a:rPr lang="en-US" sz="2600" dirty="0" smtClean="0">
                <a:solidFill>
                  <a:schemeClr val="tx1"/>
                </a:solidFill>
              </a:rPr>
              <a:t>’</a:t>
            </a:r>
            <a:r>
              <a:rPr lang="uk-UA" sz="2600" dirty="0" err="1" smtClean="0">
                <a:solidFill>
                  <a:schemeClr val="tx1"/>
                </a:solidFill>
              </a:rPr>
              <a:t>язується</a:t>
            </a:r>
            <a:r>
              <a:rPr lang="uk-UA" sz="2600" dirty="0" smtClean="0">
                <a:solidFill>
                  <a:schemeClr val="tx1"/>
                </a:solidFill>
              </a:rPr>
              <a:t> до локального.</a:t>
            </a:r>
            <a:endParaRPr lang="en-US" sz="26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600" b="1" dirty="0" smtClean="0">
                <a:solidFill>
                  <a:schemeClr val="tx1"/>
                </a:solidFill>
              </a:rPr>
              <a:t>$ </a:t>
            </a:r>
            <a:r>
              <a:rPr lang="en-US" sz="2600" b="1" dirty="0" err="1" smtClean="0">
                <a:solidFill>
                  <a:schemeClr val="tx1"/>
                </a:solidFill>
              </a:rPr>
              <a:t>git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push -u origin </a:t>
            </a:r>
            <a:r>
              <a:rPr lang="en-US" sz="2600" b="1" dirty="0" smtClean="0">
                <a:solidFill>
                  <a:schemeClr val="tx1"/>
                </a:solidFill>
              </a:rPr>
              <a:t>master</a:t>
            </a:r>
            <a:r>
              <a:rPr lang="en-US" sz="2600" dirty="0" smtClean="0">
                <a:solidFill>
                  <a:schemeClr val="tx1"/>
                </a:solidFill>
              </a:rPr>
              <a:t> – </a:t>
            </a:r>
            <a:r>
              <a:rPr lang="uk-UA" sz="2600" dirty="0" smtClean="0">
                <a:solidFill>
                  <a:schemeClr val="tx1"/>
                </a:solidFill>
              </a:rPr>
              <a:t>викладаємо проект на </a:t>
            </a:r>
            <a:r>
              <a:rPr lang="uk-UA" sz="2600" dirty="0" err="1" smtClean="0">
                <a:solidFill>
                  <a:schemeClr val="tx1"/>
                </a:solidFill>
              </a:rPr>
              <a:t>гітхаб</a:t>
            </a:r>
            <a:r>
              <a:rPr lang="uk-UA" sz="26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en-US" sz="2600" b="1" dirty="0">
                <a:solidFill>
                  <a:schemeClr val="tx1"/>
                </a:solidFill>
              </a:rPr>
              <a:t>$</a:t>
            </a:r>
            <a:r>
              <a:rPr lang="uk-UA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git</a:t>
            </a:r>
            <a:r>
              <a:rPr lang="en-US" sz="2600" b="1" dirty="0" smtClean="0">
                <a:solidFill>
                  <a:schemeClr val="tx1"/>
                </a:solidFill>
              </a:rPr>
              <a:t> push</a:t>
            </a:r>
            <a:r>
              <a:rPr lang="uk-UA" sz="2600" dirty="0" smtClean="0">
                <a:solidFill>
                  <a:schemeClr val="tx1"/>
                </a:solidFill>
              </a:rPr>
              <a:t> – надалі при потребі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uk-UA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1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err="1" smtClean="0"/>
              <a:t>Деплой</a:t>
            </a:r>
            <a:r>
              <a:rPr lang="uk-UA" dirty="0" smtClean="0"/>
              <a:t>?</a:t>
            </a: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endParaRPr lang="uk-UA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</a:rPr>
              <a:t>			Не так швидко </a:t>
            </a:r>
            <a:r>
              <a:rPr lang="uk-UA" sz="28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l" eaLnBrk="1" hangingPunct="1"/>
            <a:endParaRPr lang="uk-UA" sz="2800" dirty="0">
              <a:solidFill>
                <a:schemeClr val="tx1"/>
              </a:solidFill>
              <a:sym typeface="Wingdings" pitchFamily="2" charset="2"/>
            </a:endParaRPr>
          </a:p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  <a:sym typeface="Wingdings" pitchFamily="2" charset="2"/>
              </a:rPr>
              <a:t>Спершу розберемось з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npm</a:t>
            </a:r>
            <a:r>
              <a:rPr lang="uk-UA" sz="2800" dirty="0" smtClean="0">
                <a:solidFill>
                  <a:schemeClr val="tx1"/>
                </a:solidFill>
                <a:sym typeface="Wingdings" pitchFamily="2" charset="2"/>
              </a:rPr>
              <a:t>, тоді </a:t>
            </a:r>
            <a:r>
              <a:rPr lang="uk-UA" sz="28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викопаємо рів з водою і запустимо крокодилів</a:t>
            </a:r>
            <a:r>
              <a:rPr lang="uk-UA" sz="2800" dirty="0" smtClean="0">
                <a:solidFill>
                  <a:schemeClr val="tx1"/>
                </a:solidFill>
                <a:sym typeface="Wingdings" pitchFamily="2" charset="2"/>
              </a:rPr>
              <a:t> налаштуємо захист від дурних помилок і ліні.</a:t>
            </a:r>
          </a:p>
          <a:p>
            <a:pPr algn="l" eaLnBrk="1" hangingPunct="1"/>
            <a:endParaRPr lang="uk-U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6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smtClean="0"/>
              <a:t>Менеджер пакетів </a:t>
            </a:r>
            <a:r>
              <a:rPr lang="en-US" smtClean="0"/>
              <a:t>npm</a:t>
            </a:r>
            <a:endParaRPr lang="uk-UA" smtClean="0"/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80400" cy="5040312"/>
          </a:xfrm>
        </p:spPr>
        <p:txBody>
          <a:bodyPr/>
          <a:lstStyle/>
          <a:p>
            <a:pPr algn="l" eaLnBrk="1" hangingPunct="1"/>
            <a:r>
              <a:rPr lang="ru-RU" sz="2800" dirty="0" err="1" smtClean="0">
                <a:solidFill>
                  <a:schemeClr val="tx1"/>
                </a:solidFill>
              </a:rPr>
              <a:t>Пакетн</a:t>
            </a:r>
            <a:r>
              <a:rPr lang="uk-UA" sz="2800" dirty="0" smtClean="0">
                <a:solidFill>
                  <a:schemeClr val="tx1"/>
                </a:solidFill>
              </a:rPr>
              <a:t>і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модулі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збільшують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можливості</a:t>
            </a:r>
            <a:r>
              <a:rPr lang="ru-RU" sz="2800" dirty="0" smtClean="0">
                <a:solidFill>
                  <a:schemeClr val="tx1"/>
                </a:solidFill>
              </a:rPr>
              <a:t> Node.js. </a:t>
            </a:r>
          </a:p>
          <a:p>
            <a:pPr algn="l" eaLnBrk="1" hangingPunct="1"/>
            <a:r>
              <a:rPr lang="ru-RU" sz="2800" b="1" dirty="0" err="1" smtClean="0">
                <a:solidFill>
                  <a:schemeClr val="tx1"/>
                </a:solidFill>
              </a:rPr>
              <a:t>Npm</a:t>
            </a:r>
            <a:r>
              <a:rPr lang="ru-RU" sz="2800" dirty="0" smtClean="0">
                <a:solidFill>
                  <a:schemeClr val="tx1"/>
                </a:solidFill>
              </a:rPr>
              <a:t> – </a:t>
            </a:r>
            <a:r>
              <a:rPr lang="ru-RU" sz="2800" dirty="0" err="1" smtClean="0">
                <a:solidFill>
                  <a:schemeClr val="tx1"/>
                </a:solidFill>
              </a:rPr>
              <a:t>стандартний</a:t>
            </a:r>
            <a:r>
              <a:rPr lang="ru-RU" sz="2800" dirty="0" smtClean="0">
                <a:solidFill>
                  <a:schemeClr val="tx1"/>
                </a:solidFill>
              </a:rPr>
              <a:t> менеджер </a:t>
            </a:r>
            <a:r>
              <a:rPr lang="ru-RU" sz="2800" dirty="0" err="1" smtClean="0">
                <a:solidFill>
                  <a:schemeClr val="tx1"/>
                </a:solidFill>
              </a:rPr>
              <a:t>пакетів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який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встановлюється</a:t>
            </a:r>
            <a:r>
              <a:rPr lang="ru-RU" sz="2800" dirty="0" smtClean="0">
                <a:solidFill>
                  <a:schemeClr val="tx1"/>
                </a:solidFill>
              </a:rPr>
              <a:t> разом </a:t>
            </a:r>
            <a:r>
              <a:rPr lang="ru-RU" sz="2800" dirty="0" err="1" smtClean="0">
                <a:solidFill>
                  <a:schemeClr val="tx1"/>
                </a:solidFill>
              </a:rPr>
              <a:t>із</a:t>
            </a:r>
            <a:r>
              <a:rPr lang="ru-RU" sz="2800" dirty="0" smtClean="0">
                <a:solidFill>
                  <a:schemeClr val="tx1"/>
                </a:solidFill>
              </a:rPr>
              <a:t> Node.js .</a:t>
            </a:r>
          </a:p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Приклад: </a:t>
            </a:r>
            <a:r>
              <a:rPr lang="uk-UA" sz="2800" dirty="0" smtClean="0">
                <a:solidFill>
                  <a:schemeClr val="tx1"/>
                </a:solidFill>
              </a:rPr>
              <a:t>встановлення</a:t>
            </a:r>
            <a:r>
              <a:rPr lang="ru-RU" sz="2800" dirty="0" smtClean="0">
                <a:solidFill>
                  <a:schemeClr val="tx1"/>
                </a:solidFill>
              </a:rPr>
              <a:t> БД </a:t>
            </a:r>
            <a:r>
              <a:rPr lang="ru-RU" sz="2800" dirty="0" err="1" smtClean="0">
                <a:solidFill>
                  <a:schemeClr val="tx1"/>
                </a:solidFill>
              </a:rPr>
              <a:t>Mysql</a:t>
            </a:r>
            <a:r>
              <a:rPr lang="ru-RU" sz="2800" dirty="0" smtClean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$ </a:t>
            </a:r>
            <a:r>
              <a:rPr lang="ru-RU" sz="2800" b="1" dirty="0" err="1" smtClean="0">
                <a:solidFill>
                  <a:schemeClr val="tx1"/>
                </a:solidFill>
              </a:rPr>
              <a:t>npm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install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mysql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uk-UA" sz="2800" dirty="0" smtClean="0">
                <a:solidFill>
                  <a:schemeClr val="tx1"/>
                </a:solidFill>
              </a:rPr>
              <a:t>локально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$ </a:t>
            </a:r>
            <a:r>
              <a:rPr lang="ru-RU" sz="2800" b="1" dirty="0" err="1">
                <a:solidFill>
                  <a:schemeClr val="tx1"/>
                </a:solidFill>
              </a:rPr>
              <a:t>npm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install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mysql</a:t>
            </a:r>
            <a:r>
              <a:rPr lang="ru-RU" sz="2800" b="1" dirty="0" smtClean="0">
                <a:solidFill>
                  <a:schemeClr val="tx1"/>
                </a:solidFill>
              </a:rPr>
              <a:t> –</a:t>
            </a:r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r>
              <a:rPr lang="uk-UA" sz="2800" b="1" dirty="0" smtClean="0">
                <a:solidFill>
                  <a:schemeClr val="tx1"/>
                </a:solidFill>
              </a:rPr>
              <a:t>		</a:t>
            </a:r>
            <a:r>
              <a:rPr lang="uk-UA" sz="2800" dirty="0" smtClean="0">
                <a:solidFill>
                  <a:schemeClr val="tx1"/>
                </a:solidFill>
              </a:rPr>
              <a:t>(глобально)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ru-RU" sz="2800" dirty="0" err="1" smtClean="0">
                <a:solidFill>
                  <a:schemeClr val="tx1"/>
                </a:solidFill>
              </a:rPr>
              <a:t>каталозі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node_modules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появиться каталог </a:t>
            </a:r>
            <a:r>
              <a:rPr lang="en-US" sz="2800" b="1" dirty="0" err="1" smtClean="0">
                <a:solidFill>
                  <a:schemeClr val="tx1"/>
                </a:solidFill>
              </a:rPr>
              <a:t>mysql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із своїми залежностями.</a:t>
            </a:r>
          </a:p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</a:rPr>
              <a:t>Перелік доступних модулів є на </a:t>
            </a:r>
            <a:r>
              <a:rPr lang="uk-UA" sz="2800" dirty="0" err="1" smtClean="0">
                <a:solidFill>
                  <a:schemeClr val="tx1"/>
                </a:solidFill>
              </a:rPr>
              <a:t>оф.сайті</a:t>
            </a:r>
            <a:r>
              <a:rPr lang="uk-UA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npm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fr-FR" sz="2800" b="1" dirty="0" smtClean="0">
                <a:solidFill>
                  <a:schemeClr val="tx1"/>
                </a:solidFill>
              </a:rPr>
              <a:t>https://www.npmjs.org/</a:t>
            </a:r>
            <a:endParaRPr lang="uk-UA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Додаємо модулі (і залежності)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80400" cy="5040312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$ </a:t>
            </a:r>
            <a:r>
              <a:rPr lang="ru-RU" sz="2800" b="1" dirty="0" err="1" smtClean="0">
                <a:solidFill>
                  <a:schemeClr val="tx1"/>
                </a:solidFill>
              </a:rPr>
              <a:t>npm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install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lodash</a:t>
            </a:r>
            <a:r>
              <a:rPr lang="en-US" sz="2800" b="1" dirty="0" smtClean="0">
                <a:solidFill>
                  <a:schemeClr val="tx1"/>
                </a:solidFill>
              </a:rPr>
              <a:t> –save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– </a:t>
            </a:r>
            <a:r>
              <a:rPr lang="uk-UA" sz="2800" dirty="0" smtClean="0">
                <a:solidFill>
                  <a:schemeClr val="tx1"/>
                </a:solidFill>
              </a:rPr>
              <a:t>бібліотеку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завантажуємо </a:t>
            </a:r>
            <a:r>
              <a:rPr lang="uk-UA" sz="2800" dirty="0">
                <a:solidFill>
                  <a:schemeClr val="tx1"/>
                </a:solidFill>
              </a:rPr>
              <a:t>в каталог </a:t>
            </a:r>
            <a:r>
              <a:rPr lang="en-US" sz="2800" b="1" dirty="0" err="1" smtClean="0">
                <a:solidFill>
                  <a:schemeClr val="tx1"/>
                </a:solidFill>
              </a:rPr>
              <a:t>node_modules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і </a:t>
            </a:r>
            <a:r>
              <a:rPr lang="uk-UA" sz="2800" dirty="0" smtClean="0">
                <a:solidFill>
                  <a:schemeClr val="tx1"/>
                </a:solidFill>
              </a:rPr>
              <a:t>включаємо її </a:t>
            </a:r>
            <a:r>
              <a:rPr lang="uk-UA" sz="2800" dirty="0">
                <a:solidFill>
                  <a:schemeClr val="tx1"/>
                </a:solidFill>
              </a:rPr>
              <a:t>використання в проекті - у файлі </a:t>
            </a:r>
            <a:r>
              <a:rPr lang="en-US" sz="2800" b="1" dirty="0" err="1">
                <a:solidFill>
                  <a:schemeClr val="tx1"/>
                </a:solidFill>
              </a:rPr>
              <a:t>package.json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появляється </a:t>
            </a:r>
            <a:r>
              <a:rPr lang="uk-UA" sz="2800" dirty="0">
                <a:solidFill>
                  <a:schemeClr val="tx1"/>
                </a:solidFill>
              </a:rPr>
              <a:t>нова </a:t>
            </a:r>
            <a:r>
              <a:rPr lang="uk-UA" sz="2800" dirty="0" smtClean="0">
                <a:solidFill>
                  <a:schemeClr val="tx1"/>
                </a:solidFill>
              </a:rPr>
              <a:t>секція </a:t>
            </a:r>
            <a:r>
              <a:rPr lang="en-US" sz="2800" b="1" dirty="0">
                <a:solidFill>
                  <a:schemeClr val="tx1"/>
                </a:solidFill>
              </a:rPr>
              <a:t>dependencies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"dependencies": {</a:t>
            </a:r>
          </a:p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uk-UA" sz="2800" b="1" dirty="0" smtClean="0">
                <a:solidFill>
                  <a:schemeClr val="tx1"/>
                </a:solidFill>
              </a:rPr>
              <a:t>    </a:t>
            </a:r>
            <a:r>
              <a:rPr lang="en-US" sz="2800" b="1" dirty="0" smtClean="0">
                <a:solidFill>
                  <a:schemeClr val="tx1"/>
                </a:solidFill>
              </a:rPr>
              <a:t>"</a:t>
            </a:r>
            <a:r>
              <a:rPr lang="en-US" sz="2800" b="1" dirty="0" err="1">
                <a:solidFill>
                  <a:schemeClr val="tx1"/>
                </a:solidFill>
              </a:rPr>
              <a:t>lodash</a:t>
            </a:r>
            <a:r>
              <a:rPr lang="en-US" sz="2800" b="1" dirty="0">
                <a:solidFill>
                  <a:schemeClr val="tx1"/>
                </a:solidFill>
              </a:rPr>
              <a:t>": "4.17.15"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}</a:t>
            </a:r>
          </a:p>
          <a:p>
            <a:pPr algn="l" eaLnBrk="1" hangingPunct="1"/>
            <a:endParaRPr lang="uk-UA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</a:rPr>
              <a:t>Використання модуля в коді:</a:t>
            </a:r>
          </a:p>
          <a:p>
            <a:pPr algn="l" eaLnBrk="1" hangingPunct="1"/>
            <a:r>
              <a:rPr lang="fr-FR" sz="2800" b="1" dirty="0">
                <a:solidFill>
                  <a:schemeClr val="tx1"/>
                </a:solidFill>
              </a:rPr>
              <a:t>const _ = require('lodash')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Навіщо </a:t>
            </a:r>
            <a:r>
              <a:rPr lang="en-US" dirty="0" err="1" smtClean="0"/>
              <a:t>lodash</a:t>
            </a:r>
            <a:endParaRPr lang="uk-UA" dirty="0" smtClean="0"/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80400" cy="5040312"/>
          </a:xfrm>
        </p:spPr>
        <p:txBody>
          <a:bodyPr/>
          <a:lstStyle/>
          <a:p>
            <a:pPr algn="l" eaLnBrk="1" hangingPunct="1"/>
            <a:r>
              <a:rPr lang="ru-RU" sz="2800" b="1" dirty="0" err="1">
                <a:solidFill>
                  <a:schemeClr val="tx1"/>
                </a:solidFill>
              </a:rPr>
              <a:t>Lodash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– </a:t>
            </a:r>
            <a:r>
              <a:rPr lang="ru-RU" sz="2800" dirty="0" err="1" smtClean="0">
                <a:solidFill>
                  <a:schemeClr val="tx1"/>
                </a:solidFill>
              </a:rPr>
              <a:t>це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JS-</a:t>
            </a:r>
            <a:r>
              <a:rPr lang="ru-RU" sz="2800" dirty="0" err="1">
                <a:solidFill>
                  <a:schemeClr val="tx1"/>
                </a:solidFill>
              </a:rPr>
              <a:t>бібліотека</a:t>
            </a:r>
            <a:r>
              <a:rPr lang="ru-RU" sz="2800" dirty="0">
                <a:solidFill>
                  <a:schemeClr val="tx1"/>
                </a:solidFill>
              </a:rPr>
              <a:t> з </a:t>
            </a:r>
            <a:r>
              <a:rPr lang="ru-RU" sz="2800" dirty="0" err="1">
                <a:solidFill>
                  <a:schemeClr val="tx1"/>
                </a:solidFill>
              </a:rPr>
              <a:t>корисними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функціями</a:t>
            </a:r>
            <a:r>
              <a:rPr lang="ru-RU" sz="2800" dirty="0">
                <a:solidFill>
                  <a:schemeClr val="tx1"/>
                </a:solidFill>
              </a:rPr>
              <a:t> для </a:t>
            </a:r>
            <a:r>
              <a:rPr lang="ru-RU" sz="2800" dirty="0" err="1">
                <a:solidFill>
                  <a:schemeClr val="tx1"/>
                </a:solidFill>
              </a:rPr>
              <a:t>поширених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завдань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програмування</a:t>
            </a:r>
            <a:r>
              <a:rPr lang="ru-RU" sz="2800" dirty="0">
                <a:solidFill>
                  <a:schemeClr val="tx1"/>
                </a:solidFill>
              </a:rPr>
              <a:t> (</a:t>
            </a:r>
            <a:r>
              <a:rPr lang="ru-RU" sz="2800" dirty="0" err="1">
                <a:solidFill>
                  <a:schemeClr val="tx1"/>
                </a:solidFill>
              </a:rPr>
              <a:t>функціональне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програмування</a:t>
            </a:r>
            <a:r>
              <a:rPr lang="ru-RU" sz="2800" dirty="0" smtClean="0">
                <a:solidFill>
                  <a:schemeClr val="tx1"/>
                </a:solidFill>
              </a:rPr>
              <a:t>).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b="1" dirty="0" err="1">
                <a:solidFill>
                  <a:schemeClr val="tx1"/>
                </a:solidFill>
              </a:rPr>
              <a:t>Функціональне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програмування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–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процес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розрахунку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трактується</a:t>
            </a:r>
            <a:r>
              <a:rPr lang="ru-RU" sz="2800" dirty="0">
                <a:solidFill>
                  <a:schemeClr val="tx1"/>
                </a:solidFill>
              </a:rPr>
              <a:t> як </a:t>
            </a:r>
            <a:r>
              <a:rPr lang="ru-RU" sz="2800" dirty="0" err="1">
                <a:solidFill>
                  <a:schemeClr val="tx1"/>
                </a:solidFill>
              </a:rPr>
              <a:t>обчислення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значень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виразів</a:t>
            </a:r>
            <a:r>
              <a:rPr lang="ru-RU" sz="2800" dirty="0">
                <a:solidFill>
                  <a:schemeClr val="tx1"/>
                </a:solidFill>
              </a:rPr>
              <a:t> (</a:t>
            </a:r>
            <a:r>
              <a:rPr lang="ru-RU" sz="2800" dirty="0" err="1">
                <a:solidFill>
                  <a:schemeClr val="tx1"/>
                </a:solidFill>
              </a:rPr>
              <a:t>уникає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використання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змінюваного</a:t>
            </a:r>
            <a:r>
              <a:rPr lang="ru-RU" sz="2800" dirty="0">
                <a:solidFill>
                  <a:schemeClr val="tx1"/>
                </a:solidFill>
              </a:rPr>
              <a:t> стану та </a:t>
            </a:r>
            <a:r>
              <a:rPr lang="ru-RU" sz="2800" dirty="0" err="1">
                <a:solidFill>
                  <a:schemeClr val="tx1"/>
                </a:solidFill>
              </a:rPr>
              <a:t>надає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перевагу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функціям</a:t>
            </a:r>
            <a:r>
              <a:rPr lang="ru-RU" sz="2800" dirty="0">
                <a:solidFill>
                  <a:schemeClr val="tx1"/>
                </a:solidFill>
              </a:rPr>
              <a:t> без </a:t>
            </a:r>
            <a:r>
              <a:rPr lang="ru-RU" sz="2800" dirty="0" err="1">
                <a:solidFill>
                  <a:schemeClr val="tx1"/>
                </a:solidFill>
              </a:rPr>
              <a:t>сторонніх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ефектів</a:t>
            </a:r>
            <a:r>
              <a:rPr lang="ru-RU" sz="2800" dirty="0">
                <a:solidFill>
                  <a:schemeClr val="tx1"/>
                </a:solidFill>
              </a:rPr>
              <a:t> з </a:t>
            </a:r>
            <a:r>
              <a:rPr lang="ru-RU" sz="2800" dirty="0" err="1">
                <a:solidFill>
                  <a:schemeClr val="tx1"/>
                </a:solidFill>
              </a:rPr>
              <a:t>незмінюваними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даними</a:t>
            </a:r>
            <a:r>
              <a:rPr lang="ru-RU" sz="2800" dirty="0">
                <a:solidFill>
                  <a:schemeClr val="tx1"/>
                </a:solidFill>
              </a:rPr>
              <a:t>).</a:t>
            </a:r>
          </a:p>
          <a:p>
            <a:pPr algn="l" eaLnBrk="1" hangingPunct="1"/>
            <a:r>
              <a:rPr lang="ru-RU" sz="2800" b="1" dirty="0" err="1">
                <a:solidFill>
                  <a:schemeClr val="tx1"/>
                </a:solidFill>
              </a:rPr>
              <a:t>Імперативне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програмування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– </a:t>
            </a:r>
            <a:r>
              <a:rPr lang="ru-RU" sz="2800" dirty="0" err="1" smtClean="0">
                <a:solidFill>
                  <a:schemeClr val="tx1"/>
                </a:solidFill>
              </a:rPr>
              <a:t>програма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складається</a:t>
            </a:r>
            <a:r>
              <a:rPr lang="ru-RU" sz="2800" dirty="0">
                <a:solidFill>
                  <a:schemeClr val="tx1"/>
                </a:solidFill>
              </a:rPr>
              <a:t> з </a:t>
            </a:r>
            <a:r>
              <a:rPr lang="ru-RU" sz="2800" dirty="0" err="1">
                <a:solidFill>
                  <a:schemeClr val="tx1"/>
                </a:solidFill>
              </a:rPr>
              <a:t>виразів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які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змінюють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глобальний</a:t>
            </a:r>
            <a:r>
              <a:rPr lang="ru-RU" sz="2800" dirty="0">
                <a:solidFill>
                  <a:schemeClr val="tx1"/>
                </a:solidFill>
              </a:rPr>
              <a:t> стан </a:t>
            </a:r>
            <a:r>
              <a:rPr lang="ru-RU" sz="2800" dirty="0" err="1">
                <a:solidFill>
                  <a:schemeClr val="tx1"/>
                </a:solidFill>
              </a:rPr>
              <a:t>програми</a:t>
            </a:r>
            <a:r>
              <a:rPr lang="ru-RU" sz="2800" dirty="0">
                <a:solidFill>
                  <a:schemeClr val="tx1"/>
                </a:solidFill>
              </a:rPr>
              <a:t> при </a:t>
            </a:r>
            <a:r>
              <a:rPr lang="ru-RU" sz="2800" dirty="0" err="1">
                <a:solidFill>
                  <a:schemeClr val="tx1"/>
                </a:solidFill>
              </a:rPr>
              <a:t>виконанні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1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Залежності для розробки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80400" cy="5040312"/>
          </a:xfrm>
        </p:spPr>
        <p:txBody>
          <a:bodyPr/>
          <a:lstStyle/>
          <a:p>
            <a:pPr algn="l" eaLnBrk="1" hangingPunct="1"/>
            <a:r>
              <a:rPr lang="ru-RU" sz="2800" dirty="0">
                <a:solidFill>
                  <a:schemeClr val="tx1"/>
                </a:solidFill>
              </a:rPr>
              <a:t>Коли </a:t>
            </a:r>
            <a:r>
              <a:rPr lang="ru-RU" sz="2800" dirty="0" err="1">
                <a:solidFill>
                  <a:schemeClr val="tx1"/>
                </a:solidFill>
              </a:rPr>
              <a:t>ви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збираєте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додаток</a:t>
            </a:r>
            <a:r>
              <a:rPr lang="ru-RU" sz="2800" dirty="0">
                <a:solidFill>
                  <a:schemeClr val="tx1"/>
                </a:solidFill>
              </a:rPr>
              <a:t>, вам </a:t>
            </a:r>
            <a:r>
              <a:rPr lang="ru-RU" sz="2800" dirty="0" err="1">
                <a:solidFill>
                  <a:schemeClr val="tx1"/>
                </a:solidFill>
              </a:rPr>
              <a:t>варто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мінімізувати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JS-</a:t>
            </a:r>
            <a:r>
              <a:rPr lang="ru-RU" sz="2800" dirty="0" err="1">
                <a:solidFill>
                  <a:schemeClr val="tx1"/>
                </a:solidFill>
              </a:rPr>
              <a:t>файли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об'єднати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CSS-</a:t>
            </a:r>
            <a:r>
              <a:rPr lang="ru-RU" sz="2800" dirty="0" err="1">
                <a:solidFill>
                  <a:schemeClr val="tx1"/>
                </a:solidFill>
              </a:rPr>
              <a:t>файли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тощо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  <a:r>
              <a:rPr lang="ru-RU" sz="2800" dirty="0" err="1">
                <a:solidFill>
                  <a:schemeClr val="tx1"/>
                </a:solidFill>
              </a:rPr>
              <a:t>Модулі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які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це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роблять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потрібні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тільки</a:t>
            </a:r>
            <a:r>
              <a:rPr lang="ru-RU" sz="2800" dirty="0">
                <a:solidFill>
                  <a:schemeClr val="tx1"/>
                </a:solidFill>
              </a:rPr>
              <a:t> в момент </a:t>
            </a:r>
            <a:r>
              <a:rPr lang="ru-RU" sz="2800" dirty="0" err="1">
                <a:solidFill>
                  <a:schemeClr val="tx1"/>
                </a:solidFill>
              </a:rPr>
              <a:t>створення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ресурсів</a:t>
            </a:r>
            <a:r>
              <a:rPr lang="ru-RU" sz="2800" dirty="0">
                <a:solidFill>
                  <a:schemeClr val="tx1"/>
                </a:solidFill>
              </a:rPr>
              <a:t>, тому </a:t>
            </a:r>
            <a:r>
              <a:rPr lang="ru-RU" sz="2800" dirty="0" err="1">
                <a:solidFill>
                  <a:schemeClr val="tx1"/>
                </a:solidFill>
              </a:rPr>
              <a:t>робочий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додаток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їх</a:t>
            </a:r>
            <a:r>
              <a:rPr lang="ru-RU" sz="2800" dirty="0">
                <a:solidFill>
                  <a:schemeClr val="tx1"/>
                </a:solidFill>
              </a:rPr>
              <a:t> не </a:t>
            </a:r>
            <a:r>
              <a:rPr lang="ru-RU" sz="2800" dirty="0" err="1">
                <a:solidFill>
                  <a:schemeClr val="tx1"/>
                </a:solidFill>
              </a:rPr>
              <a:t>потребує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  <a:r>
              <a:rPr lang="ru-RU" sz="2800" dirty="0" err="1" smtClean="0">
                <a:solidFill>
                  <a:schemeClr val="tx1"/>
                </a:solidFill>
              </a:rPr>
              <a:t>Ці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модулі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можна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встановити</a:t>
            </a:r>
            <a:r>
              <a:rPr lang="ru-RU" sz="2800" dirty="0">
                <a:solidFill>
                  <a:schemeClr val="tx1"/>
                </a:solidFill>
              </a:rPr>
              <a:t> так: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$ </a:t>
            </a:r>
            <a:r>
              <a:rPr lang="fr-FR" sz="2800" b="1" dirty="0" smtClean="0">
                <a:solidFill>
                  <a:schemeClr val="tx1"/>
                </a:solidFill>
              </a:rPr>
              <a:t>npm </a:t>
            </a:r>
            <a:r>
              <a:rPr lang="fr-FR" sz="2800" b="1" dirty="0">
                <a:solidFill>
                  <a:schemeClr val="tx1"/>
                </a:solidFill>
              </a:rPr>
              <a:t>install mocha --</a:t>
            </a:r>
            <a:r>
              <a:rPr lang="fr-FR" sz="2800" b="1" dirty="0" smtClean="0">
                <a:solidFill>
                  <a:schemeClr val="tx1"/>
                </a:solidFill>
              </a:rPr>
              <a:t>save-dev</a:t>
            </a:r>
          </a:p>
          <a:p>
            <a:pPr algn="l" eaLnBrk="1" hangingPunct="1"/>
            <a:r>
              <a:rPr lang="ru-RU" sz="2800" dirty="0">
                <a:solidFill>
                  <a:schemeClr val="tx1"/>
                </a:solidFill>
              </a:rPr>
              <a:t>У </a:t>
            </a:r>
            <a:r>
              <a:rPr lang="ru-RU" sz="2800" dirty="0" err="1">
                <a:solidFill>
                  <a:schemeClr val="tx1"/>
                </a:solidFill>
              </a:rPr>
              <a:t>файлі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fr-FR" sz="2800" b="1" dirty="0">
                <a:solidFill>
                  <a:schemeClr val="tx1"/>
                </a:solidFill>
              </a:rPr>
              <a:t>package.json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появиться </a:t>
            </a:r>
            <a:r>
              <a:rPr lang="uk-UA" sz="2800" dirty="0" smtClean="0">
                <a:solidFill>
                  <a:schemeClr val="tx1"/>
                </a:solidFill>
              </a:rPr>
              <a:t>секція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fr-FR" sz="2800" b="1" dirty="0">
                <a:solidFill>
                  <a:schemeClr val="tx1"/>
                </a:solidFill>
              </a:rPr>
              <a:t>devDependencies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з описом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модулів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встановлених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через </a:t>
            </a:r>
            <a:r>
              <a:rPr lang="ru-RU" sz="2800" b="1" dirty="0">
                <a:solidFill>
                  <a:schemeClr val="tx1"/>
                </a:solidFill>
              </a:rPr>
              <a:t>--</a:t>
            </a:r>
            <a:r>
              <a:rPr lang="fr-FR" sz="2800" b="1" dirty="0">
                <a:solidFill>
                  <a:schemeClr val="tx1"/>
                </a:solidFill>
              </a:rPr>
              <a:t>save-dev</a:t>
            </a:r>
            <a:r>
              <a:rPr lang="fr-FR" sz="2800" dirty="0">
                <a:solidFill>
                  <a:schemeClr val="tx1"/>
                </a:solidFill>
              </a:rPr>
              <a:t> (</a:t>
            </a:r>
            <a:r>
              <a:rPr lang="ru-RU" sz="2800" dirty="0" err="1">
                <a:solidFill>
                  <a:schemeClr val="tx1"/>
                </a:solidFill>
              </a:rPr>
              <a:t>розміщення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модулів</a:t>
            </a:r>
            <a:r>
              <a:rPr lang="ru-RU" sz="2800" dirty="0" smtClean="0">
                <a:solidFill>
                  <a:schemeClr val="tx1"/>
                </a:solidFill>
              </a:rPr>
              <a:t> так </a:t>
            </a:r>
            <a:r>
              <a:rPr lang="ru-RU" sz="2800" dirty="0">
                <a:solidFill>
                  <a:schemeClr val="tx1"/>
                </a:solidFill>
              </a:rPr>
              <a:t>само в </a:t>
            </a:r>
            <a:r>
              <a:rPr lang="fr-FR" sz="2800" b="1" dirty="0">
                <a:solidFill>
                  <a:schemeClr val="tx1"/>
                </a:solidFill>
              </a:rPr>
              <a:t>node_modules</a:t>
            </a:r>
            <a:r>
              <a:rPr lang="fr-FR" sz="2800" dirty="0">
                <a:solidFill>
                  <a:schemeClr val="tx1"/>
                </a:solidFill>
              </a:rPr>
              <a:t>).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5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smtClean="0"/>
              <a:t>Властивості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07375" cy="50403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500" b="1" dirty="0">
                <a:solidFill>
                  <a:schemeClr val="tx1"/>
                </a:solidFill>
              </a:rPr>
              <a:t>Node.js</a:t>
            </a:r>
            <a:r>
              <a:rPr lang="ru-RU" sz="2500" dirty="0">
                <a:solidFill>
                  <a:schemeClr val="tx1"/>
                </a:solidFill>
              </a:rPr>
              <a:t> — </a:t>
            </a:r>
            <a:r>
              <a:rPr lang="ru-RU" sz="2500" dirty="0" err="1" smtClean="0">
                <a:solidFill>
                  <a:schemeClr val="tx1"/>
                </a:solidFill>
              </a:rPr>
              <a:t>це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довкілля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виконання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b="1" dirty="0" smtClean="0">
                <a:solidFill>
                  <a:schemeClr val="tx1"/>
                </a:solidFill>
              </a:rPr>
              <a:t>JS</a:t>
            </a:r>
            <a:r>
              <a:rPr lang="ru-RU" sz="2500" dirty="0" smtClean="0">
                <a:solidFill>
                  <a:schemeClr val="tx1"/>
                </a:solidFill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</a:rPr>
              <a:t>побудоване</a:t>
            </a:r>
            <a:r>
              <a:rPr lang="ru-RU" sz="2500" dirty="0" smtClean="0">
                <a:solidFill>
                  <a:schemeClr val="tx1"/>
                </a:solidFill>
              </a:rPr>
              <a:t> на JS-движку </a:t>
            </a:r>
            <a:r>
              <a:rPr lang="ru-RU" sz="2500" b="1" dirty="0">
                <a:solidFill>
                  <a:schemeClr val="tx1"/>
                </a:solidFill>
              </a:rPr>
              <a:t>V8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бровзера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Chrome</a:t>
            </a:r>
            <a:r>
              <a:rPr lang="ru-RU" sz="2500" dirty="0" smtClean="0">
                <a:solidFill>
                  <a:schemeClr val="tx1"/>
                </a:solidFill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</a:rPr>
              <a:t>що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дає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можливість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писати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продуктивний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</a:rPr>
              <a:t>серверний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>
                <a:solidFill>
                  <a:schemeClr val="tx1"/>
                </a:solidFill>
              </a:rPr>
              <a:t>код </a:t>
            </a:r>
            <a:r>
              <a:rPr lang="ru-RU" sz="2500" dirty="0" smtClean="0">
                <a:solidFill>
                  <a:schemeClr val="tx1"/>
                </a:solidFill>
              </a:rPr>
              <a:t>на </a:t>
            </a:r>
            <a:r>
              <a:rPr lang="ru-RU" sz="2500" b="1" dirty="0" smtClean="0">
                <a:solidFill>
                  <a:schemeClr val="tx1"/>
                </a:solidFill>
              </a:rPr>
              <a:t>JS</a:t>
            </a:r>
            <a:r>
              <a:rPr lang="ru-RU" sz="2500" dirty="0" smtClean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defRPr/>
            </a:pPr>
            <a:r>
              <a:rPr lang="ru-RU" sz="2500" dirty="0" err="1" smtClean="0">
                <a:solidFill>
                  <a:schemeClr val="tx1"/>
                </a:solidFill>
              </a:rPr>
              <a:t>Властивості</a:t>
            </a:r>
            <a:r>
              <a:rPr lang="ru-RU" sz="2500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ru-RU" sz="2500" dirty="0">
                <a:solidFill>
                  <a:schemeClr val="tx1"/>
                </a:solidFill>
              </a:rPr>
              <a:t>асинхронна </a:t>
            </a:r>
            <a:r>
              <a:rPr lang="ru-RU" sz="2500" dirty="0" err="1" smtClean="0">
                <a:solidFill>
                  <a:schemeClr val="tx1"/>
                </a:solidFill>
              </a:rPr>
              <a:t>однопоточна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>
                <a:solidFill>
                  <a:schemeClr val="tx1"/>
                </a:solidFill>
              </a:rPr>
              <a:t>модель </a:t>
            </a:r>
            <a:r>
              <a:rPr lang="ru-RU" sz="2500" dirty="0" err="1">
                <a:solidFill>
                  <a:schemeClr val="tx1"/>
                </a:solidFill>
              </a:rPr>
              <a:t>виконання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dirty="0" err="1">
                <a:solidFill>
                  <a:schemeClr val="tx1"/>
                </a:solidFill>
              </a:rPr>
              <a:t>запитів</a:t>
            </a:r>
            <a:r>
              <a:rPr lang="ru-RU" sz="2500" dirty="0">
                <a:solidFill>
                  <a:schemeClr val="tx1"/>
                </a:solidFill>
              </a:rPr>
              <a:t>;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ru-RU" sz="2500" dirty="0" err="1">
                <a:solidFill>
                  <a:schemeClr val="tx1"/>
                </a:solidFill>
              </a:rPr>
              <a:t>неблокуючий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dirty="0" err="1">
                <a:solidFill>
                  <a:schemeClr val="tx1"/>
                </a:solidFill>
              </a:rPr>
              <a:t>ввід</a:t>
            </a:r>
            <a:r>
              <a:rPr lang="ru-RU" sz="2500" dirty="0">
                <a:solidFill>
                  <a:schemeClr val="tx1"/>
                </a:solidFill>
              </a:rPr>
              <a:t>/</a:t>
            </a:r>
            <a:r>
              <a:rPr lang="ru-RU" sz="2500" dirty="0" err="1">
                <a:solidFill>
                  <a:schemeClr val="tx1"/>
                </a:solidFill>
              </a:rPr>
              <a:t>вивід</a:t>
            </a:r>
            <a:r>
              <a:rPr lang="ru-RU" sz="2500" dirty="0">
                <a:solidFill>
                  <a:schemeClr val="tx1"/>
                </a:solidFill>
              </a:rPr>
              <a:t>;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ru-RU" sz="2500" dirty="0">
                <a:solidFill>
                  <a:schemeClr val="tx1"/>
                </a:solidFill>
              </a:rPr>
              <a:t>система </a:t>
            </a:r>
            <a:r>
              <a:rPr lang="ru-RU" sz="2500" dirty="0" err="1">
                <a:solidFill>
                  <a:schemeClr val="tx1"/>
                </a:solidFill>
              </a:rPr>
              <a:t>модулів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fr-FR" sz="2500" dirty="0" smtClean="0">
                <a:solidFill>
                  <a:schemeClr val="tx1"/>
                </a:solidFill>
              </a:rPr>
              <a:t>CommonJS</a:t>
            </a:r>
            <a:r>
              <a:rPr lang="uk-UA" sz="2500" dirty="0" smtClean="0">
                <a:solidFill>
                  <a:schemeClr val="tx1"/>
                </a:solidFill>
              </a:rPr>
              <a:t> як мови програмування поза </a:t>
            </a:r>
            <a:r>
              <a:rPr lang="uk-UA" sz="2500" dirty="0" err="1" smtClean="0">
                <a:solidFill>
                  <a:schemeClr val="tx1"/>
                </a:solidFill>
              </a:rPr>
              <a:t>бровзером</a:t>
            </a:r>
            <a:r>
              <a:rPr lang="fr-FR" sz="2500" dirty="0" smtClean="0">
                <a:solidFill>
                  <a:schemeClr val="tx1"/>
                </a:solidFill>
              </a:rPr>
              <a:t>;</a:t>
            </a:r>
            <a:endParaRPr lang="fr-FR" sz="25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ru-RU" sz="2500" dirty="0" smtClean="0">
                <a:solidFill>
                  <a:schemeClr val="tx1"/>
                </a:solidFill>
              </a:rPr>
              <a:t>движок </a:t>
            </a:r>
            <a:r>
              <a:rPr lang="fr-FR" sz="2500" dirty="0" smtClean="0">
                <a:solidFill>
                  <a:schemeClr val="tx1"/>
                </a:solidFill>
              </a:rPr>
              <a:t>JS </a:t>
            </a:r>
            <a:r>
              <a:rPr lang="fr-FR" sz="2500" dirty="0">
                <a:solidFill>
                  <a:schemeClr val="tx1"/>
                </a:solidFill>
              </a:rPr>
              <a:t>Google </a:t>
            </a:r>
            <a:r>
              <a:rPr lang="fr-FR" sz="2500" dirty="0" smtClean="0">
                <a:solidFill>
                  <a:schemeClr val="tx1"/>
                </a:solidFill>
              </a:rPr>
              <a:t>V8</a:t>
            </a:r>
            <a:r>
              <a:rPr lang="uk-UA" sz="2500" dirty="0" smtClean="0">
                <a:solidFill>
                  <a:schemeClr val="tx1"/>
                </a:solidFill>
              </a:rPr>
              <a:t> для швидкості і масштабованості</a:t>
            </a:r>
            <a:r>
              <a:rPr lang="fr-FR" sz="2500" dirty="0" smtClean="0">
                <a:solidFill>
                  <a:schemeClr val="tx1"/>
                </a:solidFill>
              </a:rPr>
              <a:t>;</a:t>
            </a:r>
            <a:endParaRPr lang="uk-UA" sz="25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ru-RU" sz="2500" dirty="0">
                <a:solidFill>
                  <a:schemeClr val="tx1"/>
                </a:solidFill>
              </a:rPr>
              <a:t>Для </a:t>
            </a:r>
            <a:r>
              <a:rPr lang="ru-RU" sz="2500" dirty="0" err="1">
                <a:solidFill>
                  <a:schemeClr val="tx1"/>
                </a:solidFill>
              </a:rPr>
              <a:t>керування</a:t>
            </a:r>
            <a:r>
              <a:rPr lang="ru-RU" sz="2500" dirty="0">
                <a:solidFill>
                  <a:schemeClr val="tx1"/>
                </a:solidFill>
              </a:rPr>
              <a:t> модулями </a:t>
            </a:r>
            <a:r>
              <a:rPr lang="ru-RU" sz="2500" dirty="0" err="1">
                <a:solidFill>
                  <a:schemeClr val="tx1"/>
                </a:solidFill>
              </a:rPr>
              <a:t>використовується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dirty="0" err="1">
                <a:solidFill>
                  <a:schemeClr val="tx1"/>
                </a:solidFill>
              </a:rPr>
              <a:t>пакетний</a:t>
            </a:r>
            <a:r>
              <a:rPr lang="ru-RU" sz="2500" dirty="0">
                <a:solidFill>
                  <a:schemeClr val="tx1"/>
                </a:solidFill>
              </a:rPr>
              <a:t> менеджер </a:t>
            </a:r>
            <a:r>
              <a:rPr lang="ru-RU" sz="2500" b="1" dirty="0" err="1">
                <a:solidFill>
                  <a:schemeClr val="tx1"/>
                </a:solidFill>
              </a:rPr>
              <a:t>npm</a:t>
            </a:r>
            <a:r>
              <a:rPr lang="ru-RU" sz="2500" dirty="0">
                <a:solidFill>
                  <a:schemeClr val="tx1"/>
                </a:solidFill>
              </a:rPr>
              <a:t> (</a:t>
            </a:r>
            <a:r>
              <a:rPr lang="ru-RU" sz="2500" b="1" dirty="0" err="1">
                <a:solidFill>
                  <a:schemeClr val="tx1"/>
                </a:solidFill>
              </a:rPr>
              <a:t>node</a:t>
            </a:r>
            <a:r>
              <a:rPr lang="ru-RU" sz="2500" b="1" dirty="0">
                <a:solidFill>
                  <a:schemeClr val="tx1"/>
                </a:solidFill>
              </a:rPr>
              <a:t> </a:t>
            </a:r>
            <a:r>
              <a:rPr lang="ru-RU" sz="2500" b="1" dirty="0" err="1">
                <a:solidFill>
                  <a:schemeClr val="tx1"/>
                </a:solidFill>
              </a:rPr>
              <a:t>package</a:t>
            </a:r>
            <a:r>
              <a:rPr lang="ru-RU" sz="2500" b="1" dirty="0">
                <a:solidFill>
                  <a:schemeClr val="tx1"/>
                </a:solidFill>
              </a:rPr>
              <a:t> </a:t>
            </a:r>
            <a:r>
              <a:rPr lang="ru-RU" sz="2500" b="1" dirty="0" err="1">
                <a:solidFill>
                  <a:schemeClr val="tx1"/>
                </a:solidFill>
              </a:rPr>
              <a:t>manager</a:t>
            </a:r>
            <a:r>
              <a:rPr lang="ru-RU" sz="2500" dirty="0">
                <a:solidFill>
                  <a:schemeClr val="tx1"/>
                </a:solidFill>
              </a:rPr>
              <a:t>).</a:t>
            </a:r>
            <a:endParaRPr lang="uk-UA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NPM-</a:t>
            </a:r>
            <a:r>
              <a:rPr lang="uk-UA" dirty="0" err="1" smtClean="0"/>
              <a:t>скрипти</a:t>
            </a:r>
            <a:endParaRPr lang="uk-UA" dirty="0" smtClean="0"/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80400" cy="5040312"/>
          </a:xfrm>
        </p:spPr>
        <p:txBody>
          <a:bodyPr/>
          <a:lstStyle/>
          <a:p>
            <a:pPr algn="l" eaLnBrk="1" hangingPunct="1"/>
            <a:r>
              <a:rPr lang="fr-FR" sz="2600" b="1" dirty="0">
                <a:solidFill>
                  <a:schemeClr val="tx1"/>
                </a:solidFill>
              </a:rPr>
              <a:t>NPM-</a:t>
            </a:r>
            <a:r>
              <a:rPr lang="ru-RU" sz="2600" b="1" dirty="0" err="1">
                <a:solidFill>
                  <a:schemeClr val="tx1"/>
                </a:solidFill>
              </a:rPr>
              <a:t>скрипти</a:t>
            </a:r>
            <a:r>
              <a:rPr lang="ru-RU" sz="2600" dirty="0">
                <a:solidFill>
                  <a:schemeClr val="tx1"/>
                </a:solidFill>
              </a:rPr>
              <a:t> — </a:t>
            </a:r>
            <a:r>
              <a:rPr lang="ru-RU" sz="2600" dirty="0" err="1">
                <a:solidFill>
                  <a:schemeClr val="tx1"/>
                </a:solidFill>
              </a:rPr>
              <a:t>інструмент</a:t>
            </a:r>
            <a:r>
              <a:rPr lang="ru-RU" sz="2600" dirty="0">
                <a:solidFill>
                  <a:schemeClr val="tx1"/>
                </a:solidFill>
              </a:rPr>
              <a:t> </a:t>
            </a:r>
            <a:r>
              <a:rPr lang="ru-RU" sz="2600" dirty="0" err="1">
                <a:solidFill>
                  <a:schemeClr val="tx1"/>
                </a:solidFill>
              </a:rPr>
              <a:t>створення</a:t>
            </a:r>
            <a:r>
              <a:rPr lang="ru-RU" sz="2600" dirty="0">
                <a:solidFill>
                  <a:schemeClr val="tx1"/>
                </a:solidFill>
              </a:rPr>
              <a:t> </a:t>
            </a:r>
            <a:r>
              <a:rPr lang="ru-RU" sz="2600" dirty="0" err="1">
                <a:solidFill>
                  <a:schemeClr val="tx1"/>
                </a:solidFill>
              </a:rPr>
              <a:t>утиліт</a:t>
            </a:r>
            <a:r>
              <a:rPr lang="ru-RU" sz="2600" dirty="0">
                <a:solidFill>
                  <a:schemeClr val="tx1"/>
                </a:solidFill>
              </a:rPr>
              <a:t> і систем </a:t>
            </a:r>
            <a:r>
              <a:rPr lang="ru-RU" sz="2600" dirty="0" err="1">
                <a:solidFill>
                  <a:schemeClr val="tx1"/>
                </a:solidFill>
              </a:rPr>
              <a:t>збірки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dirty="0" err="1" smtClean="0">
                <a:solidFill>
                  <a:schemeClr val="tx1"/>
                </a:solidFill>
              </a:rPr>
              <a:t>Найпоширеніші</a:t>
            </a:r>
            <a:r>
              <a:rPr lang="ru-RU" sz="2600" dirty="0" smtClean="0">
                <a:solidFill>
                  <a:schemeClr val="tx1"/>
                </a:solidFill>
              </a:rPr>
              <a:t> – </a:t>
            </a:r>
            <a:r>
              <a:rPr lang="fr-FR" sz="2600" b="1" dirty="0" smtClean="0">
                <a:solidFill>
                  <a:schemeClr val="tx1"/>
                </a:solidFill>
              </a:rPr>
              <a:t>start</a:t>
            </a:r>
            <a:r>
              <a:rPr lang="fr-FR" sz="2600" dirty="0" smtClean="0">
                <a:solidFill>
                  <a:schemeClr val="tx1"/>
                </a:solidFill>
              </a:rPr>
              <a:t> </a:t>
            </a:r>
            <a:r>
              <a:rPr lang="uk-UA" sz="2600" dirty="0" smtClean="0">
                <a:solidFill>
                  <a:schemeClr val="tx1"/>
                </a:solidFill>
              </a:rPr>
              <a:t>(правило </a:t>
            </a:r>
            <a:r>
              <a:rPr lang="ru-RU" sz="2600" dirty="0" smtClean="0">
                <a:solidFill>
                  <a:schemeClr val="tx1"/>
                </a:solidFill>
              </a:rPr>
              <a:t>запуску </a:t>
            </a:r>
            <a:r>
              <a:rPr lang="ru-RU" sz="2600" dirty="0" err="1" smtClean="0">
                <a:solidFill>
                  <a:schemeClr val="tx1"/>
                </a:solidFill>
              </a:rPr>
              <a:t>додатка</a:t>
            </a:r>
            <a:r>
              <a:rPr lang="ru-RU" sz="2600" dirty="0" smtClean="0">
                <a:solidFill>
                  <a:schemeClr val="tx1"/>
                </a:solidFill>
              </a:rPr>
              <a:t>) і </a:t>
            </a:r>
            <a:r>
              <a:rPr lang="fr-FR" sz="2600" b="1" dirty="0" smtClean="0">
                <a:solidFill>
                  <a:schemeClr val="tx1"/>
                </a:solidFill>
              </a:rPr>
              <a:t>test</a:t>
            </a:r>
            <a:r>
              <a:rPr lang="uk-UA" sz="2600" dirty="0" smtClean="0">
                <a:solidFill>
                  <a:schemeClr val="tx1"/>
                </a:solidFill>
              </a:rPr>
              <a:t> (</a:t>
            </a:r>
            <a:r>
              <a:rPr lang="ru-RU" sz="2600" dirty="0" smtClean="0">
                <a:solidFill>
                  <a:schemeClr val="tx1"/>
                </a:solidFill>
              </a:rPr>
              <a:t>для </a:t>
            </a:r>
            <a:r>
              <a:rPr lang="ru-RU" sz="2600" dirty="0">
                <a:solidFill>
                  <a:schemeClr val="tx1"/>
                </a:solidFill>
              </a:rPr>
              <a:t>запуску </a:t>
            </a:r>
            <a:r>
              <a:rPr lang="ru-RU" sz="2600" dirty="0" err="1" smtClean="0">
                <a:solidFill>
                  <a:schemeClr val="tx1"/>
                </a:solidFill>
              </a:rPr>
              <a:t>тестів</a:t>
            </a:r>
            <a:r>
              <a:rPr lang="ru-RU" sz="2600" dirty="0" smtClean="0">
                <a:solidFill>
                  <a:schemeClr val="tx1"/>
                </a:solidFill>
              </a:rPr>
              <a:t>). </a:t>
            </a:r>
          </a:p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В </a:t>
            </a:r>
            <a:r>
              <a:rPr lang="fr-FR" sz="2600" b="1" dirty="0">
                <a:solidFill>
                  <a:schemeClr val="tx1"/>
                </a:solidFill>
              </a:rPr>
              <a:t>package.json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ru-RU" sz="2600" dirty="0" err="1">
                <a:solidFill>
                  <a:schemeClr val="tx1"/>
                </a:solidFill>
              </a:rPr>
              <a:t>це</a:t>
            </a:r>
            <a:r>
              <a:rPr lang="ru-RU" sz="2600" dirty="0">
                <a:solidFill>
                  <a:schemeClr val="tx1"/>
                </a:solidFill>
              </a:rPr>
              <a:t> </a:t>
            </a:r>
            <a:r>
              <a:rPr lang="ru-RU" sz="2600" dirty="0" err="1">
                <a:solidFill>
                  <a:schemeClr val="tx1"/>
                </a:solidFill>
              </a:rPr>
              <a:t>виглядає</a:t>
            </a:r>
            <a:r>
              <a:rPr lang="ru-RU" sz="2600" dirty="0">
                <a:solidFill>
                  <a:schemeClr val="tx1"/>
                </a:solidFill>
              </a:rPr>
              <a:t> так:</a:t>
            </a:r>
          </a:p>
          <a:p>
            <a:pPr algn="l" eaLnBrk="1" hangingPunct="1"/>
            <a:r>
              <a:rPr lang="ru-RU" sz="2600" b="1" dirty="0">
                <a:solidFill>
                  <a:schemeClr val="tx1"/>
                </a:solidFill>
              </a:rPr>
              <a:t>"</a:t>
            </a:r>
            <a:r>
              <a:rPr lang="fr-FR" sz="2600" b="1" dirty="0">
                <a:solidFill>
                  <a:schemeClr val="tx1"/>
                </a:solidFill>
              </a:rPr>
              <a:t>scripts": {</a:t>
            </a:r>
          </a:p>
          <a:p>
            <a:pPr algn="l" eaLnBrk="1" hangingPunct="1"/>
            <a:r>
              <a:rPr lang="fr-FR" sz="2600" b="1" dirty="0">
                <a:solidFill>
                  <a:schemeClr val="tx1"/>
                </a:solidFill>
              </a:rPr>
              <a:t>  </a:t>
            </a:r>
            <a:r>
              <a:rPr lang="uk-UA" sz="2600" b="1" dirty="0" smtClean="0">
                <a:solidFill>
                  <a:schemeClr val="tx1"/>
                </a:solidFill>
              </a:rPr>
              <a:t>    </a:t>
            </a:r>
            <a:r>
              <a:rPr lang="fr-FR" sz="2600" b="1" dirty="0" smtClean="0">
                <a:solidFill>
                  <a:schemeClr val="tx1"/>
                </a:solidFill>
              </a:rPr>
              <a:t>"</a:t>
            </a:r>
            <a:r>
              <a:rPr lang="fr-FR" sz="2600" b="1" dirty="0">
                <a:solidFill>
                  <a:schemeClr val="tx1"/>
                </a:solidFill>
              </a:rPr>
              <a:t>start": "node index.js",</a:t>
            </a:r>
          </a:p>
          <a:p>
            <a:pPr algn="l" eaLnBrk="1" hangingPunct="1"/>
            <a:r>
              <a:rPr lang="fr-FR" sz="2600" b="1" dirty="0">
                <a:solidFill>
                  <a:schemeClr val="tx1"/>
                </a:solidFill>
              </a:rPr>
              <a:t>  </a:t>
            </a:r>
            <a:r>
              <a:rPr lang="uk-UA" sz="2600" b="1" dirty="0" smtClean="0">
                <a:solidFill>
                  <a:schemeClr val="tx1"/>
                </a:solidFill>
              </a:rPr>
              <a:t>    </a:t>
            </a:r>
            <a:r>
              <a:rPr lang="fr-FR" sz="2600" b="1" dirty="0" smtClean="0">
                <a:solidFill>
                  <a:schemeClr val="tx1"/>
                </a:solidFill>
              </a:rPr>
              <a:t>"</a:t>
            </a:r>
            <a:r>
              <a:rPr lang="fr-FR" sz="2600" b="1" dirty="0">
                <a:solidFill>
                  <a:schemeClr val="tx1"/>
                </a:solidFill>
              </a:rPr>
              <a:t>test": "mocha test",</a:t>
            </a:r>
          </a:p>
          <a:p>
            <a:pPr algn="l" eaLnBrk="1" hangingPunct="1"/>
            <a:r>
              <a:rPr lang="fr-FR" sz="2600" b="1" dirty="0">
                <a:solidFill>
                  <a:schemeClr val="tx1"/>
                </a:solidFill>
              </a:rPr>
              <a:t>  </a:t>
            </a:r>
            <a:r>
              <a:rPr lang="uk-UA" sz="2600" b="1" dirty="0" smtClean="0">
                <a:solidFill>
                  <a:schemeClr val="tx1"/>
                </a:solidFill>
              </a:rPr>
              <a:t>    </a:t>
            </a:r>
            <a:r>
              <a:rPr lang="fr-FR" sz="2600" b="1" dirty="0" smtClean="0">
                <a:solidFill>
                  <a:schemeClr val="tx1"/>
                </a:solidFill>
              </a:rPr>
              <a:t>"</a:t>
            </a:r>
            <a:r>
              <a:rPr lang="fr-FR" sz="2600" b="1" dirty="0">
                <a:solidFill>
                  <a:schemeClr val="tx1"/>
                </a:solidFill>
              </a:rPr>
              <a:t>your-own-script": "echo npm"</a:t>
            </a:r>
          </a:p>
          <a:p>
            <a:pPr algn="l" eaLnBrk="1" hangingPunct="1"/>
            <a:r>
              <a:rPr lang="fr-FR" sz="2600" b="1" dirty="0" smtClean="0">
                <a:solidFill>
                  <a:schemeClr val="tx1"/>
                </a:solidFill>
              </a:rPr>
              <a:t>}</a:t>
            </a:r>
            <a:endParaRPr lang="uk-UA" sz="26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600" dirty="0" smtClean="0">
                <a:solidFill>
                  <a:schemeClr val="tx1"/>
                </a:solidFill>
              </a:rPr>
              <a:t>Власний </a:t>
            </a:r>
            <a:r>
              <a:rPr lang="uk-UA" sz="2600" dirty="0" err="1" smtClean="0">
                <a:solidFill>
                  <a:schemeClr val="tx1"/>
                </a:solidFill>
              </a:rPr>
              <a:t>скрипт</a:t>
            </a:r>
            <a:r>
              <a:rPr lang="uk-UA" sz="2600" dirty="0" smtClean="0">
                <a:solidFill>
                  <a:schemeClr val="tx1"/>
                </a:solidFill>
              </a:rPr>
              <a:t> запускається так:</a:t>
            </a:r>
          </a:p>
          <a:p>
            <a:pPr algn="l" eaLnBrk="1" hangingPunct="1"/>
            <a:r>
              <a:rPr lang="en-US" sz="2600" b="1" dirty="0" smtClean="0">
                <a:solidFill>
                  <a:schemeClr val="tx1"/>
                </a:solidFill>
              </a:rPr>
              <a:t>$ </a:t>
            </a:r>
            <a:r>
              <a:rPr lang="en-US" sz="2600" b="1" dirty="0" err="1">
                <a:solidFill>
                  <a:schemeClr val="tx1"/>
                </a:solidFill>
              </a:rPr>
              <a:t>npm</a:t>
            </a:r>
            <a:r>
              <a:rPr lang="en-US" sz="2600" b="1" dirty="0">
                <a:solidFill>
                  <a:schemeClr val="tx1"/>
                </a:solidFill>
              </a:rPr>
              <a:t> run </a:t>
            </a:r>
            <a:r>
              <a:rPr lang="en-US" sz="2600" b="1" dirty="0" smtClean="0">
                <a:solidFill>
                  <a:schemeClr val="tx1"/>
                </a:solidFill>
              </a:rPr>
              <a:t>your-own-script</a:t>
            </a:r>
            <a:endParaRPr lang="ru-RU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0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Зручні скорочення </a:t>
            </a:r>
            <a:r>
              <a:rPr lang="en-US" dirty="0" err="1" smtClean="0"/>
              <a:t>npm</a:t>
            </a:r>
            <a:endParaRPr lang="uk-UA" dirty="0" smtClean="0"/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80400" cy="5040312"/>
          </a:xfrm>
        </p:spPr>
        <p:txBody>
          <a:bodyPr/>
          <a:lstStyle/>
          <a:p>
            <a:pPr algn="l" eaLnBrk="1" hangingPunct="1"/>
            <a:r>
              <a:rPr lang="fr-FR" sz="3000" b="1" dirty="0" smtClean="0">
                <a:solidFill>
                  <a:schemeClr val="tx1"/>
                </a:solidFill>
              </a:rPr>
              <a:t>$ npm </a:t>
            </a:r>
            <a:r>
              <a:rPr lang="fr-FR" sz="3000" b="1" dirty="0">
                <a:solidFill>
                  <a:schemeClr val="tx1"/>
                </a:solidFill>
              </a:rPr>
              <a:t>i -g </a:t>
            </a:r>
            <a:r>
              <a:rPr lang="fr-FR" sz="3000" b="1" dirty="0" smtClean="0">
                <a:solidFill>
                  <a:schemeClr val="tx1"/>
                </a:solidFill>
              </a:rPr>
              <a:t>eslint</a:t>
            </a:r>
            <a:r>
              <a:rPr lang="fr-FR" sz="3000" dirty="0" smtClean="0">
                <a:solidFill>
                  <a:schemeClr val="tx1"/>
                </a:solidFill>
              </a:rPr>
              <a:t> – </a:t>
            </a:r>
            <a:r>
              <a:rPr lang="fr-FR" sz="3000" i="1" dirty="0" smtClean="0">
                <a:solidFill>
                  <a:schemeClr val="tx1"/>
                </a:solidFill>
              </a:rPr>
              <a:t>npm </a:t>
            </a:r>
            <a:r>
              <a:rPr lang="fr-FR" sz="3000" i="1" dirty="0">
                <a:solidFill>
                  <a:schemeClr val="tx1"/>
                </a:solidFill>
              </a:rPr>
              <a:t>install -g </a:t>
            </a:r>
            <a:r>
              <a:rPr lang="fr-FR" sz="3000" i="1" dirty="0" smtClean="0">
                <a:solidFill>
                  <a:schemeClr val="tx1"/>
                </a:solidFill>
              </a:rPr>
              <a:t>eslint </a:t>
            </a:r>
          </a:p>
          <a:p>
            <a:pPr algn="l" eaLnBrk="1" hangingPunct="1"/>
            <a:endParaRPr lang="fr-FR" sz="3000" i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fr-FR" sz="3000" b="1" dirty="0">
                <a:solidFill>
                  <a:schemeClr val="tx1"/>
                </a:solidFill>
              </a:rPr>
              <a:t>$ </a:t>
            </a:r>
            <a:r>
              <a:rPr lang="fr-FR" sz="3000" b="1" dirty="0" smtClean="0">
                <a:solidFill>
                  <a:schemeClr val="tx1"/>
                </a:solidFill>
              </a:rPr>
              <a:t>npm </a:t>
            </a:r>
            <a:r>
              <a:rPr lang="fr-FR" sz="3000" b="1" dirty="0">
                <a:solidFill>
                  <a:schemeClr val="tx1"/>
                </a:solidFill>
              </a:rPr>
              <a:t>i </a:t>
            </a:r>
            <a:r>
              <a:rPr lang="fr-FR" sz="3000" b="1" dirty="0" smtClean="0">
                <a:solidFill>
                  <a:schemeClr val="tx1"/>
                </a:solidFill>
              </a:rPr>
              <a:t>eslint </a:t>
            </a:r>
            <a:r>
              <a:rPr lang="fr-FR" sz="3000" b="1" dirty="0">
                <a:solidFill>
                  <a:schemeClr val="tx1"/>
                </a:solidFill>
              </a:rPr>
              <a:t>-D</a:t>
            </a:r>
            <a:r>
              <a:rPr lang="fr-FR" sz="3000" dirty="0">
                <a:solidFill>
                  <a:schemeClr val="tx1"/>
                </a:solidFill>
              </a:rPr>
              <a:t> </a:t>
            </a:r>
            <a:r>
              <a:rPr lang="fr-FR" sz="3000" dirty="0" smtClean="0">
                <a:solidFill>
                  <a:schemeClr val="tx1"/>
                </a:solidFill>
              </a:rPr>
              <a:t>– </a:t>
            </a:r>
            <a:r>
              <a:rPr lang="fr-FR" sz="3000" i="1" dirty="0" smtClean="0">
                <a:solidFill>
                  <a:schemeClr val="tx1"/>
                </a:solidFill>
              </a:rPr>
              <a:t>npm </a:t>
            </a:r>
            <a:r>
              <a:rPr lang="fr-FR" sz="3000" i="1" dirty="0">
                <a:solidFill>
                  <a:schemeClr val="tx1"/>
                </a:solidFill>
              </a:rPr>
              <a:t>install </a:t>
            </a:r>
            <a:r>
              <a:rPr lang="fr-FR" sz="3000" i="1" dirty="0" smtClean="0">
                <a:solidFill>
                  <a:schemeClr val="tx1"/>
                </a:solidFill>
              </a:rPr>
              <a:t>eslint </a:t>
            </a:r>
            <a:r>
              <a:rPr lang="fr-FR" sz="3000" i="1" dirty="0">
                <a:solidFill>
                  <a:schemeClr val="tx1"/>
                </a:solidFill>
              </a:rPr>
              <a:t>--save-dev</a:t>
            </a:r>
            <a:r>
              <a:rPr lang="fr-FR" sz="3000" dirty="0">
                <a:solidFill>
                  <a:schemeClr val="tx1"/>
                </a:solidFill>
              </a:rPr>
              <a:t> </a:t>
            </a:r>
            <a:endParaRPr lang="fr-FR" sz="3000" dirty="0" smtClean="0">
              <a:solidFill>
                <a:schemeClr val="tx1"/>
              </a:solidFill>
            </a:endParaRPr>
          </a:p>
          <a:p>
            <a:pPr algn="l" eaLnBrk="1" hangingPunct="1"/>
            <a:endParaRPr lang="fr-FR" sz="30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fr-FR" sz="3000" b="1" dirty="0" smtClean="0">
                <a:solidFill>
                  <a:schemeClr val="tx1"/>
                </a:solidFill>
              </a:rPr>
              <a:t>$ npm </a:t>
            </a:r>
            <a:r>
              <a:rPr lang="fr-FR" sz="3000" b="1" dirty="0">
                <a:solidFill>
                  <a:schemeClr val="tx1"/>
                </a:solidFill>
              </a:rPr>
              <a:t>i </a:t>
            </a:r>
            <a:r>
              <a:rPr lang="fr-FR" sz="3000" b="1" dirty="0" smtClean="0">
                <a:solidFill>
                  <a:schemeClr val="tx1"/>
                </a:solidFill>
              </a:rPr>
              <a:t>eslint </a:t>
            </a:r>
            <a:r>
              <a:rPr lang="fr-FR" sz="3000" b="1" dirty="0">
                <a:solidFill>
                  <a:schemeClr val="tx1"/>
                </a:solidFill>
              </a:rPr>
              <a:t>-S</a:t>
            </a:r>
            <a:r>
              <a:rPr lang="fr-FR" sz="3000" dirty="0">
                <a:solidFill>
                  <a:schemeClr val="tx1"/>
                </a:solidFill>
              </a:rPr>
              <a:t> </a:t>
            </a:r>
            <a:r>
              <a:rPr lang="fr-FR" sz="3000" dirty="0" smtClean="0">
                <a:solidFill>
                  <a:schemeClr val="tx1"/>
                </a:solidFill>
              </a:rPr>
              <a:t>– </a:t>
            </a:r>
            <a:r>
              <a:rPr lang="fr-FR" sz="3000" i="1" dirty="0" smtClean="0">
                <a:solidFill>
                  <a:schemeClr val="tx1"/>
                </a:solidFill>
              </a:rPr>
              <a:t>npm </a:t>
            </a:r>
            <a:r>
              <a:rPr lang="fr-FR" sz="3000" i="1">
                <a:solidFill>
                  <a:schemeClr val="tx1"/>
                </a:solidFill>
              </a:rPr>
              <a:t>install </a:t>
            </a:r>
            <a:r>
              <a:rPr lang="fr-FR" sz="3000" i="1" smtClean="0">
                <a:solidFill>
                  <a:schemeClr val="tx1"/>
                </a:solidFill>
              </a:rPr>
              <a:t>eslint </a:t>
            </a:r>
            <a:r>
              <a:rPr lang="fr-FR" sz="3000" i="1" dirty="0">
                <a:solidFill>
                  <a:schemeClr val="tx1"/>
                </a:solidFill>
              </a:rPr>
              <a:t>--save</a:t>
            </a:r>
            <a:endParaRPr lang="ru-RU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9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err="1" smtClean="0"/>
              <a:t>Лінтер</a:t>
            </a:r>
            <a:r>
              <a:rPr lang="uk-UA" dirty="0" smtClean="0"/>
              <a:t> (</a:t>
            </a:r>
            <a:r>
              <a:rPr lang="en-US" dirty="0" smtClean="0"/>
              <a:t>linter</a:t>
            </a:r>
            <a:r>
              <a:rPr lang="uk-UA" dirty="0" smtClean="0"/>
              <a:t>)</a:t>
            </a: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600" dirty="0" smtClean="0">
                <a:solidFill>
                  <a:schemeClr val="tx1"/>
                </a:solidFill>
              </a:rPr>
              <a:t>Варто навісити на довкілля розробки запобіжники так, щоб елементарні (і не тільки) помилки не проходили </a:t>
            </a:r>
            <a:r>
              <a:rPr lang="uk-UA" sz="2600" dirty="0" err="1" smtClean="0">
                <a:solidFill>
                  <a:schemeClr val="tx1"/>
                </a:solidFill>
              </a:rPr>
              <a:t>комміт</a:t>
            </a:r>
            <a:r>
              <a:rPr lang="uk-UA" sz="26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fr-FR" sz="2600" b="1" dirty="0" smtClean="0">
                <a:solidFill>
                  <a:schemeClr val="tx1"/>
                </a:solidFill>
              </a:rPr>
              <a:t>ESLint</a:t>
            </a:r>
            <a:r>
              <a:rPr lang="uk-UA" sz="2600" dirty="0" smtClean="0">
                <a:solidFill>
                  <a:schemeClr val="tx1"/>
                </a:solidFill>
              </a:rPr>
              <a:t> (</a:t>
            </a:r>
            <a:r>
              <a:rPr lang="fr-FR" sz="26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fr-FR" sz="2600" dirty="0">
                <a:solidFill>
                  <a:schemeClr val="tx1"/>
                </a:solidFill>
                <a:hlinkClick r:id="rId2"/>
              </a:rPr>
              <a:t>://eslint.org</a:t>
            </a:r>
            <a:r>
              <a:rPr lang="fr-FR" sz="2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uk-UA" sz="2600" dirty="0" smtClean="0">
                <a:solidFill>
                  <a:schemeClr val="tx1"/>
                </a:solidFill>
              </a:rPr>
              <a:t>) – </a:t>
            </a:r>
            <a:r>
              <a:rPr lang="ru-RU" sz="2600" dirty="0">
                <a:solidFill>
                  <a:schemeClr val="tx1"/>
                </a:solidFill>
              </a:rPr>
              <a:t>контроль стилю коду, </a:t>
            </a:r>
            <a:r>
              <a:rPr lang="ru-RU" sz="2600" dirty="0" err="1">
                <a:solidFill>
                  <a:schemeClr val="tx1"/>
                </a:solidFill>
              </a:rPr>
              <a:t>аналіз</a:t>
            </a:r>
            <a:r>
              <a:rPr lang="ru-RU" sz="2600" dirty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синтаксису.</a:t>
            </a:r>
          </a:p>
          <a:p>
            <a:pPr algn="l" eaLnBrk="1" hangingPunct="1"/>
            <a:r>
              <a:rPr lang="uk-UA" sz="2600" b="1" dirty="0" err="1">
                <a:solidFill>
                  <a:schemeClr val="tx1"/>
                </a:solidFill>
              </a:rPr>
              <a:t>Лінтинг</a:t>
            </a:r>
            <a:r>
              <a:rPr lang="uk-UA" sz="2600" b="1" dirty="0">
                <a:solidFill>
                  <a:schemeClr val="tx1"/>
                </a:solidFill>
              </a:rPr>
              <a:t> коду</a:t>
            </a:r>
            <a:r>
              <a:rPr lang="uk-UA" sz="2600" dirty="0">
                <a:solidFill>
                  <a:schemeClr val="tx1"/>
                </a:solidFill>
              </a:rPr>
              <a:t> (</a:t>
            </a:r>
            <a:r>
              <a:rPr lang="fr-FR" sz="2600" b="1" dirty="0">
                <a:solidFill>
                  <a:schemeClr val="tx1"/>
                </a:solidFill>
              </a:rPr>
              <a:t>code linting</a:t>
            </a:r>
            <a:r>
              <a:rPr lang="fr-FR" sz="2600" dirty="0">
                <a:solidFill>
                  <a:schemeClr val="tx1"/>
                </a:solidFill>
              </a:rPr>
              <a:t>) - </a:t>
            </a:r>
            <a:r>
              <a:rPr lang="uk-UA" sz="2600" dirty="0">
                <a:solidFill>
                  <a:schemeClr val="tx1"/>
                </a:solidFill>
              </a:rPr>
              <a:t>це тип статичного аналізу, </a:t>
            </a:r>
            <a:r>
              <a:rPr lang="uk-UA" sz="2600" dirty="0" smtClean="0">
                <a:solidFill>
                  <a:schemeClr val="tx1"/>
                </a:solidFill>
              </a:rPr>
              <a:t>який часто використовують </a:t>
            </a:r>
            <a:r>
              <a:rPr lang="uk-UA" sz="2600" dirty="0">
                <a:solidFill>
                  <a:schemeClr val="tx1"/>
                </a:solidFill>
              </a:rPr>
              <a:t>для пошуку проблемних </a:t>
            </a:r>
            <a:r>
              <a:rPr lang="uk-UA" sz="2600" b="1" dirty="0">
                <a:solidFill>
                  <a:schemeClr val="tx1"/>
                </a:solidFill>
              </a:rPr>
              <a:t>шаблонів </a:t>
            </a:r>
            <a:r>
              <a:rPr lang="uk-UA" sz="2600" dirty="0">
                <a:solidFill>
                  <a:schemeClr val="tx1"/>
                </a:solidFill>
              </a:rPr>
              <a:t>(</a:t>
            </a:r>
            <a:r>
              <a:rPr lang="fr-FR" sz="2600" b="1" dirty="0">
                <a:solidFill>
                  <a:schemeClr val="tx1"/>
                </a:solidFill>
              </a:rPr>
              <a:t>patterns</a:t>
            </a:r>
            <a:r>
              <a:rPr lang="fr-FR" sz="2600" dirty="0">
                <a:solidFill>
                  <a:schemeClr val="tx1"/>
                </a:solidFill>
              </a:rPr>
              <a:t>) </a:t>
            </a:r>
            <a:r>
              <a:rPr lang="uk-UA" sz="2600" dirty="0">
                <a:solidFill>
                  <a:schemeClr val="tx1"/>
                </a:solidFill>
              </a:rPr>
              <a:t>чи коду, що не відповідають </a:t>
            </a:r>
            <a:r>
              <a:rPr lang="uk-UA" sz="2600" dirty="0" smtClean="0">
                <a:solidFill>
                  <a:schemeClr val="tx1"/>
                </a:solidFill>
              </a:rPr>
              <a:t>заданим </a:t>
            </a:r>
            <a:r>
              <a:rPr lang="uk-UA" sz="2600" b="1" dirty="0">
                <a:solidFill>
                  <a:schemeClr val="tx1"/>
                </a:solidFill>
              </a:rPr>
              <a:t>стильовим рекомендаціям </a:t>
            </a:r>
            <a:r>
              <a:rPr lang="uk-UA" sz="2600" dirty="0">
                <a:solidFill>
                  <a:schemeClr val="tx1"/>
                </a:solidFill>
              </a:rPr>
              <a:t>(</a:t>
            </a:r>
            <a:r>
              <a:rPr lang="fr-FR" sz="2600" b="1" dirty="0">
                <a:solidFill>
                  <a:schemeClr val="tx1"/>
                </a:solidFill>
              </a:rPr>
              <a:t>style guidelines</a:t>
            </a:r>
            <a:r>
              <a:rPr lang="fr-FR" sz="2600" dirty="0">
                <a:solidFill>
                  <a:schemeClr val="tx1"/>
                </a:solidFill>
              </a:rPr>
              <a:t>). </a:t>
            </a:r>
            <a:endParaRPr lang="uk-UA" sz="26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600" dirty="0" err="1" smtClean="0">
                <a:solidFill>
                  <a:schemeClr val="tx1"/>
                </a:solidFill>
              </a:rPr>
              <a:t>Лінтери</a:t>
            </a:r>
            <a:r>
              <a:rPr lang="uk-UA" sz="2600" dirty="0" smtClean="0">
                <a:solidFill>
                  <a:schemeClr val="tx1"/>
                </a:solidFill>
              </a:rPr>
              <a:t> </a:t>
            </a:r>
            <a:r>
              <a:rPr lang="uk-UA" sz="2600" dirty="0">
                <a:solidFill>
                  <a:schemeClr val="tx1"/>
                </a:solidFill>
              </a:rPr>
              <a:t>коду </a:t>
            </a:r>
            <a:r>
              <a:rPr lang="uk-UA" sz="2600" dirty="0" smtClean="0">
                <a:solidFill>
                  <a:schemeClr val="tx1"/>
                </a:solidFill>
              </a:rPr>
              <a:t>існують для </a:t>
            </a:r>
            <a:r>
              <a:rPr lang="uk-UA" sz="2600" dirty="0">
                <a:solidFill>
                  <a:schemeClr val="tx1"/>
                </a:solidFill>
              </a:rPr>
              <a:t>більшості мов </a:t>
            </a:r>
            <a:r>
              <a:rPr lang="uk-UA" sz="2600" dirty="0" smtClean="0">
                <a:solidFill>
                  <a:schemeClr val="tx1"/>
                </a:solidFill>
              </a:rPr>
              <a:t>програмування, </a:t>
            </a:r>
            <a:r>
              <a:rPr lang="uk-UA" sz="2600" dirty="0">
                <a:solidFill>
                  <a:schemeClr val="tx1"/>
                </a:solidFill>
              </a:rPr>
              <a:t>а компілятори </a:t>
            </a:r>
            <a:r>
              <a:rPr lang="uk-UA" sz="2600" dirty="0" smtClean="0">
                <a:solidFill>
                  <a:schemeClr val="tx1"/>
                </a:solidFill>
              </a:rPr>
              <a:t>можуть </a:t>
            </a:r>
            <a:r>
              <a:rPr lang="uk-UA" sz="2600" dirty="0">
                <a:solidFill>
                  <a:schemeClr val="tx1"/>
                </a:solidFill>
              </a:rPr>
              <a:t>включають </a:t>
            </a:r>
            <a:r>
              <a:rPr lang="uk-UA" sz="2600" dirty="0" err="1">
                <a:solidFill>
                  <a:schemeClr val="tx1"/>
                </a:solidFill>
              </a:rPr>
              <a:t>лінтинг</a:t>
            </a:r>
            <a:r>
              <a:rPr lang="uk-UA" sz="2600" dirty="0">
                <a:solidFill>
                  <a:schemeClr val="tx1"/>
                </a:solidFill>
              </a:rPr>
              <a:t> в </a:t>
            </a:r>
            <a:r>
              <a:rPr lang="uk-UA" sz="2600" dirty="0" smtClean="0">
                <a:solidFill>
                  <a:schemeClr val="tx1"/>
                </a:solidFill>
              </a:rPr>
              <a:t>компіляцію.</a:t>
            </a:r>
            <a:endParaRPr lang="uk-UA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2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Eslint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400" dirty="0" smtClean="0">
                <a:solidFill>
                  <a:schemeClr val="tx1"/>
                </a:solidFill>
              </a:rPr>
              <a:t>Встановлюємо, налаштовуємо, відпрацьовуємо файли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$ </a:t>
            </a:r>
            <a:r>
              <a:rPr lang="en-US" sz="2400" b="1" dirty="0" err="1">
                <a:solidFill>
                  <a:schemeClr val="tx1"/>
                </a:solidFill>
              </a:rPr>
              <a:t>npm</a:t>
            </a:r>
            <a:r>
              <a:rPr lang="en-US" sz="2400" b="1" dirty="0">
                <a:solidFill>
                  <a:schemeClr val="tx1"/>
                </a:solidFill>
              </a:rPr>
              <a:t> install </a:t>
            </a:r>
            <a:r>
              <a:rPr lang="en-US" sz="2400" b="1" dirty="0" err="1">
                <a:solidFill>
                  <a:schemeClr val="tx1"/>
                </a:solidFill>
              </a:rPr>
              <a:t>eslint</a:t>
            </a:r>
            <a:r>
              <a:rPr lang="en-US" sz="2400" b="1" dirty="0">
                <a:solidFill>
                  <a:schemeClr val="tx1"/>
                </a:solidFill>
              </a:rPr>
              <a:t> --</a:t>
            </a:r>
            <a:r>
              <a:rPr lang="en-US" sz="2400" b="1" dirty="0" smtClean="0">
                <a:solidFill>
                  <a:schemeClr val="tx1"/>
                </a:solidFill>
              </a:rPr>
              <a:t>save-</a:t>
            </a:r>
            <a:r>
              <a:rPr lang="en-US" sz="2400" b="1" dirty="0" err="1" smtClean="0">
                <a:solidFill>
                  <a:schemeClr val="tx1"/>
                </a:solidFill>
              </a:rPr>
              <a:t>dev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(</a:t>
            </a:r>
            <a:r>
              <a:rPr lang="uk-UA" sz="2400" dirty="0" err="1" smtClean="0">
                <a:solidFill>
                  <a:schemeClr val="tx1"/>
                </a:solidFill>
              </a:rPr>
              <a:t>ок</a:t>
            </a:r>
            <a:r>
              <a:rPr lang="uk-UA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400" b="1" dirty="0" smtClean="0">
                <a:solidFill>
                  <a:schemeClr val="tx1"/>
                </a:solidFill>
              </a:rPr>
              <a:t>$ </a:t>
            </a:r>
            <a:r>
              <a:rPr lang="uk-UA" sz="2400" b="1" dirty="0">
                <a:solidFill>
                  <a:schemeClr val="tx1"/>
                </a:solidFill>
              </a:rPr>
              <a:t>./</a:t>
            </a:r>
            <a:r>
              <a:rPr lang="en-US" sz="2400" b="1" dirty="0" err="1">
                <a:solidFill>
                  <a:schemeClr val="tx1"/>
                </a:solidFill>
              </a:rPr>
              <a:t>node_modules</a:t>
            </a:r>
            <a:r>
              <a:rPr lang="en-US" sz="2400" b="1" dirty="0">
                <a:solidFill>
                  <a:schemeClr val="tx1"/>
                </a:solidFill>
              </a:rPr>
              <a:t>/.bin/</a:t>
            </a:r>
            <a:r>
              <a:rPr lang="en-US" sz="2400" b="1" dirty="0" err="1">
                <a:solidFill>
                  <a:schemeClr val="tx1"/>
                </a:solidFill>
              </a:rPr>
              <a:t>eslint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–</a:t>
            </a:r>
            <a:r>
              <a:rPr lang="en-US" sz="2400" b="1" dirty="0" err="1" smtClean="0">
                <a:solidFill>
                  <a:schemeClr val="tx1"/>
                </a:solidFill>
              </a:rPr>
              <a:t>init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(неправильно)</a:t>
            </a:r>
            <a:endParaRPr lang="en-US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400" b="1" dirty="0" smtClean="0">
                <a:solidFill>
                  <a:schemeClr val="tx1"/>
                </a:solidFill>
              </a:rPr>
              <a:t>$ </a:t>
            </a:r>
            <a:r>
              <a:rPr lang="uk-UA" sz="2400" b="1" dirty="0">
                <a:solidFill>
                  <a:schemeClr val="tx1"/>
                </a:solidFill>
              </a:rPr>
              <a:t>./</a:t>
            </a:r>
            <a:r>
              <a:rPr lang="en-US" sz="2400" b="1" dirty="0" err="1">
                <a:solidFill>
                  <a:schemeClr val="tx1"/>
                </a:solidFill>
              </a:rPr>
              <a:t>node_modules</a:t>
            </a:r>
            <a:r>
              <a:rPr lang="en-US" sz="2400" b="1" dirty="0">
                <a:solidFill>
                  <a:schemeClr val="tx1"/>
                </a:solidFill>
              </a:rPr>
              <a:t>/.bin/</a:t>
            </a:r>
            <a:r>
              <a:rPr lang="en-US" sz="2400" b="1" dirty="0" err="1">
                <a:solidFill>
                  <a:schemeClr val="tx1"/>
                </a:solidFill>
              </a:rPr>
              <a:t>eslint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(неправильно)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400" b="1" dirty="0" smtClean="0">
                <a:solidFill>
                  <a:schemeClr val="tx1"/>
                </a:solidFill>
              </a:rPr>
              <a:t>$ </a:t>
            </a:r>
            <a:r>
              <a:rPr lang="en-US" sz="2400" b="1" dirty="0" err="1" smtClean="0">
                <a:solidFill>
                  <a:schemeClr val="tx1"/>
                </a:solidFill>
              </a:rPr>
              <a:t>npx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eslint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–</a:t>
            </a:r>
            <a:r>
              <a:rPr lang="en-US" sz="2400" b="1" dirty="0" err="1">
                <a:solidFill>
                  <a:schemeClr val="tx1"/>
                </a:solidFill>
              </a:rPr>
              <a:t>init</a:t>
            </a:r>
            <a:r>
              <a:rPr lang="uk-UA" sz="2400" b="1" dirty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(правильно</a:t>
            </a:r>
            <a:r>
              <a:rPr lang="uk-UA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400" b="1" dirty="0">
                <a:solidFill>
                  <a:schemeClr val="tx1"/>
                </a:solidFill>
              </a:rPr>
              <a:t>$ </a:t>
            </a:r>
            <a:r>
              <a:rPr lang="en-US" sz="2400" b="1" dirty="0" err="1" smtClean="0">
                <a:solidFill>
                  <a:schemeClr val="tx1"/>
                </a:solidFill>
              </a:rPr>
              <a:t>npx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eslint</a:t>
            </a:r>
            <a:r>
              <a:rPr lang="en-US" sz="2400" b="1" dirty="0" smtClean="0">
                <a:solidFill>
                  <a:schemeClr val="tx1"/>
                </a:solidFill>
              </a:rPr>
              <a:t> .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(правильно</a:t>
            </a:r>
            <a:r>
              <a:rPr lang="uk-UA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400" dirty="0">
                <a:solidFill>
                  <a:schemeClr val="tx1"/>
                </a:solidFill>
              </a:rPr>
              <a:t>Проблема - </a:t>
            </a:r>
            <a:r>
              <a:rPr lang="ru-RU" sz="2400" dirty="0" err="1">
                <a:solidFill>
                  <a:schemeClr val="tx1"/>
                </a:solidFill>
              </a:rPr>
              <a:t>конкретний</a:t>
            </a:r>
            <a:r>
              <a:rPr lang="ru-RU" sz="2400" dirty="0">
                <a:solidFill>
                  <a:schemeClr val="tx1"/>
                </a:solidFill>
              </a:rPr>
              <a:t> шлях в </a:t>
            </a:r>
            <a:r>
              <a:rPr lang="ru-RU" sz="2400" dirty="0" err="1">
                <a:solidFill>
                  <a:schemeClr val="tx1"/>
                </a:solidFill>
              </a:rPr>
              <a:t>пакеті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якщо</a:t>
            </a:r>
            <a:r>
              <a:rPr lang="ru-RU" sz="2400" dirty="0">
                <a:solidFill>
                  <a:schemeClr val="tx1"/>
                </a:solidFill>
              </a:rPr>
              <a:t> він </a:t>
            </a:r>
            <a:r>
              <a:rPr lang="ru-RU" sz="2400" dirty="0" err="1">
                <a:solidFill>
                  <a:schemeClr val="tx1"/>
                </a:solidFill>
              </a:rPr>
              <a:t>зміниться</a:t>
            </a:r>
            <a:r>
              <a:rPr lang="ru-RU" sz="2400" dirty="0">
                <a:solidFill>
                  <a:schemeClr val="tx1"/>
                </a:solidFill>
              </a:rPr>
              <a:t> - </a:t>
            </a:r>
            <a:r>
              <a:rPr lang="ru-RU" sz="2400" dirty="0" err="1">
                <a:solidFill>
                  <a:schemeClr val="tx1"/>
                </a:solidFill>
              </a:rPr>
              <a:t>всі</a:t>
            </a:r>
            <a:r>
              <a:rPr lang="ru-RU" sz="2400" dirty="0">
                <a:solidFill>
                  <a:schemeClr val="tx1"/>
                </a:solidFill>
              </a:rPr>
              <a:t> запуски </a:t>
            </a:r>
            <a:r>
              <a:rPr lang="ru-RU" sz="2400" dirty="0" err="1">
                <a:solidFill>
                  <a:schemeClr val="tx1"/>
                </a:solidFill>
              </a:rPr>
              <a:t>поламаються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r>
              <a:rPr lang="ru-RU" sz="2400" dirty="0" err="1">
                <a:solidFill>
                  <a:schemeClr val="tx1"/>
                </a:solidFill>
              </a:rPr>
              <a:t>Робимо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правильно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ru-RU" sz="2400" b="1" dirty="0">
                <a:solidFill>
                  <a:schemeClr val="tx1"/>
                </a:solidFill>
              </a:rPr>
              <a:t>$ </a:t>
            </a:r>
            <a:r>
              <a:rPr lang="ru-RU" sz="2400" b="1" dirty="0" err="1">
                <a:solidFill>
                  <a:schemeClr val="tx1"/>
                </a:solidFill>
              </a:rPr>
              <a:t>npx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&lt;</a:t>
            </a:r>
            <a:r>
              <a:rPr lang="uk-UA" sz="2400" b="1" dirty="0" smtClean="0">
                <a:solidFill>
                  <a:schemeClr val="tx1"/>
                </a:solidFill>
              </a:rPr>
              <a:t>будь-яка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програма</a:t>
            </a:r>
            <a:r>
              <a:rPr lang="ru-RU" sz="2400" b="1" dirty="0">
                <a:solidFill>
                  <a:schemeClr val="tx1"/>
                </a:solidFill>
              </a:rPr>
              <a:t>, </a:t>
            </a:r>
            <a:r>
              <a:rPr lang="ru-RU" sz="2400" b="1" dirty="0" err="1" smtClean="0">
                <a:solidFill>
                  <a:schemeClr val="tx1"/>
                </a:solidFill>
              </a:rPr>
              <a:t>встановлена</a:t>
            </a:r>
            <a:r>
              <a:rPr lang="ru-RU" sz="2400" b="1" dirty="0" smtClean="0">
                <a:solidFill>
                  <a:schemeClr val="tx1"/>
                </a:solidFill>
              </a:rPr>
              <a:t> як </a:t>
            </a:r>
            <a:r>
              <a:rPr lang="ru-RU" sz="2400" b="1" dirty="0" err="1" smtClean="0">
                <a:solidFill>
                  <a:schemeClr val="tx1"/>
                </a:solidFill>
              </a:rPr>
              <a:t>локальний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пакет NPM&gt; </a:t>
            </a:r>
            <a:r>
              <a:rPr lang="ru-RU" sz="2400" b="1" dirty="0" smtClean="0">
                <a:solidFill>
                  <a:schemeClr val="tx1"/>
                </a:solidFill>
              </a:rPr>
              <a:t>&lt;</a:t>
            </a:r>
            <a:r>
              <a:rPr lang="ru-RU" sz="2400" b="1" dirty="0" err="1" smtClean="0">
                <a:solidFill>
                  <a:schemeClr val="tx1"/>
                </a:solidFill>
              </a:rPr>
              <a:t>опції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цієї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програми</a:t>
            </a:r>
            <a:r>
              <a:rPr lang="ru-RU" sz="2400" b="1" dirty="0" smtClean="0">
                <a:solidFill>
                  <a:schemeClr val="tx1"/>
                </a:solidFill>
              </a:rPr>
              <a:t>&gt;</a:t>
            </a:r>
            <a:endParaRPr lang="uk-UA" sz="2400" b="1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r>
              <a:rPr lang="en-US" sz="2400" b="1" dirty="0" err="1" smtClean="0">
                <a:solidFill>
                  <a:schemeClr val="tx1"/>
                </a:solidFill>
              </a:rPr>
              <a:t>eslintrc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uk-UA" sz="2400" dirty="0" smtClean="0">
                <a:solidFill>
                  <a:schemeClr val="tx1"/>
                </a:solidFill>
              </a:rPr>
              <a:t>файл з правилами у каталозі </a:t>
            </a:r>
            <a:r>
              <a:rPr lang="uk-UA" sz="2400" dirty="0" err="1" smtClean="0">
                <a:solidFill>
                  <a:schemeClr val="tx1"/>
                </a:solidFill>
              </a:rPr>
              <a:t>проекта</a:t>
            </a:r>
            <a:r>
              <a:rPr lang="uk-UA" sz="24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uk-UA" sz="2400" dirty="0">
                <a:solidFill>
                  <a:schemeClr val="tx1"/>
                </a:solidFill>
              </a:rPr>
              <a:t>Шукайте різні </a:t>
            </a:r>
            <a:r>
              <a:rPr lang="uk-UA" sz="2400" dirty="0" err="1">
                <a:solidFill>
                  <a:schemeClr val="tx1"/>
                </a:solidFill>
              </a:rPr>
              <a:t>конфіги</a:t>
            </a:r>
            <a:r>
              <a:rPr lang="uk-UA" sz="2400" dirty="0">
                <a:solidFill>
                  <a:schemeClr val="tx1"/>
                </a:solidFill>
              </a:rPr>
              <a:t> “</a:t>
            </a:r>
            <a:r>
              <a:rPr lang="fr-FR" sz="2400" b="1" dirty="0">
                <a:solidFill>
                  <a:schemeClr val="tx1"/>
                </a:solidFill>
              </a:rPr>
              <a:t>eslint-config</a:t>
            </a:r>
            <a:r>
              <a:rPr lang="fr-FR" sz="2400" dirty="0">
                <a:solidFill>
                  <a:schemeClr val="tx1"/>
                </a:solidFill>
              </a:rPr>
              <a:t>” </a:t>
            </a:r>
            <a:r>
              <a:rPr lang="uk-UA" sz="2400" dirty="0">
                <a:solidFill>
                  <a:schemeClr val="tx1"/>
                </a:solidFill>
              </a:rPr>
              <a:t>на </a:t>
            </a:r>
            <a:r>
              <a:rPr lang="fr-FR" sz="2400" dirty="0">
                <a:solidFill>
                  <a:schemeClr val="tx1"/>
                </a:solidFill>
              </a:rPr>
              <a:t>npmjs.com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uk-UA" sz="2400" dirty="0" smtClean="0">
              <a:solidFill>
                <a:schemeClr val="tx1"/>
              </a:solidFill>
            </a:endParaRPr>
          </a:p>
          <a:p>
            <a:pPr algn="l" eaLnBrk="1" hangingPunct="1"/>
            <a:endParaRPr lang="uk-UA" sz="2400" dirty="0" smtClean="0">
              <a:solidFill>
                <a:schemeClr val="tx1"/>
              </a:solidFill>
            </a:endParaRPr>
          </a:p>
          <a:p>
            <a:pPr algn="l" eaLnBrk="1" hangingPunct="1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1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Prettier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400" dirty="0" smtClean="0">
                <a:solidFill>
                  <a:schemeClr val="tx1"/>
                </a:solidFill>
              </a:rPr>
              <a:t>Перевіряє </a:t>
            </a:r>
            <a:r>
              <a:rPr lang="uk-UA" sz="2400" dirty="0">
                <a:solidFill>
                  <a:schemeClr val="tx1"/>
                </a:solidFill>
              </a:rPr>
              <a:t>і автоматично коригує ваше форматування тексту. </a:t>
            </a:r>
            <a:r>
              <a:rPr lang="uk-UA" sz="2400" dirty="0" err="1">
                <a:solidFill>
                  <a:schemeClr val="tx1"/>
                </a:solidFill>
              </a:rPr>
              <a:t>Ставим</a:t>
            </a:r>
            <a:r>
              <a:rPr lang="uk-UA" sz="2400" dirty="0">
                <a:solidFill>
                  <a:schemeClr val="tx1"/>
                </a:solidFill>
              </a:rPr>
              <a:t> локально і </a:t>
            </a:r>
            <a:r>
              <a:rPr lang="uk-UA" sz="2400" dirty="0" err="1">
                <a:solidFill>
                  <a:schemeClr val="tx1"/>
                </a:solidFill>
              </a:rPr>
              <a:t>додаєм</a:t>
            </a:r>
            <a:r>
              <a:rPr lang="uk-UA" sz="2400" dirty="0">
                <a:solidFill>
                  <a:schemeClr val="tx1"/>
                </a:solidFill>
              </a:rPr>
              <a:t> першу команду в </a:t>
            </a:r>
            <a:r>
              <a:rPr lang="en-US" sz="2400" dirty="0" err="1">
                <a:solidFill>
                  <a:schemeClr val="tx1"/>
                </a:solidFill>
              </a:rPr>
              <a:t>package.json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algn="l" eaLnBrk="1" hangingPunct="1"/>
            <a:r>
              <a:rPr lang="en-US" sz="2400" b="1" dirty="0" smtClean="0">
                <a:solidFill>
                  <a:schemeClr val="tx1"/>
                </a:solidFill>
              </a:rPr>
              <a:t>$ </a:t>
            </a:r>
            <a:r>
              <a:rPr lang="en-US" sz="2400" b="1" dirty="0" err="1" smtClean="0">
                <a:solidFill>
                  <a:schemeClr val="tx1"/>
                </a:solidFill>
              </a:rPr>
              <a:t>npm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 -D prettier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"prettier": "prettier --</a:t>
            </a:r>
            <a:r>
              <a:rPr lang="en-US" sz="2400" b="1" dirty="0" err="1">
                <a:solidFill>
                  <a:schemeClr val="tx1"/>
                </a:solidFill>
              </a:rPr>
              <a:t>config</a:t>
            </a:r>
            <a:r>
              <a:rPr lang="en-US" sz="2400" b="1" dirty="0">
                <a:solidFill>
                  <a:schemeClr val="tx1"/>
                </a:solidFill>
              </a:rPr>
              <a:t> .</a:t>
            </a:r>
            <a:r>
              <a:rPr lang="en-US" sz="2400" b="1" dirty="0" err="1">
                <a:solidFill>
                  <a:schemeClr val="tx1"/>
                </a:solidFill>
              </a:rPr>
              <a:t>prettierrc.json</a:t>
            </a:r>
            <a:r>
              <a:rPr lang="en-US" sz="2400" b="1" dirty="0">
                <a:solidFill>
                  <a:schemeClr val="tx1"/>
                </a:solidFill>
              </a:rPr>
              <a:t> --write </a:t>
            </a:r>
            <a:r>
              <a:rPr lang="en-US" sz="2400" b="1" dirty="0" err="1">
                <a:solidFill>
                  <a:schemeClr val="tx1"/>
                </a:solidFill>
              </a:rPr>
              <a:t>src</a:t>
            </a:r>
            <a:r>
              <a:rPr lang="en-US" sz="2400" b="1" dirty="0">
                <a:solidFill>
                  <a:schemeClr val="tx1"/>
                </a:solidFill>
              </a:rPr>
              <a:t>/**/*.</a:t>
            </a:r>
            <a:r>
              <a:rPr lang="en-US" sz="2400" b="1" dirty="0" err="1" smtClean="0">
                <a:solidFill>
                  <a:schemeClr val="tx1"/>
                </a:solidFill>
              </a:rPr>
              <a:t>js</a:t>
            </a:r>
            <a:r>
              <a:rPr lang="en-US" sz="2400" b="1" dirty="0" smtClean="0">
                <a:solidFill>
                  <a:schemeClr val="tx1"/>
                </a:solidFill>
              </a:rPr>
              <a:t>"</a:t>
            </a:r>
          </a:p>
          <a:p>
            <a:pPr algn="l" eaLnBrk="1" hangingPunct="1"/>
            <a:r>
              <a:rPr lang="uk-UA" sz="2400" dirty="0">
                <a:solidFill>
                  <a:schemeClr val="tx1"/>
                </a:solidFill>
              </a:rPr>
              <a:t>Немає команди </a:t>
            </a:r>
            <a:r>
              <a:rPr lang="en-US" sz="2400" dirty="0" err="1" smtClean="0">
                <a:solidFill>
                  <a:schemeClr val="tx1"/>
                </a:solidFill>
              </a:rPr>
              <a:t>init</a:t>
            </a:r>
            <a:r>
              <a:rPr lang="uk-UA" sz="2400" dirty="0" smtClean="0">
                <a:solidFill>
                  <a:schemeClr val="tx1"/>
                </a:solidFill>
              </a:rPr>
              <a:t> – створюємо </a:t>
            </a:r>
            <a:r>
              <a:rPr lang="uk-UA" sz="2400" b="1" dirty="0">
                <a:solidFill>
                  <a:schemeClr val="tx1"/>
                </a:solidFill>
              </a:rPr>
              <a:t>.</a:t>
            </a:r>
            <a:r>
              <a:rPr lang="en-US" sz="2400" b="1" dirty="0" err="1" smtClean="0">
                <a:solidFill>
                  <a:schemeClr val="tx1"/>
                </a:solidFill>
              </a:rPr>
              <a:t>prettierrc.json</a:t>
            </a:r>
            <a:r>
              <a:rPr lang="uk-UA" sz="2400" dirty="0" smtClean="0">
                <a:solidFill>
                  <a:schemeClr val="tx1"/>
                </a:solidFill>
              </a:rPr>
              <a:t>:</a:t>
            </a:r>
            <a:endParaRPr lang="uk-UA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400" b="1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uk-UA" sz="2400" b="1" dirty="0">
                <a:solidFill>
                  <a:schemeClr val="tx1"/>
                </a:solidFill>
              </a:rPr>
              <a:t>    "</a:t>
            </a:r>
            <a:r>
              <a:rPr lang="en-US" sz="2400" b="1" dirty="0" err="1">
                <a:solidFill>
                  <a:schemeClr val="tx1"/>
                </a:solidFill>
              </a:rPr>
              <a:t>tabWidth</a:t>
            </a:r>
            <a:r>
              <a:rPr lang="en-US" sz="2400" b="1" dirty="0">
                <a:solidFill>
                  <a:schemeClr val="tx1"/>
                </a:solidFill>
              </a:rPr>
              <a:t>": 4,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  "</a:t>
            </a:r>
            <a:r>
              <a:rPr lang="en-US" sz="2400" b="1" dirty="0" err="1">
                <a:solidFill>
                  <a:schemeClr val="tx1"/>
                </a:solidFill>
              </a:rPr>
              <a:t>useTabs</a:t>
            </a:r>
            <a:r>
              <a:rPr lang="en-US" sz="2400" b="1" dirty="0">
                <a:solidFill>
                  <a:schemeClr val="tx1"/>
                </a:solidFill>
              </a:rPr>
              <a:t>": false,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  "semi": true,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  "</a:t>
            </a:r>
            <a:r>
              <a:rPr lang="en-US" sz="2400" b="1" dirty="0" err="1">
                <a:solidFill>
                  <a:schemeClr val="tx1"/>
                </a:solidFill>
              </a:rPr>
              <a:t>singleQuote</a:t>
            </a:r>
            <a:r>
              <a:rPr lang="en-US" sz="2400" b="1" dirty="0">
                <a:solidFill>
                  <a:schemeClr val="tx1"/>
                </a:solidFill>
              </a:rPr>
              <a:t>": true,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  "</a:t>
            </a:r>
            <a:r>
              <a:rPr lang="en-US" sz="2400" b="1" dirty="0" err="1">
                <a:solidFill>
                  <a:schemeClr val="tx1"/>
                </a:solidFill>
              </a:rPr>
              <a:t>trailingComma</a:t>
            </a:r>
            <a:r>
              <a:rPr lang="en-US" sz="2400" b="1" dirty="0">
                <a:solidFill>
                  <a:schemeClr val="tx1"/>
                </a:solidFill>
              </a:rPr>
              <a:t>": "es5",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  "</a:t>
            </a:r>
            <a:r>
              <a:rPr lang="en-US" sz="2400" b="1" dirty="0" err="1">
                <a:solidFill>
                  <a:schemeClr val="tx1"/>
                </a:solidFill>
              </a:rPr>
              <a:t>arrowParens</a:t>
            </a:r>
            <a:r>
              <a:rPr lang="en-US" sz="2400" b="1" dirty="0">
                <a:solidFill>
                  <a:schemeClr val="tx1"/>
                </a:solidFill>
              </a:rPr>
              <a:t>": "always"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}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50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Документація</a:t>
            </a: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400" dirty="0">
                <a:solidFill>
                  <a:schemeClr val="tx1"/>
                </a:solidFill>
              </a:rPr>
              <a:t>Документація — із коду (</a:t>
            </a:r>
            <a:r>
              <a:rPr lang="en-US" sz="2400" dirty="0" err="1">
                <a:solidFill>
                  <a:schemeClr val="tx1"/>
                </a:solidFill>
              </a:rPr>
              <a:t>esdoc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uk-UA" sz="2400" dirty="0">
                <a:solidFill>
                  <a:schemeClr val="tx1"/>
                </a:solidFill>
              </a:rPr>
              <a:t>заховати результат роботи від </a:t>
            </a:r>
            <a:r>
              <a:rPr lang="en-US" sz="2400" dirty="0" err="1">
                <a:solidFill>
                  <a:schemeClr val="tx1"/>
                </a:solidFill>
              </a:rPr>
              <a:t>Git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uk-UA" sz="2400" dirty="0">
                <a:solidFill>
                  <a:schemeClr val="tx1"/>
                </a:solidFill>
              </a:rPr>
              <a:t>та із </a:t>
            </a:r>
            <a:r>
              <a:rPr lang="uk-UA" sz="2400" dirty="0" err="1" smtClean="0">
                <a:solidFill>
                  <a:schemeClr val="tx1"/>
                </a:solidFill>
              </a:rPr>
              <a:t>коммітів</a:t>
            </a:r>
            <a:r>
              <a:rPr lang="uk-UA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conventional-</a:t>
            </a:r>
            <a:r>
              <a:rPr lang="en-US" sz="2400" dirty="0" err="1">
                <a:solidFill>
                  <a:schemeClr val="tx1"/>
                </a:solidFill>
              </a:rPr>
              <a:t>changelog</a:t>
            </a:r>
            <a:r>
              <a:rPr lang="en-US" sz="2400" dirty="0">
                <a:solidFill>
                  <a:schemeClr val="tx1"/>
                </a:solidFill>
              </a:rPr>
              <a:t>-cli</a:t>
            </a:r>
            <a:r>
              <a:rPr lang="uk-UA" sz="2400" dirty="0" smtClean="0">
                <a:solidFill>
                  <a:schemeClr val="tx1"/>
                </a:solidFill>
              </a:rPr>
              <a:t>). </a:t>
            </a:r>
            <a:endParaRPr lang="uk-UA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400" b="1" dirty="0" smtClean="0">
                <a:solidFill>
                  <a:schemeClr val="tx1"/>
                </a:solidFill>
              </a:rPr>
              <a:t>$ </a:t>
            </a:r>
            <a:r>
              <a:rPr lang="en-US" sz="2400" b="1" dirty="0" err="1" smtClean="0">
                <a:solidFill>
                  <a:schemeClr val="tx1"/>
                </a:solidFill>
              </a:rPr>
              <a:t>npm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 </a:t>
            </a:r>
            <a:r>
              <a:rPr lang="en-US" sz="2400" b="1" dirty="0" err="1">
                <a:solidFill>
                  <a:schemeClr val="tx1"/>
                </a:solidFill>
              </a:rPr>
              <a:t>esdoc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–D 			– </a:t>
            </a:r>
            <a:r>
              <a:rPr lang="uk-UA" sz="2400" dirty="0" smtClean="0">
                <a:solidFill>
                  <a:schemeClr val="tx1"/>
                </a:solidFill>
              </a:rPr>
              <a:t>і </a:t>
            </a:r>
            <a:r>
              <a:rPr lang="uk-UA" sz="2400" dirty="0">
                <a:solidFill>
                  <a:schemeClr val="tx1"/>
                </a:solidFill>
              </a:rPr>
              <a:t>в </a:t>
            </a:r>
            <a:r>
              <a:rPr lang="en-US" sz="2400" dirty="0" err="1" smtClean="0">
                <a:solidFill>
                  <a:schemeClr val="tx1"/>
                </a:solidFill>
              </a:rPr>
              <a:t>package.json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"doc": "</a:t>
            </a:r>
            <a:r>
              <a:rPr lang="en-US" sz="2400" b="1" dirty="0" err="1">
                <a:solidFill>
                  <a:schemeClr val="tx1"/>
                </a:solidFill>
              </a:rPr>
              <a:t>esdoc</a:t>
            </a:r>
            <a:r>
              <a:rPr lang="en-US" sz="2400" b="1" dirty="0">
                <a:solidFill>
                  <a:schemeClr val="tx1"/>
                </a:solidFill>
              </a:rPr>
              <a:t> --out docs/</a:t>
            </a:r>
            <a:r>
              <a:rPr lang="en-US" sz="2400" b="1" dirty="0" err="1">
                <a:solidFill>
                  <a:schemeClr val="tx1"/>
                </a:solidFill>
              </a:rPr>
              <a:t>src</a:t>
            </a:r>
            <a:r>
              <a:rPr lang="en-US" sz="2400" b="1" dirty="0">
                <a:solidFill>
                  <a:schemeClr val="tx1"/>
                </a:solidFill>
              </a:rPr>
              <a:t>/ --readme ./README.md"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--readme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підключить </a:t>
            </a:r>
            <a:r>
              <a:rPr lang="en-US" sz="2400" dirty="0">
                <a:solidFill>
                  <a:schemeClr val="tx1"/>
                </a:solidFill>
              </a:rPr>
              <a:t>readme </a:t>
            </a:r>
            <a:r>
              <a:rPr lang="uk-UA" sz="2400" dirty="0">
                <a:solidFill>
                  <a:schemeClr val="tx1"/>
                </a:solidFill>
              </a:rPr>
              <a:t>в головну сторінку документації.</a:t>
            </a:r>
          </a:p>
          <a:p>
            <a:pPr algn="l" eaLnBrk="1" hangingPunct="1"/>
            <a:r>
              <a:rPr lang="en-US" sz="2400" b="1" dirty="0" smtClean="0">
                <a:solidFill>
                  <a:schemeClr val="tx1"/>
                </a:solidFill>
              </a:rPr>
              <a:t>$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npm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 -D </a:t>
            </a:r>
            <a:r>
              <a:rPr lang="en-US" sz="2400" b="1" dirty="0" smtClean="0">
                <a:solidFill>
                  <a:schemeClr val="tx1"/>
                </a:solidFill>
              </a:rPr>
              <a:t>conventional-</a:t>
            </a:r>
            <a:r>
              <a:rPr lang="en-US" sz="2400" b="1" dirty="0" err="1" smtClean="0">
                <a:solidFill>
                  <a:schemeClr val="tx1"/>
                </a:solidFill>
              </a:rPr>
              <a:t>changelog</a:t>
            </a:r>
            <a:r>
              <a:rPr lang="en-US" sz="2400" b="1" dirty="0" smtClean="0">
                <a:solidFill>
                  <a:schemeClr val="tx1"/>
                </a:solidFill>
              </a:rPr>
              <a:t>-cli	</a:t>
            </a:r>
            <a:r>
              <a:rPr lang="en-US" sz="2400" b="1" dirty="0">
                <a:solidFill>
                  <a:schemeClr val="tx1"/>
                </a:solidFill>
              </a:rPr>
              <a:t> – </a:t>
            </a:r>
            <a:r>
              <a:rPr lang="uk-UA" sz="2400" dirty="0" smtClean="0">
                <a:solidFill>
                  <a:schemeClr val="tx1"/>
                </a:solidFill>
              </a:rPr>
              <a:t>і </a:t>
            </a:r>
            <a:r>
              <a:rPr lang="uk-UA" sz="2400" dirty="0">
                <a:solidFill>
                  <a:schemeClr val="tx1"/>
                </a:solidFill>
              </a:rPr>
              <a:t>в </a:t>
            </a:r>
            <a:r>
              <a:rPr lang="en-US" sz="2400" dirty="0" err="1">
                <a:solidFill>
                  <a:schemeClr val="tx1"/>
                </a:solidFill>
              </a:rPr>
              <a:t>package.json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"</a:t>
            </a:r>
            <a:r>
              <a:rPr lang="en-US" sz="2400" b="1" dirty="0" err="1">
                <a:solidFill>
                  <a:schemeClr val="tx1"/>
                </a:solidFill>
              </a:rPr>
              <a:t>changelog</a:t>
            </a:r>
            <a:r>
              <a:rPr lang="en-US" sz="2400" b="1" dirty="0">
                <a:solidFill>
                  <a:schemeClr val="tx1"/>
                </a:solidFill>
              </a:rPr>
              <a:t>": "conventional-</a:t>
            </a:r>
            <a:r>
              <a:rPr lang="en-US" sz="2400" b="1" dirty="0" err="1">
                <a:solidFill>
                  <a:schemeClr val="tx1"/>
                </a:solidFill>
              </a:rPr>
              <a:t>changelog</a:t>
            </a:r>
            <a:r>
              <a:rPr lang="en-US" sz="2400" b="1" dirty="0">
                <a:solidFill>
                  <a:schemeClr val="tx1"/>
                </a:solidFill>
              </a:rPr>
              <a:t> -p angular -i CHANGELOG.md -s"</a:t>
            </a:r>
          </a:p>
          <a:p>
            <a:pPr algn="l" eaLnBrk="1" hangingPunct="1"/>
            <a:r>
              <a:rPr lang="uk-UA" sz="2400" dirty="0">
                <a:solidFill>
                  <a:schemeClr val="tx1"/>
                </a:solidFill>
              </a:rPr>
              <a:t>Від </a:t>
            </a:r>
            <a:r>
              <a:rPr lang="en-US" sz="2400" dirty="0">
                <a:solidFill>
                  <a:schemeClr val="tx1"/>
                </a:solidFill>
              </a:rPr>
              <a:t>angular </a:t>
            </a:r>
            <a:r>
              <a:rPr lang="uk-UA" sz="2400" dirty="0">
                <a:solidFill>
                  <a:schemeClr val="tx1"/>
                </a:solidFill>
              </a:rPr>
              <a:t>тут тільки форматування. </a:t>
            </a:r>
            <a:r>
              <a:rPr lang="uk-UA" sz="2400" dirty="0" smtClean="0">
                <a:solidFill>
                  <a:schemeClr val="tx1"/>
                </a:solidFill>
              </a:rPr>
              <a:t>Для </a:t>
            </a:r>
            <a:r>
              <a:rPr lang="uk-UA" sz="2400" dirty="0">
                <a:solidFill>
                  <a:schemeClr val="tx1"/>
                </a:solidFill>
              </a:rPr>
              <a:t>оновлення </a:t>
            </a:r>
            <a:r>
              <a:rPr lang="en-US" sz="2400" b="1" dirty="0" err="1">
                <a:solidFill>
                  <a:schemeClr val="tx1"/>
                </a:solidFill>
              </a:rPr>
              <a:t>changelog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uk-UA" sz="2400" dirty="0">
                <a:solidFill>
                  <a:schemeClr val="tx1"/>
                </a:solidFill>
              </a:rPr>
              <a:t>достатньо запустити </a:t>
            </a:r>
            <a:r>
              <a:rPr lang="en-US" sz="2400" b="1" dirty="0" smtClean="0">
                <a:solidFill>
                  <a:schemeClr val="tx1"/>
                </a:solidFill>
              </a:rPr>
              <a:t>$ </a:t>
            </a:r>
            <a:r>
              <a:rPr lang="en-US" sz="2400" b="1" dirty="0" err="1" smtClean="0">
                <a:solidFill>
                  <a:schemeClr val="tx1"/>
                </a:solidFill>
              </a:rPr>
              <a:t>npm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run </a:t>
            </a:r>
            <a:r>
              <a:rPr lang="en-US" sz="2400" b="1" dirty="0" err="1">
                <a:solidFill>
                  <a:schemeClr val="tx1"/>
                </a:solidFill>
              </a:rPr>
              <a:t>changelog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400" dirty="0" smtClean="0">
                <a:solidFill>
                  <a:schemeClr val="tx1"/>
                </a:solidFill>
              </a:rPr>
              <a:t>Треба </a:t>
            </a:r>
            <a:r>
              <a:rPr lang="uk-UA" sz="2400" dirty="0">
                <a:solidFill>
                  <a:schemeClr val="tx1"/>
                </a:solidFill>
              </a:rPr>
              <a:t>тільки уважно писати </a:t>
            </a:r>
            <a:r>
              <a:rPr lang="uk-UA" sz="2400" dirty="0" err="1">
                <a:solidFill>
                  <a:schemeClr val="tx1"/>
                </a:solidFill>
              </a:rPr>
              <a:t>комміти</a:t>
            </a:r>
            <a:r>
              <a:rPr lang="uk-UA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400" dirty="0" smtClean="0">
                <a:solidFill>
                  <a:schemeClr val="tx1"/>
                </a:solidFill>
              </a:rPr>
              <a:t>Ми </a:t>
            </a:r>
            <a:r>
              <a:rPr lang="uk-UA" sz="2400" dirty="0">
                <a:solidFill>
                  <a:schemeClr val="tx1"/>
                </a:solidFill>
              </a:rPr>
              <a:t>ж завжди пишемо ідеальні </a:t>
            </a:r>
            <a:r>
              <a:rPr lang="uk-UA" sz="2400" dirty="0" err="1">
                <a:solidFill>
                  <a:schemeClr val="tx1"/>
                </a:solidFill>
              </a:rPr>
              <a:t>комміти</a:t>
            </a:r>
            <a:r>
              <a:rPr lang="uk-UA" sz="2400" dirty="0">
                <a:solidFill>
                  <a:schemeClr val="tx1"/>
                </a:solidFill>
              </a:rPr>
              <a:t>, чи не так</a:t>
            </a:r>
            <a:r>
              <a:rPr lang="uk-UA" sz="2400" dirty="0" smtClean="0">
                <a:solidFill>
                  <a:schemeClr val="tx1"/>
                </a:solidFill>
              </a:rPr>
              <a:t>?	</a:t>
            </a:r>
            <a:r>
              <a:rPr lang="uk-UA" sz="2400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7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Husky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husky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– </a:t>
            </a:r>
            <a:r>
              <a:rPr lang="uk-UA" sz="2800" dirty="0" smtClean="0">
                <a:solidFill>
                  <a:schemeClr val="tx1"/>
                </a:solidFill>
              </a:rPr>
              <a:t>переписує </a:t>
            </a:r>
            <a:r>
              <a:rPr lang="en-US" sz="2800" b="1" dirty="0" err="1">
                <a:solidFill>
                  <a:schemeClr val="tx1"/>
                </a:solidFill>
              </a:rPr>
              <a:t>git</a:t>
            </a:r>
            <a:r>
              <a:rPr lang="en-US" sz="2800" b="1" dirty="0">
                <a:solidFill>
                  <a:schemeClr val="tx1"/>
                </a:solidFill>
              </a:rPr>
              <a:t> hooks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і викликає </a:t>
            </a:r>
            <a:r>
              <a:rPr lang="uk-UA" sz="2800" dirty="0" err="1">
                <a:solidFill>
                  <a:schemeClr val="tx1"/>
                </a:solidFill>
              </a:rPr>
              <a:t>співставлені</a:t>
            </a:r>
            <a:r>
              <a:rPr lang="uk-UA" sz="2800" dirty="0">
                <a:solidFill>
                  <a:schemeClr val="tx1"/>
                </a:solidFill>
              </a:rPr>
              <a:t> команди із </a:t>
            </a:r>
            <a:r>
              <a:rPr lang="en-US" sz="2800" b="1" dirty="0" err="1">
                <a:solidFill>
                  <a:schemeClr val="tx1"/>
                </a:solidFill>
              </a:rPr>
              <a:t>package.json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uk-UA" sz="2800" dirty="0">
                <a:solidFill>
                  <a:schemeClr val="tx1"/>
                </a:solidFill>
              </a:rPr>
              <a:t>Якщо робите </a:t>
            </a:r>
            <a:r>
              <a:rPr lang="en-US" sz="2800" b="1" dirty="0" smtClean="0">
                <a:solidFill>
                  <a:schemeClr val="tx1"/>
                </a:solidFill>
              </a:rPr>
              <a:t>commit</a:t>
            </a:r>
            <a:r>
              <a:rPr lang="uk-UA" sz="2800" dirty="0" smtClean="0">
                <a:solidFill>
                  <a:schemeClr val="tx1"/>
                </a:solidFill>
              </a:rPr>
              <a:t> – спрацює </a:t>
            </a:r>
            <a:r>
              <a:rPr lang="en-US" sz="2800" b="1" dirty="0" err="1">
                <a:solidFill>
                  <a:schemeClr val="tx1"/>
                </a:solidFill>
              </a:rPr>
              <a:t>precommit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tx1"/>
                </a:solidFill>
              </a:rPr>
              <a:t>push </a:t>
            </a:r>
            <a:r>
              <a:rPr lang="en-US" sz="2800" dirty="0">
                <a:solidFill>
                  <a:schemeClr val="tx1"/>
                </a:solidFill>
              </a:rPr>
              <a:t>— </a:t>
            </a:r>
            <a:r>
              <a:rPr lang="en-US" sz="2800" b="1" dirty="0" err="1">
                <a:solidFill>
                  <a:schemeClr val="tx1"/>
                </a:solidFill>
              </a:rPr>
              <a:t>prepush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тощо. Якщо </a:t>
            </a:r>
            <a:r>
              <a:rPr lang="uk-UA" sz="2800" dirty="0" err="1">
                <a:solidFill>
                  <a:schemeClr val="tx1"/>
                </a:solidFill>
              </a:rPr>
              <a:t>скрипт</a:t>
            </a:r>
            <a:r>
              <a:rPr lang="uk-UA" sz="2800" dirty="0">
                <a:solidFill>
                  <a:schemeClr val="tx1"/>
                </a:solidFill>
              </a:rPr>
              <a:t> поверне помилку, </a:t>
            </a:r>
            <a:r>
              <a:rPr lang="uk-UA" sz="2800" dirty="0" err="1">
                <a:solidFill>
                  <a:schemeClr val="tx1"/>
                </a:solidFill>
              </a:rPr>
              <a:t>комміт</a:t>
            </a:r>
            <a:r>
              <a:rPr lang="uk-UA" sz="2800" dirty="0">
                <a:solidFill>
                  <a:schemeClr val="tx1"/>
                </a:solidFill>
              </a:rPr>
              <a:t> не пройде.</a:t>
            </a:r>
          </a:p>
          <a:p>
            <a:pPr algn="l" eaLnBrk="1" hangingPunct="1"/>
            <a:r>
              <a:rPr lang="uk-UA" sz="2800" b="1" dirty="0">
                <a:solidFill>
                  <a:schemeClr val="tx1"/>
                </a:solidFill>
              </a:rPr>
              <a:t>$ </a:t>
            </a:r>
            <a:r>
              <a:rPr lang="en-US" sz="2800" b="1" dirty="0" err="1">
                <a:solidFill>
                  <a:schemeClr val="tx1"/>
                </a:solidFill>
              </a:rPr>
              <a:t>npm</a:t>
            </a:r>
            <a:r>
              <a:rPr lang="en-US" sz="2800" b="1" dirty="0">
                <a:solidFill>
                  <a:schemeClr val="tx1"/>
                </a:solidFill>
              </a:rPr>
              <a:t> i -D husky</a:t>
            </a:r>
          </a:p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</a:rPr>
              <a:t>Тоді в файлі </a:t>
            </a:r>
            <a:r>
              <a:rPr lang="en-US" sz="2800" dirty="0" err="1" smtClean="0">
                <a:solidFill>
                  <a:schemeClr val="tx1"/>
                </a:solidFill>
              </a:rPr>
              <a:t>package.json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"</a:t>
            </a:r>
            <a:r>
              <a:rPr lang="en-US" sz="2800" b="1" dirty="0" err="1">
                <a:solidFill>
                  <a:schemeClr val="tx1"/>
                </a:solidFill>
              </a:rPr>
              <a:t>precommit</a:t>
            </a:r>
            <a:r>
              <a:rPr lang="en-US" sz="2800" b="1" dirty="0">
                <a:solidFill>
                  <a:schemeClr val="tx1"/>
                </a:solidFill>
              </a:rPr>
              <a:t>":"</a:t>
            </a:r>
            <a:r>
              <a:rPr lang="en-US" sz="2800" b="1" dirty="0" err="1">
                <a:solidFill>
                  <a:schemeClr val="tx1"/>
                </a:solidFill>
              </a:rPr>
              <a:t>npm</a:t>
            </a:r>
            <a:r>
              <a:rPr lang="en-US" sz="2800" b="1" dirty="0">
                <a:solidFill>
                  <a:schemeClr val="tx1"/>
                </a:solidFill>
              </a:rPr>
              <a:t> run prettier",</a:t>
            </a:r>
          </a:p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"</a:t>
            </a:r>
            <a:r>
              <a:rPr lang="en-US" sz="2800" b="1" dirty="0" err="1">
                <a:solidFill>
                  <a:schemeClr val="tx1"/>
                </a:solidFill>
              </a:rPr>
              <a:t>prepush</a:t>
            </a:r>
            <a:r>
              <a:rPr lang="en-US" sz="2800" b="1" dirty="0">
                <a:solidFill>
                  <a:schemeClr val="tx1"/>
                </a:solidFill>
              </a:rPr>
              <a:t>": "call </a:t>
            </a:r>
            <a:r>
              <a:rPr lang="en-US" sz="2800" b="1" dirty="0" err="1">
                <a:solidFill>
                  <a:schemeClr val="tx1"/>
                </a:solidFill>
              </a:rPr>
              <a:t>npm</a:t>
            </a:r>
            <a:r>
              <a:rPr lang="en-US" sz="2800" b="1" dirty="0">
                <a:solidFill>
                  <a:schemeClr val="tx1"/>
                </a:solidFill>
              </a:rPr>
              <a:t> run lint &amp;&amp; call </a:t>
            </a:r>
            <a:r>
              <a:rPr lang="en-US" sz="2800" b="1" dirty="0" err="1">
                <a:solidFill>
                  <a:schemeClr val="tx1"/>
                </a:solidFill>
              </a:rPr>
              <a:t>npm</a:t>
            </a:r>
            <a:r>
              <a:rPr lang="en-US" sz="2800" b="1" dirty="0">
                <a:solidFill>
                  <a:schemeClr val="tx1"/>
                </a:solidFill>
              </a:rPr>
              <a:t> run test"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5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err="1" smtClean="0"/>
              <a:t>Деплой</a:t>
            </a:r>
            <a:r>
              <a:rPr lang="en-US" dirty="0" smtClean="0"/>
              <a:t>!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Travis-ci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– сервіс </a:t>
            </a:r>
            <a:r>
              <a:rPr lang="uk-UA" sz="2800" dirty="0">
                <a:solidFill>
                  <a:schemeClr val="tx1"/>
                </a:solidFill>
              </a:rPr>
              <a:t>для розгортання і тестування проектів на </a:t>
            </a:r>
            <a:r>
              <a:rPr lang="en-US" sz="2800" b="1" dirty="0" err="1">
                <a:solidFill>
                  <a:schemeClr val="tx1"/>
                </a:solidFill>
              </a:rPr>
              <a:t>Github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uk-UA" sz="2800" dirty="0" smtClean="0">
                <a:solidFill>
                  <a:schemeClr val="tx1"/>
                </a:solidFill>
              </a:rPr>
              <a:t>Це зручно – запуск </a:t>
            </a:r>
            <a:r>
              <a:rPr lang="uk-UA" sz="2800" dirty="0">
                <a:solidFill>
                  <a:schemeClr val="tx1"/>
                </a:solidFill>
              </a:rPr>
              <a:t>розгортання або тестів одразу після заливки на </a:t>
            </a:r>
            <a:r>
              <a:rPr lang="en-US" sz="2800" dirty="0" err="1">
                <a:solidFill>
                  <a:schemeClr val="tx1"/>
                </a:solidFill>
              </a:rPr>
              <a:t>Github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і повернення результату, який </a:t>
            </a:r>
            <a:r>
              <a:rPr lang="uk-UA" sz="2800" dirty="0" smtClean="0">
                <a:solidFill>
                  <a:schemeClr val="tx1"/>
                </a:solidFill>
              </a:rPr>
              <a:t>прикріплюється </a:t>
            </a:r>
            <a:r>
              <a:rPr lang="uk-UA" sz="2800" dirty="0">
                <a:solidFill>
                  <a:schemeClr val="tx1"/>
                </a:solidFill>
              </a:rPr>
              <a:t>до проекту.</a:t>
            </a:r>
          </a:p>
          <a:p>
            <a:pPr algn="l" eaLnBrk="1" hangingPunct="1"/>
            <a:r>
              <a:rPr lang="uk-UA" sz="2800" dirty="0">
                <a:solidFill>
                  <a:schemeClr val="tx1"/>
                </a:solidFill>
              </a:rPr>
              <a:t>Зареєструйтесь на </a:t>
            </a:r>
            <a:r>
              <a:rPr lang="en-US" sz="2800" b="1" dirty="0">
                <a:solidFill>
                  <a:schemeClr val="tx1"/>
                </a:solidFill>
              </a:rPr>
              <a:t>https://travis-ci.org/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і прив'яжіть свій обліковий запис із </a:t>
            </a:r>
            <a:r>
              <a:rPr lang="en-US" sz="2800" b="1" dirty="0" err="1">
                <a:solidFill>
                  <a:schemeClr val="tx1"/>
                </a:solidFill>
              </a:rPr>
              <a:t>Github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uk-UA" sz="2800" dirty="0">
                <a:solidFill>
                  <a:schemeClr val="tx1"/>
                </a:solidFill>
              </a:rPr>
              <a:t>На сторінці </a:t>
            </a:r>
            <a:r>
              <a:rPr lang="en-US" sz="2800" b="1" dirty="0">
                <a:solidFill>
                  <a:schemeClr val="tx1"/>
                </a:solidFill>
              </a:rPr>
              <a:t>https://travis-ci.org/account/repositories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підключіть </a:t>
            </a:r>
            <a:r>
              <a:rPr lang="uk-UA" sz="2800" dirty="0" err="1">
                <a:solidFill>
                  <a:schemeClr val="tx1"/>
                </a:solidFill>
              </a:rPr>
              <a:t>репозиторій</a:t>
            </a:r>
            <a:r>
              <a:rPr lang="uk-UA" sz="2800" dirty="0">
                <a:solidFill>
                  <a:schemeClr val="tx1"/>
                </a:solidFill>
              </a:rPr>
              <a:t> до </a:t>
            </a:r>
            <a:r>
              <a:rPr lang="en-US" sz="2800" b="1" dirty="0" err="1">
                <a:solidFill>
                  <a:schemeClr val="tx1"/>
                </a:solidFill>
              </a:rPr>
              <a:t>travis</a:t>
            </a:r>
            <a:r>
              <a:rPr lang="en-US" sz="2800" b="1" dirty="0">
                <a:solidFill>
                  <a:schemeClr val="tx1"/>
                </a:solidFill>
              </a:rPr>
              <a:t>-ci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0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Налаштування </a:t>
            </a:r>
            <a:r>
              <a:rPr lang="en-US" dirty="0" smtClean="0"/>
              <a:t>Travis-ci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400" dirty="0">
                <a:solidFill>
                  <a:schemeClr val="tx1"/>
                </a:solidFill>
              </a:rPr>
              <a:t>В корені проекту створіть файл .</a:t>
            </a:r>
            <a:r>
              <a:rPr lang="en-US" sz="2400" dirty="0" err="1">
                <a:solidFill>
                  <a:schemeClr val="tx1"/>
                </a:solidFill>
              </a:rPr>
              <a:t>travis.yml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language: </a:t>
            </a:r>
            <a:r>
              <a:rPr lang="en-US" sz="2400" b="1" dirty="0" err="1">
                <a:solidFill>
                  <a:schemeClr val="tx1"/>
                </a:solidFill>
              </a:rPr>
              <a:t>node_js</a:t>
            </a:r>
            <a:endParaRPr lang="en-US" sz="2400" b="1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400" b="1" dirty="0" err="1">
                <a:solidFill>
                  <a:schemeClr val="tx1"/>
                </a:solidFill>
              </a:rPr>
              <a:t>node_js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- node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script: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- make lint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- make test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notifications:</a:t>
            </a: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</a:rPr>
              <a:t>  email: </a:t>
            </a:r>
            <a:r>
              <a:rPr lang="en-US" sz="2400" b="1" dirty="0" smtClean="0">
                <a:solidFill>
                  <a:schemeClr val="tx1"/>
                </a:solidFill>
              </a:rPr>
              <a:t>false</a:t>
            </a:r>
          </a:p>
          <a:p>
            <a:pPr algn="l" eaLnBrk="1" hangingPunct="1"/>
            <a:r>
              <a:rPr lang="ru-RU" sz="2400" dirty="0">
                <a:solidFill>
                  <a:schemeClr val="tx1"/>
                </a:solidFill>
              </a:rPr>
              <a:t>В "</a:t>
            </a:r>
            <a:r>
              <a:rPr lang="ru-RU" sz="2400" b="1" dirty="0" err="1">
                <a:solidFill>
                  <a:schemeClr val="tx1"/>
                </a:solidFill>
              </a:rPr>
              <a:t>script</a:t>
            </a:r>
            <a:r>
              <a:rPr lang="ru-RU" sz="2400" dirty="0">
                <a:solidFill>
                  <a:schemeClr val="tx1"/>
                </a:solidFill>
              </a:rPr>
              <a:t>" описано те, </a:t>
            </a:r>
            <a:r>
              <a:rPr lang="ru-RU" sz="2400" dirty="0" err="1">
                <a:solidFill>
                  <a:schemeClr val="tx1"/>
                </a:solidFill>
              </a:rPr>
              <a:t>що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робитиме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</a:rPr>
              <a:t>travis-ci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- </a:t>
            </a:r>
            <a:r>
              <a:rPr lang="ru-RU" sz="2400" dirty="0" err="1">
                <a:solidFill>
                  <a:schemeClr val="tx1"/>
                </a:solidFill>
              </a:rPr>
              <a:t>перевірить</a:t>
            </a:r>
            <a:r>
              <a:rPr lang="ru-RU" sz="2400" dirty="0">
                <a:solidFill>
                  <a:schemeClr val="tx1"/>
                </a:solidFill>
              </a:rPr>
              <a:t> код </a:t>
            </a:r>
            <a:r>
              <a:rPr lang="ru-RU" sz="2400" dirty="0" err="1">
                <a:solidFill>
                  <a:schemeClr val="tx1"/>
                </a:solidFill>
              </a:rPr>
              <a:t>лінтером</a:t>
            </a:r>
            <a:r>
              <a:rPr lang="ru-RU" sz="2400" dirty="0">
                <a:solidFill>
                  <a:schemeClr val="tx1"/>
                </a:solidFill>
              </a:rPr>
              <a:t> на </a:t>
            </a:r>
            <a:r>
              <a:rPr lang="ru-RU" sz="2400" dirty="0" err="1">
                <a:solidFill>
                  <a:schemeClr val="tx1"/>
                </a:solidFill>
              </a:rPr>
              <a:t>наявність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синтаксичних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помилок</a:t>
            </a:r>
            <a:r>
              <a:rPr lang="ru-RU" sz="2400" dirty="0">
                <a:solidFill>
                  <a:schemeClr val="tx1"/>
                </a:solidFill>
              </a:rPr>
              <a:t>, запустить тести і </a:t>
            </a:r>
            <a:r>
              <a:rPr lang="ru-RU" sz="2400" dirty="0" err="1">
                <a:solidFill>
                  <a:schemeClr val="tx1"/>
                </a:solidFill>
              </a:rPr>
              <a:t>дочекається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їх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виконання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20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err="1" smtClean="0"/>
              <a:t>Комміт</a:t>
            </a:r>
            <a:r>
              <a:rPr lang="uk-UA" dirty="0" smtClean="0"/>
              <a:t> і запуск</a:t>
            </a: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800" dirty="0" err="1">
                <a:solidFill>
                  <a:schemeClr val="tx1"/>
                </a:solidFill>
              </a:rPr>
              <a:t>Закомітьте</a:t>
            </a:r>
            <a:r>
              <a:rPr lang="uk-UA" sz="2800" dirty="0">
                <a:solidFill>
                  <a:schemeClr val="tx1"/>
                </a:solidFill>
              </a:rPr>
              <a:t> цей файл з налаштуваннями на </a:t>
            </a:r>
            <a:r>
              <a:rPr lang="en-US" sz="2800" b="1" dirty="0" err="1">
                <a:solidFill>
                  <a:schemeClr val="tx1"/>
                </a:solidFill>
              </a:rPr>
              <a:t>Github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і через трохи часу </a:t>
            </a:r>
            <a:r>
              <a:rPr lang="en-US" sz="2800" b="1" dirty="0" smtClean="0">
                <a:solidFill>
                  <a:schemeClr val="tx1"/>
                </a:solidFill>
              </a:rPr>
              <a:t>Travis-ci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автоматично запустить </a:t>
            </a:r>
            <a:r>
              <a:rPr lang="uk-UA" sz="2800" dirty="0" err="1">
                <a:solidFill>
                  <a:schemeClr val="tx1"/>
                </a:solidFill>
              </a:rPr>
              <a:t>скрипти</a:t>
            </a:r>
            <a:r>
              <a:rPr lang="uk-UA" sz="2800" dirty="0">
                <a:solidFill>
                  <a:schemeClr val="tx1"/>
                </a:solidFill>
              </a:rPr>
              <a:t>.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/>
            <a:endParaRPr lang="uk-UA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</a:rPr>
              <a:t>Якщо </a:t>
            </a:r>
            <a:r>
              <a:rPr lang="uk-UA" sz="2800" dirty="0">
                <a:solidFill>
                  <a:schemeClr val="tx1"/>
                </a:solidFill>
              </a:rPr>
              <a:t>все добре - результат виконання буде успішним. Це видно на сторінці проекту на сайті </a:t>
            </a:r>
            <a:r>
              <a:rPr lang="en-US" sz="2800" b="1" dirty="0" smtClean="0">
                <a:solidFill>
                  <a:schemeClr val="tx1"/>
                </a:solidFill>
              </a:rPr>
              <a:t>Travis-ci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uk-UA" sz="2800" dirty="0" smtClean="0">
              <a:solidFill>
                <a:schemeClr val="tx1"/>
              </a:solidFill>
            </a:endParaRPr>
          </a:p>
          <a:p>
            <a:pPr algn="l"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6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smtClean="0"/>
              <a:t>Швидкість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07375" cy="5184775"/>
          </a:xfrm>
        </p:spPr>
        <p:txBody>
          <a:bodyPr/>
          <a:lstStyle/>
          <a:p>
            <a:pPr algn="l" eaLnBrk="1" hangingPunct="1"/>
            <a:r>
              <a:rPr lang="ru-RU" sz="2800" smtClean="0">
                <a:solidFill>
                  <a:schemeClr val="tx1"/>
                </a:solidFill>
              </a:rPr>
              <a:t>Основна привабливість Node.js – швидкість. </a:t>
            </a:r>
          </a:p>
          <a:p>
            <a:pPr algn="l" eaLnBrk="1" hangingPunct="1"/>
            <a:r>
              <a:rPr lang="ru-RU" sz="2800" b="1" smtClean="0">
                <a:solidFill>
                  <a:schemeClr val="tx1"/>
                </a:solidFill>
              </a:rPr>
              <a:t>JS</a:t>
            </a:r>
            <a:r>
              <a:rPr lang="ru-RU" sz="2800" smtClean="0">
                <a:solidFill>
                  <a:schemeClr val="tx1"/>
                </a:solidFill>
              </a:rPr>
              <a:t>-код в довкіллі Node.js може бути рівноцінний компільованій МП типу C чи Java, і швидший за інтерпретовані МП типу Python чи Ruby – через </a:t>
            </a:r>
            <a:r>
              <a:rPr lang="ru-RU" sz="2800" b="1" smtClean="0">
                <a:solidFill>
                  <a:schemeClr val="tx1"/>
                </a:solidFill>
              </a:rPr>
              <a:t>неблокуючу архітектуру</a:t>
            </a:r>
            <a:r>
              <a:rPr lang="ru-RU" sz="2800" smtClean="0">
                <a:solidFill>
                  <a:schemeClr val="tx1"/>
                </a:solidFill>
              </a:rPr>
              <a:t> платформи (результати залежать від тестів продуктивності).</a:t>
            </a:r>
          </a:p>
          <a:p>
            <a:pPr algn="l" eaLnBrk="1" hangingPunct="1"/>
            <a:r>
              <a:rPr lang="ru-RU" sz="2800" smtClean="0">
                <a:solidFill>
                  <a:schemeClr val="tx1"/>
                </a:solidFill>
              </a:rPr>
              <a:t>Для обробки паралельних запитів у </a:t>
            </a:r>
            <a:r>
              <a:rPr lang="fr-FR" sz="2800" b="1" smtClean="0">
                <a:solidFill>
                  <a:schemeClr val="tx1"/>
                </a:solidFill>
              </a:rPr>
              <a:t>Node.js</a:t>
            </a:r>
            <a:r>
              <a:rPr lang="fr-FR" sz="2800" smtClean="0">
                <a:solidFill>
                  <a:schemeClr val="tx1"/>
                </a:solidFill>
              </a:rPr>
              <a:t> </a:t>
            </a:r>
            <a:r>
              <a:rPr lang="ru-RU" sz="2800" smtClean="0">
                <a:solidFill>
                  <a:schemeClr val="tx1"/>
                </a:solidFill>
              </a:rPr>
              <a:t>використовується асинхронна модель запуску коду через обробку подій в неблокуючому режимі та визначення обробників зворотніх викликів (</a:t>
            </a:r>
            <a:r>
              <a:rPr lang="fr-FR" sz="2800" smtClean="0">
                <a:solidFill>
                  <a:schemeClr val="tx1"/>
                </a:solidFill>
              </a:rPr>
              <a:t>callback</a:t>
            </a:r>
            <a:r>
              <a:rPr lang="uk-UA" sz="2800" smtClean="0">
                <a:solidFill>
                  <a:schemeClr val="tx1"/>
                </a:solidFill>
              </a:rPr>
              <a:t>, колбек</a:t>
            </a:r>
            <a:r>
              <a:rPr lang="fr-FR" sz="2800" smtClean="0">
                <a:solidFill>
                  <a:schemeClr val="tx1"/>
                </a:solidFill>
              </a:rPr>
              <a:t>).</a:t>
            </a:r>
            <a:endParaRPr lang="ru-RU" sz="2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А де БД?</a:t>
            </a: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endParaRPr lang="uk-UA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uk-UA" dirty="0">
                <a:solidFill>
                  <a:schemeClr val="tx1"/>
                </a:solidFill>
              </a:rPr>
              <a:t>	</a:t>
            </a:r>
            <a:r>
              <a:rPr lang="uk-UA" dirty="0" smtClean="0">
                <a:solidFill>
                  <a:schemeClr val="tx1"/>
                </a:solidFill>
              </a:rPr>
              <a:t>		</a:t>
            </a:r>
          </a:p>
          <a:p>
            <a:pPr eaLnBrk="1" hangingPunct="1"/>
            <a:r>
              <a:rPr lang="uk-UA" smtClean="0">
                <a:solidFill>
                  <a:schemeClr val="tx1"/>
                </a:solidFill>
              </a:rPr>
              <a:t>Далі </a:t>
            </a:r>
            <a:r>
              <a:rPr lang="uk-UA" dirty="0" smtClean="0">
                <a:solidFill>
                  <a:schemeClr val="tx1"/>
                </a:solidFill>
              </a:rPr>
              <a:t>буде …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JavaScript</a:t>
            </a:r>
            <a:endParaRPr lang="uk-UA" smtClean="0"/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07375" cy="5184775"/>
          </a:xfrm>
        </p:spPr>
        <p:txBody>
          <a:bodyPr/>
          <a:lstStyle/>
          <a:p>
            <a:pPr algn="l" eaLnBrk="1" hangingPunct="1"/>
            <a:r>
              <a:rPr lang="ru-RU" smtClean="0">
                <a:solidFill>
                  <a:schemeClr val="tx1"/>
                </a:solidFill>
              </a:rPr>
              <a:t>В </a:t>
            </a:r>
            <a:r>
              <a:rPr lang="uk-UA" smtClean="0">
                <a:solidFill>
                  <a:schemeClr val="tx1"/>
                </a:solidFill>
              </a:rPr>
              <a:t>довкіллі</a:t>
            </a:r>
            <a:r>
              <a:rPr lang="ru-RU" smtClean="0">
                <a:solidFill>
                  <a:schemeClr val="tx1"/>
                </a:solidFill>
              </a:rPr>
              <a:t> </a:t>
            </a:r>
            <a:r>
              <a:rPr lang="ru-RU" b="1" smtClean="0">
                <a:solidFill>
                  <a:schemeClr val="tx1"/>
                </a:solidFill>
              </a:rPr>
              <a:t>Node.js</a:t>
            </a:r>
            <a:r>
              <a:rPr lang="ru-RU" smtClean="0">
                <a:solidFill>
                  <a:schemeClr val="tx1"/>
                </a:solidFill>
              </a:rPr>
              <a:t> виконується </a:t>
            </a:r>
            <a:r>
              <a:rPr lang="ru-RU" b="1" smtClean="0">
                <a:solidFill>
                  <a:schemeClr val="tx1"/>
                </a:solidFill>
              </a:rPr>
              <a:t>JS</a:t>
            </a:r>
            <a:r>
              <a:rPr lang="ru-RU" smtClean="0">
                <a:solidFill>
                  <a:schemeClr val="tx1"/>
                </a:solidFill>
              </a:rPr>
              <a:t>-код. </a:t>
            </a:r>
          </a:p>
          <a:p>
            <a:pPr algn="l" eaLnBrk="1" hangingPunct="1"/>
            <a:r>
              <a:rPr lang="ru-RU" smtClean="0">
                <a:solidFill>
                  <a:schemeClr val="tx1"/>
                </a:solidFill>
              </a:rPr>
              <a:t>Отже, мільйони фронтенд-розробників (JS в бр</a:t>
            </a:r>
            <a:r>
              <a:rPr lang="uk-UA" smtClean="0">
                <a:solidFill>
                  <a:schemeClr val="tx1"/>
                </a:solidFill>
              </a:rPr>
              <a:t>ов</a:t>
            </a:r>
            <a:r>
              <a:rPr lang="ru-RU" smtClean="0">
                <a:solidFill>
                  <a:schemeClr val="tx1"/>
                </a:solidFill>
              </a:rPr>
              <a:t>зері) можуть писати і серверний, і клієнтський код однією і тією ж МП без необхідності вивчати зовсім новий інструмент для переходу до серверної розробки.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smtClean="0"/>
              <a:t>Асинхронність</a:t>
            </a:r>
          </a:p>
        </p:txBody>
      </p:sp>
      <p:sp>
        <p:nvSpPr>
          <p:cNvPr id="614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07375" cy="5184775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ru-RU" sz="2800" dirty="0" err="1" smtClean="0">
                <a:solidFill>
                  <a:schemeClr val="tx1"/>
                </a:solidFill>
              </a:rPr>
              <a:t>звичайних</a:t>
            </a:r>
            <a:r>
              <a:rPr lang="ru-RU" sz="2800" dirty="0" smtClean="0">
                <a:solidFill>
                  <a:schemeClr val="tx1"/>
                </a:solidFill>
              </a:rPr>
              <a:t> МП (C, </a:t>
            </a:r>
            <a:r>
              <a:rPr lang="ru-RU" sz="2800" dirty="0" err="1" smtClean="0">
                <a:solidFill>
                  <a:schemeClr val="tx1"/>
                </a:solidFill>
              </a:rPr>
              <a:t>Java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Python</a:t>
            </a:r>
            <a:r>
              <a:rPr lang="ru-RU" sz="2800" dirty="0" smtClean="0">
                <a:solidFill>
                  <a:schemeClr val="tx1"/>
                </a:solidFill>
              </a:rPr>
              <a:t>, PHP) </a:t>
            </a:r>
            <a:r>
              <a:rPr lang="ru-RU" sz="2800" dirty="0" err="1" smtClean="0">
                <a:solidFill>
                  <a:schemeClr val="tx1"/>
                </a:solidFill>
              </a:rPr>
              <a:t>всі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інструкції</a:t>
            </a:r>
            <a:r>
              <a:rPr lang="ru-RU" sz="2800" dirty="0" smtClean="0">
                <a:solidFill>
                  <a:schemeClr val="tx1"/>
                </a:solidFill>
              </a:rPr>
              <a:t> за </a:t>
            </a:r>
            <a:r>
              <a:rPr lang="ru-RU" sz="2800" dirty="0" err="1" smtClean="0">
                <a:solidFill>
                  <a:schemeClr val="tx1"/>
                </a:solidFill>
              </a:rPr>
              <a:t>замовчуванням</a:t>
            </a:r>
            <a:r>
              <a:rPr lang="ru-RU" sz="2800" dirty="0" smtClean="0">
                <a:solidFill>
                  <a:schemeClr val="tx1"/>
                </a:solidFill>
              </a:rPr>
              <a:t> є </a:t>
            </a:r>
            <a:r>
              <a:rPr lang="ru-RU" sz="2800" dirty="0" err="1" smtClean="0">
                <a:solidFill>
                  <a:schemeClr val="tx1"/>
                </a:solidFill>
              </a:rPr>
              <a:t>блокуючими</a:t>
            </a:r>
            <a:r>
              <a:rPr lang="ru-RU" sz="2800" dirty="0" smtClean="0">
                <a:solidFill>
                  <a:schemeClr val="tx1"/>
                </a:solidFill>
              </a:rPr>
              <a:t> (</a:t>
            </a:r>
            <a:r>
              <a:rPr lang="ru-RU" sz="2800" dirty="0" err="1" smtClean="0">
                <a:solidFill>
                  <a:schemeClr val="tx1"/>
                </a:solidFill>
              </a:rPr>
              <a:t>якщо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розробник</a:t>
            </a:r>
            <a:r>
              <a:rPr lang="ru-RU" sz="2800" dirty="0" smtClean="0">
                <a:solidFill>
                  <a:schemeClr val="tx1"/>
                </a:solidFill>
              </a:rPr>
              <a:t> явно не </a:t>
            </a:r>
            <a:r>
              <a:rPr lang="ru-RU" sz="2800" dirty="0" err="1" smtClean="0">
                <a:solidFill>
                  <a:schemeClr val="tx1"/>
                </a:solidFill>
              </a:rPr>
              <a:t>потурбувався</a:t>
            </a:r>
            <a:r>
              <a:rPr lang="ru-RU" sz="2800" dirty="0" smtClean="0">
                <a:solidFill>
                  <a:schemeClr val="tx1"/>
                </a:solidFill>
              </a:rPr>
              <a:t> про </a:t>
            </a:r>
            <a:r>
              <a:rPr lang="ru-RU" sz="2800" dirty="0" err="1" smtClean="0">
                <a:solidFill>
                  <a:schemeClr val="tx1"/>
                </a:solidFill>
              </a:rPr>
              <a:t>асинхронне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виконання</a:t>
            </a:r>
            <a:r>
              <a:rPr lang="ru-RU" sz="2800" dirty="0" smtClean="0">
                <a:solidFill>
                  <a:schemeClr val="tx1"/>
                </a:solidFill>
              </a:rPr>
              <a:t> коду), і </a:t>
            </a:r>
            <a:r>
              <a:rPr lang="ru-RU" sz="2800" dirty="0" err="1" smtClean="0">
                <a:solidFill>
                  <a:schemeClr val="tx1"/>
                </a:solidFill>
              </a:rPr>
              <a:t>якщо</a:t>
            </a:r>
            <a:r>
              <a:rPr lang="ru-RU" sz="2800" dirty="0" smtClean="0">
                <a:solidFill>
                  <a:schemeClr val="tx1"/>
                </a:solidFill>
              </a:rPr>
              <a:t> в такому </a:t>
            </a:r>
            <a:r>
              <a:rPr lang="ru-RU" sz="2800" dirty="0" err="1" smtClean="0">
                <a:solidFill>
                  <a:schemeClr val="tx1"/>
                </a:solidFill>
              </a:rPr>
              <a:t>довкіллі</a:t>
            </a:r>
            <a:r>
              <a:rPr lang="ru-RU" sz="2800" dirty="0" smtClean="0">
                <a:solidFill>
                  <a:schemeClr val="tx1"/>
                </a:solidFill>
              </a:rPr>
              <a:t> подати </a:t>
            </a:r>
            <a:r>
              <a:rPr lang="ru-RU" sz="2800" dirty="0" err="1" smtClean="0">
                <a:solidFill>
                  <a:schemeClr val="tx1"/>
                </a:solidFill>
              </a:rPr>
              <a:t>мережевий</a:t>
            </a:r>
            <a:r>
              <a:rPr lang="ru-RU" sz="2800" dirty="0" smtClean="0">
                <a:solidFill>
                  <a:schemeClr val="tx1"/>
                </a:solidFill>
              </a:rPr>
              <a:t> запит, </a:t>
            </a:r>
            <a:r>
              <a:rPr lang="ru-RU" sz="2800" dirty="0" err="1" smtClean="0">
                <a:solidFill>
                  <a:schemeClr val="tx1"/>
                </a:solidFill>
              </a:rPr>
              <a:t>виконання</a:t>
            </a:r>
            <a:r>
              <a:rPr lang="ru-RU" sz="2800" dirty="0" smtClean="0">
                <a:solidFill>
                  <a:schemeClr val="tx1"/>
                </a:solidFill>
              </a:rPr>
              <a:t> потоку, з </a:t>
            </a:r>
            <a:r>
              <a:rPr lang="ru-RU" sz="2800" dirty="0" err="1" smtClean="0">
                <a:solidFill>
                  <a:schemeClr val="tx1"/>
                </a:solidFill>
              </a:rPr>
              <a:t>якого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зроблено</a:t>
            </a:r>
            <a:r>
              <a:rPr lang="ru-RU" sz="2800" dirty="0" smtClean="0">
                <a:solidFill>
                  <a:schemeClr val="tx1"/>
                </a:solidFill>
              </a:rPr>
              <a:t> запит, буде </a:t>
            </a:r>
            <a:r>
              <a:rPr lang="ru-RU" sz="2800" dirty="0" err="1" smtClean="0">
                <a:solidFill>
                  <a:schemeClr val="tx1"/>
                </a:solidFill>
              </a:rPr>
              <a:t>призупинене</a:t>
            </a:r>
            <a:r>
              <a:rPr lang="ru-RU" sz="2800" dirty="0" smtClean="0">
                <a:solidFill>
                  <a:schemeClr val="tx1"/>
                </a:solidFill>
              </a:rPr>
              <a:t> до </a:t>
            </a:r>
            <a:r>
              <a:rPr lang="ru-RU" sz="2800" dirty="0" err="1" smtClean="0">
                <a:solidFill>
                  <a:schemeClr val="tx1"/>
                </a:solidFill>
              </a:rPr>
              <a:t>завершення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отримання</a:t>
            </a:r>
            <a:r>
              <a:rPr lang="ru-RU" sz="2800" dirty="0" smtClean="0">
                <a:solidFill>
                  <a:schemeClr val="tx1"/>
                </a:solidFill>
              </a:rPr>
              <a:t> і </a:t>
            </a:r>
            <a:r>
              <a:rPr lang="ru-RU" sz="2800" dirty="0" err="1" smtClean="0">
                <a:solidFill>
                  <a:schemeClr val="tx1"/>
                </a:solidFill>
              </a:rPr>
              <a:t>обробки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відповіді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JS </a:t>
            </a:r>
            <a:r>
              <a:rPr lang="ru-RU" sz="2800" dirty="0" err="1" smtClean="0">
                <a:solidFill>
                  <a:schemeClr val="tx1"/>
                </a:solidFill>
              </a:rPr>
              <a:t>спрощує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написання</a:t>
            </a:r>
            <a:r>
              <a:rPr lang="ru-RU" sz="2800" dirty="0" smtClean="0">
                <a:solidFill>
                  <a:schemeClr val="tx1"/>
                </a:solidFill>
              </a:rPr>
              <a:t> асинхронного і </a:t>
            </a:r>
            <a:r>
              <a:rPr lang="ru-RU" sz="2800" dirty="0" err="1" smtClean="0">
                <a:solidFill>
                  <a:schemeClr val="tx1"/>
                </a:solidFill>
              </a:rPr>
              <a:t>неблокуючого</a:t>
            </a:r>
            <a:r>
              <a:rPr lang="ru-RU" sz="2800" dirty="0" smtClean="0">
                <a:solidFill>
                  <a:schemeClr val="tx1"/>
                </a:solidFill>
              </a:rPr>
              <a:t> коду через </a:t>
            </a:r>
            <a:r>
              <a:rPr lang="ru-RU" sz="2800" dirty="0" err="1" smtClean="0">
                <a:solidFill>
                  <a:schemeClr val="tx1"/>
                </a:solidFill>
              </a:rPr>
              <a:t>використання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єдиного</a:t>
            </a:r>
            <a:r>
              <a:rPr lang="ru-RU" sz="2800" dirty="0" smtClean="0">
                <a:solidFill>
                  <a:schemeClr val="tx1"/>
                </a:solidFill>
              </a:rPr>
              <a:t> потоку, </a:t>
            </a:r>
            <a:r>
              <a:rPr lang="ru-RU" sz="2800" dirty="0" err="1" smtClean="0">
                <a:solidFill>
                  <a:schemeClr val="tx1"/>
                </a:solidFill>
              </a:rPr>
              <a:t>функцій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зворотнього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виклику</a:t>
            </a:r>
            <a:r>
              <a:rPr lang="ru-RU" sz="2800" dirty="0" smtClean="0">
                <a:solidFill>
                  <a:schemeClr val="tx1"/>
                </a:solidFill>
              </a:rPr>
              <a:t> (</a:t>
            </a:r>
            <a:r>
              <a:rPr lang="ru-RU" sz="2800" dirty="0" err="1" smtClean="0">
                <a:solidFill>
                  <a:schemeClr val="tx1"/>
                </a:solidFill>
              </a:rPr>
              <a:t>колбек</a:t>
            </a:r>
            <a:r>
              <a:rPr lang="ru-RU" sz="2800" dirty="0" smtClean="0">
                <a:solidFill>
                  <a:schemeClr val="tx1"/>
                </a:solidFill>
              </a:rPr>
              <a:t>) і </a:t>
            </a:r>
            <a:r>
              <a:rPr lang="ru-RU" sz="2800" dirty="0" err="1" smtClean="0">
                <a:solidFill>
                  <a:schemeClr val="tx1"/>
                </a:solidFill>
              </a:rPr>
              <a:t>подієвої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розробки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</a:rPr>
              <a:t>Приблизний а</a:t>
            </a:r>
            <a:r>
              <a:rPr lang="ru-RU" sz="2800" dirty="0" smtClean="0">
                <a:solidFill>
                  <a:schemeClr val="tx1"/>
                </a:solidFill>
              </a:rPr>
              <a:t>налог в </a:t>
            </a:r>
            <a:r>
              <a:rPr lang="ru-RU" sz="2800" dirty="0" err="1" smtClean="0">
                <a:solidFill>
                  <a:schemeClr val="tx1"/>
                </a:solidFill>
              </a:rPr>
              <a:t>бровзері</a:t>
            </a:r>
            <a:r>
              <a:rPr lang="ru-RU" sz="2800" dirty="0" smtClean="0">
                <a:solidFill>
                  <a:schemeClr val="tx1"/>
                </a:solidFill>
              </a:rPr>
              <a:t> – </a:t>
            </a:r>
            <a:r>
              <a:rPr lang="en-US" sz="2800" dirty="0" smtClean="0">
                <a:solidFill>
                  <a:schemeClr val="tx1"/>
                </a:solidFill>
              </a:rPr>
              <a:t>AJAX.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smtClean="0"/>
              <a:t>Колбеки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288" y="1196975"/>
            <a:ext cx="8424862" cy="5184775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Колбек – функція, яка виконується після того, як інша функція завершила виконання.</a:t>
            </a:r>
          </a:p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В </a:t>
            </a:r>
            <a:r>
              <a:rPr lang="fr-FR" sz="2400" smtClean="0">
                <a:solidFill>
                  <a:schemeClr val="tx1"/>
                </a:solidFill>
              </a:rPr>
              <a:t>JS </a:t>
            </a:r>
            <a:r>
              <a:rPr lang="ru-RU" sz="2400" smtClean="0">
                <a:solidFill>
                  <a:schemeClr val="tx1"/>
                </a:solidFill>
              </a:rPr>
              <a:t>функція – це об'єкт. Тому функція може приймати іншу функцію аргументом, + функція може повертати функцію результатом. </a:t>
            </a:r>
          </a:p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Функція, яка </a:t>
            </a:r>
          </a:p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передається </a:t>
            </a:r>
          </a:p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аргументом, </a:t>
            </a:r>
          </a:p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зветься </a:t>
            </a:r>
          </a:p>
          <a:p>
            <a:pPr algn="l" eaLnBrk="1" hangingPunct="1"/>
            <a:r>
              <a:rPr lang="fr-FR" sz="2400" smtClean="0">
                <a:solidFill>
                  <a:schemeClr val="tx1"/>
                </a:solidFill>
              </a:rPr>
              <a:t>callback-</a:t>
            </a:r>
            <a:r>
              <a:rPr lang="ru-RU" sz="2400" smtClean="0">
                <a:solidFill>
                  <a:schemeClr val="tx1"/>
                </a:solidFill>
              </a:rPr>
              <a:t>функцією.</a:t>
            </a:r>
          </a:p>
          <a:p>
            <a:pPr algn="l" eaLnBrk="1" hangingPunct="1"/>
            <a:endParaRPr lang="ru-RU" sz="24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It’s so simple !!!!11</a:t>
            </a:r>
            <a:endParaRPr lang="ru-RU" sz="2400" smtClean="0">
              <a:solidFill>
                <a:schemeClr val="tx1"/>
              </a:solidFill>
            </a:endParaRPr>
          </a:p>
        </p:txBody>
      </p:sp>
      <p:pic>
        <p:nvPicPr>
          <p:cNvPr id="717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852738"/>
            <a:ext cx="60483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Встановлення</a:t>
            </a:r>
            <a:r>
              <a:rPr lang="en-US" dirty="0" smtClean="0"/>
              <a:t> </a:t>
            </a:r>
            <a:r>
              <a:rPr lang="uk-UA" dirty="0" smtClean="0"/>
              <a:t>і перевірка</a:t>
            </a: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600" dirty="0" smtClean="0">
                <a:solidFill>
                  <a:schemeClr val="tx1"/>
                </a:solidFill>
              </a:rPr>
              <a:t>Встановлюємо: </a:t>
            </a:r>
            <a:r>
              <a:rPr lang="fr-FR" sz="2600" b="1" dirty="0" smtClean="0">
                <a:solidFill>
                  <a:schemeClr val="tx1"/>
                </a:solidFill>
              </a:rPr>
              <a:t>https://nodejs.org/en/download/</a:t>
            </a:r>
            <a:r>
              <a:rPr lang="ru-RU" sz="2600" b="1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</a:p>
          <a:p>
            <a:pPr algn="l" eaLnBrk="1" hangingPunct="1"/>
            <a:endParaRPr lang="ru-RU" sz="2600" dirty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600" dirty="0" err="1" smtClean="0">
                <a:solidFill>
                  <a:schemeClr val="tx1"/>
                </a:solidFill>
              </a:rPr>
              <a:t>Запускаємо</a:t>
            </a:r>
            <a:r>
              <a:rPr lang="ru-RU" sz="2600" dirty="0" smtClean="0">
                <a:solidFill>
                  <a:schemeClr val="tx1"/>
                </a:solidFill>
              </a:rPr>
              <a:t>: </a:t>
            </a:r>
            <a:r>
              <a:rPr lang="en-US" sz="2600" b="1" dirty="0" smtClean="0">
                <a:solidFill>
                  <a:schemeClr val="tx1"/>
                </a:solidFill>
              </a:rPr>
              <a:t>$ node</a:t>
            </a:r>
          </a:p>
          <a:p>
            <a:pPr algn="l" eaLnBrk="1" hangingPunct="1"/>
            <a:r>
              <a:rPr lang="uk-UA" sz="2600" dirty="0" smtClean="0">
                <a:solidFill>
                  <a:schemeClr val="tx1"/>
                </a:solidFill>
              </a:rPr>
              <a:t>отримуємо запрошення до роботи </a:t>
            </a:r>
            <a:r>
              <a:rPr lang="en-US" sz="2600" b="1" dirty="0" smtClean="0">
                <a:solidFill>
                  <a:schemeClr val="tx1"/>
                </a:solidFill>
              </a:rPr>
              <a:t>&gt;</a:t>
            </a:r>
            <a:r>
              <a:rPr lang="uk-UA" sz="2600" dirty="0" smtClean="0">
                <a:solidFill>
                  <a:schemeClr val="tx1"/>
                </a:solidFill>
              </a:rPr>
              <a:t>, в якому вже можна написати код, наприклад так:</a:t>
            </a:r>
          </a:p>
          <a:p>
            <a:pPr algn="l" eaLnBrk="1" hangingPunct="1"/>
            <a:r>
              <a:rPr lang="en-US" sz="2600" b="1" dirty="0" smtClean="0">
                <a:solidFill>
                  <a:schemeClr val="tx1"/>
                </a:solidFill>
              </a:rPr>
              <a:t>&gt; </a:t>
            </a:r>
            <a:r>
              <a:rPr lang="fr-FR" sz="2600" b="1" dirty="0" smtClean="0">
                <a:solidFill>
                  <a:schemeClr val="tx1"/>
                </a:solidFill>
              </a:rPr>
              <a:t>console.log(`</a:t>
            </a:r>
            <a:r>
              <a:rPr lang="uk-UA" sz="2600" b="1" dirty="0" smtClean="0">
                <a:solidFill>
                  <a:schemeClr val="tx1"/>
                </a:solidFill>
              </a:rPr>
              <a:t>Ні обіцянок, ні пробачень</a:t>
            </a:r>
            <a:r>
              <a:rPr lang="fr-FR" sz="2600" b="1" dirty="0" smtClean="0">
                <a:solidFill>
                  <a:schemeClr val="tx1"/>
                </a:solidFill>
              </a:rPr>
              <a:t>`)</a:t>
            </a:r>
            <a:endParaRPr lang="fr-FR" sz="2600" b="1" dirty="0">
              <a:solidFill>
                <a:schemeClr val="tx1"/>
              </a:solidFill>
            </a:endParaRPr>
          </a:p>
          <a:p>
            <a:pPr algn="l" eaLnBrk="1" hangingPunct="1"/>
            <a:r>
              <a:rPr lang="uk-UA" sz="2600" dirty="0" smtClean="0">
                <a:solidFill>
                  <a:schemeClr val="tx1"/>
                </a:solidFill>
              </a:rPr>
              <a:t>і отримати реакцію:</a:t>
            </a:r>
          </a:p>
          <a:p>
            <a:pPr algn="l" eaLnBrk="1" hangingPunct="1"/>
            <a:r>
              <a:rPr lang="uk-UA" sz="2600" b="1" dirty="0">
                <a:solidFill>
                  <a:schemeClr val="tx1"/>
                </a:solidFill>
              </a:rPr>
              <a:t>Ні обіцянок, ні </a:t>
            </a:r>
            <a:r>
              <a:rPr lang="uk-UA" sz="2600" b="1" dirty="0" smtClean="0">
                <a:solidFill>
                  <a:schemeClr val="tx1"/>
                </a:solidFill>
              </a:rPr>
              <a:t>пробачень</a:t>
            </a:r>
          </a:p>
          <a:p>
            <a:pPr algn="l" eaLnBrk="1" hangingPunct="1"/>
            <a:r>
              <a:rPr lang="en-US" sz="2600" b="1" dirty="0" smtClean="0">
                <a:solidFill>
                  <a:schemeClr val="tx1"/>
                </a:solidFill>
              </a:rPr>
              <a:t>undefined</a:t>
            </a:r>
          </a:p>
          <a:p>
            <a:pPr algn="l" eaLnBrk="1" hangingPunct="1"/>
            <a:r>
              <a:rPr lang="uk-UA" sz="2600" dirty="0" smtClean="0">
                <a:solidFill>
                  <a:schemeClr val="tx1"/>
                </a:solidFill>
              </a:rPr>
              <a:t>Так можна тестувати короткі фрагменти коду.</a:t>
            </a:r>
            <a:endParaRPr lang="uk-UA" sz="2600" dirty="0">
              <a:solidFill>
                <a:schemeClr val="tx1"/>
              </a:solidFill>
            </a:endParaRPr>
          </a:p>
          <a:p>
            <a:pPr algn="l" eaLnBrk="1" hangingPunct="1"/>
            <a:endParaRPr lang="ru-RU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err="1" smtClean="0"/>
              <a:t>Версіонування</a:t>
            </a:r>
            <a:r>
              <a:rPr lang="uk-UA" dirty="0" smtClean="0"/>
              <a:t> </a:t>
            </a:r>
            <a:r>
              <a:rPr lang="en-US" dirty="0" err="1" smtClean="0"/>
              <a:t>nvm</a:t>
            </a:r>
            <a:endParaRPr lang="uk-UA" dirty="0" smtClean="0"/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341438"/>
            <a:ext cx="8280400" cy="5040312"/>
          </a:xfrm>
        </p:spPr>
        <p:txBody>
          <a:bodyPr/>
          <a:lstStyle/>
          <a:p>
            <a:pPr algn="l" eaLnBrk="1" hangingPunct="1"/>
            <a:r>
              <a:rPr lang="uk-UA" sz="2800" dirty="0" smtClean="0">
                <a:solidFill>
                  <a:schemeClr val="tx1"/>
                </a:solidFill>
              </a:rPr>
              <a:t>Хочете експериментувати із версіями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Node.js? </a:t>
            </a:r>
          </a:p>
          <a:p>
            <a:pPr algn="l" eaLnBrk="1" hangingPunct="1"/>
            <a:r>
              <a:rPr lang="ru-RU" sz="2800" b="1" dirty="0" smtClean="0">
                <a:solidFill>
                  <a:schemeClr val="tx1"/>
                </a:solidFill>
              </a:rPr>
              <a:t>N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ru-RU" sz="2800" b="1" dirty="0" smtClean="0">
                <a:solidFill>
                  <a:schemeClr val="tx1"/>
                </a:solidFill>
              </a:rPr>
              <a:t>m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nvm</a:t>
            </a:r>
            <a:r>
              <a:rPr lang="en-US" sz="2800" b="1" dirty="0" smtClean="0">
                <a:solidFill>
                  <a:schemeClr val="tx1"/>
                </a:solidFill>
              </a:rPr>
              <a:t> for Windows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ru-RU" sz="2800" dirty="0" smtClean="0">
                <a:solidFill>
                  <a:schemeClr val="tx1"/>
                </a:solidFill>
              </a:rPr>
              <a:t>– менеджер </a:t>
            </a:r>
            <a:r>
              <a:rPr lang="uk-UA" sz="2800" dirty="0" smtClean="0">
                <a:solidFill>
                  <a:schemeClr val="tx1"/>
                </a:solidFill>
              </a:rPr>
              <a:t>версій</a:t>
            </a:r>
            <a:r>
              <a:rPr lang="ru-RU" sz="2800" dirty="0" smtClean="0">
                <a:solidFill>
                  <a:schemeClr val="tx1"/>
                </a:solidFill>
              </a:rPr>
              <a:t> Node.js, все </a:t>
            </a:r>
            <a:r>
              <a:rPr lang="ru-RU" sz="2800" dirty="0" err="1" smtClean="0">
                <a:solidFill>
                  <a:schemeClr val="tx1"/>
                </a:solidFill>
              </a:rPr>
              <a:t>необхідне</a:t>
            </a:r>
            <a:r>
              <a:rPr lang="ru-RU" sz="2800" dirty="0" smtClean="0">
                <a:solidFill>
                  <a:schemeClr val="tx1"/>
                </a:solidFill>
              </a:rPr>
              <a:t> є на </a:t>
            </a:r>
            <a:r>
              <a:rPr lang="ru-RU" sz="2800" dirty="0" err="1" smtClean="0">
                <a:solidFill>
                  <a:schemeClr val="tx1"/>
                </a:solidFill>
              </a:rPr>
              <a:t>гітхабі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Актуальна </a:t>
            </a:r>
            <a:r>
              <a:rPr lang="ru-RU" sz="2800" dirty="0" err="1" smtClean="0">
                <a:solidFill>
                  <a:schemeClr val="tx1"/>
                </a:solidFill>
              </a:rPr>
              <a:t>версія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Node.js LTS (</a:t>
            </a:r>
            <a:r>
              <a:rPr lang="fr-FR" sz="2800" dirty="0">
                <a:solidFill>
                  <a:schemeClr val="tx1"/>
                </a:solidFill>
              </a:rPr>
              <a:t>long-term support</a:t>
            </a:r>
            <a:r>
              <a:rPr lang="en-US" sz="2800" dirty="0" smtClean="0">
                <a:solidFill>
                  <a:schemeClr val="tx1"/>
                </a:solidFill>
              </a:rPr>
              <a:t>) v.10</a:t>
            </a:r>
            <a:r>
              <a:rPr lang="uk-UA" sz="2800" dirty="0" smtClean="0">
                <a:solidFill>
                  <a:schemeClr val="tx1"/>
                </a:solidFill>
              </a:rPr>
              <a:t>, можна спробувати </a:t>
            </a:r>
            <a:r>
              <a:rPr lang="en-US" sz="2800" dirty="0" smtClean="0">
                <a:solidFill>
                  <a:schemeClr val="tx1"/>
                </a:solidFill>
              </a:rPr>
              <a:t>v.</a:t>
            </a:r>
            <a:r>
              <a:rPr lang="uk-UA" sz="2800" dirty="0" smtClean="0">
                <a:solidFill>
                  <a:schemeClr val="tx1"/>
                </a:solidFill>
              </a:rPr>
              <a:t>8 для старих проектів на </a:t>
            </a:r>
            <a:r>
              <a:rPr lang="uk-UA" sz="2800" dirty="0" err="1" smtClean="0">
                <a:solidFill>
                  <a:schemeClr val="tx1"/>
                </a:solidFill>
              </a:rPr>
              <a:t>гітхабі</a:t>
            </a:r>
            <a:r>
              <a:rPr lang="uk-UA" sz="2800" dirty="0" smtClean="0">
                <a:solidFill>
                  <a:schemeClr val="tx1"/>
                </a:solidFill>
              </a:rPr>
              <a:t>, або </a:t>
            </a:r>
            <a:r>
              <a:rPr lang="en-US" sz="2800" dirty="0" smtClean="0">
                <a:solidFill>
                  <a:schemeClr val="tx1"/>
                </a:solidFill>
              </a:rPr>
              <a:t>v.12 </a:t>
            </a:r>
            <a:r>
              <a:rPr lang="uk-UA" sz="2800" dirty="0" smtClean="0">
                <a:solidFill>
                  <a:schemeClr val="tx1"/>
                </a:solidFill>
              </a:rPr>
              <a:t>для експериментальної функціональності.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$ </a:t>
            </a:r>
            <a:r>
              <a:rPr lang="en-US" sz="2800" b="1" dirty="0" err="1">
                <a:solidFill>
                  <a:schemeClr val="tx1"/>
                </a:solidFill>
              </a:rPr>
              <a:t>nvm</a:t>
            </a:r>
            <a:r>
              <a:rPr lang="en-US" sz="2800" b="1" dirty="0">
                <a:solidFill>
                  <a:schemeClr val="tx1"/>
                </a:solidFill>
              </a:rPr>
              <a:t> install </a:t>
            </a:r>
            <a:r>
              <a:rPr lang="en-US" sz="2800" b="1" dirty="0" smtClean="0">
                <a:solidFill>
                  <a:schemeClr val="tx1"/>
                </a:solidFill>
              </a:rPr>
              <a:t>&lt;</a:t>
            </a:r>
            <a:r>
              <a:rPr lang="uk-UA" sz="2800" b="1" dirty="0" smtClean="0">
                <a:solidFill>
                  <a:schemeClr val="tx1"/>
                </a:solidFill>
              </a:rPr>
              <a:t>версія</a:t>
            </a:r>
            <a:r>
              <a:rPr lang="en-US" sz="2800" b="1" dirty="0" smtClean="0">
                <a:solidFill>
                  <a:schemeClr val="tx1"/>
                </a:solidFill>
              </a:rPr>
              <a:t>&gt;	</a:t>
            </a:r>
            <a:r>
              <a:rPr lang="uk-UA" sz="2800" dirty="0" smtClean="0">
                <a:solidFill>
                  <a:schemeClr val="tx1"/>
                </a:solidFill>
              </a:rPr>
              <a:t>встановлення версії </a:t>
            </a:r>
            <a:r>
              <a:rPr lang="uk-UA" sz="2800" dirty="0" err="1" smtClean="0">
                <a:solidFill>
                  <a:schemeClr val="tx1"/>
                </a:solidFill>
              </a:rPr>
              <a:t>ноди</a:t>
            </a:r>
            <a:endParaRPr lang="uk-UA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$ </a:t>
            </a:r>
            <a:r>
              <a:rPr lang="fr-FR" sz="2800" b="1" dirty="0" smtClean="0">
                <a:solidFill>
                  <a:schemeClr val="tx1"/>
                </a:solidFill>
              </a:rPr>
              <a:t>node –version</a:t>
            </a:r>
            <a:r>
              <a:rPr lang="uk-UA" sz="2800" b="1" dirty="0" smtClean="0">
                <a:solidFill>
                  <a:schemeClr val="tx1"/>
                </a:solidFill>
              </a:rPr>
              <a:t>		</a:t>
            </a:r>
            <a:r>
              <a:rPr lang="uk-UA" sz="2800" dirty="0" smtClean="0">
                <a:solidFill>
                  <a:schemeClr val="tx1"/>
                </a:solidFill>
              </a:rPr>
              <a:t>контроль робочої версії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$ </a:t>
            </a:r>
            <a:r>
              <a:rPr lang="en-US" sz="2800" b="1" dirty="0" err="1" smtClean="0">
                <a:solidFill>
                  <a:schemeClr val="tx1"/>
                </a:solidFill>
              </a:rPr>
              <a:t>nvm</a:t>
            </a:r>
            <a:r>
              <a:rPr lang="en-US" sz="2800" b="1" dirty="0" smtClean="0">
                <a:solidFill>
                  <a:schemeClr val="tx1"/>
                </a:solidFill>
              </a:rPr>
              <a:t> use </a:t>
            </a:r>
            <a:r>
              <a:rPr lang="en-US" sz="2800" b="1" dirty="0">
                <a:solidFill>
                  <a:schemeClr val="tx1"/>
                </a:solidFill>
              </a:rPr>
              <a:t>&lt;</a:t>
            </a:r>
            <a:r>
              <a:rPr lang="uk-UA" sz="2800" b="1" dirty="0">
                <a:solidFill>
                  <a:schemeClr val="tx1"/>
                </a:solidFill>
              </a:rPr>
              <a:t>версія</a:t>
            </a:r>
            <a:r>
              <a:rPr lang="en-US" sz="2800" b="1" dirty="0" smtClean="0">
                <a:solidFill>
                  <a:schemeClr val="tx1"/>
                </a:solidFill>
              </a:rPr>
              <a:t>&gt;	</a:t>
            </a:r>
            <a:r>
              <a:rPr lang="uk-UA" sz="2800" dirty="0" smtClean="0">
                <a:solidFill>
                  <a:schemeClr val="tx1"/>
                </a:solidFill>
              </a:rPr>
              <a:t>перемикання версій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11188" y="30163"/>
            <a:ext cx="7772400" cy="1470025"/>
          </a:xfrm>
        </p:spPr>
        <p:txBody>
          <a:bodyPr/>
          <a:lstStyle/>
          <a:p>
            <a:pPr eaLnBrk="1" hangingPunct="1"/>
            <a:r>
              <a:rPr lang="uk-UA" dirty="0" smtClean="0"/>
              <a:t>Перший </a:t>
            </a:r>
            <a:r>
              <a:rPr lang="uk-UA" dirty="0" err="1" smtClean="0"/>
              <a:t>скрипт</a:t>
            </a:r>
            <a:endParaRPr lang="uk-UA" dirty="0" smtClean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 algn="l" eaLnBrk="1" hangingPunct="1"/>
            <a:r>
              <a:rPr lang="uk-UA" sz="2400" dirty="0" smtClean="0">
                <a:solidFill>
                  <a:schemeClr val="tx1"/>
                </a:solidFill>
              </a:rPr>
              <a:t>В каталозі </a:t>
            </a:r>
            <a:r>
              <a:rPr lang="uk-UA" sz="2400" dirty="0" err="1" smtClean="0">
                <a:solidFill>
                  <a:schemeClr val="tx1"/>
                </a:solidFill>
              </a:rPr>
              <a:t>проекта</a:t>
            </a:r>
            <a:r>
              <a:rPr lang="uk-UA" sz="2400" dirty="0" smtClean="0">
                <a:solidFill>
                  <a:schemeClr val="tx1"/>
                </a:solidFill>
              </a:rPr>
              <a:t>: </a:t>
            </a:r>
            <a:r>
              <a:rPr lang="uk-UA" sz="2400" b="1" dirty="0" smtClean="0">
                <a:solidFill>
                  <a:schemeClr val="tx1"/>
                </a:solidFill>
              </a:rPr>
              <a:t>С</a:t>
            </a:r>
            <a:r>
              <a:rPr lang="fr-FR" sz="2400" b="1" dirty="0" smtClean="0">
                <a:solidFill>
                  <a:schemeClr val="tx1"/>
                </a:solidFill>
              </a:rPr>
              <a:t>:\project\app1</a:t>
            </a:r>
            <a:r>
              <a:rPr lang="uk-UA" sz="2400" b="1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робимо файл </a:t>
            </a:r>
            <a:r>
              <a:rPr lang="en-US" sz="2400" b="1" dirty="0" smtClean="0">
                <a:solidFill>
                  <a:schemeClr val="tx1"/>
                </a:solidFill>
              </a:rPr>
              <a:t>index.js</a:t>
            </a:r>
            <a:r>
              <a:rPr lang="uk-UA" sz="2400" dirty="0" smtClean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const http = require('http')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const hostname = '127.0.0.1'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const port = 3000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const server = http.createServer((req, res) =&gt; {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    res.statusCode = 200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    res.setHeader('Content-Type', 'text/plain')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    res.end('H</a:t>
            </a:r>
            <a:r>
              <a:rPr lang="en-US" sz="2400" b="1" dirty="0" smtClean="0">
                <a:solidFill>
                  <a:schemeClr val="tx1"/>
                </a:solidFill>
              </a:rPr>
              <a:t>i there!</a:t>
            </a:r>
            <a:r>
              <a:rPr lang="fr-FR" sz="2400" b="1" dirty="0" smtClean="0">
                <a:solidFill>
                  <a:schemeClr val="tx1"/>
                </a:solidFill>
              </a:rPr>
              <a:t>\n')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})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server.listen(port, hostname, () =&gt; {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  console.log(`Server running at http://${hostname}:${port}/`)</a:t>
            </a:r>
          </a:p>
          <a:p>
            <a:pPr algn="l" eaLnBrk="1" hangingPunct="1"/>
            <a:r>
              <a:rPr lang="fr-FR" sz="2400" b="1" dirty="0" smtClean="0">
                <a:solidFill>
                  <a:schemeClr val="tx1"/>
                </a:solidFill>
              </a:rPr>
              <a:t>})</a:t>
            </a:r>
            <a:endParaRPr lang="uk-UA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1863</Words>
  <Application>Microsoft Office PowerPoint</Application>
  <PresentationFormat>Экран (4:3)</PresentationFormat>
  <Paragraphs>220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Node.js</vt:lpstr>
      <vt:lpstr>Властивості</vt:lpstr>
      <vt:lpstr>Швидкість</vt:lpstr>
      <vt:lpstr>JavaScript</vt:lpstr>
      <vt:lpstr>Асинхронність</vt:lpstr>
      <vt:lpstr>Колбеки</vt:lpstr>
      <vt:lpstr>Встановлення і перевірка</vt:lpstr>
      <vt:lpstr>Версіонування nvm</vt:lpstr>
      <vt:lpstr>Перший скрипт</vt:lpstr>
      <vt:lpstr>Перевірка</vt:lpstr>
      <vt:lpstr>Розбір польоту</vt:lpstr>
      <vt:lpstr>Перший проект</vt:lpstr>
      <vt:lpstr>package.json</vt:lpstr>
      <vt:lpstr>Git і Гітхаб</vt:lpstr>
      <vt:lpstr>Деплой?</vt:lpstr>
      <vt:lpstr>Менеджер пакетів npm</vt:lpstr>
      <vt:lpstr>Додаємо модулі (і залежності)</vt:lpstr>
      <vt:lpstr>Навіщо lodash</vt:lpstr>
      <vt:lpstr>Залежності для розробки</vt:lpstr>
      <vt:lpstr>NPM-скрипти</vt:lpstr>
      <vt:lpstr>Зручні скорочення npm</vt:lpstr>
      <vt:lpstr>Лінтер (linter)</vt:lpstr>
      <vt:lpstr>Eslint</vt:lpstr>
      <vt:lpstr>Prettier</vt:lpstr>
      <vt:lpstr>Документація</vt:lpstr>
      <vt:lpstr>Husky</vt:lpstr>
      <vt:lpstr>Деплой!</vt:lpstr>
      <vt:lpstr>Налаштування Travis-ci</vt:lpstr>
      <vt:lpstr>Комміт і запуск</vt:lpstr>
      <vt:lpstr>А де БД?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Лесь</dc:creator>
  <cp:lastModifiedBy>Лесь</cp:lastModifiedBy>
  <cp:revision>166</cp:revision>
  <dcterms:created xsi:type="dcterms:W3CDTF">2016-09-02T07:55:31Z</dcterms:created>
  <dcterms:modified xsi:type="dcterms:W3CDTF">2019-10-15T21:45:00Z</dcterms:modified>
</cp:coreProperties>
</file>