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61" r:id="rId6"/>
    <p:sldId id="259" r:id="rId7"/>
    <p:sldId id="269" r:id="rId8"/>
    <p:sldId id="263" r:id="rId9"/>
    <p:sldId id="262"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345E92-77A8-4DF4-AD32-857F7C54B9D5}" type="doc">
      <dgm:prSet loTypeId="urn:microsoft.com/office/officeart/2005/8/layout/process1" loCatId="process" qsTypeId="urn:microsoft.com/office/officeart/2005/8/quickstyle/simple1" qsCatId="simple" csTypeId="urn:microsoft.com/office/officeart/2005/8/colors/accent1_2" csCatId="accent1" phldr="1"/>
      <dgm:spPr/>
    </dgm:pt>
    <dgm:pt modelId="{5F07205E-2F39-4665-8134-D791DB0BADAB}">
      <dgm:prSet phldrT="[Text]"/>
      <dgm:spPr/>
      <dgm:t>
        <a:bodyPr/>
        <a:lstStyle/>
        <a:p>
          <a:r>
            <a:rPr lang="en-US" dirty="0"/>
            <a:t>Oversampling</a:t>
          </a:r>
        </a:p>
      </dgm:t>
    </dgm:pt>
    <dgm:pt modelId="{3C43CDAA-AFC3-4F13-93E4-1A4DB6691123}" type="parTrans" cxnId="{8DDCAD72-712A-4090-8478-EC154F6DBF32}">
      <dgm:prSet/>
      <dgm:spPr/>
      <dgm:t>
        <a:bodyPr/>
        <a:lstStyle/>
        <a:p>
          <a:endParaRPr lang="en-US"/>
        </a:p>
      </dgm:t>
    </dgm:pt>
    <dgm:pt modelId="{0C527741-D1D3-45FC-A876-E6907F245053}" type="sibTrans" cxnId="{8DDCAD72-712A-4090-8478-EC154F6DBF32}">
      <dgm:prSet/>
      <dgm:spPr/>
      <dgm:t>
        <a:bodyPr/>
        <a:lstStyle/>
        <a:p>
          <a:endParaRPr lang="en-US"/>
        </a:p>
      </dgm:t>
    </dgm:pt>
    <dgm:pt modelId="{2A543D78-A242-44A1-A7D6-97DB4ECB1448}">
      <dgm:prSet phldrT="[Text]"/>
      <dgm:spPr/>
      <dgm:t>
        <a:bodyPr/>
        <a:lstStyle/>
        <a:p>
          <a:r>
            <a:rPr lang="en-US" dirty="0"/>
            <a:t>Data Processing</a:t>
          </a:r>
        </a:p>
      </dgm:t>
    </dgm:pt>
    <dgm:pt modelId="{198D4E4A-D078-4BC7-8CE6-5441E04C4B36}" type="parTrans" cxnId="{BDE7920B-468A-4554-A04B-5D2E95B910A8}">
      <dgm:prSet/>
      <dgm:spPr/>
      <dgm:t>
        <a:bodyPr/>
        <a:lstStyle/>
        <a:p>
          <a:endParaRPr lang="en-US"/>
        </a:p>
      </dgm:t>
    </dgm:pt>
    <dgm:pt modelId="{4D61B155-200C-45E9-BBD0-670F6560E4DA}" type="sibTrans" cxnId="{BDE7920B-468A-4554-A04B-5D2E95B910A8}">
      <dgm:prSet/>
      <dgm:spPr/>
      <dgm:t>
        <a:bodyPr/>
        <a:lstStyle/>
        <a:p>
          <a:endParaRPr lang="en-US"/>
        </a:p>
      </dgm:t>
    </dgm:pt>
    <dgm:pt modelId="{879BBF49-4770-4878-A1C5-B96162419722}">
      <dgm:prSet phldrT="[Text]"/>
      <dgm:spPr/>
      <dgm:t>
        <a:bodyPr/>
        <a:lstStyle/>
        <a:p>
          <a:r>
            <a:rPr lang="en-US" dirty="0"/>
            <a:t>Split data </a:t>
          </a:r>
        </a:p>
      </dgm:t>
    </dgm:pt>
    <dgm:pt modelId="{F0C9238B-D468-445B-99DC-BF28C33C43DF}" type="parTrans" cxnId="{B1AD7BD9-0838-4413-937A-413215C8ACA0}">
      <dgm:prSet/>
      <dgm:spPr/>
      <dgm:t>
        <a:bodyPr/>
        <a:lstStyle/>
        <a:p>
          <a:endParaRPr lang="en-US"/>
        </a:p>
      </dgm:t>
    </dgm:pt>
    <dgm:pt modelId="{725A329E-C58A-421B-A17F-726B867ABF0C}" type="sibTrans" cxnId="{B1AD7BD9-0838-4413-937A-413215C8ACA0}">
      <dgm:prSet/>
      <dgm:spPr/>
      <dgm:t>
        <a:bodyPr/>
        <a:lstStyle/>
        <a:p>
          <a:endParaRPr lang="en-US"/>
        </a:p>
      </dgm:t>
    </dgm:pt>
    <dgm:pt modelId="{E041686F-C816-4206-95D2-3C4434D8EABB}">
      <dgm:prSet phldrT="[Text]"/>
      <dgm:spPr/>
      <dgm:t>
        <a:bodyPr/>
        <a:lstStyle/>
        <a:p>
          <a:r>
            <a:rPr lang="en-US" dirty="0"/>
            <a:t>Logistic Regression</a:t>
          </a:r>
        </a:p>
      </dgm:t>
    </dgm:pt>
    <dgm:pt modelId="{0EC29DB6-8AE9-4F9E-8710-402FEF51F117}" type="parTrans" cxnId="{F6F20379-11D6-40FC-8531-AD5ACD9119AD}">
      <dgm:prSet/>
      <dgm:spPr/>
      <dgm:t>
        <a:bodyPr/>
        <a:lstStyle/>
        <a:p>
          <a:endParaRPr lang="en-US"/>
        </a:p>
      </dgm:t>
    </dgm:pt>
    <dgm:pt modelId="{FE1E69CB-C14B-49F4-8C75-E9009160186E}" type="sibTrans" cxnId="{F6F20379-11D6-40FC-8531-AD5ACD9119AD}">
      <dgm:prSet/>
      <dgm:spPr/>
      <dgm:t>
        <a:bodyPr/>
        <a:lstStyle/>
        <a:p>
          <a:endParaRPr lang="en-US"/>
        </a:p>
      </dgm:t>
    </dgm:pt>
    <dgm:pt modelId="{71133E41-36D9-4DA6-84BE-A1212B3F32A6}">
      <dgm:prSet phldrT="[Text]"/>
      <dgm:spPr/>
      <dgm:t>
        <a:bodyPr/>
        <a:lstStyle/>
        <a:p>
          <a:r>
            <a:rPr lang="en-US"/>
            <a:t>Model Estimation</a:t>
          </a:r>
          <a:endParaRPr lang="en-US" dirty="0"/>
        </a:p>
      </dgm:t>
    </dgm:pt>
    <dgm:pt modelId="{630178F1-B45B-4622-B1AB-764341439B63}" type="parTrans" cxnId="{7B8B1C6F-9C6E-41FF-8A7D-1324E8648D46}">
      <dgm:prSet/>
      <dgm:spPr/>
      <dgm:t>
        <a:bodyPr/>
        <a:lstStyle/>
        <a:p>
          <a:endParaRPr lang="en-US"/>
        </a:p>
      </dgm:t>
    </dgm:pt>
    <dgm:pt modelId="{6835B4FD-6FEC-4B27-B3D7-42C00829ABEC}" type="sibTrans" cxnId="{7B8B1C6F-9C6E-41FF-8A7D-1324E8648D46}">
      <dgm:prSet/>
      <dgm:spPr/>
      <dgm:t>
        <a:bodyPr/>
        <a:lstStyle/>
        <a:p>
          <a:endParaRPr lang="en-US"/>
        </a:p>
      </dgm:t>
    </dgm:pt>
    <dgm:pt modelId="{23D44E16-17B9-4519-92F5-E458C3F4C3EA}">
      <dgm:prSet phldrT="[Text]"/>
      <dgm:spPr/>
      <dgm:t>
        <a:bodyPr/>
        <a:lstStyle/>
        <a:p>
          <a:r>
            <a:rPr lang="en-US" dirty="0"/>
            <a:t>Correlation Analysis</a:t>
          </a:r>
        </a:p>
      </dgm:t>
    </dgm:pt>
    <dgm:pt modelId="{EDD672D2-F3EF-4B89-A201-DF33970B1655}" type="parTrans" cxnId="{801EE96B-62A3-4389-A580-4CC1C7E0714B}">
      <dgm:prSet/>
      <dgm:spPr/>
      <dgm:t>
        <a:bodyPr/>
        <a:lstStyle/>
        <a:p>
          <a:endParaRPr lang="en-US"/>
        </a:p>
      </dgm:t>
    </dgm:pt>
    <dgm:pt modelId="{38141909-D369-43E4-BF8D-CD76A53AB017}" type="sibTrans" cxnId="{801EE96B-62A3-4389-A580-4CC1C7E0714B}">
      <dgm:prSet/>
      <dgm:spPr/>
      <dgm:t>
        <a:bodyPr/>
        <a:lstStyle/>
        <a:p>
          <a:endParaRPr lang="en-US"/>
        </a:p>
      </dgm:t>
    </dgm:pt>
    <dgm:pt modelId="{61006340-18DB-43D5-93C1-712DFB1C2BC5}" type="pres">
      <dgm:prSet presAssocID="{AC345E92-77A8-4DF4-AD32-857F7C54B9D5}" presName="Name0" presStyleCnt="0">
        <dgm:presLayoutVars>
          <dgm:dir/>
          <dgm:resizeHandles val="exact"/>
        </dgm:presLayoutVars>
      </dgm:prSet>
      <dgm:spPr/>
    </dgm:pt>
    <dgm:pt modelId="{6A9499BF-C927-472C-A68D-EF035ED9CE51}" type="pres">
      <dgm:prSet presAssocID="{5F07205E-2F39-4665-8134-D791DB0BADAB}" presName="node" presStyleLbl="node1" presStyleIdx="0" presStyleCnt="6">
        <dgm:presLayoutVars>
          <dgm:bulletEnabled val="1"/>
        </dgm:presLayoutVars>
      </dgm:prSet>
      <dgm:spPr/>
    </dgm:pt>
    <dgm:pt modelId="{56841DB8-ED35-4B79-834D-49ABDF2EFFBD}" type="pres">
      <dgm:prSet presAssocID="{0C527741-D1D3-45FC-A876-E6907F245053}" presName="sibTrans" presStyleLbl="sibTrans2D1" presStyleIdx="0" presStyleCnt="5"/>
      <dgm:spPr/>
    </dgm:pt>
    <dgm:pt modelId="{E3D98494-A6C1-4778-A437-9F8A2DD56632}" type="pres">
      <dgm:prSet presAssocID="{0C527741-D1D3-45FC-A876-E6907F245053}" presName="connectorText" presStyleLbl="sibTrans2D1" presStyleIdx="0" presStyleCnt="5"/>
      <dgm:spPr/>
    </dgm:pt>
    <dgm:pt modelId="{F45AE4F5-A866-4435-8C3F-C008AA13C2BC}" type="pres">
      <dgm:prSet presAssocID="{2A543D78-A242-44A1-A7D6-97DB4ECB1448}" presName="node" presStyleLbl="node1" presStyleIdx="1" presStyleCnt="6">
        <dgm:presLayoutVars>
          <dgm:bulletEnabled val="1"/>
        </dgm:presLayoutVars>
      </dgm:prSet>
      <dgm:spPr/>
    </dgm:pt>
    <dgm:pt modelId="{57043477-A1E8-459F-9A26-231563A9D1A1}" type="pres">
      <dgm:prSet presAssocID="{4D61B155-200C-45E9-BBD0-670F6560E4DA}" presName="sibTrans" presStyleLbl="sibTrans2D1" presStyleIdx="1" presStyleCnt="5"/>
      <dgm:spPr/>
    </dgm:pt>
    <dgm:pt modelId="{56B78DB8-BED5-4CCB-BF2E-5FFD478DD1F3}" type="pres">
      <dgm:prSet presAssocID="{4D61B155-200C-45E9-BBD0-670F6560E4DA}" presName="connectorText" presStyleLbl="sibTrans2D1" presStyleIdx="1" presStyleCnt="5"/>
      <dgm:spPr/>
    </dgm:pt>
    <dgm:pt modelId="{ABB6F98D-0669-43C0-BD16-756D372B3BDC}" type="pres">
      <dgm:prSet presAssocID="{879BBF49-4770-4878-A1C5-B96162419722}" presName="node" presStyleLbl="node1" presStyleIdx="2" presStyleCnt="6">
        <dgm:presLayoutVars>
          <dgm:bulletEnabled val="1"/>
        </dgm:presLayoutVars>
      </dgm:prSet>
      <dgm:spPr/>
    </dgm:pt>
    <dgm:pt modelId="{07BE1BA6-3E6B-4150-89C7-61137C795E4D}" type="pres">
      <dgm:prSet presAssocID="{725A329E-C58A-421B-A17F-726B867ABF0C}" presName="sibTrans" presStyleLbl="sibTrans2D1" presStyleIdx="2" presStyleCnt="5"/>
      <dgm:spPr/>
    </dgm:pt>
    <dgm:pt modelId="{FC026780-F878-43CD-A0FB-55AFD921CE44}" type="pres">
      <dgm:prSet presAssocID="{725A329E-C58A-421B-A17F-726B867ABF0C}" presName="connectorText" presStyleLbl="sibTrans2D1" presStyleIdx="2" presStyleCnt="5"/>
      <dgm:spPr/>
    </dgm:pt>
    <dgm:pt modelId="{E7026130-8784-44E8-876C-D061ED293AFB}" type="pres">
      <dgm:prSet presAssocID="{23D44E16-17B9-4519-92F5-E458C3F4C3EA}" presName="node" presStyleLbl="node1" presStyleIdx="3" presStyleCnt="6">
        <dgm:presLayoutVars>
          <dgm:bulletEnabled val="1"/>
        </dgm:presLayoutVars>
      </dgm:prSet>
      <dgm:spPr/>
    </dgm:pt>
    <dgm:pt modelId="{6E6EB0AF-69BB-4AC9-AC62-0C5586A056D3}" type="pres">
      <dgm:prSet presAssocID="{38141909-D369-43E4-BF8D-CD76A53AB017}" presName="sibTrans" presStyleLbl="sibTrans2D1" presStyleIdx="3" presStyleCnt="5"/>
      <dgm:spPr/>
    </dgm:pt>
    <dgm:pt modelId="{2761E747-3894-461D-B9B4-79C21513DF74}" type="pres">
      <dgm:prSet presAssocID="{38141909-D369-43E4-BF8D-CD76A53AB017}" presName="connectorText" presStyleLbl="sibTrans2D1" presStyleIdx="3" presStyleCnt="5"/>
      <dgm:spPr/>
    </dgm:pt>
    <dgm:pt modelId="{6ED149AB-EF47-44AC-AB9C-7BDB8F3B85BA}" type="pres">
      <dgm:prSet presAssocID="{E041686F-C816-4206-95D2-3C4434D8EABB}" presName="node" presStyleLbl="node1" presStyleIdx="4" presStyleCnt="6">
        <dgm:presLayoutVars>
          <dgm:bulletEnabled val="1"/>
        </dgm:presLayoutVars>
      </dgm:prSet>
      <dgm:spPr/>
    </dgm:pt>
    <dgm:pt modelId="{C80D23DF-CE05-423B-A3F6-519162BFE678}" type="pres">
      <dgm:prSet presAssocID="{FE1E69CB-C14B-49F4-8C75-E9009160186E}" presName="sibTrans" presStyleLbl="sibTrans2D1" presStyleIdx="4" presStyleCnt="5"/>
      <dgm:spPr/>
    </dgm:pt>
    <dgm:pt modelId="{E70C9509-65D2-4E81-9630-C645E469D707}" type="pres">
      <dgm:prSet presAssocID="{FE1E69CB-C14B-49F4-8C75-E9009160186E}" presName="connectorText" presStyleLbl="sibTrans2D1" presStyleIdx="4" presStyleCnt="5"/>
      <dgm:spPr/>
    </dgm:pt>
    <dgm:pt modelId="{B71A0486-6150-44CF-B0B1-DDDD107E726A}" type="pres">
      <dgm:prSet presAssocID="{71133E41-36D9-4DA6-84BE-A1212B3F32A6}" presName="node" presStyleLbl="node1" presStyleIdx="5" presStyleCnt="6">
        <dgm:presLayoutVars>
          <dgm:bulletEnabled val="1"/>
        </dgm:presLayoutVars>
      </dgm:prSet>
      <dgm:spPr/>
    </dgm:pt>
  </dgm:ptLst>
  <dgm:cxnLst>
    <dgm:cxn modelId="{BDE7920B-468A-4554-A04B-5D2E95B910A8}" srcId="{AC345E92-77A8-4DF4-AD32-857F7C54B9D5}" destId="{2A543D78-A242-44A1-A7D6-97DB4ECB1448}" srcOrd="1" destOrd="0" parTransId="{198D4E4A-D078-4BC7-8CE6-5441E04C4B36}" sibTransId="{4D61B155-200C-45E9-BBD0-670F6560E4DA}"/>
    <dgm:cxn modelId="{99728225-0B88-4CB8-9829-E2DF7F398C13}" type="presOf" srcId="{2A543D78-A242-44A1-A7D6-97DB4ECB1448}" destId="{F45AE4F5-A866-4435-8C3F-C008AA13C2BC}" srcOrd="0" destOrd="0" presId="urn:microsoft.com/office/officeart/2005/8/layout/process1"/>
    <dgm:cxn modelId="{C18F592A-A007-4D33-B8A2-4ED38BA0F836}" type="presOf" srcId="{71133E41-36D9-4DA6-84BE-A1212B3F32A6}" destId="{B71A0486-6150-44CF-B0B1-DDDD107E726A}" srcOrd="0" destOrd="0" presId="urn:microsoft.com/office/officeart/2005/8/layout/process1"/>
    <dgm:cxn modelId="{CFC9035D-6BB0-49F4-9C52-63AD4FCD73F7}" type="presOf" srcId="{0C527741-D1D3-45FC-A876-E6907F245053}" destId="{E3D98494-A6C1-4778-A437-9F8A2DD56632}" srcOrd="1" destOrd="0" presId="urn:microsoft.com/office/officeart/2005/8/layout/process1"/>
    <dgm:cxn modelId="{F060D95E-7E2B-4532-A913-7E3FD1F4305B}" type="presOf" srcId="{FE1E69CB-C14B-49F4-8C75-E9009160186E}" destId="{C80D23DF-CE05-423B-A3F6-519162BFE678}" srcOrd="0" destOrd="0" presId="urn:microsoft.com/office/officeart/2005/8/layout/process1"/>
    <dgm:cxn modelId="{7734EC62-6B0B-40E6-9406-A5DB46E30857}" type="presOf" srcId="{879BBF49-4770-4878-A1C5-B96162419722}" destId="{ABB6F98D-0669-43C0-BD16-756D372B3BDC}" srcOrd="0" destOrd="0" presId="urn:microsoft.com/office/officeart/2005/8/layout/process1"/>
    <dgm:cxn modelId="{37599E67-454C-4F81-AA0C-D11A971C50E2}" type="presOf" srcId="{38141909-D369-43E4-BF8D-CD76A53AB017}" destId="{6E6EB0AF-69BB-4AC9-AC62-0C5586A056D3}" srcOrd="0" destOrd="0" presId="urn:microsoft.com/office/officeart/2005/8/layout/process1"/>
    <dgm:cxn modelId="{54DDB468-891E-4FAD-8478-0C70162326E4}" type="presOf" srcId="{FE1E69CB-C14B-49F4-8C75-E9009160186E}" destId="{E70C9509-65D2-4E81-9630-C645E469D707}" srcOrd="1" destOrd="0" presId="urn:microsoft.com/office/officeart/2005/8/layout/process1"/>
    <dgm:cxn modelId="{801EE96B-62A3-4389-A580-4CC1C7E0714B}" srcId="{AC345E92-77A8-4DF4-AD32-857F7C54B9D5}" destId="{23D44E16-17B9-4519-92F5-E458C3F4C3EA}" srcOrd="3" destOrd="0" parTransId="{EDD672D2-F3EF-4B89-A201-DF33970B1655}" sibTransId="{38141909-D369-43E4-BF8D-CD76A53AB017}"/>
    <dgm:cxn modelId="{7B8B1C6F-9C6E-41FF-8A7D-1324E8648D46}" srcId="{AC345E92-77A8-4DF4-AD32-857F7C54B9D5}" destId="{71133E41-36D9-4DA6-84BE-A1212B3F32A6}" srcOrd="5" destOrd="0" parTransId="{630178F1-B45B-4622-B1AB-764341439B63}" sibTransId="{6835B4FD-6FEC-4B27-B3D7-42C00829ABEC}"/>
    <dgm:cxn modelId="{8DDCAD72-712A-4090-8478-EC154F6DBF32}" srcId="{AC345E92-77A8-4DF4-AD32-857F7C54B9D5}" destId="{5F07205E-2F39-4665-8134-D791DB0BADAB}" srcOrd="0" destOrd="0" parTransId="{3C43CDAA-AFC3-4F13-93E4-1A4DB6691123}" sibTransId="{0C527741-D1D3-45FC-A876-E6907F245053}"/>
    <dgm:cxn modelId="{6EED1158-88DE-41FD-9F1B-D7BE02BB4366}" type="presOf" srcId="{0C527741-D1D3-45FC-A876-E6907F245053}" destId="{56841DB8-ED35-4B79-834D-49ABDF2EFFBD}" srcOrd="0" destOrd="0" presId="urn:microsoft.com/office/officeart/2005/8/layout/process1"/>
    <dgm:cxn modelId="{F6F20379-11D6-40FC-8531-AD5ACD9119AD}" srcId="{AC345E92-77A8-4DF4-AD32-857F7C54B9D5}" destId="{E041686F-C816-4206-95D2-3C4434D8EABB}" srcOrd="4" destOrd="0" parTransId="{0EC29DB6-8AE9-4F9E-8710-402FEF51F117}" sibTransId="{FE1E69CB-C14B-49F4-8C75-E9009160186E}"/>
    <dgm:cxn modelId="{FDB8A67B-45C1-4A8D-810E-92F50D3F713E}" type="presOf" srcId="{AC345E92-77A8-4DF4-AD32-857F7C54B9D5}" destId="{61006340-18DB-43D5-93C1-712DFB1C2BC5}" srcOrd="0" destOrd="0" presId="urn:microsoft.com/office/officeart/2005/8/layout/process1"/>
    <dgm:cxn modelId="{96A88F7E-617C-4C2E-BF56-2859B7BDA0BA}" type="presOf" srcId="{E041686F-C816-4206-95D2-3C4434D8EABB}" destId="{6ED149AB-EF47-44AC-AB9C-7BDB8F3B85BA}" srcOrd="0" destOrd="0" presId="urn:microsoft.com/office/officeart/2005/8/layout/process1"/>
    <dgm:cxn modelId="{BC1DA080-16D1-47C9-8B32-AAD6A8C4D643}" type="presOf" srcId="{38141909-D369-43E4-BF8D-CD76A53AB017}" destId="{2761E747-3894-461D-B9B4-79C21513DF74}" srcOrd="1" destOrd="0" presId="urn:microsoft.com/office/officeart/2005/8/layout/process1"/>
    <dgm:cxn modelId="{5F110E87-FAED-435A-8488-7499FA0AD744}" type="presOf" srcId="{725A329E-C58A-421B-A17F-726B867ABF0C}" destId="{07BE1BA6-3E6B-4150-89C7-61137C795E4D}" srcOrd="0" destOrd="0" presId="urn:microsoft.com/office/officeart/2005/8/layout/process1"/>
    <dgm:cxn modelId="{773A6894-721C-433E-A113-7592C629BD29}" type="presOf" srcId="{23D44E16-17B9-4519-92F5-E458C3F4C3EA}" destId="{E7026130-8784-44E8-876C-D061ED293AFB}" srcOrd="0" destOrd="0" presId="urn:microsoft.com/office/officeart/2005/8/layout/process1"/>
    <dgm:cxn modelId="{05ACDBA2-7FA3-450B-BD6F-B8F9930EF2BE}" type="presOf" srcId="{725A329E-C58A-421B-A17F-726B867ABF0C}" destId="{FC026780-F878-43CD-A0FB-55AFD921CE44}" srcOrd="1" destOrd="0" presId="urn:microsoft.com/office/officeart/2005/8/layout/process1"/>
    <dgm:cxn modelId="{8E2F99A7-D8A1-4FF9-92CB-8BFD7D43925E}" type="presOf" srcId="{5F07205E-2F39-4665-8134-D791DB0BADAB}" destId="{6A9499BF-C927-472C-A68D-EF035ED9CE51}" srcOrd="0" destOrd="0" presId="urn:microsoft.com/office/officeart/2005/8/layout/process1"/>
    <dgm:cxn modelId="{758CC5AB-30DE-4984-A2C3-F66F071D29F5}" type="presOf" srcId="{4D61B155-200C-45E9-BBD0-670F6560E4DA}" destId="{56B78DB8-BED5-4CCB-BF2E-5FFD478DD1F3}" srcOrd="1" destOrd="0" presId="urn:microsoft.com/office/officeart/2005/8/layout/process1"/>
    <dgm:cxn modelId="{B1AD7BD9-0838-4413-937A-413215C8ACA0}" srcId="{AC345E92-77A8-4DF4-AD32-857F7C54B9D5}" destId="{879BBF49-4770-4878-A1C5-B96162419722}" srcOrd="2" destOrd="0" parTransId="{F0C9238B-D468-445B-99DC-BF28C33C43DF}" sibTransId="{725A329E-C58A-421B-A17F-726B867ABF0C}"/>
    <dgm:cxn modelId="{C20009DC-E2D1-4B9D-B4D1-C55829568143}" type="presOf" srcId="{4D61B155-200C-45E9-BBD0-670F6560E4DA}" destId="{57043477-A1E8-459F-9A26-231563A9D1A1}" srcOrd="0" destOrd="0" presId="urn:microsoft.com/office/officeart/2005/8/layout/process1"/>
    <dgm:cxn modelId="{7A01C1C8-F8EA-47E5-8F81-751389383A94}" type="presParOf" srcId="{61006340-18DB-43D5-93C1-712DFB1C2BC5}" destId="{6A9499BF-C927-472C-A68D-EF035ED9CE51}" srcOrd="0" destOrd="0" presId="urn:microsoft.com/office/officeart/2005/8/layout/process1"/>
    <dgm:cxn modelId="{ECFDF90C-6D0C-47EF-BE70-C845DC0B41DB}" type="presParOf" srcId="{61006340-18DB-43D5-93C1-712DFB1C2BC5}" destId="{56841DB8-ED35-4B79-834D-49ABDF2EFFBD}" srcOrd="1" destOrd="0" presId="urn:microsoft.com/office/officeart/2005/8/layout/process1"/>
    <dgm:cxn modelId="{86B9916A-CEA8-4D59-ABEE-F8E827B630C5}" type="presParOf" srcId="{56841DB8-ED35-4B79-834D-49ABDF2EFFBD}" destId="{E3D98494-A6C1-4778-A437-9F8A2DD56632}" srcOrd="0" destOrd="0" presId="urn:microsoft.com/office/officeart/2005/8/layout/process1"/>
    <dgm:cxn modelId="{72BB8F31-3894-4F90-B0A7-B13BDEEEB3D5}" type="presParOf" srcId="{61006340-18DB-43D5-93C1-712DFB1C2BC5}" destId="{F45AE4F5-A866-4435-8C3F-C008AA13C2BC}" srcOrd="2" destOrd="0" presId="urn:microsoft.com/office/officeart/2005/8/layout/process1"/>
    <dgm:cxn modelId="{850866B9-96A8-4CD9-B955-4940FE7DCB27}" type="presParOf" srcId="{61006340-18DB-43D5-93C1-712DFB1C2BC5}" destId="{57043477-A1E8-459F-9A26-231563A9D1A1}" srcOrd="3" destOrd="0" presId="urn:microsoft.com/office/officeart/2005/8/layout/process1"/>
    <dgm:cxn modelId="{D1078448-164D-4475-A2CF-C2BE2C2C9FCC}" type="presParOf" srcId="{57043477-A1E8-459F-9A26-231563A9D1A1}" destId="{56B78DB8-BED5-4CCB-BF2E-5FFD478DD1F3}" srcOrd="0" destOrd="0" presId="urn:microsoft.com/office/officeart/2005/8/layout/process1"/>
    <dgm:cxn modelId="{CABC170F-A20E-4B45-BBAC-C88FEF8B5549}" type="presParOf" srcId="{61006340-18DB-43D5-93C1-712DFB1C2BC5}" destId="{ABB6F98D-0669-43C0-BD16-756D372B3BDC}" srcOrd="4" destOrd="0" presId="urn:microsoft.com/office/officeart/2005/8/layout/process1"/>
    <dgm:cxn modelId="{77874823-63A8-4A4F-8F91-AFCE6583C99F}" type="presParOf" srcId="{61006340-18DB-43D5-93C1-712DFB1C2BC5}" destId="{07BE1BA6-3E6B-4150-89C7-61137C795E4D}" srcOrd="5" destOrd="0" presId="urn:microsoft.com/office/officeart/2005/8/layout/process1"/>
    <dgm:cxn modelId="{8EE526CB-F70B-4DB2-85A3-0EFCEDBFB466}" type="presParOf" srcId="{07BE1BA6-3E6B-4150-89C7-61137C795E4D}" destId="{FC026780-F878-43CD-A0FB-55AFD921CE44}" srcOrd="0" destOrd="0" presId="urn:microsoft.com/office/officeart/2005/8/layout/process1"/>
    <dgm:cxn modelId="{E084FF53-F2DF-497A-AE07-DADB87AC5FB8}" type="presParOf" srcId="{61006340-18DB-43D5-93C1-712DFB1C2BC5}" destId="{E7026130-8784-44E8-876C-D061ED293AFB}" srcOrd="6" destOrd="0" presId="urn:microsoft.com/office/officeart/2005/8/layout/process1"/>
    <dgm:cxn modelId="{C95269E8-A4F1-438F-A934-4402D1BCF8A2}" type="presParOf" srcId="{61006340-18DB-43D5-93C1-712DFB1C2BC5}" destId="{6E6EB0AF-69BB-4AC9-AC62-0C5586A056D3}" srcOrd="7" destOrd="0" presId="urn:microsoft.com/office/officeart/2005/8/layout/process1"/>
    <dgm:cxn modelId="{38AEC127-6608-4075-8600-95705408D9D5}" type="presParOf" srcId="{6E6EB0AF-69BB-4AC9-AC62-0C5586A056D3}" destId="{2761E747-3894-461D-B9B4-79C21513DF74}" srcOrd="0" destOrd="0" presId="urn:microsoft.com/office/officeart/2005/8/layout/process1"/>
    <dgm:cxn modelId="{7B0B307D-9C8D-4168-B94E-E15B06D21E02}" type="presParOf" srcId="{61006340-18DB-43D5-93C1-712DFB1C2BC5}" destId="{6ED149AB-EF47-44AC-AB9C-7BDB8F3B85BA}" srcOrd="8" destOrd="0" presId="urn:microsoft.com/office/officeart/2005/8/layout/process1"/>
    <dgm:cxn modelId="{B48D2782-7CFF-4217-8EA4-783F578C117B}" type="presParOf" srcId="{61006340-18DB-43D5-93C1-712DFB1C2BC5}" destId="{C80D23DF-CE05-423B-A3F6-519162BFE678}" srcOrd="9" destOrd="0" presId="urn:microsoft.com/office/officeart/2005/8/layout/process1"/>
    <dgm:cxn modelId="{EB33AE49-DC4E-48E1-A530-5627C4DD9AED}" type="presParOf" srcId="{C80D23DF-CE05-423B-A3F6-519162BFE678}" destId="{E70C9509-65D2-4E81-9630-C645E469D707}" srcOrd="0" destOrd="0" presId="urn:microsoft.com/office/officeart/2005/8/layout/process1"/>
    <dgm:cxn modelId="{46E41C57-9777-4BB2-B5E3-C75E270A944B}" type="presParOf" srcId="{61006340-18DB-43D5-93C1-712DFB1C2BC5}" destId="{B71A0486-6150-44CF-B0B1-DDDD107E726A}"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499BF-C927-472C-A68D-EF035ED9CE51}">
      <dsp:nvSpPr>
        <dsp:cNvPr id="0" name=""/>
        <dsp:cNvSpPr/>
      </dsp:nvSpPr>
      <dsp:spPr>
        <a:xfrm>
          <a:off x="0" y="1914335"/>
          <a:ext cx="1314476" cy="78868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Oversampling</a:t>
          </a:r>
        </a:p>
      </dsp:txBody>
      <dsp:txXfrm>
        <a:off x="23100" y="1937435"/>
        <a:ext cx="1268276" cy="742485"/>
      </dsp:txXfrm>
    </dsp:sp>
    <dsp:sp modelId="{56841DB8-ED35-4B79-834D-49ABDF2EFFBD}">
      <dsp:nvSpPr>
        <dsp:cNvPr id="0" name=""/>
        <dsp:cNvSpPr/>
      </dsp:nvSpPr>
      <dsp:spPr>
        <a:xfrm>
          <a:off x="1445923" y="2145682"/>
          <a:ext cx="278668" cy="3259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445923" y="2210880"/>
        <a:ext cx="195068" cy="195594"/>
      </dsp:txXfrm>
    </dsp:sp>
    <dsp:sp modelId="{F45AE4F5-A866-4435-8C3F-C008AA13C2BC}">
      <dsp:nvSpPr>
        <dsp:cNvPr id="0" name=""/>
        <dsp:cNvSpPr/>
      </dsp:nvSpPr>
      <dsp:spPr>
        <a:xfrm>
          <a:off x="1840266" y="1914335"/>
          <a:ext cx="1314476" cy="78868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Data Processing</a:t>
          </a:r>
        </a:p>
      </dsp:txBody>
      <dsp:txXfrm>
        <a:off x="1863366" y="1937435"/>
        <a:ext cx="1268276" cy="742485"/>
      </dsp:txXfrm>
    </dsp:sp>
    <dsp:sp modelId="{57043477-A1E8-459F-9A26-231563A9D1A1}">
      <dsp:nvSpPr>
        <dsp:cNvPr id="0" name=""/>
        <dsp:cNvSpPr/>
      </dsp:nvSpPr>
      <dsp:spPr>
        <a:xfrm>
          <a:off x="3286189" y="2145682"/>
          <a:ext cx="278668" cy="3259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286189" y="2210880"/>
        <a:ext cx="195068" cy="195594"/>
      </dsp:txXfrm>
    </dsp:sp>
    <dsp:sp modelId="{ABB6F98D-0669-43C0-BD16-756D372B3BDC}">
      <dsp:nvSpPr>
        <dsp:cNvPr id="0" name=""/>
        <dsp:cNvSpPr/>
      </dsp:nvSpPr>
      <dsp:spPr>
        <a:xfrm>
          <a:off x="3680532" y="1914335"/>
          <a:ext cx="1314476" cy="78868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Split data </a:t>
          </a:r>
        </a:p>
      </dsp:txBody>
      <dsp:txXfrm>
        <a:off x="3703632" y="1937435"/>
        <a:ext cx="1268276" cy="742485"/>
      </dsp:txXfrm>
    </dsp:sp>
    <dsp:sp modelId="{07BE1BA6-3E6B-4150-89C7-61137C795E4D}">
      <dsp:nvSpPr>
        <dsp:cNvPr id="0" name=""/>
        <dsp:cNvSpPr/>
      </dsp:nvSpPr>
      <dsp:spPr>
        <a:xfrm>
          <a:off x="5126456" y="2145682"/>
          <a:ext cx="278668" cy="3259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126456" y="2210880"/>
        <a:ext cx="195068" cy="195594"/>
      </dsp:txXfrm>
    </dsp:sp>
    <dsp:sp modelId="{E7026130-8784-44E8-876C-D061ED293AFB}">
      <dsp:nvSpPr>
        <dsp:cNvPr id="0" name=""/>
        <dsp:cNvSpPr/>
      </dsp:nvSpPr>
      <dsp:spPr>
        <a:xfrm>
          <a:off x="5520799" y="1914335"/>
          <a:ext cx="1314476" cy="78868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Correlation Analysis</a:t>
          </a:r>
        </a:p>
      </dsp:txBody>
      <dsp:txXfrm>
        <a:off x="5543899" y="1937435"/>
        <a:ext cx="1268276" cy="742485"/>
      </dsp:txXfrm>
    </dsp:sp>
    <dsp:sp modelId="{6E6EB0AF-69BB-4AC9-AC62-0C5586A056D3}">
      <dsp:nvSpPr>
        <dsp:cNvPr id="0" name=""/>
        <dsp:cNvSpPr/>
      </dsp:nvSpPr>
      <dsp:spPr>
        <a:xfrm>
          <a:off x="6966722" y="2145682"/>
          <a:ext cx="278668" cy="3259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966722" y="2210880"/>
        <a:ext cx="195068" cy="195594"/>
      </dsp:txXfrm>
    </dsp:sp>
    <dsp:sp modelId="{6ED149AB-EF47-44AC-AB9C-7BDB8F3B85BA}">
      <dsp:nvSpPr>
        <dsp:cNvPr id="0" name=""/>
        <dsp:cNvSpPr/>
      </dsp:nvSpPr>
      <dsp:spPr>
        <a:xfrm>
          <a:off x="7361065" y="1914335"/>
          <a:ext cx="1314476" cy="78868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Logistic Regression</a:t>
          </a:r>
        </a:p>
      </dsp:txBody>
      <dsp:txXfrm>
        <a:off x="7384165" y="1937435"/>
        <a:ext cx="1268276" cy="742485"/>
      </dsp:txXfrm>
    </dsp:sp>
    <dsp:sp modelId="{C80D23DF-CE05-423B-A3F6-519162BFE678}">
      <dsp:nvSpPr>
        <dsp:cNvPr id="0" name=""/>
        <dsp:cNvSpPr/>
      </dsp:nvSpPr>
      <dsp:spPr>
        <a:xfrm>
          <a:off x="8806989" y="2145682"/>
          <a:ext cx="278668" cy="3259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8806989" y="2210880"/>
        <a:ext cx="195068" cy="195594"/>
      </dsp:txXfrm>
    </dsp:sp>
    <dsp:sp modelId="{B71A0486-6150-44CF-B0B1-DDDD107E726A}">
      <dsp:nvSpPr>
        <dsp:cNvPr id="0" name=""/>
        <dsp:cNvSpPr/>
      </dsp:nvSpPr>
      <dsp:spPr>
        <a:xfrm>
          <a:off x="9201332" y="1914335"/>
          <a:ext cx="1314476" cy="78868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Model Estimation</a:t>
          </a:r>
          <a:endParaRPr lang="en-US" sz="1300" kern="1200" dirty="0"/>
        </a:p>
      </dsp:txBody>
      <dsp:txXfrm>
        <a:off x="9224432" y="1937435"/>
        <a:ext cx="1268276" cy="7424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C513BA-F6A7-490A-9904-B021D59B50CD}"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45E9FF5-F5E9-4A4E-9460-9D03B8CB3212}" type="slidenum">
              <a:rPr lang="en-US" smtClean="0"/>
              <a:t>‹#›</a:t>
            </a:fld>
            <a:endParaRPr lang="en-US"/>
          </a:p>
        </p:txBody>
      </p:sp>
    </p:spTree>
    <p:extLst>
      <p:ext uri="{BB962C8B-B14F-4D97-AF65-F5344CB8AC3E}">
        <p14:creationId xmlns:p14="http://schemas.microsoft.com/office/powerpoint/2010/main" val="133468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C513BA-F6A7-490A-9904-B021D59B50CD}"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5E9FF5-F5E9-4A4E-9460-9D03B8CB3212}" type="slidenum">
              <a:rPr lang="en-US" smtClean="0"/>
              <a:t>‹#›</a:t>
            </a:fld>
            <a:endParaRPr lang="en-US"/>
          </a:p>
        </p:txBody>
      </p:sp>
    </p:spTree>
    <p:extLst>
      <p:ext uri="{BB962C8B-B14F-4D97-AF65-F5344CB8AC3E}">
        <p14:creationId xmlns:p14="http://schemas.microsoft.com/office/powerpoint/2010/main" val="401004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C513BA-F6A7-490A-9904-B021D59B50CD}"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5E9FF5-F5E9-4A4E-9460-9D03B8CB321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54526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6C513BA-F6A7-490A-9904-B021D59B50CD}"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5E9FF5-F5E9-4A4E-9460-9D03B8CB3212}" type="slidenum">
              <a:rPr lang="en-US" smtClean="0"/>
              <a:t>‹#›</a:t>
            </a:fld>
            <a:endParaRPr lang="en-US"/>
          </a:p>
        </p:txBody>
      </p:sp>
    </p:spTree>
    <p:extLst>
      <p:ext uri="{BB962C8B-B14F-4D97-AF65-F5344CB8AC3E}">
        <p14:creationId xmlns:p14="http://schemas.microsoft.com/office/powerpoint/2010/main" val="3410654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6C513BA-F6A7-490A-9904-B021D59B50CD}"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5E9FF5-F5E9-4A4E-9460-9D03B8CB321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55566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6C513BA-F6A7-490A-9904-B021D59B50CD}"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5E9FF5-F5E9-4A4E-9460-9D03B8CB3212}" type="slidenum">
              <a:rPr lang="en-US" smtClean="0"/>
              <a:t>‹#›</a:t>
            </a:fld>
            <a:endParaRPr lang="en-US"/>
          </a:p>
        </p:txBody>
      </p:sp>
    </p:spTree>
    <p:extLst>
      <p:ext uri="{BB962C8B-B14F-4D97-AF65-F5344CB8AC3E}">
        <p14:creationId xmlns:p14="http://schemas.microsoft.com/office/powerpoint/2010/main" val="1584155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513BA-F6A7-490A-9904-B021D59B50CD}"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5E9FF5-F5E9-4A4E-9460-9D03B8CB3212}" type="slidenum">
              <a:rPr lang="en-US" smtClean="0"/>
              <a:t>‹#›</a:t>
            </a:fld>
            <a:endParaRPr lang="en-US"/>
          </a:p>
        </p:txBody>
      </p:sp>
    </p:spTree>
    <p:extLst>
      <p:ext uri="{BB962C8B-B14F-4D97-AF65-F5344CB8AC3E}">
        <p14:creationId xmlns:p14="http://schemas.microsoft.com/office/powerpoint/2010/main" val="1417557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513BA-F6A7-490A-9904-B021D59B50CD}"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5E9FF5-F5E9-4A4E-9460-9D03B8CB3212}" type="slidenum">
              <a:rPr lang="en-US" smtClean="0"/>
              <a:t>‹#›</a:t>
            </a:fld>
            <a:endParaRPr lang="en-US"/>
          </a:p>
        </p:txBody>
      </p:sp>
    </p:spTree>
    <p:extLst>
      <p:ext uri="{BB962C8B-B14F-4D97-AF65-F5344CB8AC3E}">
        <p14:creationId xmlns:p14="http://schemas.microsoft.com/office/powerpoint/2010/main" val="167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513BA-F6A7-490A-9904-B021D59B50CD}"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5E9FF5-F5E9-4A4E-9460-9D03B8CB3212}" type="slidenum">
              <a:rPr lang="en-US" smtClean="0"/>
              <a:t>‹#›</a:t>
            </a:fld>
            <a:endParaRPr lang="en-US"/>
          </a:p>
        </p:txBody>
      </p:sp>
    </p:spTree>
    <p:extLst>
      <p:ext uri="{BB962C8B-B14F-4D97-AF65-F5344CB8AC3E}">
        <p14:creationId xmlns:p14="http://schemas.microsoft.com/office/powerpoint/2010/main" val="183054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C513BA-F6A7-490A-9904-B021D59B50CD}"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5E9FF5-F5E9-4A4E-9460-9D03B8CB3212}" type="slidenum">
              <a:rPr lang="en-US" smtClean="0"/>
              <a:t>‹#›</a:t>
            </a:fld>
            <a:endParaRPr lang="en-US"/>
          </a:p>
        </p:txBody>
      </p:sp>
    </p:spTree>
    <p:extLst>
      <p:ext uri="{BB962C8B-B14F-4D97-AF65-F5344CB8AC3E}">
        <p14:creationId xmlns:p14="http://schemas.microsoft.com/office/powerpoint/2010/main" val="414540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513BA-F6A7-490A-9904-B021D59B50CD}"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45E9FF5-F5E9-4A4E-9460-9D03B8CB3212}" type="slidenum">
              <a:rPr lang="en-US" smtClean="0"/>
              <a:t>‹#›</a:t>
            </a:fld>
            <a:endParaRPr lang="en-US"/>
          </a:p>
        </p:txBody>
      </p:sp>
    </p:spTree>
    <p:extLst>
      <p:ext uri="{BB962C8B-B14F-4D97-AF65-F5344CB8AC3E}">
        <p14:creationId xmlns:p14="http://schemas.microsoft.com/office/powerpoint/2010/main" val="3171686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513BA-F6A7-490A-9904-B021D59B50CD}" type="datetimeFigureOut">
              <a:rPr lang="en-US" smtClean="0"/>
              <a:t>12/3/2017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45E9FF5-F5E9-4A4E-9460-9D03B8CB3212}" type="slidenum">
              <a:rPr lang="en-US" smtClean="0"/>
              <a:t>‹#›</a:t>
            </a:fld>
            <a:endParaRPr lang="en-US"/>
          </a:p>
        </p:txBody>
      </p:sp>
    </p:spTree>
    <p:extLst>
      <p:ext uri="{BB962C8B-B14F-4D97-AF65-F5344CB8AC3E}">
        <p14:creationId xmlns:p14="http://schemas.microsoft.com/office/powerpoint/2010/main" val="32886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513BA-F6A7-490A-9904-B021D59B50CD}"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45E9FF5-F5E9-4A4E-9460-9D03B8CB3212}" type="slidenum">
              <a:rPr lang="en-US" smtClean="0"/>
              <a:t>‹#›</a:t>
            </a:fld>
            <a:endParaRPr lang="en-US"/>
          </a:p>
        </p:txBody>
      </p:sp>
    </p:spTree>
    <p:extLst>
      <p:ext uri="{BB962C8B-B14F-4D97-AF65-F5344CB8AC3E}">
        <p14:creationId xmlns:p14="http://schemas.microsoft.com/office/powerpoint/2010/main" val="34018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513BA-F6A7-490A-9904-B021D59B50CD}" type="datetimeFigureOut">
              <a:rPr lang="en-US" smtClean="0"/>
              <a:t>12/3/2017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45E9FF5-F5E9-4A4E-9460-9D03B8CB3212}" type="slidenum">
              <a:rPr lang="en-US" smtClean="0"/>
              <a:t>‹#›</a:t>
            </a:fld>
            <a:endParaRPr lang="en-US"/>
          </a:p>
        </p:txBody>
      </p:sp>
    </p:spTree>
    <p:extLst>
      <p:ext uri="{BB962C8B-B14F-4D97-AF65-F5344CB8AC3E}">
        <p14:creationId xmlns:p14="http://schemas.microsoft.com/office/powerpoint/2010/main" val="1601144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6C513BA-F6A7-490A-9904-B021D59B50CD}"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45E9FF5-F5E9-4A4E-9460-9D03B8CB3212}" type="slidenum">
              <a:rPr lang="en-US" smtClean="0"/>
              <a:t>‹#›</a:t>
            </a:fld>
            <a:endParaRPr lang="en-US"/>
          </a:p>
        </p:txBody>
      </p:sp>
    </p:spTree>
    <p:extLst>
      <p:ext uri="{BB962C8B-B14F-4D97-AF65-F5344CB8AC3E}">
        <p14:creationId xmlns:p14="http://schemas.microsoft.com/office/powerpoint/2010/main" val="2244911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6C513BA-F6A7-490A-9904-B021D59B50CD}"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5E9FF5-F5E9-4A4E-9460-9D03B8CB3212}" type="slidenum">
              <a:rPr lang="en-US" smtClean="0"/>
              <a:t>‹#›</a:t>
            </a:fld>
            <a:endParaRPr lang="en-US"/>
          </a:p>
        </p:txBody>
      </p:sp>
    </p:spTree>
    <p:extLst>
      <p:ext uri="{BB962C8B-B14F-4D97-AF65-F5344CB8AC3E}">
        <p14:creationId xmlns:p14="http://schemas.microsoft.com/office/powerpoint/2010/main" val="340229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6C513BA-F6A7-490A-9904-B021D59B50CD}" type="datetimeFigureOut">
              <a:rPr lang="en-US" smtClean="0"/>
              <a:t>12/3/2017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45E9FF5-F5E9-4A4E-9460-9D03B8CB3212}" type="slidenum">
              <a:rPr lang="en-US" smtClean="0"/>
              <a:t>‹#›</a:t>
            </a:fld>
            <a:endParaRPr lang="en-US"/>
          </a:p>
        </p:txBody>
      </p:sp>
    </p:spTree>
    <p:extLst>
      <p:ext uri="{BB962C8B-B14F-4D97-AF65-F5344CB8AC3E}">
        <p14:creationId xmlns:p14="http://schemas.microsoft.com/office/powerpoint/2010/main" val="298937209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A02B-0A2D-4FA6-A714-B5D061842D20}"/>
              </a:ext>
            </a:extLst>
          </p:cNvPr>
          <p:cNvSpPr>
            <a:spLocks noGrp="1"/>
          </p:cNvSpPr>
          <p:nvPr>
            <p:ph type="ctrTitle"/>
          </p:nvPr>
        </p:nvSpPr>
        <p:spPr/>
        <p:txBody>
          <a:bodyPr>
            <a:normAutofit/>
          </a:bodyPr>
          <a:lstStyle/>
          <a:p>
            <a:r>
              <a:rPr lang="en-US" sz="4800" dirty="0"/>
              <a:t>Financial modeling</a:t>
            </a:r>
          </a:p>
        </p:txBody>
      </p:sp>
      <p:sp>
        <p:nvSpPr>
          <p:cNvPr id="3" name="Subtitle 2">
            <a:extLst>
              <a:ext uri="{FF2B5EF4-FFF2-40B4-BE49-F238E27FC236}">
                <a16:creationId xmlns:a16="http://schemas.microsoft.com/office/drawing/2014/main" id="{D7AD3E1C-548A-4623-B027-B5245CF7DEC0}"/>
              </a:ext>
            </a:extLst>
          </p:cNvPr>
          <p:cNvSpPr>
            <a:spLocks noGrp="1"/>
          </p:cNvSpPr>
          <p:nvPr>
            <p:ph type="subTitle" idx="1"/>
          </p:nvPr>
        </p:nvSpPr>
        <p:spPr/>
        <p:txBody>
          <a:bodyPr>
            <a:normAutofit fontScale="70000" lnSpcReduction="20000"/>
          </a:bodyPr>
          <a:lstStyle/>
          <a:p>
            <a:r>
              <a:rPr lang="de-DE" dirty="0"/>
              <a:t>Pei-Chun Lin</a:t>
            </a:r>
          </a:p>
          <a:p>
            <a:r>
              <a:rPr lang="de-DE" dirty="0"/>
              <a:t>Sirina Chen</a:t>
            </a:r>
          </a:p>
          <a:p>
            <a:r>
              <a:rPr lang="de-DE" dirty="0"/>
              <a:t>Wei-Cheng Wang</a:t>
            </a:r>
          </a:p>
          <a:p>
            <a:r>
              <a:rPr lang="de-DE" dirty="0"/>
              <a:t>Xinxin Wang</a:t>
            </a:r>
            <a:endParaRPr lang="en-US" dirty="0"/>
          </a:p>
        </p:txBody>
      </p:sp>
    </p:spTree>
    <p:extLst>
      <p:ext uri="{BB962C8B-B14F-4D97-AF65-F5344CB8AC3E}">
        <p14:creationId xmlns:p14="http://schemas.microsoft.com/office/powerpoint/2010/main" val="3965408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63FF77-F9D2-48C4-BE83-4B476588EF16}"/>
              </a:ext>
            </a:extLst>
          </p:cNvPr>
          <p:cNvSpPr>
            <a:spLocks noGrp="1"/>
          </p:cNvSpPr>
          <p:nvPr>
            <p:ph idx="1"/>
          </p:nvPr>
        </p:nvSpPr>
        <p:spPr>
          <a:xfrm>
            <a:off x="1767576" y="1258957"/>
            <a:ext cx="8915400" cy="3777622"/>
          </a:xfrm>
        </p:spPr>
        <p:txBody>
          <a:bodyPr/>
          <a:lstStyle/>
          <a:p>
            <a:r>
              <a:rPr lang="en-US" dirty="0"/>
              <a:t>Selected points which are 2 or above, indicated that the variables have more than 50% chance of being significant in the prediction model. Final variables chosen are listed below:</a:t>
            </a:r>
          </a:p>
        </p:txBody>
      </p:sp>
      <p:pic>
        <p:nvPicPr>
          <p:cNvPr id="4" name="Picture 3">
            <a:extLst>
              <a:ext uri="{FF2B5EF4-FFF2-40B4-BE49-F238E27FC236}">
                <a16:creationId xmlns:a16="http://schemas.microsoft.com/office/drawing/2014/main" id="{CC3CE524-2E5B-4A15-97C3-2A1667D5FDD7}"/>
              </a:ext>
            </a:extLst>
          </p:cNvPr>
          <p:cNvPicPr>
            <a:picLocks noChangeAspect="1"/>
          </p:cNvPicPr>
          <p:nvPr/>
        </p:nvPicPr>
        <p:blipFill>
          <a:blip r:embed="rId2"/>
          <a:stretch>
            <a:fillRect/>
          </a:stretch>
        </p:blipFill>
        <p:spPr>
          <a:xfrm>
            <a:off x="3401164" y="2498283"/>
            <a:ext cx="5648223" cy="3485074"/>
          </a:xfrm>
          <a:prstGeom prst="rect">
            <a:avLst/>
          </a:prstGeom>
        </p:spPr>
      </p:pic>
    </p:spTree>
    <p:extLst>
      <p:ext uri="{BB962C8B-B14F-4D97-AF65-F5344CB8AC3E}">
        <p14:creationId xmlns:p14="http://schemas.microsoft.com/office/powerpoint/2010/main" val="412250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9B4-835F-408C-8346-7926EB5C98F3}"/>
              </a:ext>
            </a:extLst>
          </p:cNvPr>
          <p:cNvSpPr>
            <a:spLocks noGrp="1"/>
          </p:cNvSpPr>
          <p:nvPr>
            <p:ph type="title"/>
          </p:nvPr>
        </p:nvSpPr>
        <p:spPr>
          <a:xfrm>
            <a:off x="1797794" y="518093"/>
            <a:ext cx="8911687" cy="1280890"/>
          </a:xfrm>
        </p:spPr>
        <p:txBody>
          <a:bodyPr/>
          <a:lstStyle/>
          <a:p>
            <a:r>
              <a:rPr lang="en-US" dirty="0"/>
              <a:t>Testing model</a:t>
            </a:r>
          </a:p>
        </p:txBody>
      </p:sp>
      <p:sp>
        <p:nvSpPr>
          <p:cNvPr id="3" name="Content Placeholder 2">
            <a:extLst>
              <a:ext uri="{FF2B5EF4-FFF2-40B4-BE49-F238E27FC236}">
                <a16:creationId xmlns:a16="http://schemas.microsoft.com/office/drawing/2014/main" id="{462E22A1-2354-4F2B-8838-1146701F236F}"/>
              </a:ext>
            </a:extLst>
          </p:cNvPr>
          <p:cNvSpPr>
            <a:spLocks noGrp="1"/>
          </p:cNvSpPr>
          <p:nvPr>
            <p:ph idx="1"/>
          </p:nvPr>
        </p:nvSpPr>
        <p:spPr>
          <a:xfrm>
            <a:off x="1661561" y="1391479"/>
            <a:ext cx="8915400" cy="3777622"/>
          </a:xfrm>
        </p:spPr>
        <p:txBody>
          <a:bodyPr/>
          <a:lstStyle/>
          <a:p>
            <a:r>
              <a:rPr lang="en-US" dirty="0"/>
              <a:t>In the maximum likelihood estimates, expect for the value on intercept, all other the variables are significant at 5% level. </a:t>
            </a:r>
          </a:p>
        </p:txBody>
      </p:sp>
      <p:pic>
        <p:nvPicPr>
          <p:cNvPr id="4" name="Picture 3">
            <a:extLst>
              <a:ext uri="{FF2B5EF4-FFF2-40B4-BE49-F238E27FC236}">
                <a16:creationId xmlns:a16="http://schemas.microsoft.com/office/drawing/2014/main" id="{DE8CDECA-E669-4D79-91E6-E3A2B93448D7}"/>
              </a:ext>
            </a:extLst>
          </p:cNvPr>
          <p:cNvPicPr>
            <a:picLocks noChangeAspect="1"/>
          </p:cNvPicPr>
          <p:nvPr/>
        </p:nvPicPr>
        <p:blipFill>
          <a:blip r:embed="rId2"/>
          <a:stretch>
            <a:fillRect/>
          </a:stretch>
        </p:blipFill>
        <p:spPr>
          <a:xfrm>
            <a:off x="3271629" y="2167973"/>
            <a:ext cx="4730643" cy="4193070"/>
          </a:xfrm>
          <a:prstGeom prst="rect">
            <a:avLst/>
          </a:prstGeom>
        </p:spPr>
      </p:pic>
    </p:spTree>
    <p:extLst>
      <p:ext uri="{BB962C8B-B14F-4D97-AF65-F5344CB8AC3E}">
        <p14:creationId xmlns:p14="http://schemas.microsoft.com/office/powerpoint/2010/main" val="479126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4DD9F2-4FA5-4DC9-BA76-142D65E25872}"/>
              </a:ext>
            </a:extLst>
          </p:cNvPr>
          <p:cNvSpPr>
            <a:spLocks noGrp="1"/>
          </p:cNvSpPr>
          <p:nvPr>
            <p:ph idx="1"/>
          </p:nvPr>
        </p:nvSpPr>
        <p:spPr>
          <a:xfrm>
            <a:off x="2085629" y="463826"/>
            <a:ext cx="8915400" cy="3777622"/>
          </a:xfrm>
        </p:spPr>
        <p:txBody>
          <a:bodyPr/>
          <a:lstStyle/>
          <a:p>
            <a:r>
              <a:rPr lang="en-US" dirty="0"/>
              <a:t>In the below ROC curve, area under the curve shows that this model is covering 0.77 of the area, which indicates that this model is an acceptable discrimination.</a:t>
            </a:r>
          </a:p>
        </p:txBody>
      </p:sp>
      <p:pic>
        <p:nvPicPr>
          <p:cNvPr id="4" name="Picture 3">
            <a:extLst>
              <a:ext uri="{FF2B5EF4-FFF2-40B4-BE49-F238E27FC236}">
                <a16:creationId xmlns:a16="http://schemas.microsoft.com/office/drawing/2014/main" id="{EA6E9CEA-A464-4B1E-A503-C4B4AE8C58CE}"/>
              </a:ext>
            </a:extLst>
          </p:cNvPr>
          <p:cNvPicPr>
            <a:picLocks noChangeAspect="1"/>
          </p:cNvPicPr>
          <p:nvPr/>
        </p:nvPicPr>
        <p:blipFill>
          <a:blip r:embed="rId2"/>
          <a:stretch>
            <a:fillRect/>
          </a:stretch>
        </p:blipFill>
        <p:spPr>
          <a:xfrm>
            <a:off x="3901935" y="1469748"/>
            <a:ext cx="5162551" cy="5142226"/>
          </a:xfrm>
          <a:prstGeom prst="rect">
            <a:avLst/>
          </a:prstGeom>
        </p:spPr>
      </p:pic>
      <p:pic>
        <p:nvPicPr>
          <p:cNvPr id="2" name="Picture 1">
            <a:extLst>
              <a:ext uri="{FF2B5EF4-FFF2-40B4-BE49-F238E27FC236}">
                <a16:creationId xmlns:a16="http://schemas.microsoft.com/office/drawing/2014/main" id="{61FEB4D7-E1F4-49E3-8E22-C2D13A7C4477}"/>
              </a:ext>
            </a:extLst>
          </p:cNvPr>
          <p:cNvPicPr>
            <a:picLocks noChangeAspect="1"/>
          </p:cNvPicPr>
          <p:nvPr/>
        </p:nvPicPr>
        <p:blipFill>
          <a:blip r:embed="rId3"/>
          <a:stretch>
            <a:fillRect/>
          </a:stretch>
        </p:blipFill>
        <p:spPr>
          <a:xfrm>
            <a:off x="9651102" y="3769960"/>
            <a:ext cx="1609725" cy="942975"/>
          </a:xfrm>
          <a:prstGeom prst="rect">
            <a:avLst/>
          </a:prstGeom>
        </p:spPr>
      </p:pic>
    </p:spTree>
    <p:extLst>
      <p:ext uri="{BB962C8B-B14F-4D97-AF65-F5344CB8AC3E}">
        <p14:creationId xmlns:p14="http://schemas.microsoft.com/office/powerpoint/2010/main" val="3536340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6603-288A-4813-A3EB-B88E5BCBCFC0}"/>
              </a:ext>
            </a:extLst>
          </p:cNvPr>
          <p:cNvSpPr>
            <a:spLocks noGrp="1"/>
          </p:cNvSpPr>
          <p:nvPr>
            <p:ph type="title"/>
          </p:nvPr>
        </p:nvSpPr>
        <p:spPr>
          <a:xfrm>
            <a:off x="1996578" y="637362"/>
            <a:ext cx="8911687" cy="1280890"/>
          </a:xfrm>
        </p:spPr>
        <p:txBody>
          <a:bodyPr/>
          <a:lstStyle/>
          <a:p>
            <a:r>
              <a:rPr lang="en-US" dirty="0"/>
              <a:t>Model Estimation</a:t>
            </a:r>
          </a:p>
        </p:txBody>
      </p:sp>
      <p:sp>
        <p:nvSpPr>
          <p:cNvPr id="3" name="Content Placeholder 2">
            <a:extLst>
              <a:ext uri="{FF2B5EF4-FFF2-40B4-BE49-F238E27FC236}">
                <a16:creationId xmlns:a16="http://schemas.microsoft.com/office/drawing/2014/main" id="{D68F631C-C6FA-46EB-AEF2-C1EEE8D0C523}"/>
              </a:ext>
            </a:extLst>
          </p:cNvPr>
          <p:cNvSpPr>
            <a:spLocks noGrp="1"/>
          </p:cNvSpPr>
          <p:nvPr>
            <p:ph idx="1"/>
          </p:nvPr>
        </p:nvSpPr>
        <p:spPr>
          <a:xfrm>
            <a:off x="1754325" y="1918252"/>
            <a:ext cx="8915400" cy="3777622"/>
          </a:xfrm>
        </p:spPr>
        <p:txBody>
          <a:bodyPr>
            <a:normAutofit/>
          </a:bodyPr>
          <a:lstStyle/>
          <a:p>
            <a:r>
              <a:rPr lang="en-US" sz="2000" dirty="0" err="1"/>
              <a:t>misClassError</a:t>
            </a:r>
            <a:r>
              <a:rPr lang="en-US" sz="2000" dirty="0"/>
              <a:t> is 0.3241. </a:t>
            </a:r>
          </a:p>
          <a:p>
            <a:r>
              <a:rPr lang="en-US" sz="2000" dirty="0"/>
              <a:t>The model provides approximately </a:t>
            </a:r>
            <a:r>
              <a:rPr lang="en-US" sz="2000" b="1" dirty="0"/>
              <a:t>68%</a:t>
            </a:r>
            <a:r>
              <a:rPr lang="en-US" sz="2000" dirty="0"/>
              <a:t> of accuracy to the prediction. </a:t>
            </a:r>
          </a:p>
          <a:p>
            <a:r>
              <a:rPr lang="en-US" sz="2000" dirty="0"/>
              <a:t>Confusion Matrix:</a:t>
            </a:r>
          </a:p>
        </p:txBody>
      </p:sp>
      <p:pic>
        <p:nvPicPr>
          <p:cNvPr id="6" name="Picture 5">
            <a:extLst>
              <a:ext uri="{FF2B5EF4-FFF2-40B4-BE49-F238E27FC236}">
                <a16:creationId xmlns:a16="http://schemas.microsoft.com/office/drawing/2014/main" id="{EC42A84A-A148-447A-B57D-C1192150959C}"/>
              </a:ext>
            </a:extLst>
          </p:cNvPr>
          <p:cNvPicPr>
            <a:picLocks noChangeAspect="1"/>
          </p:cNvPicPr>
          <p:nvPr/>
        </p:nvPicPr>
        <p:blipFill>
          <a:blip r:embed="rId2"/>
          <a:stretch>
            <a:fillRect/>
          </a:stretch>
        </p:blipFill>
        <p:spPr>
          <a:xfrm>
            <a:off x="4088476" y="3689473"/>
            <a:ext cx="3331353" cy="1313322"/>
          </a:xfrm>
          <a:prstGeom prst="rect">
            <a:avLst/>
          </a:prstGeom>
        </p:spPr>
      </p:pic>
    </p:spTree>
    <p:extLst>
      <p:ext uri="{BB962C8B-B14F-4D97-AF65-F5344CB8AC3E}">
        <p14:creationId xmlns:p14="http://schemas.microsoft.com/office/powerpoint/2010/main" val="322531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4C7E37-8068-4C4D-BDF6-ADD5F3B5AF46}"/>
              </a:ext>
            </a:extLst>
          </p:cNvPr>
          <p:cNvPicPr>
            <a:picLocks noChangeAspect="1"/>
          </p:cNvPicPr>
          <p:nvPr/>
        </p:nvPicPr>
        <p:blipFill>
          <a:blip r:embed="rId2"/>
          <a:stretch>
            <a:fillRect/>
          </a:stretch>
        </p:blipFill>
        <p:spPr>
          <a:xfrm>
            <a:off x="3823251" y="1698556"/>
            <a:ext cx="5181600" cy="3381375"/>
          </a:xfrm>
          <a:prstGeom prst="rect">
            <a:avLst/>
          </a:prstGeom>
        </p:spPr>
      </p:pic>
    </p:spTree>
    <p:extLst>
      <p:ext uri="{BB962C8B-B14F-4D97-AF65-F5344CB8AC3E}">
        <p14:creationId xmlns:p14="http://schemas.microsoft.com/office/powerpoint/2010/main" val="130923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869C5-CA05-4944-A4AD-E01D5FBF1612}"/>
              </a:ext>
            </a:extLst>
          </p:cNvPr>
          <p:cNvSpPr>
            <a:spLocks noGrp="1"/>
          </p:cNvSpPr>
          <p:nvPr>
            <p:ph type="title"/>
          </p:nvPr>
        </p:nvSpPr>
        <p:spPr>
          <a:xfrm>
            <a:off x="1825488" y="544359"/>
            <a:ext cx="9603275" cy="911986"/>
          </a:xfrm>
        </p:spPr>
        <p:txBody>
          <a:bodyPr/>
          <a:lstStyle/>
          <a:p>
            <a:r>
              <a:rPr lang="en-US" dirty="0"/>
              <a:t>Data Overview</a:t>
            </a:r>
          </a:p>
        </p:txBody>
      </p:sp>
      <p:sp>
        <p:nvSpPr>
          <p:cNvPr id="3" name="Content Placeholder 2">
            <a:extLst>
              <a:ext uri="{FF2B5EF4-FFF2-40B4-BE49-F238E27FC236}">
                <a16:creationId xmlns:a16="http://schemas.microsoft.com/office/drawing/2014/main" id="{70062B9B-5B8F-4A0D-B9E2-90C58E63C741}"/>
              </a:ext>
            </a:extLst>
          </p:cNvPr>
          <p:cNvSpPr>
            <a:spLocks noGrp="1"/>
          </p:cNvSpPr>
          <p:nvPr>
            <p:ph idx="1"/>
          </p:nvPr>
        </p:nvSpPr>
        <p:spPr>
          <a:xfrm>
            <a:off x="1718233" y="1590261"/>
            <a:ext cx="8915400" cy="3777622"/>
          </a:xfrm>
        </p:spPr>
        <p:txBody>
          <a:bodyPr>
            <a:normAutofit/>
          </a:bodyPr>
          <a:lstStyle/>
          <a:p>
            <a:r>
              <a:rPr lang="en-US" sz="2000" dirty="0"/>
              <a:t>14 columns: 1 for sequence numbering, 12 for variables and 1 for class variable.</a:t>
            </a:r>
          </a:p>
          <a:p>
            <a:r>
              <a:rPr lang="en-US" sz="2000" dirty="0"/>
              <a:t>ID column: contains unique sequence numbers</a:t>
            </a:r>
          </a:p>
          <a:p>
            <a:pPr lvl="2"/>
            <a:r>
              <a:rPr lang="en-US" sz="2000" dirty="0"/>
              <a:t>1-362 is bankrupt firms</a:t>
            </a:r>
          </a:p>
          <a:p>
            <a:pPr lvl="2"/>
            <a:r>
              <a:rPr lang="en-US" sz="2000" dirty="0"/>
              <a:t>363-12212 is non-bankrupt firms (11850 non-bankruptcy)</a:t>
            </a:r>
          </a:p>
          <a:p>
            <a:r>
              <a:rPr lang="en-US" sz="2000" dirty="0"/>
              <a:t>Class variables is for bankruptcy status: 1 is bankruptcy and 0 is non-bankruptcy. </a:t>
            </a:r>
          </a:p>
          <a:p>
            <a:r>
              <a:rPr lang="en-US" sz="2000" dirty="0"/>
              <a:t>No missing value</a:t>
            </a:r>
          </a:p>
        </p:txBody>
      </p:sp>
    </p:spTree>
    <p:extLst>
      <p:ext uri="{BB962C8B-B14F-4D97-AF65-F5344CB8AC3E}">
        <p14:creationId xmlns:p14="http://schemas.microsoft.com/office/powerpoint/2010/main" val="4230974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CB3F-B822-4004-A33E-9A39C72719A9}"/>
              </a:ext>
            </a:extLst>
          </p:cNvPr>
          <p:cNvSpPr>
            <a:spLocks noGrp="1"/>
          </p:cNvSpPr>
          <p:nvPr>
            <p:ph type="title"/>
          </p:nvPr>
        </p:nvSpPr>
        <p:spPr>
          <a:xfrm>
            <a:off x="1706220" y="334209"/>
            <a:ext cx="3395868" cy="1295808"/>
          </a:xfrm>
        </p:spPr>
        <p:txBody>
          <a:bodyPr>
            <a:normAutofit/>
          </a:bodyPr>
          <a:lstStyle/>
          <a:p>
            <a:r>
              <a:rPr lang="en-US" dirty="0"/>
              <a:t>DATA OVERVIEW</a:t>
            </a:r>
          </a:p>
        </p:txBody>
      </p:sp>
      <p:sp>
        <p:nvSpPr>
          <p:cNvPr id="3" name="Content Placeholder 2">
            <a:extLst>
              <a:ext uri="{FF2B5EF4-FFF2-40B4-BE49-F238E27FC236}">
                <a16:creationId xmlns:a16="http://schemas.microsoft.com/office/drawing/2014/main" id="{F3175CE2-67CA-4658-89A8-84B5E46CC47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D54E456-1F71-4474-A09B-C656AC8876AA}"/>
              </a:ext>
            </a:extLst>
          </p:cNvPr>
          <p:cNvPicPr>
            <a:picLocks noChangeAspect="1"/>
          </p:cNvPicPr>
          <p:nvPr/>
        </p:nvPicPr>
        <p:blipFill>
          <a:blip r:embed="rId2"/>
          <a:stretch>
            <a:fillRect/>
          </a:stretch>
        </p:blipFill>
        <p:spPr>
          <a:xfrm>
            <a:off x="5646821" y="292321"/>
            <a:ext cx="4636168" cy="6517033"/>
          </a:xfrm>
          <a:prstGeom prst="rect">
            <a:avLst/>
          </a:prstGeom>
        </p:spPr>
      </p:pic>
    </p:spTree>
    <p:extLst>
      <p:ext uri="{BB962C8B-B14F-4D97-AF65-F5344CB8AC3E}">
        <p14:creationId xmlns:p14="http://schemas.microsoft.com/office/powerpoint/2010/main" val="237138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7CA4-8109-44C1-870C-501200C688BE}"/>
              </a:ext>
            </a:extLst>
          </p:cNvPr>
          <p:cNvSpPr>
            <a:spLocks noGrp="1"/>
          </p:cNvSpPr>
          <p:nvPr>
            <p:ph type="title"/>
          </p:nvPr>
        </p:nvSpPr>
        <p:spPr>
          <a:xfrm>
            <a:off x="1903812" y="769884"/>
            <a:ext cx="8911687" cy="1280890"/>
          </a:xfrm>
        </p:spPr>
        <p:txBody>
          <a:bodyPr/>
          <a:lstStyle/>
          <a:p>
            <a:r>
              <a:rPr lang="en-US" dirty="0"/>
              <a:t>Project Flow</a:t>
            </a:r>
          </a:p>
        </p:txBody>
      </p:sp>
      <p:graphicFrame>
        <p:nvGraphicFramePr>
          <p:cNvPr id="4" name="Content Placeholder 3">
            <a:extLst>
              <a:ext uri="{FF2B5EF4-FFF2-40B4-BE49-F238E27FC236}">
                <a16:creationId xmlns:a16="http://schemas.microsoft.com/office/drawing/2014/main" id="{04EBE205-DB0C-4AD8-AB39-1DD4D8541827}"/>
              </a:ext>
            </a:extLst>
          </p:cNvPr>
          <p:cNvGraphicFramePr>
            <a:graphicFrameLocks noGrp="1"/>
          </p:cNvGraphicFramePr>
          <p:nvPr>
            <p:ph idx="1"/>
            <p:extLst>
              <p:ext uri="{D42A27DB-BD31-4B8C-83A1-F6EECF244321}">
                <p14:modId xmlns:p14="http://schemas.microsoft.com/office/powerpoint/2010/main" val="4251750328"/>
              </p:ext>
            </p:extLst>
          </p:nvPr>
        </p:nvGraphicFramePr>
        <p:xfrm>
          <a:off x="1305131" y="1563758"/>
          <a:ext cx="10515808" cy="4617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5207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BBB98-7269-4657-8B32-E2284B20C71C}"/>
              </a:ext>
            </a:extLst>
          </p:cNvPr>
          <p:cNvSpPr>
            <a:spLocks noGrp="1"/>
          </p:cNvSpPr>
          <p:nvPr>
            <p:ph type="title"/>
          </p:nvPr>
        </p:nvSpPr>
        <p:spPr>
          <a:xfrm>
            <a:off x="1996577" y="571101"/>
            <a:ext cx="8911687" cy="1280890"/>
          </a:xfrm>
        </p:spPr>
        <p:txBody>
          <a:bodyPr/>
          <a:lstStyle/>
          <a:p>
            <a:r>
              <a:rPr lang="en-US" dirty="0"/>
              <a:t>Oversampling Using Excel</a:t>
            </a:r>
          </a:p>
        </p:txBody>
      </p:sp>
      <p:sp>
        <p:nvSpPr>
          <p:cNvPr id="3" name="Content Placeholder 2">
            <a:extLst>
              <a:ext uri="{FF2B5EF4-FFF2-40B4-BE49-F238E27FC236}">
                <a16:creationId xmlns:a16="http://schemas.microsoft.com/office/drawing/2014/main" id="{C040A1F4-2E2F-46A6-BFD6-D6D7004F87F7}"/>
              </a:ext>
            </a:extLst>
          </p:cNvPr>
          <p:cNvSpPr>
            <a:spLocks noGrp="1"/>
          </p:cNvSpPr>
          <p:nvPr>
            <p:ph idx="1"/>
          </p:nvPr>
        </p:nvSpPr>
        <p:spPr>
          <a:xfrm>
            <a:off x="1065212" y="1643270"/>
            <a:ext cx="8915400" cy="3777622"/>
          </a:xfrm>
        </p:spPr>
        <p:txBody>
          <a:bodyPr>
            <a:normAutofit/>
          </a:bodyPr>
          <a:lstStyle/>
          <a:p>
            <a:endParaRPr lang="en-US" dirty="0"/>
          </a:p>
          <a:p>
            <a:r>
              <a:rPr lang="en-US" sz="2000" dirty="0"/>
              <a:t>There are 11851 observations, whereas for bankrupt firms there are only 363 observations.</a:t>
            </a:r>
          </a:p>
          <a:p>
            <a:r>
              <a:rPr lang="en-US" sz="2000" dirty="0"/>
              <a:t>To create a more accurate prediction model, we have to balance two dataset. </a:t>
            </a:r>
          </a:p>
          <a:p>
            <a:r>
              <a:rPr lang="en-US" sz="2000" dirty="0"/>
              <a:t>We applied to multiply the 363 observations in bankrupt firms to 11947 observations in total with approximately 1-3% increase or decrease in each duplication by using Excel.</a:t>
            </a:r>
          </a:p>
          <a:p>
            <a:endParaRPr lang="en-US" dirty="0"/>
          </a:p>
        </p:txBody>
      </p:sp>
      <p:pic>
        <p:nvPicPr>
          <p:cNvPr id="4" name="Picture 3">
            <a:extLst>
              <a:ext uri="{FF2B5EF4-FFF2-40B4-BE49-F238E27FC236}">
                <a16:creationId xmlns:a16="http://schemas.microsoft.com/office/drawing/2014/main" id="{6FD4BAD1-35EB-4E1D-8EFB-F713330CA7DC}"/>
              </a:ext>
            </a:extLst>
          </p:cNvPr>
          <p:cNvPicPr>
            <a:picLocks noChangeAspect="1"/>
          </p:cNvPicPr>
          <p:nvPr/>
        </p:nvPicPr>
        <p:blipFill>
          <a:blip r:embed="rId2"/>
          <a:stretch>
            <a:fillRect/>
          </a:stretch>
        </p:blipFill>
        <p:spPr>
          <a:xfrm>
            <a:off x="8517489" y="4543350"/>
            <a:ext cx="2390775" cy="1543050"/>
          </a:xfrm>
          <a:prstGeom prst="rect">
            <a:avLst/>
          </a:prstGeom>
        </p:spPr>
      </p:pic>
    </p:spTree>
    <p:extLst>
      <p:ext uri="{BB962C8B-B14F-4D97-AF65-F5344CB8AC3E}">
        <p14:creationId xmlns:p14="http://schemas.microsoft.com/office/powerpoint/2010/main" val="3140919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1B111-5714-4447-A659-A76AE32DBF35}"/>
              </a:ext>
            </a:extLst>
          </p:cNvPr>
          <p:cNvSpPr>
            <a:spLocks noGrp="1"/>
          </p:cNvSpPr>
          <p:nvPr>
            <p:ph type="title"/>
          </p:nvPr>
        </p:nvSpPr>
        <p:spPr>
          <a:xfrm>
            <a:off x="1626705" y="759323"/>
            <a:ext cx="9601196" cy="926879"/>
          </a:xfrm>
        </p:spPr>
        <p:txBody>
          <a:bodyPr/>
          <a:lstStyle/>
          <a:p>
            <a:r>
              <a:rPr lang="en-US" dirty="0"/>
              <a:t>Data Processing Using Hive</a:t>
            </a:r>
          </a:p>
        </p:txBody>
      </p:sp>
      <p:sp>
        <p:nvSpPr>
          <p:cNvPr id="3" name="Content Placeholder 2">
            <a:extLst>
              <a:ext uri="{FF2B5EF4-FFF2-40B4-BE49-F238E27FC236}">
                <a16:creationId xmlns:a16="http://schemas.microsoft.com/office/drawing/2014/main" id="{BF5F7215-A85F-4753-97B0-3B949660B840}"/>
              </a:ext>
            </a:extLst>
          </p:cNvPr>
          <p:cNvSpPr>
            <a:spLocks noGrp="1"/>
          </p:cNvSpPr>
          <p:nvPr>
            <p:ph idx="1"/>
          </p:nvPr>
        </p:nvSpPr>
        <p:spPr>
          <a:xfrm>
            <a:off x="1081781" y="1647849"/>
            <a:ext cx="8915400" cy="2019524"/>
          </a:xfrm>
        </p:spPr>
        <p:txBody>
          <a:bodyPr>
            <a:normAutofit/>
          </a:bodyPr>
          <a:lstStyle/>
          <a:p>
            <a:r>
              <a:rPr lang="en-US" dirty="0"/>
              <a:t>1.  Temporary table</a:t>
            </a:r>
          </a:p>
          <a:p>
            <a:r>
              <a:rPr lang="en-US" dirty="0"/>
              <a:t>2.  Insert data into the temporary table</a:t>
            </a:r>
          </a:p>
          <a:p>
            <a:r>
              <a:rPr lang="en-US" dirty="0"/>
              <a:t>3.  Create data table </a:t>
            </a:r>
          </a:p>
          <a:p>
            <a:r>
              <a:rPr lang="en-US" dirty="0"/>
              <a:t>4.  Insert data into table from temporary table</a:t>
            </a:r>
          </a:p>
        </p:txBody>
      </p:sp>
      <p:pic>
        <p:nvPicPr>
          <p:cNvPr id="4" name="Picture 3">
            <a:extLst>
              <a:ext uri="{FF2B5EF4-FFF2-40B4-BE49-F238E27FC236}">
                <a16:creationId xmlns:a16="http://schemas.microsoft.com/office/drawing/2014/main" id="{E680F004-26D6-44E6-A905-14E9CBC9EC33}"/>
              </a:ext>
            </a:extLst>
          </p:cNvPr>
          <p:cNvPicPr>
            <a:picLocks noChangeAspect="1"/>
          </p:cNvPicPr>
          <p:nvPr/>
        </p:nvPicPr>
        <p:blipFill>
          <a:blip r:embed="rId2"/>
          <a:stretch>
            <a:fillRect/>
          </a:stretch>
        </p:blipFill>
        <p:spPr>
          <a:xfrm>
            <a:off x="8987531" y="673226"/>
            <a:ext cx="2019300" cy="2152650"/>
          </a:xfrm>
          <a:prstGeom prst="rect">
            <a:avLst/>
          </a:prstGeom>
        </p:spPr>
      </p:pic>
      <p:sp>
        <p:nvSpPr>
          <p:cNvPr id="5" name="Title 1">
            <a:extLst>
              <a:ext uri="{FF2B5EF4-FFF2-40B4-BE49-F238E27FC236}">
                <a16:creationId xmlns:a16="http://schemas.microsoft.com/office/drawing/2014/main" id="{26FDAACC-ADC1-47CB-983E-414CC944EFEE}"/>
              </a:ext>
            </a:extLst>
          </p:cNvPr>
          <p:cNvSpPr txBox="1">
            <a:spLocks/>
          </p:cNvSpPr>
          <p:nvPr/>
        </p:nvSpPr>
        <p:spPr>
          <a:xfrm>
            <a:off x="1081781" y="3379304"/>
            <a:ext cx="9601196" cy="926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Testing and Training Dataset</a:t>
            </a:r>
          </a:p>
        </p:txBody>
      </p:sp>
      <p:sp>
        <p:nvSpPr>
          <p:cNvPr id="6" name="Content Placeholder 2">
            <a:extLst>
              <a:ext uri="{FF2B5EF4-FFF2-40B4-BE49-F238E27FC236}">
                <a16:creationId xmlns:a16="http://schemas.microsoft.com/office/drawing/2014/main" id="{FF313CC1-22F6-416D-8CF5-506BDABCEFD0}"/>
              </a:ext>
            </a:extLst>
          </p:cNvPr>
          <p:cNvSpPr txBox="1">
            <a:spLocks/>
          </p:cNvSpPr>
          <p:nvPr/>
        </p:nvSpPr>
        <p:spPr>
          <a:xfrm>
            <a:off x="1081781" y="4215300"/>
            <a:ext cx="8915400" cy="20195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  Testing – 20%</a:t>
            </a:r>
          </a:p>
          <a:p>
            <a:r>
              <a:rPr lang="en-US" dirty="0"/>
              <a:t>•  Training 1 – 27%</a:t>
            </a:r>
          </a:p>
          <a:p>
            <a:r>
              <a:rPr lang="en-US" dirty="0"/>
              <a:t>•  Training 2 – 27%</a:t>
            </a:r>
          </a:p>
          <a:p>
            <a:r>
              <a:rPr lang="en-US" dirty="0"/>
              <a:t>•  Training 3 – 27%</a:t>
            </a:r>
          </a:p>
        </p:txBody>
      </p:sp>
      <p:pic>
        <p:nvPicPr>
          <p:cNvPr id="7" name="Picture 6">
            <a:extLst>
              <a:ext uri="{FF2B5EF4-FFF2-40B4-BE49-F238E27FC236}">
                <a16:creationId xmlns:a16="http://schemas.microsoft.com/office/drawing/2014/main" id="{36BA3A11-6C49-421E-889A-6EAFBE3776CF}"/>
              </a:ext>
            </a:extLst>
          </p:cNvPr>
          <p:cNvPicPr>
            <a:picLocks noChangeAspect="1"/>
          </p:cNvPicPr>
          <p:nvPr/>
        </p:nvPicPr>
        <p:blipFill>
          <a:blip r:embed="rId3"/>
          <a:stretch>
            <a:fillRect/>
          </a:stretch>
        </p:blipFill>
        <p:spPr>
          <a:xfrm>
            <a:off x="4054337" y="4137029"/>
            <a:ext cx="7581900" cy="2266950"/>
          </a:xfrm>
          <a:prstGeom prst="rect">
            <a:avLst/>
          </a:prstGeom>
        </p:spPr>
      </p:pic>
    </p:spTree>
    <p:extLst>
      <p:ext uri="{BB962C8B-B14F-4D97-AF65-F5344CB8AC3E}">
        <p14:creationId xmlns:p14="http://schemas.microsoft.com/office/powerpoint/2010/main" val="191686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23DA2-3641-49B4-94B8-ABCE7350C55F}"/>
              </a:ext>
            </a:extLst>
          </p:cNvPr>
          <p:cNvSpPr>
            <a:spLocks noGrp="1"/>
          </p:cNvSpPr>
          <p:nvPr>
            <p:ph type="title"/>
          </p:nvPr>
        </p:nvSpPr>
        <p:spPr>
          <a:xfrm>
            <a:off x="1811047" y="624110"/>
            <a:ext cx="8911687" cy="1280890"/>
          </a:xfrm>
        </p:spPr>
        <p:txBody>
          <a:bodyPr/>
          <a:lstStyle/>
          <a:p>
            <a:r>
              <a:rPr lang="en-US" dirty="0"/>
              <a:t>Correlation Analysis</a:t>
            </a:r>
          </a:p>
        </p:txBody>
      </p:sp>
      <p:sp>
        <p:nvSpPr>
          <p:cNvPr id="3" name="Content Placeholder 2">
            <a:extLst>
              <a:ext uri="{FF2B5EF4-FFF2-40B4-BE49-F238E27FC236}">
                <a16:creationId xmlns:a16="http://schemas.microsoft.com/office/drawing/2014/main" id="{622FF2B8-EFCE-421F-9166-3B1CE0AB0AC6}"/>
              </a:ext>
            </a:extLst>
          </p:cNvPr>
          <p:cNvSpPr>
            <a:spLocks noGrp="1"/>
          </p:cNvSpPr>
          <p:nvPr>
            <p:ph idx="1"/>
          </p:nvPr>
        </p:nvSpPr>
        <p:spPr>
          <a:xfrm>
            <a:off x="1396516" y="1802295"/>
            <a:ext cx="4381432" cy="3777622"/>
          </a:xfrm>
        </p:spPr>
        <p:txBody>
          <a:bodyPr/>
          <a:lstStyle/>
          <a:p>
            <a:r>
              <a:rPr lang="en-US" dirty="0"/>
              <a:t>By running this analytical method, we will be able to identify whether any multicollinearity problem is going to happen in the predictive model. </a:t>
            </a:r>
          </a:p>
          <a:p>
            <a:r>
              <a:rPr lang="en-US" dirty="0"/>
              <a:t>However, in the result, statistically there is no highly correlated relationship between each of the variables</a:t>
            </a:r>
          </a:p>
        </p:txBody>
      </p:sp>
      <p:pic>
        <p:nvPicPr>
          <p:cNvPr id="4" name="Picture 3">
            <a:extLst>
              <a:ext uri="{FF2B5EF4-FFF2-40B4-BE49-F238E27FC236}">
                <a16:creationId xmlns:a16="http://schemas.microsoft.com/office/drawing/2014/main" id="{CBBB990F-35DF-49E3-9530-4E7469CDBB77}"/>
              </a:ext>
            </a:extLst>
          </p:cNvPr>
          <p:cNvPicPr>
            <a:picLocks noChangeAspect="1"/>
          </p:cNvPicPr>
          <p:nvPr/>
        </p:nvPicPr>
        <p:blipFill>
          <a:blip r:embed="rId2"/>
          <a:stretch>
            <a:fillRect/>
          </a:stretch>
        </p:blipFill>
        <p:spPr>
          <a:xfrm>
            <a:off x="5918545" y="1600200"/>
            <a:ext cx="5915646" cy="4584375"/>
          </a:xfrm>
          <a:prstGeom prst="rect">
            <a:avLst/>
          </a:prstGeom>
        </p:spPr>
      </p:pic>
    </p:spTree>
    <p:extLst>
      <p:ext uri="{BB962C8B-B14F-4D97-AF65-F5344CB8AC3E}">
        <p14:creationId xmlns:p14="http://schemas.microsoft.com/office/powerpoint/2010/main" val="257397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6D38-2EFD-4CDD-96A5-9630243B3698}"/>
              </a:ext>
            </a:extLst>
          </p:cNvPr>
          <p:cNvSpPr>
            <a:spLocks noGrp="1"/>
          </p:cNvSpPr>
          <p:nvPr>
            <p:ph type="title"/>
          </p:nvPr>
        </p:nvSpPr>
        <p:spPr>
          <a:xfrm>
            <a:off x="1996578" y="597606"/>
            <a:ext cx="8911687" cy="1280890"/>
          </a:xfrm>
        </p:spPr>
        <p:txBody>
          <a:bodyPr/>
          <a:lstStyle/>
          <a:p>
            <a:r>
              <a:rPr lang="en-US" dirty="0"/>
              <a:t>Logistic Regression</a:t>
            </a:r>
          </a:p>
        </p:txBody>
      </p:sp>
      <p:sp>
        <p:nvSpPr>
          <p:cNvPr id="3" name="Content Placeholder 2">
            <a:extLst>
              <a:ext uri="{FF2B5EF4-FFF2-40B4-BE49-F238E27FC236}">
                <a16:creationId xmlns:a16="http://schemas.microsoft.com/office/drawing/2014/main" id="{1CEC3670-B1EF-4E1F-8682-C0C49FC9B048}"/>
              </a:ext>
            </a:extLst>
          </p:cNvPr>
          <p:cNvSpPr>
            <a:spLocks noGrp="1"/>
          </p:cNvSpPr>
          <p:nvPr>
            <p:ph idx="1"/>
          </p:nvPr>
        </p:nvSpPr>
        <p:spPr>
          <a:xfrm>
            <a:off x="1118220" y="1457739"/>
            <a:ext cx="8915400" cy="3777622"/>
          </a:xfrm>
        </p:spPr>
        <p:txBody>
          <a:bodyPr/>
          <a:lstStyle/>
          <a:p>
            <a:r>
              <a:rPr lang="en-US" dirty="0"/>
              <a:t>Logistic Regression is selected as a predictive model in this project, because the responding variable is binary variable.</a:t>
            </a:r>
          </a:p>
          <a:p>
            <a:r>
              <a:rPr lang="en-US" dirty="0"/>
              <a:t>In the training models, all models appear to be significant at 5 percent level, for training 1, 2 and 3, the p values are all &lt;.0001.</a:t>
            </a:r>
          </a:p>
        </p:txBody>
      </p:sp>
      <p:sp>
        <p:nvSpPr>
          <p:cNvPr id="5" name="Callout: Bent Line 4">
            <a:extLst>
              <a:ext uri="{FF2B5EF4-FFF2-40B4-BE49-F238E27FC236}">
                <a16:creationId xmlns:a16="http://schemas.microsoft.com/office/drawing/2014/main" id="{05174958-EEA0-4C24-A2CB-6E47DB0A6B04}"/>
              </a:ext>
            </a:extLst>
          </p:cNvPr>
          <p:cNvSpPr/>
          <p:nvPr/>
        </p:nvSpPr>
        <p:spPr>
          <a:xfrm>
            <a:off x="9925878" y="3057938"/>
            <a:ext cx="1789044" cy="1500810"/>
          </a:xfrm>
          <a:prstGeom prst="borderCallout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 percentage of important variables</a:t>
            </a:r>
          </a:p>
        </p:txBody>
      </p:sp>
      <p:pic>
        <p:nvPicPr>
          <p:cNvPr id="6" name="Picture 5">
            <a:extLst>
              <a:ext uri="{FF2B5EF4-FFF2-40B4-BE49-F238E27FC236}">
                <a16:creationId xmlns:a16="http://schemas.microsoft.com/office/drawing/2014/main" id="{76F75B8E-46DB-47EE-9F8B-2C0A72F90918}"/>
              </a:ext>
            </a:extLst>
          </p:cNvPr>
          <p:cNvPicPr>
            <a:picLocks noChangeAspect="1"/>
          </p:cNvPicPr>
          <p:nvPr/>
        </p:nvPicPr>
        <p:blipFill>
          <a:blip r:embed="rId2"/>
          <a:stretch>
            <a:fillRect/>
          </a:stretch>
        </p:blipFill>
        <p:spPr>
          <a:xfrm>
            <a:off x="2959859" y="3057938"/>
            <a:ext cx="6231131" cy="3533362"/>
          </a:xfrm>
          <a:prstGeom prst="rect">
            <a:avLst/>
          </a:prstGeom>
        </p:spPr>
      </p:pic>
    </p:spTree>
    <p:extLst>
      <p:ext uri="{BB962C8B-B14F-4D97-AF65-F5344CB8AC3E}">
        <p14:creationId xmlns:p14="http://schemas.microsoft.com/office/powerpoint/2010/main" val="229817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E8E1A-8CBA-4D8D-913D-8BB430972EB7}"/>
              </a:ext>
            </a:extLst>
          </p:cNvPr>
          <p:cNvSpPr>
            <a:spLocks noGrp="1"/>
          </p:cNvSpPr>
          <p:nvPr>
            <p:ph type="title"/>
          </p:nvPr>
        </p:nvSpPr>
        <p:spPr/>
        <p:txBody>
          <a:bodyPr/>
          <a:lstStyle/>
          <a:p>
            <a:r>
              <a:rPr lang="en-US" dirty="0"/>
              <a:t>Important Variables Chosen </a:t>
            </a:r>
          </a:p>
        </p:txBody>
      </p:sp>
      <p:sp>
        <p:nvSpPr>
          <p:cNvPr id="3" name="Content Placeholder 2">
            <a:extLst>
              <a:ext uri="{FF2B5EF4-FFF2-40B4-BE49-F238E27FC236}">
                <a16:creationId xmlns:a16="http://schemas.microsoft.com/office/drawing/2014/main" id="{FAC8E37D-572E-4757-A8E6-18A2B25BC9C8}"/>
              </a:ext>
            </a:extLst>
          </p:cNvPr>
          <p:cNvSpPr>
            <a:spLocks noGrp="1"/>
          </p:cNvSpPr>
          <p:nvPr>
            <p:ph idx="1"/>
          </p:nvPr>
        </p:nvSpPr>
        <p:spPr>
          <a:xfrm>
            <a:off x="1250743" y="1577009"/>
            <a:ext cx="8915400" cy="3777622"/>
          </a:xfrm>
        </p:spPr>
        <p:txBody>
          <a:bodyPr/>
          <a:lstStyle/>
          <a:p>
            <a:r>
              <a:rPr lang="en-US" dirty="0"/>
              <a:t>By looking at the output of Maximum Likelihood Estimates, we are able to find each of the significant variables while running logistic regression model in each training data. Marked 1, if the variables turn out to be significant in the model, otherwise is blank.</a:t>
            </a:r>
          </a:p>
        </p:txBody>
      </p:sp>
      <p:pic>
        <p:nvPicPr>
          <p:cNvPr id="6" name="Picture 5">
            <a:extLst>
              <a:ext uri="{FF2B5EF4-FFF2-40B4-BE49-F238E27FC236}">
                <a16:creationId xmlns:a16="http://schemas.microsoft.com/office/drawing/2014/main" id="{7B945CE6-A74B-44C6-A357-9C291C7BAEC4}"/>
              </a:ext>
            </a:extLst>
          </p:cNvPr>
          <p:cNvPicPr>
            <a:picLocks noChangeAspect="1"/>
          </p:cNvPicPr>
          <p:nvPr/>
        </p:nvPicPr>
        <p:blipFill>
          <a:blip r:embed="rId2"/>
          <a:stretch>
            <a:fillRect/>
          </a:stretch>
        </p:blipFill>
        <p:spPr>
          <a:xfrm>
            <a:off x="357807" y="3465820"/>
            <a:ext cx="11834193" cy="1054438"/>
          </a:xfrm>
          <a:prstGeom prst="rect">
            <a:avLst/>
          </a:prstGeom>
        </p:spPr>
      </p:pic>
    </p:spTree>
    <p:extLst>
      <p:ext uri="{BB962C8B-B14F-4D97-AF65-F5344CB8AC3E}">
        <p14:creationId xmlns:p14="http://schemas.microsoft.com/office/powerpoint/2010/main" val="41615335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217</TotalTime>
  <Words>467</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Financial modeling</vt:lpstr>
      <vt:lpstr>Data Overview</vt:lpstr>
      <vt:lpstr>DATA OVERVIEW</vt:lpstr>
      <vt:lpstr>Project Flow</vt:lpstr>
      <vt:lpstr>Oversampling Using Excel</vt:lpstr>
      <vt:lpstr>Data Processing Using Hive</vt:lpstr>
      <vt:lpstr>Correlation Analysis</vt:lpstr>
      <vt:lpstr>Logistic Regression</vt:lpstr>
      <vt:lpstr>Important Variables Chosen </vt:lpstr>
      <vt:lpstr>PowerPoint Presentation</vt:lpstr>
      <vt:lpstr>Testing model</vt:lpstr>
      <vt:lpstr>PowerPoint Presentation</vt:lpstr>
      <vt:lpstr>Model Estimation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modeling</dc:title>
  <dc:creator>hp</dc:creator>
  <cp:lastModifiedBy>hp</cp:lastModifiedBy>
  <cp:revision>22</cp:revision>
  <dcterms:created xsi:type="dcterms:W3CDTF">2017-12-03T22:13:23Z</dcterms:created>
  <dcterms:modified xsi:type="dcterms:W3CDTF">2017-12-04T02:18:11Z</dcterms:modified>
</cp:coreProperties>
</file>