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3.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notesMasterIdLst>
    <p:notesMasterId r:id="rId27"/>
  </p:notesMasterIdLst>
  <p:sldIdLst>
    <p:sldId id="256" r:id="rId2"/>
    <p:sldId id="257" r:id="rId3"/>
    <p:sldId id="258" r:id="rId4"/>
    <p:sldId id="259" r:id="rId5"/>
    <p:sldId id="261" r:id="rId6"/>
    <p:sldId id="260" r:id="rId7"/>
    <p:sldId id="281" r:id="rId8"/>
    <p:sldId id="262" r:id="rId9"/>
    <p:sldId id="282" r:id="rId10"/>
    <p:sldId id="263" r:id="rId11"/>
    <p:sldId id="272" r:id="rId12"/>
    <p:sldId id="264" r:id="rId13"/>
    <p:sldId id="265" r:id="rId14"/>
    <p:sldId id="283" r:id="rId15"/>
    <p:sldId id="266" r:id="rId16"/>
    <p:sldId id="278" r:id="rId17"/>
    <p:sldId id="279" r:id="rId18"/>
    <p:sldId id="280" r:id="rId19"/>
    <p:sldId id="277" r:id="rId20"/>
    <p:sldId id="286" r:id="rId21"/>
    <p:sldId id="287" r:id="rId22"/>
    <p:sldId id="271" r:id="rId23"/>
    <p:sldId id="289" r:id="rId24"/>
    <p:sldId id="285" r:id="rId25"/>
    <p:sldId id="27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haron\Desktop\Fall%2017\BUAN%206390\Project\Data\new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haron\Desktop\Fall%2017\BUAN%206390\Project\Data\newdata.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haron\Desktop\Fall%2017\BUAN%206390\Project\Data\importantvariabl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haron\Desktop\Fall%2017\BUAN%206390\Project\Data\importantvariabl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haron\Desktop\Fall%2017\BUAN%206390\Project\Data\importantvariabl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cometmail-my.sharepoint.com/personal/vxs165530_utdallas_edu/Documents/Analytics%20Practicum%20BUAN%206390/segment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cometmail-my.sharepoint.com/personal/vxs165530_utdallas_edu/Documents/Analytics%20Practicum%20BUAN%206390/segment2.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vxs16\Downloads\Practicum\segment3.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US" dirty="0"/>
              <a:t>Number of Participant </a:t>
            </a:r>
          </a:p>
          <a:p>
            <a:pPr>
              <a:defRPr/>
            </a:pPr>
            <a:r>
              <a:rPr lang="en-US" dirty="0"/>
              <a:t>(2014 to 2016)</a:t>
            </a:r>
          </a:p>
        </c:rich>
      </c:tx>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Sheet1!$B$36</c:f>
              <c:strCache>
                <c:ptCount val="1"/>
                <c:pt idx="0">
                  <c:v>Number of Participant (2014 to 2016)</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BB7F-479F-9D19-9745A6FDA966}"/>
              </c:ext>
            </c:extLst>
          </c:dPt>
          <c:dPt>
            <c:idx val="1"/>
            <c:bubble3D val="0"/>
            <c:spPr>
              <a:solidFill>
                <a:schemeClr val="accent6">
                  <a:lumMod val="40000"/>
                  <a:lumOff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BB7F-479F-9D19-9745A6FDA966}"/>
              </c:ext>
            </c:extLst>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BB7F-479F-9D19-9745A6FDA966}"/>
                </c:ext>
              </c:extLst>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lumMod val="40000"/>
                          <a:lumOff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BB7F-479F-9D19-9745A6FDA966}"/>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Sheet1!$A$37:$A$39</c:f>
              <c:strCache>
                <c:ptCount val="2"/>
                <c:pt idx="0">
                  <c:v>ZDW</c:v>
                </c:pt>
                <c:pt idx="1">
                  <c:v>non-ZDW</c:v>
                </c:pt>
              </c:strCache>
            </c:strRef>
          </c:cat>
          <c:val>
            <c:numRef>
              <c:f>Sheet1!$B$37:$B$39</c:f>
              <c:numCache>
                <c:formatCode>General</c:formatCode>
                <c:ptCount val="2"/>
                <c:pt idx="0">
                  <c:v>622052</c:v>
                </c:pt>
                <c:pt idx="1">
                  <c:v>391428</c:v>
                </c:pt>
              </c:numCache>
            </c:numRef>
          </c:val>
          <c:extLst>
            <c:ext xmlns:c16="http://schemas.microsoft.com/office/drawing/2014/chart" uri="{C3380CC4-5D6E-409C-BE32-E72D297353CC}">
              <c16:uniqueId val="{00000004-BB7F-479F-9D19-9745A6FDA966}"/>
            </c:ext>
          </c:extLst>
        </c:ser>
        <c:dLbls>
          <c:dLblPos val="outEnd"/>
          <c:showLegendKey val="0"/>
          <c:showVal val="0"/>
          <c:showCatName val="1"/>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en-US"/>
              <a:t>Avg Gift Amount by </a:t>
            </a:r>
            <a:r>
              <a:rPr lang="en-US" sz="1400" b="0" i="0" u="none" strike="noStrike" cap="none" baseline="0">
                <a:effectLst/>
              </a:rPr>
              <a:t>Tapestry Life</a:t>
            </a:r>
            <a:r>
              <a:rPr lang="en-US" sz="1400" b="0" i="0" u="none" strike="noStrike" cap="none" baseline="0"/>
              <a:t> </a:t>
            </a:r>
            <a:r>
              <a:rPr lang="en-US"/>
              <a:t> </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Sheet3!$I$24</c:f>
              <c:strCache>
                <c:ptCount val="1"/>
                <c:pt idx="0">
                  <c:v>Avg Gift Amount</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numRef>
              <c:f>Sheet3!$G$25:$G$39</c:f>
              <c:numCache>
                <c:formatCode>General</c:formatCode>
                <c:ptCount val="15"/>
                <c:pt idx="0">
                  <c:v>9</c:v>
                </c:pt>
                <c:pt idx="1">
                  <c:v>3</c:v>
                </c:pt>
                <c:pt idx="2">
                  <c:v>1</c:v>
                </c:pt>
                <c:pt idx="3">
                  <c:v>14</c:v>
                </c:pt>
                <c:pt idx="4">
                  <c:v>2</c:v>
                </c:pt>
                <c:pt idx="5">
                  <c:v>12</c:v>
                </c:pt>
                <c:pt idx="6">
                  <c:v>5</c:v>
                </c:pt>
                <c:pt idx="7">
                  <c:v>8</c:v>
                </c:pt>
                <c:pt idx="8">
                  <c:v>13</c:v>
                </c:pt>
                <c:pt idx="9">
                  <c:v>11</c:v>
                </c:pt>
                <c:pt idx="10">
                  <c:v>6</c:v>
                </c:pt>
                <c:pt idx="11">
                  <c:v>7</c:v>
                </c:pt>
                <c:pt idx="12">
                  <c:v>10</c:v>
                </c:pt>
                <c:pt idx="13">
                  <c:v>4</c:v>
                </c:pt>
                <c:pt idx="14">
                  <c:v>15</c:v>
                </c:pt>
              </c:numCache>
            </c:numRef>
          </c:cat>
          <c:val>
            <c:numRef>
              <c:f>Sheet3!$I$25:$I$39</c:f>
              <c:numCache>
                <c:formatCode>_("$"* #,##0.00_);_("$"* \(#,##0.00\);_("$"* "-"??_);_(@_)</c:formatCode>
                <c:ptCount val="15"/>
                <c:pt idx="0">
                  <c:v>277.24054079877698</c:v>
                </c:pt>
                <c:pt idx="1">
                  <c:v>252.01028267880858</c:v>
                </c:pt>
                <c:pt idx="2">
                  <c:v>250.75468651897032</c:v>
                </c:pt>
                <c:pt idx="3">
                  <c:v>241.03114478114477</c:v>
                </c:pt>
                <c:pt idx="4">
                  <c:v>234.62908752485299</c:v>
                </c:pt>
                <c:pt idx="5">
                  <c:v>195.62242158801922</c:v>
                </c:pt>
                <c:pt idx="6">
                  <c:v>195.22415531005564</c:v>
                </c:pt>
                <c:pt idx="7">
                  <c:v>194.09651987173831</c:v>
                </c:pt>
                <c:pt idx="8">
                  <c:v>193.57837198995421</c:v>
                </c:pt>
                <c:pt idx="9">
                  <c:v>185.83878583473862</c:v>
                </c:pt>
                <c:pt idx="10">
                  <c:v>182.52123506447415</c:v>
                </c:pt>
                <c:pt idx="11">
                  <c:v>181.99159663865547</c:v>
                </c:pt>
                <c:pt idx="12">
                  <c:v>181.05916030534351</c:v>
                </c:pt>
                <c:pt idx="13">
                  <c:v>166.27008516678495</c:v>
                </c:pt>
                <c:pt idx="14">
                  <c:v>164.70929709465793</c:v>
                </c:pt>
              </c:numCache>
            </c:numRef>
          </c:val>
          <c:extLst>
            <c:ext xmlns:c16="http://schemas.microsoft.com/office/drawing/2014/chart" uri="{C3380CC4-5D6E-409C-BE32-E72D297353CC}">
              <c16:uniqueId val="{00000000-4AA2-4347-9A6E-4375D8568AE8}"/>
            </c:ext>
          </c:extLst>
        </c:ser>
        <c:dLbls>
          <c:showLegendKey val="0"/>
          <c:showVal val="0"/>
          <c:showCatName val="0"/>
          <c:showSerName val="0"/>
          <c:showPercent val="0"/>
          <c:showBubbleSize val="0"/>
        </c:dLbls>
        <c:gapWidth val="150"/>
        <c:axId val="761715688"/>
        <c:axId val="761715032"/>
      </c:barChart>
      <c:catAx>
        <c:axId val="761715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761715032"/>
        <c:crosses val="autoZero"/>
        <c:auto val="1"/>
        <c:lblAlgn val="ctr"/>
        <c:lblOffset val="100"/>
        <c:noMultiLvlLbl val="0"/>
      </c:catAx>
      <c:valAx>
        <c:axId val="7617150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r>
                  <a:rPr lang="en-US"/>
                  <a:t>Ang Gift Amt</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endParaRPr lang="en-US"/>
            </a:p>
          </c:txPr>
        </c:title>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761715688"/>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900" b="0" i="0" u="none" strike="noStrike" kern="1200" baseline="0">
                <a:solidFill>
                  <a:schemeClr val="tx1">
                    <a:lumMod val="50000"/>
                    <a:lumOff val="50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Variable Importance in Segment 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'[importantvariable.xlsx]segment 1'!$B$12</c:f>
              <c:strCache>
                <c:ptCount val="1"/>
                <c:pt idx="0">
                  <c:v>Importance</c:v>
                </c:pt>
              </c:strCache>
            </c:strRef>
          </c:tx>
          <c:spPr>
            <a:solidFill>
              <a:schemeClr val="accent1"/>
            </a:solidFill>
            <a:ln>
              <a:noFill/>
            </a:ln>
            <a:effectLst/>
          </c:spPr>
          <c:invertIfNegative val="0"/>
          <c:cat>
            <c:strRef>
              <c:f>'[importantvariable.xlsx]segment 1'!$A$13:$A$19</c:f>
              <c:strCache>
                <c:ptCount val="7"/>
                <c:pt idx="0">
                  <c:v>Prevyeartotal.Transcount</c:v>
                </c:pt>
                <c:pt idx="1">
                  <c:v>Curryeartotal.Transcount</c:v>
                </c:pt>
                <c:pt idx="2">
                  <c:v>Prevyeartotal.Transamount</c:v>
                </c:pt>
                <c:pt idx="3">
                  <c:v>Curryeartotal.Transamount</c:v>
                </c:pt>
                <c:pt idx="4">
                  <c:v>Medhinc.Cy</c:v>
                </c:pt>
                <c:pt idx="5">
                  <c:v>Fundraising.Goal</c:v>
                </c:pt>
                <c:pt idx="6">
                  <c:v>Registration.Gift</c:v>
                </c:pt>
              </c:strCache>
            </c:strRef>
          </c:cat>
          <c:val>
            <c:numRef>
              <c:f>'[importantvariable.xlsx]segment 1'!$B$13:$B$19</c:f>
              <c:numCache>
                <c:formatCode>General</c:formatCode>
                <c:ptCount val="7"/>
                <c:pt idx="0">
                  <c:v>100</c:v>
                </c:pt>
                <c:pt idx="1">
                  <c:v>58.3675</c:v>
                </c:pt>
                <c:pt idx="2">
                  <c:v>6.734</c:v>
                </c:pt>
                <c:pt idx="3">
                  <c:v>4.0305999999999997</c:v>
                </c:pt>
                <c:pt idx="4">
                  <c:v>3.3811</c:v>
                </c:pt>
                <c:pt idx="5">
                  <c:v>0.83430000000000004</c:v>
                </c:pt>
                <c:pt idx="6">
                  <c:v>0</c:v>
                </c:pt>
              </c:numCache>
            </c:numRef>
          </c:val>
          <c:extLst>
            <c:ext xmlns:c16="http://schemas.microsoft.com/office/drawing/2014/chart" uri="{C3380CC4-5D6E-409C-BE32-E72D297353CC}">
              <c16:uniqueId val="{00000000-5A5D-41D1-A1B7-1AD497E1A1DB}"/>
            </c:ext>
          </c:extLst>
        </c:ser>
        <c:dLbls>
          <c:showLegendKey val="0"/>
          <c:showVal val="0"/>
          <c:showCatName val="0"/>
          <c:showSerName val="0"/>
          <c:showPercent val="0"/>
          <c:showBubbleSize val="0"/>
        </c:dLbls>
        <c:gapWidth val="182"/>
        <c:axId val="363584160"/>
        <c:axId val="363587768"/>
      </c:barChart>
      <c:catAx>
        <c:axId val="363584160"/>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3587768"/>
        <c:crosses val="autoZero"/>
        <c:auto val="1"/>
        <c:lblAlgn val="ctr"/>
        <c:lblOffset val="100"/>
        <c:noMultiLvlLbl val="0"/>
      </c:catAx>
      <c:valAx>
        <c:axId val="363587768"/>
        <c:scaling>
          <c:orientation val="minMax"/>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35841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Variable </a:t>
            </a:r>
            <a:r>
              <a:rPr lang="en-US"/>
              <a:t>Importance in Segment 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'[importantvariable.xlsx]segment 2 '!$B$11</c:f>
              <c:strCache>
                <c:ptCount val="1"/>
                <c:pt idx="0">
                  <c:v>Importance</c:v>
                </c:pt>
              </c:strCache>
            </c:strRef>
          </c:tx>
          <c:spPr>
            <a:solidFill>
              <a:schemeClr val="accent1"/>
            </a:solidFill>
            <a:ln>
              <a:noFill/>
            </a:ln>
            <a:effectLst/>
          </c:spPr>
          <c:invertIfNegative val="0"/>
          <c:cat>
            <c:strRef>
              <c:f>'[importantvariable.xlsx]segment 2 '!$A$12:$A$18</c:f>
              <c:strCache>
                <c:ptCount val="7"/>
                <c:pt idx="0">
                  <c:v>Prevyeartotal.Transcount</c:v>
                </c:pt>
                <c:pt idx="1">
                  <c:v>Curryeartotal.Transcount</c:v>
                </c:pt>
                <c:pt idx="2">
                  <c:v>Fundraising.Goal</c:v>
                </c:pt>
                <c:pt idx="3">
                  <c:v>Curryeartotal.Transamount</c:v>
                </c:pt>
                <c:pt idx="4">
                  <c:v>Medhinc.Cy</c:v>
                </c:pt>
                <c:pt idx="5">
                  <c:v>Registration.Gift</c:v>
                </c:pt>
                <c:pt idx="6">
                  <c:v>Prevyeartotal.Transamount</c:v>
                </c:pt>
              </c:strCache>
            </c:strRef>
          </c:cat>
          <c:val>
            <c:numRef>
              <c:f>'[importantvariable.xlsx]segment 2 '!$B$12:$B$18</c:f>
              <c:numCache>
                <c:formatCode>General</c:formatCode>
                <c:ptCount val="7"/>
                <c:pt idx="0">
                  <c:v>100</c:v>
                </c:pt>
                <c:pt idx="1">
                  <c:v>51.0869</c:v>
                </c:pt>
                <c:pt idx="2">
                  <c:v>17.607500000000002</c:v>
                </c:pt>
                <c:pt idx="3">
                  <c:v>6.4408000000000003</c:v>
                </c:pt>
                <c:pt idx="4">
                  <c:v>1.3876999999999999</c:v>
                </c:pt>
                <c:pt idx="5">
                  <c:v>0.18479999999999999</c:v>
                </c:pt>
                <c:pt idx="6">
                  <c:v>0</c:v>
                </c:pt>
              </c:numCache>
            </c:numRef>
          </c:val>
          <c:extLst>
            <c:ext xmlns:c16="http://schemas.microsoft.com/office/drawing/2014/chart" uri="{C3380CC4-5D6E-409C-BE32-E72D297353CC}">
              <c16:uniqueId val="{00000000-C1BD-4502-BB1C-4CB3CFB65CEF}"/>
            </c:ext>
          </c:extLst>
        </c:ser>
        <c:dLbls>
          <c:showLegendKey val="0"/>
          <c:showVal val="0"/>
          <c:showCatName val="0"/>
          <c:showSerName val="0"/>
          <c:showPercent val="0"/>
          <c:showBubbleSize val="0"/>
        </c:dLbls>
        <c:gapWidth val="182"/>
        <c:axId val="511895768"/>
        <c:axId val="511890520"/>
      </c:barChart>
      <c:catAx>
        <c:axId val="511895768"/>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1890520"/>
        <c:crosses val="autoZero"/>
        <c:auto val="1"/>
        <c:lblAlgn val="ctr"/>
        <c:lblOffset val="100"/>
        <c:noMultiLvlLbl val="0"/>
      </c:catAx>
      <c:valAx>
        <c:axId val="511890520"/>
        <c:scaling>
          <c:orientation val="minMax"/>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18957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Variable Importance in Segment 3</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'[importantvariable.xlsx]segment 3'!$B$12</c:f>
              <c:strCache>
                <c:ptCount val="1"/>
                <c:pt idx="0">
                  <c:v>Importance</c:v>
                </c:pt>
              </c:strCache>
            </c:strRef>
          </c:tx>
          <c:spPr>
            <a:solidFill>
              <a:schemeClr val="accent1"/>
            </a:solidFill>
            <a:ln>
              <a:noFill/>
            </a:ln>
            <a:effectLst/>
          </c:spPr>
          <c:invertIfNegative val="0"/>
          <c:cat>
            <c:strRef>
              <c:f>'[importantvariable.xlsx]segment 3'!$A$13:$A$19</c:f>
              <c:strCache>
                <c:ptCount val="7"/>
                <c:pt idx="0">
                  <c:v>Prevyeartotal.Transcount</c:v>
                </c:pt>
                <c:pt idx="1">
                  <c:v>Curryeartotal.Transcount</c:v>
                </c:pt>
                <c:pt idx="2">
                  <c:v>Curryeartotal.Transamount</c:v>
                </c:pt>
                <c:pt idx="3">
                  <c:v>Medhinc.Cy</c:v>
                </c:pt>
                <c:pt idx="4">
                  <c:v>Prevyeartotal.Transamount</c:v>
                </c:pt>
                <c:pt idx="5">
                  <c:v>Fundraising.Goal</c:v>
                </c:pt>
                <c:pt idx="6">
                  <c:v>Registration.Gift</c:v>
                </c:pt>
              </c:strCache>
            </c:strRef>
          </c:cat>
          <c:val>
            <c:numRef>
              <c:f>'[importantvariable.xlsx]segment 3'!$B$13:$B$19</c:f>
              <c:numCache>
                <c:formatCode>General</c:formatCode>
                <c:ptCount val="7"/>
                <c:pt idx="0">
                  <c:v>100</c:v>
                </c:pt>
                <c:pt idx="1">
                  <c:v>51.625</c:v>
                </c:pt>
                <c:pt idx="2">
                  <c:v>6.069</c:v>
                </c:pt>
                <c:pt idx="3">
                  <c:v>4.1559999999999997</c:v>
                </c:pt>
                <c:pt idx="4">
                  <c:v>1.5449999999999999</c:v>
                </c:pt>
                <c:pt idx="5">
                  <c:v>1.26</c:v>
                </c:pt>
                <c:pt idx="6">
                  <c:v>0</c:v>
                </c:pt>
              </c:numCache>
            </c:numRef>
          </c:val>
          <c:extLst>
            <c:ext xmlns:c16="http://schemas.microsoft.com/office/drawing/2014/chart" uri="{C3380CC4-5D6E-409C-BE32-E72D297353CC}">
              <c16:uniqueId val="{00000000-8904-4EBE-AC58-3CF5737CFF42}"/>
            </c:ext>
          </c:extLst>
        </c:ser>
        <c:dLbls>
          <c:showLegendKey val="0"/>
          <c:showVal val="0"/>
          <c:showCatName val="0"/>
          <c:showSerName val="0"/>
          <c:showPercent val="0"/>
          <c:showBubbleSize val="0"/>
        </c:dLbls>
        <c:gapWidth val="182"/>
        <c:axId val="512314920"/>
        <c:axId val="512321152"/>
      </c:barChart>
      <c:catAx>
        <c:axId val="512314920"/>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321152"/>
        <c:crosses val="autoZero"/>
        <c:auto val="1"/>
        <c:lblAlgn val="ctr"/>
        <c:lblOffset val="100"/>
        <c:noMultiLvlLbl val="0"/>
      </c:catAx>
      <c:valAx>
        <c:axId val="512321152"/>
        <c:scaling>
          <c:orientation val="minMax"/>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3149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1"/>
          <c:order val="0"/>
          <c:tx>
            <c:strRef>
              <c:f>[segment1.xlsx]segment1!$AV$3</c:f>
              <c:strCache>
                <c:ptCount val="1"/>
                <c:pt idx="0">
                  <c:v>Cumulative ZDW</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[segment1.xlsx]segment1!$AS$4:$AS$13</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[segment1.xlsx]segment1!$AV$4:$AV$13</c:f>
              <c:numCache>
                <c:formatCode>_(* #,##0_);_(* \(#,##0\);_(* "-"??_);_(@_)</c:formatCode>
                <c:ptCount val="10"/>
                <c:pt idx="0">
                  <c:v>6522</c:v>
                </c:pt>
                <c:pt idx="1">
                  <c:v>13048</c:v>
                </c:pt>
                <c:pt idx="2">
                  <c:v>19521</c:v>
                </c:pt>
                <c:pt idx="3">
                  <c:v>26017</c:v>
                </c:pt>
                <c:pt idx="4">
                  <c:v>32467</c:v>
                </c:pt>
                <c:pt idx="5">
                  <c:v>36960</c:v>
                </c:pt>
                <c:pt idx="6">
                  <c:v>38619</c:v>
                </c:pt>
                <c:pt idx="7">
                  <c:v>40267</c:v>
                </c:pt>
                <c:pt idx="8">
                  <c:v>41714</c:v>
                </c:pt>
                <c:pt idx="9">
                  <c:v>43024</c:v>
                </c:pt>
              </c:numCache>
            </c:numRef>
          </c:val>
          <c:smooth val="0"/>
          <c:extLst>
            <c:ext xmlns:c16="http://schemas.microsoft.com/office/drawing/2014/chart" uri="{C3380CC4-5D6E-409C-BE32-E72D297353CC}">
              <c16:uniqueId val="{00000000-EF2A-4B6B-9435-AC5CD1689192}"/>
            </c:ext>
          </c:extLst>
        </c:ser>
        <c:ser>
          <c:idx val="0"/>
          <c:order val="1"/>
          <c:tx>
            <c:strRef>
              <c:f>[segment1.xlsx]segment1!$AY$3</c:f>
              <c:strCache>
                <c:ptCount val="1"/>
                <c:pt idx="0">
                  <c:v>Cumulative Responses Expected</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[segment1.xlsx]segment1!$AY$4:$AY$13</c:f>
              <c:numCache>
                <c:formatCode>_(* #,##0_);_(* \(#,##0\);_(* "-"??_);_(@_)</c:formatCode>
                <c:ptCount val="10"/>
                <c:pt idx="0">
                  <c:v>4155.5</c:v>
                </c:pt>
                <c:pt idx="1">
                  <c:v>8311</c:v>
                </c:pt>
                <c:pt idx="2">
                  <c:v>12466.5</c:v>
                </c:pt>
                <c:pt idx="3">
                  <c:v>16622</c:v>
                </c:pt>
                <c:pt idx="4">
                  <c:v>20777.5</c:v>
                </c:pt>
                <c:pt idx="5">
                  <c:v>24933</c:v>
                </c:pt>
                <c:pt idx="6">
                  <c:v>29088.5</c:v>
                </c:pt>
                <c:pt idx="7">
                  <c:v>33244</c:v>
                </c:pt>
                <c:pt idx="8">
                  <c:v>37399.5</c:v>
                </c:pt>
                <c:pt idx="9">
                  <c:v>41555</c:v>
                </c:pt>
              </c:numCache>
            </c:numRef>
          </c:val>
          <c:smooth val="0"/>
          <c:extLst>
            <c:ext xmlns:c16="http://schemas.microsoft.com/office/drawing/2014/chart" uri="{C3380CC4-5D6E-409C-BE32-E72D297353CC}">
              <c16:uniqueId val="{00000001-EF2A-4B6B-9435-AC5CD1689192}"/>
            </c:ext>
          </c:extLst>
        </c:ser>
        <c:dLbls>
          <c:showLegendKey val="0"/>
          <c:showVal val="0"/>
          <c:showCatName val="0"/>
          <c:showSerName val="0"/>
          <c:showPercent val="0"/>
          <c:showBubbleSize val="0"/>
        </c:dLbls>
        <c:marker val="1"/>
        <c:smooth val="0"/>
        <c:axId val="721481704"/>
        <c:axId val="721482032"/>
      </c:lineChart>
      <c:catAx>
        <c:axId val="721481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1482032"/>
        <c:crosses val="autoZero"/>
        <c:auto val="1"/>
        <c:lblAlgn val="ctr"/>
        <c:lblOffset val="100"/>
        <c:noMultiLvlLbl val="0"/>
      </c:catAx>
      <c:valAx>
        <c:axId val="721482032"/>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1481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[segment2.xlsx]segment2!$AW$5</c:f>
              <c:strCache>
                <c:ptCount val="1"/>
                <c:pt idx="0">
                  <c:v>Cumulative Responses Expected</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[segment2.xlsx]segment2!$AW$6:$AW$15</c:f>
              <c:numCache>
                <c:formatCode>_(* #,##0_);_(* \(#,##0\);_(* "-"??_);_(@_)</c:formatCode>
                <c:ptCount val="10"/>
                <c:pt idx="0">
                  <c:v>3632.95</c:v>
                </c:pt>
                <c:pt idx="1">
                  <c:v>7265.9</c:v>
                </c:pt>
                <c:pt idx="2">
                  <c:v>10898.849999999999</c:v>
                </c:pt>
                <c:pt idx="3">
                  <c:v>14531.8</c:v>
                </c:pt>
                <c:pt idx="4">
                  <c:v>18164.75</c:v>
                </c:pt>
                <c:pt idx="5">
                  <c:v>21797.7</c:v>
                </c:pt>
                <c:pt idx="6">
                  <c:v>25430.65</c:v>
                </c:pt>
                <c:pt idx="7">
                  <c:v>29063.600000000002</c:v>
                </c:pt>
                <c:pt idx="8">
                  <c:v>32696.550000000003</c:v>
                </c:pt>
                <c:pt idx="9">
                  <c:v>36329.5</c:v>
                </c:pt>
              </c:numCache>
            </c:numRef>
          </c:val>
          <c:smooth val="0"/>
          <c:extLst>
            <c:ext xmlns:c16="http://schemas.microsoft.com/office/drawing/2014/chart" uri="{C3380CC4-5D6E-409C-BE32-E72D297353CC}">
              <c16:uniqueId val="{00000000-D4C7-4B5C-B8CA-15694A1CB2C3}"/>
            </c:ext>
          </c:extLst>
        </c:ser>
        <c:ser>
          <c:idx val="1"/>
          <c:order val="1"/>
          <c:tx>
            <c:strRef>
              <c:f>[segment2.xlsx]segment2!$AT$5</c:f>
              <c:strCache>
                <c:ptCount val="1"/>
                <c:pt idx="0">
                  <c:v>Cumulative ZDW</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[segment2.xlsx]segment2!$AT$6:$AT$15</c:f>
              <c:numCache>
                <c:formatCode>_(* #,##0_);_(* \(#,##0\);_(* "-"??_);_(@_)</c:formatCode>
                <c:ptCount val="10"/>
                <c:pt idx="0">
                  <c:v>5904</c:v>
                </c:pt>
                <c:pt idx="1">
                  <c:v>11864</c:v>
                </c:pt>
                <c:pt idx="2">
                  <c:v>17650</c:v>
                </c:pt>
                <c:pt idx="3">
                  <c:v>23467</c:v>
                </c:pt>
                <c:pt idx="4">
                  <c:v>29366</c:v>
                </c:pt>
                <c:pt idx="5">
                  <c:v>35044</c:v>
                </c:pt>
                <c:pt idx="6">
                  <c:v>38404</c:v>
                </c:pt>
                <c:pt idx="7">
                  <c:v>39305</c:v>
                </c:pt>
                <c:pt idx="8">
                  <c:v>40311</c:v>
                </c:pt>
                <c:pt idx="9">
                  <c:v>41187</c:v>
                </c:pt>
              </c:numCache>
            </c:numRef>
          </c:val>
          <c:smooth val="0"/>
          <c:extLst>
            <c:ext xmlns:c16="http://schemas.microsoft.com/office/drawing/2014/chart" uri="{C3380CC4-5D6E-409C-BE32-E72D297353CC}">
              <c16:uniqueId val="{00000001-D4C7-4B5C-B8CA-15694A1CB2C3}"/>
            </c:ext>
          </c:extLst>
        </c:ser>
        <c:dLbls>
          <c:showLegendKey val="0"/>
          <c:showVal val="0"/>
          <c:showCatName val="0"/>
          <c:showSerName val="0"/>
          <c:showPercent val="0"/>
          <c:showBubbleSize val="0"/>
        </c:dLbls>
        <c:marker val="1"/>
        <c:smooth val="0"/>
        <c:axId val="826820760"/>
        <c:axId val="826821416"/>
      </c:lineChart>
      <c:catAx>
        <c:axId val="82682076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6821416"/>
        <c:crosses val="autoZero"/>
        <c:auto val="1"/>
        <c:lblAlgn val="ctr"/>
        <c:lblOffset val="100"/>
        <c:noMultiLvlLbl val="0"/>
      </c:catAx>
      <c:valAx>
        <c:axId val="826821416"/>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6820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segment3!$AX$8</c:f>
              <c:strCache>
                <c:ptCount val="1"/>
                <c:pt idx="0">
                  <c:v>Cumulative Responses Expected</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segment3!$AX$9:$AX$18</c:f>
              <c:numCache>
                <c:formatCode>_(* #,##0_);_(* \(#,##0\);_(* "-"??_);_(@_)</c:formatCode>
                <c:ptCount val="10"/>
                <c:pt idx="0">
                  <c:v>3612.15</c:v>
                </c:pt>
                <c:pt idx="1">
                  <c:v>7224.3</c:v>
                </c:pt>
                <c:pt idx="2">
                  <c:v>10836.45</c:v>
                </c:pt>
                <c:pt idx="3">
                  <c:v>14448.6</c:v>
                </c:pt>
                <c:pt idx="4">
                  <c:v>18060.75</c:v>
                </c:pt>
                <c:pt idx="5">
                  <c:v>21672.9</c:v>
                </c:pt>
                <c:pt idx="6">
                  <c:v>25285.050000000003</c:v>
                </c:pt>
                <c:pt idx="7">
                  <c:v>28897.200000000004</c:v>
                </c:pt>
                <c:pt idx="8">
                  <c:v>32509.350000000006</c:v>
                </c:pt>
                <c:pt idx="9">
                  <c:v>36121.500000000007</c:v>
                </c:pt>
              </c:numCache>
            </c:numRef>
          </c:val>
          <c:smooth val="0"/>
          <c:extLst>
            <c:ext xmlns:c16="http://schemas.microsoft.com/office/drawing/2014/chart" uri="{C3380CC4-5D6E-409C-BE32-E72D297353CC}">
              <c16:uniqueId val="{00000000-A199-421B-8F2E-8940385579D3}"/>
            </c:ext>
          </c:extLst>
        </c:ser>
        <c:ser>
          <c:idx val="1"/>
          <c:order val="1"/>
          <c:tx>
            <c:strRef>
              <c:f>segment3!$AU$8</c:f>
              <c:strCache>
                <c:ptCount val="1"/>
                <c:pt idx="0">
                  <c:v>Cumulative ZDW</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segment3!$AU$9:$AU$18</c:f>
              <c:numCache>
                <c:formatCode>_(* #,##0_);_(* \(#,##0\);_(* "-"??_);_(@_)</c:formatCode>
                <c:ptCount val="10"/>
                <c:pt idx="0">
                  <c:v>5909</c:v>
                </c:pt>
                <c:pt idx="1">
                  <c:v>11733</c:v>
                </c:pt>
                <c:pt idx="2">
                  <c:v>17485</c:v>
                </c:pt>
                <c:pt idx="3">
                  <c:v>23241</c:v>
                </c:pt>
                <c:pt idx="4">
                  <c:v>29063</c:v>
                </c:pt>
                <c:pt idx="5">
                  <c:v>34894</c:v>
                </c:pt>
                <c:pt idx="6">
                  <c:v>38834</c:v>
                </c:pt>
                <c:pt idx="7">
                  <c:v>39805</c:v>
                </c:pt>
                <c:pt idx="8">
                  <c:v>40667</c:v>
                </c:pt>
                <c:pt idx="9">
                  <c:v>41567</c:v>
                </c:pt>
              </c:numCache>
            </c:numRef>
          </c:val>
          <c:smooth val="0"/>
          <c:extLst>
            <c:ext xmlns:c16="http://schemas.microsoft.com/office/drawing/2014/chart" uri="{C3380CC4-5D6E-409C-BE32-E72D297353CC}">
              <c16:uniqueId val="{00000001-A199-421B-8F2E-8940385579D3}"/>
            </c:ext>
          </c:extLst>
        </c:ser>
        <c:dLbls>
          <c:showLegendKey val="0"/>
          <c:showVal val="0"/>
          <c:showCatName val="0"/>
          <c:showSerName val="0"/>
          <c:showPercent val="0"/>
          <c:showBubbleSize val="0"/>
        </c:dLbls>
        <c:marker val="1"/>
        <c:smooth val="0"/>
        <c:axId val="805653040"/>
        <c:axId val="805651728"/>
      </c:lineChart>
      <c:catAx>
        <c:axId val="80565304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5651728"/>
        <c:crosses val="autoZero"/>
        <c:auto val="1"/>
        <c:lblAlgn val="ctr"/>
        <c:lblOffset val="100"/>
        <c:noMultiLvlLbl val="0"/>
      </c:catAx>
      <c:valAx>
        <c:axId val="805651728"/>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56530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412DC8-AFEE-40E7-BF5B-072FE42E9811}" type="doc">
      <dgm:prSet loTypeId="urn:microsoft.com/office/officeart/2011/layout/CircleProcess" loCatId="process" qsTypeId="urn:microsoft.com/office/officeart/2005/8/quickstyle/simple3" qsCatId="simple" csTypeId="urn:microsoft.com/office/officeart/2005/8/colors/accent1_2" csCatId="accent1" phldr="1"/>
      <dgm:spPr/>
    </dgm:pt>
    <dgm:pt modelId="{1E5EB050-BAE8-4F29-A314-D7CB7D521B4F}">
      <dgm:prSet phldrT="[Text]"/>
      <dgm:spPr/>
      <dgm:t>
        <a:bodyPr/>
        <a:lstStyle/>
        <a:p>
          <a:r>
            <a:rPr lang="en-US" dirty="0"/>
            <a:t>Data Exploration</a:t>
          </a:r>
        </a:p>
      </dgm:t>
    </dgm:pt>
    <dgm:pt modelId="{83DDDBA9-0257-41BB-BB1A-74990EA108E0}" type="parTrans" cxnId="{DAAD439B-4C07-4F72-B4A2-B1D40F473017}">
      <dgm:prSet/>
      <dgm:spPr/>
      <dgm:t>
        <a:bodyPr/>
        <a:lstStyle/>
        <a:p>
          <a:endParaRPr lang="en-US"/>
        </a:p>
      </dgm:t>
    </dgm:pt>
    <dgm:pt modelId="{02AB109F-0093-4755-8AAF-C118EB81959F}" type="sibTrans" cxnId="{DAAD439B-4C07-4F72-B4A2-B1D40F473017}">
      <dgm:prSet/>
      <dgm:spPr/>
      <dgm:t>
        <a:bodyPr/>
        <a:lstStyle/>
        <a:p>
          <a:endParaRPr lang="en-US"/>
        </a:p>
      </dgm:t>
    </dgm:pt>
    <dgm:pt modelId="{D326246E-B227-453B-B472-21E7CDF3BBE6}">
      <dgm:prSet phldrT="[Text]"/>
      <dgm:spPr/>
      <dgm:t>
        <a:bodyPr/>
        <a:lstStyle/>
        <a:p>
          <a:r>
            <a:rPr lang="en-US" dirty="0"/>
            <a:t>Segmentation</a:t>
          </a:r>
        </a:p>
      </dgm:t>
    </dgm:pt>
    <dgm:pt modelId="{93B2412A-61DC-4A25-AC2D-259D4DE5E907}" type="parTrans" cxnId="{2AFC5BC0-EA55-4019-ACA9-23B4E9368DDE}">
      <dgm:prSet/>
      <dgm:spPr/>
      <dgm:t>
        <a:bodyPr/>
        <a:lstStyle/>
        <a:p>
          <a:endParaRPr lang="en-US"/>
        </a:p>
      </dgm:t>
    </dgm:pt>
    <dgm:pt modelId="{A42155C2-046B-4381-BCEE-E2A30DC9D745}" type="sibTrans" cxnId="{2AFC5BC0-EA55-4019-ACA9-23B4E9368DDE}">
      <dgm:prSet/>
      <dgm:spPr/>
      <dgm:t>
        <a:bodyPr/>
        <a:lstStyle/>
        <a:p>
          <a:endParaRPr lang="en-US"/>
        </a:p>
      </dgm:t>
    </dgm:pt>
    <dgm:pt modelId="{2AB1827A-C246-4A95-BABC-021A0B414E70}">
      <dgm:prSet phldrT="[Text]"/>
      <dgm:spPr/>
      <dgm:t>
        <a:bodyPr/>
        <a:lstStyle/>
        <a:p>
          <a:r>
            <a:rPr lang="en-US" dirty="0"/>
            <a:t>Financial Implication</a:t>
          </a:r>
        </a:p>
      </dgm:t>
    </dgm:pt>
    <dgm:pt modelId="{4FF08F8B-E88C-45B0-8F24-BE05854251F1}" type="parTrans" cxnId="{6FB433F9-A809-4771-B442-5B2BE94BF375}">
      <dgm:prSet/>
      <dgm:spPr/>
      <dgm:t>
        <a:bodyPr/>
        <a:lstStyle/>
        <a:p>
          <a:endParaRPr lang="en-US"/>
        </a:p>
      </dgm:t>
    </dgm:pt>
    <dgm:pt modelId="{19A24A1C-2281-4B16-8697-7D571F5EF6C4}" type="sibTrans" cxnId="{6FB433F9-A809-4771-B442-5B2BE94BF375}">
      <dgm:prSet/>
      <dgm:spPr/>
      <dgm:t>
        <a:bodyPr/>
        <a:lstStyle/>
        <a:p>
          <a:endParaRPr lang="en-US"/>
        </a:p>
      </dgm:t>
    </dgm:pt>
    <dgm:pt modelId="{5115569A-3E56-498C-B13B-E9E409C05530}">
      <dgm:prSet/>
      <dgm:spPr/>
      <dgm:t>
        <a:bodyPr/>
        <a:lstStyle/>
        <a:p>
          <a:r>
            <a:rPr lang="en-US" dirty="0"/>
            <a:t>Prediction</a:t>
          </a:r>
        </a:p>
      </dgm:t>
    </dgm:pt>
    <dgm:pt modelId="{3321605D-1F77-44FB-8684-F0A97D2C5460}" type="parTrans" cxnId="{CE9055E2-E201-4F8F-81E8-9576B3FE8CDA}">
      <dgm:prSet/>
      <dgm:spPr/>
      <dgm:t>
        <a:bodyPr/>
        <a:lstStyle/>
        <a:p>
          <a:endParaRPr lang="en-US"/>
        </a:p>
      </dgm:t>
    </dgm:pt>
    <dgm:pt modelId="{76512286-3D52-4E63-AB88-B8A99AB0BEE4}" type="sibTrans" cxnId="{CE9055E2-E201-4F8F-81E8-9576B3FE8CDA}">
      <dgm:prSet/>
      <dgm:spPr/>
      <dgm:t>
        <a:bodyPr/>
        <a:lstStyle/>
        <a:p>
          <a:endParaRPr lang="en-US"/>
        </a:p>
      </dgm:t>
    </dgm:pt>
    <dgm:pt modelId="{81F0B78B-6F33-4ABA-8878-DCA5016E8C9D}" type="pres">
      <dgm:prSet presAssocID="{12412DC8-AFEE-40E7-BF5B-072FE42E9811}" presName="Name0" presStyleCnt="0">
        <dgm:presLayoutVars>
          <dgm:chMax val="11"/>
          <dgm:chPref val="11"/>
          <dgm:dir/>
          <dgm:resizeHandles/>
        </dgm:presLayoutVars>
      </dgm:prSet>
      <dgm:spPr/>
    </dgm:pt>
    <dgm:pt modelId="{8D463741-8B12-464F-85BB-65020161165F}" type="pres">
      <dgm:prSet presAssocID="{2AB1827A-C246-4A95-BABC-021A0B414E70}" presName="Accent4" presStyleCnt="0"/>
      <dgm:spPr/>
    </dgm:pt>
    <dgm:pt modelId="{7259AAAB-7D20-4F8D-B367-3435D109C5EA}" type="pres">
      <dgm:prSet presAssocID="{2AB1827A-C246-4A95-BABC-021A0B414E70}" presName="Accent" presStyleLbl="node1" presStyleIdx="0" presStyleCnt="4"/>
      <dgm:spPr/>
    </dgm:pt>
    <dgm:pt modelId="{D711047F-71BB-4F15-B0A2-EF71BF47B4F6}" type="pres">
      <dgm:prSet presAssocID="{2AB1827A-C246-4A95-BABC-021A0B414E70}" presName="ParentBackground4" presStyleCnt="0"/>
      <dgm:spPr/>
    </dgm:pt>
    <dgm:pt modelId="{3B65EA74-1AA9-4253-B03F-CED29E84044E}" type="pres">
      <dgm:prSet presAssocID="{2AB1827A-C246-4A95-BABC-021A0B414E70}" presName="ParentBackground" presStyleLbl="fgAcc1" presStyleIdx="0" presStyleCnt="4"/>
      <dgm:spPr/>
    </dgm:pt>
    <dgm:pt modelId="{D7DAFD6D-AE4F-4559-A1CB-F63707C05C89}" type="pres">
      <dgm:prSet presAssocID="{2AB1827A-C246-4A95-BABC-021A0B414E70}" presName="Parent4" presStyleLbl="revTx" presStyleIdx="0" presStyleCnt="0">
        <dgm:presLayoutVars>
          <dgm:chMax val="1"/>
          <dgm:chPref val="1"/>
          <dgm:bulletEnabled val="1"/>
        </dgm:presLayoutVars>
      </dgm:prSet>
      <dgm:spPr/>
    </dgm:pt>
    <dgm:pt modelId="{72A8D474-6310-4A3D-94D8-5F570D264D32}" type="pres">
      <dgm:prSet presAssocID="{5115569A-3E56-498C-B13B-E9E409C05530}" presName="Accent3" presStyleCnt="0"/>
      <dgm:spPr/>
    </dgm:pt>
    <dgm:pt modelId="{FA0C49C3-E7D7-476B-BC9A-CDE6014CA589}" type="pres">
      <dgm:prSet presAssocID="{5115569A-3E56-498C-B13B-E9E409C05530}" presName="Accent" presStyleLbl="node1" presStyleIdx="1" presStyleCnt="4"/>
      <dgm:spPr/>
    </dgm:pt>
    <dgm:pt modelId="{B03CE2AF-BB38-43E6-B2A5-BFD8B16C254E}" type="pres">
      <dgm:prSet presAssocID="{5115569A-3E56-498C-B13B-E9E409C05530}" presName="ParentBackground3" presStyleCnt="0"/>
      <dgm:spPr/>
    </dgm:pt>
    <dgm:pt modelId="{21F396A4-99C4-4C31-94AF-405D0FCB6776}" type="pres">
      <dgm:prSet presAssocID="{5115569A-3E56-498C-B13B-E9E409C05530}" presName="ParentBackground" presStyleLbl="fgAcc1" presStyleIdx="1" presStyleCnt="4"/>
      <dgm:spPr/>
    </dgm:pt>
    <dgm:pt modelId="{46F12AC6-A63F-4226-8E36-C3B1D0DF8188}" type="pres">
      <dgm:prSet presAssocID="{5115569A-3E56-498C-B13B-E9E409C05530}" presName="Parent3" presStyleLbl="revTx" presStyleIdx="0" presStyleCnt="0">
        <dgm:presLayoutVars>
          <dgm:chMax val="1"/>
          <dgm:chPref val="1"/>
          <dgm:bulletEnabled val="1"/>
        </dgm:presLayoutVars>
      </dgm:prSet>
      <dgm:spPr/>
    </dgm:pt>
    <dgm:pt modelId="{C0F779EC-096A-45AE-A21F-165FE05A8220}" type="pres">
      <dgm:prSet presAssocID="{D326246E-B227-453B-B472-21E7CDF3BBE6}" presName="Accent2" presStyleCnt="0"/>
      <dgm:spPr/>
    </dgm:pt>
    <dgm:pt modelId="{76D943E8-558B-469B-958E-1AE8BB374CEA}" type="pres">
      <dgm:prSet presAssocID="{D326246E-B227-453B-B472-21E7CDF3BBE6}" presName="Accent" presStyleLbl="node1" presStyleIdx="2" presStyleCnt="4"/>
      <dgm:spPr/>
    </dgm:pt>
    <dgm:pt modelId="{7E3B85A2-4383-4E96-876F-C842A650A7EE}" type="pres">
      <dgm:prSet presAssocID="{D326246E-B227-453B-B472-21E7CDF3BBE6}" presName="ParentBackground2" presStyleCnt="0"/>
      <dgm:spPr/>
    </dgm:pt>
    <dgm:pt modelId="{42DDAC32-05A2-4461-903E-1444C6D8D032}" type="pres">
      <dgm:prSet presAssocID="{D326246E-B227-453B-B472-21E7CDF3BBE6}" presName="ParentBackground" presStyleLbl="fgAcc1" presStyleIdx="2" presStyleCnt="4"/>
      <dgm:spPr/>
    </dgm:pt>
    <dgm:pt modelId="{E3184F05-03D7-420E-B74A-F37DFC83BDB1}" type="pres">
      <dgm:prSet presAssocID="{D326246E-B227-453B-B472-21E7CDF3BBE6}" presName="Parent2" presStyleLbl="revTx" presStyleIdx="0" presStyleCnt="0">
        <dgm:presLayoutVars>
          <dgm:chMax val="1"/>
          <dgm:chPref val="1"/>
          <dgm:bulletEnabled val="1"/>
        </dgm:presLayoutVars>
      </dgm:prSet>
      <dgm:spPr/>
    </dgm:pt>
    <dgm:pt modelId="{90C2BB83-0088-4F7F-B840-91FB4C79A63B}" type="pres">
      <dgm:prSet presAssocID="{1E5EB050-BAE8-4F29-A314-D7CB7D521B4F}" presName="Accent1" presStyleCnt="0"/>
      <dgm:spPr/>
    </dgm:pt>
    <dgm:pt modelId="{D4BCF1E0-509E-47FF-9A47-8454F7BA1BC7}" type="pres">
      <dgm:prSet presAssocID="{1E5EB050-BAE8-4F29-A314-D7CB7D521B4F}" presName="Accent" presStyleLbl="node1" presStyleIdx="3" presStyleCnt="4"/>
      <dgm:spPr/>
    </dgm:pt>
    <dgm:pt modelId="{C81FA6A9-BA7D-4BE6-BE2F-BDCBAE601E4A}" type="pres">
      <dgm:prSet presAssocID="{1E5EB050-BAE8-4F29-A314-D7CB7D521B4F}" presName="ParentBackground1" presStyleCnt="0"/>
      <dgm:spPr/>
    </dgm:pt>
    <dgm:pt modelId="{D538429C-37DE-434F-8640-007AA0AE4105}" type="pres">
      <dgm:prSet presAssocID="{1E5EB050-BAE8-4F29-A314-D7CB7D521B4F}" presName="ParentBackground" presStyleLbl="fgAcc1" presStyleIdx="3" presStyleCnt="4"/>
      <dgm:spPr/>
    </dgm:pt>
    <dgm:pt modelId="{CA23195C-2405-42B5-B4EF-12A453621ED6}" type="pres">
      <dgm:prSet presAssocID="{1E5EB050-BAE8-4F29-A314-D7CB7D521B4F}" presName="Parent1" presStyleLbl="revTx" presStyleIdx="0" presStyleCnt="0">
        <dgm:presLayoutVars>
          <dgm:chMax val="1"/>
          <dgm:chPref val="1"/>
          <dgm:bulletEnabled val="1"/>
        </dgm:presLayoutVars>
      </dgm:prSet>
      <dgm:spPr/>
    </dgm:pt>
  </dgm:ptLst>
  <dgm:cxnLst>
    <dgm:cxn modelId="{58F40E2C-2E42-4DCC-86C4-946B4541371E}" type="presOf" srcId="{1E5EB050-BAE8-4F29-A314-D7CB7D521B4F}" destId="{CA23195C-2405-42B5-B4EF-12A453621ED6}" srcOrd="1" destOrd="0" presId="urn:microsoft.com/office/officeart/2011/layout/CircleProcess"/>
    <dgm:cxn modelId="{C402AD36-CA3F-4EC8-BEAD-D05485B90FFC}" type="presOf" srcId="{5115569A-3E56-498C-B13B-E9E409C05530}" destId="{21F396A4-99C4-4C31-94AF-405D0FCB6776}" srcOrd="0" destOrd="0" presId="urn:microsoft.com/office/officeart/2011/layout/CircleProcess"/>
    <dgm:cxn modelId="{C9213E42-543E-4AE3-A1D6-F1511F7CA61D}" type="presOf" srcId="{2AB1827A-C246-4A95-BABC-021A0B414E70}" destId="{D7DAFD6D-AE4F-4559-A1CB-F63707C05C89}" srcOrd="1" destOrd="0" presId="urn:microsoft.com/office/officeart/2011/layout/CircleProcess"/>
    <dgm:cxn modelId="{EE0D3C6D-F4F9-4ACD-9A4A-AD16A57C8147}" type="presOf" srcId="{1E5EB050-BAE8-4F29-A314-D7CB7D521B4F}" destId="{D538429C-37DE-434F-8640-007AA0AE4105}" srcOrd="0" destOrd="0" presId="urn:microsoft.com/office/officeart/2011/layout/CircleProcess"/>
    <dgm:cxn modelId="{73939A6F-1357-43A6-86C3-7C12987596F5}" type="presOf" srcId="{D326246E-B227-453B-B472-21E7CDF3BBE6}" destId="{E3184F05-03D7-420E-B74A-F37DFC83BDB1}" srcOrd="1" destOrd="0" presId="urn:microsoft.com/office/officeart/2011/layout/CircleProcess"/>
    <dgm:cxn modelId="{36B75356-099E-4B81-8214-653BEEC55B31}" type="presOf" srcId="{12412DC8-AFEE-40E7-BF5B-072FE42E9811}" destId="{81F0B78B-6F33-4ABA-8878-DCA5016E8C9D}" srcOrd="0" destOrd="0" presId="urn:microsoft.com/office/officeart/2011/layout/CircleProcess"/>
    <dgm:cxn modelId="{0EC7638A-C6B0-4AB3-AF25-A47DA168DD57}" type="presOf" srcId="{D326246E-B227-453B-B472-21E7CDF3BBE6}" destId="{42DDAC32-05A2-4461-903E-1444C6D8D032}" srcOrd="0" destOrd="0" presId="urn:microsoft.com/office/officeart/2011/layout/CircleProcess"/>
    <dgm:cxn modelId="{DAAD439B-4C07-4F72-B4A2-B1D40F473017}" srcId="{12412DC8-AFEE-40E7-BF5B-072FE42E9811}" destId="{1E5EB050-BAE8-4F29-A314-D7CB7D521B4F}" srcOrd="0" destOrd="0" parTransId="{83DDDBA9-0257-41BB-BB1A-74990EA108E0}" sibTransId="{02AB109F-0093-4755-8AAF-C118EB81959F}"/>
    <dgm:cxn modelId="{1A23D9A5-C719-4491-9DA0-90D1B28B2804}" type="presOf" srcId="{2AB1827A-C246-4A95-BABC-021A0B414E70}" destId="{3B65EA74-1AA9-4253-B03F-CED29E84044E}" srcOrd="0" destOrd="0" presId="urn:microsoft.com/office/officeart/2011/layout/CircleProcess"/>
    <dgm:cxn modelId="{2AFC5BC0-EA55-4019-ACA9-23B4E9368DDE}" srcId="{12412DC8-AFEE-40E7-BF5B-072FE42E9811}" destId="{D326246E-B227-453B-B472-21E7CDF3BBE6}" srcOrd="1" destOrd="0" parTransId="{93B2412A-61DC-4A25-AC2D-259D4DE5E907}" sibTransId="{A42155C2-046B-4381-BCEE-E2A30DC9D745}"/>
    <dgm:cxn modelId="{4BA62FDD-6B79-48E9-B08C-81DA1746D078}" type="presOf" srcId="{5115569A-3E56-498C-B13B-E9E409C05530}" destId="{46F12AC6-A63F-4226-8E36-C3B1D0DF8188}" srcOrd="1" destOrd="0" presId="urn:microsoft.com/office/officeart/2011/layout/CircleProcess"/>
    <dgm:cxn modelId="{CE9055E2-E201-4F8F-81E8-9576B3FE8CDA}" srcId="{12412DC8-AFEE-40E7-BF5B-072FE42E9811}" destId="{5115569A-3E56-498C-B13B-E9E409C05530}" srcOrd="2" destOrd="0" parTransId="{3321605D-1F77-44FB-8684-F0A97D2C5460}" sibTransId="{76512286-3D52-4E63-AB88-B8A99AB0BEE4}"/>
    <dgm:cxn modelId="{6FB433F9-A809-4771-B442-5B2BE94BF375}" srcId="{12412DC8-AFEE-40E7-BF5B-072FE42E9811}" destId="{2AB1827A-C246-4A95-BABC-021A0B414E70}" srcOrd="3" destOrd="0" parTransId="{4FF08F8B-E88C-45B0-8F24-BE05854251F1}" sibTransId="{19A24A1C-2281-4B16-8697-7D571F5EF6C4}"/>
    <dgm:cxn modelId="{4DD3D780-830E-41CA-8D79-AF7BAB7F9FE2}" type="presParOf" srcId="{81F0B78B-6F33-4ABA-8878-DCA5016E8C9D}" destId="{8D463741-8B12-464F-85BB-65020161165F}" srcOrd="0" destOrd="0" presId="urn:microsoft.com/office/officeart/2011/layout/CircleProcess"/>
    <dgm:cxn modelId="{10543EF2-F226-498A-8FC8-7C59601EF4D1}" type="presParOf" srcId="{8D463741-8B12-464F-85BB-65020161165F}" destId="{7259AAAB-7D20-4F8D-B367-3435D109C5EA}" srcOrd="0" destOrd="0" presId="urn:microsoft.com/office/officeart/2011/layout/CircleProcess"/>
    <dgm:cxn modelId="{C9002056-11D3-4A36-8E90-53D1DE3C24DC}" type="presParOf" srcId="{81F0B78B-6F33-4ABA-8878-DCA5016E8C9D}" destId="{D711047F-71BB-4F15-B0A2-EF71BF47B4F6}" srcOrd="1" destOrd="0" presId="urn:microsoft.com/office/officeart/2011/layout/CircleProcess"/>
    <dgm:cxn modelId="{776B1101-2319-40E3-B9DB-B25A29FAD946}" type="presParOf" srcId="{D711047F-71BB-4F15-B0A2-EF71BF47B4F6}" destId="{3B65EA74-1AA9-4253-B03F-CED29E84044E}" srcOrd="0" destOrd="0" presId="urn:microsoft.com/office/officeart/2011/layout/CircleProcess"/>
    <dgm:cxn modelId="{83281D0B-2613-4CB8-BEDA-0955CB5B2517}" type="presParOf" srcId="{81F0B78B-6F33-4ABA-8878-DCA5016E8C9D}" destId="{D7DAFD6D-AE4F-4559-A1CB-F63707C05C89}" srcOrd="2" destOrd="0" presId="urn:microsoft.com/office/officeart/2011/layout/CircleProcess"/>
    <dgm:cxn modelId="{A0C58242-40A1-454C-B0C4-5BFC84DE0799}" type="presParOf" srcId="{81F0B78B-6F33-4ABA-8878-DCA5016E8C9D}" destId="{72A8D474-6310-4A3D-94D8-5F570D264D32}" srcOrd="3" destOrd="0" presId="urn:microsoft.com/office/officeart/2011/layout/CircleProcess"/>
    <dgm:cxn modelId="{D8678344-FC99-4BA0-B007-353F04701505}" type="presParOf" srcId="{72A8D474-6310-4A3D-94D8-5F570D264D32}" destId="{FA0C49C3-E7D7-476B-BC9A-CDE6014CA589}" srcOrd="0" destOrd="0" presId="urn:microsoft.com/office/officeart/2011/layout/CircleProcess"/>
    <dgm:cxn modelId="{0F20D94D-5C59-491E-9C74-B7E312522A8A}" type="presParOf" srcId="{81F0B78B-6F33-4ABA-8878-DCA5016E8C9D}" destId="{B03CE2AF-BB38-43E6-B2A5-BFD8B16C254E}" srcOrd="4" destOrd="0" presId="urn:microsoft.com/office/officeart/2011/layout/CircleProcess"/>
    <dgm:cxn modelId="{A3E94D97-3F59-4AB9-BB03-A2AFDADAFA50}" type="presParOf" srcId="{B03CE2AF-BB38-43E6-B2A5-BFD8B16C254E}" destId="{21F396A4-99C4-4C31-94AF-405D0FCB6776}" srcOrd="0" destOrd="0" presId="urn:microsoft.com/office/officeart/2011/layout/CircleProcess"/>
    <dgm:cxn modelId="{941E9B6A-43AA-4DD1-B0CD-CAE096F8A437}" type="presParOf" srcId="{81F0B78B-6F33-4ABA-8878-DCA5016E8C9D}" destId="{46F12AC6-A63F-4226-8E36-C3B1D0DF8188}" srcOrd="5" destOrd="0" presId="urn:microsoft.com/office/officeart/2011/layout/CircleProcess"/>
    <dgm:cxn modelId="{A33BCE8F-711C-403B-AB78-EED655341CCA}" type="presParOf" srcId="{81F0B78B-6F33-4ABA-8878-DCA5016E8C9D}" destId="{C0F779EC-096A-45AE-A21F-165FE05A8220}" srcOrd="6" destOrd="0" presId="urn:microsoft.com/office/officeart/2011/layout/CircleProcess"/>
    <dgm:cxn modelId="{A55D0E18-25DC-4E65-B609-4505487DADB4}" type="presParOf" srcId="{C0F779EC-096A-45AE-A21F-165FE05A8220}" destId="{76D943E8-558B-469B-958E-1AE8BB374CEA}" srcOrd="0" destOrd="0" presId="urn:microsoft.com/office/officeart/2011/layout/CircleProcess"/>
    <dgm:cxn modelId="{37B4B087-5758-4BBA-BA1E-01B5ACB3975B}" type="presParOf" srcId="{81F0B78B-6F33-4ABA-8878-DCA5016E8C9D}" destId="{7E3B85A2-4383-4E96-876F-C842A650A7EE}" srcOrd="7" destOrd="0" presId="urn:microsoft.com/office/officeart/2011/layout/CircleProcess"/>
    <dgm:cxn modelId="{3BD206B7-699E-4341-805E-73C258AE4E34}" type="presParOf" srcId="{7E3B85A2-4383-4E96-876F-C842A650A7EE}" destId="{42DDAC32-05A2-4461-903E-1444C6D8D032}" srcOrd="0" destOrd="0" presId="urn:microsoft.com/office/officeart/2011/layout/CircleProcess"/>
    <dgm:cxn modelId="{C6AF72D0-78D8-4509-8466-993A610FC0CA}" type="presParOf" srcId="{81F0B78B-6F33-4ABA-8878-DCA5016E8C9D}" destId="{E3184F05-03D7-420E-B74A-F37DFC83BDB1}" srcOrd="8" destOrd="0" presId="urn:microsoft.com/office/officeart/2011/layout/CircleProcess"/>
    <dgm:cxn modelId="{F648D5B8-0D08-4369-88FA-0682793FAD19}" type="presParOf" srcId="{81F0B78B-6F33-4ABA-8878-DCA5016E8C9D}" destId="{90C2BB83-0088-4F7F-B840-91FB4C79A63B}" srcOrd="9" destOrd="0" presId="urn:microsoft.com/office/officeart/2011/layout/CircleProcess"/>
    <dgm:cxn modelId="{20B95352-B6F8-4D81-A966-00F9E8EF3CA1}" type="presParOf" srcId="{90C2BB83-0088-4F7F-B840-91FB4C79A63B}" destId="{D4BCF1E0-509E-47FF-9A47-8454F7BA1BC7}" srcOrd="0" destOrd="0" presId="urn:microsoft.com/office/officeart/2011/layout/CircleProcess"/>
    <dgm:cxn modelId="{BFD1E61E-6F83-482B-87B7-1F2FE078DC97}" type="presParOf" srcId="{81F0B78B-6F33-4ABA-8878-DCA5016E8C9D}" destId="{C81FA6A9-BA7D-4BE6-BE2F-BDCBAE601E4A}" srcOrd="10" destOrd="0" presId="urn:microsoft.com/office/officeart/2011/layout/CircleProcess"/>
    <dgm:cxn modelId="{D92894C6-5DCF-4BB9-9B23-5747785FB31B}" type="presParOf" srcId="{C81FA6A9-BA7D-4BE6-BE2F-BDCBAE601E4A}" destId="{D538429C-37DE-434F-8640-007AA0AE4105}" srcOrd="0" destOrd="0" presId="urn:microsoft.com/office/officeart/2011/layout/CircleProcess"/>
    <dgm:cxn modelId="{709A910B-14BA-4857-90CB-D67D8921C498}" type="presParOf" srcId="{81F0B78B-6F33-4ABA-8878-DCA5016E8C9D}" destId="{CA23195C-2405-42B5-B4EF-12A453621ED6}" srcOrd="11"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59AAAB-7D20-4F8D-B367-3435D109C5EA}">
      <dsp:nvSpPr>
        <dsp:cNvPr id="0" name=""/>
        <dsp:cNvSpPr/>
      </dsp:nvSpPr>
      <dsp:spPr>
        <a:xfrm>
          <a:off x="7046011" y="869921"/>
          <a:ext cx="2109549" cy="2109657"/>
        </a:xfrm>
        <a:prstGeom prst="ellipse">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B65EA74-1AA9-4253-B03F-CED29E84044E}">
      <dsp:nvSpPr>
        <dsp:cNvPr id="0" name=""/>
        <dsp:cNvSpPr/>
      </dsp:nvSpPr>
      <dsp:spPr>
        <a:xfrm>
          <a:off x="7116570" y="940255"/>
          <a:ext cx="1969335" cy="1968989"/>
        </a:xfrm>
        <a:prstGeom prst="ellipse">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Financial Implication</a:t>
          </a:r>
        </a:p>
      </dsp:txBody>
      <dsp:txXfrm>
        <a:off x="7397904" y="1221592"/>
        <a:ext cx="1406668" cy="1406315"/>
      </dsp:txXfrm>
    </dsp:sp>
    <dsp:sp modelId="{FA0C49C3-E7D7-476B-BC9A-CDE6014CA589}">
      <dsp:nvSpPr>
        <dsp:cNvPr id="0" name=""/>
        <dsp:cNvSpPr/>
      </dsp:nvSpPr>
      <dsp:spPr>
        <a:xfrm rot="2700000">
          <a:off x="4856838" y="869772"/>
          <a:ext cx="2109584" cy="2109584"/>
        </a:xfrm>
        <a:prstGeom prst="teardrop">
          <a:avLst>
            <a:gd name="adj" fmla="val 10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1F396A4-99C4-4C31-94AF-405D0FCB6776}">
      <dsp:nvSpPr>
        <dsp:cNvPr id="0" name=""/>
        <dsp:cNvSpPr/>
      </dsp:nvSpPr>
      <dsp:spPr>
        <a:xfrm>
          <a:off x="4936461" y="940255"/>
          <a:ext cx="1969335" cy="1968989"/>
        </a:xfrm>
        <a:prstGeom prst="ellipse">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Prediction</a:t>
          </a:r>
        </a:p>
      </dsp:txBody>
      <dsp:txXfrm>
        <a:off x="5217795" y="1221592"/>
        <a:ext cx="1406668" cy="1406315"/>
      </dsp:txXfrm>
    </dsp:sp>
    <dsp:sp modelId="{76D943E8-558B-469B-958E-1AE8BB374CEA}">
      <dsp:nvSpPr>
        <dsp:cNvPr id="0" name=""/>
        <dsp:cNvSpPr/>
      </dsp:nvSpPr>
      <dsp:spPr>
        <a:xfrm rot="2700000">
          <a:off x="2685775" y="869772"/>
          <a:ext cx="2109584" cy="2109584"/>
        </a:xfrm>
        <a:prstGeom prst="teardrop">
          <a:avLst>
            <a:gd name="adj" fmla="val 10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2DDAC32-05A2-4461-903E-1444C6D8D032}">
      <dsp:nvSpPr>
        <dsp:cNvPr id="0" name=""/>
        <dsp:cNvSpPr/>
      </dsp:nvSpPr>
      <dsp:spPr>
        <a:xfrm>
          <a:off x="2756352" y="940255"/>
          <a:ext cx="1969335" cy="1968989"/>
        </a:xfrm>
        <a:prstGeom prst="ellipse">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Segmentation</a:t>
          </a:r>
        </a:p>
      </dsp:txBody>
      <dsp:txXfrm>
        <a:off x="3037685" y="1221592"/>
        <a:ext cx="1406668" cy="1406315"/>
      </dsp:txXfrm>
    </dsp:sp>
    <dsp:sp modelId="{D4BCF1E0-509E-47FF-9A47-8454F7BA1BC7}">
      <dsp:nvSpPr>
        <dsp:cNvPr id="0" name=""/>
        <dsp:cNvSpPr/>
      </dsp:nvSpPr>
      <dsp:spPr>
        <a:xfrm rot="2700000">
          <a:off x="505666" y="869772"/>
          <a:ext cx="2109584" cy="2109584"/>
        </a:xfrm>
        <a:prstGeom prst="teardrop">
          <a:avLst>
            <a:gd name="adj" fmla="val 10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538429C-37DE-434F-8640-007AA0AE4105}">
      <dsp:nvSpPr>
        <dsp:cNvPr id="0" name=""/>
        <dsp:cNvSpPr/>
      </dsp:nvSpPr>
      <dsp:spPr>
        <a:xfrm>
          <a:off x="576242" y="940255"/>
          <a:ext cx="1969335" cy="1968989"/>
        </a:xfrm>
        <a:prstGeom prst="ellipse">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Data Exploration</a:t>
          </a:r>
        </a:p>
      </dsp:txBody>
      <dsp:txXfrm>
        <a:off x="857576" y="1221592"/>
        <a:ext cx="1406668" cy="1406315"/>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0.14846</cdr:x>
      <cdr:y>0.11613</cdr:y>
    </cdr:from>
    <cdr:to>
      <cdr:x>0.43292</cdr:x>
      <cdr:y>0.99121</cdr:y>
    </cdr:to>
    <cdr:sp macro="" textlink="">
      <cdr:nvSpPr>
        <cdr:cNvPr id="2" name="Rectangle 1">
          <a:extLst xmlns:a="http://schemas.openxmlformats.org/drawingml/2006/main">
            <a:ext uri="{FF2B5EF4-FFF2-40B4-BE49-F238E27FC236}">
              <a16:creationId xmlns:a16="http://schemas.microsoft.com/office/drawing/2014/main" id="{2F676E6A-2FD2-49A4-95C6-F0FF66DF249B}"/>
            </a:ext>
          </a:extLst>
        </cdr:cNvPr>
        <cdr:cNvSpPr/>
      </cdr:nvSpPr>
      <cdr:spPr>
        <a:xfrm xmlns:a="http://schemas.openxmlformats.org/drawingml/2006/main">
          <a:off x="1195634" y="475924"/>
          <a:ext cx="2290947" cy="3586249"/>
        </a:xfrm>
        <a:prstGeom xmlns:a="http://schemas.openxmlformats.org/drawingml/2006/main" prst="rect">
          <a:avLst/>
        </a:prstGeom>
        <a:noFill xmlns:a="http://schemas.openxmlformats.org/drawingml/2006/main"/>
        <a:ln xmlns:a="http://schemas.openxmlformats.org/drawingml/2006/main" w="28575">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0.43213</cdr:x>
      <cdr:y>0.34966</cdr:y>
    </cdr:from>
    <cdr:to>
      <cdr:x>0.64792</cdr:x>
      <cdr:y>0.99247</cdr:y>
    </cdr:to>
    <cdr:sp macro="" textlink="">
      <cdr:nvSpPr>
        <cdr:cNvPr id="3" name="Rectangle 2">
          <a:extLst xmlns:a="http://schemas.openxmlformats.org/drawingml/2006/main">
            <a:ext uri="{FF2B5EF4-FFF2-40B4-BE49-F238E27FC236}">
              <a16:creationId xmlns:a16="http://schemas.microsoft.com/office/drawing/2014/main" id="{9ADA7D2F-B83C-4750-80D6-2B906794828F}"/>
            </a:ext>
          </a:extLst>
        </cdr:cNvPr>
        <cdr:cNvSpPr/>
      </cdr:nvSpPr>
      <cdr:spPr>
        <a:xfrm xmlns:a="http://schemas.openxmlformats.org/drawingml/2006/main">
          <a:off x="3383689" y="1432978"/>
          <a:ext cx="1689677" cy="2634359"/>
        </a:xfrm>
        <a:prstGeom xmlns:a="http://schemas.openxmlformats.org/drawingml/2006/main" prst="rect">
          <a:avLst/>
        </a:prstGeom>
        <a:noFill xmlns:a="http://schemas.openxmlformats.org/drawingml/2006/main"/>
        <a:ln xmlns:a="http://schemas.openxmlformats.org/drawingml/2006/main" w="28575">
          <a:solidFill>
            <a:srgbClr val="FFC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p>
      </cdr:txBody>
    </cdr:sp>
  </cdr:relSizeAnchor>
  <cdr:relSizeAnchor xmlns:cdr="http://schemas.openxmlformats.org/drawingml/2006/chartDrawing">
    <cdr:from>
      <cdr:x>0.64561</cdr:x>
      <cdr:y>0.37853</cdr:y>
    </cdr:from>
    <cdr:to>
      <cdr:x>0.92604</cdr:x>
      <cdr:y>0.99561</cdr:y>
    </cdr:to>
    <cdr:sp macro="" textlink="">
      <cdr:nvSpPr>
        <cdr:cNvPr id="4" name="Rectangle 3">
          <a:extLst xmlns:a="http://schemas.openxmlformats.org/drawingml/2006/main">
            <a:ext uri="{FF2B5EF4-FFF2-40B4-BE49-F238E27FC236}">
              <a16:creationId xmlns:a16="http://schemas.microsoft.com/office/drawing/2014/main" id="{65BAAE38-8424-4BB0-AD68-15B1183D0EB6}"/>
            </a:ext>
          </a:extLst>
        </cdr:cNvPr>
        <cdr:cNvSpPr/>
      </cdr:nvSpPr>
      <cdr:spPr>
        <a:xfrm xmlns:a="http://schemas.openxmlformats.org/drawingml/2006/main">
          <a:off x="5321300" y="1914526"/>
          <a:ext cx="2311400" cy="3121024"/>
        </a:xfrm>
        <a:prstGeom xmlns:a="http://schemas.openxmlformats.org/drawingml/2006/main" prst="rect">
          <a:avLst/>
        </a:prstGeom>
        <a:noFill xmlns:a="http://schemas.openxmlformats.org/drawingml/2006/main"/>
        <a:ln xmlns:a="http://schemas.openxmlformats.org/drawingml/2006/main" w="28575">
          <a:solidFill>
            <a:srgbClr val="92D05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p>
      </cdr:txBody>
    </cdr:sp>
  </cdr:relSizeAnchor>
  <cdr:relSizeAnchor xmlns:cdr="http://schemas.openxmlformats.org/drawingml/2006/chartDrawing">
    <cdr:from>
      <cdr:x>0.92835</cdr:x>
      <cdr:y>0.43252</cdr:y>
    </cdr:from>
    <cdr:to>
      <cdr:x>0.98844</cdr:x>
      <cdr:y>1</cdr:y>
    </cdr:to>
    <cdr:sp macro="" textlink="">
      <cdr:nvSpPr>
        <cdr:cNvPr id="5" name="Rectangle 4">
          <a:extLst xmlns:a="http://schemas.openxmlformats.org/drawingml/2006/main">
            <a:ext uri="{FF2B5EF4-FFF2-40B4-BE49-F238E27FC236}">
              <a16:creationId xmlns:a16="http://schemas.microsoft.com/office/drawing/2014/main" id="{48D45A14-8F1E-41A0-A761-AA1D15E8C842}"/>
            </a:ext>
          </a:extLst>
        </cdr:cNvPr>
        <cdr:cNvSpPr/>
      </cdr:nvSpPr>
      <cdr:spPr>
        <a:xfrm xmlns:a="http://schemas.openxmlformats.org/drawingml/2006/main">
          <a:off x="7651750" y="2187576"/>
          <a:ext cx="495300" cy="2870200"/>
        </a:xfrm>
        <a:prstGeom xmlns:a="http://schemas.openxmlformats.org/drawingml/2006/main" prst="rect">
          <a:avLst/>
        </a:prstGeom>
        <a:noFill xmlns:a="http://schemas.openxmlformats.org/drawingml/2006/main"/>
        <a:ln xmlns:a="http://schemas.openxmlformats.org/drawingml/2006/main" w="28575">
          <a:solidFill>
            <a:srgbClr val="00B0F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p>
      </cdr:txBody>
    </cdr:sp>
  </cdr:relSizeAnchor>
  <cdr:relSizeAnchor xmlns:cdr="http://schemas.openxmlformats.org/drawingml/2006/chartDrawing">
    <cdr:from>
      <cdr:x>0.43628</cdr:x>
      <cdr:y>0.24495</cdr:y>
    </cdr:from>
    <cdr:to>
      <cdr:x>0.64308</cdr:x>
      <cdr:y>0.35186</cdr:y>
    </cdr:to>
    <cdr:sp macro="" textlink="">
      <cdr:nvSpPr>
        <cdr:cNvPr id="6" name="TextBox 5">
          <a:extLst xmlns:a="http://schemas.openxmlformats.org/drawingml/2006/main">
            <a:ext uri="{FF2B5EF4-FFF2-40B4-BE49-F238E27FC236}">
              <a16:creationId xmlns:a16="http://schemas.microsoft.com/office/drawing/2014/main" id="{C2CEBE25-C878-4FB4-886A-DE5136BC4093}"/>
            </a:ext>
          </a:extLst>
        </cdr:cNvPr>
        <cdr:cNvSpPr txBox="1"/>
      </cdr:nvSpPr>
      <cdr:spPr>
        <a:xfrm xmlns:a="http://schemas.openxmlformats.org/drawingml/2006/main">
          <a:off x="3416200" y="1003837"/>
          <a:ext cx="1619250" cy="438150"/>
        </a:xfrm>
        <a:prstGeom xmlns:a="http://schemas.openxmlformats.org/drawingml/2006/main" prst="rect">
          <a:avLst/>
        </a:prstGeom>
        <a:noFill xmlns:a="http://schemas.openxmlformats.org/drawingml/2006/main"/>
        <a:ln xmlns:a="http://schemas.openxmlformats.org/drawingml/2006/main" w="9525" cmpd="sng">
          <a:solidFill>
            <a:schemeClr val="lt1">
              <a:shade val="50000"/>
            </a:schemeClr>
          </a:solid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pPr algn="ctr"/>
          <a:r>
            <a:rPr lang="en-US" sz="1000" b="1" dirty="0">
              <a:solidFill>
                <a:srgbClr val="FFC000"/>
              </a:solidFill>
            </a:rPr>
            <a:t>Segment 2- Middle </a:t>
          </a:r>
          <a:r>
            <a:rPr lang="en-US" sz="1000" b="1" baseline="0" dirty="0">
              <a:solidFill>
                <a:srgbClr val="FFC000"/>
              </a:solidFill>
            </a:rPr>
            <a:t>Gift Amount Participate</a:t>
          </a:r>
          <a:endParaRPr lang="en-US" sz="1000" b="1" dirty="0">
            <a:solidFill>
              <a:srgbClr val="FFC000"/>
            </a:solidFill>
          </a:endParaRPr>
        </a:p>
      </cdr:txBody>
    </cdr:sp>
  </cdr:relSizeAnchor>
  <cdr:relSizeAnchor xmlns:cdr="http://schemas.openxmlformats.org/drawingml/2006/chartDrawing">
    <cdr:from>
      <cdr:x>0.6898</cdr:x>
      <cdr:y>0.25512</cdr:y>
    </cdr:from>
    <cdr:to>
      <cdr:x>0.8769</cdr:x>
      <cdr:y>0.36203</cdr:y>
    </cdr:to>
    <cdr:sp macro="" textlink="">
      <cdr:nvSpPr>
        <cdr:cNvPr id="7" name="TextBox 6">
          <a:extLst xmlns:a="http://schemas.openxmlformats.org/drawingml/2006/main">
            <a:ext uri="{FF2B5EF4-FFF2-40B4-BE49-F238E27FC236}">
              <a16:creationId xmlns:a16="http://schemas.microsoft.com/office/drawing/2014/main" id="{938E3667-1EDB-4D8A-9463-B1449ACC5B0B}"/>
            </a:ext>
          </a:extLst>
        </cdr:cNvPr>
        <cdr:cNvSpPr txBox="1"/>
      </cdr:nvSpPr>
      <cdr:spPr>
        <a:xfrm xmlns:a="http://schemas.openxmlformats.org/drawingml/2006/main">
          <a:off x="5401275" y="1045519"/>
          <a:ext cx="1465033" cy="438150"/>
        </a:xfrm>
        <a:prstGeom xmlns:a="http://schemas.openxmlformats.org/drawingml/2006/main" prst="rect">
          <a:avLst/>
        </a:prstGeom>
        <a:noFill xmlns:a="http://schemas.openxmlformats.org/drawingml/2006/main"/>
        <a:ln xmlns:a="http://schemas.openxmlformats.org/drawingml/2006/main" w="9525" cmpd="sng">
          <a:solidFill>
            <a:schemeClr val="lt1">
              <a:shade val="50000"/>
            </a:schemeClr>
          </a:solid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pPr algn="ctr"/>
          <a:r>
            <a:rPr lang="en-US" sz="1000" b="1" dirty="0">
              <a:solidFill>
                <a:srgbClr val="92D050"/>
              </a:solidFill>
            </a:rPr>
            <a:t>Segment 3- Low </a:t>
          </a:r>
          <a:r>
            <a:rPr lang="en-US" sz="1000" b="1" baseline="0" dirty="0">
              <a:solidFill>
                <a:srgbClr val="92D050"/>
              </a:solidFill>
            </a:rPr>
            <a:t>Gift Amount Participate</a:t>
          </a:r>
          <a:endParaRPr lang="en-US" sz="1000" b="1" dirty="0">
            <a:solidFill>
              <a:srgbClr val="92D050"/>
            </a:solidFill>
          </a:endParaRPr>
        </a:p>
      </cdr:txBody>
    </cdr:sp>
  </cdr:relSizeAnchor>
  <cdr:relSizeAnchor xmlns:cdr="http://schemas.openxmlformats.org/drawingml/2006/chartDrawing">
    <cdr:from>
      <cdr:x>0.7767</cdr:x>
      <cdr:y>0.12585</cdr:y>
    </cdr:from>
    <cdr:to>
      <cdr:x>0.9835</cdr:x>
      <cdr:y>0.23276</cdr:y>
    </cdr:to>
    <cdr:sp macro="" textlink="">
      <cdr:nvSpPr>
        <cdr:cNvPr id="8" name="TextBox 7">
          <a:extLst xmlns:a="http://schemas.openxmlformats.org/drawingml/2006/main">
            <a:ext uri="{FF2B5EF4-FFF2-40B4-BE49-F238E27FC236}">
              <a16:creationId xmlns:a16="http://schemas.microsoft.com/office/drawing/2014/main" id="{117E9C9A-3984-4223-80E9-3F5A5A3A4846}"/>
            </a:ext>
          </a:extLst>
        </cdr:cNvPr>
        <cdr:cNvSpPr txBox="1"/>
      </cdr:nvSpPr>
      <cdr:spPr>
        <a:xfrm xmlns:a="http://schemas.openxmlformats.org/drawingml/2006/main">
          <a:off x="6081778" y="515746"/>
          <a:ext cx="1619250" cy="438150"/>
        </a:xfrm>
        <a:prstGeom xmlns:a="http://schemas.openxmlformats.org/drawingml/2006/main" prst="rect">
          <a:avLst/>
        </a:prstGeom>
        <a:noFill xmlns:a="http://schemas.openxmlformats.org/drawingml/2006/main"/>
        <a:ln xmlns:a="http://schemas.openxmlformats.org/drawingml/2006/main" w="9525" cmpd="sng">
          <a:solidFill>
            <a:schemeClr val="lt1">
              <a:shade val="50000"/>
            </a:schemeClr>
          </a:solid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pPr algn="ctr"/>
          <a:r>
            <a:rPr lang="en-US" sz="1000" b="1" dirty="0">
              <a:solidFill>
                <a:srgbClr val="00B0F0"/>
              </a:solidFill>
            </a:rPr>
            <a:t>Segment 4- </a:t>
          </a:r>
          <a:r>
            <a:rPr lang="en-US" altLang="zh-TW" sz="1000" b="1" dirty="0">
              <a:solidFill>
                <a:srgbClr val="00B0F0"/>
              </a:solidFill>
            </a:rPr>
            <a:t>No</a:t>
          </a:r>
          <a:r>
            <a:rPr lang="en-US" altLang="zh-TW" sz="1000" b="1" baseline="0" dirty="0">
              <a:solidFill>
                <a:srgbClr val="00B0F0"/>
              </a:solidFill>
            </a:rPr>
            <a:t> I</a:t>
          </a:r>
          <a:r>
            <a:rPr lang="en-US" altLang="zh-TW" sz="1000" b="1" dirty="0">
              <a:solidFill>
                <a:srgbClr val="00B0F0"/>
              </a:solidFill>
            </a:rPr>
            <a:t>ncome</a:t>
          </a:r>
          <a:r>
            <a:rPr lang="en-US" altLang="zh-TW" sz="1000" b="1" baseline="0" dirty="0">
              <a:solidFill>
                <a:srgbClr val="00B0F0"/>
              </a:solidFill>
            </a:rPr>
            <a:t> Info </a:t>
          </a:r>
          <a:r>
            <a:rPr lang="en-US" sz="1000" b="1" baseline="0" dirty="0">
              <a:solidFill>
                <a:srgbClr val="00B0F0"/>
              </a:solidFill>
            </a:rPr>
            <a:t>Participate</a:t>
          </a:r>
          <a:endParaRPr lang="en-US" sz="1000" b="1" dirty="0">
            <a:solidFill>
              <a:srgbClr val="00B0F0"/>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64CA69-1FD1-4CEB-BEEC-68B713301EE0}" type="datetimeFigureOut">
              <a:rPr lang="en-US" smtClean="0"/>
              <a:t>11/15/2017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7DFEE-67A0-4895-8237-0B1EB515135B}" type="slidenum">
              <a:rPr lang="en-US" smtClean="0"/>
              <a:t>‹#›</a:t>
            </a:fld>
            <a:endParaRPr lang="en-US"/>
          </a:p>
        </p:txBody>
      </p:sp>
    </p:spTree>
    <p:extLst>
      <p:ext uri="{BB962C8B-B14F-4D97-AF65-F5344CB8AC3E}">
        <p14:creationId xmlns:p14="http://schemas.microsoft.com/office/powerpoint/2010/main" val="1237384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64" name="Shape 2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6724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dirty="0"/>
          </a:p>
        </p:txBody>
      </p:sp>
      <p:sp>
        <p:nvSpPr>
          <p:cNvPr id="264" name="Shape 2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4208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64" name="Shape 2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2739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8E2EB1-B975-409D-A115-BB2F3CD802CE}"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BF8BC-0438-46F9-B0B3-2A3696716732}" type="slidenum">
              <a:rPr lang="en-US" smtClean="0"/>
              <a:t>‹#›</a:t>
            </a:fld>
            <a:endParaRPr lang="en-US"/>
          </a:p>
        </p:txBody>
      </p:sp>
    </p:spTree>
    <p:extLst>
      <p:ext uri="{BB962C8B-B14F-4D97-AF65-F5344CB8AC3E}">
        <p14:creationId xmlns:p14="http://schemas.microsoft.com/office/powerpoint/2010/main" val="1268178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8E2EB1-B975-409D-A115-BB2F3CD802CE}"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BF8BC-0438-46F9-B0B3-2A3696716732}" type="slidenum">
              <a:rPr lang="en-US" smtClean="0"/>
              <a:t>‹#›</a:t>
            </a:fld>
            <a:endParaRPr lang="en-US"/>
          </a:p>
        </p:txBody>
      </p:sp>
    </p:spTree>
    <p:extLst>
      <p:ext uri="{BB962C8B-B14F-4D97-AF65-F5344CB8AC3E}">
        <p14:creationId xmlns:p14="http://schemas.microsoft.com/office/powerpoint/2010/main" val="2573669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8E2EB1-B975-409D-A115-BB2F3CD802CE}"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BF8BC-0438-46F9-B0B3-2A369671673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44849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8E2EB1-B975-409D-A115-BB2F3CD802CE}"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BF8BC-0438-46F9-B0B3-2A3696716732}" type="slidenum">
              <a:rPr lang="en-US" smtClean="0"/>
              <a:t>‹#›</a:t>
            </a:fld>
            <a:endParaRPr lang="en-US"/>
          </a:p>
        </p:txBody>
      </p:sp>
    </p:spTree>
    <p:extLst>
      <p:ext uri="{BB962C8B-B14F-4D97-AF65-F5344CB8AC3E}">
        <p14:creationId xmlns:p14="http://schemas.microsoft.com/office/powerpoint/2010/main" val="3638303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8E2EB1-B975-409D-A115-BB2F3CD802CE}"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BF8BC-0438-46F9-B0B3-2A369671673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47010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8E2EB1-B975-409D-A115-BB2F3CD802CE}"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BF8BC-0438-46F9-B0B3-2A3696716732}" type="slidenum">
              <a:rPr lang="en-US" smtClean="0"/>
              <a:t>‹#›</a:t>
            </a:fld>
            <a:endParaRPr lang="en-US"/>
          </a:p>
        </p:txBody>
      </p:sp>
    </p:spTree>
    <p:extLst>
      <p:ext uri="{BB962C8B-B14F-4D97-AF65-F5344CB8AC3E}">
        <p14:creationId xmlns:p14="http://schemas.microsoft.com/office/powerpoint/2010/main" val="35348042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8E2EB1-B975-409D-A115-BB2F3CD802CE}"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BF8BC-0438-46F9-B0B3-2A3696716732}" type="slidenum">
              <a:rPr lang="en-US" smtClean="0"/>
              <a:t>‹#›</a:t>
            </a:fld>
            <a:endParaRPr lang="en-US"/>
          </a:p>
        </p:txBody>
      </p:sp>
    </p:spTree>
    <p:extLst>
      <p:ext uri="{BB962C8B-B14F-4D97-AF65-F5344CB8AC3E}">
        <p14:creationId xmlns:p14="http://schemas.microsoft.com/office/powerpoint/2010/main" val="259017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8E2EB1-B975-409D-A115-BB2F3CD802CE}"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BF8BC-0438-46F9-B0B3-2A3696716732}" type="slidenum">
              <a:rPr lang="en-US" smtClean="0"/>
              <a:t>‹#›</a:t>
            </a:fld>
            <a:endParaRPr lang="en-US"/>
          </a:p>
        </p:txBody>
      </p:sp>
    </p:spTree>
    <p:extLst>
      <p:ext uri="{BB962C8B-B14F-4D97-AF65-F5344CB8AC3E}">
        <p14:creationId xmlns:p14="http://schemas.microsoft.com/office/powerpoint/2010/main" val="722069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8E2EB1-B975-409D-A115-BB2F3CD802CE}"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BF8BC-0438-46F9-B0B3-2A3696716732}" type="slidenum">
              <a:rPr lang="en-US" smtClean="0"/>
              <a:t>‹#›</a:t>
            </a:fld>
            <a:endParaRPr lang="en-US"/>
          </a:p>
        </p:txBody>
      </p:sp>
    </p:spTree>
    <p:extLst>
      <p:ext uri="{BB962C8B-B14F-4D97-AF65-F5344CB8AC3E}">
        <p14:creationId xmlns:p14="http://schemas.microsoft.com/office/powerpoint/2010/main" val="4239270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8E2EB1-B975-409D-A115-BB2F3CD802CE}"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BF8BC-0438-46F9-B0B3-2A3696716732}" type="slidenum">
              <a:rPr lang="en-US" smtClean="0"/>
              <a:t>‹#›</a:t>
            </a:fld>
            <a:endParaRPr lang="en-US"/>
          </a:p>
        </p:txBody>
      </p:sp>
    </p:spTree>
    <p:extLst>
      <p:ext uri="{BB962C8B-B14F-4D97-AF65-F5344CB8AC3E}">
        <p14:creationId xmlns:p14="http://schemas.microsoft.com/office/powerpoint/2010/main" val="361834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8E2EB1-B975-409D-A115-BB2F3CD802CE}" type="datetimeFigureOut">
              <a:rPr lang="en-US" smtClean="0"/>
              <a:t>11/15/2017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BF8BC-0438-46F9-B0B3-2A3696716732}" type="slidenum">
              <a:rPr lang="en-US" smtClean="0"/>
              <a:t>‹#›</a:t>
            </a:fld>
            <a:endParaRPr lang="en-US"/>
          </a:p>
        </p:txBody>
      </p:sp>
    </p:spTree>
    <p:extLst>
      <p:ext uri="{BB962C8B-B14F-4D97-AF65-F5344CB8AC3E}">
        <p14:creationId xmlns:p14="http://schemas.microsoft.com/office/powerpoint/2010/main" val="339744738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8E2EB1-B975-409D-A115-BB2F3CD802CE}" type="datetimeFigureOut">
              <a:rPr lang="en-US" smtClean="0"/>
              <a:t>11/15/2017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5BF8BC-0438-46F9-B0B3-2A3696716732}" type="slidenum">
              <a:rPr lang="en-US" smtClean="0"/>
              <a:t>‹#›</a:t>
            </a:fld>
            <a:endParaRPr lang="en-US"/>
          </a:p>
        </p:txBody>
      </p:sp>
    </p:spTree>
    <p:extLst>
      <p:ext uri="{BB962C8B-B14F-4D97-AF65-F5344CB8AC3E}">
        <p14:creationId xmlns:p14="http://schemas.microsoft.com/office/powerpoint/2010/main" val="331054763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8E2EB1-B975-409D-A115-BB2F3CD802CE}" type="datetimeFigureOut">
              <a:rPr lang="en-US" smtClean="0"/>
              <a:t>11/15/2017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5BF8BC-0438-46F9-B0B3-2A3696716732}" type="slidenum">
              <a:rPr lang="en-US" smtClean="0"/>
              <a:t>‹#›</a:t>
            </a:fld>
            <a:endParaRPr lang="en-US"/>
          </a:p>
        </p:txBody>
      </p:sp>
    </p:spTree>
    <p:extLst>
      <p:ext uri="{BB962C8B-B14F-4D97-AF65-F5344CB8AC3E}">
        <p14:creationId xmlns:p14="http://schemas.microsoft.com/office/powerpoint/2010/main" val="685922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8E2EB1-B975-409D-A115-BB2F3CD802CE}" type="datetimeFigureOut">
              <a:rPr lang="en-US" smtClean="0"/>
              <a:t>11/15/2017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5BF8BC-0438-46F9-B0B3-2A3696716732}" type="slidenum">
              <a:rPr lang="en-US" smtClean="0"/>
              <a:t>‹#›</a:t>
            </a:fld>
            <a:endParaRPr lang="en-US"/>
          </a:p>
        </p:txBody>
      </p:sp>
    </p:spTree>
    <p:extLst>
      <p:ext uri="{BB962C8B-B14F-4D97-AF65-F5344CB8AC3E}">
        <p14:creationId xmlns:p14="http://schemas.microsoft.com/office/powerpoint/2010/main" val="4162194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8E2EB1-B975-409D-A115-BB2F3CD802CE}" type="datetimeFigureOut">
              <a:rPr lang="en-US" smtClean="0"/>
              <a:t>11/15/2017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BF8BC-0438-46F9-B0B3-2A3696716732}" type="slidenum">
              <a:rPr lang="en-US" smtClean="0"/>
              <a:t>‹#›</a:t>
            </a:fld>
            <a:endParaRPr lang="en-US"/>
          </a:p>
        </p:txBody>
      </p:sp>
    </p:spTree>
    <p:extLst>
      <p:ext uri="{BB962C8B-B14F-4D97-AF65-F5344CB8AC3E}">
        <p14:creationId xmlns:p14="http://schemas.microsoft.com/office/powerpoint/2010/main" val="413824679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78E2EB1-B975-409D-A115-BB2F3CD802CE}" type="datetimeFigureOut">
              <a:rPr lang="en-US" smtClean="0"/>
              <a:t>11/15/2017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BF8BC-0438-46F9-B0B3-2A3696716732}" type="slidenum">
              <a:rPr lang="en-US" smtClean="0"/>
              <a:t>‹#›</a:t>
            </a:fld>
            <a:endParaRPr lang="en-US"/>
          </a:p>
        </p:txBody>
      </p:sp>
    </p:spTree>
    <p:extLst>
      <p:ext uri="{BB962C8B-B14F-4D97-AF65-F5344CB8AC3E}">
        <p14:creationId xmlns:p14="http://schemas.microsoft.com/office/powerpoint/2010/main" val="430093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78E2EB1-B975-409D-A115-BB2F3CD802CE}" type="datetimeFigureOut">
              <a:rPr lang="en-US" smtClean="0"/>
              <a:t>11/15/2017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6F5BF8BC-0438-46F9-B0B3-2A3696716732}" type="slidenum">
              <a:rPr lang="en-US" smtClean="0"/>
              <a:t>‹#›</a:t>
            </a:fld>
            <a:endParaRPr lang="en-US"/>
          </a:p>
        </p:txBody>
      </p:sp>
    </p:spTree>
    <p:extLst>
      <p:ext uri="{BB962C8B-B14F-4D97-AF65-F5344CB8AC3E}">
        <p14:creationId xmlns:p14="http://schemas.microsoft.com/office/powerpoint/2010/main" val="4159647688"/>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830A9-6081-45E2-ACDA-52BF64A46826}"/>
              </a:ext>
            </a:extLst>
          </p:cNvPr>
          <p:cNvSpPr>
            <a:spLocks noGrp="1"/>
          </p:cNvSpPr>
          <p:nvPr>
            <p:ph type="ctrTitle"/>
          </p:nvPr>
        </p:nvSpPr>
        <p:spPr>
          <a:xfrm>
            <a:off x="1507067" y="1136822"/>
            <a:ext cx="7766936" cy="2914014"/>
          </a:xfrm>
        </p:spPr>
        <p:txBody>
          <a:bodyPr>
            <a:normAutofit fontScale="90000"/>
          </a:bodyPr>
          <a:lstStyle/>
          <a:p>
            <a:r>
              <a:rPr lang="en-US" sz="6600" b="1" dirty="0">
                <a:latin typeface="+mn-lt"/>
              </a:rPr>
              <a:t>American Heart</a:t>
            </a:r>
            <a:br>
              <a:rPr lang="en-US" sz="6600" b="1" dirty="0">
                <a:latin typeface="+mn-lt"/>
              </a:rPr>
            </a:br>
            <a:r>
              <a:rPr lang="en-US" sz="6600" b="1" dirty="0">
                <a:latin typeface="+mn-lt"/>
              </a:rPr>
              <a:t>Association </a:t>
            </a:r>
            <a:br>
              <a:rPr lang="en-US" sz="6600" b="1" dirty="0">
                <a:latin typeface="+mn-lt"/>
              </a:rPr>
            </a:br>
            <a:r>
              <a:rPr lang="en-US" sz="6600" b="1" dirty="0">
                <a:latin typeface="+mn-lt"/>
              </a:rPr>
              <a:t>Heart Walk Events </a:t>
            </a:r>
          </a:p>
        </p:txBody>
      </p:sp>
      <p:sp>
        <p:nvSpPr>
          <p:cNvPr id="3" name="Subtitle 2">
            <a:extLst>
              <a:ext uri="{FF2B5EF4-FFF2-40B4-BE49-F238E27FC236}">
                <a16:creationId xmlns:a16="http://schemas.microsoft.com/office/drawing/2014/main" id="{990C070F-9783-48F8-846B-0A99E423168D}"/>
              </a:ext>
            </a:extLst>
          </p:cNvPr>
          <p:cNvSpPr>
            <a:spLocks noGrp="1"/>
          </p:cNvSpPr>
          <p:nvPr>
            <p:ph type="subTitle" idx="1"/>
          </p:nvPr>
        </p:nvSpPr>
        <p:spPr>
          <a:xfrm>
            <a:off x="1507067" y="4245556"/>
            <a:ext cx="7649132" cy="1643428"/>
          </a:xfrm>
        </p:spPr>
        <p:txBody>
          <a:bodyPr>
            <a:normAutofit/>
          </a:bodyPr>
          <a:lstStyle/>
          <a:p>
            <a:r>
              <a:rPr lang="en-US" cap="none" dirty="0">
                <a:solidFill>
                  <a:srgbClr val="C00000"/>
                </a:solidFill>
                <a:latin typeface="+mn-lt"/>
              </a:rPr>
              <a:t>-Identify Potential Zero Dollar Walker </a:t>
            </a:r>
          </a:p>
          <a:p>
            <a:endParaRPr lang="en-US" dirty="0">
              <a:latin typeface="+mn-lt"/>
            </a:endParaRPr>
          </a:p>
          <a:p>
            <a:r>
              <a:rPr lang="en-US" cap="none" dirty="0">
                <a:solidFill>
                  <a:srgbClr val="000000"/>
                </a:solidFill>
                <a:latin typeface="+mn-lt"/>
              </a:rPr>
              <a:t>Group 3: Pei-Chun Lin, Vashisth Sorathia, Sharon Wu</a:t>
            </a:r>
          </a:p>
          <a:p>
            <a:endParaRPr lang="en-US" dirty="0"/>
          </a:p>
        </p:txBody>
      </p:sp>
      <p:pic>
        <p:nvPicPr>
          <p:cNvPr id="4" name="Picture 3">
            <a:extLst>
              <a:ext uri="{FF2B5EF4-FFF2-40B4-BE49-F238E27FC236}">
                <a16:creationId xmlns:a16="http://schemas.microsoft.com/office/drawing/2014/main" id="{F677B70A-6916-4474-9084-5F08FED75F04}"/>
              </a:ext>
            </a:extLst>
          </p:cNvPr>
          <p:cNvPicPr>
            <a:picLocks noChangeAspect="1"/>
          </p:cNvPicPr>
          <p:nvPr/>
        </p:nvPicPr>
        <p:blipFill>
          <a:blip r:embed="rId2"/>
          <a:stretch>
            <a:fillRect/>
          </a:stretch>
        </p:blipFill>
        <p:spPr>
          <a:xfrm>
            <a:off x="1507067" y="5806826"/>
            <a:ext cx="2343150" cy="790575"/>
          </a:xfrm>
          <a:prstGeom prst="rect">
            <a:avLst/>
          </a:prstGeom>
        </p:spPr>
      </p:pic>
      <p:pic>
        <p:nvPicPr>
          <p:cNvPr id="5" name="Picture 4">
            <a:extLst>
              <a:ext uri="{FF2B5EF4-FFF2-40B4-BE49-F238E27FC236}">
                <a16:creationId xmlns:a16="http://schemas.microsoft.com/office/drawing/2014/main" id="{6B0EFD01-16DE-4D1E-B49B-9580907582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3511" y="5806826"/>
            <a:ext cx="1839110" cy="680471"/>
          </a:xfrm>
          <a:prstGeom prst="rect">
            <a:avLst/>
          </a:prstGeom>
        </p:spPr>
      </p:pic>
    </p:spTree>
    <p:extLst>
      <p:ext uri="{BB962C8B-B14F-4D97-AF65-F5344CB8AC3E}">
        <p14:creationId xmlns:p14="http://schemas.microsoft.com/office/powerpoint/2010/main" val="2592292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370A4-C777-4343-B61A-85DC6B57B513}"/>
              </a:ext>
            </a:extLst>
          </p:cNvPr>
          <p:cNvSpPr>
            <a:spLocks noGrp="1"/>
          </p:cNvSpPr>
          <p:nvPr>
            <p:ph type="title"/>
          </p:nvPr>
        </p:nvSpPr>
        <p:spPr/>
        <p:txBody>
          <a:bodyPr/>
          <a:lstStyle/>
          <a:p>
            <a:r>
              <a:rPr lang="en-US" dirty="0"/>
              <a:t>Data Cleansing</a:t>
            </a:r>
          </a:p>
        </p:txBody>
      </p:sp>
      <p:sp>
        <p:nvSpPr>
          <p:cNvPr id="3" name="Content Placeholder 2">
            <a:extLst>
              <a:ext uri="{FF2B5EF4-FFF2-40B4-BE49-F238E27FC236}">
                <a16:creationId xmlns:a16="http://schemas.microsoft.com/office/drawing/2014/main" id="{9E6F1B91-30D0-4FF1-B74A-832E3FECA249}"/>
              </a:ext>
            </a:extLst>
          </p:cNvPr>
          <p:cNvSpPr>
            <a:spLocks noGrp="1"/>
          </p:cNvSpPr>
          <p:nvPr>
            <p:ph idx="1"/>
          </p:nvPr>
        </p:nvSpPr>
        <p:spPr>
          <a:xfrm>
            <a:off x="677333" y="1579820"/>
            <a:ext cx="9127753" cy="4827157"/>
          </a:xfrm>
        </p:spPr>
        <p:txBody>
          <a:bodyPr>
            <a:normAutofit/>
          </a:bodyPr>
          <a:lstStyle/>
          <a:p>
            <a:r>
              <a:rPr lang="en-US" dirty="0"/>
              <a:t>9 variables with more than 99% missing value will be ignored</a:t>
            </a:r>
          </a:p>
          <a:p>
            <a:r>
              <a:rPr lang="en-US" altLang="zh-TW" dirty="0"/>
              <a:t>Replacement of missing value:</a:t>
            </a:r>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C72658C7-AADF-4992-B56F-E3F908D35BD5}"/>
              </a:ext>
            </a:extLst>
          </p:cNvPr>
          <p:cNvGraphicFramePr>
            <a:graphicFrameLocks noGrp="1"/>
          </p:cNvGraphicFramePr>
          <p:nvPr>
            <p:extLst>
              <p:ext uri="{D42A27DB-BD31-4B8C-83A1-F6EECF244321}">
                <p14:modId xmlns:p14="http://schemas.microsoft.com/office/powerpoint/2010/main" val="927342263"/>
              </p:ext>
            </p:extLst>
          </p:nvPr>
        </p:nvGraphicFramePr>
        <p:xfrm>
          <a:off x="1093233" y="2530565"/>
          <a:ext cx="8219671" cy="2925666"/>
        </p:xfrm>
        <a:graphic>
          <a:graphicData uri="http://schemas.openxmlformats.org/drawingml/2006/table">
            <a:tbl>
              <a:tblPr>
                <a:tableStyleId>{3C2FFA5D-87B4-456A-9821-1D502468CF0F}</a:tableStyleId>
              </a:tblPr>
              <a:tblGrid>
                <a:gridCol w="2568073">
                  <a:extLst>
                    <a:ext uri="{9D8B030D-6E8A-4147-A177-3AD203B41FA5}">
                      <a16:colId xmlns:a16="http://schemas.microsoft.com/office/drawing/2014/main" val="3622957719"/>
                    </a:ext>
                  </a:extLst>
                </a:gridCol>
                <a:gridCol w="1389126">
                  <a:extLst>
                    <a:ext uri="{9D8B030D-6E8A-4147-A177-3AD203B41FA5}">
                      <a16:colId xmlns:a16="http://schemas.microsoft.com/office/drawing/2014/main" val="202615210"/>
                    </a:ext>
                  </a:extLst>
                </a:gridCol>
                <a:gridCol w="1297274">
                  <a:extLst>
                    <a:ext uri="{9D8B030D-6E8A-4147-A177-3AD203B41FA5}">
                      <a16:colId xmlns:a16="http://schemas.microsoft.com/office/drawing/2014/main" val="1160526355"/>
                    </a:ext>
                  </a:extLst>
                </a:gridCol>
                <a:gridCol w="2965198">
                  <a:extLst>
                    <a:ext uri="{9D8B030D-6E8A-4147-A177-3AD203B41FA5}">
                      <a16:colId xmlns:a16="http://schemas.microsoft.com/office/drawing/2014/main" val="731025357"/>
                    </a:ext>
                  </a:extLst>
                </a:gridCol>
              </a:tblGrid>
              <a:tr h="602587">
                <a:tc>
                  <a:txBody>
                    <a:bodyPr/>
                    <a:lstStyle/>
                    <a:p>
                      <a:pPr algn="ctr" fontAlgn="b"/>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tc>
                  <a:txBody>
                    <a:bodyPr/>
                    <a:lstStyle/>
                    <a:p>
                      <a:pPr algn="ctr" fontAlgn="b"/>
                      <a:r>
                        <a:rPr lang="en-US" sz="1800" b="1" u="none" strike="noStrike" dirty="0">
                          <a:effectLst/>
                          <a:latin typeface="Calibri" panose="020F0502020204030204" pitchFamily="34" charset="0"/>
                          <a:cs typeface="Calibri" panose="020F0502020204030204" pitchFamily="34" charset="0"/>
                        </a:rPr>
                        <a:t>Original Value</a:t>
                      </a:r>
                      <a:endParaRPr lang="en-US" sz="1800" b="1"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tc>
                  <a:txBody>
                    <a:bodyPr/>
                    <a:lstStyle/>
                    <a:p>
                      <a:pPr algn="ctr" fontAlgn="b"/>
                      <a:r>
                        <a:rPr lang="en-US" sz="1800" b="1" u="none" strike="noStrike" dirty="0">
                          <a:effectLst/>
                          <a:latin typeface="Calibri" panose="020F0502020204030204" pitchFamily="34" charset="0"/>
                          <a:cs typeface="Calibri" panose="020F0502020204030204" pitchFamily="34" charset="0"/>
                        </a:rPr>
                        <a:t>Replace Value</a:t>
                      </a:r>
                      <a:endParaRPr lang="en-US" sz="1800" b="1"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tc>
                  <a:txBody>
                    <a:bodyPr/>
                    <a:lstStyle/>
                    <a:p>
                      <a:pPr algn="ctr" fontAlgn="b"/>
                      <a:r>
                        <a:rPr lang="en-US" sz="1800" b="1" u="none" strike="noStrike" dirty="0">
                          <a:effectLst/>
                          <a:latin typeface="Calibri" panose="020F0502020204030204" pitchFamily="34" charset="0"/>
                          <a:cs typeface="Calibri" panose="020F0502020204030204" pitchFamily="34" charset="0"/>
                        </a:rPr>
                        <a:t>Note</a:t>
                      </a:r>
                      <a:endParaRPr lang="en-US" sz="1800" b="1"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extLst>
                  <a:ext uri="{0D108BD9-81ED-4DB2-BD59-A6C34878D82A}">
                    <a16:rowId xmlns:a16="http://schemas.microsoft.com/office/drawing/2014/main" val="2545873027"/>
                  </a:ext>
                </a:extLst>
              </a:tr>
              <a:tr h="602587">
                <a:tc>
                  <a:txBody>
                    <a:bodyPr/>
                    <a:lstStyle/>
                    <a:p>
                      <a:pPr algn="ctr" fontAlgn="b"/>
                      <a:r>
                        <a:rPr lang="en-US" sz="1800" b="1" u="none" strike="noStrike" dirty="0">
                          <a:effectLst/>
                          <a:latin typeface="Calibri" panose="020F0502020204030204" pitchFamily="34" charset="0"/>
                          <a:cs typeface="Calibri" panose="020F0502020204030204" pitchFamily="34" charset="0"/>
                        </a:rPr>
                        <a:t>Tapestry Life (</a:t>
                      </a:r>
                      <a:r>
                        <a:rPr lang="en-US" sz="1800" b="1" u="none" strike="noStrike" dirty="0" err="1">
                          <a:effectLst/>
                          <a:latin typeface="Calibri" panose="020F0502020204030204" pitchFamily="34" charset="0"/>
                          <a:cs typeface="Calibri" panose="020F0502020204030204" pitchFamily="34" charset="0"/>
                        </a:rPr>
                        <a:t>Tap.Life</a:t>
                      </a:r>
                      <a:r>
                        <a:rPr lang="en-US" sz="1800" b="1" u="none" strike="noStrike" dirty="0">
                          <a:effectLst/>
                          <a:latin typeface="Calibri" panose="020F0502020204030204" pitchFamily="34" charset="0"/>
                          <a:cs typeface="Calibri" panose="020F0502020204030204" pitchFamily="34" charset="0"/>
                        </a:rPr>
                        <a:t>)</a:t>
                      </a:r>
                      <a:endParaRPr lang="en-US" sz="1800" b="1"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tc>
                  <a:txBody>
                    <a:bodyPr/>
                    <a:lstStyle/>
                    <a:p>
                      <a:pPr algn="ctr" fontAlgn="b"/>
                      <a:r>
                        <a:rPr lang="en-US" sz="1800" u="none" strike="noStrike" dirty="0">
                          <a:effectLst/>
                          <a:latin typeface="Calibri" panose="020F0502020204030204" pitchFamily="34" charset="0"/>
                          <a:cs typeface="Calibri" panose="020F0502020204030204" pitchFamily="34" charset="0"/>
                        </a:rPr>
                        <a:t>&lt;blank&gt;</a:t>
                      </a:r>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tc>
                  <a:txBody>
                    <a:bodyPr/>
                    <a:lstStyle/>
                    <a:p>
                      <a:pPr algn="ctr" fontAlgn="b"/>
                      <a:r>
                        <a:rPr lang="en-US" sz="1800" u="none" strike="noStrike" dirty="0">
                          <a:effectLst/>
                          <a:latin typeface="Calibri" panose="020F0502020204030204" pitchFamily="34" charset="0"/>
                          <a:cs typeface="Calibri" panose="020F0502020204030204" pitchFamily="34" charset="0"/>
                        </a:rPr>
                        <a:t>15</a:t>
                      </a:r>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tc>
                  <a:txBody>
                    <a:bodyPr/>
                    <a:lstStyle/>
                    <a:p>
                      <a:pPr algn="ctr" fontAlgn="b"/>
                      <a:r>
                        <a:rPr lang="en-US" sz="1800" u="none" strike="noStrike" dirty="0" err="1">
                          <a:effectLst/>
                          <a:latin typeface="Calibri" panose="020F0502020204030204" pitchFamily="34" charset="0"/>
                          <a:cs typeface="Calibri" panose="020F0502020204030204" pitchFamily="34" charset="0"/>
                        </a:rPr>
                        <a:t>LifeMode</a:t>
                      </a:r>
                      <a:r>
                        <a:rPr lang="en-US" sz="1800" u="none" strike="noStrike" dirty="0">
                          <a:effectLst/>
                          <a:latin typeface="Calibri" panose="020F0502020204030204" pitchFamily="34" charset="0"/>
                          <a:cs typeface="Calibri" panose="020F0502020204030204" pitchFamily="34" charset="0"/>
                        </a:rPr>
                        <a:t> 15 is unclassified</a:t>
                      </a:r>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extLst>
                  <a:ext uri="{0D108BD9-81ED-4DB2-BD59-A6C34878D82A}">
                    <a16:rowId xmlns:a16="http://schemas.microsoft.com/office/drawing/2014/main" val="825027429"/>
                  </a:ext>
                </a:extLst>
              </a:tr>
              <a:tr h="1117905">
                <a:tc>
                  <a:txBody>
                    <a:bodyPr/>
                    <a:lstStyle/>
                    <a:p>
                      <a:pPr algn="ctr" fontAlgn="b"/>
                      <a:r>
                        <a:rPr lang="en-US" sz="1800" b="1" u="none" strike="noStrike" dirty="0">
                          <a:effectLst/>
                          <a:latin typeface="Calibri" panose="020F0502020204030204" pitchFamily="34" charset="0"/>
                          <a:cs typeface="Calibri" panose="020F0502020204030204" pitchFamily="34" charset="0"/>
                        </a:rPr>
                        <a:t>Tapestry Segment Number (</a:t>
                      </a:r>
                      <a:r>
                        <a:rPr lang="en-US" sz="1800" b="1" u="none" strike="noStrike" dirty="0" err="1">
                          <a:effectLst/>
                          <a:latin typeface="Calibri" panose="020F0502020204030204" pitchFamily="34" charset="0"/>
                          <a:cs typeface="Calibri" panose="020F0502020204030204" pitchFamily="34" charset="0"/>
                        </a:rPr>
                        <a:t>Tapsegnum</a:t>
                      </a:r>
                      <a:r>
                        <a:rPr lang="en-US" sz="1800" b="1" u="none" strike="noStrike" dirty="0">
                          <a:effectLst/>
                          <a:latin typeface="Calibri" panose="020F0502020204030204" pitchFamily="34" charset="0"/>
                          <a:cs typeface="Calibri" panose="020F0502020204030204" pitchFamily="34" charset="0"/>
                        </a:rPr>
                        <a:t>) </a:t>
                      </a:r>
                      <a:endParaRPr lang="en-US" sz="1800" b="1"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tc>
                  <a:txBody>
                    <a:bodyPr/>
                    <a:lstStyle/>
                    <a:p>
                      <a:pPr algn="ctr" fontAlgn="b"/>
                      <a:r>
                        <a:rPr lang="en-US" sz="1800" u="none" strike="noStrike" dirty="0">
                          <a:effectLst/>
                          <a:latin typeface="Calibri" panose="020F0502020204030204" pitchFamily="34" charset="0"/>
                          <a:cs typeface="Calibri" panose="020F0502020204030204" pitchFamily="34" charset="0"/>
                        </a:rPr>
                        <a:t>&lt;blank&gt;</a:t>
                      </a:r>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tc>
                  <a:txBody>
                    <a:bodyPr/>
                    <a:lstStyle/>
                    <a:p>
                      <a:pPr algn="ctr" fontAlgn="b"/>
                      <a:r>
                        <a:rPr lang="en-US" sz="1800" u="none" strike="noStrike" dirty="0">
                          <a:effectLst/>
                          <a:latin typeface="Calibri" panose="020F0502020204030204" pitchFamily="34" charset="0"/>
                          <a:cs typeface="Calibri" panose="020F0502020204030204" pitchFamily="34" charset="0"/>
                        </a:rPr>
                        <a:t>68</a:t>
                      </a:r>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tc>
                  <a:txBody>
                    <a:bodyPr/>
                    <a:lstStyle/>
                    <a:p>
                      <a:pPr algn="ctr" fontAlgn="b"/>
                      <a:r>
                        <a:rPr lang="en-US" sz="1800" u="none" strike="noStrike" dirty="0">
                          <a:effectLst/>
                          <a:latin typeface="Calibri" panose="020F0502020204030204" pitchFamily="34" charset="0"/>
                          <a:cs typeface="Calibri" panose="020F0502020204030204" pitchFamily="34" charset="0"/>
                        </a:rPr>
                        <a:t>While </a:t>
                      </a:r>
                      <a:r>
                        <a:rPr lang="en-US" sz="1800" u="none" strike="noStrike" dirty="0" err="1">
                          <a:effectLst/>
                          <a:latin typeface="Calibri" panose="020F0502020204030204" pitchFamily="34" charset="0"/>
                          <a:cs typeface="Calibri" panose="020F0502020204030204" pitchFamily="34" charset="0"/>
                        </a:rPr>
                        <a:t>LifeMode</a:t>
                      </a:r>
                      <a:r>
                        <a:rPr lang="en-US" sz="1800" u="none" strike="noStrike" dirty="0">
                          <a:effectLst/>
                          <a:latin typeface="Calibri" panose="020F0502020204030204" pitchFamily="34" charset="0"/>
                          <a:cs typeface="Calibri" panose="020F0502020204030204" pitchFamily="34" charset="0"/>
                        </a:rPr>
                        <a:t> is unclassified(15), Segment ID is 68</a:t>
                      </a:r>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extLst>
                  <a:ext uri="{0D108BD9-81ED-4DB2-BD59-A6C34878D82A}">
                    <a16:rowId xmlns:a16="http://schemas.microsoft.com/office/drawing/2014/main" val="717561262"/>
                  </a:ext>
                </a:extLst>
              </a:tr>
              <a:tr h="602587">
                <a:tc>
                  <a:txBody>
                    <a:bodyPr/>
                    <a:lstStyle/>
                    <a:p>
                      <a:pPr algn="ctr" fontAlgn="b"/>
                      <a:r>
                        <a:rPr lang="en-US" sz="1800" b="1" u="none" strike="noStrike" dirty="0">
                          <a:effectLst/>
                          <a:latin typeface="Calibri" panose="020F0502020204030204" pitchFamily="34" charset="0"/>
                          <a:cs typeface="Calibri" panose="020F0502020204030204" pitchFamily="34" charset="0"/>
                        </a:rPr>
                        <a:t>Gift Amount </a:t>
                      </a:r>
                      <a:endParaRPr lang="en-US" sz="1800" b="1"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tc>
                  <a:txBody>
                    <a:bodyPr/>
                    <a:lstStyle/>
                    <a:p>
                      <a:pPr algn="ctr" fontAlgn="b"/>
                      <a:r>
                        <a:rPr lang="en-US" sz="1800" u="none" strike="noStrike">
                          <a:effectLst/>
                          <a:latin typeface="Calibri" panose="020F0502020204030204" pitchFamily="34" charset="0"/>
                          <a:cs typeface="Calibri" panose="020F0502020204030204" pitchFamily="34" charset="0"/>
                        </a:rPr>
                        <a:t>&lt;blank&gt;</a:t>
                      </a:r>
                      <a:endParaRPr lang="en-US" sz="18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ctr"/>
                </a:tc>
                <a:tc>
                  <a:txBody>
                    <a:bodyPr/>
                    <a:lstStyle/>
                    <a:p>
                      <a:pPr algn="ctr" fontAlgn="b"/>
                      <a:r>
                        <a:rPr lang="en-US" sz="1800" u="none" strike="noStrike">
                          <a:effectLst/>
                          <a:latin typeface="Calibri" panose="020F0502020204030204" pitchFamily="34" charset="0"/>
                          <a:cs typeface="Calibri" panose="020F0502020204030204" pitchFamily="34" charset="0"/>
                        </a:rPr>
                        <a:t>0</a:t>
                      </a:r>
                      <a:endParaRPr lang="en-US" sz="18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ctr"/>
                </a:tc>
                <a:tc>
                  <a:txBody>
                    <a:bodyPr/>
                    <a:lstStyle/>
                    <a:p>
                      <a:pPr algn="ctr" fontAlgn="b"/>
                      <a:r>
                        <a:rPr lang="en-US" sz="1800" u="none" strike="noStrike" dirty="0">
                          <a:effectLst/>
                          <a:latin typeface="Calibri" panose="020F0502020204030204" pitchFamily="34" charset="0"/>
                          <a:cs typeface="Calibri" panose="020F0502020204030204" pitchFamily="34" charset="0"/>
                        </a:rPr>
                        <a:t>No donation</a:t>
                      </a:r>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ctr"/>
                </a:tc>
                <a:extLst>
                  <a:ext uri="{0D108BD9-81ED-4DB2-BD59-A6C34878D82A}">
                    <a16:rowId xmlns:a16="http://schemas.microsoft.com/office/drawing/2014/main" val="3264932307"/>
                  </a:ext>
                </a:extLst>
              </a:tr>
            </a:tbl>
          </a:graphicData>
        </a:graphic>
      </p:graphicFrame>
    </p:spTree>
    <p:extLst>
      <p:ext uri="{BB962C8B-B14F-4D97-AF65-F5344CB8AC3E}">
        <p14:creationId xmlns:p14="http://schemas.microsoft.com/office/powerpoint/2010/main" val="541667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E479B9A-8A28-4AE3-BA7D-E2630C7CBF16}"/>
              </a:ext>
            </a:extLst>
          </p:cNvPr>
          <p:cNvPicPr>
            <a:picLocks noChangeAspect="1"/>
          </p:cNvPicPr>
          <p:nvPr/>
        </p:nvPicPr>
        <p:blipFill>
          <a:blip r:embed="rId2"/>
          <a:stretch>
            <a:fillRect/>
          </a:stretch>
        </p:blipFill>
        <p:spPr>
          <a:xfrm>
            <a:off x="5075434" y="1520575"/>
            <a:ext cx="4358797" cy="4389337"/>
          </a:xfrm>
          <a:prstGeom prst="rect">
            <a:avLst/>
          </a:prstGeom>
        </p:spPr>
      </p:pic>
      <p:sp>
        <p:nvSpPr>
          <p:cNvPr id="2" name="Title 1">
            <a:extLst>
              <a:ext uri="{FF2B5EF4-FFF2-40B4-BE49-F238E27FC236}">
                <a16:creationId xmlns:a16="http://schemas.microsoft.com/office/drawing/2014/main" id="{6EE370A4-C777-4343-B61A-85DC6B57B513}"/>
              </a:ext>
            </a:extLst>
          </p:cNvPr>
          <p:cNvSpPr>
            <a:spLocks noGrp="1"/>
          </p:cNvSpPr>
          <p:nvPr>
            <p:ph type="title"/>
          </p:nvPr>
        </p:nvSpPr>
        <p:spPr>
          <a:xfrm>
            <a:off x="677334" y="609600"/>
            <a:ext cx="8596668" cy="1320800"/>
          </a:xfrm>
        </p:spPr>
        <p:txBody>
          <a:bodyPr anchor="t">
            <a:normAutofit/>
          </a:bodyPr>
          <a:lstStyle/>
          <a:p>
            <a:r>
              <a:rPr lang="en-US" dirty="0"/>
              <a:t>Variables Selection</a:t>
            </a:r>
          </a:p>
        </p:txBody>
      </p:sp>
      <p:sp>
        <p:nvSpPr>
          <p:cNvPr id="3" name="Content Placeholder 2">
            <a:extLst>
              <a:ext uri="{FF2B5EF4-FFF2-40B4-BE49-F238E27FC236}">
                <a16:creationId xmlns:a16="http://schemas.microsoft.com/office/drawing/2014/main" id="{9E6F1B91-30D0-4FF1-B74A-832E3FECA249}"/>
              </a:ext>
            </a:extLst>
          </p:cNvPr>
          <p:cNvSpPr>
            <a:spLocks noGrp="1"/>
          </p:cNvSpPr>
          <p:nvPr>
            <p:ph idx="1"/>
          </p:nvPr>
        </p:nvSpPr>
        <p:spPr>
          <a:xfrm>
            <a:off x="677334" y="1520575"/>
            <a:ext cx="4510892" cy="4621808"/>
          </a:xfrm>
        </p:spPr>
        <p:txBody>
          <a:bodyPr>
            <a:normAutofit/>
          </a:bodyPr>
          <a:lstStyle/>
          <a:p>
            <a:r>
              <a:rPr lang="en-US" dirty="0" err="1"/>
              <a:t>Meddi</a:t>
            </a:r>
            <a:r>
              <a:rPr lang="en-US" dirty="0"/>
              <a:t> Cy, </a:t>
            </a:r>
            <a:r>
              <a:rPr lang="en-US" dirty="0" err="1"/>
              <a:t>Medhinc</a:t>
            </a:r>
            <a:r>
              <a:rPr lang="en-US" dirty="0"/>
              <a:t> Cy and </a:t>
            </a:r>
            <a:r>
              <a:rPr lang="en-US" dirty="0" err="1"/>
              <a:t>Mednw</a:t>
            </a:r>
            <a:r>
              <a:rPr lang="en-US" dirty="0"/>
              <a:t> Cy are highly correlation -&gt; keep only </a:t>
            </a:r>
            <a:r>
              <a:rPr lang="en-US" dirty="0">
                <a:solidFill>
                  <a:srgbClr val="C00000"/>
                </a:solidFill>
              </a:rPr>
              <a:t>Median Household Income</a:t>
            </a:r>
          </a:p>
          <a:p>
            <a:r>
              <a:rPr lang="en-US" dirty="0" err="1"/>
              <a:t>TapLife</a:t>
            </a:r>
            <a:r>
              <a:rPr lang="en-US" dirty="0"/>
              <a:t> and </a:t>
            </a:r>
            <a:r>
              <a:rPr lang="en-US" dirty="0" err="1"/>
              <a:t>Tapsegnum</a:t>
            </a:r>
            <a:r>
              <a:rPr lang="en-US" dirty="0"/>
              <a:t> are highly correlation and they are correlated with income -&gt; use </a:t>
            </a:r>
            <a:r>
              <a:rPr lang="en-US" dirty="0" err="1">
                <a:solidFill>
                  <a:srgbClr val="C00000"/>
                </a:solidFill>
              </a:rPr>
              <a:t>Tapesry</a:t>
            </a:r>
            <a:r>
              <a:rPr lang="en-US" dirty="0">
                <a:solidFill>
                  <a:srgbClr val="C00000"/>
                </a:solidFill>
              </a:rPr>
              <a:t> Life </a:t>
            </a:r>
            <a:r>
              <a:rPr lang="en-US" dirty="0"/>
              <a:t>for segmentation</a:t>
            </a:r>
          </a:p>
          <a:p>
            <a:r>
              <a:rPr lang="en-US" dirty="0" err="1"/>
              <a:t>Lifetimetotal.Transamount</a:t>
            </a:r>
            <a:r>
              <a:rPr lang="en-US" dirty="0"/>
              <a:t> is highly correlated with </a:t>
            </a:r>
            <a:r>
              <a:rPr lang="en-US" dirty="0" err="1"/>
              <a:t>Prevyeartotal.Transamount</a:t>
            </a:r>
            <a:r>
              <a:rPr lang="en-US" dirty="0"/>
              <a:t> -&gt; keep </a:t>
            </a:r>
            <a:r>
              <a:rPr lang="en-US" dirty="0">
                <a:solidFill>
                  <a:srgbClr val="C00000"/>
                </a:solidFill>
              </a:rPr>
              <a:t>Previous Year Total Transaction Amount </a:t>
            </a:r>
            <a:endParaRPr lang="en-US" dirty="0"/>
          </a:p>
        </p:txBody>
      </p:sp>
    </p:spTree>
    <p:extLst>
      <p:ext uri="{BB962C8B-B14F-4D97-AF65-F5344CB8AC3E}">
        <p14:creationId xmlns:p14="http://schemas.microsoft.com/office/powerpoint/2010/main" val="1830490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370A4-C777-4343-B61A-85DC6B57B513}"/>
              </a:ext>
            </a:extLst>
          </p:cNvPr>
          <p:cNvSpPr>
            <a:spLocks noGrp="1"/>
          </p:cNvSpPr>
          <p:nvPr>
            <p:ph type="title"/>
          </p:nvPr>
        </p:nvSpPr>
        <p:spPr/>
        <p:txBody>
          <a:bodyPr/>
          <a:lstStyle/>
          <a:p>
            <a:r>
              <a:rPr lang="en-US" dirty="0"/>
              <a:t>Solution Approach</a:t>
            </a:r>
          </a:p>
        </p:txBody>
      </p:sp>
      <p:sp>
        <p:nvSpPr>
          <p:cNvPr id="3" name="Content Placeholder 2">
            <a:extLst>
              <a:ext uri="{FF2B5EF4-FFF2-40B4-BE49-F238E27FC236}">
                <a16:creationId xmlns:a16="http://schemas.microsoft.com/office/drawing/2014/main" id="{9E6F1B91-30D0-4FF1-B74A-832E3FECA249}"/>
              </a:ext>
            </a:extLst>
          </p:cNvPr>
          <p:cNvSpPr>
            <a:spLocks noGrp="1"/>
          </p:cNvSpPr>
          <p:nvPr>
            <p:ph idx="1"/>
          </p:nvPr>
        </p:nvSpPr>
        <p:spPr>
          <a:xfrm>
            <a:off x="677333" y="1579820"/>
            <a:ext cx="9127753" cy="4827157"/>
          </a:xfrm>
        </p:spPr>
        <p:txBody>
          <a:bodyPr>
            <a:normAutofit/>
          </a:bodyPr>
          <a:lstStyle/>
          <a:p>
            <a:endParaRPr lang="en-US" dirty="0"/>
          </a:p>
          <a:p>
            <a:endParaRPr lang="en-US" dirty="0"/>
          </a:p>
        </p:txBody>
      </p:sp>
      <p:graphicFrame>
        <p:nvGraphicFramePr>
          <p:cNvPr id="4" name="Diagram 3">
            <a:extLst>
              <a:ext uri="{FF2B5EF4-FFF2-40B4-BE49-F238E27FC236}">
                <a16:creationId xmlns:a16="http://schemas.microsoft.com/office/drawing/2014/main" id="{8E511EC5-8755-427F-B0BA-5608D2E0838C}"/>
              </a:ext>
            </a:extLst>
          </p:cNvPr>
          <p:cNvGraphicFramePr/>
          <p:nvPr>
            <p:extLst>
              <p:ext uri="{D42A27DB-BD31-4B8C-83A1-F6EECF244321}">
                <p14:modId xmlns:p14="http://schemas.microsoft.com/office/powerpoint/2010/main" val="2836529111"/>
              </p:ext>
            </p:extLst>
          </p:nvPr>
        </p:nvGraphicFramePr>
        <p:xfrm>
          <a:off x="363509" y="1579820"/>
          <a:ext cx="9224318" cy="38491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7414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370A4-C777-4343-B61A-85DC6B57B513}"/>
              </a:ext>
            </a:extLst>
          </p:cNvPr>
          <p:cNvSpPr>
            <a:spLocks noGrp="1"/>
          </p:cNvSpPr>
          <p:nvPr>
            <p:ph type="title"/>
          </p:nvPr>
        </p:nvSpPr>
        <p:spPr/>
        <p:txBody>
          <a:bodyPr/>
          <a:lstStyle/>
          <a:p>
            <a:r>
              <a:rPr lang="en-US" dirty="0"/>
              <a:t>Segmentation</a:t>
            </a:r>
          </a:p>
        </p:txBody>
      </p:sp>
      <p:sp>
        <p:nvSpPr>
          <p:cNvPr id="3" name="Content Placeholder 2">
            <a:extLst>
              <a:ext uri="{FF2B5EF4-FFF2-40B4-BE49-F238E27FC236}">
                <a16:creationId xmlns:a16="http://schemas.microsoft.com/office/drawing/2014/main" id="{9E6F1B91-30D0-4FF1-B74A-832E3FECA249}"/>
              </a:ext>
            </a:extLst>
          </p:cNvPr>
          <p:cNvSpPr>
            <a:spLocks noGrp="1"/>
          </p:cNvSpPr>
          <p:nvPr>
            <p:ph sz="half" idx="1"/>
          </p:nvPr>
        </p:nvSpPr>
        <p:spPr>
          <a:xfrm>
            <a:off x="824947" y="5269723"/>
            <a:ext cx="2971801" cy="1320800"/>
          </a:xfrm>
        </p:spPr>
        <p:txBody>
          <a:bodyPr>
            <a:normAutofit/>
          </a:bodyPr>
          <a:lstStyle/>
          <a:p>
            <a:r>
              <a:rPr lang="en-US" dirty="0"/>
              <a:t>Segment each group by Tapestry Life and level of average gift amount</a:t>
            </a:r>
          </a:p>
        </p:txBody>
      </p:sp>
      <p:sp>
        <p:nvSpPr>
          <p:cNvPr id="4" name="Content Placeholder 3">
            <a:extLst>
              <a:ext uri="{FF2B5EF4-FFF2-40B4-BE49-F238E27FC236}">
                <a16:creationId xmlns:a16="http://schemas.microsoft.com/office/drawing/2014/main" id="{7FBEAFFF-76A5-4C42-BD0A-6F57D08F79F4}"/>
              </a:ext>
            </a:extLst>
          </p:cNvPr>
          <p:cNvSpPr>
            <a:spLocks noGrp="1"/>
          </p:cNvSpPr>
          <p:nvPr>
            <p:ph sz="half" idx="2"/>
          </p:nvPr>
        </p:nvSpPr>
        <p:spPr>
          <a:xfrm>
            <a:off x="3697357" y="5269723"/>
            <a:ext cx="6430616" cy="1815547"/>
          </a:xfrm>
        </p:spPr>
        <p:txBody>
          <a:bodyPr>
            <a:normAutofit/>
          </a:bodyPr>
          <a:lstStyle/>
          <a:p>
            <a:r>
              <a:rPr lang="en-US" dirty="0"/>
              <a:t>Segment 1 -&gt; </a:t>
            </a:r>
            <a:r>
              <a:rPr lang="en-US" dirty="0" err="1"/>
              <a:t>Avg</a:t>
            </a:r>
            <a:r>
              <a:rPr lang="en-US" dirty="0"/>
              <a:t> Gift Amount &gt; $200</a:t>
            </a:r>
          </a:p>
          <a:p>
            <a:r>
              <a:rPr lang="en-US" dirty="0"/>
              <a:t>Segment 2 -&gt; </a:t>
            </a:r>
            <a:r>
              <a:rPr lang="en-US" dirty="0" err="1"/>
              <a:t>Avg</a:t>
            </a:r>
            <a:r>
              <a:rPr lang="en-US" dirty="0"/>
              <a:t> Gift Amount between $190 and $200 </a:t>
            </a:r>
          </a:p>
          <a:p>
            <a:r>
              <a:rPr lang="en-US" dirty="0"/>
              <a:t>Segment 3 -&gt; </a:t>
            </a:r>
            <a:r>
              <a:rPr lang="en-US" dirty="0" err="1"/>
              <a:t>Avg</a:t>
            </a:r>
            <a:r>
              <a:rPr lang="en-US" dirty="0"/>
              <a:t> Gift Amount &lt;$190 </a:t>
            </a:r>
          </a:p>
          <a:p>
            <a:r>
              <a:rPr lang="en-US" dirty="0"/>
              <a:t>Segment 4 -&gt; no income information participants</a:t>
            </a:r>
          </a:p>
          <a:p>
            <a:endParaRPr lang="en-US" dirty="0"/>
          </a:p>
        </p:txBody>
      </p:sp>
      <p:graphicFrame>
        <p:nvGraphicFramePr>
          <p:cNvPr id="5" name="Chart 4">
            <a:extLst>
              <a:ext uri="{FF2B5EF4-FFF2-40B4-BE49-F238E27FC236}">
                <a16:creationId xmlns:a16="http://schemas.microsoft.com/office/drawing/2014/main" id="{111B83EF-D43A-4569-A3C3-B5355A9D3D8D}"/>
              </a:ext>
            </a:extLst>
          </p:cNvPr>
          <p:cNvGraphicFramePr>
            <a:graphicFrameLocks/>
          </p:cNvGraphicFramePr>
          <p:nvPr>
            <p:extLst>
              <p:ext uri="{D42A27DB-BD31-4B8C-83A1-F6EECF244321}">
                <p14:modId xmlns:p14="http://schemas.microsoft.com/office/powerpoint/2010/main" val="1175935348"/>
              </p:ext>
            </p:extLst>
          </p:nvPr>
        </p:nvGraphicFramePr>
        <p:xfrm>
          <a:off x="1220369" y="1171527"/>
          <a:ext cx="8053633" cy="409819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4">
            <a:extLst>
              <a:ext uri="{FF2B5EF4-FFF2-40B4-BE49-F238E27FC236}">
                <a16:creationId xmlns:a16="http://schemas.microsoft.com/office/drawing/2014/main" id="{8D4C6E73-D862-4F60-9907-B0018E4DE45F}"/>
              </a:ext>
            </a:extLst>
          </p:cNvPr>
          <p:cNvSpPr txBox="1"/>
          <p:nvPr/>
        </p:nvSpPr>
        <p:spPr>
          <a:xfrm>
            <a:off x="3159896" y="1700981"/>
            <a:ext cx="1473200" cy="438150"/>
          </a:xfrm>
          <a:prstGeom prst="rect">
            <a:avLst/>
          </a:prstGeom>
          <a:no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1" dirty="0">
                <a:solidFill>
                  <a:srgbClr val="FF0000"/>
                </a:solidFill>
              </a:rPr>
              <a:t>Segment 1- High</a:t>
            </a:r>
            <a:r>
              <a:rPr lang="en-US" sz="1000" b="1" baseline="0" dirty="0">
                <a:solidFill>
                  <a:srgbClr val="FF0000"/>
                </a:solidFill>
              </a:rPr>
              <a:t> Gift Amount Participate</a:t>
            </a:r>
            <a:endParaRPr lang="en-US" sz="1000" b="1" dirty="0">
              <a:solidFill>
                <a:srgbClr val="FF0000"/>
              </a:solidFill>
            </a:endParaRPr>
          </a:p>
        </p:txBody>
      </p:sp>
    </p:spTree>
    <p:extLst>
      <p:ext uri="{BB962C8B-B14F-4D97-AF65-F5344CB8AC3E}">
        <p14:creationId xmlns:p14="http://schemas.microsoft.com/office/powerpoint/2010/main" val="546120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370A4-C777-4343-B61A-85DC6B57B513}"/>
              </a:ext>
            </a:extLst>
          </p:cNvPr>
          <p:cNvSpPr>
            <a:spLocks noGrp="1"/>
          </p:cNvSpPr>
          <p:nvPr>
            <p:ph type="title"/>
          </p:nvPr>
        </p:nvSpPr>
        <p:spPr/>
        <p:txBody>
          <a:bodyPr/>
          <a:lstStyle/>
          <a:p>
            <a:r>
              <a:rPr lang="en-US" dirty="0"/>
              <a:t>Segmentation</a:t>
            </a:r>
          </a:p>
        </p:txBody>
      </p:sp>
      <p:sp>
        <p:nvSpPr>
          <p:cNvPr id="3" name="Content Placeholder 2">
            <a:extLst>
              <a:ext uri="{FF2B5EF4-FFF2-40B4-BE49-F238E27FC236}">
                <a16:creationId xmlns:a16="http://schemas.microsoft.com/office/drawing/2014/main" id="{9E6F1B91-30D0-4FF1-B74A-832E3FECA249}"/>
              </a:ext>
            </a:extLst>
          </p:cNvPr>
          <p:cNvSpPr>
            <a:spLocks noGrp="1"/>
          </p:cNvSpPr>
          <p:nvPr>
            <p:ph sz="half" idx="1"/>
          </p:nvPr>
        </p:nvSpPr>
        <p:spPr>
          <a:xfrm>
            <a:off x="824947" y="5269723"/>
            <a:ext cx="7782831" cy="1320800"/>
          </a:xfrm>
        </p:spPr>
        <p:txBody>
          <a:bodyPr>
            <a:normAutofit/>
          </a:bodyPr>
          <a:lstStyle/>
          <a:p>
            <a:r>
              <a:rPr lang="en-US" dirty="0"/>
              <a:t>For non-zero dollar walkers, people who have higher income are more likely to have higher gift amount</a:t>
            </a:r>
          </a:p>
        </p:txBody>
      </p:sp>
      <p:pic>
        <p:nvPicPr>
          <p:cNvPr id="7" name="Picture 6">
            <a:extLst>
              <a:ext uri="{FF2B5EF4-FFF2-40B4-BE49-F238E27FC236}">
                <a16:creationId xmlns:a16="http://schemas.microsoft.com/office/drawing/2014/main" id="{ECA0DA3B-8AFD-4BA3-8869-9F9EA3901D1F}"/>
              </a:ext>
            </a:extLst>
          </p:cNvPr>
          <p:cNvPicPr>
            <a:picLocks noChangeAspect="1"/>
          </p:cNvPicPr>
          <p:nvPr/>
        </p:nvPicPr>
        <p:blipFill>
          <a:blip r:embed="rId2"/>
          <a:stretch>
            <a:fillRect/>
          </a:stretch>
        </p:blipFill>
        <p:spPr>
          <a:xfrm>
            <a:off x="887036" y="1557866"/>
            <a:ext cx="8597448" cy="3504976"/>
          </a:xfrm>
          <a:prstGeom prst="rect">
            <a:avLst/>
          </a:prstGeom>
        </p:spPr>
      </p:pic>
    </p:spTree>
    <p:extLst>
      <p:ext uri="{BB962C8B-B14F-4D97-AF65-F5344CB8AC3E}">
        <p14:creationId xmlns:p14="http://schemas.microsoft.com/office/powerpoint/2010/main" val="164489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370A4-C777-4343-B61A-85DC6B57B513}"/>
              </a:ext>
            </a:extLst>
          </p:cNvPr>
          <p:cNvSpPr>
            <a:spLocks noGrp="1"/>
          </p:cNvSpPr>
          <p:nvPr>
            <p:ph type="title"/>
          </p:nvPr>
        </p:nvSpPr>
        <p:spPr/>
        <p:txBody>
          <a:bodyPr/>
          <a:lstStyle/>
          <a:p>
            <a:r>
              <a:rPr lang="en-US" dirty="0"/>
              <a:t>Logistic Regression Model</a:t>
            </a:r>
            <a:br>
              <a:rPr lang="en-US" dirty="0"/>
            </a:br>
            <a:r>
              <a:rPr lang="en-US" dirty="0"/>
              <a:t>					</a:t>
            </a:r>
            <a:r>
              <a:rPr lang="en-US" sz="2400" dirty="0"/>
              <a:t>Segment 1 - High Gift Amount Participate</a:t>
            </a:r>
          </a:p>
        </p:txBody>
      </p:sp>
      <p:sp>
        <p:nvSpPr>
          <p:cNvPr id="3" name="Content Placeholder 2">
            <a:extLst>
              <a:ext uri="{FF2B5EF4-FFF2-40B4-BE49-F238E27FC236}">
                <a16:creationId xmlns:a16="http://schemas.microsoft.com/office/drawing/2014/main" id="{9E6F1B91-30D0-4FF1-B74A-832E3FECA249}"/>
              </a:ext>
            </a:extLst>
          </p:cNvPr>
          <p:cNvSpPr>
            <a:spLocks noGrp="1"/>
          </p:cNvSpPr>
          <p:nvPr>
            <p:ph sz="half" idx="1"/>
          </p:nvPr>
        </p:nvSpPr>
        <p:spPr>
          <a:xfrm>
            <a:off x="677334" y="2160589"/>
            <a:ext cx="4572000" cy="2982144"/>
          </a:xfrm>
        </p:spPr>
        <p:txBody>
          <a:bodyPr>
            <a:normAutofit/>
          </a:bodyPr>
          <a:lstStyle/>
          <a:p>
            <a:r>
              <a:rPr lang="en-US" altLang="zh-TW" dirty="0"/>
              <a:t>Choose variables with importance  &gt; 1</a:t>
            </a:r>
            <a:endParaRPr lang="en-US" dirty="0"/>
          </a:p>
          <a:p>
            <a:endParaRPr lang="en-US" dirty="0"/>
          </a:p>
        </p:txBody>
      </p:sp>
      <p:sp>
        <p:nvSpPr>
          <p:cNvPr id="6" name="Content Placeholder 5">
            <a:extLst>
              <a:ext uri="{FF2B5EF4-FFF2-40B4-BE49-F238E27FC236}">
                <a16:creationId xmlns:a16="http://schemas.microsoft.com/office/drawing/2014/main" id="{40DF95D1-F32C-4ADE-B2B8-E5174A00E7D2}"/>
              </a:ext>
            </a:extLst>
          </p:cNvPr>
          <p:cNvSpPr>
            <a:spLocks noGrp="1"/>
          </p:cNvSpPr>
          <p:nvPr>
            <p:ph sz="half" idx="2"/>
          </p:nvPr>
        </p:nvSpPr>
        <p:spPr>
          <a:xfrm>
            <a:off x="5249334" y="2160589"/>
            <a:ext cx="4184034" cy="2982144"/>
          </a:xfrm>
        </p:spPr>
        <p:txBody>
          <a:bodyPr/>
          <a:lstStyle/>
          <a:p>
            <a:r>
              <a:rPr lang="en-US" dirty="0"/>
              <a:t>ROC = 0.798 in Segment 1</a:t>
            </a:r>
          </a:p>
        </p:txBody>
      </p:sp>
      <p:pic>
        <p:nvPicPr>
          <p:cNvPr id="5" name="Picture 4">
            <a:extLst>
              <a:ext uri="{FF2B5EF4-FFF2-40B4-BE49-F238E27FC236}">
                <a16:creationId xmlns:a16="http://schemas.microsoft.com/office/drawing/2014/main" id="{4EC72BC5-05BD-45CE-8D3B-742DCFE6FA78}"/>
              </a:ext>
            </a:extLst>
          </p:cNvPr>
          <p:cNvPicPr>
            <a:picLocks noChangeAspect="1"/>
          </p:cNvPicPr>
          <p:nvPr/>
        </p:nvPicPr>
        <p:blipFill>
          <a:blip r:embed="rId2"/>
          <a:stretch>
            <a:fillRect/>
          </a:stretch>
        </p:blipFill>
        <p:spPr>
          <a:xfrm>
            <a:off x="5338876" y="2775726"/>
            <a:ext cx="3754911" cy="2128271"/>
          </a:xfrm>
          <a:prstGeom prst="rect">
            <a:avLst/>
          </a:prstGeom>
        </p:spPr>
      </p:pic>
      <p:sp>
        <p:nvSpPr>
          <p:cNvPr id="7" name="Content Placeholder 2">
            <a:extLst>
              <a:ext uri="{FF2B5EF4-FFF2-40B4-BE49-F238E27FC236}">
                <a16:creationId xmlns:a16="http://schemas.microsoft.com/office/drawing/2014/main" id="{6C3480DD-23AF-4D96-8D8E-B60914489D70}"/>
              </a:ext>
            </a:extLst>
          </p:cNvPr>
          <p:cNvSpPr txBox="1">
            <a:spLocks/>
          </p:cNvSpPr>
          <p:nvPr/>
        </p:nvSpPr>
        <p:spPr>
          <a:xfrm>
            <a:off x="810068" y="5733814"/>
            <a:ext cx="2740288" cy="65199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TW" dirty="0"/>
              <a:t>Accuracy = 79.21%</a:t>
            </a:r>
            <a:endParaRPr lang="en-US" dirty="0"/>
          </a:p>
          <a:p>
            <a:endParaRPr lang="en-US" dirty="0"/>
          </a:p>
        </p:txBody>
      </p:sp>
      <p:graphicFrame>
        <p:nvGraphicFramePr>
          <p:cNvPr id="9" name="Table 8">
            <a:extLst>
              <a:ext uri="{FF2B5EF4-FFF2-40B4-BE49-F238E27FC236}">
                <a16:creationId xmlns:a16="http://schemas.microsoft.com/office/drawing/2014/main" id="{1E240A9B-0585-448C-9752-DA6A81BF4C19}"/>
              </a:ext>
            </a:extLst>
          </p:cNvPr>
          <p:cNvGraphicFramePr>
            <a:graphicFrameLocks noGrp="1"/>
          </p:cNvGraphicFramePr>
          <p:nvPr>
            <p:extLst>
              <p:ext uri="{D42A27DB-BD31-4B8C-83A1-F6EECF244321}">
                <p14:modId xmlns:p14="http://schemas.microsoft.com/office/powerpoint/2010/main" val="2140809639"/>
              </p:ext>
            </p:extLst>
          </p:nvPr>
        </p:nvGraphicFramePr>
        <p:xfrm>
          <a:off x="3449341" y="5372922"/>
          <a:ext cx="3239556" cy="1146595"/>
        </p:xfrm>
        <a:graphic>
          <a:graphicData uri="http://schemas.openxmlformats.org/drawingml/2006/table">
            <a:tbl>
              <a:tblPr>
                <a:tableStyleId>{68D230F3-CF80-4859-8CE7-A43EE81993B5}</a:tableStyleId>
              </a:tblPr>
              <a:tblGrid>
                <a:gridCol w="809889">
                  <a:extLst>
                    <a:ext uri="{9D8B030D-6E8A-4147-A177-3AD203B41FA5}">
                      <a16:colId xmlns:a16="http://schemas.microsoft.com/office/drawing/2014/main" val="237741564"/>
                    </a:ext>
                  </a:extLst>
                </a:gridCol>
                <a:gridCol w="809889">
                  <a:extLst>
                    <a:ext uri="{9D8B030D-6E8A-4147-A177-3AD203B41FA5}">
                      <a16:colId xmlns:a16="http://schemas.microsoft.com/office/drawing/2014/main" val="262141679"/>
                    </a:ext>
                  </a:extLst>
                </a:gridCol>
                <a:gridCol w="809889">
                  <a:extLst>
                    <a:ext uri="{9D8B030D-6E8A-4147-A177-3AD203B41FA5}">
                      <a16:colId xmlns:a16="http://schemas.microsoft.com/office/drawing/2014/main" val="4007682529"/>
                    </a:ext>
                  </a:extLst>
                </a:gridCol>
                <a:gridCol w="809889">
                  <a:extLst>
                    <a:ext uri="{9D8B030D-6E8A-4147-A177-3AD203B41FA5}">
                      <a16:colId xmlns:a16="http://schemas.microsoft.com/office/drawing/2014/main" val="1646483346"/>
                    </a:ext>
                  </a:extLst>
                </a:gridCol>
              </a:tblGrid>
              <a:tr h="233999">
                <a:tc gridSpan="4">
                  <a:txBody>
                    <a:bodyPr/>
                    <a:lstStyle/>
                    <a:p>
                      <a:pPr algn="ctr" fontAlgn="b"/>
                      <a:r>
                        <a:rPr lang="en-US" sz="1400" u="none" strike="noStrike" dirty="0">
                          <a:effectLst/>
                        </a:rPr>
                        <a:t>Segment 1</a:t>
                      </a:r>
                      <a:endParaRPr lang="en-US" sz="1400" b="0" i="0" u="none" strike="noStrike" dirty="0">
                        <a:solidFill>
                          <a:srgbClr val="000000"/>
                        </a:solidFill>
                        <a:effectLst/>
                        <a:latin typeface="Calibri" panose="020F0502020204030204" pitchFamily="34" charset="0"/>
                      </a:endParaRPr>
                    </a:p>
                  </a:txBody>
                  <a:tcPr marL="6350" marR="6350" marT="635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7164254"/>
                  </a:ext>
                </a:extLst>
              </a:tr>
              <a:tr h="226199">
                <a:tc>
                  <a:txBody>
                    <a:bodyPr/>
                    <a:lstStyle/>
                    <a:p>
                      <a:pPr algn="l"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6350" marR="6350" marT="6350" marB="0" anchor="b"/>
                </a:tc>
                <a:tc gridSpan="2">
                  <a:txBody>
                    <a:bodyPr/>
                    <a:lstStyle/>
                    <a:p>
                      <a:pPr algn="ctr" fontAlgn="b"/>
                      <a:r>
                        <a:rPr lang="en-US" sz="1400" u="none" strike="noStrike">
                          <a:effectLst/>
                        </a:rPr>
                        <a:t>Actual</a:t>
                      </a:r>
                      <a:endParaRPr lang="en-US" sz="1400" b="0" i="0" u="none" strike="noStrike">
                        <a:solidFill>
                          <a:srgbClr val="000000"/>
                        </a:solidFill>
                        <a:effectLst/>
                        <a:latin typeface="Calibri" panose="020F0502020204030204" pitchFamily="34" charset="0"/>
                      </a:endParaRPr>
                    </a:p>
                  </a:txBody>
                  <a:tcPr marL="6350" marR="6350" marT="6350" marB="0" anchor="b"/>
                </a:tc>
                <a:tc hMerge="1">
                  <a:txBody>
                    <a:bodyPr/>
                    <a:lstStyle/>
                    <a:p>
                      <a:endParaRPr lang="en-US"/>
                    </a:p>
                  </a:txBody>
                  <a:tcPr/>
                </a:tc>
                <a:extLst>
                  <a:ext uri="{0D108BD9-81ED-4DB2-BD59-A6C34878D82A}">
                    <a16:rowId xmlns:a16="http://schemas.microsoft.com/office/drawing/2014/main" val="3570505816"/>
                  </a:ext>
                </a:extLst>
              </a:tr>
              <a:tr h="226199">
                <a:tc>
                  <a:txBody>
                    <a:bodyPr/>
                    <a:lstStyle/>
                    <a:p>
                      <a:pPr algn="l"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ZDW</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3021752"/>
                  </a:ext>
                </a:extLst>
              </a:tr>
              <a:tr h="226199">
                <a:tc rowSpan="2">
                  <a:txBody>
                    <a:bodyPr/>
                    <a:lstStyle/>
                    <a:p>
                      <a:pPr algn="ctr" fontAlgn="b"/>
                      <a:r>
                        <a:rPr lang="en-US" sz="1400" u="none" strike="noStrike" dirty="0">
                          <a:effectLst/>
                        </a:rPr>
                        <a:t>Predicted</a:t>
                      </a:r>
                      <a:endParaRPr lang="en-US"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29349</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10740</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27613960"/>
                  </a:ext>
                </a:extLst>
              </a:tr>
              <a:tr h="233999">
                <a:tc vMerge="1">
                  <a:txBody>
                    <a:bodyPr/>
                    <a:lstStyle/>
                    <a:p>
                      <a:endParaRPr lang="en-US"/>
                    </a:p>
                  </a:txBody>
                  <a:tcPr/>
                </a:tc>
                <a:tc>
                  <a:txBody>
                    <a:bodyPr/>
                    <a:lstStyle/>
                    <a:p>
                      <a:pPr algn="ctr"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6541</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36483</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53473160"/>
                  </a:ext>
                </a:extLst>
              </a:tr>
            </a:tbl>
          </a:graphicData>
        </a:graphic>
      </p:graphicFrame>
      <p:graphicFrame>
        <p:nvGraphicFramePr>
          <p:cNvPr id="11" name="Chart 10">
            <a:extLst>
              <a:ext uri="{FF2B5EF4-FFF2-40B4-BE49-F238E27FC236}">
                <a16:creationId xmlns:a16="http://schemas.microsoft.com/office/drawing/2014/main" id="{6A2FC4C9-A8F6-4FC7-9855-CBE63D4D7511}"/>
              </a:ext>
            </a:extLst>
          </p:cNvPr>
          <p:cNvGraphicFramePr>
            <a:graphicFrameLocks/>
          </p:cNvGraphicFramePr>
          <p:nvPr>
            <p:extLst>
              <p:ext uri="{D42A27DB-BD31-4B8C-83A1-F6EECF244321}">
                <p14:modId xmlns:p14="http://schemas.microsoft.com/office/powerpoint/2010/main" val="2126703189"/>
              </p:ext>
            </p:extLst>
          </p:nvPr>
        </p:nvGraphicFramePr>
        <p:xfrm>
          <a:off x="766876" y="2579895"/>
          <a:ext cx="4302243" cy="2659321"/>
        </p:xfrm>
        <a:graphic>
          <a:graphicData uri="http://schemas.openxmlformats.org/drawingml/2006/chart">
            <c:chart xmlns:c="http://schemas.openxmlformats.org/drawingml/2006/chart" xmlns:r="http://schemas.openxmlformats.org/officeDocument/2006/relationships" r:id="rId3"/>
          </a:graphicData>
        </a:graphic>
      </p:graphicFrame>
      <p:sp>
        <p:nvSpPr>
          <p:cNvPr id="12" name="Rectangle 11">
            <a:extLst>
              <a:ext uri="{FF2B5EF4-FFF2-40B4-BE49-F238E27FC236}">
                <a16:creationId xmlns:a16="http://schemas.microsoft.com/office/drawing/2014/main" id="{CA09497F-4E84-4DBE-B009-D3CD40D61AA6}"/>
              </a:ext>
            </a:extLst>
          </p:cNvPr>
          <p:cNvSpPr/>
          <p:nvPr/>
        </p:nvSpPr>
        <p:spPr>
          <a:xfrm>
            <a:off x="766876" y="3157151"/>
            <a:ext cx="3798946" cy="136542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5948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370A4-C777-4343-B61A-85DC6B57B513}"/>
              </a:ext>
            </a:extLst>
          </p:cNvPr>
          <p:cNvSpPr>
            <a:spLocks noGrp="1"/>
          </p:cNvSpPr>
          <p:nvPr>
            <p:ph type="title"/>
          </p:nvPr>
        </p:nvSpPr>
        <p:spPr/>
        <p:txBody>
          <a:bodyPr/>
          <a:lstStyle/>
          <a:p>
            <a:r>
              <a:rPr lang="en-US" dirty="0"/>
              <a:t>Logistic Regression Model</a:t>
            </a:r>
            <a:br>
              <a:rPr lang="en-US" dirty="0"/>
            </a:br>
            <a:r>
              <a:rPr lang="en-US" dirty="0"/>
              <a:t>					</a:t>
            </a:r>
            <a:r>
              <a:rPr lang="en-US" sz="2400" dirty="0"/>
              <a:t>Segment 2 - Middle Gift Amount Participate</a:t>
            </a:r>
          </a:p>
        </p:txBody>
      </p:sp>
      <p:sp>
        <p:nvSpPr>
          <p:cNvPr id="3" name="Content Placeholder 2">
            <a:extLst>
              <a:ext uri="{FF2B5EF4-FFF2-40B4-BE49-F238E27FC236}">
                <a16:creationId xmlns:a16="http://schemas.microsoft.com/office/drawing/2014/main" id="{9E6F1B91-30D0-4FF1-B74A-832E3FECA249}"/>
              </a:ext>
            </a:extLst>
          </p:cNvPr>
          <p:cNvSpPr>
            <a:spLocks noGrp="1"/>
          </p:cNvSpPr>
          <p:nvPr>
            <p:ph sz="half" idx="1"/>
          </p:nvPr>
        </p:nvSpPr>
        <p:spPr>
          <a:xfrm>
            <a:off x="677334" y="2160589"/>
            <a:ext cx="4572000" cy="2982144"/>
          </a:xfrm>
        </p:spPr>
        <p:txBody>
          <a:bodyPr>
            <a:normAutofit/>
          </a:bodyPr>
          <a:lstStyle/>
          <a:p>
            <a:r>
              <a:rPr lang="en-US" altLang="zh-TW" dirty="0"/>
              <a:t>Choose variables with importance  &gt; 1</a:t>
            </a:r>
            <a:endParaRPr lang="en-US" dirty="0"/>
          </a:p>
          <a:p>
            <a:endParaRPr lang="en-US" dirty="0"/>
          </a:p>
        </p:txBody>
      </p:sp>
      <p:sp>
        <p:nvSpPr>
          <p:cNvPr id="6" name="Content Placeholder 5">
            <a:extLst>
              <a:ext uri="{FF2B5EF4-FFF2-40B4-BE49-F238E27FC236}">
                <a16:creationId xmlns:a16="http://schemas.microsoft.com/office/drawing/2014/main" id="{40DF95D1-F32C-4ADE-B2B8-E5174A00E7D2}"/>
              </a:ext>
            </a:extLst>
          </p:cNvPr>
          <p:cNvSpPr>
            <a:spLocks noGrp="1"/>
          </p:cNvSpPr>
          <p:nvPr>
            <p:ph sz="half" idx="2"/>
          </p:nvPr>
        </p:nvSpPr>
        <p:spPr>
          <a:xfrm>
            <a:off x="5249334" y="2153038"/>
            <a:ext cx="4184034" cy="2982144"/>
          </a:xfrm>
        </p:spPr>
        <p:txBody>
          <a:bodyPr/>
          <a:lstStyle/>
          <a:p>
            <a:r>
              <a:rPr lang="en-US" dirty="0"/>
              <a:t>ROC = 0.8162 in Segment 2</a:t>
            </a:r>
          </a:p>
        </p:txBody>
      </p:sp>
      <p:sp>
        <p:nvSpPr>
          <p:cNvPr id="7" name="Content Placeholder 2">
            <a:extLst>
              <a:ext uri="{FF2B5EF4-FFF2-40B4-BE49-F238E27FC236}">
                <a16:creationId xmlns:a16="http://schemas.microsoft.com/office/drawing/2014/main" id="{6C3480DD-23AF-4D96-8D8E-B60914489D70}"/>
              </a:ext>
            </a:extLst>
          </p:cNvPr>
          <p:cNvSpPr txBox="1">
            <a:spLocks/>
          </p:cNvSpPr>
          <p:nvPr/>
        </p:nvSpPr>
        <p:spPr>
          <a:xfrm>
            <a:off x="810068" y="5733814"/>
            <a:ext cx="2740288" cy="65199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TW" dirty="0"/>
              <a:t>Accuracy = 81.85%</a:t>
            </a:r>
            <a:endParaRPr lang="en-US" dirty="0"/>
          </a:p>
          <a:p>
            <a:endParaRPr lang="en-US" dirty="0"/>
          </a:p>
        </p:txBody>
      </p:sp>
      <p:pic>
        <p:nvPicPr>
          <p:cNvPr id="11" name="Picture 10">
            <a:extLst>
              <a:ext uri="{FF2B5EF4-FFF2-40B4-BE49-F238E27FC236}">
                <a16:creationId xmlns:a16="http://schemas.microsoft.com/office/drawing/2014/main" id="{1D1BE7C0-3DE1-48DC-8ED7-0352EEB11E0E}"/>
              </a:ext>
            </a:extLst>
          </p:cNvPr>
          <p:cNvPicPr>
            <a:picLocks noChangeAspect="1"/>
          </p:cNvPicPr>
          <p:nvPr/>
        </p:nvPicPr>
        <p:blipFill>
          <a:blip r:embed="rId2"/>
          <a:stretch>
            <a:fillRect/>
          </a:stretch>
        </p:blipFill>
        <p:spPr>
          <a:xfrm>
            <a:off x="5360545" y="2709667"/>
            <a:ext cx="3640387" cy="2115646"/>
          </a:xfrm>
          <a:prstGeom prst="rect">
            <a:avLst/>
          </a:prstGeom>
        </p:spPr>
      </p:pic>
      <p:graphicFrame>
        <p:nvGraphicFramePr>
          <p:cNvPr id="12" name="Chart 11">
            <a:extLst>
              <a:ext uri="{FF2B5EF4-FFF2-40B4-BE49-F238E27FC236}">
                <a16:creationId xmlns:a16="http://schemas.microsoft.com/office/drawing/2014/main" id="{BB1EBAD8-48FB-4286-AA9A-E4D1CB5D17C5}"/>
              </a:ext>
            </a:extLst>
          </p:cNvPr>
          <p:cNvGraphicFramePr>
            <a:graphicFrameLocks/>
          </p:cNvGraphicFramePr>
          <p:nvPr>
            <p:extLst>
              <p:ext uri="{D42A27DB-BD31-4B8C-83A1-F6EECF244321}">
                <p14:modId xmlns:p14="http://schemas.microsoft.com/office/powerpoint/2010/main" val="380088923"/>
              </p:ext>
            </p:extLst>
          </p:nvPr>
        </p:nvGraphicFramePr>
        <p:xfrm>
          <a:off x="677334" y="2574356"/>
          <a:ext cx="4412634" cy="2664860"/>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7">
            <a:extLst>
              <a:ext uri="{FF2B5EF4-FFF2-40B4-BE49-F238E27FC236}">
                <a16:creationId xmlns:a16="http://schemas.microsoft.com/office/drawing/2014/main" id="{260C774E-8B30-4BF5-8C4F-AEADFFA3B867}"/>
              </a:ext>
            </a:extLst>
          </p:cNvPr>
          <p:cNvSpPr/>
          <p:nvPr/>
        </p:nvSpPr>
        <p:spPr>
          <a:xfrm>
            <a:off x="624016" y="3175686"/>
            <a:ext cx="3892379" cy="13208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Table 12">
            <a:extLst>
              <a:ext uri="{FF2B5EF4-FFF2-40B4-BE49-F238E27FC236}">
                <a16:creationId xmlns:a16="http://schemas.microsoft.com/office/drawing/2014/main" id="{FF7B8907-7724-4069-B28F-EF3A7E7DE01E}"/>
              </a:ext>
            </a:extLst>
          </p:cNvPr>
          <p:cNvGraphicFramePr>
            <a:graphicFrameLocks noGrp="1"/>
          </p:cNvGraphicFramePr>
          <p:nvPr>
            <p:extLst>
              <p:ext uri="{D42A27DB-BD31-4B8C-83A1-F6EECF244321}">
                <p14:modId xmlns:p14="http://schemas.microsoft.com/office/powerpoint/2010/main" val="1824793918"/>
              </p:ext>
            </p:extLst>
          </p:nvPr>
        </p:nvGraphicFramePr>
        <p:xfrm>
          <a:off x="3478426" y="5394250"/>
          <a:ext cx="3126260" cy="1146595"/>
        </p:xfrm>
        <a:graphic>
          <a:graphicData uri="http://schemas.openxmlformats.org/drawingml/2006/table">
            <a:tbl>
              <a:tblPr>
                <a:tableStyleId>{68D230F3-CF80-4859-8CE7-A43EE81993B5}</a:tableStyleId>
              </a:tblPr>
              <a:tblGrid>
                <a:gridCol w="781565">
                  <a:extLst>
                    <a:ext uri="{9D8B030D-6E8A-4147-A177-3AD203B41FA5}">
                      <a16:colId xmlns:a16="http://schemas.microsoft.com/office/drawing/2014/main" val="491438673"/>
                    </a:ext>
                  </a:extLst>
                </a:gridCol>
                <a:gridCol w="781565">
                  <a:extLst>
                    <a:ext uri="{9D8B030D-6E8A-4147-A177-3AD203B41FA5}">
                      <a16:colId xmlns:a16="http://schemas.microsoft.com/office/drawing/2014/main" val="205185130"/>
                    </a:ext>
                  </a:extLst>
                </a:gridCol>
                <a:gridCol w="781565">
                  <a:extLst>
                    <a:ext uri="{9D8B030D-6E8A-4147-A177-3AD203B41FA5}">
                      <a16:colId xmlns:a16="http://schemas.microsoft.com/office/drawing/2014/main" val="3154683477"/>
                    </a:ext>
                  </a:extLst>
                </a:gridCol>
                <a:gridCol w="781565">
                  <a:extLst>
                    <a:ext uri="{9D8B030D-6E8A-4147-A177-3AD203B41FA5}">
                      <a16:colId xmlns:a16="http://schemas.microsoft.com/office/drawing/2014/main" val="4036199611"/>
                    </a:ext>
                  </a:extLst>
                </a:gridCol>
              </a:tblGrid>
              <a:tr h="233999">
                <a:tc gridSpan="4">
                  <a:txBody>
                    <a:bodyPr/>
                    <a:lstStyle/>
                    <a:p>
                      <a:pPr algn="ctr" fontAlgn="b"/>
                      <a:r>
                        <a:rPr lang="en-US" sz="1400" u="none" strike="noStrike" dirty="0">
                          <a:effectLst/>
                        </a:rPr>
                        <a:t>Segment 2</a:t>
                      </a:r>
                      <a:endParaRPr lang="en-US" sz="1400" b="0" i="0" u="none" strike="noStrike" dirty="0">
                        <a:solidFill>
                          <a:srgbClr val="000000"/>
                        </a:solidFill>
                        <a:effectLst/>
                        <a:latin typeface="Calibri" panose="020F0502020204030204" pitchFamily="34" charset="0"/>
                      </a:endParaRPr>
                    </a:p>
                  </a:txBody>
                  <a:tcPr marL="6350" marR="6350" marT="635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59027468"/>
                  </a:ext>
                </a:extLst>
              </a:tr>
              <a:tr h="226199">
                <a:tc>
                  <a:txBody>
                    <a:bodyPr/>
                    <a:lstStyle/>
                    <a:p>
                      <a:pPr algn="l"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6350" marR="6350" marT="6350" marB="0" anchor="b"/>
                </a:tc>
                <a:tc gridSpan="2">
                  <a:txBody>
                    <a:bodyPr/>
                    <a:lstStyle/>
                    <a:p>
                      <a:pPr algn="ctr" fontAlgn="b"/>
                      <a:r>
                        <a:rPr lang="en-US" sz="1400" u="none" strike="noStrike" dirty="0">
                          <a:effectLst/>
                        </a:rPr>
                        <a:t>Actual</a:t>
                      </a:r>
                      <a:endParaRPr lang="en-US" sz="1400" b="0" i="0" u="none" strike="noStrike" dirty="0">
                        <a:solidFill>
                          <a:srgbClr val="000000"/>
                        </a:solidFill>
                        <a:effectLst/>
                        <a:latin typeface="Calibri" panose="020F0502020204030204" pitchFamily="34" charset="0"/>
                      </a:endParaRPr>
                    </a:p>
                  </a:txBody>
                  <a:tcPr marL="6350" marR="6350" marT="6350" marB="0" anchor="b"/>
                </a:tc>
                <a:tc hMerge="1">
                  <a:txBody>
                    <a:bodyPr/>
                    <a:lstStyle/>
                    <a:p>
                      <a:endParaRPr lang="en-US"/>
                    </a:p>
                  </a:txBody>
                  <a:tcPr/>
                </a:tc>
                <a:extLst>
                  <a:ext uri="{0D108BD9-81ED-4DB2-BD59-A6C34878D82A}">
                    <a16:rowId xmlns:a16="http://schemas.microsoft.com/office/drawing/2014/main" val="2207659677"/>
                  </a:ext>
                </a:extLst>
              </a:tr>
              <a:tr h="226199">
                <a:tc>
                  <a:txBody>
                    <a:bodyPr/>
                    <a:lstStyle/>
                    <a:p>
                      <a:pPr algn="l"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ZDW</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38894335"/>
                  </a:ext>
                </a:extLst>
              </a:tr>
              <a:tr h="226199">
                <a:tc rowSpan="2">
                  <a:txBody>
                    <a:bodyPr/>
                    <a:lstStyle/>
                    <a:p>
                      <a:pPr algn="ctr" fontAlgn="b"/>
                      <a:r>
                        <a:rPr lang="en-US" sz="1400" u="none" strike="noStrike" dirty="0">
                          <a:effectLst/>
                        </a:rPr>
                        <a:t>Predicted</a:t>
                      </a:r>
                      <a:endParaRPr lang="en-US"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21439</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10033</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72531537"/>
                  </a:ext>
                </a:extLst>
              </a:tr>
              <a:tr h="233999">
                <a:tc vMerge="1">
                  <a:txBody>
                    <a:bodyPr/>
                    <a:lstStyle/>
                    <a:p>
                      <a:endParaRPr lang="en-US"/>
                    </a:p>
                  </a:txBody>
                  <a:tcPr/>
                </a:tc>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3158</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38029</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75813064"/>
                  </a:ext>
                </a:extLst>
              </a:tr>
            </a:tbl>
          </a:graphicData>
        </a:graphic>
      </p:graphicFrame>
    </p:spTree>
    <p:extLst>
      <p:ext uri="{BB962C8B-B14F-4D97-AF65-F5344CB8AC3E}">
        <p14:creationId xmlns:p14="http://schemas.microsoft.com/office/powerpoint/2010/main" val="3888669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370A4-C777-4343-B61A-85DC6B57B513}"/>
              </a:ext>
            </a:extLst>
          </p:cNvPr>
          <p:cNvSpPr>
            <a:spLocks noGrp="1"/>
          </p:cNvSpPr>
          <p:nvPr>
            <p:ph type="title"/>
          </p:nvPr>
        </p:nvSpPr>
        <p:spPr/>
        <p:txBody>
          <a:bodyPr/>
          <a:lstStyle/>
          <a:p>
            <a:r>
              <a:rPr lang="en-US" dirty="0"/>
              <a:t>Logistic Regression Model</a:t>
            </a:r>
            <a:br>
              <a:rPr lang="en-US" dirty="0"/>
            </a:br>
            <a:r>
              <a:rPr lang="en-US" dirty="0"/>
              <a:t>					</a:t>
            </a:r>
            <a:r>
              <a:rPr lang="en-US" sz="2400" dirty="0"/>
              <a:t>Segment 3 - Low Gift Amount Participate</a:t>
            </a:r>
          </a:p>
        </p:txBody>
      </p:sp>
      <p:sp>
        <p:nvSpPr>
          <p:cNvPr id="3" name="Content Placeholder 2">
            <a:extLst>
              <a:ext uri="{FF2B5EF4-FFF2-40B4-BE49-F238E27FC236}">
                <a16:creationId xmlns:a16="http://schemas.microsoft.com/office/drawing/2014/main" id="{9E6F1B91-30D0-4FF1-B74A-832E3FECA249}"/>
              </a:ext>
            </a:extLst>
          </p:cNvPr>
          <p:cNvSpPr>
            <a:spLocks noGrp="1"/>
          </p:cNvSpPr>
          <p:nvPr>
            <p:ph sz="half" idx="1"/>
          </p:nvPr>
        </p:nvSpPr>
        <p:spPr>
          <a:xfrm>
            <a:off x="677334" y="2160589"/>
            <a:ext cx="4572000" cy="2982144"/>
          </a:xfrm>
        </p:spPr>
        <p:txBody>
          <a:bodyPr>
            <a:normAutofit/>
          </a:bodyPr>
          <a:lstStyle/>
          <a:p>
            <a:r>
              <a:rPr lang="en-US" altLang="zh-TW" dirty="0"/>
              <a:t>Choose variables with importance  &gt; 2</a:t>
            </a:r>
            <a:endParaRPr lang="en-US" dirty="0"/>
          </a:p>
          <a:p>
            <a:endParaRPr lang="en-US" dirty="0"/>
          </a:p>
        </p:txBody>
      </p:sp>
      <p:sp>
        <p:nvSpPr>
          <p:cNvPr id="6" name="Content Placeholder 5">
            <a:extLst>
              <a:ext uri="{FF2B5EF4-FFF2-40B4-BE49-F238E27FC236}">
                <a16:creationId xmlns:a16="http://schemas.microsoft.com/office/drawing/2014/main" id="{40DF95D1-F32C-4ADE-B2B8-E5174A00E7D2}"/>
              </a:ext>
            </a:extLst>
          </p:cNvPr>
          <p:cNvSpPr>
            <a:spLocks noGrp="1"/>
          </p:cNvSpPr>
          <p:nvPr>
            <p:ph sz="half" idx="2"/>
          </p:nvPr>
        </p:nvSpPr>
        <p:spPr>
          <a:xfrm>
            <a:off x="5249334" y="2160589"/>
            <a:ext cx="4184034" cy="2982144"/>
          </a:xfrm>
        </p:spPr>
        <p:txBody>
          <a:bodyPr/>
          <a:lstStyle/>
          <a:p>
            <a:r>
              <a:rPr lang="en-US" dirty="0"/>
              <a:t>ROC = 0.8119 in Segment 3</a:t>
            </a:r>
          </a:p>
        </p:txBody>
      </p:sp>
      <p:sp>
        <p:nvSpPr>
          <p:cNvPr id="7" name="Content Placeholder 2">
            <a:extLst>
              <a:ext uri="{FF2B5EF4-FFF2-40B4-BE49-F238E27FC236}">
                <a16:creationId xmlns:a16="http://schemas.microsoft.com/office/drawing/2014/main" id="{6C3480DD-23AF-4D96-8D8E-B60914489D70}"/>
              </a:ext>
            </a:extLst>
          </p:cNvPr>
          <p:cNvSpPr txBox="1">
            <a:spLocks/>
          </p:cNvSpPr>
          <p:nvPr/>
        </p:nvSpPr>
        <p:spPr>
          <a:xfrm>
            <a:off x="810068" y="5733814"/>
            <a:ext cx="2740288" cy="65199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TW" dirty="0"/>
              <a:t>Accuracy = 82.29%</a:t>
            </a:r>
            <a:endParaRPr lang="en-US" dirty="0"/>
          </a:p>
          <a:p>
            <a:endParaRPr lang="en-US" dirty="0"/>
          </a:p>
        </p:txBody>
      </p:sp>
      <p:graphicFrame>
        <p:nvGraphicFramePr>
          <p:cNvPr id="4" name="Table 3">
            <a:extLst>
              <a:ext uri="{FF2B5EF4-FFF2-40B4-BE49-F238E27FC236}">
                <a16:creationId xmlns:a16="http://schemas.microsoft.com/office/drawing/2014/main" id="{F40B9719-C948-4E9B-853B-54AA077C46A8}"/>
              </a:ext>
            </a:extLst>
          </p:cNvPr>
          <p:cNvGraphicFramePr>
            <a:graphicFrameLocks noGrp="1"/>
          </p:cNvGraphicFramePr>
          <p:nvPr>
            <p:extLst>
              <p:ext uri="{D42A27DB-BD31-4B8C-83A1-F6EECF244321}">
                <p14:modId xmlns:p14="http://schemas.microsoft.com/office/powerpoint/2010/main" val="61261421"/>
              </p:ext>
            </p:extLst>
          </p:nvPr>
        </p:nvGraphicFramePr>
        <p:xfrm>
          <a:off x="3463859" y="5317052"/>
          <a:ext cx="3103760" cy="1305734"/>
        </p:xfrm>
        <a:graphic>
          <a:graphicData uri="http://schemas.openxmlformats.org/drawingml/2006/table">
            <a:tbl>
              <a:tblPr>
                <a:tableStyleId>{68D230F3-CF80-4859-8CE7-A43EE81993B5}</a:tableStyleId>
              </a:tblPr>
              <a:tblGrid>
                <a:gridCol w="775940">
                  <a:extLst>
                    <a:ext uri="{9D8B030D-6E8A-4147-A177-3AD203B41FA5}">
                      <a16:colId xmlns:a16="http://schemas.microsoft.com/office/drawing/2014/main" val="3606277033"/>
                    </a:ext>
                  </a:extLst>
                </a:gridCol>
                <a:gridCol w="775940">
                  <a:extLst>
                    <a:ext uri="{9D8B030D-6E8A-4147-A177-3AD203B41FA5}">
                      <a16:colId xmlns:a16="http://schemas.microsoft.com/office/drawing/2014/main" val="1693333609"/>
                    </a:ext>
                  </a:extLst>
                </a:gridCol>
                <a:gridCol w="775940">
                  <a:extLst>
                    <a:ext uri="{9D8B030D-6E8A-4147-A177-3AD203B41FA5}">
                      <a16:colId xmlns:a16="http://schemas.microsoft.com/office/drawing/2014/main" val="1326799874"/>
                    </a:ext>
                  </a:extLst>
                </a:gridCol>
                <a:gridCol w="775940">
                  <a:extLst>
                    <a:ext uri="{9D8B030D-6E8A-4147-A177-3AD203B41FA5}">
                      <a16:colId xmlns:a16="http://schemas.microsoft.com/office/drawing/2014/main" val="646620924"/>
                    </a:ext>
                  </a:extLst>
                </a:gridCol>
              </a:tblGrid>
              <a:tr h="266476">
                <a:tc gridSpan="4">
                  <a:txBody>
                    <a:bodyPr/>
                    <a:lstStyle/>
                    <a:p>
                      <a:pPr algn="ctr" fontAlgn="b"/>
                      <a:r>
                        <a:rPr lang="en-US" sz="1400" u="none" strike="noStrike" dirty="0">
                          <a:effectLst/>
                        </a:rPr>
                        <a:t>Segment 3</a:t>
                      </a:r>
                      <a:endParaRPr lang="en-US" sz="1400" b="0" i="0" u="none" strike="noStrike" dirty="0">
                        <a:solidFill>
                          <a:srgbClr val="000000"/>
                        </a:solidFill>
                        <a:effectLst/>
                        <a:latin typeface="Calibri" panose="020F0502020204030204" pitchFamily="34" charset="0"/>
                      </a:endParaRPr>
                    </a:p>
                  </a:txBody>
                  <a:tcPr marL="6350" marR="6350" marT="635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60640026"/>
                  </a:ext>
                </a:extLst>
              </a:tr>
              <a:tr h="257594">
                <a:tc>
                  <a:txBody>
                    <a:bodyPr/>
                    <a:lstStyle/>
                    <a:p>
                      <a:pPr algn="l"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6350" marR="6350" marT="6350" marB="0" anchor="b"/>
                </a:tc>
                <a:tc gridSpan="2">
                  <a:txBody>
                    <a:bodyPr/>
                    <a:lstStyle/>
                    <a:p>
                      <a:pPr algn="ctr" fontAlgn="b"/>
                      <a:r>
                        <a:rPr lang="en-US" sz="1400" u="none" strike="noStrike">
                          <a:effectLst/>
                        </a:rPr>
                        <a:t>Actual</a:t>
                      </a:r>
                      <a:endParaRPr lang="en-US" sz="1400" b="0" i="0" u="none" strike="noStrike">
                        <a:solidFill>
                          <a:srgbClr val="000000"/>
                        </a:solidFill>
                        <a:effectLst/>
                        <a:latin typeface="Calibri" panose="020F0502020204030204" pitchFamily="34" charset="0"/>
                      </a:endParaRPr>
                    </a:p>
                  </a:txBody>
                  <a:tcPr marL="6350" marR="6350" marT="6350" marB="0" anchor="b"/>
                </a:tc>
                <a:tc hMerge="1">
                  <a:txBody>
                    <a:bodyPr/>
                    <a:lstStyle/>
                    <a:p>
                      <a:endParaRPr lang="en-US"/>
                    </a:p>
                  </a:txBody>
                  <a:tcPr/>
                </a:tc>
                <a:extLst>
                  <a:ext uri="{0D108BD9-81ED-4DB2-BD59-A6C34878D82A}">
                    <a16:rowId xmlns:a16="http://schemas.microsoft.com/office/drawing/2014/main" val="1508884499"/>
                  </a:ext>
                </a:extLst>
              </a:tr>
              <a:tr h="257594">
                <a:tc>
                  <a:txBody>
                    <a:bodyPr/>
                    <a:lstStyle/>
                    <a:p>
                      <a:pPr algn="l"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ZDW</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7607892"/>
                  </a:ext>
                </a:extLst>
              </a:tr>
              <a:tr h="257594">
                <a:tc rowSpan="2">
                  <a:txBody>
                    <a:bodyPr/>
                    <a:lstStyle/>
                    <a:p>
                      <a:pPr algn="ctr" fontAlgn="b"/>
                      <a:r>
                        <a:rPr lang="en-US" sz="1400" u="none" strike="noStrike" dirty="0">
                          <a:effectLst/>
                        </a:rPr>
                        <a:t>Predicted</a:t>
                      </a:r>
                      <a:endParaRPr lang="en-US"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21008</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9668</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88248194"/>
                  </a:ext>
                </a:extLst>
              </a:tr>
              <a:tr h="266476">
                <a:tc vMerge="1">
                  <a:txBody>
                    <a:bodyPr/>
                    <a:lstStyle/>
                    <a:p>
                      <a:endParaRPr lang="en-US"/>
                    </a:p>
                  </a:txBody>
                  <a:tcPr/>
                </a:tc>
                <a:tc>
                  <a:txBody>
                    <a:bodyPr/>
                    <a:lstStyle/>
                    <a:p>
                      <a:pPr algn="ctr"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3123</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38444</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58527087"/>
                  </a:ext>
                </a:extLst>
              </a:tr>
            </a:tbl>
          </a:graphicData>
        </a:graphic>
      </p:graphicFrame>
      <p:pic>
        <p:nvPicPr>
          <p:cNvPr id="14" name="Picture 13">
            <a:extLst>
              <a:ext uri="{FF2B5EF4-FFF2-40B4-BE49-F238E27FC236}">
                <a16:creationId xmlns:a16="http://schemas.microsoft.com/office/drawing/2014/main" id="{D1A4FCE6-B2E3-4B52-BA7F-0DC202E1ED7A}"/>
              </a:ext>
            </a:extLst>
          </p:cNvPr>
          <p:cNvPicPr>
            <a:picLocks noChangeAspect="1"/>
          </p:cNvPicPr>
          <p:nvPr/>
        </p:nvPicPr>
        <p:blipFill>
          <a:blip r:embed="rId2"/>
          <a:stretch>
            <a:fillRect/>
          </a:stretch>
        </p:blipFill>
        <p:spPr>
          <a:xfrm>
            <a:off x="5400462" y="2709731"/>
            <a:ext cx="3664106" cy="2058179"/>
          </a:xfrm>
          <a:prstGeom prst="rect">
            <a:avLst/>
          </a:prstGeom>
        </p:spPr>
      </p:pic>
      <p:graphicFrame>
        <p:nvGraphicFramePr>
          <p:cNvPr id="15" name="Chart 14">
            <a:extLst>
              <a:ext uri="{FF2B5EF4-FFF2-40B4-BE49-F238E27FC236}">
                <a16:creationId xmlns:a16="http://schemas.microsoft.com/office/drawing/2014/main" id="{66EDD9D6-1846-4AC9-9293-BFA393B5E7F6}"/>
              </a:ext>
            </a:extLst>
          </p:cNvPr>
          <p:cNvGraphicFramePr>
            <a:graphicFrameLocks/>
          </p:cNvGraphicFramePr>
          <p:nvPr>
            <p:extLst>
              <p:ext uri="{D42A27DB-BD31-4B8C-83A1-F6EECF244321}">
                <p14:modId xmlns:p14="http://schemas.microsoft.com/office/powerpoint/2010/main" val="3806435108"/>
              </p:ext>
            </p:extLst>
          </p:nvPr>
        </p:nvGraphicFramePr>
        <p:xfrm>
          <a:off x="677334" y="2501422"/>
          <a:ext cx="4412634" cy="2622490"/>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4">
            <a:extLst>
              <a:ext uri="{FF2B5EF4-FFF2-40B4-BE49-F238E27FC236}">
                <a16:creationId xmlns:a16="http://schemas.microsoft.com/office/drawing/2014/main" id="{01665B70-06A5-4450-A728-786274D43CE0}"/>
              </a:ext>
            </a:extLst>
          </p:cNvPr>
          <p:cNvSpPr/>
          <p:nvPr/>
        </p:nvSpPr>
        <p:spPr>
          <a:xfrm>
            <a:off x="722870" y="3076832"/>
            <a:ext cx="3824416" cy="107503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7881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370A4-C777-4343-B61A-85DC6B57B513}"/>
              </a:ext>
            </a:extLst>
          </p:cNvPr>
          <p:cNvSpPr>
            <a:spLocks noGrp="1"/>
          </p:cNvSpPr>
          <p:nvPr>
            <p:ph type="title"/>
          </p:nvPr>
        </p:nvSpPr>
        <p:spPr/>
        <p:txBody>
          <a:bodyPr/>
          <a:lstStyle/>
          <a:p>
            <a:r>
              <a:rPr lang="en-US" dirty="0"/>
              <a:t>Logistic Regression Model </a:t>
            </a:r>
            <a:r>
              <a:rPr lang="en-US" sz="2400" dirty="0"/>
              <a:t>- Overall</a:t>
            </a:r>
          </a:p>
        </p:txBody>
      </p:sp>
      <p:sp>
        <p:nvSpPr>
          <p:cNvPr id="3" name="Content Placeholder 2">
            <a:extLst>
              <a:ext uri="{FF2B5EF4-FFF2-40B4-BE49-F238E27FC236}">
                <a16:creationId xmlns:a16="http://schemas.microsoft.com/office/drawing/2014/main" id="{9E6F1B91-30D0-4FF1-B74A-832E3FECA249}"/>
              </a:ext>
            </a:extLst>
          </p:cNvPr>
          <p:cNvSpPr>
            <a:spLocks noGrp="1"/>
          </p:cNvSpPr>
          <p:nvPr>
            <p:ph sz="half" idx="1"/>
          </p:nvPr>
        </p:nvSpPr>
        <p:spPr>
          <a:xfrm>
            <a:off x="726762" y="1829253"/>
            <a:ext cx="4572000" cy="2982144"/>
          </a:xfrm>
        </p:spPr>
        <p:txBody>
          <a:bodyPr>
            <a:normAutofit/>
          </a:bodyPr>
          <a:lstStyle/>
          <a:p>
            <a:r>
              <a:rPr lang="en-US" altLang="zh-TW" dirty="0"/>
              <a:t>Choose variables based on 3 segments</a:t>
            </a:r>
            <a:endParaRPr lang="en-US" dirty="0"/>
          </a:p>
          <a:p>
            <a:endParaRPr lang="en-US" dirty="0"/>
          </a:p>
        </p:txBody>
      </p:sp>
      <p:sp>
        <p:nvSpPr>
          <p:cNvPr id="6" name="Content Placeholder 5">
            <a:extLst>
              <a:ext uri="{FF2B5EF4-FFF2-40B4-BE49-F238E27FC236}">
                <a16:creationId xmlns:a16="http://schemas.microsoft.com/office/drawing/2014/main" id="{40DF95D1-F32C-4ADE-B2B8-E5174A00E7D2}"/>
              </a:ext>
            </a:extLst>
          </p:cNvPr>
          <p:cNvSpPr>
            <a:spLocks noGrp="1"/>
          </p:cNvSpPr>
          <p:nvPr>
            <p:ph sz="half" idx="2"/>
          </p:nvPr>
        </p:nvSpPr>
        <p:spPr>
          <a:xfrm>
            <a:off x="5488587" y="1829253"/>
            <a:ext cx="4184034" cy="2982144"/>
          </a:xfrm>
        </p:spPr>
        <p:txBody>
          <a:bodyPr/>
          <a:lstStyle/>
          <a:p>
            <a:r>
              <a:rPr lang="en-US" dirty="0"/>
              <a:t>ROC = 0.5876 in whole dataset</a:t>
            </a:r>
          </a:p>
        </p:txBody>
      </p:sp>
      <p:sp>
        <p:nvSpPr>
          <p:cNvPr id="7" name="Content Placeholder 2">
            <a:extLst>
              <a:ext uri="{FF2B5EF4-FFF2-40B4-BE49-F238E27FC236}">
                <a16:creationId xmlns:a16="http://schemas.microsoft.com/office/drawing/2014/main" id="{6C3480DD-23AF-4D96-8D8E-B60914489D70}"/>
              </a:ext>
            </a:extLst>
          </p:cNvPr>
          <p:cNvSpPr txBox="1">
            <a:spLocks/>
          </p:cNvSpPr>
          <p:nvPr/>
        </p:nvSpPr>
        <p:spPr>
          <a:xfrm>
            <a:off x="1279585" y="5299964"/>
            <a:ext cx="2740288" cy="65199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TW" dirty="0"/>
              <a:t>Accuracy = 81.78%</a:t>
            </a:r>
            <a:endParaRPr lang="en-US" dirty="0"/>
          </a:p>
          <a:p>
            <a:endParaRPr lang="en-US" dirty="0"/>
          </a:p>
        </p:txBody>
      </p:sp>
      <p:pic>
        <p:nvPicPr>
          <p:cNvPr id="10" name="Picture 9">
            <a:extLst>
              <a:ext uri="{FF2B5EF4-FFF2-40B4-BE49-F238E27FC236}">
                <a16:creationId xmlns:a16="http://schemas.microsoft.com/office/drawing/2014/main" id="{12756B59-477F-4637-B454-0C534BBD91C8}"/>
              </a:ext>
            </a:extLst>
          </p:cNvPr>
          <p:cNvPicPr>
            <a:picLocks noChangeAspect="1"/>
          </p:cNvPicPr>
          <p:nvPr/>
        </p:nvPicPr>
        <p:blipFill>
          <a:blip r:embed="rId2"/>
          <a:stretch>
            <a:fillRect/>
          </a:stretch>
        </p:blipFill>
        <p:spPr>
          <a:xfrm>
            <a:off x="5793260" y="2291896"/>
            <a:ext cx="3693096" cy="2158005"/>
          </a:xfrm>
          <a:prstGeom prst="rect">
            <a:avLst/>
          </a:prstGeom>
        </p:spPr>
      </p:pic>
      <p:graphicFrame>
        <p:nvGraphicFramePr>
          <p:cNvPr id="11" name="Table 10">
            <a:extLst>
              <a:ext uri="{FF2B5EF4-FFF2-40B4-BE49-F238E27FC236}">
                <a16:creationId xmlns:a16="http://schemas.microsoft.com/office/drawing/2014/main" id="{E9BA5269-1602-4E37-8173-6121B0EE99AE}"/>
              </a:ext>
            </a:extLst>
          </p:cNvPr>
          <p:cNvGraphicFramePr>
            <a:graphicFrameLocks noGrp="1"/>
          </p:cNvGraphicFramePr>
          <p:nvPr>
            <p:extLst>
              <p:ext uri="{D42A27DB-BD31-4B8C-83A1-F6EECF244321}">
                <p14:modId xmlns:p14="http://schemas.microsoft.com/office/powerpoint/2010/main" val="3496377009"/>
              </p:ext>
            </p:extLst>
          </p:nvPr>
        </p:nvGraphicFramePr>
        <p:xfrm>
          <a:off x="1113001" y="2526177"/>
          <a:ext cx="4114000" cy="1835760"/>
        </p:xfrm>
        <a:graphic>
          <a:graphicData uri="http://schemas.openxmlformats.org/drawingml/2006/table">
            <a:tbl>
              <a:tblPr>
                <a:tableStyleId>{5C22544A-7EE6-4342-B048-85BDC9FD1C3A}</a:tableStyleId>
              </a:tblPr>
              <a:tblGrid>
                <a:gridCol w="1914404">
                  <a:extLst>
                    <a:ext uri="{9D8B030D-6E8A-4147-A177-3AD203B41FA5}">
                      <a16:colId xmlns:a16="http://schemas.microsoft.com/office/drawing/2014/main" val="2453145413"/>
                    </a:ext>
                  </a:extLst>
                </a:gridCol>
                <a:gridCol w="741406">
                  <a:extLst>
                    <a:ext uri="{9D8B030D-6E8A-4147-A177-3AD203B41FA5}">
                      <a16:colId xmlns:a16="http://schemas.microsoft.com/office/drawing/2014/main" val="2349500350"/>
                    </a:ext>
                  </a:extLst>
                </a:gridCol>
                <a:gridCol w="747859">
                  <a:extLst>
                    <a:ext uri="{9D8B030D-6E8A-4147-A177-3AD203B41FA5}">
                      <a16:colId xmlns:a16="http://schemas.microsoft.com/office/drawing/2014/main" val="3900146316"/>
                    </a:ext>
                  </a:extLst>
                </a:gridCol>
                <a:gridCol w="710331">
                  <a:extLst>
                    <a:ext uri="{9D8B030D-6E8A-4147-A177-3AD203B41FA5}">
                      <a16:colId xmlns:a16="http://schemas.microsoft.com/office/drawing/2014/main" val="1733609405"/>
                    </a:ext>
                  </a:extLst>
                </a:gridCol>
              </a:tblGrid>
              <a:tr h="229470">
                <a:tc>
                  <a:txBody>
                    <a:bodyPr/>
                    <a:lstStyle/>
                    <a:p>
                      <a:pPr algn="ctr" fontAlgn="b"/>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b="0" u="none" strike="noStrike" dirty="0">
                          <a:effectLst/>
                        </a:rPr>
                        <a:t>segment 1</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b="0" u="none" strike="noStrike" dirty="0">
                          <a:effectLst/>
                        </a:rPr>
                        <a:t>segment 2</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b="0" u="none" strike="noStrike" dirty="0">
                          <a:effectLst/>
                        </a:rPr>
                        <a:t>segment 3 </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16646181"/>
                  </a:ext>
                </a:extLst>
              </a:tr>
              <a:tr h="229470">
                <a:tc>
                  <a:txBody>
                    <a:bodyPr/>
                    <a:lstStyle/>
                    <a:p>
                      <a:pPr algn="ctr" fontAlgn="b"/>
                      <a:r>
                        <a:rPr lang="en-US" sz="1100" u="none" strike="noStrike" dirty="0" err="1">
                          <a:effectLst/>
                        </a:rPr>
                        <a:t>Curryeartotal.Transamount</a:t>
                      </a:r>
                      <a:endParaRPr lang="en-US" sz="1100" b="0" i="0" u="none" strike="noStrike" dirty="0">
                        <a:solidFill>
                          <a:srgbClr val="000000"/>
                        </a:solidFill>
                        <a:effectLst/>
                        <a:latin typeface="Calibri" panose="020F0502020204030204" pitchFamily="34" charset="0"/>
                      </a:endParaRPr>
                    </a:p>
                  </a:txBody>
                  <a:tcPr marL="6350" marR="6350" marT="6350" marB="0" anchor="b">
                    <a:solidFill>
                      <a:schemeClr val="accent6">
                        <a:lumMod val="60000"/>
                        <a:lumOff val="40000"/>
                      </a:schemeClr>
                    </a:solidFill>
                  </a:tcPr>
                </a:tc>
                <a:tc>
                  <a:txBody>
                    <a:bodyPr/>
                    <a:lstStyle/>
                    <a:p>
                      <a:pPr algn="ctr" fontAlgn="b"/>
                      <a:r>
                        <a:rPr lang="en-US" sz="1100" u="none" strike="noStrike" dirty="0">
                          <a:effectLst/>
                        </a:rPr>
                        <a:t>V</a:t>
                      </a:r>
                      <a:endParaRPr lang="en-US" sz="1100" b="0" i="0" u="none" strike="noStrike" dirty="0">
                        <a:solidFill>
                          <a:srgbClr val="000000"/>
                        </a:solidFill>
                        <a:effectLst/>
                        <a:latin typeface="Calibri" panose="020F0502020204030204" pitchFamily="34" charset="0"/>
                      </a:endParaRPr>
                    </a:p>
                  </a:txBody>
                  <a:tcPr marL="6350" marR="6350" marT="6350" marB="0" anchor="b">
                    <a:solidFill>
                      <a:schemeClr val="accent6">
                        <a:lumMod val="60000"/>
                        <a:lumOff val="40000"/>
                      </a:schemeClr>
                    </a:solidFill>
                  </a:tcPr>
                </a:tc>
                <a:tc>
                  <a:txBody>
                    <a:bodyPr/>
                    <a:lstStyle/>
                    <a:p>
                      <a:pPr algn="ctr" fontAlgn="b"/>
                      <a:r>
                        <a:rPr lang="en-US" sz="1100" u="none" strike="noStrike" dirty="0">
                          <a:effectLst/>
                        </a:rPr>
                        <a:t>V</a:t>
                      </a:r>
                      <a:endParaRPr lang="en-US" sz="1100" b="0" i="0" u="none" strike="noStrike" dirty="0">
                        <a:solidFill>
                          <a:srgbClr val="000000"/>
                        </a:solidFill>
                        <a:effectLst/>
                        <a:latin typeface="Calibri" panose="020F0502020204030204" pitchFamily="34" charset="0"/>
                      </a:endParaRPr>
                    </a:p>
                  </a:txBody>
                  <a:tcPr marL="6350" marR="6350" marT="6350" marB="0" anchor="b">
                    <a:solidFill>
                      <a:schemeClr val="accent6">
                        <a:lumMod val="60000"/>
                        <a:lumOff val="40000"/>
                      </a:schemeClr>
                    </a:solidFill>
                  </a:tcPr>
                </a:tc>
                <a:tc>
                  <a:txBody>
                    <a:bodyPr/>
                    <a:lstStyle/>
                    <a:p>
                      <a:pPr algn="ctr" fontAlgn="b"/>
                      <a:r>
                        <a:rPr lang="en-US" sz="1100" u="none" strike="noStrike" dirty="0">
                          <a:effectLst/>
                        </a:rPr>
                        <a:t>V</a:t>
                      </a:r>
                      <a:endParaRPr lang="en-US" sz="1100" b="0" i="0" u="none" strike="noStrike" dirty="0">
                        <a:solidFill>
                          <a:srgbClr val="000000"/>
                        </a:solidFill>
                        <a:effectLst/>
                        <a:latin typeface="Calibri" panose="020F0502020204030204" pitchFamily="34" charset="0"/>
                      </a:endParaRPr>
                    </a:p>
                  </a:txBody>
                  <a:tcPr marL="6350" marR="6350" marT="6350" marB="0" anchor="b">
                    <a:solidFill>
                      <a:schemeClr val="accent6">
                        <a:lumMod val="60000"/>
                        <a:lumOff val="40000"/>
                      </a:schemeClr>
                    </a:solidFill>
                  </a:tcPr>
                </a:tc>
                <a:extLst>
                  <a:ext uri="{0D108BD9-81ED-4DB2-BD59-A6C34878D82A}">
                    <a16:rowId xmlns:a16="http://schemas.microsoft.com/office/drawing/2014/main" val="1387825291"/>
                  </a:ext>
                </a:extLst>
              </a:tr>
              <a:tr h="229470">
                <a:tc>
                  <a:txBody>
                    <a:bodyPr/>
                    <a:lstStyle/>
                    <a:p>
                      <a:pPr algn="ctr" fontAlgn="b"/>
                      <a:r>
                        <a:rPr lang="en-US" sz="1100" u="none" strike="noStrike" dirty="0" err="1">
                          <a:effectLst/>
                        </a:rPr>
                        <a:t>Curryeartotal.Transcount</a:t>
                      </a:r>
                      <a:endParaRPr lang="en-US" sz="1100" b="0" i="0" u="none" strike="noStrike" dirty="0">
                        <a:solidFill>
                          <a:srgbClr val="000000"/>
                        </a:solidFill>
                        <a:effectLst/>
                        <a:latin typeface="Calibri" panose="020F0502020204030204" pitchFamily="34" charset="0"/>
                      </a:endParaRPr>
                    </a:p>
                  </a:txBody>
                  <a:tcPr marL="6350" marR="6350" marT="6350" marB="0" anchor="b">
                    <a:solidFill>
                      <a:schemeClr val="accent6">
                        <a:lumMod val="60000"/>
                        <a:lumOff val="40000"/>
                      </a:schemeClr>
                    </a:solidFill>
                  </a:tcPr>
                </a:tc>
                <a:tc>
                  <a:txBody>
                    <a:bodyPr/>
                    <a:lstStyle/>
                    <a:p>
                      <a:pPr algn="ctr" fontAlgn="b"/>
                      <a:r>
                        <a:rPr lang="en-US" sz="1100" u="none" strike="noStrike" dirty="0">
                          <a:effectLst/>
                        </a:rPr>
                        <a:t>V</a:t>
                      </a:r>
                      <a:endParaRPr lang="en-US" sz="1100" b="0" i="0" u="none" strike="noStrike" dirty="0">
                        <a:solidFill>
                          <a:srgbClr val="000000"/>
                        </a:solidFill>
                        <a:effectLst/>
                        <a:latin typeface="Calibri" panose="020F0502020204030204" pitchFamily="34" charset="0"/>
                      </a:endParaRPr>
                    </a:p>
                  </a:txBody>
                  <a:tcPr marL="6350" marR="6350" marT="6350" marB="0" anchor="b">
                    <a:solidFill>
                      <a:schemeClr val="accent6">
                        <a:lumMod val="60000"/>
                        <a:lumOff val="40000"/>
                      </a:schemeClr>
                    </a:solidFill>
                  </a:tcPr>
                </a:tc>
                <a:tc>
                  <a:txBody>
                    <a:bodyPr/>
                    <a:lstStyle/>
                    <a:p>
                      <a:pPr algn="ctr" fontAlgn="b"/>
                      <a:r>
                        <a:rPr lang="en-US" sz="1100" u="none" strike="noStrike" dirty="0">
                          <a:effectLst/>
                        </a:rPr>
                        <a:t>V</a:t>
                      </a:r>
                      <a:endParaRPr lang="en-US" sz="1100" b="0" i="0" u="none" strike="noStrike" dirty="0">
                        <a:solidFill>
                          <a:srgbClr val="000000"/>
                        </a:solidFill>
                        <a:effectLst/>
                        <a:latin typeface="Calibri" panose="020F0502020204030204" pitchFamily="34" charset="0"/>
                      </a:endParaRPr>
                    </a:p>
                  </a:txBody>
                  <a:tcPr marL="6350" marR="6350" marT="6350" marB="0" anchor="b">
                    <a:solidFill>
                      <a:schemeClr val="accent6">
                        <a:lumMod val="60000"/>
                        <a:lumOff val="40000"/>
                      </a:schemeClr>
                    </a:solidFill>
                  </a:tcPr>
                </a:tc>
                <a:tc>
                  <a:txBody>
                    <a:bodyPr/>
                    <a:lstStyle/>
                    <a:p>
                      <a:pPr algn="ctr" fontAlgn="b"/>
                      <a:r>
                        <a:rPr lang="en-US" sz="1100" u="none" strike="noStrike" dirty="0">
                          <a:effectLst/>
                        </a:rPr>
                        <a:t>V</a:t>
                      </a:r>
                      <a:endParaRPr lang="en-US" sz="1100" b="0" i="0" u="none" strike="noStrike" dirty="0">
                        <a:solidFill>
                          <a:srgbClr val="000000"/>
                        </a:solidFill>
                        <a:effectLst/>
                        <a:latin typeface="Calibri" panose="020F0502020204030204" pitchFamily="34" charset="0"/>
                      </a:endParaRPr>
                    </a:p>
                  </a:txBody>
                  <a:tcPr marL="6350" marR="6350" marT="6350" marB="0" anchor="b">
                    <a:solidFill>
                      <a:schemeClr val="accent6">
                        <a:lumMod val="60000"/>
                        <a:lumOff val="40000"/>
                      </a:schemeClr>
                    </a:solidFill>
                  </a:tcPr>
                </a:tc>
                <a:extLst>
                  <a:ext uri="{0D108BD9-81ED-4DB2-BD59-A6C34878D82A}">
                    <a16:rowId xmlns:a16="http://schemas.microsoft.com/office/drawing/2014/main" val="2920319321"/>
                  </a:ext>
                </a:extLst>
              </a:tr>
              <a:tr h="229470">
                <a:tc>
                  <a:txBody>
                    <a:bodyPr/>
                    <a:lstStyle/>
                    <a:p>
                      <a:pPr algn="ctr" fontAlgn="b"/>
                      <a:r>
                        <a:rPr lang="en-US" sz="1100" u="none" strike="noStrike">
                          <a:effectLst/>
                        </a:rPr>
                        <a:t>Fundraising.Goal</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V</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7109363"/>
                  </a:ext>
                </a:extLst>
              </a:tr>
              <a:tr h="229470">
                <a:tc>
                  <a:txBody>
                    <a:bodyPr/>
                    <a:lstStyle/>
                    <a:p>
                      <a:pPr algn="ctr" fontAlgn="b"/>
                      <a:r>
                        <a:rPr lang="en-US" sz="1100" u="none" strike="noStrike" dirty="0" err="1">
                          <a:effectLst/>
                        </a:rPr>
                        <a:t>Medhinc.Cy</a:t>
                      </a:r>
                      <a:endParaRPr lang="en-US" sz="1100" b="0" i="0" u="none" strike="noStrike" dirty="0">
                        <a:solidFill>
                          <a:srgbClr val="000000"/>
                        </a:solidFill>
                        <a:effectLst/>
                        <a:latin typeface="Calibri" panose="020F0502020204030204" pitchFamily="34" charset="0"/>
                      </a:endParaRPr>
                    </a:p>
                  </a:txBody>
                  <a:tcPr marL="6350" marR="6350" marT="6350" marB="0" anchor="b">
                    <a:solidFill>
                      <a:schemeClr val="accent6">
                        <a:lumMod val="60000"/>
                        <a:lumOff val="40000"/>
                      </a:schemeClr>
                    </a:solidFill>
                  </a:tcPr>
                </a:tc>
                <a:tc>
                  <a:txBody>
                    <a:bodyPr/>
                    <a:lstStyle/>
                    <a:p>
                      <a:pPr algn="ctr" fontAlgn="b"/>
                      <a:r>
                        <a:rPr lang="en-US" sz="1100" u="none" strike="noStrike" dirty="0">
                          <a:effectLst/>
                        </a:rPr>
                        <a:t>V</a:t>
                      </a:r>
                      <a:endParaRPr lang="en-US" sz="1100" b="0" i="0" u="none" strike="noStrike" dirty="0">
                        <a:solidFill>
                          <a:srgbClr val="000000"/>
                        </a:solidFill>
                        <a:effectLst/>
                        <a:latin typeface="Calibri" panose="020F0502020204030204" pitchFamily="34" charset="0"/>
                      </a:endParaRPr>
                    </a:p>
                  </a:txBody>
                  <a:tcPr marL="6350" marR="6350" marT="6350" marB="0" anchor="b">
                    <a:solidFill>
                      <a:schemeClr val="accent6">
                        <a:lumMod val="60000"/>
                        <a:lumOff val="40000"/>
                      </a:schemeClr>
                    </a:solidFill>
                  </a:tcPr>
                </a:tc>
                <a:tc>
                  <a:txBody>
                    <a:bodyPr/>
                    <a:lstStyle/>
                    <a:p>
                      <a:pPr algn="ctr" fontAlgn="b"/>
                      <a:r>
                        <a:rPr lang="en-US" sz="1100" u="none" strike="noStrike" dirty="0">
                          <a:effectLst/>
                        </a:rPr>
                        <a:t>V</a:t>
                      </a:r>
                      <a:endParaRPr lang="en-US" sz="1100" b="0" i="0" u="none" strike="noStrike" dirty="0">
                        <a:solidFill>
                          <a:srgbClr val="000000"/>
                        </a:solidFill>
                        <a:effectLst/>
                        <a:latin typeface="Calibri" panose="020F0502020204030204" pitchFamily="34" charset="0"/>
                      </a:endParaRPr>
                    </a:p>
                  </a:txBody>
                  <a:tcPr marL="6350" marR="6350" marT="6350" marB="0" anchor="b">
                    <a:solidFill>
                      <a:schemeClr val="accent6">
                        <a:lumMod val="60000"/>
                        <a:lumOff val="40000"/>
                      </a:schemeClr>
                    </a:solidFill>
                  </a:tcPr>
                </a:tc>
                <a:tc>
                  <a:txBody>
                    <a:bodyPr/>
                    <a:lstStyle/>
                    <a:p>
                      <a:pPr algn="ctr" fontAlgn="b"/>
                      <a:r>
                        <a:rPr lang="en-US" sz="1100" u="none" strike="noStrike">
                          <a:effectLst/>
                        </a:rPr>
                        <a:t>V</a:t>
                      </a:r>
                      <a:endParaRPr lang="en-US" sz="1100" b="0" i="0" u="none" strike="noStrike">
                        <a:solidFill>
                          <a:srgbClr val="000000"/>
                        </a:solidFill>
                        <a:effectLst/>
                        <a:latin typeface="Calibri" panose="020F0502020204030204" pitchFamily="34" charset="0"/>
                      </a:endParaRPr>
                    </a:p>
                  </a:txBody>
                  <a:tcPr marL="6350" marR="6350" marT="6350" marB="0" anchor="b">
                    <a:solidFill>
                      <a:schemeClr val="accent6">
                        <a:lumMod val="60000"/>
                        <a:lumOff val="40000"/>
                      </a:schemeClr>
                    </a:solidFill>
                  </a:tcPr>
                </a:tc>
                <a:extLst>
                  <a:ext uri="{0D108BD9-81ED-4DB2-BD59-A6C34878D82A}">
                    <a16:rowId xmlns:a16="http://schemas.microsoft.com/office/drawing/2014/main" val="265608404"/>
                  </a:ext>
                </a:extLst>
              </a:tr>
              <a:tr h="229470">
                <a:tc>
                  <a:txBody>
                    <a:bodyPr/>
                    <a:lstStyle/>
                    <a:p>
                      <a:pPr algn="ctr" fontAlgn="b"/>
                      <a:r>
                        <a:rPr lang="en-US" sz="1100" u="none" strike="noStrike" dirty="0">
                          <a:effectLst/>
                        </a:rPr>
                        <a:t> </a:t>
                      </a:r>
                      <a:r>
                        <a:rPr lang="en-US" sz="1100" u="none" strike="noStrike" dirty="0" err="1">
                          <a:effectLst/>
                        </a:rPr>
                        <a:t>Prevyeartotal.Transamount</a:t>
                      </a:r>
                      <a:endParaRPr lang="en-US" sz="1100" b="0" i="0" u="none" strike="noStrike" dirty="0">
                        <a:solidFill>
                          <a:srgbClr val="000000"/>
                        </a:solidFill>
                        <a:effectLst/>
                        <a:latin typeface="Calibri" panose="020F0502020204030204" pitchFamily="34" charset="0"/>
                      </a:endParaRPr>
                    </a:p>
                  </a:txBody>
                  <a:tcPr marL="6350" marR="6350" marT="6350" marB="0" anchor="b">
                    <a:solidFill>
                      <a:schemeClr val="accent6">
                        <a:lumMod val="60000"/>
                        <a:lumOff val="40000"/>
                      </a:schemeClr>
                    </a:solidFill>
                  </a:tcPr>
                </a:tc>
                <a:tc>
                  <a:txBody>
                    <a:bodyPr/>
                    <a:lstStyle/>
                    <a:p>
                      <a:pPr algn="ctr" fontAlgn="b"/>
                      <a:r>
                        <a:rPr lang="en-US" sz="1100" u="none" strike="noStrike">
                          <a:effectLst/>
                        </a:rPr>
                        <a:t>V</a:t>
                      </a:r>
                      <a:endParaRPr lang="en-US" sz="1100" b="0" i="0" u="none" strike="noStrike">
                        <a:solidFill>
                          <a:srgbClr val="000000"/>
                        </a:solidFill>
                        <a:effectLst/>
                        <a:latin typeface="Calibri" panose="020F0502020204030204" pitchFamily="34" charset="0"/>
                      </a:endParaRPr>
                    </a:p>
                  </a:txBody>
                  <a:tcPr marL="6350" marR="6350" marT="6350" marB="0" anchor="b">
                    <a:solidFill>
                      <a:schemeClr val="accent6">
                        <a:lumMod val="60000"/>
                        <a:lumOff val="40000"/>
                      </a:schemeClr>
                    </a:solidFill>
                  </a:tcPr>
                </a:tc>
                <a:tc>
                  <a:txBody>
                    <a:bodyPr/>
                    <a:lstStyle/>
                    <a:p>
                      <a:pPr algn="ctr" fontAlgn="b"/>
                      <a:r>
                        <a:rPr lang="en-US" sz="1100" u="none" strike="noStrike" dirty="0">
                          <a:effectLst/>
                        </a:rPr>
                        <a:t>V</a:t>
                      </a:r>
                      <a:endParaRPr lang="en-US" sz="1100" b="0" i="0" u="none" strike="noStrike" dirty="0">
                        <a:solidFill>
                          <a:srgbClr val="000000"/>
                        </a:solidFill>
                        <a:effectLst/>
                        <a:latin typeface="Calibri" panose="020F0502020204030204" pitchFamily="34" charset="0"/>
                      </a:endParaRPr>
                    </a:p>
                  </a:txBody>
                  <a:tcPr marL="6350" marR="6350" marT="6350" marB="0" anchor="b">
                    <a:solidFill>
                      <a:schemeClr val="accent6">
                        <a:lumMod val="60000"/>
                        <a:lumOff val="40000"/>
                      </a:schemeClr>
                    </a:solidFill>
                  </a:tcPr>
                </a:tc>
                <a:tc>
                  <a:txBody>
                    <a:bodyPr/>
                    <a:lstStyle/>
                    <a:p>
                      <a:pPr algn="ctr" fontAlgn="b"/>
                      <a:r>
                        <a:rPr lang="en-US" sz="1100" u="none" strike="noStrike" dirty="0">
                          <a:effectLst/>
                        </a:rPr>
                        <a:t>V</a:t>
                      </a:r>
                      <a:endParaRPr lang="en-US" sz="1100" b="0" i="0" u="none" strike="noStrike" dirty="0">
                        <a:solidFill>
                          <a:srgbClr val="000000"/>
                        </a:solidFill>
                        <a:effectLst/>
                        <a:latin typeface="Calibri" panose="020F0502020204030204" pitchFamily="34" charset="0"/>
                      </a:endParaRPr>
                    </a:p>
                  </a:txBody>
                  <a:tcPr marL="6350" marR="6350" marT="6350" marB="0" anchor="b">
                    <a:solidFill>
                      <a:schemeClr val="accent6">
                        <a:lumMod val="60000"/>
                        <a:lumOff val="40000"/>
                      </a:schemeClr>
                    </a:solidFill>
                  </a:tcPr>
                </a:tc>
                <a:extLst>
                  <a:ext uri="{0D108BD9-81ED-4DB2-BD59-A6C34878D82A}">
                    <a16:rowId xmlns:a16="http://schemas.microsoft.com/office/drawing/2014/main" val="203026717"/>
                  </a:ext>
                </a:extLst>
              </a:tr>
              <a:tr h="229470">
                <a:tc>
                  <a:txBody>
                    <a:bodyPr/>
                    <a:lstStyle/>
                    <a:p>
                      <a:pPr algn="ctr" fontAlgn="b"/>
                      <a:r>
                        <a:rPr lang="en-US" sz="1100" u="none" strike="noStrike" dirty="0" err="1">
                          <a:effectLst/>
                        </a:rPr>
                        <a:t>Prevyeartotal.Transcount</a:t>
                      </a:r>
                      <a:endParaRPr lang="en-US" sz="1100" b="0" i="0" u="none" strike="noStrike" dirty="0">
                        <a:solidFill>
                          <a:srgbClr val="000000"/>
                        </a:solidFill>
                        <a:effectLst/>
                        <a:latin typeface="Calibri" panose="020F0502020204030204" pitchFamily="34" charset="0"/>
                      </a:endParaRPr>
                    </a:p>
                  </a:txBody>
                  <a:tcPr marL="6350" marR="6350" marT="6350" marB="0" anchor="b">
                    <a:solidFill>
                      <a:schemeClr val="accent6">
                        <a:lumMod val="60000"/>
                        <a:lumOff val="40000"/>
                      </a:schemeClr>
                    </a:solidFill>
                  </a:tcPr>
                </a:tc>
                <a:tc>
                  <a:txBody>
                    <a:bodyPr/>
                    <a:lstStyle/>
                    <a:p>
                      <a:pPr algn="ctr" fontAlgn="b"/>
                      <a:r>
                        <a:rPr lang="en-US" sz="1100" u="none" strike="noStrike" dirty="0">
                          <a:effectLst/>
                        </a:rPr>
                        <a:t>V</a:t>
                      </a:r>
                      <a:endParaRPr lang="en-US" sz="1100" b="0" i="0" u="none" strike="noStrike" dirty="0">
                        <a:solidFill>
                          <a:srgbClr val="000000"/>
                        </a:solidFill>
                        <a:effectLst/>
                        <a:latin typeface="Calibri" panose="020F0502020204030204" pitchFamily="34" charset="0"/>
                      </a:endParaRPr>
                    </a:p>
                  </a:txBody>
                  <a:tcPr marL="6350" marR="6350" marT="6350" marB="0" anchor="b">
                    <a:solidFill>
                      <a:schemeClr val="accent6">
                        <a:lumMod val="60000"/>
                        <a:lumOff val="40000"/>
                      </a:schemeClr>
                    </a:solidFill>
                  </a:tcPr>
                </a:tc>
                <a:tc>
                  <a:txBody>
                    <a:bodyPr/>
                    <a:lstStyle/>
                    <a:p>
                      <a:pPr algn="ctr" fontAlgn="b"/>
                      <a:r>
                        <a:rPr lang="en-US" sz="1100" u="none" strike="noStrike" dirty="0">
                          <a:effectLst/>
                        </a:rPr>
                        <a:t>V</a:t>
                      </a:r>
                      <a:endParaRPr lang="en-US" sz="1100" b="0" i="0" u="none" strike="noStrike" dirty="0">
                        <a:solidFill>
                          <a:srgbClr val="000000"/>
                        </a:solidFill>
                        <a:effectLst/>
                        <a:latin typeface="Calibri" panose="020F0502020204030204" pitchFamily="34" charset="0"/>
                      </a:endParaRPr>
                    </a:p>
                  </a:txBody>
                  <a:tcPr marL="6350" marR="6350" marT="6350" marB="0" anchor="b">
                    <a:solidFill>
                      <a:schemeClr val="accent6">
                        <a:lumMod val="60000"/>
                        <a:lumOff val="40000"/>
                      </a:schemeClr>
                    </a:solidFill>
                  </a:tcPr>
                </a:tc>
                <a:tc>
                  <a:txBody>
                    <a:bodyPr/>
                    <a:lstStyle/>
                    <a:p>
                      <a:pPr algn="ctr" fontAlgn="b"/>
                      <a:r>
                        <a:rPr lang="en-US" sz="1100" u="none" strike="noStrike" dirty="0">
                          <a:effectLst/>
                        </a:rPr>
                        <a:t>V</a:t>
                      </a:r>
                      <a:endParaRPr lang="en-US" sz="1100" b="0" i="0" u="none" strike="noStrike" dirty="0">
                        <a:solidFill>
                          <a:srgbClr val="000000"/>
                        </a:solidFill>
                        <a:effectLst/>
                        <a:latin typeface="Calibri" panose="020F0502020204030204" pitchFamily="34" charset="0"/>
                      </a:endParaRPr>
                    </a:p>
                  </a:txBody>
                  <a:tcPr marL="6350" marR="6350" marT="6350" marB="0" anchor="b">
                    <a:solidFill>
                      <a:schemeClr val="accent6">
                        <a:lumMod val="60000"/>
                        <a:lumOff val="40000"/>
                      </a:schemeClr>
                    </a:solidFill>
                  </a:tcPr>
                </a:tc>
                <a:extLst>
                  <a:ext uri="{0D108BD9-81ED-4DB2-BD59-A6C34878D82A}">
                    <a16:rowId xmlns:a16="http://schemas.microsoft.com/office/drawing/2014/main" val="3968795616"/>
                  </a:ext>
                </a:extLst>
              </a:tr>
              <a:tr h="229470">
                <a:tc>
                  <a:txBody>
                    <a:bodyPr/>
                    <a:lstStyle/>
                    <a:p>
                      <a:pPr algn="ctr" fontAlgn="b"/>
                      <a:r>
                        <a:rPr lang="en-US" sz="1100" u="none" strike="noStrike">
                          <a:effectLst/>
                        </a:rPr>
                        <a:t>Registration.Gift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05790608"/>
                  </a:ext>
                </a:extLst>
              </a:tr>
            </a:tbl>
          </a:graphicData>
        </a:graphic>
      </p:graphicFrame>
      <p:graphicFrame>
        <p:nvGraphicFramePr>
          <p:cNvPr id="12" name="Table 11">
            <a:extLst>
              <a:ext uri="{FF2B5EF4-FFF2-40B4-BE49-F238E27FC236}">
                <a16:creationId xmlns:a16="http://schemas.microsoft.com/office/drawing/2014/main" id="{5D46494A-1C20-44E5-8A00-11213E15ED6F}"/>
              </a:ext>
            </a:extLst>
          </p:cNvPr>
          <p:cNvGraphicFramePr>
            <a:graphicFrameLocks noGrp="1"/>
          </p:cNvGraphicFramePr>
          <p:nvPr>
            <p:extLst>
              <p:ext uri="{D42A27DB-BD31-4B8C-83A1-F6EECF244321}">
                <p14:modId xmlns:p14="http://schemas.microsoft.com/office/powerpoint/2010/main" val="3006085059"/>
              </p:ext>
            </p:extLst>
          </p:nvPr>
        </p:nvGraphicFramePr>
        <p:xfrm>
          <a:off x="4019873" y="5045678"/>
          <a:ext cx="3258256" cy="1160570"/>
        </p:xfrm>
        <a:graphic>
          <a:graphicData uri="http://schemas.openxmlformats.org/drawingml/2006/table">
            <a:tbl>
              <a:tblPr>
                <a:tableStyleId>{68D230F3-CF80-4859-8CE7-A43EE81993B5}</a:tableStyleId>
              </a:tblPr>
              <a:tblGrid>
                <a:gridCol w="814564">
                  <a:extLst>
                    <a:ext uri="{9D8B030D-6E8A-4147-A177-3AD203B41FA5}">
                      <a16:colId xmlns:a16="http://schemas.microsoft.com/office/drawing/2014/main" val="2847508482"/>
                    </a:ext>
                  </a:extLst>
                </a:gridCol>
                <a:gridCol w="814564">
                  <a:extLst>
                    <a:ext uri="{9D8B030D-6E8A-4147-A177-3AD203B41FA5}">
                      <a16:colId xmlns:a16="http://schemas.microsoft.com/office/drawing/2014/main" val="1072594457"/>
                    </a:ext>
                  </a:extLst>
                </a:gridCol>
                <a:gridCol w="814564">
                  <a:extLst>
                    <a:ext uri="{9D8B030D-6E8A-4147-A177-3AD203B41FA5}">
                      <a16:colId xmlns:a16="http://schemas.microsoft.com/office/drawing/2014/main" val="1370497979"/>
                    </a:ext>
                  </a:extLst>
                </a:gridCol>
                <a:gridCol w="814564">
                  <a:extLst>
                    <a:ext uri="{9D8B030D-6E8A-4147-A177-3AD203B41FA5}">
                      <a16:colId xmlns:a16="http://schemas.microsoft.com/office/drawing/2014/main" val="3633797757"/>
                    </a:ext>
                  </a:extLst>
                </a:gridCol>
              </a:tblGrid>
              <a:tr h="236851">
                <a:tc gridSpan="4">
                  <a:txBody>
                    <a:bodyPr/>
                    <a:lstStyle/>
                    <a:p>
                      <a:pPr algn="ctr" fontAlgn="b"/>
                      <a:r>
                        <a:rPr lang="en-US" sz="1400" u="none" strike="noStrike" dirty="0">
                          <a:effectLst/>
                        </a:rPr>
                        <a:t>Overall</a:t>
                      </a:r>
                      <a:endParaRPr lang="en-US" sz="1400" b="0" i="0" u="none" strike="noStrike" dirty="0">
                        <a:solidFill>
                          <a:srgbClr val="000000"/>
                        </a:solidFill>
                        <a:effectLst/>
                        <a:latin typeface="Calibri" panose="020F0502020204030204" pitchFamily="34" charset="0"/>
                      </a:endParaRPr>
                    </a:p>
                  </a:txBody>
                  <a:tcPr marL="6350" marR="6350" marT="635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6654329"/>
                  </a:ext>
                </a:extLst>
              </a:tr>
              <a:tr h="228956">
                <a:tc>
                  <a:txBody>
                    <a:bodyPr/>
                    <a:lstStyle/>
                    <a:p>
                      <a:pPr algn="l"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6350" marR="6350" marT="6350" marB="0" anchor="b"/>
                </a:tc>
                <a:tc gridSpan="2">
                  <a:txBody>
                    <a:bodyPr/>
                    <a:lstStyle/>
                    <a:p>
                      <a:pPr algn="ctr" fontAlgn="b"/>
                      <a:r>
                        <a:rPr lang="en-US" sz="1400" u="none" strike="noStrike" dirty="0">
                          <a:effectLst/>
                        </a:rPr>
                        <a:t>Actual</a:t>
                      </a:r>
                      <a:endParaRPr lang="en-US" sz="1400" b="0" i="0" u="none" strike="noStrike" dirty="0">
                        <a:solidFill>
                          <a:srgbClr val="000000"/>
                        </a:solidFill>
                        <a:effectLst/>
                        <a:latin typeface="Calibri" panose="020F0502020204030204" pitchFamily="34" charset="0"/>
                      </a:endParaRPr>
                    </a:p>
                  </a:txBody>
                  <a:tcPr marL="6350" marR="6350" marT="6350" marB="0" anchor="b"/>
                </a:tc>
                <a:tc hMerge="1">
                  <a:txBody>
                    <a:bodyPr/>
                    <a:lstStyle/>
                    <a:p>
                      <a:endParaRPr lang="en-US"/>
                    </a:p>
                  </a:txBody>
                  <a:tcPr/>
                </a:tc>
                <a:extLst>
                  <a:ext uri="{0D108BD9-81ED-4DB2-BD59-A6C34878D82A}">
                    <a16:rowId xmlns:a16="http://schemas.microsoft.com/office/drawing/2014/main" val="1096416685"/>
                  </a:ext>
                </a:extLst>
              </a:tr>
              <a:tr h="228956">
                <a:tc>
                  <a:txBody>
                    <a:bodyPr/>
                    <a:lstStyle/>
                    <a:p>
                      <a:pPr algn="l"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ZDW</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5006468"/>
                  </a:ext>
                </a:extLst>
              </a:tr>
              <a:tr h="228956">
                <a:tc rowSpan="2">
                  <a:txBody>
                    <a:bodyPr/>
                    <a:lstStyle/>
                    <a:p>
                      <a:pPr algn="ctr" fontAlgn="b"/>
                      <a:r>
                        <a:rPr lang="en-US" sz="1400" u="none" strike="noStrike" dirty="0">
                          <a:effectLst/>
                        </a:rPr>
                        <a:t>Predicted</a:t>
                      </a:r>
                      <a:endParaRPr lang="en-US"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55890</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17457</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8554176"/>
                  </a:ext>
                </a:extLst>
              </a:tr>
              <a:tr h="236851">
                <a:tc vMerge="1">
                  <a:txBody>
                    <a:bodyPr/>
                    <a:lstStyle/>
                    <a:p>
                      <a:endParaRPr lang="en-US"/>
                    </a:p>
                  </a:txBody>
                  <a:tcPr/>
                </a:tc>
                <a:tc>
                  <a:txBody>
                    <a:bodyPr/>
                    <a:lstStyle/>
                    <a:p>
                      <a:pPr algn="ctr"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9956</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67147</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47475885"/>
                  </a:ext>
                </a:extLst>
              </a:tr>
            </a:tbl>
          </a:graphicData>
        </a:graphic>
      </p:graphicFrame>
    </p:spTree>
    <p:extLst>
      <p:ext uri="{BB962C8B-B14F-4D97-AF65-F5344CB8AC3E}">
        <p14:creationId xmlns:p14="http://schemas.microsoft.com/office/powerpoint/2010/main" val="1714109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title"/>
          </p:nvPr>
        </p:nvSpPr>
        <p:spPr>
          <a:xfrm>
            <a:off x="677333" y="609600"/>
            <a:ext cx="8911509" cy="1320800"/>
          </a:xfrm>
          <a:prstGeom prst="rect">
            <a:avLst/>
          </a:prstGeom>
          <a:noFill/>
          <a:ln>
            <a:noFill/>
          </a:ln>
        </p:spPr>
        <p:txBody>
          <a:bodyPr wrap="square" lIns="91425" tIns="45700" rIns="91425" bIns="45700" anchor="t" anchorCtr="0">
            <a:noAutofit/>
          </a:bodyPr>
          <a:lstStyle/>
          <a:p>
            <a:pPr marL="0" marR="0" lvl="0" indent="-228600" algn="l" rtl="0">
              <a:spcBef>
                <a:spcPts val="0"/>
              </a:spcBef>
              <a:buClr>
                <a:srgbClr val="B43512"/>
              </a:buClr>
              <a:buSzPct val="100000"/>
              <a:buFont typeface="Trebuchet MS"/>
              <a:buNone/>
            </a:pPr>
            <a:r>
              <a:rPr lang="en-US" sz="3600" b="0" i="0" u="none" strike="noStrike" cap="none" dirty="0">
                <a:solidFill>
                  <a:srgbClr val="B43512"/>
                </a:solidFill>
                <a:latin typeface="Trebuchet MS"/>
                <a:ea typeface="Trebuchet MS"/>
                <a:cs typeface="Trebuchet MS"/>
                <a:sym typeface="Trebuchet MS"/>
              </a:rPr>
              <a:t>Financial Implication - Segment 1</a:t>
            </a:r>
          </a:p>
        </p:txBody>
      </p:sp>
      <p:sp>
        <p:nvSpPr>
          <p:cNvPr id="267" name="Shape 267"/>
          <p:cNvSpPr txBox="1">
            <a:spLocks noGrp="1"/>
          </p:cNvSpPr>
          <p:nvPr>
            <p:ph type="body" idx="1"/>
          </p:nvPr>
        </p:nvSpPr>
        <p:spPr>
          <a:xfrm>
            <a:off x="677333" y="1579820"/>
            <a:ext cx="9127753" cy="4827157"/>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B43512"/>
              </a:buClr>
              <a:buSzPct val="79999"/>
              <a:buFont typeface="Noto Sans Symbols"/>
              <a:buChar char="▶"/>
            </a:pPr>
            <a:r>
              <a:rPr lang="en-US" sz="1800" b="0" i="0" u="none" strike="noStrike" cap="none" dirty="0">
                <a:solidFill>
                  <a:srgbClr val="3F3F3F"/>
                </a:solidFill>
                <a:latin typeface="Trebuchet MS"/>
                <a:ea typeface="Trebuchet MS"/>
                <a:cs typeface="Trebuchet MS"/>
                <a:sym typeface="Trebuchet MS"/>
              </a:rPr>
              <a:t>83.1k Users | Expected response rate of 50%</a:t>
            </a:r>
          </a:p>
          <a:p>
            <a:pPr marL="342900" marR="0" lvl="0" indent="-342900" algn="l" rtl="0">
              <a:spcBef>
                <a:spcPts val="0"/>
              </a:spcBef>
              <a:spcAft>
                <a:spcPts val="0"/>
              </a:spcAft>
              <a:buClr>
                <a:srgbClr val="B43512"/>
              </a:buClr>
              <a:buSzPct val="79999"/>
              <a:buFont typeface="Noto Sans Symbols"/>
              <a:buChar char="▶"/>
            </a:pPr>
            <a:endParaRPr lang="en-US" sz="1800" b="0" i="0" u="none" strike="noStrike" cap="none" dirty="0">
              <a:solidFill>
                <a:srgbClr val="3F3F3F"/>
              </a:solidFill>
              <a:latin typeface="Trebuchet MS"/>
              <a:ea typeface="Trebuchet MS"/>
              <a:cs typeface="Trebuchet MS"/>
              <a:sym typeface="Trebuchet MS"/>
            </a:endParaRPr>
          </a:p>
          <a:p>
            <a:pPr marL="342900" marR="0" lvl="0" indent="-342900" algn="l" rtl="0">
              <a:spcBef>
                <a:spcPts val="0"/>
              </a:spcBef>
              <a:spcAft>
                <a:spcPts val="0"/>
              </a:spcAft>
              <a:buClr>
                <a:srgbClr val="B43512"/>
              </a:buClr>
              <a:buSzPct val="79999"/>
              <a:buFont typeface="Noto Sans Symbols"/>
              <a:buChar char="▶"/>
            </a:pPr>
            <a:r>
              <a:rPr lang="en-US" dirty="0"/>
              <a:t>Using this model, if we want to reach 30k ZDWs, w</a:t>
            </a:r>
            <a:r>
              <a:rPr lang="en-US" sz="1800" b="0" i="0" u="none" strike="noStrike" cap="none" dirty="0">
                <a:solidFill>
                  <a:srgbClr val="3F3F3F"/>
                </a:solidFill>
                <a:latin typeface="Trebuchet MS"/>
                <a:ea typeface="Trebuchet MS"/>
                <a:cs typeface="Trebuchet MS"/>
                <a:sym typeface="Trebuchet MS"/>
              </a:rPr>
              <a:t>e need to target only 39k users instead of 58.1k users (without the logistic regression model)</a:t>
            </a:r>
          </a:p>
          <a:p>
            <a:pPr marL="342900" marR="0" lvl="0" indent="-342900" algn="l" rtl="0">
              <a:spcBef>
                <a:spcPts val="0"/>
              </a:spcBef>
              <a:spcAft>
                <a:spcPts val="0"/>
              </a:spcAft>
              <a:buClr>
                <a:srgbClr val="B43512"/>
              </a:buClr>
              <a:buSzPct val="79999"/>
              <a:buFont typeface="Noto Sans Symbols"/>
              <a:buChar char="▶"/>
            </a:pPr>
            <a:endParaRPr lang="en-US" dirty="0"/>
          </a:p>
          <a:p>
            <a:pPr marL="342900" marR="0" lvl="0" indent="-342900" algn="l" rtl="0">
              <a:spcBef>
                <a:spcPts val="0"/>
              </a:spcBef>
              <a:spcAft>
                <a:spcPts val="0"/>
              </a:spcAft>
              <a:buClr>
                <a:srgbClr val="B43512"/>
              </a:buClr>
              <a:buSzPct val="79999"/>
              <a:buFont typeface="Noto Sans Symbols"/>
              <a:buChar char="▶"/>
            </a:pPr>
            <a:r>
              <a:rPr lang="en-US" dirty="0"/>
              <a:t>Savings of ~33% in marketing costs compared to baseline scenario</a:t>
            </a:r>
            <a:endParaRPr lang="en-US" sz="18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rgbClr val="B43512"/>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graphicFrame>
        <p:nvGraphicFramePr>
          <p:cNvPr id="2" name="Table 1">
            <a:extLst>
              <a:ext uri="{FF2B5EF4-FFF2-40B4-BE49-F238E27FC236}">
                <a16:creationId xmlns:a16="http://schemas.microsoft.com/office/drawing/2014/main" id="{9186B95A-46BF-4B48-9879-43EF6A944DD0}"/>
              </a:ext>
            </a:extLst>
          </p:cNvPr>
          <p:cNvGraphicFramePr>
            <a:graphicFrameLocks noGrp="1"/>
          </p:cNvGraphicFramePr>
          <p:nvPr/>
        </p:nvGraphicFramePr>
        <p:xfrm>
          <a:off x="6443003" y="3782695"/>
          <a:ext cx="5600757" cy="2974255"/>
        </p:xfrm>
        <a:graphic>
          <a:graphicData uri="http://schemas.openxmlformats.org/drawingml/2006/table">
            <a:tbl>
              <a:tblPr>
                <a:tableStyleId>{5C22544A-7EE6-4342-B048-85BDC9FD1C3A}</a:tableStyleId>
              </a:tblPr>
              <a:tblGrid>
                <a:gridCol w="733023">
                  <a:extLst>
                    <a:ext uri="{9D8B030D-6E8A-4147-A177-3AD203B41FA5}">
                      <a16:colId xmlns:a16="http://schemas.microsoft.com/office/drawing/2014/main" val="462869501"/>
                    </a:ext>
                  </a:extLst>
                </a:gridCol>
                <a:gridCol w="767383">
                  <a:extLst>
                    <a:ext uri="{9D8B030D-6E8A-4147-A177-3AD203B41FA5}">
                      <a16:colId xmlns:a16="http://schemas.microsoft.com/office/drawing/2014/main" val="3261986600"/>
                    </a:ext>
                  </a:extLst>
                </a:gridCol>
                <a:gridCol w="767383">
                  <a:extLst>
                    <a:ext uri="{9D8B030D-6E8A-4147-A177-3AD203B41FA5}">
                      <a16:colId xmlns:a16="http://schemas.microsoft.com/office/drawing/2014/main" val="1665849687"/>
                    </a:ext>
                  </a:extLst>
                </a:gridCol>
                <a:gridCol w="855195">
                  <a:extLst>
                    <a:ext uri="{9D8B030D-6E8A-4147-A177-3AD203B41FA5}">
                      <a16:colId xmlns:a16="http://schemas.microsoft.com/office/drawing/2014/main" val="141245300"/>
                    </a:ext>
                  </a:extLst>
                </a:gridCol>
                <a:gridCol w="855195">
                  <a:extLst>
                    <a:ext uri="{9D8B030D-6E8A-4147-A177-3AD203B41FA5}">
                      <a16:colId xmlns:a16="http://schemas.microsoft.com/office/drawing/2014/main" val="3560389538"/>
                    </a:ext>
                  </a:extLst>
                </a:gridCol>
                <a:gridCol w="767383">
                  <a:extLst>
                    <a:ext uri="{9D8B030D-6E8A-4147-A177-3AD203B41FA5}">
                      <a16:colId xmlns:a16="http://schemas.microsoft.com/office/drawing/2014/main" val="237103925"/>
                    </a:ext>
                  </a:extLst>
                </a:gridCol>
                <a:gridCol w="855195">
                  <a:extLst>
                    <a:ext uri="{9D8B030D-6E8A-4147-A177-3AD203B41FA5}">
                      <a16:colId xmlns:a16="http://schemas.microsoft.com/office/drawing/2014/main" val="889233124"/>
                    </a:ext>
                  </a:extLst>
                </a:gridCol>
              </a:tblGrid>
              <a:tr h="630475">
                <a:tc>
                  <a:txBody>
                    <a:bodyPr/>
                    <a:lstStyle/>
                    <a:p>
                      <a:pPr algn="ctr" fontAlgn="ctr"/>
                      <a:r>
                        <a:rPr lang="en-US" sz="1100" b="1" u="none" strike="noStrike" dirty="0">
                          <a:effectLst/>
                        </a:rPr>
                        <a:t>Decile</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b="1" u="none" strike="noStrike" dirty="0">
                          <a:effectLst/>
                        </a:rPr>
                        <a:t>Cases</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b="1" u="none" strike="noStrike" dirty="0">
                          <a:effectLst/>
                        </a:rPr>
                        <a:t>ZDW</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b="1" u="none" strike="noStrike" dirty="0">
                          <a:effectLst/>
                        </a:rPr>
                        <a:t>Cumulative ZDW</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b="1" u="none" strike="noStrike" dirty="0">
                          <a:effectLst/>
                        </a:rPr>
                        <a:t>Cumulative Cases</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b="1" u="none" strike="noStrike" dirty="0">
                          <a:effectLst/>
                        </a:rPr>
                        <a:t>Responses Expected</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b="1" u="none" strike="noStrike" dirty="0">
                          <a:effectLst/>
                        </a:rPr>
                        <a:t>Cumulative Responses Expected</a:t>
                      </a:r>
                      <a:endParaRPr lang="en-US" sz="11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81654505"/>
                  </a:ext>
                </a:extLst>
              </a:tr>
              <a:tr h="234378">
                <a:tc>
                  <a:txBody>
                    <a:bodyPr/>
                    <a:lstStyle/>
                    <a:p>
                      <a:pPr algn="ctr" fontAlgn="ctr"/>
                      <a:r>
                        <a:rPr lang="en-US" sz="1100"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8,311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6,522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6,522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8,311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4,156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4,156 </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002745357"/>
                  </a:ext>
                </a:extLst>
              </a:tr>
              <a:tr h="234378">
                <a:tc>
                  <a:txBody>
                    <a:bodyPr/>
                    <a:lstStyle/>
                    <a:p>
                      <a:pPr algn="ctr" fontAlgn="ctr"/>
                      <a:r>
                        <a:rPr lang="en-US" sz="1100" u="none" strike="noStrike">
                          <a:effectLst/>
                        </a:rPr>
                        <a:t>2</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8,311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6,526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13,048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16,622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4,156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8,311 </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06223911"/>
                  </a:ext>
                </a:extLst>
              </a:tr>
              <a:tr h="234378">
                <a:tc>
                  <a:txBody>
                    <a:bodyPr/>
                    <a:lstStyle/>
                    <a:p>
                      <a:pPr algn="ctr" fontAlgn="ctr"/>
                      <a:r>
                        <a:rPr lang="en-US" sz="1100" u="none" strike="noStrike">
                          <a:effectLst/>
                        </a:rPr>
                        <a:t>3</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8,311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6,473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19,521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24,933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4,156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12,467 </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01225241"/>
                  </a:ext>
                </a:extLst>
              </a:tr>
              <a:tr h="234378">
                <a:tc>
                  <a:txBody>
                    <a:bodyPr/>
                    <a:lstStyle/>
                    <a:p>
                      <a:pPr algn="ctr" fontAlgn="ctr"/>
                      <a:r>
                        <a:rPr lang="en-US" sz="1100" u="none" strike="noStrike">
                          <a:effectLst/>
                        </a:rPr>
                        <a:t>4</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8,311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6,496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26,017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33,244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4,156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16,622 </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97512305"/>
                  </a:ext>
                </a:extLst>
              </a:tr>
              <a:tr h="234378">
                <a:tc>
                  <a:txBody>
                    <a:bodyPr/>
                    <a:lstStyle/>
                    <a:p>
                      <a:pPr algn="ctr" fontAlgn="ctr"/>
                      <a:r>
                        <a:rPr lang="en-US" sz="1100" u="none" strike="noStrike">
                          <a:effectLst/>
                        </a:rPr>
                        <a:t>5</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8,311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6,450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32,467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41,555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4,156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20,778 </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026277707"/>
                  </a:ext>
                </a:extLst>
              </a:tr>
              <a:tr h="234378">
                <a:tc>
                  <a:txBody>
                    <a:bodyPr/>
                    <a:lstStyle/>
                    <a:p>
                      <a:pPr algn="ctr" fontAlgn="ctr"/>
                      <a:r>
                        <a:rPr lang="en-US" sz="1100" u="none" strike="noStrike">
                          <a:effectLst/>
                        </a:rPr>
                        <a:t>6</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8,311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4,493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36,960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49,866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4,156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24,933 </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907632401"/>
                  </a:ext>
                </a:extLst>
              </a:tr>
              <a:tr h="234378">
                <a:tc>
                  <a:txBody>
                    <a:bodyPr/>
                    <a:lstStyle/>
                    <a:p>
                      <a:pPr algn="ctr" fontAlgn="ctr"/>
                      <a:r>
                        <a:rPr lang="en-US" sz="1100" u="none" strike="noStrike">
                          <a:effectLst/>
                        </a:rPr>
                        <a:t>7</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8,311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1,659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38,619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58,177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4,156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29,089 </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86670492"/>
                  </a:ext>
                </a:extLst>
              </a:tr>
              <a:tr h="234378">
                <a:tc>
                  <a:txBody>
                    <a:bodyPr/>
                    <a:lstStyle/>
                    <a:p>
                      <a:pPr algn="ctr" fontAlgn="ctr"/>
                      <a:r>
                        <a:rPr lang="en-US" sz="1100" u="none" strike="noStrike">
                          <a:effectLst/>
                        </a:rPr>
                        <a:t>8</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8,311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1,648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40,267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66,488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4,156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33,244 </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91400308"/>
                  </a:ext>
                </a:extLst>
              </a:tr>
              <a:tr h="234378">
                <a:tc>
                  <a:txBody>
                    <a:bodyPr/>
                    <a:lstStyle/>
                    <a:p>
                      <a:pPr algn="ctr" fontAlgn="ctr"/>
                      <a:r>
                        <a:rPr lang="en-US" sz="1100" u="none" strike="noStrike">
                          <a:effectLst/>
                        </a:rPr>
                        <a:t>9</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8,311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1,447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41,714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74,799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4,156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37,400 </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884809082"/>
                  </a:ext>
                </a:extLst>
              </a:tr>
              <a:tr h="234378">
                <a:tc>
                  <a:txBody>
                    <a:bodyPr/>
                    <a:lstStyle/>
                    <a:p>
                      <a:pPr algn="ctr" fontAlgn="ctr"/>
                      <a:r>
                        <a:rPr lang="en-US" sz="1100" u="none" strike="noStrike">
                          <a:effectLst/>
                        </a:rPr>
                        <a:t>10</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8,311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1,310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43,024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83,110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4,156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41,555 </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450589080"/>
                  </a:ext>
                </a:extLst>
              </a:tr>
            </a:tbl>
          </a:graphicData>
        </a:graphic>
      </p:graphicFrame>
      <p:graphicFrame>
        <p:nvGraphicFramePr>
          <p:cNvPr id="5" name="Chart 4">
            <a:extLst>
              <a:ext uri="{FF2B5EF4-FFF2-40B4-BE49-F238E27FC236}">
                <a16:creationId xmlns:a16="http://schemas.microsoft.com/office/drawing/2014/main" id="{69896784-02A8-4B03-8238-E45CC0B2EAB6}"/>
              </a:ext>
            </a:extLst>
          </p:cNvPr>
          <p:cNvGraphicFramePr>
            <a:graphicFrameLocks/>
          </p:cNvGraphicFramePr>
          <p:nvPr/>
        </p:nvGraphicFramePr>
        <p:xfrm>
          <a:off x="332568" y="3782695"/>
          <a:ext cx="6110435" cy="2974255"/>
        </p:xfrm>
        <a:graphic>
          <a:graphicData uri="http://schemas.openxmlformats.org/drawingml/2006/chart">
            <c:chart xmlns:c="http://schemas.openxmlformats.org/drawingml/2006/chart" xmlns:r="http://schemas.openxmlformats.org/officeDocument/2006/relationships" r:id="rId3"/>
          </a:graphicData>
        </a:graphic>
      </p:graphicFrame>
      <p:cxnSp>
        <p:nvCxnSpPr>
          <p:cNvPr id="4" name="Straight Connector 3">
            <a:extLst>
              <a:ext uri="{FF2B5EF4-FFF2-40B4-BE49-F238E27FC236}">
                <a16:creationId xmlns:a16="http://schemas.microsoft.com/office/drawing/2014/main" id="{8E9D4651-16B7-4B3F-B67B-A8F460DED98B}"/>
              </a:ext>
            </a:extLst>
          </p:cNvPr>
          <p:cNvCxnSpPr/>
          <p:nvPr/>
        </p:nvCxnSpPr>
        <p:spPr>
          <a:xfrm>
            <a:off x="900332" y="4839286"/>
            <a:ext cx="353099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DA92B03E-05A6-494C-BEAE-0878BF088F33}"/>
              </a:ext>
            </a:extLst>
          </p:cNvPr>
          <p:cNvCxnSpPr>
            <a:cxnSpLocks/>
          </p:cNvCxnSpPr>
          <p:nvPr/>
        </p:nvCxnSpPr>
        <p:spPr>
          <a:xfrm>
            <a:off x="3148818" y="4819475"/>
            <a:ext cx="0" cy="1364332"/>
          </a:xfrm>
          <a:prstGeom prst="line">
            <a:avLst/>
          </a:prstGeom>
          <a:ln w="28575"/>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0B98C610-5708-47F2-9742-6C9FB320C5F1}"/>
              </a:ext>
            </a:extLst>
          </p:cNvPr>
          <p:cNvCxnSpPr>
            <a:cxnSpLocks/>
          </p:cNvCxnSpPr>
          <p:nvPr/>
        </p:nvCxnSpPr>
        <p:spPr>
          <a:xfrm>
            <a:off x="4431323" y="4819475"/>
            <a:ext cx="0" cy="1364332"/>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01833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74FD-2553-4FD0-B11E-6FE507014FD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5DB97D3C-601A-4596-B3C1-08EA9B901A88}"/>
              </a:ext>
            </a:extLst>
          </p:cNvPr>
          <p:cNvSpPr>
            <a:spLocks noGrp="1"/>
          </p:cNvSpPr>
          <p:nvPr>
            <p:ph idx="1"/>
          </p:nvPr>
        </p:nvSpPr>
        <p:spPr>
          <a:xfrm>
            <a:off x="677334" y="1635427"/>
            <a:ext cx="8596668" cy="3880773"/>
          </a:xfrm>
        </p:spPr>
        <p:txBody>
          <a:bodyPr>
            <a:normAutofit lnSpcReduction="10000"/>
          </a:bodyPr>
          <a:lstStyle/>
          <a:p>
            <a:r>
              <a:rPr lang="en-US" dirty="0"/>
              <a:t>Introduction &amp; Objective</a:t>
            </a:r>
          </a:p>
          <a:p>
            <a:r>
              <a:rPr lang="en-US" dirty="0"/>
              <a:t>Zero Dollar Walker Defined</a:t>
            </a:r>
          </a:p>
          <a:p>
            <a:r>
              <a:rPr lang="en-US" dirty="0"/>
              <a:t>Data Overview &amp; Exploration</a:t>
            </a:r>
          </a:p>
          <a:p>
            <a:r>
              <a:rPr lang="en-US" dirty="0"/>
              <a:t>Data Cleansing</a:t>
            </a:r>
          </a:p>
          <a:p>
            <a:r>
              <a:rPr lang="en-US" dirty="0"/>
              <a:t>Variables Selection</a:t>
            </a:r>
          </a:p>
          <a:p>
            <a:r>
              <a:rPr lang="en-US" dirty="0"/>
              <a:t>Solution Approach</a:t>
            </a:r>
          </a:p>
          <a:p>
            <a:r>
              <a:rPr lang="en-US" dirty="0"/>
              <a:t>Segmentation</a:t>
            </a:r>
          </a:p>
          <a:p>
            <a:r>
              <a:rPr lang="en-US" dirty="0"/>
              <a:t>Logistic Regression Model</a:t>
            </a:r>
          </a:p>
          <a:p>
            <a:r>
              <a:rPr lang="en-US" dirty="0"/>
              <a:t>Financial Implication</a:t>
            </a:r>
          </a:p>
          <a:p>
            <a:r>
              <a:rPr lang="en-US" dirty="0"/>
              <a:t>Recommendations</a:t>
            </a:r>
          </a:p>
          <a:p>
            <a:endParaRPr lang="en-US" dirty="0"/>
          </a:p>
        </p:txBody>
      </p:sp>
      <p:pic>
        <p:nvPicPr>
          <p:cNvPr id="9" name="Picture 8" descr="A close up of a sign&#10;&#10;Description generated with very high confidence">
            <a:extLst>
              <a:ext uri="{FF2B5EF4-FFF2-40B4-BE49-F238E27FC236}">
                <a16:creationId xmlns:a16="http://schemas.microsoft.com/office/drawing/2014/main" id="{F52F1E9D-3255-46E8-B6DF-2A968FE04E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3464" y="3291942"/>
            <a:ext cx="2700753" cy="2700753"/>
          </a:xfrm>
          <a:prstGeom prst="rect">
            <a:avLst/>
          </a:prstGeom>
        </p:spPr>
      </p:pic>
    </p:spTree>
    <p:extLst>
      <p:ext uri="{BB962C8B-B14F-4D97-AF65-F5344CB8AC3E}">
        <p14:creationId xmlns:p14="http://schemas.microsoft.com/office/powerpoint/2010/main" val="497545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85D80E37-84F0-40C8-8F38-9D05EBA21C75}"/>
              </a:ext>
            </a:extLst>
          </p:cNvPr>
          <p:cNvGraphicFramePr>
            <a:graphicFrameLocks/>
          </p:cNvGraphicFramePr>
          <p:nvPr>
            <p:extLst>
              <p:ext uri="{D42A27DB-BD31-4B8C-83A1-F6EECF244321}">
                <p14:modId xmlns:p14="http://schemas.microsoft.com/office/powerpoint/2010/main" val="1870087046"/>
              </p:ext>
            </p:extLst>
          </p:nvPr>
        </p:nvGraphicFramePr>
        <p:xfrm>
          <a:off x="397566" y="3782694"/>
          <a:ext cx="6045438" cy="2974255"/>
        </p:xfrm>
        <a:graphic>
          <a:graphicData uri="http://schemas.openxmlformats.org/drawingml/2006/chart">
            <c:chart xmlns:c="http://schemas.openxmlformats.org/drawingml/2006/chart" xmlns:r="http://schemas.openxmlformats.org/officeDocument/2006/relationships" r:id="rId3"/>
          </a:graphicData>
        </a:graphic>
      </p:graphicFrame>
      <p:sp>
        <p:nvSpPr>
          <p:cNvPr id="266" name="Shape 266"/>
          <p:cNvSpPr txBox="1">
            <a:spLocks noGrp="1"/>
          </p:cNvSpPr>
          <p:nvPr>
            <p:ph type="title"/>
          </p:nvPr>
        </p:nvSpPr>
        <p:spPr>
          <a:xfrm>
            <a:off x="677333" y="609600"/>
            <a:ext cx="8911509" cy="1320800"/>
          </a:xfrm>
          <a:prstGeom prst="rect">
            <a:avLst/>
          </a:prstGeom>
          <a:noFill/>
          <a:ln>
            <a:noFill/>
          </a:ln>
        </p:spPr>
        <p:txBody>
          <a:bodyPr wrap="square" lIns="91425" tIns="45700" rIns="91425" bIns="45700" anchor="t" anchorCtr="0">
            <a:noAutofit/>
          </a:bodyPr>
          <a:lstStyle/>
          <a:p>
            <a:pPr marL="0" marR="0" lvl="0" indent="-228600" algn="l" rtl="0">
              <a:spcBef>
                <a:spcPts val="0"/>
              </a:spcBef>
              <a:buClr>
                <a:srgbClr val="B43512"/>
              </a:buClr>
              <a:buSzPct val="100000"/>
              <a:buFont typeface="Trebuchet MS"/>
              <a:buNone/>
            </a:pPr>
            <a:r>
              <a:rPr lang="en-US" sz="3600" b="0" i="0" u="none" strike="noStrike" cap="none" dirty="0">
                <a:solidFill>
                  <a:srgbClr val="B43512"/>
                </a:solidFill>
                <a:latin typeface="Trebuchet MS"/>
                <a:ea typeface="Trebuchet MS"/>
                <a:cs typeface="Trebuchet MS"/>
                <a:sym typeface="Trebuchet MS"/>
              </a:rPr>
              <a:t>Financial Implication - Segment 2</a:t>
            </a:r>
          </a:p>
        </p:txBody>
      </p:sp>
      <p:sp>
        <p:nvSpPr>
          <p:cNvPr id="267" name="Shape 267"/>
          <p:cNvSpPr txBox="1">
            <a:spLocks noGrp="1"/>
          </p:cNvSpPr>
          <p:nvPr>
            <p:ph type="body" idx="1"/>
          </p:nvPr>
        </p:nvSpPr>
        <p:spPr>
          <a:xfrm>
            <a:off x="677333" y="1579820"/>
            <a:ext cx="9127753" cy="4827157"/>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B43512"/>
              </a:buClr>
              <a:buSzPct val="79999"/>
              <a:buFont typeface="Noto Sans Symbols"/>
              <a:buChar char="▶"/>
            </a:pPr>
            <a:r>
              <a:rPr lang="en-US" sz="1800" b="0" i="0" u="none" strike="noStrike" cap="none" dirty="0">
                <a:solidFill>
                  <a:srgbClr val="3F3F3F"/>
                </a:solidFill>
                <a:latin typeface="Trebuchet MS"/>
                <a:ea typeface="Trebuchet MS"/>
                <a:cs typeface="Trebuchet MS"/>
                <a:sym typeface="Trebuchet MS"/>
              </a:rPr>
              <a:t>72.6k Users | Expected response rate of 50%</a:t>
            </a:r>
          </a:p>
          <a:p>
            <a:pPr marL="342900" marR="0" lvl="0" indent="-342900" algn="l" rtl="0">
              <a:spcBef>
                <a:spcPts val="0"/>
              </a:spcBef>
              <a:spcAft>
                <a:spcPts val="0"/>
              </a:spcAft>
              <a:buClr>
                <a:srgbClr val="B43512"/>
              </a:buClr>
              <a:buSzPct val="79999"/>
              <a:buFont typeface="Noto Sans Symbols"/>
              <a:buChar char="▶"/>
            </a:pPr>
            <a:endParaRPr lang="en-US" sz="1800" b="0" i="0" u="none" strike="noStrike" cap="none" dirty="0">
              <a:solidFill>
                <a:srgbClr val="3F3F3F"/>
              </a:solidFill>
              <a:latin typeface="Trebuchet MS"/>
              <a:ea typeface="Trebuchet MS"/>
              <a:cs typeface="Trebuchet MS"/>
              <a:sym typeface="Trebuchet MS"/>
            </a:endParaRPr>
          </a:p>
          <a:p>
            <a:pPr marL="342900" marR="0" lvl="0" indent="-342900" algn="l" rtl="0">
              <a:spcBef>
                <a:spcPts val="0"/>
              </a:spcBef>
              <a:spcAft>
                <a:spcPts val="0"/>
              </a:spcAft>
              <a:buClr>
                <a:srgbClr val="B43512"/>
              </a:buClr>
              <a:buSzPct val="79999"/>
              <a:buFont typeface="Noto Sans Symbols"/>
              <a:buChar char="▶"/>
            </a:pPr>
            <a:r>
              <a:rPr lang="en-US" dirty="0"/>
              <a:t>Using this model, if we want to reach 30k ZDWs, w</a:t>
            </a:r>
            <a:r>
              <a:rPr lang="en-US" sz="1800" b="0" i="0" u="none" strike="noStrike" cap="none" dirty="0">
                <a:solidFill>
                  <a:srgbClr val="3F3F3F"/>
                </a:solidFill>
                <a:latin typeface="Trebuchet MS"/>
                <a:ea typeface="Trebuchet MS"/>
                <a:cs typeface="Trebuchet MS"/>
                <a:sym typeface="Trebuchet MS"/>
              </a:rPr>
              <a:t>e need to target only 36k users instead of 59k users (without the logistic regression model)</a:t>
            </a:r>
          </a:p>
          <a:p>
            <a:pPr marL="342900" marR="0" lvl="0" indent="-342900" algn="l" rtl="0">
              <a:spcBef>
                <a:spcPts val="0"/>
              </a:spcBef>
              <a:spcAft>
                <a:spcPts val="0"/>
              </a:spcAft>
              <a:buClr>
                <a:srgbClr val="B43512"/>
              </a:buClr>
              <a:buSzPct val="79999"/>
              <a:buFont typeface="Noto Sans Symbols"/>
              <a:buChar char="▶"/>
            </a:pPr>
            <a:endParaRPr lang="en-US" dirty="0"/>
          </a:p>
          <a:p>
            <a:pPr marL="342900" marR="0" lvl="0" indent="-342900" algn="l" rtl="0">
              <a:spcBef>
                <a:spcPts val="0"/>
              </a:spcBef>
              <a:spcAft>
                <a:spcPts val="0"/>
              </a:spcAft>
              <a:buClr>
                <a:srgbClr val="B43512"/>
              </a:buClr>
              <a:buSzPct val="79999"/>
              <a:buFont typeface="Noto Sans Symbols"/>
              <a:buChar char="▶"/>
            </a:pPr>
            <a:r>
              <a:rPr lang="en-US" dirty="0"/>
              <a:t>Savings of ~39% in marketing costs compared to baseline scenario</a:t>
            </a:r>
            <a:endParaRPr lang="en-US" sz="18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rgbClr val="B43512"/>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cxnSp>
        <p:nvCxnSpPr>
          <p:cNvPr id="4" name="Straight Connector 3">
            <a:extLst>
              <a:ext uri="{FF2B5EF4-FFF2-40B4-BE49-F238E27FC236}">
                <a16:creationId xmlns:a16="http://schemas.microsoft.com/office/drawing/2014/main" id="{8E9D4651-16B7-4B3F-B67B-A8F460DED98B}"/>
              </a:ext>
            </a:extLst>
          </p:cNvPr>
          <p:cNvCxnSpPr>
            <a:cxnSpLocks/>
          </p:cNvCxnSpPr>
          <p:nvPr/>
        </p:nvCxnSpPr>
        <p:spPr>
          <a:xfrm>
            <a:off x="1019907" y="4680259"/>
            <a:ext cx="4074025"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DA92B03E-05A6-494C-BEAE-0878BF088F33}"/>
              </a:ext>
            </a:extLst>
          </p:cNvPr>
          <p:cNvCxnSpPr>
            <a:cxnSpLocks/>
          </p:cNvCxnSpPr>
          <p:nvPr/>
        </p:nvCxnSpPr>
        <p:spPr>
          <a:xfrm>
            <a:off x="3400606" y="4671747"/>
            <a:ext cx="0" cy="1500765"/>
          </a:xfrm>
          <a:prstGeom prst="line">
            <a:avLst/>
          </a:prstGeom>
          <a:ln w="28575"/>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0B98C610-5708-47F2-9742-6C9FB320C5F1}"/>
              </a:ext>
            </a:extLst>
          </p:cNvPr>
          <p:cNvCxnSpPr>
            <a:cxnSpLocks/>
          </p:cNvCxnSpPr>
          <p:nvPr/>
        </p:nvCxnSpPr>
        <p:spPr>
          <a:xfrm>
            <a:off x="5093929" y="4682885"/>
            <a:ext cx="0" cy="1500765"/>
          </a:xfrm>
          <a:prstGeom prst="line">
            <a:avLst/>
          </a:prstGeom>
          <a:ln w="28575"/>
        </p:spPr>
        <p:style>
          <a:lnRef idx="1">
            <a:schemeClr val="dk1"/>
          </a:lnRef>
          <a:fillRef idx="0">
            <a:schemeClr val="dk1"/>
          </a:fillRef>
          <a:effectRef idx="0">
            <a:schemeClr val="dk1"/>
          </a:effectRef>
          <a:fontRef idx="minor">
            <a:schemeClr val="tx1"/>
          </a:fontRef>
        </p:style>
      </p:cxnSp>
      <p:graphicFrame>
        <p:nvGraphicFramePr>
          <p:cNvPr id="3" name="Table 2">
            <a:extLst>
              <a:ext uri="{FF2B5EF4-FFF2-40B4-BE49-F238E27FC236}">
                <a16:creationId xmlns:a16="http://schemas.microsoft.com/office/drawing/2014/main" id="{8D6B20B1-CEDA-4FAA-B365-5A3ABC991E85}"/>
              </a:ext>
            </a:extLst>
          </p:cNvPr>
          <p:cNvGraphicFramePr>
            <a:graphicFrameLocks noGrp="1"/>
          </p:cNvGraphicFramePr>
          <p:nvPr>
            <p:extLst>
              <p:ext uri="{D42A27DB-BD31-4B8C-83A1-F6EECF244321}">
                <p14:modId xmlns:p14="http://schemas.microsoft.com/office/powerpoint/2010/main" val="304269589"/>
              </p:ext>
            </p:extLst>
          </p:nvPr>
        </p:nvGraphicFramePr>
        <p:xfrm>
          <a:off x="6362981" y="3782694"/>
          <a:ext cx="5690592" cy="2974257"/>
        </p:xfrm>
        <a:graphic>
          <a:graphicData uri="http://schemas.openxmlformats.org/drawingml/2006/table">
            <a:tbl>
              <a:tblPr>
                <a:tableStyleId>{5C22544A-7EE6-4342-B048-85BDC9FD1C3A}</a:tableStyleId>
              </a:tblPr>
              <a:tblGrid>
                <a:gridCol w="727531">
                  <a:extLst>
                    <a:ext uri="{9D8B030D-6E8A-4147-A177-3AD203B41FA5}">
                      <a16:colId xmlns:a16="http://schemas.microsoft.com/office/drawing/2014/main" val="3184404612"/>
                    </a:ext>
                  </a:extLst>
                </a:gridCol>
                <a:gridCol w="767792">
                  <a:extLst>
                    <a:ext uri="{9D8B030D-6E8A-4147-A177-3AD203B41FA5}">
                      <a16:colId xmlns:a16="http://schemas.microsoft.com/office/drawing/2014/main" val="2298112638"/>
                    </a:ext>
                  </a:extLst>
                </a:gridCol>
                <a:gridCol w="754994">
                  <a:extLst>
                    <a:ext uri="{9D8B030D-6E8A-4147-A177-3AD203B41FA5}">
                      <a16:colId xmlns:a16="http://schemas.microsoft.com/office/drawing/2014/main" val="2362983487"/>
                    </a:ext>
                  </a:extLst>
                </a:gridCol>
                <a:gridCol w="908553">
                  <a:extLst>
                    <a:ext uri="{9D8B030D-6E8A-4147-A177-3AD203B41FA5}">
                      <a16:colId xmlns:a16="http://schemas.microsoft.com/office/drawing/2014/main" val="32487353"/>
                    </a:ext>
                  </a:extLst>
                </a:gridCol>
                <a:gridCol w="934146">
                  <a:extLst>
                    <a:ext uri="{9D8B030D-6E8A-4147-A177-3AD203B41FA5}">
                      <a16:colId xmlns:a16="http://schemas.microsoft.com/office/drawing/2014/main" val="4194501472"/>
                    </a:ext>
                  </a:extLst>
                </a:gridCol>
                <a:gridCol w="754994">
                  <a:extLst>
                    <a:ext uri="{9D8B030D-6E8A-4147-A177-3AD203B41FA5}">
                      <a16:colId xmlns:a16="http://schemas.microsoft.com/office/drawing/2014/main" val="342018108"/>
                    </a:ext>
                  </a:extLst>
                </a:gridCol>
                <a:gridCol w="842582">
                  <a:extLst>
                    <a:ext uri="{9D8B030D-6E8A-4147-A177-3AD203B41FA5}">
                      <a16:colId xmlns:a16="http://schemas.microsoft.com/office/drawing/2014/main" val="34327423"/>
                    </a:ext>
                  </a:extLst>
                </a:gridCol>
              </a:tblGrid>
              <a:tr h="586937">
                <a:tc>
                  <a:txBody>
                    <a:bodyPr/>
                    <a:lstStyle/>
                    <a:p>
                      <a:pPr algn="ctr" fontAlgn="ctr"/>
                      <a:r>
                        <a:rPr lang="en-US" sz="1100" b="1" u="none" strike="noStrike" dirty="0">
                          <a:effectLst/>
                        </a:rPr>
                        <a:t>Decile</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b="1" u="none" strike="noStrike" dirty="0">
                          <a:effectLst/>
                        </a:rPr>
                        <a:t>Cases</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b="1" u="none" strike="noStrike" dirty="0">
                          <a:effectLst/>
                        </a:rPr>
                        <a:t>ZDW</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b="1" u="none" strike="noStrike" dirty="0">
                          <a:effectLst/>
                        </a:rPr>
                        <a:t>Cumulative ZDW</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b="1" u="none" strike="noStrike" dirty="0">
                          <a:effectLst/>
                        </a:rPr>
                        <a:t>Cumulative Cases</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b="1" u="none" strike="noStrike" dirty="0">
                          <a:effectLst/>
                        </a:rPr>
                        <a:t>Responses Expected</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b="1" u="none" strike="noStrike" dirty="0">
                          <a:effectLst/>
                        </a:rPr>
                        <a:t>Cumulative Responses Expected</a:t>
                      </a:r>
                      <a:endParaRPr lang="en-US" sz="11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212582139"/>
                  </a:ext>
                </a:extLst>
              </a:tr>
              <a:tr h="238732">
                <a:tc>
                  <a:txBody>
                    <a:bodyPr/>
                    <a:lstStyle/>
                    <a:p>
                      <a:pPr algn="ctr" fontAlgn="ctr"/>
                      <a:r>
                        <a:rPr lang="en-US" sz="1100"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7,266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5,904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5,904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7,266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3,633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3,633 </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87553011"/>
                  </a:ext>
                </a:extLst>
              </a:tr>
              <a:tr h="238732">
                <a:tc>
                  <a:txBody>
                    <a:bodyPr/>
                    <a:lstStyle/>
                    <a:p>
                      <a:pPr algn="ctr" fontAlgn="ctr"/>
                      <a:r>
                        <a:rPr lang="en-US" sz="1100" u="none" strike="noStrike" dirty="0">
                          <a:effectLst/>
                        </a:rPr>
                        <a:t>2</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7,266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5,960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11,864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14,532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3,633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7,266 </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77440308"/>
                  </a:ext>
                </a:extLst>
              </a:tr>
              <a:tr h="238732">
                <a:tc>
                  <a:txBody>
                    <a:bodyPr/>
                    <a:lstStyle/>
                    <a:p>
                      <a:pPr algn="ctr" fontAlgn="ctr"/>
                      <a:r>
                        <a:rPr lang="en-US" sz="1100" u="none" strike="noStrike" dirty="0">
                          <a:effectLst/>
                        </a:rPr>
                        <a:t>3</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7,266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5,786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17,650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21,798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3,633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10,899 </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96716635"/>
                  </a:ext>
                </a:extLst>
              </a:tr>
              <a:tr h="238732">
                <a:tc>
                  <a:txBody>
                    <a:bodyPr/>
                    <a:lstStyle/>
                    <a:p>
                      <a:pPr algn="ctr" fontAlgn="ctr"/>
                      <a:r>
                        <a:rPr lang="en-US" sz="1100" u="none" strike="noStrike" dirty="0">
                          <a:effectLst/>
                        </a:rPr>
                        <a:t>4</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7,266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5,817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23,467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29,064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3,633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14,532 </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75097918"/>
                  </a:ext>
                </a:extLst>
              </a:tr>
              <a:tr h="238732">
                <a:tc>
                  <a:txBody>
                    <a:bodyPr/>
                    <a:lstStyle/>
                    <a:p>
                      <a:pPr algn="ctr" fontAlgn="ctr"/>
                      <a:r>
                        <a:rPr lang="en-US" sz="1100" u="none" strike="noStrike" dirty="0">
                          <a:effectLst/>
                        </a:rPr>
                        <a:t>5</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7,266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5,899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29,366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36,330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3,633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18,165 </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79268733"/>
                  </a:ext>
                </a:extLst>
              </a:tr>
              <a:tr h="238732">
                <a:tc>
                  <a:txBody>
                    <a:bodyPr/>
                    <a:lstStyle/>
                    <a:p>
                      <a:pPr algn="ctr" fontAlgn="ctr"/>
                      <a:r>
                        <a:rPr lang="en-US" sz="1100" u="none" strike="noStrike" dirty="0">
                          <a:effectLst/>
                        </a:rPr>
                        <a:t>6</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7,266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5,678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35,044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43,595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3,633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21,798 </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175344999"/>
                  </a:ext>
                </a:extLst>
              </a:tr>
              <a:tr h="238732">
                <a:tc>
                  <a:txBody>
                    <a:bodyPr/>
                    <a:lstStyle/>
                    <a:p>
                      <a:pPr algn="ctr" fontAlgn="ctr"/>
                      <a:r>
                        <a:rPr lang="en-US" sz="1100" u="none" strike="noStrike" dirty="0">
                          <a:effectLst/>
                        </a:rPr>
                        <a:t>7</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7,266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3,360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38,404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50,861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3,633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25,431 </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562456295"/>
                  </a:ext>
                </a:extLst>
              </a:tr>
              <a:tr h="238732">
                <a:tc>
                  <a:txBody>
                    <a:bodyPr/>
                    <a:lstStyle/>
                    <a:p>
                      <a:pPr algn="ctr" fontAlgn="ctr"/>
                      <a:r>
                        <a:rPr lang="en-US" sz="1100" u="none" strike="noStrike" dirty="0">
                          <a:effectLst/>
                        </a:rPr>
                        <a:t>8</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7,266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901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39,305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58,127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3,633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29,064 </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109994118"/>
                  </a:ext>
                </a:extLst>
              </a:tr>
              <a:tr h="238732">
                <a:tc>
                  <a:txBody>
                    <a:bodyPr/>
                    <a:lstStyle/>
                    <a:p>
                      <a:pPr algn="ctr" fontAlgn="ctr"/>
                      <a:r>
                        <a:rPr lang="en-US" sz="1100" u="none" strike="noStrike" dirty="0">
                          <a:effectLst/>
                        </a:rPr>
                        <a:t>9</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7,266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1,006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40,311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65,393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3,633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32,697 </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44842008"/>
                  </a:ext>
                </a:extLst>
              </a:tr>
              <a:tr h="238732">
                <a:tc>
                  <a:txBody>
                    <a:bodyPr/>
                    <a:lstStyle/>
                    <a:p>
                      <a:pPr algn="ctr" fontAlgn="ctr"/>
                      <a:r>
                        <a:rPr lang="en-US" sz="1100" u="none" strike="noStrike" dirty="0">
                          <a:effectLst/>
                        </a:rPr>
                        <a:t>10</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7,266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876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41,187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72,659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3,633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36,330 </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83925760"/>
                  </a:ext>
                </a:extLst>
              </a:tr>
            </a:tbl>
          </a:graphicData>
        </a:graphic>
      </p:graphicFrame>
    </p:spTree>
    <p:extLst>
      <p:ext uri="{BB962C8B-B14F-4D97-AF65-F5344CB8AC3E}">
        <p14:creationId xmlns:p14="http://schemas.microsoft.com/office/powerpoint/2010/main" val="2959183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563C2B12-4B80-414A-918F-EF7FDF93AFED}"/>
              </a:ext>
            </a:extLst>
          </p:cNvPr>
          <p:cNvGraphicFramePr>
            <a:graphicFrameLocks/>
          </p:cNvGraphicFramePr>
          <p:nvPr>
            <p:extLst>
              <p:ext uri="{D42A27DB-BD31-4B8C-83A1-F6EECF244321}">
                <p14:modId xmlns:p14="http://schemas.microsoft.com/office/powerpoint/2010/main" val="1450358500"/>
              </p:ext>
            </p:extLst>
          </p:nvPr>
        </p:nvGraphicFramePr>
        <p:xfrm>
          <a:off x="291549" y="3782694"/>
          <a:ext cx="6151454" cy="2974255"/>
        </p:xfrm>
        <a:graphic>
          <a:graphicData uri="http://schemas.openxmlformats.org/drawingml/2006/chart">
            <c:chart xmlns:c="http://schemas.openxmlformats.org/drawingml/2006/chart" xmlns:r="http://schemas.openxmlformats.org/officeDocument/2006/relationships" r:id="rId3"/>
          </a:graphicData>
        </a:graphic>
      </p:graphicFrame>
      <p:sp>
        <p:nvSpPr>
          <p:cNvPr id="266" name="Shape 266"/>
          <p:cNvSpPr txBox="1">
            <a:spLocks noGrp="1"/>
          </p:cNvSpPr>
          <p:nvPr>
            <p:ph type="title"/>
          </p:nvPr>
        </p:nvSpPr>
        <p:spPr>
          <a:xfrm>
            <a:off x="677333" y="609600"/>
            <a:ext cx="8911509" cy="1320800"/>
          </a:xfrm>
          <a:prstGeom prst="rect">
            <a:avLst/>
          </a:prstGeom>
          <a:noFill/>
          <a:ln>
            <a:noFill/>
          </a:ln>
        </p:spPr>
        <p:txBody>
          <a:bodyPr wrap="square" lIns="91425" tIns="45700" rIns="91425" bIns="45700" anchor="t" anchorCtr="0">
            <a:noAutofit/>
          </a:bodyPr>
          <a:lstStyle/>
          <a:p>
            <a:pPr marL="0" marR="0" lvl="0" indent="-228600" algn="l" rtl="0">
              <a:spcBef>
                <a:spcPts val="0"/>
              </a:spcBef>
              <a:buClr>
                <a:srgbClr val="B43512"/>
              </a:buClr>
              <a:buSzPct val="100000"/>
              <a:buFont typeface="Trebuchet MS"/>
              <a:buNone/>
            </a:pPr>
            <a:r>
              <a:rPr lang="en-US" sz="3600" b="0" i="0" u="none" strike="noStrike" cap="none" dirty="0">
                <a:solidFill>
                  <a:srgbClr val="B43512"/>
                </a:solidFill>
                <a:latin typeface="Trebuchet MS"/>
                <a:ea typeface="Trebuchet MS"/>
                <a:cs typeface="Trebuchet MS"/>
                <a:sym typeface="Trebuchet MS"/>
              </a:rPr>
              <a:t>Financial Implication - Segment 3</a:t>
            </a:r>
          </a:p>
        </p:txBody>
      </p:sp>
      <p:sp>
        <p:nvSpPr>
          <p:cNvPr id="267" name="Shape 267"/>
          <p:cNvSpPr txBox="1">
            <a:spLocks noGrp="1"/>
          </p:cNvSpPr>
          <p:nvPr>
            <p:ph type="body" idx="1"/>
          </p:nvPr>
        </p:nvSpPr>
        <p:spPr>
          <a:xfrm>
            <a:off x="677333" y="1579820"/>
            <a:ext cx="9127753" cy="4827157"/>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B43512"/>
              </a:buClr>
              <a:buSzPct val="79999"/>
              <a:buFont typeface="Noto Sans Symbols"/>
              <a:buChar char="▶"/>
            </a:pPr>
            <a:r>
              <a:rPr lang="en-US" sz="1800" b="0" i="0" u="none" strike="noStrike" cap="none" dirty="0">
                <a:solidFill>
                  <a:srgbClr val="3F3F3F"/>
                </a:solidFill>
                <a:latin typeface="Trebuchet MS"/>
                <a:ea typeface="Trebuchet MS"/>
                <a:cs typeface="Trebuchet MS"/>
                <a:sym typeface="Trebuchet MS"/>
              </a:rPr>
              <a:t>72.2k Users | Expected response rate of 50%</a:t>
            </a:r>
          </a:p>
          <a:p>
            <a:pPr marL="342900" marR="0" lvl="0" indent="-342900" algn="l" rtl="0">
              <a:spcBef>
                <a:spcPts val="0"/>
              </a:spcBef>
              <a:spcAft>
                <a:spcPts val="0"/>
              </a:spcAft>
              <a:buClr>
                <a:srgbClr val="B43512"/>
              </a:buClr>
              <a:buSzPct val="79999"/>
              <a:buFont typeface="Noto Sans Symbols"/>
              <a:buChar char="▶"/>
            </a:pPr>
            <a:endParaRPr lang="en-US" sz="1800" b="0" i="0" u="none" strike="noStrike" cap="none" dirty="0">
              <a:solidFill>
                <a:srgbClr val="3F3F3F"/>
              </a:solidFill>
              <a:latin typeface="Trebuchet MS"/>
              <a:ea typeface="Trebuchet MS"/>
              <a:cs typeface="Trebuchet MS"/>
              <a:sym typeface="Trebuchet MS"/>
            </a:endParaRPr>
          </a:p>
          <a:p>
            <a:pPr marL="342900" marR="0" lvl="0" indent="-342900" algn="l" rtl="0">
              <a:spcBef>
                <a:spcPts val="0"/>
              </a:spcBef>
              <a:spcAft>
                <a:spcPts val="0"/>
              </a:spcAft>
              <a:buClr>
                <a:srgbClr val="B43512"/>
              </a:buClr>
              <a:buSzPct val="79999"/>
              <a:buFont typeface="Noto Sans Symbols"/>
              <a:buChar char="▶"/>
            </a:pPr>
            <a:r>
              <a:rPr lang="en-US" dirty="0"/>
              <a:t>Using this model, if we want to reach 25k ZDWs, w</a:t>
            </a:r>
            <a:r>
              <a:rPr lang="en-US" sz="1800" b="0" i="0" u="none" strike="noStrike" cap="none" dirty="0">
                <a:solidFill>
                  <a:srgbClr val="3F3F3F"/>
                </a:solidFill>
                <a:latin typeface="Trebuchet MS"/>
                <a:ea typeface="Trebuchet MS"/>
                <a:cs typeface="Trebuchet MS"/>
                <a:sym typeface="Trebuchet MS"/>
              </a:rPr>
              <a:t>e need to target only 30.3k users instead of 50k users (without the logistic regression model)</a:t>
            </a:r>
          </a:p>
          <a:p>
            <a:pPr marL="342900" marR="0" lvl="0" indent="-342900" algn="l" rtl="0">
              <a:spcBef>
                <a:spcPts val="0"/>
              </a:spcBef>
              <a:spcAft>
                <a:spcPts val="0"/>
              </a:spcAft>
              <a:buClr>
                <a:srgbClr val="B43512"/>
              </a:buClr>
              <a:buSzPct val="79999"/>
              <a:buFont typeface="Noto Sans Symbols"/>
              <a:buChar char="▶"/>
            </a:pPr>
            <a:endParaRPr lang="en-US" dirty="0"/>
          </a:p>
          <a:p>
            <a:pPr marL="342900" marR="0" lvl="0" indent="-342900" algn="l" rtl="0">
              <a:spcBef>
                <a:spcPts val="0"/>
              </a:spcBef>
              <a:spcAft>
                <a:spcPts val="0"/>
              </a:spcAft>
              <a:buClr>
                <a:srgbClr val="B43512"/>
              </a:buClr>
              <a:buSzPct val="79999"/>
              <a:buFont typeface="Noto Sans Symbols"/>
              <a:buChar char="▶"/>
            </a:pPr>
            <a:r>
              <a:rPr lang="en-US" dirty="0"/>
              <a:t>Savings of ~39.4% in marketing costs compared to baseline scenario</a:t>
            </a:r>
            <a:endParaRPr lang="en-US" sz="1800" b="0" i="0" u="none" strike="noStrike" cap="none" dirty="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rgbClr val="B43512"/>
              </a:buClr>
              <a:buSzPct val="79999"/>
              <a:buFont typeface="Noto Sans Symbols"/>
              <a:buNone/>
            </a:pPr>
            <a:endParaRPr sz="1800" b="0" i="0" u="none" strike="noStrike" cap="none" dirty="0">
              <a:solidFill>
                <a:srgbClr val="3F3F3F"/>
              </a:solidFill>
              <a:latin typeface="Trebuchet MS"/>
              <a:ea typeface="Trebuchet MS"/>
              <a:cs typeface="Trebuchet MS"/>
              <a:sym typeface="Trebuchet MS"/>
            </a:endParaRPr>
          </a:p>
        </p:txBody>
      </p:sp>
      <p:cxnSp>
        <p:nvCxnSpPr>
          <p:cNvPr id="4" name="Straight Connector 3">
            <a:extLst>
              <a:ext uri="{FF2B5EF4-FFF2-40B4-BE49-F238E27FC236}">
                <a16:creationId xmlns:a16="http://schemas.microsoft.com/office/drawing/2014/main" id="{8E9D4651-16B7-4B3F-B67B-A8F460DED98B}"/>
              </a:ext>
            </a:extLst>
          </p:cNvPr>
          <p:cNvCxnSpPr>
            <a:cxnSpLocks/>
          </p:cNvCxnSpPr>
          <p:nvPr/>
        </p:nvCxnSpPr>
        <p:spPr>
          <a:xfrm>
            <a:off x="873828" y="4945304"/>
            <a:ext cx="3530991" cy="2446"/>
          </a:xfrm>
          <a:prstGeom prst="line">
            <a:avLst/>
          </a:prstGeom>
          <a:ln w="28575"/>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DA92B03E-05A6-494C-BEAE-0878BF088F33}"/>
              </a:ext>
            </a:extLst>
          </p:cNvPr>
          <p:cNvCxnSpPr>
            <a:cxnSpLocks/>
          </p:cNvCxnSpPr>
          <p:nvPr/>
        </p:nvCxnSpPr>
        <p:spPr>
          <a:xfrm>
            <a:off x="2923531" y="4947750"/>
            <a:ext cx="0" cy="1240302"/>
          </a:xfrm>
          <a:prstGeom prst="line">
            <a:avLst/>
          </a:prstGeom>
          <a:ln w="28575"/>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0B98C610-5708-47F2-9742-6C9FB320C5F1}"/>
              </a:ext>
            </a:extLst>
          </p:cNvPr>
          <p:cNvCxnSpPr>
            <a:cxnSpLocks/>
          </p:cNvCxnSpPr>
          <p:nvPr/>
        </p:nvCxnSpPr>
        <p:spPr>
          <a:xfrm>
            <a:off x="4404819" y="4961002"/>
            <a:ext cx="0" cy="1227050"/>
          </a:xfrm>
          <a:prstGeom prst="line">
            <a:avLst/>
          </a:prstGeom>
          <a:ln w="28575"/>
        </p:spPr>
        <p:style>
          <a:lnRef idx="1">
            <a:schemeClr val="dk1"/>
          </a:lnRef>
          <a:fillRef idx="0">
            <a:schemeClr val="dk1"/>
          </a:fillRef>
          <a:effectRef idx="0">
            <a:schemeClr val="dk1"/>
          </a:effectRef>
          <a:fontRef idx="minor">
            <a:schemeClr val="tx1"/>
          </a:fontRef>
        </p:style>
      </p:cxnSp>
      <p:graphicFrame>
        <p:nvGraphicFramePr>
          <p:cNvPr id="3" name="Table 2">
            <a:extLst>
              <a:ext uri="{FF2B5EF4-FFF2-40B4-BE49-F238E27FC236}">
                <a16:creationId xmlns:a16="http://schemas.microsoft.com/office/drawing/2014/main" id="{E3068B7B-A261-4FA2-9067-AE0FB2CA2C0C}"/>
              </a:ext>
            </a:extLst>
          </p:cNvPr>
          <p:cNvGraphicFramePr>
            <a:graphicFrameLocks noGrp="1"/>
          </p:cNvGraphicFramePr>
          <p:nvPr>
            <p:extLst>
              <p:ext uri="{D42A27DB-BD31-4B8C-83A1-F6EECF244321}">
                <p14:modId xmlns:p14="http://schemas.microsoft.com/office/powerpoint/2010/main" val="423627270"/>
              </p:ext>
            </p:extLst>
          </p:nvPr>
        </p:nvGraphicFramePr>
        <p:xfrm>
          <a:off x="6443003" y="3782694"/>
          <a:ext cx="5610570" cy="2974251"/>
        </p:xfrm>
        <a:graphic>
          <a:graphicData uri="http://schemas.openxmlformats.org/drawingml/2006/table">
            <a:tbl>
              <a:tblPr>
                <a:tableStyleId>{5C22544A-7EE6-4342-B048-85BDC9FD1C3A}</a:tableStyleId>
              </a:tblPr>
              <a:tblGrid>
                <a:gridCol w="801510">
                  <a:extLst>
                    <a:ext uri="{9D8B030D-6E8A-4147-A177-3AD203B41FA5}">
                      <a16:colId xmlns:a16="http://schemas.microsoft.com/office/drawing/2014/main" val="3721824366"/>
                    </a:ext>
                  </a:extLst>
                </a:gridCol>
                <a:gridCol w="801510">
                  <a:extLst>
                    <a:ext uri="{9D8B030D-6E8A-4147-A177-3AD203B41FA5}">
                      <a16:colId xmlns:a16="http://schemas.microsoft.com/office/drawing/2014/main" val="3789646069"/>
                    </a:ext>
                  </a:extLst>
                </a:gridCol>
                <a:gridCol w="801510">
                  <a:extLst>
                    <a:ext uri="{9D8B030D-6E8A-4147-A177-3AD203B41FA5}">
                      <a16:colId xmlns:a16="http://schemas.microsoft.com/office/drawing/2014/main" val="3336628258"/>
                    </a:ext>
                  </a:extLst>
                </a:gridCol>
                <a:gridCol w="801510">
                  <a:extLst>
                    <a:ext uri="{9D8B030D-6E8A-4147-A177-3AD203B41FA5}">
                      <a16:colId xmlns:a16="http://schemas.microsoft.com/office/drawing/2014/main" val="2139713381"/>
                    </a:ext>
                  </a:extLst>
                </a:gridCol>
                <a:gridCol w="801510">
                  <a:extLst>
                    <a:ext uri="{9D8B030D-6E8A-4147-A177-3AD203B41FA5}">
                      <a16:colId xmlns:a16="http://schemas.microsoft.com/office/drawing/2014/main" val="2577314649"/>
                    </a:ext>
                  </a:extLst>
                </a:gridCol>
                <a:gridCol w="801510">
                  <a:extLst>
                    <a:ext uri="{9D8B030D-6E8A-4147-A177-3AD203B41FA5}">
                      <a16:colId xmlns:a16="http://schemas.microsoft.com/office/drawing/2014/main" val="1014682020"/>
                    </a:ext>
                  </a:extLst>
                </a:gridCol>
                <a:gridCol w="801510">
                  <a:extLst>
                    <a:ext uri="{9D8B030D-6E8A-4147-A177-3AD203B41FA5}">
                      <a16:colId xmlns:a16="http://schemas.microsoft.com/office/drawing/2014/main" val="994223554"/>
                    </a:ext>
                  </a:extLst>
                </a:gridCol>
              </a:tblGrid>
              <a:tr h="594851">
                <a:tc>
                  <a:txBody>
                    <a:bodyPr/>
                    <a:lstStyle/>
                    <a:p>
                      <a:pPr algn="ctr" fontAlgn="ctr"/>
                      <a:r>
                        <a:rPr lang="en-US" sz="1100" b="1" u="none" strike="noStrike" dirty="0">
                          <a:effectLst/>
                        </a:rPr>
                        <a:t>Decile</a:t>
                      </a:r>
                      <a:endParaRPr lang="en-US"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b="1" u="none" strike="noStrike" dirty="0">
                          <a:effectLst/>
                        </a:rPr>
                        <a:t>Cases</a:t>
                      </a:r>
                      <a:endParaRPr lang="en-US"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b="1" u="none" strike="noStrike" dirty="0">
                          <a:effectLst/>
                        </a:rPr>
                        <a:t>ZDW</a:t>
                      </a:r>
                      <a:endParaRPr lang="en-US"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b="1" u="none" strike="noStrike" dirty="0">
                          <a:effectLst/>
                        </a:rPr>
                        <a:t>Cumulative ZDW</a:t>
                      </a:r>
                      <a:endParaRPr lang="en-US"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b="1" u="none" strike="noStrike" dirty="0">
                          <a:effectLst/>
                        </a:rPr>
                        <a:t>Cumulative Cases</a:t>
                      </a:r>
                      <a:endParaRPr lang="en-US"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b="1" u="none" strike="noStrike" dirty="0">
                          <a:effectLst/>
                        </a:rPr>
                        <a:t>Responses Expected</a:t>
                      </a:r>
                      <a:endParaRPr lang="en-US"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b="1" u="none" strike="noStrike" dirty="0">
                          <a:effectLst/>
                        </a:rPr>
                        <a:t>Cumulative Responses Expected</a:t>
                      </a:r>
                      <a:endParaRPr lang="en-US" sz="1100" b="1"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3786279084"/>
                  </a:ext>
                </a:extLst>
              </a:tr>
              <a:tr h="237940">
                <a:tc>
                  <a:txBody>
                    <a:bodyPr/>
                    <a:lstStyle/>
                    <a:p>
                      <a:pPr algn="ctr" fontAlgn="ctr"/>
                      <a:r>
                        <a:rPr lang="en-US" sz="1100" u="none" strike="noStrike">
                          <a:effectLst/>
                        </a:rPr>
                        <a:t>1</a:t>
                      </a:r>
                      <a:endParaRPr lang="en-US"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dirty="0">
                          <a:effectLst/>
                        </a:rPr>
                        <a:t>        7,224 </a:t>
                      </a:r>
                      <a:endParaRPr lang="en-US" sz="11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a:effectLst/>
                        </a:rPr>
                        <a:t>        5,909 </a:t>
                      </a:r>
                      <a:endParaRPr lang="en-US"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a:effectLst/>
                        </a:rPr>
                        <a:t>        5,909 </a:t>
                      </a:r>
                      <a:endParaRPr lang="en-US"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a:effectLst/>
                        </a:rPr>
                        <a:t>        7,224 </a:t>
                      </a:r>
                      <a:endParaRPr lang="en-US"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a:effectLst/>
                        </a:rPr>
                        <a:t>        3,612 </a:t>
                      </a:r>
                      <a:endParaRPr lang="en-US"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a:effectLst/>
                        </a:rPr>
                        <a:t>        3,612 </a:t>
                      </a:r>
                      <a:endParaRPr lang="en-US" sz="11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3267550871"/>
                  </a:ext>
                </a:extLst>
              </a:tr>
              <a:tr h="237940">
                <a:tc>
                  <a:txBody>
                    <a:bodyPr/>
                    <a:lstStyle/>
                    <a:p>
                      <a:pPr algn="ctr" fontAlgn="ctr"/>
                      <a:r>
                        <a:rPr lang="en-US" sz="1100" u="none" strike="noStrike">
                          <a:effectLst/>
                        </a:rPr>
                        <a:t>2</a:t>
                      </a:r>
                      <a:endParaRPr lang="en-US"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a:effectLst/>
                        </a:rPr>
                        <a:t>        7,224 </a:t>
                      </a:r>
                      <a:endParaRPr lang="en-US"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dirty="0">
                          <a:effectLst/>
                        </a:rPr>
                        <a:t>        5,824 </a:t>
                      </a:r>
                      <a:endParaRPr lang="en-US" sz="11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a:effectLst/>
                        </a:rPr>
                        <a:t>     11,733 </a:t>
                      </a:r>
                      <a:endParaRPr lang="en-US"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a:effectLst/>
                        </a:rPr>
                        <a:t>     14,449 </a:t>
                      </a:r>
                      <a:endParaRPr lang="en-US"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a:effectLst/>
                        </a:rPr>
                        <a:t>        3,612 </a:t>
                      </a:r>
                      <a:endParaRPr lang="en-US"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a:effectLst/>
                        </a:rPr>
                        <a:t>        7,224 </a:t>
                      </a:r>
                      <a:endParaRPr lang="en-US" sz="11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119818600"/>
                  </a:ext>
                </a:extLst>
              </a:tr>
              <a:tr h="237940">
                <a:tc>
                  <a:txBody>
                    <a:bodyPr/>
                    <a:lstStyle/>
                    <a:p>
                      <a:pPr algn="ctr" fontAlgn="ctr"/>
                      <a:r>
                        <a:rPr lang="en-US" sz="1100" u="none" strike="noStrike" dirty="0">
                          <a:effectLst/>
                        </a:rPr>
                        <a:t>3</a:t>
                      </a:r>
                      <a:endParaRPr lang="en-US"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a:effectLst/>
                        </a:rPr>
                        <a:t>        7,224 </a:t>
                      </a:r>
                      <a:endParaRPr lang="en-US"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a:effectLst/>
                        </a:rPr>
                        <a:t>        5,752 </a:t>
                      </a:r>
                      <a:endParaRPr lang="en-US"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a:effectLst/>
                        </a:rPr>
                        <a:t>     17,485 </a:t>
                      </a:r>
                      <a:endParaRPr lang="en-US"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a:effectLst/>
                        </a:rPr>
                        <a:t>     21,673 </a:t>
                      </a:r>
                      <a:endParaRPr lang="en-US"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a:effectLst/>
                        </a:rPr>
                        <a:t>        3,612 </a:t>
                      </a:r>
                      <a:endParaRPr lang="en-US"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a:effectLst/>
                        </a:rPr>
                        <a:t>     10,836 </a:t>
                      </a:r>
                      <a:endParaRPr lang="en-US" sz="11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2752309417"/>
                  </a:ext>
                </a:extLst>
              </a:tr>
              <a:tr h="237940">
                <a:tc>
                  <a:txBody>
                    <a:bodyPr/>
                    <a:lstStyle/>
                    <a:p>
                      <a:pPr algn="ctr" fontAlgn="ctr"/>
                      <a:r>
                        <a:rPr lang="en-US" sz="1100" u="none" strike="noStrike">
                          <a:effectLst/>
                        </a:rPr>
                        <a:t>4</a:t>
                      </a:r>
                      <a:endParaRPr lang="en-US"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a:effectLst/>
                        </a:rPr>
                        <a:t>        7,224 </a:t>
                      </a:r>
                      <a:endParaRPr lang="en-US"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a:effectLst/>
                        </a:rPr>
                        <a:t>        5,756 </a:t>
                      </a:r>
                      <a:endParaRPr lang="en-US"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a:effectLst/>
                        </a:rPr>
                        <a:t>     23,241 </a:t>
                      </a:r>
                      <a:endParaRPr lang="en-US"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a:effectLst/>
                        </a:rPr>
                        <a:t>     28,897 </a:t>
                      </a:r>
                      <a:endParaRPr lang="en-US"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a:effectLst/>
                        </a:rPr>
                        <a:t>        3,612 </a:t>
                      </a:r>
                      <a:endParaRPr lang="en-US"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a:effectLst/>
                        </a:rPr>
                        <a:t>     14,449 </a:t>
                      </a:r>
                      <a:endParaRPr lang="en-US" sz="11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2273209141"/>
                  </a:ext>
                </a:extLst>
              </a:tr>
              <a:tr h="237940">
                <a:tc>
                  <a:txBody>
                    <a:bodyPr/>
                    <a:lstStyle/>
                    <a:p>
                      <a:pPr algn="ctr" fontAlgn="ctr"/>
                      <a:r>
                        <a:rPr lang="en-US" sz="1100" u="none" strike="noStrike">
                          <a:effectLst/>
                        </a:rPr>
                        <a:t>5</a:t>
                      </a:r>
                      <a:endParaRPr lang="en-US"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a:effectLst/>
                        </a:rPr>
                        <a:t>        7,224 </a:t>
                      </a:r>
                      <a:endParaRPr lang="en-US"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a:effectLst/>
                        </a:rPr>
                        <a:t>        5,822 </a:t>
                      </a:r>
                      <a:endParaRPr lang="en-US"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a:effectLst/>
                        </a:rPr>
                        <a:t>     29,063 </a:t>
                      </a:r>
                      <a:endParaRPr lang="en-US"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dirty="0">
                          <a:effectLst/>
                        </a:rPr>
                        <a:t>     36,122 </a:t>
                      </a:r>
                      <a:endParaRPr lang="en-US" sz="11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a:effectLst/>
                        </a:rPr>
                        <a:t>        3,612 </a:t>
                      </a:r>
                      <a:endParaRPr lang="en-US"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a:effectLst/>
                        </a:rPr>
                        <a:t>     18,061 </a:t>
                      </a:r>
                      <a:endParaRPr lang="en-US" sz="11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4186462003"/>
                  </a:ext>
                </a:extLst>
              </a:tr>
              <a:tr h="237940">
                <a:tc>
                  <a:txBody>
                    <a:bodyPr/>
                    <a:lstStyle/>
                    <a:p>
                      <a:pPr algn="ctr" fontAlgn="ctr"/>
                      <a:r>
                        <a:rPr lang="en-US" sz="1100" u="none" strike="noStrike">
                          <a:effectLst/>
                        </a:rPr>
                        <a:t>6</a:t>
                      </a:r>
                      <a:endParaRPr lang="en-US"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a:effectLst/>
                        </a:rPr>
                        <a:t>        7,224 </a:t>
                      </a:r>
                      <a:endParaRPr lang="en-US"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a:effectLst/>
                        </a:rPr>
                        <a:t>        5,831 </a:t>
                      </a:r>
                      <a:endParaRPr lang="en-US"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a:effectLst/>
                        </a:rPr>
                        <a:t>     34,894 </a:t>
                      </a:r>
                      <a:endParaRPr lang="en-US"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a:effectLst/>
                        </a:rPr>
                        <a:t>     43,346 </a:t>
                      </a:r>
                      <a:endParaRPr lang="en-US"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dirty="0">
                          <a:effectLst/>
                        </a:rPr>
                        <a:t>        3,612 </a:t>
                      </a:r>
                      <a:endParaRPr lang="en-US" sz="11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a:effectLst/>
                        </a:rPr>
                        <a:t>     21,673 </a:t>
                      </a:r>
                      <a:endParaRPr lang="en-US" sz="11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830771346"/>
                  </a:ext>
                </a:extLst>
              </a:tr>
              <a:tr h="237940">
                <a:tc>
                  <a:txBody>
                    <a:bodyPr/>
                    <a:lstStyle/>
                    <a:p>
                      <a:pPr algn="ctr" fontAlgn="ctr"/>
                      <a:r>
                        <a:rPr lang="en-US" sz="1100" u="none" strike="noStrike">
                          <a:effectLst/>
                        </a:rPr>
                        <a:t>7</a:t>
                      </a:r>
                      <a:endParaRPr lang="en-US"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a:effectLst/>
                        </a:rPr>
                        <a:t>        7,224 </a:t>
                      </a:r>
                      <a:endParaRPr lang="en-US"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a:effectLst/>
                        </a:rPr>
                        <a:t>        3,940 </a:t>
                      </a:r>
                      <a:endParaRPr lang="en-US"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a:effectLst/>
                        </a:rPr>
                        <a:t>     38,834 </a:t>
                      </a:r>
                      <a:endParaRPr lang="en-US"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a:effectLst/>
                        </a:rPr>
                        <a:t>     50,570 </a:t>
                      </a:r>
                      <a:endParaRPr lang="en-US"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dirty="0">
                          <a:effectLst/>
                        </a:rPr>
                        <a:t>        3,612 </a:t>
                      </a:r>
                      <a:endParaRPr lang="en-US" sz="11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dirty="0">
                          <a:effectLst/>
                        </a:rPr>
                        <a:t>     25,285 </a:t>
                      </a:r>
                      <a:endParaRPr lang="en-US" sz="11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4172960822"/>
                  </a:ext>
                </a:extLst>
              </a:tr>
              <a:tr h="237940">
                <a:tc>
                  <a:txBody>
                    <a:bodyPr/>
                    <a:lstStyle/>
                    <a:p>
                      <a:pPr algn="ctr" fontAlgn="ctr"/>
                      <a:r>
                        <a:rPr lang="en-US" sz="1100" u="none" strike="noStrike">
                          <a:effectLst/>
                        </a:rPr>
                        <a:t>8</a:t>
                      </a:r>
                      <a:endParaRPr lang="en-US"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a:effectLst/>
                        </a:rPr>
                        <a:t>        7,224 </a:t>
                      </a:r>
                      <a:endParaRPr lang="en-US"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a:effectLst/>
                        </a:rPr>
                        <a:t>           971 </a:t>
                      </a:r>
                      <a:endParaRPr lang="en-US"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a:effectLst/>
                        </a:rPr>
                        <a:t>     39,805 </a:t>
                      </a:r>
                      <a:endParaRPr lang="en-US"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a:effectLst/>
                        </a:rPr>
                        <a:t>     57,794 </a:t>
                      </a:r>
                      <a:endParaRPr lang="en-US"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a:effectLst/>
                        </a:rPr>
                        <a:t>        3,612 </a:t>
                      </a:r>
                      <a:endParaRPr lang="en-US"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dirty="0">
                          <a:effectLst/>
                        </a:rPr>
                        <a:t>     28,897 </a:t>
                      </a:r>
                      <a:endParaRPr lang="en-US" sz="11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3782675400"/>
                  </a:ext>
                </a:extLst>
              </a:tr>
              <a:tr h="237940">
                <a:tc>
                  <a:txBody>
                    <a:bodyPr/>
                    <a:lstStyle/>
                    <a:p>
                      <a:pPr algn="ctr" fontAlgn="ctr"/>
                      <a:r>
                        <a:rPr lang="en-US" sz="1100" u="none" strike="noStrike">
                          <a:effectLst/>
                        </a:rPr>
                        <a:t>9</a:t>
                      </a:r>
                      <a:endParaRPr lang="en-US"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a:effectLst/>
                        </a:rPr>
                        <a:t>        7,224 </a:t>
                      </a:r>
                      <a:endParaRPr lang="en-US"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a:effectLst/>
                        </a:rPr>
                        <a:t>           862 </a:t>
                      </a:r>
                      <a:endParaRPr lang="en-US"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a:effectLst/>
                        </a:rPr>
                        <a:t>     40,667 </a:t>
                      </a:r>
                      <a:endParaRPr lang="en-US"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a:effectLst/>
                        </a:rPr>
                        <a:t>     65,019 </a:t>
                      </a:r>
                      <a:endParaRPr lang="en-US"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a:effectLst/>
                        </a:rPr>
                        <a:t>        3,612 </a:t>
                      </a:r>
                      <a:endParaRPr lang="en-US"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dirty="0">
                          <a:effectLst/>
                        </a:rPr>
                        <a:t>     32,509 </a:t>
                      </a:r>
                      <a:endParaRPr lang="en-US" sz="11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2150035439"/>
                  </a:ext>
                </a:extLst>
              </a:tr>
              <a:tr h="237940">
                <a:tc>
                  <a:txBody>
                    <a:bodyPr/>
                    <a:lstStyle/>
                    <a:p>
                      <a:pPr algn="ctr" fontAlgn="ctr"/>
                      <a:r>
                        <a:rPr lang="en-US" sz="1100" u="none" strike="noStrike">
                          <a:effectLst/>
                        </a:rPr>
                        <a:t>10</a:t>
                      </a:r>
                      <a:endParaRPr lang="en-US"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a:effectLst/>
                        </a:rPr>
                        <a:t>        7,224 </a:t>
                      </a:r>
                      <a:endParaRPr lang="en-US"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a:effectLst/>
                        </a:rPr>
                        <a:t>           900 </a:t>
                      </a:r>
                      <a:endParaRPr lang="en-US"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dirty="0">
                          <a:effectLst/>
                        </a:rPr>
                        <a:t>     41,567 </a:t>
                      </a:r>
                      <a:endParaRPr lang="en-US" sz="11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a:effectLst/>
                        </a:rPr>
                        <a:t>     72,243 </a:t>
                      </a:r>
                      <a:endParaRPr lang="en-US"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a:effectLst/>
                        </a:rPr>
                        <a:t>        3,612 </a:t>
                      </a:r>
                      <a:endParaRPr lang="en-US"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100" u="none" strike="noStrike" dirty="0">
                          <a:effectLst/>
                        </a:rPr>
                        <a:t>     36,122 </a:t>
                      </a:r>
                      <a:endParaRPr lang="en-US" sz="11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4107055389"/>
                  </a:ext>
                </a:extLst>
              </a:tr>
            </a:tbl>
          </a:graphicData>
        </a:graphic>
      </p:graphicFrame>
    </p:spTree>
    <p:extLst>
      <p:ext uri="{BB962C8B-B14F-4D97-AF65-F5344CB8AC3E}">
        <p14:creationId xmlns:p14="http://schemas.microsoft.com/office/powerpoint/2010/main" val="3233865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370A4-C777-4343-B61A-85DC6B57B513}"/>
              </a:ext>
            </a:extLst>
          </p:cNvPr>
          <p:cNvSpPr>
            <a:spLocks noGrp="1"/>
          </p:cNvSpPr>
          <p:nvPr>
            <p:ph type="title"/>
          </p:nvPr>
        </p:nvSpPr>
        <p:spPr>
          <a:xfrm>
            <a:off x="677333" y="609600"/>
            <a:ext cx="8911509" cy="1320800"/>
          </a:xfrm>
        </p:spPr>
        <p:txBody>
          <a:bodyPr/>
          <a:lstStyle/>
          <a:p>
            <a:r>
              <a:rPr lang="en-US" dirty="0"/>
              <a:t>Recommendations</a:t>
            </a:r>
            <a:endParaRPr lang="en-US" sz="2400" dirty="0"/>
          </a:p>
        </p:txBody>
      </p:sp>
      <p:sp>
        <p:nvSpPr>
          <p:cNvPr id="3" name="Content Placeholder 2">
            <a:extLst>
              <a:ext uri="{FF2B5EF4-FFF2-40B4-BE49-F238E27FC236}">
                <a16:creationId xmlns:a16="http://schemas.microsoft.com/office/drawing/2014/main" id="{9E6F1B91-30D0-4FF1-B74A-832E3FECA249}"/>
              </a:ext>
            </a:extLst>
          </p:cNvPr>
          <p:cNvSpPr>
            <a:spLocks noGrp="1"/>
          </p:cNvSpPr>
          <p:nvPr>
            <p:ph idx="1"/>
          </p:nvPr>
        </p:nvSpPr>
        <p:spPr>
          <a:xfrm>
            <a:off x="477079" y="1219200"/>
            <a:ext cx="9062034" cy="5187778"/>
          </a:xfrm>
        </p:spPr>
        <p:txBody>
          <a:bodyPr>
            <a:normAutofit/>
          </a:bodyPr>
          <a:lstStyle/>
          <a:p>
            <a:r>
              <a:rPr lang="en-US" dirty="0">
                <a:solidFill>
                  <a:schemeClr val="accent1">
                    <a:lumMod val="75000"/>
                  </a:schemeClr>
                </a:solidFill>
              </a:rPr>
              <a:t>Previous Year Total Transaction Count is an important indicator</a:t>
            </a:r>
            <a:r>
              <a:rPr lang="en-US" dirty="0"/>
              <a:t>:</a:t>
            </a:r>
          </a:p>
          <a:p>
            <a:pPr marL="0" indent="0">
              <a:buNone/>
            </a:pPr>
            <a:r>
              <a:rPr lang="en-US" dirty="0"/>
              <a:t>	In the logistic regression model, Participants who had no or very few transactions 	previous year are more likely to be ZDW. In the ZDW, there are lots of 	participants in Tap life 1 and 5 have higher transaction count meaning AHA can 	focus on those participants first. </a:t>
            </a:r>
          </a:p>
          <a:p>
            <a:pPr marL="0" indent="0">
              <a:buNone/>
            </a:pPr>
            <a:r>
              <a:rPr lang="en-US" dirty="0">
                <a:solidFill>
                  <a:srgbClr val="FF0000"/>
                </a:solidFill>
              </a:rPr>
              <a:t>	</a:t>
            </a:r>
            <a:endParaRPr lang="en-US" dirty="0"/>
          </a:p>
        </p:txBody>
      </p:sp>
      <p:pic>
        <p:nvPicPr>
          <p:cNvPr id="7" name="Picture 6" descr="A close up of a map&#10;&#10;Description generated with high confidence">
            <a:extLst>
              <a:ext uri="{FF2B5EF4-FFF2-40B4-BE49-F238E27FC236}">
                <a16:creationId xmlns:a16="http://schemas.microsoft.com/office/drawing/2014/main" id="{869AC639-6EE5-42B5-9B90-3BD115DE91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753" y="2859980"/>
            <a:ext cx="9332319" cy="4156598"/>
          </a:xfrm>
          <a:prstGeom prst="rect">
            <a:avLst/>
          </a:prstGeom>
        </p:spPr>
      </p:pic>
    </p:spTree>
    <p:extLst>
      <p:ext uri="{BB962C8B-B14F-4D97-AF65-F5344CB8AC3E}">
        <p14:creationId xmlns:p14="http://schemas.microsoft.com/office/powerpoint/2010/main" val="4054664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1CC962-A6D4-44D9-8E81-ECB8BB3FE079}"/>
              </a:ext>
            </a:extLst>
          </p:cNvPr>
          <p:cNvSpPr>
            <a:spLocks noGrp="1"/>
          </p:cNvSpPr>
          <p:nvPr>
            <p:ph idx="1"/>
          </p:nvPr>
        </p:nvSpPr>
        <p:spPr>
          <a:xfrm>
            <a:off x="785191" y="526912"/>
            <a:ext cx="7881731" cy="864566"/>
          </a:xfrm>
        </p:spPr>
        <p:txBody>
          <a:bodyPr>
            <a:normAutofit/>
          </a:bodyPr>
          <a:lstStyle/>
          <a:p>
            <a:r>
              <a:rPr lang="en-US" dirty="0"/>
              <a:t>AHA can specifically focus on Tap life 1 ZDW in OH, CA and TX, and Tap life 5 ZDW in OH, NY and FL and try having them make donations.</a:t>
            </a:r>
          </a:p>
        </p:txBody>
      </p:sp>
      <p:pic>
        <p:nvPicPr>
          <p:cNvPr id="5" name="Picture 4">
            <a:extLst>
              <a:ext uri="{FF2B5EF4-FFF2-40B4-BE49-F238E27FC236}">
                <a16:creationId xmlns:a16="http://schemas.microsoft.com/office/drawing/2014/main" id="{7BA1F190-DE3C-4969-BD8C-166E3D016707}"/>
              </a:ext>
            </a:extLst>
          </p:cNvPr>
          <p:cNvPicPr>
            <a:picLocks noChangeAspect="1"/>
          </p:cNvPicPr>
          <p:nvPr/>
        </p:nvPicPr>
        <p:blipFill rotWithShape="1">
          <a:blip r:embed="rId2"/>
          <a:srcRect l="11856" t="228" r="11703" b="4518"/>
          <a:stretch/>
        </p:blipFill>
        <p:spPr>
          <a:xfrm>
            <a:off x="1245705" y="1305925"/>
            <a:ext cx="7924800" cy="5552075"/>
          </a:xfrm>
          <a:prstGeom prst="rect">
            <a:avLst/>
          </a:prstGeom>
        </p:spPr>
      </p:pic>
    </p:spTree>
    <p:extLst>
      <p:ext uri="{BB962C8B-B14F-4D97-AF65-F5344CB8AC3E}">
        <p14:creationId xmlns:p14="http://schemas.microsoft.com/office/powerpoint/2010/main" val="963524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object, clock&#10;&#10;Description generated with high confidence">
            <a:extLst>
              <a:ext uri="{FF2B5EF4-FFF2-40B4-BE49-F238E27FC236}">
                <a16:creationId xmlns:a16="http://schemas.microsoft.com/office/drawing/2014/main" id="{36729150-623D-49BB-A483-42016EE215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5110" y="4847592"/>
            <a:ext cx="2987323" cy="2010408"/>
          </a:xfrm>
          <a:prstGeom prst="rect">
            <a:avLst/>
          </a:prstGeom>
        </p:spPr>
      </p:pic>
      <p:sp>
        <p:nvSpPr>
          <p:cNvPr id="2" name="Title 1">
            <a:extLst>
              <a:ext uri="{FF2B5EF4-FFF2-40B4-BE49-F238E27FC236}">
                <a16:creationId xmlns:a16="http://schemas.microsoft.com/office/drawing/2014/main" id="{6EE370A4-C777-4343-B61A-85DC6B57B513}"/>
              </a:ext>
            </a:extLst>
          </p:cNvPr>
          <p:cNvSpPr>
            <a:spLocks noGrp="1"/>
          </p:cNvSpPr>
          <p:nvPr>
            <p:ph type="title"/>
          </p:nvPr>
        </p:nvSpPr>
        <p:spPr>
          <a:xfrm>
            <a:off x="677333" y="609600"/>
            <a:ext cx="8911509" cy="1320800"/>
          </a:xfrm>
        </p:spPr>
        <p:txBody>
          <a:bodyPr/>
          <a:lstStyle/>
          <a:p>
            <a:r>
              <a:rPr lang="en-US" dirty="0"/>
              <a:t>Recommendations</a:t>
            </a:r>
            <a:endParaRPr lang="en-US" sz="2400" dirty="0"/>
          </a:p>
        </p:txBody>
      </p:sp>
      <p:sp>
        <p:nvSpPr>
          <p:cNvPr id="3" name="Content Placeholder 2">
            <a:extLst>
              <a:ext uri="{FF2B5EF4-FFF2-40B4-BE49-F238E27FC236}">
                <a16:creationId xmlns:a16="http://schemas.microsoft.com/office/drawing/2014/main" id="{9E6F1B91-30D0-4FF1-B74A-832E3FECA249}"/>
              </a:ext>
            </a:extLst>
          </p:cNvPr>
          <p:cNvSpPr>
            <a:spLocks noGrp="1"/>
          </p:cNvSpPr>
          <p:nvPr>
            <p:ph idx="1"/>
          </p:nvPr>
        </p:nvSpPr>
        <p:spPr>
          <a:xfrm>
            <a:off x="677334" y="1579820"/>
            <a:ext cx="8861778" cy="4827157"/>
          </a:xfrm>
        </p:spPr>
        <p:txBody>
          <a:bodyPr>
            <a:normAutofit/>
          </a:bodyPr>
          <a:lstStyle/>
          <a:p>
            <a:r>
              <a:rPr lang="en-US" dirty="0">
                <a:solidFill>
                  <a:schemeClr val="accent1">
                    <a:lumMod val="75000"/>
                  </a:schemeClr>
                </a:solidFill>
              </a:rPr>
              <a:t>Special marketing strategy on Segment 1 (Average Gift Amount &gt; $200)</a:t>
            </a:r>
          </a:p>
          <a:p>
            <a:pPr lvl="1">
              <a:buFont typeface="Wingdings" panose="05000000000000000000" pitchFamily="2" charset="2"/>
              <a:buChar char="§"/>
            </a:pPr>
            <a:r>
              <a:rPr lang="en-US" dirty="0"/>
              <a:t>Tapestry Life = 1 (Affluent Estates) : Participate actively in their communities</a:t>
            </a:r>
          </a:p>
          <a:p>
            <a:pPr lvl="1">
              <a:buFont typeface="Wingdings" panose="05000000000000000000" pitchFamily="2" charset="2"/>
              <a:buChar char="§"/>
            </a:pPr>
            <a:r>
              <a:rPr lang="en-US" dirty="0"/>
              <a:t>Tapestry Life = 2 (Upscale Avenues) : Active in fitness pursuits like bicycling, jogging and aerobics</a:t>
            </a:r>
          </a:p>
          <a:p>
            <a:pPr lvl="1">
              <a:buFont typeface="Wingdings" panose="05000000000000000000" pitchFamily="2" charset="2"/>
              <a:buChar char="§"/>
            </a:pPr>
            <a:r>
              <a:rPr lang="en-US" dirty="0"/>
              <a:t>Tapestry Life = 3 (Uptown Individuals) : Young, successful singles in the city</a:t>
            </a:r>
          </a:p>
          <a:p>
            <a:pPr lvl="1">
              <a:buFont typeface="Wingdings" panose="05000000000000000000" pitchFamily="2" charset="2"/>
              <a:buChar char="§"/>
            </a:pPr>
            <a:r>
              <a:rPr lang="en-US" dirty="0"/>
              <a:t>Tapestry Life = 9 (Senior Styles) : Senior lifestyles reveal the effects of saving for retirement</a:t>
            </a:r>
          </a:p>
          <a:p>
            <a:pPr lvl="1">
              <a:buFont typeface="Wingdings" panose="05000000000000000000" pitchFamily="2" charset="2"/>
              <a:buChar char="§"/>
            </a:pPr>
            <a:r>
              <a:rPr lang="en-US" dirty="0"/>
              <a:t>Tapestry Life = 14 (Scholars and Patriots) : Highly social, free time is spent enjoying music and drinks with friends</a:t>
            </a:r>
          </a:p>
          <a:p>
            <a:pPr marL="457200" lvl="1" indent="0">
              <a:buNone/>
            </a:pPr>
            <a:r>
              <a:rPr lang="en-US" sz="1800" dirty="0"/>
              <a:t>-&gt; About 50% participants in this segment are ZDW. If AHA can lower the percentage, there will be a big increase in donation amount.</a:t>
            </a:r>
          </a:p>
        </p:txBody>
      </p:sp>
    </p:spTree>
    <p:extLst>
      <p:ext uri="{BB962C8B-B14F-4D97-AF65-F5344CB8AC3E}">
        <p14:creationId xmlns:p14="http://schemas.microsoft.com/office/powerpoint/2010/main" val="2000738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stop sign&#10;&#10;Description generated with high confidence">
            <a:extLst>
              <a:ext uri="{FF2B5EF4-FFF2-40B4-BE49-F238E27FC236}">
                <a16:creationId xmlns:a16="http://schemas.microsoft.com/office/drawing/2014/main" id="{17079C3B-7F90-41C1-8F37-CE85F28741C0}"/>
              </a:ext>
            </a:extLst>
          </p:cNvPr>
          <p:cNvPicPr>
            <a:picLocks noChangeAspect="1"/>
          </p:cNvPicPr>
          <p:nvPr/>
        </p:nvPicPr>
        <p:blipFill rotWithShape="1">
          <a:blip r:embed="rId2">
            <a:extLst>
              <a:ext uri="{28A0092B-C50C-407E-A947-70E740481C1C}">
                <a14:useLocalDpi xmlns:a14="http://schemas.microsoft.com/office/drawing/2010/main" val="0"/>
              </a:ext>
            </a:extLst>
          </a:blip>
          <a:srcRect b="6388"/>
          <a:stretch/>
        </p:blipFill>
        <p:spPr>
          <a:xfrm>
            <a:off x="2829695" y="928585"/>
            <a:ext cx="4677035" cy="4681383"/>
          </a:xfrm>
          <a:prstGeom prst="rect">
            <a:avLst/>
          </a:prstGeom>
        </p:spPr>
      </p:pic>
    </p:spTree>
    <p:extLst>
      <p:ext uri="{BB962C8B-B14F-4D97-AF65-F5344CB8AC3E}">
        <p14:creationId xmlns:p14="http://schemas.microsoft.com/office/powerpoint/2010/main" val="1465553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370A4-C777-4343-B61A-85DC6B57B513}"/>
              </a:ext>
            </a:extLst>
          </p:cNvPr>
          <p:cNvSpPr>
            <a:spLocks noGrp="1"/>
          </p:cNvSpPr>
          <p:nvPr>
            <p:ph type="title"/>
          </p:nvPr>
        </p:nvSpPr>
        <p:spPr/>
        <p:txBody>
          <a:bodyPr/>
          <a:lstStyle/>
          <a:p>
            <a:r>
              <a:rPr lang="en-US" dirty="0"/>
              <a:t>Introduction &amp; Objective</a:t>
            </a:r>
          </a:p>
        </p:txBody>
      </p:sp>
      <p:sp>
        <p:nvSpPr>
          <p:cNvPr id="3" name="Content Placeholder 2">
            <a:extLst>
              <a:ext uri="{FF2B5EF4-FFF2-40B4-BE49-F238E27FC236}">
                <a16:creationId xmlns:a16="http://schemas.microsoft.com/office/drawing/2014/main" id="{9E6F1B91-30D0-4FF1-B74A-832E3FECA249}"/>
              </a:ext>
            </a:extLst>
          </p:cNvPr>
          <p:cNvSpPr>
            <a:spLocks noGrp="1"/>
          </p:cNvSpPr>
          <p:nvPr>
            <p:ph idx="1"/>
          </p:nvPr>
        </p:nvSpPr>
        <p:spPr>
          <a:xfrm>
            <a:off x="677334" y="1579820"/>
            <a:ext cx="8596668" cy="4827157"/>
          </a:xfrm>
        </p:spPr>
        <p:txBody>
          <a:bodyPr>
            <a:normAutofit/>
          </a:bodyPr>
          <a:lstStyle/>
          <a:p>
            <a:pPr marL="0" indent="0">
              <a:buNone/>
            </a:pPr>
            <a:r>
              <a:rPr lang="en-US" sz="2000" b="1" dirty="0"/>
              <a:t>Problem Definition - “Zero Dollar Walker”</a:t>
            </a:r>
          </a:p>
          <a:p>
            <a:r>
              <a:rPr lang="en-US" dirty="0"/>
              <a:t>Each year approximately 58% of Heart Walk participants fail to raise funds</a:t>
            </a:r>
          </a:p>
          <a:p>
            <a:r>
              <a:rPr lang="en-US" dirty="0"/>
              <a:t>Massive opportunity in converting this chunk of participants – a 5% increase in donations would mean 2M in revenue</a:t>
            </a:r>
          </a:p>
          <a:p>
            <a:r>
              <a:rPr lang="en-US" dirty="0"/>
              <a:t>How to identify these Zero Dollar Walkers ??</a:t>
            </a:r>
          </a:p>
          <a:p>
            <a:pPr marL="0" indent="0">
              <a:buNone/>
            </a:pPr>
            <a:endParaRPr lang="en-US" sz="2000" b="1" dirty="0"/>
          </a:p>
          <a:p>
            <a:pPr marL="0" indent="0">
              <a:buNone/>
            </a:pPr>
            <a:r>
              <a:rPr lang="en-US" sz="2000" b="1" dirty="0"/>
              <a:t>Objective</a:t>
            </a:r>
          </a:p>
          <a:p>
            <a:r>
              <a:rPr lang="en-US" dirty="0"/>
              <a:t>Using historic data, study common characteristics of a Zero Dollar Walker and utilize this learning to hint if a given participant is potentially one</a:t>
            </a:r>
          </a:p>
          <a:p>
            <a:r>
              <a:rPr lang="en-US" dirty="0"/>
              <a:t>Deploying a real-time scalable learning model will help AHA to deal with such participants in advance and present an opportunity to proactively convert them</a:t>
            </a:r>
          </a:p>
          <a:p>
            <a:endParaRPr lang="en-US" dirty="0"/>
          </a:p>
          <a:p>
            <a:endParaRPr lang="en-US" dirty="0"/>
          </a:p>
        </p:txBody>
      </p:sp>
      <p:pic>
        <p:nvPicPr>
          <p:cNvPr id="5" name="Picture 4">
            <a:extLst>
              <a:ext uri="{FF2B5EF4-FFF2-40B4-BE49-F238E27FC236}">
                <a16:creationId xmlns:a16="http://schemas.microsoft.com/office/drawing/2014/main" id="{70230489-623E-402C-AD19-D6B2118459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2605" y="2723169"/>
            <a:ext cx="1915297" cy="1700653"/>
          </a:xfrm>
          <a:prstGeom prst="rect">
            <a:avLst/>
          </a:prstGeom>
        </p:spPr>
      </p:pic>
      <p:pic>
        <p:nvPicPr>
          <p:cNvPr id="8" name="Picture 7" descr="A close up of a logo&#10;&#10;Description generated with very high confidence">
            <a:extLst>
              <a:ext uri="{FF2B5EF4-FFF2-40B4-BE49-F238E27FC236}">
                <a16:creationId xmlns:a16="http://schemas.microsoft.com/office/drawing/2014/main" id="{5656CCE7-B047-4668-99FB-80D6857B3F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7230" y="195922"/>
            <a:ext cx="1681382" cy="1734478"/>
          </a:xfrm>
          <a:prstGeom prst="rect">
            <a:avLst/>
          </a:prstGeom>
        </p:spPr>
      </p:pic>
    </p:spTree>
    <p:extLst>
      <p:ext uri="{BB962C8B-B14F-4D97-AF65-F5344CB8AC3E}">
        <p14:creationId xmlns:p14="http://schemas.microsoft.com/office/powerpoint/2010/main" val="2842953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370A4-C777-4343-B61A-85DC6B57B513}"/>
              </a:ext>
            </a:extLst>
          </p:cNvPr>
          <p:cNvSpPr>
            <a:spLocks noGrp="1"/>
          </p:cNvSpPr>
          <p:nvPr>
            <p:ph type="title"/>
          </p:nvPr>
        </p:nvSpPr>
        <p:spPr/>
        <p:txBody>
          <a:bodyPr/>
          <a:lstStyle/>
          <a:p>
            <a:r>
              <a:rPr lang="en-US" dirty="0"/>
              <a:t>Zero Dollar Walker Defined</a:t>
            </a:r>
          </a:p>
        </p:txBody>
      </p:sp>
      <p:sp>
        <p:nvSpPr>
          <p:cNvPr id="3" name="Content Placeholder 2">
            <a:extLst>
              <a:ext uri="{FF2B5EF4-FFF2-40B4-BE49-F238E27FC236}">
                <a16:creationId xmlns:a16="http://schemas.microsoft.com/office/drawing/2014/main" id="{9E6F1B91-30D0-4FF1-B74A-832E3FECA249}"/>
              </a:ext>
            </a:extLst>
          </p:cNvPr>
          <p:cNvSpPr>
            <a:spLocks noGrp="1"/>
          </p:cNvSpPr>
          <p:nvPr>
            <p:ph idx="1"/>
          </p:nvPr>
        </p:nvSpPr>
        <p:spPr>
          <a:xfrm>
            <a:off x="677333" y="1579820"/>
            <a:ext cx="9127753" cy="4827157"/>
          </a:xfrm>
        </p:spPr>
        <p:txBody>
          <a:bodyPr>
            <a:normAutofit/>
          </a:bodyPr>
          <a:lstStyle/>
          <a:p>
            <a:r>
              <a:rPr lang="en-US" dirty="0"/>
              <a:t>Zero Dollar Walker- any participant that has an aggregate total gift amount of 0 for an event year</a:t>
            </a:r>
          </a:p>
          <a:p>
            <a:r>
              <a:rPr lang="en-US" dirty="0"/>
              <a:t>A participant may be a ZDW for a given year but not for another year based on gift amounts</a:t>
            </a:r>
          </a:p>
          <a:p>
            <a:r>
              <a:rPr lang="en-US" dirty="0"/>
              <a:t>Aggregate Gift Amount by Participant ID and Event Year. If total gift amount of 0 for an event year, ZDW flag = 1</a:t>
            </a:r>
          </a:p>
          <a:p>
            <a:endParaRPr lang="en-US" dirty="0"/>
          </a:p>
          <a:p>
            <a:endParaRPr lang="en-US" dirty="0"/>
          </a:p>
          <a:p>
            <a:endParaRPr lang="en-US" dirty="0"/>
          </a:p>
        </p:txBody>
      </p:sp>
      <p:graphicFrame>
        <p:nvGraphicFramePr>
          <p:cNvPr id="4" name="Chart 3">
            <a:extLst>
              <a:ext uri="{FF2B5EF4-FFF2-40B4-BE49-F238E27FC236}">
                <a16:creationId xmlns:a16="http://schemas.microsoft.com/office/drawing/2014/main" id="{022E1076-649D-42F5-81AA-DD1811DAEB96}"/>
              </a:ext>
            </a:extLst>
          </p:cNvPr>
          <p:cNvGraphicFramePr>
            <a:graphicFrameLocks/>
          </p:cNvGraphicFramePr>
          <p:nvPr>
            <p:extLst>
              <p:ext uri="{D42A27DB-BD31-4B8C-83A1-F6EECF244321}">
                <p14:modId xmlns:p14="http://schemas.microsoft.com/office/powerpoint/2010/main" val="436628187"/>
              </p:ext>
            </p:extLst>
          </p:nvPr>
        </p:nvGraphicFramePr>
        <p:xfrm>
          <a:off x="4571998" y="3556001"/>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a:extLst>
              <a:ext uri="{FF2B5EF4-FFF2-40B4-BE49-F238E27FC236}">
                <a16:creationId xmlns:a16="http://schemas.microsoft.com/office/drawing/2014/main" id="{7F47D4BE-180D-44AE-8E05-6FF0B16C94F6}"/>
              </a:ext>
            </a:extLst>
          </p:cNvPr>
          <p:cNvGraphicFramePr>
            <a:graphicFrameLocks noGrp="1"/>
          </p:cNvGraphicFramePr>
          <p:nvPr>
            <p:extLst>
              <p:ext uri="{D42A27DB-BD31-4B8C-83A1-F6EECF244321}">
                <p14:modId xmlns:p14="http://schemas.microsoft.com/office/powerpoint/2010/main" val="774978266"/>
              </p:ext>
            </p:extLst>
          </p:nvPr>
        </p:nvGraphicFramePr>
        <p:xfrm>
          <a:off x="1165300" y="3760158"/>
          <a:ext cx="3886200" cy="1976120"/>
        </p:xfrm>
        <a:graphic>
          <a:graphicData uri="http://schemas.openxmlformats.org/drawingml/2006/table">
            <a:tbl>
              <a:tblPr>
                <a:tableStyleId>{5C22544A-7EE6-4342-B048-85BDC9FD1C3A}</a:tableStyleId>
              </a:tblPr>
              <a:tblGrid>
                <a:gridCol w="1651000">
                  <a:extLst>
                    <a:ext uri="{9D8B030D-6E8A-4147-A177-3AD203B41FA5}">
                      <a16:colId xmlns:a16="http://schemas.microsoft.com/office/drawing/2014/main" val="2716607705"/>
                    </a:ext>
                  </a:extLst>
                </a:gridCol>
                <a:gridCol w="2235200">
                  <a:extLst>
                    <a:ext uri="{9D8B030D-6E8A-4147-A177-3AD203B41FA5}">
                      <a16:colId xmlns:a16="http://schemas.microsoft.com/office/drawing/2014/main" val="1005677612"/>
                    </a:ext>
                  </a:extLst>
                </a:gridCol>
              </a:tblGrid>
              <a:tr h="184150">
                <a:tc>
                  <a:txBody>
                    <a:bodyPr/>
                    <a:lstStyle/>
                    <a:p>
                      <a:pPr algn="ctr" fontAlgn="ctr"/>
                      <a:r>
                        <a:rPr lang="en-US" sz="1600" u="none" strike="noStrike" dirty="0">
                          <a:effectLst/>
                        </a:rPr>
                        <a:t> </a:t>
                      </a:r>
                      <a:endParaRPr lang="en-US"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600" u="none" strike="noStrike" dirty="0">
                          <a:effectLst/>
                        </a:rPr>
                        <a:t>Number of Participant </a:t>
                      </a:r>
                    </a:p>
                    <a:p>
                      <a:pPr algn="ctr" fontAlgn="ctr"/>
                      <a:r>
                        <a:rPr lang="en-US" sz="1600" u="none" strike="noStrike" dirty="0">
                          <a:effectLst/>
                        </a:rPr>
                        <a:t>(2014 to 2016)</a:t>
                      </a:r>
                      <a:endParaRPr lang="en-US" sz="1600" b="1"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82007578"/>
                  </a:ext>
                </a:extLst>
              </a:tr>
              <a:tr h="184150">
                <a:tc>
                  <a:txBody>
                    <a:bodyPr/>
                    <a:lstStyle/>
                    <a:p>
                      <a:pPr algn="ctr" fontAlgn="ctr"/>
                      <a:r>
                        <a:rPr lang="en-US" sz="1600" u="none" strike="noStrike" dirty="0">
                          <a:effectLst/>
                        </a:rPr>
                        <a:t>ZDW</a:t>
                      </a:r>
                      <a:endParaRPr lang="en-US"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600" u="none" strike="noStrike" dirty="0">
                          <a:effectLst/>
                        </a:rPr>
                        <a:t>                                                     622,052 </a:t>
                      </a:r>
                      <a:endParaRPr lang="en-US" sz="1600" b="0" i="0" u="none" strike="noStrike" dirty="0">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1793430565"/>
                  </a:ext>
                </a:extLst>
              </a:tr>
              <a:tr h="184150">
                <a:tc>
                  <a:txBody>
                    <a:bodyPr/>
                    <a:lstStyle/>
                    <a:p>
                      <a:pPr algn="ctr" fontAlgn="ctr"/>
                      <a:r>
                        <a:rPr lang="en-US" sz="1600" u="none" strike="noStrike" dirty="0">
                          <a:effectLst/>
                        </a:rPr>
                        <a:t>non-ZDW</a:t>
                      </a:r>
                      <a:endParaRPr lang="en-US"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600" u="none" strike="noStrike" dirty="0">
                          <a:effectLst/>
                        </a:rPr>
                        <a:t>                                                     391,428 </a:t>
                      </a:r>
                      <a:endParaRPr lang="en-US" sz="1600" b="0" i="0" u="none" strike="noStrike" dirty="0">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1981898369"/>
                  </a:ext>
                </a:extLst>
              </a:tr>
              <a:tr h="109677">
                <a:tc>
                  <a:txBody>
                    <a:bodyPr/>
                    <a:lstStyle/>
                    <a:p>
                      <a:pPr algn="ctr" fontAlgn="ctr"/>
                      <a:r>
                        <a:rPr lang="en-US" sz="1600" u="none" strike="noStrike" dirty="0">
                          <a:effectLst/>
                        </a:rPr>
                        <a:t>Total</a:t>
                      </a:r>
                      <a:endParaRPr lang="en-US" sz="16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600" u="none" strike="noStrike" dirty="0">
                          <a:effectLst/>
                        </a:rPr>
                        <a:t>                                                  1,013,480 </a:t>
                      </a:r>
                      <a:endParaRPr lang="en-US" sz="1600" b="0" i="0" u="none" strike="noStrike" dirty="0">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3982910960"/>
                  </a:ext>
                </a:extLst>
              </a:tr>
            </a:tbl>
          </a:graphicData>
        </a:graphic>
      </p:graphicFrame>
    </p:spTree>
    <p:extLst>
      <p:ext uri="{BB962C8B-B14F-4D97-AF65-F5344CB8AC3E}">
        <p14:creationId xmlns:p14="http://schemas.microsoft.com/office/powerpoint/2010/main" val="4183293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370A4-C777-4343-B61A-85DC6B57B513}"/>
              </a:ext>
            </a:extLst>
          </p:cNvPr>
          <p:cNvSpPr>
            <a:spLocks noGrp="1"/>
          </p:cNvSpPr>
          <p:nvPr>
            <p:ph type="title"/>
          </p:nvPr>
        </p:nvSpPr>
        <p:spPr/>
        <p:txBody>
          <a:bodyPr/>
          <a:lstStyle/>
          <a:p>
            <a:r>
              <a:rPr lang="en-US" dirty="0"/>
              <a:t>Data Overview</a:t>
            </a:r>
          </a:p>
        </p:txBody>
      </p:sp>
      <p:sp>
        <p:nvSpPr>
          <p:cNvPr id="3" name="Content Placeholder 2">
            <a:extLst>
              <a:ext uri="{FF2B5EF4-FFF2-40B4-BE49-F238E27FC236}">
                <a16:creationId xmlns:a16="http://schemas.microsoft.com/office/drawing/2014/main" id="{9E6F1B91-30D0-4FF1-B74A-832E3FECA249}"/>
              </a:ext>
            </a:extLst>
          </p:cNvPr>
          <p:cNvSpPr>
            <a:spLocks noGrp="1"/>
          </p:cNvSpPr>
          <p:nvPr>
            <p:ph idx="1"/>
          </p:nvPr>
        </p:nvSpPr>
        <p:spPr>
          <a:xfrm>
            <a:off x="677333" y="1579820"/>
            <a:ext cx="9127753" cy="4827157"/>
          </a:xfrm>
        </p:spPr>
        <p:txBody>
          <a:bodyPr>
            <a:normAutofit/>
          </a:bodyPr>
          <a:lstStyle/>
          <a:p>
            <a:r>
              <a:rPr lang="en-US" dirty="0"/>
              <a:t>Total 1,624,391 records: the records are transaction-based, one participant may have several records</a:t>
            </a:r>
          </a:p>
          <a:p>
            <a:endParaRPr lang="en-US" dirty="0"/>
          </a:p>
          <a:p>
            <a:r>
              <a:rPr lang="en-US" dirty="0"/>
              <a:t>Total 43 variables: the variables include </a:t>
            </a:r>
          </a:p>
          <a:p>
            <a:pPr marL="0" indent="0">
              <a:buNone/>
            </a:pPr>
            <a:r>
              <a:rPr lang="en-US" dirty="0"/>
              <a:t>	</a:t>
            </a:r>
            <a:r>
              <a:rPr lang="en-US" b="1" i="1" u="sng" dirty="0">
                <a:solidFill>
                  <a:srgbClr val="C00000"/>
                </a:solidFill>
              </a:rPr>
              <a:t>Geographic Information </a:t>
            </a:r>
            <a:r>
              <a:rPr lang="en-US" dirty="0"/>
              <a:t>: </a:t>
            </a:r>
            <a:r>
              <a:rPr lang="en-US" dirty="0" err="1"/>
              <a:t>Stdhomeaddress.City</a:t>
            </a:r>
            <a:r>
              <a:rPr lang="en-US" dirty="0"/>
              <a:t>, </a:t>
            </a:r>
            <a:r>
              <a:rPr lang="en-US" dirty="0" err="1"/>
              <a:t>Stdhomeaddress.State</a:t>
            </a:r>
            <a:endParaRPr lang="en-US" dirty="0"/>
          </a:p>
          <a:p>
            <a:pPr marL="0" indent="0">
              <a:buNone/>
            </a:pPr>
            <a:r>
              <a:rPr lang="en-US" dirty="0"/>
              <a:t>	</a:t>
            </a:r>
            <a:r>
              <a:rPr lang="en-US" b="1" i="1" u="sng" dirty="0">
                <a:solidFill>
                  <a:srgbClr val="C00000"/>
                </a:solidFill>
              </a:rPr>
              <a:t>Income</a:t>
            </a:r>
            <a:r>
              <a:rPr lang="en-US" dirty="0"/>
              <a:t> : </a:t>
            </a:r>
            <a:r>
              <a:rPr lang="en-US" dirty="0" err="1"/>
              <a:t>Meddi.Cy</a:t>
            </a:r>
            <a:r>
              <a:rPr lang="en-US" dirty="0"/>
              <a:t>, </a:t>
            </a:r>
            <a:r>
              <a:rPr lang="en-US" dirty="0" err="1"/>
              <a:t>Medhinc.Cy</a:t>
            </a:r>
            <a:r>
              <a:rPr lang="en-US" dirty="0"/>
              <a:t>, </a:t>
            </a:r>
            <a:r>
              <a:rPr lang="en-US" dirty="0" err="1"/>
              <a:t>Mednw.Cy</a:t>
            </a:r>
            <a:endParaRPr lang="en-US" dirty="0"/>
          </a:p>
          <a:p>
            <a:pPr marL="0" indent="0">
              <a:buNone/>
            </a:pPr>
            <a:r>
              <a:rPr lang="en-US" dirty="0"/>
              <a:t>	</a:t>
            </a:r>
            <a:r>
              <a:rPr lang="en-US" b="1" i="1" u="sng" dirty="0">
                <a:solidFill>
                  <a:srgbClr val="C00000"/>
                </a:solidFill>
              </a:rPr>
              <a:t>Lifestyle</a:t>
            </a:r>
            <a:r>
              <a:rPr lang="en-US" dirty="0"/>
              <a:t> : </a:t>
            </a:r>
            <a:r>
              <a:rPr lang="en-US" dirty="0" err="1"/>
              <a:t>Tapsegnum,Tap.Desc</a:t>
            </a:r>
            <a:r>
              <a:rPr lang="en-US" dirty="0"/>
              <a:t>, </a:t>
            </a:r>
            <a:r>
              <a:rPr lang="en-US" dirty="0" err="1"/>
              <a:t>Tap.Lifed</a:t>
            </a:r>
            <a:r>
              <a:rPr lang="en-US" dirty="0"/>
              <a:t>, </a:t>
            </a:r>
            <a:r>
              <a:rPr lang="en-US" dirty="0" err="1"/>
              <a:t>Tap.Life</a:t>
            </a:r>
            <a:endParaRPr lang="en-US" dirty="0"/>
          </a:p>
          <a:p>
            <a:pPr marL="0" indent="0">
              <a:buNone/>
            </a:pPr>
            <a:r>
              <a:rPr lang="en-US" dirty="0"/>
              <a:t>	</a:t>
            </a:r>
            <a:r>
              <a:rPr lang="en-US" b="1" i="1" u="sng" dirty="0">
                <a:solidFill>
                  <a:srgbClr val="C00000"/>
                </a:solidFill>
              </a:rPr>
              <a:t>Historical Behavior </a:t>
            </a:r>
            <a:r>
              <a:rPr lang="en-US" dirty="0"/>
              <a:t>: </a:t>
            </a:r>
            <a:r>
              <a:rPr lang="en-US" dirty="0" err="1"/>
              <a:t>Lifetimetotal.Transamount</a:t>
            </a:r>
            <a:r>
              <a:rPr lang="en-US" dirty="0"/>
              <a:t>, </a:t>
            </a:r>
            <a:r>
              <a:rPr lang="en-US" dirty="0" err="1"/>
              <a:t>Prevyeartotal.Transamount</a:t>
            </a:r>
            <a:endParaRPr lang="en-US" dirty="0"/>
          </a:p>
          <a:p>
            <a:pPr marL="0" indent="0">
              <a:buNone/>
            </a:pPr>
            <a:r>
              <a:rPr lang="en-US" dirty="0"/>
              <a:t>	</a:t>
            </a:r>
            <a:r>
              <a:rPr lang="en-US" b="1" i="1" u="sng" dirty="0">
                <a:solidFill>
                  <a:srgbClr val="C00000"/>
                </a:solidFill>
              </a:rPr>
              <a:t>Transaction Information </a:t>
            </a:r>
            <a:r>
              <a:rPr lang="en-US" dirty="0"/>
              <a:t>: </a:t>
            </a:r>
            <a:r>
              <a:rPr lang="en-US" dirty="0" err="1"/>
              <a:t>Giftamount</a:t>
            </a:r>
            <a:r>
              <a:rPr lang="en-US" dirty="0"/>
              <a:t>, </a:t>
            </a:r>
            <a:r>
              <a:rPr lang="en-US" dirty="0" err="1"/>
              <a:t>Registration.Gift</a:t>
            </a:r>
            <a:endParaRPr lang="en-US" dirty="0"/>
          </a:p>
          <a:p>
            <a:endParaRPr lang="en-US" dirty="0"/>
          </a:p>
          <a:p>
            <a:endParaRPr lang="en-US" dirty="0"/>
          </a:p>
          <a:p>
            <a:endParaRPr lang="en-US" dirty="0"/>
          </a:p>
        </p:txBody>
      </p:sp>
      <p:pic>
        <p:nvPicPr>
          <p:cNvPr id="7" name="Picture 6" descr="A picture containing indoor, bottle, container, table&#10;&#10;Description generated with very high confidence">
            <a:extLst>
              <a:ext uri="{FF2B5EF4-FFF2-40B4-BE49-F238E27FC236}">
                <a16:creationId xmlns:a16="http://schemas.microsoft.com/office/drawing/2014/main" id="{5E0DC3C4-3AB7-4A4E-A6E1-F99D3087B4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7235" y="5111978"/>
            <a:ext cx="2418687" cy="1612458"/>
          </a:xfrm>
          <a:prstGeom prst="rect">
            <a:avLst/>
          </a:prstGeom>
        </p:spPr>
      </p:pic>
    </p:spTree>
    <p:extLst>
      <p:ext uri="{BB962C8B-B14F-4D97-AF65-F5344CB8AC3E}">
        <p14:creationId xmlns:p14="http://schemas.microsoft.com/office/powerpoint/2010/main" val="1939073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370A4-C777-4343-B61A-85DC6B57B513}"/>
              </a:ext>
            </a:extLst>
          </p:cNvPr>
          <p:cNvSpPr>
            <a:spLocks noGrp="1"/>
          </p:cNvSpPr>
          <p:nvPr>
            <p:ph type="title"/>
          </p:nvPr>
        </p:nvSpPr>
        <p:spPr/>
        <p:txBody>
          <a:bodyPr/>
          <a:lstStyle/>
          <a:p>
            <a:r>
              <a:rPr lang="en-US" dirty="0"/>
              <a:t>Data Overview</a:t>
            </a:r>
          </a:p>
        </p:txBody>
      </p:sp>
      <p:sp>
        <p:nvSpPr>
          <p:cNvPr id="3" name="Content Placeholder 2">
            <a:extLst>
              <a:ext uri="{FF2B5EF4-FFF2-40B4-BE49-F238E27FC236}">
                <a16:creationId xmlns:a16="http://schemas.microsoft.com/office/drawing/2014/main" id="{9E6F1B91-30D0-4FF1-B74A-832E3FECA249}"/>
              </a:ext>
            </a:extLst>
          </p:cNvPr>
          <p:cNvSpPr>
            <a:spLocks noGrp="1"/>
          </p:cNvSpPr>
          <p:nvPr>
            <p:ph idx="1"/>
          </p:nvPr>
        </p:nvSpPr>
        <p:spPr>
          <a:xfrm>
            <a:off x="677333" y="1579820"/>
            <a:ext cx="9127753" cy="4827157"/>
          </a:xfrm>
        </p:spPr>
        <p:txBody>
          <a:bodyPr>
            <a:normAutofit/>
          </a:bodyPr>
          <a:lstStyle/>
          <a:p>
            <a:r>
              <a:rPr lang="en-US" dirty="0"/>
              <a:t>FL(9.36%), CA ,OH, TX and NY(5.12%) have high concentration of participants</a:t>
            </a:r>
          </a:p>
          <a:p>
            <a:endParaRPr lang="en-US" dirty="0"/>
          </a:p>
          <a:p>
            <a:endParaRPr lang="en-US" dirty="0"/>
          </a:p>
        </p:txBody>
      </p:sp>
      <p:pic>
        <p:nvPicPr>
          <p:cNvPr id="6" name="Picture 5">
            <a:extLst>
              <a:ext uri="{FF2B5EF4-FFF2-40B4-BE49-F238E27FC236}">
                <a16:creationId xmlns:a16="http://schemas.microsoft.com/office/drawing/2014/main" id="{301BD28E-F1C3-4735-94CF-6AC1EDAC3D18}"/>
              </a:ext>
            </a:extLst>
          </p:cNvPr>
          <p:cNvPicPr>
            <a:picLocks noChangeAspect="1"/>
          </p:cNvPicPr>
          <p:nvPr/>
        </p:nvPicPr>
        <p:blipFill>
          <a:blip r:embed="rId2"/>
          <a:stretch>
            <a:fillRect/>
          </a:stretch>
        </p:blipFill>
        <p:spPr>
          <a:xfrm>
            <a:off x="1982379" y="2056409"/>
            <a:ext cx="7440267" cy="4224558"/>
          </a:xfrm>
          <a:prstGeom prst="rect">
            <a:avLst/>
          </a:prstGeom>
        </p:spPr>
      </p:pic>
      <p:pic>
        <p:nvPicPr>
          <p:cNvPr id="7" name="Picture 6">
            <a:extLst>
              <a:ext uri="{FF2B5EF4-FFF2-40B4-BE49-F238E27FC236}">
                <a16:creationId xmlns:a16="http://schemas.microsoft.com/office/drawing/2014/main" id="{56C64C1E-935E-450C-901B-CE46DEAFA129}"/>
              </a:ext>
            </a:extLst>
          </p:cNvPr>
          <p:cNvPicPr>
            <a:picLocks noChangeAspect="1"/>
          </p:cNvPicPr>
          <p:nvPr/>
        </p:nvPicPr>
        <p:blipFill>
          <a:blip r:embed="rId3"/>
          <a:stretch>
            <a:fillRect/>
          </a:stretch>
        </p:blipFill>
        <p:spPr>
          <a:xfrm>
            <a:off x="208417" y="2342682"/>
            <a:ext cx="1730809" cy="1704385"/>
          </a:xfrm>
          <a:prstGeom prst="rect">
            <a:avLst/>
          </a:prstGeom>
        </p:spPr>
      </p:pic>
      <p:pic>
        <p:nvPicPr>
          <p:cNvPr id="8" name="Picture 7">
            <a:extLst>
              <a:ext uri="{FF2B5EF4-FFF2-40B4-BE49-F238E27FC236}">
                <a16:creationId xmlns:a16="http://schemas.microsoft.com/office/drawing/2014/main" id="{ECC64BCA-AA55-4CBA-865C-28D8064288A4}"/>
              </a:ext>
            </a:extLst>
          </p:cNvPr>
          <p:cNvPicPr>
            <a:picLocks noChangeAspect="1"/>
          </p:cNvPicPr>
          <p:nvPr/>
        </p:nvPicPr>
        <p:blipFill>
          <a:blip r:embed="rId4"/>
          <a:stretch>
            <a:fillRect/>
          </a:stretch>
        </p:blipFill>
        <p:spPr>
          <a:xfrm>
            <a:off x="415226" y="4660099"/>
            <a:ext cx="1524000" cy="714375"/>
          </a:xfrm>
          <a:prstGeom prst="rect">
            <a:avLst/>
          </a:prstGeom>
        </p:spPr>
      </p:pic>
    </p:spTree>
    <p:extLst>
      <p:ext uri="{BB962C8B-B14F-4D97-AF65-F5344CB8AC3E}">
        <p14:creationId xmlns:p14="http://schemas.microsoft.com/office/powerpoint/2010/main" val="2188732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370A4-C777-4343-B61A-85DC6B57B513}"/>
              </a:ext>
            </a:extLst>
          </p:cNvPr>
          <p:cNvSpPr>
            <a:spLocks noGrp="1"/>
          </p:cNvSpPr>
          <p:nvPr>
            <p:ph type="title"/>
          </p:nvPr>
        </p:nvSpPr>
        <p:spPr/>
        <p:txBody>
          <a:bodyPr/>
          <a:lstStyle/>
          <a:p>
            <a:r>
              <a:rPr lang="en-US" dirty="0"/>
              <a:t>Data Overview</a:t>
            </a:r>
          </a:p>
        </p:txBody>
      </p:sp>
      <p:sp>
        <p:nvSpPr>
          <p:cNvPr id="3" name="Content Placeholder 2">
            <a:extLst>
              <a:ext uri="{FF2B5EF4-FFF2-40B4-BE49-F238E27FC236}">
                <a16:creationId xmlns:a16="http://schemas.microsoft.com/office/drawing/2014/main" id="{9E6F1B91-30D0-4FF1-B74A-832E3FECA249}"/>
              </a:ext>
            </a:extLst>
          </p:cNvPr>
          <p:cNvSpPr>
            <a:spLocks noGrp="1"/>
          </p:cNvSpPr>
          <p:nvPr>
            <p:ph idx="1"/>
          </p:nvPr>
        </p:nvSpPr>
        <p:spPr>
          <a:xfrm>
            <a:off x="677333" y="1579820"/>
            <a:ext cx="9127753" cy="4827157"/>
          </a:xfrm>
        </p:spPr>
        <p:txBody>
          <a:bodyPr>
            <a:normAutofit/>
          </a:bodyPr>
          <a:lstStyle/>
          <a:p>
            <a:r>
              <a:rPr lang="en-US" dirty="0"/>
              <a:t>However, those States also have high concentration of Zero Dollar Walkers</a:t>
            </a:r>
          </a:p>
          <a:p>
            <a:endParaRPr lang="en-US" dirty="0"/>
          </a:p>
          <a:p>
            <a:endParaRPr lang="en-US" dirty="0"/>
          </a:p>
        </p:txBody>
      </p:sp>
      <p:pic>
        <p:nvPicPr>
          <p:cNvPr id="9" name="Picture 8">
            <a:extLst>
              <a:ext uri="{FF2B5EF4-FFF2-40B4-BE49-F238E27FC236}">
                <a16:creationId xmlns:a16="http://schemas.microsoft.com/office/drawing/2014/main" id="{73961806-FC56-4F3A-B4EE-2867D7B9A995}"/>
              </a:ext>
            </a:extLst>
          </p:cNvPr>
          <p:cNvPicPr>
            <a:picLocks noChangeAspect="1"/>
          </p:cNvPicPr>
          <p:nvPr/>
        </p:nvPicPr>
        <p:blipFill>
          <a:blip r:embed="rId2"/>
          <a:stretch>
            <a:fillRect/>
          </a:stretch>
        </p:blipFill>
        <p:spPr>
          <a:xfrm>
            <a:off x="1988992" y="2014631"/>
            <a:ext cx="7762461" cy="4533361"/>
          </a:xfrm>
          <a:prstGeom prst="rect">
            <a:avLst/>
          </a:prstGeom>
        </p:spPr>
      </p:pic>
      <p:pic>
        <p:nvPicPr>
          <p:cNvPr id="10" name="Picture 9">
            <a:extLst>
              <a:ext uri="{FF2B5EF4-FFF2-40B4-BE49-F238E27FC236}">
                <a16:creationId xmlns:a16="http://schemas.microsoft.com/office/drawing/2014/main" id="{910404DB-C7CC-4817-938C-EC8D3F1BD148}"/>
              </a:ext>
            </a:extLst>
          </p:cNvPr>
          <p:cNvPicPr>
            <a:picLocks noChangeAspect="1"/>
          </p:cNvPicPr>
          <p:nvPr/>
        </p:nvPicPr>
        <p:blipFill>
          <a:blip r:embed="rId3"/>
          <a:stretch>
            <a:fillRect/>
          </a:stretch>
        </p:blipFill>
        <p:spPr>
          <a:xfrm>
            <a:off x="236293" y="2602575"/>
            <a:ext cx="2434150" cy="2217781"/>
          </a:xfrm>
          <a:prstGeom prst="rect">
            <a:avLst/>
          </a:prstGeom>
        </p:spPr>
      </p:pic>
      <p:pic>
        <p:nvPicPr>
          <p:cNvPr id="11" name="Picture 10">
            <a:extLst>
              <a:ext uri="{FF2B5EF4-FFF2-40B4-BE49-F238E27FC236}">
                <a16:creationId xmlns:a16="http://schemas.microsoft.com/office/drawing/2014/main" id="{BD743F43-DCF7-46AE-923E-3B29D6493AF7}"/>
              </a:ext>
            </a:extLst>
          </p:cNvPr>
          <p:cNvPicPr>
            <a:picLocks noChangeAspect="1"/>
          </p:cNvPicPr>
          <p:nvPr/>
        </p:nvPicPr>
        <p:blipFill>
          <a:blip r:embed="rId4"/>
          <a:stretch>
            <a:fillRect/>
          </a:stretch>
        </p:blipFill>
        <p:spPr>
          <a:xfrm>
            <a:off x="509764" y="4837506"/>
            <a:ext cx="1543050" cy="1733550"/>
          </a:xfrm>
          <a:prstGeom prst="rect">
            <a:avLst/>
          </a:prstGeom>
        </p:spPr>
      </p:pic>
    </p:spTree>
    <p:extLst>
      <p:ext uri="{BB962C8B-B14F-4D97-AF65-F5344CB8AC3E}">
        <p14:creationId xmlns:p14="http://schemas.microsoft.com/office/powerpoint/2010/main" val="301118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370A4-C777-4343-B61A-85DC6B57B513}"/>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9E6F1B91-30D0-4FF1-B74A-832E3FECA249}"/>
              </a:ext>
            </a:extLst>
          </p:cNvPr>
          <p:cNvSpPr>
            <a:spLocks noGrp="1"/>
          </p:cNvSpPr>
          <p:nvPr>
            <p:ph idx="1"/>
          </p:nvPr>
        </p:nvSpPr>
        <p:spPr>
          <a:xfrm>
            <a:off x="677333" y="1579820"/>
            <a:ext cx="9127753" cy="4827157"/>
          </a:xfrm>
        </p:spPr>
        <p:txBody>
          <a:bodyPr>
            <a:normAutofit/>
          </a:bodyPr>
          <a:lstStyle/>
          <a:p>
            <a:endParaRPr lang="en-US" dirty="0"/>
          </a:p>
          <a:p>
            <a:endParaRPr lang="en-US" dirty="0"/>
          </a:p>
          <a:p>
            <a:endParaRPr lang="en-US" dirty="0"/>
          </a:p>
          <a:p>
            <a:endParaRPr lang="en-US" dirty="0"/>
          </a:p>
          <a:p>
            <a:endParaRPr lang="en-US" dirty="0"/>
          </a:p>
          <a:p>
            <a:endParaRPr lang="en-US" dirty="0"/>
          </a:p>
          <a:p>
            <a:r>
              <a:rPr lang="en-US" dirty="0"/>
              <a:t>1 represents zero dollar walker and 0 represents non-zero dollar walker</a:t>
            </a:r>
          </a:p>
          <a:p>
            <a:r>
              <a:rPr lang="en-US" dirty="0"/>
              <a:t>Based on gift amount and event year, we can see zero dollar walker decreases every year</a:t>
            </a:r>
          </a:p>
          <a:p>
            <a:r>
              <a:rPr lang="en-US" dirty="0"/>
              <a:t>However, zero dollar walker still have more than half of the participant population</a:t>
            </a:r>
          </a:p>
          <a:p>
            <a:endParaRPr lang="en-US" dirty="0"/>
          </a:p>
          <a:p>
            <a:endParaRPr lang="en-US" dirty="0"/>
          </a:p>
        </p:txBody>
      </p:sp>
      <p:pic>
        <p:nvPicPr>
          <p:cNvPr id="4" name="Picture 3">
            <a:extLst>
              <a:ext uri="{FF2B5EF4-FFF2-40B4-BE49-F238E27FC236}">
                <a16:creationId xmlns:a16="http://schemas.microsoft.com/office/drawing/2014/main" id="{154EC1B3-79E2-4753-A632-84705E19066B}"/>
              </a:ext>
            </a:extLst>
          </p:cNvPr>
          <p:cNvPicPr>
            <a:picLocks noChangeAspect="1"/>
          </p:cNvPicPr>
          <p:nvPr/>
        </p:nvPicPr>
        <p:blipFill>
          <a:blip r:embed="rId2"/>
          <a:stretch>
            <a:fillRect/>
          </a:stretch>
        </p:blipFill>
        <p:spPr>
          <a:xfrm>
            <a:off x="677332" y="1579820"/>
            <a:ext cx="8947306" cy="2275488"/>
          </a:xfrm>
          <a:prstGeom prst="rect">
            <a:avLst/>
          </a:prstGeom>
        </p:spPr>
      </p:pic>
    </p:spTree>
    <p:extLst>
      <p:ext uri="{BB962C8B-B14F-4D97-AF65-F5344CB8AC3E}">
        <p14:creationId xmlns:p14="http://schemas.microsoft.com/office/powerpoint/2010/main" val="1491178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370A4-C777-4343-B61A-85DC6B57B513}"/>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9E6F1B91-30D0-4FF1-B74A-832E3FECA249}"/>
              </a:ext>
            </a:extLst>
          </p:cNvPr>
          <p:cNvSpPr>
            <a:spLocks noGrp="1"/>
          </p:cNvSpPr>
          <p:nvPr>
            <p:ph idx="1"/>
          </p:nvPr>
        </p:nvSpPr>
        <p:spPr>
          <a:xfrm>
            <a:off x="677333" y="1579820"/>
            <a:ext cx="9127753" cy="4827157"/>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highest gift amount is in September 2015</a:t>
            </a:r>
          </a:p>
          <a:p>
            <a:r>
              <a:rPr lang="en-US" dirty="0"/>
              <a:t>Total gift amount increased 20% from 2015 to 2016</a:t>
            </a:r>
          </a:p>
          <a:p>
            <a:endParaRPr lang="en-US" dirty="0"/>
          </a:p>
          <a:p>
            <a:endParaRPr lang="en-US" dirty="0"/>
          </a:p>
        </p:txBody>
      </p:sp>
      <p:pic>
        <p:nvPicPr>
          <p:cNvPr id="5" name="Picture 4">
            <a:extLst>
              <a:ext uri="{FF2B5EF4-FFF2-40B4-BE49-F238E27FC236}">
                <a16:creationId xmlns:a16="http://schemas.microsoft.com/office/drawing/2014/main" id="{99CA2EE5-B175-4741-9183-D92848BAB3D7}"/>
              </a:ext>
            </a:extLst>
          </p:cNvPr>
          <p:cNvPicPr>
            <a:picLocks noChangeAspect="1"/>
          </p:cNvPicPr>
          <p:nvPr/>
        </p:nvPicPr>
        <p:blipFill>
          <a:blip r:embed="rId2"/>
          <a:stretch>
            <a:fillRect/>
          </a:stretch>
        </p:blipFill>
        <p:spPr>
          <a:xfrm>
            <a:off x="807156" y="1456267"/>
            <a:ext cx="7969956" cy="3702756"/>
          </a:xfrm>
          <a:prstGeom prst="rect">
            <a:avLst/>
          </a:prstGeom>
        </p:spPr>
      </p:pic>
    </p:spTree>
    <p:extLst>
      <p:ext uri="{BB962C8B-B14F-4D97-AF65-F5344CB8AC3E}">
        <p14:creationId xmlns:p14="http://schemas.microsoft.com/office/powerpoint/2010/main" val="771719167"/>
      </p:ext>
    </p:extLst>
  </p:cSld>
  <p:clrMapOvr>
    <a:masterClrMapping/>
  </p:clrMapOvr>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1148</TotalTime>
  <Words>1551</Words>
  <Application>Microsoft Office PowerPoint</Application>
  <PresentationFormat>Widescreen</PresentationFormat>
  <Paragraphs>484</Paragraphs>
  <Slides>25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Noto Sans Symbols</vt:lpstr>
      <vt:lpstr>微軟正黑體</vt:lpstr>
      <vt:lpstr>Arial</vt:lpstr>
      <vt:lpstr>Calibri</vt:lpstr>
      <vt:lpstr>Trebuchet MS</vt:lpstr>
      <vt:lpstr>Wingdings</vt:lpstr>
      <vt:lpstr>Wingdings 3</vt:lpstr>
      <vt:lpstr>Facet</vt:lpstr>
      <vt:lpstr>American Heart Association  Heart Walk Events </vt:lpstr>
      <vt:lpstr>Agenda</vt:lpstr>
      <vt:lpstr>Introduction &amp; Objective</vt:lpstr>
      <vt:lpstr>Zero Dollar Walker Defined</vt:lpstr>
      <vt:lpstr>Data Overview</vt:lpstr>
      <vt:lpstr>Data Overview</vt:lpstr>
      <vt:lpstr>Data Overview</vt:lpstr>
      <vt:lpstr>Data Exploration</vt:lpstr>
      <vt:lpstr>Data Exploration</vt:lpstr>
      <vt:lpstr>Data Cleansing</vt:lpstr>
      <vt:lpstr>Variables Selection</vt:lpstr>
      <vt:lpstr>Solution Approach</vt:lpstr>
      <vt:lpstr>Segmentation</vt:lpstr>
      <vt:lpstr>Segmentation</vt:lpstr>
      <vt:lpstr>Logistic Regression Model      Segment 1 - High Gift Amount Participate</vt:lpstr>
      <vt:lpstr>Logistic Regression Model      Segment 2 - Middle Gift Amount Participate</vt:lpstr>
      <vt:lpstr>Logistic Regression Model      Segment 3 - Low Gift Amount Participate</vt:lpstr>
      <vt:lpstr>Logistic Regression Model - Overall</vt:lpstr>
      <vt:lpstr>Financial Implication - Segment 1</vt:lpstr>
      <vt:lpstr>Financial Implication - Segment 2</vt:lpstr>
      <vt:lpstr>Financial Implication - Segment 3</vt:lpstr>
      <vt:lpstr>Recommendations</vt:lpstr>
      <vt:lpstr>PowerPoint Presentation</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American Heart Association  Heart Walk Events</dc:title>
  <dc:creator>Sharon Wu</dc:creator>
  <cp:lastModifiedBy>hp</cp:lastModifiedBy>
  <cp:revision>59</cp:revision>
  <dcterms:created xsi:type="dcterms:W3CDTF">2017-11-14T06:42:30Z</dcterms:created>
  <dcterms:modified xsi:type="dcterms:W3CDTF">2017-11-15T21:10:55Z</dcterms:modified>
</cp:coreProperties>
</file>