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7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1" r:id="rId15"/>
    <p:sldId id="282" r:id="rId16"/>
    <p:sldId id="283" r:id="rId17"/>
    <p:sldId id="284" r:id="rId18"/>
    <p:sldId id="285" r:id="rId19"/>
    <p:sldId id="276" r:id="rId20"/>
    <p:sldId id="277" r:id="rId21"/>
    <p:sldId id="278" r:id="rId22"/>
    <p:sldId id="279" r:id="rId23"/>
    <p:sldId id="280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5" r:id="rId33"/>
    <p:sldId id="296" r:id="rId34"/>
    <p:sldId id="292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>
      <p:cViewPr varScale="1">
        <p:scale>
          <a:sx n="69" d="100"/>
          <a:sy n="69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1A1A2-BD9E-47F8-9870-2230A870488F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A997F-84C2-4A6C-B8E7-8A823241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281E-968F-4ECE-9E18-D08E20FE2E23}" type="datetime1">
              <a:rPr lang="en-US" smtClean="0"/>
              <a:t>5/3/2013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A7C7-69A8-4958-852A-ED8636D5D166}" type="datetime1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22CC-4535-4466-8218-E44FC5475B81}" type="datetime1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31D-5209-46AD-BEA2-4116C4BBB820}" type="datetime1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E20-AF84-4D9A-8A98-3BF859BEE0E7}" type="datetime1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1843-252F-41DB-82CD-FE67088092E3}" type="datetime1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56C-9B5C-409C-A8C9-2F25BEBDC975}" type="datetime1">
              <a:rPr lang="en-US" smtClean="0"/>
              <a:t>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165-2B08-40BC-B703-33C3FB50B528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9F4C-5D97-4D59-8C30-97F4915C1F47}" type="datetime1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6DC8-23C7-4446-8216-0798C91EA974}" type="datetime1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931B17-08DA-450E-8172-4C53D60C8D16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8E26581-BB26-4047-9070-27363F471A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4958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500" dirty="0" err="1" smtClean="0"/>
              <a:t>Parth</a:t>
            </a:r>
            <a:r>
              <a:rPr lang="en-US" sz="2500" dirty="0" smtClean="0"/>
              <a:t> Parikh ( 2021165845)</a:t>
            </a:r>
          </a:p>
          <a:p>
            <a:pPr algn="r"/>
            <a:r>
              <a:rPr lang="en-US" sz="2500" dirty="0" smtClean="0"/>
              <a:t>Department of Electrical Engineering</a:t>
            </a:r>
          </a:p>
          <a:p>
            <a:pPr algn="r"/>
            <a:r>
              <a:rPr lang="en-US" sz="2500" dirty="0" smtClean="0"/>
              <a:t>University of Texas at Dallas</a:t>
            </a:r>
            <a:endParaRPr 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Presentation</a:t>
            </a:r>
            <a:br>
              <a:rPr lang="en-US" dirty="0" smtClean="0"/>
            </a:br>
            <a:r>
              <a:rPr lang="en-US" dirty="0" smtClean="0"/>
              <a:t>Digital Image Processing – EESC6363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EXPOSURE IMAGE</a:t>
            </a:r>
            <a:endParaRPr lang="en-US" dirty="0"/>
          </a:p>
        </p:txBody>
      </p:sp>
      <p:pic>
        <p:nvPicPr>
          <p:cNvPr id="2051" name="Picture 3" descr="C:\Users\Parth\Documents\MATLAB\eggs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6087"/>
            <a:ext cx="75566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ATC CORRECTED IMAGE</a:t>
            </a:r>
            <a:endParaRPr lang="en-US" dirty="0"/>
          </a:p>
        </p:txBody>
      </p:sp>
      <p:pic>
        <p:nvPicPr>
          <p:cNvPr id="3075" name="Picture 3" descr="C:\Users\Parth\Documents\MATLAB\egg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55199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PSF DEBLURRED IMAGE</a:t>
            </a:r>
            <a:endParaRPr lang="en-US" dirty="0"/>
          </a:p>
        </p:txBody>
      </p:sp>
      <p:pic>
        <p:nvPicPr>
          <p:cNvPr id="4099" name="Picture 3" descr="C:\Users\Parth\Documents\MATLAB\egg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55199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DEBLURRED USING PROPOSED ALGORITHM</a:t>
            </a:r>
            <a:endParaRPr lang="en-US" dirty="0"/>
          </a:p>
        </p:txBody>
      </p:sp>
      <p:pic>
        <p:nvPicPr>
          <p:cNvPr id="5123" name="Picture 3" descr="C:\Users\Parth\Documents\MATLAB\egg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55199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C:\Users\Parth\Documents\MATLAB\5ft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3" y="457200"/>
            <a:ext cx="753766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BLURRED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C:\Users\Parth\Documents\MATLAB\5f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81000"/>
            <a:ext cx="753766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EXPOSURE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 descr="C:\Users\Parth\Documents\MATLAB\5ft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81000"/>
            <a:ext cx="75379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ATC CORRECTED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C:\Users\Parth\Documents\MATLAB\5f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127"/>
            <a:ext cx="75379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PSF DEBLURRED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 descr="C:\Users\Parth\Documents\MATLAB\5ft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5379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DEBLURRED USING PROPOSED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BLURRED IMAGE</a:t>
            </a:r>
            <a:endParaRPr lang="en-US" dirty="0"/>
          </a:p>
        </p:txBody>
      </p:sp>
      <p:pic>
        <p:nvPicPr>
          <p:cNvPr id="7171" name="Picture 3" descr="C:\Users\Parth\Documents\MATLAB\fenc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8787"/>
            <a:ext cx="75350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31D-5209-46AD-BEA2-4116C4BBB820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i="1" dirty="0" smtClean="0"/>
          </a:p>
          <a:p>
            <a:pPr algn="just"/>
            <a:r>
              <a:rPr lang="en-IN" i="1" dirty="0" smtClean="0"/>
              <a:t>To </a:t>
            </a:r>
            <a:r>
              <a:rPr lang="en-IN" i="1" dirty="0"/>
              <a:t>implement pre-processing and post-processing algorithms to perform image </a:t>
            </a:r>
            <a:r>
              <a:rPr lang="en-IN" i="1" dirty="0" err="1"/>
              <a:t>deblurring</a:t>
            </a:r>
            <a:r>
              <a:rPr lang="en-IN" i="1" dirty="0"/>
              <a:t>, followed by qualitative and quantitative analysis of the results</a:t>
            </a:r>
            <a:r>
              <a:rPr lang="en-IN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5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EXPOSURE IMAGE</a:t>
            </a:r>
            <a:endParaRPr lang="en-US" dirty="0"/>
          </a:p>
        </p:txBody>
      </p:sp>
      <p:pic>
        <p:nvPicPr>
          <p:cNvPr id="8195" name="Picture 3" descr="C:\Users\Parth\Documents\MATLAB\fenc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8787"/>
            <a:ext cx="75350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2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ATC CORRECTED IMAGE</a:t>
            </a:r>
            <a:endParaRPr lang="en-US" dirty="0"/>
          </a:p>
        </p:txBody>
      </p:sp>
      <p:pic>
        <p:nvPicPr>
          <p:cNvPr id="9219" name="Picture 3" descr="C:\Users\Parth\Documents\MATLAB\fenc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53539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PSF DEBLURRED IMAGE</a:t>
            </a:r>
            <a:endParaRPr lang="en-US" dirty="0"/>
          </a:p>
        </p:txBody>
      </p:sp>
      <p:pic>
        <p:nvPicPr>
          <p:cNvPr id="10243" name="Picture 3" descr="C:\Users\Parth\Documents\MATLAB\fenc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53539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DEBLURRED USING PROPOSED ALGORITHM</a:t>
            </a:r>
            <a:endParaRPr lang="en-US" dirty="0"/>
          </a:p>
        </p:txBody>
      </p:sp>
      <p:pic>
        <p:nvPicPr>
          <p:cNvPr id="11267" name="Picture 3" descr="C:\Users\Parth\Documents\MATLAB\fenc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53539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BLURRED IMAGE</a:t>
            </a:r>
            <a:endParaRPr lang="en-US" dirty="0"/>
          </a:p>
        </p:txBody>
      </p:sp>
      <p:pic>
        <p:nvPicPr>
          <p:cNvPr id="12290" name="Picture 2" descr="C:\Users\Parth\Documents\MATLAB\c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51164"/>
            <a:ext cx="75350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5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EXPOSURE IMAGE</a:t>
            </a:r>
            <a:endParaRPr lang="en-US" dirty="0"/>
          </a:p>
        </p:txBody>
      </p:sp>
      <p:pic>
        <p:nvPicPr>
          <p:cNvPr id="13314" name="Picture 2" descr="C:\Users\Parth\Documents\MATLAB\c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8787"/>
            <a:ext cx="75350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ATC CORRECTED IMAGE</a:t>
            </a:r>
            <a:endParaRPr lang="en-US" dirty="0"/>
          </a:p>
        </p:txBody>
      </p:sp>
      <p:pic>
        <p:nvPicPr>
          <p:cNvPr id="14339" name="Picture 3" descr="C:\Users\Parth\Documents\MATLAB\c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53539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PSF DEBLURRED IMAGE</a:t>
            </a:r>
            <a:endParaRPr lang="en-US" dirty="0"/>
          </a:p>
        </p:txBody>
      </p:sp>
      <p:pic>
        <p:nvPicPr>
          <p:cNvPr id="15362" name="Picture 2" descr="C:\Users\Parth\Documents\MATLAB\c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71945"/>
            <a:ext cx="753539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DEBLURRED USING PROPOSED ALGORITHM</a:t>
            </a:r>
            <a:endParaRPr lang="en-US" dirty="0"/>
          </a:p>
        </p:txBody>
      </p:sp>
      <p:pic>
        <p:nvPicPr>
          <p:cNvPr id="16386" name="Picture 2" descr="C:\Users\Parth\Documents\MATLAB\cc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53539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3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31D-5209-46AD-BEA2-4116C4BBB820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i="1" dirty="0"/>
          </a:p>
          <a:p>
            <a:pPr algn="just"/>
            <a:r>
              <a:rPr lang="en-US" i="1" dirty="0" smtClean="0"/>
              <a:t>Following slides contain few statistics that summarize the efficacy of the methods.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90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31D-5209-46AD-BEA2-4116C4BBB820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IN" i="1" dirty="0" smtClean="0"/>
          </a:p>
          <a:p>
            <a:pPr algn="just"/>
            <a:r>
              <a:rPr lang="en-IN" i="1" dirty="0" smtClean="0"/>
              <a:t>Image </a:t>
            </a:r>
            <a:r>
              <a:rPr lang="en-IN" i="1" dirty="0"/>
              <a:t>blur is persistent in most </a:t>
            </a:r>
            <a:r>
              <a:rPr lang="en-IN" i="1" dirty="0" smtClean="0"/>
              <a:t>images, when the camera </a:t>
            </a:r>
            <a:r>
              <a:rPr lang="en-IN" i="1" dirty="0"/>
              <a:t>is </a:t>
            </a:r>
            <a:r>
              <a:rPr lang="en-IN" i="1" dirty="0" smtClean="0"/>
              <a:t>hand held. The </a:t>
            </a:r>
            <a:r>
              <a:rPr lang="en-IN" i="1" dirty="0"/>
              <a:t>blur may vary from being an acceptable </a:t>
            </a:r>
            <a:r>
              <a:rPr lang="en-IN" i="1" dirty="0" err="1"/>
              <a:t>bokeh</a:t>
            </a:r>
            <a:r>
              <a:rPr lang="en-IN" i="1" dirty="0"/>
              <a:t> to values that can ruin the </a:t>
            </a:r>
            <a:r>
              <a:rPr lang="en-IN" i="1" dirty="0" smtClean="0"/>
              <a:t>photograph.</a:t>
            </a:r>
          </a:p>
          <a:p>
            <a:pPr algn="just"/>
            <a:r>
              <a:rPr lang="en-IN" i="1" dirty="0" smtClean="0"/>
              <a:t>This </a:t>
            </a:r>
            <a:r>
              <a:rPr lang="en-IN" i="1" dirty="0"/>
              <a:t>project simulates two image </a:t>
            </a:r>
            <a:r>
              <a:rPr lang="en-IN" i="1" dirty="0" err="1"/>
              <a:t>deblurring</a:t>
            </a:r>
            <a:r>
              <a:rPr lang="en-IN" i="1" dirty="0"/>
              <a:t> techniques that have been </a:t>
            </a:r>
            <a:r>
              <a:rPr lang="en-IN" i="1" dirty="0" smtClean="0"/>
              <a:t>successfully accomplished previously; and </a:t>
            </a:r>
            <a:r>
              <a:rPr lang="en-IN" i="1" dirty="0"/>
              <a:t>performs a comprehensive comparison of the result. </a:t>
            </a:r>
            <a:r>
              <a:rPr lang="en-IN" i="1" dirty="0" smtClean="0"/>
              <a:t>Here, both </a:t>
            </a:r>
            <a:r>
              <a:rPr lang="en-IN" i="1" dirty="0"/>
              <a:t>subjective and objective methods have been used to evaluate the </a:t>
            </a:r>
            <a:r>
              <a:rPr lang="en-IN" i="1" dirty="0" err="1"/>
              <a:t>deblurred</a:t>
            </a:r>
            <a:r>
              <a:rPr lang="en-IN" i="1" dirty="0"/>
              <a:t>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30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6705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SUBJECTIVE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31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5" y="533400"/>
            <a:ext cx="6705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OBJECTIVE EVALUATION: Mean Square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32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705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OBJECTIVE EVALUATION: % Error in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33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73" y="533400"/>
            <a:ext cx="6705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OBJECTIVE EVALUATION: % Error in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34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705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571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OBJECTIVE EVALUATION: Time Efficiency</a:t>
            </a:r>
          </a:p>
        </p:txBody>
      </p:sp>
    </p:spTree>
    <p:extLst>
      <p:ext uri="{BB962C8B-B14F-4D97-AF65-F5344CB8AC3E}">
        <p14:creationId xmlns:p14="http://schemas.microsoft.com/office/powerpoint/2010/main" val="10542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Inference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31D-5209-46AD-BEA2-4116C4BBB820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Consistent performance of Adaptive Tonal Correction</a:t>
            </a:r>
          </a:p>
          <a:p>
            <a:pPr algn="just"/>
            <a:r>
              <a:rPr lang="en-US" i="1" dirty="0" smtClean="0"/>
              <a:t>However, ATC gives poor results in cases where the original image itself is dark.</a:t>
            </a:r>
          </a:p>
          <a:p>
            <a:pPr algn="just"/>
            <a:r>
              <a:rPr lang="en-US" i="1" dirty="0"/>
              <a:t>ATC, performs mimicking of image statistics and hence there is minimum (if not negligible distortion).</a:t>
            </a:r>
          </a:p>
          <a:p>
            <a:pPr algn="just"/>
            <a:r>
              <a:rPr lang="en-US" i="1" dirty="0" smtClean="0"/>
              <a:t>Access to accurate and exact inertial data might yield images as expected using PSF method.</a:t>
            </a:r>
          </a:p>
          <a:p>
            <a:pPr algn="just"/>
            <a:r>
              <a:rPr lang="en-US" i="1" dirty="0" smtClean="0"/>
              <a:t>Due to inaccuracy of the data and high number of assumptions in  the present scenario result in ringing in the output image.</a:t>
            </a:r>
          </a:p>
        </p:txBody>
      </p:sp>
    </p:spTree>
    <p:extLst>
      <p:ext uri="{BB962C8B-B14F-4D97-AF65-F5344CB8AC3E}">
        <p14:creationId xmlns:p14="http://schemas.microsoft.com/office/powerpoint/2010/main" val="27948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31D-5209-46AD-BEA2-4116C4BBB820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Aim to merge presently proposed technique and ATC to yield faster results that are coherent in both mean (brightness) and variance (contrast) of the blurred image.</a:t>
            </a:r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9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 Tonal Correction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Blind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Deconvolution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56C-9B5C-409C-A8C9-2F25BEBDC975}" type="datetime1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i="1" dirty="0" smtClean="0"/>
              <a:t>Computationally efficient.</a:t>
            </a:r>
          </a:p>
          <a:p>
            <a:pPr algn="just"/>
            <a:r>
              <a:rPr lang="en-US" i="1" dirty="0" smtClean="0"/>
              <a:t>Suitable for cell phone platform</a:t>
            </a:r>
          </a:p>
          <a:p>
            <a:pPr algn="just"/>
            <a:r>
              <a:rPr lang="en-US" i="1" dirty="0" smtClean="0"/>
              <a:t>No prior assumptions made about the motion</a:t>
            </a:r>
          </a:p>
          <a:p>
            <a:pPr algn="just"/>
            <a:r>
              <a:rPr lang="en-US" i="1" dirty="0" smtClean="0"/>
              <a:t>Mimics statistics of blurred image onto low exposure image</a:t>
            </a:r>
            <a:endParaRPr lang="en-US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pPr algn="just"/>
            <a:r>
              <a:rPr lang="en-US" i="1" dirty="0" smtClean="0"/>
              <a:t>Estimates PSF mask based on data from inertial sensors</a:t>
            </a:r>
          </a:p>
          <a:p>
            <a:pPr algn="just"/>
            <a:r>
              <a:rPr lang="en-US" i="1" dirty="0" smtClean="0"/>
              <a:t>Assumes that there is no motion in the z-direction and the focal length of the camera is constant</a:t>
            </a:r>
          </a:p>
          <a:p>
            <a:pPr algn="just"/>
            <a:r>
              <a:rPr lang="en-US" i="1" dirty="0" smtClean="0"/>
              <a:t>Employs blind wiener </a:t>
            </a:r>
            <a:r>
              <a:rPr lang="en-US" i="1" dirty="0" err="1" smtClean="0"/>
              <a:t>deconvolution</a:t>
            </a:r>
            <a:r>
              <a:rPr lang="en-US" i="1" dirty="0" smtClean="0"/>
              <a:t> to </a:t>
            </a:r>
            <a:r>
              <a:rPr lang="en-US" i="1" dirty="0" err="1" smtClean="0"/>
              <a:t>deblur</a:t>
            </a:r>
            <a:r>
              <a:rPr lang="en-US" i="1" dirty="0" smtClean="0"/>
              <a:t> image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81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Techniques (contd..)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 Tonal Correction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Blind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Deconvolution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56C-9B5C-409C-A8C9-2F25BEBDC975}" type="datetime1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i="1" dirty="0" smtClean="0"/>
                  <a:t>Important functions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+1 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IN" i="1">
                                <a:latin typeface="Cambria Math"/>
                              </a:rPr>
                              <m:t>(</m:t>
                            </m:r>
                            <m:r>
                              <a:rPr lang="en-IN" i="1">
                                <a:latin typeface="Cambria Math"/>
                              </a:rPr>
                              <m:t>𝛽</m:t>
                            </m:r>
                            <m:r>
                              <a:rPr lang="en-IN" i="1">
                                <a:latin typeface="Cambria Math"/>
                              </a:rPr>
                              <m:t>×</m:t>
                            </m:r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/>
                              </a:rPr>
                              <m:t>−0.5)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IN" i="1">
                                <a:latin typeface="Cambria Math"/>
                              </a:rPr>
                              <m:t>{ 2×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i="1">
                                <a:latin typeface="Cambria Math"/>
                              </a:rPr>
                              <m:t> }+0.5</m:t>
                            </m:r>
                          </m:e>
                        </m:func>
                      </m:den>
                    </m:f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/>
              </a:p>
              <a:p>
                <a:pPr algn="just"/>
                <a:r>
                  <a:rPr lang="en-US" i="1" dirty="0" smtClean="0"/>
                  <a:t>f  performs correction in the mean.</a:t>
                </a:r>
              </a:p>
              <a:p>
                <a:pPr algn="just"/>
                <a:r>
                  <a:rPr lang="en-US" i="1" dirty="0" smtClean="0"/>
                  <a:t>g performs correction in the variance</a:t>
                </a:r>
                <a:endParaRPr lang="en-US" i="1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142" t="-1256" r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4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IN" sz="220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IN" sz="2200" i="1">
                        <a:latin typeface="Cambria Math"/>
                      </a:rPr>
                      <m:t>= </m:t>
                    </m:r>
                    <m:r>
                      <a:rPr lang="en-IN" sz="22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sz="2200" i="1">
                                  <a:latin typeface="Cambria Math"/>
                                </a:rPr>
                                <m:t>∅</m:t>
                              </m:r>
                              <m:r>
                                <a:rPr lang="en-IN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IN" sz="2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22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IN" sz="22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/>
                                </a:rPr>
                                <m:t>∅</m:t>
                              </m:r>
                              <m:r>
                                <a:rPr lang="en-IN" sz="22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IN" sz="2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22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IN" sz="22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IN" sz="2200" i="1">
                        <a:latin typeface="Cambria Math"/>
                      </a:rPr>
                      <m:t> </m:t>
                    </m:r>
                  </m:oMath>
                </a14:m>
                <a:endParaRPr lang="en-US" sz="2200" i="1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IN" sz="2200" i="1">
                        <a:latin typeface="Cambria Math"/>
                      </a:rPr>
                      <m:t>𝑈</m:t>
                    </m:r>
                    <m:r>
                      <a:rPr lang="en-IN" sz="2200" i="1">
                        <a:latin typeface="Cambria Math"/>
                      </a:rPr>
                      <m:t>= </m:t>
                    </m:r>
                    <m:r>
                      <a:rPr lang="en-IN" sz="2200" i="1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200" i="1">
                                <a:latin typeface="Cambria Math"/>
                              </a:rPr>
                              <m:t>𝐻</m:t>
                            </m:r>
                          </m:e>
                          <m:sup>
                            <m:r>
                              <a:rPr lang="en-IN" sz="22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2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IN" sz="2200" i="1">
                                            <a:latin typeface="Cambria Math"/>
                                          </a:rPr>
                                          <m:t>𝐻</m:t>
                                        </m:r>
                                        <m:r>
                                          <a:rPr lang="en-IN" sz="22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IN" sz="2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IN" sz="2200" i="1">
                                        <a:latin typeface="Cambria Math"/>
                                      </a:rPr>
                                      <m:t>+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IN" sz="2200" i="1">
                                  <a:latin typeface="Cambria Math"/>
                                </a:rPr>
                                <m:t>∅</m:t>
                              </m:r>
                            </m:e>
                          </m:mr>
                        </m:m>
                      </m:den>
                    </m:f>
                  </m:oMath>
                </a14:m>
                <a:endParaRPr lang="en-US" sz="2200" i="1" dirty="0" smtClean="0"/>
              </a:p>
              <a:p>
                <a:pPr algn="just"/>
                <a:r>
                  <a:rPr lang="en-US" i="1" dirty="0" smtClean="0"/>
                  <a:t>C is the final </a:t>
                </a:r>
                <a:r>
                  <a:rPr lang="en-US" i="1" dirty="0" err="1" smtClean="0"/>
                  <a:t>psf</a:t>
                </a:r>
                <a:r>
                  <a:rPr lang="en-US" i="1" dirty="0" smtClean="0"/>
                  <a:t> mask, where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∅</m:t>
                    </m:r>
                    <m:r>
                      <a:rPr lang="en-IN" sz="24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IN" i="1" dirty="0"/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∅</m:t>
                    </m:r>
                    <m:r>
                      <a:rPr lang="en-IN" sz="2400" i="1">
                        <a:latin typeface="Cambria Math"/>
                      </a:rPr>
                      <m:t>𝑦</m:t>
                    </m:r>
                    <m:r>
                      <a:rPr lang="en-IN" sz="2400" i="1">
                        <a:latin typeface="Cambria Math"/>
                      </a:rPr>
                      <m:t>(</m:t>
                    </m:r>
                    <m:r>
                      <a:rPr lang="en-IN" sz="2400" i="1">
                        <a:latin typeface="Cambria Math"/>
                      </a:rPr>
                      <m:t>𝜏</m:t>
                    </m:r>
                    <m:r>
                      <a:rPr lang="en-IN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400" i="1" dirty="0"/>
                  <a:t> </a:t>
                </a:r>
                <a:r>
                  <a:rPr lang="en-IN" i="1" dirty="0"/>
                  <a:t>are the position vectors in x and </a:t>
                </a:r>
                <a:r>
                  <a:rPr lang="en-IN" i="1" dirty="0" smtClean="0"/>
                  <a:t>y</a:t>
                </a:r>
              </a:p>
              <a:p>
                <a:pPr algn="just"/>
                <a:r>
                  <a:rPr lang="en-US" i="1" dirty="0" smtClean="0"/>
                  <a:t>U, G and H are </a:t>
                </a:r>
                <a:r>
                  <a:rPr lang="en-US" i="1" dirty="0" err="1" smtClean="0"/>
                  <a:t>fourier</a:t>
                </a:r>
                <a:r>
                  <a:rPr lang="en-US" i="1" dirty="0" smtClean="0"/>
                  <a:t> transforms of </a:t>
                </a:r>
                <a:r>
                  <a:rPr lang="en-US" i="1" dirty="0" err="1" smtClean="0"/>
                  <a:t>deblurred</a:t>
                </a:r>
                <a:r>
                  <a:rPr lang="en-US" i="1" dirty="0" smtClean="0"/>
                  <a:t> image, blurred image and PSF resp.</a:t>
                </a:r>
                <a:endParaRPr lang="en-US" i="1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"/>
              </p:nvPr>
            </p:nvSpPr>
            <p:spPr>
              <a:blipFill rotWithShape="1">
                <a:blip r:embed="rId3"/>
                <a:stretch>
                  <a:fillRect l="-1634" r="-5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2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Aparatus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31D-5209-46AD-BEA2-4116C4BBB820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In </a:t>
            </a:r>
            <a:r>
              <a:rPr lang="en-US" i="1" dirty="0" smtClean="0"/>
              <a:t>order to accomplish the task at hand the following two devices were used:</a:t>
            </a:r>
          </a:p>
          <a:p>
            <a:pPr lvl="1" algn="just"/>
            <a:r>
              <a:rPr lang="en-US" i="1" dirty="0" smtClean="0"/>
              <a:t>Nikon® D3100</a:t>
            </a:r>
            <a:r>
              <a:rPr lang="en-US" i="1" dirty="0"/>
              <a:t>	</a:t>
            </a:r>
            <a:r>
              <a:rPr lang="en-US" i="1" dirty="0" smtClean="0"/>
              <a:t>		Apple</a:t>
            </a:r>
            <a:r>
              <a:rPr lang="en-US" i="1" dirty="0"/>
              <a:t>® </a:t>
            </a:r>
            <a:r>
              <a:rPr lang="en-US" i="1" dirty="0" smtClean="0"/>
              <a:t>iPhone</a:t>
            </a:r>
          </a:p>
          <a:p>
            <a:pPr lvl="2" algn="just"/>
            <a:r>
              <a:rPr lang="en-US" i="1" dirty="0" smtClean="0"/>
              <a:t>18-55 VR AF Lens			     To capture inertial </a:t>
            </a:r>
            <a:r>
              <a:rPr lang="en-US" i="1" dirty="0"/>
              <a:t>sensor </a:t>
            </a:r>
            <a:endParaRPr lang="en-US" i="1" dirty="0" smtClean="0"/>
          </a:p>
          <a:p>
            <a:pPr lvl="2" algn="just"/>
            <a:r>
              <a:rPr lang="en-US" i="1" dirty="0"/>
              <a:t> </a:t>
            </a:r>
            <a:r>
              <a:rPr lang="en-US" i="1" dirty="0" smtClean="0"/>
              <a:t>Most shots taken at 1/40 sec		     data using app: Pocket IMU</a:t>
            </a:r>
          </a:p>
          <a:p>
            <a:pPr marL="594360" lvl="2" indent="0" algn="just">
              <a:buNone/>
            </a:pPr>
            <a:r>
              <a:rPr lang="en-US" i="1" dirty="0" smtClean="0"/>
              <a:t>	</a:t>
            </a:r>
            <a:endParaRPr lang="en-US" i="1" dirty="0"/>
          </a:p>
        </p:txBody>
      </p:sp>
      <p:pic>
        <p:nvPicPr>
          <p:cNvPr id="1028" name="Picture 4" descr="https://encrypted-tbn2.gstatic.com/images?q=tbn:ANd9GcRMiA-Byc6IQyhad9PIHKq0guw8O1pDUan3XpN6YiCCvJtSxiWc1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2133600" cy="20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727" y="4038600"/>
            <a:ext cx="258427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1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31D-5209-46AD-BEA2-4116C4BBB820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After applying the algorithms on 50 images, varied results have been observed.</a:t>
            </a:r>
            <a:r>
              <a:rPr lang="en-US" i="1" dirty="0"/>
              <a:t> </a:t>
            </a:r>
            <a:endParaRPr lang="en-US" i="1" dirty="0" smtClean="0"/>
          </a:p>
          <a:p>
            <a:pPr algn="just"/>
            <a:r>
              <a:rPr lang="en-US" i="1" dirty="0" smtClean="0"/>
              <a:t>Average Performances of which are mentioned below:</a:t>
            </a:r>
          </a:p>
          <a:p>
            <a:pPr algn="just"/>
            <a:endParaRPr lang="en-US" i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32216"/>
              </p:ext>
            </p:extLst>
          </p:nvPr>
        </p:nvGraphicFramePr>
        <p:xfrm>
          <a:off x="1600200" y="3657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524000"/>
                <a:gridCol w="15240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ATC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PSF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Subjective Rating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7.281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2.530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131.171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86.698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25.955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 taken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2.066 minutes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0.659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minutes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1.776 seconds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5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Sample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165-2B08-40BC-B703-33C3FB50B528}" type="datetime1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75A-5BA6-410F-9EE0-88033837B361}" type="datetime1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Parth Parikh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6581-BB26-4047-9070-27363F471AC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57150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BLURRED IMAGE</a:t>
            </a:r>
            <a:endParaRPr lang="en-US" dirty="0"/>
          </a:p>
        </p:txBody>
      </p:sp>
      <p:pic>
        <p:nvPicPr>
          <p:cNvPr id="1027" name="Picture 3" descr="C:\Users\Parth\Documents\MATLAB\eggs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609600"/>
            <a:ext cx="75566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200</TotalTime>
  <Words>762</Words>
  <Application>Microsoft Office PowerPoint</Application>
  <PresentationFormat>On-screen Show (4:3)</PresentationFormat>
  <Paragraphs>204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Project Presentation Digital Image Processing – EESC6363</vt:lpstr>
      <vt:lpstr>Objective</vt:lpstr>
      <vt:lpstr>Introduction</vt:lpstr>
      <vt:lpstr>Image Deblurring Techniques</vt:lpstr>
      <vt:lpstr>Image Deblurring Techniques (contd..)</vt:lpstr>
      <vt:lpstr>Aparatus</vt:lpstr>
      <vt:lpstr>Results and Analysis</vt:lpstr>
      <vt:lpstr>Sample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Inference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Digital Image Processing – EESC6363</dc:title>
  <dc:creator>Parth Parikh</dc:creator>
  <cp:lastModifiedBy>Parth Parikh</cp:lastModifiedBy>
  <cp:revision>13</cp:revision>
  <dcterms:created xsi:type="dcterms:W3CDTF">2013-05-03T11:08:21Z</dcterms:created>
  <dcterms:modified xsi:type="dcterms:W3CDTF">2013-05-03T14:32:44Z</dcterms:modified>
</cp:coreProperties>
</file>