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63" r:id="rId3"/>
    <p:sldId id="275" r:id="rId4"/>
    <p:sldId id="276" r:id="rId5"/>
    <p:sldId id="277" r:id="rId6"/>
    <p:sldId id="283" r:id="rId7"/>
    <p:sldId id="284" r:id="rId8"/>
    <p:sldId id="279" r:id="rId9"/>
    <p:sldId id="278" r:id="rId10"/>
    <p:sldId id="281" r:id="rId11"/>
    <p:sldId id="280" r:id="rId12"/>
    <p:sldId id="287" r:id="rId13"/>
    <p:sldId id="282" r:id="rId14"/>
    <p:sldId id="285" r:id="rId15"/>
    <p:sldId id="286" r:id="rId16"/>
    <p:sldId id="288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4"/>
    <p:restoredTop sz="86400"/>
  </p:normalViewPr>
  <p:slideViewPr>
    <p:cSldViewPr snapToGrid="0" snapToObjects="1">
      <p:cViewPr varScale="1">
        <p:scale>
          <a:sx n="152" d="100"/>
          <a:sy n="152" d="100"/>
        </p:scale>
        <p:origin x="21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99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98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99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3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50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4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23519776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23519776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Tekton</a:t>
            </a:r>
            <a:r>
              <a:rPr lang="en-US" dirty="0"/>
              <a:t> – open </a:t>
            </a:r>
            <a:r>
              <a:rPr lang="en-US" dirty="0" err="1"/>
              <a:t>souce</a:t>
            </a:r>
            <a:r>
              <a:rPr lang="en-US" dirty="0"/>
              <a:t> cloud native CD/CD system. Can be used on any cloud provider and on-premise system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23519776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23519776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Tekton</a:t>
            </a:r>
            <a:r>
              <a:rPr lang="en-US" dirty="0"/>
              <a:t> </a:t>
            </a:r>
            <a:r>
              <a:rPr lang="en-US" dirty="0" err="1"/>
              <a:t>mutlti</a:t>
            </a:r>
            <a:r>
              <a:rPr lang="en-US" dirty="0"/>
              <a:t> project: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Pipelines – is used to create the CI/CD pipelines. It is a combination of tasks and pipelines. We will discuss these in the coming slides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CLI – is a command line interface (</a:t>
            </a:r>
            <a:r>
              <a:rPr lang="en-US" dirty="0" err="1"/>
              <a:t>tkn</a:t>
            </a:r>
            <a:r>
              <a:rPr lang="en-US" dirty="0"/>
              <a:t>) that you can interact using the terminal. Can be used to run pipelines or view current status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DashBoard</a:t>
            </a:r>
            <a:r>
              <a:rPr lang="en-US" dirty="0"/>
              <a:t> – is a GUI for </a:t>
            </a:r>
            <a:r>
              <a:rPr lang="en-US" dirty="0" err="1"/>
              <a:t>tekton</a:t>
            </a:r>
            <a:r>
              <a:rPr lang="en-US" dirty="0"/>
              <a:t>. If you prefer to view and modify the </a:t>
            </a:r>
            <a:r>
              <a:rPr lang="en-US" dirty="0" err="1"/>
              <a:t>tekton</a:t>
            </a:r>
            <a:r>
              <a:rPr lang="en-US" dirty="0"/>
              <a:t> from a web browser, this can be very helpful – I will show this in the coming demo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Catalog/hub – is a collection of pre-made pipelines and tasks that user can utilize or modify for their needs. A great starting point. We will be using the </a:t>
            </a:r>
            <a:r>
              <a:rPr lang="en-US" dirty="0" err="1"/>
              <a:t>buildpacks</a:t>
            </a:r>
            <a:r>
              <a:rPr lang="en-US" dirty="0"/>
              <a:t> pipeline from today’s demo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Chains – This is the piece we will focus most of our discussion on. It monitors the </a:t>
            </a:r>
            <a:r>
              <a:rPr lang="en-US" dirty="0" err="1"/>
              <a:t>taskruns</a:t>
            </a:r>
            <a:r>
              <a:rPr lang="en-US" dirty="0"/>
              <a:t> in </a:t>
            </a:r>
            <a:r>
              <a:rPr lang="en-US" dirty="0" err="1"/>
              <a:t>tekton</a:t>
            </a:r>
            <a:r>
              <a:rPr lang="en-US" dirty="0"/>
              <a:t> pipeline, converts them to a standard format and signs it.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357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23519776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23519776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of a simple Task and </a:t>
            </a:r>
            <a:r>
              <a:rPr lang="en-US" dirty="0" err="1"/>
              <a:t>Taskrun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Task defines the steps that will occur within that task and parameters that are passed to it.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Taskrun</a:t>
            </a:r>
            <a:r>
              <a:rPr lang="en-US" dirty="0"/>
              <a:t> is used to initialize and run the task. It specifies the task that is called and the </a:t>
            </a:r>
            <a:r>
              <a:rPr lang="en-US" dirty="0" err="1"/>
              <a:t>paramters</a:t>
            </a:r>
            <a:r>
              <a:rPr lang="en-US" dirty="0"/>
              <a:t> that the task needs to run.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71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23519776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23519776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an example of a simple pipeline and </a:t>
            </a:r>
            <a:r>
              <a:rPr lang="en-US" dirty="0" err="1"/>
              <a:t>pipelinerun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pipeline is a collection of tasks that need to be run. You can specify the order and ensure that one task runs before another. Similar </a:t>
            </a:r>
            <a:r>
              <a:rPr lang="en-US" dirty="0" err="1"/>
              <a:t>taskrun</a:t>
            </a:r>
            <a:r>
              <a:rPr lang="en-US" dirty="0"/>
              <a:t> before, it defines the task and the parameters associated with it. You can share a workspace between the tasks to share values.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– </a:t>
            </a:r>
            <a:r>
              <a:rPr lang="en-US" dirty="0" err="1"/>
              <a:t>Pipelinerun</a:t>
            </a:r>
            <a:r>
              <a:rPr lang="en-US" dirty="0"/>
              <a:t> initializes the pipeline and passes in the parameters associated for it to run. If there are shared workspace (persistent volume claims) they would be defined here.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9693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21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63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Chains allows us to meet Level 1 and Level 2 of SLSA with the current release.</a:t>
            </a:r>
          </a:p>
          <a:p>
            <a:r>
              <a:rPr lang="en-US" dirty="0"/>
              <a:t>Once SPIFFE Spire is added (which adds short lived, verified certs) – that will bring Chains closer to Level 3 with non-falsifiable provenance. This is still work in progress.</a:t>
            </a:r>
          </a:p>
        </p:txBody>
      </p:sp>
    </p:spTree>
    <p:extLst>
      <p:ext uri="{BB962C8B-B14F-4D97-AF65-F5344CB8AC3E}">
        <p14:creationId xmlns:p14="http://schemas.microsoft.com/office/powerpoint/2010/main" val="1206610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0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5698275" y="1523807"/>
            <a:ext cx="544179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Open Sans"/>
              <a:buNone/>
              <a:defRPr sz="4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5698274" y="4003482"/>
            <a:ext cx="544179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12" y="2511005"/>
            <a:ext cx="4003851" cy="111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Footer 2">
  <p:cSld name="Title and Content - Footer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1" descr="A screenshot of a cell phon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838200" y="1337555"/>
            <a:ext cx="10515600" cy="484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39788" y="1"/>
            <a:ext cx="10515600" cy="106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839789" y="1062446"/>
            <a:ext cx="4911306" cy="65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839789" y="1804836"/>
            <a:ext cx="4911306" cy="41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6403198" y="1062446"/>
            <a:ext cx="4952190" cy="65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"/>
          </p:nvPr>
        </p:nvSpPr>
        <p:spPr>
          <a:xfrm>
            <a:off x="6403198" y="1804836"/>
            <a:ext cx="4952190" cy="41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6077146" y="1442710"/>
            <a:ext cx="0" cy="4508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BOAT CODE LAYOUT">
  <p:cSld name="BOXBOAT CODE LAYOU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839788" y="1"/>
            <a:ext cx="10515600" cy="107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39789" y="1306694"/>
            <a:ext cx="4971464" cy="4754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2"/>
          </p:nvPr>
        </p:nvSpPr>
        <p:spPr>
          <a:xfrm>
            <a:off x="6343040" y="1306694"/>
            <a:ext cx="5012348" cy="4754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3" name="Google Shape;83;p15"/>
          <p:cNvCxnSpPr/>
          <p:nvPr/>
        </p:nvCxnSpPr>
        <p:spPr>
          <a:xfrm>
            <a:off x="6077146" y="1306695"/>
            <a:ext cx="0" cy="4508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BOAT GRID">
  <p:cSld name="BOXBOAT GRI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0" y="0"/>
            <a:ext cx="406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4064000" y="3429000"/>
            <a:ext cx="406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>
            <a:spLocks noGrp="1"/>
          </p:cNvSpPr>
          <p:nvPr>
            <p:ph type="pic" idx="2"/>
          </p:nvPr>
        </p:nvSpPr>
        <p:spPr>
          <a:xfrm>
            <a:off x="11725" y="3429000"/>
            <a:ext cx="4052276" cy="341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>
            <a:spLocks noGrp="1"/>
          </p:cNvSpPr>
          <p:nvPr>
            <p:ph type="pic" idx="3"/>
          </p:nvPr>
        </p:nvSpPr>
        <p:spPr>
          <a:xfrm>
            <a:off x="4063999" y="-17463"/>
            <a:ext cx="4052276" cy="345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>
            <a:spLocks noGrp="1"/>
          </p:cNvSpPr>
          <p:nvPr>
            <p:ph type="pic" idx="4"/>
          </p:nvPr>
        </p:nvSpPr>
        <p:spPr>
          <a:xfrm>
            <a:off x="8133862" y="3446463"/>
            <a:ext cx="4052276" cy="3415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63538" y="387350"/>
            <a:ext cx="3341687" cy="2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Open Sans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5"/>
          </p:nvPr>
        </p:nvSpPr>
        <p:spPr>
          <a:xfrm>
            <a:off x="4428088" y="3835552"/>
            <a:ext cx="3341687" cy="2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Open Sans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6"/>
          </p:nvPr>
        </p:nvSpPr>
        <p:spPr>
          <a:xfrm>
            <a:off x="8489156" y="387350"/>
            <a:ext cx="3341687" cy="2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Open Sans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BOAT GRID 2">
  <p:cSld name="BOXBOAT GRID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0" y="0"/>
            <a:ext cx="406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4064000" y="3429000"/>
            <a:ext cx="406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>
            <a:spLocks noGrp="1"/>
          </p:cNvSpPr>
          <p:nvPr>
            <p:ph type="pic" idx="2"/>
          </p:nvPr>
        </p:nvSpPr>
        <p:spPr>
          <a:xfrm>
            <a:off x="11725" y="3429000"/>
            <a:ext cx="4052276" cy="341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>
            <a:spLocks noGrp="1"/>
          </p:cNvSpPr>
          <p:nvPr>
            <p:ph type="pic" idx="3"/>
          </p:nvPr>
        </p:nvSpPr>
        <p:spPr>
          <a:xfrm>
            <a:off x="4063999" y="-17463"/>
            <a:ext cx="4052276" cy="345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>
            <a:spLocks noGrp="1"/>
          </p:cNvSpPr>
          <p:nvPr>
            <p:ph type="pic" idx="4"/>
          </p:nvPr>
        </p:nvSpPr>
        <p:spPr>
          <a:xfrm>
            <a:off x="8133862" y="3446463"/>
            <a:ext cx="4052276" cy="3415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63538" y="387350"/>
            <a:ext cx="3341687" cy="2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Open Sans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5"/>
          </p:nvPr>
        </p:nvSpPr>
        <p:spPr>
          <a:xfrm>
            <a:off x="4428088" y="3835552"/>
            <a:ext cx="3341687" cy="2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Open Sans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6"/>
          </p:nvPr>
        </p:nvSpPr>
        <p:spPr>
          <a:xfrm>
            <a:off x="8489156" y="387350"/>
            <a:ext cx="3341687" cy="2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Open Sans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With Template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BOAT MEET THE TRAINER">
  <p:cSld name="1_BOXBOAT MEET THE TRAIN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5005427" cy="111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>
            <a:spLocks noGrp="1"/>
          </p:cNvSpPr>
          <p:nvPr>
            <p:ph type="pic" idx="2"/>
          </p:nvPr>
        </p:nvSpPr>
        <p:spPr>
          <a:xfrm>
            <a:off x="6096000" y="457200"/>
            <a:ext cx="5256212" cy="5411787"/>
          </a:xfrm>
          <a:prstGeom prst="rect">
            <a:avLst/>
          </a:prstGeom>
          <a:noFill/>
          <a:ln w="1270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839788" y="1875099"/>
            <a:ext cx="5005427" cy="399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▪"/>
              <a:defRPr sz="2000"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▪"/>
              <a:defRPr sz="1800"/>
            </a:lvl2pPr>
            <a:lvl3pPr marL="1371600" lvl="2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▪"/>
              <a:defRPr sz="1600"/>
            </a:lvl3pPr>
            <a:lvl4pPr marL="1828800" lvl="3" indent="-2984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Noto Sans Symbols"/>
              <a:buChar char="▪"/>
              <a:defRPr sz="1100"/>
            </a:lvl4pPr>
            <a:lvl5pPr marL="2286000" lvl="4" indent="-2984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Noto Sans Symbols"/>
              <a:buChar char="▪"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10758488" y="6356350"/>
            <a:ext cx="59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session titl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 descr="A picture containing night sky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867" y="6317720"/>
            <a:ext cx="1273097" cy="39422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558465" y="1768905"/>
            <a:ext cx="79344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800" b="1" i="0" u="none" strike="noStrike" cap="none">
                <a:solidFill>
                  <a:srgbClr val="EBF3F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2"/>
          </p:nvPr>
        </p:nvSpPr>
        <p:spPr>
          <a:xfrm>
            <a:off x="558465" y="524361"/>
            <a:ext cx="79344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4400" b="1" i="0" u="none" strike="noStrike" cap="none">
                <a:solidFill>
                  <a:srgbClr val="86BB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838200" y="1328846"/>
            <a:ext cx="10515600" cy="484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BOAT SECTION COVER">
  <p:cSld name="BOXBOAT SECTION COV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ctrTitle"/>
          </p:nvPr>
        </p:nvSpPr>
        <p:spPr>
          <a:xfrm>
            <a:off x="738426" y="1559902"/>
            <a:ext cx="544179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Open Sans"/>
              <a:buNone/>
              <a:defRPr sz="4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738425" y="4039577"/>
            <a:ext cx="544179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Left Option 1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434252" y="1871431"/>
            <a:ext cx="4913197" cy="263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6DA9"/>
              </a:buClr>
              <a:buSzPts val="4000"/>
              <a:buFont typeface="Open Sans"/>
              <a:buNone/>
              <a:defRPr sz="4000">
                <a:solidFill>
                  <a:srgbClr val="426D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434253" y="4600614"/>
            <a:ext cx="491319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FA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FA3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FA3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Left Option 2">
  <p:cSld name="Subsection Left Option 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434252" y="1871431"/>
            <a:ext cx="4913197" cy="263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6DA9"/>
              </a:buClr>
              <a:buSzPts val="4000"/>
              <a:buFont typeface="Open Sans"/>
              <a:buNone/>
              <a:defRPr sz="4000">
                <a:solidFill>
                  <a:srgbClr val="426D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434253" y="4600614"/>
            <a:ext cx="491319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FA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FA3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FA3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Right Option 1">
  <p:cSld name="Subsection Right Option 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70162" y="1871431"/>
            <a:ext cx="4913197" cy="263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6DA9"/>
              </a:buClr>
              <a:buSzPts val="4000"/>
              <a:buFont typeface="Open Sans"/>
              <a:buNone/>
              <a:defRPr sz="4000">
                <a:solidFill>
                  <a:srgbClr val="426D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970163" y="4600614"/>
            <a:ext cx="491319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FA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FA3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FA3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Right Option 2">
  <p:cSld name="Subsection Right Option 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970162" y="1871431"/>
            <a:ext cx="4913197" cy="263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6DA9"/>
              </a:buClr>
              <a:buSzPts val="4000"/>
              <a:buFont typeface="Open Sans"/>
              <a:buNone/>
              <a:defRPr sz="4000">
                <a:solidFill>
                  <a:srgbClr val="426D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970163" y="4600614"/>
            <a:ext cx="491319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FA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FA3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FA3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Right Option 3">
  <p:cSld name="Subsection Right Option 3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970162" y="1871431"/>
            <a:ext cx="4913197" cy="263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6DA9"/>
              </a:buClr>
              <a:buSzPts val="4000"/>
              <a:buFont typeface="Open Sans"/>
              <a:buNone/>
              <a:defRPr sz="4000">
                <a:solidFill>
                  <a:srgbClr val="426D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970163" y="4600614"/>
            <a:ext cx="491319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FA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FA3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FA3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BOXBOAT">
  <p:cSld name="ABOUT BOXBOA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1357460" y="567160"/>
            <a:ext cx="9996340" cy="51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Open Sans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/>
          <p:nvPr/>
        </p:nvSpPr>
        <p:spPr>
          <a:xfrm>
            <a:off x="4559823" y="1158638"/>
            <a:ext cx="31400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est.                             2003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38200" y="1328846"/>
            <a:ext cx="10515600" cy="484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1914176" y="1732848"/>
            <a:ext cx="1560787" cy="84761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Dark Blue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0, 60, 113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#003C71</a:t>
            </a:r>
            <a:endParaRPr sz="1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-2250062" y="682515"/>
            <a:ext cx="18966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Fonts should be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OPEN SANS</a:t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-1922015" y="2664038"/>
            <a:ext cx="1560787" cy="847617"/>
          </a:xfrm>
          <a:prstGeom prst="rect">
            <a:avLst/>
          </a:prstGeom>
          <a:solidFill>
            <a:srgbClr val="426DA9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Med. Blue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66, 109, 169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#426DA9</a:t>
            </a:r>
            <a:endParaRPr sz="1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1922016" y="3595228"/>
            <a:ext cx="1560787" cy="847617"/>
          </a:xfrm>
          <a:prstGeom prst="rect">
            <a:avLst/>
          </a:prstGeom>
          <a:solidFill>
            <a:srgbClr val="9BCBEB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Lt. Blue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155, 203, 235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#9BCBEB </a:t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-1922017" y="4588409"/>
            <a:ext cx="1560787" cy="847617"/>
          </a:xfrm>
          <a:prstGeom prst="rect">
            <a:avLst/>
          </a:prstGeom>
          <a:solidFill>
            <a:srgbClr val="888B8D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Cool Gray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136, 139, 141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#888B8D </a:t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-1914176" y="5550596"/>
            <a:ext cx="1560787" cy="847617"/>
          </a:xfrm>
          <a:prstGeom prst="rect">
            <a:avLst/>
          </a:prstGeom>
          <a:solidFill>
            <a:srgbClr val="C1C6C8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Light Gray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193, 198, 200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#C1C6C8</a:t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2434412" y="1732848"/>
            <a:ext cx="1560787" cy="847617"/>
          </a:xfrm>
          <a:prstGeom prst="rect">
            <a:avLst/>
          </a:prstGeom>
          <a:solidFill>
            <a:srgbClr val="2DCCD3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Teal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45, 204, 211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#2DCCD3</a:t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12434412" y="2664038"/>
            <a:ext cx="1560787" cy="847617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Bright Green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208, 223, 0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#D0DF00</a:t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12434412" y="3595228"/>
            <a:ext cx="1560787" cy="847617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Dark Green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0, 183, 79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#00B74F</a:t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12434412" y="4588409"/>
            <a:ext cx="1560787" cy="847617"/>
          </a:xfrm>
          <a:prstGeom prst="rect">
            <a:avLst/>
          </a:prstGeom>
          <a:solidFill>
            <a:srgbClr val="5B6770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Dark Gray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91, 103, 112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#5B6770</a:t>
            </a: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12434412" y="5550596"/>
            <a:ext cx="1560787" cy="847617"/>
          </a:xfrm>
          <a:prstGeom prst="rect">
            <a:avLst/>
          </a:prstGeom>
          <a:solidFill>
            <a:srgbClr val="FF5C39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Orange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255, 92, 57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#FF5C39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4" r:id="rId13"/>
    <p:sldLayoutId id="2147483665" r:id="rId14"/>
    <p:sldLayoutId id="2147483666" r:id="rId15"/>
    <p:sldLayoutId id="2147483667" r:id="rId16"/>
    <p:sldLayoutId id="2147483670" r:id="rId17"/>
    <p:sldLayoutId id="2147483671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tekton-releases/chains/latest/release.ya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hyperlink" Target="mailto:github.com/sigstore/cosign/cmd/cosign@lates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ildpacks/tekton-integration/tree/main/task/buildpacks/0.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ctrTitle"/>
          </p:nvPr>
        </p:nvSpPr>
        <p:spPr>
          <a:xfrm>
            <a:off x="5477800" y="1167800"/>
            <a:ext cx="6495000" cy="24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Open Sans"/>
              <a:buNone/>
            </a:pPr>
            <a:r>
              <a:rPr lang="en-US" sz="3600" dirty="0" err="1"/>
              <a:t>Tekton</a:t>
            </a:r>
            <a:r>
              <a:rPr lang="en-US" sz="3600" dirty="0"/>
              <a:t>/Chains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5ED9-DBBB-1B44-9DA1-6F33B70B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SLSA Provenance	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FEC06A2-8D22-1B41-B655-C09C6558E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00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E9B18-338F-734C-8E4A-5FBC24067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31" y="1251303"/>
            <a:ext cx="5930869" cy="4820483"/>
          </a:xfrm>
          <a:prstGeom prst="rect">
            <a:avLst/>
          </a:prstGeom>
        </p:spPr>
      </p:pic>
      <p:sp>
        <p:nvSpPr>
          <p:cNvPr id="14" name="Google Shape;227;p33">
            <a:extLst>
              <a:ext uri="{FF2B5EF4-FFF2-40B4-BE49-F238E27FC236}">
                <a16:creationId xmlns:a16="http://schemas.microsoft.com/office/drawing/2014/main" id="{A42EDCA2-5FF1-8642-AB77-AB4122BD1DB1}"/>
              </a:ext>
            </a:extLst>
          </p:cNvPr>
          <p:cNvSpPr txBox="1"/>
          <p:nvPr/>
        </p:nvSpPr>
        <p:spPr>
          <a:xfrm>
            <a:off x="568631" y="1251303"/>
            <a:ext cx="485430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" lvl="0">
              <a:buSzPts val="2200"/>
            </a:pP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Provenance is an attestation that some entity (builder) produced one or more software artifacts (the subject of an in-toto attestation Statement) by executing some invocation, using some other artifacts as input (materials). The invocation in turn runs the 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buildConfig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, which is a record of what was executed.</a:t>
            </a:r>
            <a:endParaRPr sz="22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4935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Chains – Configuration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9F201-8B82-AC41-9F75-AA360AE28B3C}"/>
              </a:ext>
            </a:extLst>
          </p:cNvPr>
          <p:cNvSpPr txBox="1"/>
          <p:nvPr/>
        </p:nvSpPr>
        <p:spPr>
          <a:xfrm>
            <a:off x="1264777" y="4983857"/>
            <a:ext cx="86757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r>
              <a:rPr lang="en-US" dirty="0" err="1"/>
              <a:t>kubectl</a:t>
            </a:r>
            <a:r>
              <a:rPr lang="en-US" dirty="0"/>
              <a:t> patch </a:t>
            </a:r>
            <a:r>
              <a:rPr lang="en-US" dirty="0" err="1"/>
              <a:t>configmap</a:t>
            </a:r>
            <a:r>
              <a:rPr lang="en-US" dirty="0"/>
              <a:t> chains-config -n </a:t>
            </a:r>
            <a:r>
              <a:rPr lang="en-US" dirty="0" err="1"/>
              <a:t>tekton</a:t>
            </a:r>
            <a:r>
              <a:rPr lang="en-US" dirty="0"/>
              <a:t>-chains -p='{"data":{"</a:t>
            </a:r>
            <a:r>
              <a:rPr lang="en-US" dirty="0" err="1"/>
              <a:t>artifacts.taskrun.format</a:t>
            </a:r>
            <a:r>
              <a:rPr lang="en-US" dirty="0"/>
              <a:t>": "in-toto"}}'</a:t>
            </a:r>
          </a:p>
          <a:p>
            <a:r>
              <a:rPr lang="en-US" dirty="0" err="1"/>
              <a:t>kubectl</a:t>
            </a:r>
            <a:r>
              <a:rPr lang="en-US" dirty="0"/>
              <a:t> patch </a:t>
            </a:r>
            <a:r>
              <a:rPr lang="en-US" dirty="0" err="1"/>
              <a:t>configmap</a:t>
            </a:r>
            <a:r>
              <a:rPr lang="en-US" dirty="0"/>
              <a:t> chains-config -n </a:t>
            </a:r>
            <a:r>
              <a:rPr lang="en-US" dirty="0" err="1"/>
              <a:t>tekton</a:t>
            </a:r>
            <a:r>
              <a:rPr lang="en-US" dirty="0"/>
              <a:t>-chains -p='{"data":{"</a:t>
            </a:r>
            <a:r>
              <a:rPr lang="en-US" dirty="0" err="1"/>
              <a:t>artifacts.taskrun.storage</a:t>
            </a:r>
            <a:r>
              <a:rPr lang="en-US" dirty="0"/>
              <a:t>": "</a:t>
            </a:r>
            <a:r>
              <a:rPr lang="en-US" err="1"/>
              <a:t>oci</a:t>
            </a:r>
            <a:r>
              <a:rPr lang="en-US"/>
              <a:t>,tekton"}}'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F0E4F-E800-1A4A-9B0B-66410C470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78" y="1573354"/>
            <a:ext cx="11824643" cy="29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29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Chains – Capture Artifacts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134" y="1134113"/>
            <a:ext cx="6724828" cy="4848117"/>
          </a:xfrm>
        </p:spPr>
        <p:txBody>
          <a:bodyPr/>
          <a:lstStyle/>
          <a:p>
            <a:r>
              <a:rPr lang="en-US" b="1" dirty="0"/>
              <a:t>Type Hinting</a:t>
            </a:r>
          </a:p>
          <a:p>
            <a:pPr lvl="1"/>
            <a:r>
              <a:rPr lang="en-US" dirty="0"/>
              <a:t>When outputting an OCI, Chains will look for the following Results:</a:t>
            </a:r>
          </a:p>
          <a:p>
            <a:pPr lvl="2"/>
            <a:r>
              <a:rPr lang="en-US" dirty="0"/>
              <a:t>*IMAGE_URL - The URL to the built OCI image</a:t>
            </a:r>
          </a:p>
          <a:p>
            <a:pPr lvl="2"/>
            <a:r>
              <a:rPr lang="en-US" dirty="0"/>
              <a:t>*IMAGE_DIGEST - The Digest of the built OCI image</a:t>
            </a:r>
          </a:p>
          <a:p>
            <a:pPr lvl="1"/>
            <a:r>
              <a:rPr lang="en-US" dirty="0"/>
              <a:t>where * indicates any expression. For example, if </a:t>
            </a:r>
            <a:r>
              <a:rPr lang="en-US" b="1" dirty="0"/>
              <a:t>both</a:t>
            </a:r>
            <a:r>
              <a:rPr lang="en-US" dirty="0"/>
              <a:t> MYIMAGE_IMAGE_URL AND MYIMAGE_IMAGE_DIGEST are correctly formatted to point to an OCI image, then chains will pick up on it and try to sign the image.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B470E-3549-3A46-80C3-0FC272E4B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962" y="2508312"/>
            <a:ext cx="5201133" cy="20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8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Chains – Cosign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134" y="1134113"/>
            <a:ext cx="6724828" cy="4848117"/>
          </a:xfrm>
        </p:spPr>
        <p:txBody>
          <a:bodyPr/>
          <a:lstStyle/>
          <a:p>
            <a:r>
              <a:rPr lang="en-US" dirty="0"/>
              <a:t>Cosign is used for Container Signing, Verification and Storage in an OCI registry.</a:t>
            </a:r>
          </a:p>
          <a:p>
            <a:r>
              <a:rPr lang="en-US" dirty="0"/>
              <a:t>For cosign, Chains expects the encrypted private key to be stored in a secret called signing-secrets with the following structure:</a:t>
            </a:r>
          </a:p>
          <a:p>
            <a:pPr lvl="1"/>
            <a:r>
              <a:rPr lang="en-US" dirty="0" err="1"/>
              <a:t>cosign.key</a:t>
            </a:r>
            <a:r>
              <a:rPr lang="en-US" dirty="0"/>
              <a:t> (the cosign-generated private key)</a:t>
            </a:r>
          </a:p>
          <a:p>
            <a:pPr lvl="1"/>
            <a:r>
              <a:rPr lang="en-US" dirty="0" err="1"/>
              <a:t>cosign.password</a:t>
            </a:r>
            <a:r>
              <a:rPr lang="en-US" dirty="0"/>
              <a:t> (the password to decrypt the private key)</a:t>
            </a:r>
          </a:p>
          <a:p>
            <a:r>
              <a:rPr lang="en-US" dirty="0"/>
              <a:t>To create a cosign keypair, </a:t>
            </a:r>
            <a:r>
              <a:rPr lang="en-US" dirty="0" err="1"/>
              <a:t>cosign.key</a:t>
            </a:r>
            <a:r>
              <a:rPr lang="en-US" dirty="0"/>
              <a:t> and </a:t>
            </a:r>
            <a:r>
              <a:rPr lang="en-US" dirty="0" err="1"/>
              <a:t>cosign.pub</a:t>
            </a:r>
            <a:r>
              <a:rPr lang="en-US" dirty="0"/>
              <a:t>, install cosign and run the following:</a:t>
            </a:r>
          </a:p>
          <a:p>
            <a:pPr lvl="1"/>
            <a:r>
              <a:rPr lang="en-US" dirty="0"/>
              <a:t>cosign generate-key-pair k8s://</a:t>
            </a:r>
            <a:r>
              <a:rPr lang="en-US" dirty="0" err="1"/>
              <a:t>tekton</a:t>
            </a:r>
            <a:r>
              <a:rPr lang="en-US" dirty="0"/>
              <a:t>-chains/signing-secrets</a:t>
            </a:r>
          </a:p>
          <a:p>
            <a:pPr lvl="1"/>
            <a:endParaRPr lang="en-US" dirty="0"/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098" name="Picture 2" descr="Sigstore Code Signing for Software Supply Chain Security – The New Stack">
            <a:extLst>
              <a:ext uri="{FF2B5EF4-FFF2-40B4-BE49-F238E27FC236}">
                <a16:creationId xmlns:a16="http://schemas.microsoft.com/office/drawing/2014/main" id="{C2081BA1-B91F-CB4D-96C0-9B19BFC7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70" y="2367096"/>
            <a:ext cx="3866877" cy="21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78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Installation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846"/>
            <a:ext cx="6724828" cy="4848117"/>
          </a:xfrm>
        </p:spPr>
        <p:txBody>
          <a:bodyPr/>
          <a:lstStyle/>
          <a:p>
            <a:r>
              <a:rPr lang="en-US" dirty="0"/>
              <a:t>To install </a:t>
            </a:r>
            <a:r>
              <a:rPr lang="en-US" dirty="0" err="1"/>
              <a:t>Tekton</a:t>
            </a:r>
            <a:r>
              <a:rPr lang="en-US" dirty="0"/>
              <a:t> and </a:t>
            </a:r>
            <a:r>
              <a:rPr lang="en-US" dirty="0" err="1"/>
              <a:t>Tekton</a:t>
            </a:r>
            <a:r>
              <a:rPr lang="en-US" dirty="0"/>
              <a:t> Pipelines run the following command: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apply --filename https://</a:t>
            </a:r>
            <a:r>
              <a:rPr lang="en-US" dirty="0" err="1"/>
              <a:t>storage.googleapis.com</a:t>
            </a:r>
            <a:r>
              <a:rPr lang="en-US" dirty="0"/>
              <a:t>/</a:t>
            </a:r>
            <a:r>
              <a:rPr lang="en-US" dirty="0" err="1"/>
              <a:t>tekton</a:t>
            </a:r>
            <a:r>
              <a:rPr lang="en-US" dirty="0"/>
              <a:t>-r</a:t>
            </a:r>
          </a:p>
          <a:p>
            <a:r>
              <a:rPr lang="en-US" dirty="0"/>
              <a:t>To install the latest version of Chains to your Kubernetes cluster, run: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apply --filename </a:t>
            </a:r>
            <a:r>
              <a:rPr lang="en-US" dirty="0">
                <a:hlinkClick r:id="rId3"/>
              </a:rPr>
              <a:t>https://storage.googleapis.com/tekton-releases/chains/latest/release.yaml</a:t>
            </a:r>
            <a:endParaRPr lang="en-US" dirty="0"/>
          </a:p>
          <a:p>
            <a:r>
              <a:rPr lang="en-US" dirty="0"/>
              <a:t>Install Cosign</a:t>
            </a:r>
          </a:p>
          <a:p>
            <a:pPr lvl="1"/>
            <a:r>
              <a:rPr lang="en-US" dirty="0"/>
              <a:t>$ go install </a:t>
            </a:r>
            <a:r>
              <a:rPr lang="en-US" dirty="0">
                <a:hlinkClick r:id="rId4"/>
              </a:rPr>
              <a:t>github.com/sigstore/cosign/cmd/cosign@latest</a:t>
            </a:r>
            <a:endParaRPr lang="en-US" dirty="0"/>
          </a:p>
          <a:p>
            <a:pPr lvl="1"/>
            <a:r>
              <a:rPr lang="en-US" dirty="0"/>
              <a:t>$ brew install cosign</a:t>
            </a:r>
          </a:p>
          <a:p>
            <a:pPr lvl="1"/>
            <a:r>
              <a:rPr lang="en-US" dirty="0"/>
              <a:t>Installing the binary based on your system.</a:t>
            </a: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3D916D-5645-944B-807B-3C27E0BC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875" y="1195646"/>
            <a:ext cx="21844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igstore Code Signing for Software Supply Chain Security – The New Stack">
            <a:extLst>
              <a:ext uri="{FF2B5EF4-FFF2-40B4-BE49-F238E27FC236}">
                <a16:creationId xmlns:a16="http://schemas.microsoft.com/office/drawing/2014/main" id="{D6928453-3826-5C43-B8B2-1328B529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37" y="4059346"/>
            <a:ext cx="3866877" cy="21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11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846"/>
            <a:ext cx="6724828" cy="4848117"/>
          </a:xfrm>
        </p:spPr>
        <p:txBody>
          <a:bodyPr/>
          <a:lstStyle/>
          <a:p>
            <a:r>
              <a:rPr lang="en-US" dirty="0"/>
              <a:t>Let’s go through an example with the </a:t>
            </a:r>
            <a:r>
              <a:rPr lang="en-US" dirty="0" err="1"/>
              <a:t>buildpacks</a:t>
            </a:r>
            <a:r>
              <a:rPr lang="en-US" dirty="0"/>
              <a:t> pipeline and show how to:</a:t>
            </a:r>
          </a:p>
          <a:p>
            <a:pPr lvl="1"/>
            <a:r>
              <a:rPr lang="en-US" dirty="0"/>
              <a:t>Create the signing secret with cosign</a:t>
            </a:r>
          </a:p>
          <a:p>
            <a:pPr lvl="1"/>
            <a:r>
              <a:rPr lang="en-US" dirty="0"/>
              <a:t>Explain what the </a:t>
            </a:r>
            <a:r>
              <a:rPr lang="en-US" dirty="0" err="1"/>
              <a:t>buildpacks</a:t>
            </a:r>
            <a:r>
              <a:rPr lang="en-US" dirty="0"/>
              <a:t> example is doing</a:t>
            </a:r>
          </a:p>
          <a:p>
            <a:pPr lvl="1"/>
            <a:r>
              <a:rPr lang="en-US" dirty="0"/>
              <a:t>Review attestation (SLSA vO.2) from </a:t>
            </a:r>
            <a:r>
              <a:rPr lang="en-US" dirty="0" err="1"/>
              <a:t>taskrun</a:t>
            </a:r>
            <a:endParaRPr lang="en-US" dirty="0"/>
          </a:p>
          <a:p>
            <a:pPr lvl="1"/>
            <a:r>
              <a:rPr lang="en-US" dirty="0"/>
              <a:t>Verify signature of image and attestation using cosign</a:t>
            </a:r>
          </a:p>
          <a:p>
            <a:pPr lvl="1"/>
            <a:endParaRPr lang="en-US" dirty="0"/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3D916D-5645-944B-807B-3C27E0BC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966" y="1948136"/>
            <a:ext cx="21844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13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BuildPacks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846"/>
            <a:ext cx="6724828" cy="4848117"/>
          </a:xfrm>
        </p:spPr>
        <p:txBody>
          <a:bodyPr/>
          <a:lstStyle/>
          <a:p>
            <a:r>
              <a:rPr lang="en-US" dirty="0"/>
              <a:t>We will be using the </a:t>
            </a:r>
            <a:r>
              <a:rPr lang="en-US" dirty="0" err="1"/>
              <a:t>buildpacks</a:t>
            </a:r>
            <a:r>
              <a:rPr lang="en-US" dirty="0"/>
              <a:t> example from </a:t>
            </a:r>
            <a:r>
              <a:rPr lang="en-US" dirty="0" err="1"/>
              <a:t>tekton</a:t>
            </a:r>
            <a:r>
              <a:rPr lang="en-US" dirty="0"/>
              <a:t> catalog with slight modification: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buildpacks</a:t>
            </a:r>
            <a:r>
              <a:rPr lang="en-US" dirty="0"/>
              <a:t> task will be replaced with the below:</a:t>
            </a:r>
          </a:p>
          <a:p>
            <a:pPr lvl="1"/>
            <a:r>
              <a:rPr lang="en-US" dirty="0">
                <a:hlinkClick r:id="rId3"/>
              </a:rPr>
              <a:t>https://github.com/buildpacks/tekton-integration/tree/main/task/buildpacks/0.4</a:t>
            </a:r>
            <a:endParaRPr lang="en-US" dirty="0"/>
          </a:p>
          <a:p>
            <a:pPr lvl="1"/>
            <a:r>
              <a:rPr lang="en-US" dirty="0"/>
              <a:t>This has the necessary results fields needed by chains to capture the IMAGE_URL and IMAGE_DIGEST</a:t>
            </a:r>
          </a:p>
          <a:p>
            <a:pPr lvl="1"/>
            <a:endParaRPr lang="en-US" dirty="0"/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3D916D-5645-944B-807B-3C27E0BC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966" y="1948136"/>
            <a:ext cx="21844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48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Tekton</a:t>
            </a:r>
            <a:endParaRPr dirty="0"/>
          </a:p>
        </p:txBody>
      </p:sp>
      <p:sp>
        <p:nvSpPr>
          <p:cNvPr id="227" name="Google Shape;227;p33"/>
          <p:cNvSpPr txBox="1"/>
          <p:nvPr/>
        </p:nvSpPr>
        <p:spPr>
          <a:xfrm>
            <a:off x="440444" y="1468625"/>
            <a:ext cx="38358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" lvl="0">
              <a:buSzPts val="2200"/>
            </a:pP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Tekton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is a</a:t>
            </a:r>
          </a:p>
          <a:p>
            <a:pPr marL="88900" lvl="0">
              <a:buSzPts val="2200"/>
            </a:pP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open-source framework for creating Cloud Native CI/CD systems, allowing developers to  build, test, and deploy across cloud providers and on-premise systems.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7939E6-9B3D-4747-A74B-4F9E8CAF4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519" y="2048355"/>
            <a:ext cx="6858281" cy="219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Multi-part</a:t>
            </a:r>
            <a:endParaRPr dirty="0"/>
          </a:p>
        </p:txBody>
      </p:sp>
      <p:sp>
        <p:nvSpPr>
          <p:cNvPr id="227" name="Google Shape;227;p33"/>
          <p:cNvSpPr txBox="1"/>
          <p:nvPr/>
        </p:nvSpPr>
        <p:spPr>
          <a:xfrm>
            <a:off x="440444" y="1468625"/>
            <a:ext cx="38358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" lvl="0">
              <a:buSzPts val="2200"/>
            </a:pP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Tekton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consists of multiple projects that build on each other.</a:t>
            </a:r>
          </a:p>
          <a:p>
            <a:pPr marL="431800" lvl="0" indent="-342900">
              <a:buSzPts val="22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Tekton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Pipelines</a:t>
            </a:r>
          </a:p>
          <a:p>
            <a:pPr marL="431800" lvl="0" indent="-342900">
              <a:buSzPts val="22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Tekton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CLI</a:t>
            </a:r>
          </a:p>
          <a:p>
            <a:pPr marL="431800" indent="-342900">
              <a:buSzPts val="22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Tekton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Dashboard</a:t>
            </a:r>
          </a:p>
          <a:p>
            <a:pPr marL="431800" lvl="0" indent="-342900">
              <a:buSzPts val="22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Tekton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Catalog/Hub</a:t>
            </a:r>
          </a:p>
          <a:p>
            <a:pPr marL="431800" lvl="0" indent="-342900">
              <a:buSzPts val="22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Tekton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Chains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7939E6-9B3D-4747-A74B-4F9E8CAF4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519" y="2048355"/>
            <a:ext cx="6858281" cy="219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30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and </a:t>
            </a:r>
            <a:r>
              <a:rPr lang="en-US" dirty="0" err="1"/>
              <a:t>Taskrun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25EB9-1C27-0949-8B52-BAB614F7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66" y="1308536"/>
            <a:ext cx="6001707" cy="4734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5F829B-FEDE-9D41-BDC8-CA90F31A3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072" y="1308535"/>
            <a:ext cx="4157637" cy="463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 and </a:t>
            </a:r>
            <a:r>
              <a:rPr lang="en-US" dirty="0" err="1"/>
              <a:t>PipelineRun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25EB9-1C27-0949-8B52-BAB614F7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4355" y="1258233"/>
            <a:ext cx="3319880" cy="47349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A96C0A-DEA4-474C-9FCF-6022A4043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697" y="1805152"/>
            <a:ext cx="5752948" cy="34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4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Catalog/Hub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546" y="1320299"/>
            <a:ext cx="6724828" cy="4848117"/>
          </a:xfrm>
        </p:spPr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Catalog/Hub allows users to discover, search and share Tasks and pipelines that have been created.</a:t>
            </a:r>
          </a:p>
          <a:p>
            <a:r>
              <a:rPr lang="en-US" dirty="0"/>
              <a:t>Great starting place for new users to start using tasks, modifying existing to fit their needs or creating their own from examples.</a:t>
            </a:r>
          </a:p>
          <a:p>
            <a:r>
              <a:rPr lang="en-US" dirty="0"/>
              <a:t>We will use the </a:t>
            </a:r>
            <a:r>
              <a:rPr lang="en-US" dirty="0" err="1"/>
              <a:t>buildpacks</a:t>
            </a:r>
            <a:r>
              <a:rPr lang="en-US" dirty="0"/>
              <a:t> pipeline from the catalog for the demo.</a:t>
            </a: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5E632-9291-8C41-8A81-9B4BEA8FB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682" y="1328846"/>
            <a:ext cx="5117457" cy="48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4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86116"/>
            <a:ext cx="6724828" cy="4848117"/>
          </a:xfrm>
        </p:spPr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Dashboard, as a general-purpose, web-based UI for </a:t>
            </a:r>
            <a:r>
              <a:rPr lang="en-US" dirty="0" err="1"/>
              <a:t>Tekton</a:t>
            </a:r>
            <a:r>
              <a:rPr lang="en-US" dirty="0"/>
              <a:t> Pipelines, which allows developers to: </a:t>
            </a:r>
          </a:p>
          <a:p>
            <a:pPr lvl="1"/>
            <a:r>
              <a:rPr lang="en-US" dirty="0"/>
              <a:t>View and manage </a:t>
            </a:r>
            <a:r>
              <a:rPr lang="en-US" dirty="0" err="1"/>
              <a:t>taskRuns</a:t>
            </a:r>
            <a:r>
              <a:rPr lang="en-US" dirty="0"/>
              <a:t> and </a:t>
            </a:r>
            <a:r>
              <a:rPr lang="en-US" dirty="0" err="1"/>
              <a:t>pipelineRuns</a:t>
            </a:r>
            <a:endParaRPr lang="en-US" dirty="0"/>
          </a:p>
          <a:p>
            <a:pPr lvl="1"/>
            <a:r>
              <a:rPr lang="en-US" dirty="0"/>
              <a:t>View and manage resources associated with </a:t>
            </a:r>
            <a:r>
              <a:rPr lang="en-US" dirty="0" err="1"/>
              <a:t>taskRuns</a:t>
            </a:r>
            <a:r>
              <a:rPr lang="en-US" dirty="0"/>
              <a:t> and </a:t>
            </a:r>
            <a:r>
              <a:rPr lang="en-US" dirty="0" err="1"/>
              <a:t>pipelineRuns</a:t>
            </a:r>
            <a:r>
              <a:rPr lang="en-US" dirty="0"/>
              <a:t> in their creation, execution, and completion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C49EC-7444-4842-9EB8-FB78B393F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182" y="1469877"/>
            <a:ext cx="5454595" cy="373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3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Chains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846"/>
            <a:ext cx="6724828" cy="4848117"/>
          </a:xfrm>
        </p:spPr>
        <p:txBody>
          <a:bodyPr/>
          <a:lstStyle/>
          <a:p>
            <a:r>
              <a:rPr lang="en-US" dirty="0"/>
              <a:t>Observing all </a:t>
            </a:r>
            <a:r>
              <a:rPr lang="en-US" dirty="0" err="1"/>
              <a:t>TaskRuns</a:t>
            </a:r>
            <a:r>
              <a:rPr lang="en-US" dirty="0"/>
              <a:t> executions in your cluster. </a:t>
            </a:r>
          </a:p>
          <a:p>
            <a:r>
              <a:rPr lang="en-US" dirty="0"/>
              <a:t>Current features include:</a:t>
            </a:r>
          </a:p>
          <a:p>
            <a:pPr lvl="1"/>
            <a:r>
              <a:rPr lang="en-US" dirty="0"/>
              <a:t>Signing </a:t>
            </a:r>
            <a:r>
              <a:rPr lang="en-US" dirty="0" err="1"/>
              <a:t>TaskRun</a:t>
            </a:r>
            <a:r>
              <a:rPr lang="en-US" dirty="0"/>
              <a:t> results with user provided cryptographic keys, including </a:t>
            </a:r>
            <a:r>
              <a:rPr lang="en-US" dirty="0" err="1"/>
              <a:t>TaskRuns</a:t>
            </a:r>
            <a:r>
              <a:rPr lang="en-US" dirty="0"/>
              <a:t> themselves and OCI Images</a:t>
            </a:r>
          </a:p>
          <a:p>
            <a:pPr lvl="1"/>
            <a:r>
              <a:rPr lang="en-US" dirty="0"/>
              <a:t>Attestation formats like SLSA</a:t>
            </a:r>
          </a:p>
          <a:p>
            <a:pPr lvl="1"/>
            <a:r>
              <a:rPr lang="en-US" dirty="0"/>
              <a:t>Signing with a variety of </a:t>
            </a:r>
            <a:r>
              <a:rPr lang="en-US" dirty="0" err="1"/>
              <a:t>cryptograhic</a:t>
            </a:r>
            <a:r>
              <a:rPr lang="en-US" dirty="0"/>
              <a:t> key types and services (x509, KMS)</a:t>
            </a:r>
          </a:p>
          <a:p>
            <a:pPr lvl="1"/>
            <a:r>
              <a:rPr lang="en-US" dirty="0"/>
              <a:t>Support for multiple storage backends for signatures</a:t>
            </a:r>
          </a:p>
          <a:p>
            <a:r>
              <a:rPr lang="en-US" dirty="0"/>
              <a:t>Future Releases:</a:t>
            </a:r>
          </a:p>
          <a:p>
            <a:pPr lvl="1"/>
            <a:r>
              <a:rPr lang="en-US" dirty="0"/>
              <a:t>Integration with SPIFFE SPIRE for non-falsifiable provenance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3D916D-5645-944B-807B-3C27E0BC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966" y="1948136"/>
            <a:ext cx="21844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64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5ED9-DBBB-1B44-9DA1-6F33B70B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SLSA (</a:t>
            </a:r>
            <a:r>
              <a:rPr lang="en-US" b="0" dirty="0"/>
              <a:t>Supply-chain Levels for Software Artifacts)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02818E-37EB-1947-8E8E-B6844DF4D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80780"/>
              </p:ext>
            </p:extLst>
          </p:nvPr>
        </p:nvGraphicFramePr>
        <p:xfrm>
          <a:off x="838200" y="2400300"/>
          <a:ext cx="10515600" cy="227838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664286626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9881215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01766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Level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Example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848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The build process must be fully scripted/automated and generate provenance.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Unsigned provenance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17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Requires using version control and a hosted build service that generates authenticated provenance.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Hosted source/build, signed provenance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222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Prevents extra resistance to specific threats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Security controls on host, non-falsifiable provenance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2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Highest levels of confidence and trust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Two-party review + hermetic builds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88079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2FEC06A2-8D22-1B41-B655-C09C6558E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00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90569"/>
      </p:ext>
    </p:extLst>
  </p:cSld>
  <p:clrMapOvr>
    <a:masterClrMapping/>
  </p:clrMapOvr>
</p:sld>
</file>

<file path=ppt/theme/theme1.xml><?xml version="1.0" encoding="utf-8"?>
<a:theme xmlns:a="http://schemas.openxmlformats.org/drawingml/2006/main" name="BOXBOAT DARK">
  <a:themeElements>
    <a:clrScheme name="BoxBoat Color Scheme">
      <a:dk1>
        <a:srgbClr val="003C71"/>
      </a:dk1>
      <a:lt1>
        <a:srgbClr val="FFFFFF"/>
      </a:lt1>
      <a:dk2>
        <a:srgbClr val="44546A"/>
      </a:dk2>
      <a:lt2>
        <a:srgbClr val="9BCBEB"/>
      </a:lt2>
      <a:accent1>
        <a:srgbClr val="888B8D"/>
      </a:accent1>
      <a:accent2>
        <a:srgbClr val="C1C6C8"/>
      </a:accent2>
      <a:accent3>
        <a:srgbClr val="2CCCD3"/>
      </a:accent3>
      <a:accent4>
        <a:srgbClr val="D0DF00"/>
      </a:accent4>
      <a:accent5>
        <a:srgbClr val="00B74F"/>
      </a:accent5>
      <a:accent6>
        <a:srgbClr val="5B6770"/>
      </a:accent6>
      <a:hlink>
        <a:srgbClr val="2CCCD3"/>
      </a:hlink>
      <a:folHlink>
        <a:srgbClr val="2CC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8980</TotalTime>
  <Words>1201</Words>
  <Application>Microsoft Macintosh PowerPoint</Application>
  <PresentationFormat>Widescreen</PresentationFormat>
  <Paragraphs>115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Noto Sans Symbols</vt:lpstr>
      <vt:lpstr>Calibri</vt:lpstr>
      <vt:lpstr>Open Sans</vt:lpstr>
      <vt:lpstr>Arial</vt:lpstr>
      <vt:lpstr>BOXBOAT DARK</vt:lpstr>
      <vt:lpstr>Tekton/Chains</vt:lpstr>
      <vt:lpstr>Tekton</vt:lpstr>
      <vt:lpstr>Multi-part</vt:lpstr>
      <vt:lpstr>Task and Taskrun</vt:lpstr>
      <vt:lpstr>Pipeline and PipelineRun</vt:lpstr>
      <vt:lpstr>Tekton Catalog/Hub </vt:lpstr>
      <vt:lpstr>Tekton Dashboard</vt:lpstr>
      <vt:lpstr>Tekton Chains</vt:lpstr>
      <vt:lpstr>SLSA (Supply-chain Levels for Software Artifacts)</vt:lpstr>
      <vt:lpstr>SLSA Provenance </vt:lpstr>
      <vt:lpstr>Tekton Chains – Configuration</vt:lpstr>
      <vt:lpstr>Tekton Chains – Capture Artifacts </vt:lpstr>
      <vt:lpstr>Tekton Chains – Cosign </vt:lpstr>
      <vt:lpstr>Tekton Installation </vt:lpstr>
      <vt:lpstr>Demo!</vt:lpstr>
      <vt:lpstr>BuildPacks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the Supply Chain Zero-Trust builds with in-toto and SPIRE</dc:title>
  <cp:lastModifiedBy>Parth Patel</cp:lastModifiedBy>
  <cp:revision>36</cp:revision>
  <dcterms:modified xsi:type="dcterms:W3CDTF">2022-01-19T19:38:26Z</dcterms:modified>
</cp:coreProperties>
</file>