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Lato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EExiqGYBD3CEZcSvXA6kf/riv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6A50A8-0827-47AC-B458-CC6E3BD83C80}">
  <a:tblStyle styleId="{C96A50A8-0827-47AC-B458-CC6E3BD83C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28c90bb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e28c90bb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0E851C1D-250D-912B-597D-4B970BF88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6E4D0310-93B3-AA64-1C37-87EB3B1CA0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>
            <a:extLst>
              <a:ext uri="{FF2B5EF4-FFF2-40B4-BE49-F238E27FC236}">
                <a16:creationId xmlns:a16="http://schemas.microsoft.com/office/drawing/2014/main" id="{57E2D9F4-89E5-86A7-FAED-2ACBEDB69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3692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êu đề Bản chiếu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chart" idx="2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>
            <a:spLocks noGrp="1"/>
          </p:cNvSpPr>
          <p:nvPr>
            <p:ph type="pic" idx="3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body" idx="1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wo Content">
  <p:cSld name="2_Two Content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7"/>
          <p:cNvSpPr>
            <a:spLocks noGrp="1"/>
          </p:cNvSpPr>
          <p:nvPr>
            <p:ph type="chart" idx="2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27"/>
          <p:cNvSpPr>
            <a:spLocks noGrp="1"/>
          </p:cNvSpPr>
          <p:nvPr>
            <p:ph type="pic" idx="3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ố trí Tùy chỉnh">
  <p:cSld name="Bố trí Tùy chỉnh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Bản chiếu">
  <p:cSld name="Tiêu đề Bản chiếu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title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ề và Nội dung">
  <p:cSld name="Tiêu đề và Nội du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Đầu trang của Phần">
  <p:cSld name="Đầu trang của Phầ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1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i Nội dung">
  <p:cSld name="Hai Nội dung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19"/>
          <p:cNvSpPr>
            <a:spLocks noGrp="1"/>
          </p:cNvSpPr>
          <p:nvPr>
            <p:ph type="chart" idx="2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9"/>
          <p:cNvSpPr>
            <a:spLocks noGrp="1"/>
          </p:cNvSpPr>
          <p:nvPr>
            <p:ph type="pic" idx="3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ội dung với Chú thích">
  <p:cSld name="Nội dung với Chú thích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ép so sánh">
  <p:cSld name="Phép so sánh"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ống">
  <p:cSld name="Trống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22"/>
          <p:cNvSpPr>
            <a:spLocks noGrp="1"/>
          </p:cNvSpPr>
          <p:nvPr>
            <p:ph type="chart" idx="2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>
            <a:spLocks noGrp="1"/>
          </p:cNvSpPr>
          <p:nvPr>
            <p:ph type="tbl" idx="3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ỉ Tiêu đề">
  <p:cSld name="Chỉ Tiêu đề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1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1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/>
              <a:t>Phân công nhiệm vụ</a:t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9AB2D-EF91-0599-031F-F8465F4B1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39" y="1297375"/>
            <a:ext cx="7267522" cy="44320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/>
              <a:t>Công nghệ sử dụng</a:t>
            </a:r>
            <a:endParaRPr/>
          </a:p>
        </p:txBody>
      </p:sp>
      <p:sp>
        <p:nvSpPr>
          <p:cNvPr id="153" name="Google Shape;153;p9"/>
          <p:cNvSpPr>
            <a:spLocks noGrp="1"/>
          </p:cNvSpPr>
          <p:nvPr>
            <p:ph type="chart" idx="2"/>
          </p:nvPr>
        </p:nvSpPr>
        <p:spPr>
          <a:xfrm>
            <a:off x="330200" y="1286188"/>
            <a:ext cx="6113926" cy="477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vi-VN" sz="3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endParaRPr sz="32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Nodejs</a:t>
            </a:r>
            <a:r>
              <a:rPr lang="vi-VN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Framework mạnh mẽ giúp xây dựng các dịch vụ web.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 err="1"/>
              <a:t>Jwt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bcrypt</a:t>
            </a:r>
            <a:r>
              <a:rPr lang="vi-VN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web,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qua access token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MongoDB</a:t>
            </a:r>
            <a:r>
              <a:rPr lang="vi-VN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Hệ quản trị cơ sở dữ liệu quan hệ để lưu trữ thông tin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,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vi-VN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Và 1 số dependency khác</a:t>
            </a:r>
            <a:endParaRPr sz="2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Node.js – Wikipedia tiếng Việt">
            <a:extLst>
              <a:ext uri="{FF2B5EF4-FFF2-40B4-BE49-F238E27FC236}">
                <a16:creationId xmlns:a16="http://schemas.microsoft.com/office/drawing/2014/main" id="{56F0483C-39CD-E53E-CEB7-B492830A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612" y="1157477"/>
            <a:ext cx="49530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Big Data On Demand with MongoDB | OpenLogic by Perforce">
            <a:extLst>
              <a:ext uri="{FF2B5EF4-FFF2-40B4-BE49-F238E27FC236}">
                <a16:creationId xmlns:a16="http://schemas.microsoft.com/office/drawing/2014/main" id="{4EC4DF63-2F5A-5128-CBAC-7240176B9F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Big Data On Demand with MongoDB | OpenLogic by Perforce">
            <a:extLst>
              <a:ext uri="{FF2B5EF4-FFF2-40B4-BE49-F238E27FC236}">
                <a16:creationId xmlns:a16="http://schemas.microsoft.com/office/drawing/2014/main" id="{8C33867F-F9B6-DC05-2D37-DAA8B97EDC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MongoDB Announces General Availability of MongoDB 8.0">
            <a:extLst>
              <a:ext uri="{FF2B5EF4-FFF2-40B4-BE49-F238E27FC236}">
                <a16:creationId xmlns:a16="http://schemas.microsoft.com/office/drawing/2014/main" id="{A8E1097D-DB99-4E4A-77BC-9D481A0DA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259" y="2574702"/>
            <a:ext cx="4411402" cy="231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a JWT? Understanding JSON Web Tokens - SuperTokens">
            <a:extLst>
              <a:ext uri="{FF2B5EF4-FFF2-40B4-BE49-F238E27FC236}">
                <a16:creationId xmlns:a16="http://schemas.microsoft.com/office/drawing/2014/main" id="{16D94043-9835-F772-3B2A-25BEFA38E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24" y="4270152"/>
            <a:ext cx="4005072" cy="210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/>
              <a:t>Công nghệ sử dụng</a:t>
            </a:r>
            <a:endParaRPr/>
          </a:p>
        </p:txBody>
      </p:sp>
      <p:sp>
        <p:nvSpPr>
          <p:cNvPr id="162" name="Google Shape;162;p10"/>
          <p:cNvSpPr>
            <a:spLocks noGrp="1"/>
          </p:cNvSpPr>
          <p:nvPr>
            <p:ph type="chart" idx="2"/>
          </p:nvPr>
        </p:nvSpPr>
        <p:spPr>
          <a:xfrm>
            <a:off x="621603" y="1382264"/>
            <a:ext cx="6113926" cy="4310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vi-VN" sz="32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Frontend</a:t>
            </a:r>
            <a:endParaRPr sz="32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ReactJS</a:t>
            </a:r>
            <a:r>
              <a:rPr lang="vi-VN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Thư viện JavaScript xây dựng giao diện người dùng.</a:t>
            </a:r>
            <a:endParaRPr dirty="0"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Leaflet</a:t>
            </a:r>
            <a:r>
              <a:rPr lang="vi-VN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  Thư viện giúp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vẽ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bản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đồ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React-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paypal</a:t>
            </a:r>
            <a:r>
              <a:rPr lang="vi-VN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  Thư viện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giúp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hỗ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trợ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toán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qua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paypal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228600" indent="-228600" algn="just">
              <a:buSzPts val="24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Redux</a:t>
            </a:r>
            <a:r>
              <a:rPr lang="vi-VN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  Thư viện giúp hỗ trợ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lưu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thông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tin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người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dùng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dispatch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thông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tin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lưu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trữ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cục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bộ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 dirty="0"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4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Và rất nhiều thư viện liên quan khác</a:t>
            </a:r>
            <a:endParaRPr sz="24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marR="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0" descr="Reactjs logo - Social media &amp; Logos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091" y="1623646"/>
            <a:ext cx="3305908" cy="16529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Tìm hiểu về Redux Toolkit, một phiên bản mới của Redux trong React Js -  Nodemy - Học viện đào tạo lập trình thực chiến">
            <a:extLst>
              <a:ext uri="{FF2B5EF4-FFF2-40B4-BE49-F238E27FC236}">
                <a16:creationId xmlns:a16="http://schemas.microsoft.com/office/drawing/2014/main" id="{AD8CED12-FC15-4BDB-1D7C-40A184FCE6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What On Earth Is Redux &amp; Why Should I Consider It For My React App? | by  Lukonde Mwila | Medium">
            <a:extLst>
              <a:ext uri="{FF2B5EF4-FFF2-40B4-BE49-F238E27FC236}">
                <a16:creationId xmlns:a16="http://schemas.microsoft.com/office/drawing/2014/main" id="{72DC199D-FDB0-E981-B483-D350D6AE1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82" y="335627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>
                <a:latin typeface="Lato"/>
                <a:ea typeface="Lato"/>
                <a:cs typeface="Lato"/>
                <a:sym typeface="Lato"/>
              </a:rPr>
              <a:t>Api thanh toán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endParaRPr/>
          </a:p>
        </p:txBody>
      </p:sp>
      <p:pic>
        <p:nvPicPr>
          <p:cNvPr id="3074" name="Picture 2" descr="Hướng dẫn đăng ký PayPal » Canh Me">
            <a:extLst>
              <a:ext uri="{FF2B5EF4-FFF2-40B4-BE49-F238E27FC236}">
                <a16:creationId xmlns:a16="http://schemas.microsoft.com/office/drawing/2014/main" id="{1CFCF4EB-5805-4258-F637-A62496D7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338072"/>
            <a:ext cx="6667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>
                <a:latin typeface="Lato"/>
                <a:ea typeface="Lato"/>
                <a:cs typeface="Lato"/>
                <a:sym typeface="Lato"/>
              </a:rPr>
              <a:t>Triển khai dự án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506569" y="1565620"/>
            <a:ext cx="2743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Frontend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2" descr="Ảnh có chứa Phông chữ, Đồ họa, biểu tượng, văn bản&#10;&#10;Mô tả được tự động tạ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335" y="2476517"/>
            <a:ext cx="5264728" cy="318516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2"/>
          <p:cNvSpPr txBox="1"/>
          <p:nvPr/>
        </p:nvSpPr>
        <p:spPr>
          <a:xfrm>
            <a:off x="6370799" y="1565620"/>
            <a:ext cx="27432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Backend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2" descr="Ảnh có chứa Phông chữ, Đồ họa, biểu tượng, văn bản&#10;&#10;Mô tả được tự động tạ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3677" y="3380383"/>
            <a:ext cx="5488983" cy="136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>
                <a:latin typeface="Lato"/>
                <a:ea typeface="Lato"/>
                <a:cs typeface="Lato"/>
                <a:sym typeface="Lato"/>
              </a:rPr>
              <a:t>Triển khai dự án...</a:t>
            </a:r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3477309" y="1901209"/>
            <a:ext cx="48803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Dịch vụ lưu trữ hình ảnh</a:t>
            </a:r>
            <a:endParaRPr dirty="0"/>
          </a:p>
        </p:txBody>
      </p:sp>
      <p:pic>
        <p:nvPicPr>
          <p:cNvPr id="4098" name="Picture 2" descr="Optimizing Firebase Cloud Storage for Media-Heavy Applications | by Sehban  Alam | Nov, 2024 | Medium">
            <a:extLst>
              <a:ext uri="{FF2B5EF4-FFF2-40B4-BE49-F238E27FC236}">
                <a16:creationId xmlns:a16="http://schemas.microsoft.com/office/drawing/2014/main" id="{6547F06F-6C7A-B3C9-84A8-357320907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474" y="2757285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5683873" y="3013501"/>
            <a:ext cx="609765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800" b="1" i="0" u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1910079" y="1930400"/>
            <a:ext cx="678665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400" b="1" i="0" u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BÁO CÁO BÀI TẬP LỚN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1910079" y="2596609"/>
            <a:ext cx="6097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400" b="0" i="0" u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IT4409 - CÔNG NGHỆ WEB VÀ DỊCH VỤ TRỰC TUYẾN</a:t>
            </a: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1910079" y="3198167"/>
            <a:ext cx="85757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0" u="none" strike="noStrike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Trang web </a:t>
            </a:r>
            <a:r>
              <a:rPr lang="en-US" sz="24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trung</a:t>
            </a:r>
            <a:r>
              <a:rPr lang="en-US" sz="24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gian</a:t>
            </a:r>
            <a:r>
              <a:rPr lang="en-US" sz="24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kinh</a:t>
            </a:r>
            <a:r>
              <a:rPr lang="en-US" sz="24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doanh</a:t>
            </a:r>
            <a:r>
              <a:rPr lang="en-US" sz="24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bất</a:t>
            </a:r>
            <a:r>
              <a:rPr lang="en-US" sz="24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động</a:t>
            </a:r>
            <a:r>
              <a:rPr lang="en-US" sz="2400" dirty="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sản</a:t>
            </a:r>
            <a:endParaRPr sz="2400" dirty="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910079" y="3953613"/>
            <a:ext cx="6097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0" i="0" u="none" strike="noStrik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vi-VN" sz="2000" b="0" i="0" u="none" strike="noStrik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Giáo viên hướng dẫn: TS Đỗ Bá Lâm</a:t>
            </a:r>
            <a:endParaRPr sz="1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0" i="0" u="none" strike="noStrik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 Nhóm Sinh viên thực hiện: Nhóm </a:t>
            </a:r>
            <a:r>
              <a:rPr lang="en-US" sz="2000" b="0" i="0" u="none" strike="noStrik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br>
              <a:rPr lang="vi-V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" descr="https://lh7-us.googleusercontent.com/V7tRZ24H4FBh7NOLhmTPtmVXCDhi1eSwvTCspklGDTY1JUw-9VBnuqc7otcDEd41gYS4FOxARAKyBV4ICMIQwbBs-sj9nO2YC1khQcgfzt4YFyk37ucU7bQxX5-7QjKq6vMGXR37aWMl8Fubam9szw=s20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0708" y="4835419"/>
            <a:ext cx="329268" cy="3292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369976" y="4835419"/>
            <a:ext cx="60976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https://github.com/Phongnhv/mern-website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28c90bb92_0_0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/>
              <a:t>Danh sách thành viên</a:t>
            </a:r>
            <a:endParaRPr/>
          </a:p>
        </p:txBody>
      </p:sp>
      <p:graphicFrame>
        <p:nvGraphicFramePr>
          <p:cNvPr id="100" name="Google Shape;100;g2e28c90bb92_0_0"/>
          <p:cNvGraphicFramePr/>
          <p:nvPr>
            <p:extLst>
              <p:ext uri="{D42A27DB-BD31-4B8C-83A1-F6EECF244321}">
                <p14:modId xmlns:p14="http://schemas.microsoft.com/office/powerpoint/2010/main" val="2306509043"/>
              </p:ext>
            </p:extLst>
          </p:nvPr>
        </p:nvGraphicFramePr>
        <p:xfrm>
          <a:off x="2660632" y="958798"/>
          <a:ext cx="7050296" cy="3722928"/>
        </p:xfrm>
        <a:graphic>
          <a:graphicData uri="http://schemas.openxmlformats.org/drawingml/2006/table">
            <a:tbl>
              <a:tblPr>
                <a:solidFill>
                  <a:srgbClr val="FF0000"/>
                </a:solidFill>
                <a:tableStyleId>{C96A50A8-0827-47AC-B458-CC6E3BD83C80}</a:tableStyleId>
              </a:tblPr>
              <a:tblGrid>
                <a:gridCol w="375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3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700" b="0" i="0" u="none" strike="noStrike" cap="none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HỌ VÀ TÊN</a:t>
                      </a:r>
                      <a:endParaRPr sz="1700" b="0" i="0" u="none" strike="noStrike" cap="none">
                        <a:solidFill>
                          <a:schemeClr val="lt1"/>
                        </a:solidFill>
                        <a:highlight>
                          <a:srgbClr val="FF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700" b="0" i="0" u="none" strike="noStrike" cap="none" dirty="0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MÃ </a:t>
                      </a:r>
                      <a:r>
                        <a:rPr lang="vi-VN" sz="1700" dirty="0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SỐ</a:t>
                      </a:r>
                      <a:r>
                        <a:rPr lang="vi-VN" sz="1700" b="0" i="0" u="none" strike="noStrike" cap="none" dirty="0">
                          <a:solidFill>
                            <a:schemeClr val="lt1"/>
                          </a:solidFill>
                          <a:highlight>
                            <a:srgbClr val="FF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SINH VIÊN</a:t>
                      </a:r>
                      <a:endParaRPr dirty="0">
                        <a:solidFill>
                          <a:schemeClr val="lt1"/>
                        </a:solidFill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Hoàng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Vĩnh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Phong</a:t>
                      </a:r>
                      <a:endParaRPr sz="1400" u="none" strike="noStrike" cap="none" dirty="0">
                        <a:highlight>
                          <a:srgbClr val="FDFCF5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20210669</a:t>
                      </a:r>
                      <a:endParaRPr sz="1400" u="none" strike="noStrike" cap="none" dirty="0">
                        <a:highlight>
                          <a:srgbClr val="FDFCF5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Trương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Hoàng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Phú</a:t>
                      </a:r>
                      <a:endParaRPr sz="1400" u="none" strike="noStrike" cap="none" dirty="0">
                        <a:highlight>
                          <a:srgbClr val="FDFCF5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2021562</a:t>
                      </a:r>
                      <a:endParaRPr dirty="0"/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5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Vũ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Bảo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Minh</a:t>
                      </a:r>
                      <a:endParaRPr sz="1400" u="none" strike="noStrike" cap="none" dirty="0">
                        <a:highlight>
                          <a:srgbClr val="FDFCF5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20215619</a:t>
                      </a:r>
                      <a:endParaRPr dirty="0"/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95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Sida Ouphasakda</a:t>
                      </a:r>
                      <a:endParaRPr dirty="0"/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20211007</a:t>
                      </a:r>
                      <a:endParaRPr dirty="0"/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/>
              <a:t>Nội dung</a:t>
            </a: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1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vi-VN"/>
              <a:t>Tổng quan đề tài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vi-VN"/>
              <a:t>Đặc tả yêu cầu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vi-VN"/>
              <a:t>Phân công nhiệm vụ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vi-VN"/>
              <a:t>Công nghệ sử dụng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/>
              <a:t>Tổng quan đề tài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vi-VN" b="0" i="0" dirty="0"/>
              <a:t>Dự án này được xây dựng nhằm cung cấp một nền tảng </a:t>
            </a:r>
            <a:r>
              <a:rPr lang="en-US" b="0" i="0" dirty="0" err="1"/>
              <a:t>giao</a:t>
            </a:r>
            <a:r>
              <a:rPr lang="en-US" b="0" i="0" dirty="0"/>
              <a:t> </a:t>
            </a:r>
            <a:r>
              <a:rPr lang="en-US" b="0" i="0" dirty="0" err="1"/>
              <a:t>thương</a:t>
            </a:r>
            <a:r>
              <a:rPr lang="en-US" dirty="0"/>
              <a:t>,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backend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Express </a:t>
            </a:r>
            <a:r>
              <a:rPr lang="en-US" dirty="0" err="1"/>
              <a:t>và</a:t>
            </a:r>
            <a:r>
              <a:rPr lang="en-US" dirty="0"/>
              <a:t> Nodejs,</a:t>
            </a:r>
            <a:r>
              <a:rPr lang="vi-VN" b="0" i="0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 </a:t>
            </a:r>
            <a:r>
              <a:rPr lang="en-US" dirty="0" err="1"/>
              <a:t>dụng</a:t>
            </a:r>
            <a:r>
              <a:rPr lang="vi-VN" b="0" i="0" dirty="0"/>
              <a:t> ReactJS cho frontend.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/>
              <a:t>Đặc tả yêu cầu</a:t>
            </a:r>
            <a:endParaRPr/>
          </a:p>
        </p:txBody>
      </p:sp>
      <p:sp>
        <p:nvSpPr>
          <p:cNvPr id="118" name="Google Shape;118;p5"/>
          <p:cNvSpPr>
            <a:spLocks noGrp="1"/>
          </p:cNvSpPr>
          <p:nvPr>
            <p:ph type="chart" idx="2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vi-VN" sz="28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User: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vi-VN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Quản lý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bất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động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sản</a:t>
            </a:r>
            <a:r>
              <a:rPr lang="vi-V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Xem, thêm, sửa và xóa các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bất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sản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bản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thân</a:t>
            </a:r>
            <a:r>
              <a:rPr lang="vi-V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vi-VN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Tìm kiếm và phân loại</a:t>
            </a:r>
            <a:r>
              <a:rPr lang="vi-V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Tìm kiếm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bất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động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sản</a:t>
            </a:r>
            <a:r>
              <a:rPr lang="vi-V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theo tên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địa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chỉ</a:t>
            </a:r>
            <a:r>
              <a:rPr lang="vi-V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thể loại và giá cả.</a:t>
            </a:r>
            <a:endParaRPr lang="vi-VN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vi-VN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Thanh toán</a:t>
            </a:r>
            <a:r>
              <a:rPr lang="vi-V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Thực hiện thanh toán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đơn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vị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thẻ</a:t>
            </a:r>
            <a:r>
              <a:rPr lang="vi-V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qua các phương thức thanh toán trực tuyến.</a:t>
            </a:r>
            <a:endParaRPr lang="vi-VN"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vi-VN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Đăng nhập/Đăng ký</a:t>
            </a:r>
            <a:r>
              <a:rPr lang="vi-V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Người dùng có thể tạo tài khoản mới hoặc đăng nhập để sử dụng các tính năng của ứng dụng.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Phản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hồi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và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tố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600" b="1" i="0" u="none" strike="noStrike" cap="none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cáo</a:t>
            </a:r>
            <a:r>
              <a:rPr lang="vi-VN" sz="16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vi-VN" sz="16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Người dùng có thể để lại đánh giá và bình luận cho sản phẩm.</a:t>
            </a:r>
            <a:endParaRPr dirty="0"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18;p5">
            <a:extLst>
              <a:ext uri="{FF2B5EF4-FFF2-40B4-BE49-F238E27FC236}">
                <a16:creationId xmlns:a16="http://schemas.microsoft.com/office/drawing/2014/main" id="{B06B39A9-DA63-E0C5-8E79-DB8330E0F6D6}"/>
              </a:ext>
            </a:extLst>
          </p:cNvPr>
          <p:cNvSpPr txBox="1">
            <a:spLocks/>
          </p:cNvSpPr>
          <p:nvPr/>
        </p:nvSpPr>
        <p:spPr>
          <a:xfrm>
            <a:off x="5950713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-US" dirty="0"/>
              <a:t>Admin</a:t>
            </a:r>
            <a:r>
              <a:rPr lang="vi-VN" dirty="0"/>
              <a:t>:</a:t>
            </a:r>
          </a:p>
          <a:p>
            <a:pPr marL="228600" indent="-228600">
              <a:buSzPts val="1600"/>
            </a:pPr>
            <a:r>
              <a:rPr lang="vi-VN" sz="1600" b="1" dirty="0"/>
              <a:t>Quản lý bất động sản</a:t>
            </a:r>
            <a:r>
              <a:rPr lang="vi-VN" sz="1600" dirty="0"/>
              <a:t>: Xem, sửa và xóa</a:t>
            </a:r>
            <a:r>
              <a:rPr lang="en-US" sz="1600" dirty="0"/>
              <a:t> </a:t>
            </a:r>
            <a:r>
              <a:rPr lang="en-US" sz="1600" dirty="0" err="1"/>
              <a:t>tất</a:t>
            </a:r>
            <a:r>
              <a:rPr lang="en-US" sz="1600" dirty="0"/>
              <a:t> </a:t>
            </a:r>
            <a:r>
              <a:rPr lang="en-US" sz="1600" dirty="0" err="1"/>
              <a:t>cả</a:t>
            </a:r>
            <a:r>
              <a:rPr lang="vi-VN" sz="1600" dirty="0"/>
              <a:t> các bất động sản.</a:t>
            </a:r>
            <a:endParaRPr lang="vi-VN" dirty="0"/>
          </a:p>
          <a:p>
            <a:pPr marL="228600" indent="-228600">
              <a:buSzPts val="1600"/>
            </a:pPr>
            <a:r>
              <a:rPr lang="vi-VN" sz="1600" b="1" dirty="0"/>
              <a:t>Tìm kiếm và phân loại</a:t>
            </a:r>
            <a:r>
              <a:rPr lang="vi-VN" sz="1600" dirty="0"/>
              <a:t>: Tìm kiếm bất động sản theo tên, địa chỉ, thể loại và giá cả.</a:t>
            </a:r>
            <a:endParaRPr lang="vi-VN" dirty="0"/>
          </a:p>
          <a:p>
            <a:pPr marL="228600" indent="-228600">
              <a:buSzPts val="1600"/>
            </a:pPr>
            <a:r>
              <a:rPr lang="vi-VN" sz="1600" b="1" dirty="0"/>
              <a:t>Đăng nhập</a:t>
            </a:r>
            <a:r>
              <a:rPr lang="en-US" sz="1600" b="1" dirty="0"/>
              <a:t>:</a:t>
            </a:r>
            <a:r>
              <a:rPr lang="vi-VN" sz="1600" dirty="0"/>
              <a:t> </a:t>
            </a:r>
            <a:r>
              <a:rPr lang="en-US" sz="1600" dirty="0"/>
              <a:t>Admin</a:t>
            </a:r>
            <a:r>
              <a:rPr lang="vi-VN" sz="1600" dirty="0"/>
              <a:t> có thể đăng nhập để sử dụng các tính năng của ứng dụng.</a:t>
            </a:r>
            <a:endParaRPr lang="vi-VN" dirty="0"/>
          </a:p>
          <a:p>
            <a:pPr marL="228600" indent="-228600">
              <a:buSzPts val="1600"/>
            </a:pPr>
            <a:r>
              <a:rPr lang="en-US" sz="1600" b="1" dirty="0" err="1"/>
              <a:t>Thống</a:t>
            </a:r>
            <a:r>
              <a:rPr lang="en-US" sz="1600" b="1" dirty="0"/>
              <a:t> </a:t>
            </a:r>
            <a:r>
              <a:rPr lang="en-US" sz="1600" b="1" dirty="0" err="1"/>
              <a:t>kê</a:t>
            </a:r>
            <a:r>
              <a:rPr lang="en-US" sz="1600" b="1" dirty="0"/>
              <a:t> </a:t>
            </a:r>
            <a:r>
              <a:rPr lang="en-US" sz="1600" b="1" dirty="0" err="1"/>
              <a:t>người</a:t>
            </a:r>
            <a:r>
              <a:rPr lang="en-US" sz="1600" b="1" dirty="0"/>
              <a:t> </a:t>
            </a:r>
            <a:r>
              <a:rPr lang="en-US" sz="1600" b="1" dirty="0" err="1"/>
              <a:t>dùng</a:t>
            </a:r>
            <a:r>
              <a:rPr lang="en-US" sz="1600" b="1" dirty="0"/>
              <a:t>, </a:t>
            </a:r>
            <a:r>
              <a:rPr lang="en-US" sz="1600" b="1" dirty="0" err="1"/>
              <a:t>bất</a:t>
            </a:r>
            <a:r>
              <a:rPr lang="en-US" sz="1600" b="1" dirty="0"/>
              <a:t> </a:t>
            </a:r>
            <a:r>
              <a:rPr lang="en-US" sz="1600" b="1" dirty="0" err="1"/>
              <a:t>động</a:t>
            </a:r>
            <a:r>
              <a:rPr lang="en-US" sz="1600" b="1" dirty="0"/>
              <a:t> </a:t>
            </a:r>
            <a:r>
              <a:rPr lang="en-US" sz="1600" b="1" dirty="0" err="1"/>
              <a:t>sản</a:t>
            </a:r>
            <a:r>
              <a:rPr lang="en-US" sz="1600" b="1" dirty="0"/>
              <a:t>, </a:t>
            </a:r>
            <a:r>
              <a:rPr lang="en-US" sz="1600" b="1" dirty="0" err="1"/>
              <a:t>doanh</a:t>
            </a:r>
            <a:r>
              <a:rPr lang="en-US" sz="1600" b="1" dirty="0"/>
              <a:t> </a:t>
            </a:r>
            <a:r>
              <a:rPr lang="en-US" sz="1600" b="1" dirty="0" err="1"/>
              <a:t>thu</a:t>
            </a:r>
            <a:r>
              <a:rPr lang="vi-VN" sz="1600" b="1" dirty="0"/>
              <a:t>: </a:t>
            </a:r>
            <a:r>
              <a:rPr lang="en-US" sz="1600" dirty="0"/>
              <a:t>Admin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xem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kê</a:t>
            </a:r>
            <a:r>
              <a:rPr lang="en-US" sz="1600" dirty="0"/>
              <a:t> </a:t>
            </a:r>
            <a:r>
              <a:rPr lang="en-US" sz="1600" dirty="0" err="1"/>
              <a:t>người</a:t>
            </a:r>
            <a:r>
              <a:rPr lang="en-US" sz="1600" dirty="0"/>
              <a:t> dung, </a:t>
            </a:r>
            <a:r>
              <a:rPr lang="en-US" sz="1600" dirty="0" err="1"/>
              <a:t>bất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sản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doanh</a:t>
            </a:r>
            <a:r>
              <a:rPr lang="en-US" sz="1600" dirty="0"/>
              <a:t> </a:t>
            </a:r>
            <a:r>
              <a:rPr lang="en-US" sz="1600" dirty="0" err="1"/>
              <a:t>thu</a:t>
            </a:r>
            <a:r>
              <a:rPr lang="vi-VN" sz="1600" dirty="0"/>
              <a:t>.</a:t>
            </a:r>
            <a:endParaRPr lang="en-US" sz="1600" dirty="0"/>
          </a:p>
          <a:p>
            <a:pPr marL="228600" indent="-228600">
              <a:buSzPts val="1600"/>
            </a:pPr>
            <a:r>
              <a:rPr lang="en-US" sz="1600" b="1" dirty="0" err="1"/>
              <a:t>Quản</a:t>
            </a:r>
            <a:r>
              <a:rPr lang="en-US" sz="1600" b="1" dirty="0"/>
              <a:t> </a:t>
            </a:r>
            <a:r>
              <a:rPr lang="en-US" sz="1600" b="1" dirty="0" err="1"/>
              <a:t>lý</a:t>
            </a:r>
            <a:r>
              <a:rPr lang="en-US" sz="1600" b="1" dirty="0"/>
              <a:t> </a:t>
            </a:r>
            <a:r>
              <a:rPr lang="en-US" sz="1600" b="1" dirty="0" err="1"/>
              <a:t>đơn</a:t>
            </a:r>
            <a:r>
              <a:rPr lang="en-US" sz="1600" b="1" dirty="0"/>
              <a:t> </a:t>
            </a:r>
            <a:r>
              <a:rPr lang="en-US" sz="1600" b="1" dirty="0" err="1"/>
              <a:t>tố</a:t>
            </a:r>
            <a:r>
              <a:rPr lang="en-US" sz="1600" b="1" dirty="0"/>
              <a:t> </a:t>
            </a:r>
            <a:r>
              <a:rPr lang="en-US" sz="1600" b="1" dirty="0" err="1"/>
              <a:t>cáo</a:t>
            </a:r>
            <a:r>
              <a:rPr lang="en-US" sz="1600" b="1" dirty="0"/>
              <a:t> </a:t>
            </a:r>
            <a:r>
              <a:rPr lang="en-US" sz="1600" b="1" dirty="0" err="1"/>
              <a:t>và</a:t>
            </a:r>
            <a:r>
              <a:rPr lang="en-US" sz="1600" b="1" dirty="0"/>
              <a:t> </a:t>
            </a:r>
            <a:r>
              <a:rPr lang="en-US" sz="1600" b="1" dirty="0" err="1"/>
              <a:t>phản</a:t>
            </a:r>
            <a:r>
              <a:rPr lang="en-US" sz="1600" b="1" dirty="0"/>
              <a:t> </a:t>
            </a:r>
            <a:r>
              <a:rPr lang="en-US" sz="1600" b="1" dirty="0" err="1"/>
              <a:t>hồi</a:t>
            </a:r>
            <a:r>
              <a:rPr lang="vi-VN" sz="1600" dirty="0"/>
              <a:t>.</a:t>
            </a:r>
            <a:endParaRPr lang="en-US" sz="1600" dirty="0"/>
          </a:p>
          <a:p>
            <a:pPr marL="228600" indent="-228600">
              <a:buSzPts val="1600"/>
            </a:pPr>
            <a:endParaRPr lang="vi-VN" dirty="0"/>
          </a:p>
          <a:p>
            <a:pPr marL="228600" indent="-50800">
              <a:buFont typeface="Arial"/>
              <a:buNone/>
            </a:pPr>
            <a:endParaRPr lang="vi-VN" dirty="0"/>
          </a:p>
          <a:p>
            <a:pPr>
              <a:buFont typeface="Arial"/>
              <a:buNone/>
            </a:pPr>
            <a:endParaRPr lang="vi-V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10FEAFAB-0114-6BC4-8556-E432E8DB5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4B4572E6-1B6C-2BBE-4C36-CE4B61F1D5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use case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D933E20F-A2A0-FF84-DFCE-80AB7B8D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058" y="1298448"/>
            <a:ext cx="3701444" cy="4652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4916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/>
              <a:t>Phân công nhiệm vụ</a:t>
            </a:r>
            <a:endParaRPr/>
          </a:p>
        </p:txBody>
      </p:sp>
      <p:graphicFrame>
        <p:nvGraphicFramePr>
          <p:cNvPr id="125" name="Google Shape;125;p6"/>
          <p:cNvGraphicFramePr/>
          <p:nvPr>
            <p:extLst>
              <p:ext uri="{D42A27DB-BD31-4B8C-83A1-F6EECF244321}">
                <p14:modId xmlns:p14="http://schemas.microsoft.com/office/powerpoint/2010/main" val="3129295637"/>
              </p:ext>
            </p:extLst>
          </p:nvPr>
        </p:nvGraphicFramePr>
        <p:xfrm>
          <a:off x="969632" y="870449"/>
          <a:ext cx="10056100" cy="4940400"/>
        </p:xfrm>
        <a:graphic>
          <a:graphicData uri="http://schemas.openxmlformats.org/drawingml/2006/table">
            <a:tbl>
              <a:tblPr>
                <a:solidFill>
                  <a:srgbClr val="FF0000"/>
                </a:solidFill>
                <a:tableStyleId>{C96A50A8-0827-47AC-B458-CC6E3BD83C80}</a:tableStyleId>
              </a:tblPr>
              <a:tblGrid>
                <a:gridCol w="351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14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700" b="0" i="0" u="none" strike="noStrike" cap="none">
                          <a:solidFill>
                            <a:srgbClr val="272727"/>
                          </a:solidFill>
                          <a:highlight>
                            <a:srgbClr val="FF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HỌ VÀ TÊN</a:t>
                      </a:r>
                      <a:endParaRPr sz="1700" b="0" i="0" u="none" strike="noStrike" cap="none">
                        <a:solidFill>
                          <a:srgbClr val="272727"/>
                        </a:solidFill>
                        <a:highlight>
                          <a:srgbClr val="FF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700" b="0" i="0" u="none" strike="noStrike" cap="none">
                          <a:solidFill>
                            <a:srgbClr val="272727"/>
                          </a:solidFill>
                          <a:highlight>
                            <a:srgbClr val="FF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MÃ SINH VIÊN</a:t>
                      </a:r>
                      <a:endParaRPr/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700" b="0" i="0" u="none" strike="noStrike" cap="none">
                          <a:solidFill>
                            <a:srgbClr val="272727"/>
                          </a:solidFill>
                          <a:highlight>
                            <a:srgbClr val="FF0000"/>
                          </a:highlight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CÔNG VIỆC THỰC HIỆN</a:t>
                      </a:r>
                      <a:endParaRPr/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Nguyễn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Hoàng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Vĩnh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Phong</a:t>
                      </a: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6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20210669</a:t>
                      </a:r>
                      <a:endParaRPr sz="1400" u="none" strike="noStrike" cap="none" dirty="0">
                        <a:highlight>
                          <a:srgbClr val="FDFCF5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Code backend Admin,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quản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lý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tiến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độ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dự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án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phân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công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công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việc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quản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lý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kết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nối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branch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sửa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cs typeface="Arial"/>
                          <a:sym typeface="Arial"/>
                        </a:rPr>
                        <a:t>lỗi</a:t>
                      </a:r>
                      <a:endParaRPr dirty="0"/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Trương Hoàng Phú</a:t>
                      </a: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2021562</a:t>
                      </a:r>
                      <a:endParaRPr lang="en-US" dirty="0">
                        <a:highlight>
                          <a:srgbClr val="FDFCF5"/>
                        </a:highlight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Vẽ Mockup giao diện, 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code front-end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cả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user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admin, (admin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là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chủ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yếu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vi-VN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deploy website</a:t>
                      </a:r>
                      <a:endParaRPr sz="1400" u="none" strike="noStrike" cap="none" dirty="0">
                        <a:highlight>
                          <a:srgbClr val="FDFCF5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Vũ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Bảo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Minh</a:t>
                      </a: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20215619</a:t>
                      </a:r>
                      <a:endParaRPr lang="en-US" dirty="0">
                        <a:highlight>
                          <a:srgbClr val="FDFCF5"/>
                        </a:highlight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Backend user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là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chủ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yếu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hỗ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trợ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kết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nối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code back-end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front-end,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phân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tích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thiết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kế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hệ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thống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làm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báo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cáo</a:t>
                      </a:r>
                      <a:endParaRPr dirty="0"/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Sida Ouphasakda</a:t>
                      </a:r>
                      <a:endParaRPr lang="vi-VN" dirty="0">
                        <a:highlight>
                          <a:srgbClr val="FDFCF5"/>
                        </a:highlight>
                      </a:endParaRPr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20211007</a:t>
                      </a:r>
                      <a:endParaRPr dirty="0"/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Frontend Trang đăng nhập/đăng kí,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hầu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hết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UI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thuộc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về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user,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hỗ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trợ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front-end admin,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kiểm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thử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và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sửa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các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lỗi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về</a:t>
                      </a:r>
                      <a:r>
                        <a:rPr lang="en-US" sz="1400" u="none" strike="noStrike" cap="none" dirty="0">
                          <a:highlight>
                            <a:srgbClr val="FDFCF5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 front-end</a:t>
                      </a:r>
                      <a:endParaRPr dirty="0"/>
                    </a:p>
                  </a:txBody>
                  <a:tcPr marL="103500" marR="103500" marT="103500" marB="103500" anchor="ctr">
                    <a:lnL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2850" cap="flat" cmpd="sng">
                      <a:solidFill>
                        <a:srgbClr val="27272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D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6" name="Google Shape;126;p6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vi-VN"/>
              <a:t>Thống kê commit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1328326" y="5828473"/>
            <a:ext cx="3429144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>
              <a:spcBef>
                <a:spcPts val="510"/>
              </a:spcBef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Sida Ouphasakda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20211007</a:t>
            </a:r>
          </a:p>
        </p:txBody>
      </p:sp>
      <p:sp>
        <p:nvSpPr>
          <p:cNvPr id="137" name="Google Shape;137;p7"/>
          <p:cNvSpPr txBox="1"/>
          <p:nvPr/>
        </p:nvSpPr>
        <p:spPr>
          <a:xfrm>
            <a:off x="6684305" y="3146567"/>
            <a:ext cx="34121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Trương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Hoàng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Phú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2021562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463875" y="3162039"/>
            <a:ext cx="474433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Hoàng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Vĩnh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Phong - 20210669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764888" y="5828473"/>
            <a:ext cx="3412024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>
              <a:spcBef>
                <a:spcPts val="510"/>
              </a:spcBef>
            </a:pPr>
            <a:r>
              <a:rPr lang="vi-V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Vũ Bảo Minh –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20215619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66D8F-4767-84B9-BB33-7D373007F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02" y="964714"/>
            <a:ext cx="4297680" cy="215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9787B-1326-B786-5EEA-212C55127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72" y="987574"/>
            <a:ext cx="422148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3683F-71CA-887A-D258-820875439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18" y="3609617"/>
            <a:ext cx="4221480" cy="221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FBF0A7-008A-C5FD-DF0E-D995188F27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972" y="3609617"/>
            <a:ext cx="427482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UST_PPT_template_2022_RED_16x9_56704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676</Words>
  <Application>Microsoft Office PowerPoint</Application>
  <PresentationFormat>Widescreen</PresentationFormat>
  <Paragraphs>81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Lato</vt:lpstr>
      <vt:lpstr>Calibri</vt:lpstr>
      <vt:lpstr>Arial</vt:lpstr>
      <vt:lpstr>HUST_PPT_template_2022_RED_16x9_567042</vt:lpstr>
      <vt:lpstr>PowerPoint Presentation</vt:lpstr>
      <vt:lpstr>PowerPoint Presentation</vt:lpstr>
      <vt:lpstr>Danh sách thành viên</vt:lpstr>
      <vt:lpstr>Nội dung</vt:lpstr>
      <vt:lpstr>Tổng quan đề tài</vt:lpstr>
      <vt:lpstr>Đặc tả yêu cầu</vt:lpstr>
      <vt:lpstr>Biểu đồ use case tổng quan</vt:lpstr>
      <vt:lpstr>Phân công nhiệm vụ</vt:lpstr>
      <vt:lpstr>Thống kê commit</vt:lpstr>
      <vt:lpstr>Phân công nhiệm vụ</vt:lpstr>
      <vt:lpstr>Công nghệ sử dụng</vt:lpstr>
      <vt:lpstr>Công nghệ sử dụng</vt:lpstr>
      <vt:lpstr>Api thanh toán </vt:lpstr>
      <vt:lpstr>Triển khai dự án</vt:lpstr>
      <vt:lpstr>Triển khai dự án...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Hoang Nguyen</dc:creator>
  <cp:lastModifiedBy>Phong Nguyen</cp:lastModifiedBy>
  <cp:revision>12</cp:revision>
  <dcterms:created xsi:type="dcterms:W3CDTF">2024-05-27T13:54:36Z</dcterms:created>
  <dcterms:modified xsi:type="dcterms:W3CDTF">2024-12-18T04:00:01Z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0x01010077671FCDBF76AB46A05C6E651FE8B918</vt:lpwstr>
  </property>
</Properties>
</file>