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65" r:id="rId6"/>
    <p:sldId id="276" r:id="rId7"/>
    <p:sldId id="278" r:id="rId8"/>
    <p:sldId id="277" r:id="rId9"/>
    <p:sldId id="279" r:id="rId10"/>
    <p:sldId id="280"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6" r:id="rId25"/>
    <p:sldId id="297" r:id="rId26"/>
    <p:sldId id="299" r:id="rId27"/>
    <p:sldId id="295" r:id="rId28"/>
    <p:sldId id="300" r:id="rId29"/>
    <p:sldId id="301"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showGuides="1">
      <p:cViewPr varScale="1">
        <p:scale>
          <a:sx n="71" d="100"/>
          <a:sy n="71" d="100"/>
        </p:scale>
        <p:origin x="53" y="509"/>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6/7/2022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6/7/2022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6/7/2022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6/7/2022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6/7/2022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6/7/2022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6/7/2022</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6/7/2022</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6/7/2022</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6/7/2022</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6/7/2022</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6/7/2022</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6/7/2022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DC58E0FE-2C39-009C-2A17-DF7167B2AEF1}"/>
              </a:ext>
            </a:extLst>
          </p:cNvPr>
          <p:cNvSpPr>
            <a:spLocks noGrp="1"/>
          </p:cNvSpPr>
          <p:nvPr>
            <p:ph type="ctrTitle"/>
          </p:nvPr>
        </p:nvSpPr>
        <p:spPr>
          <a:xfrm>
            <a:off x="227012" y="762000"/>
            <a:ext cx="8534400" cy="744081"/>
          </a:xfrm>
        </p:spPr>
        <p:txBody>
          <a:bodyPr anchor="ctr">
            <a:noAutofit/>
          </a:bodyPr>
          <a:lstStyle/>
          <a:p>
            <a:pPr algn="just"/>
            <a:r>
              <a:rPr lang="en-US" sz="4400" b="1" u="sng" dirty="0">
                <a:solidFill>
                  <a:schemeClr val="accent1">
                    <a:lumMod val="50000"/>
                  </a:schemeClr>
                </a:solidFill>
                <a:latin typeface="Tahoma (Body)"/>
                <a:cs typeface="Times New Roman" panose="02020603050405020304" pitchFamily="18" charset="0"/>
              </a:rPr>
              <a:t>BÁO CÁO ĐỒ ÁN TỐT NGHIỆP</a:t>
            </a:r>
          </a:p>
        </p:txBody>
      </p:sp>
      <p:sp>
        <p:nvSpPr>
          <p:cNvPr id="9" name="TextBox 8">
            <a:extLst>
              <a:ext uri="{FF2B5EF4-FFF2-40B4-BE49-F238E27FC236}">
                <a16:creationId xmlns:a16="http://schemas.microsoft.com/office/drawing/2014/main" id="{24DF8984-A970-B723-3A4A-31E7393A48F1}"/>
              </a:ext>
            </a:extLst>
          </p:cNvPr>
          <p:cNvSpPr txBox="1"/>
          <p:nvPr/>
        </p:nvSpPr>
        <p:spPr>
          <a:xfrm>
            <a:off x="227012" y="1905000"/>
            <a:ext cx="8534400" cy="1133965"/>
          </a:xfrm>
          <a:prstGeom prst="rect">
            <a:avLst/>
          </a:prstGeom>
          <a:noFill/>
        </p:spPr>
        <p:txBody>
          <a:bodyPr wrap="square">
            <a:spAutoFit/>
          </a:bodyPr>
          <a:lstStyle/>
          <a:p>
            <a:pPr algn="just">
              <a:lnSpc>
                <a:spcPct val="150000"/>
              </a:lnSpc>
            </a:pPr>
            <a:r>
              <a:rPr lang="vi-VN" sz="2400" b="1" i="1" dirty="0">
                <a:latin typeface="Tahoma (Body)"/>
                <a:cs typeface="Times New Roman" panose="02020603050405020304" pitchFamily="18" charset="0"/>
              </a:rPr>
              <a:t>ĐỀ TÀI</a:t>
            </a:r>
            <a:r>
              <a:rPr lang="en-US" sz="2400" b="1" i="1" dirty="0">
                <a:latin typeface="Tahoma (Body)"/>
                <a:cs typeface="Times New Roman" panose="02020603050405020304" pitchFamily="18" charset="0"/>
              </a:rPr>
              <a:t>: </a:t>
            </a:r>
            <a:r>
              <a:rPr lang="vi-VN" sz="2400" b="1" i="1" dirty="0">
                <a:latin typeface="Tahoma (Body)"/>
                <a:cs typeface="Times New Roman" panose="02020603050405020304" pitchFamily="18" charset="0"/>
              </a:rPr>
              <a:t>XÂY DỰNG CHƯƠNG TRÌNH QUẢN LÝ MÔI GIỚI, KHÁCH HÀNG, </a:t>
            </a:r>
            <a:r>
              <a:rPr lang="en-US" sz="2400" b="1" i="1" dirty="0">
                <a:latin typeface="Tahoma (Body)"/>
                <a:cs typeface="Times New Roman" panose="02020603050405020304" pitchFamily="18" charset="0"/>
              </a:rPr>
              <a:t> </a:t>
            </a:r>
            <a:r>
              <a:rPr lang="vi-VN" sz="2400" b="1" i="1" dirty="0">
                <a:latin typeface="Tahoma (Body)"/>
                <a:cs typeface="Times New Roman" panose="02020603050405020304" pitchFamily="18" charset="0"/>
              </a:rPr>
              <a:t>GIAO DỊCH BẤT ĐỘNG SẢN </a:t>
            </a:r>
          </a:p>
        </p:txBody>
      </p:sp>
      <p:graphicFrame>
        <p:nvGraphicFramePr>
          <p:cNvPr id="10" name="Table 6">
            <a:extLst>
              <a:ext uri="{FF2B5EF4-FFF2-40B4-BE49-F238E27FC236}">
                <a16:creationId xmlns:a16="http://schemas.microsoft.com/office/drawing/2014/main" id="{9E70ACEB-986A-C248-A036-C4F507A85845}"/>
              </a:ext>
            </a:extLst>
          </p:cNvPr>
          <p:cNvGraphicFramePr>
            <a:graphicFrameLocks noGrp="1"/>
          </p:cNvGraphicFramePr>
          <p:nvPr>
            <p:extLst>
              <p:ext uri="{D42A27DB-BD31-4B8C-83A1-F6EECF244321}">
                <p14:modId xmlns:p14="http://schemas.microsoft.com/office/powerpoint/2010/main" val="4049318967"/>
              </p:ext>
            </p:extLst>
          </p:nvPr>
        </p:nvGraphicFramePr>
        <p:xfrm>
          <a:off x="227012" y="3505200"/>
          <a:ext cx="6988114" cy="1305560"/>
        </p:xfrm>
        <a:graphic>
          <a:graphicData uri="http://schemas.openxmlformats.org/drawingml/2006/table">
            <a:tbl>
              <a:tblPr firstRow="1" bandRow="1">
                <a:tableStyleId>{2D5ABB26-0587-4C30-8999-92F81FD0307C}</a:tableStyleId>
              </a:tblPr>
              <a:tblGrid>
                <a:gridCol w="2638211">
                  <a:extLst>
                    <a:ext uri="{9D8B030D-6E8A-4147-A177-3AD203B41FA5}">
                      <a16:colId xmlns:a16="http://schemas.microsoft.com/office/drawing/2014/main" val="701835332"/>
                    </a:ext>
                  </a:extLst>
                </a:gridCol>
                <a:gridCol w="4349903">
                  <a:extLst>
                    <a:ext uri="{9D8B030D-6E8A-4147-A177-3AD203B41FA5}">
                      <a16:colId xmlns:a16="http://schemas.microsoft.com/office/drawing/2014/main" val="524621195"/>
                    </a:ext>
                  </a:extLst>
                </a:gridCol>
              </a:tblGrid>
              <a:tr h="423644">
                <a:tc>
                  <a:txBody>
                    <a:bodyPr/>
                    <a:lstStyle/>
                    <a:p>
                      <a:pPr algn="just">
                        <a:lnSpc>
                          <a:spcPct val="150000"/>
                        </a:lnSpc>
                      </a:pPr>
                      <a:r>
                        <a:rPr lang="en-US" b="0" dirty="0">
                          <a:solidFill>
                            <a:schemeClr val="accent1">
                              <a:lumMod val="50000"/>
                            </a:schemeClr>
                          </a:solidFill>
                          <a:latin typeface="Tahoma (Body)"/>
                          <a:cs typeface="Times New Roman" panose="02020603050405020304" pitchFamily="18" charset="0"/>
                        </a:rPr>
                        <a:t>GVHD: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lgn="just">
                        <a:lnSpc>
                          <a:spcPct val="150000"/>
                        </a:lnSpc>
                        <a:buFont typeface="Arial" panose="020B0604020202020204" pitchFamily="34" charset="0"/>
                        <a:buChar char="•"/>
                      </a:pPr>
                      <a:r>
                        <a:rPr lang="vi-VN" b="0" dirty="0">
                          <a:solidFill>
                            <a:schemeClr val="accent1">
                              <a:lumMod val="50000"/>
                            </a:schemeClr>
                          </a:solidFill>
                          <a:latin typeface="Tahoma (Body)"/>
                          <a:cs typeface="Times New Roman" panose="02020603050405020304" pitchFamily="18" charset="0"/>
                        </a:rPr>
                        <a:t>ThS. Võ Văn Thưởng</a:t>
                      </a:r>
                      <a:endParaRPr lang="en-US" b="0" dirty="0">
                        <a:solidFill>
                          <a:schemeClr val="accent1">
                            <a:lumMod val="50000"/>
                          </a:schemeClr>
                        </a:solidFill>
                        <a:latin typeface="Tahoma (Body)"/>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4925429"/>
                  </a:ext>
                </a:extLst>
              </a:tr>
              <a:tr h="370840">
                <a:tc>
                  <a:txBody>
                    <a:bodyPr/>
                    <a:lstStyle/>
                    <a:p>
                      <a:pPr algn="just">
                        <a:lnSpc>
                          <a:spcPct val="150000"/>
                        </a:lnSpc>
                      </a:pPr>
                      <a:r>
                        <a:rPr lang="en-US" b="0" dirty="0" err="1">
                          <a:solidFill>
                            <a:schemeClr val="accent1">
                              <a:lumMod val="50000"/>
                            </a:schemeClr>
                          </a:solidFill>
                          <a:latin typeface="Tahoma (Body)"/>
                          <a:cs typeface="Times New Roman" panose="02020603050405020304" pitchFamily="18" charset="0"/>
                        </a:rPr>
                        <a:t>Sinh</a:t>
                      </a:r>
                      <a:r>
                        <a:rPr lang="en-US" b="0" dirty="0">
                          <a:solidFill>
                            <a:schemeClr val="accent1">
                              <a:lumMod val="50000"/>
                            </a:schemeClr>
                          </a:solidFill>
                          <a:latin typeface="Tahoma (Body)"/>
                          <a:cs typeface="Times New Roman" panose="02020603050405020304" pitchFamily="18" charset="0"/>
                        </a:rPr>
                        <a:t> </a:t>
                      </a:r>
                      <a:r>
                        <a:rPr lang="en-US" b="0" dirty="0" err="1">
                          <a:solidFill>
                            <a:schemeClr val="accent1">
                              <a:lumMod val="50000"/>
                            </a:schemeClr>
                          </a:solidFill>
                          <a:latin typeface="Tahoma (Body)"/>
                          <a:cs typeface="Times New Roman" panose="02020603050405020304" pitchFamily="18" charset="0"/>
                        </a:rPr>
                        <a:t>viên</a:t>
                      </a:r>
                      <a:r>
                        <a:rPr lang="en-US" b="0" dirty="0">
                          <a:solidFill>
                            <a:schemeClr val="accent1">
                              <a:lumMod val="50000"/>
                            </a:schemeClr>
                          </a:solidFill>
                          <a:latin typeface="Tahoma (Body)"/>
                          <a:cs typeface="Times New Roman" panose="02020603050405020304" pitchFamily="18" charset="0"/>
                        </a:rPr>
                        <a:t> </a:t>
                      </a:r>
                      <a:r>
                        <a:rPr lang="en-US" b="0" dirty="0" err="1">
                          <a:solidFill>
                            <a:schemeClr val="accent1">
                              <a:lumMod val="50000"/>
                            </a:schemeClr>
                          </a:solidFill>
                          <a:latin typeface="Tahoma (Body)"/>
                          <a:cs typeface="Times New Roman" panose="02020603050405020304" pitchFamily="18" charset="0"/>
                        </a:rPr>
                        <a:t>thực</a:t>
                      </a:r>
                      <a:r>
                        <a:rPr lang="en-US" b="0" dirty="0">
                          <a:solidFill>
                            <a:schemeClr val="accent1">
                              <a:lumMod val="50000"/>
                            </a:schemeClr>
                          </a:solidFill>
                          <a:latin typeface="Tahoma (Body)"/>
                          <a:cs typeface="Times New Roman" panose="02020603050405020304" pitchFamily="18" charset="0"/>
                        </a:rPr>
                        <a:t> </a:t>
                      </a:r>
                      <a:r>
                        <a:rPr lang="en-US" b="0" dirty="0" err="1">
                          <a:solidFill>
                            <a:schemeClr val="accent1">
                              <a:lumMod val="50000"/>
                            </a:schemeClr>
                          </a:solidFill>
                          <a:latin typeface="Tahoma (Body)"/>
                          <a:cs typeface="Times New Roman" panose="02020603050405020304" pitchFamily="18" charset="0"/>
                        </a:rPr>
                        <a:t>hiện</a:t>
                      </a:r>
                      <a:r>
                        <a:rPr lang="en-US" b="0" dirty="0">
                          <a:solidFill>
                            <a:schemeClr val="accent1">
                              <a:lumMod val="50000"/>
                            </a:schemeClr>
                          </a:solidFill>
                          <a:latin typeface="Tahoma (Body)"/>
                          <a:cs typeface="Times New Roman" panose="02020603050405020304" pitchFamily="18"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lgn="just">
                        <a:lnSpc>
                          <a:spcPct val="150000"/>
                        </a:lnSpc>
                        <a:buFont typeface="Arial" panose="020B0604020202020204" pitchFamily="34" charset="0"/>
                        <a:buChar char="•"/>
                      </a:pPr>
                      <a:r>
                        <a:rPr lang="vi-VN" b="0" dirty="0">
                          <a:solidFill>
                            <a:schemeClr val="accent1">
                              <a:lumMod val="50000"/>
                            </a:schemeClr>
                          </a:solidFill>
                          <a:latin typeface="Tahoma (Body)"/>
                          <a:cs typeface="Times New Roman" panose="02020603050405020304" pitchFamily="18" charset="0"/>
                        </a:rPr>
                        <a:t>Phạm Xuân Phương – Mã sv: 79467</a:t>
                      </a:r>
                    </a:p>
                    <a:p>
                      <a:pPr marL="342900" indent="-342900" algn="just">
                        <a:lnSpc>
                          <a:spcPct val="150000"/>
                        </a:lnSpc>
                        <a:buFont typeface="Arial" panose="020B0604020202020204" pitchFamily="34" charset="0"/>
                        <a:buChar char="•"/>
                      </a:pPr>
                      <a:r>
                        <a:rPr lang="vi-VN" b="0" dirty="0">
                          <a:solidFill>
                            <a:schemeClr val="accent1">
                              <a:lumMod val="50000"/>
                            </a:schemeClr>
                          </a:solidFill>
                          <a:latin typeface="Tahoma (Body)"/>
                          <a:cs typeface="Times New Roman" panose="02020603050405020304" pitchFamily="18" charset="0"/>
                        </a:rPr>
                        <a:t>Nguyễn Tiến Mạnh  – Mã sv: 78979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2324902"/>
                  </a:ext>
                </a:extLst>
              </a:tr>
            </a:tbl>
          </a:graphicData>
        </a:graphic>
      </p:graphicFrame>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Sơ đồ luồng dữ liệu dưới đỉnh cho chức năng</a:t>
            </a:r>
            <a:r>
              <a:rPr lang="en-US" sz="2000" b="1" i="1" dirty="0">
                <a:latin typeface="Tahoma (Body)"/>
                <a:cs typeface="Times New Roman" panose="02020603050405020304" pitchFamily="18" charset="0"/>
              </a:rPr>
              <a:t> </a:t>
            </a:r>
            <a:r>
              <a:rPr lang="vi-VN" sz="2000" b="1" i="1" dirty="0">
                <a:latin typeface="Tahoma (Body)"/>
                <a:cs typeface="Times New Roman" panose="02020603050405020304" pitchFamily="18" charset="0"/>
              </a:rPr>
              <a:t>QUẢN LÝ DANH MỤC</a:t>
            </a:r>
          </a:p>
        </p:txBody>
      </p:sp>
      <p:sp>
        <p:nvSpPr>
          <p:cNvPr id="10" name="Content Placeholder 2">
            <a:extLst>
              <a:ext uri="{FF2B5EF4-FFF2-40B4-BE49-F238E27FC236}">
                <a16:creationId xmlns:a16="http://schemas.microsoft.com/office/drawing/2014/main" id="{ADA67F70-3B33-A6A0-C351-2F8FDF623FD6}"/>
              </a:ext>
            </a:extLst>
          </p:cNvPr>
          <p:cNvSpPr>
            <a:spLocks noGrp="1"/>
          </p:cNvSpPr>
          <p:nvPr>
            <p:ph sz="half" idx="1"/>
          </p:nvPr>
        </p:nvSpPr>
        <p:spPr>
          <a:xfrm>
            <a:off x="4804418" y="1642374"/>
            <a:ext cx="3276599" cy="4910826"/>
          </a:xfrm>
        </p:spPr>
        <p:txBody>
          <a:bodyPr>
            <a:normAutofit fontScale="62500" lnSpcReduction="20000"/>
          </a:bodyPr>
          <a:lstStyle/>
          <a:p>
            <a:pPr marL="0" marR="0" indent="228600" algn="just">
              <a:lnSpc>
                <a:spcPct val="150000"/>
              </a:lnSpc>
              <a:spcBef>
                <a:spcPts val="600"/>
              </a:spcBef>
              <a:spcAft>
                <a:spcPts val="600"/>
              </a:spcAft>
            </a:pPr>
            <a:r>
              <a:rPr lang="en-US" sz="1800" b="1" i="1" u="sng" dirty="0" err="1">
                <a:solidFill>
                  <a:schemeClr val="tx1"/>
                </a:solidFill>
                <a:effectLst/>
                <a:latin typeface="Times New Roman" panose="02020603050405020304" pitchFamily="18" charset="0"/>
                <a:ea typeface="Calibri" panose="020F0502020204030204" pitchFamily="34" charset="0"/>
              </a:rPr>
              <a:t>Chú</a:t>
            </a:r>
            <a:r>
              <a:rPr lang="en-US" sz="1800" b="1" i="1" u="sng" dirty="0">
                <a:solidFill>
                  <a:schemeClr val="tx1"/>
                </a:solidFill>
                <a:effectLst/>
                <a:latin typeface="Times New Roman" panose="02020603050405020304" pitchFamily="18" charset="0"/>
                <a:ea typeface="Calibri" panose="020F0502020204030204" pitchFamily="34" charset="0"/>
              </a:rPr>
              <a:t> </a:t>
            </a:r>
            <a:r>
              <a:rPr lang="en-US" sz="1800" b="1" i="1" u="sng" dirty="0" err="1">
                <a:solidFill>
                  <a:schemeClr val="tx1"/>
                </a:solidFill>
                <a:effectLst/>
                <a:latin typeface="Times New Roman" panose="02020603050405020304" pitchFamily="18" charset="0"/>
                <a:ea typeface="Calibri" panose="020F0502020204030204" pitchFamily="34" charset="0"/>
              </a:rPr>
              <a:t>thích</a:t>
            </a:r>
            <a:r>
              <a:rPr lang="en-US" sz="1800" b="1" i="1" u="sng" dirty="0">
                <a:solidFill>
                  <a:schemeClr val="tx1"/>
                </a:solidFill>
                <a:effectLst/>
                <a:latin typeface="Times New Roman" panose="02020603050405020304" pitchFamily="18" charset="0"/>
                <a:ea typeface="Calibri" panose="020F0502020204030204" pitchFamily="34" charset="0"/>
              </a:rPr>
              <a:t>:</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chi </a:t>
            </a:r>
            <a:r>
              <a:rPr lang="en-US" sz="1800" dirty="0" err="1">
                <a:solidFill>
                  <a:schemeClr val="tx1"/>
                </a:solidFill>
                <a:effectLst/>
                <a:latin typeface="Times New Roman" panose="02020603050405020304" pitchFamily="18" charset="0"/>
                <a:ea typeface="Calibri" panose="020F0502020204030204" pitchFamily="34" charset="0"/>
              </a:rPr>
              <a:t>nhánh</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chi </a:t>
            </a:r>
            <a:r>
              <a:rPr lang="en-US" sz="1800" dirty="0" err="1">
                <a:solidFill>
                  <a:schemeClr val="tx1"/>
                </a:solidFill>
                <a:effectLst/>
                <a:latin typeface="Times New Roman" panose="02020603050405020304" pitchFamily="18" charset="0"/>
                <a:ea typeface="Calibri" panose="020F0502020204030204" pitchFamily="34" charset="0"/>
              </a:rPr>
              <a:t>nhánh</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phòng</a:t>
            </a:r>
            <a:r>
              <a:rPr lang="en-US" sz="1800" dirty="0">
                <a:solidFill>
                  <a:schemeClr val="tx1"/>
                </a:solidFill>
                <a:effectLst/>
                <a:latin typeface="Times New Roman" panose="02020603050405020304" pitchFamily="18" charset="0"/>
                <a:ea typeface="Calibri" panose="020F0502020204030204" pitchFamily="34" charset="0"/>
              </a:rPr>
              <a:t> ban.</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phòng</a:t>
            </a:r>
            <a:r>
              <a:rPr lang="en-US" sz="1800" dirty="0">
                <a:solidFill>
                  <a:schemeClr val="tx1"/>
                </a:solidFill>
                <a:effectLst/>
                <a:latin typeface="Times New Roman" panose="02020603050405020304" pitchFamily="18" charset="0"/>
                <a:ea typeface="Calibri" panose="020F0502020204030204" pitchFamily="34" charset="0"/>
              </a:rPr>
              <a:t> ban.</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chức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vụ</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chức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vụ</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nhân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viên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nhân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viên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dự</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dự</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án</a:t>
            </a:r>
            <a:r>
              <a:rPr lang="en-US" sz="1800" dirty="0">
                <a:solidFill>
                  <a:schemeClr val="tx1"/>
                </a:solidFill>
                <a:effectLst/>
                <a:latin typeface="Times New Roman" panose="02020603050405020304" pitchFamily="18" charset="0"/>
                <a:ea typeface="Calibri" panose="020F0502020204030204" pitchFamily="34" charset="0"/>
              </a:rPr>
              <a:t>.</a:t>
            </a:r>
          </a:p>
          <a:p>
            <a:pPr marL="0" marR="0" indent="228600" algn="just">
              <a:lnSpc>
                <a:spcPct val="95000"/>
              </a:lnSpc>
              <a:spcBef>
                <a:spcPts val="600"/>
              </a:spcBef>
              <a:spcAft>
                <a:spcPts val="600"/>
              </a:spcAft>
            </a:pPr>
            <a:endParaRPr lang="en-US" sz="2000" dirty="0">
              <a:solidFill>
                <a:schemeClr val="tx1"/>
              </a:solidFill>
              <a:effectLst/>
              <a:latin typeface="Times New Roman" panose="02020603050405020304" pitchFamily="18" charset="0"/>
              <a:ea typeface="Calibri" panose="020F0502020204030204" pitchFamily="34" charset="0"/>
            </a:endParaRPr>
          </a:p>
        </p:txBody>
      </p:sp>
      <p:pic>
        <p:nvPicPr>
          <p:cNvPr id="6146" name="Picture 1">
            <a:extLst>
              <a:ext uri="{FF2B5EF4-FFF2-40B4-BE49-F238E27FC236}">
                <a16:creationId xmlns:a16="http://schemas.microsoft.com/office/drawing/2014/main" id="{44BAC9CD-8324-B2CD-3939-3D9D8E102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532619"/>
            <a:ext cx="3886200" cy="463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10E4A433-2F4E-BE99-49DD-FACAF8218C49}"/>
              </a:ext>
            </a:extLst>
          </p:cNvPr>
          <p:cNvSpPr txBox="1">
            <a:spLocks/>
          </p:cNvSpPr>
          <p:nvPr/>
        </p:nvSpPr>
        <p:spPr>
          <a:xfrm>
            <a:off x="8162623" y="1947173"/>
            <a:ext cx="3276598" cy="4377427"/>
          </a:xfrm>
          <a:prstGeom prst="rect">
            <a:avLst/>
          </a:prstGeom>
        </p:spPr>
        <p:txBody>
          <a:bodyPr vert="horz" lIns="91440" tIns="45720" rIns="91440" bIns="45720" rtlCol="0">
            <a:normAutofit fontScale="62500" lnSpcReduction="2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đất</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đất</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loại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bất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động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sản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loại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bất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động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sản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bất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động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sản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bất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động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sản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hàng</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hàng</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1"/>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mục</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29662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146"/>
                                        </p:tgtEl>
                                        <p:attrNameLst>
                                          <p:attrName>style.visibility</p:attrName>
                                        </p:attrNameLst>
                                      </p:cBhvr>
                                      <p:to>
                                        <p:strVal val="visible"/>
                                      </p:to>
                                    </p:set>
                                    <p:anim calcmode="lin" valueType="num">
                                      <p:cBhvr additive="base">
                                        <p:cTn id="22" dur="500" fill="hold"/>
                                        <p:tgtEl>
                                          <p:spTgt spid="6146"/>
                                        </p:tgtEl>
                                        <p:attrNameLst>
                                          <p:attrName>ppt_x</p:attrName>
                                        </p:attrNameLst>
                                      </p:cBhvr>
                                      <p:tavLst>
                                        <p:tav tm="0">
                                          <p:val>
                                            <p:strVal val="#ppt_x"/>
                                          </p:val>
                                        </p:tav>
                                        <p:tav tm="100000">
                                          <p:val>
                                            <p:strVal val="#ppt_x"/>
                                          </p:val>
                                        </p:tav>
                                      </p:tavLst>
                                    </p:anim>
                                    <p:anim calcmode="lin" valueType="num">
                                      <p:cBhvr additive="base">
                                        <p:cTn id="23" dur="500" fill="hold"/>
                                        <p:tgtEl>
                                          <p:spTgt spid="614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Sơ đồ luồng dữ liệu dưới đỉnh cho chức năng</a:t>
            </a:r>
            <a:r>
              <a:rPr lang="en-US" sz="2000" b="1" i="1" dirty="0">
                <a:latin typeface="Tahoma (Body)"/>
                <a:cs typeface="Times New Roman" panose="02020603050405020304" pitchFamily="18" charset="0"/>
              </a:rPr>
              <a:t> </a:t>
            </a:r>
            <a:r>
              <a:rPr lang="vi-VN" sz="2000" b="1" i="1" dirty="0">
                <a:latin typeface="Tahoma (Body)"/>
                <a:cs typeface="Times New Roman" panose="02020603050405020304" pitchFamily="18" charset="0"/>
              </a:rPr>
              <a:t>QUẢN LÝ GIAO DỊCH</a:t>
            </a:r>
          </a:p>
        </p:txBody>
      </p:sp>
      <p:sp>
        <p:nvSpPr>
          <p:cNvPr id="10" name="Content Placeholder 2">
            <a:extLst>
              <a:ext uri="{FF2B5EF4-FFF2-40B4-BE49-F238E27FC236}">
                <a16:creationId xmlns:a16="http://schemas.microsoft.com/office/drawing/2014/main" id="{ADA67F70-3B33-A6A0-C351-2F8FDF623FD6}"/>
              </a:ext>
            </a:extLst>
          </p:cNvPr>
          <p:cNvSpPr>
            <a:spLocks noGrp="1"/>
          </p:cNvSpPr>
          <p:nvPr>
            <p:ph sz="half" idx="1"/>
          </p:nvPr>
        </p:nvSpPr>
        <p:spPr>
          <a:xfrm>
            <a:off x="6094412" y="1676400"/>
            <a:ext cx="4114799" cy="4225026"/>
          </a:xfrm>
        </p:spPr>
        <p:txBody>
          <a:bodyPr>
            <a:normAutofit fontScale="85000" lnSpcReduction="20000"/>
          </a:bodyPr>
          <a:lstStyle/>
          <a:p>
            <a:pPr marL="0" marR="0" indent="228600" algn="just">
              <a:lnSpc>
                <a:spcPct val="150000"/>
              </a:lnSpc>
              <a:spcBef>
                <a:spcPts val="600"/>
              </a:spcBef>
              <a:spcAft>
                <a:spcPts val="600"/>
              </a:spcAft>
            </a:pPr>
            <a:r>
              <a:rPr lang="en-US" sz="1800" b="1" i="1" u="sng" dirty="0" err="1">
                <a:solidFill>
                  <a:schemeClr val="tx1"/>
                </a:solidFill>
                <a:effectLst/>
                <a:latin typeface="Times New Roman" panose="02020603050405020304" pitchFamily="18" charset="0"/>
                <a:ea typeface="Calibri" panose="020F0502020204030204" pitchFamily="34" charset="0"/>
              </a:rPr>
              <a:t>Chú</a:t>
            </a:r>
            <a:r>
              <a:rPr lang="en-US" sz="1800" b="1" i="1" u="sng" dirty="0">
                <a:solidFill>
                  <a:schemeClr val="tx1"/>
                </a:solidFill>
                <a:effectLst/>
                <a:latin typeface="Times New Roman" panose="02020603050405020304" pitchFamily="18" charset="0"/>
                <a:ea typeface="Calibri" panose="020F0502020204030204" pitchFamily="34" charset="0"/>
              </a:rPr>
              <a:t> </a:t>
            </a:r>
            <a:r>
              <a:rPr lang="en-US" sz="1800" b="1" i="1" u="sng" dirty="0" err="1">
                <a:solidFill>
                  <a:schemeClr val="tx1"/>
                </a:solidFill>
                <a:effectLst/>
                <a:latin typeface="Times New Roman" panose="02020603050405020304" pitchFamily="18" charset="0"/>
                <a:ea typeface="Calibri" panose="020F0502020204030204" pitchFamily="34" charset="0"/>
              </a:rPr>
              <a:t>thích</a:t>
            </a:r>
            <a:r>
              <a:rPr lang="en-US" sz="1800" b="1" i="1" u="sng" dirty="0">
                <a:solidFill>
                  <a:schemeClr val="tx1"/>
                </a:solidFill>
                <a:effectLst/>
                <a:latin typeface="Times New Roman" panose="02020603050405020304" pitchFamily="18" charset="0"/>
                <a:ea typeface="Calibri" panose="020F0502020204030204" pitchFamily="34" charset="0"/>
              </a:rPr>
              <a:t>:</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phiếu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giữ</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chỗ</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phiếu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giữ</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chỗ</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phiếu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đặt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cọc</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phiếu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đặt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cọc</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hợp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đồng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mua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hợp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đồng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mua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lịch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toán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lịch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toán</a:t>
            </a:r>
            <a:r>
              <a:rPr lang="en-US" sz="1800" dirty="0">
                <a:solidFill>
                  <a:schemeClr val="tx1"/>
                </a:solidFill>
                <a:effectLst/>
                <a:latin typeface="Times New Roman" panose="02020603050405020304" pitchFamily="18" charset="0"/>
                <a:ea typeface="Calibri" panose="020F0502020204030204" pitchFamily="34" charset="0"/>
              </a:rPr>
              <a:t>.</a:t>
            </a:r>
          </a:p>
          <a:p>
            <a:pPr marL="0" marR="0" indent="228600" algn="just">
              <a:lnSpc>
                <a:spcPct val="95000"/>
              </a:lnSpc>
              <a:spcBef>
                <a:spcPts val="600"/>
              </a:spcBef>
              <a:spcAft>
                <a:spcPts val="600"/>
              </a:spcAft>
            </a:pPr>
            <a:endParaRPr lang="en-US" sz="2000" dirty="0">
              <a:solidFill>
                <a:schemeClr val="tx1"/>
              </a:solidFill>
              <a:effectLst/>
              <a:latin typeface="Times New Roman" panose="02020603050405020304" pitchFamily="18" charset="0"/>
              <a:ea typeface="Calibri" panose="020F0502020204030204" pitchFamily="34" charset="0"/>
            </a:endParaRPr>
          </a:p>
        </p:txBody>
      </p:sp>
      <p:pic>
        <p:nvPicPr>
          <p:cNvPr id="7170" name="Picture 1">
            <a:extLst>
              <a:ext uri="{FF2B5EF4-FFF2-40B4-BE49-F238E27FC236}">
                <a16:creationId xmlns:a16="http://schemas.microsoft.com/office/drawing/2014/main" id="{2ABABDA2-5449-64D2-8B23-75B8AD8A1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1947173"/>
            <a:ext cx="4876800" cy="308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51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170"/>
                                        </p:tgtEl>
                                        <p:attrNameLst>
                                          <p:attrName>style.visibility</p:attrName>
                                        </p:attrNameLst>
                                      </p:cBhvr>
                                      <p:to>
                                        <p:strVal val="visible"/>
                                      </p:to>
                                    </p:set>
                                    <p:anim calcmode="lin" valueType="num">
                                      <p:cBhvr additive="base">
                                        <p:cTn id="22" dur="500" fill="hold"/>
                                        <p:tgtEl>
                                          <p:spTgt spid="7170"/>
                                        </p:tgtEl>
                                        <p:attrNameLst>
                                          <p:attrName>ppt_x</p:attrName>
                                        </p:attrNameLst>
                                      </p:cBhvr>
                                      <p:tavLst>
                                        <p:tav tm="0">
                                          <p:val>
                                            <p:strVal val="#ppt_x"/>
                                          </p:val>
                                        </p:tav>
                                        <p:tav tm="100000">
                                          <p:val>
                                            <p:strVal val="#ppt_x"/>
                                          </p:val>
                                        </p:tav>
                                      </p:tavLst>
                                    </p:anim>
                                    <p:anim calcmode="lin" valueType="num">
                                      <p:cBhvr additive="base">
                                        <p:cTn id="23"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Sơ đồ luồng dữ liệu dưới đỉnh cho chức năng</a:t>
            </a:r>
            <a:r>
              <a:rPr lang="en-US" sz="2000" b="1" i="1" dirty="0">
                <a:latin typeface="Tahoma (Body)"/>
                <a:cs typeface="Times New Roman" panose="02020603050405020304" pitchFamily="18" charset="0"/>
              </a:rPr>
              <a:t> </a:t>
            </a:r>
            <a:r>
              <a:rPr lang="vi-VN" sz="2000" b="1" i="1" dirty="0">
                <a:latin typeface="Tahoma (Body)"/>
                <a:cs typeface="Times New Roman" panose="02020603050405020304" pitchFamily="18" charset="0"/>
              </a:rPr>
              <a:t>THỐNG KÊ BÁO CÁO</a:t>
            </a:r>
          </a:p>
        </p:txBody>
      </p:sp>
      <p:sp>
        <p:nvSpPr>
          <p:cNvPr id="10" name="Content Placeholder 2">
            <a:extLst>
              <a:ext uri="{FF2B5EF4-FFF2-40B4-BE49-F238E27FC236}">
                <a16:creationId xmlns:a16="http://schemas.microsoft.com/office/drawing/2014/main" id="{ADA67F70-3B33-A6A0-C351-2F8FDF623FD6}"/>
              </a:ext>
            </a:extLst>
          </p:cNvPr>
          <p:cNvSpPr>
            <a:spLocks noGrp="1"/>
          </p:cNvSpPr>
          <p:nvPr>
            <p:ph sz="half" idx="1"/>
          </p:nvPr>
        </p:nvSpPr>
        <p:spPr>
          <a:xfrm>
            <a:off x="5408612" y="1598332"/>
            <a:ext cx="3045361" cy="4573868"/>
          </a:xfrm>
        </p:spPr>
        <p:txBody>
          <a:bodyPr>
            <a:normAutofit fontScale="62500" lnSpcReduction="20000"/>
          </a:bodyPr>
          <a:lstStyle/>
          <a:p>
            <a:pPr marL="0" marR="0" indent="228600" algn="just">
              <a:lnSpc>
                <a:spcPct val="150000"/>
              </a:lnSpc>
              <a:spcBef>
                <a:spcPts val="600"/>
              </a:spcBef>
              <a:spcAft>
                <a:spcPts val="600"/>
              </a:spcAft>
            </a:pPr>
            <a:r>
              <a:rPr lang="en-US" sz="1800" b="1" i="1" u="sng" dirty="0" err="1">
                <a:solidFill>
                  <a:schemeClr val="tx1"/>
                </a:solidFill>
                <a:effectLst/>
                <a:latin typeface="Times New Roman" panose="02020603050405020304" pitchFamily="18" charset="0"/>
                <a:ea typeface="Calibri" panose="020F0502020204030204" pitchFamily="34" charset="0"/>
              </a:rPr>
              <a:t>Chú</a:t>
            </a:r>
            <a:r>
              <a:rPr lang="en-US" sz="1800" b="1" i="1" u="sng" dirty="0">
                <a:solidFill>
                  <a:schemeClr val="tx1"/>
                </a:solidFill>
                <a:effectLst/>
                <a:latin typeface="Times New Roman" panose="02020603050405020304" pitchFamily="18" charset="0"/>
                <a:ea typeface="Calibri" panose="020F0502020204030204" pitchFamily="34" charset="0"/>
              </a:rPr>
              <a:t> </a:t>
            </a:r>
            <a:r>
              <a:rPr lang="en-US" sz="1800" b="1" i="1" u="sng" dirty="0" err="1">
                <a:solidFill>
                  <a:schemeClr val="tx1"/>
                </a:solidFill>
                <a:effectLst/>
                <a:latin typeface="Times New Roman" panose="02020603050405020304" pitchFamily="18" charset="0"/>
                <a:ea typeface="Calibri" panose="020F0502020204030204" pitchFamily="34" charset="0"/>
              </a:rPr>
              <a:t>thích</a:t>
            </a:r>
            <a:r>
              <a:rPr lang="en-US" sz="1800" b="1" i="1" u="sng" dirty="0">
                <a:solidFill>
                  <a:schemeClr val="tx1"/>
                </a:solidFill>
                <a:effectLst/>
                <a:latin typeface="Times New Roman" panose="02020603050405020304" pitchFamily="18" charset="0"/>
                <a:ea typeface="Calibri" panose="020F0502020204030204" pitchFamily="34" charset="0"/>
              </a:rPr>
              <a:t>:</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nhân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viên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nhân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viên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dự</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dự</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bất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động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sản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bất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động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sản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hàng</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hàng</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phiếu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giữ</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chỗ</a:t>
            </a:r>
            <a:r>
              <a:rPr lang="en-US" sz="1800" dirty="0">
                <a:solidFill>
                  <a:schemeClr val="tx1"/>
                </a:solidFill>
                <a:effectLst/>
                <a:latin typeface="Times New Roman" panose="02020603050405020304" pitchFamily="18" charset="0"/>
                <a:ea typeface="Calibri" panose="020F0502020204030204" pitchFamily="34" charset="0"/>
              </a:rPr>
              <a:t>.</a:t>
            </a:r>
          </a:p>
        </p:txBody>
      </p:sp>
      <p:pic>
        <p:nvPicPr>
          <p:cNvPr id="8194" name="Picture 1">
            <a:extLst>
              <a:ext uri="{FF2B5EF4-FFF2-40B4-BE49-F238E27FC236}">
                <a16:creationId xmlns:a16="http://schemas.microsoft.com/office/drawing/2014/main" id="{0E6DF88E-CD59-37F1-6690-3D089559C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471568"/>
            <a:ext cx="4468883" cy="510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4B92EF65-369E-648F-4025-8F4493F7B057}"/>
              </a:ext>
            </a:extLst>
          </p:cNvPr>
          <p:cNvSpPr txBox="1">
            <a:spLocks/>
          </p:cNvSpPr>
          <p:nvPr/>
        </p:nvSpPr>
        <p:spPr>
          <a:xfrm>
            <a:off x="8554104" y="1957659"/>
            <a:ext cx="3045361" cy="4343400"/>
          </a:xfrm>
          <a:prstGeom prst="rect">
            <a:avLst/>
          </a:prstGeom>
        </p:spPr>
        <p:txBody>
          <a:bodyPr vert="horz" lIns="91440" tIns="45720" rIns="91440" bIns="45720" rtlCol="0">
            <a:normAutofit fontScale="62500" lnSpcReduction="2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phiếu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giữ</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chỗ</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phiếu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đặt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cọc</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phiếu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đặt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cọc</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hợp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đồng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mua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hợp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đồng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mua</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lịch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toán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báo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cáo</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sách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lịch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toán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thống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kê</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doanh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thu</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startAt="10"/>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thống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kê</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doanh</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thu</a:t>
            </a:r>
            <a:r>
              <a:rPr lang="en-US" sz="1800" dirty="0">
                <a:solidFill>
                  <a:schemeClr val="tx1"/>
                </a:solidFill>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112953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8194"/>
                                        </p:tgtEl>
                                        <p:attrNameLst>
                                          <p:attrName>style.visibility</p:attrName>
                                        </p:attrNameLst>
                                      </p:cBhvr>
                                      <p:to>
                                        <p:strVal val="visible"/>
                                      </p:to>
                                    </p:set>
                                    <p:anim calcmode="lin" valueType="num">
                                      <p:cBhvr additive="base">
                                        <p:cTn id="22" dur="500" fill="hold"/>
                                        <p:tgtEl>
                                          <p:spTgt spid="8194"/>
                                        </p:tgtEl>
                                        <p:attrNameLst>
                                          <p:attrName>ppt_x</p:attrName>
                                        </p:attrNameLst>
                                      </p:cBhvr>
                                      <p:tavLst>
                                        <p:tav tm="0">
                                          <p:val>
                                            <p:strVal val="#ppt_x"/>
                                          </p:val>
                                        </p:tav>
                                        <p:tav tm="100000">
                                          <p:val>
                                            <p:strVal val="#ppt_x"/>
                                          </p:val>
                                        </p:tav>
                                      </p:tavLst>
                                    </p:anim>
                                    <p:anim calcmode="lin" valueType="num">
                                      <p:cBhvr additive="base">
                                        <p:cTn id="23" dur="500" fill="hold"/>
                                        <p:tgtEl>
                                          <p:spTgt spid="819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Sơ đồ liên kết giữa các thực thể</a:t>
            </a:r>
          </a:p>
        </p:txBody>
      </p:sp>
      <p:pic>
        <p:nvPicPr>
          <p:cNvPr id="9218" name="Picture 1">
            <a:extLst>
              <a:ext uri="{FF2B5EF4-FFF2-40B4-BE49-F238E27FC236}">
                <a16:creationId xmlns:a16="http://schemas.microsoft.com/office/drawing/2014/main" id="{F3083A45-1AE5-FA4A-89BC-AE2F129B6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1428570"/>
            <a:ext cx="5943600" cy="52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4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additive="base">
                                        <p:cTn id="17" dur="500" fill="hold"/>
                                        <p:tgtEl>
                                          <p:spTgt spid="9218"/>
                                        </p:tgtEl>
                                        <p:attrNameLst>
                                          <p:attrName>ppt_x</p:attrName>
                                        </p:attrNameLst>
                                      </p:cBhvr>
                                      <p:tavLst>
                                        <p:tav tm="0">
                                          <p:val>
                                            <p:strVal val="#ppt_x"/>
                                          </p:val>
                                        </p:tav>
                                        <p:tav tm="100000">
                                          <p:val>
                                            <p:strVal val="#ppt_x"/>
                                          </p:val>
                                        </p:tav>
                                      </p:tavLst>
                                    </p:anim>
                                    <p:anim calcmode="lin" valueType="num">
                                      <p:cBhvr additive="base">
                                        <p:cTn id="1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Mô hình dữ liệu quan hệ</a:t>
            </a:r>
            <a:r>
              <a:rPr lang="en-US" sz="2000" b="1" i="1" dirty="0">
                <a:latin typeface="Tahoma (Body)"/>
                <a:cs typeface="Times New Roman" panose="02020603050405020304" pitchFamily="18" charset="0"/>
              </a:rPr>
              <a:t> - </a:t>
            </a:r>
            <a:r>
              <a:rPr lang="en-US" sz="2000" b="1" i="1" dirty="0" err="1">
                <a:latin typeface="Tahoma (Body)"/>
                <a:cs typeface="Times New Roman" panose="02020603050405020304" pitchFamily="18" charset="0"/>
              </a:rPr>
              <a:t>Nhân</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Viên</a:t>
            </a:r>
            <a:endParaRPr lang="vi-VN" sz="2000" b="1" i="1" dirty="0">
              <a:latin typeface="Tahoma (Body)"/>
              <a:cs typeface="Times New Roman" panose="02020603050405020304" pitchFamily="18" charset="0"/>
            </a:endParaRPr>
          </a:p>
        </p:txBody>
      </p:sp>
      <p:pic>
        <p:nvPicPr>
          <p:cNvPr id="10242" name="Picture 1">
            <a:extLst>
              <a:ext uri="{FF2B5EF4-FFF2-40B4-BE49-F238E27FC236}">
                <a16:creationId xmlns:a16="http://schemas.microsoft.com/office/drawing/2014/main" id="{E123FEC7-2BF6-9FEB-C4EB-5F91080CB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522" y="1752600"/>
            <a:ext cx="7467600" cy="44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1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42"/>
                                        </p:tgtEl>
                                        <p:attrNameLst>
                                          <p:attrName>style.visibility</p:attrName>
                                        </p:attrNameLst>
                                      </p:cBhvr>
                                      <p:to>
                                        <p:strVal val="visible"/>
                                      </p:to>
                                    </p:set>
                                    <p:anim calcmode="lin" valueType="num">
                                      <p:cBhvr additive="base">
                                        <p:cTn id="17" dur="500" fill="hold"/>
                                        <p:tgtEl>
                                          <p:spTgt spid="10242"/>
                                        </p:tgtEl>
                                        <p:attrNameLst>
                                          <p:attrName>ppt_x</p:attrName>
                                        </p:attrNameLst>
                                      </p:cBhvr>
                                      <p:tavLst>
                                        <p:tav tm="0">
                                          <p:val>
                                            <p:strVal val="#ppt_x"/>
                                          </p:val>
                                        </p:tav>
                                        <p:tav tm="100000">
                                          <p:val>
                                            <p:strVal val="#ppt_x"/>
                                          </p:val>
                                        </p:tav>
                                      </p:tavLst>
                                    </p:anim>
                                    <p:anim calcmode="lin" valueType="num">
                                      <p:cBhvr additive="base">
                                        <p:cTn id="1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Mô hình dữ liệu quan hệ</a:t>
            </a:r>
            <a:r>
              <a:rPr lang="en-US" sz="2000" b="1" i="1" dirty="0">
                <a:latin typeface="Tahoma (Body)"/>
                <a:cs typeface="Times New Roman" panose="02020603050405020304" pitchFamily="18" charset="0"/>
              </a:rPr>
              <a:t> - </a:t>
            </a:r>
            <a:r>
              <a:rPr lang="en-US" sz="2000" b="1" i="1" dirty="0" err="1">
                <a:latin typeface="Tahoma (Body)"/>
                <a:cs typeface="Times New Roman" panose="02020603050405020304" pitchFamily="18" charset="0"/>
              </a:rPr>
              <a:t>Khách</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Hàng</a:t>
            </a:r>
            <a:endParaRPr lang="vi-VN" sz="2000" b="1" i="1" dirty="0">
              <a:latin typeface="Tahoma (Body)"/>
              <a:cs typeface="Times New Roman" panose="02020603050405020304" pitchFamily="18" charset="0"/>
            </a:endParaRPr>
          </a:p>
        </p:txBody>
      </p:sp>
      <p:pic>
        <p:nvPicPr>
          <p:cNvPr id="11267" name="Picture 1">
            <a:extLst>
              <a:ext uri="{FF2B5EF4-FFF2-40B4-BE49-F238E27FC236}">
                <a16:creationId xmlns:a16="http://schemas.microsoft.com/office/drawing/2014/main" id="{88E36C23-D3EF-8FF2-7B25-F633FFE60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447800"/>
            <a:ext cx="7162800" cy="489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91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267"/>
                                        </p:tgtEl>
                                        <p:attrNameLst>
                                          <p:attrName>style.visibility</p:attrName>
                                        </p:attrNameLst>
                                      </p:cBhvr>
                                      <p:to>
                                        <p:strVal val="visible"/>
                                      </p:to>
                                    </p:set>
                                    <p:anim calcmode="lin" valueType="num">
                                      <p:cBhvr additive="base">
                                        <p:cTn id="17" dur="500" fill="hold"/>
                                        <p:tgtEl>
                                          <p:spTgt spid="11267"/>
                                        </p:tgtEl>
                                        <p:attrNameLst>
                                          <p:attrName>ppt_x</p:attrName>
                                        </p:attrNameLst>
                                      </p:cBhvr>
                                      <p:tavLst>
                                        <p:tav tm="0">
                                          <p:val>
                                            <p:strVal val="#ppt_x"/>
                                          </p:val>
                                        </p:tav>
                                        <p:tav tm="100000">
                                          <p:val>
                                            <p:strVal val="#ppt_x"/>
                                          </p:val>
                                        </p:tav>
                                      </p:tavLst>
                                    </p:anim>
                                    <p:anim calcmode="lin" valueType="num">
                                      <p:cBhvr additive="base">
                                        <p:cTn id="1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Mô hình dữ liệu quan hệ</a:t>
            </a:r>
            <a:r>
              <a:rPr lang="en-US" sz="2000" b="1" i="1" dirty="0">
                <a:latin typeface="Tahoma (Body)"/>
                <a:cs typeface="Times New Roman" panose="02020603050405020304" pitchFamily="18" charset="0"/>
              </a:rPr>
              <a:t> -  </a:t>
            </a:r>
            <a:r>
              <a:rPr lang="en-US" sz="2000" b="1" i="1" dirty="0" err="1">
                <a:latin typeface="Tahoma (Body)"/>
                <a:cs typeface="Times New Roman" panose="02020603050405020304" pitchFamily="18" charset="0"/>
              </a:rPr>
              <a:t>Bất</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Động</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Sản</a:t>
            </a:r>
            <a:endParaRPr lang="vi-VN" sz="2000" b="1" i="1" dirty="0">
              <a:latin typeface="Tahoma (Body)"/>
              <a:cs typeface="Times New Roman" panose="02020603050405020304" pitchFamily="18" charset="0"/>
            </a:endParaRPr>
          </a:p>
        </p:txBody>
      </p:sp>
      <p:pic>
        <p:nvPicPr>
          <p:cNvPr id="12290" name="Picture 1">
            <a:extLst>
              <a:ext uri="{FF2B5EF4-FFF2-40B4-BE49-F238E27FC236}">
                <a16:creationId xmlns:a16="http://schemas.microsoft.com/office/drawing/2014/main" id="{C59C6654-D884-AB4A-1BE8-7BDD95C00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1600200"/>
            <a:ext cx="6172200" cy="464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65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2290"/>
                                        </p:tgtEl>
                                        <p:attrNameLst>
                                          <p:attrName>style.visibility</p:attrName>
                                        </p:attrNameLst>
                                      </p:cBhvr>
                                      <p:to>
                                        <p:strVal val="visible"/>
                                      </p:to>
                                    </p:set>
                                    <p:anim calcmode="lin" valueType="num">
                                      <p:cBhvr additive="base">
                                        <p:cTn id="17" dur="500" fill="hold"/>
                                        <p:tgtEl>
                                          <p:spTgt spid="12290"/>
                                        </p:tgtEl>
                                        <p:attrNameLst>
                                          <p:attrName>ppt_x</p:attrName>
                                        </p:attrNameLst>
                                      </p:cBhvr>
                                      <p:tavLst>
                                        <p:tav tm="0">
                                          <p:val>
                                            <p:strVal val="#ppt_x"/>
                                          </p:val>
                                        </p:tav>
                                        <p:tav tm="100000">
                                          <p:val>
                                            <p:strVal val="#ppt_x"/>
                                          </p:val>
                                        </p:tav>
                                      </p:tavLst>
                                    </p:anim>
                                    <p:anim calcmode="lin" valueType="num">
                                      <p:cBhvr additive="base">
                                        <p:cTn id="1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Mô hình dữ liệu quan hệ</a:t>
            </a:r>
            <a:r>
              <a:rPr lang="en-US" sz="2000" b="1" i="1" dirty="0">
                <a:latin typeface="Tahoma (Body)"/>
                <a:cs typeface="Times New Roman" panose="02020603050405020304" pitchFamily="18" charset="0"/>
              </a:rPr>
              <a:t> -  </a:t>
            </a:r>
            <a:r>
              <a:rPr lang="en-US" sz="2000" b="1" i="1" dirty="0" err="1">
                <a:latin typeface="Tahoma (Body)"/>
                <a:cs typeface="Times New Roman" panose="02020603050405020304" pitchFamily="18" charset="0"/>
              </a:rPr>
              <a:t>Phiếu</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Giữ</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Chỗ</a:t>
            </a:r>
            <a:endParaRPr lang="vi-VN" sz="2000" b="1" i="1" dirty="0">
              <a:latin typeface="Tahoma (Body)"/>
              <a:cs typeface="Times New Roman" panose="02020603050405020304" pitchFamily="18" charset="0"/>
            </a:endParaRPr>
          </a:p>
        </p:txBody>
      </p:sp>
      <p:pic>
        <p:nvPicPr>
          <p:cNvPr id="13314" name="Picture 1">
            <a:extLst>
              <a:ext uri="{FF2B5EF4-FFF2-40B4-BE49-F238E27FC236}">
                <a16:creationId xmlns:a16="http://schemas.microsoft.com/office/drawing/2014/main" id="{EAD861FC-5638-FA86-5EB9-A71C40188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1416810"/>
            <a:ext cx="6870906" cy="490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88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314"/>
                                        </p:tgtEl>
                                        <p:attrNameLst>
                                          <p:attrName>style.visibility</p:attrName>
                                        </p:attrNameLst>
                                      </p:cBhvr>
                                      <p:to>
                                        <p:strVal val="visible"/>
                                      </p:to>
                                    </p:set>
                                    <p:anim calcmode="lin" valueType="num">
                                      <p:cBhvr additive="base">
                                        <p:cTn id="17" dur="500" fill="hold"/>
                                        <p:tgtEl>
                                          <p:spTgt spid="13314"/>
                                        </p:tgtEl>
                                        <p:attrNameLst>
                                          <p:attrName>ppt_x</p:attrName>
                                        </p:attrNameLst>
                                      </p:cBhvr>
                                      <p:tavLst>
                                        <p:tav tm="0">
                                          <p:val>
                                            <p:strVal val="#ppt_x"/>
                                          </p:val>
                                        </p:tav>
                                        <p:tav tm="100000">
                                          <p:val>
                                            <p:strVal val="#ppt_x"/>
                                          </p:val>
                                        </p:tav>
                                      </p:tavLst>
                                    </p:anim>
                                    <p:anim calcmode="lin" valueType="num">
                                      <p:cBhvr additive="base">
                                        <p:cTn id="1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Mô hình dữ liệu quan hệ</a:t>
            </a:r>
            <a:r>
              <a:rPr lang="en-US" sz="2000" b="1" i="1" dirty="0">
                <a:latin typeface="Tahoma (Body)"/>
                <a:cs typeface="Times New Roman" panose="02020603050405020304" pitchFamily="18" charset="0"/>
              </a:rPr>
              <a:t> -  </a:t>
            </a:r>
            <a:r>
              <a:rPr lang="en-US" sz="2000" b="1" i="1" dirty="0" err="1">
                <a:latin typeface="Tahoma (Body)"/>
                <a:cs typeface="Times New Roman" panose="02020603050405020304" pitchFamily="18" charset="0"/>
              </a:rPr>
              <a:t>Phiếu</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Đặt</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Cọc</a:t>
            </a:r>
            <a:endParaRPr lang="vi-VN" sz="2000" b="1" i="1" dirty="0">
              <a:latin typeface="Tahoma (Body)"/>
              <a:cs typeface="Times New Roman" panose="02020603050405020304" pitchFamily="18" charset="0"/>
            </a:endParaRPr>
          </a:p>
        </p:txBody>
      </p:sp>
      <p:pic>
        <p:nvPicPr>
          <p:cNvPr id="14338" name="Picture 1">
            <a:extLst>
              <a:ext uri="{FF2B5EF4-FFF2-40B4-BE49-F238E27FC236}">
                <a16:creationId xmlns:a16="http://schemas.microsoft.com/office/drawing/2014/main" id="{6CEF0ED2-E3A5-0E3A-A9E3-DA85085C7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496" y="1570139"/>
            <a:ext cx="7105432" cy="484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36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4338"/>
                                        </p:tgtEl>
                                        <p:attrNameLst>
                                          <p:attrName>style.visibility</p:attrName>
                                        </p:attrNameLst>
                                      </p:cBhvr>
                                      <p:to>
                                        <p:strVal val="visible"/>
                                      </p:to>
                                    </p:set>
                                    <p:anim calcmode="lin" valueType="num">
                                      <p:cBhvr additive="base">
                                        <p:cTn id="16" dur="500" fill="hold"/>
                                        <p:tgtEl>
                                          <p:spTgt spid="14338"/>
                                        </p:tgtEl>
                                        <p:attrNameLst>
                                          <p:attrName>ppt_x</p:attrName>
                                        </p:attrNameLst>
                                      </p:cBhvr>
                                      <p:tavLst>
                                        <p:tav tm="0">
                                          <p:val>
                                            <p:strVal val="#ppt_x"/>
                                          </p:val>
                                        </p:tav>
                                        <p:tav tm="100000">
                                          <p:val>
                                            <p:strVal val="#ppt_x"/>
                                          </p:val>
                                        </p:tav>
                                      </p:tavLst>
                                    </p:anim>
                                    <p:anim calcmode="lin" valueType="num">
                                      <p:cBhvr additive="base">
                                        <p:cTn id="17"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Mô hình dữ liệu quan hệ</a:t>
            </a:r>
            <a:r>
              <a:rPr lang="en-US" sz="2000" b="1" i="1" dirty="0">
                <a:latin typeface="Tahoma (Body)"/>
                <a:cs typeface="Times New Roman" panose="02020603050405020304" pitchFamily="18" charset="0"/>
              </a:rPr>
              <a:t> -  </a:t>
            </a:r>
            <a:r>
              <a:rPr lang="en-US" sz="2000" b="1" i="1" dirty="0" err="1">
                <a:latin typeface="Tahoma (Body)"/>
                <a:cs typeface="Times New Roman" panose="02020603050405020304" pitchFamily="18" charset="0"/>
              </a:rPr>
              <a:t>Hợp</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Đồng</a:t>
            </a:r>
            <a:r>
              <a:rPr lang="en-US" sz="2000" b="1" i="1" dirty="0">
                <a:latin typeface="Tahoma (Body)"/>
                <a:cs typeface="Times New Roman" panose="02020603050405020304" pitchFamily="18" charset="0"/>
              </a:rPr>
              <a:t> Mua </a:t>
            </a:r>
            <a:r>
              <a:rPr lang="en-US" sz="2000" b="1" i="1" dirty="0" err="1">
                <a:latin typeface="Tahoma (Body)"/>
                <a:cs typeface="Times New Roman" panose="02020603050405020304" pitchFamily="18" charset="0"/>
              </a:rPr>
              <a:t>Bán</a:t>
            </a:r>
            <a:endParaRPr lang="vi-VN" sz="2000" b="1" i="1" dirty="0">
              <a:latin typeface="Tahoma (Body)"/>
              <a:cs typeface="Times New Roman" panose="02020603050405020304" pitchFamily="18" charset="0"/>
            </a:endParaRPr>
          </a:p>
        </p:txBody>
      </p:sp>
      <p:pic>
        <p:nvPicPr>
          <p:cNvPr id="15362" name="Picture 1">
            <a:extLst>
              <a:ext uri="{FF2B5EF4-FFF2-40B4-BE49-F238E27FC236}">
                <a16:creationId xmlns:a16="http://schemas.microsoft.com/office/drawing/2014/main" id="{D1B463DE-D653-F30E-29C8-A7372DDF4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1635853"/>
            <a:ext cx="6688754"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25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additive="base">
                                        <p:cTn id="17" dur="500" fill="hold"/>
                                        <p:tgtEl>
                                          <p:spTgt spid="15362"/>
                                        </p:tgtEl>
                                        <p:attrNameLst>
                                          <p:attrName>ppt_x</p:attrName>
                                        </p:attrNameLst>
                                      </p:cBhvr>
                                      <p:tavLst>
                                        <p:tav tm="0">
                                          <p:val>
                                            <p:strVal val="#ppt_x"/>
                                          </p:val>
                                        </p:tav>
                                        <p:tav tm="100000">
                                          <p:val>
                                            <p:strVal val="#ppt_x"/>
                                          </p:val>
                                        </p:tav>
                                      </p:tavLst>
                                    </p:anim>
                                    <p:anim calcmode="lin" valueType="num">
                                      <p:cBhvr additive="base">
                                        <p:cTn id="1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533400"/>
            <a:ext cx="8686801" cy="838200"/>
          </a:xfrm>
        </p:spPr>
        <p:txBody>
          <a:bodyPr/>
          <a:lstStyle/>
          <a:p>
            <a:r>
              <a:rPr lang="en-US" sz="3600" b="1" u="sng" dirty="0">
                <a:latin typeface="Tahoma (Body)"/>
                <a:cs typeface="Times New Roman" panose="02020603050405020304" pitchFamily="18" charset="0"/>
              </a:rPr>
              <a:t>BÁO CÁO ĐỒ ÁN TỐT NGHIỆP</a:t>
            </a:r>
            <a:endParaRPr lang="en-US" u="sng" dirty="0">
              <a:latin typeface="Tahoma (Body)"/>
            </a:endParaRPr>
          </a:p>
        </p:txBody>
      </p:sp>
      <p:sp>
        <p:nvSpPr>
          <p:cNvPr id="14" name="Content Placeholder 13"/>
          <p:cNvSpPr>
            <a:spLocks noGrp="1"/>
          </p:cNvSpPr>
          <p:nvPr>
            <p:ph idx="1"/>
          </p:nvPr>
        </p:nvSpPr>
        <p:spPr/>
        <p:txBody>
          <a:bodyPr>
            <a:normAutofit/>
          </a:bodyPr>
          <a:lstStyle/>
          <a:p>
            <a:r>
              <a:rPr lang="vi-VN" sz="2400" b="1" i="1" dirty="0">
                <a:solidFill>
                  <a:schemeClr val="tx1"/>
                </a:solidFill>
                <a:latin typeface="Times New Roman" panose="02020603050405020304" pitchFamily="18" charset="0"/>
                <a:cs typeface="Times New Roman" panose="02020603050405020304" pitchFamily="18" charset="0"/>
              </a:rPr>
              <a:t>Giới thiệu về đề tài</a:t>
            </a:r>
          </a:p>
          <a:p>
            <a:r>
              <a:rPr lang="vi-VN" sz="2400" b="1" i="1" dirty="0">
                <a:solidFill>
                  <a:schemeClr val="tx1"/>
                </a:solidFill>
                <a:latin typeface="Times New Roman" panose="02020603050405020304" pitchFamily="18" charset="0"/>
                <a:cs typeface="Times New Roman" panose="02020603050405020304" pitchFamily="18" charset="0"/>
              </a:rPr>
              <a:t>Tổng quan về chương trình</a:t>
            </a:r>
          </a:p>
          <a:p>
            <a:r>
              <a:rPr lang="vi-VN" sz="2400" b="1" i="1" dirty="0">
                <a:solidFill>
                  <a:schemeClr val="tx1"/>
                </a:solidFill>
                <a:latin typeface="Times New Roman" panose="02020603050405020304" pitchFamily="18" charset="0"/>
                <a:cs typeface="Times New Roman" panose="02020603050405020304" pitchFamily="18" charset="0"/>
              </a:rPr>
              <a:t>Cơ sở lý thuyết</a:t>
            </a:r>
          </a:p>
          <a:p>
            <a:r>
              <a:rPr lang="vi-VN" sz="2400" b="1" i="1" dirty="0">
                <a:solidFill>
                  <a:schemeClr val="tx1"/>
                </a:solidFill>
                <a:latin typeface="Times New Roman" panose="02020603050405020304" pitchFamily="18" charset="0"/>
                <a:cs typeface="Times New Roman" panose="02020603050405020304" pitchFamily="18" charset="0"/>
              </a:rPr>
              <a:t>Kết luận</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Mô hình dữ liệu quan hệ</a:t>
            </a:r>
            <a:r>
              <a:rPr lang="en-US" sz="2000" b="1" i="1" dirty="0">
                <a:latin typeface="Tahoma (Body)"/>
                <a:cs typeface="Times New Roman" panose="02020603050405020304" pitchFamily="18" charset="0"/>
              </a:rPr>
              <a:t> -  </a:t>
            </a:r>
            <a:r>
              <a:rPr lang="en-US" sz="2000" b="1" i="1" dirty="0" err="1">
                <a:latin typeface="Tahoma (Body)"/>
                <a:cs typeface="Times New Roman" panose="02020603050405020304" pitchFamily="18" charset="0"/>
              </a:rPr>
              <a:t>Hợp</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Đồng</a:t>
            </a:r>
            <a:r>
              <a:rPr lang="en-US" sz="2000" b="1" i="1" dirty="0">
                <a:latin typeface="Tahoma (Body)"/>
                <a:cs typeface="Times New Roman" panose="02020603050405020304" pitchFamily="18" charset="0"/>
              </a:rPr>
              <a:t> Mua </a:t>
            </a:r>
            <a:r>
              <a:rPr lang="en-US" sz="2000" b="1" i="1" dirty="0" err="1">
                <a:latin typeface="Tahoma (Body)"/>
                <a:cs typeface="Times New Roman" panose="02020603050405020304" pitchFamily="18" charset="0"/>
              </a:rPr>
              <a:t>Bán</a:t>
            </a:r>
            <a:endParaRPr lang="vi-VN" sz="2000" b="1" i="1" dirty="0">
              <a:latin typeface="Tahoma (Body)"/>
              <a:cs typeface="Times New Roman" panose="02020603050405020304" pitchFamily="18" charset="0"/>
            </a:endParaRPr>
          </a:p>
        </p:txBody>
      </p:sp>
      <p:pic>
        <p:nvPicPr>
          <p:cNvPr id="15362" name="Picture 1">
            <a:extLst>
              <a:ext uri="{FF2B5EF4-FFF2-40B4-BE49-F238E27FC236}">
                <a16:creationId xmlns:a16="http://schemas.microsoft.com/office/drawing/2014/main" id="{D1B463DE-D653-F30E-29C8-A7372DDF4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1635853"/>
            <a:ext cx="6688754"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725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additive="base">
                                        <p:cTn id="17" dur="500" fill="hold"/>
                                        <p:tgtEl>
                                          <p:spTgt spid="15362"/>
                                        </p:tgtEl>
                                        <p:attrNameLst>
                                          <p:attrName>ppt_x</p:attrName>
                                        </p:attrNameLst>
                                      </p:cBhvr>
                                      <p:tavLst>
                                        <p:tav tm="0">
                                          <p:val>
                                            <p:strVal val="#ppt_x"/>
                                          </p:val>
                                        </p:tav>
                                        <p:tav tm="100000">
                                          <p:val>
                                            <p:strVal val="#ppt_x"/>
                                          </p:val>
                                        </p:tav>
                                      </p:tavLst>
                                    </p:anim>
                                    <p:anim calcmode="lin" valueType="num">
                                      <p:cBhvr additive="base">
                                        <p:cTn id="1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en-US" sz="2000" b="1" i="1" dirty="0" err="1">
                <a:latin typeface="Tahoma (Body)"/>
                <a:cs typeface="Times New Roman" panose="02020603050405020304" pitchFamily="18" charset="0"/>
              </a:rPr>
              <a:t>Một</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số</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giao</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diện</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của</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chương</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trình</a:t>
            </a:r>
            <a:endParaRPr lang="vi-VN" sz="2000" b="1" i="1" dirty="0">
              <a:latin typeface="Tahoma (Body)"/>
              <a:cs typeface="Times New Roman" panose="02020603050405020304" pitchFamily="18" charset="0"/>
            </a:endParaRPr>
          </a:p>
        </p:txBody>
      </p:sp>
      <p:pic>
        <p:nvPicPr>
          <p:cNvPr id="16386" name="Picture 1">
            <a:extLst>
              <a:ext uri="{FF2B5EF4-FFF2-40B4-BE49-F238E27FC236}">
                <a16:creationId xmlns:a16="http://schemas.microsoft.com/office/drawing/2014/main" id="{D55F0828-B1AA-A0A2-F48E-ECC19D842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360802"/>
            <a:ext cx="386397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a:extLst>
              <a:ext uri="{FF2B5EF4-FFF2-40B4-BE49-F238E27FC236}">
                <a16:creationId xmlns:a16="http://schemas.microsoft.com/office/drawing/2014/main" id="{73E421A1-D144-B86D-EA33-2FAAC83FC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212" y="2218189"/>
            <a:ext cx="444182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2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386"/>
                                        </p:tgtEl>
                                        <p:attrNameLst>
                                          <p:attrName>style.visibility</p:attrName>
                                        </p:attrNameLst>
                                      </p:cBhvr>
                                      <p:to>
                                        <p:strVal val="visible"/>
                                      </p:to>
                                    </p:set>
                                    <p:anim calcmode="lin" valueType="num">
                                      <p:cBhvr additive="base">
                                        <p:cTn id="17" dur="500" fill="hold"/>
                                        <p:tgtEl>
                                          <p:spTgt spid="16386"/>
                                        </p:tgtEl>
                                        <p:attrNameLst>
                                          <p:attrName>ppt_x</p:attrName>
                                        </p:attrNameLst>
                                      </p:cBhvr>
                                      <p:tavLst>
                                        <p:tav tm="0">
                                          <p:val>
                                            <p:strVal val="#ppt_x"/>
                                          </p:val>
                                        </p:tav>
                                        <p:tav tm="100000">
                                          <p:val>
                                            <p:strVal val="#ppt_x"/>
                                          </p:val>
                                        </p:tav>
                                      </p:tavLst>
                                    </p:anim>
                                    <p:anim calcmode="lin" valueType="num">
                                      <p:cBhvr additive="base">
                                        <p:cTn id="18" dur="500" fill="hold"/>
                                        <p:tgtEl>
                                          <p:spTgt spid="1638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6387"/>
                                        </p:tgtEl>
                                        <p:attrNameLst>
                                          <p:attrName>style.visibility</p:attrName>
                                        </p:attrNameLst>
                                      </p:cBhvr>
                                      <p:to>
                                        <p:strVal val="visible"/>
                                      </p:to>
                                    </p:set>
                                    <p:anim calcmode="lin" valueType="num">
                                      <p:cBhvr additive="base">
                                        <p:cTn id="22" dur="500" fill="hold"/>
                                        <p:tgtEl>
                                          <p:spTgt spid="16387"/>
                                        </p:tgtEl>
                                        <p:attrNameLst>
                                          <p:attrName>ppt_x</p:attrName>
                                        </p:attrNameLst>
                                      </p:cBhvr>
                                      <p:tavLst>
                                        <p:tav tm="0">
                                          <p:val>
                                            <p:strVal val="#ppt_x"/>
                                          </p:val>
                                        </p:tav>
                                        <p:tav tm="100000">
                                          <p:val>
                                            <p:strVal val="#ppt_x"/>
                                          </p:val>
                                        </p:tav>
                                      </p:tavLst>
                                    </p:anim>
                                    <p:anim calcmode="lin" valueType="num">
                                      <p:cBhvr additive="base">
                                        <p:cTn id="23"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en-US" sz="2000" b="1" i="1" dirty="0" err="1">
                <a:latin typeface="Tahoma (Body)"/>
                <a:cs typeface="Times New Roman" panose="02020603050405020304" pitchFamily="18" charset="0"/>
              </a:rPr>
              <a:t>Một</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số</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giao</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diện</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của</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chương</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trình</a:t>
            </a:r>
            <a:endParaRPr lang="vi-VN" sz="2000" b="1" i="1" dirty="0">
              <a:latin typeface="Tahoma (Body)"/>
              <a:cs typeface="Times New Roman" panose="02020603050405020304" pitchFamily="18" charset="0"/>
            </a:endParaRPr>
          </a:p>
        </p:txBody>
      </p:sp>
      <p:pic>
        <p:nvPicPr>
          <p:cNvPr id="17410" name="Picture 1">
            <a:extLst>
              <a:ext uri="{FF2B5EF4-FFF2-40B4-BE49-F238E27FC236}">
                <a16:creationId xmlns:a16="http://schemas.microsoft.com/office/drawing/2014/main" id="{2C1A2A02-3CFF-BE98-A059-5E6BDE61B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986563"/>
            <a:ext cx="4916395" cy="352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88407DB1-F875-A73F-E1F9-83A1A57B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2015225"/>
            <a:ext cx="5105399" cy="349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21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7410"/>
                                        </p:tgtEl>
                                        <p:attrNameLst>
                                          <p:attrName>style.visibility</p:attrName>
                                        </p:attrNameLst>
                                      </p:cBhvr>
                                      <p:to>
                                        <p:strVal val="visible"/>
                                      </p:to>
                                    </p:set>
                                    <p:anim calcmode="lin" valueType="num">
                                      <p:cBhvr additive="base">
                                        <p:cTn id="17" dur="500" fill="hold"/>
                                        <p:tgtEl>
                                          <p:spTgt spid="17410"/>
                                        </p:tgtEl>
                                        <p:attrNameLst>
                                          <p:attrName>ppt_x</p:attrName>
                                        </p:attrNameLst>
                                      </p:cBhvr>
                                      <p:tavLst>
                                        <p:tav tm="0">
                                          <p:val>
                                            <p:strVal val="#ppt_x"/>
                                          </p:val>
                                        </p:tav>
                                        <p:tav tm="100000">
                                          <p:val>
                                            <p:strVal val="#ppt_x"/>
                                          </p:val>
                                        </p:tav>
                                      </p:tavLst>
                                    </p:anim>
                                    <p:anim calcmode="lin" valueType="num">
                                      <p:cBhvr additive="base">
                                        <p:cTn id="18" dur="500" fill="hold"/>
                                        <p:tgtEl>
                                          <p:spTgt spid="174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914400"/>
            <a:ext cx="9906000" cy="491225"/>
          </a:xfrm>
          <a:prstGeom prst="rect">
            <a:avLst/>
          </a:prstGeom>
          <a:noFill/>
        </p:spPr>
        <p:txBody>
          <a:bodyPr wrap="square">
            <a:spAutoFit/>
          </a:bodyPr>
          <a:lstStyle/>
          <a:p>
            <a:pPr algn="just">
              <a:lnSpc>
                <a:spcPct val="150000"/>
              </a:lnSpc>
            </a:pPr>
            <a:r>
              <a:rPr lang="en-US" sz="2000" b="1" i="1" dirty="0" err="1">
                <a:latin typeface="Tahoma (Body)"/>
                <a:cs typeface="Times New Roman" panose="02020603050405020304" pitchFamily="18" charset="0"/>
              </a:rPr>
              <a:t>Một</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số</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giao</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diện</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của</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chương</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trình</a:t>
            </a:r>
            <a:endParaRPr lang="vi-VN" sz="2000" b="1" i="1" dirty="0">
              <a:latin typeface="Tahoma (Body)"/>
              <a:cs typeface="Times New Roman" panose="02020603050405020304" pitchFamily="18" charset="0"/>
            </a:endParaRPr>
          </a:p>
        </p:txBody>
      </p:sp>
      <p:pic>
        <p:nvPicPr>
          <p:cNvPr id="18434" name="Picture 1">
            <a:extLst>
              <a:ext uri="{FF2B5EF4-FFF2-40B4-BE49-F238E27FC236}">
                <a16:creationId xmlns:a16="http://schemas.microsoft.com/office/drawing/2014/main" id="{3342EDF5-C8A6-CFBD-3023-491683E80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2057400"/>
            <a:ext cx="4952999" cy="353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1">
            <a:extLst>
              <a:ext uri="{FF2B5EF4-FFF2-40B4-BE49-F238E27FC236}">
                <a16:creationId xmlns:a16="http://schemas.microsoft.com/office/drawing/2014/main" id="{C91EC9CB-8B7C-C4BA-B384-6FE69C043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4496" y="2008932"/>
            <a:ext cx="4780516" cy="353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80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8434"/>
                                        </p:tgtEl>
                                        <p:attrNameLst>
                                          <p:attrName>style.visibility</p:attrName>
                                        </p:attrNameLst>
                                      </p:cBhvr>
                                      <p:to>
                                        <p:strVal val="visible"/>
                                      </p:to>
                                    </p:set>
                                    <p:anim calcmode="lin" valueType="num">
                                      <p:cBhvr additive="base">
                                        <p:cTn id="17" dur="500" fill="hold"/>
                                        <p:tgtEl>
                                          <p:spTgt spid="18434"/>
                                        </p:tgtEl>
                                        <p:attrNameLst>
                                          <p:attrName>ppt_x</p:attrName>
                                        </p:attrNameLst>
                                      </p:cBhvr>
                                      <p:tavLst>
                                        <p:tav tm="0">
                                          <p:val>
                                            <p:strVal val="#ppt_x"/>
                                          </p:val>
                                        </p:tav>
                                        <p:tav tm="100000">
                                          <p:val>
                                            <p:strVal val="#ppt_x"/>
                                          </p:val>
                                        </p:tav>
                                      </p:tavLst>
                                    </p:anim>
                                    <p:anim calcmode="lin" valueType="num">
                                      <p:cBhvr additive="base">
                                        <p:cTn id="18" dur="500" fill="hold"/>
                                        <p:tgtEl>
                                          <p:spTgt spid="184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8435"/>
                                        </p:tgtEl>
                                        <p:attrNameLst>
                                          <p:attrName>style.visibility</p:attrName>
                                        </p:attrNameLst>
                                      </p:cBhvr>
                                      <p:to>
                                        <p:strVal val="visible"/>
                                      </p:to>
                                    </p:set>
                                    <p:anim calcmode="lin" valueType="num">
                                      <p:cBhvr additive="base">
                                        <p:cTn id="22" dur="500" fill="hold"/>
                                        <p:tgtEl>
                                          <p:spTgt spid="18435"/>
                                        </p:tgtEl>
                                        <p:attrNameLst>
                                          <p:attrName>ppt_x</p:attrName>
                                        </p:attrNameLst>
                                      </p:cBhvr>
                                      <p:tavLst>
                                        <p:tav tm="0">
                                          <p:val>
                                            <p:strVal val="#ppt_x"/>
                                          </p:val>
                                        </p:tav>
                                        <p:tav tm="100000">
                                          <p:val>
                                            <p:strVal val="#ppt_x"/>
                                          </p:val>
                                        </p:tav>
                                      </p:tavLst>
                                    </p:anim>
                                    <p:anim calcmode="lin" valueType="num">
                                      <p:cBhvr additive="base">
                                        <p:cTn id="23"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en-US" u="sng" dirty="0" err="1">
                <a:latin typeface="Tahoma (Body)"/>
              </a:rPr>
              <a:t>Cơ</a:t>
            </a:r>
            <a:r>
              <a:rPr lang="en-US" u="sng" dirty="0">
                <a:latin typeface="Tahoma (Body)"/>
              </a:rPr>
              <a:t> </a:t>
            </a:r>
            <a:r>
              <a:rPr lang="en-US" u="sng" dirty="0" err="1">
                <a:latin typeface="Tahoma (Body)"/>
              </a:rPr>
              <a:t>sở</a:t>
            </a:r>
            <a:r>
              <a:rPr lang="en-US" u="sng" dirty="0">
                <a:latin typeface="Tahoma (Body)"/>
              </a:rPr>
              <a:t> </a:t>
            </a:r>
            <a:r>
              <a:rPr lang="en-US" u="sng" dirty="0" err="1">
                <a:latin typeface="Tahoma (Body)"/>
              </a:rPr>
              <a:t>lý</a:t>
            </a:r>
            <a:r>
              <a:rPr lang="en-US" u="sng" dirty="0">
                <a:latin typeface="Tahoma (Body)"/>
              </a:rPr>
              <a:t> </a:t>
            </a:r>
            <a:r>
              <a:rPr lang="en-US" u="sng" dirty="0" err="1">
                <a:latin typeface="Tahoma (Body)"/>
              </a:rPr>
              <a:t>thuyết</a:t>
            </a:r>
            <a:endParaRPr lang="en-US" u="sng" dirty="0">
              <a:latin typeface="Tahoma (Body)"/>
            </a:endParaRPr>
          </a:p>
        </p:txBody>
      </p:sp>
      <p:sp>
        <p:nvSpPr>
          <p:cNvPr id="6" name="Content Placeholder 13">
            <a:extLst>
              <a:ext uri="{FF2B5EF4-FFF2-40B4-BE49-F238E27FC236}">
                <a16:creationId xmlns:a16="http://schemas.microsoft.com/office/drawing/2014/main" id="{7D47865D-6527-156E-5641-4F80D207B814}"/>
              </a:ext>
            </a:extLst>
          </p:cNvPr>
          <p:cNvSpPr>
            <a:spLocks noGrp="1"/>
          </p:cNvSpPr>
          <p:nvPr>
            <p:ph idx="1"/>
          </p:nvPr>
        </p:nvSpPr>
        <p:spPr>
          <a:xfrm>
            <a:off x="531812" y="1202187"/>
            <a:ext cx="10896600" cy="3141213"/>
          </a:xfrm>
        </p:spPr>
        <p:txBody>
          <a:bodyPr/>
          <a:lstStyle/>
          <a:p>
            <a:r>
              <a:rPr lang="en-US" sz="2000" b="1" dirty="0" err="1">
                <a:solidFill>
                  <a:schemeClr val="tx1"/>
                </a:solidFill>
                <a:latin typeface="Times New Roman" panose="02020603050405020304" pitchFamily="18" charset="0"/>
                <a:cs typeface="Times New Roman" panose="02020603050405020304" pitchFamily="18" charset="0"/>
              </a:rPr>
              <a:t>Ngôn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ngữ</a:t>
            </a:r>
            <a:r>
              <a:rPr lang="en-US" sz="2000" b="1" dirty="0">
                <a:solidFill>
                  <a:schemeClr val="tx1"/>
                </a:solidFill>
                <a:latin typeface="Times New Roman" panose="02020603050405020304" pitchFamily="18" charset="0"/>
                <a:cs typeface="Times New Roman" panose="02020603050405020304" pitchFamily="18" charset="0"/>
              </a:rPr>
              <a:t> C#:</a:t>
            </a:r>
          </a:p>
          <a:p>
            <a:pPr lvl="1"/>
            <a:r>
              <a:rPr lang="vi-VN" dirty="0">
                <a:solidFill>
                  <a:schemeClr val="tx1"/>
                </a:solidFill>
                <a:latin typeface="Times New Roman" panose="02020603050405020304" pitchFamily="18" charset="0"/>
                <a:cs typeface="Times New Roman" panose="02020603050405020304" pitchFamily="18" charset="0"/>
              </a:rPr>
              <a:t>C # là một ngôn ngữ rất đơn giản với khoảng 80 từ khóa và hơn mười kiểu dữ liệu tích hợp sẵn. </a:t>
            </a:r>
            <a:endParaRPr lang="en-US" dirty="0">
              <a:solidFill>
                <a:schemeClr val="tx1"/>
              </a:solidFill>
              <a:latin typeface="Times New Roman" panose="02020603050405020304" pitchFamily="18" charset="0"/>
              <a:cs typeface="Times New Roman" panose="02020603050405020304" pitchFamily="18" charset="0"/>
            </a:endParaRPr>
          </a:p>
          <a:p>
            <a:pPr lvl="1"/>
            <a:r>
              <a:rPr lang="vi-VN" dirty="0">
                <a:solidFill>
                  <a:schemeClr val="tx1"/>
                </a:solidFill>
                <a:latin typeface="Times New Roman" panose="02020603050405020304" pitchFamily="18" charset="0"/>
                <a:cs typeface="Times New Roman" panose="02020603050405020304" pitchFamily="18" charset="0"/>
              </a:rPr>
              <a:t>C # hỗ trợ các thành phần và lập trình có cấu trúc, hướng đối tượng. </a:t>
            </a:r>
            <a:endParaRPr lang="en-US" dirty="0">
              <a:solidFill>
                <a:schemeClr val="tx1"/>
              </a:solidFill>
              <a:latin typeface="Times New Roman" panose="02020603050405020304" pitchFamily="18" charset="0"/>
              <a:cs typeface="Times New Roman" panose="02020603050405020304" pitchFamily="18" charset="0"/>
            </a:endParaRPr>
          </a:p>
          <a:p>
            <a:pPr marL="365760" lvl="1"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NET Framework:</a:t>
            </a:r>
          </a:p>
          <a:p>
            <a:pPr lvl="1"/>
            <a:r>
              <a:rPr lang="vi-VN" dirty="0">
                <a:solidFill>
                  <a:schemeClr val="tx1"/>
                </a:solidFill>
                <a:latin typeface="Times New Roman" panose="02020603050405020304" pitchFamily="18" charset="0"/>
                <a:cs typeface="Times New Roman" panose="02020603050405020304" pitchFamily="18" charset="0"/>
              </a:rPr>
              <a:t>.NET Framework chứa một số lượng lớn các thư viện lập trình  hỗ trợ việc tạo các chương trình như: giao diện lập trình; truy cập, kết nối cơ sở dữ liệu; Ứng dụng web của  thuật toán và cấu  trúc dữ liệu,...</a:t>
            </a:r>
            <a:endParaRPr lang="en-US" b="1"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4916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en-US" u="sng" dirty="0" err="1">
                <a:latin typeface="Tahoma (Body)"/>
              </a:rPr>
              <a:t>Kết</a:t>
            </a:r>
            <a:r>
              <a:rPr lang="en-US" u="sng" dirty="0">
                <a:latin typeface="Tahoma (Body)"/>
              </a:rPr>
              <a:t> </a:t>
            </a:r>
            <a:r>
              <a:rPr lang="en-US" u="sng" dirty="0" err="1">
                <a:latin typeface="Tahoma (Body)"/>
              </a:rPr>
              <a:t>Luận</a:t>
            </a:r>
            <a:endParaRPr lang="en-US" u="sng" dirty="0">
              <a:latin typeface="Tahoma (Body)"/>
            </a:endParaRPr>
          </a:p>
        </p:txBody>
      </p:sp>
      <p:sp>
        <p:nvSpPr>
          <p:cNvPr id="6" name="Content Placeholder 13">
            <a:extLst>
              <a:ext uri="{FF2B5EF4-FFF2-40B4-BE49-F238E27FC236}">
                <a16:creationId xmlns:a16="http://schemas.microsoft.com/office/drawing/2014/main" id="{7D47865D-6527-156E-5641-4F80D207B814}"/>
              </a:ext>
            </a:extLst>
          </p:cNvPr>
          <p:cNvSpPr>
            <a:spLocks noGrp="1"/>
          </p:cNvSpPr>
          <p:nvPr>
            <p:ph idx="1"/>
          </p:nvPr>
        </p:nvSpPr>
        <p:spPr>
          <a:xfrm>
            <a:off x="531812" y="1202187"/>
            <a:ext cx="10896600" cy="3827013"/>
          </a:xfrm>
        </p:spPr>
        <p:txBody>
          <a:bodyPr>
            <a:normAutofit/>
          </a:bodyPr>
          <a:lstStyle/>
          <a:p>
            <a:r>
              <a:rPr lang="vi-VN" sz="1800" dirty="0">
                <a:solidFill>
                  <a:schemeClr val="tx1"/>
                </a:solidFill>
                <a:latin typeface="Times New Roman" panose="02020603050405020304" pitchFamily="18" charset="0"/>
                <a:cs typeface="Times New Roman" panose="02020603050405020304" pitchFamily="18" charset="0"/>
              </a:rPr>
              <a:t>Đã hoàn thành sơ bộ một chương trình quản lý môi giới, khách hang, giao dịch bất động sản.</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số</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tài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tham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khảo</a:t>
            </a:r>
            <a:r>
              <a:rPr lang="en-US" sz="1800" dirty="0">
                <a:solidFill>
                  <a:schemeClr val="tx1"/>
                </a:solidFill>
                <a:latin typeface="Times New Roman" panose="02020603050405020304" pitchFamily="18" charset="0"/>
                <a:cs typeface="Times New Roman" panose="02020603050405020304" pitchFamily="18" charset="0"/>
              </a:rPr>
              <a:t>:</a:t>
            </a:r>
          </a:p>
          <a:p>
            <a:pPr lvl="1"/>
            <a:r>
              <a:rPr lang="vi-VN" sz="1600" dirty="0">
                <a:solidFill>
                  <a:schemeClr val="tx1"/>
                </a:solidFill>
                <a:latin typeface="Times New Roman" panose="02020603050405020304" pitchFamily="18" charset="0"/>
                <a:cs typeface="Times New Roman" panose="02020603050405020304" pitchFamily="18" charset="0"/>
              </a:rPr>
              <a:t>Nguyễn Ngọc Bình Phương, Thái Thanh Phong, Các giải pháp lập trình C#, Nhà xuất bản Giao thông vận tải.</a:t>
            </a:r>
          </a:p>
          <a:p>
            <a:pPr lvl="1"/>
            <a:r>
              <a:rPr lang="vi-VN" sz="1600" dirty="0">
                <a:solidFill>
                  <a:schemeClr val="tx1"/>
                </a:solidFill>
                <a:latin typeface="Times New Roman" panose="02020603050405020304" pitchFamily="18" charset="0"/>
                <a:cs typeface="Times New Roman" panose="02020603050405020304" pitchFamily="18" charset="0"/>
              </a:rPr>
              <a:t>Phạm Hữu Khang, Microsoft SQL Server 2008 – Quản trị cơ sở dữ liệu, Nhà xuất bản Lao động xã hội</a:t>
            </a:r>
          </a:p>
          <a:p>
            <a:pPr lvl="1"/>
            <a:r>
              <a:rPr lang="vi-VN" sz="1600" dirty="0">
                <a:solidFill>
                  <a:schemeClr val="tx1"/>
                </a:solidFill>
                <a:latin typeface="Times New Roman" panose="02020603050405020304" pitchFamily="18" charset="0"/>
                <a:cs typeface="Times New Roman" panose="02020603050405020304" pitchFamily="18" charset="0"/>
              </a:rPr>
              <a:t>Bài giảng Phân tích thiết kế hệ thống thông tin – Khoa Công nghệ thông tin – đại học Hàng Hải Việt Nam.</a:t>
            </a:r>
          </a:p>
          <a:p>
            <a:pPr lvl="1"/>
            <a:r>
              <a:rPr lang="vi-VN" sz="1600" dirty="0">
                <a:solidFill>
                  <a:schemeClr val="tx1"/>
                </a:solidFill>
                <a:latin typeface="Times New Roman" panose="02020603050405020304" pitchFamily="18" charset="0"/>
                <a:cs typeface="Times New Roman" panose="02020603050405020304" pitchFamily="18" charset="0"/>
              </a:rPr>
              <a:t>Một số tài liệu khác được tìm thông qua bởi công cụ tìm kiếm google.</a:t>
            </a:r>
          </a:p>
          <a:p>
            <a:pPr marL="4572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2553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 calcmode="lin" valueType="num">
                                      <p:cBhvr additive="base">
                                        <p:cTn id="3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DC58E0FE-2C39-009C-2A17-DF7167B2AEF1}"/>
              </a:ext>
            </a:extLst>
          </p:cNvPr>
          <p:cNvSpPr>
            <a:spLocks noGrp="1"/>
          </p:cNvSpPr>
          <p:nvPr>
            <p:ph type="ctrTitle"/>
          </p:nvPr>
        </p:nvSpPr>
        <p:spPr>
          <a:xfrm>
            <a:off x="227012" y="762000"/>
            <a:ext cx="8534400" cy="744081"/>
          </a:xfrm>
        </p:spPr>
        <p:txBody>
          <a:bodyPr anchor="ctr">
            <a:noAutofit/>
          </a:bodyPr>
          <a:lstStyle/>
          <a:p>
            <a:pPr algn="just"/>
            <a:r>
              <a:rPr lang="en-US" sz="4400" b="1" dirty="0">
                <a:solidFill>
                  <a:schemeClr val="accent1">
                    <a:lumMod val="50000"/>
                  </a:schemeClr>
                </a:solidFill>
                <a:latin typeface="Tahoma (Body)"/>
                <a:cs typeface="Times New Roman" panose="02020603050405020304" pitchFamily="18" charset="0"/>
              </a:rPr>
              <a:t>THANKS FOR WATCHING</a:t>
            </a:r>
          </a:p>
        </p:txBody>
      </p:sp>
      <p:sp>
        <p:nvSpPr>
          <p:cNvPr id="9" name="TextBox 8">
            <a:extLst>
              <a:ext uri="{FF2B5EF4-FFF2-40B4-BE49-F238E27FC236}">
                <a16:creationId xmlns:a16="http://schemas.microsoft.com/office/drawing/2014/main" id="{24DF8984-A970-B723-3A4A-31E7393A48F1}"/>
              </a:ext>
            </a:extLst>
          </p:cNvPr>
          <p:cNvSpPr txBox="1"/>
          <p:nvPr/>
        </p:nvSpPr>
        <p:spPr>
          <a:xfrm>
            <a:off x="227012" y="1905000"/>
            <a:ext cx="8534400" cy="1133965"/>
          </a:xfrm>
          <a:prstGeom prst="rect">
            <a:avLst/>
          </a:prstGeom>
          <a:noFill/>
        </p:spPr>
        <p:txBody>
          <a:bodyPr wrap="square">
            <a:spAutoFit/>
          </a:bodyPr>
          <a:lstStyle/>
          <a:p>
            <a:pPr algn="just">
              <a:lnSpc>
                <a:spcPct val="150000"/>
              </a:lnSpc>
            </a:pPr>
            <a:r>
              <a:rPr lang="vi-VN" sz="2400" b="1" i="1" dirty="0">
                <a:latin typeface="Tahoma (Body)"/>
                <a:cs typeface="Times New Roman" panose="02020603050405020304" pitchFamily="18" charset="0"/>
              </a:rPr>
              <a:t>ĐỀ TÀI</a:t>
            </a:r>
            <a:r>
              <a:rPr lang="en-US" sz="2400" b="1" i="1" dirty="0">
                <a:latin typeface="Tahoma (Body)"/>
                <a:cs typeface="Times New Roman" panose="02020603050405020304" pitchFamily="18" charset="0"/>
              </a:rPr>
              <a:t>: </a:t>
            </a:r>
            <a:r>
              <a:rPr lang="vi-VN" sz="2400" b="1" i="1" dirty="0">
                <a:latin typeface="Tahoma (Body)"/>
                <a:cs typeface="Times New Roman" panose="02020603050405020304" pitchFamily="18" charset="0"/>
              </a:rPr>
              <a:t>XÂY DỰNG CHƯƠNG TRÌNH QUẢN LÝ MÔI GIỚI, KHÁCH HÀNG, </a:t>
            </a:r>
            <a:r>
              <a:rPr lang="en-US" sz="2400" b="1" i="1" dirty="0">
                <a:latin typeface="Tahoma (Body)"/>
                <a:cs typeface="Times New Roman" panose="02020603050405020304" pitchFamily="18" charset="0"/>
              </a:rPr>
              <a:t> </a:t>
            </a:r>
            <a:r>
              <a:rPr lang="vi-VN" sz="2400" b="1" i="1" dirty="0">
                <a:latin typeface="Tahoma (Body)"/>
                <a:cs typeface="Times New Roman" panose="02020603050405020304" pitchFamily="18" charset="0"/>
              </a:rPr>
              <a:t>GIAO DỊCH BẤT ĐỘNG SẢN </a:t>
            </a:r>
          </a:p>
        </p:txBody>
      </p:sp>
      <p:graphicFrame>
        <p:nvGraphicFramePr>
          <p:cNvPr id="10" name="Table 6">
            <a:extLst>
              <a:ext uri="{FF2B5EF4-FFF2-40B4-BE49-F238E27FC236}">
                <a16:creationId xmlns:a16="http://schemas.microsoft.com/office/drawing/2014/main" id="{9E70ACEB-986A-C248-A036-C4F507A85845}"/>
              </a:ext>
            </a:extLst>
          </p:cNvPr>
          <p:cNvGraphicFramePr>
            <a:graphicFrameLocks noGrp="1"/>
          </p:cNvGraphicFramePr>
          <p:nvPr>
            <p:extLst>
              <p:ext uri="{D42A27DB-BD31-4B8C-83A1-F6EECF244321}">
                <p14:modId xmlns:p14="http://schemas.microsoft.com/office/powerpoint/2010/main" val="2671464728"/>
              </p:ext>
            </p:extLst>
          </p:nvPr>
        </p:nvGraphicFramePr>
        <p:xfrm>
          <a:off x="227012" y="3505200"/>
          <a:ext cx="6988114" cy="1305560"/>
        </p:xfrm>
        <a:graphic>
          <a:graphicData uri="http://schemas.openxmlformats.org/drawingml/2006/table">
            <a:tbl>
              <a:tblPr firstRow="1" bandRow="1">
                <a:tableStyleId>{2D5ABB26-0587-4C30-8999-92F81FD0307C}</a:tableStyleId>
              </a:tblPr>
              <a:tblGrid>
                <a:gridCol w="2638211">
                  <a:extLst>
                    <a:ext uri="{9D8B030D-6E8A-4147-A177-3AD203B41FA5}">
                      <a16:colId xmlns:a16="http://schemas.microsoft.com/office/drawing/2014/main" val="701835332"/>
                    </a:ext>
                  </a:extLst>
                </a:gridCol>
                <a:gridCol w="4349903">
                  <a:extLst>
                    <a:ext uri="{9D8B030D-6E8A-4147-A177-3AD203B41FA5}">
                      <a16:colId xmlns:a16="http://schemas.microsoft.com/office/drawing/2014/main" val="524621195"/>
                    </a:ext>
                  </a:extLst>
                </a:gridCol>
              </a:tblGrid>
              <a:tr h="423644">
                <a:tc>
                  <a:txBody>
                    <a:bodyPr/>
                    <a:lstStyle/>
                    <a:p>
                      <a:pPr algn="just">
                        <a:lnSpc>
                          <a:spcPct val="150000"/>
                        </a:lnSpc>
                      </a:pPr>
                      <a:r>
                        <a:rPr lang="en-US" b="0" dirty="0">
                          <a:solidFill>
                            <a:schemeClr val="accent1">
                              <a:lumMod val="50000"/>
                            </a:schemeClr>
                          </a:solidFill>
                          <a:latin typeface="Tahoma (Body)"/>
                          <a:cs typeface="Times New Roman" panose="02020603050405020304" pitchFamily="18" charset="0"/>
                        </a:rPr>
                        <a:t>GVHD: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lgn="just">
                        <a:lnSpc>
                          <a:spcPct val="150000"/>
                        </a:lnSpc>
                        <a:buFont typeface="Arial" panose="020B0604020202020204" pitchFamily="34" charset="0"/>
                        <a:buChar char="•"/>
                      </a:pPr>
                      <a:r>
                        <a:rPr lang="vi-VN" b="0" dirty="0">
                          <a:solidFill>
                            <a:schemeClr val="accent1">
                              <a:lumMod val="50000"/>
                            </a:schemeClr>
                          </a:solidFill>
                          <a:latin typeface="Tahoma (Body)"/>
                          <a:cs typeface="Times New Roman" panose="02020603050405020304" pitchFamily="18" charset="0"/>
                        </a:rPr>
                        <a:t>ThS. Võ Văn Thưởng</a:t>
                      </a:r>
                      <a:endParaRPr lang="en-US" b="0" dirty="0">
                        <a:solidFill>
                          <a:schemeClr val="accent1">
                            <a:lumMod val="50000"/>
                          </a:schemeClr>
                        </a:solidFill>
                        <a:latin typeface="Tahoma (Body)"/>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4925429"/>
                  </a:ext>
                </a:extLst>
              </a:tr>
              <a:tr h="370840">
                <a:tc>
                  <a:txBody>
                    <a:bodyPr/>
                    <a:lstStyle/>
                    <a:p>
                      <a:pPr algn="just">
                        <a:lnSpc>
                          <a:spcPct val="150000"/>
                        </a:lnSpc>
                      </a:pPr>
                      <a:r>
                        <a:rPr lang="en-US" b="0" dirty="0" err="1">
                          <a:solidFill>
                            <a:schemeClr val="accent1">
                              <a:lumMod val="50000"/>
                            </a:schemeClr>
                          </a:solidFill>
                          <a:latin typeface="Tahoma (Body)"/>
                          <a:cs typeface="Times New Roman" panose="02020603050405020304" pitchFamily="18" charset="0"/>
                        </a:rPr>
                        <a:t>Sinh</a:t>
                      </a:r>
                      <a:r>
                        <a:rPr lang="en-US" b="0" dirty="0">
                          <a:solidFill>
                            <a:schemeClr val="accent1">
                              <a:lumMod val="50000"/>
                            </a:schemeClr>
                          </a:solidFill>
                          <a:latin typeface="Tahoma (Body)"/>
                          <a:cs typeface="Times New Roman" panose="02020603050405020304" pitchFamily="18" charset="0"/>
                        </a:rPr>
                        <a:t> </a:t>
                      </a:r>
                      <a:r>
                        <a:rPr lang="en-US" b="0" dirty="0" err="1">
                          <a:solidFill>
                            <a:schemeClr val="accent1">
                              <a:lumMod val="50000"/>
                            </a:schemeClr>
                          </a:solidFill>
                          <a:latin typeface="Tahoma (Body)"/>
                          <a:cs typeface="Times New Roman" panose="02020603050405020304" pitchFamily="18" charset="0"/>
                        </a:rPr>
                        <a:t>viên</a:t>
                      </a:r>
                      <a:r>
                        <a:rPr lang="en-US" b="0" dirty="0">
                          <a:solidFill>
                            <a:schemeClr val="accent1">
                              <a:lumMod val="50000"/>
                            </a:schemeClr>
                          </a:solidFill>
                          <a:latin typeface="Tahoma (Body)"/>
                          <a:cs typeface="Times New Roman" panose="02020603050405020304" pitchFamily="18" charset="0"/>
                        </a:rPr>
                        <a:t> </a:t>
                      </a:r>
                      <a:r>
                        <a:rPr lang="en-US" b="0" dirty="0" err="1">
                          <a:solidFill>
                            <a:schemeClr val="accent1">
                              <a:lumMod val="50000"/>
                            </a:schemeClr>
                          </a:solidFill>
                          <a:latin typeface="Tahoma (Body)"/>
                          <a:cs typeface="Times New Roman" panose="02020603050405020304" pitchFamily="18" charset="0"/>
                        </a:rPr>
                        <a:t>thực</a:t>
                      </a:r>
                      <a:r>
                        <a:rPr lang="en-US" b="0" dirty="0">
                          <a:solidFill>
                            <a:schemeClr val="accent1">
                              <a:lumMod val="50000"/>
                            </a:schemeClr>
                          </a:solidFill>
                          <a:latin typeface="Tahoma (Body)"/>
                          <a:cs typeface="Times New Roman" panose="02020603050405020304" pitchFamily="18" charset="0"/>
                        </a:rPr>
                        <a:t> </a:t>
                      </a:r>
                      <a:r>
                        <a:rPr lang="en-US" b="0" dirty="0" err="1">
                          <a:solidFill>
                            <a:schemeClr val="accent1">
                              <a:lumMod val="50000"/>
                            </a:schemeClr>
                          </a:solidFill>
                          <a:latin typeface="Tahoma (Body)"/>
                          <a:cs typeface="Times New Roman" panose="02020603050405020304" pitchFamily="18" charset="0"/>
                        </a:rPr>
                        <a:t>hiện</a:t>
                      </a:r>
                      <a:r>
                        <a:rPr lang="en-US" b="0" dirty="0">
                          <a:solidFill>
                            <a:schemeClr val="accent1">
                              <a:lumMod val="50000"/>
                            </a:schemeClr>
                          </a:solidFill>
                          <a:latin typeface="Tahoma (Body)"/>
                          <a:cs typeface="Times New Roman" panose="02020603050405020304" pitchFamily="18"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lgn="just">
                        <a:lnSpc>
                          <a:spcPct val="150000"/>
                        </a:lnSpc>
                        <a:buFont typeface="Arial" panose="020B0604020202020204" pitchFamily="34" charset="0"/>
                        <a:buChar char="•"/>
                      </a:pPr>
                      <a:r>
                        <a:rPr lang="vi-VN" b="0" dirty="0">
                          <a:solidFill>
                            <a:schemeClr val="accent1">
                              <a:lumMod val="50000"/>
                            </a:schemeClr>
                          </a:solidFill>
                          <a:latin typeface="Tahoma (Body)"/>
                          <a:cs typeface="Times New Roman" panose="02020603050405020304" pitchFamily="18" charset="0"/>
                        </a:rPr>
                        <a:t>Phạm Xuân Phương – Mã sv: 79467</a:t>
                      </a:r>
                    </a:p>
                    <a:p>
                      <a:pPr marL="342900" indent="-342900" algn="just">
                        <a:lnSpc>
                          <a:spcPct val="150000"/>
                        </a:lnSpc>
                        <a:buFont typeface="Arial" panose="020B0604020202020204" pitchFamily="34" charset="0"/>
                        <a:buChar char="•"/>
                      </a:pPr>
                      <a:r>
                        <a:rPr lang="vi-VN" b="0" dirty="0">
                          <a:solidFill>
                            <a:schemeClr val="accent1">
                              <a:lumMod val="50000"/>
                            </a:schemeClr>
                          </a:solidFill>
                          <a:latin typeface="Tahoma (Body)"/>
                          <a:cs typeface="Times New Roman" panose="02020603050405020304" pitchFamily="18" charset="0"/>
                        </a:rPr>
                        <a:t>Nguyễn Tiến Mạnh  – Mã sv: 78979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2324902"/>
                  </a:ext>
                </a:extLst>
              </a:tr>
            </a:tbl>
          </a:graphicData>
        </a:graphic>
      </p:graphicFrame>
    </p:spTree>
    <p:extLst>
      <p:ext uri="{BB962C8B-B14F-4D97-AF65-F5344CB8AC3E}">
        <p14:creationId xmlns:p14="http://schemas.microsoft.com/office/powerpoint/2010/main" val="218416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lstStyle/>
          <a:p>
            <a:r>
              <a:rPr lang="en-US" sz="3600" b="1" u="sng" dirty="0" err="1">
                <a:latin typeface="Tahoma (Body)"/>
                <a:cs typeface="Times New Roman" panose="02020603050405020304" pitchFamily="18" charset="0"/>
              </a:rPr>
              <a:t>Giới</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thiệu</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về</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đề</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tài</a:t>
            </a:r>
            <a:endParaRPr lang="en-US" u="sng" dirty="0">
              <a:latin typeface="Tahoma (Body)"/>
            </a:endParaRPr>
          </a:p>
        </p:txBody>
      </p:sp>
      <p:sp>
        <p:nvSpPr>
          <p:cNvPr id="14" name="Content Placeholder 13"/>
          <p:cNvSpPr>
            <a:spLocks noGrp="1"/>
          </p:cNvSpPr>
          <p:nvPr>
            <p:ph idx="1"/>
          </p:nvPr>
        </p:nvSpPr>
        <p:spPr>
          <a:xfrm>
            <a:off x="531812" y="1752600"/>
            <a:ext cx="10896600" cy="4267200"/>
          </a:xfrm>
        </p:spPr>
        <p:txBody>
          <a:bodyPr/>
          <a:lstStyle/>
          <a:p>
            <a:r>
              <a:rPr lang="vi-VN" sz="2000" dirty="0">
                <a:solidFill>
                  <a:schemeClr val="tx1"/>
                </a:solidFill>
                <a:latin typeface="Times New Roman" panose="02020603050405020304" pitchFamily="18" charset="0"/>
                <a:cs typeface="Times New Roman" panose="02020603050405020304" pitchFamily="18" charset="0"/>
              </a:rPr>
              <a:t>Tên công ty: </a:t>
            </a:r>
            <a:r>
              <a:rPr lang="vi-VN" sz="2000" b="1" dirty="0">
                <a:solidFill>
                  <a:schemeClr val="tx1"/>
                </a:solidFill>
                <a:latin typeface="Times New Roman" panose="02020603050405020304" pitchFamily="18" charset="0"/>
                <a:cs typeface="Times New Roman" panose="02020603050405020304" pitchFamily="18" charset="0"/>
              </a:rPr>
              <a:t>CÔNG TY CỔ PHẨN ĐẦU TƯ VÀ PHÁT TRIỂN BẤT ĐỘNG SẢN HQC LAND</a:t>
            </a:r>
          </a:p>
          <a:p>
            <a:r>
              <a:rPr lang="vi-VN" sz="2000" dirty="0">
                <a:solidFill>
                  <a:schemeClr val="tx1"/>
                </a:solidFill>
                <a:latin typeface="Times New Roman" panose="02020603050405020304" pitchFamily="18" charset="0"/>
                <a:cs typeface="Times New Roman" panose="02020603050405020304" pitchFamily="18" charset="0"/>
              </a:rPr>
              <a:t>Trụ sở: </a:t>
            </a:r>
            <a:r>
              <a:rPr lang="vi-VN" sz="2000" b="1" dirty="0">
                <a:solidFill>
                  <a:schemeClr val="tx1"/>
                </a:solidFill>
                <a:latin typeface="Times New Roman" panose="02020603050405020304" pitchFamily="18" charset="0"/>
                <a:cs typeface="Times New Roman" panose="02020603050405020304" pitchFamily="18" charset="0"/>
              </a:rPr>
              <a:t>45 Bồ Đề - Thuỷ Đường - Thuỷ Nguyên - Hải Phòng</a:t>
            </a:r>
          </a:p>
          <a:p>
            <a:r>
              <a:rPr lang="vi-VN" sz="2000" dirty="0">
                <a:solidFill>
                  <a:schemeClr val="tx1"/>
                </a:solidFill>
                <a:latin typeface="Times New Roman" panose="02020603050405020304" pitchFamily="18" charset="0"/>
                <a:cs typeface="Times New Roman" panose="02020603050405020304" pitchFamily="18" charset="0"/>
              </a:rPr>
              <a:t>Ngành nghề kinh doanh: </a:t>
            </a:r>
            <a:r>
              <a:rPr lang="vi-VN" sz="2000" b="1" dirty="0">
                <a:solidFill>
                  <a:schemeClr val="tx1"/>
                </a:solidFill>
                <a:latin typeface="Times New Roman" panose="02020603050405020304" pitchFamily="18" charset="0"/>
                <a:cs typeface="Times New Roman" panose="02020603050405020304" pitchFamily="18" charset="0"/>
              </a:rPr>
              <a:t>Môi giới bất động sản</a:t>
            </a:r>
          </a:p>
        </p:txBody>
      </p:sp>
      <p:pic>
        <p:nvPicPr>
          <p:cNvPr id="4" name="Picture 1">
            <a:extLst>
              <a:ext uri="{FF2B5EF4-FFF2-40B4-BE49-F238E27FC236}">
                <a16:creationId xmlns:a16="http://schemas.microsoft.com/office/drawing/2014/main" id="{8FE48091-5555-847E-55B6-71DC62DDC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3429000"/>
            <a:ext cx="6324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C58D103-FA46-21F0-D861-85A03C0A4A1F}"/>
              </a:ext>
            </a:extLst>
          </p:cNvPr>
          <p:cNvSpPr txBox="1"/>
          <p:nvPr/>
        </p:nvSpPr>
        <p:spPr>
          <a:xfrm>
            <a:off x="989012" y="880374"/>
            <a:ext cx="8534400" cy="491225"/>
          </a:xfrm>
          <a:prstGeom prst="rect">
            <a:avLst/>
          </a:prstGeom>
          <a:noFill/>
        </p:spPr>
        <p:txBody>
          <a:bodyPr wrap="square">
            <a:spAutoFit/>
          </a:bodyPr>
          <a:lstStyle/>
          <a:p>
            <a:pPr algn="just">
              <a:lnSpc>
                <a:spcPct val="150000"/>
              </a:lnSpc>
            </a:pPr>
            <a:r>
              <a:rPr lang="en-US" sz="2000" b="1" i="1" dirty="0" err="1">
                <a:latin typeface="Tahoma (Body)"/>
                <a:cs typeface="Times New Roman" panose="02020603050405020304" pitchFamily="18" charset="0"/>
              </a:rPr>
              <a:t>Giới</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thiệu</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về</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công</a:t>
            </a:r>
            <a:r>
              <a:rPr lang="en-US" sz="2000" b="1" i="1" dirty="0">
                <a:latin typeface="Tahoma (Body)"/>
                <a:cs typeface="Times New Roman" panose="02020603050405020304" pitchFamily="18" charset="0"/>
              </a:rPr>
              <a:t> ty </a:t>
            </a:r>
            <a:r>
              <a:rPr lang="en-US" sz="2000" b="1" i="1" dirty="0" err="1">
                <a:latin typeface="Tahoma (Body)"/>
                <a:cs typeface="Times New Roman" panose="02020603050405020304" pitchFamily="18" charset="0"/>
              </a:rPr>
              <a:t>thực</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tập</a:t>
            </a:r>
            <a:endParaRPr lang="vi-VN" sz="2000" b="1" i="1" dirty="0">
              <a:latin typeface="Tahoma (Body)"/>
              <a:cs typeface="Times New Roman" panose="02020603050405020304" pitchFamily="18" charset="0"/>
            </a:endParaRPr>
          </a:p>
        </p:txBody>
      </p:sp>
    </p:spTree>
    <p:extLst>
      <p:ext uri="{BB962C8B-B14F-4D97-AF65-F5344CB8AC3E}">
        <p14:creationId xmlns:p14="http://schemas.microsoft.com/office/powerpoint/2010/main" val="148234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uiExpand="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lstStyle/>
          <a:p>
            <a:r>
              <a:rPr lang="en-US" sz="3600" b="1" u="sng" dirty="0" err="1">
                <a:latin typeface="Tahoma (Body)"/>
                <a:cs typeface="Times New Roman" panose="02020603050405020304" pitchFamily="18" charset="0"/>
              </a:rPr>
              <a:t>Giới</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thiệu</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về</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đề</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tài</a:t>
            </a:r>
            <a:endParaRPr lang="en-US" u="sng" dirty="0">
              <a:latin typeface="Tahoma (Body)"/>
            </a:endParaRPr>
          </a:p>
        </p:txBody>
      </p:sp>
      <p:sp>
        <p:nvSpPr>
          <p:cNvPr id="14" name="Content Placeholder 13"/>
          <p:cNvSpPr>
            <a:spLocks noGrp="1"/>
          </p:cNvSpPr>
          <p:nvPr>
            <p:ph idx="1"/>
          </p:nvPr>
        </p:nvSpPr>
        <p:spPr>
          <a:xfrm>
            <a:off x="531812" y="1566174"/>
            <a:ext cx="10896600" cy="4453626"/>
          </a:xfrm>
        </p:spPr>
        <p:txBody>
          <a:bodyPr/>
          <a:lstStyle/>
          <a:p>
            <a:r>
              <a:rPr lang="en-US" sz="2000" b="1" dirty="0" err="1">
                <a:solidFill>
                  <a:schemeClr val="tx1"/>
                </a:solidFill>
                <a:latin typeface="Times New Roman" panose="02020603050405020304" pitchFamily="18" charset="0"/>
                <a:cs typeface="Times New Roman" panose="02020603050405020304" pitchFamily="18" charset="0"/>
              </a:rPr>
              <a:t>Thực</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trạng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quản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lý</a:t>
            </a:r>
            <a:r>
              <a:rPr lang="en-US" sz="2000" b="1" dirty="0">
                <a:solidFill>
                  <a:schemeClr val="tx1"/>
                </a:solidFill>
                <a:latin typeface="Times New Roman" panose="02020603050405020304" pitchFamily="18" charset="0"/>
                <a:cs typeface="Times New Roman" panose="02020603050405020304" pitchFamily="18" charset="0"/>
              </a:rPr>
              <a:t>:</a:t>
            </a:r>
          </a:p>
          <a:p>
            <a:pPr lvl="1"/>
            <a:r>
              <a:rPr lang="vi-VN" dirty="0">
                <a:solidFill>
                  <a:schemeClr val="tx1"/>
                </a:solidFill>
                <a:latin typeface="Times New Roman" panose="02020603050405020304" pitchFamily="18" charset="0"/>
                <a:cs typeface="Times New Roman" panose="02020603050405020304" pitchFamily="18" charset="0"/>
              </a:rPr>
              <a:t>Việc quản lý và lưu trữ vẫn được thực hiện trên giấy hoặc trên Excel nên hiệu quả và tính bảo mật thấp hơn, khó tìm kiếm thông tin cần thiết.</a:t>
            </a:r>
          </a:p>
          <a:p>
            <a:pPr lvl="1"/>
            <a:r>
              <a:rPr lang="vi-VN" dirty="0">
                <a:solidFill>
                  <a:schemeClr val="tx1"/>
                </a:solidFill>
                <a:latin typeface="Times New Roman" panose="02020603050405020304" pitchFamily="18" charset="0"/>
                <a:cs typeface="Times New Roman" panose="02020603050405020304" pitchFamily="18" charset="0"/>
              </a:rPr>
              <a:t>Công tác quản lý giao dịch chưa rõ ràng, còn nhiều bất cập.</a:t>
            </a:r>
          </a:p>
          <a:p>
            <a:pPr lvl="1"/>
            <a:r>
              <a:rPr lang="vi-VN" dirty="0">
                <a:solidFill>
                  <a:schemeClr val="tx1"/>
                </a:solidFill>
                <a:latin typeface="Times New Roman" panose="02020603050405020304" pitchFamily="18" charset="0"/>
                <a:cs typeface="Times New Roman" panose="02020603050405020304" pitchFamily="18" charset="0"/>
              </a:rPr>
              <a:t>Báo cáo và thống kê vẫn còn khó khăn trong việc tìm kiếm thông tin.</a:t>
            </a:r>
            <a:endParaRPr lang="en-US" dirty="0">
              <a:solidFill>
                <a:schemeClr val="tx1"/>
              </a:solidFill>
              <a:latin typeface="Times New Roman" panose="02020603050405020304" pitchFamily="18" charset="0"/>
              <a:cs typeface="Times New Roman" panose="02020603050405020304" pitchFamily="18" charset="0"/>
            </a:endParaRPr>
          </a:p>
          <a:p>
            <a:pPr marL="365760" lvl="1"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b="1" dirty="0" err="1">
                <a:solidFill>
                  <a:schemeClr val="tx1"/>
                </a:solidFill>
                <a:latin typeface="Times New Roman" panose="02020603050405020304" pitchFamily="18" charset="0"/>
                <a:cs typeface="Times New Roman" panose="02020603050405020304" pitchFamily="18" charset="0"/>
              </a:rPr>
              <a:t>Yêu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cầu</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với</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hệ</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thống</a:t>
            </a:r>
            <a:r>
              <a:rPr lang="en-US" b="1" dirty="0">
                <a:solidFill>
                  <a:schemeClr val="tx1"/>
                </a:solidFill>
                <a:latin typeface="Times New Roman" panose="02020603050405020304" pitchFamily="18" charset="0"/>
                <a:cs typeface="Times New Roman" panose="02020603050405020304" pitchFamily="18" charset="0"/>
              </a:rPr>
              <a:t>:</a:t>
            </a:r>
          </a:p>
          <a:p>
            <a:pPr lvl="1"/>
            <a:r>
              <a:rPr lang="vi-VN" dirty="0">
                <a:solidFill>
                  <a:schemeClr val="tx1"/>
                </a:solidFill>
                <a:latin typeface="Times New Roman" panose="02020603050405020304" pitchFamily="18" charset="0"/>
                <a:cs typeface="Times New Roman" panose="02020603050405020304" pitchFamily="18" charset="0"/>
              </a:rPr>
              <a:t>Đảm bảo tuân thủ đầy đủ các quy trình và thủ tục kinh doanh của công ty.</a:t>
            </a:r>
          </a:p>
          <a:p>
            <a:pPr lvl="1"/>
            <a:r>
              <a:rPr lang="vi-VN" dirty="0">
                <a:solidFill>
                  <a:schemeClr val="tx1"/>
                </a:solidFill>
                <a:latin typeface="Times New Roman" panose="02020603050405020304" pitchFamily="18" charset="0"/>
                <a:cs typeface="Times New Roman" panose="02020603050405020304" pitchFamily="18" charset="0"/>
              </a:rPr>
              <a:t>Dữ liệu cần được quản lý một cách khoa học và linh hoạt để thuận tiện cho hoạt động tìm kiếm và lưu trữ.</a:t>
            </a:r>
          </a:p>
          <a:p>
            <a:pPr lvl="1"/>
            <a:endParaRPr lang="en-US" b="1"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effectLst/>
              <a:latin typeface="Times New Roman" panose="02020603050405020304" pitchFamily="18" charset="0"/>
              <a:ea typeface="Calibri" panose="020F0502020204030204" pitchFamily="34" charset="0"/>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8534400" cy="491225"/>
          </a:xfrm>
          <a:prstGeom prst="rect">
            <a:avLst/>
          </a:prstGeom>
          <a:noFill/>
        </p:spPr>
        <p:txBody>
          <a:bodyPr wrap="square">
            <a:spAutoFit/>
          </a:bodyPr>
          <a:lstStyle/>
          <a:p>
            <a:pPr algn="just">
              <a:lnSpc>
                <a:spcPct val="150000"/>
              </a:lnSpc>
            </a:pPr>
            <a:r>
              <a:rPr lang="en-US" sz="2000" b="1" i="1" dirty="0" err="1">
                <a:latin typeface="Tahoma (Body)"/>
                <a:cs typeface="Times New Roman" panose="02020603050405020304" pitchFamily="18" charset="0"/>
              </a:rPr>
              <a:t>Nghiệp</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vụ</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quản</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lý</a:t>
            </a:r>
            <a:endParaRPr lang="vi-VN" sz="2000" b="1" i="1" dirty="0">
              <a:latin typeface="Tahoma (Body)"/>
              <a:cs typeface="Times New Roman" panose="02020603050405020304" pitchFamily="18" charset="0"/>
            </a:endParaRPr>
          </a:p>
        </p:txBody>
      </p:sp>
    </p:spTree>
    <p:extLst>
      <p:ext uri="{BB962C8B-B14F-4D97-AF65-F5344CB8AC3E}">
        <p14:creationId xmlns:p14="http://schemas.microsoft.com/office/powerpoint/2010/main" val="234391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 calcmode="lin" valueType="num">
                                      <p:cBhvr additive="base">
                                        <p:cTn id="1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 calcmode="lin" valueType="num">
                                      <p:cBhvr additive="base">
                                        <p:cTn id="22"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additive="base">
                                        <p:cTn id="26"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xEl>
                                              <p:pRg st="3" end="3"/>
                                            </p:txEl>
                                          </p:spTgt>
                                        </p:tgtEl>
                                        <p:attrNameLst>
                                          <p:attrName>style.visibility</p:attrName>
                                        </p:attrNameLst>
                                      </p:cBhvr>
                                      <p:to>
                                        <p:strVal val="visible"/>
                                      </p:to>
                                    </p:set>
                                    <p:anim calcmode="lin" valueType="num">
                                      <p:cBhvr additive="base">
                                        <p:cTn id="30"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xEl>
                                              <p:pRg st="5" end="5"/>
                                            </p:txEl>
                                          </p:spTgt>
                                        </p:tgtEl>
                                        <p:attrNameLst>
                                          <p:attrName>style.visibility</p:attrName>
                                        </p:attrNameLst>
                                      </p:cBhvr>
                                      <p:to>
                                        <p:strVal val="visible"/>
                                      </p:to>
                                    </p:set>
                                    <p:anim calcmode="lin" valueType="num">
                                      <p:cBhvr additive="base">
                                        <p:cTn id="36"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xEl>
                                              <p:pRg st="6" end="6"/>
                                            </p:txEl>
                                          </p:spTgt>
                                        </p:tgtEl>
                                        <p:attrNameLst>
                                          <p:attrName>style.visibility</p:attrName>
                                        </p:attrNameLst>
                                      </p:cBhvr>
                                      <p:to>
                                        <p:strVal val="visible"/>
                                      </p:to>
                                    </p:set>
                                    <p:anim calcmode="lin" valueType="num">
                                      <p:cBhvr additive="base">
                                        <p:cTn id="40"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xEl>
                                              <p:pRg st="7" end="7"/>
                                            </p:txEl>
                                          </p:spTgt>
                                        </p:tgtEl>
                                        <p:attrNameLst>
                                          <p:attrName>style.visibility</p:attrName>
                                        </p:attrNameLst>
                                      </p:cBhvr>
                                      <p:to>
                                        <p:strVal val="visible"/>
                                      </p:to>
                                    </p:set>
                                    <p:anim calcmode="lin" valueType="num">
                                      <p:cBhvr additive="base">
                                        <p:cTn id="44"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lstStyle/>
          <a:p>
            <a:r>
              <a:rPr lang="en-US" sz="3600" b="1" u="sng" dirty="0" err="1">
                <a:latin typeface="Tahoma (Body)"/>
                <a:cs typeface="Times New Roman" panose="02020603050405020304" pitchFamily="18" charset="0"/>
              </a:rPr>
              <a:t>Giới</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thiệu</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về</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đề</a:t>
            </a:r>
            <a:r>
              <a:rPr lang="en-US" sz="3600" b="1" u="sng" dirty="0">
                <a:latin typeface="Tahoma (Body)"/>
                <a:cs typeface="Times New Roman" panose="02020603050405020304" pitchFamily="18" charset="0"/>
              </a:rPr>
              <a:t> </a:t>
            </a:r>
            <a:r>
              <a:rPr lang="en-US" sz="3600" b="1" u="sng" dirty="0" err="1">
                <a:latin typeface="Tahoma (Body)"/>
                <a:cs typeface="Times New Roman" panose="02020603050405020304" pitchFamily="18" charset="0"/>
              </a:rPr>
              <a:t>tài</a:t>
            </a:r>
            <a:endParaRPr lang="en-US" u="sng" dirty="0">
              <a:latin typeface="Tahoma (Body)"/>
            </a:endParaRPr>
          </a:p>
        </p:txBody>
      </p:sp>
      <p:sp>
        <p:nvSpPr>
          <p:cNvPr id="14" name="Content Placeholder 13"/>
          <p:cNvSpPr>
            <a:spLocks noGrp="1"/>
          </p:cNvSpPr>
          <p:nvPr>
            <p:ph idx="1"/>
          </p:nvPr>
        </p:nvSpPr>
        <p:spPr>
          <a:xfrm>
            <a:off x="531812" y="1566174"/>
            <a:ext cx="10896600" cy="4453626"/>
          </a:xfrm>
        </p:spPr>
        <p:txBody>
          <a:bodyPr/>
          <a:lstStyle/>
          <a:p>
            <a:r>
              <a:rPr lang="vi-VN" b="1" dirty="0">
                <a:solidFill>
                  <a:schemeClr val="tx1"/>
                </a:solidFill>
                <a:latin typeface="Times New Roman" panose="02020603050405020304" pitchFamily="18" charset="0"/>
                <a:cs typeface="Times New Roman" panose="02020603050405020304" pitchFamily="18" charset="0"/>
              </a:rPr>
              <a:t>Chương trình cần đạt được các chức năng chính như:</a:t>
            </a:r>
          </a:p>
          <a:p>
            <a:pPr lvl="1"/>
            <a:r>
              <a:rPr lang="vi-VN" dirty="0">
                <a:solidFill>
                  <a:schemeClr val="tx1"/>
                </a:solidFill>
                <a:latin typeface="Times New Roman" panose="02020603050405020304" pitchFamily="18" charset="0"/>
                <a:cs typeface="Times New Roman" panose="02020603050405020304" pitchFamily="18" charset="0"/>
              </a:rPr>
              <a:t>Quản lý hệ thống</a:t>
            </a:r>
          </a:p>
          <a:p>
            <a:pPr lvl="1"/>
            <a:r>
              <a:rPr lang="vi-VN" dirty="0">
                <a:solidFill>
                  <a:schemeClr val="tx1"/>
                </a:solidFill>
                <a:latin typeface="Times New Roman" panose="02020603050405020304" pitchFamily="18" charset="0"/>
                <a:cs typeface="Times New Roman" panose="02020603050405020304" pitchFamily="18" charset="0"/>
              </a:rPr>
              <a:t>Quản lý danh mục</a:t>
            </a:r>
          </a:p>
          <a:p>
            <a:pPr lvl="1"/>
            <a:r>
              <a:rPr lang="vi-VN" dirty="0">
                <a:solidFill>
                  <a:schemeClr val="tx1"/>
                </a:solidFill>
                <a:latin typeface="Times New Roman" panose="02020603050405020304" pitchFamily="18" charset="0"/>
                <a:cs typeface="Times New Roman" panose="02020603050405020304" pitchFamily="18" charset="0"/>
              </a:rPr>
              <a:t>Quản lý giao dịch</a:t>
            </a:r>
          </a:p>
          <a:p>
            <a:pPr lvl="1"/>
            <a:r>
              <a:rPr lang="vi-VN" dirty="0">
                <a:solidFill>
                  <a:schemeClr val="tx1"/>
                </a:solidFill>
                <a:latin typeface="Times New Roman" panose="02020603050405020304" pitchFamily="18" charset="0"/>
                <a:cs typeface="Times New Roman" panose="02020603050405020304" pitchFamily="18" charset="0"/>
              </a:rPr>
              <a:t>Quản lý môi giới</a:t>
            </a:r>
          </a:p>
          <a:p>
            <a:pPr lvl="1"/>
            <a:r>
              <a:rPr lang="vi-VN" dirty="0">
                <a:solidFill>
                  <a:schemeClr val="tx1"/>
                </a:solidFill>
                <a:latin typeface="Times New Roman" panose="02020603050405020304" pitchFamily="18" charset="0"/>
                <a:cs typeface="Times New Roman" panose="02020603050405020304" pitchFamily="18" charset="0"/>
              </a:rPr>
              <a:t>Quản lý khách hàng</a:t>
            </a:r>
          </a:p>
          <a:p>
            <a:pPr lvl="1"/>
            <a:r>
              <a:rPr lang="vi-VN" dirty="0">
                <a:solidFill>
                  <a:schemeClr val="tx1"/>
                </a:solidFill>
                <a:latin typeface="Times New Roman" panose="02020603050405020304" pitchFamily="18" charset="0"/>
                <a:cs typeface="Times New Roman" panose="02020603050405020304" pitchFamily="18" charset="0"/>
              </a:rPr>
              <a:t>Thống kê báo cáo</a:t>
            </a:r>
          </a:p>
          <a:p>
            <a:pPr lvl="1"/>
            <a:endParaRPr lang="en-US" b="1" dirty="0">
              <a:solidFill>
                <a:schemeClr val="tx1"/>
              </a:solidFill>
              <a:latin typeface="Times New Roman" panose="02020603050405020304" pitchFamily="18" charset="0"/>
              <a:cs typeface="Times New Roman" panose="02020603050405020304" pitchFamily="18" charset="0"/>
            </a:endParaRPr>
          </a:p>
          <a:p>
            <a:pPr lvl="1"/>
            <a:endParaRPr lang="en-US" b="1"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lvl="1"/>
            <a:endParaRPr lang="en-US" sz="1800" dirty="0">
              <a:solidFill>
                <a:schemeClr val="tx1"/>
              </a:solidFill>
              <a:effectLst/>
              <a:latin typeface="Times New Roman" panose="02020603050405020304" pitchFamily="18" charset="0"/>
              <a:ea typeface="Calibri" panose="020F0502020204030204" pitchFamily="34" charset="0"/>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8534400" cy="491225"/>
          </a:xfrm>
          <a:prstGeom prst="rect">
            <a:avLst/>
          </a:prstGeom>
          <a:noFill/>
        </p:spPr>
        <p:txBody>
          <a:bodyPr wrap="square">
            <a:spAutoFit/>
          </a:bodyPr>
          <a:lstStyle/>
          <a:p>
            <a:pPr algn="just">
              <a:lnSpc>
                <a:spcPct val="150000"/>
              </a:lnSpc>
            </a:pPr>
            <a:r>
              <a:rPr lang="en-US" sz="2000" b="1" i="1" dirty="0" err="1">
                <a:latin typeface="Tahoma (Body)"/>
                <a:cs typeface="Times New Roman" panose="02020603050405020304" pitchFamily="18" charset="0"/>
              </a:rPr>
              <a:t>Yêu</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cầu</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bài</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toán</a:t>
            </a:r>
            <a:endParaRPr lang="vi-VN" sz="2000" b="1" i="1" dirty="0">
              <a:latin typeface="Tahoma (Body)"/>
              <a:cs typeface="Times New Roman" panose="02020603050405020304" pitchFamily="18" charset="0"/>
            </a:endParaRPr>
          </a:p>
        </p:txBody>
      </p:sp>
    </p:spTree>
    <p:extLst>
      <p:ext uri="{BB962C8B-B14F-4D97-AF65-F5344CB8AC3E}">
        <p14:creationId xmlns:p14="http://schemas.microsoft.com/office/powerpoint/2010/main" val="144716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 calcmode="lin" valueType="num">
                                      <p:cBhvr additive="base">
                                        <p:cTn id="1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 calcmode="lin" valueType="num">
                                      <p:cBhvr additive="base">
                                        <p:cTn id="22"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additive="base">
                                        <p:cTn id="26"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xEl>
                                              <p:pRg st="3" end="3"/>
                                            </p:txEl>
                                          </p:spTgt>
                                        </p:tgtEl>
                                        <p:attrNameLst>
                                          <p:attrName>style.visibility</p:attrName>
                                        </p:attrNameLst>
                                      </p:cBhvr>
                                      <p:to>
                                        <p:strVal val="visible"/>
                                      </p:to>
                                    </p:set>
                                    <p:anim calcmode="lin" valueType="num">
                                      <p:cBhvr additive="base">
                                        <p:cTn id="30"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 calcmode="lin" valueType="num">
                                      <p:cBhvr additive="base">
                                        <p:cTn id="34"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
                                            <p:txEl>
                                              <p:pRg st="5" end="5"/>
                                            </p:txEl>
                                          </p:spTgt>
                                        </p:tgtEl>
                                        <p:attrNameLst>
                                          <p:attrName>style.visibility</p:attrName>
                                        </p:attrNameLst>
                                      </p:cBhvr>
                                      <p:to>
                                        <p:strVal val="visible"/>
                                      </p:to>
                                    </p:set>
                                    <p:anim calcmode="lin" valueType="num">
                                      <p:cBhvr additive="base">
                                        <p:cTn id="38"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4">
                                            <p:txEl>
                                              <p:pRg st="6" end="6"/>
                                            </p:txEl>
                                          </p:spTgt>
                                        </p:tgtEl>
                                        <p:attrNameLst>
                                          <p:attrName>style.visibility</p:attrName>
                                        </p:attrNameLst>
                                      </p:cBhvr>
                                      <p:to>
                                        <p:strVal val="visible"/>
                                      </p:to>
                                    </p:set>
                                    <p:anim calcmode="lin" valueType="num">
                                      <p:cBhvr additive="base">
                                        <p:cTn id="42"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8534400" cy="491225"/>
          </a:xfrm>
          <a:prstGeom prst="rect">
            <a:avLst/>
          </a:prstGeom>
          <a:noFill/>
        </p:spPr>
        <p:txBody>
          <a:bodyPr wrap="square">
            <a:spAutoFit/>
          </a:bodyPr>
          <a:lstStyle/>
          <a:p>
            <a:pPr algn="just">
              <a:lnSpc>
                <a:spcPct val="150000"/>
              </a:lnSpc>
            </a:pPr>
            <a:r>
              <a:rPr lang="en-US" sz="2000" b="1" i="1" dirty="0" err="1">
                <a:latin typeface="Tahoma (Body)"/>
                <a:cs typeface="Times New Roman" panose="02020603050405020304" pitchFamily="18" charset="0"/>
              </a:rPr>
              <a:t>Sơ</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đồ</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phân</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rã</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chức</a:t>
            </a:r>
            <a:r>
              <a:rPr lang="en-US" sz="2000" b="1" i="1" dirty="0">
                <a:latin typeface="Tahoma (Body)"/>
                <a:cs typeface="Times New Roman" panose="02020603050405020304" pitchFamily="18" charset="0"/>
              </a:rPr>
              <a:t> </a:t>
            </a:r>
            <a:r>
              <a:rPr lang="en-US" sz="2000" b="1" i="1" dirty="0" err="1">
                <a:latin typeface="Tahoma (Body)"/>
                <a:cs typeface="Times New Roman" panose="02020603050405020304" pitchFamily="18" charset="0"/>
              </a:rPr>
              <a:t>năng</a:t>
            </a:r>
            <a:endParaRPr lang="vi-VN" sz="2000" b="1" i="1" dirty="0">
              <a:latin typeface="Tahoma (Body)"/>
              <a:cs typeface="Times New Roman" panose="02020603050405020304" pitchFamily="18" charset="0"/>
            </a:endParaRPr>
          </a:p>
        </p:txBody>
      </p:sp>
      <p:pic>
        <p:nvPicPr>
          <p:cNvPr id="1026" name="Picture 1">
            <a:extLst>
              <a:ext uri="{FF2B5EF4-FFF2-40B4-BE49-F238E27FC236}">
                <a16:creationId xmlns:a16="http://schemas.microsoft.com/office/drawing/2014/main" id="{A45B8600-CF3A-5D99-BB6D-7A63F14F5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2" y="1542405"/>
            <a:ext cx="9144000" cy="501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35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85344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Sơ đồ luồng dữ liệu mức ngữ cảnh</a:t>
            </a:r>
          </a:p>
        </p:txBody>
      </p:sp>
      <p:pic>
        <p:nvPicPr>
          <p:cNvPr id="2050" name="Picture 1">
            <a:extLst>
              <a:ext uri="{FF2B5EF4-FFF2-40B4-BE49-F238E27FC236}">
                <a16:creationId xmlns:a16="http://schemas.microsoft.com/office/drawing/2014/main" id="{4428AFFB-B0D5-FC3F-AE95-861CC59C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05" y="2209800"/>
            <a:ext cx="5045075" cy="293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ADA67F70-3B33-A6A0-C351-2F8FDF623FD6}"/>
              </a:ext>
            </a:extLst>
          </p:cNvPr>
          <p:cNvSpPr>
            <a:spLocks noGrp="1"/>
          </p:cNvSpPr>
          <p:nvPr>
            <p:ph sz="half" idx="1"/>
          </p:nvPr>
        </p:nvSpPr>
        <p:spPr>
          <a:xfrm>
            <a:off x="5865812" y="1371598"/>
            <a:ext cx="5334001" cy="4724401"/>
          </a:xfrm>
        </p:spPr>
        <p:txBody>
          <a:bodyPr>
            <a:normAutofit fontScale="77500" lnSpcReduction="20000"/>
          </a:bodyPr>
          <a:lstStyle/>
          <a:p>
            <a:pPr marL="0" marR="0" indent="228600" algn="just">
              <a:lnSpc>
                <a:spcPct val="120000"/>
              </a:lnSpc>
              <a:spcBef>
                <a:spcPts val="600"/>
              </a:spcBef>
              <a:spcAft>
                <a:spcPts val="600"/>
              </a:spcAft>
            </a:pPr>
            <a:r>
              <a:rPr lang="en-US" sz="2000" b="1" i="1" u="sng" dirty="0" err="1">
                <a:solidFill>
                  <a:schemeClr val="tx1"/>
                </a:solidFill>
                <a:effectLst/>
                <a:latin typeface="Times New Roman" panose="02020603050405020304" pitchFamily="18" charset="0"/>
                <a:ea typeface="Calibri" panose="020F0502020204030204" pitchFamily="34" charset="0"/>
              </a:rPr>
              <a:t>Chú</a:t>
            </a:r>
            <a:r>
              <a:rPr lang="en-US" sz="2000" b="1" i="1" u="sng" dirty="0">
                <a:solidFill>
                  <a:schemeClr val="tx1"/>
                </a:solidFill>
                <a:effectLst/>
                <a:latin typeface="Times New Roman" panose="02020603050405020304" pitchFamily="18" charset="0"/>
                <a:ea typeface="Calibri" panose="020F0502020204030204" pitchFamily="34" charset="0"/>
              </a:rPr>
              <a:t> </a:t>
            </a:r>
            <a:r>
              <a:rPr lang="en-US" sz="2000" b="1" i="1" u="sng" dirty="0" err="1">
                <a:solidFill>
                  <a:schemeClr val="tx1"/>
                </a:solidFill>
                <a:effectLst/>
                <a:latin typeface="Times New Roman" panose="02020603050405020304" pitchFamily="18" charset="0"/>
                <a:ea typeface="Calibri" panose="020F0502020204030204" pitchFamily="34" charset="0"/>
              </a:rPr>
              <a:t>thích</a:t>
            </a:r>
            <a:r>
              <a:rPr lang="en-US" sz="2000" b="1" i="1" u="sng" dirty="0">
                <a:solidFill>
                  <a:schemeClr val="tx1"/>
                </a:solidFill>
                <a:effectLst/>
                <a:latin typeface="Times New Roman" panose="02020603050405020304" pitchFamily="18" charset="0"/>
                <a:ea typeface="Calibri" panose="020F0502020204030204" pitchFamily="34" charset="0"/>
              </a:rPr>
              <a:t>:</a:t>
            </a:r>
            <a:endParaRPr lang="en-US" sz="20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20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yêu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cập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liên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quan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đến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hệ</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thống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người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dùng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khẩu</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20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liên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quan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đến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hệ</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thống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người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dùng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khẩu</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20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về</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yêu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thống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kê</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cáo</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20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các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thống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kê</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cáo</a:t>
            </a:r>
            <a:endParaRPr lang="en-US" sz="20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20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về</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cập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mục</a:t>
            </a:r>
            <a:r>
              <a:rPr lang="en-US" sz="2000" dirty="0">
                <a:solidFill>
                  <a:schemeClr val="tx1"/>
                </a:solidFill>
                <a:effectLst/>
                <a:latin typeface="Times New Roman" panose="02020603050405020304" pitchFamily="18" charset="0"/>
                <a:ea typeface="Calibri" panose="020F0502020204030204" pitchFamily="34" charset="0"/>
              </a:rPr>
              <a:t> chi </a:t>
            </a:r>
            <a:r>
              <a:rPr lang="en-US" sz="2000" dirty="0" err="1">
                <a:solidFill>
                  <a:schemeClr val="tx1"/>
                </a:solidFill>
                <a:effectLst/>
                <a:latin typeface="Times New Roman" panose="02020603050405020304" pitchFamily="18" charset="0"/>
                <a:ea typeface="Calibri" panose="020F0502020204030204" pitchFamily="34" charset="0"/>
              </a:rPr>
              <a:t>nhánh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phòng</a:t>
            </a:r>
            <a:r>
              <a:rPr lang="en-US" sz="2000" dirty="0">
                <a:solidFill>
                  <a:schemeClr val="tx1"/>
                </a:solidFill>
                <a:effectLst/>
                <a:latin typeface="Times New Roman" panose="02020603050405020304" pitchFamily="18" charset="0"/>
                <a:ea typeface="Calibri" panose="020F0502020204030204" pitchFamily="34" charset="0"/>
              </a:rPr>
              <a:t> ban, </a:t>
            </a:r>
            <a:r>
              <a:rPr lang="en-US" sz="2000" dirty="0" err="1">
                <a:solidFill>
                  <a:schemeClr val="tx1"/>
                </a:solidFill>
                <a:effectLst/>
                <a:latin typeface="Times New Roman" panose="02020603050405020304" pitchFamily="18" charset="0"/>
                <a:ea typeface="Calibri" panose="020F0502020204030204" pitchFamily="34" charset="0"/>
              </a:rPr>
              <a:t>nhân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viên</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20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liên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quan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đến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các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mục</a:t>
            </a:r>
            <a:r>
              <a:rPr lang="en-US" sz="2000" dirty="0">
                <a:solidFill>
                  <a:schemeClr val="tx1"/>
                </a:solidFill>
                <a:effectLst/>
                <a:latin typeface="Times New Roman" panose="02020603050405020304" pitchFamily="18" charset="0"/>
                <a:ea typeface="Calibri" panose="020F0502020204030204" pitchFamily="34" charset="0"/>
              </a:rPr>
              <a:t> chi </a:t>
            </a:r>
            <a:r>
              <a:rPr lang="en-US" sz="2000" dirty="0" err="1">
                <a:solidFill>
                  <a:schemeClr val="tx1"/>
                </a:solidFill>
                <a:effectLst/>
                <a:latin typeface="Times New Roman" panose="02020603050405020304" pitchFamily="18" charset="0"/>
                <a:ea typeface="Calibri" panose="020F0502020204030204" pitchFamily="34" charset="0"/>
              </a:rPr>
              <a:t>nhánh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phòng</a:t>
            </a:r>
            <a:r>
              <a:rPr lang="en-US" sz="2000" dirty="0">
                <a:solidFill>
                  <a:schemeClr val="tx1"/>
                </a:solidFill>
                <a:effectLst/>
                <a:latin typeface="Times New Roman" panose="02020603050405020304" pitchFamily="18" charset="0"/>
                <a:ea typeface="Calibri" panose="020F0502020204030204" pitchFamily="34" charset="0"/>
              </a:rPr>
              <a:t> ban, </a:t>
            </a:r>
            <a:r>
              <a:rPr lang="en-US" sz="2000" dirty="0" err="1">
                <a:solidFill>
                  <a:schemeClr val="tx1"/>
                </a:solidFill>
                <a:effectLst/>
                <a:latin typeface="Times New Roman" panose="02020603050405020304" pitchFamily="18" charset="0"/>
                <a:ea typeface="Calibri" panose="020F0502020204030204" pitchFamily="34" charset="0"/>
              </a:rPr>
              <a:t>nhân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viên</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20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yêu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cập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các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giữ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chỗ</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đặt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cọc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hợp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đồng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mua</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lịch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toán</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20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liên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quan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đến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các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giữ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chỗ</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đặt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cọc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hợp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đồng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mua</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lịch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toán</a:t>
            </a:r>
            <a:r>
              <a:rPr lang="en-US" sz="2000" dirty="0">
                <a:solidFill>
                  <a:schemeClr val="tx1"/>
                </a:solidFill>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141956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85344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Sơ đồ luồng dữ liệu mức đỉnh</a:t>
            </a:r>
          </a:p>
        </p:txBody>
      </p:sp>
      <p:sp>
        <p:nvSpPr>
          <p:cNvPr id="10" name="Content Placeholder 2">
            <a:extLst>
              <a:ext uri="{FF2B5EF4-FFF2-40B4-BE49-F238E27FC236}">
                <a16:creationId xmlns:a16="http://schemas.microsoft.com/office/drawing/2014/main" id="{ADA67F70-3B33-A6A0-C351-2F8FDF623FD6}"/>
              </a:ext>
            </a:extLst>
          </p:cNvPr>
          <p:cNvSpPr>
            <a:spLocks noGrp="1"/>
          </p:cNvSpPr>
          <p:nvPr>
            <p:ph sz="half" idx="1"/>
          </p:nvPr>
        </p:nvSpPr>
        <p:spPr>
          <a:xfrm>
            <a:off x="5865812" y="1371598"/>
            <a:ext cx="5334001" cy="5105402"/>
          </a:xfrm>
        </p:spPr>
        <p:txBody>
          <a:bodyPr>
            <a:normAutofit fontScale="62500" lnSpcReduction="20000"/>
          </a:bodyPr>
          <a:lstStyle/>
          <a:p>
            <a:pPr marL="0" marR="0" indent="228600" algn="just">
              <a:lnSpc>
                <a:spcPct val="95000"/>
              </a:lnSpc>
              <a:spcBef>
                <a:spcPts val="600"/>
              </a:spcBef>
              <a:spcAft>
                <a:spcPts val="600"/>
              </a:spcAft>
            </a:pPr>
            <a:r>
              <a:rPr lang="en-US" sz="2000" b="1" i="1" u="sng" dirty="0" err="1">
                <a:solidFill>
                  <a:schemeClr val="tx1"/>
                </a:solidFill>
                <a:effectLst/>
                <a:latin typeface="Times New Roman" panose="02020603050405020304" pitchFamily="18" charset="0"/>
                <a:ea typeface="Calibri" panose="020F0502020204030204" pitchFamily="34" charset="0"/>
              </a:rPr>
              <a:t>Chú</a:t>
            </a:r>
            <a:r>
              <a:rPr lang="en-US" sz="2000" b="1" i="1" u="sng" dirty="0">
                <a:solidFill>
                  <a:schemeClr val="tx1"/>
                </a:solidFill>
                <a:effectLst/>
                <a:latin typeface="Times New Roman" panose="02020603050405020304" pitchFamily="18" charset="0"/>
                <a:ea typeface="Calibri" panose="020F0502020204030204" pitchFamily="34" charset="0"/>
              </a:rPr>
              <a:t> </a:t>
            </a:r>
            <a:r>
              <a:rPr lang="en-US" sz="2000" b="1" i="1" u="sng" dirty="0" err="1">
                <a:solidFill>
                  <a:schemeClr val="tx1"/>
                </a:solidFill>
                <a:effectLst/>
                <a:latin typeface="Times New Roman" panose="02020603050405020304" pitchFamily="18" charset="0"/>
                <a:ea typeface="Calibri" panose="020F0502020204030204" pitchFamily="34" charset="0"/>
              </a:rPr>
              <a:t>thích</a:t>
            </a:r>
            <a:r>
              <a:rPr lang="en-US" sz="2000" b="1" i="1" u="sng" dirty="0">
                <a:solidFill>
                  <a:schemeClr val="tx1"/>
                </a:solidFill>
                <a:effectLst/>
                <a:latin typeface="Times New Roman" panose="02020603050405020304" pitchFamily="18" charset="0"/>
                <a:ea typeface="Calibri" panose="020F0502020204030204" pitchFamily="34" charset="0"/>
              </a:rPr>
              <a:t>:</a:t>
            </a:r>
            <a:endParaRPr lang="en-US" sz="20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cập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người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dùng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và</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khai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hệ</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thống</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người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dùng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khai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hệ</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thống</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yêu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cập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liệu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mục</a:t>
            </a:r>
            <a:r>
              <a:rPr lang="en-US" sz="2000" dirty="0">
                <a:solidFill>
                  <a:schemeClr val="tx1"/>
                </a:solidFill>
                <a:effectLst/>
                <a:latin typeface="Times New Roman" panose="02020603050405020304" pitchFamily="18" charset="0"/>
                <a:ea typeface="Calibri" panose="020F0502020204030204" pitchFamily="34" charset="0"/>
              </a:rPr>
              <a:t>(chi </a:t>
            </a:r>
            <a:r>
              <a:rPr lang="en-US" sz="2000" dirty="0" err="1">
                <a:solidFill>
                  <a:schemeClr val="tx1"/>
                </a:solidFill>
                <a:effectLst/>
                <a:latin typeface="Times New Roman" panose="02020603050405020304" pitchFamily="18" charset="0"/>
                <a:ea typeface="Calibri" panose="020F0502020204030204" pitchFamily="34" charset="0"/>
              </a:rPr>
              <a:t>nhánh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phòng</a:t>
            </a:r>
            <a:r>
              <a:rPr lang="en-US" sz="2000" dirty="0">
                <a:solidFill>
                  <a:schemeClr val="tx1"/>
                </a:solidFill>
                <a:effectLst/>
                <a:latin typeface="Times New Roman" panose="02020603050405020304" pitchFamily="18" charset="0"/>
                <a:ea typeface="Calibri" panose="020F0502020204030204" pitchFamily="34" charset="0"/>
              </a:rPr>
              <a:t> ban, </a:t>
            </a:r>
            <a:r>
              <a:rPr lang="en-US" sz="2000" dirty="0" err="1">
                <a:solidFill>
                  <a:schemeClr val="tx1"/>
                </a:solidFill>
                <a:effectLst/>
                <a:latin typeface="Times New Roman" panose="02020603050405020304" pitchFamily="18" charset="0"/>
                <a:ea typeface="Calibri" panose="020F0502020204030204" pitchFamily="34" charset="0"/>
              </a:rPr>
              <a:t>chức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vụ</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dữ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liệu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mục</a:t>
            </a:r>
            <a:r>
              <a:rPr lang="en-US" sz="2000" dirty="0">
                <a:solidFill>
                  <a:schemeClr val="tx1"/>
                </a:solidFill>
                <a:effectLst/>
                <a:latin typeface="Times New Roman" panose="02020603050405020304" pitchFamily="18" charset="0"/>
                <a:ea typeface="Calibri" panose="020F0502020204030204" pitchFamily="34" charset="0"/>
              </a:rPr>
              <a:t>(chi </a:t>
            </a:r>
            <a:r>
              <a:rPr lang="en-US" sz="2000" dirty="0" err="1">
                <a:solidFill>
                  <a:schemeClr val="tx1"/>
                </a:solidFill>
                <a:effectLst/>
                <a:latin typeface="Times New Roman" panose="02020603050405020304" pitchFamily="18" charset="0"/>
                <a:ea typeface="Calibri" panose="020F0502020204030204" pitchFamily="34" charset="0"/>
              </a:rPr>
              <a:t>nhánh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phòng</a:t>
            </a:r>
            <a:r>
              <a:rPr lang="en-US" sz="2000" dirty="0">
                <a:solidFill>
                  <a:schemeClr val="tx1"/>
                </a:solidFill>
                <a:effectLst/>
                <a:latin typeface="Times New Roman" panose="02020603050405020304" pitchFamily="18" charset="0"/>
                <a:ea typeface="Calibri" panose="020F0502020204030204" pitchFamily="34" charset="0"/>
              </a:rPr>
              <a:t> ban, </a:t>
            </a:r>
            <a:r>
              <a:rPr lang="en-US" sz="2000" dirty="0" err="1">
                <a:solidFill>
                  <a:schemeClr val="tx1"/>
                </a:solidFill>
                <a:effectLst/>
                <a:latin typeface="Times New Roman" panose="02020603050405020304" pitchFamily="18" charset="0"/>
                <a:ea typeface="Calibri" panose="020F0502020204030204" pitchFamily="34" charset="0"/>
              </a:rPr>
              <a:t>chức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vụ</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yêu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cập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liệu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mục</a:t>
            </a:r>
            <a:r>
              <a:rPr lang="en-US" sz="2000" dirty="0">
                <a:solidFill>
                  <a:schemeClr val="tx1"/>
                </a:solidFill>
                <a:effectLst/>
                <a:latin typeface="Times New Roman" panose="02020603050405020304" pitchFamily="18" charset="0"/>
                <a:ea typeface="Calibri" panose="020F0502020204030204" pitchFamily="34" charset="0"/>
              </a:rPr>
              <a:t>(</a:t>
            </a:r>
            <a:r>
              <a:rPr lang="en-US" sz="2000" dirty="0" err="1">
                <a:solidFill>
                  <a:schemeClr val="tx1"/>
                </a:solidFill>
                <a:effectLst/>
                <a:latin typeface="Times New Roman" panose="02020603050405020304" pitchFamily="18" charset="0"/>
                <a:ea typeface="Calibri" panose="020F0502020204030204" pitchFamily="34" charset="0"/>
              </a:rPr>
              <a:t>dự</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án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loại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động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sản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động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sản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khách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hàng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dữ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liệu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mục</a:t>
            </a:r>
            <a:r>
              <a:rPr lang="en-US" sz="2000" dirty="0">
                <a:solidFill>
                  <a:schemeClr val="tx1"/>
                </a:solidFill>
                <a:effectLst/>
                <a:latin typeface="Times New Roman" panose="02020603050405020304" pitchFamily="18" charset="0"/>
                <a:ea typeface="Calibri" panose="020F0502020204030204" pitchFamily="34" charset="0"/>
              </a:rPr>
              <a:t>(</a:t>
            </a:r>
            <a:r>
              <a:rPr lang="en-US" sz="2000" dirty="0" err="1">
                <a:solidFill>
                  <a:schemeClr val="tx1"/>
                </a:solidFill>
                <a:effectLst/>
                <a:latin typeface="Times New Roman" panose="02020603050405020304" pitchFamily="18" charset="0"/>
                <a:ea typeface="Calibri" panose="020F0502020204030204" pitchFamily="34" charset="0"/>
              </a:rPr>
              <a:t>dự</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án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loại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động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sản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động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sản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khách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hàng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yêu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cập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nhật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liệu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giao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dịch</a:t>
            </a:r>
            <a:r>
              <a:rPr lang="en-US" sz="2000" dirty="0">
                <a:solidFill>
                  <a:schemeClr val="tx1"/>
                </a:solidFill>
                <a:effectLst/>
                <a:latin typeface="Times New Roman" panose="02020603050405020304" pitchFamily="18" charset="0"/>
                <a:ea typeface="Calibri" panose="020F0502020204030204" pitchFamily="34" charset="0"/>
              </a:rPr>
              <a:t>(</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giữ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chỗ</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đặt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cọc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hợp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đồng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mua</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lịch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toán</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dữ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liệu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giao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dịch</a:t>
            </a:r>
            <a:r>
              <a:rPr lang="en-US" sz="2000" dirty="0">
                <a:solidFill>
                  <a:schemeClr val="tx1"/>
                </a:solidFill>
                <a:effectLst/>
                <a:latin typeface="Times New Roman" panose="02020603050405020304" pitchFamily="18" charset="0"/>
                <a:ea typeface="Calibri" panose="020F0502020204030204" pitchFamily="34" charset="0"/>
              </a:rPr>
              <a:t>(</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giữ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chỗ</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đặt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cọc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hợp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đồng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mua</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lịch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toán</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yêu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thống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kê</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cáo</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đáp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ứng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yêu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thống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kê</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cáo</a:t>
            </a:r>
            <a:r>
              <a:rPr lang="en-US" sz="20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dữ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liệu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giao</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dịch</a:t>
            </a:r>
            <a:r>
              <a:rPr lang="en-US" sz="2000" dirty="0">
                <a:solidFill>
                  <a:schemeClr val="tx1"/>
                </a:solidFill>
                <a:effectLst/>
                <a:latin typeface="Times New Roman" panose="02020603050405020304" pitchFamily="18" charset="0"/>
                <a:ea typeface="Calibri" panose="020F0502020204030204" pitchFamily="34" charset="0"/>
              </a:rPr>
              <a:t>(</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giữ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chỗ</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phiếu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đặt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cọc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hợp</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đồng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mua</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bán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lịch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thanh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toán</a:t>
            </a:r>
            <a:r>
              <a:rPr lang="en-US" sz="2000" dirty="0">
                <a:solidFill>
                  <a:schemeClr val="tx1"/>
                </a:solidFill>
                <a:effectLst/>
                <a:latin typeface="Times New Roman" panose="02020603050405020304" pitchFamily="18" charset="0"/>
                <a:ea typeface="Calibri" panose="020F0502020204030204" pitchFamily="34" charset="0"/>
              </a:rPr>
              <a:t>). </a:t>
            </a:r>
          </a:p>
          <a:p>
            <a:pPr marL="342900" marR="0" lvl="0" indent="-342900" algn="just">
              <a:lnSpc>
                <a:spcPct val="95000"/>
              </a:lnSpc>
              <a:spcBef>
                <a:spcPts val="600"/>
              </a:spcBef>
              <a:spcAft>
                <a:spcPts val="600"/>
              </a:spcAft>
              <a:buFont typeface="+mj-lt"/>
              <a:buAutoNum type="arabicPeriod"/>
            </a:pPr>
            <a:r>
              <a:rPr lang="en-US" sz="2000" dirty="0" err="1">
                <a:solidFill>
                  <a:schemeClr val="tx1"/>
                </a:solidFill>
                <a:effectLst/>
                <a:latin typeface="Times New Roman" panose="02020603050405020304" pitchFamily="18" charset="0"/>
                <a:ea typeface="Calibri" panose="020F0502020204030204" pitchFamily="34" charset="0"/>
              </a:rPr>
              <a:t>Thông</a:t>
            </a:r>
            <a:r>
              <a:rPr lang="en-US" sz="2000" dirty="0">
                <a:solidFill>
                  <a:schemeClr val="tx1"/>
                </a:solidFill>
                <a:effectLst/>
                <a:latin typeface="Times New Roman" panose="02020603050405020304" pitchFamily="18" charset="0"/>
                <a:ea typeface="Calibri" panose="020F0502020204030204" pitchFamily="34" charset="0"/>
              </a:rPr>
              <a:t> tin </a:t>
            </a:r>
            <a:r>
              <a:rPr lang="en-US" sz="2000" dirty="0" err="1">
                <a:solidFill>
                  <a:schemeClr val="tx1"/>
                </a:solidFill>
                <a:effectLst/>
                <a:latin typeface="Times New Roman" panose="02020603050405020304" pitchFamily="18" charset="0"/>
                <a:ea typeface="Calibri" panose="020F0502020204030204" pitchFamily="34" charset="0"/>
              </a:rPr>
              <a:t>dữ</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liệu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danh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mục</a:t>
            </a:r>
            <a:r>
              <a:rPr lang="en-US" sz="2000" dirty="0">
                <a:solidFill>
                  <a:schemeClr val="tx1"/>
                </a:solidFill>
                <a:effectLst/>
                <a:latin typeface="Times New Roman" panose="02020603050405020304" pitchFamily="18" charset="0"/>
                <a:ea typeface="Calibri" panose="020F0502020204030204" pitchFamily="34" charset="0"/>
              </a:rPr>
              <a:t>(chi </a:t>
            </a:r>
            <a:r>
              <a:rPr lang="en-US" sz="2000" dirty="0" err="1">
                <a:solidFill>
                  <a:schemeClr val="tx1"/>
                </a:solidFill>
                <a:effectLst/>
                <a:latin typeface="Times New Roman" panose="02020603050405020304" pitchFamily="18" charset="0"/>
                <a:ea typeface="Calibri" panose="020F0502020204030204" pitchFamily="34" charset="0"/>
              </a:rPr>
              <a:t>nhánh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phòng</a:t>
            </a:r>
            <a:r>
              <a:rPr lang="en-US" sz="2000" dirty="0">
                <a:solidFill>
                  <a:schemeClr val="tx1"/>
                </a:solidFill>
                <a:effectLst/>
                <a:latin typeface="Times New Roman" panose="02020603050405020304" pitchFamily="18" charset="0"/>
                <a:ea typeface="Calibri" panose="020F0502020204030204" pitchFamily="34" charset="0"/>
              </a:rPr>
              <a:t> ban, </a:t>
            </a:r>
            <a:r>
              <a:rPr lang="en-US" sz="2000" dirty="0" err="1">
                <a:solidFill>
                  <a:schemeClr val="tx1"/>
                </a:solidFill>
                <a:effectLst/>
                <a:latin typeface="Times New Roman" panose="02020603050405020304" pitchFamily="18" charset="0"/>
                <a:ea typeface="Calibri" panose="020F0502020204030204" pitchFamily="34" charset="0"/>
              </a:rPr>
              <a:t>chức</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vụ</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nhân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viên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dự</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án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loại</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động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sản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bất</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động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sản</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khách</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hàng</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nhu</a:t>
            </a:r>
            <a:r>
              <a:rPr lang="en-US" sz="2000" dirty="0">
                <a:solidFill>
                  <a:schemeClr val="tx1"/>
                </a:solidFill>
                <a:effectLst/>
                <a:latin typeface="Times New Roman" panose="02020603050405020304" pitchFamily="18" charset="0"/>
                <a:ea typeface="Calibri" panose="020F0502020204030204" pitchFamily="34" charset="0"/>
              </a:rPr>
              <a:t> </a:t>
            </a:r>
            <a:r>
              <a:rPr lang="en-US" sz="2000" dirty="0" err="1">
                <a:solidFill>
                  <a:schemeClr val="tx1"/>
                </a:solidFill>
                <a:effectLst/>
                <a:latin typeface="Times New Roman" panose="02020603050405020304" pitchFamily="18" charset="0"/>
                <a:ea typeface="Calibri" panose="020F0502020204030204" pitchFamily="34" charset="0"/>
              </a:rPr>
              <a:t>cầu</a:t>
            </a:r>
            <a:r>
              <a:rPr lang="en-US" sz="2000" dirty="0">
                <a:solidFill>
                  <a:schemeClr val="tx1"/>
                </a:solidFill>
                <a:effectLst/>
                <a:latin typeface="Times New Roman" panose="02020603050405020304" pitchFamily="18" charset="0"/>
                <a:ea typeface="Calibri" panose="020F0502020204030204" pitchFamily="34" charset="0"/>
              </a:rPr>
              <a:t>).</a:t>
            </a:r>
          </a:p>
        </p:txBody>
      </p:sp>
      <p:pic>
        <p:nvPicPr>
          <p:cNvPr id="4098" name="Picture 1">
            <a:extLst>
              <a:ext uri="{FF2B5EF4-FFF2-40B4-BE49-F238E27FC236}">
                <a16:creationId xmlns:a16="http://schemas.microsoft.com/office/drawing/2014/main" id="{95D35D7B-A104-49A0-8601-53873FBAD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832408"/>
            <a:ext cx="4953000" cy="381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470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 calcmode="lin" valueType="num">
                                      <p:cBhvr additive="base">
                                        <p:cTn id="22" dur="500" fill="hold"/>
                                        <p:tgtEl>
                                          <p:spTgt spid="4098"/>
                                        </p:tgtEl>
                                        <p:attrNameLst>
                                          <p:attrName>ppt_x</p:attrName>
                                        </p:attrNameLst>
                                      </p:cBhvr>
                                      <p:tavLst>
                                        <p:tav tm="0">
                                          <p:val>
                                            <p:strVal val="#ppt_x"/>
                                          </p:val>
                                        </p:tav>
                                        <p:tav tm="100000">
                                          <p:val>
                                            <p:strVal val="#ppt_x"/>
                                          </p:val>
                                        </p:tav>
                                      </p:tavLst>
                                    </p:anim>
                                    <p:anim calcmode="lin" valueType="num">
                                      <p:cBhvr additive="base">
                                        <p:cTn id="2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304800"/>
            <a:ext cx="8686801" cy="685800"/>
          </a:xfrm>
        </p:spPr>
        <p:txBody>
          <a:bodyPr>
            <a:normAutofit/>
          </a:bodyPr>
          <a:lstStyle/>
          <a:p>
            <a:r>
              <a:rPr lang="vi-VN" u="sng" dirty="0">
                <a:latin typeface="Tahoma (Body)"/>
              </a:rPr>
              <a:t>Tổng quan về chương trình</a:t>
            </a:r>
            <a:endParaRPr lang="en-US" u="sng" dirty="0">
              <a:latin typeface="Tahoma (Body)"/>
            </a:endParaRPr>
          </a:p>
        </p:txBody>
      </p:sp>
      <p:sp>
        <p:nvSpPr>
          <p:cNvPr id="5" name="TextBox 4">
            <a:extLst>
              <a:ext uri="{FF2B5EF4-FFF2-40B4-BE49-F238E27FC236}">
                <a16:creationId xmlns:a16="http://schemas.microsoft.com/office/drawing/2014/main" id="{7C58D103-FA46-21F0-D861-85A03C0A4A1F}"/>
              </a:ext>
            </a:extLst>
          </p:cNvPr>
          <p:cNvSpPr txBox="1"/>
          <p:nvPr/>
        </p:nvSpPr>
        <p:spPr>
          <a:xfrm>
            <a:off x="989012" y="880374"/>
            <a:ext cx="9906000" cy="491225"/>
          </a:xfrm>
          <a:prstGeom prst="rect">
            <a:avLst/>
          </a:prstGeom>
          <a:noFill/>
        </p:spPr>
        <p:txBody>
          <a:bodyPr wrap="square">
            <a:spAutoFit/>
          </a:bodyPr>
          <a:lstStyle/>
          <a:p>
            <a:pPr algn="just">
              <a:lnSpc>
                <a:spcPct val="150000"/>
              </a:lnSpc>
            </a:pPr>
            <a:r>
              <a:rPr lang="vi-VN" sz="2000" b="1" i="1" dirty="0">
                <a:latin typeface="Tahoma (Body)"/>
                <a:cs typeface="Times New Roman" panose="02020603050405020304" pitchFamily="18" charset="0"/>
              </a:rPr>
              <a:t>Sơ đồ luồng dữ liệu dưới đỉnh cho chức năng QUẢN TRỊ HỆ THỐNG</a:t>
            </a:r>
          </a:p>
        </p:txBody>
      </p:sp>
      <p:sp>
        <p:nvSpPr>
          <p:cNvPr id="10" name="Content Placeholder 2">
            <a:extLst>
              <a:ext uri="{FF2B5EF4-FFF2-40B4-BE49-F238E27FC236}">
                <a16:creationId xmlns:a16="http://schemas.microsoft.com/office/drawing/2014/main" id="{ADA67F70-3B33-A6A0-C351-2F8FDF623FD6}"/>
              </a:ext>
            </a:extLst>
          </p:cNvPr>
          <p:cNvSpPr>
            <a:spLocks noGrp="1"/>
          </p:cNvSpPr>
          <p:nvPr>
            <p:ph sz="half" idx="1"/>
          </p:nvPr>
        </p:nvSpPr>
        <p:spPr>
          <a:xfrm>
            <a:off x="5865812" y="1566174"/>
            <a:ext cx="5334001" cy="4910826"/>
          </a:xfrm>
        </p:spPr>
        <p:txBody>
          <a:bodyPr>
            <a:normAutofit fontScale="77500" lnSpcReduction="20000"/>
          </a:bodyPr>
          <a:lstStyle/>
          <a:p>
            <a:pPr marL="0" marR="0" indent="228600" algn="just">
              <a:lnSpc>
                <a:spcPct val="150000"/>
              </a:lnSpc>
              <a:spcBef>
                <a:spcPts val="600"/>
              </a:spcBef>
              <a:spcAft>
                <a:spcPts val="600"/>
              </a:spcAft>
            </a:pPr>
            <a:r>
              <a:rPr lang="en-US" sz="1800" b="1" i="1" u="sng" dirty="0" err="1">
                <a:solidFill>
                  <a:schemeClr val="tx1"/>
                </a:solidFill>
                <a:effectLst/>
                <a:latin typeface="Times New Roman" panose="02020603050405020304" pitchFamily="18" charset="0"/>
                <a:ea typeface="Calibri" panose="020F0502020204030204" pitchFamily="34" charset="0"/>
              </a:rPr>
              <a:t>Chú</a:t>
            </a:r>
            <a:r>
              <a:rPr lang="en-US" sz="1800" b="1" i="1" u="sng" dirty="0">
                <a:solidFill>
                  <a:schemeClr val="tx1"/>
                </a:solidFill>
                <a:effectLst/>
                <a:latin typeface="Times New Roman" panose="02020603050405020304" pitchFamily="18" charset="0"/>
                <a:ea typeface="Calibri" panose="020F0502020204030204" pitchFamily="34" charset="0"/>
              </a:rPr>
              <a:t> </a:t>
            </a:r>
            <a:r>
              <a:rPr lang="en-US" sz="1800" b="1" i="1" u="sng" dirty="0" err="1">
                <a:solidFill>
                  <a:schemeClr val="tx1"/>
                </a:solidFill>
                <a:effectLst/>
                <a:latin typeface="Times New Roman" panose="02020603050405020304" pitchFamily="18" charset="0"/>
                <a:ea typeface="Calibri" panose="020F0502020204030204" pitchFamily="34" charset="0"/>
              </a:rPr>
              <a:t>thích</a:t>
            </a:r>
            <a:r>
              <a:rPr lang="en-US" sz="1800" b="1" i="1" u="sng" dirty="0">
                <a:solidFill>
                  <a:schemeClr val="tx1"/>
                </a:solidFill>
                <a:effectLst/>
                <a:latin typeface="Times New Roman" panose="02020603050405020304" pitchFamily="18" charset="0"/>
                <a:ea typeface="Calibri" panose="020F0502020204030204" pitchFamily="34" charset="0"/>
              </a:rPr>
              <a:t>:</a:t>
            </a:r>
            <a:endParaRPr lang="en-US" sz="1800" dirty="0">
              <a:solidFill>
                <a:schemeClr val="tx1"/>
              </a:solidFill>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người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dùng</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người</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dùng</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phân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quyền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phân</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quyền</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cập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mật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khẩu</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mật</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khẩu</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đăng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nhập</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đáp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ứng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đăng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nhập</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yêu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cầu</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đăng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xuất</a:t>
            </a:r>
            <a:r>
              <a:rPr lang="en-US" sz="1800" dirty="0">
                <a:solidFill>
                  <a:schemeClr val="tx1"/>
                </a:solidFill>
                <a:effectLst/>
                <a:latin typeface="Times New Roman" panose="02020603050405020304" pitchFamily="18" charset="0"/>
                <a:ea typeface="Calibri" panose="020F0502020204030204" pitchFamily="34" charset="0"/>
              </a:rPr>
              <a:t>.</a:t>
            </a:r>
          </a:p>
          <a:p>
            <a:pPr marL="342900" marR="0" lvl="0" indent="-342900" algn="just">
              <a:lnSpc>
                <a:spcPct val="150000"/>
              </a:lnSpc>
              <a:spcBef>
                <a:spcPts val="600"/>
              </a:spcBef>
              <a:spcAft>
                <a:spcPts val="600"/>
              </a:spcAft>
              <a:buFont typeface="+mj-lt"/>
              <a:buAutoNum type="arabicPeriod"/>
            </a:pPr>
            <a:r>
              <a:rPr lang="en-US" sz="1800" dirty="0" err="1">
                <a:solidFill>
                  <a:schemeClr val="tx1"/>
                </a:solidFill>
                <a:effectLst/>
                <a:latin typeface="Times New Roman" panose="02020603050405020304" pitchFamily="18" charset="0"/>
                <a:ea typeface="Calibri" panose="020F0502020204030204" pitchFamily="34" charset="0"/>
              </a:rPr>
              <a:t>Thông</a:t>
            </a:r>
            <a:r>
              <a:rPr lang="en-US" sz="1800" dirty="0">
                <a:solidFill>
                  <a:schemeClr val="tx1"/>
                </a:solidFill>
                <a:effectLst/>
                <a:latin typeface="Times New Roman" panose="02020603050405020304" pitchFamily="18" charset="0"/>
                <a:ea typeface="Calibri" panose="020F0502020204030204" pitchFamily="34" charset="0"/>
              </a:rPr>
              <a:t> tin </a:t>
            </a:r>
            <a:r>
              <a:rPr lang="en-US" sz="1800" dirty="0" err="1">
                <a:solidFill>
                  <a:schemeClr val="tx1"/>
                </a:solidFill>
                <a:effectLst/>
                <a:latin typeface="Times New Roman" panose="02020603050405020304" pitchFamily="18" charset="0"/>
                <a:ea typeface="Calibri" panose="020F0502020204030204" pitchFamily="34" charset="0"/>
              </a:rPr>
              <a:t>đáp</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ứng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đăng</a:t>
            </a:r>
            <a:r>
              <a:rPr lang="en-US" sz="1800" dirty="0">
                <a:solidFill>
                  <a:schemeClr val="tx1"/>
                </a:solidFill>
                <a:effectLst/>
                <a:latin typeface="Times New Roman" panose="02020603050405020304" pitchFamily="18" charset="0"/>
                <a:ea typeface="Calibri" panose="020F0502020204030204" pitchFamily="34" charset="0"/>
              </a:rPr>
              <a:t> </a:t>
            </a:r>
            <a:r>
              <a:rPr lang="en-US" sz="1800" dirty="0" err="1">
                <a:solidFill>
                  <a:schemeClr val="tx1"/>
                </a:solidFill>
                <a:effectLst/>
                <a:latin typeface="Times New Roman" panose="02020603050405020304" pitchFamily="18" charset="0"/>
                <a:ea typeface="Calibri" panose="020F0502020204030204" pitchFamily="34" charset="0"/>
              </a:rPr>
              <a:t>xuất</a:t>
            </a:r>
            <a:r>
              <a:rPr lang="en-US" sz="1800" dirty="0">
                <a:solidFill>
                  <a:schemeClr val="tx1"/>
                </a:solidFill>
                <a:effectLst/>
                <a:latin typeface="Times New Roman" panose="02020603050405020304" pitchFamily="18" charset="0"/>
                <a:ea typeface="Calibri" panose="020F0502020204030204" pitchFamily="34" charset="0"/>
              </a:rPr>
              <a:t>.</a:t>
            </a:r>
          </a:p>
          <a:p>
            <a:pPr marL="0" marR="0" indent="228600" algn="just">
              <a:lnSpc>
                <a:spcPct val="95000"/>
              </a:lnSpc>
              <a:spcBef>
                <a:spcPts val="600"/>
              </a:spcBef>
              <a:spcAft>
                <a:spcPts val="600"/>
              </a:spcAft>
            </a:pPr>
            <a:endParaRPr lang="en-US" sz="2000" dirty="0">
              <a:solidFill>
                <a:schemeClr val="tx1"/>
              </a:solidFill>
              <a:effectLst/>
              <a:latin typeface="Times New Roman" panose="02020603050405020304" pitchFamily="18" charset="0"/>
              <a:ea typeface="Calibri" panose="020F0502020204030204" pitchFamily="34" charset="0"/>
            </a:endParaRPr>
          </a:p>
        </p:txBody>
      </p:sp>
      <p:pic>
        <p:nvPicPr>
          <p:cNvPr id="5122" name="Picture 1">
            <a:extLst>
              <a:ext uri="{FF2B5EF4-FFF2-40B4-BE49-F238E27FC236}">
                <a16:creationId xmlns:a16="http://schemas.microsoft.com/office/drawing/2014/main" id="{E55B01EF-4A96-6CAD-3E07-057AB45F5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7" y="1928997"/>
            <a:ext cx="5014745" cy="340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39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122"/>
                                        </p:tgtEl>
                                        <p:attrNameLst>
                                          <p:attrName>style.visibility</p:attrName>
                                        </p:attrNameLst>
                                      </p:cBhvr>
                                      <p:to>
                                        <p:strVal val="visible"/>
                                      </p:to>
                                    </p:set>
                                    <p:anim calcmode="lin" valueType="num">
                                      <p:cBhvr additive="base">
                                        <p:cTn id="22" dur="500" fill="hold"/>
                                        <p:tgtEl>
                                          <p:spTgt spid="5122"/>
                                        </p:tgtEl>
                                        <p:attrNameLst>
                                          <p:attrName>ppt_x</p:attrName>
                                        </p:attrNameLst>
                                      </p:cBhvr>
                                      <p:tavLst>
                                        <p:tav tm="0">
                                          <p:val>
                                            <p:strVal val="#ppt_x"/>
                                          </p:val>
                                        </p:tav>
                                        <p:tav tm="100000">
                                          <p:val>
                                            <p:strVal val="#ppt_x"/>
                                          </p:val>
                                        </p:tav>
                                      </p:tavLst>
                                    </p:anim>
                                    <p:anim calcmode="lin" valueType="num">
                                      <p:cBhvr additive="base">
                                        <p:cTn id="2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32D51B-405E-4F81-B5A9-F253CD7FC48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3.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98</TotalTime>
  <Words>1744</Words>
  <Application>Microsoft Office PowerPoint</Application>
  <PresentationFormat>Custom</PresentationFormat>
  <Paragraphs>178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Franklin Gothic Medium</vt:lpstr>
      <vt:lpstr>Tahoma (Body)</vt:lpstr>
      <vt:lpstr>Times New Roman</vt:lpstr>
      <vt:lpstr>Business Contrast 16x9</vt:lpstr>
      <vt:lpstr>BÁO CÁO ĐỒ ÁN TỐT NGHIỆP</vt:lpstr>
      <vt:lpstr>BÁO CÁO ĐỒ ÁN TỐT NGHIỆP</vt:lpstr>
      <vt:lpstr>Giới thiệu về đề tài</vt:lpstr>
      <vt:lpstr>Giới thiệu về đề tài</vt:lpstr>
      <vt:lpstr>Giới thiệu về đề tài</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Tổng quan về chương trình</vt:lpstr>
      <vt:lpstr>Cơ sở lý thuyết</vt:lpstr>
      <vt:lpstr>Kết Luận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TỐT NGHIỆP</dc:title>
  <dc:creator>Phuong Pham Xuan</dc:creator>
  <cp:lastModifiedBy>Phuong Pham Xuan</cp:lastModifiedBy>
  <cp:revision>33</cp:revision>
  <dcterms:created xsi:type="dcterms:W3CDTF">2022-06-07T10:31:07Z</dcterms:created>
  <dcterms:modified xsi:type="dcterms:W3CDTF">2022-06-07T12:09:13Z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