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7" r:id="rId4"/>
    <p:sldId id="262" r:id="rId5"/>
    <p:sldId id="279" r:id="rId6"/>
    <p:sldId id="273" r:id="rId7"/>
    <p:sldId id="267" r:id="rId8"/>
    <p:sldId id="269" r:id="rId9"/>
    <p:sldId id="271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Zilla Slab Light" pitchFamily="2" charset="0"/>
      <p:regular r:id="rId20"/>
      <p: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26" autoAdjust="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37F38-B38D-2B40-A2C4-478D8D7E5BD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B7676-3451-094E-B1A6-630E1C0AF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7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B7676-3451-094E-B1A6-630E1C0AF8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0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5094" y="-222466"/>
            <a:ext cx="2890571" cy="30938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22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3124200" y="4762500"/>
            <a:ext cx="13868397" cy="1073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37"/>
              </a:lnSpc>
            </a:pPr>
            <a:r>
              <a:rPr lang="en-US" sz="8800" dirty="0"/>
              <a:t>K Nearest Neighbors (KNN)</a:t>
            </a:r>
            <a:endParaRPr lang="en-US" sz="13800" dirty="0">
              <a:solidFill>
                <a:srgbClr val="000000"/>
              </a:solidFill>
              <a:latin typeface="Zilla Slab Light"/>
            </a:endParaRPr>
          </a:p>
        </p:txBody>
      </p:sp>
      <p:sp>
        <p:nvSpPr>
          <p:cNvPr id="9" name="AutoShape 9"/>
          <p:cNvSpPr/>
          <p:nvPr/>
        </p:nvSpPr>
        <p:spPr>
          <a:xfrm rot="5400000">
            <a:off x="5321996" y="8370874"/>
            <a:ext cx="3784627" cy="0"/>
          </a:xfrm>
          <a:prstGeom prst="line">
            <a:avLst/>
          </a:prstGeom>
          <a:ln w="47625" cap="flat">
            <a:solidFill>
              <a:srgbClr val="DCC2F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836417" y="4592146"/>
            <a:ext cx="6492240" cy="0"/>
          </a:xfrm>
          <a:prstGeom prst="line">
            <a:avLst/>
          </a:prstGeom>
          <a:ln w="47625" cap="flat">
            <a:solidFill>
              <a:srgbClr val="DCC2F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2139265" y="1028700"/>
            <a:ext cx="3983039" cy="8229600"/>
            <a:chOff x="0" y="0"/>
            <a:chExt cx="1049031" cy="21674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49031" cy="2167467"/>
            </a:xfrm>
            <a:custGeom>
              <a:avLst/>
              <a:gdLst/>
              <a:ahLst/>
              <a:cxnLst/>
              <a:rect l="l" t="t" r="r" b="b"/>
              <a:pathLst>
                <a:path w="1049031" h="2167467">
                  <a:moveTo>
                    <a:pt x="0" y="0"/>
                  </a:moveTo>
                  <a:lnTo>
                    <a:pt x="1049031" y="0"/>
                  </a:lnTo>
                  <a:lnTo>
                    <a:pt x="1049031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1882260"/>
            <a:ext cx="7600032" cy="993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16"/>
              </a:lnSpc>
              <a:spcBef>
                <a:spcPct val="0"/>
              </a:spcBef>
            </a:pPr>
            <a:r>
              <a:rPr lang="en-US" sz="5940" dirty="0">
                <a:solidFill>
                  <a:srgbClr val="000000"/>
                </a:solidFill>
                <a:latin typeface="Zilla Slab Light"/>
              </a:rPr>
              <a:t>What is KNN?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14400" y="3619500"/>
            <a:ext cx="11171968" cy="3065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lvl="0" indent="-571500">
              <a:lnSpc>
                <a:spcPts val="335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KNN is a simple</a:t>
            </a:r>
          </a:p>
          <a:p>
            <a:pPr marL="571500" lvl="0" indent="-571500">
              <a:lnSpc>
                <a:spcPts val="335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lvl="0" indent="-571500">
              <a:lnSpc>
                <a:spcPts val="335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supervised machine learning (ML) algorithm</a:t>
            </a:r>
          </a:p>
          <a:p>
            <a:pPr marL="571500" lvl="0" indent="-571500">
              <a:lnSpc>
                <a:spcPts val="335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lvl="0" indent="-571500">
              <a:lnSpc>
                <a:spcPts val="335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that can be used for classification or regression tasks</a:t>
            </a:r>
          </a:p>
          <a:p>
            <a:pPr marL="571500" lvl="0" indent="-571500">
              <a:lnSpc>
                <a:spcPts val="335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lvl="0" indent="-571500">
              <a:lnSpc>
                <a:spcPts val="335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frequently used in missing value imputation.</a:t>
            </a:r>
          </a:p>
        </p:txBody>
      </p:sp>
      <p:sp>
        <p:nvSpPr>
          <p:cNvPr id="13" name="AutoShape 13"/>
          <p:cNvSpPr/>
          <p:nvPr/>
        </p:nvSpPr>
        <p:spPr>
          <a:xfrm rot="5400000">
            <a:off x="9430360" y="4201694"/>
            <a:ext cx="8451012" cy="0"/>
          </a:xfrm>
          <a:prstGeom prst="line">
            <a:avLst/>
          </a:prstGeom>
          <a:ln w="47625" cap="flat">
            <a:solidFill>
              <a:srgbClr val="DCC2F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2139265" y="1028700"/>
            <a:ext cx="3983039" cy="8229600"/>
            <a:chOff x="0" y="0"/>
            <a:chExt cx="1049031" cy="21674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49031" cy="2167467"/>
            </a:xfrm>
            <a:custGeom>
              <a:avLst/>
              <a:gdLst/>
              <a:ahLst/>
              <a:cxnLst/>
              <a:rect l="l" t="t" r="r" b="b"/>
              <a:pathLst>
                <a:path w="1049031" h="2167467">
                  <a:moveTo>
                    <a:pt x="0" y="0"/>
                  </a:moveTo>
                  <a:lnTo>
                    <a:pt x="1049031" y="0"/>
                  </a:lnTo>
                  <a:lnTo>
                    <a:pt x="1049031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1882260"/>
            <a:ext cx="7600032" cy="993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16"/>
              </a:lnSpc>
              <a:spcBef>
                <a:spcPct val="0"/>
              </a:spcBef>
            </a:pPr>
            <a:r>
              <a:rPr lang="en-US" sz="5940" dirty="0">
                <a:solidFill>
                  <a:srgbClr val="000000"/>
                </a:solidFill>
                <a:latin typeface="Zilla Slab Light"/>
              </a:rPr>
              <a:t>What is KNN?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14399" y="3619500"/>
            <a:ext cx="11734799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lvl="0" indent="-5715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It is based on the idea that the observations closest to a given data point are the most "similar" observations in a data set, and we can therefore classify unforeseen points based on the values of the closest existing points. By choosing </a:t>
            </a:r>
            <a:r>
              <a:rPr lang="en-US" sz="3600" i="1" dirty="0"/>
              <a:t>K</a:t>
            </a:r>
            <a:r>
              <a:rPr lang="en-US" sz="3600" dirty="0"/>
              <a:t>, the user can select the number of nearby observations to use in the algorithm.</a:t>
            </a:r>
            <a:endParaRPr lang="en-US" sz="3600" u="none" dirty="0">
              <a:solidFill>
                <a:srgbClr val="000000"/>
              </a:solidFill>
              <a:latin typeface="Lato"/>
            </a:endParaRPr>
          </a:p>
        </p:txBody>
      </p:sp>
      <p:sp>
        <p:nvSpPr>
          <p:cNvPr id="13" name="AutoShape 13"/>
          <p:cNvSpPr/>
          <p:nvPr/>
        </p:nvSpPr>
        <p:spPr>
          <a:xfrm rot="5400000">
            <a:off x="9430360" y="4201694"/>
            <a:ext cx="8451012" cy="0"/>
          </a:xfrm>
          <a:prstGeom prst="line">
            <a:avLst/>
          </a:prstGeom>
          <a:ln w="47625" cap="flat">
            <a:solidFill>
              <a:srgbClr val="DCC2FD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636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11996" y="1353481"/>
            <a:ext cx="4874581" cy="15615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00000"/>
                </a:solidFill>
                <a:latin typeface="Zilla Slab Light"/>
              </a:rPr>
              <a:t>How Does KNN</a:t>
            </a:r>
          </a:p>
          <a:p>
            <a:pPr marL="0" lvl="0" indent="0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00000"/>
                </a:solidFill>
                <a:latin typeface="Zilla Slab Light"/>
              </a:rPr>
              <a:t>Algorithm Work</a:t>
            </a:r>
          </a:p>
        </p:txBody>
      </p:sp>
      <p:grpSp>
        <p:nvGrpSpPr>
          <p:cNvPr id="9" name="Group 9"/>
          <p:cNvGrpSpPr/>
          <p:nvPr/>
        </p:nvGrpSpPr>
        <p:grpSpPr>
          <a:xfrm rot="-5400000">
            <a:off x="14680512" y="-1173622"/>
            <a:ext cx="2433865" cy="4781110"/>
            <a:chOff x="0" y="0"/>
            <a:chExt cx="637915" cy="125312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7915" cy="1253126"/>
            </a:xfrm>
            <a:custGeom>
              <a:avLst/>
              <a:gdLst/>
              <a:ahLst/>
              <a:cxnLst/>
              <a:rect l="l" t="t" r="r" b="b"/>
              <a:pathLst>
                <a:path w="637915" h="1253126">
                  <a:moveTo>
                    <a:pt x="0" y="0"/>
                  </a:moveTo>
                  <a:lnTo>
                    <a:pt x="637915" y="0"/>
                  </a:lnTo>
                  <a:lnTo>
                    <a:pt x="637915" y="1253126"/>
                  </a:lnTo>
                  <a:lnTo>
                    <a:pt x="0" y="1253126"/>
                  </a:lnTo>
                  <a:close/>
                </a:path>
              </a:pathLst>
            </a:custGeom>
            <a:solidFill>
              <a:srgbClr val="F5ED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12" name="AutoShape 12"/>
          <p:cNvSpPr/>
          <p:nvPr/>
        </p:nvSpPr>
        <p:spPr>
          <a:xfrm>
            <a:off x="9391128" y="1558385"/>
            <a:ext cx="7868172" cy="0"/>
          </a:xfrm>
          <a:prstGeom prst="line">
            <a:avLst/>
          </a:prstGeom>
          <a:ln w="47625" cap="flat">
            <a:solidFill>
              <a:srgbClr val="DCC2F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0" y="8727857"/>
            <a:ext cx="5986577" cy="0"/>
          </a:xfrm>
          <a:prstGeom prst="line">
            <a:avLst/>
          </a:prstGeom>
          <a:ln w="47625" cap="flat">
            <a:solidFill>
              <a:srgbClr val="DCC2F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3518FD-1792-1947-669A-D40691722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977" y="2407477"/>
            <a:ext cx="10640027" cy="75865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226163" y="3823164"/>
            <a:ext cx="4739120" cy="336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  <a:spcBef>
                <a:spcPct val="0"/>
              </a:spcBef>
            </a:pPr>
            <a:r>
              <a:rPr lang="en-US" sz="2100" u="none" dirty="0">
                <a:solidFill>
                  <a:srgbClr val="000000"/>
                </a:solidFill>
                <a:latin typeface="Lato"/>
              </a:rPr>
              <a:t>Load the data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730143" y="3756584"/>
            <a:ext cx="6323460" cy="336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2940"/>
              </a:lnSpc>
              <a:spcBef>
                <a:spcPct val="0"/>
              </a:spcBef>
            </a:pPr>
            <a:r>
              <a:rPr lang="en-US" sz="2100" dirty="0">
                <a:solidFill>
                  <a:srgbClr val="000000"/>
                </a:solidFill>
                <a:latin typeface="Lato"/>
              </a:rPr>
              <a:t>Pick the first K entries from the sorted collection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839828" y="6897944"/>
            <a:ext cx="6213775" cy="336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2940"/>
              </a:lnSpc>
              <a:spcBef>
                <a:spcPct val="0"/>
              </a:spcBef>
            </a:pPr>
            <a:r>
              <a:rPr lang="en-US" sz="2100" dirty="0">
                <a:solidFill>
                  <a:srgbClr val="000000"/>
                </a:solidFill>
                <a:latin typeface="Lato"/>
              </a:rPr>
              <a:t>If regression, return the mean of the K labels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846755" y="5308198"/>
            <a:ext cx="4739120" cy="336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940"/>
              </a:lnSpc>
              <a:spcBef>
                <a:spcPct val="0"/>
              </a:spcBef>
            </a:pPr>
            <a:r>
              <a:rPr lang="en-US" sz="2100" dirty="0">
                <a:solidFill>
                  <a:srgbClr val="000000"/>
                </a:solidFill>
                <a:latin typeface="Lato"/>
              </a:rPr>
              <a:t>Get the labels of the selected K entries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839828" y="8468624"/>
            <a:ext cx="6213775" cy="336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2940"/>
              </a:lnSpc>
              <a:spcBef>
                <a:spcPct val="0"/>
              </a:spcBef>
            </a:pPr>
            <a:r>
              <a:rPr lang="en-US" sz="2100" dirty="0">
                <a:latin typeface="Lato" panose="020F0502020204030203" pitchFamily="34" charset="0"/>
              </a:rPr>
              <a:t>If classification, return the mode of the K labels</a:t>
            </a:r>
            <a:endParaRPr lang="en-US" sz="2100" dirty="0">
              <a:solidFill>
                <a:srgbClr val="000000"/>
              </a:solidFill>
              <a:latin typeface="Lato" panose="020F0502020204030203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26163" y="5356713"/>
            <a:ext cx="6725720" cy="336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  <a:spcBef>
                <a:spcPct val="0"/>
              </a:spcBef>
            </a:pPr>
            <a:r>
              <a:rPr lang="en-US" sz="2100" u="none" dirty="0">
                <a:solidFill>
                  <a:srgbClr val="000000"/>
                </a:solidFill>
                <a:latin typeface="Lato"/>
              </a:rPr>
              <a:t>Initialize K to your chosen number of neighbors</a:t>
            </a:r>
          </a:p>
        </p:txBody>
      </p:sp>
      <p:sp>
        <p:nvSpPr>
          <p:cNvPr id="16" name="AutoShape 16"/>
          <p:cNvSpPr/>
          <p:nvPr/>
        </p:nvSpPr>
        <p:spPr>
          <a:xfrm>
            <a:off x="0" y="981075"/>
            <a:ext cx="5168365" cy="0"/>
          </a:xfrm>
          <a:prstGeom prst="line">
            <a:avLst/>
          </a:prstGeom>
          <a:ln w="47625" cap="flat">
            <a:solidFill>
              <a:srgbClr val="DCC2F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 rot="5400000">
            <a:off x="8466928" y="4761977"/>
            <a:ext cx="1037793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 rot="5400000">
            <a:off x="8466928" y="6420250"/>
            <a:ext cx="1037793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 rot="5400000">
            <a:off x="8466928" y="7963575"/>
            <a:ext cx="1037793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2" name="Group 22"/>
          <p:cNvGrpSpPr/>
          <p:nvPr/>
        </p:nvGrpSpPr>
        <p:grpSpPr>
          <a:xfrm>
            <a:off x="8613665" y="3591117"/>
            <a:ext cx="744319" cy="744319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5D0FF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0" y="3591117"/>
            <a:ext cx="744319" cy="744319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5D0FF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7543681" y="3591117"/>
            <a:ext cx="744319" cy="744319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5D0FF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8613665" y="5161797"/>
            <a:ext cx="744319" cy="744319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9DDF8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0" y="5161797"/>
            <a:ext cx="744319" cy="744319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9DDF8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7543681" y="5161797"/>
            <a:ext cx="744319" cy="744319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9DDF8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8613665" y="6732477"/>
            <a:ext cx="744319" cy="744319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5EDFF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0" y="6732477"/>
            <a:ext cx="744319" cy="744319"/>
            <a:chOff x="0" y="0"/>
            <a:chExt cx="812800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5EDFF"/>
            </a:solidFill>
          </p:spPr>
        </p:sp>
        <p:sp>
          <p:nvSpPr>
            <p:cNvPr id="45" name="TextBox 4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17543681" y="6732477"/>
            <a:ext cx="744319" cy="744319"/>
            <a:chOff x="0" y="0"/>
            <a:chExt cx="812800" cy="8128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5EDFF"/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8613665" y="8303157"/>
            <a:ext cx="744319" cy="744319"/>
            <a:chOff x="0" y="0"/>
            <a:chExt cx="812800" cy="81280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F5FF"/>
            </a:solidFill>
          </p:spPr>
        </p:sp>
        <p:sp>
          <p:nvSpPr>
            <p:cNvPr id="51" name="TextBox 51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0" y="8303157"/>
            <a:ext cx="744319" cy="744319"/>
            <a:chOff x="0" y="0"/>
            <a:chExt cx="812800" cy="812800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F5FF"/>
            </a:solidFill>
          </p:spPr>
        </p:sp>
        <p:sp>
          <p:nvSpPr>
            <p:cNvPr id="54" name="TextBox 5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17543681" y="8303157"/>
            <a:ext cx="744319" cy="744319"/>
            <a:chOff x="0" y="0"/>
            <a:chExt cx="812800" cy="812800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F5FF"/>
            </a:solidFill>
          </p:spPr>
        </p:sp>
        <p:sp>
          <p:nvSpPr>
            <p:cNvPr id="57" name="TextBox 5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63" name="TextBox 9">
            <a:extLst>
              <a:ext uri="{FF2B5EF4-FFF2-40B4-BE49-F238E27FC236}">
                <a16:creationId xmlns:a16="http://schemas.microsoft.com/office/drawing/2014/main" id="{789CE93E-184E-1C1F-3278-77826C29819D}"/>
              </a:ext>
            </a:extLst>
          </p:cNvPr>
          <p:cNvSpPr txBox="1"/>
          <p:nvPr/>
        </p:nvSpPr>
        <p:spPr>
          <a:xfrm>
            <a:off x="1171320" y="6262005"/>
            <a:ext cx="7015344" cy="1832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  <a:spcBef>
                <a:spcPct val="0"/>
              </a:spcBef>
            </a:pPr>
            <a:r>
              <a:rPr lang="en-US" sz="2100" dirty="0">
                <a:latin typeface="Lato" panose="020F0502020204030203" pitchFamily="34" charset="0"/>
              </a:rPr>
              <a:t>For each example in the data</a:t>
            </a: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latin typeface="Lato" panose="020F0502020204030203" pitchFamily="34" charset="0"/>
              </a:rPr>
              <a:t>Calculate the distance between the query example and the current example from the data.</a:t>
            </a: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latin typeface="Lato" panose="020F0502020204030203" pitchFamily="34" charset="0"/>
              </a:rPr>
              <a:t>Add the distance and the index of the example to an ordered collection</a:t>
            </a:r>
            <a:endParaRPr lang="en-US" sz="2100" u="none" dirty="0">
              <a:solidFill>
                <a:srgbClr val="000000"/>
              </a:solidFill>
              <a:latin typeface="Lato" panose="020F0502020204030203" pitchFamily="34" charset="0"/>
            </a:endParaRPr>
          </a:p>
        </p:txBody>
      </p:sp>
      <p:sp>
        <p:nvSpPr>
          <p:cNvPr id="66" name="TextBox 9">
            <a:extLst>
              <a:ext uri="{FF2B5EF4-FFF2-40B4-BE49-F238E27FC236}">
                <a16:creationId xmlns:a16="http://schemas.microsoft.com/office/drawing/2014/main" id="{FE0C357A-DF37-67AE-9A12-5E3C1A509754}"/>
              </a:ext>
            </a:extLst>
          </p:cNvPr>
          <p:cNvSpPr txBox="1"/>
          <p:nvPr/>
        </p:nvSpPr>
        <p:spPr>
          <a:xfrm>
            <a:off x="1096991" y="8342026"/>
            <a:ext cx="7233274" cy="705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  <a:spcBef>
                <a:spcPct val="0"/>
              </a:spcBef>
            </a:pPr>
            <a:r>
              <a:rPr lang="en-US" sz="2100" dirty="0">
                <a:latin typeface="Lato" panose="020F0502020204030203" pitchFamily="34" charset="0"/>
              </a:rPr>
              <a:t>Sort the ordered collection of distances and indices from smallest to largest (in ascending order) by the distances</a:t>
            </a:r>
            <a:endParaRPr lang="en-US" sz="2100" u="none" dirty="0">
              <a:solidFill>
                <a:srgbClr val="000000"/>
              </a:solidFill>
              <a:latin typeface="Lato" panose="020F050202020403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58D9BEC-0E94-6F4E-C26E-D4CDF6809190}"/>
              </a:ext>
            </a:extLst>
          </p:cNvPr>
          <p:cNvSpPr txBox="1"/>
          <p:nvPr/>
        </p:nvSpPr>
        <p:spPr>
          <a:xfrm>
            <a:off x="130299" y="3640110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B9FAD8-ABE5-2832-24A7-27C873975238}"/>
              </a:ext>
            </a:extLst>
          </p:cNvPr>
          <p:cNvSpPr txBox="1"/>
          <p:nvPr/>
        </p:nvSpPr>
        <p:spPr>
          <a:xfrm>
            <a:off x="120986" y="5161797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163B1A7-00DD-B8FA-ADC5-A3AD802D04A7}"/>
              </a:ext>
            </a:extLst>
          </p:cNvPr>
          <p:cNvSpPr txBox="1"/>
          <p:nvPr/>
        </p:nvSpPr>
        <p:spPr>
          <a:xfrm>
            <a:off x="115125" y="6742933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E87288E-DA93-A583-6E20-B0066DE0A670}"/>
              </a:ext>
            </a:extLst>
          </p:cNvPr>
          <p:cNvSpPr txBox="1"/>
          <p:nvPr/>
        </p:nvSpPr>
        <p:spPr>
          <a:xfrm>
            <a:off x="155191" y="8342026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B5B57A-4077-1DF6-D1D2-7B94FAC644B9}"/>
              </a:ext>
            </a:extLst>
          </p:cNvPr>
          <p:cNvSpPr txBox="1"/>
          <p:nvPr/>
        </p:nvSpPr>
        <p:spPr>
          <a:xfrm>
            <a:off x="8750219" y="3652369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505F7FB-3505-74A9-0406-D2065AEF0959}"/>
              </a:ext>
            </a:extLst>
          </p:cNvPr>
          <p:cNvSpPr txBox="1"/>
          <p:nvPr/>
        </p:nvSpPr>
        <p:spPr>
          <a:xfrm>
            <a:off x="8750219" y="5161797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C27AA08-8ABC-D7E4-15ED-5B4542A22824}"/>
              </a:ext>
            </a:extLst>
          </p:cNvPr>
          <p:cNvSpPr txBox="1"/>
          <p:nvPr/>
        </p:nvSpPr>
        <p:spPr>
          <a:xfrm>
            <a:off x="8824584" y="6755303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48AD0C6-4363-3950-C9CC-05159C8BA24D}"/>
              </a:ext>
            </a:extLst>
          </p:cNvPr>
          <p:cNvSpPr txBox="1"/>
          <p:nvPr/>
        </p:nvSpPr>
        <p:spPr>
          <a:xfrm>
            <a:off x="8750219" y="8371585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236236-7683-8C7C-40EB-220842E9EF52}"/>
              </a:ext>
            </a:extLst>
          </p:cNvPr>
          <p:cNvSpPr txBox="1"/>
          <p:nvPr/>
        </p:nvSpPr>
        <p:spPr>
          <a:xfrm>
            <a:off x="3781935" y="1627131"/>
            <a:ext cx="9185562" cy="846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62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illa Slab Light"/>
                <a:ea typeface="+mn-ea"/>
                <a:cs typeface="+mn-cs"/>
              </a:rPr>
              <a:t>How Does KNN Algorithm Work</a:t>
            </a:r>
          </a:p>
        </p:txBody>
      </p:sp>
    </p:spTree>
    <p:extLst>
      <p:ext uri="{BB962C8B-B14F-4D97-AF65-F5344CB8AC3E}">
        <p14:creationId xmlns:p14="http://schemas.microsoft.com/office/powerpoint/2010/main" val="3966919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/>
          <p:cNvSpPr/>
          <p:nvPr/>
        </p:nvSpPr>
        <p:spPr>
          <a:xfrm rot="-10800000">
            <a:off x="6295229" y="2776682"/>
            <a:ext cx="3406035" cy="0"/>
          </a:xfrm>
          <a:prstGeom prst="line">
            <a:avLst/>
          </a:prstGeom>
          <a:ln w="47625" cap="flat">
            <a:solidFill>
              <a:srgbClr val="DCC2F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rot="-5400000">
            <a:off x="-156920" y="6828829"/>
            <a:ext cx="3406035" cy="0"/>
          </a:xfrm>
          <a:prstGeom prst="line">
            <a:avLst/>
          </a:prstGeom>
          <a:ln w="47625" cap="flat">
            <a:solidFill>
              <a:srgbClr val="DCC2F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E001C2-2E86-3790-EA24-E7309BA85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96611"/>
            <a:ext cx="9602879" cy="10058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3"/>
          <p:cNvGrpSpPr/>
          <p:nvPr/>
        </p:nvGrpSpPr>
        <p:grpSpPr>
          <a:xfrm>
            <a:off x="12297127" y="1028700"/>
            <a:ext cx="1682513" cy="119023"/>
            <a:chOff x="0" y="0"/>
            <a:chExt cx="443131" cy="31348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43131" cy="31348"/>
            </a:xfrm>
            <a:custGeom>
              <a:avLst/>
              <a:gdLst/>
              <a:ahLst/>
              <a:cxnLst/>
              <a:rect l="l" t="t" r="r" b="b"/>
              <a:pathLst>
                <a:path w="443131" h="31348">
                  <a:moveTo>
                    <a:pt x="0" y="0"/>
                  </a:moveTo>
                  <a:lnTo>
                    <a:pt x="443131" y="0"/>
                  </a:lnTo>
                  <a:lnTo>
                    <a:pt x="443131" y="31348"/>
                  </a:lnTo>
                  <a:lnTo>
                    <a:pt x="0" y="31348"/>
                  </a:lnTo>
                  <a:close/>
                </a:path>
              </a:pathLst>
            </a:custGeom>
            <a:solidFill>
              <a:srgbClr val="E5D0FF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0058400" y="1260141"/>
            <a:ext cx="5737532" cy="15714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00000"/>
                </a:solidFill>
                <a:latin typeface="Zilla Slab Light"/>
              </a:rPr>
              <a:t>Choosing the right value for K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652679" y="3635659"/>
            <a:ext cx="8270641" cy="6617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There are no pre-defined statistical methods to find the most favorable value of K.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8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B050"/>
                </a:solidFill>
                <a:effectLst/>
                <a:latin typeface="source-serif-pro"/>
              </a:rPr>
              <a:t>Initialize a random K value and start computing.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800" b="0" i="0" dirty="0">
              <a:solidFill>
                <a:srgbClr val="00B050"/>
              </a:solidFill>
              <a:effectLst/>
              <a:latin typeface="source-serif-pro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Taking a </a:t>
            </a:r>
            <a:r>
              <a:rPr lang="en-US" sz="2800" b="1" dirty="0"/>
              <a:t>low k</a:t>
            </a:r>
            <a:r>
              <a:rPr lang="en-US" sz="2800" dirty="0"/>
              <a:t> will increase the influence of noise and the results are going to be less generalizable. On the other hand, taking a </a:t>
            </a:r>
            <a:r>
              <a:rPr lang="en-US" sz="2800" b="1" dirty="0"/>
              <a:t>high k </a:t>
            </a:r>
            <a:r>
              <a:rPr lang="en-US" sz="2800" dirty="0"/>
              <a:t>will tend to blur local effects which are exactly what we are looking for.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It is also recommended to take an </a:t>
            </a:r>
            <a:r>
              <a:rPr lang="en-US" sz="2800" b="1" dirty="0">
                <a:solidFill>
                  <a:srgbClr val="00B050"/>
                </a:solidFill>
              </a:rPr>
              <a:t>odd k</a:t>
            </a:r>
            <a:r>
              <a:rPr lang="en-US" sz="2800" dirty="0">
                <a:solidFill>
                  <a:srgbClr val="00B050"/>
                </a:solidFill>
              </a:rPr>
              <a:t> for binary classes to avoid ties.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0B050"/>
              </a:solidFill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0B05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ource-serif-pro"/>
              </a:rPr>
              <a:t>The optimal K value usually found is the </a:t>
            </a:r>
            <a:r>
              <a:rPr lang="en-US" sz="2800" b="1" i="0" dirty="0">
                <a:effectLst/>
                <a:latin typeface="source-serif-pro"/>
              </a:rPr>
              <a:t>square root of N,</a:t>
            </a:r>
            <a:r>
              <a:rPr lang="en-US" sz="2800" b="0" i="0" dirty="0">
                <a:effectLst/>
                <a:latin typeface="source-serif-pro"/>
              </a:rPr>
              <a:t> where N is the total number of samples.</a:t>
            </a:r>
          </a:p>
          <a:p>
            <a:br>
              <a:rPr lang="en-US" sz="2800" dirty="0"/>
            </a:br>
            <a:endParaRPr lang="en-US" sz="2800" dirty="0">
              <a:solidFill>
                <a:srgbClr val="00B050"/>
              </a:solidFill>
            </a:endParaRPr>
          </a:p>
        </p:txBody>
      </p:sp>
      <p:grpSp>
        <p:nvGrpSpPr>
          <p:cNvPr id="28" name="Group 28"/>
          <p:cNvGrpSpPr/>
          <p:nvPr/>
        </p:nvGrpSpPr>
        <p:grpSpPr>
          <a:xfrm>
            <a:off x="0" y="0"/>
            <a:ext cx="3983039" cy="10287000"/>
            <a:chOff x="0" y="0"/>
            <a:chExt cx="1049031" cy="270933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049031" cy="2709333"/>
            </a:xfrm>
            <a:custGeom>
              <a:avLst/>
              <a:gdLst/>
              <a:ahLst/>
              <a:cxnLst/>
              <a:rect l="l" t="t" r="r" b="b"/>
              <a:pathLst>
                <a:path w="1049031" h="2709333">
                  <a:moveTo>
                    <a:pt x="0" y="0"/>
                  </a:moveTo>
                  <a:lnTo>
                    <a:pt x="1049031" y="0"/>
                  </a:lnTo>
                  <a:lnTo>
                    <a:pt x="104903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5EDFF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32" name="AutoShape 32"/>
          <p:cNvSpPr/>
          <p:nvPr/>
        </p:nvSpPr>
        <p:spPr>
          <a:xfrm rot="5400000">
            <a:off x="3599507" y="4201694"/>
            <a:ext cx="8451012" cy="0"/>
          </a:xfrm>
          <a:prstGeom prst="line">
            <a:avLst/>
          </a:prstGeom>
          <a:ln w="47625" cap="flat">
            <a:solidFill>
              <a:srgbClr val="DCC2F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3" name="Picture 2" descr="A Brief Review of Nearest Neighbor Algorithm for Learning and Classification">
            <a:extLst>
              <a:ext uri="{FF2B5EF4-FFF2-40B4-BE49-F238E27FC236}">
                <a16:creationId xmlns:a16="http://schemas.microsoft.com/office/drawing/2014/main" id="{0558A015-A6DC-BFBC-89B5-04D4A93772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4"/>
          <a:stretch/>
        </p:blipFill>
        <p:spPr bwMode="auto">
          <a:xfrm>
            <a:off x="852160" y="3635659"/>
            <a:ext cx="6452154" cy="381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4919354-0D9A-A36E-63F5-6CA655D1D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035" y="4991100"/>
            <a:ext cx="1527119" cy="145924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10153B4-35D0-0D8B-E8F0-B7F75C2BA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39" y="5542755"/>
            <a:ext cx="558211" cy="5334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9501E13-F671-9125-31DB-2F6721812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324" y="6837725"/>
            <a:ext cx="558211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3"/>
          <p:cNvSpPr txBox="1"/>
          <p:nvPr/>
        </p:nvSpPr>
        <p:spPr>
          <a:xfrm>
            <a:off x="1028700" y="1037189"/>
            <a:ext cx="16230600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dirty="0">
                <a:solidFill>
                  <a:srgbClr val="000000"/>
                </a:solidFill>
                <a:latin typeface="Zilla Slab Light"/>
              </a:rPr>
              <a:t>How to calculate the distance?</a:t>
            </a:r>
          </a:p>
          <a:p>
            <a:pPr marL="0" lvl="0" indent="0" algn="ctr">
              <a:lnSpc>
                <a:spcPts val="6299"/>
              </a:lnSpc>
              <a:spcBef>
                <a:spcPct val="0"/>
              </a:spcBef>
            </a:pPr>
            <a:endParaRPr lang="en-US" sz="4500" dirty="0">
              <a:solidFill>
                <a:srgbClr val="000000"/>
              </a:solidFill>
              <a:latin typeface="Zilla Slab Light"/>
            </a:endParaRPr>
          </a:p>
        </p:txBody>
      </p:sp>
      <p:grpSp>
        <p:nvGrpSpPr>
          <p:cNvPr id="100" name="Group 13">
            <a:extLst>
              <a:ext uri="{FF2B5EF4-FFF2-40B4-BE49-F238E27FC236}">
                <a16:creationId xmlns:a16="http://schemas.microsoft.com/office/drawing/2014/main" id="{CAC11D3F-4064-E44D-9D47-4FF7F474473C}"/>
              </a:ext>
            </a:extLst>
          </p:cNvPr>
          <p:cNvGrpSpPr/>
          <p:nvPr/>
        </p:nvGrpSpPr>
        <p:grpSpPr>
          <a:xfrm rot="-5400000">
            <a:off x="-1140408" y="1158455"/>
            <a:ext cx="3025135" cy="744319"/>
            <a:chOff x="0" y="0"/>
            <a:chExt cx="796743" cy="2330283"/>
          </a:xfrm>
        </p:grpSpPr>
        <p:sp>
          <p:nvSpPr>
            <p:cNvPr id="101" name="Freeform 14">
              <a:extLst>
                <a:ext uri="{FF2B5EF4-FFF2-40B4-BE49-F238E27FC236}">
                  <a16:creationId xmlns:a16="http://schemas.microsoft.com/office/drawing/2014/main" id="{5595598E-42AA-A745-8ED7-2A97DB3E0A31}"/>
                </a:ext>
              </a:extLst>
            </p:cNvPr>
            <p:cNvSpPr/>
            <p:nvPr/>
          </p:nvSpPr>
          <p:spPr>
            <a:xfrm>
              <a:off x="0" y="0"/>
              <a:ext cx="796743" cy="2330283"/>
            </a:xfrm>
            <a:custGeom>
              <a:avLst/>
              <a:gdLst/>
              <a:ahLst/>
              <a:cxnLst/>
              <a:rect l="l" t="t" r="r" b="b"/>
              <a:pathLst>
                <a:path w="796743" h="2330283">
                  <a:moveTo>
                    <a:pt x="0" y="0"/>
                  </a:moveTo>
                  <a:lnTo>
                    <a:pt x="796743" y="0"/>
                  </a:lnTo>
                  <a:lnTo>
                    <a:pt x="796743" y="2330283"/>
                  </a:lnTo>
                  <a:lnTo>
                    <a:pt x="0" y="2330283"/>
                  </a:lnTo>
                  <a:close/>
                </a:path>
              </a:pathLst>
            </a:custGeom>
            <a:solidFill>
              <a:srgbClr val="F5EDFF"/>
            </a:solidFill>
          </p:spPr>
        </p:sp>
        <p:sp>
          <p:nvSpPr>
            <p:cNvPr id="102" name="TextBox 15">
              <a:extLst>
                <a:ext uri="{FF2B5EF4-FFF2-40B4-BE49-F238E27FC236}">
                  <a16:creationId xmlns:a16="http://schemas.microsoft.com/office/drawing/2014/main" id="{4000CFF3-347A-D241-B19C-920125C5D5E1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103" name="AutoShape 16">
            <a:extLst>
              <a:ext uri="{FF2B5EF4-FFF2-40B4-BE49-F238E27FC236}">
                <a16:creationId xmlns:a16="http://schemas.microsoft.com/office/drawing/2014/main" id="{326DA8C5-E996-8540-880F-80A8B34FC45B}"/>
              </a:ext>
            </a:extLst>
          </p:cNvPr>
          <p:cNvSpPr/>
          <p:nvPr/>
        </p:nvSpPr>
        <p:spPr>
          <a:xfrm>
            <a:off x="1" y="1485900"/>
            <a:ext cx="3920734" cy="0"/>
          </a:xfrm>
          <a:prstGeom prst="line">
            <a:avLst/>
          </a:prstGeom>
          <a:ln w="47625" cap="flat">
            <a:solidFill>
              <a:srgbClr val="DCC2F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" name="AutoShape 16">
            <a:extLst>
              <a:ext uri="{FF2B5EF4-FFF2-40B4-BE49-F238E27FC236}">
                <a16:creationId xmlns:a16="http://schemas.microsoft.com/office/drawing/2014/main" id="{FFAA71FD-9D28-CF4E-B820-5A944FFA041A}"/>
              </a:ext>
            </a:extLst>
          </p:cNvPr>
          <p:cNvSpPr/>
          <p:nvPr/>
        </p:nvSpPr>
        <p:spPr>
          <a:xfrm>
            <a:off x="14367266" y="1485900"/>
            <a:ext cx="3920734" cy="0"/>
          </a:xfrm>
          <a:prstGeom prst="line">
            <a:avLst/>
          </a:prstGeom>
          <a:ln w="47625" cap="flat">
            <a:solidFill>
              <a:srgbClr val="DCC2F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3A833CA4-986B-A0A2-3040-01A513609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55" y="2211558"/>
            <a:ext cx="10740446" cy="77775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62865" y="1439206"/>
            <a:ext cx="3025135" cy="8847794"/>
            <a:chOff x="0" y="0"/>
            <a:chExt cx="796743" cy="23302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96743" cy="2330283"/>
            </a:xfrm>
            <a:custGeom>
              <a:avLst/>
              <a:gdLst/>
              <a:ahLst/>
              <a:cxnLst/>
              <a:rect l="l" t="t" r="r" b="b"/>
              <a:pathLst>
                <a:path w="796743" h="2330283">
                  <a:moveTo>
                    <a:pt x="0" y="0"/>
                  </a:moveTo>
                  <a:lnTo>
                    <a:pt x="796743" y="0"/>
                  </a:lnTo>
                  <a:lnTo>
                    <a:pt x="796743" y="2330283"/>
                  </a:lnTo>
                  <a:lnTo>
                    <a:pt x="0" y="2330283"/>
                  </a:lnTo>
                  <a:close/>
                </a:path>
              </a:pathLst>
            </a:custGeom>
            <a:solidFill>
              <a:srgbClr val="F5ED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rot="5399999">
            <a:off x="12913841" y="4108265"/>
            <a:ext cx="8242819" cy="0"/>
          </a:xfrm>
          <a:prstGeom prst="line">
            <a:avLst/>
          </a:prstGeom>
          <a:ln w="47625" cap="flat">
            <a:solidFill>
              <a:srgbClr val="DCC2F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rot="5399999">
            <a:off x="-23776" y="9258339"/>
            <a:ext cx="2057326" cy="0"/>
          </a:xfrm>
          <a:prstGeom prst="line">
            <a:avLst/>
          </a:prstGeom>
          <a:ln w="47625" cap="flat">
            <a:solidFill>
              <a:srgbClr val="DCC2F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A72E43F-6545-5F4A-69C1-1C7C2521C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130245"/>
            <a:ext cx="8885391" cy="5465716"/>
          </a:xfrm>
          <a:prstGeom prst="rect">
            <a:avLst/>
          </a:prstGeom>
        </p:spPr>
      </p:pic>
      <p:sp>
        <p:nvSpPr>
          <p:cNvPr id="22" name="TextBox 93">
            <a:extLst>
              <a:ext uri="{FF2B5EF4-FFF2-40B4-BE49-F238E27FC236}">
                <a16:creationId xmlns:a16="http://schemas.microsoft.com/office/drawing/2014/main" id="{0FC6E2FE-5CC9-C232-FA82-BAAF010163E1}"/>
              </a:ext>
            </a:extLst>
          </p:cNvPr>
          <p:cNvSpPr txBox="1"/>
          <p:nvPr/>
        </p:nvSpPr>
        <p:spPr>
          <a:xfrm>
            <a:off x="1028700" y="1037189"/>
            <a:ext cx="16230600" cy="753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dirty="0">
                <a:solidFill>
                  <a:srgbClr val="000000"/>
                </a:solidFill>
                <a:latin typeface="Zilla Slab Light"/>
              </a:rPr>
              <a:t>Euclidean distance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1105</TotalTime>
  <Words>346</Words>
  <Application>Microsoft Office PowerPoint</Application>
  <PresentationFormat>Custom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Arial</vt:lpstr>
      <vt:lpstr>source-serif-pro</vt:lpstr>
      <vt:lpstr>Lato</vt:lpstr>
      <vt:lpstr>Zilla Slab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Modern Minimal infographic Presentation</dc:title>
  <dc:creator>FSG</dc:creator>
  <cp:lastModifiedBy>fatemeh sotudeh</cp:lastModifiedBy>
  <cp:revision>27</cp:revision>
  <dcterms:created xsi:type="dcterms:W3CDTF">2006-08-16T00:00:00Z</dcterms:created>
  <dcterms:modified xsi:type="dcterms:W3CDTF">2022-11-03T15:33:35Z</dcterms:modified>
  <dc:identifier>DAFHIbu-1TM</dc:identifier>
</cp:coreProperties>
</file>