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67" r:id="rId23"/>
    <p:sldId id="275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1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0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7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0DF7-833D-4A4A-8B3B-71C669F7154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EED6-CB1F-4092-AB44-EE19258E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9638"/>
            <a:ext cx="9144000" cy="1655762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/>
              <a:t>Region-Splitting Imputation method for different types of missing data</a:t>
            </a:r>
          </a:p>
        </p:txBody>
      </p:sp>
    </p:spTree>
    <p:extLst>
      <p:ext uri="{BB962C8B-B14F-4D97-AF65-F5344CB8AC3E}">
        <p14:creationId xmlns:p14="http://schemas.microsoft.com/office/powerpoint/2010/main" val="30719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formally define the problem as follows: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1 (Complete Tuple and Incomplete Tuple). </a:t>
            </a:r>
          </a:p>
          <a:p>
            <a:pPr lvl="1"/>
            <a:r>
              <a:rPr lang="en-US" dirty="0" smtClean="0"/>
              <a:t>The definition of CT and ICT implies CTs have no missing items and ICTs have at least one missing item.</a:t>
            </a:r>
          </a:p>
          <a:p>
            <a:r>
              <a:rPr lang="en-US" dirty="0" smtClean="0"/>
              <a:t>Definition 2 (Missing Rate).</a:t>
            </a:r>
          </a:p>
          <a:p>
            <a:pPr lvl="1"/>
            <a:r>
              <a:rPr lang="en-US" dirty="0" smtClean="0"/>
              <a:t>represents the percentage of its missing items in its total items.</a:t>
            </a:r>
          </a:p>
          <a:p>
            <a:pPr lvl="1"/>
            <a:r>
              <a:rPr lang="en-US" dirty="0" smtClean="0"/>
              <a:t>where 𝑁</a:t>
            </a:r>
            <a:r>
              <a:rPr lang="en-US" sz="1400" dirty="0" smtClean="0"/>
              <a:t>𝑚𝑖𝑠𝑠</a:t>
            </a:r>
            <a:r>
              <a:rPr lang="en-US" dirty="0" smtClean="0"/>
              <a:t> is the number of missing items in dataset.</a:t>
            </a:r>
          </a:p>
          <a:p>
            <a:r>
              <a:rPr lang="en-US" dirty="0" smtClean="0"/>
              <a:t>Definition 3 (Complete Ratio).</a:t>
            </a:r>
          </a:p>
          <a:p>
            <a:pPr lvl="1"/>
            <a:r>
              <a:rPr lang="en-US" dirty="0" smtClean="0"/>
              <a:t>refers to the proportion of complete tuples in dataset.</a:t>
            </a:r>
          </a:p>
          <a:p>
            <a:pPr lvl="1"/>
            <a:r>
              <a:rPr lang="en-US" dirty="0" smtClean="0"/>
              <a:t>in which, 𝐶𝑇</a:t>
            </a:r>
            <a:r>
              <a:rPr lang="en-US" sz="1600" dirty="0" smtClean="0"/>
              <a:t>D</a:t>
            </a:r>
            <a:r>
              <a:rPr lang="en-US" dirty="0" smtClean="0"/>
              <a:t> and 𝐼𝐶𝑇</a:t>
            </a:r>
            <a:r>
              <a:rPr lang="en-US" sz="1600" dirty="0" smtClean="0"/>
              <a:t>D</a:t>
            </a:r>
            <a:r>
              <a:rPr lang="en-US" dirty="0" smtClean="0"/>
              <a:t> are the set of complete and incomplete tuple of D, respectively.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77" y="3439241"/>
            <a:ext cx="1676634" cy="56205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692" y="4620836"/>
            <a:ext cx="221010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formally define the problem as follows: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 4 (Missing Type). </a:t>
            </a:r>
          </a:p>
          <a:p>
            <a:pPr lvl="1"/>
            <a:r>
              <a:rPr lang="en-US" dirty="0" smtClean="0"/>
              <a:t>can be divided into two subsets, that is, 𝑀</a:t>
            </a:r>
            <a:r>
              <a:rPr lang="en-US" sz="1800" dirty="0" smtClean="0"/>
              <a:t>D</a:t>
            </a:r>
            <a:r>
              <a:rPr lang="en-US" dirty="0" smtClean="0"/>
              <a:t> = 𝑀</a:t>
            </a:r>
            <a:r>
              <a:rPr lang="en-US" sz="1800" dirty="0" smtClean="0"/>
              <a:t>𝑛𝑢𝑚</a:t>
            </a:r>
            <a:r>
              <a:rPr lang="en-US" dirty="0" smtClean="0"/>
              <a:t> ⋃ 𝑀</a:t>
            </a:r>
            <a:r>
              <a:rPr lang="en-US" sz="1800" dirty="0" smtClean="0"/>
              <a:t>𝑐𝑎𝑡</a:t>
            </a:r>
            <a:r>
              <a:rPr lang="en-US" dirty="0" smtClean="0"/>
              <a:t> where 𝑀</a:t>
            </a:r>
            <a:r>
              <a:rPr lang="en-US" sz="1800" dirty="0" smtClean="0"/>
              <a:t>𝑛𝑢𝑚</a:t>
            </a:r>
            <a:r>
              <a:rPr lang="en-US" dirty="0" smtClean="0"/>
              <a:t> and 𝑀</a:t>
            </a:r>
            <a:r>
              <a:rPr lang="en-US" sz="1800" dirty="0" smtClean="0"/>
              <a:t>𝑐𝑎𝑡</a:t>
            </a:r>
            <a:r>
              <a:rPr lang="en-US" dirty="0" smtClean="0"/>
              <a:t> stand for numerical and categorical missing values respectively, and obviously 𝑀</a:t>
            </a:r>
            <a:r>
              <a:rPr lang="en-US" sz="1800" dirty="0" smtClean="0"/>
              <a:t>𝑛𝑢𝑚</a:t>
            </a:r>
            <a:r>
              <a:rPr lang="en-US" dirty="0" smtClean="0"/>
              <a:t> ∩ 𝑀</a:t>
            </a:r>
            <a:r>
              <a:rPr lang="en-US" sz="1800" dirty="0" smtClean="0"/>
              <a:t>𝑐𝑎𝑡</a:t>
            </a:r>
            <a:r>
              <a:rPr lang="en-US" dirty="0" smtClean="0"/>
              <a:t> = 𝜙.</a:t>
            </a:r>
          </a:p>
          <a:p>
            <a:r>
              <a:rPr lang="en-US" dirty="0" smtClean="0"/>
              <a:t>missing type of D can be classified 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Categorical-missing dataset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Numerical-missing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Mixed-type missing dataset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 reality, it is more common for the above three types of missing values to exist simultaneously.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812" y="2294021"/>
            <a:ext cx="11245516" cy="1856247"/>
          </a:xfrm>
        </p:spPr>
        <p:txBody>
          <a:bodyPr>
            <a:normAutofit fontScale="90000"/>
          </a:bodyPr>
          <a:lstStyle/>
          <a:p>
            <a:r>
              <a:rPr lang="en-US" spc="-300" dirty="0" smtClean="0">
                <a:solidFill>
                  <a:srgbClr val="0070C0"/>
                </a:solidFill>
              </a:rPr>
              <a:t>THE  GOAL  </a:t>
            </a:r>
            <a:r>
              <a:rPr lang="en-US" spc="-300" dirty="0">
                <a:solidFill>
                  <a:srgbClr val="0070C0"/>
                </a:solidFill>
              </a:rPr>
              <a:t>OF THIS ARTICLE </a:t>
            </a:r>
            <a:r>
              <a:rPr lang="en-US" spc="-300" dirty="0" smtClean="0">
                <a:solidFill>
                  <a:srgbClr val="0070C0"/>
                </a:solidFill>
              </a:rPr>
              <a:t> IS  TO  DESIGN  </a:t>
            </a:r>
            <a:r>
              <a:rPr lang="en-US" spc="-300" dirty="0">
                <a:solidFill>
                  <a:srgbClr val="0070C0"/>
                </a:solidFill>
              </a:rPr>
              <a:t>AND </a:t>
            </a:r>
            <a:r>
              <a:rPr lang="en-US" spc="-300" dirty="0" smtClean="0">
                <a:solidFill>
                  <a:srgbClr val="0070C0"/>
                </a:solidFill>
              </a:rPr>
              <a:t> IMPLEMENT   A  </a:t>
            </a:r>
            <a:r>
              <a:rPr lang="en-US" spc="-300" dirty="0">
                <a:solidFill>
                  <a:srgbClr val="0070C0"/>
                </a:solidFill>
              </a:rPr>
              <a:t>SOLUTION </a:t>
            </a:r>
            <a:r>
              <a:rPr lang="en-US" spc="-300" dirty="0" smtClean="0">
                <a:solidFill>
                  <a:srgbClr val="0070C0"/>
                </a:solidFill>
              </a:rPr>
              <a:t> THAT  CAN  EFFECTIVELY  IMPUTE  THESE  THREE DIFFERENT  TYPES  OF  MISSING  VALUES  AT  THE  SAME  </a:t>
            </a:r>
            <a:r>
              <a:rPr lang="en-US" spc="-300" dirty="0">
                <a:solidFill>
                  <a:srgbClr val="0070C0"/>
                </a:solidFill>
              </a:rPr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33365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Our model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2172238"/>
            <a:ext cx="7640116" cy="3658111"/>
          </a:xfrm>
        </p:spPr>
      </p:pic>
    </p:spTree>
    <p:extLst>
      <p:ext uri="{BB962C8B-B14F-4D97-AF65-F5344CB8AC3E}">
        <p14:creationId xmlns:p14="http://schemas.microsoft.com/office/powerpoint/2010/main" val="31068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Framework of RESI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the input dataset into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parts: complete tuples &amp; incomplete tuples.</a:t>
            </a:r>
          </a:p>
          <a:p>
            <a:endParaRPr lang="en-US" dirty="0" smtClean="0"/>
          </a:p>
          <a:p>
            <a:r>
              <a:rPr lang="en-US" dirty="0" smtClean="0"/>
              <a:t>CT is used as the </a:t>
            </a:r>
            <a:r>
              <a:rPr lang="en-US" dirty="0" smtClean="0">
                <a:solidFill>
                  <a:srgbClr val="FF0000"/>
                </a:solidFill>
              </a:rPr>
              <a:t>training</a:t>
            </a:r>
            <a:r>
              <a:rPr lang="en-US" dirty="0" smtClean="0"/>
              <a:t> set for KNNI </a:t>
            </a:r>
          </a:p>
          <a:p>
            <a:r>
              <a:rPr lang="en-US" dirty="0" smtClean="0"/>
              <a:t>ICT are partitioned into several subsets, named </a:t>
            </a:r>
            <a:r>
              <a:rPr lang="en-US" dirty="0" smtClean="0">
                <a:solidFill>
                  <a:srgbClr val="FF0000"/>
                </a:solidFill>
              </a:rPr>
              <a:t>incomplete subsets </a:t>
            </a:r>
            <a:r>
              <a:rPr lang="en-US" dirty="0" smtClean="0"/>
              <a:t>according to their </a:t>
            </a:r>
            <a:r>
              <a:rPr lang="en-US" dirty="0" smtClean="0">
                <a:solidFill>
                  <a:srgbClr val="FF0000"/>
                </a:solidFill>
              </a:rPr>
              <a:t>missing degree</a:t>
            </a:r>
            <a:r>
              <a:rPr lang="en-US" dirty="0" smtClean="0"/>
              <a:t>. Each incomplete subset is respectively taken as a test set and filled with the previously trained KNNI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Framework of RESI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 accomplishes the imputation in three steps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 tuple partition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incomplete </a:t>
            </a:r>
            <a:r>
              <a:rPr lang="en-US" sz="2800" dirty="0"/>
              <a:t>subsets </a:t>
            </a:r>
            <a:r>
              <a:rPr lang="en-US" sz="2800" dirty="0" smtClean="0"/>
              <a:t>imputation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cross </a:t>
            </a:r>
            <a:r>
              <a:rPr lang="en-US" sz="2800" dirty="0"/>
              <a:t>correction</a:t>
            </a:r>
            <a:r>
              <a:rPr lang="en-US" sz="28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r>
              <a:rPr lang="en-US" sz="3200" dirty="0" smtClean="0"/>
              <a:t> </a:t>
            </a:r>
            <a:r>
              <a:rPr lang="en-US" sz="3200" dirty="0"/>
              <a:t>The </a:t>
            </a:r>
            <a:r>
              <a:rPr lang="en-US" sz="3200" dirty="0">
                <a:solidFill>
                  <a:srgbClr val="FF0000"/>
                </a:solidFill>
              </a:rPr>
              <a:t>final</a:t>
            </a:r>
            <a:r>
              <a:rPr lang="en-US" sz="3200" dirty="0"/>
              <a:t> filling results are obtained </a:t>
            </a:r>
            <a:r>
              <a:rPr lang="en-US" sz="3200" dirty="0" smtClean="0"/>
              <a:t>by </a:t>
            </a:r>
            <a:r>
              <a:rPr lang="en-US" sz="3200" dirty="0" smtClean="0">
                <a:solidFill>
                  <a:srgbClr val="FF0000"/>
                </a:solidFill>
              </a:rPr>
              <a:t>averaging</a:t>
            </a:r>
            <a:r>
              <a:rPr lang="en-US" sz="3200" dirty="0" smtClean="0"/>
              <a:t> </a:t>
            </a:r>
            <a:r>
              <a:rPr lang="en-US" sz="3200" dirty="0"/>
              <a:t>the predicted values of </a:t>
            </a:r>
            <a:r>
              <a:rPr lang="en-US" sz="3200" dirty="0">
                <a:solidFill>
                  <a:srgbClr val="FF0000"/>
                </a:solidFill>
              </a:rPr>
              <a:t>(2)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(3)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1: Algorithm of Subset </a:t>
            </a:r>
            <a:r>
              <a:rPr lang="en-US" dirty="0" smtClean="0"/>
              <a:t>Imputation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44" y="1825625"/>
            <a:ext cx="5179730" cy="4351338"/>
          </a:xfrm>
        </p:spPr>
      </p:pic>
    </p:spTree>
    <p:extLst>
      <p:ext uri="{BB962C8B-B14F-4D97-AF65-F5344CB8AC3E}">
        <p14:creationId xmlns:p14="http://schemas.microsoft.com/office/powerpoint/2010/main" val="15423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Tuple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not reasonable to deal with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incomplete tuples at the </a:t>
            </a:r>
            <a:r>
              <a:rPr lang="en-US" dirty="0">
                <a:solidFill>
                  <a:srgbClr val="FF0000"/>
                </a:solidFill>
              </a:rPr>
              <a:t>same time</a:t>
            </a:r>
            <a:r>
              <a:rPr lang="en-US" dirty="0"/>
              <a:t> during the </a:t>
            </a:r>
            <a:r>
              <a:rPr lang="en-US" dirty="0" smtClean="0"/>
              <a:t>imputing </a:t>
            </a:r>
            <a:r>
              <a:rPr lang="en-US" dirty="0"/>
              <a:t>process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Practice shows that different attributes have different effects on subsequent </a:t>
            </a:r>
            <a:r>
              <a:rPr lang="en-US" dirty="0" smtClean="0"/>
              <a:t>analysis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dataset instance, different missing items of tuples will also have different impact on subsequent modeling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we </a:t>
            </a:r>
            <a:r>
              <a:rPr lang="en-US" dirty="0"/>
              <a:t>define an indicator called tuple </a:t>
            </a:r>
            <a:r>
              <a:rPr lang="en-US" dirty="0">
                <a:solidFill>
                  <a:srgbClr val="FF0000"/>
                </a:solidFill>
              </a:rPr>
              <a:t>integrity </a:t>
            </a:r>
            <a:r>
              <a:rPr lang="en-US" dirty="0" smtClean="0">
                <a:solidFill>
                  <a:srgbClr val="FF0000"/>
                </a:solidFill>
              </a:rPr>
              <a:t>rate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5 (Tuple Integrity Rate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Example of </a:t>
            </a:r>
            <a:r>
              <a:rPr lang="en-US" dirty="0" smtClean="0"/>
              <a:t>computing </a:t>
            </a:r>
            <a:r>
              <a:rPr lang="en-US" dirty="0"/>
              <a:t>tuple integrity </a:t>
            </a:r>
            <a:r>
              <a:rPr lang="en-US" dirty="0" smtClean="0"/>
              <a:t>rate</a:t>
            </a:r>
          </a:p>
          <a:p>
            <a:pPr lvl="1"/>
            <a:r>
              <a:rPr lang="en-US" dirty="0"/>
              <a:t>In current example, the importance of birthplace varies from that of workplace in the modeling of wages. Assuming that with </a:t>
            </a:r>
            <a:r>
              <a:rPr lang="en-US" dirty="0">
                <a:solidFill>
                  <a:srgbClr val="FF0000"/>
                </a:solidFill>
              </a:rPr>
              <a:t>EWM</a:t>
            </a:r>
            <a:r>
              <a:rPr lang="en-US" dirty="0"/>
              <a:t>, we compute the weight of birthplace is </a:t>
            </a:r>
            <a:r>
              <a:rPr lang="en-US" dirty="0">
                <a:solidFill>
                  <a:srgbClr val="FF0000"/>
                </a:solidFill>
              </a:rPr>
              <a:t>0.10</a:t>
            </a:r>
            <a:r>
              <a:rPr lang="en-US" dirty="0"/>
              <a:t> and that of workplace is </a:t>
            </a:r>
            <a:r>
              <a:rPr lang="en-US" dirty="0">
                <a:solidFill>
                  <a:srgbClr val="FF0000"/>
                </a:solidFill>
              </a:rPr>
              <a:t>0.11</a:t>
            </a:r>
            <a:r>
              <a:rPr lang="en-US" dirty="0"/>
              <a:t>, and the birthplace is a missing item in tuple 𝑡𝑎 , while the workplace is a missing item in tuple 𝑡𝑏 . Both 𝑡𝑎 and 𝑡𝑏 have no other missing items. Then, the tuple integrity rate of 𝑡𝑎 and 𝑡𝑏 are </a:t>
            </a:r>
            <a:r>
              <a:rPr lang="en-US" dirty="0">
                <a:solidFill>
                  <a:srgbClr val="FF0000"/>
                </a:solidFill>
              </a:rPr>
              <a:t>0.90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0.89</a:t>
            </a:r>
            <a:r>
              <a:rPr lang="en-US" dirty="0"/>
              <a:t>, </a:t>
            </a:r>
            <a:r>
              <a:rPr lang="en-US" dirty="0" smtClean="0"/>
              <a:t>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2: Algorithm of Generating Tuple Partitions.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3" y="2124607"/>
            <a:ext cx="5677692" cy="3753374"/>
          </a:xfrm>
        </p:spPr>
      </p:pic>
    </p:spTree>
    <p:extLst>
      <p:ext uri="{BB962C8B-B14F-4D97-AF65-F5344CB8AC3E}">
        <p14:creationId xmlns:p14="http://schemas.microsoft.com/office/powerpoint/2010/main" val="29145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Incomplete subsets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 Cross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 Complexity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856"/>
            <a:ext cx="11225463" cy="50323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Weight calculation                  		</a:t>
            </a:r>
            <a:r>
              <a:rPr lang="en-US" sz="3600" dirty="0" smtClean="0">
                <a:sym typeface="Wingdings" panose="05000000000000000000" pitchFamily="2" charset="2"/>
              </a:rPr>
              <a:t> O(s</a:t>
            </a:r>
            <a:r>
              <a:rPr lang="en-US" sz="3600" dirty="0"/>
              <a:t> × </a:t>
            </a:r>
            <a:r>
              <a:rPr lang="en-US" sz="3600" dirty="0" smtClean="0">
                <a:sym typeface="Wingdings" panose="05000000000000000000" pitchFamily="2" charset="2"/>
              </a:rPr>
              <a:t>t)</a:t>
            </a:r>
          </a:p>
          <a:p>
            <a:pPr lvl="1"/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All date is traversed and normalized.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ym typeface="Wingdings" panose="05000000000000000000" pitchFamily="2" charset="2"/>
              </a:rPr>
              <a:t>Tuple Partition                         		 O(s</a:t>
            </a:r>
            <a:r>
              <a:rPr lang="en-US" sz="3600" dirty="0"/>
              <a:t> × </a:t>
            </a:r>
            <a:r>
              <a:rPr lang="en-US" sz="3600" dirty="0" smtClean="0">
                <a:sym typeface="Wingdings" panose="05000000000000000000" pitchFamily="2" charset="2"/>
              </a:rPr>
              <a:t>t)</a:t>
            </a:r>
          </a:p>
          <a:p>
            <a:pPr lvl="1"/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Each tuple in the dataset is traversed to determine if it is an incomplete tuple.</a:t>
            </a:r>
          </a:p>
          <a:p>
            <a:pPr lvl="1"/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Calculating the integrity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ym typeface="Wingdings" panose="05000000000000000000" pitchFamily="2" charset="2"/>
              </a:rPr>
              <a:t>Missing value imputation      		 O(n</a:t>
            </a:r>
            <a:r>
              <a:rPr lang="en-US" sz="3600" dirty="0"/>
              <a:t> × </a:t>
            </a:r>
            <a:r>
              <a:rPr lang="en-US" sz="3600" dirty="0" smtClean="0">
                <a:sym typeface="Wingdings" panose="05000000000000000000" pitchFamily="2" charset="2"/>
              </a:rPr>
              <a:t>t)</a:t>
            </a:r>
          </a:p>
          <a:p>
            <a:pPr lvl="1"/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It is necessary to traverse and fill all missing items in turn, and cross-verify the correction strategy for each tuple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Hence, the overall time complexity is 𝑇 = 𝑂(𝑠×𝑡)+𝑂(𝑠×𝑡)+𝑂(𝑛×𝑡), and when </a:t>
            </a:r>
            <a:r>
              <a:rPr lang="en-US" dirty="0">
                <a:solidFill>
                  <a:srgbClr val="FF0000"/>
                </a:solidFill>
              </a:rPr>
              <a:t>𝑛 ≫ 𝑠</a:t>
            </a:r>
            <a:r>
              <a:rPr lang="en-US" dirty="0"/>
              <a:t>, the complexity approximates </a:t>
            </a:r>
            <a:r>
              <a:rPr lang="en-US" dirty="0">
                <a:solidFill>
                  <a:srgbClr val="FF0000"/>
                </a:solidFill>
              </a:rPr>
              <a:t>𝑂(𝑛 × 𝑡)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62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Experiments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854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00B050"/>
                </a:solidFill>
              </a:rPr>
              <a:t>re</a:t>
            </a:r>
            <a:r>
              <a:rPr lang="en-US" dirty="0" smtClean="0"/>
              <a:t>gion-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plitting 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mputation(RESI</a:t>
            </a:r>
            <a:r>
              <a:rPr lang="en-US" dirty="0" smtClean="0"/>
              <a:t>) model, </a:t>
            </a:r>
            <a:r>
              <a:rPr lang="en-US" dirty="0" smtClean="0">
                <a:solidFill>
                  <a:srgbClr val="FF0000"/>
                </a:solidFill>
              </a:rPr>
              <a:t>imputation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 are the most critical links. Therefore, the selection of base </a:t>
            </a:r>
            <a:r>
              <a:rPr lang="en-US" dirty="0" smtClean="0">
                <a:solidFill>
                  <a:srgbClr val="00B050"/>
                </a:solidFill>
              </a:rPr>
              <a:t>imputing technology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weight calculation </a:t>
            </a:r>
            <a:r>
              <a:rPr lang="en-US" dirty="0" smtClean="0"/>
              <a:t>in partitioning algorithm are both crucial.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FF0000"/>
                </a:solidFill>
              </a:rPr>
              <a:t>K-Nearest Neighbor </a:t>
            </a:r>
            <a:r>
              <a:rPr lang="en-US" dirty="0" smtClean="0"/>
              <a:t>Imputation(KNNI) method and the </a:t>
            </a:r>
            <a:r>
              <a:rPr lang="en-US" dirty="0" smtClean="0">
                <a:solidFill>
                  <a:srgbClr val="FF0000"/>
                </a:solidFill>
              </a:rPr>
              <a:t>Entropy Weight</a:t>
            </a:r>
            <a:r>
              <a:rPr lang="en-US" dirty="0" smtClean="0"/>
              <a:t> Method are selected as the base imputer and the way to calculate weight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KNNI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commonly used </a:t>
            </a:r>
            <a:r>
              <a:rPr lang="en-US" dirty="0" smtClean="0">
                <a:solidFill>
                  <a:srgbClr val="FF0000"/>
                </a:solidFill>
              </a:rPr>
              <a:t>non-parametric</a:t>
            </a:r>
            <a:r>
              <a:rPr lang="en-US" dirty="0" smtClean="0"/>
              <a:t> imputation method, whose idea is as follow: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Given a test sample of missing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 the K nearest samples in the observed set (complete samples)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some distance measurement (generally Euclidean distance)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Predict according to the information of the k neighbors.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categorical</a:t>
            </a:r>
            <a:r>
              <a:rPr lang="en-US" dirty="0" smtClean="0"/>
              <a:t> data, it uses the </a:t>
            </a:r>
            <a:r>
              <a:rPr lang="en-US" dirty="0" smtClean="0">
                <a:solidFill>
                  <a:srgbClr val="FF0000"/>
                </a:solidFill>
              </a:rPr>
              <a:t>voting</a:t>
            </a:r>
            <a:r>
              <a:rPr lang="en-US" dirty="0" smtClean="0"/>
              <a:t> method to choose tag.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numerical</a:t>
            </a:r>
            <a:r>
              <a:rPr lang="en-US" dirty="0" smtClean="0"/>
              <a:t> data, the average method can be adopted, that is,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average value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weighted average </a:t>
            </a:r>
            <a:r>
              <a:rPr lang="en-US" dirty="0" smtClean="0"/>
              <a:t>value of the k nearest neighbors.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041"/>
            <a:ext cx="10515600" cy="1325563"/>
          </a:xfrm>
        </p:spPr>
        <p:txBody>
          <a:bodyPr/>
          <a:lstStyle/>
          <a:p>
            <a:r>
              <a:rPr lang="en-US" dirty="0" smtClean="0"/>
              <a:t>3.1. KNNI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252"/>
            <a:ext cx="10515600" cy="48271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other prediction models, it will cost a </a:t>
            </a:r>
            <a:r>
              <a:rPr lang="en-US" dirty="0" smtClean="0">
                <a:solidFill>
                  <a:srgbClr val="FF0000"/>
                </a:solidFill>
              </a:rPr>
              <a:t>large amount of time </a:t>
            </a:r>
            <a:r>
              <a:rPr lang="en-US" dirty="0" smtClean="0"/>
              <a:t>to train the model in each iteration.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Different from other training methods, </a:t>
            </a:r>
            <a:r>
              <a:rPr lang="en-US" dirty="0">
                <a:solidFill>
                  <a:srgbClr val="FF0000"/>
                </a:solidFill>
              </a:rPr>
              <a:t>KNN</a:t>
            </a:r>
            <a:r>
              <a:rPr lang="en-US" dirty="0"/>
              <a:t>, as a famous representative of </a:t>
            </a:r>
            <a:r>
              <a:rPr lang="en-US" dirty="0">
                <a:solidFill>
                  <a:srgbClr val="FF0000"/>
                </a:solidFill>
              </a:rPr>
              <a:t>lazy learning </a:t>
            </a:r>
            <a:r>
              <a:rPr lang="en-US" dirty="0" smtClean="0"/>
              <a:t>has </a:t>
            </a:r>
            <a:r>
              <a:rPr lang="en-US" dirty="0"/>
              <a:t>almost </a:t>
            </a:r>
            <a:r>
              <a:rPr lang="en-US" dirty="0">
                <a:solidFill>
                  <a:srgbClr val="0070C0"/>
                </a:solidFill>
              </a:rPr>
              <a:t>no explicit training process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the training stage, it only saves the </a:t>
            </a:r>
            <a:r>
              <a:rPr lang="en-US" dirty="0" smtClean="0">
                <a:solidFill>
                  <a:srgbClr val="FF0000"/>
                </a:solidFill>
              </a:rPr>
              <a:t>observed samples </a:t>
            </a:r>
            <a:r>
              <a:rPr lang="en-US" dirty="0" smtClean="0"/>
              <a:t>and processes them after receiving the test samples.</a:t>
            </a:r>
          </a:p>
          <a:p>
            <a:r>
              <a:rPr lang="en-US" dirty="0" smtClean="0"/>
              <a:t> The training time cost of this learning technology is almost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which effectively </a:t>
            </a:r>
            <a:r>
              <a:rPr lang="en-US" dirty="0" smtClean="0">
                <a:solidFill>
                  <a:srgbClr val="FF0000"/>
                </a:solidFill>
              </a:rPr>
              <a:t>solves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computational inefficiency </a:t>
            </a:r>
            <a:r>
              <a:rPr lang="en-US" dirty="0" smtClean="0"/>
              <a:t>that may occur in the learning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Entropy weight method (EWM)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</a:t>
            </a:r>
            <a:r>
              <a:rPr lang="en-US" dirty="0" smtClean="0">
                <a:solidFill>
                  <a:srgbClr val="FF0000"/>
                </a:solidFill>
              </a:rPr>
              <a:t>weight</a:t>
            </a:r>
            <a:r>
              <a:rPr lang="en-US" dirty="0" smtClean="0"/>
              <a:t> of each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main idea is to decide the objective weight according to the </a:t>
            </a:r>
            <a:r>
              <a:rPr lang="en-US" dirty="0" smtClean="0">
                <a:solidFill>
                  <a:srgbClr val="0070C0"/>
                </a:solidFill>
              </a:rPr>
              <a:t>magnitude of attribute variability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Generally, </a:t>
            </a:r>
            <a:r>
              <a:rPr lang="en-US" dirty="0" smtClean="0">
                <a:solidFill>
                  <a:srgbClr val="FF0000"/>
                </a:solidFill>
              </a:rPr>
              <a:t>low information entropy </a:t>
            </a:r>
            <a:r>
              <a:rPr lang="en-US" dirty="0" smtClean="0"/>
              <a:t>indicates that the attribute has a </a:t>
            </a:r>
            <a:r>
              <a:rPr lang="en-US" dirty="0" smtClean="0">
                <a:solidFill>
                  <a:srgbClr val="FF0000"/>
                </a:solidFill>
              </a:rPr>
              <a:t>large variability </a:t>
            </a:r>
            <a:r>
              <a:rPr lang="en-US" dirty="0" smtClean="0"/>
              <a:t>and it can provide more information for the following data analysis, which means it has </a:t>
            </a:r>
            <a:r>
              <a:rPr lang="en-US" dirty="0" smtClean="0">
                <a:solidFill>
                  <a:srgbClr val="FF0000"/>
                </a:solidFill>
              </a:rPr>
              <a:t>greater impact </a:t>
            </a:r>
            <a:r>
              <a:rPr lang="en-US" dirty="0" smtClean="0"/>
              <a:t>on the data mining results and its </a:t>
            </a:r>
            <a:r>
              <a:rPr lang="en-US" dirty="0" smtClean="0">
                <a:solidFill>
                  <a:srgbClr val="0070C0"/>
                </a:solidFill>
              </a:rPr>
              <a:t>weight naturally increases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Entropy weight method (EWM)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Step 1: Normalizing data.  Given 𝑠 attributes 𝐴1 , 𝐴2 , … , 𝐴𝑖 , … , 𝐴𝑠 , where 𝐴𝑖 = {𝑎𝑖1 , 𝑎𝑖2 , … , 𝑎𝑖𝑗, … , 𝑎𝑖𝑛}, we denote the normalized value of attribute 𝐴𝑖 as 𝑌𝑖 = {𝑦𝑖1 , 𝑦𝑖2 , …, 𝑦𝑖𝑛} and each 𝑦𝑖𝑗 ∈ 𝑌𝑖 is formulized as:</a:t>
            </a:r>
          </a:p>
          <a:p>
            <a:pPr lvl="1"/>
            <a:r>
              <a:rPr lang="en-US" sz="1600" dirty="0" smtClean="0"/>
              <a:t> 𝑦𝑖𝑗 = (𝑎𝑖𝑗 − 𝑚𝑖𝑛(𝐴𝑖 ))  /  (𝑚𝑎𝑥(𝐴𝑖 ) − 𝑚𝑖𝑛(𝐴𝑖 ) )</a:t>
            </a:r>
          </a:p>
          <a:p>
            <a:endParaRPr lang="en-US" sz="2000" dirty="0" smtClean="0"/>
          </a:p>
          <a:p>
            <a:r>
              <a:rPr lang="en-US" sz="2000" dirty="0" smtClean="0"/>
              <a:t>Step 2: Calculating the entropy of each attribute. Suppose 𝑌𝑖 is the normalized set of the attribute 𝐴𝑖 , the possibility of each value 𝑎𝑖𝑗 ∈ 𝐴𝑖 can be computed as 𝑝𝑖𝑗 = 𝑌𝑖𝑗 ∑𝑛 𝑖=1 𝑌𝑖𝑗 . Specially, when 𝑝𝑖𝑗 = 0, </a:t>
            </a:r>
            <a:r>
              <a:rPr lang="en-US" sz="2000" dirty="0" err="1" smtClean="0"/>
              <a:t>lim</a:t>
            </a:r>
            <a:r>
              <a:rPr lang="en-US" sz="2000" dirty="0" smtClean="0"/>
              <a:t> 𝑝𝑖𝑗→0 𝑝𝑖𝑗𝑙𝑛𝑝𝑖𝑗 = 0. Thus, the entropy of the attribute 𝐴𝑖 can be calculated as:</a:t>
            </a:r>
          </a:p>
          <a:p>
            <a:pPr lvl="1"/>
            <a:r>
              <a:rPr lang="en-US" sz="1600" dirty="0" smtClean="0"/>
              <a:t> 𝐸𝑖 = −𝑙𝑛(𝑛) −1 ∑𝑛 𝑖=1 𝑝𝑖𝑗 . 𝑙𝑛 𝑝𝑖𝑗</a:t>
            </a:r>
          </a:p>
          <a:p>
            <a:endParaRPr lang="en-US" sz="2000" dirty="0" smtClean="0"/>
          </a:p>
          <a:p>
            <a:r>
              <a:rPr lang="en-US" sz="2000" dirty="0" smtClean="0"/>
              <a:t>Step 3: Determining the weight of each attribute. After computing the entropy of each attribute with Formula (2), next is to compute the weight of each attribute with :</a:t>
            </a:r>
          </a:p>
          <a:p>
            <a:pPr lvl="1"/>
            <a:r>
              <a:rPr lang="en-US" sz="1600" dirty="0" smtClean="0"/>
              <a:t> 𝑤𝑖 = 1 − 𝐸𝑖 𝑘 − ∑ 𝐸𝑖 (𝑖 = 1, 2, … , 𝑘)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26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dataset contains lots of tuples, each of which is composed of several attributes. The attribute is in either </a:t>
            </a:r>
            <a:r>
              <a:rPr lang="en-US" dirty="0" smtClean="0">
                <a:solidFill>
                  <a:srgbClr val="FF0000"/>
                </a:solidFill>
              </a:rPr>
              <a:t>numerical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categorical </a:t>
            </a:r>
            <a:r>
              <a:rPr lang="en-US" dirty="0" smtClean="0"/>
              <a:t>type.</a:t>
            </a:r>
          </a:p>
          <a:p>
            <a:r>
              <a:rPr lang="en-US" dirty="0" smtClean="0"/>
              <a:t> Suppose there are several various types of values </a:t>
            </a:r>
            <a:r>
              <a:rPr lang="en-US" dirty="0" smtClean="0">
                <a:solidFill>
                  <a:srgbClr val="FF0000"/>
                </a:solidFill>
              </a:rPr>
              <a:t>missed</a:t>
            </a:r>
            <a:r>
              <a:rPr lang="en-US" dirty="0" smtClean="0"/>
              <a:t> in part of tuples.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our </a:t>
            </a:r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 is to establish a model which can effectively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the tuples with </a:t>
            </a:r>
            <a:r>
              <a:rPr lang="en-US" dirty="0" smtClean="0">
                <a:solidFill>
                  <a:srgbClr val="00B050"/>
                </a:solidFill>
              </a:rPr>
              <a:t>numerical</a:t>
            </a:r>
            <a:r>
              <a:rPr lang="en-US" dirty="0" smtClean="0"/>
              <a:t> only, </a:t>
            </a:r>
            <a:r>
              <a:rPr lang="en-US" dirty="0" smtClean="0">
                <a:solidFill>
                  <a:srgbClr val="00B050"/>
                </a:solidFill>
              </a:rPr>
              <a:t>categorical</a:t>
            </a:r>
            <a:r>
              <a:rPr lang="en-US" dirty="0" smtClean="0"/>
              <a:t> only or </a:t>
            </a:r>
            <a:r>
              <a:rPr lang="en-US" dirty="0" smtClean="0">
                <a:solidFill>
                  <a:srgbClr val="00B050"/>
                </a:solidFill>
              </a:rPr>
              <a:t>mixed-type</a:t>
            </a:r>
            <a:r>
              <a:rPr lang="en-US" dirty="0" smtClean="0"/>
              <a:t> of both.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1191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A Region-Splitting Imputation method for different types of missing data</vt:lpstr>
      <vt:lpstr>1. Introduction </vt:lpstr>
      <vt:lpstr>2. Related work</vt:lpstr>
      <vt:lpstr>3. Preliminaries</vt:lpstr>
      <vt:lpstr>3.1. KNNI</vt:lpstr>
      <vt:lpstr>3.1. KNNI</vt:lpstr>
      <vt:lpstr>3.2. Entropy weight method (EWM) </vt:lpstr>
      <vt:lpstr>3.2. Entropy weight method (EWM) </vt:lpstr>
      <vt:lpstr>3.3. Problem definition</vt:lpstr>
      <vt:lpstr>we formally define the problem as follows:</vt:lpstr>
      <vt:lpstr>we formally define the problem as follows:</vt:lpstr>
      <vt:lpstr>THE  GOAL  OF THIS ARTICLE  IS  TO  DESIGN  AND  IMPLEMENT   A  SOLUTION  THAT  CAN  EFFECTIVELY  IMPUTE  THESE  THREE DIFFERENT  TYPES  OF  MISSING  VALUES  AT  THE  SAME  TIME.</vt:lpstr>
      <vt:lpstr>4. Our model</vt:lpstr>
      <vt:lpstr>4.1. Framework of RESI </vt:lpstr>
      <vt:lpstr>4.1. Framework of RESI </vt:lpstr>
      <vt:lpstr>Algorithm 1: Algorithm of Subset Imputation</vt:lpstr>
      <vt:lpstr>4.2. Tuple partition</vt:lpstr>
      <vt:lpstr>Integrity rate</vt:lpstr>
      <vt:lpstr>Algorithm 2: Algorithm of Generating Tuple Partitions. </vt:lpstr>
      <vt:lpstr>4.3. Incomplete subsets imputation</vt:lpstr>
      <vt:lpstr>4.4. Cross correction</vt:lpstr>
      <vt:lpstr>4.5. Complexity of algorithm</vt:lpstr>
      <vt:lpstr>5. Experiments and analysis</vt:lpstr>
      <vt:lpstr>6. Conclusion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fara</dc:creator>
  <cp:lastModifiedBy>parsa a</cp:lastModifiedBy>
  <cp:revision>24</cp:revision>
  <dcterms:created xsi:type="dcterms:W3CDTF">2022-12-06T09:07:53Z</dcterms:created>
  <dcterms:modified xsi:type="dcterms:W3CDTF">2022-12-08T08:11:50Z</dcterms:modified>
</cp:coreProperties>
</file>