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3"/>
    <p:sldId id="257" r:id="rId4"/>
    <p:sldId id="372" r:id="rId5"/>
    <p:sldId id="374" r:id="rId6"/>
    <p:sldId id="375" r:id="rId7"/>
    <p:sldId id="376" r:id="rId8"/>
    <p:sldId id="377" r:id="rId9"/>
    <p:sldId id="378" r:id="rId10"/>
    <p:sldId id="379" r:id="rId11"/>
    <p:sldId id="380" r:id="rId12"/>
    <p:sldId id="381" r:id="rId13"/>
    <p:sldId id="382" r:id="rId14"/>
    <p:sldId id="368" r:id="rId15"/>
    <p:sldId id="373" r:id="rId16"/>
    <p:sldId id="369" r:id="rId17"/>
    <p:sldId id="370"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First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19566" y="2896966"/>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Brain tumor detection using vision tansformer</a:t>
            </a:r>
            <a:endParaRPr lang="en-US" alt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808583" y="5183902"/>
            <a:ext cx="406631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IN" sz="2400" b="1" dirty="0">
                <a:solidFill>
                  <a:srgbClr val="FF0000"/>
                </a:solidFill>
              </a:rPr>
              <a:t>Mr</a:t>
            </a:r>
            <a:r>
              <a:rPr lang="en-US" altLang="en-IN" sz="2400" b="1" dirty="0">
                <a:solidFill>
                  <a:srgbClr val="FF0000"/>
                </a:solidFill>
              </a:rPr>
              <a:t>s</a:t>
            </a:r>
            <a:r>
              <a:rPr lang="en-IN" sz="2400" b="1" dirty="0">
                <a:solidFill>
                  <a:srgbClr val="FF0000"/>
                </a:solidFill>
              </a:rPr>
              <a:t>. </a:t>
            </a:r>
            <a:r>
              <a:rPr lang="en-US" altLang="en-IN" sz="2400" b="1" dirty="0">
                <a:solidFill>
                  <a:srgbClr val="FF0000"/>
                </a:solidFill>
              </a:rPr>
              <a:t>Adlin layola</a:t>
            </a:r>
            <a:r>
              <a:rPr lang="en-IN" sz="2400" b="1" dirty="0">
                <a:solidFill>
                  <a:srgbClr val="FF0000"/>
                </a:solidFill>
              </a:rPr>
              <a:t> PROFESSOR</a:t>
            </a:r>
            <a:endParaRPr lang="en-IN" altLang="en-US" sz="2400" b="1" dirty="0">
              <a:solidFill>
                <a:srgbClr val="FF0000"/>
              </a:solidFill>
            </a:endParaRPr>
          </a:p>
        </p:txBody>
      </p:sp>
      <p:sp>
        <p:nvSpPr>
          <p:cNvPr id="11" name="TextBox 1"/>
          <p:cNvSpPr txBox="1">
            <a:spLocks noChangeArrowheads="1"/>
          </p:cNvSpPr>
          <p:nvPr/>
        </p:nvSpPr>
        <p:spPr bwMode="auto">
          <a:xfrm>
            <a:off x="7507504" y="5496919"/>
            <a:ext cx="4311504"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Mitesh A</a:t>
            </a:r>
            <a:r>
              <a:rPr lang="en-IN" altLang="en-US" sz="2400" b="1" dirty="0">
                <a:solidFill>
                  <a:srgbClr val="FF0000"/>
                </a:solidFill>
              </a:rPr>
              <a:t> 2107011</a:t>
            </a:r>
            <a:r>
              <a:rPr lang="en-US" altLang="en-IN" sz="2400" b="1" dirty="0">
                <a:solidFill>
                  <a:srgbClr val="FF0000"/>
                </a:solidFill>
              </a:rPr>
              <a:t>58</a:t>
            </a:r>
            <a:endParaRPr lang="en-IN" altLang="en-US" sz="2400" b="1" dirty="0">
              <a:solidFill>
                <a:srgbClr val="FF0000"/>
              </a:solidFill>
            </a:endParaRPr>
          </a:p>
          <a:p>
            <a:pPr>
              <a:spcBef>
                <a:spcPct val="0"/>
              </a:spcBef>
              <a:buClrTx/>
              <a:buFontTx/>
              <a:buNone/>
            </a:pPr>
            <a:r>
              <a:rPr lang="en-US" altLang="en-IN" sz="2400" b="1" dirty="0">
                <a:solidFill>
                  <a:srgbClr val="FF0000"/>
                </a:solidFill>
              </a:rPr>
              <a:t>Pavithiren</a:t>
            </a:r>
            <a:r>
              <a:rPr lang="en-IN" altLang="en-US" sz="2400" b="1" dirty="0">
                <a:solidFill>
                  <a:srgbClr val="FF0000"/>
                </a:solidFill>
              </a:rPr>
              <a:t> 210701</a:t>
            </a:r>
            <a:r>
              <a:rPr lang="en-US" altLang="en-IN" sz="2400" b="1" dirty="0">
                <a:solidFill>
                  <a:srgbClr val="FF0000"/>
                </a:solidFill>
              </a:rPr>
              <a:t>187</a:t>
            </a:r>
            <a:endParaRPr lang="en-US" altLang="en-IN"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Transformers in Medical Imaging: Applications in Brain Tumor Diagnosis</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 </a:t>
            </a:r>
            <a:r>
              <a:rPr lang="en-IN" sz="2400" dirty="0">
                <a:latin typeface="Times New Roman" panose="02020603050405020304" pitchFamily="18" charset="0"/>
                <a:cs typeface="Times New Roman" panose="02020603050405020304" pitchFamily="18" charset="0"/>
              </a:rPr>
              <a:t>Mostafa M. </a:t>
            </a:r>
            <a:r>
              <a:rPr lang="en-IN" sz="2400" dirty="0" err="1">
                <a:latin typeface="Times New Roman" panose="02020603050405020304" pitchFamily="18" charset="0"/>
                <a:cs typeface="Times New Roman" panose="02020603050405020304" pitchFamily="18" charset="0"/>
              </a:rPr>
              <a:t>Fouda</a:t>
            </a:r>
            <a:r>
              <a:rPr lang="en-IN" sz="2400" dirty="0">
                <a:latin typeface="Times New Roman" panose="02020603050405020304" pitchFamily="18" charset="0"/>
                <a:cs typeface="Times New Roman" panose="02020603050405020304" pitchFamily="18" charset="0"/>
              </a:rPr>
              <a:t>, Sadman </a:t>
            </a:r>
            <a:r>
              <a:rPr lang="en-IN" sz="2400" dirty="0" err="1">
                <a:latin typeface="Times New Roman" panose="02020603050405020304" pitchFamily="18" charset="0"/>
                <a:cs typeface="Times New Roman" panose="02020603050405020304" pitchFamily="18" charset="0"/>
              </a:rPr>
              <a:t>Sakib</a:t>
            </a:r>
            <a:r>
              <a:rPr lang="en-IN" sz="2400" dirty="0">
                <a:latin typeface="Times New Roman" panose="02020603050405020304" pitchFamily="18" charset="0"/>
                <a:cs typeface="Times New Roman" panose="02020603050405020304" pitchFamily="18" charset="0"/>
              </a:rPr>
              <a:t>, Zubair Md </a:t>
            </a:r>
            <a:r>
              <a:rPr lang="en-IN" sz="2400" dirty="0" err="1">
                <a:latin typeface="Times New Roman" panose="02020603050405020304" pitchFamily="18" charset="0"/>
                <a:cs typeface="Times New Roman" panose="02020603050405020304" pitchFamily="18" charset="0"/>
              </a:rPr>
              <a:t>Fadlullah</a:t>
            </a:r>
            <a:r>
              <a:rPr lang="en-IN" sz="2400" dirty="0">
                <a:latin typeface="Times New Roman" panose="02020603050405020304" pitchFamily="18" charset="0"/>
                <a:cs typeface="Times New Roman" panose="02020603050405020304" pitchFamily="18" charset="0"/>
              </a:rPr>
              <a:t>, Nidal Nasser, and Mohsen </a:t>
            </a:r>
            <a:r>
              <a:rPr lang="en-IN" sz="2400" dirty="0" err="1">
                <a:latin typeface="Times New Roman" panose="02020603050405020304" pitchFamily="18" charset="0"/>
                <a:cs typeface="Times New Roman" panose="02020603050405020304" pitchFamily="18" charset="0"/>
              </a:rPr>
              <a:t>Guizani</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Summary:This paper explores the applications of transformers, particularly Vision Transformers, in medical imaging for brain tumor diagnosis. The use of these models has shown promising results in terms of accuracy and feature extraction. However, the computational resources required are a significant barrier to widespread adoption.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Pros: High accuracy in detection tasks,Promising for segmentation tasks.</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 Requires large-scale computing resources,</a:t>
            </a:r>
            <a:r>
              <a:rPr lang="en-IN" sz="2400" dirty="0">
                <a:latin typeface="Times New Roman" panose="02020603050405020304" pitchFamily="18" charset="0"/>
                <a:cs typeface="Times New Roman" panose="02020603050405020304" pitchFamily="18" charset="0"/>
              </a:rPr>
              <a:t>Not optimized for speed.</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Deep Learning-Based Brain Tumor Classification with Vision Transformer Models</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Authors:M. Rahman, L. Zhang, K. John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authors demonstrate the potential of Vision Transformers in brain tumor classification from MRI images. The study shows significant improvements in accuracy over traditional methods like CNNs. Despite its advantages, the model struggles with imbalanced datasets and requires large volumes of training data for effective performance.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Pros: High classification accuracy,Suitable for real-time applications.</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 Requires large training data,</a:t>
            </a:r>
            <a:r>
              <a:rPr lang="en-IN" sz="2400" dirty="0">
                <a:latin typeface="Times New Roman" panose="02020603050405020304" pitchFamily="18" charset="0"/>
                <a:cs typeface="Times New Roman" panose="02020603050405020304" pitchFamily="18" charset="0"/>
              </a:rPr>
              <a:t>Can struggle with imbalanced datasets</a:t>
            </a:r>
            <a:r>
              <a:rPr 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88" y="233681"/>
            <a:ext cx="10668000" cy="1216025"/>
          </a:xfrm>
        </p:spPr>
        <p:txBody>
          <a:bodyPr/>
          <a:lstStyle/>
          <a:p>
            <a:r>
              <a:rPr lang="en-US" sz="2400" b="1" dirty="0">
                <a:latin typeface="Times New Roman" panose="02020603050405020304" pitchFamily="18" charset="0"/>
                <a:cs typeface="Times New Roman" panose="02020603050405020304" pitchFamily="18" charset="0"/>
              </a:rPr>
              <a:t>3D Vision Transformer for MRI-Based Tumor Detection</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 D. Williams, Y. Chao, H. Kim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A novel 3D ViT model is introduced for detecting brain tumors in MRI scans. This approach improves spatial feature representation and accuracy in detecting tumor boundaries. The main downside is the heavy computational burden associated with processing 3D images, making it less suitable for real-time use.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Pros:Enhances 3D image interpretation,Detects spatial dependencies well.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  Heavy computational requirements,</a:t>
            </a:r>
            <a:r>
              <a:rPr lang="en-IN" sz="2400" dirty="0">
                <a:latin typeface="Times New Roman" panose="02020603050405020304" pitchFamily="18" charset="0"/>
                <a:cs typeface="Times New Roman" panose="02020603050405020304" pitchFamily="18" charset="0"/>
              </a:rPr>
              <a:t>Harder to implement in real-time systems.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p:cNvSpPr>
            <a:spLocks noGrp="1"/>
          </p:cNvSpPr>
          <p:nvPr>
            <p:ph idx="1"/>
          </p:nvPr>
        </p:nvSpPr>
        <p:spPr/>
        <p:txBody>
          <a:bodyPr/>
          <a:lstStyle/>
          <a:p>
            <a:pPr marL="0" indent="0">
              <a:buNone/>
            </a:pPr>
            <a:r>
              <a:rPr lang="en-US" altLang="en-IN" sz="2400" dirty="0"/>
              <a:t>T</a:t>
            </a:r>
            <a:r>
              <a:rPr lang="en-IN" sz="2400" dirty="0"/>
              <a:t>he use of Vision Transformers (ViTs) for brain tumor detection and classification, consistently outperforming traditional CNNs in accuracy and feature extraction. Hybrid models combining ViTs with CNNs enhance segmentation performance by leveraging both local and global features. Key challenges include the high computational demands and the need for large datasets. Despite the promise of ViTs in medical imaging, real-time application remains limited due to slower inference speeds and resource requirements. Several papers also explore data augmentation and multimodal approaches for robust tumor detection across diverse MRI conditions</a:t>
            </a:r>
            <a:endParaRPr lang="en-IN" sz="2400"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Verdana" panose="020B0604030504040204"/>
                <a:sym typeface="+mn-ea"/>
              </a:rPr>
              <a:t>Manual interpretation of MRI scans is time-consuming and prone to human error, leading to delays in treatment</a:t>
            </a: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Verdana" panose="020B0604030504040204"/>
                <a:sym typeface="+mn-ea"/>
              </a:rPr>
              <a:t>Accurate classification of brain tumors based on MRI images is challenging due to tumor heterogeneity.</a:t>
            </a: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Verdana" panose="020B0604030504040204"/>
                <a:sym typeface="+mn-ea"/>
              </a:rPr>
              <a:t> Existing methods often lack sufficient accuracy and reliability, impacting early-stage detection and intervention</a:t>
            </a:r>
            <a:br>
              <a:rPr lang="en-IN" altLang="en-US" sz="2400" noProof="0" dirty="0">
                <a:ln>
                  <a:noFill/>
                </a:ln>
                <a:solidFill>
                  <a:srgbClr val="000000"/>
                </a:solidFill>
                <a:effectLst/>
                <a:uLnTx/>
                <a:uFillTx/>
                <a:latin typeface="Verdana" panose="020B0604030504040204"/>
                <a:sym typeface="+mn-ea"/>
              </a:rPr>
            </a:br>
            <a:endParaRPr kumimoji="0" lang="en-IN" altLang="en-US"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project aims to develop an advanced model for brain tumor detection and classification from MRI scans by utilizing Vision Transformers (ViTs). The goal is to improve the accuracy and precision of tumor segmentation by leveraging the powerful self-attention mechanisms in ViTs, which allow for better feature extraction compared to traditional models like Convolutional Neural Networks (CNNs)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812801" y="1749425"/>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Verdana" panose="020B0604030504040204"/>
                <a:sym typeface="+mn-ea"/>
              </a:rPr>
              <a:t>Brain tumor detection is a critical task in medical imaging, requiring high precision for accurate diagnosis. This project aims to utilize Vision Transformers (ViTs) to enhance the automated detection of brain tumors in MRI images. By leveraging the self-attention mechanism, ViTs improve feature extraction and classification accuracy, potentially surpassing traditional deep learning models. The proposed system will be tested and compared to existing methods for effectiveness and reliability.</a:t>
            </a:r>
            <a:br>
              <a:rPr lang="en-IN" altLang="en-US" sz="2400" noProof="0" dirty="0">
                <a:ln>
                  <a:noFill/>
                </a:ln>
                <a:solidFill>
                  <a:srgbClr val="000000"/>
                </a:solidFill>
                <a:effectLst/>
                <a:uLnTx/>
                <a:uFillTx/>
                <a:latin typeface="Verdana" panose="020B0604030504040204"/>
                <a:sym typeface="+mn-ea"/>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First Review</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marL="0" indent="0">
              <a:buNone/>
            </a:pPr>
            <a:r>
              <a:rPr lang="en-IN" sz="2400" dirty="0"/>
              <a:t>Brain tumor detection is critical in early diagnosis and treatment planning, significantly impacting patient outcomes.: Vision transformers (ViTs) offer a powerful approach to image analysis by utilizing self-attention mechanisms for improved feature extraction.</a:t>
            </a:r>
            <a:endParaRPr lang="en-IN" sz="2400" dirty="0"/>
          </a:p>
          <a:p>
            <a:pPr marL="0" indent="0">
              <a:buNone/>
            </a:pPr>
            <a:r>
              <a:rPr lang="en-IN" sz="2400" dirty="0"/>
              <a:t>Using vision transformers enhances the precision and speed of automated brain tumor detection systems.</a:t>
            </a:r>
            <a:endParaRPr lang="en-IN" sz="2400" dirty="0"/>
          </a:p>
        </p:txBody>
      </p:sp>
      <p:sp>
        <p:nvSpPr>
          <p:cNvPr id="4" name="Date Placeholder 3"/>
          <p:cNvSpPr>
            <a:spLocks noGrp="1"/>
          </p:cNvSpPr>
          <p:nvPr>
            <p:ph type="dt" sz="half" idx="10"/>
          </p:nvPr>
        </p:nvSpPr>
        <p:spPr/>
        <p:txBody>
          <a:bodyPr/>
          <a:lstStyle/>
          <a:p>
            <a:r>
              <a:rPr lang="en-US"/>
              <a:t>First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Advancing Brain Tumor Classification through Fine-Tuned Vision Transformers</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Authors:M. Salim, L. Wang, A. Khan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6300" y="1854835"/>
            <a:ext cx="10637520" cy="4744720"/>
          </a:xfrm>
        </p:spPr>
        <p:style>
          <a:lnRef idx="2">
            <a:schemeClr val="accent1"/>
          </a:lnRef>
          <a:fillRef idx="0">
            <a:srgbClr val="FFFFFF"/>
          </a:fillRef>
          <a:effectRef idx="0">
            <a:srgbClr val="FFFFFF"/>
          </a:effectRef>
          <a:fontRef idx="minor">
            <a:schemeClr val="tx1"/>
          </a:fontRef>
        </p:style>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study uses fine-tuned Vision Transformers (ViT) to classify brain tumors from MRI scans. It outperforms traditional CNNs with a 98.1% accuracy rate, showing the potential of transformer models in medical image classification. However, the model demands a large dataset and substantial computational power for training. </a:t>
            </a:r>
            <a:endPar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High accuracy (98.1%).</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Outperforms traditional models like CNNs.</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Computationally expensive, Needs a large dataset.</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Explainable Hybrid Vision Transformers and Convolutional Networks for Multimodal Glioma Segmentation</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  J. Natekar, S. Kumar, A. Desai</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A hybrid CNN-ViT model is proposed for brain tumor segmentation, with a focus on multimodal glioma detection. The model enhances local and global feature extraction, offering improved accuracy in segmentation. Additionally, it integrates explainability mechanisms to build trust in deep learning systems for clinical applications.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Pros: Improved segmentation accuracy,</a:t>
            </a:r>
            <a:r>
              <a:rPr lang="en-US" sz="2400" dirty="0">
                <a:latin typeface="Times New Roman" panose="02020603050405020304" pitchFamily="18" charset="0"/>
                <a:cs typeface="Times New Roman" panose="02020603050405020304" pitchFamily="18" charset="0"/>
              </a:rPr>
              <a:t>Explainable AI for medical professionals.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Cons:Complex model architecture,</a:t>
            </a:r>
            <a:r>
              <a:rPr lang="en-US" sz="2400" dirty="0">
                <a:latin typeface="Times New Roman" panose="02020603050405020304" pitchFamily="18" charset="0"/>
                <a:cs typeface="Times New Roman" panose="02020603050405020304" pitchFamily="18" charset="0"/>
              </a:rPr>
              <a:t>May not generalize well to small datasets..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First Review</a:t>
            </a:r>
            <a:endParaRPr lang="en-US" dirty="0"/>
          </a:p>
        </p:txBody>
      </p:sp>
      <p:sp>
        <p:nvSpPr>
          <p:cNvPr id="5" name="Footer Placeholder 4"/>
          <p:cNvSpPr>
            <a:spLocks noGrp="1"/>
          </p:cNvSpPr>
          <p:nvPr>
            <p:ph type="ftr" sz="quarter" idx="11"/>
          </p:nvPr>
        </p:nvSpPr>
        <p:spPr/>
        <p:txBody>
          <a:bodyPr/>
          <a:lstStyle/>
          <a:p>
            <a:pPr>
              <a:defRPr/>
            </a:pPr>
            <a:r>
              <a:rPr lang="en-US" dirty="0"/>
              <a:t>Department of Computer Science and Engineering</a:t>
            </a:r>
            <a:endParaRPr lang="en-US" dirty="0"/>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AI-driven Approach for Enhanced Brain Tumor Detection Utilizing EfficientNetB2</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Authors:H. Zhang, M. Wei, Q. Wang</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2752" y="1642872"/>
            <a:ext cx="10668000" cy="4267200"/>
          </a:xfrm>
        </p:spPr>
        <p:txBody>
          <a:bodyPr/>
          <a:lstStyle/>
          <a:p>
            <a:r>
              <a:rPr lang="en-US" sz="2400" b="1" dirty="0">
                <a:latin typeface="Times New Roman" panose="02020603050405020304" pitchFamily="18" charset="0"/>
                <a:cs typeface="Times New Roman" panose="02020603050405020304" pitchFamily="18" charset="0"/>
              </a:rPr>
              <a:t>Summary:This paper explores an EfficientNetB2-based model combined with advanced image preprocessing techniques to improve brain tumor detection. It introduces data augmentation strategies that improve robustness across varying MRI conditions. The model excels in efficiency but may lack interpretability in clinical settings.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 Efficient for real-time applications,High robustness due to preprocessing.</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Pros:Lacks interpretability,</a:t>
            </a:r>
            <a:r>
              <a:rPr lang="en-US" sz="2400" dirty="0">
                <a:latin typeface="Times New Roman" panose="02020603050405020304" pitchFamily="18" charset="0"/>
                <a:cs typeface="Times New Roman" panose="02020603050405020304" pitchFamily="18" charset="0"/>
              </a:rPr>
              <a:t>Not easily scalable to larger datasets.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Brain Tumor Segmentation with Vision Transformers and Deep Learning Techniques</a:t>
            </a:r>
            <a:b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rPr>
              <a:t>Authors:  F. Martinez, G. Rao, J. Patel</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Summary:Vision Transformers (ViTs) are employed to enhance brain tumor segmentation from MRI scans. This paper highlights how ViTs outperform CNNs in segmenting tumors by capturing long-range dependencies and improving feature representation. Challenges include the need for extensive labeled data and high computational costs.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Pros: Superior segmentation performance,Generalizes well across tumor types.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 Requires large labeled data,</a:t>
            </a:r>
            <a:r>
              <a:rPr lang="en-IN" sz="2400" dirty="0">
                <a:latin typeface="Times New Roman" panose="02020603050405020304" pitchFamily="18" charset="0"/>
                <a:cs typeface="Times New Roman" panose="02020603050405020304" pitchFamily="18" charset="0"/>
              </a:rPr>
              <a:t>Slower inference speed than CNNs.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Deep Learning and Transformer Approaches for UAV-Based Wildfire Detection and Segmentation</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Rafik </a:t>
            </a:r>
            <a:r>
              <a:rPr lang="en-IN" sz="2000" dirty="0" err="1">
                <a:latin typeface="Times New Roman" panose="02020603050405020304" pitchFamily="18" charset="0"/>
                <a:cs typeface="Times New Roman" panose="02020603050405020304" pitchFamily="18" charset="0"/>
              </a:rPr>
              <a:t>Ghali</a:t>
            </a:r>
            <a:r>
              <a:rPr lang="en-IN" sz="2000" dirty="0">
                <a:latin typeface="Times New Roman" panose="02020603050405020304" pitchFamily="18" charset="0"/>
                <a:cs typeface="Times New Roman" panose="02020603050405020304" pitchFamily="18" charset="0"/>
              </a:rPr>
              <a:t>  , Moulay A. </a:t>
            </a:r>
            <a:r>
              <a:rPr lang="en-IN" sz="2000" dirty="0" err="1">
                <a:latin typeface="Times New Roman" panose="02020603050405020304" pitchFamily="18" charset="0"/>
                <a:cs typeface="Times New Roman" panose="02020603050405020304" pitchFamily="18" charset="0"/>
              </a:rPr>
              <a:t>Akhloufi</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Wided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Souidene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Mseddi</a:t>
            </a:r>
            <a:r>
              <a:rPr lang="en-IN"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1200" y="1652016"/>
            <a:ext cx="10668000" cy="4748784"/>
          </a:xfrm>
        </p:spPr>
        <p:txBody>
          <a:bodyPr/>
          <a:lstStyle/>
          <a:p>
            <a:r>
              <a:rPr lang="en-US" sz="1900" dirty="0">
                <a:latin typeface="Times New Roman" panose="02020603050405020304" pitchFamily="18" charset="0"/>
                <a:cs typeface="Times New Roman" panose="02020603050405020304" pitchFamily="18" charset="0"/>
              </a:rPr>
              <a:t>The paper "Deep Learning and Transformer Approaches for UAV-Based Wildfire Detection and Segmentation" introduces a novel deep ensemble learning method for detecting and segmenting wildfires using Unmanned Aerial Vehicle (UAV) images. The authors combine EfficientNet-B5 and DenseNet-201 models to classify wildfire images and use vision transformers (</a:t>
            </a:r>
            <a:r>
              <a:rPr lang="en-US" sz="1900" dirty="0" err="1">
                <a:latin typeface="Times New Roman" panose="02020603050405020304" pitchFamily="18" charset="0"/>
                <a:cs typeface="Times New Roman" panose="02020603050405020304" pitchFamily="18" charset="0"/>
              </a:rPr>
              <a:t>TransUNet</a:t>
            </a:r>
            <a:r>
              <a:rPr lang="en-US" sz="1900" dirty="0">
                <a:latin typeface="Times New Roman" panose="02020603050405020304" pitchFamily="18" charset="0"/>
                <a:cs typeface="Times New Roman" panose="02020603050405020304" pitchFamily="18" charset="0"/>
              </a:rPr>
              <a:t> and </a:t>
            </a:r>
            <a:r>
              <a:rPr lang="en-US" sz="1900" dirty="0" err="1">
                <a:latin typeface="Times New Roman" panose="02020603050405020304" pitchFamily="18" charset="0"/>
                <a:cs typeface="Times New Roman" panose="02020603050405020304" pitchFamily="18" charset="0"/>
              </a:rPr>
              <a:t>TransFire</a:t>
            </a:r>
            <a:r>
              <a:rPr lang="en-US" sz="1900" dirty="0">
                <a:latin typeface="Times New Roman" panose="02020603050405020304" pitchFamily="18" charset="0"/>
                <a:cs typeface="Times New Roman" panose="02020603050405020304" pitchFamily="18" charset="0"/>
              </a:rPr>
              <a:t>) along with a convolutional model (</a:t>
            </a:r>
            <a:r>
              <a:rPr lang="en-US" sz="1900" dirty="0" err="1">
                <a:latin typeface="Times New Roman" panose="02020603050405020304" pitchFamily="18" charset="0"/>
                <a:cs typeface="Times New Roman" panose="02020603050405020304" pitchFamily="18" charset="0"/>
              </a:rPr>
              <a:t>EfficientSeg</a:t>
            </a:r>
            <a:r>
              <a:rPr lang="en-US" sz="1900" dirty="0">
                <a:latin typeface="Times New Roman" panose="02020603050405020304" pitchFamily="18" charset="0"/>
                <a:cs typeface="Times New Roman" panose="02020603050405020304" pitchFamily="18" charset="0"/>
              </a:rPr>
              <a:t>) for wildfire segmentation. </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Pros: </a:t>
            </a:r>
            <a:r>
              <a:rPr lang="en-US" sz="1900" dirty="0">
                <a:latin typeface="Times New Roman" panose="02020603050405020304" pitchFamily="18" charset="0"/>
                <a:cs typeface="Times New Roman" panose="02020603050405020304" pitchFamily="18" charset="0"/>
              </a:rPr>
              <a:t>The models are effective in detecting small-scale wildfires, a common challenge in UAV-based detection. Vision transformers improve wildfire segmentation, offering fine detail extraction and overcoming issues like background complexity.</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Cons: </a:t>
            </a:r>
            <a:r>
              <a:rPr lang="en-US" sz="1900" dirty="0">
                <a:latin typeface="Times New Roman" panose="02020603050405020304" pitchFamily="18" charset="0"/>
                <a:cs typeface="Times New Roman" panose="02020603050405020304" pitchFamily="18" charset="0"/>
              </a:rPr>
              <a:t>The models, particularly the ensemble model, have high inference times, making real-time application challenging. The study is largely based on simulations and UAV-collected datasets, which may not fully represent diverse environmental conditions. Vision transformers and convolutional networks require substantial computational resources, which could limit their deployment on standard UAVs.</a:t>
            </a:r>
            <a:endParaRPr lang="en-IN"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First Review</a:t>
            </a: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Multi-modal Glioma Segmentation using Transformers and CNN Models</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Authors: T. Youssef, R. Chen, A. Patel</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Summary:A hybrid approach combining CNNs and Vision Transformers is presented for glioma segmentation, leveraging both local and global feature extraction. The method performs well across different MRI modalities, ensuring robust segmentation. However, the complexity and high resource requirements pose challenges for real-time applications.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Pros: Superior multimodal feature extraction,</a:t>
            </a:r>
            <a:r>
              <a:rPr lang="en-US" sz="2400" dirty="0">
                <a:latin typeface="Times New Roman" panose="02020603050405020304" pitchFamily="18" charset="0"/>
                <a:cs typeface="Times New Roman" panose="02020603050405020304" pitchFamily="18" charset="0"/>
              </a:rPr>
              <a:t>Robust to various MRI conditions.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Cons:Higher computational demands,</a:t>
            </a:r>
            <a:r>
              <a:rPr lang="en-IN" sz="2400" dirty="0">
                <a:latin typeface="Times New Roman" panose="02020603050405020304" pitchFamily="18" charset="0"/>
                <a:cs typeface="Times New Roman" panose="02020603050405020304" pitchFamily="18" charset="0"/>
              </a:rPr>
              <a:t>Needs extensive training time.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Medical Image Analysis using Vision Transformers: A Survey</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Authors:K. Kim, P. Singh, B. Liu</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This comprehensive survey reviews the use of Vision Transformers in medical imaging, specifically brain tumor detection. It outlines how ViTs have been applied to segmentation, classification, and diagnosis tasks, showcasing their strengths and limitations in medical contexts. The survey also highlights key challenges such as data demands.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Pros:</a:t>
            </a:r>
            <a:r>
              <a:rPr lang="en-US" sz="2400" dirty="0">
                <a:latin typeface="Times New Roman" panose="02020603050405020304" pitchFamily="18" charset="0"/>
                <a:cs typeface="Times New Roman" panose="02020603050405020304" pitchFamily="18" charset="0"/>
              </a:rPr>
              <a:t> Broad overview of ViT applications,Covers various models and techniques.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Cons: Limited empirical results,</a:t>
            </a:r>
            <a:r>
              <a:rPr lang="en-IN" sz="2400" dirty="0">
                <a:latin typeface="Times New Roman" panose="02020603050405020304" pitchFamily="18" charset="0"/>
                <a:cs typeface="Times New Roman" panose="02020603050405020304" pitchFamily="18" charset="0"/>
              </a:rPr>
              <a:t>Lacks focus on real-time applications.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First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9990</Words>
  <Application>WPS Presentation</Application>
  <PresentationFormat>Widescreen</PresentationFormat>
  <Paragraphs>194</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Verdana</vt:lpstr>
      <vt:lpstr>Times New Roman</vt:lpstr>
      <vt:lpstr>Verdana</vt:lpstr>
      <vt:lpstr>Microsoft YaHei</vt:lpstr>
      <vt:lpstr>Arial Unicode MS</vt:lpstr>
      <vt:lpstr>Calibri</vt:lpstr>
      <vt:lpstr>Profile</vt:lpstr>
      <vt:lpstr>PowerPoint 演示文稿</vt:lpstr>
      <vt:lpstr>Introduction</vt:lpstr>
      <vt:lpstr>Advancing Brain Tumor Classification through Fine-Tuned Vision Transformers Authors:M. Salim, L. Wang, A. Khan</vt:lpstr>
      <vt:lpstr>Explainable Hybrid Vision Transformers and Convolutional Networks for Multimodal Glioma Segmentation Authors:  J. Natekar, S. Kumar, A. Desai</vt:lpstr>
      <vt:lpstr>AI-driven Approach for Enhanced Brain Tumor Detection Utilizing EfficientNetB2 Authors:H. Zhang, M. Wei, Q. Wang</vt:lpstr>
      <vt:lpstr>      Brain Tumor Segmentation with Vision Transformers and Deep Learning Techniques Authors:  F. Martinez, G. Rao, J. Patel</vt:lpstr>
      <vt:lpstr>Deep Learning and Transformer Approaches for UAV-Based Wildfire Detection and Segmentation Authors: Rafik Ghali  , Moulay A. Akhloufi  and Wided Souidene Mseddi </vt:lpstr>
      <vt:lpstr>Multi-modal Glioma Segmentation using Transformers and CNN Models Authors: T. Youssef, R. Chen, A. Patel</vt:lpstr>
      <vt:lpstr>Medical Image Analysis using Vision Transformers: A Survey Authors:K. Kim, P. Singh, B. Liu</vt:lpstr>
      <vt:lpstr>Transformers in Medical Imaging: Applications in Brain Tumor Diagnosis Authors: Mostafa M. Fouda, Sadman Sakib, Zubair Md Fadlullah, Nidal Nasser, and Mohsen Guizani</vt:lpstr>
      <vt:lpstr>Deep Learning-Based Brain Tumor Classification with Vision Transformer Models Authors:M. Rahman, L. Zhang, K. John</vt:lpstr>
      <vt:lpstr>3D Vision Transformer for MRI-Based Tumor Detection Authors: D. Williams, Y. Chao, H. Kim</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SRIDEVI Thanigaivel</cp:lastModifiedBy>
  <cp:revision>11</cp:revision>
  <dcterms:created xsi:type="dcterms:W3CDTF">2023-08-03T04:32:00Z</dcterms:created>
  <dcterms:modified xsi:type="dcterms:W3CDTF">2024-11-26T17:23:24Z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BE2D886ABBDD4E84B9EEB0731A487C00_13</vt:lpwstr>
  </property>
  <property fmtid="{D5CDD505-2E9C-101B-9397-08002B2CF9AE}" pid="3" name="KSOProductBuildVer">
    <vt:lpwstr>1033-12.2.0.18911</vt:lpwstr>
  </property>
</Properties>
</file>