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Second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Second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Second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Second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a:solidFill>
                  <a:srgbClr val="7030A0"/>
                </a:solidFill>
                <a:latin typeface="Verdana" panose="020B0604030504040204" pitchFamily="34" charset="0"/>
                <a:ea typeface="+mn-ea"/>
                <a:cs typeface="+mn-cs"/>
              </a:rPr>
              <a:t>BRAIN TUMOR </a:t>
            </a:r>
            <a:r>
              <a:rPr lang="en-US" altLang="en-IN" sz="4000" b="1" dirty="0">
                <a:solidFill>
                  <a:srgbClr val="7030A0"/>
                </a:solidFill>
                <a:latin typeface="Verdana" panose="020B0604030504040204" pitchFamily="34" charset="0"/>
                <a:ea typeface="+mn-ea"/>
                <a:cs typeface="+mn-cs"/>
              </a:rPr>
              <a:t>DETECTION USING VISION TRANSFORMER</a:t>
            </a:r>
          </a:p>
        </p:txBody>
      </p:sp>
      <p:sp>
        <p:nvSpPr>
          <p:cNvPr id="10" name="TextBox 1"/>
          <p:cNvSpPr txBox="1">
            <a:spLocks noChangeArrowheads="1"/>
          </p:cNvSpPr>
          <p:nvPr/>
        </p:nvSpPr>
        <p:spPr bwMode="auto">
          <a:xfrm>
            <a:off x="584200" y="5184140"/>
            <a:ext cx="380746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Mrs.J.A.Adlin layola</a:t>
            </a:r>
          </a:p>
          <a:p>
            <a:pPr>
              <a:spcBef>
                <a:spcPct val="0"/>
              </a:spcBef>
              <a:buClrTx/>
              <a:buFontTx/>
              <a:buNone/>
            </a:pPr>
            <a:r>
              <a:rPr lang="en-IN" altLang="en-US" sz="2400" b="1" dirty="0">
                <a:solidFill>
                  <a:srgbClr val="FF0000"/>
                </a:solidFill>
                <a:sym typeface="+mn-ea"/>
              </a:rPr>
              <a:t>Assistant Professor</a:t>
            </a:r>
            <a:endParaRPr lang="en-US" altLang="en-IN" sz="2400" b="1" dirty="0">
              <a:solidFill>
                <a:srgbClr val="FF0000"/>
              </a:solidFill>
            </a:endParaRPr>
          </a:p>
          <a:p>
            <a:pPr>
              <a:spcBef>
                <a:spcPct val="0"/>
              </a:spcBef>
              <a:buClrTx/>
              <a:buFontTx/>
              <a:buNone/>
            </a:pPr>
            <a:endParaRPr lang="en-US" altLang="en-IN" sz="2400" b="1" dirty="0">
              <a:solidFill>
                <a:srgbClr val="FF0000"/>
              </a:solidFill>
            </a:endParaRPr>
          </a:p>
        </p:txBody>
      </p:sp>
      <p:sp>
        <p:nvSpPr>
          <p:cNvPr id="11" name="TextBox 1"/>
          <p:cNvSpPr txBox="1">
            <a:spLocks noChangeArrowheads="1"/>
          </p:cNvSpPr>
          <p:nvPr/>
        </p:nvSpPr>
        <p:spPr bwMode="auto">
          <a:xfrm>
            <a:off x="7398328" y="5228206"/>
            <a:ext cx="447963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000" b="1" dirty="0">
                <a:solidFill>
                  <a:srgbClr val="FF0000"/>
                </a:solidFill>
                <a:sym typeface="+mn-ea"/>
              </a:rPr>
              <a:t>B</a:t>
            </a:r>
            <a:r>
              <a:rPr lang="en-IN" altLang="en-US" sz="2000" b="1" dirty="0">
                <a:solidFill>
                  <a:srgbClr val="FF0000"/>
                </a:solidFill>
                <a:sym typeface="+mn-ea"/>
              </a:rPr>
              <a:t>21A2425C2</a:t>
            </a:r>
            <a:r>
              <a:rPr lang="en-US" altLang="en-IN" sz="2000" b="1" dirty="0">
                <a:solidFill>
                  <a:srgbClr val="FF0000"/>
                </a:solidFill>
                <a:sym typeface="+mn-ea"/>
              </a:rPr>
              <a:t>1</a:t>
            </a:r>
            <a:endParaRPr lang="en-IN" altLang="en-US" sz="2000" b="1" dirty="0">
              <a:solidFill>
                <a:srgbClr val="FF0000"/>
              </a:solidFill>
            </a:endParaRPr>
          </a:p>
          <a:p>
            <a:pPr>
              <a:spcBef>
                <a:spcPct val="0"/>
              </a:spcBef>
              <a:buClrTx/>
              <a:buFontTx/>
              <a:buNone/>
            </a:pPr>
            <a:r>
              <a:rPr lang="en-US" altLang="en-IN" sz="2000" b="1" dirty="0">
                <a:solidFill>
                  <a:srgbClr val="FF0000"/>
                </a:solidFill>
                <a:sym typeface="+mn-ea"/>
              </a:rPr>
              <a:t>Mitesh.A</a:t>
            </a:r>
            <a:r>
              <a:rPr lang="en-IN" altLang="en-US" sz="2000" b="1" dirty="0">
                <a:solidFill>
                  <a:srgbClr val="FF0000"/>
                </a:solidFill>
                <a:sym typeface="+mn-ea"/>
              </a:rPr>
              <a:t>(2107011</a:t>
            </a:r>
            <a:r>
              <a:rPr lang="en-US" altLang="en-IN" sz="2000" b="1" dirty="0">
                <a:solidFill>
                  <a:srgbClr val="FF0000"/>
                </a:solidFill>
                <a:sym typeface="+mn-ea"/>
              </a:rPr>
              <a:t>58</a:t>
            </a:r>
            <a:r>
              <a:rPr lang="en-IN" altLang="en-US" sz="2000" b="1" dirty="0">
                <a:solidFill>
                  <a:srgbClr val="FF0000"/>
                </a:solidFill>
                <a:sym typeface="+mn-ea"/>
              </a:rPr>
              <a:t>)</a:t>
            </a:r>
            <a:endParaRPr lang="en-IN" altLang="en-US" sz="2000" b="1" dirty="0">
              <a:solidFill>
                <a:srgbClr val="FF0000"/>
              </a:solidFill>
            </a:endParaRPr>
          </a:p>
          <a:p>
            <a:pPr>
              <a:spcBef>
                <a:spcPct val="0"/>
              </a:spcBef>
              <a:buClrTx/>
              <a:buFontTx/>
              <a:buNone/>
            </a:pPr>
            <a:r>
              <a:rPr lang="en-US" altLang="en-IN" sz="2000" b="1" dirty="0">
                <a:solidFill>
                  <a:srgbClr val="FF0000"/>
                </a:solidFill>
                <a:sym typeface="+mn-ea"/>
              </a:rPr>
              <a:t>Pavithiren.D.S</a:t>
            </a:r>
            <a:r>
              <a:rPr lang="en-IN" altLang="en-US" sz="2000" b="1" dirty="0">
                <a:solidFill>
                  <a:srgbClr val="FF0000"/>
                </a:solidFill>
                <a:sym typeface="+mn-ea"/>
              </a:rPr>
              <a:t>(2107011</a:t>
            </a:r>
            <a:r>
              <a:rPr lang="en-US" altLang="en-IN" sz="2000" b="1" dirty="0">
                <a:solidFill>
                  <a:srgbClr val="FF0000"/>
                </a:solidFill>
                <a:sym typeface="+mn-ea"/>
              </a:rPr>
              <a:t>87</a:t>
            </a:r>
            <a:r>
              <a:rPr lang="en-IN" altLang="en-US" sz="2000" b="1" dirty="0">
                <a:solidFill>
                  <a:srgbClr val="FF0000"/>
                </a:solidFill>
                <a:sym typeface="+mn-ea"/>
              </a:rPr>
              <a:t>)</a:t>
            </a:r>
            <a:endParaRPr lang="en-IN" altLang="en-US" sz="2000" b="1" dirty="0">
              <a:solidFill>
                <a:srgbClr val="FF0000"/>
              </a:solidFill>
            </a:endParaRPr>
          </a:p>
          <a:p>
            <a:pPr>
              <a:spcBef>
                <a:spcPct val="0"/>
              </a:spcBef>
              <a:buClrTx/>
              <a:buNone/>
            </a:pPr>
            <a:endParaRPr lang="en-US" altLang="en-IN" sz="20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In phase two of the project, a series of enhancements will be implemented to further optimize the types of the tumour by adding more augmented and sample datasets of the existing data . This phase focuses on four key areas: advanced data augmentation, model optimization, data storage, and automated reporting, each aimed at improving the system's overall performance and functionality. </a:t>
            </a:r>
            <a:r>
              <a:rPr lang="en-US" altLang="en-US"/>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To start, advanced data augmentation techniques will be employed to improve the model's ability to generalize across various scenarios.With a test accuracy of 98.76%, the model demonstrates exceptional reliability and suitability for clinical application. </a:t>
            </a:r>
            <a:endParaRPr lang="en-IN" sz="24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B. Menze et al., ―The multimodal brain tumor image segmentation benchmark (BRATS),‖ IEEE Trans. Med. Imag., vol. 34, no.10, pp. 1993–2024, Oct. 2015</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a:t> </a:t>
            </a:r>
            <a:r>
              <a:rPr lang="en-US" altLang="en-US" sz="2400"/>
              <a:t>Vinod  Kumar,  JainySachdeva,  Indra  Gupta  ―Classification  of  brain  tumors  using  PCA-ANN‖ 2011 World Congress on Information andCommunication Technologies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S. Bakas, H. Akbari, A. Sotiras, M. Bilello, M. Rozycki, J.S. Kirby,   et al., "Advancing The Cancer Genome Atlas glioma MRI collections with expert segmentation labels and radiomic features", Nature Scientific Data, 4:170117  (2017) DOI: 10.1038/sdata.2017.117 </a:t>
            </a:r>
            <a:r>
              <a:rPr lang="en-US" altLang="en-US"/>
              <a:t> </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Times New Roman" panose="02020603050405020304" pitchFamily="18" charset="0"/>
                <a:cs typeface="Times New Roman" panose="02020603050405020304" pitchFamily="18" charset="0"/>
                <a:sym typeface="+mn-ea"/>
              </a:rPr>
              <a:t>Applied and Waiting for acceptance</a:t>
            </a:r>
            <a:br>
              <a:rPr lang="en-IN" altLang="en-US" sz="2800" noProof="0" dirty="0">
                <a:ln>
                  <a:noFill/>
                </a:ln>
                <a:solidFill>
                  <a:srgbClr val="000000"/>
                </a:solidFill>
                <a:effectLst/>
                <a:uLnTx/>
                <a:uFillTx/>
                <a:latin typeface="Verdana" panose="020B0604030504040204"/>
                <a:sym typeface="+mn-ea"/>
              </a:rPr>
            </a:b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13</a:t>
            </a:fld>
            <a:endParaRPr lang="en-US" altLang="en-US" dirty="0"/>
          </a:p>
        </p:txBody>
      </p:sp>
      <p:sp>
        <p:nvSpPr>
          <p:cNvPr id="5" name="Date Placeholder 4"/>
          <p:cNvSpPr>
            <a:spLocks noGrp="1"/>
          </p:cNvSpPr>
          <p:nvPr>
            <p:ph type="dt" sz="half" idx="10"/>
          </p:nvPr>
        </p:nvSpPr>
        <p:spPr/>
        <p:txBody>
          <a:bodyPr/>
          <a:lstStyle/>
          <a:p>
            <a:pPr>
              <a:defRPr/>
            </a:pPr>
            <a:r>
              <a:rPr lang="en-US"/>
              <a:t>Second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Brain tumor detection is challenging due to the limitations of manual MRI analysis and traditional deep learning models like CNNs, which struggle with complex patterns. This project leverages Vision Transformers (ViTs) to extract both local and global features, creating an automated system that enhances diagnostic accuracy, reduces workload, and improves patient outcomes. It bridges research and clinical applications, advancing AI-driven</a:t>
            </a:r>
            <a:r>
              <a:rPr lang="" altLang="en-US" sz="2400"/>
              <a:t> </a:t>
            </a:r>
            <a:r>
              <a:rPr lang="en-US" altLang="en-US" sz="2400"/>
              <a:t>healthcare.</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Improve diagnostic speed and accuracy with AI-driven methods.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Reduce radiologists’ workload by automating tumor detection from MRI scans.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Evaluate model reliability using metrics like accuracy, precision, recall, and F1-score.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Enhance healthcare outcomes by integrating a scalable and robust</a:t>
            </a:r>
            <a:r>
              <a:rPr lang="" altLang="en-US" sz="2400"/>
              <a:t> </a:t>
            </a:r>
            <a:r>
              <a:rPr lang="en-US" altLang="en-US" sz="2400"/>
              <a:t>AI</a:t>
            </a:r>
            <a:r>
              <a:rPr lang="" altLang="en-US" sz="2400"/>
              <a:t> </a:t>
            </a:r>
            <a:r>
              <a:rPr lang="en-US" altLang="en-US" sz="2400"/>
              <a:t>solution.</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Brain tumor detection is a critical medical task requiring precise and early diagnosis to improve treatment outcomes. Manual analysis of MRI scans is time-intensive, prone to errors, and depends on the expertise of radiologists. This project employs Vision Transformers (ViTs), leveraging their self-attention mechanism to capture both global and local features in MRI scans, addressing the limitations of traditional methods like Convolutional Neural Networks (CNNs). The model is trained on curated datasets, utilizing advanced preprocessing, data augmentation, and performance evaluation metrics such as accuracy, precision, recall, and F1-score. </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5</a:t>
            </a:fld>
            <a:endParaRPr lang="en-IN"/>
          </a:p>
        </p:txBody>
      </p:sp>
      <p:pic>
        <p:nvPicPr>
          <p:cNvPr id="1835" name="Picture 1835"/>
          <p:cNvPicPr/>
          <p:nvPr/>
        </p:nvPicPr>
        <p:blipFill>
          <a:blip r:embed="rId2"/>
          <a:stretch>
            <a:fillRect/>
          </a:stretch>
        </p:blipFill>
        <p:spPr>
          <a:xfrm>
            <a:off x="2459355" y="1720215"/>
            <a:ext cx="5873115" cy="4400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1800"/>
              <a:t>1.	Data Acquisition Module: Fetches MRI brain images from datasets like Kaggle and BRaTS, ensuring diversity in tumor types and healthy samples.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1800"/>
              <a:t>	2.	Preprocessing Module: Standardizes images through resizing, normalization, and augmentation to prepare data for the Vision Transformer model.</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1800"/>
              <a:t>	3.	Model Development Module: Implements the Vision Transformer architecture, enabling efficient feature extraction and classification.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1800"/>
              <a:t>	4.	Training and Optimization Module: Trains the model using techniques like cross-entropy loss, Adam optimizer, and regularization to prevent overfitting.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1800"/>
              <a:t>	5.	Evaluation Module: Evaluates the model using metrics like accuracy, precision, recall, F1-score, and confusion matrices to validate its reliability.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1800"/>
              <a:t>	6.	Deployment Module: Integrates the trained model into a Flask-based application for real-time predictions and user interaction.</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pic>
        <p:nvPicPr>
          <p:cNvPr id="1880" name="Picture 1880"/>
          <p:cNvPicPr/>
          <p:nvPr/>
        </p:nvPicPr>
        <p:blipFill>
          <a:blip r:embed="rId2"/>
          <a:stretch>
            <a:fillRect/>
          </a:stretch>
        </p:blipFill>
        <p:spPr>
          <a:xfrm>
            <a:off x="3648075" y="1772285"/>
            <a:ext cx="4013200" cy="4232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It outlines a pipeline for MRI image classification using a Vision Transformer (ViT) model. The process begins with inputting and preprocessing MRI images, followed by dataset splitting. A Vision Transformer model is initialized and trained, with adjustments to model parameters if training convergence issues arise. Once the training converges, the model is evaluated, results are visualized, and the trained model is used to classify new images. This iterative process ensures optimal performance in medical image analysis</a:t>
            </a:r>
            <a:r>
              <a:rPr lang="en-US" altLang="en-US"/>
              <a:t>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t>we used Vision Transformers (ViTs) to analyze MRI images and construct a brain tumor detection model. Both tumorous and non-tumorous brain images were included in the extensive dataset used to train and verify the model. In contrast to conventional Convolutional Neural Networks (CNNs), Vision Transformers use a self-attention mechanism to extract global context from the full image. This characteristic makes it possible for the model to identify minute irregularities and complex patterns in MRI scans, which are frequently suggestive of malignancies.The implementation of the model, Vision Transformer (ViT), for brain tumor detection resulted in the following key findings </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9</a:t>
            </a:fld>
            <a:endParaRPr lang="en-IN"/>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TotalTime>
  <Words>1014</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Functional Description for each modules with DFD and Activity Diagram</vt:lpstr>
      <vt:lpstr>Implementation &amp; Results of First Module</vt:lpstr>
      <vt:lpstr>Conclusion &amp; Work for Phase II</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Nithinpranao S.K</cp:lastModifiedBy>
  <cp:revision>4</cp:revision>
  <dcterms:created xsi:type="dcterms:W3CDTF">2024-11-26T16:14:33Z</dcterms:created>
  <dcterms:modified xsi:type="dcterms:W3CDTF">2024-11-26T16:41:54Z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AEF40A3C0AAA4F3BBC5AFDB7F5D72305_13</vt:lpwstr>
  </property>
  <property fmtid="{D5CDD505-2E9C-101B-9397-08002B2CF9AE}" pid="3" name="KSOProductBuildVer">
    <vt:lpwstr>1033-12.2.0.18911</vt:lpwstr>
  </property>
</Properties>
</file>