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handoutMasterIdLst>
    <p:handoutMasterId r:id="rId19"/>
  </p:handoutMasterIdLst>
  <p:sldIdLst>
    <p:sldId id="312" r:id="rId5"/>
    <p:sldId id="304" r:id="rId6"/>
    <p:sldId id="282" r:id="rId7"/>
    <p:sldId id="314" r:id="rId8"/>
    <p:sldId id="315" r:id="rId9"/>
    <p:sldId id="317" r:id="rId10"/>
    <p:sldId id="319" r:id="rId11"/>
    <p:sldId id="321" r:id="rId12"/>
    <p:sldId id="323" r:id="rId13"/>
    <p:sldId id="324" r:id="rId14"/>
    <p:sldId id="325" r:id="rId15"/>
    <p:sldId id="322" r:id="rId16"/>
    <p:sldId id="297"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DF8C8C"/>
    <a:srgbClr val="AAC4E9"/>
    <a:srgbClr val="FDFBF6"/>
    <a:srgbClr val="F5CDCE"/>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88" autoAdjust="0"/>
  </p:normalViewPr>
  <p:slideViewPr>
    <p:cSldViewPr snapToGrid="0" snapToObjects="1">
      <p:cViewPr varScale="1">
        <p:scale>
          <a:sx n="91" d="100"/>
          <a:sy n="91" d="100"/>
        </p:scale>
        <p:origin x="322" y="6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Loan</a:t>
            </a:r>
            <a:r>
              <a:rPr lang="en-US" baseline="0" dirty="0"/>
              <a:t> analysis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Series 1</c:v>
                </c:pt>
              </c:strCache>
            </c:strRef>
          </c:tx>
          <c:dPt>
            <c:idx val="0"/>
            <c:bubble3D val="0"/>
            <c:spPr>
              <a:solidFill>
                <a:schemeClr val="accent1"/>
              </a:solidFill>
              <a:ln>
                <a:noFill/>
              </a:ln>
              <a:effectLst/>
            </c:spPr>
          </c:dPt>
          <c:dPt>
            <c:idx val="1"/>
            <c:bubble3D val="0"/>
            <c:spPr>
              <a:solidFill>
                <a:schemeClr val="accent2"/>
              </a:solidFill>
              <a:ln>
                <a:noFill/>
              </a:ln>
              <a:effectLst/>
            </c:spPr>
          </c:dPt>
          <c:cat>
            <c:strRef>
              <c:f>Sheet1!$A$2:$A$3</c:f>
              <c:strCache>
                <c:ptCount val="2"/>
                <c:pt idx="0">
                  <c:v>Housing Loan</c:v>
                </c:pt>
                <c:pt idx="1">
                  <c:v>Personal Loan</c:v>
                </c:pt>
              </c:strCache>
            </c:strRef>
          </c:cat>
          <c:val>
            <c:numRef>
              <c:f>Sheet1!$B$2:$B$3</c:f>
              <c:numCache>
                <c:formatCode>General</c:formatCode>
                <c:ptCount val="2"/>
                <c:pt idx="0">
                  <c:v>25130</c:v>
                </c:pt>
                <c:pt idx="1">
                  <c:v>25130</c:v>
                </c:pt>
              </c:numCache>
            </c:numRef>
          </c:val>
          <c:extLst>
            <c:ext xmlns:c16="http://schemas.microsoft.com/office/drawing/2014/chart" uri="{C3380CC4-5D6E-409C-BE32-E72D297353CC}">
              <c16:uniqueId val="{00000000-8136-4784-A8EE-CE3755AA5EA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35933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59647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67029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1221288"/>
            <a:ext cx="6392421" cy="3831221"/>
          </a:xfrm>
        </p:spPr>
        <p:txBody>
          <a:bodyPr anchor="ctr"/>
          <a:lstStyle/>
          <a:p>
            <a:r>
              <a:rPr lang="en-US" dirty="0"/>
              <a:t>Banking dataset</a:t>
            </a:r>
            <a:br>
              <a:rPr lang="en-US" dirty="0"/>
            </a:br>
            <a:r>
              <a:rPr lang="en-US" dirty="0"/>
              <a:t>analysis</a:t>
            </a:r>
            <a:br>
              <a:rPr lang="en-US" dirty="0"/>
            </a:br>
            <a:r>
              <a:rPr lang="en-US" sz="2000" dirty="0">
                <a:solidFill>
                  <a:srgbClr val="DF8C8C"/>
                </a:solidFill>
              </a:rPr>
              <a:t>using python</a:t>
            </a:r>
            <a:br>
              <a:rPr lang="en-US" sz="2000" dirty="0">
                <a:solidFill>
                  <a:srgbClr val="DF8C8C"/>
                </a:solidFill>
              </a:rPr>
            </a:br>
            <a:br>
              <a:rPr lang="en-US" sz="2000" dirty="0">
                <a:solidFill>
                  <a:srgbClr val="DF8C8C"/>
                </a:solidFill>
              </a:rPr>
            </a:br>
            <a:br>
              <a:rPr lang="en-US" sz="2000" dirty="0">
                <a:solidFill>
                  <a:srgbClr val="DF8C8C"/>
                </a:solidFill>
              </a:rPr>
            </a:br>
            <a:r>
              <a:rPr lang="en-US" sz="2000" dirty="0">
                <a:solidFill>
                  <a:srgbClr val="202C8F"/>
                </a:solidFill>
              </a:rPr>
              <a:t>Finlatics dsep</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pic>
        <p:nvPicPr>
          <p:cNvPr id="4" name="Picture 3">
            <a:extLst>
              <a:ext uri="{FF2B5EF4-FFF2-40B4-BE49-F238E27FC236}">
                <a16:creationId xmlns:a16="http://schemas.microsoft.com/office/drawing/2014/main" id="{B0C8E583-EB0D-4A65-B084-001B0FEBD3AC}"/>
              </a:ext>
            </a:extLst>
          </p:cNvPr>
          <p:cNvPicPr>
            <a:picLocks noChangeAspect="1"/>
          </p:cNvPicPr>
          <p:nvPr/>
        </p:nvPicPr>
        <p:blipFill>
          <a:blip r:embed="rId3"/>
          <a:stretch>
            <a:fillRect/>
          </a:stretch>
        </p:blipFill>
        <p:spPr>
          <a:xfrm>
            <a:off x="1818515" y="973124"/>
            <a:ext cx="9453023" cy="5427677"/>
          </a:xfrm>
          <a:prstGeom prst="rect">
            <a:avLst/>
          </a:prstGeom>
        </p:spPr>
      </p:pic>
    </p:spTree>
    <p:extLst>
      <p:ext uri="{BB962C8B-B14F-4D97-AF65-F5344CB8AC3E}">
        <p14:creationId xmlns:p14="http://schemas.microsoft.com/office/powerpoint/2010/main" val="234967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pic>
        <p:nvPicPr>
          <p:cNvPr id="5" name="Picture 4">
            <a:extLst>
              <a:ext uri="{FF2B5EF4-FFF2-40B4-BE49-F238E27FC236}">
                <a16:creationId xmlns:a16="http://schemas.microsoft.com/office/drawing/2014/main" id="{55EDAD5E-9AB1-5145-AADF-4628A4562A2B}"/>
              </a:ext>
            </a:extLst>
          </p:cNvPr>
          <p:cNvPicPr>
            <a:picLocks noChangeAspect="1"/>
          </p:cNvPicPr>
          <p:nvPr/>
        </p:nvPicPr>
        <p:blipFill>
          <a:blip r:embed="rId3"/>
          <a:stretch>
            <a:fillRect/>
          </a:stretch>
        </p:blipFill>
        <p:spPr>
          <a:xfrm>
            <a:off x="2307278" y="928688"/>
            <a:ext cx="7429992" cy="5334166"/>
          </a:xfrm>
          <a:prstGeom prst="rect">
            <a:avLst/>
          </a:prstGeom>
        </p:spPr>
      </p:pic>
    </p:spTree>
    <p:extLst>
      <p:ext uri="{BB962C8B-B14F-4D97-AF65-F5344CB8AC3E}">
        <p14:creationId xmlns:p14="http://schemas.microsoft.com/office/powerpoint/2010/main" val="949523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511627" cy="1012785"/>
          </a:xfrm>
        </p:spPr>
        <p:txBody>
          <a:bodyPr/>
          <a:lstStyle/>
          <a:p>
            <a:r>
              <a:rPr lang="en-US" dirty="0"/>
              <a:t>Final tips &amp; takeaways</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sp>
        <p:nvSpPr>
          <p:cNvPr id="6" name="Content Placeholder 5">
            <a:extLst>
              <a:ext uri="{FF2B5EF4-FFF2-40B4-BE49-F238E27FC236}">
                <a16:creationId xmlns:a16="http://schemas.microsoft.com/office/drawing/2014/main" id="{63347DA2-42AB-B999-160B-3CEADDB02BB8}"/>
              </a:ext>
            </a:extLst>
          </p:cNvPr>
          <p:cNvSpPr>
            <a:spLocks noGrp="1"/>
          </p:cNvSpPr>
          <p:nvPr>
            <p:ph sz="quarter" idx="4"/>
          </p:nvPr>
        </p:nvSpPr>
        <p:spPr/>
        <p:txBody>
          <a:bodyPr>
            <a:normAutofit/>
          </a:bodyPr>
          <a:lstStyle/>
          <a:p>
            <a:pPr marL="0" indent="0">
              <a:buNone/>
            </a:pPr>
            <a:r>
              <a:rPr lang="en-US" dirty="0"/>
              <a:t>Categorical Variables:</a:t>
            </a:r>
          </a:p>
          <a:p>
            <a:r>
              <a:rPr lang="en-US" dirty="0"/>
              <a:t>Job type, marital status, education level, and outcome of the previous marketing campaign (</a:t>
            </a:r>
            <a:r>
              <a:rPr lang="en-US" dirty="0" err="1"/>
              <a:t>poutcome</a:t>
            </a:r>
            <a:r>
              <a:rPr lang="en-US" dirty="0"/>
              <a:t>) are associated with subscription likelihood.</a:t>
            </a:r>
          </a:p>
          <a:p>
            <a:pPr marL="0" indent="0">
              <a:buNone/>
            </a:pPr>
            <a:endParaRPr lang="en-US" dirty="0"/>
          </a:p>
          <a:p>
            <a:pPr marL="0" indent="0">
              <a:buNone/>
            </a:pPr>
            <a:r>
              <a:rPr lang="en-US" dirty="0"/>
              <a:t>Numerical Variables:</a:t>
            </a:r>
          </a:p>
          <a:p>
            <a:r>
              <a:rPr lang="en-US" dirty="0"/>
              <a:t>Balance, duration of last contact, and days passed since the last contact (</a:t>
            </a:r>
            <a:r>
              <a:rPr lang="en-US" dirty="0" err="1"/>
              <a:t>pdays</a:t>
            </a:r>
            <a:r>
              <a:rPr lang="en-US" dirty="0"/>
              <a:t>) could influence subscription.</a:t>
            </a:r>
          </a:p>
          <a:p>
            <a:r>
              <a:rPr lang="en-US" dirty="0"/>
              <a:t>Age shows weak correlation, while the number of contacts in current and previous campaigns might be relevant.</a:t>
            </a:r>
          </a:p>
        </p:txBody>
      </p:sp>
    </p:spTree>
    <p:extLst>
      <p:ext uri="{BB962C8B-B14F-4D97-AF65-F5344CB8AC3E}">
        <p14:creationId xmlns:p14="http://schemas.microsoft.com/office/powerpoint/2010/main" val="168621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Introduction</a:t>
            </a:r>
          </a:p>
          <a:p>
            <a:r>
              <a:rPr lang="en-US" dirty="0"/>
              <a:t>Data Definition</a:t>
            </a:r>
          </a:p>
          <a:p>
            <a:r>
              <a:rPr lang="en-US" dirty="0"/>
              <a:t>Process</a:t>
            </a:r>
          </a:p>
          <a:p>
            <a:r>
              <a:rPr lang="en-US" dirty="0"/>
              <a:t>Insights</a:t>
            </a:r>
          </a:p>
          <a:p>
            <a:r>
              <a:rPr lang="en-US" dirty="0"/>
              <a:t>Final tips &amp; takeaways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Introduction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fontScale="92500" lnSpcReduction="10000"/>
          </a:bodyPr>
          <a:lstStyle/>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Term deposits are a key revenue stream for banks, involving investing funds for a fixed period to earn interest.</a:t>
            </a:r>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Banks use various outreach strategies like email, ads, phone calls, and digital marketing to promote term deposits.</a:t>
            </a:r>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Despite digital options, phone marketing remains effective but requires significant investment in call centers.</a:t>
            </a:r>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Identifying potential customers likely to subscribe is crucial for targeted phone outreach.</a:t>
            </a:r>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Data pertains to a Portuguese bank's direct marketing campaigns aiming to predict term deposit subscription.</a:t>
            </a: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r>
              <a:rPr lang="en-US" dirty="0"/>
              <a:t>Analytics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3808750"/>
            <a:ext cx="7043618" cy="2233233"/>
          </a:xfrm>
        </p:spPr>
        <p:txBody>
          <a:bodyPr/>
          <a:lstStyle/>
          <a:p>
            <a:r>
              <a:rPr lang="en-US" dirty="0"/>
              <a:t>What the data represents?</a:t>
            </a:r>
          </a:p>
        </p:txBody>
      </p:sp>
    </p:spTree>
    <p:extLst>
      <p:ext uri="{BB962C8B-B14F-4D97-AF65-F5344CB8AC3E}">
        <p14:creationId xmlns:p14="http://schemas.microsoft.com/office/powerpoint/2010/main" val="11317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Data Definition</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7424257" cy="4022271"/>
          </a:xfrm>
        </p:spPr>
        <p:txBody>
          <a:bodyPr>
            <a:normAutofit fontScale="92500" lnSpcReduction="10000"/>
          </a:bodyPr>
          <a:lstStyle/>
          <a:p>
            <a:pPr marL="285750" indent="-285750">
              <a:buFont typeface="Arial" panose="020B0604020202020204" pitchFamily="34" charset="0"/>
              <a:buChar char="•"/>
            </a:pPr>
            <a:r>
              <a:rPr lang="en-US" dirty="0"/>
              <a:t>The dataset contains information on direct marketing campaigns of a Portuguese banking institution.</a:t>
            </a:r>
          </a:p>
          <a:p>
            <a:pPr marL="285750" indent="-285750">
              <a:buFont typeface="Arial" panose="020B0604020202020204" pitchFamily="34" charset="0"/>
              <a:buChar char="•"/>
            </a:pPr>
            <a:r>
              <a:rPr lang="en-US" dirty="0"/>
              <a:t>Marketing involved phone calls, often requiring multiple contacts to determine if clients subscribed to a term deposit.</a:t>
            </a:r>
          </a:p>
          <a:p>
            <a:pPr marL="285750" indent="-285750">
              <a:buFont typeface="Arial" panose="020B0604020202020204" pitchFamily="34" charset="0"/>
              <a:buChar char="•"/>
            </a:pPr>
            <a:r>
              <a:rPr lang="en-US" dirty="0"/>
              <a:t>There are 18 columns in the dataset, including:</a:t>
            </a:r>
          </a:p>
          <a:p>
            <a:pPr marL="285750" indent="-285750">
              <a:buFont typeface="Arial" panose="020B0604020202020204" pitchFamily="34" charset="0"/>
              <a:buChar char="•"/>
            </a:pPr>
            <a:r>
              <a:rPr lang="en-US" dirty="0"/>
              <a:t>Age, job, marital status, education, default status, average yearly balance, housing loan status, personal loan status, type of contact, last contact day and month, duration of last contact, number of contacts performed in the campaign, days since last contact from previous campaign, number of previous contacts, outcome of previous campaign, and the target variable indicating subscription to a term deposit.</a:t>
            </a:r>
          </a:p>
          <a:p>
            <a:pPr marL="285750" indent="-285750">
              <a:buFont typeface="Arial" panose="020B0604020202020204" pitchFamily="34" charset="0"/>
              <a:buChar char="•"/>
            </a:pPr>
            <a:r>
              <a:rPr lang="en-US" dirty="0"/>
              <a:t>The target variable 'y' indicates whether the client subscribed to a term deposit.</a:t>
            </a:r>
          </a:p>
          <a:p>
            <a:pPr marL="285750" indent="-285750">
              <a:buFont typeface="Arial" panose="020B0604020202020204" pitchFamily="34" charset="0"/>
              <a:buChar char="•"/>
            </a:pPr>
            <a:r>
              <a:rPr lang="en-US" dirty="0"/>
              <a:t>Data spans from May 2008 to November 2010 with 45,211 rows.</a:t>
            </a:r>
          </a:p>
        </p:txBody>
      </p:sp>
    </p:spTree>
    <p:extLst>
      <p:ext uri="{BB962C8B-B14F-4D97-AF65-F5344CB8AC3E}">
        <p14:creationId xmlns:p14="http://schemas.microsoft.com/office/powerpoint/2010/main" val="246859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process</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303463"/>
            <a:ext cx="3282950" cy="4143375"/>
          </a:xfrm>
        </p:spPr>
        <p:txBody>
          <a:bodyPr>
            <a:normAutofit/>
          </a:bodyPr>
          <a:lstStyle/>
          <a:p>
            <a:r>
              <a:rPr lang="en-US" dirty="0"/>
              <a:t>Data Collection</a:t>
            </a:r>
          </a:p>
          <a:p>
            <a:r>
              <a:rPr lang="en-US" dirty="0"/>
              <a:t>Data Cleaning</a:t>
            </a:r>
          </a:p>
          <a:p>
            <a:r>
              <a:rPr lang="en-US" dirty="0"/>
              <a:t>Data Processing</a:t>
            </a:r>
          </a:p>
          <a:p>
            <a:r>
              <a:rPr lang="en-US" dirty="0"/>
              <a:t>Data Analysis</a:t>
            </a:r>
          </a:p>
          <a:p>
            <a:r>
              <a:rPr lang="en-US" dirty="0"/>
              <a:t>Results</a:t>
            </a:r>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46589" y="598791"/>
            <a:ext cx="9879437" cy="980844"/>
          </a:xfrm>
        </p:spPr>
        <p:txBody>
          <a:bodyPr/>
          <a:lstStyle/>
          <a:p>
            <a:r>
              <a:rPr lang="en-US" dirty="0"/>
              <a:t>insights</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graphicFrame>
        <p:nvGraphicFramePr>
          <p:cNvPr id="12" name="Chart 11">
            <a:extLst>
              <a:ext uri="{FF2B5EF4-FFF2-40B4-BE49-F238E27FC236}">
                <a16:creationId xmlns:a16="http://schemas.microsoft.com/office/drawing/2014/main" id="{F60218F2-3B0D-7E21-B5AE-C403E59B3BAA}"/>
              </a:ext>
            </a:extLst>
          </p:cNvPr>
          <p:cNvGraphicFramePr/>
          <p:nvPr>
            <p:extLst>
              <p:ext uri="{D42A27DB-BD31-4B8C-83A1-F6EECF244321}">
                <p14:modId xmlns:p14="http://schemas.microsoft.com/office/powerpoint/2010/main" val="3139426751"/>
              </p:ext>
            </p:extLst>
          </p:nvPr>
        </p:nvGraphicFramePr>
        <p:xfrm>
          <a:off x="438092" y="2290194"/>
          <a:ext cx="4956029" cy="3848139"/>
        </p:xfrm>
        <a:graphic>
          <a:graphicData uri="http://schemas.openxmlformats.org/drawingml/2006/chart">
            <c:chart xmlns:c="http://schemas.openxmlformats.org/drawingml/2006/chart" xmlns:r="http://schemas.openxmlformats.org/officeDocument/2006/relationships" r:id="rId3"/>
          </a:graphicData>
        </a:graphic>
      </p:graphicFrame>
      <p:pic>
        <p:nvPicPr>
          <p:cNvPr id="14" name="Picture 13">
            <a:extLst>
              <a:ext uri="{FF2B5EF4-FFF2-40B4-BE49-F238E27FC236}">
                <a16:creationId xmlns:a16="http://schemas.microsoft.com/office/drawing/2014/main" id="{AAA80E62-B86F-AF45-27B3-62B563A59304}"/>
              </a:ext>
            </a:extLst>
          </p:cNvPr>
          <p:cNvPicPr>
            <a:picLocks noChangeAspect="1"/>
          </p:cNvPicPr>
          <p:nvPr/>
        </p:nvPicPr>
        <p:blipFill>
          <a:blip r:embed="rId4"/>
          <a:stretch>
            <a:fillRect/>
          </a:stretch>
        </p:blipFill>
        <p:spPr>
          <a:xfrm>
            <a:off x="4953061" y="2197916"/>
            <a:ext cx="6317878" cy="3682766"/>
          </a:xfrm>
          <a:prstGeom prst="rect">
            <a:avLst/>
          </a:prstGeom>
        </p:spPr>
      </p:pic>
    </p:spTree>
    <p:extLst>
      <p:ext uri="{BB962C8B-B14F-4D97-AF65-F5344CB8AC3E}">
        <p14:creationId xmlns:p14="http://schemas.microsoft.com/office/powerpoint/2010/main" val="396999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pic>
        <p:nvPicPr>
          <p:cNvPr id="15" name="Picture 14">
            <a:extLst>
              <a:ext uri="{FF2B5EF4-FFF2-40B4-BE49-F238E27FC236}">
                <a16:creationId xmlns:a16="http://schemas.microsoft.com/office/drawing/2014/main" id="{94E9E222-5713-A447-42C7-AC56AB9FCB46}"/>
              </a:ext>
            </a:extLst>
          </p:cNvPr>
          <p:cNvPicPr>
            <a:picLocks noChangeAspect="1"/>
          </p:cNvPicPr>
          <p:nvPr/>
        </p:nvPicPr>
        <p:blipFill>
          <a:blip r:embed="rId3"/>
          <a:stretch>
            <a:fillRect/>
          </a:stretch>
        </p:blipFill>
        <p:spPr>
          <a:xfrm>
            <a:off x="1954635" y="1116949"/>
            <a:ext cx="8282730" cy="4624102"/>
          </a:xfrm>
          <a:prstGeom prst="rect">
            <a:avLst/>
          </a:prstGeom>
        </p:spPr>
      </p:pic>
    </p:spTree>
    <p:extLst>
      <p:ext uri="{BB962C8B-B14F-4D97-AF65-F5344CB8AC3E}">
        <p14:creationId xmlns:p14="http://schemas.microsoft.com/office/powerpoint/2010/main" val="249802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pic>
        <p:nvPicPr>
          <p:cNvPr id="11" name="Picture 10">
            <a:extLst>
              <a:ext uri="{FF2B5EF4-FFF2-40B4-BE49-F238E27FC236}">
                <a16:creationId xmlns:a16="http://schemas.microsoft.com/office/drawing/2014/main" id="{02271EBC-3BCD-5C76-782B-5A957EED0F52}"/>
              </a:ext>
            </a:extLst>
          </p:cNvPr>
          <p:cNvPicPr>
            <a:picLocks noChangeAspect="1"/>
          </p:cNvPicPr>
          <p:nvPr/>
        </p:nvPicPr>
        <p:blipFill>
          <a:blip r:embed="rId3"/>
          <a:stretch>
            <a:fillRect/>
          </a:stretch>
        </p:blipFill>
        <p:spPr>
          <a:xfrm>
            <a:off x="2645319" y="1057012"/>
            <a:ext cx="7491152" cy="5213389"/>
          </a:xfrm>
          <a:prstGeom prst="rect">
            <a:avLst/>
          </a:prstGeom>
        </p:spPr>
      </p:pic>
    </p:spTree>
    <p:extLst>
      <p:ext uri="{BB962C8B-B14F-4D97-AF65-F5344CB8AC3E}">
        <p14:creationId xmlns:p14="http://schemas.microsoft.com/office/powerpoint/2010/main" val="156698800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{1468FFAC-EF09-4AFC-A6BB-6D20352D17FF}tf78438558_win32</Template>
  <TotalTime>23</TotalTime>
  <Words>366</Words>
  <Application>Microsoft Office PowerPoint</Application>
  <PresentationFormat>Widescreen</PresentationFormat>
  <Paragraphs>49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Sabon Next LT</vt:lpstr>
      <vt:lpstr>Custom</vt:lpstr>
      <vt:lpstr>Banking dataset analysis using python   Finlatics dsep</vt:lpstr>
      <vt:lpstr>agenda</vt:lpstr>
      <vt:lpstr>Introduction</vt:lpstr>
      <vt:lpstr>Analytics</vt:lpstr>
      <vt:lpstr>Data Definition</vt:lpstr>
      <vt:lpstr>process</vt:lpstr>
      <vt:lpstr>insights</vt:lpstr>
      <vt:lpstr>PowerPoint Presentation</vt:lpstr>
      <vt:lpstr>PowerPoint Presentation</vt:lpstr>
      <vt:lpstr>PowerPoint Presentation</vt:lpstr>
      <vt:lpstr>PowerPoint Presentation</vt:lpstr>
      <vt:lpstr>Final tips &amp;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dataset analysis using python   Finlatics dsep</dc:title>
  <dc:subject/>
  <dc:creator>PASSI PURVI PRABHAKAR</dc:creator>
  <cp:lastModifiedBy>Purvi Passi</cp:lastModifiedBy>
  <cp:revision>1</cp:revision>
  <dcterms:created xsi:type="dcterms:W3CDTF">2024-04-14T11:48:39Z</dcterms:created>
  <dcterms:modified xsi:type="dcterms:W3CDTF">2024-04-14T12:12:30Z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