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9" r:id="rId3"/>
    <p:sldId id="261" r:id="rId5"/>
  </p:sldIdLst>
  <p:sldSz cx="12192635" cy="21599525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6B66"/>
    <a:srgbClr val="FFFFFF"/>
    <a:srgbClr val="060705"/>
    <a:srgbClr val="EAEFF7"/>
    <a:srgbClr val="D2DEEF"/>
    <a:srgbClr val="5B9BD5"/>
    <a:srgbClr val="000000"/>
    <a:srgbClr val="B2B2B2"/>
    <a:srgbClr val="20202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651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77821" y="1279525"/>
            <a:ext cx="1950009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Parameter:</a:t>
            </a:r>
            <a:endParaRPr kumimoji="1" lang="en-US" altLang="zh-CN"/>
          </a:p>
          <a:p>
            <a:r>
              <a:rPr kumimoji="1" lang="en-US" altLang="zh-CN">
                <a:sym typeface="+mn-ea"/>
              </a:rPr>
              <a:t>1.delete Perturbation and Degree</a:t>
            </a:r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Parameter:</a:t>
            </a:r>
            <a:endParaRPr kumimoji="1" lang="en-US" altLang="zh-CN"/>
          </a:p>
          <a:p>
            <a:r>
              <a:rPr kumimoji="1" lang="en-US" altLang="zh-CN"/>
              <a:t>1.delete Perturbation and Degree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Summary:</a:t>
            </a:r>
            <a:endParaRPr kumimoji="1" lang="en-US" altLang="zh-CN"/>
          </a:p>
          <a:p>
            <a:r>
              <a:rPr kumimoji="1" lang="en-US" altLang="zh-CN"/>
              <a:t>1. add Score</a:t>
            </a:r>
            <a:endParaRPr kumimoji="1" lang="en-US" altLang="zh-CN"/>
          </a:p>
          <a:p>
            <a:r>
              <a:rPr kumimoji="1" lang="en-US" altLang="zh-CN"/>
              <a:t>2. add Radar M</a:t>
            </a:r>
            <a:r>
              <a:rPr kumimoji="1" lang="en-US" altLang="zh-CN"/>
              <a:t>ap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Metrics:</a:t>
            </a:r>
            <a:endParaRPr kumimoji="1" lang="en-US" altLang="zh-CN"/>
          </a:p>
          <a:p>
            <a:r>
              <a:rPr kumimoji="1" lang="en-US" altLang="zh-CN"/>
              <a:t>1. based on different </a:t>
            </a:r>
            <a:r>
              <a:rPr kumimoji="1" lang="zh-CN" altLang="en-US"/>
              <a:t>“</a:t>
            </a:r>
            <a:r>
              <a:rPr kumimoji="1" lang="en-US" altLang="zh-CN"/>
              <a:t>attack</a:t>
            </a:r>
            <a:r>
              <a:rPr kumimoji="1" lang="zh-CN" altLang="en-US"/>
              <a:t>”</a:t>
            </a:r>
            <a:r>
              <a:rPr kumimoji="1" lang="en-US" altLang="zh-CN"/>
              <a:t> m</a:t>
            </a:r>
            <a:r>
              <a:rPr kumimoji="1" lang="en-US" altLang="zh-CN"/>
              <a:t>ethod</a:t>
            </a:r>
            <a:endParaRPr kumimoji="1" lang="en-US" altLang="zh-CN"/>
          </a:p>
          <a:p>
            <a:r>
              <a:rPr kumimoji="1" lang="en-US" altLang="zh-CN"/>
              <a:t>2. adopt RAC, ACRAC from IEEE standards P3129:D2</a:t>
            </a:r>
            <a:endParaRPr kumimoji="1" lang="en-US" altLang="zh-CN"/>
          </a:p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221" y="4166876"/>
            <a:ext cx="9145324" cy="6888303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8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221" y="11345184"/>
            <a:ext cx="9145324" cy="521508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609600" indent="0" algn="ctr">
              <a:buNone/>
              <a:defRPr sz="2665"/>
            </a:lvl2pPr>
            <a:lvl3pPr marL="1219200" indent="0" algn="ctr">
              <a:buNone/>
              <a:defRPr sz="2400"/>
            </a:lvl3pPr>
            <a:lvl4pPr marL="1828800" indent="0" algn="ctr">
              <a:buNone/>
              <a:defRPr sz="2135"/>
            </a:lvl4pPr>
            <a:lvl5pPr marL="2438400" indent="0" algn="ctr">
              <a:buNone/>
              <a:defRPr sz="2135"/>
            </a:lvl5pPr>
            <a:lvl6pPr marL="3048000" indent="0" algn="ctr">
              <a:buNone/>
              <a:defRPr sz="2135"/>
            </a:lvl6pPr>
            <a:lvl7pPr marL="3658235" indent="0" algn="ctr">
              <a:buNone/>
              <a:defRPr sz="2135"/>
            </a:lvl7pPr>
            <a:lvl8pPr marL="4267835" indent="0" algn="ctr">
              <a:buNone/>
              <a:defRPr sz="2135"/>
            </a:lvl8pPr>
            <a:lvl9pPr marL="4877435" indent="0" algn="ctr">
              <a:buNone/>
              <a:defRPr sz="2135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322" y="1737171"/>
            <a:ext cx="10517123" cy="175088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94" y="814013"/>
            <a:ext cx="10517123" cy="4175069"/>
          </a:xfrm>
        </p:spPr>
        <p:txBody>
          <a:bodyPr anchor="ctr" anchorCtr="0">
            <a:normAutofit/>
          </a:bodyPr>
          <a:lstStyle>
            <a:lvl1pPr>
              <a:defRPr sz="5865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94" y="5750093"/>
            <a:ext cx="10517123" cy="13705222"/>
          </a:xfrm>
        </p:spPr>
        <p:txBody>
          <a:bodyPr>
            <a:normAutofit/>
          </a:bodyPr>
          <a:lstStyle>
            <a:lvl1pPr>
              <a:defRPr sz="373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66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70" y="1477589"/>
            <a:ext cx="10309420" cy="12892639"/>
          </a:xfrm>
        </p:spPr>
        <p:txBody>
          <a:bodyPr anchor="b">
            <a:normAutofit/>
          </a:bodyPr>
          <a:lstStyle>
            <a:lvl1pPr>
              <a:defRPr sz="8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71" y="14520006"/>
            <a:ext cx="10309419" cy="2039576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60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6pPr>
            <a:lvl7pPr marL="36582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7pPr>
            <a:lvl8pPr marL="42678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8pPr>
            <a:lvl9pPr marL="48774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94" y="814013"/>
            <a:ext cx="10517123" cy="4175069"/>
          </a:xfrm>
        </p:spPr>
        <p:txBody>
          <a:bodyPr>
            <a:normAutofit/>
          </a:bodyPr>
          <a:lstStyle>
            <a:lvl1pPr>
              <a:defRPr sz="5865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94" y="5750093"/>
            <a:ext cx="5182350" cy="13705222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373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66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2566" y="5750093"/>
            <a:ext cx="5182350" cy="13705222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373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66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0" y="1150018"/>
            <a:ext cx="10517123" cy="417506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910" y="5496028"/>
            <a:ext cx="5158534" cy="2595040"/>
          </a:xfrm>
        </p:spPr>
        <p:txBody>
          <a:bodyPr anchor="b">
            <a:normAutofit/>
          </a:bodyPr>
          <a:lstStyle>
            <a:lvl1pPr marL="0" indent="0">
              <a:buNone/>
              <a:defRPr sz="3735" b="0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8235" indent="0">
              <a:buNone/>
              <a:defRPr sz="2135" b="1"/>
            </a:lvl7pPr>
            <a:lvl8pPr marL="4267835" indent="0">
              <a:buNone/>
              <a:defRPr sz="2135" b="1"/>
            </a:lvl8pPr>
            <a:lvl9pPr marL="4877435" indent="0">
              <a:buNone/>
              <a:defRPr sz="21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910" y="8238271"/>
            <a:ext cx="5158534" cy="1125704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094" y="5496028"/>
            <a:ext cx="5183938" cy="2595040"/>
          </a:xfrm>
        </p:spPr>
        <p:txBody>
          <a:bodyPr anchor="b">
            <a:normAutofit/>
          </a:bodyPr>
          <a:lstStyle>
            <a:lvl1pPr marL="0" indent="0">
              <a:buNone/>
              <a:defRPr sz="3735" b="0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8235" indent="0">
              <a:buNone/>
              <a:defRPr sz="2135" b="1"/>
            </a:lvl7pPr>
            <a:lvl8pPr marL="4267835" indent="0">
              <a:buNone/>
              <a:defRPr sz="2135" b="1"/>
            </a:lvl8pPr>
            <a:lvl9pPr marL="4877435" indent="0">
              <a:buNone/>
              <a:defRPr sz="21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094" y="8238271"/>
            <a:ext cx="5183938" cy="1125704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2" y="8712640"/>
            <a:ext cx="10517123" cy="4175069"/>
          </a:xfrm>
        </p:spPr>
        <p:txBody>
          <a:bodyPr>
            <a:normAutofit/>
          </a:bodyPr>
          <a:lstStyle>
            <a:lvl1pPr algn="ctr">
              <a:defRPr sz="5865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841" y="400006"/>
            <a:ext cx="4165803" cy="5040081"/>
          </a:xfrm>
        </p:spPr>
        <p:txBody>
          <a:bodyPr anchor="ctr" anchorCtr="0">
            <a:normAutofit/>
          </a:bodyPr>
          <a:lstStyle>
            <a:lvl1pPr>
              <a:defRPr sz="4265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750" y="2413752"/>
            <a:ext cx="5818218" cy="16045758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8235" indent="0">
              <a:buNone/>
              <a:defRPr sz="2665"/>
            </a:lvl7pPr>
            <a:lvl8pPr marL="4267835" indent="0">
              <a:buNone/>
              <a:defRPr sz="2665"/>
            </a:lvl8pPr>
            <a:lvl9pPr marL="4877435" indent="0">
              <a:buNone/>
              <a:defRPr sz="2665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921" y="6480104"/>
            <a:ext cx="4165803" cy="1200519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665"/>
            </a:lvl1pPr>
            <a:lvl2pPr marL="609600" indent="0">
              <a:buNone/>
              <a:defRPr sz="1865"/>
            </a:lvl2pPr>
            <a:lvl3pPr marL="1219200" indent="0">
              <a:buNone/>
              <a:defRPr sz="1600"/>
            </a:lvl3pPr>
            <a:lvl4pPr marL="1828800" indent="0">
              <a:buNone/>
              <a:defRPr sz="1335"/>
            </a:lvl4pPr>
            <a:lvl5pPr marL="2438400" indent="0">
              <a:buNone/>
              <a:defRPr sz="1335"/>
            </a:lvl5pPr>
            <a:lvl6pPr marL="3048000" indent="0">
              <a:buNone/>
              <a:defRPr sz="1335"/>
            </a:lvl6pPr>
            <a:lvl7pPr marL="3658235" indent="0">
              <a:buNone/>
              <a:defRPr sz="1335"/>
            </a:lvl7pPr>
            <a:lvl8pPr marL="4267835" indent="0">
              <a:buNone/>
              <a:defRPr sz="1335"/>
            </a:lvl8pPr>
            <a:lvl9pPr marL="4877435" indent="0">
              <a:buNone/>
              <a:defRPr sz="13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5907" y="1150018"/>
            <a:ext cx="1529538" cy="18305295"/>
          </a:xfrm>
        </p:spPr>
        <p:txBody>
          <a:bodyPr vert="eaVert">
            <a:normAutofit/>
          </a:bodyPr>
          <a:lstStyle>
            <a:lvl1pPr>
              <a:defRPr sz="5865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322" y="1150018"/>
            <a:ext cx="8881244" cy="1830529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22" y="1150018"/>
            <a:ext cx="10517123" cy="417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22" y="5750093"/>
            <a:ext cx="10517123" cy="13705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22" y="20020322"/>
            <a:ext cx="2743597" cy="1150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185" y="20020322"/>
            <a:ext cx="4115396" cy="1150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847" y="20020322"/>
            <a:ext cx="2743597" cy="1150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0000"/>
        </a:lnSpc>
        <a:spcBef>
          <a:spcPct val="267000"/>
        </a:spcBef>
        <a:buFont typeface="Arial" panose="020B0604020202020204" pitchFamily="34" charset="0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35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035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635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35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2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3.png"/><Relationship Id="rId4" Type="http://schemas.openxmlformats.org/officeDocument/2006/relationships/tags" Target="../tags/tag1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8085455"/>
            <a:ext cx="12193905" cy="61436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955083" y="8142919"/>
            <a:ext cx="9237412" cy="608735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35" y="7358581"/>
            <a:ext cx="12192496" cy="7843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614" y="7369377"/>
            <a:ext cx="1257482" cy="7843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36396" y="7511003"/>
            <a:ext cx="1937031" cy="4603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Robustness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73426" y="7511003"/>
            <a:ext cx="1444834" cy="4603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Fairness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18261" y="7511003"/>
            <a:ext cx="1257482" cy="4603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Privacy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84633" y="7511003"/>
            <a:ext cx="1257482" cy="4603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Safety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49447" y="7525611"/>
            <a:ext cx="4076020" cy="432063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altLang="zh-CN"/>
              <a:t>Find cases, models, and datasets</a:t>
            </a:r>
            <a:endParaRPr lang="en-US" altLang="zh-CN"/>
          </a:p>
        </p:txBody>
      </p:sp>
      <p:grpSp>
        <p:nvGrpSpPr>
          <p:cNvPr id="13" name="组合 12"/>
          <p:cNvGrpSpPr/>
          <p:nvPr/>
        </p:nvGrpSpPr>
        <p:grpSpPr>
          <a:xfrm>
            <a:off x="8062493" y="7582133"/>
            <a:ext cx="328342" cy="328342"/>
            <a:chOff x="2639" y="3924"/>
            <a:chExt cx="517" cy="517"/>
          </a:xfrm>
        </p:grpSpPr>
        <p:sp>
          <p:nvSpPr>
            <p:cNvPr id="11" name="椭圆 10"/>
            <p:cNvSpPr/>
            <p:nvPr/>
          </p:nvSpPr>
          <p:spPr>
            <a:xfrm>
              <a:off x="2639" y="3924"/>
              <a:ext cx="340" cy="340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>
              <a:stCxn id="11" idx="5"/>
            </p:cNvCxnSpPr>
            <p:nvPr/>
          </p:nvCxnSpPr>
          <p:spPr>
            <a:xfrm>
              <a:off x="2929" y="4214"/>
              <a:ext cx="227" cy="22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0" y="8142283"/>
            <a:ext cx="2793135" cy="4293222"/>
            <a:chOff x="0" y="1187"/>
            <a:chExt cx="4398" cy="6760"/>
          </a:xfrm>
        </p:grpSpPr>
        <p:sp>
          <p:nvSpPr>
            <p:cNvPr id="15" name="矩形 14"/>
            <p:cNvSpPr/>
            <p:nvPr/>
          </p:nvSpPr>
          <p:spPr>
            <a:xfrm>
              <a:off x="0" y="1233"/>
              <a:ext cx="4398" cy="6714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1187"/>
              <a:ext cx="4398" cy="83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>
                  <a:solidFill>
                    <a:schemeClr val="tx1"/>
                  </a:solidFill>
                </a:rPr>
                <a:t>Case 221015_2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0" y="2112"/>
              <a:ext cx="310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Model</a:t>
              </a:r>
              <a:endParaRPr lang="en-US" altLang="zh-CN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58" y="2692"/>
              <a:ext cx="4082" cy="6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400">
                  <a:solidFill>
                    <a:schemeClr val="tx1"/>
                  </a:solidFill>
                </a:rPr>
                <a:t>Please select the model path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0" y="3571"/>
              <a:ext cx="310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Data</a:t>
              </a:r>
              <a:endParaRPr lang="en-US" altLang="zh-CN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58" y="4151"/>
              <a:ext cx="4082" cy="6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400">
                  <a:solidFill>
                    <a:schemeClr val="tx1"/>
                  </a:solidFill>
                </a:rPr>
                <a:t>Please select the data path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0" y="5030"/>
              <a:ext cx="310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Size</a:t>
              </a:r>
              <a:endParaRPr lang="en-US" altLang="zh-CN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158" y="5610"/>
              <a:ext cx="4082" cy="6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400">
                  <a:solidFill>
                    <a:schemeClr val="tx1"/>
                  </a:solidFill>
                </a:rPr>
                <a:t>10%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34" name="等腰三角形 33"/>
            <p:cNvSpPr/>
            <p:nvPr/>
          </p:nvSpPr>
          <p:spPr>
            <a:xfrm flipV="1">
              <a:off x="3632" y="5809"/>
              <a:ext cx="397" cy="28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407" y="6741"/>
              <a:ext cx="3584" cy="7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Diagnose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pic>
          <p:nvPicPr>
            <p:cNvPr id="37" name="图片 36" descr="3645289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84" y="1445"/>
              <a:ext cx="454" cy="454"/>
            </a:xfrm>
            <a:prstGeom prst="rect">
              <a:avLst/>
            </a:prstGeom>
          </p:spPr>
        </p:pic>
      </p:grpSp>
      <p:sp>
        <p:nvSpPr>
          <p:cNvPr id="41" name="文本框 40"/>
          <p:cNvSpPr txBox="1"/>
          <p:nvPr/>
        </p:nvSpPr>
        <p:spPr>
          <a:xfrm>
            <a:off x="2955718" y="8278194"/>
            <a:ext cx="316212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Robustness</a:t>
            </a:r>
            <a:endParaRPr lang="en-US" altLang="zh-CN" sz="3200"/>
          </a:p>
        </p:txBody>
      </p:sp>
      <p:graphicFrame>
        <p:nvGraphicFramePr>
          <p:cNvPr id="44" name="表格 43"/>
          <p:cNvGraphicFramePr/>
          <p:nvPr>
            <p:custDataLst>
              <p:tags r:id="rId4"/>
            </p:custDataLst>
          </p:nvPr>
        </p:nvGraphicFramePr>
        <p:xfrm>
          <a:off x="2956353" y="8997754"/>
          <a:ext cx="9240520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065"/>
                <a:gridCol w="1155065"/>
                <a:gridCol w="1155065"/>
                <a:gridCol w="1155065"/>
                <a:gridCol w="1155065"/>
                <a:gridCol w="1155065"/>
                <a:gridCol w="1155065"/>
                <a:gridCol w="11550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Case</a:t>
                      </a:r>
                      <a:endParaRPr lang="en-US" altLang="zh-CN" sz="1800"/>
                    </a:p>
                  </a:txBody>
                  <a:tcPr marL="91453" marR="91453" marT="45726" marB="4572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Model</a:t>
                      </a:r>
                      <a:endParaRPr lang="en-US" altLang="zh-CN" sz="1800"/>
                    </a:p>
                  </a:txBody>
                  <a:tcPr marL="91453" marR="91453" marT="45726" marB="4572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Data</a:t>
                      </a:r>
                      <a:endParaRPr lang="en-US" altLang="zh-CN" sz="1800"/>
                    </a:p>
                  </a:txBody>
                  <a:tcPr marL="91453" marR="91453" marT="45726" marB="4572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Config</a:t>
                      </a:r>
                      <a:endParaRPr lang="en-US" altLang="zh-CN" sz="1800"/>
                    </a:p>
                  </a:txBody>
                  <a:tcPr marL="91453" marR="91453" marT="45726" marB="4572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Time</a:t>
                      </a:r>
                      <a:endParaRPr lang="en-US" altLang="zh-CN" sz="1800"/>
                    </a:p>
                  </a:txBody>
                  <a:tcPr marL="91453" marR="91453" marT="45726" marB="4572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Status</a:t>
                      </a:r>
                      <a:endParaRPr lang="zh-CN" altLang="en-US" sz="1800"/>
                    </a:p>
                  </a:txBody>
                  <a:tcPr marL="91444" marR="91444" marT="45722" marB="4572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Quality</a:t>
                      </a:r>
                      <a:endParaRPr lang="en-US" altLang="zh-CN" sz="1800"/>
                    </a:p>
                  </a:txBody>
                  <a:tcPr marL="91444" marR="91444" marT="45722" marB="4572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Export</a:t>
                      </a:r>
                      <a:endParaRPr lang="en-US" altLang="zh-CN" sz="1800"/>
                    </a:p>
                  </a:txBody>
                  <a:tcPr marL="91444" marR="91444" marT="45722" marB="4572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u="sng"/>
                        <a:t>221015_1</a:t>
                      </a:r>
                      <a:endParaRPr lang="en-US" altLang="zh-CN" sz="1400" u="sng"/>
                    </a:p>
                  </a:txBody>
                  <a:tcPr marL="91444" marR="91444" marT="45722" marB="45722" anchor="ctr" anchorCtr="0">
                    <a:solidFill>
                      <a:schemeClr val="accent6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LeNet5</a:t>
                      </a:r>
                      <a:endParaRPr lang="en-US" altLang="zh-CN" sz="1400"/>
                    </a:p>
                  </a:txBody>
                  <a:tcPr marL="91444" marR="91444" marT="45722" marB="45722" anchor="ctr" anchorCtr="0">
                    <a:solidFill>
                      <a:schemeClr val="accent6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MNIST</a:t>
                      </a:r>
                      <a:endParaRPr lang="en-US" altLang="zh-CN" sz="1400"/>
                    </a:p>
                  </a:txBody>
                  <a:tcPr marL="91444" marR="91444" marT="45722" marB="45722" anchor="ctr" anchorCtr="0">
                    <a:solidFill>
                      <a:schemeClr val="accent6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30%; </a:t>
                      </a:r>
                      <a:endParaRPr lang="en-US" altLang="zh-CN" sz="1400"/>
                    </a:p>
                    <a:p>
                      <a:pPr algn="ctr">
                        <a:buNone/>
                      </a:pPr>
                      <a:r>
                        <a:rPr lang="en-US" altLang="zh-CN" sz="1400"/>
                        <a:t>FGSM; </a:t>
                      </a:r>
                      <a:endParaRPr lang="en-US" altLang="zh-CN" sz="1400"/>
                    </a:p>
                    <a:p>
                      <a:pPr algn="ctr">
                        <a:buNone/>
                      </a:pPr>
                      <a:r>
                        <a:rPr lang="en-US" altLang="zh-CN" sz="1400"/>
                        <a:t>0.3</a:t>
                      </a:r>
                      <a:endParaRPr lang="en-US" altLang="zh-CN" sz="1400"/>
                    </a:p>
                  </a:txBody>
                  <a:tcPr marL="91444" marR="91444" marT="45722" marB="45722" anchor="ctr" anchorCtr="0">
                    <a:solidFill>
                      <a:schemeClr val="accent6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2022.10.15 11:23:00</a:t>
                      </a:r>
                      <a:endParaRPr lang="en-US" altLang="zh-CN" sz="1400"/>
                    </a:p>
                  </a:txBody>
                  <a:tcPr marL="91444" marR="91444" marT="45722" marB="45722" anchor="ctr" anchorCtr="0">
                    <a:solidFill>
                      <a:schemeClr val="accent6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Diagnose</a:t>
                      </a:r>
                      <a:endParaRPr lang="en-US" altLang="zh-CN" sz="1400"/>
                    </a:p>
                  </a:txBody>
                  <a:tcPr marL="91444" marR="91444" marT="45722" marB="45722" anchor="ctr" anchorCtr="0">
                    <a:solidFill>
                      <a:schemeClr val="accent6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 marL="91444" marR="91444" marT="45722" marB="45722" anchor="ctr" anchorCtr="0">
                    <a:solidFill>
                      <a:schemeClr val="accent6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 marL="91444" marR="91444" marT="45722" marB="45722" anchor="ctr" anchorCtr="0">
                    <a:solidFill>
                      <a:schemeClr val="accent6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u="sng"/>
                        <a:t>221014_2</a:t>
                      </a:r>
                      <a:endParaRPr lang="en-US" altLang="zh-CN" sz="1400" u="sng"/>
                    </a:p>
                  </a:txBody>
                  <a:tcPr marL="91453" marR="91453" marT="45726" marB="45726" anchor="ctr" anchorCtr="0"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VGG11</a:t>
                      </a:r>
                      <a:endParaRPr lang="en-US" altLang="zh-CN" sz="1400"/>
                    </a:p>
                  </a:txBody>
                  <a:tcPr marL="91453" marR="91453" marT="45726" marB="45726" anchor="ctr" anchorCtr="0"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CIFAR10</a:t>
                      </a:r>
                      <a:endParaRPr lang="en-US" altLang="zh-CN" sz="1400"/>
                    </a:p>
                  </a:txBody>
                  <a:tcPr marL="91453" marR="91453" marT="45726" marB="45726" anchor="ctr" anchorCtr="0"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10%; </a:t>
                      </a:r>
                      <a:endParaRPr lang="en-US" altLang="zh-CN" sz="1400"/>
                    </a:p>
                    <a:p>
                      <a:pPr algn="ctr">
                        <a:buNone/>
                      </a:pPr>
                      <a:r>
                        <a:rPr lang="en-US" altLang="zh-CN" sz="1400"/>
                        <a:t>GNI; </a:t>
                      </a:r>
                      <a:endParaRPr lang="en-US" altLang="zh-CN" sz="1400"/>
                    </a:p>
                    <a:p>
                      <a:pPr algn="ctr">
                        <a:buNone/>
                      </a:pPr>
                      <a:r>
                        <a:rPr lang="en-US" altLang="zh-CN" sz="1400"/>
                        <a:t>0.1</a:t>
                      </a:r>
                      <a:endParaRPr lang="en-US" altLang="zh-CN" sz="1400"/>
                    </a:p>
                  </a:txBody>
                  <a:tcPr marL="91453" marR="91453" marT="45726" marB="45726" anchor="ctr" anchorCtr="0"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2022.10.14 08:08:08</a:t>
                      </a:r>
                      <a:endParaRPr lang="en-US" altLang="zh-CN" sz="1400"/>
                    </a:p>
                  </a:txBody>
                  <a:tcPr marL="91453" marR="91453" marT="45726" marB="45726" anchor="ctr" anchorCtr="0"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Finish</a:t>
                      </a:r>
                      <a:endParaRPr lang="en-US" altLang="zh-CN" sz="1400"/>
                    </a:p>
                  </a:txBody>
                  <a:tcPr marL="91453" marR="91453" marT="45726" marB="45726" anchor="ctr" anchorCtr="0"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u="sng"/>
                        <a:t>Low</a:t>
                      </a:r>
                      <a:endParaRPr lang="en-US" altLang="zh-CN" sz="1400" u="sng"/>
                    </a:p>
                  </a:txBody>
                  <a:tcPr marL="91444" marR="91444" marT="45722" marB="45722" anchor="ctr" anchorCtr="0"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 marL="91444" marR="91444" marT="45722" marB="45722" anchor="ctr" anchorCtr="0"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u="sng">
                          <a:sym typeface="+mn-ea"/>
                        </a:rPr>
                        <a:t>221014_1</a:t>
                      </a:r>
                      <a:endParaRPr lang="en-US" altLang="zh-CN" sz="1400" u="sng"/>
                    </a:p>
                  </a:txBody>
                  <a:tcPr marL="91444" marR="91444" marT="45722" marB="45722" anchor="ctr" anchorCtr="0">
                    <a:solidFill>
                      <a:schemeClr val="accent6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VGG16</a:t>
                      </a:r>
                      <a:endParaRPr lang="en-US" altLang="zh-CN" sz="1400"/>
                    </a:p>
                  </a:txBody>
                  <a:tcPr marL="91444" marR="91444" marT="45722" marB="45722" anchor="ctr" anchorCtr="0">
                    <a:solidFill>
                      <a:schemeClr val="accent6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CIFAR10</a:t>
                      </a:r>
                      <a:r>
                        <a:rPr lang="en-US" altLang="zh-CN" sz="1400"/>
                        <a:t>0</a:t>
                      </a:r>
                      <a:endParaRPr lang="en-US" altLang="zh-CN" sz="1400"/>
                    </a:p>
                  </a:txBody>
                  <a:tcPr marL="91444" marR="91444" marT="45722" marB="45722" anchor="ctr" anchorCtr="0">
                    <a:solidFill>
                      <a:schemeClr val="accent6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50%; </a:t>
                      </a:r>
                      <a:endParaRPr lang="en-US" altLang="zh-CN" sz="1400"/>
                    </a:p>
                    <a:p>
                      <a:pPr algn="ctr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BIM; </a:t>
                      </a:r>
                      <a:endParaRPr lang="en-US" altLang="zh-CN" sz="1400"/>
                    </a:p>
                    <a:p>
                      <a:pPr algn="ctr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0.03</a:t>
                      </a:r>
                      <a:endParaRPr lang="en-US" altLang="zh-CN" sz="1400"/>
                    </a:p>
                  </a:txBody>
                  <a:tcPr marL="91444" marR="91444" marT="45722" marB="45722" anchor="ctr" anchorCtr="0">
                    <a:solidFill>
                      <a:schemeClr val="accent6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2022.10.14 01:30:27</a:t>
                      </a:r>
                      <a:endParaRPr lang="en-US" altLang="zh-CN" sz="1400"/>
                    </a:p>
                  </a:txBody>
                  <a:tcPr marL="91444" marR="91444" marT="45722" marB="45722" anchor="ctr" anchorCtr="0">
                    <a:solidFill>
                      <a:schemeClr val="accent6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Finish</a:t>
                      </a:r>
                      <a:endParaRPr lang="en-US" altLang="zh-CN" sz="1400"/>
                    </a:p>
                  </a:txBody>
                  <a:tcPr marL="91444" marR="91444" marT="45722" marB="45722" anchor="ctr" anchorCtr="0">
                    <a:solidFill>
                      <a:schemeClr val="accent6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u="sng"/>
                        <a:t>High</a:t>
                      </a:r>
                      <a:endParaRPr lang="en-US" altLang="zh-CN" sz="1400" u="sng"/>
                    </a:p>
                  </a:txBody>
                  <a:tcPr marL="91444" marR="91444" marT="45722" marB="45722" anchor="ctr" anchorCtr="0">
                    <a:solidFill>
                      <a:schemeClr val="accent6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 marL="91444" marR="91444" marT="45722" marB="45722" anchor="ctr" anchorCtr="0">
                    <a:solidFill>
                      <a:schemeClr val="accent6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下箭头 47"/>
          <p:cNvSpPr/>
          <p:nvPr/>
        </p:nvSpPr>
        <p:spPr>
          <a:xfrm>
            <a:off x="11485004" y="10306042"/>
            <a:ext cx="252037" cy="36005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下箭头 48"/>
          <p:cNvSpPr/>
          <p:nvPr/>
        </p:nvSpPr>
        <p:spPr>
          <a:xfrm>
            <a:off x="11485004" y="11059897"/>
            <a:ext cx="252037" cy="36005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955718" y="11618143"/>
            <a:ext cx="9236777" cy="5328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altLang="zh-CN"/>
              <a:t>Case per page 3       , 1-3 of 3     &lt;      &gt; </a:t>
            </a:r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</a:rPr>
              <a:t>x</a:t>
            </a:r>
            <a:endParaRPr lang="en-US" altLang="zh-CN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等腰三角形 51"/>
          <p:cNvSpPr/>
          <p:nvPr/>
        </p:nvSpPr>
        <p:spPr>
          <a:xfrm flipV="1">
            <a:off x="9687693" y="11812481"/>
            <a:ext cx="216031" cy="14402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955083" y="13645991"/>
            <a:ext cx="9238684" cy="583649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Copyright © </a:t>
            </a:r>
            <a:r>
              <a:rPr lang="en-US" altLang="zh-CN"/>
              <a:t>AID Technology 2022-2025</a:t>
            </a:r>
            <a:r>
              <a:rPr lang="zh-CN" altLang="en-US"/>
              <a:t>. All right reserved.</a:t>
            </a:r>
            <a:endParaRPr lang="zh-CN" altLang="en-US"/>
          </a:p>
        </p:txBody>
      </p:sp>
      <p:pic>
        <p:nvPicPr>
          <p:cNvPr id="2" name="图片 1" descr="4122325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80105" y="11730990"/>
            <a:ext cx="288000" cy="28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635" y="763905"/>
            <a:ext cx="12193905" cy="208356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0" y="4445"/>
            <a:ext cx="12194471" cy="771561"/>
            <a:chOff x="0" y="8791"/>
            <a:chExt cx="19203" cy="1215"/>
          </a:xfrm>
        </p:grpSpPr>
        <p:sp>
          <p:nvSpPr>
            <p:cNvPr id="3" name="矩形 2"/>
            <p:cNvSpPr/>
            <p:nvPr/>
          </p:nvSpPr>
          <p:spPr>
            <a:xfrm>
              <a:off x="0" y="8791"/>
              <a:ext cx="19203" cy="11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04" y="8808"/>
              <a:ext cx="1980" cy="1198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3049" y="8994"/>
              <a:ext cx="3050" cy="725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p>
              <a:r>
                <a:rPr lang="en-US" altLang="zh-CN" sz="2400" b="1">
                  <a:solidFill>
                    <a:schemeClr val="bg1"/>
                  </a:solidFill>
                </a:rPr>
                <a:t>Robustness</a:t>
              </a:r>
              <a:endParaRPr lang="en-US" altLang="zh-CN" sz="2400" b="1">
                <a:solidFill>
                  <a:schemeClr val="bg1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100" y="8994"/>
              <a:ext cx="2275" cy="725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p>
              <a:r>
                <a:rPr lang="en-US" altLang="zh-CN" sz="2400" b="1">
                  <a:solidFill>
                    <a:schemeClr val="bg1"/>
                  </a:solidFill>
                </a:rPr>
                <a:t>Fairness</a:t>
              </a:r>
              <a:endParaRPr lang="en-US" altLang="zh-CN" sz="2400" b="1">
                <a:solidFill>
                  <a:schemeClr val="bg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375" y="8994"/>
              <a:ext cx="1980" cy="725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p>
              <a:r>
                <a:rPr lang="en-US" altLang="zh-CN" sz="2400" b="1">
                  <a:solidFill>
                    <a:schemeClr val="bg1"/>
                  </a:solidFill>
                </a:rPr>
                <a:t>Privacy</a:t>
              </a:r>
              <a:endParaRPr lang="en-US" altLang="zh-CN" sz="2400" b="1">
                <a:solidFill>
                  <a:schemeClr val="bg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369" y="8994"/>
              <a:ext cx="1980" cy="725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p>
              <a:r>
                <a:rPr lang="en-US" altLang="zh-CN" sz="2400" b="1">
                  <a:solidFill>
                    <a:schemeClr val="bg1"/>
                  </a:solidFill>
                </a:rPr>
                <a:t>Safety</a:t>
              </a:r>
              <a:endParaRPr lang="en-US" altLang="zh-CN" sz="2400" b="1">
                <a:solidFill>
                  <a:schemeClr val="bg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2518" y="9017"/>
              <a:ext cx="6419" cy="680"/>
            </a:xfrm>
            <a:prstGeom prst="rect">
              <a:avLst/>
            </a:prstGeom>
            <a:solidFill>
              <a:schemeClr val="accent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en-US" altLang="zh-CN"/>
                <a:t>Find cases, models, and datasets</a:t>
              </a:r>
              <a:endParaRPr lang="en-US" altLang="zh-CN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2696" y="9106"/>
              <a:ext cx="517" cy="517"/>
              <a:chOff x="2639" y="3924"/>
              <a:chExt cx="517" cy="517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2639" y="3924"/>
                <a:ext cx="340" cy="340"/>
              </a:xfrm>
              <a:prstGeom prst="ellipse">
                <a:avLst/>
              </a:prstGeom>
              <a:solidFill>
                <a:schemeClr val="accent3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2" name="直接连接符 11"/>
              <p:cNvCxnSpPr>
                <a:stCxn id="11" idx="5"/>
              </p:cNvCxnSpPr>
              <p:nvPr/>
            </p:nvCxnSpPr>
            <p:spPr>
              <a:xfrm>
                <a:off x="2929" y="4214"/>
                <a:ext cx="227" cy="227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组合 45"/>
          <p:cNvGrpSpPr/>
          <p:nvPr/>
        </p:nvGrpSpPr>
        <p:grpSpPr>
          <a:xfrm>
            <a:off x="0" y="765172"/>
            <a:ext cx="2793135" cy="3255481"/>
            <a:chOff x="0" y="1205"/>
            <a:chExt cx="4398" cy="5126"/>
          </a:xfrm>
        </p:grpSpPr>
        <p:grpSp>
          <p:nvGrpSpPr>
            <p:cNvPr id="40" name="组合 39"/>
            <p:cNvGrpSpPr/>
            <p:nvPr/>
          </p:nvGrpSpPr>
          <p:grpSpPr>
            <a:xfrm>
              <a:off x="0" y="1205"/>
              <a:ext cx="4398" cy="5126"/>
              <a:chOff x="0" y="1205"/>
              <a:chExt cx="4398" cy="512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0" y="1233"/>
                <a:ext cx="4398" cy="509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0" y="1205"/>
                <a:ext cx="4398" cy="83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en-US" altLang="zh-CN">
                    <a:solidFill>
                      <a:schemeClr val="tx1"/>
                    </a:solidFill>
                  </a:rPr>
                  <a:t>Case 221015_1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0" y="2112"/>
                <a:ext cx="310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Data</a:t>
                </a:r>
                <a:endParaRPr lang="en-US" altLang="zh-CN"/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158" y="2692"/>
                <a:ext cx="4082" cy="68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en-US" altLang="zh-CN" sz="1400">
                    <a:solidFill>
                      <a:schemeClr val="tx1"/>
                    </a:solidFill>
                  </a:rPr>
                  <a:t>MNIST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0" y="3571"/>
                <a:ext cx="310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Size</a:t>
                </a:r>
                <a:endParaRPr lang="en-US" altLang="zh-CN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158" y="4151"/>
                <a:ext cx="4082" cy="68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en-US" altLang="zh-CN" sz="1400">
                    <a:solidFill>
                      <a:schemeClr val="tx1"/>
                    </a:solidFill>
                  </a:rPr>
                  <a:t>30%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07" y="5183"/>
                <a:ext cx="3584" cy="76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000" b="1">
                    <a:solidFill>
                      <a:schemeClr val="tx1"/>
                    </a:solidFill>
                  </a:rPr>
                  <a:t>Diagnose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等腰三角形 4"/>
            <p:cNvSpPr/>
            <p:nvPr/>
          </p:nvSpPr>
          <p:spPr>
            <a:xfrm flipV="1">
              <a:off x="3632" y="4349"/>
              <a:ext cx="397" cy="28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2" name="矩形 51"/>
          <p:cNvSpPr/>
          <p:nvPr/>
        </p:nvSpPr>
        <p:spPr>
          <a:xfrm>
            <a:off x="2983230" y="776605"/>
            <a:ext cx="9209405" cy="201853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978579" y="797639"/>
            <a:ext cx="374323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Robustness Report</a:t>
            </a:r>
            <a:endParaRPr lang="en-US" altLang="zh-CN" sz="3200"/>
          </a:p>
        </p:txBody>
      </p:sp>
      <p:sp>
        <p:nvSpPr>
          <p:cNvPr id="14" name="文本框 13"/>
          <p:cNvSpPr txBox="1"/>
          <p:nvPr/>
        </p:nvSpPr>
        <p:spPr>
          <a:xfrm>
            <a:off x="2983024" y="1381302"/>
            <a:ext cx="89097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Model: LeNet5  </a:t>
            </a:r>
            <a:endParaRPr lang="en-US" altLang="zh-CN"/>
          </a:p>
          <a:p>
            <a:r>
              <a:rPr lang="en-US" altLang="zh-CN"/>
              <a:t> Data:MNIST</a:t>
            </a:r>
            <a:endParaRPr lang="en-US" altLang="zh-CN"/>
          </a:p>
          <a:p>
            <a:r>
              <a:rPr lang="en-US" altLang="zh-CN"/>
              <a:t>Size: 30%   </a:t>
            </a:r>
            <a:endParaRPr lang="en-US" altLang="zh-CN"/>
          </a:p>
        </p:txBody>
      </p:sp>
      <p:grpSp>
        <p:nvGrpSpPr>
          <p:cNvPr id="53" name="组合 52"/>
          <p:cNvGrpSpPr/>
          <p:nvPr/>
        </p:nvGrpSpPr>
        <p:grpSpPr>
          <a:xfrm>
            <a:off x="3001287" y="9154208"/>
            <a:ext cx="9012590" cy="2784878"/>
            <a:chOff x="4500" y="3845"/>
            <a:chExt cx="14191" cy="4385"/>
          </a:xfrm>
        </p:grpSpPr>
        <p:sp>
          <p:nvSpPr>
            <p:cNvPr id="54" name="文本框 53"/>
            <p:cNvSpPr txBox="1"/>
            <p:nvPr/>
          </p:nvSpPr>
          <p:spPr>
            <a:xfrm>
              <a:off x="4500" y="3845"/>
              <a:ext cx="616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Generated Data Examples</a:t>
              </a:r>
              <a:endParaRPr lang="en-US" altLang="zh-CN" sz="240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4662" y="7747"/>
              <a:ext cx="1402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* Click to switch examples, the number in brackets is the current classification result.  </a:t>
              </a:r>
              <a:endParaRPr lang="en-US" altLang="zh-CN" sz="1400"/>
            </a:p>
          </p:txBody>
        </p:sp>
        <p:pic>
          <p:nvPicPr>
            <p:cNvPr id="56" name="图片 55" descr="0_3_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84" y="4831"/>
              <a:ext cx="1984" cy="1984"/>
            </a:xfrm>
            <a:prstGeom prst="rect">
              <a:avLst/>
            </a:prstGeom>
          </p:spPr>
        </p:pic>
        <p:pic>
          <p:nvPicPr>
            <p:cNvPr id="57" name="图片 56" descr="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" y="4838"/>
              <a:ext cx="1984" cy="1984"/>
            </a:xfrm>
            <a:prstGeom prst="rect">
              <a:avLst/>
            </a:prstGeom>
          </p:spPr>
        </p:pic>
        <p:pic>
          <p:nvPicPr>
            <p:cNvPr id="58" name="图片 57" descr="0_3_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79" y="4821"/>
              <a:ext cx="1984" cy="1984"/>
            </a:xfrm>
            <a:prstGeom prst="rect">
              <a:avLst/>
            </a:prstGeom>
          </p:spPr>
        </p:pic>
        <p:sp>
          <p:nvSpPr>
            <p:cNvPr id="59" name="文本框 58"/>
            <p:cNvSpPr txBox="1"/>
            <p:nvPr/>
          </p:nvSpPr>
          <p:spPr>
            <a:xfrm>
              <a:off x="4929" y="7019"/>
              <a:ext cx="2275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/>
                <a:t>Original Data</a:t>
              </a:r>
              <a:endParaRPr lang="en-US" altLang="zh-CN" sz="160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9534" y="7014"/>
              <a:ext cx="2275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/>
                <a:t>Noise</a:t>
              </a:r>
              <a:endParaRPr lang="en-US" altLang="zh-CN" sz="160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3751" y="7035"/>
              <a:ext cx="305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/>
                <a:t>Generated Data (3)</a:t>
              </a:r>
              <a:endParaRPr lang="en-US" altLang="zh-CN" sz="1600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2978150" y="4863465"/>
            <a:ext cx="7763870" cy="812838"/>
            <a:chOff x="4654" y="17185"/>
            <a:chExt cx="12226" cy="1280"/>
          </a:xfrm>
        </p:grpSpPr>
        <p:sp>
          <p:nvSpPr>
            <p:cNvPr id="73" name="文本框 72"/>
            <p:cNvSpPr txBox="1"/>
            <p:nvPr/>
          </p:nvSpPr>
          <p:spPr>
            <a:xfrm>
              <a:off x="4654" y="17185"/>
              <a:ext cx="616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Accuracy</a:t>
              </a:r>
              <a:endParaRPr lang="en-US" altLang="zh-CN" sz="240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690" y="17934"/>
              <a:ext cx="291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600"/>
                <a:t>Original Accuracy</a:t>
              </a:r>
              <a:endParaRPr lang="en-US" altLang="zh-CN" sz="1600"/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8376" y="18029"/>
              <a:ext cx="8504" cy="340"/>
              <a:chOff x="8359" y="9238"/>
              <a:chExt cx="8503" cy="340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8359" y="9238"/>
                <a:ext cx="8249" cy="340"/>
              </a:xfrm>
              <a:prstGeom prst="rect">
                <a:avLst/>
              </a:prstGeom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97.0%</a:t>
                </a:r>
                <a:endParaRPr lang="en-US" altLang="zh-CN" sz="1000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16608" y="9238"/>
                <a:ext cx="255" cy="3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82" name="文本框 81"/>
          <p:cNvSpPr txBox="1"/>
          <p:nvPr/>
        </p:nvSpPr>
        <p:spPr>
          <a:xfrm>
            <a:off x="2977945" y="2232315"/>
            <a:ext cx="391407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Summary</a:t>
            </a:r>
            <a:endParaRPr lang="en-US" altLang="zh-CN" sz="2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953813" y="20962084"/>
            <a:ext cx="9238684" cy="583649"/>
          </a:xfrm>
          <a:prstGeom prst="rect">
            <a:avLst/>
          </a:prstGeom>
          <a:solidFill>
            <a:srgbClr val="B2B2B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Copyright © </a:t>
            </a:r>
            <a:r>
              <a:rPr lang="en-US" altLang="zh-CN"/>
              <a:t>AID Technology 2022-2025</a:t>
            </a:r>
            <a:r>
              <a:rPr lang="zh-CN" altLang="en-US"/>
              <a:t>. All right reserved.</a:t>
            </a:r>
            <a:endParaRPr lang="zh-CN" altLang="en-US"/>
          </a:p>
        </p:txBody>
      </p:sp>
      <p:grpSp>
        <p:nvGrpSpPr>
          <p:cNvPr id="84" name="组合 83"/>
          <p:cNvGrpSpPr/>
          <p:nvPr/>
        </p:nvGrpSpPr>
        <p:grpSpPr>
          <a:xfrm>
            <a:off x="2983230" y="5922010"/>
            <a:ext cx="7764505" cy="1179885"/>
            <a:chOff x="4654" y="17185"/>
            <a:chExt cx="12227" cy="1858"/>
          </a:xfrm>
        </p:grpSpPr>
        <p:sp>
          <p:nvSpPr>
            <p:cNvPr id="85" name="文本框 84"/>
            <p:cNvSpPr txBox="1"/>
            <p:nvPr/>
          </p:nvSpPr>
          <p:spPr>
            <a:xfrm>
              <a:off x="4654" y="17185"/>
              <a:ext cx="616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Testing Coverage</a:t>
              </a:r>
              <a:endParaRPr lang="en-US" altLang="zh-CN" sz="240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4690" y="17934"/>
              <a:ext cx="291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600"/>
                <a:t>NC</a:t>
              </a:r>
              <a:endParaRPr lang="en-US" altLang="zh-CN" sz="16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4690" y="18512"/>
              <a:ext cx="335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600"/>
                <a:t>KNC</a:t>
              </a:r>
              <a:endParaRPr lang="en-US" altLang="zh-CN" sz="1600"/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8376" y="18029"/>
              <a:ext cx="8497" cy="341"/>
              <a:chOff x="8359" y="9238"/>
              <a:chExt cx="8496" cy="341"/>
            </a:xfrm>
          </p:grpSpPr>
          <p:sp>
            <p:nvSpPr>
              <p:cNvPr id="89" name="矩形 88"/>
              <p:cNvSpPr/>
              <p:nvPr/>
            </p:nvSpPr>
            <p:spPr>
              <a:xfrm>
                <a:off x="8359" y="9238"/>
                <a:ext cx="7313" cy="340"/>
              </a:xfrm>
              <a:prstGeom prst="rect">
                <a:avLst/>
              </a:prstGeom>
              <a:gradFill>
                <a:gsLst>
                  <a:gs pos="0">
                    <a:srgbClr val="14CD68"/>
                  </a:gs>
                  <a:gs pos="81000">
                    <a:srgbClr val="035C7D">
                      <a:alpha val="100000"/>
                    </a:srgb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86.0%</a:t>
                </a:r>
                <a:endParaRPr lang="en-US" altLang="zh-CN" sz="1000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15665" y="9239"/>
                <a:ext cx="1190" cy="3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8377" y="18607"/>
              <a:ext cx="8504" cy="342"/>
              <a:chOff x="8359" y="9236"/>
              <a:chExt cx="8503" cy="342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8359" y="9238"/>
                <a:ext cx="879" cy="340"/>
              </a:xfrm>
              <a:prstGeom prst="rect">
                <a:avLst/>
              </a:prstGeom>
              <a:gradFill>
                <a:gsLst>
                  <a:gs pos="0">
                    <a:srgbClr val="14CD68"/>
                  </a:gs>
                  <a:gs pos="81000">
                    <a:srgbClr val="035C7D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>
                    <a:sym typeface="+mn-ea"/>
                  </a:rPr>
                  <a:t>10.3%</a:t>
                </a:r>
                <a:endParaRPr lang="en-US" altLang="zh-CN" sz="1000">
                  <a:sym typeface="+mn-ea"/>
                </a:endParaRPr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9238" y="9236"/>
                <a:ext cx="7624" cy="3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2983230" y="2696210"/>
            <a:ext cx="60483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Quality</a:t>
            </a:r>
            <a:r>
              <a:rPr lang="en-US" altLang="zh-CN"/>
              <a:t>: Medium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Score: 3.7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Description: The model has been well tested, the results show that it is vulnerable against transferable adversarial attack.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2978289" y="11939258"/>
            <a:ext cx="391432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Generated Metrics</a:t>
            </a:r>
            <a:endParaRPr lang="en-US" altLang="zh-CN" sz="2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39" name="表格 38"/>
          <p:cNvGraphicFramePr/>
          <p:nvPr>
            <p:custDataLst>
              <p:tags r:id="rId5"/>
            </p:custDataLst>
          </p:nvPr>
        </p:nvGraphicFramePr>
        <p:xfrm>
          <a:off x="3118631" y="12573648"/>
          <a:ext cx="8534400" cy="485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5822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Category</a:t>
                      </a:r>
                      <a:endParaRPr lang="zh-CN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sym typeface="+mn-ea"/>
                        </a:rPr>
                        <a:t>Metrics</a:t>
                      </a:r>
                      <a:endParaRPr lang="en-US" altLang="zh-CN" sz="24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Result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R</a:t>
                      </a:r>
                      <a:r>
                        <a:rPr lang="zh-CN" altLang="en-US" sz="2400"/>
                        <a:t>eference</a:t>
                      </a:r>
                      <a:endParaRPr lang="zh-CN" altLang="en-US" sz="2400"/>
                    </a:p>
                  </a:txBody>
                  <a:tcPr anchor="ctr" anchorCtr="0"/>
                </a:tc>
              </a:tr>
              <a:tr h="582295"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</a:rPr>
                        <a:t>Misclassification</a:t>
                      </a:r>
                      <a:endParaRPr lang="en-US" altLang="zh-CN" sz="20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RAC</a:t>
                      </a:r>
                      <a:endParaRPr lang="en-US" altLang="zh-CN" sz="2000"/>
                    </a:p>
                  </a:txBody>
                  <a:tcPr anchor="ctr" anchorCtr="0"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0.67</a:t>
                      </a:r>
                      <a:endParaRPr lang="en-US" altLang="zh-CN" sz="2000"/>
                    </a:p>
                  </a:txBody>
                  <a:tcPr anchor="ctr" anchorCtr="0"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0.5-0.7</a:t>
                      </a:r>
                      <a:endParaRPr lang="en-US" altLang="zh-CN" sz="2000"/>
                    </a:p>
                  </a:txBody>
                  <a:tcPr anchor="ctr" anchorCtr="0">
                    <a:solidFill>
                      <a:srgbClr val="D2DEEF"/>
                    </a:solidFill>
                  </a:tcPr>
                </a:tc>
              </a:tr>
              <a:tr h="582295">
                <a:tc vMerge="1">
                  <a:tcPr anchor="ctr" anchorCtr="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WCRAC</a:t>
                      </a:r>
                      <a:endParaRPr lang="en-US" altLang="zh-CN" sz="2000"/>
                    </a:p>
                  </a:txBody>
                  <a:tcPr anchor="ctr" anchorCtr="0"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0.43</a:t>
                      </a:r>
                      <a:endParaRPr lang="en-US" altLang="zh-CN" sz="2000"/>
                    </a:p>
                  </a:txBody>
                  <a:tcPr anchor="ctr" anchorCtr="0"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0.3-0.5</a:t>
                      </a:r>
                      <a:endParaRPr lang="en-US" altLang="zh-CN" sz="2000"/>
                    </a:p>
                  </a:txBody>
                  <a:tcPr anchor="ctr" anchorCtr="0">
                    <a:solidFill>
                      <a:srgbClr val="D2DEEF"/>
                    </a:solidFill>
                  </a:tcPr>
                </a:tc>
              </a:tr>
              <a:tr h="582295">
                <a:tc vMerge="1">
                  <a:tcPr anchor="ctr" anchorCtr="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ACAC</a:t>
                      </a:r>
                      <a:endParaRPr lang="en-US" altLang="zh-CN" sz="2000"/>
                    </a:p>
                  </a:txBody>
                  <a:tcPr anchor="ctr" anchorCtr="0"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0.76</a:t>
                      </a:r>
                      <a:endParaRPr lang="en-US" altLang="zh-CN" sz="2000"/>
                    </a:p>
                  </a:txBody>
                  <a:tcPr anchor="ctr" anchorCtr="0"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0.40-0.60</a:t>
                      </a:r>
                      <a:endParaRPr lang="en-US" altLang="zh-CN" sz="2000"/>
                    </a:p>
                  </a:txBody>
                  <a:tcPr anchor="ctr" anchorCtr="0">
                    <a:solidFill>
                      <a:srgbClr val="EAEFF7"/>
                    </a:solidFill>
                  </a:tcPr>
                </a:tc>
              </a:tr>
              <a:tr h="504825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ACTC</a:t>
                      </a:r>
                      <a:endParaRPr lang="en-US" altLang="zh-CN" sz="2000"/>
                    </a:p>
                  </a:txBody>
                  <a:tcPr anchor="ctr" anchorCtr="0"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0.17</a:t>
                      </a:r>
                      <a:endParaRPr lang="en-US" altLang="zh-CN" sz="2000"/>
                    </a:p>
                  </a:txBody>
                  <a:tcPr anchor="ctr" anchorCtr="0"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0.15-0.30</a:t>
                      </a:r>
                      <a:endParaRPr lang="en-US" altLang="zh-CN" sz="2000"/>
                    </a:p>
                  </a:txBody>
                  <a:tcPr anchor="ctr" anchorCtr="0">
                    <a:solidFill>
                      <a:srgbClr val="D2DEEF"/>
                    </a:solidFill>
                  </a:tcPr>
                </a:tc>
              </a:tr>
              <a:tr h="504825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</a:rPr>
                        <a:t>Imperceptibility</a:t>
                      </a:r>
                      <a:endParaRPr lang="en-US" altLang="zh-CN" sz="20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ALD</a:t>
                      </a:r>
                      <a:r>
                        <a:rPr lang="en-US" altLang="zh-CN" sz="2000" baseline="-25000"/>
                        <a:t>2</a:t>
                      </a:r>
                      <a:endParaRPr lang="en-US" altLang="zh-CN" sz="2000" baseline="-25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0.73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1.00-1.50</a:t>
                      </a:r>
                      <a:endParaRPr lang="en-US" altLang="zh-CN" sz="2000"/>
                    </a:p>
                  </a:txBody>
                  <a:tcPr anchor="ctr" anchorCtr="0"/>
                </a:tc>
              </a:tr>
              <a:tr h="504190">
                <a:tc vMerge="1"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ASS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0.55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0.30-0.60</a:t>
                      </a:r>
                      <a:endParaRPr lang="en-US" altLang="zh-CN" sz="2000"/>
                    </a:p>
                  </a:txBody>
                  <a:tcPr anchor="ctr" anchorCtr="0"/>
                </a:tc>
              </a:tr>
              <a:tr h="504825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</a:rPr>
                        <a:t>Tolerance</a:t>
                      </a:r>
                      <a:endParaRPr lang="en-US" altLang="zh-CN" sz="20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NTE</a:t>
                      </a:r>
                      <a:endParaRPr lang="en-US" altLang="zh-CN" sz="2000"/>
                    </a:p>
                  </a:txBody>
                  <a:tcPr anchor="ctr" anchorCtr="0"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0.62</a:t>
                      </a:r>
                      <a:endParaRPr lang="en-US" altLang="zh-CN" sz="2000"/>
                    </a:p>
                  </a:txBody>
                  <a:tcPr anchor="ctr" anchorCtr="0"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0.50-0.80</a:t>
                      </a:r>
                      <a:endParaRPr lang="en-US" altLang="zh-CN" sz="2000"/>
                    </a:p>
                  </a:txBody>
                  <a:tcPr anchor="ctr" anchorCtr="0">
                    <a:solidFill>
                      <a:srgbClr val="EAEFF7"/>
                    </a:solidFill>
                  </a:tcPr>
                </a:tc>
              </a:tr>
              <a:tr h="504825">
                <a:tc vMerge="1">
                  <a:tcPr anchor="ctr" anchorCtr="0"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RGB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0.87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0.70-1.00</a:t>
                      </a:r>
                      <a:endParaRPr lang="en-US" altLang="zh-CN" sz="20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71" name="文本框 70"/>
          <p:cNvSpPr txBox="1"/>
          <p:nvPr/>
        </p:nvSpPr>
        <p:spPr>
          <a:xfrm>
            <a:off x="3006725" y="7411085"/>
            <a:ext cx="81845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Remarks: Based on the given data, the model has </a:t>
            </a:r>
            <a:r>
              <a:rPr lang="en-US" altLang="zh-CN"/>
              <a:t>poor performance of K-multisection-Neuron-Coverage, which means </a:t>
            </a:r>
            <a:r>
              <a:rPr lang="en-US" altLang="zh-CN"/>
              <a:t>more diverse data are needed to test the corner case of the model.</a:t>
            </a:r>
            <a:endParaRPr lang="en-US" altLang="zh-CN"/>
          </a:p>
        </p:txBody>
      </p:sp>
      <p:sp>
        <p:nvSpPr>
          <p:cNvPr id="94" name="文本框 93"/>
          <p:cNvSpPr txBox="1"/>
          <p:nvPr/>
        </p:nvSpPr>
        <p:spPr>
          <a:xfrm>
            <a:off x="3065780" y="17945100"/>
            <a:ext cx="8533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Remarks: The generated images achieve a high Average Confidence of Adversarial Class and a low Average L</a:t>
            </a:r>
            <a:r>
              <a:rPr lang="en-US" altLang="zh-CN" baseline="-25000"/>
              <a:t>2</a:t>
            </a:r>
            <a:r>
              <a:rPr lang="en-US" altLang="zh-CN"/>
              <a:t> Distortion, which implies that it is easy to generated misclassified data with minor perturbations based on the</a:t>
            </a:r>
            <a:r>
              <a:rPr lang="en-US" altLang="zh-CN">
                <a:sym typeface="+mn-ea"/>
              </a:rPr>
              <a:t> </a:t>
            </a:r>
            <a:r>
              <a:rPr lang="en-US" altLang="zh-CN"/>
              <a:t>model. </a:t>
            </a:r>
            <a:endParaRPr lang="en-US" altLang="zh-CN"/>
          </a:p>
        </p:txBody>
      </p:sp>
      <p:sp>
        <p:nvSpPr>
          <p:cNvPr id="95" name="文本框 94"/>
          <p:cNvSpPr txBox="1"/>
          <p:nvPr/>
        </p:nvSpPr>
        <p:spPr>
          <a:xfrm>
            <a:off x="3001302" y="17600067"/>
            <a:ext cx="89097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* Dark (light) background means the bigger (small) the value is, the more robustness the model are.  </a:t>
            </a:r>
            <a:endParaRPr lang="en-US" altLang="zh-CN" sz="1400"/>
          </a:p>
        </p:txBody>
      </p:sp>
      <p:sp>
        <p:nvSpPr>
          <p:cNvPr id="22" name="矩形 21"/>
          <p:cNvSpPr/>
          <p:nvPr/>
        </p:nvSpPr>
        <p:spPr>
          <a:xfrm>
            <a:off x="11328400" y="797560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11472304" y="909312"/>
            <a:ext cx="252037" cy="36005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023870" y="20424775"/>
            <a:ext cx="8617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</a:rPr>
              <a:t>Click </a:t>
            </a:r>
            <a:r>
              <a:rPr lang="en-US" altLang="zh-CN" u="sng">
                <a:solidFill>
                  <a:schemeClr val="accent6">
                    <a:lumMod val="60000"/>
                    <a:lumOff val="40000"/>
                  </a:schemeClr>
                </a:solidFill>
              </a:rPr>
              <a:t>here</a:t>
            </a:r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</a:rPr>
              <a:t> for the definition of each metrics</a:t>
            </a:r>
            <a:endParaRPr lang="en-US" altLang="zh-CN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672320" y="2555240"/>
            <a:ext cx="1800000" cy="180000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0" idx="1"/>
            <a:endCxn id="20" idx="3"/>
          </p:cNvCxnSpPr>
          <p:nvPr/>
        </p:nvCxnSpPr>
        <p:spPr>
          <a:xfrm>
            <a:off x="9672320" y="3455670"/>
            <a:ext cx="1800225" cy="0"/>
          </a:xfrm>
          <a:prstGeom prst="line">
            <a:avLst/>
          </a:prstGeom>
          <a:ln w="25400" cmpd="sng">
            <a:solidFill>
              <a:srgbClr val="2020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0" idx="0"/>
            <a:endCxn id="20" idx="2"/>
          </p:cNvCxnSpPr>
          <p:nvPr/>
        </p:nvCxnSpPr>
        <p:spPr>
          <a:xfrm>
            <a:off x="10572750" y="2555240"/>
            <a:ext cx="0" cy="1800225"/>
          </a:xfrm>
          <a:prstGeom prst="line">
            <a:avLst/>
          </a:prstGeom>
          <a:ln w="25400" cmpd="sng">
            <a:solidFill>
              <a:srgbClr val="2020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11"/>
          <p:cNvSpPr/>
          <p:nvPr/>
        </p:nvSpPr>
        <p:spPr>
          <a:xfrm>
            <a:off x="4760120" y="5434655"/>
            <a:ext cx="180433" cy="18043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 dirty="0"/>
              <a:t>?</a:t>
            </a:r>
            <a:endParaRPr lang="en-US" b="1" dirty="0"/>
          </a:p>
        </p:txBody>
      </p:sp>
      <p:sp>
        <p:nvSpPr>
          <p:cNvPr id="65" name="文本框 64"/>
          <p:cNvSpPr txBox="1"/>
          <p:nvPr/>
        </p:nvSpPr>
        <p:spPr>
          <a:xfrm>
            <a:off x="9672320" y="4419600"/>
            <a:ext cx="18002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Transferable Attack</a:t>
            </a:r>
            <a:endParaRPr lang="en-US" altLang="zh-CN" sz="1200"/>
          </a:p>
        </p:txBody>
      </p:sp>
      <p:sp>
        <p:nvSpPr>
          <p:cNvPr id="96" name="文本框 95"/>
          <p:cNvSpPr txBox="1"/>
          <p:nvPr/>
        </p:nvSpPr>
        <p:spPr>
          <a:xfrm>
            <a:off x="9672955" y="2019935"/>
            <a:ext cx="18002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sym typeface="+mn-ea"/>
              </a:rPr>
              <a:t>Common </a:t>
            </a:r>
            <a:r>
              <a:rPr lang="en-US" altLang="zh-CN" sz="1200">
                <a:sym typeface="+mn-ea"/>
              </a:rPr>
              <a:t>C</a:t>
            </a:r>
            <a:r>
              <a:rPr lang="zh-CN" altLang="en-US" sz="1200">
                <a:sym typeface="+mn-ea"/>
              </a:rPr>
              <a:t>orruption</a:t>
            </a:r>
            <a:endParaRPr lang="en-US" altLang="zh-CN" sz="1200"/>
          </a:p>
        </p:txBody>
      </p:sp>
      <p:sp>
        <p:nvSpPr>
          <p:cNvPr id="99" name="文本框 98"/>
          <p:cNvSpPr txBox="1"/>
          <p:nvPr/>
        </p:nvSpPr>
        <p:spPr>
          <a:xfrm>
            <a:off x="11191240" y="3204210"/>
            <a:ext cx="1197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Query </a:t>
            </a:r>
            <a:endParaRPr lang="en-US" altLang="zh-CN" sz="1200"/>
          </a:p>
          <a:p>
            <a:pPr algn="ctr"/>
            <a:r>
              <a:rPr lang="en-US" altLang="zh-CN" sz="1200"/>
              <a:t>Attack</a:t>
            </a:r>
            <a:endParaRPr lang="en-US" altLang="zh-CN" sz="1200"/>
          </a:p>
        </p:txBody>
      </p:sp>
      <p:sp>
        <p:nvSpPr>
          <p:cNvPr id="100" name="文本框 99"/>
          <p:cNvSpPr txBox="1"/>
          <p:nvPr/>
        </p:nvSpPr>
        <p:spPr>
          <a:xfrm>
            <a:off x="8864600" y="3225165"/>
            <a:ext cx="853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sym typeface="+mn-ea"/>
              </a:rPr>
              <a:t>Style </a:t>
            </a:r>
            <a:endParaRPr lang="zh-CN" altLang="en-US" sz="1200">
              <a:sym typeface="+mn-ea"/>
            </a:endParaRPr>
          </a:p>
          <a:p>
            <a:pPr algn="ctr"/>
            <a:r>
              <a:rPr lang="en-US" altLang="zh-CN" sz="1200">
                <a:sym typeface="+mn-ea"/>
              </a:rPr>
              <a:t>T</a:t>
            </a:r>
            <a:r>
              <a:rPr lang="zh-CN" altLang="en-US" sz="1200">
                <a:sym typeface="+mn-ea"/>
              </a:rPr>
              <a:t>ransfer</a:t>
            </a:r>
            <a:endParaRPr lang="en-US" altLang="zh-CN" sz="1200"/>
          </a:p>
        </p:txBody>
      </p:sp>
      <p:sp>
        <p:nvSpPr>
          <p:cNvPr id="103" name="任意多边形 102"/>
          <p:cNvSpPr/>
          <p:nvPr/>
        </p:nvSpPr>
        <p:spPr>
          <a:xfrm>
            <a:off x="10091420" y="3025775"/>
            <a:ext cx="1102995" cy="956945"/>
          </a:xfrm>
          <a:custGeom>
            <a:avLst/>
            <a:gdLst>
              <a:gd name="connisteX0" fmla="*/ 478155 w 1102995"/>
              <a:gd name="connsiteY0" fmla="*/ 0 h 956945"/>
              <a:gd name="connisteX1" fmla="*/ 0 w 1102995"/>
              <a:gd name="connsiteY1" fmla="*/ 427355 h 956945"/>
              <a:gd name="connisteX2" fmla="*/ 474345 w 1102995"/>
              <a:gd name="connsiteY2" fmla="*/ 956945 h 956945"/>
              <a:gd name="connisteX3" fmla="*/ 1102995 w 1102995"/>
              <a:gd name="connsiteY3" fmla="*/ 422910 h 956945"/>
              <a:gd name="connisteX4" fmla="*/ 478155 w 1102995"/>
              <a:gd name="connsiteY4" fmla="*/ 0 h 9569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1102995" h="956945">
                <a:moveTo>
                  <a:pt x="478155" y="0"/>
                </a:moveTo>
                <a:lnTo>
                  <a:pt x="0" y="427355"/>
                </a:lnTo>
                <a:lnTo>
                  <a:pt x="474345" y="956945"/>
                </a:lnTo>
                <a:lnTo>
                  <a:pt x="1102995" y="422910"/>
                </a:lnTo>
                <a:lnTo>
                  <a:pt x="478155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" name="任意多边形 103"/>
          <p:cNvSpPr/>
          <p:nvPr/>
        </p:nvSpPr>
        <p:spPr>
          <a:xfrm>
            <a:off x="9982200" y="2759075"/>
            <a:ext cx="1401445" cy="1016000"/>
          </a:xfrm>
          <a:custGeom>
            <a:avLst/>
            <a:gdLst>
              <a:gd name="connisteX0" fmla="*/ 589915 w 1401445"/>
              <a:gd name="connsiteY0" fmla="*/ 0 h 1016000"/>
              <a:gd name="connisteX1" fmla="*/ 0 w 1401445"/>
              <a:gd name="connsiteY1" fmla="*/ 704850 h 1016000"/>
              <a:gd name="connisteX2" fmla="*/ 589915 w 1401445"/>
              <a:gd name="connsiteY2" fmla="*/ 1016000 h 1016000"/>
              <a:gd name="connisteX3" fmla="*/ 1401445 w 1401445"/>
              <a:gd name="connsiteY3" fmla="*/ 704850 h 1016000"/>
              <a:gd name="connisteX4" fmla="*/ 589915 w 1401445"/>
              <a:gd name="connsiteY4" fmla="*/ 0 h 1016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1401445" h="1016000">
                <a:moveTo>
                  <a:pt x="589915" y="0"/>
                </a:moveTo>
                <a:lnTo>
                  <a:pt x="0" y="704850"/>
                </a:lnTo>
                <a:lnTo>
                  <a:pt x="589915" y="1016000"/>
                </a:lnTo>
                <a:lnTo>
                  <a:pt x="1401445" y="704850"/>
                </a:lnTo>
                <a:lnTo>
                  <a:pt x="589915" y="0"/>
                </a:lnTo>
                <a:close/>
              </a:path>
            </a:pathLst>
          </a:custGeom>
          <a:solidFill>
            <a:schemeClr val="accent6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10312400" y="2248535"/>
            <a:ext cx="5181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4.3</a:t>
            </a:r>
            <a:endParaRPr lang="en-US" altLang="zh-CN" sz="1400"/>
          </a:p>
        </p:txBody>
      </p:sp>
      <p:sp>
        <p:nvSpPr>
          <p:cNvPr id="106" name="文本框 105"/>
          <p:cNvSpPr txBox="1"/>
          <p:nvPr/>
        </p:nvSpPr>
        <p:spPr>
          <a:xfrm>
            <a:off x="11530965" y="3588385"/>
            <a:ext cx="5181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4.8</a:t>
            </a:r>
            <a:endParaRPr lang="en-US" altLang="zh-CN" sz="1400"/>
          </a:p>
        </p:txBody>
      </p:sp>
      <p:sp>
        <p:nvSpPr>
          <p:cNvPr id="108" name="文本框 107"/>
          <p:cNvSpPr txBox="1"/>
          <p:nvPr/>
        </p:nvSpPr>
        <p:spPr>
          <a:xfrm>
            <a:off x="9032240" y="3588385"/>
            <a:ext cx="5181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3.6</a:t>
            </a:r>
            <a:endParaRPr lang="en-US" altLang="zh-CN" sz="1400"/>
          </a:p>
        </p:txBody>
      </p:sp>
      <p:sp>
        <p:nvSpPr>
          <p:cNvPr id="114" name="文本框 113"/>
          <p:cNvSpPr txBox="1"/>
          <p:nvPr/>
        </p:nvSpPr>
        <p:spPr>
          <a:xfrm>
            <a:off x="10313035" y="4634865"/>
            <a:ext cx="5181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2.1</a:t>
            </a:r>
            <a:endParaRPr lang="en-US" altLang="zh-CN" sz="1400"/>
          </a:p>
        </p:txBody>
      </p:sp>
      <p:sp>
        <p:nvSpPr>
          <p:cNvPr id="115" name="Oval 11"/>
          <p:cNvSpPr/>
          <p:nvPr/>
        </p:nvSpPr>
        <p:spPr>
          <a:xfrm>
            <a:off x="3434240" y="6476055"/>
            <a:ext cx="180433" cy="18043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 dirty="0"/>
              <a:t>?</a:t>
            </a:r>
            <a:endParaRPr lang="en-US" b="1" dirty="0"/>
          </a:p>
        </p:txBody>
      </p:sp>
      <p:sp>
        <p:nvSpPr>
          <p:cNvPr id="116" name="Oval 11"/>
          <p:cNvSpPr/>
          <p:nvPr/>
        </p:nvSpPr>
        <p:spPr>
          <a:xfrm>
            <a:off x="3614580" y="6843720"/>
            <a:ext cx="180433" cy="18043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 dirty="0"/>
              <a:t>?</a:t>
            </a:r>
            <a:endParaRPr lang="en-US" b="1" dirty="0"/>
          </a:p>
        </p:txBody>
      </p:sp>
      <p:sp>
        <p:nvSpPr>
          <p:cNvPr id="117" name="文本框 116"/>
          <p:cNvSpPr txBox="1"/>
          <p:nvPr/>
        </p:nvSpPr>
        <p:spPr>
          <a:xfrm>
            <a:off x="2979077" y="8521748"/>
            <a:ext cx="391407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Common Corruption</a:t>
            </a:r>
            <a:endParaRPr lang="en-US" altLang="zh-CN" sz="2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11113135" y="6073140"/>
            <a:ext cx="152400" cy="158750"/>
            <a:chOff x="15996" y="5252"/>
            <a:chExt cx="240" cy="25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18" name="Arrow: Chevron 12"/>
            <p:cNvSpPr/>
            <p:nvPr/>
          </p:nvSpPr>
          <p:spPr>
            <a:xfrm flipH="1">
              <a:off x="15996" y="5252"/>
              <a:ext cx="112" cy="250"/>
            </a:xfrm>
            <a:prstGeom prst="chevron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9" name="Arrow: Chevron 13"/>
            <p:cNvSpPr/>
            <p:nvPr/>
          </p:nvSpPr>
          <p:spPr>
            <a:xfrm flipH="1">
              <a:off x="16124" y="5252"/>
              <a:ext cx="112" cy="250"/>
            </a:xfrm>
            <a:prstGeom prst="chevron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11113135" y="8672830"/>
            <a:ext cx="152400" cy="158750"/>
            <a:chOff x="15996" y="5252"/>
            <a:chExt cx="240" cy="25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22" name="Arrow: Chevron 12"/>
            <p:cNvSpPr/>
            <p:nvPr/>
          </p:nvSpPr>
          <p:spPr>
            <a:xfrm flipH="1">
              <a:off x="15996" y="5252"/>
              <a:ext cx="112" cy="250"/>
            </a:xfrm>
            <a:prstGeom prst="chevron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3" name="Arrow: Chevron 13"/>
            <p:cNvSpPr/>
            <p:nvPr/>
          </p:nvSpPr>
          <p:spPr>
            <a:xfrm flipH="1">
              <a:off x="16124" y="5252"/>
              <a:ext cx="112" cy="250"/>
            </a:xfrm>
            <a:prstGeom prst="chevron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4" name="文本框 123"/>
          <p:cNvSpPr txBox="1"/>
          <p:nvPr/>
        </p:nvSpPr>
        <p:spPr>
          <a:xfrm>
            <a:off x="2979077" y="18867168"/>
            <a:ext cx="391407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Style Transfer</a:t>
            </a:r>
            <a:endParaRPr lang="en-US" altLang="zh-CN" sz="2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25" name="组合 124"/>
          <p:cNvGrpSpPr/>
          <p:nvPr/>
        </p:nvGrpSpPr>
        <p:grpSpPr>
          <a:xfrm rot="16200000">
            <a:off x="11113135" y="19018250"/>
            <a:ext cx="152400" cy="158750"/>
            <a:chOff x="15996" y="5252"/>
            <a:chExt cx="240" cy="25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26" name="Arrow: Chevron 12"/>
            <p:cNvSpPr/>
            <p:nvPr/>
          </p:nvSpPr>
          <p:spPr>
            <a:xfrm flipH="1">
              <a:off x="15996" y="5252"/>
              <a:ext cx="112" cy="250"/>
            </a:xfrm>
            <a:prstGeom prst="chevron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7" name="Arrow: Chevron 13"/>
            <p:cNvSpPr/>
            <p:nvPr/>
          </p:nvSpPr>
          <p:spPr>
            <a:xfrm flipH="1">
              <a:off x="16124" y="5252"/>
              <a:ext cx="112" cy="250"/>
            </a:xfrm>
            <a:prstGeom prst="chevron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8" name="文本框 127"/>
          <p:cNvSpPr txBox="1"/>
          <p:nvPr/>
        </p:nvSpPr>
        <p:spPr>
          <a:xfrm>
            <a:off x="2983522" y="19327543"/>
            <a:ext cx="391407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Transferable Attack</a:t>
            </a:r>
            <a:endParaRPr lang="en-US" altLang="zh-CN" sz="2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29" name="组合 128"/>
          <p:cNvGrpSpPr/>
          <p:nvPr/>
        </p:nvGrpSpPr>
        <p:grpSpPr>
          <a:xfrm rot="16200000">
            <a:off x="11113135" y="19478625"/>
            <a:ext cx="152400" cy="158750"/>
            <a:chOff x="15996" y="5252"/>
            <a:chExt cx="240" cy="25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30" name="Arrow: Chevron 12"/>
            <p:cNvSpPr/>
            <p:nvPr/>
          </p:nvSpPr>
          <p:spPr>
            <a:xfrm flipH="1">
              <a:off x="15996" y="5252"/>
              <a:ext cx="112" cy="250"/>
            </a:xfrm>
            <a:prstGeom prst="chevron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1" name="Arrow: Chevron 13"/>
            <p:cNvSpPr/>
            <p:nvPr/>
          </p:nvSpPr>
          <p:spPr>
            <a:xfrm flipH="1">
              <a:off x="16124" y="5252"/>
              <a:ext cx="112" cy="250"/>
            </a:xfrm>
            <a:prstGeom prst="chevron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2" name="文本框 131"/>
          <p:cNvSpPr txBox="1"/>
          <p:nvPr/>
        </p:nvSpPr>
        <p:spPr>
          <a:xfrm>
            <a:off x="2978442" y="19787918"/>
            <a:ext cx="391407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Query Attack</a:t>
            </a:r>
            <a:endParaRPr lang="en-US" altLang="zh-CN" sz="2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33" name="组合 132"/>
          <p:cNvGrpSpPr/>
          <p:nvPr/>
        </p:nvGrpSpPr>
        <p:grpSpPr>
          <a:xfrm rot="16200000">
            <a:off x="11108055" y="19939000"/>
            <a:ext cx="152400" cy="158750"/>
            <a:chOff x="15996" y="5252"/>
            <a:chExt cx="240" cy="25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34" name="Arrow: Chevron 12"/>
            <p:cNvSpPr/>
            <p:nvPr/>
          </p:nvSpPr>
          <p:spPr>
            <a:xfrm flipH="1">
              <a:off x="15996" y="5252"/>
              <a:ext cx="112" cy="250"/>
            </a:xfrm>
            <a:prstGeom prst="chevron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5" name="Arrow: Chevron 13"/>
            <p:cNvSpPr/>
            <p:nvPr/>
          </p:nvSpPr>
          <p:spPr>
            <a:xfrm flipH="1">
              <a:off x="16124" y="5252"/>
              <a:ext cx="112" cy="250"/>
            </a:xfrm>
            <a:prstGeom prst="chevron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6" name="Oval 11"/>
          <p:cNvSpPr/>
          <p:nvPr/>
        </p:nvSpPr>
        <p:spPr>
          <a:xfrm>
            <a:off x="6641625" y="13348025"/>
            <a:ext cx="180433" cy="18043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 dirty="0"/>
              <a:t>?</a:t>
            </a:r>
            <a:endParaRPr lang="en-US" b="1" dirty="0"/>
          </a:p>
        </p:txBody>
      </p:sp>
      <p:sp>
        <p:nvSpPr>
          <p:cNvPr id="137" name="Oval 11"/>
          <p:cNvSpPr/>
          <p:nvPr/>
        </p:nvSpPr>
        <p:spPr>
          <a:xfrm>
            <a:off x="6821965" y="13934130"/>
            <a:ext cx="180433" cy="18043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 dirty="0"/>
              <a:t>?</a:t>
            </a:r>
            <a:endParaRPr lang="en-US" b="1" dirty="0"/>
          </a:p>
        </p:txBody>
      </p:sp>
      <p:sp>
        <p:nvSpPr>
          <p:cNvPr id="138" name="Oval 11"/>
          <p:cNvSpPr/>
          <p:nvPr/>
        </p:nvSpPr>
        <p:spPr>
          <a:xfrm>
            <a:off x="6712110" y="14517060"/>
            <a:ext cx="180433" cy="18043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 dirty="0"/>
              <a:t>?</a:t>
            </a:r>
            <a:endParaRPr lang="en-US" b="1" dirty="0"/>
          </a:p>
        </p:txBody>
      </p:sp>
      <p:sp>
        <p:nvSpPr>
          <p:cNvPr id="139" name="Oval 11"/>
          <p:cNvSpPr/>
          <p:nvPr/>
        </p:nvSpPr>
        <p:spPr>
          <a:xfrm>
            <a:off x="6712110" y="15075225"/>
            <a:ext cx="180433" cy="18043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 dirty="0"/>
              <a:t>?</a:t>
            </a:r>
            <a:endParaRPr lang="en-US" b="1" dirty="0"/>
          </a:p>
        </p:txBody>
      </p:sp>
      <p:sp>
        <p:nvSpPr>
          <p:cNvPr id="140" name="Oval 11"/>
          <p:cNvSpPr/>
          <p:nvPr/>
        </p:nvSpPr>
        <p:spPr>
          <a:xfrm>
            <a:off x="6712110" y="15563540"/>
            <a:ext cx="180433" cy="18043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 dirty="0"/>
              <a:t>?</a:t>
            </a:r>
            <a:endParaRPr lang="en-US" b="1" dirty="0"/>
          </a:p>
        </p:txBody>
      </p:sp>
      <p:sp>
        <p:nvSpPr>
          <p:cNvPr id="141" name="Oval 11"/>
          <p:cNvSpPr/>
          <p:nvPr/>
        </p:nvSpPr>
        <p:spPr>
          <a:xfrm>
            <a:off x="6712110" y="16074080"/>
            <a:ext cx="180433" cy="18043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 dirty="0"/>
              <a:t>?</a:t>
            </a:r>
            <a:endParaRPr lang="en-US" b="1" dirty="0"/>
          </a:p>
        </p:txBody>
      </p:sp>
      <p:sp>
        <p:nvSpPr>
          <p:cNvPr id="142" name="Oval 11"/>
          <p:cNvSpPr/>
          <p:nvPr/>
        </p:nvSpPr>
        <p:spPr>
          <a:xfrm>
            <a:off x="6712110" y="16583350"/>
            <a:ext cx="180433" cy="18043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 dirty="0"/>
              <a:t>?</a:t>
            </a:r>
            <a:endParaRPr lang="en-US" b="1" dirty="0"/>
          </a:p>
        </p:txBody>
      </p:sp>
      <p:sp>
        <p:nvSpPr>
          <p:cNvPr id="143" name="Oval 11"/>
          <p:cNvSpPr/>
          <p:nvPr/>
        </p:nvSpPr>
        <p:spPr>
          <a:xfrm>
            <a:off x="6712110" y="17093255"/>
            <a:ext cx="180433" cy="18043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 dirty="0"/>
              <a:t>?</a:t>
            </a:r>
            <a:endParaRPr lang="en-US" b="1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ffd5e806-2d82-4d62-b74a-438104c8103c}"/>
  <p:tag name="TABLE_ENDDRAG_ORIGIN_RECT" val="727*202"/>
  <p:tag name="TABLE_ENDDRAG_RECT" val="232*128*727*202"/>
</p:tagLst>
</file>

<file path=ppt/tags/tag2.xml><?xml version="1.0" encoding="utf-8"?>
<p:tagLst xmlns:p="http://schemas.openxmlformats.org/presentationml/2006/main">
  <p:tag name="KSO_WM_UNIT_TABLE_BEAUTIFY" val="smartTable{a425e4c4-33fe-453d-9222-160ef8c0f5aa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2064</Words>
  <Application>WPS 文字</Application>
  <PresentationFormat>宽屏</PresentationFormat>
  <Paragraphs>288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Helvetica Neue</vt:lpstr>
      <vt:lpstr>Microsoft YaHei</vt:lpstr>
      <vt:lpstr>汉仪旗黑</vt:lpstr>
      <vt:lpstr>SimSun</vt:lpstr>
      <vt:lpstr>Arial Unicode MS</vt:lpstr>
      <vt:lpstr>汉仪书宋二KW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peixinzhang</dc:creator>
  <cp:lastModifiedBy>張培歆</cp:lastModifiedBy>
  <cp:revision>123</cp:revision>
  <dcterms:created xsi:type="dcterms:W3CDTF">2022-11-29T04:47:53Z</dcterms:created>
  <dcterms:modified xsi:type="dcterms:W3CDTF">2022-11-29T04:47:53Z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0BEEFDE384CBD16C1F154A63041D9100</vt:lpwstr>
  </property>
</Properties>
</file>