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87" r:id="rId2"/>
    <p:sldId id="288" r:id="rId3"/>
    <p:sldId id="289" r:id="rId4"/>
    <p:sldId id="290" r:id="rId5"/>
    <p:sldId id="296" r:id="rId6"/>
    <p:sldId id="291" r:id="rId7"/>
    <p:sldId id="292" r:id="rId8"/>
    <p:sldId id="294" r:id="rId9"/>
    <p:sldId id="295" r:id="rId10"/>
    <p:sldId id="297" r:id="rId11"/>
    <p:sldId id="298" r:id="rId12"/>
    <p:sldId id="299" r:id="rId13"/>
    <p:sldId id="303" r:id="rId14"/>
    <p:sldId id="300" r:id="rId15"/>
    <p:sldId id="306" r:id="rId16"/>
    <p:sldId id="307" r:id="rId17"/>
    <p:sldId id="308" r:id="rId18"/>
    <p:sldId id="301" r:id="rId19"/>
    <p:sldId id="302" r:id="rId20"/>
    <p:sldId id="305" r:id="rId21"/>
    <p:sldId id="30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5" autoAdjust="0"/>
    <p:restoredTop sz="94655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572EF5-63A1-4CAD-8BA2-0F7A72EF0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788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322859-A96A-4A8A-A27D-20513FF5847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021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56A7F-F88A-4EDD-B325-170797924633}" type="slidenum">
              <a:rPr lang="de-DE"/>
              <a:pPr/>
              <a:t>1</a:t>
            </a:fld>
            <a:endParaRPr lang="de-DE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4DBDF28-2F04-4067-A76E-EBDD5197516E}" type="slidenum">
              <a:rPr lang="en-GB" sz="1300"/>
              <a:pPr algn="r" defTabSz="947738"/>
              <a:t>1</a:t>
            </a:fld>
            <a:endParaRPr lang="en-GB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204788"/>
            <a:ext cx="2130425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204788"/>
            <a:ext cx="624205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04788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000"/>
              <a:t>Page </a:t>
            </a:r>
            <a:r>
              <a:rPr lang="de-DE" sz="1000">
                <a:sym typeface="Wingdings" charset="2"/>
              </a:rPr>
              <a:t></a:t>
            </a:r>
            <a:r>
              <a:rPr lang="de-DE" sz="1000"/>
              <a:t> </a:t>
            </a:r>
            <a:fld id="{7BD1895E-6E4E-4233-A0A5-07374FCC4B51}" type="slidenum">
              <a:rPr lang="de-DE" sz="1000"/>
              <a:pPr/>
              <a:t>‹#›</a:t>
            </a:fld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03288" y="3713018"/>
            <a:ext cx="7485062" cy="928255"/>
          </a:xfrm>
        </p:spPr>
        <p:txBody>
          <a:bodyPr/>
          <a:lstStyle/>
          <a:p>
            <a:pPr algn="ctr" eaLnBrk="1" hangingPunct="1"/>
            <a:r>
              <a:rPr lang="en-US" sz="440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Co-rdinator Election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88" y="4943474"/>
            <a:ext cx="7510462" cy="12079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George </a:t>
            </a:r>
            <a:r>
              <a:rPr lang="en-US" dirty="0" err="1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Coulouris</a:t>
            </a:r>
            <a:r>
              <a:rPr lang="en-US" dirty="0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, Jean </a:t>
            </a:r>
            <a:r>
              <a:rPr lang="en-US" dirty="0" err="1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Dollimore</a:t>
            </a:r>
            <a:r>
              <a:rPr lang="en-US" dirty="0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 and Tim </a:t>
            </a:r>
            <a:r>
              <a:rPr lang="en-US" dirty="0" err="1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Kindberg</a:t>
            </a:r>
            <a:r>
              <a:rPr lang="en-US" dirty="0" smtClean="0">
                <a:solidFill>
                  <a:srgbClr val="002060"/>
                </a:solidFill>
                <a:latin typeface="Baskerville Old Face" pitchFamily="18" charset="0"/>
                <a:cs typeface="Times New Roman" pitchFamily="18" charset="0"/>
              </a:rPr>
              <a:t>, “Distributed Systems Concepts and Design”, Fifth Edition, Pearson Education, 2012</a:t>
            </a:r>
            <a:endParaRPr lang="en-US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Election Algorithms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pPr>
              <a:buNone/>
            </a:pPr>
            <a:endParaRPr lang="en-US" sz="5400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>
              <a:buNone/>
            </a:pPr>
            <a:endParaRPr lang="en-US" sz="5400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askerville Old Face" pitchFamily="18" charset="0"/>
              </a:rPr>
              <a:t>			Bully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pPr algn="just"/>
            <a:r>
              <a:rPr lang="en-US" sz="2400" dirty="0" smtClean="0">
                <a:latin typeface="Baskerville Old Face" pitchFamily="18" charset="0"/>
              </a:rPr>
              <a:t>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bully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algorithm</a:t>
            </a:r>
            <a:r>
              <a:rPr lang="en-US" sz="2400" dirty="0" smtClean="0">
                <a:latin typeface="Baskerville Old Face" pitchFamily="18" charset="0"/>
              </a:rPr>
              <a:t> [Garcia-Molina 1982] allows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to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crash</a:t>
            </a:r>
            <a:r>
              <a:rPr lang="en-US" sz="2400" dirty="0" smtClean="0">
                <a:latin typeface="Baskerville Old Face" pitchFamily="18" charset="0"/>
              </a:rPr>
              <a:t> during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sz="2400" dirty="0" smtClean="0">
                <a:latin typeface="Baskerville Old Face" pitchFamily="18" charset="0"/>
              </a:rPr>
              <a:t>, although it assumes that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delivery</a:t>
            </a:r>
            <a:r>
              <a:rPr lang="en-US" sz="2400" dirty="0" smtClean="0">
                <a:latin typeface="Baskerville Old Face" pitchFamily="18" charset="0"/>
              </a:rPr>
              <a:t> between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is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reliable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This algorithm assumes that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system</a:t>
            </a:r>
            <a:r>
              <a:rPr lang="en-US" sz="2400" dirty="0" smtClean="0">
                <a:latin typeface="Baskerville Old Face" pitchFamily="18" charset="0"/>
              </a:rPr>
              <a:t> is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synchronous</a:t>
            </a:r>
            <a:r>
              <a:rPr lang="en-US" sz="2400" dirty="0" smtClean="0">
                <a:latin typeface="Baskerville Old Face" pitchFamily="18" charset="0"/>
              </a:rPr>
              <a:t>: it uses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timeouts</a:t>
            </a:r>
            <a:r>
              <a:rPr lang="en-US" sz="2400" dirty="0" smtClean="0">
                <a:latin typeface="Baskerville Old Face" pitchFamily="18" charset="0"/>
              </a:rPr>
              <a:t> to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detect</a:t>
            </a:r>
            <a:r>
              <a:rPr lang="en-US" sz="2400" dirty="0" smtClean="0">
                <a:latin typeface="Baskerville Old Face" pitchFamily="18" charset="0"/>
              </a:rPr>
              <a:t> a process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failure</a:t>
            </a:r>
          </a:p>
          <a:p>
            <a:pPr algn="just"/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In Bully algorithm </a:t>
            </a:r>
            <a:r>
              <a:rPr lang="en-US" sz="2400" dirty="0" smtClean="0">
                <a:latin typeface="Baskerville Old Face" pitchFamily="18" charset="0"/>
              </a:rPr>
              <a:t>: Each process knows which processes have higher identifiers, and that it can communicate with all such processes. 3 message types.</a:t>
            </a:r>
          </a:p>
          <a:p>
            <a:pPr algn="just"/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 message </a:t>
            </a:r>
            <a:r>
              <a:rPr lang="en-US" sz="2400" dirty="0" smtClean="0">
                <a:latin typeface="Baskerville Old Face" pitchFamily="18" charset="0"/>
              </a:rPr>
              <a:t>is sent to announce an election; </a:t>
            </a:r>
          </a:p>
          <a:p>
            <a:pPr algn="just"/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Answer message </a:t>
            </a:r>
            <a:r>
              <a:rPr lang="en-US" sz="2400" dirty="0" smtClean="0">
                <a:latin typeface="Baskerville Old Face" pitchFamily="18" charset="0"/>
              </a:rPr>
              <a:t>is sent in response to an election message and</a:t>
            </a:r>
          </a:p>
          <a:p>
            <a:pPr algn="just"/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 message </a:t>
            </a:r>
            <a:r>
              <a:rPr lang="en-US" sz="2400" dirty="0" smtClean="0">
                <a:latin typeface="Baskerville Old Face" pitchFamily="18" charset="0"/>
              </a:rPr>
              <a:t>is sent to announce the identity of the elected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begins</a:t>
            </a:r>
            <a:r>
              <a:rPr lang="en-US" sz="2400" dirty="0" smtClean="0">
                <a:latin typeface="Baskerville Old Face" pitchFamily="18" charset="0"/>
              </a:rPr>
              <a:t>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sz="2400" dirty="0" smtClean="0">
                <a:latin typeface="Baskerville Old Face" pitchFamily="18" charset="0"/>
              </a:rPr>
              <a:t> when it notices,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through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timeouts</a:t>
            </a:r>
            <a:r>
              <a:rPr lang="en-US" sz="2400" dirty="0" smtClean="0">
                <a:latin typeface="Baskerville Old Face" pitchFamily="18" charset="0"/>
              </a:rPr>
              <a:t>, that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has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failed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Several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may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discover</a:t>
            </a:r>
            <a:r>
              <a:rPr lang="en-US" sz="2400" dirty="0" smtClean="0">
                <a:latin typeface="Baskerville Old Face" pitchFamily="18" charset="0"/>
              </a:rPr>
              <a:t> this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concurrently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dirty="0" smtClean="0">
                <a:latin typeface="Baskerville Old Face" pitchFamily="18" charset="0"/>
              </a:rPr>
              <a:t>Maximum message transmission delay,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T</a:t>
            </a:r>
            <a:r>
              <a:rPr lang="en-US" b="1" dirty="0" err="1" smtClean="0">
                <a:solidFill>
                  <a:srgbClr val="FF3300"/>
                </a:solidFill>
                <a:latin typeface="Baskerville Old Face" pitchFamily="18" charset="0"/>
              </a:rPr>
              <a:t>trans</a:t>
            </a:r>
            <a:r>
              <a:rPr lang="en-US" sz="2400" dirty="0" smtClean="0">
                <a:latin typeface="Baskerville Old Face" pitchFamily="18" charset="0"/>
              </a:rPr>
              <a:t> , and a maximum delay for processing a message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T</a:t>
            </a:r>
            <a:r>
              <a:rPr lang="en-US" b="1" dirty="0" err="1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. </a:t>
            </a:r>
          </a:p>
          <a:p>
            <a:r>
              <a:rPr lang="en-US" sz="2400" dirty="0" smtClean="0">
                <a:latin typeface="Baskerville Old Face" pitchFamily="18" charset="0"/>
              </a:rPr>
              <a:t>Time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</a:t>
            </a:r>
            <a:r>
              <a:rPr lang="en-US" sz="2400" dirty="0" smtClean="0">
                <a:latin typeface="Baskerville Old Face" pitchFamily="18" charset="0"/>
              </a:rPr>
              <a:t> =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2T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trans</a:t>
            </a:r>
            <a:r>
              <a:rPr lang="en-US" sz="2400" dirty="0" smtClean="0">
                <a:latin typeface="Baskerville Old Face" pitchFamily="18" charset="0"/>
              </a:rPr>
              <a:t> +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T</a:t>
            </a:r>
            <a:r>
              <a:rPr lang="en-US" b="1" dirty="0" err="1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that is an upper bound on the time that can elapse between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sending</a:t>
            </a:r>
            <a:r>
              <a:rPr lang="en-US" sz="2400" dirty="0" smtClean="0">
                <a:latin typeface="Baskerville Old Face" pitchFamily="18" charset="0"/>
              </a:rPr>
              <a:t>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to another process and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receiving</a:t>
            </a:r>
            <a:r>
              <a:rPr lang="en-US" sz="2400" dirty="0" smtClean="0">
                <a:latin typeface="Baskerville Old Face" pitchFamily="18" charset="0"/>
              </a:rPr>
              <a:t>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response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dirty="0" smtClean="0">
                <a:latin typeface="Baskerville Old Face" pitchFamily="18" charset="0"/>
              </a:rPr>
              <a:t>If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response</a:t>
            </a:r>
            <a:r>
              <a:rPr lang="en-US" sz="2400" dirty="0" smtClean="0">
                <a:latin typeface="Baskerville Old Face" pitchFamily="18" charset="0"/>
              </a:rPr>
              <a:t> arrives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within</a:t>
            </a:r>
            <a:r>
              <a:rPr lang="en-US" sz="2400" dirty="0" smtClean="0">
                <a:latin typeface="Baskerville Old Face" pitchFamily="18" charset="0"/>
              </a:rPr>
              <a:t> time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T,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recipient</a:t>
            </a:r>
            <a:r>
              <a:rPr lang="en-US" sz="2400" dirty="0" smtClean="0">
                <a:latin typeface="Baskerville Old Face" pitchFamily="18" charset="0"/>
              </a:rPr>
              <a:t> of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request</a:t>
            </a:r>
            <a:r>
              <a:rPr lang="en-US" sz="2400" dirty="0" smtClean="0">
                <a:latin typeface="Baskerville Old Face" pitchFamily="18" charset="0"/>
              </a:rPr>
              <a:t> has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failed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64" y="1033463"/>
            <a:ext cx="8714509" cy="560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pPr algn="just"/>
            <a:r>
              <a:rPr lang="en-US" sz="2400" dirty="0" smtClean="0">
                <a:latin typeface="Baskerville Old Face" pitchFamily="18" charset="0"/>
              </a:rPr>
              <a:t>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that knows it has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highest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can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itself</a:t>
            </a:r>
            <a:r>
              <a:rPr lang="en-US" sz="2400" dirty="0" smtClean="0">
                <a:latin typeface="Baskerville Old Face" pitchFamily="18" charset="0"/>
              </a:rPr>
              <a:t> as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simply by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sending</a:t>
            </a:r>
            <a:r>
              <a:rPr lang="en-US" sz="2400" dirty="0" smtClean="0">
                <a:latin typeface="Baskerville Old Face" pitchFamily="18" charset="0"/>
              </a:rPr>
              <a:t>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to all processes with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lower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identifiers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On the other hand, a process with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lower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can begin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sz="2400" dirty="0" smtClean="0">
                <a:latin typeface="Baskerville Old Face" pitchFamily="18" charset="0"/>
              </a:rPr>
              <a:t> by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sending</a:t>
            </a:r>
            <a:r>
              <a:rPr lang="en-US" sz="2400" dirty="0" smtClean="0">
                <a:latin typeface="Baskerville Old Face" pitchFamily="18" charset="0"/>
              </a:rPr>
              <a:t>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to those processes that have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higher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and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awaiting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answer</a:t>
            </a:r>
            <a:r>
              <a:rPr lang="en-US" sz="2400" dirty="0" smtClean="0">
                <a:latin typeface="Baskerville Old Face" pitchFamily="18" charset="0"/>
              </a:rPr>
              <a:t> messages in response. 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If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none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arrives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within</a:t>
            </a:r>
            <a:r>
              <a:rPr lang="en-US" sz="2400" dirty="0" smtClean="0">
                <a:latin typeface="Baskerville Old Face" pitchFamily="18" charset="0"/>
              </a:rPr>
              <a:t> time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</a:t>
            </a:r>
            <a:r>
              <a:rPr lang="en-US" sz="2400" dirty="0" smtClean="0">
                <a:latin typeface="Baskerville Old Face" pitchFamily="18" charset="0"/>
              </a:rPr>
              <a:t>, the process considers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itself</a:t>
            </a:r>
            <a:r>
              <a:rPr lang="en-US" sz="2400" dirty="0" smtClean="0">
                <a:latin typeface="Baskerville Old Face" pitchFamily="18" charset="0"/>
              </a:rPr>
              <a:t>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and sends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to all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with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lower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identifiers</a:t>
            </a:r>
            <a:r>
              <a:rPr lang="en-US" sz="2400" dirty="0" smtClean="0">
                <a:latin typeface="Baskerville Old Face" pitchFamily="18" charset="0"/>
              </a:rPr>
              <a:t> announcing this.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If a process pi receives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, it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sets</a:t>
            </a:r>
            <a:r>
              <a:rPr lang="en-US" sz="2400" dirty="0" smtClean="0">
                <a:latin typeface="Baskerville Old Face" pitchFamily="18" charset="0"/>
              </a:rPr>
              <a:t> its variable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electedi</a:t>
            </a:r>
            <a:r>
              <a:rPr lang="en-US" sz="2400" dirty="0" smtClean="0">
                <a:latin typeface="Baskerville Old Face" pitchFamily="18" charset="0"/>
              </a:rPr>
              <a:t> to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of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If a process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receives</a:t>
            </a:r>
            <a:r>
              <a:rPr lang="en-US" sz="2400" dirty="0" smtClean="0">
                <a:latin typeface="Baskerville Old Face" pitchFamily="18" charset="0"/>
              </a:rPr>
              <a:t>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, it sends back an answer message and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begins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another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March 2001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fld id="{357B102A-12B0-4AAC-8CB2-F6C95336D4FA}" type="slidenum">
              <a:rPr lang="en-US"/>
              <a:pPr/>
              <a:t>15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Bully Example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1219200" y="1981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5715000" y="3962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914400" y="2819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752600" y="3733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2971800" y="3352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3200400" y="22860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2286000" y="1676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5486400" y="4876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9932" name="Oval 12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7772400" y="4114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6781800" y="3505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6553200" y="5638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V="1">
            <a:off x="3276600" y="2743200"/>
            <a:ext cx="152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H="1">
            <a:off x="2286000" y="3733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 flipV="1">
            <a:off x="1676400" y="2362200"/>
            <a:ext cx="1371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>
            <a:off x="6172200" y="4343400"/>
            <a:ext cx="1447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7848600" y="4572000"/>
            <a:ext cx="152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1295400" y="4648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 calls election</a:t>
            </a:r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6019800" y="266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3, 4 respond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March 2001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fld id="{37AB3427-6F30-495E-8EE2-9D666005967A}" type="slidenum">
              <a:rPr lang="en-US"/>
              <a:pPr/>
              <a:t>16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Bully Example, continued</a:t>
            </a: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1219200" y="1981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11972" name="Oval 4"/>
          <p:cNvSpPr>
            <a:spLocks noChangeArrowheads="1"/>
          </p:cNvSpPr>
          <p:nvPr/>
        </p:nvSpPr>
        <p:spPr bwMode="auto">
          <a:xfrm>
            <a:off x="5715000" y="3962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914400" y="2819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1752600" y="3733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2971800" y="3352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3200400" y="22860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2286000" y="1676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1978" name="Oval 10"/>
          <p:cNvSpPr>
            <a:spLocks noChangeArrowheads="1"/>
          </p:cNvSpPr>
          <p:nvPr/>
        </p:nvSpPr>
        <p:spPr bwMode="auto">
          <a:xfrm>
            <a:off x="5486400" y="4876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1980" name="Oval 12"/>
          <p:cNvSpPr>
            <a:spLocks noChangeArrowheads="1"/>
          </p:cNvSpPr>
          <p:nvPr/>
        </p:nvSpPr>
        <p:spPr bwMode="auto">
          <a:xfrm>
            <a:off x="7772400" y="4114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6781800" y="3505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1982" name="Oval 14"/>
          <p:cNvSpPr>
            <a:spLocks noChangeArrowheads="1"/>
          </p:cNvSpPr>
          <p:nvPr/>
        </p:nvSpPr>
        <p:spPr bwMode="auto">
          <a:xfrm>
            <a:off x="6553200" y="5638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 flipH="1">
            <a:off x="2209800" y="2743200"/>
            <a:ext cx="1143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 flipH="1" flipV="1">
            <a:off x="1752600" y="2286000"/>
            <a:ext cx="1447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>
            <a:off x="6096000" y="4419600"/>
            <a:ext cx="685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1295400" y="4648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 calls election</a:t>
            </a:r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6019800" y="266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 calls election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March 2001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fld id="{F062EB51-15B5-4AA4-BFA4-D03B032D51F0}" type="slidenum">
              <a:rPr lang="en-US"/>
              <a:pPr/>
              <a:t>17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Bully Example, concluded</a:t>
            </a:r>
          </a:p>
        </p:txBody>
      </p:sp>
      <p:sp>
        <p:nvSpPr>
          <p:cNvPr id="212995" name="Oval 3"/>
          <p:cNvSpPr>
            <a:spLocks noChangeArrowheads="1"/>
          </p:cNvSpPr>
          <p:nvPr/>
        </p:nvSpPr>
        <p:spPr bwMode="auto">
          <a:xfrm>
            <a:off x="1219200" y="1981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12996" name="Oval 4"/>
          <p:cNvSpPr>
            <a:spLocks noChangeArrowheads="1"/>
          </p:cNvSpPr>
          <p:nvPr/>
        </p:nvSpPr>
        <p:spPr bwMode="auto">
          <a:xfrm>
            <a:off x="5715000" y="3962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12997" name="Oval 5"/>
          <p:cNvSpPr>
            <a:spLocks noChangeArrowheads="1"/>
          </p:cNvSpPr>
          <p:nvPr/>
        </p:nvSpPr>
        <p:spPr bwMode="auto">
          <a:xfrm>
            <a:off x="914400" y="2819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12998" name="Oval 6"/>
          <p:cNvSpPr>
            <a:spLocks noChangeArrowheads="1"/>
          </p:cNvSpPr>
          <p:nvPr/>
        </p:nvSpPr>
        <p:spPr bwMode="auto">
          <a:xfrm>
            <a:off x="1752600" y="3733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2999" name="Oval 7"/>
          <p:cNvSpPr>
            <a:spLocks noChangeArrowheads="1"/>
          </p:cNvSpPr>
          <p:nvPr/>
        </p:nvSpPr>
        <p:spPr bwMode="auto">
          <a:xfrm>
            <a:off x="2971800" y="3352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3000" name="Oval 8"/>
          <p:cNvSpPr>
            <a:spLocks noChangeArrowheads="1"/>
          </p:cNvSpPr>
          <p:nvPr/>
        </p:nvSpPr>
        <p:spPr bwMode="auto">
          <a:xfrm>
            <a:off x="3200400" y="22860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3001" name="Oval 9"/>
          <p:cNvSpPr>
            <a:spLocks noChangeArrowheads="1"/>
          </p:cNvSpPr>
          <p:nvPr/>
        </p:nvSpPr>
        <p:spPr bwMode="auto">
          <a:xfrm>
            <a:off x="2286000" y="16764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3002" name="Oval 10"/>
          <p:cNvSpPr>
            <a:spLocks noChangeArrowheads="1"/>
          </p:cNvSpPr>
          <p:nvPr/>
        </p:nvSpPr>
        <p:spPr bwMode="auto">
          <a:xfrm>
            <a:off x="5486400" y="4876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13003" name="Oval 11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3004" name="Oval 12"/>
          <p:cNvSpPr>
            <a:spLocks noChangeArrowheads="1"/>
          </p:cNvSpPr>
          <p:nvPr/>
        </p:nvSpPr>
        <p:spPr bwMode="auto">
          <a:xfrm>
            <a:off x="7772400" y="41148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3005" name="Oval 13"/>
          <p:cNvSpPr>
            <a:spLocks noChangeArrowheads="1"/>
          </p:cNvSpPr>
          <p:nvPr/>
        </p:nvSpPr>
        <p:spPr bwMode="auto">
          <a:xfrm>
            <a:off x="6781800" y="3505200"/>
            <a:ext cx="5334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3006" name="Oval 14"/>
          <p:cNvSpPr>
            <a:spLocks noChangeArrowheads="1"/>
          </p:cNvSpPr>
          <p:nvPr/>
        </p:nvSpPr>
        <p:spPr bwMode="auto">
          <a:xfrm>
            <a:off x="6553200" y="5638800"/>
            <a:ext cx="5334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3007" name="Line 15"/>
          <p:cNvSpPr>
            <a:spLocks noChangeShapeType="1"/>
          </p:cNvSpPr>
          <p:nvPr/>
        </p:nvSpPr>
        <p:spPr bwMode="auto">
          <a:xfrm>
            <a:off x="1752600" y="2286000"/>
            <a:ext cx="1447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8" name="Line 16"/>
          <p:cNvSpPr>
            <a:spLocks noChangeShapeType="1"/>
          </p:cNvSpPr>
          <p:nvPr/>
        </p:nvSpPr>
        <p:spPr bwMode="auto">
          <a:xfrm flipH="1">
            <a:off x="5791200" y="44196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9" name="Line 17"/>
          <p:cNvSpPr>
            <a:spLocks noChangeShapeType="1"/>
          </p:cNvSpPr>
          <p:nvPr/>
        </p:nvSpPr>
        <p:spPr bwMode="auto">
          <a:xfrm flipV="1">
            <a:off x="6172200" y="381000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0" name="Line 18"/>
          <p:cNvSpPr>
            <a:spLocks noChangeShapeType="1"/>
          </p:cNvSpPr>
          <p:nvPr/>
        </p:nvSpPr>
        <p:spPr bwMode="auto">
          <a:xfrm>
            <a:off x="6172200" y="4343400"/>
            <a:ext cx="1371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1" name="Line 19"/>
          <p:cNvSpPr>
            <a:spLocks noChangeShapeType="1"/>
          </p:cNvSpPr>
          <p:nvPr/>
        </p:nvSpPr>
        <p:spPr bwMode="auto">
          <a:xfrm flipH="1" flipV="1">
            <a:off x="6248400" y="4267200"/>
            <a:ext cx="1524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1295400" y="4648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 responds to 3</a:t>
            </a:r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6019800" y="266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 is the new leader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Algorithm clearly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meets the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liveness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 condition E2</a:t>
            </a:r>
            <a:r>
              <a:rPr lang="en-US" sz="2400" dirty="0" smtClean="0">
                <a:latin typeface="Baskerville Old Face" pitchFamily="18" charset="0"/>
              </a:rPr>
              <a:t>, by the assumption of reliable message delivery.</a:t>
            </a:r>
          </a:p>
          <a:p>
            <a:r>
              <a:rPr lang="en-US" sz="2400" dirty="0" smtClean="0">
                <a:latin typeface="Baskerville Old Face" pitchFamily="18" charset="0"/>
              </a:rPr>
              <a:t>Algorithm is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not guaranteed to meet the safety condition E1 </a:t>
            </a:r>
            <a:r>
              <a:rPr lang="en-US" sz="2400" dirty="0" smtClean="0">
                <a:latin typeface="Baskerville Old Face" pitchFamily="18" charset="0"/>
              </a:rPr>
              <a:t>if processes that have crashed are replaced by processes with the same identifiers. </a:t>
            </a:r>
          </a:p>
          <a:p>
            <a:r>
              <a:rPr lang="en-US" sz="2400" dirty="0" smtClean="0">
                <a:latin typeface="Baskerville Old Face" pitchFamily="18" charset="0"/>
              </a:rPr>
              <a:t>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that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replaces</a:t>
            </a:r>
            <a:r>
              <a:rPr lang="en-US" sz="2400" dirty="0" smtClean="0">
                <a:latin typeface="Baskerville Old Face" pitchFamily="18" charset="0"/>
              </a:rPr>
              <a:t>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crashed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p may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decide</a:t>
            </a:r>
            <a:r>
              <a:rPr lang="en-US" sz="2400" dirty="0" smtClean="0">
                <a:latin typeface="Baskerville Old Face" pitchFamily="18" charset="0"/>
              </a:rPr>
              <a:t> that it has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highest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just as another process (which has detected </a:t>
            </a:r>
            <a:r>
              <a:rPr lang="en-US" sz="2400" dirty="0" err="1" smtClean="0">
                <a:latin typeface="Baskerville Old Face" pitchFamily="18" charset="0"/>
              </a:rPr>
              <a:t>p’s</a:t>
            </a:r>
            <a:r>
              <a:rPr lang="en-US" sz="2400" dirty="0" smtClean="0">
                <a:latin typeface="Baskerville Old Face" pitchFamily="18" charset="0"/>
              </a:rPr>
              <a:t> crash) decides that it has the highest identifier.</a:t>
            </a:r>
          </a:p>
          <a:p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Two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will therefore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announce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themselves</a:t>
            </a:r>
            <a:r>
              <a:rPr lang="en-US" sz="2400" dirty="0" smtClean="0">
                <a:latin typeface="Baskerville Old Face" pitchFamily="18" charset="0"/>
              </a:rPr>
              <a:t> as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concurrently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dirty="0" smtClean="0">
                <a:latin typeface="Baskerville Old Face" pitchFamily="18" charset="0"/>
              </a:rPr>
              <a:t>That is why this algorithm is called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Bully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Bully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Performance of the algorithm, in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best case </a:t>
            </a:r>
            <a:r>
              <a:rPr lang="en-US" sz="2400" dirty="0" smtClean="0">
                <a:latin typeface="Baskerville Old Face" pitchFamily="18" charset="0"/>
              </a:rPr>
              <a:t>the process with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second-highest identifier notices</a:t>
            </a:r>
            <a:r>
              <a:rPr lang="en-US" sz="2400" dirty="0" smtClean="0">
                <a:latin typeface="Baskerville Old Face" pitchFamily="18" charset="0"/>
              </a:rPr>
              <a:t>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coordinator’s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failure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r>
              <a:rPr lang="en-US" sz="2400" dirty="0" smtClean="0">
                <a:latin typeface="Baskerville Old Face" pitchFamily="18" charset="0"/>
              </a:rPr>
              <a:t>Then it can immediately elect itself and send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 – 2 </a:t>
            </a:r>
            <a:r>
              <a:rPr lang="en-US" sz="2400" dirty="0" smtClean="0">
                <a:latin typeface="Baskerville Old Face" pitchFamily="18" charset="0"/>
              </a:rPr>
              <a:t>coordinator messages. The turnaround time is one message.</a:t>
            </a:r>
          </a:p>
          <a:p>
            <a:r>
              <a:rPr lang="en-US" sz="2400" dirty="0" smtClean="0">
                <a:latin typeface="Baskerville Old Face" pitchFamily="18" charset="0"/>
              </a:rPr>
              <a:t>The bully algorithm requires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O (N^2) </a:t>
            </a:r>
            <a:r>
              <a:rPr lang="en-US" sz="2400" dirty="0" smtClean="0">
                <a:latin typeface="Baskerville Old Face" pitchFamily="18" charset="0"/>
              </a:rPr>
              <a:t>messages in the worst case – that is, when the process with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lowest identifier </a:t>
            </a:r>
            <a:r>
              <a:rPr lang="en-US" sz="2400" dirty="0" smtClean="0">
                <a:latin typeface="Baskerville Old Face" pitchFamily="18" charset="0"/>
              </a:rPr>
              <a:t>first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detects</a:t>
            </a:r>
            <a:r>
              <a:rPr lang="en-US" sz="2400" dirty="0" smtClean="0">
                <a:latin typeface="Baskerville Old Face" pitchFamily="18" charset="0"/>
              </a:rPr>
              <a:t>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coordinator’s failure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r>
              <a:rPr lang="en-US" sz="2400" dirty="0" smtClean="0">
                <a:latin typeface="Baskerville Old Face" pitchFamily="18" charset="0"/>
              </a:rPr>
              <a:t>For then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 – 1 </a:t>
            </a:r>
            <a:r>
              <a:rPr lang="en-US" sz="2400" dirty="0" smtClean="0">
                <a:latin typeface="Baskerville Old Face" pitchFamily="18" charset="0"/>
              </a:rPr>
              <a:t>processes altogether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begin elections</a:t>
            </a:r>
            <a:r>
              <a:rPr lang="en-US" sz="2400" dirty="0" smtClean="0">
                <a:latin typeface="Baskerville Old Face" pitchFamily="18" charset="0"/>
              </a:rPr>
              <a:t>, each sending messages to processes with higher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Election Introduction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An algorithm for choosing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unique process</a:t>
            </a:r>
            <a:r>
              <a:rPr lang="en-US" sz="2400" dirty="0" smtClean="0">
                <a:latin typeface="Baskerville Old Face" pitchFamily="18" charset="0"/>
              </a:rPr>
              <a:t> to play a particular role is called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Election Algorithm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dirty="0" smtClean="0">
                <a:latin typeface="Baskerville Old Face" pitchFamily="18" charset="0"/>
              </a:rPr>
              <a:t>It is essential that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all the processes agree</a:t>
            </a:r>
            <a:r>
              <a:rPr lang="en-US" sz="2400" dirty="0" smtClean="0">
                <a:latin typeface="Baskerville Old Face" pitchFamily="18" charset="0"/>
              </a:rPr>
              <a:t> on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choice</a:t>
            </a:r>
            <a:r>
              <a:rPr lang="en-US" sz="2400" dirty="0" smtClean="0">
                <a:latin typeface="Baskerville Old Face" pitchFamily="18" charset="0"/>
              </a:rPr>
              <a:t>. Afterwards, if the process that plays the role of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server</a:t>
            </a:r>
            <a:r>
              <a:rPr lang="en-US" sz="2400" dirty="0" smtClean="0">
                <a:latin typeface="Baskerville Old Face" pitchFamily="18" charset="0"/>
              </a:rPr>
              <a:t> wishes to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retire</a:t>
            </a:r>
            <a:r>
              <a:rPr lang="en-US" sz="2400" dirty="0" smtClean="0">
                <a:latin typeface="Baskerville Old Face" pitchFamily="18" charset="0"/>
              </a:rPr>
              <a:t> then another election is required to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choose a replacement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dirty="0" smtClean="0">
                <a:latin typeface="Baskerville Old Face" pitchFamily="18" charset="0"/>
              </a:rPr>
              <a:t>An individual process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does not call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more</a:t>
            </a:r>
            <a:r>
              <a:rPr lang="en-US" sz="2400" dirty="0" smtClean="0">
                <a:latin typeface="Baskerville Old Face" pitchFamily="18" charset="0"/>
              </a:rPr>
              <a:t> than </a:t>
            </a:r>
            <a:r>
              <a:rPr lang="en-US" sz="2400" dirty="0" smtClean="0">
                <a:solidFill>
                  <a:srgbClr val="FF3300"/>
                </a:solidFill>
                <a:latin typeface="Baskerville Old Face" pitchFamily="18" charset="0"/>
              </a:rPr>
              <a:t>o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ne election</a:t>
            </a:r>
            <a:r>
              <a:rPr lang="en-US" sz="2400" dirty="0" smtClean="0">
                <a:latin typeface="Baskerville Old Face" pitchFamily="18" charset="0"/>
              </a:rPr>
              <a:t> at a time, but in principle the N processes could call N concurrent elections</a:t>
            </a:r>
          </a:p>
          <a:p>
            <a:r>
              <a:rPr lang="en-US" sz="2400" dirty="0" smtClean="0">
                <a:latin typeface="Baskerville Old Face" pitchFamily="18" charset="0"/>
              </a:rPr>
              <a:t>A process pi is </a:t>
            </a:r>
          </a:p>
          <a:p>
            <a:pPr lvl="1"/>
            <a:r>
              <a:rPr lang="en-US" sz="2400" dirty="0" smtClean="0">
                <a:latin typeface="Baskerville Old Face" pitchFamily="18" charset="0"/>
              </a:rPr>
              <a:t>either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participant</a:t>
            </a:r>
            <a:r>
              <a:rPr lang="en-US" sz="2400" dirty="0" smtClean="0">
                <a:latin typeface="Baskerville Old Face" pitchFamily="18" charset="0"/>
              </a:rPr>
              <a:t> –it is engaged in some run of the election algorithm.</a:t>
            </a:r>
          </a:p>
          <a:p>
            <a:pPr lvl="1"/>
            <a:r>
              <a:rPr lang="en-US" sz="2400" dirty="0" smtClean="0">
                <a:latin typeface="Baskerville Old Face" pitchFamily="18" charset="0"/>
              </a:rPr>
              <a:t>or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non-participant</a:t>
            </a:r>
            <a:r>
              <a:rPr lang="en-US" sz="2400" dirty="0" smtClean="0">
                <a:latin typeface="Baskerville Old Face" pitchFamily="18" charset="0"/>
              </a:rPr>
              <a:t> –it is not currently engaged in any 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Summary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183" y="1260764"/>
            <a:ext cx="8007926" cy="477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Summary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Baskerville Old Face" pitchFamily="18" charset="0"/>
              </a:rPr>
              <a:t>Electing process with highest identifier as a co-</a:t>
            </a:r>
            <a:r>
              <a:rPr lang="en-US" sz="4000" dirty="0" err="1" smtClean="0">
                <a:latin typeface="Baskerville Old Face" pitchFamily="18" charset="0"/>
              </a:rPr>
              <a:t>ordinator</a:t>
            </a:r>
            <a:r>
              <a:rPr lang="en-US" sz="4000" dirty="0" smtClean="0">
                <a:latin typeface="Baskerville Old Face" pitchFamily="18" charset="0"/>
              </a:rPr>
              <a:t> process.</a:t>
            </a:r>
          </a:p>
          <a:p>
            <a:r>
              <a:rPr lang="en-US" sz="4000" dirty="0" smtClean="0">
                <a:latin typeface="Baskerville Old Face" pitchFamily="18" charset="0"/>
              </a:rPr>
              <a:t>Ring-based election algorithm</a:t>
            </a:r>
          </a:p>
          <a:p>
            <a:r>
              <a:rPr lang="en-US" sz="4000" dirty="0" smtClean="0">
                <a:latin typeface="Baskerville Old Face" pitchFamily="18" charset="0"/>
              </a:rPr>
              <a:t>Bully Algorithm</a:t>
            </a:r>
            <a:endParaRPr lang="en-US" sz="40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Election Introduction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Important requirement is for the choice of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elected</a:t>
            </a:r>
            <a:r>
              <a:rPr lang="en-US" dirty="0" smtClean="0">
                <a:latin typeface="Baskerville Old Face" pitchFamily="18" charset="0"/>
              </a:rPr>
              <a:t> process to be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unique</a:t>
            </a:r>
            <a:r>
              <a:rPr lang="en-US" dirty="0" smtClean="0">
                <a:latin typeface="Baskerville Old Face" pitchFamily="18" charset="0"/>
              </a:rPr>
              <a:t>, even if several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dirty="0" smtClean="0">
                <a:latin typeface="Baskerville Old Face" pitchFamily="18" charset="0"/>
              </a:rPr>
              <a:t> call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elections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concurrently</a:t>
            </a:r>
            <a:r>
              <a:rPr lang="en-US" dirty="0" smtClean="0">
                <a:latin typeface="Baskerville Old Face" pitchFamily="18" charset="0"/>
              </a:rPr>
              <a:t>. </a:t>
            </a:r>
          </a:p>
          <a:p>
            <a:r>
              <a:rPr lang="en-US" dirty="0" smtClean="0">
                <a:latin typeface="Baskerville Old Face" pitchFamily="18" charset="0"/>
              </a:rPr>
              <a:t>For instance,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two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dirty="0" smtClean="0">
                <a:latin typeface="Baskerville Old Face" pitchFamily="18" charset="0"/>
              </a:rPr>
              <a:t> could decide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independently</a:t>
            </a:r>
            <a:r>
              <a:rPr lang="en-US" dirty="0" smtClean="0">
                <a:latin typeface="Baskerville Old Face" pitchFamily="18" charset="0"/>
              </a:rPr>
              <a:t> that a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dirty="0" smtClean="0">
                <a:latin typeface="Baskerville Old Face" pitchFamily="18" charset="0"/>
              </a:rPr>
              <a:t> has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failed</a:t>
            </a:r>
            <a:r>
              <a:rPr lang="en-US" dirty="0" smtClean="0">
                <a:latin typeface="Baskerville Old Face" pitchFamily="18" charset="0"/>
              </a:rPr>
              <a:t>, and both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call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elections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We require that the elected process be chosen as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one</a:t>
            </a:r>
            <a:r>
              <a:rPr lang="en-US" dirty="0" smtClean="0">
                <a:latin typeface="Baskerville Old Face" pitchFamily="18" charset="0"/>
              </a:rPr>
              <a:t> with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largest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Each process pi ( </a:t>
            </a:r>
            <a:r>
              <a:rPr lang="en-US" dirty="0" err="1" smtClean="0">
                <a:latin typeface="Baskerville Old Face" pitchFamily="18" charset="0"/>
              </a:rPr>
              <a:t>i</a:t>
            </a:r>
            <a:r>
              <a:rPr lang="en-US" dirty="0" smtClean="0">
                <a:latin typeface="Baskerville Old Face" pitchFamily="18" charset="0"/>
              </a:rPr>
              <a:t> = 1, 2,…N ) has a variable </a:t>
            </a:r>
            <a:r>
              <a:rPr lang="en-US" dirty="0" err="1" smtClean="0">
                <a:latin typeface="Baskerville Old Face" pitchFamily="18" charset="0"/>
              </a:rPr>
              <a:t>electedi</a:t>
            </a:r>
            <a:r>
              <a:rPr lang="en-US" dirty="0" smtClean="0">
                <a:latin typeface="Baskerville Old Face" pitchFamily="18" charset="0"/>
              </a:rPr>
              <a:t>= ⊥, which will contain the</a:t>
            </a:r>
          </a:p>
          <a:p>
            <a:r>
              <a:rPr lang="en-US" dirty="0" smtClean="0">
                <a:latin typeface="Baskerville Old Face" pitchFamily="18" charset="0"/>
              </a:rPr>
              <a:t>identifier of the elected process</a:t>
            </a:r>
          </a:p>
          <a:p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E1: (safety) </a:t>
            </a:r>
            <a:r>
              <a:rPr lang="en-US" dirty="0" smtClean="0">
                <a:latin typeface="Baskerville Old Face" pitchFamily="18" charset="0"/>
              </a:rPr>
              <a:t>A participant process pi has </a:t>
            </a:r>
            <a:r>
              <a:rPr lang="en-US" dirty="0" err="1" smtClean="0">
                <a:latin typeface="Baskerville Old Face" pitchFamily="18" charset="0"/>
              </a:rPr>
              <a:t>electedi</a:t>
            </a:r>
            <a:r>
              <a:rPr lang="en-US" dirty="0" smtClean="0">
                <a:latin typeface="Baskerville Old Face" pitchFamily="18" charset="0"/>
              </a:rPr>
              <a:t> = ⊥  or </a:t>
            </a:r>
            <a:r>
              <a:rPr lang="en-US" dirty="0" err="1" smtClean="0">
                <a:latin typeface="Baskerville Old Face" pitchFamily="18" charset="0"/>
              </a:rPr>
              <a:t>electedi</a:t>
            </a:r>
            <a:r>
              <a:rPr lang="en-US" dirty="0" smtClean="0">
                <a:latin typeface="Baskerville Old Face" pitchFamily="18" charset="0"/>
              </a:rPr>
              <a:t> = P, where P is chosen as the non-crashed process at the end of the run with the largest identifier.</a:t>
            </a:r>
          </a:p>
          <a:p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E2: (</a:t>
            </a:r>
            <a:r>
              <a:rPr lang="en-US" b="1" dirty="0" err="1" smtClean="0">
                <a:solidFill>
                  <a:srgbClr val="FF3300"/>
                </a:solidFill>
                <a:latin typeface="Baskerville Old Face" pitchFamily="18" charset="0"/>
              </a:rPr>
              <a:t>liveness</a:t>
            </a:r>
            <a:r>
              <a:rPr lang="en-US" dirty="0" smtClean="0">
                <a:latin typeface="Baskerville Old Face" pitchFamily="18" charset="0"/>
              </a:rPr>
              <a:t>) All processes pi participate and eventually either set </a:t>
            </a:r>
            <a:r>
              <a:rPr lang="en-US" dirty="0" err="1" smtClean="0">
                <a:latin typeface="Baskerville Old Face" pitchFamily="18" charset="0"/>
              </a:rPr>
              <a:t>electedi</a:t>
            </a:r>
            <a:r>
              <a:rPr lang="en-US" dirty="0" smtClean="0">
                <a:latin typeface="Baskerville Old Face" pitchFamily="18" charset="0"/>
              </a:rPr>
              <a:t> = ⊥ – or crash.</a:t>
            </a:r>
          </a:p>
          <a:p>
            <a:r>
              <a:rPr lang="en-US" dirty="0" smtClean="0">
                <a:latin typeface="Baskerville Old Face" pitchFamily="18" charset="0"/>
              </a:rPr>
              <a:t>Performance of an election algorithm by its total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network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bandwidth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utilization</a:t>
            </a:r>
            <a:r>
              <a:rPr lang="en-US" dirty="0" smtClean="0">
                <a:latin typeface="Baskerville Old Face" pitchFamily="18" charset="0"/>
              </a:rPr>
              <a:t> and by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turnaround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time</a:t>
            </a:r>
            <a:r>
              <a:rPr lang="en-US" dirty="0" smtClean="0">
                <a:latin typeface="Baskerville Old Face" pitchFamily="18" charset="0"/>
              </a:rPr>
              <a:t> for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Election Algorithms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endParaRPr lang="en-US" sz="4400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r>
              <a:rPr lang="en-US" sz="4400" dirty="0" smtClean="0">
                <a:solidFill>
                  <a:srgbClr val="FF0000"/>
                </a:solidFill>
                <a:latin typeface="Baskerville Old Face" pitchFamily="18" charset="0"/>
              </a:rPr>
              <a:t>Ring-based Election Algorithm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Baskerville Old Face" pitchFamily="18" charset="0"/>
              </a:rPr>
              <a:t>Bully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Election Algorithms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endParaRPr lang="en-US" sz="4400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en-US" sz="4400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FF0000"/>
                </a:solidFill>
                <a:latin typeface="Baskerville Old Face" pitchFamily="18" charset="0"/>
              </a:rPr>
              <a:t>Ring-based Election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Ring-based Election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algorithm</a:t>
            </a:r>
            <a:r>
              <a:rPr lang="en-US" sz="2400" dirty="0" smtClean="0">
                <a:latin typeface="Baskerville Old Face" pitchFamily="18" charset="0"/>
              </a:rPr>
              <a:t> of Chang and Roberts [1979] is suitable for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collection</a:t>
            </a:r>
            <a:r>
              <a:rPr lang="en-US" sz="2400" dirty="0" smtClean="0">
                <a:latin typeface="Baskerville Old Face" pitchFamily="18" charset="0"/>
              </a:rPr>
              <a:t> of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processes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arranged</a:t>
            </a:r>
            <a:r>
              <a:rPr lang="en-US" sz="2400" dirty="0" smtClean="0">
                <a:latin typeface="Baskerville Old Face" pitchFamily="18" charset="0"/>
              </a:rPr>
              <a:t> in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logical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ring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r>
              <a:rPr lang="en-US" sz="2400" dirty="0" smtClean="0">
                <a:latin typeface="Baskerville Old Face" pitchFamily="18" charset="0"/>
              </a:rPr>
              <a:t>Each process pi has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communication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channel</a:t>
            </a:r>
            <a:r>
              <a:rPr lang="en-US" sz="2400" dirty="0" smtClean="0">
                <a:latin typeface="Baskerville Old Face" pitchFamily="18" charset="0"/>
              </a:rPr>
              <a:t> to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next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in the ring, p(</a:t>
            </a:r>
            <a:r>
              <a:rPr lang="en-US" sz="2400" dirty="0" err="1" smtClean="0">
                <a:latin typeface="Baskerville Old Face" pitchFamily="18" charset="0"/>
              </a:rPr>
              <a:t>i</a:t>
            </a:r>
            <a:r>
              <a:rPr lang="en-US" sz="2400" dirty="0" smtClean="0">
                <a:latin typeface="Baskerville Old Face" pitchFamily="18" charset="0"/>
              </a:rPr>
              <a:t> + 1)mod N , and all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messages</a:t>
            </a:r>
            <a:r>
              <a:rPr lang="en-US" sz="2400" dirty="0" smtClean="0">
                <a:latin typeface="Baskerville Old Face" pitchFamily="18" charset="0"/>
              </a:rPr>
              <a:t> are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sent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clockwise</a:t>
            </a:r>
            <a:r>
              <a:rPr lang="en-US" sz="2400" dirty="0" smtClean="0">
                <a:latin typeface="Baskerville Old Face" pitchFamily="18" charset="0"/>
              </a:rPr>
              <a:t> around the ring</a:t>
            </a:r>
          </a:p>
          <a:p>
            <a:r>
              <a:rPr lang="en-US" sz="2400" dirty="0" smtClean="0">
                <a:latin typeface="Baskerville Old Face" pitchFamily="18" charset="0"/>
              </a:rPr>
              <a:t>It assume that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failures</a:t>
            </a:r>
            <a:r>
              <a:rPr lang="en-US" sz="2400" dirty="0" smtClean="0">
                <a:latin typeface="Baskerville Old Face" pitchFamily="18" charset="0"/>
              </a:rPr>
              <a:t> occur, and that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system</a:t>
            </a:r>
            <a:r>
              <a:rPr lang="en-US" sz="2400" dirty="0" smtClean="0">
                <a:latin typeface="Baskerville Old Face" pitchFamily="18" charset="0"/>
              </a:rPr>
              <a:t> is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asynchronous</a:t>
            </a:r>
          </a:p>
          <a:p>
            <a:r>
              <a:rPr lang="en-US" sz="2400" dirty="0" smtClean="0">
                <a:latin typeface="Baskerville Old Face" pitchFamily="18" charset="0"/>
              </a:rPr>
              <a:t>The goal of this algorithm is to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</a:t>
            </a:r>
            <a:r>
              <a:rPr lang="en-US" sz="2400" dirty="0" smtClean="0">
                <a:latin typeface="Baskerville Old Face" pitchFamily="18" charset="0"/>
              </a:rPr>
              <a:t>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single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called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, which is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sz="2400" dirty="0" smtClean="0">
                <a:latin typeface="Baskerville Old Face" pitchFamily="18" charset="0"/>
              </a:rPr>
              <a:t> with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largest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5713" y="4516582"/>
            <a:ext cx="4000500" cy="234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Ring-based Election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Initially,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every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dirty="0" smtClean="0">
                <a:latin typeface="Baskerville Old Face" pitchFamily="18" charset="0"/>
              </a:rPr>
              <a:t> is marked as a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non-participant</a:t>
            </a:r>
            <a:r>
              <a:rPr lang="en-US" dirty="0" smtClean="0">
                <a:latin typeface="Baskerville Old Face" pitchFamily="18" charset="0"/>
              </a:rPr>
              <a:t> in an election. </a:t>
            </a:r>
          </a:p>
          <a:p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Any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dirty="0" smtClean="0">
                <a:latin typeface="Baskerville Old Face" pitchFamily="18" charset="0"/>
              </a:rPr>
              <a:t> can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begin</a:t>
            </a:r>
            <a:r>
              <a:rPr lang="en-US" dirty="0" smtClean="0">
                <a:latin typeface="Baskerville Old Face" pitchFamily="18" charset="0"/>
              </a:rPr>
              <a:t> an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dirty="0" smtClean="0">
                <a:latin typeface="Baskerville Old Face" pitchFamily="18" charset="0"/>
              </a:rPr>
              <a:t>. It proceeds by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marking</a:t>
            </a:r>
            <a:r>
              <a:rPr lang="en-US" dirty="0" smtClean="0">
                <a:latin typeface="Baskerville Old Face" pitchFamily="18" charset="0"/>
              </a:rPr>
              <a:t> itself as a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participant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placing</a:t>
            </a:r>
            <a:r>
              <a:rPr lang="en-US" dirty="0" smtClean="0">
                <a:latin typeface="Baskerville Old Face" pitchFamily="18" charset="0"/>
              </a:rPr>
              <a:t>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 in an election message and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sending</a:t>
            </a:r>
            <a:r>
              <a:rPr lang="en-US" dirty="0" smtClean="0">
                <a:latin typeface="Baskerville Old Face" pitchFamily="18" charset="0"/>
              </a:rPr>
              <a:t> it to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clockwise</a:t>
            </a:r>
            <a:r>
              <a:rPr lang="en-US" dirty="0" smtClean="0">
                <a:latin typeface="Baskerville Old Face" pitchFamily="18" charset="0"/>
              </a:rPr>
              <a:t> neighbor.</a:t>
            </a:r>
          </a:p>
          <a:p>
            <a:r>
              <a:rPr lang="en-US" dirty="0" smtClean="0">
                <a:latin typeface="Baskerville Old Face" pitchFamily="18" charset="0"/>
              </a:rPr>
              <a:t>When a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process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receives</a:t>
            </a:r>
            <a:r>
              <a:rPr lang="en-US" dirty="0" smtClean="0">
                <a:latin typeface="Baskerville Old Face" pitchFamily="18" charset="0"/>
              </a:rPr>
              <a:t> an election message, it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compares</a:t>
            </a:r>
            <a:r>
              <a:rPr lang="en-US" dirty="0" smtClean="0">
                <a:latin typeface="Baskerville Old Face" pitchFamily="18" charset="0"/>
              </a:rPr>
              <a:t>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 in the message with its own.</a:t>
            </a:r>
          </a:p>
          <a:p>
            <a:r>
              <a:rPr lang="en-US" dirty="0" smtClean="0">
                <a:latin typeface="Baskerville Old Face" pitchFamily="18" charset="0"/>
              </a:rPr>
              <a:t> If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arrived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 is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greater</a:t>
            </a:r>
            <a:r>
              <a:rPr lang="en-US" dirty="0" smtClean="0">
                <a:latin typeface="Baskerville Old Face" pitchFamily="18" charset="0"/>
              </a:rPr>
              <a:t>, then it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forwards</a:t>
            </a:r>
            <a:r>
              <a:rPr lang="en-US" dirty="0" smtClean="0">
                <a:latin typeface="Baskerville Old Face" pitchFamily="18" charset="0"/>
              </a:rPr>
              <a:t>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dirty="0" smtClean="0">
                <a:latin typeface="Baskerville Old Face" pitchFamily="18" charset="0"/>
              </a:rPr>
              <a:t> to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neighbor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r>
              <a:rPr lang="en-US" dirty="0" smtClean="0">
                <a:latin typeface="Baskerville Old Face" pitchFamily="18" charset="0"/>
              </a:rPr>
              <a:t>If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arrived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 is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smaller</a:t>
            </a:r>
            <a:r>
              <a:rPr lang="en-US" dirty="0" smtClean="0">
                <a:latin typeface="Baskerville Old Face" pitchFamily="18" charset="0"/>
              </a:rPr>
              <a:t> and the receiver is not a participant, then it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substitutes</a:t>
            </a:r>
            <a:r>
              <a:rPr lang="en-US" dirty="0" smtClean="0">
                <a:latin typeface="Baskerville Old Face" pitchFamily="18" charset="0"/>
              </a:rPr>
              <a:t>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own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dirty="0" smtClean="0">
                <a:latin typeface="Baskerville Old Face" pitchFamily="18" charset="0"/>
              </a:rPr>
              <a:t> in the message and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forwards</a:t>
            </a:r>
            <a:r>
              <a:rPr lang="en-US" dirty="0" smtClean="0">
                <a:latin typeface="Baskerville Old Face" pitchFamily="18" charset="0"/>
              </a:rPr>
              <a:t> it; </a:t>
            </a:r>
          </a:p>
          <a:p>
            <a:r>
              <a:rPr lang="en-US" dirty="0" smtClean="0">
                <a:latin typeface="Baskerville Old Face" pitchFamily="18" charset="0"/>
              </a:rPr>
              <a:t>On forwarding an election message in any case, the process marks itself as a participant</a:t>
            </a:r>
          </a:p>
          <a:p>
            <a:r>
              <a:rPr lang="en-US" dirty="0" smtClean="0">
                <a:latin typeface="Baskerville Old Face" pitchFamily="18" charset="0"/>
              </a:rPr>
              <a:t>If, however,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the received identifier is that of the receiver itself, then this process’s identifier must be the greatest, and it becomes the coordinator</a:t>
            </a:r>
            <a:r>
              <a:rPr lang="en-US" dirty="0" smtClean="0">
                <a:latin typeface="Baskerville Old Face" pitchFamily="18" charset="0"/>
              </a:rPr>
              <a:t>. The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marks</a:t>
            </a:r>
            <a:r>
              <a:rPr lang="en-US" dirty="0" smtClean="0">
                <a:latin typeface="Baskerville Old Face" pitchFamily="18" charset="0"/>
              </a:rPr>
              <a:t> itself as a non-participant once more and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sends</a:t>
            </a:r>
            <a:r>
              <a:rPr lang="en-US" dirty="0" smtClean="0">
                <a:latin typeface="Baskerville Old Face" pitchFamily="18" charset="0"/>
              </a:rPr>
              <a:t> an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elected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dirty="0" smtClean="0">
                <a:latin typeface="Baskerville Old Face" pitchFamily="18" charset="0"/>
              </a:rPr>
              <a:t> to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neighbor</a:t>
            </a:r>
            <a:r>
              <a:rPr lang="en-US" dirty="0" smtClean="0">
                <a:latin typeface="Baskerville Old Face" pitchFamily="18" charset="0"/>
              </a:rPr>
              <a:t>, announcing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election</a:t>
            </a:r>
            <a:r>
              <a:rPr lang="en-US" dirty="0" smtClean="0">
                <a:latin typeface="Baskerville Old Face" pitchFamily="18" charset="0"/>
              </a:rPr>
              <a:t> and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enclosing</a:t>
            </a:r>
            <a:r>
              <a:rPr lang="en-US" dirty="0" smtClean="0">
                <a:latin typeface="Baskerville Old Face" pitchFamily="18" charset="0"/>
              </a:rPr>
              <a:t> its </a:t>
            </a:r>
            <a:r>
              <a:rPr lang="en-US" b="1" dirty="0" smtClean="0">
                <a:solidFill>
                  <a:srgbClr val="FF3300"/>
                </a:solidFill>
                <a:latin typeface="Baskerville Old Face" pitchFamily="18" charset="0"/>
              </a:rPr>
              <a:t>identity</a:t>
            </a:r>
          </a:p>
          <a:p>
            <a:endParaRPr lang="en-US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Ring-based Election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When a process pi receives an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elected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, it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marks</a:t>
            </a:r>
            <a:r>
              <a:rPr lang="en-US" sz="2400" dirty="0" smtClean="0">
                <a:latin typeface="Baskerville Old Face" pitchFamily="18" charset="0"/>
              </a:rPr>
              <a:t> itself as a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nonparticipant</a:t>
            </a:r>
            <a:r>
              <a:rPr lang="en-US" sz="2400" dirty="0" smtClean="0">
                <a:latin typeface="Baskerville Old Face" pitchFamily="18" charset="0"/>
              </a:rPr>
              <a:t>, sets its variable </a:t>
            </a:r>
            <a:r>
              <a:rPr lang="en-US" sz="2400" b="1" dirty="0" err="1" smtClean="0">
                <a:solidFill>
                  <a:srgbClr val="FF3300"/>
                </a:solidFill>
                <a:latin typeface="Baskerville Old Face" pitchFamily="18" charset="0"/>
              </a:rPr>
              <a:t>elected</a:t>
            </a:r>
            <a:r>
              <a:rPr lang="en-US" b="1" dirty="0" err="1" smtClean="0">
                <a:solidFill>
                  <a:srgbClr val="FF3300"/>
                </a:solidFill>
                <a:latin typeface="Baskerville Old Face" pitchFamily="18" charset="0"/>
              </a:rPr>
              <a:t>i</a:t>
            </a:r>
            <a:r>
              <a:rPr lang="en-US" sz="2400" dirty="0" smtClean="0">
                <a:latin typeface="Baskerville Old Face" pitchFamily="18" charset="0"/>
              </a:rPr>
              <a:t> to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in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message</a:t>
            </a:r>
            <a:r>
              <a:rPr lang="en-US" sz="2400" dirty="0" smtClean="0">
                <a:latin typeface="Baskerville Old Face" pitchFamily="18" charset="0"/>
              </a:rPr>
              <a:t> and, unless it is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new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coordinator</a:t>
            </a:r>
            <a:r>
              <a:rPr lang="en-US" sz="2400" dirty="0" smtClean="0">
                <a:latin typeface="Baskerville Old Face" pitchFamily="18" charset="0"/>
              </a:rPr>
              <a:t>, forwards the message to its neighbour.</a:t>
            </a:r>
          </a:p>
          <a:p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Condition E1 is met</a:t>
            </a:r>
            <a:r>
              <a:rPr lang="en-US" sz="2400" dirty="0" smtClean="0">
                <a:latin typeface="Baskerville Old Face" pitchFamily="18" charset="0"/>
              </a:rPr>
              <a:t>. All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identifiers</a:t>
            </a:r>
            <a:r>
              <a:rPr lang="en-US" sz="2400" dirty="0" smtClean="0">
                <a:latin typeface="Baskerville Old Face" pitchFamily="18" charset="0"/>
              </a:rPr>
              <a:t> are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compared</a:t>
            </a:r>
            <a:r>
              <a:rPr lang="en-US" sz="2400" dirty="0" smtClean="0">
                <a:latin typeface="Baskerville Old Face" pitchFamily="18" charset="0"/>
              </a:rPr>
              <a:t>, since a process must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receive</a:t>
            </a:r>
            <a:r>
              <a:rPr lang="en-US" sz="2400" dirty="0" smtClean="0">
                <a:latin typeface="Baskerville Old Face" pitchFamily="18" charset="0"/>
              </a:rPr>
              <a:t> its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own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back</a:t>
            </a:r>
            <a:r>
              <a:rPr lang="en-US" sz="2400" dirty="0" smtClean="0">
                <a:latin typeface="Baskerville Old Face" pitchFamily="18" charset="0"/>
              </a:rPr>
              <a:t> before sending an elected message. </a:t>
            </a:r>
          </a:p>
          <a:p>
            <a:r>
              <a:rPr lang="en-US" sz="2400" dirty="0" smtClean="0">
                <a:latin typeface="Baskerville Old Face" pitchFamily="18" charset="0"/>
              </a:rPr>
              <a:t>For any two processes, the one with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larger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will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pass</a:t>
            </a:r>
            <a:r>
              <a:rPr lang="en-US" sz="2400" dirty="0" smtClean="0">
                <a:latin typeface="Baskerville Old Face" pitchFamily="18" charset="0"/>
              </a:rPr>
              <a:t> on the other’s identifier. It is therefore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impossible</a:t>
            </a:r>
            <a:r>
              <a:rPr lang="en-US" sz="2400" dirty="0" smtClean="0">
                <a:latin typeface="Baskerville Old Face" pitchFamily="18" charset="0"/>
              </a:rPr>
              <a:t> that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both</a:t>
            </a:r>
            <a:r>
              <a:rPr lang="en-US" sz="2400" dirty="0" smtClean="0">
                <a:latin typeface="Baskerville Old Face" pitchFamily="18" charset="0"/>
              </a:rPr>
              <a:t> 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receive</a:t>
            </a:r>
            <a:r>
              <a:rPr lang="en-US" sz="2400" dirty="0" smtClean="0">
                <a:latin typeface="Baskerville Old Face" pitchFamily="18" charset="0"/>
              </a:rPr>
              <a:t> their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own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back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Condition E2 </a:t>
            </a:r>
            <a:r>
              <a:rPr lang="en-US" sz="2400" dirty="0" smtClean="0">
                <a:latin typeface="Baskerville Old Face" pitchFamily="18" charset="0"/>
              </a:rPr>
              <a:t>follows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immediately</a:t>
            </a:r>
            <a:r>
              <a:rPr lang="en-US" sz="2400" dirty="0" smtClean="0">
                <a:latin typeface="Baskerville Old Face" pitchFamily="18" charset="0"/>
              </a:rPr>
              <a:t> from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guaranteed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traversals</a:t>
            </a:r>
            <a:r>
              <a:rPr lang="en-US" sz="2400" dirty="0" smtClean="0">
                <a:latin typeface="Baskerville Old Face" pitchFamily="18" charset="0"/>
              </a:rPr>
              <a:t> of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ring</a:t>
            </a:r>
            <a:r>
              <a:rPr lang="en-US" sz="2400" dirty="0" smtClean="0">
                <a:latin typeface="Baskerville Old Face" pitchFamily="18" charset="0"/>
              </a:rPr>
              <a:t> (there are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failures</a:t>
            </a:r>
            <a:r>
              <a:rPr lang="en-US" sz="2400" dirty="0" smtClean="0">
                <a:latin typeface="Baskerville Old Face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Ring-based Election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122218"/>
            <a:ext cx="8524875" cy="5278582"/>
          </a:xfrm>
        </p:spPr>
        <p:txBody>
          <a:bodyPr/>
          <a:lstStyle/>
          <a:p>
            <a:r>
              <a:rPr lang="en-US" sz="2400" dirty="0" smtClean="0">
                <a:latin typeface="Baskerville Old Face" pitchFamily="18" charset="0"/>
              </a:rPr>
              <a:t>The worst-performing case is when its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anti-clockwise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neighbour</a:t>
            </a:r>
            <a:r>
              <a:rPr lang="en-US" sz="2400" dirty="0" smtClean="0">
                <a:latin typeface="Baskerville Old Face" pitchFamily="18" charset="0"/>
              </a:rPr>
              <a:t> has 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highest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identifier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</a:p>
          <a:p>
            <a:r>
              <a:rPr lang="en-US" sz="2400" dirty="0" smtClean="0">
                <a:latin typeface="Baskerville Old Face" pitchFamily="18" charset="0"/>
              </a:rPr>
              <a:t>A total of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 – 1</a:t>
            </a:r>
            <a:r>
              <a:rPr lang="en-US" sz="2400" dirty="0" smtClean="0">
                <a:latin typeface="Baskerville Old Face" pitchFamily="18" charset="0"/>
              </a:rPr>
              <a:t> messages are then required to reach this neighbour. </a:t>
            </a:r>
          </a:p>
          <a:p>
            <a:r>
              <a:rPr lang="en-US" sz="2400" dirty="0" smtClean="0">
                <a:latin typeface="Baskerville Old Face" pitchFamily="18" charset="0"/>
              </a:rPr>
              <a:t>It will not announce its election until its identifier has completed another circuit, taking a further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</a:t>
            </a:r>
            <a:r>
              <a:rPr lang="en-US" sz="2400" dirty="0" smtClean="0">
                <a:latin typeface="Baskerville Old Face" pitchFamily="18" charset="0"/>
              </a:rPr>
              <a:t> messages. </a:t>
            </a:r>
          </a:p>
          <a:p>
            <a:r>
              <a:rPr lang="en-US" sz="2400" dirty="0" smtClean="0">
                <a:latin typeface="Baskerville Old Face" pitchFamily="18" charset="0"/>
              </a:rPr>
              <a:t>The elected message is then sent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</a:t>
            </a:r>
            <a:r>
              <a:rPr lang="en-US" sz="2400" dirty="0" smtClean="0">
                <a:latin typeface="Baskerville Old Face" pitchFamily="18" charset="0"/>
              </a:rPr>
              <a:t> times, </a:t>
            </a:r>
          </a:p>
          <a:p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Making 3N – 1</a:t>
            </a:r>
            <a:r>
              <a:rPr lang="en-US" sz="2400" dirty="0" smtClean="0">
                <a:latin typeface="Baskerville Old Face" pitchFamily="18" charset="0"/>
              </a:rPr>
              <a:t> messages in all. </a:t>
            </a:r>
          </a:p>
          <a:p>
            <a:r>
              <a:rPr lang="en-US" sz="2400" dirty="0" smtClean="0">
                <a:latin typeface="Baskerville Old Face" pitchFamily="18" charset="0"/>
              </a:rPr>
              <a:t>The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turnaround</a:t>
            </a:r>
            <a:r>
              <a:rPr lang="en-US" sz="2400" dirty="0" smtClean="0">
                <a:latin typeface="Baskerville Old Face" pitchFamily="18" charset="0"/>
              </a:rPr>
              <a:t> time is also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3N – 1</a:t>
            </a:r>
            <a:r>
              <a:rPr lang="en-US" sz="2400" dirty="0" smtClean="0">
                <a:latin typeface="Baskerville Old Face" pitchFamily="18" charset="0"/>
              </a:rPr>
              <a:t> , since these messages are sent sequentially.</a:t>
            </a:r>
          </a:p>
          <a:p>
            <a:r>
              <a:rPr lang="en-US" sz="2400" dirty="0" smtClean="0">
                <a:latin typeface="Baskerville Old Face" pitchFamily="18" charset="0"/>
              </a:rPr>
              <a:t>Drawback</a:t>
            </a:r>
          </a:p>
          <a:p>
            <a:pPr lvl="1"/>
            <a:r>
              <a:rPr lang="en-US" sz="2400" dirty="0" smtClean="0">
                <a:latin typeface="Baskerville Old Face" pitchFamily="18" charset="0"/>
              </a:rPr>
              <a:t>It  does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not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tolerate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Baskerville Old Face" pitchFamily="18" charset="0"/>
              </a:rPr>
              <a:t>failures</a:t>
            </a:r>
            <a:r>
              <a:rPr lang="en-US" sz="2400" dirty="0" smtClean="0">
                <a:latin typeface="Baskerville Old Face" pitchFamily="18" charset="0"/>
              </a:rPr>
              <a:t> making it limited practical value.</a:t>
            </a:r>
          </a:p>
          <a:p>
            <a:pPr lvl="1"/>
            <a:r>
              <a:rPr lang="en-US" sz="2400" dirty="0" smtClean="0">
                <a:latin typeface="Baskerville Old Face" pitchFamily="18" charset="0"/>
              </a:rPr>
              <a:t>Reliable failure detector is required for process crashes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1418</Words>
  <Application>Microsoft Office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Standarddesign</vt:lpstr>
      <vt:lpstr>Co-rdinator Election Algorithms</vt:lpstr>
      <vt:lpstr>Election Introduction</vt:lpstr>
      <vt:lpstr>Election Introduction</vt:lpstr>
      <vt:lpstr>Election Algorithms</vt:lpstr>
      <vt:lpstr>Election Algorithms</vt:lpstr>
      <vt:lpstr>Ring-based Election Algorithm</vt:lpstr>
      <vt:lpstr>Ring-based Election Algorithm</vt:lpstr>
      <vt:lpstr>Ring-based Election Algorithm</vt:lpstr>
      <vt:lpstr>Ring-based Election Algorithm</vt:lpstr>
      <vt:lpstr>Election Algorithms</vt:lpstr>
      <vt:lpstr>Bully Algorithm</vt:lpstr>
      <vt:lpstr>Bully Algorithm</vt:lpstr>
      <vt:lpstr>Bully Algorithm</vt:lpstr>
      <vt:lpstr>Bully Algorithm</vt:lpstr>
      <vt:lpstr>Bully Example</vt:lpstr>
      <vt:lpstr>Bully Example, continued</vt:lpstr>
      <vt:lpstr>Bully Example, concluded</vt:lpstr>
      <vt:lpstr>Bully Algorithm</vt:lpstr>
      <vt:lpstr>Bully Algorithm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Haghi, Mehrdad</dc:creator>
  <dc:description>PresentationLoad.com</dc:description>
  <cp:lastModifiedBy>Lokeswari</cp:lastModifiedBy>
  <cp:revision>225</cp:revision>
  <dcterms:created xsi:type="dcterms:W3CDTF">2007-11-27T23:54:21Z</dcterms:created>
  <dcterms:modified xsi:type="dcterms:W3CDTF">2016-03-20T15:41:22Z</dcterms:modified>
</cp:coreProperties>
</file>