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91278" y="6059213"/>
            <a:ext cx="1547446" cy="624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9144000" y="0"/>
                </a:moveTo>
                <a:lnTo>
                  <a:pt x="0" y="0"/>
                </a:lnTo>
                <a:lnTo>
                  <a:pt x="0" y="1066800"/>
                </a:lnTo>
                <a:lnTo>
                  <a:pt x="9144000" y="1066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51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910" y="490220"/>
            <a:ext cx="676465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504950"/>
            <a:ext cx="8117840" cy="382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730" y="318770"/>
            <a:ext cx="5380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25" dirty="0">
                <a:latin typeface="Times New Roman"/>
                <a:cs typeface="Times New Roman"/>
              </a:rPr>
              <a:t>Classification</a:t>
            </a:r>
            <a:r>
              <a:rPr sz="4000" spc="15" dirty="0">
                <a:latin typeface="Times New Roman"/>
                <a:cs typeface="Times New Roman"/>
              </a:rPr>
              <a:t> </a:t>
            </a:r>
            <a:r>
              <a:rPr sz="4000" spc="270" dirty="0">
                <a:latin typeface="Times New Roman"/>
                <a:cs typeface="Times New Roman"/>
              </a:rPr>
              <a:t>Methods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069" y="1471929"/>
            <a:ext cx="5163185" cy="359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69230"/>
              <a:buFont typeface="Liberation Serif"/>
              <a:buAutoNum type="arabicPeriod"/>
              <a:tabLst>
                <a:tab pos="242570" algn="l"/>
              </a:tabLst>
            </a:pPr>
            <a:r>
              <a:rPr sz="2600" spc="135" dirty="0">
                <a:solidFill>
                  <a:srgbClr val="333333"/>
                </a:solidFill>
                <a:latin typeface="Times New Roman"/>
                <a:cs typeface="Times New Roman"/>
              </a:rPr>
              <a:t>Classification­ </a:t>
            </a:r>
            <a:r>
              <a:rPr sz="2600" spc="140" dirty="0">
                <a:solidFill>
                  <a:srgbClr val="333333"/>
                </a:solidFill>
                <a:latin typeface="Times New Roman"/>
                <a:cs typeface="Times New Roman"/>
              </a:rPr>
              <a:t>Basic</a:t>
            </a:r>
            <a:r>
              <a:rPr sz="2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333333"/>
                </a:solidFill>
                <a:latin typeface="Times New Roman"/>
                <a:cs typeface="Times New Roman"/>
              </a:rPr>
              <a:t>Concepts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288925" indent="-276225">
              <a:lnSpc>
                <a:spcPct val="100000"/>
              </a:lnSpc>
              <a:buSzPct val="96153"/>
              <a:buAutoNum type="arabicPeriod"/>
              <a:tabLst>
                <a:tab pos="289560" algn="l"/>
              </a:tabLst>
            </a:pPr>
            <a:r>
              <a:rPr sz="2600" spc="135" dirty="0">
                <a:solidFill>
                  <a:srgbClr val="333333"/>
                </a:solidFill>
                <a:latin typeface="Times New Roman"/>
                <a:cs typeface="Times New Roman"/>
              </a:rPr>
              <a:t>Classification­ </a:t>
            </a:r>
            <a:r>
              <a:rPr sz="2600" spc="95" dirty="0">
                <a:solidFill>
                  <a:srgbClr val="333333"/>
                </a:solidFill>
                <a:latin typeface="Times New Roman"/>
                <a:cs typeface="Times New Roman"/>
              </a:rPr>
              <a:t>Two </a:t>
            </a:r>
            <a:r>
              <a:rPr sz="2600" spc="200" dirty="0">
                <a:solidFill>
                  <a:srgbClr val="333333"/>
                </a:solidFill>
                <a:latin typeface="Times New Roman"/>
                <a:cs typeface="Times New Roman"/>
              </a:rPr>
              <a:t>step</a:t>
            </a:r>
            <a:r>
              <a:rPr sz="26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AutoNum type="arabicPeriod"/>
              <a:tabLst>
                <a:tab pos="379730" algn="l"/>
              </a:tabLst>
            </a:pPr>
            <a:r>
              <a:rPr sz="2600" spc="200" dirty="0">
                <a:solidFill>
                  <a:srgbClr val="333333"/>
                </a:solidFill>
                <a:latin typeface="Times New Roman"/>
                <a:cs typeface="Times New Roman"/>
              </a:rPr>
              <a:t>Example </a:t>
            </a:r>
            <a:r>
              <a:rPr sz="26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333333"/>
                </a:solidFill>
                <a:latin typeface="Times New Roman"/>
                <a:cs typeface="Times New Roman"/>
              </a:rPr>
              <a:t>Classification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AutoNum type="arabicPeriod"/>
              <a:tabLst>
                <a:tab pos="379730" algn="l"/>
                <a:tab pos="2557145" algn="l"/>
              </a:tabLst>
            </a:pPr>
            <a:r>
              <a:rPr sz="2600" spc="120" dirty="0">
                <a:solidFill>
                  <a:srgbClr val="333333"/>
                </a:solidFill>
                <a:latin typeface="Times New Roman"/>
                <a:cs typeface="Times New Roman"/>
              </a:rPr>
              <a:t>Decision</a:t>
            </a:r>
            <a:r>
              <a:rPr sz="26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spc="210" dirty="0">
                <a:solidFill>
                  <a:srgbClr val="333333"/>
                </a:solidFill>
                <a:latin typeface="Times New Roman"/>
                <a:cs typeface="Times New Roman"/>
              </a:rPr>
              <a:t>tree	</a:t>
            </a:r>
            <a:r>
              <a:rPr sz="2600" spc="180" dirty="0">
                <a:solidFill>
                  <a:srgbClr val="333333"/>
                </a:solidFill>
                <a:latin typeface="Times New Roman"/>
                <a:cs typeface="Times New Roman"/>
              </a:rPr>
              <a:t>Induction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AutoNum type="arabicPeriod"/>
              <a:tabLst>
                <a:tab pos="379730" algn="l"/>
              </a:tabLst>
            </a:pPr>
            <a:r>
              <a:rPr sz="2600" spc="200" dirty="0">
                <a:solidFill>
                  <a:srgbClr val="333333"/>
                </a:solidFill>
                <a:latin typeface="Times New Roman"/>
                <a:cs typeface="Times New Roman"/>
              </a:rPr>
              <a:t>Attribute </a:t>
            </a:r>
            <a:r>
              <a:rPr sz="2600" spc="135" dirty="0">
                <a:solidFill>
                  <a:srgbClr val="333333"/>
                </a:solidFill>
                <a:latin typeface="Times New Roman"/>
                <a:cs typeface="Times New Roman"/>
              </a:rPr>
              <a:t>selection</a:t>
            </a:r>
            <a:r>
              <a:rPr sz="26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600" spc="210" dirty="0">
                <a:solidFill>
                  <a:srgbClr val="333333"/>
                </a:solidFill>
                <a:latin typeface="Times New Roman"/>
                <a:cs typeface="Times New Roman"/>
              </a:rPr>
              <a:t>Measures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509" y="353059"/>
            <a:ext cx="74999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Attribute Selection: Information</a:t>
            </a:r>
            <a:r>
              <a:rPr spc="15" dirty="0"/>
              <a:t> </a:t>
            </a:r>
            <a:r>
              <a:rPr spc="-5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111250"/>
            <a:ext cx="99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30" dirty="0">
                <a:latin typeface="DejaVu Sans"/>
                <a:cs typeface="DejaVu Sans"/>
              </a:rPr>
              <a:t>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90" y="1101090"/>
            <a:ext cx="3348354" cy="574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0"/>
              </a:spcBef>
            </a:pP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Class </a:t>
            </a:r>
            <a:r>
              <a:rPr sz="2000" dirty="0">
                <a:solidFill>
                  <a:srgbClr val="111227"/>
                </a:solidFill>
                <a:latin typeface="DejaVu Sans"/>
                <a:cs typeface="DejaVu Sans"/>
              </a:rPr>
              <a:t>P: </a:t>
            </a: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buys_computer </a:t>
            </a:r>
            <a:r>
              <a:rPr sz="2000" dirty="0">
                <a:solidFill>
                  <a:srgbClr val="111227"/>
                </a:solidFill>
                <a:latin typeface="DejaVu Sans"/>
                <a:cs typeface="DejaVu Sans"/>
              </a:rPr>
              <a:t>=  </a:t>
            </a:r>
            <a:r>
              <a:rPr sz="2000" spc="-15" dirty="0">
                <a:solidFill>
                  <a:srgbClr val="111227"/>
                </a:solidFill>
                <a:latin typeface="DejaVu Sans"/>
                <a:cs typeface="DejaVu Sans"/>
              </a:rPr>
              <a:t>“yes”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1692909"/>
            <a:ext cx="99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30" dirty="0">
                <a:latin typeface="DejaVu Sans"/>
                <a:cs typeface="DejaVu Sans"/>
              </a:rPr>
              <a:t>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90" y="1684020"/>
            <a:ext cx="4022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Class </a:t>
            </a:r>
            <a:r>
              <a:rPr sz="2000" dirty="0">
                <a:solidFill>
                  <a:srgbClr val="111227"/>
                </a:solidFill>
                <a:latin typeface="DejaVu Sans"/>
                <a:cs typeface="DejaVu Sans"/>
              </a:rPr>
              <a:t>N: </a:t>
            </a: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buys_computer </a:t>
            </a:r>
            <a:r>
              <a:rPr sz="2000" dirty="0">
                <a:solidFill>
                  <a:srgbClr val="111227"/>
                </a:solidFill>
                <a:latin typeface="DejaVu Sans"/>
                <a:cs typeface="DejaVu Sans"/>
              </a:rPr>
              <a:t>=</a:t>
            </a:r>
            <a:r>
              <a:rPr sz="2000" spc="-10" dirty="0">
                <a:solidFill>
                  <a:srgbClr val="111227"/>
                </a:solidFill>
                <a:latin typeface="DejaVu Sans"/>
                <a:cs typeface="DejaVu Sans"/>
              </a:rPr>
              <a:t> </a:t>
            </a:r>
            <a:r>
              <a:rPr sz="2000" spc="-50" dirty="0">
                <a:solidFill>
                  <a:srgbClr val="111227"/>
                </a:solidFill>
                <a:latin typeface="DejaVu Sans"/>
                <a:cs typeface="DejaVu Sans"/>
              </a:rPr>
              <a:t>“no”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5959" y="2777490"/>
            <a:ext cx="252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means “age</a:t>
            </a:r>
            <a:r>
              <a:rPr sz="2000" spc="-40" dirty="0">
                <a:solidFill>
                  <a:srgbClr val="111227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&lt;=30”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3082289"/>
            <a:ext cx="3268345" cy="12141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has </a:t>
            </a:r>
            <a:r>
              <a:rPr sz="2000" dirty="0">
                <a:solidFill>
                  <a:srgbClr val="111227"/>
                </a:solidFill>
                <a:latin typeface="DejaVu Sans"/>
                <a:cs typeface="DejaVu Sans"/>
              </a:rPr>
              <a:t>5 out of </a:t>
            </a: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14</a:t>
            </a:r>
            <a:r>
              <a:rPr sz="2000" spc="-70" dirty="0">
                <a:solidFill>
                  <a:srgbClr val="111227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samples,</a:t>
            </a:r>
            <a:endParaRPr sz="2000">
              <a:latin typeface="DejaVu Sans"/>
              <a:cs typeface="DejaVu Sans"/>
            </a:endParaRPr>
          </a:p>
          <a:p>
            <a:pPr marL="12700" marR="5080">
              <a:lnSpc>
                <a:spcPct val="130000"/>
              </a:lnSpc>
              <a:tabLst>
                <a:tab pos="1844675" algn="l"/>
              </a:tabLst>
            </a:pP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with</a:t>
            </a:r>
            <a:r>
              <a:rPr sz="2000" spc="5" dirty="0">
                <a:solidFill>
                  <a:srgbClr val="111227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111227"/>
                </a:solidFill>
                <a:latin typeface="DejaVu Sans"/>
                <a:cs typeface="DejaVu Sans"/>
              </a:rPr>
              <a:t>2</a:t>
            </a:r>
            <a:r>
              <a:rPr sz="2000" spc="5" dirty="0">
                <a:solidFill>
                  <a:srgbClr val="111227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yes’es	</a:t>
            </a:r>
            <a:r>
              <a:rPr sz="2000" dirty="0">
                <a:solidFill>
                  <a:srgbClr val="111227"/>
                </a:solidFill>
                <a:latin typeface="DejaVu Sans"/>
                <a:cs typeface="DejaVu Sans"/>
              </a:rPr>
              <a:t>and 3</a:t>
            </a:r>
            <a:r>
              <a:rPr sz="2000" spc="-100" dirty="0">
                <a:solidFill>
                  <a:srgbClr val="111227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111227"/>
                </a:solidFill>
                <a:latin typeface="DejaVu Sans"/>
                <a:cs typeface="DejaVu Sans"/>
              </a:rPr>
              <a:t>no’s.  Hence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2590800"/>
            <a:ext cx="3354070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8720" y="1247140"/>
            <a:ext cx="136461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135" algn="l"/>
                <a:tab pos="1223645" algn="l"/>
              </a:tabLst>
            </a:pPr>
            <a:r>
              <a:rPr sz="2250" u="heavy" spc="-12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5	</a:t>
            </a:r>
            <a:r>
              <a:rPr sz="2250" spc="-125" dirty="0">
                <a:latin typeface="Liberation Serif"/>
                <a:cs typeface="Liberation Serif"/>
              </a:rPr>
              <a:t>	</a:t>
            </a:r>
            <a:r>
              <a:rPr sz="2250" u="heavy" spc="-12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4</a:t>
            </a:r>
            <a:endParaRPr sz="2250">
              <a:latin typeface="Liberation Serif"/>
              <a:cs typeface="Liberation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4109" y="1249679"/>
            <a:ext cx="3590925" cy="106426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250" i="1" spc="-90" dirty="0">
                <a:latin typeface="Liberation Serif"/>
                <a:cs typeface="Liberation Serif"/>
              </a:rPr>
              <a:t>Info</a:t>
            </a:r>
            <a:r>
              <a:rPr sz="2250" i="1" spc="-135" baseline="-20370" dirty="0">
                <a:latin typeface="Liberation Serif"/>
                <a:cs typeface="Liberation Serif"/>
              </a:rPr>
              <a:t>age</a:t>
            </a:r>
            <a:r>
              <a:rPr sz="2250" i="1" spc="-254" baseline="-20370" dirty="0">
                <a:latin typeface="Liberation Serif"/>
                <a:cs typeface="Liberation Serif"/>
              </a:rPr>
              <a:t> </a:t>
            </a:r>
            <a:r>
              <a:rPr sz="2250" spc="-200" dirty="0">
                <a:latin typeface="DejaVu Sans"/>
                <a:cs typeface="DejaVu Sans"/>
              </a:rPr>
              <a:t>(</a:t>
            </a:r>
            <a:r>
              <a:rPr sz="2250" spc="-395" dirty="0">
                <a:latin typeface="DejaVu Sans"/>
                <a:cs typeface="DejaVu Sans"/>
              </a:rPr>
              <a:t> </a:t>
            </a:r>
            <a:r>
              <a:rPr sz="2250" i="1" spc="-180" dirty="0">
                <a:latin typeface="Liberation Serif"/>
                <a:cs typeface="Liberation Serif"/>
              </a:rPr>
              <a:t>D</a:t>
            </a:r>
            <a:r>
              <a:rPr sz="2250" i="1" spc="-260" dirty="0">
                <a:latin typeface="Liberation Serif"/>
                <a:cs typeface="Liberation Serif"/>
              </a:rPr>
              <a:t> </a:t>
            </a:r>
            <a:r>
              <a:rPr sz="2250" spc="-190" dirty="0">
                <a:latin typeface="DejaVu Sans"/>
                <a:cs typeface="DejaVu Sans"/>
              </a:rPr>
              <a:t>)=</a:t>
            </a:r>
            <a:r>
              <a:rPr sz="3375" spc="-284" baseline="-34567" dirty="0">
                <a:latin typeface="Liberation Serif"/>
                <a:cs typeface="Liberation Serif"/>
              </a:rPr>
              <a:t>14</a:t>
            </a:r>
            <a:r>
              <a:rPr sz="3375" spc="-82" baseline="-34567" dirty="0">
                <a:latin typeface="Liberation Serif"/>
                <a:cs typeface="Liberation Serif"/>
              </a:rPr>
              <a:t> </a:t>
            </a:r>
            <a:r>
              <a:rPr sz="2250" i="1" spc="-85" dirty="0">
                <a:latin typeface="Liberation Serif"/>
                <a:cs typeface="Liberation Serif"/>
              </a:rPr>
              <a:t>I</a:t>
            </a:r>
            <a:r>
              <a:rPr sz="2250" i="1" spc="-229" dirty="0">
                <a:latin typeface="Liberation Serif"/>
                <a:cs typeface="Liberation Serif"/>
              </a:rPr>
              <a:t> </a:t>
            </a:r>
            <a:r>
              <a:rPr sz="2250" spc="-200" dirty="0">
                <a:latin typeface="DejaVu Sans"/>
                <a:cs typeface="DejaVu Sans"/>
              </a:rPr>
              <a:t>(</a:t>
            </a:r>
            <a:r>
              <a:rPr sz="2250" spc="-525" dirty="0">
                <a:latin typeface="DejaVu Sans"/>
                <a:cs typeface="DejaVu Sans"/>
              </a:rPr>
              <a:t> </a:t>
            </a:r>
            <a:r>
              <a:rPr sz="2250" spc="-105" dirty="0">
                <a:latin typeface="Liberation Serif"/>
                <a:cs typeface="Liberation Serif"/>
              </a:rPr>
              <a:t>2,3</a:t>
            </a:r>
            <a:r>
              <a:rPr sz="2250" spc="-300" dirty="0">
                <a:latin typeface="Liberation Serif"/>
                <a:cs typeface="Liberation Serif"/>
              </a:rPr>
              <a:t> </a:t>
            </a:r>
            <a:r>
              <a:rPr sz="2250" spc="-490" dirty="0">
                <a:latin typeface="DejaVu Sans"/>
                <a:cs typeface="DejaVu Sans"/>
              </a:rPr>
              <a:t>)+</a:t>
            </a:r>
            <a:r>
              <a:rPr sz="2250" spc="-515" dirty="0">
                <a:latin typeface="DejaVu Sans"/>
                <a:cs typeface="DejaVu Sans"/>
              </a:rPr>
              <a:t> </a:t>
            </a:r>
            <a:r>
              <a:rPr sz="3375" spc="-187" baseline="-34567" dirty="0">
                <a:latin typeface="Liberation Serif"/>
                <a:cs typeface="Liberation Serif"/>
              </a:rPr>
              <a:t>14</a:t>
            </a:r>
            <a:r>
              <a:rPr sz="3375" spc="292" baseline="-34567" dirty="0">
                <a:latin typeface="Liberation Serif"/>
                <a:cs typeface="Liberation Serif"/>
              </a:rPr>
              <a:t> </a:t>
            </a:r>
            <a:r>
              <a:rPr sz="2250" i="1" spc="-85" dirty="0">
                <a:latin typeface="Liberation Serif"/>
                <a:cs typeface="Liberation Serif"/>
              </a:rPr>
              <a:t>I</a:t>
            </a:r>
            <a:r>
              <a:rPr sz="2250" i="1" spc="-235" dirty="0">
                <a:latin typeface="Liberation Serif"/>
                <a:cs typeface="Liberation Serif"/>
              </a:rPr>
              <a:t> </a:t>
            </a:r>
            <a:r>
              <a:rPr sz="2250" spc="-200" dirty="0">
                <a:latin typeface="DejaVu Sans"/>
                <a:cs typeface="DejaVu Sans"/>
              </a:rPr>
              <a:t>(</a:t>
            </a:r>
            <a:r>
              <a:rPr sz="2250" spc="-390" dirty="0">
                <a:latin typeface="DejaVu Sans"/>
                <a:cs typeface="DejaVu Sans"/>
              </a:rPr>
              <a:t> </a:t>
            </a:r>
            <a:r>
              <a:rPr sz="2250" spc="-95" dirty="0">
                <a:latin typeface="Liberation Serif"/>
                <a:cs typeface="Liberation Serif"/>
              </a:rPr>
              <a:t>4,0</a:t>
            </a:r>
            <a:r>
              <a:rPr sz="2250" spc="-95" dirty="0">
                <a:latin typeface="DejaVu Sans"/>
                <a:cs typeface="DejaVu Sans"/>
              </a:rPr>
              <a:t>)</a:t>
            </a:r>
            <a:endParaRPr sz="2250">
              <a:latin typeface="DejaVu Sans"/>
              <a:cs typeface="DejaVu Sans"/>
            </a:endParaRPr>
          </a:p>
          <a:p>
            <a:pPr marL="267335">
              <a:lnSpc>
                <a:spcPct val="100000"/>
              </a:lnSpc>
              <a:spcBef>
                <a:spcPts val="1390"/>
              </a:spcBef>
              <a:tabLst>
                <a:tab pos="573405" algn="l"/>
              </a:tabLst>
            </a:pPr>
            <a:r>
              <a:rPr sz="2250" u="heavy" spc="-12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5	</a:t>
            </a:r>
            <a:endParaRPr sz="225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9379" y="2302509"/>
            <a:ext cx="2794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30" dirty="0">
                <a:latin typeface="Liberation Serif"/>
                <a:cs typeface="Liberation Serif"/>
              </a:rPr>
              <a:t>1</a:t>
            </a:r>
            <a:r>
              <a:rPr sz="2250" spc="-125" dirty="0">
                <a:latin typeface="Liberation Serif"/>
                <a:cs typeface="Liberation Serif"/>
              </a:rPr>
              <a:t>4</a:t>
            </a:r>
            <a:endParaRPr sz="225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9359" y="2105659"/>
            <a:ext cx="2066289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sz="2250" spc="-720" dirty="0">
                <a:latin typeface="DejaVu Sans"/>
                <a:cs typeface="DejaVu Sans"/>
              </a:rPr>
              <a:t>+	</a:t>
            </a:r>
            <a:r>
              <a:rPr sz="2250" i="1" spc="-85" dirty="0">
                <a:latin typeface="Liberation Serif"/>
                <a:cs typeface="Liberation Serif"/>
              </a:rPr>
              <a:t>I</a:t>
            </a:r>
            <a:r>
              <a:rPr sz="2250" i="1" spc="-254" dirty="0">
                <a:latin typeface="Liberation Serif"/>
                <a:cs typeface="Liberation Serif"/>
              </a:rPr>
              <a:t> </a:t>
            </a:r>
            <a:r>
              <a:rPr sz="2250" spc="-200" dirty="0">
                <a:latin typeface="DejaVu Sans"/>
                <a:cs typeface="DejaVu Sans"/>
              </a:rPr>
              <a:t>(</a:t>
            </a:r>
            <a:r>
              <a:rPr sz="2250" spc="-530" dirty="0">
                <a:latin typeface="DejaVu Sans"/>
                <a:cs typeface="DejaVu Sans"/>
              </a:rPr>
              <a:t> </a:t>
            </a:r>
            <a:r>
              <a:rPr sz="2250" spc="-114" dirty="0">
                <a:latin typeface="Liberation Serif"/>
                <a:cs typeface="Liberation Serif"/>
              </a:rPr>
              <a:t>3,2</a:t>
            </a:r>
            <a:r>
              <a:rPr sz="2250" spc="-114" dirty="0">
                <a:latin typeface="DejaVu Sans"/>
                <a:cs typeface="DejaVu Sans"/>
              </a:rPr>
              <a:t>)=</a:t>
            </a:r>
            <a:r>
              <a:rPr sz="2250" spc="-114" dirty="0">
                <a:latin typeface="Liberation Serif"/>
                <a:cs typeface="Liberation Serif"/>
              </a:rPr>
              <a:t>0</a:t>
            </a:r>
            <a:r>
              <a:rPr sz="2250" spc="-320" dirty="0">
                <a:latin typeface="Liberation Serif"/>
                <a:cs typeface="Liberation Serif"/>
              </a:rPr>
              <a:t> </a:t>
            </a:r>
            <a:r>
              <a:rPr sz="2250" spc="-65" dirty="0">
                <a:latin typeface="Liberation Serif"/>
                <a:cs typeface="Liberation Serif"/>
              </a:rPr>
              <a:t>.</a:t>
            </a:r>
            <a:r>
              <a:rPr sz="2250" spc="-330" dirty="0">
                <a:latin typeface="Liberation Serif"/>
                <a:cs typeface="Liberation Serif"/>
              </a:rPr>
              <a:t> </a:t>
            </a:r>
            <a:r>
              <a:rPr sz="2250" spc="-130" dirty="0">
                <a:latin typeface="Liberation Serif"/>
                <a:cs typeface="Liberation Serif"/>
              </a:rPr>
              <a:t>694</a:t>
            </a:r>
            <a:endParaRPr sz="225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5679" y="4979670"/>
            <a:ext cx="3686810" cy="1831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85"/>
              </a:lnSpc>
              <a:spcBef>
                <a:spcPts val="100"/>
              </a:spcBef>
            </a:pPr>
            <a:r>
              <a:rPr sz="2000" spc="-20" dirty="0">
                <a:solidFill>
                  <a:srgbClr val="111227"/>
                </a:solidFill>
                <a:latin typeface="DejaVu Sans"/>
                <a:cs typeface="DejaVu Sans"/>
              </a:rPr>
              <a:t>Similarly:</a:t>
            </a:r>
            <a:endParaRPr sz="2000">
              <a:latin typeface="DejaVu Sans"/>
              <a:cs typeface="DejaVu Sans"/>
            </a:endParaRPr>
          </a:p>
          <a:p>
            <a:pPr marL="304800">
              <a:lnSpc>
                <a:spcPts val="2665"/>
              </a:lnSpc>
            </a:pPr>
            <a:r>
              <a:rPr sz="2400" i="1" spc="85" dirty="0">
                <a:latin typeface="Liberation Serif"/>
                <a:cs typeface="Liberation Serif"/>
              </a:rPr>
              <a:t>Gain</a:t>
            </a:r>
            <a:r>
              <a:rPr sz="2400" spc="85" dirty="0">
                <a:latin typeface="DejaVu Sans"/>
                <a:cs typeface="DejaVu Sans"/>
              </a:rPr>
              <a:t>(</a:t>
            </a:r>
            <a:r>
              <a:rPr sz="2400" spc="-520" dirty="0">
                <a:latin typeface="DejaVu Sans"/>
                <a:cs typeface="DejaVu Sans"/>
              </a:rPr>
              <a:t> </a:t>
            </a:r>
            <a:r>
              <a:rPr sz="2400" i="1" spc="75" dirty="0">
                <a:latin typeface="Liberation Serif"/>
                <a:cs typeface="Liberation Serif"/>
              </a:rPr>
              <a:t>income</a:t>
            </a:r>
            <a:r>
              <a:rPr sz="2400" i="1" spc="-300" dirty="0">
                <a:latin typeface="Liberation Serif"/>
                <a:cs typeface="Liberation Serif"/>
              </a:rPr>
              <a:t> </a:t>
            </a:r>
            <a:r>
              <a:rPr sz="2400" spc="60" dirty="0">
                <a:latin typeface="DejaVu Sans"/>
                <a:cs typeface="DejaVu Sans"/>
              </a:rPr>
              <a:t>)=</a:t>
            </a:r>
            <a:r>
              <a:rPr sz="2400" spc="60" dirty="0">
                <a:latin typeface="Liberation Serif"/>
                <a:cs typeface="Liberation Serif"/>
              </a:rPr>
              <a:t>0</a:t>
            </a:r>
            <a:r>
              <a:rPr sz="2400" spc="-300" dirty="0">
                <a:latin typeface="Liberation Serif"/>
                <a:cs typeface="Liberation Serif"/>
              </a:rPr>
              <a:t> </a:t>
            </a:r>
            <a:r>
              <a:rPr sz="2400" spc="40" dirty="0">
                <a:latin typeface="Liberation Serif"/>
                <a:cs typeface="Liberation Serif"/>
              </a:rPr>
              <a:t>.</a:t>
            </a:r>
            <a:r>
              <a:rPr sz="2400" spc="-290" dirty="0">
                <a:latin typeface="Liberation Serif"/>
                <a:cs typeface="Liberation Serif"/>
              </a:rPr>
              <a:t> </a:t>
            </a:r>
            <a:r>
              <a:rPr sz="2400" spc="75" dirty="0">
                <a:latin typeface="Liberation Serif"/>
                <a:cs typeface="Liberation Serif"/>
              </a:rPr>
              <a:t>029</a:t>
            </a:r>
            <a:endParaRPr sz="2400">
              <a:latin typeface="Liberation Serif"/>
              <a:cs typeface="Liberation Serif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2400" i="1" spc="85" dirty="0">
                <a:latin typeface="Liberation Serif"/>
                <a:cs typeface="Liberation Serif"/>
              </a:rPr>
              <a:t>Gain</a:t>
            </a:r>
            <a:r>
              <a:rPr sz="2400" spc="85" dirty="0">
                <a:latin typeface="DejaVu Sans"/>
                <a:cs typeface="DejaVu Sans"/>
              </a:rPr>
              <a:t>(</a:t>
            </a:r>
            <a:r>
              <a:rPr sz="2400" spc="-360" dirty="0">
                <a:latin typeface="DejaVu Sans"/>
                <a:cs typeface="DejaVu Sans"/>
              </a:rPr>
              <a:t> </a:t>
            </a:r>
            <a:r>
              <a:rPr sz="2400" i="1" spc="60" dirty="0">
                <a:latin typeface="Liberation Serif"/>
                <a:cs typeface="Liberation Serif"/>
              </a:rPr>
              <a:t>student</a:t>
            </a:r>
            <a:r>
              <a:rPr sz="2400" i="1" spc="-295" dirty="0">
                <a:latin typeface="Liberation Serif"/>
                <a:cs typeface="Liberation Serif"/>
              </a:rPr>
              <a:t> </a:t>
            </a:r>
            <a:r>
              <a:rPr sz="2400" spc="60" dirty="0">
                <a:latin typeface="DejaVu Sans"/>
                <a:cs typeface="DejaVu Sans"/>
              </a:rPr>
              <a:t>)=</a:t>
            </a:r>
            <a:r>
              <a:rPr sz="2400" spc="60" dirty="0">
                <a:latin typeface="Liberation Serif"/>
                <a:cs typeface="Liberation Serif"/>
              </a:rPr>
              <a:t>0</a:t>
            </a:r>
            <a:r>
              <a:rPr sz="2400" spc="-285" dirty="0">
                <a:latin typeface="Liberation Serif"/>
                <a:cs typeface="Liberation Serif"/>
              </a:rPr>
              <a:t> </a:t>
            </a:r>
            <a:r>
              <a:rPr sz="2400" spc="40" dirty="0">
                <a:latin typeface="Liberation Serif"/>
                <a:cs typeface="Liberation Serif"/>
              </a:rPr>
              <a:t>.</a:t>
            </a:r>
            <a:r>
              <a:rPr sz="2400" spc="-285" dirty="0">
                <a:latin typeface="Liberation Serif"/>
                <a:cs typeface="Liberation Serif"/>
              </a:rPr>
              <a:t> </a:t>
            </a:r>
            <a:r>
              <a:rPr sz="2400" spc="80" dirty="0">
                <a:latin typeface="Liberation Serif"/>
                <a:cs typeface="Liberation Serif"/>
              </a:rPr>
              <a:t>151</a:t>
            </a:r>
            <a:endParaRPr sz="2400">
              <a:latin typeface="Liberation Serif"/>
              <a:cs typeface="Liberation Serif"/>
            </a:endParaRPr>
          </a:p>
          <a:p>
            <a:pPr marL="304800">
              <a:lnSpc>
                <a:spcPct val="100000"/>
              </a:lnSpc>
              <a:spcBef>
                <a:spcPts val="170"/>
              </a:spcBef>
            </a:pPr>
            <a:r>
              <a:rPr sz="2400" i="1" spc="85" dirty="0">
                <a:latin typeface="Liberation Serif"/>
                <a:cs typeface="Liberation Serif"/>
              </a:rPr>
              <a:t>Gain</a:t>
            </a:r>
            <a:r>
              <a:rPr sz="2400" spc="85" dirty="0">
                <a:latin typeface="DejaVu Sans"/>
                <a:cs typeface="DejaVu Sans"/>
              </a:rPr>
              <a:t>(</a:t>
            </a:r>
            <a:r>
              <a:rPr sz="2400" spc="-515" dirty="0">
                <a:latin typeface="DejaVu Sans"/>
                <a:cs typeface="DejaVu Sans"/>
              </a:rPr>
              <a:t> </a:t>
            </a:r>
            <a:r>
              <a:rPr sz="2400" i="1" spc="60" dirty="0">
                <a:latin typeface="Liberation Serif"/>
                <a:cs typeface="Liberation Serif"/>
              </a:rPr>
              <a:t>credit</a:t>
            </a:r>
            <a:r>
              <a:rPr sz="2400" i="1" spc="89" baseline="-26041" dirty="0">
                <a:latin typeface="Liberation Serif"/>
                <a:cs typeface="Liberation Serif"/>
              </a:rPr>
              <a:t>rating</a:t>
            </a:r>
            <a:r>
              <a:rPr sz="2400" i="1" spc="-127" baseline="-26041" dirty="0">
                <a:latin typeface="Liberation Serif"/>
                <a:cs typeface="Liberation Serif"/>
              </a:rPr>
              <a:t> </a:t>
            </a:r>
            <a:r>
              <a:rPr sz="2400" spc="-55" dirty="0">
                <a:latin typeface="DejaVu Sans"/>
                <a:cs typeface="DejaVu Sans"/>
              </a:rPr>
              <a:t>)=</a:t>
            </a:r>
            <a:r>
              <a:rPr sz="2400" spc="-560" dirty="0">
                <a:latin typeface="DejaVu Sans"/>
                <a:cs typeface="DejaVu Sans"/>
              </a:rPr>
              <a:t> </a:t>
            </a:r>
            <a:r>
              <a:rPr sz="2400" spc="80" dirty="0">
                <a:latin typeface="Liberation Serif"/>
                <a:cs typeface="Liberation Serif"/>
              </a:rPr>
              <a:t>0</a:t>
            </a:r>
            <a:r>
              <a:rPr sz="2400" spc="-280" dirty="0">
                <a:latin typeface="Liberation Serif"/>
                <a:cs typeface="Liberation Serif"/>
              </a:rPr>
              <a:t> </a:t>
            </a:r>
            <a:r>
              <a:rPr sz="2400" spc="40" dirty="0">
                <a:latin typeface="Liberation Serif"/>
                <a:cs typeface="Liberation Serif"/>
              </a:rPr>
              <a:t>.</a:t>
            </a:r>
            <a:r>
              <a:rPr sz="2400" spc="-295" dirty="0">
                <a:latin typeface="Liberation Serif"/>
                <a:cs typeface="Liberation Serif"/>
              </a:rPr>
              <a:t> </a:t>
            </a:r>
            <a:r>
              <a:rPr sz="2400" spc="75" dirty="0">
                <a:latin typeface="Liberation Serif"/>
                <a:cs typeface="Liberation Serif"/>
              </a:rPr>
              <a:t>048</a:t>
            </a:r>
            <a:endParaRPr sz="2400">
              <a:latin typeface="Liberation Serif"/>
              <a:cs typeface="Liberation Serif"/>
            </a:endParaRPr>
          </a:p>
          <a:p>
            <a:pPr marR="926465" algn="r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FFFFFF"/>
                </a:solidFill>
                <a:latin typeface="Liberation Serif"/>
                <a:cs typeface="Liberation Serif"/>
              </a:rPr>
              <a:t>16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0930" y="4478020"/>
            <a:ext cx="25527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-130" dirty="0">
                <a:latin typeface="Liberation Serif"/>
                <a:cs typeface="Liberation Serif"/>
              </a:rPr>
              <a:t>a</a:t>
            </a:r>
            <a:r>
              <a:rPr sz="1500" i="1" spc="-120" dirty="0">
                <a:latin typeface="Liberation Serif"/>
                <a:cs typeface="Liberation Serif"/>
              </a:rPr>
              <a:t>ge</a:t>
            </a:r>
            <a:endParaRPr sz="150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1390" y="4310379"/>
            <a:ext cx="414782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36875" algn="l"/>
              </a:tabLst>
            </a:pPr>
            <a:r>
              <a:rPr sz="2250" i="1" spc="-150" dirty="0">
                <a:latin typeface="Liberation Serif"/>
                <a:cs typeface="Liberation Serif"/>
              </a:rPr>
              <a:t>Gain</a:t>
            </a:r>
            <a:r>
              <a:rPr sz="2250" spc="-150" dirty="0">
                <a:latin typeface="DejaVu Sans"/>
                <a:cs typeface="DejaVu Sans"/>
              </a:rPr>
              <a:t>(</a:t>
            </a:r>
            <a:r>
              <a:rPr sz="2250" i="1" spc="-150" dirty="0">
                <a:latin typeface="Liberation Serif"/>
                <a:cs typeface="Liberation Serif"/>
              </a:rPr>
              <a:t>age </a:t>
            </a:r>
            <a:r>
              <a:rPr sz="2250" spc="-155" dirty="0">
                <a:latin typeface="DejaVu Sans"/>
                <a:cs typeface="DejaVu Sans"/>
              </a:rPr>
              <a:t>)</a:t>
            </a:r>
            <a:r>
              <a:rPr sz="2250" i="1" spc="-155" dirty="0">
                <a:latin typeface="Liberation Serif"/>
                <a:cs typeface="Liberation Serif"/>
              </a:rPr>
              <a:t>=Info</a:t>
            </a:r>
            <a:r>
              <a:rPr sz="2250" spc="-155" dirty="0">
                <a:latin typeface="DejaVu Sans"/>
                <a:cs typeface="DejaVu Sans"/>
              </a:rPr>
              <a:t>(</a:t>
            </a:r>
            <a:r>
              <a:rPr sz="2250" spc="-475" dirty="0">
                <a:latin typeface="DejaVu Sans"/>
                <a:cs typeface="DejaVu Sans"/>
              </a:rPr>
              <a:t> </a:t>
            </a:r>
            <a:r>
              <a:rPr sz="2250" i="1" spc="-270" dirty="0">
                <a:latin typeface="Liberation Serif"/>
                <a:cs typeface="Liberation Serif"/>
              </a:rPr>
              <a:t>D </a:t>
            </a:r>
            <a:r>
              <a:rPr sz="2250" spc="-190" dirty="0">
                <a:latin typeface="DejaVu Sans"/>
                <a:cs typeface="DejaVu Sans"/>
              </a:rPr>
              <a:t>)−</a:t>
            </a:r>
            <a:r>
              <a:rPr sz="2250" i="1" spc="-190" dirty="0">
                <a:latin typeface="Liberation Serif"/>
                <a:cs typeface="Liberation Serif"/>
              </a:rPr>
              <a:t>Info	</a:t>
            </a:r>
            <a:r>
              <a:rPr sz="2250" spc="-240" dirty="0">
                <a:latin typeface="DejaVu Sans"/>
                <a:cs typeface="DejaVu Sans"/>
              </a:rPr>
              <a:t>(</a:t>
            </a:r>
            <a:r>
              <a:rPr sz="2250" spc="-445" dirty="0">
                <a:latin typeface="DejaVu Sans"/>
                <a:cs typeface="DejaVu Sans"/>
              </a:rPr>
              <a:t> </a:t>
            </a:r>
            <a:r>
              <a:rPr sz="2250" i="1" spc="-200" dirty="0">
                <a:latin typeface="Liberation Serif"/>
                <a:cs typeface="Liberation Serif"/>
              </a:rPr>
              <a:t>D</a:t>
            </a:r>
            <a:r>
              <a:rPr sz="2250" spc="-200" dirty="0">
                <a:latin typeface="DejaVu Sans"/>
                <a:cs typeface="DejaVu Sans"/>
              </a:rPr>
              <a:t>)=</a:t>
            </a:r>
            <a:r>
              <a:rPr sz="2250" spc="-200" dirty="0">
                <a:latin typeface="Liberation Serif"/>
                <a:cs typeface="Liberation Serif"/>
              </a:rPr>
              <a:t>0</a:t>
            </a:r>
            <a:r>
              <a:rPr sz="2250" spc="-345" dirty="0">
                <a:latin typeface="Liberation Serif"/>
                <a:cs typeface="Liberation Serif"/>
              </a:rPr>
              <a:t> </a:t>
            </a:r>
            <a:r>
              <a:rPr sz="2250" spc="-95" dirty="0">
                <a:latin typeface="Liberation Serif"/>
                <a:cs typeface="Liberation Serif"/>
              </a:rPr>
              <a:t>.</a:t>
            </a:r>
            <a:r>
              <a:rPr sz="2250" spc="-350" dirty="0">
                <a:latin typeface="Liberation Serif"/>
                <a:cs typeface="Liberation Serif"/>
              </a:rPr>
              <a:t> </a:t>
            </a:r>
            <a:r>
              <a:rPr sz="2250" spc="-190" dirty="0">
                <a:latin typeface="Liberation Serif"/>
                <a:cs typeface="Liberation Serif"/>
              </a:rPr>
              <a:t>246</a:t>
            </a:r>
            <a:endParaRPr sz="2250">
              <a:latin typeface="Liberation Serif"/>
              <a:cs typeface="Liberation Serif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2400" y="4114800"/>
          <a:ext cx="4409438" cy="2656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702944"/>
                <a:gridCol w="626744"/>
                <a:gridCol w="1177925"/>
                <a:gridCol w="1250950"/>
              </a:tblGrid>
              <a:tr h="179070">
                <a:tc>
                  <a:txBody>
                    <a:bodyPr/>
                    <a:lstStyle/>
                    <a:p>
                      <a:pPr marL="193040">
                        <a:lnSpc>
                          <a:spcPts val="1225"/>
                        </a:lnSpc>
                        <a:spcBef>
                          <a:spcPts val="85"/>
                        </a:spcBef>
                      </a:pPr>
                      <a:r>
                        <a:rPr sz="1050" spc="125" dirty="0">
                          <a:latin typeface="Liberation Sans"/>
                          <a:cs typeface="Liberation Sans"/>
                        </a:rPr>
                        <a:t>age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25"/>
                        </a:lnSpc>
                        <a:spcBef>
                          <a:spcPts val="85"/>
                        </a:spcBef>
                      </a:pPr>
                      <a:r>
                        <a:rPr sz="1050" spc="120" dirty="0">
                          <a:latin typeface="Liberation Sans"/>
                          <a:cs typeface="Liberation Sans"/>
                        </a:rPr>
                        <a:t>income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225"/>
                        </a:lnSpc>
                        <a:spcBef>
                          <a:spcPts val="85"/>
                        </a:spcBef>
                      </a:pPr>
                      <a:r>
                        <a:rPr sz="1050" spc="125" dirty="0">
                          <a:latin typeface="Liberation Sans"/>
                          <a:cs typeface="Liberation Sans"/>
                        </a:rPr>
                        <a:t>student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1225"/>
                        </a:lnSpc>
                        <a:spcBef>
                          <a:spcPts val="85"/>
                        </a:spcBef>
                      </a:pPr>
                      <a:r>
                        <a:rPr sz="1050" spc="100" dirty="0">
                          <a:latin typeface="Liberation Sans"/>
                          <a:cs typeface="Liberation Sans"/>
                        </a:rPr>
                        <a:t>credit_rating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225"/>
                        </a:lnSpc>
                        <a:spcBef>
                          <a:spcPts val="85"/>
                        </a:spcBef>
                      </a:pPr>
                      <a:r>
                        <a:rPr sz="1050" spc="130" dirty="0">
                          <a:latin typeface="Liberation Sans"/>
                          <a:cs typeface="Liberation Sans"/>
                        </a:rPr>
                        <a:t>buys_computer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33655">
                        <a:lnSpc>
                          <a:spcPts val="1210"/>
                        </a:lnSpc>
                        <a:spcBef>
                          <a:spcPts val="105"/>
                        </a:spcBef>
                      </a:pPr>
                      <a:r>
                        <a:rPr sz="1050" spc="120" dirty="0">
                          <a:latin typeface="Liberation Sans"/>
                          <a:cs typeface="Liberation Sans"/>
                        </a:rPr>
                        <a:t>&lt;=30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10"/>
                        </a:lnSpc>
                        <a:spcBef>
                          <a:spcPts val="105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high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10"/>
                        </a:lnSpc>
                        <a:spcBef>
                          <a:spcPts val="105"/>
                        </a:spcBef>
                      </a:pPr>
                      <a:r>
                        <a:rPr sz="1050" spc="130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10"/>
                        </a:lnSpc>
                        <a:spcBef>
                          <a:spcPts val="105"/>
                        </a:spcBef>
                      </a:pPr>
                      <a:r>
                        <a:rPr sz="1050" spc="75" dirty="0">
                          <a:latin typeface="Liberation Sans"/>
                          <a:cs typeface="Liberation Sans"/>
                        </a:rPr>
                        <a:t>fair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10"/>
                        </a:lnSpc>
                        <a:spcBef>
                          <a:spcPts val="105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marL="3365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20" dirty="0">
                          <a:latin typeface="Liberation Sans"/>
                          <a:cs typeface="Liberation Sans"/>
                        </a:rPr>
                        <a:t>&lt;=30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high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30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excellent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31…40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high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30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75" dirty="0">
                          <a:latin typeface="Liberation Sans"/>
                          <a:cs typeface="Liberation Sans"/>
                        </a:rPr>
                        <a:t>fair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&gt;40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40" dirty="0">
                          <a:latin typeface="Liberation Sans"/>
                          <a:cs typeface="Liberation Sans"/>
                        </a:rPr>
                        <a:t>medium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30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75" dirty="0">
                          <a:latin typeface="Liberation Sans"/>
                          <a:cs typeface="Liberation Sans"/>
                        </a:rPr>
                        <a:t>fair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&gt;40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low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75" dirty="0">
                          <a:latin typeface="Liberation Sans"/>
                          <a:cs typeface="Liberation Sans"/>
                        </a:rPr>
                        <a:t>fair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&gt;40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low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excellent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31…40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low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excellent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95"/>
                        </a:lnSpc>
                        <a:spcBef>
                          <a:spcPts val="9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200"/>
                        </a:lnSpc>
                        <a:spcBef>
                          <a:spcPts val="90"/>
                        </a:spcBef>
                      </a:pPr>
                      <a:r>
                        <a:rPr sz="1050" spc="120" dirty="0">
                          <a:latin typeface="Liberation Sans"/>
                          <a:cs typeface="Liberation Sans"/>
                        </a:rPr>
                        <a:t>&lt;=30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00"/>
                        </a:lnSpc>
                        <a:spcBef>
                          <a:spcPts val="90"/>
                        </a:spcBef>
                      </a:pPr>
                      <a:r>
                        <a:rPr sz="1050" spc="140" dirty="0">
                          <a:latin typeface="Liberation Sans"/>
                          <a:cs typeface="Liberation Sans"/>
                        </a:rPr>
                        <a:t>medium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00"/>
                        </a:lnSpc>
                        <a:spcBef>
                          <a:spcPts val="90"/>
                        </a:spcBef>
                      </a:pPr>
                      <a:r>
                        <a:rPr sz="1050" spc="130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00"/>
                        </a:lnSpc>
                        <a:spcBef>
                          <a:spcPts val="90"/>
                        </a:spcBef>
                      </a:pPr>
                      <a:r>
                        <a:rPr sz="1050" spc="75" dirty="0">
                          <a:latin typeface="Liberation Sans"/>
                          <a:cs typeface="Liberation Sans"/>
                        </a:rPr>
                        <a:t>fair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00"/>
                        </a:lnSpc>
                        <a:spcBef>
                          <a:spcPts val="90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050" spc="120" dirty="0">
                          <a:latin typeface="Liberation Sans"/>
                          <a:cs typeface="Liberation Sans"/>
                        </a:rPr>
                        <a:t>&lt;=30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low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050" spc="75" dirty="0">
                          <a:latin typeface="Liberation Sans"/>
                          <a:cs typeface="Liberation Sans"/>
                        </a:rPr>
                        <a:t>fair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05"/>
                        </a:lnSpc>
                        <a:spcBef>
                          <a:spcPts val="85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33655">
                        <a:lnSpc>
                          <a:spcPts val="1210"/>
                        </a:lnSpc>
                        <a:spcBef>
                          <a:spcPts val="85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&gt;40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10"/>
                        </a:lnSpc>
                        <a:spcBef>
                          <a:spcPts val="85"/>
                        </a:spcBef>
                      </a:pPr>
                      <a:r>
                        <a:rPr sz="1050" spc="140" dirty="0">
                          <a:latin typeface="Liberation Sans"/>
                          <a:cs typeface="Liberation Sans"/>
                        </a:rPr>
                        <a:t>medium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210"/>
                        </a:lnSpc>
                        <a:spcBef>
                          <a:spcPts val="85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10"/>
                        </a:lnSpc>
                        <a:spcBef>
                          <a:spcPts val="85"/>
                        </a:spcBef>
                      </a:pPr>
                      <a:r>
                        <a:rPr sz="1050" spc="75" dirty="0">
                          <a:latin typeface="Liberation Sans"/>
                          <a:cs typeface="Liberation Sans"/>
                        </a:rPr>
                        <a:t>fair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10"/>
                        </a:lnSpc>
                        <a:spcBef>
                          <a:spcPts val="85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20" dirty="0">
                          <a:latin typeface="Liberation Sans"/>
                          <a:cs typeface="Liberation Sans"/>
                        </a:rPr>
                        <a:t>&lt;=30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40" dirty="0">
                          <a:latin typeface="Liberation Sans"/>
                          <a:cs typeface="Liberation Sans"/>
                        </a:rPr>
                        <a:t>medium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excellent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31…40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40" dirty="0">
                          <a:latin typeface="Liberation Sans"/>
                          <a:cs typeface="Liberation Sans"/>
                        </a:rPr>
                        <a:t>medium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30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excellent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05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3365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31…40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high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75" dirty="0">
                          <a:latin typeface="Liberation Sans"/>
                          <a:cs typeface="Liberation Sans"/>
                        </a:rPr>
                        <a:t>fair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10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yes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33655">
                        <a:lnSpc>
                          <a:spcPts val="1235"/>
                        </a:lnSpc>
                        <a:spcBef>
                          <a:spcPts val="80"/>
                        </a:spcBef>
                      </a:pPr>
                      <a:r>
                        <a:rPr sz="1050" spc="114" dirty="0">
                          <a:latin typeface="Liberation Sans"/>
                          <a:cs typeface="Liberation Sans"/>
                        </a:rPr>
                        <a:t>&gt;40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35"/>
                        </a:lnSpc>
                        <a:spcBef>
                          <a:spcPts val="80"/>
                        </a:spcBef>
                      </a:pPr>
                      <a:r>
                        <a:rPr sz="1050" spc="140" dirty="0">
                          <a:latin typeface="Liberation Sans"/>
                          <a:cs typeface="Liberation Sans"/>
                        </a:rPr>
                        <a:t>medium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35"/>
                        </a:lnSpc>
                        <a:spcBef>
                          <a:spcPts val="80"/>
                        </a:spcBef>
                      </a:pPr>
                      <a:r>
                        <a:rPr sz="1050" spc="130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35"/>
                        </a:lnSpc>
                        <a:spcBef>
                          <a:spcPts val="80"/>
                        </a:spcBef>
                      </a:pPr>
                      <a:r>
                        <a:rPr sz="1050" spc="105" dirty="0">
                          <a:latin typeface="Liberation Sans"/>
                          <a:cs typeface="Liberation Sans"/>
                        </a:rPr>
                        <a:t>excellent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35"/>
                        </a:lnSpc>
                        <a:spcBef>
                          <a:spcPts val="80"/>
                        </a:spcBef>
                      </a:pPr>
                      <a:r>
                        <a:rPr sz="1050" spc="135" dirty="0">
                          <a:latin typeface="Liberation Sans"/>
                          <a:cs typeface="Liberation Sans"/>
                        </a:rPr>
                        <a:t>no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541520" y="3046729"/>
            <a:ext cx="259079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185" dirty="0">
                <a:latin typeface="Liberation Serif"/>
                <a:cs typeface="Liberation Serif"/>
              </a:rPr>
              <a:t>14</a:t>
            </a:r>
            <a:endParaRPr sz="2200">
              <a:latin typeface="Liberation Serif"/>
              <a:cs typeface="Liberation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9150" y="2871470"/>
            <a:ext cx="880744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spc="-277" baseline="35353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5</a:t>
            </a:r>
            <a:r>
              <a:rPr sz="3300" spc="-277" baseline="35353" dirty="0">
                <a:latin typeface="Liberation Serif"/>
                <a:cs typeface="Liberation Serif"/>
              </a:rPr>
              <a:t> </a:t>
            </a:r>
            <a:r>
              <a:rPr sz="2200" i="1" spc="-125" dirty="0">
                <a:latin typeface="Liberation Serif"/>
                <a:cs typeface="Liberation Serif"/>
              </a:rPr>
              <a:t>I </a:t>
            </a:r>
            <a:r>
              <a:rPr sz="2200" spc="-130" dirty="0">
                <a:latin typeface="DejaVu Sans"/>
                <a:cs typeface="DejaVu Sans"/>
              </a:rPr>
              <a:t>(</a:t>
            </a:r>
            <a:r>
              <a:rPr sz="2200" spc="-130" dirty="0">
                <a:latin typeface="Liberation Serif"/>
                <a:cs typeface="Liberation Serif"/>
              </a:rPr>
              <a:t>2,3</a:t>
            </a:r>
            <a:r>
              <a:rPr sz="2200" spc="-315" dirty="0">
                <a:latin typeface="Liberation Serif"/>
                <a:cs typeface="Liberation Serif"/>
              </a:rPr>
              <a:t> </a:t>
            </a:r>
            <a:r>
              <a:rPr sz="2200" spc="-235" dirty="0">
                <a:latin typeface="DejaVu Sans"/>
                <a:cs typeface="DejaVu Sans"/>
              </a:rPr>
              <a:t>)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8710" y="2132329"/>
            <a:ext cx="131508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33805" algn="l"/>
              </a:tabLst>
            </a:pPr>
            <a:r>
              <a:rPr sz="1150" spc="-45" dirty="0">
                <a:latin typeface="Liberation Serif"/>
                <a:cs typeface="Liberation Serif"/>
              </a:rPr>
              <a:t>2	2</a:t>
            </a:r>
            <a:endParaRPr sz="1150">
              <a:latin typeface="Liberation Serif"/>
              <a:cs typeface="Liberation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8639" y="2142489"/>
            <a:ext cx="218884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7235" algn="l"/>
                <a:tab pos="1246505" algn="l"/>
                <a:tab pos="1971675" algn="l"/>
              </a:tabLst>
            </a:pPr>
            <a:r>
              <a:rPr sz="1700" spc="-55" dirty="0">
                <a:latin typeface="Liberation Serif"/>
                <a:cs typeface="Liberation Serif"/>
              </a:rPr>
              <a:t>14	</a:t>
            </a:r>
            <a:r>
              <a:rPr sz="1700" spc="-60" dirty="0">
                <a:latin typeface="Liberation Serif"/>
                <a:cs typeface="Liberation Serif"/>
              </a:rPr>
              <a:t>1</a:t>
            </a:r>
            <a:r>
              <a:rPr sz="1700" spc="-55" dirty="0">
                <a:latin typeface="Liberation Serif"/>
                <a:cs typeface="Liberation Serif"/>
              </a:rPr>
              <a:t>4</a:t>
            </a:r>
            <a:r>
              <a:rPr sz="1700" dirty="0">
                <a:latin typeface="Liberation Serif"/>
                <a:cs typeface="Liberation Serif"/>
              </a:rPr>
              <a:t>	</a:t>
            </a:r>
            <a:r>
              <a:rPr sz="1700" spc="-60" dirty="0">
                <a:latin typeface="Liberation Serif"/>
                <a:cs typeface="Liberation Serif"/>
              </a:rPr>
              <a:t>1</a:t>
            </a:r>
            <a:r>
              <a:rPr sz="1700" spc="-55" dirty="0">
                <a:latin typeface="Liberation Serif"/>
                <a:cs typeface="Liberation Serif"/>
              </a:rPr>
              <a:t>4</a:t>
            </a:r>
            <a:r>
              <a:rPr sz="1700" dirty="0">
                <a:latin typeface="Liberation Serif"/>
                <a:cs typeface="Liberation Serif"/>
              </a:rPr>
              <a:t>	</a:t>
            </a:r>
            <a:r>
              <a:rPr sz="1700" spc="-55" dirty="0">
                <a:latin typeface="Liberation Serif"/>
                <a:cs typeface="Liberation Serif"/>
              </a:rPr>
              <a:t>14</a:t>
            </a:r>
            <a:endParaRPr sz="1700">
              <a:latin typeface="Liberation Serif"/>
              <a:cs typeface="Liberation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000" y="2004060"/>
            <a:ext cx="469392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-50" dirty="0">
                <a:latin typeface="Liberation Serif"/>
                <a:cs typeface="Liberation Serif"/>
              </a:rPr>
              <a:t>Info </a:t>
            </a:r>
            <a:r>
              <a:rPr sz="1700" spc="-120" dirty="0">
                <a:latin typeface="DejaVu Sans"/>
                <a:cs typeface="DejaVu Sans"/>
              </a:rPr>
              <a:t>( </a:t>
            </a:r>
            <a:r>
              <a:rPr sz="1700" i="1" spc="-75" dirty="0">
                <a:latin typeface="Liberation Serif"/>
                <a:cs typeface="Liberation Serif"/>
              </a:rPr>
              <a:t>D </a:t>
            </a:r>
            <a:r>
              <a:rPr sz="1700" spc="-60" dirty="0">
                <a:latin typeface="DejaVu Sans"/>
                <a:cs typeface="DejaVu Sans"/>
              </a:rPr>
              <a:t>)</a:t>
            </a:r>
            <a:r>
              <a:rPr sz="1700" i="1" spc="-60" dirty="0">
                <a:latin typeface="Liberation Serif"/>
                <a:cs typeface="Liberation Serif"/>
              </a:rPr>
              <a:t>=I </a:t>
            </a:r>
            <a:r>
              <a:rPr sz="1700" spc="-120" dirty="0">
                <a:latin typeface="DejaVu Sans"/>
                <a:cs typeface="DejaVu Sans"/>
              </a:rPr>
              <a:t>( </a:t>
            </a:r>
            <a:r>
              <a:rPr sz="1700" spc="-50" dirty="0">
                <a:latin typeface="Liberation Serif"/>
                <a:cs typeface="Liberation Serif"/>
              </a:rPr>
              <a:t>9,5 </a:t>
            </a:r>
            <a:r>
              <a:rPr sz="1700" spc="-150" dirty="0">
                <a:latin typeface="DejaVu Sans"/>
                <a:cs typeface="DejaVu Sans"/>
              </a:rPr>
              <a:t>)=− </a:t>
            </a:r>
            <a:r>
              <a:rPr sz="2550" u="sng" spc="-82" baseline="35947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9</a:t>
            </a:r>
            <a:r>
              <a:rPr sz="2550" spc="-82" baseline="35947" dirty="0">
                <a:latin typeface="Liberation Serif"/>
                <a:cs typeface="Liberation Serif"/>
              </a:rPr>
              <a:t> </a:t>
            </a:r>
            <a:r>
              <a:rPr sz="1700" spc="-50" dirty="0">
                <a:latin typeface="Liberation Serif"/>
                <a:cs typeface="Liberation Serif"/>
              </a:rPr>
              <a:t>log </a:t>
            </a:r>
            <a:r>
              <a:rPr sz="1700" spc="-120" dirty="0">
                <a:latin typeface="DejaVu Sans"/>
                <a:cs typeface="DejaVu Sans"/>
              </a:rPr>
              <a:t>( </a:t>
            </a:r>
            <a:r>
              <a:rPr sz="2550" u="sng" spc="-82" baseline="35947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9</a:t>
            </a:r>
            <a:r>
              <a:rPr sz="2550" spc="-82" baseline="35947" dirty="0">
                <a:latin typeface="Liberation Serif"/>
                <a:cs typeface="Liberation Serif"/>
              </a:rPr>
              <a:t> </a:t>
            </a:r>
            <a:r>
              <a:rPr sz="1700" spc="-105" dirty="0">
                <a:latin typeface="DejaVu Sans"/>
                <a:cs typeface="DejaVu Sans"/>
              </a:rPr>
              <a:t>)− </a:t>
            </a:r>
            <a:r>
              <a:rPr sz="2550" u="sng" spc="-82" baseline="35947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5</a:t>
            </a:r>
            <a:r>
              <a:rPr sz="2550" spc="-82" baseline="35947" dirty="0">
                <a:latin typeface="Liberation Serif"/>
                <a:cs typeface="Liberation Serif"/>
              </a:rPr>
              <a:t> </a:t>
            </a:r>
            <a:r>
              <a:rPr sz="1700" spc="-45" dirty="0">
                <a:latin typeface="Liberation Serif"/>
                <a:cs typeface="Liberation Serif"/>
              </a:rPr>
              <a:t>log </a:t>
            </a:r>
            <a:r>
              <a:rPr sz="1700" spc="-120" dirty="0">
                <a:latin typeface="DejaVu Sans"/>
                <a:cs typeface="DejaVu Sans"/>
              </a:rPr>
              <a:t>( </a:t>
            </a:r>
            <a:r>
              <a:rPr sz="2550" u="sng" spc="-82" baseline="35947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5</a:t>
            </a:r>
            <a:r>
              <a:rPr sz="2550" spc="-82" baseline="35947" dirty="0">
                <a:latin typeface="Liberation Serif"/>
                <a:cs typeface="Liberation Serif"/>
              </a:rPr>
              <a:t> </a:t>
            </a:r>
            <a:r>
              <a:rPr sz="1700" spc="-85" dirty="0">
                <a:latin typeface="DejaVu Sans"/>
                <a:cs typeface="DejaVu Sans"/>
              </a:rPr>
              <a:t>)=</a:t>
            </a:r>
            <a:r>
              <a:rPr sz="1700" spc="-85" dirty="0">
                <a:latin typeface="Liberation Serif"/>
                <a:cs typeface="Liberation Serif"/>
              </a:rPr>
              <a:t>0 </a:t>
            </a:r>
            <a:r>
              <a:rPr sz="1700" spc="-30" dirty="0">
                <a:latin typeface="Liberation Serif"/>
                <a:cs typeface="Liberation Serif"/>
              </a:rPr>
              <a:t>.</a:t>
            </a:r>
            <a:r>
              <a:rPr sz="1700" spc="-290" dirty="0">
                <a:latin typeface="Liberation Serif"/>
                <a:cs typeface="Liberation Serif"/>
              </a:rPr>
              <a:t> </a:t>
            </a:r>
            <a:r>
              <a:rPr sz="1700" spc="-55" dirty="0">
                <a:latin typeface="Liberation Serif"/>
                <a:cs typeface="Liberation Serif"/>
              </a:rPr>
              <a:t>940</a:t>
            </a:r>
            <a:endParaRPr sz="17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1629"/>
            <a:ext cx="7276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Attribute selection-Information</a:t>
            </a:r>
            <a:r>
              <a:rPr spc="-15" dirty="0"/>
              <a:t> </a:t>
            </a:r>
            <a:r>
              <a:rPr spc="-5" dirty="0"/>
              <a:t>gain</a:t>
            </a:r>
          </a:p>
        </p:txBody>
      </p:sp>
      <p:sp>
        <p:nvSpPr>
          <p:cNvPr id="3" name="object 3"/>
          <p:cNvSpPr/>
          <p:nvPr/>
        </p:nvSpPr>
        <p:spPr>
          <a:xfrm>
            <a:off x="978795" y="1227753"/>
            <a:ext cx="6789279" cy="3241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4610100"/>
            <a:ext cx="769620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219200"/>
            <a:ext cx="86106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3909" y="341629"/>
            <a:ext cx="7500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Attribute </a:t>
            </a:r>
            <a:r>
              <a:rPr spc="-5" dirty="0"/>
              <a:t>Selection: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5" dirty="0"/>
              <a:t>Gain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420" y="1182756"/>
            <a:ext cx="8220492" cy="308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4514850"/>
            <a:ext cx="8229600" cy="234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3909" y="341629"/>
            <a:ext cx="7500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Attribute </a:t>
            </a:r>
            <a:r>
              <a:rPr spc="-5" dirty="0"/>
              <a:t>Selection: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5" dirty="0"/>
              <a:t>Gain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6800"/>
            <a:ext cx="83820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3909" y="341629"/>
            <a:ext cx="7500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Attribute </a:t>
            </a:r>
            <a:r>
              <a:rPr spc="-5" dirty="0"/>
              <a:t>Selection: </a:t>
            </a:r>
            <a:r>
              <a:rPr spc="-10" dirty="0"/>
              <a:t>Information</a:t>
            </a:r>
            <a:r>
              <a:rPr spc="-30" dirty="0"/>
              <a:t> </a:t>
            </a:r>
            <a:r>
              <a:rPr spc="-5" dirty="0"/>
              <a:t>Gain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479" y="341629"/>
            <a:ext cx="1437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</a:t>
            </a:r>
            <a:r>
              <a:rPr dirty="0"/>
              <a:t>t</a:t>
            </a:r>
            <a:r>
              <a:rPr spc="-5" dirty="0"/>
              <a:t>put</a:t>
            </a:r>
          </a:p>
        </p:txBody>
      </p:sp>
      <p:sp>
        <p:nvSpPr>
          <p:cNvPr id="3" name="object 3"/>
          <p:cNvSpPr/>
          <p:nvPr/>
        </p:nvSpPr>
        <p:spPr>
          <a:xfrm>
            <a:off x="521969" y="1219200"/>
            <a:ext cx="80772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469" y="651129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erif"/>
                <a:cs typeface="Liberation Serif"/>
              </a:rPr>
              <a:t>22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7469" y="147320"/>
            <a:ext cx="651573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44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</a:t>
            </a:r>
            <a:r>
              <a:rPr dirty="0"/>
              <a:t>Information-Gain</a:t>
            </a:r>
            <a:r>
              <a:rPr spc="-95" dirty="0"/>
              <a:t> </a:t>
            </a:r>
            <a:r>
              <a:rPr spc="-5" dirty="0"/>
              <a:t>for  </a:t>
            </a:r>
            <a:r>
              <a:rPr spc="-30" dirty="0"/>
              <a:t>Continuous-Valued </a:t>
            </a:r>
            <a:r>
              <a:rPr spc="-10"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270" y="958850"/>
            <a:ext cx="114935" cy="8864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90" y="976630"/>
            <a:ext cx="6099175" cy="131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0"/>
              </a:spcBef>
            </a:pPr>
            <a:r>
              <a:rPr sz="2000" spc="-10" dirty="0">
                <a:latin typeface="DejaVu Sans"/>
                <a:cs typeface="DejaVu Sans"/>
              </a:rPr>
              <a:t>Let </a:t>
            </a:r>
            <a:r>
              <a:rPr sz="2000" spc="-5" dirty="0">
                <a:latin typeface="DejaVu Sans"/>
                <a:cs typeface="DejaVu Sans"/>
              </a:rPr>
              <a:t>attribute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be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10" dirty="0">
                <a:latin typeface="DejaVu Sans"/>
                <a:cs typeface="DejaVu Sans"/>
              </a:rPr>
              <a:t>continuous-valued </a:t>
            </a:r>
            <a:r>
              <a:rPr sz="2000" spc="-5" dirty="0">
                <a:latin typeface="DejaVu Sans"/>
                <a:cs typeface="DejaVu Sans"/>
              </a:rPr>
              <a:t>attribute  </a:t>
            </a:r>
            <a:r>
              <a:rPr sz="2000" dirty="0">
                <a:latin typeface="DejaVu Sans"/>
                <a:cs typeface="DejaVu Sans"/>
              </a:rPr>
              <a:t>Must </a:t>
            </a:r>
            <a:r>
              <a:rPr sz="2000" spc="-5" dirty="0">
                <a:latin typeface="DejaVu Sans"/>
                <a:cs typeface="DejaVu Sans"/>
              </a:rPr>
              <a:t>determine the </a:t>
            </a:r>
            <a:r>
              <a:rPr sz="2000" i="1" dirty="0">
                <a:solidFill>
                  <a:srgbClr val="CCCCFF"/>
                </a:solidFill>
                <a:latin typeface="DejaVu Sans"/>
                <a:cs typeface="DejaVu Sans"/>
              </a:rPr>
              <a:t>best </a:t>
            </a:r>
            <a:r>
              <a:rPr sz="2000" i="1" spc="-5" dirty="0">
                <a:solidFill>
                  <a:srgbClr val="CCCCFF"/>
                </a:solidFill>
                <a:latin typeface="DejaVu Sans"/>
                <a:cs typeface="DejaVu Sans"/>
              </a:rPr>
              <a:t>split point </a:t>
            </a:r>
            <a:r>
              <a:rPr sz="2000" dirty="0">
                <a:latin typeface="DejaVu Sans"/>
                <a:cs typeface="DejaVu Sans"/>
              </a:rPr>
              <a:t>for</a:t>
            </a:r>
            <a:r>
              <a:rPr sz="2000" spc="-5" dirty="0">
                <a:latin typeface="DejaVu Sans"/>
                <a:cs typeface="DejaVu Sans"/>
              </a:rPr>
              <a:t> </a:t>
            </a:r>
            <a:r>
              <a:rPr sz="2000" dirty="0">
                <a:latin typeface="DejaVu Sans"/>
                <a:cs typeface="DejaVu Sans"/>
              </a:rPr>
              <a:t>A</a:t>
            </a:r>
            <a:endParaRPr sz="2000">
              <a:latin typeface="DejaVu Sans"/>
              <a:cs typeface="DejaVu Sans"/>
            </a:endParaRPr>
          </a:p>
          <a:p>
            <a:pPr marL="131445">
              <a:lnSpc>
                <a:spcPct val="100000"/>
              </a:lnSpc>
              <a:spcBef>
                <a:spcPts val="990"/>
              </a:spcBef>
              <a:tabLst>
                <a:tab pos="412115" algn="l"/>
              </a:tabLst>
            </a:pPr>
            <a:r>
              <a:rPr sz="3000" baseline="4166" dirty="0">
                <a:latin typeface="Liberation Serif"/>
                <a:cs typeface="Liberation Serif"/>
              </a:rPr>
              <a:t>–	</a:t>
            </a:r>
            <a:r>
              <a:rPr sz="2000" dirty="0">
                <a:latin typeface="DejaVu Sans"/>
                <a:cs typeface="DejaVu Sans"/>
              </a:rPr>
              <a:t>Sort </a:t>
            </a:r>
            <a:r>
              <a:rPr sz="2000" spc="-5" dirty="0">
                <a:latin typeface="DejaVu Sans"/>
                <a:cs typeface="DejaVu Sans"/>
              </a:rPr>
              <a:t>the value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in </a:t>
            </a:r>
            <a:r>
              <a:rPr sz="2000" spc="-10" dirty="0">
                <a:latin typeface="DejaVu Sans"/>
                <a:cs typeface="DejaVu Sans"/>
              </a:rPr>
              <a:t>increasing order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70" y="479552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090" y="2344420"/>
            <a:ext cx="8084820" cy="355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839469" indent="-280670">
              <a:lnSpc>
                <a:spcPct val="114999"/>
              </a:lnSpc>
              <a:spcBef>
                <a:spcPts val="10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-35" dirty="0">
                <a:latin typeface="DejaVu Sans"/>
                <a:cs typeface="DejaVu Sans"/>
              </a:rPr>
              <a:t>Typically, </a:t>
            </a:r>
            <a:r>
              <a:rPr sz="2000" spc="-5" dirty="0">
                <a:latin typeface="DejaVu Sans"/>
                <a:cs typeface="DejaVu Sans"/>
              </a:rPr>
              <a:t>the midpoint between each pair </a:t>
            </a:r>
            <a:r>
              <a:rPr sz="2000" dirty="0">
                <a:latin typeface="DejaVu Sans"/>
                <a:cs typeface="DejaVu Sans"/>
              </a:rPr>
              <a:t>of </a:t>
            </a:r>
            <a:r>
              <a:rPr sz="2000" spc="-5" dirty="0">
                <a:latin typeface="DejaVu Sans"/>
                <a:cs typeface="DejaVu Sans"/>
              </a:rPr>
              <a:t>adjacent  values </a:t>
            </a:r>
            <a:r>
              <a:rPr sz="2000" dirty="0">
                <a:latin typeface="DejaVu Sans"/>
                <a:cs typeface="DejaVu Sans"/>
              </a:rPr>
              <a:t>is </a:t>
            </a:r>
            <a:r>
              <a:rPr sz="2000" spc="-10" dirty="0">
                <a:latin typeface="DejaVu Sans"/>
                <a:cs typeface="DejaVu Sans"/>
              </a:rPr>
              <a:t>considered </a:t>
            </a:r>
            <a:r>
              <a:rPr sz="2000" dirty="0">
                <a:latin typeface="DejaVu Sans"/>
                <a:cs typeface="DejaVu Sans"/>
              </a:rPr>
              <a:t>as a </a:t>
            </a:r>
            <a:r>
              <a:rPr sz="2000" spc="-5" dirty="0">
                <a:latin typeface="DejaVu Sans"/>
                <a:cs typeface="DejaVu Sans"/>
              </a:rPr>
              <a:t>possible </a:t>
            </a:r>
            <a:r>
              <a:rPr sz="2000" i="1" spc="-5" dirty="0">
                <a:latin typeface="DejaVu Sans"/>
                <a:cs typeface="DejaVu Sans"/>
              </a:rPr>
              <a:t>split</a:t>
            </a:r>
            <a:r>
              <a:rPr sz="2000" i="1" spc="25" dirty="0">
                <a:latin typeface="DejaVu Sans"/>
                <a:cs typeface="DejaVu Sans"/>
              </a:rPr>
              <a:t> </a:t>
            </a:r>
            <a:r>
              <a:rPr sz="2000" i="1" spc="-5" dirty="0">
                <a:latin typeface="DejaVu Sans"/>
                <a:cs typeface="DejaVu Sans"/>
              </a:rPr>
              <a:t>point</a:t>
            </a:r>
            <a:endParaRPr sz="2000">
              <a:latin typeface="DejaVu Sans"/>
              <a:cs typeface="DejaVu Sans"/>
            </a:endParaRPr>
          </a:p>
          <a:p>
            <a:pPr marL="817880" marR="247650" lvl="1" indent="-228600">
              <a:lnSpc>
                <a:spcPts val="3610"/>
              </a:lnSpc>
              <a:spcBef>
                <a:spcPts val="180"/>
              </a:spcBef>
              <a:buFont typeface="Liberation Serif"/>
              <a:buChar char="•"/>
              <a:tabLst>
                <a:tab pos="817244" algn="l"/>
                <a:tab pos="817880" algn="l"/>
              </a:tabLst>
            </a:pPr>
            <a:r>
              <a:rPr sz="3000" spc="-7" baseline="1388" dirty="0">
                <a:latin typeface="DejaVu Sans"/>
                <a:cs typeface="DejaVu Sans"/>
              </a:rPr>
              <a:t>(a</a:t>
            </a:r>
            <a:r>
              <a:rPr sz="1725" spc="-7" baseline="-21739" dirty="0">
                <a:latin typeface="DejaVu Sans"/>
                <a:cs typeface="DejaVu Sans"/>
              </a:rPr>
              <a:t>i</a:t>
            </a:r>
            <a:r>
              <a:rPr sz="3000" spc="-7" baseline="1388" dirty="0">
                <a:latin typeface="DejaVu Sans"/>
                <a:cs typeface="DejaVu Sans"/>
              </a:rPr>
              <a:t>+a</a:t>
            </a:r>
            <a:r>
              <a:rPr sz="1725" spc="-7" baseline="-21739" dirty="0">
                <a:latin typeface="DejaVu Sans"/>
                <a:cs typeface="DejaVu Sans"/>
              </a:rPr>
              <a:t>i+1</a:t>
            </a:r>
            <a:r>
              <a:rPr sz="3000" spc="-7" baseline="1388" dirty="0">
                <a:latin typeface="DejaVu Sans"/>
                <a:cs typeface="DejaVu Sans"/>
              </a:rPr>
              <a:t>)/2 is </a:t>
            </a:r>
            <a:r>
              <a:rPr sz="3000" baseline="1388" dirty="0">
                <a:latin typeface="DejaVu Sans"/>
                <a:cs typeface="DejaVu Sans"/>
              </a:rPr>
              <a:t>the </a:t>
            </a:r>
            <a:r>
              <a:rPr sz="3000" spc="-7" baseline="1388" dirty="0">
                <a:latin typeface="DejaVu Sans"/>
                <a:cs typeface="DejaVu Sans"/>
              </a:rPr>
              <a:t>midpoint </a:t>
            </a:r>
            <a:r>
              <a:rPr sz="3000" baseline="1388" dirty="0">
                <a:latin typeface="DejaVu Sans"/>
                <a:cs typeface="DejaVu Sans"/>
              </a:rPr>
              <a:t>between the </a:t>
            </a:r>
            <a:r>
              <a:rPr sz="3000" spc="-7" baseline="1388" dirty="0">
                <a:latin typeface="DejaVu Sans"/>
                <a:cs typeface="DejaVu Sans"/>
              </a:rPr>
              <a:t>values of </a:t>
            </a:r>
            <a:r>
              <a:rPr sz="3000" spc="22" baseline="1388" dirty="0">
                <a:latin typeface="DejaVu Sans"/>
                <a:cs typeface="DejaVu Sans"/>
              </a:rPr>
              <a:t>a</a:t>
            </a:r>
            <a:r>
              <a:rPr sz="1725" spc="22" baseline="-21739" dirty="0">
                <a:latin typeface="DejaVu Sans"/>
                <a:cs typeface="DejaVu Sans"/>
              </a:rPr>
              <a:t>i </a:t>
            </a:r>
            <a:r>
              <a:rPr sz="3000" baseline="1388" dirty="0">
                <a:latin typeface="DejaVu Sans"/>
                <a:cs typeface="DejaVu Sans"/>
              </a:rPr>
              <a:t>and </a:t>
            </a:r>
            <a:r>
              <a:rPr sz="3000" baseline="13888" dirty="0">
                <a:latin typeface="DejaVu Sans"/>
                <a:cs typeface="DejaVu Sans"/>
              </a:rPr>
              <a:t> a</a:t>
            </a:r>
            <a:r>
              <a:rPr sz="1150" dirty="0">
                <a:latin typeface="DejaVu Sans"/>
                <a:cs typeface="DejaVu Sans"/>
              </a:rPr>
              <a:t>i+1</a:t>
            </a:r>
            <a:endParaRPr sz="1150">
              <a:latin typeface="DejaVu Sans"/>
              <a:cs typeface="DejaVu Sans"/>
            </a:endParaRPr>
          </a:p>
          <a:p>
            <a:pPr marL="412750" marR="1056005" indent="-280670">
              <a:lnSpc>
                <a:spcPct val="114999"/>
              </a:lnSpc>
              <a:spcBef>
                <a:spcPts val="13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DejaVu Sans"/>
                <a:cs typeface="DejaVu Sans"/>
              </a:rPr>
              <a:t>The </a:t>
            </a:r>
            <a:r>
              <a:rPr sz="2000" spc="-5" dirty="0">
                <a:latin typeface="DejaVu Sans"/>
                <a:cs typeface="DejaVu Sans"/>
              </a:rPr>
              <a:t>point with the </a:t>
            </a:r>
            <a:r>
              <a:rPr sz="2000" i="1" spc="-5" dirty="0">
                <a:latin typeface="DejaVu Sans"/>
                <a:cs typeface="DejaVu Sans"/>
              </a:rPr>
              <a:t>minimum expected information  </a:t>
            </a:r>
            <a:r>
              <a:rPr sz="2000" i="1" dirty="0">
                <a:latin typeface="DejaVu Sans"/>
                <a:cs typeface="DejaVu Sans"/>
              </a:rPr>
              <a:t>requirement </a:t>
            </a:r>
            <a:r>
              <a:rPr sz="2000" dirty="0">
                <a:latin typeface="DejaVu Sans"/>
                <a:cs typeface="DejaVu Sans"/>
              </a:rPr>
              <a:t>for A is </a:t>
            </a:r>
            <a:r>
              <a:rPr sz="2000" spc="-5" dirty="0">
                <a:latin typeface="DejaVu Sans"/>
                <a:cs typeface="DejaVu Sans"/>
              </a:rPr>
              <a:t>selected as the split-point for</a:t>
            </a:r>
            <a:r>
              <a:rPr sz="2000" spc="-40" dirty="0">
                <a:latin typeface="DejaVu Sans"/>
                <a:cs typeface="DejaVu Sans"/>
              </a:rPr>
              <a:t> </a:t>
            </a:r>
            <a:r>
              <a:rPr sz="2000" dirty="0">
                <a:latin typeface="DejaVu Sans"/>
                <a:cs typeface="DejaVu Sans"/>
              </a:rPr>
              <a:t>A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DejaVu Sans"/>
                <a:cs typeface="DejaVu Sans"/>
              </a:rPr>
              <a:t>Split:</a:t>
            </a:r>
            <a:endParaRPr sz="2000">
              <a:latin typeface="DejaVu Sans"/>
              <a:cs typeface="DejaVu Sans"/>
            </a:endParaRPr>
          </a:p>
          <a:p>
            <a:pPr marL="412750" marR="5080" indent="-280670">
              <a:lnSpc>
                <a:spcPct val="114999"/>
              </a:lnSpc>
              <a:spcBef>
                <a:spcPts val="45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DejaVu Sans"/>
                <a:cs typeface="DejaVu Sans"/>
              </a:rPr>
              <a:t>D1 </a:t>
            </a:r>
            <a:r>
              <a:rPr sz="2000" spc="-5" dirty="0">
                <a:latin typeface="DejaVu Sans"/>
                <a:cs typeface="DejaVu Sans"/>
              </a:rPr>
              <a:t>is the </a:t>
            </a:r>
            <a:r>
              <a:rPr sz="2000" dirty="0">
                <a:latin typeface="DejaVu Sans"/>
                <a:cs typeface="DejaVu Sans"/>
              </a:rPr>
              <a:t>set </a:t>
            </a:r>
            <a:r>
              <a:rPr sz="2000" spc="-5" dirty="0">
                <a:latin typeface="DejaVu Sans"/>
                <a:cs typeface="DejaVu Sans"/>
              </a:rPr>
              <a:t>of tuples in </a:t>
            </a:r>
            <a:r>
              <a:rPr sz="2000" dirty="0">
                <a:latin typeface="DejaVu Sans"/>
                <a:cs typeface="DejaVu Sans"/>
              </a:rPr>
              <a:t>D </a:t>
            </a:r>
            <a:r>
              <a:rPr sz="2000" spc="-10" dirty="0">
                <a:latin typeface="DejaVu Sans"/>
                <a:cs typeface="DejaVu Sans"/>
              </a:rPr>
              <a:t>satisfying </a:t>
            </a:r>
            <a:r>
              <a:rPr sz="2000" dirty="0">
                <a:latin typeface="DejaVu Sans"/>
                <a:cs typeface="DejaVu Sans"/>
              </a:rPr>
              <a:t>A ≤ </a:t>
            </a:r>
            <a:r>
              <a:rPr sz="2000" spc="-5" dirty="0">
                <a:latin typeface="DejaVu Sans"/>
                <a:cs typeface="DejaVu Sans"/>
              </a:rPr>
              <a:t>split-point, </a:t>
            </a:r>
            <a:r>
              <a:rPr sz="2000" dirty="0">
                <a:latin typeface="DejaVu Sans"/>
                <a:cs typeface="DejaVu Sans"/>
              </a:rPr>
              <a:t>and D2  </a:t>
            </a:r>
            <a:r>
              <a:rPr sz="2000" spc="-5" dirty="0">
                <a:latin typeface="DejaVu Sans"/>
                <a:cs typeface="DejaVu Sans"/>
              </a:rPr>
              <a:t>is the </a:t>
            </a:r>
            <a:r>
              <a:rPr sz="2000" dirty="0">
                <a:latin typeface="DejaVu Sans"/>
                <a:cs typeface="DejaVu Sans"/>
              </a:rPr>
              <a:t>set of </a:t>
            </a:r>
            <a:r>
              <a:rPr sz="2000" spc="-5" dirty="0">
                <a:latin typeface="DejaVu Sans"/>
                <a:cs typeface="DejaVu Sans"/>
              </a:rPr>
              <a:t>tuples in </a:t>
            </a:r>
            <a:r>
              <a:rPr sz="2000" dirty="0">
                <a:latin typeface="DejaVu Sans"/>
                <a:cs typeface="DejaVu Sans"/>
              </a:rPr>
              <a:t>D </a:t>
            </a:r>
            <a:r>
              <a:rPr sz="2000" spc="-10" dirty="0">
                <a:latin typeface="DejaVu Sans"/>
                <a:cs typeface="DejaVu Sans"/>
              </a:rPr>
              <a:t>satisfying </a:t>
            </a:r>
            <a:r>
              <a:rPr sz="2000" dirty="0">
                <a:latin typeface="DejaVu Sans"/>
                <a:cs typeface="DejaVu Sans"/>
              </a:rPr>
              <a:t>A &gt; </a:t>
            </a:r>
            <a:r>
              <a:rPr sz="2000" spc="-5" dirty="0">
                <a:latin typeface="DejaVu Sans"/>
                <a:cs typeface="DejaVu Sans"/>
              </a:rPr>
              <a:t>split-point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0845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2001520"/>
            <a:ext cx="11493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577469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489" y="979170"/>
            <a:ext cx="7716520" cy="514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8605">
              <a:lnSpc>
                <a:spcPct val="140000"/>
              </a:lnSpc>
              <a:spcBef>
                <a:spcPts val="100"/>
              </a:spcBef>
            </a:pPr>
            <a:r>
              <a:rPr sz="2000" spc="120" dirty="0">
                <a:latin typeface="Times New Roman"/>
                <a:cs typeface="Times New Roman"/>
              </a:rPr>
              <a:t>Algorithm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called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with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three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parameters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D,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attribute_list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  </a:t>
            </a:r>
            <a:r>
              <a:rPr sz="2000" spc="135" dirty="0">
                <a:latin typeface="Times New Roman"/>
                <a:cs typeface="Times New Roman"/>
              </a:rPr>
              <a:t>attribute_selection_method</a:t>
            </a:r>
            <a:endParaRPr sz="2000">
              <a:latin typeface="Times New Roman"/>
              <a:cs typeface="Times New Roman"/>
            </a:endParaRPr>
          </a:p>
          <a:p>
            <a:pPr marL="12700" marR="425450">
              <a:lnSpc>
                <a:spcPct val="160600"/>
              </a:lnSpc>
              <a:spcBef>
                <a:spcPts val="5"/>
              </a:spcBef>
              <a:tabLst>
                <a:tab pos="3947160" algn="l"/>
              </a:tabLst>
            </a:pPr>
            <a:r>
              <a:rPr sz="2000" spc="105" dirty="0">
                <a:latin typeface="Times New Roman"/>
                <a:cs typeface="Times New Roman"/>
              </a:rPr>
              <a:t>D=&gt;complete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set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training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associated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class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labels  </a:t>
            </a:r>
            <a:r>
              <a:rPr sz="2000" spc="150" dirty="0">
                <a:latin typeface="Times New Roman"/>
                <a:cs typeface="Times New Roman"/>
              </a:rPr>
              <a:t>attribute_list </a:t>
            </a:r>
            <a:r>
              <a:rPr sz="2000" spc="80" dirty="0">
                <a:latin typeface="Times New Roman"/>
                <a:cs typeface="Times New Roman"/>
              </a:rPr>
              <a:t>=&gt; </a:t>
            </a:r>
            <a:r>
              <a:rPr sz="2000" spc="125" dirty="0">
                <a:latin typeface="Times New Roman"/>
                <a:cs typeface="Times New Roman"/>
              </a:rPr>
              <a:t>list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attribute	</a:t>
            </a:r>
            <a:r>
              <a:rPr sz="2000" spc="114" dirty="0">
                <a:latin typeface="Times New Roman"/>
                <a:cs typeface="Times New Roman"/>
              </a:rPr>
              <a:t>describing </a:t>
            </a:r>
            <a:r>
              <a:rPr sz="2000" spc="185" dirty="0">
                <a:latin typeface="Times New Roman"/>
                <a:cs typeface="Times New Roman"/>
              </a:rPr>
              <a:t>the </a:t>
            </a:r>
            <a:r>
              <a:rPr sz="2000" spc="135" dirty="0">
                <a:latin typeface="Times New Roman"/>
                <a:cs typeface="Times New Roman"/>
              </a:rPr>
              <a:t>tuples.  </a:t>
            </a:r>
            <a:r>
              <a:rPr sz="2000" spc="130" dirty="0">
                <a:latin typeface="Times New Roman"/>
                <a:cs typeface="Times New Roman"/>
              </a:rPr>
              <a:t>attribute_selection_method:</a:t>
            </a:r>
            <a:endParaRPr sz="2000">
              <a:latin typeface="Times New Roman"/>
              <a:cs typeface="Times New Roman"/>
            </a:endParaRPr>
          </a:p>
          <a:p>
            <a:pPr marL="412750" indent="-280670">
              <a:lnSpc>
                <a:spcPct val="100000"/>
              </a:lnSpc>
              <a:spcBef>
                <a:spcPts val="141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140" dirty="0">
                <a:latin typeface="Times New Roman"/>
                <a:cs typeface="Times New Roman"/>
              </a:rPr>
              <a:t>heuristics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procedure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determine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splitting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criterion.</a:t>
            </a:r>
            <a:endParaRPr sz="2000">
              <a:latin typeface="Times New Roman"/>
              <a:cs typeface="Times New Roman"/>
            </a:endParaRPr>
          </a:p>
          <a:p>
            <a:pPr marL="412750" marR="136525" indent="-280670">
              <a:lnSpc>
                <a:spcPct val="139600"/>
              </a:lnSpc>
              <a:spcBef>
                <a:spcPts val="459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155" dirty="0">
                <a:latin typeface="Times New Roman"/>
                <a:cs typeface="Times New Roman"/>
              </a:rPr>
              <a:t>Determines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which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attribute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test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node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by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determining 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“best”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way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separate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into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  <a:p>
            <a:pPr marL="412750" marR="5080" indent="-280670">
              <a:lnSpc>
                <a:spcPct val="140000"/>
              </a:lnSpc>
              <a:spcBef>
                <a:spcPts val="45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155" dirty="0">
                <a:latin typeface="Times New Roman"/>
                <a:cs typeface="Times New Roman"/>
              </a:rPr>
              <a:t>Determines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which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branch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grow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from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node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w.r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outcome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180" dirty="0">
                <a:latin typeface="Times New Roman"/>
                <a:cs typeface="Times New Roman"/>
              </a:rPr>
              <a:t>the </a:t>
            </a:r>
            <a:r>
              <a:rPr sz="2000" spc="114" dirty="0">
                <a:latin typeface="Times New Roman"/>
                <a:cs typeface="Times New Roman"/>
              </a:rPr>
              <a:t>chosen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test.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155" dirty="0">
                <a:latin typeface="Times New Roman"/>
                <a:cs typeface="Times New Roman"/>
              </a:rPr>
              <a:t>Attribute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selection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measure: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Information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gain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Gini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index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5969" y="341629"/>
            <a:ext cx="75571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for Decision </a:t>
            </a:r>
            <a:r>
              <a:rPr spc="-140" dirty="0"/>
              <a:t>Tree</a:t>
            </a:r>
            <a:r>
              <a:rPr spc="-50" dirty="0"/>
              <a:t> </a:t>
            </a:r>
            <a:r>
              <a:rPr spc="-5" dirty="0"/>
              <a:t>Induction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820" y="341629"/>
            <a:ext cx="5643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350" algn="l"/>
              </a:tabLst>
            </a:pPr>
            <a:r>
              <a:rPr spc="-5" dirty="0"/>
              <a:t>Generation </a:t>
            </a:r>
            <a:r>
              <a:rPr dirty="0"/>
              <a:t>of	</a:t>
            </a:r>
            <a:r>
              <a:rPr spc="-5" dirty="0"/>
              <a:t>Decision</a:t>
            </a:r>
            <a:r>
              <a:rPr spc="-75" dirty="0"/>
              <a:t> </a:t>
            </a:r>
            <a:r>
              <a:rPr spc="-14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066800"/>
            <a:ext cx="84582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3893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489" y="1228090"/>
            <a:ext cx="7666990" cy="238506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latin typeface="DejaVu Sans"/>
                <a:cs typeface="DejaVu Sans"/>
              </a:rPr>
              <a:t>Conditions for stopping</a:t>
            </a:r>
            <a:r>
              <a:rPr sz="200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partitioning</a:t>
            </a:r>
            <a:endParaRPr sz="2000">
              <a:latin typeface="DejaVu Sans"/>
              <a:cs typeface="DejaVu Sans"/>
            </a:endParaRPr>
          </a:p>
          <a:p>
            <a:pPr marL="412750" indent="-280670">
              <a:lnSpc>
                <a:spcPct val="100000"/>
              </a:lnSpc>
              <a:spcBef>
                <a:spcPts val="140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DejaVu Sans"/>
                <a:cs typeface="DejaVu Sans"/>
              </a:rPr>
              <a:t>All samples for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given node belong to the </a:t>
            </a:r>
            <a:r>
              <a:rPr sz="2000" dirty="0">
                <a:latin typeface="DejaVu Sans"/>
                <a:cs typeface="DejaVu Sans"/>
              </a:rPr>
              <a:t>same</a:t>
            </a:r>
            <a:r>
              <a:rPr sz="2000" spc="1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class</a:t>
            </a:r>
            <a:endParaRPr sz="2000">
              <a:latin typeface="DejaVu Sans"/>
              <a:cs typeface="DejaVu Sans"/>
            </a:endParaRPr>
          </a:p>
          <a:p>
            <a:pPr marL="412750" indent="-280670">
              <a:lnSpc>
                <a:spcPct val="100000"/>
              </a:lnSpc>
              <a:spcBef>
                <a:spcPts val="141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-10" dirty="0">
                <a:latin typeface="DejaVu Sans"/>
                <a:cs typeface="DejaVu Sans"/>
              </a:rPr>
              <a:t>There </a:t>
            </a:r>
            <a:r>
              <a:rPr sz="2000" spc="-15" dirty="0">
                <a:latin typeface="DejaVu Sans"/>
                <a:cs typeface="DejaVu Sans"/>
              </a:rPr>
              <a:t>are </a:t>
            </a:r>
            <a:r>
              <a:rPr sz="2000" dirty="0">
                <a:latin typeface="DejaVu Sans"/>
                <a:cs typeface="DejaVu Sans"/>
              </a:rPr>
              <a:t>no </a:t>
            </a:r>
            <a:r>
              <a:rPr sz="2000" spc="-10" dirty="0">
                <a:latin typeface="DejaVu Sans"/>
                <a:cs typeface="DejaVu Sans"/>
              </a:rPr>
              <a:t>remaining </a:t>
            </a:r>
            <a:r>
              <a:rPr sz="2000" spc="-5" dirty="0">
                <a:latin typeface="DejaVu Sans"/>
                <a:cs typeface="DejaVu Sans"/>
              </a:rPr>
              <a:t>attributes for </a:t>
            </a:r>
            <a:r>
              <a:rPr sz="2000" dirty="0">
                <a:latin typeface="DejaVu Sans"/>
                <a:cs typeface="DejaVu Sans"/>
              </a:rPr>
              <a:t>further</a:t>
            </a:r>
            <a:r>
              <a:rPr sz="2000" spc="3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partitioning</a:t>
            </a:r>
            <a:endParaRPr sz="2000">
              <a:latin typeface="DejaVu Sans"/>
              <a:cs typeface="DejaVu Sans"/>
            </a:endParaRPr>
          </a:p>
          <a:p>
            <a:pPr marL="41275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DejaVu Sans"/>
                <a:cs typeface="DejaVu Sans"/>
              </a:rPr>
              <a:t>—</a:t>
            </a:r>
            <a:r>
              <a:rPr sz="2000" b="1" spc="-5" dirty="0">
                <a:latin typeface="DejaVu Sans"/>
                <a:cs typeface="DejaVu Sans"/>
              </a:rPr>
              <a:t>majority voting </a:t>
            </a:r>
            <a:r>
              <a:rPr sz="2000" spc="-5" dirty="0">
                <a:latin typeface="DejaVu Sans"/>
                <a:cs typeface="DejaVu Sans"/>
              </a:rPr>
              <a:t>is employed </a:t>
            </a:r>
            <a:r>
              <a:rPr sz="2000" dirty="0">
                <a:latin typeface="DejaVu Sans"/>
                <a:cs typeface="DejaVu Sans"/>
              </a:rPr>
              <a:t>for </a:t>
            </a:r>
            <a:r>
              <a:rPr sz="2000" spc="-10" dirty="0">
                <a:latin typeface="DejaVu Sans"/>
                <a:cs typeface="DejaVu Sans"/>
              </a:rPr>
              <a:t>classifying </a:t>
            </a:r>
            <a:r>
              <a:rPr sz="2000" spc="-5" dirty="0">
                <a:latin typeface="DejaVu Sans"/>
                <a:cs typeface="DejaVu Sans"/>
              </a:rPr>
              <a:t>the</a:t>
            </a:r>
            <a:r>
              <a:rPr sz="2000" spc="7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leaf</a:t>
            </a:r>
            <a:endParaRPr sz="2000">
              <a:latin typeface="DejaVu Sans"/>
              <a:cs typeface="DejaVu Sans"/>
            </a:endParaRPr>
          </a:p>
          <a:p>
            <a:pPr marL="412750" indent="-280670">
              <a:lnSpc>
                <a:spcPct val="100000"/>
              </a:lnSpc>
              <a:spcBef>
                <a:spcPts val="141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-10" dirty="0">
                <a:latin typeface="DejaVu Sans"/>
                <a:cs typeface="DejaVu Sans"/>
              </a:rPr>
              <a:t>There </a:t>
            </a:r>
            <a:r>
              <a:rPr sz="2000" spc="-15" dirty="0">
                <a:latin typeface="DejaVu Sans"/>
                <a:cs typeface="DejaVu Sans"/>
              </a:rPr>
              <a:t>are </a:t>
            </a:r>
            <a:r>
              <a:rPr sz="2000" dirty="0">
                <a:latin typeface="DejaVu Sans"/>
                <a:cs typeface="DejaVu Sans"/>
              </a:rPr>
              <a:t>no </a:t>
            </a:r>
            <a:r>
              <a:rPr sz="2000" spc="-5" dirty="0">
                <a:latin typeface="DejaVu Sans"/>
                <a:cs typeface="DejaVu Sans"/>
              </a:rPr>
              <a:t>samples</a:t>
            </a:r>
            <a:r>
              <a:rPr sz="2000" spc="5" dirty="0">
                <a:latin typeface="DejaVu Sans"/>
                <a:cs typeface="DejaVu Sans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left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5969" y="341629"/>
            <a:ext cx="75571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for Decision </a:t>
            </a:r>
            <a:r>
              <a:rPr spc="-140" dirty="0"/>
              <a:t>Tree</a:t>
            </a:r>
            <a:r>
              <a:rPr spc="-50" dirty="0"/>
              <a:t> </a:t>
            </a:r>
            <a:r>
              <a:rPr spc="-5" dirty="0"/>
              <a:t>Induction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630" y="341629"/>
            <a:ext cx="6142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 </a:t>
            </a:r>
            <a:r>
              <a:rPr dirty="0"/>
              <a:t>–Basic</a:t>
            </a:r>
            <a:r>
              <a:rPr spc="-4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1173479"/>
            <a:ext cx="172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5" dirty="0">
                <a:latin typeface="Times New Roman"/>
                <a:cs typeface="Times New Roman"/>
              </a:rPr>
              <a:t>C</a:t>
            </a:r>
            <a:r>
              <a:rPr sz="1800" b="1" spc="70" dirty="0">
                <a:latin typeface="Times New Roman"/>
                <a:cs typeface="Times New Roman"/>
              </a:rPr>
              <a:t>l</a:t>
            </a:r>
            <a:r>
              <a:rPr sz="1800" b="1" spc="190" dirty="0">
                <a:latin typeface="Times New Roman"/>
                <a:cs typeface="Times New Roman"/>
              </a:rPr>
              <a:t>assi</a:t>
            </a:r>
            <a:r>
              <a:rPr sz="1800" b="1" spc="130" dirty="0">
                <a:latin typeface="Times New Roman"/>
                <a:cs typeface="Times New Roman"/>
              </a:rPr>
              <a:t>fi</a:t>
            </a:r>
            <a:r>
              <a:rPr sz="1800" b="1" spc="185" dirty="0">
                <a:latin typeface="Times New Roman"/>
                <a:cs typeface="Times New Roman"/>
              </a:rPr>
              <a:t>cat</a:t>
            </a:r>
            <a:r>
              <a:rPr sz="1800" b="1" spc="165" dirty="0">
                <a:latin typeface="Times New Roman"/>
                <a:cs typeface="Times New Roman"/>
              </a:rPr>
              <a:t>i</a:t>
            </a:r>
            <a:r>
              <a:rPr sz="1800" b="1" spc="200" dirty="0">
                <a:latin typeface="Times New Roman"/>
                <a:cs typeface="Times New Roman"/>
              </a:rPr>
              <a:t>o</a:t>
            </a:r>
            <a:r>
              <a:rPr sz="1800" b="1" spc="229" dirty="0">
                <a:latin typeface="Times New Roman"/>
                <a:cs typeface="Times New Roman"/>
              </a:rPr>
              <a:t>n</a:t>
            </a:r>
            <a:r>
              <a:rPr sz="1800" b="1" spc="-1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424429"/>
            <a:ext cx="10604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39800"/>
              </a:lnSpc>
              <a:spcBef>
                <a:spcPts val="100"/>
              </a:spcBef>
              <a:buFont typeface="Liberation Serif"/>
              <a:buChar char="•"/>
              <a:tabLst>
                <a:tab pos="240665" algn="l"/>
                <a:tab pos="241300" algn="l"/>
              </a:tabLst>
            </a:pPr>
            <a:r>
              <a:rPr sz="1800" spc="95" dirty="0"/>
              <a:t>Classification is </a:t>
            </a:r>
            <a:r>
              <a:rPr sz="1800" spc="200" dirty="0"/>
              <a:t>a </a:t>
            </a:r>
            <a:r>
              <a:rPr sz="1800" spc="100" dirty="0"/>
              <a:t>form </a:t>
            </a:r>
            <a:r>
              <a:rPr sz="1800" dirty="0"/>
              <a:t>of </a:t>
            </a:r>
            <a:r>
              <a:rPr sz="1800" spc="180" dirty="0"/>
              <a:t>data </a:t>
            </a:r>
            <a:r>
              <a:rPr sz="1800" spc="125" dirty="0"/>
              <a:t>analysis </a:t>
            </a:r>
            <a:r>
              <a:rPr sz="1800" spc="170" dirty="0"/>
              <a:t>task </a:t>
            </a:r>
            <a:r>
              <a:rPr sz="1800" spc="140" dirty="0"/>
              <a:t>where </a:t>
            </a:r>
            <a:r>
              <a:rPr sz="1800" spc="200" dirty="0"/>
              <a:t>a </a:t>
            </a:r>
            <a:r>
              <a:rPr sz="1800" spc="95" dirty="0"/>
              <a:t>model or </a:t>
            </a:r>
            <a:r>
              <a:rPr sz="1800" spc="90" dirty="0"/>
              <a:t>classifier</a:t>
            </a:r>
            <a:r>
              <a:rPr sz="1800" spc="-285" dirty="0"/>
              <a:t> </a:t>
            </a:r>
            <a:r>
              <a:rPr sz="1800" spc="90" dirty="0"/>
              <a:t>is  </a:t>
            </a:r>
            <a:r>
              <a:rPr sz="1800" spc="120" dirty="0"/>
              <a:t>constructed </a:t>
            </a:r>
            <a:r>
              <a:rPr sz="1800" spc="100" dirty="0"/>
              <a:t>to </a:t>
            </a:r>
            <a:r>
              <a:rPr sz="1800" spc="114" dirty="0"/>
              <a:t>predict </a:t>
            </a:r>
            <a:r>
              <a:rPr sz="1800" spc="100" dirty="0"/>
              <a:t>class</a:t>
            </a:r>
            <a:r>
              <a:rPr sz="1800" spc="-150" dirty="0"/>
              <a:t> </a:t>
            </a:r>
            <a:r>
              <a:rPr sz="1800" spc="95" dirty="0"/>
              <a:t>labels.</a:t>
            </a:r>
            <a:endParaRPr sz="1800"/>
          </a:p>
          <a:p>
            <a:pPr marL="241300" marR="165100">
              <a:lnSpc>
                <a:spcPct val="160600"/>
              </a:lnSpc>
            </a:pPr>
            <a:r>
              <a:rPr spc="110" dirty="0"/>
              <a:t>loan application </a:t>
            </a:r>
            <a:r>
              <a:rPr spc="175" dirty="0"/>
              <a:t>data </a:t>
            </a:r>
            <a:r>
              <a:rPr dirty="0"/>
              <a:t>: </a:t>
            </a:r>
            <a:r>
              <a:rPr spc="35" dirty="0"/>
              <a:t>“safe” </a:t>
            </a:r>
            <a:r>
              <a:rPr spc="95" dirty="0"/>
              <a:t>or </a:t>
            </a:r>
            <a:r>
              <a:rPr spc="60" dirty="0"/>
              <a:t>“risky” </a:t>
            </a:r>
            <a:r>
              <a:rPr spc="175" dirty="0"/>
              <a:t>and </a:t>
            </a:r>
            <a:r>
              <a:rPr spc="140" dirty="0"/>
              <a:t>Marketing </a:t>
            </a:r>
            <a:r>
              <a:rPr spc="175" dirty="0"/>
              <a:t>data </a:t>
            </a:r>
            <a:r>
              <a:rPr spc="45" dirty="0"/>
              <a:t>yes” </a:t>
            </a:r>
            <a:r>
              <a:rPr spc="90" dirty="0"/>
              <a:t>or </a:t>
            </a:r>
            <a:r>
              <a:rPr dirty="0"/>
              <a:t>“no”  </a:t>
            </a:r>
            <a:r>
              <a:rPr spc="110" dirty="0"/>
              <a:t>Labels</a:t>
            </a:r>
            <a:r>
              <a:rPr spc="45" dirty="0"/>
              <a:t> </a:t>
            </a:r>
            <a:r>
              <a:rPr spc="165" dirty="0"/>
              <a:t>are</a:t>
            </a:r>
            <a:r>
              <a:rPr spc="60" dirty="0"/>
              <a:t> </a:t>
            </a:r>
            <a:r>
              <a:rPr spc="95" dirty="0"/>
              <a:t>categorical</a:t>
            </a:r>
            <a:r>
              <a:rPr spc="55" dirty="0"/>
              <a:t> </a:t>
            </a:r>
            <a:r>
              <a:rPr spc="175" dirty="0"/>
              <a:t>and</a:t>
            </a:r>
            <a:r>
              <a:rPr spc="50" dirty="0"/>
              <a:t> </a:t>
            </a:r>
            <a:r>
              <a:rPr spc="145" dirty="0"/>
              <a:t>represented</a:t>
            </a:r>
            <a:r>
              <a:rPr spc="50" dirty="0"/>
              <a:t> </a:t>
            </a:r>
            <a:r>
              <a:rPr spc="165" dirty="0"/>
              <a:t>as</a:t>
            </a:r>
            <a:r>
              <a:rPr spc="50" dirty="0"/>
              <a:t> </a:t>
            </a:r>
            <a:r>
              <a:rPr spc="114" dirty="0"/>
              <a:t>discrete</a:t>
            </a:r>
            <a:r>
              <a:rPr spc="55" dirty="0"/>
              <a:t> </a:t>
            </a:r>
            <a:r>
              <a:rPr spc="125" dirty="0"/>
              <a:t>values</a:t>
            </a:r>
            <a:r>
              <a:rPr spc="45" dirty="0"/>
              <a:t> </a:t>
            </a:r>
            <a:r>
              <a:rPr spc="175" dirty="0"/>
              <a:t>and</a:t>
            </a:r>
            <a:r>
              <a:rPr spc="50" dirty="0"/>
              <a:t> </a:t>
            </a:r>
            <a:r>
              <a:rPr spc="130" dirty="0"/>
              <a:t>unordered.  </a:t>
            </a:r>
            <a:r>
              <a:rPr spc="100" dirty="0"/>
              <a:t>Analysis</a:t>
            </a:r>
            <a:r>
              <a:rPr spc="45" dirty="0"/>
              <a:t> </a:t>
            </a:r>
            <a:r>
              <a:rPr spc="95" dirty="0"/>
              <a:t>provide</a:t>
            </a:r>
            <a:r>
              <a:rPr spc="50" dirty="0"/>
              <a:t> </a:t>
            </a:r>
            <a:r>
              <a:rPr spc="145" dirty="0"/>
              <a:t>better</a:t>
            </a:r>
            <a:r>
              <a:rPr spc="55" dirty="0"/>
              <a:t> </a:t>
            </a:r>
            <a:r>
              <a:rPr spc="155" dirty="0"/>
              <a:t>understanding</a:t>
            </a:r>
            <a:r>
              <a:rPr spc="60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spc="165" dirty="0"/>
              <a:t>the</a:t>
            </a:r>
            <a:r>
              <a:rPr spc="55" dirty="0"/>
              <a:t> </a:t>
            </a:r>
            <a:r>
              <a:rPr spc="175" dirty="0"/>
              <a:t>data</a:t>
            </a:r>
            <a:r>
              <a:rPr spc="55" dirty="0"/>
              <a:t> </a:t>
            </a:r>
            <a:r>
              <a:rPr spc="200" dirty="0"/>
              <a:t>at</a:t>
            </a:r>
            <a:r>
              <a:rPr spc="45" dirty="0"/>
              <a:t> </a:t>
            </a:r>
            <a:r>
              <a:rPr spc="110" dirty="0"/>
              <a:t>large.</a:t>
            </a:r>
          </a:p>
          <a:p>
            <a:pPr marL="241300">
              <a:lnSpc>
                <a:spcPct val="100000"/>
              </a:lnSpc>
              <a:spcBef>
                <a:spcPts val="1310"/>
              </a:spcBef>
            </a:pPr>
            <a:r>
              <a:rPr spc="95" dirty="0"/>
              <a:t>Classification is </a:t>
            </a:r>
            <a:r>
              <a:rPr spc="200" dirty="0"/>
              <a:t>a </a:t>
            </a:r>
            <a:r>
              <a:rPr spc="100" dirty="0"/>
              <a:t>two </a:t>
            </a:r>
            <a:r>
              <a:rPr spc="140" dirty="0"/>
              <a:t>step</a:t>
            </a:r>
            <a:r>
              <a:rPr spc="-250" dirty="0"/>
              <a:t> </a:t>
            </a:r>
            <a:r>
              <a:rPr spc="100" dirty="0"/>
              <a:t>process</a:t>
            </a:r>
          </a:p>
          <a:p>
            <a:pPr marL="241300">
              <a:lnSpc>
                <a:spcPct val="100000"/>
              </a:lnSpc>
              <a:spcBef>
                <a:spcPts val="1310"/>
              </a:spcBef>
            </a:pPr>
            <a:r>
              <a:rPr b="1" spc="185" dirty="0">
                <a:latin typeface="Times New Roman"/>
                <a:cs typeface="Times New Roman"/>
              </a:rPr>
              <a:t>Learning </a:t>
            </a:r>
            <a:r>
              <a:rPr b="1" spc="195" dirty="0">
                <a:latin typeface="Times New Roman"/>
                <a:cs typeface="Times New Roman"/>
              </a:rPr>
              <a:t>step</a:t>
            </a:r>
            <a:r>
              <a:rPr b="1" spc="-254" dirty="0">
                <a:latin typeface="Times New Roman"/>
                <a:cs typeface="Times New Roman"/>
              </a:rPr>
              <a:t> </a:t>
            </a:r>
            <a:r>
              <a:rPr dirty="0"/>
              <a:t>­ </a:t>
            </a:r>
            <a:r>
              <a:rPr spc="105" dirty="0"/>
              <a:t>Building </a:t>
            </a:r>
            <a:r>
              <a:rPr dirty="0"/>
              <a:t>of </a:t>
            </a:r>
            <a:r>
              <a:rPr spc="90" dirty="0"/>
              <a:t>classification </a:t>
            </a:r>
            <a:r>
              <a:rPr spc="95" dirty="0"/>
              <a:t>model </a:t>
            </a:r>
            <a:r>
              <a:rPr spc="130" dirty="0"/>
              <a:t>based </a:t>
            </a:r>
            <a:r>
              <a:rPr spc="95" dirty="0"/>
              <a:t>on </a:t>
            </a:r>
            <a:r>
              <a:rPr spc="145" dirty="0"/>
              <a:t>training </a:t>
            </a:r>
            <a:r>
              <a:rPr spc="175" dirty="0"/>
              <a:t>data</a:t>
            </a:r>
          </a:p>
          <a:p>
            <a:pPr marL="241300" marR="121285">
              <a:lnSpc>
                <a:spcPct val="139800"/>
              </a:lnSpc>
              <a:spcBef>
                <a:spcPts val="450"/>
              </a:spcBef>
            </a:pPr>
            <a:r>
              <a:rPr b="1" spc="170" dirty="0">
                <a:latin typeface="Times New Roman"/>
                <a:cs typeface="Times New Roman"/>
              </a:rPr>
              <a:t>Classification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b="1" spc="160" dirty="0">
                <a:latin typeface="Times New Roman"/>
                <a:cs typeface="Times New Roman"/>
              </a:rPr>
              <a:t>step</a:t>
            </a:r>
            <a:r>
              <a:rPr spc="160" dirty="0"/>
              <a:t>­</a:t>
            </a:r>
            <a:r>
              <a:rPr spc="55" dirty="0"/>
              <a:t> </a:t>
            </a:r>
            <a:r>
              <a:rPr spc="60" dirty="0"/>
              <a:t>If </a:t>
            </a:r>
            <a:r>
              <a:rPr spc="160" dirty="0"/>
              <a:t>the</a:t>
            </a:r>
            <a:r>
              <a:rPr spc="55" dirty="0"/>
              <a:t> model’s </a:t>
            </a:r>
            <a:r>
              <a:rPr spc="105" dirty="0"/>
              <a:t>accuracy</a:t>
            </a:r>
            <a:r>
              <a:rPr spc="55" dirty="0"/>
              <a:t> </a:t>
            </a:r>
            <a:r>
              <a:rPr spc="95" dirty="0"/>
              <a:t>is</a:t>
            </a:r>
            <a:r>
              <a:rPr spc="50" dirty="0"/>
              <a:t> </a:t>
            </a:r>
            <a:r>
              <a:rPr spc="100" dirty="0"/>
              <a:t>acceptable,</a:t>
            </a:r>
            <a:r>
              <a:rPr spc="60" dirty="0"/>
              <a:t> </a:t>
            </a:r>
            <a:r>
              <a:rPr spc="140" dirty="0"/>
              <a:t>use</a:t>
            </a:r>
            <a:r>
              <a:rPr spc="55" dirty="0"/>
              <a:t> </a:t>
            </a:r>
            <a:r>
              <a:rPr spc="165" dirty="0"/>
              <a:t>the</a:t>
            </a:r>
            <a:r>
              <a:rPr spc="60" dirty="0"/>
              <a:t> </a:t>
            </a:r>
            <a:r>
              <a:rPr spc="95" dirty="0"/>
              <a:t>model  </a:t>
            </a:r>
            <a:r>
              <a:rPr spc="90" dirty="0"/>
              <a:t>to </a:t>
            </a:r>
            <a:r>
              <a:rPr spc="75" dirty="0"/>
              <a:t>classify </a:t>
            </a:r>
            <a:r>
              <a:rPr spc="165" dirty="0"/>
              <a:t>the </a:t>
            </a:r>
            <a:r>
              <a:rPr spc="150" dirty="0"/>
              <a:t>test</a:t>
            </a:r>
            <a:r>
              <a:rPr spc="-125" dirty="0"/>
              <a:t> </a:t>
            </a:r>
            <a:r>
              <a:rPr spc="150" dirty="0"/>
              <a:t>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30" y="429259"/>
            <a:ext cx="8120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Gain </a:t>
            </a:r>
            <a:r>
              <a:rPr spc="-15" dirty="0"/>
              <a:t>Ratio </a:t>
            </a:r>
            <a:r>
              <a:rPr spc="-5" dirty="0"/>
              <a:t>for </a:t>
            </a:r>
            <a:r>
              <a:rPr spc="-10" dirty="0"/>
              <a:t>Attribute </a:t>
            </a:r>
            <a:r>
              <a:rPr spc="-5" dirty="0"/>
              <a:t>Selection</a:t>
            </a:r>
            <a:r>
              <a:rPr spc="-10" dirty="0"/>
              <a:t> </a:t>
            </a:r>
            <a:r>
              <a:rPr spc="-5" dirty="0"/>
              <a:t>(C4.5)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0845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200152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90" y="979170"/>
            <a:ext cx="7784465" cy="179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000" spc="-10" dirty="0">
                <a:latin typeface="DejaVu Sans"/>
                <a:cs typeface="DejaVu Sans"/>
              </a:rPr>
              <a:t>Information gain measure </a:t>
            </a:r>
            <a:r>
              <a:rPr sz="2000" spc="-5" dirty="0">
                <a:latin typeface="DejaVu Sans"/>
                <a:cs typeface="DejaVu Sans"/>
              </a:rPr>
              <a:t>is biased </a:t>
            </a:r>
            <a:r>
              <a:rPr sz="2000" spc="-10" dirty="0">
                <a:latin typeface="DejaVu Sans"/>
                <a:cs typeface="DejaVu Sans"/>
              </a:rPr>
              <a:t>towards </a:t>
            </a:r>
            <a:r>
              <a:rPr sz="2000" spc="-5" dirty="0">
                <a:latin typeface="DejaVu Sans"/>
                <a:cs typeface="DejaVu Sans"/>
              </a:rPr>
              <a:t>attributes with </a:t>
            </a:r>
            <a:r>
              <a:rPr sz="2000" dirty="0">
                <a:latin typeface="DejaVu Sans"/>
                <a:cs typeface="DejaVu Sans"/>
              </a:rPr>
              <a:t>a  </a:t>
            </a:r>
            <a:r>
              <a:rPr sz="2000" spc="-10" dirty="0">
                <a:latin typeface="DejaVu Sans"/>
                <a:cs typeface="DejaVu Sans"/>
              </a:rPr>
              <a:t>large </a:t>
            </a:r>
            <a:r>
              <a:rPr sz="2000" dirty="0">
                <a:latin typeface="DejaVu Sans"/>
                <a:cs typeface="DejaVu Sans"/>
              </a:rPr>
              <a:t>number of </a:t>
            </a:r>
            <a:r>
              <a:rPr sz="2000" spc="-5" dirty="0">
                <a:latin typeface="DejaVu Sans"/>
                <a:cs typeface="DejaVu Sans"/>
              </a:rPr>
              <a:t>values</a:t>
            </a:r>
            <a:endParaRPr sz="2000">
              <a:latin typeface="DejaVu Sans"/>
              <a:cs typeface="DejaVu Sans"/>
            </a:endParaRPr>
          </a:p>
          <a:p>
            <a:pPr marL="12700" marR="440690">
              <a:lnSpc>
                <a:spcPct val="140000"/>
              </a:lnSpc>
              <a:spcBef>
                <a:spcPts val="489"/>
              </a:spcBef>
            </a:pPr>
            <a:r>
              <a:rPr sz="2000" spc="-5" dirty="0">
                <a:latin typeface="DejaVu Sans"/>
                <a:cs typeface="DejaVu Sans"/>
              </a:rPr>
              <a:t>C4.5 (a successor of ID3) </a:t>
            </a:r>
            <a:r>
              <a:rPr sz="2000" dirty="0">
                <a:latin typeface="DejaVu Sans"/>
                <a:cs typeface="DejaVu Sans"/>
              </a:rPr>
              <a:t>uses </a:t>
            </a:r>
            <a:r>
              <a:rPr sz="2000" spc="-5" dirty="0">
                <a:latin typeface="DejaVu Sans"/>
                <a:cs typeface="DejaVu Sans"/>
              </a:rPr>
              <a:t>gain ratio to </a:t>
            </a:r>
            <a:r>
              <a:rPr sz="2000" spc="-10" dirty="0">
                <a:latin typeface="DejaVu Sans"/>
                <a:cs typeface="DejaVu Sans"/>
              </a:rPr>
              <a:t>overcome </a:t>
            </a:r>
            <a:r>
              <a:rPr sz="2000" dirty="0">
                <a:latin typeface="DejaVu Sans"/>
                <a:cs typeface="DejaVu Sans"/>
              </a:rPr>
              <a:t>the  </a:t>
            </a:r>
            <a:r>
              <a:rPr sz="2000" spc="-10" dirty="0">
                <a:latin typeface="DejaVu Sans"/>
                <a:cs typeface="DejaVu Sans"/>
              </a:rPr>
              <a:t>problem (normalization </a:t>
            </a:r>
            <a:r>
              <a:rPr sz="2000" spc="-5" dirty="0">
                <a:latin typeface="DejaVu Sans"/>
                <a:cs typeface="DejaVu Sans"/>
              </a:rPr>
              <a:t>to </a:t>
            </a:r>
            <a:r>
              <a:rPr sz="2000" spc="-10" dirty="0">
                <a:latin typeface="DejaVu Sans"/>
                <a:cs typeface="DejaVu Sans"/>
              </a:rPr>
              <a:t>information</a:t>
            </a:r>
            <a:r>
              <a:rPr sz="2000" spc="3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gain)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469" y="4071620"/>
            <a:ext cx="4739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35" algn="l"/>
              </a:tabLst>
            </a:pPr>
            <a:r>
              <a:rPr sz="3000" baseline="4166" dirty="0">
                <a:latin typeface="Liberation Serif"/>
                <a:cs typeface="Liberation Serif"/>
              </a:rPr>
              <a:t>–	</a:t>
            </a:r>
            <a:r>
              <a:rPr sz="2000" spc="-10" dirty="0">
                <a:latin typeface="DejaVu Sans"/>
                <a:cs typeface="DejaVu Sans"/>
              </a:rPr>
              <a:t>GainRatio(A) </a:t>
            </a:r>
            <a:r>
              <a:rPr sz="2000" dirty="0">
                <a:latin typeface="DejaVu Sans"/>
                <a:cs typeface="DejaVu Sans"/>
              </a:rPr>
              <a:t>=</a:t>
            </a:r>
            <a:r>
              <a:rPr sz="2000" spc="-6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Gain(A)/SplitInfo(A)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" y="559689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90" y="5123179"/>
            <a:ext cx="7762875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  <a:tabLst>
                <a:tab pos="412115" algn="l"/>
              </a:tabLst>
            </a:pPr>
            <a:r>
              <a:rPr sz="3000" baseline="2777" dirty="0">
                <a:latin typeface="Liberation Serif"/>
                <a:cs typeface="Liberation Serif"/>
              </a:rPr>
              <a:t>–	</a:t>
            </a:r>
            <a:r>
              <a:rPr sz="2000" spc="-5" dirty="0">
                <a:latin typeface="DejaVu Sans"/>
                <a:cs typeface="DejaVu Sans"/>
              </a:rPr>
              <a:t>gain_ratio(income) </a:t>
            </a:r>
            <a:r>
              <a:rPr sz="2000" dirty="0">
                <a:latin typeface="DejaVu Sans"/>
                <a:cs typeface="DejaVu Sans"/>
              </a:rPr>
              <a:t>= </a:t>
            </a:r>
            <a:r>
              <a:rPr sz="2000" spc="-5" dirty="0">
                <a:latin typeface="DejaVu Sans"/>
                <a:cs typeface="DejaVu Sans"/>
              </a:rPr>
              <a:t>0.029/1.557 </a:t>
            </a:r>
            <a:r>
              <a:rPr sz="2000" dirty="0">
                <a:latin typeface="DejaVu Sans"/>
                <a:cs typeface="DejaVu Sans"/>
              </a:rPr>
              <a:t>=</a:t>
            </a:r>
            <a:r>
              <a:rPr sz="2000" spc="-1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0.019</a:t>
            </a:r>
            <a:endParaRPr sz="2000">
              <a:latin typeface="DejaVu Sans"/>
              <a:cs typeface="DejaVu Sans"/>
            </a:endParaRPr>
          </a:p>
          <a:p>
            <a:pPr marL="12700" marR="5080">
              <a:lnSpc>
                <a:spcPct val="140000"/>
              </a:lnSpc>
              <a:spcBef>
                <a:spcPts val="500"/>
              </a:spcBef>
            </a:pPr>
            <a:r>
              <a:rPr sz="2000" dirty="0">
                <a:latin typeface="DejaVu Sans"/>
                <a:cs typeface="DejaVu Sans"/>
              </a:rPr>
              <a:t>The </a:t>
            </a:r>
            <a:r>
              <a:rPr sz="2000" spc="-5" dirty="0">
                <a:latin typeface="DejaVu Sans"/>
                <a:cs typeface="DejaVu Sans"/>
              </a:rPr>
              <a:t>attribute with the maximum gain ratio </a:t>
            </a:r>
            <a:r>
              <a:rPr sz="2000" dirty="0">
                <a:latin typeface="DejaVu Sans"/>
                <a:cs typeface="DejaVu Sans"/>
              </a:rPr>
              <a:t>is </a:t>
            </a:r>
            <a:r>
              <a:rPr sz="2000" spc="-5" dirty="0">
                <a:latin typeface="DejaVu Sans"/>
                <a:cs typeface="DejaVu Sans"/>
              </a:rPr>
              <a:t>selected </a:t>
            </a:r>
            <a:r>
              <a:rPr sz="2000" dirty="0">
                <a:latin typeface="DejaVu Sans"/>
                <a:cs typeface="DejaVu Sans"/>
              </a:rPr>
              <a:t>as </a:t>
            </a:r>
            <a:r>
              <a:rPr sz="2000" spc="-5" dirty="0">
                <a:latin typeface="DejaVu Sans"/>
                <a:cs typeface="DejaVu Sans"/>
              </a:rPr>
              <a:t>the  splitting</a:t>
            </a:r>
            <a:r>
              <a:rPr sz="2000" spc="-1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attribute</a:t>
            </a:r>
            <a:endParaRPr sz="2000">
              <a:latin typeface="DejaVu Sans"/>
              <a:cs typeface="DejaVu Sans"/>
            </a:endParaRPr>
          </a:p>
          <a:p>
            <a:pPr marR="916940" algn="r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solidFill>
                  <a:srgbClr val="FFFFFF"/>
                </a:solidFill>
                <a:latin typeface="Liberation Serif"/>
                <a:cs typeface="Liberation Serif"/>
              </a:rPr>
              <a:t>26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9750" y="3446779"/>
            <a:ext cx="14351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10" dirty="0">
                <a:latin typeface="Liberation Serif"/>
                <a:cs typeface="Liberation Serif"/>
              </a:rPr>
              <a:t>A</a:t>
            </a:r>
            <a:endParaRPr sz="1500">
              <a:latin typeface="Liberation Serif"/>
              <a:cs typeface="Liberation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0889" y="3256279"/>
            <a:ext cx="21691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</a:tabLst>
            </a:pPr>
            <a:r>
              <a:rPr sz="2300" i="1" spc="-10" dirty="0">
                <a:latin typeface="Liberation Serif"/>
                <a:cs typeface="Liberation Serif"/>
              </a:rPr>
              <a:t>SplitInfo	</a:t>
            </a:r>
            <a:r>
              <a:rPr sz="2300" spc="-120" dirty="0">
                <a:latin typeface="DejaVu Sans"/>
                <a:cs typeface="DejaVu Sans"/>
              </a:rPr>
              <a:t>(</a:t>
            </a:r>
            <a:r>
              <a:rPr sz="2300" spc="-415" dirty="0">
                <a:latin typeface="DejaVu Sans"/>
                <a:cs typeface="DejaVu Sans"/>
              </a:rPr>
              <a:t> </a:t>
            </a:r>
            <a:r>
              <a:rPr sz="2300" i="1" spc="-10" dirty="0">
                <a:latin typeface="Liberation Serif"/>
                <a:cs typeface="Liberation Serif"/>
              </a:rPr>
              <a:t>D</a:t>
            </a:r>
            <a:r>
              <a:rPr sz="2300" i="1" spc="-395" dirty="0">
                <a:latin typeface="Liberation Serif"/>
                <a:cs typeface="Liberation Serif"/>
              </a:rPr>
              <a:t> </a:t>
            </a:r>
            <a:r>
              <a:rPr sz="2300" spc="-120" dirty="0">
                <a:latin typeface="DejaVu Sans"/>
                <a:cs typeface="DejaVu Sans"/>
              </a:rPr>
              <a:t>)=−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0" y="3158489"/>
            <a:ext cx="36195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385" dirty="0">
                <a:latin typeface="DejaVu Sans"/>
                <a:cs typeface="DejaVu Sans"/>
              </a:rPr>
              <a:t>∑</a:t>
            </a:r>
            <a:endParaRPr sz="33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8779" y="3629660"/>
            <a:ext cx="34099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5" dirty="0">
                <a:latin typeface="Liberation Serif"/>
                <a:cs typeface="Liberation Serif"/>
              </a:rPr>
              <a:t>j=</a:t>
            </a:r>
            <a:r>
              <a:rPr sz="1500" i="1" spc="-175" dirty="0">
                <a:latin typeface="Liberation Serif"/>
                <a:cs typeface="Liberation Serif"/>
              </a:rPr>
              <a:t> </a:t>
            </a:r>
            <a:r>
              <a:rPr sz="1500" spc="10" dirty="0">
                <a:latin typeface="Liberation Serif"/>
                <a:cs typeface="Liberation Serif"/>
              </a:rPr>
              <a:t>1</a:t>
            </a:r>
            <a:endParaRPr sz="150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0220" y="3006089"/>
            <a:ext cx="11176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5" dirty="0">
                <a:latin typeface="Liberation Serif"/>
                <a:cs typeface="Liberation Serif"/>
              </a:rPr>
              <a:t>v</a:t>
            </a:r>
            <a:endParaRPr sz="150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03750" y="347662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2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56909" y="3446779"/>
            <a:ext cx="12255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latin typeface="Liberation Serif"/>
                <a:cs typeface="Liberation Serif"/>
              </a:rPr>
              <a:t>2</a:t>
            </a:r>
            <a:endParaRPr sz="150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3270" y="3036570"/>
            <a:ext cx="20167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0975" algn="l"/>
              </a:tabLst>
            </a:pPr>
            <a:r>
              <a:rPr sz="2300" spc="105" dirty="0">
                <a:latin typeface="DejaVu Sans"/>
                <a:cs typeface="DejaVu Sans"/>
              </a:rPr>
              <a:t>|</a:t>
            </a:r>
            <a:r>
              <a:rPr sz="2300" i="1" spc="105" dirty="0">
                <a:latin typeface="Liberation Serif"/>
                <a:cs typeface="Liberation Serif"/>
              </a:rPr>
              <a:t>D</a:t>
            </a:r>
            <a:r>
              <a:rPr sz="2300" i="1" spc="-220" dirty="0">
                <a:latin typeface="Liberation Serif"/>
                <a:cs typeface="Liberation Serif"/>
              </a:rPr>
              <a:t> </a:t>
            </a:r>
            <a:r>
              <a:rPr sz="2250" i="1" spc="104" baseline="-22222" dirty="0">
                <a:latin typeface="Liberation Serif"/>
                <a:cs typeface="Liberation Serif"/>
              </a:rPr>
              <a:t>j</a:t>
            </a:r>
            <a:r>
              <a:rPr sz="2300" spc="70" dirty="0">
                <a:latin typeface="DejaVu Sans"/>
                <a:cs typeface="DejaVu Sans"/>
              </a:rPr>
              <a:t>|	</a:t>
            </a:r>
            <a:r>
              <a:rPr sz="2300" spc="105" dirty="0">
                <a:latin typeface="DejaVu Sans"/>
                <a:cs typeface="DejaVu Sans"/>
              </a:rPr>
              <a:t>|</a:t>
            </a:r>
            <a:r>
              <a:rPr sz="2300" i="1" spc="105" dirty="0">
                <a:latin typeface="Liberation Serif"/>
                <a:cs typeface="Liberation Serif"/>
              </a:rPr>
              <a:t>D</a:t>
            </a:r>
            <a:r>
              <a:rPr sz="2300" i="1" spc="-290" dirty="0">
                <a:latin typeface="Liberation Serif"/>
                <a:cs typeface="Liberation Serif"/>
              </a:rPr>
              <a:t> </a:t>
            </a:r>
            <a:r>
              <a:rPr sz="2250" i="1" spc="104" baseline="-22222" dirty="0">
                <a:latin typeface="Liberation Serif"/>
                <a:cs typeface="Liberation Serif"/>
              </a:rPr>
              <a:t>j</a:t>
            </a:r>
            <a:r>
              <a:rPr sz="2300" spc="70" dirty="0">
                <a:latin typeface="DejaVu Sans"/>
                <a:cs typeface="DejaVu Sans"/>
              </a:rPr>
              <a:t>|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42659" y="347662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619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08829" y="3458209"/>
            <a:ext cx="192658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2300" spc="130" dirty="0">
                <a:latin typeface="DejaVu Sans"/>
                <a:cs typeface="DejaVu Sans"/>
              </a:rPr>
              <a:t>|</a:t>
            </a:r>
            <a:r>
              <a:rPr sz="2300" spc="-490" dirty="0">
                <a:latin typeface="DejaVu Sans"/>
                <a:cs typeface="DejaVu Sans"/>
              </a:rPr>
              <a:t> </a:t>
            </a:r>
            <a:r>
              <a:rPr sz="2300" i="1" spc="-85" dirty="0">
                <a:latin typeface="Liberation Serif"/>
                <a:cs typeface="Liberation Serif"/>
              </a:rPr>
              <a:t>D</a:t>
            </a:r>
            <a:r>
              <a:rPr sz="2300" spc="130" dirty="0">
                <a:latin typeface="DejaVu Sans"/>
                <a:cs typeface="DejaVu Sans"/>
              </a:rPr>
              <a:t>|</a:t>
            </a:r>
            <a:r>
              <a:rPr sz="2300" dirty="0">
                <a:latin typeface="DejaVu Sans"/>
                <a:cs typeface="DejaVu Sans"/>
              </a:rPr>
              <a:t>	</a:t>
            </a:r>
            <a:r>
              <a:rPr sz="2300" spc="220" dirty="0">
                <a:latin typeface="DejaVu Sans"/>
                <a:cs typeface="DejaVu Sans"/>
              </a:rPr>
              <a:t>|</a:t>
            </a:r>
            <a:r>
              <a:rPr sz="2300" i="1" spc="55" dirty="0">
                <a:latin typeface="Liberation Serif"/>
                <a:cs typeface="Liberation Serif"/>
              </a:rPr>
              <a:t>D</a:t>
            </a:r>
            <a:r>
              <a:rPr sz="2300" spc="130" dirty="0">
                <a:latin typeface="DejaVu Sans"/>
                <a:cs typeface="DejaVu Sans"/>
              </a:rPr>
              <a:t>|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9370" y="3256279"/>
            <a:ext cx="15824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875" algn="l"/>
                <a:tab pos="1470025" algn="l"/>
              </a:tabLst>
            </a:pPr>
            <a:r>
              <a:rPr sz="2300" spc="80" dirty="0">
                <a:latin typeface="DejaVu Sans"/>
                <a:cs typeface="DejaVu Sans"/>
              </a:rPr>
              <a:t>×</a:t>
            </a:r>
            <a:r>
              <a:rPr sz="2300" dirty="0">
                <a:latin typeface="Liberation Serif"/>
                <a:cs typeface="Liberation Serif"/>
              </a:rPr>
              <a:t>l</a:t>
            </a:r>
            <a:r>
              <a:rPr sz="2300" spc="-20" dirty="0">
                <a:latin typeface="Liberation Serif"/>
                <a:cs typeface="Liberation Serif"/>
              </a:rPr>
              <a:t>o</a:t>
            </a:r>
            <a:r>
              <a:rPr sz="2300" spc="-10" dirty="0">
                <a:latin typeface="Liberation Serif"/>
                <a:cs typeface="Liberation Serif"/>
              </a:rPr>
              <a:t>g</a:t>
            </a:r>
            <a:r>
              <a:rPr sz="2300" dirty="0">
                <a:latin typeface="Liberation Serif"/>
                <a:cs typeface="Liberation Serif"/>
              </a:rPr>
              <a:t>	</a:t>
            </a:r>
            <a:r>
              <a:rPr sz="2300" spc="-120" dirty="0">
                <a:latin typeface="DejaVu Sans"/>
                <a:cs typeface="DejaVu Sans"/>
              </a:rPr>
              <a:t>(</a:t>
            </a:r>
            <a:r>
              <a:rPr sz="2300" dirty="0">
                <a:latin typeface="DejaVu Sans"/>
                <a:cs typeface="DejaVu Sans"/>
              </a:rPr>
              <a:t>	</a:t>
            </a:r>
            <a:r>
              <a:rPr sz="2300" spc="-120" dirty="0">
                <a:latin typeface="DejaVu Sans"/>
                <a:cs typeface="DejaVu Sans"/>
              </a:rPr>
              <a:t>)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000" y="4545329"/>
            <a:ext cx="7924800" cy="57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469" y="651129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erif"/>
                <a:cs typeface="Liberation Serif"/>
              </a:rPr>
              <a:t>27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9019" y="459740"/>
            <a:ext cx="6907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DejaVu Sans"/>
                <a:cs typeface="DejaVu Sans"/>
              </a:rPr>
              <a:t>Gini </a:t>
            </a:r>
            <a:r>
              <a:rPr sz="2800" spc="-20" dirty="0">
                <a:solidFill>
                  <a:srgbClr val="FFFFFF"/>
                </a:solidFill>
                <a:latin typeface="DejaVu Sans"/>
                <a:cs typeface="DejaVu Sans"/>
              </a:rPr>
              <a:t>Index </a:t>
            </a:r>
            <a:r>
              <a:rPr sz="2800" spc="-40" dirty="0">
                <a:solidFill>
                  <a:srgbClr val="FFFFFF"/>
                </a:solidFill>
                <a:latin typeface="DejaVu Sans"/>
                <a:cs typeface="DejaVu Sans"/>
              </a:rPr>
              <a:t>(CART, </a:t>
            </a:r>
            <a:r>
              <a:rPr sz="2800" spc="-5" dirty="0">
                <a:solidFill>
                  <a:srgbClr val="FFFFFF"/>
                </a:solidFill>
                <a:latin typeface="DejaVu Sans"/>
                <a:cs typeface="DejaVu Sans"/>
              </a:rPr>
              <a:t>IBM</a:t>
            </a:r>
            <a:r>
              <a:rPr sz="28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DejaVu Sans"/>
                <a:cs typeface="DejaVu Sans"/>
              </a:rPr>
              <a:t>IntelligentMiner)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809" y="10845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809" y="493522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809" y="588899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30" y="4831079"/>
            <a:ext cx="7639684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600"/>
              </a:lnSpc>
              <a:spcBef>
                <a:spcPts val="100"/>
              </a:spcBef>
              <a:tabLst>
                <a:tab pos="4798060" algn="l"/>
              </a:tabLst>
            </a:pPr>
            <a:r>
              <a:rPr sz="2000" dirty="0">
                <a:latin typeface="DejaVu Sans"/>
                <a:cs typeface="DejaVu Sans"/>
              </a:rPr>
              <a:t>The </a:t>
            </a:r>
            <a:r>
              <a:rPr sz="2000" spc="-5" dirty="0">
                <a:latin typeface="DejaVu Sans"/>
                <a:cs typeface="DejaVu Sans"/>
              </a:rPr>
              <a:t>subset with minimum</a:t>
            </a:r>
            <a:r>
              <a:rPr sz="2000" spc="5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gini</a:t>
            </a:r>
            <a:r>
              <a:rPr sz="2000" spc="10" dirty="0">
                <a:latin typeface="DejaVu Sans"/>
                <a:cs typeface="DejaVu Sans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index	</a:t>
            </a:r>
            <a:r>
              <a:rPr sz="2000" spc="-5" dirty="0">
                <a:latin typeface="DejaVu Sans"/>
                <a:cs typeface="DejaVu Sans"/>
              </a:rPr>
              <a:t>is selected </a:t>
            </a:r>
            <a:r>
              <a:rPr sz="2000" dirty="0">
                <a:latin typeface="DejaVu Sans"/>
                <a:cs typeface="DejaVu Sans"/>
              </a:rPr>
              <a:t>as</a:t>
            </a:r>
            <a:r>
              <a:rPr sz="2000" spc="-8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splitting  </a:t>
            </a:r>
            <a:r>
              <a:rPr sz="2000" dirty="0">
                <a:latin typeface="DejaVu Sans"/>
                <a:cs typeface="DejaVu Sans"/>
              </a:rPr>
              <a:t>subset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-15" dirty="0">
                <a:latin typeface="DejaVu Sans"/>
                <a:cs typeface="DejaVu Sans"/>
              </a:rPr>
              <a:t>Reduction </a:t>
            </a:r>
            <a:r>
              <a:rPr sz="2000" dirty="0">
                <a:latin typeface="DejaVu Sans"/>
                <a:cs typeface="DejaVu Sans"/>
              </a:rPr>
              <a:t>in </a:t>
            </a:r>
            <a:r>
              <a:rPr sz="2000" spc="-20" dirty="0">
                <a:latin typeface="DejaVu Sans"/>
                <a:cs typeface="DejaVu Sans"/>
              </a:rPr>
              <a:t>Impurity: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089" y="2039619"/>
            <a:ext cx="191579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165" dirty="0">
                <a:latin typeface="Liberation Serif"/>
                <a:cs typeface="Liberation Serif"/>
              </a:rPr>
              <a:t>gini</a:t>
            </a:r>
            <a:r>
              <a:rPr sz="2300" spc="165" dirty="0">
                <a:latin typeface="DejaVu Sans"/>
                <a:cs typeface="DejaVu Sans"/>
              </a:rPr>
              <a:t>(</a:t>
            </a:r>
            <a:r>
              <a:rPr sz="2300" spc="-330" dirty="0">
                <a:latin typeface="DejaVu Sans"/>
                <a:cs typeface="DejaVu Sans"/>
              </a:rPr>
              <a:t> </a:t>
            </a:r>
            <a:r>
              <a:rPr sz="2300" i="1" spc="295" dirty="0">
                <a:latin typeface="Liberation Serif"/>
                <a:cs typeface="Liberation Serif"/>
              </a:rPr>
              <a:t>D</a:t>
            </a:r>
            <a:r>
              <a:rPr sz="2300" i="1" spc="-190" dirty="0">
                <a:latin typeface="Liberation Serif"/>
                <a:cs typeface="Liberation Serif"/>
              </a:rPr>
              <a:t> </a:t>
            </a:r>
            <a:r>
              <a:rPr sz="2300" spc="204" dirty="0">
                <a:latin typeface="DejaVu Sans"/>
                <a:cs typeface="DejaVu Sans"/>
              </a:rPr>
              <a:t>)=</a:t>
            </a:r>
            <a:r>
              <a:rPr sz="2300" spc="204" dirty="0">
                <a:latin typeface="Liberation Serif"/>
                <a:cs typeface="Liberation Serif"/>
              </a:rPr>
              <a:t>1</a:t>
            </a:r>
            <a:r>
              <a:rPr sz="2300" spc="204" dirty="0">
                <a:latin typeface="DejaVu Sans"/>
                <a:cs typeface="DejaVu Sans"/>
              </a:rPr>
              <a:t>−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0" y="1940560"/>
            <a:ext cx="422909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00" spc="835" dirty="0">
                <a:latin typeface="DejaVu Sans"/>
                <a:cs typeface="DejaVu Sans"/>
              </a:rPr>
              <a:t>∑</a:t>
            </a:r>
            <a:endParaRPr sz="34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09" y="2334178"/>
            <a:ext cx="8108950" cy="18065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644650" algn="ctr">
              <a:lnSpc>
                <a:spcPct val="100000"/>
              </a:lnSpc>
              <a:spcBef>
                <a:spcPts val="730"/>
              </a:spcBef>
            </a:pPr>
            <a:r>
              <a:rPr sz="1550" i="1" spc="165" dirty="0">
                <a:latin typeface="Liberation Serif"/>
                <a:cs typeface="Liberation Serif"/>
              </a:rPr>
              <a:t>j=</a:t>
            </a:r>
            <a:r>
              <a:rPr sz="1550" spc="165" dirty="0">
                <a:latin typeface="Liberation Serif"/>
                <a:cs typeface="Liberation Serif"/>
              </a:rPr>
              <a:t>1</a:t>
            </a:r>
            <a:endParaRPr sz="1550">
              <a:latin typeface="Liberation Serif"/>
              <a:cs typeface="Liberation Serif"/>
            </a:endParaRPr>
          </a:p>
          <a:p>
            <a:pPr marL="212090">
              <a:lnSpc>
                <a:spcPct val="100000"/>
              </a:lnSpc>
              <a:spcBef>
                <a:spcPts val="830"/>
              </a:spcBef>
            </a:pPr>
            <a:r>
              <a:rPr sz="2000" spc="-10" dirty="0">
                <a:latin typeface="DejaVu Sans"/>
                <a:cs typeface="DejaVu Sans"/>
              </a:rPr>
              <a:t>where </a:t>
            </a:r>
            <a:r>
              <a:rPr sz="2000" i="1" spc="5" dirty="0">
                <a:latin typeface="DejaVu Sans"/>
                <a:cs typeface="DejaVu Sans"/>
              </a:rPr>
              <a:t>p</a:t>
            </a:r>
            <a:r>
              <a:rPr sz="1725" i="1" spc="7" baseline="-24154" dirty="0">
                <a:latin typeface="DejaVu Sans"/>
                <a:cs typeface="DejaVu Sans"/>
              </a:rPr>
              <a:t>j </a:t>
            </a:r>
            <a:r>
              <a:rPr sz="2000" dirty="0">
                <a:latin typeface="DejaVu Sans"/>
                <a:cs typeface="DejaVu Sans"/>
              </a:rPr>
              <a:t>is </a:t>
            </a:r>
            <a:r>
              <a:rPr sz="2000" spc="-5" dirty="0">
                <a:latin typeface="DejaVu Sans"/>
                <a:cs typeface="DejaVu Sans"/>
              </a:rPr>
              <a:t>the </a:t>
            </a:r>
            <a:r>
              <a:rPr sz="2000" spc="-10" dirty="0">
                <a:latin typeface="DejaVu Sans"/>
                <a:cs typeface="DejaVu Sans"/>
              </a:rPr>
              <a:t>probability </a:t>
            </a:r>
            <a:r>
              <a:rPr sz="2000" spc="-5" dirty="0">
                <a:latin typeface="DejaVu Sans"/>
                <a:cs typeface="DejaVu Sans"/>
              </a:rPr>
              <a:t>that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tuple </a:t>
            </a:r>
            <a:r>
              <a:rPr sz="2000" dirty="0">
                <a:latin typeface="DejaVu Sans"/>
                <a:cs typeface="DejaVu Sans"/>
              </a:rPr>
              <a:t>in D </a:t>
            </a:r>
            <a:r>
              <a:rPr sz="2000" spc="-5" dirty="0">
                <a:latin typeface="DejaVu Sans"/>
                <a:cs typeface="DejaVu Sans"/>
              </a:rPr>
              <a:t>belongs to class</a:t>
            </a:r>
            <a:r>
              <a:rPr sz="2000" spc="-105" dirty="0">
                <a:latin typeface="DejaVu Sans"/>
                <a:cs typeface="DejaVu Sans"/>
              </a:rPr>
              <a:t> </a:t>
            </a:r>
            <a:r>
              <a:rPr sz="2000" dirty="0">
                <a:latin typeface="DejaVu Sans"/>
                <a:cs typeface="DejaVu Sans"/>
              </a:rPr>
              <a:t>Ci</a:t>
            </a:r>
            <a:endParaRPr sz="2000">
              <a:latin typeface="DejaVu Sans"/>
              <a:cs typeface="DejaVu Sans"/>
            </a:endParaRPr>
          </a:p>
          <a:p>
            <a:pPr marL="350520" indent="-337820">
              <a:lnSpc>
                <a:spcPct val="100000"/>
              </a:lnSpc>
              <a:spcBef>
                <a:spcPts val="2250"/>
              </a:spcBef>
              <a:buFont typeface="Liberation Serif"/>
              <a:buChar char="•"/>
              <a:tabLst>
                <a:tab pos="349885" algn="l"/>
                <a:tab pos="350520" algn="l"/>
                <a:tab pos="2310765" algn="l"/>
              </a:tabLst>
            </a:pPr>
            <a:r>
              <a:rPr sz="3000" spc="-7" baseline="1388" dirty="0">
                <a:latin typeface="DejaVu Sans"/>
                <a:cs typeface="DejaVu Sans"/>
              </a:rPr>
              <a:t>If </a:t>
            </a:r>
            <a:r>
              <a:rPr sz="3000" baseline="1388" dirty="0">
                <a:latin typeface="DejaVu Sans"/>
                <a:cs typeface="DejaVu Sans"/>
              </a:rPr>
              <a:t>a </a:t>
            </a:r>
            <a:r>
              <a:rPr sz="3000" spc="-7" baseline="1388" dirty="0">
                <a:latin typeface="DejaVu Sans"/>
                <a:cs typeface="DejaVu Sans"/>
              </a:rPr>
              <a:t>data </a:t>
            </a:r>
            <a:r>
              <a:rPr sz="3000" baseline="1388" dirty="0">
                <a:latin typeface="DejaVu Sans"/>
                <a:cs typeface="DejaVu Sans"/>
              </a:rPr>
              <a:t>set</a:t>
            </a:r>
            <a:r>
              <a:rPr sz="3000" spc="15" baseline="1388" dirty="0">
                <a:latin typeface="DejaVu Sans"/>
                <a:cs typeface="DejaVu Sans"/>
              </a:rPr>
              <a:t> </a:t>
            </a:r>
            <a:r>
              <a:rPr sz="3000" i="1" baseline="1388" dirty="0">
                <a:latin typeface="DejaVu Sans"/>
                <a:cs typeface="DejaVu Sans"/>
              </a:rPr>
              <a:t>D	</a:t>
            </a:r>
            <a:r>
              <a:rPr sz="3000" spc="-7" baseline="1388" dirty="0">
                <a:latin typeface="DejaVu Sans"/>
                <a:cs typeface="DejaVu Sans"/>
              </a:rPr>
              <a:t>is split on </a:t>
            </a:r>
            <a:r>
              <a:rPr sz="3000" baseline="1388" dirty="0">
                <a:latin typeface="DejaVu Sans"/>
                <a:cs typeface="DejaVu Sans"/>
              </a:rPr>
              <a:t>A </a:t>
            </a:r>
            <a:r>
              <a:rPr sz="3000" spc="-7" baseline="1388" dirty="0">
                <a:latin typeface="DejaVu Sans"/>
                <a:cs typeface="DejaVu Sans"/>
              </a:rPr>
              <a:t>into two subsets </a:t>
            </a:r>
            <a:r>
              <a:rPr sz="3000" i="1" spc="7" baseline="1388" dirty="0">
                <a:latin typeface="DejaVu Sans"/>
                <a:cs typeface="DejaVu Sans"/>
              </a:rPr>
              <a:t>D</a:t>
            </a:r>
            <a:r>
              <a:rPr sz="1725" i="1" spc="7" baseline="-21739" dirty="0">
                <a:latin typeface="DejaVu Sans"/>
                <a:cs typeface="DejaVu Sans"/>
              </a:rPr>
              <a:t>1 </a:t>
            </a:r>
            <a:r>
              <a:rPr sz="3000" spc="-7" baseline="1388" dirty="0">
                <a:latin typeface="DejaVu Sans"/>
                <a:cs typeface="DejaVu Sans"/>
              </a:rPr>
              <a:t>and </a:t>
            </a:r>
            <a:r>
              <a:rPr sz="3000" i="1" spc="7" baseline="1388" dirty="0">
                <a:latin typeface="DejaVu Sans"/>
                <a:cs typeface="DejaVu Sans"/>
              </a:rPr>
              <a:t>D</a:t>
            </a:r>
            <a:r>
              <a:rPr sz="1725" i="1" spc="7" baseline="-21739" dirty="0">
                <a:latin typeface="DejaVu Sans"/>
                <a:cs typeface="DejaVu Sans"/>
              </a:rPr>
              <a:t>2</a:t>
            </a:r>
            <a:r>
              <a:rPr sz="3000" spc="7" baseline="1388" dirty="0">
                <a:latin typeface="DejaVu Sans"/>
                <a:cs typeface="DejaVu Sans"/>
              </a:rPr>
              <a:t>,</a:t>
            </a:r>
            <a:r>
              <a:rPr sz="3000" spc="-120" baseline="1388" dirty="0">
                <a:latin typeface="DejaVu Sans"/>
                <a:cs typeface="DejaVu Sans"/>
              </a:rPr>
              <a:t> </a:t>
            </a:r>
            <a:r>
              <a:rPr sz="3000" baseline="1388" dirty="0">
                <a:latin typeface="DejaVu Sans"/>
                <a:cs typeface="DejaVu Sans"/>
              </a:rPr>
              <a:t>the</a:t>
            </a:r>
            <a:endParaRPr sz="3000" baseline="1388">
              <a:latin typeface="DejaVu Sans"/>
              <a:cs typeface="DejaVu Sans"/>
            </a:endParaRPr>
          </a:p>
          <a:p>
            <a:pPr marL="349885">
              <a:lnSpc>
                <a:spcPct val="100000"/>
              </a:lnSpc>
              <a:spcBef>
                <a:spcPts val="1250"/>
              </a:spcBef>
            </a:pPr>
            <a:r>
              <a:rPr sz="2000" i="1" spc="-5" dirty="0">
                <a:latin typeface="DejaVu Sans"/>
                <a:cs typeface="DejaVu Sans"/>
              </a:rPr>
              <a:t>gini </a:t>
            </a:r>
            <a:r>
              <a:rPr sz="2000" spc="-10" dirty="0">
                <a:latin typeface="DejaVu Sans"/>
                <a:cs typeface="DejaVu Sans"/>
              </a:rPr>
              <a:t>index </a:t>
            </a:r>
            <a:r>
              <a:rPr sz="2000" i="1" spc="-5" dirty="0">
                <a:latin typeface="DejaVu Sans"/>
                <a:cs typeface="DejaVu Sans"/>
              </a:rPr>
              <a:t>gini</a:t>
            </a:r>
            <a:r>
              <a:rPr sz="2000" spc="-5" dirty="0">
                <a:latin typeface="DejaVu Sans"/>
                <a:cs typeface="DejaVu Sans"/>
              </a:rPr>
              <a:t>(</a:t>
            </a:r>
            <a:r>
              <a:rPr sz="2000" i="1" spc="-5" dirty="0">
                <a:latin typeface="DejaVu Sans"/>
                <a:cs typeface="DejaVu Sans"/>
              </a:rPr>
              <a:t>D</a:t>
            </a:r>
            <a:r>
              <a:rPr sz="2000" spc="-5" dirty="0">
                <a:latin typeface="DejaVu Sans"/>
                <a:cs typeface="DejaVu Sans"/>
              </a:rPr>
              <a:t>) is defined</a:t>
            </a:r>
            <a:r>
              <a:rPr sz="2000" spc="2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as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630" y="977900"/>
            <a:ext cx="7687945" cy="10693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DejaVu Sans"/>
                <a:cs typeface="DejaVu Sans"/>
              </a:rPr>
              <a:t>If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data </a:t>
            </a:r>
            <a:r>
              <a:rPr sz="2000" dirty="0">
                <a:latin typeface="DejaVu Sans"/>
                <a:cs typeface="DejaVu Sans"/>
              </a:rPr>
              <a:t>set </a:t>
            </a:r>
            <a:r>
              <a:rPr sz="2000" i="1" dirty="0">
                <a:latin typeface="DejaVu Sans"/>
                <a:cs typeface="DejaVu Sans"/>
              </a:rPr>
              <a:t>D </a:t>
            </a:r>
            <a:r>
              <a:rPr sz="2000" spc="-5" dirty="0">
                <a:latin typeface="DejaVu Sans"/>
                <a:cs typeface="DejaVu Sans"/>
              </a:rPr>
              <a:t>contains </a:t>
            </a:r>
            <a:r>
              <a:rPr sz="2000" spc="-10" dirty="0">
                <a:latin typeface="DejaVu Sans"/>
                <a:cs typeface="DejaVu Sans"/>
              </a:rPr>
              <a:t>examples </a:t>
            </a:r>
            <a:r>
              <a:rPr sz="2000" spc="-15" dirty="0">
                <a:latin typeface="DejaVu Sans"/>
                <a:cs typeface="DejaVu Sans"/>
              </a:rPr>
              <a:t>from </a:t>
            </a:r>
            <a:r>
              <a:rPr sz="2000" i="1" dirty="0">
                <a:latin typeface="DejaVu Sans"/>
                <a:cs typeface="DejaVu Sans"/>
              </a:rPr>
              <a:t>n </a:t>
            </a:r>
            <a:r>
              <a:rPr sz="2000" spc="-5" dirty="0">
                <a:latin typeface="DejaVu Sans"/>
                <a:cs typeface="DejaVu Sans"/>
              </a:rPr>
              <a:t>classes, gini</a:t>
            </a:r>
            <a:r>
              <a:rPr sz="2000" spc="75" dirty="0">
                <a:latin typeface="DejaVu Sans"/>
                <a:cs typeface="DejaVu Sans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index,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ts val="2220"/>
              </a:lnSpc>
              <a:spcBef>
                <a:spcPts val="960"/>
              </a:spcBef>
            </a:pPr>
            <a:r>
              <a:rPr sz="2000" i="1" spc="-5" dirty="0">
                <a:latin typeface="DejaVu Sans"/>
                <a:cs typeface="DejaVu Sans"/>
              </a:rPr>
              <a:t>gini</a:t>
            </a:r>
            <a:r>
              <a:rPr sz="2000" spc="-5" dirty="0">
                <a:latin typeface="DejaVu Sans"/>
                <a:cs typeface="DejaVu Sans"/>
              </a:rPr>
              <a:t>(</a:t>
            </a:r>
            <a:r>
              <a:rPr sz="2000" i="1" spc="-5" dirty="0">
                <a:latin typeface="DejaVu Sans"/>
                <a:cs typeface="DejaVu Sans"/>
              </a:rPr>
              <a:t>D</a:t>
            </a:r>
            <a:r>
              <a:rPr sz="2000" spc="-5" dirty="0">
                <a:latin typeface="DejaVu Sans"/>
                <a:cs typeface="DejaVu Sans"/>
              </a:rPr>
              <a:t>) is defined</a:t>
            </a:r>
            <a:r>
              <a:rPr sz="200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as</a:t>
            </a:r>
            <a:endParaRPr sz="2000">
              <a:latin typeface="DejaVu Sans"/>
              <a:cs typeface="DejaVu Sans"/>
            </a:endParaRPr>
          </a:p>
          <a:p>
            <a:pPr marL="1323975" algn="ctr">
              <a:lnSpc>
                <a:spcPts val="1680"/>
              </a:lnSpc>
            </a:pPr>
            <a:r>
              <a:rPr sz="1550" i="1" spc="125" dirty="0">
                <a:latin typeface="Liberation Serif"/>
                <a:cs typeface="Liberation Serif"/>
              </a:rPr>
              <a:t>n</a:t>
            </a:r>
            <a:endParaRPr sz="155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5770" y="2039619"/>
            <a:ext cx="19748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200" dirty="0">
                <a:latin typeface="Liberation Serif"/>
                <a:cs typeface="Liberation Serif"/>
              </a:rPr>
              <a:t>p</a:t>
            </a:r>
            <a:endParaRPr sz="230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8809" y="2009140"/>
            <a:ext cx="14033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1550" spc="125" dirty="0">
                <a:latin typeface="Liberation Serif"/>
                <a:cs typeface="Liberation Serif"/>
              </a:rPr>
              <a:t>2</a:t>
            </a:r>
            <a:endParaRPr sz="1550">
              <a:latin typeface="Liberation Serif"/>
              <a:cs typeface="Liberation Serif"/>
            </a:endParaRPr>
          </a:p>
          <a:p>
            <a:pPr marL="33655">
              <a:lnSpc>
                <a:spcPts val="1800"/>
              </a:lnSpc>
            </a:pPr>
            <a:r>
              <a:rPr sz="1550" i="1" spc="70" dirty="0">
                <a:latin typeface="Liberation Serif"/>
                <a:cs typeface="Liberation Serif"/>
              </a:rPr>
              <a:t>j</a:t>
            </a:r>
            <a:endParaRPr sz="155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0320" y="4537709"/>
            <a:ext cx="14986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-65" dirty="0">
                <a:latin typeface="Liberation Serif"/>
                <a:cs typeface="Liberation Serif"/>
              </a:rPr>
              <a:t>A</a:t>
            </a:r>
            <a:endParaRPr sz="170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3750" y="4328159"/>
            <a:ext cx="143383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62305" algn="l"/>
              </a:tabLst>
            </a:pPr>
            <a:r>
              <a:rPr sz="2550" i="1" spc="-60" dirty="0">
                <a:latin typeface="Liberation Serif"/>
                <a:cs typeface="Liberation Serif"/>
              </a:rPr>
              <a:t>gini	</a:t>
            </a:r>
            <a:r>
              <a:rPr sz="2550" spc="-180" dirty="0">
                <a:latin typeface="DejaVu Sans"/>
                <a:cs typeface="DejaVu Sans"/>
              </a:rPr>
              <a:t>(</a:t>
            </a:r>
            <a:r>
              <a:rPr sz="2550" spc="-670" dirty="0">
                <a:latin typeface="DejaVu Sans"/>
                <a:cs typeface="DejaVu Sans"/>
              </a:rPr>
              <a:t> </a:t>
            </a:r>
            <a:r>
              <a:rPr sz="2550" i="1" spc="-110" dirty="0">
                <a:latin typeface="Liberation Serif"/>
                <a:cs typeface="Liberation Serif"/>
              </a:rPr>
              <a:t>D </a:t>
            </a:r>
            <a:r>
              <a:rPr sz="2550" spc="-240" dirty="0">
                <a:latin typeface="DejaVu Sans"/>
                <a:cs typeface="DejaVu Sans"/>
              </a:rPr>
              <a:t>)=</a:t>
            </a:r>
            <a:endParaRPr sz="255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11550" y="4571365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2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60800" y="4273550"/>
            <a:ext cx="207772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62785" algn="l"/>
              </a:tabLst>
            </a:pPr>
            <a:r>
              <a:rPr sz="1700" spc="-55" dirty="0">
                <a:latin typeface="Liberation Serif"/>
                <a:cs typeface="Liberation Serif"/>
              </a:rPr>
              <a:t>1	2</a:t>
            </a:r>
            <a:endParaRPr sz="1700">
              <a:latin typeface="Liberation Serif"/>
              <a:cs typeface="Liberation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8529" y="4062729"/>
            <a:ext cx="257492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62785" algn="l"/>
              </a:tabLst>
            </a:pPr>
            <a:r>
              <a:rPr sz="2550" spc="40" dirty="0">
                <a:latin typeface="DejaVu Sans"/>
                <a:cs typeface="DejaVu Sans"/>
              </a:rPr>
              <a:t>|</a:t>
            </a:r>
            <a:r>
              <a:rPr sz="2550" i="1" spc="40" dirty="0">
                <a:latin typeface="Liberation Serif"/>
                <a:cs typeface="Liberation Serif"/>
              </a:rPr>
              <a:t>D</a:t>
            </a:r>
            <a:r>
              <a:rPr sz="2550" i="1" spc="345" dirty="0">
                <a:latin typeface="Liberation Serif"/>
                <a:cs typeface="Liberation Serif"/>
              </a:rPr>
              <a:t> </a:t>
            </a:r>
            <a:r>
              <a:rPr sz="2550" spc="90" dirty="0">
                <a:latin typeface="DejaVu Sans"/>
                <a:cs typeface="DejaVu Sans"/>
              </a:rPr>
              <a:t>|	</a:t>
            </a:r>
            <a:r>
              <a:rPr sz="2550" spc="40" dirty="0">
                <a:latin typeface="DejaVu Sans"/>
                <a:cs typeface="DejaVu Sans"/>
              </a:rPr>
              <a:t>|</a:t>
            </a:r>
            <a:r>
              <a:rPr sz="2550" i="1" spc="40" dirty="0">
                <a:latin typeface="Liberation Serif"/>
                <a:cs typeface="Liberation Serif"/>
              </a:rPr>
              <a:t>D</a:t>
            </a:r>
            <a:r>
              <a:rPr sz="2550" i="1" spc="254" dirty="0">
                <a:latin typeface="Liberation Serif"/>
                <a:cs typeface="Liberation Serif"/>
              </a:rPr>
              <a:t> </a:t>
            </a:r>
            <a:r>
              <a:rPr sz="2550" spc="90" dirty="0">
                <a:latin typeface="DejaVu Sans"/>
                <a:cs typeface="DejaVu Sans"/>
              </a:rPr>
              <a:t>|</a:t>
            </a:r>
            <a:endParaRPr sz="2550">
              <a:latin typeface="DejaVu Sans"/>
              <a:cs typeface="DejaVu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61000" y="4571365"/>
            <a:ext cx="549910" cy="0"/>
          </a:xfrm>
          <a:custGeom>
            <a:avLst/>
            <a:gdLst/>
            <a:ahLst/>
            <a:cxnLst/>
            <a:rect l="l" t="t" r="r" b="b"/>
            <a:pathLst>
              <a:path w="549910">
                <a:moveTo>
                  <a:pt x="0" y="0"/>
                </a:moveTo>
                <a:lnTo>
                  <a:pt x="54991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36950" y="4551679"/>
            <a:ext cx="245935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61514" algn="l"/>
              </a:tabLst>
            </a:pPr>
            <a:r>
              <a:rPr sz="2550" spc="185" dirty="0">
                <a:latin typeface="DejaVu Sans"/>
                <a:cs typeface="DejaVu Sans"/>
              </a:rPr>
              <a:t>|</a:t>
            </a:r>
            <a:r>
              <a:rPr sz="2550" i="1" spc="-45" dirty="0">
                <a:latin typeface="Liberation Serif"/>
                <a:cs typeface="Liberation Serif"/>
              </a:rPr>
              <a:t>D</a:t>
            </a:r>
            <a:r>
              <a:rPr sz="2550" spc="90" dirty="0">
                <a:latin typeface="DejaVu Sans"/>
                <a:cs typeface="DejaVu Sans"/>
              </a:rPr>
              <a:t>|</a:t>
            </a:r>
            <a:r>
              <a:rPr sz="2550" dirty="0">
                <a:latin typeface="DejaVu Sans"/>
                <a:cs typeface="DejaVu Sans"/>
              </a:rPr>
              <a:t>	</a:t>
            </a:r>
            <a:r>
              <a:rPr sz="2550" spc="195" dirty="0">
                <a:latin typeface="DejaVu Sans"/>
                <a:cs typeface="DejaVu Sans"/>
              </a:rPr>
              <a:t>|</a:t>
            </a:r>
            <a:r>
              <a:rPr sz="2550" i="1" spc="-45" dirty="0">
                <a:latin typeface="Liberation Serif"/>
                <a:cs typeface="Liberation Serif"/>
              </a:rPr>
              <a:t>D</a:t>
            </a:r>
            <a:r>
              <a:rPr sz="2550" spc="90" dirty="0">
                <a:latin typeface="DejaVu Sans"/>
                <a:cs typeface="DejaVu Sans"/>
              </a:rPr>
              <a:t>|</a:t>
            </a:r>
            <a:endParaRPr sz="255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08879" y="4537709"/>
            <a:ext cx="207772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62785" algn="l"/>
              </a:tabLst>
            </a:pPr>
            <a:r>
              <a:rPr sz="1700" spc="-55" dirty="0">
                <a:latin typeface="Liberation Serif"/>
                <a:cs typeface="Liberation Serif"/>
              </a:rPr>
              <a:t>1	2</a:t>
            </a:r>
            <a:endParaRPr sz="1700">
              <a:latin typeface="Liberation Serif"/>
              <a:cs typeface="Liberation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9720" y="4328159"/>
            <a:ext cx="311277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44575" algn="l"/>
                <a:tab pos="1962785" algn="l"/>
                <a:tab pos="2995295" algn="l"/>
              </a:tabLst>
            </a:pPr>
            <a:r>
              <a:rPr sz="2550" i="1" spc="-75" dirty="0">
                <a:latin typeface="Liberation Serif"/>
                <a:cs typeface="Liberation Serif"/>
              </a:rPr>
              <a:t>g</a:t>
            </a:r>
            <a:r>
              <a:rPr sz="2550" i="1" spc="-55" dirty="0">
                <a:latin typeface="Liberation Serif"/>
                <a:cs typeface="Liberation Serif"/>
              </a:rPr>
              <a:t>i</a:t>
            </a:r>
            <a:r>
              <a:rPr sz="2550" i="1" spc="-70" dirty="0">
                <a:latin typeface="Liberation Serif"/>
                <a:cs typeface="Liberation Serif"/>
              </a:rPr>
              <a:t>n</a:t>
            </a:r>
            <a:r>
              <a:rPr sz="2550" i="1" spc="130" dirty="0">
                <a:latin typeface="Liberation Serif"/>
                <a:cs typeface="Liberation Serif"/>
              </a:rPr>
              <a:t>i</a:t>
            </a:r>
            <a:r>
              <a:rPr sz="2550" spc="-180" dirty="0">
                <a:latin typeface="DejaVu Sans"/>
                <a:cs typeface="DejaVu Sans"/>
              </a:rPr>
              <a:t>(</a:t>
            </a:r>
            <a:r>
              <a:rPr sz="2550" spc="-420" dirty="0">
                <a:latin typeface="DejaVu Sans"/>
                <a:cs typeface="DejaVu Sans"/>
              </a:rPr>
              <a:t> </a:t>
            </a:r>
            <a:r>
              <a:rPr sz="2550" i="1" spc="-110" dirty="0">
                <a:latin typeface="Liberation Serif"/>
                <a:cs typeface="Liberation Serif"/>
              </a:rPr>
              <a:t>D</a:t>
            </a:r>
            <a:r>
              <a:rPr sz="2550" i="1" dirty="0">
                <a:latin typeface="Liberation Serif"/>
                <a:cs typeface="Liberation Serif"/>
              </a:rPr>
              <a:t>	</a:t>
            </a:r>
            <a:r>
              <a:rPr sz="2550" spc="-250" dirty="0">
                <a:latin typeface="DejaVu Sans"/>
                <a:cs typeface="DejaVu Sans"/>
              </a:rPr>
              <a:t>)</a:t>
            </a:r>
            <a:r>
              <a:rPr sz="2550" spc="-735" dirty="0">
                <a:latin typeface="DejaVu Sans"/>
                <a:cs typeface="DejaVu Sans"/>
              </a:rPr>
              <a:t>+</a:t>
            </a:r>
            <a:r>
              <a:rPr sz="2550" dirty="0">
                <a:latin typeface="DejaVu Sans"/>
                <a:cs typeface="DejaVu Sans"/>
              </a:rPr>
              <a:t>	</a:t>
            </a:r>
            <a:r>
              <a:rPr sz="2550" i="1" spc="-60" dirty="0">
                <a:latin typeface="Liberation Serif"/>
                <a:cs typeface="Liberation Serif"/>
              </a:rPr>
              <a:t>gini</a:t>
            </a:r>
            <a:r>
              <a:rPr sz="2550" i="1" spc="-315" dirty="0">
                <a:latin typeface="Liberation Serif"/>
                <a:cs typeface="Liberation Serif"/>
              </a:rPr>
              <a:t> </a:t>
            </a:r>
            <a:r>
              <a:rPr sz="2550" spc="-180" dirty="0">
                <a:latin typeface="DejaVu Sans"/>
                <a:cs typeface="DejaVu Sans"/>
              </a:rPr>
              <a:t>(</a:t>
            </a:r>
            <a:r>
              <a:rPr sz="2550" spc="-430" dirty="0">
                <a:latin typeface="DejaVu Sans"/>
                <a:cs typeface="DejaVu Sans"/>
              </a:rPr>
              <a:t> </a:t>
            </a:r>
            <a:r>
              <a:rPr sz="2550" i="1" spc="-110" dirty="0">
                <a:latin typeface="Liberation Serif"/>
                <a:cs typeface="Liberation Serif"/>
              </a:rPr>
              <a:t>D</a:t>
            </a:r>
            <a:r>
              <a:rPr sz="2550" i="1" dirty="0">
                <a:latin typeface="Liberation Serif"/>
                <a:cs typeface="Liberation Serif"/>
              </a:rPr>
              <a:t>	</a:t>
            </a:r>
            <a:r>
              <a:rPr sz="2550" spc="-180" dirty="0">
                <a:latin typeface="DejaVu Sans"/>
                <a:cs typeface="DejaVu Sans"/>
              </a:rPr>
              <a:t>)</a:t>
            </a:r>
            <a:endParaRPr sz="255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2650" y="6148070"/>
            <a:ext cx="443039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125" dirty="0">
                <a:latin typeface="Liberation Serif"/>
                <a:cs typeface="Liberation Serif"/>
              </a:rPr>
              <a:t>Δgini</a:t>
            </a:r>
            <a:r>
              <a:rPr sz="3000" i="1" spc="-430" dirty="0">
                <a:latin typeface="Liberation Serif"/>
                <a:cs typeface="Liberation Serif"/>
              </a:rPr>
              <a:t> </a:t>
            </a:r>
            <a:r>
              <a:rPr sz="3000" spc="-250" dirty="0">
                <a:latin typeface="DejaVu Sans"/>
                <a:cs typeface="DejaVu Sans"/>
              </a:rPr>
              <a:t>(</a:t>
            </a:r>
            <a:r>
              <a:rPr sz="3000" spc="-355" dirty="0">
                <a:latin typeface="DejaVu Sans"/>
                <a:cs typeface="DejaVu Sans"/>
              </a:rPr>
              <a:t> </a:t>
            </a:r>
            <a:r>
              <a:rPr sz="3000" i="1" spc="-175" dirty="0">
                <a:latin typeface="Liberation Serif"/>
                <a:cs typeface="Liberation Serif"/>
              </a:rPr>
              <a:t>A</a:t>
            </a:r>
            <a:r>
              <a:rPr sz="3000" i="1" spc="-380" dirty="0">
                <a:latin typeface="Liberation Serif"/>
                <a:cs typeface="Liberation Serif"/>
              </a:rPr>
              <a:t> </a:t>
            </a:r>
            <a:r>
              <a:rPr sz="3000" spc="-135" dirty="0">
                <a:latin typeface="DejaVu Sans"/>
                <a:cs typeface="DejaVu Sans"/>
              </a:rPr>
              <a:t>)</a:t>
            </a:r>
            <a:r>
              <a:rPr sz="3000" i="1" spc="-135" dirty="0">
                <a:latin typeface="Liberation Serif"/>
                <a:cs typeface="Liberation Serif"/>
              </a:rPr>
              <a:t>=gini</a:t>
            </a:r>
            <a:r>
              <a:rPr sz="3000" i="1" spc="-335" dirty="0">
                <a:latin typeface="Liberation Serif"/>
                <a:cs typeface="Liberation Serif"/>
              </a:rPr>
              <a:t> </a:t>
            </a:r>
            <a:r>
              <a:rPr sz="3000" spc="-250" dirty="0">
                <a:latin typeface="DejaVu Sans"/>
                <a:cs typeface="DejaVu Sans"/>
              </a:rPr>
              <a:t>(</a:t>
            </a:r>
            <a:r>
              <a:rPr sz="3000" spc="-520" dirty="0">
                <a:latin typeface="DejaVu Sans"/>
                <a:cs typeface="DejaVu Sans"/>
              </a:rPr>
              <a:t> </a:t>
            </a:r>
            <a:r>
              <a:rPr sz="3000" i="1" spc="-204" dirty="0">
                <a:latin typeface="Liberation Serif"/>
                <a:cs typeface="Liberation Serif"/>
              </a:rPr>
              <a:t>D</a:t>
            </a:r>
            <a:r>
              <a:rPr sz="3000" i="1" spc="-500" dirty="0">
                <a:latin typeface="Liberation Serif"/>
                <a:cs typeface="Liberation Serif"/>
              </a:rPr>
              <a:t> </a:t>
            </a:r>
            <a:r>
              <a:rPr sz="3000" spc="-95" dirty="0">
                <a:latin typeface="DejaVu Sans"/>
                <a:cs typeface="DejaVu Sans"/>
              </a:rPr>
              <a:t>)−</a:t>
            </a:r>
            <a:r>
              <a:rPr sz="3000" i="1" spc="-95" dirty="0">
                <a:latin typeface="Liberation Serif"/>
                <a:cs typeface="Liberation Serif"/>
              </a:rPr>
              <a:t>gini</a:t>
            </a:r>
            <a:r>
              <a:rPr sz="3000" i="1" spc="-142" baseline="-20833" dirty="0">
                <a:latin typeface="Liberation Serif"/>
                <a:cs typeface="Liberation Serif"/>
              </a:rPr>
              <a:t>A</a:t>
            </a:r>
            <a:r>
              <a:rPr sz="3000" i="1" spc="-359" baseline="-20833" dirty="0">
                <a:latin typeface="Liberation Serif"/>
                <a:cs typeface="Liberation Serif"/>
              </a:rPr>
              <a:t> </a:t>
            </a:r>
            <a:r>
              <a:rPr sz="3000" spc="-250" dirty="0">
                <a:latin typeface="DejaVu Sans"/>
                <a:cs typeface="DejaVu Sans"/>
              </a:rPr>
              <a:t>(</a:t>
            </a:r>
            <a:r>
              <a:rPr sz="3000" spc="-525" dirty="0">
                <a:latin typeface="DejaVu Sans"/>
                <a:cs typeface="DejaVu Sans"/>
              </a:rPr>
              <a:t> </a:t>
            </a:r>
            <a:r>
              <a:rPr sz="3000" i="1" spc="-204" dirty="0">
                <a:latin typeface="Liberation Serif"/>
                <a:cs typeface="Liberation Serif"/>
              </a:rPr>
              <a:t>D</a:t>
            </a:r>
            <a:r>
              <a:rPr sz="3000" i="1" spc="-330" dirty="0">
                <a:latin typeface="Liberation Serif"/>
                <a:cs typeface="Liberation Serif"/>
              </a:rPr>
              <a:t> </a:t>
            </a:r>
            <a:r>
              <a:rPr sz="3000" spc="-250" dirty="0">
                <a:latin typeface="DejaVu Sans"/>
                <a:cs typeface="DejaVu Sans"/>
              </a:rPr>
              <a:t>)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469" y="651129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erif"/>
                <a:cs typeface="Liberation Serif"/>
              </a:rPr>
              <a:t>28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4029" y="429259"/>
            <a:ext cx="5347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1840" algn="l"/>
              </a:tabLst>
            </a:pPr>
            <a:r>
              <a:rPr sz="3200" spc="-5" dirty="0">
                <a:solidFill>
                  <a:srgbClr val="FFFFFF"/>
                </a:solidFill>
                <a:latin typeface="DejaVu Sans"/>
                <a:cs typeface="DejaVu Sans"/>
              </a:rPr>
              <a:t>Computation</a:t>
            </a:r>
            <a:r>
              <a:rPr sz="3200" dirty="0">
                <a:solidFill>
                  <a:srgbClr val="FFFFFF"/>
                </a:solidFill>
                <a:latin typeface="DejaVu Sans"/>
                <a:cs typeface="DejaVu Sans"/>
              </a:rPr>
              <a:t> of	</a:t>
            </a:r>
            <a:r>
              <a:rPr sz="3200" spc="-10" dirty="0">
                <a:solidFill>
                  <a:srgbClr val="FFFFFF"/>
                </a:solidFill>
                <a:latin typeface="DejaVu Sans"/>
                <a:cs typeface="DejaVu Sans"/>
              </a:rPr>
              <a:t>Gini</a:t>
            </a:r>
            <a:r>
              <a:rPr sz="3200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DejaVu Sans"/>
                <a:cs typeface="DejaVu Sans"/>
              </a:rPr>
              <a:t>Index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10083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90" y="1024890"/>
            <a:ext cx="7581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</a:tabLst>
            </a:pPr>
            <a:r>
              <a:rPr sz="2000" dirty="0">
                <a:latin typeface="DejaVu Sans"/>
                <a:cs typeface="DejaVu Sans"/>
              </a:rPr>
              <a:t>Ex.	D has 9 </a:t>
            </a:r>
            <a:r>
              <a:rPr sz="2000" spc="-5" dirty="0">
                <a:latin typeface="DejaVu Sans"/>
                <a:cs typeface="DejaVu Sans"/>
              </a:rPr>
              <a:t>tuples in buys_computer </a:t>
            </a:r>
            <a:r>
              <a:rPr sz="2000" dirty="0">
                <a:latin typeface="DejaVu Sans"/>
                <a:cs typeface="DejaVu Sans"/>
              </a:rPr>
              <a:t>= </a:t>
            </a:r>
            <a:r>
              <a:rPr sz="2000" spc="-15" dirty="0">
                <a:latin typeface="DejaVu Sans"/>
                <a:cs typeface="DejaVu Sans"/>
              </a:rPr>
              <a:t>“yes” </a:t>
            </a:r>
            <a:r>
              <a:rPr sz="2000" spc="-5" dirty="0">
                <a:latin typeface="DejaVu Sans"/>
                <a:cs typeface="DejaVu Sans"/>
              </a:rPr>
              <a:t>and </a:t>
            </a:r>
            <a:r>
              <a:rPr sz="2000" dirty="0">
                <a:latin typeface="DejaVu Sans"/>
                <a:cs typeface="DejaVu Sans"/>
              </a:rPr>
              <a:t>5 </a:t>
            </a:r>
            <a:r>
              <a:rPr sz="2000" spc="-5" dirty="0">
                <a:latin typeface="DejaVu Sans"/>
                <a:cs typeface="DejaVu Sans"/>
              </a:rPr>
              <a:t>in</a:t>
            </a:r>
            <a:r>
              <a:rPr sz="2000" spc="15" dirty="0">
                <a:latin typeface="DejaVu Sans"/>
                <a:cs typeface="DejaVu Sans"/>
              </a:rPr>
              <a:t> </a:t>
            </a:r>
            <a:r>
              <a:rPr sz="2000" spc="-50" dirty="0">
                <a:latin typeface="DejaVu Sans"/>
                <a:cs typeface="DejaVu Sans"/>
              </a:rPr>
              <a:t>“no”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70" y="211200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090" y="2106929"/>
            <a:ext cx="788352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DejaVu Sans"/>
                <a:cs typeface="DejaVu Sans"/>
              </a:rPr>
              <a:t>Suppose the attribute income partitions </a:t>
            </a:r>
            <a:r>
              <a:rPr sz="2000" dirty="0">
                <a:latin typeface="DejaVu Sans"/>
                <a:cs typeface="DejaVu Sans"/>
              </a:rPr>
              <a:t>D </a:t>
            </a:r>
            <a:r>
              <a:rPr sz="2000" spc="-5" dirty="0">
                <a:latin typeface="DejaVu Sans"/>
                <a:cs typeface="DejaVu Sans"/>
              </a:rPr>
              <a:t>into 10 in </a:t>
            </a:r>
            <a:r>
              <a:rPr sz="2000" spc="25" dirty="0">
                <a:latin typeface="DejaVu Sans"/>
                <a:cs typeface="DejaVu Sans"/>
              </a:rPr>
              <a:t>D</a:t>
            </a:r>
            <a:r>
              <a:rPr sz="1725" spc="37" baseline="-24154" dirty="0">
                <a:latin typeface="DejaVu Sans"/>
                <a:cs typeface="DejaVu Sans"/>
              </a:rPr>
              <a:t>1</a:t>
            </a:r>
            <a:r>
              <a:rPr sz="2000" spc="25" dirty="0">
                <a:latin typeface="DejaVu Sans"/>
                <a:cs typeface="DejaVu Sans"/>
              </a:rPr>
              <a:t>:</a:t>
            </a:r>
            <a:r>
              <a:rPr sz="2000" spc="35" dirty="0">
                <a:latin typeface="DejaVu Sans"/>
                <a:cs typeface="DejaVu Sans"/>
              </a:rPr>
              <a:t> </a:t>
            </a:r>
            <a:r>
              <a:rPr sz="2000" dirty="0">
                <a:latin typeface="DejaVu Sans"/>
                <a:cs typeface="DejaVu Sans"/>
              </a:rPr>
              <a:t>{low,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DejaVu Sans"/>
                <a:cs typeface="DejaVu Sans"/>
              </a:rPr>
              <a:t>medium} </a:t>
            </a:r>
            <a:r>
              <a:rPr sz="2000" dirty="0">
                <a:latin typeface="DejaVu Sans"/>
                <a:cs typeface="DejaVu Sans"/>
              </a:rPr>
              <a:t>and 4 in</a:t>
            </a:r>
            <a:r>
              <a:rPr sz="2000" spc="-15" dirty="0">
                <a:latin typeface="DejaVu Sans"/>
                <a:cs typeface="DejaVu Sans"/>
              </a:rPr>
              <a:t> </a:t>
            </a:r>
            <a:r>
              <a:rPr sz="2000" spc="10" dirty="0">
                <a:latin typeface="DejaVu Sans"/>
                <a:cs typeface="DejaVu Sans"/>
              </a:rPr>
              <a:t>D</a:t>
            </a:r>
            <a:r>
              <a:rPr sz="1725" spc="15" baseline="-24154" dirty="0">
                <a:latin typeface="DejaVu Sans"/>
                <a:cs typeface="DejaVu Sans"/>
              </a:rPr>
              <a:t>2</a:t>
            </a:r>
            <a:endParaRPr sz="1725" baseline="-24154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550" y="5436870"/>
            <a:ext cx="650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DejaVu Sans"/>
                <a:cs typeface="DejaVu Sans"/>
              </a:rPr>
              <a:t>Gini</a:t>
            </a:r>
            <a:r>
              <a:rPr sz="2100" spc="-7" baseline="-23809" dirty="0">
                <a:latin typeface="DejaVu Sans"/>
                <a:cs typeface="DejaVu Sans"/>
              </a:rPr>
              <a:t>{low,high} </a:t>
            </a:r>
            <a:r>
              <a:rPr sz="2400" dirty="0">
                <a:latin typeface="DejaVu Sans"/>
                <a:cs typeface="DejaVu Sans"/>
              </a:rPr>
              <a:t>is </a:t>
            </a:r>
            <a:r>
              <a:rPr sz="2400" spc="-5" dirty="0">
                <a:latin typeface="DejaVu Sans"/>
                <a:cs typeface="DejaVu Sans"/>
              </a:rPr>
              <a:t>0.458; Gini</a:t>
            </a:r>
            <a:r>
              <a:rPr sz="2100" spc="-7" baseline="-23809" dirty="0">
                <a:latin typeface="DejaVu Sans"/>
                <a:cs typeface="DejaVu Sans"/>
              </a:rPr>
              <a:t>{medium,high} </a:t>
            </a:r>
            <a:r>
              <a:rPr sz="2400" dirty="0">
                <a:latin typeface="DejaVu Sans"/>
                <a:cs typeface="DejaVu Sans"/>
              </a:rPr>
              <a:t>is</a:t>
            </a:r>
            <a:r>
              <a:rPr sz="2400" spc="-265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0.450.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4750" y="5487670"/>
            <a:ext cx="1330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DejaVu Sans"/>
                <a:cs typeface="DejaVu Sans"/>
              </a:rPr>
              <a:t>Thus,</a:t>
            </a:r>
            <a:r>
              <a:rPr sz="2000" spc="-8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split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5219" y="5975350"/>
            <a:ext cx="7440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DejaVu Sans"/>
                <a:cs typeface="DejaVu Sans"/>
              </a:rPr>
              <a:t>on the {low,medium} (and {high}) since it has </a:t>
            </a:r>
            <a:r>
              <a:rPr sz="2000" dirty="0">
                <a:latin typeface="DejaVu Sans"/>
                <a:cs typeface="DejaVu Sans"/>
              </a:rPr>
              <a:t>the</a:t>
            </a:r>
            <a:r>
              <a:rPr sz="2000" spc="6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lowest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5219" y="6402070"/>
            <a:ext cx="1298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DejaVu Sans"/>
                <a:cs typeface="DejaVu Sans"/>
              </a:rPr>
              <a:t>Gini</a:t>
            </a:r>
            <a:r>
              <a:rPr sz="2000" spc="-85" dirty="0">
                <a:latin typeface="DejaVu Sans"/>
                <a:cs typeface="DejaVu Sans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index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7679" y="1454150"/>
            <a:ext cx="14478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240" dirty="0">
                <a:latin typeface="Liberation Serif"/>
                <a:cs typeface="Liberation Serif"/>
              </a:rPr>
              <a:t>9</a:t>
            </a:r>
            <a:endParaRPr sz="235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0209" y="184721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05429" y="1621790"/>
            <a:ext cx="166497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i="1" spc="-180" dirty="0">
                <a:latin typeface="Liberation Serif"/>
                <a:cs typeface="Liberation Serif"/>
              </a:rPr>
              <a:t>gini</a:t>
            </a:r>
            <a:r>
              <a:rPr sz="2350" spc="-180" dirty="0">
                <a:latin typeface="DejaVu Sans"/>
                <a:cs typeface="DejaVu Sans"/>
              </a:rPr>
              <a:t>( </a:t>
            </a:r>
            <a:r>
              <a:rPr sz="2350" i="1" spc="-345" dirty="0">
                <a:latin typeface="Liberation Serif"/>
                <a:cs typeface="Liberation Serif"/>
              </a:rPr>
              <a:t>D </a:t>
            </a:r>
            <a:r>
              <a:rPr sz="2350" spc="-345" dirty="0">
                <a:latin typeface="DejaVu Sans"/>
                <a:cs typeface="DejaVu Sans"/>
              </a:rPr>
              <a:t>)=</a:t>
            </a:r>
            <a:r>
              <a:rPr sz="2350" spc="-345" dirty="0">
                <a:latin typeface="Liberation Serif"/>
                <a:cs typeface="Liberation Serif"/>
              </a:rPr>
              <a:t>1</a:t>
            </a:r>
            <a:r>
              <a:rPr sz="2350" spc="-345" dirty="0">
                <a:latin typeface="DejaVu Sans"/>
                <a:cs typeface="DejaVu Sans"/>
              </a:rPr>
              <a:t>−</a:t>
            </a:r>
            <a:r>
              <a:rPr sz="2350" spc="-305" dirty="0">
                <a:latin typeface="DejaVu Sans"/>
                <a:cs typeface="DejaVu Sans"/>
              </a:rPr>
              <a:t> </a:t>
            </a:r>
            <a:r>
              <a:rPr sz="3525" spc="-367" baseline="-37825" dirty="0">
                <a:latin typeface="Liberation Serif"/>
                <a:cs typeface="Liberation Serif"/>
              </a:rPr>
              <a:t>14</a:t>
            </a:r>
            <a:endParaRPr sz="3525" baseline="-37825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4440" y="1454150"/>
            <a:ext cx="14478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240" dirty="0">
                <a:latin typeface="Liberation Serif"/>
                <a:cs typeface="Liberation Serif"/>
              </a:rPr>
              <a:t>5</a:t>
            </a:r>
            <a:endParaRPr sz="235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82209" y="1847214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79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71059" y="1827529"/>
            <a:ext cx="54737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25" spc="-719" baseline="37825" dirty="0">
                <a:latin typeface="DejaVu Sans"/>
                <a:cs typeface="DejaVu Sans"/>
              </a:rPr>
              <a:t>−</a:t>
            </a:r>
            <a:r>
              <a:rPr sz="3525" spc="-547" baseline="37825" dirty="0">
                <a:latin typeface="DejaVu Sans"/>
                <a:cs typeface="DejaVu Sans"/>
              </a:rPr>
              <a:t> </a:t>
            </a:r>
            <a:r>
              <a:rPr sz="2350" spc="-240" dirty="0">
                <a:latin typeface="Liberation Serif"/>
                <a:cs typeface="Liberation Serif"/>
              </a:rPr>
              <a:t>14</a:t>
            </a:r>
            <a:endParaRPr sz="2350">
              <a:latin typeface="Liberation Serif"/>
              <a:cs typeface="Liberation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3370" y="1367789"/>
            <a:ext cx="1273175" cy="845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50" spc="-1440" dirty="0">
                <a:latin typeface="DejaVu Sans"/>
                <a:cs typeface="DejaVu Sans"/>
              </a:rPr>
              <a:t>( ) (</a:t>
            </a:r>
            <a:r>
              <a:rPr sz="5350" spc="-1360" dirty="0">
                <a:latin typeface="DejaVu Sans"/>
                <a:cs typeface="DejaVu Sans"/>
              </a:rPr>
              <a:t> </a:t>
            </a:r>
            <a:r>
              <a:rPr sz="5350" spc="-1440" dirty="0">
                <a:latin typeface="DejaVu Sans"/>
                <a:cs typeface="DejaVu Sans"/>
              </a:rPr>
              <a:t>)</a:t>
            </a:r>
            <a:endParaRPr sz="535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80890" y="1404620"/>
            <a:ext cx="8667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74065" algn="l"/>
              </a:tabLst>
            </a:pPr>
            <a:r>
              <a:rPr sz="1550" spc="-155" dirty="0">
                <a:latin typeface="Liberation Serif"/>
                <a:cs typeface="Liberation Serif"/>
              </a:rPr>
              <a:t>2	2</a:t>
            </a:r>
            <a:endParaRPr sz="1550">
              <a:latin typeface="Liberation Serif"/>
              <a:cs typeface="Liberation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1790" y="1621790"/>
            <a:ext cx="81534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340" dirty="0">
                <a:latin typeface="DejaVu Sans"/>
                <a:cs typeface="DejaVu Sans"/>
              </a:rPr>
              <a:t>=</a:t>
            </a:r>
            <a:r>
              <a:rPr sz="2350" spc="-340" dirty="0">
                <a:latin typeface="Liberation Serif"/>
                <a:cs typeface="Liberation Serif"/>
              </a:rPr>
              <a:t>0 </a:t>
            </a:r>
            <a:r>
              <a:rPr sz="2350" spc="-120" dirty="0">
                <a:latin typeface="Liberation Serif"/>
                <a:cs typeface="Liberation Serif"/>
              </a:rPr>
              <a:t>.</a:t>
            </a:r>
            <a:r>
              <a:rPr sz="2350" spc="-445" dirty="0">
                <a:latin typeface="Liberation Serif"/>
                <a:cs typeface="Liberation Serif"/>
              </a:rPr>
              <a:t> </a:t>
            </a:r>
            <a:r>
              <a:rPr sz="2350" spc="-240" dirty="0">
                <a:latin typeface="Liberation Serif"/>
                <a:cs typeface="Liberation Serif"/>
              </a:rPr>
              <a:t>459</a:t>
            </a:r>
            <a:endParaRPr sz="2350">
              <a:latin typeface="Liberation Serif"/>
              <a:cs typeface="Liberation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9230" y="3507740"/>
            <a:ext cx="127825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-114" dirty="0">
                <a:latin typeface="Liberation Serif"/>
                <a:cs typeface="Liberation Serif"/>
              </a:rPr>
              <a:t>income</a:t>
            </a:r>
            <a:r>
              <a:rPr sz="1300" spc="-114" dirty="0">
                <a:latin typeface="DejaVu Sans"/>
                <a:cs typeface="DejaVu Sans"/>
              </a:rPr>
              <a:t>∈ </a:t>
            </a:r>
            <a:r>
              <a:rPr sz="1300" i="1" spc="-95" dirty="0">
                <a:latin typeface="Liberation Serif"/>
                <a:cs typeface="Liberation Serif"/>
              </a:rPr>
              <a:t>low,medium</a:t>
            </a:r>
            <a:endParaRPr sz="1300">
              <a:latin typeface="Liberation Serif"/>
              <a:cs typeface="Liberation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98979" y="3478529"/>
            <a:ext cx="78168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41045" algn="l"/>
              </a:tabLst>
            </a:pPr>
            <a:r>
              <a:rPr sz="1400" spc="-680" dirty="0">
                <a:latin typeface="DejaVu Sans"/>
                <a:cs typeface="DejaVu Sans"/>
              </a:rPr>
              <a:t>{	}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1410" y="3328669"/>
            <a:ext cx="220853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59255" algn="l"/>
              </a:tabLst>
            </a:pPr>
            <a:r>
              <a:rPr sz="1950" i="1" spc="-105" dirty="0">
                <a:latin typeface="Liberation Serif"/>
                <a:cs typeface="Liberation Serif"/>
              </a:rPr>
              <a:t>gini	</a:t>
            </a:r>
            <a:r>
              <a:rPr sz="1950" spc="-185" dirty="0">
                <a:latin typeface="DejaVu Sans"/>
                <a:cs typeface="DejaVu Sans"/>
              </a:rPr>
              <a:t>(</a:t>
            </a:r>
            <a:r>
              <a:rPr sz="1950" spc="-415" dirty="0">
                <a:latin typeface="DejaVu Sans"/>
                <a:cs typeface="DejaVu Sans"/>
              </a:rPr>
              <a:t> </a:t>
            </a:r>
            <a:r>
              <a:rPr sz="1950" i="1" spc="-150" dirty="0">
                <a:latin typeface="Liberation Serif"/>
                <a:cs typeface="Liberation Serif"/>
              </a:rPr>
              <a:t>D</a:t>
            </a:r>
            <a:r>
              <a:rPr sz="1950" spc="-150" dirty="0">
                <a:latin typeface="DejaVu Sans"/>
                <a:cs typeface="DejaVu Sans"/>
              </a:rPr>
              <a:t>)=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6929" y="3187700"/>
            <a:ext cx="1644650" cy="6394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23365" algn="l"/>
              </a:tabLst>
            </a:pPr>
            <a:r>
              <a:rPr sz="1950" u="sng" spc="-14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1</a:t>
            </a:r>
            <a:r>
              <a:rPr sz="1950" u="sng" spc="-13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0</a:t>
            </a:r>
            <a:r>
              <a:rPr sz="1950" dirty="0">
                <a:latin typeface="Liberation Serif"/>
                <a:cs typeface="Liberation Serif"/>
              </a:rPr>
              <a:t>	</a:t>
            </a:r>
            <a:r>
              <a:rPr sz="1950" u="sng" spc="-13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4</a:t>
            </a:r>
            <a:endParaRPr sz="19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35" dirty="0">
                <a:latin typeface="Liberation Serif"/>
                <a:cs typeface="Liberation Serif"/>
              </a:rPr>
              <a:t>14</a:t>
            </a:r>
            <a:endParaRPr sz="1950">
              <a:latin typeface="Liberation Serif"/>
              <a:cs typeface="Liberation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20920" y="3501389"/>
            <a:ext cx="24130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130" dirty="0">
                <a:latin typeface="Liberation Serif"/>
                <a:cs typeface="Liberation Serif"/>
              </a:rPr>
              <a:t>14</a:t>
            </a:r>
            <a:endParaRPr sz="1950">
              <a:latin typeface="Liberation Serif"/>
              <a:cs typeface="Liberation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95650" y="3116579"/>
            <a:ext cx="189611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6555" algn="l"/>
                <a:tab pos="1443355" algn="l"/>
                <a:tab pos="1807845" algn="l"/>
              </a:tabLst>
            </a:pPr>
            <a:r>
              <a:rPr sz="4500" spc="-1170" dirty="0">
                <a:latin typeface="DejaVu Sans"/>
                <a:cs typeface="DejaVu Sans"/>
              </a:rPr>
              <a:t>(	)	(	)</a:t>
            </a:r>
            <a:endParaRPr sz="45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9759" y="3491229"/>
            <a:ext cx="152844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43355" algn="l"/>
              </a:tabLst>
            </a:pPr>
            <a:r>
              <a:rPr sz="1300" spc="-90" dirty="0">
                <a:latin typeface="Liberation Serif"/>
                <a:cs typeface="Liberation Serif"/>
              </a:rPr>
              <a:t>1	2</a:t>
            </a:r>
            <a:endParaRPr sz="1300">
              <a:latin typeface="Liberation Serif"/>
              <a:cs typeface="Liberation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4120" y="3328669"/>
            <a:ext cx="229997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43355" algn="l"/>
              </a:tabLst>
            </a:pPr>
            <a:r>
              <a:rPr sz="1950" i="1" spc="-114" dirty="0">
                <a:latin typeface="Liberation Serif"/>
                <a:cs typeface="Liberation Serif"/>
              </a:rPr>
              <a:t>Gini</a:t>
            </a:r>
            <a:r>
              <a:rPr sz="1950" i="1" spc="-320" dirty="0">
                <a:latin typeface="Liberation Serif"/>
                <a:cs typeface="Liberation Serif"/>
              </a:rPr>
              <a:t> </a:t>
            </a:r>
            <a:r>
              <a:rPr sz="1950" spc="-185" dirty="0">
                <a:latin typeface="DejaVu Sans"/>
                <a:cs typeface="DejaVu Sans"/>
              </a:rPr>
              <a:t>(</a:t>
            </a:r>
            <a:r>
              <a:rPr sz="1950" spc="-350" dirty="0">
                <a:latin typeface="DejaVu Sans"/>
                <a:cs typeface="DejaVu Sans"/>
              </a:rPr>
              <a:t> </a:t>
            </a:r>
            <a:r>
              <a:rPr sz="1950" i="1" spc="-185" dirty="0">
                <a:latin typeface="Liberation Serif"/>
                <a:cs typeface="Liberation Serif"/>
              </a:rPr>
              <a:t>D </a:t>
            </a:r>
            <a:r>
              <a:rPr sz="1950" i="1" spc="5" dirty="0">
                <a:latin typeface="Liberation Serif"/>
                <a:cs typeface="Liberation Serif"/>
              </a:rPr>
              <a:t> </a:t>
            </a:r>
            <a:r>
              <a:rPr sz="1950" spc="-385" dirty="0">
                <a:latin typeface="DejaVu Sans"/>
                <a:cs typeface="DejaVu Sans"/>
              </a:rPr>
              <a:t>)+	</a:t>
            </a:r>
            <a:r>
              <a:rPr sz="1950" i="1" spc="-114" dirty="0">
                <a:latin typeface="Liberation Serif"/>
                <a:cs typeface="Liberation Serif"/>
              </a:rPr>
              <a:t>Gini </a:t>
            </a:r>
            <a:r>
              <a:rPr sz="1950" spc="-185" dirty="0">
                <a:latin typeface="DejaVu Sans"/>
                <a:cs typeface="DejaVu Sans"/>
              </a:rPr>
              <a:t>( </a:t>
            </a:r>
            <a:r>
              <a:rPr sz="1950" i="1" spc="-185" dirty="0">
                <a:latin typeface="Liberation Serif"/>
                <a:cs typeface="Liberation Serif"/>
              </a:rPr>
              <a:t>D</a:t>
            </a:r>
            <a:r>
              <a:rPr sz="1950" i="1" spc="-145" dirty="0">
                <a:latin typeface="Liberation Serif"/>
                <a:cs typeface="Liberation Serif"/>
              </a:rPr>
              <a:t> </a:t>
            </a:r>
            <a:r>
              <a:rPr sz="1950" spc="-185" dirty="0">
                <a:latin typeface="DejaVu Sans"/>
                <a:cs typeface="DejaVu Sans"/>
              </a:rPr>
              <a:t>)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9200" y="4038600"/>
            <a:ext cx="44196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469" y="651129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erif"/>
                <a:cs typeface="Liberation Serif"/>
              </a:rPr>
              <a:t>29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91159"/>
            <a:ext cx="8243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</a:t>
            </a:r>
            <a:r>
              <a:rPr spc="-10" dirty="0"/>
              <a:t>Attribute </a:t>
            </a:r>
            <a:r>
              <a:rPr spc="-5" dirty="0"/>
              <a:t>Selection</a:t>
            </a:r>
            <a:r>
              <a:rPr spc="-50" dirty="0"/>
              <a:t> </a:t>
            </a:r>
            <a:r>
              <a:rPr spc="-15" dirty="0"/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085850"/>
            <a:ext cx="8116570" cy="45300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810"/>
              </a:spcBef>
              <a:buFont typeface="Liberation Serif"/>
              <a:buChar char="•"/>
              <a:tabLst>
                <a:tab pos="351155" algn="l"/>
                <a:tab pos="351790" algn="l"/>
              </a:tabLst>
            </a:pPr>
            <a:r>
              <a:rPr sz="2200" spc="-5" dirty="0">
                <a:latin typeface="DejaVu Sans"/>
                <a:cs typeface="DejaVu Sans"/>
              </a:rPr>
              <a:t>The </a:t>
            </a:r>
            <a:r>
              <a:rPr sz="2200" spc="-15" dirty="0">
                <a:latin typeface="DejaVu Sans"/>
                <a:cs typeface="DejaVu Sans"/>
              </a:rPr>
              <a:t>three measures, </a:t>
            </a:r>
            <a:r>
              <a:rPr sz="2200" dirty="0">
                <a:latin typeface="DejaVu Sans"/>
                <a:cs typeface="DejaVu Sans"/>
              </a:rPr>
              <a:t>in </a:t>
            </a:r>
            <a:r>
              <a:rPr sz="2200" spc="-5" dirty="0">
                <a:latin typeface="DejaVu Sans"/>
                <a:cs typeface="DejaVu Sans"/>
              </a:rPr>
              <a:t>general, </a:t>
            </a:r>
            <a:r>
              <a:rPr sz="2200" spc="-25" dirty="0">
                <a:latin typeface="DejaVu Sans"/>
                <a:cs typeface="DejaVu Sans"/>
              </a:rPr>
              <a:t>return </a:t>
            </a:r>
            <a:r>
              <a:rPr sz="2200" spc="-5" dirty="0">
                <a:latin typeface="DejaVu Sans"/>
                <a:cs typeface="DejaVu Sans"/>
              </a:rPr>
              <a:t>good </a:t>
            </a:r>
            <a:r>
              <a:rPr sz="2200" spc="-15" dirty="0">
                <a:latin typeface="DejaVu Sans"/>
                <a:cs typeface="DejaVu Sans"/>
              </a:rPr>
              <a:t>results</a:t>
            </a:r>
            <a:r>
              <a:rPr sz="2200" spc="-30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but</a:t>
            </a:r>
            <a:endParaRPr sz="2200">
              <a:latin typeface="DejaVu Sans"/>
              <a:cs typeface="DejaVu Sans"/>
            </a:endParaRPr>
          </a:p>
          <a:p>
            <a:pPr marL="750570" lvl="1" indent="-280670">
              <a:lnSpc>
                <a:spcPct val="100000"/>
              </a:lnSpc>
              <a:spcBef>
                <a:spcPts val="710"/>
              </a:spcBef>
              <a:buFont typeface="Liberation Serif"/>
              <a:buChar char="–"/>
              <a:tabLst>
                <a:tab pos="749935" algn="l"/>
                <a:tab pos="750570" algn="l"/>
              </a:tabLst>
            </a:pPr>
            <a:r>
              <a:rPr sz="2200" b="1" spc="-5" dirty="0">
                <a:latin typeface="DejaVu Sans"/>
                <a:cs typeface="DejaVu Sans"/>
              </a:rPr>
              <a:t>Information</a:t>
            </a:r>
            <a:r>
              <a:rPr sz="2200" b="1" spc="-10" dirty="0">
                <a:latin typeface="DejaVu Sans"/>
                <a:cs typeface="DejaVu Sans"/>
              </a:rPr>
              <a:t> </a:t>
            </a:r>
            <a:r>
              <a:rPr sz="2200" b="1" spc="-5" dirty="0">
                <a:latin typeface="DejaVu Sans"/>
                <a:cs typeface="DejaVu Sans"/>
              </a:rPr>
              <a:t>gain</a:t>
            </a:r>
            <a:r>
              <a:rPr sz="2200" spc="-5" dirty="0">
                <a:latin typeface="DejaVu Sans"/>
                <a:cs typeface="DejaVu Sans"/>
              </a:rPr>
              <a:t>:</a:t>
            </a:r>
            <a:endParaRPr sz="2200">
              <a:latin typeface="DejaVu Sans"/>
              <a:cs typeface="DejaVu Sans"/>
            </a:endParaRPr>
          </a:p>
          <a:p>
            <a:pPr marL="1155700" lvl="2" indent="-228600">
              <a:lnSpc>
                <a:spcPct val="100000"/>
              </a:lnSpc>
              <a:spcBef>
                <a:spcPts val="610"/>
              </a:spcBef>
              <a:buFont typeface="Liberation Serif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DejaVu Sans"/>
                <a:cs typeface="DejaVu Sans"/>
              </a:rPr>
              <a:t>biased </a:t>
            </a:r>
            <a:r>
              <a:rPr sz="2200" spc="-15" dirty="0">
                <a:latin typeface="DejaVu Sans"/>
                <a:cs typeface="DejaVu Sans"/>
              </a:rPr>
              <a:t>towards </a:t>
            </a:r>
            <a:r>
              <a:rPr sz="2200" spc="-5" dirty="0">
                <a:latin typeface="DejaVu Sans"/>
                <a:cs typeface="DejaVu Sans"/>
              </a:rPr>
              <a:t>multivalued</a:t>
            </a:r>
            <a:r>
              <a:rPr sz="2200" spc="-25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attributes</a:t>
            </a:r>
            <a:endParaRPr sz="2200">
              <a:latin typeface="DejaVu Sans"/>
              <a:cs typeface="DejaVu Sans"/>
            </a:endParaRPr>
          </a:p>
          <a:p>
            <a:pPr marL="750570" lvl="1" indent="-280670">
              <a:lnSpc>
                <a:spcPct val="100000"/>
              </a:lnSpc>
              <a:spcBef>
                <a:spcPts val="710"/>
              </a:spcBef>
              <a:buFont typeface="Liberation Serif"/>
              <a:buChar char="–"/>
              <a:tabLst>
                <a:tab pos="749935" algn="l"/>
                <a:tab pos="750570" algn="l"/>
              </a:tabLst>
            </a:pPr>
            <a:r>
              <a:rPr sz="2200" b="1" spc="-5" dirty="0">
                <a:latin typeface="DejaVu Sans"/>
                <a:cs typeface="DejaVu Sans"/>
              </a:rPr>
              <a:t>Gain</a:t>
            </a:r>
            <a:r>
              <a:rPr sz="2200" b="1" spc="-10" dirty="0">
                <a:latin typeface="DejaVu Sans"/>
                <a:cs typeface="DejaVu Sans"/>
              </a:rPr>
              <a:t> </a:t>
            </a:r>
            <a:r>
              <a:rPr sz="2200" b="1" spc="-5" dirty="0">
                <a:latin typeface="DejaVu Sans"/>
                <a:cs typeface="DejaVu Sans"/>
              </a:rPr>
              <a:t>ratio</a:t>
            </a:r>
            <a:r>
              <a:rPr sz="2200" spc="-5" dirty="0">
                <a:latin typeface="DejaVu Sans"/>
                <a:cs typeface="DejaVu Sans"/>
              </a:rPr>
              <a:t>:</a:t>
            </a:r>
            <a:endParaRPr sz="2200">
              <a:latin typeface="DejaVu Sans"/>
              <a:cs typeface="DejaVu Sans"/>
            </a:endParaRPr>
          </a:p>
          <a:p>
            <a:pPr marL="1155700" marR="488950" lvl="2" indent="-228600">
              <a:lnSpc>
                <a:spcPct val="109800"/>
              </a:lnSpc>
              <a:spcBef>
                <a:spcPts val="360"/>
              </a:spcBef>
              <a:buFont typeface="Liberation Serif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DejaVu Sans"/>
                <a:cs typeface="DejaVu Sans"/>
              </a:rPr>
              <a:t>tends </a:t>
            </a:r>
            <a:r>
              <a:rPr sz="2200" dirty="0">
                <a:latin typeface="DejaVu Sans"/>
                <a:cs typeface="DejaVu Sans"/>
              </a:rPr>
              <a:t>to </a:t>
            </a:r>
            <a:r>
              <a:rPr sz="2200" spc="-20" dirty="0">
                <a:latin typeface="DejaVu Sans"/>
                <a:cs typeface="DejaVu Sans"/>
              </a:rPr>
              <a:t>prefer </a:t>
            </a:r>
            <a:r>
              <a:rPr sz="2200" spc="-5" dirty="0">
                <a:latin typeface="DejaVu Sans"/>
                <a:cs typeface="DejaVu Sans"/>
              </a:rPr>
              <a:t>unbalanced splits in which one  partition </a:t>
            </a:r>
            <a:r>
              <a:rPr sz="2200" dirty="0">
                <a:latin typeface="DejaVu Sans"/>
                <a:cs typeface="DejaVu Sans"/>
              </a:rPr>
              <a:t>is </a:t>
            </a:r>
            <a:r>
              <a:rPr sz="2200" spc="-5" dirty="0">
                <a:latin typeface="DejaVu Sans"/>
                <a:cs typeface="DejaVu Sans"/>
              </a:rPr>
              <a:t>much smaller than the</a:t>
            </a:r>
            <a:r>
              <a:rPr sz="2200" spc="-75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others</a:t>
            </a:r>
            <a:endParaRPr sz="2200">
              <a:latin typeface="DejaVu Sans"/>
              <a:cs typeface="DejaVu Sans"/>
            </a:endParaRPr>
          </a:p>
          <a:p>
            <a:pPr marL="750570" lvl="1" indent="-280670">
              <a:lnSpc>
                <a:spcPct val="100000"/>
              </a:lnSpc>
              <a:spcBef>
                <a:spcPts val="710"/>
              </a:spcBef>
              <a:buFont typeface="Liberation Serif"/>
              <a:buChar char="–"/>
              <a:tabLst>
                <a:tab pos="749935" algn="l"/>
                <a:tab pos="750570" algn="l"/>
              </a:tabLst>
            </a:pPr>
            <a:r>
              <a:rPr sz="2200" b="1" spc="-5" dirty="0">
                <a:latin typeface="DejaVu Sans"/>
                <a:cs typeface="DejaVu Sans"/>
              </a:rPr>
              <a:t>Gini index</a:t>
            </a:r>
            <a:r>
              <a:rPr sz="2200" spc="-5" dirty="0">
                <a:latin typeface="DejaVu Sans"/>
                <a:cs typeface="DejaVu Sans"/>
              </a:rPr>
              <a:t>:</a:t>
            </a:r>
            <a:endParaRPr sz="2200">
              <a:latin typeface="DejaVu Sans"/>
              <a:cs typeface="DejaVu Sans"/>
            </a:endParaRPr>
          </a:p>
          <a:p>
            <a:pPr marL="1155700" lvl="2" indent="-228600">
              <a:lnSpc>
                <a:spcPct val="100000"/>
              </a:lnSpc>
              <a:spcBef>
                <a:spcPts val="610"/>
              </a:spcBef>
              <a:buFont typeface="Liberation Serif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DejaVu Sans"/>
                <a:cs typeface="DejaVu Sans"/>
              </a:rPr>
              <a:t>biased to multivalued</a:t>
            </a:r>
            <a:r>
              <a:rPr sz="2200" spc="-35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attributes</a:t>
            </a:r>
            <a:endParaRPr sz="2200">
              <a:latin typeface="DejaVu Sans"/>
              <a:cs typeface="DejaVu Sans"/>
            </a:endParaRPr>
          </a:p>
          <a:p>
            <a:pPr marL="1155700" lvl="2" indent="-228600">
              <a:lnSpc>
                <a:spcPct val="100000"/>
              </a:lnSpc>
              <a:spcBef>
                <a:spcPts val="610"/>
              </a:spcBef>
              <a:buFont typeface="Liberation Serif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DejaVu Sans"/>
                <a:cs typeface="DejaVu Sans"/>
              </a:rPr>
              <a:t>has </a:t>
            </a:r>
            <a:r>
              <a:rPr sz="2200" spc="-10" dirty="0">
                <a:latin typeface="DejaVu Sans"/>
                <a:cs typeface="DejaVu Sans"/>
              </a:rPr>
              <a:t>difficulty </a:t>
            </a:r>
            <a:r>
              <a:rPr sz="2200" spc="-5" dirty="0">
                <a:latin typeface="DejaVu Sans"/>
                <a:cs typeface="DejaVu Sans"/>
              </a:rPr>
              <a:t>when </a:t>
            </a:r>
            <a:r>
              <a:rPr sz="2200" dirty="0">
                <a:latin typeface="DejaVu Sans"/>
                <a:cs typeface="DejaVu Sans"/>
              </a:rPr>
              <a:t># </a:t>
            </a:r>
            <a:r>
              <a:rPr sz="2200" spc="-5" dirty="0">
                <a:latin typeface="DejaVu Sans"/>
                <a:cs typeface="DejaVu Sans"/>
              </a:rPr>
              <a:t>of classes is</a:t>
            </a:r>
            <a:r>
              <a:rPr sz="2200" spc="-70" dirty="0">
                <a:latin typeface="DejaVu Sans"/>
                <a:cs typeface="DejaVu Sans"/>
              </a:rPr>
              <a:t> </a:t>
            </a:r>
            <a:r>
              <a:rPr sz="2200" spc="-15" dirty="0">
                <a:latin typeface="DejaVu Sans"/>
                <a:cs typeface="DejaVu Sans"/>
              </a:rPr>
              <a:t>large</a:t>
            </a:r>
            <a:endParaRPr sz="2200">
              <a:latin typeface="DejaVu Sans"/>
              <a:cs typeface="DejaVu Sans"/>
            </a:endParaRPr>
          </a:p>
          <a:p>
            <a:pPr marL="1155700" marR="675640" lvl="2" indent="-228600">
              <a:lnSpc>
                <a:spcPct val="110200"/>
              </a:lnSpc>
              <a:spcBef>
                <a:spcPts val="340"/>
              </a:spcBef>
              <a:buFont typeface="Liberation Serif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DejaVu Sans"/>
                <a:cs typeface="DejaVu Sans"/>
              </a:rPr>
              <a:t>tends </a:t>
            </a:r>
            <a:r>
              <a:rPr sz="2200" dirty="0">
                <a:latin typeface="DejaVu Sans"/>
                <a:cs typeface="DejaVu Sans"/>
              </a:rPr>
              <a:t>to </a:t>
            </a:r>
            <a:r>
              <a:rPr sz="2200" spc="-10" dirty="0">
                <a:latin typeface="DejaVu Sans"/>
                <a:cs typeface="DejaVu Sans"/>
              </a:rPr>
              <a:t>favor </a:t>
            </a:r>
            <a:r>
              <a:rPr sz="2200" spc="-5" dirty="0">
                <a:latin typeface="DejaVu Sans"/>
                <a:cs typeface="DejaVu Sans"/>
              </a:rPr>
              <a:t>tests that </a:t>
            </a:r>
            <a:r>
              <a:rPr sz="2200" spc="-15" dirty="0">
                <a:latin typeface="DejaVu Sans"/>
                <a:cs typeface="DejaVu Sans"/>
              </a:rPr>
              <a:t>result </a:t>
            </a:r>
            <a:r>
              <a:rPr sz="2200" spc="-5" dirty="0">
                <a:latin typeface="DejaVu Sans"/>
                <a:cs typeface="DejaVu Sans"/>
              </a:rPr>
              <a:t>in equal-sized  partitions and purity in both</a:t>
            </a:r>
            <a:r>
              <a:rPr sz="2200" spc="-65" dirty="0">
                <a:latin typeface="DejaVu Sans"/>
                <a:cs typeface="DejaVu Sans"/>
              </a:rPr>
              <a:t> </a:t>
            </a:r>
            <a:r>
              <a:rPr sz="2200" spc="-5" dirty="0">
                <a:latin typeface="DejaVu Sans"/>
                <a:cs typeface="DejaVu Sans"/>
              </a:rPr>
              <a:t>partitions</a:t>
            </a:r>
            <a:endParaRPr sz="2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239" y="391159"/>
            <a:ext cx="5748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Overfitting and </a:t>
            </a:r>
            <a:r>
              <a:rPr spc="-140" dirty="0"/>
              <a:t>Tree</a:t>
            </a:r>
            <a:r>
              <a:rPr spc="-60" dirty="0"/>
              <a:t> </a:t>
            </a:r>
            <a:r>
              <a:rPr spc="-15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083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230" y="1024890"/>
            <a:ext cx="7410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2425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Overfitting</a:t>
            </a:r>
            <a:r>
              <a:rPr sz="2000" spc="-5" dirty="0">
                <a:latin typeface="DejaVu Sans"/>
                <a:cs typeface="DejaVu Sans"/>
              </a:rPr>
              <a:t>:	An induced </a:t>
            </a:r>
            <a:r>
              <a:rPr sz="2000" spc="-15" dirty="0">
                <a:latin typeface="DejaVu Sans"/>
                <a:cs typeface="DejaVu Sans"/>
              </a:rPr>
              <a:t>tree </a:t>
            </a:r>
            <a:r>
              <a:rPr sz="2000" spc="-5" dirty="0">
                <a:latin typeface="DejaVu Sans"/>
                <a:cs typeface="DejaVu Sans"/>
              </a:rPr>
              <a:t>may overfit the training</a:t>
            </a:r>
            <a:r>
              <a:rPr sz="2000" spc="2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data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461770"/>
            <a:ext cx="7439659" cy="143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40000"/>
              </a:lnSpc>
              <a:spcBef>
                <a:spcPts val="100"/>
              </a:spcBef>
              <a:buFont typeface="Liberation Serif"/>
              <a:buChar char="–"/>
              <a:tabLst>
                <a:tab pos="294005" algn="l"/>
                <a:tab pos="294640" algn="l"/>
              </a:tabLst>
            </a:pPr>
            <a:r>
              <a:rPr sz="2000" spc="-120" dirty="0">
                <a:latin typeface="DejaVu Sans"/>
                <a:cs typeface="DejaVu Sans"/>
              </a:rPr>
              <a:t>Too </a:t>
            </a:r>
            <a:r>
              <a:rPr sz="2000" spc="-5" dirty="0">
                <a:latin typeface="DejaVu Sans"/>
                <a:cs typeface="DejaVu Sans"/>
              </a:rPr>
              <a:t>many branches, some may </a:t>
            </a:r>
            <a:r>
              <a:rPr sz="2000" spc="-10" dirty="0">
                <a:latin typeface="DejaVu Sans"/>
                <a:cs typeface="DejaVu Sans"/>
              </a:rPr>
              <a:t>reflect </a:t>
            </a:r>
            <a:r>
              <a:rPr sz="2000" spc="-5" dirty="0">
                <a:latin typeface="DejaVu Sans"/>
                <a:cs typeface="DejaVu Sans"/>
              </a:rPr>
              <a:t>anomalies due to  noise or</a:t>
            </a:r>
            <a:r>
              <a:rPr sz="2000" spc="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outliers</a:t>
            </a:r>
            <a:endParaRPr sz="2000">
              <a:latin typeface="DejaVu Sans"/>
              <a:cs typeface="DejaVu Sans"/>
            </a:endParaRPr>
          </a:p>
          <a:p>
            <a:pPr marL="294640" indent="-281940">
              <a:lnSpc>
                <a:spcPct val="100000"/>
              </a:lnSpc>
              <a:spcBef>
                <a:spcPts val="2000"/>
              </a:spcBef>
              <a:buFont typeface="Liberation Serif"/>
              <a:buChar char="–"/>
              <a:tabLst>
                <a:tab pos="294005" algn="l"/>
                <a:tab pos="294640" algn="l"/>
              </a:tabLst>
            </a:pPr>
            <a:r>
              <a:rPr sz="2000" spc="-20" dirty="0">
                <a:latin typeface="DejaVu Sans"/>
                <a:cs typeface="DejaVu Sans"/>
              </a:rPr>
              <a:t>Poor </a:t>
            </a:r>
            <a:r>
              <a:rPr sz="2000" spc="-5" dirty="0">
                <a:latin typeface="DejaVu Sans"/>
                <a:cs typeface="DejaVu Sans"/>
              </a:rPr>
              <a:t>accuracy for </a:t>
            </a:r>
            <a:r>
              <a:rPr sz="2000" dirty="0">
                <a:latin typeface="DejaVu Sans"/>
                <a:cs typeface="DejaVu Sans"/>
              </a:rPr>
              <a:t>unseen</a:t>
            </a:r>
            <a:r>
              <a:rPr sz="2000" spc="3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samples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11912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230" y="3135629"/>
            <a:ext cx="4567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latin typeface="DejaVu Sans"/>
                <a:cs typeface="DejaVu Sans"/>
              </a:rPr>
              <a:t>Two </a:t>
            </a:r>
            <a:r>
              <a:rPr sz="2000" spc="-10" dirty="0">
                <a:latin typeface="DejaVu Sans"/>
                <a:cs typeface="DejaVu Sans"/>
              </a:rPr>
              <a:t>approaches </a:t>
            </a:r>
            <a:r>
              <a:rPr sz="2000" spc="-5" dirty="0">
                <a:latin typeface="DejaVu Sans"/>
                <a:cs typeface="DejaVu Sans"/>
              </a:rPr>
              <a:t>to avoid</a:t>
            </a:r>
            <a:r>
              <a:rPr sz="2000" spc="9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overfitting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3575050"/>
            <a:ext cx="8138159" cy="3262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marR="5080" indent="-281940">
              <a:lnSpc>
                <a:spcPct val="139800"/>
              </a:lnSpc>
              <a:spcBef>
                <a:spcPts val="95"/>
              </a:spcBef>
              <a:buFont typeface="Liberation Serif"/>
              <a:buChar char="–"/>
              <a:tabLst>
                <a:tab pos="294005" algn="l"/>
                <a:tab pos="294640" algn="l"/>
              </a:tabLst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Prepruning</a:t>
            </a:r>
            <a:r>
              <a:rPr sz="2000" spc="-10" dirty="0">
                <a:latin typeface="DejaVu Sans"/>
                <a:cs typeface="DejaVu Sans"/>
              </a:rPr>
              <a:t>: </a:t>
            </a:r>
            <a:r>
              <a:rPr sz="2000" i="1" spc="-5" dirty="0">
                <a:latin typeface="DejaVu Sans"/>
                <a:cs typeface="DejaVu Sans"/>
              </a:rPr>
              <a:t>Halt tree construction early </a:t>
            </a:r>
            <a:r>
              <a:rPr sz="2000" dirty="0">
                <a:latin typeface="DejaVu Sans"/>
                <a:cs typeface="DejaVu Sans"/>
              </a:rPr>
              <a:t>̵ </a:t>
            </a:r>
            <a:r>
              <a:rPr sz="2000" spc="-5" dirty="0">
                <a:latin typeface="DejaVu Sans"/>
                <a:cs typeface="DejaVu Sans"/>
              </a:rPr>
              <a:t>do </a:t>
            </a:r>
            <a:r>
              <a:rPr sz="2000" dirty="0">
                <a:latin typeface="DejaVu Sans"/>
                <a:cs typeface="DejaVu Sans"/>
              </a:rPr>
              <a:t>not </a:t>
            </a:r>
            <a:r>
              <a:rPr sz="2000" spc="-5" dirty="0">
                <a:latin typeface="DejaVu Sans"/>
                <a:cs typeface="DejaVu Sans"/>
              </a:rPr>
              <a:t>split </a:t>
            </a:r>
            <a:r>
              <a:rPr sz="2000" dirty="0">
                <a:latin typeface="DejaVu Sans"/>
                <a:cs typeface="DejaVu Sans"/>
              </a:rPr>
              <a:t>a node </a:t>
            </a:r>
            <a:r>
              <a:rPr sz="2000" spc="-5" dirty="0">
                <a:latin typeface="DejaVu Sans"/>
                <a:cs typeface="DejaVu Sans"/>
              </a:rPr>
              <a:t>if  this would </a:t>
            </a:r>
            <a:r>
              <a:rPr sz="2000" spc="-10" dirty="0">
                <a:latin typeface="DejaVu Sans"/>
                <a:cs typeface="DejaVu Sans"/>
              </a:rPr>
              <a:t>result </a:t>
            </a:r>
            <a:r>
              <a:rPr sz="2000" spc="-5" dirty="0">
                <a:latin typeface="DejaVu Sans"/>
                <a:cs typeface="DejaVu Sans"/>
              </a:rPr>
              <a:t>in the </a:t>
            </a:r>
            <a:r>
              <a:rPr sz="2000" dirty="0">
                <a:latin typeface="DejaVu Sans"/>
                <a:cs typeface="DejaVu Sans"/>
              </a:rPr>
              <a:t>goodness </a:t>
            </a:r>
            <a:r>
              <a:rPr sz="2000" spc="-10" dirty="0">
                <a:latin typeface="DejaVu Sans"/>
                <a:cs typeface="DejaVu Sans"/>
              </a:rPr>
              <a:t>measure </a:t>
            </a:r>
            <a:r>
              <a:rPr sz="2000" spc="-5" dirty="0">
                <a:latin typeface="DejaVu Sans"/>
                <a:cs typeface="DejaVu Sans"/>
              </a:rPr>
              <a:t>falling below </a:t>
            </a:r>
            <a:r>
              <a:rPr sz="2000" dirty="0">
                <a:latin typeface="DejaVu Sans"/>
                <a:cs typeface="DejaVu Sans"/>
              </a:rPr>
              <a:t>a  </a:t>
            </a:r>
            <a:r>
              <a:rPr sz="2000" spc="-10" dirty="0">
                <a:latin typeface="DejaVu Sans"/>
                <a:cs typeface="DejaVu Sans"/>
              </a:rPr>
              <a:t>threshold </a:t>
            </a:r>
            <a:r>
              <a:rPr sz="2000" spc="-5" dirty="0">
                <a:latin typeface="DejaVu Sans"/>
                <a:cs typeface="DejaVu Sans"/>
              </a:rPr>
              <a:t>(Difficult to choose best</a:t>
            </a:r>
            <a:r>
              <a:rPr sz="2000" dirty="0">
                <a:latin typeface="DejaVu Sans"/>
                <a:cs typeface="DejaVu Sans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threshold)</a:t>
            </a:r>
            <a:endParaRPr sz="2000">
              <a:latin typeface="DejaVu Sans"/>
              <a:cs typeface="DejaVu Sans"/>
            </a:endParaRPr>
          </a:p>
          <a:p>
            <a:pPr marL="294640" marR="370840" indent="-281940">
              <a:lnSpc>
                <a:spcPct val="140000"/>
              </a:lnSpc>
              <a:spcBef>
                <a:spcPts val="1050"/>
              </a:spcBef>
              <a:buFont typeface="Liberation Serif"/>
              <a:buChar char="–"/>
              <a:tabLst>
                <a:tab pos="294005" algn="l"/>
                <a:tab pos="294640" algn="l"/>
              </a:tabLst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Postpruning</a:t>
            </a:r>
            <a:r>
              <a:rPr sz="2000" spc="-10" dirty="0">
                <a:latin typeface="DejaVu Sans"/>
                <a:cs typeface="DejaVu Sans"/>
              </a:rPr>
              <a:t>: </a:t>
            </a:r>
            <a:r>
              <a:rPr sz="2000" i="1" dirty="0">
                <a:latin typeface="DejaVu Sans"/>
                <a:cs typeface="DejaVu Sans"/>
              </a:rPr>
              <a:t>Remove </a:t>
            </a:r>
            <a:r>
              <a:rPr sz="2000" i="1" spc="-5" dirty="0">
                <a:latin typeface="DejaVu Sans"/>
                <a:cs typeface="DejaVu Sans"/>
              </a:rPr>
              <a:t>branches </a:t>
            </a:r>
            <a:r>
              <a:rPr sz="2000" spc="-15" dirty="0">
                <a:latin typeface="DejaVu Sans"/>
                <a:cs typeface="DejaVu Sans"/>
              </a:rPr>
              <a:t>from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15" dirty="0">
                <a:latin typeface="DejaVu Sans"/>
                <a:cs typeface="DejaVu Sans"/>
              </a:rPr>
              <a:t>“fully </a:t>
            </a:r>
            <a:r>
              <a:rPr sz="2000" spc="-30" dirty="0">
                <a:latin typeface="DejaVu Sans"/>
                <a:cs typeface="DejaVu Sans"/>
              </a:rPr>
              <a:t>grown” </a:t>
            </a:r>
            <a:r>
              <a:rPr sz="2000" spc="-15" dirty="0">
                <a:latin typeface="DejaVu Sans"/>
                <a:cs typeface="DejaVu Sans"/>
              </a:rPr>
              <a:t>tree—  </a:t>
            </a:r>
            <a:r>
              <a:rPr sz="2000" spc="-5" dirty="0">
                <a:latin typeface="DejaVu Sans"/>
                <a:cs typeface="DejaVu Sans"/>
              </a:rPr>
              <a:t>get </a:t>
            </a:r>
            <a:r>
              <a:rPr sz="2000" dirty="0">
                <a:latin typeface="DejaVu Sans"/>
                <a:cs typeface="DejaVu Sans"/>
              </a:rPr>
              <a:t>a sequence </a:t>
            </a:r>
            <a:r>
              <a:rPr sz="2000" spc="-5" dirty="0">
                <a:latin typeface="DejaVu Sans"/>
                <a:cs typeface="DejaVu Sans"/>
              </a:rPr>
              <a:t>of </a:t>
            </a:r>
            <a:r>
              <a:rPr sz="2000" spc="-10" dirty="0">
                <a:latin typeface="DejaVu Sans"/>
                <a:cs typeface="DejaVu Sans"/>
              </a:rPr>
              <a:t>progressively </a:t>
            </a:r>
            <a:r>
              <a:rPr sz="2000" dirty="0">
                <a:latin typeface="DejaVu Sans"/>
                <a:cs typeface="DejaVu Sans"/>
              </a:rPr>
              <a:t>pruned</a:t>
            </a:r>
            <a:r>
              <a:rPr sz="2000" spc="-15" dirty="0">
                <a:latin typeface="DejaVu Sans"/>
                <a:cs typeface="DejaVu Sans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trees</a:t>
            </a:r>
            <a:endParaRPr sz="2000">
              <a:latin typeface="DejaVu Sans"/>
              <a:cs typeface="DejaVu Sans"/>
            </a:endParaRPr>
          </a:p>
          <a:p>
            <a:pPr marL="698500" marR="892175" lvl="1" indent="-228600">
              <a:lnSpc>
                <a:spcPct val="140000"/>
              </a:lnSpc>
              <a:spcBef>
                <a:spcPts val="940"/>
              </a:spcBef>
              <a:buFont typeface="Liberation Serif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DejaVu Sans"/>
                <a:cs typeface="DejaVu Sans"/>
              </a:rPr>
              <a:t>Use </a:t>
            </a:r>
            <a:r>
              <a:rPr sz="2000" dirty="0">
                <a:latin typeface="DejaVu Sans"/>
                <a:cs typeface="DejaVu Sans"/>
              </a:rPr>
              <a:t>a set </a:t>
            </a:r>
            <a:r>
              <a:rPr sz="2000" spc="-5" dirty="0">
                <a:latin typeface="DejaVu Sans"/>
                <a:cs typeface="DejaVu Sans"/>
              </a:rPr>
              <a:t>of data </a:t>
            </a:r>
            <a:r>
              <a:rPr sz="2000" spc="-10" dirty="0">
                <a:latin typeface="DejaVu Sans"/>
                <a:cs typeface="DejaVu Sans"/>
              </a:rPr>
              <a:t>different </a:t>
            </a:r>
            <a:r>
              <a:rPr sz="2000" spc="-15" dirty="0">
                <a:latin typeface="DejaVu Sans"/>
                <a:cs typeface="DejaVu Sans"/>
              </a:rPr>
              <a:t>from </a:t>
            </a:r>
            <a:r>
              <a:rPr sz="2000" dirty="0">
                <a:latin typeface="DejaVu Sans"/>
                <a:cs typeface="DejaVu Sans"/>
              </a:rPr>
              <a:t>the </a:t>
            </a:r>
            <a:r>
              <a:rPr sz="2000" spc="-5" dirty="0">
                <a:latin typeface="DejaVu Sans"/>
                <a:cs typeface="DejaVu Sans"/>
              </a:rPr>
              <a:t>training data to  decide which </a:t>
            </a:r>
            <a:r>
              <a:rPr sz="2000" dirty="0">
                <a:latin typeface="DejaVu Sans"/>
                <a:cs typeface="DejaVu Sans"/>
              </a:rPr>
              <a:t>is </a:t>
            </a:r>
            <a:r>
              <a:rPr sz="2000" spc="-5" dirty="0">
                <a:latin typeface="DejaVu Sans"/>
                <a:cs typeface="DejaVu Sans"/>
              </a:rPr>
              <a:t>the “best </a:t>
            </a:r>
            <a:r>
              <a:rPr sz="2000" dirty="0">
                <a:latin typeface="DejaVu Sans"/>
                <a:cs typeface="DejaVu Sans"/>
              </a:rPr>
              <a:t>pruned </a:t>
            </a:r>
            <a:r>
              <a:rPr sz="2000" spc="-15" dirty="0">
                <a:latin typeface="DejaVu Sans"/>
                <a:cs typeface="DejaVu Sans"/>
              </a:rPr>
              <a:t>tree”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 in </a:t>
            </a:r>
            <a:r>
              <a:rPr spc="-15" dirty="0"/>
              <a:t>Large</a:t>
            </a:r>
            <a:r>
              <a:rPr spc="-30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80" y="100710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901700"/>
            <a:ext cx="73399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000" spc="-5" dirty="0">
                <a:latin typeface="DejaVu Sans"/>
                <a:cs typeface="DejaVu Sans"/>
              </a:rPr>
              <a:t>Classification—a classical </a:t>
            </a:r>
            <a:r>
              <a:rPr sz="2000" spc="-10" dirty="0">
                <a:latin typeface="DejaVu Sans"/>
                <a:cs typeface="DejaVu Sans"/>
              </a:rPr>
              <a:t>problem extensively </a:t>
            </a:r>
            <a:r>
              <a:rPr sz="2000" spc="-5" dirty="0">
                <a:latin typeface="DejaVu Sans"/>
                <a:cs typeface="DejaVu Sans"/>
              </a:rPr>
              <a:t>studied by  statisticians and machine </a:t>
            </a:r>
            <a:r>
              <a:rPr sz="2000" spc="-10" dirty="0">
                <a:latin typeface="DejaVu Sans"/>
                <a:cs typeface="DejaVu Sans"/>
              </a:rPr>
              <a:t>learning</a:t>
            </a:r>
            <a:r>
              <a:rPr sz="2000" spc="5" dirty="0">
                <a:latin typeface="DejaVu Sans"/>
                <a:cs typeface="DejaVu Sans"/>
              </a:rPr>
              <a:t> </a:t>
            </a:r>
            <a:r>
              <a:rPr sz="2000" spc="-10" dirty="0">
                <a:latin typeface="DejaVu Sans"/>
                <a:cs typeface="DejaVu Sans"/>
              </a:rPr>
              <a:t>researchers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0" y="20002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1894839"/>
            <a:ext cx="74060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000" spc="-20" dirty="0">
                <a:latin typeface="DejaVu Sans"/>
                <a:cs typeface="DejaVu Sans"/>
              </a:rPr>
              <a:t>Scalability: </a:t>
            </a:r>
            <a:r>
              <a:rPr sz="2000" spc="-5" dirty="0">
                <a:latin typeface="DejaVu Sans"/>
                <a:cs typeface="DejaVu Sans"/>
              </a:rPr>
              <a:t>Classifying data sets with millions of </a:t>
            </a:r>
            <a:r>
              <a:rPr sz="2000" spc="-10" dirty="0">
                <a:latin typeface="DejaVu Sans"/>
                <a:cs typeface="DejaVu Sans"/>
              </a:rPr>
              <a:t>examples  </a:t>
            </a:r>
            <a:r>
              <a:rPr sz="2000" dirty="0">
                <a:latin typeface="DejaVu Sans"/>
                <a:cs typeface="DejaVu Sans"/>
              </a:rPr>
              <a:t>and </a:t>
            </a:r>
            <a:r>
              <a:rPr sz="2000" spc="-10" dirty="0">
                <a:latin typeface="DejaVu Sans"/>
                <a:cs typeface="DejaVu Sans"/>
              </a:rPr>
              <a:t>hundreds </a:t>
            </a:r>
            <a:r>
              <a:rPr sz="2000" dirty="0">
                <a:latin typeface="DejaVu Sans"/>
                <a:cs typeface="DejaVu Sans"/>
              </a:rPr>
              <a:t>of </a:t>
            </a:r>
            <a:r>
              <a:rPr sz="2000" spc="-5" dirty="0">
                <a:latin typeface="DejaVu Sans"/>
                <a:cs typeface="DejaVu Sans"/>
              </a:rPr>
              <a:t>attributes with </a:t>
            </a:r>
            <a:r>
              <a:rPr sz="2000" spc="-10" dirty="0">
                <a:latin typeface="DejaVu Sans"/>
                <a:cs typeface="DejaVu Sans"/>
              </a:rPr>
              <a:t>reasonable</a:t>
            </a:r>
            <a:r>
              <a:rPr sz="2000" spc="10" dirty="0">
                <a:latin typeface="DejaVu Sans"/>
                <a:cs typeface="DejaVu Sans"/>
              </a:rPr>
              <a:t> </a:t>
            </a:r>
            <a:r>
              <a:rPr sz="2000" dirty="0">
                <a:latin typeface="DejaVu Sans"/>
                <a:cs typeface="DejaVu Sans"/>
              </a:rPr>
              <a:t>speed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80" y="299212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3008629"/>
            <a:ext cx="5037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DejaVu Sans"/>
                <a:cs typeface="DejaVu Sans"/>
              </a:rPr>
              <a:t>Why </a:t>
            </a:r>
            <a:r>
              <a:rPr sz="2000" spc="-5" dirty="0">
                <a:latin typeface="DejaVu Sans"/>
                <a:cs typeface="DejaVu Sans"/>
              </a:rPr>
              <a:t>is decision </a:t>
            </a:r>
            <a:r>
              <a:rPr sz="2000" spc="-15" dirty="0">
                <a:latin typeface="DejaVu Sans"/>
                <a:cs typeface="DejaVu Sans"/>
              </a:rPr>
              <a:t>tree </a:t>
            </a:r>
            <a:r>
              <a:rPr sz="2000" spc="-5" dirty="0">
                <a:latin typeface="DejaVu Sans"/>
                <a:cs typeface="DejaVu Sans"/>
              </a:rPr>
              <a:t>induction</a:t>
            </a:r>
            <a:r>
              <a:rPr sz="2000" spc="-1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popular?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7580" y="3446779"/>
            <a:ext cx="7506970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0670">
              <a:lnSpc>
                <a:spcPct val="140000"/>
              </a:lnSpc>
              <a:spcBef>
                <a:spcPts val="100"/>
              </a:spcBef>
              <a:buFont typeface="Liberation Serif"/>
              <a:buChar char="–"/>
              <a:tabLst>
                <a:tab pos="292735" algn="l"/>
                <a:tab pos="293370" algn="l"/>
              </a:tabLst>
            </a:pPr>
            <a:r>
              <a:rPr sz="2000" spc="-10" dirty="0">
                <a:latin typeface="DejaVu Sans"/>
                <a:cs typeface="DejaVu Sans"/>
              </a:rPr>
              <a:t>relatively </a:t>
            </a:r>
            <a:r>
              <a:rPr sz="2000" spc="-5" dirty="0">
                <a:latin typeface="DejaVu Sans"/>
                <a:cs typeface="DejaVu Sans"/>
              </a:rPr>
              <a:t>faster </a:t>
            </a:r>
            <a:r>
              <a:rPr sz="2000" spc="-10" dirty="0">
                <a:latin typeface="DejaVu Sans"/>
                <a:cs typeface="DejaVu Sans"/>
              </a:rPr>
              <a:t>learning </a:t>
            </a:r>
            <a:r>
              <a:rPr sz="2000" dirty="0">
                <a:latin typeface="DejaVu Sans"/>
                <a:cs typeface="DejaVu Sans"/>
              </a:rPr>
              <a:t>speed </a:t>
            </a:r>
            <a:r>
              <a:rPr sz="2000" spc="-5" dirty="0">
                <a:latin typeface="DejaVu Sans"/>
                <a:cs typeface="DejaVu Sans"/>
              </a:rPr>
              <a:t>(than other classification  methods)</a:t>
            </a:r>
            <a:endParaRPr sz="2000">
              <a:latin typeface="DejaVu Sans"/>
              <a:cs typeface="DejaVu Sans"/>
            </a:endParaRPr>
          </a:p>
          <a:p>
            <a:pPr marL="293370" marR="1419225" indent="-280670">
              <a:lnSpc>
                <a:spcPct val="140000"/>
              </a:lnSpc>
              <a:spcBef>
                <a:spcPts val="1040"/>
              </a:spcBef>
              <a:buFont typeface="Liberation Serif"/>
              <a:buChar char="–"/>
              <a:tabLst>
                <a:tab pos="292735" algn="l"/>
                <a:tab pos="293370" algn="l"/>
              </a:tabLst>
            </a:pPr>
            <a:r>
              <a:rPr sz="2000" spc="-5" dirty="0">
                <a:latin typeface="DejaVu Sans"/>
                <a:cs typeface="DejaVu Sans"/>
              </a:rPr>
              <a:t>convertible to simple and </a:t>
            </a:r>
            <a:r>
              <a:rPr sz="2000" dirty="0">
                <a:latin typeface="DejaVu Sans"/>
                <a:cs typeface="DejaVu Sans"/>
              </a:rPr>
              <a:t>easy </a:t>
            </a:r>
            <a:r>
              <a:rPr sz="2000" spc="-5" dirty="0">
                <a:latin typeface="DejaVu Sans"/>
                <a:cs typeface="DejaVu Sans"/>
              </a:rPr>
              <a:t>to understand  classification </a:t>
            </a:r>
            <a:r>
              <a:rPr sz="2000" dirty="0">
                <a:latin typeface="DejaVu Sans"/>
                <a:cs typeface="DejaVu Sans"/>
              </a:rPr>
              <a:t>rules</a:t>
            </a:r>
            <a:endParaRPr sz="2000">
              <a:latin typeface="DejaVu Sans"/>
              <a:cs typeface="DejaVu Sans"/>
            </a:endParaRPr>
          </a:p>
          <a:p>
            <a:pPr marL="293370" indent="-280670">
              <a:lnSpc>
                <a:spcPct val="100000"/>
              </a:lnSpc>
              <a:spcBef>
                <a:spcPts val="2010"/>
              </a:spcBef>
              <a:buFont typeface="Liberation Serif"/>
              <a:buChar char="–"/>
              <a:tabLst>
                <a:tab pos="292735" algn="l"/>
                <a:tab pos="293370" algn="l"/>
              </a:tabLst>
            </a:pPr>
            <a:r>
              <a:rPr sz="2000" spc="-5" dirty="0">
                <a:latin typeface="DejaVu Sans"/>
                <a:cs typeface="DejaVu Sans"/>
              </a:rPr>
              <a:t>can use </a:t>
            </a:r>
            <a:r>
              <a:rPr sz="2000" dirty="0">
                <a:latin typeface="DejaVu Sans"/>
                <a:cs typeface="DejaVu Sans"/>
              </a:rPr>
              <a:t>SQL queries </a:t>
            </a:r>
            <a:r>
              <a:rPr sz="2000" spc="-5" dirty="0">
                <a:latin typeface="DejaVu Sans"/>
                <a:cs typeface="DejaVu Sans"/>
              </a:rPr>
              <a:t>for accessing databases</a:t>
            </a:r>
            <a:endParaRPr sz="2000">
              <a:latin typeface="DejaVu Sans"/>
              <a:cs typeface="DejaVu Sans"/>
            </a:endParaRPr>
          </a:p>
          <a:p>
            <a:pPr marL="293370" indent="-280670">
              <a:lnSpc>
                <a:spcPct val="100000"/>
              </a:lnSpc>
              <a:spcBef>
                <a:spcPts val="2000"/>
              </a:spcBef>
              <a:buFont typeface="Liberation Serif"/>
              <a:buChar char="–"/>
              <a:tabLst>
                <a:tab pos="292735" algn="l"/>
                <a:tab pos="293370" algn="l"/>
              </a:tabLst>
            </a:pPr>
            <a:r>
              <a:rPr sz="2000" spc="-5" dirty="0">
                <a:latin typeface="DejaVu Sans"/>
                <a:cs typeface="DejaVu Sans"/>
              </a:rPr>
              <a:t>comparable classification accuracy with other</a:t>
            </a:r>
            <a:r>
              <a:rPr sz="2000" spc="3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methods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30" y="306070"/>
            <a:ext cx="7033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Classification—A </a:t>
            </a:r>
            <a:r>
              <a:rPr spc="-65" dirty="0"/>
              <a:t>Two-Step</a:t>
            </a:r>
            <a:r>
              <a:rPr spc="-25" dirty="0"/>
              <a:t> 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1379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20167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2933700"/>
            <a:ext cx="114935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0" y="433959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52565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890" y="1007109"/>
            <a:ext cx="8179434" cy="502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855">
              <a:lnSpc>
                <a:spcPct val="140000"/>
              </a:lnSpc>
              <a:spcBef>
                <a:spcPts val="100"/>
              </a:spcBef>
            </a:pPr>
            <a:r>
              <a:rPr sz="2000" spc="190" dirty="0">
                <a:latin typeface="Times New Roman"/>
                <a:cs typeface="Times New Roman"/>
              </a:rPr>
              <a:t>Data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classification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two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step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process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consisting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b="1" spc="204" dirty="0">
                <a:latin typeface="Times New Roman"/>
                <a:cs typeface="Times New Roman"/>
              </a:rPr>
              <a:t>Learning</a:t>
            </a:r>
            <a:r>
              <a:rPr sz="2000" b="1" spc="80" dirty="0">
                <a:latin typeface="Times New Roman"/>
                <a:cs typeface="Times New Roman"/>
              </a:rPr>
              <a:t> </a:t>
            </a:r>
            <a:r>
              <a:rPr sz="2000" b="1" spc="229" dirty="0">
                <a:latin typeface="Times New Roman"/>
                <a:cs typeface="Times New Roman"/>
              </a:rPr>
              <a:t>and  </a:t>
            </a:r>
            <a:r>
              <a:rPr sz="2000" b="1" spc="190" dirty="0">
                <a:latin typeface="Times New Roman"/>
                <a:cs typeface="Times New Roman"/>
              </a:rPr>
              <a:t>Classification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step</a:t>
            </a:r>
            <a:endParaRPr sz="2000">
              <a:latin typeface="Times New Roman"/>
              <a:cs typeface="Times New Roman"/>
            </a:endParaRPr>
          </a:p>
          <a:p>
            <a:pPr marL="12700" marR="581025">
              <a:lnSpc>
                <a:spcPct val="140000"/>
              </a:lnSpc>
              <a:spcBef>
                <a:spcPts val="400"/>
              </a:spcBef>
            </a:pPr>
            <a:r>
              <a:rPr sz="2000" b="1" spc="204" dirty="0">
                <a:latin typeface="Times New Roman"/>
                <a:cs typeface="Times New Roman"/>
              </a:rPr>
              <a:t>Learning</a:t>
            </a:r>
            <a:r>
              <a:rPr sz="2000" b="1" spc="80" dirty="0">
                <a:latin typeface="Times New Roman"/>
                <a:cs typeface="Times New Roman"/>
              </a:rPr>
              <a:t> </a:t>
            </a:r>
            <a:r>
              <a:rPr sz="2000" b="1" spc="150" dirty="0">
                <a:latin typeface="Times New Roman"/>
                <a:cs typeface="Times New Roman"/>
              </a:rPr>
              <a:t>step: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classification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algorithm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built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classifier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by  </a:t>
            </a:r>
            <a:r>
              <a:rPr sz="2000" spc="135" dirty="0">
                <a:latin typeface="Times New Roman"/>
                <a:cs typeface="Times New Roman"/>
              </a:rPr>
              <a:t>analyzing </a:t>
            </a:r>
            <a:r>
              <a:rPr sz="2000" spc="110" dirty="0">
                <a:latin typeface="Times New Roman"/>
                <a:cs typeface="Times New Roman"/>
              </a:rPr>
              <a:t>or </a:t>
            </a:r>
            <a:r>
              <a:rPr sz="2000" spc="120" dirty="0">
                <a:latin typeface="Times New Roman"/>
                <a:cs typeface="Times New Roman"/>
              </a:rPr>
              <a:t>“learning </a:t>
            </a:r>
            <a:r>
              <a:rPr sz="2000" spc="65" dirty="0">
                <a:latin typeface="Times New Roman"/>
                <a:cs typeface="Times New Roman"/>
              </a:rPr>
              <a:t>from”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training </a:t>
            </a:r>
            <a:r>
              <a:rPr sz="2000" spc="130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150" dirty="0">
                <a:latin typeface="Times New Roman"/>
                <a:cs typeface="Times New Roman"/>
              </a:rPr>
              <a:t>Training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set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made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database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their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associated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class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label.</a:t>
            </a:r>
            <a:endParaRPr sz="2000">
              <a:latin typeface="Times New Roman"/>
              <a:cs typeface="Times New Roman"/>
            </a:endParaRPr>
          </a:p>
          <a:p>
            <a:pPr marL="12700" marR="332105">
              <a:lnSpc>
                <a:spcPct val="139600"/>
              </a:lnSpc>
              <a:spcBef>
                <a:spcPts val="509"/>
              </a:spcBef>
              <a:tabLst>
                <a:tab pos="1236980" algn="l"/>
              </a:tabLst>
            </a:pPr>
            <a:r>
              <a:rPr sz="2000" spc="130" dirty="0">
                <a:latin typeface="Times New Roman"/>
                <a:cs typeface="Times New Roman"/>
              </a:rPr>
              <a:t>Tuple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X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represented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by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dimensional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vector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(x1,x2,x3,x4...xn)  </a:t>
            </a:r>
            <a:r>
              <a:rPr sz="2000" spc="114" dirty="0">
                <a:latin typeface="Times New Roman"/>
                <a:cs typeface="Times New Roman"/>
              </a:rPr>
              <a:t>depicting	</a:t>
            </a:r>
            <a:r>
              <a:rPr sz="2000" spc="220" dirty="0">
                <a:latin typeface="Times New Roman"/>
                <a:cs typeface="Times New Roman"/>
              </a:rPr>
              <a:t>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measurements.</a:t>
            </a:r>
            <a:endParaRPr sz="2000">
              <a:latin typeface="Times New Roman"/>
              <a:cs typeface="Times New Roman"/>
            </a:endParaRPr>
          </a:p>
          <a:p>
            <a:pPr marL="12700" marR="361950">
              <a:lnSpc>
                <a:spcPct val="140000"/>
              </a:lnSpc>
              <a:spcBef>
                <a:spcPts val="500"/>
              </a:spcBef>
            </a:pPr>
            <a:r>
              <a:rPr sz="2000" spc="165" dirty="0">
                <a:latin typeface="Times New Roman"/>
                <a:cs typeface="Times New Roman"/>
              </a:rPr>
              <a:t>Each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X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belong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predefined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class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class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label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attribute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  </a:t>
            </a:r>
            <a:r>
              <a:rPr sz="2000" spc="125" dirty="0">
                <a:latin typeface="Times New Roman"/>
                <a:cs typeface="Times New Roman"/>
              </a:rPr>
              <a:t>discrete­valued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unordered.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14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individual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making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up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training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set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referred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204" dirty="0">
                <a:latin typeface="Times New Roman"/>
                <a:cs typeface="Times New Roman"/>
              </a:rPr>
              <a:t>training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210" dirty="0">
                <a:latin typeface="Times New Roman"/>
                <a:cs typeface="Times New Roman"/>
              </a:rPr>
              <a:t>tuples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30" y="306070"/>
            <a:ext cx="7033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Classification—A </a:t>
            </a:r>
            <a:r>
              <a:rPr spc="-65" dirty="0"/>
              <a:t>Two-Step</a:t>
            </a:r>
            <a:r>
              <a:rPr spc="-25" dirty="0"/>
              <a:t> Process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35025"/>
            <a:ext cx="8229600" cy="602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08585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489" y="1101090"/>
            <a:ext cx="702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Times New Roman"/>
                <a:cs typeface="Times New Roman"/>
              </a:rPr>
              <a:t>Decision </a:t>
            </a:r>
            <a:r>
              <a:rPr sz="1800" spc="150" dirty="0">
                <a:latin typeface="Times New Roman"/>
                <a:cs typeface="Times New Roman"/>
              </a:rPr>
              <a:t>tree </a:t>
            </a:r>
            <a:r>
              <a:rPr sz="1800" spc="114" dirty="0">
                <a:latin typeface="Times New Roman"/>
                <a:cs typeface="Times New Roman"/>
              </a:rPr>
              <a:t>induction </a:t>
            </a:r>
            <a:r>
              <a:rPr sz="1800" spc="95" dirty="0">
                <a:latin typeface="Times New Roman"/>
                <a:cs typeface="Times New Roman"/>
              </a:rPr>
              <a:t>is </a:t>
            </a:r>
            <a:r>
              <a:rPr sz="1800" spc="160" dirty="0">
                <a:latin typeface="Times New Roman"/>
                <a:cs typeface="Times New Roman"/>
              </a:rPr>
              <a:t>the </a:t>
            </a:r>
            <a:r>
              <a:rPr sz="1800" spc="135" dirty="0">
                <a:latin typeface="Times New Roman"/>
                <a:cs typeface="Times New Roman"/>
              </a:rPr>
              <a:t>learning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85" dirty="0">
                <a:latin typeface="Times New Roman"/>
                <a:cs typeface="Times New Roman"/>
              </a:rPr>
              <a:t>decision </a:t>
            </a:r>
            <a:r>
              <a:rPr sz="1800" spc="145" dirty="0">
                <a:latin typeface="Times New Roman"/>
                <a:cs typeface="Times New Roman"/>
              </a:rPr>
              <a:t>trees </a:t>
            </a:r>
            <a:r>
              <a:rPr sz="1800" spc="100" dirty="0">
                <a:latin typeface="Times New Roman"/>
                <a:cs typeface="Times New Roman"/>
              </a:rPr>
              <a:t>from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917700"/>
            <a:ext cx="106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Liberation Serif"/>
                <a:cs typeface="Liberation Serif"/>
              </a:rPr>
              <a:t>•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489" y="1484629"/>
            <a:ext cx="454279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imes New Roman"/>
                <a:cs typeface="Times New Roman"/>
              </a:rPr>
              <a:t>labelled </a:t>
            </a:r>
            <a:r>
              <a:rPr sz="1800" spc="145" dirty="0">
                <a:latin typeface="Times New Roman"/>
                <a:cs typeface="Times New Roman"/>
              </a:rPr>
              <a:t>training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tuples.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63000"/>
              </a:lnSpc>
            </a:pPr>
            <a:r>
              <a:rPr sz="1800" spc="80" dirty="0">
                <a:latin typeface="Times New Roman"/>
                <a:cs typeface="Times New Roman"/>
              </a:rPr>
              <a:t>Decision </a:t>
            </a:r>
            <a:r>
              <a:rPr sz="1800" spc="150" dirty="0">
                <a:latin typeface="Times New Roman"/>
                <a:cs typeface="Times New Roman"/>
              </a:rPr>
              <a:t>tree </a:t>
            </a:r>
            <a:r>
              <a:rPr sz="1800" spc="130" dirty="0">
                <a:latin typeface="Times New Roman"/>
                <a:cs typeface="Times New Roman"/>
              </a:rPr>
              <a:t>algorithm known </a:t>
            </a:r>
            <a:r>
              <a:rPr sz="1800" spc="165" dirty="0">
                <a:latin typeface="Times New Roman"/>
                <a:cs typeface="Times New Roman"/>
              </a:rPr>
              <a:t>as </a:t>
            </a:r>
            <a:r>
              <a:rPr sz="1800" spc="105" dirty="0">
                <a:latin typeface="Times New Roman"/>
                <a:cs typeface="Times New Roman"/>
              </a:rPr>
              <a:t>ID3  </a:t>
            </a:r>
            <a:r>
              <a:rPr sz="1800" spc="80" dirty="0">
                <a:latin typeface="Times New Roman"/>
                <a:cs typeface="Times New Roman"/>
              </a:rPr>
              <a:t>Decision </a:t>
            </a:r>
            <a:r>
              <a:rPr sz="1800" spc="150" dirty="0">
                <a:latin typeface="Times New Roman"/>
                <a:cs typeface="Times New Roman"/>
              </a:rPr>
              <a:t>tree </a:t>
            </a:r>
            <a:r>
              <a:rPr sz="1800" spc="90" dirty="0">
                <a:latin typeface="Times New Roman"/>
                <a:cs typeface="Times New Roman"/>
              </a:rPr>
              <a:t>is </a:t>
            </a:r>
            <a:r>
              <a:rPr sz="1800" spc="200" dirty="0">
                <a:latin typeface="Times New Roman"/>
                <a:cs typeface="Times New Roman"/>
              </a:rPr>
              <a:t>a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flowchart­like </a:t>
            </a:r>
            <a:r>
              <a:rPr sz="1800" spc="155" dirty="0">
                <a:latin typeface="Times New Roman"/>
                <a:cs typeface="Times New Roman"/>
              </a:rPr>
              <a:t>structure </a:t>
            </a:r>
            <a:r>
              <a:rPr sz="1800" spc="50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969" y="2841193"/>
            <a:ext cx="20383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150" dirty="0">
                <a:latin typeface="Times New Roman"/>
                <a:cs typeface="Times New Roman"/>
              </a:rPr>
              <a:t>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6350" y="2825750"/>
            <a:ext cx="372237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5250" algn="l"/>
              </a:tabLst>
            </a:pPr>
            <a:r>
              <a:rPr sz="1800" spc="160" dirty="0">
                <a:latin typeface="Times New Roman"/>
                <a:cs typeface="Times New Roman"/>
              </a:rPr>
              <a:t>Internal </a:t>
            </a:r>
            <a:r>
              <a:rPr sz="1800" spc="95" dirty="0">
                <a:latin typeface="Times New Roman"/>
                <a:cs typeface="Times New Roman"/>
              </a:rPr>
              <a:t>node=&gt;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test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on	</a:t>
            </a:r>
            <a:r>
              <a:rPr sz="1800" spc="19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attribu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spc="130" dirty="0">
                <a:latin typeface="Times New Roman"/>
                <a:cs typeface="Times New Roman"/>
              </a:rPr>
              <a:t>Branch=&gt; </a:t>
            </a:r>
            <a:r>
              <a:rPr sz="1800" spc="95" dirty="0">
                <a:latin typeface="Times New Roman"/>
                <a:cs typeface="Times New Roman"/>
              </a:rPr>
              <a:t>outcome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165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test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869" y="2811779"/>
            <a:ext cx="13970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erif"/>
                <a:cs typeface="Liberation Serif"/>
              </a:rPr>
              <a:t>–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Liberation Serif"/>
                <a:cs typeface="Liberation Serif"/>
              </a:rPr>
              <a:t>–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Liberation Serif"/>
                <a:cs typeface="Liberation Serif"/>
              </a:rPr>
              <a:t>–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350" y="3719829"/>
            <a:ext cx="344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imes New Roman"/>
                <a:cs typeface="Times New Roman"/>
              </a:rPr>
              <a:t>Leaf </a:t>
            </a:r>
            <a:r>
              <a:rPr sz="1800" spc="95" dirty="0">
                <a:latin typeface="Times New Roman"/>
                <a:cs typeface="Times New Roman"/>
              </a:rPr>
              <a:t>node=&gt; </a:t>
            </a:r>
            <a:r>
              <a:rPr sz="1800" spc="105" dirty="0">
                <a:latin typeface="Times New Roman"/>
                <a:cs typeface="Times New Roman"/>
              </a:rPr>
              <a:t>holds </a:t>
            </a:r>
            <a:r>
              <a:rPr sz="1800" spc="165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class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labe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9134" y="3735273"/>
            <a:ext cx="7239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spc="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4231640"/>
            <a:ext cx="12827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45" dirty="0">
                <a:latin typeface="DejaVu Sans"/>
                <a:cs typeface="DejaVu Sans"/>
              </a:rPr>
              <a:t>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489" y="4166870"/>
            <a:ext cx="317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imes New Roman"/>
                <a:cs typeface="Times New Roman"/>
              </a:rPr>
              <a:t>Eg: </a:t>
            </a:r>
            <a:r>
              <a:rPr sz="1800" spc="200" dirty="0">
                <a:latin typeface="Times New Roman"/>
                <a:cs typeface="Times New Roman"/>
              </a:rPr>
              <a:t>a </a:t>
            </a:r>
            <a:r>
              <a:rPr sz="1800" spc="85" dirty="0">
                <a:latin typeface="Times New Roman"/>
                <a:cs typeface="Times New Roman"/>
              </a:rPr>
              <a:t>decision </a:t>
            </a:r>
            <a:r>
              <a:rPr sz="1800" spc="145" dirty="0">
                <a:latin typeface="Times New Roman"/>
                <a:cs typeface="Times New Roman"/>
              </a:rPr>
              <a:t>tree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for </a:t>
            </a:r>
            <a:r>
              <a:rPr sz="1800" spc="90" dirty="0">
                <a:latin typeface="Times New Roman"/>
                <a:cs typeface="Times New Roman"/>
              </a:rPr>
              <a:t>concept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669" y="4613909"/>
            <a:ext cx="317500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Times New Roman"/>
                <a:cs typeface="Times New Roman"/>
              </a:rPr>
              <a:t>buys_computer, </a:t>
            </a:r>
            <a:r>
              <a:rPr sz="1800" spc="150" dirty="0">
                <a:latin typeface="Times New Roman"/>
                <a:cs typeface="Times New Roman"/>
              </a:rPr>
              <a:t>internal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spc="155" dirty="0">
                <a:latin typeface="Times New Roman"/>
                <a:cs typeface="Times New Roman"/>
              </a:rPr>
              <a:t>reprsents </a:t>
            </a:r>
            <a:r>
              <a:rPr sz="1800" spc="200" dirty="0">
                <a:latin typeface="Times New Roman"/>
                <a:cs typeface="Times New Roman"/>
              </a:rPr>
              <a:t>a </a:t>
            </a:r>
            <a:r>
              <a:rPr sz="1800" spc="150" dirty="0">
                <a:latin typeface="Times New Roman"/>
                <a:cs typeface="Times New Roman"/>
              </a:rPr>
              <a:t>test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on </a:t>
            </a:r>
            <a:r>
              <a:rPr sz="1800" spc="155" dirty="0">
                <a:latin typeface="Times New Roman"/>
                <a:cs typeface="Times New Roman"/>
              </a:rPr>
              <a:t>attribute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669" y="5507990"/>
            <a:ext cx="381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Times New Roman"/>
                <a:cs typeface="Times New Roman"/>
              </a:rPr>
              <a:t>and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each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leaf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node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50" dirty="0">
                <a:latin typeface="Times New Roman"/>
                <a:cs typeface="Times New Roman"/>
              </a:rPr>
              <a:t>reprsents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200" dirty="0">
                <a:latin typeface="Times New Roman"/>
                <a:cs typeface="Times New Roman"/>
              </a:rPr>
              <a:t>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81860" y="341629"/>
            <a:ext cx="4751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spc="-145" dirty="0"/>
              <a:t>Tree</a:t>
            </a:r>
            <a:r>
              <a:rPr spc="-60" dirty="0"/>
              <a:t> </a:t>
            </a:r>
            <a:r>
              <a:rPr spc="-5" dirty="0"/>
              <a:t>Induction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90920" y="1755139"/>
            <a:ext cx="744220" cy="458470"/>
          </a:xfrm>
          <a:prstGeom prst="rect">
            <a:avLst/>
          </a:prstGeom>
          <a:solidFill>
            <a:srgbClr val="00CCFF"/>
          </a:solidFill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Liberation Serif"/>
                <a:cs typeface="Liberation Serif"/>
              </a:rPr>
              <a:t>age?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8370" y="2796708"/>
            <a:ext cx="67754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Liberation Serif"/>
                <a:cs typeface="Liberation Serif"/>
              </a:rPr>
              <a:t>overc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3754" y="275082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iberation Serif"/>
                <a:cs typeface="Liberation Serif"/>
              </a:rPr>
              <a:t>a</a:t>
            </a:r>
            <a:r>
              <a:rPr sz="2400" spc="-10" dirty="0">
                <a:latin typeface="Liberation Serif"/>
                <a:cs typeface="Liberation Serif"/>
              </a:rPr>
              <a:t>s</a:t>
            </a:r>
            <a:r>
              <a:rPr sz="2400" dirty="0">
                <a:latin typeface="Liberation Serif"/>
                <a:cs typeface="Liberation Serif"/>
              </a:rPr>
              <a:t>t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5670" y="3619500"/>
            <a:ext cx="1202690" cy="458470"/>
          </a:xfrm>
          <a:prstGeom prst="rect">
            <a:avLst/>
          </a:prstGeom>
          <a:solidFill>
            <a:srgbClr val="00FFCC"/>
          </a:solidFill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Liberation Serif"/>
                <a:cs typeface="Liberation Serif"/>
              </a:rPr>
              <a:t>student?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2659" y="3619500"/>
            <a:ext cx="1807210" cy="458470"/>
          </a:xfrm>
          <a:prstGeom prst="rect">
            <a:avLst/>
          </a:prstGeom>
          <a:solidFill>
            <a:srgbClr val="99CCFF"/>
          </a:solidFill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Liberation Serif"/>
                <a:cs typeface="Liberation Serif"/>
              </a:rPr>
              <a:t>credit</a:t>
            </a:r>
            <a:r>
              <a:rPr sz="2400" spc="-45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rating?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4140" y="2241550"/>
            <a:ext cx="740410" cy="1301750"/>
          </a:xfrm>
          <a:custGeom>
            <a:avLst/>
            <a:gdLst/>
            <a:ahLst/>
            <a:cxnLst/>
            <a:rect l="l" t="t" r="r" b="b"/>
            <a:pathLst>
              <a:path w="740410" h="1301750">
                <a:moveTo>
                  <a:pt x="740410" y="0"/>
                </a:moveTo>
                <a:lnTo>
                  <a:pt x="0" y="130175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3970" y="2286000"/>
            <a:ext cx="6350" cy="534670"/>
          </a:xfrm>
          <a:custGeom>
            <a:avLst/>
            <a:gdLst/>
            <a:ahLst/>
            <a:cxnLst/>
            <a:rect l="l" t="t" r="r" b="b"/>
            <a:pathLst>
              <a:path w="6350" h="534669">
                <a:moveTo>
                  <a:pt x="6350" y="0"/>
                </a:moveTo>
                <a:lnTo>
                  <a:pt x="0" y="53467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9730" y="2207260"/>
            <a:ext cx="1229360" cy="1395730"/>
          </a:xfrm>
          <a:custGeom>
            <a:avLst/>
            <a:gdLst/>
            <a:ahLst/>
            <a:cxnLst/>
            <a:rect l="l" t="t" r="r" b="b"/>
            <a:pathLst>
              <a:path w="1229359" h="1395729">
                <a:moveTo>
                  <a:pt x="0" y="0"/>
                </a:moveTo>
                <a:lnTo>
                  <a:pt x="1229360" y="139572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2220" y="2660650"/>
            <a:ext cx="836930" cy="458470"/>
          </a:xfrm>
          <a:custGeom>
            <a:avLst/>
            <a:gdLst/>
            <a:ahLst/>
            <a:cxnLst/>
            <a:rect l="l" t="t" r="r" b="b"/>
            <a:pathLst>
              <a:path w="836929" h="458469">
                <a:moveTo>
                  <a:pt x="836929" y="0"/>
                </a:moveTo>
                <a:lnTo>
                  <a:pt x="0" y="0"/>
                </a:lnTo>
                <a:lnTo>
                  <a:pt x="0" y="458470"/>
                </a:lnTo>
                <a:lnTo>
                  <a:pt x="836929" y="458470"/>
                </a:lnTo>
                <a:lnTo>
                  <a:pt x="8369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2220" y="2660650"/>
            <a:ext cx="836930" cy="458470"/>
          </a:xfrm>
          <a:custGeom>
            <a:avLst/>
            <a:gdLst/>
            <a:ahLst/>
            <a:cxnLst/>
            <a:rect l="l" t="t" r="r" b="b"/>
            <a:pathLst>
              <a:path w="836929" h="458469">
                <a:moveTo>
                  <a:pt x="417829" y="458470"/>
                </a:moveTo>
                <a:lnTo>
                  <a:pt x="0" y="458470"/>
                </a:lnTo>
                <a:lnTo>
                  <a:pt x="0" y="0"/>
                </a:lnTo>
                <a:lnTo>
                  <a:pt x="836929" y="0"/>
                </a:lnTo>
                <a:lnTo>
                  <a:pt x="836929" y="458470"/>
                </a:lnTo>
                <a:lnTo>
                  <a:pt x="417829" y="458470"/>
                </a:lnTo>
                <a:close/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62220" y="2693670"/>
            <a:ext cx="836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Liberation Serif"/>
                <a:cs typeface="Liberation Serif"/>
              </a:rPr>
              <a:t>&lt;=30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35190" y="2776220"/>
            <a:ext cx="662940" cy="4584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latin typeface="Liberation Serif"/>
                <a:cs typeface="Liberation Serif"/>
              </a:rPr>
              <a:t>&gt;40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1979" y="4088129"/>
            <a:ext cx="624840" cy="972819"/>
          </a:xfrm>
          <a:custGeom>
            <a:avLst/>
            <a:gdLst/>
            <a:ahLst/>
            <a:cxnLst/>
            <a:rect l="l" t="t" r="r" b="b"/>
            <a:pathLst>
              <a:path w="624839" h="972820">
                <a:moveTo>
                  <a:pt x="624840" y="0"/>
                </a:moveTo>
                <a:lnTo>
                  <a:pt x="0" y="9728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20029" y="4088129"/>
            <a:ext cx="558800" cy="972819"/>
          </a:xfrm>
          <a:custGeom>
            <a:avLst/>
            <a:gdLst/>
            <a:ahLst/>
            <a:cxnLst/>
            <a:rect l="l" t="t" r="r" b="b"/>
            <a:pathLst>
              <a:path w="558800" h="972820">
                <a:moveTo>
                  <a:pt x="0" y="0"/>
                </a:moveTo>
                <a:lnTo>
                  <a:pt x="558800" y="9728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0109" y="4088129"/>
            <a:ext cx="570230" cy="897890"/>
          </a:xfrm>
          <a:custGeom>
            <a:avLst/>
            <a:gdLst/>
            <a:ahLst/>
            <a:cxnLst/>
            <a:rect l="l" t="t" r="r" b="b"/>
            <a:pathLst>
              <a:path w="570229" h="897889">
                <a:moveTo>
                  <a:pt x="570230" y="0"/>
                </a:moveTo>
                <a:lnTo>
                  <a:pt x="0" y="8978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40700" y="4088129"/>
            <a:ext cx="502920" cy="897890"/>
          </a:xfrm>
          <a:custGeom>
            <a:avLst/>
            <a:gdLst/>
            <a:ahLst/>
            <a:cxnLst/>
            <a:rect l="l" t="t" r="r" b="b"/>
            <a:pathLst>
              <a:path w="502920" h="897889">
                <a:moveTo>
                  <a:pt x="0" y="0"/>
                </a:moveTo>
                <a:lnTo>
                  <a:pt x="502920" y="8978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70320" y="3129279"/>
            <a:ext cx="0" cy="427990"/>
          </a:xfrm>
          <a:custGeom>
            <a:avLst/>
            <a:gdLst/>
            <a:ahLst/>
            <a:cxnLst/>
            <a:rect l="l" t="t" r="r" b="b"/>
            <a:pathLst>
              <a:path h="427989">
                <a:moveTo>
                  <a:pt x="0" y="0"/>
                </a:moveTo>
                <a:lnTo>
                  <a:pt x="0" y="4279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87190" y="5063490"/>
            <a:ext cx="490220" cy="45847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469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Liberation Serif"/>
                <a:cs typeface="Liberation Serif"/>
              </a:rPr>
              <a:t>no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66740" y="5063490"/>
            <a:ext cx="591820" cy="4584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Liberation Serif"/>
                <a:cs typeface="Liberation Serif"/>
              </a:rPr>
              <a:t>yes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16290" y="4989829"/>
            <a:ext cx="591820" cy="457200"/>
          </a:xfrm>
          <a:custGeom>
            <a:avLst/>
            <a:gdLst/>
            <a:ahLst/>
            <a:cxnLst/>
            <a:rect l="l" t="t" r="r" b="b"/>
            <a:pathLst>
              <a:path w="591820" h="457200">
                <a:moveTo>
                  <a:pt x="591819" y="0"/>
                </a:moveTo>
                <a:lnTo>
                  <a:pt x="0" y="0"/>
                </a:lnTo>
                <a:lnTo>
                  <a:pt x="0" y="457200"/>
                </a:lnTo>
                <a:lnTo>
                  <a:pt x="591819" y="457200"/>
                </a:lnTo>
                <a:lnTo>
                  <a:pt x="59181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96300" y="5022850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iberation Serif"/>
                <a:cs typeface="Liberation Serif"/>
              </a:rPr>
              <a:t>yes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48070" y="3622040"/>
            <a:ext cx="591820" cy="4584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Liberation Serif"/>
                <a:cs typeface="Liberation Serif"/>
              </a:rPr>
              <a:t>yes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39790" y="2807970"/>
            <a:ext cx="786130" cy="2971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2340"/>
              </a:lnSpc>
            </a:pPr>
            <a:r>
              <a:rPr sz="2000" b="1" dirty="0">
                <a:latin typeface="Liberation Serif"/>
                <a:cs typeface="Liberation Serif"/>
              </a:rPr>
              <a:t>31..40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34200" y="4974590"/>
            <a:ext cx="513080" cy="483870"/>
          </a:xfrm>
          <a:custGeom>
            <a:avLst/>
            <a:gdLst/>
            <a:ahLst/>
            <a:cxnLst/>
            <a:rect l="l" t="t" r="r" b="b"/>
            <a:pathLst>
              <a:path w="513079" h="483870">
                <a:moveTo>
                  <a:pt x="488950" y="0"/>
                </a:moveTo>
                <a:lnTo>
                  <a:pt x="0" y="26670"/>
                </a:lnTo>
                <a:lnTo>
                  <a:pt x="24129" y="483870"/>
                </a:lnTo>
                <a:lnTo>
                  <a:pt x="513079" y="458470"/>
                </a:lnTo>
                <a:lnTo>
                  <a:pt x="48895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 rot="21480000">
            <a:off x="6973611" y="5083805"/>
            <a:ext cx="43375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65" dirty="0">
                <a:latin typeface="Liberation Serif"/>
                <a:cs typeface="Liberation Serif"/>
              </a:rPr>
              <a:t>n</a:t>
            </a:r>
            <a:r>
              <a:rPr sz="2400" dirty="0">
                <a:latin typeface="Liberation Serif"/>
                <a:cs typeface="Liberation Serif"/>
              </a:rPr>
              <a:t>o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86419" y="4311650"/>
            <a:ext cx="610870" cy="458470"/>
          </a:xfrm>
          <a:custGeom>
            <a:avLst/>
            <a:gdLst/>
            <a:ahLst/>
            <a:cxnLst/>
            <a:rect l="l" t="t" r="r" b="b"/>
            <a:pathLst>
              <a:path w="610870" h="458470">
                <a:moveTo>
                  <a:pt x="610870" y="0"/>
                </a:moveTo>
                <a:lnTo>
                  <a:pt x="0" y="0"/>
                </a:lnTo>
                <a:lnTo>
                  <a:pt x="0" y="458469"/>
                </a:lnTo>
                <a:lnTo>
                  <a:pt x="610870" y="458469"/>
                </a:lnTo>
                <a:lnTo>
                  <a:pt x="6108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85940" y="4344670"/>
            <a:ext cx="191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  <a:tabLst>
                <a:tab pos="1392555" algn="l"/>
              </a:tabLst>
            </a:pPr>
            <a:r>
              <a:rPr sz="2400" spc="-5" dirty="0">
                <a:latin typeface="Liberation Serif"/>
                <a:cs typeface="Liberation Serif"/>
              </a:rPr>
              <a:t>excellent	</a:t>
            </a:r>
            <a:r>
              <a:rPr sz="2400" dirty="0">
                <a:latin typeface="Liberation Serif"/>
                <a:cs typeface="Liberation Serif"/>
              </a:rPr>
              <a:t>fair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83859" y="4387850"/>
            <a:ext cx="591820" cy="457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Liberation Serif"/>
                <a:cs typeface="Liberation Serif"/>
              </a:rPr>
              <a:t>yes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7059" y="4387850"/>
            <a:ext cx="502920" cy="457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Liberation Serif"/>
                <a:cs typeface="Liberation Serif"/>
              </a:rPr>
              <a:t>no</a:t>
            </a:r>
            <a:endParaRPr sz="24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76859"/>
            <a:ext cx="75571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for Decision </a:t>
            </a:r>
            <a:r>
              <a:rPr spc="-140" dirty="0"/>
              <a:t>Tree</a:t>
            </a:r>
            <a:r>
              <a:rPr spc="-50" dirty="0"/>
              <a:t> </a:t>
            </a:r>
            <a:r>
              <a:rPr spc="-5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0083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4399279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95" dirty="0">
                <a:latin typeface="DejaVu Sans"/>
                <a:cs typeface="DejaVu Sans"/>
              </a:rPr>
              <a:t>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1024890"/>
            <a:ext cx="7901305" cy="363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45" dirty="0">
                <a:latin typeface="Times New Roman"/>
                <a:cs typeface="Times New Roman"/>
              </a:rPr>
              <a:t>How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204" dirty="0">
                <a:latin typeface="Times New Roman"/>
                <a:cs typeface="Times New Roman"/>
              </a:rPr>
              <a:t>are</a:t>
            </a:r>
            <a:r>
              <a:rPr sz="2000" b="1" spc="80" dirty="0">
                <a:latin typeface="Times New Roman"/>
                <a:cs typeface="Times New Roman"/>
              </a:rPr>
              <a:t> </a:t>
            </a:r>
            <a:r>
              <a:rPr sz="2000" b="1" spc="220" dirty="0">
                <a:latin typeface="Times New Roman"/>
                <a:cs typeface="Times New Roman"/>
              </a:rPr>
              <a:t>decision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215" dirty="0">
                <a:latin typeface="Times New Roman"/>
                <a:cs typeface="Times New Roman"/>
              </a:rPr>
              <a:t>trees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240" dirty="0">
                <a:latin typeface="Times New Roman"/>
                <a:cs typeface="Times New Roman"/>
              </a:rPr>
              <a:t>used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155" dirty="0">
                <a:latin typeface="Times New Roman"/>
                <a:cs typeface="Times New Roman"/>
              </a:rPr>
              <a:t>for</a:t>
            </a:r>
            <a:r>
              <a:rPr sz="2000" b="1" spc="80" dirty="0">
                <a:latin typeface="Times New Roman"/>
                <a:cs typeface="Times New Roman"/>
              </a:rPr>
              <a:t> </a:t>
            </a:r>
            <a:r>
              <a:rPr sz="2000" b="1" spc="185" dirty="0">
                <a:latin typeface="Times New Roman"/>
                <a:cs typeface="Times New Roman"/>
              </a:rPr>
              <a:t>classification?</a:t>
            </a:r>
            <a:endParaRPr sz="2000">
              <a:latin typeface="Times New Roman"/>
              <a:cs typeface="Times New Roman"/>
            </a:endParaRPr>
          </a:p>
          <a:p>
            <a:pPr marL="416559" indent="-284480">
              <a:lnSpc>
                <a:spcPct val="100000"/>
              </a:lnSpc>
              <a:spcBef>
                <a:spcPts val="1460"/>
              </a:spcBef>
              <a:buFont typeface="Liberation Serif"/>
              <a:buChar char="–"/>
              <a:tabLst>
                <a:tab pos="415925" algn="l"/>
                <a:tab pos="416559" algn="l"/>
              </a:tabLst>
            </a:pPr>
            <a:r>
              <a:rPr sz="2000" spc="114" dirty="0">
                <a:latin typeface="Times New Roman"/>
                <a:cs typeface="Times New Roman"/>
              </a:rPr>
              <a:t>Given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X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for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which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associated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class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label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unknown</a:t>
            </a:r>
            <a:endParaRPr sz="2000">
              <a:latin typeface="Times New Roman"/>
              <a:cs typeface="Times New Roman"/>
            </a:endParaRPr>
          </a:p>
          <a:p>
            <a:pPr marL="416559" marR="5080" indent="-284480">
              <a:lnSpc>
                <a:spcPct val="140000"/>
              </a:lnSpc>
              <a:spcBef>
                <a:spcPts val="489"/>
              </a:spcBef>
              <a:buFont typeface="Liberation Serif"/>
              <a:buChar char="–"/>
              <a:tabLst>
                <a:tab pos="415925" algn="l"/>
                <a:tab pos="416559" algn="l"/>
              </a:tabLst>
            </a:pPr>
            <a:r>
              <a:rPr sz="2000" spc="14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attribute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values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tested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against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decision  </a:t>
            </a:r>
            <a:r>
              <a:rPr sz="2000" spc="165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416559" marR="193040" indent="-284480">
              <a:lnSpc>
                <a:spcPct val="140000"/>
              </a:lnSpc>
              <a:spcBef>
                <a:spcPts val="500"/>
              </a:spcBef>
              <a:buFont typeface="Liberation Serif"/>
              <a:buChar char="–"/>
              <a:tabLst>
                <a:tab pos="415925" algn="l"/>
                <a:tab pos="416559" algn="l"/>
              </a:tabLst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path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traced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from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root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leaf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node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which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holds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  </a:t>
            </a:r>
            <a:r>
              <a:rPr sz="2000" spc="114" dirty="0">
                <a:latin typeface="Times New Roman"/>
                <a:cs typeface="Times New Roman"/>
              </a:rPr>
              <a:t>class </a:t>
            </a:r>
            <a:r>
              <a:rPr sz="2000" spc="120" dirty="0">
                <a:latin typeface="Times New Roman"/>
                <a:cs typeface="Times New Roman"/>
              </a:rPr>
              <a:t>prediction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416559" indent="-284480">
              <a:lnSpc>
                <a:spcPct val="100000"/>
              </a:lnSpc>
              <a:spcBef>
                <a:spcPts val="1460"/>
              </a:spcBef>
              <a:buFont typeface="Liberation Serif"/>
              <a:buChar char="–"/>
              <a:tabLst>
                <a:tab pos="415925" algn="l"/>
                <a:tab pos="416559" algn="l"/>
              </a:tabLst>
            </a:pPr>
            <a:r>
              <a:rPr sz="2000" spc="90" dirty="0">
                <a:latin typeface="Times New Roman"/>
                <a:cs typeface="Times New Roman"/>
              </a:rPr>
              <a:t>Decision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trees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are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easily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converted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classification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rules.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b="1" spc="145" dirty="0">
                <a:latin typeface="Times New Roman"/>
                <a:cs typeface="Times New Roman"/>
              </a:rPr>
              <a:t>Why </a:t>
            </a:r>
            <a:r>
              <a:rPr sz="2000" b="1" spc="220" dirty="0">
                <a:latin typeface="Times New Roman"/>
                <a:cs typeface="Times New Roman"/>
              </a:rPr>
              <a:t>decision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180" dirty="0">
                <a:latin typeface="Times New Roman"/>
                <a:cs typeface="Times New Roman"/>
              </a:rPr>
              <a:t>trees?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488950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95" dirty="0">
                <a:latin typeface="DejaVu Sans"/>
                <a:cs typeface="DejaVu Sans"/>
              </a:rPr>
              <a:t>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537972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95" dirty="0">
                <a:latin typeface="DejaVu Sans"/>
                <a:cs typeface="DejaVu Sans"/>
              </a:rPr>
              <a:t>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586994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95" dirty="0">
                <a:latin typeface="DejaVu Sans"/>
                <a:cs typeface="DejaVu Sans"/>
              </a:rPr>
              <a:t>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635889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95" dirty="0">
                <a:latin typeface="DejaVu Sans"/>
                <a:cs typeface="DejaVu Sans"/>
              </a:rPr>
              <a:t>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7750" y="4817109"/>
            <a:ext cx="6223000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latin typeface="Times New Roman"/>
                <a:cs typeface="Times New Roman"/>
              </a:rPr>
              <a:t>Does </a:t>
            </a:r>
            <a:r>
              <a:rPr sz="2000" spc="145" dirty="0">
                <a:latin typeface="Times New Roman"/>
                <a:cs typeface="Times New Roman"/>
              </a:rPr>
              <a:t>not </a:t>
            </a:r>
            <a:r>
              <a:rPr sz="2000" spc="150" dirty="0">
                <a:latin typeface="Times New Roman"/>
                <a:cs typeface="Times New Roman"/>
              </a:rPr>
              <a:t>require </a:t>
            </a:r>
            <a:r>
              <a:rPr sz="2000" spc="145" dirty="0">
                <a:latin typeface="Times New Roman"/>
                <a:cs typeface="Times New Roman"/>
              </a:rPr>
              <a:t>domain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knowledge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160" dirty="0">
                <a:latin typeface="Times New Roman"/>
                <a:cs typeface="Times New Roman"/>
              </a:rPr>
              <a:t>Handles </a:t>
            </a:r>
            <a:r>
              <a:rPr sz="2000" spc="145" dirty="0">
                <a:latin typeface="Times New Roman"/>
                <a:cs typeface="Times New Roman"/>
              </a:rPr>
              <a:t>multidimensional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60800"/>
              </a:lnSpc>
            </a:pPr>
            <a:r>
              <a:rPr sz="2000" spc="155" dirty="0">
                <a:latin typeface="Times New Roman"/>
                <a:cs typeface="Times New Roman"/>
              </a:rPr>
              <a:t>Learning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00" dirty="0">
                <a:latin typeface="Times New Roman"/>
                <a:cs typeface="Times New Roman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classification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steps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simple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fast  </a:t>
            </a:r>
            <a:r>
              <a:rPr sz="2000" spc="165" dirty="0">
                <a:latin typeface="Times New Roman"/>
                <a:cs typeface="Times New Roman"/>
              </a:rPr>
              <a:t>Easy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understand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attains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good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889" y="276859"/>
            <a:ext cx="4751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</a:t>
            </a:r>
            <a:r>
              <a:rPr spc="-145" dirty="0"/>
              <a:t>Tree</a:t>
            </a:r>
            <a:r>
              <a:rPr spc="-60" dirty="0"/>
              <a:t> </a:t>
            </a:r>
            <a:r>
              <a:rPr spc="-5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0083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90" y="847090"/>
            <a:ext cx="8110855" cy="548513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b="1" spc="215" dirty="0">
                <a:latin typeface="Times New Roman"/>
                <a:cs typeface="Times New Roman"/>
              </a:rPr>
              <a:t>Basic </a:t>
            </a:r>
            <a:r>
              <a:rPr sz="2000" b="1" spc="204" dirty="0">
                <a:latin typeface="Times New Roman"/>
                <a:cs typeface="Times New Roman"/>
              </a:rPr>
              <a:t>algorithm </a:t>
            </a:r>
            <a:r>
              <a:rPr sz="2000" b="1" spc="165" dirty="0">
                <a:latin typeface="Times New Roman"/>
                <a:cs typeface="Times New Roman"/>
              </a:rPr>
              <a:t>(a </a:t>
            </a:r>
            <a:r>
              <a:rPr sz="2000" b="1" spc="220" dirty="0">
                <a:latin typeface="Times New Roman"/>
                <a:cs typeface="Times New Roman"/>
              </a:rPr>
              <a:t>greedy</a:t>
            </a:r>
            <a:r>
              <a:rPr sz="2000" b="1" spc="-295" dirty="0">
                <a:latin typeface="Times New Roman"/>
                <a:cs typeface="Times New Roman"/>
              </a:rPr>
              <a:t> </a:t>
            </a:r>
            <a:r>
              <a:rPr sz="2000" b="1" spc="195" dirty="0">
                <a:latin typeface="Times New Roman"/>
                <a:cs typeface="Times New Roman"/>
              </a:rPr>
              <a:t>algorithm)</a:t>
            </a:r>
            <a:endParaRPr sz="2000">
              <a:latin typeface="Times New Roman"/>
              <a:cs typeface="Times New Roman"/>
            </a:endParaRPr>
          </a:p>
          <a:p>
            <a:pPr marL="412750" marR="288290" indent="-280670">
              <a:lnSpc>
                <a:spcPct val="140000"/>
              </a:lnSpc>
              <a:spcBef>
                <a:spcPts val="439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135" dirty="0">
                <a:latin typeface="Times New Roman"/>
                <a:cs typeface="Times New Roman"/>
              </a:rPr>
              <a:t>Tree </a:t>
            </a:r>
            <a:r>
              <a:rPr sz="2000" spc="110" dirty="0">
                <a:latin typeface="Times New Roman"/>
                <a:cs typeface="Times New Roman"/>
              </a:rPr>
              <a:t>is </a:t>
            </a:r>
            <a:r>
              <a:rPr sz="2000" spc="135" dirty="0">
                <a:latin typeface="Times New Roman"/>
                <a:cs typeface="Times New Roman"/>
              </a:rPr>
              <a:t>constructed </a:t>
            </a:r>
            <a:r>
              <a:rPr sz="2000" spc="145" dirty="0">
                <a:latin typeface="Times New Roman"/>
                <a:cs typeface="Times New Roman"/>
              </a:rPr>
              <a:t>in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top­down </a:t>
            </a:r>
            <a:r>
              <a:rPr sz="2000" spc="130" dirty="0">
                <a:latin typeface="Times New Roman"/>
                <a:cs typeface="Times New Roman"/>
              </a:rPr>
              <a:t>recursive </a:t>
            </a:r>
            <a:r>
              <a:rPr sz="2000" spc="114" dirty="0">
                <a:latin typeface="Times New Roman"/>
                <a:cs typeface="Times New Roman"/>
              </a:rPr>
              <a:t>divide­and­conquer  </a:t>
            </a:r>
            <a:r>
              <a:rPr sz="2000" spc="200" dirty="0">
                <a:latin typeface="Times New Roman"/>
                <a:cs typeface="Times New Roman"/>
              </a:rPr>
              <a:t>manner</a:t>
            </a:r>
            <a:endParaRPr sz="2000">
              <a:latin typeface="Times New Roman"/>
              <a:cs typeface="Times New Roman"/>
            </a:endParaRPr>
          </a:p>
          <a:p>
            <a:pPr marL="412750" marR="542290" indent="-280670">
              <a:lnSpc>
                <a:spcPct val="140000"/>
              </a:lnSpc>
              <a:spcBef>
                <a:spcPts val="45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195" dirty="0">
                <a:latin typeface="Times New Roman"/>
                <a:cs typeface="Times New Roman"/>
              </a:rPr>
              <a:t>Starts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with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training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set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their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associated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class  labels.</a:t>
            </a:r>
            <a:endParaRPr sz="2000">
              <a:latin typeface="Times New Roman"/>
              <a:cs typeface="Times New Roman"/>
            </a:endParaRPr>
          </a:p>
          <a:p>
            <a:pPr marL="412750" marR="5080" indent="-280670">
              <a:lnSpc>
                <a:spcPct val="140000"/>
              </a:lnSpc>
              <a:spcBef>
                <a:spcPts val="45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150" dirty="0">
                <a:latin typeface="Times New Roman"/>
                <a:cs typeface="Times New Roman"/>
              </a:rPr>
              <a:t>Training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set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recursively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partitioned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into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smaller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subsets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  </a:t>
            </a:r>
            <a:r>
              <a:rPr sz="2000" spc="165" dirty="0">
                <a:latin typeface="Times New Roman"/>
                <a:cs typeface="Times New Roman"/>
              </a:rPr>
              <a:t>tree </a:t>
            </a:r>
            <a:r>
              <a:rPr sz="2000" spc="110" dirty="0">
                <a:latin typeface="Times New Roman"/>
                <a:cs typeface="Times New Roman"/>
              </a:rPr>
              <a:t>is </a:t>
            </a:r>
            <a:r>
              <a:rPr sz="2000" spc="114" dirty="0">
                <a:latin typeface="Times New Roman"/>
                <a:cs typeface="Times New Roman"/>
              </a:rPr>
              <a:t>being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built.</a:t>
            </a:r>
            <a:endParaRPr sz="2000">
              <a:latin typeface="Times New Roman"/>
              <a:cs typeface="Times New Roman"/>
            </a:endParaRPr>
          </a:p>
          <a:p>
            <a:pPr marL="412750" marR="55244" indent="-280670">
              <a:lnSpc>
                <a:spcPct val="140000"/>
              </a:lnSpc>
              <a:spcBef>
                <a:spcPts val="44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155" dirty="0">
                <a:latin typeface="Times New Roman"/>
                <a:cs typeface="Times New Roman"/>
              </a:rPr>
              <a:t>Attribute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selection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measures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used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select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attribute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that  </a:t>
            </a:r>
            <a:r>
              <a:rPr sz="2000" spc="145" dirty="0">
                <a:latin typeface="Times New Roman"/>
                <a:cs typeface="Times New Roman"/>
              </a:rPr>
              <a:t>best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partitions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into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distinct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classes.</a:t>
            </a:r>
            <a:endParaRPr sz="2000">
              <a:latin typeface="Times New Roman"/>
              <a:cs typeface="Times New Roman"/>
            </a:endParaRPr>
          </a:p>
          <a:p>
            <a:pPr marL="412750" marR="250825" indent="-280670">
              <a:lnSpc>
                <a:spcPct val="140000"/>
              </a:lnSpc>
              <a:spcBef>
                <a:spcPts val="450"/>
              </a:spcBef>
              <a:buFont typeface="Liberation Serif"/>
              <a:buChar char="–"/>
              <a:tabLst>
                <a:tab pos="412115" algn="l"/>
                <a:tab pos="412750" algn="l"/>
              </a:tabLst>
            </a:pPr>
            <a:r>
              <a:rPr sz="2000" spc="14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tree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nodes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created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partition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labeled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with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  </a:t>
            </a:r>
            <a:r>
              <a:rPr sz="2000" spc="140" dirty="0">
                <a:latin typeface="Times New Roman"/>
                <a:cs typeface="Times New Roman"/>
              </a:rPr>
              <a:t>splitting </a:t>
            </a:r>
            <a:r>
              <a:rPr sz="2000" spc="120" dirty="0">
                <a:latin typeface="Times New Roman"/>
                <a:cs typeface="Times New Roman"/>
              </a:rPr>
              <a:t>criterion, </a:t>
            </a:r>
            <a:r>
              <a:rPr sz="2000" spc="155" dirty="0">
                <a:latin typeface="Times New Roman"/>
                <a:cs typeface="Times New Roman"/>
              </a:rPr>
              <a:t>branches </a:t>
            </a:r>
            <a:r>
              <a:rPr sz="2000" spc="180" dirty="0">
                <a:latin typeface="Times New Roman"/>
                <a:cs typeface="Times New Roman"/>
              </a:rPr>
              <a:t>are </a:t>
            </a:r>
            <a:r>
              <a:rPr sz="2000" spc="125" dirty="0">
                <a:latin typeface="Times New Roman"/>
                <a:cs typeface="Times New Roman"/>
              </a:rPr>
              <a:t>grown </a:t>
            </a:r>
            <a:r>
              <a:rPr sz="2000" spc="150" dirty="0">
                <a:latin typeface="Times New Roman"/>
                <a:cs typeface="Times New Roman"/>
              </a:rPr>
              <a:t>out </a:t>
            </a:r>
            <a:r>
              <a:rPr sz="2000" spc="75" dirty="0">
                <a:latin typeface="Times New Roman"/>
                <a:cs typeface="Times New Roman"/>
              </a:rPr>
              <a:t>for </a:t>
            </a:r>
            <a:r>
              <a:rPr sz="2000" spc="135" dirty="0">
                <a:latin typeface="Times New Roman"/>
                <a:cs typeface="Times New Roman"/>
              </a:rPr>
              <a:t>each </a:t>
            </a:r>
            <a:r>
              <a:rPr sz="2000" spc="110" dirty="0">
                <a:latin typeface="Times New Roman"/>
                <a:cs typeface="Times New Roman"/>
              </a:rPr>
              <a:t>outcome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criteria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930" y="276859"/>
            <a:ext cx="5885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Attribute </a:t>
            </a:r>
            <a:r>
              <a:rPr spc="-5" dirty="0"/>
              <a:t>Selection</a:t>
            </a:r>
            <a:r>
              <a:rPr spc="-55" dirty="0"/>
              <a:t> </a:t>
            </a:r>
            <a:r>
              <a:rPr spc="-1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0083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235204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326770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•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90" y="902970"/>
            <a:ext cx="8023225" cy="418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475">
              <a:lnSpc>
                <a:spcPct val="140000"/>
              </a:lnSpc>
              <a:spcBef>
                <a:spcPts val="100"/>
              </a:spcBef>
              <a:tabLst>
                <a:tab pos="1161415" algn="l"/>
              </a:tabLst>
            </a:pPr>
            <a:r>
              <a:rPr sz="2000" spc="155" dirty="0">
                <a:latin typeface="Times New Roman"/>
                <a:cs typeface="Times New Roman"/>
              </a:rPr>
              <a:t>Attribute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selection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measure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heuristic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for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selecting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splitting  </a:t>
            </a:r>
            <a:r>
              <a:rPr sz="2000" spc="125" dirty="0">
                <a:latin typeface="Times New Roman"/>
                <a:cs typeface="Times New Roman"/>
              </a:rPr>
              <a:t>criterion	</a:t>
            </a:r>
            <a:r>
              <a:rPr sz="2000" spc="220" dirty="0">
                <a:latin typeface="Times New Roman"/>
                <a:cs typeface="Times New Roman"/>
              </a:rPr>
              <a:t>that </a:t>
            </a:r>
            <a:r>
              <a:rPr sz="2000" spc="145" dirty="0">
                <a:latin typeface="Times New Roman"/>
                <a:cs typeface="Times New Roman"/>
              </a:rPr>
              <a:t>best </a:t>
            </a:r>
            <a:r>
              <a:rPr sz="2000" spc="170" dirty="0">
                <a:latin typeface="Times New Roman"/>
                <a:cs typeface="Times New Roman"/>
              </a:rPr>
              <a:t>separates </a:t>
            </a:r>
            <a:r>
              <a:rPr sz="2000" spc="220" dirty="0">
                <a:latin typeface="Times New Roman"/>
                <a:cs typeface="Times New Roman"/>
              </a:rPr>
              <a:t>a </a:t>
            </a:r>
            <a:r>
              <a:rPr sz="2000" spc="110" dirty="0">
                <a:latin typeface="Times New Roman"/>
                <a:cs typeface="Times New Roman"/>
              </a:rPr>
              <a:t>given </a:t>
            </a:r>
            <a:r>
              <a:rPr sz="2000" spc="204" dirty="0">
                <a:latin typeface="Times New Roman"/>
                <a:cs typeface="Times New Roman"/>
              </a:rPr>
              <a:t>data </a:t>
            </a:r>
            <a:r>
              <a:rPr sz="2000" spc="155" dirty="0">
                <a:latin typeface="Times New Roman"/>
                <a:cs typeface="Times New Roman"/>
              </a:rPr>
              <a:t>partition </a:t>
            </a:r>
            <a:r>
              <a:rPr sz="2000" spc="200" dirty="0">
                <a:latin typeface="Times New Roman"/>
                <a:cs typeface="Times New Roman"/>
              </a:rPr>
              <a:t>data </a:t>
            </a:r>
            <a:r>
              <a:rPr sz="2000" spc="110" dirty="0">
                <a:latin typeface="Times New Roman"/>
                <a:cs typeface="Times New Roman"/>
              </a:rPr>
              <a:t>D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165" dirty="0">
                <a:latin typeface="Times New Roman"/>
                <a:cs typeface="Times New Roman"/>
              </a:rPr>
              <a:t>training </a:t>
            </a:r>
            <a:r>
              <a:rPr sz="2000" spc="155" dirty="0">
                <a:latin typeface="Times New Roman"/>
                <a:cs typeface="Times New Roman"/>
              </a:rPr>
              <a:t>tuples </a:t>
            </a:r>
            <a:r>
              <a:rPr sz="2000" spc="125" dirty="0">
                <a:latin typeface="Times New Roman"/>
                <a:cs typeface="Times New Roman"/>
              </a:rPr>
              <a:t>into </a:t>
            </a:r>
            <a:r>
              <a:rPr sz="2000" spc="130" dirty="0">
                <a:latin typeface="Times New Roman"/>
                <a:cs typeface="Times New Roman"/>
              </a:rPr>
              <a:t>individual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classes.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40000"/>
              </a:lnSpc>
              <a:spcBef>
                <a:spcPts val="489"/>
              </a:spcBef>
            </a:pPr>
            <a:r>
              <a:rPr sz="2000" spc="155" dirty="0">
                <a:latin typeface="Times New Roman"/>
                <a:cs typeface="Times New Roman"/>
              </a:rPr>
              <a:t>Attribute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selection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measure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called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spc="175" dirty="0">
                <a:latin typeface="Times New Roman"/>
                <a:cs typeface="Times New Roman"/>
              </a:rPr>
              <a:t>“splitting</a:t>
            </a:r>
            <a:r>
              <a:rPr sz="2000" b="1" spc="80" dirty="0">
                <a:latin typeface="Times New Roman"/>
                <a:cs typeface="Times New Roman"/>
              </a:rPr>
              <a:t> </a:t>
            </a:r>
            <a:r>
              <a:rPr sz="2000" b="1" spc="165" dirty="0">
                <a:latin typeface="Times New Roman"/>
                <a:cs typeface="Times New Roman"/>
              </a:rPr>
              <a:t>rules”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because  </a:t>
            </a:r>
            <a:r>
              <a:rPr sz="2000" spc="155" dirty="0">
                <a:latin typeface="Times New Roman"/>
                <a:cs typeface="Times New Roman"/>
              </a:rPr>
              <a:t>they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determine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how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5" dirty="0">
                <a:latin typeface="Times New Roman"/>
                <a:cs typeface="Times New Roman"/>
              </a:rPr>
              <a:t>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given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node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be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split.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155" dirty="0">
                <a:latin typeface="Times New Roman"/>
                <a:cs typeface="Times New Roman"/>
              </a:rPr>
              <a:t>Three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popular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attribute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selection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measures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416559" indent="-284480">
              <a:lnSpc>
                <a:spcPct val="100000"/>
              </a:lnSpc>
              <a:spcBef>
                <a:spcPts val="1460"/>
              </a:spcBef>
              <a:buFont typeface="Liberation Serif"/>
              <a:buChar char="–"/>
              <a:tabLst>
                <a:tab pos="415925" algn="l"/>
                <a:tab pos="416559" algn="l"/>
              </a:tabLst>
            </a:pPr>
            <a:r>
              <a:rPr sz="2000" spc="140" dirty="0">
                <a:latin typeface="Times New Roman"/>
                <a:cs typeface="Times New Roman"/>
              </a:rPr>
              <a:t>Information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gain</a:t>
            </a:r>
            <a:endParaRPr sz="2000">
              <a:latin typeface="Times New Roman"/>
              <a:cs typeface="Times New Roman"/>
            </a:endParaRPr>
          </a:p>
          <a:p>
            <a:pPr marL="416559" indent="-284480">
              <a:lnSpc>
                <a:spcPct val="100000"/>
              </a:lnSpc>
              <a:spcBef>
                <a:spcPts val="1460"/>
              </a:spcBef>
              <a:buFont typeface="Liberation Serif"/>
              <a:buChar char="–"/>
              <a:tabLst>
                <a:tab pos="415925" algn="l"/>
                <a:tab pos="416559" algn="l"/>
              </a:tabLst>
            </a:pPr>
            <a:r>
              <a:rPr sz="2000" spc="155" dirty="0">
                <a:latin typeface="Times New Roman"/>
                <a:cs typeface="Times New Roman"/>
              </a:rPr>
              <a:t>Gain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Ratio</a:t>
            </a:r>
            <a:endParaRPr sz="2000">
              <a:latin typeface="Times New Roman"/>
              <a:cs typeface="Times New Roman"/>
            </a:endParaRPr>
          </a:p>
          <a:p>
            <a:pPr marL="416559" indent="-284480">
              <a:lnSpc>
                <a:spcPct val="100000"/>
              </a:lnSpc>
              <a:spcBef>
                <a:spcPts val="1450"/>
              </a:spcBef>
              <a:buFont typeface="Liberation Serif"/>
              <a:buChar char="–"/>
              <a:tabLst>
                <a:tab pos="415925" algn="l"/>
                <a:tab pos="416559" algn="l"/>
              </a:tabLst>
            </a:pPr>
            <a:r>
              <a:rPr sz="2000" spc="120" dirty="0">
                <a:latin typeface="Times New Roman"/>
                <a:cs typeface="Times New Roman"/>
              </a:rPr>
              <a:t>Gini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Index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119" y="157479"/>
            <a:ext cx="8005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1980" marR="5080" indent="-31292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DejaVu Sans"/>
                <a:cs typeface="DejaVu Sans"/>
              </a:rPr>
              <a:t>Attribute Selection Measure: Information Gain  (ID3/C4.5)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19" y="1109979"/>
            <a:ext cx="20891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00" dirty="0">
                <a:solidFill>
                  <a:srgbClr val="0000CC"/>
                </a:solidFill>
                <a:latin typeface="DejaVu Sans"/>
                <a:cs typeface="DejaVu Sans"/>
              </a:rPr>
              <a:t></a:t>
            </a:r>
            <a:endParaRPr sz="16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600" spc="800" dirty="0">
                <a:solidFill>
                  <a:srgbClr val="0000CC"/>
                </a:solidFill>
                <a:latin typeface="DejaVu Sans"/>
                <a:cs typeface="DejaVu Sans"/>
              </a:rPr>
              <a:t>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519" y="2260600"/>
            <a:ext cx="208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00" dirty="0">
                <a:solidFill>
                  <a:srgbClr val="0000CC"/>
                </a:solidFill>
                <a:latin typeface="DejaVu Sans"/>
                <a:cs typeface="DejaVu Sans"/>
              </a:rPr>
              <a:t>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19" y="3403600"/>
            <a:ext cx="208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00" dirty="0">
                <a:solidFill>
                  <a:srgbClr val="0000CC"/>
                </a:solidFill>
                <a:latin typeface="DejaVu Sans"/>
                <a:cs typeface="DejaVu Sans"/>
              </a:rPr>
              <a:t>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19" y="4089400"/>
            <a:ext cx="208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00" dirty="0">
                <a:solidFill>
                  <a:srgbClr val="0000CC"/>
                </a:solidFill>
                <a:latin typeface="DejaVu Sans"/>
                <a:cs typeface="DejaVu Sans"/>
              </a:rPr>
              <a:t>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519" y="4775200"/>
            <a:ext cx="208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00" dirty="0">
                <a:solidFill>
                  <a:srgbClr val="0000CC"/>
                </a:solidFill>
                <a:latin typeface="DejaVu Sans"/>
                <a:cs typeface="DejaVu Sans"/>
              </a:rPr>
              <a:t>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519" y="5916929"/>
            <a:ext cx="208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00" dirty="0">
                <a:solidFill>
                  <a:srgbClr val="0000CC"/>
                </a:solidFill>
                <a:latin typeface="DejaVu Sans"/>
                <a:cs typeface="DejaVu Sans"/>
              </a:rPr>
              <a:t>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39" y="5908040"/>
            <a:ext cx="7706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latin typeface="Times New Roman"/>
                <a:cs typeface="Times New Roman"/>
              </a:rPr>
              <a:t>Information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gain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defined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difference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between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orginal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39" y="6212840"/>
            <a:ext cx="2042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latin typeface="Times New Roman"/>
                <a:cs typeface="Times New Roman"/>
              </a:rPr>
              <a:t>new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requirement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339" y="1024890"/>
            <a:ext cx="8063230" cy="17875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110" dirty="0">
                <a:latin typeface="Times New Roman"/>
                <a:cs typeface="Times New Roman"/>
              </a:rPr>
              <a:t>Select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attribute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with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highest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information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gain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3300"/>
              </a:lnSpc>
              <a:spcBef>
                <a:spcPts val="280"/>
              </a:spcBef>
            </a:pPr>
            <a:r>
              <a:rPr sz="2000" spc="145" dirty="0">
                <a:latin typeface="Times New Roman"/>
                <a:cs typeface="Times New Roman"/>
              </a:rPr>
              <a:t>Let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p</a:t>
            </a:r>
            <a:r>
              <a:rPr sz="1725" spc="142" baseline="-24154" dirty="0">
                <a:latin typeface="Times New Roman"/>
                <a:cs typeface="Times New Roman"/>
              </a:rPr>
              <a:t>i</a:t>
            </a:r>
            <a:r>
              <a:rPr sz="1725" spc="412" baseline="-24154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be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probability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that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arbitrary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belongs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class  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1725" spc="104" baseline="-24154" dirty="0">
                <a:latin typeface="Times New Roman"/>
                <a:cs typeface="Times New Roman"/>
              </a:rPr>
              <a:t>i</a:t>
            </a:r>
            <a:r>
              <a:rPr sz="2000" spc="70" dirty="0">
                <a:latin typeface="Times New Roman"/>
                <a:cs typeface="Times New Roman"/>
              </a:rPr>
              <a:t>, </a:t>
            </a:r>
            <a:r>
              <a:rPr sz="2000" spc="165" dirty="0">
                <a:latin typeface="Times New Roman"/>
                <a:cs typeface="Times New Roman"/>
              </a:rPr>
              <a:t>estimated </a:t>
            </a:r>
            <a:r>
              <a:rPr sz="2000" spc="90" dirty="0">
                <a:latin typeface="Times New Roman"/>
                <a:cs typeface="Times New Roman"/>
              </a:rPr>
              <a:t>by </a:t>
            </a:r>
            <a:r>
              <a:rPr sz="2000" spc="254" dirty="0">
                <a:latin typeface="Times New Roman"/>
                <a:cs typeface="Times New Roman"/>
              </a:rPr>
              <a:t>|C</a:t>
            </a:r>
            <a:r>
              <a:rPr sz="1725" spc="382" baseline="-24154" dirty="0">
                <a:latin typeface="Times New Roman"/>
                <a:cs typeface="Times New Roman"/>
              </a:rPr>
              <a:t>i,</a:t>
            </a:r>
            <a:r>
              <a:rPr sz="1725" spc="-202" baseline="-24154" dirty="0">
                <a:latin typeface="Times New Roman"/>
                <a:cs typeface="Times New Roman"/>
              </a:rPr>
              <a:t> </a:t>
            </a:r>
            <a:r>
              <a:rPr sz="1725" spc="644" baseline="-24154" dirty="0">
                <a:latin typeface="Times New Roman"/>
                <a:cs typeface="Times New Roman"/>
              </a:rPr>
              <a:t>D</a:t>
            </a:r>
            <a:r>
              <a:rPr sz="2000" spc="430" dirty="0">
                <a:latin typeface="Times New Roman"/>
                <a:cs typeface="Times New Roman"/>
              </a:rPr>
              <a:t>|/|D|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spcBef>
                <a:spcPts val="930"/>
              </a:spcBef>
            </a:pPr>
            <a:r>
              <a:rPr sz="2000" spc="130" dirty="0">
                <a:latin typeface="Times New Roman"/>
                <a:cs typeface="Times New Roman"/>
              </a:rPr>
              <a:t>Expected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information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(entropy)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needed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classify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in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D:</a:t>
            </a:r>
            <a:endParaRPr sz="2000">
              <a:latin typeface="Times New Roman"/>
              <a:cs typeface="Times New Roman"/>
            </a:endParaRPr>
          </a:p>
          <a:p>
            <a:pPr marR="836930" algn="ctr">
              <a:lnSpc>
                <a:spcPts val="1839"/>
              </a:lnSpc>
            </a:pPr>
            <a:r>
              <a:rPr sz="1550" i="1" spc="-30" dirty="0">
                <a:latin typeface="Liberation Serif"/>
                <a:cs typeface="Liberation Serif"/>
              </a:rPr>
              <a:t>m</a:t>
            </a:r>
            <a:endParaRPr sz="155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670" y="2667000"/>
            <a:ext cx="3129915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-20" dirty="0">
                <a:latin typeface="Liberation Serif"/>
                <a:cs typeface="Liberation Serif"/>
              </a:rPr>
              <a:t>Info</a:t>
            </a:r>
            <a:r>
              <a:rPr sz="2350" spc="-20" dirty="0">
                <a:latin typeface="DejaVu Sans"/>
                <a:cs typeface="DejaVu Sans"/>
              </a:rPr>
              <a:t>(</a:t>
            </a:r>
            <a:r>
              <a:rPr sz="2350" spc="-390" dirty="0">
                <a:latin typeface="DejaVu Sans"/>
                <a:cs typeface="DejaVu Sans"/>
              </a:rPr>
              <a:t> </a:t>
            </a:r>
            <a:r>
              <a:rPr sz="2350" i="1" spc="-60" dirty="0">
                <a:latin typeface="Liberation Serif"/>
                <a:cs typeface="Liberation Serif"/>
              </a:rPr>
              <a:t>D</a:t>
            </a:r>
            <a:r>
              <a:rPr sz="2350" i="1" spc="-235" dirty="0">
                <a:latin typeface="Liberation Serif"/>
                <a:cs typeface="Liberation Serif"/>
              </a:rPr>
              <a:t> </a:t>
            </a:r>
            <a:r>
              <a:rPr sz="2350" spc="-75" dirty="0">
                <a:latin typeface="DejaVu Sans"/>
                <a:cs typeface="DejaVu Sans"/>
              </a:rPr>
              <a:t>)=−</a:t>
            </a:r>
            <a:r>
              <a:rPr sz="5175" spc="-112" baseline="-4830" dirty="0">
                <a:latin typeface="DejaVu Sans"/>
                <a:cs typeface="DejaVu Sans"/>
              </a:rPr>
              <a:t>∑</a:t>
            </a:r>
            <a:r>
              <a:rPr sz="5175" spc="-690" baseline="-4830" dirty="0">
                <a:latin typeface="DejaVu Sans"/>
                <a:cs typeface="DejaVu Sans"/>
              </a:rPr>
              <a:t> </a:t>
            </a:r>
            <a:r>
              <a:rPr sz="2350" i="1" spc="45" dirty="0">
                <a:latin typeface="Liberation Serif"/>
                <a:cs typeface="Liberation Serif"/>
              </a:rPr>
              <a:t>p</a:t>
            </a:r>
            <a:r>
              <a:rPr sz="2325" i="1" spc="67" baseline="-26881" dirty="0">
                <a:latin typeface="Liberation Serif"/>
                <a:cs typeface="Liberation Serif"/>
              </a:rPr>
              <a:t>i</a:t>
            </a:r>
            <a:r>
              <a:rPr sz="2325" i="1" spc="-157" baseline="-26881" dirty="0">
                <a:latin typeface="Liberation Serif"/>
                <a:cs typeface="Liberation Serif"/>
              </a:rPr>
              <a:t> </a:t>
            </a:r>
            <a:r>
              <a:rPr sz="2350" spc="-10" dirty="0">
                <a:latin typeface="Liberation Serif"/>
                <a:cs typeface="Liberation Serif"/>
              </a:rPr>
              <a:t>log</a:t>
            </a:r>
            <a:r>
              <a:rPr sz="2325" spc="-15" baseline="-26881" dirty="0">
                <a:latin typeface="Liberation Serif"/>
                <a:cs typeface="Liberation Serif"/>
              </a:rPr>
              <a:t>2</a:t>
            </a:r>
            <a:r>
              <a:rPr sz="2325" spc="-240" baseline="-26881" dirty="0">
                <a:latin typeface="Liberation Serif"/>
                <a:cs typeface="Liberation Serif"/>
              </a:rPr>
              <a:t> </a:t>
            </a:r>
            <a:r>
              <a:rPr sz="2350" spc="-145" dirty="0">
                <a:latin typeface="DejaVu Sans"/>
                <a:cs typeface="DejaVu Sans"/>
              </a:rPr>
              <a:t>(</a:t>
            </a:r>
            <a:r>
              <a:rPr sz="2350" spc="-380" dirty="0">
                <a:latin typeface="DejaVu Sans"/>
                <a:cs typeface="DejaVu Sans"/>
              </a:rPr>
              <a:t> </a:t>
            </a:r>
            <a:r>
              <a:rPr sz="2350" i="1" spc="45" dirty="0">
                <a:latin typeface="Liberation Serif"/>
                <a:cs typeface="Liberation Serif"/>
              </a:rPr>
              <a:t>p</a:t>
            </a:r>
            <a:r>
              <a:rPr sz="2325" i="1" spc="67" baseline="-26881" dirty="0">
                <a:latin typeface="Liberation Serif"/>
                <a:cs typeface="Liberation Serif"/>
              </a:rPr>
              <a:t>i</a:t>
            </a:r>
            <a:r>
              <a:rPr sz="2325" i="1" spc="-157" baseline="-26881" dirty="0">
                <a:latin typeface="Liberation Serif"/>
                <a:cs typeface="Liberation Serif"/>
              </a:rPr>
              <a:t> </a:t>
            </a:r>
            <a:r>
              <a:rPr sz="2350" spc="-145" dirty="0">
                <a:latin typeface="DejaVu Sans"/>
                <a:cs typeface="DejaVu Sans"/>
              </a:rPr>
              <a:t>)</a:t>
            </a:r>
            <a:endParaRPr sz="235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3370" y="5496559"/>
            <a:ext cx="1397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-85" dirty="0">
                <a:latin typeface="Liberation Serif"/>
                <a:cs typeface="Liberation Serif"/>
              </a:rPr>
              <a:t>A</a:t>
            </a:r>
            <a:endParaRPr sz="160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0929" y="5299709"/>
            <a:ext cx="135128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24205" algn="l"/>
              </a:tabLst>
            </a:pPr>
            <a:r>
              <a:rPr sz="2400" i="1" spc="-85" dirty="0">
                <a:latin typeface="Liberation Serif"/>
                <a:cs typeface="Liberation Serif"/>
              </a:rPr>
              <a:t>Info	</a:t>
            </a:r>
            <a:r>
              <a:rPr sz="2400" spc="-190" dirty="0">
                <a:latin typeface="DejaVu Sans"/>
                <a:cs typeface="DejaVu Sans"/>
              </a:rPr>
              <a:t>(</a:t>
            </a:r>
            <a:r>
              <a:rPr sz="2400" spc="-600" dirty="0">
                <a:latin typeface="DejaVu Sans"/>
                <a:cs typeface="DejaVu Sans"/>
              </a:rPr>
              <a:t> </a:t>
            </a:r>
            <a:r>
              <a:rPr sz="2400" i="1" spc="-145" dirty="0">
                <a:latin typeface="Liberation Serif"/>
                <a:cs typeface="Liberation Serif"/>
              </a:rPr>
              <a:t>D </a:t>
            </a:r>
            <a:r>
              <a:rPr sz="2400" spc="-190" dirty="0">
                <a:latin typeface="DejaVu Sans"/>
                <a:cs typeface="DejaVu Sans"/>
              </a:rPr>
              <a:t>)=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1890" y="5196840"/>
            <a:ext cx="348615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180" dirty="0">
                <a:latin typeface="DejaVu Sans"/>
                <a:cs typeface="DejaVu Sans"/>
              </a:rPr>
              <a:t>∑</a:t>
            </a:r>
            <a:endParaRPr sz="35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339" y="3185160"/>
            <a:ext cx="7359015" cy="2121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67100">
              <a:lnSpc>
                <a:spcPts val="1739"/>
              </a:lnSpc>
              <a:spcBef>
                <a:spcPts val="120"/>
              </a:spcBef>
            </a:pPr>
            <a:r>
              <a:rPr sz="1550" i="1" spc="20" dirty="0">
                <a:latin typeface="Liberation Serif"/>
                <a:cs typeface="Liberation Serif"/>
              </a:rPr>
              <a:t>i=</a:t>
            </a:r>
            <a:r>
              <a:rPr sz="1550" spc="20" dirty="0">
                <a:latin typeface="Liberation Serif"/>
                <a:cs typeface="Liberation Serif"/>
              </a:rPr>
              <a:t>1</a:t>
            </a:r>
            <a:endParaRPr sz="1550">
              <a:latin typeface="Liberation Serif"/>
              <a:cs typeface="Liberation Serif"/>
            </a:endParaRPr>
          </a:p>
          <a:p>
            <a:pPr marL="12700">
              <a:lnSpc>
                <a:spcPts val="2280"/>
              </a:lnSpc>
            </a:pPr>
            <a:r>
              <a:rPr sz="2000" spc="165" dirty="0">
                <a:latin typeface="Times New Roman"/>
                <a:cs typeface="Times New Roman"/>
              </a:rPr>
              <a:t>Partition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tuples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some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attribute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having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v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distinct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40" dirty="0">
                <a:latin typeface="Times New Roman"/>
                <a:cs typeface="Times New Roman"/>
              </a:rPr>
              <a:t>values </a:t>
            </a:r>
            <a:r>
              <a:rPr sz="2000" spc="65" dirty="0">
                <a:latin typeface="Times New Roman"/>
                <a:cs typeface="Times New Roman"/>
              </a:rPr>
              <a:t>{a1,a2,a3..av} </a:t>
            </a:r>
            <a:r>
              <a:rPr sz="2000" spc="114" dirty="0">
                <a:latin typeface="Times New Roman"/>
                <a:cs typeface="Times New Roman"/>
              </a:rPr>
              <a:t>observed </a:t>
            </a:r>
            <a:r>
              <a:rPr sz="2000" spc="110" dirty="0">
                <a:latin typeface="Times New Roman"/>
                <a:cs typeface="Times New Roman"/>
              </a:rPr>
              <a:t>from </a:t>
            </a:r>
            <a:r>
              <a:rPr sz="2000" spc="180" dirty="0">
                <a:latin typeface="Times New Roman"/>
                <a:cs typeface="Times New Roman"/>
              </a:rPr>
              <a:t>the </a:t>
            </a:r>
            <a:r>
              <a:rPr sz="2000" spc="165" dirty="0">
                <a:latin typeface="Times New Roman"/>
                <a:cs typeface="Times New Roman"/>
              </a:rPr>
              <a:t>training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 marR="459105">
              <a:lnSpc>
                <a:spcPct val="100000"/>
              </a:lnSpc>
              <a:spcBef>
                <a:spcPts val="600"/>
              </a:spcBef>
            </a:pPr>
            <a:r>
              <a:rPr sz="2000" spc="155" dirty="0">
                <a:latin typeface="Times New Roman"/>
                <a:cs typeface="Times New Roman"/>
              </a:rPr>
              <a:t>Attribute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can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be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used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split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into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v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partitions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95" dirty="0">
                <a:latin typeface="Times New Roman"/>
                <a:cs typeface="Times New Roman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  </a:t>
            </a:r>
            <a:r>
              <a:rPr sz="2000" spc="155" dirty="0">
                <a:latin typeface="Times New Roman"/>
                <a:cs typeface="Times New Roman"/>
              </a:rPr>
              <a:t>partitions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corresponds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branches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node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70"/>
              </a:lnSpc>
              <a:spcBef>
                <a:spcPts val="600"/>
              </a:spcBef>
            </a:pPr>
            <a:r>
              <a:rPr sz="2000" spc="140" dirty="0">
                <a:latin typeface="Times New Roman"/>
                <a:cs typeface="Times New Roman"/>
              </a:rPr>
              <a:t>Information needed </a:t>
            </a:r>
            <a:r>
              <a:rPr sz="2000" spc="110" dirty="0">
                <a:latin typeface="Times New Roman"/>
                <a:cs typeface="Times New Roman"/>
              </a:rPr>
              <a:t>to </a:t>
            </a:r>
            <a:r>
              <a:rPr sz="2000" spc="75" dirty="0">
                <a:latin typeface="Times New Roman"/>
                <a:cs typeface="Times New Roman"/>
              </a:rPr>
              <a:t>do </a:t>
            </a:r>
            <a:r>
              <a:rPr sz="2000" spc="125" dirty="0">
                <a:latin typeface="Times New Roman"/>
                <a:cs typeface="Times New Roman"/>
              </a:rPr>
              <a:t>exact </a:t>
            </a:r>
            <a:r>
              <a:rPr sz="2000" spc="105" dirty="0">
                <a:latin typeface="Times New Roman"/>
                <a:cs typeface="Times New Roman"/>
              </a:rPr>
              <a:t>classification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R="1278890" algn="ctr">
              <a:lnSpc>
                <a:spcPts val="1789"/>
              </a:lnSpc>
            </a:pPr>
            <a:r>
              <a:rPr sz="1600" i="1" spc="-60" dirty="0">
                <a:latin typeface="Liberation Serif"/>
                <a:cs typeface="Liberation Serif"/>
              </a:rPr>
              <a:t>v</a:t>
            </a:r>
            <a:endParaRPr sz="1600">
              <a:latin typeface="Liberation Serif"/>
              <a:cs typeface="Liberation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6700" y="5246370"/>
            <a:ext cx="5207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2585" algn="l"/>
              </a:tabLst>
            </a:pP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i="1" u="heavy" spc="-4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j</a:t>
            </a:r>
            <a:r>
              <a:rPr sz="1600" i="1" u="heavy" spc="-7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 </a:t>
            </a:r>
            <a:endParaRPr sz="1600">
              <a:latin typeface="Liberation Serif"/>
              <a:cs typeface="Liberation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0190" y="5068570"/>
            <a:ext cx="55689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DejaVu Sans"/>
                <a:cs typeface="DejaVu Sans"/>
              </a:rPr>
              <a:t>|</a:t>
            </a:r>
            <a:r>
              <a:rPr sz="2400" i="1" dirty="0">
                <a:latin typeface="Liberation Serif"/>
                <a:cs typeface="Liberation Serif"/>
              </a:rPr>
              <a:t>D</a:t>
            </a:r>
            <a:r>
              <a:rPr sz="2400" i="1" spc="80" dirty="0">
                <a:latin typeface="Liberation Serif"/>
                <a:cs typeface="Liberation Serif"/>
              </a:rPr>
              <a:t> </a:t>
            </a:r>
            <a:r>
              <a:rPr sz="2400" spc="60" dirty="0">
                <a:latin typeface="DejaVu Sans"/>
                <a:cs typeface="DejaVu Sans"/>
              </a:rPr>
              <a:t>|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9670" y="5510529"/>
            <a:ext cx="85407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i="1" spc="-97" baseline="-20833" dirty="0">
                <a:latin typeface="Liberation Serif"/>
                <a:cs typeface="Liberation Serif"/>
              </a:rPr>
              <a:t>j= </a:t>
            </a:r>
            <a:r>
              <a:rPr sz="2400" spc="-104" baseline="-20833" dirty="0">
                <a:latin typeface="Liberation Serif"/>
                <a:cs typeface="Liberation Serif"/>
              </a:rPr>
              <a:t>1 </a:t>
            </a:r>
            <a:r>
              <a:rPr sz="2400" spc="60" dirty="0">
                <a:latin typeface="DejaVu Sans"/>
                <a:cs typeface="DejaVu Sans"/>
              </a:rPr>
              <a:t>|</a:t>
            </a:r>
            <a:r>
              <a:rPr sz="2400" spc="-395" dirty="0">
                <a:latin typeface="DejaVu Sans"/>
                <a:cs typeface="DejaVu Sans"/>
              </a:rPr>
              <a:t> </a:t>
            </a:r>
            <a:r>
              <a:rPr sz="2400" i="1" spc="-75" dirty="0">
                <a:latin typeface="Liberation Serif"/>
                <a:cs typeface="Liberation Serif"/>
              </a:rPr>
              <a:t>D</a:t>
            </a:r>
            <a:r>
              <a:rPr sz="2400" spc="-75" dirty="0">
                <a:latin typeface="DejaVu Sans"/>
                <a:cs typeface="DejaVu Sans"/>
              </a:rPr>
              <a:t>|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6109" y="5496559"/>
            <a:ext cx="7747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-40" dirty="0">
                <a:latin typeface="Liberation Serif"/>
                <a:cs typeface="Liberation Serif"/>
              </a:rPr>
              <a:t>j</a:t>
            </a:r>
            <a:endParaRPr sz="1600">
              <a:latin typeface="Liberation Serif"/>
              <a:cs typeface="Liberation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5970" y="5299709"/>
            <a:ext cx="132842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19835" algn="l"/>
              </a:tabLst>
            </a:pPr>
            <a:r>
              <a:rPr sz="2400" spc="-265" dirty="0">
                <a:latin typeface="DejaVu Sans"/>
                <a:cs typeface="DejaVu Sans"/>
              </a:rPr>
              <a:t>×</a:t>
            </a:r>
            <a:r>
              <a:rPr sz="2400" spc="-455" dirty="0">
                <a:latin typeface="DejaVu Sans"/>
                <a:cs typeface="DejaVu Sans"/>
              </a:rPr>
              <a:t> </a:t>
            </a:r>
            <a:r>
              <a:rPr sz="2400" i="1" spc="-80" dirty="0">
                <a:latin typeface="Liberation Serif"/>
                <a:cs typeface="Liberation Serif"/>
              </a:rPr>
              <a:t>Inf</a:t>
            </a:r>
            <a:r>
              <a:rPr sz="2400" i="1" spc="90" dirty="0">
                <a:latin typeface="Liberation Serif"/>
                <a:cs typeface="Liberation Serif"/>
              </a:rPr>
              <a:t>o</a:t>
            </a:r>
            <a:r>
              <a:rPr sz="2400" spc="-190" dirty="0">
                <a:latin typeface="DejaVu Sans"/>
                <a:cs typeface="DejaVu Sans"/>
              </a:rPr>
              <a:t>(</a:t>
            </a:r>
            <a:r>
              <a:rPr sz="2400" spc="-415" dirty="0">
                <a:latin typeface="DejaVu Sans"/>
                <a:cs typeface="DejaVu Sans"/>
              </a:rPr>
              <a:t> </a:t>
            </a:r>
            <a:r>
              <a:rPr sz="2400" i="1" spc="-145" dirty="0">
                <a:latin typeface="Liberation Serif"/>
                <a:cs typeface="Liberation Serif"/>
              </a:rPr>
              <a:t>D</a:t>
            </a:r>
            <a:r>
              <a:rPr sz="2400" i="1" dirty="0">
                <a:latin typeface="Liberation Serif"/>
                <a:cs typeface="Liberation Serif"/>
              </a:rPr>
              <a:t>	</a:t>
            </a:r>
            <a:r>
              <a:rPr sz="2400" spc="-190" dirty="0"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54500" y="6437629"/>
            <a:ext cx="55244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i="1" spc="50" dirty="0">
                <a:latin typeface="Liberation Serif"/>
                <a:cs typeface="Liberation Serif"/>
              </a:rPr>
              <a:t>A</a:t>
            </a:r>
            <a:endParaRPr sz="300">
              <a:latin typeface="Liberation Serif"/>
              <a:cs typeface="Liberation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2500" y="6404609"/>
            <a:ext cx="951230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i="1" spc="55" dirty="0">
                <a:latin typeface="Liberation Serif"/>
                <a:cs typeface="Liberation Serif"/>
              </a:rPr>
              <a:t>Gain</a:t>
            </a:r>
            <a:r>
              <a:rPr sz="450" spc="55" dirty="0">
                <a:latin typeface="DejaVu Sans"/>
                <a:cs typeface="DejaVu Sans"/>
              </a:rPr>
              <a:t>(</a:t>
            </a:r>
            <a:r>
              <a:rPr sz="450" spc="-15" dirty="0">
                <a:latin typeface="DejaVu Sans"/>
                <a:cs typeface="DejaVu Sans"/>
              </a:rPr>
              <a:t> </a:t>
            </a:r>
            <a:r>
              <a:rPr sz="450" i="1" spc="75" dirty="0">
                <a:latin typeface="Liberation Serif"/>
                <a:cs typeface="Liberation Serif"/>
              </a:rPr>
              <a:t>A</a:t>
            </a:r>
            <a:r>
              <a:rPr sz="450" i="1" spc="-40" dirty="0">
                <a:latin typeface="Liberation Serif"/>
                <a:cs typeface="Liberation Serif"/>
              </a:rPr>
              <a:t> </a:t>
            </a:r>
            <a:r>
              <a:rPr sz="450" spc="50" dirty="0">
                <a:latin typeface="DejaVu Sans"/>
                <a:cs typeface="DejaVu Sans"/>
              </a:rPr>
              <a:t>)</a:t>
            </a:r>
            <a:r>
              <a:rPr sz="450" i="1" spc="50" dirty="0">
                <a:latin typeface="Liberation Serif"/>
                <a:cs typeface="Liberation Serif"/>
              </a:rPr>
              <a:t>=Info</a:t>
            </a:r>
            <a:r>
              <a:rPr sz="450" i="1" spc="-25" dirty="0">
                <a:latin typeface="Liberation Serif"/>
                <a:cs typeface="Liberation Serif"/>
              </a:rPr>
              <a:t> </a:t>
            </a:r>
            <a:r>
              <a:rPr sz="450" spc="15" dirty="0">
                <a:latin typeface="DejaVu Sans"/>
                <a:cs typeface="DejaVu Sans"/>
              </a:rPr>
              <a:t>(</a:t>
            </a:r>
            <a:r>
              <a:rPr sz="450" spc="-55" dirty="0">
                <a:latin typeface="DejaVu Sans"/>
                <a:cs typeface="DejaVu Sans"/>
              </a:rPr>
              <a:t> </a:t>
            </a:r>
            <a:r>
              <a:rPr sz="450" i="1" spc="85" dirty="0">
                <a:latin typeface="Liberation Serif"/>
                <a:cs typeface="Liberation Serif"/>
              </a:rPr>
              <a:t>D</a:t>
            </a:r>
            <a:r>
              <a:rPr sz="450" i="1" spc="-60" dirty="0">
                <a:latin typeface="Liberation Serif"/>
                <a:cs typeface="Liberation Serif"/>
              </a:rPr>
              <a:t> </a:t>
            </a:r>
            <a:r>
              <a:rPr sz="450" spc="50" dirty="0">
                <a:latin typeface="DejaVu Sans"/>
                <a:cs typeface="DejaVu Sans"/>
              </a:rPr>
              <a:t>)−</a:t>
            </a:r>
            <a:r>
              <a:rPr sz="450" spc="-95" dirty="0">
                <a:latin typeface="DejaVu Sans"/>
                <a:cs typeface="DejaVu Sans"/>
              </a:rPr>
              <a:t> </a:t>
            </a:r>
            <a:r>
              <a:rPr sz="450" i="1" spc="45" dirty="0">
                <a:latin typeface="Liberation Serif"/>
                <a:cs typeface="Liberation Serif"/>
              </a:rPr>
              <a:t>Info</a:t>
            </a:r>
            <a:r>
              <a:rPr sz="450" i="1" spc="55" dirty="0">
                <a:latin typeface="Liberation Serif"/>
                <a:cs typeface="Liberation Serif"/>
              </a:rPr>
              <a:t> </a:t>
            </a:r>
            <a:r>
              <a:rPr sz="450" spc="15" dirty="0">
                <a:latin typeface="DejaVu Sans"/>
                <a:cs typeface="DejaVu Sans"/>
              </a:rPr>
              <a:t>(</a:t>
            </a:r>
            <a:r>
              <a:rPr sz="450" spc="-55" dirty="0">
                <a:latin typeface="DejaVu Sans"/>
                <a:cs typeface="DejaVu Sans"/>
              </a:rPr>
              <a:t> </a:t>
            </a:r>
            <a:r>
              <a:rPr sz="450" i="1" spc="85" dirty="0">
                <a:latin typeface="Liberation Serif"/>
                <a:cs typeface="Liberation Serif"/>
              </a:rPr>
              <a:t>D</a:t>
            </a:r>
            <a:r>
              <a:rPr sz="450" i="1" spc="-20" dirty="0">
                <a:latin typeface="Liberation Serif"/>
                <a:cs typeface="Liberation Serif"/>
              </a:rPr>
              <a:t> </a:t>
            </a:r>
            <a:r>
              <a:rPr sz="450" spc="15" dirty="0">
                <a:latin typeface="DejaVu Sans"/>
                <a:cs typeface="DejaVu Sans"/>
              </a:rPr>
              <a:t>)</a:t>
            </a:r>
            <a:endParaRPr sz="4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7100" y="5146040"/>
            <a:ext cx="951230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i="1" spc="55" dirty="0">
                <a:latin typeface="Liberation Serif"/>
                <a:cs typeface="Liberation Serif"/>
              </a:rPr>
              <a:t>Gain</a:t>
            </a:r>
            <a:r>
              <a:rPr sz="450" spc="55" dirty="0">
                <a:latin typeface="DejaVu Sans"/>
                <a:cs typeface="DejaVu Sans"/>
              </a:rPr>
              <a:t>(</a:t>
            </a:r>
            <a:r>
              <a:rPr sz="450" spc="-20" dirty="0">
                <a:latin typeface="DejaVu Sans"/>
                <a:cs typeface="DejaVu Sans"/>
              </a:rPr>
              <a:t> </a:t>
            </a:r>
            <a:r>
              <a:rPr sz="450" i="1" spc="75" dirty="0">
                <a:latin typeface="Liberation Serif"/>
                <a:cs typeface="Liberation Serif"/>
              </a:rPr>
              <a:t>A</a:t>
            </a:r>
            <a:r>
              <a:rPr sz="450" i="1" spc="-35" dirty="0">
                <a:latin typeface="Liberation Serif"/>
                <a:cs typeface="Liberation Serif"/>
              </a:rPr>
              <a:t> </a:t>
            </a:r>
            <a:r>
              <a:rPr sz="450" spc="50" dirty="0">
                <a:latin typeface="DejaVu Sans"/>
                <a:cs typeface="DejaVu Sans"/>
              </a:rPr>
              <a:t>)</a:t>
            </a:r>
            <a:r>
              <a:rPr sz="450" i="1" spc="50" dirty="0">
                <a:latin typeface="Liberation Serif"/>
                <a:cs typeface="Liberation Serif"/>
              </a:rPr>
              <a:t>=Info</a:t>
            </a:r>
            <a:r>
              <a:rPr sz="450" i="1" spc="-30" dirty="0">
                <a:latin typeface="Liberation Serif"/>
                <a:cs typeface="Liberation Serif"/>
              </a:rPr>
              <a:t> </a:t>
            </a:r>
            <a:r>
              <a:rPr sz="450" spc="15" dirty="0">
                <a:latin typeface="DejaVu Sans"/>
                <a:cs typeface="DejaVu Sans"/>
              </a:rPr>
              <a:t>(</a:t>
            </a:r>
            <a:r>
              <a:rPr sz="450" spc="-55" dirty="0">
                <a:latin typeface="DejaVu Sans"/>
                <a:cs typeface="DejaVu Sans"/>
              </a:rPr>
              <a:t> </a:t>
            </a:r>
            <a:r>
              <a:rPr sz="450" i="1" spc="85" dirty="0">
                <a:latin typeface="Liberation Serif"/>
                <a:cs typeface="Liberation Serif"/>
              </a:rPr>
              <a:t>D</a:t>
            </a:r>
            <a:r>
              <a:rPr sz="450" i="1" spc="-60" dirty="0">
                <a:latin typeface="Liberation Serif"/>
                <a:cs typeface="Liberation Serif"/>
              </a:rPr>
              <a:t> </a:t>
            </a:r>
            <a:r>
              <a:rPr sz="450" spc="50" dirty="0">
                <a:latin typeface="DejaVu Sans"/>
                <a:cs typeface="DejaVu Sans"/>
              </a:rPr>
              <a:t>)−</a:t>
            </a:r>
            <a:r>
              <a:rPr sz="450" spc="-90" dirty="0">
                <a:latin typeface="DejaVu Sans"/>
                <a:cs typeface="DejaVu Sans"/>
              </a:rPr>
              <a:t> </a:t>
            </a:r>
            <a:r>
              <a:rPr sz="450" i="1" spc="45" dirty="0">
                <a:latin typeface="Liberation Serif"/>
                <a:cs typeface="Liberation Serif"/>
              </a:rPr>
              <a:t>Info</a:t>
            </a:r>
            <a:r>
              <a:rPr sz="450" i="1" spc="-75" dirty="0">
                <a:latin typeface="Liberation Serif"/>
                <a:cs typeface="Liberation Serif"/>
              </a:rPr>
              <a:t> </a:t>
            </a:r>
            <a:r>
              <a:rPr sz="450" i="1" spc="75" baseline="-18518" dirty="0">
                <a:latin typeface="Liberation Serif"/>
                <a:cs typeface="Liberation Serif"/>
              </a:rPr>
              <a:t>A</a:t>
            </a:r>
            <a:r>
              <a:rPr sz="450" i="1" spc="-30" baseline="-18518" dirty="0">
                <a:latin typeface="Liberation Serif"/>
                <a:cs typeface="Liberation Serif"/>
              </a:rPr>
              <a:t> </a:t>
            </a:r>
            <a:r>
              <a:rPr sz="450" spc="15" dirty="0">
                <a:latin typeface="DejaVu Sans"/>
                <a:cs typeface="DejaVu Sans"/>
              </a:rPr>
              <a:t>(</a:t>
            </a:r>
            <a:r>
              <a:rPr sz="450" spc="-55" dirty="0">
                <a:latin typeface="DejaVu Sans"/>
                <a:cs typeface="DejaVu Sans"/>
              </a:rPr>
              <a:t> </a:t>
            </a:r>
            <a:r>
              <a:rPr sz="450" i="1" spc="85" dirty="0">
                <a:latin typeface="Liberation Serif"/>
                <a:cs typeface="Liberation Serif"/>
              </a:rPr>
              <a:t>D</a:t>
            </a:r>
            <a:r>
              <a:rPr sz="450" i="1" spc="-25" dirty="0">
                <a:latin typeface="Liberation Serif"/>
                <a:cs typeface="Liberation Serif"/>
              </a:rPr>
              <a:t> </a:t>
            </a:r>
            <a:r>
              <a:rPr sz="450" spc="15" dirty="0">
                <a:latin typeface="DejaVu Sans"/>
                <a:cs typeface="DejaVu Sans"/>
              </a:rPr>
              <a:t>)</a:t>
            </a:r>
            <a:endParaRPr sz="4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03550" y="6228079"/>
            <a:ext cx="141478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i="1" spc="-285" dirty="0">
                <a:latin typeface="Liberation Serif"/>
                <a:cs typeface="Liberation Serif"/>
              </a:rPr>
              <a:t>Gain</a:t>
            </a:r>
            <a:r>
              <a:rPr sz="3100" spc="-285" dirty="0">
                <a:latin typeface="DejaVu Sans"/>
                <a:cs typeface="DejaVu Sans"/>
              </a:rPr>
              <a:t>( </a:t>
            </a:r>
            <a:r>
              <a:rPr sz="3100" i="1" spc="-375" dirty="0">
                <a:latin typeface="Liberation Serif"/>
                <a:cs typeface="Liberation Serif"/>
              </a:rPr>
              <a:t>A</a:t>
            </a:r>
            <a:r>
              <a:rPr sz="3100" i="1" spc="-600" dirty="0">
                <a:latin typeface="Liberation Serif"/>
                <a:cs typeface="Liberation Serif"/>
              </a:rPr>
              <a:t> </a:t>
            </a:r>
            <a:r>
              <a:rPr sz="3100" spc="-1190" dirty="0">
                <a:latin typeface="DejaVu Sans"/>
                <a:cs typeface="DejaVu Sans"/>
              </a:rPr>
              <a:t>)</a:t>
            </a:r>
            <a:r>
              <a:rPr sz="3100" i="1" spc="-1190" dirty="0">
                <a:latin typeface="Liberation Serif"/>
                <a:cs typeface="Liberation Serif"/>
              </a:rPr>
              <a:t>=</a:t>
            </a:r>
            <a:endParaRPr sz="3100">
              <a:latin typeface="Liberation Serif"/>
              <a:cs typeface="Liberation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3170" y="6460490"/>
            <a:ext cx="15430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spc="-240" dirty="0">
                <a:latin typeface="Liberation Serif"/>
                <a:cs typeface="Liberation Serif"/>
              </a:rPr>
              <a:t>A</a:t>
            </a:r>
            <a:endParaRPr sz="2050">
              <a:latin typeface="Liberation Serif"/>
              <a:cs typeface="Liberation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5557" y="6228079"/>
            <a:ext cx="263652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78989" algn="l"/>
              </a:tabLst>
            </a:pPr>
            <a:r>
              <a:rPr sz="3100" i="1" spc="-250" dirty="0">
                <a:latin typeface="Liberation Serif"/>
                <a:cs typeface="Liberation Serif"/>
              </a:rPr>
              <a:t>Info</a:t>
            </a:r>
            <a:r>
              <a:rPr sz="3100" i="1" spc="-370" dirty="0">
                <a:latin typeface="Liberation Serif"/>
                <a:cs typeface="Liberation Serif"/>
              </a:rPr>
              <a:t> </a:t>
            </a:r>
            <a:r>
              <a:rPr sz="3100" spc="-365" dirty="0">
                <a:latin typeface="DejaVu Sans"/>
                <a:cs typeface="DejaVu Sans"/>
              </a:rPr>
              <a:t>(</a:t>
            </a:r>
            <a:r>
              <a:rPr sz="3100" spc="-575" dirty="0">
                <a:latin typeface="DejaVu Sans"/>
                <a:cs typeface="DejaVu Sans"/>
              </a:rPr>
              <a:t> </a:t>
            </a:r>
            <a:r>
              <a:rPr sz="3100" i="1" spc="-275" dirty="0">
                <a:latin typeface="Liberation Serif"/>
                <a:cs typeface="Liberation Serif"/>
              </a:rPr>
              <a:t>D</a:t>
            </a:r>
            <a:r>
              <a:rPr sz="3100" spc="-275" dirty="0">
                <a:latin typeface="DejaVu Sans"/>
                <a:cs typeface="DejaVu Sans"/>
              </a:rPr>
              <a:t>)−</a:t>
            </a:r>
            <a:r>
              <a:rPr sz="3100" i="1" spc="-275" dirty="0">
                <a:latin typeface="Liberation Serif"/>
                <a:cs typeface="Liberation Serif"/>
              </a:rPr>
              <a:t>Info	</a:t>
            </a:r>
            <a:r>
              <a:rPr sz="3100" spc="-365" dirty="0">
                <a:latin typeface="DejaVu Sans"/>
                <a:cs typeface="DejaVu Sans"/>
              </a:rPr>
              <a:t>(</a:t>
            </a:r>
            <a:r>
              <a:rPr sz="3100" spc="-610" dirty="0">
                <a:latin typeface="DejaVu Sans"/>
                <a:cs typeface="DejaVu Sans"/>
              </a:rPr>
              <a:t> </a:t>
            </a:r>
            <a:r>
              <a:rPr sz="3100" i="1" spc="-445" dirty="0">
                <a:latin typeface="Liberation Serif"/>
                <a:cs typeface="Liberation Serif"/>
              </a:rPr>
              <a:t>D </a:t>
            </a:r>
            <a:r>
              <a:rPr sz="3100" spc="-365" dirty="0">
                <a:latin typeface="DejaVu Sans"/>
                <a:cs typeface="DejaVu Sans"/>
              </a:rPr>
              <a:t>)</a:t>
            </a:r>
            <a:endParaRPr sz="3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1597</Words>
  <Application>Microsoft Office PowerPoint</Application>
  <PresentationFormat>On-screen Show (4:3)</PresentationFormat>
  <Paragraphs>385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Classification Methods</vt:lpstr>
      <vt:lpstr>Classification –Basic Concepts</vt:lpstr>
      <vt:lpstr>Classification—A Two-Step Process</vt:lpstr>
      <vt:lpstr>Classification—A Two-Step Process</vt:lpstr>
      <vt:lpstr>Decision Tree Induction</vt:lpstr>
      <vt:lpstr>Algorithm for Decision Tree Induction</vt:lpstr>
      <vt:lpstr>Decision Tree Induction</vt:lpstr>
      <vt:lpstr>Attribute Selection Measures</vt:lpstr>
      <vt:lpstr>Slide 9</vt:lpstr>
      <vt:lpstr>Attribute Selection: Information Gain</vt:lpstr>
      <vt:lpstr>Attribute selection-Information gain</vt:lpstr>
      <vt:lpstr>Attribute Selection: Information Gain</vt:lpstr>
      <vt:lpstr>Attribute Selection: Information Gain</vt:lpstr>
      <vt:lpstr>Attribute Selection: Information Gain</vt:lpstr>
      <vt:lpstr>Output</vt:lpstr>
      <vt:lpstr>Computing Information-Gain for  Continuous-Valued Attributes</vt:lpstr>
      <vt:lpstr>Algorithm for Decision Tree Induction</vt:lpstr>
      <vt:lpstr>Generation of Decision Tree</vt:lpstr>
      <vt:lpstr>Algorithm for Decision Tree Induction</vt:lpstr>
      <vt:lpstr>Gain Ratio for Attribute Selection (C4.5)</vt:lpstr>
      <vt:lpstr>Slide 21</vt:lpstr>
      <vt:lpstr>Slide 22</vt:lpstr>
      <vt:lpstr>Comparing Attribute Selection Measures</vt:lpstr>
      <vt:lpstr>Overfitting and Tree Pruning</vt:lpstr>
      <vt:lpstr>Classification in Large Databases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SSNSASE</dc:title>
  <dc:creator>MSIT</dc:creator>
  <cp:lastModifiedBy>Priya</cp:lastModifiedBy>
  <cp:revision>1</cp:revision>
  <dcterms:created xsi:type="dcterms:W3CDTF">2018-02-06T06:58:41Z</dcterms:created>
  <dcterms:modified xsi:type="dcterms:W3CDTF">2018-02-06T07:20:34Z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2018-01-30T00:00:00Z</vt:filetime>
  </property>
  <property fmtid="{D5CDD505-2E9C-101B-9397-08002B2CF9AE}" pid="3" name="Creator">
    <vt:lpwstr>Impress</vt:lpwstr>
  </property>
  <property fmtid="{D5CDD505-2E9C-101B-9397-08002B2CF9AE}" pid="4" name="LastSaved">
    <vt:filetime>2018-02-06T00:00:00Z</vt:filetime>
  </property>
</Properties>
</file>