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64" y="-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DBD91D6-5469-470F-A897-51C69EBA7953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68280" y="922317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latin typeface="Arial"/>
              </a:rPr>
              <a:t>OLAP </a:t>
            </a:r>
            <a:r>
              <a:rPr lang="en-IN" sz="4400" dirty="0" smtClean="0">
                <a:latin typeface="Arial"/>
              </a:rPr>
              <a:t>Operations</a:t>
            </a:r>
          </a:p>
          <a:p>
            <a:pPr algn="ctr"/>
            <a:endParaRPr lang="en-IN" sz="4400" dirty="0" smtClean="0">
              <a:latin typeface="Arial"/>
            </a:endParaRPr>
          </a:p>
          <a:p>
            <a:pPr algn="just"/>
            <a:r>
              <a:rPr lang="en-IN" sz="2000" dirty="0" smtClean="0"/>
              <a:t>OLAP provides a user-friendly environment for interactive data analysis. A number of OLAP data cube operations exist to materialize different views of data, allowing interactive querying and analysis of the data.</a:t>
            </a:r>
          </a:p>
          <a:p>
            <a:pPr algn="just"/>
            <a:endParaRPr lang="en-IN" sz="2000" dirty="0" smtClean="0"/>
          </a:p>
          <a:p>
            <a:pPr algn="just"/>
            <a:endParaRPr sz="2000"/>
          </a:p>
        </p:txBody>
      </p:sp>
      <p:sp>
        <p:nvSpPr>
          <p:cNvPr id="40" name="TextShape 2"/>
          <p:cNvSpPr txBox="1"/>
          <p:nvPr/>
        </p:nvSpPr>
        <p:spPr>
          <a:xfrm>
            <a:off x="539718" y="2636828"/>
            <a:ext cx="9035922" cy="3516651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</a:pPr>
            <a:r>
              <a:rPr lang="en-US" sz="3200" dirty="0" smtClean="0">
                <a:latin typeface="Arial"/>
              </a:rPr>
              <a:t>OLAP operations:</a:t>
            </a:r>
            <a:endParaRPr lang="en-IN" sz="3200" dirty="0" smtClean="0">
              <a:latin typeface="Arial"/>
            </a:endParaRPr>
          </a:p>
          <a:p>
            <a:pPr lvl="1">
              <a:buSzPct val="45000"/>
              <a:buFont typeface="Arial" pitchFamily="34" charset="0"/>
              <a:buChar char="•"/>
            </a:pPr>
            <a:r>
              <a:rPr lang="en-IN" sz="3200" dirty="0" smtClean="0">
                <a:latin typeface="Arial"/>
              </a:rPr>
              <a:t>Roll Up- </a:t>
            </a:r>
            <a:endParaRPr/>
          </a:p>
          <a:p>
            <a:pPr lvl="1">
              <a:buSzPct val="45000"/>
              <a:buFont typeface="Arial" pitchFamily="34" charset="0"/>
              <a:buChar char="•"/>
            </a:pPr>
            <a:r>
              <a:rPr lang="en-IN" sz="3200" dirty="0">
                <a:latin typeface="Arial"/>
              </a:rPr>
              <a:t>Drill down</a:t>
            </a:r>
            <a:endParaRPr/>
          </a:p>
          <a:p>
            <a:pPr lvl="1">
              <a:buSzPct val="45000"/>
              <a:buFont typeface="Arial" pitchFamily="34" charset="0"/>
              <a:buChar char="•"/>
            </a:pPr>
            <a:r>
              <a:rPr lang="en-IN" sz="3200" dirty="0">
                <a:latin typeface="Arial"/>
              </a:rPr>
              <a:t>Slice</a:t>
            </a:r>
            <a:endParaRPr/>
          </a:p>
          <a:p>
            <a:pPr lvl="1">
              <a:buSzPct val="45000"/>
              <a:buFont typeface="Arial" pitchFamily="34" charset="0"/>
              <a:buChar char="•"/>
            </a:pPr>
            <a:r>
              <a:rPr lang="en-IN" sz="3200" dirty="0">
                <a:latin typeface="Arial"/>
              </a:rPr>
              <a:t>Dice</a:t>
            </a:r>
            <a:endParaRPr/>
          </a:p>
          <a:p>
            <a:pPr lvl="1">
              <a:buSzPct val="45000"/>
              <a:buFont typeface="Arial" pitchFamily="34" charset="0"/>
              <a:buChar char="•"/>
            </a:pPr>
            <a:r>
              <a:rPr lang="en-IN" sz="3200" dirty="0">
                <a:latin typeface="Arial"/>
              </a:rPr>
              <a:t>Pivot(rotate)</a:t>
            </a:r>
            <a:endParaRPr/>
          </a:p>
          <a:p>
            <a:pPr lvl="1">
              <a:buSzPct val="45000"/>
              <a:buFont typeface="Arial" pitchFamily="34" charset="0"/>
              <a:buChar char="•"/>
            </a:pPr>
            <a:r>
              <a:rPr lang="en-IN" sz="3200" dirty="0">
                <a:latin typeface="Arial"/>
              </a:rPr>
              <a:t>Other OLAP operations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96842" y="2351077"/>
            <a:ext cx="9071640" cy="4384800"/>
          </a:xfrm>
        </p:spPr>
        <p:txBody>
          <a:bodyPr/>
          <a:lstStyle/>
          <a:p>
            <a:r>
              <a:rPr lang="en-IN" b="1" dirty="0" smtClean="0"/>
              <a:t>Roll up 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The roll-up operation (also called drill-up or aggregation operation) performs aggregation on a data cube, either by climbing up a concept hierarchy for a dimension </a:t>
            </a:r>
          </a:p>
          <a:p>
            <a:endParaRPr lang="en-US" b="1" dirty="0" smtClean="0"/>
          </a:p>
          <a:p>
            <a:r>
              <a:rPr lang="en-IN" b="1" dirty="0" smtClean="0"/>
              <a:t>Roll Down 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The roll down operation (also called drill down) is the reverse of roll up. It navigates from less detailed data to more detailed data. </a:t>
            </a:r>
          </a:p>
          <a:p>
            <a:endParaRPr lang="en-IN" dirty="0" smtClean="0"/>
          </a:p>
          <a:p>
            <a:r>
              <a:rPr lang="en-IN" b="1" dirty="0" smtClean="0"/>
              <a:t>Slicing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Slice performs a selection on one dimension of the given cube, thus resulting in a </a:t>
            </a:r>
            <a:r>
              <a:rPr lang="en-IN" dirty="0" err="1" smtClean="0"/>
              <a:t>subcube</a:t>
            </a:r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Dicing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The dice operation defines a </a:t>
            </a:r>
            <a:r>
              <a:rPr lang="en-IN" dirty="0" err="1" smtClean="0"/>
              <a:t>subcube</a:t>
            </a:r>
            <a:r>
              <a:rPr lang="en-IN" dirty="0" smtClean="0"/>
              <a:t> by performing a selection on two or more dimensions.</a:t>
            </a:r>
          </a:p>
          <a:p>
            <a:endParaRPr lang="en-US" dirty="0"/>
          </a:p>
          <a:p>
            <a:r>
              <a:rPr lang="en-IN" b="1" dirty="0" smtClean="0"/>
              <a:t>Pivot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Pivot otherwise known as Rotate changes the dimensional orientation of the cube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400" y="6971760"/>
            <a:ext cx="2100240" cy="587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>
              <a:buSzPct val="45000"/>
              <a:buFont typeface="StarSymbol"/>
              <a:buChar char=""/>
            </a:pPr>
            <a:r>
              <a:rPr lang="en-US" sz="1200">
                <a:latin typeface="Arial"/>
                <a:ea typeface="宋体"/>
              </a:rPr>
              <a:t>03/13/18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3527640" y="6971760"/>
            <a:ext cx="3192120" cy="587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ctr">
              <a:buSzPct val="45000"/>
              <a:buFont typeface="StarSymbol"/>
              <a:buChar char=""/>
            </a:pPr>
            <a:r>
              <a:rPr lang="en-US" sz="1200">
                <a:latin typeface="Arial"/>
                <a:ea typeface="宋体"/>
              </a:rPr>
              <a:t>Data Mining: Concepts and Techniques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7979760" y="7055640"/>
            <a:ext cx="2100240" cy="504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buSzPct val="45000"/>
              <a:buFont typeface="StarSymbol"/>
              <a:buChar char=""/>
            </a:pPr>
            <a:fld id="{E3F78939-B4C9-48BE-9CFB-54FA8BAA1C64}" type="slidenum">
              <a:rPr lang="en-US" sz="1200">
                <a:latin typeface="Arial"/>
                <a:ea typeface="宋体"/>
              </a:rPr>
              <a:pPr algn="r">
                <a:buSzPct val="45000"/>
                <a:buFont typeface="StarSymbol"/>
                <a:buChar char=""/>
              </a:pPr>
              <a:t>3</a:t>
            </a:fld>
            <a:endParaRPr/>
          </a:p>
        </p:txBody>
      </p:sp>
      <p:pic>
        <p:nvPicPr>
          <p:cNvPr id="44" name="Picture 1059" descr="ha02f10"/>
          <p:cNvPicPr/>
          <p:nvPr/>
        </p:nvPicPr>
        <p:blipFill>
          <a:blip r:embed="rId2"/>
          <a:stretch>
            <a:fillRect/>
          </a:stretch>
        </p:blipFill>
        <p:spPr>
          <a:xfrm>
            <a:off x="288000" y="0"/>
            <a:ext cx="9648000" cy="7544160"/>
          </a:xfrm>
          <a:prstGeom prst="rect">
            <a:avLst/>
          </a:prstGeom>
          <a:ln>
            <a:noFill/>
          </a:ln>
        </p:spPr>
      </p:pic>
      <p:sp>
        <p:nvSpPr>
          <p:cNvPr id="45" name="CustomShape 4"/>
          <p:cNvSpPr/>
          <p:nvPr/>
        </p:nvSpPr>
        <p:spPr>
          <a:xfrm>
            <a:off x="167400" y="2603880"/>
            <a:ext cx="2436480" cy="6400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Arial"/>
                <a:ea typeface="宋体"/>
              </a:rPr>
              <a:t>Fig. 3.10 Typical OLAP Operations</a:t>
            </a:r>
            <a:endParaRPr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68280" y="708003"/>
            <a:ext cx="9071640" cy="5429288"/>
          </a:xfrm>
        </p:spPr>
        <p:txBody>
          <a:bodyPr/>
          <a:lstStyle/>
          <a:p>
            <a:pPr algn="l"/>
            <a:r>
              <a:rPr lang="en-IN" sz="2400" dirty="0" smtClean="0"/>
              <a:t>Some more OLAP operations include: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b="1" dirty="0" smtClean="0"/>
              <a:t>SCOPING:</a:t>
            </a:r>
            <a:r>
              <a:rPr lang="en-IN" sz="2400" dirty="0" smtClean="0"/>
              <a:t> Restricting the view of database objects to a specified subset is called scoping. Scoping will allow users to </a:t>
            </a:r>
            <a:r>
              <a:rPr lang="en-IN" sz="2400" dirty="0" err="1" smtClean="0"/>
              <a:t>recieve</a:t>
            </a:r>
            <a:r>
              <a:rPr lang="en-IN" sz="2400" dirty="0" smtClean="0"/>
              <a:t> and update some data values they wish to </a:t>
            </a:r>
            <a:r>
              <a:rPr lang="en-IN" sz="2400" dirty="0" err="1" smtClean="0"/>
              <a:t>recieve</a:t>
            </a:r>
            <a:r>
              <a:rPr lang="en-IN" sz="2400" dirty="0" smtClean="0"/>
              <a:t> and update.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b="1" dirty="0" smtClean="0"/>
              <a:t>SCREENING:</a:t>
            </a:r>
            <a:r>
              <a:rPr lang="en-IN" sz="2400" dirty="0" smtClean="0"/>
              <a:t> Screening is performed against the data or members of a dimension in order to restrict the set of data retrieved.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b="1" dirty="0" smtClean="0"/>
              <a:t>DRILL ACROSS:</a:t>
            </a:r>
            <a:r>
              <a:rPr lang="en-IN" sz="2400" dirty="0" smtClean="0"/>
              <a:t> Accesses more than one fact table that is linked by common dimensions. </a:t>
            </a:r>
            <a:r>
              <a:rPr lang="en-IN" sz="2400" dirty="0" err="1" smtClean="0"/>
              <a:t>COmbiens</a:t>
            </a:r>
            <a:r>
              <a:rPr lang="en-IN" sz="2400" dirty="0" smtClean="0"/>
              <a:t> cubes that share one or more dimensions.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b="1" dirty="0" smtClean="0"/>
              <a:t>DRILL THROUGH:</a:t>
            </a:r>
            <a:r>
              <a:rPr lang="en-IN" sz="2400" dirty="0" smtClean="0"/>
              <a:t> Drill down to the bottom level of a data cube down to its back end relational tables.</a:t>
            </a:r>
            <a:br>
              <a:rPr lang="en-IN" sz="2400" dirty="0" smtClean="0"/>
            </a:b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</Words>
  <PresentationFormat>Custom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Priya</cp:lastModifiedBy>
  <cp:revision>2</cp:revision>
  <dcterms:modified xsi:type="dcterms:W3CDTF">2018-03-13T07:20:56Z</dcterms:modified>
</cp:coreProperties>
</file>