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9" r:id="rId2"/>
    <p:sldId id="260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98" r:id="rId12"/>
    <p:sldId id="299" r:id="rId13"/>
    <p:sldId id="300" r:id="rId14"/>
    <p:sldId id="301" r:id="rId15"/>
    <p:sldId id="276" r:id="rId16"/>
    <p:sldId id="302" r:id="rId17"/>
    <p:sldId id="303" r:id="rId18"/>
    <p:sldId id="277" r:id="rId19"/>
    <p:sldId id="278" r:id="rId20"/>
    <p:sldId id="279" r:id="rId21"/>
    <p:sldId id="280" r:id="rId22"/>
    <p:sldId id="287" r:id="rId23"/>
    <p:sldId id="281" r:id="rId24"/>
    <p:sldId id="285" r:id="rId25"/>
    <p:sldId id="288" r:id="rId26"/>
    <p:sldId id="282" r:id="rId27"/>
    <p:sldId id="286" r:id="rId28"/>
    <p:sldId id="284" r:id="rId29"/>
    <p:sldId id="292" r:id="rId30"/>
    <p:sldId id="289" r:id="rId31"/>
    <p:sldId id="290" r:id="rId32"/>
    <p:sldId id="291" r:id="rId33"/>
    <p:sldId id="293" r:id="rId34"/>
    <p:sldId id="294" r:id="rId35"/>
    <p:sldId id="295" r:id="rId36"/>
    <p:sldId id="296" r:id="rId37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6911F"/>
    <a:srgbClr val="2691BF"/>
    <a:srgbClr val="FFCC33"/>
    <a:srgbClr val="FFFF99"/>
    <a:srgbClr val="C0E7FA"/>
    <a:srgbClr val="E878B5"/>
    <a:srgbClr val="7958A3"/>
    <a:srgbClr val="E0489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25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/>
            </a:lvl1pPr>
          </a:lstStyle>
          <a:p>
            <a:pPr>
              <a:defRPr/>
            </a:pPr>
            <a:fld id="{E75C14CD-C68A-4D4F-8148-465E3EAD88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459236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180189-1C12-4AD5-84A1-FC10BD412B53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3538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" pitchFamily="-84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36FD9-0844-4AAC-A498-AF457DB196CA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120B6-43BD-4BDB-90BA-CB9FFC237C01}" type="slidenum">
              <a:rPr lang="en-CA"/>
              <a:pPr/>
              <a:t>11</a:t>
            </a:fld>
            <a:endParaRPr lang="en-CA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2764D7-DF55-4C21-A05F-F2CDAF9CEA9E}" type="slidenum">
              <a:rPr lang="en-CA"/>
              <a:pPr/>
              <a:t>12</a:t>
            </a:fld>
            <a:endParaRPr lang="en-CA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6BF70-8BD9-4020-89C9-C2A0FDF094A2}" type="slidenum">
              <a:rPr lang="en-CA"/>
              <a:pPr/>
              <a:t>13</a:t>
            </a:fld>
            <a:endParaRPr lang="en-CA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B268B2-C710-47D1-8A7D-C3CE4AB3EE62}" type="slidenum">
              <a:rPr lang="en-CA"/>
              <a:pPr/>
              <a:t>14</a:t>
            </a:fld>
            <a:endParaRPr lang="en-CA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" pitchFamily="-84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36FD9-0844-4AAC-A498-AF457DB196CA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" pitchFamily="-84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36FD9-0844-4AAC-A498-AF457DB196CA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" pitchFamily="-84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36FD9-0844-4AAC-A498-AF457DB196CA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33008E-9987-46BB-9B61-990AA325FD62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8537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33008E-9987-46BB-9B61-990AA325FD62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8537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33008E-9987-46BB-9B61-990AA325FD62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8537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" pitchFamily="-84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E6CF61-0759-44DB-9536-1EE5CB1FE0CE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" pitchFamily="-84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36FD9-0844-4AAC-A498-AF457DB196CA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" pitchFamily="-84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36FD9-0844-4AAC-A498-AF457DB196CA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" pitchFamily="-84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36FD9-0844-4AAC-A498-AF457DB196CA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" pitchFamily="-84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36FD9-0844-4AAC-A498-AF457DB196CA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-679450" y="-558800"/>
            <a:ext cx="10668000" cy="8456613"/>
            <a:chOff x="-428" y="-352"/>
            <a:chExt cx="6720" cy="5327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172" y="1104"/>
              <a:ext cx="1958" cy="1950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1760" y="314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2511" y="3003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086" y="3414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2413" y="328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3217" y="87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4124" y="1564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3836" y="183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3356" y="1884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303" y="93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3671" y="2165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3365" y="2361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4116" y="2224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3691" y="2635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018" y="250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16" y="2326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923" y="3012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635" y="327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155" y="3332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470" y="3613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164" y="3809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915" y="3672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90" y="4083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817" y="3954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1359" y="349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2266" y="4184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1978" y="445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2445" y="355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2959" y="2863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3866" y="354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3578" y="381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3098" y="386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7" name="Oval 40"/>
            <p:cNvSpPr>
              <a:spLocks noChangeArrowheads="1"/>
            </p:cNvSpPr>
            <p:nvPr/>
          </p:nvSpPr>
          <p:spPr bwMode="auto">
            <a:xfrm>
              <a:off x="4045" y="2919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8" name="Oval 41"/>
            <p:cNvSpPr>
              <a:spLocks noChangeArrowheads="1"/>
            </p:cNvSpPr>
            <p:nvPr/>
          </p:nvSpPr>
          <p:spPr bwMode="auto">
            <a:xfrm>
              <a:off x="3413" y="4150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9" name="Oval 42"/>
            <p:cNvSpPr>
              <a:spLocks noChangeArrowheads="1"/>
            </p:cNvSpPr>
            <p:nvPr/>
          </p:nvSpPr>
          <p:spPr bwMode="auto">
            <a:xfrm>
              <a:off x="3107" y="434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0" name="Oval 43"/>
            <p:cNvSpPr>
              <a:spLocks noChangeArrowheads="1"/>
            </p:cNvSpPr>
            <p:nvPr/>
          </p:nvSpPr>
          <p:spPr bwMode="auto">
            <a:xfrm>
              <a:off x="3858" y="420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1" name="Oval 44"/>
            <p:cNvSpPr>
              <a:spLocks noChangeArrowheads="1"/>
            </p:cNvSpPr>
            <p:nvPr/>
          </p:nvSpPr>
          <p:spPr bwMode="auto">
            <a:xfrm>
              <a:off x="4571" y="2062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2" name="Oval 45"/>
            <p:cNvSpPr>
              <a:spLocks noChangeArrowheads="1"/>
            </p:cNvSpPr>
            <p:nvPr/>
          </p:nvSpPr>
          <p:spPr bwMode="auto">
            <a:xfrm>
              <a:off x="5478" y="2748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3" name="Oval 46"/>
            <p:cNvSpPr>
              <a:spLocks noChangeArrowheads="1"/>
            </p:cNvSpPr>
            <p:nvPr/>
          </p:nvSpPr>
          <p:spPr bwMode="auto">
            <a:xfrm>
              <a:off x="5190" y="3014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4" name="Oval 47"/>
            <p:cNvSpPr>
              <a:spLocks noChangeArrowheads="1"/>
            </p:cNvSpPr>
            <p:nvPr/>
          </p:nvSpPr>
          <p:spPr bwMode="auto">
            <a:xfrm>
              <a:off x="4710" y="3068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5" name="Oval 48"/>
            <p:cNvSpPr>
              <a:spLocks noChangeArrowheads="1"/>
            </p:cNvSpPr>
            <p:nvPr/>
          </p:nvSpPr>
          <p:spPr bwMode="auto">
            <a:xfrm>
              <a:off x="5657" y="2118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6" name="Oval 49"/>
            <p:cNvSpPr>
              <a:spLocks noChangeArrowheads="1"/>
            </p:cNvSpPr>
            <p:nvPr/>
          </p:nvSpPr>
          <p:spPr bwMode="auto">
            <a:xfrm>
              <a:off x="5025" y="3349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7" name="Oval 50"/>
            <p:cNvSpPr>
              <a:spLocks noChangeArrowheads="1"/>
            </p:cNvSpPr>
            <p:nvPr/>
          </p:nvSpPr>
          <p:spPr bwMode="auto">
            <a:xfrm>
              <a:off x="4719" y="354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8" name="Oval 51"/>
            <p:cNvSpPr>
              <a:spLocks noChangeArrowheads="1"/>
            </p:cNvSpPr>
            <p:nvPr/>
          </p:nvSpPr>
          <p:spPr bwMode="auto">
            <a:xfrm>
              <a:off x="5470" y="340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9" name="Oval 52"/>
            <p:cNvSpPr>
              <a:spLocks noChangeArrowheads="1"/>
            </p:cNvSpPr>
            <p:nvPr/>
          </p:nvSpPr>
          <p:spPr bwMode="auto">
            <a:xfrm>
              <a:off x="5045" y="3819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5372" y="369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-174" y="-6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52" name="Oval 55"/>
            <p:cNvSpPr>
              <a:spLocks noChangeArrowheads="1"/>
            </p:cNvSpPr>
            <p:nvPr/>
          </p:nvSpPr>
          <p:spPr bwMode="auto">
            <a:xfrm>
              <a:off x="-182" y="591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53" name="Oval 56"/>
            <p:cNvSpPr>
              <a:spLocks noChangeArrowheads="1"/>
            </p:cNvSpPr>
            <p:nvPr/>
          </p:nvSpPr>
          <p:spPr bwMode="auto">
            <a:xfrm>
              <a:off x="-280" y="873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54" name="Oval 57"/>
            <p:cNvSpPr>
              <a:spLocks noChangeArrowheads="1"/>
            </p:cNvSpPr>
            <p:nvPr/>
          </p:nvSpPr>
          <p:spPr bwMode="auto">
            <a:xfrm>
              <a:off x="963" y="-205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55" name="Oval 58"/>
            <p:cNvSpPr>
              <a:spLocks noChangeArrowheads="1"/>
            </p:cNvSpPr>
            <p:nvPr/>
          </p:nvSpPr>
          <p:spPr bwMode="auto">
            <a:xfrm>
              <a:off x="657" y="-9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56" name="Oval 59"/>
            <p:cNvSpPr>
              <a:spLocks noChangeArrowheads="1"/>
            </p:cNvSpPr>
            <p:nvPr/>
          </p:nvSpPr>
          <p:spPr bwMode="auto">
            <a:xfrm>
              <a:off x="1408" y="-146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57" name="Oval 60"/>
            <p:cNvSpPr>
              <a:spLocks noChangeArrowheads="1"/>
            </p:cNvSpPr>
            <p:nvPr/>
          </p:nvSpPr>
          <p:spPr bwMode="auto">
            <a:xfrm>
              <a:off x="983" y="265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58" name="Oval 61"/>
            <p:cNvSpPr>
              <a:spLocks noChangeArrowheads="1"/>
            </p:cNvSpPr>
            <p:nvPr/>
          </p:nvSpPr>
          <p:spPr bwMode="auto">
            <a:xfrm>
              <a:off x="1310" y="13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auto">
            <a:xfrm>
              <a:off x="-420" y="1840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auto">
            <a:xfrm>
              <a:off x="-241" y="1210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auto">
            <a:xfrm>
              <a:off x="-428" y="250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auto">
            <a:xfrm>
              <a:off x="266" y="451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auto">
            <a:xfrm>
              <a:off x="885" y="1403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64" name="Oval 67"/>
            <p:cNvSpPr>
              <a:spLocks noChangeArrowheads="1"/>
            </p:cNvSpPr>
            <p:nvPr/>
          </p:nvSpPr>
          <p:spPr bwMode="auto">
            <a:xfrm>
              <a:off x="405" y="1457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65" name="Oval 68"/>
            <p:cNvSpPr>
              <a:spLocks noChangeArrowheads="1"/>
            </p:cNvSpPr>
            <p:nvPr/>
          </p:nvSpPr>
          <p:spPr bwMode="auto">
            <a:xfrm>
              <a:off x="1352" y="507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66" name="Oval 69"/>
            <p:cNvSpPr>
              <a:spLocks noChangeArrowheads="1"/>
            </p:cNvSpPr>
            <p:nvPr/>
          </p:nvSpPr>
          <p:spPr bwMode="auto">
            <a:xfrm>
              <a:off x="720" y="1738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67" name="Oval 70"/>
            <p:cNvSpPr>
              <a:spLocks noChangeArrowheads="1"/>
            </p:cNvSpPr>
            <p:nvPr/>
          </p:nvSpPr>
          <p:spPr bwMode="auto">
            <a:xfrm>
              <a:off x="414" y="1934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68" name="Oval 71"/>
            <p:cNvSpPr>
              <a:spLocks noChangeArrowheads="1"/>
            </p:cNvSpPr>
            <p:nvPr/>
          </p:nvSpPr>
          <p:spPr bwMode="auto">
            <a:xfrm>
              <a:off x="740" y="2208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69" name="Oval 72"/>
            <p:cNvSpPr>
              <a:spLocks noChangeArrowheads="1"/>
            </p:cNvSpPr>
            <p:nvPr/>
          </p:nvSpPr>
          <p:spPr bwMode="auto">
            <a:xfrm>
              <a:off x="1863" y="-307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70" name="Oval 73"/>
            <p:cNvSpPr>
              <a:spLocks noChangeArrowheads="1"/>
            </p:cNvSpPr>
            <p:nvPr/>
          </p:nvSpPr>
          <p:spPr bwMode="auto">
            <a:xfrm>
              <a:off x="2770" y="37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71" name="Oval 74"/>
            <p:cNvSpPr>
              <a:spLocks noChangeArrowheads="1"/>
            </p:cNvSpPr>
            <p:nvPr/>
          </p:nvSpPr>
          <p:spPr bwMode="auto">
            <a:xfrm>
              <a:off x="2482" y="64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72" name="Oval 75"/>
            <p:cNvSpPr>
              <a:spLocks noChangeArrowheads="1"/>
            </p:cNvSpPr>
            <p:nvPr/>
          </p:nvSpPr>
          <p:spPr bwMode="auto">
            <a:xfrm>
              <a:off x="2002" y="69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73" name="Oval 76"/>
            <p:cNvSpPr>
              <a:spLocks noChangeArrowheads="1"/>
            </p:cNvSpPr>
            <p:nvPr/>
          </p:nvSpPr>
          <p:spPr bwMode="auto">
            <a:xfrm>
              <a:off x="2949" y="-251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74" name="Oval 77"/>
            <p:cNvSpPr>
              <a:spLocks noChangeArrowheads="1"/>
            </p:cNvSpPr>
            <p:nvPr/>
          </p:nvSpPr>
          <p:spPr bwMode="auto">
            <a:xfrm>
              <a:off x="2011" y="117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75" name="Oval 78"/>
            <p:cNvSpPr>
              <a:spLocks noChangeArrowheads="1"/>
            </p:cNvSpPr>
            <p:nvPr/>
          </p:nvSpPr>
          <p:spPr bwMode="auto">
            <a:xfrm>
              <a:off x="2762" y="103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76" name="Oval 79"/>
            <p:cNvSpPr>
              <a:spLocks noChangeArrowheads="1"/>
            </p:cNvSpPr>
            <p:nvPr/>
          </p:nvSpPr>
          <p:spPr bwMode="auto">
            <a:xfrm>
              <a:off x="4818" y="153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77" name="Oval 80"/>
            <p:cNvSpPr>
              <a:spLocks noChangeArrowheads="1"/>
            </p:cNvSpPr>
            <p:nvPr/>
          </p:nvSpPr>
          <p:spPr bwMode="auto">
            <a:xfrm>
              <a:off x="5725" y="83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78" name="Oval 81"/>
            <p:cNvSpPr>
              <a:spLocks noChangeArrowheads="1"/>
            </p:cNvSpPr>
            <p:nvPr/>
          </p:nvSpPr>
          <p:spPr bwMode="auto">
            <a:xfrm>
              <a:off x="5437" y="110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79" name="Oval 82"/>
            <p:cNvSpPr>
              <a:spLocks noChangeArrowheads="1"/>
            </p:cNvSpPr>
            <p:nvPr/>
          </p:nvSpPr>
          <p:spPr bwMode="auto">
            <a:xfrm>
              <a:off x="4957" y="115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0" name="Oval 83"/>
            <p:cNvSpPr>
              <a:spLocks noChangeArrowheads="1"/>
            </p:cNvSpPr>
            <p:nvPr/>
          </p:nvSpPr>
          <p:spPr bwMode="auto">
            <a:xfrm>
              <a:off x="5272" y="1440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1" name="Oval 84"/>
            <p:cNvSpPr>
              <a:spLocks noChangeArrowheads="1"/>
            </p:cNvSpPr>
            <p:nvPr/>
          </p:nvSpPr>
          <p:spPr bwMode="auto">
            <a:xfrm>
              <a:off x="4966" y="163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2" name="Oval 85"/>
            <p:cNvSpPr>
              <a:spLocks noChangeArrowheads="1"/>
            </p:cNvSpPr>
            <p:nvPr/>
          </p:nvSpPr>
          <p:spPr bwMode="auto">
            <a:xfrm>
              <a:off x="5717" y="149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3" name="Oval 86"/>
            <p:cNvSpPr>
              <a:spLocks noChangeArrowheads="1"/>
            </p:cNvSpPr>
            <p:nvPr/>
          </p:nvSpPr>
          <p:spPr bwMode="auto">
            <a:xfrm>
              <a:off x="5292" y="1910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4" name="Oval 87"/>
            <p:cNvSpPr>
              <a:spLocks noChangeArrowheads="1"/>
            </p:cNvSpPr>
            <p:nvPr/>
          </p:nvSpPr>
          <p:spPr bwMode="auto">
            <a:xfrm>
              <a:off x="5619" y="1781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5" name="Oval 88"/>
            <p:cNvSpPr>
              <a:spLocks noChangeArrowheads="1"/>
            </p:cNvSpPr>
            <p:nvPr/>
          </p:nvSpPr>
          <p:spPr bwMode="auto">
            <a:xfrm>
              <a:off x="4366" y="-352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6" name="Oval 89"/>
            <p:cNvSpPr>
              <a:spLocks noChangeArrowheads="1"/>
            </p:cNvSpPr>
            <p:nvPr/>
          </p:nvSpPr>
          <p:spPr bwMode="auto">
            <a:xfrm>
              <a:off x="4078" y="-86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7" name="Oval 90"/>
            <p:cNvSpPr>
              <a:spLocks noChangeArrowheads="1"/>
            </p:cNvSpPr>
            <p:nvPr/>
          </p:nvSpPr>
          <p:spPr bwMode="auto">
            <a:xfrm>
              <a:off x="3598" y="-32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8" name="Oval 91"/>
            <p:cNvSpPr>
              <a:spLocks noChangeArrowheads="1"/>
            </p:cNvSpPr>
            <p:nvPr/>
          </p:nvSpPr>
          <p:spPr bwMode="auto">
            <a:xfrm>
              <a:off x="3913" y="249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9" name="Oval 92"/>
            <p:cNvSpPr>
              <a:spLocks noChangeArrowheads="1"/>
            </p:cNvSpPr>
            <p:nvPr/>
          </p:nvSpPr>
          <p:spPr bwMode="auto">
            <a:xfrm>
              <a:off x="3607" y="44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0" name="Oval 93"/>
            <p:cNvSpPr>
              <a:spLocks noChangeArrowheads="1"/>
            </p:cNvSpPr>
            <p:nvPr/>
          </p:nvSpPr>
          <p:spPr bwMode="auto">
            <a:xfrm>
              <a:off x="4358" y="30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1" name="Oval 94"/>
            <p:cNvSpPr>
              <a:spLocks noChangeArrowheads="1"/>
            </p:cNvSpPr>
            <p:nvPr/>
          </p:nvSpPr>
          <p:spPr bwMode="auto">
            <a:xfrm>
              <a:off x="3933" y="719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2" name="Oval 95"/>
            <p:cNvSpPr>
              <a:spLocks noChangeArrowheads="1"/>
            </p:cNvSpPr>
            <p:nvPr/>
          </p:nvSpPr>
          <p:spPr bwMode="auto">
            <a:xfrm>
              <a:off x="4260" y="59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3" name="Oval 96"/>
            <p:cNvSpPr>
              <a:spLocks noChangeArrowheads="1"/>
            </p:cNvSpPr>
            <p:nvPr/>
          </p:nvSpPr>
          <p:spPr bwMode="auto">
            <a:xfrm>
              <a:off x="4305" y="406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4" name="Oval 97"/>
            <p:cNvSpPr>
              <a:spLocks noChangeArrowheads="1"/>
            </p:cNvSpPr>
            <p:nvPr/>
          </p:nvSpPr>
          <p:spPr bwMode="auto">
            <a:xfrm>
              <a:off x="5391" y="412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5" name="Oval 98"/>
            <p:cNvSpPr>
              <a:spLocks noChangeArrowheads="1"/>
            </p:cNvSpPr>
            <p:nvPr/>
          </p:nvSpPr>
          <p:spPr bwMode="auto">
            <a:xfrm>
              <a:off x="5322" y="-33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6" name="Oval 99"/>
            <p:cNvSpPr>
              <a:spLocks noChangeArrowheads="1"/>
            </p:cNvSpPr>
            <p:nvPr/>
          </p:nvSpPr>
          <p:spPr bwMode="auto">
            <a:xfrm>
              <a:off x="5648" y="-56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60550" y="1763713"/>
            <a:ext cx="3087688" cy="3092450"/>
          </a:xfrm>
        </p:spPr>
        <p:txBody>
          <a:bodyPr anchorCtr="1"/>
          <a:lstStyle>
            <a:lvl1pPr>
              <a:defRPr sz="3200"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11700" y="4581525"/>
            <a:ext cx="1403350" cy="1435100"/>
          </a:xfrm>
        </p:spPr>
        <p:txBody>
          <a:bodyPr anchor="ctr" anchorCtr="1"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9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C65D9B-A390-47A6-91A1-5AE6C24892E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409204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B7467-4A21-44C3-BC21-6BC90CBC8FD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41005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4738" y="274638"/>
            <a:ext cx="18986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545138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69083-2A45-49F6-A768-9663D9B8CE1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42062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294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7596188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A0FCC-5312-4125-B8E7-01110E6C7C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000288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294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7211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0700" y="1600200"/>
            <a:ext cx="372268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FAE98-0CA8-4697-9515-06D8AF7207B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55610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6A5E6-3AA4-4429-B56A-BE23C96516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0798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4978D-2A9A-4D2A-A2AB-346F7B85367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8701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721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0700" y="1600200"/>
            <a:ext cx="37226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FA3D8-017E-4524-977B-1DAE70E813E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10286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EB5E6-8616-4BD4-BE85-7FFE470337B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74525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4C09E-DD15-413B-BD44-3DBE5FA99B7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2910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96081-41D3-4CD4-AA63-2F4FEA58AF1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46151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3F23C-9323-45CE-BF68-A0C50A2B37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4336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7636A-0F68-4664-8FB4-53290705130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44840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val 7"/>
          <p:cNvSpPr>
            <a:spLocks noChangeArrowheads="1"/>
          </p:cNvSpPr>
          <p:nvPr userDrawn="1"/>
        </p:nvSpPr>
        <p:spPr bwMode="auto">
          <a:xfrm>
            <a:off x="8696325" y="4362450"/>
            <a:ext cx="900113" cy="900113"/>
          </a:xfrm>
          <a:prstGeom prst="ellipse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7" name="Oval 8"/>
          <p:cNvSpPr>
            <a:spLocks noChangeArrowheads="1"/>
          </p:cNvSpPr>
          <p:nvPr userDrawn="1"/>
        </p:nvSpPr>
        <p:spPr bwMode="auto">
          <a:xfrm>
            <a:off x="8239125" y="4784725"/>
            <a:ext cx="360363" cy="360363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8" name="Oval 9"/>
          <p:cNvSpPr>
            <a:spLocks noChangeArrowheads="1"/>
          </p:cNvSpPr>
          <p:nvPr userDrawn="1"/>
        </p:nvSpPr>
        <p:spPr bwMode="auto">
          <a:xfrm>
            <a:off x="8980488" y="3362325"/>
            <a:ext cx="900112" cy="900113"/>
          </a:xfrm>
          <a:prstGeom prst="ellipse">
            <a:avLst/>
          </a:prstGeom>
          <a:solidFill>
            <a:srgbClr val="E0489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Oval 10"/>
          <p:cNvSpPr>
            <a:spLocks noChangeArrowheads="1"/>
          </p:cNvSpPr>
          <p:nvPr userDrawn="1"/>
        </p:nvSpPr>
        <p:spPr bwMode="auto">
          <a:xfrm>
            <a:off x="7977188" y="5316538"/>
            <a:ext cx="539750" cy="539750"/>
          </a:xfrm>
          <a:prstGeom prst="ellipse">
            <a:avLst/>
          </a:prstGeom>
          <a:solidFill>
            <a:srgbClr val="7958A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0" name="Oval 11"/>
          <p:cNvSpPr>
            <a:spLocks noChangeArrowheads="1"/>
          </p:cNvSpPr>
          <p:nvPr userDrawn="1"/>
        </p:nvSpPr>
        <p:spPr bwMode="auto">
          <a:xfrm>
            <a:off x="7491413" y="5627688"/>
            <a:ext cx="360362" cy="360362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1" name="Oval 12"/>
          <p:cNvSpPr>
            <a:spLocks noChangeArrowheads="1"/>
          </p:cNvSpPr>
          <p:nvPr userDrawn="1"/>
        </p:nvSpPr>
        <p:spPr bwMode="auto">
          <a:xfrm>
            <a:off x="8683625" y="5410200"/>
            <a:ext cx="360363" cy="360363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2" name="Oval 13"/>
          <p:cNvSpPr>
            <a:spLocks noChangeArrowheads="1"/>
          </p:cNvSpPr>
          <p:nvPr userDrawn="1"/>
        </p:nvSpPr>
        <p:spPr bwMode="auto">
          <a:xfrm>
            <a:off x="8008938" y="6062663"/>
            <a:ext cx="360362" cy="360362"/>
          </a:xfrm>
          <a:prstGeom prst="ellipse">
            <a:avLst/>
          </a:prstGeom>
          <a:solidFill>
            <a:srgbClr val="C0E7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3" name="Oval 14"/>
          <p:cNvSpPr>
            <a:spLocks noChangeArrowheads="1"/>
          </p:cNvSpPr>
          <p:nvPr userDrawn="1"/>
        </p:nvSpPr>
        <p:spPr bwMode="auto">
          <a:xfrm>
            <a:off x="8528050" y="5857875"/>
            <a:ext cx="360363" cy="360363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4" name="Oval 15"/>
          <p:cNvSpPr>
            <a:spLocks noChangeArrowheads="1"/>
          </p:cNvSpPr>
          <p:nvPr userDrawn="1"/>
        </p:nvSpPr>
        <p:spPr bwMode="auto">
          <a:xfrm>
            <a:off x="7648575" y="242888"/>
            <a:ext cx="1439863" cy="1439862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5" name="Oval 16"/>
          <p:cNvSpPr>
            <a:spLocks noChangeArrowheads="1"/>
          </p:cNvSpPr>
          <p:nvPr userDrawn="1"/>
        </p:nvSpPr>
        <p:spPr bwMode="auto">
          <a:xfrm>
            <a:off x="9088438" y="1331913"/>
            <a:ext cx="900112" cy="900112"/>
          </a:xfrm>
          <a:prstGeom prst="ellipse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6" name="Oval 17"/>
          <p:cNvSpPr>
            <a:spLocks noChangeArrowheads="1"/>
          </p:cNvSpPr>
          <p:nvPr userDrawn="1"/>
        </p:nvSpPr>
        <p:spPr bwMode="auto">
          <a:xfrm>
            <a:off x="8631238" y="1754188"/>
            <a:ext cx="360362" cy="360362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7" name="Oval 18"/>
          <p:cNvSpPr>
            <a:spLocks noChangeArrowheads="1"/>
          </p:cNvSpPr>
          <p:nvPr userDrawn="1"/>
        </p:nvSpPr>
        <p:spPr bwMode="auto">
          <a:xfrm>
            <a:off x="8369300" y="2286000"/>
            <a:ext cx="539750" cy="539750"/>
          </a:xfrm>
          <a:prstGeom prst="ellipse">
            <a:avLst/>
          </a:prstGeom>
          <a:solidFill>
            <a:srgbClr val="7958A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8" name="Oval 19"/>
          <p:cNvSpPr>
            <a:spLocks noChangeArrowheads="1"/>
          </p:cNvSpPr>
          <p:nvPr userDrawn="1"/>
        </p:nvSpPr>
        <p:spPr bwMode="auto">
          <a:xfrm>
            <a:off x="9075738" y="2379663"/>
            <a:ext cx="360362" cy="360362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9" name="Oval 20"/>
          <p:cNvSpPr>
            <a:spLocks noChangeArrowheads="1"/>
          </p:cNvSpPr>
          <p:nvPr userDrawn="1"/>
        </p:nvSpPr>
        <p:spPr bwMode="auto">
          <a:xfrm>
            <a:off x="8401050" y="3032125"/>
            <a:ext cx="360363" cy="360363"/>
          </a:xfrm>
          <a:prstGeom prst="ellipse">
            <a:avLst/>
          </a:prstGeom>
          <a:solidFill>
            <a:srgbClr val="C0E7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40" name="Oval 21"/>
          <p:cNvSpPr>
            <a:spLocks noChangeArrowheads="1"/>
          </p:cNvSpPr>
          <p:nvPr userDrawn="1"/>
        </p:nvSpPr>
        <p:spPr bwMode="auto">
          <a:xfrm>
            <a:off x="8920163" y="2827338"/>
            <a:ext cx="360362" cy="360362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41" name="Oval 22"/>
          <p:cNvSpPr>
            <a:spLocks noChangeArrowheads="1"/>
          </p:cNvSpPr>
          <p:nvPr userDrawn="1"/>
        </p:nvSpPr>
        <p:spPr bwMode="auto">
          <a:xfrm>
            <a:off x="6834188" y="6457950"/>
            <a:ext cx="1439862" cy="1439863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42" name="Oval 23"/>
          <p:cNvSpPr>
            <a:spLocks noChangeArrowheads="1"/>
          </p:cNvSpPr>
          <p:nvPr userDrawn="1"/>
        </p:nvSpPr>
        <p:spPr bwMode="auto">
          <a:xfrm>
            <a:off x="8558213" y="6546850"/>
            <a:ext cx="900112" cy="900113"/>
          </a:xfrm>
          <a:prstGeom prst="ellipse">
            <a:avLst/>
          </a:prstGeom>
          <a:solidFill>
            <a:srgbClr val="E0489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43" name="Oval 24"/>
          <p:cNvSpPr>
            <a:spLocks noChangeArrowheads="1"/>
          </p:cNvSpPr>
          <p:nvPr userDrawn="1"/>
        </p:nvSpPr>
        <p:spPr bwMode="auto">
          <a:xfrm>
            <a:off x="8966200" y="-88900"/>
            <a:ext cx="360363" cy="360363"/>
          </a:xfrm>
          <a:prstGeom prst="ellipse">
            <a:avLst/>
          </a:prstGeom>
          <a:solidFill>
            <a:srgbClr val="C0E7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29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5961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 smtClean="0"/>
            </a:lvl1pPr>
          </a:lstStyle>
          <a:p>
            <a:pPr>
              <a:defRPr/>
            </a:pPr>
            <a:fld id="{25F52A2F-2CC8-4527-8906-34E9932ED67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3717" y="1624013"/>
            <a:ext cx="3727937" cy="3092450"/>
          </a:xfrm>
        </p:spPr>
        <p:txBody>
          <a:bodyPr/>
          <a:lstStyle/>
          <a:p>
            <a:pPr eaLnBrk="1" hangingPunct="1"/>
            <a:r>
              <a:rPr lang="en-GB" altLang="en-US" sz="4400" b="1" dirty="0" smtClean="0">
                <a:solidFill>
                  <a:srgbClr val="000000"/>
                </a:solidFill>
              </a:rPr>
              <a:t>Distributed Transactions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b="1" dirty="0" smtClean="0">
                <a:solidFill>
                  <a:schemeClr val="bg1"/>
                </a:solidFill>
              </a:rPr>
              <a:t>From </a:t>
            </a:r>
          </a:p>
          <a:p>
            <a:pPr eaLnBrk="1" hangingPunct="1"/>
            <a:r>
              <a:rPr lang="en-GB" altLang="en-US" b="1" dirty="0" smtClean="0">
                <a:solidFill>
                  <a:schemeClr val="bg1"/>
                </a:solidFill>
              </a:rPr>
              <a:t>George </a:t>
            </a:r>
            <a:r>
              <a:rPr lang="en-GB" altLang="en-US" b="1" dirty="0" err="1" smtClean="0">
                <a:solidFill>
                  <a:schemeClr val="bg1"/>
                </a:solidFill>
              </a:rPr>
              <a:t>Coulouris</a:t>
            </a:r>
            <a:r>
              <a:rPr lang="en-GB" altLang="en-US" b="1" dirty="0" smtClean="0">
                <a:solidFill>
                  <a:schemeClr val="bg1"/>
                </a:solidFill>
              </a:rPr>
              <a:t> Material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29475" cy="935184"/>
          </a:xfrm>
        </p:spPr>
        <p:txBody>
          <a:bodyPr/>
          <a:lstStyle/>
          <a:p>
            <a:r>
              <a:rPr lang="en-US" sz="3200" dirty="0" smtClean="0"/>
              <a:t>Serializability of Transactions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098" y="1390650"/>
            <a:ext cx="783636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Introduction to Transaction Processing (6)</a:t>
            </a:r>
          </a:p>
        </p:txBody>
      </p:sp>
      <p:sp>
        <p:nvSpPr>
          <p:cNvPr id="684037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206326" y="1152379"/>
            <a:ext cx="8135815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002060"/>
                </a:solidFill>
              </a:rPr>
              <a:t>Why Concurrency Control is needed</a:t>
            </a:r>
            <a:r>
              <a:rPr lang="en-US" sz="2200" dirty="0">
                <a:solidFill>
                  <a:srgbClr val="002060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The Lost Update Problem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This occurs when two transactions that </a:t>
            </a:r>
            <a:r>
              <a:rPr lang="en-US" sz="2200" dirty="0">
                <a:solidFill>
                  <a:srgbClr val="0070C0"/>
                </a:solidFill>
              </a:rPr>
              <a:t>access the same database </a:t>
            </a:r>
            <a:r>
              <a:rPr lang="en-US" sz="2200" dirty="0"/>
              <a:t>items have their </a:t>
            </a:r>
            <a:r>
              <a:rPr lang="en-US" sz="2200" dirty="0">
                <a:solidFill>
                  <a:srgbClr val="0070C0"/>
                </a:solidFill>
              </a:rPr>
              <a:t>operations interleaved </a:t>
            </a:r>
            <a:r>
              <a:rPr lang="en-US" sz="2200" dirty="0"/>
              <a:t>in a way that makes </a:t>
            </a:r>
            <a:r>
              <a:rPr lang="en-US" sz="2200" dirty="0">
                <a:solidFill>
                  <a:srgbClr val="0070C0"/>
                </a:solidFill>
              </a:rPr>
              <a:t>the value of some database item incorrect. 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</a:pP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The Temporary Update (or Dirty Read) Problem 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This occurs when </a:t>
            </a:r>
            <a:r>
              <a:rPr lang="en-US" sz="2200" dirty="0">
                <a:solidFill>
                  <a:srgbClr val="0070C0"/>
                </a:solidFill>
              </a:rPr>
              <a:t>one transaction updates a database item </a:t>
            </a:r>
            <a:r>
              <a:rPr lang="en-US" sz="2200" dirty="0"/>
              <a:t>and then the </a:t>
            </a:r>
            <a:r>
              <a:rPr lang="en-US" sz="2200" dirty="0">
                <a:solidFill>
                  <a:srgbClr val="0070C0"/>
                </a:solidFill>
              </a:rPr>
              <a:t>transaction fails for some </a:t>
            </a:r>
            <a:r>
              <a:rPr lang="en-US" sz="2200" dirty="0" smtClean="0">
                <a:solidFill>
                  <a:srgbClr val="0070C0"/>
                </a:solidFill>
              </a:rPr>
              <a:t>reason</a:t>
            </a:r>
            <a:endParaRPr lang="en-US" sz="2200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200" dirty="0"/>
              <a:t>The updated item is accessed by another transaction before it is changed back to its original value. </a:t>
            </a:r>
            <a:endParaRPr lang="en-US" sz="2200" dirty="0" smtClean="0"/>
          </a:p>
          <a:p>
            <a:pPr lvl="1">
              <a:lnSpc>
                <a:spcPct val="80000"/>
              </a:lnSpc>
            </a:pP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The Incorrect Summary Problem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If one transaction is calculating an aggregate summary function on a number of records while other transactions are updating some of these records, the </a:t>
            </a:r>
            <a:r>
              <a:rPr lang="en-US" sz="2200" dirty="0">
                <a:solidFill>
                  <a:srgbClr val="0070C0"/>
                </a:solidFill>
              </a:rPr>
              <a:t>aggregate function may calculate some values before they are updated and others after they are updated. 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3" name="Rectangle 5"/>
          <p:cNvSpPr>
            <a:spLocks noGrp="1" noChangeArrowheads="1"/>
          </p:cNvSpPr>
          <p:nvPr>
            <p:ph type="title"/>
          </p:nvPr>
        </p:nvSpPr>
        <p:spPr>
          <a:xfrm>
            <a:off x="225083" y="274638"/>
            <a:ext cx="8088923" cy="1020762"/>
          </a:xfrm>
        </p:spPr>
        <p:txBody>
          <a:bodyPr>
            <a:noAutofit/>
          </a:bodyPr>
          <a:lstStyle/>
          <a:p>
            <a:pPr algn="ctr"/>
            <a:r>
              <a:rPr lang="en-US" sz="3400" dirty="0"/>
              <a:t>Concurrent execution is uncontrolled: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(</a:t>
            </a:r>
            <a:r>
              <a:rPr lang="en-US" sz="3400" dirty="0"/>
              <a:t>a) The lost update problem.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r>
              <a:rPr lang="en-US"/>
              <a:t>Slide 17- </a:t>
            </a:r>
            <a:fld id="{FEA0B770-E06D-40DD-B4D8-F6B9CAB9A99C}" type="slidenum">
              <a:rPr lang="en-US"/>
              <a:pPr/>
              <a:t>12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471613"/>
            <a:ext cx="8610599" cy="538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81" name="Rectangle 5"/>
          <p:cNvSpPr>
            <a:spLocks noGrp="1" noChangeArrowheads="1"/>
          </p:cNvSpPr>
          <p:nvPr>
            <p:ph type="title"/>
          </p:nvPr>
        </p:nvSpPr>
        <p:spPr>
          <a:xfrm>
            <a:off x="225083" y="274638"/>
            <a:ext cx="8102991" cy="944562"/>
          </a:xfrm>
        </p:spPr>
        <p:txBody>
          <a:bodyPr>
            <a:noAutofit/>
          </a:bodyPr>
          <a:lstStyle/>
          <a:p>
            <a:r>
              <a:rPr lang="en-US" sz="3400" dirty="0"/>
              <a:t>Concurrent execution is uncontrolled: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(</a:t>
            </a:r>
            <a:r>
              <a:rPr lang="en-US" sz="3400" dirty="0"/>
              <a:t>b) The temporary update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r>
              <a:rPr lang="en-US"/>
              <a:t>Slide 17- </a:t>
            </a:r>
            <a:fld id="{7FEC73DF-E1C9-46FC-B548-2134A82A7E2B}" type="slidenum">
              <a:rPr lang="en-US"/>
              <a:pPr/>
              <a:t>13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4478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 bwMode="auto">
          <a:xfrm>
            <a:off x="5500467" y="4853353"/>
            <a:ext cx="1055077" cy="30948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FF0000"/>
                </a:solidFill>
                <a:latin typeface="Arial" charset="0"/>
              </a:rPr>
              <a:t>Abort</a:t>
            </a:r>
            <a:endParaRPr kumimoji="0" lang="en-IN" sz="2400" b="1" i="0" u="none" strike="noStrike" cap="none" normalizeH="0" baseline="-2500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669279" y="5190978"/>
            <a:ext cx="1055077" cy="30948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FF0000"/>
                </a:solidFill>
                <a:latin typeface="Arial" charset="0"/>
              </a:rPr>
              <a:t>Rollback</a:t>
            </a:r>
            <a:endParaRPr kumimoji="0" lang="en-IN" sz="2400" b="1" i="0" u="none" strike="noStrike" cap="none" normalizeH="0" baseline="-2500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31500" y="4400843"/>
            <a:ext cx="1055077" cy="30948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FF0000"/>
                </a:solidFill>
                <a:latin typeface="Arial" charset="0"/>
              </a:rPr>
              <a:t>Commit</a:t>
            </a:r>
            <a:endParaRPr kumimoji="0" lang="en-IN" sz="2400" b="1" i="0" u="none" strike="noStrike" cap="none" normalizeH="0" baseline="-2500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9" name="Rectangle 5"/>
          <p:cNvSpPr>
            <a:spLocks noGrp="1" noChangeArrowheads="1"/>
          </p:cNvSpPr>
          <p:nvPr>
            <p:ph type="title"/>
          </p:nvPr>
        </p:nvSpPr>
        <p:spPr>
          <a:xfrm>
            <a:off x="225084" y="274638"/>
            <a:ext cx="7962314" cy="868362"/>
          </a:xfrm>
        </p:spPr>
        <p:txBody>
          <a:bodyPr>
            <a:noAutofit/>
          </a:bodyPr>
          <a:lstStyle/>
          <a:p>
            <a:r>
              <a:rPr lang="en-US" sz="3400" dirty="0"/>
              <a:t>Concurrent execution is uncontrolled: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(</a:t>
            </a:r>
            <a:r>
              <a:rPr lang="en-US" sz="3400" dirty="0"/>
              <a:t>c) The incorrect summary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r>
              <a:rPr lang="en-US"/>
              <a:t>Slide 17- </a:t>
            </a:r>
            <a:fld id="{C207AD38-97DA-4592-9C08-2C083CE6EF45}" type="slidenum">
              <a:rPr lang="en-US"/>
              <a:pPr/>
              <a:t>14</a:t>
            </a:fld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524000"/>
            <a:ext cx="8610600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29475" cy="808574"/>
          </a:xfrm>
        </p:spPr>
        <p:txBody>
          <a:bodyPr/>
          <a:lstStyle/>
          <a:p>
            <a:r>
              <a:rPr lang="en-US" sz="3600" b="1" dirty="0" smtClean="0"/>
              <a:t>Serially Equivalent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3218" y="928465"/>
            <a:ext cx="7638757" cy="5711486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If these transactions are done one at a time in some order, then the final result will be correct.</a:t>
            </a:r>
          </a:p>
          <a:p>
            <a:r>
              <a:rPr lang="en-US" sz="2800" dirty="0" smtClean="0"/>
              <a:t>If we do not want to sacrifice the concurrency, an </a:t>
            </a:r>
            <a:r>
              <a:rPr lang="en-US" sz="2800" b="1" dirty="0" smtClean="0">
                <a:solidFill>
                  <a:srgbClr val="00B050"/>
                </a:solidFill>
              </a:rPr>
              <a:t>interleaving</a:t>
            </a:r>
            <a:r>
              <a:rPr lang="en-US" sz="2800" dirty="0" smtClean="0"/>
              <a:t> of the </a:t>
            </a:r>
            <a:r>
              <a:rPr lang="en-US" sz="2800" b="1" dirty="0" smtClean="0">
                <a:solidFill>
                  <a:srgbClr val="00B050"/>
                </a:solidFill>
              </a:rPr>
              <a:t>operations</a:t>
            </a:r>
            <a:r>
              <a:rPr lang="en-US" sz="2800" dirty="0" smtClean="0"/>
              <a:t> of </a:t>
            </a:r>
            <a:r>
              <a:rPr lang="en-US" sz="2800" b="1" dirty="0" smtClean="0">
                <a:solidFill>
                  <a:srgbClr val="00B050"/>
                </a:solidFill>
              </a:rPr>
              <a:t>transactions</a:t>
            </a:r>
            <a:r>
              <a:rPr lang="en-US" sz="2800" dirty="0" smtClean="0"/>
              <a:t> may lead to the </a:t>
            </a:r>
            <a:r>
              <a:rPr lang="en-US" sz="2800" b="1" dirty="0" smtClean="0">
                <a:solidFill>
                  <a:srgbClr val="00B050"/>
                </a:solidFill>
              </a:rPr>
              <a:t>same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effect</a:t>
            </a:r>
            <a:r>
              <a:rPr lang="en-US" sz="2800" dirty="0" smtClean="0"/>
              <a:t> as if the </a:t>
            </a:r>
            <a:r>
              <a:rPr lang="en-US" sz="2800" b="1" dirty="0" smtClean="0">
                <a:solidFill>
                  <a:srgbClr val="00B050"/>
                </a:solidFill>
              </a:rPr>
              <a:t>transactions</a:t>
            </a:r>
            <a:r>
              <a:rPr lang="en-US" sz="2800" dirty="0" smtClean="0"/>
              <a:t> had been </a:t>
            </a:r>
            <a:r>
              <a:rPr lang="en-US" sz="2800" b="1" dirty="0" smtClean="0">
                <a:solidFill>
                  <a:srgbClr val="00B050"/>
                </a:solidFill>
              </a:rPr>
              <a:t>performed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one</a:t>
            </a:r>
            <a:r>
              <a:rPr lang="en-US" sz="2800" dirty="0" smtClean="0"/>
              <a:t> at a </a:t>
            </a:r>
            <a:r>
              <a:rPr lang="en-US" sz="2800" b="1" dirty="0" smtClean="0">
                <a:solidFill>
                  <a:srgbClr val="00B050"/>
                </a:solidFill>
              </a:rPr>
              <a:t>time</a:t>
            </a:r>
            <a:r>
              <a:rPr lang="en-US" sz="2800" dirty="0" smtClean="0"/>
              <a:t> in </a:t>
            </a:r>
            <a:r>
              <a:rPr lang="en-US" sz="2800" b="1" dirty="0" smtClean="0">
                <a:solidFill>
                  <a:srgbClr val="00B050"/>
                </a:solidFill>
              </a:rPr>
              <a:t>some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order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We say it is a </a:t>
            </a:r>
            <a:r>
              <a:rPr lang="en-US" sz="2800" b="1" dirty="0" smtClean="0">
                <a:solidFill>
                  <a:srgbClr val="00B050"/>
                </a:solidFill>
              </a:rPr>
              <a:t>serially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equivalent.</a:t>
            </a:r>
            <a:endParaRPr lang="en-US" sz="2800" dirty="0" smtClean="0"/>
          </a:p>
          <a:p>
            <a:r>
              <a:rPr lang="en-US" sz="2800" dirty="0" smtClean="0"/>
              <a:t>The use of </a:t>
            </a:r>
            <a:r>
              <a:rPr lang="en-US" sz="2800" b="1" dirty="0" smtClean="0">
                <a:solidFill>
                  <a:srgbClr val="00B050"/>
                </a:solidFill>
              </a:rPr>
              <a:t>serial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equivalence</a:t>
            </a:r>
            <a:r>
              <a:rPr lang="en-US" sz="2800" dirty="0" smtClean="0"/>
              <a:t> is a criterion for </a:t>
            </a:r>
            <a:r>
              <a:rPr lang="en-US" sz="2800" b="1" dirty="0" smtClean="0">
                <a:solidFill>
                  <a:srgbClr val="00B050"/>
                </a:solidFill>
              </a:rPr>
              <a:t>correct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concurrent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execution</a:t>
            </a:r>
            <a:r>
              <a:rPr lang="en-US" sz="2800" dirty="0" smtClean="0"/>
              <a:t> to prevent lost updates and inconsistent retrievals.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29475" cy="935184"/>
          </a:xfrm>
        </p:spPr>
        <p:txBody>
          <a:bodyPr/>
          <a:lstStyle/>
          <a:p>
            <a:r>
              <a:rPr lang="en-US" sz="3200" dirty="0" smtClean="0"/>
              <a:t>Concurrency Control – Lost Update Problem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828" y="1309688"/>
            <a:ext cx="8328073" cy="444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130"/>
          <p:cNvSpPr>
            <a:spLocks noChangeArrowheads="1"/>
          </p:cNvSpPr>
          <p:nvPr/>
        </p:nvSpPr>
        <p:spPr bwMode="auto">
          <a:xfrm>
            <a:off x="366932" y="5700494"/>
            <a:ext cx="6906065" cy="97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a, b and c initially have bank account balance are: 100, 200, and 300. T transfers an amount from a to b. U transfers an amount from c to b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</a:p>
          <a:p>
            <a:pPr eaLnBrk="0" hangingPunct="0"/>
            <a:r>
              <a:rPr lang="en-US" sz="2000" baseline="0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 is increased by 10% on its balance in each. Totally 20 % hike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29475" cy="935184"/>
          </a:xfrm>
        </p:spPr>
        <p:txBody>
          <a:bodyPr/>
          <a:lstStyle/>
          <a:p>
            <a:r>
              <a:rPr lang="en-US" sz="3200" dirty="0" smtClean="0"/>
              <a:t>Concurrency Control – Inconsistent Retrieval Problem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370" y="1262063"/>
            <a:ext cx="7989644" cy="492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80031" cy="1089928"/>
          </a:xfrm>
        </p:spPr>
        <p:txBody>
          <a:bodyPr/>
          <a:lstStyle/>
          <a:p>
            <a:r>
              <a:rPr lang="en-GB" sz="3600" dirty="0" smtClean="0"/>
              <a:t>A </a:t>
            </a:r>
            <a:r>
              <a:rPr lang="en-GB" sz="3600" dirty="0"/>
              <a:t>serially equivalent interleaving of </a:t>
            </a:r>
            <a:r>
              <a:rPr lang="en-GB" sz="3600" i="1" dirty="0"/>
              <a:t>T</a:t>
            </a:r>
            <a:r>
              <a:rPr lang="en-GB" sz="3600" dirty="0"/>
              <a:t> and </a:t>
            </a:r>
            <a:r>
              <a:rPr lang="en-GB" sz="3600" i="1" dirty="0"/>
              <a:t>U</a:t>
            </a:r>
            <a:endParaRPr lang="en-GB" sz="36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605205" y="1364566"/>
            <a:ext cx="7638463" cy="5176911"/>
            <a:chOff x="605205" y="1793876"/>
            <a:chExt cx="7814896" cy="3978275"/>
          </a:xfrm>
        </p:grpSpPr>
        <p:sp>
          <p:nvSpPr>
            <p:cNvPr id="32796" name="Rectangle 28"/>
            <p:cNvSpPr>
              <a:spLocks noChangeArrowheads="1"/>
            </p:cNvSpPr>
            <p:nvPr/>
          </p:nvSpPr>
          <p:spPr bwMode="auto">
            <a:xfrm>
              <a:off x="3439258" y="2832100"/>
              <a:ext cx="23446" cy="15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600" b="1"/>
            </a:p>
          </p:txBody>
        </p:sp>
        <p:sp>
          <p:nvSpPr>
            <p:cNvPr id="32801" name="Rectangle 33"/>
            <p:cNvSpPr>
              <a:spLocks noChangeArrowheads="1"/>
            </p:cNvSpPr>
            <p:nvPr/>
          </p:nvSpPr>
          <p:spPr bwMode="auto">
            <a:xfrm>
              <a:off x="7359162" y="2832100"/>
              <a:ext cx="21981" cy="15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600" b="1"/>
            </a:p>
          </p:txBody>
        </p:sp>
        <p:sp>
          <p:nvSpPr>
            <p:cNvPr id="32845" name="Rectangle 77"/>
            <p:cNvSpPr>
              <a:spLocks noChangeArrowheads="1"/>
            </p:cNvSpPr>
            <p:nvPr/>
          </p:nvSpPr>
          <p:spPr bwMode="auto">
            <a:xfrm>
              <a:off x="3439258" y="5345114"/>
              <a:ext cx="23446" cy="15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600" b="1"/>
            </a:p>
          </p:txBody>
        </p:sp>
        <p:sp>
          <p:nvSpPr>
            <p:cNvPr id="32849" name="Rectangle 81"/>
            <p:cNvSpPr>
              <a:spLocks noChangeArrowheads="1"/>
            </p:cNvSpPr>
            <p:nvPr/>
          </p:nvSpPr>
          <p:spPr bwMode="auto">
            <a:xfrm>
              <a:off x="4340469" y="5345114"/>
              <a:ext cx="23446" cy="15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600" b="1"/>
            </a:p>
          </p:txBody>
        </p:sp>
        <p:sp>
          <p:nvSpPr>
            <p:cNvPr id="32853" name="Rectangle 85"/>
            <p:cNvSpPr>
              <a:spLocks noChangeArrowheads="1"/>
            </p:cNvSpPr>
            <p:nvPr/>
          </p:nvSpPr>
          <p:spPr bwMode="auto">
            <a:xfrm>
              <a:off x="7359162" y="5345114"/>
              <a:ext cx="21981" cy="15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600" b="1"/>
            </a:p>
          </p:txBody>
        </p:sp>
        <p:grpSp>
          <p:nvGrpSpPr>
            <p:cNvPr id="2" name="Group 90"/>
            <p:cNvGrpSpPr>
              <a:grpSpLocks/>
            </p:cNvGrpSpPr>
            <p:nvPr/>
          </p:nvGrpSpPr>
          <p:grpSpPr bwMode="auto">
            <a:xfrm>
              <a:off x="605205" y="1793876"/>
              <a:ext cx="7814896" cy="3978275"/>
              <a:chOff x="288" y="847"/>
              <a:chExt cx="5333" cy="2506"/>
            </a:xfrm>
          </p:grpSpPr>
          <p:sp>
            <p:nvSpPr>
              <p:cNvPr id="32772" name="Rectangle 4"/>
              <p:cNvSpPr>
                <a:spLocks noChangeArrowheads="1"/>
              </p:cNvSpPr>
              <p:nvPr/>
            </p:nvSpPr>
            <p:spPr bwMode="auto">
              <a:xfrm>
                <a:off x="442" y="870"/>
                <a:ext cx="91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 b="1">
                    <a:solidFill>
                      <a:srgbClr val="000000"/>
                    </a:solidFill>
                  </a:rPr>
                  <a:t>Transaction </a:t>
                </a:r>
                <a:endParaRPr lang="en-GB" sz="2600" b="1"/>
              </a:p>
            </p:txBody>
          </p:sp>
          <p:sp>
            <p:nvSpPr>
              <p:cNvPr id="32773" name="Rectangle 5"/>
              <p:cNvSpPr>
                <a:spLocks noChangeArrowheads="1"/>
              </p:cNvSpPr>
              <p:nvPr/>
            </p:nvSpPr>
            <p:spPr bwMode="auto">
              <a:xfrm>
                <a:off x="1319" y="870"/>
                <a:ext cx="95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 b="1" i="1">
                    <a:solidFill>
                      <a:srgbClr val="000000"/>
                    </a:solidFill>
                  </a:rPr>
                  <a:t>T</a:t>
                </a:r>
                <a:endParaRPr lang="en-GB" sz="2600" b="1"/>
              </a:p>
            </p:txBody>
          </p:sp>
          <p:sp>
            <p:nvSpPr>
              <p:cNvPr id="32774" name="Rectangle 6"/>
              <p:cNvSpPr>
                <a:spLocks noChangeArrowheads="1"/>
              </p:cNvSpPr>
              <p:nvPr/>
            </p:nvSpPr>
            <p:spPr bwMode="auto">
              <a:xfrm>
                <a:off x="1411" y="870"/>
                <a:ext cx="51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 b="1">
                    <a:solidFill>
                      <a:srgbClr val="000000"/>
                    </a:solidFill>
                  </a:rPr>
                  <a:t>:</a:t>
                </a:r>
                <a:endParaRPr lang="en-GB" sz="2600" b="1"/>
              </a:p>
            </p:txBody>
          </p:sp>
          <p:sp>
            <p:nvSpPr>
              <p:cNvPr id="32775" name="Rectangle 7"/>
              <p:cNvSpPr>
                <a:spLocks noChangeArrowheads="1"/>
              </p:cNvSpPr>
              <p:nvPr/>
            </p:nvSpPr>
            <p:spPr bwMode="auto">
              <a:xfrm>
                <a:off x="1457" y="870"/>
                <a:ext cx="87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 b="1">
                    <a:solidFill>
                      <a:srgbClr val="000000"/>
                    </a:solidFill>
                  </a:rPr>
                  <a:t>  </a:t>
                </a:r>
                <a:endParaRPr lang="en-GB" sz="2600" b="1"/>
              </a:p>
            </p:txBody>
          </p:sp>
          <p:sp>
            <p:nvSpPr>
              <p:cNvPr id="32776" name="Rectangle 8"/>
              <p:cNvSpPr>
                <a:spLocks noChangeArrowheads="1"/>
              </p:cNvSpPr>
              <p:nvPr/>
            </p:nvSpPr>
            <p:spPr bwMode="auto">
              <a:xfrm>
                <a:off x="433" y="1098"/>
                <a:ext cx="1827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 b="1" i="1">
                    <a:solidFill>
                      <a:srgbClr val="000000"/>
                    </a:solidFill>
                  </a:rPr>
                  <a:t>balance = b.getBalance()</a:t>
                </a:r>
                <a:endParaRPr lang="en-GB" sz="2600" b="1"/>
              </a:p>
            </p:txBody>
          </p:sp>
          <p:sp>
            <p:nvSpPr>
              <p:cNvPr id="32777" name="Rectangle 9"/>
              <p:cNvSpPr>
                <a:spLocks noChangeArrowheads="1"/>
              </p:cNvSpPr>
              <p:nvPr/>
            </p:nvSpPr>
            <p:spPr bwMode="auto">
              <a:xfrm>
                <a:off x="433" y="1313"/>
                <a:ext cx="191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 b="1" i="1" dirty="0" err="1">
                    <a:solidFill>
                      <a:srgbClr val="000000"/>
                    </a:solidFill>
                  </a:rPr>
                  <a:t>b.setBalance</a:t>
                </a:r>
                <a:r>
                  <a:rPr lang="en-GB" sz="2600" b="1" i="1" dirty="0">
                    <a:solidFill>
                      <a:srgbClr val="000000"/>
                    </a:solidFill>
                  </a:rPr>
                  <a:t>(balance*1.1)</a:t>
                </a:r>
                <a:endParaRPr lang="en-GB" sz="2600" b="1" dirty="0"/>
              </a:p>
            </p:txBody>
          </p:sp>
          <p:sp>
            <p:nvSpPr>
              <p:cNvPr id="32778" name="Rectangle 10"/>
              <p:cNvSpPr>
                <a:spLocks noChangeArrowheads="1"/>
              </p:cNvSpPr>
              <p:nvPr/>
            </p:nvSpPr>
            <p:spPr bwMode="auto">
              <a:xfrm>
                <a:off x="433" y="1528"/>
                <a:ext cx="1701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 b="1" i="1">
                    <a:solidFill>
                      <a:srgbClr val="000000"/>
                    </a:solidFill>
                  </a:rPr>
                  <a:t>a.withdraw(balance/10)</a:t>
                </a:r>
                <a:endParaRPr lang="en-GB" sz="2600" b="1"/>
              </a:p>
            </p:txBody>
          </p:sp>
          <p:sp>
            <p:nvSpPr>
              <p:cNvPr id="32779" name="Rectangle 11"/>
              <p:cNvSpPr>
                <a:spLocks noChangeArrowheads="1"/>
              </p:cNvSpPr>
              <p:nvPr/>
            </p:nvSpPr>
            <p:spPr bwMode="auto">
              <a:xfrm>
                <a:off x="3108" y="870"/>
                <a:ext cx="91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 b="1">
                    <a:solidFill>
                      <a:srgbClr val="000000"/>
                    </a:solidFill>
                  </a:rPr>
                  <a:t>Transaction </a:t>
                </a:r>
                <a:endParaRPr lang="en-GB" sz="2600" b="1"/>
              </a:p>
            </p:txBody>
          </p:sp>
          <p:sp>
            <p:nvSpPr>
              <p:cNvPr id="32780" name="Rectangle 12"/>
              <p:cNvSpPr>
                <a:spLocks noChangeArrowheads="1"/>
              </p:cNvSpPr>
              <p:nvPr/>
            </p:nvSpPr>
            <p:spPr bwMode="auto">
              <a:xfrm>
                <a:off x="3984" y="870"/>
                <a:ext cx="112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 b="1" i="1">
                    <a:solidFill>
                      <a:srgbClr val="000000"/>
                    </a:solidFill>
                  </a:rPr>
                  <a:t>U</a:t>
                </a:r>
                <a:endParaRPr lang="en-GB" sz="2600" b="1"/>
              </a:p>
            </p:txBody>
          </p:sp>
          <p:sp>
            <p:nvSpPr>
              <p:cNvPr id="32781" name="Rectangle 13"/>
              <p:cNvSpPr>
                <a:spLocks noChangeArrowheads="1"/>
              </p:cNvSpPr>
              <p:nvPr/>
            </p:nvSpPr>
            <p:spPr bwMode="auto">
              <a:xfrm>
                <a:off x="4091" y="870"/>
                <a:ext cx="51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 b="1">
                    <a:solidFill>
                      <a:srgbClr val="000000"/>
                    </a:solidFill>
                  </a:rPr>
                  <a:t>:</a:t>
                </a:r>
                <a:endParaRPr lang="en-GB" sz="2600" b="1"/>
              </a:p>
            </p:txBody>
          </p:sp>
          <p:sp>
            <p:nvSpPr>
              <p:cNvPr id="32782" name="Rectangle 14"/>
              <p:cNvSpPr>
                <a:spLocks noChangeArrowheads="1"/>
              </p:cNvSpPr>
              <p:nvPr/>
            </p:nvSpPr>
            <p:spPr bwMode="auto">
              <a:xfrm>
                <a:off x="4138" y="870"/>
                <a:ext cx="87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 b="1">
                    <a:solidFill>
                      <a:srgbClr val="000000"/>
                    </a:solidFill>
                  </a:rPr>
                  <a:t>  </a:t>
                </a:r>
                <a:endParaRPr lang="en-GB" sz="2600" b="1"/>
              </a:p>
            </p:txBody>
          </p:sp>
          <p:sp>
            <p:nvSpPr>
              <p:cNvPr id="32783" name="Rectangle 15"/>
              <p:cNvSpPr>
                <a:spLocks noChangeArrowheads="1"/>
              </p:cNvSpPr>
              <p:nvPr/>
            </p:nvSpPr>
            <p:spPr bwMode="auto">
              <a:xfrm>
                <a:off x="3108" y="1098"/>
                <a:ext cx="1827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 b="1" i="1">
                    <a:solidFill>
                      <a:srgbClr val="000000"/>
                    </a:solidFill>
                  </a:rPr>
                  <a:t>balance = b.getBalance()</a:t>
                </a:r>
                <a:endParaRPr lang="en-GB" sz="2600" b="1"/>
              </a:p>
            </p:txBody>
          </p:sp>
          <p:sp>
            <p:nvSpPr>
              <p:cNvPr id="32784" name="Rectangle 16"/>
              <p:cNvSpPr>
                <a:spLocks noChangeArrowheads="1"/>
              </p:cNvSpPr>
              <p:nvPr/>
            </p:nvSpPr>
            <p:spPr bwMode="auto">
              <a:xfrm>
                <a:off x="3108" y="1313"/>
                <a:ext cx="191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 b="1" i="1">
                    <a:solidFill>
                      <a:srgbClr val="000000"/>
                    </a:solidFill>
                  </a:rPr>
                  <a:t>b.setBalance(balance*1.1)</a:t>
                </a:r>
                <a:endParaRPr lang="en-GB" sz="2600" b="1"/>
              </a:p>
            </p:txBody>
          </p:sp>
          <p:sp>
            <p:nvSpPr>
              <p:cNvPr id="32785" name="Rectangle 17"/>
              <p:cNvSpPr>
                <a:spLocks noChangeArrowheads="1"/>
              </p:cNvSpPr>
              <p:nvPr/>
            </p:nvSpPr>
            <p:spPr bwMode="auto">
              <a:xfrm>
                <a:off x="3108" y="1528"/>
                <a:ext cx="1701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 b="1" i="1">
                    <a:solidFill>
                      <a:srgbClr val="000000"/>
                    </a:solidFill>
                  </a:rPr>
                  <a:t>c.withdraw(balance/10)</a:t>
                </a:r>
                <a:endParaRPr lang="en-GB" sz="2600" b="1"/>
              </a:p>
            </p:txBody>
          </p:sp>
          <p:sp>
            <p:nvSpPr>
              <p:cNvPr id="32786" name="Line 18"/>
              <p:cNvSpPr>
                <a:spLocks noChangeShapeType="1"/>
              </p:cNvSpPr>
              <p:nvPr/>
            </p:nvSpPr>
            <p:spPr bwMode="auto">
              <a:xfrm>
                <a:off x="288" y="847"/>
                <a:ext cx="2659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787" name="Line 19"/>
              <p:cNvSpPr>
                <a:spLocks noChangeShapeType="1"/>
              </p:cNvSpPr>
              <p:nvPr/>
            </p:nvSpPr>
            <p:spPr bwMode="auto">
              <a:xfrm>
                <a:off x="2962" y="847"/>
                <a:ext cx="1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788" name="Line 20"/>
              <p:cNvSpPr>
                <a:spLocks noChangeShapeType="1"/>
              </p:cNvSpPr>
              <p:nvPr/>
            </p:nvSpPr>
            <p:spPr bwMode="auto">
              <a:xfrm>
                <a:off x="2978" y="847"/>
                <a:ext cx="2643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791" name="Line 23"/>
              <p:cNvSpPr>
                <a:spLocks noChangeShapeType="1"/>
              </p:cNvSpPr>
              <p:nvPr/>
            </p:nvSpPr>
            <p:spPr bwMode="auto">
              <a:xfrm>
                <a:off x="2962" y="862"/>
                <a:ext cx="1" cy="892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793" name="Rectangle 25"/>
              <p:cNvSpPr>
                <a:spLocks noChangeArrowheads="1"/>
              </p:cNvSpPr>
              <p:nvPr/>
            </p:nvSpPr>
            <p:spPr bwMode="auto">
              <a:xfrm>
                <a:off x="433" y="1884"/>
                <a:ext cx="1870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 b="1" i="1">
                    <a:solidFill>
                      <a:srgbClr val="000000"/>
                    </a:solidFill>
                  </a:rPr>
                  <a:t>balance =  b.getBalance()</a:t>
                </a:r>
                <a:endParaRPr lang="en-GB" sz="2600" b="1"/>
              </a:p>
            </p:txBody>
          </p:sp>
          <p:sp>
            <p:nvSpPr>
              <p:cNvPr id="32794" name="Rectangle 26"/>
              <p:cNvSpPr>
                <a:spLocks noChangeArrowheads="1"/>
              </p:cNvSpPr>
              <p:nvPr/>
            </p:nvSpPr>
            <p:spPr bwMode="auto">
              <a:xfrm>
                <a:off x="2537" y="1884"/>
                <a:ext cx="345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 b="1" dirty="0">
                    <a:solidFill>
                      <a:srgbClr val="000000"/>
                    </a:solidFill>
                  </a:rPr>
                  <a:t>$200</a:t>
                </a:r>
                <a:endParaRPr lang="en-GB" sz="2600" b="1" dirty="0"/>
              </a:p>
            </p:txBody>
          </p:sp>
          <p:sp>
            <p:nvSpPr>
              <p:cNvPr id="32795" name="Line 27"/>
              <p:cNvSpPr>
                <a:spLocks noChangeShapeType="1"/>
              </p:cNvSpPr>
              <p:nvPr/>
            </p:nvSpPr>
            <p:spPr bwMode="auto">
              <a:xfrm>
                <a:off x="288" y="1769"/>
                <a:ext cx="2044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798" name="Line 30"/>
              <p:cNvSpPr>
                <a:spLocks noChangeShapeType="1"/>
              </p:cNvSpPr>
              <p:nvPr/>
            </p:nvSpPr>
            <p:spPr bwMode="auto">
              <a:xfrm>
                <a:off x="2363" y="1769"/>
                <a:ext cx="584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799" name="Line 31"/>
              <p:cNvSpPr>
                <a:spLocks noChangeShapeType="1"/>
              </p:cNvSpPr>
              <p:nvPr/>
            </p:nvSpPr>
            <p:spPr bwMode="auto">
              <a:xfrm>
                <a:off x="2962" y="1528"/>
                <a:ext cx="1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800" name="Line 32"/>
              <p:cNvSpPr>
                <a:spLocks noChangeShapeType="1"/>
              </p:cNvSpPr>
              <p:nvPr/>
            </p:nvSpPr>
            <p:spPr bwMode="auto">
              <a:xfrm>
                <a:off x="2978" y="1770"/>
                <a:ext cx="2028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802" name="Line 34"/>
              <p:cNvSpPr>
                <a:spLocks noChangeShapeType="1"/>
              </p:cNvSpPr>
              <p:nvPr/>
            </p:nvSpPr>
            <p:spPr bwMode="auto">
              <a:xfrm>
                <a:off x="5022" y="1769"/>
                <a:ext cx="1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803" name="Line 35"/>
              <p:cNvSpPr>
                <a:spLocks noChangeShapeType="1"/>
              </p:cNvSpPr>
              <p:nvPr/>
            </p:nvSpPr>
            <p:spPr bwMode="auto">
              <a:xfrm>
                <a:off x="5037" y="1769"/>
                <a:ext cx="584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806" name="Rectangle 38"/>
              <p:cNvSpPr>
                <a:spLocks noChangeArrowheads="1"/>
              </p:cNvSpPr>
              <p:nvPr/>
            </p:nvSpPr>
            <p:spPr bwMode="auto">
              <a:xfrm>
                <a:off x="2347" y="1784"/>
                <a:ext cx="16" cy="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807" name="Line 39"/>
              <p:cNvSpPr>
                <a:spLocks noChangeShapeType="1"/>
              </p:cNvSpPr>
              <p:nvPr/>
            </p:nvSpPr>
            <p:spPr bwMode="auto">
              <a:xfrm>
                <a:off x="2962" y="1784"/>
                <a:ext cx="1" cy="246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808" name="Rectangle 40"/>
              <p:cNvSpPr>
                <a:spLocks noChangeArrowheads="1"/>
              </p:cNvSpPr>
              <p:nvPr/>
            </p:nvSpPr>
            <p:spPr bwMode="auto">
              <a:xfrm>
                <a:off x="5022" y="1784"/>
                <a:ext cx="15" cy="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810" name="Rectangle 42"/>
              <p:cNvSpPr>
                <a:spLocks noChangeArrowheads="1"/>
              </p:cNvSpPr>
              <p:nvPr/>
            </p:nvSpPr>
            <p:spPr bwMode="auto">
              <a:xfrm>
                <a:off x="433" y="2145"/>
                <a:ext cx="191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 b="1" i="1" dirty="0" err="1">
                    <a:solidFill>
                      <a:srgbClr val="26911F"/>
                    </a:solidFill>
                  </a:rPr>
                  <a:t>b.setBalance</a:t>
                </a:r>
                <a:r>
                  <a:rPr lang="en-GB" sz="2600" b="1" i="1" dirty="0">
                    <a:solidFill>
                      <a:srgbClr val="26911F"/>
                    </a:solidFill>
                  </a:rPr>
                  <a:t>(balance*1.1)</a:t>
                </a:r>
                <a:endParaRPr lang="en-GB" sz="2600" b="1" dirty="0">
                  <a:solidFill>
                    <a:srgbClr val="26911F"/>
                  </a:solidFill>
                </a:endParaRPr>
              </a:p>
            </p:txBody>
          </p:sp>
          <p:sp>
            <p:nvSpPr>
              <p:cNvPr id="32811" name="Rectangle 43"/>
              <p:cNvSpPr>
                <a:spLocks noChangeArrowheads="1"/>
              </p:cNvSpPr>
              <p:nvPr/>
            </p:nvSpPr>
            <p:spPr bwMode="auto">
              <a:xfrm>
                <a:off x="2547" y="2145"/>
                <a:ext cx="345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 b="1" dirty="0">
                    <a:solidFill>
                      <a:srgbClr val="26911F"/>
                    </a:solidFill>
                  </a:rPr>
                  <a:t>$220</a:t>
                </a:r>
              </a:p>
            </p:txBody>
          </p:sp>
          <p:sp>
            <p:nvSpPr>
              <p:cNvPr id="32813" name="Rectangle 45"/>
              <p:cNvSpPr>
                <a:spLocks noChangeArrowheads="1"/>
              </p:cNvSpPr>
              <p:nvPr/>
            </p:nvSpPr>
            <p:spPr bwMode="auto">
              <a:xfrm>
                <a:off x="2347" y="2101"/>
                <a:ext cx="16" cy="2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814" name="Line 46"/>
              <p:cNvSpPr>
                <a:spLocks noChangeShapeType="1"/>
              </p:cNvSpPr>
              <p:nvPr/>
            </p:nvSpPr>
            <p:spPr bwMode="auto">
              <a:xfrm>
                <a:off x="2962" y="2046"/>
                <a:ext cx="1" cy="245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815" name="Rectangle 47"/>
              <p:cNvSpPr>
                <a:spLocks noChangeArrowheads="1"/>
              </p:cNvSpPr>
              <p:nvPr/>
            </p:nvSpPr>
            <p:spPr bwMode="auto">
              <a:xfrm>
                <a:off x="5022" y="2046"/>
                <a:ext cx="15" cy="2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817" name="Rectangle 49"/>
              <p:cNvSpPr>
                <a:spLocks noChangeArrowheads="1"/>
              </p:cNvSpPr>
              <p:nvPr/>
            </p:nvSpPr>
            <p:spPr bwMode="auto">
              <a:xfrm>
                <a:off x="3108" y="2340"/>
                <a:ext cx="1827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 b="1" i="1">
                    <a:solidFill>
                      <a:srgbClr val="000000"/>
                    </a:solidFill>
                  </a:rPr>
                  <a:t>balance = b.getBalance()</a:t>
                </a:r>
                <a:endParaRPr lang="en-GB" sz="2600" b="1"/>
              </a:p>
            </p:txBody>
          </p:sp>
          <p:sp>
            <p:nvSpPr>
              <p:cNvPr id="32818" name="Rectangle 50"/>
              <p:cNvSpPr>
                <a:spLocks noChangeArrowheads="1"/>
              </p:cNvSpPr>
              <p:nvPr/>
            </p:nvSpPr>
            <p:spPr bwMode="auto">
              <a:xfrm>
                <a:off x="5191" y="2340"/>
                <a:ext cx="345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 b="1" dirty="0">
                    <a:solidFill>
                      <a:srgbClr val="000000"/>
                    </a:solidFill>
                  </a:rPr>
                  <a:t>$220</a:t>
                </a:r>
                <a:endParaRPr lang="en-GB" sz="2600" b="1" dirty="0"/>
              </a:p>
            </p:txBody>
          </p:sp>
          <p:sp>
            <p:nvSpPr>
              <p:cNvPr id="32820" name="Rectangle 52"/>
              <p:cNvSpPr>
                <a:spLocks noChangeArrowheads="1"/>
              </p:cNvSpPr>
              <p:nvPr/>
            </p:nvSpPr>
            <p:spPr bwMode="auto">
              <a:xfrm>
                <a:off x="2347" y="2307"/>
                <a:ext cx="16" cy="2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821" name="Line 53"/>
              <p:cNvSpPr>
                <a:spLocks noChangeShapeType="1"/>
              </p:cNvSpPr>
              <p:nvPr/>
            </p:nvSpPr>
            <p:spPr bwMode="auto">
              <a:xfrm>
                <a:off x="2962" y="2307"/>
                <a:ext cx="1" cy="246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822" name="Rectangle 54"/>
              <p:cNvSpPr>
                <a:spLocks noChangeArrowheads="1"/>
              </p:cNvSpPr>
              <p:nvPr/>
            </p:nvSpPr>
            <p:spPr bwMode="auto">
              <a:xfrm>
                <a:off x="5022" y="2307"/>
                <a:ext cx="15" cy="2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824" name="Rectangle 56"/>
              <p:cNvSpPr>
                <a:spLocks noChangeArrowheads="1"/>
              </p:cNvSpPr>
              <p:nvPr/>
            </p:nvSpPr>
            <p:spPr bwMode="auto">
              <a:xfrm>
                <a:off x="3108" y="2602"/>
                <a:ext cx="191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 b="1" i="1">
                    <a:solidFill>
                      <a:srgbClr val="000000"/>
                    </a:solidFill>
                  </a:rPr>
                  <a:t>b.setBalance(balance*1.1)</a:t>
                </a:r>
                <a:endParaRPr lang="en-GB" sz="2600" b="1"/>
              </a:p>
            </p:txBody>
          </p:sp>
          <p:sp>
            <p:nvSpPr>
              <p:cNvPr id="32825" name="Rectangle 57"/>
              <p:cNvSpPr>
                <a:spLocks noChangeArrowheads="1"/>
              </p:cNvSpPr>
              <p:nvPr/>
            </p:nvSpPr>
            <p:spPr bwMode="auto">
              <a:xfrm>
                <a:off x="5221" y="2602"/>
                <a:ext cx="345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 b="1" dirty="0">
                    <a:solidFill>
                      <a:srgbClr val="000000"/>
                    </a:solidFill>
                  </a:rPr>
                  <a:t>$242</a:t>
                </a:r>
                <a:endParaRPr lang="en-GB" sz="2600" b="1" dirty="0"/>
              </a:p>
            </p:txBody>
          </p:sp>
          <p:sp>
            <p:nvSpPr>
              <p:cNvPr id="32827" name="Rectangle 59"/>
              <p:cNvSpPr>
                <a:spLocks noChangeArrowheads="1"/>
              </p:cNvSpPr>
              <p:nvPr/>
            </p:nvSpPr>
            <p:spPr bwMode="auto">
              <a:xfrm>
                <a:off x="2347" y="2568"/>
                <a:ext cx="16" cy="2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828" name="Line 60"/>
              <p:cNvSpPr>
                <a:spLocks noChangeShapeType="1"/>
              </p:cNvSpPr>
              <p:nvPr/>
            </p:nvSpPr>
            <p:spPr bwMode="auto">
              <a:xfrm>
                <a:off x="2962" y="2568"/>
                <a:ext cx="1" cy="246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829" name="Rectangle 61"/>
              <p:cNvSpPr>
                <a:spLocks noChangeArrowheads="1"/>
              </p:cNvSpPr>
              <p:nvPr/>
            </p:nvSpPr>
            <p:spPr bwMode="auto">
              <a:xfrm>
                <a:off x="5022" y="2568"/>
                <a:ext cx="15" cy="2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831" name="Rectangle 63"/>
              <p:cNvSpPr>
                <a:spLocks noChangeArrowheads="1"/>
              </p:cNvSpPr>
              <p:nvPr/>
            </p:nvSpPr>
            <p:spPr bwMode="auto">
              <a:xfrm>
                <a:off x="433" y="2829"/>
                <a:ext cx="1701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 b="1" i="1">
                    <a:solidFill>
                      <a:srgbClr val="000000"/>
                    </a:solidFill>
                  </a:rPr>
                  <a:t>a.withdraw(balance/10)</a:t>
                </a:r>
                <a:endParaRPr lang="en-GB" sz="2600" b="1"/>
              </a:p>
            </p:txBody>
          </p:sp>
          <p:sp>
            <p:nvSpPr>
              <p:cNvPr id="32832" name="Rectangle 64"/>
              <p:cNvSpPr>
                <a:spLocks noChangeArrowheads="1"/>
              </p:cNvSpPr>
              <p:nvPr/>
            </p:nvSpPr>
            <p:spPr bwMode="auto">
              <a:xfrm>
                <a:off x="2449" y="2829"/>
                <a:ext cx="34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 b="1" dirty="0">
                    <a:solidFill>
                      <a:srgbClr val="000000"/>
                    </a:solidFill>
                  </a:rPr>
                  <a:t>  $80</a:t>
                </a:r>
                <a:endParaRPr lang="en-GB" sz="2600" b="1" dirty="0"/>
              </a:p>
            </p:txBody>
          </p:sp>
          <p:sp>
            <p:nvSpPr>
              <p:cNvPr id="32833" name="Rectangle 65"/>
              <p:cNvSpPr>
                <a:spLocks noChangeArrowheads="1"/>
              </p:cNvSpPr>
              <p:nvPr/>
            </p:nvSpPr>
            <p:spPr bwMode="auto">
              <a:xfrm>
                <a:off x="5044" y="2883"/>
                <a:ext cx="44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 b="1">
                    <a:solidFill>
                      <a:srgbClr val="000000"/>
                    </a:solidFill>
                  </a:rPr>
                  <a:t> </a:t>
                </a:r>
                <a:endParaRPr lang="en-GB" sz="2600" b="1"/>
              </a:p>
            </p:txBody>
          </p:sp>
          <p:sp>
            <p:nvSpPr>
              <p:cNvPr id="32834" name="Rectangle 66"/>
              <p:cNvSpPr>
                <a:spLocks noChangeArrowheads="1"/>
              </p:cNvSpPr>
              <p:nvPr/>
            </p:nvSpPr>
            <p:spPr bwMode="auto">
              <a:xfrm>
                <a:off x="5090" y="2883"/>
                <a:ext cx="44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 b="1" i="1">
                    <a:solidFill>
                      <a:srgbClr val="000000"/>
                    </a:solidFill>
                  </a:rPr>
                  <a:t> </a:t>
                </a:r>
                <a:endParaRPr lang="en-GB" sz="2600" b="1"/>
              </a:p>
            </p:txBody>
          </p:sp>
          <p:sp>
            <p:nvSpPr>
              <p:cNvPr id="32836" name="Rectangle 68"/>
              <p:cNvSpPr>
                <a:spLocks noChangeArrowheads="1"/>
              </p:cNvSpPr>
              <p:nvPr/>
            </p:nvSpPr>
            <p:spPr bwMode="auto">
              <a:xfrm>
                <a:off x="2347" y="2829"/>
                <a:ext cx="16" cy="2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837" name="Line 69"/>
              <p:cNvSpPr>
                <a:spLocks noChangeShapeType="1"/>
              </p:cNvSpPr>
              <p:nvPr/>
            </p:nvSpPr>
            <p:spPr bwMode="auto">
              <a:xfrm>
                <a:off x="2962" y="2829"/>
                <a:ext cx="1" cy="246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838" name="Rectangle 70"/>
              <p:cNvSpPr>
                <a:spLocks noChangeArrowheads="1"/>
              </p:cNvSpPr>
              <p:nvPr/>
            </p:nvSpPr>
            <p:spPr bwMode="auto">
              <a:xfrm>
                <a:off x="5022" y="2829"/>
                <a:ext cx="15" cy="2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840" name="Rectangle 72"/>
              <p:cNvSpPr>
                <a:spLocks noChangeArrowheads="1"/>
              </p:cNvSpPr>
              <p:nvPr/>
            </p:nvSpPr>
            <p:spPr bwMode="auto">
              <a:xfrm>
                <a:off x="3108" y="3090"/>
                <a:ext cx="1701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 b="1" i="1">
                    <a:solidFill>
                      <a:srgbClr val="000000"/>
                    </a:solidFill>
                  </a:rPr>
                  <a:t>c.withdraw(balance/10)</a:t>
                </a:r>
                <a:endParaRPr lang="en-GB" sz="2600" b="1"/>
              </a:p>
            </p:txBody>
          </p:sp>
          <p:sp>
            <p:nvSpPr>
              <p:cNvPr id="32841" name="Rectangle 73"/>
              <p:cNvSpPr>
                <a:spLocks noChangeArrowheads="1"/>
              </p:cNvSpPr>
              <p:nvPr/>
            </p:nvSpPr>
            <p:spPr bwMode="auto">
              <a:xfrm>
                <a:off x="5044" y="3090"/>
                <a:ext cx="345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 b="1" dirty="0">
                    <a:solidFill>
                      <a:srgbClr val="000000"/>
                    </a:solidFill>
                  </a:rPr>
                  <a:t>$278</a:t>
                </a:r>
                <a:endParaRPr lang="en-GB" sz="2600" b="1" dirty="0"/>
              </a:p>
            </p:txBody>
          </p:sp>
          <p:sp>
            <p:nvSpPr>
              <p:cNvPr id="32843" name="Line 75"/>
              <p:cNvSpPr>
                <a:spLocks noChangeShapeType="1"/>
              </p:cNvSpPr>
              <p:nvPr/>
            </p:nvSpPr>
            <p:spPr bwMode="auto">
              <a:xfrm>
                <a:off x="288" y="3352"/>
                <a:ext cx="2044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844" name="Rectangle 76"/>
              <p:cNvSpPr>
                <a:spLocks noChangeArrowheads="1"/>
              </p:cNvSpPr>
              <p:nvPr/>
            </p:nvSpPr>
            <p:spPr bwMode="auto">
              <a:xfrm>
                <a:off x="2347" y="3090"/>
                <a:ext cx="16" cy="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846" name="Line 78"/>
              <p:cNvSpPr>
                <a:spLocks noChangeShapeType="1"/>
              </p:cNvSpPr>
              <p:nvPr/>
            </p:nvSpPr>
            <p:spPr bwMode="auto">
              <a:xfrm>
                <a:off x="2347" y="3352"/>
                <a:ext cx="1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847" name="Line 79"/>
              <p:cNvSpPr>
                <a:spLocks noChangeShapeType="1"/>
              </p:cNvSpPr>
              <p:nvPr/>
            </p:nvSpPr>
            <p:spPr bwMode="auto">
              <a:xfrm>
                <a:off x="2363" y="3352"/>
                <a:ext cx="584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848" name="Line 80"/>
              <p:cNvSpPr>
                <a:spLocks noChangeShapeType="1"/>
              </p:cNvSpPr>
              <p:nvPr/>
            </p:nvSpPr>
            <p:spPr bwMode="auto">
              <a:xfrm>
                <a:off x="2962" y="3090"/>
                <a:ext cx="1" cy="246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850" name="Line 82"/>
              <p:cNvSpPr>
                <a:spLocks noChangeShapeType="1"/>
              </p:cNvSpPr>
              <p:nvPr/>
            </p:nvSpPr>
            <p:spPr bwMode="auto">
              <a:xfrm>
                <a:off x="2962" y="3352"/>
                <a:ext cx="1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851" name="Line 83"/>
              <p:cNvSpPr>
                <a:spLocks noChangeShapeType="1"/>
              </p:cNvSpPr>
              <p:nvPr/>
            </p:nvSpPr>
            <p:spPr bwMode="auto">
              <a:xfrm>
                <a:off x="2978" y="3352"/>
                <a:ext cx="2028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852" name="Rectangle 84"/>
              <p:cNvSpPr>
                <a:spLocks noChangeArrowheads="1"/>
              </p:cNvSpPr>
              <p:nvPr/>
            </p:nvSpPr>
            <p:spPr bwMode="auto">
              <a:xfrm>
                <a:off x="5022" y="3090"/>
                <a:ext cx="15" cy="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  <p:sp>
            <p:nvSpPr>
              <p:cNvPr id="32855" name="Line 87"/>
              <p:cNvSpPr>
                <a:spLocks noChangeShapeType="1"/>
              </p:cNvSpPr>
              <p:nvPr/>
            </p:nvSpPr>
            <p:spPr bwMode="auto">
              <a:xfrm>
                <a:off x="5037" y="3352"/>
                <a:ext cx="584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600" b="1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322234" cy="1143000"/>
          </a:xfrm>
        </p:spPr>
        <p:txBody>
          <a:bodyPr/>
          <a:lstStyle/>
          <a:p>
            <a:r>
              <a:rPr lang="en-GB" sz="3200" dirty="0" smtClean="0"/>
              <a:t>A </a:t>
            </a:r>
            <a:r>
              <a:rPr lang="en-GB" sz="3200" dirty="0"/>
              <a:t>serially equivalent interleaving of </a:t>
            </a:r>
            <a:r>
              <a:rPr lang="en-GB" sz="3200" i="1" dirty="0"/>
              <a:t>V</a:t>
            </a:r>
            <a:r>
              <a:rPr lang="en-GB" sz="3200" dirty="0"/>
              <a:t> and </a:t>
            </a:r>
            <a:r>
              <a:rPr lang="en-GB" sz="3200" i="1" dirty="0"/>
              <a:t>W</a:t>
            </a:r>
            <a:endParaRPr lang="en-GB" sz="32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622789" y="1731964"/>
            <a:ext cx="7942385" cy="4626633"/>
            <a:chOff x="622789" y="1731964"/>
            <a:chExt cx="7942385" cy="3646487"/>
          </a:xfrm>
        </p:grpSpPr>
        <p:sp>
          <p:nvSpPr>
            <p:cNvPr id="33816" name="Rectangle 24"/>
            <p:cNvSpPr>
              <a:spLocks noChangeArrowheads="1"/>
            </p:cNvSpPr>
            <p:nvPr/>
          </p:nvSpPr>
          <p:spPr bwMode="auto">
            <a:xfrm>
              <a:off x="3414346" y="2822575"/>
              <a:ext cx="23446" cy="15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800" b="1"/>
            </a:p>
          </p:txBody>
        </p:sp>
        <p:sp>
          <p:nvSpPr>
            <p:cNvPr id="33821" name="Rectangle 29"/>
            <p:cNvSpPr>
              <a:spLocks noChangeArrowheads="1"/>
            </p:cNvSpPr>
            <p:nvPr/>
          </p:nvSpPr>
          <p:spPr bwMode="auto">
            <a:xfrm>
              <a:off x="7603881" y="2822575"/>
              <a:ext cx="21980" cy="15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800" b="1"/>
            </a:p>
          </p:txBody>
        </p:sp>
        <p:sp>
          <p:nvSpPr>
            <p:cNvPr id="33861" name="Rectangle 69"/>
            <p:cNvSpPr>
              <a:spLocks noChangeArrowheads="1"/>
            </p:cNvSpPr>
            <p:nvPr/>
          </p:nvSpPr>
          <p:spPr bwMode="auto">
            <a:xfrm>
              <a:off x="3414346" y="5376864"/>
              <a:ext cx="23446" cy="15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800" b="1"/>
            </a:p>
          </p:txBody>
        </p:sp>
        <p:sp>
          <p:nvSpPr>
            <p:cNvPr id="33865" name="Rectangle 73"/>
            <p:cNvSpPr>
              <a:spLocks noChangeArrowheads="1"/>
            </p:cNvSpPr>
            <p:nvPr/>
          </p:nvSpPr>
          <p:spPr bwMode="auto">
            <a:xfrm>
              <a:off x="4261339" y="5376864"/>
              <a:ext cx="23446" cy="15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800" b="1"/>
            </a:p>
          </p:txBody>
        </p:sp>
        <p:sp>
          <p:nvSpPr>
            <p:cNvPr id="33869" name="Rectangle 77"/>
            <p:cNvSpPr>
              <a:spLocks noChangeArrowheads="1"/>
            </p:cNvSpPr>
            <p:nvPr/>
          </p:nvSpPr>
          <p:spPr bwMode="auto">
            <a:xfrm>
              <a:off x="7603881" y="5376864"/>
              <a:ext cx="21980" cy="15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800" b="1"/>
            </a:p>
          </p:txBody>
        </p:sp>
        <p:grpSp>
          <p:nvGrpSpPr>
            <p:cNvPr id="2" name="Group 82"/>
            <p:cNvGrpSpPr>
              <a:grpSpLocks/>
            </p:cNvGrpSpPr>
            <p:nvPr/>
          </p:nvGrpSpPr>
          <p:grpSpPr bwMode="auto">
            <a:xfrm>
              <a:off x="622789" y="1731964"/>
              <a:ext cx="7942385" cy="3621087"/>
              <a:chOff x="425" y="1091"/>
              <a:chExt cx="5420" cy="2281"/>
            </a:xfrm>
          </p:grpSpPr>
          <p:sp>
            <p:nvSpPr>
              <p:cNvPr id="33796" name="Rectangle 4"/>
              <p:cNvSpPr>
                <a:spLocks noChangeArrowheads="1"/>
              </p:cNvSpPr>
              <p:nvPr/>
            </p:nvSpPr>
            <p:spPr bwMode="auto">
              <a:xfrm>
                <a:off x="547" y="1113"/>
                <a:ext cx="960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800" b="1">
                    <a:solidFill>
                      <a:srgbClr val="000000"/>
                    </a:solidFill>
                  </a:rPr>
                  <a:t>Transaction </a:t>
                </a:r>
                <a:endParaRPr lang="en-GB" sz="2800" b="1"/>
              </a:p>
            </p:txBody>
          </p:sp>
          <p:sp>
            <p:nvSpPr>
              <p:cNvPr id="33797" name="Rectangle 5"/>
              <p:cNvSpPr>
                <a:spLocks noChangeArrowheads="1"/>
              </p:cNvSpPr>
              <p:nvPr/>
            </p:nvSpPr>
            <p:spPr bwMode="auto">
              <a:xfrm>
                <a:off x="1437" y="1113"/>
                <a:ext cx="109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800" b="1" i="1">
                    <a:solidFill>
                      <a:srgbClr val="000000"/>
                    </a:solidFill>
                  </a:rPr>
                  <a:t>V</a:t>
                </a:r>
                <a:endParaRPr lang="en-GB" sz="2800" b="1"/>
              </a:p>
            </p:txBody>
          </p:sp>
          <p:sp>
            <p:nvSpPr>
              <p:cNvPr id="33798" name="Rectangle 6"/>
              <p:cNvSpPr>
                <a:spLocks noChangeArrowheads="1"/>
              </p:cNvSpPr>
              <p:nvPr/>
            </p:nvSpPr>
            <p:spPr bwMode="auto">
              <a:xfrm>
                <a:off x="1546" y="1113"/>
                <a:ext cx="55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800" b="1">
                    <a:solidFill>
                      <a:srgbClr val="000000"/>
                    </a:solidFill>
                  </a:rPr>
                  <a:t>:</a:t>
                </a:r>
                <a:endParaRPr lang="en-GB" sz="2800" b="1"/>
              </a:p>
            </p:txBody>
          </p:sp>
          <p:sp>
            <p:nvSpPr>
              <p:cNvPr id="33799" name="Rectangle 7"/>
              <p:cNvSpPr>
                <a:spLocks noChangeArrowheads="1"/>
              </p:cNvSpPr>
              <p:nvPr/>
            </p:nvSpPr>
            <p:spPr bwMode="auto">
              <a:xfrm>
                <a:off x="1593" y="1113"/>
                <a:ext cx="90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800" b="1">
                    <a:solidFill>
                      <a:srgbClr val="000000"/>
                    </a:solidFill>
                  </a:rPr>
                  <a:t>  </a:t>
                </a:r>
                <a:endParaRPr lang="en-GB" sz="2800" b="1"/>
              </a:p>
            </p:txBody>
          </p:sp>
          <p:sp>
            <p:nvSpPr>
              <p:cNvPr id="33800" name="Rectangle 8"/>
              <p:cNvSpPr>
                <a:spLocks noChangeArrowheads="1"/>
              </p:cNvSpPr>
              <p:nvPr/>
            </p:nvSpPr>
            <p:spPr bwMode="auto">
              <a:xfrm>
                <a:off x="573" y="1302"/>
                <a:ext cx="1279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800" b="1" i="1">
                    <a:solidFill>
                      <a:srgbClr val="000000"/>
                    </a:solidFill>
                  </a:rPr>
                  <a:t>a.withdraw(100);</a:t>
                </a:r>
                <a:endParaRPr lang="en-GB" sz="2800" b="1"/>
              </a:p>
            </p:txBody>
          </p:sp>
          <p:sp>
            <p:nvSpPr>
              <p:cNvPr id="33801" name="Rectangle 9"/>
              <p:cNvSpPr>
                <a:spLocks noChangeArrowheads="1"/>
              </p:cNvSpPr>
              <p:nvPr/>
            </p:nvSpPr>
            <p:spPr bwMode="auto">
              <a:xfrm>
                <a:off x="573" y="1521"/>
                <a:ext cx="1106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800" b="1" i="1">
                    <a:solidFill>
                      <a:srgbClr val="000000"/>
                    </a:solidFill>
                  </a:rPr>
                  <a:t>b.deposit(100)</a:t>
                </a:r>
                <a:endParaRPr lang="en-GB" sz="2800" b="1"/>
              </a:p>
            </p:txBody>
          </p:sp>
          <p:sp>
            <p:nvSpPr>
              <p:cNvPr id="33802" name="Rectangle 10"/>
              <p:cNvSpPr>
                <a:spLocks noChangeArrowheads="1"/>
              </p:cNvSpPr>
              <p:nvPr/>
            </p:nvSpPr>
            <p:spPr bwMode="auto">
              <a:xfrm>
                <a:off x="3056" y="1113"/>
                <a:ext cx="960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800" b="1">
                    <a:solidFill>
                      <a:srgbClr val="000000"/>
                    </a:solidFill>
                  </a:rPr>
                  <a:t>Transaction </a:t>
                </a:r>
                <a:endParaRPr lang="en-GB" sz="2800" b="1"/>
              </a:p>
            </p:txBody>
          </p:sp>
          <p:sp>
            <p:nvSpPr>
              <p:cNvPr id="33803" name="Rectangle 11"/>
              <p:cNvSpPr>
                <a:spLocks noChangeArrowheads="1"/>
              </p:cNvSpPr>
              <p:nvPr/>
            </p:nvSpPr>
            <p:spPr bwMode="auto">
              <a:xfrm>
                <a:off x="3947" y="1113"/>
                <a:ext cx="154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800" b="1" i="1">
                    <a:solidFill>
                      <a:srgbClr val="000000"/>
                    </a:solidFill>
                  </a:rPr>
                  <a:t>W</a:t>
                </a:r>
                <a:endParaRPr lang="en-GB" sz="2800" b="1"/>
              </a:p>
            </p:txBody>
          </p:sp>
          <p:sp>
            <p:nvSpPr>
              <p:cNvPr id="33804" name="Rectangle 12"/>
              <p:cNvSpPr>
                <a:spLocks noChangeArrowheads="1"/>
              </p:cNvSpPr>
              <p:nvPr/>
            </p:nvSpPr>
            <p:spPr bwMode="auto">
              <a:xfrm>
                <a:off x="4087" y="1113"/>
                <a:ext cx="55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800" b="1">
                    <a:solidFill>
                      <a:srgbClr val="000000"/>
                    </a:solidFill>
                  </a:rPr>
                  <a:t>:</a:t>
                </a:r>
                <a:endParaRPr lang="en-GB" sz="2800" b="1"/>
              </a:p>
            </p:txBody>
          </p:sp>
          <p:sp>
            <p:nvSpPr>
              <p:cNvPr id="33805" name="Rectangle 13"/>
              <p:cNvSpPr>
                <a:spLocks noChangeArrowheads="1"/>
              </p:cNvSpPr>
              <p:nvPr/>
            </p:nvSpPr>
            <p:spPr bwMode="auto">
              <a:xfrm>
                <a:off x="3056" y="1426"/>
                <a:ext cx="1734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800" b="1" i="1">
                    <a:solidFill>
                      <a:srgbClr val="000000"/>
                    </a:solidFill>
                  </a:rPr>
                  <a:t>aBranch.branchTotal()</a:t>
                </a:r>
                <a:endParaRPr lang="en-GB" sz="2800" b="1"/>
              </a:p>
            </p:txBody>
          </p:sp>
          <p:sp>
            <p:nvSpPr>
              <p:cNvPr id="33806" name="Line 14"/>
              <p:cNvSpPr>
                <a:spLocks noChangeShapeType="1"/>
              </p:cNvSpPr>
              <p:nvPr/>
            </p:nvSpPr>
            <p:spPr bwMode="auto">
              <a:xfrm>
                <a:off x="425" y="1091"/>
                <a:ext cx="2468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07" name="Line 15"/>
              <p:cNvSpPr>
                <a:spLocks noChangeShapeType="1"/>
              </p:cNvSpPr>
              <p:nvPr/>
            </p:nvSpPr>
            <p:spPr bwMode="auto">
              <a:xfrm>
                <a:off x="2908" y="1091"/>
                <a:ext cx="1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08" name="Line 16"/>
              <p:cNvSpPr>
                <a:spLocks noChangeShapeType="1"/>
              </p:cNvSpPr>
              <p:nvPr/>
            </p:nvSpPr>
            <p:spPr bwMode="auto">
              <a:xfrm>
                <a:off x="2924" y="1091"/>
                <a:ext cx="2921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11" name="Line 19"/>
              <p:cNvSpPr>
                <a:spLocks noChangeShapeType="1"/>
              </p:cNvSpPr>
              <p:nvPr/>
            </p:nvSpPr>
            <p:spPr bwMode="auto">
              <a:xfrm>
                <a:off x="2908" y="1107"/>
                <a:ext cx="1" cy="640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13" name="Rectangle 21"/>
              <p:cNvSpPr>
                <a:spLocks noChangeArrowheads="1"/>
              </p:cNvSpPr>
              <p:nvPr/>
            </p:nvSpPr>
            <p:spPr bwMode="auto">
              <a:xfrm>
                <a:off x="573" y="1879"/>
                <a:ext cx="1279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800" b="1" i="1">
                    <a:solidFill>
                      <a:srgbClr val="000000"/>
                    </a:solidFill>
                  </a:rPr>
                  <a:t>a.withdraw(100);</a:t>
                </a:r>
                <a:endParaRPr lang="en-GB" sz="2800" b="1"/>
              </a:p>
            </p:txBody>
          </p:sp>
          <p:sp>
            <p:nvSpPr>
              <p:cNvPr id="33814" name="Rectangle 22"/>
              <p:cNvSpPr>
                <a:spLocks noChangeArrowheads="1"/>
              </p:cNvSpPr>
              <p:nvPr/>
            </p:nvSpPr>
            <p:spPr bwMode="auto">
              <a:xfrm>
                <a:off x="2353" y="1832"/>
                <a:ext cx="363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800" b="1">
                    <a:solidFill>
                      <a:srgbClr val="000000"/>
                    </a:solidFill>
                  </a:rPr>
                  <a:t>$100</a:t>
                </a:r>
                <a:endParaRPr lang="en-GB" sz="2800" b="1"/>
              </a:p>
            </p:txBody>
          </p:sp>
          <p:sp>
            <p:nvSpPr>
              <p:cNvPr id="33815" name="Line 23"/>
              <p:cNvSpPr>
                <a:spLocks noChangeShapeType="1"/>
              </p:cNvSpPr>
              <p:nvPr/>
            </p:nvSpPr>
            <p:spPr bwMode="auto">
              <a:xfrm>
                <a:off x="425" y="1763"/>
                <a:ext cx="1890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17" name="Line 25"/>
              <p:cNvSpPr>
                <a:spLocks noChangeShapeType="1"/>
              </p:cNvSpPr>
              <p:nvPr/>
            </p:nvSpPr>
            <p:spPr bwMode="auto">
              <a:xfrm>
                <a:off x="2330" y="1763"/>
                <a:ext cx="1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18" name="Line 26"/>
              <p:cNvSpPr>
                <a:spLocks noChangeShapeType="1"/>
              </p:cNvSpPr>
              <p:nvPr/>
            </p:nvSpPr>
            <p:spPr bwMode="auto">
              <a:xfrm>
                <a:off x="2346" y="1763"/>
                <a:ext cx="547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19" name="Line 27"/>
              <p:cNvSpPr>
                <a:spLocks noChangeShapeType="1"/>
              </p:cNvSpPr>
              <p:nvPr/>
            </p:nvSpPr>
            <p:spPr bwMode="auto">
              <a:xfrm>
                <a:off x="2908" y="1763"/>
                <a:ext cx="1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20" name="Line 28"/>
              <p:cNvSpPr>
                <a:spLocks noChangeShapeType="1"/>
              </p:cNvSpPr>
              <p:nvPr/>
            </p:nvSpPr>
            <p:spPr bwMode="auto">
              <a:xfrm>
                <a:off x="2924" y="1763"/>
                <a:ext cx="2249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22" name="Line 30"/>
              <p:cNvSpPr>
                <a:spLocks noChangeShapeType="1"/>
              </p:cNvSpPr>
              <p:nvPr/>
            </p:nvSpPr>
            <p:spPr bwMode="auto">
              <a:xfrm>
                <a:off x="5189" y="1763"/>
                <a:ext cx="1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23" name="Line 31"/>
              <p:cNvSpPr>
                <a:spLocks noChangeShapeType="1"/>
              </p:cNvSpPr>
              <p:nvPr/>
            </p:nvSpPr>
            <p:spPr bwMode="auto">
              <a:xfrm>
                <a:off x="5204" y="1763"/>
                <a:ext cx="641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26" name="Rectangle 34"/>
              <p:cNvSpPr>
                <a:spLocks noChangeArrowheads="1"/>
              </p:cNvSpPr>
              <p:nvPr/>
            </p:nvSpPr>
            <p:spPr bwMode="auto">
              <a:xfrm>
                <a:off x="2330" y="1778"/>
                <a:ext cx="16" cy="26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27" name="Line 35"/>
              <p:cNvSpPr>
                <a:spLocks noChangeShapeType="1"/>
              </p:cNvSpPr>
              <p:nvPr/>
            </p:nvSpPr>
            <p:spPr bwMode="auto">
              <a:xfrm>
                <a:off x="2908" y="1778"/>
                <a:ext cx="1" cy="250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28" name="Rectangle 36"/>
              <p:cNvSpPr>
                <a:spLocks noChangeArrowheads="1"/>
              </p:cNvSpPr>
              <p:nvPr/>
            </p:nvSpPr>
            <p:spPr bwMode="auto">
              <a:xfrm>
                <a:off x="5189" y="1778"/>
                <a:ext cx="15" cy="26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30" name="Rectangle 38"/>
              <p:cNvSpPr>
                <a:spLocks noChangeArrowheads="1"/>
              </p:cNvSpPr>
              <p:nvPr/>
            </p:nvSpPr>
            <p:spPr bwMode="auto">
              <a:xfrm>
                <a:off x="573" y="2144"/>
                <a:ext cx="1106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800" b="1" i="1" dirty="0" err="1">
                    <a:solidFill>
                      <a:srgbClr val="26911F"/>
                    </a:solidFill>
                  </a:rPr>
                  <a:t>b.deposit</a:t>
                </a:r>
                <a:r>
                  <a:rPr lang="en-GB" sz="2800" b="1" i="1" dirty="0">
                    <a:solidFill>
                      <a:srgbClr val="26911F"/>
                    </a:solidFill>
                  </a:rPr>
                  <a:t>(100)</a:t>
                </a:r>
                <a:endParaRPr lang="en-GB" sz="2800" b="1" dirty="0">
                  <a:solidFill>
                    <a:srgbClr val="26911F"/>
                  </a:solidFill>
                </a:endParaRPr>
              </a:p>
            </p:txBody>
          </p:sp>
          <p:sp>
            <p:nvSpPr>
              <p:cNvPr id="33831" name="Rectangle 39"/>
              <p:cNvSpPr>
                <a:spLocks noChangeArrowheads="1"/>
              </p:cNvSpPr>
              <p:nvPr/>
            </p:nvSpPr>
            <p:spPr bwMode="auto">
              <a:xfrm>
                <a:off x="2353" y="2097"/>
                <a:ext cx="363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800" b="1" dirty="0">
                    <a:solidFill>
                      <a:srgbClr val="26911F"/>
                    </a:solidFill>
                  </a:rPr>
                  <a:t>$300</a:t>
                </a:r>
              </a:p>
            </p:txBody>
          </p:sp>
          <p:sp>
            <p:nvSpPr>
              <p:cNvPr id="33833" name="Rectangle 41"/>
              <p:cNvSpPr>
                <a:spLocks noChangeArrowheads="1"/>
              </p:cNvSpPr>
              <p:nvPr/>
            </p:nvSpPr>
            <p:spPr bwMode="auto">
              <a:xfrm>
                <a:off x="2330" y="2044"/>
                <a:ext cx="16" cy="26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34" name="Line 42"/>
              <p:cNvSpPr>
                <a:spLocks noChangeShapeType="1"/>
              </p:cNvSpPr>
              <p:nvPr/>
            </p:nvSpPr>
            <p:spPr bwMode="auto">
              <a:xfrm>
                <a:off x="2908" y="2044"/>
                <a:ext cx="1" cy="250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35" name="Rectangle 43"/>
              <p:cNvSpPr>
                <a:spLocks noChangeArrowheads="1"/>
              </p:cNvSpPr>
              <p:nvPr/>
            </p:nvSpPr>
            <p:spPr bwMode="auto">
              <a:xfrm>
                <a:off x="5189" y="2044"/>
                <a:ext cx="15" cy="26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37" name="Rectangle 45"/>
              <p:cNvSpPr>
                <a:spLocks noChangeArrowheads="1"/>
              </p:cNvSpPr>
              <p:nvPr/>
            </p:nvSpPr>
            <p:spPr bwMode="auto">
              <a:xfrm>
                <a:off x="3056" y="2410"/>
                <a:ext cx="1645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800" b="1" i="1">
                    <a:solidFill>
                      <a:srgbClr val="000000"/>
                    </a:solidFill>
                  </a:rPr>
                  <a:t>total = a.getBalance()</a:t>
                </a:r>
                <a:endParaRPr lang="en-GB" sz="2800" b="1"/>
              </a:p>
            </p:txBody>
          </p:sp>
          <p:sp>
            <p:nvSpPr>
              <p:cNvPr id="33838" name="Rectangle 46"/>
              <p:cNvSpPr>
                <a:spLocks noChangeArrowheads="1"/>
              </p:cNvSpPr>
              <p:nvPr/>
            </p:nvSpPr>
            <p:spPr bwMode="auto">
              <a:xfrm>
                <a:off x="5212" y="2363"/>
                <a:ext cx="363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800" b="1">
                    <a:solidFill>
                      <a:srgbClr val="000000"/>
                    </a:solidFill>
                  </a:rPr>
                  <a:t>$100</a:t>
                </a:r>
                <a:endParaRPr lang="en-GB" sz="2800" b="1"/>
              </a:p>
            </p:txBody>
          </p:sp>
          <p:sp>
            <p:nvSpPr>
              <p:cNvPr id="33840" name="Rectangle 48"/>
              <p:cNvSpPr>
                <a:spLocks noChangeArrowheads="1"/>
              </p:cNvSpPr>
              <p:nvPr/>
            </p:nvSpPr>
            <p:spPr bwMode="auto">
              <a:xfrm>
                <a:off x="2330" y="2309"/>
                <a:ext cx="16" cy="26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41" name="Line 49"/>
              <p:cNvSpPr>
                <a:spLocks noChangeShapeType="1"/>
              </p:cNvSpPr>
              <p:nvPr/>
            </p:nvSpPr>
            <p:spPr bwMode="auto">
              <a:xfrm>
                <a:off x="2908" y="2309"/>
                <a:ext cx="1" cy="250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42" name="Rectangle 50"/>
              <p:cNvSpPr>
                <a:spLocks noChangeArrowheads="1"/>
              </p:cNvSpPr>
              <p:nvPr/>
            </p:nvSpPr>
            <p:spPr bwMode="auto">
              <a:xfrm>
                <a:off x="5189" y="2309"/>
                <a:ext cx="15" cy="26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44" name="Rectangle 52"/>
              <p:cNvSpPr>
                <a:spLocks noChangeArrowheads="1"/>
              </p:cNvSpPr>
              <p:nvPr/>
            </p:nvSpPr>
            <p:spPr bwMode="auto">
              <a:xfrm>
                <a:off x="3056" y="2675"/>
                <a:ext cx="2094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800" b="1" i="1">
                    <a:solidFill>
                      <a:srgbClr val="000000"/>
                    </a:solidFill>
                  </a:rPr>
                  <a:t>total = total+b.getBalance()</a:t>
                </a:r>
                <a:endParaRPr lang="en-GB" sz="2800" b="1"/>
              </a:p>
            </p:txBody>
          </p:sp>
          <p:sp>
            <p:nvSpPr>
              <p:cNvPr id="33845" name="Rectangle 53"/>
              <p:cNvSpPr>
                <a:spLocks noChangeArrowheads="1"/>
              </p:cNvSpPr>
              <p:nvPr/>
            </p:nvSpPr>
            <p:spPr bwMode="auto">
              <a:xfrm>
                <a:off x="5212" y="2629"/>
                <a:ext cx="363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800" b="1">
                    <a:solidFill>
                      <a:srgbClr val="000000"/>
                    </a:solidFill>
                  </a:rPr>
                  <a:t>$400</a:t>
                </a:r>
                <a:endParaRPr lang="en-GB" sz="2800" b="1"/>
              </a:p>
            </p:txBody>
          </p:sp>
          <p:sp>
            <p:nvSpPr>
              <p:cNvPr id="33847" name="Rectangle 55"/>
              <p:cNvSpPr>
                <a:spLocks noChangeArrowheads="1"/>
              </p:cNvSpPr>
              <p:nvPr/>
            </p:nvSpPr>
            <p:spPr bwMode="auto">
              <a:xfrm>
                <a:off x="2330" y="2575"/>
                <a:ext cx="16" cy="26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48" name="Line 56"/>
              <p:cNvSpPr>
                <a:spLocks noChangeShapeType="1"/>
              </p:cNvSpPr>
              <p:nvPr/>
            </p:nvSpPr>
            <p:spPr bwMode="auto">
              <a:xfrm>
                <a:off x="2908" y="2575"/>
                <a:ext cx="1" cy="250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49" name="Rectangle 57"/>
              <p:cNvSpPr>
                <a:spLocks noChangeArrowheads="1"/>
              </p:cNvSpPr>
              <p:nvPr/>
            </p:nvSpPr>
            <p:spPr bwMode="auto">
              <a:xfrm>
                <a:off x="5189" y="2575"/>
                <a:ext cx="15" cy="26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51" name="Rectangle 59"/>
              <p:cNvSpPr>
                <a:spLocks noChangeArrowheads="1"/>
              </p:cNvSpPr>
              <p:nvPr/>
            </p:nvSpPr>
            <p:spPr bwMode="auto">
              <a:xfrm>
                <a:off x="3056" y="2941"/>
                <a:ext cx="2085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800" b="1" i="1">
                    <a:solidFill>
                      <a:srgbClr val="000000"/>
                    </a:solidFill>
                  </a:rPr>
                  <a:t>total = total+c.getBalance()</a:t>
                </a:r>
                <a:endParaRPr lang="en-GB" sz="2800" b="1"/>
              </a:p>
            </p:txBody>
          </p:sp>
          <p:sp>
            <p:nvSpPr>
              <p:cNvPr id="33853" name="Rectangle 61"/>
              <p:cNvSpPr>
                <a:spLocks noChangeArrowheads="1"/>
              </p:cNvSpPr>
              <p:nvPr/>
            </p:nvSpPr>
            <p:spPr bwMode="auto">
              <a:xfrm>
                <a:off x="2330" y="2840"/>
                <a:ext cx="16" cy="26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54" name="Line 62"/>
              <p:cNvSpPr>
                <a:spLocks noChangeShapeType="1"/>
              </p:cNvSpPr>
              <p:nvPr/>
            </p:nvSpPr>
            <p:spPr bwMode="auto">
              <a:xfrm>
                <a:off x="2908" y="2840"/>
                <a:ext cx="1" cy="250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55" name="Rectangle 63"/>
              <p:cNvSpPr>
                <a:spLocks noChangeArrowheads="1"/>
              </p:cNvSpPr>
              <p:nvPr/>
            </p:nvSpPr>
            <p:spPr bwMode="auto">
              <a:xfrm>
                <a:off x="5189" y="2840"/>
                <a:ext cx="15" cy="26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57" name="Rectangle 65"/>
              <p:cNvSpPr>
                <a:spLocks noChangeArrowheads="1"/>
              </p:cNvSpPr>
              <p:nvPr/>
            </p:nvSpPr>
            <p:spPr bwMode="auto">
              <a:xfrm>
                <a:off x="3056" y="3140"/>
                <a:ext cx="135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800" b="1" i="1">
                    <a:solidFill>
                      <a:srgbClr val="000000"/>
                    </a:solidFill>
                  </a:rPr>
                  <a:t>...</a:t>
                </a:r>
                <a:endParaRPr lang="en-GB" sz="2800" b="1"/>
              </a:p>
            </p:txBody>
          </p:sp>
          <p:sp>
            <p:nvSpPr>
              <p:cNvPr id="33859" name="Line 67"/>
              <p:cNvSpPr>
                <a:spLocks noChangeShapeType="1"/>
              </p:cNvSpPr>
              <p:nvPr/>
            </p:nvSpPr>
            <p:spPr bwMode="auto">
              <a:xfrm>
                <a:off x="425" y="3371"/>
                <a:ext cx="1890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60" name="Rectangle 68"/>
              <p:cNvSpPr>
                <a:spLocks noChangeArrowheads="1"/>
              </p:cNvSpPr>
              <p:nvPr/>
            </p:nvSpPr>
            <p:spPr bwMode="auto">
              <a:xfrm>
                <a:off x="2330" y="3106"/>
                <a:ext cx="16" cy="26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62" name="Line 70"/>
              <p:cNvSpPr>
                <a:spLocks noChangeShapeType="1"/>
              </p:cNvSpPr>
              <p:nvPr/>
            </p:nvSpPr>
            <p:spPr bwMode="auto">
              <a:xfrm>
                <a:off x="2330" y="3371"/>
                <a:ext cx="1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63" name="Line 71"/>
              <p:cNvSpPr>
                <a:spLocks noChangeShapeType="1"/>
              </p:cNvSpPr>
              <p:nvPr/>
            </p:nvSpPr>
            <p:spPr bwMode="auto">
              <a:xfrm>
                <a:off x="2346" y="3371"/>
                <a:ext cx="547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64" name="Line 72"/>
              <p:cNvSpPr>
                <a:spLocks noChangeShapeType="1"/>
              </p:cNvSpPr>
              <p:nvPr/>
            </p:nvSpPr>
            <p:spPr bwMode="auto">
              <a:xfrm>
                <a:off x="2908" y="3106"/>
                <a:ext cx="1" cy="250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66" name="Line 74"/>
              <p:cNvSpPr>
                <a:spLocks noChangeShapeType="1"/>
              </p:cNvSpPr>
              <p:nvPr/>
            </p:nvSpPr>
            <p:spPr bwMode="auto">
              <a:xfrm>
                <a:off x="2908" y="3371"/>
                <a:ext cx="1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67" name="Line 75"/>
              <p:cNvSpPr>
                <a:spLocks noChangeShapeType="1"/>
              </p:cNvSpPr>
              <p:nvPr/>
            </p:nvSpPr>
            <p:spPr bwMode="auto">
              <a:xfrm>
                <a:off x="2924" y="3371"/>
                <a:ext cx="2249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68" name="Rectangle 76"/>
              <p:cNvSpPr>
                <a:spLocks noChangeArrowheads="1"/>
              </p:cNvSpPr>
              <p:nvPr/>
            </p:nvSpPr>
            <p:spPr bwMode="auto">
              <a:xfrm>
                <a:off x="5189" y="3106"/>
                <a:ext cx="15" cy="26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70" name="Line 78"/>
              <p:cNvSpPr>
                <a:spLocks noChangeShapeType="1"/>
              </p:cNvSpPr>
              <p:nvPr/>
            </p:nvSpPr>
            <p:spPr bwMode="auto">
              <a:xfrm>
                <a:off x="5189" y="3371"/>
                <a:ext cx="1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  <p:sp>
            <p:nvSpPr>
              <p:cNvPr id="33871" name="Line 79"/>
              <p:cNvSpPr>
                <a:spLocks noChangeShapeType="1"/>
              </p:cNvSpPr>
              <p:nvPr/>
            </p:nvSpPr>
            <p:spPr bwMode="auto">
              <a:xfrm>
                <a:off x="5204" y="3371"/>
                <a:ext cx="641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29475" cy="963319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Transaction</a:t>
            </a: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218" y="1395413"/>
            <a:ext cx="8482819" cy="45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Read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i="1" dirty="0"/>
              <a:t>write</a:t>
            </a:r>
            <a:r>
              <a:rPr lang="en-GB" dirty="0"/>
              <a:t> operation conflict rules</a:t>
            </a: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499697" y="1949449"/>
            <a:ext cx="8147538" cy="4141861"/>
            <a:chOff x="341" y="1117"/>
            <a:chExt cx="5560" cy="2044"/>
          </a:xfrm>
        </p:grpSpPr>
        <p:sp>
          <p:nvSpPr>
            <p:cNvPr id="34820" name="Rectangle 4"/>
            <p:cNvSpPr>
              <a:spLocks noChangeArrowheads="1"/>
            </p:cNvSpPr>
            <p:nvPr/>
          </p:nvSpPr>
          <p:spPr bwMode="auto">
            <a:xfrm>
              <a:off x="357" y="1174"/>
              <a:ext cx="1509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>
                  <a:solidFill>
                    <a:srgbClr val="000000"/>
                  </a:solidFill>
                </a:rPr>
                <a:t>Operations of different</a:t>
              </a:r>
              <a:endParaRPr lang="en-GB" sz="2400" b="1"/>
            </a:p>
          </p:txBody>
        </p:sp>
        <p:sp>
          <p:nvSpPr>
            <p:cNvPr id="34821" name="Rectangle 5"/>
            <p:cNvSpPr>
              <a:spLocks noChangeArrowheads="1"/>
            </p:cNvSpPr>
            <p:nvPr/>
          </p:nvSpPr>
          <p:spPr bwMode="auto">
            <a:xfrm>
              <a:off x="679" y="1343"/>
              <a:ext cx="832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>
                  <a:solidFill>
                    <a:srgbClr val="000000"/>
                  </a:solidFill>
                </a:rPr>
                <a:t>transactions</a:t>
              </a:r>
              <a:endParaRPr lang="en-GB" sz="2400" b="1"/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1937" y="1174"/>
              <a:ext cx="522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>
                  <a:solidFill>
                    <a:srgbClr val="000000"/>
                  </a:solidFill>
                </a:rPr>
                <a:t>Conflict</a:t>
              </a:r>
              <a:endParaRPr lang="en-GB" sz="2400" b="1"/>
            </a:p>
          </p:txBody>
        </p:sp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3931" y="1174"/>
              <a:ext cx="504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>
                  <a:solidFill>
                    <a:srgbClr val="000000"/>
                  </a:solidFill>
                </a:rPr>
                <a:t>Reason</a:t>
              </a:r>
              <a:endParaRPr lang="en-GB" sz="2400" b="1"/>
            </a:p>
          </p:txBody>
        </p:sp>
        <p:sp>
          <p:nvSpPr>
            <p:cNvPr id="34839" name="Rectangle 23"/>
            <p:cNvSpPr>
              <a:spLocks noChangeArrowheads="1"/>
            </p:cNvSpPr>
            <p:nvPr/>
          </p:nvSpPr>
          <p:spPr bwMode="auto">
            <a:xfrm>
              <a:off x="484" y="1639"/>
              <a:ext cx="394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3200" b="1" dirty="0">
                  <a:solidFill>
                    <a:srgbClr val="2691BF"/>
                  </a:solidFill>
                </a:rPr>
                <a:t>read</a:t>
              </a:r>
            </a:p>
          </p:txBody>
        </p:sp>
        <p:sp>
          <p:nvSpPr>
            <p:cNvPr id="34841" name="Rectangle 25"/>
            <p:cNvSpPr>
              <a:spLocks noChangeArrowheads="1"/>
            </p:cNvSpPr>
            <p:nvPr/>
          </p:nvSpPr>
          <p:spPr bwMode="auto">
            <a:xfrm>
              <a:off x="1297" y="1639"/>
              <a:ext cx="394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3200" b="1">
                  <a:solidFill>
                    <a:srgbClr val="2691BF"/>
                  </a:solidFill>
                </a:rPr>
                <a:t>read</a:t>
              </a:r>
            </a:p>
          </p:txBody>
        </p:sp>
        <p:sp>
          <p:nvSpPr>
            <p:cNvPr id="34843" name="Rectangle 27"/>
            <p:cNvSpPr>
              <a:spLocks noChangeArrowheads="1"/>
            </p:cNvSpPr>
            <p:nvPr/>
          </p:nvSpPr>
          <p:spPr bwMode="auto">
            <a:xfrm>
              <a:off x="1926" y="1600"/>
              <a:ext cx="369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GB" sz="3200" b="1" dirty="0">
                  <a:solidFill>
                    <a:srgbClr val="2691BF"/>
                  </a:solidFill>
                </a:rPr>
                <a:t>No</a:t>
              </a:r>
            </a:p>
          </p:txBody>
        </p:sp>
        <p:sp>
          <p:nvSpPr>
            <p:cNvPr id="34844" name="Rectangle 28"/>
            <p:cNvSpPr>
              <a:spLocks noChangeArrowheads="1"/>
            </p:cNvSpPr>
            <p:nvPr/>
          </p:nvSpPr>
          <p:spPr bwMode="auto">
            <a:xfrm>
              <a:off x="2601" y="1639"/>
              <a:ext cx="2034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>
                  <a:solidFill>
                    <a:srgbClr val="000000"/>
                  </a:solidFill>
                </a:rPr>
                <a:t>Because the effect of a pair of </a:t>
              </a:r>
              <a:endParaRPr lang="en-GB" sz="2400" b="1"/>
            </a:p>
          </p:txBody>
        </p:sp>
        <p:sp>
          <p:nvSpPr>
            <p:cNvPr id="34845" name="Rectangle 29"/>
            <p:cNvSpPr>
              <a:spLocks noChangeArrowheads="1"/>
            </p:cNvSpPr>
            <p:nvPr/>
          </p:nvSpPr>
          <p:spPr bwMode="auto">
            <a:xfrm>
              <a:off x="4610" y="1639"/>
              <a:ext cx="295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>
                  <a:solidFill>
                    <a:srgbClr val="000000"/>
                  </a:solidFill>
                </a:rPr>
                <a:t>read</a:t>
              </a:r>
              <a:endParaRPr lang="en-GB" sz="2400" b="1"/>
            </a:p>
          </p:txBody>
        </p:sp>
        <p:sp>
          <p:nvSpPr>
            <p:cNvPr id="34846" name="Rectangle 30"/>
            <p:cNvSpPr>
              <a:spLocks noChangeArrowheads="1"/>
            </p:cNvSpPr>
            <p:nvPr/>
          </p:nvSpPr>
          <p:spPr bwMode="auto">
            <a:xfrm>
              <a:off x="4902" y="1639"/>
              <a:ext cx="755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>
                  <a:solidFill>
                    <a:srgbClr val="000000"/>
                  </a:solidFill>
                </a:rPr>
                <a:t> operations</a:t>
              </a:r>
              <a:endParaRPr lang="en-GB" sz="2400" b="1"/>
            </a:p>
          </p:txBody>
        </p:sp>
        <p:sp>
          <p:nvSpPr>
            <p:cNvPr id="34847" name="Rectangle 31"/>
            <p:cNvSpPr>
              <a:spLocks noChangeArrowheads="1"/>
            </p:cNvSpPr>
            <p:nvPr/>
          </p:nvSpPr>
          <p:spPr bwMode="auto">
            <a:xfrm>
              <a:off x="2601" y="1854"/>
              <a:ext cx="3153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>
                  <a:solidFill>
                    <a:srgbClr val="000000"/>
                  </a:solidFill>
                </a:rPr>
                <a:t>does not depend on the order in which they are</a:t>
              </a:r>
              <a:endParaRPr lang="en-GB" sz="2400" b="1"/>
            </a:p>
          </p:txBody>
        </p:sp>
        <p:sp>
          <p:nvSpPr>
            <p:cNvPr id="34848" name="Rectangle 32"/>
            <p:cNvSpPr>
              <a:spLocks noChangeArrowheads="1"/>
            </p:cNvSpPr>
            <p:nvPr/>
          </p:nvSpPr>
          <p:spPr bwMode="auto">
            <a:xfrm>
              <a:off x="2601" y="2068"/>
              <a:ext cx="606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>
                  <a:solidFill>
                    <a:srgbClr val="000000"/>
                  </a:solidFill>
                </a:rPr>
                <a:t>executed</a:t>
              </a:r>
              <a:endParaRPr lang="en-GB" sz="2400" b="1"/>
            </a:p>
          </p:txBody>
        </p:sp>
        <p:sp>
          <p:nvSpPr>
            <p:cNvPr id="34865" name="Rectangle 49"/>
            <p:cNvSpPr>
              <a:spLocks noChangeArrowheads="1"/>
            </p:cNvSpPr>
            <p:nvPr/>
          </p:nvSpPr>
          <p:spPr bwMode="auto">
            <a:xfrm>
              <a:off x="484" y="2283"/>
              <a:ext cx="394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3200" b="1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868" name="Rectangle 52"/>
            <p:cNvSpPr>
              <a:spLocks noChangeArrowheads="1"/>
            </p:cNvSpPr>
            <p:nvPr/>
          </p:nvSpPr>
          <p:spPr bwMode="auto">
            <a:xfrm>
              <a:off x="1297" y="2283"/>
              <a:ext cx="435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3200" b="1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34871" name="Rectangle 55"/>
            <p:cNvSpPr>
              <a:spLocks noChangeArrowheads="1"/>
            </p:cNvSpPr>
            <p:nvPr/>
          </p:nvSpPr>
          <p:spPr bwMode="auto">
            <a:xfrm>
              <a:off x="1921" y="2244"/>
              <a:ext cx="474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GB" sz="3200" b="1">
                  <a:solidFill>
                    <a:srgbClr val="FF0000"/>
                  </a:solidFill>
                </a:rPr>
                <a:t>Yes</a:t>
              </a:r>
            </a:p>
          </p:txBody>
        </p:sp>
        <p:sp>
          <p:nvSpPr>
            <p:cNvPr id="34874" name="Rectangle 58"/>
            <p:cNvSpPr>
              <a:spLocks noChangeArrowheads="1"/>
            </p:cNvSpPr>
            <p:nvPr/>
          </p:nvSpPr>
          <p:spPr bwMode="auto">
            <a:xfrm>
              <a:off x="2601" y="2283"/>
              <a:ext cx="1565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>
                  <a:solidFill>
                    <a:srgbClr val="000000"/>
                  </a:solidFill>
                </a:rPr>
                <a:t>Because the effect of a </a:t>
              </a:r>
              <a:endParaRPr lang="en-GB" sz="2400" b="1"/>
            </a:p>
          </p:txBody>
        </p:sp>
        <p:sp>
          <p:nvSpPr>
            <p:cNvPr id="34875" name="Rectangle 59"/>
            <p:cNvSpPr>
              <a:spLocks noChangeArrowheads="1"/>
            </p:cNvSpPr>
            <p:nvPr/>
          </p:nvSpPr>
          <p:spPr bwMode="auto">
            <a:xfrm>
              <a:off x="4150" y="2283"/>
              <a:ext cx="295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>
                  <a:solidFill>
                    <a:srgbClr val="000000"/>
                  </a:solidFill>
                </a:rPr>
                <a:t>read</a:t>
              </a:r>
              <a:endParaRPr lang="en-GB" sz="2400" b="1"/>
            </a:p>
          </p:txBody>
        </p:sp>
        <p:sp>
          <p:nvSpPr>
            <p:cNvPr id="34876" name="Rectangle 60"/>
            <p:cNvSpPr>
              <a:spLocks noChangeArrowheads="1"/>
            </p:cNvSpPr>
            <p:nvPr/>
          </p:nvSpPr>
          <p:spPr bwMode="auto">
            <a:xfrm>
              <a:off x="4441" y="2283"/>
              <a:ext cx="444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>
                  <a:solidFill>
                    <a:srgbClr val="000000"/>
                  </a:solidFill>
                </a:rPr>
                <a:t> and a </a:t>
              </a:r>
              <a:endParaRPr lang="en-GB" sz="2400" b="1"/>
            </a:p>
          </p:txBody>
        </p:sp>
        <p:sp>
          <p:nvSpPr>
            <p:cNvPr id="34877" name="Rectangle 61"/>
            <p:cNvSpPr>
              <a:spLocks noChangeArrowheads="1"/>
            </p:cNvSpPr>
            <p:nvPr/>
          </p:nvSpPr>
          <p:spPr bwMode="auto">
            <a:xfrm>
              <a:off x="4886" y="2283"/>
              <a:ext cx="328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>
                  <a:solidFill>
                    <a:srgbClr val="000000"/>
                  </a:solidFill>
                </a:rPr>
                <a:t>write</a:t>
              </a:r>
              <a:endParaRPr lang="en-GB" sz="2400" b="1"/>
            </a:p>
          </p:txBody>
        </p:sp>
        <p:sp>
          <p:nvSpPr>
            <p:cNvPr id="34878" name="Rectangle 62"/>
            <p:cNvSpPr>
              <a:spLocks noChangeArrowheads="1"/>
            </p:cNvSpPr>
            <p:nvPr/>
          </p:nvSpPr>
          <p:spPr bwMode="auto">
            <a:xfrm>
              <a:off x="5224" y="2283"/>
              <a:ext cx="677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>
                  <a:solidFill>
                    <a:srgbClr val="000000"/>
                  </a:solidFill>
                </a:rPr>
                <a:t> operation</a:t>
              </a:r>
              <a:endParaRPr lang="en-GB" sz="2400" b="1"/>
            </a:p>
          </p:txBody>
        </p:sp>
        <p:sp>
          <p:nvSpPr>
            <p:cNvPr id="34879" name="Rectangle 63"/>
            <p:cNvSpPr>
              <a:spLocks noChangeArrowheads="1"/>
            </p:cNvSpPr>
            <p:nvPr/>
          </p:nvSpPr>
          <p:spPr bwMode="auto">
            <a:xfrm>
              <a:off x="2601" y="2498"/>
              <a:ext cx="2639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 dirty="0">
                  <a:solidFill>
                    <a:srgbClr val="000000"/>
                  </a:solidFill>
                </a:rPr>
                <a:t>depends on the order of their execution</a:t>
              </a:r>
              <a:endParaRPr lang="en-GB" sz="2400" b="1" dirty="0"/>
            </a:p>
          </p:txBody>
        </p:sp>
        <p:sp>
          <p:nvSpPr>
            <p:cNvPr id="34880" name="Rectangle 64"/>
            <p:cNvSpPr>
              <a:spLocks noChangeArrowheads="1"/>
            </p:cNvSpPr>
            <p:nvPr/>
          </p:nvSpPr>
          <p:spPr bwMode="auto">
            <a:xfrm>
              <a:off x="5116" y="2498"/>
              <a:ext cx="79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>
                  <a:solidFill>
                    <a:srgbClr val="000000"/>
                  </a:solidFill>
                </a:rPr>
                <a:t>  </a:t>
              </a:r>
              <a:endParaRPr lang="en-GB" sz="2400" b="1"/>
            </a:p>
          </p:txBody>
        </p:sp>
        <p:sp>
          <p:nvSpPr>
            <p:cNvPr id="34886" name="Rectangle 70"/>
            <p:cNvSpPr>
              <a:spLocks noChangeArrowheads="1"/>
            </p:cNvSpPr>
            <p:nvPr/>
          </p:nvSpPr>
          <p:spPr bwMode="auto">
            <a:xfrm>
              <a:off x="484" y="2712"/>
              <a:ext cx="435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3200" b="1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34889" name="Rectangle 73"/>
            <p:cNvSpPr>
              <a:spLocks noChangeArrowheads="1"/>
            </p:cNvSpPr>
            <p:nvPr/>
          </p:nvSpPr>
          <p:spPr bwMode="auto">
            <a:xfrm>
              <a:off x="1297" y="2712"/>
              <a:ext cx="435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3200" b="1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34892" name="Rectangle 76"/>
            <p:cNvSpPr>
              <a:spLocks noChangeArrowheads="1"/>
            </p:cNvSpPr>
            <p:nvPr/>
          </p:nvSpPr>
          <p:spPr bwMode="auto">
            <a:xfrm>
              <a:off x="1921" y="2673"/>
              <a:ext cx="474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GB" sz="3200" b="1">
                  <a:solidFill>
                    <a:srgbClr val="FF0000"/>
                  </a:solidFill>
                </a:rPr>
                <a:t>Yes</a:t>
              </a:r>
            </a:p>
          </p:txBody>
        </p:sp>
        <p:sp>
          <p:nvSpPr>
            <p:cNvPr id="34895" name="Rectangle 79"/>
            <p:cNvSpPr>
              <a:spLocks noChangeArrowheads="1"/>
            </p:cNvSpPr>
            <p:nvPr/>
          </p:nvSpPr>
          <p:spPr bwMode="auto">
            <a:xfrm>
              <a:off x="2601" y="2712"/>
              <a:ext cx="2034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>
                  <a:solidFill>
                    <a:srgbClr val="000000"/>
                  </a:solidFill>
                </a:rPr>
                <a:t>Because the effect of a pair of </a:t>
              </a:r>
              <a:endParaRPr lang="en-GB" sz="2400" b="1"/>
            </a:p>
          </p:txBody>
        </p:sp>
        <p:sp>
          <p:nvSpPr>
            <p:cNvPr id="34896" name="Rectangle 80"/>
            <p:cNvSpPr>
              <a:spLocks noChangeArrowheads="1"/>
            </p:cNvSpPr>
            <p:nvPr/>
          </p:nvSpPr>
          <p:spPr bwMode="auto">
            <a:xfrm>
              <a:off x="4610" y="2712"/>
              <a:ext cx="328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>
                  <a:solidFill>
                    <a:srgbClr val="000000"/>
                  </a:solidFill>
                </a:rPr>
                <a:t>write</a:t>
              </a:r>
              <a:endParaRPr lang="en-GB" sz="2400" b="1"/>
            </a:p>
          </p:txBody>
        </p:sp>
        <p:sp>
          <p:nvSpPr>
            <p:cNvPr id="34897" name="Rectangle 81"/>
            <p:cNvSpPr>
              <a:spLocks noChangeArrowheads="1"/>
            </p:cNvSpPr>
            <p:nvPr/>
          </p:nvSpPr>
          <p:spPr bwMode="auto">
            <a:xfrm>
              <a:off x="4948" y="2712"/>
              <a:ext cx="755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>
                  <a:solidFill>
                    <a:srgbClr val="000000"/>
                  </a:solidFill>
                </a:rPr>
                <a:t> operations</a:t>
              </a:r>
              <a:endParaRPr lang="en-GB" sz="2400" b="1"/>
            </a:p>
          </p:txBody>
        </p:sp>
        <p:sp>
          <p:nvSpPr>
            <p:cNvPr id="34898" name="Rectangle 82"/>
            <p:cNvSpPr>
              <a:spLocks noChangeArrowheads="1"/>
            </p:cNvSpPr>
            <p:nvPr/>
          </p:nvSpPr>
          <p:spPr bwMode="auto">
            <a:xfrm>
              <a:off x="2601" y="2927"/>
              <a:ext cx="2639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>
                  <a:solidFill>
                    <a:srgbClr val="000000"/>
                  </a:solidFill>
                </a:rPr>
                <a:t>depends on the order of their execution</a:t>
              </a:r>
              <a:endParaRPr lang="en-GB" sz="2400" b="1"/>
            </a:p>
          </p:txBody>
        </p:sp>
        <p:sp>
          <p:nvSpPr>
            <p:cNvPr id="34899" name="Rectangle 83"/>
            <p:cNvSpPr>
              <a:spLocks noChangeArrowheads="1"/>
            </p:cNvSpPr>
            <p:nvPr/>
          </p:nvSpPr>
          <p:spPr bwMode="auto">
            <a:xfrm>
              <a:off x="5116" y="2927"/>
              <a:ext cx="79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>
                  <a:solidFill>
                    <a:srgbClr val="000000"/>
                  </a:solidFill>
                </a:rPr>
                <a:t>  </a:t>
              </a:r>
              <a:endParaRPr lang="en-GB" sz="2400" b="1"/>
            </a:p>
          </p:txBody>
        </p:sp>
        <p:sp>
          <p:nvSpPr>
            <p:cNvPr id="34917" name="Line 101"/>
            <p:cNvSpPr>
              <a:spLocks noChangeShapeType="1"/>
            </p:cNvSpPr>
            <p:nvPr/>
          </p:nvSpPr>
          <p:spPr bwMode="auto">
            <a:xfrm>
              <a:off x="341" y="1117"/>
              <a:ext cx="55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/>
            </a:p>
          </p:txBody>
        </p:sp>
        <p:sp>
          <p:nvSpPr>
            <p:cNvPr id="34918" name="Line 102"/>
            <p:cNvSpPr>
              <a:spLocks noChangeShapeType="1"/>
            </p:cNvSpPr>
            <p:nvPr/>
          </p:nvSpPr>
          <p:spPr bwMode="auto">
            <a:xfrm>
              <a:off x="341" y="1568"/>
              <a:ext cx="55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/>
            </a:p>
          </p:txBody>
        </p:sp>
        <p:sp>
          <p:nvSpPr>
            <p:cNvPr id="34919" name="Line 103"/>
            <p:cNvSpPr>
              <a:spLocks noChangeShapeType="1"/>
            </p:cNvSpPr>
            <p:nvPr/>
          </p:nvSpPr>
          <p:spPr bwMode="auto">
            <a:xfrm>
              <a:off x="341" y="3161"/>
              <a:ext cx="55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A </a:t>
            </a:r>
            <a:r>
              <a:rPr lang="en-GB" sz="3200" dirty="0"/>
              <a:t>non-serially equivalent interleaving of operations of transactions </a:t>
            </a:r>
            <a:r>
              <a:rPr lang="en-GB" sz="3200" i="1" dirty="0"/>
              <a:t>T</a:t>
            </a:r>
            <a:r>
              <a:rPr lang="en-GB" sz="3200" dirty="0"/>
              <a:t> and </a:t>
            </a:r>
            <a:r>
              <a:rPr lang="en-GB" sz="3200" i="1" dirty="0"/>
              <a:t>U</a:t>
            </a:r>
            <a:endParaRPr lang="en-GB" sz="3200" dirty="0"/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970672" y="1575583"/>
            <a:ext cx="6822830" cy="3826412"/>
            <a:chOff x="1259" y="1331"/>
            <a:chExt cx="3391" cy="1830"/>
          </a:xfrm>
        </p:grpSpPr>
        <p:sp>
          <p:nvSpPr>
            <p:cNvPr id="35844" name="Rectangle 4"/>
            <p:cNvSpPr>
              <a:spLocks noChangeArrowheads="1"/>
            </p:cNvSpPr>
            <p:nvPr/>
          </p:nvSpPr>
          <p:spPr bwMode="auto">
            <a:xfrm>
              <a:off x="1303" y="1387"/>
              <a:ext cx="100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4000" b="1">
                  <a:solidFill>
                    <a:srgbClr val="000000"/>
                  </a:solidFill>
                </a:rPr>
                <a:t>Transaction </a:t>
              </a:r>
              <a:endParaRPr lang="en-GB" sz="4000" b="1"/>
            </a:p>
          </p:txBody>
        </p:sp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2306" y="1387"/>
              <a:ext cx="104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4000" b="1" i="1" dirty="0">
                  <a:solidFill>
                    <a:srgbClr val="000000"/>
                  </a:solidFill>
                </a:rPr>
                <a:t>T</a:t>
              </a:r>
              <a:endParaRPr lang="en-GB" sz="4000" b="1" dirty="0"/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2411" y="1387"/>
              <a:ext cx="5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4000" b="1">
                  <a:solidFill>
                    <a:srgbClr val="000000"/>
                  </a:solidFill>
                </a:rPr>
                <a:t>:</a:t>
              </a:r>
              <a:endParaRPr lang="en-GB" sz="4000" b="1"/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3133" y="1387"/>
              <a:ext cx="100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4000" b="1">
                  <a:solidFill>
                    <a:srgbClr val="000000"/>
                  </a:solidFill>
                </a:rPr>
                <a:t>Transaction </a:t>
              </a:r>
              <a:endParaRPr lang="en-GB" sz="4000" b="1"/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4136" y="1387"/>
              <a:ext cx="123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4000" b="1" i="1">
                  <a:solidFill>
                    <a:srgbClr val="000000"/>
                  </a:solidFill>
                </a:rPr>
                <a:t>U</a:t>
              </a:r>
              <a:endParaRPr lang="en-GB" sz="4000" b="1"/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4259" y="1387"/>
              <a:ext cx="5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4000" b="1">
                  <a:solidFill>
                    <a:srgbClr val="000000"/>
                  </a:solidFill>
                </a:rPr>
                <a:t>:</a:t>
              </a:r>
              <a:endParaRPr lang="en-GB" sz="4000" b="1"/>
            </a:p>
          </p:txBody>
        </p:sp>
        <p:sp>
          <p:nvSpPr>
            <p:cNvPr id="35857" name="Rectangle 17"/>
            <p:cNvSpPr>
              <a:spLocks noChangeArrowheads="1"/>
            </p:cNvSpPr>
            <p:nvPr/>
          </p:nvSpPr>
          <p:spPr bwMode="auto">
            <a:xfrm>
              <a:off x="1443" y="1757"/>
              <a:ext cx="808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4000" b="1" i="1">
                  <a:solidFill>
                    <a:srgbClr val="000000"/>
                  </a:solidFill>
                </a:rPr>
                <a:t>x = read(i)</a:t>
              </a:r>
              <a:endParaRPr lang="en-GB" sz="4000" b="1"/>
            </a:p>
          </p:txBody>
        </p:sp>
        <p:sp>
          <p:nvSpPr>
            <p:cNvPr id="35865" name="Rectangle 25"/>
            <p:cNvSpPr>
              <a:spLocks noChangeArrowheads="1"/>
            </p:cNvSpPr>
            <p:nvPr/>
          </p:nvSpPr>
          <p:spPr bwMode="auto">
            <a:xfrm>
              <a:off x="1443" y="2003"/>
              <a:ext cx="84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4000" b="1" i="1">
                  <a:solidFill>
                    <a:srgbClr val="000000"/>
                  </a:solidFill>
                </a:rPr>
                <a:t>write(i, 10)</a:t>
              </a:r>
              <a:endParaRPr lang="en-GB" sz="4000" b="1"/>
            </a:p>
          </p:txBody>
        </p:sp>
        <p:sp>
          <p:nvSpPr>
            <p:cNvPr id="35869" name="Rectangle 29"/>
            <p:cNvSpPr>
              <a:spLocks noChangeArrowheads="1"/>
            </p:cNvSpPr>
            <p:nvPr/>
          </p:nvSpPr>
          <p:spPr bwMode="auto">
            <a:xfrm>
              <a:off x="3133" y="2128"/>
              <a:ext cx="808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4000" b="1" i="1">
                  <a:solidFill>
                    <a:srgbClr val="000000"/>
                  </a:solidFill>
                </a:rPr>
                <a:t>y = read(j)</a:t>
              </a:r>
              <a:endParaRPr lang="en-GB" sz="4000" b="1"/>
            </a:p>
          </p:txBody>
        </p:sp>
        <p:sp>
          <p:nvSpPr>
            <p:cNvPr id="35873" name="Rectangle 33"/>
            <p:cNvSpPr>
              <a:spLocks noChangeArrowheads="1"/>
            </p:cNvSpPr>
            <p:nvPr/>
          </p:nvSpPr>
          <p:spPr bwMode="auto">
            <a:xfrm>
              <a:off x="3133" y="2375"/>
              <a:ext cx="84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4000" b="1" i="1">
                  <a:solidFill>
                    <a:srgbClr val="000000"/>
                  </a:solidFill>
                </a:rPr>
                <a:t>write(j, 30)</a:t>
              </a:r>
              <a:endParaRPr lang="en-GB" sz="4000" b="1"/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1443" y="2742"/>
              <a:ext cx="84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4000" b="1" i="1">
                  <a:solidFill>
                    <a:srgbClr val="000000"/>
                  </a:solidFill>
                </a:rPr>
                <a:t>write(j, 20)</a:t>
              </a:r>
              <a:endParaRPr lang="en-GB" sz="4000" b="1"/>
            </a:p>
          </p:txBody>
        </p:sp>
        <p:sp>
          <p:nvSpPr>
            <p:cNvPr id="35881" name="Rectangle 41"/>
            <p:cNvSpPr>
              <a:spLocks noChangeArrowheads="1"/>
            </p:cNvSpPr>
            <p:nvPr/>
          </p:nvSpPr>
          <p:spPr bwMode="auto">
            <a:xfrm>
              <a:off x="3147" y="2868"/>
              <a:ext cx="845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GB" sz="4000" b="1" i="1" dirty="0">
                  <a:solidFill>
                    <a:srgbClr val="000000"/>
                  </a:solidFill>
                </a:rPr>
                <a:t>z = read (</a:t>
              </a:r>
              <a:r>
                <a:rPr lang="en-GB" sz="4000" b="1" i="1" dirty="0" err="1">
                  <a:solidFill>
                    <a:srgbClr val="000000"/>
                  </a:solidFill>
                </a:rPr>
                <a:t>i</a:t>
              </a:r>
              <a:r>
                <a:rPr lang="en-GB" sz="4000" b="1" i="1" dirty="0">
                  <a:solidFill>
                    <a:srgbClr val="000000"/>
                  </a:solidFill>
                </a:rPr>
                <a:t>)</a:t>
              </a:r>
              <a:endParaRPr lang="en-GB" sz="4000" b="1" dirty="0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>
              <a:off x="1259" y="1331"/>
              <a:ext cx="33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4000" b="1"/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>
              <a:off x="1259" y="1679"/>
              <a:ext cx="33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4000" b="1"/>
            </a:p>
          </p:txBody>
        </p:sp>
        <p:sp>
          <p:nvSpPr>
            <p:cNvPr id="35893" name="Line 53"/>
            <p:cNvSpPr>
              <a:spLocks noChangeShapeType="1"/>
            </p:cNvSpPr>
            <p:nvPr/>
          </p:nvSpPr>
          <p:spPr bwMode="auto">
            <a:xfrm>
              <a:off x="1259" y="3160"/>
              <a:ext cx="33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4000" b="1"/>
            </a:p>
          </p:txBody>
        </p:sp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>
              <a:off x="2963" y="1331"/>
              <a:ext cx="0" cy="18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4000" b="1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45588" y="5620826"/>
            <a:ext cx="6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Access to objects </a:t>
            </a:r>
            <a:r>
              <a:rPr lang="en-US" sz="2400" baseline="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&amp; j are serial, but transactions are </a:t>
            </a:r>
            <a:r>
              <a:rPr lang="en-US" sz="2400" baseline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400" baseline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serially equivalent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to Concurrency control 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5422" y="1600200"/>
            <a:ext cx="7757966" cy="4525963"/>
          </a:xfrm>
        </p:spPr>
        <p:txBody>
          <a:bodyPr/>
          <a:lstStyle/>
          <a:p>
            <a:pPr lvl="1"/>
            <a:r>
              <a:rPr lang="en-US" b="1" dirty="0" smtClean="0">
                <a:solidFill>
                  <a:srgbClr val="C00000"/>
                </a:solidFill>
              </a:rPr>
              <a:t>Locks</a:t>
            </a:r>
            <a:r>
              <a:rPr lang="en-US" dirty="0" smtClean="0"/>
              <a:t> used to order transactions that access the same object according to request order.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Optimistic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concurrency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control</a:t>
            </a:r>
            <a:r>
              <a:rPr lang="en-US" dirty="0" smtClean="0"/>
              <a:t> allows transactions to proceed until they are ready to commit, whereupon a check is made to see any conflicting operation on objects. 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Timestamp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ordering</a:t>
            </a:r>
            <a:r>
              <a:rPr lang="en-US" dirty="0" smtClean="0"/>
              <a:t> uses timestamps to order transactions that access the same object according to their starting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A </a:t>
            </a:r>
            <a:r>
              <a:rPr lang="en-GB" sz="3600" dirty="0"/>
              <a:t>dirty read when transaction </a:t>
            </a:r>
            <a:r>
              <a:rPr lang="en-GB" sz="3600" i="1" dirty="0"/>
              <a:t>T</a:t>
            </a:r>
            <a:r>
              <a:rPr lang="en-GB" sz="3600" dirty="0"/>
              <a:t> aborts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3660531" y="2947989"/>
            <a:ext cx="23446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7666892" y="2947989"/>
            <a:ext cx="23446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36" name="Rectangle 72"/>
          <p:cNvSpPr>
            <a:spLocks noChangeArrowheads="1"/>
          </p:cNvSpPr>
          <p:nvPr/>
        </p:nvSpPr>
        <p:spPr bwMode="auto">
          <a:xfrm>
            <a:off x="3660531" y="5516564"/>
            <a:ext cx="23446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40" name="Rectangle 76"/>
          <p:cNvSpPr>
            <a:spLocks noChangeArrowheads="1"/>
          </p:cNvSpPr>
          <p:nvPr/>
        </p:nvSpPr>
        <p:spPr bwMode="auto">
          <a:xfrm>
            <a:off x="4582258" y="5516564"/>
            <a:ext cx="23446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44" name="Rectangle 80"/>
          <p:cNvSpPr>
            <a:spLocks noChangeArrowheads="1"/>
          </p:cNvSpPr>
          <p:nvPr/>
        </p:nvSpPr>
        <p:spPr bwMode="auto">
          <a:xfrm>
            <a:off x="7666892" y="5516564"/>
            <a:ext cx="23446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575897" y="1477108"/>
            <a:ext cx="7989277" cy="4867421"/>
            <a:chOff x="393" y="1119"/>
            <a:chExt cx="5452" cy="2385"/>
          </a:xfrm>
        </p:grpSpPr>
        <p:sp>
          <p:nvSpPr>
            <p:cNvPr id="36868" name="Rectangle 4"/>
            <p:cNvSpPr>
              <a:spLocks noChangeArrowheads="1"/>
            </p:cNvSpPr>
            <p:nvPr/>
          </p:nvSpPr>
          <p:spPr bwMode="auto">
            <a:xfrm>
              <a:off x="526" y="1142"/>
              <a:ext cx="82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>
                  <a:solidFill>
                    <a:srgbClr val="000000"/>
                  </a:solidFill>
                </a:rPr>
                <a:t>Transaction </a:t>
              </a:r>
              <a:endParaRPr lang="en-GB" sz="2400" b="1"/>
            </a:p>
          </p:txBody>
        </p:sp>
        <p:sp>
          <p:nvSpPr>
            <p:cNvPr id="36869" name="Rectangle 5"/>
            <p:cNvSpPr>
              <a:spLocks noChangeArrowheads="1"/>
            </p:cNvSpPr>
            <p:nvPr/>
          </p:nvSpPr>
          <p:spPr bwMode="auto">
            <a:xfrm>
              <a:off x="1422" y="1142"/>
              <a:ext cx="8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 i="1">
                  <a:solidFill>
                    <a:srgbClr val="000000"/>
                  </a:solidFill>
                </a:rPr>
                <a:t>T</a:t>
              </a:r>
              <a:endParaRPr lang="en-GB" sz="2400" b="1"/>
            </a:p>
          </p:txBody>
        </p:sp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1516" y="1142"/>
              <a:ext cx="4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>
                  <a:solidFill>
                    <a:srgbClr val="000000"/>
                  </a:solidFill>
                </a:rPr>
                <a:t>:</a:t>
              </a:r>
              <a:endParaRPr lang="en-GB" sz="2400" b="1"/>
            </a:p>
          </p:txBody>
        </p:sp>
        <p:sp>
          <p:nvSpPr>
            <p:cNvPr id="36871" name="Rectangle 7"/>
            <p:cNvSpPr>
              <a:spLocks noChangeArrowheads="1"/>
            </p:cNvSpPr>
            <p:nvPr/>
          </p:nvSpPr>
          <p:spPr bwMode="auto">
            <a:xfrm>
              <a:off x="1563" y="1142"/>
              <a:ext cx="7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>
                  <a:solidFill>
                    <a:srgbClr val="000000"/>
                  </a:solidFill>
                </a:rPr>
                <a:t>  </a:t>
              </a:r>
              <a:endParaRPr lang="en-GB" sz="2400" b="1"/>
            </a:p>
          </p:txBody>
        </p:sp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542" y="1402"/>
              <a:ext cx="95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 i="1">
                  <a:solidFill>
                    <a:srgbClr val="000000"/>
                  </a:solidFill>
                </a:rPr>
                <a:t>a.getBalance()</a:t>
              </a:r>
              <a:endParaRPr lang="en-GB" sz="2400" b="1"/>
            </a:p>
          </p:txBody>
        </p:sp>
        <p:sp>
          <p:nvSpPr>
            <p:cNvPr id="36873" name="Rectangle 9"/>
            <p:cNvSpPr>
              <a:spLocks noChangeArrowheads="1"/>
            </p:cNvSpPr>
            <p:nvPr/>
          </p:nvSpPr>
          <p:spPr bwMode="auto">
            <a:xfrm>
              <a:off x="542" y="1621"/>
              <a:ext cx="178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 i="1" dirty="0" err="1">
                  <a:solidFill>
                    <a:srgbClr val="000000"/>
                  </a:solidFill>
                </a:rPr>
                <a:t>a.setBalance</a:t>
              </a:r>
              <a:r>
                <a:rPr lang="en-GB" sz="2400" b="1" i="1" dirty="0">
                  <a:solidFill>
                    <a:srgbClr val="000000"/>
                  </a:solidFill>
                </a:rPr>
                <a:t>(balance + 10)</a:t>
              </a:r>
              <a:endParaRPr lang="en-GB" sz="2400" b="1" dirty="0"/>
            </a:p>
          </p:txBody>
        </p:sp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3276" y="1142"/>
              <a:ext cx="82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>
                  <a:solidFill>
                    <a:srgbClr val="000000"/>
                  </a:solidFill>
                </a:rPr>
                <a:t>Transaction </a:t>
              </a:r>
              <a:endParaRPr lang="en-GB" sz="2400" b="1"/>
            </a:p>
          </p:txBody>
        </p:sp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4171" y="1142"/>
              <a:ext cx="1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 i="1">
                  <a:solidFill>
                    <a:srgbClr val="000000"/>
                  </a:solidFill>
                </a:rPr>
                <a:t>U</a:t>
              </a:r>
              <a:endParaRPr lang="en-GB" sz="2400" b="1"/>
            </a:p>
          </p:txBody>
        </p:sp>
        <p:sp>
          <p:nvSpPr>
            <p:cNvPr id="36876" name="Rectangle 12"/>
            <p:cNvSpPr>
              <a:spLocks noChangeArrowheads="1"/>
            </p:cNvSpPr>
            <p:nvPr/>
          </p:nvSpPr>
          <p:spPr bwMode="auto">
            <a:xfrm>
              <a:off x="4281" y="1142"/>
              <a:ext cx="4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>
                  <a:solidFill>
                    <a:srgbClr val="000000"/>
                  </a:solidFill>
                </a:rPr>
                <a:t>:</a:t>
              </a:r>
              <a:endParaRPr lang="en-GB" sz="2400" b="1"/>
            </a:p>
          </p:txBody>
        </p:sp>
        <p:sp>
          <p:nvSpPr>
            <p:cNvPr id="36877" name="Rectangle 13"/>
            <p:cNvSpPr>
              <a:spLocks noChangeArrowheads="1"/>
            </p:cNvSpPr>
            <p:nvPr/>
          </p:nvSpPr>
          <p:spPr bwMode="auto">
            <a:xfrm>
              <a:off x="3276" y="1402"/>
              <a:ext cx="95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 i="1">
                  <a:solidFill>
                    <a:srgbClr val="000000"/>
                  </a:solidFill>
                </a:rPr>
                <a:t>a.getBalance()</a:t>
              </a:r>
              <a:endParaRPr lang="en-GB" sz="2400" b="1"/>
            </a:p>
          </p:txBody>
        </p:sp>
        <p:sp>
          <p:nvSpPr>
            <p:cNvPr id="36878" name="Rectangle 14"/>
            <p:cNvSpPr>
              <a:spLocks noChangeArrowheads="1"/>
            </p:cNvSpPr>
            <p:nvPr/>
          </p:nvSpPr>
          <p:spPr bwMode="auto">
            <a:xfrm>
              <a:off x="3276" y="1621"/>
              <a:ext cx="178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 i="1">
                  <a:solidFill>
                    <a:srgbClr val="000000"/>
                  </a:solidFill>
                </a:rPr>
                <a:t>a.setBalance(balance + 20)</a:t>
              </a:r>
              <a:endParaRPr lang="en-GB" sz="2400" b="1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>
              <a:off x="393" y="1119"/>
              <a:ext cx="271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3127" y="1119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>
              <a:off x="3143" y="1119"/>
              <a:ext cx="2702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884" name="Line 20"/>
            <p:cNvSpPr>
              <a:spLocks noChangeShapeType="1"/>
            </p:cNvSpPr>
            <p:nvPr/>
          </p:nvSpPr>
          <p:spPr bwMode="auto">
            <a:xfrm>
              <a:off x="3127" y="1135"/>
              <a:ext cx="1" cy="69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886" name="Rectangle 22"/>
            <p:cNvSpPr>
              <a:spLocks noChangeArrowheads="1"/>
            </p:cNvSpPr>
            <p:nvPr/>
          </p:nvSpPr>
          <p:spPr bwMode="auto">
            <a:xfrm>
              <a:off x="542" y="1945"/>
              <a:ext cx="163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 i="1" dirty="0">
                  <a:solidFill>
                    <a:srgbClr val="000000"/>
                  </a:solidFill>
                </a:rPr>
                <a:t>balance = </a:t>
              </a:r>
              <a:r>
                <a:rPr lang="en-GB" sz="2400" b="1" i="1" dirty="0" err="1">
                  <a:solidFill>
                    <a:srgbClr val="000000"/>
                  </a:solidFill>
                </a:rPr>
                <a:t>a.getBalance</a:t>
              </a:r>
              <a:r>
                <a:rPr lang="en-GB" sz="2400" b="1" i="1" dirty="0">
                  <a:solidFill>
                    <a:srgbClr val="000000"/>
                  </a:solidFill>
                </a:rPr>
                <a:t>()</a:t>
              </a:r>
              <a:endParaRPr lang="en-GB" sz="2400" b="1" dirty="0"/>
            </a:p>
          </p:txBody>
        </p:sp>
        <p:sp>
          <p:nvSpPr>
            <p:cNvPr id="36887" name="Rectangle 23"/>
            <p:cNvSpPr>
              <a:spLocks noChangeArrowheads="1"/>
            </p:cNvSpPr>
            <p:nvPr/>
          </p:nvSpPr>
          <p:spPr bwMode="auto">
            <a:xfrm>
              <a:off x="2521" y="1945"/>
              <a:ext cx="31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>
                  <a:solidFill>
                    <a:srgbClr val="000000"/>
                  </a:solidFill>
                </a:rPr>
                <a:t>$100</a:t>
              </a:r>
              <a:endParaRPr lang="en-GB" sz="2400" b="1"/>
            </a:p>
          </p:txBody>
        </p:sp>
        <p:sp>
          <p:nvSpPr>
            <p:cNvPr id="36888" name="Line 24"/>
            <p:cNvSpPr>
              <a:spLocks noChangeShapeType="1"/>
            </p:cNvSpPr>
            <p:nvPr/>
          </p:nvSpPr>
          <p:spPr bwMode="auto">
            <a:xfrm>
              <a:off x="393" y="1842"/>
              <a:ext cx="209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890" name="Line 26"/>
            <p:cNvSpPr>
              <a:spLocks noChangeShapeType="1"/>
            </p:cNvSpPr>
            <p:nvPr/>
          </p:nvSpPr>
          <p:spPr bwMode="auto">
            <a:xfrm>
              <a:off x="2498" y="1842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891" name="Line 27"/>
            <p:cNvSpPr>
              <a:spLocks noChangeShapeType="1"/>
            </p:cNvSpPr>
            <p:nvPr/>
          </p:nvSpPr>
          <p:spPr bwMode="auto">
            <a:xfrm>
              <a:off x="2514" y="1842"/>
              <a:ext cx="59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>
              <a:off x="3127" y="1842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893" name="Line 29"/>
            <p:cNvSpPr>
              <a:spLocks noChangeShapeType="1"/>
            </p:cNvSpPr>
            <p:nvPr/>
          </p:nvSpPr>
          <p:spPr bwMode="auto">
            <a:xfrm>
              <a:off x="3143" y="1842"/>
              <a:ext cx="207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895" name="Line 31"/>
            <p:cNvSpPr>
              <a:spLocks noChangeShapeType="1"/>
            </p:cNvSpPr>
            <p:nvPr/>
          </p:nvSpPr>
          <p:spPr bwMode="auto">
            <a:xfrm>
              <a:off x="5232" y="1842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>
              <a:off x="5248" y="1842"/>
              <a:ext cx="59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899" name="Rectangle 35"/>
            <p:cNvSpPr>
              <a:spLocks noChangeArrowheads="1"/>
            </p:cNvSpPr>
            <p:nvPr/>
          </p:nvSpPr>
          <p:spPr bwMode="auto">
            <a:xfrm>
              <a:off x="2498" y="1857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>
              <a:off x="3127" y="1857"/>
              <a:ext cx="1" cy="25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901" name="Rectangle 37"/>
            <p:cNvSpPr>
              <a:spLocks noChangeArrowheads="1"/>
            </p:cNvSpPr>
            <p:nvPr/>
          </p:nvSpPr>
          <p:spPr bwMode="auto">
            <a:xfrm>
              <a:off x="5232" y="1857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903" name="Rectangle 39"/>
            <p:cNvSpPr>
              <a:spLocks noChangeArrowheads="1"/>
            </p:cNvSpPr>
            <p:nvPr/>
          </p:nvSpPr>
          <p:spPr bwMode="auto">
            <a:xfrm>
              <a:off x="542" y="2212"/>
              <a:ext cx="178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 i="1" dirty="0" err="1">
                  <a:solidFill>
                    <a:srgbClr val="000000"/>
                  </a:solidFill>
                </a:rPr>
                <a:t>a.setBalance</a:t>
              </a:r>
              <a:r>
                <a:rPr lang="en-GB" sz="2400" b="1" i="1" dirty="0">
                  <a:solidFill>
                    <a:srgbClr val="000000"/>
                  </a:solidFill>
                </a:rPr>
                <a:t>(balance + 10)</a:t>
              </a:r>
              <a:endParaRPr lang="en-GB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36904" name="Rectangle 40"/>
            <p:cNvSpPr>
              <a:spLocks noChangeArrowheads="1"/>
            </p:cNvSpPr>
            <p:nvPr/>
          </p:nvSpPr>
          <p:spPr bwMode="auto">
            <a:xfrm>
              <a:off x="2521" y="2212"/>
              <a:ext cx="30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 dirty="0">
                  <a:solidFill>
                    <a:srgbClr val="000000"/>
                  </a:solidFill>
                </a:rPr>
                <a:t>$110</a:t>
              </a:r>
            </a:p>
          </p:txBody>
        </p:sp>
        <p:sp>
          <p:nvSpPr>
            <p:cNvPr id="36906" name="Rectangle 42"/>
            <p:cNvSpPr>
              <a:spLocks noChangeArrowheads="1"/>
            </p:cNvSpPr>
            <p:nvPr/>
          </p:nvSpPr>
          <p:spPr bwMode="auto">
            <a:xfrm>
              <a:off x="2498" y="2157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 b="1">
                <a:solidFill>
                  <a:srgbClr val="26911F"/>
                </a:solidFill>
              </a:endParaRPr>
            </a:p>
          </p:txBody>
        </p:sp>
        <p:sp>
          <p:nvSpPr>
            <p:cNvPr id="36907" name="Line 43"/>
            <p:cNvSpPr>
              <a:spLocks noChangeShapeType="1"/>
            </p:cNvSpPr>
            <p:nvPr/>
          </p:nvSpPr>
          <p:spPr bwMode="auto">
            <a:xfrm>
              <a:off x="3127" y="2124"/>
              <a:ext cx="1" cy="25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908" name="Rectangle 44"/>
            <p:cNvSpPr>
              <a:spLocks noChangeArrowheads="1"/>
            </p:cNvSpPr>
            <p:nvPr/>
          </p:nvSpPr>
          <p:spPr bwMode="auto">
            <a:xfrm>
              <a:off x="5232" y="2124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910" name="Rectangle 46"/>
            <p:cNvSpPr>
              <a:spLocks noChangeArrowheads="1"/>
            </p:cNvSpPr>
            <p:nvPr/>
          </p:nvSpPr>
          <p:spPr bwMode="auto">
            <a:xfrm>
              <a:off x="3276" y="2435"/>
              <a:ext cx="163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 i="1">
                  <a:solidFill>
                    <a:srgbClr val="000000"/>
                  </a:solidFill>
                </a:rPr>
                <a:t>balance = a.getBalance()</a:t>
              </a:r>
              <a:endParaRPr lang="en-GB" sz="2400" b="1"/>
            </a:p>
          </p:txBody>
        </p:sp>
        <p:sp>
          <p:nvSpPr>
            <p:cNvPr id="36911" name="Rectangle 47"/>
            <p:cNvSpPr>
              <a:spLocks noChangeArrowheads="1"/>
            </p:cNvSpPr>
            <p:nvPr/>
          </p:nvSpPr>
          <p:spPr bwMode="auto">
            <a:xfrm>
              <a:off x="5255" y="2435"/>
              <a:ext cx="30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>
                  <a:solidFill>
                    <a:srgbClr val="000000"/>
                  </a:solidFill>
                </a:rPr>
                <a:t>$110</a:t>
              </a:r>
              <a:endParaRPr lang="en-GB" sz="2400" b="1"/>
            </a:p>
          </p:txBody>
        </p:sp>
        <p:sp>
          <p:nvSpPr>
            <p:cNvPr id="36913" name="Rectangle 49"/>
            <p:cNvSpPr>
              <a:spLocks noChangeArrowheads="1"/>
            </p:cNvSpPr>
            <p:nvPr/>
          </p:nvSpPr>
          <p:spPr bwMode="auto">
            <a:xfrm>
              <a:off x="2498" y="2391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914" name="Line 50"/>
            <p:cNvSpPr>
              <a:spLocks noChangeShapeType="1"/>
            </p:cNvSpPr>
            <p:nvPr/>
          </p:nvSpPr>
          <p:spPr bwMode="auto">
            <a:xfrm>
              <a:off x="3127" y="2391"/>
              <a:ext cx="1" cy="25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915" name="Rectangle 51"/>
            <p:cNvSpPr>
              <a:spLocks noChangeArrowheads="1"/>
            </p:cNvSpPr>
            <p:nvPr/>
          </p:nvSpPr>
          <p:spPr bwMode="auto">
            <a:xfrm>
              <a:off x="5232" y="2435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917" name="Rectangle 53"/>
            <p:cNvSpPr>
              <a:spLocks noChangeArrowheads="1"/>
            </p:cNvSpPr>
            <p:nvPr/>
          </p:nvSpPr>
          <p:spPr bwMode="auto">
            <a:xfrm>
              <a:off x="3276" y="2757"/>
              <a:ext cx="178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 i="1">
                  <a:solidFill>
                    <a:srgbClr val="000000"/>
                  </a:solidFill>
                </a:rPr>
                <a:t>a.setBalance(balance + 20)</a:t>
              </a:r>
              <a:endParaRPr lang="en-GB" sz="2400" b="1"/>
            </a:p>
          </p:txBody>
        </p:sp>
        <p:sp>
          <p:nvSpPr>
            <p:cNvPr id="36918" name="Rectangle 54"/>
            <p:cNvSpPr>
              <a:spLocks noChangeArrowheads="1"/>
            </p:cNvSpPr>
            <p:nvPr/>
          </p:nvSpPr>
          <p:spPr bwMode="auto">
            <a:xfrm>
              <a:off x="5051" y="2757"/>
              <a:ext cx="3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 i="1">
                  <a:solidFill>
                    <a:srgbClr val="000000"/>
                  </a:solidFill>
                </a:rPr>
                <a:t> </a:t>
              </a:r>
              <a:endParaRPr lang="en-GB" sz="2400" b="1"/>
            </a:p>
          </p:txBody>
        </p:sp>
        <p:sp>
          <p:nvSpPr>
            <p:cNvPr id="36919" name="Rectangle 55"/>
            <p:cNvSpPr>
              <a:spLocks noChangeArrowheads="1"/>
            </p:cNvSpPr>
            <p:nvPr/>
          </p:nvSpPr>
          <p:spPr bwMode="auto">
            <a:xfrm>
              <a:off x="5082" y="2757"/>
              <a:ext cx="3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>
                  <a:solidFill>
                    <a:srgbClr val="000000"/>
                  </a:solidFill>
                </a:rPr>
                <a:t> </a:t>
              </a:r>
              <a:endParaRPr lang="en-GB" sz="2400" b="1"/>
            </a:p>
          </p:txBody>
        </p:sp>
        <p:sp>
          <p:nvSpPr>
            <p:cNvPr id="36920" name="Rectangle 56"/>
            <p:cNvSpPr>
              <a:spLocks noChangeArrowheads="1"/>
            </p:cNvSpPr>
            <p:nvPr/>
          </p:nvSpPr>
          <p:spPr bwMode="auto">
            <a:xfrm>
              <a:off x="5255" y="2757"/>
              <a:ext cx="31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>
                  <a:solidFill>
                    <a:srgbClr val="000000"/>
                  </a:solidFill>
                </a:rPr>
                <a:t>$130</a:t>
              </a:r>
              <a:endParaRPr lang="en-GB" sz="2400" b="1"/>
            </a:p>
          </p:txBody>
        </p:sp>
        <p:sp>
          <p:nvSpPr>
            <p:cNvPr id="36922" name="Rectangle 58"/>
            <p:cNvSpPr>
              <a:spLocks noChangeArrowheads="1"/>
            </p:cNvSpPr>
            <p:nvPr/>
          </p:nvSpPr>
          <p:spPr bwMode="auto">
            <a:xfrm>
              <a:off x="2498" y="2658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923" name="Line 59"/>
            <p:cNvSpPr>
              <a:spLocks noChangeShapeType="1"/>
            </p:cNvSpPr>
            <p:nvPr/>
          </p:nvSpPr>
          <p:spPr bwMode="auto">
            <a:xfrm>
              <a:off x="3127" y="2658"/>
              <a:ext cx="1" cy="25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924" name="Rectangle 60"/>
            <p:cNvSpPr>
              <a:spLocks noChangeArrowheads="1"/>
            </p:cNvSpPr>
            <p:nvPr/>
          </p:nvSpPr>
          <p:spPr bwMode="auto">
            <a:xfrm>
              <a:off x="5232" y="2702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926" name="Rectangle 62"/>
            <p:cNvSpPr>
              <a:spLocks noChangeArrowheads="1"/>
            </p:cNvSpPr>
            <p:nvPr/>
          </p:nvSpPr>
          <p:spPr bwMode="auto">
            <a:xfrm>
              <a:off x="3276" y="3027"/>
              <a:ext cx="12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 i="1">
                  <a:solidFill>
                    <a:srgbClr val="000000"/>
                  </a:solidFill>
                </a:rPr>
                <a:t>commit transaction</a:t>
              </a:r>
              <a:endParaRPr lang="en-GB" sz="2400" b="1"/>
            </a:p>
          </p:txBody>
        </p:sp>
        <p:sp>
          <p:nvSpPr>
            <p:cNvPr id="36928" name="Rectangle 64"/>
            <p:cNvSpPr>
              <a:spLocks noChangeArrowheads="1"/>
            </p:cNvSpPr>
            <p:nvPr/>
          </p:nvSpPr>
          <p:spPr bwMode="auto">
            <a:xfrm>
              <a:off x="2498" y="2925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929" name="Line 65"/>
            <p:cNvSpPr>
              <a:spLocks noChangeShapeType="1"/>
            </p:cNvSpPr>
            <p:nvPr/>
          </p:nvSpPr>
          <p:spPr bwMode="auto">
            <a:xfrm>
              <a:off x="3127" y="2925"/>
              <a:ext cx="1" cy="25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930" name="Rectangle 66"/>
            <p:cNvSpPr>
              <a:spLocks noChangeArrowheads="1"/>
            </p:cNvSpPr>
            <p:nvPr/>
          </p:nvSpPr>
          <p:spPr bwMode="auto">
            <a:xfrm>
              <a:off x="5232" y="2925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932" name="Rectangle 68"/>
            <p:cNvSpPr>
              <a:spLocks noChangeArrowheads="1"/>
            </p:cNvSpPr>
            <p:nvPr/>
          </p:nvSpPr>
          <p:spPr bwMode="auto">
            <a:xfrm>
              <a:off x="542" y="3294"/>
              <a:ext cx="114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 i="1">
                  <a:solidFill>
                    <a:srgbClr val="000000"/>
                  </a:solidFill>
                </a:rPr>
                <a:t>abort transaction</a:t>
              </a:r>
              <a:endParaRPr lang="en-GB" sz="2400" b="1"/>
            </a:p>
          </p:txBody>
        </p:sp>
        <p:sp>
          <p:nvSpPr>
            <p:cNvPr id="36934" name="Line 70"/>
            <p:cNvSpPr>
              <a:spLocks noChangeShapeType="1"/>
            </p:cNvSpPr>
            <p:nvPr/>
          </p:nvSpPr>
          <p:spPr bwMode="auto">
            <a:xfrm>
              <a:off x="393" y="3503"/>
              <a:ext cx="209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935" name="Rectangle 71"/>
            <p:cNvSpPr>
              <a:spLocks noChangeArrowheads="1"/>
            </p:cNvSpPr>
            <p:nvPr/>
          </p:nvSpPr>
          <p:spPr bwMode="auto">
            <a:xfrm>
              <a:off x="2498" y="3192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937" name="Line 73"/>
            <p:cNvSpPr>
              <a:spLocks noChangeShapeType="1"/>
            </p:cNvSpPr>
            <p:nvPr/>
          </p:nvSpPr>
          <p:spPr bwMode="auto">
            <a:xfrm>
              <a:off x="2498" y="350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938" name="Line 74"/>
            <p:cNvSpPr>
              <a:spLocks noChangeShapeType="1"/>
            </p:cNvSpPr>
            <p:nvPr/>
          </p:nvSpPr>
          <p:spPr bwMode="auto">
            <a:xfrm>
              <a:off x="2514" y="3503"/>
              <a:ext cx="59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939" name="Line 75"/>
            <p:cNvSpPr>
              <a:spLocks noChangeShapeType="1"/>
            </p:cNvSpPr>
            <p:nvPr/>
          </p:nvSpPr>
          <p:spPr bwMode="auto">
            <a:xfrm>
              <a:off x="3127" y="3192"/>
              <a:ext cx="1" cy="28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941" name="Line 77"/>
            <p:cNvSpPr>
              <a:spLocks noChangeShapeType="1"/>
            </p:cNvSpPr>
            <p:nvPr/>
          </p:nvSpPr>
          <p:spPr bwMode="auto">
            <a:xfrm>
              <a:off x="3127" y="350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942" name="Line 78"/>
            <p:cNvSpPr>
              <a:spLocks noChangeShapeType="1"/>
            </p:cNvSpPr>
            <p:nvPr/>
          </p:nvSpPr>
          <p:spPr bwMode="auto">
            <a:xfrm>
              <a:off x="3143" y="3503"/>
              <a:ext cx="207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943" name="Rectangle 79"/>
            <p:cNvSpPr>
              <a:spLocks noChangeArrowheads="1"/>
            </p:cNvSpPr>
            <p:nvPr/>
          </p:nvSpPr>
          <p:spPr bwMode="auto">
            <a:xfrm>
              <a:off x="5232" y="3192"/>
              <a:ext cx="16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945" name="Line 81"/>
            <p:cNvSpPr>
              <a:spLocks noChangeShapeType="1"/>
            </p:cNvSpPr>
            <p:nvPr/>
          </p:nvSpPr>
          <p:spPr bwMode="auto">
            <a:xfrm>
              <a:off x="5232" y="350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  <p:sp>
          <p:nvSpPr>
            <p:cNvPr id="36946" name="Line 82"/>
            <p:cNvSpPr>
              <a:spLocks noChangeShapeType="1"/>
            </p:cNvSpPr>
            <p:nvPr/>
          </p:nvSpPr>
          <p:spPr bwMode="auto">
            <a:xfrm>
              <a:off x="5248" y="3503"/>
              <a:ext cx="59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 smtClean="0"/>
              <a:t>Recoverability of Transactions</a:t>
            </a:r>
            <a:endParaRPr lang="en-GB" sz="3600" b="1" dirty="0"/>
          </a:p>
        </p:txBody>
      </p:sp>
      <p:sp>
        <p:nvSpPr>
          <p:cNvPr id="68" name="Content Placeholder 67"/>
          <p:cNvSpPr>
            <a:spLocks noGrp="1"/>
          </p:cNvSpPr>
          <p:nvPr>
            <p:ph idx="1"/>
          </p:nvPr>
        </p:nvSpPr>
        <p:spPr>
          <a:xfrm>
            <a:off x="457200" y="1463040"/>
            <a:ext cx="7596188" cy="4965895"/>
          </a:xfrm>
        </p:spPr>
        <p:txBody>
          <a:bodyPr/>
          <a:lstStyle/>
          <a:p>
            <a:r>
              <a:rPr lang="en-US" dirty="0" smtClean="0"/>
              <a:t>The strategy for recoverability is to </a:t>
            </a:r>
            <a:r>
              <a:rPr lang="en-US" b="1" dirty="0" smtClean="0">
                <a:solidFill>
                  <a:srgbClr val="FF0000"/>
                </a:solidFill>
              </a:rPr>
              <a:t>delay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commits</a:t>
            </a:r>
            <a:r>
              <a:rPr lang="en-US" dirty="0" smtClean="0"/>
              <a:t> until after the </a:t>
            </a:r>
            <a:r>
              <a:rPr lang="en-US" b="1" dirty="0" smtClean="0">
                <a:solidFill>
                  <a:srgbClr val="26911F"/>
                </a:solidFill>
              </a:rPr>
              <a:t>commitment</a:t>
            </a:r>
            <a:r>
              <a:rPr lang="en-US" dirty="0" smtClean="0"/>
              <a:t> of any </a:t>
            </a:r>
            <a:r>
              <a:rPr lang="en-US" b="1" dirty="0" smtClean="0">
                <a:solidFill>
                  <a:srgbClr val="26911F"/>
                </a:solidFill>
              </a:rPr>
              <a:t>other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26911F"/>
                </a:solidFill>
              </a:rPr>
              <a:t>transaction</a:t>
            </a:r>
            <a:r>
              <a:rPr lang="en-US" dirty="0" smtClean="0"/>
              <a:t> whose </a:t>
            </a:r>
            <a:r>
              <a:rPr lang="en-US" b="1" dirty="0" smtClean="0">
                <a:solidFill>
                  <a:srgbClr val="26911F"/>
                </a:solidFill>
              </a:rPr>
              <a:t>uncommitted</a:t>
            </a:r>
            <a:r>
              <a:rPr lang="en-US" dirty="0" smtClean="0"/>
              <a:t> state has been observed. </a:t>
            </a:r>
          </a:p>
          <a:p>
            <a:r>
              <a:rPr lang="en-US" dirty="0" smtClean="0"/>
              <a:t>In our example, </a:t>
            </a:r>
            <a:r>
              <a:rPr lang="en-US" i="1" dirty="0" smtClean="0"/>
              <a:t>U delays its commit until after T commits. </a:t>
            </a:r>
          </a:p>
          <a:p>
            <a:r>
              <a:rPr lang="en-US" i="1" dirty="0" smtClean="0"/>
              <a:t>In </a:t>
            </a:r>
            <a:r>
              <a:rPr lang="en-US" dirty="0" smtClean="0"/>
              <a:t>the case that </a:t>
            </a:r>
            <a:r>
              <a:rPr lang="en-US" i="1" dirty="0" smtClean="0"/>
              <a:t>T aborts, then U must abort as well</a:t>
            </a:r>
            <a:endParaRPr lang="en-US" dirty="0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3660531" y="2947989"/>
            <a:ext cx="23446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7666892" y="2947989"/>
            <a:ext cx="23446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36" name="Rectangle 72"/>
          <p:cNvSpPr>
            <a:spLocks noChangeArrowheads="1"/>
          </p:cNvSpPr>
          <p:nvPr/>
        </p:nvSpPr>
        <p:spPr bwMode="auto">
          <a:xfrm>
            <a:off x="3660531" y="5516564"/>
            <a:ext cx="23446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40" name="Rectangle 76"/>
          <p:cNvSpPr>
            <a:spLocks noChangeArrowheads="1"/>
          </p:cNvSpPr>
          <p:nvPr/>
        </p:nvSpPr>
        <p:spPr bwMode="auto">
          <a:xfrm>
            <a:off x="4582258" y="5516564"/>
            <a:ext cx="23446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44" name="Rectangle 80"/>
          <p:cNvSpPr>
            <a:spLocks noChangeArrowheads="1"/>
          </p:cNvSpPr>
          <p:nvPr/>
        </p:nvSpPr>
        <p:spPr bwMode="auto">
          <a:xfrm>
            <a:off x="7666892" y="5516564"/>
            <a:ext cx="23446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Cascading aborts</a:t>
            </a:r>
            <a:endParaRPr lang="en-GB" sz="3600" b="1" dirty="0"/>
          </a:p>
        </p:txBody>
      </p:sp>
      <p:sp>
        <p:nvSpPr>
          <p:cNvPr id="68" name="Content Placeholder 67"/>
          <p:cNvSpPr>
            <a:spLocks noGrp="1"/>
          </p:cNvSpPr>
          <p:nvPr>
            <p:ph idx="1"/>
          </p:nvPr>
        </p:nvSpPr>
        <p:spPr>
          <a:xfrm>
            <a:off x="457200" y="1463040"/>
            <a:ext cx="7596188" cy="5134708"/>
          </a:xfrm>
        </p:spPr>
        <p:txBody>
          <a:bodyPr/>
          <a:lstStyle/>
          <a:p>
            <a:r>
              <a:rPr lang="en-US" sz="2800" dirty="0" smtClean="0"/>
              <a:t>Abort of one transaction will cause other transactions to abort.</a:t>
            </a:r>
          </a:p>
          <a:p>
            <a:r>
              <a:rPr lang="en-US" sz="2800" dirty="0" smtClean="0"/>
              <a:t>Transactions are </a:t>
            </a:r>
            <a:r>
              <a:rPr lang="en-US" sz="2800" b="1" dirty="0" smtClean="0">
                <a:solidFill>
                  <a:srgbClr val="FF0000"/>
                </a:solidFill>
              </a:rPr>
              <a:t>only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allowed</a:t>
            </a:r>
            <a:r>
              <a:rPr lang="en-US" sz="2800" dirty="0" smtClean="0"/>
              <a:t> to </a:t>
            </a:r>
            <a:r>
              <a:rPr lang="en-US" sz="2800" b="1" dirty="0" smtClean="0">
                <a:solidFill>
                  <a:srgbClr val="FF0000"/>
                </a:solidFill>
              </a:rPr>
              <a:t>read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objects</a:t>
            </a:r>
            <a:r>
              <a:rPr lang="en-US" sz="2800" dirty="0" smtClean="0"/>
              <a:t> that were </a:t>
            </a:r>
            <a:r>
              <a:rPr lang="en-US" sz="2800" b="1" dirty="0" smtClean="0">
                <a:solidFill>
                  <a:srgbClr val="FF0000"/>
                </a:solidFill>
              </a:rPr>
              <a:t>written</a:t>
            </a:r>
            <a:r>
              <a:rPr lang="en-US" sz="2800" dirty="0" smtClean="0"/>
              <a:t> by </a:t>
            </a:r>
            <a:r>
              <a:rPr lang="en-US" sz="2800" b="1" dirty="0" smtClean="0">
                <a:solidFill>
                  <a:srgbClr val="FF0000"/>
                </a:solidFill>
              </a:rPr>
              <a:t>committed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transactions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To ensure that this is the case, any </a:t>
            </a:r>
            <a:r>
              <a:rPr lang="en-US" sz="2800" b="1" i="1" dirty="0" smtClean="0">
                <a:solidFill>
                  <a:srgbClr val="26911F"/>
                </a:solidFill>
              </a:rPr>
              <a:t>read</a:t>
            </a:r>
            <a:r>
              <a:rPr lang="en-US" sz="2800" i="1" dirty="0" smtClean="0"/>
              <a:t> operation must be </a:t>
            </a:r>
            <a:r>
              <a:rPr lang="en-US" sz="2800" b="1" i="1" dirty="0" smtClean="0">
                <a:solidFill>
                  <a:srgbClr val="26911F"/>
                </a:solidFill>
              </a:rPr>
              <a:t>delayed</a:t>
            </a:r>
            <a:r>
              <a:rPr lang="en-US" sz="2800" i="1" dirty="0" smtClean="0"/>
              <a:t> </a:t>
            </a:r>
            <a:r>
              <a:rPr lang="en-US" sz="2800" b="1" i="1" dirty="0" smtClean="0">
                <a:solidFill>
                  <a:srgbClr val="26911F"/>
                </a:solidFill>
              </a:rPr>
              <a:t>until</a:t>
            </a:r>
            <a:r>
              <a:rPr lang="en-US" sz="2800" i="1" dirty="0" smtClean="0"/>
              <a:t> other </a:t>
            </a:r>
            <a:r>
              <a:rPr lang="en-US" sz="2800" b="1" i="1" dirty="0" smtClean="0">
                <a:solidFill>
                  <a:srgbClr val="26911F"/>
                </a:solidFill>
              </a:rPr>
              <a:t>transactions</a:t>
            </a:r>
            <a:r>
              <a:rPr lang="en-US" sz="2800" i="1" dirty="0" smtClean="0"/>
              <a:t> that applied a </a:t>
            </a:r>
            <a:r>
              <a:rPr lang="en-US" sz="2800" b="1" i="1" dirty="0" smtClean="0">
                <a:solidFill>
                  <a:srgbClr val="26911F"/>
                </a:solidFill>
              </a:rPr>
              <a:t>write</a:t>
            </a:r>
            <a:r>
              <a:rPr lang="en-US" sz="2800" i="1" dirty="0" smtClean="0"/>
              <a:t> </a:t>
            </a:r>
            <a:r>
              <a:rPr lang="en-US" sz="2800" b="1" i="1" dirty="0" smtClean="0">
                <a:solidFill>
                  <a:srgbClr val="26911F"/>
                </a:solidFill>
              </a:rPr>
              <a:t>operation</a:t>
            </a:r>
            <a:r>
              <a:rPr lang="en-US" sz="2800" i="1" dirty="0" smtClean="0"/>
              <a:t> to the </a:t>
            </a:r>
            <a:r>
              <a:rPr lang="en-US" sz="2800" b="1" i="1" dirty="0" smtClean="0">
                <a:solidFill>
                  <a:srgbClr val="26911F"/>
                </a:solidFill>
              </a:rPr>
              <a:t>same</a:t>
            </a:r>
            <a:r>
              <a:rPr lang="en-US" sz="2800" i="1" dirty="0" smtClean="0"/>
              <a:t> </a:t>
            </a:r>
            <a:r>
              <a:rPr lang="en-US" sz="2800" b="1" i="1" dirty="0" smtClean="0">
                <a:solidFill>
                  <a:srgbClr val="26911F"/>
                </a:solidFill>
              </a:rPr>
              <a:t>object</a:t>
            </a:r>
            <a:r>
              <a:rPr lang="en-US" sz="2800" i="1" dirty="0" smtClean="0"/>
              <a:t> have </a:t>
            </a:r>
            <a:r>
              <a:rPr lang="en-US" sz="2800" b="1" i="1" dirty="0" smtClean="0">
                <a:solidFill>
                  <a:srgbClr val="26911F"/>
                </a:solidFill>
              </a:rPr>
              <a:t>committed</a:t>
            </a:r>
            <a:r>
              <a:rPr lang="en-US" sz="2800" i="1" dirty="0" smtClean="0"/>
              <a:t> or </a:t>
            </a:r>
            <a:r>
              <a:rPr lang="en-US" sz="2800" b="1" i="1" dirty="0" smtClean="0">
                <a:solidFill>
                  <a:srgbClr val="26911F"/>
                </a:solidFill>
              </a:rPr>
              <a:t>aborted</a:t>
            </a:r>
            <a:r>
              <a:rPr lang="en-US" sz="2800" i="1" dirty="0" smtClean="0"/>
              <a:t>.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3660531" y="2947989"/>
            <a:ext cx="23446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7666892" y="2947989"/>
            <a:ext cx="23446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36" name="Rectangle 72"/>
          <p:cNvSpPr>
            <a:spLocks noChangeArrowheads="1"/>
          </p:cNvSpPr>
          <p:nvPr/>
        </p:nvSpPr>
        <p:spPr bwMode="auto">
          <a:xfrm>
            <a:off x="3660531" y="5516564"/>
            <a:ext cx="23446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40" name="Rectangle 76"/>
          <p:cNvSpPr>
            <a:spLocks noChangeArrowheads="1"/>
          </p:cNvSpPr>
          <p:nvPr/>
        </p:nvSpPr>
        <p:spPr bwMode="auto">
          <a:xfrm>
            <a:off x="4582258" y="5516564"/>
            <a:ext cx="23446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44" name="Rectangle 80"/>
          <p:cNvSpPr>
            <a:spLocks noChangeArrowheads="1"/>
          </p:cNvSpPr>
          <p:nvPr/>
        </p:nvSpPr>
        <p:spPr bwMode="auto">
          <a:xfrm>
            <a:off x="7666892" y="5516564"/>
            <a:ext cx="23446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Overwriting </a:t>
            </a:r>
            <a:r>
              <a:rPr lang="en-GB" dirty="0"/>
              <a:t>uncommitted </a:t>
            </a:r>
            <a:r>
              <a:rPr lang="en-GB" dirty="0" smtClean="0"/>
              <a:t>values or Pre-mature Writes</a:t>
            </a:r>
            <a:endParaRPr lang="en-GB" dirty="0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533400" y="1842868"/>
            <a:ext cx="7962900" cy="3727938"/>
            <a:chOff x="293" y="1513"/>
            <a:chExt cx="5434" cy="1347"/>
          </a:xfrm>
        </p:grpSpPr>
        <p:sp>
          <p:nvSpPr>
            <p:cNvPr id="37892" name="Rectangle 4"/>
            <p:cNvSpPr>
              <a:spLocks noChangeArrowheads="1"/>
            </p:cNvSpPr>
            <p:nvPr/>
          </p:nvSpPr>
          <p:spPr bwMode="auto">
            <a:xfrm>
              <a:off x="419" y="1557"/>
              <a:ext cx="96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800" b="1">
                  <a:solidFill>
                    <a:srgbClr val="000000"/>
                  </a:solidFill>
                </a:rPr>
                <a:t>Transaction </a:t>
              </a:r>
              <a:endParaRPr lang="en-GB" sz="2800">
                <a:solidFill>
                  <a:srgbClr val="000000"/>
                </a:solidFill>
              </a:endParaRPr>
            </a:p>
          </p:txBody>
        </p:sp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1334" y="1557"/>
              <a:ext cx="10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800" b="1" i="1">
                  <a:solidFill>
                    <a:srgbClr val="000000"/>
                  </a:solidFill>
                </a:rPr>
                <a:t>T</a:t>
              </a:r>
              <a:endParaRPr lang="en-GB" sz="2800">
                <a:solidFill>
                  <a:srgbClr val="000000"/>
                </a:solidFill>
              </a:endParaRPr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1430" y="1557"/>
              <a:ext cx="5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800" b="1">
                  <a:solidFill>
                    <a:srgbClr val="000000"/>
                  </a:solidFill>
                </a:rPr>
                <a:t>:</a:t>
              </a:r>
              <a:endParaRPr lang="en-GB" sz="2800">
                <a:solidFill>
                  <a:srgbClr val="000000"/>
                </a:solidFill>
              </a:endParaRP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438" y="1830"/>
              <a:ext cx="1326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800" i="1" dirty="0" err="1">
                  <a:solidFill>
                    <a:srgbClr val="000000"/>
                  </a:solidFill>
                </a:rPr>
                <a:t>a.setBalance</a:t>
              </a:r>
              <a:r>
                <a:rPr lang="en-GB" sz="2800" i="1" dirty="0">
                  <a:solidFill>
                    <a:srgbClr val="000000"/>
                  </a:solidFill>
                </a:rPr>
                <a:t>(105)</a:t>
              </a:r>
              <a:endParaRPr lang="en-GB" sz="2800" dirty="0">
                <a:solidFill>
                  <a:srgbClr val="000000"/>
                </a:solidFill>
              </a:endParaRPr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3229" y="1557"/>
              <a:ext cx="96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800" b="1">
                  <a:solidFill>
                    <a:srgbClr val="000000"/>
                  </a:solidFill>
                </a:rPr>
                <a:t>Transaction </a:t>
              </a:r>
              <a:endParaRPr lang="en-GB" sz="2800">
                <a:solidFill>
                  <a:srgbClr val="000000"/>
                </a:solidFill>
              </a:endParaRP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4143" y="1557"/>
              <a:ext cx="118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800" b="1" i="1">
                  <a:solidFill>
                    <a:srgbClr val="000000"/>
                  </a:solidFill>
                </a:rPr>
                <a:t>U</a:t>
              </a:r>
              <a:endParaRPr lang="en-GB" sz="2800">
                <a:solidFill>
                  <a:srgbClr val="000000"/>
                </a:solidFill>
              </a:endParaRPr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4255" y="1557"/>
              <a:ext cx="5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800" b="1">
                  <a:solidFill>
                    <a:srgbClr val="000000"/>
                  </a:solidFill>
                </a:rPr>
                <a:t>:</a:t>
              </a:r>
              <a:endParaRPr lang="en-GB" sz="2800">
                <a:solidFill>
                  <a:srgbClr val="000000"/>
                </a:solidFill>
              </a:endParaRPr>
            </a:p>
          </p:txBody>
        </p:sp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3229" y="1830"/>
              <a:ext cx="1314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800" i="1">
                  <a:solidFill>
                    <a:srgbClr val="000000"/>
                  </a:solidFill>
                </a:rPr>
                <a:t>a.setBalance(110)</a:t>
              </a:r>
              <a:endParaRPr lang="en-GB" sz="2800">
                <a:solidFill>
                  <a:srgbClr val="000000"/>
                </a:solidFill>
              </a:endParaRPr>
            </a:p>
          </p:txBody>
        </p:sp>
        <p:sp>
          <p:nvSpPr>
            <p:cNvPr id="37907" name="Rectangle 19"/>
            <p:cNvSpPr>
              <a:spLocks noChangeArrowheads="1"/>
            </p:cNvSpPr>
            <p:nvPr/>
          </p:nvSpPr>
          <p:spPr bwMode="auto">
            <a:xfrm>
              <a:off x="2459" y="2140"/>
              <a:ext cx="363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</a:rPr>
                <a:t>$100</a:t>
              </a:r>
            </a:p>
          </p:txBody>
        </p:sp>
        <p:sp>
          <p:nvSpPr>
            <p:cNvPr id="37923" name="Rectangle 35"/>
            <p:cNvSpPr>
              <a:spLocks noChangeArrowheads="1"/>
            </p:cNvSpPr>
            <p:nvPr/>
          </p:nvSpPr>
          <p:spPr bwMode="auto">
            <a:xfrm>
              <a:off x="438" y="2365"/>
              <a:ext cx="1326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800" i="1">
                  <a:solidFill>
                    <a:srgbClr val="000000"/>
                  </a:solidFill>
                </a:rPr>
                <a:t>a.setBalance(105)</a:t>
              </a:r>
              <a:endParaRPr lang="en-GB" sz="2800">
                <a:solidFill>
                  <a:srgbClr val="000000"/>
                </a:solidFill>
              </a:endParaRPr>
            </a:p>
          </p:txBody>
        </p:sp>
        <p:sp>
          <p:nvSpPr>
            <p:cNvPr id="37924" name="Rectangle 36"/>
            <p:cNvSpPr>
              <a:spLocks noChangeArrowheads="1"/>
            </p:cNvSpPr>
            <p:nvPr/>
          </p:nvSpPr>
          <p:spPr bwMode="auto">
            <a:xfrm>
              <a:off x="2459" y="2365"/>
              <a:ext cx="363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800">
                  <a:solidFill>
                    <a:srgbClr val="000000"/>
                  </a:solidFill>
                </a:rPr>
                <a:t>$105</a:t>
              </a:r>
            </a:p>
          </p:txBody>
        </p:sp>
        <p:sp>
          <p:nvSpPr>
            <p:cNvPr id="37930" name="Rectangle 42"/>
            <p:cNvSpPr>
              <a:spLocks noChangeArrowheads="1"/>
            </p:cNvSpPr>
            <p:nvPr/>
          </p:nvSpPr>
          <p:spPr bwMode="auto">
            <a:xfrm>
              <a:off x="3229" y="2608"/>
              <a:ext cx="1314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800" i="1">
                  <a:solidFill>
                    <a:srgbClr val="000000"/>
                  </a:solidFill>
                </a:rPr>
                <a:t>a.setBalance(110)</a:t>
              </a:r>
              <a:endParaRPr lang="en-GB" sz="2800">
                <a:solidFill>
                  <a:srgbClr val="000000"/>
                </a:solidFill>
              </a:endParaRPr>
            </a:p>
          </p:txBody>
        </p:sp>
        <p:sp>
          <p:nvSpPr>
            <p:cNvPr id="37931" name="Rectangle 43"/>
            <p:cNvSpPr>
              <a:spLocks noChangeArrowheads="1"/>
            </p:cNvSpPr>
            <p:nvPr/>
          </p:nvSpPr>
          <p:spPr bwMode="auto">
            <a:xfrm>
              <a:off x="5250" y="2608"/>
              <a:ext cx="351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800">
                  <a:solidFill>
                    <a:srgbClr val="000000"/>
                  </a:solidFill>
                </a:rPr>
                <a:t>$110</a:t>
              </a:r>
            </a:p>
          </p:txBody>
        </p:sp>
        <p:grpSp>
          <p:nvGrpSpPr>
            <p:cNvPr id="3" name="Group 67"/>
            <p:cNvGrpSpPr>
              <a:grpSpLocks/>
            </p:cNvGrpSpPr>
            <p:nvPr/>
          </p:nvGrpSpPr>
          <p:grpSpPr bwMode="auto">
            <a:xfrm>
              <a:off x="293" y="1513"/>
              <a:ext cx="5434" cy="1346"/>
              <a:chOff x="293" y="1513"/>
              <a:chExt cx="5553" cy="1346"/>
            </a:xfrm>
          </p:grpSpPr>
          <p:sp>
            <p:nvSpPr>
              <p:cNvPr id="37950" name="Line 62"/>
              <p:cNvSpPr>
                <a:spLocks noChangeShapeType="1"/>
              </p:cNvSpPr>
              <p:nvPr/>
            </p:nvSpPr>
            <p:spPr bwMode="auto">
              <a:xfrm>
                <a:off x="293" y="1513"/>
                <a:ext cx="55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51" name="Line 63"/>
              <p:cNvSpPr>
                <a:spLocks noChangeShapeType="1"/>
              </p:cNvSpPr>
              <p:nvPr/>
            </p:nvSpPr>
            <p:spPr bwMode="auto">
              <a:xfrm>
                <a:off x="293" y="2075"/>
                <a:ext cx="55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52" name="Line 64"/>
              <p:cNvSpPr>
                <a:spLocks noChangeShapeType="1"/>
              </p:cNvSpPr>
              <p:nvPr/>
            </p:nvSpPr>
            <p:spPr bwMode="auto">
              <a:xfrm>
                <a:off x="293" y="2859"/>
                <a:ext cx="55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954" name="Line 66"/>
            <p:cNvSpPr>
              <a:spLocks noChangeShapeType="1"/>
            </p:cNvSpPr>
            <p:nvPr/>
          </p:nvSpPr>
          <p:spPr bwMode="auto">
            <a:xfrm>
              <a:off x="3066" y="1521"/>
              <a:ext cx="0" cy="13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>
                <a:solidFill>
                  <a:srgbClr val="00000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867421" y="5852160"/>
            <a:ext cx="235164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Before Image : 105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2904" y="5838092"/>
            <a:ext cx="235164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Before Image : 100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Overwriting </a:t>
            </a:r>
            <a:r>
              <a:rPr lang="en-GB" dirty="0"/>
              <a:t>uncommitted </a:t>
            </a:r>
            <a:r>
              <a:rPr lang="en-GB" dirty="0" smtClean="0"/>
              <a:t>values or Pre-mature Writes</a:t>
            </a:r>
            <a:endParaRPr lang="en-GB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57200" y="1600200"/>
            <a:ext cx="7758332" cy="478653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Strict Execution of Transactions</a:t>
            </a:r>
            <a:r>
              <a:rPr lang="en-US" sz="2800" dirty="0" smtClean="0">
                <a:solidFill>
                  <a:srgbClr val="C00000"/>
                </a:solidFill>
              </a:rPr>
              <a:t>:  </a:t>
            </a:r>
          </a:p>
          <a:p>
            <a:pPr>
              <a:buNone/>
            </a:pPr>
            <a:r>
              <a:rPr lang="en-US" sz="2800" dirty="0" smtClean="0"/>
              <a:t>	If the transaction </a:t>
            </a:r>
            <a:r>
              <a:rPr lang="en-US" sz="2800" b="1" dirty="0" smtClean="0">
                <a:solidFill>
                  <a:srgbClr val="00B050"/>
                </a:solidFill>
              </a:rPr>
              <a:t>delays</a:t>
            </a:r>
            <a:r>
              <a:rPr lang="en-US" sz="2800" dirty="0" smtClean="0"/>
              <a:t> both </a:t>
            </a:r>
            <a:r>
              <a:rPr lang="en-US" sz="2800" b="1" dirty="0" smtClean="0">
                <a:solidFill>
                  <a:srgbClr val="00B050"/>
                </a:solidFill>
              </a:rPr>
              <a:t>read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00B050"/>
                </a:solidFill>
              </a:rPr>
              <a:t>write</a:t>
            </a:r>
            <a:r>
              <a:rPr lang="en-US" sz="2800" dirty="0" smtClean="0"/>
              <a:t> operations on an </a:t>
            </a:r>
            <a:r>
              <a:rPr lang="en-US" sz="2800" b="1" dirty="0" smtClean="0">
                <a:solidFill>
                  <a:srgbClr val="00B050"/>
                </a:solidFill>
              </a:rPr>
              <a:t>object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until</a:t>
            </a:r>
            <a:r>
              <a:rPr lang="en-US" sz="2800" dirty="0" smtClean="0"/>
              <a:t> all </a:t>
            </a:r>
            <a:r>
              <a:rPr lang="en-US" sz="2800" b="1" dirty="0" smtClean="0">
                <a:solidFill>
                  <a:srgbClr val="00B050"/>
                </a:solidFill>
              </a:rPr>
              <a:t>transactions</a:t>
            </a:r>
            <a:r>
              <a:rPr lang="en-US" sz="2800" dirty="0" smtClean="0"/>
              <a:t> that </a:t>
            </a:r>
            <a:r>
              <a:rPr lang="en-US" sz="2800" b="1" dirty="0" smtClean="0">
                <a:solidFill>
                  <a:srgbClr val="00B050"/>
                </a:solidFill>
              </a:rPr>
              <a:t>previously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wrote</a:t>
            </a:r>
            <a:r>
              <a:rPr lang="en-US" sz="2800" dirty="0" smtClean="0"/>
              <a:t> that </a:t>
            </a:r>
            <a:r>
              <a:rPr lang="en-US" sz="2800" b="1" dirty="0" smtClean="0">
                <a:solidFill>
                  <a:srgbClr val="00B050"/>
                </a:solidFill>
              </a:rPr>
              <a:t>object</a:t>
            </a:r>
            <a:r>
              <a:rPr lang="en-US" sz="2800" dirty="0" smtClean="0"/>
              <a:t> have either </a:t>
            </a:r>
            <a:r>
              <a:rPr lang="en-US" sz="2800" b="1" dirty="0" smtClean="0">
                <a:solidFill>
                  <a:srgbClr val="00B050"/>
                </a:solidFill>
              </a:rPr>
              <a:t>committed</a:t>
            </a:r>
            <a:r>
              <a:rPr lang="en-US" sz="2800" dirty="0" smtClean="0"/>
              <a:t> or </a:t>
            </a:r>
            <a:r>
              <a:rPr lang="en-US" sz="2800" b="1" dirty="0" smtClean="0">
                <a:solidFill>
                  <a:srgbClr val="00B050"/>
                </a:solidFill>
              </a:rPr>
              <a:t>aborted</a:t>
            </a:r>
            <a:r>
              <a:rPr lang="en-US" sz="28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</a:rPr>
              <a:t>Tentative Version</a:t>
            </a:r>
            <a:r>
              <a:rPr lang="en-US" sz="2800" dirty="0" smtClean="0"/>
              <a:t>: Make changes to tentative versions of objects. If transaction commits, transfer updates to objects, else delete tentative version.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Nested </a:t>
            </a:r>
            <a:r>
              <a:rPr lang="en-GB" b="1" dirty="0"/>
              <a:t>transactions</a:t>
            </a:r>
          </a:p>
        </p:txBody>
      </p:sp>
      <p:sp>
        <p:nvSpPr>
          <p:cNvPr id="60" name="Content Placeholder 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6911F"/>
                </a:solidFill>
              </a:rPr>
              <a:t>Nested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26911F"/>
                </a:solidFill>
              </a:rPr>
              <a:t>transactions</a:t>
            </a:r>
            <a:r>
              <a:rPr lang="en-US" dirty="0" smtClean="0"/>
              <a:t> extend the above transaction model by allowing </a:t>
            </a:r>
            <a:r>
              <a:rPr lang="en-US" b="1" dirty="0" smtClean="0">
                <a:solidFill>
                  <a:srgbClr val="26911F"/>
                </a:solidFill>
              </a:rPr>
              <a:t>transactions</a:t>
            </a:r>
            <a:r>
              <a:rPr lang="en-US" dirty="0" smtClean="0"/>
              <a:t> to be </a:t>
            </a:r>
            <a:r>
              <a:rPr lang="en-US" b="1" dirty="0" smtClean="0">
                <a:solidFill>
                  <a:srgbClr val="26911F"/>
                </a:solidFill>
              </a:rPr>
              <a:t>composed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26911F"/>
                </a:solidFill>
              </a:rPr>
              <a:t>other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26911F"/>
                </a:solidFill>
              </a:rPr>
              <a:t>transactions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Thus </a:t>
            </a:r>
            <a:r>
              <a:rPr lang="en-US" b="1" dirty="0" smtClean="0">
                <a:solidFill>
                  <a:srgbClr val="26911F"/>
                </a:solidFill>
              </a:rPr>
              <a:t>several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26911F"/>
                </a:solidFill>
              </a:rPr>
              <a:t>transactions</a:t>
            </a:r>
            <a:r>
              <a:rPr lang="en-US" dirty="0" smtClean="0"/>
              <a:t> may be </a:t>
            </a:r>
            <a:r>
              <a:rPr lang="en-US" b="1" dirty="0" smtClean="0">
                <a:solidFill>
                  <a:srgbClr val="26911F"/>
                </a:solidFill>
              </a:rPr>
              <a:t>started</a:t>
            </a:r>
            <a:r>
              <a:rPr lang="en-US" dirty="0" smtClean="0"/>
              <a:t> from </a:t>
            </a:r>
            <a:r>
              <a:rPr lang="en-US" b="1" dirty="0" smtClean="0">
                <a:solidFill>
                  <a:srgbClr val="26911F"/>
                </a:solidFill>
              </a:rPr>
              <a:t>within</a:t>
            </a:r>
            <a:r>
              <a:rPr lang="en-US" dirty="0" smtClean="0"/>
              <a:t> a </a:t>
            </a:r>
            <a:r>
              <a:rPr lang="en-US" b="1" dirty="0" smtClean="0">
                <a:solidFill>
                  <a:srgbClr val="26911F"/>
                </a:solidFill>
              </a:rPr>
              <a:t>transaction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29475" cy="963319"/>
          </a:xfrm>
        </p:spPr>
        <p:txBody>
          <a:bodyPr/>
          <a:lstStyle/>
          <a:p>
            <a:r>
              <a:rPr lang="en-GB" b="1" dirty="0" smtClean="0"/>
              <a:t>Nested </a:t>
            </a:r>
            <a:r>
              <a:rPr lang="en-GB" b="1" dirty="0"/>
              <a:t>transactions</a:t>
            </a:r>
          </a:p>
        </p:txBody>
      </p:sp>
      <p:grpSp>
        <p:nvGrpSpPr>
          <p:cNvPr id="2" name="Group 117"/>
          <p:cNvGrpSpPr>
            <a:grpSpLocks/>
          </p:cNvGrpSpPr>
          <p:nvPr/>
        </p:nvGrpSpPr>
        <p:grpSpPr bwMode="auto">
          <a:xfrm>
            <a:off x="643304" y="1378634"/>
            <a:ext cx="7776796" cy="4867421"/>
            <a:chOff x="336" y="1121"/>
            <a:chExt cx="5307" cy="1895"/>
          </a:xfrm>
        </p:grpSpPr>
        <p:sp>
          <p:nvSpPr>
            <p:cNvPr id="38973" name="Rectangle 61"/>
            <p:cNvSpPr>
              <a:spLocks noChangeArrowheads="1"/>
            </p:cNvSpPr>
            <p:nvPr/>
          </p:nvSpPr>
          <p:spPr bwMode="auto">
            <a:xfrm>
              <a:off x="2643" y="1121"/>
              <a:ext cx="92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pitchFamily="34" charset="0"/>
                </a:rPr>
                <a:t>T  : top-level transaction</a:t>
              </a:r>
              <a:endParaRPr lang="en-GB"/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 flipH="1">
              <a:off x="1825" y="1438"/>
              <a:ext cx="634" cy="339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5" name="Line 63"/>
            <p:cNvSpPr>
              <a:spLocks noChangeShapeType="1"/>
            </p:cNvSpPr>
            <p:nvPr/>
          </p:nvSpPr>
          <p:spPr bwMode="auto">
            <a:xfrm>
              <a:off x="4479" y="1453"/>
              <a:ext cx="427" cy="32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6" name="Rectangle 64"/>
            <p:cNvSpPr>
              <a:spLocks noChangeArrowheads="1"/>
            </p:cNvSpPr>
            <p:nvPr/>
          </p:nvSpPr>
          <p:spPr bwMode="auto">
            <a:xfrm>
              <a:off x="1501" y="1305"/>
              <a:ext cx="4010" cy="148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7" name="Rectangle 65"/>
            <p:cNvSpPr>
              <a:spLocks noChangeArrowheads="1"/>
            </p:cNvSpPr>
            <p:nvPr/>
          </p:nvSpPr>
          <p:spPr bwMode="auto">
            <a:xfrm>
              <a:off x="1501" y="1305"/>
              <a:ext cx="4024" cy="163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8" name="Rectangle 66"/>
            <p:cNvSpPr>
              <a:spLocks noChangeArrowheads="1"/>
            </p:cNvSpPr>
            <p:nvPr/>
          </p:nvSpPr>
          <p:spPr bwMode="auto">
            <a:xfrm>
              <a:off x="1783" y="1287"/>
              <a:ext cx="5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pitchFamily="34" charset="0"/>
                </a:rPr>
                <a:t>T</a:t>
              </a:r>
              <a:endParaRPr lang="en-GB"/>
            </a:p>
          </p:txBody>
        </p:sp>
        <p:sp>
          <p:nvSpPr>
            <p:cNvPr id="38979" name="Rectangle 67"/>
            <p:cNvSpPr>
              <a:spLocks noChangeArrowheads="1"/>
            </p:cNvSpPr>
            <p:nvPr/>
          </p:nvSpPr>
          <p:spPr bwMode="auto">
            <a:xfrm>
              <a:off x="1856" y="1340"/>
              <a:ext cx="39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GB"/>
            </a:p>
          </p:txBody>
        </p:sp>
        <p:sp>
          <p:nvSpPr>
            <p:cNvPr id="38980" name="Rectangle 68"/>
            <p:cNvSpPr>
              <a:spLocks noChangeArrowheads="1"/>
            </p:cNvSpPr>
            <p:nvPr/>
          </p:nvSpPr>
          <p:spPr bwMode="auto">
            <a:xfrm>
              <a:off x="1908" y="1287"/>
              <a:ext cx="89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pitchFamily="34" charset="0"/>
                </a:rPr>
                <a:t> = openSubTransaction</a:t>
              </a:r>
              <a:endParaRPr lang="en-GB"/>
            </a:p>
          </p:txBody>
        </p:sp>
        <p:sp>
          <p:nvSpPr>
            <p:cNvPr id="38981" name="Rectangle 69"/>
            <p:cNvSpPr>
              <a:spLocks noChangeArrowheads="1"/>
            </p:cNvSpPr>
            <p:nvPr/>
          </p:nvSpPr>
          <p:spPr bwMode="auto">
            <a:xfrm>
              <a:off x="3923" y="1302"/>
              <a:ext cx="5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pitchFamily="34" charset="0"/>
                </a:rPr>
                <a:t>T</a:t>
              </a:r>
              <a:endParaRPr lang="en-GB"/>
            </a:p>
          </p:txBody>
        </p:sp>
        <p:sp>
          <p:nvSpPr>
            <p:cNvPr id="38982" name="Rectangle 70"/>
            <p:cNvSpPr>
              <a:spLocks noChangeArrowheads="1"/>
            </p:cNvSpPr>
            <p:nvPr/>
          </p:nvSpPr>
          <p:spPr bwMode="auto">
            <a:xfrm>
              <a:off x="3995" y="1355"/>
              <a:ext cx="39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lang="en-GB"/>
            </a:p>
          </p:txBody>
        </p:sp>
        <p:sp>
          <p:nvSpPr>
            <p:cNvPr id="38983" name="Rectangle 71"/>
            <p:cNvSpPr>
              <a:spLocks noChangeArrowheads="1"/>
            </p:cNvSpPr>
            <p:nvPr/>
          </p:nvSpPr>
          <p:spPr bwMode="auto">
            <a:xfrm>
              <a:off x="4048" y="1302"/>
              <a:ext cx="89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pitchFamily="34" charset="0"/>
                </a:rPr>
                <a:t> = openSubTransaction</a:t>
              </a:r>
              <a:endParaRPr lang="en-GB"/>
            </a:p>
          </p:txBody>
        </p:sp>
        <p:sp>
          <p:nvSpPr>
            <p:cNvPr id="38984" name="Rectangle 72"/>
            <p:cNvSpPr>
              <a:spLocks noChangeArrowheads="1"/>
            </p:cNvSpPr>
            <p:nvPr/>
          </p:nvSpPr>
          <p:spPr bwMode="auto">
            <a:xfrm>
              <a:off x="351" y="1792"/>
              <a:ext cx="2904" cy="147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5" name="Rectangle 73"/>
            <p:cNvSpPr>
              <a:spLocks noChangeArrowheads="1"/>
            </p:cNvSpPr>
            <p:nvPr/>
          </p:nvSpPr>
          <p:spPr bwMode="auto">
            <a:xfrm>
              <a:off x="351" y="1792"/>
              <a:ext cx="2919" cy="162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6" name="Rectangle 74"/>
            <p:cNvSpPr>
              <a:spLocks noChangeArrowheads="1"/>
            </p:cNvSpPr>
            <p:nvPr/>
          </p:nvSpPr>
          <p:spPr bwMode="auto">
            <a:xfrm>
              <a:off x="3417" y="1792"/>
              <a:ext cx="2212" cy="147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7" name="Rectangle 75"/>
            <p:cNvSpPr>
              <a:spLocks noChangeArrowheads="1"/>
            </p:cNvSpPr>
            <p:nvPr/>
          </p:nvSpPr>
          <p:spPr bwMode="auto">
            <a:xfrm>
              <a:off x="3417" y="1792"/>
              <a:ext cx="2226" cy="162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8" name="Rectangle 76"/>
            <p:cNvSpPr>
              <a:spLocks noChangeArrowheads="1"/>
            </p:cNvSpPr>
            <p:nvPr/>
          </p:nvSpPr>
          <p:spPr bwMode="auto">
            <a:xfrm>
              <a:off x="659" y="1784"/>
              <a:ext cx="79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pitchFamily="34" charset="0"/>
                </a:rPr>
                <a:t>openSubTransaction</a:t>
              </a:r>
              <a:endParaRPr lang="en-GB"/>
            </a:p>
          </p:txBody>
        </p:sp>
        <p:sp>
          <p:nvSpPr>
            <p:cNvPr id="38989" name="Rectangle 77"/>
            <p:cNvSpPr>
              <a:spLocks noChangeArrowheads="1"/>
            </p:cNvSpPr>
            <p:nvPr/>
          </p:nvSpPr>
          <p:spPr bwMode="auto">
            <a:xfrm>
              <a:off x="3959" y="1784"/>
              <a:ext cx="79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pitchFamily="34" charset="0"/>
                </a:rPr>
                <a:t>openSubTransaction</a:t>
              </a:r>
              <a:endParaRPr lang="en-GB"/>
            </a:p>
          </p:txBody>
        </p:sp>
        <p:sp>
          <p:nvSpPr>
            <p:cNvPr id="38990" name="Rectangle 78"/>
            <p:cNvSpPr>
              <a:spLocks noChangeArrowheads="1"/>
            </p:cNvSpPr>
            <p:nvPr/>
          </p:nvSpPr>
          <p:spPr bwMode="auto">
            <a:xfrm>
              <a:off x="1977" y="1770"/>
              <a:ext cx="79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pitchFamily="34" charset="0"/>
                </a:rPr>
                <a:t>openSubTransaction</a:t>
              </a:r>
              <a:endParaRPr lang="en-GB"/>
            </a:p>
          </p:txBody>
        </p:sp>
        <p:sp>
          <p:nvSpPr>
            <p:cNvPr id="38991" name="Rectangle 79"/>
            <p:cNvSpPr>
              <a:spLocks noChangeArrowheads="1"/>
            </p:cNvSpPr>
            <p:nvPr/>
          </p:nvSpPr>
          <p:spPr bwMode="auto">
            <a:xfrm>
              <a:off x="336" y="2264"/>
              <a:ext cx="1106" cy="162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2" name="Rectangle 80"/>
            <p:cNvSpPr>
              <a:spLocks noChangeArrowheads="1"/>
            </p:cNvSpPr>
            <p:nvPr/>
          </p:nvSpPr>
          <p:spPr bwMode="auto">
            <a:xfrm>
              <a:off x="336" y="2264"/>
              <a:ext cx="1120" cy="177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3" name="Rectangle 81"/>
            <p:cNvSpPr>
              <a:spLocks noChangeArrowheads="1"/>
            </p:cNvSpPr>
            <p:nvPr/>
          </p:nvSpPr>
          <p:spPr bwMode="auto">
            <a:xfrm>
              <a:off x="1663" y="2264"/>
              <a:ext cx="1105" cy="162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4" name="Rectangle 82"/>
            <p:cNvSpPr>
              <a:spLocks noChangeArrowheads="1"/>
            </p:cNvSpPr>
            <p:nvPr/>
          </p:nvSpPr>
          <p:spPr bwMode="auto">
            <a:xfrm>
              <a:off x="1663" y="2264"/>
              <a:ext cx="1120" cy="177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5" name="Rectangle 83"/>
            <p:cNvSpPr>
              <a:spLocks noChangeArrowheads="1"/>
            </p:cNvSpPr>
            <p:nvPr/>
          </p:nvSpPr>
          <p:spPr bwMode="auto">
            <a:xfrm>
              <a:off x="3491" y="2264"/>
              <a:ext cx="2005" cy="162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6" name="Rectangle 84"/>
            <p:cNvSpPr>
              <a:spLocks noChangeArrowheads="1"/>
            </p:cNvSpPr>
            <p:nvPr/>
          </p:nvSpPr>
          <p:spPr bwMode="auto">
            <a:xfrm>
              <a:off x="3491" y="2264"/>
              <a:ext cx="2020" cy="177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7" name="Rectangle 85"/>
            <p:cNvSpPr>
              <a:spLocks noChangeArrowheads="1"/>
            </p:cNvSpPr>
            <p:nvPr/>
          </p:nvSpPr>
          <p:spPr bwMode="auto">
            <a:xfrm>
              <a:off x="3982" y="2256"/>
              <a:ext cx="79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pitchFamily="34" charset="0"/>
                </a:rPr>
                <a:t>openSubTransaction</a:t>
              </a:r>
              <a:endParaRPr lang="en-GB"/>
            </a:p>
          </p:txBody>
        </p:sp>
        <p:sp>
          <p:nvSpPr>
            <p:cNvPr id="38998" name="Rectangle 86"/>
            <p:cNvSpPr>
              <a:spLocks noChangeArrowheads="1"/>
            </p:cNvSpPr>
            <p:nvPr/>
          </p:nvSpPr>
          <p:spPr bwMode="auto">
            <a:xfrm>
              <a:off x="3992" y="2721"/>
              <a:ext cx="1106" cy="162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9" name="Rectangle 87"/>
            <p:cNvSpPr>
              <a:spLocks noChangeArrowheads="1"/>
            </p:cNvSpPr>
            <p:nvPr/>
          </p:nvSpPr>
          <p:spPr bwMode="auto">
            <a:xfrm>
              <a:off x="3992" y="2721"/>
              <a:ext cx="1121" cy="177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0" name="Line 88"/>
            <p:cNvSpPr>
              <a:spLocks noChangeShapeType="1"/>
            </p:cNvSpPr>
            <p:nvPr/>
          </p:nvSpPr>
          <p:spPr bwMode="auto">
            <a:xfrm flipH="1">
              <a:off x="852" y="1969"/>
              <a:ext cx="295" cy="295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1" name="Line 89"/>
            <p:cNvSpPr>
              <a:spLocks noChangeShapeType="1"/>
            </p:cNvSpPr>
            <p:nvPr/>
          </p:nvSpPr>
          <p:spPr bwMode="auto">
            <a:xfrm>
              <a:off x="2223" y="1954"/>
              <a:ext cx="147" cy="32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2" name="Line 90"/>
            <p:cNvSpPr>
              <a:spLocks noChangeShapeType="1"/>
            </p:cNvSpPr>
            <p:nvPr/>
          </p:nvSpPr>
          <p:spPr bwMode="auto">
            <a:xfrm>
              <a:off x="4243" y="1954"/>
              <a:ext cx="221" cy="31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3" name="Line 91"/>
            <p:cNvSpPr>
              <a:spLocks noChangeShapeType="1"/>
            </p:cNvSpPr>
            <p:nvPr/>
          </p:nvSpPr>
          <p:spPr bwMode="auto">
            <a:xfrm>
              <a:off x="4405" y="2441"/>
              <a:ext cx="162" cy="265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4" name="Rectangle 92"/>
            <p:cNvSpPr>
              <a:spLocks noChangeArrowheads="1"/>
            </p:cNvSpPr>
            <p:nvPr/>
          </p:nvSpPr>
          <p:spPr bwMode="auto">
            <a:xfrm>
              <a:off x="396" y="1608"/>
              <a:ext cx="5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pitchFamily="34" charset="0"/>
                </a:rPr>
                <a:t>T</a:t>
              </a:r>
              <a:endParaRPr lang="en-GB"/>
            </a:p>
          </p:txBody>
        </p:sp>
        <p:sp>
          <p:nvSpPr>
            <p:cNvPr id="39005" name="Rectangle 93"/>
            <p:cNvSpPr>
              <a:spLocks noChangeArrowheads="1"/>
            </p:cNvSpPr>
            <p:nvPr/>
          </p:nvSpPr>
          <p:spPr bwMode="auto">
            <a:xfrm>
              <a:off x="468" y="1661"/>
              <a:ext cx="39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GB"/>
            </a:p>
          </p:txBody>
        </p:sp>
        <p:sp>
          <p:nvSpPr>
            <p:cNvPr id="39006" name="Rectangle 94"/>
            <p:cNvSpPr>
              <a:spLocks noChangeArrowheads="1"/>
            </p:cNvSpPr>
            <p:nvPr/>
          </p:nvSpPr>
          <p:spPr bwMode="auto">
            <a:xfrm>
              <a:off x="520" y="1608"/>
              <a:ext cx="4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pitchFamily="34" charset="0"/>
                </a:rPr>
                <a:t> :</a:t>
              </a:r>
              <a:endParaRPr lang="en-GB"/>
            </a:p>
          </p:txBody>
        </p:sp>
        <p:sp>
          <p:nvSpPr>
            <p:cNvPr id="39007" name="Rectangle 95"/>
            <p:cNvSpPr>
              <a:spLocks noChangeArrowheads="1"/>
            </p:cNvSpPr>
            <p:nvPr/>
          </p:nvSpPr>
          <p:spPr bwMode="auto">
            <a:xfrm>
              <a:off x="3462" y="1608"/>
              <a:ext cx="5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pitchFamily="34" charset="0"/>
                </a:rPr>
                <a:t>T</a:t>
              </a:r>
              <a:endParaRPr lang="en-GB"/>
            </a:p>
          </p:txBody>
        </p:sp>
        <p:sp>
          <p:nvSpPr>
            <p:cNvPr id="39008" name="Rectangle 96"/>
            <p:cNvSpPr>
              <a:spLocks noChangeArrowheads="1"/>
            </p:cNvSpPr>
            <p:nvPr/>
          </p:nvSpPr>
          <p:spPr bwMode="auto">
            <a:xfrm>
              <a:off x="3534" y="1661"/>
              <a:ext cx="59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pitchFamily="34" charset="0"/>
                </a:rPr>
                <a:t>2 </a:t>
              </a:r>
              <a:endParaRPr lang="en-GB"/>
            </a:p>
          </p:txBody>
        </p:sp>
        <p:sp>
          <p:nvSpPr>
            <p:cNvPr id="39009" name="Rectangle 97"/>
            <p:cNvSpPr>
              <a:spLocks noChangeArrowheads="1"/>
            </p:cNvSpPr>
            <p:nvPr/>
          </p:nvSpPr>
          <p:spPr bwMode="auto">
            <a:xfrm>
              <a:off x="3613" y="1608"/>
              <a:ext cx="4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pitchFamily="34" charset="0"/>
                </a:rPr>
                <a:t>: </a:t>
              </a:r>
              <a:endParaRPr lang="en-GB"/>
            </a:p>
          </p:txBody>
        </p:sp>
        <p:sp>
          <p:nvSpPr>
            <p:cNvPr id="39010" name="Rectangle 98"/>
            <p:cNvSpPr>
              <a:spLocks noChangeArrowheads="1"/>
            </p:cNvSpPr>
            <p:nvPr/>
          </p:nvSpPr>
          <p:spPr bwMode="auto">
            <a:xfrm>
              <a:off x="356" y="2094"/>
              <a:ext cx="5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pitchFamily="34" charset="0"/>
                </a:rPr>
                <a:t>T</a:t>
              </a:r>
              <a:endParaRPr lang="en-GB"/>
            </a:p>
          </p:txBody>
        </p:sp>
        <p:sp>
          <p:nvSpPr>
            <p:cNvPr id="39011" name="Rectangle 99"/>
            <p:cNvSpPr>
              <a:spLocks noChangeArrowheads="1"/>
            </p:cNvSpPr>
            <p:nvPr/>
          </p:nvSpPr>
          <p:spPr bwMode="auto">
            <a:xfrm>
              <a:off x="428" y="2148"/>
              <a:ext cx="74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pitchFamily="34" charset="0"/>
                </a:rPr>
                <a:t>11</a:t>
              </a:r>
              <a:endParaRPr lang="en-GB"/>
            </a:p>
          </p:txBody>
        </p:sp>
        <p:sp>
          <p:nvSpPr>
            <p:cNvPr id="39012" name="Rectangle 100"/>
            <p:cNvSpPr>
              <a:spLocks noChangeArrowheads="1"/>
            </p:cNvSpPr>
            <p:nvPr/>
          </p:nvSpPr>
          <p:spPr bwMode="auto">
            <a:xfrm>
              <a:off x="533" y="2094"/>
              <a:ext cx="7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pitchFamily="34" charset="0"/>
                </a:rPr>
                <a:t> : </a:t>
              </a:r>
              <a:endParaRPr lang="en-GB"/>
            </a:p>
          </p:txBody>
        </p:sp>
        <p:sp>
          <p:nvSpPr>
            <p:cNvPr id="39013" name="Rectangle 101"/>
            <p:cNvSpPr>
              <a:spLocks noChangeArrowheads="1"/>
            </p:cNvSpPr>
            <p:nvPr/>
          </p:nvSpPr>
          <p:spPr bwMode="auto">
            <a:xfrm>
              <a:off x="1663" y="2094"/>
              <a:ext cx="5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pitchFamily="34" charset="0"/>
                </a:rPr>
                <a:t>T</a:t>
              </a:r>
              <a:endParaRPr lang="en-GB"/>
            </a:p>
          </p:txBody>
        </p:sp>
        <p:sp>
          <p:nvSpPr>
            <p:cNvPr id="39014" name="Rectangle 102"/>
            <p:cNvSpPr>
              <a:spLocks noChangeArrowheads="1"/>
            </p:cNvSpPr>
            <p:nvPr/>
          </p:nvSpPr>
          <p:spPr bwMode="auto">
            <a:xfrm>
              <a:off x="1735" y="2148"/>
              <a:ext cx="79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pitchFamily="34" charset="0"/>
                </a:rPr>
                <a:t>12</a:t>
              </a:r>
              <a:endParaRPr lang="en-GB"/>
            </a:p>
          </p:txBody>
        </p:sp>
        <p:sp>
          <p:nvSpPr>
            <p:cNvPr id="39015" name="Rectangle 103"/>
            <p:cNvSpPr>
              <a:spLocks noChangeArrowheads="1"/>
            </p:cNvSpPr>
            <p:nvPr/>
          </p:nvSpPr>
          <p:spPr bwMode="auto">
            <a:xfrm>
              <a:off x="1840" y="2094"/>
              <a:ext cx="7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pitchFamily="34" charset="0"/>
                </a:rPr>
                <a:t> : </a:t>
              </a:r>
              <a:endParaRPr lang="en-GB"/>
            </a:p>
          </p:txBody>
        </p:sp>
        <p:sp>
          <p:nvSpPr>
            <p:cNvPr id="39016" name="Rectangle 104"/>
            <p:cNvSpPr>
              <a:spLocks noChangeArrowheads="1"/>
            </p:cNvSpPr>
            <p:nvPr/>
          </p:nvSpPr>
          <p:spPr bwMode="auto">
            <a:xfrm>
              <a:off x="3972" y="2540"/>
              <a:ext cx="5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pitchFamily="34" charset="0"/>
                </a:rPr>
                <a:t>T</a:t>
              </a:r>
              <a:endParaRPr lang="en-GB"/>
            </a:p>
          </p:txBody>
        </p:sp>
        <p:sp>
          <p:nvSpPr>
            <p:cNvPr id="39017" name="Rectangle 105"/>
            <p:cNvSpPr>
              <a:spLocks noChangeArrowheads="1"/>
            </p:cNvSpPr>
            <p:nvPr/>
          </p:nvSpPr>
          <p:spPr bwMode="auto">
            <a:xfrm>
              <a:off x="4044" y="2594"/>
              <a:ext cx="113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pitchFamily="34" charset="0"/>
                </a:rPr>
                <a:t>211</a:t>
              </a:r>
              <a:endParaRPr lang="en-GB"/>
            </a:p>
          </p:txBody>
        </p:sp>
        <p:sp>
          <p:nvSpPr>
            <p:cNvPr id="39018" name="Rectangle 106"/>
            <p:cNvSpPr>
              <a:spLocks noChangeArrowheads="1"/>
            </p:cNvSpPr>
            <p:nvPr/>
          </p:nvSpPr>
          <p:spPr bwMode="auto">
            <a:xfrm>
              <a:off x="4201" y="2540"/>
              <a:ext cx="7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pitchFamily="34" charset="0"/>
                </a:rPr>
                <a:t> : </a:t>
              </a:r>
              <a:endParaRPr lang="en-GB"/>
            </a:p>
          </p:txBody>
        </p:sp>
        <p:sp>
          <p:nvSpPr>
            <p:cNvPr id="39019" name="Rectangle 107"/>
            <p:cNvSpPr>
              <a:spLocks noChangeArrowheads="1"/>
            </p:cNvSpPr>
            <p:nvPr/>
          </p:nvSpPr>
          <p:spPr bwMode="auto">
            <a:xfrm>
              <a:off x="3521" y="2087"/>
              <a:ext cx="5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pitchFamily="34" charset="0"/>
                </a:rPr>
                <a:t>T</a:t>
              </a:r>
              <a:endParaRPr lang="en-GB"/>
            </a:p>
          </p:txBody>
        </p:sp>
        <p:sp>
          <p:nvSpPr>
            <p:cNvPr id="39020" name="Rectangle 108"/>
            <p:cNvSpPr>
              <a:spLocks noChangeArrowheads="1"/>
            </p:cNvSpPr>
            <p:nvPr/>
          </p:nvSpPr>
          <p:spPr bwMode="auto">
            <a:xfrm>
              <a:off x="3593" y="2140"/>
              <a:ext cx="79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Arial" pitchFamily="34" charset="0"/>
                </a:rPr>
                <a:t>21</a:t>
              </a:r>
              <a:endParaRPr lang="en-GB"/>
            </a:p>
          </p:txBody>
        </p:sp>
        <p:sp>
          <p:nvSpPr>
            <p:cNvPr id="39021" name="Rectangle 109"/>
            <p:cNvSpPr>
              <a:spLocks noChangeArrowheads="1"/>
            </p:cNvSpPr>
            <p:nvPr/>
          </p:nvSpPr>
          <p:spPr bwMode="auto">
            <a:xfrm>
              <a:off x="3698" y="2131"/>
              <a:ext cx="7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pitchFamily="34" charset="0"/>
                </a:rPr>
                <a:t> : </a:t>
              </a:r>
              <a:endParaRPr lang="en-GB"/>
            </a:p>
          </p:txBody>
        </p:sp>
        <p:sp>
          <p:nvSpPr>
            <p:cNvPr id="39022" name="Rectangle 110"/>
            <p:cNvSpPr>
              <a:spLocks noChangeArrowheads="1"/>
            </p:cNvSpPr>
            <p:nvPr/>
          </p:nvSpPr>
          <p:spPr bwMode="auto">
            <a:xfrm>
              <a:off x="4443" y="2919"/>
              <a:ext cx="46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pitchFamily="34" charset="0"/>
                </a:rPr>
                <a:t>prov.commit</a:t>
              </a:r>
              <a:endParaRPr lang="en-GB"/>
            </a:p>
          </p:txBody>
        </p:sp>
        <p:sp>
          <p:nvSpPr>
            <p:cNvPr id="39023" name="Rectangle 111"/>
            <p:cNvSpPr>
              <a:spLocks noChangeArrowheads="1"/>
            </p:cNvSpPr>
            <p:nvPr/>
          </p:nvSpPr>
          <p:spPr bwMode="auto">
            <a:xfrm>
              <a:off x="4793" y="2448"/>
              <a:ext cx="49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pitchFamily="34" charset="0"/>
                </a:rPr>
                <a:t>prov. commit</a:t>
              </a:r>
              <a:endParaRPr lang="en-GB"/>
            </a:p>
          </p:txBody>
        </p:sp>
        <p:sp>
          <p:nvSpPr>
            <p:cNvPr id="39024" name="Rectangle 112"/>
            <p:cNvSpPr>
              <a:spLocks noChangeArrowheads="1"/>
            </p:cNvSpPr>
            <p:nvPr/>
          </p:nvSpPr>
          <p:spPr bwMode="auto">
            <a:xfrm>
              <a:off x="5374" y="1976"/>
              <a:ext cx="19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pitchFamily="34" charset="0"/>
                </a:rPr>
                <a:t>abort</a:t>
              </a:r>
              <a:endParaRPr lang="en-GB"/>
            </a:p>
          </p:txBody>
        </p:sp>
        <p:sp>
          <p:nvSpPr>
            <p:cNvPr id="39025" name="Rectangle 113"/>
            <p:cNvSpPr>
              <a:spLocks noChangeArrowheads="1"/>
            </p:cNvSpPr>
            <p:nvPr/>
          </p:nvSpPr>
          <p:spPr bwMode="auto">
            <a:xfrm>
              <a:off x="2087" y="2448"/>
              <a:ext cx="49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pitchFamily="34" charset="0"/>
                </a:rPr>
                <a:t>prov. commit</a:t>
              </a:r>
              <a:endParaRPr lang="en-GB"/>
            </a:p>
          </p:txBody>
        </p:sp>
        <p:sp>
          <p:nvSpPr>
            <p:cNvPr id="39026" name="Rectangle 114"/>
            <p:cNvSpPr>
              <a:spLocks noChangeArrowheads="1"/>
            </p:cNvSpPr>
            <p:nvPr/>
          </p:nvSpPr>
          <p:spPr bwMode="auto">
            <a:xfrm>
              <a:off x="762" y="2448"/>
              <a:ext cx="49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pitchFamily="34" charset="0"/>
                </a:rPr>
                <a:t>prov. commit</a:t>
              </a:r>
              <a:endParaRPr lang="en-GB"/>
            </a:p>
          </p:txBody>
        </p:sp>
        <p:sp>
          <p:nvSpPr>
            <p:cNvPr id="39027" name="Rectangle 115"/>
            <p:cNvSpPr>
              <a:spLocks noChangeArrowheads="1"/>
            </p:cNvSpPr>
            <p:nvPr/>
          </p:nvSpPr>
          <p:spPr bwMode="auto">
            <a:xfrm>
              <a:off x="2565" y="1976"/>
              <a:ext cx="49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pitchFamily="34" charset="0"/>
                </a:rPr>
                <a:t>prov. commit</a:t>
              </a:r>
              <a:endParaRPr lang="en-GB"/>
            </a:p>
          </p:txBody>
        </p:sp>
        <p:sp>
          <p:nvSpPr>
            <p:cNvPr id="39028" name="Rectangle 116"/>
            <p:cNvSpPr>
              <a:spLocks noChangeArrowheads="1"/>
            </p:cNvSpPr>
            <p:nvPr/>
          </p:nvSpPr>
          <p:spPr bwMode="auto">
            <a:xfrm>
              <a:off x="5111" y="1519"/>
              <a:ext cx="28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Arial" pitchFamily="34" charset="0"/>
                </a:rPr>
                <a:t>commit</a:t>
              </a:r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29475" cy="963319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Example of Transaction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3386" y="1308295"/>
            <a:ext cx="6794694" cy="4881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Nested </a:t>
            </a:r>
            <a:r>
              <a:rPr lang="en-GB" b="1" dirty="0"/>
              <a:t>transactions</a:t>
            </a:r>
          </a:p>
        </p:txBody>
      </p:sp>
      <p:sp>
        <p:nvSpPr>
          <p:cNvPr id="60" name="Content Placeholder 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911F"/>
                </a:solidFill>
              </a:rPr>
              <a:t>Subtransactions</a:t>
            </a:r>
            <a:r>
              <a:rPr lang="en-US" dirty="0" smtClean="0"/>
              <a:t> at one </a:t>
            </a:r>
            <a:r>
              <a:rPr lang="en-US" b="1" dirty="0" smtClean="0">
                <a:solidFill>
                  <a:srgbClr val="26911F"/>
                </a:solidFill>
              </a:rPr>
              <a:t>level</a:t>
            </a:r>
            <a:r>
              <a:rPr lang="en-US" dirty="0" smtClean="0"/>
              <a:t> (and their descendants) may </a:t>
            </a:r>
            <a:r>
              <a:rPr lang="en-US" b="1" dirty="0" smtClean="0">
                <a:solidFill>
                  <a:srgbClr val="26911F"/>
                </a:solidFill>
              </a:rPr>
              <a:t>run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26911F"/>
                </a:solidFill>
              </a:rPr>
              <a:t>concurrently</a:t>
            </a:r>
            <a:r>
              <a:rPr lang="en-US" dirty="0" smtClean="0"/>
              <a:t> with other </a:t>
            </a:r>
            <a:r>
              <a:rPr lang="en-US" b="1" dirty="0" err="1" smtClean="0">
                <a:solidFill>
                  <a:srgbClr val="26911F"/>
                </a:solidFill>
              </a:rPr>
              <a:t>subtransactions</a:t>
            </a:r>
            <a:r>
              <a:rPr lang="en-US" dirty="0" smtClean="0"/>
              <a:t> at the same level in the hierarchy.</a:t>
            </a:r>
          </a:p>
          <a:p>
            <a:r>
              <a:rPr lang="en-US" b="1" dirty="0" err="1" smtClean="0">
                <a:solidFill>
                  <a:srgbClr val="26911F"/>
                </a:solidFill>
              </a:rPr>
              <a:t>Subtransactions</a:t>
            </a:r>
            <a:r>
              <a:rPr lang="en-US" dirty="0" smtClean="0"/>
              <a:t> can </a:t>
            </a:r>
            <a:r>
              <a:rPr lang="en-US" b="1" dirty="0" smtClean="0">
                <a:solidFill>
                  <a:srgbClr val="26911F"/>
                </a:solidFill>
              </a:rPr>
              <a:t>commit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26911F"/>
                </a:solidFill>
              </a:rPr>
              <a:t>abort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26911F"/>
                </a:solidFill>
              </a:rPr>
              <a:t>independently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Nested </a:t>
            </a:r>
            <a:r>
              <a:rPr lang="en-GB" b="1" dirty="0"/>
              <a:t>transactions</a:t>
            </a:r>
          </a:p>
        </p:txBody>
      </p:sp>
      <p:sp>
        <p:nvSpPr>
          <p:cNvPr id="60" name="Content Placeholder 59"/>
          <p:cNvSpPr>
            <a:spLocks noGrp="1"/>
          </p:cNvSpPr>
          <p:nvPr>
            <p:ph idx="1"/>
          </p:nvPr>
        </p:nvSpPr>
        <p:spPr>
          <a:xfrm>
            <a:off x="323557" y="1308295"/>
            <a:ext cx="7729831" cy="5345723"/>
          </a:xfrm>
        </p:spPr>
        <p:txBody>
          <a:bodyPr/>
          <a:lstStyle/>
          <a:p>
            <a:r>
              <a:rPr lang="en-US" dirty="0" smtClean="0"/>
              <a:t>The rules for committing of nested transactions</a:t>
            </a:r>
          </a:p>
          <a:p>
            <a:pPr lvl="1"/>
            <a:r>
              <a:rPr lang="en-US" dirty="0" smtClean="0"/>
              <a:t>A transaction may </a:t>
            </a:r>
            <a:r>
              <a:rPr lang="en-US" b="1" dirty="0" smtClean="0">
                <a:solidFill>
                  <a:srgbClr val="26911F"/>
                </a:solidFill>
              </a:rPr>
              <a:t>commit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26911F"/>
                </a:solidFill>
              </a:rPr>
              <a:t>abort</a:t>
            </a:r>
            <a:r>
              <a:rPr lang="en-US" dirty="0" smtClean="0"/>
              <a:t> only after its </a:t>
            </a:r>
            <a:r>
              <a:rPr lang="en-US" b="1" dirty="0" smtClean="0">
                <a:solidFill>
                  <a:srgbClr val="26911F"/>
                </a:solidFill>
              </a:rPr>
              <a:t>child</a:t>
            </a:r>
            <a:r>
              <a:rPr lang="en-US" dirty="0" smtClean="0"/>
              <a:t> transactions have completed.</a:t>
            </a:r>
          </a:p>
          <a:p>
            <a:pPr lvl="1"/>
            <a:r>
              <a:rPr lang="en-US" dirty="0" smtClean="0"/>
              <a:t>When a </a:t>
            </a:r>
            <a:r>
              <a:rPr lang="en-US" b="1" dirty="0" err="1" smtClean="0">
                <a:solidFill>
                  <a:srgbClr val="26911F"/>
                </a:solidFill>
              </a:rPr>
              <a:t>subtransaction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26911F"/>
                </a:solidFill>
              </a:rPr>
              <a:t>completes</a:t>
            </a:r>
            <a:r>
              <a:rPr lang="en-US" dirty="0" smtClean="0"/>
              <a:t>, it makes an </a:t>
            </a:r>
            <a:r>
              <a:rPr lang="en-US" b="1" dirty="0" smtClean="0">
                <a:solidFill>
                  <a:srgbClr val="26911F"/>
                </a:solidFill>
              </a:rPr>
              <a:t>independent</a:t>
            </a:r>
            <a:r>
              <a:rPr lang="en-US" dirty="0" smtClean="0"/>
              <a:t> decision either to commit provisionally or to abort. Its decision to abort is final.</a:t>
            </a:r>
          </a:p>
          <a:p>
            <a:pPr lvl="1"/>
            <a:r>
              <a:rPr lang="en-US" dirty="0" smtClean="0"/>
              <a:t>When a </a:t>
            </a:r>
            <a:r>
              <a:rPr lang="en-US" b="1" dirty="0" smtClean="0">
                <a:solidFill>
                  <a:srgbClr val="26911F"/>
                </a:solidFill>
              </a:rPr>
              <a:t>parent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26911F"/>
                </a:solidFill>
              </a:rPr>
              <a:t>aborts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26911F"/>
                </a:solidFill>
              </a:rPr>
              <a:t>all</a:t>
            </a:r>
            <a:r>
              <a:rPr lang="en-US" dirty="0" smtClean="0"/>
              <a:t> of its </a:t>
            </a:r>
            <a:r>
              <a:rPr lang="en-US" b="1" dirty="0" err="1" smtClean="0">
                <a:solidFill>
                  <a:srgbClr val="26911F"/>
                </a:solidFill>
              </a:rPr>
              <a:t>subtransactions</a:t>
            </a:r>
            <a:r>
              <a:rPr lang="en-US" dirty="0" smtClean="0"/>
              <a:t> are aborted.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</a:t>
            </a:r>
            <a:r>
              <a:rPr lang="en-GB" dirty="0"/>
              <a:t>transactions</a:t>
            </a:r>
          </a:p>
        </p:txBody>
      </p:sp>
      <p:sp>
        <p:nvSpPr>
          <p:cNvPr id="60" name="Content Placeholder 59"/>
          <p:cNvSpPr>
            <a:spLocks noGrp="1"/>
          </p:cNvSpPr>
          <p:nvPr>
            <p:ph idx="1"/>
          </p:nvPr>
        </p:nvSpPr>
        <p:spPr>
          <a:xfrm>
            <a:off x="457200" y="1600200"/>
            <a:ext cx="7596188" cy="4350434"/>
          </a:xfrm>
        </p:spPr>
        <p:txBody>
          <a:bodyPr/>
          <a:lstStyle/>
          <a:p>
            <a:pPr lvl="1"/>
            <a:r>
              <a:rPr lang="en-US" dirty="0" smtClean="0"/>
              <a:t>When a </a:t>
            </a:r>
            <a:r>
              <a:rPr lang="en-US" b="1" dirty="0" err="1" smtClean="0">
                <a:solidFill>
                  <a:srgbClr val="26911F"/>
                </a:solidFill>
              </a:rPr>
              <a:t>subtransaction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26911F"/>
                </a:solidFill>
              </a:rPr>
              <a:t>aborts</a:t>
            </a:r>
            <a:r>
              <a:rPr lang="en-US" dirty="0" smtClean="0"/>
              <a:t>, the </a:t>
            </a:r>
            <a:r>
              <a:rPr lang="en-US" b="1" dirty="0" smtClean="0">
                <a:solidFill>
                  <a:srgbClr val="26911F"/>
                </a:solidFill>
              </a:rPr>
              <a:t>parent</a:t>
            </a:r>
            <a:r>
              <a:rPr lang="en-US" dirty="0" smtClean="0"/>
              <a:t> can </a:t>
            </a:r>
            <a:r>
              <a:rPr lang="en-US" b="1" dirty="0" smtClean="0">
                <a:solidFill>
                  <a:srgbClr val="26911F"/>
                </a:solidFill>
              </a:rPr>
              <a:t>decide</a:t>
            </a:r>
            <a:r>
              <a:rPr lang="en-US" dirty="0" smtClean="0"/>
              <a:t> whether to </a:t>
            </a:r>
            <a:r>
              <a:rPr lang="en-US" b="1" dirty="0" smtClean="0">
                <a:solidFill>
                  <a:srgbClr val="26911F"/>
                </a:solidFill>
              </a:rPr>
              <a:t>abort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26911F"/>
                </a:solidFill>
              </a:rPr>
              <a:t>not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the </a:t>
            </a:r>
            <a:r>
              <a:rPr lang="en-US" b="1" dirty="0" smtClean="0">
                <a:solidFill>
                  <a:srgbClr val="26911F"/>
                </a:solidFill>
              </a:rPr>
              <a:t>top-level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26911F"/>
                </a:solidFill>
              </a:rPr>
              <a:t>transaction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26911F"/>
                </a:solidFill>
              </a:rPr>
              <a:t>commits</a:t>
            </a:r>
            <a:r>
              <a:rPr lang="en-US" dirty="0" smtClean="0"/>
              <a:t>, then all of the </a:t>
            </a:r>
            <a:r>
              <a:rPr lang="en-US" b="1" dirty="0" err="1" smtClean="0">
                <a:solidFill>
                  <a:srgbClr val="26911F"/>
                </a:solidFill>
              </a:rPr>
              <a:t>subtransactions</a:t>
            </a:r>
            <a:r>
              <a:rPr lang="en-US" dirty="0" smtClean="0"/>
              <a:t> that have provisionally </a:t>
            </a:r>
            <a:r>
              <a:rPr lang="en-US" b="1" dirty="0" smtClean="0">
                <a:solidFill>
                  <a:srgbClr val="26911F"/>
                </a:solidFill>
              </a:rPr>
              <a:t>committed</a:t>
            </a:r>
            <a:r>
              <a:rPr lang="en-US" dirty="0" smtClean="0"/>
              <a:t> can </a:t>
            </a:r>
            <a:r>
              <a:rPr lang="en-US" b="1" dirty="0" smtClean="0">
                <a:solidFill>
                  <a:srgbClr val="26911F"/>
                </a:solidFill>
              </a:rPr>
              <a:t>commit</a:t>
            </a:r>
            <a:r>
              <a:rPr lang="en-US" dirty="0" smtClean="0"/>
              <a:t> too, provided that </a:t>
            </a:r>
            <a:r>
              <a:rPr lang="en-US" b="1" dirty="0" smtClean="0">
                <a:solidFill>
                  <a:srgbClr val="26911F"/>
                </a:solidFill>
              </a:rPr>
              <a:t>none</a:t>
            </a:r>
            <a:r>
              <a:rPr lang="en-US" dirty="0" smtClean="0"/>
              <a:t> of their </a:t>
            </a:r>
            <a:r>
              <a:rPr lang="en-US" b="1" dirty="0" smtClean="0">
                <a:solidFill>
                  <a:srgbClr val="26911F"/>
                </a:solidFill>
              </a:rPr>
              <a:t>ancestors</a:t>
            </a:r>
            <a:r>
              <a:rPr lang="en-US" dirty="0" smtClean="0"/>
              <a:t> has </a:t>
            </a:r>
            <a:r>
              <a:rPr lang="en-US" b="1" dirty="0" smtClean="0">
                <a:solidFill>
                  <a:srgbClr val="26911F"/>
                </a:solidFill>
              </a:rPr>
              <a:t>aborted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Transactions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098" y="1659989"/>
            <a:ext cx="7624689" cy="45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Transactions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775" y="1378634"/>
            <a:ext cx="7469945" cy="499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29475" cy="949251"/>
          </a:xfrm>
        </p:spPr>
        <p:txBody>
          <a:bodyPr/>
          <a:lstStyle/>
          <a:p>
            <a:r>
              <a:rPr lang="en-US" dirty="0" smtClean="0"/>
              <a:t>Distributed Transactions - Example</a:t>
            </a: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775" y="1477108"/>
            <a:ext cx="7709095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08245" y="2329937"/>
            <a:ext cx="7772400" cy="1500187"/>
          </a:xfrm>
        </p:spPr>
        <p:txBody>
          <a:bodyPr/>
          <a:lstStyle/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29475" cy="963319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Transaction Primitives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234" y="1614488"/>
            <a:ext cx="7660591" cy="457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4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899009" cy="892980"/>
          </a:xfrm>
        </p:spPr>
        <p:txBody>
          <a:bodyPr/>
          <a:lstStyle/>
          <a:p>
            <a:r>
              <a:rPr lang="en-GB" sz="3200" dirty="0" smtClean="0"/>
              <a:t>Operations of the </a:t>
            </a:r>
            <a:r>
              <a:rPr lang="en-GB" sz="3200" i="1" dirty="0" smtClean="0"/>
              <a:t>Account</a:t>
            </a:r>
            <a:r>
              <a:rPr lang="en-GB" sz="3200" dirty="0" smtClean="0"/>
              <a:t> interface</a:t>
            </a:r>
          </a:p>
        </p:txBody>
      </p:sp>
      <p:sp>
        <p:nvSpPr>
          <p:cNvPr id="20483" name="Rectangle 151"/>
          <p:cNvSpPr>
            <a:spLocks noChangeArrowheads="1"/>
          </p:cNvSpPr>
          <p:nvPr/>
        </p:nvSpPr>
        <p:spPr bwMode="auto">
          <a:xfrm>
            <a:off x="1139483" y="1357314"/>
            <a:ext cx="6541477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400" b="1" i="1" dirty="0"/>
              <a:t>deposit(amount)</a:t>
            </a:r>
            <a:endParaRPr lang="en-GB" sz="2400" b="1" dirty="0"/>
          </a:p>
          <a:p>
            <a:pPr lvl="1" eaLnBrk="0" hangingPunct="0"/>
            <a:r>
              <a:rPr lang="en-GB" sz="2400" b="1" dirty="0"/>
              <a:t>deposit amount in the account</a:t>
            </a:r>
          </a:p>
          <a:p>
            <a:pPr eaLnBrk="0" hangingPunct="0"/>
            <a:r>
              <a:rPr lang="en-GB" sz="2400" b="1" i="1" dirty="0"/>
              <a:t>withdraw(amount)</a:t>
            </a:r>
            <a:endParaRPr lang="en-GB" sz="2400" b="1" dirty="0"/>
          </a:p>
          <a:p>
            <a:pPr lvl="1" eaLnBrk="0" hangingPunct="0"/>
            <a:r>
              <a:rPr lang="en-GB" sz="2400" b="1" dirty="0"/>
              <a:t>withdraw amount from the account</a:t>
            </a:r>
          </a:p>
          <a:p>
            <a:pPr eaLnBrk="0" hangingPunct="0"/>
            <a:r>
              <a:rPr lang="en-GB" sz="2400" b="1" i="1" dirty="0" err="1"/>
              <a:t>getBalance</a:t>
            </a:r>
            <a:r>
              <a:rPr lang="en-GB" sz="2400" b="1" i="1" dirty="0"/>
              <a:t>() -&gt; amount</a:t>
            </a:r>
            <a:endParaRPr lang="en-GB" sz="2400" b="1" dirty="0"/>
          </a:p>
          <a:p>
            <a:pPr lvl="1" eaLnBrk="0" hangingPunct="0"/>
            <a:r>
              <a:rPr lang="en-GB" sz="2400" b="1" dirty="0"/>
              <a:t>return the balance of the account</a:t>
            </a:r>
          </a:p>
          <a:p>
            <a:pPr eaLnBrk="0" hangingPunct="0"/>
            <a:r>
              <a:rPr lang="en-GB" sz="2400" b="1" i="1" dirty="0" err="1"/>
              <a:t>setBalance</a:t>
            </a:r>
            <a:r>
              <a:rPr lang="en-GB" sz="2400" b="1" i="1" dirty="0"/>
              <a:t>(amount)</a:t>
            </a:r>
            <a:endParaRPr lang="en-GB" sz="2400" b="1" dirty="0"/>
          </a:p>
          <a:p>
            <a:pPr lvl="1" eaLnBrk="0" hangingPunct="0"/>
            <a:r>
              <a:rPr lang="en-GB" sz="2400" b="1" dirty="0"/>
              <a:t>set the balance of the account to amount</a:t>
            </a:r>
          </a:p>
        </p:txBody>
      </p:sp>
      <p:sp>
        <p:nvSpPr>
          <p:cNvPr id="20484" name="Line 152"/>
          <p:cNvSpPr>
            <a:spLocks noChangeShapeType="1"/>
          </p:cNvSpPr>
          <p:nvPr/>
        </p:nvSpPr>
        <p:spPr bwMode="auto">
          <a:xfrm flipV="1">
            <a:off x="928468" y="3741737"/>
            <a:ext cx="6673948" cy="5653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5" name="Rectangle 153"/>
          <p:cNvSpPr>
            <a:spLocks noChangeArrowheads="1"/>
          </p:cNvSpPr>
          <p:nvPr/>
        </p:nvSpPr>
        <p:spPr bwMode="auto">
          <a:xfrm>
            <a:off x="1308295" y="4237038"/>
            <a:ext cx="593949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400" b="1" i="1" dirty="0"/>
              <a:t>create(name) -&gt; account</a:t>
            </a:r>
            <a:endParaRPr lang="en-GB" sz="2400" b="1" dirty="0"/>
          </a:p>
          <a:p>
            <a:pPr lvl="1" eaLnBrk="0" hangingPunct="0"/>
            <a:r>
              <a:rPr lang="en-GB" sz="2400" b="1" dirty="0"/>
              <a:t>create a new account with a given name</a:t>
            </a:r>
          </a:p>
          <a:p>
            <a:pPr eaLnBrk="0" hangingPunct="0"/>
            <a:r>
              <a:rPr lang="en-GB" sz="2400" b="1" i="1" dirty="0" err="1"/>
              <a:t>lookUp</a:t>
            </a:r>
            <a:r>
              <a:rPr lang="en-GB" sz="2400" b="1" i="1" dirty="0"/>
              <a:t>(name) -&gt; account</a:t>
            </a:r>
            <a:r>
              <a:rPr lang="en-GB" sz="2400" b="1" dirty="0"/>
              <a:t> </a:t>
            </a:r>
          </a:p>
          <a:p>
            <a:pPr lvl="1" eaLnBrk="0" hangingPunct="0"/>
            <a:r>
              <a:rPr lang="en-GB" sz="2400" b="1" dirty="0"/>
              <a:t>return a reference to the account with the given name</a:t>
            </a:r>
          </a:p>
          <a:p>
            <a:pPr eaLnBrk="0" hangingPunct="0"/>
            <a:r>
              <a:rPr lang="en-GB" sz="2400" b="1" dirty="0"/>
              <a:t> </a:t>
            </a:r>
            <a:r>
              <a:rPr lang="en-GB" sz="2400" b="1" i="1" dirty="0" err="1"/>
              <a:t>branchTotal</a:t>
            </a:r>
            <a:r>
              <a:rPr lang="en-GB" sz="2400" b="1" i="1" dirty="0"/>
              <a:t>() -&gt; amount</a:t>
            </a:r>
            <a:endParaRPr lang="en-GB" sz="2400" b="1" dirty="0"/>
          </a:p>
          <a:p>
            <a:pPr lvl="1" eaLnBrk="0" hangingPunct="0"/>
            <a:r>
              <a:rPr lang="en-GB" sz="2400" b="1" dirty="0"/>
              <a:t>return the total of all the balances at the branch</a:t>
            </a:r>
          </a:p>
        </p:txBody>
      </p:sp>
      <p:sp>
        <p:nvSpPr>
          <p:cNvPr id="20486" name="Rectangle 154"/>
          <p:cNvSpPr>
            <a:spLocks noChangeArrowheads="1"/>
          </p:cNvSpPr>
          <p:nvPr/>
        </p:nvSpPr>
        <p:spPr bwMode="auto">
          <a:xfrm>
            <a:off x="1781908" y="3914776"/>
            <a:ext cx="50878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sz="2400" b="1" dirty="0">
                <a:solidFill>
                  <a:srgbClr val="FF0000"/>
                </a:solidFill>
                <a:latin typeface="Arial" pitchFamily="34" charset="0"/>
              </a:rPr>
              <a:t>Operations of the Branch interface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20487" name="Line 155"/>
          <p:cNvSpPr>
            <a:spLocks noChangeShapeType="1"/>
          </p:cNvSpPr>
          <p:nvPr/>
        </p:nvSpPr>
        <p:spPr bwMode="auto">
          <a:xfrm flipV="1">
            <a:off x="914400" y="6062662"/>
            <a:ext cx="6655778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Enhancing Client Cooperation by Signaling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199" y="1463040"/>
            <a:ext cx="7814603" cy="5190978"/>
          </a:xfrm>
        </p:spPr>
        <p:txBody>
          <a:bodyPr/>
          <a:lstStyle/>
          <a:p>
            <a:r>
              <a:rPr lang="en-US" sz="2800" b="1" dirty="0" smtClean="0">
                <a:solidFill>
                  <a:srgbClr val="26911F"/>
                </a:solidFill>
              </a:rPr>
              <a:t>Clients</a:t>
            </a:r>
            <a:r>
              <a:rPr lang="en-US" sz="2800" dirty="0" smtClean="0"/>
              <a:t> may use a </a:t>
            </a:r>
            <a:r>
              <a:rPr lang="en-US" sz="2800" b="1" dirty="0" smtClean="0">
                <a:solidFill>
                  <a:srgbClr val="26911F"/>
                </a:solidFill>
              </a:rPr>
              <a:t>server</a:t>
            </a:r>
            <a:r>
              <a:rPr lang="en-US" sz="2800" dirty="0" smtClean="0"/>
              <a:t> as a means of </a:t>
            </a:r>
            <a:r>
              <a:rPr lang="en-US" sz="2800" b="1" dirty="0" smtClean="0">
                <a:solidFill>
                  <a:srgbClr val="26911F"/>
                </a:solidFill>
              </a:rPr>
              <a:t>sharing</a:t>
            </a:r>
            <a:r>
              <a:rPr lang="en-US" sz="2800" dirty="0" smtClean="0"/>
              <a:t> some </a:t>
            </a:r>
            <a:r>
              <a:rPr lang="en-US" sz="2800" b="1" dirty="0" smtClean="0">
                <a:solidFill>
                  <a:srgbClr val="26911F"/>
                </a:solidFill>
              </a:rPr>
              <a:t>resources</a:t>
            </a:r>
            <a:r>
              <a:rPr lang="en-US" sz="2800" dirty="0" smtClean="0"/>
              <a:t>. E.g. some clients update the server</a:t>
            </a:r>
            <a:r>
              <a:rPr lang="en-US" altLang="en-US" sz="2800" dirty="0" smtClean="0"/>
              <a:t>’</a:t>
            </a:r>
            <a:r>
              <a:rPr lang="en-US" sz="2800" dirty="0" smtClean="0"/>
              <a:t>s objects and other clients access them.</a:t>
            </a:r>
          </a:p>
          <a:p>
            <a:r>
              <a:rPr lang="en-US" sz="2800" dirty="0" smtClean="0"/>
              <a:t>However, in some applications, </a:t>
            </a:r>
            <a:r>
              <a:rPr lang="en-US" sz="2800" b="1" dirty="0" smtClean="0">
                <a:solidFill>
                  <a:srgbClr val="26911F"/>
                </a:solidFill>
              </a:rPr>
              <a:t>threads</a:t>
            </a:r>
            <a:r>
              <a:rPr lang="en-US" sz="2800" dirty="0" smtClean="0"/>
              <a:t> need to </a:t>
            </a:r>
            <a:r>
              <a:rPr lang="en-US" sz="2800" b="1" dirty="0" smtClean="0">
                <a:solidFill>
                  <a:srgbClr val="26911F"/>
                </a:solidFill>
              </a:rPr>
              <a:t>communicate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26911F"/>
                </a:solidFill>
              </a:rPr>
              <a:t>coordinate</a:t>
            </a:r>
            <a:r>
              <a:rPr lang="en-US" sz="2800" dirty="0" smtClean="0"/>
              <a:t> their actions.</a:t>
            </a:r>
          </a:p>
          <a:p>
            <a:r>
              <a:rPr lang="en-US" sz="2800" b="1" dirty="0" smtClean="0">
                <a:solidFill>
                  <a:srgbClr val="26911F"/>
                </a:solidFill>
              </a:rPr>
              <a:t>Producer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26911F"/>
                </a:solidFill>
              </a:rPr>
              <a:t>Consumer</a:t>
            </a:r>
            <a:r>
              <a:rPr lang="en-US" sz="2800" dirty="0" smtClean="0"/>
              <a:t> problem. </a:t>
            </a:r>
          </a:p>
          <a:p>
            <a:pPr lvl="1"/>
            <a:r>
              <a:rPr lang="en-US" b="1" dirty="0" smtClean="0">
                <a:solidFill>
                  <a:srgbClr val="26911F"/>
                </a:solidFill>
              </a:rPr>
              <a:t>Wait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26911F"/>
                </a:solidFill>
              </a:rPr>
              <a:t>Notify</a:t>
            </a:r>
            <a:r>
              <a:rPr lang="en-US" dirty="0" smtClean="0"/>
              <a:t> actions.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Centralized Transaction Execution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978" y="1432999"/>
            <a:ext cx="7310805" cy="5122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Distributed Transaction Execution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083" y="1266825"/>
            <a:ext cx="8366467" cy="5176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29475" cy="935184"/>
          </a:xfrm>
        </p:spPr>
        <p:txBody>
          <a:bodyPr/>
          <a:lstStyle/>
          <a:p>
            <a:r>
              <a:rPr lang="en-US" sz="3200" dirty="0" smtClean="0"/>
              <a:t>Properties of Transactions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4911" y="1128713"/>
            <a:ext cx="7441809" cy="5286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195E7D"/>
      </a:dk1>
      <a:lt1>
        <a:srgbClr val="FFFFFF"/>
      </a:lt1>
      <a:dk2>
        <a:srgbClr val="195E7D"/>
      </a:dk2>
      <a:lt2>
        <a:srgbClr val="808080"/>
      </a:lt2>
      <a:accent1>
        <a:srgbClr val="C0E7FA"/>
      </a:accent1>
      <a:accent2>
        <a:srgbClr val="2691BF"/>
      </a:accent2>
      <a:accent3>
        <a:srgbClr val="FFFFFF"/>
      </a:accent3>
      <a:accent4>
        <a:srgbClr val="144F6A"/>
      </a:accent4>
      <a:accent5>
        <a:srgbClr val="DCF1FC"/>
      </a:accent5>
      <a:accent6>
        <a:srgbClr val="2183AD"/>
      </a:accent6>
      <a:hlink>
        <a:srgbClr val="E0489C"/>
      </a:hlink>
      <a:folHlink>
        <a:srgbClr val="7958A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000000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2691BF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F7BA3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95E7D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44F6A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95E7D"/>
        </a:dk1>
        <a:lt1>
          <a:srgbClr val="FFFFFF"/>
        </a:lt1>
        <a:dk2>
          <a:srgbClr val="195E7D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44F6A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1256</Words>
  <Application>Microsoft Office PowerPoint</Application>
  <PresentationFormat>On-screen Show (4:3)</PresentationFormat>
  <Paragraphs>283</Paragraphs>
  <Slides>36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Default Design</vt:lpstr>
      <vt:lpstr>Distributed Transactions</vt:lpstr>
      <vt:lpstr>Transaction</vt:lpstr>
      <vt:lpstr>Example of Transaction</vt:lpstr>
      <vt:lpstr>Transaction Primitives</vt:lpstr>
      <vt:lpstr>Operations of the Account interface</vt:lpstr>
      <vt:lpstr>Enhancing Client Cooperation by Signaling</vt:lpstr>
      <vt:lpstr>Centralized Transaction Execution</vt:lpstr>
      <vt:lpstr>Distributed Transaction Execution</vt:lpstr>
      <vt:lpstr>Properties of Transactions</vt:lpstr>
      <vt:lpstr>Serializability of Transactions</vt:lpstr>
      <vt:lpstr>Introduction to Transaction Processing (6)</vt:lpstr>
      <vt:lpstr>Concurrent execution is uncontrolled:  (a) The lost update problem. </vt:lpstr>
      <vt:lpstr>Concurrent execution is uncontrolled:  (b) The temporary update problem.</vt:lpstr>
      <vt:lpstr>Concurrent execution is uncontrolled:  (c) The incorrect summary problem.</vt:lpstr>
      <vt:lpstr>Serially Equivalent</vt:lpstr>
      <vt:lpstr>Concurrency Control – Lost Update Problem</vt:lpstr>
      <vt:lpstr>Concurrency Control – Inconsistent Retrieval Problem</vt:lpstr>
      <vt:lpstr>A serially equivalent interleaving of T and U</vt:lpstr>
      <vt:lpstr>A serially equivalent interleaving of V and W</vt:lpstr>
      <vt:lpstr>Read and write operation conflict rules</vt:lpstr>
      <vt:lpstr>A non-serially equivalent interleaving of operations of transactions T and U</vt:lpstr>
      <vt:lpstr>Solutions to Concurrency control  problems</vt:lpstr>
      <vt:lpstr>A dirty read when transaction T aborts</vt:lpstr>
      <vt:lpstr>Recoverability of Transactions</vt:lpstr>
      <vt:lpstr>Cascading aborts</vt:lpstr>
      <vt:lpstr>Overwriting uncommitted values or Pre-mature Writes</vt:lpstr>
      <vt:lpstr>Overwriting uncommitted values or Pre-mature Writes</vt:lpstr>
      <vt:lpstr>Nested transactions</vt:lpstr>
      <vt:lpstr>Nested transactions</vt:lpstr>
      <vt:lpstr>Nested transactions</vt:lpstr>
      <vt:lpstr>Nested transactions</vt:lpstr>
      <vt:lpstr>Nested transactions</vt:lpstr>
      <vt:lpstr>Distributed Transactions</vt:lpstr>
      <vt:lpstr>Distributed Transactions</vt:lpstr>
      <vt:lpstr>Distributed Transactions - Example</vt:lpstr>
      <vt:lpstr>Slide 36</vt:lpstr>
    </vt:vector>
  </TitlesOfParts>
  <Company>Clearly Presented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chart powerpoint presentation</dc:title>
  <dc:creator>Jonty Pearce</dc:creator>
  <cp:lastModifiedBy>ssn</cp:lastModifiedBy>
  <cp:revision>130</cp:revision>
  <dcterms:created xsi:type="dcterms:W3CDTF">2009-01-01T16:20:39Z</dcterms:created>
  <dcterms:modified xsi:type="dcterms:W3CDTF">2018-01-31T07:48:58Z</dcterms:modified>
</cp:coreProperties>
</file>