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67" r:id="rId3"/>
    <p:sldId id="268" r:id="rId4"/>
    <p:sldId id="269" r:id="rId5"/>
    <p:sldId id="270" r:id="rId6"/>
    <p:sldId id="287" r:id="rId7"/>
    <p:sldId id="288" r:id="rId8"/>
    <p:sldId id="289" r:id="rId9"/>
    <p:sldId id="290" r:id="rId10"/>
    <p:sldId id="271" r:id="rId11"/>
    <p:sldId id="272" r:id="rId12"/>
    <p:sldId id="273" r:id="rId13"/>
    <p:sldId id="274" r:id="rId14"/>
    <p:sldId id="291" r:id="rId15"/>
    <p:sldId id="29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94" r:id="rId24"/>
    <p:sldId id="282" r:id="rId25"/>
    <p:sldId id="283" r:id="rId26"/>
    <p:sldId id="284" r:id="rId27"/>
    <p:sldId id="285" r:id="rId28"/>
    <p:sldId id="286" r:id="rId29"/>
    <p:sldId id="297" r:id="rId30"/>
    <p:sldId id="296" r:id="rId31"/>
    <p:sldId id="293" r:id="rId3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86" autoAdjust="0"/>
    <p:restoredTop sz="94660"/>
  </p:normalViewPr>
  <p:slideViewPr>
    <p:cSldViewPr snapToGrid="0">
      <p:cViewPr>
        <p:scale>
          <a:sx n="70" d="100"/>
          <a:sy n="70" d="100"/>
        </p:scale>
        <p:origin x="-144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37A259A-938C-449A-87A1-03CF7373BA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750818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79A432-280D-42CF-8364-C1DA5AEF34D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02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F9A682-5AB9-4202-BC2C-ED2738FC3F50}" type="slidenum">
              <a:rPr lang="fr-CA" smtClean="0"/>
              <a:pPr>
                <a:defRPr/>
              </a:pPr>
              <a:t>19</a:t>
            </a:fld>
            <a:endParaRPr lang="fr-CA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83479E-1F76-496A-ACC3-B90EBD5C2658}" type="slidenum">
              <a:rPr lang="fr-CA" smtClean="0"/>
              <a:pPr>
                <a:defRPr/>
              </a:pPr>
              <a:t>20</a:t>
            </a:fld>
            <a:endParaRPr lang="fr-CA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BE687A-C886-4D9F-9090-6FC24D8401D9}" type="slidenum">
              <a:rPr lang="fr-CA" smtClean="0"/>
              <a:pPr>
                <a:defRPr/>
              </a:pPr>
              <a:t>21</a:t>
            </a:fld>
            <a:endParaRPr lang="fr-CA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3DD42F-930E-43DA-8099-5F71A482DC9B}" type="slidenum">
              <a:rPr lang="fr-CA" smtClean="0"/>
              <a:pPr>
                <a:defRPr/>
              </a:pPr>
              <a:t>22</a:t>
            </a:fld>
            <a:endParaRPr lang="fr-CA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4C2669-8DA1-497B-8E62-E936114A9AC6}" type="slidenum">
              <a:rPr lang="fr-CA" smtClean="0"/>
              <a:pPr>
                <a:defRPr/>
              </a:pPr>
              <a:t>24</a:t>
            </a:fld>
            <a:endParaRPr lang="fr-CA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E32DB8-F2D8-4AC0-94CF-77AD932DE0A5}" type="slidenum">
              <a:rPr lang="fr-CA" smtClean="0"/>
              <a:pPr>
                <a:defRPr/>
              </a:pPr>
              <a:t>25</a:t>
            </a:fld>
            <a:endParaRPr lang="fr-CA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8EF6B8-5AE8-4E09-A5E2-AED1AF367C31}" type="slidenum">
              <a:rPr lang="fr-CA" smtClean="0"/>
              <a:pPr>
                <a:defRPr/>
              </a:pPr>
              <a:t>26</a:t>
            </a:fld>
            <a:endParaRPr lang="fr-CA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5152A5-863F-4F64-BB63-B89DA494CB60}" type="slidenum">
              <a:rPr lang="fr-CA" smtClean="0"/>
              <a:pPr>
                <a:defRPr/>
              </a:pPr>
              <a:t>27</a:t>
            </a:fld>
            <a:endParaRPr lang="fr-CA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274464-74EC-4358-9BFF-3262CC8B539F}" type="slidenum">
              <a:rPr lang="fr-CA" smtClean="0"/>
              <a:pPr>
                <a:defRPr/>
              </a:pPr>
              <a:t>28</a:t>
            </a:fld>
            <a:endParaRPr lang="fr-CA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EBC0AC-3760-41F3-AE8B-92A960E107D4}" type="slidenum">
              <a:rPr lang="fr-CA" smtClean="0"/>
              <a:pPr>
                <a:defRPr/>
              </a:pPr>
              <a:t>5</a:t>
            </a:fld>
            <a:endParaRPr lang="fr-CA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2D054D-9E4D-4DFF-B17C-62BC293E455D}" type="slidenum">
              <a:rPr lang="fr-CA" smtClean="0"/>
              <a:pPr>
                <a:defRPr/>
              </a:pPr>
              <a:t>10</a:t>
            </a:fld>
            <a:endParaRPr lang="fr-CA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409D0-6C67-4BAC-86C7-5B7B5494C9CE}" type="slidenum">
              <a:rPr lang="fr-CA" smtClean="0"/>
              <a:pPr>
                <a:defRPr/>
              </a:pPr>
              <a:t>11</a:t>
            </a:fld>
            <a:endParaRPr lang="fr-CA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A87C15-AB02-4384-8371-3D4CBE8B0AFA}" type="slidenum">
              <a:rPr lang="fr-CA" smtClean="0"/>
              <a:pPr>
                <a:defRPr/>
              </a:pPr>
              <a:t>12</a:t>
            </a:fld>
            <a:endParaRPr lang="fr-CA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6A220B-AFD1-4F60-A57A-A9963050EF7B}" type="slidenum">
              <a:rPr lang="fr-CA" smtClean="0"/>
              <a:pPr>
                <a:defRPr/>
              </a:pPr>
              <a:t>13</a:t>
            </a:fld>
            <a:endParaRPr lang="fr-CA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C10A4E-C084-4202-BFD8-9EE0CE2578F5}" type="slidenum">
              <a:rPr lang="fr-CA" smtClean="0"/>
              <a:pPr>
                <a:defRPr/>
              </a:pPr>
              <a:t>16</a:t>
            </a:fld>
            <a:endParaRPr lang="fr-CA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814F43-0AB9-4490-A95C-09DAAF4A8288}" type="slidenum">
              <a:rPr lang="fr-CA" smtClean="0"/>
              <a:pPr>
                <a:defRPr/>
              </a:pPr>
              <a:t>17</a:t>
            </a:fld>
            <a:endParaRPr lang="fr-CA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D86B4F-9EC3-40EB-9C25-E1A4A88A043D}" type="slidenum">
              <a:rPr lang="fr-CA" smtClean="0"/>
              <a:pPr>
                <a:defRPr/>
              </a:pPr>
              <a:t>18</a:t>
            </a:fld>
            <a:endParaRPr lang="fr-CA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IMG_21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709613"/>
            <a:ext cx="9144000" cy="756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493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495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E58765-F737-48A0-8006-07D73B6BE3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9849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9A96A-DBAA-4F6A-B576-6E1D1B0E46A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00198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48707-8086-45B1-A672-5A2CAB4E60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52890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A4170-200D-4FFB-825B-616FC9EAC4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97747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DFAE-2253-4684-AA71-395F0E2616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08669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4EF38-BE4F-4D79-BE22-F2372540FE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90009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1366-83C9-44CF-9E2C-CE04A517006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33072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D869F-0C40-4BE6-8D60-A349C2D319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1612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320EA-8A2B-4115-A9A7-7E580CF137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7225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8C78D-E34E-4DF6-8C79-E3BBFB099C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14912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B13F-B99A-460F-B306-B43247A571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254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03D50-24A4-4812-B026-D158F3133C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0597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351C-1C5D-4B0B-A148-C2FCE1300F4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26577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IMG_2115v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14338"/>
            <a:ext cx="9144000" cy="756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4AB7506-EE48-4696-80BA-9CA2A85B24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778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en-US" b="1" dirty="0" smtClean="0"/>
              <a:t>Coordination &amp; Agreement in Group Communications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5547" y="2533650"/>
            <a:ext cx="7241058" cy="1752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550080"/>
                </a:solidFill>
                <a:latin typeface="Perpetua" pitchFamily="18" charset="0"/>
                <a:cs typeface="Times New Roman" pitchFamily="18" charset="0"/>
              </a:rPr>
              <a:t>George </a:t>
            </a:r>
            <a:r>
              <a:rPr lang="en-US" sz="2800" dirty="0" err="1" smtClean="0">
                <a:solidFill>
                  <a:srgbClr val="550080"/>
                </a:solidFill>
                <a:latin typeface="Perpetua" pitchFamily="18" charset="0"/>
                <a:cs typeface="Times New Roman" pitchFamily="18" charset="0"/>
              </a:rPr>
              <a:t>Coulouris</a:t>
            </a:r>
            <a:r>
              <a:rPr lang="en-US" sz="2800" dirty="0" smtClean="0">
                <a:solidFill>
                  <a:srgbClr val="550080"/>
                </a:solidFill>
                <a:latin typeface="Perpetua" pitchFamily="18" charset="0"/>
                <a:cs typeface="Times New Roman" pitchFamily="18" charset="0"/>
              </a:rPr>
              <a:t>, Jean </a:t>
            </a:r>
            <a:r>
              <a:rPr lang="en-US" sz="2800" dirty="0" err="1" smtClean="0">
                <a:solidFill>
                  <a:srgbClr val="550080"/>
                </a:solidFill>
                <a:latin typeface="Perpetua" pitchFamily="18" charset="0"/>
                <a:cs typeface="Times New Roman" pitchFamily="18" charset="0"/>
              </a:rPr>
              <a:t>Dollimore</a:t>
            </a:r>
            <a:r>
              <a:rPr lang="en-US" sz="2800" dirty="0" smtClean="0">
                <a:solidFill>
                  <a:srgbClr val="550080"/>
                </a:solidFill>
                <a:latin typeface="Perpetua" pitchFamily="18" charset="0"/>
                <a:cs typeface="Times New Roman" pitchFamily="18" charset="0"/>
              </a:rPr>
              <a:t> and Tim </a:t>
            </a:r>
            <a:r>
              <a:rPr lang="en-US" sz="2800" dirty="0" err="1" smtClean="0">
                <a:solidFill>
                  <a:srgbClr val="550080"/>
                </a:solidFill>
                <a:latin typeface="Perpetua" pitchFamily="18" charset="0"/>
                <a:cs typeface="Times New Roman" pitchFamily="18" charset="0"/>
              </a:rPr>
              <a:t>Kindberg</a:t>
            </a:r>
            <a:r>
              <a:rPr lang="en-US" sz="2800" dirty="0" smtClean="0">
                <a:solidFill>
                  <a:srgbClr val="550080"/>
                </a:solidFill>
                <a:latin typeface="Perpetua" pitchFamily="18" charset="0"/>
                <a:cs typeface="Times New Roman" pitchFamily="18" charset="0"/>
              </a:rPr>
              <a:t>, “Distributed Systems Concepts and Design”, Fifth Edition, Pearson Education, 2012</a:t>
            </a:r>
            <a:endParaRPr lang="en-GB" alt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B6D4EB-AFF1-4534-AC7B-1912B5FE6008}" type="slidenum">
              <a:rPr lang="fr-FR" smtClean="0"/>
              <a:pPr>
                <a:defRPr/>
              </a:pPr>
              <a:t>10</a:t>
            </a:fld>
            <a:endParaRPr lang="fr-FR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Group Communication </a:t>
            </a:r>
            <a:r>
              <a:rPr lang="en-US" baseline="-25000" smtClean="0"/>
              <a:t>(4)</a:t>
            </a:r>
          </a:p>
        </p:txBody>
      </p:sp>
      <p:sp>
        <p:nvSpPr>
          <p:cNvPr id="284675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03425" y="2362200"/>
            <a:ext cx="47291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/>
              <a:t> Basic Multicast </a:t>
            </a:r>
          </a:p>
        </p:txBody>
      </p:sp>
      <p:sp>
        <p:nvSpPr>
          <p:cNvPr id="284676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03425" y="3124200"/>
            <a:ext cx="47291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/>
              <a:t> Reliable Multicast</a:t>
            </a:r>
          </a:p>
        </p:txBody>
      </p:sp>
      <p:sp>
        <p:nvSpPr>
          <p:cNvPr id="284677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03425" y="3886200"/>
            <a:ext cx="47291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/>
              <a:t> Ordered Multicast</a:t>
            </a:r>
          </a:p>
        </p:txBody>
      </p:sp>
      <p:sp>
        <p:nvSpPr>
          <p:cNvPr id="284678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96200" y="609600"/>
            <a:ext cx="838200" cy="304800"/>
          </a:xfrm>
          <a:prstGeom prst="actionButtonHom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autoUpdateAnimBg="0"/>
      <p:bldP spid="284676" grpId="0" autoUpdateAnimBg="0"/>
      <p:bldP spid="284677" grpId="0" autoUpdateAnimBg="0"/>
      <p:bldP spid="28467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5890377"/>
            <a:ext cx="2133600" cy="476250"/>
          </a:xfrm>
        </p:spPr>
        <p:txBody>
          <a:bodyPr/>
          <a:lstStyle/>
          <a:p>
            <a:pPr>
              <a:defRPr/>
            </a:pPr>
            <a:fld id="{96D76C6C-C390-42A1-AFC4-2C9F04DE9672}" type="slidenum">
              <a:rPr lang="fr-FR" smtClean="0"/>
              <a:pPr>
                <a:defRPr/>
              </a:pPr>
              <a:t>11</a:t>
            </a:fld>
            <a:endParaRPr lang="fr-FR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8021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Basic Multicast </a:t>
            </a: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2987675" y="4274302"/>
            <a:ext cx="4111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1600" b="1"/>
              <a:t>Use of threads to perform the send operations simultaneously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762000" y="141839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b="1"/>
              <a:t>Objective:</a:t>
            </a:r>
            <a:r>
              <a:rPr lang="en-US" sz="2000"/>
              <a:t> Guarantee that a correct process will eventually deliver the message as long as the multicaster does not crash</a:t>
            </a: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762000" y="225341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b="1"/>
              <a:t>Primitives:</a:t>
            </a:r>
            <a:r>
              <a:rPr lang="en-US" sz="2000"/>
              <a:t> B_multicast, B_deliver</a:t>
            </a: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762000" y="278681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b="1"/>
              <a:t>Implementation:</a:t>
            </a:r>
            <a:r>
              <a:rPr lang="en-US" sz="2000"/>
              <a:t> Use a reliable one-to-one communication</a:t>
            </a: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1676400" y="3812340"/>
            <a:ext cx="640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folHlink"/>
                </a:solidFill>
              </a:rPr>
              <a:t>For each process p </a:t>
            </a:r>
            <a:r>
              <a:rPr lang="en-US" sz="2000" b="1">
                <a:solidFill>
                  <a:schemeClr val="folHlink"/>
                </a:solidFill>
                <a:sym typeface="Symbol" pitchFamily="18" charset="2"/>
              </a:rPr>
              <a:t> g, send(p, m);</a:t>
            </a:r>
          </a:p>
        </p:txBody>
      </p:sp>
      <p:sp>
        <p:nvSpPr>
          <p:cNvPr id="286728" name="Rectangle 8"/>
          <p:cNvSpPr>
            <a:spLocks noChangeArrowheads="1"/>
          </p:cNvSpPr>
          <p:nvPr/>
        </p:nvSpPr>
        <p:spPr bwMode="auto">
          <a:xfrm>
            <a:off x="1447800" y="3355140"/>
            <a:ext cx="2692400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To B_multicast(g, m)</a:t>
            </a:r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1676400" y="4764840"/>
            <a:ext cx="640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folHlink"/>
                </a:solidFill>
                <a:sym typeface="Symbol" pitchFamily="18" charset="2"/>
              </a:rPr>
              <a:t>B_deliver(m) to p</a:t>
            </a:r>
          </a:p>
        </p:txBody>
      </p:sp>
      <p:sp>
        <p:nvSpPr>
          <p:cNvPr id="286730" name="Rectangle 10"/>
          <p:cNvSpPr>
            <a:spLocks noChangeArrowheads="1"/>
          </p:cNvSpPr>
          <p:nvPr/>
        </p:nvSpPr>
        <p:spPr bwMode="auto">
          <a:xfrm>
            <a:off x="500034" y="4360036"/>
            <a:ext cx="2395538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On receive(m) at p</a:t>
            </a:r>
          </a:p>
        </p:txBody>
      </p:sp>
      <p:sp>
        <p:nvSpPr>
          <p:cNvPr id="286731" name="Rectangle 11"/>
          <p:cNvSpPr>
            <a:spLocks noChangeArrowheads="1"/>
          </p:cNvSpPr>
          <p:nvPr/>
        </p:nvSpPr>
        <p:spPr bwMode="auto">
          <a:xfrm>
            <a:off x="762000" y="5188399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b="1" dirty="0"/>
              <a:t>Unreliable:</a:t>
            </a:r>
            <a:r>
              <a:rPr lang="en-US" sz="2000" dirty="0"/>
              <a:t> </a:t>
            </a:r>
            <a:r>
              <a:rPr lang="en-US" sz="2000" dirty="0" smtClean="0"/>
              <a:t> Retransmission &amp; Acknowledgments </a:t>
            </a:r>
            <a:r>
              <a:rPr lang="en-US" sz="2000" dirty="0"/>
              <a:t>may be dropped</a:t>
            </a:r>
          </a:p>
        </p:txBody>
      </p:sp>
      <p:sp>
        <p:nvSpPr>
          <p:cNvPr id="286732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96200" y="254752"/>
            <a:ext cx="838200" cy="304800"/>
          </a:xfrm>
          <a:prstGeom prst="actionButtonHom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autoUpdateAnimBg="0"/>
      <p:bldP spid="286724" grpId="0" autoUpdateAnimBg="0"/>
      <p:bldP spid="286725" grpId="0" autoUpdateAnimBg="0"/>
      <p:bldP spid="286726" grpId="0" autoUpdateAnimBg="0"/>
      <p:bldP spid="286727" grpId="0" autoUpdateAnimBg="0"/>
      <p:bldP spid="286728" grpId="0" animBg="1" autoUpdateAnimBg="0"/>
      <p:bldP spid="286728" grpId="1" animBg="1"/>
      <p:bldP spid="286729" grpId="0" autoUpdateAnimBg="0"/>
      <p:bldP spid="286730" grpId="0" animBg="1" autoUpdateAnimBg="0"/>
      <p:bldP spid="286731" grpId="0" autoUpdateAnimBg="0"/>
      <p:bldP spid="28673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742D26-D852-4B16-99A4-97C57618365D}" type="slidenum">
              <a:rPr lang="fr-FR" smtClean="0"/>
              <a:pPr>
                <a:defRPr/>
              </a:pPr>
              <a:t>12</a:t>
            </a:fld>
            <a:endParaRPr lang="fr-FR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57200"/>
            <a:ext cx="7612062" cy="1143000"/>
          </a:xfrm>
        </p:spPr>
        <p:txBody>
          <a:bodyPr/>
          <a:lstStyle/>
          <a:p>
            <a:pPr eaLnBrk="1" hangingPunct="1"/>
            <a:r>
              <a:rPr lang="en-US" smtClean="0"/>
              <a:t>Reliable Multicast</a:t>
            </a:r>
            <a:r>
              <a:rPr lang="en-US" sz="3600" smtClean="0"/>
              <a:t> </a:t>
            </a:r>
            <a:r>
              <a:rPr lang="en-US" sz="3600" baseline="-25000" smtClean="0"/>
              <a:t>(1)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1752600"/>
            <a:ext cx="7772400" cy="1311275"/>
            <a:chOff x="480" y="1104"/>
            <a:chExt cx="4896" cy="826"/>
          </a:xfrm>
        </p:grpSpPr>
        <p:sp>
          <p:nvSpPr>
            <p:cNvPr id="40968" name="Rectangle 4"/>
            <p:cNvSpPr>
              <a:spLocks noChangeArrowheads="1"/>
            </p:cNvSpPr>
            <p:nvPr/>
          </p:nvSpPr>
          <p:spPr bwMode="auto">
            <a:xfrm>
              <a:off x="768" y="1450"/>
              <a:ext cx="44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90500" indent="-190500" algn="just">
                <a:buClr>
                  <a:schemeClr val="hlink"/>
                </a:buClr>
                <a:buFont typeface="Wingdings" pitchFamily="2" charset="2"/>
                <a:buChar char="§"/>
              </a:pPr>
              <a:r>
                <a:rPr lang="en-US" sz="2200"/>
                <a:t> </a:t>
              </a:r>
              <a:r>
                <a:rPr lang="en-US" sz="2200" b="1">
                  <a:solidFill>
                    <a:schemeClr val="hlink"/>
                  </a:solidFill>
                </a:rPr>
                <a:t>Integrity:</a:t>
              </a:r>
              <a:r>
                <a:rPr lang="en-US" sz="2200"/>
                <a:t> A correct process P delivers the message m at most once</a:t>
              </a:r>
            </a:p>
          </p:txBody>
        </p:sp>
        <p:sp>
          <p:nvSpPr>
            <p:cNvPr id="40969" name="Rectangle 5"/>
            <p:cNvSpPr>
              <a:spLocks noChangeArrowheads="1"/>
            </p:cNvSpPr>
            <p:nvPr/>
          </p:nvSpPr>
          <p:spPr bwMode="auto">
            <a:xfrm>
              <a:off x="480" y="1104"/>
              <a:ext cx="489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sz="2200" b="1"/>
                <a:t>Properties to satisfy:</a:t>
              </a:r>
              <a:endParaRPr lang="en-US" sz="2200" baseline="-25000"/>
            </a:p>
          </p:txBody>
        </p:sp>
      </p:grp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1219200" y="32004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 algn="just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200"/>
              <a:t> </a:t>
            </a:r>
            <a:r>
              <a:rPr lang="en-US" sz="2200" b="1">
                <a:solidFill>
                  <a:schemeClr val="hlink"/>
                </a:solidFill>
              </a:rPr>
              <a:t>Validity:</a:t>
            </a:r>
            <a:r>
              <a:rPr lang="en-US" sz="2200"/>
              <a:t> If a correct process multicasts a message m, then it will eventually deliver m</a:t>
            </a:r>
          </a:p>
        </p:txBody>
      </p:sp>
      <p:sp>
        <p:nvSpPr>
          <p:cNvPr id="288775" name="Rectangle 7"/>
          <p:cNvSpPr>
            <a:spLocks noChangeArrowheads="1"/>
          </p:cNvSpPr>
          <p:nvPr/>
        </p:nvSpPr>
        <p:spPr bwMode="auto">
          <a:xfrm>
            <a:off x="1219200" y="4149725"/>
            <a:ext cx="70104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 algn="just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200"/>
              <a:t> </a:t>
            </a:r>
            <a:r>
              <a:rPr lang="en-US" sz="2200" b="1">
                <a:solidFill>
                  <a:schemeClr val="hlink"/>
                </a:solidFill>
              </a:rPr>
              <a:t>Agreement:</a:t>
            </a:r>
            <a:r>
              <a:rPr lang="en-US" sz="2200"/>
              <a:t> If a correct process delivers the message m, then all other correct processes in group(m) will eventually deliver m</a:t>
            </a:r>
          </a:p>
        </p:txBody>
      </p:sp>
      <p:sp>
        <p:nvSpPr>
          <p:cNvPr id="288776" name="Rectangle 8"/>
          <p:cNvSpPr>
            <a:spLocks noChangeArrowheads="1"/>
          </p:cNvSpPr>
          <p:nvPr/>
        </p:nvSpPr>
        <p:spPr bwMode="auto">
          <a:xfrm>
            <a:off x="762000" y="544512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/>
              <a:t>Primitives:</a:t>
            </a:r>
            <a:r>
              <a:rPr lang="en-US"/>
              <a:t> R_multicast, R_deliver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4" grpId="0" autoUpdateAnimBg="0"/>
      <p:bldP spid="288775" grpId="0" autoUpdateAnimBg="0"/>
      <p:bldP spid="28877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22417" y="5859023"/>
            <a:ext cx="2133600" cy="476250"/>
          </a:xfrm>
        </p:spPr>
        <p:txBody>
          <a:bodyPr/>
          <a:lstStyle/>
          <a:p>
            <a:pPr>
              <a:defRPr/>
            </a:pPr>
            <a:fld id="{06241AEC-AA27-4A36-9298-82685160E4B1}" type="slidenum">
              <a:rPr lang="fr-FR" smtClean="0"/>
              <a:pPr>
                <a:defRPr/>
              </a:pPr>
              <a:t>13</a:t>
            </a:fld>
            <a:endParaRPr lang="fr-FR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6155" y="70998"/>
            <a:ext cx="7612062" cy="1143000"/>
          </a:xfrm>
        </p:spPr>
        <p:txBody>
          <a:bodyPr/>
          <a:lstStyle/>
          <a:p>
            <a:pPr eaLnBrk="1" hangingPunct="1"/>
            <a:r>
              <a:rPr lang="en-US" smtClean="0"/>
              <a:t>Reliable Multicast </a:t>
            </a:r>
            <a:r>
              <a:rPr lang="en-US" baseline="-25000" smtClean="0"/>
              <a:t>(2)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1441617" y="2280798"/>
            <a:ext cx="2971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>
                <a:solidFill>
                  <a:schemeClr val="folHlink"/>
                </a:solidFill>
              </a:rPr>
              <a:t>msgReceived := {};</a:t>
            </a: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1136817" y="1875986"/>
            <a:ext cx="1803400" cy="4270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/>
              <a:t>Initialization</a:t>
            </a: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1517817" y="3407923"/>
            <a:ext cx="7010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 dirty="0">
                <a:solidFill>
                  <a:schemeClr val="folHlink"/>
                </a:solidFill>
              </a:rPr>
              <a:t>B-multicast(g, m);	// p </a:t>
            </a:r>
            <a:r>
              <a:rPr lang="en-US" sz="2200" b="1" dirty="0">
                <a:solidFill>
                  <a:schemeClr val="folHlink"/>
                </a:solidFill>
                <a:sym typeface="Symbol" pitchFamily="18" charset="2"/>
              </a:rPr>
              <a:t></a:t>
            </a:r>
            <a:r>
              <a:rPr lang="en-US" sz="2200" b="1" dirty="0">
                <a:solidFill>
                  <a:schemeClr val="folHlink"/>
                </a:solidFill>
              </a:rPr>
              <a:t>g</a:t>
            </a:r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1136817" y="2876111"/>
            <a:ext cx="3124200" cy="4270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</a:rPr>
              <a:t>R-multicast(g, m) by p</a:t>
            </a:r>
            <a:endParaRPr lang="en-US" sz="2200" b="1"/>
          </a:p>
        </p:txBody>
      </p:sp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527217" y="1366398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>
                <a:solidFill>
                  <a:schemeClr val="bg2"/>
                </a:solidFill>
              </a:rPr>
              <a:t>Implementation using B-multicast:</a:t>
            </a:r>
          </a:p>
        </p:txBody>
      </p:sp>
      <p:sp>
        <p:nvSpPr>
          <p:cNvPr id="290824" name="Rectangle 8"/>
          <p:cNvSpPr>
            <a:spLocks noChangeArrowheads="1"/>
          </p:cNvSpPr>
          <p:nvPr/>
        </p:nvSpPr>
        <p:spPr bwMode="auto">
          <a:xfrm>
            <a:off x="1136817" y="3933386"/>
            <a:ext cx="4905375" cy="4270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</a:rPr>
              <a:t>B-deliver(m) by q with g = group(m)</a:t>
            </a:r>
            <a:endParaRPr lang="en-US" sz="2200" b="1"/>
          </a:p>
        </p:txBody>
      </p:sp>
      <p:sp>
        <p:nvSpPr>
          <p:cNvPr id="290825" name="Rectangle 9"/>
          <p:cNvSpPr>
            <a:spLocks noChangeArrowheads="1"/>
          </p:cNvSpPr>
          <p:nvPr/>
        </p:nvSpPr>
        <p:spPr bwMode="auto">
          <a:xfrm>
            <a:off x="1517817" y="4406461"/>
            <a:ext cx="30273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200" b="1" u="sng">
                <a:solidFill>
                  <a:schemeClr val="folHlink"/>
                </a:solidFill>
              </a:rPr>
              <a:t>If</a:t>
            </a:r>
            <a:r>
              <a:rPr lang="en-US" sz="2200" b="1">
                <a:solidFill>
                  <a:schemeClr val="folHlink"/>
                </a:solidFill>
              </a:rPr>
              <a:t> (m </a:t>
            </a:r>
            <a:r>
              <a:rPr lang="en-US" sz="2200" b="1">
                <a:solidFill>
                  <a:schemeClr val="folHlink"/>
                </a:solidFill>
                <a:sym typeface="Symbol" pitchFamily="18" charset="2"/>
              </a:rPr>
              <a:t> </a:t>
            </a:r>
            <a:r>
              <a:rPr lang="en-US" sz="2200" b="1">
                <a:solidFill>
                  <a:schemeClr val="folHlink"/>
                </a:solidFill>
              </a:rPr>
              <a:t>msgReceived)</a:t>
            </a:r>
          </a:p>
        </p:txBody>
      </p:sp>
      <p:sp>
        <p:nvSpPr>
          <p:cNvPr id="290826" name="Rectangle 10"/>
          <p:cNvSpPr>
            <a:spLocks noChangeArrowheads="1"/>
          </p:cNvSpPr>
          <p:nvPr/>
        </p:nvSpPr>
        <p:spPr bwMode="auto">
          <a:xfrm>
            <a:off x="1517817" y="4862073"/>
            <a:ext cx="74676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 u="sng">
                <a:solidFill>
                  <a:schemeClr val="folHlink"/>
                </a:solidFill>
              </a:rPr>
              <a:t>Then</a:t>
            </a:r>
            <a:r>
              <a:rPr lang="en-US" sz="2200" b="1">
                <a:solidFill>
                  <a:schemeClr val="folHlink"/>
                </a:solidFill>
              </a:rPr>
              <a:t>  	msgReceived := msgReceived </a:t>
            </a:r>
            <a:r>
              <a:rPr lang="en-US" sz="2200" b="1">
                <a:solidFill>
                  <a:schemeClr val="folHlink"/>
                </a:solidFill>
                <a:sym typeface="Symbol" pitchFamily="18" charset="2"/>
              </a:rPr>
              <a:t> {m}</a:t>
            </a:r>
            <a:r>
              <a:rPr lang="en-US" sz="2200" b="1">
                <a:solidFill>
                  <a:schemeClr val="folHlink"/>
                </a:solidFill>
              </a:rPr>
              <a:t>; </a:t>
            </a:r>
          </a:p>
          <a:p>
            <a:pPr eaLnBrk="0" hangingPunct="0"/>
            <a:r>
              <a:rPr lang="en-US" sz="2200" b="1">
                <a:solidFill>
                  <a:schemeClr val="folHlink"/>
                </a:solidFill>
              </a:rPr>
              <a:t>	</a:t>
            </a:r>
            <a:r>
              <a:rPr lang="en-US" sz="2200" b="1" u="sng">
                <a:solidFill>
                  <a:schemeClr val="folHlink"/>
                </a:solidFill>
              </a:rPr>
              <a:t>If</a:t>
            </a:r>
            <a:r>
              <a:rPr lang="en-US" sz="2200" b="1">
                <a:solidFill>
                  <a:schemeClr val="folHlink"/>
                </a:solidFill>
              </a:rPr>
              <a:t> (q </a:t>
            </a:r>
            <a:r>
              <a:rPr lang="en-US" sz="2200" b="1">
                <a:solidFill>
                  <a:schemeClr val="folHlink"/>
                </a:solidFill>
                <a:sym typeface="Symbol" pitchFamily="18" charset="2"/>
              </a:rPr>
              <a:t> p) </a:t>
            </a:r>
            <a:r>
              <a:rPr lang="en-US" sz="2200" b="1" u="sng">
                <a:solidFill>
                  <a:schemeClr val="folHlink"/>
                </a:solidFill>
                <a:sym typeface="Symbol" pitchFamily="18" charset="2"/>
              </a:rPr>
              <a:t>Then </a:t>
            </a:r>
            <a:r>
              <a:rPr lang="en-US" sz="2200" b="1">
                <a:solidFill>
                  <a:schemeClr val="folHlink"/>
                </a:solidFill>
                <a:sym typeface="Symbol" pitchFamily="18" charset="2"/>
              </a:rPr>
              <a:t>B-multicast(g, m);</a:t>
            </a:r>
          </a:p>
          <a:p>
            <a:pPr eaLnBrk="0" hangingPunct="0"/>
            <a:r>
              <a:rPr lang="en-US" sz="2200" b="1">
                <a:solidFill>
                  <a:schemeClr val="folHlink"/>
                </a:solidFill>
                <a:sym typeface="Symbol" pitchFamily="18" charset="2"/>
              </a:rPr>
              <a:t>	R-deliver(m);</a:t>
            </a:r>
            <a:endParaRPr lang="en-US" sz="2200" b="1">
              <a:solidFill>
                <a:schemeClr val="folHlink"/>
              </a:solidFill>
            </a:endParaRPr>
          </a:p>
        </p:txBody>
      </p:sp>
      <p:sp>
        <p:nvSpPr>
          <p:cNvPr id="290827" name="Text Box 11"/>
          <p:cNvSpPr txBox="1">
            <a:spLocks noChangeArrowheads="1"/>
          </p:cNvSpPr>
          <p:nvPr/>
        </p:nvSpPr>
        <p:spPr bwMode="auto">
          <a:xfrm>
            <a:off x="5023017" y="1975998"/>
            <a:ext cx="350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Correct algorithm, but inefficient </a:t>
            </a:r>
          </a:p>
          <a:p>
            <a:r>
              <a:rPr lang="en-US" sz="1800" b="1">
                <a:solidFill>
                  <a:schemeClr val="hlink"/>
                </a:solidFill>
              </a:rPr>
              <a:t>(each message is sent |g| times to each process) </a:t>
            </a:r>
          </a:p>
        </p:txBody>
      </p:sp>
      <p:sp>
        <p:nvSpPr>
          <p:cNvPr id="290829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461417" y="223398"/>
            <a:ext cx="838200" cy="304800"/>
          </a:xfrm>
          <a:prstGeom prst="actionButtonHom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0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08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9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autoUpdateAnimBg="0"/>
      <p:bldP spid="290820" grpId="0" animBg="1" autoUpdateAnimBg="0"/>
      <p:bldP spid="290820" grpId="1" animBg="1"/>
      <p:bldP spid="290821" grpId="0" autoUpdateAnimBg="0"/>
      <p:bldP spid="290822" grpId="0" animBg="1" autoUpdateAnimBg="0"/>
      <p:bldP spid="290822" grpId="1" animBg="1"/>
      <p:bldP spid="290823" grpId="0" build="p" autoUpdateAnimBg="0" advAuto="0"/>
      <p:bldP spid="290824" grpId="0" animBg="1" autoUpdateAnimBg="0"/>
      <p:bldP spid="290824" grpId="1" animBg="1"/>
      <p:bldP spid="290825" grpId="0" autoUpdateAnimBg="0"/>
      <p:bldP spid="290826" grpId="0" autoUpdateAnimBg="0"/>
      <p:bldP spid="290827" grpId="0" autoUpdateAnimBg="0"/>
      <p:bldP spid="29082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7903"/>
          </a:xfrm>
        </p:spPr>
        <p:txBody>
          <a:bodyPr/>
          <a:lstStyle/>
          <a:p>
            <a:r>
              <a:rPr lang="en-US" dirty="0" smtClean="0"/>
              <a:t>Reliable Multicast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4779" y="1037230"/>
            <a:ext cx="8662086" cy="5088933"/>
          </a:xfrm>
        </p:spPr>
        <p:txBody>
          <a:bodyPr/>
          <a:lstStyle/>
          <a:p>
            <a:pPr algn="just"/>
            <a:r>
              <a:rPr lang="en-US" sz="2400" b="1" dirty="0" smtClean="0">
                <a:solidFill>
                  <a:srgbClr val="663300"/>
                </a:solidFill>
              </a:rPr>
              <a:t>Reliable Multicast over IP Multicast</a:t>
            </a:r>
          </a:p>
          <a:p>
            <a:pPr algn="just"/>
            <a:r>
              <a:rPr lang="en-US" sz="2400" dirty="0" smtClean="0"/>
              <a:t>R-multicast  use a combination of IP multicast, </a:t>
            </a:r>
            <a:r>
              <a:rPr lang="en-US" sz="2400" b="1" dirty="0" smtClean="0">
                <a:solidFill>
                  <a:srgbClr val="00B050"/>
                </a:solidFill>
              </a:rPr>
              <a:t>piggybacked acknowledgements</a:t>
            </a:r>
            <a:r>
              <a:rPr lang="en-US" sz="2400" dirty="0" smtClean="0"/>
              <a:t> (that is, acknowledgements attached to other messages) and </a:t>
            </a:r>
            <a:r>
              <a:rPr lang="en-US" sz="2400" b="1" dirty="0" smtClean="0">
                <a:solidFill>
                  <a:srgbClr val="00B050"/>
                </a:solidFill>
              </a:rPr>
              <a:t>negative acknowledgements</a:t>
            </a:r>
          </a:p>
          <a:p>
            <a:pPr algn="just"/>
            <a:r>
              <a:rPr lang="en-US" sz="2400" dirty="0" smtClean="0"/>
              <a:t>Piggyback acknowledgements on the </a:t>
            </a:r>
            <a:r>
              <a:rPr lang="en-US" sz="2400" b="1" dirty="0" smtClean="0">
                <a:solidFill>
                  <a:srgbClr val="FF0000"/>
                </a:solidFill>
              </a:rPr>
              <a:t>messages</a:t>
            </a:r>
            <a:r>
              <a:rPr lang="en-US" sz="2400" dirty="0" smtClean="0"/>
              <a:t> that they </a:t>
            </a:r>
            <a:r>
              <a:rPr lang="en-US" sz="2400" b="1" dirty="0" smtClean="0">
                <a:solidFill>
                  <a:srgbClr val="FF0000"/>
                </a:solidFill>
              </a:rPr>
              <a:t>send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rgbClr val="FF0000"/>
                </a:solidFill>
              </a:rPr>
              <a:t>group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Processes send a </a:t>
            </a:r>
            <a:r>
              <a:rPr lang="en-US" sz="2400" b="1" dirty="0" smtClean="0">
                <a:solidFill>
                  <a:srgbClr val="FF0000"/>
                </a:solidFill>
              </a:rPr>
              <a:t>separate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response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message</a:t>
            </a:r>
            <a:r>
              <a:rPr lang="en-US" sz="2400" dirty="0" smtClean="0"/>
              <a:t> only when they detect that they have </a:t>
            </a:r>
            <a:r>
              <a:rPr lang="en-US" sz="2400" b="1" dirty="0" smtClean="0">
                <a:solidFill>
                  <a:srgbClr val="FF0000"/>
                </a:solidFill>
              </a:rPr>
              <a:t>missed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FF0000"/>
                </a:solidFill>
              </a:rPr>
              <a:t>message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A response indicating the </a:t>
            </a:r>
            <a:r>
              <a:rPr lang="en-US" sz="2400" b="1" dirty="0" smtClean="0">
                <a:solidFill>
                  <a:srgbClr val="FF0000"/>
                </a:solidFill>
              </a:rPr>
              <a:t>absence</a:t>
            </a:r>
            <a:r>
              <a:rPr lang="en-US" sz="2400" dirty="0" smtClean="0"/>
              <a:t> of an </a:t>
            </a:r>
            <a:r>
              <a:rPr lang="en-US" sz="2400" b="1" dirty="0" smtClean="0">
                <a:solidFill>
                  <a:srgbClr val="FF0000"/>
                </a:solidFill>
              </a:rPr>
              <a:t>expected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message</a:t>
            </a:r>
            <a:r>
              <a:rPr lang="en-US" sz="2400" dirty="0" smtClean="0"/>
              <a:t> is known as a </a:t>
            </a:r>
            <a:r>
              <a:rPr lang="en-US" sz="2400" b="1" dirty="0" smtClean="0">
                <a:solidFill>
                  <a:srgbClr val="FF0000"/>
                </a:solidFill>
              </a:rPr>
              <a:t>negative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acknowledgement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7903"/>
          </a:xfrm>
        </p:spPr>
        <p:txBody>
          <a:bodyPr/>
          <a:lstStyle/>
          <a:p>
            <a:r>
              <a:rPr lang="en-US" dirty="0" smtClean="0"/>
              <a:t>Reliable Multicast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4779" y="1037230"/>
            <a:ext cx="8662086" cy="5088933"/>
          </a:xfrm>
        </p:spPr>
        <p:txBody>
          <a:bodyPr/>
          <a:lstStyle/>
          <a:p>
            <a:pPr algn="just"/>
            <a:r>
              <a:rPr lang="en-US" sz="2800" b="1" dirty="0" smtClean="0">
                <a:solidFill>
                  <a:srgbClr val="663300"/>
                </a:solidFill>
              </a:rPr>
              <a:t>Uniform Agreement</a:t>
            </a:r>
          </a:p>
          <a:p>
            <a:pPr algn="just"/>
            <a:r>
              <a:rPr lang="en-US" sz="2800" dirty="0" smtClean="0"/>
              <a:t>If a process, whether it is correct or fails, delivers message m, then all correct processes in group(m) will eventually deliver m.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BEEE1-9589-446C-B53E-AB7A21711CED}" type="slidenum">
              <a:rPr lang="fr-FR" smtClean="0"/>
              <a:pPr>
                <a:defRPr/>
              </a:pPr>
              <a:t>16</a:t>
            </a:fld>
            <a:endParaRPr lang="fr-FR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Ordered Multicast </a:t>
            </a:r>
            <a:endParaRPr lang="en-US" baseline="-25000" smtClean="0"/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609600" y="19050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>
                <a:solidFill>
                  <a:srgbClr val="080808"/>
                </a:solidFill>
              </a:rPr>
              <a:t>Ordering categories:</a:t>
            </a:r>
            <a:endParaRPr lang="en-US" baseline="-25000">
              <a:solidFill>
                <a:srgbClr val="080808"/>
              </a:solidFill>
            </a:endParaRPr>
          </a:p>
        </p:txBody>
      </p:sp>
      <p:sp>
        <p:nvSpPr>
          <p:cNvPr id="292869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619250" y="2362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FIFO Ordering</a:t>
            </a:r>
          </a:p>
        </p:txBody>
      </p:sp>
      <p:sp>
        <p:nvSpPr>
          <p:cNvPr id="29287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619250" y="29718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Total Ordering</a:t>
            </a:r>
          </a:p>
        </p:txBody>
      </p:sp>
      <p:sp>
        <p:nvSpPr>
          <p:cNvPr id="292871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619250" y="3657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 Causal Ordering</a:t>
            </a:r>
          </a:p>
        </p:txBody>
      </p:sp>
      <p:sp>
        <p:nvSpPr>
          <p:cNvPr id="292873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96200" y="609600"/>
            <a:ext cx="838200" cy="304800"/>
          </a:xfrm>
          <a:prstGeom prst="actionButtonHom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>
              <a:solidFill>
                <a:schemeClr val="hlink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19250" y="4419600"/>
            <a:ext cx="617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dirty="0"/>
              <a:t>Hybrid Ordering:  Total-Causal,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2635250" algn="l"/>
              </a:tabLst>
              <a:defRPr/>
            </a:pPr>
            <a:r>
              <a:rPr lang="en-US" dirty="0"/>
              <a:t>			Total-FIFO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autoUpdateAnimBg="0"/>
      <p:bldP spid="292869" grpId="0" autoUpdateAnimBg="0"/>
      <p:bldP spid="292870" grpId="0" autoUpdateAnimBg="0"/>
      <p:bldP spid="292871" grpId="0" autoUpdateAnimBg="0"/>
      <p:bldP spid="292873" grpId="0" animBg="1" autoUpdateAnimBg="0"/>
      <p:bldP spid="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951AA-8B18-4CAC-92DF-88C4FFE0CBF6}" type="slidenum">
              <a:rPr lang="fr-FR" smtClean="0"/>
              <a:pPr>
                <a:defRPr/>
              </a:pPr>
              <a:t>17</a:t>
            </a:fld>
            <a:endParaRPr lang="fr-FR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3200400"/>
            <a:ext cx="5580063" cy="3019425"/>
            <a:chOff x="1200" y="2092"/>
            <a:chExt cx="3515" cy="1902"/>
          </a:xfrm>
        </p:grpSpPr>
        <p:sp>
          <p:nvSpPr>
            <p:cNvPr id="44077" name="Line 3"/>
            <p:cNvSpPr>
              <a:spLocks noChangeShapeType="1"/>
            </p:cNvSpPr>
            <p:nvPr/>
          </p:nvSpPr>
          <p:spPr bwMode="auto">
            <a:xfrm>
              <a:off x="1632" y="2092"/>
              <a:ext cx="0" cy="1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8" name="Line 4"/>
            <p:cNvSpPr>
              <a:spLocks noChangeShapeType="1"/>
            </p:cNvSpPr>
            <p:nvPr/>
          </p:nvSpPr>
          <p:spPr bwMode="auto">
            <a:xfrm>
              <a:off x="4320" y="2092"/>
              <a:ext cx="0" cy="1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9" name="Line 5"/>
            <p:cNvSpPr>
              <a:spLocks noChangeShapeType="1"/>
            </p:cNvSpPr>
            <p:nvPr/>
          </p:nvSpPr>
          <p:spPr bwMode="auto">
            <a:xfrm>
              <a:off x="2976" y="2092"/>
              <a:ext cx="0" cy="1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80" name="Text Box 6"/>
            <p:cNvSpPr txBox="1">
              <a:spLocks noChangeArrowheads="1"/>
            </p:cNvSpPr>
            <p:nvPr/>
          </p:nvSpPr>
          <p:spPr bwMode="auto">
            <a:xfrm>
              <a:off x="1200" y="3744"/>
              <a:ext cx="8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Process 1</a:t>
              </a:r>
            </a:p>
          </p:txBody>
        </p:sp>
        <p:sp>
          <p:nvSpPr>
            <p:cNvPr id="44081" name="Text Box 7"/>
            <p:cNvSpPr txBox="1">
              <a:spLocks noChangeArrowheads="1"/>
            </p:cNvSpPr>
            <p:nvPr/>
          </p:nvSpPr>
          <p:spPr bwMode="auto">
            <a:xfrm>
              <a:off x="2556" y="3744"/>
              <a:ext cx="8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Process 2</a:t>
              </a:r>
            </a:p>
          </p:txBody>
        </p:sp>
        <p:sp>
          <p:nvSpPr>
            <p:cNvPr id="44082" name="Text Box 8"/>
            <p:cNvSpPr txBox="1">
              <a:spLocks noChangeArrowheads="1"/>
            </p:cNvSpPr>
            <p:nvPr/>
          </p:nvSpPr>
          <p:spPr bwMode="auto">
            <a:xfrm>
              <a:off x="3888" y="3744"/>
              <a:ext cx="8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Process 3</a:t>
              </a:r>
            </a:p>
          </p:txBody>
        </p:sp>
      </p:grpSp>
      <p:sp>
        <p:nvSpPr>
          <p:cNvPr id="4403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FIFO Ordering </a:t>
            </a:r>
            <a:r>
              <a:rPr lang="en-US" baseline="-25000" smtClean="0"/>
              <a:t>(1)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762000" y="1752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If a correct process issues multicast(g, m</a:t>
            </a:r>
            <a:r>
              <a:rPr lang="en-US" baseline="-25000"/>
              <a:t>1</a:t>
            </a:r>
            <a:r>
              <a:rPr lang="en-US"/>
              <a:t>) and then multicast(g, m</a:t>
            </a:r>
            <a:r>
              <a:rPr lang="en-US" baseline="-25000"/>
              <a:t>2</a:t>
            </a:r>
            <a:r>
              <a:rPr lang="en-US"/>
              <a:t>), then every correct process that delivers m</a:t>
            </a:r>
            <a:r>
              <a:rPr lang="en-US" baseline="-25000"/>
              <a:t>2</a:t>
            </a:r>
            <a:r>
              <a:rPr lang="en-US"/>
              <a:t> will deliver m</a:t>
            </a:r>
            <a:r>
              <a:rPr lang="en-US" baseline="-25000"/>
              <a:t>1</a:t>
            </a:r>
            <a:r>
              <a:rPr lang="en-US"/>
              <a:t> before  m</a:t>
            </a:r>
            <a:r>
              <a:rPr lang="en-US" baseline="-25000"/>
              <a:t>2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76400" y="2895600"/>
            <a:ext cx="609600" cy="503238"/>
            <a:chOff x="1056" y="1824"/>
            <a:chExt cx="384" cy="317"/>
          </a:xfrm>
        </p:grpSpPr>
        <p:sp>
          <p:nvSpPr>
            <p:cNvPr id="44075" name="Oval 12"/>
            <p:cNvSpPr>
              <a:spLocks noChangeArrowheads="1"/>
            </p:cNvSpPr>
            <p:nvPr/>
          </p:nvSpPr>
          <p:spPr bwMode="auto">
            <a:xfrm>
              <a:off x="1344" y="2045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Rectangle 13"/>
            <p:cNvSpPr>
              <a:spLocks noChangeArrowheads="1"/>
            </p:cNvSpPr>
            <p:nvPr/>
          </p:nvSpPr>
          <p:spPr bwMode="auto">
            <a:xfrm>
              <a:off x="1056" y="1824"/>
              <a:ext cx="3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m</a:t>
              </a:r>
              <a:r>
                <a:rPr lang="en-US" sz="2000" baseline="-25000"/>
                <a:t>1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133600" y="3322638"/>
            <a:ext cx="152400" cy="563562"/>
            <a:chOff x="1584" y="2169"/>
            <a:chExt cx="96" cy="355"/>
          </a:xfrm>
        </p:grpSpPr>
        <p:sp>
          <p:nvSpPr>
            <p:cNvPr id="44073" name="Rectangle 15"/>
            <p:cNvSpPr>
              <a:spLocks noChangeArrowheads="1"/>
            </p:cNvSpPr>
            <p:nvPr/>
          </p:nvSpPr>
          <p:spPr bwMode="auto">
            <a:xfrm>
              <a:off x="1584" y="242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074" name="AutoShape 16"/>
            <p:cNvCxnSpPr>
              <a:cxnSpLocks noChangeShapeType="1"/>
              <a:stCxn id="44075" idx="2"/>
              <a:endCxn id="44073" idx="1"/>
            </p:cNvCxnSpPr>
            <p:nvPr/>
          </p:nvCxnSpPr>
          <p:spPr bwMode="auto">
            <a:xfrm rot="10800000" flipH="1" flipV="1">
              <a:off x="1584" y="2169"/>
              <a:ext cx="1" cy="307"/>
            </a:xfrm>
            <a:prstGeom prst="curvedConnector3">
              <a:avLst>
                <a:gd name="adj1" fmla="val -14400005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63775" y="3376613"/>
            <a:ext cx="2155825" cy="890587"/>
            <a:chOff x="1666" y="2203"/>
            <a:chExt cx="1358" cy="561"/>
          </a:xfrm>
        </p:grpSpPr>
        <p:sp>
          <p:nvSpPr>
            <p:cNvPr id="44071" name="Rectangle 18"/>
            <p:cNvSpPr>
              <a:spLocks noChangeArrowheads="1"/>
            </p:cNvSpPr>
            <p:nvPr/>
          </p:nvSpPr>
          <p:spPr bwMode="auto">
            <a:xfrm>
              <a:off x="2928" y="266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072" name="AutoShape 19"/>
            <p:cNvCxnSpPr>
              <a:cxnSpLocks noChangeShapeType="1"/>
              <a:stCxn id="44075" idx="5"/>
              <a:endCxn id="44071" idx="1"/>
            </p:cNvCxnSpPr>
            <p:nvPr/>
          </p:nvCxnSpPr>
          <p:spPr bwMode="auto">
            <a:xfrm>
              <a:off x="1666" y="2203"/>
              <a:ext cx="1262" cy="5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286000" y="3322638"/>
            <a:ext cx="4267200" cy="334962"/>
            <a:chOff x="1680" y="2169"/>
            <a:chExt cx="2688" cy="211"/>
          </a:xfrm>
        </p:grpSpPr>
        <p:sp>
          <p:nvSpPr>
            <p:cNvPr id="44069" name="Rectangle 21"/>
            <p:cNvSpPr>
              <a:spLocks noChangeArrowheads="1"/>
            </p:cNvSpPr>
            <p:nvPr/>
          </p:nvSpPr>
          <p:spPr bwMode="auto">
            <a:xfrm>
              <a:off x="4272" y="228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070" name="AutoShape 22"/>
            <p:cNvCxnSpPr>
              <a:cxnSpLocks noChangeShapeType="1"/>
              <a:stCxn id="44075" idx="6"/>
              <a:endCxn id="44069" idx="1"/>
            </p:cNvCxnSpPr>
            <p:nvPr/>
          </p:nvCxnSpPr>
          <p:spPr bwMode="auto">
            <a:xfrm>
              <a:off x="1680" y="2169"/>
              <a:ext cx="2592" cy="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676400" y="3886200"/>
            <a:ext cx="609600" cy="503238"/>
            <a:chOff x="1056" y="2448"/>
            <a:chExt cx="384" cy="317"/>
          </a:xfrm>
        </p:grpSpPr>
        <p:sp>
          <p:nvSpPr>
            <p:cNvPr id="44067" name="Oval 24"/>
            <p:cNvSpPr>
              <a:spLocks noChangeArrowheads="1"/>
            </p:cNvSpPr>
            <p:nvPr/>
          </p:nvSpPr>
          <p:spPr bwMode="auto">
            <a:xfrm>
              <a:off x="1344" y="2669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8" name="Rectangle 25"/>
            <p:cNvSpPr>
              <a:spLocks noChangeArrowheads="1"/>
            </p:cNvSpPr>
            <p:nvPr/>
          </p:nvSpPr>
          <p:spPr bwMode="auto">
            <a:xfrm>
              <a:off x="1056" y="2448"/>
              <a:ext cx="3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m</a:t>
              </a:r>
              <a:r>
                <a:rPr lang="en-US" sz="2000" baseline="-25000"/>
                <a:t>2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2133600" y="4313238"/>
            <a:ext cx="152400" cy="563562"/>
            <a:chOff x="1584" y="2793"/>
            <a:chExt cx="96" cy="355"/>
          </a:xfrm>
        </p:grpSpPr>
        <p:sp>
          <p:nvSpPr>
            <p:cNvPr id="44065" name="Rectangle 27"/>
            <p:cNvSpPr>
              <a:spLocks noChangeArrowheads="1"/>
            </p:cNvSpPr>
            <p:nvPr/>
          </p:nvSpPr>
          <p:spPr bwMode="auto">
            <a:xfrm>
              <a:off x="1584" y="305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066" name="AutoShape 28"/>
            <p:cNvCxnSpPr>
              <a:cxnSpLocks noChangeShapeType="1"/>
              <a:stCxn id="44067" idx="2"/>
              <a:endCxn id="44065" idx="1"/>
            </p:cNvCxnSpPr>
            <p:nvPr/>
          </p:nvCxnSpPr>
          <p:spPr bwMode="auto">
            <a:xfrm rot="10800000" flipH="1" flipV="1">
              <a:off x="1584" y="2793"/>
              <a:ext cx="1" cy="307"/>
            </a:xfrm>
            <a:prstGeom prst="curvedConnector3">
              <a:avLst>
                <a:gd name="adj1" fmla="val -14400005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263775" y="4367213"/>
            <a:ext cx="4289425" cy="1423987"/>
            <a:chOff x="1666" y="2827"/>
            <a:chExt cx="2702" cy="897"/>
          </a:xfrm>
        </p:grpSpPr>
        <p:sp>
          <p:nvSpPr>
            <p:cNvPr id="44063" name="Rectangle 30"/>
            <p:cNvSpPr>
              <a:spLocks noChangeArrowheads="1"/>
            </p:cNvSpPr>
            <p:nvPr/>
          </p:nvSpPr>
          <p:spPr bwMode="auto">
            <a:xfrm>
              <a:off x="4272" y="36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064" name="AutoShape 31"/>
            <p:cNvCxnSpPr>
              <a:cxnSpLocks noChangeShapeType="1"/>
              <a:stCxn id="44067" idx="5"/>
              <a:endCxn id="44063" idx="1"/>
            </p:cNvCxnSpPr>
            <p:nvPr/>
          </p:nvCxnSpPr>
          <p:spPr bwMode="auto">
            <a:xfrm>
              <a:off x="1666" y="2827"/>
              <a:ext cx="2606" cy="8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2286000" y="4313238"/>
            <a:ext cx="2133600" cy="258762"/>
            <a:chOff x="1680" y="2793"/>
            <a:chExt cx="1344" cy="163"/>
          </a:xfrm>
        </p:grpSpPr>
        <p:sp>
          <p:nvSpPr>
            <p:cNvPr id="44061" name="Rectangle 33"/>
            <p:cNvSpPr>
              <a:spLocks noChangeArrowheads="1"/>
            </p:cNvSpPr>
            <p:nvPr/>
          </p:nvSpPr>
          <p:spPr bwMode="auto">
            <a:xfrm>
              <a:off x="2928" y="286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062" name="AutoShape 34"/>
            <p:cNvCxnSpPr>
              <a:cxnSpLocks noChangeShapeType="1"/>
              <a:stCxn id="44067" idx="6"/>
              <a:endCxn id="44061" idx="1"/>
            </p:cNvCxnSpPr>
            <p:nvPr/>
          </p:nvCxnSpPr>
          <p:spPr bwMode="auto">
            <a:xfrm>
              <a:off x="1680" y="2793"/>
              <a:ext cx="1248" cy="1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6400800" y="3717925"/>
            <a:ext cx="685800" cy="442913"/>
            <a:chOff x="4032" y="2342"/>
            <a:chExt cx="432" cy="279"/>
          </a:xfrm>
        </p:grpSpPr>
        <p:sp>
          <p:nvSpPr>
            <p:cNvPr id="44059" name="Oval 36"/>
            <p:cNvSpPr>
              <a:spLocks noChangeArrowheads="1"/>
            </p:cNvSpPr>
            <p:nvPr/>
          </p:nvSpPr>
          <p:spPr bwMode="auto">
            <a:xfrm>
              <a:off x="4032" y="2525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Rectangle 37"/>
            <p:cNvSpPr>
              <a:spLocks noChangeArrowheads="1"/>
            </p:cNvSpPr>
            <p:nvPr/>
          </p:nvSpPr>
          <p:spPr bwMode="auto">
            <a:xfrm>
              <a:off x="4157" y="2342"/>
              <a:ext cx="3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m</a:t>
              </a:r>
              <a:r>
                <a:rPr lang="en-US" sz="2000" baseline="-25000"/>
                <a:t>3</a:t>
              </a: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6400800" y="4084638"/>
            <a:ext cx="153988" cy="563562"/>
            <a:chOff x="4272" y="2649"/>
            <a:chExt cx="97" cy="355"/>
          </a:xfrm>
        </p:grpSpPr>
        <p:sp>
          <p:nvSpPr>
            <p:cNvPr id="44057" name="Rectangle 39"/>
            <p:cNvSpPr>
              <a:spLocks noChangeArrowheads="1"/>
            </p:cNvSpPr>
            <p:nvPr/>
          </p:nvSpPr>
          <p:spPr bwMode="auto">
            <a:xfrm>
              <a:off x="4272" y="2908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058" name="AutoShape 40"/>
            <p:cNvCxnSpPr>
              <a:cxnSpLocks noChangeShapeType="1"/>
              <a:stCxn id="44059" idx="6"/>
              <a:endCxn id="44057" idx="3"/>
            </p:cNvCxnSpPr>
            <p:nvPr/>
          </p:nvCxnSpPr>
          <p:spPr bwMode="auto">
            <a:xfrm>
              <a:off x="4368" y="2649"/>
              <a:ext cx="1" cy="307"/>
            </a:xfrm>
            <a:prstGeom prst="curvedConnector3">
              <a:avLst>
                <a:gd name="adj1" fmla="val 14400005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4267200" y="4138613"/>
            <a:ext cx="2263775" cy="814387"/>
            <a:chOff x="2928" y="2683"/>
            <a:chExt cx="1426" cy="513"/>
          </a:xfrm>
        </p:grpSpPr>
        <p:sp>
          <p:nvSpPr>
            <p:cNvPr id="44055" name="Rectangle 42"/>
            <p:cNvSpPr>
              <a:spLocks noChangeArrowheads="1"/>
            </p:cNvSpPr>
            <p:nvPr/>
          </p:nvSpPr>
          <p:spPr bwMode="auto">
            <a:xfrm>
              <a:off x="2928" y="3100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056" name="AutoShape 43"/>
            <p:cNvCxnSpPr>
              <a:cxnSpLocks noChangeShapeType="1"/>
              <a:stCxn id="44059" idx="5"/>
              <a:endCxn id="44055" idx="3"/>
            </p:cNvCxnSpPr>
            <p:nvPr/>
          </p:nvCxnSpPr>
          <p:spPr bwMode="auto">
            <a:xfrm flipH="1">
              <a:off x="3024" y="2683"/>
              <a:ext cx="1330" cy="4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133600" y="4138613"/>
            <a:ext cx="4289425" cy="1119187"/>
            <a:chOff x="1584" y="2683"/>
            <a:chExt cx="2702" cy="705"/>
          </a:xfrm>
        </p:grpSpPr>
        <p:sp>
          <p:nvSpPr>
            <p:cNvPr id="44053" name="Rectangle 45"/>
            <p:cNvSpPr>
              <a:spLocks noChangeArrowheads="1"/>
            </p:cNvSpPr>
            <p:nvPr/>
          </p:nvSpPr>
          <p:spPr bwMode="auto">
            <a:xfrm>
              <a:off x="1584" y="3292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054" name="AutoShape 46"/>
            <p:cNvCxnSpPr>
              <a:cxnSpLocks noChangeShapeType="1"/>
              <a:stCxn id="44059" idx="3"/>
              <a:endCxn id="44053" idx="3"/>
            </p:cNvCxnSpPr>
            <p:nvPr/>
          </p:nvCxnSpPr>
          <p:spPr bwMode="auto">
            <a:xfrm flipH="1">
              <a:off x="1680" y="2683"/>
              <a:ext cx="2606" cy="65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15" name="Group 47"/>
          <p:cNvGrpSpPr>
            <a:grpSpLocks/>
          </p:cNvGrpSpPr>
          <p:nvPr/>
        </p:nvGrpSpPr>
        <p:grpSpPr bwMode="auto">
          <a:xfrm>
            <a:off x="7543800" y="4224338"/>
            <a:ext cx="469900" cy="912812"/>
            <a:chOff x="4992" y="2737"/>
            <a:chExt cx="296" cy="575"/>
          </a:xfrm>
        </p:grpSpPr>
        <p:sp>
          <p:nvSpPr>
            <p:cNvPr id="44051" name="Line 48"/>
            <p:cNvSpPr>
              <a:spLocks noChangeShapeType="1"/>
            </p:cNvSpPr>
            <p:nvPr/>
          </p:nvSpPr>
          <p:spPr bwMode="auto">
            <a:xfrm>
              <a:off x="4992" y="2784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2" name="Text Box 49"/>
            <p:cNvSpPr txBox="1">
              <a:spLocks noChangeArrowheads="1"/>
            </p:cNvSpPr>
            <p:nvPr/>
          </p:nvSpPr>
          <p:spPr bwMode="auto">
            <a:xfrm rot="5310127">
              <a:off x="4927" y="2848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Time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651BFD-8C22-42A2-9DCF-951900713CFD}" type="slidenum">
              <a:rPr lang="fr-FR" smtClean="0"/>
              <a:pPr>
                <a:defRPr/>
              </a:pPr>
              <a:t>18</a:t>
            </a:fld>
            <a:endParaRPr lang="fr-FR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FIFO Ordering </a:t>
            </a:r>
            <a:r>
              <a:rPr lang="en-US" baseline="-25000" smtClean="0"/>
              <a:t>(2)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762000" y="1752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/>
              <a:t>Primitives:</a:t>
            </a:r>
            <a:r>
              <a:rPr lang="en-US"/>
              <a:t> FO_multicast, FO_deliver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3432175"/>
            <a:ext cx="7315200" cy="452438"/>
            <a:chOff x="960" y="2018"/>
            <a:chExt cx="4608" cy="285"/>
          </a:xfrm>
        </p:grpSpPr>
        <p:sp>
          <p:nvSpPr>
            <p:cNvPr id="45072" name="Rectangle 5"/>
            <p:cNvSpPr>
              <a:spLocks noChangeArrowheads="1"/>
            </p:cNvSpPr>
            <p:nvPr/>
          </p:nvSpPr>
          <p:spPr bwMode="auto">
            <a:xfrm>
              <a:off x="960" y="2018"/>
              <a:ext cx="460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90500" indent="-190500" algn="just">
                <a:buClr>
                  <a:schemeClr val="hlink"/>
                </a:buClr>
                <a:buFont typeface="Wingdings" pitchFamily="2" charset="2"/>
                <a:buChar char="§"/>
              </a:pPr>
              <a:r>
                <a:rPr lang="en-US" sz="2200"/>
                <a:t> </a:t>
              </a:r>
              <a:r>
                <a:rPr lang="en-US" sz="2200" b="1"/>
                <a:t>    : </a:t>
              </a:r>
              <a:r>
                <a:rPr lang="en-US" sz="2200"/>
                <a:t>Number of messages sent by p to group g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121" y="2026"/>
              <a:ext cx="312" cy="277"/>
              <a:chOff x="130" y="2345"/>
              <a:chExt cx="284" cy="277"/>
            </a:xfrm>
          </p:grpSpPr>
          <p:sp>
            <p:nvSpPr>
              <p:cNvPr id="45074" name="Rectangle 7"/>
              <p:cNvSpPr>
                <a:spLocks noChangeArrowheads="1"/>
              </p:cNvSpPr>
              <p:nvPr/>
            </p:nvSpPr>
            <p:spPr bwMode="auto">
              <a:xfrm>
                <a:off x="130" y="2353"/>
                <a:ext cx="27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/>
                  <a:t>S</a:t>
                </a:r>
                <a:r>
                  <a:rPr lang="en-US" sz="2200" b="1" baseline="-25000"/>
                  <a:t>g</a:t>
                </a:r>
              </a:p>
            </p:txBody>
          </p:sp>
          <p:sp>
            <p:nvSpPr>
              <p:cNvPr id="45075" name="Rectangle 8"/>
              <p:cNvSpPr>
                <a:spLocks noChangeArrowheads="1"/>
              </p:cNvSpPr>
              <p:nvPr/>
            </p:nvSpPr>
            <p:spPr bwMode="auto">
              <a:xfrm>
                <a:off x="242" y="2345"/>
                <a:ext cx="172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 dirty="0"/>
                  <a:t>p</a:t>
                </a:r>
              </a:p>
            </p:txBody>
          </p:sp>
        </p:grpSp>
      </p:grp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762000" y="2286000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/>
              <a:t>Implementation:</a:t>
            </a:r>
            <a:r>
              <a:rPr lang="en-US"/>
              <a:t> Use of sequence numbers</a:t>
            </a: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762000" y="2824163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Variables maintained by each process p: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219200" y="4035425"/>
            <a:ext cx="7313613" cy="762000"/>
            <a:chOff x="960" y="2784"/>
            <a:chExt cx="4416" cy="480"/>
          </a:xfrm>
        </p:grpSpPr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960" y="2784"/>
              <a:ext cx="44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90500" indent="-190500" algn="just">
                <a:buClr>
                  <a:schemeClr val="hlink"/>
                </a:buClr>
                <a:buFont typeface="Wingdings" pitchFamily="2" charset="2"/>
                <a:buChar char="§"/>
              </a:pPr>
              <a:r>
                <a:rPr lang="en-US" sz="2200"/>
                <a:t> </a:t>
              </a:r>
              <a:r>
                <a:rPr lang="en-US" sz="2200" b="1"/>
                <a:t>    : </a:t>
              </a:r>
              <a:r>
                <a:rPr lang="en-US" sz="2200"/>
                <a:t>sequence number of the latest message p has</a:t>
              </a:r>
            </a:p>
            <a:p>
              <a:pPr marL="190500" indent="-190500" algn="just"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sz="2200"/>
                <a:t>         delivered from process q that was sent to the group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118" y="2792"/>
              <a:ext cx="304" cy="277"/>
              <a:chOff x="130" y="2345"/>
              <a:chExt cx="281" cy="277"/>
            </a:xfrm>
          </p:grpSpPr>
          <p:sp>
            <p:nvSpPr>
              <p:cNvPr id="45070" name="Rectangle 14"/>
              <p:cNvSpPr>
                <a:spLocks noChangeArrowheads="1"/>
              </p:cNvSpPr>
              <p:nvPr/>
            </p:nvSpPr>
            <p:spPr bwMode="auto">
              <a:xfrm>
                <a:off x="130" y="2353"/>
                <a:ext cx="28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/>
                  <a:t>R</a:t>
                </a:r>
                <a:r>
                  <a:rPr lang="en-US" sz="2200" b="1" baseline="-25000"/>
                  <a:t>g</a:t>
                </a:r>
              </a:p>
            </p:txBody>
          </p:sp>
          <p:sp>
            <p:nvSpPr>
              <p:cNvPr id="45071" name="Rectangle 15"/>
              <p:cNvSpPr>
                <a:spLocks noChangeArrowheads="1"/>
              </p:cNvSpPr>
              <p:nvPr/>
            </p:nvSpPr>
            <p:spPr bwMode="auto">
              <a:xfrm>
                <a:off x="241" y="2345"/>
                <a:ext cx="16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 dirty="0"/>
                  <a:t>q</a:t>
                </a:r>
              </a:p>
            </p:txBody>
          </p:sp>
        </p:grpSp>
      </p:grp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762000" y="4800600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Algorithm</a:t>
            </a:r>
          </a:p>
        </p:txBody>
      </p:sp>
      <p:sp>
        <p:nvSpPr>
          <p:cNvPr id="296977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96200" y="609600"/>
            <a:ext cx="838200" cy="304800"/>
          </a:xfrm>
          <a:prstGeom prst="actionButtonHom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>
              <a:solidFill>
                <a:schemeClr val="hlink"/>
              </a:solidFill>
            </a:endParaRPr>
          </a:p>
        </p:txBody>
      </p:sp>
      <p:sp>
        <p:nvSpPr>
          <p:cNvPr id="296978" name="Rectangle 18"/>
          <p:cNvSpPr>
            <a:spLocks noChangeArrowheads="1"/>
          </p:cNvSpPr>
          <p:nvPr/>
        </p:nvSpPr>
        <p:spPr bwMode="auto">
          <a:xfrm>
            <a:off x="762000" y="5334000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FIFO Ordering is reached only under the assumption that groups are non-overlapping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6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autoUpdateAnimBg="0"/>
      <p:bldP spid="296969" grpId="0" autoUpdateAnimBg="0"/>
      <p:bldP spid="296970" grpId="0" autoUpdateAnimBg="0"/>
      <p:bldP spid="296976" grpId="0" autoUpdateAnimBg="0"/>
      <p:bldP spid="296977" grpId="0" animBg="1" autoUpdateAnimBg="0"/>
      <p:bldP spid="2969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EC7B8-C51A-4E53-8A0F-B917BE7F39D0}" type="slidenum">
              <a:rPr lang="fr-FR" smtClean="0"/>
              <a:pPr>
                <a:defRPr/>
              </a:pPr>
              <a:t>19</a:t>
            </a:fld>
            <a:endParaRPr lang="fr-FR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Total Ordering </a:t>
            </a:r>
            <a:r>
              <a:rPr lang="en-US" baseline="-25000" smtClean="0"/>
              <a:t>(1)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3082925"/>
            <a:ext cx="5580063" cy="2251075"/>
            <a:chOff x="1200" y="2092"/>
            <a:chExt cx="3515" cy="2006"/>
          </a:xfrm>
        </p:grpSpPr>
        <p:sp>
          <p:nvSpPr>
            <p:cNvPr id="46114" name="Line 4"/>
            <p:cNvSpPr>
              <a:spLocks noChangeShapeType="1"/>
            </p:cNvSpPr>
            <p:nvPr/>
          </p:nvSpPr>
          <p:spPr bwMode="auto">
            <a:xfrm>
              <a:off x="1632" y="2092"/>
              <a:ext cx="0" cy="1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5" name="Line 5"/>
            <p:cNvSpPr>
              <a:spLocks noChangeShapeType="1"/>
            </p:cNvSpPr>
            <p:nvPr/>
          </p:nvSpPr>
          <p:spPr bwMode="auto">
            <a:xfrm>
              <a:off x="4320" y="2092"/>
              <a:ext cx="0" cy="1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6" name="Line 6"/>
            <p:cNvSpPr>
              <a:spLocks noChangeShapeType="1"/>
            </p:cNvSpPr>
            <p:nvPr/>
          </p:nvSpPr>
          <p:spPr bwMode="auto">
            <a:xfrm>
              <a:off x="2976" y="2092"/>
              <a:ext cx="0" cy="1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17" name="Text Box 7"/>
            <p:cNvSpPr txBox="1">
              <a:spLocks noChangeArrowheads="1"/>
            </p:cNvSpPr>
            <p:nvPr/>
          </p:nvSpPr>
          <p:spPr bwMode="auto">
            <a:xfrm>
              <a:off x="1200" y="3744"/>
              <a:ext cx="827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Process 1</a:t>
              </a:r>
            </a:p>
          </p:txBody>
        </p:sp>
        <p:sp>
          <p:nvSpPr>
            <p:cNvPr id="46118" name="Text Box 8"/>
            <p:cNvSpPr txBox="1">
              <a:spLocks noChangeArrowheads="1"/>
            </p:cNvSpPr>
            <p:nvPr/>
          </p:nvSpPr>
          <p:spPr bwMode="auto">
            <a:xfrm>
              <a:off x="2556" y="3744"/>
              <a:ext cx="827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Process 2</a:t>
              </a:r>
            </a:p>
          </p:txBody>
        </p:sp>
        <p:sp>
          <p:nvSpPr>
            <p:cNvPr id="46119" name="Text Box 9"/>
            <p:cNvSpPr txBox="1">
              <a:spLocks noChangeArrowheads="1"/>
            </p:cNvSpPr>
            <p:nvPr/>
          </p:nvSpPr>
          <p:spPr bwMode="auto">
            <a:xfrm>
              <a:off x="3888" y="3744"/>
              <a:ext cx="827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Process 3</a:t>
              </a:r>
            </a:p>
          </p:txBody>
        </p:sp>
      </p:grp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762000" y="1752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If a correct process delivers message m</a:t>
            </a:r>
            <a:r>
              <a:rPr lang="en-US" baseline="-25000"/>
              <a:t>2</a:t>
            </a:r>
            <a:r>
              <a:rPr lang="en-US"/>
              <a:t> before it delivers m</a:t>
            </a:r>
            <a:r>
              <a:rPr lang="en-US" baseline="-25000"/>
              <a:t>1</a:t>
            </a:r>
            <a:r>
              <a:rPr lang="en-US"/>
              <a:t>, then any correct process that delivers m</a:t>
            </a:r>
            <a:r>
              <a:rPr lang="en-US" baseline="-25000"/>
              <a:t>1</a:t>
            </a:r>
            <a:r>
              <a:rPr lang="en-US"/>
              <a:t> will deliver m</a:t>
            </a:r>
            <a:r>
              <a:rPr lang="en-US" baseline="-25000"/>
              <a:t>2</a:t>
            </a:r>
            <a:r>
              <a:rPr lang="en-US"/>
              <a:t> before m</a:t>
            </a:r>
            <a:r>
              <a:rPr lang="en-US" baseline="-25000"/>
              <a:t>1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baseline="-2500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76400" y="2778125"/>
            <a:ext cx="609600" cy="503238"/>
            <a:chOff x="1056" y="1824"/>
            <a:chExt cx="384" cy="317"/>
          </a:xfrm>
        </p:grpSpPr>
        <p:sp>
          <p:nvSpPr>
            <p:cNvPr id="46112" name="Oval 12"/>
            <p:cNvSpPr>
              <a:spLocks noChangeArrowheads="1"/>
            </p:cNvSpPr>
            <p:nvPr/>
          </p:nvSpPr>
          <p:spPr bwMode="auto">
            <a:xfrm>
              <a:off x="1344" y="2045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Rectangle 13"/>
            <p:cNvSpPr>
              <a:spLocks noChangeArrowheads="1"/>
            </p:cNvSpPr>
            <p:nvPr/>
          </p:nvSpPr>
          <p:spPr bwMode="auto">
            <a:xfrm>
              <a:off x="1056" y="1824"/>
              <a:ext cx="3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m</a:t>
              </a:r>
              <a:r>
                <a:rPr lang="en-US" sz="2000" baseline="-25000"/>
                <a:t>1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133600" y="3205163"/>
            <a:ext cx="152400" cy="1096962"/>
            <a:chOff x="1344" y="2093"/>
            <a:chExt cx="96" cy="691"/>
          </a:xfrm>
        </p:grpSpPr>
        <p:sp>
          <p:nvSpPr>
            <p:cNvPr id="46110" name="Rectangle 15"/>
            <p:cNvSpPr>
              <a:spLocks noChangeArrowheads="1"/>
            </p:cNvSpPr>
            <p:nvPr/>
          </p:nvSpPr>
          <p:spPr bwMode="auto">
            <a:xfrm>
              <a:off x="1344" y="268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111" name="AutoShape 16"/>
            <p:cNvCxnSpPr>
              <a:cxnSpLocks noChangeShapeType="1"/>
              <a:stCxn id="46112" idx="2"/>
              <a:endCxn id="46110" idx="1"/>
            </p:cNvCxnSpPr>
            <p:nvPr/>
          </p:nvCxnSpPr>
          <p:spPr bwMode="auto">
            <a:xfrm rot="10800000" flipH="1" flipV="1">
              <a:off x="1344" y="2093"/>
              <a:ext cx="1" cy="643"/>
            </a:xfrm>
            <a:prstGeom prst="curvedConnector3">
              <a:avLst>
                <a:gd name="adj1" fmla="val -14400005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63775" y="3259138"/>
            <a:ext cx="2155825" cy="1423987"/>
            <a:chOff x="1426" y="2127"/>
            <a:chExt cx="1358" cy="897"/>
          </a:xfrm>
        </p:grpSpPr>
        <p:sp>
          <p:nvSpPr>
            <p:cNvPr id="46108" name="Rectangle 18"/>
            <p:cNvSpPr>
              <a:spLocks noChangeArrowheads="1"/>
            </p:cNvSpPr>
            <p:nvPr/>
          </p:nvSpPr>
          <p:spPr bwMode="auto">
            <a:xfrm>
              <a:off x="2688" y="292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109" name="AutoShape 19"/>
            <p:cNvCxnSpPr>
              <a:cxnSpLocks noChangeShapeType="1"/>
              <a:stCxn id="46112" idx="5"/>
              <a:endCxn id="46108" idx="1"/>
            </p:cNvCxnSpPr>
            <p:nvPr/>
          </p:nvCxnSpPr>
          <p:spPr bwMode="auto">
            <a:xfrm>
              <a:off x="1426" y="2127"/>
              <a:ext cx="1262" cy="8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286000" y="3205163"/>
            <a:ext cx="4267200" cy="1325562"/>
            <a:chOff x="1440" y="2093"/>
            <a:chExt cx="2688" cy="835"/>
          </a:xfrm>
        </p:grpSpPr>
        <p:sp>
          <p:nvSpPr>
            <p:cNvPr id="46106" name="Rectangle 21"/>
            <p:cNvSpPr>
              <a:spLocks noChangeArrowheads="1"/>
            </p:cNvSpPr>
            <p:nvPr/>
          </p:nvSpPr>
          <p:spPr bwMode="auto">
            <a:xfrm>
              <a:off x="4032" y="283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107" name="AutoShape 22"/>
            <p:cNvCxnSpPr>
              <a:cxnSpLocks noChangeShapeType="1"/>
              <a:stCxn id="46112" idx="6"/>
              <a:endCxn id="46106" idx="1"/>
            </p:cNvCxnSpPr>
            <p:nvPr/>
          </p:nvCxnSpPr>
          <p:spPr bwMode="auto">
            <a:xfrm>
              <a:off x="1440" y="2093"/>
              <a:ext cx="2592" cy="7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6400800" y="3006725"/>
            <a:ext cx="685800" cy="442913"/>
            <a:chOff x="4032" y="2342"/>
            <a:chExt cx="432" cy="279"/>
          </a:xfrm>
        </p:grpSpPr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4032" y="2525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Rectangle 25"/>
            <p:cNvSpPr>
              <a:spLocks noChangeArrowheads="1"/>
            </p:cNvSpPr>
            <p:nvPr/>
          </p:nvSpPr>
          <p:spPr bwMode="auto">
            <a:xfrm>
              <a:off x="4157" y="2342"/>
              <a:ext cx="3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m</a:t>
              </a:r>
              <a:r>
                <a:rPr lang="en-US" sz="2000" baseline="-25000"/>
                <a:t>2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6400800" y="3373438"/>
            <a:ext cx="153988" cy="623887"/>
            <a:chOff x="4032" y="2199"/>
            <a:chExt cx="97" cy="393"/>
          </a:xfrm>
        </p:grpSpPr>
        <p:sp>
          <p:nvSpPr>
            <p:cNvPr id="46102" name="Rectangle 27"/>
            <p:cNvSpPr>
              <a:spLocks noChangeArrowheads="1"/>
            </p:cNvSpPr>
            <p:nvPr/>
          </p:nvSpPr>
          <p:spPr bwMode="auto">
            <a:xfrm>
              <a:off x="4032" y="2496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103" name="AutoShape 28"/>
            <p:cNvCxnSpPr>
              <a:cxnSpLocks noChangeShapeType="1"/>
              <a:stCxn id="46104" idx="6"/>
              <a:endCxn id="46102" idx="3"/>
            </p:cNvCxnSpPr>
            <p:nvPr/>
          </p:nvCxnSpPr>
          <p:spPr bwMode="auto">
            <a:xfrm>
              <a:off x="4128" y="2199"/>
              <a:ext cx="1" cy="345"/>
            </a:xfrm>
            <a:prstGeom prst="curvedConnector3">
              <a:avLst>
                <a:gd name="adj1" fmla="val 14400005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4267200" y="3427413"/>
            <a:ext cx="2263775" cy="814387"/>
            <a:chOff x="2688" y="2233"/>
            <a:chExt cx="1426" cy="513"/>
          </a:xfrm>
        </p:grpSpPr>
        <p:sp>
          <p:nvSpPr>
            <p:cNvPr id="46100" name="Rectangle 30"/>
            <p:cNvSpPr>
              <a:spLocks noChangeArrowheads="1"/>
            </p:cNvSpPr>
            <p:nvPr/>
          </p:nvSpPr>
          <p:spPr bwMode="auto">
            <a:xfrm>
              <a:off x="2688" y="2650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101" name="AutoShape 31"/>
            <p:cNvCxnSpPr>
              <a:cxnSpLocks noChangeShapeType="1"/>
              <a:stCxn id="46104" idx="5"/>
              <a:endCxn id="46100" idx="3"/>
            </p:cNvCxnSpPr>
            <p:nvPr/>
          </p:nvCxnSpPr>
          <p:spPr bwMode="auto">
            <a:xfrm flipH="1">
              <a:off x="2784" y="2233"/>
              <a:ext cx="1330" cy="4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2133600" y="3427413"/>
            <a:ext cx="4289425" cy="493712"/>
            <a:chOff x="1344" y="2233"/>
            <a:chExt cx="2702" cy="311"/>
          </a:xfrm>
        </p:grpSpPr>
        <p:sp>
          <p:nvSpPr>
            <p:cNvPr id="46098" name="Rectangle 33"/>
            <p:cNvSpPr>
              <a:spLocks noChangeArrowheads="1"/>
            </p:cNvSpPr>
            <p:nvPr/>
          </p:nvSpPr>
          <p:spPr bwMode="auto">
            <a:xfrm>
              <a:off x="1344" y="2448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099" name="AutoShape 34"/>
            <p:cNvCxnSpPr>
              <a:cxnSpLocks noChangeShapeType="1"/>
              <a:stCxn id="46104" idx="3"/>
              <a:endCxn id="46098" idx="3"/>
            </p:cNvCxnSpPr>
            <p:nvPr/>
          </p:nvCxnSpPr>
          <p:spPr bwMode="auto">
            <a:xfrm flipH="1">
              <a:off x="1440" y="2233"/>
              <a:ext cx="2606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7543800" y="4106863"/>
            <a:ext cx="469900" cy="912812"/>
            <a:chOff x="4992" y="2737"/>
            <a:chExt cx="296" cy="575"/>
          </a:xfrm>
        </p:grpSpPr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4992" y="2784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097" name="Text Box 37"/>
            <p:cNvSpPr txBox="1">
              <a:spLocks noChangeArrowheads="1"/>
            </p:cNvSpPr>
            <p:nvPr/>
          </p:nvSpPr>
          <p:spPr bwMode="auto">
            <a:xfrm rot="5310127">
              <a:off x="4927" y="2848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Time</a:t>
              </a:r>
            </a:p>
          </p:txBody>
        </p:sp>
      </p:grpSp>
      <p:sp>
        <p:nvSpPr>
          <p:cNvPr id="299046" name="Rectangle 38"/>
          <p:cNvSpPr>
            <a:spLocks noChangeArrowheads="1"/>
          </p:cNvSpPr>
          <p:nvPr/>
        </p:nvSpPr>
        <p:spPr bwMode="auto">
          <a:xfrm>
            <a:off x="762000" y="54864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/>
              <a:t>Primitives:</a:t>
            </a:r>
            <a:r>
              <a:rPr lang="en-US"/>
              <a:t> TO_multicast, TO_deliver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8" grpId="0" autoUpdateAnimBg="0"/>
      <p:bldP spid="29904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50878"/>
          </a:xfrm>
        </p:spPr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50878"/>
            <a:ext cx="8229600" cy="5075286"/>
          </a:xfrm>
        </p:spPr>
        <p:txBody>
          <a:bodyPr/>
          <a:lstStyle/>
          <a:p>
            <a:r>
              <a:rPr lang="en-US" dirty="0" smtClean="0"/>
              <a:t>Group Communications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Basic Multicast</a:t>
            </a:r>
          </a:p>
          <a:p>
            <a:r>
              <a:rPr lang="en-US" dirty="0" smtClean="0"/>
              <a:t>Reliable Multicast</a:t>
            </a:r>
          </a:p>
          <a:p>
            <a:r>
              <a:rPr lang="en-US" dirty="0" smtClean="0"/>
              <a:t>Ordered Multicast</a:t>
            </a:r>
          </a:p>
          <a:p>
            <a:pPr lvl="1"/>
            <a:r>
              <a:rPr lang="en-US" dirty="0" smtClean="0"/>
              <a:t>FIFO Ordering</a:t>
            </a:r>
          </a:p>
          <a:p>
            <a:pPr lvl="1"/>
            <a:r>
              <a:rPr lang="en-US" dirty="0" smtClean="0"/>
              <a:t>Casual Ordering</a:t>
            </a:r>
          </a:p>
          <a:p>
            <a:pPr lvl="1"/>
            <a:r>
              <a:rPr lang="en-US" dirty="0" smtClean="0"/>
              <a:t>Total Ordering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115050"/>
            <a:ext cx="1905000" cy="457200"/>
          </a:xfrm>
        </p:spPr>
        <p:txBody>
          <a:bodyPr/>
          <a:lstStyle/>
          <a:p>
            <a:pPr>
              <a:defRPr/>
            </a:pPr>
            <a:fld id="{E05D1551-4A71-4791-8876-6EB2BD25D116}" type="slidenum">
              <a:rPr lang="fr-FR" smtClean="0"/>
              <a:pPr>
                <a:defRPr/>
              </a:pPr>
              <a:t>20</a:t>
            </a:fld>
            <a:endParaRPr lang="fr-FR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Total Ordering </a:t>
            </a:r>
            <a:r>
              <a:rPr lang="en-US" baseline="-25000" smtClean="0"/>
              <a:t>(2)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762000" y="1752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/>
              <a:t>Implementation:</a:t>
            </a:r>
            <a:r>
              <a:rPr lang="en-US"/>
              <a:t> Assign totally ordered identifiers to multicast messages </a:t>
            </a:r>
            <a:endParaRPr lang="en-US" baseline="-25000"/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762000" y="2667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Each process makes the same ordering decision based upon these identifiers</a:t>
            </a:r>
            <a:endParaRPr lang="en-US" baseline="-25000"/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762000" y="35814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/>
              <a:t>Methods for assigning identifiers to messages:</a:t>
            </a:r>
            <a:endParaRPr lang="en-US" baseline="-25000"/>
          </a:p>
        </p:txBody>
      </p:sp>
      <p:sp>
        <p:nvSpPr>
          <p:cNvPr id="301062" name="Rectangle 6"/>
          <p:cNvSpPr>
            <a:spLocks noChangeArrowheads="1"/>
          </p:cNvSpPr>
          <p:nvPr/>
        </p:nvSpPr>
        <p:spPr bwMode="auto">
          <a:xfrm>
            <a:off x="1219200" y="411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 algn="just">
              <a:buClr>
                <a:schemeClr val="hlink"/>
              </a:buClr>
              <a:buFont typeface="Wingdings" pitchFamily="2" charset="2"/>
              <a:buChar char="§"/>
            </a:pPr>
            <a:r>
              <a:rPr lang="en-US"/>
              <a:t> Sequencer process</a:t>
            </a:r>
          </a:p>
        </p:txBody>
      </p:sp>
      <p:sp>
        <p:nvSpPr>
          <p:cNvPr id="301063" name="Rectangle 7"/>
          <p:cNvSpPr>
            <a:spLocks noChangeArrowheads="1"/>
          </p:cNvSpPr>
          <p:nvPr/>
        </p:nvSpPr>
        <p:spPr bwMode="auto">
          <a:xfrm>
            <a:off x="1219200" y="4602163"/>
            <a:ext cx="7315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 algn="just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200"/>
              <a:t> </a:t>
            </a:r>
            <a:r>
              <a:rPr lang="en-US"/>
              <a:t>Processes collectively agree on the assignment of sequence numbers to messages in a distributed fashion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autoUpdateAnimBg="0"/>
      <p:bldP spid="301060" grpId="0" autoUpdateAnimBg="0"/>
      <p:bldP spid="301061" grpId="0" autoUpdateAnimBg="0"/>
      <p:bldP spid="301062" grpId="0" autoUpdateAnimBg="0"/>
      <p:bldP spid="30106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149689"/>
            <a:ext cx="2133600" cy="476250"/>
          </a:xfrm>
        </p:spPr>
        <p:txBody>
          <a:bodyPr/>
          <a:lstStyle/>
          <a:p>
            <a:pPr>
              <a:defRPr/>
            </a:pPr>
            <a:fld id="{B8DA84BE-DAA6-4DE1-A480-3F474C445867}" type="slidenum">
              <a:rPr lang="fr-FR" smtClean="0"/>
              <a:pPr>
                <a:defRPr/>
              </a:pPr>
              <a:t>21</a:t>
            </a:fld>
            <a:endParaRPr lang="fr-FR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102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Total Ordering </a:t>
            </a:r>
            <a:r>
              <a:rPr lang="en-US" baseline="-25000" smtClean="0"/>
              <a:t>(3)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762000" y="1657064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/>
              <a:t>Sequencer process: </a:t>
            </a:r>
            <a:r>
              <a:rPr lang="en-US"/>
              <a:t>Maintains a group-specific sequence number S</a:t>
            </a:r>
            <a:r>
              <a:rPr lang="en-US" baseline="-25000"/>
              <a:t>g</a:t>
            </a:r>
            <a:endParaRPr lang="en-US"/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1676400" y="3028664"/>
            <a:ext cx="2971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>
                <a:solidFill>
                  <a:schemeClr val="folHlink"/>
                </a:solidFill>
              </a:rPr>
              <a:t>S</a:t>
            </a:r>
            <a:r>
              <a:rPr lang="en-US" sz="2200" b="1" baseline="-25000">
                <a:solidFill>
                  <a:schemeClr val="folHlink"/>
                </a:solidFill>
              </a:rPr>
              <a:t>g</a:t>
            </a:r>
            <a:r>
              <a:rPr lang="en-US" sz="2200" b="1">
                <a:solidFill>
                  <a:schemeClr val="folHlink"/>
                </a:solidFill>
              </a:rPr>
              <a:t> := 0;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1371600" y="2571464"/>
            <a:ext cx="1803400" cy="4270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/>
              <a:t>Initialization</a:t>
            </a: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4641850" y="5719477"/>
            <a:ext cx="12954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>
                <a:solidFill>
                  <a:schemeClr val="folHlink"/>
                </a:solidFill>
              </a:rPr>
              <a:t>R</a:t>
            </a:r>
            <a:r>
              <a:rPr lang="en-US" sz="2200" b="1" baseline="-25000">
                <a:solidFill>
                  <a:schemeClr val="folHlink"/>
                </a:solidFill>
              </a:rPr>
              <a:t>g</a:t>
            </a:r>
            <a:r>
              <a:rPr lang="en-US" sz="2200" b="1">
                <a:solidFill>
                  <a:schemeClr val="folHlink"/>
                </a:solidFill>
              </a:rPr>
              <a:t> := 0;</a:t>
            </a:r>
          </a:p>
        </p:txBody>
      </p: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4337050" y="5314664"/>
            <a:ext cx="1803400" cy="4270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/>
              <a:t>Initialization</a:t>
            </a:r>
          </a:p>
        </p:txBody>
      </p: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1752600" y="4171664"/>
            <a:ext cx="5029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>
                <a:solidFill>
                  <a:schemeClr val="folHlink"/>
                </a:solidFill>
              </a:rPr>
              <a:t>B-multicast(g, &lt;“order”, Ident., S</a:t>
            </a:r>
            <a:r>
              <a:rPr lang="en-US" sz="2200" b="1" baseline="-25000">
                <a:solidFill>
                  <a:schemeClr val="folHlink"/>
                </a:solidFill>
              </a:rPr>
              <a:t>g</a:t>
            </a:r>
            <a:r>
              <a:rPr lang="en-US" sz="2200" b="1">
                <a:solidFill>
                  <a:schemeClr val="folHlink"/>
                </a:solidFill>
              </a:rPr>
              <a:t>&gt;);</a:t>
            </a:r>
          </a:p>
        </p:txBody>
      </p:sp>
      <p:sp>
        <p:nvSpPr>
          <p:cNvPr id="303113" name="Rectangle 9"/>
          <p:cNvSpPr>
            <a:spLocks noChangeArrowheads="1"/>
          </p:cNvSpPr>
          <p:nvPr/>
        </p:nvSpPr>
        <p:spPr bwMode="auto">
          <a:xfrm>
            <a:off x="1371600" y="3668427"/>
            <a:ext cx="5481638" cy="4270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</a:rPr>
              <a:t>B-deliver(&lt;m, Ident.&gt;) with g = group(m)</a:t>
            </a:r>
            <a:endParaRPr lang="en-US" sz="2200" b="1"/>
          </a:p>
        </p:txBody>
      </p:sp>
      <p:sp>
        <p:nvSpPr>
          <p:cNvPr id="303114" name="Rectangle 10"/>
          <p:cNvSpPr>
            <a:spLocks noChangeArrowheads="1"/>
          </p:cNvSpPr>
          <p:nvPr/>
        </p:nvSpPr>
        <p:spPr bwMode="auto">
          <a:xfrm>
            <a:off x="1752600" y="4659027"/>
            <a:ext cx="5029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>
                <a:solidFill>
                  <a:schemeClr val="folHlink"/>
                </a:solidFill>
              </a:rPr>
              <a:t>S</a:t>
            </a:r>
            <a:r>
              <a:rPr lang="en-US" sz="2200" b="1" baseline="-25000">
                <a:solidFill>
                  <a:schemeClr val="folHlink"/>
                </a:solidFill>
              </a:rPr>
              <a:t>g</a:t>
            </a:r>
            <a:r>
              <a:rPr lang="en-US" sz="2200" b="1">
                <a:solidFill>
                  <a:schemeClr val="folHlink"/>
                </a:solidFill>
              </a:rPr>
              <a:t> = S</a:t>
            </a:r>
            <a:r>
              <a:rPr lang="en-US" sz="2200" b="1" baseline="-25000">
                <a:solidFill>
                  <a:schemeClr val="folHlink"/>
                </a:solidFill>
              </a:rPr>
              <a:t>g</a:t>
            </a:r>
            <a:r>
              <a:rPr lang="en-US" sz="2200" b="1">
                <a:solidFill>
                  <a:schemeClr val="folHlink"/>
                </a:solidFill>
              </a:rPr>
              <a:t> + 1;</a:t>
            </a:r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762000" y="5162264"/>
            <a:ext cx="3089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buClr>
                <a:schemeClr val="hlink"/>
              </a:buClr>
              <a:buFont typeface="Wingdings" pitchFamily="2" charset="2"/>
              <a:buChar char="§"/>
            </a:pPr>
            <a:r>
              <a:rPr lang="en-US"/>
              <a:t> Algorithm for group member p </a:t>
            </a:r>
            <a:r>
              <a:rPr lang="en-US">
                <a:sym typeface="Symbol" pitchFamily="18" charset="2"/>
              </a:rPr>
              <a:t> 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autoUpdateAnimBg="0"/>
      <p:bldP spid="303108" grpId="0" autoUpdateAnimBg="0"/>
      <p:bldP spid="303109" grpId="0" animBg="1" autoUpdateAnimBg="0"/>
      <p:bldP spid="303109" grpId="1" animBg="1"/>
      <p:bldP spid="303110" grpId="0" autoUpdateAnimBg="0"/>
      <p:bldP spid="303111" grpId="0" animBg="1" autoUpdateAnimBg="0"/>
      <p:bldP spid="303112" grpId="0" autoUpdateAnimBg="0"/>
      <p:bldP spid="303113" grpId="0" animBg="1" autoUpdateAnimBg="0"/>
      <p:bldP spid="303113" grpId="1" animBg="1"/>
      <p:bldP spid="303114" grpId="0" autoUpdateAnimBg="0"/>
      <p:bldP spid="30311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013209"/>
            <a:ext cx="2133600" cy="476250"/>
          </a:xfrm>
        </p:spPr>
        <p:txBody>
          <a:bodyPr/>
          <a:lstStyle/>
          <a:p>
            <a:pPr>
              <a:defRPr/>
            </a:pPr>
            <a:fld id="{7266CB0B-8702-40BA-A5FF-FBB59154F48F}" type="slidenum">
              <a:rPr lang="fr-FR" smtClean="0"/>
              <a:pPr>
                <a:defRPr/>
              </a:pPr>
              <a:t>22</a:t>
            </a:fld>
            <a:endParaRPr lang="fr-FR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62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Total Ordering </a:t>
            </a:r>
            <a:r>
              <a:rPr lang="en-US" baseline="-25000" dirty="0" smtClean="0"/>
              <a:t>(4)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990600" y="4644784"/>
            <a:ext cx="7696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>
                <a:solidFill>
                  <a:schemeClr val="folHlink"/>
                </a:solidFill>
              </a:rPr>
              <a:t>Wait until (&lt;m, Ident.&gt; in hold-back queue AND</a:t>
            </a:r>
            <a:r>
              <a:rPr lang="en-US" sz="2200" b="1">
                <a:solidFill>
                  <a:schemeClr val="folHlink"/>
                </a:solidFill>
                <a:sym typeface="Symbol" pitchFamily="18" charset="2"/>
              </a:rPr>
              <a:t> S = R</a:t>
            </a:r>
            <a:r>
              <a:rPr lang="en-US" sz="2200" b="1" baseline="-25000">
                <a:solidFill>
                  <a:schemeClr val="folHlink"/>
                </a:solidFill>
                <a:sym typeface="Symbol" pitchFamily="18" charset="2"/>
              </a:rPr>
              <a:t>g</a:t>
            </a:r>
            <a:r>
              <a:rPr lang="en-US" sz="2200" b="1">
                <a:solidFill>
                  <a:schemeClr val="folHlink"/>
                </a:solidFill>
                <a:sym typeface="Symbol" pitchFamily="18" charset="2"/>
              </a:rPr>
              <a:t>);</a:t>
            </a:r>
            <a:endParaRPr lang="en-US" sz="2200" b="1">
              <a:solidFill>
                <a:schemeClr val="folHlink"/>
              </a:solidFill>
            </a:endParaRP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685800" y="4141547"/>
            <a:ext cx="7848600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B-deliver(m</a:t>
            </a:r>
            <a:r>
              <a:rPr lang="en-US" sz="2000" b="1" baseline="-25000"/>
              <a:t>order</a:t>
            </a:r>
            <a:r>
              <a:rPr lang="en-US" sz="2000" b="1"/>
              <a:t>= &lt;“order”, Ident., S&gt;) by p, </a:t>
            </a:r>
            <a:r>
              <a:rPr lang="en-US" sz="1800" b="1"/>
              <a:t>with g = group(m</a:t>
            </a:r>
            <a:r>
              <a:rPr lang="en-US" sz="1800" b="1" baseline="-25000"/>
              <a:t>order</a:t>
            </a:r>
            <a:r>
              <a:rPr lang="en-US" sz="1800" b="1"/>
              <a:t>)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990600" y="5086109"/>
            <a:ext cx="7010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>
                <a:solidFill>
                  <a:schemeClr val="folHlink"/>
                </a:solidFill>
              </a:rPr>
              <a:t>TO-deliver(m);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990600" y="5513147"/>
            <a:ext cx="70104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>
                <a:solidFill>
                  <a:schemeClr val="folHlink"/>
                </a:solidFill>
              </a:rPr>
              <a:t>R</a:t>
            </a:r>
            <a:r>
              <a:rPr lang="en-US" sz="2200" b="1" baseline="-25000">
                <a:solidFill>
                  <a:schemeClr val="folHlink"/>
                </a:solidFill>
              </a:rPr>
              <a:t>g</a:t>
            </a:r>
            <a:r>
              <a:rPr lang="en-US" sz="2200" b="1">
                <a:solidFill>
                  <a:schemeClr val="folHlink"/>
                </a:solidFill>
              </a:rPr>
              <a:t> = S + 1;</a:t>
            </a: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1066800" y="3500197"/>
            <a:ext cx="70104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>
                <a:solidFill>
                  <a:schemeClr val="folHlink"/>
                </a:solidFill>
              </a:rPr>
              <a:t>Place &lt;m, Ident.&gt; in hold-back queue;</a:t>
            </a:r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685800" y="2968384"/>
            <a:ext cx="6213475" cy="4270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</a:rPr>
              <a:t>B-deliver(&lt;m, Ident.&gt;) by p, with g = group(m)</a:t>
            </a:r>
            <a:endParaRPr lang="en-US" sz="2200" b="1"/>
          </a:p>
        </p:txBody>
      </p:sp>
      <p:sp>
        <p:nvSpPr>
          <p:cNvPr id="305161" name="Rectangle 9"/>
          <p:cNvSpPr>
            <a:spLocks noChangeArrowheads="1"/>
          </p:cNvSpPr>
          <p:nvPr/>
        </p:nvSpPr>
        <p:spPr bwMode="auto">
          <a:xfrm>
            <a:off x="1143000" y="2312747"/>
            <a:ext cx="70104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200" b="1">
                <a:solidFill>
                  <a:schemeClr val="folHlink"/>
                </a:solidFill>
              </a:rPr>
              <a:t>B-multicast(g </a:t>
            </a:r>
            <a:r>
              <a:rPr lang="en-US" sz="2200" b="1">
                <a:solidFill>
                  <a:schemeClr val="folHlink"/>
                </a:solidFill>
                <a:sym typeface="Symbol" pitchFamily="18" charset="2"/>
              </a:rPr>
              <a:t> Sequencer(g)</a:t>
            </a:r>
            <a:r>
              <a:rPr lang="en-US" sz="2200" b="1">
                <a:solidFill>
                  <a:schemeClr val="folHlink"/>
                </a:solidFill>
              </a:rPr>
              <a:t>, &lt;m, </a:t>
            </a:r>
            <a:r>
              <a:rPr lang="en-US" sz="2200" b="1">
                <a:solidFill>
                  <a:schemeClr val="hlink"/>
                </a:solidFill>
              </a:rPr>
              <a:t>Ident.</a:t>
            </a:r>
            <a:r>
              <a:rPr lang="en-US" sz="2200" b="1">
                <a:solidFill>
                  <a:schemeClr val="folHlink"/>
                </a:solidFill>
              </a:rPr>
              <a:t>&gt;);</a:t>
            </a:r>
          </a:p>
        </p:txBody>
      </p:sp>
      <p:sp>
        <p:nvSpPr>
          <p:cNvPr id="305162" name="Rectangle 10"/>
          <p:cNvSpPr>
            <a:spLocks noChangeArrowheads="1"/>
          </p:cNvSpPr>
          <p:nvPr/>
        </p:nvSpPr>
        <p:spPr bwMode="auto">
          <a:xfrm>
            <a:off x="762000" y="1780934"/>
            <a:ext cx="3311525" cy="4270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</a:rPr>
              <a:t>TO-multicast(g, m) by p</a:t>
            </a:r>
            <a:endParaRPr lang="en-US" sz="2200" b="1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791200" y="1488834"/>
            <a:ext cx="1752600" cy="968375"/>
            <a:chOff x="3600" y="1036"/>
            <a:chExt cx="1104" cy="610"/>
          </a:xfrm>
        </p:grpSpPr>
        <p:sp>
          <p:nvSpPr>
            <p:cNvPr id="49165" name="Text Box 12"/>
            <p:cNvSpPr txBox="1">
              <a:spLocks noChangeArrowheads="1"/>
            </p:cNvSpPr>
            <p:nvPr/>
          </p:nvSpPr>
          <p:spPr bwMode="auto">
            <a:xfrm>
              <a:off x="3600" y="1036"/>
              <a:ext cx="11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solidFill>
                    <a:schemeClr val="hlink"/>
                  </a:solidFill>
                </a:rPr>
                <a:t>Unique identifier of m </a:t>
              </a:r>
            </a:p>
          </p:txBody>
        </p:sp>
        <p:cxnSp>
          <p:nvCxnSpPr>
            <p:cNvPr id="49166" name="AutoShape 13"/>
            <p:cNvCxnSpPr>
              <a:cxnSpLocks noChangeShapeType="1"/>
              <a:stCxn id="49165" idx="2"/>
            </p:cNvCxnSpPr>
            <p:nvPr/>
          </p:nvCxnSpPr>
          <p:spPr bwMode="auto">
            <a:xfrm rot="5400000">
              <a:off x="3938" y="1431"/>
              <a:ext cx="206" cy="223"/>
            </a:xfrm>
            <a:prstGeom prst="curvedConnector3">
              <a:avLst>
                <a:gd name="adj1" fmla="val 46602"/>
              </a:avLst>
            </a:pr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sm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30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autoUpdateAnimBg="0"/>
      <p:bldP spid="305156" grpId="0" animBg="1" autoUpdateAnimBg="0"/>
      <p:bldP spid="305157" grpId="0" autoUpdateAnimBg="0"/>
      <p:bldP spid="305158" grpId="0" autoUpdateAnimBg="0"/>
      <p:bldP spid="305159" grpId="0" autoUpdateAnimBg="0"/>
      <p:bldP spid="305160" grpId="0" animBg="1" autoUpdateAnimBg="0"/>
      <p:bldP spid="305160" grpId="1" animBg="1"/>
      <p:bldP spid="305161" grpId="0" autoUpdateAnimBg="0"/>
      <p:bldP spid="305162" grpId="0" animBg="1" autoUpdateAnimBg="0"/>
      <p:bldP spid="30516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96036"/>
          </a:xfrm>
        </p:spPr>
        <p:txBody>
          <a:bodyPr/>
          <a:lstStyle/>
          <a:p>
            <a:r>
              <a:rPr lang="en-US" dirty="0" smtClean="0"/>
              <a:t>Total Ordering </a:t>
            </a:r>
            <a:r>
              <a:rPr lang="en-US" baseline="-25000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859810"/>
            <a:ext cx="8454788" cy="526635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The sequence numbers </a:t>
            </a:r>
            <a:r>
              <a:rPr lang="en-US" sz="1800" dirty="0" smtClean="0"/>
              <a:t>            attached </a:t>
            </a:r>
            <a:r>
              <a:rPr lang="en-US" sz="1800" dirty="0" smtClean="0"/>
              <a:t>to each </a:t>
            </a:r>
            <a:r>
              <a:rPr lang="en-US" sz="1800" dirty="0" smtClean="0"/>
              <a:t>multicast message</a:t>
            </a:r>
            <a:r>
              <a:rPr lang="en-US" sz="1800" dirty="0" smtClean="0"/>
              <a:t>, allows the recipients to learn about messages </a:t>
            </a:r>
            <a:r>
              <a:rPr lang="en-US" sz="1800" dirty="0" smtClean="0"/>
              <a:t>which they </a:t>
            </a:r>
            <a:r>
              <a:rPr lang="en-US" sz="1800" dirty="0" smtClean="0"/>
              <a:t>have missed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A </a:t>
            </a:r>
            <a:r>
              <a:rPr lang="en-US" sz="1800" dirty="0" smtClean="0"/>
              <a:t>process q can </a:t>
            </a:r>
            <a:r>
              <a:rPr lang="en-US" sz="1800" dirty="0" err="1" smtClean="0"/>
              <a:t>Rdeliver</a:t>
            </a:r>
            <a:r>
              <a:rPr lang="en-US" sz="1800" dirty="0" smtClean="0"/>
              <a:t> (m) only if the sequence </a:t>
            </a:r>
            <a:r>
              <a:rPr lang="en-US" sz="1800" dirty="0" smtClean="0"/>
              <a:t>number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 smtClean="0"/>
              <a:t>             =                + 1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Immediately </a:t>
            </a:r>
            <a:r>
              <a:rPr lang="en-US" sz="1800" dirty="0" smtClean="0"/>
              <a:t>following </a:t>
            </a:r>
            <a:r>
              <a:rPr lang="en-US" sz="1800" dirty="0" err="1" smtClean="0"/>
              <a:t>Rdeliver</a:t>
            </a:r>
            <a:r>
              <a:rPr lang="en-US" sz="1800" dirty="0" smtClean="0"/>
              <a:t> (m) the value  </a:t>
            </a:r>
            <a:r>
              <a:rPr lang="en-US" sz="1800" dirty="0" smtClean="0"/>
              <a:t> is               incremented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If </a:t>
            </a:r>
            <a:r>
              <a:rPr lang="en-US" sz="1800" dirty="0" smtClean="0"/>
              <a:t>an arriving message has a number </a:t>
            </a:r>
            <a:r>
              <a:rPr lang="en-US" sz="1800" b="1" dirty="0" smtClean="0"/>
              <a:t>S </a:t>
            </a:r>
            <a:r>
              <a:rPr lang="en-US" sz="1800" b="1" dirty="0" smtClean="0"/>
              <a:t>&lt;=        </a:t>
            </a:r>
            <a:r>
              <a:rPr lang="en-US" sz="1800" dirty="0" smtClean="0"/>
              <a:t>then </a:t>
            </a:r>
            <a:r>
              <a:rPr lang="en-US" sz="1800" dirty="0" smtClean="0"/>
              <a:t>process </a:t>
            </a:r>
            <a:r>
              <a:rPr lang="en-US" sz="1800" dirty="0" smtClean="0"/>
              <a:t>q knows </a:t>
            </a:r>
            <a:r>
              <a:rPr lang="en-US" sz="1800" dirty="0" smtClean="0"/>
              <a:t>that it has </a:t>
            </a:r>
            <a:r>
              <a:rPr lang="en-US" sz="1800" b="1" dirty="0" smtClean="0">
                <a:solidFill>
                  <a:srgbClr val="FF0000"/>
                </a:solidFill>
              </a:rPr>
              <a:t>already performed </a:t>
            </a:r>
            <a:r>
              <a:rPr lang="en-US" sz="1800" dirty="0" err="1" smtClean="0"/>
              <a:t>Rdeliver</a:t>
            </a:r>
            <a:r>
              <a:rPr lang="en-US" sz="1800" dirty="0" smtClean="0"/>
              <a:t> on that </a:t>
            </a:r>
            <a:r>
              <a:rPr lang="en-US" sz="1800" dirty="0" smtClean="0"/>
              <a:t>message and </a:t>
            </a:r>
            <a:r>
              <a:rPr lang="en-US" sz="1800" dirty="0" smtClean="0"/>
              <a:t>can </a:t>
            </a:r>
            <a:r>
              <a:rPr lang="en-US" sz="1800" b="1" dirty="0" smtClean="0">
                <a:solidFill>
                  <a:srgbClr val="FF0000"/>
                </a:solidFill>
              </a:rPr>
              <a:t>safely discard </a:t>
            </a:r>
            <a:r>
              <a:rPr lang="en-US" sz="1800" b="1" dirty="0" smtClean="0">
                <a:solidFill>
                  <a:srgbClr val="FF0000"/>
                </a:solidFill>
              </a:rPr>
              <a:t>it.</a:t>
            </a:r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 smtClean="0"/>
              <a:t>If </a:t>
            </a:r>
            <a:r>
              <a:rPr lang="en-US" sz="1800" b="1" dirty="0" smtClean="0"/>
              <a:t>S &gt;</a:t>
            </a:r>
            <a:r>
              <a:rPr lang="en-US" sz="1800" dirty="0" smtClean="0"/>
              <a:t>        </a:t>
            </a:r>
            <a:r>
              <a:rPr lang="en-US" sz="1800" dirty="0" smtClean="0"/>
              <a:t>then the receiving process q knows that it </a:t>
            </a:r>
            <a:r>
              <a:rPr lang="en-US" sz="1800" dirty="0" smtClean="0"/>
              <a:t>has </a:t>
            </a:r>
            <a:r>
              <a:rPr lang="en-US" sz="1800" b="1" dirty="0" smtClean="0">
                <a:solidFill>
                  <a:srgbClr val="FF0000"/>
                </a:solidFill>
              </a:rPr>
              <a:t>missed</a:t>
            </a:r>
            <a:r>
              <a:rPr lang="en-US" sz="1800" dirty="0" smtClean="0"/>
              <a:t> </a:t>
            </a:r>
            <a:r>
              <a:rPr lang="en-US" sz="1800" dirty="0" smtClean="0"/>
              <a:t>some message from p destined for the group </a:t>
            </a:r>
            <a:r>
              <a:rPr lang="en-US" sz="1800" dirty="0" smtClean="0"/>
              <a:t>g.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In </a:t>
            </a:r>
            <a:r>
              <a:rPr lang="en-US" sz="1800" dirty="0" smtClean="0"/>
              <a:t>this case the </a:t>
            </a:r>
            <a:r>
              <a:rPr lang="en-US" sz="1800" b="1" dirty="0" smtClean="0">
                <a:solidFill>
                  <a:srgbClr val="FF0000"/>
                </a:solidFill>
              </a:rPr>
              <a:t>receiving process q </a:t>
            </a:r>
            <a:r>
              <a:rPr lang="en-US" sz="1800" dirty="0" smtClean="0"/>
              <a:t>puts the message in </a:t>
            </a:r>
            <a:r>
              <a:rPr lang="en-US" sz="1800" dirty="0" smtClean="0"/>
              <a:t>a </a:t>
            </a:r>
            <a:r>
              <a:rPr lang="en-US" sz="1800" b="1" dirty="0" smtClean="0">
                <a:solidFill>
                  <a:srgbClr val="FF0000"/>
                </a:solidFill>
              </a:rPr>
              <a:t>hold-back </a:t>
            </a:r>
            <a:r>
              <a:rPr lang="en-US" sz="1800" b="1" dirty="0" smtClean="0">
                <a:solidFill>
                  <a:srgbClr val="FF0000"/>
                </a:solidFill>
              </a:rPr>
              <a:t>queue </a:t>
            </a:r>
            <a:r>
              <a:rPr lang="en-US" sz="1800" dirty="0" smtClean="0"/>
              <a:t>and sends a negative acknowledgement </a:t>
            </a:r>
            <a:r>
              <a:rPr lang="en-US" sz="1800" dirty="0" smtClean="0"/>
              <a:t>to </a:t>
            </a:r>
            <a:r>
              <a:rPr lang="en-US" sz="1800" b="1" dirty="0" smtClean="0">
                <a:solidFill>
                  <a:srgbClr val="FF0000"/>
                </a:solidFill>
              </a:rPr>
              <a:t>the </a:t>
            </a:r>
            <a:r>
              <a:rPr lang="en-US" sz="1800" b="1" dirty="0" smtClean="0">
                <a:solidFill>
                  <a:srgbClr val="FF0000"/>
                </a:solidFill>
              </a:rPr>
              <a:t>sending process p requesting </a:t>
            </a:r>
            <a:r>
              <a:rPr lang="en-US" sz="1800" dirty="0" smtClean="0"/>
              <a:t>the </a:t>
            </a:r>
            <a:r>
              <a:rPr lang="en-US" sz="1800" b="1" dirty="0" smtClean="0">
                <a:solidFill>
                  <a:srgbClr val="FF0000"/>
                </a:solidFill>
              </a:rPr>
              <a:t>missing message(s)</a:t>
            </a:r>
            <a:endParaRPr lang="en-US" sz="1800" b="1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193576" y="742618"/>
            <a:ext cx="627797" cy="439738"/>
            <a:chOff x="2198119" y="742618"/>
            <a:chExt cx="495300" cy="439738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2198119" y="755318"/>
              <a:ext cx="484836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dirty="0" err="1"/>
                <a:t>S</a:t>
              </a:r>
              <a:r>
                <a:rPr lang="en-US" sz="2200" b="1" baseline="-25000" dirty="0" err="1"/>
                <a:t>g</a:t>
              </a:r>
              <a:endParaRPr lang="en-US" sz="2200" b="1" baseline="-25000" dirty="0"/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393449" y="742618"/>
              <a:ext cx="29997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baseline="30000" dirty="0"/>
                <a:t>p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9140" y="1823066"/>
            <a:ext cx="495300" cy="439738"/>
            <a:chOff x="617253" y="1427281"/>
            <a:chExt cx="495300" cy="439738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617253" y="1439981"/>
              <a:ext cx="484836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dirty="0" err="1"/>
                <a:t>S</a:t>
              </a:r>
              <a:r>
                <a:rPr lang="en-US" sz="2200" b="1" baseline="-25000" dirty="0" err="1"/>
                <a:t>g</a:t>
              </a:r>
              <a:endParaRPr lang="en-US" sz="2200" b="1" baseline="-25000" dirty="0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812583" y="1427281"/>
              <a:ext cx="29997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baseline="30000" dirty="0"/>
                <a:t>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03953" y="1836240"/>
            <a:ext cx="503473" cy="427038"/>
            <a:chOff x="1248861" y="1426807"/>
            <a:chExt cx="503473" cy="427038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1248861" y="1426807"/>
              <a:ext cx="50347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dirty="0" err="1"/>
                <a:t>R</a:t>
              </a:r>
              <a:r>
                <a:rPr lang="en-US" sz="2200" b="1" baseline="-25000" dirty="0" err="1"/>
                <a:t>g</a:t>
              </a:r>
              <a:endParaRPr lang="en-US" sz="2200" b="1" baseline="-25000" dirty="0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420447" y="1441403"/>
              <a:ext cx="301009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baseline="30000" dirty="0"/>
                <a:t>q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11017" y="3029092"/>
            <a:ext cx="503473" cy="439738"/>
            <a:chOff x="3830563" y="1866758"/>
            <a:chExt cx="503473" cy="439738"/>
          </a:xfrm>
        </p:grpSpPr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830563" y="1879458"/>
              <a:ext cx="50347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dirty="0" err="1"/>
                <a:t>R</a:t>
              </a:r>
              <a:r>
                <a:rPr lang="en-US" sz="2200" b="1" baseline="-25000" dirty="0" err="1"/>
                <a:t>g</a:t>
              </a:r>
              <a:endParaRPr lang="en-US" sz="2200" b="1" baseline="-25000" dirty="0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029444" y="1866758"/>
              <a:ext cx="301009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baseline="30000" dirty="0"/>
                <a:t>q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53417" y="3970795"/>
            <a:ext cx="503664" cy="443587"/>
            <a:chOff x="3830563" y="1866758"/>
            <a:chExt cx="503664" cy="443587"/>
          </a:xfrm>
        </p:grpSpPr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3830563" y="1879458"/>
              <a:ext cx="50366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dirty="0" err="1" smtClean="0"/>
                <a:t>R</a:t>
              </a:r>
              <a:r>
                <a:rPr lang="en-US" sz="2200" b="1" baseline="-25000" dirty="0" err="1" smtClean="0"/>
                <a:t>g</a:t>
              </a:r>
              <a:endParaRPr lang="en-US" sz="2200" b="1" baseline="-25000" dirty="0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4029444" y="1866758"/>
              <a:ext cx="301009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baseline="30000" dirty="0"/>
                <a:t>q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75285" y="2374000"/>
            <a:ext cx="503473" cy="439738"/>
            <a:chOff x="3830563" y="1866758"/>
            <a:chExt cx="503473" cy="439738"/>
          </a:xfrm>
        </p:grpSpPr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3830563" y="1879458"/>
              <a:ext cx="503473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dirty="0" err="1"/>
                <a:t>R</a:t>
              </a:r>
              <a:r>
                <a:rPr lang="en-US" sz="2200" b="1" baseline="-25000" dirty="0" err="1"/>
                <a:t>g</a:t>
              </a:r>
              <a:endParaRPr lang="en-US" sz="2200" b="1" baseline="-25000" dirty="0"/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4029444" y="1866758"/>
              <a:ext cx="301009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baseline="30000" dirty="0"/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CBB56-66AE-4E72-9CD9-7B98CC1D3413}" type="slidenum">
              <a:rPr lang="fr-FR" smtClean="0"/>
              <a:pPr>
                <a:defRPr/>
              </a:pPr>
              <a:t>24</a:t>
            </a:fld>
            <a:endParaRPr lang="fr-FR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Total Ordering </a:t>
            </a:r>
            <a:r>
              <a:rPr lang="en-US" baseline="-25000" smtClean="0"/>
              <a:t>(5)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762000" y="1905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Processes collectively agree on the assignment of sequence numbers to messages in a distributed fashion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3887788"/>
            <a:ext cx="6858000" cy="822325"/>
            <a:chOff x="960" y="2018"/>
            <a:chExt cx="4608" cy="518"/>
          </a:xfrm>
        </p:grpSpPr>
        <p:sp>
          <p:nvSpPr>
            <p:cNvPr id="50188" name="Rectangle 5"/>
            <p:cNvSpPr>
              <a:spLocks noChangeArrowheads="1"/>
            </p:cNvSpPr>
            <p:nvPr/>
          </p:nvSpPr>
          <p:spPr bwMode="auto">
            <a:xfrm>
              <a:off x="960" y="2018"/>
              <a:ext cx="460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90500" indent="-190500" algn="just">
                <a:buClr>
                  <a:schemeClr val="hlink"/>
                </a:buClr>
                <a:buFont typeface="Wingdings" pitchFamily="2" charset="2"/>
                <a:buChar char="§"/>
              </a:pPr>
              <a:r>
                <a:rPr lang="en-US"/>
                <a:t> </a:t>
              </a:r>
              <a:r>
                <a:rPr lang="en-US" b="1"/>
                <a:t>    : </a:t>
              </a:r>
              <a:r>
                <a:rPr lang="en-US"/>
                <a:t>largest sequence number proposed by q to group g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121" y="2026"/>
              <a:ext cx="326" cy="277"/>
              <a:chOff x="130" y="2345"/>
              <a:chExt cx="297" cy="277"/>
            </a:xfrm>
          </p:grpSpPr>
          <p:sp>
            <p:nvSpPr>
              <p:cNvPr id="50190" name="Rectangle 7"/>
              <p:cNvSpPr>
                <a:spLocks noChangeArrowheads="1"/>
              </p:cNvSpPr>
              <p:nvPr/>
            </p:nvSpPr>
            <p:spPr bwMode="auto">
              <a:xfrm>
                <a:off x="130" y="2353"/>
                <a:ext cx="29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/>
                  <a:t>P</a:t>
                </a:r>
                <a:r>
                  <a:rPr lang="en-US" sz="2200" b="1" baseline="-25000"/>
                  <a:t>g</a:t>
                </a:r>
              </a:p>
            </p:txBody>
          </p:sp>
          <p:sp>
            <p:nvSpPr>
              <p:cNvPr id="50191" name="Rectangle 8"/>
              <p:cNvSpPr>
                <a:spLocks noChangeArrowheads="1"/>
              </p:cNvSpPr>
              <p:nvPr/>
            </p:nvSpPr>
            <p:spPr bwMode="auto">
              <a:xfrm>
                <a:off x="242" y="2345"/>
                <a:ext cx="18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/>
                  <a:t>q</a:t>
                </a:r>
              </a:p>
            </p:txBody>
          </p:sp>
        </p:grpSp>
      </p:grp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762000" y="3282950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Variables maintained by each process p: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19200" y="4833938"/>
            <a:ext cx="7010400" cy="822325"/>
            <a:chOff x="960" y="2784"/>
            <a:chExt cx="4416" cy="518"/>
          </a:xfrm>
        </p:grpSpPr>
        <p:sp>
          <p:nvSpPr>
            <p:cNvPr id="50184" name="Rectangle 11"/>
            <p:cNvSpPr>
              <a:spLocks noChangeArrowheads="1"/>
            </p:cNvSpPr>
            <p:nvPr/>
          </p:nvSpPr>
          <p:spPr bwMode="auto">
            <a:xfrm>
              <a:off x="960" y="2784"/>
              <a:ext cx="441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90500" indent="-190500" algn="just">
                <a:buClr>
                  <a:schemeClr val="hlink"/>
                </a:buClr>
                <a:buFont typeface="Wingdings" pitchFamily="2" charset="2"/>
                <a:buChar char="§"/>
              </a:pPr>
              <a:r>
                <a:rPr lang="en-US"/>
                <a:t> </a:t>
              </a:r>
              <a:r>
                <a:rPr lang="en-US" b="1"/>
                <a:t>    : </a:t>
              </a:r>
              <a:r>
                <a:rPr lang="en-US"/>
                <a:t>largest agreed sequence number q has observed so far for group</a:t>
              </a:r>
              <a:r>
                <a:rPr lang="en-US" b="1"/>
                <a:t> </a:t>
              </a:r>
              <a:r>
                <a:rPr lang="en-US"/>
                <a:t>g</a:t>
              </a:r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118" y="2784"/>
              <a:ext cx="333" cy="289"/>
              <a:chOff x="130" y="2337"/>
              <a:chExt cx="309" cy="289"/>
            </a:xfrm>
          </p:grpSpPr>
          <p:sp>
            <p:nvSpPr>
              <p:cNvPr id="50186" name="Rectangle 13"/>
              <p:cNvSpPr>
                <a:spLocks noChangeArrowheads="1"/>
              </p:cNvSpPr>
              <p:nvPr/>
            </p:nvSpPr>
            <p:spPr bwMode="auto">
              <a:xfrm>
                <a:off x="130" y="2338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A</a:t>
                </a:r>
                <a:r>
                  <a:rPr lang="en-US" b="1" baseline="-25000"/>
                  <a:t>g</a:t>
                </a:r>
              </a:p>
            </p:txBody>
          </p:sp>
          <p:sp>
            <p:nvSpPr>
              <p:cNvPr id="50187" name="Rectangle 14"/>
              <p:cNvSpPr>
                <a:spLocks noChangeArrowheads="1"/>
              </p:cNvSpPr>
              <p:nvPr/>
            </p:nvSpPr>
            <p:spPr bwMode="auto">
              <a:xfrm>
                <a:off x="241" y="2337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baseline="30000"/>
                  <a:t>q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autoUpdateAnimBg="0"/>
      <p:bldP spid="30720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D2AC7E-6097-4BEA-96D1-744030494208}" type="slidenum">
              <a:rPr lang="fr-FR" smtClean="0"/>
              <a:pPr>
                <a:defRPr/>
              </a:pPr>
              <a:t>25</a:t>
            </a:fld>
            <a:endParaRPr lang="fr-FR" smtClean="0"/>
          </a:p>
        </p:txBody>
      </p:sp>
      <p:sp>
        <p:nvSpPr>
          <p:cNvPr id="309290" name="Text Box 42"/>
          <p:cNvSpPr txBox="1">
            <a:spLocks noChangeArrowheads="1"/>
          </p:cNvSpPr>
          <p:nvPr/>
        </p:nvSpPr>
        <p:spPr bwMode="auto">
          <a:xfrm>
            <a:off x="5257800" y="2286000"/>
            <a:ext cx="2286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Message</a:t>
            </a:r>
            <a:r>
              <a:rPr lang="en-US" sz="1800" b="1">
                <a:solidFill>
                  <a:schemeClr val="hlink"/>
                </a:solidFill>
              </a:rPr>
              <a:t> </a:t>
            </a:r>
            <a:r>
              <a:rPr lang="en-US" b="1">
                <a:solidFill>
                  <a:schemeClr val="hlink"/>
                </a:solidFill>
              </a:rPr>
              <a:t>transmission</a:t>
            </a:r>
          </a:p>
        </p:txBody>
      </p:sp>
      <p:sp>
        <p:nvSpPr>
          <p:cNvPr id="309291" name="Rectangle 43"/>
          <p:cNvSpPr>
            <a:spLocks noChangeArrowheads="1"/>
          </p:cNvSpPr>
          <p:nvPr/>
        </p:nvSpPr>
        <p:spPr bwMode="auto">
          <a:xfrm>
            <a:off x="5105400" y="2057400"/>
            <a:ext cx="2514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92" name="Text Box 44"/>
          <p:cNvSpPr txBox="1">
            <a:spLocks noChangeArrowheads="1"/>
          </p:cNvSpPr>
          <p:nvPr/>
        </p:nvSpPr>
        <p:spPr bwMode="auto">
          <a:xfrm>
            <a:off x="5410200" y="2209800"/>
            <a:ext cx="2286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Proposition of a sequence number</a:t>
            </a:r>
            <a:r>
              <a:rPr lang="en-US" sz="18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309293" name="Rectangle 45"/>
          <p:cNvSpPr>
            <a:spLocks noChangeArrowheads="1"/>
          </p:cNvSpPr>
          <p:nvPr/>
        </p:nvSpPr>
        <p:spPr bwMode="auto">
          <a:xfrm>
            <a:off x="5486400" y="2133600"/>
            <a:ext cx="21336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94" name="Text Box 46"/>
          <p:cNvSpPr txBox="1">
            <a:spLocks noChangeArrowheads="1"/>
          </p:cNvSpPr>
          <p:nvPr/>
        </p:nvSpPr>
        <p:spPr bwMode="auto">
          <a:xfrm>
            <a:off x="4953000" y="2286000"/>
            <a:ext cx="3429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hlink"/>
                </a:solidFill>
              </a:rPr>
              <a:t>Assigning a sequence number to the message</a:t>
            </a:r>
            <a:endParaRPr lang="en-US" sz="1800" b="1">
              <a:solidFill>
                <a:schemeClr val="hlink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0" y="2514600"/>
            <a:ext cx="4114800" cy="2819400"/>
            <a:chOff x="-384" y="960"/>
            <a:chExt cx="2592" cy="177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912" y="2256"/>
              <a:ext cx="988" cy="262"/>
              <a:chOff x="-204" y="1632"/>
              <a:chExt cx="988" cy="262"/>
            </a:xfrm>
          </p:grpSpPr>
          <p:sp>
            <p:nvSpPr>
              <p:cNvPr id="51294" name="Rectangle 4"/>
              <p:cNvSpPr>
                <a:spLocks noChangeArrowheads="1"/>
              </p:cNvSpPr>
              <p:nvPr/>
            </p:nvSpPr>
            <p:spPr bwMode="auto">
              <a:xfrm>
                <a:off x="-204" y="1663"/>
                <a:ext cx="9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chemeClr val="folHlink"/>
                    </a:solidFill>
                  </a:rPr>
                  <a:t>&lt;Ident.,       &gt;</a:t>
                </a:r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336" y="1632"/>
                <a:ext cx="356" cy="247"/>
                <a:chOff x="130" y="2368"/>
                <a:chExt cx="325" cy="247"/>
              </a:xfrm>
            </p:grpSpPr>
            <p:sp>
              <p:nvSpPr>
                <p:cNvPr id="51296" name="Rectangle 6"/>
                <p:cNvSpPr>
                  <a:spLocks noChangeArrowheads="1"/>
                </p:cNvSpPr>
                <p:nvPr/>
              </p:nvSpPr>
              <p:spPr bwMode="auto">
                <a:xfrm>
                  <a:off x="130" y="2384"/>
                  <a:ext cx="247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chemeClr val="folHlink"/>
                      </a:solidFill>
                    </a:rPr>
                    <a:t>P</a:t>
                  </a:r>
                  <a:r>
                    <a:rPr lang="en-US" sz="1800" b="1" baseline="-25000">
                      <a:solidFill>
                        <a:schemeClr val="folHlink"/>
                      </a:solidFill>
                    </a:rPr>
                    <a:t>g</a:t>
                  </a:r>
                </a:p>
              </p:txBody>
            </p:sp>
            <p:sp>
              <p:nvSpPr>
                <p:cNvPr id="51297" name="Rectangle 7"/>
                <p:cNvSpPr>
                  <a:spLocks noChangeArrowheads="1"/>
                </p:cNvSpPr>
                <p:nvPr/>
              </p:nvSpPr>
              <p:spPr bwMode="auto">
                <a:xfrm>
                  <a:off x="242" y="2368"/>
                  <a:ext cx="21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baseline="30000">
                      <a:solidFill>
                        <a:schemeClr val="folHlink"/>
                      </a:solidFill>
                    </a:rPr>
                    <a:t>P5</a:t>
                  </a:r>
                </a:p>
              </p:txBody>
            </p:sp>
          </p:grp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076" y="1610"/>
              <a:ext cx="988" cy="262"/>
              <a:chOff x="-204" y="1632"/>
              <a:chExt cx="988" cy="262"/>
            </a:xfrm>
          </p:grpSpPr>
          <p:sp>
            <p:nvSpPr>
              <p:cNvPr id="51290" name="Rectangle 9"/>
              <p:cNvSpPr>
                <a:spLocks noChangeArrowheads="1"/>
              </p:cNvSpPr>
              <p:nvPr/>
            </p:nvSpPr>
            <p:spPr bwMode="auto">
              <a:xfrm>
                <a:off x="-204" y="1663"/>
                <a:ext cx="9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chemeClr val="folHlink"/>
                    </a:solidFill>
                  </a:rPr>
                  <a:t>&lt;Ident.,       &gt;</a:t>
                </a:r>
              </a:p>
            </p:txBody>
          </p: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336" y="1632"/>
                <a:ext cx="356" cy="247"/>
                <a:chOff x="130" y="2368"/>
                <a:chExt cx="325" cy="247"/>
              </a:xfrm>
            </p:grpSpPr>
            <p:sp>
              <p:nvSpPr>
                <p:cNvPr id="51292" name="Rectangle 11"/>
                <p:cNvSpPr>
                  <a:spLocks noChangeArrowheads="1"/>
                </p:cNvSpPr>
                <p:nvPr/>
              </p:nvSpPr>
              <p:spPr bwMode="auto">
                <a:xfrm>
                  <a:off x="130" y="2384"/>
                  <a:ext cx="247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chemeClr val="folHlink"/>
                      </a:solidFill>
                    </a:rPr>
                    <a:t>P</a:t>
                  </a:r>
                  <a:r>
                    <a:rPr lang="en-US" sz="1800" b="1" baseline="-25000">
                      <a:solidFill>
                        <a:schemeClr val="folHlink"/>
                      </a:solidFill>
                    </a:rPr>
                    <a:t>g</a:t>
                  </a:r>
                </a:p>
              </p:txBody>
            </p:sp>
            <p:sp>
              <p:nvSpPr>
                <p:cNvPr id="51293" name="Rectangle 12"/>
                <p:cNvSpPr>
                  <a:spLocks noChangeArrowheads="1"/>
                </p:cNvSpPr>
                <p:nvPr/>
              </p:nvSpPr>
              <p:spPr bwMode="auto">
                <a:xfrm>
                  <a:off x="242" y="2368"/>
                  <a:ext cx="21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baseline="30000">
                      <a:solidFill>
                        <a:schemeClr val="folHlink"/>
                      </a:solidFill>
                    </a:rPr>
                    <a:t>P4</a:t>
                  </a:r>
                </a:p>
              </p:txBody>
            </p:sp>
          </p:grp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-48" y="1248"/>
              <a:ext cx="988" cy="262"/>
              <a:chOff x="-204" y="1632"/>
              <a:chExt cx="988" cy="262"/>
            </a:xfrm>
          </p:grpSpPr>
          <p:sp>
            <p:nvSpPr>
              <p:cNvPr id="51286" name="Rectangle 14"/>
              <p:cNvSpPr>
                <a:spLocks noChangeArrowheads="1"/>
              </p:cNvSpPr>
              <p:nvPr/>
            </p:nvSpPr>
            <p:spPr bwMode="auto">
              <a:xfrm>
                <a:off x="-204" y="1663"/>
                <a:ext cx="9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chemeClr val="folHlink"/>
                    </a:solidFill>
                  </a:rPr>
                  <a:t>&lt;Ident.,       &gt;</a:t>
                </a:r>
              </a:p>
            </p:txBody>
          </p: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336" y="1632"/>
                <a:ext cx="356" cy="247"/>
                <a:chOff x="130" y="2368"/>
                <a:chExt cx="325" cy="247"/>
              </a:xfrm>
            </p:grpSpPr>
            <p:sp>
              <p:nvSpPr>
                <p:cNvPr id="51288" name="Rectangle 16"/>
                <p:cNvSpPr>
                  <a:spLocks noChangeArrowheads="1"/>
                </p:cNvSpPr>
                <p:nvPr/>
              </p:nvSpPr>
              <p:spPr bwMode="auto">
                <a:xfrm>
                  <a:off x="130" y="2384"/>
                  <a:ext cx="247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chemeClr val="folHlink"/>
                      </a:solidFill>
                    </a:rPr>
                    <a:t>P</a:t>
                  </a:r>
                  <a:r>
                    <a:rPr lang="en-US" sz="1800" b="1" baseline="-25000">
                      <a:solidFill>
                        <a:schemeClr val="folHlink"/>
                      </a:solidFill>
                    </a:rPr>
                    <a:t>g</a:t>
                  </a:r>
                </a:p>
              </p:txBody>
            </p:sp>
            <p:sp>
              <p:nvSpPr>
                <p:cNvPr id="51289" name="Rectangle 17"/>
                <p:cNvSpPr>
                  <a:spLocks noChangeArrowheads="1"/>
                </p:cNvSpPr>
                <p:nvPr/>
              </p:nvSpPr>
              <p:spPr bwMode="auto">
                <a:xfrm>
                  <a:off x="242" y="2368"/>
                  <a:ext cx="21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baseline="30000">
                      <a:solidFill>
                        <a:schemeClr val="folHlink"/>
                      </a:solidFill>
                    </a:rPr>
                    <a:t>P3</a:t>
                  </a:r>
                </a:p>
              </p:txBody>
            </p:sp>
          </p:grpSp>
        </p:grpSp>
        <p:cxnSp>
          <p:nvCxnSpPr>
            <p:cNvPr id="51277" name="AutoShape 18"/>
            <p:cNvCxnSpPr>
              <a:cxnSpLocks noChangeShapeType="1"/>
            </p:cNvCxnSpPr>
            <p:nvPr/>
          </p:nvCxnSpPr>
          <p:spPr bwMode="auto">
            <a:xfrm rot="5400000">
              <a:off x="540" y="1332"/>
              <a:ext cx="74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lg"/>
              <a:tailEnd type="triangle" w="sm" len="lg"/>
            </a:ln>
          </p:spPr>
        </p:cxnSp>
        <p:cxnSp>
          <p:nvCxnSpPr>
            <p:cNvPr id="51278" name="AutoShape 19"/>
            <p:cNvCxnSpPr>
              <a:cxnSpLocks noChangeShapeType="1"/>
            </p:cNvCxnSpPr>
            <p:nvPr/>
          </p:nvCxnSpPr>
          <p:spPr bwMode="auto">
            <a:xfrm>
              <a:off x="-384" y="1872"/>
              <a:ext cx="112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lg"/>
              <a:tailEnd type="triangle" w="sm" len="lg"/>
            </a:ln>
          </p:spPr>
        </p:cxnSp>
        <p:cxnSp>
          <p:nvCxnSpPr>
            <p:cNvPr id="51279" name="AutoShape 20"/>
            <p:cNvCxnSpPr>
              <a:cxnSpLocks noChangeShapeType="1"/>
            </p:cNvCxnSpPr>
            <p:nvPr/>
          </p:nvCxnSpPr>
          <p:spPr bwMode="auto">
            <a:xfrm rot="-5400000">
              <a:off x="564" y="2388"/>
              <a:ext cx="69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lg"/>
              <a:tailEnd type="triangle" w="sm" len="lg"/>
            </a:ln>
          </p:spPr>
        </p:cxnSp>
        <p:cxnSp>
          <p:nvCxnSpPr>
            <p:cNvPr id="51280" name="AutoShape 21"/>
            <p:cNvCxnSpPr>
              <a:cxnSpLocks noChangeShapeType="1"/>
            </p:cNvCxnSpPr>
            <p:nvPr/>
          </p:nvCxnSpPr>
          <p:spPr bwMode="auto">
            <a:xfrm rot="10800000">
              <a:off x="1080" y="1872"/>
              <a:ext cx="112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lg"/>
              <a:tailEnd type="triangle" w="sm" len="lg"/>
            </a:ln>
          </p:spPr>
        </p:cxn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-384" y="1632"/>
              <a:ext cx="988" cy="262"/>
              <a:chOff x="-204" y="1632"/>
              <a:chExt cx="988" cy="262"/>
            </a:xfrm>
          </p:grpSpPr>
          <p:sp>
            <p:nvSpPr>
              <p:cNvPr id="51282" name="Rectangle 23"/>
              <p:cNvSpPr>
                <a:spLocks noChangeArrowheads="1"/>
              </p:cNvSpPr>
              <p:nvPr/>
            </p:nvSpPr>
            <p:spPr bwMode="auto">
              <a:xfrm>
                <a:off x="-204" y="1663"/>
                <a:ext cx="9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chemeClr val="folHlink"/>
                    </a:solidFill>
                  </a:rPr>
                  <a:t>&lt;Ident.,       &gt;</a:t>
                </a:r>
              </a:p>
            </p:txBody>
          </p: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36" y="1632"/>
                <a:ext cx="356" cy="247"/>
                <a:chOff x="130" y="2368"/>
                <a:chExt cx="325" cy="247"/>
              </a:xfrm>
            </p:grpSpPr>
            <p:sp>
              <p:nvSpPr>
                <p:cNvPr id="51284" name="Rectangle 25"/>
                <p:cNvSpPr>
                  <a:spLocks noChangeArrowheads="1"/>
                </p:cNvSpPr>
                <p:nvPr/>
              </p:nvSpPr>
              <p:spPr bwMode="auto">
                <a:xfrm>
                  <a:off x="130" y="2384"/>
                  <a:ext cx="247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chemeClr val="folHlink"/>
                      </a:solidFill>
                    </a:rPr>
                    <a:t>P</a:t>
                  </a:r>
                  <a:r>
                    <a:rPr lang="en-US" sz="1800" b="1" baseline="-25000">
                      <a:solidFill>
                        <a:schemeClr val="folHlink"/>
                      </a:solidFill>
                    </a:rPr>
                    <a:t>g</a:t>
                  </a:r>
                </a:p>
              </p:txBody>
            </p:sp>
            <p:sp>
              <p:nvSpPr>
                <p:cNvPr id="51285" name="Rectangle 26"/>
                <p:cNvSpPr>
                  <a:spLocks noChangeArrowheads="1"/>
                </p:cNvSpPr>
                <p:nvPr/>
              </p:nvSpPr>
              <p:spPr bwMode="auto">
                <a:xfrm>
                  <a:off x="242" y="2368"/>
                  <a:ext cx="21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baseline="30000">
                      <a:solidFill>
                        <a:schemeClr val="folHlink"/>
                      </a:solidFill>
                    </a:rPr>
                    <a:t>P2</a:t>
                  </a:r>
                </a:p>
              </p:txBody>
            </p:sp>
          </p:grpSp>
        </p:grpSp>
      </p:grpSp>
      <p:sp>
        <p:nvSpPr>
          <p:cNvPr id="5120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Total Ordering </a:t>
            </a:r>
            <a:r>
              <a:rPr lang="en-US" baseline="-25000" smtClean="0"/>
              <a:t>(6)</a:t>
            </a:r>
          </a:p>
        </p:txBody>
      </p:sp>
      <p:sp>
        <p:nvSpPr>
          <p:cNvPr id="309276" name="Oval 28"/>
          <p:cNvSpPr>
            <a:spLocks noChangeArrowheads="1"/>
          </p:cNvSpPr>
          <p:nvPr/>
        </p:nvSpPr>
        <p:spPr bwMode="auto">
          <a:xfrm>
            <a:off x="1752600" y="36957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/>
              <a:t>P2</a:t>
            </a:r>
          </a:p>
        </p:txBody>
      </p:sp>
      <p:sp>
        <p:nvSpPr>
          <p:cNvPr id="309277" name="Oval 29"/>
          <p:cNvSpPr>
            <a:spLocks noChangeArrowheads="1"/>
          </p:cNvSpPr>
          <p:nvPr/>
        </p:nvSpPr>
        <p:spPr bwMode="auto">
          <a:xfrm>
            <a:off x="4076700" y="19812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/>
              <a:t>P3</a:t>
            </a:r>
          </a:p>
        </p:txBody>
      </p:sp>
      <p:sp>
        <p:nvSpPr>
          <p:cNvPr id="309278" name="Oval 30"/>
          <p:cNvSpPr>
            <a:spLocks noChangeArrowheads="1"/>
          </p:cNvSpPr>
          <p:nvPr/>
        </p:nvSpPr>
        <p:spPr bwMode="auto">
          <a:xfrm>
            <a:off x="4076700" y="53340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/>
              <a:t>P5</a:t>
            </a:r>
          </a:p>
        </p:txBody>
      </p:sp>
      <p:sp>
        <p:nvSpPr>
          <p:cNvPr id="309279" name="Oval 31"/>
          <p:cNvSpPr>
            <a:spLocks noChangeArrowheads="1"/>
          </p:cNvSpPr>
          <p:nvPr/>
        </p:nvSpPr>
        <p:spPr bwMode="auto">
          <a:xfrm>
            <a:off x="4076700" y="36957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/>
              <a:t>P1</a:t>
            </a:r>
          </a:p>
        </p:txBody>
      </p:sp>
      <p:sp>
        <p:nvSpPr>
          <p:cNvPr id="309280" name="Oval 32"/>
          <p:cNvSpPr>
            <a:spLocks noChangeArrowheads="1"/>
          </p:cNvSpPr>
          <p:nvPr/>
        </p:nvSpPr>
        <p:spPr bwMode="auto">
          <a:xfrm>
            <a:off x="6400800" y="3695700"/>
            <a:ext cx="533400" cy="533400"/>
          </a:xfrm>
          <a:prstGeom prst="ellipse">
            <a:avLst/>
          </a:prstGeom>
          <a:solidFill>
            <a:srgbClr val="B4B4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/>
              <a:t>P4</a:t>
            </a: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2286000" y="2514600"/>
            <a:ext cx="4114800" cy="2819400"/>
            <a:chOff x="1632" y="1872"/>
            <a:chExt cx="2592" cy="1776"/>
          </a:xfrm>
        </p:grpSpPr>
        <p:cxnSp>
          <p:nvCxnSpPr>
            <p:cNvPr id="51266" name="AutoShape 34"/>
            <p:cNvCxnSpPr>
              <a:cxnSpLocks noChangeShapeType="1"/>
              <a:stCxn id="309277" idx="4"/>
              <a:endCxn id="309279" idx="0"/>
            </p:cNvCxnSpPr>
            <p:nvPr/>
          </p:nvCxnSpPr>
          <p:spPr bwMode="auto">
            <a:xfrm rot="5400000">
              <a:off x="2556" y="2244"/>
              <a:ext cx="74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</p:spPr>
        </p:cxnSp>
        <p:cxnSp>
          <p:nvCxnSpPr>
            <p:cNvPr id="51267" name="AutoShape 35"/>
            <p:cNvCxnSpPr>
              <a:cxnSpLocks noChangeShapeType="1"/>
              <a:stCxn id="309276" idx="6"/>
              <a:endCxn id="309279" idx="2"/>
            </p:cNvCxnSpPr>
            <p:nvPr/>
          </p:nvCxnSpPr>
          <p:spPr bwMode="auto">
            <a:xfrm>
              <a:off x="1632" y="2784"/>
              <a:ext cx="112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</p:spPr>
        </p:cxnSp>
        <p:cxnSp>
          <p:nvCxnSpPr>
            <p:cNvPr id="51268" name="AutoShape 36"/>
            <p:cNvCxnSpPr>
              <a:cxnSpLocks noChangeShapeType="1"/>
              <a:stCxn id="309278" idx="0"/>
              <a:endCxn id="309279" idx="4"/>
            </p:cNvCxnSpPr>
            <p:nvPr/>
          </p:nvCxnSpPr>
          <p:spPr bwMode="auto">
            <a:xfrm rot="-5400000">
              <a:off x="2580" y="3300"/>
              <a:ext cx="69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</p:spPr>
        </p:cxnSp>
        <p:cxnSp>
          <p:nvCxnSpPr>
            <p:cNvPr id="51269" name="AutoShape 37"/>
            <p:cNvCxnSpPr>
              <a:cxnSpLocks noChangeShapeType="1"/>
              <a:stCxn id="309280" idx="2"/>
              <a:endCxn id="309279" idx="6"/>
            </p:cNvCxnSpPr>
            <p:nvPr/>
          </p:nvCxnSpPr>
          <p:spPr bwMode="auto">
            <a:xfrm rot="10800000">
              <a:off x="3096" y="2784"/>
              <a:ext cx="112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</p:spPr>
        </p:cxnSp>
        <p:sp>
          <p:nvSpPr>
            <p:cNvPr id="51270" name="Rectangle 38"/>
            <p:cNvSpPr>
              <a:spLocks noChangeArrowheads="1"/>
            </p:cNvSpPr>
            <p:nvPr/>
          </p:nvSpPr>
          <p:spPr bwMode="auto">
            <a:xfrm>
              <a:off x="1812" y="2575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folHlink"/>
                  </a:solidFill>
                </a:rPr>
                <a:t>&lt;m, Ident.&gt;</a:t>
              </a:r>
            </a:p>
          </p:txBody>
        </p:sp>
        <p:sp>
          <p:nvSpPr>
            <p:cNvPr id="51271" name="Rectangle 39"/>
            <p:cNvSpPr>
              <a:spLocks noChangeArrowheads="1"/>
            </p:cNvSpPr>
            <p:nvPr/>
          </p:nvSpPr>
          <p:spPr bwMode="auto">
            <a:xfrm>
              <a:off x="3072" y="2560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folHlink"/>
                  </a:solidFill>
                </a:rPr>
                <a:t>&lt;m, Ident.&gt;</a:t>
              </a:r>
            </a:p>
          </p:txBody>
        </p:sp>
        <p:sp>
          <p:nvSpPr>
            <p:cNvPr id="51272" name="Rectangle 40"/>
            <p:cNvSpPr>
              <a:spLocks noChangeArrowheads="1"/>
            </p:cNvSpPr>
            <p:nvPr/>
          </p:nvSpPr>
          <p:spPr bwMode="auto">
            <a:xfrm>
              <a:off x="2052" y="2176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folHlink"/>
                  </a:solidFill>
                </a:rPr>
                <a:t>&lt;m, Ident.&gt;</a:t>
              </a:r>
            </a:p>
          </p:txBody>
        </p:sp>
        <p:sp>
          <p:nvSpPr>
            <p:cNvPr id="51273" name="Rectangle 41"/>
            <p:cNvSpPr>
              <a:spLocks noChangeArrowheads="1"/>
            </p:cNvSpPr>
            <p:nvPr/>
          </p:nvSpPr>
          <p:spPr bwMode="auto">
            <a:xfrm>
              <a:off x="2928" y="3184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folHlink"/>
                  </a:solidFill>
                </a:rPr>
                <a:t>&lt;m, Ident.&gt;</a:t>
              </a:r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2286000" y="2514600"/>
            <a:ext cx="4114800" cy="2819400"/>
            <a:chOff x="-336" y="2640"/>
            <a:chExt cx="2592" cy="1776"/>
          </a:xfrm>
        </p:grpSpPr>
        <p:cxnSp>
          <p:nvCxnSpPr>
            <p:cNvPr id="51258" name="AutoShape 48"/>
            <p:cNvCxnSpPr>
              <a:cxnSpLocks noChangeShapeType="1"/>
            </p:cNvCxnSpPr>
            <p:nvPr/>
          </p:nvCxnSpPr>
          <p:spPr bwMode="auto">
            <a:xfrm rot="5400000">
              <a:off x="588" y="3012"/>
              <a:ext cx="74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</p:spPr>
        </p:cxnSp>
        <p:cxnSp>
          <p:nvCxnSpPr>
            <p:cNvPr id="51259" name="AutoShape 49"/>
            <p:cNvCxnSpPr>
              <a:cxnSpLocks noChangeShapeType="1"/>
            </p:cNvCxnSpPr>
            <p:nvPr/>
          </p:nvCxnSpPr>
          <p:spPr bwMode="auto">
            <a:xfrm>
              <a:off x="-336" y="3552"/>
              <a:ext cx="112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</p:spPr>
        </p:cxnSp>
        <p:cxnSp>
          <p:nvCxnSpPr>
            <p:cNvPr id="51260" name="AutoShape 50"/>
            <p:cNvCxnSpPr>
              <a:cxnSpLocks noChangeShapeType="1"/>
            </p:cNvCxnSpPr>
            <p:nvPr/>
          </p:nvCxnSpPr>
          <p:spPr bwMode="auto">
            <a:xfrm rot="-5400000">
              <a:off x="612" y="4068"/>
              <a:ext cx="69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</p:spPr>
        </p:cxnSp>
        <p:cxnSp>
          <p:nvCxnSpPr>
            <p:cNvPr id="51261" name="AutoShape 51"/>
            <p:cNvCxnSpPr>
              <a:cxnSpLocks noChangeShapeType="1"/>
            </p:cNvCxnSpPr>
            <p:nvPr/>
          </p:nvCxnSpPr>
          <p:spPr bwMode="auto">
            <a:xfrm rot="10800000">
              <a:off x="1128" y="3552"/>
              <a:ext cx="112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sm" len="lg"/>
              <a:tailEnd type="none" w="sm" len="lg"/>
            </a:ln>
          </p:spPr>
        </p:cxnSp>
        <p:sp>
          <p:nvSpPr>
            <p:cNvPr id="51262" name="Rectangle 52"/>
            <p:cNvSpPr>
              <a:spLocks noChangeArrowheads="1"/>
            </p:cNvSpPr>
            <p:nvPr/>
          </p:nvSpPr>
          <p:spPr bwMode="auto">
            <a:xfrm>
              <a:off x="-180" y="3343"/>
              <a:ext cx="9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folHlink"/>
                  </a:solidFill>
                </a:rPr>
                <a:t>&lt;Ident., SN&gt;</a:t>
              </a:r>
            </a:p>
          </p:txBody>
        </p:sp>
        <p:sp>
          <p:nvSpPr>
            <p:cNvPr id="51263" name="Rectangle 53"/>
            <p:cNvSpPr>
              <a:spLocks noChangeArrowheads="1"/>
            </p:cNvSpPr>
            <p:nvPr/>
          </p:nvSpPr>
          <p:spPr bwMode="auto">
            <a:xfrm>
              <a:off x="1104" y="3328"/>
              <a:ext cx="9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folHlink"/>
                  </a:solidFill>
                </a:rPr>
                <a:t>&lt;Ident., SN&gt;</a:t>
              </a:r>
            </a:p>
          </p:txBody>
        </p:sp>
        <p:sp>
          <p:nvSpPr>
            <p:cNvPr id="51264" name="Rectangle 54"/>
            <p:cNvSpPr>
              <a:spLocks noChangeArrowheads="1"/>
            </p:cNvSpPr>
            <p:nvPr/>
          </p:nvSpPr>
          <p:spPr bwMode="auto">
            <a:xfrm>
              <a:off x="0" y="2944"/>
              <a:ext cx="9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folHlink"/>
                  </a:solidFill>
                </a:rPr>
                <a:t>&lt;Ident., SN&gt;</a:t>
              </a:r>
            </a:p>
          </p:txBody>
        </p:sp>
        <p:sp>
          <p:nvSpPr>
            <p:cNvPr id="51265" name="Rectangle 55"/>
            <p:cNvSpPr>
              <a:spLocks noChangeArrowheads="1"/>
            </p:cNvSpPr>
            <p:nvPr/>
          </p:nvSpPr>
          <p:spPr bwMode="auto">
            <a:xfrm>
              <a:off x="960" y="3952"/>
              <a:ext cx="9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folHlink"/>
                  </a:solidFill>
                </a:rPr>
                <a:t>&lt;Ident., SN&gt;</a:t>
              </a:r>
            </a:p>
          </p:txBody>
        </p:sp>
      </p:grpSp>
      <p:grpSp>
        <p:nvGrpSpPr>
          <p:cNvPr id="13" name="Group 56"/>
          <p:cNvGrpSpPr>
            <a:grpSpLocks/>
          </p:cNvGrpSpPr>
          <p:nvPr/>
        </p:nvGrpSpPr>
        <p:grpSpPr bwMode="auto">
          <a:xfrm>
            <a:off x="762000" y="2057400"/>
            <a:ext cx="3252788" cy="442913"/>
            <a:chOff x="384" y="2304"/>
            <a:chExt cx="2049" cy="230"/>
          </a:xfrm>
        </p:grpSpPr>
        <p:sp>
          <p:nvSpPr>
            <p:cNvPr id="51254" name="Rectangle 57"/>
            <p:cNvSpPr>
              <a:spLocks noChangeArrowheads="1"/>
            </p:cNvSpPr>
            <p:nvPr/>
          </p:nvSpPr>
          <p:spPr bwMode="auto">
            <a:xfrm>
              <a:off x="384" y="2312"/>
              <a:ext cx="2049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/>
                <a:t>P</a:t>
              </a:r>
              <a:r>
                <a:rPr lang="en-US" sz="2200" b="1" baseline="-25000"/>
                <a:t>g</a:t>
              </a:r>
              <a:r>
                <a:rPr lang="en-US" sz="2200" b="1"/>
                <a:t>   = MAX(A</a:t>
              </a:r>
              <a:r>
                <a:rPr lang="en-US" sz="2200" b="1" baseline="-25000"/>
                <a:t>g</a:t>
              </a:r>
              <a:r>
                <a:rPr lang="en-US" sz="2200" b="1"/>
                <a:t>,  P</a:t>
              </a:r>
              <a:r>
                <a:rPr lang="en-US" sz="2200" b="1" baseline="-25000"/>
                <a:t>g   </a:t>
              </a:r>
              <a:r>
                <a:rPr lang="en-US" sz="2200" b="1"/>
                <a:t>) + 1</a:t>
              </a:r>
              <a:endParaRPr lang="en-US" sz="2200" b="1" baseline="-25000"/>
            </a:p>
          </p:txBody>
        </p:sp>
        <p:sp>
          <p:nvSpPr>
            <p:cNvPr id="51255" name="Rectangle 58"/>
            <p:cNvSpPr>
              <a:spLocks noChangeArrowheads="1"/>
            </p:cNvSpPr>
            <p:nvPr/>
          </p:nvSpPr>
          <p:spPr bwMode="auto">
            <a:xfrm>
              <a:off x="512" y="2304"/>
              <a:ext cx="256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baseline="30000"/>
                <a:t>p3</a:t>
              </a:r>
            </a:p>
          </p:txBody>
        </p:sp>
        <p:sp>
          <p:nvSpPr>
            <p:cNvPr id="51256" name="Rectangle 59"/>
            <p:cNvSpPr>
              <a:spLocks noChangeArrowheads="1"/>
            </p:cNvSpPr>
            <p:nvPr/>
          </p:nvSpPr>
          <p:spPr bwMode="auto">
            <a:xfrm>
              <a:off x="1424" y="2304"/>
              <a:ext cx="256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baseline="30000"/>
                <a:t>p3</a:t>
              </a:r>
            </a:p>
          </p:txBody>
        </p:sp>
        <p:sp>
          <p:nvSpPr>
            <p:cNvPr id="51257" name="Rectangle 60"/>
            <p:cNvSpPr>
              <a:spLocks noChangeArrowheads="1"/>
            </p:cNvSpPr>
            <p:nvPr/>
          </p:nvSpPr>
          <p:spPr bwMode="auto">
            <a:xfrm>
              <a:off x="1776" y="2304"/>
              <a:ext cx="256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baseline="30000"/>
                <a:t>p3</a:t>
              </a:r>
            </a:p>
          </p:txBody>
        </p:sp>
      </p:grp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762000" y="4343400"/>
            <a:ext cx="7824788" cy="1430338"/>
            <a:chOff x="672" y="3024"/>
            <a:chExt cx="4929" cy="901"/>
          </a:xfrm>
        </p:grpSpPr>
        <p:grpSp>
          <p:nvGrpSpPr>
            <p:cNvPr id="15" name="Group 62"/>
            <p:cNvGrpSpPr>
              <a:grpSpLocks/>
            </p:cNvGrpSpPr>
            <p:nvPr/>
          </p:nvGrpSpPr>
          <p:grpSpPr bwMode="auto">
            <a:xfrm>
              <a:off x="672" y="3024"/>
              <a:ext cx="2049" cy="277"/>
              <a:chOff x="384" y="2304"/>
              <a:chExt cx="2049" cy="277"/>
            </a:xfrm>
          </p:grpSpPr>
          <p:sp>
            <p:nvSpPr>
              <p:cNvPr id="51250" name="Rectangle 63"/>
              <p:cNvSpPr>
                <a:spLocks noChangeArrowheads="1"/>
              </p:cNvSpPr>
              <p:nvPr/>
            </p:nvSpPr>
            <p:spPr bwMode="auto">
              <a:xfrm>
                <a:off x="384" y="2312"/>
                <a:ext cx="204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/>
                  <a:t>P</a:t>
                </a:r>
                <a:r>
                  <a:rPr lang="en-US" sz="2200" b="1" baseline="-25000"/>
                  <a:t>g</a:t>
                </a:r>
                <a:r>
                  <a:rPr lang="en-US" sz="2200" b="1"/>
                  <a:t>   = MAX(A</a:t>
                </a:r>
                <a:r>
                  <a:rPr lang="en-US" sz="2200" b="1" baseline="-25000"/>
                  <a:t>g</a:t>
                </a:r>
                <a:r>
                  <a:rPr lang="en-US" sz="2200" b="1"/>
                  <a:t>,  P</a:t>
                </a:r>
                <a:r>
                  <a:rPr lang="en-US" sz="2200" b="1" baseline="-25000"/>
                  <a:t>g   </a:t>
                </a:r>
                <a:r>
                  <a:rPr lang="en-US" sz="2200" b="1"/>
                  <a:t>) + 1</a:t>
                </a:r>
                <a:endParaRPr lang="en-US" sz="2200" b="1" baseline="-25000"/>
              </a:p>
            </p:txBody>
          </p:sp>
          <p:sp>
            <p:nvSpPr>
              <p:cNvPr id="51251" name="Rectangle 64"/>
              <p:cNvSpPr>
                <a:spLocks noChangeArrowheads="1"/>
              </p:cNvSpPr>
              <p:nvPr/>
            </p:nvSpPr>
            <p:spPr bwMode="auto">
              <a:xfrm>
                <a:off x="512" y="2304"/>
                <a:ext cx="25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/>
                  <a:t>p2</a:t>
                </a:r>
              </a:p>
            </p:txBody>
          </p:sp>
          <p:sp>
            <p:nvSpPr>
              <p:cNvPr id="51252" name="Rectangle 65"/>
              <p:cNvSpPr>
                <a:spLocks noChangeArrowheads="1"/>
              </p:cNvSpPr>
              <p:nvPr/>
            </p:nvSpPr>
            <p:spPr bwMode="auto">
              <a:xfrm>
                <a:off x="1424" y="2304"/>
                <a:ext cx="25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/>
                  <a:t>p2</a:t>
                </a:r>
              </a:p>
            </p:txBody>
          </p:sp>
          <p:sp>
            <p:nvSpPr>
              <p:cNvPr id="51253" name="Rectangle 66"/>
              <p:cNvSpPr>
                <a:spLocks noChangeArrowheads="1"/>
              </p:cNvSpPr>
              <p:nvPr/>
            </p:nvSpPr>
            <p:spPr bwMode="auto">
              <a:xfrm>
                <a:off x="1776" y="2304"/>
                <a:ext cx="25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/>
                  <a:t>p2</a:t>
                </a:r>
              </a:p>
            </p:txBody>
          </p:sp>
        </p:grpSp>
        <p:grpSp>
          <p:nvGrpSpPr>
            <p:cNvPr id="16" name="Group 67"/>
            <p:cNvGrpSpPr>
              <a:grpSpLocks/>
            </p:cNvGrpSpPr>
            <p:nvPr/>
          </p:nvGrpSpPr>
          <p:grpSpPr bwMode="auto">
            <a:xfrm>
              <a:off x="3168" y="3648"/>
              <a:ext cx="2049" cy="277"/>
              <a:chOff x="384" y="2304"/>
              <a:chExt cx="2049" cy="277"/>
            </a:xfrm>
          </p:grpSpPr>
          <p:sp>
            <p:nvSpPr>
              <p:cNvPr id="51246" name="Rectangle 68"/>
              <p:cNvSpPr>
                <a:spLocks noChangeArrowheads="1"/>
              </p:cNvSpPr>
              <p:nvPr/>
            </p:nvSpPr>
            <p:spPr bwMode="auto">
              <a:xfrm>
                <a:off x="384" y="2312"/>
                <a:ext cx="204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/>
                  <a:t>P</a:t>
                </a:r>
                <a:r>
                  <a:rPr lang="en-US" sz="2200" b="1" baseline="-25000"/>
                  <a:t>g</a:t>
                </a:r>
                <a:r>
                  <a:rPr lang="en-US" sz="2200" b="1"/>
                  <a:t>   = MAX(A</a:t>
                </a:r>
                <a:r>
                  <a:rPr lang="en-US" sz="2200" b="1" baseline="-25000"/>
                  <a:t>g</a:t>
                </a:r>
                <a:r>
                  <a:rPr lang="en-US" sz="2200" b="1"/>
                  <a:t>,  P</a:t>
                </a:r>
                <a:r>
                  <a:rPr lang="en-US" sz="2200" b="1" baseline="-25000"/>
                  <a:t>g   </a:t>
                </a:r>
                <a:r>
                  <a:rPr lang="en-US" sz="2200" b="1"/>
                  <a:t>) + 1</a:t>
                </a:r>
                <a:endParaRPr lang="en-US" sz="2200" b="1" baseline="-25000"/>
              </a:p>
            </p:txBody>
          </p:sp>
          <p:sp>
            <p:nvSpPr>
              <p:cNvPr id="51247" name="Rectangle 69"/>
              <p:cNvSpPr>
                <a:spLocks noChangeArrowheads="1"/>
              </p:cNvSpPr>
              <p:nvPr/>
            </p:nvSpPr>
            <p:spPr bwMode="auto">
              <a:xfrm>
                <a:off x="512" y="2304"/>
                <a:ext cx="25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/>
                  <a:t>p5</a:t>
                </a:r>
              </a:p>
            </p:txBody>
          </p:sp>
          <p:sp>
            <p:nvSpPr>
              <p:cNvPr id="51248" name="Rectangle 70"/>
              <p:cNvSpPr>
                <a:spLocks noChangeArrowheads="1"/>
              </p:cNvSpPr>
              <p:nvPr/>
            </p:nvSpPr>
            <p:spPr bwMode="auto">
              <a:xfrm>
                <a:off x="1424" y="2304"/>
                <a:ext cx="25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/>
                  <a:t>p5</a:t>
                </a:r>
              </a:p>
            </p:txBody>
          </p:sp>
          <p:sp>
            <p:nvSpPr>
              <p:cNvPr id="51249" name="Rectangle 71"/>
              <p:cNvSpPr>
                <a:spLocks noChangeArrowheads="1"/>
              </p:cNvSpPr>
              <p:nvPr/>
            </p:nvSpPr>
            <p:spPr bwMode="auto">
              <a:xfrm>
                <a:off x="1776" y="2304"/>
                <a:ext cx="25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/>
                  <a:t>p5</a:t>
                </a:r>
              </a:p>
            </p:txBody>
          </p:sp>
        </p:grpSp>
        <p:grpSp>
          <p:nvGrpSpPr>
            <p:cNvPr id="17" name="Group 72"/>
            <p:cNvGrpSpPr>
              <a:grpSpLocks/>
            </p:cNvGrpSpPr>
            <p:nvPr/>
          </p:nvGrpSpPr>
          <p:grpSpPr bwMode="auto">
            <a:xfrm>
              <a:off x="3552" y="3024"/>
              <a:ext cx="2049" cy="277"/>
              <a:chOff x="384" y="2304"/>
              <a:chExt cx="2049" cy="277"/>
            </a:xfrm>
          </p:grpSpPr>
          <p:sp>
            <p:nvSpPr>
              <p:cNvPr id="51242" name="Rectangle 73"/>
              <p:cNvSpPr>
                <a:spLocks noChangeArrowheads="1"/>
              </p:cNvSpPr>
              <p:nvPr/>
            </p:nvSpPr>
            <p:spPr bwMode="auto">
              <a:xfrm>
                <a:off x="384" y="2312"/>
                <a:ext cx="204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/>
                  <a:t>P</a:t>
                </a:r>
                <a:r>
                  <a:rPr lang="en-US" sz="2200" b="1" baseline="-25000"/>
                  <a:t>g</a:t>
                </a:r>
                <a:r>
                  <a:rPr lang="en-US" sz="2200" b="1"/>
                  <a:t>   = MAX(A</a:t>
                </a:r>
                <a:r>
                  <a:rPr lang="en-US" sz="2200" b="1" baseline="-25000"/>
                  <a:t>g</a:t>
                </a:r>
                <a:r>
                  <a:rPr lang="en-US" sz="2200" b="1"/>
                  <a:t>,  P</a:t>
                </a:r>
                <a:r>
                  <a:rPr lang="en-US" sz="2200" b="1" baseline="-25000"/>
                  <a:t>g   </a:t>
                </a:r>
                <a:r>
                  <a:rPr lang="en-US" sz="2200" b="1"/>
                  <a:t>) + 1</a:t>
                </a:r>
                <a:endParaRPr lang="en-US" sz="2200" b="1" baseline="-25000"/>
              </a:p>
            </p:txBody>
          </p:sp>
          <p:sp>
            <p:nvSpPr>
              <p:cNvPr id="51243" name="Rectangle 74"/>
              <p:cNvSpPr>
                <a:spLocks noChangeArrowheads="1"/>
              </p:cNvSpPr>
              <p:nvPr/>
            </p:nvSpPr>
            <p:spPr bwMode="auto">
              <a:xfrm>
                <a:off x="512" y="2304"/>
                <a:ext cx="25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/>
                  <a:t>p4</a:t>
                </a:r>
              </a:p>
            </p:txBody>
          </p:sp>
          <p:sp>
            <p:nvSpPr>
              <p:cNvPr id="51244" name="Rectangle 75"/>
              <p:cNvSpPr>
                <a:spLocks noChangeArrowheads="1"/>
              </p:cNvSpPr>
              <p:nvPr/>
            </p:nvSpPr>
            <p:spPr bwMode="auto">
              <a:xfrm>
                <a:off x="1424" y="2304"/>
                <a:ext cx="25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/>
                  <a:t>p4</a:t>
                </a:r>
              </a:p>
            </p:txBody>
          </p:sp>
          <p:sp>
            <p:nvSpPr>
              <p:cNvPr id="51245" name="Rectangle 76"/>
              <p:cNvSpPr>
                <a:spLocks noChangeArrowheads="1"/>
              </p:cNvSpPr>
              <p:nvPr/>
            </p:nvSpPr>
            <p:spPr bwMode="auto">
              <a:xfrm>
                <a:off x="1776" y="2304"/>
                <a:ext cx="256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/>
                  <a:t>p4</a:t>
                </a:r>
              </a:p>
            </p:txBody>
          </p:sp>
        </p:grpSp>
      </p:grpSp>
      <p:grpSp>
        <p:nvGrpSpPr>
          <p:cNvPr id="18" name="Group 77"/>
          <p:cNvGrpSpPr>
            <a:grpSpLocks/>
          </p:cNvGrpSpPr>
          <p:nvPr/>
        </p:nvGrpSpPr>
        <p:grpSpPr bwMode="auto">
          <a:xfrm>
            <a:off x="3276600" y="4192588"/>
            <a:ext cx="2663825" cy="455612"/>
            <a:chOff x="192" y="2102"/>
            <a:chExt cx="1678" cy="287"/>
          </a:xfrm>
        </p:grpSpPr>
        <p:sp>
          <p:nvSpPr>
            <p:cNvPr id="51237" name="Rectangle 78"/>
            <p:cNvSpPr>
              <a:spLocks noChangeArrowheads="1"/>
            </p:cNvSpPr>
            <p:nvPr/>
          </p:nvSpPr>
          <p:spPr bwMode="auto">
            <a:xfrm>
              <a:off x="192" y="2120"/>
              <a:ext cx="167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chemeClr val="folHlink"/>
                  </a:solidFill>
                </a:rPr>
                <a:t>SN = MAX</a:t>
              </a:r>
              <a:r>
                <a:rPr lang="en-US" sz="2200" b="1" baseline="-25000">
                  <a:solidFill>
                    <a:schemeClr val="folHlink"/>
                  </a:solidFill>
                </a:rPr>
                <a:t>i=1,..,5</a:t>
              </a:r>
              <a:r>
                <a:rPr lang="en-US" sz="2200" b="1">
                  <a:solidFill>
                    <a:schemeClr val="folHlink"/>
                  </a:solidFill>
                </a:rPr>
                <a:t>(P</a:t>
              </a:r>
              <a:r>
                <a:rPr lang="en-US" sz="2200" b="1" baseline="-25000">
                  <a:solidFill>
                    <a:schemeClr val="folHlink"/>
                  </a:solidFill>
                </a:rPr>
                <a:t>g</a:t>
              </a:r>
              <a:r>
                <a:rPr lang="en-US" sz="2200" b="1">
                  <a:solidFill>
                    <a:schemeClr val="folHlink"/>
                  </a:solidFill>
                </a:rPr>
                <a:t> )</a:t>
              </a:r>
              <a:endParaRPr lang="en-US" sz="2200" b="1" baseline="-25000">
                <a:solidFill>
                  <a:schemeClr val="folHlink"/>
                </a:solidFill>
              </a:endParaRPr>
            </a:p>
          </p:txBody>
        </p:sp>
        <p:sp>
          <p:nvSpPr>
            <p:cNvPr id="51238" name="Rectangle 79"/>
            <p:cNvSpPr>
              <a:spLocks noChangeArrowheads="1"/>
            </p:cNvSpPr>
            <p:nvPr/>
          </p:nvSpPr>
          <p:spPr bwMode="auto">
            <a:xfrm>
              <a:off x="1554" y="2102"/>
              <a:ext cx="22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200" b="1" baseline="30000">
                  <a:solidFill>
                    <a:schemeClr val="folHlink"/>
                  </a:solidFill>
                </a:rPr>
                <a:t>pi</a:t>
              </a:r>
            </a:p>
          </p:txBody>
        </p:sp>
      </p:grpSp>
      <p:grpSp>
        <p:nvGrpSpPr>
          <p:cNvPr id="19" name="Group 80"/>
          <p:cNvGrpSpPr>
            <a:grpSpLocks/>
          </p:cNvGrpSpPr>
          <p:nvPr/>
        </p:nvGrpSpPr>
        <p:grpSpPr bwMode="auto">
          <a:xfrm>
            <a:off x="1066800" y="1919288"/>
            <a:ext cx="7002463" cy="3948112"/>
            <a:chOff x="672" y="1152"/>
            <a:chExt cx="4411" cy="2487"/>
          </a:xfrm>
        </p:grpSpPr>
        <p:grpSp>
          <p:nvGrpSpPr>
            <p:cNvPr id="20" name="Group 81"/>
            <p:cNvGrpSpPr>
              <a:grpSpLocks/>
            </p:cNvGrpSpPr>
            <p:nvPr/>
          </p:nvGrpSpPr>
          <p:grpSpPr bwMode="auto">
            <a:xfrm>
              <a:off x="1680" y="1152"/>
              <a:ext cx="859" cy="279"/>
              <a:chOff x="0" y="1776"/>
              <a:chExt cx="859" cy="279"/>
            </a:xfrm>
          </p:grpSpPr>
          <p:sp>
            <p:nvSpPr>
              <p:cNvPr id="51235" name="Rectangle 82"/>
              <p:cNvSpPr>
                <a:spLocks noChangeArrowheads="1"/>
              </p:cNvSpPr>
              <p:nvPr/>
            </p:nvSpPr>
            <p:spPr bwMode="auto">
              <a:xfrm>
                <a:off x="0" y="1786"/>
                <a:ext cx="85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/>
                  <a:t>A</a:t>
                </a:r>
                <a:r>
                  <a:rPr lang="en-US" sz="2200" b="1" baseline="-25000"/>
                  <a:t>g</a:t>
                </a:r>
                <a:r>
                  <a:rPr lang="en-US" sz="2200" b="1"/>
                  <a:t>   = SN</a:t>
                </a:r>
                <a:endParaRPr lang="en-US" sz="2200" b="1" baseline="-25000"/>
              </a:p>
            </p:txBody>
          </p:sp>
          <p:sp>
            <p:nvSpPr>
              <p:cNvPr id="51236" name="Rectangle 83"/>
              <p:cNvSpPr>
                <a:spLocks noChangeArrowheads="1"/>
              </p:cNvSpPr>
              <p:nvPr/>
            </p:nvSpPr>
            <p:spPr bwMode="auto">
              <a:xfrm>
                <a:off x="128" y="1776"/>
                <a:ext cx="256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/>
                  <a:t>p3</a:t>
                </a:r>
              </a:p>
            </p:txBody>
          </p:sp>
        </p:grpSp>
        <p:grpSp>
          <p:nvGrpSpPr>
            <p:cNvPr id="21" name="Group 84"/>
            <p:cNvGrpSpPr>
              <a:grpSpLocks/>
            </p:cNvGrpSpPr>
            <p:nvPr/>
          </p:nvGrpSpPr>
          <p:grpSpPr bwMode="auto">
            <a:xfrm>
              <a:off x="4224" y="2592"/>
              <a:ext cx="859" cy="279"/>
              <a:chOff x="0" y="1776"/>
              <a:chExt cx="859" cy="279"/>
            </a:xfrm>
          </p:grpSpPr>
          <p:sp>
            <p:nvSpPr>
              <p:cNvPr id="51233" name="Rectangle 85"/>
              <p:cNvSpPr>
                <a:spLocks noChangeArrowheads="1"/>
              </p:cNvSpPr>
              <p:nvPr/>
            </p:nvSpPr>
            <p:spPr bwMode="auto">
              <a:xfrm>
                <a:off x="0" y="1786"/>
                <a:ext cx="85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/>
                  <a:t>A</a:t>
                </a:r>
                <a:r>
                  <a:rPr lang="en-US" sz="2200" b="1" baseline="-25000"/>
                  <a:t>g</a:t>
                </a:r>
                <a:r>
                  <a:rPr lang="en-US" sz="2200" b="1"/>
                  <a:t>   = SN</a:t>
                </a:r>
                <a:endParaRPr lang="en-US" sz="2200" b="1" baseline="-25000"/>
              </a:p>
            </p:txBody>
          </p:sp>
          <p:sp>
            <p:nvSpPr>
              <p:cNvPr id="51234" name="Rectangle 86"/>
              <p:cNvSpPr>
                <a:spLocks noChangeArrowheads="1"/>
              </p:cNvSpPr>
              <p:nvPr/>
            </p:nvSpPr>
            <p:spPr bwMode="auto">
              <a:xfrm>
                <a:off x="128" y="1776"/>
                <a:ext cx="256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/>
                  <a:t>p4</a:t>
                </a:r>
              </a:p>
            </p:txBody>
          </p:sp>
        </p:grpSp>
        <p:grpSp>
          <p:nvGrpSpPr>
            <p:cNvPr id="22" name="Group 87"/>
            <p:cNvGrpSpPr>
              <a:grpSpLocks/>
            </p:cNvGrpSpPr>
            <p:nvPr/>
          </p:nvGrpSpPr>
          <p:grpSpPr bwMode="auto">
            <a:xfrm>
              <a:off x="1680" y="3360"/>
              <a:ext cx="859" cy="279"/>
              <a:chOff x="0" y="1776"/>
              <a:chExt cx="859" cy="279"/>
            </a:xfrm>
          </p:grpSpPr>
          <p:sp>
            <p:nvSpPr>
              <p:cNvPr id="51231" name="Rectangle 88"/>
              <p:cNvSpPr>
                <a:spLocks noChangeArrowheads="1"/>
              </p:cNvSpPr>
              <p:nvPr/>
            </p:nvSpPr>
            <p:spPr bwMode="auto">
              <a:xfrm>
                <a:off x="0" y="1786"/>
                <a:ext cx="85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/>
                  <a:t>A</a:t>
                </a:r>
                <a:r>
                  <a:rPr lang="en-US" sz="2200" b="1" baseline="-25000"/>
                  <a:t>g</a:t>
                </a:r>
                <a:r>
                  <a:rPr lang="en-US" sz="2200" b="1"/>
                  <a:t>   = SN</a:t>
                </a:r>
                <a:endParaRPr lang="en-US" sz="2200" b="1" baseline="-25000"/>
              </a:p>
            </p:txBody>
          </p:sp>
          <p:sp>
            <p:nvSpPr>
              <p:cNvPr id="51232" name="Rectangle 89"/>
              <p:cNvSpPr>
                <a:spLocks noChangeArrowheads="1"/>
              </p:cNvSpPr>
              <p:nvPr/>
            </p:nvSpPr>
            <p:spPr bwMode="auto">
              <a:xfrm>
                <a:off x="128" y="1776"/>
                <a:ext cx="256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/>
                  <a:t>p5</a:t>
                </a:r>
              </a:p>
            </p:txBody>
          </p:sp>
        </p:grpSp>
        <p:grpSp>
          <p:nvGrpSpPr>
            <p:cNvPr id="23" name="Group 90"/>
            <p:cNvGrpSpPr>
              <a:grpSpLocks/>
            </p:cNvGrpSpPr>
            <p:nvPr/>
          </p:nvGrpSpPr>
          <p:grpSpPr bwMode="auto">
            <a:xfrm>
              <a:off x="672" y="2064"/>
              <a:ext cx="859" cy="279"/>
              <a:chOff x="0" y="1776"/>
              <a:chExt cx="859" cy="279"/>
            </a:xfrm>
          </p:grpSpPr>
          <p:sp>
            <p:nvSpPr>
              <p:cNvPr id="51229" name="Rectangle 91"/>
              <p:cNvSpPr>
                <a:spLocks noChangeArrowheads="1"/>
              </p:cNvSpPr>
              <p:nvPr/>
            </p:nvSpPr>
            <p:spPr bwMode="auto">
              <a:xfrm>
                <a:off x="0" y="1786"/>
                <a:ext cx="85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/>
                  <a:t>A</a:t>
                </a:r>
                <a:r>
                  <a:rPr lang="en-US" sz="2200" b="1" baseline="-25000"/>
                  <a:t>g</a:t>
                </a:r>
                <a:r>
                  <a:rPr lang="en-US" sz="2200" b="1"/>
                  <a:t>   = SN</a:t>
                </a:r>
                <a:endParaRPr lang="en-US" sz="2200" b="1" baseline="-25000"/>
              </a:p>
            </p:txBody>
          </p:sp>
          <p:sp>
            <p:nvSpPr>
              <p:cNvPr id="51230" name="Rectangle 92"/>
              <p:cNvSpPr>
                <a:spLocks noChangeArrowheads="1"/>
              </p:cNvSpPr>
              <p:nvPr/>
            </p:nvSpPr>
            <p:spPr bwMode="auto">
              <a:xfrm>
                <a:off x="128" y="1776"/>
                <a:ext cx="256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/>
                  <a:t>p2</a:t>
                </a:r>
              </a:p>
            </p:txBody>
          </p:sp>
        </p:grpSp>
        <p:grpSp>
          <p:nvGrpSpPr>
            <p:cNvPr id="24" name="Group 93"/>
            <p:cNvGrpSpPr>
              <a:grpSpLocks/>
            </p:cNvGrpSpPr>
            <p:nvPr/>
          </p:nvGrpSpPr>
          <p:grpSpPr bwMode="auto">
            <a:xfrm>
              <a:off x="2400" y="2640"/>
              <a:ext cx="859" cy="279"/>
              <a:chOff x="0" y="1776"/>
              <a:chExt cx="859" cy="279"/>
            </a:xfrm>
          </p:grpSpPr>
          <p:sp>
            <p:nvSpPr>
              <p:cNvPr id="51227" name="Rectangle 94"/>
              <p:cNvSpPr>
                <a:spLocks noChangeArrowheads="1"/>
              </p:cNvSpPr>
              <p:nvPr/>
            </p:nvSpPr>
            <p:spPr bwMode="auto">
              <a:xfrm>
                <a:off x="0" y="1786"/>
                <a:ext cx="85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/>
                  <a:t>A</a:t>
                </a:r>
                <a:r>
                  <a:rPr lang="en-US" sz="2200" b="1" baseline="-25000"/>
                  <a:t>g</a:t>
                </a:r>
                <a:r>
                  <a:rPr lang="en-US" sz="2200" b="1"/>
                  <a:t>   = SN</a:t>
                </a:r>
                <a:endParaRPr lang="en-US" sz="2200" b="1" baseline="-25000"/>
              </a:p>
            </p:txBody>
          </p:sp>
          <p:sp>
            <p:nvSpPr>
              <p:cNvPr id="51228" name="Rectangle 95"/>
              <p:cNvSpPr>
                <a:spLocks noChangeArrowheads="1"/>
              </p:cNvSpPr>
              <p:nvPr/>
            </p:nvSpPr>
            <p:spPr bwMode="auto">
              <a:xfrm>
                <a:off x="128" y="1776"/>
                <a:ext cx="256" cy="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/>
                  <a:t>p1</a:t>
                </a:r>
              </a:p>
            </p:txBody>
          </p:sp>
        </p:grpSp>
      </p:grpSp>
      <p:sp>
        <p:nvSpPr>
          <p:cNvPr id="309345" name="AutoShape 9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96200" y="609600"/>
            <a:ext cx="838200" cy="304800"/>
          </a:xfrm>
          <a:prstGeom prst="actionButtonHom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0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0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0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30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90" grpId="0" autoUpdateAnimBg="0"/>
      <p:bldP spid="309291" grpId="0" animBg="1"/>
      <p:bldP spid="309292" grpId="0" autoUpdateAnimBg="0"/>
      <p:bldP spid="309293" grpId="0" animBg="1"/>
      <p:bldP spid="309294" grpId="0" autoUpdateAnimBg="0"/>
      <p:bldP spid="309276" grpId="0" animBg="1" autoUpdateAnimBg="0"/>
      <p:bldP spid="309277" grpId="0" animBg="1" autoUpdateAnimBg="0"/>
      <p:bldP spid="309278" grpId="0" animBg="1" autoUpdateAnimBg="0"/>
      <p:bldP spid="309279" grpId="0" animBg="1" autoUpdateAnimBg="0"/>
      <p:bldP spid="309280" grpId="0" animBg="1" autoUpdateAnimBg="0"/>
      <p:bldP spid="30934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6729-6AF6-4A9E-959F-FCB1E5C9B9FF}" type="slidenum">
              <a:rPr lang="fr-FR" smtClean="0"/>
              <a:pPr>
                <a:defRPr/>
              </a:pPr>
              <a:t>26</a:t>
            </a:fld>
            <a:endParaRPr lang="fr-FR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Causal Ordering </a:t>
            </a:r>
            <a:r>
              <a:rPr lang="en-US" baseline="-25000" dirty="0" smtClean="0"/>
              <a:t>(1)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3076575"/>
            <a:ext cx="5580063" cy="3019425"/>
            <a:chOff x="1200" y="2092"/>
            <a:chExt cx="3515" cy="1902"/>
          </a:xfrm>
        </p:grpSpPr>
        <p:sp>
          <p:nvSpPr>
            <p:cNvPr id="52269" name="Line 4"/>
            <p:cNvSpPr>
              <a:spLocks noChangeShapeType="1"/>
            </p:cNvSpPr>
            <p:nvPr/>
          </p:nvSpPr>
          <p:spPr bwMode="auto">
            <a:xfrm>
              <a:off x="1632" y="2092"/>
              <a:ext cx="0" cy="1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70" name="Line 5"/>
            <p:cNvSpPr>
              <a:spLocks noChangeShapeType="1"/>
            </p:cNvSpPr>
            <p:nvPr/>
          </p:nvSpPr>
          <p:spPr bwMode="auto">
            <a:xfrm>
              <a:off x="4320" y="2092"/>
              <a:ext cx="0" cy="1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71" name="Line 6"/>
            <p:cNvSpPr>
              <a:spLocks noChangeShapeType="1"/>
            </p:cNvSpPr>
            <p:nvPr/>
          </p:nvSpPr>
          <p:spPr bwMode="auto">
            <a:xfrm>
              <a:off x="2976" y="2092"/>
              <a:ext cx="0" cy="1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72" name="Text Box 7"/>
            <p:cNvSpPr txBox="1">
              <a:spLocks noChangeArrowheads="1"/>
            </p:cNvSpPr>
            <p:nvPr/>
          </p:nvSpPr>
          <p:spPr bwMode="auto">
            <a:xfrm>
              <a:off x="1200" y="3744"/>
              <a:ext cx="8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Process 1</a:t>
              </a:r>
            </a:p>
          </p:txBody>
        </p:sp>
        <p:sp>
          <p:nvSpPr>
            <p:cNvPr id="52273" name="Text Box 8"/>
            <p:cNvSpPr txBox="1">
              <a:spLocks noChangeArrowheads="1"/>
            </p:cNvSpPr>
            <p:nvPr/>
          </p:nvSpPr>
          <p:spPr bwMode="auto">
            <a:xfrm>
              <a:off x="2556" y="3744"/>
              <a:ext cx="8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Process 2</a:t>
              </a:r>
            </a:p>
          </p:txBody>
        </p:sp>
        <p:sp>
          <p:nvSpPr>
            <p:cNvPr id="52274" name="Text Box 9"/>
            <p:cNvSpPr txBox="1">
              <a:spLocks noChangeArrowheads="1"/>
            </p:cNvSpPr>
            <p:nvPr/>
          </p:nvSpPr>
          <p:spPr bwMode="auto">
            <a:xfrm>
              <a:off x="3888" y="3744"/>
              <a:ext cx="8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Process 3</a:t>
              </a:r>
            </a:p>
          </p:txBody>
        </p:sp>
      </p:grpSp>
      <p:sp>
        <p:nvSpPr>
          <p:cNvPr id="311306" name="Rectangle 10"/>
          <p:cNvSpPr>
            <a:spLocks noChangeArrowheads="1"/>
          </p:cNvSpPr>
          <p:nvPr/>
        </p:nvSpPr>
        <p:spPr bwMode="auto">
          <a:xfrm>
            <a:off x="762000" y="1752600"/>
            <a:ext cx="7842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If multicast(g, m</a:t>
            </a:r>
            <a:r>
              <a:rPr lang="en-US" baseline="-25000"/>
              <a:t>1</a:t>
            </a:r>
            <a:r>
              <a:rPr lang="en-US"/>
              <a:t>) </a:t>
            </a:r>
            <a:r>
              <a:rPr lang="en-US" b="1">
                <a:sym typeface="Symbol" pitchFamily="18" charset="2"/>
              </a:rPr>
              <a:t>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multicast(g, m</a:t>
            </a:r>
            <a:r>
              <a:rPr lang="en-US" baseline="-25000"/>
              <a:t>3</a:t>
            </a:r>
            <a:r>
              <a:rPr lang="en-US"/>
              <a:t>), then any correct process that delivers m</a:t>
            </a:r>
            <a:r>
              <a:rPr lang="en-US" baseline="-25000"/>
              <a:t>3</a:t>
            </a:r>
            <a:r>
              <a:rPr lang="en-US"/>
              <a:t> will deliver m</a:t>
            </a:r>
            <a:r>
              <a:rPr lang="en-US" baseline="-25000"/>
              <a:t>1</a:t>
            </a:r>
            <a:r>
              <a:rPr lang="en-US"/>
              <a:t> before m</a:t>
            </a:r>
            <a:r>
              <a:rPr lang="en-US" baseline="-25000"/>
              <a:t>3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76400" y="2743200"/>
            <a:ext cx="609600" cy="503238"/>
            <a:chOff x="1056" y="1824"/>
            <a:chExt cx="384" cy="317"/>
          </a:xfrm>
        </p:grpSpPr>
        <p:sp>
          <p:nvSpPr>
            <p:cNvPr id="52267" name="Oval 12"/>
            <p:cNvSpPr>
              <a:spLocks noChangeArrowheads="1"/>
            </p:cNvSpPr>
            <p:nvPr/>
          </p:nvSpPr>
          <p:spPr bwMode="auto">
            <a:xfrm>
              <a:off x="1344" y="2045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8" name="Rectangle 13"/>
            <p:cNvSpPr>
              <a:spLocks noChangeArrowheads="1"/>
            </p:cNvSpPr>
            <p:nvPr/>
          </p:nvSpPr>
          <p:spPr bwMode="auto">
            <a:xfrm>
              <a:off x="1056" y="1824"/>
              <a:ext cx="3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m</a:t>
              </a:r>
              <a:r>
                <a:rPr lang="en-US" sz="2000" baseline="-25000"/>
                <a:t>1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133600" y="3170238"/>
            <a:ext cx="152400" cy="563562"/>
            <a:chOff x="1584" y="2169"/>
            <a:chExt cx="96" cy="355"/>
          </a:xfrm>
        </p:grpSpPr>
        <p:sp>
          <p:nvSpPr>
            <p:cNvPr id="52265" name="Rectangle 15"/>
            <p:cNvSpPr>
              <a:spLocks noChangeArrowheads="1"/>
            </p:cNvSpPr>
            <p:nvPr/>
          </p:nvSpPr>
          <p:spPr bwMode="auto">
            <a:xfrm>
              <a:off x="1584" y="242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266" name="AutoShape 16"/>
            <p:cNvCxnSpPr>
              <a:cxnSpLocks noChangeShapeType="1"/>
              <a:stCxn id="52267" idx="2"/>
              <a:endCxn id="52265" idx="1"/>
            </p:cNvCxnSpPr>
            <p:nvPr/>
          </p:nvCxnSpPr>
          <p:spPr bwMode="auto">
            <a:xfrm rot="10800000" flipH="1" flipV="1">
              <a:off x="1584" y="2169"/>
              <a:ext cx="1" cy="307"/>
            </a:xfrm>
            <a:prstGeom prst="curvedConnector3">
              <a:avLst>
                <a:gd name="adj1" fmla="val -14400005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63775" y="3224213"/>
            <a:ext cx="2155825" cy="890587"/>
            <a:chOff x="1666" y="2203"/>
            <a:chExt cx="1358" cy="561"/>
          </a:xfrm>
        </p:grpSpPr>
        <p:sp>
          <p:nvSpPr>
            <p:cNvPr id="52263" name="Rectangle 18"/>
            <p:cNvSpPr>
              <a:spLocks noChangeArrowheads="1"/>
            </p:cNvSpPr>
            <p:nvPr/>
          </p:nvSpPr>
          <p:spPr bwMode="auto">
            <a:xfrm>
              <a:off x="2928" y="266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264" name="AutoShape 19"/>
            <p:cNvCxnSpPr>
              <a:cxnSpLocks noChangeShapeType="1"/>
              <a:stCxn id="52267" idx="5"/>
              <a:endCxn id="52263" idx="1"/>
            </p:cNvCxnSpPr>
            <p:nvPr/>
          </p:nvCxnSpPr>
          <p:spPr bwMode="auto">
            <a:xfrm>
              <a:off x="1666" y="2203"/>
              <a:ext cx="1262" cy="5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286000" y="3170238"/>
            <a:ext cx="4267200" cy="334962"/>
            <a:chOff x="1680" y="2169"/>
            <a:chExt cx="2688" cy="211"/>
          </a:xfrm>
        </p:grpSpPr>
        <p:sp>
          <p:nvSpPr>
            <p:cNvPr id="52261" name="Rectangle 21"/>
            <p:cNvSpPr>
              <a:spLocks noChangeArrowheads="1"/>
            </p:cNvSpPr>
            <p:nvPr/>
          </p:nvSpPr>
          <p:spPr bwMode="auto">
            <a:xfrm>
              <a:off x="4272" y="228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262" name="AutoShape 22"/>
            <p:cNvCxnSpPr>
              <a:cxnSpLocks noChangeShapeType="1"/>
              <a:stCxn id="52267" idx="6"/>
              <a:endCxn id="52261" idx="1"/>
            </p:cNvCxnSpPr>
            <p:nvPr/>
          </p:nvCxnSpPr>
          <p:spPr bwMode="auto">
            <a:xfrm>
              <a:off x="1680" y="2169"/>
              <a:ext cx="2592" cy="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676400" y="3611563"/>
            <a:ext cx="609600" cy="503237"/>
            <a:chOff x="1056" y="2275"/>
            <a:chExt cx="384" cy="317"/>
          </a:xfrm>
        </p:grpSpPr>
        <p:sp>
          <p:nvSpPr>
            <p:cNvPr id="52259" name="Oval 24"/>
            <p:cNvSpPr>
              <a:spLocks noChangeArrowheads="1"/>
            </p:cNvSpPr>
            <p:nvPr/>
          </p:nvSpPr>
          <p:spPr bwMode="auto">
            <a:xfrm>
              <a:off x="1344" y="2496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0" name="Rectangle 25"/>
            <p:cNvSpPr>
              <a:spLocks noChangeArrowheads="1"/>
            </p:cNvSpPr>
            <p:nvPr/>
          </p:nvSpPr>
          <p:spPr bwMode="auto">
            <a:xfrm>
              <a:off x="1056" y="2275"/>
              <a:ext cx="3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m</a:t>
              </a:r>
              <a:r>
                <a:rPr lang="en-US" sz="2000" baseline="-25000"/>
                <a:t>2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2133600" y="4038600"/>
            <a:ext cx="152400" cy="685800"/>
            <a:chOff x="1344" y="2544"/>
            <a:chExt cx="96" cy="432"/>
          </a:xfrm>
        </p:grpSpPr>
        <p:sp>
          <p:nvSpPr>
            <p:cNvPr id="52257" name="Rectangle 27"/>
            <p:cNvSpPr>
              <a:spLocks noChangeArrowheads="1"/>
            </p:cNvSpPr>
            <p:nvPr/>
          </p:nvSpPr>
          <p:spPr bwMode="auto">
            <a:xfrm>
              <a:off x="1344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258" name="AutoShape 28"/>
            <p:cNvCxnSpPr>
              <a:cxnSpLocks noChangeShapeType="1"/>
              <a:stCxn id="52259" idx="2"/>
              <a:endCxn id="52257" idx="1"/>
            </p:cNvCxnSpPr>
            <p:nvPr/>
          </p:nvCxnSpPr>
          <p:spPr bwMode="auto">
            <a:xfrm rot="10800000" flipH="1" flipV="1">
              <a:off x="1344" y="2544"/>
              <a:ext cx="1" cy="384"/>
            </a:xfrm>
            <a:prstGeom prst="curvedConnector3">
              <a:avLst>
                <a:gd name="adj1" fmla="val -14400005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286000" y="4038600"/>
            <a:ext cx="4267200" cy="1600200"/>
            <a:chOff x="1440" y="2544"/>
            <a:chExt cx="2688" cy="1008"/>
          </a:xfrm>
        </p:grpSpPr>
        <p:sp>
          <p:nvSpPr>
            <p:cNvPr id="52255" name="Rectangle 30"/>
            <p:cNvSpPr>
              <a:spLocks noChangeArrowheads="1"/>
            </p:cNvSpPr>
            <p:nvPr/>
          </p:nvSpPr>
          <p:spPr bwMode="auto">
            <a:xfrm>
              <a:off x="4032" y="3456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256" name="AutoShape 31"/>
            <p:cNvCxnSpPr>
              <a:cxnSpLocks noChangeShapeType="1"/>
              <a:stCxn id="52259" idx="6"/>
              <a:endCxn id="52255" idx="1"/>
            </p:cNvCxnSpPr>
            <p:nvPr/>
          </p:nvCxnSpPr>
          <p:spPr bwMode="auto">
            <a:xfrm>
              <a:off x="1440" y="2544"/>
              <a:ext cx="2592" cy="9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2286000" y="4038600"/>
            <a:ext cx="2133600" cy="1295400"/>
            <a:chOff x="1440" y="2544"/>
            <a:chExt cx="1344" cy="816"/>
          </a:xfrm>
        </p:grpSpPr>
        <p:sp>
          <p:nvSpPr>
            <p:cNvPr id="52253" name="Rectangle 33"/>
            <p:cNvSpPr>
              <a:spLocks noChangeArrowheads="1"/>
            </p:cNvSpPr>
            <p:nvPr/>
          </p:nvSpPr>
          <p:spPr bwMode="auto">
            <a:xfrm>
              <a:off x="2688" y="326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254" name="AutoShape 34"/>
            <p:cNvCxnSpPr>
              <a:cxnSpLocks noChangeShapeType="1"/>
              <a:stCxn id="52259" idx="6"/>
              <a:endCxn id="52253" idx="1"/>
            </p:cNvCxnSpPr>
            <p:nvPr/>
          </p:nvCxnSpPr>
          <p:spPr bwMode="auto">
            <a:xfrm>
              <a:off x="1440" y="2544"/>
              <a:ext cx="1248" cy="7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6400800" y="3748088"/>
            <a:ext cx="685800" cy="442912"/>
            <a:chOff x="4032" y="2361"/>
            <a:chExt cx="432" cy="279"/>
          </a:xfrm>
        </p:grpSpPr>
        <p:sp>
          <p:nvSpPr>
            <p:cNvPr id="52251" name="Oval 36"/>
            <p:cNvSpPr>
              <a:spLocks noChangeArrowheads="1"/>
            </p:cNvSpPr>
            <p:nvPr/>
          </p:nvSpPr>
          <p:spPr bwMode="auto">
            <a:xfrm>
              <a:off x="4032" y="2544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2" name="Rectangle 37"/>
            <p:cNvSpPr>
              <a:spLocks noChangeArrowheads="1"/>
            </p:cNvSpPr>
            <p:nvPr/>
          </p:nvSpPr>
          <p:spPr bwMode="auto">
            <a:xfrm>
              <a:off x="4157" y="2361"/>
              <a:ext cx="3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m</a:t>
              </a:r>
              <a:r>
                <a:rPr lang="en-US" sz="2000" baseline="-25000"/>
                <a:t>3</a:t>
              </a: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6400800" y="4114800"/>
            <a:ext cx="153988" cy="533400"/>
            <a:chOff x="4032" y="2592"/>
            <a:chExt cx="97" cy="336"/>
          </a:xfrm>
        </p:grpSpPr>
        <p:sp>
          <p:nvSpPr>
            <p:cNvPr id="52249" name="Rectangle 39"/>
            <p:cNvSpPr>
              <a:spLocks noChangeArrowheads="1"/>
            </p:cNvSpPr>
            <p:nvPr/>
          </p:nvSpPr>
          <p:spPr bwMode="auto">
            <a:xfrm>
              <a:off x="4032" y="2832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250" name="AutoShape 40"/>
            <p:cNvCxnSpPr>
              <a:cxnSpLocks noChangeShapeType="1"/>
              <a:stCxn id="52251" idx="6"/>
              <a:endCxn id="52249" idx="3"/>
            </p:cNvCxnSpPr>
            <p:nvPr/>
          </p:nvCxnSpPr>
          <p:spPr bwMode="auto">
            <a:xfrm>
              <a:off x="4128" y="2592"/>
              <a:ext cx="1" cy="288"/>
            </a:xfrm>
            <a:prstGeom prst="curvedConnector3">
              <a:avLst>
                <a:gd name="adj1" fmla="val 14400005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4267200" y="4114800"/>
            <a:ext cx="2133600" cy="381000"/>
            <a:chOff x="2688" y="2592"/>
            <a:chExt cx="1344" cy="240"/>
          </a:xfrm>
        </p:grpSpPr>
        <p:sp>
          <p:nvSpPr>
            <p:cNvPr id="52247" name="Rectangle 42"/>
            <p:cNvSpPr>
              <a:spLocks noChangeArrowheads="1"/>
            </p:cNvSpPr>
            <p:nvPr/>
          </p:nvSpPr>
          <p:spPr bwMode="auto">
            <a:xfrm>
              <a:off x="2688" y="2736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248" name="AutoShape 43"/>
            <p:cNvCxnSpPr>
              <a:cxnSpLocks noChangeShapeType="1"/>
              <a:stCxn id="52251" idx="2"/>
              <a:endCxn id="52247" idx="3"/>
            </p:cNvCxnSpPr>
            <p:nvPr/>
          </p:nvCxnSpPr>
          <p:spPr bwMode="auto">
            <a:xfrm flipH="1">
              <a:off x="2784" y="2592"/>
              <a:ext cx="1248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133600" y="4168775"/>
            <a:ext cx="4289425" cy="1165225"/>
            <a:chOff x="1344" y="2626"/>
            <a:chExt cx="2702" cy="734"/>
          </a:xfrm>
        </p:grpSpPr>
        <p:sp>
          <p:nvSpPr>
            <p:cNvPr id="52245" name="Rectangle 45"/>
            <p:cNvSpPr>
              <a:spLocks noChangeArrowheads="1"/>
            </p:cNvSpPr>
            <p:nvPr/>
          </p:nvSpPr>
          <p:spPr bwMode="auto">
            <a:xfrm>
              <a:off x="1344" y="3264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246" name="AutoShape 46"/>
            <p:cNvCxnSpPr>
              <a:cxnSpLocks noChangeShapeType="1"/>
              <a:stCxn id="52251" idx="3"/>
              <a:endCxn id="52245" idx="3"/>
            </p:cNvCxnSpPr>
            <p:nvPr/>
          </p:nvCxnSpPr>
          <p:spPr bwMode="auto">
            <a:xfrm flipH="1">
              <a:off x="1440" y="2626"/>
              <a:ext cx="2606" cy="6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 type="triangle" w="sm" len="lg"/>
            </a:ln>
          </p:spPr>
        </p:cxnSp>
      </p:grpSp>
      <p:grpSp>
        <p:nvGrpSpPr>
          <p:cNvPr id="15" name="Group 47"/>
          <p:cNvGrpSpPr>
            <a:grpSpLocks/>
          </p:cNvGrpSpPr>
          <p:nvPr/>
        </p:nvGrpSpPr>
        <p:grpSpPr bwMode="auto">
          <a:xfrm>
            <a:off x="7543800" y="4071938"/>
            <a:ext cx="469900" cy="912812"/>
            <a:chOff x="4992" y="2737"/>
            <a:chExt cx="296" cy="575"/>
          </a:xfrm>
        </p:grpSpPr>
        <p:sp>
          <p:nvSpPr>
            <p:cNvPr id="52243" name="Line 48"/>
            <p:cNvSpPr>
              <a:spLocks noChangeShapeType="1"/>
            </p:cNvSpPr>
            <p:nvPr/>
          </p:nvSpPr>
          <p:spPr bwMode="auto">
            <a:xfrm>
              <a:off x="4992" y="2784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stealth" w="med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44" name="Text Box 49"/>
            <p:cNvSpPr txBox="1">
              <a:spLocks noChangeArrowheads="1"/>
            </p:cNvSpPr>
            <p:nvPr/>
          </p:nvSpPr>
          <p:spPr bwMode="auto">
            <a:xfrm rot="5310127">
              <a:off x="4927" y="2848"/>
              <a:ext cx="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Time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5894764"/>
            <a:ext cx="1905000" cy="457200"/>
          </a:xfrm>
        </p:spPr>
        <p:txBody>
          <a:bodyPr/>
          <a:lstStyle/>
          <a:p>
            <a:pPr>
              <a:defRPr/>
            </a:pPr>
            <a:fld id="{079D9596-2569-4D35-8B42-E6001EA925D1}" type="slidenum">
              <a:rPr lang="fr-FR" smtClean="0"/>
              <a:pPr>
                <a:defRPr/>
              </a:pPr>
              <a:t>27</a:t>
            </a:fld>
            <a:endParaRPr lang="fr-FR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214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Causal Ordering </a:t>
            </a:r>
            <a:r>
              <a:rPr lang="en-US" baseline="-25000" smtClean="0"/>
              <a:t>(2)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762000" y="1575176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/>
              <a:t>Primitives:</a:t>
            </a:r>
            <a:r>
              <a:rPr lang="en-US"/>
              <a:t> CO_multicast, CO_deliver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3054726"/>
            <a:ext cx="7467600" cy="1187450"/>
            <a:chOff x="576" y="2064"/>
            <a:chExt cx="4704" cy="748"/>
          </a:xfrm>
        </p:grpSpPr>
        <p:sp>
          <p:nvSpPr>
            <p:cNvPr id="53265" name="Text Box 5"/>
            <p:cNvSpPr txBox="1">
              <a:spLocks noChangeArrowheads="1"/>
            </p:cNvSpPr>
            <p:nvPr/>
          </p:nvSpPr>
          <p:spPr bwMode="auto">
            <a:xfrm>
              <a:off x="1296" y="2064"/>
              <a:ext cx="398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/>
                <a:t>Number of multicast messages received from p</a:t>
              </a:r>
              <a:r>
                <a:rPr lang="en-US" b="1" baseline="-25000"/>
                <a:t>j</a:t>
              </a:r>
              <a:r>
                <a:rPr lang="en-US"/>
                <a:t> that happened-before the next message to be sent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76" y="2065"/>
              <a:ext cx="785" cy="289"/>
              <a:chOff x="768" y="1550"/>
              <a:chExt cx="785" cy="289"/>
            </a:xfrm>
          </p:grpSpPr>
          <p:sp>
            <p:nvSpPr>
              <p:cNvPr id="53267" name="Rectangle 7"/>
              <p:cNvSpPr>
                <a:spLocks noChangeArrowheads="1"/>
              </p:cNvSpPr>
              <p:nvPr/>
            </p:nvSpPr>
            <p:spPr bwMode="auto">
              <a:xfrm>
                <a:off x="768" y="1551"/>
                <a:ext cx="7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r>
                  <a:rPr lang="en-US" b="1" baseline="-25000"/>
                  <a:t>i</a:t>
                </a:r>
                <a:r>
                  <a:rPr lang="en-US" b="1"/>
                  <a:t> [j]  = </a:t>
                </a:r>
              </a:p>
            </p:txBody>
          </p:sp>
          <p:sp>
            <p:nvSpPr>
              <p:cNvPr id="53268" name="Rectangle 8"/>
              <p:cNvSpPr>
                <a:spLocks noChangeArrowheads="1"/>
              </p:cNvSpPr>
              <p:nvPr/>
            </p:nvSpPr>
            <p:spPr bwMode="auto">
              <a:xfrm>
                <a:off x="878" y="155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baseline="30000"/>
                  <a:t>g</a:t>
                </a:r>
              </a:p>
            </p:txBody>
          </p:sp>
        </p:grp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62000" y="2108576"/>
            <a:ext cx="7772400" cy="838200"/>
            <a:chOff x="480" y="1440"/>
            <a:chExt cx="4896" cy="528"/>
          </a:xfrm>
        </p:grpSpPr>
        <p:sp>
          <p:nvSpPr>
            <p:cNvPr id="53261" name="Rectangle 10"/>
            <p:cNvSpPr>
              <a:spLocks noChangeArrowheads="1"/>
            </p:cNvSpPr>
            <p:nvPr/>
          </p:nvSpPr>
          <p:spPr bwMode="auto">
            <a:xfrm>
              <a:off x="480" y="1440"/>
              <a:ext cx="489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/>
                <a:t>Each process p</a:t>
              </a:r>
              <a:r>
                <a:rPr lang="en-US" b="1" baseline="-25000"/>
                <a:t>i</a:t>
              </a:r>
              <a:r>
                <a:rPr lang="en-US"/>
                <a:t> of group g maintains a timestamp vector</a:t>
              </a:r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306" y="1679"/>
              <a:ext cx="304" cy="289"/>
              <a:chOff x="768" y="1550"/>
              <a:chExt cx="304" cy="289"/>
            </a:xfrm>
          </p:grpSpPr>
          <p:sp>
            <p:nvSpPr>
              <p:cNvPr id="53263" name="Rectangle 12"/>
              <p:cNvSpPr>
                <a:spLocks noChangeArrowheads="1"/>
              </p:cNvSpPr>
              <p:nvPr/>
            </p:nvSpPr>
            <p:spPr bwMode="auto">
              <a:xfrm>
                <a:off x="768" y="1551"/>
                <a:ext cx="2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="1" baseline="-25000"/>
                  <a:t>i</a:t>
                </a:r>
                <a:endParaRPr lang="en-US" b="1"/>
              </a:p>
            </p:txBody>
          </p:sp>
          <p:sp>
            <p:nvSpPr>
              <p:cNvPr id="53264" name="Rectangle 13"/>
              <p:cNvSpPr>
                <a:spLocks noChangeArrowheads="1"/>
              </p:cNvSpPr>
              <p:nvPr/>
            </p:nvSpPr>
            <p:spPr bwMode="auto">
              <a:xfrm>
                <a:off x="878" y="1550"/>
                <a:ext cx="19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baseline="30000"/>
                  <a:t>g</a:t>
                </a:r>
              </a:p>
            </p:txBody>
          </p:sp>
        </p:grpSp>
      </p:grpSp>
      <p:sp>
        <p:nvSpPr>
          <p:cNvPr id="313358" name="Rectangle 14"/>
          <p:cNvSpPr>
            <a:spLocks noChangeArrowheads="1"/>
          </p:cNvSpPr>
          <p:nvPr/>
        </p:nvSpPr>
        <p:spPr bwMode="auto">
          <a:xfrm>
            <a:off x="762000" y="4318376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/>
              <a:t>Algorithm for group member p</a:t>
            </a:r>
            <a:r>
              <a:rPr lang="en-US" b="1" baseline="-25000"/>
              <a:t>i</a:t>
            </a:r>
            <a:r>
              <a:rPr lang="en-US" b="1"/>
              <a:t>:</a:t>
            </a:r>
            <a:endParaRPr lang="en-US"/>
          </a:p>
        </p:txBody>
      </p:sp>
      <p:sp>
        <p:nvSpPr>
          <p:cNvPr id="313359" name="Rectangle 15"/>
          <p:cNvSpPr>
            <a:spLocks noChangeArrowheads="1"/>
          </p:cNvSpPr>
          <p:nvPr/>
        </p:nvSpPr>
        <p:spPr bwMode="auto">
          <a:xfrm>
            <a:off x="1475095" y="4685799"/>
            <a:ext cx="1941513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Initialization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905000" y="5462964"/>
            <a:ext cx="3452813" cy="458787"/>
            <a:chOff x="768" y="1550"/>
            <a:chExt cx="2175" cy="289"/>
          </a:xfrm>
        </p:grpSpPr>
        <p:sp>
          <p:nvSpPr>
            <p:cNvPr id="53259" name="Rectangle 17"/>
            <p:cNvSpPr>
              <a:spLocks noChangeArrowheads="1"/>
            </p:cNvSpPr>
            <p:nvPr/>
          </p:nvSpPr>
          <p:spPr bwMode="auto">
            <a:xfrm>
              <a:off x="768" y="1551"/>
              <a:ext cx="21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folHlink"/>
                  </a:solidFill>
                </a:rPr>
                <a:t>V</a:t>
              </a:r>
              <a:r>
                <a:rPr lang="en-US" b="1" baseline="-25000">
                  <a:solidFill>
                    <a:schemeClr val="folHlink"/>
                  </a:solidFill>
                </a:rPr>
                <a:t>i</a:t>
              </a:r>
              <a:r>
                <a:rPr lang="en-US" b="1">
                  <a:solidFill>
                    <a:schemeClr val="folHlink"/>
                  </a:solidFill>
                </a:rPr>
                <a:t> [j]  := 0 (j = 1, …, N); </a:t>
              </a:r>
            </a:p>
          </p:txBody>
        </p:sp>
        <p:sp>
          <p:nvSpPr>
            <p:cNvPr id="53260" name="Rectangle 18"/>
            <p:cNvSpPr>
              <a:spLocks noChangeArrowheads="1"/>
            </p:cNvSpPr>
            <p:nvPr/>
          </p:nvSpPr>
          <p:spPr bwMode="auto">
            <a:xfrm>
              <a:off x="878" y="155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baseline="30000">
                  <a:solidFill>
                    <a:schemeClr val="folHlink"/>
                  </a:solidFill>
                </a:rPr>
                <a:t>g</a:t>
              </a:r>
            </a:p>
          </p:txBody>
        </p:sp>
      </p:grpSp>
      <p:sp>
        <p:nvSpPr>
          <p:cNvPr id="313363" name="Rectangle 19"/>
          <p:cNvSpPr>
            <a:spLocks noChangeArrowheads="1"/>
          </p:cNvSpPr>
          <p:nvPr/>
        </p:nvSpPr>
        <p:spPr bwMode="auto">
          <a:xfrm>
            <a:off x="1371600" y="5158854"/>
            <a:ext cx="2667000" cy="37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 dirty="0">
                <a:solidFill>
                  <a:schemeClr val="hlink"/>
                </a:solidFill>
              </a:rPr>
              <a:t>Example</a:t>
            </a:r>
            <a:endParaRPr 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3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3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autoUpdateAnimBg="0"/>
      <p:bldP spid="313358" grpId="0" autoUpdateAnimBg="0"/>
      <p:bldP spid="313359" grpId="0" animBg="1" autoUpdateAnimBg="0"/>
      <p:bldP spid="3133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081449"/>
            <a:ext cx="2133600" cy="476250"/>
          </a:xfrm>
        </p:spPr>
        <p:txBody>
          <a:bodyPr/>
          <a:lstStyle/>
          <a:p>
            <a:pPr>
              <a:defRPr/>
            </a:pPr>
            <a:fld id="{7B817AAE-3D94-48C0-88DE-F028A110E431}" type="slidenum">
              <a:rPr lang="fr-FR" smtClean="0"/>
              <a:pPr>
                <a:defRPr/>
              </a:pPr>
              <a:t>28</a:t>
            </a:fld>
            <a:endParaRPr lang="fr-FR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0862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Causal Ordering </a:t>
            </a:r>
            <a:r>
              <a:rPr lang="en-US" baseline="-25000" smtClean="0"/>
              <a:t>(3)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838200" y="1741224"/>
            <a:ext cx="2909888" cy="457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CO-multicast(g, m)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2338124"/>
            <a:ext cx="2601913" cy="439738"/>
            <a:chOff x="1200" y="1576"/>
            <a:chExt cx="1639" cy="27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200" y="1576"/>
              <a:ext cx="1639" cy="277"/>
              <a:chOff x="768" y="1558"/>
              <a:chExt cx="1639" cy="277"/>
            </a:xfrm>
          </p:grpSpPr>
          <p:sp>
            <p:nvSpPr>
              <p:cNvPr id="54320" name="Rectangle 6"/>
              <p:cNvSpPr>
                <a:spLocks noChangeArrowheads="1"/>
              </p:cNvSpPr>
              <p:nvPr/>
            </p:nvSpPr>
            <p:spPr bwMode="auto">
              <a:xfrm>
                <a:off x="768" y="1566"/>
                <a:ext cx="163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solidFill>
                      <a:schemeClr val="folHlink"/>
                    </a:solidFill>
                  </a:rPr>
                  <a:t>V</a:t>
                </a:r>
                <a:r>
                  <a:rPr lang="en-US" sz="2200" b="1" baseline="-25000">
                    <a:solidFill>
                      <a:schemeClr val="folHlink"/>
                    </a:solidFill>
                  </a:rPr>
                  <a:t>i</a:t>
                </a:r>
                <a:r>
                  <a:rPr lang="en-US" sz="2200" b="1">
                    <a:solidFill>
                      <a:schemeClr val="folHlink"/>
                    </a:solidFill>
                  </a:rPr>
                  <a:t> [i]  :=           + 1; </a:t>
                </a:r>
              </a:p>
            </p:txBody>
          </p:sp>
          <p:sp>
            <p:nvSpPr>
              <p:cNvPr id="54321" name="Rectangle 7"/>
              <p:cNvSpPr>
                <a:spLocks noChangeArrowheads="1"/>
              </p:cNvSpPr>
              <p:nvPr/>
            </p:nvSpPr>
            <p:spPr bwMode="auto">
              <a:xfrm>
                <a:off x="878" y="1558"/>
                <a:ext cx="18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>
                    <a:solidFill>
                      <a:schemeClr val="folHlink"/>
                    </a:solidFill>
                  </a:rPr>
                  <a:t>g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68" y="1576"/>
              <a:ext cx="482" cy="277"/>
              <a:chOff x="768" y="1558"/>
              <a:chExt cx="482" cy="277"/>
            </a:xfrm>
          </p:grpSpPr>
          <p:sp>
            <p:nvSpPr>
              <p:cNvPr id="54318" name="Rectangle 9"/>
              <p:cNvSpPr>
                <a:spLocks noChangeArrowheads="1"/>
              </p:cNvSpPr>
              <p:nvPr/>
            </p:nvSpPr>
            <p:spPr bwMode="auto">
              <a:xfrm>
                <a:off x="768" y="1566"/>
                <a:ext cx="48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solidFill>
                      <a:schemeClr val="folHlink"/>
                    </a:solidFill>
                  </a:rPr>
                  <a:t>V</a:t>
                </a:r>
                <a:r>
                  <a:rPr lang="en-US" sz="2200" b="1" baseline="-25000">
                    <a:solidFill>
                      <a:schemeClr val="folHlink"/>
                    </a:solidFill>
                  </a:rPr>
                  <a:t>i</a:t>
                </a:r>
                <a:r>
                  <a:rPr lang="en-US" sz="2200" b="1">
                    <a:solidFill>
                      <a:schemeClr val="folHlink"/>
                    </a:solidFill>
                  </a:rPr>
                  <a:t> [i]</a:t>
                </a:r>
              </a:p>
            </p:txBody>
          </p:sp>
          <p:sp>
            <p:nvSpPr>
              <p:cNvPr id="54319" name="Rectangle 10"/>
              <p:cNvSpPr>
                <a:spLocks noChangeArrowheads="1"/>
              </p:cNvSpPr>
              <p:nvPr/>
            </p:nvSpPr>
            <p:spPr bwMode="auto">
              <a:xfrm>
                <a:off x="878" y="1558"/>
                <a:ext cx="18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>
                    <a:solidFill>
                      <a:schemeClr val="folHlink"/>
                    </a:solidFill>
                  </a:rPr>
                  <a:t>g</a:t>
                </a:r>
              </a:p>
            </p:txBody>
          </p:sp>
        </p:grp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066800" y="2749287"/>
            <a:ext cx="5334000" cy="439737"/>
            <a:chOff x="1200" y="1835"/>
            <a:chExt cx="3360" cy="277"/>
          </a:xfrm>
        </p:grpSpPr>
        <p:sp>
          <p:nvSpPr>
            <p:cNvPr id="54312" name="Rectangle 12"/>
            <p:cNvSpPr>
              <a:spLocks noChangeArrowheads="1"/>
            </p:cNvSpPr>
            <p:nvPr/>
          </p:nvSpPr>
          <p:spPr bwMode="auto">
            <a:xfrm>
              <a:off x="1200" y="1843"/>
              <a:ext cx="336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chemeClr val="folHlink"/>
                  </a:solidFill>
                </a:rPr>
                <a:t>B-multicast(g, &lt;m,    &gt;);</a:t>
              </a:r>
            </a:p>
          </p:txBody>
        </p: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734" y="1835"/>
              <a:ext cx="299" cy="277"/>
              <a:chOff x="768" y="1558"/>
              <a:chExt cx="299" cy="277"/>
            </a:xfrm>
          </p:grpSpPr>
          <p:sp>
            <p:nvSpPr>
              <p:cNvPr id="54314" name="Rectangle 14"/>
              <p:cNvSpPr>
                <a:spLocks noChangeArrowheads="1"/>
              </p:cNvSpPr>
              <p:nvPr/>
            </p:nvSpPr>
            <p:spPr bwMode="auto">
              <a:xfrm>
                <a:off x="768" y="1566"/>
                <a:ext cx="26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solidFill>
                      <a:schemeClr val="folHlink"/>
                    </a:solidFill>
                  </a:rPr>
                  <a:t>V</a:t>
                </a:r>
                <a:r>
                  <a:rPr lang="en-US" sz="2200" b="1" baseline="-25000">
                    <a:solidFill>
                      <a:schemeClr val="folHlink"/>
                    </a:solidFill>
                  </a:rPr>
                  <a:t>i</a:t>
                </a:r>
                <a:endParaRPr lang="en-US" sz="22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54315" name="Rectangle 15"/>
              <p:cNvSpPr>
                <a:spLocks noChangeArrowheads="1"/>
              </p:cNvSpPr>
              <p:nvPr/>
            </p:nvSpPr>
            <p:spPr bwMode="auto">
              <a:xfrm>
                <a:off x="878" y="1558"/>
                <a:ext cx="18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>
                    <a:solidFill>
                      <a:schemeClr val="folHlink"/>
                    </a:solidFill>
                  </a:rPr>
                  <a:t>g</a:t>
                </a:r>
              </a:p>
            </p:txBody>
          </p:sp>
        </p:grp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838200" y="5475024"/>
            <a:ext cx="2601913" cy="439738"/>
            <a:chOff x="1200" y="1576"/>
            <a:chExt cx="1639" cy="277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200" y="1576"/>
              <a:ext cx="1639" cy="277"/>
              <a:chOff x="768" y="1558"/>
              <a:chExt cx="1639" cy="277"/>
            </a:xfrm>
          </p:grpSpPr>
          <p:sp>
            <p:nvSpPr>
              <p:cNvPr id="54310" name="Rectangle 18"/>
              <p:cNvSpPr>
                <a:spLocks noChangeArrowheads="1"/>
              </p:cNvSpPr>
              <p:nvPr/>
            </p:nvSpPr>
            <p:spPr bwMode="auto">
              <a:xfrm>
                <a:off x="768" y="1566"/>
                <a:ext cx="163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solidFill>
                      <a:schemeClr val="folHlink"/>
                    </a:solidFill>
                  </a:rPr>
                  <a:t>V</a:t>
                </a:r>
                <a:r>
                  <a:rPr lang="en-US" sz="2200" b="1" baseline="-25000">
                    <a:solidFill>
                      <a:schemeClr val="folHlink"/>
                    </a:solidFill>
                  </a:rPr>
                  <a:t>i</a:t>
                </a:r>
                <a:r>
                  <a:rPr lang="en-US" sz="2200" b="1">
                    <a:solidFill>
                      <a:schemeClr val="folHlink"/>
                    </a:solidFill>
                  </a:rPr>
                  <a:t> [j]  :=           + 1; </a:t>
                </a:r>
              </a:p>
            </p:txBody>
          </p:sp>
          <p:sp>
            <p:nvSpPr>
              <p:cNvPr id="54311" name="Rectangle 19"/>
              <p:cNvSpPr>
                <a:spLocks noChangeArrowheads="1"/>
              </p:cNvSpPr>
              <p:nvPr/>
            </p:nvSpPr>
            <p:spPr bwMode="auto">
              <a:xfrm>
                <a:off x="878" y="1558"/>
                <a:ext cx="18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>
                    <a:solidFill>
                      <a:schemeClr val="folHlink"/>
                    </a:solidFill>
                  </a:rPr>
                  <a:t>g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968" y="1576"/>
              <a:ext cx="482" cy="277"/>
              <a:chOff x="768" y="1558"/>
              <a:chExt cx="482" cy="277"/>
            </a:xfrm>
          </p:grpSpPr>
          <p:sp>
            <p:nvSpPr>
              <p:cNvPr id="54308" name="Rectangle 21"/>
              <p:cNvSpPr>
                <a:spLocks noChangeArrowheads="1"/>
              </p:cNvSpPr>
              <p:nvPr/>
            </p:nvSpPr>
            <p:spPr bwMode="auto">
              <a:xfrm>
                <a:off x="768" y="1566"/>
                <a:ext cx="48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solidFill>
                      <a:schemeClr val="folHlink"/>
                    </a:solidFill>
                  </a:rPr>
                  <a:t>V</a:t>
                </a:r>
                <a:r>
                  <a:rPr lang="en-US" sz="2200" b="1" baseline="-25000">
                    <a:solidFill>
                      <a:schemeClr val="folHlink"/>
                    </a:solidFill>
                  </a:rPr>
                  <a:t>i</a:t>
                </a:r>
                <a:r>
                  <a:rPr lang="en-US" sz="2200" b="1">
                    <a:solidFill>
                      <a:schemeClr val="folHlink"/>
                    </a:solidFill>
                  </a:rPr>
                  <a:t> [j]</a:t>
                </a:r>
              </a:p>
            </p:txBody>
          </p:sp>
          <p:sp>
            <p:nvSpPr>
              <p:cNvPr id="54309" name="Rectangle 22"/>
              <p:cNvSpPr>
                <a:spLocks noChangeArrowheads="1"/>
              </p:cNvSpPr>
              <p:nvPr/>
            </p:nvSpPr>
            <p:spPr bwMode="auto">
              <a:xfrm>
                <a:off x="878" y="1558"/>
                <a:ext cx="18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>
                    <a:solidFill>
                      <a:schemeClr val="folHlink"/>
                    </a:solidFill>
                  </a:rPr>
                  <a:t>g</a:t>
                </a:r>
              </a:p>
            </p:txBody>
          </p:sp>
        </p:grp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532144" y="3222708"/>
            <a:ext cx="7110602" cy="508002"/>
            <a:chOff x="361" y="2159"/>
            <a:chExt cx="4004" cy="320"/>
          </a:xfrm>
        </p:grpSpPr>
        <p:sp>
          <p:nvSpPr>
            <p:cNvPr id="54302" name="Rectangle 24"/>
            <p:cNvSpPr>
              <a:spLocks noChangeArrowheads="1"/>
            </p:cNvSpPr>
            <p:nvPr/>
          </p:nvSpPr>
          <p:spPr bwMode="auto">
            <a:xfrm>
              <a:off x="361" y="2227"/>
              <a:ext cx="4004" cy="23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/>
                <a:t>B-deliver(&lt;m,    &gt;) of </a:t>
              </a:r>
              <a:r>
                <a:rPr lang="en-US" b="1" dirty="0" err="1"/>
                <a:t>p</a:t>
              </a:r>
              <a:r>
                <a:rPr lang="en-US" b="1" baseline="-25000" dirty="0" err="1"/>
                <a:t>j</a:t>
              </a:r>
              <a:r>
                <a:rPr lang="en-US" b="1" dirty="0"/>
                <a:t>, with g = group(m)</a:t>
              </a:r>
            </a:p>
          </p:txBody>
        </p: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1196" y="2159"/>
              <a:ext cx="291" cy="320"/>
              <a:chOff x="238" y="1498"/>
              <a:chExt cx="291" cy="320"/>
            </a:xfrm>
          </p:grpSpPr>
          <p:sp>
            <p:nvSpPr>
              <p:cNvPr id="54304" name="Rectangle 26"/>
              <p:cNvSpPr>
                <a:spLocks noChangeArrowheads="1"/>
              </p:cNvSpPr>
              <p:nvPr/>
            </p:nvSpPr>
            <p:spPr bwMode="auto">
              <a:xfrm>
                <a:off x="238" y="1549"/>
                <a:ext cx="26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dirty="0" err="1"/>
                  <a:t>V</a:t>
                </a:r>
                <a:r>
                  <a:rPr lang="en-US" sz="2200" b="1" baseline="-25000" dirty="0" err="1"/>
                  <a:t>j</a:t>
                </a:r>
                <a:endParaRPr lang="en-US" sz="2200" b="1" dirty="0"/>
              </a:p>
            </p:txBody>
          </p:sp>
          <p:sp>
            <p:nvSpPr>
              <p:cNvPr id="54305" name="Rectangle 27"/>
              <p:cNvSpPr>
                <a:spLocks noChangeArrowheads="1"/>
              </p:cNvSpPr>
              <p:nvPr/>
            </p:nvSpPr>
            <p:spPr bwMode="auto">
              <a:xfrm>
                <a:off x="340" y="1498"/>
                <a:ext cx="18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 dirty="0"/>
                  <a:t>g</a:t>
                </a:r>
              </a:p>
            </p:txBody>
          </p:sp>
        </p:grp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838200" y="3951024"/>
            <a:ext cx="5334000" cy="439738"/>
            <a:chOff x="1200" y="2699"/>
            <a:chExt cx="3360" cy="277"/>
          </a:xfrm>
        </p:grpSpPr>
        <p:sp>
          <p:nvSpPr>
            <p:cNvPr id="54298" name="Rectangle 29"/>
            <p:cNvSpPr>
              <a:spLocks noChangeArrowheads="1"/>
            </p:cNvSpPr>
            <p:nvPr/>
          </p:nvSpPr>
          <p:spPr bwMode="auto">
            <a:xfrm>
              <a:off x="1200" y="2707"/>
              <a:ext cx="336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 b="1">
                  <a:solidFill>
                    <a:schemeClr val="folHlink"/>
                  </a:solidFill>
                </a:rPr>
                <a:t>Place  &lt;m,     &gt; in a hold-back queue;</a:t>
              </a:r>
            </a:p>
          </p:txBody>
        </p: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2160" y="2699"/>
              <a:ext cx="299" cy="277"/>
              <a:chOff x="768" y="1558"/>
              <a:chExt cx="299" cy="277"/>
            </a:xfrm>
          </p:grpSpPr>
          <p:sp>
            <p:nvSpPr>
              <p:cNvPr id="54300" name="Rectangle 31"/>
              <p:cNvSpPr>
                <a:spLocks noChangeArrowheads="1"/>
              </p:cNvSpPr>
              <p:nvPr/>
            </p:nvSpPr>
            <p:spPr bwMode="auto">
              <a:xfrm>
                <a:off x="768" y="1566"/>
                <a:ext cx="26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solidFill>
                      <a:schemeClr val="folHlink"/>
                    </a:solidFill>
                  </a:rPr>
                  <a:t>V</a:t>
                </a:r>
                <a:r>
                  <a:rPr lang="en-US" sz="2200" b="1" baseline="-25000">
                    <a:solidFill>
                      <a:schemeClr val="folHlink"/>
                    </a:solidFill>
                  </a:rPr>
                  <a:t>j</a:t>
                </a:r>
                <a:endParaRPr lang="en-US" sz="22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54301" name="Rectangle 32"/>
              <p:cNvSpPr>
                <a:spLocks noChangeArrowheads="1"/>
              </p:cNvSpPr>
              <p:nvPr/>
            </p:nvSpPr>
            <p:spPr bwMode="auto">
              <a:xfrm>
                <a:off x="878" y="1558"/>
                <a:ext cx="18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b="1" baseline="30000">
                    <a:solidFill>
                      <a:schemeClr val="folHlink"/>
                    </a:solidFill>
                  </a:rPr>
                  <a:t>g</a:t>
                </a:r>
              </a:p>
            </p:txBody>
          </p:sp>
        </p:grpSp>
      </p:grpSp>
      <p:sp>
        <p:nvSpPr>
          <p:cNvPr id="315425" name="Rectangle 33"/>
          <p:cNvSpPr>
            <a:spLocks noChangeArrowheads="1"/>
          </p:cNvSpPr>
          <p:nvPr/>
        </p:nvSpPr>
        <p:spPr bwMode="auto">
          <a:xfrm>
            <a:off x="838200" y="5017824"/>
            <a:ext cx="21272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chemeClr val="folHlink"/>
                </a:solidFill>
              </a:rPr>
              <a:t>CO-deliver(m);</a:t>
            </a:r>
          </a:p>
        </p:txBody>
      </p: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838200" y="4481249"/>
            <a:ext cx="6721475" cy="750888"/>
            <a:chOff x="528" y="2926"/>
            <a:chExt cx="4234" cy="473"/>
          </a:xfrm>
        </p:grpSpPr>
        <p:sp>
          <p:nvSpPr>
            <p:cNvPr id="54285" name="Rectangle 36"/>
            <p:cNvSpPr>
              <a:spLocks noChangeArrowheads="1"/>
            </p:cNvSpPr>
            <p:nvPr/>
          </p:nvSpPr>
          <p:spPr bwMode="auto">
            <a:xfrm>
              <a:off x="528" y="2936"/>
              <a:ext cx="306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chemeClr val="folHlink"/>
                  </a:solidFill>
                </a:rPr>
                <a:t>Wait until (V</a:t>
              </a:r>
              <a:r>
                <a:rPr lang="en-US" sz="2200" b="1" baseline="-25000">
                  <a:solidFill>
                    <a:schemeClr val="folHlink"/>
                  </a:solidFill>
                </a:rPr>
                <a:t>j</a:t>
              </a:r>
              <a:r>
                <a:rPr lang="en-US" sz="2200" b="1">
                  <a:solidFill>
                    <a:schemeClr val="folHlink"/>
                  </a:solidFill>
                </a:rPr>
                <a:t> [j]  =           + 1) AND (  </a:t>
              </a:r>
            </a:p>
          </p:txBody>
        </p:sp>
        <p:sp>
          <p:nvSpPr>
            <p:cNvPr id="54286" name="Rectangle 37"/>
            <p:cNvSpPr>
              <a:spLocks noChangeArrowheads="1"/>
            </p:cNvSpPr>
            <p:nvPr/>
          </p:nvSpPr>
          <p:spPr bwMode="auto">
            <a:xfrm>
              <a:off x="1557" y="2928"/>
              <a:ext cx="18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baseline="30000">
                  <a:solidFill>
                    <a:schemeClr val="folHlink"/>
                  </a:solidFill>
                </a:rPr>
                <a:t>g</a:t>
              </a:r>
            </a:p>
          </p:txBody>
        </p:sp>
        <p:sp>
          <p:nvSpPr>
            <p:cNvPr id="54287" name="Rectangle 38"/>
            <p:cNvSpPr>
              <a:spLocks noChangeArrowheads="1"/>
            </p:cNvSpPr>
            <p:nvPr/>
          </p:nvSpPr>
          <p:spPr bwMode="auto">
            <a:xfrm>
              <a:off x="2109" y="2934"/>
              <a:ext cx="48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chemeClr val="folHlink"/>
                  </a:solidFill>
                </a:rPr>
                <a:t>V</a:t>
              </a:r>
              <a:r>
                <a:rPr lang="en-US" sz="2200" b="1" baseline="-25000">
                  <a:solidFill>
                    <a:schemeClr val="folHlink"/>
                  </a:solidFill>
                </a:rPr>
                <a:t>i</a:t>
              </a:r>
              <a:r>
                <a:rPr lang="en-US" sz="2200" b="1">
                  <a:solidFill>
                    <a:schemeClr val="folHlink"/>
                  </a:solidFill>
                </a:rPr>
                <a:t> [j]</a:t>
              </a:r>
            </a:p>
          </p:txBody>
        </p:sp>
        <p:sp>
          <p:nvSpPr>
            <p:cNvPr id="54288" name="Rectangle 39"/>
            <p:cNvSpPr>
              <a:spLocks noChangeArrowheads="1"/>
            </p:cNvSpPr>
            <p:nvPr/>
          </p:nvSpPr>
          <p:spPr bwMode="auto">
            <a:xfrm>
              <a:off x="2219" y="2926"/>
              <a:ext cx="18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200" b="1" baseline="30000">
                  <a:solidFill>
                    <a:schemeClr val="folHlink"/>
                  </a:solidFill>
                </a:rPr>
                <a:t>g</a:t>
              </a:r>
            </a:p>
          </p:txBody>
        </p:sp>
        <p:grpSp>
          <p:nvGrpSpPr>
            <p:cNvPr id="15" name="Group 49"/>
            <p:cNvGrpSpPr>
              <a:grpSpLocks/>
            </p:cNvGrpSpPr>
            <p:nvPr/>
          </p:nvGrpSpPr>
          <p:grpSpPr bwMode="auto">
            <a:xfrm>
              <a:off x="3379" y="2939"/>
              <a:ext cx="1383" cy="460"/>
              <a:chOff x="3849" y="2939"/>
              <a:chExt cx="1383" cy="460"/>
            </a:xfrm>
          </p:grpSpPr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3849" y="2939"/>
                <a:ext cx="1383" cy="277"/>
                <a:chOff x="3264" y="3456"/>
                <a:chExt cx="1383" cy="277"/>
              </a:xfrm>
            </p:grpSpPr>
            <p:grpSp>
              <p:nvGrpSpPr>
                <p:cNvPr id="17" name="Group 41"/>
                <p:cNvGrpSpPr>
                  <a:grpSpLocks/>
                </p:cNvGrpSpPr>
                <p:nvPr/>
              </p:nvGrpSpPr>
              <p:grpSpPr bwMode="auto">
                <a:xfrm>
                  <a:off x="3264" y="3456"/>
                  <a:ext cx="1383" cy="275"/>
                  <a:chOff x="768" y="1558"/>
                  <a:chExt cx="1383" cy="275"/>
                </a:xfrm>
              </p:grpSpPr>
              <p:sp>
                <p:nvSpPr>
                  <p:cNvPr id="54296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564"/>
                    <a:ext cx="1383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200" b="1">
                        <a:solidFill>
                          <a:schemeClr val="folHlink"/>
                        </a:solidFill>
                      </a:rPr>
                      <a:t>V</a:t>
                    </a:r>
                    <a:r>
                      <a:rPr lang="en-US" sz="2200" b="1" baseline="-25000">
                        <a:solidFill>
                          <a:schemeClr val="folHlink"/>
                        </a:solidFill>
                      </a:rPr>
                      <a:t>j</a:t>
                    </a:r>
                    <a:r>
                      <a:rPr lang="en-US" sz="2200" b="1">
                        <a:solidFill>
                          <a:schemeClr val="folHlink"/>
                        </a:solidFill>
                      </a:rPr>
                      <a:t> [k]  </a:t>
                    </a:r>
                    <a:r>
                      <a:rPr lang="en-US" sz="2200" b="1">
                        <a:solidFill>
                          <a:schemeClr val="folHlink"/>
                        </a:solidFill>
                        <a:sym typeface="Symbol" pitchFamily="18" charset="2"/>
                      </a:rPr>
                      <a:t>          </a:t>
                    </a:r>
                    <a:r>
                      <a:rPr lang="en-US" sz="2200" b="1">
                        <a:solidFill>
                          <a:schemeClr val="folHlink"/>
                        </a:solidFill>
                      </a:rPr>
                      <a:t>); </a:t>
                    </a:r>
                  </a:p>
                </p:txBody>
              </p:sp>
              <p:sp>
                <p:nvSpPr>
                  <p:cNvPr id="54297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878" y="1558"/>
                    <a:ext cx="189" cy="20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200" b="1" baseline="30000">
                        <a:solidFill>
                          <a:schemeClr val="folHlink"/>
                        </a:solidFill>
                      </a:rPr>
                      <a:t>g</a:t>
                    </a:r>
                  </a:p>
                </p:txBody>
              </p:sp>
            </p:grpSp>
            <p:grpSp>
              <p:nvGrpSpPr>
                <p:cNvPr id="18" name="Group 44"/>
                <p:cNvGrpSpPr>
                  <a:grpSpLocks/>
                </p:cNvGrpSpPr>
                <p:nvPr/>
              </p:nvGrpSpPr>
              <p:grpSpPr bwMode="auto">
                <a:xfrm>
                  <a:off x="3936" y="3456"/>
                  <a:ext cx="531" cy="277"/>
                  <a:chOff x="768" y="1558"/>
                  <a:chExt cx="531" cy="277"/>
                </a:xfrm>
              </p:grpSpPr>
              <p:sp>
                <p:nvSpPr>
                  <p:cNvPr id="54294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566"/>
                    <a:ext cx="531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200" b="1">
                        <a:solidFill>
                          <a:schemeClr val="folHlink"/>
                        </a:solidFill>
                      </a:rPr>
                      <a:t>V</a:t>
                    </a:r>
                    <a:r>
                      <a:rPr lang="en-US" sz="2200" b="1" baseline="-25000">
                        <a:solidFill>
                          <a:schemeClr val="folHlink"/>
                        </a:solidFill>
                      </a:rPr>
                      <a:t>i</a:t>
                    </a:r>
                    <a:r>
                      <a:rPr lang="en-US" sz="2200" b="1">
                        <a:solidFill>
                          <a:schemeClr val="folHlink"/>
                        </a:solidFill>
                      </a:rPr>
                      <a:t> [k]</a:t>
                    </a:r>
                  </a:p>
                </p:txBody>
              </p:sp>
              <p:sp>
                <p:nvSpPr>
                  <p:cNvPr id="54295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878" y="1558"/>
                    <a:ext cx="189" cy="20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200" b="1" baseline="30000">
                        <a:solidFill>
                          <a:schemeClr val="folHlink"/>
                        </a:solidFill>
                      </a:rPr>
                      <a:t>g</a:t>
                    </a:r>
                  </a:p>
                </p:txBody>
              </p:sp>
            </p:grpSp>
          </p:grpSp>
          <p:sp>
            <p:nvSpPr>
              <p:cNvPr id="54291" name="Rectangle 47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 b="1">
                    <a:solidFill>
                      <a:schemeClr val="folHlink"/>
                    </a:solidFill>
                  </a:rPr>
                  <a:t>(k </a:t>
                </a:r>
                <a:r>
                  <a:rPr lang="en-US" sz="1800" b="1">
                    <a:solidFill>
                      <a:schemeClr val="folHlink"/>
                    </a:solidFill>
                    <a:sym typeface="Symbol" pitchFamily="18" charset="2"/>
                  </a:rPr>
                  <a:t> </a:t>
                </a:r>
                <a:r>
                  <a:rPr lang="en-US" sz="1800" b="1">
                    <a:solidFill>
                      <a:schemeClr val="folHlink"/>
                    </a:solidFill>
                  </a:rPr>
                  <a:t>j)</a:t>
                </a:r>
              </a:p>
            </p:txBody>
          </p:sp>
        </p:grpSp>
      </p:grpSp>
      <p:sp>
        <p:nvSpPr>
          <p:cNvPr id="315440" name="AutoShape 4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96200" y="445824"/>
            <a:ext cx="838200" cy="304800"/>
          </a:xfrm>
          <a:prstGeom prst="actionButtonHom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5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animBg="1" autoUpdateAnimBg="0"/>
      <p:bldP spid="315395" grpId="1" animBg="1"/>
      <p:bldP spid="315425" grpId="0" autoUpdateAnimBg="0"/>
      <p:bldP spid="31544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86854"/>
          </a:xfrm>
        </p:spPr>
        <p:txBody>
          <a:bodyPr/>
          <a:lstStyle/>
          <a:p>
            <a:r>
              <a:rPr lang="en-US" dirty="0" smtClean="0"/>
              <a:t>Causal Ordering </a:t>
            </a:r>
            <a:r>
              <a:rPr lang="en-US" baseline="-25000" dirty="0" smtClean="0"/>
              <a:t>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195" y="873458"/>
            <a:ext cx="8543498" cy="5252706"/>
          </a:xfrm>
        </p:spPr>
        <p:txBody>
          <a:bodyPr/>
          <a:lstStyle/>
          <a:p>
            <a:r>
              <a:rPr lang="en-US" sz="2200" dirty="0" smtClean="0"/>
              <a:t>To implement Causal ordering on top of Basic </a:t>
            </a:r>
            <a:r>
              <a:rPr lang="en-US" sz="2200" dirty="0" smtClean="0"/>
              <a:t>Multicast (</a:t>
            </a:r>
            <a:r>
              <a:rPr lang="en-US" sz="2200" dirty="0" err="1" smtClean="0"/>
              <a:t>bmulticast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Each </a:t>
            </a:r>
            <a:r>
              <a:rPr lang="en-US" sz="2200" dirty="0" smtClean="0"/>
              <a:t>process maintains a vector clock</a:t>
            </a:r>
          </a:p>
          <a:p>
            <a:r>
              <a:rPr lang="en-US" sz="2200" dirty="0" smtClean="0"/>
              <a:t>To </a:t>
            </a:r>
            <a:r>
              <a:rPr lang="en-US" sz="2200" dirty="0" smtClean="0"/>
              <a:t>send a Causal Ordered multicast a process </a:t>
            </a:r>
            <a:r>
              <a:rPr lang="en-US" sz="2200" dirty="0" smtClean="0"/>
              <a:t>first </a:t>
            </a:r>
            <a:r>
              <a:rPr lang="en-US" sz="2200" dirty="0" smtClean="0"/>
              <a:t>uses </a:t>
            </a:r>
            <a:r>
              <a:rPr lang="en-US" sz="2200" dirty="0" smtClean="0"/>
              <a:t>a </a:t>
            </a:r>
            <a:r>
              <a:rPr lang="en-US" sz="2200" dirty="0" err="1" smtClean="0"/>
              <a:t>bmulticast</a:t>
            </a:r>
            <a:endParaRPr lang="en-US" sz="2200" dirty="0" smtClean="0"/>
          </a:p>
          <a:p>
            <a:r>
              <a:rPr lang="en-US" sz="2200" dirty="0" smtClean="0"/>
              <a:t>When </a:t>
            </a:r>
            <a:r>
              <a:rPr lang="en-US" sz="2200" dirty="0" smtClean="0"/>
              <a:t>a process pi performs a </a:t>
            </a:r>
            <a:r>
              <a:rPr lang="en-US" sz="2200" dirty="0" err="1" smtClean="0"/>
              <a:t>bdeliver</a:t>
            </a:r>
            <a:r>
              <a:rPr lang="en-US" sz="2200" dirty="0" smtClean="0"/>
              <a:t>(m</a:t>
            </a:r>
            <a:r>
              <a:rPr lang="en-US" sz="2200" dirty="0" smtClean="0"/>
              <a:t>) that was </a:t>
            </a:r>
            <a:r>
              <a:rPr lang="en-US" sz="2200" dirty="0" smtClean="0"/>
              <a:t>multicast by </a:t>
            </a:r>
            <a:r>
              <a:rPr lang="en-US" sz="2200" dirty="0" smtClean="0"/>
              <a:t>a process </a:t>
            </a:r>
            <a:r>
              <a:rPr lang="en-US" sz="2200" dirty="0" err="1" smtClean="0"/>
              <a:t>pj</a:t>
            </a:r>
            <a:r>
              <a:rPr lang="en-US" sz="2200" dirty="0" smtClean="0"/>
              <a:t> it places it in the holding queue until: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 smtClean="0"/>
              <a:t>It has delivered any earlier message sent by </a:t>
            </a:r>
            <a:r>
              <a:rPr lang="en-US" sz="2200" dirty="0" err="1" smtClean="0"/>
              <a:t>pj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0000"/>
                </a:solidFill>
              </a:rPr>
              <a:t>and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lvl="1"/>
            <a:r>
              <a:rPr lang="en-US" sz="2200" dirty="0" smtClean="0"/>
              <a:t>It </a:t>
            </a:r>
            <a:r>
              <a:rPr lang="en-US" sz="2200" dirty="0" smtClean="0"/>
              <a:t>has delivered any message that had been delivered at </a:t>
            </a:r>
            <a:r>
              <a:rPr lang="en-US" sz="2200" dirty="0" err="1" smtClean="0"/>
              <a:t>pj</a:t>
            </a:r>
            <a:r>
              <a:rPr lang="en-US" sz="2200" dirty="0" smtClean="0"/>
              <a:t> before </a:t>
            </a:r>
            <a:r>
              <a:rPr lang="en-US" sz="2200" dirty="0" err="1" smtClean="0"/>
              <a:t>pj</a:t>
            </a:r>
            <a:r>
              <a:rPr lang="en-US" sz="2200" dirty="0" smtClean="0"/>
              <a:t> multicast m</a:t>
            </a:r>
          </a:p>
          <a:p>
            <a:r>
              <a:rPr lang="en-US" sz="2200" dirty="0" smtClean="0"/>
              <a:t>Both </a:t>
            </a:r>
            <a:r>
              <a:rPr lang="en-US" sz="2200" dirty="0" smtClean="0"/>
              <a:t>of these conditions can be determined by examining </a:t>
            </a:r>
            <a:r>
              <a:rPr lang="en-US" sz="2200" dirty="0" smtClean="0"/>
              <a:t>the vector </a:t>
            </a:r>
            <a:r>
              <a:rPr lang="en-US" sz="2200" dirty="0" smtClean="0"/>
              <a:t>timestamps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D85466-ED6A-40BE-81CC-10B3F69D826A}" type="slidenum">
              <a:rPr lang="fr-FR" smtClean="0"/>
              <a:pPr>
                <a:defRPr/>
              </a:pPr>
              <a:t>3</a:t>
            </a:fld>
            <a:endParaRPr lang="fr-FR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Group Communication </a:t>
            </a:r>
            <a:r>
              <a:rPr lang="en-US" baseline="-25000" smtClean="0"/>
              <a:t>(1)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762000" y="1752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/>
              <a:t>Objective: </a:t>
            </a:r>
            <a:r>
              <a:rPr lang="en-US"/>
              <a:t>each of a group of processes must receive copies of the messages sent to the group</a:t>
            </a:r>
            <a:endParaRPr lang="en-US" baseline="-25000"/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1219200" y="3902075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 algn="just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/>
              <a:t> Agreement: on the set of messages that is received and on the </a:t>
            </a:r>
            <a:r>
              <a:rPr lang="en-US" dirty="0" smtClean="0"/>
              <a:t>order of delivery</a:t>
            </a:r>
            <a:endParaRPr lang="en-US" dirty="0"/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762000" y="272732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/>
              <a:t>Group communication requires:</a:t>
            </a:r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1219200" y="3352800"/>
            <a:ext cx="213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5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/>
              <a:t> Coordination</a:t>
            </a: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762000" y="4953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We study multicast communication of processes whose membership is known (static groups)</a:t>
            </a:r>
            <a:endParaRPr lang="en-US" baseline="-250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autoUpdateAnimBg="0"/>
      <p:bldP spid="280580" grpId="0" autoUpdateAnimBg="0"/>
      <p:bldP spid="280581" grpId="0" autoUpdateAnimBg="0"/>
      <p:bldP spid="280582" grpId="0" autoUpdateAnimBg="0"/>
      <p:bldP spid="28058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275"/>
          </a:xfrm>
        </p:spPr>
        <p:txBody>
          <a:bodyPr/>
          <a:lstStyle/>
          <a:p>
            <a:r>
              <a:rPr lang="en-US" dirty="0" smtClean="0"/>
              <a:t>Overlapping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6" y="914400"/>
            <a:ext cx="8093122" cy="5211763"/>
          </a:xfrm>
        </p:spPr>
        <p:txBody>
          <a:bodyPr/>
          <a:lstStyle/>
          <a:p>
            <a:r>
              <a:rPr lang="en-US" sz="2400" dirty="0" smtClean="0"/>
              <a:t>A process in more than one group.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Global FIFO Ordering </a:t>
            </a:r>
            <a:r>
              <a:rPr lang="en-US" sz="2400" dirty="0" smtClean="0"/>
              <a:t>If a correct process </a:t>
            </a:r>
            <a:r>
              <a:rPr lang="en-US" sz="2400" dirty="0" smtClean="0"/>
              <a:t>issues multicast(</a:t>
            </a:r>
            <a:r>
              <a:rPr lang="en-US" sz="2400" dirty="0" err="1" smtClean="0"/>
              <a:t>g,m</a:t>
            </a:r>
            <a:r>
              <a:rPr lang="en-US" sz="2400" dirty="0" smtClean="0"/>
              <a:t>) and then </a:t>
            </a:r>
            <a:r>
              <a:rPr lang="en-US" sz="2400" dirty="0" smtClean="0"/>
              <a:t>multicast(</a:t>
            </a:r>
            <a:r>
              <a:rPr lang="en-US" sz="2400" dirty="0" err="1" smtClean="0"/>
              <a:t>g’,m</a:t>
            </a:r>
            <a:r>
              <a:rPr lang="en-US" sz="2400" dirty="0" smtClean="0"/>
              <a:t>’) </a:t>
            </a:r>
            <a:r>
              <a:rPr lang="en-US" sz="2400" dirty="0" smtClean="0"/>
              <a:t>then every </a:t>
            </a:r>
            <a:r>
              <a:rPr lang="en-US" sz="2400" dirty="0" smtClean="0"/>
              <a:t>correct process </a:t>
            </a:r>
            <a:r>
              <a:rPr lang="en-US" sz="2400" dirty="0" smtClean="0"/>
              <a:t>in g ∩</a:t>
            </a:r>
            <a:r>
              <a:rPr lang="en-US" sz="2400" dirty="0" smtClean="0"/>
              <a:t>g’ </a:t>
            </a:r>
            <a:r>
              <a:rPr lang="en-US" sz="2400" dirty="0" smtClean="0"/>
              <a:t>that delivers </a:t>
            </a:r>
            <a:r>
              <a:rPr lang="en-US" sz="2400" dirty="0" smtClean="0"/>
              <a:t>m’ </a:t>
            </a:r>
            <a:r>
              <a:rPr lang="en-US" sz="2400" dirty="0" smtClean="0"/>
              <a:t>delivers m before </a:t>
            </a:r>
            <a:r>
              <a:rPr lang="en-US" sz="2400" dirty="0" smtClean="0"/>
              <a:t>m’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Global </a:t>
            </a:r>
            <a:r>
              <a:rPr lang="en-US" sz="2400" b="1" dirty="0" smtClean="0">
                <a:solidFill>
                  <a:srgbClr val="FF0000"/>
                </a:solidFill>
              </a:rPr>
              <a:t>Causal Ordering </a:t>
            </a:r>
            <a:r>
              <a:rPr lang="en-US" sz="2400" dirty="0" smtClean="0"/>
              <a:t>If </a:t>
            </a:r>
            <a:r>
              <a:rPr lang="en-US" sz="2400" dirty="0" smtClean="0"/>
              <a:t>multicast(</a:t>
            </a:r>
            <a:r>
              <a:rPr lang="en-US" sz="2400" dirty="0" err="1" smtClean="0"/>
              <a:t>g,m</a:t>
            </a:r>
            <a:r>
              <a:rPr lang="en-US" sz="2400" dirty="0" smtClean="0"/>
              <a:t>)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multicast(g’, m’) then </a:t>
            </a:r>
            <a:r>
              <a:rPr lang="en-US" sz="2400" dirty="0" smtClean="0"/>
              <a:t>every correct process in g ∩g’ </a:t>
            </a:r>
            <a:r>
              <a:rPr lang="en-US" sz="2400" dirty="0" smtClean="0"/>
              <a:t>that </a:t>
            </a:r>
            <a:r>
              <a:rPr lang="en-US" sz="2400" dirty="0" smtClean="0"/>
              <a:t>delivers </a:t>
            </a:r>
            <a:r>
              <a:rPr lang="en-US" sz="2400" dirty="0" smtClean="0"/>
              <a:t>m’ </a:t>
            </a:r>
            <a:r>
              <a:rPr lang="en-US" sz="2400" dirty="0" smtClean="0"/>
              <a:t>delivers </a:t>
            </a:r>
            <a:r>
              <a:rPr lang="en-US" sz="2400" dirty="0" smtClean="0"/>
              <a:t>m before m’</a:t>
            </a:r>
            <a:endParaRPr lang="en-US" sz="2400" dirty="0" smtClean="0"/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Pairwise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Total Ordering </a:t>
            </a:r>
            <a:r>
              <a:rPr lang="en-US" sz="2400" dirty="0" smtClean="0"/>
              <a:t>If a correct process delivers </a:t>
            </a:r>
            <a:r>
              <a:rPr lang="en-US" sz="2400" dirty="0" smtClean="0"/>
              <a:t>message m </a:t>
            </a:r>
            <a:r>
              <a:rPr lang="en-US" sz="2400" dirty="0" smtClean="0"/>
              <a:t>sent to g before it delivers </a:t>
            </a:r>
            <a:r>
              <a:rPr lang="en-US" sz="2400" dirty="0" smtClean="0"/>
              <a:t>m’ </a:t>
            </a:r>
            <a:r>
              <a:rPr lang="en-US" sz="2400" dirty="0" smtClean="0"/>
              <a:t>sent to </a:t>
            </a:r>
            <a:r>
              <a:rPr lang="en-US" sz="2400" dirty="0" smtClean="0"/>
              <a:t>g’ </a:t>
            </a:r>
            <a:r>
              <a:rPr lang="en-US" sz="2400" dirty="0" smtClean="0"/>
              <a:t>then every </a:t>
            </a:r>
            <a:r>
              <a:rPr lang="en-US" sz="2400" dirty="0" smtClean="0"/>
              <a:t>correct process </a:t>
            </a:r>
            <a:r>
              <a:rPr lang="en-US" sz="2400" dirty="0" smtClean="0"/>
              <a:t>in g ∩g’ </a:t>
            </a:r>
            <a:r>
              <a:rPr lang="en-US" sz="2400" dirty="0" smtClean="0"/>
              <a:t>which </a:t>
            </a:r>
            <a:r>
              <a:rPr lang="en-US" sz="2400" dirty="0" smtClean="0"/>
              <a:t>delivers </a:t>
            </a:r>
            <a:r>
              <a:rPr lang="en-US" sz="2400" dirty="0" smtClean="0"/>
              <a:t>m’ </a:t>
            </a:r>
            <a:r>
              <a:rPr lang="en-US" sz="2400" dirty="0" smtClean="0"/>
              <a:t>delivers m before </a:t>
            </a:r>
            <a:r>
              <a:rPr lang="en-US" sz="2400" dirty="0" smtClean="0"/>
              <a:t>m’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50878"/>
          </a:xfrm>
        </p:spPr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50878"/>
            <a:ext cx="8229600" cy="5075286"/>
          </a:xfrm>
        </p:spPr>
        <p:txBody>
          <a:bodyPr/>
          <a:lstStyle/>
          <a:p>
            <a:r>
              <a:rPr lang="en-US" dirty="0" smtClean="0"/>
              <a:t>Group Communications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Basic Multicast</a:t>
            </a:r>
          </a:p>
          <a:p>
            <a:r>
              <a:rPr lang="en-US" dirty="0" smtClean="0"/>
              <a:t>Reliable Multicast</a:t>
            </a:r>
          </a:p>
          <a:p>
            <a:r>
              <a:rPr lang="en-US" dirty="0" smtClean="0"/>
              <a:t>Ordered Multicast</a:t>
            </a:r>
          </a:p>
          <a:p>
            <a:pPr lvl="1"/>
            <a:r>
              <a:rPr lang="en-US" dirty="0" smtClean="0"/>
              <a:t>FIFO Ordering</a:t>
            </a:r>
          </a:p>
          <a:p>
            <a:pPr lvl="1"/>
            <a:r>
              <a:rPr lang="en-US" dirty="0" smtClean="0"/>
              <a:t>Casual Ordering</a:t>
            </a:r>
          </a:p>
          <a:p>
            <a:pPr lvl="1"/>
            <a:r>
              <a:rPr lang="en-US" dirty="0" smtClean="0"/>
              <a:t>Total Ordering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95A8-CAA0-40BD-86FA-573B730EBD8D}" type="slidenum">
              <a:rPr lang="fr-FR" smtClean="0"/>
              <a:pPr>
                <a:defRPr/>
              </a:pPr>
              <a:t>4</a:t>
            </a:fld>
            <a:endParaRPr lang="fr-FR" smtClean="0"/>
          </a:p>
        </p:txBody>
      </p:sp>
      <p:graphicFrame>
        <p:nvGraphicFramePr>
          <p:cNvPr id="281602" name="Object 2"/>
          <p:cNvGraphicFramePr>
            <a:graphicFrameLocks noChangeAspect="1"/>
          </p:cNvGraphicFramePr>
          <p:nvPr/>
        </p:nvGraphicFramePr>
        <p:xfrm>
          <a:off x="5489575" y="3929063"/>
          <a:ext cx="2362200" cy="1697037"/>
        </p:xfrm>
        <a:graphic>
          <a:graphicData uri="http://schemas.openxmlformats.org/presentationml/2006/ole">
            <p:oleObj spid="_x0000_s32770" name="Image bitmap" r:id="rId3" imgW="1961905" imgH="1409897" progId="PBrush">
              <p:embed/>
            </p:oleObj>
          </a:graphicData>
        </a:graphic>
      </p:graphicFrame>
      <p:pic>
        <p:nvPicPr>
          <p:cNvPr id="2816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9975" y="3916363"/>
            <a:ext cx="2346325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762000" y="379095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/>
              <a:t>Groups:</a:t>
            </a:r>
            <a:endParaRPr lang="en-US" baseline="-25000"/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Group Communication </a:t>
            </a:r>
            <a:r>
              <a:rPr lang="en-US" baseline="-25000" smtClean="0"/>
              <a:t>(2)</a:t>
            </a: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3079750" y="5715000"/>
            <a:ext cx="1822450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Closed group</a:t>
            </a: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6302375" y="5715000"/>
            <a:ext cx="1624013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Open group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762000" y="1828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/>
              <a:t>System:</a:t>
            </a:r>
            <a:r>
              <a:rPr lang="en-US"/>
              <a:t> contains a collection of processes, which can communicate </a:t>
            </a:r>
            <a:r>
              <a:rPr lang="en-US" b="1">
                <a:solidFill>
                  <a:srgbClr val="FB6E05"/>
                </a:solidFill>
              </a:rPr>
              <a:t>reliably</a:t>
            </a:r>
            <a:r>
              <a:rPr lang="en-US"/>
              <a:t> over </a:t>
            </a:r>
            <a:r>
              <a:rPr lang="en-US" b="1">
                <a:solidFill>
                  <a:srgbClr val="FB6E05"/>
                </a:solidFill>
              </a:rPr>
              <a:t>one-to-one</a:t>
            </a:r>
            <a:r>
              <a:rPr lang="en-US"/>
              <a:t> channels</a:t>
            </a:r>
            <a:endParaRPr lang="en-US" b="1">
              <a:solidFill>
                <a:srgbClr val="FB6E05"/>
              </a:solidFill>
            </a:endParaRP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762000" y="27813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/>
              <a:t>Processes:</a:t>
            </a:r>
            <a:r>
              <a:rPr lang="en-US"/>
              <a:t> members of groups, may fail only by crashing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autoUpdateAnimBg="0"/>
      <p:bldP spid="281606" grpId="0" animBg="1" autoUpdateAnimBg="0"/>
      <p:bldP spid="281606" grpId="1" animBg="1"/>
      <p:bldP spid="281607" grpId="0" animBg="1" autoUpdateAnimBg="0"/>
      <p:bldP spid="281608" grpId="0" autoUpdateAnimBg="0"/>
      <p:bldP spid="28160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534FE-94DE-4EBB-806D-831EF3861199}" type="slidenum">
              <a:rPr lang="fr-FR" smtClean="0"/>
              <a:pPr>
                <a:defRPr/>
              </a:pPr>
              <a:t>5</a:t>
            </a:fld>
            <a:endParaRPr lang="fr-FR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Group Communication </a:t>
            </a:r>
            <a:r>
              <a:rPr lang="en-US" baseline="-25000" smtClean="0"/>
              <a:t>(3)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1219200" y="2286000"/>
            <a:ext cx="7010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 algn="just"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i="1"/>
              <a:t>multicast(g, m)</a:t>
            </a:r>
            <a:r>
              <a:rPr lang="en-US" b="1"/>
              <a:t>:</a:t>
            </a:r>
            <a:r>
              <a:rPr lang="en-US"/>
              <a:t> sends the message </a:t>
            </a:r>
            <a:r>
              <a:rPr lang="en-US" i="1"/>
              <a:t>m</a:t>
            </a:r>
            <a:r>
              <a:rPr lang="en-US"/>
              <a:t> to all members of group g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762000" y="1828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b="1"/>
              <a:t>Primitives:</a:t>
            </a:r>
            <a:endParaRPr lang="en-US" baseline="-25000"/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1219200" y="4114800"/>
            <a:ext cx="7010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 algn="just"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i="1"/>
              <a:t>sender(m)</a:t>
            </a:r>
            <a:r>
              <a:rPr lang="en-US" b="1"/>
              <a:t> :</a:t>
            </a:r>
            <a:r>
              <a:rPr lang="en-US"/>
              <a:t> unique identifier of the process that sent the message </a:t>
            </a:r>
            <a:r>
              <a:rPr lang="en-US" i="1"/>
              <a:t>m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1219200" y="5045075"/>
            <a:ext cx="7010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 algn="just">
              <a:buClr>
                <a:schemeClr val="hlink"/>
              </a:buClr>
              <a:buFont typeface="Wingdings" pitchFamily="2" charset="2"/>
              <a:buChar char="§"/>
            </a:pPr>
            <a:r>
              <a:rPr lang="en-US" b="1" i="1"/>
              <a:t>group(m)</a:t>
            </a:r>
            <a:r>
              <a:rPr lang="en-US" b="1"/>
              <a:t>:</a:t>
            </a:r>
            <a:r>
              <a:rPr lang="en-US"/>
              <a:t> unique identifier of the group to which the message </a:t>
            </a:r>
            <a:r>
              <a:rPr lang="en-US" i="1"/>
              <a:t>m </a:t>
            </a:r>
            <a:r>
              <a:rPr lang="en-US"/>
              <a:t>was sent</a:t>
            </a:r>
            <a:endParaRPr lang="en-US" i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19200" y="3200400"/>
            <a:ext cx="7010400" cy="822325"/>
            <a:chOff x="768" y="2016"/>
            <a:chExt cx="4416" cy="518"/>
          </a:xfrm>
        </p:grpSpPr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768" y="2016"/>
              <a:ext cx="441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90500" indent="-190500" algn="just">
                <a:buClr>
                  <a:schemeClr val="hlink"/>
                </a:buClr>
                <a:buFont typeface="Wingdings" pitchFamily="2" charset="2"/>
                <a:buChar char="§"/>
              </a:pPr>
              <a:r>
                <a:rPr lang="en-US" b="1" i="1"/>
                <a:t>deliver(m)</a:t>
              </a:r>
              <a:r>
                <a:rPr lang="en-US" b="1"/>
                <a:t> :</a:t>
              </a:r>
              <a:r>
                <a:rPr lang="en-US"/>
                <a:t> delivers the message </a:t>
              </a:r>
              <a:r>
                <a:rPr lang="en-US" i="1"/>
                <a:t>m</a:t>
              </a:r>
              <a:r>
                <a:rPr lang="en-US"/>
                <a:t> to the calling process</a:t>
              </a:r>
            </a:p>
          </p:txBody>
        </p:sp>
        <p:sp>
          <p:nvSpPr>
            <p:cNvPr id="37898" name="Rectangle 9"/>
            <p:cNvSpPr>
              <a:spLocks noChangeArrowheads="1"/>
            </p:cNvSpPr>
            <p:nvPr/>
          </p:nvSpPr>
          <p:spPr bwMode="auto">
            <a:xfrm>
              <a:off x="892" y="226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utoUpdateAnimBg="0"/>
      <p:bldP spid="282628" grpId="0" autoUpdateAnimBg="0"/>
      <p:bldP spid="282629" grpId="0" autoUpdateAnimBg="0"/>
      <p:bldP spid="28263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Platshållare för sidfot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DSII: Group Comm.</a:t>
            </a:r>
          </a:p>
        </p:txBody>
      </p:sp>
      <p:sp>
        <p:nvSpPr>
          <p:cNvPr id="12291" name="Platshållare för bild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D4AC7C-4374-45E5-BAFC-02519EC3EC17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Who Needs Group Communication?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Highly available servers (client-server)</a:t>
            </a:r>
          </a:p>
          <a:p>
            <a:pPr eaLnBrk="1" hangingPunct="1"/>
            <a:r>
              <a:rPr lang="en-US" smtClean="0"/>
              <a:t>Database Replication</a:t>
            </a:r>
          </a:p>
          <a:p>
            <a:pPr eaLnBrk="1" hangingPunct="1"/>
            <a:r>
              <a:rPr lang="en-US" smtClean="0"/>
              <a:t>Multimedia Conferencing</a:t>
            </a:r>
          </a:p>
          <a:p>
            <a:pPr eaLnBrk="1" hangingPunct="1"/>
            <a:r>
              <a:rPr lang="en-US" smtClean="0"/>
              <a:t>Online Games</a:t>
            </a:r>
          </a:p>
          <a:p>
            <a:pPr eaLnBrk="1" hangingPunct="1"/>
            <a:r>
              <a:rPr lang="en-US" smtClean="0"/>
              <a:t>Cluster management</a:t>
            </a:r>
          </a:p>
          <a:p>
            <a:pPr eaLnBrk="1" hangingPunct="1"/>
            <a:r>
              <a:rPr lang="en-US" smtClean="0"/>
              <a:t>…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tshållare för sidfot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DSII: Group Comm.</a:t>
            </a:r>
          </a:p>
        </p:txBody>
      </p:sp>
      <p:sp>
        <p:nvSpPr>
          <p:cNvPr id="1030" name="Platshållare för bild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827374-C531-4BDB-9269-77F7AD322391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400">
                <a:solidFill>
                  <a:schemeClr val="tx2"/>
                </a:solidFill>
              </a:rPr>
              <a:t>Distributed Web Server</a:t>
            </a:r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sz="3200"/>
              <a:t>High availability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54088" y="1295400"/>
            <a:ext cx="7275512" cy="3962400"/>
            <a:chOff x="288" y="663"/>
            <a:chExt cx="4583" cy="2886"/>
          </a:xfrm>
        </p:grpSpPr>
        <p:sp>
          <p:nvSpPr>
            <p:cNvPr id="1034" name="Oval 6"/>
            <p:cNvSpPr>
              <a:spLocks noChangeArrowheads="1"/>
            </p:cNvSpPr>
            <p:nvPr/>
          </p:nvSpPr>
          <p:spPr bwMode="auto">
            <a:xfrm>
              <a:off x="3198" y="663"/>
              <a:ext cx="1673" cy="28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1035" name="Line 7"/>
            <p:cNvSpPr>
              <a:spLocks noChangeShapeType="1"/>
            </p:cNvSpPr>
            <p:nvPr/>
          </p:nvSpPr>
          <p:spPr bwMode="auto">
            <a:xfrm>
              <a:off x="1584" y="1440"/>
              <a:ext cx="1976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8"/>
            <p:cNvSpPr>
              <a:spLocks noChangeShapeType="1"/>
            </p:cNvSpPr>
            <p:nvPr/>
          </p:nvSpPr>
          <p:spPr bwMode="auto">
            <a:xfrm flipV="1">
              <a:off x="1200" y="2115"/>
              <a:ext cx="2134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9"/>
            <p:cNvSpPr>
              <a:spLocks noChangeShapeType="1"/>
            </p:cNvSpPr>
            <p:nvPr/>
          </p:nvSpPr>
          <p:spPr bwMode="auto">
            <a:xfrm flipV="1">
              <a:off x="1824" y="2523"/>
              <a:ext cx="1510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26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720" y="1104"/>
            <a:ext cx="768" cy="816"/>
          </p:xfrm>
          <a:graphic>
            <a:graphicData uri="http://schemas.openxmlformats.org/presentationml/2006/ole">
              <p:oleObj spid="_x0000_s34818" name="Microsoft ClipArt Gallery" r:id="rId3" imgW="4714560" imgH="4806720" progId="">
                <p:embed/>
              </p:oleObj>
            </a:graphicData>
          </a:graphic>
        </p:graphicFrame>
        <p:graphicFrame>
          <p:nvGraphicFramePr>
            <p:cNvPr id="1027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88" y="2064"/>
            <a:ext cx="768" cy="816"/>
          </p:xfrm>
          <a:graphic>
            <a:graphicData uri="http://schemas.openxmlformats.org/presentationml/2006/ole">
              <p:oleObj spid="_x0000_s34819" name="Microsoft ClipArt Gallery" r:id="rId4" imgW="4714560" imgH="4806720" progId="">
                <p:embed/>
              </p:oleObj>
            </a:graphicData>
          </a:graphic>
        </p:graphicFrame>
        <p:graphicFrame>
          <p:nvGraphicFramePr>
            <p:cNvPr id="1028" name="Object 1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008" y="2640"/>
            <a:ext cx="768" cy="816"/>
          </p:xfrm>
          <a:graphic>
            <a:graphicData uri="http://schemas.openxmlformats.org/presentationml/2006/ole">
              <p:oleObj spid="_x0000_s34820" name="Microsoft ClipArt Gallery" r:id="rId5" imgW="4714560" imgH="4806720" progId="">
                <p:embed/>
              </p:oleObj>
            </a:graphicData>
          </a:graphic>
        </p:graphicFrame>
        <p:pic>
          <p:nvPicPr>
            <p:cNvPr id="1038" name="Picture 13" descr="j0079210[1]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87" y="754"/>
              <a:ext cx="396" cy="1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" name="Picture 14" descr="j0079210[1]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86" y="1434"/>
              <a:ext cx="396" cy="1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0" name="Picture 15" descr="j0079210[1]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424" y="1979"/>
              <a:ext cx="396" cy="1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1" name="Picture 16" descr="j0079210[1]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923" y="2341"/>
              <a:ext cx="396" cy="1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latshållare för sidfot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DSII: Group Comm.</a:t>
            </a:r>
          </a:p>
        </p:txBody>
      </p:sp>
      <p:sp>
        <p:nvSpPr>
          <p:cNvPr id="13315" name="Platshållare för bild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CE0576-C503-4763-AD1A-21AE15C765E4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Online Game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noFill/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Fault-tolerance, Order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87463" y="1600200"/>
            <a:ext cx="6789737" cy="3794125"/>
            <a:chOff x="340" y="346"/>
            <a:chExt cx="4945" cy="3148"/>
          </a:xfrm>
        </p:grpSpPr>
        <p:sp>
          <p:nvSpPr>
            <p:cNvPr id="13319" name="Line 6"/>
            <p:cNvSpPr>
              <a:spLocks noChangeShapeType="1"/>
            </p:cNvSpPr>
            <p:nvPr/>
          </p:nvSpPr>
          <p:spPr bwMode="auto">
            <a:xfrm>
              <a:off x="1111" y="1207"/>
              <a:ext cx="991" cy="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7"/>
            <p:cNvSpPr>
              <a:spLocks noChangeShapeType="1"/>
            </p:cNvSpPr>
            <p:nvPr/>
          </p:nvSpPr>
          <p:spPr bwMode="auto">
            <a:xfrm>
              <a:off x="2925" y="111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8"/>
            <p:cNvSpPr>
              <a:spLocks noChangeShapeType="1"/>
            </p:cNvSpPr>
            <p:nvPr/>
          </p:nvSpPr>
          <p:spPr bwMode="auto">
            <a:xfrm flipH="1">
              <a:off x="3560" y="1026"/>
              <a:ext cx="908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9"/>
            <p:cNvSpPr>
              <a:spLocks noChangeShapeType="1"/>
            </p:cNvSpPr>
            <p:nvPr/>
          </p:nvSpPr>
          <p:spPr bwMode="auto">
            <a:xfrm flipV="1">
              <a:off x="1156" y="2659"/>
              <a:ext cx="953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10"/>
            <p:cNvSpPr>
              <a:spLocks noChangeShapeType="1"/>
            </p:cNvSpPr>
            <p:nvPr/>
          </p:nvSpPr>
          <p:spPr bwMode="auto">
            <a:xfrm flipH="1" flipV="1">
              <a:off x="3606" y="2750"/>
              <a:ext cx="906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3324" name="Picture 11" descr="j0153938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0" y="799"/>
              <a:ext cx="817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5" name="Picture 12" descr="j0153938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68" y="2840"/>
              <a:ext cx="817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Picture 13" descr="j0153938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5" y="527"/>
              <a:ext cx="817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7" name="Picture 14" descr="j0207586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26" y="346"/>
              <a:ext cx="1330" cy="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8" name="Picture 15" descr="j0230315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" y="2478"/>
              <a:ext cx="766" cy="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9" name="Picture 16" descr="j0214984[1]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064" y="1480"/>
              <a:ext cx="1632" cy="1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Platshållare för bildnumm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89DAD4-0028-464A-9845-E11A17EA590F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07975"/>
            <a:ext cx="8686800" cy="1139825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Different Comm. Methods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Unicast</a:t>
            </a:r>
          </a:p>
          <a:p>
            <a:pPr marL="669925" lvl="1" indent="-325438" eaLnBrk="1" hangingPunct="1"/>
            <a:r>
              <a:rPr lang="en-US" smtClean="0"/>
              <a:t>Point-to-Point Communication</a:t>
            </a:r>
          </a:p>
          <a:p>
            <a:pPr marL="669925" lvl="1" indent="-325438" eaLnBrk="1" hangingPunct="1"/>
            <a:r>
              <a:rPr lang="en-US" smtClean="0"/>
              <a:t>Multiple copies are sent.</a:t>
            </a:r>
          </a:p>
          <a:p>
            <a:pPr eaLnBrk="1" hangingPunct="1"/>
            <a:r>
              <a:rPr lang="en-US" smtClean="0"/>
              <a:t>Broadcast</a:t>
            </a:r>
          </a:p>
          <a:p>
            <a:pPr marL="669925" lvl="1" indent="-325438" eaLnBrk="1" hangingPunct="1"/>
            <a:r>
              <a:rPr lang="en-US" smtClean="0"/>
              <a:t>One-to-All Communication</a:t>
            </a:r>
          </a:p>
          <a:p>
            <a:pPr marL="669925" lvl="1" indent="-325438" eaLnBrk="1" hangingPunct="1"/>
            <a:r>
              <a:rPr lang="en-US" smtClean="0"/>
              <a:t>Abuse of Network Bandwidth</a:t>
            </a:r>
          </a:p>
          <a:p>
            <a:pPr eaLnBrk="1" hangingPunct="1"/>
            <a:r>
              <a:rPr lang="en-US" b="1" smtClean="0"/>
              <a:t>Multicast</a:t>
            </a:r>
          </a:p>
          <a:p>
            <a:pPr marL="669925" lvl="1" indent="-325438" eaLnBrk="1" hangingPunct="1"/>
            <a:r>
              <a:rPr lang="en-US" smtClean="0"/>
              <a:t>One-to-multiple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AB57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E2F67"/>
        </a:dk1>
        <a:lt1>
          <a:srgbClr val="FFFFFF"/>
        </a:lt1>
        <a:dk2>
          <a:srgbClr val="0E6224"/>
        </a:dk2>
        <a:lt2>
          <a:srgbClr val="7ACCE6"/>
        </a:lt2>
        <a:accent1>
          <a:srgbClr val="745D4A"/>
        </a:accent1>
        <a:accent2>
          <a:srgbClr val="E28000"/>
        </a:accent2>
        <a:accent3>
          <a:srgbClr val="FFFFFF"/>
        </a:accent3>
        <a:accent4>
          <a:srgbClr val="0A2757"/>
        </a:accent4>
        <a:accent5>
          <a:srgbClr val="BCB6B1"/>
        </a:accent5>
        <a:accent6>
          <a:srgbClr val="CD7300"/>
        </a:accent6>
        <a:hlink>
          <a:srgbClr val="FFAB2D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1803</Words>
  <Application>Microsoft Office PowerPoint</Application>
  <PresentationFormat>On-screen Show (4:3)</PresentationFormat>
  <Paragraphs>376</Paragraphs>
  <Slides>31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Default Design</vt:lpstr>
      <vt:lpstr>Image bitmap</vt:lpstr>
      <vt:lpstr>Microsoft ClipArt Gallery</vt:lpstr>
      <vt:lpstr>Coordination &amp; Agreement in Group Communications</vt:lpstr>
      <vt:lpstr>Outline</vt:lpstr>
      <vt:lpstr>Group Communication (1)</vt:lpstr>
      <vt:lpstr>Group Communication (2)</vt:lpstr>
      <vt:lpstr>Group Communication (3)</vt:lpstr>
      <vt:lpstr>Who Needs Group Communication?</vt:lpstr>
      <vt:lpstr>Slide 7</vt:lpstr>
      <vt:lpstr>Online Game</vt:lpstr>
      <vt:lpstr>Different Comm. Methods</vt:lpstr>
      <vt:lpstr>Group Communication (4)</vt:lpstr>
      <vt:lpstr>Basic Multicast </vt:lpstr>
      <vt:lpstr>Reliable Multicast (1)</vt:lpstr>
      <vt:lpstr>Reliable Multicast (2)</vt:lpstr>
      <vt:lpstr>Reliable Multicast</vt:lpstr>
      <vt:lpstr>Reliable Multicast</vt:lpstr>
      <vt:lpstr>Ordered Multicast </vt:lpstr>
      <vt:lpstr>FIFO Ordering (1)</vt:lpstr>
      <vt:lpstr>FIFO Ordering (2)</vt:lpstr>
      <vt:lpstr>Total Ordering (1)</vt:lpstr>
      <vt:lpstr>Total Ordering (2)</vt:lpstr>
      <vt:lpstr>Total Ordering (3)</vt:lpstr>
      <vt:lpstr>Total Ordering (4)</vt:lpstr>
      <vt:lpstr>Total Ordering (4)</vt:lpstr>
      <vt:lpstr>Total Ordering (5)</vt:lpstr>
      <vt:lpstr>Total Ordering (6)</vt:lpstr>
      <vt:lpstr>Causal Ordering (1)</vt:lpstr>
      <vt:lpstr>Causal Ordering (2)</vt:lpstr>
      <vt:lpstr>Causal Ordering (3)</vt:lpstr>
      <vt:lpstr>Causal Ordering (1)</vt:lpstr>
      <vt:lpstr>Overlapping Groups</vt:lpstr>
      <vt:lpstr>Summary</vt:lpstr>
    </vt:vector>
  </TitlesOfParts>
  <Company>Clearly Presented Ltd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Pencils template</dc:title>
  <dc:creator>Presentation Magazine</dc:creator>
  <cp:lastModifiedBy>Lokeswari</cp:lastModifiedBy>
  <cp:revision>62</cp:revision>
  <dcterms:created xsi:type="dcterms:W3CDTF">2009-11-03T13:35:13Z</dcterms:created>
  <dcterms:modified xsi:type="dcterms:W3CDTF">2016-02-29T14:05:59Z</dcterms:modified>
</cp:coreProperties>
</file>