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9" r:id="rId4"/>
    <p:sldId id="261" r:id="rId5"/>
    <p:sldId id="262" r:id="rId6"/>
    <p:sldId id="263" r:id="rId7"/>
    <p:sldId id="264" r:id="rId8"/>
    <p:sldId id="260" r:id="rId9"/>
    <p:sldId id="257" r:id="rId10"/>
    <p:sldId id="258" r:id="rId11"/>
    <p:sldId id="265" r:id="rId12"/>
    <p:sldId id="268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08" autoAdjust="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31E2F-E25D-42AD-9F65-4E20723DD2E5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11D01-B47B-4326-B302-6F0ED2F63B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BC162C-A21C-44E8-949C-3AE49885556A}" type="slidenum">
              <a:rPr lang="en-US"/>
              <a:pPr/>
              <a:t>2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CB6374-7BBF-4856-8665-1F72ACB17CA7}" type="slidenum">
              <a:rPr lang="en-US"/>
              <a:pPr/>
              <a:t>3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BFE56E-8605-4563-8C3F-793DB6347876}" type="slidenum">
              <a:rPr lang="en-US"/>
              <a:pPr/>
              <a:t>4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CB6374-7BBF-4856-8665-1F72ACB17CA7}" type="slidenum">
              <a:rPr lang="en-US"/>
              <a:pPr/>
              <a:t>8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BFE56E-8605-4563-8C3F-793DB6347876}" type="slidenum">
              <a:rPr lang="en-US"/>
              <a:pPr/>
              <a:t>9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92AF-6B21-4734-BAC9-A6B9CFD3C1F7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95A1-C7F6-48D1-B950-93FF5CC40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92AF-6B21-4734-BAC9-A6B9CFD3C1F7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95A1-C7F6-48D1-B950-93FF5CC40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92AF-6B21-4734-BAC9-A6B9CFD3C1F7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95A1-C7F6-48D1-B950-93FF5CC40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AD49BF5-9EF9-4C50-815F-D181AA7F56C8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11271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1274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5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4ADAAD-C2EE-4909-AA24-1E8582C1F6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9B4041-50CB-4737-A6B4-972B487E06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6A52C5-6728-4908-A995-A24BD969F3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9208D-0A2D-4448-9F34-F48A459A00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9F22D-910D-454D-91DA-A4B7898F73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EF835-4BA0-4704-8F28-B3CD8907BC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6DEBB-E0C3-430D-B9F3-F59FA8FD66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92AF-6B21-4734-BAC9-A6B9CFD3C1F7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95A1-C7F6-48D1-B950-93FF5CC40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BBF761-542E-449C-B91F-0BC4B82DB0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634A9-46CF-46BF-9845-84832863F6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7C8D3-7E4A-445A-A2F6-E6F44B3900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7661275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9325" y="4114800"/>
            <a:ext cx="7661275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D19EE79-25BB-463B-B598-55913E580D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92AF-6B21-4734-BAC9-A6B9CFD3C1F7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95A1-C7F6-48D1-B950-93FF5CC40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92AF-6B21-4734-BAC9-A6B9CFD3C1F7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95A1-C7F6-48D1-B950-93FF5CC40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92AF-6B21-4734-BAC9-A6B9CFD3C1F7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95A1-C7F6-48D1-B950-93FF5CC40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92AF-6B21-4734-BAC9-A6B9CFD3C1F7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95A1-C7F6-48D1-B950-93FF5CC40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92AF-6B21-4734-BAC9-A6B9CFD3C1F7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95A1-C7F6-48D1-B950-93FF5CC40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92AF-6B21-4734-BAC9-A6B9CFD3C1F7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95A1-C7F6-48D1-B950-93FF5CC40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92AF-6B21-4734-BAC9-A6B9CFD3C1F7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95A1-C7F6-48D1-B950-93FF5CC40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892AF-6B21-4734-BAC9-A6B9CFD3C1F7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395A1-C7F6-48D1-B950-93FF5CC40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charset="0"/>
            </a:endParaRP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9C5125F2-609E-4179-8FD1-025962C8D16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49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0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447675" indent="-44767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  <a:cs typeface="+mn-cs"/>
        </a:defRPr>
      </a:lvl2pPr>
      <a:lvl3pPr marL="1293813" indent="-4032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81163" indent="-385763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  <a:cs typeface="+mn-cs"/>
        </a:defRPr>
      </a:lvl4pPr>
      <a:lvl5pPr marL="20701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772400" cy="1371600"/>
          </a:xfrm>
        </p:spPr>
        <p:txBody>
          <a:bodyPr/>
          <a:lstStyle/>
          <a:p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Distributed Deadlock Detection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57600"/>
            <a:ext cx="7772400" cy="251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Y. V. </a:t>
            </a:r>
            <a:r>
              <a:rPr lang="en-US" dirty="0" err="1" smtClean="0"/>
              <a:t>Lokeswari</a:t>
            </a:r>
            <a:endParaRPr lang="en-US" dirty="0" smtClean="0"/>
          </a:p>
          <a:p>
            <a:r>
              <a:rPr lang="en-US" dirty="0" smtClean="0"/>
              <a:t>AP/ CSE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Reference: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Advanced Concepts in OS 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by </a:t>
            </a: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Mukesh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Singhal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&amp; N.G.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Shivaratri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3048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Edge-Chasing Algorithm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981200"/>
            <a:ext cx="8381999" cy="4419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algorithm at most exchanges </a:t>
            </a:r>
            <a:r>
              <a:rPr lang="en-US" b="1" i="1" dirty="0" smtClean="0"/>
              <a:t>m(n-1)/2 </a:t>
            </a:r>
            <a:r>
              <a:rPr lang="en-US" dirty="0" smtClean="0"/>
              <a:t>messages to detect deadlock involving </a:t>
            </a:r>
            <a:r>
              <a:rPr lang="en-US" b="1" i="1" dirty="0" smtClean="0"/>
              <a:t>m </a:t>
            </a:r>
            <a:r>
              <a:rPr lang="en-US" dirty="0" smtClean="0"/>
              <a:t>processes and spans over </a:t>
            </a:r>
            <a:r>
              <a:rPr lang="en-US" b="1" i="1" dirty="0" smtClean="0"/>
              <a:t>n</a:t>
            </a:r>
            <a:r>
              <a:rPr lang="en-US" dirty="0" smtClean="0"/>
              <a:t> sites.</a:t>
            </a:r>
          </a:p>
          <a:p>
            <a:r>
              <a:rPr lang="en-US" dirty="0" smtClean="0"/>
              <a:t>Size of the message is fixed. Only 3 integer values. </a:t>
            </a:r>
          </a:p>
          <a:p>
            <a:r>
              <a:rPr lang="en-US" dirty="0" smtClean="0"/>
              <a:t>Delay in detecting deadlock is </a:t>
            </a:r>
            <a:r>
              <a:rPr lang="en-US" b="1" i="1" dirty="0" smtClean="0"/>
              <a:t>O(n)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9"/>
            <a:ext cx="7158037" cy="665162"/>
          </a:xfrm>
        </p:spPr>
        <p:txBody>
          <a:bodyPr/>
          <a:lstStyle/>
          <a:p>
            <a:pPr algn="ctr"/>
            <a:r>
              <a:rPr lang="en-US" dirty="0" smtClean="0"/>
              <a:t>Workout Example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1" y="685800"/>
            <a:ext cx="73914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96838"/>
            <a:ext cx="7924800" cy="1412875"/>
          </a:xfrm>
        </p:spPr>
        <p:txBody>
          <a:bodyPr/>
          <a:lstStyle/>
          <a:p>
            <a:r>
              <a:rPr lang="en-US" sz="3600" dirty="0" smtClean="0"/>
              <a:t>Other Deadlock detection Algorithms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Diffusion Computation Algorithm</a:t>
            </a:r>
          </a:p>
          <a:p>
            <a:r>
              <a:rPr lang="en-US" dirty="0" smtClean="0"/>
              <a:t>Global State Detection based Algorithm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1981200"/>
            <a:ext cx="8077200" cy="4114800"/>
          </a:xfrm>
        </p:spPr>
        <p:txBody>
          <a:bodyPr/>
          <a:lstStyle/>
          <a:p>
            <a:pPr algn="ctr">
              <a:buNone/>
            </a:pPr>
            <a:endParaRPr lang="en-US" sz="4000" b="1" dirty="0" smtClean="0"/>
          </a:p>
          <a:p>
            <a:pPr algn="ctr">
              <a:buNone/>
            </a:pPr>
            <a:endParaRPr lang="en-US" sz="4000" b="1" dirty="0"/>
          </a:p>
          <a:p>
            <a:pPr algn="ctr">
              <a:buNone/>
            </a:pPr>
            <a:r>
              <a:rPr lang="en-US" sz="4000" b="1" dirty="0" smtClean="0"/>
              <a:t>Thank You</a:t>
            </a:r>
            <a:endParaRPr 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Deadlock Detection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581400"/>
            <a:ext cx="6781800" cy="2514600"/>
          </a:xfrm>
        </p:spPr>
        <p:txBody>
          <a:bodyPr/>
          <a:lstStyle/>
          <a:p>
            <a:pPr algn="ctr"/>
            <a:r>
              <a:rPr lang="en-US" dirty="0" err="1" smtClean="0"/>
              <a:t>Obermarck’s</a:t>
            </a:r>
            <a:r>
              <a:rPr lang="en-US" dirty="0" smtClean="0"/>
              <a:t> Algorithm</a:t>
            </a:r>
          </a:p>
          <a:p>
            <a:pPr algn="ctr"/>
            <a:r>
              <a:rPr lang="en-US" dirty="0"/>
              <a:t>&amp;</a:t>
            </a:r>
            <a:endParaRPr lang="en-US" dirty="0" smtClean="0"/>
          </a:p>
          <a:p>
            <a:pPr algn="ctr"/>
            <a:r>
              <a:rPr lang="en-US" dirty="0" err="1" smtClean="0"/>
              <a:t>Chandy</a:t>
            </a:r>
            <a:r>
              <a:rPr lang="en-US" dirty="0"/>
              <a:t>, </a:t>
            </a:r>
            <a:r>
              <a:rPr lang="en-US" dirty="0" err="1"/>
              <a:t>Misra</a:t>
            </a:r>
            <a:r>
              <a:rPr lang="en-US" dirty="0"/>
              <a:t> and </a:t>
            </a:r>
            <a:r>
              <a:rPr lang="en-US" dirty="0" smtClean="0"/>
              <a:t>Haas Algorithm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Oval 2"/>
          <p:cNvSpPr>
            <a:spLocks noChangeArrowheads="1"/>
          </p:cNvSpPr>
          <p:nvPr/>
        </p:nvSpPr>
        <p:spPr bwMode="auto">
          <a:xfrm>
            <a:off x="2819400" y="1981200"/>
            <a:ext cx="2819400" cy="1447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609600" y="4343400"/>
            <a:ext cx="2819400" cy="1447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5410200" y="4114800"/>
            <a:ext cx="2819400" cy="1447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1524000" y="464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2133600" y="5410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2667000" y="4800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6172200" y="5029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5791200" y="4572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7620000" y="464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6781800" y="4343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4800600" y="2590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3" name="Oval 13"/>
          <p:cNvSpPr>
            <a:spLocks noChangeArrowheads="1"/>
          </p:cNvSpPr>
          <p:nvPr/>
        </p:nvSpPr>
        <p:spPr bwMode="auto">
          <a:xfrm>
            <a:off x="4114800" y="2286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Oval 14"/>
          <p:cNvSpPr>
            <a:spLocks noChangeArrowheads="1"/>
          </p:cNvSpPr>
          <p:nvPr/>
        </p:nvSpPr>
        <p:spPr bwMode="auto">
          <a:xfrm>
            <a:off x="3276600" y="2590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2209800" y="44196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P8</a:t>
            </a: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1524000" y="5257800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P10</a:t>
            </a: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990600" y="48006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P9</a:t>
            </a: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6324600" y="51054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P7</a:t>
            </a: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5791200" y="41910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P6</a:t>
            </a: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7772400" y="45720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P5</a:t>
            </a:r>
          </a:p>
        </p:txBody>
      </p:sp>
      <p:sp>
        <p:nvSpPr>
          <p:cNvPr id="56341" name="Text Box 21"/>
          <p:cNvSpPr txBox="1">
            <a:spLocks noChangeArrowheads="1"/>
          </p:cNvSpPr>
          <p:nvPr/>
        </p:nvSpPr>
        <p:spPr bwMode="auto">
          <a:xfrm>
            <a:off x="6934200" y="41148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P4</a:t>
            </a:r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4724400" y="21336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P3</a:t>
            </a:r>
          </a:p>
        </p:txBody>
      </p:sp>
      <p:sp>
        <p:nvSpPr>
          <p:cNvPr id="56343" name="Text Box 23"/>
          <p:cNvSpPr txBox="1">
            <a:spLocks noChangeArrowheads="1"/>
          </p:cNvSpPr>
          <p:nvPr/>
        </p:nvSpPr>
        <p:spPr bwMode="auto">
          <a:xfrm>
            <a:off x="4038600" y="24384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P2</a:t>
            </a:r>
          </a:p>
        </p:txBody>
      </p:sp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3124200" y="22098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P1</a:t>
            </a:r>
          </a:p>
        </p:txBody>
      </p:sp>
      <p:sp>
        <p:nvSpPr>
          <p:cNvPr id="56345" name="Line 25"/>
          <p:cNvSpPr>
            <a:spLocks noChangeShapeType="1"/>
          </p:cNvSpPr>
          <p:nvPr/>
        </p:nvSpPr>
        <p:spPr bwMode="auto">
          <a:xfrm flipV="1">
            <a:off x="3505200" y="2438400"/>
            <a:ext cx="6096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46" name="Line 26"/>
          <p:cNvSpPr>
            <a:spLocks noChangeShapeType="1"/>
          </p:cNvSpPr>
          <p:nvPr/>
        </p:nvSpPr>
        <p:spPr bwMode="auto">
          <a:xfrm>
            <a:off x="4343400" y="2438400"/>
            <a:ext cx="5334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47" name="Line 27"/>
          <p:cNvSpPr>
            <a:spLocks noChangeShapeType="1"/>
          </p:cNvSpPr>
          <p:nvPr/>
        </p:nvSpPr>
        <p:spPr bwMode="auto">
          <a:xfrm>
            <a:off x="5029200" y="2819400"/>
            <a:ext cx="1905000" cy="1524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48" name="Line 28"/>
          <p:cNvSpPr>
            <a:spLocks noChangeShapeType="1"/>
          </p:cNvSpPr>
          <p:nvPr/>
        </p:nvSpPr>
        <p:spPr bwMode="auto">
          <a:xfrm>
            <a:off x="7010400" y="4495800"/>
            <a:ext cx="6096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49" name="Line 29"/>
          <p:cNvSpPr>
            <a:spLocks noChangeShapeType="1"/>
          </p:cNvSpPr>
          <p:nvPr/>
        </p:nvSpPr>
        <p:spPr bwMode="auto">
          <a:xfrm flipH="1" flipV="1">
            <a:off x="6019800" y="4724400"/>
            <a:ext cx="1600200" cy="76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50" name="Line 30"/>
          <p:cNvSpPr>
            <a:spLocks noChangeShapeType="1"/>
          </p:cNvSpPr>
          <p:nvPr/>
        </p:nvSpPr>
        <p:spPr bwMode="auto">
          <a:xfrm flipH="1">
            <a:off x="6400800" y="4876800"/>
            <a:ext cx="1295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51" name="Line 31"/>
          <p:cNvSpPr>
            <a:spLocks noChangeShapeType="1"/>
          </p:cNvSpPr>
          <p:nvPr/>
        </p:nvSpPr>
        <p:spPr bwMode="auto">
          <a:xfrm flipV="1">
            <a:off x="1676400" y="2819400"/>
            <a:ext cx="1600200" cy="1828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52" name="Line 32"/>
          <p:cNvSpPr>
            <a:spLocks noChangeShapeType="1"/>
          </p:cNvSpPr>
          <p:nvPr/>
        </p:nvSpPr>
        <p:spPr bwMode="auto">
          <a:xfrm flipH="1" flipV="1">
            <a:off x="1752600" y="4800600"/>
            <a:ext cx="914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53" name="Line 33"/>
          <p:cNvSpPr>
            <a:spLocks noChangeShapeType="1"/>
          </p:cNvSpPr>
          <p:nvPr/>
        </p:nvSpPr>
        <p:spPr bwMode="auto">
          <a:xfrm flipH="1">
            <a:off x="2895600" y="4648200"/>
            <a:ext cx="28956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54" name="Line 34"/>
          <p:cNvSpPr>
            <a:spLocks noChangeShapeType="1"/>
          </p:cNvSpPr>
          <p:nvPr/>
        </p:nvSpPr>
        <p:spPr bwMode="auto">
          <a:xfrm flipH="1">
            <a:off x="2362200" y="5181600"/>
            <a:ext cx="3810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55" name="Text Box 35"/>
          <p:cNvSpPr txBox="1">
            <a:spLocks noChangeArrowheads="1"/>
          </p:cNvSpPr>
          <p:nvPr/>
        </p:nvSpPr>
        <p:spPr bwMode="auto">
          <a:xfrm>
            <a:off x="4038600" y="35052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1">
                <a:latin typeface="Times New Roman" charset="0"/>
              </a:rPr>
              <a:t>S1</a:t>
            </a:r>
            <a:endParaRPr lang="en-US" sz="2400">
              <a:latin typeface="Times New Roman" charset="0"/>
            </a:endParaRPr>
          </a:p>
        </p:txBody>
      </p:sp>
      <p:sp>
        <p:nvSpPr>
          <p:cNvPr id="56356" name="Text Box 36"/>
          <p:cNvSpPr txBox="1">
            <a:spLocks noChangeArrowheads="1"/>
          </p:cNvSpPr>
          <p:nvPr/>
        </p:nvSpPr>
        <p:spPr bwMode="auto">
          <a:xfrm>
            <a:off x="1752600" y="58674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1">
                <a:latin typeface="Times New Roman" charset="0"/>
              </a:rPr>
              <a:t>S3</a:t>
            </a:r>
            <a:endParaRPr lang="en-US" sz="2400">
              <a:latin typeface="Times New Roman" charset="0"/>
            </a:endParaRPr>
          </a:p>
        </p:txBody>
      </p:sp>
      <p:sp>
        <p:nvSpPr>
          <p:cNvPr id="56357" name="Text Box 37"/>
          <p:cNvSpPr txBox="1">
            <a:spLocks noChangeArrowheads="1"/>
          </p:cNvSpPr>
          <p:nvPr/>
        </p:nvSpPr>
        <p:spPr bwMode="auto">
          <a:xfrm>
            <a:off x="6934200" y="56388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1">
                <a:latin typeface="Times New Roman" charset="0"/>
              </a:rPr>
              <a:t>S2</a:t>
            </a:r>
            <a:endParaRPr lang="en-US" sz="2400">
              <a:latin typeface="Times New Roman" charset="0"/>
            </a:endParaRPr>
          </a:p>
        </p:txBody>
      </p:sp>
      <p:sp>
        <p:nvSpPr>
          <p:cNvPr id="56358" name="Text Box 38"/>
          <p:cNvSpPr txBox="1">
            <a:spLocks noChangeArrowheads="1"/>
          </p:cNvSpPr>
          <p:nvPr/>
        </p:nvSpPr>
        <p:spPr bwMode="auto">
          <a:xfrm>
            <a:off x="685800" y="1"/>
            <a:ext cx="8001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>
                <a:latin typeface="Times New Roman" charset="0"/>
              </a:rPr>
              <a:t>Deadlock</a:t>
            </a:r>
            <a:r>
              <a:rPr lang="en-US" sz="2400" dirty="0">
                <a:latin typeface="Times New Roman" charset="0"/>
              </a:rPr>
              <a:t> in the </a:t>
            </a:r>
            <a:r>
              <a:rPr lang="en-US" sz="2400" b="1" dirty="0">
                <a:latin typeface="Times New Roman" charset="0"/>
              </a:rPr>
              <a:t>AND</a:t>
            </a:r>
            <a:r>
              <a:rPr lang="en-US" sz="2400" dirty="0">
                <a:latin typeface="Times New Roman" charset="0"/>
              </a:rPr>
              <a:t> model; there is a </a:t>
            </a:r>
            <a:r>
              <a:rPr lang="en-US" sz="2400" b="1" dirty="0">
                <a:latin typeface="Times New Roman" charset="0"/>
              </a:rPr>
              <a:t>cycle</a:t>
            </a:r>
            <a:endParaRPr lang="en-US" sz="2400" dirty="0">
              <a:latin typeface="Times New Roman" charset="0"/>
            </a:endParaRPr>
          </a:p>
          <a:p>
            <a:pPr algn="ctr" eaLnBrk="0" hangingPunct="0"/>
            <a:r>
              <a:rPr lang="en-US" sz="2400" dirty="0">
                <a:latin typeface="Times New Roman" charset="0"/>
              </a:rPr>
              <a:t>but no </a:t>
            </a:r>
            <a:r>
              <a:rPr lang="en-US" sz="2400" dirty="0" smtClean="0">
                <a:latin typeface="Times New Roman" charset="0"/>
              </a:rPr>
              <a:t>knot </a:t>
            </a:r>
            <a:r>
              <a:rPr lang="en-US" sz="2400" b="1" dirty="0" smtClean="0">
                <a:latin typeface="Times New Roman" charset="0"/>
              </a:rPr>
              <a:t>No </a:t>
            </a:r>
            <a:r>
              <a:rPr lang="en-US" sz="2400" b="1" dirty="0">
                <a:latin typeface="Times New Roman" charset="0"/>
              </a:rPr>
              <a:t>Deadlock</a:t>
            </a:r>
            <a:r>
              <a:rPr lang="en-US" sz="2400" dirty="0">
                <a:latin typeface="Times New Roman" charset="0"/>
              </a:rPr>
              <a:t> in the </a:t>
            </a:r>
            <a:r>
              <a:rPr lang="en-US" sz="2400" b="1" dirty="0">
                <a:latin typeface="Times New Roman" charset="0"/>
              </a:rPr>
              <a:t>OR</a:t>
            </a:r>
            <a:r>
              <a:rPr lang="en-US" sz="2400" dirty="0">
                <a:latin typeface="Times New Roman" charset="0"/>
              </a:rPr>
              <a:t> model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67400" y="2895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P1-&gt;P2-&gt;P3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71800" y="4191000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P1-&gt;P2-&gt;P3-&gt;P4-&gt;P5-&gt;P6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00400" y="5562600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P1-&gt;P2-&gt;P3-&gt;P4-&gt;P5-&gt;P7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4800" y="6248400"/>
            <a:ext cx="327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P1-&gt;P2-&gt;P3-&gt;P4-&gt;P5-&gt;P7-&gt;P10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4800" y="35814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P1-&gt;P2-&gt;P3-&gt;P4-&gt;P5-&gt;P6-&gt;P8-&gt;P9-&gt;P1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4800" y="838200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Path-Pushing Algorithm (</a:t>
            </a:r>
            <a:r>
              <a:rPr lang="en-US" sz="2800" b="1" dirty="0" err="1" smtClean="0"/>
              <a:t>Obermarck’s</a:t>
            </a:r>
            <a:r>
              <a:rPr lang="en-US" sz="2800" b="1" dirty="0" smtClean="0"/>
              <a:t> Algorithm)</a:t>
            </a:r>
            <a:endParaRPr lang="en-US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Oval 2"/>
          <p:cNvSpPr>
            <a:spLocks noChangeArrowheads="1"/>
          </p:cNvSpPr>
          <p:nvPr/>
        </p:nvSpPr>
        <p:spPr bwMode="auto">
          <a:xfrm>
            <a:off x="2819400" y="1981200"/>
            <a:ext cx="2819400" cy="1447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609600" y="4343400"/>
            <a:ext cx="2819400" cy="1447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5410200" y="4114800"/>
            <a:ext cx="2819400" cy="1447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1524000" y="464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2133600" y="5410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2667000" y="4800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6172200" y="5029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5791200" y="4572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7620000" y="464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6781800" y="4343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Oval 12"/>
          <p:cNvSpPr>
            <a:spLocks noChangeArrowheads="1"/>
          </p:cNvSpPr>
          <p:nvPr/>
        </p:nvSpPr>
        <p:spPr bwMode="auto">
          <a:xfrm>
            <a:off x="4800600" y="2590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Oval 13"/>
          <p:cNvSpPr>
            <a:spLocks noChangeArrowheads="1"/>
          </p:cNvSpPr>
          <p:nvPr/>
        </p:nvSpPr>
        <p:spPr bwMode="auto">
          <a:xfrm>
            <a:off x="4114800" y="2286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8" name="Oval 14"/>
          <p:cNvSpPr>
            <a:spLocks noChangeArrowheads="1"/>
          </p:cNvSpPr>
          <p:nvPr/>
        </p:nvSpPr>
        <p:spPr bwMode="auto">
          <a:xfrm>
            <a:off x="3276600" y="2590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2209800" y="44196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P8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1524000" y="5257800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P10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990600" y="48006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P9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6324600" y="51054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P7</a:t>
            </a:r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5791200" y="41910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P6</a:t>
            </a: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7772400" y="45720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P5</a:t>
            </a:r>
          </a:p>
        </p:txBody>
      </p:sp>
      <p:sp>
        <p:nvSpPr>
          <p:cNvPr id="57365" name="Text Box 21"/>
          <p:cNvSpPr txBox="1">
            <a:spLocks noChangeArrowheads="1"/>
          </p:cNvSpPr>
          <p:nvPr/>
        </p:nvSpPr>
        <p:spPr bwMode="auto">
          <a:xfrm>
            <a:off x="6934200" y="41148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P4</a:t>
            </a:r>
          </a:p>
        </p:txBody>
      </p:sp>
      <p:sp>
        <p:nvSpPr>
          <p:cNvPr id="57366" name="Text Box 22"/>
          <p:cNvSpPr txBox="1">
            <a:spLocks noChangeArrowheads="1"/>
          </p:cNvSpPr>
          <p:nvPr/>
        </p:nvSpPr>
        <p:spPr bwMode="auto">
          <a:xfrm>
            <a:off x="4724400" y="21336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P3</a:t>
            </a:r>
          </a:p>
        </p:txBody>
      </p:sp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4038600" y="24384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P2</a:t>
            </a:r>
          </a:p>
        </p:txBody>
      </p:sp>
      <p:sp>
        <p:nvSpPr>
          <p:cNvPr id="57368" name="Text Box 24"/>
          <p:cNvSpPr txBox="1">
            <a:spLocks noChangeArrowheads="1"/>
          </p:cNvSpPr>
          <p:nvPr/>
        </p:nvSpPr>
        <p:spPr bwMode="auto">
          <a:xfrm>
            <a:off x="3124200" y="22098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P1</a:t>
            </a:r>
          </a:p>
        </p:txBody>
      </p:sp>
      <p:sp>
        <p:nvSpPr>
          <p:cNvPr id="57369" name="Line 25"/>
          <p:cNvSpPr>
            <a:spLocks noChangeShapeType="1"/>
          </p:cNvSpPr>
          <p:nvPr/>
        </p:nvSpPr>
        <p:spPr bwMode="auto">
          <a:xfrm flipV="1">
            <a:off x="3505200" y="2438400"/>
            <a:ext cx="6096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70" name="Line 26"/>
          <p:cNvSpPr>
            <a:spLocks noChangeShapeType="1"/>
          </p:cNvSpPr>
          <p:nvPr/>
        </p:nvSpPr>
        <p:spPr bwMode="auto">
          <a:xfrm>
            <a:off x="4343400" y="2438400"/>
            <a:ext cx="4572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71" name="Line 27"/>
          <p:cNvSpPr>
            <a:spLocks noChangeShapeType="1"/>
          </p:cNvSpPr>
          <p:nvPr/>
        </p:nvSpPr>
        <p:spPr bwMode="auto">
          <a:xfrm>
            <a:off x="5029200" y="2819400"/>
            <a:ext cx="1828800" cy="1524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72" name="Line 28"/>
          <p:cNvSpPr>
            <a:spLocks noChangeShapeType="1"/>
          </p:cNvSpPr>
          <p:nvPr/>
        </p:nvSpPr>
        <p:spPr bwMode="auto">
          <a:xfrm>
            <a:off x="7010400" y="4495800"/>
            <a:ext cx="6096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73" name="Line 29"/>
          <p:cNvSpPr>
            <a:spLocks noChangeShapeType="1"/>
          </p:cNvSpPr>
          <p:nvPr/>
        </p:nvSpPr>
        <p:spPr bwMode="auto">
          <a:xfrm flipH="1" flipV="1">
            <a:off x="6019800" y="4724400"/>
            <a:ext cx="1600200" cy="76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74" name="Line 30"/>
          <p:cNvSpPr>
            <a:spLocks noChangeShapeType="1"/>
          </p:cNvSpPr>
          <p:nvPr/>
        </p:nvSpPr>
        <p:spPr bwMode="auto">
          <a:xfrm flipH="1">
            <a:off x="6400800" y="4876800"/>
            <a:ext cx="1295400" cy="2286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75" name="Line 31"/>
          <p:cNvSpPr>
            <a:spLocks noChangeShapeType="1"/>
          </p:cNvSpPr>
          <p:nvPr/>
        </p:nvSpPr>
        <p:spPr bwMode="auto">
          <a:xfrm flipV="1">
            <a:off x="1752600" y="2743200"/>
            <a:ext cx="1524000" cy="1905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76" name="Line 32"/>
          <p:cNvSpPr>
            <a:spLocks noChangeShapeType="1"/>
          </p:cNvSpPr>
          <p:nvPr/>
        </p:nvSpPr>
        <p:spPr bwMode="auto">
          <a:xfrm flipH="1" flipV="1">
            <a:off x="1752600" y="4800600"/>
            <a:ext cx="914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77" name="Line 33"/>
          <p:cNvSpPr>
            <a:spLocks noChangeShapeType="1"/>
          </p:cNvSpPr>
          <p:nvPr/>
        </p:nvSpPr>
        <p:spPr bwMode="auto">
          <a:xfrm flipH="1">
            <a:off x="2895600" y="4648200"/>
            <a:ext cx="28956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78" name="Line 34"/>
          <p:cNvSpPr>
            <a:spLocks noChangeShapeType="1"/>
          </p:cNvSpPr>
          <p:nvPr/>
        </p:nvSpPr>
        <p:spPr bwMode="auto">
          <a:xfrm flipH="1">
            <a:off x="2362200" y="5181600"/>
            <a:ext cx="3810000" cy="3048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79" name="Text Box 35"/>
          <p:cNvSpPr txBox="1">
            <a:spLocks noChangeArrowheads="1"/>
          </p:cNvSpPr>
          <p:nvPr/>
        </p:nvSpPr>
        <p:spPr bwMode="auto">
          <a:xfrm>
            <a:off x="4038600" y="35052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1">
                <a:latin typeface="Times New Roman" charset="0"/>
              </a:rPr>
              <a:t>S1</a:t>
            </a:r>
            <a:endParaRPr lang="en-US" sz="2400">
              <a:latin typeface="Times New Roman" charset="0"/>
            </a:endParaRPr>
          </a:p>
        </p:txBody>
      </p:sp>
      <p:sp>
        <p:nvSpPr>
          <p:cNvPr id="57380" name="Text Box 36"/>
          <p:cNvSpPr txBox="1">
            <a:spLocks noChangeArrowheads="1"/>
          </p:cNvSpPr>
          <p:nvPr/>
        </p:nvSpPr>
        <p:spPr bwMode="auto">
          <a:xfrm>
            <a:off x="1752600" y="58674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1">
                <a:latin typeface="Times New Roman" charset="0"/>
              </a:rPr>
              <a:t>S3</a:t>
            </a:r>
            <a:endParaRPr lang="en-US" sz="2400">
              <a:latin typeface="Times New Roman" charset="0"/>
            </a:endParaRPr>
          </a:p>
        </p:txBody>
      </p:sp>
      <p:sp>
        <p:nvSpPr>
          <p:cNvPr id="57381" name="Text Box 37"/>
          <p:cNvSpPr txBox="1">
            <a:spLocks noChangeArrowheads="1"/>
          </p:cNvSpPr>
          <p:nvPr/>
        </p:nvSpPr>
        <p:spPr bwMode="auto">
          <a:xfrm>
            <a:off x="6934200" y="56388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1">
                <a:latin typeface="Times New Roman" charset="0"/>
              </a:rPr>
              <a:t>S2</a:t>
            </a:r>
            <a:endParaRPr lang="en-US" sz="2400">
              <a:latin typeface="Times New Roman" charset="0"/>
            </a:endParaRPr>
          </a:p>
        </p:txBody>
      </p:sp>
      <p:sp>
        <p:nvSpPr>
          <p:cNvPr id="57382" name="Line 38"/>
          <p:cNvSpPr>
            <a:spLocks noChangeShapeType="1"/>
          </p:cNvSpPr>
          <p:nvPr/>
        </p:nvSpPr>
        <p:spPr bwMode="auto">
          <a:xfrm flipH="1" flipV="1">
            <a:off x="1600200" y="4876800"/>
            <a:ext cx="533400" cy="5334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83" name="Text Box 39"/>
          <p:cNvSpPr txBox="1">
            <a:spLocks noChangeArrowheads="1"/>
          </p:cNvSpPr>
          <p:nvPr/>
        </p:nvSpPr>
        <p:spPr bwMode="auto">
          <a:xfrm>
            <a:off x="1268413" y="228600"/>
            <a:ext cx="68500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latin typeface="Times New Roman" charset="0"/>
              </a:rPr>
              <a:t>Deadlock</a:t>
            </a:r>
            <a:r>
              <a:rPr lang="en-US" sz="2400">
                <a:latin typeface="Times New Roman" charset="0"/>
              </a:rPr>
              <a:t> in both the </a:t>
            </a:r>
            <a:r>
              <a:rPr lang="en-US" sz="2400" b="1">
                <a:latin typeface="Times New Roman" charset="0"/>
              </a:rPr>
              <a:t>AND</a:t>
            </a:r>
            <a:r>
              <a:rPr lang="en-US" sz="2400">
                <a:latin typeface="Times New Roman" charset="0"/>
              </a:rPr>
              <a:t> model and the </a:t>
            </a:r>
            <a:r>
              <a:rPr lang="en-US" sz="2400" b="1">
                <a:latin typeface="Times New Roman" charset="0"/>
              </a:rPr>
              <a:t>OR</a:t>
            </a:r>
            <a:r>
              <a:rPr lang="en-US" sz="2400">
                <a:latin typeface="Times New Roman" charset="0"/>
              </a:rPr>
              <a:t> model; </a:t>
            </a:r>
          </a:p>
          <a:p>
            <a:pPr algn="ctr" eaLnBrk="0" hangingPunct="0"/>
            <a:r>
              <a:rPr lang="en-US" sz="2400">
                <a:latin typeface="Times New Roman" charset="0"/>
              </a:rPr>
              <a:t>there are  </a:t>
            </a:r>
            <a:r>
              <a:rPr lang="en-US" sz="2400" b="1">
                <a:latin typeface="Times New Roman" charset="0"/>
              </a:rPr>
              <a:t>cycles</a:t>
            </a:r>
            <a:r>
              <a:rPr lang="en-US" sz="2400">
                <a:latin typeface="Times New Roman" charset="0"/>
              </a:rPr>
              <a:t> and a </a:t>
            </a:r>
            <a:r>
              <a:rPr lang="en-US" sz="2400" b="1">
                <a:latin typeface="Times New Roman" charset="0"/>
              </a:rPr>
              <a:t>knot</a:t>
            </a:r>
            <a:endParaRPr lang="en-US" sz="2400">
              <a:latin typeface="Times New Roman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67400" y="2895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P1-&gt;P2-&gt;P3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00400" y="5562600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P1-&gt;P2-&gt;P3-&gt;P4-&gt;P5-&gt;P7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71800" y="4191000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P1-&gt;P2-&gt;P3-&gt;P4-&gt;P5-&gt;P6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4800" y="62484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P1-&gt;P2-&gt;P3-&gt;P4-&gt;P5-&gt;P7-&gt;P10-&gt;P9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4800" y="34290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P1-&gt;P2-&gt;P3-&gt;P4-&gt;P5-&gt;P6-&gt;P8-&gt;P9-&gt;P1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1000" y="1066800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Path-Pushing Algorithm (</a:t>
            </a:r>
            <a:r>
              <a:rPr lang="en-US" sz="2800" b="1" dirty="0" err="1" smtClean="0"/>
              <a:t>Obermarck’s</a:t>
            </a:r>
            <a:r>
              <a:rPr lang="en-US" sz="2800" b="1" dirty="0" smtClean="0"/>
              <a:t> Algorithm)</a:t>
            </a:r>
            <a:endParaRPr lang="en-US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381000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Drawbacks of Path-Pushing Algorithm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828800"/>
            <a:ext cx="8610600" cy="4572000"/>
          </a:xfrm>
        </p:spPr>
        <p:txBody>
          <a:bodyPr/>
          <a:lstStyle/>
          <a:p>
            <a:r>
              <a:rPr lang="en-US" sz="2800" dirty="0" smtClean="0"/>
              <a:t>The algorithm </a:t>
            </a:r>
            <a:r>
              <a:rPr lang="en-US" sz="2800" b="1" dirty="0" smtClean="0"/>
              <a:t>detects Phantom deadlocks</a:t>
            </a:r>
          </a:p>
          <a:p>
            <a:r>
              <a:rPr lang="en-US" sz="2800" dirty="0" smtClean="0"/>
              <a:t>The algorithm sends </a:t>
            </a:r>
            <a:r>
              <a:rPr lang="en-US" sz="2800" b="1" i="1" dirty="0" smtClean="0"/>
              <a:t>n(n-1)/2 </a:t>
            </a:r>
            <a:r>
              <a:rPr lang="en-US" sz="2800" dirty="0" smtClean="0"/>
              <a:t>messages to detect deadlock involving</a:t>
            </a:r>
            <a:r>
              <a:rPr lang="en-US" sz="2800" b="1" i="1" dirty="0" smtClean="0"/>
              <a:t> n </a:t>
            </a:r>
            <a:r>
              <a:rPr lang="en-US" sz="2800" dirty="0" smtClean="0"/>
              <a:t>sites.</a:t>
            </a:r>
          </a:p>
          <a:p>
            <a:r>
              <a:rPr lang="en-US" sz="2800" dirty="0" smtClean="0"/>
              <a:t>Size of the message is </a:t>
            </a:r>
            <a:r>
              <a:rPr lang="en-US" sz="2800" b="1" i="1" dirty="0" smtClean="0"/>
              <a:t>O(n)</a:t>
            </a:r>
          </a:p>
          <a:p>
            <a:r>
              <a:rPr lang="en-US" sz="2800" dirty="0" smtClean="0"/>
              <a:t>Delay in detecting deadlock is </a:t>
            </a:r>
            <a:r>
              <a:rPr lang="en-US" sz="2800" b="1" i="1" dirty="0" smtClean="0"/>
              <a:t>O(n</a:t>
            </a:r>
            <a:r>
              <a:rPr lang="en-US" sz="2800" b="1" i="1" dirty="0" smtClean="0"/>
              <a:t>)</a:t>
            </a:r>
          </a:p>
          <a:p>
            <a:r>
              <a:rPr lang="en-US" sz="2800" dirty="0" smtClean="0"/>
              <a:t>Overhead in sending WFG information to each </a:t>
            </a:r>
            <a:r>
              <a:rPr lang="en-US" sz="2800" smtClean="0"/>
              <a:t>site via network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r>
              <a:rPr lang="en-US" sz="2800" dirty="0" smtClean="0"/>
              <a:t>By the time deadlock is declared, deadlock would have been resolved. (</a:t>
            </a:r>
            <a:r>
              <a:rPr lang="en-US" sz="2800" b="1" dirty="0" smtClean="0"/>
              <a:t>Phantom </a:t>
            </a:r>
            <a:r>
              <a:rPr lang="en-US" sz="2800" b="1" dirty="0" smtClean="0"/>
              <a:t>deadlocks).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524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Chandy</a:t>
            </a:r>
            <a:r>
              <a:rPr lang="en-US" sz="3600" dirty="0" smtClean="0"/>
              <a:t> </a:t>
            </a:r>
            <a:r>
              <a:rPr lang="en-US" sz="3600" dirty="0" err="1" smtClean="0"/>
              <a:t>Misra</a:t>
            </a:r>
            <a:r>
              <a:rPr lang="en-US" sz="3600" dirty="0" smtClean="0"/>
              <a:t> </a:t>
            </a:r>
            <a:r>
              <a:rPr lang="en-US" sz="3600" dirty="0" err="1" smtClean="0"/>
              <a:t>Haas’s</a:t>
            </a:r>
            <a:r>
              <a:rPr lang="en-US" sz="3600" dirty="0" smtClean="0"/>
              <a:t> Algorithm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981200"/>
            <a:ext cx="8381999" cy="4419600"/>
          </a:xfrm>
        </p:spPr>
        <p:txBody>
          <a:bodyPr/>
          <a:lstStyle/>
          <a:p>
            <a:r>
              <a:rPr lang="en-US" dirty="0" smtClean="0"/>
              <a:t>Instead of sending the WFG from each site, this method sends a Probe message which has a fixed size.</a:t>
            </a:r>
          </a:p>
          <a:p>
            <a:r>
              <a:rPr lang="en-US" dirty="0" smtClean="0"/>
              <a:t>Probe(</a:t>
            </a:r>
            <a:r>
              <a:rPr lang="en-US" dirty="0" err="1"/>
              <a:t>i</a:t>
            </a:r>
            <a:r>
              <a:rPr lang="en-US" dirty="0" err="1" smtClean="0"/>
              <a:t>,j,k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8382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Edge-Chasing Algorithm</a:t>
            </a:r>
            <a:endParaRPr lang="en-US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228601"/>
            <a:ext cx="7158037" cy="609600"/>
          </a:xfrm>
        </p:spPr>
        <p:txBody>
          <a:bodyPr/>
          <a:lstStyle/>
          <a:p>
            <a:pPr algn="ctr"/>
            <a:r>
              <a:rPr lang="en-US" sz="3600" dirty="0" err="1" smtClean="0"/>
              <a:t>Chandy</a:t>
            </a:r>
            <a:r>
              <a:rPr lang="en-US" sz="3600" dirty="0" smtClean="0"/>
              <a:t> </a:t>
            </a:r>
            <a:r>
              <a:rPr lang="en-US" sz="3600" dirty="0" err="1" smtClean="0"/>
              <a:t>Misra</a:t>
            </a:r>
            <a:r>
              <a:rPr lang="en-US" sz="3600" dirty="0" smtClean="0"/>
              <a:t> </a:t>
            </a:r>
            <a:r>
              <a:rPr lang="en-US" sz="3600" dirty="0" err="1" smtClean="0"/>
              <a:t>Haas’s</a:t>
            </a:r>
            <a:r>
              <a:rPr lang="en-US" sz="3600" dirty="0" smtClean="0"/>
              <a:t> Algorithm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362200" y="8382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Edge-Chasing Algorithm</a:t>
            </a:r>
            <a:endParaRPr lang="en-US" sz="28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777239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Oval 2"/>
          <p:cNvSpPr>
            <a:spLocks noChangeArrowheads="1"/>
          </p:cNvSpPr>
          <p:nvPr/>
        </p:nvSpPr>
        <p:spPr bwMode="auto">
          <a:xfrm>
            <a:off x="2819400" y="1981200"/>
            <a:ext cx="2819400" cy="1447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609600" y="4343400"/>
            <a:ext cx="2819400" cy="1447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5410200" y="4114800"/>
            <a:ext cx="2819400" cy="1447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1524000" y="464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2133600" y="5410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2667000" y="4800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6172200" y="5029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5791200" y="4572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7620000" y="464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6781800" y="4343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4800600" y="2590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3" name="Oval 13"/>
          <p:cNvSpPr>
            <a:spLocks noChangeArrowheads="1"/>
          </p:cNvSpPr>
          <p:nvPr/>
        </p:nvSpPr>
        <p:spPr bwMode="auto">
          <a:xfrm>
            <a:off x="4114800" y="2286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Oval 14"/>
          <p:cNvSpPr>
            <a:spLocks noChangeArrowheads="1"/>
          </p:cNvSpPr>
          <p:nvPr/>
        </p:nvSpPr>
        <p:spPr bwMode="auto">
          <a:xfrm>
            <a:off x="3276600" y="2590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2209800" y="44196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P8</a:t>
            </a: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1524000" y="5257800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P10</a:t>
            </a: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990600" y="48006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P9</a:t>
            </a: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6324600" y="51054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P7</a:t>
            </a: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5791200" y="41910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P6</a:t>
            </a: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7772400" y="45720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P5</a:t>
            </a:r>
          </a:p>
        </p:txBody>
      </p:sp>
      <p:sp>
        <p:nvSpPr>
          <p:cNvPr id="56341" name="Text Box 21"/>
          <p:cNvSpPr txBox="1">
            <a:spLocks noChangeArrowheads="1"/>
          </p:cNvSpPr>
          <p:nvPr/>
        </p:nvSpPr>
        <p:spPr bwMode="auto">
          <a:xfrm>
            <a:off x="6934200" y="41148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P4</a:t>
            </a:r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4724400" y="21336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P3</a:t>
            </a:r>
          </a:p>
        </p:txBody>
      </p:sp>
      <p:sp>
        <p:nvSpPr>
          <p:cNvPr id="56343" name="Text Box 23"/>
          <p:cNvSpPr txBox="1">
            <a:spLocks noChangeArrowheads="1"/>
          </p:cNvSpPr>
          <p:nvPr/>
        </p:nvSpPr>
        <p:spPr bwMode="auto">
          <a:xfrm>
            <a:off x="4038600" y="24384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P2</a:t>
            </a:r>
          </a:p>
        </p:txBody>
      </p:sp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3124200" y="22098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P1</a:t>
            </a:r>
          </a:p>
        </p:txBody>
      </p:sp>
      <p:sp>
        <p:nvSpPr>
          <p:cNvPr id="56345" name="Line 25"/>
          <p:cNvSpPr>
            <a:spLocks noChangeShapeType="1"/>
          </p:cNvSpPr>
          <p:nvPr/>
        </p:nvSpPr>
        <p:spPr bwMode="auto">
          <a:xfrm flipV="1">
            <a:off x="3505200" y="2438400"/>
            <a:ext cx="6096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46" name="Line 26"/>
          <p:cNvSpPr>
            <a:spLocks noChangeShapeType="1"/>
          </p:cNvSpPr>
          <p:nvPr/>
        </p:nvSpPr>
        <p:spPr bwMode="auto">
          <a:xfrm>
            <a:off x="4343400" y="2438400"/>
            <a:ext cx="5334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47" name="Line 27"/>
          <p:cNvSpPr>
            <a:spLocks noChangeShapeType="1"/>
          </p:cNvSpPr>
          <p:nvPr/>
        </p:nvSpPr>
        <p:spPr bwMode="auto">
          <a:xfrm>
            <a:off x="5029200" y="2819400"/>
            <a:ext cx="1905000" cy="1524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48" name="Line 28"/>
          <p:cNvSpPr>
            <a:spLocks noChangeShapeType="1"/>
          </p:cNvSpPr>
          <p:nvPr/>
        </p:nvSpPr>
        <p:spPr bwMode="auto">
          <a:xfrm>
            <a:off x="7010400" y="4495800"/>
            <a:ext cx="6096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49" name="Line 29"/>
          <p:cNvSpPr>
            <a:spLocks noChangeShapeType="1"/>
          </p:cNvSpPr>
          <p:nvPr/>
        </p:nvSpPr>
        <p:spPr bwMode="auto">
          <a:xfrm flipH="1" flipV="1">
            <a:off x="6019800" y="4724400"/>
            <a:ext cx="1600200" cy="76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50" name="Line 30"/>
          <p:cNvSpPr>
            <a:spLocks noChangeShapeType="1"/>
          </p:cNvSpPr>
          <p:nvPr/>
        </p:nvSpPr>
        <p:spPr bwMode="auto">
          <a:xfrm flipH="1">
            <a:off x="6400800" y="4876800"/>
            <a:ext cx="1295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51" name="Line 31"/>
          <p:cNvSpPr>
            <a:spLocks noChangeShapeType="1"/>
          </p:cNvSpPr>
          <p:nvPr/>
        </p:nvSpPr>
        <p:spPr bwMode="auto">
          <a:xfrm flipV="1">
            <a:off x="1676400" y="2819400"/>
            <a:ext cx="1600200" cy="1828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52" name="Line 32"/>
          <p:cNvSpPr>
            <a:spLocks noChangeShapeType="1"/>
          </p:cNvSpPr>
          <p:nvPr/>
        </p:nvSpPr>
        <p:spPr bwMode="auto">
          <a:xfrm flipH="1" flipV="1">
            <a:off x="1752600" y="4800600"/>
            <a:ext cx="914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53" name="Line 33"/>
          <p:cNvSpPr>
            <a:spLocks noChangeShapeType="1"/>
          </p:cNvSpPr>
          <p:nvPr/>
        </p:nvSpPr>
        <p:spPr bwMode="auto">
          <a:xfrm flipH="1">
            <a:off x="2895600" y="4648200"/>
            <a:ext cx="28956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54" name="Line 34"/>
          <p:cNvSpPr>
            <a:spLocks noChangeShapeType="1"/>
          </p:cNvSpPr>
          <p:nvPr/>
        </p:nvSpPr>
        <p:spPr bwMode="auto">
          <a:xfrm flipH="1">
            <a:off x="2362200" y="5181600"/>
            <a:ext cx="3810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55" name="Text Box 35"/>
          <p:cNvSpPr txBox="1">
            <a:spLocks noChangeArrowheads="1"/>
          </p:cNvSpPr>
          <p:nvPr/>
        </p:nvSpPr>
        <p:spPr bwMode="auto">
          <a:xfrm>
            <a:off x="4038600" y="35052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1">
                <a:latin typeface="Times New Roman" charset="0"/>
              </a:rPr>
              <a:t>S1</a:t>
            </a:r>
            <a:endParaRPr lang="en-US" sz="2400">
              <a:latin typeface="Times New Roman" charset="0"/>
            </a:endParaRPr>
          </a:p>
        </p:txBody>
      </p:sp>
      <p:sp>
        <p:nvSpPr>
          <p:cNvPr id="56356" name="Text Box 36"/>
          <p:cNvSpPr txBox="1">
            <a:spLocks noChangeArrowheads="1"/>
          </p:cNvSpPr>
          <p:nvPr/>
        </p:nvSpPr>
        <p:spPr bwMode="auto">
          <a:xfrm>
            <a:off x="1752600" y="58674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1">
                <a:latin typeface="Times New Roman" charset="0"/>
              </a:rPr>
              <a:t>S3</a:t>
            </a:r>
            <a:endParaRPr lang="en-US" sz="2400">
              <a:latin typeface="Times New Roman" charset="0"/>
            </a:endParaRPr>
          </a:p>
        </p:txBody>
      </p:sp>
      <p:sp>
        <p:nvSpPr>
          <p:cNvPr id="56357" name="Text Box 37"/>
          <p:cNvSpPr txBox="1">
            <a:spLocks noChangeArrowheads="1"/>
          </p:cNvSpPr>
          <p:nvPr/>
        </p:nvSpPr>
        <p:spPr bwMode="auto">
          <a:xfrm>
            <a:off x="6934200" y="56388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1">
                <a:latin typeface="Times New Roman" charset="0"/>
              </a:rPr>
              <a:t>S2</a:t>
            </a:r>
            <a:endParaRPr lang="en-US" sz="2400">
              <a:latin typeface="Times New Roman" charset="0"/>
            </a:endParaRPr>
          </a:p>
        </p:txBody>
      </p:sp>
      <p:sp>
        <p:nvSpPr>
          <p:cNvPr id="56358" name="Text Box 38"/>
          <p:cNvSpPr txBox="1">
            <a:spLocks noChangeArrowheads="1"/>
          </p:cNvSpPr>
          <p:nvPr/>
        </p:nvSpPr>
        <p:spPr bwMode="auto">
          <a:xfrm>
            <a:off x="1828800" y="228600"/>
            <a:ext cx="5715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latin typeface="Times New Roman" charset="0"/>
              </a:rPr>
              <a:t>Deadlock</a:t>
            </a:r>
            <a:r>
              <a:rPr lang="en-US" sz="2400">
                <a:latin typeface="Times New Roman" charset="0"/>
              </a:rPr>
              <a:t> in the </a:t>
            </a:r>
            <a:r>
              <a:rPr lang="en-US" sz="2400" b="1">
                <a:latin typeface="Times New Roman" charset="0"/>
              </a:rPr>
              <a:t>AND</a:t>
            </a:r>
            <a:r>
              <a:rPr lang="en-US" sz="2400">
                <a:latin typeface="Times New Roman" charset="0"/>
              </a:rPr>
              <a:t> model; there is a </a:t>
            </a:r>
            <a:r>
              <a:rPr lang="en-US" sz="2400" b="1">
                <a:latin typeface="Times New Roman" charset="0"/>
              </a:rPr>
              <a:t>cycle</a:t>
            </a:r>
            <a:endParaRPr lang="en-US" sz="2400">
              <a:latin typeface="Times New Roman" charset="0"/>
            </a:endParaRPr>
          </a:p>
          <a:p>
            <a:pPr algn="ctr" eaLnBrk="0" hangingPunct="0"/>
            <a:r>
              <a:rPr lang="en-US" sz="2400">
                <a:latin typeface="Times New Roman" charset="0"/>
              </a:rPr>
              <a:t>but no knot</a:t>
            </a:r>
          </a:p>
          <a:p>
            <a:pPr algn="ctr" eaLnBrk="0" hangingPunct="0"/>
            <a:r>
              <a:rPr lang="en-US" sz="2400" b="1">
                <a:latin typeface="Times New Roman" charset="0"/>
              </a:rPr>
              <a:t>No Deadlock</a:t>
            </a:r>
            <a:r>
              <a:rPr lang="en-US" sz="2400">
                <a:latin typeface="Times New Roman" charset="0"/>
              </a:rPr>
              <a:t> in the </a:t>
            </a:r>
            <a:r>
              <a:rPr lang="en-US" sz="2400" b="1">
                <a:latin typeface="Times New Roman" charset="0"/>
              </a:rPr>
              <a:t>OR</a:t>
            </a:r>
            <a:r>
              <a:rPr lang="en-US" sz="2400">
                <a:latin typeface="Times New Roman" charset="0"/>
              </a:rPr>
              <a:t> model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67400" y="2895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Probe(1,3,4)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733800" y="4191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Probe(1,6,8)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962400" y="5562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Probe(1,7,10)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85800" y="3276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Probe(1,9,1)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362200" y="12954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Edge-Chasing Algorithm</a:t>
            </a:r>
            <a:endParaRPr lang="en-US" sz="2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Oval 2"/>
          <p:cNvSpPr>
            <a:spLocks noChangeArrowheads="1"/>
          </p:cNvSpPr>
          <p:nvPr/>
        </p:nvSpPr>
        <p:spPr bwMode="auto">
          <a:xfrm>
            <a:off x="2819400" y="1981200"/>
            <a:ext cx="2819400" cy="1447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609600" y="4343400"/>
            <a:ext cx="2819400" cy="1447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5410200" y="4114800"/>
            <a:ext cx="2819400" cy="1447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1524000" y="464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2133600" y="5410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2667000" y="4800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6172200" y="5029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5791200" y="4572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7620000" y="464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6781800" y="4343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Oval 12"/>
          <p:cNvSpPr>
            <a:spLocks noChangeArrowheads="1"/>
          </p:cNvSpPr>
          <p:nvPr/>
        </p:nvSpPr>
        <p:spPr bwMode="auto">
          <a:xfrm>
            <a:off x="4800600" y="2590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Oval 13"/>
          <p:cNvSpPr>
            <a:spLocks noChangeArrowheads="1"/>
          </p:cNvSpPr>
          <p:nvPr/>
        </p:nvSpPr>
        <p:spPr bwMode="auto">
          <a:xfrm>
            <a:off x="4114800" y="2286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8" name="Oval 14"/>
          <p:cNvSpPr>
            <a:spLocks noChangeArrowheads="1"/>
          </p:cNvSpPr>
          <p:nvPr/>
        </p:nvSpPr>
        <p:spPr bwMode="auto">
          <a:xfrm>
            <a:off x="3276600" y="2590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2209800" y="44196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P8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1524000" y="5257800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P10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990600" y="48006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P9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6324600" y="51054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P7</a:t>
            </a:r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5791200" y="41910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P6</a:t>
            </a: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7772400" y="45720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P5</a:t>
            </a:r>
          </a:p>
        </p:txBody>
      </p:sp>
      <p:sp>
        <p:nvSpPr>
          <p:cNvPr id="57365" name="Text Box 21"/>
          <p:cNvSpPr txBox="1">
            <a:spLocks noChangeArrowheads="1"/>
          </p:cNvSpPr>
          <p:nvPr/>
        </p:nvSpPr>
        <p:spPr bwMode="auto">
          <a:xfrm>
            <a:off x="6934200" y="41148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P4</a:t>
            </a:r>
          </a:p>
        </p:txBody>
      </p:sp>
      <p:sp>
        <p:nvSpPr>
          <p:cNvPr id="57366" name="Text Box 22"/>
          <p:cNvSpPr txBox="1">
            <a:spLocks noChangeArrowheads="1"/>
          </p:cNvSpPr>
          <p:nvPr/>
        </p:nvSpPr>
        <p:spPr bwMode="auto">
          <a:xfrm>
            <a:off x="4724400" y="21336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P3</a:t>
            </a:r>
          </a:p>
        </p:txBody>
      </p:sp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4038600" y="24384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P2</a:t>
            </a:r>
          </a:p>
        </p:txBody>
      </p:sp>
      <p:sp>
        <p:nvSpPr>
          <p:cNvPr id="57368" name="Text Box 24"/>
          <p:cNvSpPr txBox="1">
            <a:spLocks noChangeArrowheads="1"/>
          </p:cNvSpPr>
          <p:nvPr/>
        </p:nvSpPr>
        <p:spPr bwMode="auto">
          <a:xfrm>
            <a:off x="3124200" y="22098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P1</a:t>
            </a:r>
          </a:p>
        </p:txBody>
      </p:sp>
      <p:sp>
        <p:nvSpPr>
          <p:cNvPr id="57369" name="Line 25"/>
          <p:cNvSpPr>
            <a:spLocks noChangeShapeType="1"/>
          </p:cNvSpPr>
          <p:nvPr/>
        </p:nvSpPr>
        <p:spPr bwMode="auto">
          <a:xfrm flipV="1">
            <a:off x="3505200" y="2438400"/>
            <a:ext cx="6096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70" name="Line 26"/>
          <p:cNvSpPr>
            <a:spLocks noChangeShapeType="1"/>
          </p:cNvSpPr>
          <p:nvPr/>
        </p:nvSpPr>
        <p:spPr bwMode="auto">
          <a:xfrm>
            <a:off x="4343400" y="2438400"/>
            <a:ext cx="4572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71" name="Line 27"/>
          <p:cNvSpPr>
            <a:spLocks noChangeShapeType="1"/>
          </p:cNvSpPr>
          <p:nvPr/>
        </p:nvSpPr>
        <p:spPr bwMode="auto">
          <a:xfrm>
            <a:off x="5029200" y="2819400"/>
            <a:ext cx="1828800" cy="1524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72" name="Line 28"/>
          <p:cNvSpPr>
            <a:spLocks noChangeShapeType="1"/>
          </p:cNvSpPr>
          <p:nvPr/>
        </p:nvSpPr>
        <p:spPr bwMode="auto">
          <a:xfrm>
            <a:off x="7010400" y="4495800"/>
            <a:ext cx="6096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73" name="Line 29"/>
          <p:cNvSpPr>
            <a:spLocks noChangeShapeType="1"/>
          </p:cNvSpPr>
          <p:nvPr/>
        </p:nvSpPr>
        <p:spPr bwMode="auto">
          <a:xfrm flipH="1" flipV="1">
            <a:off x="6019800" y="4724400"/>
            <a:ext cx="1600200" cy="76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74" name="Line 30"/>
          <p:cNvSpPr>
            <a:spLocks noChangeShapeType="1"/>
          </p:cNvSpPr>
          <p:nvPr/>
        </p:nvSpPr>
        <p:spPr bwMode="auto">
          <a:xfrm flipH="1">
            <a:off x="6400800" y="4876800"/>
            <a:ext cx="1295400" cy="2286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75" name="Line 31"/>
          <p:cNvSpPr>
            <a:spLocks noChangeShapeType="1"/>
          </p:cNvSpPr>
          <p:nvPr/>
        </p:nvSpPr>
        <p:spPr bwMode="auto">
          <a:xfrm flipV="1">
            <a:off x="1752600" y="2743200"/>
            <a:ext cx="1524000" cy="1905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76" name="Line 32"/>
          <p:cNvSpPr>
            <a:spLocks noChangeShapeType="1"/>
          </p:cNvSpPr>
          <p:nvPr/>
        </p:nvSpPr>
        <p:spPr bwMode="auto">
          <a:xfrm flipH="1" flipV="1">
            <a:off x="1752600" y="4800600"/>
            <a:ext cx="914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77" name="Line 33"/>
          <p:cNvSpPr>
            <a:spLocks noChangeShapeType="1"/>
          </p:cNvSpPr>
          <p:nvPr/>
        </p:nvSpPr>
        <p:spPr bwMode="auto">
          <a:xfrm flipH="1">
            <a:off x="2895600" y="4648200"/>
            <a:ext cx="28956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78" name="Line 34"/>
          <p:cNvSpPr>
            <a:spLocks noChangeShapeType="1"/>
          </p:cNvSpPr>
          <p:nvPr/>
        </p:nvSpPr>
        <p:spPr bwMode="auto">
          <a:xfrm flipH="1">
            <a:off x="2362200" y="5181600"/>
            <a:ext cx="3810000" cy="3048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79" name="Text Box 35"/>
          <p:cNvSpPr txBox="1">
            <a:spLocks noChangeArrowheads="1"/>
          </p:cNvSpPr>
          <p:nvPr/>
        </p:nvSpPr>
        <p:spPr bwMode="auto">
          <a:xfrm>
            <a:off x="4038600" y="35052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1">
                <a:latin typeface="Times New Roman" charset="0"/>
              </a:rPr>
              <a:t>S1</a:t>
            </a:r>
            <a:endParaRPr lang="en-US" sz="2400">
              <a:latin typeface="Times New Roman" charset="0"/>
            </a:endParaRPr>
          </a:p>
        </p:txBody>
      </p:sp>
      <p:sp>
        <p:nvSpPr>
          <p:cNvPr id="57380" name="Text Box 36"/>
          <p:cNvSpPr txBox="1">
            <a:spLocks noChangeArrowheads="1"/>
          </p:cNvSpPr>
          <p:nvPr/>
        </p:nvSpPr>
        <p:spPr bwMode="auto">
          <a:xfrm>
            <a:off x="1752600" y="58674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1">
                <a:latin typeface="Times New Roman" charset="0"/>
              </a:rPr>
              <a:t>S3</a:t>
            </a:r>
            <a:endParaRPr lang="en-US" sz="2400">
              <a:latin typeface="Times New Roman" charset="0"/>
            </a:endParaRPr>
          </a:p>
        </p:txBody>
      </p:sp>
      <p:sp>
        <p:nvSpPr>
          <p:cNvPr id="57381" name="Text Box 37"/>
          <p:cNvSpPr txBox="1">
            <a:spLocks noChangeArrowheads="1"/>
          </p:cNvSpPr>
          <p:nvPr/>
        </p:nvSpPr>
        <p:spPr bwMode="auto">
          <a:xfrm>
            <a:off x="6934200" y="56388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1">
                <a:latin typeface="Times New Roman" charset="0"/>
              </a:rPr>
              <a:t>S2</a:t>
            </a:r>
            <a:endParaRPr lang="en-US" sz="2400">
              <a:latin typeface="Times New Roman" charset="0"/>
            </a:endParaRPr>
          </a:p>
        </p:txBody>
      </p:sp>
      <p:sp>
        <p:nvSpPr>
          <p:cNvPr id="57382" name="Line 38"/>
          <p:cNvSpPr>
            <a:spLocks noChangeShapeType="1"/>
          </p:cNvSpPr>
          <p:nvPr/>
        </p:nvSpPr>
        <p:spPr bwMode="auto">
          <a:xfrm flipH="1" flipV="1">
            <a:off x="1600200" y="4876800"/>
            <a:ext cx="533400" cy="5334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83" name="Text Box 39"/>
          <p:cNvSpPr txBox="1">
            <a:spLocks noChangeArrowheads="1"/>
          </p:cNvSpPr>
          <p:nvPr/>
        </p:nvSpPr>
        <p:spPr bwMode="auto">
          <a:xfrm>
            <a:off x="1268413" y="228600"/>
            <a:ext cx="68500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latin typeface="Times New Roman" charset="0"/>
              </a:rPr>
              <a:t>Deadlock</a:t>
            </a:r>
            <a:r>
              <a:rPr lang="en-US" sz="2400">
                <a:latin typeface="Times New Roman" charset="0"/>
              </a:rPr>
              <a:t> in both the </a:t>
            </a:r>
            <a:r>
              <a:rPr lang="en-US" sz="2400" b="1">
                <a:latin typeface="Times New Roman" charset="0"/>
              </a:rPr>
              <a:t>AND</a:t>
            </a:r>
            <a:r>
              <a:rPr lang="en-US" sz="2400">
                <a:latin typeface="Times New Roman" charset="0"/>
              </a:rPr>
              <a:t> model and the </a:t>
            </a:r>
            <a:r>
              <a:rPr lang="en-US" sz="2400" b="1">
                <a:latin typeface="Times New Roman" charset="0"/>
              </a:rPr>
              <a:t>OR</a:t>
            </a:r>
            <a:r>
              <a:rPr lang="en-US" sz="2400">
                <a:latin typeface="Times New Roman" charset="0"/>
              </a:rPr>
              <a:t> model; </a:t>
            </a:r>
          </a:p>
          <a:p>
            <a:pPr algn="ctr" eaLnBrk="0" hangingPunct="0"/>
            <a:r>
              <a:rPr lang="en-US" sz="2400">
                <a:latin typeface="Times New Roman" charset="0"/>
              </a:rPr>
              <a:t>there are  </a:t>
            </a:r>
            <a:r>
              <a:rPr lang="en-US" sz="2400" b="1">
                <a:latin typeface="Times New Roman" charset="0"/>
              </a:rPr>
              <a:t>cycles</a:t>
            </a:r>
            <a:r>
              <a:rPr lang="en-US" sz="2400">
                <a:latin typeface="Times New Roman" charset="0"/>
              </a:rPr>
              <a:t> and a </a:t>
            </a:r>
            <a:r>
              <a:rPr lang="en-US" sz="2400" b="1">
                <a:latin typeface="Times New Roman" charset="0"/>
              </a:rPr>
              <a:t>knot</a:t>
            </a:r>
            <a:endParaRPr lang="en-US" sz="2400">
              <a:latin typeface="Times New Roman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67400" y="2895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Probe(1,3,4)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733800" y="4191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Probe(1,6,8)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962400" y="5486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Probe(1,7,10)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14400" y="3276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Probe(1,9,1)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362200" y="12954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Edge-Chasing Algorithm</a:t>
            </a:r>
            <a:endParaRPr lang="en-US" sz="2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471</Words>
  <Application>Microsoft Office PowerPoint</Application>
  <PresentationFormat>On-screen Show (4:3)</PresentationFormat>
  <Paragraphs>122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Axis</vt:lpstr>
      <vt:lpstr>Distributed Deadlock Detection</vt:lpstr>
      <vt:lpstr>Distributed Deadlock Detection</vt:lpstr>
      <vt:lpstr>Slide 3</vt:lpstr>
      <vt:lpstr>Slide 4</vt:lpstr>
      <vt:lpstr>Slide 5</vt:lpstr>
      <vt:lpstr>Slide 6</vt:lpstr>
      <vt:lpstr>Chandy Misra Haas’s Algorithm</vt:lpstr>
      <vt:lpstr>Slide 8</vt:lpstr>
      <vt:lpstr>Slide 9</vt:lpstr>
      <vt:lpstr>Slide 10</vt:lpstr>
      <vt:lpstr>Workout Example</vt:lpstr>
      <vt:lpstr>Other Deadlock detection Algorithms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Lokeswari</dc:creator>
  <cp:lastModifiedBy>ssn</cp:lastModifiedBy>
  <cp:revision>29</cp:revision>
  <dcterms:created xsi:type="dcterms:W3CDTF">2018-02-13T14:36:23Z</dcterms:created>
  <dcterms:modified xsi:type="dcterms:W3CDTF">2018-02-14T03:14:51Z</dcterms:modified>
</cp:coreProperties>
</file>