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66" r:id="rId2"/>
    <p:sldId id="293" r:id="rId3"/>
    <p:sldId id="294" r:id="rId4"/>
    <p:sldId id="295" r:id="rId5"/>
    <p:sldId id="296" r:id="rId6"/>
    <p:sldId id="297" r:id="rId7"/>
    <p:sldId id="298" r:id="rId8"/>
    <p:sldId id="299" r:id="rId9"/>
    <p:sldId id="300" r:id="rId10"/>
    <p:sldId id="301" r:id="rId11"/>
    <p:sldId id="302" r:id="rId12"/>
    <p:sldId id="303" r:id="rId13"/>
    <p:sldId id="304" r:id="rId14"/>
    <p:sldId id="305" r:id="rId15"/>
    <p:sldId id="306" r:id="rId1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99FF"/>
    <a:srgbClr val="333399"/>
    <a:srgbClr val="FFCC66"/>
    <a:srgbClr val="363080"/>
    <a:srgbClr val="5850A5"/>
    <a:srgbClr val="342F61"/>
    <a:srgbClr val="463F83"/>
    <a:srgbClr val="E2ECF6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8098" autoAdjust="0"/>
  </p:normalViewPr>
  <p:slideViewPr>
    <p:cSldViewPr>
      <p:cViewPr varScale="1">
        <p:scale>
          <a:sx n="90" d="100"/>
          <a:sy n="90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99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B8A94975-2721-421C-A744-71CFCA4042B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15180931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522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22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054EFFFE-E58A-4011-AC6C-0A90E075B57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12258073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3A0F8D2-0412-45CA-8EA4-A28F4F6A39BA}" type="slidenum">
              <a:rPr lang="en-US" altLang="en-US"/>
              <a:pPr>
                <a:spcBef>
                  <a:spcPct val="0"/>
                </a:spcBef>
              </a:pPr>
              <a:t>1</a:t>
            </a:fld>
            <a:endParaRPr lang="en-US" altLang="en-US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143385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34978F3-1D39-4EC2-B0F2-380B515D6036}" type="slidenum">
              <a:rPr lang="en-GB" altLang="en-US"/>
              <a:pPr>
                <a:spcBef>
                  <a:spcPct val="0"/>
                </a:spcBef>
              </a:pPr>
              <a:t>2</a:t>
            </a:fld>
            <a:endParaRPr lang="en-GB" altLang="en-US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301637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0"/>
            <a:ext cx="9144000" cy="242093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en-GB">
              <a:latin typeface="Arial" charset="0"/>
              <a:cs typeface="Arial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6605588"/>
            <a:ext cx="9139238" cy="277812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en-GB">
              <a:latin typeface="Arial" charset="0"/>
              <a:cs typeface="Arial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-3175" y="2420938"/>
            <a:ext cx="9147175" cy="215900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en-GB">
              <a:latin typeface="Arial" charset="0"/>
              <a:cs typeface="Arial" charset="0"/>
            </a:endParaRP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ctrTitle"/>
          </p:nvPr>
        </p:nvSpPr>
        <p:spPr>
          <a:xfrm>
            <a:off x="468313" y="296863"/>
            <a:ext cx="7989887" cy="165576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468313" y="3886200"/>
            <a:ext cx="7304087" cy="1752600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605588"/>
            <a:ext cx="2133600" cy="2794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605588"/>
            <a:ext cx="2895600" cy="2794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605588"/>
            <a:ext cx="2133600" cy="279400"/>
          </a:xfrm>
        </p:spPr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EF84E31A-4B65-408E-A0CB-C30DACEA2F7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902015294"/>
      </p:ext>
    </p:extLst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B81954-A5D2-456E-BC13-79F18F69D06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3976756428"/>
      </p:ext>
    </p:extLst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77025" y="260350"/>
            <a:ext cx="2071688" cy="58324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60350"/>
            <a:ext cx="6067425" cy="58324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51E001-F72D-456D-9599-E5A68830CDE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2132156739"/>
      </p:ext>
    </p:extLst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46D9DF-FDB0-482B-9EFF-A7D65879A2C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1536681651"/>
      </p:ext>
    </p:extLst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92CE6A-ADEA-48B6-A72B-374A6EF4642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3811538609"/>
      </p:ext>
    </p:extLst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4313"/>
            <a:ext cx="4068763" cy="4608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8363" y="1484313"/>
            <a:ext cx="4070350" cy="4608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49D9BE-EA73-43EC-BF5D-C464707166A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489021828"/>
      </p:ext>
    </p:extLst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D1A8DC-F0C9-4B70-AF48-1452343B7E0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2458237136"/>
      </p:ext>
    </p:extLst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94ABBB-4184-4DCC-9C08-EEFB8AAAD3C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2181848159"/>
      </p:ext>
    </p:extLst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11FCB3-1C08-4F1D-A59B-2289C8CF65B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365383270"/>
      </p:ext>
    </p:extLst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A5779E-9D7F-4A3A-903B-A0A3B114670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3171312531"/>
      </p:ext>
    </p:extLst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EEAA37-8820-4369-9C85-2B605DB50AD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2773704061"/>
      </p:ext>
    </p:extLst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-3175" y="0"/>
            <a:ext cx="9144000" cy="119697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en-GB">
              <a:latin typeface="Arial" charset="0"/>
              <a:cs typeface="Arial" charset="0"/>
            </a:endParaRPr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-3175" y="1089025"/>
            <a:ext cx="9147175" cy="215900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en-GB">
              <a:latin typeface="Arial" charset="0"/>
              <a:cs typeface="Arial" charset="0"/>
            </a:endParaRPr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60350"/>
            <a:ext cx="8291513" cy="72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84313"/>
            <a:ext cx="8291513" cy="460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0" y="6605588"/>
            <a:ext cx="9139238" cy="277812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en-GB">
              <a:latin typeface="Arial" charset="0"/>
              <a:cs typeface="Arial" charset="0"/>
            </a:endParaRP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61138"/>
            <a:ext cx="2133600" cy="27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chemeClr val="accent2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561138"/>
            <a:ext cx="2895600" cy="27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chemeClr val="accent2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561138"/>
            <a:ext cx="2133600" cy="27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>
                <a:solidFill>
                  <a:schemeClr val="accent2"/>
                </a:solidFill>
              </a:defRPr>
            </a:lvl1pPr>
          </a:lstStyle>
          <a:p>
            <a:pPr>
              <a:defRPr/>
            </a:pPr>
            <a:fld id="{E46B10BA-5E66-4044-A19A-A97D2AA214F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</p:sldLayoutIdLst>
  <p:transition>
    <p:wipe dir="r"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bg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296652"/>
            <a:ext cx="8820472" cy="1115913"/>
          </a:xfrm>
        </p:spPr>
        <p:txBody>
          <a:bodyPr/>
          <a:lstStyle/>
          <a:p>
            <a:pPr eaLnBrk="1" hangingPunct="1"/>
            <a:r>
              <a:rPr lang="en-GB" altLang="en-US" dirty="0" smtClean="0"/>
              <a:t>  Detecting Communities in Social Network</a:t>
            </a:r>
            <a:endParaRPr lang="en-US" altLang="en-US" sz="44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198655" y="5838858"/>
            <a:ext cx="4125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Dr. V.S. Felix </a:t>
            </a:r>
            <a:r>
              <a:rPr lang="en-IN" dirty="0" err="1" smtClean="0"/>
              <a:t>Enigo</a:t>
            </a:r>
            <a:r>
              <a:rPr lang="en-IN" dirty="0" smtClean="0"/>
              <a:t>, DCSE, SSNCE</a:t>
            </a:r>
            <a:endParaRPr lang="en-IN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Methods for Community Detection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000" dirty="0" smtClean="0"/>
              <a:t>Naive methods - graph </a:t>
            </a:r>
            <a:r>
              <a:rPr lang="en-IN" sz="2000" dirty="0" smtClean="0"/>
              <a:t>partitioning, hierarchical clustering, and k-means </a:t>
            </a:r>
            <a:r>
              <a:rPr lang="en-IN" sz="2000" dirty="0" smtClean="0"/>
              <a:t>clustering (no. </a:t>
            </a:r>
            <a:r>
              <a:rPr lang="en-IN" sz="2000" dirty="0" smtClean="0"/>
              <a:t>of clusters or their </a:t>
            </a:r>
            <a:r>
              <a:rPr lang="en-IN" sz="2000" dirty="0" smtClean="0"/>
              <a:t>size given in advance)</a:t>
            </a:r>
          </a:p>
          <a:p>
            <a:endParaRPr lang="en-IN" sz="2000" dirty="0" smtClean="0"/>
          </a:p>
          <a:p>
            <a:r>
              <a:rPr lang="en-IN" sz="2000" dirty="0" smtClean="0"/>
              <a:t>M</a:t>
            </a:r>
            <a:r>
              <a:rPr lang="en-IN" sz="2000" dirty="0" smtClean="0"/>
              <a:t>ethods </a:t>
            </a:r>
            <a:r>
              <a:rPr lang="en-IN" sz="2000" dirty="0" smtClean="0"/>
              <a:t>for detecting </a:t>
            </a:r>
            <a:r>
              <a:rPr lang="en-IN" sz="2000" dirty="0" smtClean="0"/>
              <a:t>communities:</a:t>
            </a:r>
            <a:endParaRPr lang="en-IN" sz="2000" dirty="0" smtClean="0"/>
          </a:p>
          <a:p>
            <a:r>
              <a:rPr lang="en-IN" sz="2000" dirty="0" smtClean="0"/>
              <a:t>D</a:t>
            </a:r>
            <a:r>
              <a:rPr lang="en-IN" sz="2000" dirty="0" smtClean="0"/>
              <a:t>ivisive algorithms</a:t>
            </a:r>
            <a:endParaRPr lang="en-IN" sz="2000" dirty="0" smtClean="0"/>
          </a:p>
          <a:p>
            <a:r>
              <a:rPr lang="en-IN" sz="2000" dirty="0" smtClean="0"/>
              <a:t>M</a:t>
            </a:r>
            <a:r>
              <a:rPr lang="en-IN" sz="2000" dirty="0" smtClean="0"/>
              <a:t>odularity optimization</a:t>
            </a:r>
          </a:p>
          <a:p>
            <a:r>
              <a:rPr lang="en-IN" sz="2000" dirty="0" smtClean="0"/>
              <a:t>Spectral algorithms</a:t>
            </a:r>
          </a:p>
        </p:txBody>
      </p:sp>
    </p:spTree>
  </p:cSld>
  <p:clrMapOvr>
    <a:masterClrMapping/>
  </p:clrMapOvr>
  <p:transition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1" dirty="0" smtClean="0"/>
              <a:t/>
            </a:r>
            <a:br>
              <a:rPr lang="en-IN" b="1" i="1" dirty="0" smtClean="0"/>
            </a:br>
            <a:r>
              <a:rPr lang="en-IN" b="1" i="1" dirty="0" smtClean="0"/>
              <a:t/>
            </a:r>
            <a:br>
              <a:rPr lang="en-IN" b="1" i="1" dirty="0" smtClean="0"/>
            </a:br>
            <a:r>
              <a:rPr lang="en-IN" dirty="0" smtClean="0"/>
              <a:t>Divisive </a:t>
            </a:r>
            <a:r>
              <a:rPr lang="en-IN" dirty="0" smtClean="0"/>
              <a:t>Algorithms</a:t>
            </a:r>
            <a:r>
              <a:rPr lang="en-IN" b="1" i="1" dirty="0" smtClean="0"/>
              <a:t/>
            </a:r>
            <a:br>
              <a:rPr lang="en-IN" b="1" i="1" dirty="0" smtClean="0"/>
            </a:br>
            <a:r>
              <a:rPr lang="en-IN" b="1" i="1" dirty="0" smtClean="0"/>
              <a:t/>
            </a:r>
            <a:br>
              <a:rPr lang="en-IN" b="1" i="1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1800" dirty="0" smtClean="0"/>
              <a:t>To identify </a:t>
            </a:r>
            <a:r>
              <a:rPr lang="en-IN" sz="1800" dirty="0" smtClean="0"/>
              <a:t>communities in a </a:t>
            </a:r>
            <a:r>
              <a:rPr lang="en-IN" sz="1800" dirty="0" smtClean="0"/>
              <a:t>network - </a:t>
            </a:r>
            <a:r>
              <a:rPr lang="en-IN" sz="1800" dirty="0" smtClean="0"/>
              <a:t>detect the edges that </a:t>
            </a:r>
            <a:r>
              <a:rPr lang="en-IN" sz="1800" dirty="0" smtClean="0"/>
              <a:t>connect vertices </a:t>
            </a:r>
            <a:r>
              <a:rPr lang="en-IN" sz="1800" dirty="0" smtClean="0"/>
              <a:t>of different communities and remove </a:t>
            </a:r>
            <a:r>
              <a:rPr lang="en-IN" sz="1800" dirty="0" smtClean="0"/>
              <a:t>them</a:t>
            </a:r>
          </a:p>
          <a:p>
            <a:endParaRPr lang="en-IN" sz="1800" dirty="0" smtClean="0"/>
          </a:p>
          <a:p>
            <a:r>
              <a:rPr lang="en-IN" sz="1800" dirty="0" smtClean="0"/>
              <a:t>Girvan and </a:t>
            </a:r>
            <a:r>
              <a:rPr lang="en-IN" sz="1800" dirty="0" smtClean="0"/>
              <a:t>Newman proposed community detection algorithm based on edge </a:t>
            </a:r>
            <a:r>
              <a:rPr lang="en-IN" sz="1800" dirty="0" err="1" smtClean="0"/>
              <a:t>betweenness</a:t>
            </a:r>
            <a:r>
              <a:rPr lang="en-IN" sz="1800" dirty="0" smtClean="0"/>
              <a:t> centrality</a:t>
            </a:r>
          </a:p>
          <a:p>
            <a:endParaRPr lang="en-IN" sz="1800" dirty="0" smtClean="0"/>
          </a:p>
          <a:p>
            <a:r>
              <a:rPr lang="en-IN" sz="1800" dirty="0" smtClean="0"/>
              <a:t>Edge </a:t>
            </a:r>
            <a:r>
              <a:rPr lang="en-IN" sz="1800" dirty="0" err="1" smtClean="0"/>
              <a:t>betweenness</a:t>
            </a:r>
            <a:r>
              <a:rPr lang="en-IN" sz="1800" dirty="0" smtClean="0"/>
              <a:t> centrality </a:t>
            </a:r>
            <a:r>
              <a:rPr lang="en-IN" sz="1800" dirty="0" smtClean="0"/>
              <a:t> </a:t>
            </a:r>
            <a:r>
              <a:rPr lang="en-IN" sz="1800" dirty="0" smtClean="0"/>
              <a:t>is defined as the number of the shortest paths that go through an edge in a </a:t>
            </a:r>
            <a:r>
              <a:rPr lang="en-IN" sz="1800" dirty="0" smtClean="0"/>
              <a:t>network</a:t>
            </a:r>
          </a:p>
          <a:p>
            <a:endParaRPr lang="en-IN" sz="1800" dirty="0" smtClean="0"/>
          </a:p>
          <a:p>
            <a:r>
              <a:rPr lang="en-IN" sz="1800" dirty="0" smtClean="0"/>
              <a:t>Steps in the algorithm</a:t>
            </a:r>
          </a:p>
          <a:p>
            <a:r>
              <a:rPr lang="en-IN" sz="1800" dirty="0" smtClean="0"/>
              <a:t>(</a:t>
            </a:r>
            <a:r>
              <a:rPr lang="en-IN" sz="1800" dirty="0" smtClean="0"/>
              <a:t>1) Computation of the centrality of all edges,</a:t>
            </a:r>
          </a:p>
          <a:p>
            <a:r>
              <a:rPr lang="en-IN" sz="1800" dirty="0" smtClean="0"/>
              <a:t>(2) Removal of edge with largest </a:t>
            </a:r>
            <a:r>
              <a:rPr lang="en-IN" sz="1800" dirty="0" smtClean="0"/>
              <a:t>centrality</a:t>
            </a:r>
          </a:p>
          <a:p>
            <a:r>
              <a:rPr lang="en-IN" sz="1800" dirty="0" smtClean="0"/>
              <a:t>(</a:t>
            </a:r>
            <a:r>
              <a:rPr lang="en-IN" sz="1800" dirty="0" smtClean="0"/>
              <a:t>3) Recalculation of centralities on </a:t>
            </a:r>
            <a:r>
              <a:rPr lang="en-IN" sz="1800" dirty="0" smtClean="0"/>
              <a:t>the running network</a:t>
            </a:r>
            <a:endParaRPr lang="en-IN" sz="1800" dirty="0" smtClean="0"/>
          </a:p>
          <a:p>
            <a:r>
              <a:rPr lang="en-IN" sz="1800" dirty="0" smtClean="0"/>
              <a:t>(4</a:t>
            </a:r>
            <a:r>
              <a:rPr lang="en-IN" sz="1800" dirty="0" smtClean="0"/>
              <a:t>) Iteration of the cycle from step (2).</a:t>
            </a:r>
            <a:endParaRPr lang="en-IN" sz="1800" dirty="0"/>
          </a:p>
        </p:txBody>
      </p:sp>
    </p:spTree>
  </p:cSld>
  <p:clrMapOvr>
    <a:masterClrMapping/>
  </p:clrMapOvr>
  <p:transition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Contd...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000" dirty="0" smtClean="0"/>
              <a:t>Intercommunity edges has larger edge </a:t>
            </a:r>
            <a:r>
              <a:rPr lang="en-IN" sz="2000" dirty="0" err="1" smtClean="0"/>
              <a:t>betweenness</a:t>
            </a:r>
            <a:r>
              <a:rPr lang="en-IN" sz="2000" dirty="0" smtClean="0"/>
              <a:t> value, as it serves as shortest path for many communities </a:t>
            </a:r>
          </a:p>
          <a:p>
            <a:endParaRPr lang="en-IN" sz="2000" dirty="0" smtClean="0"/>
          </a:p>
          <a:p>
            <a:r>
              <a:rPr lang="en-IN" sz="2000" dirty="0" smtClean="0"/>
              <a:t>Ex. Edge 12 in the below figure</a:t>
            </a:r>
          </a:p>
          <a:p>
            <a:endParaRPr lang="en-IN" sz="2000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35168" y="3429000"/>
            <a:ext cx="4857750" cy="244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Modularity Optimization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000" dirty="0" smtClean="0"/>
              <a:t>Numerous way partition </a:t>
            </a:r>
            <a:r>
              <a:rPr lang="en-IN" sz="2000" dirty="0" smtClean="0"/>
              <a:t>a network </a:t>
            </a:r>
            <a:r>
              <a:rPr lang="en-IN" sz="2000" dirty="0" smtClean="0"/>
              <a:t> can be done, so need best modularity optimization Q </a:t>
            </a:r>
          </a:p>
          <a:p>
            <a:endParaRPr lang="en-IN" sz="2000" dirty="0" smtClean="0"/>
          </a:p>
          <a:p>
            <a:r>
              <a:rPr lang="en-IN" sz="2000" dirty="0" smtClean="0"/>
              <a:t>As NP hard problem, approximations algorithms that produce result in reasonable time is used</a:t>
            </a:r>
          </a:p>
          <a:p>
            <a:endParaRPr lang="en-IN" sz="2000" dirty="0" smtClean="0"/>
          </a:p>
          <a:p>
            <a:r>
              <a:rPr lang="en-IN" sz="2000" dirty="0" smtClean="0"/>
              <a:t>Most popular modularity </a:t>
            </a:r>
            <a:r>
              <a:rPr lang="en-IN" sz="2000" dirty="0" smtClean="0"/>
              <a:t>optimization is CNM </a:t>
            </a:r>
            <a:r>
              <a:rPr lang="en-IN" sz="2000" dirty="0" smtClean="0"/>
              <a:t>algorithm</a:t>
            </a:r>
          </a:p>
          <a:p>
            <a:endParaRPr lang="en-IN" sz="2000" dirty="0" smtClean="0"/>
          </a:p>
          <a:p>
            <a:r>
              <a:rPr lang="en-IN" sz="2000" dirty="0" smtClean="0"/>
              <a:t>Others </a:t>
            </a:r>
            <a:r>
              <a:rPr lang="en-IN" sz="2000" dirty="0" smtClean="0"/>
              <a:t>greedy algorithms </a:t>
            </a:r>
            <a:r>
              <a:rPr lang="en-IN" sz="2000" dirty="0" smtClean="0"/>
              <a:t>and simulated </a:t>
            </a:r>
            <a:r>
              <a:rPr lang="en-IN" sz="2000" dirty="0" smtClean="0"/>
              <a:t>annealing</a:t>
            </a:r>
            <a:endParaRPr lang="en-IN" sz="2000" dirty="0"/>
          </a:p>
        </p:txBody>
      </p:sp>
    </p:spTree>
  </p:cSld>
  <p:clrMapOvr>
    <a:masterClrMapping/>
  </p:clrMapOvr>
  <p:transition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Spectral Algorithms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1700" dirty="0" smtClean="0"/>
              <a:t>Spectral algorithms </a:t>
            </a:r>
            <a:r>
              <a:rPr lang="en-IN" sz="1700" dirty="0" smtClean="0"/>
              <a:t>cuts </a:t>
            </a:r>
            <a:r>
              <a:rPr lang="en-IN" sz="1700" dirty="0" smtClean="0"/>
              <a:t>given network into pieces so that the number of </a:t>
            </a:r>
            <a:r>
              <a:rPr lang="en-IN" sz="1700" dirty="0" smtClean="0"/>
              <a:t>edges to </a:t>
            </a:r>
            <a:r>
              <a:rPr lang="en-IN" sz="1700" dirty="0" smtClean="0"/>
              <a:t>be cut will be </a:t>
            </a:r>
            <a:r>
              <a:rPr lang="en-IN" sz="1700" dirty="0" smtClean="0"/>
              <a:t>minimized</a:t>
            </a:r>
          </a:p>
          <a:p>
            <a:r>
              <a:rPr lang="en-IN" sz="1700" dirty="0" smtClean="0"/>
              <a:t>B</a:t>
            </a:r>
            <a:r>
              <a:rPr lang="en-IN" sz="1700" dirty="0" smtClean="0"/>
              <a:t>asic </a:t>
            </a:r>
            <a:r>
              <a:rPr lang="en-IN" sz="1700" dirty="0" smtClean="0"/>
              <a:t>algorithm is spectral graph </a:t>
            </a:r>
            <a:r>
              <a:rPr lang="en-IN" sz="1700" dirty="0" err="1" smtClean="0"/>
              <a:t>bipartitioning</a:t>
            </a:r>
            <a:endParaRPr lang="en-IN" sz="1700" dirty="0" smtClean="0"/>
          </a:p>
          <a:p>
            <a:r>
              <a:rPr lang="en-IN" sz="1700" dirty="0" err="1" smtClean="0"/>
              <a:t>Laplacian</a:t>
            </a:r>
            <a:r>
              <a:rPr lang="en-IN" sz="1700" dirty="0" smtClean="0"/>
              <a:t> </a:t>
            </a:r>
            <a:r>
              <a:rPr lang="en-IN" sz="1700" dirty="0" smtClean="0"/>
              <a:t>matrix L of given network </a:t>
            </a:r>
            <a:r>
              <a:rPr lang="en-IN" sz="1700" dirty="0" err="1" smtClean="0"/>
              <a:t>nxn</a:t>
            </a:r>
            <a:r>
              <a:rPr lang="en-IN" sz="1700" dirty="0" smtClean="0"/>
              <a:t> symmetric matrix is used </a:t>
            </a:r>
            <a:endParaRPr lang="en-IN" sz="1700" dirty="0" smtClean="0"/>
          </a:p>
          <a:p>
            <a:r>
              <a:rPr lang="en-IN" sz="1700" dirty="0" err="1" smtClean="0"/>
              <a:t>Laplacian</a:t>
            </a:r>
            <a:r>
              <a:rPr lang="en-IN" sz="1700" dirty="0" smtClean="0"/>
              <a:t> </a:t>
            </a:r>
            <a:r>
              <a:rPr lang="en-IN" sz="1700" dirty="0" smtClean="0"/>
              <a:t>matrix is defined as </a:t>
            </a:r>
            <a:r>
              <a:rPr lang="en-IN" sz="1700" dirty="0" smtClean="0"/>
              <a:t>L=D-A</a:t>
            </a:r>
          </a:p>
          <a:p>
            <a:r>
              <a:rPr lang="en-IN" sz="1700" dirty="0" smtClean="0"/>
              <a:t>where A is </a:t>
            </a:r>
            <a:r>
              <a:rPr lang="en-IN" sz="1700" dirty="0" smtClean="0"/>
              <a:t>the adjacency matrix </a:t>
            </a:r>
          </a:p>
          <a:p>
            <a:r>
              <a:rPr lang="en-IN" sz="1700" dirty="0" smtClean="0"/>
              <a:t>D </a:t>
            </a:r>
            <a:r>
              <a:rPr lang="en-IN" sz="1700" dirty="0" smtClean="0"/>
              <a:t>is the diagonal degree </a:t>
            </a:r>
            <a:r>
              <a:rPr lang="en-IN" sz="1700" dirty="0" smtClean="0"/>
              <a:t>matrix</a:t>
            </a:r>
            <a:endParaRPr lang="en-IN" sz="1700" i="1" dirty="0" smtClean="0"/>
          </a:p>
          <a:p>
            <a:r>
              <a:rPr lang="en-IN" sz="1700" dirty="0" smtClean="0"/>
              <a:t> All </a:t>
            </a:r>
            <a:r>
              <a:rPr lang="en-IN" sz="1700" dirty="0" err="1" smtClean="0"/>
              <a:t>eigenvalues</a:t>
            </a:r>
            <a:r>
              <a:rPr lang="en-IN" sz="1700" dirty="0" smtClean="0"/>
              <a:t> of L are real and </a:t>
            </a:r>
            <a:r>
              <a:rPr lang="en-IN" sz="1700" dirty="0" smtClean="0"/>
              <a:t>non-negative</a:t>
            </a:r>
          </a:p>
          <a:p>
            <a:r>
              <a:rPr lang="en-IN" sz="1700" dirty="0" smtClean="0"/>
              <a:t> </a:t>
            </a:r>
            <a:r>
              <a:rPr lang="en-IN" sz="1700" dirty="0" smtClean="0"/>
              <a:t>L has a full set of n real </a:t>
            </a:r>
            <a:r>
              <a:rPr lang="en-IN" sz="1700" dirty="0" smtClean="0"/>
              <a:t>and orthogonal eigenvectors</a:t>
            </a:r>
          </a:p>
          <a:p>
            <a:pPr>
              <a:buNone/>
            </a:pPr>
            <a:endParaRPr lang="en-IN" sz="1700" dirty="0" smtClean="0"/>
          </a:p>
          <a:p>
            <a:r>
              <a:rPr lang="en-IN" sz="1700" dirty="0" smtClean="0"/>
              <a:t> </a:t>
            </a:r>
            <a:r>
              <a:rPr lang="en-IN" sz="1700" dirty="0" smtClean="0">
                <a:solidFill>
                  <a:srgbClr val="FF0000"/>
                </a:solidFill>
              </a:rPr>
              <a:t>To </a:t>
            </a:r>
            <a:r>
              <a:rPr lang="en-IN" sz="1700" dirty="0" smtClean="0">
                <a:solidFill>
                  <a:srgbClr val="FF0000"/>
                </a:solidFill>
              </a:rPr>
              <a:t>minimize the above cut, vertices are </a:t>
            </a:r>
            <a:r>
              <a:rPr lang="en-IN" sz="1700" dirty="0" smtClean="0">
                <a:solidFill>
                  <a:srgbClr val="FF0000"/>
                </a:solidFill>
              </a:rPr>
              <a:t>partitioned based </a:t>
            </a:r>
            <a:r>
              <a:rPr lang="en-IN" sz="1700" dirty="0" smtClean="0">
                <a:solidFill>
                  <a:srgbClr val="FF0000"/>
                </a:solidFill>
              </a:rPr>
              <a:t>on the signs of the eigenvector that corresponds to the second smallest </a:t>
            </a:r>
            <a:r>
              <a:rPr lang="en-IN" sz="1700" dirty="0" err="1" smtClean="0">
                <a:solidFill>
                  <a:srgbClr val="FF0000"/>
                </a:solidFill>
              </a:rPr>
              <a:t>eigenvalue</a:t>
            </a:r>
            <a:r>
              <a:rPr lang="en-IN" sz="1700" dirty="0" smtClean="0">
                <a:solidFill>
                  <a:srgbClr val="FF0000"/>
                </a:solidFill>
              </a:rPr>
              <a:t> of L</a:t>
            </a:r>
          </a:p>
          <a:p>
            <a:pPr>
              <a:buNone/>
            </a:pPr>
            <a:endParaRPr lang="en-IN" sz="1700" dirty="0" smtClean="0"/>
          </a:p>
          <a:p>
            <a:r>
              <a:rPr lang="en-IN" sz="1700" dirty="0" smtClean="0"/>
              <a:t>Community </a:t>
            </a:r>
            <a:r>
              <a:rPr lang="en-IN" sz="1700" dirty="0" smtClean="0"/>
              <a:t>detection based on </a:t>
            </a:r>
            <a:r>
              <a:rPr lang="en-IN" sz="1700" dirty="0" err="1" smtClean="0"/>
              <a:t>repetative</a:t>
            </a:r>
            <a:r>
              <a:rPr lang="en-IN" sz="1700" dirty="0" smtClean="0"/>
              <a:t> </a:t>
            </a:r>
            <a:r>
              <a:rPr lang="en-IN" sz="1700" dirty="0" err="1" smtClean="0"/>
              <a:t>bipartitioning</a:t>
            </a:r>
            <a:r>
              <a:rPr lang="en-IN" sz="1700" dirty="0" smtClean="0"/>
              <a:t> </a:t>
            </a:r>
            <a:r>
              <a:rPr lang="en-IN" sz="1700" dirty="0" smtClean="0"/>
              <a:t>is relatively </a:t>
            </a:r>
            <a:r>
              <a:rPr lang="en-IN" sz="1700" dirty="0" smtClean="0"/>
              <a:t>fast.</a:t>
            </a:r>
            <a:endParaRPr lang="en-IN" sz="1700" dirty="0"/>
          </a:p>
        </p:txBody>
      </p:sp>
    </p:spTree>
  </p:cSld>
  <p:clrMapOvr>
    <a:masterClrMapping/>
  </p:clrMapOvr>
  <p:transition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Other </a:t>
            </a:r>
            <a:r>
              <a:rPr lang="en-IN" dirty="0" smtClean="0"/>
              <a:t>Algorithms &amp; Tools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000" dirty="0" smtClean="0"/>
              <a:t>Random </a:t>
            </a:r>
            <a:r>
              <a:rPr lang="en-IN" sz="2000" dirty="0" smtClean="0"/>
              <a:t>walk, and the ones searching for overlapping </a:t>
            </a:r>
            <a:r>
              <a:rPr lang="en-IN" sz="2000" dirty="0" smtClean="0"/>
              <a:t>cliques</a:t>
            </a:r>
          </a:p>
          <a:p>
            <a:endParaRPr lang="en-IN" sz="2000" dirty="0" smtClean="0"/>
          </a:p>
          <a:p>
            <a:r>
              <a:rPr lang="en-IN" sz="2000" dirty="0" smtClean="0"/>
              <a:t>Tools for large scale networks:</a:t>
            </a:r>
          </a:p>
          <a:p>
            <a:pPr lvl="1"/>
            <a:r>
              <a:rPr lang="en-IN" sz="1600" dirty="0" smtClean="0"/>
              <a:t>CNM </a:t>
            </a:r>
            <a:r>
              <a:rPr lang="en-IN" sz="1600" dirty="0" smtClean="0"/>
              <a:t>algorithm </a:t>
            </a:r>
            <a:r>
              <a:rPr lang="en-IN" sz="1600" dirty="0" smtClean="0"/>
              <a:t>of </a:t>
            </a:r>
            <a:r>
              <a:rPr lang="en-IN" sz="1600" dirty="0" smtClean="0"/>
              <a:t>community detection based </a:t>
            </a:r>
            <a:r>
              <a:rPr lang="en-IN" sz="1600" dirty="0" smtClean="0"/>
              <a:t>on modularity optimization</a:t>
            </a:r>
          </a:p>
          <a:p>
            <a:pPr lvl="1"/>
            <a:r>
              <a:rPr lang="en-IN" sz="1600" dirty="0" smtClean="0"/>
              <a:t>Works for few million vertices</a:t>
            </a:r>
          </a:p>
          <a:p>
            <a:pPr>
              <a:buNone/>
            </a:pPr>
            <a:endParaRPr lang="en-IN" sz="2000" dirty="0" smtClean="0"/>
          </a:p>
          <a:p>
            <a:r>
              <a:rPr lang="en-IN" sz="2000" dirty="0" smtClean="0"/>
              <a:t>Tools for Interactive </a:t>
            </a:r>
            <a:r>
              <a:rPr lang="en-IN" sz="2000" dirty="0" smtClean="0"/>
              <a:t>Analysis:</a:t>
            </a:r>
          </a:p>
          <a:p>
            <a:r>
              <a:rPr lang="en-IN" sz="2000" dirty="0" smtClean="0"/>
              <a:t>JUNG, </a:t>
            </a:r>
            <a:r>
              <a:rPr lang="en-IN" sz="2000" dirty="0" err="1" smtClean="0"/>
              <a:t>Netminer</a:t>
            </a:r>
            <a:r>
              <a:rPr lang="en-IN" sz="2000" dirty="0" smtClean="0"/>
              <a:t>, </a:t>
            </a:r>
            <a:r>
              <a:rPr lang="en-IN" sz="2000" dirty="0" err="1" smtClean="0"/>
              <a:t>Pajek</a:t>
            </a:r>
            <a:r>
              <a:rPr lang="en-IN" sz="2000" dirty="0" smtClean="0"/>
              <a:t>, </a:t>
            </a:r>
            <a:r>
              <a:rPr lang="en-IN" sz="2000" dirty="0" err="1" smtClean="0"/>
              <a:t>igraph</a:t>
            </a:r>
            <a:r>
              <a:rPr lang="en-IN" sz="2000" dirty="0" smtClean="0"/>
              <a:t>, SONIVIS, </a:t>
            </a:r>
            <a:r>
              <a:rPr lang="en-IN" sz="2000" dirty="0" err="1" smtClean="0"/>
              <a:t>Commetrix</a:t>
            </a:r>
            <a:r>
              <a:rPr lang="en-IN" sz="2000" dirty="0" smtClean="0"/>
              <a:t>, </a:t>
            </a:r>
            <a:r>
              <a:rPr lang="en-IN" sz="2000" dirty="0" err="1" smtClean="0"/>
              <a:t>NetworkWorkbench</a:t>
            </a:r>
            <a:r>
              <a:rPr lang="en-IN" sz="2000" dirty="0" smtClean="0"/>
              <a:t>, </a:t>
            </a:r>
            <a:r>
              <a:rPr lang="en-IN" sz="2000" dirty="0" err="1" smtClean="0"/>
              <a:t>visone</a:t>
            </a:r>
            <a:r>
              <a:rPr lang="en-IN" sz="2000" dirty="0" smtClean="0"/>
              <a:t>, </a:t>
            </a:r>
            <a:r>
              <a:rPr lang="en-IN" sz="2000" dirty="0" err="1" smtClean="0"/>
              <a:t>Cfinder</a:t>
            </a:r>
            <a:r>
              <a:rPr lang="en-IN" sz="2000" dirty="0" smtClean="0"/>
              <a:t> etc.</a:t>
            </a:r>
            <a:endParaRPr lang="en-IN" sz="2000" dirty="0" smtClean="0"/>
          </a:p>
          <a:p>
            <a:pPr>
              <a:buNone/>
            </a:pPr>
            <a:endParaRPr lang="en-IN" sz="2000" dirty="0"/>
          </a:p>
        </p:txBody>
      </p:sp>
    </p:spTree>
  </p:cSld>
  <p:clrMapOvr>
    <a:masterClrMapping/>
  </p:clrMapOvr>
  <p:transition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Introduction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1800" dirty="0" smtClean="0"/>
              <a:t>Importance of Detecting communities in social networks:</a:t>
            </a:r>
          </a:p>
          <a:p>
            <a:endParaRPr lang="en-IN" sz="1800" dirty="0" smtClean="0"/>
          </a:p>
          <a:p>
            <a:r>
              <a:rPr lang="en-IN" sz="1800" dirty="0" smtClean="0"/>
              <a:t>Used for collaborative filtering in recommendation –members have similar tastes and preferences</a:t>
            </a:r>
          </a:p>
          <a:p>
            <a:endParaRPr lang="en-IN" sz="1800" dirty="0" smtClean="0"/>
          </a:p>
          <a:p>
            <a:r>
              <a:rPr lang="en-IN" sz="1800" dirty="0" smtClean="0"/>
              <a:t>Understand the structures of given social networks – functions and properties of network</a:t>
            </a:r>
          </a:p>
          <a:p>
            <a:pPr>
              <a:buNone/>
            </a:pPr>
            <a:endParaRPr lang="en-IN" sz="1800" dirty="0" smtClean="0"/>
          </a:p>
          <a:p>
            <a:r>
              <a:rPr lang="en-IN" sz="1800" dirty="0" smtClean="0"/>
              <a:t>Visualize large-scale social networks - information sharing and diffusions, growth </a:t>
            </a:r>
            <a:endParaRPr lang="en-IN" sz="1800" dirty="0" smtClean="0">
              <a:solidFill>
                <a:srgbClr val="FF0000"/>
              </a:solidFill>
            </a:endParaRPr>
          </a:p>
          <a:p>
            <a:endParaRPr lang="en-IN" sz="1800" dirty="0" smtClean="0"/>
          </a:p>
          <a:p>
            <a:endParaRPr lang="en-IN" sz="1800" dirty="0" smtClean="0"/>
          </a:p>
          <a:p>
            <a:endParaRPr lang="en-IN" sz="1800" dirty="0" smtClean="0"/>
          </a:p>
          <a:p>
            <a:endParaRPr lang="en-IN" sz="1800" dirty="0" smtClean="0"/>
          </a:p>
          <a:p>
            <a:endParaRPr lang="en-US" altLang="en-US" sz="1800" dirty="0" smtClean="0"/>
          </a:p>
          <a:p>
            <a:pPr lvl="1" eaLnBrk="1" hangingPunct="1">
              <a:buNone/>
            </a:pPr>
            <a:endParaRPr lang="en-US" altLang="en-US" sz="18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Definition of Community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000" dirty="0" smtClean="0"/>
              <a:t>Community - </a:t>
            </a:r>
            <a:r>
              <a:rPr lang="en-IN" sz="2000" dirty="0" err="1" smtClean="0"/>
              <a:t>subnetwork</a:t>
            </a:r>
            <a:r>
              <a:rPr lang="en-IN" sz="2000" dirty="0" smtClean="0"/>
              <a:t> with denser intra-community edges than  inter-community edges</a:t>
            </a:r>
          </a:p>
          <a:p>
            <a:r>
              <a:rPr lang="en-IN" sz="2000" dirty="0" smtClean="0"/>
              <a:t>Definitions of community can be classified as: </a:t>
            </a:r>
          </a:p>
          <a:p>
            <a:endParaRPr lang="en-IN" sz="2000" dirty="0" smtClean="0"/>
          </a:p>
          <a:p>
            <a:r>
              <a:rPr lang="en-IN" sz="2000" dirty="0" smtClean="0"/>
              <a:t>Local definitions </a:t>
            </a:r>
          </a:p>
          <a:p>
            <a:endParaRPr lang="en-IN" sz="2000" dirty="0" smtClean="0"/>
          </a:p>
          <a:p>
            <a:r>
              <a:rPr lang="en-IN" sz="2000" dirty="0" smtClean="0"/>
              <a:t>Global definitions </a:t>
            </a:r>
          </a:p>
          <a:p>
            <a:pPr>
              <a:buNone/>
            </a:pPr>
            <a:endParaRPr lang="en-IN" sz="2000" dirty="0" smtClean="0"/>
          </a:p>
          <a:p>
            <a:r>
              <a:rPr lang="en-IN" sz="2000" dirty="0" smtClean="0"/>
              <a:t>Based on vertex similarity </a:t>
            </a:r>
          </a:p>
          <a:p>
            <a:endParaRPr lang="en-IN" dirty="0"/>
          </a:p>
        </p:txBody>
      </p:sp>
    </p:spTree>
  </p:cSld>
  <p:clrMapOvr>
    <a:masterClrMapping/>
  </p:clrMapOvr>
  <p:transition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Local Definitions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000" dirty="0" smtClean="0">
                <a:solidFill>
                  <a:srgbClr val="FF0000"/>
                </a:solidFill>
              </a:rPr>
              <a:t>Focused on vertices of </a:t>
            </a:r>
            <a:r>
              <a:rPr lang="en-IN" sz="2000" dirty="0" err="1" smtClean="0">
                <a:solidFill>
                  <a:srgbClr val="FF0000"/>
                </a:solidFill>
              </a:rPr>
              <a:t>subnetwork</a:t>
            </a:r>
            <a:r>
              <a:rPr lang="en-IN" sz="2000" dirty="0" smtClean="0">
                <a:solidFill>
                  <a:srgbClr val="FF0000"/>
                </a:solidFill>
              </a:rPr>
              <a:t> under investigation and its immediate </a:t>
            </a:r>
            <a:r>
              <a:rPr lang="en-IN" sz="2000" dirty="0" err="1" smtClean="0">
                <a:solidFill>
                  <a:srgbClr val="FF0000"/>
                </a:solidFill>
              </a:rPr>
              <a:t>neighborhood</a:t>
            </a:r>
            <a:endParaRPr lang="en-IN" sz="2000" dirty="0" smtClean="0">
              <a:solidFill>
                <a:srgbClr val="FF0000"/>
              </a:solidFill>
            </a:endParaRPr>
          </a:p>
          <a:p>
            <a:endParaRPr lang="en-IN" sz="2000" dirty="0" smtClean="0"/>
          </a:p>
          <a:p>
            <a:r>
              <a:rPr lang="en-IN" sz="2000" dirty="0" smtClean="0"/>
              <a:t>Self referring ones – </a:t>
            </a:r>
            <a:r>
              <a:rPr lang="en-IN" sz="2000" dirty="0" err="1" smtClean="0"/>
              <a:t>subnetwork</a:t>
            </a:r>
            <a:r>
              <a:rPr lang="en-IN" sz="2000" dirty="0" smtClean="0"/>
              <a:t> </a:t>
            </a:r>
          </a:p>
          <a:p>
            <a:pPr>
              <a:buNone/>
            </a:pPr>
            <a:endParaRPr lang="en-IN" sz="2000" dirty="0" smtClean="0"/>
          </a:p>
          <a:p>
            <a:pPr lvl="1"/>
            <a:r>
              <a:rPr lang="en-IN" sz="1800" dirty="0" smtClean="0"/>
              <a:t>Clique - a maximal </a:t>
            </a:r>
            <a:r>
              <a:rPr lang="en-IN" sz="1800" dirty="0" err="1" smtClean="0"/>
              <a:t>subnetworks</a:t>
            </a:r>
            <a:r>
              <a:rPr lang="en-IN" sz="1800" dirty="0" smtClean="0"/>
              <a:t> where each vertex is adjacent to all the others </a:t>
            </a:r>
          </a:p>
          <a:p>
            <a:pPr lvl="1"/>
            <a:endParaRPr lang="en-IN" sz="1800" dirty="0" smtClean="0"/>
          </a:p>
          <a:p>
            <a:pPr lvl="1"/>
            <a:r>
              <a:rPr lang="en-IN" sz="1800" dirty="0" smtClean="0"/>
              <a:t>n-clique - a maximal </a:t>
            </a:r>
            <a:r>
              <a:rPr lang="en-IN" sz="1800" dirty="0" err="1" smtClean="0"/>
              <a:t>subnetwork</a:t>
            </a:r>
            <a:r>
              <a:rPr lang="en-IN" sz="1800" dirty="0" smtClean="0"/>
              <a:t> such that the distance of each pair of vertices is not larger than n </a:t>
            </a:r>
          </a:p>
          <a:p>
            <a:pPr lvl="1"/>
            <a:endParaRPr lang="en-IN" sz="1800" dirty="0" smtClean="0"/>
          </a:p>
          <a:p>
            <a:pPr lvl="1"/>
            <a:r>
              <a:rPr lang="en-IN" sz="1800" dirty="0" smtClean="0"/>
              <a:t>k-</a:t>
            </a:r>
            <a:r>
              <a:rPr lang="en-IN" sz="1800" dirty="0" err="1" smtClean="0"/>
              <a:t>plex</a:t>
            </a:r>
            <a:r>
              <a:rPr lang="en-IN" sz="1800" dirty="0" smtClean="0"/>
              <a:t> – a maximal </a:t>
            </a:r>
            <a:r>
              <a:rPr lang="en-IN" sz="1800" dirty="0" err="1" smtClean="0"/>
              <a:t>subnetwork</a:t>
            </a:r>
            <a:r>
              <a:rPr lang="en-IN" sz="1800" dirty="0" smtClean="0"/>
              <a:t> such that each vertex is adjacent to all the others except at most k of them </a:t>
            </a:r>
          </a:p>
          <a:p>
            <a:endParaRPr lang="en-IN" sz="2000" dirty="0"/>
          </a:p>
        </p:txBody>
      </p:sp>
    </p:spTree>
  </p:cSld>
  <p:clrMapOvr>
    <a:masterClrMapping/>
  </p:clrMapOvr>
  <p:transition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Contd...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000" dirty="0" smtClean="0"/>
              <a:t>Comparative ones - compares mutual connections of vertices of  </a:t>
            </a:r>
            <a:r>
              <a:rPr lang="en-IN" sz="2000" dirty="0" err="1" smtClean="0"/>
              <a:t>subnetwork</a:t>
            </a:r>
            <a:r>
              <a:rPr lang="en-IN" sz="2000" dirty="0" smtClean="0"/>
              <a:t> with connections with external </a:t>
            </a:r>
            <a:r>
              <a:rPr lang="en-IN" sz="2000" dirty="0" err="1" smtClean="0"/>
              <a:t>neighbors</a:t>
            </a:r>
            <a:endParaRPr lang="en-IN" sz="2000" dirty="0" smtClean="0"/>
          </a:p>
          <a:p>
            <a:endParaRPr lang="en-IN" sz="2000" dirty="0" smtClean="0"/>
          </a:p>
          <a:p>
            <a:r>
              <a:rPr lang="en-IN" sz="2000" dirty="0" smtClean="0"/>
              <a:t>LS set - a </a:t>
            </a:r>
            <a:r>
              <a:rPr lang="en-IN" sz="2000" dirty="0" err="1" smtClean="0"/>
              <a:t>subnetwork</a:t>
            </a:r>
            <a:r>
              <a:rPr lang="en-IN" sz="2000" dirty="0" smtClean="0"/>
              <a:t> where each vertex has more </a:t>
            </a:r>
            <a:r>
              <a:rPr lang="en-IN" sz="2000" dirty="0" err="1" smtClean="0"/>
              <a:t>neighbors</a:t>
            </a:r>
            <a:r>
              <a:rPr lang="en-IN" sz="2000" dirty="0" smtClean="0"/>
              <a:t> inside than outside of the </a:t>
            </a:r>
            <a:r>
              <a:rPr lang="en-IN" sz="2000" dirty="0" err="1" smtClean="0"/>
              <a:t>subnetwork</a:t>
            </a:r>
            <a:r>
              <a:rPr lang="en-IN" sz="2000" dirty="0" smtClean="0"/>
              <a:t> </a:t>
            </a:r>
          </a:p>
          <a:p>
            <a:pPr>
              <a:buNone/>
            </a:pPr>
            <a:endParaRPr lang="en-IN" sz="2000" dirty="0" smtClean="0"/>
          </a:p>
          <a:p>
            <a:r>
              <a:rPr lang="en-IN" sz="2000" dirty="0" smtClean="0"/>
              <a:t>Weak community - the total degrees of </a:t>
            </a:r>
            <a:r>
              <a:rPr lang="en-IN" sz="2000" dirty="0" smtClean="0"/>
              <a:t>vertices </a:t>
            </a:r>
            <a:r>
              <a:rPr lang="en-IN" sz="2000" dirty="0" smtClean="0"/>
              <a:t>inside </a:t>
            </a:r>
            <a:r>
              <a:rPr lang="en-IN" sz="2000" dirty="0" smtClean="0"/>
              <a:t>community &gt; </a:t>
            </a:r>
            <a:r>
              <a:rPr lang="en-IN" sz="2000" dirty="0" smtClean="0"/>
              <a:t>number of edges lying between the community and </a:t>
            </a:r>
            <a:r>
              <a:rPr lang="en-IN" sz="2000" dirty="0" smtClean="0"/>
              <a:t>the rest </a:t>
            </a:r>
            <a:r>
              <a:rPr lang="en-IN" sz="2000" dirty="0" smtClean="0"/>
              <a:t>of </a:t>
            </a:r>
            <a:r>
              <a:rPr lang="en-IN" sz="2000" dirty="0" smtClean="0"/>
              <a:t>network </a:t>
            </a:r>
            <a:endParaRPr lang="en-IN" sz="2000" dirty="0" smtClean="0"/>
          </a:p>
          <a:p>
            <a:endParaRPr lang="en-IN" sz="2000" dirty="0"/>
          </a:p>
        </p:txBody>
      </p:sp>
    </p:spTree>
  </p:cSld>
  <p:clrMapOvr>
    <a:masterClrMapping/>
  </p:clrMapOvr>
  <p:transition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Global Definitions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1700" dirty="0" smtClean="0">
                <a:solidFill>
                  <a:srgbClr val="FF0000"/>
                </a:solidFill>
              </a:rPr>
              <a:t>It characterizes </a:t>
            </a:r>
            <a:r>
              <a:rPr lang="en-IN" sz="1700" dirty="0" smtClean="0">
                <a:solidFill>
                  <a:srgbClr val="FF0000"/>
                </a:solidFill>
              </a:rPr>
              <a:t>a </a:t>
            </a:r>
            <a:r>
              <a:rPr lang="en-IN" sz="1700" dirty="0" err="1" smtClean="0">
                <a:solidFill>
                  <a:srgbClr val="FF0000"/>
                </a:solidFill>
              </a:rPr>
              <a:t>subnetwork</a:t>
            </a:r>
            <a:r>
              <a:rPr lang="en-IN" sz="1700" dirty="0" smtClean="0">
                <a:solidFill>
                  <a:srgbClr val="FF0000"/>
                </a:solidFill>
              </a:rPr>
              <a:t> with respect to the </a:t>
            </a:r>
            <a:r>
              <a:rPr lang="en-IN" sz="1700" dirty="0" smtClean="0">
                <a:solidFill>
                  <a:srgbClr val="FF0000"/>
                </a:solidFill>
              </a:rPr>
              <a:t>network as </a:t>
            </a:r>
            <a:r>
              <a:rPr lang="en-IN" sz="1700" dirty="0" smtClean="0">
                <a:solidFill>
                  <a:srgbClr val="FF0000"/>
                </a:solidFill>
              </a:rPr>
              <a:t>a </a:t>
            </a:r>
            <a:r>
              <a:rPr lang="en-IN" sz="1700" dirty="0" smtClean="0">
                <a:solidFill>
                  <a:srgbClr val="FF0000"/>
                </a:solidFill>
              </a:rPr>
              <a:t>whole</a:t>
            </a:r>
          </a:p>
          <a:p>
            <a:pPr>
              <a:buNone/>
            </a:pPr>
            <a:endParaRPr lang="en-IN" sz="1700" dirty="0" smtClean="0">
              <a:solidFill>
                <a:srgbClr val="FF0000"/>
              </a:solidFill>
            </a:endParaRPr>
          </a:p>
          <a:p>
            <a:r>
              <a:rPr lang="en-IN" sz="1700" dirty="0" smtClean="0"/>
              <a:t>It </a:t>
            </a:r>
            <a:r>
              <a:rPr lang="en-IN" sz="1700" dirty="0" smtClean="0"/>
              <a:t>starts from a null </a:t>
            </a:r>
            <a:r>
              <a:rPr lang="en-IN" sz="1700" dirty="0" smtClean="0"/>
              <a:t>model (</a:t>
            </a:r>
            <a:r>
              <a:rPr lang="en-IN" sz="1700" dirty="0" smtClean="0"/>
              <a:t>Newman and </a:t>
            </a:r>
            <a:r>
              <a:rPr lang="en-IN" sz="1700" dirty="0" smtClean="0"/>
              <a:t>Girvan)</a:t>
            </a:r>
          </a:p>
          <a:p>
            <a:endParaRPr lang="en-IN" sz="1700" dirty="0" smtClean="0"/>
          </a:p>
          <a:p>
            <a:r>
              <a:rPr lang="en-IN" sz="1700" dirty="0" smtClean="0"/>
              <a:t>Null model – a network that matches original network in some  topological features, but no community structure</a:t>
            </a:r>
          </a:p>
          <a:p>
            <a:endParaRPr lang="en-IN" sz="1700" dirty="0" smtClean="0"/>
          </a:p>
          <a:p>
            <a:r>
              <a:rPr lang="en-IN" sz="1700" dirty="0" smtClean="0"/>
              <a:t>To design </a:t>
            </a:r>
            <a:r>
              <a:rPr lang="en-IN" sz="1700" dirty="0" smtClean="0"/>
              <a:t>a null </a:t>
            </a:r>
            <a:r>
              <a:rPr lang="en-IN" sz="1700" dirty="0" smtClean="0"/>
              <a:t>model - introduce </a:t>
            </a:r>
            <a:r>
              <a:rPr lang="en-IN" sz="1700" dirty="0" smtClean="0"/>
              <a:t>randomness in the distribution of edges among </a:t>
            </a:r>
            <a:r>
              <a:rPr lang="en-IN" sz="1700" dirty="0" smtClean="0"/>
              <a:t>vertices of original network</a:t>
            </a:r>
          </a:p>
          <a:p>
            <a:pPr>
              <a:buNone/>
            </a:pPr>
            <a:endParaRPr lang="en-IN" sz="1700" dirty="0" smtClean="0"/>
          </a:p>
          <a:p>
            <a:r>
              <a:rPr lang="en-IN" sz="1700" dirty="0" smtClean="0"/>
              <a:t>Link properties of </a:t>
            </a:r>
            <a:r>
              <a:rPr lang="en-IN" sz="1700" dirty="0" err="1" smtClean="0"/>
              <a:t>subnetworks</a:t>
            </a:r>
            <a:r>
              <a:rPr lang="en-IN" sz="1700" dirty="0" smtClean="0"/>
              <a:t> </a:t>
            </a:r>
            <a:r>
              <a:rPr lang="en-IN" sz="1700" dirty="0" smtClean="0"/>
              <a:t>to the original network, If wide difference </a:t>
            </a:r>
            <a:r>
              <a:rPr lang="en-IN" sz="1700" dirty="0" err="1" smtClean="0"/>
              <a:t>wrt</a:t>
            </a:r>
            <a:r>
              <a:rPr lang="en-IN" sz="1700" dirty="0" smtClean="0"/>
              <a:t> </a:t>
            </a:r>
            <a:r>
              <a:rPr lang="en-IN" sz="1700" dirty="0" err="1" smtClean="0"/>
              <a:t>subnetwork</a:t>
            </a:r>
            <a:r>
              <a:rPr lang="en-IN" sz="1700" dirty="0" smtClean="0"/>
              <a:t>, then it is a community</a:t>
            </a:r>
          </a:p>
          <a:p>
            <a:pPr>
              <a:buNone/>
            </a:pPr>
            <a:endParaRPr lang="en-IN" sz="1700" dirty="0" smtClean="0"/>
          </a:p>
          <a:p>
            <a:r>
              <a:rPr lang="en-IN" sz="1700" dirty="0" smtClean="0">
                <a:solidFill>
                  <a:srgbClr val="FF0000"/>
                </a:solidFill>
              </a:rPr>
              <a:t>Null model is a way to evaluate goodness of partition of network into community  (Modularity)</a:t>
            </a:r>
          </a:p>
          <a:p>
            <a:endParaRPr lang="en-IN" sz="1700" dirty="0"/>
          </a:p>
        </p:txBody>
      </p:sp>
    </p:spTree>
  </p:cSld>
  <p:clrMapOvr>
    <a:masterClrMapping/>
  </p:clrMapOvr>
  <p:transition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b="1" dirty="0" smtClean="0"/>
              <a:t>Definitions Based on Vertex Similarity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1700" dirty="0" smtClean="0">
                <a:solidFill>
                  <a:srgbClr val="FF0000"/>
                </a:solidFill>
              </a:rPr>
              <a:t>Based </a:t>
            </a:r>
            <a:r>
              <a:rPr lang="en-IN" sz="1700" dirty="0" smtClean="0">
                <a:solidFill>
                  <a:srgbClr val="FF0000"/>
                </a:solidFill>
              </a:rPr>
              <a:t>on </a:t>
            </a:r>
            <a:r>
              <a:rPr lang="en-IN" sz="1700" dirty="0" smtClean="0">
                <a:solidFill>
                  <a:srgbClr val="FF0000"/>
                </a:solidFill>
              </a:rPr>
              <a:t>assumptions </a:t>
            </a:r>
            <a:r>
              <a:rPr lang="en-IN" sz="1700" dirty="0" smtClean="0">
                <a:solidFill>
                  <a:srgbClr val="FF0000"/>
                </a:solidFill>
              </a:rPr>
              <a:t>that communities </a:t>
            </a:r>
            <a:r>
              <a:rPr lang="en-IN" sz="1700" dirty="0" smtClean="0">
                <a:solidFill>
                  <a:srgbClr val="FF0000"/>
                </a:solidFill>
              </a:rPr>
              <a:t>are groups </a:t>
            </a:r>
            <a:r>
              <a:rPr lang="en-IN" sz="1700" dirty="0" smtClean="0">
                <a:solidFill>
                  <a:srgbClr val="FF0000"/>
                </a:solidFill>
              </a:rPr>
              <a:t>of vertices which are similar to each </a:t>
            </a:r>
            <a:r>
              <a:rPr lang="en-IN" sz="1700" dirty="0" smtClean="0">
                <a:solidFill>
                  <a:srgbClr val="FF0000"/>
                </a:solidFill>
              </a:rPr>
              <a:t>other</a:t>
            </a:r>
          </a:p>
          <a:p>
            <a:pPr>
              <a:buNone/>
            </a:pPr>
            <a:endParaRPr lang="en-IN" sz="1700" dirty="0" smtClean="0">
              <a:solidFill>
                <a:srgbClr val="FF0000"/>
              </a:solidFill>
            </a:endParaRPr>
          </a:p>
          <a:p>
            <a:r>
              <a:rPr lang="en-IN" sz="1700" dirty="0" smtClean="0"/>
              <a:t>S</a:t>
            </a:r>
            <a:r>
              <a:rPr lang="en-IN" sz="1700" dirty="0" smtClean="0"/>
              <a:t>imilarity </a:t>
            </a:r>
            <a:r>
              <a:rPr lang="en-IN" sz="1700" dirty="0" smtClean="0"/>
              <a:t>between each pair of </a:t>
            </a:r>
            <a:r>
              <a:rPr lang="en-IN" sz="1700" dirty="0" smtClean="0"/>
              <a:t>vertices done quantitatively </a:t>
            </a:r>
          </a:p>
          <a:p>
            <a:pPr>
              <a:buNone/>
            </a:pPr>
            <a:endParaRPr lang="en-IN" sz="1700" dirty="0" smtClean="0"/>
          </a:p>
          <a:p>
            <a:r>
              <a:rPr lang="en-IN" sz="1700" dirty="0" smtClean="0"/>
              <a:t>In Hierarchical clustering - </a:t>
            </a:r>
            <a:r>
              <a:rPr lang="en-IN" sz="1700" dirty="0" smtClean="0"/>
              <a:t>layers of communities </a:t>
            </a:r>
            <a:r>
              <a:rPr lang="en-IN" sz="1700" dirty="0" smtClean="0"/>
              <a:t>composed </a:t>
            </a:r>
            <a:r>
              <a:rPr lang="en-IN" sz="1700" dirty="0" smtClean="0"/>
              <a:t>of vertices </a:t>
            </a:r>
            <a:r>
              <a:rPr lang="en-IN" sz="1700" dirty="0" smtClean="0"/>
              <a:t>similar to </a:t>
            </a:r>
            <a:r>
              <a:rPr lang="en-IN" sz="1700" dirty="0" smtClean="0"/>
              <a:t>each </a:t>
            </a:r>
            <a:r>
              <a:rPr lang="en-IN" sz="1700" dirty="0" smtClean="0"/>
              <a:t>other</a:t>
            </a:r>
          </a:p>
          <a:p>
            <a:pPr>
              <a:buNone/>
            </a:pPr>
            <a:endParaRPr lang="en-IN" sz="1700" dirty="0" smtClean="0"/>
          </a:p>
          <a:p>
            <a:r>
              <a:rPr lang="en-IN" sz="1700" dirty="0" smtClean="0"/>
              <a:t>Ex. </a:t>
            </a:r>
            <a:r>
              <a:rPr lang="en-IN" sz="1700" dirty="0" err="1" smtClean="0"/>
              <a:t>dendrogram</a:t>
            </a:r>
            <a:r>
              <a:rPr lang="en-IN" sz="1700" dirty="0" smtClean="0"/>
              <a:t>, </a:t>
            </a:r>
            <a:r>
              <a:rPr lang="en-IN" sz="1700" dirty="0" smtClean="0"/>
              <a:t>highly </a:t>
            </a:r>
            <a:r>
              <a:rPr lang="en-IN" sz="1700" dirty="0" smtClean="0"/>
              <a:t>similar vertices </a:t>
            </a:r>
            <a:r>
              <a:rPr lang="en-IN" sz="1700" dirty="0" smtClean="0"/>
              <a:t>found in </a:t>
            </a:r>
            <a:r>
              <a:rPr lang="en-IN" sz="1700" dirty="0" smtClean="0"/>
              <a:t>lower </a:t>
            </a:r>
            <a:r>
              <a:rPr lang="en-IN" sz="1700" dirty="0" smtClean="0"/>
              <a:t>part</a:t>
            </a:r>
          </a:p>
          <a:p>
            <a:pPr>
              <a:buNone/>
            </a:pPr>
            <a:endParaRPr lang="en-IN" sz="1700" dirty="0" smtClean="0"/>
          </a:p>
          <a:p>
            <a:r>
              <a:rPr lang="en-IN" sz="1700" dirty="0" err="1" smtClean="0"/>
              <a:t>Subtrees</a:t>
            </a:r>
            <a:r>
              <a:rPr lang="en-IN" sz="1700" dirty="0" smtClean="0"/>
              <a:t> </a:t>
            </a:r>
            <a:r>
              <a:rPr lang="en-IN" sz="1700" dirty="0" smtClean="0"/>
              <a:t>got by cutting </a:t>
            </a:r>
            <a:r>
              <a:rPr lang="en-IN" sz="1700" dirty="0" err="1" smtClean="0"/>
              <a:t>dendrogram</a:t>
            </a:r>
            <a:r>
              <a:rPr lang="en-IN" sz="1700" dirty="0" smtClean="0"/>
              <a:t> with </a:t>
            </a:r>
            <a:r>
              <a:rPr lang="en-IN" sz="1700" dirty="0" smtClean="0"/>
              <a:t>horizontal </a:t>
            </a:r>
            <a:r>
              <a:rPr lang="en-IN" sz="1700" dirty="0" smtClean="0"/>
              <a:t>line </a:t>
            </a:r>
          </a:p>
          <a:p>
            <a:pPr>
              <a:buNone/>
            </a:pPr>
            <a:r>
              <a:rPr lang="en-IN" sz="1700" dirty="0" smtClean="0"/>
              <a:t>      correspond </a:t>
            </a:r>
            <a:r>
              <a:rPr lang="en-IN" sz="1700" dirty="0" smtClean="0"/>
              <a:t>to </a:t>
            </a:r>
            <a:r>
              <a:rPr lang="en-IN" sz="1700" dirty="0" smtClean="0"/>
              <a:t>communities</a:t>
            </a:r>
          </a:p>
          <a:p>
            <a:pPr>
              <a:buNone/>
            </a:pPr>
            <a:endParaRPr lang="en-IN" sz="1700" dirty="0" smtClean="0"/>
          </a:p>
          <a:p>
            <a:r>
              <a:rPr lang="en-IN" sz="1700" dirty="0" smtClean="0"/>
              <a:t>Communities </a:t>
            </a:r>
            <a:r>
              <a:rPr lang="en-IN" sz="1700" dirty="0" smtClean="0"/>
              <a:t>of different </a:t>
            </a:r>
            <a:r>
              <a:rPr lang="en-IN" sz="1700" dirty="0" smtClean="0"/>
              <a:t>granularity got by </a:t>
            </a:r>
            <a:r>
              <a:rPr lang="en-IN" sz="1700" dirty="0" smtClean="0"/>
              <a:t>changing </a:t>
            </a:r>
            <a:r>
              <a:rPr lang="en-IN" sz="1700" dirty="0" smtClean="0"/>
              <a:t>position </a:t>
            </a:r>
            <a:r>
              <a:rPr lang="en-IN" sz="1700" dirty="0" smtClean="0"/>
              <a:t>of </a:t>
            </a:r>
            <a:r>
              <a:rPr lang="en-IN" sz="1700" dirty="0" smtClean="0"/>
              <a:t>horizontal line</a:t>
            </a:r>
          </a:p>
          <a:p>
            <a:endParaRPr lang="en-IN" sz="17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43703" y="3721104"/>
            <a:ext cx="2263806" cy="1314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Evaluating Communities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1700" dirty="0" smtClean="0"/>
              <a:t>Many ways to partition network </a:t>
            </a:r>
            <a:r>
              <a:rPr lang="en-IN" sz="1700" dirty="0" smtClean="0"/>
              <a:t>into </a:t>
            </a:r>
            <a:r>
              <a:rPr lang="en-IN" sz="1700" dirty="0" smtClean="0"/>
              <a:t>communities</a:t>
            </a:r>
          </a:p>
          <a:p>
            <a:r>
              <a:rPr lang="en-IN" sz="1700" dirty="0" smtClean="0"/>
              <a:t>A quality </a:t>
            </a:r>
            <a:r>
              <a:rPr lang="en-IN" sz="1700" dirty="0" smtClean="0"/>
              <a:t>function </a:t>
            </a:r>
            <a:r>
              <a:rPr lang="en-IN" sz="1700" dirty="0" smtClean="0"/>
              <a:t>needed to evaluate goodness of </a:t>
            </a:r>
            <a:r>
              <a:rPr lang="en-IN" sz="1700" dirty="0" smtClean="0"/>
              <a:t>a </a:t>
            </a:r>
            <a:r>
              <a:rPr lang="en-IN" sz="1700" dirty="0" smtClean="0"/>
              <a:t>partition</a:t>
            </a:r>
          </a:p>
          <a:p>
            <a:r>
              <a:rPr lang="en-IN" sz="1700" dirty="0" smtClean="0"/>
              <a:t>M</a:t>
            </a:r>
            <a:r>
              <a:rPr lang="en-IN" sz="1700" dirty="0" smtClean="0"/>
              <a:t>odularity is the </a:t>
            </a:r>
            <a:r>
              <a:rPr lang="en-IN" sz="1700" dirty="0" smtClean="0"/>
              <a:t>quality function </a:t>
            </a:r>
            <a:r>
              <a:rPr lang="en-IN" sz="1700" dirty="0" smtClean="0"/>
              <a:t>proposed by Newman </a:t>
            </a:r>
            <a:r>
              <a:rPr lang="en-IN" sz="1700" dirty="0" smtClean="0"/>
              <a:t>and </a:t>
            </a:r>
            <a:r>
              <a:rPr lang="en-IN" sz="1700" dirty="0" err="1" smtClean="0"/>
              <a:t>Girivan</a:t>
            </a:r>
            <a:r>
              <a:rPr lang="en-IN" sz="1700" dirty="0" smtClean="0"/>
              <a:t>:</a:t>
            </a:r>
          </a:p>
          <a:p>
            <a:endParaRPr lang="en-IN" sz="1700" dirty="0" smtClean="0"/>
          </a:p>
          <a:p>
            <a:endParaRPr lang="en-IN" sz="1700" dirty="0" smtClean="0"/>
          </a:p>
          <a:p>
            <a:endParaRPr lang="en-IN" sz="1700" dirty="0" smtClean="0"/>
          </a:p>
          <a:p>
            <a:r>
              <a:rPr lang="en-IN" sz="1700" dirty="0" smtClean="0"/>
              <a:t> </a:t>
            </a:r>
            <a:r>
              <a:rPr lang="en-IN" sz="1700" dirty="0" smtClean="0"/>
              <a:t>n</a:t>
            </a:r>
            <a:r>
              <a:rPr lang="en-IN" sz="1700" baseline="-25000" dirty="0" smtClean="0"/>
              <a:t>m </a:t>
            </a:r>
            <a:r>
              <a:rPr lang="en-IN" sz="1700" dirty="0" smtClean="0"/>
              <a:t>is the number of </a:t>
            </a:r>
            <a:r>
              <a:rPr lang="en-IN" sz="1700" dirty="0" smtClean="0"/>
              <a:t>communities</a:t>
            </a:r>
          </a:p>
          <a:p>
            <a:r>
              <a:rPr lang="en-IN" sz="1700" dirty="0" smtClean="0"/>
              <a:t> </a:t>
            </a:r>
            <a:r>
              <a:rPr lang="en-IN" sz="1700" dirty="0" err="1" smtClean="0"/>
              <a:t>l</a:t>
            </a:r>
            <a:r>
              <a:rPr lang="en-IN" sz="1700" baseline="-25000" dirty="0" err="1" smtClean="0"/>
              <a:t>s</a:t>
            </a:r>
            <a:r>
              <a:rPr lang="en-IN" sz="1700" dirty="0" smtClean="0"/>
              <a:t> is the total number of edges </a:t>
            </a:r>
            <a:r>
              <a:rPr lang="en-IN" sz="1700" dirty="0" smtClean="0"/>
              <a:t>joining vertices </a:t>
            </a:r>
            <a:r>
              <a:rPr lang="en-IN" sz="1700" dirty="0" smtClean="0"/>
              <a:t>of community </a:t>
            </a:r>
            <a:r>
              <a:rPr lang="en-IN" sz="1700" dirty="0" smtClean="0"/>
              <a:t>s</a:t>
            </a:r>
          </a:p>
          <a:p>
            <a:r>
              <a:rPr lang="en-IN" sz="1700" dirty="0" err="1" smtClean="0"/>
              <a:t>d</a:t>
            </a:r>
            <a:r>
              <a:rPr lang="en-IN" sz="1700" baseline="-25000" dirty="0" err="1" smtClean="0"/>
              <a:t>s</a:t>
            </a:r>
            <a:r>
              <a:rPr lang="en-IN" sz="1700" dirty="0" smtClean="0"/>
              <a:t> </a:t>
            </a:r>
            <a:r>
              <a:rPr lang="en-IN" sz="1700" dirty="0" smtClean="0"/>
              <a:t>is the </a:t>
            </a:r>
            <a:r>
              <a:rPr lang="en-IN" sz="1700" dirty="0" smtClean="0"/>
              <a:t>sum </a:t>
            </a:r>
            <a:r>
              <a:rPr lang="en-IN" sz="1700" dirty="0" smtClean="0"/>
              <a:t>of the degrees of the vertices of </a:t>
            </a:r>
            <a:r>
              <a:rPr lang="en-IN" sz="1700" dirty="0" smtClean="0"/>
              <a:t>s</a:t>
            </a:r>
          </a:p>
          <a:p>
            <a:r>
              <a:rPr lang="en-IN" sz="1700" dirty="0" smtClean="0"/>
              <a:t>upper </a:t>
            </a:r>
            <a:r>
              <a:rPr lang="en-IN" sz="1700" dirty="0" smtClean="0"/>
              <a:t>term </a:t>
            </a:r>
            <a:r>
              <a:rPr lang="en-IN" sz="1700" dirty="0" smtClean="0"/>
              <a:t>in each summand represents </a:t>
            </a:r>
            <a:r>
              <a:rPr lang="en-IN" sz="1700" dirty="0" smtClean="0"/>
              <a:t>fraction of edges of </a:t>
            </a:r>
            <a:r>
              <a:rPr lang="en-IN" sz="1700" dirty="0" smtClean="0"/>
              <a:t>network </a:t>
            </a:r>
            <a:r>
              <a:rPr lang="en-IN" sz="1700" dirty="0" smtClean="0"/>
              <a:t>inside </a:t>
            </a:r>
            <a:r>
              <a:rPr lang="en-IN" sz="1700" dirty="0" smtClean="0"/>
              <a:t>community</a:t>
            </a:r>
          </a:p>
          <a:p>
            <a:r>
              <a:rPr lang="en-IN" sz="1700" dirty="0" smtClean="0"/>
              <a:t>lower </a:t>
            </a:r>
            <a:r>
              <a:rPr lang="en-IN" sz="1700" dirty="0" smtClean="0"/>
              <a:t>term represents the </a:t>
            </a:r>
            <a:r>
              <a:rPr lang="en-IN" sz="1700" dirty="0" smtClean="0"/>
              <a:t>expected fraction </a:t>
            </a:r>
            <a:r>
              <a:rPr lang="en-IN" sz="1700" dirty="0" smtClean="0"/>
              <a:t>of edges </a:t>
            </a:r>
            <a:r>
              <a:rPr lang="en-IN" sz="1700" dirty="0" smtClean="0"/>
              <a:t>in random </a:t>
            </a:r>
            <a:r>
              <a:rPr lang="en-IN" sz="1700" dirty="0" smtClean="0"/>
              <a:t>network with </a:t>
            </a:r>
            <a:r>
              <a:rPr lang="en-IN" sz="1700" dirty="0" smtClean="0"/>
              <a:t>same </a:t>
            </a:r>
            <a:r>
              <a:rPr lang="en-IN" sz="1700" dirty="0" smtClean="0"/>
              <a:t>degree for each </a:t>
            </a:r>
            <a:r>
              <a:rPr lang="en-IN" sz="1700" dirty="0" smtClean="0"/>
              <a:t>vertex  (null model)</a:t>
            </a:r>
          </a:p>
          <a:p>
            <a:r>
              <a:rPr lang="en-IN" sz="1700" dirty="0" smtClean="0"/>
              <a:t>i.e. comparison </a:t>
            </a:r>
            <a:r>
              <a:rPr lang="en-IN" sz="1700" dirty="0" smtClean="0"/>
              <a:t>between real and </a:t>
            </a:r>
            <a:r>
              <a:rPr lang="en-IN" sz="1700" dirty="0" smtClean="0"/>
              <a:t>expected edges</a:t>
            </a:r>
            <a:endParaRPr lang="en-IN" sz="17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74967" y="2479662"/>
            <a:ext cx="3257550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Contd...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1700" dirty="0" smtClean="0"/>
              <a:t>Newman and </a:t>
            </a:r>
            <a:r>
              <a:rPr lang="en-IN" sz="1700" dirty="0" err="1" smtClean="0"/>
              <a:t>Girivan</a:t>
            </a:r>
            <a:r>
              <a:rPr lang="en-IN" sz="1700" dirty="0" smtClean="0"/>
              <a:t> </a:t>
            </a:r>
            <a:r>
              <a:rPr lang="en-IN" sz="1700" dirty="0" smtClean="0"/>
              <a:t> formula implies:</a:t>
            </a:r>
          </a:p>
          <a:p>
            <a:pPr>
              <a:buNone/>
            </a:pPr>
            <a:endParaRPr lang="en-IN" sz="1700" dirty="0" smtClean="0"/>
          </a:p>
          <a:p>
            <a:r>
              <a:rPr lang="en-IN" sz="1700" dirty="0" err="1" smtClean="0"/>
              <a:t>Subnetwork</a:t>
            </a:r>
            <a:r>
              <a:rPr lang="en-IN" sz="1700" dirty="0" smtClean="0"/>
              <a:t> is </a:t>
            </a:r>
            <a:r>
              <a:rPr lang="en-IN" sz="1700" dirty="0" smtClean="0"/>
              <a:t>a </a:t>
            </a:r>
            <a:r>
              <a:rPr lang="en-IN" sz="1700" dirty="0" smtClean="0"/>
              <a:t>community, </a:t>
            </a:r>
            <a:r>
              <a:rPr lang="en-IN" sz="1700" dirty="0" smtClean="0"/>
              <a:t>if </a:t>
            </a:r>
            <a:r>
              <a:rPr lang="en-IN" sz="1700" dirty="0" err="1" smtClean="0"/>
              <a:t>no.edges</a:t>
            </a:r>
            <a:r>
              <a:rPr lang="en-IN" sz="1700" dirty="0" smtClean="0"/>
              <a:t> </a:t>
            </a:r>
            <a:r>
              <a:rPr lang="en-IN" sz="1700" dirty="0" smtClean="0"/>
              <a:t>inside </a:t>
            </a:r>
            <a:r>
              <a:rPr lang="en-IN" sz="1700" dirty="0" smtClean="0"/>
              <a:t>&gt; </a:t>
            </a:r>
            <a:r>
              <a:rPr lang="en-IN" sz="1700" dirty="0" smtClean="0"/>
              <a:t>expected </a:t>
            </a:r>
            <a:r>
              <a:rPr lang="en-IN" sz="1700" dirty="0" smtClean="0"/>
              <a:t>number in </a:t>
            </a:r>
            <a:r>
              <a:rPr lang="en-IN" sz="1700" dirty="0" smtClean="0"/>
              <a:t>modularity’s null </a:t>
            </a:r>
            <a:r>
              <a:rPr lang="en-IN" sz="1700" dirty="0" smtClean="0"/>
              <a:t>model (if true </a:t>
            </a:r>
            <a:r>
              <a:rPr lang="en-IN" sz="1700" dirty="0" smtClean="0"/>
              <a:t>more tightly connected </a:t>
            </a:r>
            <a:r>
              <a:rPr lang="en-IN" sz="1700" dirty="0" smtClean="0"/>
              <a:t>)</a:t>
            </a:r>
          </a:p>
          <a:p>
            <a:pPr>
              <a:buNone/>
            </a:pPr>
            <a:endParaRPr lang="en-IN" sz="1700" dirty="0" smtClean="0"/>
          </a:p>
          <a:p>
            <a:r>
              <a:rPr lang="en-IN" sz="1700" dirty="0" smtClean="0"/>
              <a:t>Large +</a:t>
            </a:r>
            <a:r>
              <a:rPr lang="en-IN" sz="1700" dirty="0" err="1" smtClean="0"/>
              <a:t>ve</a:t>
            </a:r>
            <a:r>
              <a:rPr lang="en-IN" sz="1700" dirty="0" smtClean="0"/>
              <a:t> Q indicates </a:t>
            </a:r>
            <a:r>
              <a:rPr lang="en-IN" sz="1700" dirty="0" smtClean="0"/>
              <a:t>good </a:t>
            </a:r>
            <a:r>
              <a:rPr lang="en-IN" sz="1700" dirty="0" smtClean="0"/>
              <a:t>partitions</a:t>
            </a:r>
          </a:p>
          <a:p>
            <a:pPr>
              <a:buNone/>
            </a:pPr>
            <a:endParaRPr lang="en-IN" sz="1700" dirty="0" smtClean="0"/>
          </a:p>
          <a:p>
            <a:r>
              <a:rPr lang="en-IN" sz="1700" dirty="0" smtClean="0"/>
              <a:t>M</a:t>
            </a:r>
            <a:r>
              <a:rPr lang="en-IN" sz="1700" dirty="0" smtClean="0"/>
              <a:t>odularity </a:t>
            </a:r>
            <a:r>
              <a:rPr lang="en-IN" sz="1700" dirty="0" smtClean="0"/>
              <a:t>of </a:t>
            </a:r>
            <a:r>
              <a:rPr lang="en-IN" sz="1700" dirty="0" smtClean="0"/>
              <a:t>whole </a:t>
            </a:r>
            <a:r>
              <a:rPr lang="en-IN" sz="1700" dirty="0" smtClean="0"/>
              <a:t>network, taken </a:t>
            </a:r>
            <a:r>
              <a:rPr lang="en-IN" sz="1700" dirty="0" smtClean="0"/>
              <a:t>as single community</a:t>
            </a:r>
            <a:r>
              <a:rPr lang="en-IN" sz="1700" dirty="0" smtClean="0"/>
              <a:t>, is </a:t>
            </a:r>
            <a:r>
              <a:rPr lang="en-IN" sz="1700" dirty="0" smtClean="0"/>
              <a:t>zero </a:t>
            </a:r>
          </a:p>
          <a:p>
            <a:endParaRPr lang="en-IN" sz="1700" dirty="0" smtClean="0"/>
          </a:p>
          <a:p>
            <a:r>
              <a:rPr lang="en-IN" sz="1700" dirty="0" smtClean="0"/>
              <a:t>Modularity </a:t>
            </a:r>
            <a:r>
              <a:rPr lang="en-IN" sz="1700" dirty="0" smtClean="0"/>
              <a:t>is always smaller than </a:t>
            </a:r>
            <a:r>
              <a:rPr lang="en-IN" sz="1700" dirty="0" smtClean="0"/>
              <a:t>one, but can </a:t>
            </a:r>
            <a:r>
              <a:rPr lang="en-IN" sz="1700" dirty="0" smtClean="0"/>
              <a:t>be </a:t>
            </a:r>
            <a:r>
              <a:rPr lang="en-IN" sz="1700" dirty="0" smtClean="0"/>
              <a:t>–</a:t>
            </a:r>
            <a:r>
              <a:rPr lang="en-IN" sz="1700" dirty="0" err="1" smtClean="0"/>
              <a:t>ve</a:t>
            </a:r>
            <a:endParaRPr lang="en-IN" sz="1700" dirty="0" smtClean="0"/>
          </a:p>
          <a:p>
            <a:pPr>
              <a:buNone/>
            </a:pPr>
            <a:endParaRPr lang="en-IN" sz="1700" dirty="0" smtClean="0"/>
          </a:p>
          <a:p>
            <a:r>
              <a:rPr lang="en-IN" sz="1700" dirty="0" smtClean="0">
                <a:solidFill>
                  <a:srgbClr val="FF0000"/>
                </a:solidFill>
              </a:rPr>
              <a:t>Modularity </a:t>
            </a:r>
            <a:r>
              <a:rPr lang="en-IN" sz="1700" dirty="0" smtClean="0">
                <a:solidFill>
                  <a:srgbClr val="FF0000"/>
                </a:solidFill>
              </a:rPr>
              <a:t>optimization is a popular method for community </a:t>
            </a:r>
            <a:r>
              <a:rPr lang="en-IN" sz="1700" dirty="0" smtClean="0">
                <a:solidFill>
                  <a:srgbClr val="FF0000"/>
                </a:solidFill>
              </a:rPr>
              <a:t>detection</a:t>
            </a:r>
          </a:p>
          <a:p>
            <a:pPr>
              <a:buNone/>
            </a:pPr>
            <a:endParaRPr lang="en-IN" sz="1700" dirty="0" smtClean="0">
              <a:solidFill>
                <a:srgbClr val="FF0000"/>
              </a:solidFill>
            </a:endParaRPr>
          </a:p>
          <a:p>
            <a:r>
              <a:rPr lang="en-IN" sz="1800" dirty="0" smtClean="0"/>
              <a:t>Modularity </a:t>
            </a:r>
            <a:r>
              <a:rPr lang="en-IN" sz="1800" dirty="0" smtClean="0"/>
              <a:t>optimization </a:t>
            </a:r>
            <a:r>
              <a:rPr lang="en-IN" sz="1800" dirty="0" smtClean="0">
                <a:solidFill>
                  <a:srgbClr val="FF0000"/>
                </a:solidFill>
              </a:rPr>
              <a:t>fails</a:t>
            </a:r>
            <a:r>
              <a:rPr lang="en-IN" sz="1800" dirty="0" smtClean="0"/>
              <a:t> for communities </a:t>
            </a:r>
            <a:r>
              <a:rPr lang="en-IN" sz="1800" dirty="0" smtClean="0"/>
              <a:t>smaller than </a:t>
            </a:r>
            <a:r>
              <a:rPr lang="en-IN" sz="1800" dirty="0" smtClean="0"/>
              <a:t>scale (depends on size of network and resolution limit – degree of interconnectedness of community )</a:t>
            </a:r>
            <a:endParaRPr lang="en-IN" sz="1800" dirty="0" smtClean="0"/>
          </a:p>
        </p:txBody>
      </p:sp>
    </p:spTree>
  </p:cSld>
  <p:clrMapOvr>
    <a:masterClrMapping/>
  </p:clrMapOvr>
  <p:transition>
    <p:wipe dir="r"/>
  </p:transition>
</p:sld>
</file>

<file path=ppt/theme/theme1.xml><?xml version="1.0" encoding="utf-8"?>
<a:theme xmlns:a="http://schemas.openxmlformats.org/drawingml/2006/main" name="Default Design">
  <a:themeElements>
    <a:clrScheme name="Default Design 7">
      <a:dk1>
        <a:srgbClr val="003366"/>
      </a:dk1>
      <a:lt1>
        <a:srgbClr val="6698CC"/>
      </a:lt1>
      <a:dk2>
        <a:srgbClr val="FFFFFF"/>
      </a:dk2>
      <a:lt2>
        <a:srgbClr val="B3CCE6"/>
      </a:lt2>
      <a:accent1>
        <a:srgbClr val="336599"/>
      </a:accent1>
      <a:accent2>
        <a:srgbClr val="2E4C6B"/>
      </a:accent2>
      <a:accent3>
        <a:srgbClr val="B8CAE2"/>
      </a:accent3>
      <a:accent4>
        <a:srgbClr val="002A56"/>
      </a:accent4>
      <a:accent5>
        <a:srgbClr val="ADB8CA"/>
      </a:accent5>
      <a:accent6>
        <a:srgbClr val="294460"/>
      </a:accent6>
      <a:hlink>
        <a:srgbClr val="0B54A3"/>
      </a:hlink>
      <a:folHlink>
        <a:srgbClr val="0B73E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E2ECF6"/>
        </a:solidFill>
        <a:ln w="76200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E2ECF6"/>
        </a:solidFill>
        <a:ln w="76200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Default Design 1">
        <a:dk1>
          <a:srgbClr val="005A58"/>
        </a:dk1>
        <a:lt1>
          <a:srgbClr val="FFFFFF"/>
        </a:lt1>
        <a:dk2>
          <a:srgbClr val="008080"/>
        </a:dk2>
        <a:lt2>
          <a:srgbClr val="FFFFCC"/>
        </a:lt2>
        <a:accent1>
          <a:srgbClr val="006462"/>
        </a:accent1>
        <a:accent2>
          <a:srgbClr val="008080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007373"/>
        </a:accent6>
        <a:hlink>
          <a:srgbClr val="00ACA8"/>
        </a:hlink>
        <a:folHlink>
          <a:srgbClr val="00444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342F61"/>
        </a:dk1>
        <a:lt1>
          <a:srgbClr val="FFFFFF"/>
        </a:lt1>
        <a:dk2>
          <a:srgbClr val="8794D5"/>
        </a:dk2>
        <a:lt2>
          <a:srgbClr val="FFFFFF"/>
        </a:lt2>
        <a:accent1>
          <a:srgbClr val="504D80"/>
        </a:accent1>
        <a:accent2>
          <a:srgbClr val="9791CA"/>
        </a:accent2>
        <a:accent3>
          <a:srgbClr val="C3C8E7"/>
        </a:accent3>
        <a:accent4>
          <a:srgbClr val="DADADA"/>
        </a:accent4>
        <a:accent5>
          <a:srgbClr val="B3B2C0"/>
        </a:accent5>
        <a:accent6>
          <a:srgbClr val="8883B7"/>
        </a:accent6>
        <a:hlink>
          <a:srgbClr val="322D5A"/>
        </a:hlink>
        <a:folHlink>
          <a:srgbClr val="544C9E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DBA6"/>
        </a:lt1>
        <a:dk2>
          <a:srgbClr val="000000"/>
        </a:dk2>
        <a:lt2>
          <a:srgbClr val="FFAC31"/>
        </a:lt2>
        <a:accent1>
          <a:srgbClr val="FF9900"/>
        </a:accent1>
        <a:accent2>
          <a:srgbClr val="FFCC80"/>
        </a:accent2>
        <a:accent3>
          <a:srgbClr val="FFEAD0"/>
        </a:accent3>
        <a:accent4>
          <a:srgbClr val="000000"/>
        </a:accent4>
        <a:accent5>
          <a:srgbClr val="FFCAAA"/>
        </a:accent5>
        <a:accent6>
          <a:srgbClr val="E7B973"/>
        </a:accent6>
        <a:hlink>
          <a:srgbClr val="E68A00"/>
        </a:hlink>
        <a:folHlink>
          <a:srgbClr val="FF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66CCCC"/>
        </a:dk1>
        <a:lt1>
          <a:srgbClr val="FFFFFF"/>
        </a:lt1>
        <a:dk2>
          <a:srgbClr val="2E6B6B"/>
        </a:dk2>
        <a:lt2>
          <a:srgbClr val="2E6B6B"/>
        </a:lt2>
        <a:accent1>
          <a:srgbClr val="9ADEDC"/>
        </a:accent1>
        <a:accent2>
          <a:srgbClr val="45A3A1"/>
        </a:accent2>
        <a:accent3>
          <a:srgbClr val="ADBABA"/>
        </a:accent3>
        <a:accent4>
          <a:srgbClr val="DADADA"/>
        </a:accent4>
        <a:accent5>
          <a:srgbClr val="CAECEB"/>
        </a:accent5>
        <a:accent6>
          <a:srgbClr val="3E9391"/>
        </a:accent6>
        <a:hlink>
          <a:srgbClr val="45A3A1"/>
        </a:hlink>
        <a:folHlink>
          <a:srgbClr val="9ADED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B3CCE6"/>
        </a:dk1>
        <a:lt1>
          <a:srgbClr val="FFFFFF"/>
        </a:lt1>
        <a:dk2>
          <a:srgbClr val="6698CC"/>
        </a:dk2>
        <a:lt2>
          <a:srgbClr val="FFFFFF"/>
        </a:lt2>
        <a:accent1>
          <a:srgbClr val="336599"/>
        </a:accent1>
        <a:accent2>
          <a:srgbClr val="2E4C6B"/>
        </a:accent2>
        <a:accent3>
          <a:srgbClr val="B8CAE2"/>
        </a:accent3>
        <a:accent4>
          <a:srgbClr val="DADADA"/>
        </a:accent4>
        <a:accent5>
          <a:srgbClr val="ADB8CA"/>
        </a:accent5>
        <a:accent6>
          <a:srgbClr val="294460"/>
        </a:accent6>
        <a:hlink>
          <a:srgbClr val="0B54A3"/>
        </a:hlink>
        <a:folHlink>
          <a:srgbClr val="0B73E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496B2E"/>
        </a:dk1>
        <a:lt1>
          <a:srgbClr val="CCE3B5"/>
        </a:lt1>
        <a:dk2>
          <a:srgbClr val="619933"/>
        </a:dk2>
        <a:lt2>
          <a:srgbClr val="F2F8ED"/>
        </a:lt2>
        <a:accent1>
          <a:srgbClr val="94CC66"/>
        </a:accent1>
        <a:accent2>
          <a:srgbClr val="FFFFFF"/>
        </a:accent2>
        <a:accent3>
          <a:srgbClr val="E2EFD7"/>
        </a:accent3>
        <a:accent4>
          <a:srgbClr val="3D5A26"/>
        </a:accent4>
        <a:accent5>
          <a:srgbClr val="C8E2B8"/>
        </a:accent5>
        <a:accent6>
          <a:srgbClr val="E7E7E7"/>
        </a:accent6>
        <a:hlink>
          <a:srgbClr val="4891EA"/>
        </a:hlink>
        <a:folHlink>
          <a:srgbClr val="7AAFF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3366"/>
        </a:dk1>
        <a:lt1>
          <a:srgbClr val="6698CC"/>
        </a:lt1>
        <a:dk2>
          <a:srgbClr val="FFFFFF"/>
        </a:dk2>
        <a:lt2>
          <a:srgbClr val="B3CCE6"/>
        </a:lt2>
        <a:accent1>
          <a:srgbClr val="336599"/>
        </a:accent1>
        <a:accent2>
          <a:srgbClr val="2E4C6B"/>
        </a:accent2>
        <a:accent3>
          <a:srgbClr val="B8CAE2"/>
        </a:accent3>
        <a:accent4>
          <a:srgbClr val="002A56"/>
        </a:accent4>
        <a:accent5>
          <a:srgbClr val="ADB8CA"/>
        </a:accent5>
        <a:accent6>
          <a:srgbClr val="294460"/>
        </a:accent6>
        <a:hlink>
          <a:srgbClr val="0B54A3"/>
        </a:hlink>
        <a:folHlink>
          <a:srgbClr val="0B73E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3519</TotalTime>
  <Words>973</Words>
  <Application>Microsoft Office PowerPoint</Application>
  <PresentationFormat>On-screen Show (4:3)</PresentationFormat>
  <Paragraphs>146</Paragraphs>
  <Slides>15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Default Design</vt:lpstr>
      <vt:lpstr>  Detecting Communities in Social Network</vt:lpstr>
      <vt:lpstr>Introduction</vt:lpstr>
      <vt:lpstr>Definition of Community</vt:lpstr>
      <vt:lpstr>Local Definitions</vt:lpstr>
      <vt:lpstr>Contd...</vt:lpstr>
      <vt:lpstr>Global Definitions</vt:lpstr>
      <vt:lpstr>Definitions Based on Vertex Similarity</vt:lpstr>
      <vt:lpstr>Evaluating Communities</vt:lpstr>
      <vt:lpstr>Contd...</vt:lpstr>
      <vt:lpstr>Methods for Community Detection</vt:lpstr>
      <vt:lpstr>  Divisive Algorithms  </vt:lpstr>
      <vt:lpstr>Contd...</vt:lpstr>
      <vt:lpstr>Modularity Optimization</vt:lpstr>
      <vt:lpstr>Spectral Algorithms</vt:lpstr>
      <vt:lpstr>Other Algorithms &amp; Tools</vt:lpstr>
    </vt:vector>
  </TitlesOfParts>
  <Company>Clearly Presented Ltd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Formal Powerpoint presentation</dc:title>
  <dc:creator>Presentation Magazine</dc:creator>
  <cp:lastModifiedBy>staff</cp:lastModifiedBy>
  <cp:revision>107</cp:revision>
  <dcterms:created xsi:type="dcterms:W3CDTF">2005-03-15T10:04:38Z</dcterms:created>
  <dcterms:modified xsi:type="dcterms:W3CDTF">2017-02-16T07:14:45Z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ublisher">
    <vt:lpwstr>www.presentationmagazine.com</vt:lpwstr>
  </property>
</Properties>
</file>