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7" r:id="rId2"/>
    <p:sldMasterId id="2147483699" r:id="rId3"/>
  </p:sldMasterIdLst>
  <p:notesMasterIdLst>
    <p:notesMasterId r:id="rId86"/>
  </p:notesMasterIdLst>
  <p:sldIdLst>
    <p:sldId id="256" r:id="rId4"/>
    <p:sldId id="266" r:id="rId5"/>
    <p:sldId id="305" r:id="rId6"/>
    <p:sldId id="306" r:id="rId7"/>
    <p:sldId id="267" r:id="rId8"/>
    <p:sldId id="268" r:id="rId9"/>
    <p:sldId id="269" r:id="rId10"/>
    <p:sldId id="270" r:id="rId11"/>
    <p:sldId id="372" r:id="rId12"/>
    <p:sldId id="273" r:id="rId13"/>
    <p:sldId id="277" r:id="rId14"/>
    <p:sldId id="279" r:id="rId15"/>
    <p:sldId id="367" r:id="rId16"/>
    <p:sldId id="311" r:id="rId17"/>
    <p:sldId id="312" r:id="rId18"/>
    <p:sldId id="313" r:id="rId19"/>
    <p:sldId id="307" r:id="rId20"/>
    <p:sldId id="368" r:id="rId21"/>
    <p:sldId id="370" r:id="rId22"/>
    <p:sldId id="369" r:id="rId23"/>
    <p:sldId id="280" r:id="rId24"/>
    <p:sldId id="371" r:id="rId25"/>
    <p:sldId id="289" r:id="rId26"/>
    <p:sldId id="290" r:id="rId27"/>
    <p:sldId id="291" r:id="rId28"/>
    <p:sldId id="292" r:id="rId29"/>
    <p:sldId id="296" r:id="rId30"/>
    <p:sldId id="314" r:id="rId31"/>
    <p:sldId id="317" r:id="rId32"/>
    <p:sldId id="315" r:id="rId33"/>
    <p:sldId id="316" r:id="rId34"/>
    <p:sldId id="297" r:id="rId35"/>
    <p:sldId id="353" r:id="rId36"/>
    <p:sldId id="318" r:id="rId37"/>
    <p:sldId id="319" r:id="rId38"/>
    <p:sldId id="330" r:id="rId39"/>
    <p:sldId id="329" r:id="rId40"/>
    <p:sldId id="322" r:id="rId41"/>
    <p:sldId id="323" r:id="rId42"/>
    <p:sldId id="324" r:id="rId43"/>
    <p:sldId id="325" r:id="rId44"/>
    <p:sldId id="326" r:id="rId45"/>
    <p:sldId id="327" r:id="rId46"/>
    <p:sldId id="328" r:id="rId47"/>
    <p:sldId id="331" r:id="rId48"/>
    <p:sldId id="332" r:id="rId49"/>
    <p:sldId id="333" r:id="rId50"/>
    <p:sldId id="334" r:id="rId51"/>
    <p:sldId id="335" r:id="rId52"/>
    <p:sldId id="336" r:id="rId53"/>
    <p:sldId id="337" r:id="rId54"/>
    <p:sldId id="345" r:id="rId55"/>
    <p:sldId id="344" r:id="rId56"/>
    <p:sldId id="355" r:id="rId57"/>
    <p:sldId id="356" r:id="rId58"/>
    <p:sldId id="338" r:id="rId59"/>
    <p:sldId id="342" r:id="rId60"/>
    <p:sldId id="339" r:id="rId61"/>
    <p:sldId id="340" r:id="rId62"/>
    <p:sldId id="341" r:id="rId63"/>
    <p:sldId id="343" r:id="rId64"/>
    <p:sldId id="298" r:id="rId65"/>
    <p:sldId id="299" r:id="rId66"/>
    <p:sldId id="346" r:id="rId67"/>
    <p:sldId id="348" r:id="rId68"/>
    <p:sldId id="349" r:id="rId69"/>
    <p:sldId id="350" r:id="rId70"/>
    <p:sldId id="351" r:id="rId71"/>
    <p:sldId id="352" r:id="rId72"/>
    <p:sldId id="365" r:id="rId73"/>
    <p:sldId id="354" r:id="rId74"/>
    <p:sldId id="366" r:id="rId75"/>
    <p:sldId id="358" r:id="rId76"/>
    <p:sldId id="359" r:id="rId77"/>
    <p:sldId id="360" r:id="rId78"/>
    <p:sldId id="361" r:id="rId79"/>
    <p:sldId id="362" r:id="rId80"/>
    <p:sldId id="363" r:id="rId81"/>
    <p:sldId id="364" r:id="rId82"/>
    <p:sldId id="308" r:id="rId83"/>
    <p:sldId id="265" r:id="rId84"/>
    <p:sldId id="357" r:id="rId8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clrMru>
    <a:srgbClr val="0066CC"/>
    <a:srgbClr val="0033CC"/>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tableStyles" Target="tableStyles.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B799DC-C7E2-47A0-A018-88584E100BA8}" type="datetimeFigureOut">
              <a:rPr lang="en-US" smtClean="0"/>
              <a:pPr/>
              <a:t>8/19/2016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CE7EFD-3659-4AE7-BC1A-8AE14455DF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F5BD78D-F5AA-4900-8FEF-656749E6EF28}" type="slidenum">
              <a:rPr lang="en-US">
                <a:ea typeface="ＭＳ Ｐゴシック" pitchFamily="34" charset="-128"/>
              </a:rPr>
              <a:pPr fontAlgn="base">
                <a:spcBef>
                  <a:spcPct val="0"/>
                </a:spcBef>
                <a:spcAft>
                  <a:spcPct val="0"/>
                </a:spcAft>
              </a:pPr>
              <a:t>2</a:t>
            </a:fld>
            <a:endParaRPr lang="en-US">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57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CDF1A65-CCB7-4E60-945C-9D875976A98B}" type="slidenum">
              <a:rPr lang="en-US">
                <a:ea typeface="ＭＳ Ｐゴシック" pitchFamily="34" charset="-128"/>
              </a:rPr>
              <a:pPr fontAlgn="base">
                <a:spcBef>
                  <a:spcPct val="0"/>
                </a:spcBef>
                <a:spcAft>
                  <a:spcPct val="0"/>
                </a:spcAft>
              </a:pPr>
              <a:t>11</a:t>
            </a:fld>
            <a:endParaRPr lang="en-US">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78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004D8F-C4F6-4B9E-A359-14878D03C2E4}" type="slidenum">
              <a:rPr lang="en-US">
                <a:ea typeface="ＭＳ Ｐゴシック" pitchFamily="34" charset="-128"/>
              </a:rPr>
              <a:pPr fontAlgn="base">
                <a:spcBef>
                  <a:spcPct val="0"/>
                </a:spcBef>
                <a:spcAft>
                  <a:spcPct val="0"/>
                </a:spcAft>
              </a:pPr>
              <a:t>12</a:t>
            </a:fld>
            <a:endParaRPr lang="en-US">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98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41451C7-8A2E-456E-B1A0-3289697FC37B}" type="slidenum">
              <a:rPr lang="en-US">
                <a:ea typeface="ＭＳ Ｐゴシック" pitchFamily="34" charset="-128"/>
              </a:rPr>
              <a:pPr fontAlgn="base">
                <a:spcBef>
                  <a:spcPct val="0"/>
                </a:spcBef>
                <a:spcAft>
                  <a:spcPct val="0"/>
                </a:spcAft>
              </a:pPr>
              <a:t>14</a:t>
            </a:fld>
            <a:endParaRPr lang="en-US">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xfrm>
            <a:off x="1144588" y="685800"/>
            <a:ext cx="4568825" cy="3427413"/>
          </a:xfrm>
          <a:noFill/>
          <a:ln>
            <a:solidFill>
              <a:srgbClr val="000000"/>
            </a:solidFill>
            <a:miter lim="800000"/>
            <a:headEnd/>
            <a:tailEnd/>
          </a:ln>
        </p:spPr>
      </p:sp>
      <p:sp>
        <p:nvSpPr>
          <p:cNvPr id="87043" name="Rectangle 3"/>
          <p:cNvSpPr>
            <a:spLocks noGrp="1" noChangeArrowheads="1"/>
          </p:cNvSpPr>
          <p:nvPr>
            <p:ph type="body" idx="1"/>
          </p:nvPr>
        </p:nvSpPr>
        <p:spPr bwMode="auto">
          <a:xfrm>
            <a:off x="685800" y="4341813"/>
            <a:ext cx="5486400" cy="4116387"/>
          </a:xfrm>
          <a:noFill/>
        </p:spPr>
        <p:txBody>
          <a:bodyPr wrap="square" lIns="93690" tIns="46845" rIns="93690" bIns="46845" numCol="1" anchor="t" anchorCtr="0" compatLnSpc="1">
            <a:prstTxWarp prst="textNoShape">
              <a:avLst/>
            </a:prstTxWarp>
          </a:bodyPr>
          <a:lstStyle/>
          <a:p>
            <a:pPr>
              <a:spcBef>
                <a:spcPct val="0"/>
              </a:spcBef>
            </a:pPr>
            <a:r>
              <a:rPr lang="en-US" sz="1900" smtClean="0">
                <a:latin typeface="Times New Roman" pitchFamily="18" charset="0"/>
                <a:ea typeface="ＭＳ Ｐゴシック" pitchFamily="34" charset="-128"/>
              </a:rPr>
              <a:t>Cloud applications are the key global opportunity for developers during next four years</a:t>
            </a:r>
          </a:p>
          <a:p>
            <a:pPr lvl="1">
              <a:spcBef>
                <a:spcPct val="0"/>
              </a:spcBef>
            </a:pPr>
            <a:r>
              <a:rPr lang="en-US" sz="1700" smtClean="0">
                <a:latin typeface="Times New Roman" pitchFamily="18" charset="0"/>
                <a:ea typeface="ＭＳ Ｐゴシック" pitchFamily="34" charset="-128"/>
              </a:rPr>
              <a:t>2009: $8.5 billion</a:t>
            </a:r>
          </a:p>
          <a:p>
            <a:pPr lvl="1">
              <a:spcBef>
                <a:spcPct val="0"/>
              </a:spcBef>
            </a:pPr>
            <a:r>
              <a:rPr lang="en-US" sz="1700" smtClean="0">
                <a:latin typeface="Times New Roman" pitchFamily="18" charset="0"/>
                <a:ea typeface="ＭＳ Ｐゴシック" pitchFamily="34" charset="-128"/>
              </a:rPr>
              <a:t>2013: $16.8 billion</a:t>
            </a:r>
          </a:p>
          <a:p>
            <a:pPr>
              <a:spcBef>
                <a:spcPct val="0"/>
              </a:spcBef>
            </a:pPr>
            <a:endParaRPr lang="en-US" smtClean="0">
              <a:latin typeface="Times New Roman" pitchFamily="18"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1144588" y="685800"/>
            <a:ext cx="4568825" cy="3427413"/>
          </a:xfrm>
          <a:noFill/>
          <a:ln>
            <a:solidFill>
              <a:srgbClr val="000000"/>
            </a:solidFill>
            <a:miter lim="800000"/>
            <a:headEnd/>
            <a:tailEnd/>
          </a:ln>
        </p:spPr>
      </p:sp>
      <p:sp>
        <p:nvSpPr>
          <p:cNvPr id="80899" name="Rectangle 3"/>
          <p:cNvSpPr>
            <a:spLocks noGrp="1" noChangeArrowheads="1"/>
          </p:cNvSpPr>
          <p:nvPr>
            <p:ph type="body" idx="1"/>
          </p:nvPr>
        </p:nvSpPr>
        <p:spPr bwMode="auto">
          <a:xfrm>
            <a:off x="685800" y="4341813"/>
            <a:ext cx="5486400" cy="4116387"/>
          </a:xfrm>
          <a:noFill/>
        </p:spPr>
        <p:txBody>
          <a:bodyPr wrap="square" lIns="93690" tIns="46845" rIns="93690" bIns="46845" numCol="1" anchor="t" anchorCtr="0" compatLnSpc="1">
            <a:prstTxWarp prst="textNoShape">
              <a:avLst/>
            </a:prstTxWarp>
          </a:bodyPr>
          <a:lstStyle/>
          <a:p>
            <a:pPr>
              <a:spcBef>
                <a:spcPct val="0"/>
              </a:spcBef>
            </a:pPr>
            <a:r>
              <a:rPr lang="en-US" sz="1900" smtClean="0">
                <a:latin typeface="Times New Roman" pitchFamily="18" charset="0"/>
                <a:ea typeface="ＭＳ Ｐゴシック" pitchFamily="34" charset="-128"/>
              </a:rPr>
              <a:t>Cloud applications are the key global opportunity for developers during next four years</a:t>
            </a:r>
          </a:p>
          <a:p>
            <a:pPr lvl="1">
              <a:spcBef>
                <a:spcPct val="0"/>
              </a:spcBef>
            </a:pPr>
            <a:r>
              <a:rPr lang="en-US" sz="1700" smtClean="0">
                <a:latin typeface="Times New Roman" pitchFamily="18" charset="0"/>
                <a:ea typeface="ＭＳ Ｐゴシック" pitchFamily="34" charset="-128"/>
              </a:rPr>
              <a:t>2009: $8.5 billion</a:t>
            </a:r>
          </a:p>
          <a:p>
            <a:pPr lvl="1">
              <a:spcBef>
                <a:spcPct val="0"/>
              </a:spcBef>
            </a:pPr>
            <a:r>
              <a:rPr lang="en-US" sz="1700" smtClean="0">
                <a:latin typeface="Times New Roman" pitchFamily="18" charset="0"/>
                <a:ea typeface="ＭＳ Ｐゴシック" pitchFamily="34" charset="-128"/>
              </a:rPr>
              <a:t>2013: $16.8 billion</a:t>
            </a:r>
          </a:p>
          <a:p>
            <a:pPr>
              <a:spcBef>
                <a:spcPct val="0"/>
              </a:spcBef>
            </a:pPr>
            <a:endParaRPr lang="en-US" smtClean="0">
              <a:latin typeface="Times New Roman" pitchFamily="18"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44588" y="685800"/>
            <a:ext cx="4568825" cy="3427413"/>
          </a:xfrm>
          <a:noFill/>
          <a:ln>
            <a:solidFill>
              <a:srgbClr val="000000"/>
            </a:solidFill>
            <a:miter lim="800000"/>
            <a:headEnd/>
            <a:tailEnd/>
          </a:ln>
        </p:spPr>
      </p:sp>
      <p:sp>
        <p:nvSpPr>
          <p:cNvPr id="78851" name="Rectangle 3"/>
          <p:cNvSpPr>
            <a:spLocks noGrp="1" noChangeArrowheads="1"/>
          </p:cNvSpPr>
          <p:nvPr>
            <p:ph type="body" idx="1"/>
          </p:nvPr>
        </p:nvSpPr>
        <p:spPr bwMode="auto">
          <a:xfrm>
            <a:off x="685800" y="4341813"/>
            <a:ext cx="5486400" cy="4116387"/>
          </a:xfrm>
          <a:noFill/>
        </p:spPr>
        <p:txBody>
          <a:bodyPr wrap="square" lIns="93690" tIns="46845" rIns="93690" bIns="46845" numCol="1" anchor="t" anchorCtr="0" compatLnSpc="1">
            <a:prstTxWarp prst="textNoShape">
              <a:avLst/>
            </a:prstTxWarp>
          </a:bodyPr>
          <a:lstStyle/>
          <a:p>
            <a:pPr>
              <a:spcBef>
                <a:spcPct val="0"/>
              </a:spcBef>
            </a:pPr>
            <a:r>
              <a:rPr lang="en-US" sz="1900" smtClean="0">
                <a:latin typeface="Times New Roman" pitchFamily="18" charset="0"/>
                <a:ea typeface="ＭＳ Ｐゴシック" pitchFamily="34" charset="-128"/>
              </a:rPr>
              <a:t>Cloud applications are the key global opportunity for developers during next four years</a:t>
            </a:r>
          </a:p>
          <a:p>
            <a:pPr lvl="1">
              <a:spcBef>
                <a:spcPct val="0"/>
              </a:spcBef>
            </a:pPr>
            <a:r>
              <a:rPr lang="en-US" sz="1700" smtClean="0">
                <a:latin typeface="Times New Roman" pitchFamily="18" charset="0"/>
                <a:ea typeface="ＭＳ Ｐゴシック" pitchFamily="34" charset="-128"/>
              </a:rPr>
              <a:t>2009: $8.5 billion</a:t>
            </a:r>
          </a:p>
          <a:p>
            <a:pPr lvl="1">
              <a:spcBef>
                <a:spcPct val="0"/>
              </a:spcBef>
            </a:pPr>
            <a:r>
              <a:rPr lang="en-US" sz="1700" smtClean="0">
                <a:latin typeface="Times New Roman" pitchFamily="18" charset="0"/>
                <a:ea typeface="ＭＳ Ｐゴシック" pitchFamily="34" charset="-128"/>
              </a:rPr>
              <a:t>2013: $16.8 billion</a:t>
            </a:r>
          </a:p>
          <a:p>
            <a:pPr>
              <a:spcBef>
                <a:spcPct val="0"/>
              </a:spcBef>
            </a:pPr>
            <a:endParaRPr lang="en-US" smtClean="0">
              <a:latin typeface="Times New Roman" pitchFamily="18"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31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154E7-3F0D-4CB5-B2B9-0762532432A1}" type="slidenum">
              <a:rPr lang="en-US">
                <a:ea typeface="ＭＳ Ｐゴシック" pitchFamily="34" charset="-128"/>
              </a:rPr>
              <a:pPr fontAlgn="base">
                <a:spcBef>
                  <a:spcPct val="0"/>
                </a:spcBef>
                <a:spcAft>
                  <a:spcPct val="0"/>
                </a:spcAft>
              </a:pPr>
              <a:t>22</a:t>
            </a:fld>
            <a:endParaRPr lang="en-US">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80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870B66D-C214-40F3-AC10-DFDE5D8CA305}" type="slidenum">
              <a:rPr lang="en-US">
                <a:ea typeface="ＭＳ Ｐゴシック" pitchFamily="34" charset="-128"/>
              </a:rPr>
              <a:pPr fontAlgn="base">
                <a:spcBef>
                  <a:spcPct val="0"/>
                </a:spcBef>
                <a:spcAft>
                  <a:spcPct val="0"/>
                </a:spcAft>
              </a:pPr>
              <a:t>23</a:t>
            </a:fld>
            <a:endParaRPr lang="en-US">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90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D3E35C3-10A2-4E12-81B0-6B49A0F1C2AF}" type="slidenum">
              <a:rPr lang="en-US">
                <a:ea typeface="ＭＳ Ｐゴシック" pitchFamily="34" charset="-128"/>
              </a:rPr>
              <a:pPr fontAlgn="base">
                <a:spcBef>
                  <a:spcPct val="0"/>
                </a:spcBef>
                <a:spcAft>
                  <a:spcPct val="0"/>
                </a:spcAft>
              </a:pPr>
              <a:t>24</a:t>
            </a:fld>
            <a:endParaRPr lang="en-US">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01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BF4D9C2-6E3F-43EE-B8FE-C5F4675C32B1}" type="slidenum">
              <a:rPr lang="en-US">
                <a:ea typeface="ＭＳ Ｐゴシック" pitchFamily="34" charset="-128"/>
              </a:rPr>
              <a:pPr fontAlgn="base">
                <a:spcBef>
                  <a:spcPct val="0"/>
                </a:spcBef>
                <a:spcAft>
                  <a:spcPct val="0"/>
                </a:spcAft>
              </a:pPr>
              <a:t>25</a:t>
            </a:fld>
            <a:endParaRPr lang="en-US">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F5BD78D-F5AA-4900-8FEF-656749E6EF28}" type="slidenum">
              <a:rPr lang="en-US">
                <a:ea typeface="ＭＳ Ｐゴシック" pitchFamily="34" charset="-128"/>
              </a:rPr>
              <a:pPr fontAlgn="base">
                <a:spcBef>
                  <a:spcPct val="0"/>
                </a:spcBef>
                <a:spcAft>
                  <a:spcPct val="0"/>
                </a:spcAft>
              </a:pPr>
              <a:t>3</a:t>
            </a:fld>
            <a:endParaRPr lang="en-US">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11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C6389F-747B-4EF9-AD7F-EDBE745EC759}" type="slidenum">
              <a:rPr lang="en-US">
                <a:ea typeface="ＭＳ Ｐゴシック" pitchFamily="34" charset="-128"/>
              </a:rPr>
              <a:pPr fontAlgn="base">
                <a:spcBef>
                  <a:spcPct val="0"/>
                </a:spcBef>
                <a:spcAft>
                  <a:spcPct val="0"/>
                </a:spcAft>
              </a:pPr>
              <a:t>26</a:t>
            </a:fld>
            <a:endParaRPr lang="en-US">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52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E833A31-1F21-443E-B199-316B6DADC870}" type="slidenum">
              <a:rPr lang="en-US">
                <a:ea typeface="ＭＳ Ｐゴシック" pitchFamily="34" charset="-128"/>
              </a:rPr>
              <a:pPr fontAlgn="base">
                <a:spcBef>
                  <a:spcPct val="0"/>
                </a:spcBef>
                <a:spcAft>
                  <a:spcPct val="0"/>
                </a:spcAft>
              </a:pPr>
              <a:t>27</a:t>
            </a:fld>
            <a:endParaRPr lang="en-US">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latin typeface="Times New Roman" pitchFamily="18"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latin typeface="Times New Roman" pitchFamily="18"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50</a:t>
            </a:fld>
            <a:endParaRPr lang="en-US" sz="900">
              <a:latin typeface="Times New Roman" pitchFamily="18"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51</a:t>
            </a:fld>
            <a:endParaRPr lang="en-US" sz="900">
              <a:latin typeface="Times New Roman" pitchFamily="18"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1003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3966C15-F659-49ED-BF30-2F5B16F27EB0}" type="slidenum">
              <a:rPr lang="en-US" sz="900">
                <a:latin typeface="Times New Roman" pitchFamily="18" charset="0"/>
                <a:ea typeface="ＭＳ Ｐゴシック" pitchFamily="34" charset="-128"/>
              </a:rPr>
              <a:pPr defTabSz="815975" eaLnBrk="0" fontAlgn="base" hangingPunct="0">
                <a:spcBef>
                  <a:spcPct val="0"/>
                </a:spcBef>
                <a:spcAft>
                  <a:spcPct val="0"/>
                </a:spcAft>
              </a:pPr>
              <a:t>52</a:t>
            </a:fld>
            <a:endParaRPr lang="en-US" sz="900">
              <a:latin typeface="Times New Roman" pitchFamily="18"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xfrm>
            <a:off x="1144588" y="685800"/>
            <a:ext cx="4568825" cy="3427413"/>
          </a:xfrm>
          <a:noFill/>
          <a:ln>
            <a:solidFill>
              <a:srgbClr val="000000"/>
            </a:solidFill>
            <a:miter lim="800000"/>
            <a:headEnd/>
            <a:tailEnd/>
          </a:ln>
        </p:spPr>
      </p:sp>
      <p:sp>
        <p:nvSpPr>
          <p:cNvPr id="102403" name="Rectangle 3"/>
          <p:cNvSpPr>
            <a:spLocks noGrp="1" noChangeArrowheads="1"/>
          </p:cNvSpPr>
          <p:nvPr>
            <p:ph type="body" idx="1"/>
          </p:nvPr>
        </p:nvSpPr>
        <p:spPr bwMode="auto">
          <a:xfrm>
            <a:off x="685800" y="4341813"/>
            <a:ext cx="5486400" cy="4116387"/>
          </a:xfrm>
          <a:noFill/>
        </p:spPr>
        <p:txBody>
          <a:bodyPr wrap="square" lIns="93690" tIns="46845" rIns="93690" bIns="46845" numCol="1" anchor="t" anchorCtr="0" compatLnSpc="1">
            <a:prstTxWarp prst="textNoShape">
              <a:avLst/>
            </a:prstTxWarp>
          </a:bodyPr>
          <a:lstStyle/>
          <a:p>
            <a:pPr>
              <a:spcBef>
                <a:spcPct val="0"/>
              </a:spcBef>
            </a:pPr>
            <a:r>
              <a:rPr lang="en-US" sz="1900" smtClean="0">
                <a:latin typeface="Times New Roman" pitchFamily="18" charset="0"/>
                <a:ea typeface="ＭＳ Ｐゴシック" pitchFamily="34" charset="-128"/>
              </a:rPr>
              <a:t>Cloud applications are the key global opportunity for developers during next four years</a:t>
            </a:r>
          </a:p>
          <a:p>
            <a:pPr lvl="1">
              <a:spcBef>
                <a:spcPct val="0"/>
              </a:spcBef>
            </a:pPr>
            <a:r>
              <a:rPr lang="en-US" sz="1700" smtClean="0">
                <a:latin typeface="Times New Roman" pitchFamily="18" charset="0"/>
                <a:ea typeface="ＭＳ Ｐゴシック" pitchFamily="34" charset="-128"/>
              </a:rPr>
              <a:t>2009: $8.5 billion</a:t>
            </a:r>
          </a:p>
          <a:p>
            <a:pPr lvl="1">
              <a:spcBef>
                <a:spcPct val="0"/>
              </a:spcBef>
            </a:pPr>
            <a:r>
              <a:rPr lang="en-US" sz="1700" smtClean="0">
                <a:latin typeface="Times New Roman" pitchFamily="18" charset="0"/>
                <a:ea typeface="ＭＳ Ｐゴシック" pitchFamily="34" charset="-128"/>
              </a:rPr>
              <a:t>2013: $16.8 billion</a:t>
            </a:r>
          </a:p>
          <a:p>
            <a:pPr>
              <a:spcBef>
                <a:spcPct val="0"/>
              </a:spcBef>
            </a:pPr>
            <a:endParaRPr lang="en-US" smtClean="0">
              <a:latin typeface="Times New Roman" pitchFamily="18" charset="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56</a:t>
            </a:fld>
            <a:endParaRPr lang="en-US" sz="900">
              <a:latin typeface="Times New Roman" pitchFamily="18"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57</a:t>
            </a:fld>
            <a:endParaRPr lang="en-US" sz="900">
              <a:latin typeface="Times New Roman"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F5BD78D-F5AA-4900-8FEF-656749E6EF28}" type="slidenum">
              <a:rPr lang="en-US">
                <a:ea typeface="ＭＳ Ｐゴシック" pitchFamily="34" charset="-128"/>
              </a:rPr>
              <a:pPr fontAlgn="base">
                <a:spcBef>
                  <a:spcPct val="0"/>
                </a:spcBef>
                <a:spcAft>
                  <a:spcPct val="0"/>
                </a:spcAft>
              </a:pPr>
              <a:t>4</a:t>
            </a:fld>
            <a:endParaRPr lang="en-US">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58</a:t>
            </a:fld>
            <a:endParaRPr lang="en-US" sz="900">
              <a:latin typeface="Times New Roman" pitchFamily="18" charset="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59</a:t>
            </a:fld>
            <a:endParaRPr lang="en-US" sz="900">
              <a:latin typeface="Times New Roman" pitchFamily="18"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60</a:t>
            </a:fld>
            <a:endParaRPr lang="en-US" sz="900">
              <a:latin typeface="Times New Roman" pitchFamily="18" charset="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61</a:t>
            </a:fld>
            <a:endParaRPr lang="en-US" sz="900">
              <a:latin typeface="Times New Roman" pitchFamily="18" charset="0"/>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latin typeface="Arial" pitchFamily="34" charset="0"/>
              <a:ea typeface="ＭＳ Ｐゴシック" pitchFamily="34" charset="-128"/>
            </a:endParaRP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815975" eaLnBrk="0" fontAlgn="base" hangingPunct="0">
              <a:spcBef>
                <a:spcPct val="0"/>
              </a:spcBef>
              <a:spcAft>
                <a:spcPct val="0"/>
              </a:spcAft>
            </a:pPr>
            <a:fld id="{D8E20F7F-AEEC-47F9-89B5-C10B09A5EDB2}" type="slidenum">
              <a:rPr lang="en-US" sz="900">
                <a:latin typeface="Times New Roman" pitchFamily="18" charset="0"/>
                <a:ea typeface="ＭＳ Ｐゴシック" pitchFamily="34" charset="-128"/>
              </a:rPr>
              <a:pPr defTabSz="815975" eaLnBrk="0" fontAlgn="base" hangingPunct="0">
                <a:spcBef>
                  <a:spcPct val="0"/>
                </a:spcBef>
                <a:spcAft>
                  <a:spcPct val="0"/>
                </a:spcAft>
              </a:pPr>
              <a:t>62</a:t>
            </a:fld>
            <a:endParaRPr lang="en-US" sz="900">
              <a:latin typeface="Times New Roman" pitchFamily="18" charset="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83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12BA844-39C7-48D3-86F7-8BE6AA22AF74}" type="slidenum">
              <a:rPr lang="en-US">
                <a:ea typeface="ＭＳ Ｐゴシック" pitchFamily="34" charset="-128"/>
              </a:rPr>
              <a:pPr fontAlgn="base">
                <a:spcBef>
                  <a:spcPct val="0"/>
                </a:spcBef>
                <a:spcAft>
                  <a:spcPct val="0"/>
                </a:spcAft>
              </a:pPr>
              <a:t>63</a:t>
            </a:fld>
            <a:endParaRPr lang="en-US">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93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F016781-F6B0-419B-BCEF-53C658EF4A90}" type="slidenum">
              <a:rPr lang="en-US">
                <a:ea typeface="ＭＳ Ｐゴシック" pitchFamily="34" charset="-128"/>
              </a:rPr>
              <a:pPr fontAlgn="base">
                <a:spcBef>
                  <a:spcPct val="0"/>
                </a:spcBef>
                <a:spcAft>
                  <a:spcPct val="0"/>
                </a:spcAft>
              </a:pPr>
              <a:t>71</a:t>
            </a:fld>
            <a:endParaRPr lang="en-US">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F5BD78D-F5AA-4900-8FEF-656749E6EF28}" type="slidenum">
              <a:rPr lang="en-US">
                <a:ea typeface="ＭＳ Ｐゴシック" pitchFamily="34" charset="-128"/>
              </a:rPr>
              <a:pPr fontAlgn="base">
                <a:spcBef>
                  <a:spcPct val="0"/>
                </a:spcBef>
                <a:spcAft>
                  <a:spcPct val="0"/>
                </a:spcAft>
              </a:pPr>
              <a:t>80</a:t>
            </a:fld>
            <a:endParaRPr lang="en-US">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39DAE4D-15D9-4748-AFA6-D80724B3A64A}" type="slidenum">
              <a:rPr lang="en-US">
                <a:ea typeface="ＭＳ Ｐゴシック" pitchFamily="34" charset="-128"/>
              </a:rPr>
              <a:pPr fontAlgn="base">
                <a:spcBef>
                  <a:spcPct val="0"/>
                </a:spcBef>
                <a:spcAft>
                  <a:spcPct val="0"/>
                </a:spcAft>
              </a:pPr>
              <a:t>5</a:t>
            </a:fld>
            <a:endParaRPr lang="en-US">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65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C7B74F1-64DB-429A-B545-AA1ED3BCA555}" type="slidenum">
              <a:rPr lang="en-US">
                <a:ea typeface="ＭＳ Ｐゴシック" pitchFamily="34" charset="-128"/>
              </a:rPr>
              <a:pPr fontAlgn="base">
                <a:spcBef>
                  <a:spcPct val="0"/>
                </a:spcBef>
                <a:spcAft>
                  <a:spcPct val="0"/>
                </a:spcAft>
              </a:pPr>
              <a:t>6</a:t>
            </a:fld>
            <a:endParaRPr lang="en-US">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8"/>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2D39F3-7D38-41DC-A4D4-4381BFEF0EE0}" type="slidenum">
              <a:rPr lang="en-GB">
                <a:ea typeface="ＭＳ Ｐゴシック" pitchFamily="34" charset="-128"/>
              </a:rPr>
              <a:pPr fontAlgn="base">
                <a:spcBef>
                  <a:spcPct val="0"/>
                </a:spcBef>
                <a:spcAft>
                  <a:spcPct val="0"/>
                </a:spcAft>
              </a:pPr>
              <a:t>7</a:t>
            </a:fld>
            <a:endParaRPr lang="en-GB">
              <a:ea typeface="ＭＳ Ｐゴシック" pitchFamily="34" charset="-128"/>
            </a:endParaRPr>
          </a:p>
        </p:txBody>
      </p:sp>
      <p:sp>
        <p:nvSpPr>
          <p:cNvPr id="67587" name="Text Box 1"/>
          <p:cNvSpPr txBox="1">
            <a:spLocks noChangeArrowheads="1"/>
          </p:cNvSpPr>
          <p:nvPr/>
        </p:nvSpPr>
        <p:spPr bwMode="auto">
          <a:xfrm>
            <a:off x="1003300" y="695325"/>
            <a:ext cx="4849813" cy="3427413"/>
          </a:xfrm>
          <a:prstGeom prst="rect">
            <a:avLst/>
          </a:prstGeom>
          <a:solidFill>
            <a:srgbClr val="FFFFFF"/>
          </a:solidFill>
          <a:ln w="9360">
            <a:solidFill>
              <a:srgbClr val="000000"/>
            </a:solidFill>
            <a:miter lim="800000"/>
            <a:headEnd/>
            <a:tailEnd/>
          </a:ln>
          <a:effectLst/>
        </p:spPr>
        <p:txBody>
          <a:bodyPr wrap="none" lIns="80165" tIns="40083" rIns="80165" bIns="40083" anchor="ctr"/>
          <a:lstStyle/>
          <a:p>
            <a:endParaRPr lang="en-US">
              <a:latin typeface="Calibri" pitchFamily="34" charset="0"/>
            </a:endParaRPr>
          </a:p>
        </p:txBody>
      </p:sp>
      <p:sp>
        <p:nvSpPr>
          <p:cNvPr id="67588" name="Rectangle 2"/>
          <p:cNvSpPr txBox="1">
            <a:spLocks noGrp="1" noChangeArrowheads="1"/>
          </p:cNvSpPr>
          <p:nvPr>
            <p:ph type="body"/>
          </p:nvPr>
        </p:nvSpPr>
        <p:spPr bwMode="auto">
          <a:xfrm>
            <a:off x="685800" y="4343400"/>
            <a:ext cx="5483225" cy="4113213"/>
          </a:xfrm>
          <a:noFill/>
        </p:spPr>
        <p:txBody>
          <a:bodyPr wrap="none" numCol="1" anchor="ctr" anchorCtr="0" compatLnSpc="1">
            <a:prstTxWarp prst="textNoShape">
              <a:avLst/>
            </a:prstTxWarp>
          </a:bodyPr>
          <a:lstStyle/>
          <a:p>
            <a:pPr>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8628D3D-ED31-495D-9DB5-21EFDB9F8134}" type="slidenum">
              <a:rPr lang="en-US">
                <a:ea typeface="ＭＳ Ｐゴシック" pitchFamily="34" charset="-128"/>
              </a:rPr>
              <a:pPr fontAlgn="base">
                <a:spcBef>
                  <a:spcPct val="0"/>
                </a:spcBef>
                <a:spcAft>
                  <a:spcPct val="0"/>
                </a:spcAft>
              </a:pPr>
              <a:t>8</a:t>
            </a:fld>
            <a:endParaRPr lang="en-US">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27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768969A-D128-411B-B821-091556531C5C}" type="slidenum">
              <a:rPr lang="en-US">
                <a:ea typeface="ＭＳ Ｐゴシック" pitchFamily="34" charset="-128"/>
              </a:rPr>
              <a:pPr fontAlgn="base">
                <a:spcBef>
                  <a:spcPct val="0"/>
                </a:spcBef>
                <a:spcAft>
                  <a:spcPct val="0"/>
                </a:spcAft>
              </a:pPr>
              <a:t>9</a:t>
            </a:fld>
            <a:endParaRPr lang="en-US">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16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4873D9A-1528-444C-B62D-267F4050819C}" type="slidenum">
              <a:rPr lang="en-US">
                <a:ea typeface="ＭＳ Ｐゴシック" pitchFamily="34" charset="-128"/>
              </a:rPr>
              <a:pPr fontAlgn="base">
                <a:spcBef>
                  <a:spcPct val="0"/>
                </a:spcBef>
                <a:spcAft>
                  <a:spcPct val="0"/>
                </a:spcAft>
              </a:pPr>
              <a:t>10</a:t>
            </a:fld>
            <a:endParaRPr lang="en-US">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smtClean="0"/>
            </a:lvl1pPr>
          </a:lstStyle>
          <a:p>
            <a:fld id="{C307E755-6699-4D1D-AD90-26F73D89C088}" type="datetime1">
              <a:rPr lang="en-US" altLang="en-US" smtClean="0"/>
              <a:pPr/>
              <a:t>8/19/2016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lvl1pPr>
              <a:defRPr smtClean="0"/>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07877B89-AB8E-435C-BD4E-47B56E989BA7}"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fld id="{C307E755-6699-4D1D-AD90-26F73D89C088}" type="datetime1">
              <a:rPr lang="en-US" altLang="en-US" smtClean="0"/>
              <a:pPr/>
              <a:t>8/19/2016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lvl1pPr>
              <a:defRPr smtClean="0"/>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755F2A8D-1EE6-43D6-BCB9-F6465525514B}"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fld id="{C307E755-6699-4D1D-AD90-26F73D89C088}" type="datetime1">
              <a:rPr lang="en-US" altLang="en-US" smtClean="0"/>
              <a:pPr/>
              <a:t>8/19/2016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lvl1pPr>
              <a:defRPr smtClean="0"/>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8F485B90-22FD-402A-AD04-F279C4194225}"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ext Box 10"/>
          <p:cNvSpPr txBox="1">
            <a:spLocks noChangeArrowheads="1"/>
          </p:cNvSpPr>
          <p:nvPr userDrawn="1"/>
        </p:nvSpPr>
        <p:spPr bwMode="auto">
          <a:xfrm>
            <a:off x="2352675" y="6451600"/>
            <a:ext cx="4022725"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3200" b="1">
                <a:solidFill>
                  <a:schemeClr val="tx1"/>
                </a:solidFill>
                <a:latin typeface="Arial" charset="0"/>
                <a:ea typeface="ＭＳ Ｐゴシック" pitchFamily="34" charset="-128"/>
              </a:defRPr>
            </a:lvl1pPr>
            <a:lvl2pPr marL="742950" indent="-285750" eaLnBrk="0" hangingPunct="0">
              <a:defRPr sz="3200" b="1">
                <a:solidFill>
                  <a:schemeClr val="tx1"/>
                </a:solidFill>
                <a:latin typeface="Arial" charset="0"/>
                <a:ea typeface="ＭＳ Ｐゴシック" pitchFamily="34" charset="-128"/>
              </a:defRPr>
            </a:lvl2pPr>
            <a:lvl3pPr marL="1143000" indent="-228600" eaLnBrk="0" hangingPunct="0">
              <a:defRPr sz="3200" b="1">
                <a:solidFill>
                  <a:schemeClr val="tx1"/>
                </a:solidFill>
                <a:latin typeface="Arial" charset="0"/>
                <a:ea typeface="ＭＳ Ｐゴシック" pitchFamily="34" charset="-128"/>
              </a:defRPr>
            </a:lvl3pPr>
            <a:lvl4pPr marL="1600200" indent="-228600" eaLnBrk="0" hangingPunct="0">
              <a:defRPr sz="3200" b="1">
                <a:solidFill>
                  <a:schemeClr val="tx1"/>
                </a:solidFill>
                <a:latin typeface="Arial" charset="0"/>
                <a:ea typeface="ＭＳ Ｐゴシック" pitchFamily="34" charset="-128"/>
              </a:defRPr>
            </a:lvl4pPr>
            <a:lvl5pPr marL="2057400" indent="-228600" eaLnBrk="0" hangingPunct="0">
              <a:defRPr sz="32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2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2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2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200" b="1">
                <a:solidFill>
                  <a:schemeClr val="tx1"/>
                </a:solidFill>
                <a:latin typeface="Arial" charset="0"/>
                <a:ea typeface="ＭＳ Ｐゴシック" pitchFamily="34" charset="-128"/>
              </a:defRPr>
            </a:lvl9pPr>
          </a:lstStyle>
          <a:p>
            <a:pPr algn="ctr" eaLnBrk="1" hangingPunct="1">
              <a:defRPr/>
            </a:pPr>
            <a:r>
              <a:rPr lang="en-US" sz="1000" smtClean="0">
                <a:solidFill>
                  <a:srgbClr val="FFFFFF"/>
                </a:solidFill>
                <a:cs typeface="+mn-cs"/>
              </a:rPr>
              <a:t>Copyright © 2012, Elsevier Inc. All rights reserved.</a:t>
            </a:r>
            <a:endParaRPr lang="en-US" sz="1000" smtClean="0">
              <a:solidFill>
                <a:srgbClr val="FFFFFF"/>
              </a:solidFill>
              <a:effectLst>
                <a:outerShdw blurRad="38100" dist="38100" dir="2700000" algn="tl">
                  <a:srgbClr val="000000"/>
                </a:outerShdw>
              </a:effectLst>
              <a:cs typeface="+mn-cs"/>
            </a:endParaRPr>
          </a:p>
        </p:txBody>
      </p:sp>
      <p:sp>
        <p:nvSpPr>
          <p:cNvPr id="3" name="Text Box 11"/>
          <p:cNvSpPr txBox="1">
            <a:spLocks noChangeArrowheads="1"/>
          </p:cNvSpPr>
          <p:nvPr userDrawn="1"/>
        </p:nvSpPr>
        <p:spPr bwMode="auto">
          <a:xfrm>
            <a:off x="8405813" y="6511925"/>
            <a:ext cx="738187"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3200" b="1">
                <a:solidFill>
                  <a:schemeClr val="tx1"/>
                </a:solidFill>
                <a:latin typeface="Arial" charset="0"/>
                <a:ea typeface="ＭＳ Ｐゴシック" pitchFamily="34" charset="-128"/>
              </a:defRPr>
            </a:lvl1pPr>
            <a:lvl2pPr marL="742950" indent="-285750" eaLnBrk="0" hangingPunct="0">
              <a:defRPr sz="3200" b="1">
                <a:solidFill>
                  <a:schemeClr val="tx1"/>
                </a:solidFill>
                <a:latin typeface="Arial" charset="0"/>
                <a:ea typeface="ＭＳ Ｐゴシック" pitchFamily="34" charset="-128"/>
              </a:defRPr>
            </a:lvl2pPr>
            <a:lvl3pPr marL="1143000" indent="-228600" eaLnBrk="0" hangingPunct="0">
              <a:defRPr sz="3200" b="1">
                <a:solidFill>
                  <a:schemeClr val="tx1"/>
                </a:solidFill>
                <a:latin typeface="Arial" charset="0"/>
                <a:ea typeface="ＭＳ Ｐゴシック" pitchFamily="34" charset="-128"/>
              </a:defRPr>
            </a:lvl3pPr>
            <a:lvl4pPr marL="1600200" indent="-228600" eaLnBrk="0" hangingPunct="0">
              <a:defRPr sz="3200" b="1">
                <a:solidFill>
                  <a:schemeClr val="tx1"/>
                </a:solidFill>
                <a:latin typeface="Arial" charset="0"/>
                <a:ea typeface="ＭＳ Ｐゴシック" pitchFamily="34" charset="-128"/>
              </a:defRPr>
            </a:lvl4pPr>
            <a:lvl5pPr marL="2057400" indent="-228600" eaLnBrk="0" hangingPunct="0">
              <a:defRPr sz="32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2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2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2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200" b="1">
                <a:solidFill>
                  <a:schemeClr val="tx1"/>
                </a:solidFill>
                <a:latin typeface="Arial" charset="0"/>
                <a:ea typeface="ＭＳ Ｐゴシック" pitchFamily="34" charset="-128"/>
              </a:defRPr>
            </a:lvl9pPr>
          </a:lstStyle>
          <a:p>
            <a:pPr eaLnBrk="1" hangingPunct="1">
              <a:spcBef>
                <a:spcPct val="50000"/>
              </a:spcBef>
              <a:defRPr/>
            </a:pPr>
            <a:r>
              <a:rPr lang="en-US" sz="1000" smtClean="0">
                <a:solidFill>
                  <a:srgbClr val="FFFFFF"/>
                </a:solidFill>
                <a:effectLst>
                  <a:outerShdw blurRad="38100" dist="38100" dir="2700000" algn="tl">
                    <a:srgbClr val="000000"/>
                  </a:outerShdw>
                </a:effectLst>
                <a:cs typeface="+mn-cs"/>
              </a:rPr>
              <a:t>1 - </a:t>
            </a:r>
            <a:fld id="{1A798B13-A410-4CAC-ADD4-5946A8F1289A}" type="slidenum">
              <a:rPr lang="en-US" sz="1000" smtClean="0">
                <a:solidFill>
                  <a:srgbClr val="FFFFFF"/>
                </a:solidFill>
                <a:effectLst>
                  <a:outerShdw blurRad="38100" dist="38100" dir="2700000" algn="tl">
                    <a:srgbClr val="000000"/>
                  </a:outerShdw>
                </a:effectLst>
                <a:cs typeface="+mn-cs"/>
              </a:rPr>
              <a:pPr eaLnBrk="1" hangingPunct="1">
                <a:spcBef>
                  <a:spcPct val="50000"/>
                </a:spcBef>
                <a:defRPr/>
              </a:pPr>
              <a:t>‹#›</a:t>
            </a:fld>
            <a:endParaRPr lang="en-US" sz="1000" smtClean="0">
              <a:solidFill>
                <a:srgbClr val="FFFFFF"/>
              </a:solidFill>
              <a:effectLst>
                <a:outerShdw blurRad="38100" dist="38100" dir="2700000" algn="tl">
                  <a:srgbClr val="000000"/>
                </a:outerShdw>
              </a:effectLst>
              <a:cs typeface="+mn-cs"/>
            </a:endParaRP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4216495-1456-4625-BA9C-7573B4C1383F}"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51A3454-231F-4933-B927-1B4DF62198AF}"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FDE0BEE-4B41-4674-B68B-1345095919E1}"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36959D4-559E-485E-9DBF-BD7D6ED41FD1}"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BE7B786-5A26-4A4C-8835-2299C82F3615}"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6E696DB-D113-482F-BCFA-3044872CE523}"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718CDBC-30B3-4F0E-BE89-47BA2899F8F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fld id="{C307E755-6699-4D1D-AD90-26F73D89C088}" type="datetime1">
              <a:rPr lang="en-US" altLang="en-US" smtClean="0"/>
              <a:pPr/>
              <a:t>8/19/2016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lvl1pPr>
              <a:defRPr smtClean="0"/>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08E7820C-90B9-4D61-AD64-F8A48C08B9B6}"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A0DCD18-EBE2-4829-B12A-DBB2DF0E5AE6}"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4B879E7-4659-42BC-B607-AA3D67B09B54}"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251680C-1A36-4436-AF44-3BDCD31B8484}" type="slidenum">
              <a:rPr lang="en-US" altLang="zh-CN"/>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00FE780-597C-4F63-998F-3A1F73EF0052}" type="slidenum">
              <a:rPr lang="en-US" altLang="zh-CN"/>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307E755-6699-4D1D-AD90-26F73D89C088}" type="datetime1">
              <a:rPr lang="en-US" altLang="en-US" smtClean="0"/>
              <a:pPr/>
              <a:t>8/19/2016</a:t>
            </a:fld>
            <a:endParaRPr lang="zh-CN" altLang="en-US" sz="1800">
              <a:solidFill>
                <a:schemeClr val="tx1"/>
              </a:solidFill>
              <a:ea typeface="+mn-ea"/>
            </a:endParaRPr>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07877B89-AB8E-435C-BD4E-47B56E989BA7}" type="slidenum">
              <a:rPr lang="en-US" altLang="en-US" smtClean="0"/>
              <a:pPr/>
              <a:t>‹#›</a:t>
            </a:fld>
            <a:endParaRPr lang="zh-CN" altLang="en-US" sz="1800">
              <a:solidFill>
                <a:schemeClr val="tx1"/>
              </a:solidFill>
              <a:ea typeface="+mn-ea"/>
            </a:endParaRP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307E755-6699-4D1D-AD90-26F73D89C088}" type="datetime1">
              <a:rPr lang="en-US" altLang="en-US" smtClean="0"/>
              <a:pPr/>
              <a:t>8/19/2016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8E7820C-90B9-4D61-AD64-F8A48C08B9B6}"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307E755-6699-4D1D-AD90-26F73D89C088}" type="datetime1">
              <a:rPr lang="en-US" altLang="en-US" smtClean="0"/>
              <a:pPr/>
              <a:t>8/19/2016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7828DFF-50F0-45F4-A2B5-ED6105F07CAA}" type="slidenum">
              <a:rPr lang="en-US" altLang="en-US" smtClean="0"/>
              <a:pPr/>
              <a:t>‹#›</a:t>
            </a:fld>
            <a:endParaRPr lang="zh-CN" altLang="en-US" sz="1800">
              <a:solidFill>
                <a:schemeClr val="tx1"/>
              </a:solidFill>
              <a:ea typeface="+mn-ea"/>
            </a:endParaRP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307E755-6699-4D1D-AD90-26F73D89C088}" type="datetime1">
              <a:rPr lang="en-US" altLang="en-US" smtClean="0"/>
              <a:pPr/>
              <a:t>8/19/2016</a:t>
            </a:fld>
            <a:endParaRPr lang="zh-CN" altLang="en-US" sz="1800">
              <a:solidFill>
                <a:schemeClr val="tx1"/>
              </a:solidFill>
              <a:ea typeface="+mn-ea"/>
            </a:endParaRPr>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312FEA8-27B2-4047-9B85-90F016D8DEC4}"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307E755-6699-4D1D-AD90-26F73D89C088}" type="datetime1">
              <a:rPr lang="en-US" altLang="en-US" smtClean="0"/>
              <a:pPr/>
              <a:t>8/19/2016</a:t>
            </a:fld>
            <a:endParaRPr lang="zh-CN" altLang="en-US" sz="1800">
              <a:solidFill>
                <a:schemeClr val="tx1"/>
              </a:solidFill>
              <a:ea typeface="+mn-ea"/>
            </a:endParaRPr>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212A577-BC65-403E-8876-C6C352F8F008}"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307E755-6699-4D1D-AD90-26F73D89C088}" type="datetime1">
              <a:rPr lang="en-US" altLang="en-US" smtClean="0"/>
              <a:pPr/>
              <a:t>8/19/2016</a:t>
            </a:fld>
            <a:endParaRPr lang="zh-CN" altLang="en-US" sz="1800">
              <a:solidFill>
                <a:schemeClr val="tx1"/>
              </a:solidFill>
              <a:ea typeface="+mn-ea"/>
            </a:endParaRPr>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1B3746D-E2EC-4151-B22A-7FD34E70CD4C}"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mtClean="0"/>
            </a:lvl1pPr>
          </a:lstStyle>
          <a:p>
            <a:fld id="{C307E755-6699-4D1D-AD90-26F73D89C088}" type="datetime1">
              <a:rPr lang="en-US" altLang="en-US" smtClean="0"/>
              <a:pPr/>
              <a:t>8/19/2016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lvl1pPr>
              <a:defRPr smtClean="0"/>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D7828DFF-50F0-45F4-A2B5-ED6105F07CAA}"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307E755-6699-4D1D-AD90-26F73D89C088}" type="datetime1">
              <a:rPr lang="en-US" altLang="en-US" smtClean="0"/>
              <a:pPr/>
              <a:t>8/19/2016</a:t>
            </a:fld>
            <a:endParaRPr lang="zh-CN" altLang="en-US" sz="1800">
              <a:solidFill>
                <a:schemeClr val="tx1"/>
              </a:solidFill>
              <a:ea typeface="+mn-ea"/>
            </a:endParaRPr>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83B164F-8936-4ACD-990E-24F81A16A8CA}" type="slidenum">
              <a:rPr lang="en-US" altLang="en-US" smtClean="0"/>
              <a:pPr/>
              <a:t>‹#›</a:t>
            </a:fld>
            <a:endParaRPr lang="zh-CN" altLang="en-US" sz="1800">
              <a:solidFill>
                <a:schemeClr val="tx1"/>
              </a:solidFill>
              <a:ea typeface="+mn-ea"/>
            </a:endParaRP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307E755-6699-4D1D-AD90-26F73D89C088}" type="datetime1">
              <a:rPr lang="en-US" altLang="en-US" smtClean="0"/>
              <a:pPr/>
              <a:t>8/19/2016</a:t>
            </a:fld>
            <a:endParaRPr lang="zh-CN" altLang="en-US" sz="1800">
              <a:solidFill>
                <a:schemeClr val="tx1"/>
              </a:solidFill>
              <a:ea typeface="+mn-ea"/>
            </a:endParaRPr>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FE8931B-D0B7-4C41-8E27-0CE462E09262}"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307E755-6699-4D1D-AD90-26F73D89C088}" type="datetime1">
              <a:rPr lang="en-US" altLang="en-US" smtClean="0"/>
              <a:pPr/>
              <a:t>8/19/2016</a:t>
            </a:fld>
            <a:endParaRPr lang="zh-CN" altLang="en-US" sz="1800">
              <a:solidFill>
                <a:schemeClr val="tx1"/>
              </a:solidFill>
              <a:ea typeface="+mn-ea"/>
            </a:endParaRPr>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63078DB-2BD0-4E39-8351-D162C17C1EEC}" type="slidenum">
              <a:rPr lang="en-US" altLang="en-US" smtClean="0"/>
              <a:pPr/>
              <a:t>‹#›</a:t>
            </a:fld>
            <a:endParaRPr lang="zh-CN" altLang="en-US" sz="1800">
              <a:solidFill>
                <a:schemeClr val="tx1"/>
              </a:solidFill>
              <a:ea typeface="+mn-ea"/>
            </a:endParaRP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307E755-6699-4D1D-AD90-26F73D89C088}" type="datetime1">
              <a:rPr lang="en-US" altLang="en-US" smtClean="0"/>
              <a:pPr/>
              <a:t>8/19/2016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55F2A8D-1EE6-43D6-BCB9-F6465525514B}"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307E755-6699-4D1D-AD90-26F73D89C088}" type="datetime1">
              <a:rPr lang="en-US" altLang="en-US" smtClean="0"/>
              <a:pPr/>
              <a:t>8/19/2016</a:t>
            </a:fld>
            <a:endParaRPr lang="zh-CN" altLang="en-US" sz="1800">
              <a:solidFill>
                <a:schemeClr val="tx1"/>
              </a:solidFill>
              <a:ea typeface="+mn-ea"/>
            </a:endParaRPr>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F485B90-22FD-402A-AD04-F279C4194225}"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ext Box 10"/>
          <p:cNvSpPr txBox="1">
            <a:spLocks noChangeArrowheads="1"/>
          </p:cNvSpPr>
          <p:nvPr userDrawn="1"/>
        </p:nvSpPr>
        <p:spPr bwMode="auto">
          <a:xfrm>
            <a:off x="2352675" y="6451600"/>
            <a:ext cx="4022725"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3200" b="1">
                <a:solidFill>
                  <a:schemeClr val="tx1"/>
                </a:solidFill>
                <a:latin typeface="Arial" charset="0"/>
                <a:ea typeface="ＭＳ Ｐゴシック" pitchFamily="34" charset="-128"/>
              </a:defRPr>
            </a:lvl1pPr>
            <a:lvl2pPr marL="742950" indent="-285750" eaLnBrk="0" hangingPunct="0">
              <a:defRPr sz="3200" b="1">
                <a:solidFill>
                  <a:schemeClr val="tx1"/>
                </a:solidFill>
                <a:latin typeface="Arial" charset="0"/>
                <a:ea typeface="ＭＳ Ｐゴシック" pitchFamily="34" charset="-128"/>
              </a:defRPr>
            </a:lvl2pPr>
            <a:lvl3pPr marL="1143000" indent="-228600" eaLnBrk="0" hangingPunct="0">
              <a:defRPr sz="3200" b="1">
                <a:solidFill>
                  <a:schemeClr val="tx1"/>
                </a:solidFill>
                <a:latin typeface="Arial" charset="0"/>
                <a:ea typeface="ＭＳ Ｐゴシック" pitchFamily="34" charset="-128"/>
              </a:defRPr>
            </a:lvl3pPr>
            <a:lvl4pPr marL="1600200" indent="-228600" eaLnBrk="0" hangingPunct="0">
              <a:defRPr sz="3200" b="1">
                <a:solidFill>
                  <a:schemeClr val="tx1"/>
                </a:solidFill>
                <a:latin typeface="Arial" charset="0"/>
                <a:ea typeface="ＭＳ Ｐゴシック" pitchFamily="34" charset="-128"/>
              </a:defRPr>
            </a:lvl4pPr>
            <a:lvl5pPr marL="2057400" indent="-228600" eaLnBrk="0" hangingPunct="0">
              <a:defRPr sz="32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2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2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2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200" b="1">
                <a:solidFill>
                  <a:schemeClr val="tx1"/>
                </a:solidFill>
                <a:latin typeface="Arial" charset="0"/>
                <a:ea typeface="ＭＳ Ｐゴシック" pitchFamily="34" charset="-128"/>
              </a:defRPr>
            </a:lvl9pPr>
          </a:lstStyle>
          <a:p>
            <a:pPr algn="ctr" eaLnBrk="1" hangingPunct="1">
              <a:defRPr/>
            </a:pPr>
            <a:r>
              <a:rPr lang="en-US" sz="1000" smtClean="0">
                <a:solidFill>
                  <a:srgbClr val="FFFFFF"/>
                </a:solidFill>
                <a:cs typeface="+mn-cs"/>
              </a:rPr>
              <a:t>Copyright © 2012, Elsevier Inc. All rights reserved.</a:t>
            </a:r>
            <a:endParaRPr lang="en-US" sz="1000" smtClean="0">
              <a:solidFill>
                <a:srgbClr val="FFFFFF"/>
              </a:solidFill>
              <a:effectLst>
                <a:outerShdw blurRad="38100" dist="38100" dir="2700000" algn="tl">
                  <a:srgbClr val="000000"/>
                </a:outerShdw>
              </a:effectLst>
              <a:cs typeface="+mn-cs"/>
            </a:endParaRPr>
          </a:p>
        </p:txBody>
      </p:sp>
      <p:sp>
        <p:nvSpPr>
          <p:cNvPr id="3" name="Text Box 11"/>
          <p:cNvSpPr txBox="1">
            <a:spLocks noChangeArrowheads="1"/>
          </p:cNvSpPr>
          <p:nvPr userDrawn="1"/>
        </p:nvSpPr>
        <p:spPr bwMode="auto">
          <a:xfrm>
            <a:off x="8405813" y="6511925"/>
            <a:ext cx="738187"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3200" b="1">
                <a:solidFill>
                  <a:schemeClr val="tx1"/>
                </a:solidFill>
                <a:latin typeface="Arial" charset="0"/>
                <a:ea typeface="ＭＳ Ｐゴシック" pitchFamily="34" charset="-128"/>
              </a:defRPr>
            </a:lvl1pPr>
            <a:lvl2pPr marL="742950" indent="-285750" eaLnBrk="0" hangingPunct="0">
              <a:defRPr sz="3200" b="1">
                <a:solidFill>
                  <a:schemeClr val="tx1"/>
                </a:solidFill>
                <a:latin typeface="Arial" charset="0"/>
                <a:ea typeface="ＭＳ Ｐゴシック" pitchFamily="34" charset="-128"/>
              </a:defRPr>
            </a:lvl2pPr>
            <a:lvl3pPr marL="1143000" indent="-228600" eaLnBrk="0" hangingPunct="0">
              <a:defRPr sz="3200" b="1">
                <a:solidFill>
                  <a:schemeClr val="tx1"/>
                </a:solidFill>
                <a:latin typeface="Arial" charset="0"/>
                <a:ea typeface="ＭＳ Ｐゴシック" pitchFamily="34" charset="-128"/>
              </a:defRPr>
            </a:lvl3pPr>
            <a:lvl4pPr marL="1600200" indent="-228600" eaLnBrk="0" hangingPunct="0">
              <a:defRPr sz="3200" b="1">
                <a:solidFill>
                  <a:schemeClr val="tx1"/>
                </a:solidFill>
                <a:latin typeface="Arial" charset="0"/>
                <a:ea typeface="ＭＳ Ｐゴシック" pitchFamily="34" charset="-128"/>
              </a:defRPr>
            </a:lvl4pPr>
            <a:lvl5pPr marL="2057400" indent="-228600" eaLnBrk="0" hangingPunct="0">
              <a:defRPr sz="32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2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2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2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200" b="1">
                <a:solidFill>
                  <a:schemeClr val="tx1"/>
                </a:solidFill>
                <a:latin typeface="Arial" charset="0"/>
                <a:ea typeface="ＭＳ Ｐゴシック" pitchFamily="34" charset="-128"/>
              </a:defRPr>
            </a:lvl9pPr>
          </a:lstStyle>
          <a:p>
            <a:pPr eaLnBrk="1" hangingPunct="1">
              <a:spcBef>
                <a:spcPct val="50000"/>
              </a:spcBef>
              <a:defRPr/>
            </a:pPr>
            <a:r>
              <a:rPr lang="en-US" sz="1000" smtClean="0">
                <a:solidFill>
                  <a:srgbClr val="FFFFFF"/>
                </a:solidFill>
                <a:effectLst>
                  <a:outerShdw blurRad="38100" dist="38100" dir="2700000" algn="tl">
                    <a:srgbClr val="000000"/>
                  </a:outerShdw>
                </a:effectLst>
                <a:cs typeface="+mn-cs"/>
              </a:rPr>
              <a:t>1 - </a:t>
            </a:r>
            <a:fld id="{1A798B13-A410-4CAC-ADD4-5946A8F1289A}" type="slidenum">
              <a:rPr lang="en-US" sz="1000" smtClean="0">
                <a:solidFill>
                  <a:srgbClr val="FFFFFF"/>
                </a:solidFill>
                <a:effectLst>
                  <a:outerShdw blurRad="38100" dist="38100" dir="2700000" algn="tl">
                    <a:srgbClr val="000000"/>
                  </a:outerShdw>
                </a:effectLst>
                <a:cs typeface="+mn-cs"/>
              </a:rPr>
              <a:pPr eaLnBrk="1" hangingPunct="1">
                <a:spcBef>
                  <a:spcPct val="50000"/>
                </a:spcBef>
                <a:defRPr/>
              </a:pPr>
              <a:t>‹#›</a:t>
            </a:fld>
            <a:endParaRPr lang="en-US" sz="1000" smtClean="0">
              <a:solidFill>
                <a:srgbClr val="FFFFFF"/>
              </a:solidFill>
              <a:effectLst>
                <a:outerShdw blurRad="38100" dist="38100" dir="2700000" algn="tl">
                  <a:srgbClr val="000000"/>
                </a:outerShdw>
              </a:effectLst>
              <a:cs typeface="+mn-cs"/>
            </a:endParaRP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fld id="{C307E755-6699-4D1D-AD90-26F73D89C088}" type="datetime1">
              <a:rPr lang="en-US" altLang="en-US" smtClean="0"/>
              <a:pPr/>
              <a:t>8/19/2016</a:t>
            </a:fld>
            <a:endParaRPr lang="zh-CN" altLang="en-US" sz="1800">
              <a:solidFill>
                <a:schemeClr val="tx1"/>
              </a:solidFill>
              <a:ea typeface="+mn-ea"/>
            </a:endParaRPr>
          </a:p>
        </p:txBody>
      </p:sp>
      <p:sp>
        <p:nvSpPr>
          <p:cNvPr id="6" name="Footer Placeholder 5"/>
          <p:cNvSpPr>
            <a:spLocks noGrp="1"/>
          </p:cNvSpPr>
          <p:nvPr>
            <p:ph type="ftr" sz="quarter" idx="11"/>
          </p:nvPr>
        </p:nvSpPr>
        <p:spPr/>
        <p:txBody>
          <a:bodyPr/>
          <a:lstStyle>
            <a:lvl1pPr>
              <a:defRPr smtClean="0"/>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E312FEA8-27B2-4047-9B85-90F016D8DEC4}"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lstStyle>
          <a:p>
            <a:fld id="{C307E755-6699-4D1D-AD90-26F73D89C088}" type="datetime1">
              <a:rPr lang="en-US" altLang="en-US" smtClean="0"/>
              <a:pPr/>
              <a:t>8/19/2016</a:t>
            </a:fld>
            <a:endParaRPr lang="zh-CN" altLang="en-US" sz="1800">
              <a:solidFill>
                <a:schemeClr val="tx1"/>
              </a:solidFill>
              <a:ea typeface="+mn-ea"/>
            </a:endParaRPr>
          </a:p>
        </p:txBody>
      </p:sp>
      <p:sp>
        <p:nvSpPr>
          <p:cNvPr id="8" name="Footer Placeholder 7"/>
          <p:cNvSpPr>
            <a:spLocks noGrp="1"/>
          </p:cNvSpPr>
          <p:nvPr>
            <p:ph type="ftr" sz="quarter" idx="11"/>
          </p:nvPr>
        </p:nvSpPr>
        <p:spPr/>
        <p:txBody>
          <a:bodyPr/>
          <a:lstStyle>
            <a:lvl1pPr>
              <a:defRPr smtClean="0"/>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C212A577-BC65-403E-8876-C6C352F8F008}"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fld id="{C307E755-6699-4D1D-AD90-26F73D89C088}" type="datetime1">
              <a:rPr lang="en-US" altLang="en-US" smtClean="0"/>
              <a:pPr/>
              <a:t>8/19/2016</a:t>
            </a:fld>
            <a:endParaRPr lang="zh-CN" altLang="en-US" sz="1800">
              <a:solidFill>
                <a:schemeClr val="tx1"/>
              </a:solidFill>
              <a:ea typeface="+mn-ea"/>
            </a:endParaRPr>
          </a:p>
        </p:txBody>
      </p:sp>
      <p:sp>
        <p:nvSpPr>
          <p:cNvPr id="4" name="Footer Placeholder 3"/>
          <p:cNvSpPr>
            <a:spLocks noGrp="1"/>
          </p:cNvSpPr>
          <p:nvPr>
            <p:ph type="ftr" sz="quarter" idx="11"/>
          </p:nvPr>
        </p:nvSpPr>
        <p:spPr/>
        <p:txBody>
          <a:bodyPr/>
          <a:lstStyle>
            <a:lvl1pPr>
              <a:defRPr smtClean="0"/>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61B3746D-E2EC-4151-B22A-7FD34E70CD4C}"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fld id="{C307E755-6699-4D1D-AD90-26F73D89C088}" type="datetime1">
              <a:rPr lang="en-US" altLang="en-US" smtClean="0"/>
              <a:pPr/>
              <a:t>8/19/2016</a:t>
            </a:fld>
            <a:endParaRPr lang="zh-CN" altLang="en-US" sz="1800">
              <a:solidFill>
                <a:schemeClr val="tx1"/>
              </a:solidFill>
              <a:ea typeface="+mn-ea"/>
            </a:endParaRPr>
          </a:p>
        </p:txBody>
      </p:sp>
      <p:sp>
        <p:nvSpPr>
          <p:cNvPr id="3" name="Footer Placeholder 2"/>
          <p:cNvSpPr>
            <a:spLocks noGrp="1"/>
          </p:cNvSpPr>
          <p:nvPr>
            <p:ph type="ftr" sz="quarter" idx="11"/>
          </p:nvPr>
        </p:nvSpPr>
        <p:spPr/>
        <p:txBody>
          <a:bodyPr/>
          <a:lstStyle>
            <a:lvl1pPr>
              <a:defRPr smtClean="0"/>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B83B164F-8936-4ACD-990E-24F81A16A8CA}"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fld id="{C307E755-6699-4D1D-AD90-26F73D89C088}" type="datetime1">
              <a:rPr lang="en-US" altLang="en-US" smtClean="0"/>
              <a:pPr/>
              <a:t>8/19/2016</a:t>
            </a:fld>
            <a:endParaRPr lang="zh-CN" altLang="en-US" sz="1800">
              <a:solidFill>
                <a:schemeClr val="tx1"/>
              </a:solidFill>
              <a:ea typeface="+mn-ea"/>
            </a:endParaRPr>
          </a:p>
        </p:txBody>
      </p:sp>
      <p:sp>
        <p:nvSpPr>
          <p:cNvPr id="6" name="Footer Placeholder 5"/>
          <p:cNvSpPr>
            <a:spLocks noGrp="1"/>
          </p:cNvSpPr>
          <p:nvPr>
            <p:ph type="ftr" sz="quarter" idx="11"/>
          </p:nvPr>
        </p:nvSpPr>
        <p:spPr/>
        <p:txBody>
          <a:bodyPr/>
          <a:lstStyle>
            <a:lvl1pPr>
              <a:defRPr smtClean="0"/>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CFE8931B-D0B7-4C41-8E27-0CE462E09262}" type="slidenum">
              <a:rPr lang="en-US" altLang="en-US" smtClean="0"/>
              <a:pPr/>
              <a:t>‹#›</a:t>
            </a:fld>
            <a:endParaRPr lang="zh-CN" altLang="en-US" sz="1800">
              <a:solidFill>
                <a:schemeClr val="tx1"/>
              </a:solidFill>
              <a:ea typeface="+mn-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sym typeface="Calibri" pitchFamily="34" charset="0"/>
              </a:rPr>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fld id="{C307E755-6699-4D1D-AD90-26F73D89C088}" type="datetime1">
              <a:rPr lang="en-US" altLang="en-US" smtClean="0"/>
              <a:pPr/>
              <a:t>8/19/2016</a:t>
            </a:fld>
            <a:endParaRPr lang="zh-CN" altLang="en-US" sz="1800">
              <a:solidFill>
                <a:schemeClr val="tx1"/>
              </a:solidFill>
              <a:ea typeface="+mn-ea"/>
            </a:endParaRPr>
          </a:p>
        </p:txBody>
      </p:sp>
      <p:sp>
        <p:nvSpPr>
          <p:cNvPr id="6" name="Footer Placeholder 5"/>
          <p:cNvSpPr>
            <a:spLocks noGrp="1"/>
          </p:cNvSpPr>
          <p:nvPr>
            <p:ph type="ftr" sz="quarter" idx="11"/>
          </p:nvPr>
        </p:nvSpPr>
        <p:spPr/>
        <p:txBody>
          <a:bodyPr/>
          <a:lstStyle>
            <a:lvl1pPr>
              <a:defRPr smtClean="0"/>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063078DB-2BD0-4E39-8351-D162C17C1EEC}" type="slidenum">
              <a:rPr lang="en-US" altLang="en-US" smtClean="0"/>
              <a:pPr/>
              <a:t>‹#›</a:t>
            </a:fld>
            <a:endParaRPr lang="zh-CN" altLang="en-US" sz="1800">
              <a:solidFill>
                <a:schemeClr val="tx1"/>
              </a:solidFill>
              <a:ea typeface="+mn-e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smtClean="0">
                <a:solidFill>
                  <a:srgbClr val="898989"/>
                </a:solidFill>
                <a:ea typeface="+mn-ea"/>
              </a:defRPr>
            </a:lvl1pPr>
          </a:lstStyle>
          <a:p>
            <a:fld id="{C307E755-6699-4D1D-AD90-26F73D89C088}" type="datetime1">
              <a:rPr lang="en-US" altLang="en-US" smtClean="0"/>
              <a:pPr/>
              <a:t>8/19/2016</a:t>
            </a:fld>
            <a:endParaRPr lang="zh-CN" altLang="en-US">
              <a:ea typeface="+mn-ea"/>
            </a:endParaRPr>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smtClean="0">
                <a:solidFill>
                  <a:srgbClr val="898989"/>
                </a:solidFill>
                <a:ea typeface="+mn-ea"/>
              </a:defRPr>
            </a:lvl1pPr>
          </a:lstStyle>
          <a:p>
            <a:endParaRPr lang="en-US"/>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smtClean="0">
                <a:solidFill>
                  <a:srgbClr val="898989"/>
                </a:solidFill>
                <a:ea typeface="+mn-ea"/>
              </a:defRPr>
            </a:lvl1pPr>
          </a:lstStyle>
          <a:p>
            <a:fld id="{E938F6BA-3005-4ABE-A1A7-35E07958F986}" type="slidenum">
              <a:rPr lang="en-US" altLang="en-US" smtClean="0"/>
              <a:pPr/>
              <a:t>‹#›</a:t>
            </a:fld>
            <a:endParaRPr lang="zh-CN" altLang="en-US">
              <a:ea typeface="+mn-ea"/>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marL="914400" indent="-914400" algn="ctr" rtl="0" eaLnBrk="1" fontAlgn="base" hangingPunct="1">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20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a typeface="+mn-ea"/>
              </a:defRPr>
            </a:lvl1pPr>
          </a:lstStyle>
          <a:p>
            <a:pPr>
              <a:defRPr/>
            </a:pPr>
            <a:endParaRPr lang="en-US" altLang="zh-CN"/>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ea typeface="+mn-ea"/>
              </a:defRPr>
            </a:lvl1pPr>
          </a:lstStyle>
          <a:p>
            <a:pPr>
              <a:defRPr/>
            </a:pPr>
            <a:endParaRPr lang="en-US" altLang="zh-CN"/>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ea typeface="+mn-ea"/>
              </a:defRPr>
            </a:lvl1pPr>
          </a:lstStyle>
          <a:p>
            <a:pPr>
              <a:defRPr/>
            </a:pPr>
            <a:fld id="{F8E688E7-573B-43E7-9EB3-EE700F4A2E4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US" altLang="zh-C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ltLang="zh-C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4680A01-5A59-4C2C-9BE2-155BAA032A7D}" type="slidenum">
              <a:rPr lang="en-US" altLang="zh-CN" smtClean="0"/>
              <a:pPr/>
              <a:t>‹#›</a:t>
            </a:fld>
            <a:endParaRPr lang="en-US" altLang="zh-C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hyperlink" Target="http://en.wikipedia.org/wiki/Image:Us-nasa-columbia.jpg" TargetMode="External"/><Relationship Id="rId7" Type="http://schemas.openxmlformats.org/officeDocument/2006/relationships/hyperlink" Target="http://en.wikipedia.org/wiki/Image:6600GT_GPU.jpg" TargetMode="External"/><Relationship Id="rId2" Type="http://schemas.openxmlformats.org/officeDocument/2006/relationships/notesSlide" Target="../notesSlides/notesSlide21.xml"/><Relationship Id="rId1" Type="http://schemas.openxmlformats.org/officeDocument/2006/relationships/slideLayout" Target="../slideLayouts/slideLayout25.xml"/><Relationship Id="rId6" Type="http://schemas.openxmlformats.org/officeDocument/2006/relationships/image" Target="../media/image10.jpeg"/><Relationship Id="rId5" Type="http://schemas.openxmlformats.org/officeDocument/2006/relationships/hyperlink" Target="http://en.wikipedia.org/wiki/Image:E6750bs8.jpg" TargetMode="External"/><Relationship Id="rId4" Type="http://schemas.openxmlformats.org/officeDocument/2006/relationships/image" Target="../media/image9.jpeg"/></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3" Type="http://schemas.openxmlformats.org/officeDocument/2006/relationships/hyperlink" Target="http://hadoop.apache.org/docs/r1.2.1/hdfs_design.html" TargetMode="External"/><Relationship Id="rId2" Type="http://schemas.openxmlformats.org/officeDocument/2006/relationships/hyperlink" Target="http://hadoop.apache.org/core/" TargetMode="External"/><Relationship Id="rId1" Type="http://schemas.openxmlformats.org/officeDocument/2006/relationships/slideLayout" Target="../slideLayouts/slideLayout25.xml"/><Relationship Id="rId4" Type="http://schemas.openxmlformats.org/officeDocument/2006/relationships/hyperlink" Target="https://www.packtpub.com/books/content/hdfs-and-mapreduce"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5.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矩形 4"/>
          <p:cNvSpPr>
            <a:spLocks noChangeArrowheads="1"/>
          </p:cNvSpPr>
          <p:nvPr/>
        </p:nvSpPr>
        <p:spPr bwMode="auto">
          <a:xfrm>
            <a:off x="1949450" y="1720850"/>
            <a:ext cx="309563" cy="365125"/>
          </a:xfrm>
          <a:prstGeom prst="rect">
            <a:avLst/>
          </a:prstGeom>
          <a:noFill/>
          <a:ln w="9525">
            <a:noFill/>
            <a:miter lim="800000"/>
            <a:headEnd/>
            <a:tailEnd/>
          </a:ln>
        </p:spPr>
        <p:txBody>
          <a:bodyPr wrap="none">
            <a:spAutoFit/>
          </a:bodyPr>
          <a:lstStyle/>
          <a:p>
            <a:endParaRPr lang="zh-CN" altLang="en-US">
              <a:ea typeface="宋体" pitchFamily="2" charset="-122"/>
            </a:endParaRPr>
          </a:p>
        </p:txBody>
      </p:sp>
      <p:sp>
        <p:nvSpPr>
          <p:cNvPr id="4" name="Title 3"/>
          <p:cNvSpPr>
            <a:spLocks noGrp="1"/>
          </p:cNvSpPr>
          <p:nvPr>
            <p:ph type="ctrTitle"/>
          </p:nvPr>
        </p:nvSpPr>
        <p:spPr>
          <a:xfrm>
            <a:off x="1214414" y="285728"/>
            <a:ext cx="7406640" cy="1472184"/>
          </a:xfrm>
        </p:spPr>
        <p:txBody>
          <a:bodyPr/>
          <a:lstStyle/>
          <a:p>
            <a:pPr algn="ctr"/>
            <a:r>
              <a:rPr lang="en-US" dirty="0" smtClean="0"/>
              <a:t>Cloud Programming and Software Environments</a:t>
            </a:r>
            <a:endParaRPr lang="en-US" dirty="0"/>
          </a:p>
        </p:txBody>
      </p:sp>
      <p:sp>
        <p:nvSpPr>
          <p:cNvPr id="5" name="Subtitle 4"/>
          <p:cNvSpPr>
            <a:spLocks noGrp="1"/>
          </p:cNvSpPr>
          <p:nvPr>
            <p:ph type="subTitle" idx="1"/>
          </p:nvPr>
        </p:nvSpPr>
        <p:spPr>
          <a:xfrm>
            <a:off x="1285852" y="4714884"/>
            <a:ext cx="7406640" cy="1752600"/>
          </a:xfrm>
        </p:spPr>
        <p:txBody>
          <a:bodyPr>
            <a:normAutofit/>
          </a:bodyPr>
          <a:lstStyle/>
          <a:p>
            <a:pPr algn="ctr"/>
            <a:r>
              <a:rPr lang="en-US" altLang="zh-CN" sz="2800" dirty="0" smtClean="0">
                <a:solidFill>
                  <a:schemeClr val="bg2">
                    <a:lumMod val="50000"/>
                  </a:schemeClr>
                </a:solidFill>
                <a:ea typeface="宋体" pitchFamily="2" charset="-122"/>
                <a:cs typeface="Times New Roman" pitchFamily="18" charset="0"/>
              </a:rPr>
              <a:t>Adapted from Kai Hwang, University of Southern California</a:t>
            </a:r>
            <a:br>
              <a:rPr lang="en-US" altLang="zh-CN" sz="2800" dirty="0" smtClean="0">
                <a:solidFill>
                  <a:schemeClr val="bg2">
                    <a:lumMod val="50000"/>
                  </a:schemeClr>
                </a:solidFill>
                <a:ea typeface="宋体" pitchFamily="2" charset="-122"/>
                <a:cs typeface="Times New Roman" pitchFamily="18" charset="0"/>
              </a:rPr>
            </a:br>
            <a:r>
              <a:rPr lang="en-US" altLang="zh-CN" sz="2800" dirty="0" smtClean="0">
                <a:solidFill>
                  <a:schemeClr val="bg2">
                    <a:lumMod val="50000"/>
                  </a:schemeClr>
                </a:solidFill>
                <a:ea typeface="宋体" pitchFamily="2" charset="-122"/>
                <a:cs typeface="Times New Roman" pitchFamily="18" charset="0"/>
              </a:rPr>
              <a:t>with additions from </a:t>
            </a:r>
            <a:br>
              <a:rPr lang="en-US" altLang="zh-CN" sz="2800" dirty="0" smtClean="0">
                <a:solidFill>
                  <a:schemeClr val="bg2">
                    <a:lumMod val="50000"/>
                  </a:schemeClr>
                </a:solidFill>
                <a:ea typeface="宋体" pitchFamily="2" charset="-122"/>
                <a:cs typeface="Times New Roman" pitchFamily="18" charset="0"/>
              </a:rPr>
            </a:br>
            <a:r>
              <a:rPr lang="en-US" altLang="zh-CN" sz="2800" dirty="0" err="1" smtClean="0">
                <a:solidFill>
                  <a:schemeClr val="bg2">
                    <a:lumMod val="50000"/>
                  </a:schemeClr>
                </a:solidFill>
                <a:ea typeface="宋体" pitchFamily="2" charset="-122"/>
                <a:cs typeface="Times New Roman" pitchFamily="18" charset="0"/>
              </a:rPr>
              <a:t>Matei</a:t>
            </a:r>
            <a:r>
              <a:rPr lang="en-US" altLang="zh-CN" sz="2800" dirty="0" smtClean="0">
                <a:solidFill>
                  <a:schemeClr val="bg2">
                    <a:lumMod val="50000"/>
                  </a:schemeClr>
                </a:solidFill>
                <a:ea typeface="宋体" pitchFamily="2" charset="-122"/>
                <a:cs typeface="Times New Roman" pitchFamily="18" charset="0"/>
              </a:rPr>
              <a:t> </a:t>
            </a:r>
            <a:r>
              <a:rPr lang="en-US" altLang="zh-CN" sz="2800" dirty="0" err="1" smtClean="0">
                <a:solidFill>
                  <a:schemeClr val="bg2">
                    <a:lumMod val="50000"/>
                  </a:schemeClr>
                </a:solidFill>
                <a:ea typeface="宋体" pitchFamily="2" charset="-122"/>
                <a:cs typeface="Times New Roman" pitchFamily="18" charset="0"/>
              </a:rPr>
              <a:t>Zaharia</a:t>
            </a:r>
            <a:r>
              <a:rPr lang="en-US" altLang="zh-CN" sz="2800" dirty="0" smtClean="0">
                <a:solidFill>
                  <a:schemeClr val="bg2">
                    <a:lumMod val="50000"/>
                  </a:schemeClr>
                </a:solidFill>
                <a:ea typeface="宋体" pitchFamily="2" charset="-122"/>
                <a:cs typeface="Times New Roman" pitchFamily="18" charset="0"/>
              </a:rPr>
              <a:t>, EECS, UC  Berkeley</a:t>
            </a:r>
            <a:endParaRPr lang="en-US" dirty="0">
              <a:solidFill>
                <a:schemeClr val="bg2">
                  <a:lumMod val="50000"/>
                </a:schemeClr>
              </a:solidFill>
            </a:endParaRPr>
          </a:p>
        </p:txBody>
      </p:sp>
      <p:sp>
        <p:nvSpPr>
          <p:cNvPr id="7" name="Subtitle 4"/>
          <p:cNvSpPr txBox="1">
            <a:spLocks/>
          </p:cNvSpPr>
          <p:nvPr/>
        </p:nvSpPr>
        <p:spPr>
          <a:xfrm>
            <a:off x="1285852" y="2000240"/>
            <a:ext cx="7406640" cy="1036158"/>
          </a:xfrm>
          <a:prstGeom prst="rect">
            <a:avLst/>
          </a:prstGeom>
        </p:spPr>
        <p:txBody>
          <a:bodyPr tIns="0">
            <a:normAutofit/>
          </a:bodyPr>
          <a:lstStyle/>
          <a:p>
            <a:pPr marL="27432" marR="0" lvl="0" indent="0" algn="ctr"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36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t>Map Reduce and Hadoop</a:t>
            </a:r>
          </a:p>
        </p:txBody>
      </p:sp>
      <p:pic>
        <p:nvPicPr>
          <p:cNvPr id="30721" name="Picture 1"/>
          <p:cNvPicPr>
            <a:picLocks noChangeAspect="1" noChangeArrowheads="1"/>
          </p:cNvPicPr>
          <p:nvPr/>
        </p:nvPicPr>
        <p:blipFill>
          <a:blip r:embed="rId2"/>
          <a:srcRect/>
          <a:stretch>
            <a:fillRect/>
          </a:stretch>
        </p:blipFill>
        <p:spPr bwMode="auto">
          <a:xfrm>
            <a:off x="1071538" y="2714620"/>
            <a:ext cx="7286676" cy="2033591"/>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304800"/>
            <a:ext cx="8393113" cy="646113"/>
          </a:xfrm>
        </p:spPr>
        <p:txBody>
          <a:bodyPr>
            <a:normAutofit fontScale="90000"/>
          </a:bodyPr>
          <a:lstStyle/>
          <a:p>
            <a:pPr algn="ctr">
              <a:defRPr/>
            </a:pPr>
            <a:r>
              <a:rPr lang="en-US" altLang="zh-CN" sz="4000" b="0" dirty="0" err="1">
                <a:effectLst/>
                <a:ea typeface="宋体" pitchFamily="2" charset="-122"/>
              </a:rPr>
              <a:t>Map+Reduce</a:t>
            </a:r>
            <a:endParaRPr lang="en-US" altLang="zh-CN" sz="4000" b="0" dirty="0">
              <a:effectLst/>
              <a:ea typeface="宋体" pitchFamily="2" charset="-122"/>
            </a:endParaRPr>
          </a:p>
        </p:txBody>
      </p:sp>
      <p:sp>
        <p:nvSpPr>
          <p:cNvPr id="79875" name="Rectangle 3"/>
          <p:cNvSpPr>
            <a:spLocks noGrp="1" noChangeArrowheads="1"/>
          </p:cNvSpPr>
          <p:nvPr>
            <p:ph sz="half" idx="1"/>
          </p:nvPr>
        </p:nvSpPr>
        <p:spPr>
          <a:xfrm>
            <a:off x="428625" y="1524000"/>
            <a:ext cx="4037013" cy="4497388"/>
          </a:xfrm>
        </p:spPr>
        <p:txBody>
          <a:bodyPr>
            <a:normAutofit lnSpcReduction="10000"/>
          </a:bodyPr>
          <a:lstStyle/>
          <a:p>
            <a:pPr>
              <a:defRPr/>
            </a:pPr>
            <a:endParaRPr lang="zh-CN" altLang="en-US" dirty="0">
              <a:ea typeface="宋体" pitchFamily="2" charset="-122"/>
            </a:endParaRPr>
          </a:p>
          <a:p>
            <a:pPr>
              <a:defRPr/>
            </a:pPr>
            <a:endParaRPr lang="zh-CN" altLang="en-US" dirty="0">
              <a:ea typeface="宋体" pitchFamily="2" charset="-122"/>
            </a:endParaRPr>
          </a:p>
          <a:p>
            <a:pPr>
              <a:defRPr/>
            </a:pPr>
            <a:endParaRPr lang="zh-CN" altLang="en-US" dirty="0">
              <a:ea typeface="宋体" pitchFamily="2" charset="-122"/>
            </a:endParaRPr>
          </a:p>
          <a:p>
            <a:pPr>
              <a:defRPr/>
            </a:pPr>
            <a:endParaRPr lang="zh-CN" altLang="en-US" dirty="0">
              <a:ea typeface="宋体" pitchFamily="2" charset="-122"/>
            </a:endParaRPr>
          </a:p>
          <a:p>
            <a:pPr>
              <a:buFont typeface="Wingdings" charset="2"/>
              <a:buNone/>
              <a:defRPr/>
            </a:pPr>
            <a:endParaRPr lang="zh-CN" altLang="en-US" dirty="0">
              <a:ea typeface="宋体" pitchFamily="2" charset="-122"/>
            </a:endParaRPr>
          </a:p>
          <a:p>
            <a:pPr>
              <a:defRPr/>
            </a:pPr>
            <a:r>
              <a:rPr lang="en-US" altLang="zh-CN" dirty="0">
                <a:ea typeface="宋体" pitchFamily="2" charset="-122"/>
              </a:rPr>
              <a:t>Map:</a:t>
            </a:r>
          </a:p>
          <a:p>
            <a:pPr lvl="1">
              <a:defRPr/>
            </a:pPr>
            <a:r>
              <a:rPr lang="en-US" altLang="zh-CN" dirty="0">
                <a:ea typeface="宋体" pitchFamily="2" charset="-122"/>
              </a:rPr>
              <a:t>Accepts </a:t>
            </a:r>
            <a:r>
              <a:rPr lang="en-US" altLang="zh-CN" i="1" dirty="0">
                <a:ea typeface="宋体" pitchFamily="2" charset="-122"/>
              </a:rPr>
              <a:t>input</a:t>
            </a:r>
            <a:r>
              <a:rPr lang="en-US" altLang="zh-CN" dirty="0">
                <a:ea typeface="宋体" pitchFamily="2" charset="-122"/>
              </a:rPr>
              <a:t> key/value pair</a:t>
            </a:r>
          </a:p>
          <a:p>
            <a:pPr lvl="1">
              <a:defRPr/>
            </a:pPr>
            <a:r>
              <a:rPr lang="en-US" altLang="zh-CN" dirty="0">
                <a:ea typeface="宋体" pitchFamily="2" charset="-122"/>
              </a:rPr>
              <a:t>Emits </a:t>
            </a:r>
            <a:r>
              <a:rPr lang="en-US" altLang="zh-CN" i="1" dirty="0">
                <a:ea typeface="宋体" pitchFamily="2" charset="-122"/>
              </a:rPr>
              <a:t>intermediate</a:t>
            </a:r>
            <a:r>
              <a:rPr lang="en-US" altLang="zh-CN" dirty="0">
                <a:ea typeface="宋体" pitchFamily="2" charset="-122"/>
              </a:rPr>
              <a:t> key/value pair</a:t>
            </a:r>
          </a:p>
          <a:p>
            <a:pPr>
              <a:buFont typeface="Wingdings" charset="2"/>
              <a:buNone/>
              <a:defRPr/>
            </a:pPr>
            <a:endParaRPr lang="zh-CN" altLang="en-US" dirty="0">
              <a:ea typeface="宋体" pitchFamily="2" charset="-122"/>
            </a:endParaRPr>
          </a:p>
        </p:txBody>
      </p:sp>
      <p:sp>
        <p:nvSpPr>
          <p:cNvPr id="79876" name="Rectangle 4"/>
          <p:cNvSpPr>
            <a:spLocks noGrp="1" noChangeArrowheads="1"/>
          </p:cNvSpPr>
          <p:nvPr>
            <p:ph sz="half" idx="2"/>
          </p:nvPr>
        </p:nvSpPr>
        <p:spPr>
          <a:xfrm>
            <a:off x="4610100" y="1560513"/>
            <a:ext cx="4037013" cy="4497387"/>
          </a:xfrm>
        </p:spPr>
        <p:txBody>
          <a:bodyPr>
            <a:normAutofit lnSpcReduction="10000"/>
          </a:bodyPr>
          <a:lstStyle/>
          <a:p>
            <a:pPr>
              <a:defRPr/>
            </a:pPr>
            <a:endParaRPr lang="zh-CN" altLang="en-US" dirty="0">
              <a:ea typeface="宋体" pitchFamily="2" charset="-122"/>
            </a:endParaRPr>
          </a:p>
          <a:p>
            <a:pPr>
              <a:defRPr/>
            </a:pPr>
            <a:endParaRPr lang="zh-CN" altLang="en-US" dirty="0">
              <a:ea typeface="宋体" pitchFamily="2" charset="-122"/>
            </a:endParaRPr>
          </a:p>
          <a:p>
            <a:pPr>
              <a:defRPr/>
            </a:pPr>
            <a:endParaRPr lang="zh-CN" altLang="en-US" dirty="0">
              <a:ea typeface="宋体" pitchFamily="2" charset="-122"/>
            </a:endParaRPr>
          </a:p>
          <a:p>
            <a:pPr>
              <a:defRPr/>
            </a:pPr>
            <a:endParaRPr lang="zh-CN" altLang="en-US" dirty="0">
              <a:ea typeface="宋体" pitchFamily="2" charset="-122"/>
            </a:endParaRPr>
          </a:p>
          <a:p>
            <a:pPr>
              <a:defRPr/>
            </a:pPr>
            <a:endParaRPr lang="zh-CN" altLang="en-US" dirty="0">
              <a:ea typeface="宋体" pitchFamily="2" charset="-122"/>
            </a:endParaRPr>
          </a:p>
          <a:p>
            <a:pPr>
              <a:defRPr/>
            </a:pPr>
            <a:r>
              <a:rPr lang="en-US" altLang="zh-CN" dirty="0">
                <a:ea typeface="宋体" pitchFamily="2" charset="-122"/>
              </a:rPr>
              <a:t>Reduce :</a:t>
            </a:r>
          </a:p>
          <a:p>
            <a:pPr lvl="1">
              <a:defRPr/>
            </a:pPr>
            <a:r>
              <a:rPr lang="en-US" altLang="zh-CN" dirty="0">
                <a:ea typeface="宋体" pitchFamily="2" charset="-122"/>
              </a:rPr>
              <a:t>Accepts </a:t>
            </a:r>
            <a:r>
              <a:rPr lang="en-US" altLang="zh-CN" i="1" dirty="0">
                <a:ea typeface="宋体" pitchFamily="2" charset="-122"/>
              </a:rPr>
              <a:t>intermediate</a:t>
            </a:r>
            <a:r>
              <a:rPr lang="en-US" altLang="zh-CN" dirty="0">
                <a:ea typeface="宋体" pitchFamily="2" charset="-122"/>
              </a:rPr>
              <a:t> key/value* pair</a:t>
            </a:r>
          </a:p>
          <a:p>
            <a:pPr lvl="1">
              <a:defRPr/>
            </a:pPr>
            <a:r>
              <a:rPr lang="en-US" altLang="zh-CN" dirty="0">
                <a:ea typeface="宋体" pitchFamily="2" charset="-122"/>
              </a:rPr>
              <a:t>Emits </a:t>
            </a:r>
            <a:r>
              <a:rPr lang="en-US" altLang="zh-CN" i="1" dirty="0">
                <a:ea typeface="宋体" pitchFamily="2" charset="-122"/>
              </a:rPr>
              <a:t>output</a:t>
            </a:r>
            <a:r>
              <a:rPr lang="en-US" altLang="zh-CN" dirty="0">
                <a:ea typeface="宋体" pitchFamily="2" charset="-122"/>
              </a:rPr>
              <a:t> key/value pair</a:t>
            </a:r>
          </a:p>
        </p:txBody>
      </p:sp>
      <p:grpSp>
        <p:nvGrpSpPr>
          <p:cNvPr id="2" name="Group 1"/>
          <p:cNvGrpSpPr>
            <a:grpSpLocks/>
          </p:cNvGrpSpPr>
          <p:nvPr/>
        </p:nvGrpSpPr>
        <p:grpSpPr bwMode="auto">
          <a:xfrm>
            <a:off x="381000" y="1371600"/>
            <a:ext cx="8382000" cy="2438400"/>
            <a:chOff x="381000" y="1524000"/>
            <a:chExt cx="8382000" cy="2438400"/>
          </a:xfrm>
        </p:grpSpPr>
        <p:sp>
          <p:nvSpPr>
            <p:cNvPr id="12294" name="Rectangle 5"/>
            <p:cNvSpPr>
              <a:spLocks noChangeArrowheads="1"/>
            </p:cNvSpPr>
            <p:nvPr/>
          </p:nvSpPr>
          <p:spPr bwMode="auto">
            <a:xfrm>
              <a:off x="381000" y="1752600"/>
              <a:ext cx="1143000" cy="1905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295" name="Rectangle 6"/>
            <p:cNvSpPr>
              <a:spLocks noChangeArrowheads="1"/>
            </p:cNvSpPr>
            <p:nvPr/>
          </p:nvSpPr>
          <p:spPr bwMode="auto">
            <a:xfrm>
              <a:off x="2209800" y="1752600"/>
              <a:ext cx="1143000" cy="3048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296" name="Rectangle 7"/>
            <p:cNvSpPr>
              <a:spLocks noChangeArrowheads="1"/>
            </p:cNvSpPr>
            <p:nvPr/>
          </p:nvSpPr>
          <p:spPr bwMode="auto">
            <a:xfrm>
              <a:off x="2209800" y="2133600"/>
              <a:ext cx="1143000" cy="3048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297" name="Rectangle 8"/>
            <p:cNvSpPr>
              <a:spLocks noChangeArrowheads="1"/>
            </p:cNvSpPr>
            <p:nvPr/>
          </p:nvSpPr>
          <p:spPr bwMode="auto">
            <a:xfrm>
              <a:off x="2209800" y="2514600"/>
              <a:ext cx="1143000" cy="3048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298" name="Rectangle 9"/>
            <p:cNvSpPr>
              <a:spLocks noChangeArrowheads="1"/>
            </p:cNvSpPr>
            <p:nvPr/>
          </p:nvSpPr>
          <p:spPr bwMode="auto">
            <a:xfrm>
              <a:off x="2209800" y="3352800"/>
              <a:ext cx="1143000" cy="3048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299" name="Line 10"/>
            <p:cNvSpPr>
              <a:spLocks noChangeShapeType="1"/>
            </p:cNvSpPr>
            <p:nvPr/>
          </p:nvSpPr>
          <p:spPr bwMode="auto">
            <a:xfrm>
              <a:off x="2776538" y="2971800"/>
              <a:ext cx="1587" cy="228600"/>
            </a:xfrm>
            <a:prstGeom prst="line">
              <a:avLst/>
            </a:prstGeom>
            <a:noFill/>
            <a:ln w="76200">
              <a:solidFill>
                <a:schemeClr val="tx1"/>
              </a:solidFill>
              <a:prstDash val="sysDot"/>
              <a:round/>
              <a:headEnd/>
              <a:tailEnd/>
            </a:ln>
            <a:effectLst/>
          </p:spPr>
          <p:txBody>
            <a:bodyPr/>
            <a:lstStyle/>
            <a:p>
              <a:endParaRPr lang="en-US"/>
            </a:p>
          </p:txBody>
        </p:sp>
        <p:sp>
          <p:nvSpPr>
            <p:cNvPr id="12300" name="Rectangle 11"/>
            <p:cNvSpPr>
              <a:spLocks noChangeArrowheads="1"/>
            </p:cNvSpPr>
            <p:nvPr/>
          </p:nvSpPr>
          <p:spPr bwMode="auto">
            <a:xfrm>
              <a:off x="5105400" y="1752600"/>
              <a:ext cx="1143000" cy="3048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301" name="Rectangle 12"/>
            <p:cNvSpPr>
              <a:spLocks noChangeArrowheads="1"/>
            </p:cNvSpPr>
            <p:nvPr/>
          </p:nvSpPr>
          <p:spPr bwMode="auto">
            <a:xfrm>
              <a:off x="5105400" y="2133600"/>
              <a:ext cx="1143000" cy="3048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302" name="Rectangle 13"/>
            <p:cNvSpPr>
              <a:spLocks noChangeArrowheads="1"/>
            </p:cNvSpPr>
            <p:nvPr/>
          </p:nvSpPr>
          <p:spPr bwMode="auto">
            <a:xfrm>
              <a:off x="5105400" y="2514600"/>
              <a:ext cx="1143000" cy="3048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303" name="Rectangle 14"/>
            <p:cNvSpPr>
              <a:spLocks noChangeArrowheads="1"/>
            </p:cNvSpPr>
            <p:nvPr/>
          </p:nvSpPr>
          <p:spPr bwMode="auto">
            <a:xfrm>
              <a:off x="5105400" y="3352800"/>
              <a:ext cx="1143000" cy="3048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304" name="Line 15"/>
            <p:cNvSpPr>
              <a:spLocks noChangeShapeType="1"/>
            </p:cNvSpPr>
            <p:nvPr/>
          </p:nvSpPr>
          <p:spPr bwMode="auto">
            <a:xfrm>
              <a:off x="5672138" y="2971800"/>
              <a:ext cx="1587" cy="228600"/>
            </a:xfrm>
            <a:prstGeom prst="line">
              <a:avLst/>
            </a:prstGeom>
            <a:noFill/>
            <a:ln w="76200">
              <a:solidFill>
                <a:schemeClr val="tx1"/>
              </a:solidFill>
              <a:prstDash val="sysDot"/>
              <a:round/>
              <a:headEnd/>
              <a:tailEnd/>
            </a:ln>
            <a:effectLst/>
          </p:spPr>
          <p:txBody>
            <a:bodyPr/>
            <a:lstStyle/>
            <a:p>
              <a:endParaRPr lang="en-US"/>
            </a:p>
          </p:txBody>
        </p:sp>
        <p:sp>
          <p:nvSpPr>
            <p:cNvPr id="12305" name="Line 16"/>
            <p:cNvSpPr>
              <a:spLocks noChangeShapeType="1"/>
            </p:cNvSpPr>
            <p:nvPr/>
          </p:nvSpPr>
          <p:spPr bwMode="auto">
            <a:xfrm>
              <a:off x="1647825" y="2590800"/>
              <a:ext cx="457200" cy="1588"/>
            </a:xfrm>
            <a:prstGeom prst="line">
              <a:avLst/>
            </a:prstGeom>
            <a:noFill/>
            <a:ln w="12700">
              <a:solidFill>
                <a:schemeClr val="tx1"/>
              </a:solidFill>
              <a:round/>
              <a:headEnd/>
              <a:tailEnd type="triangle" w="med" len="med"/>
            </a:ln>
            <a:effectLst/>
          </p:spPr>
          <p:txBody>
            <a:bodyPr/>
            <a:lstStyle/>
            <a:p>
              <a:endParaRPr lang="en-US"/>
            </a:p>
          </p:txBody>
        </p:sp>
        <p:sp>
          <p:nvSpPr>
            <p:cNvPr id="12306" name="Line 17"/>
            <p:cNvSpPr>
              <a:spLocks noChangeShapeType="1"/>
            </p:cNvSpPr>
            <p:nvPr/>
          </p:nvSpPr>
          <p:spPr bwMode="auto">
            <a:xfrm>
              <a:off x="3429000" y="1905000"/>
              <a:ext cx="457200" cy="1588"/>
            </a:xfrm>
            <a:prstGeom prst="line">
              <a:avLst/>
            </a:prstGeom>
            <a:noFill/>
            <a:ln w="12700">
              <a:solidFill>
                <a:schemeClr val="tx1"/>
              </a:solidFill>
              <a:round/>
              <a:headEnd/>
              <a:tailEnd type="triangle" w="med" len="med"/>
            </a:ln>
            <a:effectLst/>
          </p:spPr>
          <p:txBody>
            <a:bodyPr/>
            <a:lstStyle/>
            <a:p>
              <a:endParaRPr lang="en-US"/>
            </a:p>
          </p:txBody>
        </p:sp>
        <p:sp>
          <p:nvSpPr>
            <p:cNvPr id="12307" name="Line 18"/>
            <p:cNvSpPr>
              <a:spLocks noChangeShapeType="1"/>
            </p:cNvSpPr>
            <p:nvPr/>
          </p:nvSpPr>
          <p:spPr bwMode="auto">
            <a:xfrm>
              <a:off x="3429000" y="2286000"/>
              <a:ext cx="457200" cy="1588"/>
            </a:xfrm>
            <a:prstGeom prst="line">
              <a:avLst/>
            </a:prstGeom>
            <a:noFill/>
            <a:ln w="12700">
              <a:solidFill>
                <a:schemeClr val="tx1"/>
              </a:solidFill>
              <a:round/>
              <a:headEnd/>
              <a:tailEnd type="triangle" w="med" len="med"/>
            </a:ln>
            <a:effectLst/>
          </p:spPr>
          <p:txBody>
            <a:bodyPr/>
            <a:lstStyle/>
            <a:p>
              <a:endParaRPr lang="en-US"/>
            </a:p>
          </p:txBody>
        </p:sp>
        <p:sp>
          <p:nvSpPr>
            <p:cNvPr id="12308" name="Line 19"/>
            <p:cNvSpPr>
              <a:spLocks noChangeShapeType="1"/>
            </p:cNvSpPr>
            <p:nvPr/>
          </p:nvSpPr>
          <p:spPr bwMode="auto">
            <a:xfrm>
              <a:off x="3429000" y="2667000"/>
              <a:ext cx="457200" cy="1588"/>
            </a:xfrm>
            <a:prstGeom prst="line">
              <a:avLst/>
            </a:prstGeom>
            <a:noFill/>
            <a:ln w="12700">
              <a:solidFill>
                <a:schemeClr val="tx1"/>
              </a:solidFill>
              <a:round/>
              <a:headEnd/>
              <a:tailEnd type="triangle" w="med" len="med"/>
            </a:ln>
            <a:effectLst/>
          </p:spPr>
          <p:txBody>
            <a:bodyPr/>
            <a:lstStyle/>
            <a:p>
              <a:endParaRPr lang="en-US"/>
            </a:p>
          </p:txBody>
        </p:sp>
        <p:sp>
          <p:nvSpPr>
            <p:cNvPr id="12309" name="Line 20"/>
            <p:cNvSpPr>
              <a:spLocks noChangeShapeType="1"/>
            </p:cNvSpPr>
            <p:nvPr/>
          </p:nvSpPr>
          <p:spPr bwMode="auto">
            <a:xfrm>
              <a:off x="3429000" y="3505200"/>
              <a:ext cx="457200" cy="1588"/>
            </a:xfrm>
            <a:prstGeom prst="line">
              <a:avLst/>
            </a:prstGeom>
            <a:noFill/>
            <a:ln w="12700">
              <a:solidFill>
                <a:schemeClr val="tx1"/>
              </a:solidFill>
              <a:round/>
              <a:headEnd/>
              <a:tailEnd type="triangle" w="med" len="med"/>
            </a:ln>
            <a:effectLst/>
          </p:spPr>
          <p:txBody>
            <a:bodyPr/>
            <a:lstStyle/>
            <a:p>
              <a:endParaRPr lang="en-US"/>
            </a:p>
          </p:txBody>
        </p:sp>
        <p:sp>
          <p:nvSpPr>
            <p:cNvPr id="12310" name="Line 21"/>
            <p:cNvSpPr>
              <a:spLocks noChangeShapeType="1"/>
            </p:cNvSpPr>
            <p:nvPr/>
          </p:nvSpPr>
          <p:spPr bwMode="auto">
            <a:xfrm>
              <a:off x="4572000" y="1900238"/>
              <a:ext cx="457200" cy="1587"/>
            </a:xfrm>
            <a:prstGeom prst="line">
              <a:avLst/>
            </a:prstGeom>
            <a:noFill/>
            <a:ln w="12700">
              <a:solidFill>
                <a:schemeClr val="tx1"/>
              </a:solidFill>
              <a:round/>
              <a:headEnd/>
              <a:tailEnd type="triangle" w="med" len="med"/>
            </a:ln>
            <a:effectLst/>
          </p:spPr>
          <p:txBody>
            <a:bodyPr/>
            <a:lstStyle/>
            <a:p>
              <a:endParaRPr lang="en-US"/>
            </a:p>
          </p:txBody>
        </p:sp>
        <p:sp>
          <p:nvSpPr>
            <p:cNvPr id="12311" name="Line 22"/>
            <p:cNvSpPr>
              <a:spLocks noChangeShapeType="1"/>
            </p:cNvSpPr>
            <p:nvPr/>
          </p:nvSpPr>
          <p:spPr bwMode="auto">
            <a:xfrm>
              <a:off x="4572000" y="2281238"/>
              <a:ext cx="457200" cy="1587"/>
            </a:xfrm>
            <a:prstGeom prst="line">
              <a:avLst/>
            </a:prstGeom>
            <a:noFill/>
            <a:ln w="12700">
              <a:solidFill>
                <a:schemeClr val="tx1"/>
              </a:solidFill>
              <a:round/>
              <a:headEnd/>
              <a:tailEnd type="triangle" w="med" len="med"/>
            </a:ln>
            <a:effectLst/>
          </p:spPr>
          <p:txBody>
            <a:bodyPr/>
            <a:lstStyle/>
            <a:p>
              <a:endParaRPr lang="en-US"/>
            </a:p>
          </p:txBody>
        </p:sp>
        <p:sp>
          <p:nvSpPr>
            <p:cNvPr id="12312" name="Line 23"/>
            <p:cNvSpPr>
              <a:spLocks noChangeShapeType="1"/>
            </p:cNvSpPr>
            <p:nvPr/>
          </p:nvSpPr>
          <p:spPr bwMode="auto">
            <a:xfrm>
              <a:off x="4572000" y="2662238"/>
              <a:ext cx="457200" cy="1587"/>
            </a:xfrm>
            <a:prstGeom prst="line">
              <a:avLst/>
            </a:prstGeom>
            <a:noFill/>
            <a:ln w="12700">
              <a:solidFill>
                <a:schemeClr val="tx1"/>
              </a:solidFill>
              <a:round/>
              <a:headEnd/>
              <a:tailEnd type="triangle" w="med" len="med"/>
            </a:ln>
            <a:effectLst/>
          </p:spPr>
          <p:txBody>
            <a:bodyPr/>
            <a:lstStyle/>
            <a:p>
              <a:endParaRPr lang="en-US"/>
            </a:p>
          </p:txBody>
        </p:sp>
        <p:sp>
          <p:nvSpPr>
            <p:cNvPr id="12313" name="Line 24"/>
            <p:cNvSpPr>
              <a:spLocks noChangeShapeType="1"/>
            </p:cNvSpPr>
            <p:nvPr/>
          </p:nvSpPr>
          <p:spPr bwMode="auto">
            <a:xfrm>
              <a:off x="4572000" y="3500438"/>
              <a:ext cx="457200" cy="1587"/>
            </a:xfrm>
            <a:prstGeom prst="line">
              <a:avLst/>
            </a:prstGeom>
            <a:noFill/>
            <a:ln w="12700">
              <a:solidFill>
                <a:schemeClr val="tx1"/>
              </a:solidFill>
              <a:round/>
              <a:headEnd/>
              <a:tailEnd type="triangle" w="med" len="med"/>
            </a:ln>
            <a:effectLst/>
          </p:spPr>
          <p:txBody>
            <a:bodyPr/>
            <a:lstStyle/>
            <a:p>
              <a:endParaRPr lang="en-US"/>
            </a:p>
          </p:txBody>
        </p:sp>
        <p:sp>
          <p:nvSpPr>
            <p:cNvPr id="12314" name="Line 25"/>
            <p:cNvSpPr>
              <a:spLocks noChangeShapeType="1"/>
            </p:cNvSpPr>
            <p:nvPr/>
          </p:nvSpPr>
          <p:spPr bwMode="auto">
            <a:xfrm>
              <a:off x="6324600" y="2619375"/>
              <a:ext cx="304800" cy="1588"/>
            </a:xfrm>
            <a:prstGeom prst="line">
              <a:avLst/>
            </a:prstGeom>
            <a:noFill/>
            <a:ln w="12700">
              <a:solidFill>
                <a:schemeClr val="tx1"/>
              </a:solidFill>
              <a:round/>
              <a:headEnd/>
              <a:tailEnd type="triangle" w="med" len="med"/>
            </a:ln>
            <a:effectLst/>
          </p:spPr>
          <p:txBody>
            <a:bodyPr/>
            <a:lstStyle/>
            <a:p>
              <a:endParaRPr lang="en-US"/>
            </a:p>
          </p:txBody>
        </p:sp>
        <p:sp>
          <p:nvSpPr>
            <p:cNvPr id="12315" name="Line 26"/>
            <p:cNvSpPr>
              <a:spLocks noChangeShapeType="1"/>
            </p:cNvSpPr>
            <p:nvPr/>
          </p:nvSpPr>
          <p:spPr bwMode="auto">
            <a:xfrm>
              <a:off x="7267575" y="2619375"/>
              <a:ext cx="304800" cy="1588"/>
            </a:xfrm>
            <a:prstGeom prst="line">
              <a:avLst/>
            </a:prstGeom>
            <a:noFill/>
            <a:ln w="12700">
              <a:solidFill>
                <a:schemeClr val="tx1"/>
              </a:solidFill>
              <a:round/>
              <a:headEnd/>
              <a:tailEnd type="triangle" w="med" len="med"/>
            </a:ln>
            <a:effectLst/>
          </p:spPr>
          <p:txBody>
            <a:bodyPr/>
            <a:lstStyle/>
            <a:p>
              <a:endParaRPr lang="en-US"/>
            </a:p>
          </p:txBody>
        </p:sp>
        <p:sp>
          <p:nvSpPr>
            <p:cNvPr id="12316" name="Rectangle 27"/>
            <p:cNvSpPr>
              <a:spLocks noChangeArrowheads="1"/>
            </p:cNvSpPr>
            <p:nvPr/>
          </p:nvSpPr>
          <p:spPr bwMode="auto">
            <a:xfrm>
              <a:off x="7620000" y="1752600"/>
              <a:ext cx="1143000" cy="1905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317" name="Rectangle 28"/>
            <p:cNvSpPr>
              <a:spLocks noChangeArrowheads="1"/>
            </p:cNvSpPr>
            <p:nvPr/>
          </p:nvSpPr>
          <p:spPr bwMode="auto">
            <a:xfrm>
              <a:off x="1981200" y="1524000"/>
              <a:ext cx="5410200" cy="2438400"/>
            </a:xfrm>
            <a:prstGeom prst="rect">
              <a:avLst/>
            </a:prstGeom>
            <a:solidFill>
              <a:schemeClr val="accent1">
                <a:alpha val="67058"/>
              </a:schemeClr>
            </a:solidFill>
            <a:ln w="9525">
              <a:solidFill>
                <a:schemeClr val="tx1"/>
              </a:solidFill>
              <a:miter lim="800000"/>
              <a:headEnd/>
              <a:tailEnd/>
            </a:ln>
            <a:effectLst/>
          </p:spPr>
          <p:txBody>
            <a:bodyPr wrap="none" anchor="ctr"/>
            <a:lstStyle/>
            <a:p>
              <a:endParaRPr lang="en-US"/>
            </a:p>
          </p:txBody>
        </p:sp>
        <p:sp>
          <p:nvSpPr>
            <p:cNvPr id="12318" name="Rectangle 29"/>
            <p:cNvSpPr>
              <a:spLocks noChangeArrowheads="1"/>
            </p:cNvSpPr>
            <p:nvPr/>
          </p:nvSpPr>
          <p:spPr bwMode="auto">
            <a:xfrm>
              <a:off x="3914775" y="1752600"/>
              <a:ext cx="609600" cy="1905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319" name="Rectangle 30"/>
            <p:cNvSpPr>
              <a:spLocks noChangeArrowheads="1"/>
            </p:cNvSpPr>
            <p:nvPr/>
          </p:nvSpPr>
          <p:spPr bwMode="auto">
            <a:xfrm>
              <a:off x="6629400" y="1752600"/>
              <a:ext cx="609600" cy="1905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320" name="Text Box 31"/>
            <p:cNvSpPr txBox="1">
              <a:spLocks noChangeArrowheads="1"/>
            </p:cNvSpPr>
            <p:nvPr/>
          </p:nvSpPr>
          <p:spPr bwMode="auto">
            <a:xfrm>
              <a:off x="560388" y="2181225"/>
              <a:ext cx="776287" cy="1006475"/>
            </a:xfrm>
            <a:prstGeom prst="rect">
              <a:avLst/>
            </a:prstGeom>
            <a:noFill/>
            <a:ln w="9525">
              <a:noFill/>
              <a:miter lim="800000"/>
              <a:headEnd/>
              <a:tailEnd/>
            </a:ln>
            <a:effectLst/>
          </p:spPr>
          <p:txBody>
            <a:bodyPr wrap="none">
              <a:spAutoFit/>
            </a:bodyPr>
            <a:lstStyle/>
            <a:p>
              <a:pPr algn="ctr"/>
              <a:r>
                <a:rPr lang="en-US" altLang="zh-CN" sz="2000">
                  <a:solidFill>
                    <a:srgbClr val="000000"/>
                  </a:solidFill>
                  <a:ea typeface="宋体" pitchFamily="2" charset="-122"/>
                </a:rPr>
                <a:t>Very </a:t>
              </a:r>
            </a:p>
            <a:p>
              <a:pPr algn="ctr"/>
              <a:r>
                <a:rPr lang="en-US" altLang="zh-CN" sz="2000">
                  <a:solidFill>
                    <a:srgbClr val="000000"/>
                  </a:solidFill>
                  <a:ea typeface="宋体" pitchFamily="2" charset="-122"/>
                </a:rPr>
                <a:t>big</a:t>
              </a:r>
            </a:p>
            <a:p>
              <a:pPr algn="ctr"/>
              <a:r>
                <a:rPr lang="en-US" altLang="zh-CN" sz="2000">
                  <a:solidFill>
                    <a:srgbClr val="000000"/>
                  </a:solidFill>
                  <a:ea typeface="宋体" pitchFamily="2" charset="-122"/>
                </a:rPr>
                <a:t>data</a:t>
              </a:r>
            </a:p>
          </p:txBody>
        </p:sp>
        <p:sp>
          <p:nvSpPr>
            <p:cNvPr id="12321" name="Text Box 32"/>
            <p:cNvSpPr txBox="1">
              <a:spLocks noChangeArrowheads="1"/>
            </p:cNvSpPr>
            <p:nvPr/>
          </p:nvSpPr>
          <p:spPr bwMode="auto">
            <a:xfrm>
              <a:off x="7708900" y="2422525"/>
              <a:ext cx="904875" cy="396875"/>
            </a:xfrm>
            <a:prstGeom prst="rect">
              <a:avLst/>
            </a:prstGeom>
            <a:noFill/>
            <a:ln w="9525">
              <a:noFill/>
              <a:miter lim="800000"/>
              <a:headEnd/>
              <a:tailEnd/>
            </a:ln>
            <a:effectLst/>
          </p:spPr>
          <p:txBody>
            <a:bodyPr wrap="none">
              <a:spAutoFit/>
            </a:bodyPr>
            <a:lstStyle/>
            <a:p>
              <a:pPr algn="ctr"/>
              <a:r>
                <a:rPr lang="en-US" altLang="zh-CN" sz="2000">
                  <a:solidFill>
                    <a:srgbClr val="000000"/>
                  </a:solidFill>
                  <a:ea typeface="宋体" pitchFamily="2" charset="-122"/>
                </a:rPr>
                <a:t>Result</a:t>
              </a:r>
            </a:p>
          </p:txBody>
        </p:sp>
        <p:sp>
          <p:nvSpPr>
            <p:cNvPr id="12322" name="Text Box 33"/>
            <p:cNvSpPr txBox="1">
              <a:spLocks noChangeArrowheads="1"/>
            </p:cNvSpPr>
            <p:nvPr/>
          </p:nvSpPr>
          <p:spPr bwMode="auto">
            <a:xfrm>
              <a:off x="4000500" y="2133600"/>
              <a:ext cx="395288" cy="1006475"/>
            </a:xfrm>
            <a:prstGeom prst="rect">
              <a:avLst/>
            </a:prstGeom>
            <a:noFill/>
            <a:ln w="9525">
              <a:noFill/>
              <a:miter lim="800000"/>
              <a:headEnd/>
              <a:tailEnd/>
            </a:ln>
            <a:effectLst/>
          </p:spPr>
          <p:txBody>
            <a:bodyPr wrap="none">
              <a:spAutoFit/>
            </a:bodyPr>
            <a:lstStyle/>
            <a:p>
              <a:pPr algn="ctr"/>
              <a:r>
                <a:rPr lang="en-US" altLang="zh-CN" sz="2000">
                  <a:solidFill>
                    <a:srgbClr val="000000"/>
                  </a:solidFill>
                  <a:ea typeface="宋体" pitchFamily="2" charset="-122"/>
                </a:rPr>
                <a:t>M</a:t>
              </a:r>
            </a:p>
            <a:p>
              <a:pPr algn="ctr"/>
              <a:r>
                <a:rPr lang="en-US" altLang="zh-CN" sz="2000">
                  <a:solidFill>
                    <a:srgbClr val="000000"/>
                  </a:solidFill>
                  <a:ea typeface="宋体" pitchFamily="2" charset="-122"/>
                </a:rPr>
                <a:t>A</a:t>
              </a:r>
            </a:p>
            <a:p>
              <a:pPr algn="ctr"/>
              <a:r>
                <a:rPr lang="en-US" altLang="zh-CN" sz="2000">
                  <a:solidFill>
                    <a:srgbClr val="000000"/>
                  </a:solidFill>
                  <a:ea typeface="宋体" pitchFamily="2" charset="-122"/>
                </a:rPr>
                <a:t>P</a:t>
              </a:r>
            </a:p>
          </p:txBody>
        </p:sp>
        <p:sp>
          <p:nvSpPr>
            <p:cNvPr id="12323" name="Text Box 34"/>
            <p:cNvSpPr txBox="1">
              <a:spLocks noChangeArrowheads="1"/>
            </p:cNvSpPr>
            <p:nvPr/>
          </p:nvSpPr>
          <p:spPr bwMode="auto">
            <a:xfrm>
              <a:off x="6742113" y="1736725"/>
              <a:ext cx="368300" cy="1920875"/>
            </a:xfrm>
            <a:prstGeom prst="rect">
              <a:avLst/>
            </a:prstGeom>
            <a:noFill/>
            <a:ln w="9525">
              <a:noFill/>
              <a:miter lim="800000"/>
              <a:headEnd/>
              <a:tailEnd/>
            </a:ln>
            <a:effectLst/>
          </p:spPr>
          <p:txBody>
            <a:bodyPr wrap="none">
              <a:spAutoFit/>
            </a:bodyPr>
            <a:lstStyle/>
            <a:p>
              <a:pPr algn="ctr"/>
              <a:r>
                <a:rPr lang="en-US" altLang="zh-CN" sz="2000">
                  <a:solidFill>
                    <a:srgbClr val="000000"/>
                  </a:solidFill>
                  <a:ea typeface="宋体" pitchFamily="2" charset="-122"/>
                </a:rPr>
                <a:t>R</a:t>
              </a:r>
            </a:p>
            <a:p>
              <a:pPr algn="ctr"/>
              <a:r>
                <a:rPr lang="en-US" altLang="zh-CN" sz="2000">
                  <a:solidFill>
                    <a:srgbClr val="000000"/>
                  </a:solidFill>
                  <a:ea typeface="宋体" pitchFamily="2" charset="-122"/>
                </a:rPr>
                <a:t>E</a:t>
              </a:r>
            </a:p>
            <a:p>
              <a:pPr algn="ctr"/>
              <a:r>
                <a:rPr lang="en-US" altLang="zh-CN" sz="2000">
                  <a:solidFill>
                    <a:srgbClr val="000000"/>
                  </a:solidFill>
                  <a:ea typeface="宋体" pitchFamily="2" charset="-122"/>
                </a:rPr>
                <a:t>D</a:t>
              </a:r>
            </a:p>
            <a:p>
              <a:pPr algn="ctr"/>
              <a:r>
                <a:rPr lang="en-US" altLang="zh-CN" sz="2000">
                  <a:solidFill>
                    <a:srgbClr val="000000"/>
                  </a:solidFill>
                  <a:ea typeface="宋体" pitchFamily="2" charset="-122"/>
                </a:rPr>
                <a:t>U</a:t>
              </a:r>
            </a:p>
            <a:p>
              <a:pPr algn="ctr"/>
              <a:r>
                <a:rPr lang="en-US" altLang="zh-CN" sz="2000">
                  <a:solidFill>
                    <a:srgbClr val="000000"/>
                  </a:solidFill>
                  <a:ea typeface="宋体" pitchFamily="2" charset="-122"/>
                </a:rPr>
                <a:t>C</a:t>
              </a:r>
            </a:p>
            <a:p>
              <a:pPr algn="ctr"/>
              <a:r>
                <a:rPr lang="en-US" altLang="zh-CN" sz="2000">
                  <a:solidFill>
                    <a:srgbClr val="000000"/>
                  </a:solidFill>
                  <a:ea typeface="宋体" pitchFamily="2" charset="-122"/>
                </a:rPr>
                <a:t>E</a:t>
              </a:r>
            </a:p>
          </p:txBody>
        </p:sp>
        <p:grpSp>
          <p:nvGrpSpPr>
            <p:cNvPr id="3" name="Group 35"/>
            <p:cNvGrpSpPr>
              <a:grpSpLocks/>
            </p:cNvGrpSpPr>
            <p:nvPr/>
          </p:nvGrpSpPr>
          <p:grpSpPr bwMode="auto">
            <a:xfrm>
              <a:off x="4876800" y="1981200"/>
              <a:ext cx="1524000" cy="1447800"/>
              <a:chOff x="3072" y="1248"/>
              <a:chExt cx="960" cy="912"/>
            </a:xfrm>
          </p:grpSpPr>
          <p:sp>
            <p:nvSpPr>
              <p:cNvPr id="12325" name="Rectangle 36"/>
              <p:cNvSpPr>
                <a:spLocks noChangeArrowheads="1"/>
              </p:cNvSpPr>
              <p:nvPr/>
            </p:nvSpPr>
            <p:spPr bwMode="auto">
              <a:xfrm>
                <a:off x="3072" y="1248"/>
                <a:ext cx="960" cy="912"/>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2326" name="Text Box 37"/>
              <p:cNvSpPr txBox="1">
                <a:spLocks noChangeArrowheads="1"/>
              </p:cNvSpPr>
              <p:nvPr/>
            </p:nvSpPr>
            <p:spPr bwMode="auto">
              <a:xfrm>
                <a:off x="3115" y="1440"/>
                <a:ext cx="917" cy="442"/>
              </a:xfrm>
              <a:prstGeom prst="rect">
                <a:avLst/>
              </a:prstGeom>
              <a:noFill/>
              <a:ln w="9525">
                <a:noFill/>
                <a:miter lim="800000"/>
                <a:headEnd/>
                <a:tailEnd/>
              </a:ln>
              <a:effectLst/>
            </p:spPr>
            <p:txBody>
              <a:bodyPr wrap="none">
                <a:spAutoFit/>
              </a:bodyPr>
              <a:lstStyle/>
              <a:p>
                <a:pPr algn="ctr"/>
                <a:r>
                  <a:rPr lang="en-US" altLang="zh-CN" sz="2000">
                    <a:solidFill>
                      <a:srgbClr val="000000"/>
                    </a:solidFill>
                    <a:ea typeface="宋体" pitchFamily="2" charset="-122"/>
                  </a:rPr>
                  <a:t>Partitioning</a:t>
                </a:r>
              </a:p>
              <a:p>
                <a:pPr algn="ctr"/>
                <a:r>
                  <a:rPr lang="en-US" altLang="zh-CN" sz="2000">
                    <a:solidFill>
                      <a:srgbClr val="000000"/>
                    </a:solidFill>
                    <a:ea typeface="宋体" pitchFamily="2" charset="-122"/>
                  </a:rPr>
                  <a:t>Function</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5">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87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87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7987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381000" y="200025"/>
            <a:ext cx="8393113" cy="967593"/>
          </a:xfrm>
        </p:spPr>
        <p:txBody>
          <a:bodyPr>
            <a:normAutofit/>
          </a:bodyPr>
          <a:lstStyle/>
          <a:p>
            <a:pPr algn="ctr">
              <a:defRPr/>
            </a:pPr>
            <a:r>
              <a:rPr lang="en-US" altLang="zh-CN" sz="4000" b="0" dirty="0">
                <a:effectLst/>
                <a:ea typeface="宋体" pitchFamily="2" charset="-122"/>
              </a:rPr>
              <a:t>Functions in the Model</a:t>
            </a:r>
          </a:p>
        </p:txBody>
      </p:sp>
      <p:sp>
        <p:nvSpPr>
          <p:cNvPr id="98307" name="Rectangle 3"/>
          <p:cNvSpPr>
            <a:spLocks noGrp="1" noChangeArrowheads="1"/>
          </p:cNvSpPr>
          <p:nvPr>
            <p:ph idx="1"/>
          </p:nvPr>
        </p:nvSpPr>
        <p:spPr>
          <a:xfrm>
            <a:off x="675249" y="1447800"/>
            <a:ext cx="8258439" cy="4800600"/>
          </a:xfrm>
        </p:spPr>
        <p:txBody>
          <a:bodyPr/>
          <a:lstStyle/>
          <a:p>
            <a:pPr>
              <a:defRPr/>
            </a:pPr>
            <a:r>
              <a:rPr lang="en-US" altLang="zh-CN" dirty="0">
                <a:ea typeface="宋体" pitchFamily="2" charset="-122"/>
              </a:rPr>
              <a:t>Map</a:t>
            </a:r>
          </a:p>
          <a:p>
            <a:pPr lvl="1">
              <a:lnSpc>
                <a:spcPct val="97000"/>
              </a:lnSpc>
              <a:defRPr/>
            </a:pPr>
            <a:r>
              <a:rPr lang="en-GB" altLang="zh-CN" dirty="0">
                <a:ea typeface="宋体" pitchFamily="2" charset="-122"/>
              </a:rPr>
              <a:t>Process a key/value pair to generate intermediate key/value pairs</a:t>
            </a:r>
          </a:p>
          <a:p>
            <a:pPr>
              <a:defRPr/>
            </a:pPr>
            <a:r>
              <a:rPr lang="en-US" altLang="zh-CN" dirty="0">
                <a:ea typeface="宋体" pitchFamily="2" charset="-122"/>
              </a:rPr>
              <a:t>Reduce</a:t>
            </a:r>
          </a:p>
          <a:p>
            <a:pPr lvl="1">
              <a:lnSpc>
                <a:spcPct val="97000"/>
              </a:lnSpc>
              <a:defRPr/>
            </a:pPr>
            <a:r>
              <a:rPr lang="en-GB" altLang="zh-CN" dirty="0">
                <a:ea typeface="宋体" pitchFamily="2" charset="-122"/>
              </a:rPr>
              <a:t>Merge all intermediate values associated with the same key</a:t>
            </a:r>
          </a:p>
          <a:p>
            <a:pPr>
              <a:defRPr/>
            </a:pPr>
            <a:r>
              <a:rPr lang="en-US" altLang="zh-CN" dirty="0">
                <a:ea typeface="宋体" pitchFamily="2" charset="-122"/>
              </a:rPr>
              <a:t>Partition</a:t>
            </a:r>
          </a:p>
          <a:p>
            <a:pPr lvl="1">
              <a:defRPr/>
            </a:pPr>
            <a:r>
              <a:rPr lang="en-US" altLang="zh-CN" dirty="0">
                <a:ea typeface="宋体" pitchFamily="2" charset="-122"/>
              </a:rPr>
              <a:t>By default : </a:t>
            </a:r>
            <a:r>
              <a:rPr lang="en-US" altLang="zh-CN" dirty="0">
                <a:latin typeface="Courier New" pitchFamily="49" charset="0"/>
                <a:ea typeface="宋体" pitchFamily="2" charset="-122"/>
              </a:rPr>
              <a:t>hash(key) mod R</a:t>
            </a:r>
          </a:p>
          <a:p>
            <a:pPr lvl="1">
              <a:defRPr/>
            </a:pPr>
            <a:r>
              <a:rPr lang="en-US" altLang="zh-CN" dirty="0">
                <a:ea typeface="宋体" pitchFamily="2" charset="-122"/>
              </a:rPr>
              <a:t>Well balanced</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p:cNvPicPr>
            <a:picLocks noChangeAspect="1" noChangeArrowheads="1"/>
          </p:cNvPicPr>
          <p:nvPr/>
        </p:nvPicPr>
        <p:blipFill>
          <a:blip r:embed="rId3"/>
          <a:srcRect/>
          <a:stretch>
            <a:fillRect/>
          </a:stretch>
        </p:blipFill>
        <p:spPr bwMode="auto">
          <a:xfrm>
            <a:off x="381000" y="962025"/>
            <a:ext cx="8374063" cy="45481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609600" y="1524000"/>
            <a:ext cx="8248650" cy="5105400"/>
            <a:chOff x="609600" y="762000"/>
            <a:chExt cx="8248650" cy="5105400"/>
          </a:xfrm>
        </p:grpSpPr>
        <p:sp>
          <p:nvSpPr>
            <p:cNvPr id="13316" name="AutoShape 4"/>
            <p:cNvSpPr>
              <a:spLocks noChangeArrowheads="1"/>
            </p:cNvSpPr>
            <p:nvPr/>
          </p:nvSpPr>
          <p:spPr bwMode="auto">
            <a:xfrm>
              <a:off x="609600" y="762000"/>
              <a:ext cx="1371600" cy="5105400"/>
            </a:xfrm>
            <a:prstGeom prst="cube">
              <a:avLst>
                <a:gd name="adj" fmla="val 25000"/>
              </a:avLst>
            </a:prstGeom>
            <a:solidFill>
              <a:schemeClr val="tx2">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dirty="0">
                  <a:latin typeface="Calibri" pitchFamily="34" charset="0"/>
                  <a:cs typeface="+mn-cs"/>
                </a:rPr>
                <a:t>Cat</a:t>
              </a: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r>
                <a:rPr lang="en-US" dirty="0">
                  <a:latin typeface="Calibri" pitchFamily="34" charset="0"/>
                  <a:cs typeface="+mn-cs"/>
                </a:rPr>
                <a:t>Bat</a:t>
              </a: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r>
                <a:rPr lang="en-US" dirty="0">
                  <a:latin typeface="Calibri" pitchFamily="34" charset="0"/>
                  <a:cs typeface="+mn-cs"/>
                </a:rPr>
                <a:t>Dog</a:t>
              </a: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endParaRPr lang="en-US" dirty="0">
                <a:latin typeface="Calibri" pitchFamily="34" charset="0"/>
                <a:cs typeface="+mn-cs"/>
              </a:endParaRPr>
            </a:p>
            <a:p>
              <a:pPr algn="ctr" fontAlgn="auto">
                <a:spcBef>
                  <a:spcPts val="0"/>
                </a:spcBef>
                <a:spcAft>
                  <a:spcPts val="0"/>
                </a:spcAft>
                <a:defRPr/>
              </a:pPr>
              <a:r>
                <a:rPr lang="en-US" dirty="0">
                  <a:latin typeface="Calibri" pitchFamily="34" charset="0"/>
                  <a:cs typeface="+mn-cs"/>
                </a:rPr>
                <a:t>Other </a:t>
              </a:r>
            </a:p>
            <a:p>
              <a:pPr algn="ctr" fontAlgn="auto">
                <a:spcBef>
                  <a:spcPts val="0"/>
                </a:spcBef>
                <a:spcAft>
                  <a:spcPts val="0"/>
                </a:spcAft>
                <a:defRPr/>
              </a:pPr>
              <a:r>
                <a:rPr lang="en-US" dirty="0">
                  <a:latin typeface="Calibri" pitchFamily="34" charset="0"/>
                  <a:cs typeface="+mn-cs"/>
                </a:rPr>
                <a:t>Words</a:t>
              </a:r>
            </a:p>
            <a:p>
              <a:pPr algn="ctr" fontAlgn="auto">
                <a:spcBef>
                  <a:spcPts val="0"/>
                </a:spcBef>
                <a:spcAft>
                  <a:spcPts val="0"/>
                </a:spcAft>
                <a:defRPr/>
              </a:pPr>
              <a:r>
                <a:rPr lang="en-US" dirty="0">
                  <a:latin typeface="Calibri" pitchFamily="34" charset="0"/>
                  <a:cs typeface="+mn-cs"/>
                </a:rPr>
                <a:t>(size:</a:t>
              </a:r>
            </a:p>
            <a:p>
              <a:pPr algn="ctr" fontAlgn="auto">
                <a:spcBef>
                  <a:spcPts val="0"/>
                </a:spcBef>
                <a:spcAft>
                  <a:spcPts val="0"/>
                </a:spcAft>
                <a:defRPr/>
              </a:pPr>
              <a:r>
                <a:rPr lang="en-US" dirty="0" err="1">
                  <a:latin typeface="Calibri" pitchFamily="34" charset="0"/>
                  <a:cs typeface="+mn-cs"/>
                </a:rPr>
                <a:t>TByte</a:t>
              </a:r>
              <a:r>
                <a:rPr lang="en-US" dirty="0">
                  <a:latin typeface="Calibri" pitchFamily="34" charset="0"/>
                  <a:cs typeface="+mn-cs"/>
                </a:rPr>
                <a:t>)</a:t>
              </a:r>
            </a:p>
          </p:txBody>
        </p:sp>
        <p:sp>
          <p:nvSpPr>
            <p:cNvPr id="18439" name="AutoShape 5"/>
            <p:cNvSpPr>
              <a:spLocks noChangeArrowheads="1"/>
            </p:cNvSpPr>
            <p:nvPr/>
          </p:nvSpPr>
          <p:spPr bwMode="auto">
            <a:xfrm>
              <a:off x="3657600" y="1143000"/>
              <a:ext cx="1143000" cy="609600"/>
            </a:xfrm>
            <a:prstGeom prst="roundRect">
              <a:avLst>
                <a:gd name="adj" fmla="val 16667"/>
              </a:avLst>
            </a:prstGeom>
            <a:solidFill>
              <a:srgbClr val="FC80D0"/>
            </a:solidFill>
            <a:ln w="9525">
              <a:solidFill>
                <a:schemeClr val="tx1"/>
              </a:solidFill>
              <a:round/>
              <a:headEnd/>
              <a:tailEnd/>
            </a:ln>
          </p:spPr>
          <p:txBody>
            <a:bodyPr wrap="none" anchor="ctr"/>
            <a:lstStyle/>
            <a:p>
              <a:pPr algn="ctr"/>
              <a:r>
                <a:rPr lang="en-US">
                  <a:latin typeface="Calibri" pitchFamily="34" charset="0"/>
                </a:rPr>
                <a:t>map</a:t>
              </a:r>
            </a:p>
          </p:txBody>
        </p:sp>
        <p:sp>
          <p:nvSpPr>
            <p:cNvPr id="18440" name="AutoShape 6"/>
            <p:cNvSpPr>
              <a:spLocks noChangeArrowheads="1"/>
            </p:cNvSpPr>
            <p:nvPr/>
          </p:nvSpPr>
          <p:spPr bwMode="auto">
            <a:xfrm>
              <a:off x="3657600" y="4114800"/>
              <a:ext cx="1143000" cy="609600"/>
            </a:xfrm>
            <a:prstGeom prst="roundRect">
              <a:avLst>
                <a:gd name="adj" fmla="val 16667"/>
              </a:avLst>
            </a:prstGeom>
            <a:solidFill>
              <a:srgbClr val="FC80D0"/>
            </a:solidFill>
            <a:ln w="9525">
              <a:solidFill>
                <a:schemeClr val="tx1"/>
              </a:solidFill>
              <a:round/>
              <a:headEnd/>
              <a:tailEnd/>
            </a:ln>
          </p:spPr>
          <p:txBody>
            <a:bodyPr wrap="none" anchor="ctr"/>
            <a:lstStyle/>
            <a:p>
              <a:pPr algn="ctr"/>
              <a:r>
                <a:rPr lang="en-US">
                  <a:latin typeface="Calibri" pitchFamily="34" charset="0"/>
                </a:rPr>
                <a:t>map</a:t>
              </a:r>
            </a:p>
          </p:txBody>
        </p:sp>
        <p:sp>
          <p:nvSpPr>
            <p:cNvPr id="18441" name="AutoShape 7"/>
            <p:cNvSpPr>
              <a:spLocks noChangeArrowheads="1"/>
            </p:cNvSpPr>
            <p:nvPr/>
          </p:nvSpPr>
          <p:spPr bwMode="auto">
            <a:xfrm>
              <a:off x="3657600" y="3124200"/>
              <a:ext cx="1143000" cy="609600"/>
            </a:xfrm>
            <a:prstGeom prst="roundRect">
              <a:avLst>
                <a:gd name="adj" fmla="val 16667"/>
              </a:avLst>
            </a:prstGeom>
            <a:solidFill>
              <a:srgbClr val="FC80D0"/>
            </a:solidFill>
            <a:ln w="9525">
              <a:solidFill>
                <a:schemeClr val="tx1"/>
              </a:solidFill>
              <a:round/>
              <a:headEnd/>
              <a:tailEnd/>
            </a:ln>
          </p:spPr>
          <p:txBody>
            <a:bodyPr wrap="none" anchor="ctr"/>
            <a:lstStyle/>
            <a:p>
              <a:pPr algn="ctr"/>
              <a:r>
                <a:rPr lang="en-US">
                  <a:latin typeface="Calibri" pitchFamily="34" charset="0"/>
                </a:rPr>
                <a:t>map</a:t>
              </a:r>
            </a:p>
          </p:txBody>
        </p:sp>
        <p:sp>
          <p:nvSpPr>
            <p:cNvPr id="18442" name="AutoShape 8"/>
            <p:cNvSpPr>
              <a:spLocks noChangeArrowheads="1"/>
            </p:cNvSpPr>
            <p:nvPr/>
          </p:nvSpPr>
          <p:spPr bwMode="auto">
            <a:xfrm>
              <a:off x="3657600" y="2057400"/>
              <a:ext cx="1143000" cy="609600"/>
            </a:xfrm>
            <a:prstGeom prst="roundRect">
              <a:avLst>
                <a:gd name="adj" fmla="val 16667"/>
              </a:avLst>
            </a:prstGeom>
            <a:solidFill>
              <a:srgbClr val="FC80D0"/>
            </a:solidFill>
            <a:ln w="9525">
              <a:solidFill>
                <a:schemeClr val="tx1"/>
              </a:solidFill>
              <a:round/>
              <a:headEnd/>
              <a:tailEnd/>
            </a:ln>
          </p:spPr>
          <p:txBody>
            <a:bodyPr wrap="none" anchor="ctr"/>
            <a:lstStyle/>
            <a:p>
              <a:pPr algn="ctr"/>
              <a:r>
                <a:rPr lang="en-US">
                  <a:latin typeface="Calibri" pitchFamily="34" charset="0"/>
                </a:rPr>
                <a:t>map</a:t>
              </a:r>
            </a:p>
          </p:txBody>
        </p:sp>
        <p:sp>
          <p:nvSpPr>
            <p:cNvPr id="18443" name="AutoShape 9"/>
            <p:cNvSpPr>
              <a:spLocks noChangeArrowheads="1"/>
            </p:cNvSpPr>
            <p:nvPr/>
          </p:nvSpPr>
          <p:spPr bwMode="auto">
            <a:xfrm>
              <a:off x="2362200" y="1295400"/>
              <a:ext cx="914400" cy="533400"/>
            </a:xfrm>
            <a:prstGeom prst="cube">
              <a:avLst>
                <a:gd name="adj" fmla="val 25000"/>
              </a:avLst>
            </a:prstGeom>
            <a:solidFill>
              <a:schemeClr val="accent1"/>
            </a:solidFill>
            <a:ln w="9525">
              <a:solidFill>
                <a:schemeClr val="tx1"/>
              </a:solidFill>
              <a:miter lim="800000"/>
              <a:headEnd/>
              <a:tailEnd/>
            </a:ln>
          </p:spPr>
          <p:txBody>
            <a:bodyPr wrap="none" anchor="ctr"/>
            <a:lstStyle/>
            <a:p>
              <a:pPr algn="ctr"/>
              <a:r>
                <a:rPr lang="en-US">
                  <a:latin typeface="Calibri" pitchFamily="34" charset="0"/>
                </a:rPr>
                <a:t>split</a:t>
              </a:r>
            </a:p>
          </p:txBody>
        </p:sp>
        <p:sp>
          <p:nvSpPr>
            <p:cNvPr id="18444" name="AutoShape 10"/>
            <p:cNvSpPr>
              <a:spLocks noChangeArrowheads="1"/>
            </p:cNvSpPr>
            <p:nvPr/>
          </p:nvSpPr>
          <p:spPr bwMode="auto">
            <a:xfrm>
              <a:off x="2362200" y="2133600"/>
              <a:ext cx="914400" cy="533400"/>
            </a:xfrm>
            <a:prstGeom prst="cube">
              <a:avLst>
                <a:gd name="adj" fmla="val 25000"/>
              </a:avLst>
            </a:prstGeom>
            <a:solidFill>
              <a:schemeClr val="accent1"/>
            </a:solidFill>
            <a:ln w="9525">
              <a:solidFill>
                <a:schemeClr val="tx1"/>
              </a:solidFill>
              <a:miter lim="800000"/>
              <a:headEnd/>
              <a:tailEnd/>
            </a:ln>
          </p:spPr>
          <p:txBody>
            <a:bodyPr wrap="none" anchor="ctr"/>
            <a:lstStyle/>
            <a:p>
              <a:pPr algn="ctr"/>
              <a:r>
                <a:rPr lang="en-US">
                  <a:latin typeface="Calibri" pitchFamily="34" charset="0"/>
                </a:rPr>
                <a:t>split</a:t>
              </a:r>
            </a:p>
          </p:txBody>
        </p:sp>
        <p:sp>
          <p:nvSpPr>
            <p:cNvPr id="18445" name="AutoShape 11"/>
            <p:cNvSpPr>
              <a:spLocks noChangeArrowheads="1"/>
            </p:cNvSpPr>
            <p:nvPr/>
          </p:nvSpPr>
          <p:spPr bwMode="auto">
            <a:xfrm>
              <a:off x="2362200" y="3200400"/>
              <a:ext cx="914400" cy="533400"/>
            </a:xfrm>
            <a:prstGeom prst="cube">
              <a:avLst>
                <a:gd name="adj" fmla="val 25000"/>
              </a:avLst>
            </a:prstGeom>
            <a:solidFill>
              <a:schemeClr val="accent1"/>
            </a:solidFill>
            <a:ln w="9525">
              <a:solidFill>
                <a:schemeClr val="tx1"/>
              </a:solidFill>
              <a:miter lim="800000"/>
              <a:headEnd/>
              <a:tailEnd/>
            </a:ln>
          </p:spPr>
          <p:txBody>
            <a:bodyPr wrap="none" anchor="ctr"/>
            <a:lstStyle/>
            <a:p>
              <a:pPr algn="ctr"/>
              <a:r>
                <a:rPr lang="en-US">
                  <a:latin typeface="Calibri" pitchFamily="34" charset="0"/>
                </a:rPr>
                <a:t>split</a:t>
              </a:r>
            </a:p>
          </p:txBody>
        </p:sp>
        <p:sp>
          <p:nvSpPr>
            <p:cNvPr id="18446" name="AutoShape 12"/>
            <p:cNvSpPr>
              <a:spLocks noChangeArrowheads="1"/>
            </p:cNvSpPr>
            <p:nvPr/>
          </p:nvSpPr>
          <p:spPr bwMode="auto">
            <a:xfrm>
              <a:off x="2362200" y="4191000"/>
              <a:ext cx="914400" cy="533400"/>
            </a:xfrm>
            <a:prstGeom prst="cube">
              <a:avLst>
                <a:gd name="adj" fmla="val 25000"/>
              </a:avLst>
            </a:prstGeom>
            <a:solidFill>
              <a:schemeClr val="accent1"/>
            </a:solidFill>
            <a:ln w="9525">
              <a:solidFill>
                <a:schemeClr val="tx1"/>
              </a:solidFill>
              <a:miter lim="800000"/>
              <a:headEnd/>
              <a:tailEnd/>
            </a:ln>
          </p:spPr>
          <p:txBody>
            <a:bodyPr wrap="none" anchor="ctr"/>
            <a:lstStyle/>
            <a:p>
              <a:pPr algn="ctr"/>
              <a:r>
                <a:rPr lang="en-US">
                  <a:latin typeface="Calibri" pitchFamily="34" charset="0"/>
                </a:rPr>
                <a:t>split</a:t>
              </a:r>
            </a:p>
          </p:txBody>
        </p:sp>
        <p:sp>
          <p:nvSpPr>
            <p:cNvPr id="18447" name="Line 13"/>
            <p:cNvSpPr>
              <a:spLocks noChangeShapeType="1"/>
            </p:cNvSpPr>
            <p:nvPr/>
          </p:nvSpPr>
          <p:spPr bwMode="auto">
            <a:xfrm>
              <a:off x="1981200" y="1676400"/>
              <a:ext cx="381000" cy="0"/>
            </a:xfrm>
            <a:prstGeom prst="line">
              <a:avLst/>
            </a:prstGeom>
            <a:noFill/>
            <a:ln w="9525">
              <a:solidFill>
                <a:schemeClr val="tx1"/>
              </a:solidFill>
              <a:round/>
              <a:headEnd/>
              <a:tailEnd type="triangle" w="med" len="med"/>
            </a:ln>
          </p:spPr>
          <p:txBody>
            <a:bodyPr/>
            <a:lstStyle/>
            <a:p>
              <a:endParaRPr lang="en-IN"/>
            </a:p>
          </p:txBody>
        </p:sp>
        <p:sp>
          <p:nvSpPr>
            <p:cNvPr id="18448" name="Line 14"/>
            <p:cNvSpPr>
              <a:spLocks noChangeShapeType="1"/>
            </p:cNvSpPr>
            <p:nvPr/>
          </p:nvSpPr>
          <p:spPr bwMode="auto">
            <a:xfrm>
              <a:off x="1981200" y="2438400"/>
              <a:ext cx="381000" cy="0"/>
            </a:xfrm>
            <a:prstGeom prst="line">
              <a:avLst/>
            </a:prstGeom>
            <a:noFill/>
            <a:ln w="9525">
              <a:solidFill>
                <a:schemeClr val="tx1"/>
              </a:solidFill>
              <a:round/>
              <a:headEnd/>
              <a:tailEnd type="triangle" w="med" len="med"/>
            </a:ln>
          </p:spPr>
          <p:txBody>
            <a:bodyPr/>
            <a:lstStyle/>
            <a:p>
              <a:endParaRPr lang="en-IN"/>
            </a:p>
          </p:txBody>
        </p:sp>
        <p:sp>
          <p:nvSpPr>
            <p:cNvPr id="18449" name="Line 15"/>
            <p:cNvSpPr>
              <a:spLocks noChangeShapeType="1"/>
            </p:cNvSpPr>
            <p:nvPr/>
          </p:nvSpPr>
          <p:spPr bwMode="auto">
            <a:xfrm>
              <a:off x="1981200" y="3581400"/>
              <a:ext cx="381000" cy="0"/>
            </a:xfrm>
            <a:prstGeom prst="line">
              <a:avLst/>
            </a:prstGeom>
            <a:noFill/>
            <a:ln w="9525">
              <a:solidFill>
                <a:schemeClr val="tx1"/>
              </a:solidFill>
              <a:round/>
              <a:headEnd/>
              <a:tailEnd type="triangle" w="med" len="med"/>
            </a:ln>
          </p:spPr>
          <p:txBody>
            <a:bodyPr/>
            <a:lstStyle/>
            <a:p>
              <a:endParaRPr lang="en-IN"/>
            </a:p>
          </p:txBody>
        </p:sp>
        <p:sp>
          <p:nvSpPr>
            <p:cNvPr id="18450" name="Line 16"/>
            <p:cNvSpPr>
              <a:spLocks noChangeShapeType="1"/>
            </p:cNvSpPr>
            <p:nvPr/>
          </p:nvSpPr>
          <p:spPr bwMode="auto">
            <a:xfrm>
              <a:off x="1981200" y="4572000"/>
              <a:ext cx="381000" cy="0"/>
            </a:xfrm>
            <a:prstGeom prst="line">
              <a:avLst/>
            </a:prstGeom>
            <a:noFill/>
            <a:ln w="9525">
              <a:solidFill>
                <a:schemeClr val="tx1"/>
              </a:solidFill>
              <a:round/>
              <a:headEnd/>
              <a:tailEnd type="triangle" w="med" len="med"/>
            </a:ln>
          </p:spPr>
          <p:txBody>
            <a:bodyPr/>
            <a:lstStyle/>
            <a:p>
              <a:endParaRPr lang="en-IN"/>
            </a:p>
          </p:txBody>
        </p:sp>
        <p:sp>
          <p:nvSpPr>
            <p:cNvPr id="18451" name="Line 17"/>
            <p:cNvSpPr>
              <a:spLocks noChangeShapeType="1"/>
            </p:cNvSpPr>
            <p:nvPr/>
          </p:nvSpPr>
          <p:spPr bwMode="auto">
            <a:xfrm>
              <a:off x="3276600" y="1447800"/>
              <a:ext cx="381000" cy="0"/>
            </a:xfrm>
            <a:prstGeom prst="line">
              <a:avLst/>
            </a:prstGeom>
            <a:noFill/>
            <a:ln w="9525">
              <a:solidFill>
                <a:schemeClr val="tx1"/>
              </a:solidFill>
              <a:round/>
              <a:headEnd/>
              <a:tailEnd type="triangle" w="med" len="med"/>
            </a:ln>
          </p:spPr>
          <p:txBody>
            <a:bodyPr/>
            <a:lstStyle/>
            <a:p>
              <a:endParaRPr lang="en-IN"/>
            </a:p>
          </p:txBody>
        </p:sp>
        <p:sp>
          <p:nvSpPr>
            <p:cNvPr id="18452" name="Line 18"/>
            <p:cNvSpPr>
              <a:spLocks noChangeShapeType="1"/>
            </p:cNvSpPr>
            <p:nvPr/>
          </p:nvSpPr>
          <p:spPr bwMode="auto">
            <a:xfrm>
              <a:off x="3276600" y="2438400"/>
              <a:ext cx="381000" cy="0"/>
            </a:xfrm>
            <a:prstGeom prst="line">
              <a:avLst/>
            </a:prstGeom>
            <a:noFill/>
            <a:ln w="9525">
              <a:solidFill>
                <a:schemeClr val="tx1"/>
              </a:solidFill>
              <a:round/>
              <a:headEnd/>
              <a:tailEnd type="triangle" w="med" len="med"/>
            </a:ln>
          </p:spPr>
          <p:txBody>
            <a:bodyPr/>
            <a:lstStyle/>
            <a:p>
              <a:endParaRPr lang="en-IN"/>
            </a:p>
          </p:txBody>
        </p:sp>
        <p:sp>
          <p:nvSpPr>
            <p:cNvPr id="18453" name="Line 19"/>
            <p:cNvSpPr>
              <a:spLocks noChangeShapeType="1"/>
            </p:cNvSpPr>
            <p:nvPr/>
          </p:nvSpPr>
          <p:spPr bwMode="auto">
            <a:xfrm>
              <a:off x="3276600" y="3429000"/>
              <a:ext cx="381000" cy="0"/>
            </a:xfrm>
            <a:prstGeom prst="line">
              <a:avLst/>
            </a:prstGeom>
            <a:noFill/>
            <a:ln w="9525">
              <a:solidFill>
                <a:schemeClr val="tx1"/>
              </a:solidFill>
              <a:round/>
              <a:headEnd/>
              <a:tailEnd type="triangle" w="med" len="med"/>
            </a:ln>
          </p:spPr>
          <p:txBody>
            <a:bodyPr/>
            <a:lstStyle/>
            <a:p>
              <a:endParaRPr lang="en-IN"/>
            </a:p>
          </p:txBody>
        </p:sp>
        <p:sp>
          <p:nvSpPr>
            <p:cNvPr id="18454" name="Line 20"/>
            <p:cNvSpPr>
              <a:spLocks noChangeShapeType="1"/>
            </p:cNvSpPr>
            <p:nvPr/>
          </p:nvSpPr>
          <p:spPr bwMode="auto">
            <a:xfrm>
              <a:off x="3276600" y="4419600"/>
              <a:ext cx="381000" cy="0"/>
            </a:xfrm>
            <a:prstGeom prst="line">
              <a:avLst/>
            </a:prstGeom>
            <a:noFill/>
            <a:ln w="9525">
              <a:solidFill>
                <a:schemeClr val="tx1"/>
              </a:solidFill>
              <a:round/>
              <a:headEnd/>
              <a:tailEnd type="triangle" w="med" len="med"/>
            </a:ln>
          </p:spPr>
          <p:txBody>
            <a:bodyPr/>
            <a:lstStyle/>
            <a:p>
              <a:endParaRPr lang="en-IN"/>
            </a:p>
          </p:txBody>
        </p:sp>
        <p:sp>
          <p:nvSpPr>
            <p:cNvPr id="18455" name="AutoShape 21"/>
            <p:cNvSpPr>
              <a:spLocks noChangeArrowheads="1"/>
            </p:cNvSpPr>
            <p:nvPr/>
          </p:nvSpPr>
          <p:spPr bwMode="auto">
            <a:xfrm rot="16200000" flipH="1">
              <a:off x="5467350" y="857250"/>
              <a:ext cx="609600" cy="1104900"/>
            </a:xfrm>
            <a:custGeom>
              <a:avLst/>
              <a:gdLst>
                <a:gd name="T0" fmla="*/ 2147483647 w 21600"/>
                <a:gd name="T1" fmla="*/ 2147483647 h 21600"/>
                <a:gd name="T2" fmla="*/ 2147483647 w 21600"/>
                <a:gd name="T3" fmla="*/ 2147483647 h 21600"/>
                <a:gd name="T4" fmla="*/ 1712884618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9525">
              <a:solidFill>
                <a:schemeClr val="tx1"/>
              </a:solidFill>
              <a:miter lim="800000"/>
              <a:headEnd/>
              <a:tailEnd/>
            </a:ln>
          </p:spPr>
          <p:txBody>
            <a:bodyPr vert="eaVert" wrap="none" anchor="ctr"/>
            <a:lstStyle/>
            <a:p>
              <a:pPr algn="ctr"/>
              <a:r>
                <a:rPr lang="en-US">
                  <a:latin typeface="Calibri" pitchFamily="34" charset="0"/>
                </a:rPr>
                <a:t>combine</a:t>
              </a:r>
            </a:p>
          </p:txBody>
        </p:sp>
        <p:sp>
          <p:nvSpPr>
            <p:cNvPr id="13334" name="AutoShape 22"/>
            <p:cNvSpPr>
              <a:spLocks noChangeArrowheads="1"/>
            </p:cNvSpPr>
            <p:nvPr/>
          </p:nvSpPr>
          <p:spPr bwMode="auto">
            <a:xfrm rot="16200000" flipH="1">
              <a:off x="5505450" y="1809750"/>
              <a:ext cx="609600" cy="1104900"/>
            </a:xfrm>
            <a:custGeom>
              <a:avLst/>
              <a:gdLst>
                <a:gd name="T0" fmla="*/ 15053735 w 21600"/>
                <a:gd name="T1" fmla="*/ 28259355 h 21600"/>
                <a:gd name="T2" fmla="*/ 8602134 w 21600"/>
                <a:gd name="T3" fmla="*/ 56518709 h 21600"/>
                <a:gd name="T4" fmla="*/ 2150533 w 21600"/>
                <a:gd name="T5" fmla="*/ 28259355 h 21600"/>
                <a:gd name="T6" fmla="*/ 8602134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5"/>
            </a:solidFill>
            <a:ln w="9525">
              <a:solidFill>
                <a:schemeClr val="tx1"/>
              </a:solidFill>
              <a:miter lim="800000"/>
              <a:headEnd/>
              <a:tailEnd/>
            </a:ln>
          </p:spPr>
          <p:txBody>
            <a:bodyPr vert="eaVert" wrap="none" anchor="ctr"/>
            <a:lstStyle/>
            <a:p>
              <a:pPr algn="ctr" fontAlgn="auto">
                <a:spcBef>
                  <a:spcPts val="0"/>
                </a:spcBef>
                <a:spcAft>
                  <a:spcPts val="0"/>
                </a:spcAft>
                <a:defRPr/>
              </a:pPr>
              <a:r>
                <a:rPr lang="en-US" dirty="0">
                  <a:latin typeface="Calibri" pitchFamily="34" charset="0"/>
                  <a:cs typeface="+mn-cs"/>
                </a:rPr>
                <a:t>combine</a:t>
              </a:r>
            </a:p>
          </p:txBody>
        </p:sp>
        <p:sp>
          <p:nvSpPr>
            <p:cNvPr id="13335" name="AutoShape 23"/>
            <p:cNvSpPr>
              <a:spLocks noChangeArrowheads="1"/>
            </p:cNvSpPr>
            <p:nvPr/>
          </p:nvSpPr>
          <p:spPr bwMode="auto">
            <a:xfrm rot="16200000" flipH="1">
              <a:off x="5505450" y="2952750"/>
              <a:ext cx="609600" cy="1104900"/>
            </a:xfrm>
            <a:custGeom>
              <a:avLst/>
              <a:gdLst>
                <a:gd name="T0" fmla="*/ 15053735 w 21600"/>
                <a:gd name="T1" fmla="*/ 28259355 h 21600"/>
                <a:gd name="T2" fmla="*/ 8602134 w 21600"/>
                <a:gd name="T3" fmla="*/ 56518709 h 21600"/>
                <a:gd name="T4" fmla="*/ 2150533 w 21600"/>
                <a:gd name="T5" fmla="*/ 28259355 h 21600"/>
                <a:gd name="T6" fmla="*/ 8602134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lumMod val="40000"/>
                <a:lumOff val="60000"/>
              </a:schemeClr>
            </a:solidFill>
            <a:ln w="9525">
              <a:solidFill>
                <a:schemeClr val="tx1"/>
              </a:solidFill>
              <a:miter lim="800000"/>
              <a:headEnd/>
              <a:tailEnd/>
            </a:ln>
          </p:spPr>
          <p:txBody>
            <a:bodyPr vert="eaVert" wrap="none" anchor="ctr"/>
            <a:lstStyle/>
            <a:p>
              <a:pPr algn="ctr" fontAlgn="auto">
                <a:spcBef>
                  <a:spcPts val="0"/>
                </a:spcBef>
                <a:spcAft>
                  <a:spcPts val="0"/>
                </a:spcAft>
                <a:defRPr/>
              </a:pPr>
              <a:r>
                <a:rPr lang="en-US" dirty="0">
                  <a:latin typeface="Calibri" pitchFamily="34" charset="0"/>
                  <a:cs typeface="+mn-cs"/>
                </a:rPr>
                <a:t>combine</a:t>
              </a:r>
            </a:p>
          </p:txBody>
        </p:sp>
        <p:cxnSp>
          <p:nvCxnSpPr>
            <p:cNvPr id="18458" name="AutoShape 26"/>
            <p:cNvCxnSpPr>
              <a:cxnSpLocks noChangeShapeType="1"/>
              <a:stCxn id="18442" idx="3"/>
              <a:endCxn id="18455" idx="3"/>
            </p:cNvCxnSpPr>
            <p:nvPr/>
          </p:nvCxnSpPr>
          <p:spPr bwMode="auto">
            <a:xfrm flipV="1">
              <a:off x="4800600" y="1409700"/>
              <a:ext cx="419100" cy="952500"/>
            </a:xfrm>
            <a:prstGeom prst="straightConnector1">
              <a:avLst/>
            </a:prstGeom>
            <a:noFill/>
            <a:ln w="9525">
              <a:solidFill>
                <a:schemeClr val="tx1"/>
              </a:solidFill>
              <a:round/>
              <a:headEnd/>
              <a:tailEnd type="triangle" w="med" len="med"/>
            </a:ln>
          </p:spPr>
        </p:cxnSp>
        <p:cxnSp>
          <p:nvCxnSpPr>
            <p:cNvPr id="18459" name="AutoShape 28"/>
            <p:cNvCxnSpPr>
              <a:cxnSpLocks noChangeShapeType="1"/>
              <a:stCxn id="18439" idx="3"/>
              <a:endCxn id="18455" idx="3"/>
            </p:cNvCxnSpPr>
            <p:nvPr/>
          </p:nvCxnSpPr>
          <p:spPr bwMode="auto">
            <a:xfrm flipV="1">
              <a:off x="4800600" y="1409700"/>
              <a:ext cx="419100" cy="38100"/>
            </a:xfrm>
            <a:prstGeom prst="straightConnector1">
              <a:avLst/>
            </a:prstGeom>
            <a:noFill/>
            <a:ln w="9525">
              <a:solidFill>
                <a:schemeClr val="tx1"/>
              </a:solidFill>
              <a:round/>
              <a:headEnd/>
              <a:tailEnd type="triangle" w="med" len="med"/>
            </a:ln>
          </p:spPr>
        </p:cxnSp>
        <p:cxnSp>
          <p:nvCxnSpPr>
            <p:cNvPr id="18460" name="AutoShape 30"/>
            <p:cNvCxnSpPr>
              <a:cxnSpLocks noChangeShapeType="1"/>
              <a:stCxn id="18441" idx="3"/>
              <a:endCxn id="18455" idx="3"/>
            </p:cNvCxnSpPr>
            <p:nvPr/>
          </p:nvCxnSpPr>
          <p:spPr bwMode="auto">
            <a:xfrm flipV="1">
              <a:off x="4800600" y="1409700"/>
              <a:ext cx="419100" cy="2019300"/>
            </a:xfrm>
            <a:prstGeom prst="straightConnector1">
              <a:avLst/>
            </a:prstGeom>
            <a:noFill/>
            <a:ln w="9525">
              <a:solidFill>
                <a:schemeClr val="tx1"/>
              </a:solidFill>
              <a:round/>
              <a:headEnd/>
              <a:tailEnd type="triangle" w="med" len="med"/>
            </a:ln>
          </p:spPr>
        </p:cxnSp>
        <p:cxnSp>
          <p:nvCxnSpPr>
            <p:cNvPr id="18461" name="AutoShape 31"/>
            <p:cNvCxnSpPr>
              <a:cxnSpLocks noChangeShapeType="1"/>
              <a:stCxn id="18440" idx="3"/>
              <a:endCxn id="18455" idx="3"/>
            </p:cNvCxnSpPr>
            <p:nvPr/>
          </p:nvCxnSpPr>
          <p:spPr bwMode="auto">
            <a:xfrm flipV="1">
              <a:off x="4800600" y="1409700"/>
              <a:ext cx="419100" cy="3009900"/>
            </a:xfrm>
            <a:prstGeom prst="straightConnector1">
              <a:avLst/>
            </a:prstGeom>
            <a:noFill/>
            <a:ln w="9525">
              <a:solidFill>
                <a:schemeClr val="tx1"/>
              </a:solidFill>
              <a:round/>
              <a:headEnd/>
              <a:tailEnd type="triangle" w="med" len="med"/>
            </a:ln>
          </p:spPr>
        </p:cxnSp>
        <p:cxnSp>
          <p:nvCxnSpPr>
            <p:cNvPr id="18462" name="AutoShape 32"/>
            <p:cNvCxnSpPr>
              <a:cxnSpLocks noChangeShapeType="1"/>
              <a:stCxn id="18439" idx="3"/>
              <a:endCxn id="13334" idx="3"/>
            </p:cNvCxnSpPr>
            <p:nvPr/>
          </p:nvCxnSpPr>
          <p:spPr bwMode="auto">
            <a:xfrm>
              <a:off x="4800600" y="1447800"/>
              <a:ext cx="457200" cy="914400"/>
            </a:xfrm>
            <a:prstGeom prst="straightConnector1">
              <a:avLst/>
            </a:prstGeom>
            <a:noFill/>
            <a:ln w="9525">
              <a:solidFill>
                <a:schemeClr val="tx1"/>
              </a:solidFill>
              <a:round/>
              <a:headEnd/>
              <a:tailEnd type="triangle" w="med" len="med"/>
            </a:ln>
          </p:spPr>
        </p:cxnSp>
        <p:cxnSp>
          <p:nvCxnSpPr>
            <p:cNvPr id="18463" name="AutoShape 33"/>
            <p:cNvCxnSpPr>
              <a:cxnSpLocks noChangeShapeType="1"/>
              <a:stCxn id="18439" idx="3"/>
              <a:endCxn id="13335" idx="3"/>
            </p:cNvCxnSpPr>
            <p:nvPr/>
          </p:nvCxnSpPr>
          <p:spPr bwMode="auto">
            <a:xfrm>
              <a:off x="4800600" y="1447800"/>
              <a:ext cx="457200" cy="2057400"/>
            </a:xfrm>
            <a:prstGeom prst="straightConnector1">
              <a:avLst/>
            </a:prstGeom>
            <a:noFill/>
            <a:ln w="9525">
              <a:solidFill>
                <a:schemeClr val="tx1"/>
              </a:solidFill>
              <a:round/>
              <a:headEnd/>
              <a:tailEnd type="triangle" w="med" len="med"/>
            </a:ln>
          </p:spPr>
        </p:cxnSp>
        <p:cxnSp>
          <p:nvCxnSpPr>
            <p:cNvPr id="18464" name="AutoShape 35"/>
            <p:cNvCxnSpPr>
              <a:cxnSpLocks noChangeShapeType="1"/>
              <a:stCxn id="18442" idx="3"/>
              <a:endCxn id="13334" idx="3"/>
            </p:cNvCxnSpPr>
            <p:nvPr/>
          </p:nvCxnSpPr>
          <p:spPr bwMode="auto">
            <a:xfrm>
              <a:off x="4800600" y="2362200"/>
              <a:ext cx="457200" cy="0"/>
            </a:xfrm>
            <a:prstGeom prst="straightConnector1">
              <a:avLst/>
            </a:prstGeom>
            <a:noFill/>
            <a:ln w="9525">
              <a:solidFill>
                <a:schemeClr val="tx1"/>
              </a:solidFill>
              <a:round/>
              <a:headEnd/>
              <a:tailEnd type="triangle" w="med" len="med"/>
            </a:ln>
          </p:spPr>
        </p:cxnSp>
        <p:cxnSp>
          <p:nvCxnSpPr>
            <p:cNvPr id="18465" name="AutoShape 36"/>
            <p:cNvCxnSpPr>
              <a:cxnSpLocks noChangeShapeType="1"/>
              <a:stCxn id="18442" idx="3"/>
              <a:endCxn id="13335" idx="3"/>
            </p:cNvCxnSpPr>
            <p:nvPr/>
          </p:nvCxnSpPr>
          <p:spPr bwMode="auto">
            <a:xfrm>
              <a:off x="4800600" y="2362200"/>
              <a:ext cx="457200" cy="1143000"/>
            </a:xfrm>
            <a:prstGeom prst="straightConnector1">
              <a:avLst/>
            </a:prstGeom>
            <a:noFill/>
            <a:ln w="9525">
              <a:solidFill>
                <a:schemeClr val="tx1"/>
              </a:solidFill>
              <a:round/>
              <a:headEnd/>
              <a:tailEnd type="triangle" w="med" len="med"/>
            </a:ln>
          </p:spPr>
        </p:cxnSp>
        <p:cxnSp>
          <p:nvCxnSpPr>
            <p:cNvPr id="18466" name="AutoShape 37"/>
            <p:cNvCxnSpPr>
              <a:cxnSpLocks noChangeShapeType="1"/>
              <a:stCxn id="18440" idx="3"/>
              <a:endCxn id="13335" idx="3"/>
            </p:cNvCxnSpPr>
            <p:nvPr/>
          </p:nvCxnSpPr>
          <p:spPr bwMode="auto">
            <a:xfrm flipV="1">
              <a:off x="4800600" y="3505200"/>
              <a:ext cx="457200" cy="914400"/>
            </a:xfrm>
            <a:prstGeom prst="straightConnector1">
              <a:avLst/>
            </a:prstGeom>
            <a:noFill/>
            <a:ln w="9525">
              <a:solidFill>
                <a:schemeClr val="tx1"/>
              </a:solidFill>
              <a:round/>
              <a:headEnd/>
              <a:tailEnd type="triangle" w="med" len="med"/>
            </a:ln>
          </p:spPr>
        </p:cxnSp>
        <p:cxnSp>
          <p:nvCxnSpPr>
            <p:cNvPr id="18467" name="AutoShape 38"/>
            <p:cNvCxnSpPr>
              <a:cxnSpLocks noChangeShapeType="1"/>
              <a:stCxn id="18441" idx="3"/>
              <a:endCxn id="13335" idx="3"/>
            </p:cNvCxnSpPr>
            <p:nvPr/>
          </p:nvCxnSpPr>
          <p:spPr bwMode="auto">
            <a:xfrm>
              <a:off x="4800600" y="3429000"/>
              <a:ext cx="457200" cy="76200"/>
            </a:xfrm>
            <a:prstGeom prst="straightConnector1">
              <a:avLst/>
            </a:prstGeom>
            <a:noFill/>
            <a:ln w="9525">
              <a:solidFill>
                <a:schemeClr val="tx1"/>
              </a:solidFill>
              <a:round/>
              <a:headEnd/>
              <a:tailEnd type="triangle" w="med" len="med"/>
            </a:ln>
          </p:spPr>
        </p:cxnSp>
        <p:cxnSp>
          <p:nvCxnSpPr>
            <p:cNvPr id="18468" name="AutoShape 39"/>
            <p:cNvCxnSpPr>
              <a:cxnSpLocks noChangeShapeType="1"/>
              <a:stCxn id="18441" idx="3"/>
              <a:endCxn id="13334" idx="3"/>
            </p:cNvCxnSpPr>
            <p:nvPr/>
          </p:nvCxnSpPr>
          <p:spPr bwMode="auto">
            <a:xfrm flipV="1">
              <a:off x="4800600" y="2362200"/>
              <a:ext cx="457200" cy="1066800"/>
            </a:xfrm>
            <a:prstGeom prst="straightConnector1">
              <a:avLst/>
            </a:prstGeom>
            <a:noFill/>
            <a:ln w="9525">
              <a:solidFill>
                <a:schemeClr val="tx1"/>
              </a:solidFill>
              <a:round/>
              <a:headEnd/>
              <a:tailEnd type="triangle" w="med" len="med"/>
            </a:ln>
          </p:spPr>
        </p:cxnSp>
        <p:cxnSp>
          <p:nvCxnSpPr>
            <p:cNvPr id="18469" name="AutoShape 40"/>
            <p:cNvCxnSpPr>
              <a:cxnSpLocks noChangeShapeType="1"/>
              <a:stCxn id="18440" idx="3"/>
              <a:endCxn id="13334" idx="3"/>
            </p:cNvCxnSpPr>
            <p:nvPr/>
          </p:nvCxnSpPr>
          <p:spPr bwMode="auto">
            <a:xfrm flipV="1">
              <a:off x="4800600" y="2362200"/>
              <a:ext cx="457200" cy="2057400"/>
            </a:xfrm>
            <a:prstGeom prst="straightConnector1">
              <a:avLst/>
            </a:prstGeom>
            <a:noFill/>
            <a:ln w="9525">
              <a:solidFill>
                <a:schemeClr val="tx1"/>
              </a:solidFill>
              <a:round/>
              <a:headEnd/>
              <a:tailEnd type="triangle" w="med" len="med"/>
            </a:ln>
          </p:spPr>
        </p:cxnSp>
        <p:sp>
          <p:nvSpPr>
            <p:cNvPr id="18470" name="AutoShape 41"/>
            <p:cNvSpPr>
              <a:spLocks noChangeArrowheads="1"/>
            </p:cNvSpPr>
            <p:nvPr/>
          </p:nvSpPr>
          <p:spPr bwMode="auto">
            <a:xfrm rot="-5400000" flipH="1" flipV="1">
              <a:off x="6972300" y="800100"/>
              <a:ext cx="723900" cy="1409700"/>
            </a:xfrm>
            <a:prstGeom prst="pentagon">
              <a:avLst/>
            </a:prstGeom>
            <a:solidFill>
              <a:srgbClr val="EAF0A2"/>
            </a:solidFill>
            <a:ln w="9525">
              <a:solidFill>
                <a:schemeClr val="tx1"/>
              </a:solidFill>
              <a:miter lim="800000"/>
              <a:headEnd/>
              <a:tailEnd/>
            </a:ln>
          </p:spPr>
          <p:txBody>
            <a:bodyPr rot="10800000" vert="eaVert" wrap="none" anchor="ctr"/>
            <a:lstStyle/>
            <a:p>
              <a:pPr algn="ctr"/>
              <a:r>
                <a:rPr lang="en-US">
                  <a:latin typeface="Calibri" pitchFamily="34" charset="0"/>
                </a:rPr>
                <a:t>reduce</a:t>
              </a:r>
            </a:p>
          </p:txBody>
        </p:sp>
        <p:sp>
          <p:nvSpPr>
            <p:cNvPr id="18471" name="AutoShape 42"/>
            <p:cNvSpPr>
              <a:spLocks noChangeArrowheads="1"/>
            </p:cNvSpPr>
            <p:nvPr/>
          </p:nvSpPr>
          <p:spPr bwMode="auto">
            <a:xfrm rot="-5400000" flipH="1" flipV="1">
              <a:off x="6972300" y="2857500"/>
              <a:ext cx="723900" cy="1409700"/>
            </a:xfrm>
            <a:prstGeom prst="pentagon">
              <a:avLst/>
            </a:prstGeom>
            <a:solidFill>
              <a:srgbClr val="EAF0A2"/>
            </a:solidFill>
            <a:ln w="9525">
              <a:solidFill>
                <a:schemeClr val="tx1"/>
              </a:solidFill>
              <a:miter lim="800000"/>
              <a:headEnd/>
              <a:tailEnd/>
            </a:ln>
          </p:spPr>
          <p:txBody>
            <a:bodyPr rot="10800000" vert="eaVert" wrap="none" anchor="ctr"/>
            <a:lstStyle/>
            <a:p>
              <a:pPr algn="ctr"/>
              <a:r>
                <a:rPr lang="en-US">
                  <a:latin typeface="Calibri" pitchFamily="34" charset="0"/>
                </a:rPr>
                <a:t>reduce</a:t>
              </a:r>
            </a:p>
          </p:txBody>
        </p:sp>
        <p:sp>
          <p:nvSpPr>
            <p:cNvPr id="18472" name="AutoShape 44"/>
            <p:cNvSpPr>
              <a:spLocks noChangeArrowheads="1"/>
            </p:cNvSpPr>
            <p:nvPr/>
          </p:nvSpPr>
          <p:spPr bwMode="auto">
            <a:xfrm rot="-5400000" flipH="1" flipV="1">
              <a:off x="6972300" y="1638300"/>
              <a:ext cx="723900" cy="1409700"/>
            </a:xfrm>
            <a:prstGeom prst="pentagon">
              <a:avLst/>
            </a:prstGeom>
            <a:solidFill>
              <a:srgbClr val="EAF0A2"/>
            </a:solidFill>
            <a:ln w="9525">
              <a:solidFill>
                <a:schemeClr val="tx1"/>
              </a:solidFill>
              <a:miter lim="800000"/>
              <a:headEnd/>
              <a:tailEnd/>
            </a:ln>
          </p:spPr>
          <p:txBody>
            <a:bodyPr rot="10800000" vert="eaVert" wrap="none" anchor="ctr"/>
            <a:lstStyle/>
            <a:p>
              <a:pPr algn="ctr"/>
              <a:r>
                <a:rPr lang="en-US">
                  <a:latin typeface="Calibri" pitchFamily="34" charset="0"/>
                </a:rPr>
                <a:t>reduce</a:t>
              </a:r>
            </a:p>
          </p:txBody>
        </p:sp>
        <p:cxnSp>
          <p:nvCxnSpPr>
            <p:cNvPr id="18473" name="AutoShape 45"/>
            <p:cNvCxnSpPr>
              <a:cxnSpLocks noChangeShapeType="1"/>
              <a:stCxn id="18455" idx="1"/>
              <a:endCxn id="18470" idx="3"/>
            </p:cNvCxnSpPr>
            <p:nvPr/>
          </p:nvCxnSpPr>
          <p:spPr bwMode="auto">
            <a:xfrm>
              <a:off x="6324600" y="1409700"/>
              <a:ext cx="304800" cy="95250"/>
            </a:xfrm>
            <a:prstGeom prst="straightConnector1">
              <a:avLst/>
            </a:prstGeom>
            <a:noFill/>
            <a:ln w="9525">
              <a:solidFill>
                <a:schemeClr val="tx1"/>
              </a:solidFill>
              <a:round/>
              <a:headEnd/>
              <a:tailEnd type="triangle" w="med" len="med"/>
            </a:ln>
          </p:spPr>
        </p:cxnSp>
        <p:cxnSp>
          <p:nvCxnSpPr>
            <p:cNvPr id="18474" name="AutoShape 46"/>
            <p:cNvCxnSpPr>
              <a:cxnSpLocks noChangeShapeType="1"/>
              <a:stCxn id="13334" idx="1"/>
              <a:endCxn id="18472" idx="3"/>
            </p:cNvCxnSpPr>
            <p:nvPr/>
          </p:nvCxnSpPr>
          <p:spPr bwMode="auto">
            <a:xfrm flipV="1">
              <a:off x="6362700" y="2343150"/>
              <a:ext cx="266700" cy="19050"/>
            </a:xfrm>
            <a:prstGeom prst="straightConnector1">
              <a:avLst/>
            </a:prstGeom>
            <a:noFill/>
            <a:ln w="9525">
              <a:solidFill>
                <a:schemeClr val="tx1"/>
              </a:solidFill>
              <a:round/>
              <a:headEnd/>
              <a:tailEnd type="triangle" w="med" len="med"/>
            </a:ln>
          </p:spPr>
        </p:cxnSp>
        <p:cxnSp>
          <p:nvCxnSpPr>
            <p:cNvPr id="18475" name="AutoShape 47"/>
            <p:cNvCxnSpPr>
              <a:cxnSpLocks noChangeShapeType="1"/>
              <a:stCxn id="13335" idx="1"/>
              <a:endCxn id="18471" idx="3"/>
            </p:cNvCxnSpPr>
            <p:nvPr/>
          </p:nvCxnSpPr>
          <p:spPr bwMode="auto">
            <a:xfrm>
              <a:off x="6362700" y="3505200"/>
              <a:ext cx="266700" cy="57150"/>
            </a:xfrm>
            <a:prstGeom prst="straightConnector1">
              <a:avLst/>
            </a:prstGeom>
            <a:noFill/>
            <a:ln w="9525">
              <a:solidFill>
                <a:schemeClr val="tx1"/>
              </a:solidFill>
              <a:round/>
              <a:headEnd/>
              <a:tailEnd type="triangle" w="med" len="med"/>
            </a:ln>
          </p:spPr>
        </p:cxnSp>
        <p:sp>
          <p:nvSpPr>
            <p:cNvPr id="18476" name="Line 48"/>
            <p:cNvSpPr>
              <a:spLocks noChangeShapeType="1"/>
            </p:cNvSpPr>
            <p:nvPr/>
          </p:nvSpPr>
          <p:spPr bwMode="auto">
            <a:xfrm>
              <a:off x="8001000" y="1524000"/>
              <a:ext cx="533400" cy="0"/>
            </a:xfrm>
            <a:prstGeom prst="line">
              <a:avLst/>
            </a:prstGeom>
            <a:noFill/>
            <a:ln w="9525">
              <a:solidFill>
                <a:schemeClr val="tx1"/>
              </a:solidFill>
              <a:round/>
              <a:headEnd/>
              <a:tailEnd type="triangle" w="med" len="med"/>
            </a:ln>
          </p:spPr>
          <p:txBody>
            <a:bodyPr/>
            <a:lstStyle/>
            <a:p>
              <a:endParaRPr lang="en-IN"/>
            </a:p>
          </p:txBody>
        </p:sp>
        <p:sp>
          <p:nvSpPr>
            <p:cNvPr id="18477" name="Line 49"/>
            <p:cNvSpPr>
              <a:spLocks noChangeShapeType="1"/>
            </p:cNvSpPr>
            <p:nvPr/>
          </p:nvSpPr>
          <p:spPr bwMode="auto">
            <a:xfrm>
              <a:off x="8001000" y="2362200"/>
              <a:ext cx="533400" cy="0"/>
            </a:xfrm>
            <a:prstGeom prst="line">
              <a:avLst/>
            </a:prstGeom>
            <a:noFill/>
            <a:ln w="9525">
              <a:solidFill>
                <a:schemeClr val="tx1"/>
              </a:solidFill>
              <a:round/>
              <a:headEnd/>
              <a:tailEnd type="triangle" w="med" len="med"/>
            </a:ln>
          </p:spPr>
          <p:txBody>
            <a:bodyPr/>
            <a:lstStyle/>
            <a:p>
              <a:endParaRPr lang="en-IN"/>
            </a:p>
          </p:txBody>
        </p:sp>
        <p:sp>
          <p:nvSpPr>
            <p:cNvPr id="18478" name="Line 50"/>
            <p:cNvSpPr>
              <a:spLocks noChangeShapeType="1"/>
            </p:cNvSpPr>
            <p:nvPr/>
          </p:nvSpPr>
          <p:spPr bwMode="auto">
            <a:xfrm>
              <a:off x="8001000" y="3581400"/>
              <a:ext cx="533400" cy="0"/>
            </a:xfrm>
            <a:prstGeom prst="line">
              <a:avLst/>
            </a:prstGeom>
            <a:noFill/>
            <a:ln w="9525">
              <a:solidFill>
                <a:schemeClr val="tx1"/>
              </a:solidFill>
              <a:round/>
              <a:headEnd/>
              <a:tailEnd type="triangle" w="med" len="med"/>
            </a:ln>
          </p:spPr>
          <p:txBody>
            <a:bodyPr/>
            <a:lstStyle/>
            <a:p>
              <a:endParaRPr lang="en-IN"/>
            </a:p>
          </p:txBody>
        </p:sp>
        <p:sp>
          <p:nvSpPr>
            <p:cNvPr id="18479" name="Text Box 51"/>
            <p:cNvSpPr txBox="1">
              <a:spLocks noChangeArrowheads="1"/>
            </p:cNvSpPr>
            <p:nvPr/>
          </p:nvSpPr>
          <p:spPr bwMode="auto">
            <a:xfrm>
              <a:off x="8153400" y="1143000"/>
              <a:ext cx="704850" cy="366713"/>
            </a:xfrm>
            <a:prstGeom prst="rect">
              <a:avLst/>
            </a:prstGeom>
            <a:noFill/>
            <a:ln w="9525">
              <a:noFill/>
              <a:miter lim="800000"/>
              <a:headEnd/>
              <a:tailEnd/>
            </a:ln>
          </p:spPr>
          <p:txBody>
            <a:bodyPr wrap="none">
              <a:spAutoFit/>
            </a:bodyPr>
            <a:lstStyle/>
            <a:p>
              <a:r>
                <a:rPr lang="en-US">
                  <a:latin typeface="Calibri" pitchFamily="34" charset="0"/>
                </a:rPr>
                <a:t>part0</a:t>
              </a:r>
            </a:p>
          </p:txBody>
        </p:sp>
        <p:sp>
          <p:nvSpPr>
            <p:cNvPr id="18480" name="Text Box 52"/>
            <p:cNvSpPr txBox="1">
              <a:spLocks noChangeArrowheads="1"/>
            </p:cNvSpPr>
            <p:nvPr/>
          </p:nvSpPr>
          <p:spPr bwMode="auto">
            <a:xfrm>
              <a:off x="8077200" y="2057400"/>
              <a:ext cx="704850" cy="366713"/>
            </a:xfrm>
            <a:prstGeom prst="rect">
              <a:avLst/>
            </a:prstGeom>
            <a:noFill/>
            <a:ln w="9525">
              <a:noFill/>
              <a:miter lim="800000"/>
              <a:headEnd/>
              <a:tailEnd/>
            </a:ln>
          </p:spPr>
          <p:txBody>
            <a:bodyPr wrap="none">
              <a:spAutoFit/>
            </a:bodyPr>
            <a:lstStyle/>
            <a:p>
              <a:r>
                <a:rPr lang="en-US">
                  <a:latin typeface="Calibri" pitchFamily="34" charset="0"/>
                </a:rPr>
                <a:t>part1</a:t>
              </a:r>
            </a:p>
          </p:txBody>
        </p:sp>
        <p:sp>
          <p:nvSpPr>
            <p:cNvPr id="18481" name="Text Box 53"/>
            <p:cNvSpPr txBox="1">
              <a:spLocks noChangeArrowheads="1"/>
            </p:cNvSpPr>
            <p:nvPr/>
          </p:nvSpPr>
          <p:spPr bwMode="auto">
            <a:xfrm>
              <a:off x="8001000" y="3200400"/>
              <a:ext cx="704850" cy="366713"/>
            </a:xfrm>
            <a:prstGeom prst="rect">
              <a:avLst/>
            </a:prstGeom>
            <a:noFill/>
            <a:ln w="9525">
              <a:noFill/>
              <a:miter lim="800000"/>
              <a:headEnd/>
              <a:tailEnd/>
            </a:ln>
          </p:spPr>
          <p:txBody>
            <a:bodyPr wrap="none">
              <a:spAutoFit/>
            </a:bodyPr>
            <a:lstStyle/>
            <a:p>
              <a:r>
                <a:rPr lang="en-US">
                  <a:latin typeface="Calibri" pitchFamily="34" charset="0"/>
                </a:rPr>
                <a:t>part2</a:t>
              </a:r>
            </a:p>
          </p:txBody>
        </p:sp>
      </p:grpSp>
      <p:sp>
        <p:nvSpPr>
          <p:cNvPr id="18435" name="Title 45"/>
          <p:cNvSpPr>
            <a:spLocks noGrp="1"/>
          </p:cNvSpPr>
          <p:nvPr>
            <p:ph type="title"/>
          </p:nvPr>
        </p:nvSpPr>
        <p:spPr>
          <a:xfrm>
            <a:off x="1000100" y="274320"/>
            <a:ext cx="7933588" cy="725788"/>
          </a:xfrm>
        </p:spPr>
        <p:txBody>
          <a:bodyPr>
            <a:normAutofit fontScale="90000"/>
          </a:bodyPr>
          <a:lstStyle/>
          <a:p>
            <a:pPr algn="ctr" eaLnBrk="1" hangingPunct="1"/>
            <a:r>
              <a:rPr lang="en-US" dirty="0" smtClean="0"/>
              <a:t>MapReduce </a:t>
            </a:r>
          </a:p>
        </p:txBody>
      </p:sp>
      <p:sp>
        <p:nvSpPr>
          <p:cNvPr id="49" name="Slide Number Placeholder 48"/>
          <p:cNvSpPr>
            <a:spLocks noGrp="1"/>
          </p:cNvSpPr>
          <p:nvPr>
            <p:ph type="sldNum" sz="quarter" idx="12"/>
          </p:nvPr>
        </p:nvSpPr>
        <p:spPr/>
        <p:txBody>
          <a:bodyPr/>
          <a:lstStyle/>
          <a:p>
            <a:pPr>
              <a:defRPr/>
            </a:pPr>
            <a:fld id="{4698E2EB-C760-4AE2-9A19-9868E21B7589}" type="slidenum">
              <a:rPr lang="en-US"/>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435608" y="274638"/>
            <a:ext cx="7498080" cy="794507"/>
          </a:xfrm>
        </p:spPr>
        <p:txBody>
          <a:bodyPr/>
          <a:lstStyle/>
          <a:p>
            <a:pPr algn="ctr">
              <a:defRPr/>
            </a:pPr>
            <a:r>
              <a:rPr lang="en-US" altLang="zh-CN" b="0" dirty="0">
                <a:effectLst/>
                <a:ea typeface="宋体" pitchFamily="2" charset="-122"/>
              </a:rPr>
              <a:t>A Simple Example </a:t>
            </a:r>
          </a:p>
        </p:txBody>
      </p:sp>
      <p:sp>
        <p:nvSpPr>
          <p:cNvPr id="99331" name="Rectangle 3"/>
          <p:cNvSpPr>
            <a:spLocks noGrp="1" noChangeArrowheads="1"/>
          </p:cNvSpPr>
          <p:nvPr>
            <p:ph idx="1"/>
          </p:nvPr>
        </p:nvSpPr>
        <p:spPr>
          <a:xfrm>
            <a:off x="942535" y="1068388"/>
            <a:ext cx="7976381" cy="5249862"/>
          </a:xfrm>
        </p:spPr>
        <p:txBody>
          <a:bodyPr/>
          <a:lstStyle/>
          <a:p>
            <a:pPr>
              <a:lnSpc>
                <a:spcPct val="98000"/>
              </a:lnSpc>
              <a:defRPr/>
            </a:pPr>
            <a:r>
              <a:rPr lang="en-GB" altLang="zh-CN" sz="1800" dirty="0">
                <a:ea typeface="宋体" pitchFamily="2" charset="-122"/>
              </a:rPr>
              <a:t>Counting words in a large set of documents</a:t>
            </a:r>
          </a:p>
          <a:p>
            <a:pPr>
              <a:lnSpc>
                <a:spcPct val="97000"/>
              </a:lnSpc>
              <a:buFont typeface="Wingdings" charset="2"/>
              <a:buNone/>
              <a:defRPr/>
            </a:pPr>
            <a:endParaRPr lang="en-GB" altLang="zh-CN" sz="1200" dirty="0">
              <a:latin typeface="Courier 10 Pitch" pitchFamily="1" charset="0"/>
              <a:ea typeface="宋体" pitchFamily="2" charset="-122"/>
            </a:endParaRPr>
          </a:p>
          <a:p>
            <a:pPr>
              <a:lnSpc>
                <a:spcPct val="97000"/>
              </a:lnSpc>
              <a:buFont typeface="Wingdings" charset="2"/>
              <a:buNone/>
              <a:defRPr/>
            </a:pPr>
            <a:r>
              <a:rPr lang="en-GB" altLang="zh-CN" sz="1600" b="1" dirty="0">
                <a:solidFill>
                  <a:srgbClr val="FA1D06"/>
                </a:solidFill>
                <a:latin typeface="Courier 10 Pitch" pitchFamily="1" charset="0"/>
                <a:ea typeface="宋体" pitchFamily="2" charset="-122"/>
              </a:rPr>
              <a:t>map</a:t>
            </a:r>
            <a:r>
              <a:rPr lang="en-GB" altLang="zh-CN" sz="1600" b="1" dirty="0">
                <a:latin typeface="Courier 10 Pitch" pitchFamily="1" charset="0"/>
                <a:ea typeface="宋体" pitchFamily="2" charset="-122"/>
              </a:rPr>
              <a:t>(string value)</a:t>
            </a:r>
            <a:r>
              <a:rPr lang="ar-SA" altLang="zh-CN" sz="1600" b="1" dirty="0">
                <a:latin typeface="Courier 10 Pitch" pitchFamily="1" charset="0"/>
                <a:ea typeface="宋体" pitchFamily="2" charset="-122"/>
                <a:cs typeface="Arial" charset="0"/>
              </a:rPr>
              <a:t>‏</a:t>
            </a:r>
            <a:endParaRPr lang="en-GB" altLang="zh-CN" sz="1600" b="1" dirty="0">
              <a:latin typeface="Courier 10 Pitch" pitchFamily="1" charset="0"/>
              <a:ea typeface="宋体" pitchFamily="2" charset="-122"/>
            </a:endParaRPr>
          </a:p>
          <a:p>
            <a:pPr lvl="1">
              <a:lnSpc>
                <a:spcPct val="97000"/>
              </a:lnSpc>
              <a:buFont typeface="Wingdings" charset="2"/>
              <a:buNone/>
              <a:defRPr/>
            </a:pPr>
            <a:r>
              <a:rPr lang="en-GB" altLang="zh-CN" sz="1600" b="1" dirty="0">
                <a:latin typeface="Courier 10 Pitch" pitchFamily="1" charset="0"/>
                <a:ea typeface="宋体" pitchFamily="2" charset="-122"/>
              </a:rPr>
              <a:t>//key: document name</a:t>
            </a:r>
          </a:p>
          <a:p>
            <a:pPr lvl="1">
              <a:lnSpc>
                <a:spcPct val="97000"/>
              </a:lnSpc>
              <a:buFont typeface="Wingdings" charset="2"/>
              <a:buNone/>
              <a:defRPr/>
            </a:pPr>
            <a:r>
              <a:rPr lang="en-GB" altLang="zh-CN" sz="1600" b="1" dirty="0">
                <a:latin typeface="Courier 10 Pitch" pitchFamily="1" charset="0"/>
                <a:ea typeface="宋体" pitchFamily="2" charset="-122"/>
              </a:rPr>
              <a:t>//value: document contents</a:t>
            </a:r>
          </a:p>
          <a:p>
            <a:pPr lvl="1">
              <a:lnSpc>
                <a:spcPct val="97000"/>
              </a:lnSpc>
              <a:buFont typeface="Wingdings" charset="2"/>
              <a:buNone/>
              <a:defRPr/>
            </a:pPr>
            <a:r>
              <a:rPr lang="en-GB" altLang="zh-CN" sz="1600" b="1" dirty="0">
                <a:latin typeface="Courier 10 Pitch" pitchFamily="1" charset="0"/>
                <a:ea typeface="宋体" pitchFamily="2" charset="-122"/>
              </a:rPr>
              <a:t>for each word w in value</a:t>
            </a:r>
          </a:p>
          <a:p>
            <a:pPr lvl="2">
              <a:lnSpc>
                <a:spcPct val="97000"/>
              </a:lnSpc>
              <a:buFont typeface="Wingdings" charset="2"/>
              <a:buNone/>
              <a:defRPr/>
            </a:pPr>
            <a:r>
              <a:rPr lang="en-GB" altLang="zh-CN" sz="1600" b="1" i="1" dirty="0" err="1">
                <a:solidFill>
                  <a:schemeClr val="accent1"/>
                </a:solidFill>
                <a:latin typeface="Courier 10 Pitch" pitchFamily="1" charset="0"/>
                <a:ea typeface="宋体" pitchFamily="2" charset="-122"/>
              </a:rPr>
              <a:t>EmitIntermediate</a:t>
            </a:r>
            <a:r>
              <a:rPr lang="en-GB" altLang="zh-CN" sz="1600" b="1" dirty="0">
                <a:latin typeface="Courier 10 Pitch" pitchFamily="1" charset="0"/>
                <a:ea typeface="宋体" pitchFamily="2" charset="-122"/>
              </a:rPr>
              <a:t>(w, “1”);</a:t>
            </a:r>
          </a:p>
          <a:p>
            <a:pPr>
              <a:lnSpc>
                <a:spcPct val="97000"/>
              </a:lnSpc>
              <a:buFont typeface="Wingdings" charset="2"/>
              <a:buNone/>
              <a:defRPr/>
            </a:pPr>
            <a:endParaRPr lang="en-GB" altLang="zh-CN" sz="1600" b="1" dirty="0">
              <a:latin typeface="Courier 10 Pitch" pitchFamily="1" charset="0"/>
              <a:ea typeface="宋体" pitchFamily="2" charset="-122"/>
            </a:endParaRPr>
          </a:p>
          <a:p>
            <a:pPr>
              <a:lnSpc>
                <a:spcPct val="97000"/>
              </a:lnSpc>
              <a:buFont typeface="Wingdings" charset="2"/>
              <a:buNone/>
              <a:defRPr/>
            </a:pPr>
            <a:r>
              <a:rPr lang="en-GB" altLang="zh-CN" sz="1600" b="1" dirty="0">
                <a:solidFill>
                  <a:srgbClr val="FA1D06"/>
                </a:solidFill>
                <a:latin typeface="Courier 10 Pitch" pitchFamily="1" charset="0"/>
                <a:ea typeface="宋体" pitchFamily="2" charset="-122"/>
              </a:rPr>
              <a:t>reduce</a:t>
            </a:r>
            <a:r>
              <a:rPr lang="en-GB" altLang="zh-CN" sz="1600" b="1" dirty="0">
                <a:latin typeface="Courier 10 Pitch" pitchFamily="1" charset="0"/>
                <a:ea typeface="宋体" pitchFamily="2" charset="-122"/>
              </a:rPr>
              <a:t>(string key, iterator values)</a:t>
            </a:r>
            <a:r>
              <a:rPr lang="ar-SA" altLang="zh-CN" sz="1600" b="1" dirty="0">
                <a:latin typeface="Courier 10 Pitch" pitchFamily="1" charset="0"/>
                <a:cs typeface="Arial" charset="0"/>
              </a:rPr>
              <a:t>‏</a:t>
            </a:r>
            <a:endParaRPr lang="en-GB" altLang="zh-CN" sz="1600" b="1" dirty="0">
              <a:latin typeface="Courier 10 Pitch" pitchFamily="1" charset="0"/>
              <a:ea typeface="宋体" pitchFamily="2" charset="-122"/>
            </a:endParaRPr>
          </a:p>
          <a:p>
            <a:pPr lvl="1">
              <a:lnSpc>
                <a:spcPct val="97000"/>
              </a:lnSpc>
              <a:buFont typeface="Wingdings" charset="2"/>
              <a:buNone/>
              <a:defRPr/>
            </a:pPr>
            <a:r>
              <a:rPr lang="en-GB" altLang="zh-CN" sz="1600" b="1" dirty="0">
                <a:latin typeface="Courier 10 Pitch" pitchFamily="1" charset="0"/>
                <a:ea typeface="宋体" pitchFamily="2" charset="-122"/>
              </a:rPr>
              <a:t>//key: word</a:t>
            </a:r>
          </a:p>
          <a:p>
            <a:pPr lvl="1">
              <a:lnSpc>
                <a:spcPct val="97000"/>
              </a:lnSpc>
              <a:buFont typeface="Wingdings" charset="2"/>
              <a:buNone/>
              <a:defRPr/>
            </a:pPr>
            <a:r>
              <a:rPr lang="en-GB" altLang="zh-CN" sz="1600" b="1" dirty="0">
                <a:latin typeface="Courier 10 Pitch" pitchFamily="1" charset="0"/>
                <a:ea typeface="宋体" pitchFamily="2" charset="-122"/>
              </a:rPr>
              <a:t>//values: list of counts</a:t>
            </a:r>
          </a:p>
          <a:p>
            <a:pPr lvl="1">
              <a:lnSpc>
                <a:spcPct val="97000"/>
              </a:lnSpc>
              <a:buFont typeface="Wingdings" charset="2"/>
              <a:buNone/>
              <a:defRPr/>
            </a:pPr>
            <a:r>
              <a:rPr lang="en-GB" altLang="zh-CN" sz="1600" b="1" dirty="0" err="1">
                <a:latin typeface="Courier 10 Pitch" pitchFamily="1" charset="0"/>
                <a:ea typeface="宋体" pitchFamily="2" charset="-122"/>
              </a:rPr>
              <a:t>int</a:t>
            </a:r>
            <a:r>
              <a:rPr lang="en-GB" altLang="zh-CN" sz="1600" b="1" dirty="0">
                <a:latin typeface="Courier 10 Pitch" pitchFamily="1" charset="0"/>
                <a:ea typeface="宋体" pitchFamily="2" charset="-122"/>
              </a:rPr>
              <a:t> results = 0;</a:t>
            </a:r>
          </a:p>
          <a:p>
            <a:pPr lvl="1">
              <a:lnSpc>
                <a:spcPct val="97000"/>
              </a:lnSpc>
              <a:buFont typeface="Wingdings" charset="2"/>
              <a:buNone/>
              <a:defRPr/>
            </a:pPr>
            <a:r>
              <a:rPr lang="en-GB" altLang="zh-CN" sz="1600" b="1" dirty="0">
                <a:latin typeface="Courier 10 Pitch" pitchFamily="1" charset="0"/>
                <a:ea typeface="宋体" pitchFamily="2" charset="-122"/>
              </a:rPr>
              <a:t>for each v in values</a:t>
            </a:r>
          </a:p>
          <a:p>
            <a:pPr lvl="2">
              <a:lnSpc>
                <a:spcPct val="97000"/>
              </a:lnSpc>
              <a:buFont typeface="Wingdings" charset="2"/>
              <a:buNone/>
              <a:defRPr/>
            </a:pPr>
            <a:r>
              <a:rPr lang="en-GB" altLang="zh-CN" sz="1600" b="1" dirty="0">
                <a:latin typeface="Courier 10 Pitch" pitchFamily="1" charset="0"/>
                <a:ea typeface="宋体" pitchFamily="2" charset="-122"/>
              </a:rPr>
              <a:t>result += </a:t>
            </a:r>
            <a:r>
              <a:rPr lang="en-GB" altLang="zh-CN" sz="1600" b="1" dirty="0" err="1">
                <a:latin typeface="Courier 10 Pitch" pitchFamily="1" charset="0"/>
                <a:ea typeface="宋体" pitchFamily="2" charset="-122"/>
              </a:rPr>
              <a:t>ParseInt</a:t>
            </a:r>
            <a:r>
              <a:rPr lang="en-GB" altLang="zh-CN" sz="1600" b="1" dirty="0">
                <a:latin typeface="Courier 10 Pitch" pitchFamily="1" charset="0"/>
                <a:ea typeface="宋体" pitchFamily="2" charset="-122"/>
              </a:rPr>
              <a:t>(v);</a:t>
            </a:r>
          </a:p>
          <a:p>
            <a:pPr lvl="1">
              <a:lnSpc>
                <a:spcPct val="97000"/>
              </a:lnSpc>
              <a:buFont typeface="Wingdings" charset="2"/>
              <a:buNone/>
              <a:defRPr/>
            </a:pPr>
            <a:r>
              <a:rPr lang="en-GB" altLang="zh-CN" sz="1600" b="1" i="1" dirty="0">
                <a:solidFill>
                  <a:schemeClr val="accent1"/>
                </a:solidFill>
                <a:latin typeface="Courier 10 Pitch" pitchFamily="1" charset="0"/>
                <a:ea typeface="宋体" pitchFamily="2" charset="-122"/>
              </a:rPr>
              <a:t>Emit</a:t>
            </a:r>
            <a:r>
              <a:rPr lang="en-GB" altLang="zh-CN" sz="1600" b="1" dirty="0">
                <a:latin typeface="Courier 10 Pitch" pitchFamily="1" charset="0"/>
                <a:ea typeface="宋体" pitchFamily="2" charset="-122"/>
              </a:rPr>
              <a:t>(</a:t>
            </a:r>
            <a:r>
              <a:rPr lang="en-GB" altLang="zh-CN" sz="1600" b="1" dirty="0" err="1">
                <a:latin typeface="Courier 10 Pitch" pitchFamily="1" charset="0"/>
                <a:ea typeface="宋体" pitchFamily="2" charset="-122"/>
              </a:rPr>
              <a:t>AsString</a:t>
            </a:r>
            <a:r>
              <a:rPr lang="en-GB" altLang="zh-CN" sz="1600" b="1" dirty="0">
                <a:latin typeface="Courier 10 Pitch" pitchFamily="1" charset="0"/>
                <a:ea typeface="宋体" pitchFamily="2" charset="-122"/>
              </a:rPr>
              <a:t>(result));</a:t>
            </a:r>
          </a:p>
          <a:p>
            <a:pPr>
              <a:lnSpc>
                <a:spcPct val="98000"/>
              </a:lnSpc>
              <a:defRPr/>
            </a:pPr>
            <a:endParaRPr lang="en-GB" altLang="zh-CN" sz="1600" b="1" dirty="0">
              <a:ea typeface="宋体" pitchFamily="2" charset="-122"/>
            </a:endParaRPr>
          </a:p>
          <a:p>
            <a:pPr>
              <a:lnSpc>
                <a:spcPct val="80000"/>
              </a:lnSpc>
              <a:defRPr/>
            </a:pPr>
            <a:endParaRPr lang="zh-CN" altLang="en-US" sz="1600" b="1" dirty="0">
              <a:ea typeface="宋体" pitchFamily="2" charset="-122"/>
            </a:endParaRPr>
          </a:p>
        </p:txBody>
      </p:sp>
      <p:sp>
        <p:nvSpPr>
          <p:cNvPr id="20484" name="Text Box 4"/>
          <p:cNvSpPr txBox="1">
            <a:spLocks noChangeArrowheads="1"/>
          </p:cNvSpPr>
          <p:nvPr/>
        </p:nvSpPr>
        <p:spPr bwMode="auto">
          <a:xfrm>
            <a:off x="4343400" y="1752600"/>
            <a:ext cx="4419600" cy="1325563"/>
          </a:xfrm>
          <a:prstGeom prst="rect">
            <a:avLst/>
          </a:prstGeom>
          <a:noFill/>
          <a:ln w="9525">
            <a:noFill/>
            <a:miter lim="800000"/>
            <a:headEnd/>
            <a:tailEnd/>
          </a:ln>
          <a:effectLst/>
        </p:spPr>
        <p:txBody>
          <a:bodyPr lIns="90000" tIns="46800" rIns="90000" bIns="46800">
            <a:spAutoFit/>
          </a:bodyPr>
          <a:lstStyle/>
          <a:p>
            <a:pPr>
              <a:spcBef>
                <a:spcPct val="50000"/>
              </a:spcBef>
            </a:pPr>
            <a:r>
              <a:rPr kumimoji="1" lang="en-US" altLang="zh-CN" sz="2000" dirty="0">
                <a:solidFill>
                  <a:srgbClr val="0070C0"/>
                </a:solidFill>
                <a:latin typeface="Times New Roman" pitchFamily="18" charset="0"/>
                <a:ea typeface="魏碑"/>
                <a:cs typeface="魏碑"/>
              </a:rPr>
              <a:t>The</a:t>
            </a:r>
            <a:r>
              <a:rPr kumimoji="1" lang="en-US" altLang="zh-CN" sz="2000" dirty="0">
                <a:solidFill>
                  <a:srgbClr val="00FFFF"/>
                </a:solidFill>
                <a:latin typeface="Times New Roman" pitchFamily="18" charset="0"/>
                <a:ea typeface="魏碑"/>
                <a:cs typeface="魏碑"/>
              </a:rPr>
              <a:t> </a:t>
            </a:r>
            <a:r>
              <a:rPr kumimoji="1" lang="en-US" altLang="zh-CN" sz="2000" dirty="0">
                <a:solidFill>
                  <a:srgbClr val="C00000"/>
                </a:solidFill>
                <a:latin typeface="Times New Roman" pitchFamily="18" charset="0"/>
                <a:ea typeface="魏碑"/>
                <a:cs typeface="魏碑"/>
              </a:rPr>
              <a:t>map</a:t>
            </a:r>
            <a:r>
              <a:rPr kumimoji="1" lang="en-US" altLang="zh-CN" sz="2000" dirty="0">
                <a:solidFill>
                  <a:srgbClr val="FFFF00"/>
                </a:solidFill>
                <a:latin typeface="Times New Roman" pitchFamily="18" charset="0"/>
                <a:ea typeface="魏碑"/>
                <a:cs typeface="魏碑"/>
              </a:rPr>
              <a:t> </a:t>
            </a:r>
            <a:r>
              <a:rPr kumimoji="1" lang="en-US" altLang="zh-CN" sz="2000" dirty="0">
                <a:solidFill>
                  <a:srgbClr val="0070C0"/>
                </a:solidFill>
                <a:latin typeface="Times New Roman" pitchFamily="18" charset="0"/>
                <a:ea typeface="魏碑"/>
                <a:cs typeface="魏碑"/>
              </a:rPr>
              <a:t>function emits each word </a:t>
            </a:r>
            <a:r>
              <a:rPr kumimoji="1" lang="en-US" altLang="zh-CN" sz="2000" i="1" dirty="0">
                <a:solidFill>
                  <a:srgbClr val="0070C0"/>
                </a:solidFill>
                <a:latin typeface="Times New Roman" pitchFamily="18" charset="0"/>
                <a:ea typeface="魏碑"/>
                <a:cs typeface="魏碑"/>
              </a:rPr>
              <a:t>w</a:t>
            </a:r>
            <a:r>
              <a:rPr kumimoji="1" lang="en-US" altLang="zh-CN" sz="2000" dirty="0">
                <a:solidFill>
                  <a:srgbClr val="0070C0"/>
                </a:solidFill>
                <a:latin typeface="Times New Roman" pitchFamily="18" charset="0"/>
                <a:ea typeface="魏碑"/>
                <a:cs typeface="魏碑"/>
              </a:rPr>
              <a:t> plus an associated count of occurrences (just a “1” is recorded in this </a:t>
            </a:r>
            <a:br>
              <a:rPr kumimoji="1" lang="en-US" altLang="zh-CN" sz="2000" dirty="0">
                <a:solidFill>
                  <a:srgbClr val="0070C0"/>
                </a:solidFill>
                <a:latin typeface="Times New Roman" pitchFamily="18" charset="0"/>
                <a:ea typeface="魏碑"/>
                <a:cs typeface="魏碑"/>
              </a:rPr>
            </a:br>
            <a:r>
              <a:rPr kumimoji="1" lang="en-US" altLang="zh-CN" sz="2000" dirty="0">
                <a:solidFill>
                  <a:srgbClr val="0070C0"/>
                </a:solidFill>
                <a:latin typeface="Times New Roman" pitchFamily="18" charset="0"/>
                <a:ea typeface="魏碑"/>
                <a:cs typeface="魏碑"/>
              </a:rPr>
              <a:t>pseudo-code)</a:t>
            </a:r>
          </a:p>
        </p:txBody>
      </p:sp>
      <p:sp>
        <p:nvSpPr>
          <p:cNvPr id="20485" name="Text Box 4"/>
          <p:cNvSpPr txBox="1">
            <a:spLocks noChangeArrowheads="1"/>
          </p:cNvSpPr>
          <p:nvPr/>
        </p:nvSpPr>
        <p:spPr bwMode="auto">
          <a:xfrm>
            <a:off x="4362450" y="3733800"/>
            <a:ext cx="4421188" cy="709613"/>
          </a:xfrm>
          <a:prstGeom prst="rect">
            <a:avLst/>
          </a:prstGeom>
          <a:noFill/>
          <a:ln w="9525">
            <a:noFill/>
            <a:miter lim="800000"/>
            <a:headEnd/>
            <a:tailEnd/>
          </a:ln>
          <a:effectLst/>
        </p:spPr>
        <p:txBody>
          <a:bodyPr lIns="90000" tIns="46800" rIns="90000" bIns="46800">
            <a:spAutoFit/>
          </a:bodyPr>
          <a:lstStyle/>
          <a:p>
            <a:pPr>
              <a:spcBef>
                <a:spcPct val="50000"/>
              </a:spcBef>
            </a:pPr>
            <a:r>
              <a:rPr kumimoji="1" lang="en-US" altLang="zh-CN" sz="2000" dirty="0">
                <a:solidFill>
                  <a:srgbClr val="0070C0"/>
                </a:solidFill>
                <a:latin typeface="Times New Roman" pitchFamily="18" charset="0"/>
                <a:ea typeface="魏碑"/>
                <a:cs typeface="魏碑"/>
              </a:rPr>
              <a:t>The</a:t>
            </a:r>
            <a:r>
              <a:rPr kumimoji="1" lang="en-US" altLang="zh-CN" sz="2000" dirty="0">
                <a:solidFill>
                  <a:srgbClr val="00FFFF"/>
                </a:solidFill>
                <a:latin typeface="Times New Roman" pitchFamily="18" charset="0"/>
                <a:ea typeface="魏碑"/>
                <a:cs typeface="魏碑"/>
              </a:rPr>
              <a:t> </a:t>
            </a:r>
            <a:r>
              <a:rPr kumimoji="1" lang="en-US" altLang="zh-CN" sz="2000" dirty="0">
                <a:solidFill>
                  <a:srgbClr val="C00000"/>
                </a:solidFill>
                <a:latin typeface="Times New Roman" pitchFamily="18" charset="0"/>
                <a:ea typeface="魏碑"/>
                <a:cs typeface="魏碑"/>
              </a:rPr>
              <a:t>reduce</a:t>
            </a:r>
            <a:r>
              <a:rPr kumimoji="1" lang="en-US" altLang="zh-CN" sz="2000" dirty="0">
                <a:solidFill>
                  <a:srgbClr val="00FFFF"/>
                </a:solidFill>
                <a:latin typeface="Times New Roman" pitchFamily="18" charset="0"/>
                <a:ea typeface="魏碑"/>
                <a:cs typeface="魏碑"/>
              </a:rPr>
              <a:t> </a:t>
            </a:r>
            <a:r>
              <a:rPr kumimoji="1" lang="en-US" altLang="zh-CN" sz="2000" dirty="0">
                <a:solidFill>
                  <a:srgbClr val="0070C0"/>
                </a:solidFill>
                <a:latin typeface="Times New Roman" pitchFamily="18" charset="0"/>
                <a:ea typeface="魏碑"/>
                <a:cs typeface="魏碑"/>
              </a:rPr>
              <a:t>function sums together all counts emitted for a particular word</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928248" y="241691"/>
            <a:ext cx="7524750" cy="956288"/>
          </a:xfrm>
          <a:prstGeom prst="rect">
            <a:avLst/>
          </a:prstGeom>
          <a:noFill/>
          <a:ln w="9525">
            <a:noFill/>
            <a:miter lim="800000"/>
            <a:headEnd/>
            <a:tailEnd/>
          </a:ln>
          <a:effectLst/>
        </p:spPr>
        <p:txBody>
          <a:bodyPr lIns="90000" tIns="46800" rIns="90000" bIns="46800">
            <a:spAutoFit/>
          </a:bodyPr>
          <a:lstStyle/>
          <a:p>
            <a:pPr algn="ctr">
              <a:spcBef>
                <a:spcPct val="50000"/>
              </a:spcBef>
            </a:pPr>
            <a:r>
              <a:rPr kumimoji="1" lang="en-US" sz="2800" dirty="0">
                <a:latin typeface="+mj-lt"/>
                <a:ea typeface="魏碑"/>
                <a:cs typeface="魏碑"/>
              </a:rPr>
              <a:t>Logical Data Flow in 5 Processing </a:t>
            </a:r>
            <a:br>
              <a:rPr kumimoji="1" lang="en-US" sz="2800" dirty="0">
                <a:latin typeface="+mj-lt"/>
                <a:ea typeface="魏碑"/>
                <a:cs typeface="魏碑"/>
              </a:rPr>
            </a:br>
            <a:r>
              <a:rPr kumimoji="1" lang="en-US" sz="2800" dirty="0">
                <a:latin typeface="+mj-lt"/>
                <a:ea typeface="魏碑"/>
                <a:cs typeface="魏碑"/>
              </a:rPr>
              <a:t>Steps in MapReduce Process</a:t>
            </a:r>
          </a:p>
        </p:txBody>
      </p:sp>
      <p:sp>
        <p:nvSpPr>
          <p:cNvPr id="27651" name="Text Box 4"/>
          <p:cNvSpPr txBox="1">
            <a:spLocks noChangeArrowheads="1"/>
          </p:cNvSpPr>
          <p:nvPr/>
        </p:nvSpPr>
        <p:spPr bwMode="auto">
          <a:xfrm>
            <a:off x="323850" y="5181600"/>
            <a:ext cx="8677275" cy="1325620"/>
          </a:xfrm>
          <a:prstGeom prst="rect">
            <a:avLst/>
          </a:prstGeom>
          <a:noFill/>
          <a:ln w="9525">
            <a:noFill/>
            <a:miter lim="800000"/>
            <a:headEnd/>
            <a:tailEnd/>
          </a:ln>
          <a:effectLst/>
        </p:spPr>
        <p:txBody>
          <a:bodyPr lIns="90000" tIns="46800" rIns="90000" bIns="46800">
            <a:spAutoFit/>
          </a:bodyPr>
          <a:lstStyle/>
          <a:p>
            <a:pPr>
              <a:spcBef>
                <a:spcPct val="50000"/>
              </a:spcBef>
            </a:pPr>
            <a:r>
              <a:rPr kumimoji="1" lang="en-US" sz="2000" dirty="0">
                <a:latin typeface="+mn-lt"/>
                <a:ea typeface="魏碑"/>
                <a:cs typeface="魏碑"/>
              </a:rPr>
              <a:t>(Key, Value) Pairs are generated by the Map function over multiple available Map Workers (VM instances). These pairs are then sorted and group based on key ordering. Different key-groups are then processed by multiple Reduce Workers in parallel.  </a:t>
            </a:r>
          </a:p>
        </p:txBody>
      </p:sp>
      <p:pic>
        <p:nvPicPr>
          <p:cNvPr id="27652" name="Picture 1"/>
          <p:cNvPicPr>
            <a:picLocks noChangeAspect="1"/>
          </p:cNvPicPr>
          <p:nvPr/>
        </p:nvPicPr>
        <p:blipFill>
          <a:blip r:embed="rId3"/>
          <a:srcRect/>
          <a:stretch>
            <a:fillRect/>
          </a:stretch>
        </p:blipFill>
        <p:spPr bwMode="auto">
          <a:xfrm>
            <a:off x="522288" y="1401763"/>
            <a:ext cx="8280400" cy="2992437"/>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422031" y="232508"/>
            <a:ext cx="8440615" cy="956288"/>
          </a:xfrm>
          <a:prstGeom prst="rect">
            <a:avLst/>
          </a:prstGeom>
          <a:noFill/>
          <a:ln w="9525">
            <a:noFill/>
            <a:miter lim="800000"/>
            <a:headEnd/>
            <a:tailEnd/>
          </a:ln>
          <a:effectLst/>
        </p:spPr>
        <p:txBody>
          <a:bodyPr wrap="square" lIns="90000" tIns="46800" rIns="90000" bIns="46800">
            <a:spAutoFit/>
          </a:bodyPr>
          <a:lstStyle/>
          <a:p>
            <a:pPr algn="ctr">
              <a:spcBef>
                <a:spcPct val="50000"/>
              </a:spcBef>
            </a:pPr>
            <a:r>
              <a:rPr kumimoji="1" lang="en-US" sz="2800" dirty="0">
                <a:latin typeface="+mj-lt"/>
                <a:ea typeface="魏碑"/>
                <a:cs typeface="魏碑"/>
              </a:rPr>
              <a:t>A Word Counting Example on &lt;Key, Count&gt;  Distribution</a:t>
            </a:r>
          </a:p>
        </p:txBody>
      </p:sp>
      <p:pic>
        <p:nvPicPr>
          <p:cNvPr id="21507" name="Picture 1"/>
          <p:cNvPicPr>
            <a:picLocks noChangeAspect="1"/>
          </p:cNvPicPr>
          <p:nvPr/>
        </p:nvPicPr>
        <p:blipFill>
          <a:blip r:embed="rId3"/>
          <a:srcRect/>
          <a:stretch>
            <a:fillRect/>
          </a:stretch>
        </p:blipFill>
        <p:spPr bwMode="auto">
          <a:xfrm>
            <a:off x="228600" y="1730326"/>
            <a:ext cx="8639175" cy="4557932"/>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9406" cy="724168"/>
          </a:xfrm>
        </p:spPr>
        <p:txBody>
          <a:bodyPr>
            <a:normAutofit fontScale="90000"/>
          </a:bodyPr>
          <a:lstStyle/>
          <a:p>
            <a:pPr algn="ctr"/>
            <a:r>
              <a:rPr lang="en-US" dirty="0" smtClean="0"/>
              <a:t>Actual MapReduce Data and Control Flow</a:t>
            </a:r>
            <a:endParaRPr lang="en-US" dirty="0"/>
          </a:p>
        </p:txBody>
      </p:sp>
      <p:sp>
        <p:nvSpPr>
          <p:cNvPr id="3" name="Content Placeholder 2"/>
          <p:cNvSpPr>
            <a:spLocks noGrp="1"/>
          </p:cNvSpPr>
          <p:nvPr>
            <p:ph idx="1"/>
          </p:nvPr>
        </p:nvSpPr>
        <p:spPr>
          <a:xfrm>
            <a:off x="618978" y="1447799"/>
            <a:ext cx="8314710" cy="5192151"/>
          </a:xfrm>
        </p:spPr>
        <p:txBody>
          <a:bodyPr>
            <a:normAutofit fontScale="92500" lnSpcReduction="20000"/>
          </a:bodyPr>
          <a:lstStyle/>
          <a:p>
            <a:r>
              <a:rPr lang="en-US" dirty="0" smtClean="0"/>
              <a:t>Data Partitioning</a:t>
            </a:r>
          </a:p>
          <a:p>
            <a:r>
              <a:rPr lang="en-US" dirty="0" smtClean="0"/>
              <a:t>Computation Partitioning</a:t>
            </a:r>
          </a:p>
          <a:p>
            <a:r>
              <a:rPr lang="en-US" dirty="0" smtClean="0"/>
              <a:t>Determining Master and workers</a:t>
            </a:r>
          </a:p>
          <a:p>
            <a:r>
              <a:rPr lang="en-US" dirty="0" smtClean="0">
                <a:solidFill>
                  <a:srgbClr val="0070C0"/>
                </a:solidFill>
              </a:rPr>
              <a:t>Reading Input data (Data Distribution)</a:t>
            </a:r>
          </a:p>
          <a:p>
            <a:r>
              <a:rPr lang="en-US" dirty="0" smtClean="0">
                <a:solidFill>
                  <a:srgbClr val="0070C0"/>
                </a:solidFill>
              </a:rPr>
              <a:t>Map Function</a:t>
            </a:r>
          </a:p>
          <a:p>
            <a:r>
              <a:rPr lang="en-US" dirty="0" smtClean="0">
                <a:solidFill>
                  <a:srgbClr val="0070C0"/>
                </a:solidFill>
              </a:rPr>
              <a:t>Combiner Function</a:t>
            </a:r>
          </a:p>
          <a:p>
            <a:r>
              <a:rPr lang="en-US" dirty="0" smtClean="0">
                <a:solidFill>
                  <a:srgbClr val="0070C0"/>
                </a:solidFill>
              </a:rPr>
              <a:t>Partitioning Function</a:t>
            </a:r>
          </a:p>
          <a:p>
            <a:r>
              <a:rPr lang="en-US" dirty="0" smtClean="0"/>
              <a:t>Synchronization</a:t>
            </a:r>
          </a:p>
          <a:p>
            <a:r>
              <a:rPr lang="en-US" dirty="0" smtClean="0"/>
              <a:t>Communication</a:t>
            </a:r>
          </a:p>
          <a:p>
            <a:r>
              <a:rPr lang="en-US" dirty="0" smtClean="0">
                <a:solidFill>
                  <a:srgbClr val="C00000"/>
                </a:solidFill>
              </a:rPr>
              <a:t>Sorting and Grouping</a:t>
            </a:r>
          </a:p>
          <a:p>
            <a:r>
              <a:rPr lang="en-US" dirty="0" smtClean="0">
                <a:solidFill>
                  <a:srgbClr val="C00000"/>
                </a:solidFill>
              </a:rPr>
              <a:t>Reduce Function</a:t>
            </a:r>
          </a:p>
        </p:txBody>
      </p:sp>
      <p:sp>
        <p:nvSpPr>
          <p:cNvPr id="4" name="Right Brace 3"/>
          <p:cNvSpPr/>
          <p:nvPr/>
        </p:nvSpPr>
        <p:spPr>
          <a:xfrm>
            <a:off x="4403188" y="2743199"/>
            <a:ext cx="3094893" cy="17443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7666892" y="3474720"/>
            <a:ext cx="1195754" cy="369332"/>
          </a:xfrm>
          <a:prstGeom prst="rect">
            <a:avLst/>
          </a:prstGeom>
          <a:noFill/>
        </p:spPr>
        <p:txBody>
          <a:bodyPr wrap="square" rtlCol="0">
            <a:spAutoFit/>
          </a:bodyPr>
          <a:lstStyle/>
          <a:p>
            <a:r>
              <a:rPr lang="en-US" b="1" dirty="0" err="1" smtClean="0">
                <a:solidFill>
                  <a:srgbClr val="0070C0"/>
                </a:solidFill>
              </a:rPr>
              <a:t>Mapper</a:t>
            </a:r>
            <a:endParaRPr lang="en-US" b="1" dirty="0">
              <a:solidFill>
                <a:srgbClr val="0070C0"/>
              </a:solidFill>
            </a:endParaRPr>
          </a:p>
        </p:txBody>
      </p:sp>
      <p:sp>
        <p:nvSpPr>
          <p:cNvPr id="6" name="Right Brace 5"/>
          <p:cNvSpPr/>
          <p:nvPr/>
        </p:nvSpPr>
        <p:spPr>
          <a:xfrm>
            <a:off x="4147625" y="5275385"/>
            <a:ext cx="3094893" cy="11254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7580141" y="5610674"/>
            <a:ext cx="1195754" cy="369332"/>
          </a:xfrm>
          <a:prstGeom prst="rect">
            <a:avLst/>
          </a:prstGeom>
          <a:noFill/>
        </p:spPr>
        <p:txBody>
          <a:bodyPr wrap="square" rtlCol="0">
            <a:spAutoFit/>
          </a:bodyPr>
          <a:lstStyle/>
          <a:p>
            <a:r>
              <a:rPr lang="en-US" b="1" dirty="0" smtClean="0">
                <a:solidFill>
                  <a:srgbClr val="C00000"/>
                </a:solidFill>
              </a:rPr>
              <a:t>Reducer</a:t>
            </a:r>
            <a:endParaRPr lang="en-US" b="1" dirty="0">
              <a:solidFill>
                <a:srgbClr val="C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52"/>
            <a:ext cx="8929718" cy="724168"/>
          </a:xfrm>
        </p:spPr>
        <p:txBody>
          <a:bodyPr>
            <a:normAutofit fontScale="90000"/>
          </a:bodyPr>
          <a:lstStyle/>
          <a:p>
            <a:pPr algn="ctr"/>
            <a:r>
              <a:rPr lang="en-US" dirty="0" smtClean="0"/>
              <a:t>Actual MapReduce Data and Control Flow</a:t>
            </a:r>
            <a:endParaRPr lang="en-US" dirty="0"/>
          </a:p>
        </p:txBody>
      </p:sp>
      <p:sp>
        <p:nvSpPr>
          <p:cNvPr id="3" name="Content Placeholder 2"/>
          <p:cNvSpPr>
            <a:spLocks noGrp="1"/>
          </p:cNvSpPr>
          <p:nvPr>
            <p:ph idx="1"/>
          </p:nvPr>
        </p:nvSpPr>
        <p:spPr>
          <a:xfrm>
            <a:off x="571472" y="928670"/>
            <a:ext cx="8386148" cy="5715040"/>
          </a:xfrm>
        </p:spPr>
        <p:txBody>
          <a:bodyPr>
            <a:noAutofit/>
          </a:bodyPr>
          <a:lstStyle/>
          <a:p>
            <a:pPr algn="just"/>
            <a:r>
              <a:rPr lang="en-US" sz="1600" b="1" dirty="0" smtClean="0">
                <a:solidFill>
                  <a:schemeClr val="accent5"/>
                </a:solidFill>
              </a:rPr>
              <a:t>Data </a:t>
            </a:r>
            <a:r>
              <a:rPr lang="en-US" sz="1600" b="1" dirty="0" smtClean="0">
                <a:solidFill>
                  <a:schemeClr val="accent5"/>
                </a:solidFill>
              </a:rPr>
              <a:t>Partitioning</a:t>
            </a:r>
            <a:r>
              <a:rPr lang="en-US" sz="1600" dirty="0" smtClean="0">
                <a:solidFill>
                  <a:schemeClr val="accent5"/>
                </a:solidFill>
              </a:rPr>
              <a:t>: </a:t>
            </a:r>
            <a:r>
              <a:rPr lang="en-IN" sz="1600" dirty="0" smtClean="0"/>
              <a:t>The MapReduce library splits the input data (files), already stored </a:t>
            </a:r>
            <a:r>
              <a:rPr lang="en-IN" sz="1600" dirty="0" smtClean="0"/>
              <a:t>in GFS</a:t>
            </a:r>
            <a:r>
              <a:rPr lang="en-IN" sz="1600" dirty="0" smtClean="0"/>
              <a:t>, into M pieces that also correspond to the number of map </a:t>
            </a:r>
            <a:r>
              <a:rPr lang="en-IN" sz="1600" dirty="0" smtClean="0"/>
              <a:t>tasks.</a:t>
            </a:r>
            <a:endParaRPr lang="en-US" sz="1600" dirty="0" smtClean="0"/>
          </a:p>
          <a:p>
            <a:pPr algn="just"/>
            <a:r>
              <a:rPr lang="en-US" sz="1600" b="1" dirty="0" smtClean="0">
                <a:solidFill>
                  <a:schemeClr val="accent5"/>
                </a:solidFill>
              </a:rPr>
              <a:t>Computation </a:t>
            </a:r>
            <a:r>
              <a:rPr lang="en-US" sz="1600" b="1" dirty="0" smtClean="0">
                <a:solidFill>
                  <a:schemeClr val="accent5"/>
                </a:solidFill>
              </a:rPr>
              <a:t>Partitioning</a:t>
            </a:r>
            <a:r>
              <a:rPr lang="en-US" sz="1600" dirty="0" smtClean="0">
                <a:solidFill>
                  <a:schemeClr val="accent5"/>
                </a:solidFill>
              </a:rPr>
              <a:t>: </a:t>
            </a:r>
            <a:r>
              <a:rPr lang="en-IN" sz="1600" dirty="0" smtClean="0"/>
              <a:t>MapReduce library only generates copies of a user program (e.g., by </a:t>
            </a:r>
            <a:r>
              <a:rPr lang="en-IN" sz="1600" dirty="0" smtClean="0"/>
              <a:t>a fork </a:t>
            </a:r>
            <a:r>
              <a:rPr lang="en-IN" sz="1600" dirty="0" smtClean="0"/>
              <a:t>system call) containing the Map and the Reduce functions, distributes them, </a:t>
            </a:r>
            <a:r>
              <a:rPr lang="en-IN" sz="1600" dirty="0" smtClean="0"/>
              <a:t>and starts </a:t>
            </a:r>
            <a:r>
              <a:rPr lang="en-IN" sz="1600" dirty="0" smtClean="0"/>
              <a:t>them up on a number of available computation engines.</a:t>
            </a:r>
            <a:endParaRPr lang="en-US" sz="1600" dirty="0" smtClean="0"/>
          </a:p>
          <a:p>
            <a:pPr algn="just"/>
            <a:r>
              <a:rPr lang="en-US" sz="1600" b="1" dirty="0" smtClean="0">
                <a:solidFill>
                  <a:schemeClr val="accent5"/>
                </a:solidFill>
              </a:rPr>
              <a:t>Determining Master and </a:t>
            </a:r>
            <a:r>
              <a:rPr lang="en-US" sz="1600" b="1" dirty="0" smtClean="0">
                <a:solidFill>
                  <a:schemeClr val="accent5"/>
                </a:solidFill>
              </a:rPr>
              <a:t>workers: </a:t>
            </a:r>
            <a:r>
              <a:rPr lang="en-IN" sz="1600" dirty="0" smtClean="0"/>
              <a:t>The MapReduce architecture is based on </a:t>
            </a:r>
            <a:r>
              <a:rPr lang="en-IN" sz="1600" dirty="0" smtClean="0"/>
              <a:t>a master-worker </a:t>
            </a:r>
            <a:r>
              <a:rPr lang="en-IN" sz="1600" dirty="0" smtClean="0"/>
              <a:t>model. Therefore, one of the copies of the user program becomes </a:t>
            </a:r>
            <a:r>
              <a:rPr lang="en-IN" sz="1600" dirty="0" smtClean="0"/>
              <a:t>the master </a:t>
            </a:r>
            <a:r>
              <a:rPr lang="en-IN" sz="1600" dirty="0" smtClean="0"/>
              <a:t>and the rest become workers. The master picks idle </a:t>
            </a:r>
            <a:r>
              <a:rPr lang="en-IN" sz="1600" dirty="0" smtClean="0"/>
              <a:t>workers, and </a:t>
            </a:r>
            <a:r>
              <a:rPr lang="en-IN" sz="1600" dirty="0" smtClean="0"/>
              <a:t>assigns </a:t>
            </a:r>
            <a:r>
              <a:rPr lang="en-IN" sz="1600" dirty="0" smtClean="0"/>
              <a:t>the map </a:t>
            </a:r>
            <a:r>
              <a:rPr lang="en-IN" sz="1600" dirty="0" smtClean="0"/>
              <a:t>and reduce tasks to </a:t>
            </a:r>
            <a:r>
              <a:rPr lang="en-IN" sz="1600" dirty="0" smtClean="0"/>
              <a:t>them.</a:t>
            </a:r>
          </a:p>
          <a:p>
            <a:pPr algn="just"/>
            <a:r>
              <a:rPr lang="en-US" sz="1600" b="1" dirty="0" smtClean="0">
                <a:solidFill>
                  <a:schemeClr val="accent5"/>
                </a:solidFill>
              </a:rPr>
              <a:t>Mapper Functions </a:t>
            </a:r>
          </a:p>
          <a:p>
            <a:pPr lvl="1" algn="just"/>
            <a:r>
              <a:rPr lang="en-US" sz="1600" dirty="0" smtClean="0">
                <a:solidFill>
                  <a:srgbClr val="0070C0"/>
                </a:solidFill>
              </a:rPr>
              <a:t>Reading </a:t>
            </a:r>
            <a:r>
              <a:rPr lang="en-US" sz="1600" dirty="0" smtClean="0">
                <a:solidFill>
                  <a:srgbClr val="0070C0"/>
                </a:solidFill>
              </a:rPr>
              <a:t>Input data (Data Distribution</a:t>
            </a:r>
            <a:r>
              <a:rPr lang="en-US" sz="1600" dirty="0" smtClean="0">
                <a:solidFill>
                  <a:srgbClr val="0070C0"/>
                </a:solidFill>
              </a:rPr>
              <a:t>) : </a:t>
            </a:r>
            <a:r>
              <a:rPr lang="en-IN" sz="1600" dirty="0" smtClean="0"/>
              <a:t>Each map worker reads its </a:t>
            </a:r>
            <a:r>
              <a:rPr lang="en-IN" sz="1600" dirty="0" smtClean="0"/>
              <a:t>corresponding portion </a:t>
            </a:r>
            <a:r>
              <a:rPr lang="en-IN" sz="1600" dirty="0" smtClean="0"/>
              <a:t>of the input </a:t>
            </a:r>
            <a:r>
              <a:rPr lang="en-IN" sz="1600" dirty="0" smtClean="0"/>
              <a:t>data split and </a:t>
            </a:r>
            <a:r>
              <a:rPr lang="en-IN" sz="1600" dirty="0" smtClean="0"/>
              <a:t>sends it to its Map function</a:t>
            </a:r>
            <a:endParaRPr lang="en-US" sz="1600" dirty="0" smtClean="0">
              <a:solidFill>
                <a:srgbClr val="0070C0"/>
              </a:solidFill>
            </a:endParaRPr>
          </a:p>
          <a:p>
            <a:pPr lvl="1" algn="just"/>
            <a:r>
              <a:rPr lang="en-US" sz="1600" dirty="0" smtClean="0">
                <a:solidFill>
                  <a:srgbClr val="0070C0"/>
                </a:solidFill>
              </a:rPr>
              <a:t>Map </a:t>
            </a:r>
            <a:r>
              <a:rPr lang="en-US" sz="1600" dirty="0" smtClean="0">
                <a:solidFill>
                  <a:srgbClr val="0070C0"/>
                </a:solidFill>
              </a:rPr>
              <a:t>Function : </a:t>
            </a:r>
            <a:r>
              <a:rPr lang="en-IN" sz="1600" dirty="0" smtClean="0"/>
              <a:t>Each Map function receives the input data split as a set of (key, </a:t>
            </a:r>
            <a:r>
              <a:rPr lang="en-IN" sz="1600" dirty="0" smtClean="0"/>
              <a:t>value) pairs </a:t>
            </a:r>
            <a:r>
              <a:rPr lang="en-IN" sz="1600" dirty="0" smtClean="0"/>
              <a:t>to process and produce the intermediated (key, value) pairs.</a:t>
            </a:r>
            <a:endParaRPr lang="en-US" sz="1600" dirty="0" smtClean="0">
              <a:solidFill>
                <a:srgbClr val="0070C0"/>
              </a:solidFill>
            </a:endParaRPr>
          </a:p>
          <a:p>
            <a:pPr lvl="1" algn="just"/>
            <a:r>
              <a:rPr lang="en-US" sz="1600" dirty="0" smtClean="0">
                <a:solidFill>
                  <a:srgbClr val="0070C0"/>
                </a:solidFill>
              </a:rPr>
              <a:t>Combiner </a:t>
            </a:r>
            <a:r>
              <a:rPr lang="en-US" sz="1600" dirty="0" smtClean="0">
                <a:solidFill>
                  <a:srgbClr val="0070C0"/>
                </a:solidFill>
              </a:rPr>
              <a:t>Function: </a:t>
            </a:r>
            <a:r>
              <a:rPr lang="en-IN" sz="1600" dirty="0" smtClean="0"/>
              <a:t>The Combiner </a:t>
            </a:r>
            <a:r>
              <a:rPr lang="en-IN" sz="1600" dirty="0" smtClean="0"/>
              <a:t>function merges </a:t>
            </a:r>
            <a:r>
              <a:rPr lang="en-IN" sz="1600" dirty="0" smtClean="0"/>
              <a:t>the local data of each map worker before sending it over the network </a:t>
            </a:r>
            <a:r>
              <a:rPr lang="en-IN" sz="1600" dirty="0" smtClean="0"/>
              <a:t>to effectively </a:t>
            </a:r>
            <a:r>
              <a:rPr lang="en-IN" sz="1600" dirty="0" smtClean="0"/>
              <a:t>reduce its communication costs</a:t>
            </a:r>
            <a:endParaRPr lang="en-US" sz="1600" dirty="0" smtClean="0">
              <a:solidFill>
                <a:srgbClr val="0070C0"/>
              </a:solidFill>
            </a:endParaRPr>
          </a:p>
          <a:p>
            <a:pPr lvl="1" algn="just"/>
            <a:r>
              <a:rPr lang="en-US" sz="1600" dirty="0" smtClean="0">
                <a:solidFill>
                  <a:srgbClr val="0070C0"/>
                </a:solidFill>
              </a:rPr>
              <a:t>Partitioning </a:t>
            </a:r>
            <a:r>
              <a:rPr lang="en-US" sz="1600" dirty="0" smtClean="0">
                <a:solidFill>
                  <a:srgbClr val="0070C0"/>
                </a:solidFill>
              </a:rPr>
              <a:t>Function : </a:t>
            </a:r>
            <a:r>
              <a:rPr lang="en-IN" sz="1600" dirty="0" smtClean="0"/>
              <a:t>The intermediate </a:t>
            </a:r>
            <a:r>
              <a:rPr lang="en-IN" sz="1600" dirty="0" smtClean="0"/>
              <a:t>(key, value) pairs with identical keys are grouped together because </a:t>
            </a:r>
            <a:r>
              <a:rPr lang="en-IN" sz="1600" dirty="0" smtClean="0"/>
              <a:t>all values </a:t>
            </a:r>
            <a:r>
              <a:rPr lang="en-IN" sz="1600" dirty="0" smtClean="0"/>
              <a:t>inside each group should be processed by only one Reduce function to </a:t>
            </a:r>
            <a:r>
              <a:rPr lang="en-IN" sz="1600" dirty="0" smtClean="0"/>
              <a:t>generate the </a:t>
            </a:r>
            <a:r>
              <a:rPr lang="en-IN" sz="1600" dirty="0" smtClean="0"/>
              <a:t>final result</a:t>
            </a:r>
            <a:r>
              <a:rPr lang="en-IN" sz="1600" dirty="0" smtClean="0"/>
              <a:t>. Intermediate </a:t>
            </a:r>
            <a:r>
              <a:rPr lang="en-IN" sz="1600" dirty="0" smtClean="0"/>
              <a:t>(key, value) pairs </a:t>
            </a:r>
            <a:r>
              <a:rPr lang="en-IN" sz="1600" dirty="0" smtClean="0"/>
              <a:t> are partitioned </a:t>
            </a:r>
            <a:r>
              <a:rPr lang="en-IN" sz="1600" dirty="0" smtClean="0"/>
              <a:t>into R regions, equal to the number of reduce </a:t>
            </a:r>
            <a:r>
              <a:rPr lang="en-IN" sz="1600" dirty="0" smtClean="0"/>
              <a:t>tasks by Partitioning Function. A </a:t>
            </a:r>
            <a:r>
              <a:rPr lang="en-IN" sz="1600" dirty="0" smtClean="0"/>
              <a:t>Partitioning function </a:t>
            </a:r>
            <a:r>
              <a:rPr lang="en-IN" sz="1600" dirty="0" smtClean="0"/>
              <a:t>could simply </a:t>
            </a:r>
            <a:r>
              <a:rPr lang="en-IN" sz="1600" dirty="0" smtClean="0"/>
              <a:t>be a hash function (e.g., Hash(key) mod R) that forwards the data into </a:t>
            </a:r>
            <a:r>
              <a:rPr lang="en-IN" sz="1600" dirty="0" smtClean="0"/>
              <a:t>particular regions.</a:t>
            </a:r>
            <a:endParaRPr lang="en-US" sz="1600" dirty="0" smtClean="0">
              <a:solidFill>
                <a:srgbClr val="0070C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82594"/>
          </a:xfrm>
        </p:spPr>
        <p:txBody>
          <a:bodyPr>
            <a:normAutofit fontScale="90000"/>
          </a:bodyPr>
          <a:lstStyle/>
          <a:p>
            <a:pPr algn="ctr"/>
            <a:r>
              <a:rPr lang="en-US" dirty="0" err="1" smtClean="0"/>
              <a:t>MapReduce</a:t>
            </a:r>
            <a:r>
              <a:rPr lang="en-US" dirty="0" smtClean="0"/>
              <a:t> Partitioning Function</a:t>
            </a:r>
            <a:endParaRPr lang="en-IN" dirty="0"/>
          </a:p>
        </p:txBody>
      </p:sp>
      <p:pic>
        <p:nvPicPr>
          <p:cNvPr id="71682" name="Picture 2"/>
          <p:cNvPicPr>
            <a:picLocks noChangeAspect="1" noChangeArrowheads="1"/>
          </p:cNvPicPr>
          <p:nvPr/>
        </p:nvPicPr>
        <p:blipFill>
          <a:blip r:embed="rId2"/>
          <a:srcRect/>
          <a:stretch>
            <a:fillRect/>
          </a:stretch>
        </p:blipFill>
        <p:spPr bwMode="auto">
          <a:xfrm>
            <a:off x="1214414" y="1285860"/>
            <a:ext cx="7500990" cy="500066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0025"/>
            <a:ext cx="8393113" cy="800083"/>
          </a:xfrm>
        </p:spPr>
        <p:txBody>
          <a:bodyPr>
            <a:noAutofit/>
          </a:bodyPr>
          <a:lstStyle/>
          <a:p>
            <a:pPr algn="ctr">
              <a:defRPr/>
            </a:pPr>
            <a:r>
              <a:rPr lang="en-US" sz="4000" b="0" dirty="0" smtClean="0">
                <a:effectLst/>
              </a:rPr>
              <a:t>Overview</a:t>
            </a:r>
            <a:endParaRPr lang="en-US" sz="4000" b="0" dirty="0">
              <a:effectLst/>
            </a:endParaRPr>
          </a:p>
        </p:txBody>
      </p:sp>
      <p:sp>
        <p:nvSpPr>
          <p:cNvPr id="3" name="Content Placeholder 2"/>
          <p:cNvSpPr>
            <a:spLocks noGrp="1"/>
          </p:cNvSpPr>
          <p:nvPr>
            <p:ph idx="1"/>
          </p:nvPr>
        </p:nvSpPr>
        <p:spPr>
          <a:xfrm>
            <a:off x="381000" y="1000108"/>
            <a:ext cx="8388350" cy="5643602"/>
          </a:xfrm>
        </p:spPr>
        <p:txBody>
          <a:bodyPr>
            <a:noAutofit/>
          </a:bodyPr>
          <a:lstStyle/>
          <a:p>
            <a:pPr>
              <a:defRPr/>
            </a:pPr>
            <a:r>
              <a:rPr lang="en-US" sz="3000" dirty="0" smtClean="0"/>
              <a:t>Process flow in MapReduce</a:t>
            </a:r>
          </a:p>
          <a:p>
            <a:pPr>
              <a:defRPr/>
            </a:pPr>
            <a:r>
              <a:rPr lang="en-US" sz="3000" dirty="0" smtClean="0"/>
              <a:t>Motivation for Programming Paradigm</a:t>
            </a:r>
          </a:p>
          <a:p>
            <a:pPr>
              <a:defRPr/>
            </a:pPr>
            <a:r>
              <a:rPr lang="en-US" sz="3000" dirty="0" smtClean="0"/>
              <a:t>MapReduce</a:t>
            </a:r>
          </a:p>
          <a:p>
            <a:pPr lvl="1">
              <a:defRPr/>
            </a:pPr>
            <a:r>
              <a:rPr lang="en-US" sz="3000" dirty="0" smtClean="0"/>
              <a:t>MapReduce Operational Steps</a:t>
            </a:r>
          </a:p>
          <a:p>
            <a:pPr>
              <a:defRPr/>
            </a:pPr>
            <a:r>
              <a:rPr lang="en-US" sz="3000" dirty="0" smtClean="0"/>
              <a:t>Twister : Iterative MapReduce</a:t>
            </a:r>
          </a:p>
          <a:p>
            <a:pPr>
              <a:defRPr/>
            </a:pPr>
            <a:r>
              <a:rPr lang="en-US" sz="3000" dirty="0" smtClean="0"/>
              <a:t>Hadoop</a:t>
            </a:r>
          </a:p>
          <a:p>
            <a:pPr lvl="1">
              <a:defRPr/>
            </a:pPr>
            <a:r>
              <a:rPr lang="en-US" sz="3000" dirty="0" smtClean="0"/>
              <a:t>HDFS Architecture</a:t>
            </a:r>
          </a:p>
          <a:p>
            <a:pPr lvl="1">
              <a:defRPr/>
            </a:pPr>
            <a:r>
              <a:rPr lang="en-US" sz="3000" dirty="0" smtClean="0"/>
              <a:t>Read and Write Operations in HDFS</a:t>
            </a:r>
          </a:p>
          <a:p>
            <a:pPr lvl="1">
              <a:defRPr/>
            </a:pPr>
            <a:r>
              <a:rPr lang="en-US" sz="3000" dirty="0" smtClean="0"/>
              <a:t>MapReduce Architecture in Hadoop</a:t>
            </a:r>
          </a:p>
          <a:p>
            <a:pPr lvl="1">
              <a:defRPr/>
            </a:pPr>
            <a:r>
              <a:rPr lang="en-US" sz="3000" dirty="0" smtClean="0"/>
              <a:t>Running a job in Hadoop</a:t>
            </a:r>
          </a:p>
          <a:p>
            <a:pPr lvl="1">
              <a:defRPr/>
            </a:pPr>
            <a:r>
              <a:rPr lang="en-US" sz="3000" dirty="0" smtClean="0"/>
              <a:t>Challenges</a:t>
            </a:r>
          </a:p>
          <a:p>
            <a:pPr lvl="1">
              <a:defRPr/>
            </a:pPr>
            <a:endParaRPr lang="en-US" sz="3000" dirty="0" smtClean="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9406" cy="724168"/>
          </a:xfrm>
        </p:spPr>
        <p:txBody>
          <a:bodyPr>
            <a:normAutofit fontScale="90000"/>
          </a:bodyPr>
          <a:lstStyle/>
          <a:p>
            <a:pPr algn="ctr"/>
            <a:r>
              <a:rPr lang="en-US" dirty="0" smtClean="0"/>
              <a:t>Actual MapReduce Data and Control Flow</a:t>
            </a:r>
            <a:endParaRPr lang="en-US" dirty="0"/>
          </a:p>
        </p:txBody>
      </p:sp>
      <p:sp>
        <p:nvSpPr>
          <p:cNvPr id="3" name="Content Placeholder 2"/>
          <p:cNvSpPr>
            <a:spLocks noGrp="1"/>
          </p:cNvSpPr>
          <p:nvPr>
            <p:ph idx="1"/>
          </p:nvPr>
        </p:nvSpPr>
        <p:spPr>
          <a:xfrm>
            <a:off x="642910" y="1071546"/>
            <a:ext cx="8286808" cy="5500725"/>
          </a:xfrm>
        </p:spPr>
        <p:txBody>
          <a:bodyPr>
            <a:noAutofit/>
          </a:bodyPr>
          <a:lstStyle/>
          <a:p>
            <a:pPr algn="just"/>
            <a:r>
              <a:rPr lang="en-US" sz="2200" b="1" dirty="0" smtClean="0">
                <a:solidFill>
                  <a:schemeClr val="accent5"/>
                </a:solidFill>
              </a:rPr>
              <a:t>Synchronization</a:t>
            </a:r>
            <a:r>
              <a:rPr lang="en-US" sz="2200" dirty="0" smtClean="0"/>
              <a:t>:  </a:t>
            </a:r>
            <a:r>
              <a:rPr lang="en-IN" sz="2200" dirty="0" smtClean="0"/>
              <a:t>MapReduce </a:t>
            </a:r>
            <a:r>
              <a:rPr lang="en-IN" sz="2200" dirty="0" smtClean="0"/>
              <a:t>applies a simple synchronization policy to </a:t>
            </a:r>
            <a:r>
              <a:rPr lang="en-IN" sz="2200" dirty="0" smtClean="0"/>
              <a:t>coordinate map </a:t>
            </a:r>
            <a:r>
              <a:rPr lang="en-IN" sz="2200" dirty="0" smtClean="0"/>
              <a:t>workers with reduce workers, in which the </a:t>
            </a:r>
            <a:r>
              <a:rPr lang="en-IN" sz="2200" dirty="0" smtClean="0">
                <a:solidFill>
                  <a:srgbClr val="00B050"/>
                </a:solidFill>
              </a:rPr>
              <a:t>communication between them </a:t>
            </a:r>
            <a:r>
              <a:rPr lang="en-IN" sz="2200" dirty="0" smtClean="0">
                <a:solidFill>
                  <a:srgbClr val="00B050"/>
                </a:solidFill>
              </a:rPr>
              <a:t>starts only when </a:t>
            </a:r>
            <a:r>
              <a:rPr lang="en-IN" sz="2200" dirty="0" smtClean="0">
                <a:solidFill>
                  <a:srgbClr val="00B050"/>
                </a:solidFill>
              </a:rPr>
              <a:t>all map tasks finish</a:t>
            </a:r>
            <a:r>
              <a:rPr lang="en-IN" sz="2200" dirty="0" smtClean="0"/>
              <a:t>. </a:t>
            </a:r>
            <a:endParaRPr lang="en-IN" sz="2200" dirty="0" smtClean="0"/>
          </a:p>
          <a:p>
            <a:pPr algn="just"/>
            <a:r>
              <a:rPr lang="en-US" sz="2200" b="1" dirty="0" smtClean="0">
                <a:solidFill>
                  <a:schemeClr val="accent5"/>
                </a:solidFill>
              </a:rPr>
              <a:t>Communication</a:t>
            </a:r>
            <a:r>
              <a:rPr lang="en-US" sz="2200" dirty="0" smtClean="0"/>
              <a:t>:  </a:t>
            </a:r>
            <a:r>
              <a:rPr lang="en-IN" sz="2200" dirty="0" smtClean="0"/>
              <a:t>Reduce </a:t>
            </a:r>
            <a:r>
              <a:rPr lang="en-IN" sz="2200" dirty="0" smtClean="0"/>
              <a:t>worker </a:t>
            </a:r>
            <a:r>
              <a:rPr lang="en-IN" sz="2200" dirty="0" err="1" smtClean="0"/>
              <a:t>i</a:t>
            </a:r>
            <a:r>
              <a:rPr lang="en-IN" sz="2200" dirty="0" smtClean="0"/>
              <a:t>, already notified of the location </a:t>
            </a:r>
            <a:r>
              <a:rPr lang="en-IN" sz="2200" dirty="0" smtClean="0"/>
              <a:t>of region </a:t>
            </a:r>
            <a:r>
              <a:rPr lang="en-IN" sz="2200" dirty="0" err="1" smtClean="0"/>
              <a:t>i</a:t>
            </a:r>
            <a:r>
              <a:rPr lang="en-IN" sz="2200" dirty="0" smtClean="0"/>
              <a:t> of all </a:t>
            </a:r>
            <a:r>
              <a:rPr lang="en-IN" sz="2200" dirty="0" smtClean="0"/>
              <a:t>map workers</a:t>
            </a:r>
            <a:r>
              <a:rPr lang="en-IN" sz="2200" dirty="0" smtClean="0"/>
              <a:t>, uses a remote procedure call to read the data from the respective region of </a:t>
            </a:r>
            <a:r>
              <a:rPr lang="en-IN" sz="2200" dirty="0" smtClean="0"/>
              <a:t>all map </a:t>
            </a:r>
            <a:r>
              <a:rPr lang="en-IN" sz="2200" dirty="0" smtClean="0"/>
              <a:t>workers.</a:t>
            </a:r>
            <a:endParaRPr lang="en-US" sz="2200" dirty="0" smtClean="0"/>
          </a:p>
          <a:p>
            <a:pPr algn="just"/>
            <a:r>
              <a:rPr lang="en-US" sz="2200" b="1" dirty="0" smtClean="0">
                <a:solidFill>
                  <a:schemeClr val="accent5"/>
                </a:solidFill>
              </a:rPr>
              <a:t>Reduce Function</a:t>
            </a:r>
          </a:p>
          <a:p>
            <a:pPr lvl="1" algn="just"/>
            <a:r>
              <a:rPr lang="en-US" sz="2200" dirty="0" smtClean="0">
                <a:solidFill>
                  <a:srgbClr val="0066CC"/>
                </a:solidFill>
              </a:rPr>
              <a:t>Sorting </a:t>
            </a:r>
            <a:r>
              <a:rPr lang="en-US" sz="2200" dirty="0" smtClean="0">
                <a:solidFill>
                  <a:srgbClr val="0066CC"/>
                </a:solidFill>
              </a:rPr>
              <a:t>and </a:t>
            </a:r>
            <a:r>
              <a:rPr lang="en-US" sz="2200" dirty="0" smtClean="0">
                <a:solidFill>
                  <a:srgbClr val="0066CC"/>
                </a:solidFill>
              </a:rPr>
              <a:t>Grouping</a:t>
            </a:r>
            <a:r>
              <a:rPr lang="en-US" sz="2200" dirty="0" smtClean="0">
                <a:solidFill>
                  <a:srgbClr val="C00000"/>
                </a:solidFill>
              </a:rPr>
              <a:t>: </a:t>
            </a:r>
            <a:r>
              <a:rPr lang="en-IN" sz="2200" dirty="0" smtClean="0"/>
              <a:t>Reduce </a:t>
            </a:r>
            <a:r>
              <a:rPr lang="en-IN" sz="2200" dirty="0" smtClean="0"/>
              <a:t>worker groups intermediate (key, value) pairs by sorting the data based </a:t>
            </a:r>
            <a:r>
              <a:rPr lang="en-IN" sz="2200" dirty="0" smtClean="0"/>
              <a:t>on their </a:t>
            </a:r>
            <a:r>
              <a:rPr lang="en-IN" sz="2200" dirty="0" smtClean="0"/>
              <a:t>keys, followed by grouping all occurrences of identical </a:t>
            </a:r>
            <a:r>
              <a:rPr lang="en-IN" sz="2200" dirty="0" smtClean="0"/>
              <a:t>keys.</a:t>
            </a:r>
            <a:endParaRPr lang="en-US" sz="2200" dirty="0" smtClean="0">
              <a:solidFill>
                <a:srgbClr val="C00000"/>
              </a:solidFill>
            </a:endParaRPr>
          </a:p>
          <a:p>
            <a:pPr lvl="1" algn="just"/>
            <a:r>
              <a:rPr lang="en-US" sz="2200" dirty="0" smtClean="0">
                <a:solidFill>
                  <a:srgbClr val="0066CC"/>
                </a:solidFill>
              </a:rPr>
              <a:t>Reduce Function: </a:t>
            </a:r>
            <a:r>
              <a:rPr lang="en-IN" sz="2200" dirty="0" smtClean="0"/>
              <a:t>The reduce worker iterates over the grouped (key, value) pairs, and for each unique key, it sends the key and corresponding values to the Reduce function. Reduce function processes its input data and stores the output results in predetermined files in the user’s program.</a:t>
            </a:r>
            <a:endParaRPr lang="en-US" sz="22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0" y="4689475"/>
            <a:ext cx="1619250" cy="336550"/>
          </a:xfrm>
          <a:prstGeom prst="rect">
            <a:avLst/>
          </a:prstGeom>
          <a:noFill/>
          <a:ln w="9525">
            <a:noFill/>
            <a:miter lim="800000"/>
            <a:headEnd/>
            <a:tailEnd/>
          </a:ln>
          <a:effectLst/>
        </p:spPr>
        <p:txBody>
          <a:bodyPr lIns="90000" tIns="46800" rIns="90000" bIns="46800">
            <a:spAutoFit/>
          </a:bodyPr>
          <a:lstStyle/>
          <a:p>
            <a:pPr algn="ctr">
              <a:spcBef>
                <a:spcPct val="50000"/>
              </a:spcBef>
            </a:pPr>
            <a:endParaRPr kumimoji="1" lang="en-US" sz="1600">
              <a:solidFill>
                <a:srgbClr val="CC3300"/>
              </a:solidFill>
              <a:ea typeface="魏碑"/>
              <a:cs typeface="魏碑"/>
            </a:endParaRPr>
          </a:p>
        </p:txBody>
      </p:sp>
      <p:sp>
        <p:nvSpPr>
          <p:cNvPr id="5" name="Title 4"/>
          <p:cNvSpPr>
            <a:spLocks noGrp="1"/>
          </p:cNvSpPr>
          <p:nvPr>
            <p:ph type="title"/>
          </p:nvPr>
        </p:nvSpPr>
        <p:spPr>
          <a:xfrm>
            <a:off x="714348" y="274638"/>
            <a:ext cx="8219340" cy="582594"/>
          </a:xfrm>
        </p:spPr>
        <p:txBody>
          <a:bodyPr>
            <a:normAutofit fontScale="90000"/>
          </a:bodyPr>
          <a:lstStyle/>
          <a:p>
            <a:pPr algn="ctr"/>
            <a:r>
              <a:rPr lang="en-US" dirty="0" smtClean="0"/>
              <a:t>Data Flow of MapReduce</a:t>
            </a:r>
            <a:endParaRPr lang="en-IN" dirty="0"/>
          </a:p>
        </p:txBody>
      </p:sp>
      <p:pic>
        <p:nvPicPr>
          <p:cNvPr id="72706" name="Picture 2"/>
          <p:cNvPicPr>
            <a:picLocks noChangeAspect="1" noChangeArrowheads="1"/>
          </p:cNvPicPr>
          <p:nvPr/>
        </p:nvPicPr>
        <p:blipFill>
          <a:blip r:embed="rId3"/>
          <a:srcRect/>
          <a:stretch>
            <a:fillRect/>
          </a:stretch>
        </p:blipFill>
        <p:spPr bwMode="auto">
          <a:xfrm>
            <a:off x="357158" y="857232"/>
            <a:ext cx="8501122" cy="578647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81000" y="200025"/>
            <a:ext cx="8393113" cy="646113"/>
          </a:xfrm>
        </p:spPr>
        <p:txBody>
          <a:bodyPr>
            <a:normAutofit fontScale="90000"/>
          </a:bodyPr>
          <a:lstStyle/>
          <a:p>
            <a:pPr algn="ctr">
              <a:defRPr/>
            </a:pPr>
            <a:r>
              <a:rPr lang="en-US" altLang="zh-CN" sz="4000" b="0" dirty="0">
                <a:effectLst/>
                <a:ea typeface="宋体" pitchFamily="2" charset="-122"/>
              </a:rPr>
              <a:t>Points need to be emphasized</a:t>
            </a:r>
          </a:p>
        </p:txBody>
      </p:sp>
      <p:sp>
        <p:nvSpPr>
          <p:cNvPr id="101379" name="Rectangle 3"/>
          <p:cNvSpPr>
            <a:spLocks noGrp="1" noChangeArrowheads="1"/>
          </p:cNvSpPr>
          <p:nvPr>
            <p:ph idx="1"/>
          </p:nvPr>
        </p:nvSpPr>
        <p:spPr>
          <a:xfrm>
            <a:off x="714348" y="1195754"/>
            <a:ext cx="8219340" cy="5052646"/>
          </a:xfrm>
        </p:spPr>
        <p:txBody>
          <a:bodyPr/>
          <a:lstStyle/>
          <a:p>
            <a:pPr>
              <a:lnSpc>
                <a:spcPct val="98000"/>
              </a:lnSpc>
              <a:defRPr/>
            </a:pPr>
            <a:r>
              <a:rPr lang="en-GB" altLang="zh-CN" dirty="0">
                <a:solidFill>
                  <a:srgbClr val="C00000"/>
                </a:solidFill>
                <a:ea typeface="宋体" pitchFamily="2" charset="-122"/>
              </a:rPr>
              <a:t>No </a:t>
            </a:r>
            <a:r>
              <a:rPr lang="en-GB" altLang="zh-CN" i="1" dirty="0">
                <a:solidFill>
                  <a:srgbClr val="C00000"/>
                </a:solidFill>
                <a:ea typeface="宋体" pitchFamily="2" charset="-122"/>
              </a:rPr>
              <a:t>reduce</a:t>
            </a:r>
            <a:r>
              <a:rPr lang="en-GB" altLang="zh-CN" dirty="0">
                <a:solidFill>
                  <a:srgbClr val="C00000"/>
                </a:solidFill>
                <a:ea typeface="宋体" pitchFamily="2" charset="-122"/>
              </a:rPr>
              <a:t> can begin </a:t>
            </a:r>
            <a:r>
              <a:rPr lang="en-GB" altLang="zh-CN" dirty="0">
                <a:ea typeface="宋体" pitchFamily="2" charset="-122"/>
              </a:rPr>
              <a:t>until </a:t>
            </a:r>
            <a:r>
              <a:rPr lang="en-GB" altLang="zh-CN" i="1" dirty="0">
                <a:ea typeface="宋体" pitchFamily="2" charset="-122"/>
              </a:rPr>
              <a:t>map</a:t>
            </a:r>
            <a:r>
              <a:rPr lang="en-GB" altLang="zh-CN" dirty="0">
                <a:ea typeface="宋体" pitchFamily="2" charset="-122"/>
              </a:rPr>
              <a:t> is complete</a:t>
            </a:r>
          </a:p>
          <a:p>
            <a:pPr>
              <a:lnSpc>
                <a:spcPct val="97000"/>
              </a:lnSpc>
              <a:defRPr/>
            </a:pPr>
            <a:r>
              <a:rPr lang="en-GB" altLang="zh-CN" dirty="0">
                <a:ea typeface="宋体" pitchFamily="2" charset="-122"/>
              </a:rPr>
              <a:t>Master must communicate locations of intermediate files</a:t>
            </a:r>
          </a:p>
          <a:p>
            <a:pPr>
              <a:lnSpc>
                <a:spcPct val="97000"/>
              </a:lnSpc>
              <a:defRPr/>
            </a:pPr>
            <a:r>
              <a:rPr lang="en-GB" altLang="zh-CN" dirty="0">
                <a:ea typeface="宋体" pitchFamily="2" charset="-122"/>
              </a:rPr>
              <a:t>Tasks scheduled based on </a:t>
            </a:r>
            <a:r>
              <a:rPr lang="en-GB" altLang="zh-CN" dirty="0">
                <a:solidFill>
                  <a:srgbClr val="C00000"/>
                </a:solidFill>
                <a:ea typeface="宋体" pitchFamily="2" charset="-122"/>
              </a:rPr>
              <a:t>location of data</a:t>
            </a:r>
          </a:p>
          <a:p>
            <a:pPr>
              <a:lnSpc>
                <a:spcPct val="97000"/>
              </a:lnSpc>
              <a:defRPr/>
            </a:pPr>
            <a:r>
              <a:rPr lang="en-GB" altLang="zh-CN" dirty="0">
                <a:ea typeface="宋体" pitchFamily="2" charset="-122"/>
              </a:rPr>
              <a:t>If </a:t>
            </a:r>
            <a:r>
              <a:rPr lang="en-GB" altLang="zh-CN" i="1" dirty="0">
                <a:ea typeface="宋体" pitchFamily="2" charset="-122"/>
              </a:rPr>
              <a:t>map </a:t>
            </a:r>
            <a:r>
              <a:rPr lang="en-GB" altLang="zh-CN" dirty="0">
                <a:ea typeface="宋体" pitchFamily="2" charset="-122"/>
              </a:rPr>
              <a:t>worker fails any time before </a:t>
            </a:r>
            <a:r>
              <a:rPr lang="en-GB" altLang="zh-CN" i="1" dirty="0">
                <a:ea typeface="宋体" pitchFamily="2" charset="-122"/>
              </a:rPr>
              <a:t>reduce </a:t>
            </a:r>
            <a:r>
              <a:rPr lang="en-GB" altLang="zh-CN" dirty="0">
                <a:ea typeface="宋体" pitchFamily="2" charset="-122"/>
              </a:rPr>
              <a:t>finishes, task must be </a:t>
            </a:r>
            <a:r>
              <a:rPr lang="en-GB" altLang="zh-CN" dirty="0">
                <a:solidFill>
                  <a:srgbClr val="C00000"/>
                </a:solidFill>
                <a:ea typeface="宋体" pitchFamily="2" charset="-122"/>
              </a:rPr>
              <a:t>completely </a:t>
            </a:r>
            <a:r>
              <a:rPr lang="en-GB" altLang="zh-CN" dirty="0" smtClean="0">
                <a:solidFill>
                  <a:srgbClr val="C00000"/>
                </a:solidFill>
                <a:ea typeface="宋体" pitchFamily="2" charset="-122"/>
              </a:rPr>
              <a:t>re-run</a:t>
            </a:r>
            <a:endParaRPr lang="en-GB" altLang="zh-CN" dirty="0">
              <a:solidFill>
                <a:srgbClr val="C00000"/>
              </a:solidFill>
              <a:ea typeface="宋体" pitchFamily="2" charset="-122"/>
            </a:endParaRPr>
          </a:p>
          <a:p>
            <a:pPr>
              <a:lnSpc>
                <a:spcPct val="97000"/>
              </a:lnSpc>
              <a:defRPr/>
            </a:pPr>
            <a:r>
              <a:rPr lang="en-GB" altLang="zh-CN" dirty="0" err="1">
                <a:ea typeface="宋体" pitchFamily="2" charset="-122"/>
              </a:rPr>
              <a:t>MapReduce</a:t>
            </a:r>
            <a:r>
              <a:rPr lang="en-GB" altLang="zh-CN" dirty="0">
                <a:ea typeface="宋体" pitchFamily="2" charset="-122"/>
              </a:rPr>
              <a:t> library does most of the hard work for us!</a:t>
            </a:r>
          </a:p>
          <a:p>
            <a:pPr>
              <a:defRPr/>
            </a:pPr>
            <a:endParaRPr lang="zh-CN" altLang="en-US" dirty="0">
              <a:ea typeface="宋体" pitchFamily="2"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81000" y="200025"/>
            <a:ext cx="8393113" cy="646113"/>
          </a:xfrm>
        </p:spPr>
        <p:txBody>
          <a:bodyPr>
            <a:normAutofit fontScale="90000"/>
          </a:bodyPr>
          <a:lstStyle/>
          <a:p>
            <a:pPr algn="ctr">
              <a:defRPr/>
            </a:pPr>
            <a:r>
              <a:rPr lang="en-US" altLang="zh-CN" sz="4000" b="0" dirty="0">
                <a:effectLst/>
                <a:ea typeface="宋体" pitchFamily="2" charset="-122"/>
              </a:rPr>
              <a:t>Locality issue</a:t>
            </a:r>
          </a:p>
        </p:txBody>
      </p:sp>
      <p:sp>
        <p:nvSpPr>
          <p:cNvPr id="86019" name="Rectangle 3"/>
          <p:cNvSpPr>
            <a:spLocks noGrp="1" noChangeArrowheads="1"/>
          </p:cNvSpPr>
          <p:nvPr>
            <p:ph idx="1"/>
          </p:nvPr>
        </p:nvSpPr>
        <p:spPr>
          <a:xfrm>
            <a:off x="436098" y="1097279"/>
            <a:ext cx="8497590" cy="5331655"/>
          </a:xfrm>
        </p:spPr>
        <p:txBody>
          <a:bodyPr>
            <a:normAutofit/>
          </a:bodyPr>
          <a:lstStyle/>
          <a:p>
            <a:pPr>
              <a:defRPr/>
            </a:pPr>
            <a:r>
              <a:rPr lang="en-US" altLang="zh-CN" dirty="0">
                <a:solidFill>
                  <a:srgbClr val="C00000"/>
                </a:solidFill>
                <a:ea typeface="宋体" pitchFamily="2" charset="-122"/>
              </a:rPr>
              <a:t>Master scheduling policy </a:t>
            </a:r>
          </a:p>
          <a:p>
            <a:pPr lvl="1">
              <a:defRPr/>
            </a:pPr>
            <a:r>
              <a:rPr lang="en-US" altLang="zh-CN" dirty="0">
                <a:ea typeface="宋体" pitchFamily="2" charset="-122"/>
              </a:rPr>
              <a:t>Asks GFS for locations of replicas of input file blocks</a:t>
            </a:r>
          </a:p>
          <a:p>
            <a:pPr lvl="1">
              <a:defRPr/>
            </a:pPr>
            <a:r>
              <a:rPr lang="en-US" altLang="zh-CN" dirty="0">
                <a:ea typeface="宋体" pitchFamily="2" charset="-122"/>
              </a:rPr>
              <a:t>Map tasks typically split into 64MB (== GFS block size)</a:t>
            </a:r>
          </a:p>
          <a:p>
            <a:pPr lvl="1">
              <a:defRPr/>
            </a:pPr>
            <a:r>
              <a:rPr lang="en-US" altLang="zh-CN" dirty="0">
                <a:ea typeface="宋体" pitchFamily="2" charset="-122"/>
              </a:rPr>
              <a:t>Map tasks scheduled so </a:t>
            </a:r>
            <a:r>
              <a:rPr lang="en-US" altLang="zh-CN" dirty="0" smtClean="0">
                <a:ea typeface="宋体" pitchFamily="2" charset="-122"/>
              </a:rPr>
              <a:t>that GFS </a:t>
            </a:r>
            <a:r>
              <a:rPr lang="en-US" altLang="zh-CN" dirty="0">
                <a:ea typeface="宋体" pitchFamily="2" charset="-122"/>
              </a:rPr>
              <a:t>input block replica are on same machine or same rack</a:t>
            </a:r>
          </a:p>
          <a:p>
            <a:pPr>
              <a:defRPr/>
            </a:pPr>
            <a:r>
              <a:rPr lang="en-US" altLang="zh-CN" dirty="0">
                <a:solidFill>
                  <a:srgbClr val="C00000"/>
                </a:solidFill>
                <a:ea typeface="宋体" pitchFamily="2" charset="-122"/>
              </a:rPr>
              <a:t>Effect </a:t>
            </a:r>
          </a:p>
          <a:p>
            <a:pPr lvl="1">
              <a:defRPr/>
            </a:pPr>
            <a:r>
              <a:rPr lang="en-US" altLang="zh-CN" dirty="0">
                <a:ea typeface="宋体" pitchFamily="2" charset="-122"/>
              </a:rPr>
              <a:t>Thousands of machines read input at local disk speed </a:t>
            </a:r>
          </a:p>
          <a:p>
            <a:pPr lvl="1">
              <a:defRPr/>
            </a:pPr>
            <a:r>
              <a:rPr lang="en-US" altLang="zh-CN" dirty="0">
                <a:ea typeface="宋体" pitchFamily="2" charset="-122"/>
              </a:rPr>
              <a:t>Without this, rack switches limit read rate </a:t>
            </a:r>
            <a:endParaRPr lang="zh-CN" altLang="en-US" dirty="0">
              <a:ea typeface="宋体" pitchFamily="2"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81000" y="200025"/>
            <a:ext cx="8393113" cy="967593"/>
          </a:xfrm>
        </p:spPr>
        <p:txBody>
          <a:bodyPr>
            <a:normAutofit/>
          </a:bodyPr>
          <a:lstStyle/>
          <a:p>
            <a:pPr algn="ctr">
              <a:defRPr/>
            </a:pPr>
            <a:r>
              <a:rPr lang="en-US" altLang="zh-CN" sz="4000" b="0" dirty="0">
                <a:effectLst/>
                <a:ea typeface="宋体" pitchFamily="2" charset="-122"/>
              </a:rPr>
              <a:t>Fault Tolerance</a:t>
            </a:r>
          </a:p>
        </p:txBody>
      </p:sp>
      <p:sp>
        <p:nvSpPr>
          <p:cNvPr id="84995" name="Rectangle 3"/>
          <p:cNvSpPr>
            <a:spLocks noGrp="1" noChangeArrowheads="1"/>
          </p:cNvSpPr>
          <p:nvPr>
            <p:ph idx="1"/>
          </p:nvPr>
        </p:nvSpPr>
        <p:spPr>
          <a:xfrm>
            <a:off x="562709" y="1447800"/>
            <a:ext cx="8370980" cy="4800600"/>
          </a:xfrm>
        </p:spPr>
        <p:txBody>
          <a:bodyPr>
            <a:normAutofit fontScale="92500"/>
          </a:bodyPr>
          <a:lstStyle/>
          <a:p>
            <a:pPr>
              <a:defRPr/>
            </a:pPr>
            <a:r>
              <a:rPr lang="en-US" altLang="zh-CN" dirty="0">
                <a:solidFill>
                  <a:srgbClr val="C00000"/>
                </a:solidFill>
                <a:ea typeface="宋体" pitchFamily="2" charset="-122"/>
              </a:rPr>
              <a:t>Reactive way</a:t>
            </a:r>
          </a:p>
          <a:p>
            <a:pPr lvl="1">
              <a:defRPr/>
            </a:pPr>
            <a:r>
              <a:rPr lang="en-US" altLang="zh-CN" dirty="0">
                <a:ea typeface="宋体" pitchFamily="2" charset="-122"/>
              </a:rPr>
              <a:t>Worker failure</a:t>
            </a:r>
          </a:p>
          <a:p>
            <a:pPr lvl="2">
              <a:defRPr/>
            </a:pPr>
            <a:r>
              <a:rPr lang="en-US" altLang="zh-CN" dirty="0">
                <a:ea typeface="宋体" pitchFamily="2" charset="-122"/>
              </a:rPr>
              <a:t>Heartbeat, </a:t>
            </a:r>
            <a:r>
              <a:rPr lang="en-GB" altLang="zh-CN" dirty="0">
                <a:ea typeface="宋体" pitchFamily="2" charset="-122"/>
              </a:rPr>
              <a:t>Workers are periodically pinged by master</a:t>
            </a:r>
          </a:p>
          <a:p>
            <a:pPr lvl="3">
              <a:defRPr/>
            </a:pPr>
            <a:r>
              <a:rPr lang="en-GB" altLang="zh-CN" dirty="0">
                <a:ea typeface="宋体" pitchFamily="2" charset="-122"/>
              </a:rPr>
              <a:t>NO response = failed worker</a:t>
            </a:r>
          </a:p>
          <a:p>
            <a:pPr lvl="2">
              <a:defRPr/>
            </a:pPr>
            <a:r>
              <a:rPr lang="en-US" altLang="zh-CN" dirty="0">
                <a:ea typeface="宋体" pitchFamily="2" charset="-122"/>
              </a:rPr>
              <a:t>If the processor of a worker fails, the tasks of that worker are reassigned to another worker.</a:t>
            </a:r>
          </a:p>
          <a:p>
            <a:pPr lvl="2">
              <a:defRPr/>
            </a:pPr>
            <a:endParaRPr lang="en-US" altLang="zh-CN" dirty="0">
              <a:ea typeface="宋体" pitchFamily="2" charset="-122"/>
            </a:endParaRPr>
          </a:p>
          <a:p>
            <a:pPr lvl="1">
              <a:defRPr/>
            </a:pPr>
            <a:r>
              <a:rPr lang="en-US" altLang="zh-CN" dirty="0">
                <a:solidFill>
                  <a:srgbClr val="C00000"/>
                </a:solidFill>
                <a:ea typeface="宋体" pitchFamily="2" charset="-122"/>
              </a:rPr>
              <a:t>Master failure</a:t>
            </a:r>
          </a:p>
          <a:p>
            <a:pPr lvl="2">
              <a:defRPr/>
            </a:pPr>
            <a:r>
              <a:rPr lang="en-GB" altLang="zh-CN" dirty="0">
                <a:ea typeface="宋体" pitchFamily="2" charset="-122"/>
              </a:rPr>
              <a:t>Master writes periodic checkpoints</a:t>
            </a:r>
          </a:p>
          <a:p>
            <a:pPr lvl="2">
              <a:defRPr/>
            </a:pPr>
            <a:r>
              <a:rPr lang="en-US" altLang="zh-CN" dirty="0">
                <a:ea typeface="宋体" pitchFamily="2" charset="-122"/>
              </a:rPr>
              <a:t>Another master can be started from the last </a:t>
            </a:r>
            <a:r>
              <a:rPr lang="en-US" altLang="zh-CN" dirty="0" err="1">
                <a:ea typeface="宋体" pitchFamily="2" charset="-122"/>
              </a:rPr>
              <a:t>checkpointed</a:t>
            </a:r>
            <a:r>
              <a:rPr lang="en-US" altLang="zh-CN" dirty="0">
                <a:ea typeface="宋体" pitchFamily="2" charset="-122"/>
              </a:rPr>
              <a:t> state</a:t>
            </a:r>
          </a:p>
          <a:p>
            <a:pPr lvl="2">
              <a:defRPr/>
            </a:pPr>
            <a:r>
              <a:rPr lang="en-US" altLang="zh-CN" dirty="0">
                <a:ea typeface="宋体" pitchFamily="2" charset="-122"/>
              </a:rPr>
              <a:t>If eventually the master dies, the job will be aborted</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381000" y="200025"/>
            <a:ext cx="8393113" cy="911323"/>
          </a:xfrm>
        </p:spPr>
        <p:txBody>
          <a:bodyPr>
            <a:normAutofit/>
          </a:bodyPr>
          <a:lstStyle/>
          <a:p>
            <a:pPr algn="ctr">
              <a:defRPr/>
            </a:pPr>
            <a:r>
              <a:rPr lang="en-US" altLang="zh-CN" sz="4000" b="0" dirty="0">
                <a:effectLst/>
                <a:ea typeface="宋体" pitchFamily="2" charset="-122"/>
              </a:rPr>
              <a:t>Fault Tolerance</a:t>
            </a:r>
          </a:p>
        </p:txBody>
      </p:sp>
      <p:sp>
        <p:nvSpPr>
          <p:cNvPr id="102403" name="Rectangle 3"/>
          <p:cNvSpPr>
            <a:spLocks noGrp="1" noChangeArrowheads="1"/>
          </p:cNvSpPr>
          <p:nvPr>
            <p:ph idx="1"/>
          </p:nvPr>
        </p:nvSpPr>
        <p:spPr>
          <a:xfrm>
            <a:off x="576775" y="1447800"/>
            <a:ext cx="8356913" cy="4800600"/>
          </a:xfrm>
        </p:spPr>
        <p:txBody>
          <a:bodyPr/>
          <a:lstStyle/>
          <a:p>
            <a:pPr>
              <a:defRPr/>
            </a:pPr>
            <a:r>
              <a:rPr lang="en-US" altLang="zh-CN" dirty="0">
                <a:solidFill>
                  <a:srgbClr val="C00000"/>
                </a:solidFill>
                <a:ea typeface="宋体" pitchFamily="2" charset="-122"/>
              </a:rPr>
              <a:t>Proactive way (</a:t>
            </a:r>
            <a:r>
              <a:rPr lang="en-US" altLang="zh-CN" b="1" dirty="0">
                <a:solidFill>
                  <a:srgbClr val="C00000"/>
                </a:solidFill>
                <a:ea typeface="宋体" pitchFamily="2" charset="-122"/>
              </a:rPr>
              <a:t>Redundant Execution</a:t>
            </a:r>
            <a:r>
              <a:rPr lang="en-US" altLang="zh-CN" dirty="0">
                <a:solidFill>
                  <a:srgbClr val="C00000"/>
                </a:solidFill>
                <a:ea typeface="宋体" pitchFamily="2" charset="-122"/>
              </a:rPr>
              <a:t>)</a:t>
            </a:r>
          </a:p>
          <a:p>
            <a:pPr lvl="1">
              <a:defRPr/>
            </a:pPr>
            <a:r>
              <a:rPr lang="en-GB" altLang="zh-CN" dirty="0" smtClean="0">
                <a:ea typeface="宋体" pitchFamily="2" charset="-122"/>
              </a:rPr>
              <a:t>When </a:t>
            </a:r>
            <a:r>
              <a:rPr lang="en-GB" altLang="zh-CN" dirty="0">
                <a:ea typeface="宋体" pitchFamily="2" charset="-122"/>
              </a:rPr>
              <a:t>computation almost done, reschedule in-progress tasks</a:t>
            </a:r>
          </a:p>
          <a:p>
            <a:pPr lvl="1">
              <a:defRPr/>
            </a:pPr>
            <a:r>
              <a:rPr lang="en-GB" altLang="zh-CN" dirty="0">
                <a:ea typeface="宋体" pitchFamily="2" charset="-122"/>
              </a:rPr>
              <a:t>Whenever either the primary or the backup executions finishes, mark it as completed</a:t>
            </a:r>
          </a:p>
          <a:p>
            <a:pPr lvl="1">
              <a:defRPr/>
            </a:pPr>
            <a:r>
              <a:rPr lang="en-GB" altLang="zh-CN" dirty="0" smtClean="0">
                <a:ea typeface="宋体" pitchFamily="2" charset="-122"/>
              </a:rPr>
              <a:t>The problem of </a:t>
            </a:r>
            <a:r>
              <a:rPr lang="en-GB" altLang="zh-CN" dirty="0" smtClean="0">
                <a:latin typeface="Times New Roman"/>
                <a:ea typeface="宋体" pitchFamily="2" charset="-122"/>
              </a:rPr>
              <a:t>“</a:t>
            </a:r>
            <a:r>
              <a:rPr lang="en-GB" altLang="zh-CN" dirty="0" smtClean="0">
                <a:ea typeface="宋体" pitchFamily="2" charset="-122"/>
              </a:rPr>
              <a:t>stragglers</a:t>
            </a:r>
            <a:r>
              <a:rPr lang="en-GB" altLang="zh-CN" dirty="0" smtClean="0">
                <a:latin typeface="Times New Roman"/>
                <a:ea typeface="宋体" pitchFamily="2" charset="-122"/>
              </a:rPr>
              <a:t>”</a:t>
            </a:r>
            <a:r>
              <a:rPr lang="en-GB" altLang="zh-CN" dirty="0" smtClean="0">
                <a:ea typeface="宋体" pitchFamily="2" charset="-122"/>
              </a:rPr>
              <a:t> (s</a:t>
            </a:r>
            <a:r>
              <a:rPr lang="en-US" altLang="zh-CN" dirty="0" smtClean="0">
                <a:ea typeface="宋体" pitchFamily="2" charset="-122"/>
              </a:rPr>
              <a:t>low workers)</a:t>
            </a:r>
            <a:endParaRPr lang="en-GB" altLang="zh-CN" dirty="0" smtClean="0">
              <a:ea typeface="宋体" pitchFamily="2" charset="-122"/>
            </a:endParaRPr>
          </a:p>
          <a:p>
            <a:pPr lvl="2">
              <a:defRPr/>
            </a:pPr>
            <a:r>
              <a:rPr lang="en-US" altLang="zh-CN" dirty="0" smtClean="0">
                <a:ea typeface="宋体" pitchFamily="2" charset="-122"/>
              </a:rPr>
              <a:t>Other jobs consuming resources on machine</a:t>
            </a:r>
          </a:p>
          <a:p>
            <a:pPr lvl="2">
              <a:defRPr/>
            </a:pPr>
            <a:r>
              <a:rPr lang="en-US" altLang="zh-CN" dirty="0" smtClean="0">
                <a:ea typeface="宋体" pitchFamily="2" charset="-122"/>
              </a:rPr>
              <a:t>Bad disks with soft errors transfer data very slowly</a:t>
            </a:r>
          </a:p>
          <a:p>
            <a:pPr lvl="2">
              <a:defRPr/>
            </a:pPr>
            <a:r>
              <a:rPr lang="en-US" altLang="zh-CN" dirty="0" smtClean="0">
                <a:ea typeface="宋体" pitchFamily="2" charset="-122"/>
              </a:rPr>
              <a:t>Weird things: processor caches disabled (!!)</a:t>
            </a:r>
            <a:endParaRPr lang="en-US" altLang="zh-CN" dirty="0">
              <a:ea typeface="宋体" pitchFamily="2"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381000" y="200025"/>
            <a:ext cx="8393113" cy="646113"/>
          </a:xfrm>
        </p:spPr>
        <p:txBody>
          <a:bodyPr>
            <a:normAutofit fontScale="90000"/>
          </a:bodyPr>
          <a:lstStyle/>
          <a:p>
            <a:pPr algn="ctr">
              <a:defRPr/>
            </a:pPr>
            <a:r>
              <a:rPr lang="en-US" altLang="zh-CN" sz="4000" b="0" dirty="0">
                <a:effectLst/>
                <a:ea typeface="宋体" pitchFamily="2" charset="-122"/>
              </a:rPr>
              <a:t>Fault Tolerance</a:t>
            </a:r>
            <a:endParaRPr lang="zh-CN" altLang="en-US" sz="4000" b="0" dirty="0">
              <a:effectLst/>
              <a:ea typeface="宋体" pitchFamily="2" charset="-122"/>
            </a:endParaRPr>
          </a:p>
        </p:txBody>
      </p:sp>
      <p:sp>
        <p:nvSpPr>
          <p:cNvPr id="103427" name="Rectangle 3"/>
          <p:cNvSpPr>
            <a:spLocks noGrp="1" noChangeArrowheads="1"/>
          </p:cNvSpPr>
          <p:nvPr>
            <p:ph idx="1"/>
          </p:nvPr>
        </p:nvSpPr>
        <p:spPr>
          <a:xfrm>
            <a:off x="520505" y="1153551"/>
            <a:ext cx="8413183" cy="5094849"/>
          </a:xfrm>
        </p:spPr>
        <p:txBody>
          <a:bodyPr>
            <a:normAutofit lnSpcReduction="10000"/>
          </a:bodyPr>
          <a:lstStyle/>
          <a:p>
            <a:pPr>
              <a:defRPr/>
            </a:pPr>
            <a:r>
              <a:rPr lang="en-US" altLang="zh-CN" dirty="0">
                <a:solidFill>
                  <a:srgbClr val="C00000"/>
                </a:solidFill>
                <a:ea typeface="宋体" pitchFamily="2" charset="-122"/>
              </a:rPr>
              <a:t>Input error: bad records</a:t>
            </a:r>
          </a:p>
          <a:p>
            <a:pPr lvl="1">
              <a:defRPr/>
            </a:pPr>
            <a:r>
              <a:rPr lang="en-US" altLang="zh-CN" dirty="0">
                <a:ea typeface="宋体" pitchFamily="2" charset="-122"/>
              </a:rPr>
              <a:t>Map/Reduce functions sometimes fail for particular inputs </a:t>
            </a:r>
          </a:p>
          <a:p>
            <a:pPr lvl="1">
              <a:defRPr/>
            </a:pPr>
            <a:r>
              <a:rPr lang="en-US" altLang="zh-CN" dirty="0">
                <a:ea typeface="宋体" pitchFamily="2" charset="-122"/>
              </a:rPr>
              <a:t>Best solution is to debug &amp; fix, but not always possible </a:t>
            </a:r>
          </a:p>
          <a:p>
            <a:pPr lvl="1">
              <a:defRPr/>
            </a:pPr>
            <a:r>
              <a:rPr lang="en-US" altLang="zh-CN" dirty="0">
                <a:solidFill>
                  <a:srgbClr val="C00000"/>
                </a:solidFill>
                <a:ea typeface="宋体" pitchFamily="2" charset="-122"/>
              </a:rPr>
              <a:t>On segment fault </a:t>
            </a:r>
          </a:p>
          <a:p>
            <a:pPr lvl="2">
              <a:defRPr/>
            </a:pPr>
            <a:r>
              <a:rPr lang="en-US" altLang="zh-CN" dirty="0">
                <a:ea typeface="宋体" pitchFamily="2" charset="-122"/>
              </a:rPr>
              <a:t>Send UDP packet to master from signal handler </a:t>
            </a:r>
          </a:p>
          <a:p>
            <a:pPr lvl="2">
              <a:defRPr/>
            </a:pPr>
            <a:r>
              <a:rPr lang="en-US" altLang="zh-CN" dirty="0">
                <a:ea typeface="宋体" pitchFamily="2" charset="-122"/>
              </a:rPr>
              <a:t>Include sequence number of record being processed </a:t>
            </a:r>
          </a:p>
          <a:p>
            <a:pPr lvl="1">
              <a:defRPr/>
            </a:pPr>
            <a:r>
              <a:rPr lang="en-US" altLang="zh-CN" dirty="0">
                <a:solidFill>
                  <a:srgbClr val="C00000"/>
                </a:solidFill>
                <a:ea typeface="宋体" pitchFamily="2" charset="-122"/>
              </a:rPr>
              <a:t>Skip bad records</a:t>
            </a:r>
          </a:p>
          <a:p>
            <a:pPr lvl="2">
              <a:defRPr/>
            </a:pPr>
            <a:r>
              <a:rPr lang="en-US" altLang="zh-CN" dirty="0">
                <a:ea typeface="宋体" pitchFamily="2" charset="-122"/>
              </a:rPr>
              <a:t>If master sees two failures for same record, next worker is told to skip the record</a:t>
            </a:r>
          </a:p>
          <a:p>
            <a:pPr lvl="1">
              <a:defRPr/>
            </a:pPr>
            <a:endParaRPr lang="en-US" altLang="zh-CN" dirty="0">
              <a:ea typeface="宋体" pitchFamily="2" charset="-122"/>
            </a:endParaRPr>
          </a:p>
          <a:p>
            <a:pPr lvl="2">
              <a:defRPr/>
            </a:pPr>
            <a:endParaRPr lang="en-US" altLang="zh-CN" dirty="0">
              <a:ea typeface="宋体" pitchFamily="2" charset="-12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81000" y="200025"/>
            <a:ext cx="8393113" cy="646113"/>
          </a:xfrm>
        </p:spPr>
        <p:txBody>
          <a:bodyPr>
            <a:normAutofit fontScale="90000"/>
          </a:bodyPr>
          <a:lstStyle/>
          <a:p>
            <a:pPr algn="ctr">
              <a:defRPr/>
            </a:pPr>
            <a:r>
              <a:rPr lang="en-US" altLang="zh-CN" sz="4000" b="0" dirty="0">
                <a:effectLst/>
                <a:ea typeface="宋体" pitchFamily="2" charset="-122"/>
              </a:rPr>
              <a:t>MapReduce Implementations</a:t>
            </a:r>
          </a:p>
        </p:txBody>
      </p:sp>
      <p:sp>
        <p:nvSpPr>
          <p:cNvPr id="35843" name="Rectangle 6"/>
          <p:cNvSpPr>
            <a:spLocks noChangeArrowheads="1"/>
          </p:cNvSpPr>
          <p:nvPr/>
        </p:nvSpPr>
        <p:spPr bwMode="auto">
          <a:xfrm>
            <a:off x="2843213" y="1670050"/>
            <a:ext cx="2952750" cy="649288"/>
          </a:xfrm>
          <a:prstGeom prst="rect">
            <a:avLst/>
          </a:prstGeom>
          <a:solidFill>
            <a:srgbClr val="BBE0E3"/>
          </a:solidFill>
          <a:ln w="9525">
            <a:solidFill>
              <a:srgbClr val="000000"/>
            </a:solidFill>
            <a:miter lim="800000"/>
            <a:headEnd/>
            <a:tailEnd/>
          </a:ln>
          <a:effectLst/>
        </p:spPr>
        <p:txBody>
          <a:bodyPr wrap="none" anchor="ctr"/>
          <a:lstStyle/>
          <a:p>
            <a:pPr algn="ctr"/>
            <a:r>
              <a:rPr lang="en-US" altLang="zh-CN" sz="2400" dirty="0">
                <a:solidFill>
                  <a:srgbClr val="000000"/>
                </a:solidFill>
              </a:rPr>
              <a:t>MapReduce</a:t>
            </a:r>
          </a:p>
        </p:txBody>
      </p:sp>
      <p:grpSp>
        <p:nvGrpSpPr>
          <p:cNvPr id="2" name="Group 20"/>
          <p:cNvGrpSpPr>
            <a:grpSpLocks/>
          </p:cNvGrpSpPr>
          <p:nvPr/>
        </p:nvGrpSpPr>
        <p:grpSpPr bwMode="auto">
          <a:xfrm>
            <a:off x="377825" y="2319338"/>
            <a:ext cx="3816350" cy="3429000"/>
            <a:chOff x="158" y="1461"/>
            <a:chExt cx="2404" cy="2160"/>
          </a:xfrm>
        </p:grpSpPr>
        <p:pic>
          <p:nvPicPr>
            <p:cNvPr id="35855" name="Picture 3" descr="An example of a computer cluster">
              <a:hlinkClick r:id="rId3" tooltip="An example of a computer cluster"/>
            </p:cNvPr>
            <p:cNvPicPr>
              <a:picLocks noChangeAspect="1" noChangeArrowheads="1"/>
            </p:cNvPicPr>
            <p:nvPr/>
          </p:nvPicPr>
          <p:blipFill>
            <a:blip r:embed="rId4"/>
            <a:srcRect/>
            <a:stretch>
              <a:fillRect/>
            </a:stretch>
          </p:blipFill>
          <p:spPr bwMode="auto">
            <a:xfrm>
              <a:off x="158" y="2232"/>
              <a:ext cx="1037" cy="760"/>
            </a:xfrm>
            <a:prstGeom prst="rect">
              <a:avLst/>
            </a:prstGeom>
            <a:noFill/>
            <a:ln w="9525">
              <a:noFill/>
              <a:miter lim="800000"/>
              <a:headEnd/>
              <a:tailEnd/>
            </a:ln>
          </p:spPr>
        </p:pic>
        <p:sp>
          <p:nvSpPr>
            <p:cNvPr id="35856" name="Text Box 7"/>
            <p:cNvSpPr txBox="1">
              <a:spLocks noChangeArrowheads="1"/>
            </p:cNvSpPr>
            <p:nvPr/>
          </p:nvSpPr>
          <p:spPr bwMode="auto">
            <a:xfrm>
              <a:off x="158" y="2987"/>
              <a:ext cx="1441" cy="634"/>
            </a:xfrm>
            <a:prstGeom prst="rect">
              <a:avLst/>
            </a:prstGeom>
            <a:noFill/>
            <a:ln w="9525">
              <a:noFill/>
              <a:miter lim="800000"/>
              <a:headEnd/>
              <a:tailEnd/>
            </a:ln>
            <a:effectLst/>
          </p:spPr>
          <p:txBody>
            <a:bodyPr wrap="none">
              <a:spAutoFit/>
            </a:bodyPr>
            <a:lstStyle/>
            <a:p>
              <a:r>
                <a:rPr lang="en-US" altLang="zh-CN" sz="2000" dirty="0"/>
                <a:t>Cluster, </a:t>
              </a:r>
            </a:p>
            <a:p>
              <a:r>
                <a:rPr lang="en-US" altLang="zh-CN" sz="2000" dirty="0"/>
                <a:t>1, Google</a:t>
              </a:r>
            </a:p>
            <a:p>
              <a:r>
                <a:rPr lang="en-US" altLang="zh-CN" sz="2000" dirty="0"/>
                <a:t>2, Apache Hadoop</a:t>
              </a:r>
            </a:p>
          </p:txBody>
        </p:sp>
        <p:sp>
          <p:nvSpPr>
            <p:cNvPr id="35857" name="Line 11"/>
            <p:cNvSpPr>
              <a:spLocks noChangeShapeType="1"/>
            </p:cNvSpPr>
            <p:nvPr/>
          </p:nvSpPr>
          <p:spPr bwMode="auto">
            <a:xfrm flipH="1">
              <a:off x="930" y="1461"/>
              <a:ext cx="1632" cy="725"/>
            </a:xfrm>
            <a:prstGeom prst="line">
              <a:avLst/>
            </a:prstGeom>
            <a:noFill/>
            <a:ln w="9525">
              <a:solidFill>
                <a:schemeClr val="tx1"/>
              </a:solidFill>
              <a:round/>
              <a:headEnd/>
              <a:tailEnd type="triangle" w="med" len="med"/>
            </a:ln>
            <a:effectLst/>
          </p:spPr>
          <p:txBody>
            <a:bodyPr/>
            <a:lstStyle/>
            <a:p>
              <a:endParaRPr lang="en-US"/>
            </a:p>
          </p:txBody>
        </p:sp>
      </p:grpSp>
      <p:grpSp>
        <p:nvGrpSpPr>
          <p:cNvPr id="3" name="Group 18"/>
          <p:cNvGrpSpPr>
            <a:grpSpLocks/>
          </p:cNvGrpSpPr>
          <p:nvPr/>
        </p:nvGrpSpPr>
        <p:grpSpPr bwMode="auto">
          <a:xfrm>
            <a:off x="3155950" y="2284413"/>
            <a:ext cx="2193925" cy="3063875"/>
            <a:chOff x="1951" y="1479"/>
            <a:chExt cx="1382" cy="1930"/>
          </a:xfrm>
        </p:grpSpPr>
        <p:pic>
          <p:nvPicPr>
            <p:cNvPr id="35851" name="Picture 4" descr="Intel Core 2 Duo E6750 is a dual core processor">
              <a:hlinkClick r:id="rId5" tooltip="Intel Core 2 Duo E6750 is a dual core processor"/>
            </p:cNvPr>
            <p:cNvPicPr>
              <a:picLocks noChangeAspect="1" noChangeArrowheads="1"/>
            </p:cNvPicPr>
            <p:nvPr/>
          </p:nvPicPr>
          <p:blipFill>
            <a:blip r:embed="rId6"/>
            <a:srcRect/>
            <a:stretch>
              <a:fillRect/>
            </a:stretch>
          </p:blipFill>
          <p:spPr bwMode="auto">
            <a:xfrm>
              <a:off x="2016" y="2208"/>
              <a:ext cx="1200" cy="800"/>
            </a:xfrm>
            <a:prstGeom prst="rect">
              <a:avLst/>
            </a:prstGeom>
            <a:noFill/>
            <a:ln w="9525">
              <a:noFill/>
              <a:miter lim="800000"/>
              <a:headEnd/>
              <a:tailEnd/>
            </a:ln>
          </p:spPr>
        </p:pic>
        <p:sp>
          <p:nvSpPr>
            <p:cNvPr id="35852" name="Text Box 8"/>
            <p:cNvSpPr txBox="1">
              <a:spLocks noChangeArrowheads="1"/>
            </p:cNvSpPr>
            <p:nvPr/>
          </p:nvSpPr>
          <p:spPr bwMode="auto">
            <a:xfrm>
              <a:off x="2359" y="3051"/>
              <a:ext cx="116" cy="288"/>
            </a:xfrm>
            <a:prstGeom prst="rect">
              <a:avLst/>
            </a:prstGeom>
            <a:noFill/>
            <a:ln w="9525">
              <a:noFill/>
              <a:miter lim="800000"/>
              <a:headEnd/>
              <a:tailEnd/>
            </a:ln>
            <a:effectLst/>
          </p:spPr>
          <p:txBody>
            <a:bodyPr wrap="none">
              <a:spAutoFit/>
            </a:bodyPr>
            <a:lstStyle/>
            <a:p>
              <a:endParaRPr lang="zh-CN" altLang="en-US" sz="2400"/>
            </a:p>
          </p:txBody>
        </p:sp>
        <p:sp>
          <p:nvSpPr>
            <p:cNvPr id="35853" name="Text Box 9"/>
            <p:cNvSpPr txBox="1">
              <a:spLocks noChangeArrowheads="1"/>
            </p:cNvSpPr>
            <p:nvPr/>
          </p:nvSpPr>
          <p:spPr bwMode="auto">
            <a:xfrm>
              <a:off x="1951" y="3005"/>
              <a:ext cx="1382" cy="404"/>
            </a:xfrm>
            <a:prstGeom prst="rect">
              <a:avLst/>
            </a:prstGeom>
            <a:noFill/>
            <a:ln w="9525">
              <a:noFill/>
              <a:miter lim="800000"/>
              <a:headEnd/>
              <a:tailEnd/>
            </a:ln>
            <a:effectLst/>
          </p:spPr>
          <p:txBody>
            <a:bodyPr wrap="none">
              <a:spAutoFit/>
            </a:bodyPr>
            <a:lstStyle/>
            <a:p>
              <a:r>
                <a:rPr lang="en-US" altLang="zh-CN"/>
                <a:t>Multicore CPU, </a:t>
              </a:r>
            </a:p>
            <a:p>
              <a:r>
                <a:rPr lang="en-US" altLang="zh-CN"/>
                <a:t>Phoenix @ stanford</a:t>
              </a:r>
            </a:p>
          </p:txBody>
        </p:sp>
        <p:sp>
          <p:nvSpPr>
            <p:cNvPr id="35854" name="Line 12"/>
            <p:cNvSpPr>
              <a:spLocks noChangeShapeType="1"/>
            </p:cNvSpPr>
            <p:nvPr/>
          </p:nvSpPr>
          <p:spPr bwMode="auto">
            <a:xfrm flipH="1">
              <a:off x="2655" y="1479"/>
              <a:ext cx="24" cy="720"/>
            </a:xfrm>
            <a:prstGeom prst="line">
              <a:avLst/>
            </a:prstGeom>
            <a:noFill/>
            <a:ln w="9525">
              <a:solidFill>
                <a:schemeClr val="tx1"/>
              </a:solidFill>
              <a:round/>
              <a:headEnd/>
              <a:tailEnd type="triangle" w="med" len="med"/>
            </a:ln>
            <a:effectLst/>
          </p:spPr>
          <p:txBody>
            <a:bodyPr/>
            <a:lstStyle/>
            <a:p>
              <a:endParaRPr lang="en-US"/>
            </a:p>
          </p:txBody>
        </p:sp>
      </p:grpSp>
      <p:grpSp>
        <p:nvGrpSpPr>
          <p:cNvPr id="4" name="Group 19"/>
          <p:cNvGrpSpPr>
            <a:grpSpLocks/>
          </p:cNvGrpSpPr>
          <p:nvPr/>
        </p:nvGrpSpPr>
        <p:grpSpPr bwMode="auto">
          <a:xfrm>
            <a:off x="4427538" y="2319338"/>
            <a:ext cx="4537075" cy="3509962"/>
            <a:chOff x="2789" y="1461"/>
            <a:chExt cx="2858" cy="2211"/>
          </a:xfrm>
        </p:grpSpPr>
        <p:pic>
          <p:nvPicPr>
            <p:cNvPr id="35847" name="Picture 14" descr="GeForce 6600GT (NV43) GPU">
              <a:hlinkClick r:id="rId7" tooltip="GeForce 6600GT (NV43) GPU"/>
            </p:cNvPr>
            <p:cNvPicPr>
              <a:picLocks noChangeAspect="1" noChangeArrowheads="1"/>
            </p:cNvPicPr>
            <p:nvPr/>
          </p:nvPicPr>
          <p:blipFill>
            <a:blip r:embed="rId8"/>
            <a:srcRect/>
            <a:stretch>
              <a:fillRect/>
            </a:stretch>
          </p:blipFill>
          <p:spPr bwMode="auto">
            <a:xfrm>
              <a:off x="4377" y="2186"/>
              <a:ext cx="998" cy="960"/>
            </a:xfrm>
            <a:prstGeom prst="rect">
              <a:avLst/>
            </a:prstGeom>
            <a:noFill/>
            <a:ln w="9525">
              <a:noFill/>
              <a:miter lim="800000"/>
              <a:headEnd/>
              <a:tailEnd/>
            </a:ln>
          </p:spPr>
        </p:pic>
        <p:sp>
          <p:nvSpPr>
            <p:cNvPr id="35848" name="Line 15"/>
            <p:cNvSpPr>
              <a:spLocks noChangeShapeType="1"/>
            </p:cNvSpPr>
            <p:nvPr/>
          </p:nvSpPr>
          <p:spPr bwMode="auto">
            <a:xfrm>
              <a:off x="2789" y="1461"/>
              <a:ext cx="1724" cy="680"/>
            </a:xfrm>
            <a:prstGeom prst="line">
              <a:avLst/>
            </a:prstGeom>
            <a:noFill/>
            <a:ln w="9525">
              <a:solidFill>
                <a:schemeClr val="tx1"/>
              </a:solidFill>
              <a:round/>
              <a:headEnd/>
              <a:tailEnd type="triangle" w="med" len="med"/>
            </a:ln>
            <a:effectLst/>
          </p:spPr>
          <p:txBody>
            <a:bodyPr/>
            <a:lstStyle/>
            <a:p>
              <a:endParaRPr lang="en-US"/>
            </a:p>
          </p:txBody>
        </p:sp>
        <p:sp>
          <p:nvSpPr>
            <p:cNvPr id="35849" name="Text Box 16"/>
            <p:cNvSpPr txBox="1">
              <a:spLocks noChangeArrowheads="1"/>
            </p:cNvSpPr>
            <p:nvPr/>
          </p:nvSpPr>
          <p:spPr bwMode="auto">
            <a:xfrm>
              <a:off x="4377" y="3275"/>
              <a:ext cx="116" cy="288"/>
            </a:xfrm>
            <a:prstGeom prst="rect">
              <a:avLst/>
            </a:prstGeom>
            <a:noFill/>
            <a:ln w="9525">
              <a:noFill/>
              <a:miter lim="800000"/>
              <a:headEnd/>
              <a:tailEnd/>
            </a:ln>
            <a:effectLst/>
          </p:spPr>
          <p:txBody>
            <a:bodyPr wrap="none">
              <a:spAutoFit/>
            </a:bodyPr>
            <a:lstStyle/>
            <a:p>
              <a:endParaRPr lang="zh-CN" altLang="en-US" sz="2400"/>
            </a:p>
          </p:txBody>
        </p:sp>
        <p:sp>
          <p:nvSpPr>
            <p:cNvPr id="35850" name="Text Box 17"/>
            <p:cNvSpPr txBox="1">
              <a:spLocks noChangeArrowheads="1"/>
            </p:cNvSpPr>
            <p:nvPr/>
          </p:nvSpPr>
          <p:spPr bwMode="auto">
            <a:xfrm>
              <a:off x="4377" y="3230"/>
              <a:ext cx="1270" cy="442"/>
            </a:xfrm>
            <a:prstGeom prst="rect">
              <a:avLst/>
            </a:prstGeom>
            <a:noFill/>
            <a:ln w="9525">
              <a:noFill/>
              <a:miter lim="800000"/>
              <a:headEnd/>
              <a:tailEnd/>
            </a:ln>
            <a:effectLst/>
          </p:spPr>
          <p:txBody>
            <a:bodyPr>
              <a:spAutoFit/>
            </a:bodyPr>
            <a:lstStyle/>
            <a:p>
              <a:r>
                <a:rPr lang="en-US" altLang="zh-CN" sz="2000"/>
                <a:t>GPU,</a:t>
              </a:r>
            </a:p>
            <a:p>
              <a:r>
                <a:rPr lang="en-US" altLang="zh-CN" sz="2000"/>
                <a:t>Mars@HKUST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274638"/>
            <a:ext cx="7862150" cy="725470"/>
          </a:xfrm>
        </p:spPr>
        <p:txBody>
          <a:bodyPr>
            <a:normAutofit fontScale="90000"/>
          </a:bodyPr>
          <a:lstStyle/>
          <a:p>
            <a:pPr algn="ctr"/>
            <a:r>
              <a:rPr lang="en-US" dirty="0" smtClean="0"/>
              <a:t>Twister for Iterative MapReduce</a:t>
            </a:r>
            <a:endParaRPr lang="en-IN" dirty="0"/>
          </a:p>
        </p:txBody>
      </p:sp>
      <p:pic>
        <p:nvPicPr>
          <p:cNvPr id="73730" name="Picture 2"/>
          <p:cNvPicPr>
            <a:picLocks noChangeAspect="1" noChangeArrowheads="1"/>
          </p:cNvPicPr>
          <p:nvPr/>
        </p:nvPicPr>
        <p:blipFill>
          <a:blip r:embed="rId2"/>
          <a:srcRect/>
          <a:stretch>
            <a:fillRect/>
          </a:stretch>
        </p:blipFill>
        <p:spPr bwMode="auto">
          <a:xfrm>
            <a:off x="357158" y="1071547"/>
            <a:ext cx="8501122" cy="5500726"/>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2"/>
          <a:srcRect/>
          <a:stretch>
            <a:fillRect/>
          </a:stretch>
        </p:blipFill>
        <p:spPr bwMode="auto">
          <a:xfrm>
            <a:off x="928662" y="1142984"/>
            <a:ext cx="7929617" cy="5429288"/>
          </a:xfrm>
          <a:prstGeom prst="rect">
            <a:avLst/>
          </a:prstGeom>
          <a:noFill/>
          <a:ln w="9525">
            <a:noFill/>
            <a:miter lim="800000"/>
            <a:headEnd/>
            <a:tailEnd/>
          </a:ln>
          <a:effectLst/>
        </p:spPr>
      </p:pic>
      <p:sp>
        <p:nvSpPr>
          <p:cNvPr id="5" name="Title 1"/>
          <p:cNvSpPr>
            <a:spLocks noGrp="1"/>
          </p:cNvSpPr>
          <p:nvPr>
            <p:ph type="title"/>
          </p:nvPr>
        </p:nvSpPr>
        <p:spPr>
          <a:xfrm>
            <a:off x="1071538" y="274638"/>
            <a:ext cx="7862150" cy="654032"/>
          </a:xfrm>
        </p:spPr>
        <p:txBody>
          <a:bodyPr>
            <a:normAutofit fontScale="90000"/>
          </a:bodyPr>
          <a:lstStyle/>
          <a:p>
            <a:pPr algn="ctr"/>
            <a:r>
              <a:rPr lang="en-US" dirty="0" smtClean="0"/>
              <a:t>Twister for Iterative MapReduce</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0025"/>
            <a:ext cx="8715436" cy="800084"/>
          </a:xfrm>
        </p:spPr>
        <p:txBody>
          <a:bodyPr>
            <a:normAutofit fontScale="90000"/>
          </a:bodyPr>
          <a:lstStyle/>
          <a:p>
            <a:pPr algn="ctr">
              <a:defRPr/>
            </a:pPr>
            <a:r>
              <a:rPr lang="en-US" sz="2800" b="0" dirty="0" smtClean="0">
                <a:effectLst/>
              </a:rPr>
              <a:t>Parallel Computing and Programming Paradigms</a:t>
            </a:r>
            <a:br>
              <a:rPr lang="en-US" sz="2800" b="0" dirty="0" smtClean="0">
                <a:effectLst/>
              </a:rPr>
            </a:br>
            <a:r>
              <a:rPr lang="en-US" sz="2800" dirty="0" smtClean="0">
                <a:effectLst/>
              </a:rPr>
              <a:t>Process Flow in MapReduce</a:t>
            </a:r>
            <a:endParaRPr lang="en-US" sz="2800" b="0" dirty="0">
              <a:effectLst/>
            </a:endParaRPr>
          </a:p>
        </p:txBody>
      </p:sp>
      <p:sp>
        <p:nvSpPr>
          <p:cNvPr id="3" name="Content Placeholder 2"/>
          <p:cNvSpPr>
            <a:spLocks noGrp="1"/>
          </p:cNvSpPr>
          <p:nvPr>
            <p:ph idx="1"/>
          </p:nvPr>
        </p:nvSpPr>
        <p:spPr>
          <a:xfrm>
            <a:off x="571472" y="1142984"/>
            <a:ext cx="8388350" cy="5715016"/>
          </a:xfrm>
        </p:spPr>
        <p:txBody>
          <a:bodyPr>
            <a:noAutofit/>
          </a:bodyPr>
          <a:lstStyle/>
          <a:p>
            <a:pPr>
              <a:defRPr/>
            </a:pPr>
            <a:r>
              <a:rPr lang="en-US" sz="1800" b="1" dirty="0" smtClean="0">
                <a:solidFill>
                  <a:schemeClr val="accent5"/>
                </a:solidFill>
              </a:rPr>
              <a:t>Partitioning</a:t>
            </a:r>
          </a:p>
          <a:p>
            <a:pPr lvl="1">
              <a:defRPr/>
            </a:pPr>
            <a:r>
              <a:rPr lang="en-US" sz="1800" dirty="0" smtClean="0"/>
              <a:t>Computation </a:t>
            </a:r>
            <a:r>
              <a:rPr lang="en-US" sz="1800" dirty="0" smtClean="0"/>
              <a:t>Partitioning: </a:t>
            </a:r>
            <a:r>
              <a:rPr lang="en-IN" sz="1800" dirty="0" smtClean="0"/>
              <a:t>This </a:t>
            </a:r>
            <a:r>
              <a:rPr lang="en-IN" sz="1800" dirty="0" smtClean="0"/>
              <a:t>splits a given job or a program into smaller </a:t>
            </a:r>
            <a:r>
              <a:rPr lang="en-IN" sz="1800" dirty="0" smtClean="0"/>
              <a:t>tasks. Partitioning </a:t>
            </a:r>
            <a:r>
              <a:rPr lang="en-IN" sz="1800" dirty="0" smtClean="0"/>
              <a:t>greatly depends on correctly identifying portions of the job or </a:t>
            </a:r>
            <a:r>
              <a:rPr lang="en-IN" sz="1800" dirty="0" smtClean="0"/>
              <a:t>program that </a:t>
            </a:r>
            <a:r>
              <a:rPr lang="en-IN" sz="1800" dirty="0" smtClean="0"/>
              <a:t>can be performed concurrently.</a:t>
            </a:r>
            <a:endParaRPr lang="en-US" sz="1800" dirty="0" smtClean="0"/>
          </a:p>
          <a:p>
            <a:pPr lvl="1">
              <a:defRPr/>
            </a:pPr>
            <a:r>
              <a:rPr lang="en-US" sz="1800" dirty="0" smtClean="0"/>
              <a:t>Data </a:t>
            </a:r>
            <a:r>
              <a:rPr lang="en-US" sz="1800" dirty="0" smtClean="0"/>
              <a:t>Partitioning: </a:t>
            </a:r>
            <a:r>
              <a:rPr lang="en-IN" sz="1800" dirty="0" smtClean="0"/>
              <a:t>This splits the input or intermediate data into smaller pieces.</a:t>
            </a:r>
            <a:endParaRPr lang="en-US" sz="1800" dirty="0" smtClean="0"/>
          </a:p>
          <a:p>
            <a:r>
              <a:rPr lang="en-US" sz="1800" b="1" dirty="0" smtClean="0">
                <a:solidFill>
                  <a:schemeClr val="accent5"/>
                </a:solidFill>
              </a:rPr>
              <a:t>Mapping (Resource Allocator</a:t>
            </a:r>
            <a:r>
              <a:rPr lang="en-US" sz="1800" b="1" dirty="0" smtClean="0">
                <a:solidFill>
                  <a:schemeClr val="accent5"/>
                </a:solidFill>
              </a:rPr>
              <a:t>): </a:t>
            </a:r>
            <a:r>
              <a:rPr lang="en-IN" sz="1800" dirty="0" smtClean="0"/>
              <a:t>This process aims to appropriately assign </a:t>
            </a:r>
            <a:r>
              <a:rPr lang="en-IN" sz="1800" dirty="0" smtClean="0"/>
              <a:t>smaller parts of data and pieces of program </a:t>
            </a:r>
            <a:r>
              <a:rPr lang="en-IN" sz="1800" dirty="0" smtClean="0"/>
              <a:t>to be run simultaneously on different workers and is usually handled </a:t>
            </a:r>
            <a:r>
              <a:rPr lang="en-IN" sz="1800" dirty="0" smtClean="0"/>
              <a:t>by resource </a:t>
            </a:r>
            <a:r>
              <a:rPr lang="en-IN" sz="1800" dirty="0" smtClean="0"/>
              <a:t>allocators in the system</a:t>
            </a:r>
            <a:endParaRPr lang="en-US" sz="1800" dirty="0" smtClean="0"/>
          </a:p>
          <a:p>
            <a:r>
              <a:rPr lang="en-US" sz="1800" b="1" dirty="0" smtClean="0">
                <a:solidFill>
                  <a:schemeClr val="accent5"/>
                </a:solidFill>
              </a:rPr>
              <a:t>Synchronization: </a:t>
            </a:r>
            <a:r>
              <a:rPr lang="en-IN" sz="1800" dirty="0" smtClean="0"/>
              <a:t>Because different workers may perform different </a:t>
            </a:r>
            <a:r>
              <a:rPr lang="en-IN" sz="1800" dirty="0" smtClean="0"/>
              <a:t>tasks, synchronization </a:t>
            </a:r>
            <a:r>
              <a:rPr lang="en-IN" sz="1800" dirty="0" smtClean="0"/>
              <a:t>and coordination among workers is necessary so that race </a:t>
            </a:r>
            <a:r>
              <a:rPr lang="en-IN" sz="1800" dirty="0" smtClean="0"/>
              <a:t>conditions are </a:t>
            </a:r>
            <a:r>
              <a:rPr lang="en-IN" sz="1800" dirty="0" smtClean="0"/>
              <a:t>prevented and data dependency among different workers is properly managed</a:t>
            </a:r>
            <a:endParaRPr lang="en-US" sz="1800" dirty="0" smtClean="0"/>
          </a:p>
          <a:p>
            <a:r>
              <a:rPr lang="en-US" sz="1800" b="1" dirty="0" smtClean="0">
                <a:solidFill>
                  <a:schemeClr val="accent5"/>
                </a:solidFill>
              </a:rPr>
              <a:t>Communication: </a:t>
            </a:r>
            <a:r>
              <a:rPr lang="en-IN" sz="1800" dirty="0" smtClean="0"/>
              <a:t>Because data dependency is one of the main reasons </a:t>
            </a:r>
            <a:r>
              <a:rPr lang="en-IN" sz="1800" dirty="0" smtClean="0"/>
              <a:t>for communication </a:t>
            </a:r>
            <a:r>
              <a:rPr lang="en-IN" sz="1800" dirty="0" smtClean="0"/>
              <a:t>among workers, communication is always triggered when </a:t>
            </a:r>
            <a:r>
              <a:rPr lang="en-IN" sz="1800" dirty="0" smtClean="0"/>
              <a:t>the intermediate </a:t>
            </a:r>
            <a:r>
              <a:rPr lang="en-IN" sz="1800" dirty="0" smtClean="0"/>
              <a:t>data is sent to workers</a:t>
            </a:r>
            <a:endParaRPr lang="en-US" sz="1800" dirty="0" smtClean="0"/>
          </a:p>
          <a:p>
            <a:r>
              <a:rPr lang="en-US" sz="1800" b="1" dirty="0" smtClean="0">
                <a:solidFill>
                  <a:schemeClr val="accent5"/>
                </a:solidFill>
              </a:rPr>
              <a:t>Scheduling  (Resource Allocator and Scheduler</a:t>
            </a:r>
            <a:r>
              <a:rPr lang="en-US" sz="1800" b="1" dirty="0" smtClean="0">
                <a:solidFill>
                  <a:schemeClr val="accent5"/>
                </a:solidFill>
              </a:rPr>
              <a:t>): </a:t>
            </a:r>
            <a:r>
              <a:rPr lang="en-IN" sz="1800" dirty="0" smtClean="0"/>
              <a:t>For a job or program, when the number of computation parts (tasks) </a:t>
            </a:r>
            <a:r>
              <a:rPr lang="en-IN" sz="1800" dirty="0" smtClean="0"/>
              <a:t>or data </a:t>
            </a:r>
            <a:r>
              <a:rPr lang="en-IN" sz="1800" dirty="0" smtClean="0"/>
              <a:t>pieces is more than the number of available workers, a scheduler selects </a:t>
            </a:r>
            <a:r>
              <a:rPr lang="en-IN" sz="1800" dirty="0" smtClean="0"/>
              <a:t>a sequence </a:t>
            </a:r>
            <a:r>
              <a:rPr lang="en-IN" sz="1800" dirty="0" smtClean="0"/>
              <a:t>of tasks or data pieces to be assigned to the workers</a:t>
            </a:r>
            <a:r>
              <a:rPr lang="en-IN" sz="1800" dirty="0" smtClean="0"/>
              <a:t>.</a:t>
            </a:r>
            <a:endParaRPr lang="en-US" sz="1800" dirty="0" smtClean="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52"/>
            <a:ext cx="8929718" cy="1000132"/>
          </a:xfrm>
        </p:spPr>
        <p:txBody>
          <a:bodyPr>
            <a:normAutofit fontScale="90000"/>
          </a:bodyPr>
          <a:lstStyle/>
          <a:p>
            <a:pPr algn="ctr"/>
            <a:r>
              <a:rPr lang="en-US" dirty="0" smtClean="0"/>
              <a:t>Performance of Parallel Programming Models</a:t>
            </a:r>
            <a:endParaRPr lang="en-IN" dirty="0"/>
          </a:p>
        </p:txBody>
      </p:sp>
      <p:pic>
        <p:nvPicPr>
          <p:cNvPr id="74754" name="Picture 2"/>
          <p:cNvPicPr>
            <a:picLocks noChangeAspect="1" noChangeArrowheads="1"/>
          </p:cNvPicPr>
          <p:nvPr/>
        </p:nvPicPr>
        <p:blipFill>
          <a:blip r:embed="rId2"/>
          <a:srcRect/>
          <a:stretch>
            <a:fillRect/>
          </a:stretch>
        </p:blipFill>
        <p:spPr bwMode="auto">
          <a:xfrm>
            <a:off x="1142976" y="1285860"/>
            <a:ext cx="7715304" cy="535785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42910" y="274638"/>
            <a:ext cx="8290778" cy="796908"/>
          </a:xfr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normAutofit/>
          </a:bodyPr>
          <a:lstStyle/>
          <a:p>
            <a:pPr algn="ctr">
              <a:lnSpc>
                <a:spcPct val="80000"/>
              </a:lnSpc>
            </a:pPr>
            <a:r>
              <a:rPr lang="en-US" altLang="zh-CN" sz="4400" b="0" dirty="0" smtClean="0">
                <a:solidFill>
                  <a:schemeClr val="accent3">
                    <a:lumMod val="50000"/>
                  </a:schemeClr>
                </a:solidFill>
                <a:effectLst/>
                <a:ea typeface="宋体" pitchFamily="2" charset="-122"/>
              </a:rPr>
              <a:t>Hadoop MapReduce</a:t>
            </a:r>
          </a:p>
        </p:txBody>
      </p:sp>
      <p:sp>
        <p:nvSpPr>
          <p:cNvPr id="4" name="Content Placeholder 3"/>
          <p:cNvSpPr>
            <a:spLocks noGrp="1"/>
          </p:cNvSpPr>
          <p:nvPr>
            <p:ph idx="1"/>
          </p:nvPr>
        </p:nvSpPr>
        <p:spPr>
          <a:xfrm>
            <a:off x="785786" y="1071546"/>
            <a:ext cx="8147902" cy="5572164"/>
          </a:xfrm>
        </p:spPr>
        <p:txBody>
          <a:bodyPr>
            <a:normAutofit/>
          </a:bodyPr>
          <a:lstStyle/>
          <a:p>
            <a:r>
              <a:rPr lang="en-US" dirty="0" smtClean="0"/>
              <a:t>Hadoop is an open source implementation of MapReduce coded and released in Java by Apache.</a:t>
            </a:r>
          </a:p>
          <a:p>
            <a:r>
              <a:rPr lang="en-US" dirty="0" smtClean="0"/>
              <a:t>Hadoop implementation uses Hadoop Distributed File System.</a:t>
            </a:r>
          </a:p>
          <a:p>
            <a:r>
              <a:rPr lang="en-US" dirty="0" smtClean="0"/>
              <a:t>Hadoop core is divided into two layers.</a:t>
            </a:r>
          </a:p>
          <a:p>
            <a:pPr lvl="1"/>
            <a:r>
              <a:rPr lang="en-US" b="1" dirty="0" smtClean="0">
                <a:solidFill>
                  <a:srgbClr val="0070C0"/>
                </a:solidFill>
              </a:rPr>
              <a:t>MapReduce Engine </a:t>
            </a:r>
            <a:r>
              <a:rPr lang="en-US" dirty="0" smtClean="0"/>
              <a:t>as computation engine</a:t>
            </a:r>
          </a:p>
          <a:p>
            <a:pPr lvl="1"/>
            <a:r>
              <a:rPr lang="en-US" b="1" dirty="0" smtClean="0">
                <a:solidFill>
                  <a:srgbClr val="0070C0"/>
                </a:solidFill>
              </a:rPr>
              <a:t>HDFS</a:t>
            </a:r>
            <a:r>
              <a:rPr lang="en-US" dirty="0" smtClean="0"/>
              <a:t> as data storage manager.</a:t>
            </a:r>
          </a:p>
          <a:p>
            <a:pPr lvl="1"/>
            <a:r>
              <a:rPr lang="en-US" dirty="0" smtClean="0"/>
              <a:t>HDFS is inspired by GFS, it organizes files and stores data in distributed computing system.</a:t>
            </a:r>
          </a:p>
          <a:p>
            <a:pPr lvl="1"/>
            <a:endParaRPr lang="en-IN"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180487" y="942536"/>
            <a:ext cx="8664575" cy="5776069"/>
          </a:xfrm>
          <a:prstGeom prst="rect">
            <a:avLst/>
          </a:prstGeom>
          <a:noFill/>
          <a:ln w="9525">
            <a:noFill/>
            <a:miter lim="800000"/>
            <a:headEnd/>
            <a:tailEnd/>
          </a:ln>
          <a:effectLst/>
        </p:spPr>
        <p:txBody>
          <a:bodyPr wrap="square" lIns="90000" tIns="46800" rIns="90000" bIns="46800">
            <a:spAutoFit/>
          </a:bodyPr>
          <a:lstStyle/>
          <a:p>
            <a:pPr>
              <a:spcBef>
                <a:spcPct val="50000"/>
              </a:spcBef>
            </a:pPr>
            <a:r>
              <a:rPr lang="en-US" altLang="zh-CN" sz="2800" b="1" dirty="0" smtClean="0">
                <a:solidFill>
                  <a:srgbClr val="C00000"/>
                </a:solidFill>
                <a:effectLst/>
                <a:latin typeface="+mn-lt"/>
                <a:ea typeface="宋体" pitchFamily="2" charset="-122"/>
              </a:rPr>
              <a:t>Hadoop </a:t>
            </a:r>
            <a:r>
              <a:rPr lang="en-US" altLang="zh-CN" sz="2800" b="0" dirty="0" smtClean="0">
                <a:solidFill>
                  <a:srgbClr val="0070C0"/>
                </a:solidFill>
                <a:effectLst/>
                <a:latin typeface="+mn-lt"/>
                <a:ea typeface="宋体" pitchFamily="2" charset="-122"/>
              </a:rPr>
              <a:t>: software platform originally developed by Yahoo enabling users to write and run applications over vast distributed data. </a:t>
            </a:r>
            <a:endParaRPr kumimoji="1" lang="en-US" altLang="zh-CN" sz="2800" dirty="0" smtClean="0">
              <a:latin typeface="+mn-lt"/>
              <a:ea typeface="魏碑"/>
              <a:cs typeface="魏碑"/>
            </a:endParaRPr>
          </a:p>
          <a:p>
            <a:pPr>
              <a:spcBef>
                <a:spcPct val="50000"/>
              </a:spcBef>
            </a:pPr>
            <a:r>
              <a:rPr kumimoji="1" lang="en-US" altLang="zh-CN" sz="2800" dirty="0" smtClean="0">
                <a:latin typeface="+mn-lt"/>
                <a:ea typeface="魏碑"/>
                <a:cs typeface="魏碑"/>
              </a:rPr>
              <a:t>Attractive </a:t>
            </a:r>
            <a:r>
              <a:rPr kumimoji="1" lang="en-US" altLang="zh-CN" sz="2800" dirty="0">
                <a:latin typeface="+mn-lt"/>
                <a:ea typeface="魏碑"/>
                <a:cs typeface="魏碑"/>
              </a:rPr>
              <a:t>Features in Hadoop : </a:t>
            </a:r>
          </a:p>
          <a:p>
            <a:pPr>
              <a:lnSpc>
                <a:spcPct val="90000"/>
              </a:lnSpc>
              <a:spcBef>
                <a:spcPct val="50000"/>
              </a:spcBef>
              <a:buClr>
                <a:srgbClr val="FFFF00"/>
              </a:buClr>
              <a:buFont typeface="Wingdings" pitchFamily="2" charset="2"/>
              <a:buChar char="n"/>
            </a:pPr>
            <a:r>
              <a:rPr kumimoji="1" lang="en-US" altLang="zh-CN" sz="2400" dirty="0">
                <a:latin typeface="+mn-lt"/>
                <a:ea typeface="魏碑"/>
                <a:cs typeface="魏碑"/>
              </a:rPr>
              <a:t>  </a:t>
            </a:r>
            <a:r>
              <a:rPr kumimoji="1" lang="en-US" altLang="zh-CN" sz="2400" dirty="0">
                <a:solidFill>
                  <a:schemeClr val="accent3">
                    <a:lumMod val="50000"/>
                  </a:schemeClr>
                </a:solidFill>
                <a:latin typeface="+mn-lt"/>
                <a:ea typeface="魏碑"/>
                <a:cs typeface="魏碑"/>
              </a:rPr>
              <a:t> </a:t>
            </a:r>
            <a:r>
              <a:rPr kumimoji="1" lang="en-US" altLang="zh-CN" sz="2800" dirty="0">
                <a:solidFill>
                  <a:schemeClr val="accent3">
                    <a:lumMod val="50000"/>
                  </a:schemeClr>
                </a:solidFill>
                <a:latin typeface="+mn-lt"/>
                <a:ea typeface="魏碑"/>
                <a:cs typeface="魏碑"/>
              </a:rPr>
              <a:t>Scalable </a:t>
            </a:r>
            <a:r>
              <a:rPr kumimoji="1" lang="en-US" altLang="zh-CN" sz="2800" dirty="0">
                <a:latin typeface="+mn-lt"/>
                <a:ea typeface="魏碑"/>
                <a:cs typeface="魏碑"/>
              </a:rPr>
              <a:t>:</a:t>
            </a:r>
            <a:r>
              <a:rPr kumimoji="1" lang="en-US" altLang="zh-CN" sz="2400" dirty="0">
                <a:latin typeface="+mn-lt"/>
                <a:ea typeface="魏碑"/>
                <a:cs typeface="魏碑"/>
              </a:rPr>
              <a:t>  can easily scale to store and process  </a:t>
            </a:r>
            <a:r>
              <a:rPr kumimoji="1" lang="en-US" altLang="zh-CN" sz="2400" dirty="0" err="1">
                <a:latin typeface="+mn-lt"/>
                <a:ea typeface="魏碑"/>
                <a:cs typeface="魏碑"/>
              </a:rPr>
              <a:t>petabytes</a:t>
            </a:r>
            <a:r>
              <a:rPr kumimoji="1" lang="en-US" altLang="zh-CN" sz="2400" dirty="0">
                <a:latin typeface="+mn-lt"/>
                <a:ea typeface="魏碑"/>
                <a:cs typeface="魏碑"/>
              </a:rPr>
              <a:t> of </a:t>
            </a:r>
            <a:br>
              <a:rPr kumimoji="1" lang="en-US" altLang="zh-CN" sz="2400" dirty="0">
                <a:latin typeface="+mn-lt"/>
                <a:ea typeface="魏碑"/>
                <a:cs typeface="魏碑"/>
              </a:rPr>
            </a:br>
            <a:r>
              <a:rPr kumimoji="1" lang="en-US" altLang="zh-CN" sz="2400" dirty="0">
                <a:latin typeface="+mn-lt"/>
                <a:ea typeface="魏碑"/>
                <a:cs typeface="魏碑"/>
              </a:rPr>
              <a:t>     data in the Web space</a:t>
            </a:r>
          </a:p>
          <a:p>
            <a:pPr>
              <a:lnSpc>
                <a:spcPct val="90000"/>
              </a:lnSpc>
              <a:spcBef>
                <a:spcPct val="50000"/>
              </a:spcBef>
              <a:buClr>
                <a:srgbClr val="FFFF00"/>
              </a:buClr>
              <a:buFont typeface="Wingdings" pitchFamily="2" charset="2"/>
              <a:buChar char="n"/>
            </a:pPr>
            <a:r>
              <a:rPr kumimoji="1" lang="en-US" altLang="zh-CN" sz="2400" dirty="0">
                <a:latin typeface="+mn-lt"/>
                <a:ea typeface="魏碑"/>
                <a:cs typeface="魏碑"/>
              </a:rPr>
              <a:t>  </a:t>
            </a:r>
            <a:r>
              <a:rPr kumimoji="1" lang="en-US" altLang="zh-CN" sz="2800" dirty="0">
                <a:solidFill>
                  <a:schemeClr val="accent3">
                    <a:lumMod val="50000"/>
                  </a:schemeClr>
                </a:solidFill>
                <a:latin typeface="+mn-lt"/>
                <a:ea typeface="魏碑"/>
                <a:cs typeface="魏碑"/>
              </a:rPr>
              <a:t>Economical</a:t>
            </a:r>
            <a:r>
              <a:rPr kumimoji="1" lang="en-US" altLang="zh-CN" sz="2800" dirty="0">
                <a:latin typeface="+mn-lt"/>
                <a:ea typeface="魏碑"/>
                <a:cs typeface="魏碑"/>
              </a:rPr>
              <a:t> :</a:t>
            </a:r>
            <a:r>
              <a:rPr kumimoji="1" lang="en-US" altLang="zh-CN" sz="2400" dirty="0">
                <a:latin typeface="+mn-lt"/>
                <a:ea typeface="魏碑"/>
                <a:cs typeface="魏碑"/>
              </a:rPr>
              <a:t> </a:t>
            </a:r>
            <a:r>
              <a:rPr lang="en-US" altLang="zh-CN" sz="2400" dirty="0">
                <a:latin typeface="+mn-lt"/>
                <a:ea typeface="魏碑"/>
                <a:cs typeface="魏碑"/>
              </a:rPr>
              <a:t>An open-source MapReduce minimizes the </a:t>
            </a:r>
            <a:br>
              <a:rPr lang="en-US" altLang="zh-CN" sz="2400" dirty="0">
                <a:latin typeface="+mn-lt"/>
                <a:ea typeface="魏碑"/>
                <a:cs typeface="魏碑"/>
              </a:rPr>
            </a:br>
            <a:r>
              <a:rPr lang="en-US" altLang="zh-CN" sz="2400" dirty="0">
                <a:latin typeface="+mn-lt"/>
                <a:ea typeface="魏碑"/>
                <a:cs typeface="魏碑"/>
              </a:rPr>
              <a:t>      overheads in task  spawning and massive data communication.</a:t>
            </a:r>
            <a:endParaRPr kumimoji="1" lang="en-US" altLang="zh-CN" sz="3600" dirty="0">
              <a:latin typeface="+mn-lt"/>
              <a:ea typeface="魏碑"/>
              <a:cs typeface="魏碑"/>
            </a:endParaRPr>
          </a:p>
          <a:p>
            <a:pPr>
              <a:lnSpc>
                <a:spcPct val="90000"/>
              </a:lnSpc>
              <a:spcBef>
                <a:spcPct val="50000"/>
              </a:spcBef>
              <a:buClr>
                <a:srgbClr val="FFFF00"/>
              </a:buClr>
              <a:buFont typeface="Wingdings" pitchFamily="2" charset="2"/>
              <a:buChar char="n"/>
            </a:pPr>
            <a:r>
              <a:rPr kumimoji="1" lang="en-US" altLang="zh-CN" sz="2400" dirty="0">
                <a:latin typeface="+mn-lt"/>
                <a:ea typeface="魏碑"/>
                <a:cs typeface="魏碑"/>
              </a:rPr>
              <a:t>  </a:t>
            </a:r>
            <a:r>
              <a:rPr kumimoji="1" lang="en-US" altLang="zh-CN" sz="2800" dirty="0">
                <a:solidFill>
                  <a:schemeClr val="accent3">
                    <a:lumMod val="50000"/>
                  </a:schemeClr>
                </a:solidFill>
                <a:latin typeface="+mn-lt"/>
                <a:ea typeface="魏碑"/>
                <a:cs typeface="魏碑"/>
              </a:rPr>
              <a:t>Efficient</a:t>
            </a:r>
            <a:r>
              <a:rPr kumimoji="1" lang="en-US" altLang="zh-CN" sz="2800" dirty="0">
                <a:latin typeface="+mn-lt"/>
                <a:ea typeface="魏碑"/>
                <a:cs typeface="魏碑"/>
              </a:rPr>
              <a:t>:</a:t>
            </a:r>
            <a:r>
              <a:rPr kumimoji="1" lang="en-US" altLang="zh-CN" sz="2400" dirty="0">
                <a:latin typeface="+mn-lt"/>
                <a:ea typeface="魏碑"/>
                <a:cs typeface="魏碑"/>
              </a:rPr>
              <a:t> Processing data with high-degree of parallelism </a:t>
            </a:r>
            <a:br>
              <a:rPr kumimoji="1" lang="en-US" altLang="zh-CN" sz="2400" dirty="0">
                <a:latin typeface="+mn-lt"/>
                <a:ea typeface="魏碑"/>
                <a:cs typeface="魏碑"/>
              </a:rPr>
            </a:br>
            <a:r>
              <a:rPr kumimoji="1" lang="en-US" altLang="zh-CN" sz="2400" dirty="0">
                <a:latin typeface="+mn-lt"/>
                <a:ea typeface="魏碑"/>
                <a:cs typeface="魏碑"/>
              </a:rPr>
              <a:t>     across a large number of commodity nodes</a:t>
            </a:r>
          </a:p>
          <a:p>
            <a:pPr>
              <a:lnSpc>
                <a:spcPct val="90000"/>
              </a:lnSpc>
              <a:spcBef>
                <a:spcPct val="50000"/>
              </a:spcBef>
              <a:buClr>
                <a:srgbClr val="FFFF00"/>
              </a:buClr>
              <a:buFont typeface="Wingdings" pitchFamily="2" charset="2"/>
              <a:buChar char="n"/>
            </a:pPr>
            <a:r>
              <a:rPr kumimoji="1" lang="en-US" altLang="zh-CN" sz="2400" dirty="0">
                <a:latin typeface="+mn-lt"/>
                <a:ea typeface="魏碑"/>
                <a:cs typeface="魏碑"/>
              </a:rPr>
              <a:t>   </a:t>
            </a:r>
            <a:r>
              <a:rPr kumimoji="1" lang="en-US" altLang="zh-CN" sz="2800" dirty="0">
                <a:solidFill>
                  <a:schemeClr val="accent3">
                    <a:lumMod val="50000"/>
                  </a:schemeClr>
                </a:solidFill>
                <a:latin typeface="+mn-lt"/>
                <a:ea typeface="魏碑"/>
                <a:cs typeface="魏碑"/>
              </a:rPr>
              <a:t>Reliable</a:t>
            </a:r>
            <a:r>
              <a:rPr kumimoji="1" lang="en-US" altLang="zh-CN" sz="2800" dirty="0">
                <a:latin typeface="+mn-lt"/>
                <a:ea typeface="魏碑"/>
                <a:cs typeface="魏碑"/>
              </a:rPr>
              <a:t> :</a:t>
            </a:r>
            <a:r>
              <a:rPr kumimoji="1" lang="en-US" altLang="zh-CN" sz="2400" dirty="0">
                <a:latin typeface="+mn-lt"/>
                <a:ea typeface="魏碑"/>
                <a:cs typeface="魏碑"/>
              </a:rPr>
              <a:t>  Automatically maintains multiple copies of  data to </a:t>
            </a:r>
            <a:br>
              <a:rPr kumimoji="1" lang="en-US" altLang="zh-CN" sz="2400" dirty="0">
                <a:latin typeface="+mn-lt"/>
                <a:ea typeface="魏碑"/>
                <a:cs typeface="魏碑"/>
              </a:rPr>
            </a:br>
            <a:r>
              <a:rPr kumimoji="1" lang="en-US" altLang="zh-CN" sz="2400" dirty="0">
                <a:latin typeface="+mn-lt"/>
                <a:ea typeface="魏碑"/>
                <a:cs typeface="魏碑"/>
              </a:rPr>
              <a:t>     facilitate redeployment of computing tasks on failures</a:t>
            </a:r>
          </a:p>
        </p:txBody>
      </p:sp>
      <p:sp>
        <p:nvSpPr>
          <p:cNvPr id="5" name="Rectangle 2"/>
          <p:cNvSpPr>
            <a:spLocks noGrp="1" noChangeArrowheads="1"/>
          </p:cNvSpPr>
          <p:nvPr>
            <p:ph type="title"/>
          </p:nvPr>
        </p:nvSpPr>
        <p:spPr>
          <a:xfrm>
            <a:off x="642910" y="274638"/>
            <a:ext cx="8290778" cy="796908"/>
          </a:xfr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normAutofit/>
          </a:bodyPr>
          <a:lstStyle/>
          <a:p>
            <a:pPr algn="ctr">
              <a:lnSpc>
                <a:spcPct val="80000"/>
              </a:lnSpc>
            </a:pPr>
            <a:r>
              <a:rPr lang="en-US" altLang="zh-CN" sz="4400" b="0" dirty="0" smtClean="0">
                <a:solidFill>
                  <a:schemeClr val="accent3">
                    <a:lumMod val="50000"/>
                  </a:schemeClr>
                </a:solidFill>
                <a:effectLst/>
                <a:ea typeface="宋体" pitchFamily="2" charset="-122"/>
              </a:rPr>
              <a:t>Hadoop MapReduce</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928662" y="274638"/>
            <a:ext cx="8005026" cy="796908"/>
          </a:xfrm>
        </p:spPr>
        <p:txBody>
          <a:bodyPr/>
          <a:lstStyle/>
          <a:p>
            <a:pPr algn="ctr" eaLnBrk="1" hangingPunct="1"/>
            <a:r>
              <a:rPr lang="en-US" dirty="0" smtClean="0">
                <a:solidFill>
                  <a:schemeClr val="accent3">
                    <a:lumMod val="50000"/>
                  </a:schemeClr>
                </a:solidFill>
              </a:rPr>
              <a:t>Basic Features of a File System</a:t>
            </a:r>
          </a:p>
        </p:txBody>
      </p:sp>
      <p:sp>
        <p:nvSpPr>
          <p:cNvPr id="15363" name="Content Placeholder 2"/>
          <p:cNvSpPr>
            <a:spLocks noGrp="1"/>
          </p:cNvSpPr>
          <p:nvPr>
            <p:ph sz="quarter" idx="1"/>
          </p:nvPr>
        </p:nvSpPr>
        <p:spPr>
          <a:xfrm>
            <a:off x="1000099" y="1527175"/>
            <a:ext cx="7805763" cy="4572000"/>
          </a:xfrm>
        </p:spPr>
        <p:txBody>
          <a:bodyPr/>
          <a:lstStyle/>
          <a:p>
            <a:pPr eaLnBrk="1" hangingPunct="1"/>
            <a:r>
              <a:rPr lang="en-US" dirty="0" smtClean="0"/>
              <a:t>A Distributed File system must provide the following features</a:t>
            </a:r>
          </a:p>
          <a:p>
            <a:pPr lvl="1"/>
            <a:r>
              <a:rPr lang="en-US" dirty="0" smtClean="0"/>
              <a:t>Performance</a:t>
            </a:r>
          </a:p>
          <a:p>
            <a:pPr lvl="1"/>
            <a:r>
              <a:rPr lang="en-US" dirty="0" smtClean="0"/>
              <a:t>Scalability</a:t>
            </a:r>
          </a:p>
          <a:p>
            <a:pPr lvl="1"/>
            <a:r>
              <a:rPr lang="en-US" dirty="0" smtClean="0"/>
              <a:t>Concurrency control</a:t>
            </a:r>
          </a:p>
          <a:p>
            <a:pPr lvl="1"/>
            <a:r>
              <a:rPr lang="en-US" dirty="0" smtClean="0"/>
              <a:t>Fault Tolerance</a:t>
            </a:r>
          </a:p>
          <a:p>
            <a:pPr lvl="1"/>
            <a:r>
              <a:rPr lang="en-US" dirty="0" smtClean="0"/>
              <a:t>Security requirements</a:t>
            </a:r>
          </a:p>
          <a:p>
            <a:pPr eaLnBrk="1" hangingPunct="1"/>
            <a:endParaRPr lang="en-US" dirty="0" smtClean="0"/>
          </a:p>
          <a:p>
            <a:pPr eaLnBrk="1" hangingPunct="1"/>
            <a:endParaRPr lang="en-US" dirty="0" smtClean="0"/>
          </a:p>
        </p:txBody>
      </p:sp>
      <p:sp>
        <p:nvSpPr>
          <p:cNvPr id="5" name="Slide Number Placeholder 4"/>
          <p:cNvSpPr>
            <a:spLocks noGrp="1"/>
          </p:cNvSpPr>
          <p:nvPr>
            <p:ph type="sldNum" sz="quarter" idx="12"/>
          </p:nvPr>
        </p:nvSpPr>
        <p:spPr/>
        <p:txBody>
          <a:bodyPr/>
          <a:lstStyle/>
          <a:p>
            <a:pPr>
              <a:defRPr/>
            </a:pPr>
            <a:fld id="{F9BC6CE7-5862-454C-8EE5-A81F15D71E0A}" type="slidenum">
              <a:rPr lang="en-US"/>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928662" y="274638"/>
            <a:ext cx="8005026" cy="796908"/>
          </a:xfrm>
        </p:spPr>
        <p:txBody>
          <a:bodyPr/>
          <a:lstStyle/>
          <a:p>
            <a:pPr algn="ctr" eaLnBrk="1" hangingPunct="1"/>
            <a:r>
              <a:rPr lang="en-US" dirty="0" smtClean="0">
                <a:solidFill>
                  <a:schemeClr val="accent3">
                    <a:lumMod val="50000"/>
                  </a:schemeClr>
                </a:solidFill>
              </a:rPr>
              <a:t>Basic Features: HDFS</a:t>
            </a:r>
          </a:p>
        </p:txBody>
      </p:sp>
      <p:sp>
        <p:nvSpPr>
          <p:cNvPr id="15363" name="Content Placeholder 2"/>
          <p:cNvSpPr>
            <a:spLocks noGrp="1"/>
          </p:cNvSpPr>
          <p:nvPr>
            <p:ph sz="quarter" idx="1"/>
          </p:nvPr>
        </p:nvSpPr>
        <p:spPr>
          <a:xfrm>
            <a:off x="1000099" y="1527175"/>
            <a:ext cx="7805763" cy="4572000"/>
          </a:xfrm>
        </p:spPr>
        <p:txBody>
          <a:bodyPr/>
          <a:lstStyle/>
          <a:p>
            <a:pPr eaLnBrk="1" hangingPunct="1"/>
            <a:r>
              <a:rPr lang="en-US" dirty="0" smtClean="0"/>
              <a:t>Highly fault-tolerant</a:t>
            </a:r>
          </a:p>
          <a:p>
            <a:pPr eaLnBrk="1" hangingPunct="1"/>
            <a:r>
              <a:rPr lang="en-US" dirty="0" smtClean="0"/>
              <a:t>High throughput</a:t>
            </a:r>
          </a:p>
          <a:p>
            <a:pPr eaLnBrk="1" hangingPunct="1"/>
            <a:r>
              <a:rPr lang="en-US" dirty="0" smtClean="0"/>
              <a:t>Suitable for applications with large data sets</a:t>
            </a:r>
          </a:p>
          <a:p>
            <a:pPr eaLnBrk="1" hangingPunct="1"/>
            <a:r>
              <a:rPr lang="en-US" dirty="0" smtClean="0"/>
              <a:t>Streaming access to file system data</a:t>
            </a:r>
          </a:p>
          <a:p>
            <a:pPr eaLnBrk="1" hangingPunct="1"/>
            <a:r>
              <a:rPr lang="en-US" dirty="0" smtClean="0"/>
              <a:t>Can be built out of commodity hardware </a:t>
            </a:r>
          </a:p>
          <a:p>
            <a:pPr eaLnBrk="1" hangingPunct="1"/>
            <a:r>
              <a:rPr lang="en-US" dirty="0" smtClean="0">
                <a:solidFill>
                  <a:srgbClr val="C00000"/>
                </a:solidFill>
              </a:rPr>
              <a:t>Security is not supported by HDFS</a:t>
            </a:r>
          </a:p>
          <a:p>
            <a:pPr eaLnBrk="1" hangingPunct="1"/>
            <a:endParaRPr lang="en-US" dirty="0" smtClean="0"/>
          </a:p>
          <a:p>
            <a:pPr eaLnBrk="1" hangingPunct="1"/>
            <a:endParaRPr lang="en-US" dirty="0" smtClean="0"/>
          </a:p>
        </p:txBody>
      </p:sp>
      <p:sp>
        <p:nvSpPr>
          <p:cNvPr id="5" name="Slide Number Placeholder 4"/>
          <p:cNvSpPr>
            <a:spLocks noGrp="1"/>
          </p:cNvSpPr>
          <p:nvPr>
            <p:ph type="sldNum" sz="quarter" idx="12"/>
          </p:nvPr>
        </p:nvSpPr>
        <p:spPr/>
        <p:txBody>
          <a:bodyPr/>
          <a:lstStyle/>
          <a:p>
            <a:pPr>
              <a:defRPr/>
            </a:pPr>
            <a:fld id="{F9BC6CE7-5862-454C-8EE5-A81F15D71E0A}" type="slidenum">
              <a:rPr lang="en-US"/>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714348" y="274638"/>
            <a:ext cx="8219340" cy="939784"/>
          </a:xfrm>
        </p:spPr>
        <p:txBody>
          <a:bodyPr/>
          <a:lstStyle/>
          <a:p>
            <a:pPr algn="ctr" eaLnBrk="1" hangingPunct="1"/>
            <a:r>
              <a:rPr lang="en-US" dirty="0" smtClean="0">
                <a:solidFill>
                  <a:schemeClr val="accent3">
                    <a:lumMod val="50000"/>
                  </a:schemeClr>
                </a:solidFill>
              </a:rPr>
              <a:t>Fault tolerance</a:t>
            </a:r>
          </a:p>
        </p:txBody>
      </p:sp>
      <p:sp>
        <p:nvSpPr>
          <p:cNvPr id="16387" name="Content Placeholder 2"/>
          <p:cNvSpPr>
            <a:spLocks noGrp="1"/>
          </p:cNvSpPr>
          <p:nvPr>
            <p:ph sz="quarter" idx="1"/>
          </p:nvPr>
        </p:nvSpPr>
        <p:spPr>
          <a:xfrm>
            <a:off x="642911" y="1357298"/>
            <a:ext cx="8162952" cy="5214974"/>
          </a:xfrm>
        </p:spPr>
        <p:txBody>
          <a:bodyPr>
            <a:normAutofit fontScale="92500"/>
          </a:bodyPr>
          <a:lstStyle/>
          <a:p>
            <a:pPr eaLnBrk="1" hangingPunct="1"/>
            <a:r>
              <a:rPr lang="en-US" dirty="0" smtClean="0"/>
              <a:t>Failure is the norm rather than exception</a:t>
            </a:r>
          </a:p>
          <a:p>
            <a:pPr eaLnBrk="1" hangingPunct="1"/>
            <a:r>
              <a:rPr lang="en-US" dirty="0" smtClean="0"/>
              <a:t>A HDFS instance may consist of thousands of server machines, each storing part of the file system’s data.</a:t>
            </a:r>
          </a:p>
          <a:p>
            <a:pPr eaLnBrk="1" hangingPunct="1"/>
            <a:r>
              <a:rPr lang="en-US" dirty="0" smtClean="0"/>
              <a:t>Since we have huge number of components and that each component has non-trivial probability of failure means that there is always some component that is non-functional.</a:t>
            </a:r>
          </a:p>
          <a:p>
            <a:pPr eaLnBrk="1" hangingPunct="1"/>
            <a:r>
              <a:rPr lang="en-US" dirty="0" smtClean="0"/>
              <a:t>Detection of faults and quick, automatic recovery from them is a core architectural goal of HDFS.</a:t>
            </a:r>
          </a:p>
        </p:txBody>
      </p:sp>
      <p:sp>
        <p:nvSpPr>
          <p:cNvPr id="5" name="Slide Number Placeholder 4"/>
          <p:cNvSpPr>
            <a:spLocks noGrp="1"/>
          </p:cNvSpPr>
          <p:nvPr>
            <p:ph type="sldNum" sz="quarter" idx="12"/>
          </p:nvPr>
        </p:nvSpPr>
        <p:spPr/>
        <p:txBody>
          <a:bodyPr/>
          <a:lstStyle/>
          <a:p>
            <a:pPr>
              <a:defRPr/>
            </a:pPr>
            <a:fld id="{31E17D1D-9CA5-48CF-932D-0542224C8A2D}" type="slidenum">
              <a:rPr lang="en-US"/>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8219340" cy="868346"/>
          </a:xfrm>
        </p:spPr>
        <p:txBody>
          <a:bodyPr/>
          <a:lstStyle/>
          <a:p>
            <a:pPr algn="ctr"/>
            <a:r>
              <a:rPr lang="en-US" dirty="0" smtClean="0"/>
              <a:t>Streaming Data</a:t>
            </a:r>
            <a:endParaRPr lang="en-IN" dirty="0"/>
          </a:p>
        </p:txBody>
      </p:sp>
      <p:sp>
        <p:nvSpPr>
          <p:cNvPr id="3" name="Content Placeholder 2"/>
          <p:cNvSpPr>
            <a:spLocks noGrp="1"/>
          </p:cNvSpPr>
          <p:nvPr>
            <p:ph idx="1"/>
          </p:nvPr>
        </p:nvSpPr>
        <p:spPr>
          <a:xfrm>
            <a:off x="571472" y="1447800"/>
            <a:ext cx="8362216" cy="5053034"/>
          </a:xfrm>
        </p:spPr>
        <p:txBody>
          <a:bodyPr>
            <a:normAutofit fontScale="92500"/>
          </a:bodyPr>
          <a:lstStyle/>
          <a:p>
            <a:pPr algn="just"/>
            <a:r>
              <a:rPr lang="en-IN" dirty="0" smtClean="0"/>
              <a:t>Streaming access enables data to be transferred in the form of a steady and continuous stream. </a:t>
            </a:r>
          </a:p>
          <a:p>
            <a:pPr algn="just"/>
            <a:r>
              <a:rPr lang="en-IN" dirty="0" smtClean="0"/>
              <a:t>This means if data from a file in HDFS needs to be processed, HDFS starts sending the data as it reads the file and does not wait for the entire file to be read. </a:t>
            </a:r>
          </a:p>
          <a:p>
            <a:pPr algn="just"/>
            <a:r>
              <a:rPr lang="en-IN" dirty="0" smtClean="0"/>
              <a:t>The client who is consuming this data starts processing the data immediately, as it receives the stream from HDFS. </a:t>
            </a:r>
          </a:p>
          <a:p>
            <a:pPr algn="just"/>
            <a:r>
              <a:rPr lang="en-IN" dirty="0" smtClean="0"/>
              <a:t>This makes data processing really fast</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00034" y="274638"/>
            <a:ext cx="8433654" cy="796908"/>
          </a:xfrm>
        </p:spPr>
        <p:txBody>
          <a:bodyPr/>
          <a:lstStyle/>
          <a:p>
            <a:pPr algn="ctr" eaLnBrk="1" hangingPunct="1"/>
            <a:r>
              <a:rPr lang="en-US" dirty="0" smtClean="0">
                <a:solidFill>
                  <a:schemeClr val="accent3">
                    <a:lumMod val="50000"/>
                  </a:schemeClr>
                </a:solidFill>
              </a:rPr>
              <a:t>Data Characteristics</a:t>
            </a:r>
          </a:p>
        </p:txBody>
      </p:sp>
      <p:sp>
        <p:nvSpPr>
          <p:cNvPr id="3" name="Content Placeholder 2"/>
          <p:cNvSpPr>
            <a:spLocks noGrp="1"/>
          </p:cNvSpPr>
          <p:nvPr>
            <p:ph sz="quarter" idx="1"/>
          </p:nvPr>
        </p:nvSpPr>
        <p:spPr>
          <a:xfrm>
            <a:off x="714349" y="1142984"/>
            <a:ext cx="8091514" cy="5429288"/>
          </a:xfrm>
        </p:spPr>
        <p:txBody>
          <a:bodyPr>
            <a:normAutofit fontScale="85000" lnSpcReduction="10000"/>
          </a:bodyPr>
          <a:lstStyle/>
          <a:p>
            <a:pPr marL="274320" indent="-274320" eaLnBrk="1" fontAlgn="auto" hangingPunct="1">
              <a:spcAft>
                <a:spcPts val="0"/>
              </a:spcAft>
              <a:buFont typeface="Wingdings 2"/>
              <a:buChar char=""/>
              <a:defRPr/>
            </a:pPr>
            <a:r>
              <a:rPr lang="en-US" dirty="0" smtClean="0"/>
              <a:t>Streaming data access</a:t>
            </a:r>
          </a:p>
          <a:p>
            <a:pPr marL="274320" indent="-274320" eaLnBrk="1" fontAlgn="auto" hangingPunct="1">
              <a:spcAft>
                <a:spcPts val="0"/>
              </a:spcAft>
              <a:buFont typeface="Wingdings 2"/>
              <a:buChar char=""/>
              <a:defRPr/>
            </a:pPr>
            <a:r>
              <a:rPr lang="en-US" dirty="0" smtClean="0"/>
              <a:t>Applications need streaming access to data</a:t>
            </a:r>
          </a:p>
          <a:p>
            <a:pPr marL="274320" indent="-274320" eaLnBrk="1" fontAlgn="auto" hangingPunct="1">
              <a:spcAft>
                <a:spcPts val="0"/>
              </a:spcAft>
              <a:buFont typeface="Wingdings 2"/>
              <a:buChar char=""/>
              <a:defRPr/>
            </a:pPr>
            <a:r>
              <a:rPr lang="en-US" dirty="0" smtClean="0"/>
              <a:t>Batch processing rather than interactive user access.</a:t>
            </a:r>
          </a:p>
          <a:p>
            <a:pPr marL="274320" indent="-274320" eaLnBrk="1" fontAlgn="auto" hangingPunct="1">
              <a:spcAft>
                <a:spcPts val="0"/>
              </a:spcAft>
              <a:buFont typeface="Wingdings 2"/>
              <a:buChar char=""/>
              <a:defRPr/>
            </a:pPr>
            <a:r>
              <a:rPr lang="en-US" dirty="0" smtClean="0">
                <a:solidFill>
                  <a:srgbClr val="0070C0"/>
                </a:solidFill>
              </a:rPr>
              <a:t>Large data sets and files</a:t>
            </a:r>
            <a:r>
              <a:rPr lang="en-US" dirty="0" smtClean="0"/>
              <a:t>: gigabytes to terabytes size</a:t>
            </a:r>
          </a:p>
          <a:p>
            <a:pPr marL="274320" indent="-274320" eaLnBrk="1" fontAlgn="auto" hangingPunct="1">
              <a:spcAft>
                <a:spcPts val="0"/>
              </a:spcAft>
              <a:buFont typeface="Wingdings 2"/>
              <a:buChar char=""/>
              <a:defRPr/>
            </a:pPr>
            <a:r>
              <a:rPr lang="en-US" dirty="0" smtClean="0"/>
              <a:t>High aggregate data bandwidth</a:t>
            </a:r>
          </a:p>
          <a:p>
            <a:pPr marL="274320" indent="-274320" eaLnBrk="1" fontAlgn="auto" hangingPunct="1">
              <a:spcAft>
                <a:spcPts val="0"/>
              </a:spcAft>
              <a:buFont typeface="Wingdings 2"/>
              <a:buChar char=""/>
              <a:defRPr/>
            </a:pPr>
            <a:r>
              <a:rPr lang="en-US" dirty="0" smtClean="0"/>
              <a:t>Scale to hundreds of nodes in a cluster</a:t>
            </a:r>
          </a:p>
          <a:p>
            <a:pPr marL="274320" indent="-274320" eaLnBrk="1" fontAlgn="auto" hangingPunct="1">
              <a:spcAft>
                <a:spcPts val="0"/>
              </a:spcAft>
              <a:buFont typeface="Wingdings 2"/>
              <a:buChar char=""/>
              <a:defRPr/>
            </a:pPr>
            <a:r>
              <a:rPr lang="en-US" dirty="0" smtClean="0"/>
              <a:t>Tens of millions of files in a single instance</a:t>
            </a:r>
          </a:p>
          <a:p>
            <a:pPr marL="274320" indent="-274320" eaLnBrk="1" fontAlgn="auto" hangingPunct="1">
              <a:spcAft>
                <a:spcPts val="0"/>
              </a:spcAft>
              <a:buFont typeface="Wingdings 2"/>
              <a:buChar char=""/>
              <a:defRPr/>
            </a:pPr>
            <a:r>
              <a:rPr lang="en-US" dirty="0" smtClean="0">
                <a:solidFill>
                  <a:srgbClr val="0070C0"/>
                </a:solidFill>
              </a:rPr>
              <a:t>Write-once-read-many: </a:t>
            </a:r>
            <a:r>
              <a:rPr lang="en-US" dirty="0" smtClean="0"/>
              <a:t>a file once created, written and closed need not be changed – this assumption simplifies coherency. </a:t>
            </a:r>
            <a:r>
              <a:rPr lang="en-US" dirty="0" smtClean="0">
                <a:solidFill>
                  <a:srgbClr val="0070C0"/>
                </a:solidFill>
              </a:rPr>
              <a:t>No Data Appending </a:t>
            </a:r>
            <a:r>
              <a:rPr lang="en-US" dirty="0" smtClean="0"/>
              <a:t>as in GFS</a:t>
            </a:r>
          </a:p>
          <a:p>
            <a:pPr marL="274320" indent="-274320" eaLnBrk="1" fontAlgn="auto" hangingPunct="1">
              <a:spcAft>
                <a:spcPts val="0"/>
              </a:spcAft>
              <a:buFont typeface="Wingdings 2"/>
              <a:buChar char=""/>
              <a:defRPr/>
            </a:pPr>
            <a:r>
              <a:rPr lang="en-US" dirty="0" smtClean="0"/>
              <a:t>A map-reduce application or web-crawler application fits perfectly with this model.</a:t>
            </a:r>
            <a:endParaRPr lang="en-US" dirty="0"/>
          </a:p>
        </p:txBody>
      </p:sp>
      <p:sp>
        <p:nvSpPr>
          <p:cNvPr id="5" name="Slide Number Placeholder 4"/>
          <p:cNvSpPr>
            <a:spLocks noGrp="1"/>
          </p:cNvSpPr>
          <p:nvPr>
            <p:ph type="sldNum" sz="quarter" idx="12"/>
          </p:nvPr>
        </p:nvSpPr>
        <p:spPr/>
        <p:txBody>
          <a:bodyPr/>
          <a:lstStyle/>
          <a:p>
            <a:pPr>
              <a:defRPr/>
            </a:pPr>
            <a:fld id="{8F979B24-1138-4F34-9490-1F009A2C23F1}" type="slidenum">
              <a:rPr lang="en-US"/>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a:xfrm>
            <a:off x="2578392" y="2600325"/>
            <a:ext cx="6400800" cy="1828807"/>
          </a:xfrm>
        </p:spPr>
        <p:txBody>
          <a:bodyPr/>
          <a:lstStyle/>
          <a:p>
            <a:pPr algn="ctr" eaLnBrk="1" hangingPunct="1"/>
            <a:r>
              <a:rPr lang="en-US" dirty="0" smtClean="0"/>
              <a:t>Architecture of HDFS</a:t>
            </a:r>
          </a:p>
        </p:txBody>
      </p:sp>
      <p:sp>
        <p:nvSpPr>
          <p:cNvPr id="5" name="Slide Number Placeholder 4"/>
          <p:cNvSpPr>
            <a:spLocks noGrp="1"/>
          </p:cNvSpPr>
          <p:nvPr>
            <p:ph type="sldNum" sz="quarter" idx="12"/>
          </p:nvPr>
        </p:nvSpPr>
        <p:spPr/>
        <p:txBody>
          <a:bodyPr/>
          <a:lstStyle/>
          <a:p>
            <a:pPr>
              <a:defRPr/>
            </a:pPr>
            <a:fld id="{A733E69A-527C-4935-ADA3-27B900D9D02C}" type="slidenum">
              <a:rPr lang="en-US"/>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00034" y="274638"/>
            <a:ext cx="8433654" cy="868346"/>
          </a:xfrm>
        </p:spPr>
        <p:txBody>
          <a:bodyPr/>
          <a:lstStyle/>
          <a:p>
            <a:pPr algn="ctr" eaLnBrk="1" hangingPunct="1"/>
            <a:r>
              <a:rPr lang="en-US" dirty="0" err="1" smtClean="0">
                <a:solidFill>
                  <a:schemeClr val="accent3">
                    <a:lumMod val="50000"/>
                  </a:schemeClr>
                </a:solidFill>
              </a:rPr>
              <a:t>Namenode</a:t>
            </a:r>
            <a:r>
              <a:rPr lang="en-US" dirty="0" smtClean="0">
                <a:solidFill>
                  <a:schemeClr val="accent3">
                    <a:lumMod val="50000"/>
                  </a:schemeClr>
                </a:solidFill>
              </a:rPr>
              <a:t> and </a:t>
            </a:r>
            <a:r>
              <a:rPr lang="en-US" dirty="0" err="1" smtClean="0">
                <a:solidFill>
                  <a:schemeClr val="accent3">
                    <a:lumMod val="50000"/>
                  </a:schemeClr>
                </a:solidFill>
              </a:rPr>
              <a:t>Datanodes</a:t>
            </a:r>
            <a:endParaRPr lang="en-US" dirty="0" smtClean="0">
              <a:solidFill>
                <a:schemeClr val="accent3">
                  <a:lumMod val="50000"/>
                </a:schemeClr>
              </a:solidFill>
            </a:endParaRPr>
          </a:p>
        </p:txBody>
      </p:sp>
      <p:sp>
        <p:nvSpPr>
          <p:cNvPr id="3" name="Content Placeholder 2"/>
          <p:cNvSpPr>
            <a:spLocks noGrp="1"/>
          </p:cNvSpPr>
          <p:nvPr>
            <p:ph sz="quarter" idx="1"/>
          </p:nvPr>
        </p:nvSpPr>
        <p:spPr>
          <a:xfrm>
            <a:off x="785785" y="1214422"/>
            <a:ext cx="8020077" cy="5286412"/>
          </a:xfrm>
        </p:spPr>
        <p:txBody>
          <a:bodyPr>
            <a:normAutofit fontScale="77500" lnSpcReduction="20000"/>
          </a:bodyPr>
          <a:lstStyle/>
          <a:p>
            <a:pPr marL="274320" indent="-274320" eaLnBrk="1" fontAlgn="auto" hangingPunct="1">
              <a:spcAft>
                <a:spcPts val="0"/>
              </a:spcAft>
              <a:buFont typeface="Wingdings 2"/>
              <a:buChar char=""/>
              <a:defRPr/>
            </a:pPr>
            <a:r>
              <a:rPr lang="en-US" dirty="0" smtClean="0">
                <a:solidFill>
                  <a:srgbClr val="0070C0"/>
                </a:solidFill>
              </a:rPr>
              <a:t>Master/slave architecture</a:t>
            </a:r>
          </a:p>
          <a:p>
            <a:pPr marL="274320" indent="-274320" eaLnBrk="1" fontAlgn="auto" hangingPunct="1">
              <a:spcAft>
                <a:spcPts val="0"/>
              </a:spcAft>
              <a:buFont typeface="Wingdings 2"/>
              <a:buChar char=""/>
              <a:defRPr/>
            </a:pPr>
            <a:r>
              <a:rPr lang="en-US" dirty="0" smtClean="0"/>
              <a:t>HDFS cluster consists of a single </a:t>
            </a:r>
            <a:r>
              <a:rPr lang="en-US" b="1" dirty="0" smtClean="0"/>
              <a:t>Namenode</a:t>
            </a:r>
            <a:r>
              <a:rPr lang="en-US" dirty="0" smtClean="0"/>
              <a:t>, a master server that manages the file system namespace, Metadata and regulates access to files by clients.</a:t>
            </a:r>
          </a:p>
          <a:p>
            <a:pPr marL="274320" indent="-274320" eaLnBrk="1" fontAlgn="auto" hangingPunct="1">
              <a:spcAft>
                <a:spcPts val="0"/>
              </a:spcAft>
              <a:buFont typeface="Wingdings 2"/>
              <a:buChar char=""/>
              <a:defRPr/>
            </a:pPr>
            <a:r>
              <a:rPr lang="en-US" dirty="0" smtClean="0"/>
              <a:t>There are a number of </a:t>
            </a:r>
            <a:r>
              <a:rPr lang="en-US" b="1" dirty="0" smtClean="0"/>
              <a:t>DataNodes </a:t>
            </a:r>
            <a:r>
              <a:rPr lang="en-US" dirty="0" smtClean="0"/>
              <a:t>usually one per node in a cluster.</a:t>
            </a:r>
          </a:p>
          <a:p>
            <a:pPr marL="274320" indent="-274320" eaLnBrk="1" fontAlgn="auto" hangingPunct="1">
              <a:spcAft>
                <a:spcPts val="0"/>
              </a:spcAft>
              <a:buFont typeface="Wingdings 2"/>
              <a:buChar char=""/>
              <a:defRPr/>
            </a:pPr>
            <a:r>
              <a:rPr lang="en-US" dirty="0" smtClean="0"/>
              <a:t>The DataNodes manage storage attached to the nodes that they run on.</a:t>
            </a:r>
          </a:p>
          <a:p>
            <a:pPr marL="274320" indent="-274320" eaLnBrk="1" fontAlgn="auto" hangingPunct="1">
              <a:spcAft>
                <a:spcPts val="0"/>
              </a:spcAft>
              <a:buFont typeface="Wingdings 2"/>
              <a:buChar char=""/>
              <a:defRPr/>
            </a:pPr>
            <a:r>
              <a:rPr lang="en-US" dirty="0" smtClean="0"/>
              <a:t>HDFS exposes a file system namespace and allows user data to be stored in files.</a:t>
            </a:r>
          </a:p>
          <a:p>
            <a:pPr marL="274320" indent="-274320" eaLnBrk="1" fontAlgn="auto" hangingPunct="1">
              <a:spcAft>
                <a:spcPts val="0"/>
              </a:spcAft>
              <a:buFont typeface="Wingdings 2"/>
              <a:buChar char=""/>
              <a:defRPr/>
            </a:pPr>
            <a:r>
              <a:rPr lang="en-US" dirty="0" smtClean="0"/>
              <a:t>A file is split into one or more blocks and set of blocks are stored in DataNodes.</a:t>
            </a:r>
          </a:p>
          <a:p>
            <a:pPr marL="274320" indent="-274320" eaLnBrk="1" fontAlgn="auto" hangingPunct="1">
              <a:spcAft>
                <a:spcPts val="0"/>
              </a:spcAft>
              <a:buFont typeface="Wingdings 2"/>
              <a:buChar char=""/>
              <a:defRPr/>
            </a:pPr>
            <a:r>
              <a:rPr lang="en-US" dirty="0" smtClean="0">
                <a:solidFill>
                  <a:srgbClr val="0070C0"/>
                </a:solidFill>
              </a:rPr>
              <a:t>DataNodes</a:t>
            </a:r>
            <a:r>
              <a:rPr lang="en-US" dirty="0" smtClean="0"/>
              <a:t>: serves read, write requests, performs block creation, deletion, and replication upon instruction from Namenode.</a:t>
            </a:r>
            <a:endParaRPr lang="en-US" dirty="0"/>
          </a:p>
        </p:txBody>
      </p:sp>
      <p:sp>
        <p:nvSpPr>
          <p:cNvPr id="5" name="Slide Number Placeholder 4"/>
          <p:cNvSpPr>
            <a:spLocks noGrp="1"/>
          </p:cNvSpPr>
          <p:nvPr>
            <p:ph type="sldNum" sz="quarter" idx="12"/>
          </p:nvPr>
        </p:nvSpPr>
        <p:spPr/>
        <p:txBody>
          <a:bodyPr/>
          <a:lstStyle/>
          <a:p>
            <a:pPr>
              <a:defRPr/>
            </a:pPr>
            <a:fld id="{36F07AD7-AC8E-4440-BFF6-1759F0573D37}" type="slidenum">
              <a:rPr lang="en-US"/>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0025"/>
            <a:ext cx="8393113" cy="1108270"/>
          </a:xfrm>
        </p:spPr>
        <p:txBody>
          <a:bodyPr>
            <a:normAutofit/>
          </a:bodyPr>
          <a:lstStyle/>
          <a:p>
            <a:pPr algn="ctr">
              <a:defRPr/>
            </a:pPr>
            <a:r>
              <a:rPr lang="en-US" sz="3200" b="0" dirty="0" smtClean="0">
                <a:effectLst/>
              </a:rPr>
              <a:t>Motivation for Programming Paradigm</a:t>
            </a:r>
            <a:endParaRPr lang="en-US" sz="3200" b="0" dirty="0">
              <a:effectLst/>
            </a:endParaRPr>
          </a:p>
        </p:txBody>
      </p:sp>
      <p:sp>
        <p:nvSpPr>
          <p:cNvPr id="3" name="Content Placeholder 2"/>
          <p:cNvSpPr>
            <a:spLocks noGrp="1"/>
          </p:cNvSpPr>
          <p:nvPr>
            <p:ph idx="1"/>
          </p:nvPr>
        </p:nvSpPr>
        <p:spPr>
          <a:xfrm>
            <a:off x="642910" y="1308295"/>
            <a:ext cx="8126440" cy="4965895"/>
          </a:xfrm>
        </p:spPr>
        <p:txBody>
          <a:bodyPr>
            <a:normAutofit/>
          </a:bodyPr>
          <a:lstStyle/>
          <a:p>
            <a:pPr>
              <a:defRPr/>
            </a:pPr>
            <a:r>
              <a:rPr lang="en-US" dirty="0" smtClean="0"/>
              <a:t>To </a:t>
            </a:r>
            <a:r>
              <a:rPr lang="en-US" dirty="0" smtClean="0">
                <a:solidFill>
                  <a:srgbClr val="C00000"/>
                </a:solidFill>
              </a:rPr>
              <a:t>improve</a:t>
            </a:r>
            <a:r>
              <a:rPr lang="en-US" dirty="0" smtClean="0"/>
              <a:t> </a:t>
            </a:r>
            <a:r>
              <a:rPr lang="en-US" dirty="0" smtClean="0">
                <a:solidFill>
                  <a:srgbClr val="C00000"/>
                </a:solidFill>
              </a:rPr>
              <a:t>productivity</a:t>
            </a:r>
            <a:r>
              <a:rPr lang="en-US" dirty="0" smtClean="0"/>
              <a:t> for programmers</a:t>
            </a:r>
          </a:p>
          <a:p>
            <a:pPr>
              <a:defRPr/>
            </a:pPr>
            <a:r>
              <a:rPr lang="en-US" dirty="0" smtClean="0"/>
              <a:t>To </a:t>
            </a:r>
            <a:r>
              <a:rPr lang="en-US" dirty="0" smtClean="0">
                <a:solidFill>
                  <a:srgbClr val="C00000"/>
                </a:solidFill>
              </a:rPr>
              <a:t>decrease</a:t>
            </a:r>
            <a:r>
              <a:rPr lang="en-US" dirty="0" smtClean="0"/>
              <a:t> programs </a:t>
            </a:r>
            <a:r>
              <a:rPr lang="en-US" dirty="0" smtClean="0">
                <a:solidFill>
                  <a:srgbClr val="C00000"/>
                </a:solidFill>
              </a:rPr>
              <a:t>time</a:t>
            </a:r>
            <a:r>
              <a:rPr lang="en-US" dirty="0" smtClean="0"/>
              <a:t> to market</a:t>
            </a:r>
          </a:p>
          <a:p>
            <a:pPr>
              <a:defRPr/>
            </a:pPr>
            <a:r>
              <a:rPr lang="en-US" dirty="0" smtClean="0"/>
              <a:t>To </a:t>
            </a:r>
            <a:r>
              <a:rPr lang="en-US" dirty="0" smtClean="0">
                <a:solidFill>
                  <a:srgbClr val="C00000"/>
                </a:solidFill>
              </a:rPr>
              <a:t>leverage</a:t>
            </a:r>
            <a:r>
              <a:rPr lang="en-US" dirty="0" smtClean="0"/>
              <a:t> underlying </a:t>
            </a:r>
            <a:r>
              <a:rPr lang="en-US" dirty="0" smtClean="0">
                <a:solidFill>
                  <a:srgbClr val="C00000"/>
                </a:solidFill>
              </a:rPr>
              <a:t>resources</a:t>
            </a:r>
            <a:r>
              <a:rPr lang="en-US" dirty="0" smtClean="0"/>
              <a:t> more </a:t>
            </a:r>
            <a:r>
              <a:rPr lang="en-US" dirty="0" smtClean="0">
                <a:solidFill>
                  <a:srgbClr val="C00000"/>
                </a:solidFill>
              </a:rPr>
              <a:t>efficiently</a:t>
            </a:r>
          </a:p>
          <a:p>
            <a:pPr>
              <a:defRPr/>
            </a:pPr>
            <a:r>
              <a:rPr lang="en-US" dirty="0" smtClean="0"/>
              <a:t>To </a:t>
            </a:r>
            <a:r>
              <a:rPr lang="en-US" dirty="0" smtClean="0">
                <a:solidFill>
                  <a:srgbClr val="C00000"/>
                </a:solidFill>
              </a:rPr>
              <a:t>increase</a:t>
            </a:r>
            <a:r>
              <a:rPr lang="en-US" dirty="0" smtClean="0"/>
              <a:t> system </a:t>
            </a:r>
            <a:r>
              <a:rPr lang="en-US" dirty="0" smtClean="0">
                <a:solidFill>
                  <a:srgbClr val="C00000"/>
                </a:solidFill>
              </a:rPr>
              <a:t>throughput</a:t>
            </a:r>
          </a:p>
          <a:p>
            <a:pPr>
              <a:defRPr/>
            </a:pPr>
            <a:r>
              <a:rPr lang="en-US" dirty="0" smtClean="0"/>
              <a:t>To support higher levels of </a:t>
            </a:r>
            <a:r>
              <a:rPr lang="en-US" dirty="0" smtClean="0">
                <a:solidFill>
                  <a:srgbClr val="C00000"/>
                </a:solidFill>
              </a:rPr>
              <a:t>abstraction</a:t>
            </a:r>
          </a:p>
          <a:p>
            <a:pPr lvl="1">
              <a:defRPr/>
            </a:pPr>
            <a:r>
              <a:rPr lang="en-US" dirty="0" smtClean="0"/>
              <a:t>MapReduce,  Hadoop and Dryad are parallel and distributed programming models.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5"/>
          <p:cNvSpPr>
            <a:spLocks noGrp="1"/>
          </p:cNvSpPr>
          <p:nvPr>
            <p:ph type="title"/>
          </p:nvPr>
        </p:nvSpPr>
        <p:spPr>
          <a:xfrm>
            <a:off x="714348" y="274320"/>
            <a:ext cx="8219340" cy="797226"/>
          </a:xfrm>
        </p:spPr>
        <p:txBody>
          <a:bodyPr/>
          <a:lstStyle/>
          <a:p>
            <a:pPr algn="ctr" eaLnBrk="1" hangingPunct="1"/>
            <a:r>
              <a:rPr lang="en-US" dirty="0" smtClean="0"/>
              <a:t>HDFS Architecture</a:t>
            </a:r>
          </a:p>
        </p:txBody>
      </p:sp>
      <p:sp>
        <p:nvSpPr>
          <p:cNvPr id="4" name="Slide Number Placeholder 3"/>
          <p:cNvSpPr>
            <a:spLocks noGrp="1"/>
          </p:cNvSpPr>
          <p:nvPr>
            <p:ph type="sldNum" sz="quarter" idx="12"/>
          </p:nvPr>
        </p:nvSpPr>
        <p:spPr/>
        <p:txBody>
          <a:bodyPr/>
          <a:lstStyle/>
          <a:p>
            <a:pPr>
              <a:defRPr/>
            </a:pPr>
            <a:fld id="{9A1B06DD-5D93-4EA6-AD49-F1AE75CF038D}" type="slidenum">
              <a:rPr lang="en-US"/>
              <a:pPr>
                <a:defRPr/>
              </a:pPr>
              <a:t>40</a:t>
            </a:fld>
            <a:endParaRPr lang="en-US"/>
          </a:p>
        </p:txBody>
      </p:sp>
      <p:sp>
        <p:nvSpPr>
          <p:cNvPr id="7" name="Rounded Rectangle 6"/>
          <p:cNvSpPr/>
          <p:nvPr/>
        </p:nvSpPr>
        <p:spPr>
          <a:xfrm>
            <a:off x="3276600" y="1447800"/>
            <a:ext cx="1828800" cy="7620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Namenode</a:t>
            </a:r>
          </a:p>
        </p:txBody>
      </p:sp>
      <p:grpSp>
        <p:nvGrpSpPr>
          <p:cNvPr id="2" name="Group 32"/>
          <p:cNvGrpSpPr>
            <a:grpSpLocks/>
          </p:cNvGrpSpPr>
          <p:nvPr/>
        </p:nvGrpSpPr>
        <p:grpSpPr bwMode="auto">
          <a:xfrm>
            <a:off x="152400" y="3429000"/>
            <a:ext cx="4572000" cy="1219200"/>
            <a:chOff x="457200" y="3352800"/>
            <a:chExt cx="4572000" cy="1219200"/>
          </a:xfrm>
        </p:grpSpPr>
        <p:grpSp>
          <p:nvGrpSpPr>
            <p:cNvPr id="3" name="Group 11"/>
            <p:cNvGrpSpPr>
              <a:grpSpLocks/>
            </p:cNvGrpSpPr>
            <p:nvPr/>
          </p:nvGrpSpPr>
          <p:grpSpPr bwMode="auto">
            <a:xfrm>
              <a:off x="457200" y="3352800"/>
              <a:ext cx="1371600" cy="1219200"/>
              <a:chOff x="762000" y="3200400"/>
              <a:chExt cx="1676400" cy="1447800"/>
            </a:xfrm>
          </p:grpSpPr>
          <p:sp>
            <p:nvSpPr>
              <p:cNvPr id="8" name="Rectangle 7"/>
              <p:cNvSpPr/>
              <p:nvPr/>
            </p:nvSpPr>
            <p:spPr>
              <a:xfrm>
                <a:off x="762000" y="3200400"/>
                <a:ext cx="1676400" cy="1447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066624" y="3428505"/>
                <a:ext cx="304623" cy="30539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066624" y="3886597"/>
                <a:ext cx="304623" cy="30351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a:off x="1904824" y="3581202"/>
                <a:ext cx="304623" cy="30539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22"/>
            <p:cNvGrpSpPr>
              <a:grpSpLocks/>
            </p:cNvGrpSpPr>
            <p:nvPr/>
          </p:nvGrpSpPr>
          <p:grpSpPr bwMode="auto">
            <a:xfrm>
              <a:off x="2133600" y="3352800"/>
              <a:ext cx="1371600" cy="1219200"/>
              <a:chOff x="2362200" y="3352800"/>
              <a:chExt cx="1371600" cy="1219200"/>
            </a:xfrm>
          </p:grpSpPr>
          <p:sp>
            <p:nvSpPr>
              <p:cNvPr id="14" name="Rectangle 13"/>
              <p:cNvSpPr/>
              <p:nvPr/>
            </p:nvSpPr>
            <p:spPr>
              <a:xfrm>
                <a:off x="2362200" y="3352800"/>
                <a:ext cx="1371600" cy="1219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2667000" y="35814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2667000" y="40386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6" name="Group 23"/>
            <p:cNvGrpSpPr>
              <a:grpSpLocks/>
            </p:cNvGrpSpPr>
            <p:nvPr/>
          </p:nvGrpSpPr>
          <p:grpSpPr bwMode="auto">
            <a:xfrm>
              <a:off x="3733800" y="3352800"/>
              <a:ext cx="1295400" cy="1219200"/>
              <a:chOff x="4114800" y="3352800"/>
              <a:chExt cx="1295400" cy="1143000"/>
            </a:xfrm>
          </p:grpSpPr>
          <p:sp>
            <p:nvSpPr>
              <p:cNvPr id="19" name="Rectangle 18"/>
              <p:cNvSpPr/>
              <p:nvPr/>
            </p:nvSpPr>
            <p:spPr>
              <a:xfrm>
                <a:off x="4114800" y="3352800"/>
                <a:ext cx="1295400" cy="1143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p:cNvSpPr/>
              <p:nvPr/>
            </p:nvSpPr>
            <p:spPr>
              <a:xfrm>
                <a:off x="4572000" y="3581995"/>
                <a:ext cx="304800" cy="30360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Rectangle 21"/>
              <p:cNvSpPr/>
              <p:nvPr/>
            </p:nvSpPr>
            <p:spPr>
              <a:xfrm>
                <a:off x="4953000" y="4038898"/>
                <a:ext cx="304800" cy="30509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12" name="Group 24"/>
          <p:cNvGrpSpPr>
            <a:grpSpLocks/>
          </p:cNvGrpSpPr>
          <p:nvPr/>
        </p:nvGrpSpPr>
        <p:grpSpPr bwMode="auto">
          <a:xfrm>
            <a:off x="5943600" y="3352800"/>
            <a:ext cx="1371600" cy="1219200"/>
            <a:chOff x="2362200" y="3352800"/>
            <a:chExt cx="1371600" cy="1219200"/>
          </a:xfrm>
        </p:grpSpPr>
        <p:sp>
          <p:nvSpPr>
            <p:cNvPr id="26" name="Rectangle 25"/>
            <p:cNvSpPr/>
            <p:nvPr/>
          </p:nvSpPr>
          <p:spPr>
            <a:xfrm>
              <a:off x="2362200" y="3352800"/>
              <a:ext cx="1371600" cy="1219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Rectangle 26"/>
            <p:cNvSpPr/>
            <p:nvPr/>
          </p:nvSpPr>
          <p:spPr>
            <a:xfrm>
              <a:off x="2667000" y="35814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Rectangle 27"/>
            <p:cNvSpPr/>
            <p:nvPr/>
          </p:nvSpPr>
          <p:spPr>
            <a:xfrm>
              <a:off x="2667000" y="40386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0" name="Rectangle 29"/>
          <p:cNvSpPr/>
          <p:nvPr/>
        </p:nvSpPr>
        <p:spPr>
          <a:xfrm>
            <a:off x="7543800" y="3352800"/>
            <a:ext cx="1371600" cy="1219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B</a:t>
            </a:r>
          </a:p>
        </p:txBody>
      </p:sp>
      <p:sp>
        <p:nvSpPr>
          <p:cNvPr id="31" name="Rectangle 30"/>
          <p:cNvSpPr/>
          <p:nvPr/>
        </p:nvSpPr>
        <p:spPr>
          <a:xfrm>
            <a:off x="7848600" y="35814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p:cNvSpPr/>
          <p:nvPr/>
        </p:nvSpPr>
        <p:spPr>
          <a:xfrm>
            <a:off x="7620000" y="38862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5" name="Straight Arrow Connector 34"/>
          <p:cNvCxnSpPr>
            <a:stCxn id="20" idx="3"/>
            <a:endCxn id="27" idx="1"/>
          </p:cNvCxnSpPr>
          <p:nvPr/>
        </p:nvCxnSpPr>
        <p:spPr>
          <a:xfrm flipV="1">
            <a:off x="4191000" y="3733800"/>
            <a:ext cx="2057400" cy="101600"/>
          </a:xfrm>
          <a:prstGeom prst="straightConnector1">
            <a:avLst/>
          </a:prstGeom>
          <a:ln w="25400" cmpd="sng">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1516" name="TextBox 35"/>
          <p:cNvSpPr txBox="1">
            <a:spLocks noChangeArrowheads="1"/>
          </p:cNvSpPr>
          <p:nvPr/>
        </p:nvSpPr>
        <p:spPr bwMode="auto">
          <a:xfrm>
            <a:off x="4876800" y="3733800"/>
            <a:ext cx="917575" cy="276225"/>
          </a:xfrm>
          <a:prstGeom prst="rect">
            <a:avLst/>
          </a:prstGeom>
          <a:noFill/>
          <a:ln w="9525">
            <a:noFill/>
            <a:miter lim="800000"/>
            <a:headEnd/>
            <a:tailEnd/>
          </a:ln>
        </p:spPr>
        <p:txBody>
          <a:bodyPr wrap="none">
            <a:spAutoFit/>
          </a:bodyPr>
          <a:lstStyle/>
          <a:p>
            <a:r>
              <a:rPr lang="en-US" sz="1200">
                <a:latin typeface="Georgia" pitchFamily="18" charset="0"/>
              </a:rPr>
              <a:t>replication</a:t>
            </a:r>
          </a:p>
        </p:txBody>
      </p:sp>
      <p:sp>
        <p:nvSpPr>
          <p:cNvPr id="40" name="Right Brace 39"/>
          <p:cNvSpPr/>
          <p:nvPr/>
        </p:nvSpPr>
        <p:spPr>
          <a:xfrm rot="5400000">
            <a:off x="2286000" y="2743200"/>
            <a:ext cx="381000" cy="4495800"/>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41" name="Right Brace 40"/>
          <p:cNvSpPr/>
          <p:nvPr/>
        </p:nvSpPr>
        <p:spPr>
          <a:xfrm rot="5400000">
            <a:off x="7277100" y="3467100"/>
            <a:ext cx="304800" cy="2971800"/>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1519" name="TextBox 41"/>
          <p:cNvSpPr txBox="1">
            <a:spLocks noChangeArrowheads="1"/>
          </p:cNvSpPr>
          <p:nvPr/>
        </p:nvSpPr>
        <p:spPr bwMode="auto">
          <a:xfrm>
            <a:off x="2133600" y="5181600"/>
            <a:ext cx="790575" cy="369888"/>
          </a:xfrm>
          <a:prstGeom prst="rect">
            <a:avLst/>
          </a:prstGeom>
          <a:noFill/>
          <a:ln w="9525">
            <a:noFill/>
            <a:miter lim="800000"/>
            <a:headEnd/>
            <a:tailEnd/>
          </a:ln>
        </p:spPr>
        <p:txBody>
          <a:bodyPr wrap="none">
            <a:spAutoFit/>
          </a:bodyPr>
          <a:lstStyle/>
          <a:p>
            <a:r>
              <a:rPr lang="en-US">
                <a:latin typeface="Georgia" pitchFamily="18" charset="0"/>
              </a:rPr>
              <a:t>Rack1</a:t>
            </a:r>
          </a:p>
        </p:txBody>
      </p:sp>
      <p:sp>
        <p:nvSpPr>
          <p:cNvPr id="21520" name="TextBox 42"/>
          <p:cNvSpPr txBox="1">
            <a:spLocks noChangeArrowheads="1"/>
          </p:cNvSpPr>
          <p:nvPr/>
        </p:nvSpPr>
        <p:spPr bwMode="auto">
          <a:xfrm>
            <a:off x="7086600" y="5105400"/>
            <a:ext cx="819150" cy="369888"/>
          </a:xfrm>
          <a:prstGeom prst="rect">
            <a:avLst/>
          </a:prstGeom>
          <a:noFill/>
          <a:ln w="9525">
            <a:noFill/>
            <a:miter lim="800000"/>
            <a:headEnd/>
            <a:tailEnd/>
          </a:ln>
        </p:spPr>
        <p:txBody>
          <a:bodyPr wrap="none">
            <a:spAutoFit/>
          </a:bodyPr>
          <a:lstStyle/>
          <a:p>
            <a:r>
              <a:rPr lang="en-US">
                <a:latin typeface="Georgia" pitchFamily="18" charset="0"/>
              </a:rPr>
              <a:t>Rack2</a:t>
            </a:r>
          </a:p>
        </p:txBody>
      </p:sp>
      <p:sp>
        <p:nvSpPr>
          <p:cNvPr id="44" name="Oval 43"/>
          <p:cNvSpPr/>
          <p:nvPr/>
        </p:nvSpPr>
        <p:spPr>
          <a:xfrm>
            <a:off x="4267200" y="5486400"/>
            <a:ext cx="1371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Client</a:t>
            </a:r>
          </a:p>
        </p:txBody>
      </p:sp>
      <p:cxnSp>
        <p:nvCxnSpPr>
          <p:cNvPr id="46" name="Straight Arrow Connector 45"/>
          <p:cNvCxnSpPr>
            <a:stCxn id="44" idx="1"/>
            <a:endCxn id="22" idx="2"/>
          </p:cNvCxnSpPr>
          <p:nvPr/>
        </p:nvCxnSpPr>
        <p:spPr>
          <a:xfrm rot="16200000" flipV="1">
            <a:off x="3899694" y="5006181"/>
            <a:ext cx="1089025" cy="492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4" idx="7"/>
            <a:endCxn id="28" idx="1"/>
          </p:cNvCxnSpPr>
          <p:nvPr/>
        </p:nvCxnSpPr>
        <p:spPr>
          <a:xfrm rot="5400000" flipH="1" flipV="1">
            <a:off x="5150644" y="4477544"/>
            <a:ext cx="1384300" cy="811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001000" y="37338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 name="Rectangle 49"/>
          <p:cNvSpPr/>
          <p:nvPr/>
        </p:nvSpPr>
        <p:spPr>
          <a:xfrm>
            <a:off x="8458200" y="39624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Rectangle 50"/>
          <p:cNvSpPr/>
          <p:nvPr/>
        </p:nvSpPr>
        <p:spPr>
          <a:xfrm>
            <a:off x="8229600" y="3429000"/>
            <a:ext cx="304800" cy="304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527" name="TextBox 51"/>
          <p:cNvSpPr txBox="1">
            <a:spLocks noChangeArrowheads="1"/>
          </p:cNvSpPr>
          <p:nvPr/>
        </p:nvSpPr>
        <p:spPr bwMode="auto">
          <a:xfrm>
            <a:off x="7696200" y="4191000"/>
            <a:ext cx="852488" cy="369888"/>
          </a:xfrm>
          <a:prstGeom prst="rect">
            <a:avLst/>
          </a:prstGeom>
          <a:noFill/>
          <a:ln w="9525">
            <a:noFill/>
            <a:miter lim="800000"/>
            <a:headEnd/>
            <a:tailEnd/>
          </a:ln>
        </p:spPr>
        <p:txBody>
          <a:bodyPr wrap="none">
            <a:spAutoFit/>
          </a:bodyPr>
          <a:lstStyle/>
          <a:p>
            <a:r>
              <a:rPr lang="en-US">
                <a:latin typeface="Georgia" pitchFamily="18" charset="0"/>
              </a:rPr>
              <a:t>Blocks</a:t>
            </a:r>
          </a:p>
        </p:txBody>
      </p:sp>
      <p:sp>
        <p:nvSpPr>
          <p:cNvPr id="21528" name="TextBox 52"/>
          <p:cNvSpPr txBox="1">
            <a:spLocks noChangeArrowheads="1"/>
          </p:cNvSpPr>
          <p:nvPr/>
        </p:nvSpPr>
        <p:spPr bwMode="auto">
          <a:xfrm>
            <a:off x="2133600" y="2971800"/>
            <a:ext cx="1277938" cy="369888"/>
          </a:xfrm>
          <a:prstGeom prst="rect">
            <a:avLst/>
          </a:prstGeom>
          <a:noFill/>
          <a:ln w="9525">
            <a:noFill/>
            <a:miter lim="800000"/>
            <a:headEnd/>
            <a:tailEnd/>
          </a:ln>
        </p:spPr>
        <p:txBody>
          <a:bodyPr wrap="none">
            <a:spAutoFit/>
          </a:bodyPr>
          <a:lstStyle/>
          <a:p>
            <a:r>
              <a:rPr lang="en-US">
                <a:latin typeface="Georgia" pitchFamily="18" charset="0"/>
              </a:rPr>
              <a:t>Datanodes</a:t>
            </a:r>
          </a:p>
        </p:txBody>
      </p:sp>
      <p:sp>
        <p:nvSpPr>
          <p:cNvPr id="21529" name="TextBox 53"/>
          <p:cNvSpPr txBox="1">
            <a:spLocks noChangeArrowheads="1"/>
          </p:cNvSpPr>
          <p:nvPr/>
        </p:nvSpPr>
        <p:spPr bwMode="auto">
          <a:xfrm>
            <a:off x="6781800" y="2895600"/>
            <a:ext cx="1277938" cy="369888"/>
          </a:xfrm>
          <a:prstGeom prst="rect">
            <a:avLst/>
          </a:prstGeom>
          <a:noFill/>
          <a:ln w="9525">
            <a:noFill/>
            <a:miter lim="800000"/>
            <a:headEnd/>
            <a:tailEnd/>
          </a:ln>
        </p:spPr>
        <p:txBody>
          <a:bodyPr wrap="none">
            <a:spAutoFit/>
          </a:bodyPr>
          <a:lstStyle/>
          <a:p>
            <a:r>
              <a:rPr lang="en-US">
                <a:latin typeface="Georgia" pitchFamily="18" charset="0"/>
              </a:rPr>
              <a:t>Datanodes</a:t>
            </a:r>
          </a:p>
        </p:txBody>
      </p:sp>
      <p:sp>
        <p:nvSpPr>
          <p:cNvPr id="55" name="Oval 54"/>
          <p:cNvSpPr/>
          <p:nvPr/>
        </p:nvSpPr>
        <p:spPr>
          <a:xfrm>
            <a:off x="381000" y="2133600"/>
            <a:ext cx="1371600" cy="6096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Client</a:t>
            </a:r>
          </a:p>
        </p:txBody>
      </p:sp>
      <p:cxnSp>
        <p:nvCxnSpPr>
          <p:cNvPr id="57" name="Straight Arrow Connector 56"/>
          <p:cNvCxnSpPr>
            <a:stCxn id="9" idx="0"/>
            <a:endCxn id="55" idx="4"/>
          </p:cNvCxnSpPr>
          <p:nvPr/>
        </p:nvCxnSpPr>
        <p:spPr>
          <a:xfrm rot="5400000" flipH="1" flipV="1">
            <a:off x="357981" y="2912269"/>
            <a:ext cx="877888" cy="5397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32" name="TextBox 57"/>
          <p:cNvSpPr txBox="1">
            <a:spLocks noChangeArrowheads="1"/>
          </p:cNvSpPr>
          <p:nvPr/>
        </p:nvSpPr>
        <p:spPr bwMode="auto">
          <a:xfrm>
            <a:off x="4572000" y="5181600"/>
            <a:ext cx="763588" cy="369888"/>
          </a:xfrm>
          <a:prstGeom prst="rect">
            <a:avLst/>
          </a:prstGeom>
          <a:noFill/>
          <a:ln w="9525">
            <a:noFill/>
            <a:miter lim="800000"/>
            <a:headEnd/>
            <a:tailEnd/>
          </a:ln>
        </p:spPr>
        <p:txBody>
          <a:bodyPr wrap="none">
            <a:spAutoFit/>
          </a:bodyPr>
          <a:lstStyle/>
          <a:p>
            <a:r>
              <a:rPr lang="en-US">
                <a:latin typeface="Georgia" pitchFamily="18" charset="0"/>
              </a:rPr>
              <a:t>Write</a:t>
            </a:r>
          </a:p>
        </p:txBody>
      </p:sp>
      <p:sp>
        <p:nvSpPr>
          <p:cNvPr id="21533" name="TextBox 58"/>
          <p:cNvSpPr txBox="1">
            <a:spLocks noChangeArrowheads="1"/>
          </p:cNvSpPr>
          <p:nvPr/>
        </p:nvSpPr>
        <p:spPr bwMode="auto">
          <a:xfrm>
            <a:off x="762000" y="2895600"/>
            <a:ext cx="709613" cy="369888"/>
          </a:xfrm>
          <a:prstGeom prst="rect">
            <a:avLst/>
          </a:prstGeom>
          <a:noFill/>
          <a:ln w="9525">
            <a:noFill/>
            <a:miter lim="800000"/>
            <a:headEnd/>
            <a:tailEnd/>
          </a:ln>
        </p:spPr>
        <p:txBody>
          <a:bodyPr wrap="none">
            <a:spAutoFit/>
          </a:bodyPr>
          <a:lstStyle/>
          <a:p>
            <a:r>
              <a:rPr lang="en-US">
                <a:latin typeface="Georgia" pitchFamily="18" charset="0"/>
              </a:rPr>
              <a:t>Read</a:t>
            </a:r>
          </a:p>
        </p:txBody>
      </p:sp>
      <p:cxnSp>
        <p:nvCxnSpPr>
          <p:cNvPr id="61" name="Straight Arrow Connector 60"/>
          <p:cNvCxnSpPr>
            <a:stCxn id="55" idx="7"/>
            <a:endCxn id="7" idx="1"/>
          </p:cNvCxnSpPr>
          <p:nvPr/>
        </p:nvCxnSpPr>
        <p:spPr>
          <a:xfrm rot="5400000" flipH="1" flipV="1">
            <a:off x="2216944" y="1162844"/>
            <a:ext cx="393700" cy="172561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1535" name="TextBox 61"/>
          <p:cNvSpPr txBox="1">
            <a:spLocks noChangeArrowheads="1"/>
          </p:cNvSpPr>
          <p:nvPr/>
        </p:nvSpPr>
        <p:spPr bwMode="auto">
          <a:xfrm>
            <a:off x="1600200" y="1676400"/>
            <a:ext cx="1568450" cy="369888"/>
          </a:xfrm>
          <a:prstGeom prst="rect">
            <a:avLst/>
          </a:prstGeom>
          <a:noFill/>
          <a:ln w="9525">
            <a:noFill/>
            <a:miter lim="800000"/>
            <a:headEnd/>
            <a:tailEnd/>
          </a:ln>
        </p:spPr>
        <p:txBody>
          <a:bodyPr wrap="none">
            <a:spAutoFit/>
          </a:bodyPr>
          <a:lstStyle/>
          <a:p>
            <a:r>
              <a:rPr lang="en-US">
                <a:latin typeface="Georgia" pitchFamily="18" charset="0"/>
              </a:rPr>
              <a:t>Metadata ops</a:t>
            </a:r>
          </a:p>
        </p:txBody>
      </p:sp>
      <p:sp>
        <p:nvSpPr>
          <p:cNvPr id="65" name="Folded Corner 64"/>
          <p:cNvSpPr/>
          <p:nvPr/>
        </p:nvSpPr>
        <p:spPr>
          <a:xfrm>
            <a:off x="5410200" y="1295400"/>
            <a:ext cx="2667000" cy="685800"/>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537" name="TextBox 65"/>
          <p:cNvSpPr txBox="1">
            <a:spLocks noChangeArrowheads="1"/>
          </p:cNvSpPr>
          <p:nvPr/>
        </p:nvSpPr>
        <p:spPr bwMode="auto">
          <a:xfrm>
            <a:off x="5486400" y="1447800"/>
            <a:ext cx="2344738" cy="523875"/>
          </a:xfrm>
          <a:prstGeom prst="rect">
            <a:avLst/>
          </a:prstGeom>
          <a:noFill/>
          <a:ln w="9525">
            <a:noFill/>
            <a:miter lim="800000"/>
            <a:headEnd/>
            <a:tailEnd/>
          </a:ln>
        </p:spPr>
        <p:txBody>
          <a:bodyPr wrap="none">
            <a:spAutoFit/>
          </a:bodyPr>
          <a:lstStyle/>
          <a:p>
            <a:r>
              <a:rPr lang="en-US" sz="1400">
                <a:latin typeface="Georgia" pitchFamily="18" charset="0"/>
              </a:rPr>
              <a:t>Metadata(Name, replicas..)</a:t>
            </a:r>
          </a:p>
          <a:p>
            <a:r>
              <a:rPr lang="en-US" sz="1400">
                <a:latin typeface="Georgia" pitchFamily="18" charset="0"/>
              </a:rPr>
              <a:t>(/home/foo/data,6. ..</a:t>
            </a:r>
          </a:p>
        </p:txBody>
      </p:sp>
      <p:cxnSp>
        <p:nvCxnSpPr>
          <p:cNvPr id="68" name="Straight Arrow Connector 67"/>
          <p:cNvCxnSpPr>
            <a:stCxn id="7" idx="3"/>
            <a:endCxn id="65" idx="1"/>
          </p:cNvCxnSpPr>
          <p:nvPr/>
        </p:nvCxnSpPr>
        <p:spPr>
          <a:xfrm flipV="1">
            <a:off x="5105400" y="1638300"/>
            <a:ext cx="3048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7" idx="2"/>
          </p:cNvCxnSpPr>
          <p:nvPr/>
        </p:nvCxnSpPr>
        <p:spPr>
          <a:xfrm rot="16200000" flipH="1">
            <a:off x="4572000" y="1828800"/>
            <a:ext cx="1143000" cy="1905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40" name="TextBox 70"/>
          <p:cNvSpPr txBox="1">
            <a:spLocks noChangeArrowheads="1"/>
          </p:cNvSpPr>
          <p:nvPr/>
        </p:nvSpPr>
        <p:spPr bwMode="auto">
          <a:xfrm>
            <a:off x="5029200" y="2590800"/>
            <a:ext cx="1165225" cy="369888"/>
          </a:xfrm>
          <a:prstGeom prst="rect">
            <a:avLst/>
          </a:prstGeom>
          <a:noFill/>
          <a:ln w="9525">
            <a:noFill/>
            <a:miter lim="800000"/>
            <a:headEnd/>
            <a:tailEnd/>
          </a:ln>
        </p:spPr>
        <p:txBody>
          <a:bodyPr wrap="none">
            <a:spAutoFit/>
          </a:bodyPr>
          <a:lstStyle/>
          <a:p>
            <a:r>
              <a:rPr lang="en-US">
                <a:latin typeface="Georgia" pitchFamily="18" charset="0"/>
              </a:rPr>
              <a:t>Block ops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85720" y="274638"/>
            <a:ext cx="8647968" cy="868346"/>
          </a:xfrm>
        </p:spPr>
        <p:txBody>
          <a:bodyPr>
            <a:normAutofit/>
          </a:bodyPr>
          <a:lstStyle/>
          <a:p>
            <a:pPr algn="ctr" eaLnBrk="1" hangingPunct="1"/>
            <a:r>
              <a:rPr lang="en-US" dirty="0" smtClean="0">
                <a:solidFill>
                  <a:schemeClr val="accent3">
                    <a:lumMod val="50000"/>
                  </a:schemeClr>
                </a:solidFill>
              </a:rPr>
              <a:t>File system Namespace</a:t>
            </a:r>
          </a:p>
        </p:txBody>
      </p:sp>
      <p:sp>
        <p:nvSpPr>
          <p:cNvPr id="4" name="Slide Number Placeholder 3"/>
          <p:cNvSpPr>
            <a:spLocks noGrp="1"/>
          </p:cNvSpPr>
          <p:nvPr>
            <p:ph type="sldNum" sz="quarter" idx="12"/>
          </p:nvPr>
        </p:nvSpPr>
        <p:spPr/>
        <p:txBody>
          <a:bodyPr/>
          <a:lstStyle/>
          <a:p>
            <a:pPr>
              <a:defRPr/>
            </a:pPr>
            <a:fld id="{21457063-26CF-4E19-B8F8-6800E6B8BF97}" type="slidenum">
              <a:rPr lang="en-US"/>
              <a:pPr>
                <a:defRPr/>
              </a:pPr>
              <a:t>41</a:t>
            </a:fld>
            <a:endParaRPr lang="en-US"/>
          </a:p>
        </p:txBody>
      </p:sp>
      <p:sp>
        <p:nvSpPr>
          <p:cNvPr id="22533" name="Content Placeholder 4"/>
          <p:cNvSpPr>
            <a:spLocks noGrp="1"/>
          </p:cNvSpPr>
          <p:nvPr>
            <p:ph sz="quarter" idx="1"/>
          </p:nvPr>
        </p:nvSpPr>
        <p:spPr>
          <a:xfrm>
            <a:off x="1000099" y="1285860"/>
            <a:ext cx="7805763" cy="5143536"/>
          </a:xfrm>
        </p:spPr>
        <p:txBody>
          <a:bodyPr>
            <a:normAutofit lnSpcReduction="10000"/>
          </a:bodyPr>
          <a:lstStyle/>
          <a:p>
            <a:pPr eaLnBrk="1" hangingPunct="1"/>
            <a:r>
              <a:rPr lang="en-US" dirty="0" smtClean="0"/>
              <a:t>Hierarchical file system with directories and files</a:t>
            </a:r>
          </a:p>
          <a:p>
            <a:pPr eaLnBrk="1" hangingPunct="1"/>
            <a:r>
              <a:rPr lang="en-US" dirty="0" smtClean="0"/>
              <a:t>Create, remove, move, rename etc.</a:t>
            </a:r>
          </a:p>
          <a:p>
            <a:pPr eaLnBrk="1" hangingPunct="1"/>
            <a:r>
              <a:rPr lang="en-US" dirty="0" err="1" smtClean="0"/>
              <a:t>Namenode</a:t>
            </a:r>
            <a:r>
              <a:rPr lang="en-US" dirty="0" smtClean="0"/>
              <a:t> maintains the file system</a:t>
            </a:r>
          </a:p>
          <a:p>
            <a:pPr eaLnBrk="1" hangingPunct="1"/>
            <a:r>
              <a:rPr lang="en-US" dirty="0" smtClean="0"/>
              <a:t>Any meta information changes to the file system recorded by the </a:t>
            </a:r>
            <a:r>
              <a:rPr lang="en-US" dirty="0" err="1" smtClean="0"/>
              <a:t>Namenode</a:t>
            </a:r>
            <a:r>
              <a:rPr lang="en-US" dirty="0" smtClean="0"/>
              <a:t>.</a:t>
            </a:r>
          </a:p>
          <a:p>
            <a:pPr eaLnBrk="1" hangingPunct="1"/>
            <a:r>
              <a:rPr lang="en-US" dirty="0" smtClean="0"/>
              <a:t>An application can specify the number of replicas of the file needed: replication factor of the file. This information is stored in the </a:t>
            </a:r>
            <a:r>
              <a:rPr lang="en-US" dirty="0" err="1" smtClean="0"/>
              <a:t>Namenode</a:t>
            </a:r>
            <a:r>
              <a:rPr lang="en-US" dirty="0" smtClean="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00034" y="274638"/>
            <a:ext cx="8433654" cy="868346"/>
          </a:xfrm>
        </p:spPr>
        <p:txBody>
          <a:bodyPr/>
          <a:lstStyle/>
          <a:p>
            <a:pPr algn="ctr" eaLnBrk="1" hangingPunct="1"/>
            <a:r>
              <a:rPr lang="en-US" dirty="0" smtClean="0">
                <a:solidFill>
                  <a:schemeClr val="accent3">
                    <a:lumMod val="50000"/>
                  </a:schemeClr>
                </a:solidFill>
              </a:rPr>
              <a:t>Data Replication</a:t>
            </a:r>
          </a:p>
        </p:txBody>
      </p:sp>
      <p:sp>
        <p:nvSpPr>
          <p:cNvPr id="4" name="Slide Number Placeholder 3"/>
          <p:cNvSpPr>
            <a:spLocks noGrp="1"/>
          </p:cNvSpPr>
          <p:nvPr>
            <p:ph type="sldNum" sz="quarter" idx="12"/>
          </p:nvPr>
        </p:nvSpPr>
        <p:spPr/>
        <p:txBody>
          <a:bodyPr/>
          <a:lstStyle/>
          <a:p>
            <a:pPr>
              <a:defRPr/>
            </a:pPr>
            <a:fld id="{726F41DE-026D-4978-9AB9-0E1DE32FF6A7}" type="slidenum">
              <a:rPr lang="en-US"/>
              <a:pPr>
                <a:defRPr/>
              </a:pPr>
              <a:t>42</a:t>
            </a:fld>
            <a:endParaRPr lang="en-US"/>
          </a:p>
        </p:txBody>
      </p:sp>
      <p:sp>
        <p:nvSpPr>
          <p:cNvPr id="5" name="Content Placeholder 4"/>
          <p:cNvSpPr>
            <a:spLocks noGrp="1"/>
          </p:cNvSpPr>
          <p:nvPr>
            <p:ph sz="quarter" idx="1"/>
          </p:nvPr>
        </p:nvSpPr>
        <p:spPr>
          <a:xfrm>
            <a:off x="1000099" y="1285860"/>
            <a:ext cx="7805763" cy="5214973"/>
          </a:xfrm>
        </p:spPr>
        <p:txBody>
          <a:bodyPr>
            <a:normAutofit fontScale="85000" lnSpcReduction="20000"/>
          </a:bodyPr>
          <a:lstStyle/>
          <a:p>
            <a:pPr marL="274320" indent="-274320" eaLnBrk="1" fontAlgn="auto" hangingPunct="1">
              <a:spcAft>
                <a:spcPts val="0"/>
              </a:spcAft>
              <a:buFont typeface="Wingdings 2"/>
              <a:buChar char=""/>
              <a:defRPr/>
            </a:pPr>
            <a:r>
              <a:rPr lang="en-US" dirty="0" smtClean="0"/>
              <a:t>HDFS is designed to store very large files across machines in a large cluster.</a:t>
            </a:r>
          </a:p>
          <a:p>
            <a:pPr marL="274320" indent="-274320" eaLnBrk="1" fontAlgn="auto" hangingPunct="1">
              <a:spcAft>
                <a:spcPts val="0"/>
              </a:spcAft>
              <a:buFont typeface="Wingdings 2"/>
              <a:buChar char=""/>
              <a:defRPr/>
            </a:pPr>
            <a:r>
              <a:rPr lang="en-US" dirty="0" smtClean="0"/>
              <a:t>Each file is a sequence of blocks.</a:t>
            </a:r>
          </a:p>
          <a:p>
            <a:pPr marL="274320" indent="-274320" eaLnBrk="1" fontAlgn="auto" hangingPunct="1">
              <a:spcAft>
                <a:spcPts val="0"/>
              </a:spcAft>
              <a:buFont typeface="Wingdings 2"/>
              <a:buChar char=""/>
              <a:defRPr/>
            </a:pPr>
            <a:r>
              <a:rPr lang="en-US" dirty="0" smtClean="0"/>
              <a:t>All blocks in the file except the last are of the same size.</a:t>
            </a:r>
          </a:p>
          <a:p>
            <a:pPr marL="274320" indent="-274320" eaLnBrk="1" fontAlgn="auto" hangingPunct="1">
              <a:spcAft>
                <a:spcPts val="0"/>
              </a:spcAft>
              <a:buFont typeface="Wingdings 2"/>
              <a:buChar char=""/>
              <a:defRPr/>
            </a:pPr>
            <a:r>
              <a:rPr lang="en-US" dirty="0" smtClean="0"/>
              <a:t>Blocks are replicated for fault tolerance.</a:t>
            </a:r>
          </a:p>
          <a:p>
            <a:pPr marL="274320" indent="-274320" eaLnBrk="1" fontAlgn="auto" hangingPunct="1">
              <a:spcAft>
                <a:spcPts val="0"/>
              </a:spcAft>
              <a:buFont typeface="Wingdings 2"/>
              <a:buChar char=""/>
              <a:defRPr/>
            </a:pPr>
            <a:r>
              <a:rPr lang="en-US" dirty="0" smtClean="0"/>
              <a:t>Block size and replicas are configurable per file.</a:t>
            </a:r>
          </a:p>
          <a:p>
            <a:pPr marL="274320" indent="-274320" eaLnBrk="1" fontAlgn="auto" hangingPunct="1">
              <a:spcAft>
                <a:spcPts val="0"/>
              </a:spcAft>
              <a:buFont typeface="Wingdings 2"/>
              <a:buChar char=""/>
              <a:defRPr/>
            </a:pPr>
            <a:r>
              <a:rPr lang="en-US" dirty="0" smtClean="0"/>
              <a:t>The Namenode receives a </a:t>
            </a:r>
            <a:r>
              <a:rPr lang="en-US" b="1" dirty="0" smtClean="0">
                <a:solidFill>
                  <a:srgbClr val="0070C0"/>
                </a:solidFill>
              </a:rPr>
              <a:t>Heartbeat and a BlockReport </a:t>
            </a:r>
            <a:r>
              <a:rPr lang="en-US" dirty="0" smtClean="0"/>
              <a:t>from each DataNode in the cluster.</a:t>
            </a:r>
          </a:p>
          <a:p>
            <a:pPr marL="274320" indent="-274320" eaLnBrk="1" fontAlgn="auto" hangingPunct="1">
              <a:spcAft>
                <a:spcPts val="0"/>
              </a:spcAft>
              <a:buFont typeface="Wingdings 2"/>
              <a:buChar char=""/>
              <a:defRPr/>
            </a:pPr>
            <a:r>
              <a:rPr lang="en-US" dirty="0" smtClean="0">
                <a:solidFill>
                  <a:srgbClr val="0070C0"/>
                </a:solidFill>
              </a:rPr>
              <a:t>Heartbeat</a:t>
            </a:r>
            <a:r>
              <a:rPr lang="en-US" dirty="0" smtClean="0"/>
              <a:t> implies that the </a:t>
            </a:r>
            <a:r>
              <a:rPr lang="en-US" dirty="0" err="1" smtClean="0"/>
              <a:t>DataNode</a:t>
            </a:r>
            <a:r>
              <a:rPr lang="en-US" dirty="0" smtClean="0"/>
              <a:t> is </a:t>
            </a:r>
            <a:r>
              <a:rPr lang="en-US" dirty="0" smtClean="0">
                <a:solidFill>
                  <a:srgbClr val="0070C0"/>
                </a:solidFill>
              </a:rPr>
              <a:t>functioning properly</a:t>
            </a:r>
          </a:p>
          <a:p>
            <a:pPr marL="274320" indent="-274320" eaLnBrk="1" fontAlgn="auto" hangingPunct="1">
              <a:spcAft>
                <a:spcPts val="0"/>
              </a:spcAft>
              <a:buFont typeface="Wingdings 2"/>
              <a:buChar char=""/>
              <a:defRPr/>
            </a:pPr>
            <a:r>
              <a:rPr lang="en-US" dirty="0" smtClean="0">
                <a:solidFill>
                  <a:srgbClr val="0070C0"/>
                </a:solidFill>
              </a:rPr>
              <a:t>BlockReport</a:t>
            </a:r>
            <a:r>
              <a:rPr lang="en-US" dirty="0" smtClean="0"/>
              <a:t> contains </a:t>
            </a:r>
            <a:r>
              <a:rPr lang="en-US" dirty="0" smtClean="0">
                <a:solidFill>
                  <a:srgbClr val="0070C0"/>
                </a:solidFill>
              </a:rPr>
              <a:t>list of all the blocks </a:t>
            </a:r>
            <a:r>
              <a:rPr lang="en-US" dirty="0" smtClean="0"/>
              <a:t>on a Datanode.</a:t>
            </a:r>
          </a:p>
          <a:p>
            <a:pPr marL="274320" indent="-274320" eaLnBrk="1" fontAlgn="auto" hangingPunct="1">
              <a:spcAft>
                <a:spcPts val="0"/>
              </a:spcAft>
              <a:buFont typeface="Wingdings 2"/>
              <a:buChar char=""/>
              <a:defRPr/>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28596" y="274638"/>
            <a:ext cx="8505092" cy="654032"/>
          </a:xfrm>
        </p:spPr>
        <p:txBody>
          <a:bodyPr>
            <a:normAutofit fontScale="90000"/>
          </a:bodyPr>
          <a:lstStyle/>
          <a:p>
            <a:pPr algn="ctr" eaLnBrk="1" hangingPunct="1"/>
            <a:r>
              <a:rPr lang="en-US" dirty="0" smtClean="0">
                <a:solidFill>
                  <a:schemeClr val="accent3">
                    <a:lumMod val="50000"/>
                  </a:schemeClr>
                </a:solidFill>
              </a:rPr>
              <a:t>Replica Placement</a:t>
            </a:r>
          </a:p>
        </p:txBody>
      </p:sp>
      <p:sp>
        <p:nvSpPr>
          <p:cNvPr id="4" name="Slide Number Placeholder 3"/>
          <p:cNvSpPr>
            <a:spLocks noGrp="1"/>
          </p:cNvSpPr>
          <p:nvPr>
            <p:ph type="sldNum" sz="quarter" idx="12"/>
          </p:nvPr>
        </p:nvSpPr>
        <p:spPr/>
        <p:txBody>
          <a:bodyPr/>
          <a:lstStyle/>
          <a:p>
            <a:pPr>
              <a:defRPr/>
            </a:pPr>
            <a:fld id="{4BE4AE8A-2C83-4173-9300-FA30CD201CE8}" type="slidenum">
              <a:rPr lang="en-US"/>
              <a:pPr>
                <a:defRPr/>
              </a:pPr>
              <a:t>43</a:t>
            </a:fld>
            <a:endParaRPr lang="en-US"/>
          </a:p>
        </p:txBody>
      </p:sp>
      <p:sp>
        <p:nvSpPr>
          <p:cNvPr id="5" name="Content Placeholder 4"/>
          <p:cNvSpPr>
            <a:spLocks noGrp="1"/>
          </p:cNvSpPr>
          <p:nvPr>
            <p:ph sz="quarter" idx="1"/>
          </p:nvPr>
        </p:nvSpPr>
        <p:spPr>
          <a:xfrm>
            <a:off x="1071537" y="1000108"/>
            <a:ext cx="7734325" cy="5643602"/>
          </a:xfrm>
        </p:spPr>
        <p:txBody>
          <a:bodyPr>
            <a:noAutofit/>
          </a:bodyPr>
          <a:lstStyle/>
          <a:p>
            <a:pPr marL="274320" indent="-274320" eaLnBrk="1" fontAlgn="auto" hangingPunct="1">
              <a:spcAft>
                <a:spcPts val="0"/>
              </a:spcAft>
              <a:buFont typeface="Wingdings 2"/>
              <a:buChar char=""/>
              <a:defRPr/>
            </a:pPr>
            <a:r>
              <a:rPr lang="en-US" sz="1600" dirty="0" smtClean="0"/>
              <a:t>The placement of the replicas is critical to HDFS reliability and performance.</a:t>
            </a:r>
          </a:p>
          <a:p>
            <a:pPr marL="274320" indent="-274320" eaLnBrk="1" fontAlgn="auto" hangingPunct="1">
              <a:spcAft>
                <a:spcPts val="0"/>
              </a:spcAft>
              <a:buFont typeface="Wingdings 2"/>
              <a:buChar char=""/>
              <a:defRPr/>
            </a:pPr>
            <a:r>
              <a:rPr lang="en-US" sz="1600" dirty="0" smtClean="0"/>
              <a:t>Optimizing replica placement distinguishes HDFS from other distributed file systems.</a:t>
            </a:r>
          </a:p>
          <a:p>
            <a:pPr marL="274320" indent="-274320" eaLnBrk="1" fontAlgn="auto" hangingPunct="1">
              <a:spcAft>
                <a:spcPts val="0"/>
              </a:spcAft>
              <a:buFont typeface="Wingdings 2"/>
              <a:buChar char=""/>
              <a:defRPr/>
            </a:pPr>
            <a:r>
              <a:rPr lang="en-US" sz="1600" dirty="0" smtClean="0"/>
              <a:t>Rack-aware replica placement: </a:t>
            </a:r>
          </a:p>
          <a:p>
            <a:pPr marL="548640" lvl="1" indent="-274320" eaLnBrk="1" fontAlgn="auto" hangingPunct="1">
              <a:spcAft>
                <a:spcPts val="0"/>
              </a:spcAft>
              <a:buFont typeface="Wingdings"/>
              <a:buChar char=""/>
              <a:defRPr/>
            </a:pPr>
            <a:r>
              <a:rPr lang="en-US" sz="1600" dirty="0" smtClean="0">
                <a:solidFill>
                  <a:schemeClr val="tx1"/>
                </a:solidFill>
              </a:rPr>
              <a:t>Goal: improve reliability, availability and network bandwidth utilization</a:t>
            </a:r>
          </a:p>
          <a:p>
            <a:pPr marL="548640" lvl="1" indent="-274320" eaLnBrk="1" fontAlgn="auto" hangingPunct="1">
              <a:spcAft>
                <a:spcPts val="0"/>
              </a:spcAft>
              <a:buFont typeface="Wingdings"/>
              <a:buChar char=""/>
              <a:defRPr/>
            </a:pPr>
            <a:r>
              <a:rPr lang="en-US" sz="1600" dirty="0" smtClean="0">
                <a:solidFill>
                  <a:schemeClr val="tx1"/>
                </a:solidFill>
              </a:rPr>
              <a:t>Research topic</a:t>
            </a:r>
          </a:p>
          <a:p>
            <a:pPr marL="274320" indent="-274320" eaLnBrk="1" fontAlgn="auto" hangingPunct="1">
              <a:spcAft>
                <a:spcPts val="0"/>
              </a:spcAft>
              <a:buFont typeface="Wingdings 2"/>
              <a:buChar char=""/>
              <a:defRPr/>
            </a:pPr>
            <a:r>
              <a:rPr lang="en-US" sz="1600" dirty="0" smtClean="0"/>
              <a:t>Many racks, communication between racks are through switches.</a:t>
            </a:r>
          </a:p>
          <a:p>
            <a:pPr marL="274320" indent="-274320" eaLnBrk="1" fontAlgn="auto" hangingPunct="1">
              <a:spcAft>
                <a:spcPts val="0"/>
              </a:spcAft>
              <a:buFont typeface="Wingdings 2"/>
              <a:buChar char=""/>
              <a:defRPr/>
            </a:pPr>
            <a:r>
              <a:rPr lang="en-US" sz="1600" dirty="0" smtClean="0"/>
              <a:t>Network bandwidth between machines on the same rack is greater than those in different racks.</a:t>
            </a:r>
          </a:p>
          <a:p>
            <a:pPr marL="274320" indent="-274320" eaLnBrk="1" fontAlgn="auto" hangingPunct="1">
              <a:spcAft>
                <a:spcPts val="0"/>
              </a:spcAft>
              <a:buFont typeface="Wingdings 2"/>
              <a:buChar char=""/>
              <a:defRPr/>
            </a:pPr>
            <a:r>
              <a:rPr lang="en-US" sz="1600" dirty="0" smtClean="0"/>
              <a:t>Namenode determines the rack id for each DataNode.</a:t>
            </a:r>
          </a:p>
          <a:p>
            <a:pPr marL="274320" indent="-274320" eaLnBrk="1" fontAlgn="auto" hangingPunct="1">
              <a:spcAft>
                <a:spcPts val="0"/>
              </a:spcAft>
              <a:buFont typeface="Wingdings 2"/>
              <a:buChar char=""/>
              <a:defRPr/>
            </a:pPr>
            <a:r>
              <a:rPr lang="en-US" sz="1600" dirty="0" smtClean="0"/>
              <a:t>Replicas are typically placed on unique racks </a:t>
            </a:r>
          </a:p>
          <a:p>
            <a:pPr marL="548640" lvl="1" indent="-274320" eaLnBrk="1" fontAlgn="auto" hangingPunct="1">
              <a:spcAft>
                <a:spcPts val="0"/>
              </a:spcAft>
              <a:buFont typeface="Wingdings"/>
              <a:buChar char=""/>
              <a:defRPr/>
            </a:pPr>
            <a:r>
              <a:rPr lang="en-US" sz="1600" dirty="0" smtClean="0">
                <a:solidFill>
                  <a:schemeClr val="tx1"/>
                </a:solidFill>
              </a:rPr>
              <a:t>Simple but non-optimal</a:t>
            </a:r>
          </a:p>
          <a:p>
            <a:pPr marL="548640" lvl="1" indent="-274320" eaLnBrk="1" fontAlgn="auto" hangingPunct="1">
              <a:spcAft>
                <a:spcPts val="0"/>
              </a:spcAft>
              <a:buFont typeface="Wingdings"/>
              <a:buChar char=""/>
              <a:defRPr/>
            </a:pPr>
            <a:r>
              <a:rPr lang="en-US" sz="1600" dirty="0" smtClean="0">
                <a:solidFill>
                  <a:schemeClr val="tx1"/>
                </a:solidFill>
              </a:rPr>
              <a:t>Writes are expensive</a:t>
            </a:r>
          </a:p>
          <a:p>
            <a:pPr marL="548640" lvl="1" indent="-274320" eaLnBrk="1" fontAlgn="auto" hangingPunct="1">
              <a:spcAft>
                <a:spcPts val="0"/>
              </a:spcAft>
              <a:buFont typeface="Wingdings"/>
              <a:buChar char=""/>
              <a:defRPr/>
            </a:pPr>
            <a:r>
              <a:rPr lang="en-US" sz="1600" dirty="0" smtClean="0">
                <a:solidFill>
                  <a:schemeClr val="tx1"/>
                </a:solidFill>
              </a:rPr>
              <a:t>Replication factor is 3</a:t>
            </a:r>
          </a:p>
          <a:p>
            <a:pPr marL="548640" lvl="1" indent="-274320" eaLnBrk="1" fontAlgn="auto" hangingPunct="1">
              <a:spcAft>
                <a:spcPts val="0"/>
              </a:spcAft>
              <a:buFont typeface="Wingdings"/>
              <a:buChar char=""/>
              <a:defRPr/>
            </a:pPr>
            <a:r>
              <a:rPr lang="en-US" sz="1600" dirty="0" smtClean="0">
                <a:solidFill>
                  <a:schemeClr val="tx1"/>
                </a:solidFill>
              </a:rPr>
              <a:t>Another research topic?</a:t>
            </a:r>
          </a:p>
          <a:p>
            <a:pPr marL="274320" indent="-274320" eaLnBrk="1" fontAlgn="auto" hangingPunct="1">
              <a:spcAft>
                <a:spcPts val="0"/>
              </a:spcAft>
              <a:buFont typeface="Wingdings 2"/>
              <a:buChar char=""/>
              <a:defRPr/>
            </a:pPr>
            <a:r>
              <a:rPr lang="en-US" sz="1600" dirty="0" smtClean="0"/>
              <a:t>Replicas are placed: one on a node in a local rack, one on a different node in the local rack and one on a node in a different rack.</a:t>
            </a:r>
          </a:p>
          <a:p>
            <a:pPr marL="274320" indent="-274320" eaLnBrk="1" fontAlgn="auto" hangingPunct="1">
              <a:spcAft>
                <a:spcPts val="0"/>
              </a:spcAft>
              <a:buFont typeface="Wingdings 2"/>
              <a:buChar char=""/>
              <a:defRPr/>
            </a:pPr>
            <a:r>
              <a:rPr lang="en-US" sz="1600" dirty="0" smtClean="0"/>
              <a:t>1/3 of the replica on a node, 2/3 on a rack and 1/3 distributed evenly across remaining racks.</a:t>
            </a:r>
          </a:p>
          <a:p>
            <a:pPr marL="274320" indent="-274320" eaLnBrk="1" fontAlgn="auto" hangingPunct="1">
              <a:spcAft>
                <a:spcPts val="0"/>
              </a:spcAft>
              <a:buFont typeface="Wingdings 2"/>
              <a:buChar char=""/>
              <a:defRPr/>
            </a:pPr>
            <a:endParaRPr lang="en-US" sz="16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71472" y="274638"/>
            <a:ext cx="8362216" cy="868346"/>
          </a:xfrm>
        </p:spPr>
        <p:txBody>
          <a:bodyPr/>
          <a:lstStyle/>
          <a:p>
            <a:pPr algn="ctr" eaLnBrk="1" hangingPunct="1"/>
            <a:r>
              <a:rPr lang="en-US" dirty="0" smtClean="0">
                <a:solidFill>
                  <a:schemeClr val="accent3">
                    <a:lumMod val="50000"/>
                  </a:schemeClr>
                </a:solidFill>
              </a:rPr>
              <a:t>Replica Selection </a:t>
            </a:r>
          </a:p>
        </p:txBody>
      </p:sp>
      <p:sp>
        <p:nvSpPr>
          <p:cNvPr id="4" name="Slide Number Placeholder 3"/>
          <p:cNvSpPr>
            <a:spLocks noGrp="1"/>
          </p:cNvSpPr>
          <p:nvPr>
            <p:ph type="sldNum" sz="quarter" idx="12"/>
          </p:nvPr>
        </p:nvSpPr>
        <p:spPr/>
        <p:txBody>
          <a:bodyPr/>
          <a:lstStyle/>
          <a:p>
            <a:pPr>
              <a:defRPr/>
            </a:pPr>
            <a:fld id="{33E34618-A80E-4B29-9EDD-AA1BB7E199A2}" type="slidenum">
              <a:rPr lang="en-US"/>
              <a:pPr>
                <a:defRPr/>
              </a:pPr>
              <a:t>44</a:t>
            </a:fld>
            <a:endParaRPr lang="en-US"/>
          </a:p>
        </p:txBody>
      </p:sp>
      <p:sp>
        <p:nvSpPr>
          <p:cNvPr id="25605" name="Content Placeholder 4"/>
          <p:cNvSpPr>
            <a:spLocks noGrp="1"/>
          </p:cNvSpPr>
          <p:nvPr>
            <p:ph sz="quarter" idx="1"/>
          </p:nvPr>
        </p:nvSpPr>
        <p:spPr>
          <a:xfrm>
            <a:off x="857223" y="1428736"/>
            <a:ext cx="7948639" cy="5000660"/>
          </a:xfrm>
        </p:spPr>
        <p:txBody>
          <a:bodyPr/>
          <a:lstStyle/>
          <a:p>
            <a:pPr eaLnBrk="1" hangingPunct="1"/>
            <a:r>
              <a:rPr lang="en-US" dirty="0" smtClean="0"/>
              <a:t>Replica selection for READ operation: HDFS tries to minimize the bandwidth consumption and latency.</a:t>
            </a:r>
          </a:p>
          <a:p>
            <a:pPr eaLnBrk="1" hangingPunct="1"/>
            <a:r>
              <a:rPr lang="en-US" dirty="0" smtClean="0"/>
              <a:t>If there is a replica on the Reader node then that is preferred.</a:t>
            </a:r>
          </a:p>
          <a:p>
            <a:pPr eaLnBrk="1" hangingPunct="1"/>
            <a:r>
              <a:rPr lang="en-US" dirty="0" smtClean="0"/>
              <a:t>HDFS cluster may span multiple data centers: replica in the local data center is preferred over the remote one.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8433654" cy="725470"/>
          </a:xfrm>
        </p:spPr>
        <p:txBody>
          <a:bodyPr>
            <a:normAutofit fontScale="90000"/>
          </a:bodyPr>
          <a:lstStyle/>
          <a:p>
            <a:pPr algn="ctr"/>
            <a:r>
              <a:rPr lang="en-US" dirty="0" smtClean="0"/>
              <a:t>Writing a file into HDFS</a:t>
            </a:r>
            <a:endParaRPr lang="en-IN" dirty="0"/>
          </a:p>
        </p:txBody>
      </p:sp>
      <p:sp>
        <p:nvSpPr>
          <p:cNvPr id="3" name="Content Placeholder 2"/>
          <p:cNvSpPr>
            <a:spLocks noGrp="1"/>
          </p:cNvSpPr>
          <p:nvPr>
            <p:ph idx="1"/>
          </p:nvPr>
        </p:nvSpPr>
        <p:spPr>
          <a:xfrm>
            <a:off x="642910" y="1071546"/>
            <a:ext cx="8290778" cy="5572164"/>
          </a:xfrm>
        </p:spPr>
        <p:txBody>
          <a:bodyPr>
            <a:normAutofit fontScale="92500" lnSpcReduction="10000"/>
          </a:bodyPr>
          <a:lstStyle/>
          <a:p>
            <a:pPr>
              <a:buNone/>
            </a:pPr>
            <a:r>
              <a:rPr lang="en-IN" sz="1600" b="1" dirty="0" smtClean="0"/>
              <a:t>Writing files in HDFS</a:t>
            </a:r>
          </a:p>
          <a:p>
            <a:r>
              <a:rPr lang="en-IN" sz="1600" dirty="0" smtClean="0"/>
              <a:t>The client informs the </a:t>
            </a:r>
            <a:r>
              <a:rPr lang="en-IN" sz="1600" dirty="0" err="1" smtClean="0"/>
              <a:t>namenode</a:t>
            </a:r>
            <a:r>
              <a:rPr lang="en-IN" sz="1600" dirty="0" smtClean="0"/>
              <a:t> daemon that it wants to write a file. The </a:t>
            </a:r>
            <a:r>
              <a:rPr lang="en-IN" sz="1600" dirty="0" err="1" smtClean="0"/>
              <a:t>namenode</a:t>
            </a:r>
            <a:r>
              <a:rPr lang="en-IN" sz="1600" dirty="0" smtClean="0"/>
              <a:t> daemon checks to see whether the file already exists.</a:t>
            </a:r>
          </a:p>
          <a:p>
            <a:r>
              <a:rPr lang="en-IN" sz="1600" dirty="0" smtClean="0"/>
              <a:t>If it exists, an appropriate message is sent back to the client. If it does not exist, the </a:t>
            </a:r>
            <a:r>
              <a:rPr lang="en-IN" sz="1600" dirty="0" err="1" smtClean="0"/>
              <a:t>namenode</a:t>
            </a:r>
            <a:r>
              <a:rPr lang="en-IN" sz="1600" dirty="0" smtClean="0"/>
              <a:t> daemon makes a metadata entry for the new file.</a:t>
            </a:r>
          </a:p>
          <a:p>
            <a:r>
              <a:rPr lang="en-IN" sz="1600" dirty="0" smtClean="0"/>
              <a:t>The file to be written is split into data packets at the client end and a data queue is built. The packets in the queue are then streamed to the </a:t>
            </a:r>
            <a:r>
              <a:rPr lang="en-IN" sz="1600" dirty="0" err="1" smtClean="0"/>
              <a:t>datanodes</a:t>
            </a:r>
            <a:r>
              <a:rPr lang="en-IN" sz="1600" dirty="0" smtClean="0"/>
              <a:t> in the cluster.</a:t>
            </a:r>
          </a:p>
          <a:p>
            <a:r>
              <a:rPr lang="en-IN" sz="1600" dirty="0" smtClean="0"/>
              <a:t>The list of </a:t>
            </a:r>
            <a:r>
              <a:rPr lang="en-IN" sz="1600" dirty="0" err="1" smtClean="0"/>
              <a:t>datanodes</a:t>
            </a:r>
            <a:r>
              <a:rPr lang="en-IN" sz="1600" dirty="0" smtClean="0"/>
              <a:t> is given by the </a:t>
            </a:r>
            <a:r>
              <a:rPr lang="en-IN" sz="1600" dirty="0" err="1" smtClean="0"/>
              <a:t>namenode</a:t>
            </a:r>
            <a:r>
              <a:rPr lang="en-IN" sz="1600" dirty="0" smtClean="0"/>
              <a:t> daemon, which is prepared based on the data replication factor configured. A pipeline is built to perform the writes to all </a:t>
            </a:r>
            <a:r>
              <a:rPr lang="en-IN" sz="1600" dirty="0" err="1" smtClean="0"/>
              <a:t>datanodes</a:t>
            </a:r>
            <a:r>
              <a:rPr lang="en-IN" sz="1600" dirty="0" smtClean="0"/>
              <a:t> provided by the </a:t>
            </a:r>
            <a:r>
              <a:rPr lang="en-IN" sz="1600" dirty="0" err="1" smtClean="0"/>
              <a:t>namenode</a:t>
            </a:r>
            <a:r>
              <a:rPr lang="en-IN" sz="1600" dirty="0" smtClean="0"/>
              <a:t> daemon.</a:t>
            </a:r>
          </a:p>
          <a:p>
            <a:r>
              <a:rPr lang="en-IN" sz="1600" dirty="0" smtClean="0"/>
              <a:t>The first packet from the data queue is then transferred to the first </a:t>
            </a:r>
            <a:r>
              <a:rPr lang="en-IN" sz="1600" dirty="0" err="1" smtClean="0"/>
              <a:t>datanode</a:t>
            </a:r>
            <a:r>
              <a:rPr lang="en-IN" sz="1600" dirty="0" smtClean="0"/>
              <a:t> daemon. The block is stored on the first </a:t>
            </a:r>
            <a:r>
              <a:rPr lang="en-IN" sz="1600" dirty="0" err="1" smtClean="0"/>
              <a:t>datanode</a:t>
            </a:r>
            <a:r>
              <a:rPr lang="en-IN" sz="1600" dirty="0" smtClean="0"/>
              <a:t> daemon and is then copied to the next </a:t>
            </a:r>
            <a:r>
              <a:rPr lang="en-IN" sz="1600" dirty="0" err="1" smtClean="0"/>
              <a:t>datanode</a:t>
            </a:r>
            <a:r>
              <a:rPr lang="en-IN" sz="1600" dirty="0" smtClean="0"/>
              <a:t> daemon in the pipeline. This process goes on till the packet is written to the last </a:t>
            </a:r>
            <a:r>
              <a:rPr lang="en-IN" sz="1600" dirty="0" err="1" smtClean="0"/>
              <a:t>datanode</a:t>
            </a:r>
            <a:r>
              <a:rPr lang="en-IN" sz="1600" dirty="0" smtClean="0"/>
              <a:t> daemon in the pipeline.</a:t>
            </a:r>
          </a:p>
          <a:p>
            <a:r>
              <a:rPr lang="en-IN" sz="1600" dirty="0" smtClean="0"/>
              <a:t>The sequence is repeated for all the packets in the data queue. For every packet written on the </a:t>
            </a:r>
            <a:r>
              <a:rPr lang="en-IN" sz="1600" dirty="0" err="1" smtClean="0"/>
              <a:t>datanode</a:t>
            </a:r>
            <a:r>
              <a:rPr lang="en-IN" sz="1600" dirty="0" smtClean="0"/>
              <a:t> daemon, a corresponding acknowledgement is sent back to the client.</a:t>
            </a:r>
          </a:p>
          <a:p>
            <a:r>
              <a:rPr lang="en-IN" sz="1600" dirty="0" smtClean="0"/>
              <a:t>If a packet fails to write onto one of the </a:t>
            </a:r>
            <a:r>
              <a:rPr lang="en-IN" sz="1600" dirty="0" err="1" smtClean="0"/>
              <a:t>datanodes</a:t>
            </a:r>
            <a:r>
              <a:rPr lang="en-IN" sz="1600" dirty="0" smtClean="0"/>
              <a:t>, the </a:t>
            </a:r>
            <a:r>
              <a:rPr lang="en-IN" sz="1600" dirty="0" err="1" smtClean="0"/>
              <a:t>datanode</a:t>
            </a:r>
            <a:r>
              <a:rPr lang="en-IN" sz="1600" dirty="0" smtClean="0"/>
              <a:t> daemon is removed from the pipeline and the remainder of the packets is written to the good </a:t>
            </a:r>
            <a:r>
              <a:rPr lang="en-IN" sz="1600" dirty="0" err="1" smtClean="0"/>
              <a:t>datanodes</a:t>
            </a:r>
            <a:r>
              <a:rPr lang="en-IN" sz="1600" dirty="0" smtClean="0"/>
              <a:t>. The </a:t>
            </a:r>
            <a:r>
              <a:rPr lang="en-IN" sz="1600" dirty="0" err="1" smtClean="0"/>
              <a:t>namenode</a:t>
            </a:r>
            <a:r>
              <a:rPr lang="en-IN" sz="1600" dirty="0" smtClean="0"/>
              <a:t> daemon notices the under-replication of the block and arranges for another </a:t>
            </a:r>
            <a:r>
              <a:rPr lang="en-IN" sz="1600" dirty="0" err="1" smtClean="0"/>
              <a:t>datanode</a:t>
            </a:r>
            <a:r>
              <a:rPr lang="en-IN" sz="1600" dirty="0" smtClean="0"/>
              <a:t> daemon where the block could be replicated.</a:t>
            </a:r>
          </a:p>
          <a:p>
            <a:r>
              <a:rPr lang="en-IN" sz="1600" dirty="0" smtClean="0"/>
              <a:t>After all the packets are written, the client performs a close action, indicating that the packets in the data queue have been completely transferred.</a:t>
            </a:r>
          </a:p>
          <a:p>
            <a:r>
              <a:rPr lang="en-IN" sz="1600" dirty="0" smtClean="0"/>
              <a:t>The client informs the </a:t>
            </a:r>
            <a:r>
              <a:rPr lang="en-IN" sz="1600" dirty="0" err="1" smtClean="0"/>
              <a:t>namenode</a:t>
            </a:r>
            <a:r>
              <a:rPr lang="en-IN" sz="1600" dirty="0" smtClean="0"/>
              <a:t> daemon that the write operation is now complete.</a:t>
            </a:r>
            <a:endParaRPr lang="en-IN" sz="1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8433654" cy="796908"/>
          </a:xfrm>
        </p:spPr>
        <p:txBody>
          <a:bodyPr/>
          <a:lstStyle/>
          <a:p>
            <a:pPr algn="ctr"/>
            <a:r>
              <a:rPr lang="en-US" dirty="0" smtClean="0"/>
              <a:t>Writing Data into HDFS</a:t>
            </a:r>
            <a:endParaRPr lang="en-IN" dirty="0"/>
          </a:p>
        </p:txBody>
      </p:sp>
      <p:pic>
        <p:nvPicPr>
          <p:cNvPr id="76802" name="Picture 2"/>
          <p:cNvPicPr>
            <a:picLocks noChangeAspect="1" noChangeArrowheads="1"/>
          </p:cNvPicPr>
          <p:nvPr/>
        </p:nvPicPr>
        <p:blipFill>
          <a:blip r:embed="rId2"/>
          <a:srcRect/>
          <a:stretch>
            <a:fillRect/>
          </a:stretch>
        </p:blipFill>
        <p:spPr bwMode="auto">
          <a:xfrm>
            <a:off x="500034" y="1071546"/>
            <a:ext cx="8429683" cy="5572164"/>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8433654" cy="725470"/>
          </a:xfrm>
        </p:spPr>
        <p:txBody>
          <a:bodyPr>
            <a:normAutofit fontScale="90000"/>
          </a:bodyPr>
          <a:lstStyle/>
          <a:p>
            <a:pPr algn="ctr"/>
            <a:r>
              <a:rPr lang="en-US" dirty="0" smtClean="0"/>
              <a:t>Reading a file from HDFS</a:t>
            </a:r>
            <a:endParaRPr lang="en-IN" dirty="0"/>
          </a:p>
        </p:txBody>
      </p:sp>
      <p:sp>
        <p:nvSpPr>
          <p:cNvPr id="3" name="Content Placeholder 2"/>
          <p:cNvSpPr>
            <a:spLocks noGrp="1"/>
          </p:cNvSpPr>
          <p:nvPr>
            <p:ph idx="1"/>
          </p:nvPr>
        </p:nvSpPr>
        <p:spPr>
          <a:xfrm>
            <a:off x="642910" y="1142984"/>
            <a:ext cx="8290778" cy="5500726"/>
          </a:xfrm>
        </p:spPr>
        <p:txBody>
          <a:bodyPr>
            <a:normAutofit/>
          </a:bodyPr>
          <a:lstStyle/>
          <a:p>
            <a:pPr>
              <a:buNone/>
            </a:pPr>
            <a:r>
              <a:rPr lang="en-IN" sz="2200" b="1" dirty="0" smtClean="0"/>
              <a:t>Reading  files from HDFS</a:t>
            </a:r>
          </a:p>
          <a:p>
            <a:r>
              <a:rPr lang="en-IN" sz="2200" dirty="0" smtClean="0"/>
              <a:t>The client contacts the </a:t>
            </a:r>
            <a:r>
              <a:rPr lang="en-IN" sz="2200" dirty="0" err="1" smtClean="0"/>
              <a:t>namenode</a:t>
            </a:r>
            <a:r>
              <a:rPr lang="en-IN" sz="2200" dirty="0" smtClean="0"/>
              <a:t> daemon to get the location of the data blocks of the file it wants to read.</a:t>
            </a:r>
          </a:p>
          <a:p>
            <a:r>
              <a:rPr lang="en-IN" sz="2200" dirty="0" smtClean="0"/>
              <a:t>The </a:t>
            </a:r>
            <a:r>
              <a:rPr lang="en-IN" sz="2200" dirty="0" err="1" smtClean="0"/>
              <a:t>namenode</a:t>
            </a:r>
            <a:r>
              <a:rPr lang="en-IN" sz="2200" dirty="0" smtClean="0"/>
              <a:t> daemon returns the list of addresses of the </a:t>
            </a:r>
            <a:r>
              <a:rPr lang="en-IN" sz="2200" dirty="0" err="1" smtClean="0"/>
              <a:t>datanodes</a:t>
            </a:r>
            <a:r>
              <a:rPr lang="en-IN" sz="2200" dirty="0" smtClean="0"/>
              <a:t> for the data blocks.</a:t>
            </a:r>
          </a:p>
          <a:p>
            <a:r>
              <a:rPr lang="en-IN" sz="2200" dirty="0" smtClean="0"/>
              <a:t>For any read operation, HDFS tries to return the node with the data block that is closest to the client. Here, closest refers to network proximity between the </a:t>
            </a:r>
            <a:r>
              <a:rPr lang="en-IN" sz="2200" dirty="0" err="1" smtClean="0"/>
              <a:t>datanode</a:t>
            </a:r>
            <a:r>
              <a:rPr lang="en-IN" sz="2200" dirty="0" smtClean="0"/>
              <a:t> daemon and the client.</a:t>
            </a:r>
          </a:p>
          <a:p>
            <a:r>
              <a:rPr lang="en-IN" sz="2200" dirty="0" smtClean="0"/>
              <a:t>Once the client has the list, it connects the closest </a:t>
            </a:r>
            <a:r>
              <a:rPr lang="en-IN" sz="2200" dirty="0" err="1" smtClean="0"/>
              <a:t>datanode</a:t>
            </a:r>
            <a:r>
              <a:rPr lang="en-IN" sz="2200" dirty="0" smtClean="0"/>
              <a:t> daemon and starts reading the data block using a stream.</a:t>
            </a:r>
          </a:p>
          <a:p>
            <a:r>
              <a:rPr lang="en-IN" sz="2200" dirty="0" smtClean="0"/>
              <a:t>After the block is read completely, the connection to </a:t>
            </a:r>
            <a:r>
              <a:rPr lang="en-IN" sz="2200" dirty="0" err="1" smtClean="0"/>
              <a:t>datanode</a:t>
            </a:r>
            <a:r>
              <a:rPr lang="en-IN" sz="2200" dirty="0" smtClean="0"/>
              <a:t> is terminated and the </a:t>
            </a:r>
            <a:r>
              <a:rPr lang="en-IN" sz="2200" dirty="0" err="1" smtClean="0"/>
              <a:t>datanode</a:t>
            </a:r>
            <a:r>
              <a:rPr lang="en-IN" sz="2200" dirty="0" smtClean="0"/>
              <a:t> daemon that hosts the next block in the sequence is identified and the data block is streamed. This goes on until the last data block for that file is read.</a:t>
            </a:r>
          </a:p>
          <a:p>
            <a:endParaRPr lang="en-IN" sz="2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8433654" cy="796908"/>
          </a:xfrm>
        </p:spPr>
        <p:txBody>
          <a:bodyPr/>
          <a:lstStyle/>
          <a:p>
            <a:pPr algn="ctr"/>
            <a:r>
              <a:rPr lang="en-US" dirty="0" smtClean="0"/>
              <a:t>Reading Data from HDFS</a:t>
            </a:r>
            <a:endParaRPr lang="en-IN" dirty="0"/>
          </a:p>
        </p:txBody>
      </p:sp>
      <p:pic>
        <p:nvPicPr>
          <p:cNvPr id="77826" name="Picture 2"/>
          <p:cNvPicPr>
            <a:picLocks noChangeAspect="1" noChangeArrowheads="1"/>
          </p:cNvPicPr>
          <p:nvPr/>
        </p:nvPicPr>
        <p:blipFill>
          <a:blip r:embed="rId2"/>
          <a:srcRect/>
          <a:stretch>
            <a:fillRect/>
          </a:stretch>
        </p:blipFill>
        <p:spPr bwMode="auto">
          <a:xfrm>
            <a:off x="571472" y="1262063"/>
            <a:ext cx="8215369" cy="5381647"/>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a:xfrm>
            <a:off x="2578392" y="2600325"/>
            <a:ext cx="6400800" cy="1828807"/>
          </a:xfrm>
        </p:spPr>
        <p:txBody>
          <a:bodyPr/>
          <a:lstStyle/>
          <a:p>
            <a:pPr algn="ctr" eaLnBrk="1" hangingPunct="1"/>
            <a:r>
              <a:rPr lang="en-US" dirty="0" smtClean="0"/>
              <a:t>Architecture of Hadoop</a:t>
            </a:r>
          </a:p>
        </p:txBody>
      </p:sp>
      <p:sp>
        <p:nvSpPr>
          <p:cNvPr id="5" name="Slide Number Placeholder 4"/>
          <p:cNvSpPr>
            <a:spLocks noGrp="1"/>
          </p:cNvSpPr>
          <p:nvPr>
            <p:ph type="sldNum" sz="quarter" idx="12"/>
          </p:nvPr>
        </p:nvSpPr>
        <p:spPr/>
        <p:txBody>
          <a:bodyPr/>
          <a:lstStyle/>
          <a:p>
            <a:pPr>
              <a:defRPr/>
            </a:pPr>
            <a:fld id="{A733E69A-527C-4935-ADA3-27B900D9D02C}" type="slidenum">
              <a:rPr lang="en-US"/>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81000" y="200025"/>
            <a:ext cx="8393113" cy="883187"/>
          </a:xfrm>
        </p:spPr>
        <p:txBody>
          <a:bodyPr>
            <a:normAutofit/>
          </a:bodyPr>
          <a:lstStyle/>
          <a:p>
            <a:pPr algn="ctr">
              <a:defRPr/>
            </a:pPr>
            <a:r>
              <a:rPr lang="en-US" sz="4000" b="0" dirty="0" smtClean="0">
                <a:effectLst/>
              </a:rPr>
              <a:t>What is MapReduce?</a:t>
            </a:r>
          </a:p>
        </p:txBody>
      </p:sp>
      <p:sp>
        <p:nvSpPr>
          <p:cNvPr id="17411" name="Content Placeholder 2"/>
          <p:cNvSpPr>
            <a:spLocks noGrp="1"/>
          </p:cNvSpPr>
          <p:nvPr>
            <p:ph idx="1"/>
          </p:nvPr>
        </p:nvSpPr>
        <p:spPr>
          <a:xfrm>
            <a:off x="571472" y="1219200"/>
            <a:ext cx="8039128" cy="5294142"/>
          </a:xfrm>
        </p:spPr>
        <p:txBody>
          <a:bodyPr/>
          <a:lstStyle/>
          <a:p>
            <a:pPr>
              <a:defRPr/>
            </a:pPr>
            <a:r>
              <a:rPr lang="en-US" dirty="0" smtClean="0"/>
              <a:t>Simple data-parallel programming model</a:t>
            </a:r>
            <a:endParaRPr lang="en-US" sz="2200" dirty="0"/>
          </a:p>
          <a:p>
            <a:pPr>
              <a:defRPr/>
            </a:pPr>
            <a:r>
              <a:rPr lang="en-US" altLang="zh-CN" dirty="0" smtClean="0">
                <a:ea typeface="宋体" pitchFamily="2" charset="-122"/>
              </a:rPr>
              <a:t>For </a:t>
            </a:r>
            <a:r>
              <a:rPr lang="en-US" altLang="zh-CN" dirty="0">
                <a:solidFill>
                  <a:srgbClr val="C00000"/>
                </a:solidFill>
                <a:ea typeface="宋体" pitchFamily="2" charset="-122"/>
              </a:rPr>
              <a:t>large-scale</a:t>
            </a:r>
            <a:r>
              <a:rPr lang="en-US" altLang="zh-CN" dirty="0">
                <a:ea typeface="宋体" pitchFamily="2" charset="-122"/>
              </a:rPr>
              <a:t> data processing</a:t>
            </a:r>
          </a:p>
          <a:p>
            <a:pPr lvl="1">
              <a:defRPr/>
            </a:pPr>
            <a:r>
              <a:rPr lang="en-US" altLang="zh-CN" dirty="0">
                <a:ea typeface="宋体" pitchFamily="2" charset="-122"/>
              </a:rPr>
              <a:t>Exploits large set of </a:t>
            </a:r>
            <a:r>
              <a:rPr lang="en-US" altLang="zh-CN" dirty="0">
                <a:solidFill>
                  <a:srgbClr val="C00000"/>
                </a:solidFill>
                <a:ea typeface="宋体" pitchFamily="2" charset="-122"/>
              </a:rPr>
              <a:t>commodity</a:t>
            </a:r>
            <a:r>
              <a:rPr lang="en-US" altLang="zh-CN" dirty="0">
                <a:ea typeface="宋体" pitchFamily="2" charset="-122"/>
              </a:rPr>
              <a:t> computers</a:t>
            </a:r>
          </a:p>
          <a:p>
            <a:pPr lvl="1">
              <a:defRPr/>
            </a:pPr>
            <a:r>
              <a:rPr lang="en-US" altLang="zh-CN" dirty="0">
                <a:ea typeface="宋体" pitchFamily="2" charset="-122"/>
              </a:rPr>
              <a:t>Executes </a:t>
            </a:r>
            <a:r>
              <a:rPr lang="en-US" altLang="zh-CN" dirty="0">
                <a:solidFill>
                  <a:srgbClr val="C00000"/>
                </a:solidFill>
                <a:ea typeface="宋体" pitchFamily="2" charset="-122"/>
              </a:rPr>
              <a:t>process</a:t>
            </a:r>
            <a:r>
              <a:rPr lang="en-US" altLang="zh-CN" dirty="0">
                <a:ea typeface="宋体" pitchFamily="2" charset="-122"/>
              </a:rPr>
              <a:t> in </a:t>
            </a:r>
            <a:r>
              <a:rPr lang="en-US" altLang="zh-CN" dirty="0">
                <a:solidFill>
                  <a:srgbClr val="C00000"/>
                </a:solidFill>
                <a:ea typeface="宋体" pitchFamily="2" charset="-122"/>
              </a:rPr>
              <a:t>distributed</a:t>
            </a:r>
            <a:r>
              <a:rPr lang="en-US" altLang="zh-CN" dirty="0">
                <a:ea typeface="宋体" pitchFamily="2" charset="-122"/>
              </a:rPr>
              <a:t> manner</a:t>
            </a:r>
          </a:p>
          <a:p>
            <a:pPr lvl="1">
              <a:defRPr/>
            </a:pPr>
            <a:r>
              <a:rPr lang="en-US" altLang="zh-CN" dirty="0">
                <a:ea typeface="宋体" pitchFamily="2" charset="-122"/>
              </a:rPr>
              <a:t>Offers </a:t>
            </a:r>
            <a:r>
              <a:rPr lang="en-US" altLang="zh-CN" dirty="0">
                <a:solidFill>
                  <a:srgbClr val="C00000"/>
                </a:solidFill>
                <a:ea typeface="宋体" pitchFamily="2" charset="-122"/>
              </a:rPr>
              <a:t>high</a:t>
            </a:r>
            <a:r>
              <a:rPr lang="en-US" altLang="zh-CN" dirty="0">
                <a:ea typeface="宋体" pitchFamily="2" charset="-122"/>
              </a:rPr>
              <a:t> </a:t>
            </a:r>
            <a:r>
              <a:rPr lang="en-US" altLang="zh-CN" dirty="0" smtClean="0">
                <a:solidFill>
                  <a:srgbClr val="C00000"/>
                </a:solidFill>
                <a:ea typeface="宋体" pitchFamily="2" charset="-122"/>
              </a:rPr>
              <a:t>availability</a:t>
            </a:r>
          </a:p>
          <a:p>
            <a:pPr>
              <a:defRPr/>
            </a:pPr>
            <a:r>
              <a:rPr lang="en-US" dirty="0" smtClean="0"/>
              <a:t>Pioneered </a:t>
            </a:r>
            <a:r>
              <a:rPr lang="en-US" dirty="0"/>
              <a:t>by </a:t>
            </a:r>
            <a:r>
              <a:rPr lang="en-US" dirty="0">
                <a:solidFill>
                  <a:srgbClr val="00B050"/>
                </a:solidFill>
              </a:rPr>
              <a:t>Google</a:t>
            </a:r>
          </a:p>
          <a:p>
            <a:pPr lvl="1">
              <a:defRPr/>
            </a:pPr>
            <a:r>
              <a:rPr lang="en-US" sz="2200" dirty="0"/>
              <a:t>Processes 20 petabytes of data per day</a:t>
            </a:r>
          </a:p>
          <a:p>
            <a:pPr>
              <a:defRPr/>
            </a:pPr>
            <a:r>
              <a:rPr lang="en-US" dirty="0"/>
              <a:t>Popularized by open-source Hadoop project</a:t>
            </a:r>
          </a:p>
          <a:p>
            <a:pPr lvl="1">
              <a:defRPr/>
            </a:pPr>
            <a:r>
              <a:rPr lang="en-US" sz="2200" dirty="0"/>
              <a:t>Used at Yahoo!, Facebook, Amazon, </a:t>
            </a:r>
            <a:r>
              <a:rPr lang="en-US" sz="2200" dirty="0" smtClean="0"/>
              <a:t>…</a:t>
            </a:r>
            <a:endParaRPr lang="en-US" altLang="zh-CN" dirty="0">
              <a:ea typeface="宋体" pitchFamily="2" charset="-122"/>
            </a:endParaRPr>
          </a:p>
          <a:p>
            <a:pPr>
              <a:defRPr/>
            </a:pPr>
            <a:endParaRPr lang="en-US" sz="2600" dirty="0"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81000" y="200025"/>
            <a:ext cx="8393113" cy="1014397"/>
          </a:xfrm>
        </p:spPr>
        <p:txBody>
          <a:bodyPr>
            <a:normAutofit/>
          </a:bodyPr>
          <a:lstStyle/>
          <a:p>
            <a:pPr algn="ctr">
              <a:defRPr/>
            </a:pPr>
            <a:r>
              <a:rPr lang="en-US" sz="4000" b="0" dirty="0" smtClean="0">
                <a:effectLst/>
              </a:rPr>
              <a:t>Hadoop Architecture</a:t>
            </a:r>
          </a:p>
        </p:txBody>
      </p:sp>
      <p:pic>
        <p:nvPicPr>
          <p:cNvPr id="78850" name="Picture 2"/>
          <p:cNvPicPr>
            <a:picLocks noChangeAspect="1" noChangeArrowheads="1"/>
          </p:cNvPicPr>
          <p:nvPr/>
        </p:nvPicPr>
        <p:blipFill>
          <a:blip r:embed="rId3"/>
          <a:srcRect/>
          <a:stretch>
            <a:fillRect/>
          </a:stretch>
        </p:blipFill>
        <p:spPr bwMode="auto">
          <a:xfrm>
            <a:off x="1214414" y="1428736"/>
            <a:ext cx="7143800" cy="464347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81000" y="200025"/>
            <a:ext cx="8393113" cy="1014397"/>
          </a:xfrm>
        </p:spPr>
        <p:txBody>
          <a:bodyPr>
            <a:normAutofit/>
          </a:bodyPr>
          <a:lstStyle/>
          <a:p>
            <a:pPr algn="ctr">
              <a:defRPr/>
            </a:pPr>
            <a:r>
              <a:rPr lang="en-US" sz="4000" b="0" dirty="0" smtClean="0">
                <a:effectLst/>
              </a:rPr>
              <a:t>Hadoop Architecture</a:t>
            </a:r>
          </a:p>
        </p:txBody>
      </p:sp>
      <p:pic>
        <p:nvPicPr>
          <p:cNvPr id="79874" name="Picture 2"/>
          <p:cNvPicPr>
            <a:picLocks noChangeAspect="1" noChangeArrowheads="1"/>
          </p:cNvPicPr>
          <p:nvPr/>
        </p:nvPicPr>
        <p:blipFill>
          <a:blip r:embed="rId3"/>
          <a:srcRect/>
          <a:stretch>
            <a:fillRect/>
          </a:stretch>
        </p:blipFill>
        <p:spPr bwMode="auto">
          <a:xfrm>
            <a:off x="642910" y="1214422"/>
            <a:ext cx="8215369" cy="521497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81000" y="200025"/>
            <a:ext cx="8477280" cy="646113"/>
          </a:xfrm>
        </p:spPr>
        <p:txBody>
          <a:bodyPr>
            <a:normAutofit fontScale="90000"/>
          </a:bodyPr>
          <a:lstStyle/>
          <a:p>
            <a:pPr algn="ctr">
              <a:defRPr/>
            </a:pPr>
            <a:r>
              <a:rPr lang="en-US" sz="4000" b="0" dirty="0" smtClean="0">
                <a:effectLst/>
              </a:rPr>
              <a:t>Hadoop Components</a:t>
            </a:r>
          </a:p>
        </p:txBody>
      </p:sp>
      <p:sp>
        <p:nvSpPr>
          <p:cNvPr id="27651" name="Content Placeholder 2"/>
          <p:cNvSpPr>
            <a:spLocks noGrp="1"/>
          </p:cNvSpPr>
          <p:nvPr>
            <p:ph idx="1"/>
          </p:nvPr>
        </p:nvSpPr>
        <p:spPr>
          <a:xfrm>
            <a:off x="457200" y="1309688"/>
            <a:ext cx="7683500" cy="3619500"/>
          </a:xfrm>
        </p:spPr>
        <p:txBody>
          <a:bodyPr>
            <a:normAutofit fontScale="92500" lnSpcReduction="10000"/>
          </a:bodyPr>
          <a:lstStyle/>
          <a:p>
            <a:pPr>
              <a:defRPr/>
            </a:pPr>
            <a:r>
              <a:rPr lang="en-US" dirty="0" smtClean="0">
                <a:effectLst/>
              </a:rPr>
              <a:t>Distributed file system (HDFS)</a:t>
            </a:r>
          </a:p>
          <a:p>
            <a:pPr lvl="1">
              <a:defRPr/>
            </a:pPr>
            <a:r>
              <a:rPr lang="en-US" dirty="0" smtClean="0">
                <a:effectLst/>
              </a:rPr>
              <a:t>Single namespace for entire cluster</a:t>
            </a:r>
          </a:p>
          <a:p>
            <a:pPr lvl="1">
              <a:defRPr/>
            </a:pPr>
            <a:r>
              <a:rPr lang="en-US" dirty="0" smtClean="0">
                <a:effectLst/>
              </a:rPr>
              <a:t>Replicates data 3x for fault-tolerance</a:t>
            </a:r>
          </a:p>
          <a:p>
            <a:pPr>
              <a:defRPr/>
            </a:pPr>
            <a:endParaRPr lang="en-US" dirty="0" smtClean="0">
              <a:effectLst/>
            </a:endParaRPr>
          </a:p>
          <a:p>
            <a:pPr>
              <a:defRPr/>
            </a:pPr>
            <a:r>
              <a:rPr lang="en-US" dirty="0" smtClean="0">
                <a:effectLst/>
              </a:rPr>
              <a:t>MapReduce framework</a:t>
            </a:r>
          </a:p>
          <a:p>
            <a:pPr lvl="1">
              <a:defRPr/>
            </a:pPr>
            <a:r>
              <a:rPr lang="en-US" dirty="0" smtClean="0">
                <a:effectLst/>
              </a:rPr>
              <a:t>Executes user jobs specified as “map” and “reduce” functions</a:t>
            </a:r>
          </a:p>
          <a:p>
            <a:pPr lvl="1">
              <a:defRPr/>
            </a:pPr>
            <a:r>
              <a:rPr lang="en-US" dirty="0" smtClean="0">
                <a:effectLst/>
              </a:rPr>
              <a:t>Manages work distribution &amp; fault-tolerance</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p:cNvPicPr>
            <a:picLocks noChangeAspect="1" noChangeArrowheads="1"/>
          </p:cNvPicPr>
          <p:nvPr/>
        </p:nvPicPr>
        <p:blipFill>
          <a:blip r:embed="rId2"/>
          <a:srcRect/>
          <a:stretch>
            <a:fillRect/>
          </a:stretch>
        </p:blipFill>
        <p:spPr bwMode="auto">
          <a:xfrm>
            <a:off x="642910" y="1357298"/>
            <a:ext cx="8286808" cy="5072098"/>
          </a:xfrm>
          <a:prstGeom prst="rect">
            <a:avLst/>
          </a:prstGeom>
          <a:noFill/>
          <a:ln w="9525">
            <a:noFill/>
            <a:miter lim="800000"/>
            <a:headEnd/>
            <a:tailEnd/>
          </a:ln>
          <a:effectLst/>
        </p:spPr>
      </p:pic>
      <p:sp>
        <p:nvSpPr>
          <p:cNvPr id="5" name="Title 1"/>
          <p:cNvSpPr>
            <a:spLocks noGrp="1"/>
          </p:cNvSpPr>
          <p:nvPr>
            <p:ph type="title"/>
          </p:nvPr>
        </p:nvSpPr>
        <p:spPr>
          <a:xfrm>
            <a:off x="381000" y="200025"/>
            <a:ext cx="8393113" cy="1014397"/>
          </a:xfrm>
        </p:spPr>
        <p:txBody>
          <a:bodyPr>
            <a:normAutofit/>
          </a:bodyPr>
          <a:lstStyle/>
          <a:p>
            <a:pPr algn="ctr">
              <a:defRPr/>
            </a:pPr>
            <a:r>
              <a:rPr lang="en-US" sz="4000" b="0" dirty="0" smtClean="0">
                <a:effectLst/>
              </a:rPr>
              <a:t>Hadoop Architecture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40" y="274638"/>
            <a:ext cx="8385048" cy="850777"/>
          </a:xfrm>
        </p:spPr>
        <p:txBody>
          <a:bodyPr>
            <a:normAutofit/>
          </a:bodyPr>
          <a:lstStyle/>
          <a:p>
            <a:pPr algn="ctr"/>
            <a:r>
              <a:rPr lang="en-US" dirty="0" smtClean="0"/>
              <a:t>HDFS and MapReduce in Hadoop</a:t>
            </a:r>
            <a:endParaRPr lang="en-US" dirty="0"/>
          </a:p>
        </p:txBody>
      </p:sp>
      <p:pic>
        <p:nvPicPr>
          <p:cNvPr id="86018" name="Picture 2"/>
          <p:cNvPicPr>
            <a:picLocks noChangeAspect="1" noChangeArrowheads="1"/>
          </p:cNvPicPr>
          <p:nvPr/>
        </p:nvPicPr>
        <p:blipFill>
          <a:blip r:embed="rId3"/>
          <a:srcRect/>
          <a:stretch>
            <a:fillRect/>
          </a:stretch>
        </p:blipFill>
        <p:spPr bwMode="auto">
          <a:xfrm>
            <a:off x="428596" y="1500174"/>
            <a:ext cx="8429684" cy="50006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54032"/>
          </a:xfrm>
        </p:spPr>
        <p:txBody>
          <a:bodyPr>
            <a:normAutofit fontScale="90000"/>
          </a:bodyPr>
          <a:lstStyle/>
          <a:p>
            <a:pPr algn="ctr"/>
            <a:r>
              <a:rPr lang="en-US" dirty="0" smtClean="0"/>
              <a:t>Hadoop Architecture</a:t>
            </a:r>
            <a:endParaRPr lang="en-IN" dirty="0"/>
          </a:p>
        </p:txBody>
      </p:sp>
      <p:pic>
        <p:nvPicPr>
          <p:cNvPr id="87042" name="Picture 2"/>
          <p:cNvPicPr>
            <a:picLocks noChangeAspect="1" noChangeArrowheads="1"/>
          </p:cNvPicPr>
          <p:nvPr/>
        </p:nvPicPr>
        <p:blipFill>
          <a:blip r:embed="rId2"/>
          <a:srcRect/>
          <a:stretch>
            <a:fillRect/>
          </a:stretch>
        </p:blipFill>
        <p:spPr bwMode="auto">
          <a:xfrm>
            <a:off x="642910" y="1142984"/>
            <a:ext cx="8143931" cy="5429288"/>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pPr algn="ctr">
              <a:defRPr/>
            </a:pPr>
            <a:r>
              <a:rPr lang="en-US" sz="4000" b="0" dirty="0" smtClean="0">
                <a:effectLst/>
              </a:rPr>
              <a:t>Hadoop Architecture</a:t>
            </a:r>
          </a:p>
        </p:txBody>
      </p:sp>
      <p:sp>
        <p:nvSpPr>
          <p:cNvPr id="5" name="Content Placeholder 4"/>
          <p:cNvSpPr>
            <a:spLocks noGrp="1"/>
          </p:cNvSpPr>
          <p:nvPr>
            <p:ph idx="1"/>
          </p:nvPr>
        </p:nvSpPr>
        <p:spPr>
          <a:xfrm>
            <a:off x="428596" y="3929042"/>
            <a:ext cx="8433654" cy="2714668"/>
          </a:xfrm>
        </p:spPr>
        <p:txBody>
          <a:bodyPr>
            <a:normAutofit fontScale="85000" lnSpcReduction="20000"/>
          </a:bodyPr>
          <a:lstStyle/>
          <a:p>
            <a:pPr>
              <a:buNone/>
            </a:pPr>
            <a:r>
              <a:rPr lang="en-IN" sz="3800" dirty="0" smtClean="0"/>
              <a:t>These functions are handled by two different  nodes:</a:t>
            </a:r>
          </a:p>
          <a:p>
            <a:r>
              <a:rPr lang="en-IN" sz="3800" b="1" dirty="0" smtClean="0">
                <a:solidFill>
                  <a:srgbClr val="0070C0"/>
                </a:solidFill>
              </a:rPr>
              <a:t>Name Node</a:t>
            </a:r>
            <a:r>
              <a:rPr lang="en-IN" sz="3800" dirty="0" smtClean="0"/>
              <a:t>:  helps in coordinating HDFS</a:t>
            </a:r>
          </a:p>
          <a:p>
            <a:pPr>
              <a:buNone/>
            </a:pPr>
            <a:endParaRPr/>
          </a:p>
          <a:p>
            <a:r>
              <a:rPr lang="en-IN" sz="3800" b="1" dirty="0" smtClean="0">
                <a:solidFill>
                  <a:srgbClr val="0070C0"/>
                </a:solidFill>
              </a:rPr>
              <a:t>Job Tracker</a:t>
            </a:r>
            <a:r>
              <a:rPr lang="en-IN" sz="3800" dirty="0" smtClean="0"/>
              <a:t>: helps in coordinating parallel execution of Map-Reduce</a:t>
            </a:r>
            <a:endParaRPr lang="en-IN" dirty="0"/>
          </a:p>
        </p:txBody>
      </p:sp>
      <p:pic>
        <p:nvPicPr>
          <p:cNvPr id="80898" name="Picture 2"/>
          <p:cNvPicPr>
            <a:picLocks noChangeAspect="1" noChangeArrowheads="1"/>
          </p:cNvPicPr>
          <p:nvPr/>
        </p:nvPicPr>
        <p:blipFill>
          <a:blip r:embed="rId3"/>
          <a:srcRect/>
          <a:stretch>
            <a:fillRect/>
          </a:stretch>
        </p:blipFill>
        <p:spPr bwMode="auto">
          <a:xfrm>
            <a:off x="1285852" y="1357298"/>
            <a:ext cx="7072362" cy="235745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pPr algn="ctr">
              <a:defRPr/>
            </a:pPr>
            <a:r>
              <a:rPr lang="en-US" sz="4000" b="0" dirty="0" smtClean="0">
                <a:effectLst/>
              </a:rPr>
              <a:t>Hadoop Architecture</a:t>
            </a:r>
          </a:p>
        </p:txBody>
      </p:sp>
      <p:sp>
        <p:nvSpPr>
          <p:cNvPr id="5" name="Content Placeholder 4"/>
          <p:cNvSpPr>
            <a:spLocks noGrp="1"/>
          </p:cNvSpPr>
          <p:nvPr>
            <p:ph idx="1"/>
          </p:nvPr>
        </p:nvSpPr>
        <p:spPr>
          <a:xfrm>
            <a:off x="428596" y="3929042"/>
            <a:ext cx="8433654" cy="2714668"/>
          </a:xfrm>
        </p:spPr>
        <p:txBody>
          <a:bodyPr>
            <a:normAutofit fontScale="77500" lnSpcReduction="20000"/>
          </a:bodyPr>
          <a:lstStyle/>
          <a:p>
            <a:r>
              <a:rPr lang="en-IN" sz="3600" dirty="0" smtClean="0"/>
              <a:t>Slave node consists of Data Node and Task  Tracker.</a:t>
            </a:r>
          </a:p>
          <a:p>
            <a:r>
              <a:rPr lang="en-IN" sz="3600" dirty="0" smtClean="0"/>
              <a:t>There are number slave nodes in a Hadoop  cluster.</a:t>
            </a:r>
          </a:p>
          <a:p>
            <a:r>
              <a:rPr lang="en-IN" sz="3600" dirty="0" smtClean="0"/>
              <a:t>These nodes communicate and receive instructions for the Master nodes and perform the assigned tasks.</a:t>
            </a:r>
            <a:endParaRPr lang="en-IN" sz="3600" dirty="0"/>
          </a:p>
        </p:txBody>
      </p:sp>
      <p:pic>
        <p:nvPicPr>
          <p:cNvPr id="81922" name="Picture 2"/>
          <p:cNvPicPr>
            <a:picLocks noChangeAspect="1" noChangeArrowheads="1"/>
          </p:cNvPicPr>
          <p:nvPr/>
        </p:nvPicPr>
        <p:blipFill>
          <a:blip r:embed="rId3"/>
          <a:srcRect/>
          <a:stretch>
            <a:fillRect/>
          </a:stretch>
        </p:blipFill>
        <p:spPr bwMode="auto">
          <a:xfrm>
            <a:off x="1214414" y="1357298"/>
            <a:ext cx="6929486" cy="228601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81000" y="200025"/>
            <a:ext cx="8393113" cy="1014397"/>
          </a:xfrm>
        </p:spPr>
        <p:txBody>
          <a:bodyPr>
            <a:normAutofit/>
          </a:bodyPr>
          <a:lstStyle/>
          <a:p>
            <a:pPr algn="ctr">
              <a:defRPr/>
            </a:pPr>
            <a:r>
              <a:rPr lang="en-US" sz="4000" b="0" dirty="0" smtClean="0">
                <a:effectLst/>
              </a:rPr>
              <a:t>Hadoop Architecture</a:t>
            </a:r>
          </a:p>
        </p:txBody>
      </p:sp>
      <p:pic>
        <p:nvPicPr>
          <p:cNvPr id="82946" name="Picture 2"/>
          <p:cNvPicPr>
            <a:picLocks noChangeAspect="1" noChangeArrowheads="1"/>
          </p:cNvPicPr>
          <p:nvPr/>
        </p:nvPicPr>
        <p:blipFill>
          <a:blip r:embed="rId3"/>
          <a:srcRect/>
          <a:stretch>
            <a:fillRect/>
          </a:stretch>
        </p:blipFill>
        <p:spPr bwMode="auto">
          <a:xfrm>
            <a:off x="500034" y="1214422"/>
            <a:ext cx="8286807" cy="52864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81000" y="200025"/>
            <a:ext cx="8393113" cy="1014397"/>
          </a:xfrm>
        </p:spPr>
        <p:txBody>
          <a:bodyPr>
            <a:normAutofit/>
          </a:bodyPr>
          <a:lstStyle/>
          <a:p>
            <a:pPr algn="ctr">
              <a:defRPr/>
            </a:pPr>
            <a:r>
              <a:rPr lang="en-US" sz="4000" b="0" dirty="0" smtClean="0">
                <a:effectLst/>
              </a:rPr>
              <a:t>Hadoop Working</a:t>
            </a:r>
          </a:p>
        </p:txBody>
      </p:sp>
      <p:pic>
        <p:nvPicPr>
          <p:cNvPr id="83970" name="Picture 2"/>
          <p:cNvPicPr>
            <a:picLocks noChangeAspect="1" noChangeArrowheads="1"/>
          </p:cNvPicPr>
          <p:nvPr/>
        </p:nvPicPr>
        <p:blipFill>
          <a:blip r:embed="rId3"/>
          <a:srcRect/>
          <a:stretch>
            <a:fillRect/>
          </a:stretch>
        </p:blipFill>
        <p:spPr bwMode="auto">
          <a:xfrm>
            <a:off x="785787" y="1142984"/>
            <a:ext cx="7715304" cy="521497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815926" y="274638"/>
            <a:ext cx="8117762" cy="1143000"/>
          </a:xfrm>
        </p:spPr>
        <p:txBody>
          <a:bodyPr/>
          <a:lstStyle/>
          <a:p>
            <a:pPr algn="ctr">
              <a:defRPr/>
            </a:pPr>
            <a:r>
              <a:rPr lang="en-US" b="0" dirty="0" smtClean="0">
                <a:effectLst/>
              </a:rPr>
              <a:t>What is MapReduce used for?</a:t>
            </a:r>
          </a:p>
        </p:txBody>
      </p:sp>
      <p:sp>
        <p:nvSpPr>
          <p:cNvPr id="18435" name="Content Placeholder 2"/>
          <p:cNvSpPr>
            <a:spLocks noGrp="1"/>
          </p:cNvSpPr>
          <p:nvPr>
            <p:ph idx="1"/>
          </p:nvPr>
        </p:nvSpPr>
        <p:spPr>
          <a:xfrm>
            <a:off x="571472" y="1219200"/>
            <a:ext cx="7277128" cy="5105400"/>
          </a:xfrm>
        </p:spPr>
        <p:txBody>
          <a:bodyPr>
            <a:normAutofit fontScale="92500" lnSpcReduction="10000"/>
          </a:bodyPr>
          <a:lstStyle/>
          <a:p>
            <a:pPr>
              <a:defRPr/>
            </a:pPr>
            <a:r>
              <a:rPr lang="en-US" dirty="0" smtClean="0"/>
              <a:t>At Google:</a:t>
            </a:r>
          </a:p>
          <a:p>
            <a:pPr lvl="1">
              <a:defRPr/>
            </a:pPr>
            <a:r>
              <a:rPr lang="en-US" dirty="0" smtClean="0"/>
              <a:t>Index construction for Google Search</a:t>
            </a:r>
          </a:p>
          <a:p>
            <a:pPr lvl="1">
              <a:defRPr/>
            </a:pPr>
            <a:r>
              <a:rPr lang="en-US" dirty="0" smtClean="0"/>
              <a:t>Article clustering for Google News</a:t>
            </a:r>
          </a:p>
          <a:p>
            <a:pPr lvl="1">
              <a:defRPr/>
            </a:pPr>
            <a:r>
              <a:rPr lang="en-US" dirty="0" smtClean="0"/>
              <a:t>Statistical machine translation</a:t>
            </a:r>
            <a:endParaRPr lang="en-US" sz="1200" dirty="0" smtClean="0"/>
          </a:p>
          <a:p>
            <a:pPr>
              <a:defRPr/>
            </a:pPr>
            <a:r>
              <a:rPr lang="en-US" dirty="0" smtClean="0"/>
              <a:t>At Yahoo!:</a:t>
            </a:r>
          </a:p>
          <a:p>
            <a:pPr lvl="1">
              <a:defRPr/>
            </a:pPr>
            <a:r>
              <a:rPr lang="en-US" dirty="0" smtClean="0"/>
              <a:t>“Web map” powering Yahoo! Search</a:t>
            </a:r>
          </a:p>
          <a:p>
            <a:pPr lvl="1">
              <a:defRPr/>
            </a:pPr>
            <a:r>
              <a:rPr lang="en-US" dirty="0" smtClean="0"/>
              <a:t>Spam detection for Yahoo! Mail</a:t>
            </a:r>
            <a:endParaRPr lang="en-US" sz="1200" dirty="0" smtClean="0"/>
          </a:p>
          <a:p>
            <a:pPr>
              <a:defRPr/>
            </a:pPr>
            <a:r>
              <a:rPr lang="en-US" dirty="0" smtClean="0"/>
              <a:t>At </a:t>
            </a:r>
            <a:r>
              <a:rPr lang="en-US" dirty="0" err="1" smtClean="0"/>
              <a:t>Facebook</a:t>
            </a:r>
            <a:r>
              <a:rPr lang="en-US" dirty="0" smtClean="0"/>
              <a:t>:</a:t>
            </a:r>
          </a:p>
          <a:p>
            <a:pPr lvl="1">
              <a:defRPr/>
            </a:pPr>
            <a:r>
              <a:rPr lang="en-US" dirty="0" smtClean="0"/>
              <a:t>Data mining</a:t>
            </a:r>
          </a:p>
          <a:p>
            <a:pPr lvl="1">
              <a:defRPr/>
            </a:pPr>
            <a:r>
              <a:rPr lang="en-US" dirty="0" smtClean="0"/>
              <a:t>Ad optimization</a:t>
            </a:r>
          </a:p>
          <a:p>
            <a:pPr lvl="1">
              <a:defRPr/>
            </a:pPr>
            <a:r>
              <a:rPr lang="en-US" dirty="0" smtClean="0"/>
              <a:t>Spam detection</a:t>
            </a:r>
          </a:p>
          <a:p>
            <a:pPr lvl="1">
              <a:buFontTx/>
              <a:buNone/>
              <a:defRPr/>
            </a:pPr>
            <a:endParaRPr lang="en-US" dirty="0"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71472" y="274638"/>
            <a:ext cx="8362216" cy="725470"/>
          </a:xfrm>
        </p:spPr>
        <p:txBody>
          <a:bodyPr>
            <a:normAutofit/>
          </a:bodyPr>
          <a:lstStyle/>
          <a:p>
            <a:pPr algn="ctr">
              <a:defRPr/>
            </a:pPr>
            <a:r>
              <a:rPr lang="en-US" sz="4000" b="0" dirty="0" smtClean="0">
                <a:effectLst/>
              </a:rPr>
              <a:t>Name Node and Data Node</a:t>
            </a:r>
          </a:p>
        </p:txBody>
      </p:sp>
      <p:sp>
        <p:nvSpPr>
          <p:cNvPr id="4" name="Content Placeholder 3"/>
          <p:cNvSpPr>
            <a:spLocks noGrp="1"/>
          </p:cNvSpPr>
          <p:nvPr>
            <p:ph idx="1"/>
          </p:nvPr>
        </p:nvSpPr>
        <p:spPr>
          <a:xfrm>
            <a:off x="571472" y="1142984"/>
            <a:ext cx="8362216" cy="5572164"/>
          </a:xfrm>
        </p:spPr>
        <p:txBody>
          <a:bodyPr>
            <a:normAutofit fontScale="70000" lnSpcReduction="20000"/>
          </a:bodyPr>
          <a:lstStyle/>
          <a:p>
            <a:r>
              <a:rPr lang="en-IN" b="1" dirty="0" smtClean="0">
                <a:solidFill>
                  <a:schemeClr val="accent3">
                    <a:lumMod val="50000"/>
                  </a:schemeClr>
                </a:solidFill>
              </a:rPr>
              <a:t>Name Node </a:t>
            </a:r>
            <a:r>
              <a:rPr lang="en-IN" dirty="0" smtClean="0"/>
              <a:t>is a critical component of  the HDFS. </a:t>
            </a:r>
          </a:p>
          <a:p>
            <a:r>
              <a:rPr lang="en-IN" dirty="0" smtClean="0"/>
              <a:t>Responsible for the distribution of the data throughout the Hadoop cluster. </a:t>
            </a:r>
          </a:p>
          <a:p>
            <a:r>
              <a:rPr lang="en-IN" dirty="0" smtClean="0"/>
              <a:t>Obtains the data from client machine divides  it in to chunks. </a:t>
            </a:r>
          </a:p>
          <a:p>
            <a:r>
              <a:rPr lang="en-IN" dirty="0" smtClean="0"/>
              <a:t>Distributes same data chunk to three different data nodes leading to data redundancy</a:t>
            </a:r>
          </a:p>
          <a:p>
            <a:r>
              <a:rPr lang="en-IN" dirty="0" smtClean="0"/>
              <a:t>Keeps track of What chucks belong to a file  and which Data Node holds its copy.</a:t>
            </a:r>
          </a:p>
          <a:p>
            <a:r>
              <a:rPr lang="en-IN" dirty="0" smtClean="0"/>
              <a:t>Making sure each chunk of file has the  minimum number of copies in the cluster as  required. </a:t>
            </a:r>
          </a:p>
          <a:p>
            <a:r>
              <a:rPr lang="en-IN" dirty="0" smtClean="0"/>
              <a:t>Directs clients for write or read operation </a:t>
            </a:r>
          </a:p>
          <a:p>
            <a:r>
              <a:rPr lang="en-IN" dirty="0" smtClean="0"/>
              <a:t>Schedule and execute Map Reduce jobs</a:t>
            </a:r>
          </a:p>
          <a:p>
            <a:r>
              <a:rPr lang="en-IN" dirty="0" smtClean="0"/>
              <a:t>One slave act as secondary </a:t>
            </a:r>
            <a:r>
              <a:rPr lang="en-IN" dirty="0" err="1" smtClean="0"/>
              <a:t>NameNode</a:t>
            </a:r>
            <a:endParaRPr lang="en-IN" dirty="0" smtClean="0"/>
          </a:p>
          <a:p>
            <a:pPr>
              <a:buNone/>
            </a:pPr>
            <a:r>
              <a:rPr lang="en-IN" b="1" dirty="0" smtClean="0">
                <a:solidFill>
                  <a:schemeClr val="accent3">
                    <a:lumMod val="50000"/>
                  </a:schemeClr>
                </a:solidFill>
              </a:rPr>
              <a:t>Data Node</a:t>
            </a:r>
          </a:p>
          <a:p>
            <a:r>
              <a:rPr lang="en-IN" dirty="0" smtClean="0"/>
              <a:t>Responsible to store the chunk of data that assigned to it by the Name Node. </a:t>
            </a:r>
          </a:p>
          <a:p>
            <a:endParaRPr lang="en-IN" dirty="0" smtClean="0"/>
          </a:p>
          <a:p>
            <a:endParaRPr lang="en-IN" dirty="0" smtClean="0"/>
          </a:p>
          <a:p>
            <a:endParaRPr lang="en-IN"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435608" y="274638"/>
            <a:ext cx="7498080" cy="796908"/>
          </a:xfrm>
        </p:spPr>
        <p:txBody>
          <a:bodyPr>
            <a:normAutofit/>
          </a:bodyPr>
          <a:lstStyle/>
          <a:p>
            <a:pPr algn="ctr">
              <a:defRPr/>
            </a:pPr>
            <a:r>
              <a:rPr lang="en-US" sz="4000" b="0" dirty="0" smtClean="0">
                <a:effectLst/>
              </a:rPr>
              <a:t>Job Tracker and Task Tracker</a:t>
            </a:r>
          </a:p>
        </p:txBody>
      </p:sp>
      <p:sp>
        <p:nvSpPr>
          <p:cNvPr id="4" name="Content Placeholder 3"/>
          <p:cNvSpPr>
            <a:spLocks noGrp="1"/>
          </p:cNvSpPr>
          <p:nvPr>
            <p:ph idx="1"/>
          </p:nvPr>
        </p:nvSpPr>
        <p:spPr>
          <a:xfrm>
            <a:off x="714348" y="1214422"/>
            <a:ext cx="8219340" cy="5286412"/>
          </a:xfrm>
        </p:spPr>
        <p:txBody>
          <a:bodyPr>
            <a:normAutofit fontScale="77500" lnSpcReduction="20000"/>
          </a:bodyPr>
          <a:lstStyle/>
          <a:p>
            <a:pPr>
              <a:buNone/>
            </a:pPr>
            <a:r>
              <a:rPr lang="en-US" b="1" dirty="0" smtClean="0">
                <a:solidFill>
                  <a:schemeClr val="accent3">
                    <a:lumMod val="50000"/>
                  </a:schemeClr>
                </a:solidFill>
              </a:rPr>
              <a:t>Job Tracker</a:t>
            </a:r>
            <a:endParaRPr lang="en-IN" b="1" dirty="0" smtClean="0">
              <a:solidFill>
                <a:schemeClr val="accent3">
                  <a:lumMod val="50000"/>
                </a:schemeClr>
              </a:solidFill>
            </a:endParaRPr>
          </a:p>
          <a:p>
            <a:r>
              <a:rPr lang="en-IN" dirty="0" smtClean="0"/>
              <a:t>Client submitted Map-Reduce logic.</a:t>
            </a:r>
          </a:p>
          <a:p>
            <a:r>
              <a:rPr lang="en-IN" dirty="0" smtClean="0"/>
              <a:t>Responsible for scheduling the task to the slave nodes.</a:t>
            </a:r>
          </a:p>
          <a:p>
            <a:r>
              <a:rPr lang="en-IN" dirty="0" smtClean="0"/>
              <a:t>Job Tracker consults the Name Node and assigns the task to the nodes which has the data on which this task would be performed</a:t>
            </a:r>
          </a:p>
          <a:p>
            <a:r>
              <a:rPr lang="en-IN" dirty="0" smtClean="0"/>
              <a:t>Locality of data is checked for assigning a Map function to a node (Task Tracker), whereas Reduce function does not need locality of data.</a:t>
            </a:r>
          </a:p>
          <a:p>
            <a:r>
              <a:rPr lang="en-IN" dirty="0" smtClean="0"/>
              <a:t>One Task Tracker may act as secondary Job Tracker</a:t>
            </a:r>
          </a:p>
          <a:p>
            <a:pPr>
              <a:buNone/>
            </a:pPr>
            <a:r>
              <a:rPr lang="en-US" b="1" dirty="0" smtClean="0">
                <a:solidFill>
                  <a:schemeClr val="accent3">
                    <a:lumMod val="50000"/>
                  </a:schemeClr>
                </a:solidFill>
              </a:rPr>
              <a:t>Task Tracker</a:t>
            </a:r>
            <a:endParaRPr lang="en-IN" b="1" dirty="0" smtClean="0">
              <a:solidFill>
                <a:schemeClr val="accent3">
                  <a:lumMod val="50000"/>
                </a:schemeClr>
              </a:solidFill>
            </a:endParaRPr>
          </a:p>
          <a:p>
            <a:r>
              <a:rPr lang="en-IN" dirty="0" smtClean="0"/>
              <a:t>Has the actual logic to perform the task.</a:t>
            </a:r>
          </a:p>
          <a:p>
            <a:r>
              <a:rPr lang="en-IN" dirty="0" smtClean="0"/>
              <a:t>Performs the task (Map and reduce  functions) on the data assigned to it by Master Node. </a:t>
            </a:r>
          </a:p>
          <a:p>
            <a:endParaRPr lang="en-IN" dirty="0" smtClean="0"/>
          </a:p>
          <a:p>
            <a:endParaRPr lang="en-IN"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81000" y="200025"/>
            <a:ext cx="8393113" cy="646113"/>
          </a:xfrm>
        </p:spPr>
        <p:txBody>
          <a:bodyPr>
            <a:normAutofit fontScale="90000"/>
          </a:bodyPr>
          <a:lstStyle/>
          <a:p>
            <a:pPr algn="ctr">
              <a:defRPr/>
            </a:pPr>
            <a:r>
              <a:rPr lang="en-US" sz="4000" b="0" dirty="0" smtClean="0">
                <a:effectLst/>
              </a:rPr>
              <a:t>Typical Hadoop Cluster</a:t>
            </a:r>
          </a:p>
        </p:txBody>
      </p:sp>
      <p:sp>
        <p:nvSpPr>
          <p:cNvPr id="24580" name="Content Placeholder 2"/>
          <p:cNvSpPr>
            <a:spLocks noGrp="1"/>
          </p:cNvSpPr>
          <p:nvPr>
            <p:ph idx="1"/>
          </p:nvPr>
        </p:nvSpPr>
        <p:spPr>
          <a:xfrm>
            <a:off x="762000" y="4572000"/>
            <a:ext cx="7543800" cy="1905000"/>
          </a:xfrm>
        </p:spPr>
        <p:txBody>
          <a:bodyPr/>
          <a:lstStyle/>
          <a:p>
            <a:pPr marL="328613" indent="-328613">
              <a:defRPr/>
            </a:pPr>
            <a:r>
              <a:rPr lang="en-US" sz="2200" smtClean="0"/>
              <a:t>40 nodes/rack, 1000-4000 nodes in cluster</a:t>
            </a:r>
          </a:p>
          <a:p>
            <a:pPr marL="328613" indent="-328613">
              <a:defRPr/>
            </a:pPr>
            <a:r>
              <a:rPr lang="en-US" sz="2200" smtClean="0"/>
              <a:t>1 Gbps bandwidth within rack, 8 Gbps out of rack</a:t>
            </a:r>
          </a:p>
          <a:p>
            <a:pPr marL="328613" indent="-328613">
              <a:defRPr/>
            </a:pPr>
            <a:r>
              <a:rPr lang="en-US" sz="2200" smtClean="0"/>
              <a:t>Node specs (Yahoo terasort):</a:t>
            </a:r>
            <a:br>
              <a:rPr lang="en-US" sz="2200" smtClean="0"/>
            </a:br>
            <a:r>
              <a:rPr lang="en-US" sz="2200" smtClean="0"/>
              <a:t>8 x 2GHz cores, 8 GB RAM, 4 disks (= 4 TB?)</a:t>
            </a:r>
          </a:p>
        </p:txBody>
      </p:sp>
      <p:grpSp>
        <p:nvGrpSpPr>
          <p:cNvPr id="2" name="Group 11"/>
          <p:cNvGrpSpPr>
            <a:grpSpLocks/>
          </p:cNvGrpSpPr>
          <p:nvPr/>
        </p:nvGrpSpPr>
        <p:grpSpPr bwMode="auto">
          <a:xfrm>
            <a:off x="838200" y="1422400"/>
            <a:ext cx="7239000" cy="2692400"/>
            <a:chOff x="1001010" y="1447800"/>
            <a:chExt cx="7239000" cy="2692003"/>
          </a:xfrm>
        </p:grpSpPr>
        <p:pic>
          <p:nvPicPr>
            <p:cNvPr id="37894" name="Picture 3" descr="Picture 3.png"/>
            <p:cNvPicPr>
              <a:picLocks noChangeAspect="1"/>
            </p:cNvPicPr>
            <p:nvPr/>
          </p:nvPicPr>
          <p:blipFill>
            <a:blip r:embed="rId3"/>
            <a:srcRect/>
            <a:stretch>
              <a:fillRect/>
            </a:stretch>
          </p:blipFill>
          <p:spPr bwMode="auto">
            <a:xfrm>
              <a:off x="1001010" y="1447800"/>
              <a:ext cx="7239000" cy="2692003"/>
            </a:xfrm>
            <a:prstGeom prst="rect">
              <a:avLst/>
            </a:prstGeom>
            <a:noFill/>
            <a:ln w="9525">
              <a:noFill/>
              <a:miter lim="800000"/>
              <a:headEnd/>
              <a:tailEnd/>
            </a:ln>
          </p:spPr>
        </p:pic>
        <p:sp>
          <p:nvSpPr>
            <p:cNvPr id="37895" name="TextBox 4"/>
            <p:cNvSpPr txBox="1">
              <a:spLocks noChangeArrowheads="1"/>
            </p:cNvSpPr>
            <p:nvPr/>
          </p:nvSpPr>
          <p:spPr bwMode="auto">
            <a:xfrm>
              <a:off x="3572985" y="1496091"/>
              <a:ext cx="1841172" cy="307777"/>
            </a:xfrm>
            <a:prstGeom prst="rect">
              <a:avLst/>
            </a:prstGeom>
            <a:noFill/>
            <a:ln w="9525">
              <a:noFill/>
              <a:miter lim="800000"/>
              <a:headEnd/>
              <a:tailEnd/>
            </a:ln>
          </p:spPr>
          <p:txBody>
            <a:bodyPr>
              <a:spAutoFit/>
            </a:bodyPr>
            <a:lstStyle/>
            <a:p>
              <a:pPr algn="ctr" eaLnBrk="0" hangingPunct="0">
                <a:spcBef>
                  <a:spcPct val="50000"/>
                </a:spcBef>
              </a:pPr>
              <a:r>
                <a:rPr lang="en-US" sz="1400">
                  <a:latin typeface="Comic Sans MS" pitchFamily="66" charset="0"/>
                </a:rPr>
                <a:t>Aggregation switch</a:t>
              </a:r>
            </a:p>
          </p:txBody>
        </p:sp>
        <p:sp>
          <p:nvSpPr>
            <p:cNvPr id="37896" name="TextBox 5"/>
            <p:cNvSpPr txBox="1">
              <a:spLocks noChangeArrowheads="1"/>
            </p:cNvSpPr>
            <p:nvPr/>
          </p:nvSpPr>
          <p:spPr bwMode="auto">
            <a:xfrm>
              <a:off x="2266070" y="2071135"/>
              <a:ext cx="1213852" cy="307777"/>
            </a:xfrm>
            <a:prstGeom prst="rect">
              <a:avLst/>
            </a:prstGeom>
            <a:noFill/>
            <a:ln w="9525">
              <a:noFill/>
              <a:miter lim="800000"/>
              <a:headEnd/>
              <a:tailEnd/>
            </a:ln>
          </p:spPr>
          <p:txBody>
            <a:bodyPr>
              <a:spAutoFit/>
            </a:bodyPr>
            <a:lstStyle/>
            <a:p>
              <a:pPr algn="ctr" eaLnBrk="0" hangingPunct="0">
                <a:spcBef>
                  <a:spcPct val="50000"/>
                </a:spcBef>
              </a:pPr>
              <a:r>
                <a:rPr lang="en-US" sz="1400">
                  <a:latin typeface="Comic Sans MS" pitchFamily="66" charset="0"/>
                </a:rPr>
                <a:t>Rack switch</a:t>
              </a:r>
            </a:p>
          </p:txBody>
        </p:sp>
      </p:grpSp>
      <p:sp>
        <p:nvSpPr>
          <p:cNvPr id="37893" name="TextBox 7"/>
          <p:cNvSpPr txBox="1">
            <a:spLocks noChangeArrowheads="1"/>
          </p:cNvSpPr>
          <p:nvPr/>
        </p:nvSpPr>
        <p:spPr bwMode="auto">
          <a:xfrm>
            <a:off x="2362200" y="6642100"/>
            <a:ext cx="6781800" cy="215900"/>
          </a:xfrm>
          <a:prstGeom prst="rect">
            <a:avLst/>
          </a:prstGeom>
          <a:noFill/>
          <a:ln w="9525">
            <a:noFill/>
            <a:miter lim="800000"/>
            <a:headEnd/>
            <a:tailEnd/>
          </a:ln>
        </p:spPr>
        <p:txBody>
          <a:bodyPr>
            <a:spAutoFit/>
          </a:bodyPr>
          <a:lstStyle/>
          <a:p>
            <a:pPr algn="r"/>
            <a:r>
              <a:rPr lang="en-US" sz="800">
                <a:solidFill>
                  <a:srgbClr val="BFBFBF"/>
                </a:solidFill>
              </a:rPr>
              <a:t>Image from http://wiki.apache.org/hadoop-data/attachments/HadoopPresentations/attachments/YahooHadoopIntro-apachecon-us-2008.pdf</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381000" y="381000"/>
            <a:ext cx="8393113" cy="646113"/>
          </a:xfrm>
        </p:spPr>
        <p:txBody>
          <a:bodyPr>
            <a:normAutofit fontScale="90000"/>
          </a:bodyPr>
          <a:lstStyle/>
          <a:p>
            <a:pPr algn="ctr">
              <a:defRPr/>
            </a:pPr>
            <a:r>
              <a:rPr lang="en-US" sz="4000" b="0" dirty="0" smtClean="0">
                <a:effectLst/>
              </a:rPr>
              <a:t>Typical Hadoop Cluster</a:t>
            </a:r>
          </a:p>
        </p:txBody>
      </p:sp>
      <p:pic>
        <p:nvPicPr>
          <p:cNvPr id="38915" name="Picture 3" descr="Picture 6.jpg"/>
          <p:cNvPicPr>
            <a:picLocks noChangeAspect="1"/>
          </p:cNvPicPr>
          <p:nvPr/>
        </p:nvPicPr>
        <p:blipFill>
          <a:blip r:embed="rId3"/>
          <a:srcRect/>
          <a:stretch>
            <a:fillRect/>
          </a:stretch>
        </p:blipFill>
        <p:spPr bwMode="auto">
          <a:xfrm>
            <a:off x="914400" y="1219200"/>
            <a:ext cx="7467600" cy="5422900"/>
          </a:xfrm>
          <a:prstGeom prst="rect">
            <a:avLst/>
          </a:prstGeom>
          <a:noFill/>
          <a:ln w="9525">
            <a:noFill/>
            <a:miter lim="800000"/>
            <a:headEnd/>
            <a:tailEnd/>
          </a:ln>
        </p:spPr>
      </p:pic>
      <p:sp>
        <p:nvSpPr>
          <p:cNvPr id="5" name="TextBox 4"/>
          <p:cNvSpPr txBox="1"/>
          <p:nvPr/>
        </p:nvSpPr>
        <p:spPr>
          <a:xfrm>
            <a:off x="3200400" y="6688138"/>
            <a:ext cx="5943600" cy="215900"/>
          </a:xfrm>
          <a:prstGeom prst="rect">
            <a:avLst/>
          </a:prstGeom>
          <a:noFill/>
        </p:spPr>
        <p:txBody>
          <a:bodyPr>
            <a:spAutoFit/>
          </a:bodyPr>
          <a:lstStyle/>
          <a:p>
            <a:pPr algn="r" eaLnBrk="0" fontAlgn="auto" hangingPunct="0">
              <a:spcBef>
                <a:spcPct val="50000"/>
              </a:spcBef>
              <a:spcAft>
                <a:spcPts val="0"/>
              </a:spcAft>
              <a:defRPr/>
            </a:pPr>
            <a:r>
              <a:rPr lang="en-US" sz="800" dirty="0">
                <a:solidFill>
                  <a:schemeClr val="bg1">
                    <a:lumMod val="75000"/>
                  </a:schemeClr>
                </a:solidFill>
                <a:latin typeface="Arial"/>
                <a:ea typeface="ＭＳ Ｐゴシック" pitchFamily="-105" charset="-128"/>
                <a:cs typeface="Arial"/>
              </a:rPr>
              <a:t>Image from http://wiki.apache.org/hadoop-data/attachments/HadoopPresentations/attachments/aw-apachecon-eu-2009.pdf</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54032"/>
          </a:xfrm>
        </p:spPr>
        <p:txBody>
          <a:bodyPr>
            <a:normAutofit fontScale="90000"/>
          </a:bodyPr>
          <a:lstStyle/>
          <a:p>
            <a:pPr algn="ctr"/>
            <a:r>
              <a:rPr lang="en-US" dirty="0" smtClean="0"/>
              <a:t>MapReduce Architecture</a:t>
            </a:r>
            <a:endParaRPr lang="en-IN" dirty="0"/>
          </a:p>
        </p:txBody>
      </p:sp>
      <p:pic>
        <p:nvPicPr>
          <p:cNvPr id="88066" name="Picture 2"/>
          <p:cNvPicPr>
            <a:picLocks noChangeAspect="1" noChangeArrowheads="1"/>
          </p:cNvPicPr>
          <p:nvPr/>
        </p:nvPicPr>
        <p:blipFill>
          <a:blip r:embed="rId2"/>
          <a:srcRect/>
          <a:stretch>
            <a:fillRect/>
          </a:stretch>
        </p:blipFill>
        <p:spPr bwMode="auto">
          <a:xfrm>
            <a:off x="571473" y="1285860"/>
            <a:ext cx="8215370" cy="5072098"/>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54032"/>
          </a:xfrm>
        </p:spPr>
        <p:txBody>
          <a:bodyPr>
            <a:normAutofit fontScale="90000"/>
          </a:bodyPr>
          <a:lstStyle/>
          <a:p>
            <a:pPr algn="ctr"/>
            <a:r>
              <a:rPr lang="en-US" dirty="0" smtClean="0"/>
              <a:t>Job Submission</a:t>
            </a:r>
            <a:endParaRPr lang="en-IN" dirty="0"/>
          </a:p>
        </p:txBody>
      </p:sp>
      <p:pic>
        <p:nvPicPr>
          <p:cNvPr id="89090" name="Picture 2"/>
          <p:cNvPicPr>
            <a:picLocks noChangeAspect="1" noChangeArrowheads="1"/>
          </p:cNvPicPr>
          <p:nvPr/>
        </p:nvPicPr>
        <p:blipFill>
          <a:blip r:embed="rId2"/>
          <a:srcRect/>
          <a:stretch>
            <a:fillRect/>
          </a:stretch>
        </p:blipFill>
        <p:spPr bwMode="auto">
          <a:xfrm>
            <a:off x="500034" y="1071547"/>
            <a:ext cx="8215370" cy="5429288"/>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54032"/>
          </a:xfrm>
        </p:spPr>
        <p:txBody>
          <a:bodyPr>
            <a:normAutofit fontScale="90000"/>
          </a:bodyPr>
          <a:lstStyle/>
          <a:p>
            <a:pPr algn="ctr"/>
            <a:r>
              <a:rPr lang="en-US" dirty="0" smtClean="0"/>
              <a:t>Job Initialization</a:t>
            </a:r>
            <a:endParaRPr lang="en-IN" dirty="0"/>
          </a:p>
        </p:txBody>
      </p:sp>
      <p:pic>
        <p:nvPicPr>
          <p:cNvPr id="90114" name="Picture 2"/>
          <p:cNvPicPr>
            <a:picLocks noChangeAspect="1" noChangeArrowheads="1"/>
          </p:cNvPicPr>
          <p:nvPr/>
        </p:nvPicPr>
        <p:blipFill>
          <a:blip r:embed="rId2"/>
          <a:srcRect/>
          <a:stretch>
            <a:fillRect/>
          </a:stretch>
        </p:blipFill>
        <p:spPr bwMode="auto">
          <a:xfrm>
            <a:off x="500035" y="1142984"/>
            <a:ext cx="8358246" cy="5357849"/>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54032"/>
          </a:xfrm>
        </p:spPr>
        <p:txBody>
          <a:bodyPr>
            <a:normAutofit fontScale="90000"/>
          </a:bodyPr>
          <a:lstStyle/>
          <a:p>
            <a:pPr algn="ctr"/>
            <a:r>
              <a:rPr lang="en-US" dirty="0" smtClean="0"/>
              <a:t>Job Scheduling</a:t>
            </a:r>
            <a:endParaRPr lang="en-IN" dirty="0"/>
          </a:p>
        </p:txBody>
      </p:sp>
      <p:pic>
        <p:nvPicPr>
          <p:cNvPr id="91138" name="Picture 2"/>
          <p:cNvPicPr>
            <a:picLocks noChangeAspect="1" noChangeArrowheads="1"/>
          </p:cNvPicPr>
          <p:nvPr/>
        </p:nvPicPr>
        <p:blipFill>
          <a:blip r:embed="rId2"/>
          <a:srcRect/>
          <a:stretch>
            <a:fillRect/>
          </a:stretch>
        </p:blipFill>
        <p:spPr bwMode="auto">
          <a:xfrm>
            <a:off x="428597" y="1214422"/>
            <a:ext cx="8358246" cy="5214974"/>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54032"/>
          </a:xfrm>
        </p:spPr>
        <p:txBody>
          <a:bodyPr>
            <a:normAutofit fontScale="90000"/>
          </a:bodyPr>
          <a:lstStyle/>
          <a:p>
            <a:pPr algn="ctr"/>
            <a:r>
              <a:rPr lang="en-US" dirty="0" smtClean="0"/>
              <a:t>Job Execution (Map Task) </a:t>
            </a:r>
            <a:endParaRPr lang="en-IN" dirty="0"/>
          </a:p>
        </p:txBody>
      </p:sp>
      <p:pic>
        <p:nvPicPr>
          <p:cNvPr id="92162" name="Picture 2"/>
          <p:cNvPicPr>
            <a:picLocks noChangeAspect="1" noChangeArrowheads="1"/>
          </p:cNvPicPr>
          <p:nvPr/>
        </p:nvPicPr>
        <p:blipFill>
          <a:blip r:embed="rId2"/>
          <a:srcRect/>
          <a:stretch>
            <a:fillRect/>
          </a:stretch>
        </p:blipFill>
        <p:spPr bwMode="auto">
          <a:xfrm>
            <a:off x="500035" y="1071546"/>
            <a:ext cx="8358245" cy="5429288"/>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4638"/>
            <a:ext cx="8505092" cy="654032"/>
          </a:xfrm>
        </p:spPr>
        <p:txBody>
          <a:bodyPr>
            <a:normAutofit fontScale="90000"/>
          </a:bodyPr>
          <a:lstStyle/>
          <a:p>
            <a:pPr algn="ctr"/>
            <a:r>
              <a:rPr lang="en-US" dirty="0" smtClean="0"/>
              <a:t>Job Execution (Reduce Task)</a:t>
            </a:r>
            <a:endParaRPr lang="en-IN" dirty="0"/>
          </a:p>
        </p:txBody>
      </p:sp>
      <p:pic>
        <p:nvPicPr>
          <p:cNvPr id="93186" name="Picture 2"/>
          <p:cNvPicPr>
            <a:picLocks noChangeAspect="1" noChangeArrowheads="1"/>
          </p:cNvPicPr>
          <p:nvPr/>
        </p:nvPicPr>
        <p:blipFill>
          <a:blip r:embed="rId2"/>
          <a:srcRect/>
          <a:stretch>
            <a:fillRect/>
          </a:stretch>
        </p:blipFill>
        <p:spPr bwMode="auto">
          <a:xfrm>
            <a:off x="428596" y="1142984"/>
            <a:ext cx="8286808" cy="528641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381000" y="152399"/>
            <a:ext cx="8229600" cy="1001151"/>
          </a:xfrm>
        </p:spPr>
        <p:txBody>
          <a:bodyPr/>
          <a:lstStyle/>
          <a:p>
            <a:pPr algn="ctr">
              <a:lnSpc>
                <a:spcPct val="96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pPr>
            <a:r>
              <a:rPr lang="en-GB" sz="3300" b="0" dirty="0"/>
              <a:t>Motivation: Large Scale Data Processing</a:t>
            </a:r>
          </a:p>
        </p:txBody>
      </p:sp>
      <p:sp>
        <p:nvSpPr>
          <p:cNvPr id="5122" name="Rectangle 2"/>
          <p:cNvSpPr>
            <a:spLocks noGrp="1" noChangeArrowheads="1"/>
          </p:cNvSpPr>
          <p:nvPr>
            <p:ph idx="1"/>
          </p:nvPr>
        </p:nvSpPr>
        <p:spPr>
          <a:xfrm>
            <a:off x="571472" y="1219200"/>
            <a:ext cx="8115328" cy="4714875"/>
          </a:xfrm>
        </p:spPr>
        <p:txBody>
          <a:bodyPr>
            <a:noAutofit/>
          </a:bodyPr>
          <a:lstStyle/>
          <a:p>
            <a:pPr>
              <a:lnSpc>
                <a:spcPct val="96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defRPr/>
            </a:pPr>
            <a:r>
              <a:rPr lang="en-GB" sz="3000" dirty="0"/>
              <a:t>Many tasks composed of processing lots of data to produce lots of other data</a:t>
            </a:r>
          </a:p>
          <a:p>
            <a:pPr>
              <a:lnSpc>
                <a:spcPct val="95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defRPr/>
            </a:pPr>
            <a:r>
              <a:rPr lang="en-GB" sz="3000" dirty="0"/>
              <a:t>Want to use hundreds or thousands of CPUs</a:t>
            </a:r>
            <a:br>
              <a:rPr lang="en-GB" sz="3000" dirty="0"/>
            </a:br>
            <a:r>
              <a:rPr lang="en-GB" sz="3000" dirty="0"/>
              <a:t>	... but this needs to be easy!</a:t>
            </a:r>
          </a:p>
          <a:p>
            <a:pPr>
              <a:lnSpc>
                <a:spcPct val="95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defRPr/>
            </a:pPr>
            <a:r>
              <a:rPr lang="en-GB" sz="3000" b="1" dirty="0" smtClean="0">
                <a:solidFill>
                  <a:srgbClr val="C00000"/>
                </a:solidFill>
              </a:rPr>
              <a:t>Map Reduce </a:t>
            </a:r>
            <a:r>
              <a:rPr lang="en-GB" sz="3000" b="1" dirty="0">
                <a:solidFill>
                  <a:srgbClr val="C00000"/>
                </a:solidFill>
              </a:rPr>
              <a:t>provides</a:t>
            </a:r>
          </a:p>
          <a:p>
            <a:pPr lvl="1">
              <a:lnSpc>
                <a:spcPct val="95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defRPr/>
            </a:pPr>
            <a:r>
              <a:rPr lang="en-GB" sz="3000" dirty="0"/>
              <a:t>User-defined functions</a:t>
            </a:r>
          </a:p>
          <a:p>
            <a:pPr lvl="1">
              <a:lnSpc>
                <a:spcPct val="95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defRPr/>
            </a:pPr>
            <a:r>
              <a:rPr lang="en-GB" sz="3000" dirty="0"/>
              <a:t>Automatic parallelization and distribution</a:t>
            </a:r>
          </a:p>
          <a:p>
            <a:pPr lvl="1">
              <a:lnSpc>
                <a:spcPct val="95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defRPr/>
            </a:pPr>
            <a:r>
              <a:rPr lang="en-GB" sz="3000" dirty="0"/>
              <a:t>Fault-tolerance</a:t>
            </a:r>
          </a:p>
          <a:p>
            <a:pPr lvl="1">
              <a:lnSpc>
                <a:spcPct val="95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defRPr/>
            </a:pPr>
            <a:r>
              <a:rPr lang="en-GB" sz="3000" dirty="0"/>
              <a:t>I/O scheduling</a:t>
            </a:r>
          </a:p>
          <a:p>
            <a:pPr lvl="1">
              <a:lnSpc>
                <a:spcPct val="95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defRPr/>
            </a:pPr>
            <a:r>
              <a:rPr lang="en-GB" sz="3000" dirty="0"/>
              <a:t>Status and monitoring</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071538" y="857232"/>
            <a:ext cx="7010400" cy="5781675"/>
          </a:xfrm>
          <a:prstGeom prst="rect">
            <a:avLst/>
          </a:prstGeom>
          <a:noFill/>
          <a:ln w="9525">
            <a:noFill/>
            <a:miter lim="800000"/>
            <a:headEnd/>
            <a:tailEnd/>
          </a:ln>
          <a:effectLst/>
        </p:spPr>
      </p:pic>
      <p:sp>
        <p:nvSpPr>
          <p:cNvPr id="5" name="Title 4"/>
          <p:cNvSpPr>
            <a:spLocks noGrp="1"/>
          </p:cNvSpPr>
          <p:nvPr>
            <p:ph type="title"/>
          </p:nvPr>
        </p:nvSpPr>
        <p:spPr>
          <a:xfrm>
            <a:off x="457200" y="-24"/>
            <a:ext cx="8229600" cy="1143000"/>
          </a:xfrm>
        </p:spPr>
        <p:txBody>
          <a:bodyPr>
            <a:normAutofit fontScale="90000"/>
          </a:bodyPr>
          <a:lstStyle/>
          <a:p>
            <a:pPr algn="ctr"/>
            <a:r>
              <a:rPr lang="en-IN" dirty="0" smtClean="0"/>
              <a:t>How </a:t>
            </a:r>
            <a:r>
              <a:rPr lang="en-IN" dirty="0" err="1" smtClean="0"/>
              <a:t>Hadoop</a:t>
            </a:r>
            <a:r>
              <a:rPr lang="en-IN" dirty="0" smtClean="0"/>
              <a:t> runs a </a:t>
            </a:r>
            <a:r>
              <a:rPr lang="en-IN" dirty="0" err="1" smtClean="0"/>
              <a:t>MapReduce</a:t>
            </a:r>
            <a:r>
              <a:rPr lang="en-IN" dirty="0" smtClean="0"/>
              <a:t> job?</a:t>
            </a:r>
            <a:endParaRPr lang="en-I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81000" y="200025"/>
            <a:ext cx="8393113" cy="942959"/>
          </a:xfrm>
        </p:spPr>
        <p:txBody>
          <a:bodyPr>
            <a:normAutofit/>
          </a:bodyPr>
          <a:lstStyle/>
          <a:p>
            <a:pPr algn="ctr">
              <a:defRPr/>
            </a:pPr>
            <a:r>
              <a:rPr lang="en-US" sz="4000" b="0" dirty="0" smtClean="0">
                <a:effectLst/>
              </a:rPr>
              <a:t>Challenges</a:t>
            </a:r>
          </a:p>
        </p:txBody>
      </p:sp>
      <p:sp>
        <p:nvSpPr>
          <p:cNvPr id="26627" name="Content Placeholder 2"/>
          <p:cNvSpPr>
            <a:spLocks noGrp="1"/>
          </p:cNvSpPr>
          <p:nvPr>
            <p:ph idx="1"/>
          </p:nvPr>
        </p:nvSpPr>
        <p:spPr>
          <a:xfrm>
            <a:off x="304800" y="1295400"/>
            <a:ext cx="8534400" cy="4949825"/>
          </a:xfrm>
        </p:spPr>
        <p:txBody>
          <a:bodyPr>
            <a:normAutofit fontScale="92500" lnSpcReduction="10000"/>
          </a:bodyPr>
          <a:lstStyle/>
          <a:p>
            <a:pPr marL="0" indent="0">
              <a:buFont typeface="Wingdings" pitchFamily="2" charset="2"/>
              <a:buNone/>
              <a:defRPr/>
            </a:pPr>
            <a:r>
              <a:rPr lang="en-US" dirty="0" smtClean="0">
                <a:effectLst/>
              </a:rPr>
              <a:t>Cheap nodes fail, especially if you have many</a:t>
            </a:r>
          </a:p>
          <a:p>
            <a:pPr marL="1030287" lvl="1" indent="-457200">
              <a:buFont typeface="+mj-lt"/>
              <a:buAutoNum type="arabicPeriod"/>
              <a:defRPr/>
            </a:pPr>
            <a:r>
              <a:rPr lang="en-US" dirty="0" smtClean="0">
                <a:effectLst/>
              </a:rPr>
              <a:t>Mean time between failures for 1 node = 3 years</a:t>
            </a:r>
          </a:p>
          <a:p>
            <a:pPr marL="1030287" lvl="1" indent="-457200">
              <a:buFont typeface="+mj-lt"/>
              <a:buAutoNum type="arabicPeriod"/>
              <a:defRPr/>
            </a:pPr>
            <a:r>
              <a:rPr lang="en-US" dirty="0" smtClean="0">
                <a:effectLst/>
              </a:rPr>
              <a:t>Mean time between failures for 1000 nodes = 1 day</a:t>
            </a:r>
          </a:p>
          <a:p>
            <a:pPr marL="1030287" lvl="1" indent="-457200">
              <a:buFont typeface="+mj-lt"/>
              <a:buAutoNum type="arabicPeriod"/>
              <a:defRPr/>
            </a:pPr>
            <a:r>
              <a:rPr lang="en-US" u="sng" dirty="0" smtClean="0">
                <a:effectLst/>
              </a:rPr>
              <a:t>Solution:</a:t>
            </a:r>
            <a:r>
              <a:rPr lang="en-US" dirty="0" smtClean="0">
                <a:effectLst/>
              </a:rPr>
              <a:t> Build fault-tolerance into system</a:t>
            </a:r>
          </a:p>
          <a:p>
            <a:pPr>
              <a:buFont typeface="+mj-lt"/>
              <a:buAutoNum type="arabicPeriod"/>
              <a:defRPr/>
            </a:pPr>
            <a:endParaRPr lang="en-US" sz="1500" dirty="0" smtClean="0">
              <a:effectLst/>
            </a:endParaRPr>
          </a:p>
          <a:p>
            <a:pPr marL="0" indent="0">
              <a:buFont typeface="Wingdings" pitchFamily="2" charset="2"/>
              <a:buNone/>
              <a:defRPr/>
            </a:pPr>
            <a:r>
              <a:rPr lang="en-US" dirty="0" smtClean="0">
                <a:effectLst/>
              </a:rPr>
              <a:t>Commodity network = low bandwidth</a:t>
            </a:r>
          </a:p>
          <a:p>
            <a:pPr marL="1030287" lvl="1" indent="-457200">
              <a:buFont typeface="+mj-lt"/>
              <a:buAutoNum type="arabicPeriod"/>
              <a:defRPr/>
            </a:pPr>
            <a:r>
              <a:rPr lang="en-US" u="sng" dirty="0" smtClean="0">
                <a:effectLst/>
              </a:rPr>
              <a:t>Solution:</a:t>
            </a:r>
            <a:r>
              <a:rPr lang="en-US" dirty="0" smtClean="0">
                <a:effectLst/>
              </a:rPr>
              <a:t> Push computation to the data</a:t>
            </a:r>
          </a:p>
          <a:p>
            <a:pPr>
              <a:buFont typeface="+mj-lt"/>
              <a:buAutoNum type="arabicPeriod"/>
              <a:defRPr/>
            </a:pPr>
            <a:endParaRPr lang="en-US" sz="1500" dirty="0" smtClean="0">
              <a:effectLst/>
            </a:endParaRPr>
          </a:p>
          <a:p>
            <a:pPr marL="0" indent="0">
              <a:buFont typeface="Wingdings" pitchFamily="2" charset="2"/>
              <a:buNone/>
              <a:defRPr/>
            </a:pPr>
            <a:r>
              <a:rPr lang="en-US" dirty="0" smtClean="0">
                <a:effectLst/>
              </a:rPr>
              <a:t>Programming distributed systems is hard</a:t>
            </a:r>
          </a:p>
          <a:p>
            <a:pPr marL="1030287" lvl="1" indent="-457200">
              <a:buFont typeface="+mj-lt"/>
              <a:buAutoNum type="arabicPeriod"/>
              <a:defRPr/>
            </a:pPr>
            <a:r>
              <a:rPr lang="en-US" u="sng" dirty="0" smtClean="0">
                <a:effectLst/>
              </a:rPr>
              <a:t>Solution:</a:t>
            </a:r>
            <a:r>
              <a:rPr lang="en-US" dirty="0" smtClean="0">
                <a:effectLst/>
              </a:rPr>
              <a:t> Data-parallel programming model: users write “map” &amp; “reduce” functions, system distributes work and handles faults</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52" y="2357430"/>
            <a:ext cx="7498080" cy="1285884"/>
          </a:xfrm>
        </p:spPr>
        <p:txBody>
          <a:bodyPr>
            <a:normAutofit/>
          </a:bodyPr>
          <a:lstStyle/>
          <a:p>
            <a:pPr algn="ctr">
              <a:buNone/>
            </a:pPr>
            <a:r>
              <a:rPr lang="en-US" sz="4400" dirty="0" smtClean="0"/>
              <a:t>Additional Slides</a:t>
            </a:r>
            <a:endParaRPr lang="en-US" sz="4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071538" y="857232"/>
            <a:ext cx="7010400" cy="5781675"/>
          </a:xfrm>
          <a:prstGeom prst="rect">
            <a:avLst/>
          </a:prstGeom>
          <a:noFill/>
          <a:ln w="9525">
            <a:noFill/>
            <a:miter lim="800000"/>
            <a:headEnd/>
            <a:tailEnd/>
          </a:ln>
          <a:effectLst/>
        </p:spPr>
      </p:pic>
      <p:sp>
        <p:nvSpPr>
          <p:cNvPr id="5" name="Title 4"/>
          <p:cNvSpPr>
            <a:spLocks noGrp="1"/>
          </p:cNvSpPr>
          <p:nvPr>
            <p:ph type="title"/>
          </p:nvPr>
        </p:nvSpPr>
        <p:spPr>
          <a:xfrm>
            <a:off x="457200" y="-24"/>
            <a:ext cx="8229600" cy="1143000"/>
          </a:xfrm>
        </p:spPr>
        <p:txBody>
          <a:bodyPr>
            <a:normAutofit fontScale="90000"/>
          </a:bodyPr>
          <a:lstStyle/>
          <a:p>
            <a:pPr algn="ctr"/>
            <a:r>
              <a:rPr lang="en-IN" dirty="0" smtClean="0"/>
              <a:t>How </a:t>
            </a:r>
            <a:r>
              <a:rPr lang="en-IN" dirty="0" err="1" smtClean="0"/>
              <a:t>Hadoop</a:t>
            </a:r>
            <a:r>
              <a:rPr lang="en-IN" dirty="0" smtClean="0"/>
              <a:t> runs a </a:t>
            </a:r>
            <a:r>
              <a:rPr lang="en-IN" dirty="0" err="1" smtClean="0"/>
              <a:t>MapReduce</a:t>
            </a:r>
            <a:r>
              <a:rPr lang="en-IN" dirty="0" smtClean="0"/>
              <a:t> job?</a:t>
            </a:r>
            <a:endParaRPr lang="en-I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928686"/>
          </a:xfrm>
        </p:spPr>
        <p:txBody>
          <a:bodyPr/>
          <a:lstStyle/>
          <a:p>
            <a:pPr algn="ctr"/>
            <a:r>
              <a:rPr lang="en-IN" dirty="0" smtClean="0">
                <a:solidFill>
                  <a:schemeClr val="accent3">
                    <a:lumMod val="50000"/>
                  </a:schemeClr>
                </a:solidFill>
                <a:effectLst/>
              </a:rPr>
              <a:t>Job Submission Process</a:t>
            </a:r>
            <a:endParaRPr lang="en-IN" dirty="0">
              <a:solidFill>
                <a:schemeClr val="accent3">
                  <a:lumMod val="50000"/>
                </a:schemeClr>
              </a:solidFill>
              <a:effectLst/>
            </a:endParaRPr>
          </a:p>
        </p:txBody>
      </p:sp>
      <p:sp>
        <p:nvSpPr>
          <p:cNvPr id="3" name="Rectangle 2"/>
          <p:cNvSpPr/>
          <p:nvPr/>
        </p:nvSpPr>
        <p:spPr>
          <a:xfrm>
            <a:off x="1000100" y="1285860"/>
            <a:ext cx="7858180" cy="4093428"/>
          </a:xfrm>
          <a:prstGeom prst="rect">
            <a:avLst/>
          </a:prstGeom>
        </p:spPr>
        <p:txBody>
          <a:bodyPr wrap="square">
            <a:spAutoFit/>
          </a:bodyPr>
          <a:lstStyle/>
          <a:p>
            <a:r>
              <a:rPr lang="en-IN" sz="2600" dirty="0" smtClean="0"/>
              <a:t>• </a:t>
            </a:r>
            <a:r>
              <a:rPr lang="en-IN" sz="2600" dirty="0"/>
              <a:t>Asks the </a:t>
            </a:r>
            <a:r>
              <a:rPr lang="en-IN" sz="2600" dirty="0" err="1"/>
              <a:t>jobtracker</a:t>
            </a:r>
            <a:r>
              <a:rPr lang="en-IN" sz="2600" dirty="0"/>
              <a:t> for a new job ID (by calling </a:t>
            </a:r>
            <a:r>
              <a:rPr lang="en-IN" sz="2600" dirty="0" err="1"/>
              <a:t>getNewJobId</a:t>
            </a:r>
            <a:r>
              <a:rPr lang="en-IN" sz="2600" dirty="0"/>
              <a:t>() on </a:t>
            </a:r>
            <a:r>
              <a:rPr lang="en-IN" sz="2600" dirty="0" err="1"/>
              <a:t>JobTracker</a:t>
            </a:r>
            <a:r>
              <a:rPr lang="en-IN" sz="2600" dirty="0"/>
              <a:t>) </a:t>
            </a:r>
            <a:r>
              <a:rPr lang="en-IN" sz="2600" i="1" dirty="0"/>
              <a:t>(</a:t>
            </a:r>
            <a:r>
              <a:rPr lang="en-IN" sz="2600" i="1" dirty="0" smtClean="0"/>
              <a:t>step 2</a:t>
            </a:r>
            <a:r>
              <a:rPr lang="en-IN" sz="2600" i="1" dirty="0"/>
              <a:t>).</a:t>
            </a:r>
          </a:p>
          <a:p>
            <a:r>
              <a:rPr lang="en-IN" sz="2600" dirty="0"/>
              <a:t>• Checks the output specification of the job. For example, if the output directory </a:t>
            </a:r>
            <a:r>
              <a:rPr lang="en-IN" sz="2600" dirty="0" smtClean="0"/>
              <a:t>has not </a:t>
            </a:r>
            <a:r>
              <a:rPr lang="en-IN" sz="2600" dirty="0"/>
              <a:t>been specified or it already exists, the job is not submitted and an error </a:t>
            </a:r>
            <a:r>
              <a:rPr lang="en-IN" sz="2600" dirty="0" smtClean="0"/>
              <a:t>is thrown </a:t>
            </a:r>
            <a:r>
              <a:rPr lang="en-IN" sz="2600" dirty="0"/>
              <a:t>to the </a:t>
            </a:r>
            <a:r>
              <a:rPr lang="en-IN" sz="2600" dirty="0" err="1"/>
              <a:t>MapReduce</a:t>
            </a:r>
            <a:r>
              <a:rPr lang="en-IN" sz="2600" dirty="0"/>
              <a:t> program.</a:t>
            </a:r>
          </a:p>
          <a:p>
            <a:r>
              <a:rPr lang="en-IN" sz="2600" dirty="0"/>
              <a:t>• Computes the input splits for the job. If the splits cannot be computed, </a:t>
            </a:r>
            <a:r>
              <a:rPr lang="en-IN" sz="2600" dirty="0" smtClean="0"/>
              <a:t>because the </a:t>
            </a:r>
            <a:r>
              <a:rPr lang="en-IN" sz="2600" dirty="0"/>
              <a:t>input paths don’t exist, for example, then the job is not submitted and an </a:t>
            </a:r>
            <a:r>
              <a:rPr lang="en-IN" sz="2600" dirty="0" smtClean="0"/>
              <a:t>error is </a:t>
            </a:r>
            <a:r>
              <a:rPr lang="en-IN" sz="2600" dirty="0"/>
              <a:t>thrown to the </a:t>
            </a:r>
            <a:r>
              <a:rPr lang="en-IN" sz="2600" dirty="0" err="1"/>
              <a:t>MapReduce</a:t>
            </a:r>
            <a:r>
              <a:rPr lang="en-IN" sz="2600" dirty="0"/>
              <a:t> program</a:t>
            </a:r>
            <a:r>
              <a:rPr lang="en-IN" sz="2600" dirty="0" smtClean="0"/>
              <a:t>.</a:t>
            </a:r>
            <a:endParaRPr lang="en-IN" sz="26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pPr algn="ctr"/>
            <a:r>
              <a:rPr lang="en-IN" dirty="0" smtClean="0">
                <a:solidFill>
                  <a:schemeClr val="accent3">
                    <a:lumMod val="50000"/>
                  </a:schemeClr>
                </a:solidFill>
                <a:effectLst/>
              </a:rPr>
              <a:t>Job Submission Process contd.</a:t>
            </a:r>
            <a:endParaRPr lang="en-IN" dirty="0">
              <a:solidFill>
                <a:schemeClr val="accent3">
                  <a:lumMod val="50000"/>
                </a:schemeClr>
              </a:solidFill>
              <a:effectLst/>
            </a:endParaRPr>
          </a:p>
        </p:txBody>
      </p:sp>
      <p:sp>
        <p:nvSpPr>
          <p:cNvPr id="3" name="Rectangle 2"/>
          <p:cNvSpPr/>
          <p:nvPr/>
        </p:nvSpPr>
        <p:spPr>
          <a:xfrm>
            <a:off x="642910" y="1285860"/>
            <a:ext cx="8215370" cy="5262979"/>
          </a:xfrm>
          <a:prstGeom prst="rect">
            <a:avLst/>
          </a:prstGeom>
        </p:spPr>
        <p:txBody>
          <a:bodyPr wrap="square">
            <a:spAutoFit/>
          </a:bodyPr>
          <a:lstStyle/>
          <a:p>
            <a:pPr marL="266700" indent="-266700"/>
            <a:r>
              <a:rPr lang="en-IN" sz="2600" dirty="0" smtClean="0"/>
              <a:t>• </a:t>
            </a:r>
            <a:r>
              <a:rPr lang="en-IN" sz="2800" dirty="0" smtClean="0"/>
              <a:t>Copies the resources needed to run the job, including the job JAR file, the configuration file, and the computed input splits, to the </a:t>
            </a:r>
            <a:r>
              <a:rPr lang="en-IN" sz="2800" dirty="0" err="1" smtClean="0"/>
              <a:t>jobtracker’s</a:t>
            </a:r>
            <a:r>
              <a:rPr lang="en-IN" sz="2800" dirty="0" smtClean="0"/>
              <a:t> </a:t>
            </a:r>
            <a:r>
              <a:rPr lang="en-IN" sz="2800" dirty="0" err="1" smtClean="0"/>
              <a:t>filesystem</a:t>
            </a:r>
            <a:r>
              <a:rPr lang="en-IN" sz="2800" dirty="0" smtClean="0"/>
              <a:t> in a directory named after the job ID. </a:t>
            </a:r>
            <a:endParaRPr lang="en-IN" sz="2800" dirty="0"/>
          </a:p>
          <a:p>
            <a:pPr marL="266700" indent="-266700">
              <a:buFont typeface="Arial" pitchFamily="34" charset="0"/>
              <a:buChar char="•"/>
            </a:pPr>
            <a:r>
              <a:rPr lang="en-IN" sz="2800" dirty="0" smtClean="0"/>
              <a:t>The job JAR is copied with a high replication factor (defaults value 10) so that there are lots of copies across the cluster for the </a:t>
            </a:r>
            <a:r>
              <a:rPr lang="en-IN" sz="2800" dirty="0" err="1" smtClean="0"/>
              <a:t>tasktrackers</a:t>
            </a:r>
            <a:r>
              <a:rPr lang="en-IN" sz="2800" dirty="0" smtClean="0"/>
              <a:t> to access when they run tasks for the job (step 3).</a:t>
            </a:r>
          </a:p>
          <a:p>
            <a:pPr marL="266700" indent="-266700">
              <a:buFont typeface="Arial" pitchFamily="34" charset="0"/>
              <a:buChar char="•"/>
            </a:pPr>
            <a:r>
              <a:rPr lang="en-IN" sz="2800" dirty="0" smtClean="0"/>
              <a:t>Tells the </a:t>
            </a:r>
            <a:r>
              <a:rPr lang="en-IN" sz="2800" dirty="0" err="1" smtClean="0"/>
              <a:t>jobtracker</a:t>
            </a:r>
            <a:r>
              <a:rPr lang="en-IN" sz="2800" dirty="0" smtClean="0"/>
              <a:t> that the job is ready for execution (by calling </a:t>
            </a:r>
            <a:r>
              <a:rPr lang="en-IN" sz="2800" dirty="0" err="1" smtClean="0"/>
              <a:t>submitJob</a:t>
            </a:r>
            <a:r>
              <a:rPr lang="en-IN" sz="2800" dirty="0" smtClean="0"/>
              <a:t>() on </a:t>
            </a:r>
            <a:r>
              <a:rPr lang="en-IN" sz="2800" dirty="0" err="1" smtClean="0"/>
              <a:t>JobTracker</a:t>
            </a:r>
            <a:r>
              <a:rPr lang="en-IN" sz="2800" dirty="0" smtClean="0"/>
              <a:t>) (step 4)</a:t>
            </a:r>
          </a:p>
          <a:p>
            <a:endParaRPr lang="en-IN" sz="2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000124"/>
          </a:xfrm>
        </p:spPr>
        <p:txBody>
          <a:bodyPr/>
          <a:lstStyle/>
          <a:p>
            <a:pPr algn="ctr"/>
            <a:r>
              <a:rPr lang="en-IN" dirty="0" smtClean="0">
                <a:solidFill>
                  <a:schemeClr val="accent3">
                    <a:lumMod val="50000"/>
                  </a:schemeClr>
                </a:solidFill>
                <a:effectLst/>
              </a:rPr>
              <a:t>Job Submission Process contd.</a:t>
            </a:r>
            <a:endParaRPr lang="en-IN" dirty="0">
              <a:solidFill>
                <a:schemeClr val="accent3">
                  <a:lumMod val="50000"/>
                </a:schemeClr>
              </a:solidFill>
              <a:effectLst/>
            </a:endParaRPr>
          </a:p>
        </p:txBody>
      </p:sp>
      <p:sp>
        <p:nvSpPr>
          <p:cNvPr id="3" name="Rectangle 2"/>
          <p:cNvSpPr/>
          <p:nvPr/>
        </p:nvSpPr>
        <p:spPr>
          <a:xfrm>
            <a:off x="857224" y="1285860"/>
            <a:ext cx="8001056" cy="3970318"/>
          </a:xfrm>
          <a:prstGeom prst="rect">
            <a:avLst/>
          </a:prstGeom>
        </p:spPr>
        <p:txBody>
          <a:bodyPr wrap="square">
            <a:spAutoFit/>
          </a:bodyPr>
          <a:lstStyle/>
          <a:p>
            <a:pPr marL="173038" indent="-173038">
              <a:buFont typeface="Arial" pitchFamily="34" charset="0"/>
              <a:buChar char="•"/>
            </a:pPr>
            <a:r>
              <a:rPr lang="en-IN" sz="2800" dirty="0" smtClean="0"/>
              <a:t>When </a:t>
            </a:r>
            <a:r>
              <a:rPr lang="en-IN" sz="2800" dirty="0"/>
              <a:t>the </a:t>
            </a:r>
            <a:r>
              <a:rPr lang="en-IN" sz="2800" dirty="0" err="1"/>
              <a:t>JobTracker</a:t>
            </a:r>
            <a:r>
              <a:rPr lang="en-IN" sz="2800" dirty="0"/>
              <a:t> receives a call to its </a:t>
            </a:r>
            <a:r>
              <a:rPr lang="en-IN" sz="2800" dirty="0" err="1"/>
              <a:t>submitJob</a:t>
            </a:r>
            <a:r>
              <a:rPr lang="en-IN" sz="2800" dirty="0"/>
              <a:t>() method, it puts it into an </a:t>
            </a:r>
            <a:r>
              <a:rPr lang="en-IN" sz="2800" dirty="0" smtClean="0"/>
              <a:t>internal queue </a:t>
            </a:r>
            <a:r>
              <a:rPr lang="en-IN" sz="2800" dirty="0"/>
              <a:t>from where the job scheduler will pick it up and initialize it. </a:t>
            </a:r>
            <a:endParaRPr lang="en-IN" sz="2800" dirty="0" smtClean="0"/>
          </a:p>
          <a:p>
            <a:pPr marL="173038" indent="-173038">
              <a:buFont typeface="Arial" pitchFamily="34" charset="0"/>
              <a:buChar char="•"/>
            </a:pPr>
            <a:endParaRPr lang="en-IN" sz="2800" dirty="0" smtClean="0"/>
          </a:p>
          <a:p>
            <a:pPr marL="173038" indent="-173038">
              <a:buFont typeface="Arial" pitchFamily="34" charset="0"/>
              <a:buChar char="•"/>
            </a:pPr>
            <a:r>
              <a:rPr lang="en-IN" sz="2800" dirty="0" smtClean="0"/>
              <a:t>Initialization involves creating </a:t>
            </a:r>
            <a:r>
              <a:rPr lang="en-IN" sz="2800" dirty="0"/>
              <a:t>an object to represent the job being run, which encapsulates its tasks, </a:t>
            </a:r>
            <a:r>
              <a:rPr lang="en-IN" sz="2800" dirty="0" smtClean="0"/>
              <a:t>and bookkeeping </a:t>
            </a:r>
            <a:r>
              <a:rPr lang="en-IN" sz="2800" dirty="0"/>
              <a:t>information to keep track of the </a:t>
            </a:r>
            <a:r>
              <a:rPr lang="en-IN" sz="2800" dirty="0" smtClean="0"/>
              <a:t>tasks’ status </a:t>
            </a:r>
            <a:r>
              <a:rPr lang="en-IN" sz="2800" dirty="0"/>
              <a:t>and progress (step 5).</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928686"/>
          </a:xfrm>
        </p:spPr>
        <p:txBody>
          <a:bodyPr/>
          <a:lstStyle/>
          <a:p>
            <a:pPr algn="ctr"/>
            <a:r>
              <a:rPr lang="en-IN" dirty="0" smtClean="0">
                <a:solidFill>
                  <a:schemeClr val="accent3">
                    <a:lumMod val="50000"/>
                  </a:schemeClr>
                </a:solidFill>
                <a:effectLst/>
              </a:rPr>
              <a:t>Job Submission Process contd.</a:t>
            </a:r>
            <a:endParaRPr lang="en-IN" dirty="0">
              <a:solidFill>
                <a:schemeClr val="accent3">
                  <a:lumMod val="50000"/>
                </a:schemeClr>
              </a:solidFill>
              <a:effectLst/>
            </a:endParaRPr>
          </a:p>
        </p:txBody>
      </p:sp>
      <p:sp>
        <p:nvSpPr>
          <p:cNvPr id="3" name="Rectangle 2"/>
          <p:cNvSpPr/>
          <p:nvPr/>
        </p:nvSpPr>
        <p:spPr>
          <a:xfrm>
            <a:off x="857224" y="1285860"/>
            <a:ext cx="8001056" cy="3539430"/>
          </a:xfrm>
          <a:prstGeom prst="rect">
            <a:avLst/>
          </a:prstGeom>
        </p:spPr>
        <p:txBody>
          <a:bodyPr wrap="square">
            <a:spAutoFit/>
          </a:bodyPr>
          <a:lstStyle/>
          <a:p>
            <a:pPr marL="173038" indent="-173038">
              <a:buFont typeface="Arial" pitchFamily="34" charset="0"/>
              <a:buChar char="•"/>
            </a:pPr>
            <a:r>
              <a:rPr lang="en-IN" sz="2800" dirty="0" smtClean="0"/>
              <a:t>To </a:t>
            </a:r>
            <a:r>
              <a:rPr lang="en-IN" sz="2800" dirty="0"/>
              <a:t>create the list of tasks to run, the job scheduler first retrieves the input splits </a:t>
            </a:r>
            <a:r>
              <a:rPr lang="en-IN" sz="2800" dirty="0" smtClean="0"/>
              <a:t>computed by </a:t>
            </a:r>
            <a:r>
              <a:rPr lang="en-IN" sz="2800" dirty="0"/>
              <a:t>the client from the shared </a:t>
            </a:r>
            <a:r>
              <a:rPr lang="en-IN" sz="2800" dirty="0" err="1"/>
              <a:t>filesystem</a:t>
            </a:r>
            <a:r>
              <a:rPr lang="en-IN" sz="2800" dirty="0"/>
              <a:t> (step 6). </a:t>
            </a:r>
            <a:endParaRPr lang="en-IN" sz="2800" dirty="0" smtClean="0"/>
          </a:p>
          <a:p>
            <a:pPr marL="173038" indent="-173038">
              <a:buFont typeface="Arial" pitchFamily="34" charset="0"/>
              <a:buChar char="•"/>
            </a:pPr>
            <a:endParaRPr lang="en-IN" sz="2800" dirty="0" smtClean="0"/>
          </a:p>
          <a:p>
            <a:pPr marL="173038" indent="-173038">
              <a:buFont typeface="Arial" pitchFamily="34" charset="0"/>
              <a:buChar char="•"/>
            </a:pPr>
            <a:r>
              <a:rPr lang="en-IN" sz="2800" dirty="0" smtClean="0"/>
              <a:t>It </a:t>
            </a:r>
            <a:r>
              <a:rPr lang="en-IN" sz="2800" dirty="0"/>
              <a:t>then creates one map task </a:t>
            </a:r>
            <a:r>
              <a:rPr lang="en-IN" sz="2800" dirty="0" smtClean="0"/>
              <a:t>for each split and as many reduce tasks as configured.</a:t>
            </a:r>
          </a:p>
          <a:p>
            <a:pPr marL="173038" indent="-173038">
              <a:buFont typeface="Arial" pitchFamily="34" charset="0"/>
              <a:buChar char="•"/>
            </a:pPr>
            <a:endParaRPr lang="en-IN" sz="28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857248"/>
          </a:xfrm>
        </p:spPr>
        <p:txBody>
          <a:bodyPr/>
          <a:lstStyle/>
          <a:p>
            <a:pPr algn="ctr"/>
            <a:r>
              <a:rPr lang="en-IN" dirty="0" smtClean="0">
                <a:solidFill>
                  <a:schemeClr val="accent3">
                    <a:lumMod val="50000"/>
                  </a:schemeClr>
                </a:solidFill>
                <a:effectLst/>
              </a:rPr>
              <a:t>Job Assignment Process</a:t>
            </a:r>
            <a:endParaRPr lang="en-IN" dirty="0">
              <a:solidFill>
                <a:schemeClr val="accent3">
                  <a:lumMod val="50000"/>
                </a:schemeClr>
              </a:solidFill>
              <a:effectLst/>
            </a:endParaRPr>
          </a:p>
        </p:txBody>
      </p:sp>
      <p:sp>
        <p:nvSpPr>
          <p:cNvPr id="3" name="Rectangle 2"/>
          <p:cNvSpPr/>
          <p:nvPr/>
        </p:nvSpPr>
        <p:spPr>
          <a:xfrm>
            <a:off x="714348" y="1285860"/>
            <a:ext cx="8143932" cy="5262979"/>
          </a:xfrm>
          <a:prstGeom prst="rect">
            <a:avLst/>
          </a:prstGeom>
        </p:spPr>
        <p:txBody>
          <a:bodyPr wrap="square">
            <a:spAutoFit/>
          </a:bodyPr>
          <a:lstStyle/>
          <a:p>
            <a:pPr marL="173038" indent="-173038">
              <a:buFont typeface="Arial" pitchFamily="34" charset="0"/>
              <a:buChar char="•"/>
            </a:pPr>
            <a:r>
              <a:rPr lang="en-IN" sz="2800" b="1" dirty="0" smtClean="0"/>
              <a:t>Task assignment:</a:t>
            </a:r>
          </a:p>
          <a:p>
            <a:pPr marL="630238" lvl="2" indent="-173038">
              <a:buFont typeface="Arial" pitchFamily="34" charset="0"/>
              <a:buChar char="•"/>
            </a:pPr>
            <a:r>
              <a:rPr lang="en-IN" sz="2800" dirty="0" smtClean="0"/>
              <a:t>The task trackers send heartbeat messages to indicate they are alive. They also transmit their status (free to perform a task) as part of the heartbeat.</a:t>
            </a:r>
          </a:p>
          <a:p>
            <a:pPr marL="630238" lvl="1" indent="-173038">
              <a:buFont typeface="Arial" pitchFamily="34" charset="0"/>
              <a:buChar char="•"/>
            </a:pPr>
            <a:r>
              <a:rPr lang="en-IN" sz="2800" dirty="0" smtClean="0"/>
              <a:t>The </a:t>
            </a:r>
            <a:r>
              <a:rPr lang="en-IN" sz="2800" dirty="0" err="1" smtClean="0"/>
              <a:t>Jobtracker</a:t>
            </a:r>
            <a:r>
              <a:rPr lang="en-IN" sz="2800" dirty="0" smtClean="0"/>
              <a:t> </a:t>
            </a:r>
            <a:r>
              <a:rPr lang="en-IN" sz="2800" dirty="0"/>
              <a:t>will allocate it a task, which </a:t>
            </a:r>
            <a:r>
              <a:rPr lang="en-IN" sz="2800" dirty="0" smtClean="0"/>
              <a:t>it communicates </a:t>
            </a:r>
            <a:r>
              <a:rPr lang="en-IN" sz="2800" dirty="0"/>
              <a:t>to the </a:t>
            </a:r>
            <a:r>
              <a:rPr lang="en-IN" sz="2800" dirty="0" err="1"/>
              <a:t>tasktracker</a:t>
            </a:r>
            <a:r>
              <a:rPr lang="en-IN" sz="2800" dirty="0"/>
              <a:t> using the </a:t>
            </a:r>
            <a:r>
              <a:rPr lang="en-IN" sz="2800" dirty="0" smtClean="0"/>
              <a:t>heartbeat return </a:t>
            </a:r>
            <a:r>
              <a:rPr lang="en-IN" sz="2800" dirty="0"/>
              <a:t>value (step 7</a:t>
            </a:r>
            <a:r>
              <a:rPr lang="en-IN" sz="2800" dirty="0" smtClean="0"/>
              <a:t>).</a:t>
            </a:r>
          </a:p>
          <a:p>
            <a:pPr marL="630238" lvl="1" indent="-173038">
              <a:buFont typeface="Arial" pitchFamily="34" charset="0"/>
              <a:buChar char="•"/>
            </a:pPr>
            <a:r>
              <a:rPr lang="en-IN" sz="2800" dirty="0" smtClean="0"/>
              <a:t>To ensure data locality, the job tracker assigns that task for which the data (</a:t>
            </a:r>
            <a:r>
              <a:rPr lang="en-IN" sz="2800" dirty="0" err="1" smtClean="0"/>
              <a:t>inputsplit</a:t>
            </a:r>
            <a:r>
              <a:rPr lang="en-IN" sz="2800" dirty="0" smtClean="0"/>
              <a:t>) is available very close to the task tracker – data-local, rack-local, others</a:t>
            </a:r>
            <a:endParaRPr lang="en-IN" sz="28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57224" y="1142984"/>
            <a:ext cx="7929618" cy="5386090"/>
          </a:xfrm>
          <a:prstGeom prst="rect">
            <a:avLst/>
          </a:prstGeom>
        </p:spPr>
        <p:txBody>
          <a:bodyPr wrap="square">
            <a:spAutoFit/>
          </a:bodyPr>
          <a:lstStyle/>
          <a:p>
            <a:r>
              <a:rPr lang="en-IN" sz="2400" b="1" dirty="0" smtClean="0"/>
              <a:t>Task execution</a:t>
            </a:r>
            <a:r>
              <a:rPr lang="en-IN" sz="2400" dirty="0" smtClean="0"/>
              <a:t>: </a:t>
            </a:r>
          </a:p>
          <a:p>
            <a:pPr marL="173038" indent="-173038">
              <a:buFont typeface="Arial" pitchFamily="34" charset="0"/>
              <a:buChar char="•"/>
            </a:pPr>
            <a:r>
              <a:rPr lang="en-IN" sz="2400" dirty="0" smtClean="0"/>
              <a:t>Copy the job </a:t>
            </a:r>
            <a:r>
              <a:rPr lang="en-IN" sz="2400" dirty="0"/>
              <a:t>JAR </a:t>
            </a:r>
            <a:r>
              <a:rPr lang="en-IN" sz="2400" dirty="0" smtClean="0"/>
              <a:t>from </a:t>
            </a:r>
            <a:r>
              <a:rPr lang="en-IN" sz="2400" dirty="0"/>
              <a:t>the shared </a:t>
            </a:r>
            <a:r>
              <a:rPr lang="en-IN" sz="2400" dirty="0" err="1"/>
              <a:t>filesystem</a:t>
            </a:r>
            <a:r>
              <a:rPr lang="en-IN" sz="2400" dirty="0"/>
              <a:t> to the </a:t>
            </a:r>
            <a:r>
              <a:rPr lang="en-IN" sz="2400" dirty="0" err="1" smtClean="0"/>
              <a:t>tasktracker’s</a:t>
            </a:r>
            <a:r>
              <a:rPr lang="en-IN" sz="2400" dirty="0" smtClean="0"/>
              <a:t> file-system</a:t>
            </a:r>
            <a:r>
              <a:rPr lang="en-IN" sz="2400" dirty="0"/>
              <a:t>. </a:t>
            </a:r>
            <a:r>
              <a:rPr lang="en-IN" sz="2400" dirty="0" smtClean="0"/>
              <a:t>Also copy </a:t>
            </a:r>
            <a:r>
              <a:rPr lang="en-IN" sz="2400" dirty="0"/>
              <a:t>any files needed from the distributed cache </a:t>
            </a:r>
            <a:endParaRPr lang="en-IN" sz="2400" dirty="0" smtClean="0"/>
          </a:p>
          <a:p>
            <a:pPr marL="173038" indent="-173038">
              <a:buFont typeface="Arial" pitchFamily="34" charset="0"/>
              <a:buChar char="•"/>
            </a:pPr>
            <a:r>
              <a:rPr lang="en-IN" sz="2400" dirty="0" smtClean="0"/>
              <a:t>Create a local </a:t>
            </a:r>
            <a:r>
              <a:rPr lang="en-IN" sz="2400" dirty="0"/>
              <a:t>working directory for the task, and </a:t>
            </a:r>
            <a:r>
              <a:rPr lang="en-IN" sz="2400" dirty="0" smtClean="0"/>
              <a:t>un-jar </a:t>
            </a:r>
            <a:r>
              <a:rPr lang="en-IN" sz="2400" dirty="0"/>
              <a:t>the contents of the JAR into </a:t>
            </a:r>
            <a:r>
              <a:rPr lang="en-IN" sz="2400" dirty="0" smtClean="0"/>
              <a:t>this directory</a:t>
            </a:r>
            <a:r>
              <a:rPr lang="en-IN" sz="2400" dirty="0"/>
              <a:t>. </a:t>
            </a:r>
            <a:endParaRPr lang="en-IN" sz="2400" dirty="0" smtClean="0"/>
          </a:p>
          <a:p>
            <a:pPr marL="173038" indent="-173038">
              <a:buFont typeface="Arial" pitchFamily="34" charset="0"/>
              <a:buChar char="•"/>
            </a:pPr>
            <a:r>
              <a:rPr lang="en-IN" sz="2400" dirty="0" smtClean="0"/>
              <a:t>Create </a:t>
            </a:r>
            <a:r>
              <a:rPr lang="en-IN" sz="2400" dirty="0"/>
              <a:t>an instance of </a:t>
            </a:r>
            <a:r>
              <a:rPr lang="en-IN" sz="2400" dirty="0" err="1"/>
              <a:t>TaskRunner</a:t>
            </a:r>
            <a:r>
              <a:rPr lang="en-IN" sz="2400" dirty="0"/>
              <a:t> to run the </a:t>
            </a:r>
            <a:r>
              <a:rPr lang="en-IN" sz="2400" dirty="0" smtClean="0"/>
              <a:t>task. </a:t>
            </a:r>
          </a:p>
          <a:p>
            <a:pPr marL="630238" lvl="1" indent="-173038">
              <a:buFont typeface="Arial" pitchFamily="34" charset="0"/>
              <a:buChar char="•"/>
            </a:pPr>
            <a:r>
              <a:rPr lang="en-IN" sz="2000" dirty="0" err="1" smtClean="0"/>
              <a:t>TaskRunner</a:t>
            </a:r>
            <a:r>
              <a:rPr lang="en-IN" sz="2000" dirty="0" smtClean="0"/>
              <a:t> </a:t>
            </a:r>
            <a:r>
              <a:rPr lang="en-IN" sz="2000" dirty="0"/>
              <a:t>launches a new Java Virtual Machine (step 9) to run each task in (step 10</a:t>
            </a:r>
            <a:r>
              <a:rPr lang="en-IN" sz="2000" dirty="0" smtClean="0"/>
              <a:t>), so </a:t>
            </a:r>
            <a:r>
              <a:rPr lang="en-IN" sz="2000" dirty="0"/>
              <a:t>that any bugs in the user-defined map and reduce functions don’t affect the </a:t>
            </a:r>
            <a:r>
              <a:rPr lang="en-IN" sz="2000" dirty="0" err="1" smtClean="0"/>
              <a:t>tasktracker</a:t>
            </a:r>
            <a:r>
              <a:rPr lang="en-IN" sz="2000" dirty="0" smtClean="0"/>
              <a:t> (by </a:t>
            </a:r>
            <a:r>
              <a:rPr lang="en-IN" sz="2000" dirty="0"/>
              <a:t>causing it to crash or </a:t>
            </a:r>
            <a:r>
              <a:rPr lang="en-IN" sz="2000" dirty="0" smtClean="0"/>
              <a:t>hang). </a:t>
            </a:r>
            <a:endParaRPr lang="en-IN" sz="2400" dirty="0" smtClean="0"/>
          </a:p>
          <a:p>
            <a:pPr marL="173038" indent="-173038">
              <a:buFont typeface="Arial" pitchFamily="34" charset="0"/>
              <a:buChar char="•"/>
            </a:pPr>
            <a:r>
              <a:rPr lang="en-IN" sz="2400" dirty="0" smtClean="0"/>
              <a:t>The </a:t>
            </a:r>
            <a:r>
              <a:rPr lang="en-IN" sz="2400" dirty="0"/>
              <a:t>child process communicates with its parent through the </a:t>
            </a:r>
            <a:r>
              <a:rPr lang="en-IN" sz="2400" i="1" dirty="0"/>
              <a:t>umbilical interface. </a:t>
            </a:r>
            <a:r>
              <a:rPr lang="en-IN" sz="2400" i="1" dirty="0" smtClean="0"/>
              <a:t>This </a:t>
            </a:r>
            <a:r>
              <a:rPr lang="en-IN" sz="2400" dirty="0" smtClean="0"/>
              <a:t>way </a:t>
            </a:r>
            <a:r>
              <a:rPr lang="en-IN" sz="2400" dirty="0"/>
              <a:t>it informs the parent of the task’s progress every few seconds until the task </a:t>
            </a:r>
            <a:r>
              <a:rPr lang="en-IN" sz="2400" dirty="0" smtClean="0"/>
              <a:t>is complete</a:t>
            </a:r>
            <a:r>
              <a:rPr lang="en-IN" sz="2000" dirty="0"/>
              <a:t>.</a:t>
            </a:r>
          </a:p>
        </p:txBody>
      </p:sp>
      <p:sp>
        <p:nvSpPr>
          <p:cNvPr id="4" name="Title 1"/>
          <p:cNvSpPr>
            <a:spLocks noGrp="1"/>
          </p:cNvSpPr>
          <p:nvPr>
            <p:ph type="title"/>
          </p:nvPr>
        </p:nvSpPr>
        <p:spPr>
          <a:xfrm>
            <a:off x="457200" y="214290"/>
            <a:ext cx="8229600" cy="928686"/>
          </a:xfrm>
        </p:spPr>
        <p:txBody>
          <a:bodyPr/>
          <a:lstStyle/>
          <a:p>
            <a:pPr algn="ctr"/>
            <a:r>
              <a:rPr lang="en-IN" dirty="0" smtClean="0">
                <a:solidFill>
                  <a:schemeClr val="accent3">
                    <a:lumMod val="50000"/>
                  </a:schemeClr>
                </a:solidFill>
                <a:effectLst/>
              </a:rPr>
              <a:t>Job Execution Process</a:t>
            </a:r>
            <a:endParaRPr lang="en-IN" dirty="0">
              <a:solidFill>
                <a:schemeClr val="accent3">
                  <a:lumMod val="50000"/>
                </a:schemeClr>
              </a:solidFill>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81000" y="200025"/>
            <a:ext cx="8393113" cy="925390"/>
          </a:xfrm>
        </p:spPr>
        <p:txBody>
          <a:bodyPr>
            <a:normAutofit/>
          </a:bodyPr>
          <a:lstStyle/>
          <a:p>
            <a:pPr algn="ctr">
              <a:defRPr/>
            </a:pPr>
            <a:r>
              <a:rPr lang="en-US" sz="3600" b="0" dirty="0" smtClean="0">
                <a:effectLst/>
              </a:rPr>
              <a:t>What is MapReduce used for?</a:t>
            </a:r>
          </a:p>
        </p:txBody>
      </p:sp>
      <p:sp>
        <p:nvSpPr>
          <p:cNvPr id="21507" name="Content Placeholder 2"/>
          <p:cNvSpPr>
            <a:spLocks noGrp="1"/>
          </p:cNvSpPr>
          <p:nvPr>
            <p:ph idx="1"/>
          </p:nvPr>
        </p:nvSpPr>
        <p:spPr>
          <a:xfrm>
            <a:off x="675249" y="1193800"/>
            <a:ext cx="8074855" cy="4927600"/>
          </a:xfrm>
        </p:spPr>
        <p:txBody>
          <a:bodyPr/>
          <a:lstStyle/>
          <a:p>
            <a:pPr>
              <a:defRPr/>
            </a:pPr>
            <a:r>
              <a:rPr lang="en-US" dirty="0" smtClean="0"/>
              <a:t>In research:</a:t>
            </a:r>
          </a:p>
          <a:p>
            <a:pPr lvl="1">
              <a:defRPr/>
            </a:pPr>
            <a:r>
              <a:rPr lang="en-US" sz="2200" dirty="0" smtClean="0"/>
              <a:t>Astronomical image analysis (Washington)</a:t>
            </a:r>
          </a:p>
          <a:p>
            <a:pPr lvl="1">
              <a:defRPr/>
            </a:pPr>
            <a:r>
              <a:rPr lang="en-US" sz="2200" dirty="0" smtClean="0"/>
              <a:t>Bioinformatics (Maryland)</a:t>
            </a:r>
          </a:p>
          <a:p>
            <a:pPr lvl="1">
              <a:defRPr/>
            </a:pPr>
            <a:r>
              <a:rPr lang="en-US" sz="2200" dirty="0" smtClean="0"/>
              <a:t>Analyzing Wikipedia conflicts (PARC)</a:t>
            </a:r>
          </a:p>
          <a:p>
            <a:pPr lvl="1">
              <a:defRPr/>
            </a:pPr>
            <a:r>
              <a:rPr lang="en-US" sz="2200" dirty="0" smtClean="0"/>
              <a:t>Natural language processing (CMU) </a:t>
            </a:r>
          </a:p>
          <a:p>
            <a:pPr lvl="1">
              <a:defRPr/>
            </a:pPr>
            <a:r>
              <a:rPr lang="en-US" sz="2200" dirty="0" smtClean="0"/>
              <a:t>Particle physics (Nebraska)</a:t>
            </a:r>
          </a:p>
          <a:p>
            <a:pPr lvl="1">
              <a:defRPr/>
            </a:pPr>
            <a:r>
              <a:rPr lang="en-US" sz="2200" dirty="0" smtClean="0"/>
              <a:t>Ocean climate simulation (Washington)</a:t>
            </a:r>
          </a:p>
          <a:p>
            <a:pPr lvl="1">
              <a:defRPr/>
            </a:pPr>
            <a:r>
              <a:rPr lang="en-US" sz="2200" dirty="0" smtClean="0">
                <a:solidFill>
                  <a:srgbClr val="FF0000"/>
                </a:solidFill>
              </a:rPr>
              <a:t>&lt;Your application here&gt;</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0025"/>
            <a:ext cx="8393113" cy="871521"/>
          </a:xfrm>
        </p:spPr>
        <p:txBody>
          <a:bodyPr>
            <a:noAutofit/>
          </a:bodyPr>
          <a:lstStyle/>
          <a:p>
            <a:pPr algn="ctr">
              <a:defRPr/>
            </a:pPr>
            <a:r>
              <a:rPr lang="en-US" sz="4000" b="0" dirty="0" smtClean="0">
                <a:effectLst/>
              </a:rPr>
              <a:t>Summary</a:t>
            </a:r>
            <a:endParaRPr lang="en-US" sz="4000" b="0" dirty="0">
              <a:effectLst/>
            </a:endParaRPr>
          </a:p>
        </p:txBody>
      </p:sp>
      <p:sp>
        <p:nvSpPr>
          <p:cNvPr id="5" name="Content Placeholder 2"/>
          <p:cNvSpPr>
            <a:spLocks noGrp="1"/>
          </p:cNvSpPr>
          <p:nvPr>
            <p:ph idx="1"/>
          </p:nvPr>
        </p:nvSpPr>
        <p:spPr>
          <a:xfrm>
            <a:off x="381000" y="1000108"/>
            <a:ext cx="8388350" cy="5643602"/>
          </a:xfrm>
        </p:spPr>
        <p:txBody>
          <a:bodyPr>
            <a:noAutofit/>
          </a:bodyPr>
          <a:lstStyle/>
          <a:p>
            <a:pPr>
              <a:defRPr/>
            </a:pPr>
            <a:r>
              <a:rPr lang="en-US" sz="3000" dirty="0" smtClean="0"/>
              <a:t>Process flow in MapReduce</a:t>
            </a:r>
          </a:p>
          <a:p>
            <a:pPr>
              <a:defRPr/>
            </a:pPr>
            <a:r>
              <a:rPr lang="en-US" sz="3000" dirty="0" smtClean="0"/>
              <a:t>Motivation for Programming Paradigm</a:t>
            </a:r>
          </a:p>
          <a:p>
            <a:pPr>
              <a:defRPr/>
            </a:pPr>
            <a:r>
              <a:rPr lang="en-US" sz="3000" dirty="0" smtClean="0"/>
              <a:t>MapReduce</a:t>
            </a:r>
          </a:p>
          <a:p>
            <a:pPr lvl="1">
              <a:defRPr/>
            </a:pPr>
            <a:r>
              <a:rPr lang="en-US" sz="3000" dirty="0" smtClean="0"/>
              <a:t>MapReduce Operational Steps</a:t>
            </a:r>
          </a:p>
          <a:p>
            <a:pPr>
              <a:defRPr/>
            </a:pPr>
            <a:r>
              <a:rPr lang="en-US" sz="3000" dirty="0" smtClean="0"/>
              <a:t>Twister : Iterative MapReduce</a:t>
            </a:r>
          </a:p>
          <a:p>
            <a:pPr>
              <a:defRPr/>
            </a:pPr>
            <a:r>
              <a:rPr lang="en-US" sz="3000" dirty="0" smtClean="0"/>
              <a:t>Hadoop</a:t>
            </a:r>
          </a:p>
          <a:p>
            <a:pPr lvl="1">
              <a:defRPr/>
            </a:pPr>
            <a:r>
              <a:rPr lang="en-US" sz="3000" dirty="0" smtClean="0"/>
              <a:t>HDFS Architecture</a:t>
            </a:r>
          </a:p>
          <a:p>
            <a:pPr lvl="1">
              <a:defRPr/>
            </a:pPr>
            <a:r>
              <a:rPr lang="en-US" sz="3000" dirty="0" smtClean="0"/>
              <a:t>Read and Write Operations in HDFS</a:t>
            </a:r>
          </a:p>
          <a:p>
            <a:pPr lvl="1">
              <a:defRPr/>
            </a:pPr>
            <a:r>
              <a:rPr lang="en-US" sz="3000" dirty="0" smtClean="0"/>
              <a:t>MapReduce Architecture in Hadoop</a:t>
            </a:r>
          </a:p>
          <a:p>
            <a:pPr lvl="1">
              <a:defRPr/>
            </a:pPr>
            <a:r>
              <a:rPr lang="en-US" sz="3000" dirty="0" smtClean="0"/>
              <a:t>Running a job in Hadoop</a:t>
            </a:r>
          </a:p>
          <a:p>
            <a:pPr lvl="1">
              <a:defRPr/>
            </a:pPr>
            <a:r>
              <a:rPr lang="en-US" sz="3000" dirty="0" smtClean="0"/>
              <a:t>Challenges</a:t>
            </a:r>
          </a:p>
          <a:p>
            <a:pPr lvl="1">
              <a:defRPr/>
            </a:pPr>
            <a:endParaRPr lang="en-US" sz="3000" dirty="0" smtClean="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7" name="Text Box 9"/>
          <p:cNvSpPr txBox="1">
            <a:spLocks noChangeArrowheads="1"/>
          </p:cNvSpPr>
          <p:nvPr/>
        </p:nvSpPr>
        <p:spPr bwMode="auto">
          <a:xfrm>
            <a:off x="7361238" y="6102350"/>
            <a:ext cx="1263650" cy="366713"/>
          </a:xfrm>
          <a:prstGeom prst="rect">
            <a:avLst/>
          </a:prstGeom>
          <a:noFill/>
          <a:ln w="9525">
            <a:noFill/>
            <a:miter lim="800000"/>
            <a:headEnd/>
            <a:tailEnd/>
          </a:ln>
          <a:effectLst/>
        </p:spPr>
        <p:txBody>
          <a:bodyPr>
            <a:spAutoFit/>
          </a:bodyPr>
          <a:lstStyle/>
          <a:p>
            <a:pPr eaLnBrk="0" hangingPunct="0"/>
            <a:endParaRPr lang="en-US"/>
          </a:p>
        </p:txBody>
      </p:sp>
      <p:sp>
        <p:nvSpPr>
          <p:cNvPr id="7" name="Title 6"/>
          <p:cNvSpPr>
            <a:spLocks noGrp="1"/>
          </p:cNvSpPr>
          <p:nvPr>
            <p:ph type="title"/>
          </p:nvPr>
        </p:nvSpPr>
        <p:spPr>
          <a:xfrm>
            <a:off x="1435608" y="274638"/>
            <a:ext cx="7498080" cy="725470"/>
          </a:xfrm>
        </p:spPr>
        <p:txBody>
          <a:bodyPr>
            <a:normAutofit fontScale="90000"/>
          </a:bodyPr>
          <a:lstStyle/>
          <a:p>
            <a:pPr algn="ctr"/>
            <a:r>
              <a:rPr lang="en-US" dirty="0" smtClean="0"/>
              <a:t>References</a:t>
            </a:r>
            <a:endParaRPr lang="en-IN" dirty="0"/>
          </a:p>
        </p:txBody>
      </p:sp>
      <p:sp>
        <p:nvSpPr>
          <p:cNvPr id="5" name="Text Placeholder 4"/>
          <p:cNvSpPr>
            <a:spLocks noGrp="1"/>
          </p:cNvSpPr>
          <p:nvPr>
            <p:ph idx="1"/>
          </p:nvPr>
        </p:nvSpPr>
        <p:spPr>
          <a:xfrm>
            <a:off x="571472" y="1285860"/>
            <a:ext cx="8362216" cy="4962540"/>
          </a:xfrm>
        </p:spPr>
        <p:txBody>
          <a:bodyPr>
            <a:normAutofit/>
          </a:bodyPr>
          <a:lstStyle/>
          <a:p>
            <a:r>
              <a:rPr lang="en-US" dirty="0" smtClean="0"/>
              <a:t>Hadoop: </a:t>
            </a:r>
            <a:r>
              <a:rPr lang="en-US" dirty="0" smtClean="0">
                <a:hlinkClick r:id="rId2"/>
              </a:rPr>
              <a:t>http://hadoop.apache.org/core/</a:t>
            </a:r>
            <a:r>
              <a:rPr lang="en-US" dirty="0" smtClean="0"/>
              <a:t> </a:t>
            </a:r>
          </a:p>
          <a:p>
            <a:endParaRPr lang="en-US" dirty="0" smtClean="0"/>
          </a:p>
          <a:p>
            <a:r>
              <a:rPr lang="en-US" dirty="0" smtClean="0">
                <a:hlinkClick r:id="rId3"/>
              </a:rPr>
              <a:t>http://hadoop.apache.org/docs/r1.2.1/hdfs_design.html</a:t>
            </a:r>
            <a:endParaRPr lang="en-US" dirty="0" smtClean="0"/>
          </a:p>
          <a:p>
            <a:endParaRPr lang="en-IN" dirty="0" smtClean="0"/>
          </a:p>
          <a:p>
            <a:r>
              <a:rPr lang="en-IN" dirty="0" smtClean="0">
                <a:hlinkClick r:id="rId4"/>
              </a:rPr>
              <a:t>https://www.packtpub.com/books/content/hdfs-and-mapreduce</a:t>
            </a:r>
            <a:endParaRPr lang="en-I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78392" y="2600325"/>
            <a:ext cx="6400800" cy="1400179"/>
          </a:xfrm>
        </p:spPr>
        <p:txBody>
          <a:bodyPr/>
          <a:lstStyle/>
          <a:p>
            <a:pPr algn="ctr"/>
            <a:r>
              <a:rPr lang="en-US" dirty="0" smtClean="0"/>
              <a:t>Thank You</a:t>
            </a:r>
            <a:r>
              <a:rPr lang="en-IN" dirty="0" smtClean="0"/>
              <a:t/>
            </a:r>
            <a:br>
              <a:rPr lang="en-IN" dirty="0" smtClean="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374650" y="304800"/>
            <a:ext cx="8393113" cy="646113"/>
          </a:xfrm>
        </p:spPr>
        <p:txBody>
          <a:bodyPr>
            <a:normAutofit fontScale="90000"/>
          </a:bodyPr>
          <a:lstStyle/>
          <a:p>
            <a:pPr algn="ctr">
              <a:defRPr/>
            </a:pPr>
            <a:r>
              <a:rPr lang="en-US" altLang="zh-CN" sz="4000" b="0" dirty="0" smtClean="0">
                <a:effectLst/>
                <a:ea typeface="宋体" pitchFamily="2" charset="-122"/>
              </a:rPr>
              <a:t>Map Reduce Architecture</a:t>
            </a:r>
            <a:endParaRPr lang="en-US" altLang="zh-CN" sz="4000" b="0" dirty="0">
              <a:effectLst/>
              <a:ea typeface="宋体" pitchFamily="2" charset="-122"/>
            </a:endParaRPr>
          </a:p>
        </p:txBody>
      </p:sp>
      <p:graphicFrame>
        <p:nvGraphicFramePr>
          <p:cNvPr id="13333" name="Object 35"/>
          <p:cNvGraphicFramePr>
            <a:graphicFrameLocks noGrp="1" noChangeAspect="1"/>
          </p:cNvGraphicFramePr>
          <p:nvPr>
            <p:ph idx="1"/>
          </p:nvPr>
        </p:nvGraphicFramePr>
        <p:xfrm>
          <a:off x="4976813" y="3581400"/>
          <a:ext cx="414337" cy="533400"/>
        </p:xfrm>
        <a:graphic>
          <a:graphicData uri="http://schemas.openxmlformats.org/presentationml/2006/ole">
            <p:oleObj spid="_x0000_s71682" name="Visio" r:id="rId4" imgW="413918" imgH="534010" progId="">
              <p:embed/>
            </p:oleObj>
          </a:graphicData>
        </a:graphic>
      </p:graphicFrame>
      <p:grpSp>
        <p:nvGrpSpPr>
          <p:cNvPr id="2" name="Group 1"/>
          <p:cNvGrpSpPr>
            <a:grpSpLocks/>
          </p:cNvGrpSpPr>
          <p:nvPr/>
        </p:nvGrpSpPr>
        <p:grpSpPr bwMode="auto">
          <a:xfrm>
            <a:off x="822325" y="1039813"/>
            <a:ext cx="7194550" cy="5449887"/>
            <a:chOff x="1524000" y="1255713"/>
            <a:chExt cx="7194550" cy="5449887"/>
          </a:xfrm>
        </p:grpSpPr>
        <p:sp>
          <p:nvSpPr>
            <p:cNvPr id="13316" name="Rectangle 6"/>
            <p:cNvSpPr>
              <a:spLocks noChangeArrowheads="1"/>
            </p:cNvSpPr>
            <p:nvPr/>
          </p:nvSpPr>
          <p:spPr bwMode="auto">
            <a:xfrm>
              <a:off x="4495800" y="1981200"/>
              <a:ext cx="12954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ltLang="zh-CN">
                  <a:ea typeface="宋体" pitchFamily="2" charset="-122"/>
                </a:rPr>
                <a:t>Job tracker</a:t>
              </a:r>
            </a:p>
          </p:txBody>
        </p:sp>
        <p:sp>
          <p:nvSpPr>
            <p:cNvPr id="13317" name="Rectangle 7"/>
            <p:cNvSpPr>
              <a:spLocks noChangeArrowheads="1"/>
            </p:cNvSpPr>
            <p:nvPr/>
          </p:nvSpPr>
          <p:spPr bwMode="auto">
            <a:xfrm>
              <a:off x="1981200" y="4267200"/>
              <a:ext cx="1371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chemeClr val="bg1"/>
                  </a:solidFill>
                  <a:ea typeface="宋体" pitchFamily="2" charset="-122"/>
                </a:rPr>
                <a:t>Task tracker</a:t>
              </a:r>
            </a:p>
          </p:txBody>
        </p:sp>
        <p:sp>
          <p:nvSpPr>
            <p:cNvPr id="13318" name="Rectangle 8"/>
            <p:cNvSpPr>
              <a:spLocks noChangeArrowheads="1"/>
            </p:cNvSpPr>
            <p:nvPr/>
          </p:nvSpPr>
          <p:spPr bwMode="auto">
            <a:xfrm>
              <a:off x="4495800" y="4267200"/>
              <a:ext cx="12954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chemeClr val="bg1"/>
                  </a:solidFill>
                  <a:ea typeface="宋体" pitchFamily="2" charset="-122"/>
                </a:rPr>
                <a:t>Task tracker</a:t>
              </a:r>
            </a:p>
          </p:txBody>
        </p:sp>
        <p:sp>
          <p:nvSpPr>
            <p:cNvPr id="13319" name="Rectangle 9"/>
            <p:cNvSpPr>
              <a:spLocks noChangeArrowheads="1"/>
            </p:cNvSpPr>
            <p:nvPr/>
          </p:nvSpPr>
          <p:spPr bwMode="auto">
            <a:xfrm>
              <a:off x="7086600" y="4267200"/>
              <a:ext cx="12954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chemeClr val="bg1"/>
                  </a:solidFill>
                  <a:ea typeface="宋体" pitchFamily="2" charset="-122"/>
                </a:rPr>
                <a:t>Task tracker</a:t>
              </a:r>
            </a:p>
          </p:txBody>
        </p:sp>
        <p:sp>
          <p:nvSpPr>
            <p:cNvPr id="13320" name="Rectangle 10"/>
            <p:cNvSpPr>
              <a:spLocks noChangeArrowheads="1"/>
            </p:cNvSpPr>
            <p:nvPr/>
          </p:nvSpPr>
          <p:spPr bwMode="auto">
            <a:xfrm>
              <a:off x="4343400" y="1676400"/>
              <a:ext cx="3124200" cy="1371600"/>
            </a:xfrm>
            <a:prstGeom prst="rect">
              <a:avLst/>
            </a:prstGeom>
            <a:noFill/>
            <a:ln w="9525">
              <a:solidFill>
                <a:schemeClr val="tx1"/>
              </a:solidFill>
              <a:prstDash val="dash"/>
              <a:miter lim="800000"/>
              <a:headEnd/>
              <a:tailEnd/>
            </a:ln>
            <a:effectLst/>
          </p:spPr>
          <p:txBody>
            <a:bodyPr wrap="none" anchor="ctr"/>
            <a:lstStyle/>
            <a:p>
              <a:endParaRPr lang="en-US"/>
            </a:p>
          </p:txBody>
        </p:sp>
        <p:sp>
          <p:nvSpPr>
            <p:cNvPr id="13321" name="Rectangle 11"/>
            <p:cNvSpPr>
              <a:spLocks noChangeArrowheads="1"/>
            </p:cNvSpPr>
            <p:nvPr/>
          </p:nvSpPr>
          <p:spPr bwMode="auto">
            <a:xfrm>
              <a:off x="1752600" y="4038600"/>
              <a:ext cx="1828800" cy="2667000"/>
            </a:xfrm>
            <a:prstGeom prst="rect">
              <a:avLst/>
            </a:prstGeom>
            <a:noFill/>
            <a:ln w="9525">
              <a:solidFill>
                <a:schemeClr val="tx1"/>
              </a:solidFill>
              <a:prstDash val="dash"/>
              <a:miter lim="800000"/>
              <a:headEnd/>
              <a:tailEnd/>
            </a:ln>
            <a:effectLst/>
          </p:spPr>
          <p:txBody>
            <a:bodyPr wrap="none" anchor="ctr"/>
            <a:lstStyle/>
            <a:p>
              <a:endParaRPr lang="en-US"/>
            </a:p>
          </p:txBody>
        </p:sp>
        <p:sp>
          <p:nvSpPr>
            <p:cNvPr id="13322" name="Rectangle 12"/>
            <p:cNvSpPr>
              <a:spLocks noChangeArrowheads="1"/>
            </p:cNvSpPr>
            <p:nvPr/>
          </p:nvSpPr>
          <p:spPr bwMode="auto">
            <a:xfrm>
              <a:off x="4191000" y="4038600"/>
              <a:ext cx="1828800" cy="2667000"/>
            </a:xfrm>
            <a:prstGeom prst="rect">
              <a:avLst/>
            </a:prstGeom>
            <a:noFill/>
            <a:ln w="9525">
              <a:solidFill>
                <a:schemeClr val="tx1"/>
              </a:solidFill>
              <a:prstDash val="dash"/>
              <a:miter lim="800000"/>
              <a:headEnd/>
              <a:tailEnd/>
            </a:ln>
            <a:effectLst/>
          </p:spPr>
          <p:txBody>
            <a:bodyPr wrap="none" anchor="ctr"/>
            <a:lstStyle/>
            <a:p>
              <a:endParaRPr lang="en-US"/>
            </a:p>
          </p:txBody>
        </p:sp>
        <p:sp>
          <p:nvSpPr>
            <p:cNvPr id="13323" name="Rectangle 13"/>
            <p:cNvSpPr>
              <a:spLocks noChangeArrowheads="1"/>
            </p:cNvSpPr>
            <p:nvPr/>
          </p:nvSpPr>
          <p:spPr bwMode="auto">
            <a:xfrm>
              <a:off x="6858000" y="4038600"/>
              <a:ext cx="1828800" cy="2667000"/>
            </a:xfrm>
            <a:prstGeom prst="rect">
              <a:avLst/>
            </a:prstGeom>
            <a:noFill/>
            <a:ln w="9525">
              <a:solidFill>
                <a:schemeClr val="tx1"/>
              </a:solidFill>
              <a:prstDash val="dash"/>
              <a:miter lim="800000"/>
              <a:headEnd/>
              <a:tailEnd/>
            </a:ln>
            <a:effectLst/>
          </p:spPr>
          <p:txBody>
            <a:bodyPr wrap="none" anchor="ctr"/>
            <a:lstStyle/>
            <a:p>
              <a:endParaRPr lang="en-US"/>
            </a:p>
          </p:txBody>
        </p:sp>
        <p:sp>
          <p:nvSpPr>
            <p:cNvPr id="13324" name="Text Box 14"/>
            <p:cNvSpPr txBox="1">
              <a:spLocks noChangeArrowheads="1"/>
            </p:cNvSpPr>
            <p:nvPr/>
          </p:nvSpPr>
          <p:spPr bwMode="auto">
            <a:xfrm>
              <a:off x="6384925" y="1255713"/>
              <a:ext cx="1454150" cy="366712"/>
            </a:xfrm>
            <a:prstGeom prst="rect">
              <a:avLst/>
            </a:prstGeom>
            <a:noFill/>
            <a:ln w="9525">
              <a:noFill/>
              <a:miter lim="800000"/>
              <a:headEnd/>
              <a:tailEnd/>
            </a:ln>
            <a:effectLst/>
          </p:spPr>
          <p:txBody>
            <a:bodyPr wrap="none">
              <a:spAutoFit/>
            </a:bodyPr>
            <a:lstStyle/>
            <a:p>
              <a:r>
                <a:rPr lang="en-US" altLang="zh-CN">
                  <a:ea typeface="宋体" pitchFamily="2" charset="-122"/>
                </a:rPr>
                <a:t>Master node</a:t>
              </a:r>
            </a:p>
          </p:txBody>
        </p:sp>
        <p:sp>
          <p:nvSpPr>
            <p:cNvPr id="13325" name="Text Box 15"/>
            <p:cNvSpPr txBox="1">
              <a:spLocks noChangeArrowheads="1"/>
            </p:cNvSpPr>
            <p:nvPr/>
          </p:nvSpPr>
          <p:spPr bwMode="auto">
            <a:xfrm>
              <a:off x="1981200" y="3657600"/>
              <a:ext cx="1517650" cy="366713"/>
            </a:xfrm>
            <a:prstGeom prst="rect">
              <a:avLst/>
            </a:prstGeom>
            <a:noFill/>
            <a:ln w="9525">
              <a:noFill/>
              <a:miter lim="800000"/>
              <a:headEnd/>
              <a:tailEnd/>
            </a:ln>
            <a:effectLst/>
          </p:spPr>
          <p:txBody>
            <a:bodyPr wrap="none">
              <a:spAutoFit/>
            </a:bodyPr>
            <a:lstStyle/>
            <a:p>
              <a:r>
                <a:rPr lang="en-US" altLang="zh-CN">
                  <a:ea typeface="宋体" pitchFamily="2" charset="-122"/>
                </a:rPr>
                <a:t>Slave node 1</a:t>
              </a:r>
            </a:p>
          </p:txBody>
        </p:sp>
        <p:sp>
          <p:nvSpPr>
            <p:cNvPr id="13326" name="Text Box 16"/>
            <p:cNvSpPr txBox="1">
              <a:spLocks noChangeArrowheads="1"/>
            </p:cNvSpPr>
            <p:nvPr/>
          </p:nvSpPr>
          <p:spPr bwMode="auto">
            <a:xfrm>
              <a:off x="4495800" y="3595688"/>
              <a:ext cx="1517650" cy="366712"/>
            </a:xfrm>
            <a:prstGeom prst="rect">
              <a:avLst/>
            </a:prstGeom>
            <a:noFill/>
            <a:ln w="9525">
              <a:noFill/>
              <a:miter lim="800000"/>
              <a:headEnd/>
              <a:tailEnd/>
            </a:ln>
            <a:effectLst/>
          </p:spPr>
          <p:txBody>
            <a:bodyPr wrap="none">
              <a:spAutoFit/>
            </a:bodyPr>
            <a:lstStyle/>
            <a:p>
              <a:r>
                <a:rPr lang="en-US" altLang="zh-CN">
                  <a:ea typeface="宋体" pitchFamily="2" charset="-122"/>
                </a:rPr>
                <a:t>Slave node 2</a:t>
              </a:r>
            </a:p>
          </p:txBody>
        </p:sp>
        <p:sp>
          <p:nvSpPr>
            <p:cNvPr id="13327" name="Text Box 17"/>
            <p:cNvSpPr txBox="1">
              <a:spLocks noChangeArrowheads="1"/>
            </p:cNvSpPr>
            <p:nvPr/>
          </p:nvSpPr>
          <p:spPr bwMode="auto">
            <a:xfrm>
              <a:off x="7162800" y="3581400"/>
              <a:ext cx="1555750" cy="366713"/>
            </a:xfrm>
            <a:prstGeom prst="rect">
              <a:avLst/>
            </a:prstGeom>
            <a:noFill/>
            <a:ln w="9525">
              <a:noFill/>
              <a:miter lim="800000"/>
              <a:headEnd/>
              <a:tailEnd/>
            </a:ln>
            <a:effectLst/>
          </p:spPr>
          <p:txBody>
            <a:bodyPr wrap="none">
              <a:spAutoFit/>
            </a:bodyPr>
            <a:lstStyle/>
            <a:p>
              <a:r>
                <a:rPr lang="en-US" altLang="zh-CN">
                  <a:ea typeface="宋体" pitchFamily="2" charset="-122"/>
                </a:rPr>
                <a:t>Slave node N</a:t>
              </a:r>
            </a:p>
          </p:txBody>
        </p:sp>
        <p:sp>
          <p:nvSpPr>
            <p:cNvPr id="13328" name="Line 19"/>
            <p:cNvSpPr>
              <a:spLocks noChangeShapeType="1"/>
            </p:cNvSpPr>
            <p:nvPr/>
          </p:nvSpPr>
          <p:spPr bwMode="auto">
            <a:xfrm>
              <a:off x="2590800" y="4876800"/>
              <a:ext cx="0" cy="457200"/>
            </a:xfrm>
            <a:prstGeom prst="line">
              <a:avLst/>
            </a:prstGeom>
            <a:noFill/>
            <a:ln w="9525">
              <a:solidFill>
                <a:schemeClr val="tx1"/>
              </a:solidFill>
              <a:round/>
              <a:headEnd/>
              <a:tailEnd type="triangle" w="med" len="med"/>
            </a:ln>
            <a:effectLst/>
          </p:spPr>
          <p:txBody>
            <a:bodyPr/>
            <a:lstStyle/>
            <a:p>
              <a:endParaRPr lang="en-US"/>
            </a:p>
          </p:txBody>
        </p:sp>
        <p:sp>
          <p:nvSpPr>
            <p:cNvPr id="13329" name="AutoShape 20"/>
            <p:cNvSpPr>
              <a:spLocks noChangeArrowheads="1"/>
            </p:cNvSpPr>
            <p:nvPr/>
          </p:nvSpPr>
          <p:spPr bwMode="auto">
            <a:xfrm>
              <a:off x="2133600" y="54102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b="1">
                <a:solidFill>
                  <a:srgbClr val="FA1D06"/>
                </a:solidFill>
                <a:ea typeface="宋体" pitchFamily="2" charset="-122"/>
              </a:endParaRPr>
            </a:p>
          </p:txBody>
        </p:sp>
        <p:sp>
          <p:nvSpPr>
            <p:cNvPr id="13330" name="AutoShape 22"/>
            <p:cNvSpPr>
              <a:spLocks noChangeArrowheads="1"/>
            </p:cNvSpPr>
            <p:nvPr/>
          </p:nvSpPr>
          <p:spPr bwMode="auto">
            <a:xfrm>
              <a:off x="2286000" y="55626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a:ea typeface="宋体" pitchFamily="2" charset="-122"/>
              </a:endParaRPr>
            </a:p>
          </p:txBody>
        </p:sp>
        <p:sp>
          <p:nvSpPr>
            <p:cNvPr id="13331" name="AutoShape 23"/>
            <p:cNvSpPr>
              <a:spLocks noChangeArrowheads="1"/>
            </p:cNvSpPr>
            <p:nvPr/>
          </p:nvSpPr>
          <p:spPr bwMode="auto">
            <a:xfrm>
              <a:off x="2438400" y="57150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a:ea typeface="宋体" pitchFamily="2" charset="-122"/>
              </a:endParaRPr>
            </a:p>
          </p:txBody>
        </p:sp>
        <p:sp>
          <p:nvSpPr>
            <p:cNvPr id="13332" name="Text Box 24"/>
            <p:cNvSpPr txBox="1">
              <a:spLocks noChangeArrowheads="1"/>
            </p:cNvSpPr>
            <p:nvPr/>
          </p:nvSpPr>
          <p:spPr bwMode="auto">
            <a:xfrm>
              <a:off x="2133600" y="6284913"/>
              <a:ext cx="1098550" cy="366712"/>
            </a:xfrm>
            <a:prstGeom prst="rect">
              <a:avLst/>
            </a:prstGeom>
            <a:noFill/>
            <a:ln w="9525">
              <a:noFill/>
              <a:miter lim="800000"/>
              <a:headEnd/>
              <a:tailEnd/>
            </a:ln>
            <a:effectLst/>
          </p:spPr>
          <p:txBody>
            <a:bodyPr wrap="none">
              <a:spAutoFit/>
            </a:bodyPr>
            <a:lstStyle/>
            <a:p>
              <a:r>
                <a:rPr lang="en-US" altLang="zh-CN" b="1">
                  <a:solidFill>
                    <a:srgbClr val="FA1D06"/>
                  </a:solidFill>
                  <a:ea typeface="宋体" pitchFamily="2" charset="-122"/>
                </a:rPr>
                <a:t>Workers</a:t>
              </a:r>
            </a:p>
          </p:txBody>
        </p:sp>
        <p:sp>
          <p:nvSpPr>
            <p:cNvPr id="13334" name="Text Box 27"/>
            <p:cNvSpPr txBox="1">
              <a:spLocks noChangeArrowheads="1"/>
            </p:cNvSpPr>
            <p:nvPr/>
          </p:nvSpPr>
          <p:spPr bwMode="auto">
            <a:xfrm>
              <a:off x="1524000" y="1752600"/>
              <a:ext cx="628650" cy="366713"/>
            </a:xfrm>
            <a:prstGeom prst="rect">
              <a:avLst/>
            </a:prstGeom>
            <a:noFill/>
            <a:ln w="9525">
              <a:noFill/>
              <a:miter lim="800000"/>
              <a:headEnd/>
              <a:tailEnd/>
            </a:ln>
            <a:effectLst/>
          </p:spPr>
          <p:txBody>
            <a:bodyPr wrap="none">
              <a:spAutoFit/>
            </a:bodyPr>
            <a:lstStyle/>
            <a:p>
              <a:r>
                <a:rPr lang="en-US" altLang="zh-CN">
                  <a:ea typeface="宋体" pitchFamily="2" charset="-122"/>
                </a:rPr>
                <a:t>user</a:t>
              </a:r>
            </a:p>
          </p:txBody>
        </p:sp>
        <p:sp>
          <p:nvSpPr>
            <p:cNvPr id="13335" name="Line 28"/>
            <p:cNvSpPr>
              <a:spLocks noChangeShapeType="1"/>
            </p:cNvSpPr>
            <p:nvPr/>
          </p:nvSpPr>
          <p:spPr bwMode="auto">
            <a:xfrm>
              <a:off x="2209800" y="2438400"/>
              <a:ext cx="1828800" cy="0"/>
            </a:xfrm>
            <a:prstGeom prst="line">
              <a:avLst/>
            </a:prstGeom>
            <a:noFill/>
            <a:ln w="9525">
              <a:solidFill>
                <a:schemeClr val="tx1"/>
              </a:solidFill>
              <a:round/>
              <a:headEnd/>
              <a:tailEnd type="triangle" w="med" len="med"/>
            </a:ln>
            <a:effectLst/>
          </p:spPr>
          <p:txBody>
            <a:bodyPr/>
            <a:lstStyle/>
            <a:p>
              <a:endParaRPr lang="en-US"/>
            </a:p>
          </p:txBody>
        </p:sp>
        <p:sp>
          <p:nvSpPr>
            <p:cNvPr id="13336" name="Line 29"/>
            <p:cNvSpPr>
              <a:spLocks noChangeShapeType="1"/>
            </p:cNvSpPr>
            <p:nvPr/>
          </p:nvSpPr>
          <p:spPr bwMode="auto">
            <a:xfrm flipH="1">
              <a:off x="3048000" y="2590800"/>
              <a:ext cx="1905000" cy="1600200"/>
            </a:xfrm>
            <a:prstGeom prst="line">
              <a:avLst/>
            </a:prstGeom>
            <a:noFill/>
            <a:ln w="9525">
              <a:solidFill>
                <a:schemeClr val="tx1"/>
              </a:solidFill>
              <a:round/>
              <a:headEnd/>
              <a:tailEnd type="triangle" w="med" len="med"/>
            </a:ln>
            <a:effectLst/>
          </p:spPr>
          <p:txBody>
            <a:bodyPr/>
            <a:lstStyle/>
            <a:p>
              <a:endParaRPr lang="en-US"/>
            </a:p>
          </p:txBody>
        </p:sp>
        <p:sp>
          <p:nvSpPr>
            <p:cNvPr id="13337" name="Line 30"/>
            <p:cNvSpPr>
              <a:spLocks noChangeShapeType="1"/>
            </p:cNvSpPr>
            <p:nvPr/>
          </p:nvSpPr>
          <p:spPr bwMode="auto">
            <a:xfrm>
              <a:off x="5181600" y="2590800"/>
              <a:ext cx="0" cy="1676400"/>
            </a:xfrm>
            <a:prstGeom prst="line">
              <a:avLst/>
            </a:prstGeom>
            <a:noFill/>
            <a:ln w="9525">
              <a:solidFill>
                <a:schemeClr val="tx1"/>
              </a:solidFill>
              <a:round/>
              <a:headEnd/>
              <a:tailEnd type="triangle" w="med" len="med"/>
            </a:ln>
            <a:effectLst/>
          </p:spPr>
          <p:txBody>
            <a:bodyPr/>
            <a:lstStyle/>
            <a:p>
              <a:endParaRPr lang="en-US"/>
            </a:p>
          </p:txBody>
        </p:sp>
        <p:sp>
          <p:nvSpPr>
            <p:cNvPr id="13338" name="Line 31"/>
            <p:cNvSpPr>
              <a:spLocks noChangeShapeType="1"/>
            </p:cNvSpPr>
            <p:nvPr/>
          </p:nvSpPr>
          <p:spPr bwMode="auto">
            <a:xfrm>
              <a:off x="5486400" y="2590800"/>
              <a:ext cx="1981200" cy="1676400"/>
            </a:xfrm>
            <a:prstGeom prst="line">
              <a:avLst/>
            </a:prstGeom>
            <a:noFill/>
            <a:ln w="9525">
              <a:solidFill>
                <a:schemeClr val="tx1"/>
              </a:solidFill>
              <a:round/>
              <a:headEnd/>
              <a:tailEnd type="triangle" w="med" len="med"/>
            </a:ln>
            <a:effectLst/>
          </p:spPr>
          <p:txBody>
            <a:bodyPr/>
            <a:lstStyle/>
            <a:p>
              <a:endParaRPr lang="en-US"/>
            </a:p>
          </p:txBody>
        </p:sp>
        <p:sp>
          <p:nvSpPr>
            <p:cNvPr id="13339" name="AutoShape 32"/>
            <p:cNvSpPr>
              <a:spLocks noChangeArrowheads="1"/>
            </p:cNvSpPr>
            <p:nvPr/>
          </p:nvSpPr>
          <p:spPr bwMode="auto">
            <a:xfrm>
              <a:off x="4572000" y="54102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b="1">
                <a:solidFill>
                  <a:srgbClr val="FA1D06"/>
                </a:solidFill>
                <a:ea typeface="宋体" pitchFamily="2" charset="-122"/>
              </a:endParaRPr>
            </a:p>
          </p:txBody>
        </p:sp>
        <p:sp>
          <p:nvSpPr>
            <p:cNvPr id="13340" name="AutoShape 33"/>
            <p:cNvSpPr>
              <a:spLocks noChangeArrowheads="1"/>
            </p:cNvSpPr>
            <p:nvPr/>
          </p:nvSpPr>
          <p:spPr bwMode="auto">
            <a:xfrm>
              <a:off x="4724400" y="55626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a:ea typeface="宋体" pitchFamily="2" charset="-122"/>
              </a:endParaRPr>
            </a:p>
          </p:txBody>
        </p:sp>
        <p:sp>
          <p:nvSpPr>
            <p:cNvPr id="13341" name="AutoShape 34"/>
            <p:cNvSpPr>
              <a:spLocks noChangeArrowheads="1"/>
            </p:cNvSpPr>
            <p:nvPr/>
          </p:nvSpPr>
          <p:spPr bwMode="auto">
            <a:xfrm>
              <a:off x="4876800" y="57150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a:ea typeface="宋体" pitchFamily="2" charset="-122"/>
              </a:endParaRPr>
            </a:p>
          </p:txBody>
        </p:sp>
        <p:sp>
          <p:nvSpPr>
            <p:cNvPr id="13342" name="Text Box 35"/>
            <p:cNvSpPr txBox="1">
              <a:spLocks noChangeArrowheads="1"/>
            </p:cNvSpPr>
            <p:nvPr/>
          </p:nvSpPr>
          <p:spPr bwMode="auto">
            <a:xfrm>
              <a:off x="4572000" y="6284913"/>
              <a:ext cx="1098550" cy="366712"/>
            </a:xfrm>
            <a:prstGeom prst="rect">
              <a:avLst/>
            </a:prstGeom>
            <a:noFill/>
            <a:ln w="9525">
              <a:noFill/>
              <a:miter lim="800000"/>
              <a:headEnd/>
              <a:tailEnd/>
            </a:ln>
            <a:effectLst/>
          </p:spPr>
          <p:txBody>
            <a:bodyPr wrap="none">
              <a:spAutoFit/>
            </a:bodyPr>
            <a:lstStyle/>
            <a:p>
              <a:r>
                <a:rPr lang="en-US" altLang="zh-CN" b="1">
                  <a:solidFill>
                    <a:srgbClr val="FA1D06"/>
                  </a:solidFill>
                  <a:ea typeface="宋体" pitchFamily="2" charset="-122"/>
                </a:rPr>
                <a:t>Workers</a:t>
              </a:r>
            </a:p>
          </p:txBody>
        </p:sp>
        <p:sp>
          <p:nvSpPr>
            <p:cNvPr id="13343" name="Line 36"/>
            <p:cNvSpPr>
              <a:spLocks noChangeShapeType="1"/>
            </p:cNvSpPr>
            <p:nvPr/>
          </p:nvSpPr>
          <p:spPr bwMode="auto">
            <a:xfrm>
              <a:off x="5105400" y="4876800"/>
              <a:ext cx="0" cy="457200"/>
            </a:xfrm>
            <a:prstGeom prst="line">
              <a:avLst/>
            </a:prstGeom>
            <a:noFill/>
            <a:ln w="9525">
              <a:solidFill>
                <a:schemeClr val="tx1"/>
              </a:solidFill>
              <a:round/>
              <a:headEnd/>
              <a:tailEnd type="triangle" w="med" len="med"/>
            </a:ln>
            <a:effectLst/>
          </p:spPr>
          <p:txBody>
            <a:bodyPr/>
            <a:lstStyle/>
            <a:p>
              <a:endParaRPr lang="en-US"/>
            </a:p>
          </p:txBody>
        </p:sp>
        <p:sp>
          <p:nvSpPr>
            <p:cNvPr id="13344" name="AutoShape 37"/>
            <p:cNvSpPr>
              <a:spLocks noChangeArrowheads="1"/>
            </p:cNvSpPr>
            <p:nvPr/>
          </p:nvSpPr>
          <p:spPr bwMode="auto">
            <a:xfrm>
              <a:off x="7162800" y="54102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b="1">
                <a:solidFill>
                  <a:srgbClr val="FA1D06"/>
                </a:solidFill>
                <a:ea typeface="宋体" pitchFamily="2" charset="-122"/>
              </a:endParaRPr>
            </a:p>
          </p:txBody>
        </p:sp>
        <p:sp>
          <p:nvSpPr>
            <p:cNvPr id="13345" name="AutoShape 38"/>
            <p:cNvSpPr>
              <a:spLocks noChangeArrowheads="1"/>
            </p:cNvSpPr>
            <p:nvPr/>
          </p:nvSpPr>
          <p:spPr bwMode="auto">
            <a:xfrm>
              <a:off x="7315200" y="55626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a:ea typeface="宋体" pitchFamily="2" charset="-122"/>
              </a:endParaRPr>
            </a:p>
          </p:txBody>
        </p:sp>
        <p:sp>
          <p:nvSpPr>
            <p:cNvPr id="13346" name="AutoShape 39"/>
            <p:cNvSpPr>
              <a:spLocks noChangeArrowheads="1"/>
            </p:cNvSpPr>
            <p:nvPr/>
          </p:nvSpPr>
          <p:spPr bwMode="auto">
            <a:xfrm>
              <a:off x="7467600" y="5715000"/>
              <a:ext cx="990600" cy="609600"/>
            </a:xfrm>
            <a:prstGeom prst="foldedCorner">
              <a:avLst>
                <a:gd name="adj" fmla="val 12500"/>
              </a:avLst>
            </a:prstGeom>
            <a:noFill/>
            <a:ln w="9525">
              <a:solidFill>
                <a:schemeClr val="tx1"/>
              </a:solidFill>
              <a:round/>
              <a:headEnd/>
              <a:tailEnd/>
            </a:ln>
            <a:effectLst/>
          </p:spPr>
          <p:txBody>
            <a:bodyPr wrap="none" anchor="ctr"/>
            <a:lstStyle/>
            <a:p>
              <a:pPr algn="ctr"/>
              <a:endParaRPr lang="en-US" altLang="zh-CN">
                <a:ea typeface="宋体" pitchFamily="2" charset="-122"/>
              </a:endParaRPr>
            </a:p>
          </p:txBody>
        </p:sp>
        <p:sp>
          <p:nvSpPr>
            <p:cNvPr id="13347" name="Text Box 40"/>
            <p:cNvSpPr txBox="1">
              <a:spLocks noChangeArrowheads="1"/>
            </p:cNvSpPr>
            <p:nvPr/>
          </p:nvSpPr>
          <p:spPr bwMode="auto">
            <a:xfrm>
              <a:off x="7162800" y="6284913"/>
              <a:ext cx="1098550" cy="366712"/>
            </a:xfrm>
            <a:prstGeom prst="rect">
              <a:avLst/>
            </a:prstGeom>
            <a:noFill/>
            <a:ln w="9525">
              <a:noFill/>
              <a:miter lim="800000"/>
              <a:headEnd/>
              <a:tailEnd/>
            </a:ln>
            <a:effectLst/>
          </p:spPr>
          <p:txBody>
            <a:bodyPr wrap="none">
              <a:spAutoFit/>
            </a:bodyPr>
            <a:lstStyle/>
            <a:p>
              <a:r>
                <a:rPr lang="en-US" altLang="zh-CN" b="1">
                  <a:solidFill>
                    <a:srgbClr val="FA1D06"/>
                  </a:solidFill>
                  <a:ea typeface="宋体" pitchFamily="2" charset="-122"/>
                </a:rPr>
                <a:t>Workers</a:t>
              </a:r>
            </a:p>
          </p:txBody>
        </p:sp>
        <p:sp>
          <p:nvSpPr>
            <p:cNvPr id="13348" name="Line 41"/>
            <p:cNvSpPr>
              <a:spLocks noChangeShapeType="1"/>
            </p:cNvSpPr>
            <p:nvPr/>
          </p:nvSpPr>
          <p:spPr bwMode="auto">
            <a:xfrm>
              <a:off x="7696200" y="4876800"/>
              <a:ext cx="0" cy="457200"/>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ransition/>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157255916</TotalTime>
  <Pages>0</Pages>
  <Words>4262</Words>
  <Characters>0</Characters>
  <Application>Microsoft Office PowerPoint</Application>
  <DocSecurity>0</DocSecurity>
  <PresentationFormat>On-screen Show (4:3)</PresentationFormat>
  <Lines>0</Lines>
  <Paragraphs>571</Paragraphs>
  <Slides>82</Slides>
  <Notes>37</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82</vt:i4>
      </vt:variant>
    </vt:vector>
  </HeadingPairs>
  <TitlesOfParts>
    <vt:vector size="86" baseType="lpstr">
      <vt:lpstr>Office 主题​​</vt:lpstr>
      <vt:lpstr>1_默认设计模板_2</vt:lpstr>
      <vt:lpstr>Solstice</vt:lpstr>
      <vt:lpstr>Visio</vt:lpstr>
      <vt:lpstr>Cloud Programming and Software Environments</vt:lpstr>
      <vt:lpstr>Overview</vt:lpstr>
      <vt:lpstr>Parallel Computing and Programming Paradigms Process Flow in MapReduce</vt:lpstr>
      <vt:lpstr>Motivation for Programming Paradigm</vt:lpstr>
      <vt:lpstr>What is MapReduce?</vt:lpstr>
      <vt:lpstr>What is MapReduce used for?</vt:lpstr>
      <vt:lpstr>Motivation: Large Scale Data Processing</vt:lpstr>
      <vt:lpstr>What is MapReduce used for?</vt:lpstr>
      <vt:lpstr>Map Reduce Architecture</vt:lpstr>
      <vt:lpstr>Map+Reduce</vt:lpstr>
      <vt:lpstr>Functions in the Model</vt:lpstr>
      <vt:lpstr>Slide 12</vt:lpstr>
      <vt:lpstr>MapReduce </vt:lpstr>
      <vt:lpstr>A Simple Example </vt:lpstr>
      <vt:lpstr>Slide 15</vt:lpstr>
      <vt:lpstr>Slide 16</vt:lpstr>
      <vt:lpstr>Actual MapReduce Data and Control Flow</vt:lpstr>
      <vt:lpstr>Actual MapReduce Data and Control Flow</vt:lpstr>
      <vt:lpstr>MapReduce Partitioning Function</vt:lpstr>
      <vt:lpstr>Actual MapReduce Data and Control Flow</vt:lpstr>
      <vt:lpstr>Data Flow of MapReduce</vt:lpstr>
      <vt:lpstr>Points need to be emphasized</vt:lpstr>
      <vt:lpstr>Locality issue</vt:lpstr>
      <vt:lpstr>Fault Tolerance</vt:lpstr>
      <vt:lpstr>Fault Tolerance</vt:lpstr>
      <vt:lpstr>Fault Tolerance</vt:lpstr>
      <vt:lpstr>MapReduce Implementations</vt:lpstr>
      <vt:lpstr>Twister for Iterative MapReduce</vt:lpstr>
      <vt:lpstr>Twister for Iterative MapReduce</vt:lpstr>
      <vt:lpstr>Performance of Parallel Programming Models</vt:lpstr>
      <vt:lpstr>Hadoop MapReduce</vt:lpstr>
      <vt:lpstr>Hadoop MapReduce</vt:lpstr>
      <vt:lpstr>Basic Features of a File System</vt:lpstr>
      <vt:lpstr>Basic Features: HDFS</vt:lpstr>
      <vt:lpstr>Fault tolerance</vt:lpstr>
      <vt:lpstr>Streaming Data</vt:lpstr>
      <vt:lpstr>Data Characteristics</vt:lpstr>
      <vt:lpstr>Architecture of HDFS</vt:lpstr>
      <vt:lpstr>Namenode and Datanodes</vt:lpstr>
      <vt:lpstr>HDFS Architecture</vt:lpstr>
      <vt:lpstr>File system Namespace</vt:lpstr>
      <vt:lpstr>Data Replication</vt:lpstr>
      <vt:lpstr>Replica Placement</vt:lpstr>
      <vt:lpstr>Replica Selection </vt:lpstr>
      <vt:lpstr>Writing a file into HDFS</vt:lpstr>
      <vt:lpstr>Writing Data into HDFS</vt:lpstr>
      <vt:lpstr>Reading a file from HDFS</vt:lpstr>
      <vt:lpstr>Reading Data from HDFS</vt:lpstr>
      <vt:lpstr>Architecture of Hadoop</vt:lpstr>
      <vt:lpstr>Hadoop Architecture</vt:lpstr>
      <vt:lpstr>Hadoop Architecture</vt:lpstr>
      <vt:lpstr>Hadoop Components</vt:lpstr>
      <vt:lpstr>Hadoop Architecture</vt:lpstr>
      <vt:lpstr>HDFS and MapReduce in Hadoop</vt:lpstr>
      <vt:lpstr>Hadoop Architecture</vt:lpstr>
      <vt:lpstr>Hadoop Architecture</vt:lpstr>
      <vt:lpstr>Hadoop Architecture</vt:lpstr>
      <vt:lpstr>Hadoop Architecture</vt:lpstr>
      <vt:lpstr>Hadoop Working</vt:lpstr>
      <vt:lpstr>Name Node and Data Node</vt:lpstr>
      <vt:lpstr>Job Tracker and Task Tracker</vt:lpstr>
      <vt:lpstr>Typical Hadoop Cluster</vt:lpstr>
      <vt:lpstr>Typical Hadoop Cluster</vt:lpstr>
      <vt:lpstr>MapReduce Architecture</vt:lpstr>
      <vt:lpstr>Job Submission</vt:lpstr>
      <vt:lpstr>Job Initialization</vt:lpstr>
      <vt:lpstr>Job Scheduling</vt:lpstr>
      <vt:lpstr>Job Execution (Map Task) </vt:lpstr>
      <vt:lpstr>Job Execution (Reduce Task)</vt:lpstr>
      <vt:lpstr>How Hadoop runs a MapReduce job?</vt:lpstr>
      <vt:lpstr>Challenges</vt:lpstr>
      <vt:lpstr>Slide 72</vt:lpstr>
      <vt:lpstr>How Hadoop runs a MapReduce job?</vt:lpstr>
      <vt:lpstr>Job Submission Process</vt:lpstr>
      <vt:lpstr>Job Submission Process contd.</vt:lpstr>
      <vt:lpstr>Job Submission Process contd.</vt:lpstr>
      <vt:lpstr>Job Submission Process contd.</vt:lpstr>
      <vt:lpstr>Job Assignment Process</vt:lpstr>
      <vt:lpstr>Job Execution Process</vt:lpstr>
      <vt:lpstr>Summary</vt:lpstr>
      <vt:lpstr>References</vt:lpstr>
      <vt:lpstr>Thank You </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ssn</cp:lastModifiedBy>
  <cp:revision>186</cp:revision>
  <cp:lastPrinted>1899-12-30T00:00:00Z</cp:lastPrinted>
  <dcterms:created xsi:type="dcterms:W3CDTF">2012-03-11T11:36:00Z</dcterms:created>
  <dcterms:modified xsi:type="dcterms:W3CDTF">2016-08-19T07:32:22Z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1033-8.1.0.3357</vt:lpwstr>
  </property>
</Properties>
</file>