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7" r:id="rId2"/>
    <p:sldMasterId id="2147483699" r:id="rId3"/>
  </p:sldMasterIdLst>
  <p:notesMasterIdLst>
    <p:notesMasterId r:id="rId87"/>
  </p:notesMasterIdLst>
  <p:sldIdLst>
    <p:sldId id="256" r:id="rId4"/>
    <p:sldId id="266" r:id="rId5"/>
    <p:sldId id="305" r:id="rId6"/>
    <p:sldId id="306" r:id="rId7"/>
    <p:sldId id="267" r:id="rId8"/>
    <p:sldId id="268" r:id="rId9"/>
    <p:sldId id="269" r:id="rId10"/>
    <p:sldId id="270" r:id="rId11"/>
    <p:sldId id="372" r:id="rId12"/>
    <p:sldId id="273" r:id="rId13"/>
    <p:sldId id="277" r:id="rId14"/>
    <p:sldId id="279" r:id="rId15"/>
    <p:sldId id="367" r:id="rId16"/>
    <p:sldId id="311" r:id="rId17"/>
    <p:sldId id="312" r:id="rId18"/>
    <p:sldId id="313" r:id="rId19"/>
    <p:sldId id="307" r:id="rId20"/>
    <p:sldId id="373" r:id="rId21"/>
    <p:sldId id="374" r:id="rId22"/>
    <p:sldId id="370" r:id="rId23"/>
    <p:sldId id="369" r:id="rId24"/>
    <p:sldId id="280" r:id="rId25"/>
    <p:sldId id="371" r:id="rId26"/>
    <p:sldId id="289" r:id="rId27"/>
    <p:sldId id="290" r:id="rId28"/>
    <p:sldId id="291" r:id="rId29"/>
    <p:sldId id="292" r:id="rId30"/>
    <p:sldId id="296" r:id="rId31"/>
    <p:sldId id="314" r:id="rId32"/>
    <p:sldId id="317" r:id="rId33"/>
    <p:sldId id="315" r:id="rId34"/>
    <p:sldId id="316" r:id="rId35"/>
    <p:sldId id="297" r:id="rId36"/>
    <p:sldId id="353" r:id="rId37"/>
    <p:sldId id="318" r:id="rId38"/>
    <p:sldId id="322" r:id="rId39"/>
    <p:sldId id="323" r:id="rId40"/>
    <p:sldId id="324" r:id="rId41"/>
    <p:sldId id="325" r:id="rId42"/>
    <p:sldId id="375" r:id="rId43"/>
    <p:sldId id="376" r:id="rId44"/>
    <p:sldId id="380" r:id="rId45"/>
    <p:sldId id="388" r:id="rId46"/>
    <p:sldId id="381" r:id="rId47"/>
    <p:sldId id="377" r:id="rId48"/>
    <p:sldId id="378" r:id="rId49"/>
    <p:sldId id="379" r:id="rId50"/>
    <p:sldId id="382" r:id="rId51"/>
    <p:sldId id="331" r:id="rId52"/>
    <p:sldId id="332" r:id="rId53"/>
    <p:sldId id="333" r:id="rId54"/>
    <p:sldId id="334" r:id="rId55"/>
    <p:sldId id="335" r:id="rId56"/>
    <p:sldId id="336" r:id="rId57"/>
    <p:sldId id="337" r:id="rId58"/>
    <p:sldId id="345" r:id="rId59"/>
    <p:sldId id="344" r:id="rId60"/>
    <p:sldId id="355" r:id="rId61"/>
    <p:sldId id="356" r:id="rId62"/>
    <p:sldId id="338" r:id="rId63"/>
    <p:sldId id="342" r:id="rId64"/>
    <p:sldId id="339" r:id="rId65"/>
    <p:sldId id="340" r:id="rId66"/>
    <p:sldId id="341" r:id="rId67"/>
    <p:sldId id="343" r:id="rId68"/>
    <p:sldId id="298" r:id="rId69"/>
    <p:sldId id="299" r:id="rId70"/>
    <p:sldId id="346" r:id="rId71"/>
    <p:sldId id="383" r:id="rId72"/>
    <p:sldId id="384" r:id="rId73"/>
    <p:sldId id="348" r:id="rId74"/>
    <p:sldId id="349" r:id="rId75"/>
    <p:sldId id="385" r:id="rId76"/>
    <p:sldId id="350" r:id="rId77"/>
    <p:sldId id="386" r:id="rId78"/>
    <p:sldId id="351" r:id="rId79"/>
    <p:sldId id="352" r:id="rId80"/>
    <p:sldId id="387" r:id="rId81"/>
    <p:sldId id="365" r:id="rId82"/>
    <p:sldId id="354" r:id="rId83"/>
    <p:sldId id="308" r:id="rId84"/>
    <p:sldId id="265" r:id="rId85"/>
    <p:sldId id="357" r:id="rId8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showPr>
  <p:clrMru>
    <a:srgbClr val="0066CC"/>
    <a:srgbClr val="0033CC"/>
    <a:srgbClr val="0066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slide" Target="slides/slide73.xml"/><Relationship Id="rId84" Type="http://schemas.openxmlformats.org/officeDocument/2006/relationships/slide" Target="slides/slide81.xml"/><Relationship Id="rId89" Type="http://schemas.openxmlformats.org/officeDocument/2006/relationships/viewProps" Target="viewProps.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notesMaster" Target="notesMasters/notesMaster1.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theme" Target="theme/theme1.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4" Type="http://schemas.openxmlformats.org/officeDocument/2006/relationships/slide" Target="slides/slide1.xml"/><Relationship Id="rId9"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B799DC-C7E2-47A0-A018-88584E100BA8}" type="datetimeFigureOut">
              <a:rPr lang="en-US" smtClean="0"/>
              <a:pPr/>
              <a:t>8/22/2016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CE7EFD-3659-4AE7-BC1A-8AE14455DF1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645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F5BD78D-F5AA-4900-8FEF-656749E6EF28}" type="slidenum">
              <a:rPr lang="en-US">
                <a:ea typeface="ＭＳ Ｐゴシック" pitchFamily="34" charset="-128"/>
              </a:rPr>
              <a:pPr fontAlgn="base">
                <a:spcBef>
                  <a:spcPct val="0"/>
                </a:spcBef>
                <a:spcAft>
                  <a:spcPct val="0"/>
                </a:spcAft>
              </a:pPr>
              <a:t>2</a:t>
            </a:fld>
            <a:endParaRPr lang="en-US">
              <a:ea typeface="ＭＳ Ｐゴシック"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p:spPr>
      </p:sp>
      <p:sp>
        <p:nvSpPr>
          <p:cNvPr id="7577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757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CDF1A65-CCB7-4E60-945C-9D875976A98B}" type="slidenum">
              <a:rPr lang="en-US">
                <a:ea typeface="ＭＳ Ｐゴシック" pitchFamily="34" charset="-128"/>
              </a:rPr>
              <a:pPr fontAlgn="base">
                <a:spcBef>
                  <a:spcPct val="0"/>
                </a:spcBef>
                <a:spcAft>
                  <a:spcPct val="0"/>
                </a:spcAft>
              </a:pPr>
              <a:t>11</a:t>
            </a:fld>
            <a:endParaRPr lang="en-US">
              <a:ea typeface="ＭＳ Ｐゴシック"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p:spPr>
      </p:sp>
      <p:sp>
        <p:nvSpPr>
          <p:cNvPr id="7782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778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5004D8F-C4F6-4B9E-A359-14878D03C2E4}" type="slidenum">
              <a:rPr lang="en-US">
                <a:ea typeface="ＭＳ Ｐゴシック" pitchFamily="34" charset="-128"/>
              </a:rPr>
              <a:pPr fontAlgn="base">
                <a:spcBef>
                  <a:spcPct val="0"/>
                </a:spcBef>
                <a:spcAft>
                  <a:spcPct val="0"/>
                </a:spcAft>
              </a:pPr>
              <a:t>12</a:t>
            </a:fld>
            <a:endParaRPr lang="en-US">
              <a:ea typeface="ＭＳ Ｐゴシック"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p:spPr>
      </p:sp>
      <p:sp>
        <p:nvSpPr>
          <p:cNvPr id="7987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798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41451C7-8A2E-456E-B1A0-3289697FC37B}" type="slidenum">
              <a:rPr lang="en-US">
                <a:ea typeface="ＭＳ Ｐゴシック" pitchFamily="34" charset="-128"/>
              </a:rPr>
              <a:pPr fontAlgn="base">
                <a:spcBef>
                  <a:spcPct val="0"/>
                </a:spcBef>
                <a:spcAft>
                  <a:spcPct val="0"/>
                </a:spcAft>
              </a:pPr>
              <a:t>14</a:t>
            </a:fld>
            <a:endParaRPr lang="en-US">
              <a:ea typeface="ＭＳ Ｐゴシック"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bwMode="auto">
          <a:xfrm>
            <a:off x="1144588" y="685800"/>
            <a:ext cx="4568825" cy="3427413"/>
          </a:xfrm>
          <a:noFill/>
          <a:ln>
            <a:solidFill>
              <a:srgbClr val="000000"/>
            </a:solidFill>
            <a:miter lim="800000"/>
            <a:headEnd/>
            <a:tailEnd/>
          </a:ln>
        </p:spPr>
      </p:sp>
      <p:sp>
        <p:nvSpPr>
          <p:cNvPr id="87043" name="Rectangle 3"/>
          <p:cNvSpPr>
            <a:spLocks noGrp="1" noChangeArrowheads="1"/>
          </p:cNvSpPr>
          <p:nvPr>
            <p:ph type="body" idx="1"/>
          </p:nvPr>
        </p:nvSpPr>
        <p:spPr bwMode="auto">
          <a:xfrm>
            <a:off x="685800" y="4341813"/>
            <a:ext cx="5486400" cy="4116387"/>
          </a:xfrm>
          <a:noFill/>
        </p:spPr>
        <p:txBody>
          <a:bodyPr wrap="square" lIns="93690" tIns="46845" rIns="93690" bIns="46845" numCol="1" anchor="t" anchorCtr="0" compatLnSpc="1">
            <a:prstTxWarp prst="textNoShape">
              <a:avLst/>
            </a:prstTxWarp>
          </a:bodyPr>
          <a:lstStyle/>
          <a:p>
            <a:pPr>
              <a:spcBef>
                <a:spcPct val="0"/>
              </a:spcBef>
            </a:pPr>
            <a:r>
              <a:rPr lang="en-US" sz="1900" smtClean="0">
                <a:latin typeface="Times New Roman" pitchFamily="18" charset="0"/>
                <a:ea typeface="ＭＳ Ｐゴシック" pitchFamily="34" charset="-128"/>
              </a:rPr>
              <a:t>Cloud applications are the key global opportunity for developers during next four years</a:t>
            </a:r>
          </a:p>
          <a:p>
            <a:pPr lvl="1">
              <a:spcBef>
                <a:spcPct val="0"/>
              </a:spcBef>
            </a:pPr>
            <a:r>
              <a:rPr lang="en-US" sz="1700" smtClean="0">
                <a:latin typeface="Times New Roman" pitchFamily="18" charset="0"/>
                <a:ea typeface="ＭＳ Ｐゴシック" pitchFamily="34" charset="-128"/>
              </a:rPr>
              <a:t>2009: $8.5 billion</a:t>
            </a:r>
          </a:p>
          <a:p>
            <a:pPr lvl="1">
              <a:spcBef>
                <a:spcPct val="0"/>
              </a:spcBef>
            </a:pPr>
            <a:r>
              <a:rPr lang="en-US" sz="1700" smtClean="0">
                <a:latin typeface="Times New Roman" pitchFamily="18" charset="0"/>
                <a:ea typeface="ＭＳ Ｐゴシック" pitchFamily="34" charset="-128"/>
              </a:rPr>
              <a:t>2013: $16.8 billion</a:t>
            </a:r>
          </a:p>
          <a:p>
            <a:pPr>
              <a:spcBef>
                <a:spcPct val="0"/>
              </a:spcBef>
            </a:pPr>
            <a:endParaRPr lang="en-US" smtClean="0">
              <a:latin typeface="Times New Roman" pitchFamily="18" charset="0"/>
              <a:ea typeface="ＭＳ Ｐゴシック"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bwMode="auto">
          <a:xfrm>
            <a:off x="1144588" y="685800"/>
            <a:ext cx="4568825" cy="3427413"/>
          </a:xfrm>
          <a:noFill/>
          <a:ln>
            <a:solidFill>
              <a:srgbClr val="000000"/>
            </a:solidFill>
            <a:miter lim="800000"/>
            <a:headEnd/>
            <a:tailEnd/>
          </a:ln>
        </p:spPr>
      </p:sp>
      <p:sp>
        <p:nvSpPr>
          <p:cNvPr id="80899" name="Rectangle 3"/>
          <p:cNvSpPr>
            <a:spLocks noGrp="1" noChangeArrowheads="1"/>
          </p:cNvSpPr>
          <p:nvPr>
            <p:ph type="body" idx="1"/>
          </p:nvPr>
        </p:nvSpPr>
        <p:spPr bwMode="auto">
          <a:xfrm>
            <a:off x="685800" y="4341813"/>
            <a:ext cx="5486400" cy="4116387"/>
          </a:xfrm>
          <a:noFill/>
        </p:spPr>
        <p:txBody>
          <a:bodyPr wrap="square" lIns="93690" tIns="46845" rIns="93690" bIns="46845" numCol="1" anchor="t" anchorCtr="0" compatLnSpc="1">
            <a:prstTxWarp prst="textNoShape">
              <a:avLst/>
            </a:prstTxWarp>
          </a:bodyPr>
          <a:lstStyle/>
          <a:p>
            <a:pPr>
              <a:spcBef>
                <a:spcPct val="0"/>
              </a:spcBef>
            </a:pPr>
            <a:r>
              <a:rPr lang="en-US" sz="1900" smtClean="0">
                <a:latin typeface="Times New Roman" pitchFamily="18" charset="0"/>
                <a:ea typeface="ＭＳ Ｐゴシック" pitchFamily="34" charset="-128"/>
              </a:rPr>
              <a:t>Cloud applications are the key global opportunity for developers during next four years</a:t>
            </a:r>
          </a:p>
          <a:p>
            <a:pPr lvl="1">
              <a:spcBef>
                <a:spcPct val="0"/>
              </a:spcBef>
            </a:pPr>
            <a:r>
              <a:rPr lang="en-US" sz="1700" smtClean="0">
                <a:latin typeface="Times New Roman" pitchFamily="18" charset="0"/>
                <a:ea typeface="ＭＳ Ｐゴシック" pitchFamily="34" charset="-128"/>
              </a:rPr>
              <a:t>2009: $8.5 billion</a:t>
            </a:r>
          </a:p>
          <a:p>
            <a:pPr lvl="1">
              <a:spcBef>
                <a:spcPct val="0"/>
              </a:spcBef>
            </a:pPr>
            <a:r>
              <a:rPr lang="en-US" sz="1700" smtClean="0">
                <a:latin typeface="Times New Roman" pitchFamily="18" charset="0"/>
                <a:ea typeface="ＭＳ Ｐゴシック" pitchFamily="34" charset="-128"/>
              </a:rPr>
              <a:t>2013: $16.8 billion</a:t>
            </a:r>
          </a:p>
          <a:p>
            <a:pPr>
              <a:spcBef>
                <a:spcPct val="0"/>
              </a:spcBef>
            </a:pPr>
            <a:endParaRPr lang="en-US" smtClean="0">
              <a:latin typeface="Times New Roman" pitchFamily="18" charset="0"/>
              <a:ea typeface="ＭＳ Ｐゴシック"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44588" y="685800"/>
            <a:ext cx="4568825" cy="3427413"/>
          </a:xfrm>
          <a:noFill/>
          <a:ln>
            <a:solidFill>
              <a:srgbClr val="000000"/>
            </a:solidFill>
            <a:miter lim="800000"/>
            <a:headEnd/>
            <a:tailEnd/>
          </a:ln>
        </p:spPr>
      </p:sp>
      <p:sp>
        <p:nvSpPr>
          <p:cNvPr id="78851" name="Rectangle 3"/>
          <p:cNvSpPr>
            <a:spLocks noGrp="1" noChangeArrowheads="1"/>
          </p:cNvSpPr>
          <p:nvPr>
            <p:ph type="body" idx="1"/>
          </p:nvPr>
        </p:nvSpPr>
        <p:spPr bwMode="auto">
          <a:xfrm>
            <a:off x="685800" y="4341813"/>
            <a:ext cx="5486400" cy="4116387"/>
          </a:xfrm>
          <a:noFill/>
        </p:spPr>
        <p:txBody>
          <a:bodyPr wrap="square" lIns="93690" tIns="46845" rIns="93690" bIns="46845" numCol="1" anchor="t" anchorCtr="0" compatLnSpc="1">
            <a:prstTxWarp prst="textNoShape">
              <a:avLst/>
            </a:prstTxWarp>
          </a:bodyPr>
          <a:lstStyle/>
          <a:p>
            <a:pPr>
              <a:spcBef>
                <a:spcPct val="0"/>
              </a:spcBef>
            </a:pPr>
            <a:r>
              <a:rPr lang="en-US" sz="1900" smtClean="0">
                <a:latin typeface="Times New Roman" pitchFamily="18" charset="0"/>
                <a:ea typeface="ＭＳ Ｐゴシック" pitchFamily="34" charset="-128"/>
              </a:rPr>
              <a:t>Cloud applications are the key global opportunity for developers during next four years</a:t>
            </a:r>
          </a:p>
          <a:p>
            <a:pPr lvl="1">
              <a:spcBef>
                <a:spcPct val="0"/>
              </a:spcBef>
            </a:pPr>
            <a:r>
              <a:rPr lang="en-US" sz="1700" smtClean="0">
                <a:latin typeface="Times New Roman" pitchFamily="18" charset="0"/>
                <a:ea typeface="ＭＳ Ｐゴシック" pitchFamily="34" charset="-128"/>
              </a:rPr>
              <a:t>2009: $8.5 billion</a:t>
            </a:r>
          </a:p>
          <a:p>
            <a:pPr lvl="1">
              <a:spcBef>
                <a:spcPct val="0"/>
              </a:spcBef>
            </a:pPr>
            <a:r>
              <a:rPr lang="en-US" sz="1700" smtClean="0">
                <a:latin typeface="Times New Roman" pitchFamily="18" charset="0"/>
                <a:ea typeface="ＭＳ Ｐゴシック" pitchFamily="34" charset="-128"/>
              </a:rPr>
              <a:t>2013: $16.8 billion</a:t>
            </a:r>
          </a:p>
          <a:p>
            <a:pPr>
              <a:spcBef>
                <a:spcPct val="0"/>
              </a:spcBef>
            </a:pPr>
            <a:endParaRPr lang="en-US" smtClean="0">
              <a:latin typeface="Times New Roman" pitchFamily="18" charset="0"/>
              <a:ea typeface="ＭＳ Ｐゴシック"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p:spPr>
      </p:sp>
      <p:sp>
        <p:nvSpPr>
          <p:cNvPr id="9318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9318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51154E7-3F0D-4CB5-B2B9-0762532432A1}" type="slidenum">
              <a:rPr lang="en-US">
                <a:ea typeface="ＭＳ Ｐゴシック" pitchFamily="34" charset="-128"/>
              </a:rPr>
              <a:pPr fontAlgn="base">
                <a:spcBef>
                  <a:spcPct val="0"/>
                </a:spcBef>
                <a:spcAft>
                  <a:spcPct val="0"/>
                </a:spcAft>
              </a:pPr>
              <a:t>23</a:t>
            </a:fld>
            <a:endParaRPr lang="en-US">
              <a:ea typeface="ＭＳ Ｐゴシック"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p:spPr>
      </p:sp>
      <p:sp>
        <p:nvSpPr>
          <p:cNvPr id="8806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8806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870B66D-C214-40F3-AC10-DFDE5D8CA305}" type="slidenum">
              <a:rPr lang="en-US">
                <a:ea typeface="ＭＳ Ｐゴシック" pitchFamily="34" charset="-128"/>
              </a:rPr>
              <a:pPr fontAlgn="base">
                <a:spcBef>
                  <a:spcPct val="0"/>
                </a:spcBef>
                <a:spcAft>
                  <a:spcPct val="0"/>
                </a:spcAft>
              </a:pPr>
              <a:t>24</a:t>
            </a:fld>
            <a:endParaRPr lang="en-US">
              <a:ea typeface="ＭＳ Ｐゴシック"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p:spPr>
      </p:sp>
      <p:sp>
        <p:nvSpPr>
          <p:cNvPr id="8909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890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D3E35C3-10A2-4E12-81B0-6B49A0F1C2AF}" type="slidenum">
              <a:rPr lang="en-US">
                <a:ea typeface="ＭＳ Ｐゴシック" pitchFamily="34" charset="-128"/>
              </a:rPr>
              <a:pPr fontAlgn="base">
                <a:spcBef>
                  <a:spcPct val="0"/>
                </a:spcBef>
                <a:spcAft>
                  <a:spcPct val="0"/>
                </a:spcAft>
              </a:pPr>
              <a:t>25</a:t>
            </a:fld>
            <a:endParaRPr lang="en-US">
              <a:ea typeface="ＭＳ Ｐゴシック"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p:spPr>
      </p:sp>
      <p:sp>
        <p:nvSpPr>
          <p:cNvPr id="9011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901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BF4D9C2-6E3F-43EE-B8FE-C5F4675C32B1}" type="slidenum">
              <a:rPr lang="en-US">
                <a:ea typeface="ＭＳ Ｐゴシック" pitchFamily="34" charset="-128"/>
              </a:rPr>
              <a:pPr fontAlgn="base">
                <a:spcBef>
                  <a:spcPct val="0"/>
                </a:spcBef>
                <a:spcAft>
                  <a:spcPct val="0"/>
                </a:spcAft>
              </a:pPr>
              <a:t>26</a:t>
            </a:fld>
            <a:endParaRPr lang="en-US">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645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F5BD78D-F5AA-4900-8FEF-656749E6EF28}" type="slidenum">
              <a:rPr lang="en-US">
                <a:ea typeface="ＭＳ Ｐゴシック" pitchFamily="34" charset="-128"/>
              </a:rPr>
              <a:pPr fontAlgn="base">
                <a:spcBef>
                  <a:spcPct val="0"/>
                </a:spcBef>
                <a:spcAft>
                  <a:spcPct val="0"/>
                </a:spcAft>
              </a:pPr>
              <a:t>3</a:t>
            </a:fld>
            <a:endParaRPr lang="en-US">
              <a:ea typeface="ＭＳ Ｐゴシック"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p:spPr>
      </p:sp>
      <p:sp>
        <p:nvSpPr>
          <p:cNvPr id="9113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9114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7C6389F-747B-4EF9-AD7F-EDBE745EC759}" type="slidenum">
              <a:rPr lang="en-US">
                <a:ea typeface="ＭＳ Ｐゴシック" pitchFamily="34" charset="-128"/>
              </a:rPr>
              <a:pPr fontAlgn="base">
                <a:spcBef>
                  <a:spcPct val="0"/>
                </a:spcBef>
                <a:spcAft>
                  <a:spcPct val="0"/>
                </a:spcAft>
              </a:pPr>
              <a:t>27</a:t>
            </a:fld>
            <a:endParaRPr lang="en-US">
              <a:ea typeface="ＭＳ Ｐゴシック" pitchFamily="3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p:spPr>
      </p:sp>
      <p:sp>
        <p:nvSpPr>
          <p:cNvPr id="9523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952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E833A31-1F21-443E-B199-316B6DADC870}" type="slidenum">
              <a:rPr lang="en-US">
                <a:ea typeface="ＭＳ Ｐゴシック" pitchFamily="34" charset="-128"/>
              </a:rPr>
              <a:pPr fontAlgn="base">
                <a:spcBef>
                  <a:spcPct val="0"/>
                </a:spcBef>
                <a:spcAft>
                  <a:spcPct val="0"/>
                </a:spcAft>
              </a:pPr>
              <a:t>28</a:t>
            </a:fld>
            <a:endParaRPr lang="en-US">
              <a:ea typeface="ＭＳ Ｐゴシック" pitchFamily="34"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625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latin typeface="Times New Roman" pitchFamily="18" charset="0"/>
              <a:ea typeface="ＭＳ Ｐゴシック" pitchFamily="3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625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latin typeface="Times New Roman" pitchFamily="18" charset="0"/>
              <a:ea typeface="ＭＳ Ｐゴシック" pitchFamily="34"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p:spPr>
      </p:sp>
      <p:sp>
        <p:nvSpPr>
          <p:cNvPr id="9728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id-ID" smtClean="0">
              <a:latin typeface="Arial" pitchFamily="34" charset="0"/>
              <a:ea typeface="ＭＳ Ｐゴシック" pitchFamily="34" charset="-128"/>
            </a:endParaRPr>
          </a:p>
        </p:txBody>
      </p:sp>
      <p:sp>
        <p:nvSpPr>
          <p:cNvPr id="972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815975" eaLnBrk="0" fontAlgn="base" hangingPunct="0">
              <a:spcBef>
                <a:spcPct val="0"/>
              </a:spcBef>
              <a:spcAft>
                <a:spcPct val="0"/>
              </a:spcAft>
            </a:pPr>
            <a:fld id="{D8E20F7F-AEEC-47F9-89B5-C10B09A5EDB2}" type="slidenum">
              <a:rPr lang="en-US" sz="900">
                <a:latin typeface="Times New Roman" pitchFamily="18" charset="0"/>
                <a:ea typeface="ＭＳ Ｐゴシック" pitchFamily="34" charset="-128"/>
              </a:rPr>
              <a:pPr defTabSz="815975" eaLnBrk="0" fontAlgn="base" hangingPunct="0">
                <a:spcBef>
                  <a:spcPct val="0"/>
                </a:spcBef>
                <a:spcAft>
                  <a:spcPct val="0"/>
                </a:spcAft>
              </a:pPr>
              <a:t>54</a:t>
            </a:fld>
            <a:endParaRPr lang="en-US" sz="900">
              <a:latin typeface="Times New Roman" pitchFamily="18" charset="0"/>
              <a:ea typeface="ＭＳ Ｐゴシック" pitchFamily="34"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p:spPr>
      </p:sp>
      <p:sp>
        <p:nvSpPr>
          <p:cNvPr id="9728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id-ID" smtClean="0">
              <a:latin typeface="Arial" pitchFamily="34" charset="0"/>
              <a:ea typeface="ＭＳ Ｐゴシック" pitchFamily="34" charset="-128"/>
            </a:endParaRPr>
          </a:p>
        </p:txBody>
      </p:sp>
      <p:sp>
        <p:nvSpPr>
          <p:cNvPr id="972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815975" eaLnBrk="0" fontAlgn="base" hangingPunct="0">
              <a:spcBef>
                <a:spcPct val="0"/>
              </a:spcBef>
              <a:spcAft>
                <a:spcPct val="0"/>
              </a:spcAft>
            </a:pPr>
            <a:fld id="{D8E20F7F-AEEC-47F9-89B5-C10B09A5EDB2}" type="slidenum">
              <a:rPr lang="en-US" sz="900">
                <a:latin typeface="Times New Roman" pitchFamily="18" charset="0"/>
                <a:ea typeface="ＭＳ Ｐゴシック" pitchFamily="34" charset="-128"/>
              </a:rPr>
              <a:pPr defTabSz="815975" eaLnBrk="0" fontAlgn="base" hangingPunct="0">
                <a:spcBef>
                  <a:spcPct val="0"/>
                </a:spcBef>
                <a:spcAft>
                  <a:spcPct val="0"/>
                </a:spcAft>
              </a:pPr>
              <a:t>55</a:t>
            </a:fld>
            <a:endParaRPr lang="en-US" sz="900">
              <a:latin typeface="Times New Roman" pitchFamily="18" charset="0"/>
              <a:ea typeface="ＭＳ Ｐゴシック" pitchFamily="34"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p:spPr>
      </p:sp>
      <p:sp>
        <p:nvSpPr>
          <p:cNvPr id="1003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id-ID" smtClean="0">
              <a:latin typeface="Arial" pitchFamily="34" charset="0"/>
              <a:ea typeface="ＭＳ Ｐゴシック" pitchFamily="34" charset="-128"/>
            </a:endParaRPr>
          </a:p>
        </p:txBody>
      </p:sp>
      <p:sp>
        <p:nvSpPr>
          <p:cNvPr id="1003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815975" eaLnBrk="0" fontAlgn="base" hangingPunct="0">
              <a:spcBef>
                <a:spcPct val="0"/>
              </a:spcBef>
              <a:spcAft>
                <a:spcPct val="0"/>
              </a:spcAft>
            </a:pPr>
            <a:fld id="{D3966C15-F659-49ED-BF30-2F5B16F27EB0}" type="slidenum">
              <a:rPr lang="en-US" sz="900">
                <a:latin typeface="Times New Roman" pitchFamily="18" charset="0"/>
                <a:ea typeface="ＭＳ Ｐゴシック" pitchFamily="34" charset="-128"/>
              </a:rPr>
              <a:pPr defTabSz="815975" eaLnBrk="0" fontAlgn="base" hangingPunct="0">
                <a:spcBef>
                  <a:spcPct val="0"/>
                </a:spcBef>
                <a:spcAft>
                  <a:spcPct val="0"/>
                </a:spcAft>
              </a:pPr>
              <a:t>56</a:t>
            </a:fld>
            <a:endParaRPr lang="en-US" sz="900">
              <a:latin typeface="Times New Roman" pitchFamily="18" charset="0"/>
              <a:ea typeface="ＭＳ Ｐゴシック" pitchFamily="34"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bwMode="auto">
          <a:xfrm>
            <a:off x="1144588" y="685800"/>
            <a:ext cx="4568825" cy="3427413"/>
          </a:xfrm>
          <a:noFill/>
          <a:ln>
            <a:solidFill>
              <a:srgbClr val="000000"/>
            </a:solidFill>
            <a:miter lim="800000"/>
            <a:headEnd/>
            <a:tailEnd/>
          </a:ln>
        </p:spPr>
      </p:sp>
      <p:sp>
        <p:nvSpPr>
          <p:cNvPr id="102403" name="Rectangle 3"/>
          <p:cNvSpPr>
            <a:spLocks noGrp="1" noChangeArrowheads="1"/>
          </p:cNvSpPr>
          <p:nvPr>
            <p:ph type="body" idx="1"/>
          </p:nvPr>
        </p:nvSpPr>
        <p:spPr bwMode="auto">
          <a:xfrm>
            <a:off x="685800" y="4341813"/>
            <a:ext cx="5486400" cy="4116387"/>
          </a:xfrm>
          <a:noFill/>
        </p:spPr>
        <p:txBody>
          <a:bodyPr wrap="square" lIns="93690" tIns="46845" rIns="93690" bIns="46845" numCol="1" anchor="t" anchorCtr="0" compatLnSpc="1">
            <a:prstTxWarp prst="textNoShape">
              <a:avLst/>
            </a:prstTxWarp>
          </a:bodyPr>
          <a:lstStyle/>
          <a:p>
            <a:pPr>
              <a:spcBef>
                <a:spcPct val="0"/>
              </a:spcBef>
            </a:pPr>
            <a:r>
              <a:rPr lang="en-US" sz="1900" smtClean="0">
                <a:latin typeface="Times New Roman" pitchFamily="18" charset="0"/>
                <a:ea typeface="ＭＳ Ｐゴシック" pitchFamily="34" charset="-128"/>
              </a:rPr>
              <a:t>Cloud applications are the key global opportunity for developers during next four years</a:t>
            </a:r>
          </a:p>
          <a:p>
            <a:pPr lvl="1">
              <a:spcBef>
                <a:spcPct val="0"/>
              </a:spcBef>
            </a:pPr>
            <a:r>
              <a:rPr lang="en-US" sz="1700" smtClean="0">
                <a:latin typeface="Times New Roman" pitchFamily="18" charset="0"/>
                <a:ea typeface="ＭＳ Ｐゴシック" pitchFamily="34" charset="-128"/>
              </a:rPr>
              <a:t>2009: $8.5 billion</a:t>
            </a:r>
          </a:p>
          <a:p>
            <a:pPr lvl="1">
              <a:spcBef>
                <a:spcPct val="0"/>
              </a:spcBef>
            </a:pPr>
            <a:r>
              <a:rPr lang="en-US" sz="1700" smtClean="0">
                <a:latin typeface="Times New Roman" pitchFamily="18" charset="0"/>
                <a:ea typeface="ＭＳ Ｐゴシック" pitchFamily="34" charset="-128"/>
              </a:rPr>
              <a:t>2013: $16.8 billion</a:t>
            </a:r>
          </a:p>
          <a:p>
            <a:pPr>
              <a:spcBef>
                <a:spcPct val="0"/>
              </a:spcBef>
            </a:pPr>
            <a:endParaRPr lang="en-US" smtClean="0">
              <a:latin typeface="Times New Roman" pitchFamily="18" charset="0"/>
              <a:ea typeface="ＭＳ Ｐゴシック" pitchFamily="34"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p:spPr>
      </p:sp>
      <p:sp>
        <p:nvSpPr>
          <p:cNvPr id="9728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id-ID" smtClean="0">
              <a:latin typeface="Arial" pitchFamily="34" charset="0"/>
              <a:ea typeface="ＭＳ Ｐゴシック" pitchFamily="34" charset="-128"/>
            </a:endParaRPr>
          </a:p>
        </p:txBody>
      </p:sp>
      <p:sp>
        <p:nvSpPr>
          <p:cNvPr id="972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815975" eaLnBrk="0" fontAlgn="base" hangingPunct="0">
              <a:spcBef>
                <a:spcPct val="0"/>
              </a:spcBef>
              <a:spcAft>
                <a:spcPct val="0"/>
              </a:spcAft>
            </a:pPr>
            <a:fld id="{D8E20F7F-AEEC-47F9-89B5-C10B09A5EDB2}" type="slidenum">
              <a:rPr lang="en-US" sz="900">
                <a:latin typeface="Times New Roman" pitchFamily="18" charset="0"/>
                <a:ea typeface="ＭＳ Ｐゴシック" pitchFamily="34" charset="-128"/>
              </a:rPr>
              <a:pPr defTabSz="815975" eaLnBrk="0" fontAlgn="base" hangingPunct="0">
                <a:spcBef>
                  <a:spcPct val="0"/>
                </a:spcBef>
                <a:spcAft>
                  <a:spcPct val="0"/>
                </a:spcAft>
              </a:pPr>
              <a:t>60</a:t>
            </a:fld>
            <a:endParaRPr lang="en-US" sz="900">
              <a:latin typeface="Times New Roman" pitchFamily="18" charset="0"/>
              <a:ea typeface="ＭＳ Ｐゴシック" pitchFamily="34"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p:spPr>
      </p:sp>
      <p:sp>
        <p:nvSpPr>
          <p:cNvPr id="9728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id-ID" smtClean="0">
              <a:latin typeface="Arial" pitchFamily="34" charset="0"/>
              <a:ea typeface="ＭＳ Ｐゴシック" pitchFamily="34" charset="-128"/>
            </a:endParaRPr>
          </a:p>
        </p:txBody>
      </p:sp>
      <p:sp>
        <p:nvSpPr>
          <p:cNvPr id="972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815975" eaLnBrk="0" fontAlgn="base" hangingPunct="0">
              <a:spcBef>
                <a:spcPct val="0"/>
              </a:spcBef>
              <a:spcAft>
                <a:spcPct val="0"/>
              </a:spcAft>
            </a:pPr>
            <a:fld id="{D8E20F7F-AEEC-47F9-89B5-C10B09A5EDB2}" type="slidenum">
              <a:rPr lang="en-US" sz="900">
                <a:latin typeface="Times New Roman" pitchFamily="18" charset="0"/>
                <a:ea typeface="ＭＳ Ｐゴシック" pitchFamily="34" charset="-128"/>
              </a:rPr>
              <a:pPr defTabSz="815975" eaLnBrk="0" fontAlgn="base" hangingPunct="0">
                <a:spcBef>
                  <a:spcPct val="0"/>
                </a:spcBef>
                <a:spcAft>
                  <a:spcPct val="0"/>
                </a:spcAft>
              </a:pPr>
              <a:t>61</a:t>
            </a:fld>
            <a:endParaRPr lang="en-US" sz="900">
              <a:latin typeface="Times New Roman" pitchFamily="18" charset="0"/>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645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F5BD78D-F5AA-4900-8FEF-656749E6EF28}" type="slidenum">
              <a:rPr lang="en-US">
                <a:ea typeface="ＭＳ Ｐゴシック" pitchFamily="34" charset="-128"/>
              </a:rPr>
              <a:pPr fontAlgn="base">
                <a:spcBef>
                  <a:spcPct val="0"/>
                </a:spcBef>
                <a:spcAft>
                  <a:spcPct val="0"/>
                </a:spcAft>
              </a:pPr>
              <a:t>4</a:t>
            </a:fld>
            <a:endParaRPr lang="en-US">
              <a:ea typeface="ＭＳ Ｐゴシック" pitchFamily="34"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p:spPr>
      </p:sp>
      <p:sp>
        <p:nvSpPr>
          <p:cNvPr id="9728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id-ID" smtClean="0">
              <a:latin typeface="Arial" pitchFamily="34" charset="0"/>
              <a:ea typeface="ＭＳ Ｐゴシック" pitchFamily="34" charset="-128"/>
            </a:endParaRPr>
          </a:p>
        </p:txBody>
      </p:sp>
      <p:sp>
        <p:nvSpPr>
          <p:cNvPr id="972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815975" eaLnBrk="0" fontAlgn="base" hangingPunct="0">
              <a:spcBef>
                <a:spcPct val="0"/>
              </a:spcBef>
              <a:spcAft>
                <a:spcPct val="0"/>
              </a:spcAft>
            </a:pPr>
            <a:fld id="{D8E20F7F-AEEC-47F9-89B5-C10B09A5EDB2}" type="slidenum">
              <a:rPr lang="en-US" sz="900">
                <a:latin typeface="Times New Roman" pitchFamily="18" charset="0"/>
                <a:ea typeface="ＭＳ Ｐゴシック" pitchFamily="34" charset="-128"/>
              </a:rPr>
              <a:pPr defTabSz="815975" eaLnBrk="0" fontAlgn="base" hangingPunct="0">
                <a:spcBef>
                  <a:spcPct val="0"/>
                </a:spcBef>
                <a:spcAft>
                  <a:spcPct val="0"/>
                </a:spcAft>
              </a:pPr>
              <a:t>62</a:t>
            </a:fld>
            <a:endParaRPr lang="en-US" sz="900">
              <a:latin typeface="Times New Roman" pitchFamily="18" charset="0"/>
              <a:ea typeface="ＭＳ Ｐゴシック" pitchFamily="34"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p:spPr>
      </p:sp>
      <p:sp>
        <p:nvSpPr>
          <p:cNvPr id="9728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id-ID" smtClean="0">
              <a:latin typeface="Arial" pitchFamily="34" charset="0"/>
              <a:ea typeface="ＭＳ Ｐゴシック" pitchFamily="34" charset="-128"/>
            </a:endParaRPr>
          </a:p>
        </p:txBody>
      </p:sp>
      <p:sp>
        <p:nvSpPr>
          <p:cNvPr id="972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815975" eaLnBrk="0" fontAlgn="base" hangingPunct="0">
              <a:spcBef>
                <a:spcPct val="0"/>
              </a:spcBef>
              <a:spcAft>
                <a:spcPct val="0"/>
              </a:spcAft>
            </a:pPr>
            <a:fld id="{D8E20F7F-AEEC-47F9-89B5-C10B09A5EDB2}" type="slidenum">
              <a:rPr lang="en-US" sz="900">
                <a:latin typeface="Times New Roman" pitchFamily="18" charset="0"/>
                <a:ea typeface="ＭＳ Ｐゴシック" pitchFamily="34" charset="-128"/>
              </a:rPr>
              <a:pPr defTabSz="815975" eaLnBrk="0" fontAlgn="base" hangingPunct="0">
                <a:spcBef>
                  <a:spcPct val="0"/>
                </a:spcBef>
                <a:spcAft>
                  <a:spcPct val="0"/>
                </a:spcAft>
              </a:pPr>
              <a:t>63</a:t>
            </a:fld>
            <a:endParaRPr lang="en-US" sz="900">
              <a:latin typeface="Times New Roman" pitchFamily="18" charset="0"/>
              <a:ea typeface="ＭＳ Ｐゴシック" pitchFamily="34"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p:spPr>
      </p:sp>
      <p:sp>
        <p:nvSpPr>
          <p:cNvPr id="9728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id-ID" smtClean="0">
              <a:latin typeface="Arial" pitchFamily="34" charset="0"/>
              <a:ea typeface="ＭＳ Ｐゴシック" pitchFamily="34" charset="-128"/>
            </a:endParaRPr>
          </a:p>
        </p:txBody>
      </p:sp>
      <p:sp>
        <p:nvSpPr>
          <p:cNvPr id="972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815975" eaLnBrk="0" fontAlgn="base" hangingPunct="0">
              <a:spcBef>
                <a:spcPct val="0"/>
              </a:spcBef>
              <a:spcAft>
                <a:spcPct val="0"/>
              </a:spcAft>
            </a:pPr>
            <a:fld id="{D8E20F7F-AEEC-47F9-89B5-C10B09A5EDB2}" type="slidenum">
              <a:rPr lang="en-US" sz="900">
                <a:latin typeface="Times New Roman" pitchFamily="18" charset="0"/>
                <a:ea typeface="ＭＳ Ｐゴシック" pitchFamily="34" charset="-128"/>
              </a:rPr>
              <a:pPr defTabSz="815975" eaLnBrk="0" fontAlgn="base" hangingPunct="0">
                <a:spcBef>
                  <a:spcPct val="0"/>
                </a:spcBef>
                <a:spcAft>
                  <a:spcPct val="0"/>
                </a:spcAft>
              </a:pPr>
              <a:t>64</a:t>
            </a:fld>
            <a:endParaRPr lang="en-US" sz="900">
              <a:latin typeface="Times New Roman" pitchFamily="18" charset="0"/>
              <a:ea typeface="ＭＳ Ｐゴシック" pitchFamily="34" charset="-12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p:spPr>
      </p:sp>
      <p:sp>
        <p:nvSpPr>
          <p:cNvPr id="9728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id-ID" smtClean="0">
              <a:latin typeface="Arial" pitchFamily="34" charset="0"/>
              <a:ea typeface="ＭＳ Ｐゴシック" pitchFamily="34" charset="-128"/>
            </a:endParaRPr>
          </a:p>
        </p:txBody>
      </p:sp>
      <p:sp>
        <p:nvSpPr>
          <p:cNvPr id="972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815975" eaLnBrk="0" fontAlgn="base" hangingPunct="0">
              <a:spcBef>
                <a:spcPct val="0"/>
              </a:spcBef>
              <a:spcAft>
                <a:spcPct val="0"/>
              </a:spcAft>
            </a:pPr>
            <a:fld id="{D8E20F7F-AEEC-47F9-89B5-C10B09A5EDB2}" type="slidenum">
              <a:rPr lang="en-US" sz="900">
                <a:latin typeface="Times New Roman" pitchFamily="18" charset="0"/>
                <a:ea typeface="ＭＳ Ｐゴシック" pitchFamily="34" charset="-128"/>
              </a:rPr>
              <a:pPr defTabSz="815975" eaLnBrk="0" fontAlgn="base" hangingPunct="0">
                <a:spcBef>
                  <a:spcPct val="0"/>
                </a:spcBef>
                <a:spcAft>
                  <a:spcPct val="0"/>
                </a:spcAft>
              </a:pPr>
              <a:t>65</a:t>
            </a:fld>
            <a:endParaRPr lang="en-US" sz="900">
              <a:latin typeface="Times New Roman" pitchFamily="18" charset="0"/>
              <a:ea typeface="ＭＳ Ｐゴシック" pitchFamily="34" charset="-128"/>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p:spPr>
      </p:sp>
      <p:sp>
        <p:nvSpPr>
          <p:cNvPr id="9728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id-ID" smtClean="0">
              <a:latin typeface="Arial" pitchFamily="34" charset="0"/>
              <a:ea typeface="ＭＳ Ｐゴシック" pitchFamily="34" charset="-128"/>
            </a:endParaRPr>
          </a:p>
        </p:txBody>
      </p:sp>
      <p:sp>
        <p:nvSpPr>
          <p:cNvPr id="972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815975" eaLnBrk="0" fontAlgn="base" hangingPunct="0">
              <a:spcBef>
                <a:spcPct val="0"/>
              </a:spcBef>
              <a:spcAft>
                <a:spcPct val="0"/>
              </a:spcAft>
            </a:pPr>
            <a:fld id="{D8E20F7F-AEEC-47F9-89B5-C10B09A5EDB2}" type="slidenum">
              <a:rPr lang="en-US" sz="900">
                <a:latin typeface="Times New Roman" pitchFamily="18" charset="0"/>
                <a:ea typeface="ＭＳ Ｐゴシック" pitchFamily="34" charset="-128"/>
              </a:rPr>
              <a:pPr defTabSz="815975" eaLnBrk="0" fontAlgn="base" hangingPunct="0">
                <a:spcBef>
                  <a:spcPct val="0"/>
                </a:spcBef>
                <a:spcAft>
                  <a:spcPct val="0"/>
                </a:spcAft>
              </a:pPr>
              <a:t>66</a:t>
            </a:fld>
            <a:endParaRPr lang="en-US" sz="900">
              <a:latin typeface="Times New Roman" pitchFamily="18" charset="0"/>
              <a:ea typeface="ＭＳ Ｐゴシック" pitchFamily="34" charset="-128"/>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p:spPr>
      </p:sp>
      <p:sp>
        <p:nvSpPr>
          <p:cNvPr id="9830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9830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12BA844-39C7-48D3-86F7-8BE6AA22AF74}" type="slidenum">
              <a:rPr lang="en-US">
                <a:ea typeface="ＭＳ Ｐゴシック" pitchFamily="34" charset="-128"/>
              </a:rPr>
              <a:pPr fontAlgn="base">
                <a:spcBef>
                  <a:spcPct val="0"/>
                </a:spcBef>
                <a:spcAft>
                  <a:spcPct val="0"/>
                </a:spcAft>
              </a:pPr>
              <a:t>67</a:t>
            </a:fld>
            <a:endParaRPr lang="en-US">
              <a:ea typeface="ＭＳ Ｐゴシック" pitchFamily="34" charset="-128"/>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p:spPr>
      </p:sp>
      <p:sp>
        <p:nvSpPr>
          <p:cNvPr id="9933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993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F016781-F6B0-419B-BCEF-53C658EF4A90}" type="slidenum">
              <a:rPr lang="en-US">
                <a:ea typeface="ＭＳ Ｐゴシック" pitchFamily="34" charset="-128"/>
              </a:rPr>
              <a:pPr fontAlgn="base">
                <a:spcBef>
                  <a:spcPct val="0"/>
                </a:spcBef>
                <a:spcAft>
                  <a:spcPct val="0"/>
                </a:spcAft>
              </a:pPr>
              <a:t>80</a:t>
            </a:fld>
            <a:endParaRPr lang="en-US">
              <a:ea typeface="ＭＳ Ｐゴシック" pitchFamily="34" charset="-128"/>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645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F5BD78D-F5AA-4900-8FEF-656749E6EF28}" type="slidenum">
              <a:rPr lang="en-US">
                <a:ea typeface="ＭＳ Ｐゴシック" pitchFamily="34" charset="-128"/>
              </a:rPr>
              <a:pPr fontAlgn="base">
                <a:spcBef>
                  <a:spcPct val="0"/>
                </a:spcBef>
                <a:spcAft>
                  <a:spcPct val="0"/>
                </a:spcAft>
              </a:pPr>
              <a:t>81</a:t>
            </a:fld>
            <a:endParaRPr lang="en-US">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6554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39DAE4D-15D9-4748-AFA6-D80724B3A64A}" type="slidenum">
              <a:rPr lang="en-US">
                <a:ea typeface="ＭＳ Ｐゴシック" pitchFamily="34" charset="-128"/>
              </a:rPr>
              <a:pPr fontAlgn="base">
                <a:spcBef>
                  <a:spcPct val="0"/>
                </a:spcBef>
                <a:spcAft>
                  <a:spcPct val="0"/>
                </a:spcAft>
              </a:pPr>
              <a:t>5</a:t>
            </a:fld>
            <a:endParaRPr lang="en-US">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p:spPr>
      </p:sp>
      <p:sp>
        <p:nvSpPr>
          <p:cNvPr id="665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665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C7B74F1-64DB-429A-B545-AA1ED3BCA555}" type="slidenum">
              <a:rPr lang="en-US">
                <a:ea typeface="ＭＳ Ｐゴシック" pitchFamily="34" charset="-128"/>
              </a:rPr>
              <a:pPr fontAlgn="base">
                <a:spcBef>
                  <a:spcPct val="0"/>
                </a:spcBef>
                <a:spcAft>
                  <a:spcPct val="0"/>
                </a:spcAft>
              </a:pPr>
              <a:t>6</a:t>
            </a:fld>
            <a:endParaRPr lang="en-US">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8"/>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52D39F3-7D38-41DC-A4D4-4381BFEF0EE0}" type="slidenum">
              <a:rPr lang="en-GB">
                <a:ea typeface="ＭＳ Ｐゴシック" pitchFamily="34" charset="-128"/>
              </a:rPr>
              <a:pPr fontAlgn="base">
                <a:spcBef>
                  <a:spcPct val="0"/>
                </a:spcBef>
                <a:spcAft>
                  <a:spcPct val="0"/>
                </a:spcAft>
              </a:pPr>
              <a:t>7</a:t>
            </a:fld>
            <a:endParaRPr lang="en-GB">
              <a:ea typeface="ＭＳ Ｐゴシック" pitchFamily="34" charset="-128"/>
            </a:endParaRPr>
          </a:p>
        </p:txBody>
      </p:sp>
      <p:sp>
        <p:nvSpPr>
          <p:cNvPr id="67587" name="Text Box 1"/>
          <p:cNvSpPr txBox="1">
            <a:spLocks noChangeArrowheads="1"/>
          </p:cNvSpPr>
          <p:nvPr/>
        </p:nvSpPr>
        <p:spPr bwMode="auto">
          <a:xfrm>
            <a:off x="1003300" y="695325"/>
            <a:ext cx="4849813" cy="3427413"/>
          </a:xfrm>
          <a:prstGeom prst="rect">
            <a:avLst/>
          </a:prstGeom>
          <a:solidFill>
            <a:srgbClr val="FFFFFF"/>
          </a:solidFill>
          <a:ln w="9360">
            <a:solidFill>
              <a:srgbClr val="000000"/>
            </a:solidFill>
            <a:miter lim="800000"/>
            <a:headEnd/>
            <a:tailEnd/>
          </a:ln>
          <a:effectLst/>
        </p:spPr>
        <p:txBody>
          <a:bodyPr wrap="none" lIns="80165" tIns="40083" rIns="80165" bIns="40083" anchor="ctr"/>
          <a:lstStyle/>
          <a:p>
            <a:endParaRPr lang="en-US">
              <a:latin typeface="Calibri" pitchFamily="34" charset="0"/>
            </a:endParaRPr>
          </a:p>
        </p:txBody>
      </p:sp>
      <p:sp>
        <p:nvSpPr>
          <p:cNvPr id="67588" name="Rectangle 2"/>
          <p:cNvSpPr txBox="1">
            <a:spLocks noGrp="1" noChangeArrowheads="1"/>
          </p:cNvSpPr>
          <p:nvPr>
            <p:ph type="body"/>
          </p:nvPr>
        </p:nvSpPr>
        <p:spPr bwMode="auto">
          <a:xfrm>
            <a:off x="685800" y="4343400"/>
            <a:ext cx="5483225" cy="4113213"/>
          </a:xfrm>
          <a:noFill/>
        </p:spPr>
        <p:txBody>
          <a:bodyPr wrap="none" numCol="1" anchor="ctr" anchorCtr="0" compatLnSpc="1">
            <a:prstTxWarp prst="textNoShape">
              <a:avLst/>
            </a:prstTxWarp>
          </a:bodyPr>
          <a:lstStyle/>
          <a:p>
            <a:pPr>
              <a:spcBef>
                <a:spcPct val="0"/>
              </a:spcBef>
            </a:pPr>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686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8628D3D-ED31-495D-9DB5-21EFDB9F8134}" type="slidenum">
              <a:rPr lang="en-US">
                <a:ea typeface="ＭＳ Ｐゴシック" pitchFamily="34" charset="-128"/>
              </a:rPr>
              <a:pPr fontAlgn="base">
                <a:spcBef>
                  <a:spcPct val="0"/>
                </a:spcBef>
                <a:spcAft>
                  <a:spcPct val="0"/>
                </a:spcAft>
              </a:pPr>
              <a:t>8</a:t>
            </a:fld>
            <a:endParaRPr lang="en-US">
              <a:ea typeface="ＭＳ Ｐゴシック"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p:spPr>
      </p:sp>
      <p:sp>
        <p:nvSpPr>
          <p:cNvPr id="7270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7270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768969A-D128-411B-B821-091556531C5C}" type="slidenum">
              <a:rPr lang="en-US">
                <a:ea typeface="ＭＳ Ｐゴシック" pitchFamily="34" charset="-128"/>
              </a:rPr>
              <a:pPr fontAlgn="base">
                <a:spcBef>
                  <a:spcPct val="0"/>
                </a:spcBef>
                <a:spcAft>
                  <a:spcPct val="0"/>
                </a:spcAft>
              </a:pPr>
              <a:t>9</a:t>
            </a:fld>
            <a:endParaRPr lang="en-US">
              <a:ea typeface="ＭＳ Ｐゴシック"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p:spPr>
      </p:sp>
      <p:sp>
        <p:nvSpPr>
          <p:cNvPr id="7168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716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4873D9A-1528-444C-B62D-267F4050819C}" type="slidenum">
              <a:rPr lang="en-US">
                <a:ea typeface="ＭＳ Ｐゴシック" pitchFamily="34" charset="-128"/>
              </a:rPr>
              <a:pPr fontAlgn="base">
                <a:spcBef>
                  <a:spcPct val="0"/>
                </a:spcBef>
                <a:spcAft>
                  <a:spcPct val="0"/>
                </a:spcAft>
              </a:pPr>
              <a:t>10</a:t>
            </a:fld>
            <a:endParaRPr lang="en-US">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smtClean="0"/>
            </a:lvl1pPr>
          </a:lstStyle>
          <a:p>
            <a:fld id="{C307E755-6699-4D1D-AD90-26F73D89C088}" type="datetime1">
              <a:rPr lang="en-US" altLang="en-US" smtClean="0"/>
              <a:pPr/>
              <a:t>8/22/2016</a:t>
            </a:fld>
            <a:endParaRPr lang="zh-CN" altLang="en-US" sz="1800">
              <a:solidFill>
                <a:schemeClr val="tx1"/>
              </a:solidFill>
              <a:ea typeface="+mn-ea"/>
            </a:endParaRPr>
          </a:p>
        </p:txBody>
      </p:sp>
      <p:sp>
        <p:nvSpPr>
          <p:cNvPr id="5" name="Footer Placeholder 4"/>
          <p:cNvSpPr>
            <a:spLocks noGrp="1"/>
          </p:cNvSpPr>
          <p:nvPr>
            <p:ph type="ftr" sz="quarter" idx="11"/>
          </p:nvPr>
        </p:nvSpPr>
        <p:spPr/>
        <p:txBody>
          <a:bodyPr/>
          <a:lstStyle>
            <a:lvl1pPr>
              <a:defRPr smtClean="0"/>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07877B89-AB8E-435C-BD4E-47B56E989BA7}" type="slidenum">
              <a:rPr lang="en-US" altLang="en-US" smtClean="0"/>
              <a:pPr/>
              <a:t>‹#›</a:t>
            </a:fld>
            <a:endParaRPr lang="zh-CN" altLang="en-US" sz="1800">
              <a:solidFill>
                <a:schemeClr val="tx1"/>
              </a:solidFill>
              <a:ea typeface="+mn-e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smtClean="0"/>
            </a:lvl1pPr>
          </a:lstStyle>
          <a:p>
            <a:fld id="{C307E755-6699-4D1D-AD90-26F73D89C088}" type="datetime1">
              <a:rPr lang="en-US" altLang="en-US" smtClean="0"/>
              <a:pPr/>
              <a:t>8/22/2016</a:t>
            </a:fld>
            <a:endParaRPr lang="zh-CN" altLang="en-US" sz="1800">
              <a:solidFill>
                <a:schemeClr val="tx1"/>
              </a:solidFill>
              <a:ea typeface="+mn-ea"/>
            </a:endParaRPr>
          </a:p>
        </p:txBody>
      </p:sp>
      <p:sp>
        <p:nvSpPr>
          <p:cNvPr id="5" name="Footer Placeholder 4"/>
          <p:cNvSpPr>
            <a:spLocks noGrp="1"/>
          </p:cNvSpPr>
          <p:nvPr>
            <p:ph type="ftr" sz="quarter" idx="11"/>
          </p:nvPr>
        </p:nvSpPr>
        <p:spPr/>
        <p:txBody>
          <a:bodyPr/>
          <a:lstStyle>
            <a:lvl1pPr>
              <a:defRPr smtClean="0"/>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755F2A8D-1EE6-43D6-BCB9-F6465525514B}" type="slidenum">
              <a:rPr lang="en-US" altLang="en-US" smtClean="0"/>
              <a:pPr/>
              <a:t>‹#›</a:t>
            </a:fld>
            <a:endParaRPr lang="zh-CN" altLang="en-US" sz="1800">
              <a:solidFill>
                <a:schemeClr val="tx1"/>
              </a:solidFill>
              <a:ea typeface="+mn-e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smtClean="0"/>
            </a:lvl1pPr>
          </a:lstStyle>
          <a:p>
            <a:fld id="{C307E755-6699-4D1D-AD90-26F73D89C088}" type="datetime1">
              <a:rPr lang="en-US" altLang="en-US" smtClean="0"/>
              <a:pPr/>
              <a:t>8/22/2016</a:t>
            </a:fld>
            <a:endParaRPr lang="zh-CN" altLang="en-US" sz="1800">
              <a:solidFill>
                <a:schemeClr val="tx1"/>
              </a:solidFill>
              <a:ea typeface="+mn-ea"/>
            </a:endParaRPr>
          </a:p>
        </p:txBody>
      </p:sp>
      <p:sp>
        <p:nvSpPr>
          <p:cNvPr id="5" name="Footer Placeholder 4"/>
          <p:cNvSpPr>
            <a:spLocks noGrp="1"/>
          </p:cNvSpPr>
          <p:nvPr>
            <p:ph type="ftr" sz="quarter" idx="11"/>
          </p:nvPr>
        </p:nvSpPr>
        <p:spPr/>
        <p:txBody>
          <a:bodyPr/>
          <a:lstStyle>
            <a:lvl1pPr>
              <a:defRPr smtClean="0"/>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8F485B90-22FD-402A-AD04-F279C4194225}" type="slidenum">
              <a:rPr lang="en-US" altLang="en-US" smtClean="0"/>
              <a:pPr/>
              <a:t>‹#›</a:t>
            </a:fld>
            <a:endParaRPr lang="zh-CN" altLang="en-US" sz="1800">
              <a:solidFill>
                <a:schemeClr val="tx1"/>
              </a:solidFill>
              <a:ea typeface="+mn-e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ext Box 10"/>
          <p:cNvSpPr txBox="1">
            <a:spLocks noChangeArrowheads="1"/>
          </p:cNvSpPr>
          <p:nvPr userDrawn="1"/>
        </p:nvSpPr>
        <p:spPr bwMode="auto">
          <a:xfrm>
            <a:off x="2352675" y="6451600"/>
            <a:ext cx="4022725" cy="24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3200" b="1">
                <a:solidFill>
                  <a:schemeClr val="tx1"/>
                </a:solidFill>
                <a:latin typeface="Arial" charset="0"/>
                <a:ea typeface="ＭＳ Ｐゴシック" pitchFamily="34" charset="-128"/>
              </a:defRPr>
            </a:lvl1pPr>
            <a:lvl2pPr marL="742950" indent="-285750" eaLnBrk="0" hangingPunct="0">
              <a:defRPr sz="3200" b="1">
                <a:solidFill>
                  <a:schemeClr val="tx1"/>
                </a:solidFill>
                <a:latin typeface="Arial" charset="0"/>
                <a:ea typeface="ＭＳ Ｐゴシック" pitchFamily="34" charset="-128"/>
              </a:defRPr>
            </a:lvl2pPr>
            <a:lvl3pPr marL="1143000" indent="-228600" eaLnBrk="0" hangingPunct="0">
              <a:defRPr sz="3200" b="1">
                <a:solidFill>
                  <a:schemeClr val="tx1"/>
                </a:solidFill>
                <a:latin typeface="Arial" charset="0"/>
                <a:ea typeface="ＭＳ Ｐゴシック" pitchFamily="34" charset="-128"/>
              </a:defRPr>
            </a:lvl3pPr>
            <a:lvl4pPr marL="1600200" indent="-228600" eaLnBrk="0" hangingPunct="0">
              <a:defRPr sz="3200" b="1">
                <a:solidFill>
                  <a:schemeClr val="tx1"/>
                </a:solidFill>
                <a:latin typeface="Arial" charset="0"/>
                <a:ea typeface="ＭＳ Ｐゴシック" pitchFamily="34" charset="-128"/>
              </a:defRPr>
            </a:lvl4pPr>
            <a:lvl5pPr marL="2057400" indent="-228600" eaLnBrk="0" hangingPunct="0">
              <a:defRPr sz="32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32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32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32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3200" b="1">
                <a:solidFill>
                  <a:schemeClr val="tx1"/>
                </a:solidFill>
                <a:latin typeface="Arial" charset="0"/>
                <a:ea typeface="ＭＳ Ｐゴシック" pitchFamily="34" charset="-128"/>
              </a:defRPr>
            </a:lvl9pPr>
          </a:lstStyle>
          <a:p>
            <a:pPr algn="ctr" eaLnBrk="1" hangingPunct="1">
              <a:defRPr/>
            </a:pPr>
            <a:r>
              <a:rPr lang="en-US" sz="1000" smtClean="0">
                <a:solidFill>
                  <a:srgbClr val="FFFFFF"/>
                </a:solidFill>
                <a:cs typeface="+mn-cs"/>
              </a:rPr>
              <a:t>Copyright © 2012, Elsevier Inc. All rights reserved.</a:t>
            </a:r>
            <a:endParaRPr lang="en-US" sz="1000" smtClean="0">
              <a:solidFill>
                <a:srgbClr val="FFFFFF"/>
              </a:solidFill>
              <a:effectLst>
                <a:outerShdw blurRad="38100" dist="38100" dir="2700000" algn="tl">
                  <a:srgbClr val="000000"/>
                </a:outerShdw>
              </a:effectLst>
              <a:cs typeface="+mn-cs"/>
            </a:endParaRPr>
          </a:p>
        </p:txBody>
      </p:sp>
      <p:sp>
        <p:nvSpPr>
          <p:cNvPr id="3" name="Text Box 11"/>
          <p:cNvSpPr txBox="1">
            <a:spLocks noChangeArrowheads="1"/>
          </p:cNvSpPr>
          <p:nvPr userDrawn="1"/>
        </p:nvSpPr>
        <p:spPr bwMode="auto">
          <a:xfrm>
            <a:off x="8405813" y="6511925"/>
            <a:ext cx="738187" cy="24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3200" b="1">
                <a:solidFill>
                  <a:schemeClr val="tx1"/>
                </a:solidFill>
                <a:latin typeface="Arial" charset="0"/>
                <a:ea typeface="ＭＳ Ｐゴシック" pitchFamily="34" charset="-128"/>
              </a:defRPr>
            </a:lvl1pPr>
            <a:lvl2pPr marL="742950" indent="-285750" eaLnBrk="0" hangingPunct="0">
              <a:defRPr sz="3200" b="1">
                <a:solidFill>
                  <a:schemeClr val="tx1"/>
                </a:solidFill>
                <a:latin typeface="Arial" charset="0"/>
                <a:ea typeface="ＭＳ Ｐゴシック" pitchFamily="34" charset="-128"/>
              </a:defRPr>
            </a:lvl2pPr>
            <a:lvl3pPr marL="1143000" indent="-228600" eaLnBrk="0" hangingPunct="0">
              <a:defRPr sz="3200" b="1">
                <a:solidFill>
                  <a:schemeClr val="tx1"/>
                </a:solidFill>
                <a:latin typeface="Arial" charset="0"/>
                <a:ea typeface="ＭＳ Ｐゴシック" pitchFamily="34" charset="-128"/>
              </a:defRPr>
            </a:lvl3pPr>
            <a:lvl4pPr marL="1600200" indent="-228600" eaLnBrk="0" hangingPunct="0">
              <a:defRPr sz="3200" b="1">
                <a:solidFill>
                  <a:schemeClr val="tx1"/>
                </a:solidFill>
                <a:latin typeface="Arial" charset="0"/>
                <a:ea typeface="ＭＳ Ｐゴシック" pitchFamily="34" charset="-128"/>
              </a:defRPr>
            </a:lvl4pPr>
            <a:lvl5pPr marL="2057400" indent="-228600" eaLnBrk="0" hangingPunct="0">
              <a:defRPr sz="32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32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32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32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3200" b="1">
                <a:solidFill>
                  <a:schemeClr val="tx1"/>
                </a:solidFill>
                <a:latin typeface="Arial" charset="0"/>
                <a:ea typeface="ＭＳ Ｐゴシック" pitchFamily="34" charset="-128"/>
              </a:defRPr>
            </a:lvl9pPr>
          </a:lstStyle>
          <a:p>
            <a:pPr eaLnBrk="1" hangingPunct="1">
              <a:spcBef>
                <a:spcPct val="50000"/>
              </a:spcBef>
              <a:defRPr/>
            </a:pPr>
            <a:r>
              <a:rPr lang="en-US" sz="1000" smtClean="0">
                <a:solidFill>
                  <a:srgbClr val="FFFFFF"/>
                </a:solidFill>
                <a:effectLst>
                  <a:outerShdw blurRad="38100" dist="38100" dir="2700000" algn="tl">
                    <a:srgbClr val="000000"/>
                  </a:outerShdw>
                </a:effectLst>
                <a:cs typeface="+mn-cs"/>
              </a:rPr>
              <a:t>1 - </a:t>
            </a:r>
            <a:fld id="{1A798B13-A410-4CAC-ADD4-5946A8F1289A}" type="slidenum">
              <a:rPr lang="en-US" sz="1000" smtClean="0">
                <a:solidFill>
                  <a:srgbClr val="FFFFFF"/>
                </a:solidFill>
                <a:effectLst>
                  <a:outerShdw blurRad="38100" dist="38100" dir="2700000" algn="tl">
                    <a:srgbClr val="000000"/>
                  </a:outerShdw>
                </a:effectLst>
                <a:cs typeface="+mn-cs"/>
              </a:rPr>
              <a:pPr eaLnBrk="1" hangingPunct="1">
                <a:spcBef>
                  <a:spcPct val="50000"/>
                </a:spcBef>
                <a:defRPr/>
              </a:pPr>
              <a:t>‹#›</a:t>
            </a:fld>
            <a:endParaRPr lang="en-US" sz="1000" smtClean="0">
              <a:solidFill>
                <a:srgbClr val="FFFFFF"/>
              </a:solidFill>
              <a:effectLst>
                <a:outerShdw blurRad="38100" dist="38100" dir="2700000" algn="tl">
                  <a:srgbClr val="000000"/>
                </a:outerShdw>
              </a:effectLst>
              <a:cs typeface="+mn-cs"/>
            </a:endParaRPr>
          </a:p>
        </p:txBody>
      </p:sp>
    </p:spTree>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4216495-1456-4625-BA9C-7573B4C1383F}" type="slidenum">
              <a:rPr lang="en-US" altLang="zh-CN"/>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51A3454-231F-4933-B927-1B4DF62198AF}" type="slidenum">
              <a:rPr lang="en-US" altLang="zh-CN"/>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FDE0BEE-4B41-4674-B68B-1345095919E1}" type="slidenum">
              <a:rPr lang="en-US" altLang="zh-CN"/>
              <a:pPr>
                <a:defRPr/>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36959D4-559E-485E-9DBF-BD7D6ED41FD1}" type="slidenum">
              <a:rPr lang="en-US" altLang="zh-CN"/>
              <a:pPr>
                <a:defRPr/>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8BE7B786-5A26-4A4C-8835-2299C82F3615}" type="slidenum">
              <a:rPr lang="en-US" altLang="zh-CN"/>
              <a:pPr>
                <a:defRPr/>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06E696DB-D113-482F-BCFA-3044872CE523}" type="slidenum">
              <a:rPr lang="en-US" altLang="zh-CN"/>
              <a:pPr>
                <a:defRPr/>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9718CDBC-30B3-4F0E-BE89-47BA2899F8FE}"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smtClean="0"/>
            </a:lvl1pPr>
          </a:lstStyle>
          <a:p>
            <a:fld id="{C307E755-6699-4D1D-AD90-26F73D89C088}" type="datetime1">
              <a:rPr lang="en-US" altLang="en-US" smtClean="0"/>
              <a:pPr/>
              <a:t>8/22/2016</a:t>
            </a:fld>
            <a:endParaRPr lang="zh-CN" altLang="en-US" sz="1800">
              <a:solidFill>
                <a:schemeClr val="tx1"/>
              </a:solidFill>
              <a:ea typeface="+mn-ea"/>
            </a:endParaRPr>
          </a:p>
        </p:txBody>
      </p:sp>
      <p:sp>
        <p:nvSpPr>
          <p:cNvPr id="5" name="Footer Placeholder 4"/>
          <p:cNvSpPr>
            <a:spLocks noGrp="1"/>
          </p:cNvSpPr>
          <p:nvPr>
            <p:ph type="ftr" sz="quarter" idx="11"/>
          </p:nvPr>
        </p:nvSpPr>
        <p:spPr/>
        <p:txBody>
          <a:bodyPr/>
          <a:lstStyle>
            <a:lvl1pPr>
              <a:defRPr smtClean="0"/>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08E7820C-90B9-4D61-AD64-F8A48C08B9B6}" type="slidenum">
              <a:rPr lang="en-US" altLang="en-US" smtClean="0"/>
              <a:pPr/>
              <a:t>‹#›</a:t>
            </a:fld>
            <a:endParaRPr lang="zh-CN" altLang="en-US" sz="1800">
              <a:solidFill>
                <a:schemeClr val="tx1"/>
              </a:solidFill>
              <a:ea typeface="+mn-ea"/>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A0DCD18-EBE2-4829-B12A-DBB2DF0E5AE6}" type="slidenum">
              <a:rPr lang="en-US" altLang="zh-CN"/>
              <a:pPr>
                <a:defRPr/>
              </a:pPr>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4B879E7-4659-42BC-B607-AA3D67B09B54}" type="slidenum">
              <a:rPr lang="en-US" altLang="zh-CN"/>
              <a:pPr>
                <a:defRPr/>
              </a:pPr>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251680C-1A36-4436-AF44-3BDCD31B8484}" type="slidenum">
              <a:rPr lang="en-US" altLang="zh-CN"/>
              <a:pPr>
                <a:defRPr/>
              </a:pPr>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00FE780-597C-4F63-998F-3A1F73EF0052}" type="slidenum">
              <a:rPr lang="en-US" altLang="zh-CN"/>
              <a:pPr>
                <a:defRPr/>
              </a:pPr>
              <a:t>‹#›</a:t>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C307E755-6699-4D1D-AD90-26F73D89C088}" type="datetime1">
              <a:rPr lang="en-US" altLang="en-US" smtClean="0"/>
              <a:pPr/>
              <a:t>8/22/2016</a:t>
            </a:fld>
            <a:endParaRPr lang="zh-CN" altLang="en-US" sz="1800">
              <a:solidFill>
                <a:schemeClr val="tx1"/>
              </a:solidFill>
              <a:ea typeface="+mn-ea"/>
            </a:endParaRPr>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07877B89-AB8E-435C-BD4E-47B56E989BA7}" type="slidenum">
              <a:rPr lang="en-US" altLang="en-US" smtClean="0"/>
              <a:pPr/>
              <a:t>‹#›</a:t>
            </a:fld>
            <a:endParaRPr lang="zh-CN" altLang="en-US" sz="1800">
              <a:solidFill>
                <a:schemeClr val="tx1"/>
              </a:solidFill>
              <a:ea typeface="+mn-ea"/>
            </a:endParaRPr>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307E755-6699-4D1D-AD90-26F73D89C088}" type="datetime1">
              <a:rPr lang="en-US" altLang="en-US" smtClean="0"/>
              <a:pPr/>
              <a:t>8/22/2016</a:t>
            </a:fld>
            <a:endParaRPr lang="zh-CN" altLang="en-US" sz="1800">
              <a:solidFill>
                <a:schemeClr val="tx1"/>
              </a:solidFill>
              <a:ea typeface="+mn-ea"/>
            </a:endParaRPr>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8E7820C-90B9-4D61-AD64-F8A48C08B9B6}" type="slidenum">
              <a:rPr lang="en-US" altLang="en-US" smtClean="0"/>
              <a:pPr/>
              <a:t>‹#›</a:t>
            </a:fld>
            <a:endParaRPr lang="zh-CN" altLang="en-US" sz="1800">
              <a:solidFill>
                <a:schemeClr val="tx1"/>
              </a:solidFill>
              <a:ea typeface="+mn-ea"/>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307E755-6699-4D1D-AD90-26F73D89C088}" type="datetime1">
              <a:rPr lang="en-US" altLang="en-US" smtClean="0"/>
              <a:pPr/>
              <a:t>8/22/2016</a:t>
            </a:fld>
            <a:endParaRPr lang="zh-CN" altLang="en-US" sz="1800">
              <a:solidFill>
                <a:schemeClr val="tx1"/>
              </a:solidFill>
              <a:ea typeface="+mn-ea"/>
            </a:endParaRPr>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7828DFF-50F0-45F4-A2B5-ED6105F07CAA}" type="slidenum">
              <a:rPr lang="en-US" altLang="en-US" smtClean="0"/>
              <a:pPr/>
              <a:t>‹#›</a:t>
            </a:fld>
            <a:endParaRPr lang="zh-CN" altLang="en-US" sz="1800">
              <a:solidFill>
                <a:schemeClr val="tx1"/>
              </a:solidFill>
              <a:ea typeface="+mn-ea"/>
            </a:endParaRPr>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307E755-6699-4D1D-AD90-26F73D89C088}" type="datetime1">
              <a:rPr lang="en-US" altLang="en-US" smtClean="0"/>
              <a:pPr/>
              <a:t>8/22/2016</a:t>
            </a:fld>
            <a:endParaRPr lang="zh-CN" altLang="en-US" sz="1800">
              <a:solidFill>
                <a:schemeClr val="tx1"/>
              </a:solidFill>
              <a:ea typeface="+mn-ea"/>
            </a:endParaRPr>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312FEA8-27B2-4047-9B85-90F016D8DEC4}" type="slidenum">
              <a:rPr lang="en-US" altLang="en-US" smtClean="0"/>
              <a:pPr/>
              <a:t>‹#›</a:t>
            </a:fld>
            <a:endParaRPr lang="zh-CN" altLang="en-US" sz="1800">
              <a:solidFill>
                <a:schemeClr val="tx1"/>
              </a:solidFill>
              <a:ea typeface="+mn-ea"/>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307E755-6699-4D1D-AD90-26F73D89C088}" type="datetime1">
              <a:rPr lang="en-US" altLang="en-US" smtClean="0"/>
              <a:pPr/>
              <a:t>8/22/2016</a:t>
            </a:fld>
            <a:endParaRPr lang="zh-CN" altLang="en-US" sz="1800">
              <a:solidFill>
                <a:schemeClr val="tx1"/>
              </a:solidFill>
              <a:ea typeface="+mn-ea"/>
            </a:endParaRPr>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212A577-BC65-403E-8876-C6C352F8F008}" type="slidenum">
              <a:rPr lang="en-US" altLang="en-US" smtClean="0"/>
              <a:pPr/>
              <a:t>‹#›</a:t>
            </a:fld>
            <a:endParaRPr lang="zh-CN" altLang="en-US" sz="1800">
              <a:solidFill>
                <a:schemeClr val="tx1"/>
              </a:solidFill>
              <a:ea typeface="+mn-ea"/>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307E755-6699-4D1D-AD90-26F73D89C088}" type="datetime1">
              <a:rPr lang="en-US" altLang="en-US" smtClean="0"/>
              <a:pPr/>
              <a:t>8/22/2016</a:t>
            </a:fld>
            <a:endParaRPr lang="zh-CN" altLang="en-US" sz="1800">
              <a:solidFill>
                <a:schemeClr val="tx1"/>
              </a:solidFill>
              <a:ea typeface="+mn-ea"/>
            </a:endParaRPr>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1B3746D-E2EC-4151-B22A-7FD34E70CD4C}" type="slidenum">
              <a:rPr lang="en-US" altLang="en-US" smtClean="0"/>
              <a:pPr/>
              <a:t>‹#›</a:t>
            </a:fld>
            <a:endParaRPr lang="zh-CN" altLang="en-US" sz="1800">
              <a:solidFill>
                <a:schemeClr val="tx1"/>
              </a:solidFill>
              <a:ea typeface="+mn-e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smtClean="0"/>
            </a:lvl1pPr>
          </a:lstStyle>
          <a:p>
            <a:fld id="{C307E755-6699-4D1D-AD90-26F73D89C088}" type="datetime1">
              <a:rPr lang="en-US" altLang="en-US" smtClean="0"/>
              <a:pPr/>
              <a:t>8/22/2016</a:t>
            </a:fld>
            <a:endParaRPr lang="zh-CN" altLang="en-US" sz="1800">
              <a:solidFill>
                <a:schemeClr val="tx1"/>
              </a:solidFill>
              <a:ea typeface="+mn-ea"/>
            </a:endParaRPr>
          </a:p>
        </p:txBody>
      </p:sp>
      <p:sp>
        <p:nvSpPr>
          <p:cNvPr id="5" name="Footer Placeholder 4"/>
          <p:cNvSpPr>
            <a:spLocks noGrp="1"/>
          </p:cNvSpPr>
          <p:nvPr>
            <p:ph type="ftr" sz="quarter" idx="11"/>
          </p:nvPr>
        </p:nvSpPr>
        <p:spPr/>
        <p:txBody>
          <a:bodyPr/>
          <a:lstStyle>
            <a:lvl1pPr>
              <a:defRPr smtClean="0"/>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D7828DFF-50F0-45F4-A2B5-ED6105F07CAA}" type="slidenum">
              <a:rPr lang="en-US" altLang="en-US" smtClean="0"/>
              <a:pPr/>
              <a:t>‹#›</a:t>
            </a:fld>
            <a:endParaRPr lang="zh-CN" altLang="en-US" sz="1800">
              <a:solidFill>
                <a:schemeClr val="tx1"/>
              </a:solidFill>
              <a:ea typeface="+mn-ea"/>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C307E755-6699-4D1D-AD90-26F73D89C088}" type="datetime1">
              <a:rPr lang="en-US" altLang="en-US" smtClean="0"/>
              <a:pPr/>
              <a:t>8/22/2016</a:t>
            </a:fld>
            <a:endParaRPr lang="zh-CN" altLang="en-US" sz="1800">
              <a:solidFill>
                <a:schemeClr val="tx1"/>
              </a:solidFill>
              <a:ea typeface="+mn-ea"/>
            </a:endParaRPr>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83B164F-8936-4ACD-990E-24F81A16A8CA}" type="slidenum">
              <a:rPr lang="en-US" altLang="en-US" smtClean="0"/>
              <a:pPr/>
              <a:t>‹#›</a:t>
            </a:fld>
            <a:endParaRPr lang="zh-CN" altLang="en-US" sz="1800">
              <a:solidFill>
                <a:schemeClr val="tx1"/>
              </a:solidFill>
              <a:ea typeface="+mn-ea"/>
            </a:endParaRPr>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307E755-6699-4D1D-AD90-26F73D89C088}" type="datetime1">
              <a:rPr lang="en-US" altLang="en-US" smtClean="0"/>
              <a:pPr/>
              <a:t>8/22/2016</a:t>
            </a:fld>
            <a:endParaRPr lang="zh-CN" altLang="en-US" sz="1800">
              <a:solidFill>
                <a:schemeClr val="tx1"/>
              </a:solidFill>
              <a:ea typeface="+mn-ea"/>
            </a:endParaRPr>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FE8931B-D0B7-4C41-8E27-0CE462E09262}" type="slidenum">
              <a:rPr lang="en-US" altLang="en-US" smtClean="0"/>
              <a:pPr/>
              <a:t>‹#›</a:t>
            </a:fld>
            <a:endParaRPr lang="zh-CN" altLang="en-US" sz="1800">
              <a:solidFill>
                <a:schemeClr val="tx1"/>
              </a:solidFill>
              <a:ea typeface="+mn-ea"/>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C307E755-6699-4D1D-AD90-26F73D89C088}" type="datetime1">
              <a:rPr lang="en-US" altLang="en-US" smtClean="0"/>
              <a:pPr/>
              <a:t>8/22/2016</a:t>
            </a:fld>
            <a:endParaRPr lang="zh-CN" altLang="en-US" sz="1800">
              <a:solidFill>
                <a:schemeClr val="tx1"/>
              </a:solidFill>
              <a:ea typeface="+mn-ea"/>
            </a:endParaRPr>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63078DB-2BD0-4E39-8351-D162C17C1EEC}" type="slidenum">
              <a:rPr lang="en-US" altLang="en-US" smtClean="0"/>
              <a:pPr/>
              <a:t>‹#›</a:t>
            </a:fld>
            <a:endParaRPr lang="zh-CN" altLang="en-US" sz="1800">
              <a:solidFill>
                <a:schemeClr val="tx1"/>
              </a:solidFill>
              <a:ea typeface="+mn-ea"/>
            </a:endParaRPr>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307E755-6699-4D1D-AD90-26F73D89C088}" type="datetime1">
              <a:rPr lang="en-US" altLang="en-US" smtClean="0"/>
              <a:pPr/>
              <a:t>8/22/2016</a:t>
            </a:fld>
            <a:endParaRPr lang="zh-CN" altLang="en-US" sz="1800">
              <a:solidFill>
                <a:schemeClr val="tx1"/>
              </a:solidFill>
              <a:ea typeface="+mn-ea"/>
            </a:endParaRPr>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55F2A8D-1EE6-43D6-BCB9-F6465525514B}" type="slidenum">
              <a:rPr lang="en-US" altLang="en-US" smtClean="0"/>
              <a:pPr/>
              <a:t>‹#›</a:t>
            </a:fld>
            <a:endParaRPr lang="zh-CN" altLang="en-US" sz="1800">
              <a:solidFill>
                <a:schemeClr val="tx1"/>
              </a:solidFill>
              <a:ea typeface="+mn-ea"/>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307E755-6699-4D1D-AD90-26F73D89C088}" type="datetime1">
              <a:rPr lang="en-US" altLang="en-US" smtClean="0"/>
              <a:pPr/>
              <a:t>8/22/2016</a:t>
            </a:fld>
            <a:endParaRPr lang="zh-CN" altLang="en-US" sz="1800">
              <a:solidFill>
                <a:schemeClr val="tx1"/>
              </a:solidFill>
              <a:ea typeface="+mn-ea"/>
            </a:endParaRPr>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F485B90-22FD-402A-AD04-F279C4194225}" type="slidenum">
              <a:rPr lang="en-US" altLang="en-US" smtClean="0"/>
              <a:pPr/>
              <a:t>‹#›</a:t>
            </a:fld>
            <a:endParaRPr lang="zh-CN" altLang="en-US" sz="1800">
              <a:solidFill>
                <a:schemeClr val="tx1"/>
              </a:solidFill>
              <a:ea typeface="+mn-ea"/>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ext Box 10"/>
          <p:cNvSpPr txBox="1">
            <a:spLocks noChangeArrowheads="1"/>
          </p:cNvSpPr>
          <p:nvPr userDrawn="1"/>
        </p:nvSpPr>
        <p:spPr bwMode="auto">
          <a:xfrm>
            <a:off x="2352675" y="6451600"/>
            <a:ext cx="4022725" cy="24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3200" b="1">
                <a:solidFill>
                  <a:schemeClr val="tx1"/>
                </a:solidFill>
                <a:latin typeface="Arial" charset="0"/>
                <a:ea typeface="ＭＳ Ｐゴシック" pitchFamily="34" charset="-128"/>
              </a:defRPr>
            </a:lvl1pPr>
            <a:lvl2pPr marL="742950" indent="-285750" eaLnBrk="0" hangingPunct="0">
              <a:defRPr sz="3200" b="1">
                <a:solidFill>
                  <a:schemeClr val="tx1"/>
                </a:solidFill>
                <a:latin typeface="Arial" charset="0"/>
                <a:ea typeface="ＭＳ Ｐゴシック" pitchFamily="34" charset="-128"/>
              </a:defRPr>
            </a:lvl2pPr>
            <a:lvl3pPr marL="1143000" indent="-228600" eaLnBrk="0" hangingPunct="0">
              <a:defRPr sz="3200" b="1">
                <a:solidFill>
                  <a:schemeClr val="tx1"/>
                </a:solidFill>
                <a:latin typeface="Arial" charset="0"/>
                <a:ea typeface="ＭＳ Ｐゴシック" pitchFamily="34" charset="-128"/>
              </a:defRPr>
            </a:lvl3pPr>
            <a:lvl4pPr marL="1600200" indent="-228600" eaLnBrk="0" hangingPunct="0">
              <a:defRPr sz="3200" b="1">
                <a:solidFill>
                  <a:schemeClr val="tx1"/>
                </a:solidFill>
                <a:latin typeface="Arial" charset="0"/>
                <a:ea typeface="ＭＳ Ｐゴシック" pitchFamily="34" charset="-128"/>
              </a:defRPr>
            </a:lvl4pPr>
            <a:lvl5pPr marL="2057400" indent="-228600" eaLnBrk="0" hangingPunct="0">
              <a:defRPr sz="32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32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32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32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3200" b="1">
                <a:solidFill>
                  <a:schemeClr val="tx1"/>
                </a:solidFill>
                <a:latin typeface="Arial" charset="0"/>
                <a:ea typeface="ＭＳ Ｐゴシック" pitchFamily="34" charset="-128"/>
              </a:defRPr>
            </a:lvl9pPr>
          </a:lstStyle>
          <a:p>
            <a:pPr algn="ctr" eaLnBrk="1" hangingPunct="1">
              <a:defRPr/>
            </a:pPr>
            <a:r>
              <a:rPr lang="en-US" sz="1000" smtClean="0">
                <a:solidFill>
                  <a:srgbClr val="FFFFFF"/>
                </a:solidFill>
                <a:cs typeface="+mn-cs"/>
              </a:rPr>
              <a:t>Copyright © 2012, Elsevier Inc. All rights reserved.</a:t>
            </a:r>
            <a:endParaRPr lang="en-US" sz="1000" smtClean="0">
              <a:solidFill>
                <a:srgbClr val="FFFFFF"/>
              </a:solidFill>
              <a:effectLst>
                <a:outerShdw blurRad="38100" dist="38100" dir="2700000" algn="tl">
                  <a:srgbClr val="000000"/>
                </a:outerShdw>
              </a:effectLst>
              <a:cs typeface="+mn-cs"/>
            </a:endParaRPr>
          </a:p>
        </p:txBody>
      </p:sp>
      <p:sp>
        <p:nvSpPr>
          <p:cNvPr id="3" name="Text Box 11"/>
          <p:cNvSpPr txBox="1">
            <a:spLocks noChangeArrowheads="1"/>
          </p:cNvSpPr>
          <p:nvPr userDrawn="1"/>
        </p:nvSpPr>
        <p:spPr bwMode="auto">
          <a:xfrm>
            <a:off x="8405813" y="6511925"/>
            <a:ext cx="738187" cy="24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3200" b="1">
                <a:solidFill>
                  <a:schemeClr val="tx1"/>
                </a:solidFill>
                <a:latin typeface="Arial" charset="0"/>
                <a:ea typeface="ＭＳ Ｐゴシック" pitchFamily="34" charset="-128"/>
              </a:defRPr>
            </a:lvl1pPr>
            <a:lvl2pPr marL="742950" indent="-285750" eaLnBrk="0" hangingPunct="0">
              <a:defRPr sz="3200" b="1">
                <a:solidFill>
                  <a:schemeClr val="tx1"/>
                </a:solidFill>
                <a:latin typeface="Arial" charset="0"/>
                <a:ea typeface="ＭＳ Ｐゴシック" pitchFamily="34" charset="-128"/>
              </a:defRPr>
            </a:lvl2pPr>
            <a:lvl3pPr marL="1143000" indent="-228600" eaLnBrk="0" hangingPunct="0">
              <a:defRPr sz="3200" b="1">
                <a:solidFill>
                  <a:schemeClr val="tx1"/>
                </a:solidFill>
                <a:latin typeface="Arial" charset="0"/>
                <a:ea typeface="ＭＳ Ｐゴシック" pitchFamily="34" charset="-128"/>
              </a:defRPr>
            </a:lvl3pPr>
            <a:lvl4pPr marL="1600200" indent="-228600" eaLnBrk="0" hangingPunct="0">
              <a:defRPr sz="3200" b="1">
                <a:solidFill>
                  <a:schemeClr val="tx1"/>
                </a:solidFill>
                <a:latin typeface="Arial" charset="0"/>
                <a:ea typeface="ＭＳ Ｐゴシック" pitchFamily="34" charset="-128"/>
              </a:defRPr>
            </a:lvl4pPr>
            <a:lvl5pPr marL="2057400" indent="-228600" eaLnBrk="0" hangingPunct="0">
              <a:defRPr sz="32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32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32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32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3200" b="1">
                <a:solidFill>
                  <a:schemeClr val="tx1"/>
                </a:solidFill>
                <a:latin typeface="Arial" charset="0"/>
                <a:ea typeface="ＭＳ Ｐゴシック" pitchFamily="34" charset="-128"/>
              </a:defRPr>
            </a:lvl9pPr>
          </a:lstStyle>
          <a:p>
            <a:pPr eaLnBrk="1" hangingPunct="1">
              <a:spcBef>
                <a:spcPct val="50000"/>
              </a:spcBef>
              <a:defRPr/>
            </a:pPr>
            <a:r>
              <a:rPr lang="en-US" sz="1000" smtClean="0">
                <a:solidFill>
                  <a:srgbClr val="FFFFFF"/>
                </a:solidFill>
                <a:effectLst>
                  <a:outerShdw blurRad="38100" dist="38100" dir="2700000" algn="tl">
                    <a:srgbClr val="000000"/>
                  </a:outerShdw>
                </a:effectLst>
                <a:cs typeface="+mn-cs"/>
              </a:rPr>
              <a:t>1 - </a:t>
            </a:r>
            <a:fld id="{1A798B13-A410-4CAC-ADD4-5946A8F1289A}" type="slidenum">
              <a:rPr lang="en-US" sz="1000" smtClean="0">
                <a:solidFill>
                  <a:srgbClr val="FFFFFF"/>
                </a:solidFill>
                <a:effectLst>
                  <a:outerShdw blurRad="38100" dist="38100" dir="2700000" algn="tl">
                    <a:srgbClr val="000000"/>
                  </a:outerShdw>
                </a:effectLst>
                <a:cs typeface="+mn-cs"/>
              </a:rPr>
              <a:pPr eaLnBrk="1" hangingPunct="1">
                <a:spcBef>
                  <a:spcPct val="50000"/>
                </a:spcBef>
                <a:defRPr/>
              </a:pPr>
              <a:t>‹#›</a:t>
            </a:fld>
            <a:endParaRPr lang="en-US" sz="1000" smtClean="0">
              <a:solidFill>
                <a:srgbClr val="FFFFFF"/>
              </a:solidFill>
              <a:effectLst>
                <a:outerShdw blurRad="38100" dist="38100" dir="2700000" algn="tl">
                  <a:srgbClr val="000000"/>
                </a:outerShdw>
              </a:effectLst>
              <a:cs typeface="+mn-cs"/>
            </a:endParaRPr>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smtClean="0"/>
            </a:lvl1pPr>
          </a:lstStyle>
          <a:p>
            <a:fld id="{C307E755-6699-4D1D-AD90-26F73D89C088}" type="datetime1">
              <a:rPr lang="en-US" altLang="en-US" smtClean="0"/>
              <a:pPr/>
              <a:t>8/22/2016</a:t>
            </a:fld>
            <a:endParaRPr lang="zh-CN" altLang="en-US" sz="1800">
              <a:solidFill>
                <a:schemeClr val="tx1"/>
              </a:solidFill>
              <a:ea typeface="+mn-ea"/>
            </a:endParaRPr>
          </a:p>
        </p:txBody>
      </p:sp>
      <p:sp>
        <p:nvSpPr>
          <p:cNvPr id="6" name="Footer Placeholder 5"/>
          <p:cNvSpPr>
            <a:spLocks noGrp="1"/>
          </p:cNvSpPr>
          <p:nvPr>
            <p:ph type="ftr" sz="quarter" idx="11"/>
          </p:nvPr>
        </p:nvSpPr>
        <p:spPr/>
        <p:txBody>
          <a:bodyPr/>
          <a:lstStyle>
            <a:lvl1pPr>
              <a:defRPr smtClean="0"/>
            </a:lvl1pPr>
          </a:lstStyle>
          <a:p>
            <a:endParaRPr lang="en-US"/>
          </a:p>
        </p:txBody>
      </p:sp>
      <p:sp>
        <p:nvSpPr>
          <p:cNvPr id="7" name="Slide Number Placeholder 6"/>
          <p:cNvSpPr>
            <a:spLocks noGrp="1"/>
          </p:cNvSpPr>
          <p:nvPr>
            <p:ph type="sldNum" sz="quarter" idx="12"/>
          </p:nvPr>
        </p:nvSpPr>
        <p:spPr/>
        <p:txBody>
          <a:bodyPr/>
          <a:lstStyle>
            <a:lvl1pPr>
              <a:defRPr smtClean="0"/>
            </a:lvl1pPr>
          </a:lstStyle>
          <a:p>
            <a:fld id="{E312FEA8-27B2-4047-9B85-90F016D8DEC4}" type="slidenum">
              <a:rPr lang="en-US" altLang="en-US" smtClean="0"/>
              <a:pPr/>
              <a:t>‹#›</a:t>
            </a:fld>
            <a:endParaRPr lang="zh-CN" altLang="en-US" sz="1800">
              <a:solidFill>
                <a:schemeClr val="tx1"/>
              </a:solidFill>
              <a:ea typeface="+mn-e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smtClean="0"/>
            </a:lvl1pPr>
          </a:lstStyle>
          <a:p>
            <a:fld id="{C307E755-6699-4D1D-AD90-26F73D89C088}" type="datetime1">
              <a:rPr lang="en-US" altLang="en-US" smtClean="0"/>
              <a:pPr/>
              <a:t>8/22/2016</a:t>
            </a:fld>
            <a:endParaRPr lang="zh-CN" altLang="en-US" sz="1800">
              <a:solidFill>
                <a:schemeClr val="tx1"/>
              </a:solidFill>
              <a:ea typeface="+mn-ea"/>
            </a:endParaRPr>
          </a:p>
        </p:txBody>
      </p:sp>
      <p:sp>
        <p:nvSpPr>
          <p:cNvPr id="8" name="Footer Placeholder 7"/>
          <p:cNvSpPr>
            <a:spLocks noGrp="1"/>
          </p:cNvSpPr>
          <p:nvPr>
            <p:ph type="ftr" sz="quarter" idx="11"/>
          </p:nvPr>
        </p:nvSpPr>
        <p:spPr/>
        <p:txBody>
          <a:bodyPr/>
          <a:lstStyle>
            <a:lvl1pPr>
              <a:defRPr smtClean="0"/>
            </a:lvl1pPr>
          </a:lstStyle>
          <a:p>
            <a:endParaRPr lang="en-US"/>
          </a:p>
        </p:txBody>
      </p:sp>
      <p:sp>
        <p:nvSpPr>
          <p:cNvPr id="9" name="Slide Number Placeholder 8"/>
          <p:cNvSpPr>
            <a:spLocks noGrp="1"/>
          </p:cNvSpPr>
          <p:nvPr>
            <p:ph type="sldNum" sz="quarter" idx="12"/>
          </p:nvPr>
        </p:nvSpPr>
        <p:spPr/>
        <p:txBody>
          <a:bodyPr/>
          <a:lstStyle>
            <a:lvl1pPr>
              <a:defRPr smtClean="0"/>
            </a:lvl1pPr>
          </a:lstStyle>
          <a:p>
            <a:fld id="{C212A577-BC65-403E-8876-C6C352F8F008}" type="slidenum">
              <a:rPr lang="en-US" altLang="en-US" smtClean="0"/>
              <a:pPr/>
              <a:t>‹#›</a:t>
            </a:fld>
            <a:endParaRPr lang="zh-CN" altLang="en-US" sz="1800">
              <a:solidFill>
                <a:schemeClr val="tx1"/>
              </a:solidFill>
              <a:ea typeface="+mn-e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smtClean="0"/>
            </a:lvl1pPr>
          </a:lstStyle>
          <a:p>
            <a:fld id="{C307E755-6699-4D1D-AD90-26F73D89C088}" type="datetime1">
              <a:rPr lang="en-US" altLang="en-US" smtClean="0"/>
              <a:pPr/>
              <a:t>8/22/2016</a:t>
            </a:fld>
            <a:endParaRPr lang="zh-CN" altLang="en-US" sz="1800">
              <a:solidFill>
                <a:schemeClr val="tx1"/>
              </a:solidFill>
              <a:ea typeface="+mn-ea"/>
            </a:endParaRPr>
          </a:p>
        </p:txBody>
      </p:sp>
      <p:sp>
        <p:nvSpPr>
          <p:cNvPr id="4" name="Footer Placeholder 3"/>
          <p:cNvSpPr>
            <a:spLocks noGrp="1"/>
          </p:cNvSpPr>
          <p:nvPr>
            <p:ph type="ftr" sz="quarter" idx="11"/>
          </p:nvPr>
        </p:nvSpPr>
        <p:spPr/>
        <p:txBody>
          <a:bodyPr/>
          <a:lstStyle>
            <a:lvl1pPr>
              <a:defRPr smtClean="0"/>
            </a:lvl1pPr>
          </a:lstStyle>
          <a:p>
            <a:endParaRPr lang="en-US"/>
          </a:p>
        </p:txBody>
      </p:sp>
      <p:sp>
        <p:nvSpPr>
          <p:cNvPr id="5" name="Slide Number Placeholder 4"/>
          <p:cNvSpPr>
            <a:spLocks noGrp="1"/>
          </p:cNvSpPr>
          <p:nvPr>
            <p:ph type="sldNum" sz="quarter" idx="12"/>
          </p:nvPr>
        </p:nvSpPr>
        <p:spPr/>
        <p:txBody>
          <a:bodyPr/>
          <a:lstStyle>
            <a:lvl1pPr>
              <a:defRPr smtClean="0"/>
            </a:lvl1pPr>
          </a:lstStyle>
          <a:p>
            <a:fld id="{61B3746D-E2EC-4151-B22A-7FD34E70CD4C}" type="slidenum">
              <a:rPr lang="en-US" altLang="en-US" smtClean="0"/>
              <a:pPr/>
              <a:t>‹#›</a:t>
            </a:fld>
            <a:endParaRPr lang="zh-CN" altLang="en-US" sz="1800">
              <a:solidFill>
                <a:schemeClr val="tx1"/>
              </a:solidFill>
              <a:ea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smtClean="0"/>
            </a:lvl1pPr>
          </a:lstStyle>
          <a:p>
            <a:fld id="{C307E755-6699-4D1D-AD90-26F73D89C088}" type="datetime1">
              <a:rPr lang="en-US" altLang="en-US" smtClean="0"/>
              <a:pPr/>
              <a:t>8/22/2016</a:t>
            </a:fld>
            <a:endParaRPr lang="zh-CN" altLang="en-US" sz="1800">
              <a:solidFill>
                <a:schemeClr val="tx1"/>
              </a:solidFill>
              <a:ea typeface="+mn-ea"/>
            </a:endParaRPr>
          </a:p>
        </p:txBody>
      </p:sp>
      <p:sp>
        <p:nvSpPr>
          <p:cNvPr id="3" name="Footer Placeholder 2"/>
          <p:cNvSpPr>
            <a:spLocks noGrp="1"/>
          </p:cNvSpPr>
          <p:nvPr>
            <p:ph type="ftr" sz="quarter" idx="11"/>
          </p:nvPr>
        </p:nvSpPr>
        <p:spPr/>
        <p:txBody>
          <a:bodyPr/>
          <a:lstStyle>
            <a:lvl1pPr>
              <a:defRPr smtClean="0"/>
            </a:lvl1pPr>
          </a:lstStyle>
          <a:p>
            <a:endParaRPr lang="en-US"/>
          </a:p>
        </p:txBody>
      </p:sp>
      <p:sp>
        <p:nvSpPr>
          <p:cNvPr id="4" name="Slide Number Placeholder 3"/>
          <p:cNvSpPr>
            <a:spLocks noGrp="1"/>
          </p:cNvSpPr>
          <p:nvPr>
            <p:ph type="sldNum" sz="quarter" idx="12"/>
          </p:nvPr>
        </p:nvSpPr>
        <p:spPr/>
        <p:txBody>
          <a:bodyPr/>
          <a:lstStyle>
            <a:lvl1pPr>
              <a:defRPr smtClean="0"/>
            </a:lvl1pPr>
          </a:lstStyle>
          <a:p>
            <a:fld id="{B83B164F-8936-4ACD-990E-24F81A16A8CA}" type="slidenum">
              <a:rPr lang="en-US" altLang="en-US" smtClean="0"/>
              <a:pPr/>
              <a:t>‹#›</a:t>
            </a:fld>
            <a:endParaRPr lang="zh-CN" altLang="en-US" sz="1800">
              <a:solidFill>
                <a:schemeClr val="tx1"/>
              </a:solidFill>
              <a:ea typeface="+mn-e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smtClean="0"/>
            </a:lvl1pPr>
          </a:lstStyle>
          <a:p>
            <a:fld id="{C307E755-6699-4D1D-AD90-26F73D89C088}" type="datetime1">
              <a:rPr lang="en-US" altLang="en-US" smtClean="0"/>
              <a:pPr/>
              <a:t>8/22/2016</a:t>
            </a:fld>
            <a:endParaRPr lang="zh-CN" altLang="en-US" sz="1800">
              <a:solidFill>
                <a:schemeClr val="tx1"/>
              </a:solidFill>
              <a:ea typeface="+mn-ea"/>
            </a:endParaRPr>
          </a:p>
        </p:txBody>
      </p:sp>
      <p:sp>
        <p:nvSpPr>
          <p:cNvPr id="6" name="Footer Placeholder 5"/>
          <p:cNvSpPr>
            <a:spLocks noGrp="1"/>
          </p:cNvSpPr>
          <p:nvPr>
            <p:ph type="ftr" sz="quarter" idx="11"/>
          </p:nvPr>
        </p:nvSpPr>
        <p:spPr/>
        <p:txBody>
          <a:bodyPr/>
          <a:lstStyle>
            <a:lvl1pPr>
              <a:defRPr smtClean="0"/>
            </a:lvl1pPr>
          </a:lstStyle>
          <a:p>
            <a:endParaRPr lang="en-US"/>
          </a:p>
        </p:txBody>
      </p:sp>
      <p:sp>
        <p:nvSpPr>
          <p:cNvPr id="7" name="Slide Number Placeholder 6"/>
          <p:cNvSpPr>
            <a:spLocks noGrp="1"/>
          </p:cNvSpPr>
          <p:nvPr>
            <p:ph type="sldNum" sz="quarter" idx="12"/>
          </p:nvPr>
        </p:nvSpPr>
        <p:spPr/>
        <p:txBody>
          <a:bodyPr/>
          <a:lstStyle>
            <a:lvl1pPr>
              <a:defRPr smtClean="0"/>
            </a:lvl1pPr>
          </a:lstStyle>
          <a:p>
            <a:fld id="{CFE8931B-D0B7-4C41-8E27-0CE462E09262}" type="slidenum">
              <a:rPr lang="en-US" altLang="en-US" smtClean="0"/>
              <a:pPr/>
              <a:t>‹#›</a:t>
            </a:fld>
            <a:endParaRPr lang="zh-CN" altLang="en-US" sz="1800">
              <a:solidFill>
                <a:schemeClr val="tx1"/>
              </a:solidFill>
              <a:ea typeface="+mn-e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sym typeface="Calibri" pitchFamily="34" charset="0"/>
              </a:rPr>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smtClean="0"/>
            </a:lvl1pPr>
          </a:lstStyle>
          <a:p>
            <a:fld id="{C307E755-6699-4D1D-AD90-26F73D89C088}" type="datetime1">
              <a:rPr lang="en-US" altLang="en-US" smtClean="0"/>
              <a:pPr/>
              <a:t>8/22/2016</a:t>
            </a:fld>
            <a:endParaRPr lang="zh-CN" altLang="en-US" sz="1800">
              <a:solidFill>
                <a:schemeClr val="tx1"/>
              </a:solidFill>
              <a:ea typeface="+mn-ea"/>
            </a:endParaRPr>
          </a:p>
        </p:txBody>
      </p:sp>
      <p:sp>
        <p:nvSpPr>
          <p:cNvPr id="6" name="Footer Placeholder 5"/>
          <p:cNvSpPr>
            <a:spLocks noGrp="1"/>
          </p:cNvSpPr>
          <p:nvPr>
            <p:ph type="ftr" sz="quarter" idx="11"/>
          </p:nvPr>
        </p:nvSpPr>
        <p:spPr/>
        <p:txBody>
          <a:bodyPr/>
          <a:lstStyle>
            <a:lvl1pPr>
              <a:defRPr smtClean="0"/>
            </a:lvl1pPr>
          </a:lstStyle>
          <a:p>
            <a:endParaRPr lang="en-US"/>
          </a:p>
        </p:txBody>
      </p:sp>
      <p:sp>
        <p:nvSpPr>
          <p:cNvPr id="7" name="Slide Number Placeholder 6"/>
          <p:cNvSpPr>
            <a:spLocks noGrp="1"/>
          </p:cNvSpPr>
          <p:nvPr>
            <p:ph type="sldNum" sz="quarter" idx="12"/>
          </p:nvPr>
        </p:nvSpPr>
        <p:spPr/>
        <p:txBody>
          <a:bodyPr/>
          <a:lstStyle>
            <a:lvl1pPr>
              <a:defRPr smtClean="0"/>
            </a:lvl1pPr>
          </a:lstStyle>
          <a:p>
            <a:fld id="{063078DB-2BD0-4E39-8351-D162C17C1EEC}" type="slidenum">
              <a:rPr lang="en-US" altLang="en-US" smtClean="0"/>
              <a:pPr/>
              <a:t>‹#›</a:t>
            </a:fld>
            <a:endParaRPr lang="zh-CN" altLang="en-US" sz="1800">
              <a:solidFill>
                <a:schemeClr val="tx1"/>
              </a:solidFill>
              <a:ea typeface="+mn-e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smtClean="0">
                <a:sym typeface="Calibri" pitchFamily="34" charset="0"/>
              </a:rPr>
              <a:t>单击此处编辑母版标题样式</a:t>
            </a:r>
          </a:p>
        </p:txBody>
      </p:sp>
      <p:sp>
        <p:nvSpPr>
          <p:cNvPr id="1027" name="文本占位符 2"/>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sym typeface="Calibri" pitchFamily="34" charset="0"/>
              </a:rPr>
              <a:t>单击此处编辑母版文本样式</a:t>
            </a:r>
          </a:p>
          <a:p>
            <a:pPr lvl="1"/>
            <a:r>
              <a:rPr lang="zh-CN" smtClean="0">
                <a:sym typeface="Calibri" pitchFamily="34" charset="0"/>
              </a:rPr>
              <a:t>第二级</a:t>
            </a:r>
          </a:p>
          <a:p>
            <a:pPr lvl="2"/>
            <a:r>
              <a:rPr lang="zh-CN" smtClean="0">
                <a:sym typeface="Calibri" pitchFamily="34" charset="0"/>
              </a:rPr>
              <a:t>第三级</a:t>
            </a:r>
          </a:p>
          <a:p>
            <a:pPr lvl="3"/>
            <a:r>
              <a:rPr lang="zh-CN" smtClean="0">
                <a:sym typeface="Calibri" pitchFamily="34" charset="0"/>
              </a:rPr>
              <a:t>第四级</a:t>
            </a:r>
          </a:p>
          <a:p>
            <a:pPr lvl="4"/>
            <a:r>
              <a:rPr lang="zh-CN" smtClean="0">
                <a:sym typeface="Calibri" pitchFamily="34" charset="0"/>
              </a:rPr>
              <a:t>第五级</a:t>
            </a:r>
          </a:p>
        </p:txBody>
      </p:sp>
      <p:sp>
        <p:nvSpPr>
          <p:cNvPr id="1028" name="日期占位符 3"/>
          <p:cNvSpPr>
            <a:spLocks noGrp="1" noChangeArrowheads="1"/>
          </p:cNvSpPr>
          <p:nvPr>
            <p:ph type="dt" sz="half" idx="2"/>
          </p:nvPr>
        </p:nvSpPr>
        <p:spPr bwMode="auto">
          <a:xfrm>
            <a:off x="457200" y="6356350"/>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sz="1200" smtClean="0">
                <a:solidFill>
                  <a:srgbClr val="898989"/>
                </a:solidFill>
                <a:ea typeface="+mn-ea"/>
              </a:defRPr>
            </a:lvl1pPr>
          </a:lstStyle>
          <a:p>
            <a:fld id="{C307E755-6699-4D1D-AD90-26F73D89C088}" type="datetime1">
              <a:rPr lang="en-US" altLang="en-US" smtClean="0"/>
              <a:pPr/>
              <a:t>8/22/2016</a:t>
            </a:fld>
            <a:endParaRPr lang="zh-CN" altLang="en-US">
              <a:ea typeface="+mn-ea"/>
            </a:endParaRPr>
          </a:p>
        </p:txBody>
      </p:sp>
      <p:sp>
        <p:nvSpPr>
          <p:cNvPr id="1029" name="页脚占位符 4"/>
          <p:cNvSpPr>
            <a:spLocks noGrp="1" noChangeArrowheads="1"/>
          </p:cNvSpPr>
          <p:nvPr>
            <p:ph type="ftr" sz="quarter" idx="3"/>
          </p:nvPr>
        </p:nvSpPr>
        <p:spPr bwMode="auto">
          <a:xfrm>
            <a:off x="3124200" y="6356350"/>
            <a:ext cx="2895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defRPr sz="1200" smtClean="0">
                <a:solidFill>
                  <a:srgbClr val="898989"/>
                </a:solidFill>
                <a:ea typeface="+mn-ea"/>
              </a:defRPr>
            </a:lvl1pPr>
          </a:lstStyle>
          <a:p>
            <a:endParaRPr lang="en-US"/>
          </a:p>
        </p:txBody>
      </p:sp>
      <p:sp>
        <p:nvSpPr>
          <p:cNvPr id="1030" name="灯片编号占位符 5"/>
          <p:cNvSpPr>
            <a:spLocks noGrp="1" noChangeArrowheads="1"/>
          </p:cNvSpPr>
          <p:nvPr>
            <p:ph type="sldNum" sz="quarter" idx="4"/>
          </p:nvPr>
        </p:nvSpPr>
        <p:spPr bwMode="auto">
          <a:xfrm>
            <a:off x="6553200" y="6356350"/>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defRPr sz="1200" smtClean="0">
                <a:solidFill>
                  <a:srgbClr val="898989"/>
                </a:solidFill>
                <a:ea typeface="+mn-ea"/>
              </a:defRPr>
            </a:lvl1pPr>
          </a:lstStyle>
          <a:p>
            <a:fld id="{E938F6BA-3005-4ABE-A1A7-35E07958F986}" type="slidenum">
              <a:rPr lang="en-US" altLang="en-US" smtClean="0"/>
              <a:pPr/>
              <a:t>‹#›</a:t>
            </a:fld>
            <a:endParaRPr lang="zh-CN" altLang="en-US">
              <a:ea typeface="+mn-ea"/>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p:txStyles>
    <p:titleStyle>
      <a:lvl1pPr marL="914400" indent="-914400" algn="ctr" rtl="0" eaLnBrk="1" fontAlgn="base" hangingPunct="1">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1" fontAlgn="base" hangingPunct="1">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1" fontAlgn="base" hangingPunct="1">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1" fontAlgn="base" hangingPunct="1">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1" fontAlgn="base" hangingPunct="1">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1" fontAlgn="base" hangingPunct="1">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1" fontAlgn="base" hangingPunct="1">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1" fontAlgn="base" hangingPunct="1">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1" fontAlgn="base" hangingPunct="1">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a:solidFill>
            <a:schemeClr val="tx1"/>
          </a:solidFill>
          <a:latin typeface="+mn-lt"/>
          <a:ea typeface="+mn-ea"/>
          <a:cs typeface="+mn-cs"/>
          <a:sym typeface="Calibri" pitchFamily="34" charset="0"/>
        </a:defRPr>
      </a:lvl1pPr>
      <a:lvl2pPr marL="742950" indent="-285750" algn="l" rtl="0" eaLnBrk="1" fontAlgn="base" hangingPunct="1">
        <a:spcBef>
          <a:spcPct val="20000"/>
        </a:spcBef>
        <a:spcAft>
          <a:spcPct val="0"/>
        </a:spcAft>
        <a:buFont typeface="Arial" pitchFamily="34" charset="0"/>
        <a:buChar char="–"/>
        <a:defRPr sz="2800">
          <a:solidFill>
            <a:schemeClr val="tx1"/>
          </a:solidFill>
          <a:latin typeface="+mn-lt"/>
          <a:ea typeface="+mn-ea"/>
          <a:sym typeface="Calibri" pitchFamily="34" charset="0"/>
        </a:defRPr>
      </a:lvl2pPr>
      <a:lvl3pPr marL="1143000" indent="-228600" algn="l" rtl="0" eaLnBrk="1" fontAlgn="base" hangingPunct="1">
        <a:spcBef>
          <a:spcPct val="20000"/>
        </a:spcBef>
        <a:spcAft>
          <a:spcPct val="0"/>
        </a:spcAft>
        <a:buFont typeface="Arial" pitchFamily="34" charset="0"/>
        <a:buChar char="•"/>
        <a:defRPr sz="2400">
          <a:solidFill>
            <a:schemeClr val="tx1"/>
          </a:solidFill>
          <a:latin typeface="+mn-lt"/>
          <a:ea typeface="+mn-ea"/>
          <a:sym typeface="Calibri" pitchFamily="34" charset="0"/>
        </a:defRPr>
      </a:lvl3pPr>
      <a:lvl4pPr marL="1600200" indent="-228600" algn="l" rtl="0" eaLnBrk="1" fontAlgn="base" hangingPunct="1">
        <a:spcBef>
          <a:spcPct val="200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eaLnBrk="1" fontAlgn="base" hangingPunct="1">
        <a:spcBef>
          <a:spcPct val="200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eaLnBrk="1" fontAlgn="base" hangingPunct="1">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1" fontAlgn="base" hangingPunct="1">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1" fontAlgn="base" hangingPunct="1">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1" fontAlgn="base" hangingPunct="1">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2051"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205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ea typeface="+mn-ea"/>
              </a:defRPr>
            </a:lvl1pPr>
          </a:lstStyle>
          <a:p>
            <a:pPr>
              <a:defRPr/>
            </a:pPr>
            <a:endParaRPr lang="en-US" altLang="zh-CN"/>
          </a:p>
        </p:txBody>
      </p:sp>
      <p:sp>
        <p:nvSpPr>
          <p:cNvPr id="205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ea typeface="+mn-ea"/>
              </a:defRPr>
            </a:lvl1pPr>
          </a:lstStyle>
          <a:p>
            <a:pPr>
              <a:defRPr/>
            </a:pPr>
            <a:endParaRPr lang="en-US" altLang="zh-CN"/>
          </a:p>
        </p:txBody>
      </p:sp>
      <p:sp>
        <p:nvSpPr>
          <p:cNvPr id="205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ea typeface="+mn-ea"/>
              </a:defRPr>
            </a:lvl1pPr>
          </a:lstStyle>
          <a:p>
            <a:pPr>
              <a:defRPr/>
            </a:pPr>
            <a:fld id="{F8E688E7-573B-43E7-9EB3-EE700F4A2E4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endParaRPr lang="en-US" altLang="zh-C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ltLang="zh-C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84680A01-5A59-4C2C-9BE2-155BAA032A7D}" type="slidenum">
              <a:rPr lang="en-US" altLang="zh-CN" smtClean="0"/>
              <a:pPr/>
              <a:t>‹#›</a:t>
            </a:fld>
            <a:endParaRPr lang="en-US" altLang="zh-C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hyperlink" Target="http://en.wikipedia.org/wiki/Image:Us-nasa-columbia.jpg" TargetMode="External"/><Relationship Id="rId7" Type="http://schemas.openxmlformats.org/officeDocument/2006/relationships/hyperlink" Target="http://en.wikipedia.org/wiki/Image:6600GT_GPU.jpg" TargetMode="External"/><Relationship Id="rId2" Type="http://schemas.openxmlformats.org/officeDocument/2006/relationships/notesSlide" Target="../notesSlides/notesSlide21.xml"/><Relationship Id="rId1" Type="http://schemas.openxmlformats.org/officeDocument/2006/relationships/slideLayout" Target="../slideLayouts/slideLayout25.xml"/><Relationship Id="rId6" Type="http://schemas.openxmlformats.org/officeDocument/2006/relationships/image" Target="../media/image10.jpeg"/><Relationship Id="rId5" Type="http://schemas.openxmlformats.org/officeDocument/2006/relationships/hyperlink" Target="http://en.wikipedia.org/wiki/Image:E6750bs8.jpg" TargetMode="External"/><Relationship Id="rId4" Type="http://schemas.openxmlformats.org/officeDocument/2006/relationships/image" Target="../media/image9.jpeg"/></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5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5.xml"/></Relationships>
</file>

<file path=ppt/slides/_rels/slide5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6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6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6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2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5.xml"/></Relationships>
</file>

<file path=ppt/slides/_rels/slide6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25.xml"/></Relationships>
</file>

<file path=ppt/slides/_rels/slide6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5.xml"/><Relationship Id="rId1" Type="http://schemas.openxmlformats.org/officeDocument/2006/relationships/slideLayout" Target="../slideLayouts/slideLayout25.xml"/></Relationships>
</file>

<file path=ppt/slides/_rels/slide6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5.xml"/></Relationships>
</file>

<file path=ppt/slides/_rels/slide7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5.xml"/></Relationships>
</file>

<file path=ppt/slides/_rels/slide7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5.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5.xml"/></Relationships>
</file>

<file path=ppt/slides/_rels/slide82.xml.rels><?xml version="1.0" encoding="UTF-8" standalone="yes"?>
<Relationships xmlns="http://schemas.openxmlformats.org/package/2006/relationships"><Relationship Id="rId3" Type="http://schemas.openxmlformats.org/officeDocument/2006/relationships/hyperlink" Target="http://hadoop.apache.org/docs/r1.2.1/hdfs_design.html" TargetMode="External"/><Relationship Id="rId2" Type="http://schemas.openxmlformats.org/officeDocument/2006/relationships/hyperlink" Target="http://hadoop.apache.org/core/" TargetMode="External"/><Relationship Id="rId1" Type="http://schemas.openxmlformats.org/officeDocument/2006/relationships/slideLayout" Target="../slideLayouts/slideLayout25.xml"/><Relationship Id="rId4" Type="http://schemas.openxmlformats.org/officeDocument/2006/relationships/hyperlink" Target="https://www.packtpub.com/books/content/hdfs-and-mapreduce"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5.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矩形 4"/>
          <p:cNvSpPr>
            <a:spLocks noChangeArrowheads="1"/>
          </p:cNvSpPr>
          <p:nvPr/>
        </p:nvSpPr>
        <p:spPr bwMode="auto">
          <a:xfrm>
            <a:off x="1949450" y="1720850"/>
            <a:ext cx="309563" cy="365125"/>
          </a:xfrm>
          <a:prstGeom prst="rect">
            <a:avLst/>
          </a:prstGeom>
          <a:noFill/>
          <a:ln w="9525">
            <a:noFill/>
            <a:miter lim="800000"/>
            <a:headEnd/>
            <a:tailEnd/>
          </a:ln>
        </p:spPr>
        <p:txBody>
          <a:bodyPr wrap="none">
            <a:spAutoFit/>
          </a:bodyPr>
          <a:lstStyle/>
          <a:p>
            <a:endParaRPr lang="zh-CN" altLang="en-US">
              <a:ea typeface="宋体" pitchFamily="2" charset="-122"/>
            </a:endParaRPr>
          </a:p>
        </p:txBody>
      </p:sp>
      <p:sp>
        <p:nvSpPr>
          <p:cNvPr id="4" name="Title 3"/>
          <p:cNvSpPr>
            <a:spLocks noGrp="1"/>
          </p:cNvSpPr>
          <p:nvPr>
            <p:ph type="ctrTitle"/>
          </p:nvPr>
        </p:nvSpPr>
        <p:spPr>
          <a:xfrm>
            <a:off x="1214414" y="285728"/>
            <a:ext cx="7406640" cy="1472184"/>
          </a:xfrm>
        </p:spPr>
        <p:txBody>
          <a:bodyPr/>
          <a:lstStyle/>
          <a:p>
            <a:pPr algn="ctr"/>
            <a:r>
              <a:rPr lang="en-US" dirty="0" smtClean="0"/>
              <a:t>Cloud Programming and Software Environments</a:t>
            </a:r>
            <a:endParaRPr lang="en-US" dirty="0"/>
          </a:p>
        </p:txBody>
      </p:sp>
      <p:sp>
        <p:nvSpPr>
          <p:cNvPr id="5" name="Subtitle 4"/>
          <p:cNvSpPr>
            <a:spLocks noGrp="1"/>
          </p:cNvSpPr>
          <p:nvPr>
            <p:ph type="subTitle" idx="1"/>
          </p:nvPr>
        </p:nvSpPr>
        <p:spPr>
          <a:xfrm>
            <a:off x="1285852" y="4714884"/>
            <a:ext cx="7406640" cy="1752600"/>
          </a:xfrm>
        </p:spPr>
        <p:txBody>
          <a:bodyPr>
            <a:normAutofit/>
          </a:bodyPr>
          <a:lstStyle/>
          <a:p>
            <a:pPr algn="ctr"/>
            <a:r>
              <a:rPr lang="en-US" altLang="zh-CN" sz="2800" dirty="0" smtClean="0">
                <a:solidFill>
                  <a:schemeClr val="bg2">
                    <a:lumMod val="50000"/>
                  </a:schemeClr>
                </a:solidFill>
                <a:ea typeface="宋体" pitchFamily="2" charset="-122"/>
                <a:cs typeface="Times New Roman" pitchFamily="18" charset="0"/>
              </a:rPr>
              <a:t>Adapted from Kai Hwang, University of Southern California</a:t>
            </a:r>
            <a:br>
              <a:rPr lang="en-US" altLang="zh-CN" sz="2800" dirty="0" smtClean="0">
                <a:solidFill>
                  <a:schemeClr val="bg2">
                    <a:lumMod val="50000"/>
                  </a:schemeClr>
                </a:solidFill>
                <a:ea typeface="宋体" pitchFamily="2" charset="-122"/>
                <a:cs typeface="Times New Roman" pitchFamily="18" charset="0"/>
              </a:rPr>
            </a:br>
            <a:r>
              <a:rPr lang="en-US" altLang="zh-CN" sz="2800" dirty="0" smtClean="0">
                <a:solidFill>
                  <a:schemeClr val="bg2">
                    <a:lumMod val="50000"/>
                  </a:schemeClr>
                </a:solidFill>
                <a:ea typeface="宋体" pitchFamily="2" charset="-122"/>
                <a:cs typeface="Times New Roman" pitchFamily="18" charset="0"/>
              </a:rPr>
              <a:t>with additions from </a:t>
            </a:r>
            <a:br>
              <a:rPr lang="en-US" altLang="zh-CN" sz="2800" dirty="0" smtClean="0">
                <a:solidFill>
                  <a:schemeClr val="bg2">
                    <a:lumMod val="50000"/>
                  </a:schemeClr>
                </a:solidFill>
                <a:ea typeface="宋体" pitchFamily="2" charset="-122"/>
                <a:cs typeface="Times New Roman" pitchFamily="18" charset="0"/>
              </a:rPr>
            </a:br>
            <a:r>
              <a:rPr lang="en-US" altLang="zh-CN" sz="2800" dirty="0" err="1" smtClean="0">
                <a:solidFill>
                  <a:schemeClr val="bg2">
                    <a:lumMod val="50000"/>
                  </a:schemeClr>
                </a:solidFill>
                <a:ea typeface="宋体" pitchFamily="2" charset="-122"/>
                <a:cs typeface="Times New Roman" pitchFamily="18" charset="0"/>
              </a:rPr>
              <a:t>Matei</a:t>
            </a:r>
            <a:r>
              <a:rPr lang="en-US" altLang="zh-CN" sz="2800" dirty="0" smtClean="0">
                <a:solidFill>
                  <a:schemeClr val="bg2">
                    <a:lumMod val="50000"/>
                  </a:schemeClr>
                </a:solidFill>
                <a:ea typeface="宋体" pitchFamily="2" charset="-122"/>
                <a:cs typeface="Times New Roman" pitchFamily="18" charset="0"/>
              </a:rPr>
              <a:t> </a:t>
            </a:r>
            <a:r>
              <a:rPr lang="en-US" altLang="zh-CN" sz="2800" dirty="0" err="1" smtClean="0">
                <a:solidFill>
                  <a:schemeClr val="bg2">
                    <a:lumMod val="50000"/>
                  </a:schemeClr>
                </a:solidFill>
                <a:ea typeface="宋体" pitchFamily="2" charset="-122"/>
                <a:cs typeface="Times New Roman" pitchFamily="18" charset="0"/>
              </a:rPr>
              <a:t>Zaharia</a:t>
            </a:r>
            <a:r>
              <a:rPr lang="en-US" altLang="zh-CN" sz="2800" dirty="0" smtClean="0">
                <a:solidFill>
                  <a:schemeClr val="bg2">
                    <a:lumMod val="50000"/>
                  </a:schemeClr>
                </a:solidFill>
                <a:ea typeface="宋体" pitchFamily="2" charset="-122"/>
                <a:cs typeface="Times New Roman" pitchFamily="18" charset="0"/>
              </a:rPr>
              <a:t>, EECS, UC  Berkeley</a:t>
            </a:r>
            <a:endParaRPr lang="en-US" dirty="0">
              <a:solidFill>
                <a:schemeClr val="bg2">
                  <a:lumMod val="50000"/>
                </a:schemeClr>
              </a:solidFill>
            </a:endParaRPr>
          </a:p>
        </p:txBody>
      </p:sp>
      <p:sp>
        <p:nvSpPr>
          <p:cNvPr id="7" name="Subtitle 4"/>
          <p:cNvSpPr txBox="1">
            <a:spLocks/>
          </p:cNvSpPr>
          <p:nvPr/>
        </p:nvSpPr>
        <p:spPr>
          <a:xfrm>
            <a:off x="1285852" y="2000240"/>
            <a:ext cx="7406640" cy="1036158"/>
          </a:xfrm>
          <a:prstGeom prst="rect">
            <a:avLst/>
          </a:prstGeom>
        </p:spPr>
        <p:txBody>
          <a:bodyPr tIns="0">
            <a:normAutofit/>
          </a:bodyPr>
          <a:lstStyle/>
          <a:p>
            <a:pPr marL="27432" marR="0" lvl="0" indent="0" algn="ctr"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0" lang="en-US" sz="3600" b="0" i="0" u="none" strike="noStrike" kern="1200" cap="none" spc="0" normalizeH="0" baseline="0" noProof="0" dirty="0" smtClean="0">
                <a:ln>
                  <a:noFill/>
                </a:ln>
                <a:solidFill>
                  <a:schemeClr val="tx2">
                    <a:shade val="30000"/>
                    <a:satMod val="150000"/>
                  </a:schemeClr>
                </a:solidFill>
                <a:effectLst/>
                <a:uLnTx/>
                <a:uFillTx/>
                <a:latin typeface="+mn-lt"/>
                <a:ea typeface="+mn-ea"/>
                <a:cs typeface="+mn-cs"/>
              </a:rPr>
              <a:t>Map Reduce and Hadoop</a:t>
            </a:r>
          </a:p>
        </p:txBody>
      </p:sp>
      <p:pic>
        <p:nvPicPr>
          <p:cNvPr id="30721" name="Picture 1"/>
          <p:cNvPicPr>
            <a:picLocks noChangeAspect="1" noChangeArrowheads="1"/>
          </p:cNvPicPr>
          <p:nvPr/>
        </p:nvPicPr>
        <p:blipFill>
          <a:blip r:embed="rId2"/>
          <a:srcRect/>
          <a:stretch>
            <a:fillRect/>
          </a:stretch>
        </p:blipFill>
        <p:spPr bwMode="auto">
          <a:xfrm>
            <a:off x="1071538" y="2714620"/>
            <a:ext cx="7286676" cy="2033591"/>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381000" y="304800"/>
            <a:ext cx="8393113" cy="646113"/>
          </a:xfrm>
        </p:spPr>
        <p:txBody>
          <a:bodyPr>
            <a:normAutofit fontScale="90000"/>
          </a:bodyPr>
          <a:lstStyle/>
          <a:p>
            <a:pPr algn="ctr">
              <a:defRPr/>
            </a:pPr>
            <a:r>
              <a:rPr lang="en-US" altLang="zh-CN" sz="4000" b="0" dirty="0" err="1">
                <a:effectLst/>
                <a:ea typeface="宋体" pitchFamily="2" charset="-122"/>
              </a:rPr>
              <a:t>Map+Reduce</a:t>
            </a:r>
            <a:endParaRPr lang="en-US" altLang="zh-CN" sz="4000" b="0" dirty="0">
              <a:effectLst/>
              <a:ea typeface="宋体" pitchFamily="2" charset="-122"/>
            </a:endParaRPr>
          </a:p>
        </p:txBody>
      </p:sp>
      <p:sp>
        <p:nvSpPr>
          <p:cNvPr id="79875" name="Rectangle 3"/>
          <p:cNvSpPr>
            <a:spLocks noGrp="1" noChangeArrowheads="1"/>
          </p:cNvSpPr>
          <p:nvPr>
            <p:ph sz="half" idx="1"/>
          </p:nvPr>
        </p:nvSpPr>
        <p:spPr>
          <a:xfrm>
            <a:off x="428625" y="1524000"/>
            <a:ext cx="4037013" cy="4497388"/>
          </a:xfrm>
        </p:spPr>
        <p:txBody>
          <a:bodyPr>
            <a:normAutofit lnSpcReduction="10000"/>
          </a:bodyPr>
          <a:lstStyle/>
          <a:p>
            <a:pPr>
              <a:defRPr/>
            </a:pPr>
            <a:endParaRPr lang="zh-CN" altLang="en-US" dirty="0">
              <a:ea typeface="宋体" pitchFamily="2" charset="-122"/>
            </a:endParaRPr>
          </a:p>
          <a:p>
            <a:pPr>
              <a:defRPr/>
            </a:pPr>
            <a:endParaRPr lang="zh-CN" altLang="en-US" dirty="0">
              <a:ea typeface="宋体" pitchFamily="2" charset="-122"/>
            </a:endParaRPr>
          </a:p>
          <a:p>
            <a:pPr>
              <a:defRPr/>
            </a:pPr>
            <a:endParaRPr lang="zh-CN" altLang="en-US" dirty="0">
              <a:ea typeface="宋体" pitchFamily="2" charset="-122"/>
            </a:endParaRPr>
          </a:p>
          <a:p>
            <a:pPr>
              <a:defRPr/>
            </a:pPr>
            <a:endParaRPr lang="zh-CN" altLang="en-US" dirty="0">
              <a:ea typeface="宋体" pitchFamily="2" charset="-122"/>
            </a:endParaRPr>
          </a:p>
          <a:p>
            <a:pPr>
              <a:buFont typeface="Wingdings" charset="2"/>
              <a:buNone/>
              <a:defRPr/>
            </a:pPr>
            <a:endParaRPr lang="zh-CN" altLang="en-US" dirty="0">
              <a:ea typeface="宋体" pitchFamily="2" charset="-122"/>
            </a:endParaRPr>
          </a:p>
          <a:p>
            <a:pPr>
              <a:defRPr/>
            </a:pPr>
            <a:r>
              <a:rPr lang="en-US" altLang="zh-CN" dirty="0">
                <a:ea typeface="宋体" pitchFamily="2" charset="-122"/>
              </a:rPr>
              <a:t>Map:</a:t>
            </a:r>
          </a:p>
          <a:p>
            <a:pPr lvl="1">
              <a:defRPr/>
            </a:pPr>
            <a:r>
              <a:rPr lang="en-US" altLang="zh-CN" dirty="0">
                <a:ea typeface="宋体" pitchFamily="2" charset="-122"/>
              </a:rPr>
              <a:t>Accepts </a:t>
            </a:r>
            <a:r>
              <a:rPr lang="en-US" altLang="zh-CN" i="1" dirty="0">
                <a:ea typeface="宋体" pitchFamily="2" charset="-122"/>
              </a:rPr>
              <a:t>input</a:t>
            </a:r>
            <a:r>
              <a:rPr lang="en-US" altLang="zh-CN" dirty="0">
                <a:ea typeface="宋体" pitchFamily="2" charset="-122"/>
              </a:rPr>
              <a:t> key/value pair</a:t>
            </a:r>
          </a:p>
          <a:p>
            <a:pPr lvl="1">
              <a:defRPr/>
            </a:pPr>
            <a:r>
              <a:rPr lang="en-US" altLang="zh-CN" dirty="0">
                <a:ea typeface="宋体" pitchFamily="2" charset="-122"/>
              </a:rPr>
              <a:t>Emits </a:t>
            </a:r>
            <a:r>
              <a:rPr lang="en-US" altLang="zh-CN" i="1" dirty="0">
                <a:ea typeface="宋体" pitchFamily="2" charset="-122"/>
              </a:rPr>
              <a:t>intermediate</a:t>
            </a:r>
            <a:r>
              <a:rPr lang="en-US" altLang="zh-CN" dirty="0">
                <a:ea typeface="宋体" pitchFamily="2" charset="-122"/>
              </a:rPr>
              <a:t> key/value pair</a:t>
            </a:r>
          </a:p>
          <a:p>
            <a:pPr>
              <a:buFont typeface="Wingdings" charset="2"/>
              <a:buNone/>
              <a:defRPr/>
            </a:pPr>
            <a:endParaRPr lang="zh-CN" altLang="en-US" dirty="0">
              <a:ea typeface="宋体" pitchFamily="2" charset="-122"/>
            </a:endParaRPr>
          </a:p>
        </p:txBody>
      </p:sp>
      <p:sp>
        <p:nvSpPr>
          <p:cNvPr id="79876" name="Rectangle 4"/>
          <p:cNvSpPr>
            <a:spLocks noGrp="1" noChangeArrowheads="1"/>
          </p:cNvSpPr>
          <p:nvPr>
            <p:ph sz="half" idx="2"/>
          </p:nvPr>
        </p:nvSpPr>
        <p:spPr>
          <a:xfrm>
            <a:off x="4610100" y="1560513"/>
            <a:ext cx="4037013" cy="4497387"/>
          </a:xfrm>
        </p:spPr>
        <p:txBody>
          <a:bodyPr>
            <a:normAutofit lnSpcReduction="10000"/>
          </a:bodyPr>
          <a:lstStyle/>
          <a:p>
            <a:pPr>
              <a:defRPr/>
            </a:pPr>
            <a:endParaRPr lang="zh-CN" altLang="en-US" dirty="0">
              <a:ea typeface="宋体" pitchFamily="2" charset="-122"/>
            </a:endParaRPr>
          </a:p>
          <a:p>
            <a:pPr>
              <a:defRPr/>
            </a:pPr>
            <a:endParaRPr lang="zh-CN" altLang="en-US" dirty="0">
              <a:ea typeface="宋体" pitchFamily="2" charset="-122"/>
            </a:endParaRPr>
          </a:p>
          <a:p>
            <a:pPr>
              <a:defRPr/>
            </a:pPr>
            <a:endParaRPr lang="zh-CN" altLang="en-US" dirty="0">
              <a:ea typeface="宋体" pitchFamily="2" charset="-122"/>
            </a:endParaRPr>
          </a:p>
          <a:p>
            <a:pPr>
              <a:defRPr/>
            </a:pPr>
            <a:endParaRPr lang="zh-CN" altLang="en-US" dirty="0">
              <a:ea typeface="宋体" pitchFamily="2" charset="-122"/>
            </a:endParaRPr>
          </a:p>
          <a:p>
            <a:pPr>
              <a:defRPr/>
            </a:pPr>
            <a:endParaRPr lang="zh-CN" altLang="en-US" dirty="0">
              <a:ea typeface="宋体" pitchFamily="2" charset="-122"/>
            </a:endParaRPr>
          </a:p>
          <a:p>
            <a:pPr>
              <a:defRPr/>
            </a:pPr>
            <a:r>
              <a:rPr lang="en-US" altLang="zh-CN" dirty="0">
                <a:ea typeface="宋体" pitchFamily="2" charset="-122"/>
              </a:rPr>
              <a:t>Reduce :</a:t>
            </a:r>
          </a:p>
          <a:p>
            <a:pPr lvl="1">
              <a:defRPr/>
            </a:pPr>
            <a:r>
              <a:rPr lang="en-US" altLang="zh-CN" dirty="0">
                <a:ea typeface="宋体" pitchFamily="2" charset="-122"/>
              </a:rPr>
              <a:t>Accepts </a:t>
            </a:r>
            <a:r>
              <a:rPr lang="en-US" altLang="zh-CN" i="1" dirty="0">
                <a:ea typeface="宋体" pitchFamily="2" charset="-122"/>
              </a:rPr>
              <a:t>intermediate</a:t>
            </a:r>
            <a:r>
              <a:rPr lang="en-US" altLang="zh-CN" dirty="0">
                <a:ea typeface="宋体" pitchFamily="2" charset="-122"/>
              </a:rPr>
              <a:t> key/value* pair</a:t>
            </a:r>
          </a:p>
          <a:p>
            <a:pPr lvl="1">
              <a:defRPr/>
            </a:pPr>
            <a:r>
              <a:rPr lang="en-US" altLang="zh-CN" dirty="0">
                <a:ea typeface="宋体" pitchFamily="2" charset="-122"/>
              </a:rPr>
              <a:t>Emits </a:t>
            </a:r>
            <a:r>
              <a:rPr lang="en-US" altLang="zh-CN" i="1" dirty="0">
                <a:ea typeface="宋体" pitchFamily="2" charset="-122"/>
              </a:rPr>
              <a:t>output</a:t>
            </a:r>
            <a:r>
              <a:rPr lang="en-US" altLang="zh-CN" dirty="0">
                <a:ea typeface="宋体" pitchFamily="2" charset="-122"/>
              </a:rPr>
              <a:t> key/value pair</a:t>
            </a:r>
          </a:p>
        </p:txBody>
      </p:sp>
      <p:grpSp>
        <p:nvGrpSpPr>
          <p:cNvPr id="2" name="Group 1"/>
          <p:cNvGrpSpPr>
            <a:grpSpLocks/>
          </p:cNvGrpSpPr>
          <p:nvPr/>
        </p:nvGrpSpPr>
        <p:grpSpPr bwMode="auto">
          <a:xfrm>
            <a:off x="381000" y="1371600"/>
            <a:ext cx="8382000" cy="2438400"/>
            <a:chOff x="381000" y="1524000"/>
            <a:chExt cx="8382000" cy="2438400"/>
          </a:xfrm>
        </p:grpSpPr>
        <p:sp>
          <p:nvSpPr>
            <p:cNvPr id="12294" name="Rectangle 5"/>
            <p:cNvSpPr>
              <a:spLocks noChangeArrowheads="1"/>
            </p:cNvSpPr>
            <p:nvPr/>
          </p:nvSpPr>
          <p:spPr bwMode="auto">
            <a:xfrm>
              <a:off x="381000" y="1752600"/>
              <a:ext cx="1143000" cy="1905000"/>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12295" name="Rectangle 6"/>
            <p:cNvSpPr>
              <a:spLocks noChangeArrowheads="1"/>
            </p:cNvSpPr>
            <p:nvPr/>
          </p:nvSpPr>
          <p:spPr bwMode="auto">
            <a:xfrm>
              <a:off x="2209800" y="1752600"/>
              <a:ext cx="1143000" cy="304800"/>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12296" name="Rectangle 7"/>
            <p:cNvSpPr>
              <a:spLocks noChangeArrowheads="1"/>
            </p:cNvSpPr>
            <p:nvPr/>
          </p:nvSpPr>
          <p:spPr bwMode="auto">
            <a:xfrm>
              <a:off x="2209800" y="2133600"/>
              <a:ext cx="1143000" cy="304800"/>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12297" name="Rectangle 8"/>
            <p:cNvSpPr>
              <a:spLocks noChangeArrowheads="1"/>
            </p:cNvSpPr>
            <p:nvPr/>
          </p:nvSpPr>
          <p:spPr bwMode="auto">
            <a:xfrm>
              <a:off x="2209800" y="2514600"/>
              <a:ext cx="1143000" cy="304800"/>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12298" name="Rectangle 9"/>
            <p:cNvSpPr>
              <a:spLocks noChangeArrowheads="1"/>
            </p:cNvSpPr>
            <p:nvPr/>
          </p:nvSpPr>
          <p:spPr bwMode="auto">
            <a:xfrm>
              <a:off x="2209800" y="3352800"/>
              <a:ext cx="1143000" cy="304800"/>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12299" name="Line 10"/>
            <p:cNvSpPr>
              <a:spLocks noChangeShapeType="1"/>
            </p:cNvSpPr>
            <p:nvPr/>
          </p:nvSpPr>
          <p:spPr bwMode="auto">
            <a:xfrm>
              <a:off x="2776538" y="2971800"/>
              <a:ext cx="1587" cy="228600"/>
            </a:xfrm>
            <a:prstGeom prst="line">
              <a:avLst/>
            </a:prstGeom>
            <a:noFill/>
            <a:ln w="76200">
              <a:solidFill>
                <a:schemeClr val="tx1"/>
              </a:solidFill>
              <a:prstDash val="sysDot"/>
              <a:round/>
              <a:headEnd/>
              <a:tailEnd/>
            </a:ln>
            <a:effectLst/>
          </p:spPr>
          <p:txBody>
            <a:bodyPr/>
            <a:lstStyle/>
            <a:p>
              <a:endParaRPr lang="en-US"/>
            </a:p>
          </p:txBody>
        </p:sp>
        <p:sp>
          <p:nvSpPr>
            <p:cNvPr id="12300" name="Rectangle 11"/>
            <p:cNvSpPr>
              <a:spLocks noChangeArrowheads="1"/>
            </p:cNvSpPr>
            <p:nvPr/>
          </p:nvSpPr>
          <p:spPr bwMode="auto">
            <a:xfrm>
              <a:off x="5105400" y="1752600"/>
              <a:ext cx="1143000" cy="304800"/>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12301" name="Rectangle 12"/>
            <p:cNvSpPr>
              <a:spLocks noChangeArrowheads="1"/>
            </p:cNvSpPr>
            <p:nvPr/>
          </p:nvSpPr>
          <p:spPr bwMode="auto">
            <a:xfrm>
              <a:off x="5105400" y="2133600"/>
              <a:ext cx="1143000" cy="304800"/>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12302" name="Rectangle 13"/>
            <p:cNvSpPr>
              <a:spLocks noChangeArrowheads="1"/>
            </p:cNvSpPr>
            <p:nvPr/>
          </p:nvSpPr>
          <p:spPr bwMode="auto">
            <a:xfrm>
              <a:off x="5105400" y="2514600"/>
              <a:ext cx="1143000" cy="304800"/>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12303" name="Rectangle 14"/>
            <p:cNvSpPr>
              <a:spLocks noChangeArrowheads="1"/>
            </p:cNvSpPr>
            <p:nvPr/>
          </p:nvSpPr>
          <p:spPr bwMode="auto">
            <a:xfrm>
              <a:off x="5105400" y="3352800"/>
              <a:ext cx="1143000" cy="304800"/>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12304" name="Line 15"/>
            <p:cNvSpPr>
              <a:spLocks noChangeShapeType="1"/>
            </p:cNvSpPr>
            <p:nvPr/>
          </p:nvSpPr>
          <p:spPr bwMode="auto">
            <a:xfrm>
              <a:off x="5672138" y="2971800"/>
              <a:ext cx="1587" cy="228600"/>
            </a:xfrm>
            <a:prstGeom prst="line">
              <a:avLst/>
            </a:prstGeom>
            <a:noFill/>
            <a:ln w="76200">
              <a:solidFill>
                <a:schemeClr val="tx1"/>
              </a:solidFill>
              <a:prstDash val="sysDot"/>
              <a:round/>
              <a:headEnd/>
              <a:tailEnd/>
            </a:ln>
            <a:effectLst/>
          </p:spPr>
          <p:txBody>
            <a:bodyPr/>
            <a:lstStyle/>
            <a:p>
              <a:endParaRPr lang="en-US"/>
            </a:p>
          </p:txBody>
        </p:sp>
        <p:sp>
          <p:nvSpPr>
            <p:cNvPr id="12305" name="Line 16"/>
            <p:cNvSpPr>
              <a:spLocks noChangeShapeType="1"/>
            </p:cNvSpPr>
            <p:nvPr/>
          </p:nvSpPr>
          <p:spPr bwMode="auto">
            <a:xfrm>
              <a:off x="1647825" y="2590800"/>
              <a:ext cx="457200" cy="1588"/>
            </a:xfrm>
            <a:prstGeom prst="line">
              <a:avLst/>
            </a:prstGeom>
            <a:noFill/>
            <a:ln w="12700">
              <a:solidFill>
                <a:schemeClr val="tx1"/>
              </a:solidFill>
              <a:round/>
              <a:headEnd/>
              <a:tailEnd type="triangle" w="med" len="med"/>
            </a:ln>
            <a:effectLst/>
          </p:spPr>
          <p:txBody>
            <a:bodyPr/>
            <a:lstStyle/>
            <a:p>
              <a:endParaRPr lang="en-US"/>
            </a:p>
          </p:txBody>
        </p:sp>
        <p:sp>
          <p:nvSpPr>
            <p:cNvPr id="12306" name="Line 17"/>
            <p:cNvSpPr>
              <a:spLocks noChangeShapeType="1"/>
            </p:cNvSpPr>
            <p:nvPr/>
          </p:nvSpPr>
          <p:spPr bwMode="auto">
            <a:xfrm>
              <a:off x="3429000" y="1905000"/>
              <a:ext cx="457200" cy="1588"/>
            </a:xfrm>
            <a:prstGeom prst="line">
              <a:avLst/>
            </a:prstGeom>
            <a:noFill/>
            <a:ln w="12700">
              <a:solidFill>
                <a:schemeClr val="tx1"/>
              </a:solidFill>
              <a:round/>
              <a:headEnd/>
              <a:tailEnd type="triangle" w="med" len="med"/>
            </a:ln>
            <a:effectLst/>
          </p:spPr>
          <p:txBody>
            <a:bodyPr/>
            <a:lstStyle/>
            <a:p>
              <a:endParaRPr lang="en-US"/>
            </a:p>
          </p:txBody>
        </p:sp>
        <p:sp>
          <p:nvSpPr>
            <p:cNvPr id="12307" name="Line 18"/>
            <p:cNvSpPr>
              <a:spLocks noChangeShapeType="1"/>
            </p:cNvSpPr>
            <p:nvPr/>
          </p:nvSpPr>
          <p:spPr bwMode="auto">
            <a:xfrm>
              <a:off x="3429000" y="2286000"/>
              <a:ext cx="457200" cy="1588"/>
            </a:xfrm>
            <a:prstGeom prst="line">
              <a:avLst/>
            </a:prstGeom>
            <a:noFill/>
            <a:ln w="12700">
              <a:solidFill>
                <a:schemeClr val="tx1"/>
              </a:solidFill>
              <a:round/>
              <a:headEnd/>
              <a:tailEnd type="triangle" w="med" len="med"/>
            </a:ln>
            <a:effectLst/>
          </p:spPr>
          <p:txBody>
            <a:bodyPr/>
            <a:lstStyle/>
            <a:p>
              <a:endParaRPr lang="en-US"/>
            </a:p>
          </p:txBody>
        </p:sp>
        <p:sp>
          <p:nvSpPr>
            <p:cNvPr id="12308" name="Line 19"/>
            <p:cNvSpPr>
              <a:spLocks noChangeShapeType="1"/>
            </p:cNvSpPr>
            <p:nvPr/>
          </p:nvSpPr>
          <p:spPr bwMode="auto">
            <a:xfrm>
              <a:off x="3429000" y="2667000"/>
              <a:ext cx="457200" cy="1588"/>
            </a:xfrm>
            <a:prstGeom prst="line">
              <a:avLst/>
            </a:prstGeom>
            <a:noFill/>
            <a:ln w="12700">
              <a:solidFill>
                <a:schemeClr val="tx1"/>
              </a:solidFill>
              <a:round/>
              <a:headEnd/>
              <a:tailEnd type="triangle" w="med" len="med"/>
            </a:ln>
            <a:effectLst/>
          </p:spPr>
          <p:txBody>
            <a:bodyPr/>
            <a:lstStyle/>
            <a:p>
              <a:endParaRPr lang="en-US"/>
            </a:p>
          </p:txBody>
        </p:sp>
        <p:sp>
          <p:nvSpPr>
            <p:cNvPr id="12309" name="Line 20"/>
            <p:cNvSpPr>
              <a:spLocks noChangeShapeType="1"/>
            </p:cNvSpPr>
            <p:nvPr/>
          </p:nvSpPr>
          <p:spPr bwMode="auto">
            <a:xfrm>
              <a:off x="3429000" y="3505200"/>
              <a:ext cx="457200" cy="1588"/>
            </a:xfrm>
            <a:prstGeom prst="line">
              <a:avLst/>
            </a:prstGeom>
            <a:noFill/>
            <a:ln w="12700">
              <a:solidFill>
                <a:schemeClr val="tx1"/>
              </a:solidFill>
              <a:round/>
              <a:headEnd/>
              <a:tailEnd type="triangle" w="med" len="med"/>
            </a:ln>
            <a:effectLst/>
          </p:spPr>
          <p:txBody>
            <a:bodyPr/>
            <a:lstStyle/>
            <a:p>
              <a:endParaRPr lang="en-US"/>
            </a:p>
          </p:txBody>
        </p:sp>
        <p:sp>
          <p:nvSpPr>
            <p:cNvPr id="12310" name="Line 21"/>
            <p:cNvSpPr>
              <a:spLocks noChangeShapeType="1"/>
            </p:cNvSpPr>
            <p:nvPr/>
          </p:nvSpPr>
          <p:spPr bwMode="auto">
            <a:xfrm>
              <a:off x="4572000" y="1900238"/>
              <a:ext cx="457200" cy="1587"/>
            </a:xfrm>
            <a:prstGeom prst="line">
              <a:avLst/>
            </a:prstGeom>
            <a:noFill/>
            <a:ln w="12700">
              <a:solidFill>
                <a:schemeClr val="tx1"/>
              </a:solidFill>
              <a:round/>
              <a:headEnd/>
              <a:tailEnd type="triangle" w="med" len="med"/>
            </a:ln>
            <a:effectLst/>
          </p:spPr>
          <p:txBody>
            <a:bodyPr/>
            <a:lstStyle/>
            <a:p>
              <a:endParaRPr lang="en-US"/>
            </a:p>
          </p:txBody>
        </p:sp>
        <p:sp>
          <p:nvSpPr>
            <p:cNvPr id="12311" name="Line 22"/>
            <p:cNvSpPr>
              <a:spLocks noChangeShapeType="1"/>
            </p:cNvSpPr>
            <p:nvPr/>
          </p:nvSpPr>
          <p:spPr bwMode="auto">
            <a:xfrm>
              <a:off x="4572000" y="2281238"/>
              <a:ext cx="457200" cy="1587"/>
            </a:xfrm>
            <a:prstGeom prst="line">
              <a:avLst/>
            </a:prstGeom>
            <a:noFill/>
            <a:ln w="12700">
              <a:solidFill>
                <a:schemeClr val="tx1"/>
              </a:solidFill>
              <a:round/>
              <a:headEnd/>
              <a:tailEnd type="triangle" w="med" len="med"/>
            </a:ln>
            <a:effectLst/>
          </p:spPr>
          <p:txBody>
            <a:bodyPr/>
            <a:lstStyle/>
            <a:p>
              <a:endParaRPr lang="en-US"/>
            </a:p>
          </p:txBody>
        </p:sp>
        <p:sp>
          <p:nvSpPr>
            <p:cNvPr id="12312" name="Line 23"/>
            <p:cNvSpPr>
              <a:spLocks noChangeShapeType="1"/>
            </p:cNvSpPr>
            <p:nvPr/>
          </p:nvSpPr>
          <p:spPr bwMode="auto">
            <a:xfrm>
              <a:off x="4572000" y="2662238"/>
              <a:ext cx="457200" cy="1587"/>
            </a:xfrm>
            <a:prstGeom prst="line">
              <a:avLst/>
            </a:prstGeom>
            <a:noFill/>
            <a:ln w="12700">
              <a:solidFill>
                <a:schemeClr val="tx1"/>
              </a:solidFill>
              <a:round/>
              <a:headEnd/>
              <a:tailEnd type="triangle" w="med" len="med"/>
            </a:ln>
            <a:effectLst/>
          </p:spPr>
          <p:txBody>
            <a:bodyPr/>
            <a:lstStyle/>
            <a:p>
              <a:endParaRPr lang="en-US"/>
            </a:p>
          </p:txBody>
        </p:sp>
        <p:sp>
          <p:nvSpPr>
            <p:cNvPr id="12313" name="Line 24"/>
            <p:cNvSpPr>
              <a:spLocks noChangeShapeType="1"/>
            </p:cNvSpPr>
            <p:nvPr/>
          </p:nvSpPr>
          <p:spPr bwMode="auto">
            <a:xfrm>
              <a:off x="4572000" y="3500438"/>
              <a:ext cx="457200" cy="1587"/>
            </a:xfrm>
            <a:prstGeom prst="line">
              <a:avLst/>
            </a:prstGeom>
            <a:noFill/>
            <a:ln w="12700">
              <a:solidFill>
                <a:schemeClr val="tx1"/>
              </a:solidFill>
              <a:round/>
              <a:headEnd/>
              <a:tailEnd type="triangle" w="med" len="med"/>
            </a:ln>
            <a:effectLst/>
          </p:spPr>
          <p:txBody>
            <a:bodyPr/>
            <a:lstStyle/>
            <a:p>
              <a:endParaRPr lang="en-US"/>
            </a:p>
          </p:txBody>
        </p:sp>
        <p:sp>
          <p:nvSpPr>
            <p:cNvPr id="12314" name="Line 25"/>
            <p:cNvSpPr>
              <a:spLocks noChangeShapeType="1"/>
            </p:cNvSpPr>
            <p:nvPr/>
          </p:nvSpPr>
          <p:spPr bwMode="auto">
            <a:xfrm>
              <a:off x="6324600" y="2619375"/>
              <a:ext cx="304800" cy="1588"/>
            </a:xfrm>
            <a:prstGeom prst="line">
              <a:avLst/>
            </a:prstGeom>
            <a:noFill/>
            <a:ln w="12700">
              <a:solidFill>
                <a:schemeClr val="tx1"/>
              </a:solidFill>
              <a:round/>
              <a:headEnd/>
              <a:tailEnd type="triangle" w="med" len="med"/>
            </a:ln>
            <a:effectLst/>
          </p:spPr>
          <p:txBody>
            <a:bodyPr/>
            <a:lstStyle/>
            <a:p>
              <a:endParaRPr lang="en-US"/>
            </a:p>
          </p:txBody>
        </p:sp>
        <p:sp>
          <p:nvSpPr>
            <p:cNvPr id="12315" name="Line 26"/>
            <p:cNvSpPr>
              <a:spLocks noChangeShapeType="1"/>
            </p:cNvSpPr>
            <p:nvPr/>
          </p:nvSpPr>
          <p:spPr bwMode="auto">
            <a:xfrm>
              <a:off x="7267575" y="2619375"/>
              <a:ext cx="304800" cy="1588"/>
            </a:xfrm>
            <a:prstGeom prst="line">
              <a:avLst/>
            </a:prstGeom>
            <a:noFill/>
            <a:ln w="12700">
              <a:solidFill>
                <a:schemeClr val="tx1"/>
              </a:solidFill>
              <a:round/>
              <a:headEnd/>
              <a:tailEnd type="triangle" w="med" len="med"/>
            </a:ln>
            <a:effectLst/>
          </p:spPr>
          <p:txBody>
            <a:bodyPr/>
            <a:lstStyle/>
            <a:p>
              <a:endParaRPr lang="en-US"/>
            </a:p>
          </p:txBody>
        </p:sp>
        <p:sp>
          <p:nvSpPr>
            <p:cNvPr id="12316" name="Rectangle 27"/>
            <p:cNvSpPr>
              <a:spLocks noChangeArrowheads="1"/>
            </p:cNvSpPr>
            <p:nvPr/>
          </p:nvSpPr>
          <p:spPr bwMode="auto">
            <a:xfrm>
              <a:off x="7620000" y="1752600"/>
              <a:ext cx="1143000" cy="1905000"/>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12317" name="Rectangle 28"/>
            <p:cNvSpPr>
              <a:spLocks noChangeArrowheads="1"/>
            </p:cNvSpPr>
            <p:nvPr/>
          </p:nvSpPr>
          <p:spPr bwMode="auto">
            <a:xfrm>
              <a:off x="1981200" y="1524000"/>
              <a:ext cx="5410200" cy="2438400"/>
            </a:xfrm>
            <a:prstGeom prst="rect">
              <a:avLst/>
            </a:prstGeom>
            <a:solidFill>
              <a:schemeClr val="accent1">
                <a:alpha val="67058"/>
              </a:schemeClr>
            </a:solidFill>
            <a:ln w="9525">
              <a:solidFill>
                <a:schemeClr val="tx1"/>
              </a:solidFill>
              <a:miter lim="800000"/>
              <a:headEnd/>
              <a:tailEnd/>
            </a:ln>
            <a:effectLst/>
          </p:spPr>
          <p:txBody>
            <a:bodyPr wrap="none" anchor="ctr"/>
            <a:lstStyle/>
            <a:p>
              <a:endParaRPr lang="en-US"/>
            </a:p>
          </p:txBody>
        </p:sp>
        <p:sp>
          <p:nvSpPr>
            <p:cNvPr id="12318" name="Rectangle 29"/>
            <p:cNvSpPr>
              <a:spLocks noChangeArrowheads="1"/>
            </p:cNvSpPr>
            <p:nvPr/>
          </p:nvSpPr>
          <p:spPr bwMode="auto">
            <a:xfrm>
              <a:off x="3914775" y="1752600"/>
              <a:ext cx="609600" cy="1905000"/>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12319" name="Rectangle 30"/>
            <p:cNvSpPr>
              <a:spLocks noChangeArrowheads="1"/>
            </p:cNvSpPr>
            <p:nvPr/>
          </p:nvSpPr>
          <p:spPr bwMode="auto">
            <a:xfrm>
              <a:off x="6629400" y="1752600"/>
              <a:ext cx="609600" cy="1905000"/>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12320" name="Text Box 31"/>
            <p:cNvSpPr txBox="1">
              <a:spLocks noChangeArrowheads="1"/>
            </p:cNvSpPr>
            <p:nvPr/>
          </p:nvSpPr>
          <p:spPr bwMode="auto">
            <a:xfrm>
              <a:off x="560388" y="2181225"/>
              <a:ext cx="776287" cy="1006475"/>
            </a:xfrm>
            <a:prstGeom prst="rect">
              <a:avLst/>
            </a:prstGeom>
            <a:noFill/>
            <a:ln w="9525">
              <a:noFill/>
              <a:miter lim="800000"/>
              <a:headEnd/>
              <a:tailEnd/>
            </a:ln>
            <a:effectLst/>
          </p:spPr>
          <p:txBody>
            <a:bodyPr wrap="none">
              <a:spAutoFit/>
            </a:bodyPr>
            <a:lstStyle/>
            <a:p>
              <a:pPr algn="ctr"/>
              <a:r>
                <a:rPr lang="en-US" altLang="zh-CN" sz="2000">
                  <a:solidFill>
                    <a:srgbClr val="000000"/>
                  </a:solidFill>
                  <a:ea typeface="宋体" pitchFamily="2" charset="-122"/>
                </a:rPr>
                <a:t>Very </a:t>
              </a:r>
            </a:p>
            <a:p>
              <a:pPr algn="ctr"/>
              <a:r>
                <a:rPr lang="en-US" altLang="zh-CN" sz="2000">
                  <a:solidFill>
                    <a:srgbClr val="000000"/>
                  </a:solidFill>
                  <a:ea typeface="宋体" pitchFamily="2" charset="-122"/>
                </a:rPr>
                <a:t>big</a:t>
              </a:r>
            </a:p>
            <a:p>
              <a:pPr algn="ctr"/>
              <a:r>
                <a:rPr lang="en-US" altLang="zh-CN" sz="2000">
                  <a:solidFill>
                    <a:srgbClr val="000000"/>
                  </a:solidFill>
                  <a:ea typeface="宋体" pitchFamily="2" charset="-122"/>
                </a:rPr>
                <a:t>data</a:t>
              </a:r>
            </a:p>
          </p:txBody>
        </p:sp>
        <p:sp>
          <p:nvSpPr>
            <p:cNvPr id="12321" name="Text Box 32"/>
            <p:cNvSpPr txBox="1">
              <a:spLocks noChangeArrowheads="1"/>
            </p:cNvSpPr>
            <p:nvPr/>
          </p:nvSpPr>
          <p:spPr bwMode="auto">
            <a:xfrm>
              <a:off x="7708900" y="2422525"/>
              <a:ext cx="904875" cy="396875"/>
            </a:xfrm>
            <a:prstGeom prst="rect">
              <a:avLst/>
            </a:prstGeom>
            <a:noFill/>
            <a:ln w="9525">
              <a:noFill/>
              <a:miter lim="800000"/>
              <a:headEnd/>
              <a:tailEnd/>
            </a:ln>
            <a:effectLst/>
          </p:spPr>
          <p:txBody>
            <a:bodyPr wrap="none">
              <a:spAutoFit/>
            </a:bodyPr>
            <a:lstStyle/>
            <a:p>
              <a:pPr algn="ctr"/>
              <a:r>
                <a:rPr lang="en-US" altLang="zh-CN" sz="2000">
                  <a:solidFill>
                    <a:srgbClr val="000000"/>
                  </a:solidFill>
                  <a:ea typeface="宋体" pitchFamily="2" charset="-122"/>
                </a:rPr>
                <a:t>Result</a:t>
              </a:r>
            </a:p>
          </p:txBody>
        </p:sp>
        <p:sp>
          <p:nvSpPr>
            <p:cNvPr id="12322" name="Text Box 33"/>
            <p:cNvSpPr txBox="1">
              <a:spLocks noChangeArrowheads="1"/>
            </p:cNvSpPr>
            <p:nvPr/>
          </p:nvSpPr>
          <p:spPr bwMode="auto">
            <a:xfrm>
              <a:off x="4000500" y="2133600"/>
              <a:ext cx="395288" cy="1006475"/>
            </a:xfrm>
            <a:prstGeom prst="rect">
              <a:avLst/>
            </a:prstGeom>
            <a:noFill/>
            <a:ln w="9525">
              <a:noFill/>
              <a:miter lim="800000"/>
              <a:headEnd/>
              <a:tailEnd/>
            </a:ln>
            <a:effectLst/>
          </p:spPr>
          <p:txBody>
            <a:bodyPr wrap="none">
              <a:spAutoFit/>
            </a:bodyPr>
            <a:lstStyle/>
            <a:p>
              <a:pPr algn="ctr"/>
              <a:r>
                <a:rPr lang="en-US" altLang="zh-CN" sz="2000">
                  <a:solidFill>
                    <a:srgbClr val="000000"/>
                  </a:solidFill>
                  <a:ea typeface="宋体" pitchFamily="2" charset="-122"/>
                </a:rPr>
                <a:t>M</a:t>
              </a:r>
            </a:p>
            <a:p>
              <a:pPr algn="ctr"/>
              <a:r>
                <a:rPr lang="en-US" altLang="zh-CN" sz="2000">
                  <a:solidFill>
                    <a:srgbClr val="000000"/>
                  </a:solidFill>
                  <a:ea typeface="宋体" pitchFamily="2" charset="-122"/>
                </a:rPr>
                <a:t>A</a:t>
              </a:r>
            </a:p>
            <a:p>
              <a:pPr algn="ctr"/>
              <a:r>
                <a:rPr lang="en-US" altLang="zh-CN" sz="2000">
                  <a:solidFill>
                    <a:srgbClr val="000000"/>
                  </a:solidFill>
                  <a:ea typeface="宋体" pitchFamily="2" charset="-122"/>
                </a:rPr>
                <a:t>P</a:t>
              </a:r>
            </a:p>
          </p:txBody>
        </p:sp>
        <p:sp>
          <p:nvSpPr>
            <p:cNvPr id="12323" name="Text Box 34"/>
            <p:cNvSpPr txBox="1">
              <a:spLocks noChangeArrowheads="1"/>
            </p:cNvSpPr>
            <p:nvPr/>
          </p:nvSpPr>
          <p:spPr bwMode="auto">
            <a:xfrm>
              <a:off x="6742113" y="1736725"/>
              <a:ext cx="368300" cy="1920875"/>
            </a:xfrm>
            <a:prstGeom prst="rect">
              <a:avLst/>
            </a:prstGeom>
            <a:noFill/>
            <a:ln w="9525">
              <a:noFill/>
              <a:miter lim="800000"/>
              <a:headEnd/>
              <a:tailEnd/>
            </a:ln>
            <a:effectLst/>
          </p:spPr>
          <p:txBody>
            <a:bodyPr wrap="none">
              <a:spAutoFit/>
            </a:bodyPr>
            <a:lstStyle/>
            <a:p>
              <a:pPr algn="ctr"/>
              <a:r>
                <a:rPr lang="en-US" altLang="zh-CN" sz="2000">
                  <a:solidFill>
                    <a:srgbClr val="000000"/>
                  </a:solidFill>
                  <a:ea typeface="宋体" pitchFamily="2" charset="-122"/>
                </a:rPr>
                <a:t>R</a:t>
              </a:r>
            </a:p>
            <a:p>
              <a:pPr algn="ctr"/>
              <a:r>
                <a:rPr lang="en-US" altLang="zh-CN" sz="2000">
                  <a:solidFill>
                    <a:srgbClr val="000000"/>
                  </a:solidFill>
                  <a:ea typeface="宋体" pitchFamily="2" charset="-122"/>
                </a:rPr>
                <a:t>E</a:t>
              </a:r>
            </a:p>
            <a:p>
              <a:pPr algn="ctr"/>
              <a:r>
                <a:rPr lang="en-US" altLang="zh-CN" sz="2000">
                  <a:solidFill>
                    <a:srgbClr val="000000"/>
                  </a:solidFill>
                  <a:ea typeface="宋体" pitchFamily="2" charset="-122"/>
                </a:rPr>
                <a:t>D</a:t>
              </a:r>
            </a:p>
            <a:p>
              <a:pPr algn="ctr"/>
              <a:r>
                <a:rPr lang="en-US" altLang="zh-CN" sz="2000">
                  <a:solidFill>
                    <a:srgbClr val="000000"/>
                  </a:solidFill>
                  <a:ea typeface="宋体" pitchFamily="2" charset="-122"/>
                </a:rPr>
                <a:t>U</a:t>
              </a:r>
            </a:p>
            <a:p>
              <a:pPr algn="ctr"/>
              <a:r>
                <a:rPr lang="en-US" altLang="zh-CN" sz="2000">
                  <a:solidFill>
                    <a:srgbClr val="000000"/>
                  </a:solidFill>
                  <a:ea typeface="宋体" pitchFamily="2" charset="-122"/>
                </a:rPr>
                <a:t>C</a:t>
              </a:r>
            </a:p>
            <a:p>
              <a:pPr algn="ctr"/>
              <a:r>
                <a:rPr lang="en-US" altLang="zh-CN" sz="2000">
                  <a:solidFill>
                    <a:srgbClr val="000000"/>
                  </a:solidFill>
                  <a:ea typeface="宋体" pitchFamily="2" charset="-122"/>
                </a:rPr>
                <a:t>E</a:t>
              </a:r>
            </a:p>
          </p:txBody>
        </p:sp>
        <p:grpSp>
          <p:nvGrpSpPr>
            <p:cNvPr id="3" name="Group 35"/>
            <p:cNvGrpSpPr>
              <a:grpSpLocks/>
            </p:cNvGrpSpPr>
            <p:nvPr/>
          </p:nvGrpSpPr>
          <p:grpSpPr bwMode="auto">
            <a:xfrm>
              <a:off x="4876800" y="1981200"/>
              <a:ext cx="1524000" cy="1447800"/>
              <a:chOff x="3072" y="1248"/>
              <a:chExt cx="960" cy="912"/>
            </a:xfrm>
          </p:grpSpPr>
          <p:sp>
            <p:nvSpPr>
              <p:cNvPr id="12325" name="Rectangle 36"/>
              <p:cNvSpPr>
                <a:spLocks noChangeArrowheads="1"/>
              </p:cNvSpPr>
              <p:nvPr/>
            </p:nvSpPr>
            <p:spPr bwMode="auto">
              <a:xfrm>
                <a:off x="3072" y="1248"/>
                <a:ext cx="960" cy="912"/>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12326" name="Text Box 37"/>
              <p:cNvSpPr txBox="1">
                <a:spLocks noChangeArrowheads="1"/>
              </p:cNvSpPr>
              <p:nvPr/>
            </p:nvSpPr>
            <p:spPr bwMode="auto">
              <a:xfrm>
                <a:off x="3115" y="1440"/>
                <a:ext cx="917" cy="442"/>
              </a:xfrm>
              <a:prstGeom prst="rect">
                <a:avLst/>
              </a:prstGeom>
              <a:noFill/>
              <a:ln w="9525">
                <a:noFill/>
                <a:miter lim="800000"/>
                <a:headEnd/>
                <a:tailEnd/>
              </a:ln>
              <a:effectLst/>
            </p:spPr>
            <p:txBody>
              <a:bodyPr wrap="none">
                <a:spAutoFit/>
              </a:bodyPr>
              <a:lstStyle/>
              <a:p>
                <a:pPr algn="ctr"/>
                <a:r>
                  <a:rPr lang="en-US" altLang="zh-CN" sz="2000">
                    <a:solidFill>
                      <a:srgbClr val="000000"/>
                    </a:solidFill>
                    <a:ea typeface="宋体" pitchFamily="2" charset="-122"/>
                  </a:rPr>
                  <a:t>Partitioning</a:t>
                </a:r>
              </a:p>
              <a:p>
                <a:pPr algn="ctr"/>
                <a:r>
                  <a:rPr lang="en-US" altLang="zh-CN" sz="2000">
                    <a:solidFill>
                      <a:srgbClr val="000000"/>
                    </a:solidFill>
                    <a:ea typeface="宋体" pitchFamily="2" charset="-122"/>
                  </a:rPr>
                  <a:t>Function</a:t>
                </a: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5">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9875">
                                            <p:txEl>
                                              <p:pRg st="6" end="6"/>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9875">
                                            <p:txEl>
                                              <p:pRg st="7" end="7"/>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876">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9876">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987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P spid="7987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381000" y="200025"/>
            <a:ext cx="8393113" cy="967593"/>
          </a:xfrm>
        </p:spPr>
        <p:txBody>
          <a:bodyPr>
            <a:normAutofit/>
          </a:bodyPr>
          <a:lstStyle/>
          <a:p>
            <a:pPr algn="ctr">
              <a:defRPr/>
            </a:pPr>
            <a:r>
              <a:rPr lang="en-US" altLang="zh-CN" sz="4000" b="0" dirty="0">
                <a:effectLst/>
                <a:ea typeface="宋体" pitchFamily="2" charset="-122"/>
              </a:rPr>
              <a:t>Functions in the Model</a:t>
            </a:r>
          </a:p>
        </p:txBody>
      </p:sp>
      <p:sp>
        <p:nvSpPr>
          <p:cNvPr id="98307" name="Rectangle 3"/>
          <p:cNvSpPr>
            <a:spLocks noGrp="1" noChangeArrowheads="1"/>
          </p:cNvSpPr>
          <p:nvPr>
            <p:ph idx="1"/>
          </p:nvPr>
        </p:nvSpPr>
        <p:spPr>
          <a:xfrm>
            <a:off x="675249" y="1447800"/>
            <a:ext cx="8258439" cy="4800600"/>
          </a:xfrm>
        </p:spPr>
        <p:txBody>
          <a:bodyPr/>
          <a:lstStyle/>
          <a:p>
            <a:pPr>
              <a:defRPr/>
            </a:pPr>
            <a:r>
              <a:rPr lang="en-US" altLang="zh-CN" dirty="0">
                <a:ea typeface="宋体" pitchFamily="2" charset="-122"/>
              </a:rPr>
              <a:t>Map</a:t>
            </a:r>
          </a:p>
          <a:p>
            <a:pPr lvl="1">
              <a:lnSpc>
                <a:spcPct val="97000"/>
              </a:lnSpc>
              <a:defRPr/>
            </a:pPr>
            <a:r>
              <a:rPr lang="en-GB" altLang="zh-CN" dirty="0">
                <a:ea typeface="宋体" pitchFamily="2" charset="-122"/>
              </a:rPr>
              <a:t>Process a key/value pair to generate intermediate key/value pairs</a:t>
            </a:r>
          </a:p>
          <a:p>
            <a:pPr>
              <a:defRPr/>
            </a:pPr>
            <a:r>
              <a:rPr lang="en-US" altLang="zh-CN" dirty="0">
                <a:ea typeface="宋体" pitchFamily="2" charset="-122"/>
              </a:rPr>
              <a:t>Reduce</a:t>
            </a:r>
          </a:p>
          <a:p>
            <a:pPr lvl="1">
              <a:lnSpc>
                <a:spcPct val="97000"/>
              </a:lnSpc>
              <a:defRPr/>
            </a:pPr>
            <a:r>
              <a:rPr lang="en-GB" altLang="zh-CN" dirty="0">
                <a:ea typeface="宋体" pitchFamily="2" charset="-122"/>
              </a:rPr>
              <a:t>Merge all intermediate values associated with the same key</a:t>
            </a:r>
          </a:p>
          <a:p>
            <a:pPr>
              <a:defRPr/>
            </a:pPr>
            <a:r>
              <a:rPr lang="en-US" altLang="zh-CN" dirty="0">
                <a:ea typeface="宋体" pitchFamily="2" charset="-122"/>
              </a:rPr>
              <a:t>Partition</a:t>
            </a:r>
          </a:p>
          <a:p>
            <a:pPr lvl="1">
              <a:defRPr/>
            </a:pPr>
            <a:r>
              <a:rPr lang="en-US" altLang="zh-CN" dirty="0">
                <a:ea typeface="宋体" pitchFamily="2" charset="-122"/>
              </a:rPr>
              <a:t>By default : </a:t>
            </a:r>
            <a:r>
              <a:rPr lang="en-US" altLang="zh-CN" dirty="0">
                <a:latin typeface="Courier New" pitchFamily="49" charset="0"/>
                <a:ea typeface="宋体" pitchFamily="2" charset="-122"/>
              </a:rPr>
              <a:t>hash(key) mod R</a:t>
            </a:r>
          </a:p>
          <a:p>
            <a:pPr lvl="1">
              <a:defRPr/>
            </a:pPr>
            <a:r>
              <a:rPr lang="en-US" altLang="zh-CN" dirty="0">
                <a:ea typeface="宋体" pitchFamily="2" charset="-122"/>
              </a:rPr>
              <a:t>Well balanced</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0"/>
          <p:cNvPicPr>
            <a:picLocks noChangeAspect="1" noChangeArrowheads="1"/>
          </p:cNvPicPr>
          <p:nvPr/>
        </p:nvPicPr>
        <p:blipFill>
          <a:blip r:embed="rId3"/>
          <a:srcRect/>
          <a:stretch>
            <a:fillRect/>
          </a:stretch>
        </p:blipFill>
        <p:spPr bwMode="auto">
          <a:xfrm>
            <a:off x="381000" y="962025"/>
            <a:ext cx="8374063" cy="454818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6"/>
          <p:cNvGrpSpPr>
            <a:grpSpLocks/>
          </p:cNvGrpSpPr>
          <p:nvPr/>
        </p:nvGrpSpPr>
        <p:grpSpPr bwMode="auto">
          <a:xfrm>
            <a:off x="609600" y="1524000"/>
            <a:ext cx="8248650" cy="5105400"/>
            <a:chOff x="609600" y="762000"/>
            <a:chExt cx="8248650" cy="5105400"/>
          </a:xfrm>
        </p:grpSpPr>
        <p:sp>
          <p:nvSpPr>
            <p:cNvPr id="13316" name="AutoShape 4"/>
            <p:cNvSpPr>
              <a:spLocks noChangeArrowheads="1"/>
            </p:cNvSpPr>
            <p:nvPr/>
          </p:nvSpPr>
          <p:spPr bwMode="auto">
            <a:xfrm>
              <a:off x="609600" y="762000"/>
              <a:ext cx="1371600" cy="5105400"/>
            </a:xfrm>
            <a:prstGeom prst="cube">
              <a:avLst>
                <a:gd name="adj" fmla="val 25000"/>
              </a:avLst>
            </a:prstGeom>
            <a:solidFill>
              <a:schemeClr val="tx2">
                <a:lumMod val="60000"/>
                <a:lumOff val="40000"/>
              </a:schemeClr>
            </a:solidFill>
            <a:ln w="9525">
              <a:solidFill>
                <a:schemeClr val="tx1"/>
              </a:solidFill>
              <a:miter lim="800000"/>
              <a:headEnd/>
              <a:tailEnd/>
            </a:ln>
          </p:spPr>
          <p:txBody>
            <a:bodyPr wrap="none" anchor="ctr"/>
            <a:lstStyle/>
            <a:p>
              <a:pPr algn="ctr" fontAlgn="auto">
                <a:spcBef>
                  <a:spcPts val="0"/>
                </a:spcBef>
                <a:spcAft>
                  <a:spcPts val="0"/>
                </a:spcAft>
                <a:defRPr/>
              </a:pPr>
              <a:r>
                <a:rPr lang="en-US" dirty="0">
                  <a:latin typeface="Calibri" pitchFamily="34" charset="0"/>
                  <a:cs typeface="+mn-cs"/>
                </a:rPr>
                <a:t>Cat</a:t>
              </a:r>
            </a:p>
            <a:p>
              <a:pPr algn="ctr" fontAlgn="auto">
                <a:spcBef>
                  <a:spcPts val="0"/>
                </a:spcBef>
                <a:spcAft>
                  <a:spcPts val="0"/>
                </a:spcAft>
                <a:defRPr/>
              </a:pPr>
              <a:endParaRPr lang="en-US" dirty="0">
                <a:latin typeface="Calibri" pitchFamily="34" charset="0"/>
                <a:cs typeface="+mn-cs"/>
              </a:endParaRPr>
            </a:p>
            <a:p>
              <a:pPr algn="ctr" fontAlgn="auto">
                <a:spcBef>
                  <a:spcPts val="0"/>
                </a:spcBef>
                <a:spcAft>
                  <a:spcPts val="0"/>
                </a:spcAft>
                <a:defRPr/>
              </a:pPr>
              <a:endParaRPr lang="en-US" dirty="0">
                <a:latin typeface="Calibri" pitchFamily="34" charset="0"/>
                <a:cs typeface="+mn-cs"/>
              </a:endParaRPr>
            </a:p>
            <a:p>
              <a:pPr algn="ctr" fontAlgn="auto">
                <a:spcBef>
                  <a:spcPts val="0"/>
                </a:spcBef>
                <a:spcAft>
                  <a:spcPts val="0"/>
                </a:spcAft>
                <a:defRPr/>
              </a:pPr>
              <a:endParaRPr lang="en-US" dirty="0">
                <a:latin typeface="Calibri" pitchFamily="34" charset="0"/>
                <a:cs typeface="+mn-cs"/>
              </a:endParaRPr>
            </a:p>
            <a:p>
              <a:pPr algn="ctr" fontAlgn="auto">
                <a:spcBef>
                  <a:spcPts val="0"/>
                </a:spcBef>
                <a:spcAft>
                  <a:spcPts val="0"/>
                </a:spcAft>
                <a:defRPr/>
              </a:pPr>
              <a:endParaRPr lang="en-US" dirty="0">
                <a:latin typeface="Calibri" pitchFamily="34" charset="0"/>
                <a:cs typeface="+mn-cs"/>
              </a:endParaRPr>
            </a:p>
            <a:p>
              <a:pPr algn="ctr" fontAlgn="auto">
                <a:spcBef>
                  <a:spcPts val="0"/>
                </a:spcBef>
                <a:spcAft>
                  <a:spcPts val="0"/>
                </a:spcAft>
                <a:defRPr/>
              </a:pPr>
              <a:r>
                <a:rPr lang="en-US" dirty="0">
                  <a:latin typeface="Calibri" pitchFamily="34" charset="0"/>
                  <a:cs typeface="+mn-cs"/>
                </a:rPr>
                <a:t>Bat</a:t>
              </a:r>
            </a:p>
            <a:p>
              <a:pPr algn="ctr" fontAlgn="auto">
                <a:spcBef>
                  <a:spcPts val="0"/>
                </a:spcBef>
                <a:spcAft>
                  <a:spcPts val="0"/>
                </a:spcAft>
                <a:defRPr/>
              </a:pPr>
              <a:endParaRPr lang="en-US" dirty="0">
                <a:latin typeface="Calibri" pitchFamily="34" charset="0"/>
                <a:cs typeface="+mn-cs"/>
              </a:endParaRPr>
            </a:p>
            <a:p>
              <a:pPr algn="ctr" fontAlgn="auto">
                <a:spcBef>
                  <a:spcPts val="0"/>
                </a:spcBef>
                <a:spcAft>
                  <a:spcPts val="0"/>
                </a:spcAft>
                <a:defRPr/>
              </a:pPr>
              <a:endParaRPr lang="en-US" dirty="0">
                <a:latin typeface="Calibri" pitchFamily="34" charset="0"/>
                <a:cs typeface="+mn-cs"/>
              </a:endParaRPr>
            </a:p>
            <a:p>
              <a:pPr algn="ctr" fontAlgn="auto">
                <a:spcBef>
                  <a:spcPts val="0"/>
                </a:spcBef>
                <a:spcAft>
                  <a:spcPts val="0"/>
                </a:spcAft>
                <a:defRPr/>
              </a:pPr>
              <a:r>
                <a:rPr lang="en-US" dirty="0">
                  <a:latin typeface="Calibri" pitchFamily="34" charset="0"/>
                  <a:cs typeface="+mn-cs"/>
                </a:rPr>
                <a:t>Dog</a:t>
              </a:r>
            </a:p>
            <a:p>
              <a:pPr algn="ctr" fontAlgn="auto">
                <a:spcBef>
                  <a:spcPts val="0"/>
                </a:spcBef>
                <a:spcAft>
                  <a:spcPts val="0"/>
                </a:spcAft>
                <a:defRPr/>
              </a:pPr>
              <a:endParaRPr lang="en-US" dirty="0">
                <a:latin typeface="Calibri" pitchFamily="34" charset="0"/>
                <a:cs typeface="+mn-cs"/>
              </a:endParaRPr>
            </a:p>
            <a:p>
              <a:pPr algn="ctr" fontAlgn="auto">
                <a:spcBef>
                  <a:spcPts val="0"/>
                </a:spcBef>
                <a:spcAft>
                  <a:spcPts val="0"/>
                </a:spcAft>
                <a:defRPr/>
              </a:pPr>
              <a:endParaRPr lang="en-US" dirty="0">
                <a:latin typeface="Calibri" pitchFamily="34" charset="0"/>
                <a:cs typeface="+mn-cs"/>
              </a:endParaRPr>
            </a:p>
            <a:p>
              <a:pPr algn="ctr" fontAlgn="auto">
                <a:spcBef>
                  <a:spcPts val="0"/>
                </a:spcBef>
                <a:spcAft>
                  <a:spcPts val="0"/>
                </a:spcAft>
                <a:defRPr/>
              </a:pPr>
              <a:r>
                <a:rPr lang="en-US" dirty="0">
                  <a:latin typeface="Calibri" pitchFamily="34" charset="0"/>
                  <a:cs typeface="+mn-cs"/>
                </a:rPr>
                <a:t>Other </a:t>
              </a:r>
            </a:p>
            <a:p>
              <a:pPr algn="ctr" fontAlgn="auto">
                <a:spcBef>
                  <a:spcPts val="0"/>
                </a:spcBef>
                <a:spcAft>
                  <a:spcPts val="0"/>
                </a:spcAft>
                <a:defRPr/>
              </a:pPr>
              <a:r>
                <a:rPr lang="en-US" dirty="0">
                  <a:latin typeface="Calibri" pitchFamily="34" charset="0"/>
                  <a:cs typeface="+mn-cs"/>
                </a:rPr>
                <a:t>Words</a:t>
              </a:r>
            </a:p>
            <a:p>
              <a:pPr algn="ctr" fontAlgn="auto">
                <a:spcBef>
                  <a:spcPts val="0"/>
                </a:spcBef>
                <a:spcAft>
                  <a:spcPts val="0"/>
                </a:spcAft>
                <a:defRPr/>
              </a:pPr>
              <a:r>
                <a:rPr lang="en-US" dirty="0">
                  <a:latin typeface="Calibri" pitchFamily="34" charset="0"/>
                  <a:cs typeface="+mn-cs"/>
                </a:rPr>
                <a:t>(size:</a:t>
              </a:r>
            </a:p>
            <a:p>
              <a:pPr algn="ctr" fontAlgn="auto">
                <a:spcBef>
                  <a:spcPts val="0"/>
                </a:spcBef>
                <a:spcAft>
                  <a:spcPts val="0"/>
                </a:spcAft>
                <a:defRPr/>
              </a:pPr>
              <a:r>
                <a:rPr lang="en-US" dirty="0" err="1">
                  <a:latin typeface="Calibri" pitchFamily="34" charset="0"/>
                  <a:cs typeface="+mn-cs"/>
                </a:rPr>
                <a:t>TByte</a:t>
              </a:r>
              <a:r>
                <a:rPr lang="en-US" dirty="0">
                  <a:latin typeface="Calibri" pitchFamily="34" charset="0"/>
                  <a:cs typeface="+mn-cs"/>
                </a:rPr>
                <a:t>)</a:t>
              </a:r>
            </a:p>
          </p:txBody>
        </p:sp>
        <p:sp>
          <p:nvSpPr>
            <p:cNvPr id="18439" name="AutoShape 5"/>
            <p:cNvSpPr>
              <a:spLocks noChangeArrowheads="1"/>
            </p:cNvSpPr>
            <p:nvPr/>
          </p:nvSpPr>
          <p:spPr bwMode="auto">
            <a:xfrm>
              <a:off x="3657600" y="1143000"/>
              <a:ext cx="1143000" cy="609600"/>
            </a:xfrm>
            <a:prstGeom prst="roundRect">
              <a:avLst>
                <a:gd name="adj" fmla="val 16667"/>
              </a:avLst>
            </a:prstGeom>
            <a:solidFill>
              <a:srgbClr val="FC80D0"/>
            </a:solidFill>
            <a:ln w="9525">
              <a:solidFill>
                <a:schemeClr val="tx1"/>
              </a:solidFill>
              <a:round/>
              <a:headEnd/>
              <a:tailEnd/>
            </a:ln>
          </p:spPr>
          <p:txBody>
            <a:bodyPr wrap="none" anchor="ctr"/>
            <a:lstStyle/>
            <a:p>
              <a:pPr algn="ctr"/>
              <a:r>
                <a:rPr lang="en-US">
                  <a:latin typeface="Calibri" pitchFamily="34" charset="0"/>
                </a:rPr>
                <a:t>map</a:t>
              </a:r>
            </a:p>
          </p:txBody>
        </p:sp>
        <p:sp>
          <p:nvSpPr>
            <p:cNvPr id="18440" name="AutoShape 6"/>
            <p:cNvSpPr>
              <a:spLocks noChangeArrowheads="1"/>
            </p:cNvSpPr>
            <p:nvPr/>
          </p:nvSpPr>
          <p:spPr bwMode="auto">
            <a:xfrm>
              <a:off x="3657600" y="4114800"/>
              <a:ext cx="1143000" cy="609600"/>
            </a:xfrm>
            <a:prstGeom prst="roundRect">
              <a:avLst>
                <a:gd name="adj" fmla="val 16667"/>
              </a:avLst>
            </a:prstGeom>
            <a:solidFill>
              <a:srgbClr val="FC80D0"/>
            </a:solidFill>
            <a:ln w="9525">
              <a:solidFill>
                <a:schemeClr val="tx1"/>
              </a:solidFill>
              <a:round/>
              <a:headEnd/>
              <a:tailEnd/>
            </a:ln>
          </p:spPr>
          <p:txBody>
            <a:bodyPr wrap="none" anchor="ctr"/>
            <a:lstStyle/>
            <a:p>
              <a:pPr algn="ctr"/>
              <a:r>
                <a:rPr lang="en-US">
                  <a:latin typeface="Calibri" pitchFamily="34" charset="0"/>
                </a:rPr>
                <a:t>map</a:t>
              </a:r>
            </a:p>
          </p:txBody>
        </p:sp>
        <p:sp>
          <p:nvSpPr>
            <p:cNvPr id="18441" name="AutoShape 7"/>
            <p:cNvSpPr>
              <a:spLocks noChangeArrowheads="1"/>
            </p:cNvSpPr>
            <p:nvPr/>
          </p:nvSpPr>
          <p:spPr bwMode="auto">
            <a:xfrm>
              <a:off x="3657600" y="3124200"/>
              <a:ext cx="1143000" cy="609600"/>
            </a:xfrm>
            <a:prstGeom prst="roundRect">
              <a:avLst>
                <a:gd name="adj" fmla="val 16667"/>
              </a:avLst>
            </a:prstGeom>
            <a:solidFill>
              <a:srgbClr val="FC80D0"/>
            </a:solidFill>
            <a:ln w="9525">
              <a:solidFill>
                <a:schemeClr val="tx1"/>
              </a:solidFill>
              <a:round/>
              <a:headEnd/>
              <a:tailEnd/>
            </a:ln>
          </p:spPr>
          <p:txBody>
            <a:bodyPr wrap="none" anchor="ctr"/>
            <a:lstStyle/>
            <a:p>
              <a:pPr algn="ctr"/>
              <a:r>
                <a:rPr lang="en-US">
                  <a:latin typeface="Calibri" pitchFamily="34" charset="0"/>
                </a:rPr>
                <a:t>map</a:t>
              </a:r>
            </a:p>
          </p:txBody>
        </p:sp>
        <p:sp>
          <p:nvSpPr>
            <p:cNvPr id="18442" name="AutoShape 8"/>
            <p:cNvSpPr>
              <a:spLocks noChangeArrowheads="1"/>
            </p:cNvSpPr>
            <p:nvPr/>
          </p:nvSpPr>
          <p:spPr bwMode="auto">
            <a:xfrm>
              <a:off x="3657600" y="2057400"/>
              <a:ext cx="1143000" cy="609600"/>
            </a:xfrm>
            <a:prstGeom prst="roundRect">
              <a:avLst>
                <a:gd name="adj" fmla="val 16667"/>
              </a:avLst>
            </a:prstGeom>
            <a:solidFill>
              <a:srgbClr val="FC80D0"/>
            </a:solidFill>
            <a:ln w="9525">
              <a:solidFill>
                <a:schemeClr val="tx1"/>
              </a:solidFill>
              <a:round/>
              <a:headEnd/>
              <a:tailEnd/>
            </a:ln>
          </p:spPr>
          <p:txBody>
            <a:bodyPr wrap="none" anchor="ctr"/>
            <a:lstStyle/>
            <a:p>
              <a:pPr algn="ctr"/>
              <a:r>
                <a:rPr lang="en-US">
                  <a:latin typeface="Calibri" pitchFamily="34" charset="0"/>
                </a:rPr>
                <a:t>map</a:t>
              </a:r>
            </a:p>
          </p:txBody>
        </p:sp>
        <p:sp>
          <p:nvSpPr>
            <p:cNvPr id="18443" name="AutoShape 9"/>
            <p:cNvSpPr>
              <a:spLocks noChangeArrowheads="1"/>
            </p:cNvSpPr>
            <p:nvPr/>
          </p:nvSpPr>
          <p:spPr bwMode="auto">
            <a:xfrm>
              <a:off x="2362200" y="1295400"/>
              <a:ext cx="914400" cy="533400"/>
            </a:xfrm>
            <a:prstGeom prst="cube">
              <a:avLst>
                <a:gd name="adj" fmla="val 25000"/>
              </a:avLst>
            </a:prstGeom>
            <a:solidFill>
              <a:schemeClr val="accent1"/>
            </a:solidFill>
            <a:ln w="9525">
              <a:solidFill>
                <a:schemeClr val="tx1"/>
              </a:solidFill>
              <a:miter lim="800000"/>
              <a:headEnd/>
              <a:tailEnd/>
            </a:ln>
          </p:spPr>
          <p:txBody>
            <a:bodyPr wrap="none" anchor="ctr"/>
            <a:lstStyle/>
            <a:p>
              <a:pPr algn="ctr"/>
              <a:r>
                <a:rPr lang="en-US">
                  <a:latin typeface="Calibri" pitchFamily="34" charset="0"/>
                </a:rPr>
                <a:t>split</a:t>
              </a:r>
            </a:p>
          </p:txBody>
        </p:sp>
        <p:sp>
          <p:nvSpPr>
            <p:cNvPr id="18444" name="AutoShape 10"/>
            <p:cNvSpPr>
              <a:spLocks noChangeArrowheads="1"/>
            </p:cNvSpPr>
            <p:nvPr/>
          </p:nvSpPr>
          <p:spPr bwMode="auto">
            <a:xfrm>
              <a:off x="2362200" y="2133600"/>
              <a:ext cx="914400" cy="533400"/>
            </a:xfrm>
            <a:prstGeom prst="cube">
              <a:avLst>
                <a:gd name="adj" fmla="val 25000"/>
              </a:avLst>
            </a:prstGeom>
            <a:solidFill>
              <a:schemeClr val="accent1"/>
            </a:solidFill>
            <a:ln w="9525">
              <a:solidFill>
                <a:schemeClr val="tx1"/>
              </a:solidFill>
              <a:miter lim="800000"/>
              <a:headEnd/>
              <a:tailEnd/>
            </a:ln>
          </p:spPr>
          <p:txBody>
            <a:bodyPr wrap="none" anchor="ctr"/>
            <a:lstStyle/>
            <a:p>
              <a:pPr algn="ctr"/>
              <a:r>
                <a:rPr lang="en-US">
                  <a:latin typeface="Calibri" pitchFamily="34" charset="0"/>
                </a:rPr>
                <a:t>split</a:t>
              </a:r>
            </a:p>
          </p:txBody>
        </p:sp>
        <p:sp>
          <p:nvSpPr>
            <p:cNvPr id="18445" name="AutoShape 11"/>
            <p:cNvSpPr>
              <a:spLocks noChangeArrowheads="1"/>
            </p:cNvSpPr>
            <p:nvPr/>
          </p:nvSpPr>
          <p:spPr bwMode="auto">
            <a:xfrm>
              <a:off x="2362200" y="3200400"/>
              <a:ext cx="914400" cy="533400"/>
            </a:xfrm>
            <a:prstGeom prst="cube">
              <a:avLst>
                <a:gd name="adj" fmla="val 25000"/>
              </a:avLst>
            </a:prstGeom>
            <a:solidFill>
              <a:schemeClr val="accent1"/>
            </a:solidFill>
            <a:ln w="9525">
              <a:solidFill>
                <a:schemeClr val="tx1"/>
              </a:solidFill>
              <a:miter lim="800000"/>
              <a:headEnd/>
              <a:tailEnd/>
            </a:ln>
          </p:spPr>
          <p:txBody>
            <a:bodyPr wrap="none" anchor="ctr"/>
            <a:lstStyle/>
            <a:p>
              <a:pPr algn="ctr"/>
              <a:r>
                <a:rPr lang="en-US">
                  <a:latin typeface="Calibri" pitchFamily="34" charset="0"/>
                </a:rPr>
                <a:t>split</a:t>
              </a:r>
            </a:p>
          </p:txBody>
        </p:sp>
        <p:sp>
          <p:nvSpPr>
            <p:cNvPr id="18446" name="AutoShape 12"/>
            <p:cNvSpPr>
              <a:spLocks noChangeArrowheads="1"/>
            </p:cNvSpPr>
            <p:nvPr/>
          </p:nvSpPr>
          <p:spPr bwMode="auto">
            <a:xfrm>
              <a:off x="2362200" y="4191000"/>
              <a:ext cx="914400" cy="533400"/>
            </a:xfrm>
            <a:prstGeom prst="cube">
              <a:avLst>
                <a:gd name="adj" fmla="val 25000"/>
              </a:avLst>
            </a:prstGeom>
            <a:solidFill>
              <a:schemeClr val="accent1"/>
            </a:solidFill>
            <a:ln w="9525">
              <a:solidFill>
                <a:schemeClr val="tx1"/>
              </a:solidFill>
              <a:miter lim="800000"/>
              <a:headEnd/>
              <a:tailEnd/>
            </a:ln>
          </p:spPr>
          <p:txBody>
            <a:bodyPr wrap="none" anchor="ctr"/>
            <a:lstStyle/>
            <a:p>
              <a:pPr algn="ctr"/>
              <a:r>
                <a:rPr lang="en-US">
                  <a:latin typeface="Calibri" pitchFamily="34" charset="0"/>
                </a:rPr>
                <a:t>split</a:t>
              </a:r>
            </a:p>
          </p:txBody>
        </p:sp>
        <p:sp>
          <p:nvSpPr>
            <p:cNvPr id="18447" name="Line 13"/>
            <p:cNvSpPr>
              <a:spLocks noChangeShapeType="1"/>
            </p:cNvSpPr>
            <p:nvPr/>
          </p:nvSpPr>
          <p:spPr bwMode="auto">
            <a:xfrm>
              <a:off x="1981200" y="1676400"/>
              <a:ext cx="381000" cy="0"/>
            </a:xfrm>
            <a:prstGeom prst="line">
              <a:avLst/>
            </a:prstGeom>
            <a:noFill/>
            <a:ln w="9525">
              <a:solidFill>
                <a:schemeClr val="tx1"/>
              </a:solidFill>
              <a:round/>
              <a:headEnd/>
              <a:tailEnd type="triangle" w="med" len="med"/>
            </a:ln>
          </p:spPr>
          <p:txBody>
            <a:bodyPr/>
            <a:lstStyle/>
            <a:p>
              <a:endParaRPr lang="en-IN"/>
            </a:p>
          </p:txBody>
        </p:sp>
        <p:sp>
          <p:nvSpPr>
            <p:cNvPr id="18448" name="Line 14"/>
            <p:cNvSpPr>
              <a:spLocks noChangeShapeType="1"/>
            </p:cNvSpPr>
            <p:nvPr/>
          </p:nvSpPr>
          <p:spPr bwMode="auto">
            <a:xfrm>
              <a:off x="1981200" y="2438400"/>
              <a:ext cx="381000" cy="0"/>
            </a:xfrm>
            <a:prstGeom prst="line">
              <a:avLst/>
            </a:prstGeom>
            <a:noFill/>
            <a:ln w="9525">
              <a:solidFill>
                <a:schemeClr val="tx1"/>
              </a:solidFill>
              <a:round/>
              <a:headEnd/>
              <a:tailEnd type="triangle" w="med" len="med"/>
            </a:ln>
          </p:spPr>
          <p:txBody>
            <a:bodyPr/>
            <a:lstStyle/>
            <a:p>
              <a:endParaRPr lang="en-IN"/>
            </a:p>
          </p:txBody>
        </p:sp>
        <p:sp>
          <p:nvSpPr>
            <p:cNvPr id="18449" name="Line 15"/>
            <p:cNvSpPr>
              <a:spLocks noChangeShapeType="1"/>
            </p:cNvSpPr>
            <p:nvPr/>
          </p:nvSpPr>
          <p:spPr bwMode="auto">
            <a:xfrm>
              <a:off x="1981200" y="3581400"/>
              <a:ext cx="381000" cy="0"/>
            </a:xfrm>
            <a:prstGeom prst="line">
              <a:avLst/>
            </a:prstGeom>
            <a:noFill/>
            <a:ln w="9525">
              <a:solidFill>
                <a:schemeClr val="tx1"/>
              </a:solidFill>
              <a:round/>
              <a:headEnd/>
              <a:tailEnd type="triangle" w="med" len="med"/>
            </a:ln>
          </p:spPr>
          <p:txBody>
            <a:bodyPr/>
            <a:lstStyle/>
            <a:p>
              <a:endParaRPr lang="en-IN"/>
            </a:p>
          </p:txBody>
        </p:sp>
        <p:sp>
          <p:nvSpPr>
            <p:cNvPr id="18450" name="Line 16"/>
            <p:cNvSpPr>
              <a:spLocks noChangeShapeType="1"/>
            </p:cNvSpPr>
            <p:nvPr/>
          </p:nvSpPr>
          <p:spPr bwMode="auto">
            <a:xfrm>
              <a:off x="1981200" y="4572000"/>
              <a:ext cx="381000" cy="0"/>
            </a:xfrm>
            <a:prstGeom prst="line">
              <a:avLst/>
            </a:prstGeom>
            <a:noFill/>
            <a:ln w="9525">
              <a:solidFill>
                <a:schemeClr val="tx1"/>
              </a:solidFill>
              <a:round/>
              <a:headEnd/>
              <a:tailEnd type="triangle" w="med" len="med"/>
            </a:ln>
          </p:spPr>
          <p:txBody>
            <a:bodyPr/>
            <a:lstStyle/>
            <a:p>
              <a:endParaRPr lang="en-IN"/>
            </a:p>
          </p:txBody>
        </p:sp>
        <p:sp>
          <p:nvSpPr>
            <p:cNvPr id="18451" name="Line 17"/>
            <p:cNvSpPr>
              <a:spLocks noChangeShapeType="1"/>
            </p:cNvSpPr>
            <p:nvPr/>
          </p:nvSpPr>
          <p:spPr bwMode="auto">
            <a:xfrm>
              <a:off x="3276600" y="1447800"/>
              <a:ext cx="381000" cy="0"/>
            </a:xfrm>
            <a:prstGeom prst="line">
              <a:avLst/>
            </a:prstGeom>
            <a:noFill/>
            <a:ln w="9525">
              <a:solidFill>
                <a:schemeClr val="tx1"/>
              </a:solidFill>
              <a:round/>
              <a:headEnd/>
              <a:tailEnd type="triangle" w="med" len="med"/>
            </a:ln>
          </p:spPr>
          <p:txBody>
            <a:bodyPr/>
            <a:lstStyle/>
            <a:p>
              <a:endParaRPr lang="en-IN"/>
            </a:p>
          </p:txBody>
        </p:sp>
        <p:sp>
          <p:nvSpPr>
            <p:cNvPr id="18452" name="Line 18"/>
            <p:cNvSpPr>
              <a:spLocks noChangeShapeType="1"/>
            </p:cNvSpPr>
            <p:nvPr/>
          </p:nvSpPr>
          <p:spPr bwMode="auto">
            <a:xfrm>
              <a:off x="3276600" y="2438400"/>
              <a:ext cx="381000" cy="0"/>
            </a:xfrm>
            <a:prstGeom prst="line">
              <a:avLst/>
            </a:prstGeom>
            <a:noFill/>
            <a:ln w="9525">
              <a:solidFill>
                <a:schemeClr val="tx1"/>
              </a:solidFill>
              <a:round/>
              <a:headEnd/>
              <a:tailEnd type="triangle" w="med" len="med"/>
            </a:ln>
          </p:spPr>
          <p:txBody>
            <a:bodyPr/>
            <a:lstStyle/>
            <a:p>
              <a:endParaRPr lang="en-IN"/>
            </a:p>
          </p:txBody>
        </p:sp>
        <p:sp>
          <p:nvSpPr>
            <p:cNvPr id="18453" name="Line 19"/>
            <p:cNvSpPr>
              <a:spLocks noChangeShapeType="1"/>
            </p:cNvSpPr>
            <p:nvPr/>
          </p:nvSpPr>
          <p:spPr bwMode="auto">
            <a:xfrm>
              <a:off x="3276600" y="3429000"/>
              <a:ext cx="381000" cy="0"/>
            </a:xfrm>
            <a:prstGeom prst="line">
              <a:avLst/>
            </a:prstGeom>
            <a:noFill/>
            <a:ln w="9525">
              <a:solidFill>
                <a:schemeClr val="tx1"/>
              </a:solidFill>
              <a:round/>
              <a:headEnd/>
              <a:tailEnd type="triangle" w="med" len="med"/>
            </a:ln>
          </p:spPr>
          <p:txBody>
            <a:bodyPr/>
            <a:lstStyle/>
            <a:p>
              <a:endParaRPr lang="en-IN"/>
            </a:p>
          </p:txBody>
        </p:sp>
        <p:sp>
          <p:nvSpPr>
            <p:cNvPr id="18454" name="Line 20"/>
            <p:cNvSpPr>
              <a:spLocks noChangeShapeType="1"/>
            </p:cNvSpPr>
            <p:nvPr/>
          </p:nvSpPr>
          <p:spPr bwMode="auto">
            <a:xfrm>
              <a:off x="3276600" y="4419600"/>
              <a:ext cx="381000" cy="0"/>
            </a:xfrm>
            <a:prstGeom prst="line">
              <a:avLst/>
            </a:prstGeom>
            <a:noFill/>
            <a:ln w="9525">
              <a:solidFill>
                <a:schemeClr val="tx1"/>
              </a:solidFill>
              <a:round/>
              <a:headEnd/>
              <a:tailEnd type="triangle" w="med" len="med"/>
            </a:ln>
          </p:spPr>
          <p:txBody>
            <a:bodyPr/>
            <a:lstStyle/>
            <a:p>
              <a:endParaRPr lang="en-IN"/>
            </a:p>
          </p:txBody>
        </p:sp>
        <p:sp>
          <p:nvSpPr>
            <p:cNvPr id="18455" name="AutoShape 21"/>
            <p:cNvSpPr>
              <a:spLocks noChangeArrowheads="1"/>
            </p:cNvSpPr>
            <p:nvPr/>
          </p:nvSpPr>
          <p:spPr bwMode="auto">
            <a:xfrm rot="16200000" flipH="1">
              <a:off x="5467350" y="857250"/>
              <a:ext cx="609600" cy="1104900"/>
            </a:xfrm>
            <a:custGeom>
              <a:avLst/>
              <a:gdLst>
                <a:gd name="T0" fmla="*/ 2147483647 w 21600"/>
                <a:gd name="T1" fmla="*/ 2147483647 h 21600"/>
                <a:gd name="T2" fmla="*/ 2147483647 w 21600"/>
                <a:gd name="T3" fmla="*/ 2147483647 h 21600"/>
                <a:gd name="T4" fmla="*/ 1712884618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2"/>
            </a:solidFill>
            <a:ln w="9525">
              <a:solidFill>
                <a:schemeClr val="tx1"/>
              </a:solidFill>
              <a:miter lim="800000"/>
              <a:headEnd/>
              <a:tailEnd/>
            </a:ln>
          </p:spPr>
          <p:txBody>
            <a:bodyPr vert="eaVert" wrap="none" anchor="ctr"/>
            <a:lstStyle/>
            <a:p>
              <a:pPr algn="ctr"/>
              <a:r>
                <a:rPr lang="en-US">
                  <a:latin typeface="Calibri" pitchFamily="34" charset="0"/>
                </a:rPr>
                <a:t>combine</a:t>
              </a:r>
            </a:p>
          </p:txBody>
        </p:sp>
        <p:sp>
          <p:nvSpPr>
            <p:cNvPr id="13334" name="AutoShape 22"/>
            <p:cNvSpPr>
              <a:spLocks noChangeArrowheads="1"/>
            </p:cNvSpPr>
            <p:nvPr/>
          </p:nvSpPr>
          <p:spPr bwMode="auto">
            <a:xfrm rot="16200000" flipH="1">
              <a:off x="5505450" y="1809750"/>
              <a:ext cx="609600" cy="1104900"/>
            </a:xfrm>
            <a:custGeom>
              <a:avLst/>
              <a:gdLst>
                <a:gd name="T0" fmla="*/ 15053735 w 21600"/>
                <a:gd name="T1" fmla="*/ 28259355 h 21600"/>
                <a:gd name="T2" fmla="*/ 8602134 w 21600"/>
                <a:gd name="T3" fmla="*/ 56518709 h 21600"/>
                <a:gd name="T4" fmla="*/ 2150533 w 21600"/>
                <a:gd name="T5" fmla="*/ 28259355 h 21600"/>
                <a:gd name="T6" fmla="*/ 8602134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5"/>
            </a:solidFill>
            <a:ln w="9525">
              <a:solidFill>
                <a:schemeClr val="tx1"/>
              </a:solidFill>
              <a:miter lim="800000"/>
              <a:headEnd/>
              <a:tailEnd/>
            </a:ln>
          </p:spPr>
          <p:txBody>
            <a:bodyPr vert="eaVert" wrap="none" anchor="ctr"/>
            <a:lstStyle/>
            <a:p>
              <a:pPr algn="ctr" fontAlgn="auto">
                <a:spcBef>
                  <a:spcPts val="0"/>
                </a:spcBef>
                <a:spcAft>
                  <a:spcPts val="0"/>
                </a:spcAft>
                <a:defRPr/>
              </a:pPr>
              <a:r>
                <a:rPr lang="en-US" dirty="0">
                  <a:latin typeface="Calibri" pitchFamily="34" charset="0"/>
                  <a:cs typeface="+mn-cs"/>
                </a:rPr>
                <a:t>combine</a:t>
              </a:r>
            </a:p>
          </p:txBody>
        </p:sp>
        <p:sp>
          <p:nvSpPr>
            <p:cNvPr id="13335" name="AutoShape 23"/>
            <p:cNvSpPr>
              <a:spLocks noChangeArrowheads="1"/>
            </p:cNvSpPr>
            <p:nvPr/>
          </p:nvSpPr>
          <p:spPr bwMode="auto">
            <a:xfrm rot="16200000" flipH="1">
              <a:off x="5505450" y="2952750"/>
              <a:ext cx="609600" cy="1104900"/>
            </a:xfrm>
            <a:custGeom>
              <a:avLst/>
              <a:gdLst>
                <a:gd name="T0" fmla="*/ 15053735 w 21600"/>
                <a:gd name="T1" fmla="*/ 28259355 h 21600"/>
                <a:gd name="T2" fmla="*/ 8602134 w 21600"/>
                <a:gd name="T3" fmla="*/ 56518709 h 21600"/>
                <a:gd name="T4" fmla="*/ 2150533 w 21600"/>
                <a:gd name="T5" fmla="*/ 28259355 h 21600"/>
                <a:gd name="T6" fmla="*/ 8602134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2">
                <a:lumMod val="40000"/>
                <a:lumOff val="60000"/>
              </a:schemeClr>
            </a:solidFill>
            <a:ln w="9525">
              <a:solidFill>
                <a:schemeClr val="tx1"/>
              </a:solidFill>
              <a:miter lim="800000"/>
              <a:headEnd/>
              <a:tailEnd/>
            </a:ln>
          </p:spPr>
          <p:txBody>
            <a:bodyPr vert="eaVert" wrap="none" anchor="ctr"/>
            <a:lstStyle/>
            <a:p>
              <a:pPr algn="ctr" fontAlgn="auto">
                <a:spcBef>
                  <a:spcPts val="0"/>
                </a:spcBef>
                <a:spcAft>
                  <a:spcPts val="0"/>
                </a:spcAft>
                <a:defRPr/>
              </a:pPr>
              <a:r>
                <a:rPr lang="en-US" dirty="0">
                  <a:latin typeface="Calibri" pitchFamily="34" charset="0"/>
                  <a:cs typeface="+mn-cs"/>
                </a:rPr>
                <a:t>combine</a:t>
              </a:r>
            </a:p>
          </p:txBody>
        </p:sp>
        <p:cxnSp>
          <p:nvCxnSpPr>
            <p:cNvPr id="18458" name="AutoShape 26"/>
            <p:cNvCxnSpPr>
              <a:cxnSpLocks noChangeShapeType="1"/>
              <a:stCxn id="18442" idx="3"/>
              <a:endCxn id="18455" idx="3"/>
            </p:cNvCxnSpPr>
            <p:nvPr/>
          </p:nvCxnSpPr>
          <p:spPr bwMode="auto">
            <a:xfrm flipV="1">
              <a:off x="4800600" y="1409700"/>
              <a:ext cx="419100" cy="952500"/>
            </a:xfrm>
            <a:prstGeom prst="straightConnector1">
              <a:avLst/>
            </a:prstGeom>
            <a:noFill/>
            <a:ln w="9525">
              <a:solidFill>
                <a:schemeClr val="tx1"/>
              </a:solidFill>
              <a:round/>
              <a:headEnd/>
              <a:tailEnd type="triangle" w="med" len="med"/>
            </a:ln>
          </p:spPr>
        </p:cxnSp>
        <p:cxnSp>
          <p:nvCxnSpPr>
            <p:cNvPr id="18459" name="AutoShape 28"/>
            <p:cNvCxnSpPr>
              <a:cxnSpLocks noChangeShapeType="1"/>
              <a:stCxn id="18439" idx="3"/>
              <a:endCxn id="18455" idx="3"/>
            </p:cNvCxnSpPr>
            <p:nvPr/>
          </p:nvCxnSpPr>
          <p:spPr bwMode="auto">
            <a:xfrm flipV="1">
              <a:off x="4800600" y="1409700"/>
              <a:ext cx="419100" cy="38100"/>
            </a:xfrm>
            <a:prstGeom prst="straightConnector1">
              <a:avLst/>
            </a:prstGeom>
            <a:noFill/>
            <a:ln w="9525">
              <a:solidFill>
                <a:schemeClr val="tx1"/>
              </a:solidFill>
              <a:round/>
              <a:headEnd/>
              <a:tailEnd type="triangle" w="med" len="med"/>
            </a:ln>
          </p:spPr>
        </p:cxnSp>
        <p:cxnSp>
          <p:nvCxnSpPr>
            <p:cNvPr id="18460" name="AutoShape 30"/>
            <p:cNvCxnSpPr>
              <a:cxnSpLocks noChangeShapeType="1"/>
              <a:stCxn id="18441" idx="3"/>
              <a:endCxn id="18455" idx="3"/>
            </p:cNvCxnSpPr>
            <p:nvPr/>
          </p:nvCxnSpPr>
          <p:spPr bwMode="auto">
            <a:xfrm flipV="1">
              <a:off x="4800600" y="1409700"/>
              <a:ext cx="419100" cy="2019300"/>
            </a:xfrm>
            <a:prstGeom prst="straightConnector1">
              <a:avLst/>
            </a:prstGeom>
            <a:noFill/>
            <a:ln w="9525">
              <a:solidFill>
                <a:schemeClr val="tx1"/>
              </a:solidFill>
              <a:round/>
              <a:headEnd/>
              <a:tailEnd type="triangle" w="med" len="med"/>
            </a:ln>
          </p:spPr>
        </p:cxnSp>
        <p:cxnSp>
          <p:nvCxnSpPr>
            <p:cNvPr id="18461" name="AutoShape 31"/>
            <p:cNvCxnSpPr>
              <a:cxnSpLocks noChangeShapeType="1"/>
              <a:stCxn id="18440" idx="3"/>
              <a:endCxn id="18455" idx="3"/>
            </p:cNvCxnSpPr>
            <p:nvPr/>
          </p:nvCxnSpPr>
          <p:spPr bwMode="auto">
            <a:xfrm flipV="1">
              <a:off x="4800600" y="1409700"/>
              <a:ext cx="419100" cy="3009900"/>
            </a:xfrm>
            <a:prstGeom prst="straightConnector1">
              <a:avLst/>
            </a:prstGeom>
            <a:noFill/>
            <a:ln w="9525">
              <a:solidFill>
                <a:schemeClr val="tx1"/>
              </a:solidFill>
              <a:round/>
              <a:headEnd/>
              <a:tailEnd type="triangle" w="med" len="med"/>
            </a:ln>
          </p:spPr>
        </p:cxnSp>
        <p:cxnSp>
          <p:nvCxnSpPr>
            <p:cNvPr id="18462" name="AutoShape 32"/>
            <p:cNvCxnSpPr>
              <a:cxnSpLocks noChangeShapeType="1"/>
              <a:stCxn id="18439" idx="3"/>
              <a:endCxn id="13334" idx="3"/>
            </p:cNvCxnSpPr>
            <p:nvPr/>
          </p:nvCxnSpPr>
          <p:spPr bwMode="auto">
            <a:xfrm>
              <a:off x="4800600" y="1447800"/>
              <a:ext cx="457200" cy="914400"/>
            </a:xfrm>
            <a:prstGeom prst="straightConnector1">
              <a:avLst/>
            </a:prstGeom>
            <a:noFill/>
            <a:ln w="9525">
              <a:solidFill>
                <a:schemeClr val="tx1"/>
              </a:solidFill>
              <a:round/>
              <a:headEnd/>
              <a:tailEnd type="triangle" w="med" len="med"/>
            </a:ln>
          </p:spPr>
        </p:cxnSp>
        <p:cxnSp>
          <p:nvCxnSpPr>
            <p:cNvPr id="18463" name="AutoShape 33"/>
            <p:cNvCxnSpPr>
              <a:cxnSpLocks noChangeShapeType="1"/>
              <a:stCxn id="18439" idx="3"/>
              <a:endCxn id="13335" idx="3"/>
            </p:cNvCxnSpPr>
            <p:nvPr/>
          </p:nvCxnSpPr>
          <p:spPr bwMode="auto">
            <a:xfrm>
              <a:off x="4800600" y="1447800"/>
              <a:ext cx="457200" cy="2057400"/>
            </a:xfrm>
            <a:prstGeom prst="straightConnector1">
              <a:avLst/>
            </a:prstGeom>
            <a:noFill/>
            <a:ln w="9525">
              <a:solidFill>
                <a:schemeClr val="tx1"/>
              </a:solidFill>
              <a:round/>
              <a:headEnd/>
              <a:tailEnd type="triangle" w="med" len="med"/>
            </a:ln>
          </p:spPr>
        </p:cxnSp>
        <p:cxnSp>
          <p:nvCxnSpPr>
            <p:cNvPr id="18464" name="AutoShape 35"/>
            <p:cNvCxnSpPr>
              <a:cxnSpLocks noChangeShapeType="1"/>
              <a:stCxn id="18442" idx="3"/>
              <a:endCxn id="13334" idx="3"/>
            </p:cNvCxnSpPr>
            <p:nvPr/>
          </p:nvCxnSpPr>
          <p:spPr bwMode="auto">
            <a:xfrm>
              <a:off x="4800600" y="2362200"/>
              <a:ext cx="457200" cy="0"/>
            </a:xfrm>
            <a:prstGeom prst="straightConnector1">
              <a:avLst/>
            </a:prstGeom>
            <a:noFill/>
            <a:ln w="9525">
              <a:solidFill>
                <a:schemeClr val="tx1"/>
              </a:solidFill>
              <a:round/>
              <a:headEnd/>
              <a:tailEnd type="triangle" w="med" len="med"/>
            </a:ln>
          </p:spPr>
        </p:cxnSp>
        <p:cxnSp>
          <p:nvCxnSpPr>
            <p:cNvPr id="18465" name="AutoShape 36"/>
            <p:cNvCxnSpPr>
              <a:cxnSpLocks noChangeShapeType="1"/>
              <a:stCxn id="18442" idx="3"/>
              <a:endCxn id="13335" idx="3"/>
            </p:cNvCxnSpPr>
            <p:nvPr/>
          </p:nvCxnSpPr>
          <p:spPr bwMode="auto">
            <a:xfrm>
              <a:off x="4800600" y="2362200"/>
              <a:ext cx="457200" cy="1143000"/>
            </a:xfrm>
            <a:prstGeom prst="straightConnector1">
              <a:avLst/>
            </a:prstGeom>
            <a:noFill/>
            <a:ln w="9525">
              <a:solidFill>
                <a:schemeClr val="tx1"/>
              </a:solidFill>
              <a:round/>
              <a:headEnd/>
              <a:tailEnd type="triangle" w="med" len="med"/>
            </a:ln>
          </p:spPr>
        </p:cxnSp>
        <p:cxnSp>
          <p:nvCxnSpPr>
            <p:cNvPr id="18466" name="AutoShape 37"/>
            <p:cNvCxnSpPr>
              <a:cxnSpLocks noChangeShapeType="1"/>
              <a:stCxn id="18440" idx="3"/>
              <a:endCxn id="13335" idx="3"/>
            </p:cNvCxnSpPr>
            <p:nvPr/>
          </p:nvCxnSpPr>
          <p:spPr bwMode="auto">
            <a:xfrm flipV="1">
              <a:off x="4800600" y="3505200"/>
              <a:ext cx="457200" cy="914400"/>
            </a:xfrm>
            <a:prstGeom prst="straightConnector1">
              <a:avLst/>
            </a:prstGeom>
            <a:noFill/>
            <a:ln w="9525">
              <a:solidFill>
                <a:schemeClr val="tx1"/>
              </a:solidFill>
              <a:round/>
              <a:headEnd/>
              <a:tailEnd type="triangle" w="med" len="med"/>
            </a:ln>
          </p:spPr>
        </p:cxnSp>
        <p:cxnSp>
          <p:nvCxnSpPr>
            <p:cNvPr id="18467" name="AutoShape 38"/>
            <p:cNvCxnSpPr>
              <a:cxnSpLocks noChangeShapeType="1"/>
              <a:stCxn id="18441" idx="3"/>
              <a:endCxn id="13335" idx="3"/>
            </p:cNvCxnSpPr>
            <p:nvPr/>
          </p:nvCxnSpPr>
          <p:spPr bwMode="auto">
            <a:xfrm>
              <a:off x="4800600" y="3429000"/>
              <a:ext cx="457200" cy="76200"/>
            </a:xfrm>
            <a:prstGeom prst="straightConnector1">
              <a:avLst/>
            </a:prstGeom>
            <a:noFill/>
            <a:ln w="9525">
              <a:solidFill>
                <a:schemeClr val="tx1"/>
              </a:solidFill>
              <a:round/>
              <a:headEnd/>
              <a:tailEnd type="triangle" w="med" len="med"/>
            </a:ln>
          </p:spPr>
        </p:cxnSp>
        <p:cxnSp>
          <p:nvCxnSpPr>
            <p:cNvPr id="18468" name="AutoShape 39"/>
            <p:cNvCxnSpPr>
              <a:cxnSpLocks noChangeShapeType="1"/>
              <a:stCxn id="18441" idx="3"/>
              <a:endCxn id="13334" idx="3"/>
            </p:cNvCxnSpPr>
            <p:nvPr/>
          </p:nvCxnSpPr>
          <p:spPr bwMode="auto">
            <a:xfrm flipV="1">
              <a:off x="4800600" y="2362200"/>
              <a:ext cx="457200" cy="1066800"/>
            </a:xfrm>
            <a:prstGeom prst="straightConnector1">
              <a:avLst/>
            </a:prstGeom>
            <a:noFill/>
            <a:ln w="9525">
              <a:solidFill>
                <a:schemeClr val="tx1"/>
              </a:solidFill>
              <a:round/>
              <a:headEnd/>
              <a:tailEnd type="triangle" w="med" len="med"/>
            </a:ln>
          </p:spPr>
        </p:cxnSp>
        <p:cxnSp>
          <p:nvCxnSpPr>
            <p:cNvPr id="18469" name="AutoShape 40"/>
            <p:cNvCxnSpPr>
              <a:cxnSpLocks noChangeShapeType="1"/>
              <a:stCxn id="18440" idx="3"/>
              <a:endCxn id="13334" idx="3"/>
            </p:cNvCxnSpPr>
            <p:nvPr/>
          </p:nvCxnSpPr>
          <p:spPr bwMode="auto">
            <a:xfrm flipV="1">
              <a:off x="4800600" y="2362200"/>
              <a:ext cx="457200" cy="2057400"/>
            </a:xfrm>
            <a:prstGeom prst="straightConnector1">
              <a:avLst/>
            </a:prstGeom>
            <a:noFill/>
            <a:ln w="9525">
              <a:solidFill>
                <a:schemeClr val="tx1"/>
              </a:solidFill>
              <a:round/>
              <a:headEnd/>
              <a:tailEnd type="triangle" w="med" len="med"/>
            </a:ln>
          </p:spPr>
        </p:cxnSp>
        <p:sp>
          <p:nvSpPr>
            <p:cNvPr id="18470" name="AutoShape 41"/>
            <p:cNvSpPr>
              <a:spLocks noChangeArrowheads="1"/>
            </p:cNvSpPr>
            <p:nvPr/>
          </p:nvSpPr>
          <p:spPr bwMode="auto">
            <a:xfrm rot="-5400000" flipH="1" flipV="1">
              <a:off x="6972300" y="800100"/>
              <a:ext cx="723900" cy="1409700"/>
            </a:xfrm>
            <a:prstGeom prst="pentagon">
              <a:avLst/>
            </a:prstGeom>
            <a:solidFill>
              <a:srgbClr val="EAF0A2"/>
            </a:solidFill>
            <a:ln w="9525">
              <a:solidFill>
                <a:schemeClr val="tx1"/>
              </a:solidFill>
              <a:miter lim="800000"/>
              <a:headEnd/>
              <a:tailEnd/>
            </a:ln>
          </p:spPr>
          <p:txBody>
            <a:bodyPr rot="10800000" vert="eaVert" wrap="none" anchor="ctr"/>
            <a:lstStyle/>
            <a:p>
              <a:pPr algn="ctr"/>
              <a:r>
                <a:rPr lang="en-US">
                  <a:latin typeface="Calibri" pitchFamily="34" charset="0"/>
                </a:rPr>
                <a:t>reduce</a:t>
              </a:r>
            </a:p>
          </p:txBody>
        </p:sp>
        <p:sp>
          <p:nvSpPr>
            <p:cNvPr id="18471" name="AutoShape 42"/>
            <p:cNvSpPr>
              <a:spLocks noChangeArrowheads="1"/>
            </p:cNvSpPr>
            <p:nvPr/>
          </p:nvSpPr>
          <p:spPr bwMode="auto">
            <a:xfrm rot="-5400000" flipH="1" flipV="1">
              <a:off x="6972300" y="2857500"/>
              <a:ext cx="723900" cy="1409700"/>
            </a:xfrm>
            <a:prstGeom prst="pentagon">
              <a:avLst/>
            </a:prstGeom>
            <a:solidFill>
              <a:srgbClr val="EAF0A2"/>
            </a:solidFill>
            <a:ln w="9525">
              <a:solidFill>
                <a:schemeClr val="tx1"/>
              </a:solidFill>
              <a:miter lim="800000"/>
              <a:headEnd/>
              <a:tailEnd/>
            </a:ln>
          </p:spPr>
          <p:txBody>
            <a:bodyPr rot="10800000" vert="eaVert" wrap="none" anchor="ctr"/>
            <a:lstStyle/>
            <a:p>
              <a:pPr algn="ctr"/>
              <a:r>
                <a:rPr lang="en-US">
                  <a:latin typeface="Calibri" pitchFamily="34" charset="0"/>
                </a:rPr>
                <a:t>reduce</a:t>
              </a:r>
            </a:p>
          </p:txBody>
        </p:sp>
        <p:sp>
          <p:nvSpPr>
            <p:cNvPr id="18472" name="AutoShape 44"/>
            <p:cNvSpPr>
              <a:spLocks noChangeArrowheads="1"/>
            </p:cNvSpPr>
            <p:nvPr/>
          </p:nvSpPr>
          <p:spPr bwMode="auto">
            <a:xfrm rot="-5400000" flipH="1" flipV="1">
              <a:off x="6972300" y="1638300"/>
              <a:ext cx="723900" cy="1409700"/>
            </a:xfrm>
            <a:prstGeom prst="pentagon">
              <a:avLst/>
            </a:prstGeom>
            <a:solidFill>
              <a:srgbClr val="EAF0A2"/>
            </a:solidFill>
            <a:ln w="9525">
              <a:solidFill>
                <a:schemeClr val="tx1"/>
              </a:solidFill>
              <a:miter lim="800000"/>
              <a:headEnd/>
              <a:tailEnd/>
            </a:ln>
          </p:spPr>
          <p:txBody>
            <a:bodyPr rot="10800000" vert="eaVert" wrap="none" anchor="ctr"/>
            <a:lstStyle/>
            <a:p>
              <a:pPr algn="ctr"/>
              <a:r>
                <a:rPr lang="en-US">
                  <a:latin typeface="Calibri" pitchFamily="34" charset="0"/>
                </a:rPr>
                <a:t>reduce</a:t>
              </a:r>
            </a:p>
          </p:txBody>
        </p:sp>
        <p:cxnSp>
          <p:nvCxnSpPr>
            <p:cNvPr id="18473" name="AutoShape 45"/>
            <p:cNvCxnSpPr>
              <a:cxnSpLocks noChangeShapeType="1"/>
              <a:stCxn id="18455" idx="1"/>
              <a:endCxn id="18470" idx="3"/>
            </p:cNvCxnSpPr>
            <p:nvPr/>
          </p:nvCxnSpPr>
          <p:spPr bwMode="auto">
            <a:xfrm>
              <a:off x="6324600" y="1409700"/>
              <a:ext cx="304800" cy="95250"/>
            </a:xfrm>
            <a:prstGeom prst="straightConnector1">
              <a:avLst/>
            </a:prstGeom>
            <a:noFill/>
            <a:ln w="9525">
              <a:solidFill>
                <a:schemeClr val="tx1"/>
              </a:solidFill>
              <a:round/>
              <a:headEnd/>
              <a:tailEnd type="triangle" w="med" len="med"/>
            </a:ln>
          </p:spPr>
        </p:cxnSp>
        <p:cxnSp>
          <p:nvCxnSpPr>
            <p:cNvPr id="18474" name="AutoShape 46"/>
            <p:cNvCxnSpPr>
              <a:cxnSpLocks noChangeShapeType="1"/>
              <a:stCxn id="13334" idx="1"/>
              <a:endCxn id="18472" idx="3"/>
            </p:cNvCxnSpPr>
            <p:nvPr/>
          </p:nvCxnSpPr>
          <p:spPr bwMode="auto">
            <a:xfrm flipV="1">
              <a:off x="6362700" y="2343150"/>
              <a:ext cx="266700" cy="19050"/>
            </a:xfrm>
            <a:prstGeom prst="straightConnector1">
              <a:avLst/>
            </a:prstGeom>
            <a:noFill/>
            <a:ln w="9525">
              <a:solidFill>
                <a:schemeClr val="tx1"/>
              </a:solidFill>
              <a:round/>
              <a:headEnd/>
              <a:tailEnd type="triangle" w="med" len="med"/>
            </a:ln>
          </p:spPr>
        </p:cxnSp>
        <p:cxnSp>
          <p:nvCxnSpPr>
            <p:cNvPr id="18475" name="AutoShape 47"/>
            <p:cNvCxnSpPr>
              <a:cxnSpLocks noChangeShapeType="1"/>
              <a:stCxn id="13335" idx="1"/>
              <a:endCxn id="18471" idx="3"/>
            </p:cNvCxnSpPr>
            <p:nvPr/>
          </p:nvCxnSpPr>
          <p:spPr bwMode="auto">
            <a:xfrm>
              <a:off x="6362700" y="3505200"/>
              <a:ext cx="266700" cy="57150"/>
            </a:xfrm>
            <a:prstGeom prst="straightConnector1">
              <a:avLst/>
            </a:prstGeom>
            <a:noFill/>
            <a:ln w="9525">
              <a:solidFill>
                <a:schemeClr val="tx1"/>
              </a:solidFill>
              <a:round/>
              <a:headEnd/>
              <a:tailEnd type="triangle" w="med" len="med"/>
            </a:ln>
          </p:spPr>
        </p:cxnSp>
        <p:sp>
          <p:nvSpPr>
            <p:cNvPr id="18476" name="Line 48"/>
            <p:cNvSpPr>
              <a:spLocks noChangeShapeType="1"/>
            </p:cNvSpPr>
            <p:nvPr/>
          </p:nvSpPr>
          <p:spPr bwMode="auto">
            <a:xfrm>
              <a:off x="8001000" y="1524000"/>
              <a:ext cx="533400" cy="0"/>
            </a:xfrm>
            <a:prstGeom prst="line">
              <a:avLst/>
            </a:prstGeom>
            <a:noFill/>
            <a:ln w="9525">
              <a:solidFill>
                <a:schemeClr val="tx1"/>
              </a:solidFill>
              <a:round/>
              <a:headEnd/>
              <a:tailEnd type="triangle" w="med" len="med"/>
            </a:ln>
          </p:spPr>
          <p:txBody>
            <a:bodyPr/>
            <a:lstStyle/>
            <a:p>
              <a:endParaRPr lang="en-IN"/>
            </a:p>
          </p:txBody>
        </p:sp>
        <p:sp>
          <p:nvSpPr>
            <p:cNvPr id="18477" name="Line 49"/>
            <p:cNvSpPr>
              <a:spLocks noChangeShapeType="1"/>
            </p:cNvSpPr>
            <p:nvPr/>
          </p:nvSpPr>
          <p:spPr bwMode="auto">
            <a:xfrm>
              <a:off x="8001000" y="2362200"/>
              <a:ext cx="533400" cy="0"/>
            </a:xfrm>
            <a:prstGeom prst="line">
              <a:avLst/>
            </a:prstGeom>
            <a:noFill/>
            <a:ln w="9525">
              <a:solidFill>
                <a:schemeClr val="tx1"/>
              </a:solidFill>
              <a:round/>
              <a:headEnd/>
              <a:tailEnd type="triangle" w="med" len="med"/>
            </a:ln>
          </p:spPr>
          <p:txBody>
            <a:bodyPr/>
            <a:lstStyle/>
            <a:p>
              <a:endParaRPr lang="en-IN"/>
            </a:p>
          </p:txBody>
        </p:sp>
        <p:sp>
          <p:nvSpPr>
            <p:cNvPr id="18478" name="Line 50"/>
            <p:cNvSpPr>
              <a:spLocks noChangeShapeType="1"/>
            </p:cNvSpPr>
            <p:nvPr/>
          </p:nvSpPr>
          <p:spPr bwMode="auto">
            <a:xfrm>
              <a:off x="8001000" y="3581400"/>
              <a:ext cx="533400" cy="0"/>
            </a:xfrm>
            <a:prstGeom prst="line">
              <a:avLst/>
            </a:prstGeom>
            <a:noFill/>
            <a:ln w="9525">
              <a:solidFill>
                <a:schemeClr val="tx1"/>
              </a:solidFill>
              <a:round/>
              <a:headEnd/>
              <a:tailEnd type="triangle" w="med" len="med"/>
            </a:ln>
          </p:spPr>
          <p:txBody>
            <a:bodyPr/>
            <a:lstStyle/>
            <a:p>
              <a:endParaRPr lang="en-IN"/>
            </a:p>
          </p:txBody>
        </p:sp>
        <p:sp>
          <p:nvSpPr>
            <p:cNvPr id="18479" name="Text Box 51"/>
            <p:cNvSpPr txBox="1">
              <a:spLocks noChangeArrowheads="1"/>
            </p:cNvSpPr>
            <p:nvPr/>
          </p:nvSpPr>
          <p:spPr bwMode="auto">
            <a:xfrm>
              <a:off x="8153400" y="1143000"/>
              <a:ext cx="704850" cy="366713"/>
            </a:xfrm>
            <a:prstGeom prst="rect">
              <a:avLst/>
            </a:prstGeom>
            <a:noFill/>
            <a:ln w="9525">
              <a:noFill/>
              <a:miter lim="800000"/>
              <a:headEnd/>
              <a:tailEnd/>
            </a:ln>
          </p:spPr>
          <p:txBody>
            <a:bodyPr wrap="none">
              <a:spAutoFit/>
            </a:bodyPr>
            <a:lstStyle/>
            <a:p>
              <a:r>
                <a:rPr lang="en-US">
                  <a:latin typeface="Calibri" pitchFamily="34" charset="0"/>
                </a:rPr>
                <a:t>part0</a:t>
              </a:r>
            </a:p>
          </p:txBody>
        </p:sp>
        <p:sp>
          <p:nvSpPr>
            <p:cNvPr id="18480" name="Text Box 52"/>
            <p:cNvSpPr txBox="1">
              <a:spLocks noChangeArrowheads="1"/>
            </p:cNvSpPr>
            <p:nvPr/>
          </p:nvSpPr>
          <p:spPr bwMode="auto">
            <a:xfrm>
              <a:off x="8077200" y="2057400"/>
              <a:ext cx="704850" cy="366713"/>
            </a:xfrm>
            <a:prstGeom prst="rect">
              <a:avLst/>
            </a:prstGeom>
            <a:noFill/>
            <a:ln w="9525">
              <a:noFill/>
              <a:miter lim="800000"/>
              <a:headEnd/>
              <a:tailEnd/>
            </a:ln>
          </p:spPr>
          <p:txBody>
            <a:bodyPr wrap="none">
              <a:spAutoFit/>
            </a:bodyPr>
            <a:lstStyle/>
            <a:p>
              <a:r>
                <a:rPr lang="en-US">
                  <a:latin typeface="Calibri" pitchFamily="34" charset="0"/>
                </a:rPr>
                <a:t>part1</a:t>
              </a:r>
            </a:p>
          </p:txBody>
        </p:sp>
        <p:sp>
          <p:nvSpPr>
            <p:cNvPr id="18481" name="Text Box 53"/>
            <p:cNvSpPr txBox="1">
              <a:spLocks noChangeArrowheads="1"/>
            </p:cNvSpPr>
            <p:nvPr/>
          </p:nvSpPr>
          <p:spPr bwMode="auto">
            <a:xfrm>
              <a:off x="8001000" y="3200400"/>
              <a:ext cx="704850" cy="366713"/>
            </a:xfrm>
            <a:prstGeom prst="rect">
              <a:avLst/>
            </a:prstGeom>
            <a:noFill/>
            <a:ln w="9525">
              <a:noFill/>
              <a:miter lim="800000"/>
              <a:headEnd/>
              <a:tailEnd/>
            </a:ln>
          </p:spPr>
          <p:txBody>
            <a:bodyPr wrap="none">
              <a:spAutoFit/>
            </a:bodyPr>
            <a:lstStyle/>
            <a:p>
              <a:r>
                <a:rPr lang="en-US">
                  <a:latin typeface="Calibri" pitchFamily="34" charset="0"/>
                </a:rPr>
                <a:t>part2</a:t>
              </a:r>
            </a:p>
          </p:txBody>
        </p:sp>
      </p:grpSp>
      <p:sp>
        <p:nvSpPr>
          <p:cNvPr id="18435" name="Title 45"/>
          <p:cNvSpPr>
            <a:spLocks noGrp="1"/>
          </p:cNvSpPr>
          <p:nvPr>
            <p:ph type="title"/>
          </p:nvPr>
        </p:nvSpPr>
        <p:spPr>
          <a:xfrm>
            <a:off x="1000100" y="274320"/>
            <a:ext cx="7933588" cy="725788"/>
          </a:xfrm>
        </p:spPr>
        <p:txBody>
          <a:bodyPr>
            <a:normAutofit fontScale="90000"/>
          </a:bodyPr>
          <a:lstStyle/>
          <a:p>
            <a:pPr algn="ctr" eaLnBrk="1" hangingPunct="1"/>
            <a:r>
              <a:rPr lang="en-US" dirty="0" smtClean="0"/>
              <a:t>MapReduce </a:t>
            </a:r>
          </a:p>
        </p:txBody>
      </p:sp>
      <p:sp>
        <p:nvSpPr>
          <p:cNvPr id="49" name="Slide Number Placeholder 48"/>
          <p:cNvSpPr>
            <a:spLocks noGrp="1"/>
          </p:cNvSpPr>
          <p:nvPr>
            <p:ph type="sldNum" sz="quarter" idx="12"/>
          </p:nvPr>
        </p:nvSpPr>
        <p:spPr/>
        <p:txBody>
          <a:bodyPr/>
          <a:lstStyle/>
          <a:p>
            <a:pPr>
              <a:defRPr/>
            </a:pPr>
            <a:fld id="{4698E2EB-C760-4AE2-9A19-9868E21B7589}" type="slidenum">
              <a:rPr lang="en-US"/>
              <a:pPr>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1435608" y="274638"/>
            <a:ext cx="7498080" cy="794507"/>
          </a:xfrm>
        </p:spPr>
        <p:txBody>
          <a:bodyPr/>
          <a:lstStyle/>
          <a:p>
            <a:pPr algn="ctr">
              <a:defRPr/>
            </a:pPr>
            <a:r>
              <a:rPr lang="en-US" altLang="zh-CN" b="0" dirty="0">
                <a:effectLst/>
                <a:ea typeface="宋体" pitchFamily="2" charset="-122"/>
              </a:rPr>
              <a:t>A Simple Example </a:t>
            </a:r>
          </a:p>
        </p:txBody>
      </p:sp>
      <p:sp>
        <p:nvSpPr>
          <p:cNvPr id="99331" name="Rectangle 3"/>
          <p:cNvSpPr>
            <a:spLocks noGrp="1" noChangeArrowheads="1"/>
          </p:cNvSpPr>
          <p:nvPr>
            <p:ph idx="1"/>
          </p:nvPr>
        </p:nvSpPr>
        <p:spPr>
          <a:xfrm>
            <a:off x="942535" y="1068388"/>
            <a:ext cx="7976381" cy="5249862"/>
          </a:xfrm>
        </p:spPr>
        <p:txBody>
          <a:bodyPr/>
          <a:lstStyle/>
          <a:p>
            <a:pPr>
              <a:lnSpc>
                <a:spcPct val="98000"/>
              </a:lnSpc>
              <a:defRPr/>
            </a:pPr>
            <a:r>
              <a:rPr lang="en-GB" altLang="zh-CN" sz="1800" dirty="0">
                <a:ea typeface="宋体" pitchFamily="2" charset="-122"/>
              </a:rPr>
              <a:t>Counting words in a large set of documents</a:t>
            </a:r>
          </a:p>
          <a:p>
            <a:pPr>
              <a:lnSpc>
                <a:spcPct val="97000"/>
              </a:lnSpc>
              <a:buFont typeface="Wingdings" charset="2"/>
              <a:buNone/>
              <a:defRPr/>
            </a:pPr>
            <a:endParaRPr lang="en-GB" altLang="zh-CN" sz="1200" dirty="0">
              <a:latin typeface="Courier 10 Pitch" pitchFamily="1" charset="0"/>
              <a:ea typeface="宋体" pitchFamily="2" charset="-122"/>
            </a:endParaRPr>
          </a:p>
          <a:p>
            <a:pPr>
              <a:lnSpc>
                <a:spcPct val="97000"/>
              </a:lnSpc>
              <a:buFont typeface="Wingdings" charset="2"/>
              <a:buNone/>
              <a:defRPr/>
            </a:pPr>
            <a:r>
              <a:rPr lang="en-GB" altLang="zh-CN" sz="1600" b="1" dirty="0">
                <a:solidFill>
                  <a:srgbClr val="FA1D06"/>
                </a:solidFill>
                <a:latin typeface="Courier 10 Pitch" pitchFamily="1" charset="0"/>
                <a:ea typeface="宋体" pitchFamily="2" charset="-122"/>
              </a:rPr>
              <a:t>map</a:t>
            </a:r>
            <a:r>
              <a:rPr lang="en-GB" altLang="zh-CN" sz="1600" b="1" dirty="0">
                <a:latin typeface="Courier 10 Pitch" pitchFamily="1" charset="0"/>
                <a:ea typeface="宋体" pitchFamily="2" charset="-122"/>
              </a:rPr>
              <a:t>(string value)</a:t>
            </a:r>
            <a:r>
              <a:rPr lang="ar-SA" altLang="zh-CN" sz="1600" b="1" dirty="0">
                <a:latin typeface="Courier 10 Pitch" pitchFamily="1" charset="0"/>
                <a:ea typeface="宋体" pitchFamily="2" charset="-122"/>
                <a:cs typeface="Arial" charset="0"/>
              </a:rPr>
              <a:t>‏</a:t>
            </a:r>
            <a:endParaRPr lang="en-GB" altLang="zh-CN" sz="1600" b="1" dirty="0">
              <a:latin typeface="Courier 10 Pitch" pitchFamily="1" charset="0"/>
              <a:ea typeface="宋体" pitchFamily="2" charset="-122"/>
            </a:endParaRPr>
          </a:p>
          <a:p>
            <a:pPr lvl="1">
              <a:lnSpc>
                <a:spcPct val="97000"/>
              </a:lnSpc>
              <a:buFont typeface="Wingdings" charset="2"/>
              <a:buNone/>
              <a:defRPr/>
            </a:pPr>
            <a:r>
              <a:rPr lang="en-GB" altLang="zh-CN" sz="1600" b="1" dirty="0">
                <a:latin typeface="Courier 10 Pitch" pitchFamily="1" charset="0"/>
                <a:ea typeface="宋体" pitchFamily="2" charset="-122"/>
              </a:rPr>
              <a:t>//key: document name</a:t>
            </a:r>
          </a:p>
          <a:p>
            <a:pPr lvl="1">
              <a:lnSpc>
                <a:spcPct val="97000"/>
              </a:lnSpc>
              <a:buFont typeface="Wingdings" charset="2"/>
              <a:buNone/>
              <a:defRPr/>
            </a:pPr>
            <a:r>
              <a:rPr lang="en-GB" altLang="zh-CN" sz="1600" b="1" dirty="0">
                <a:latin typeface="Courier 10 Pitch" pitchFamily="1" charset="0"/>
                <a:ea typeface="宋体" pitchFamily="2" charset="-122"/>
              </a:rPr>
              <a:t>//value: document contents</a:t>
            </a:r>
          </a:p>
          <a:p>
            <a:pPr lvl="1">
              <a:lnSpc>
                <a:spcPct val="97000"/>
              </a:lnSpc>
              <a:buFont typeface="Wingdings" charset="2"/>
              <a:buNone/>
              <a:defRPr/>
            </a:pPr>
            <a:r>
              <a:rPr lang="en-GB" altLang="zh-CN" sz="1600" b="1" dirty="0">
                <a:latin typeface="Courier 10 Pitch" pitchFamily="1" charset="0"/>
                <a:ea typeface="宋体" pitchFamily="2" charset="-122"/>
              </a:rPr>
              <a:t>for each word w in value</a:t>
            </a:r>
          </a:p>
          <a:p>
            <a:pPr lvl="2">
              <a:lnSpc>
                <a:spcPct val="97000"/>
              </a:lnSpc>
              <a:buFont typeface="Wingdings" charset="2"/>
              <a:buNone/>
              <a:defRPr/>
            </a:pPr>
            <a:r>
              <a:rPr lang="en-GB" altLang="zh-CN" sz="1600" b="1" i="1" dirty="0" err="1">
                <a:solidFill>
                  <a:schemeClr val="accent1"/>
                </a:solidFill>
                <a:latin typeface="Courier 10 Pitch" pitchFamily="1" charset="0"/>
                <a:ea typeface="宋体" pitchFamily="2" charset="-122"/>
              </a:rPr>
              <a:t>EmitIntermediate</a:t>
            </a:r>
            <a:r>
              <a:rPr lang="en-GB" altLang="zh-CN" sz="1600" b="1" dirty="0">
                <a:latin typeface="Courier 10 Pitch" pitchFamily="1" charset="0"/>
                <a:ea typeface="宋体" pitchFamily="2" charset="-122"/>
              </a:rPr>
              <a:t>(w, “1”);</a:t>
            </a:r>
          </a:p>
          <a:p>
            <a:pPr>
              <a:lnSpc>
                <a:spcPct val="97000"/>
              </a:lnSpc>
              <a:buFont typeface="Wingdings" charset="2"/>
              <a:buNone/>
              <a:defRPr/>
            </a:pPr>
            <a:endParaRPr lang="en-GB" altLang="zh-CN" sz="1600" b="1" dirty="0">
              <a:latin typeface="Courier 10 Pitch" pitchFamily="1" charset="0"/>
              <a:ea typeface="宋体" pitchFamily="2" charset="-122"/>
            </a:endParaRPr>
          </a:p>
          <a:p>
            <a:pPr>
              <a:lnSpc>
                <a:spcPct val="97000"/>
              </a:lnSpc>
              <a:buFont typeface="Wingdings" charset="2"/>
              <a:buNone/>
              <a:defRPr/>
            </a:pPr>
            <a:r>
              <a:rPr lang="en-GB" altLang="zh-CN" sz="1600" b="1" dirty="0">
                <a:solidFill>
                  <a:srgbClr val="FA1D06"/>
                </a:solidFill>
                <a:latin typeface="Courier 10 Pitch" pitchFamily="1" charset="0"/>
                <a:ea typeface="宋体" pitchFamily="2" charset="-122"/>
              </a:rPr>
              <a:t>reduce</a:t>
            </a:r>
            <a:r>
              <a:rPr lang="en-GB" altLang="zh-CN" sz="1600" b="1" dirty="0">
                <a:latin typeface="Courier 10 Pitch" pitchFamily="1" charset="0"/>
                <a:ea typeface="宋体" pitchFamily="2" charset="-122"/>
              </a:rPr>
              <a:t>(string key, iterator values)</a:t>
            </a:r>
            <a:r>
              <a:rPr lang="ar-SA" altLang="zh-CN" sz="1600" b="1" dirty="0">
                <a:latin typeface="Courier 10 Pitch" pitchFamily="1" charset="0"/>
                <a:cs typeface="Arial" charset="0"/>
              </a:rPr>
              <a:t>‏</a:t>
            </a:r>
            <a:endParaRPr lang="en-GB" altLang="zh-CN" sz="1600" b="1" dirty="0">
              <a:latin typeface="Courier 10 Pitch" pitchFamily="1" charset="0"/>
              <a:ea typeface="宋体" pitchFamily="2" charset="-122"/>
            </a:endParaRPr>
          </a:p>
          <a:p>
            <a:pPr lvl="1">
              <a:lnSpc>
                <a:spcPct val="97000"/>
              </a:lnSpc>
              <a:buFont typeface="Wingdings" charset="2"/>
              <a:buNone/>
              <a:defRPr/>
            </a:pPr>
            <a:r>
              <a:rPr lang="en-GB" altLang="zh-CN" sz="1600" b="1" dirty="0">
                <a:latin typeface="Courier 10 Pitch" pitchFamily="1" charset="0"/>
                <a:ea typeface="宋体" pitchFamily="2" charset="-122"/>
              </a:rPr>
              <a:t>//key: word</a:t>
            </a:r>
          </a:p>
          <a:p>
            <a:pPr lvl="1">
              <a:lnSpc>
                <a:spcPct val="97000"/>
              </a:lnSpc>
              <a:buFont typeface="Wingdings" charset="2"/>
              <a:buNone/>
              <a:defRPr/>
            </a:pPr>
            <a:r>
              <a:rPr lang="en-GB" altLang="zh-CN" sz="1600" b="1" dirty="0">
                <a:latin typeface="Courier 10 Pitch" pitchFamily="1" charset="0"/>
                <a:ea typeface="宋体" pitchFamily="2" charset="-122"/>
              </a:rPr>
              <a:t>//values: list of counts</a:t>
            </a:r>
          </a:p>
          <a:p>
            <a:pPr lvl="1">
              <a:lnSpc>
                <a:spcPct val="97000"/>
              </a:lnSpc>
              <a:buFont typeface="Wingdings" charset="2"/>
              <a:buNone/>
              <a:defRPr/>
            </a:pPr>
            <a:r>
              <a:rPr lang="en-GB" altLang="zh-CN" sz="1600" b="1" dirty="0" err="1">
                <a:latin typeface="Courier 10 Pitch" pitchFamily="1" charset="0"/>
                <a:ea typeface="宋体" pitchFamily="2" charset="-122"/>
              </a:rPr>
              <a:t>int</a:t>
            </a:r>
            <a:r>
              <a:rPr lang="en-GB" altLang="zh-CN" sz="1600" b="1" dirty="0">
                <a:latin typeface="Courier 10 Pitch" pitchFamily="1" charset="0"/>
                <a:ea typeface="宋体" pitchFamily="2" charset="-122"/>
              </a:rPr>
              <a:t> results = 0;</a:t>
            </a:r>
          </a:p>
          <a:p>
            <a:pPr lvl="1">
              <a:lnSpc>
                <a:spcPct val="97000"/>
              </a:lnSpc>
              <a:buFont typeface="Wingdings" charset="2"/>
              <a:buNone/>
              <a:defRPr/>
            </a:pPr>
            <a:r>
              <a:rPr lang="en-GB" altLang="zh-CN" sz="1600" b="1" dirty="0">
                <a:latin typeface="Courier 10 Pitch" pitchFamily="1" charset="0"/>
                <a:ea typeface="宋体" pitchFamily="2" charset="-122"/>
              </a:rPr>
              <a:t>for each v in values</a:t>
            </a:r>
          </a:p>
          <a:p>
            <a:pPr lvl="2">
              <a:lnSpc>
                <a:spcPct val="97000"/>
              </a:lnSpc>
              <a:buFont typeface="Wingdings" charset="2"/>
              <a:buNone/>
              <a:defRPr/>
            </a:pPr>
            <a:r>
              <a:rPr lang="en-GB" altLang="zh-CN" sz="1600" b="1" dirty="0">
                <a:latin typeface="Courier 10 Pitch" pitchFamily="1" charset="0"/>
                <a:ea typeface="宋体" pitchFamily="2" charset="-122"/>
              </a:rPr>
              <a:t>result += </a:t>
            </a:r>
            <a:r>
              <a:rPr lang="en-GB" altLang="zh-CN" sz="1600" b="1" dirty="0" err="1">
                <a:latin typeface="Courier 10 Pitch" pitchFamily="1" charset="0"/>
                <a:ea typeface="宋体" pitchFamily="2" charset="-122"/>
              </a:rPr>
              <a:t>ParseInt</a:t>
            </a:r>
            <a:r>
              <a:rPr lang="en-GB" altLang="zh-CN" sz="1600" b="1" dirty="0">
                <a:latin typeface="Courier 10 Pitch" pitchFamily="1" charset="0"/>
                <a:ea typeface="宋体" pitchFamily="2" charset="-122"/>
              </a:rPr>
              <a:t>(v);</a:t>
            </a:r>
          </a:p>
          <a:p>
            <a:pPr lvl="1">
              <a:lnSpc>
                <a:spcPct val="97000"/>
              </a:lnSpc>
              <a:buFont typeface="Wingdings" charset="2"/>
              <a:buNone/>
              <a:defRPr/>
            </a:pPr>
            <a:r>
              <a:rPr lang="en-GB" altLang="zh-CN" sz="1600" b="1" i="1" dirty="0">
                <a:solidFill>
                  <a:schemeClr val="accent1"/>
                </a:solidFill>
                <a:latin typeface="Courier 10 Pitch" pitchFamily="1" charset="0"/>
                <a:ea typeface="宋体" pitchFamily="2" charset="-122"/>
              </a:rPr>
              <a:t>Emit</a:t>
            </a:r>
            <a:r>
              <a:rPr lang="en-GB" altLang="zh-CN" sz="1600" b="1" dirty="0">
                <a:latin typeface="Courier 10 Pitch" pitchFamily="1" charset="0"/>
                <a:ea typeface="宋体" pitchFamily="2" charset="-122"/>
              </a:rPr>
              <a:t>(</a:t>
            </a:r>
            <a:r>
              <a:rPr lang="en-GB" altLang="zh-CN" sz="1600" b="1" dirty="0" err="1">
                <a:latin typeface="Courier 10 Pitch" pitchFamily="1" charset="0"/>
                <a:ea typeface="宋体" pitchFamily="2" charset="-122"/>
              </a:rPr>
              <a:t>AsString</a:t>
            </a:r>
            <a:r>
              <a:rPr lang="en-GB" altLang="zh-CN" sz="1600" b="1" dirty="0">
                <a:latin typeface="Courier 10 Pitch" pitchFamily="1" charset="0"/>
                <a:ea typeface="宋体" pitchFamily="2" charset="-122"/>
              </a:rPr>
              <a:t>(result));</a:t>
            </a:r>
          </a:p>
          <a:p>
            <a:pPr>
              <a:lnSpc>
                <a:spcPct val="98000"/>
              </a:lnSpc>
              <a:defRPr/>
            </a:pPr>
            <a:endParaRPr lang="en-GB" altLang="zh-CN" sz="1600" b="1" dirty="0">
              <a:ea typeface="宋体" pitchFamily="2" charset="-122"/>
            </a:endParaRPr>
          </a:p>
          <a:p>
            <a:pPr>
              <a:lnSpc>
                <a:spcPct val="80000"/>
              </a:lnSpc>
              <a:defRPr/>
            </a:pPr>
            <a:endParaRPr lang="zh-CN" altLang="en-US" sz="1600" b="1" dirty="0">
              <a:ea typeface="宋体" pitchFamily="2" charset="-122"/>
            </a:endParaRPr>
          </a:p>
        </p:txBody>
      </p:sp>
      <p:sp>
        <p:nvSpPr>
          <p:cNvPr id="20484" name="Text Box 4"/>
          <p:cNvSpPr txBox="1">
            <a:spLocks noChangeArrowheads="1"/>
          </p:cNvSpPr>
          <p:nvPr/>
        </p:nvSpPr>
        <p:spPr bwMode="auto">
          <a:xfrm>
            <a:off x="4343400" y="1752600"/>
            <a:ext cx="4419600" cy="1325563"/>
          </a:xfrm>
          <a:prstGeom prst="rect">
            <a:avLst/>
          </a:prstGeom>
          <a:noFill/>
          <a:ln w="9525">
            <a:noFill/>
            <a:miter lim="800000"/>
            <a:headEnd/>
            <a:tailEnd/>
          </a:ln>
          <a:effectLst/>
        </p:spPr>
        <p:txBody>
          <a:bodyPr lIns="90000" tIns="46800" rIns="90000" bIns="46800">
            <a:spAutoFit/>
          </a:bodyPr>
          <a:lstStyle/>
          <a:p>
            <a:pPr>
              <a:spcBef>
                <a:spcPct val="50000"/>
              </a:spcBef>
            </a:pPr>
            <a:r>
              <a:rPr kumimoji="1" lang="en-US" altLang="zh-CN" sz="2000" dirty="0">
                <a:solidFill>
                  <a:srgbClr val="0070C0"/>
                </a:solidFill>
                <a:latin typeface="Times New Roman" pitchFamily="18" charset="0"/>
                <a:ea typeface="魏碑"/>
                <a:cs typeface="魏碑"/>
              </a:rPr>
              <a:t>The</a:t>
            </a:r>
            <a:r>
              <a:rPr kumimoji="1" lang="en-US" altLang="zh-CN" sz="2000" dirty="0">
                <a:solidFill>
                  <a:srgbClr val="00FFFF"/>
                </a:solidFill>
                <a:latin typeface="Times New Roman" pitchFamily="18" charset="0"/>
                <a:ea typeface="魏碑"/>
                <a:cs typeface="魏碑"/>
              </a:rPr>
              <a:t> </a:t>
            </a:r>
            <a:r>
              <a:rPr kumimoji="1" lang="en-US" altLang="zh-CN" sz="2000" dirty="0">
                <a:solidFill>
                  <a:srgbClr val="C00000"/>
                </a:solidFill>
                <a:latin typeface="Times New Roman" pitchFamily="18" charset="0"/>
                <a:ea typeface="魏碑"/>
                <a:cs typeface="魏碑"/>
              </a:rPr>
              <a:t>map</a:t>
            </a:r>
            <a:r>
              <a:rPr kumimoji="1" lang="en-US" altLang="zh-CN" sz="2000" dirty="0">
                <a:solidFill>
                  <a:srgbClr val="FFFF00"/>
                </a:solidFill>
                <a:latin typeface="Times New Roman" pitchFamily="18" charset="0"/>
                <a:ea typeface="魏碑"/>
                <a:cs typeface="魏碑"/>
              </a:rPr>
              <a:t> </a:t>
            </a:r>
            <a:r>
              <a:rPr kumimoji="1" lang="en-US" altLang="zh-CN" sz="2000" dirty="0">
                <a:solidFill>
                  <a:srgbClr val="0070C0"/>
                </a:solidFill>
                <a:latin typeface="Times New Roman" pitchFamily="18" charset="0"/>
                <a:ea typeface="魏碑"/>
                <a:cs typeface="魏碑"/>
              </a:rPr>
              <a:t>function emits each word </a:t>
            </a:r>
            <a:r>
              <a:rPr kumimoji="1" lang="en-US" altLang="zh-CN" sz="2000" i="1" dirty="0">
                <a:solidFill>
                  <a:srgbClr val="0070C0"/>
                </a:solidFill>
                <a:latin typeface="Times New Roman" pitchFamily="18" charset="0"/>
                <a:ea typeface="魏碑"/>
                <a:cs typeface="魏碑"/>
              </a:rPr>
              <a:t>w</a:t>
            </a:r>
            <a:r>
              <a:rPr kumimoji="1" lang="en-US" altLang="zh-CN" sz="2000" dirty="0">
                <a:solidFill>
                  <a:srgbClr val="0070C0"/>
                </a:solidFill>
                <a:latin typeface="Times New Roman" pitchFamily="18" charset="0"/>
                <a:ea typeface="魏碑"/>
                <a:cs typeface="魏碑"/>
              </a:rPr>
              <a:t> plus an associated count of occurrences (just a “1” is recorded in this </a:t>
            </a:r>
            <a:br>
              <a:rPr kumimoji="1" lang="en-US" altLang="zh-CN" sz="2000" dirty="0">
                <a:solidFill>
                  <a:srgbClr val="0070C0"/>
                </a:solidFill>
                <a:latin typeface="Times New Roman" pitchFamily="18" charset="0"/>
                <a:ea typeface="魏碑"/>
                <a:cs typeface="魏碑"/>
              </a:rPr>
            </a:br>
            <a:r>
              <a:rPr kumimoji="1" lang="en-US" altLang="zh-CN" sz="2000" dirty="0">
                <a:solidFill>
                  <a:srgbClr val="0070C0"/>
                </a:solidFill>
                <a:latin typeface="Times New Roman" pitchFamily="18" charset="0"/>
                <a:ea typeface="魏碑"/>
                <a:cs typeface="魏碑"/>
              </a:rPr>
              <a:t>pseudo-code)</a:t>
            </a:r>
          </a:p>
        </p:txBody>
      </p:sp>
      <p:sp>
        <p:nvSpPr>
          <p:cNvPr id="20485" name="Text Box 4"/>
          <p:cNvSpPr txBox="1">
            <a:spLocks noChangeArrowheads="1"/>
          </p:cNvSpPr>
          <p:nvPr/>
        </p:nvSpPr>
        <p:spPr bwMode="auto">
          <a:xfrm>
            <a:off x="4362450" y="3733800"/>
            <a:ext cx="4421188" cy="709613"/>
          </a:xfrm>
          <a:prstGeom prst="rect">
            <a:avLst/>
          </a:prstGeom>
          <a:noFill/>
          <a:ln w="9525">
            <a:noFill/>
            <a:miter lim="800000"/>
            <a:headEnd/>
            <a:tailEnd/>
          </a:ln>
          <a:effectLst/>
        </p:spPr>
        <p:txBody>
          <a:bodyPr lIns="90000" tIns="46800" rIns="90000" bIns="46800">
            <a:spAutoFit/>
          </a:bodyPr>
          <a:lstStyle/>
          <a:p>
            <a:pPr>
              <a:spcBef>
                <a:spcPct val="50000"/>
              </a:spcBef>
            </a:pPr>
            <a:r>
              <a:rPr kumimoji="1" lang="en-US" altLang="zh-CN" sz="2000" dirty="0">
                <a:solidFill>
                  <a:srgbClr val="0070C0"/>
                </a:solidFill>
                <a:latin typeface="Times New Roman" pitchFamily="18" charset="0"/>
                <a:ea typeface="魏碑"/>
                <a:cs typeface="魏碑"/>
              </a:rPr>
              <a:t>The</a:t>
            </a:r>
            <a:r>
              <a:rPr kumimoji="1" lang="en-US" altLang="zh-CN" sz="2000" dirty="0">
                <a:solidFill>
                  <a:srgbClr val="00FFFF"/>
                </a:solidFill>
                <a:latin typeface="Times New Roman" pitchFamily="18" charset="0"/>
                <a:ea typeface="魏碑"/>
                <a:cs typeface="魏碑"/>
              </a:rPr>
              <a:t> </a:t>
            </a:r>
            <a:r>
              <a:rPr kumimoji="1" lang="en-US" altLang="zh-CN" sz="2000" dirty="0">
                <a:solidFill>
                  <a:srgbClr val="C00000"/>
                </a:solidFill>
                <a:latin typeface="Times New Roman" pitchFamily="18" charset="0"/>
                <a:ea typeface="魏碑"/>
                <a:cs typeface="魏碑"/>
              </a:rPr>
              <a:t>reduce</a:t>
            </a:r>
            <a:r>
              <a:rPr kumimoji="1" lang="en-US" altLang="zh-CN" sz="2000" dirty="0">
                <a:solidFill>
                  <a:srgbClr val="00FFFF"/>
                </a:solidFill>
                <a:latin typeface="Times New Roman" pitchFamily="18" charset="0"/>
                <a:ea typeface="魏碑"/>
                <a:cs typeface="魏碑"/>
              </a:rPr>
              <a:t> </a:t>
            </a:r>
            <a:r>
              <a:rPr kumimoji="1" lang="en-US" altLang="zh-CN" sz="2000" dirty="0">
                <a:solidFill>
                  <a:srgbClr val="0070C0"/>
                </a:solidFill>
                <a:latin typeface="Times New Roman" pitchFamily="18" charset="0"/>
                <a:ea typeface="魏碑"/>
                <a:cs typeface="魏碑"/>
              </a:rPr>
              <a:t>function sums together all counts emitted for a particular word</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3"/>
          <p:cNvSpPr txBox="1">
            <a:spLocks noChangeArrowheads="1"/>
          </p:cNvSpPr>
          <p:nvPr/>
        </p:nvSpPr>
        <p:spPr bwMode="auto">
          <a:xfrm>
            <a:off x="928248" y="241691"/>
            <a:ext cx="7524750" cy="956288"/>
          </a:xfrm>
          <a:prstGeom prst="rect">
            <a:avLst/>
          </a:prstGeom>
          <a:noFill/>
          <a:ln w="9525">
            <a:noFill/>
            <a:miter lim="800000"/>
            <a:headEnd/>
            <a:tailEnd/>
          </a:ln>
          <a:effectLst/>
        </p:spPr>
        <p:txBody>
          <a:bodyPr lIns="90000" tIns="46800" rIns="90000" bIns="46800">
            <a:spAutoFit/>
          </a:bodyPr>
          <a:lstStyle/>
          <a:p>
            <a:pPr algn="ctr">
              <a:spcBef>
                <a:spcPct val="50000"/>
              </a:spcBef>
            </a:pPr>
            <a:r>
              <a:rPr kumimoji="1" lang="en-US" sz="2800" dirty="0">
                <a:latin typeface="+mj-lt"/>
                <a:ea typeface="魏碑"/>
                <a:cs typeface="魏碑"/>
              </a:rPr>
              <a:t>Logical Data Flow in 5 Processing </a:t>
            </a:r>
            <a:br>
              <a:rPr kumimoji="1" lang="en-US" sz="2800" dirty="0">
                <a:latin typeface="+mj-lt"/>
                <a:ea typeface="魏碑"/>
                <a:cs typeface="魏碑"/>
              </a:rPr>
            </a:br>
            <a:r>
              <a:rPr kumimoji="1" lang="en-US" sz="2800" dirty="0">
                <a:latin typeface="+mj-lt"/>
                <a:ea typeface="魏碑"/>
                <a:cs typeface="魏碑"/>
              </a:rPr>
              <a:t>Steps in MapReduce Process</a:t>
            </a:r>
          </a:p>
        </p:txBody>
      </p:sp>
      <p:sp>
        <p:nvSpPr>
          <p:cNvPr id="27651" name="Text Box 4"/>
          <p:cNvSpPr txBox="1">
            <a:spLocks noChangeArrowheads="1"/>
          </p:cNvSpPr>
          <p:nvPr/>
        </p:nvSpPr>
        <p:spPr bwMode="auto">
          <a:xfrm>
            <a:off x="323850" y="5181600"/>
            <a:ext cx="8677275" cy="1325620"/>
          </a:xfrm>
          <a:prstGeom prst="rect">
            <a:avLst/>
          </a:prstGeom>
          <a:noFill/>
          <a:ln w="9525">
            <a:noFill/>
            <a:miter lim="800000"/>
            <a:headEnd/>
            <a:tailEnd/>
          </a:ln>
          <a:effectLst/>
        </p:spPr>
        <p:txBody>
          <a:bodyPr lIns="90000" tIns="46800" rIns="90000" bIns="46800">
            <a:spAutoFit/>
          </a:bodyPr>
          <a:lstStyle/>
          <a:p>
            <a:pPr>
              <a:spcBef>
                <a:spcPct val="50000"/>
              </a:spcBef>
            </a:pPr>
            <a:r>
              <a:rPr kumimoji="1" lang="en-US" sz="2000" dirty="0">
                <a:latin typeface="+mn-lt"/>
                <a:ea typeface="魏碑"/>
                <a:cs typeface="魏碑"/>
              </a:rPr>
              <a:t>(Key, Value) Pairs are generated by the Map function over multiple available Map Workers (VM instances). These pairs are then sorted and group based on key ordering. Different key-groups are then processed by multiple Reduce Workers in parallel.  </a:t>
            </a:r>
          </a:p>
        </p:txBody>
      </p:sp>
      <p:pic>
        <p:nvPicPr>
          <p:cNvPr id="27652" name="Picture 1"/>
          <p:cNvPicPr>
            <a:picLocks noChangeAspect="1"/>
          </p:cNvPicPr>
          <p:nvPr/>
        </p:nvPicPr>
        <p:blipFill>
          <a:blip r:embed="rId3"/>
          <a:srcRect/>
          <a:stretch>
            <a:fillRect/>
          </a:stretch>
        </p:blipFill>
        <p:spPr bwMode="auto">
          <a:xfrm>
            <a:off x="522288" y="1401763"/>
            <a:ext cx="8280400" cy="2992437"/>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3"/>
          <p:cNvSpPr txBox="1">
            <a:spLocks noChangeArrowheads="1"/>
          </p:cNvSpPr>
          <p:nvPr/>
        </p:nvSpPr>
        <p:spPr bwMode="auto">
          <a:xfrm>
            <a:off x="422031" y="232508"/>
            <a:ext cx="8440615" cy="956288"/>
          </a:xfrm>
          <a:prstGeom prst="rect">
            <a:avLst/>
          </a:prstGeom>
          <a:noFill/>
          <a:ln w="9525">
            <a:noFill/>
            <a:miter lim="800000"/>
            <a:headEnd/>
            <a:tailEnd/>
          </a:ln>
          <a:effectLst/>
        </p:spPr>
        <p:txBody>
          <a:bodyPr wrap="square" lIns="90000" tIns="46800" rIns="90000" bIns="46800">
            <a:spAutoFit/>
          </a:bodyPr>
          <a:lstStyle/>
          <a:p>
            <a:pPr algn="ctr">
              <a:spcBef>
                <a:spcPct val="50000"/>
              </a:spcBef>
            </a:pPr>
            <a:r>
              <a:rPr kumimoji="1" lang="en-US" sz="2800" dirty="0">
                <a:latin typeface="+mj-lt"/>
                <a:ea typeface="魏碑"/>
                <a:cs typeface="魏碑"/>
              </a:rPr>
              <a:t>A Word Counting Example on &lt;Key, Count&gt;  Distribution</a:t>
            </a:r>
          </a:p>
        </p:txBody>
      </p:sp>
      <p:pic>
        <p:nvPicPr>
          <p:cNvPr id="21507" name="Picture 1"/>
          <p:cNvPicPr>
            <a:picLocks noChangeAspect="1"/>
          </p:cNvPicPr>
          <p:nvPr/>
        </p:nvPicPr>
        <p:blipFill>
          <a:blip r:embed="rId3"/>
          <a:srcRect/>
          <a:stretch>
            <a:fillRect/>
          </a:stretch>
        </p:blipFill>
        <p:spPr bwMode="auto">
          <a:xfrm>
            <a:off x="228600" y="1730326"/>
            <a:ext cx="8639175" cy="4557932"/>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19406" cy="724168"/>
          </a:xfrm>
        </p:spPr>
        <p:txBody>
          <a:bodyPr>
            <a:normAutofit fontScale="90000"/>
          </a:bodyPr>
          <a:lstStyle/>
          <a:p>
            <a:pPr algn="ctr"/>
            <a:r>
              <a:rPr lang="en-US" dirty="0" smtClean="0"/>
              <a:t>Actual MapReduce Data and Control Flow</a:t>
            </a:r>
            <a:endParaRPr lang="en-US" dirty="0"/>
          </a:p>
        </p:txBody>
      </p:sp>
      <p:sp>
        <p:nvSpPr>
          <p:cNvPr id="3" name="Content Placeholder 2"/>
          <p:cNvSpPr>
            <a:spLocks noGrp="1"/>
          </p:cNvSpPr>
          <p:nvPr>
            <p:ph idx="1"/>
          </p:nvPr>
        </p:nvSpPr>
        <p:spPr>
          <a:xfrm>
            <a:off x="618978" y="1447799"/>
            <a:ext cx="8314710" cy="5192151"/>
          </a:xfrm>
        </p:spPr>
        <p:txBody>
          <a:bodyPr>
            <a:normAutofit fontScale="92500" lnSpcReduction="20000"/>
          </a:bodyPr>
          <a:lstStyle/>
          <a:p>
            <a:r>
              <a:rPr lang="en-US" dirty="0" smtClean="0"/>
              <a:t>Data Partitioning</a:t>
            </a:r>
          </a:p>
          <a:p>
            <a:r>
              <a:rPr lang="en-US" dirty="0" smtClean="0"/>
              <a:t>Computation Partitioning</a:t>
            </a:r>
          </a:p>
          <a:p>
            <a:r>
              <a:rPr lang="en-US" dirty="0" smtClean="0"/>
              <a:t>Determining Master and workers</a:t>
            </a:r>
          </a:p>
          <a:p>
            <a:r>
              <a:rPr lang="en-US" dirty="0" smtClean="0">
                <a:solidFill>
                  <a:srgbClr val="0070C0"/>
                </a:solidFill>
              </a:rPr>
              <a:t>Reading Input data (Data Distribution)</a:t>
            </a:r>
          </a:p>
          <a:p>
            <a:r>
              <a:rPr lang="en-US" dirty="0" smtClean="0">
                <a:solidFill>
                  <a:srgbClr val="0070C0"/>
                </a:solidFill>
              </a:rPr>
              <a:t>Map Function</a:t>
            </a:r>
          </a:p>
          <a:p>
            <a:r>
              <a:rPr lang="en-US" dirty="0" smtClean="0">
                <a:solidFill>
                  <a:srgbClr val="0070C0"/>
                </a:solidFill>
              </a:rPr>
              <a:t>Combiner Function</a:t>
            </a:r>
          </a:p>
          <a:p>
            <a:r>
              <a:rPr lang="en-US" dirty="0" smtClean="0">
                <a:solidFill>
                  <a:srgbClr val="0070C0"/>
                </a:solidFill>
              </a:rPr>
              <a:t>Partitioning Function</a:t>
            </a:r>
          </a:p>
          <a:p>
            <a:r>
              <a:rPr lang="en-US" dirty="0" smtClean="0"/>
              <a:t>Synchronization</a:t>
            </a:r>
          </a:p>
          <a:p>
            <a:r>
              <a:rPr lang="en-US" dirty="0" smtClean="0"/>
              <a:t>Communication</a:t>
            </a:r>
          </a:p>
          <a:p>
            <a:r>
              <a:rPr lang="en-US" dirty="0" smtClean="0">
                <a:solidFill>
                  <a:srgbClr val="C00000"/>
                </a:solidFill>
              </a:rPr>
              <a:t>Sorting and Grouping</a:t>
            </a:r>
          </a:p>
          <a:p>
            <a:r>
              <a:rPr lang="en-US" dirty="0" smtClean="0">
                <a:solidFill>
                  <a:srgbClr val="C00000"/>
                </a:solidFill>
              </a:rPr>
              <a:t>Reduce Function</a:t>
            </a:r>
          </a:p>
        </p:txBody>
      </p:sp>
      <p:sp>
        <p:nvSpPr>
          <p:cNvPr id="4" name="Right Brace 3"/>
          <p:cNvSpPr/>
          <p:nvPr/>
        </p:nvSpPr>
        <p:spPr>
          <a:xfrm>
            <a:off x="4403188" y="2743199"/>
            <a:ext cx="3094893" cy="174439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7666892" y="3474720"/>
            <a:ext cx="1195754" cy="369332"/>
          </a:xfrm>
          <a:prstGeom prst="rect">
            <a:avLst/>
          </a:prstGeom>
          <a:noFill/>
        </p:spPr>
        <p:txBody>
          <a:bodyPr wrap="square" rtlCol="0">
            <a:spAutoFit/>
          </a:bodyPr>
          <a:lstStyle/>
          <a:p>
            <a:r>
              <a:rPr lang="en-US" b="1" dirty="0" err="1" smtClean="0">
                <a:solidFill>
                  <a:srgbClr val="0070C0"/>
                </a:solidFill>
              </a:rPr>
              <a:t>Mapper</a:t>
            </a:r>
            <a:endParaRPr lang="en-US" b="1" dirty="0">
              <a:solidFill>
                <a:srgbClr val="0070C0"/>
              </a:solidFill>
            </a:endParaRPr>
          </a:p>
        </p:txBody>
      </p:sp>
      <p:sp>
        <p:nvSpPr>
          <p:cNvPr id="6" name="Right Brace 5"/>
          <p:cNvSpPr/>
          <p:nvPr/>
        </p:nvSpPr>
        <p:spPr>
          <a:xfrm>
            <a:off x="4147625" y="5275385"/>
            <a:ext cx="3094893" cy="112541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7580141" y="5610674"/>
            <a:ext cx="1195754" cy="369332"/>
          </a:xfrm>
          <a:prstGeom prst="rect">
            <a:avLst/>
          </a:prstGeom>
          <a:noFill/>
        </p:spPr>
        <p:txBody>
          <a:bodyPr wrap="square" rtlCol="0">
            <a:spAutoFit/>
          </a:bodyPr>
          <a:lstStyle/>
          <a:p>
            <a:r>
              <a:rPr lang="en-US" b="1" dirty="0" smtClean="0">
                <a:solidFill>
                  <a:srgbClr val="C00000"/>
                </a:solidFill>
              </a:rPr>
              <a:t>Reducer</a:t>
            </a:r>
            <a:endParaRPr lang="en-US" b="1" dirty="0">
              <a:solidFill>
                <a:srgbClr val="C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142852"/>
            <a:ext cx="8929718" cy="724168"/>
          </a:xfrm>
        </p:spPr>
        <p:txBody>
          <a:bodyPr>
            <a:normAutofit fontScale="90000"/>
          </a:bodyPr>
          <a:lstStyle/>
          <a:p>
            <a:pPr algn="ctr"/>
            <a:r>
              <a:rPr lang="en-US" dirty="0" smtClean="0"/>
              <a:t>Actual MapReduce Data and Control Flow</a:t>
            </a:r>
            <a:endParaRPr lang="en-US" dirty="0"/>
          </a:p>
        </p:txBody>
      </p:sp>
      <p:sp>
        <p:nvSpPr>
          <p:cNvPr id="3" name="Content Placeholder 2"/>
          <p:cNvSpPr>
            <a:spLocks noGrp="1"/>
          </p:cNvSpPr>
          <p:nvPr>
            <p:ph idx="1"/>
          </p:nvPr>
        </p:nvSpPr>
        <p:spPr>
          <a:xfrm>
            <a:off x="571472" y="928670"/>
            <a:ext cx="8386148" cy="5715040"/>
          </a:xfrm>
        </p:spPr>
        <p:txBody>
          <a:bodyPr>
            <a:noAutofit/>
          </a:bodyPr>
          <a:lstStyle/>
          <a:p>
            <a:pPr algn="just"/>
            <a:r>
              <a:rPr lang="en-US" sz="2400" b="1" dirty="0" smtClean="0">
                <a:solidFill>
                  <a:schemeClr val="accent5"/>
                </a:solidFill>
              </a:rPr>
              <a:t>Data Partitioning</a:t>
            </a:r>
            <a:r>
              <a:rPr lang="en-US" sz="2400" dirty="0" smtClean="0">
                <a:solidFill>
                  <a:schemeClr val="accent5"/>
                </a:solidFill>
              </a:rPr>
              <a:t>: </a:t>
            </a:r>
            <a:r>
              <a:rPr lang="en-IN" sz="2400" dirty="0" smtClean="0"/>
              <a:t>The MapReduce library splits the input data (files), already stored in GFS, into M pieces that also correspond to the number of map tasks.</a:t>
            </a:r>
            <a:endParaRPr lang="en-US" sz="2400" dirty="0" smtClean="0"/>
          </a:p>
          <a:p>
            <a:pPr algn="just"/>
            <a:r>
              <a:rPr lang="en-US" sz="2400" b="1" dirty="0" smtClean="0">
                <a:solidFill>
                  <a:schemeClr val="accent5"/>
                </a:solidFill>
              </a:rPr>
              <a:t>Computation Partitioning</a:t>
            </a:r>
            <a:r>
              <a:rPr lang="en-US" sz="2400" dirty="0" smtClean="0">
                <a:solidFill>
                  <a:schemeClr val="accent5"/>
                </a:solidFill>
              </a:rPr>
              <a:t>: </a:t>
            </a:r>
            <a:r>
              <a:rPr lang="en-IN" sz="2400" dirty="0" smtClean="0"/>
              <a:t>MapReduce library only generates copies of a user program (e.g., by a fork system call) containing the Map and the Reduce functions, distributes them, and starts them up on a number of available computation engines.</a:t>
            </a:r>
            <a:endParaRPr lang="en-US" sz="2400" dirty="0" smtClean="0"/>
          </a:p>
          <a:p>
            <a:pPr algn="just"/>
            <a:r>
              <a:rPr lang="en-US" sz="2400" b="1" dirty="0" smtClean="0">
                <a:solidFill>
                  <a:schemeClr val="accent5"/>
                </a:solidFill>
              </a:rPr>
              <a:t>Determining Master and workers: </a:t>
            </a:r>
            <a:r>
              <a:rPr lang="en-IN" sz="2400" dirty="0" smtClean="0"/>
              <a:t>The MapReduce architecture is based on a master-worker model. Therefore, one of the copies of the user program becomes the master and the rest become workers. The master picks idle workers, and assigns the map and reduce tasks to them.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142852"/>
            <a:ext cx="8929718" cy="724168"/>
          </a:xfrm>
        </p:spPr>
        <p:txBody>
          <a:bodyPr>
            <a:normAutofit fontScale="90000"/>
          </a:bodyPr>
          <a:lstStyle/>
          <a:p>
            <a:pPr algn="ctr"/>
            <a:r>
              <a:rPr lang="en-US" dirty="0" smtClean="0"/>
              <a:t>Actual MapReduce Data and Control Flow</a:t>
            </a:r>
            <a:endParaRPr lang="en-US" dirty="0"/>
          </a:p>
        </p:txBody>
      </p:sp>
      <p:sp>
        <p:nvSpPr>
          <p:cNvPr id="3" name="Content Placeholder 2"/>
          <p:cNvSpPr>
            <a:spLocks noGrp="1"/>
          </p:cNvSpPr>
          <p:nvPr>
            <p:ph idx="1"/>
          </p:nvPr>
        </p:nvSpPr>
        <p:spPr>
          <a:xfrm>
            <a:off x="571472" y="928670"/>
            <a:ext cx="8386148" cy="5715040"/>
          </a:xfrm>
        </p:spPr>
        <p:txBody>
          <a:bodyPr>
            <a:noAutofit/>
          </a:bodyPr>
          <a:lstStyle/>
          <a:p>
            <a:pPr algn="just"/>
            <a:r>
              <a:rPr lang="en-US" sz="2000" b="1" dirty="0" smtClean="0">
                <a:solidFill>
                  <a:schemeClr val="accent5"/>
                </a:solidFill>
              </a:rPr>
              <a:t>Mapper Functions </a:t>
            </a:r>
          </a:p>
          <a:p>
            <a:pPr lvl="1" algn="just"/>
            <a:r>
              <a:rPr lang="en-US" sz="2000" dirty="0" smtClean="0">
                <a:solidFill>
                  <a:srgbClr val="0070C0"/>
                </a:solidFill>
              </a:rPr>
              <a:t>Reading Input data (Data Distribution) : </a:t>
            </a:r>
            <a:r>
              <a:rPr lang="en-IN" sz="2000" dirty="0" smtClean="0"/>
              <a:t>Each map worker reads its corresponding portion of the input data split and sends it to its Map function</a:t>
            </a:r>
            <a:endParaRPr lang="en-US" sz="2000" dirty="0" smtClean="0">
              <a:solidFill>
                <a:srgbClr val="0070C0"/>
              </a:solidFill>
            </a:endParaRPr>
          </a:p>
          <a:p>
            <a:pPr lvl="1" algn="just"/>
            <a:r>
              <a:rPr lang="en-US" sz="2000" dirty="0" smtClean="0">
                <a:solidFill>
                  <a:srgbClr val="0070C0"/>
                </a:solidFill>
              </a:rPr>
              <a:t>Map Function : </a:t>
            </a:r>
            <a:r>
              <a:rPr lang="en-IN" sz="2000" dirty="0" smtClean="0"/>
              <a:t>Each Map function receives the input data split as a set of (key, value) pairs to process and produce the intermediated (key, value) pairs.</a:t>
            </a:r>
            <a:endParaRPr lang="en-US" sz="2000" dirty="0" smtClean="0">
              <a:solidFill>
                <a:srgbClr val="0070C0"/>
              </a:solidFill>
            </a:endParaRPr>
          </a:p>
          <a:p>
            <a:pPr lvl="1" algn="just"/>
            <a:r>
              <a:rPr lang="en-US" sz="2000" dirty="0" smtClean="0">
                <a:solidFill>
                  <a:srgbClr val="0070C0"/>
                </a:solidFill>
              </a:rPr>
              <a:t>Combiner Function: </a:t>
            </a:r>
            <a:r>
              <a:rPr lang="en-IN" sz="2000" dirty="0" smtClean="0"/>
              <a:t>The Combiner function merges the local data of each map worker before sending it over the network to effectively reduce its communication costs</a:t>
            </a:r>
            <a:endParaRPr lang="en-US" sz="2000" dirty="0" smtClean="0">
              <a:solidFill>
                <a:srgbClr val="0070C0"/>
              </a:solidFill>
            </a:endParaRPr>
          </a:p>
          <a:p>
            <a:pPr lvl="1" algn="just"/>
            <a:r>
              <a:rPr lang="en-US" sz="2000" dirty="0" smtClean="0">
                <a:solidFill>
                  <a:srgbClr val="0070C0"/>
                </a:solidFill>
              </a:rPr>
              <a:t>Partitioning Function : </a:t>
            </a:r>
            <a:r>
              <a:rPr lang="en-IN" sz="2000" dirty="0" smtClean="0"/>
              <a:t>The intermediate (key, value) pairs with identical keys are grouped together because all values inside each group should be processed by only one Reduce function to generate the final result. Intermediate (key, value) pairs  are partitioned into R regions, equal to the number of reduce tasks by Partitioning Function. A Partitioning function could simply be a hash function (e.g., Hash(key) mod R) that forwards the data into particular regions.</a:t>
            </a:r>
            <a:endParaRPr lang="en-US" sz="2000" dirty="0" smtClean="0">
              <a:solidFill>
                <a:srgbClr val="0070C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00025"/>
            <a:ext cx="8393113" cy="800083"/>
          </a:xfrm>
        </p:spPr>
        <p:txBody>
          <a:bodyPr>
            <a:noAutofit/>
          </a:bodyPr>
          <a:lstStyle/>
          <a:p>
            <a:pPr algn="ctr">
              <a:defRPr/>
            </a:pPr>
            <a:r>
              <a:rPr lang="en-US" sz="4000" b="0" dirty="0" smtClean="0">
                <a:effectLst/>
              </a:rPr>
              <a:t>Overview</a:t>
            </a:r>
            <a:endParaRPr lang="en-US" sz="4000" b="0" dirty="0">
              <a:effectLst/>
            </a:endParaRPr>
          </a:p>
        </p:txBody>
      </p:sp>
      <p:sp>
        <p:nvSpPr>
          <p:cNvPr id="3" name="Content Placeholder 2"/>
          <p:cNvSpPr>
            <a:spLocks noGrp="1"/>
          </p:cNvSpPr>
          <p:nvPr>
            <p:ph idx="1"/>
          </p:nvPr>
        </p:nvSpPr>
        <p:spPr>
          <a:xfrm>
            <a:off x="381000" y="1000108"/>
            <a:ext cx="8388350" cy="5643602"/>
          </a:xfrm>
        </p:spPr>
        <p:txBody>
          <a:bodyPr>
            <a:noAutofit/>
          </a:bodyPr>
          <a:lstStyle/>
          <a:p>
            <a:pPr>
              <a:defRPr/>
            </a:pPr>
            <a:r>
              <a:rPr lang="en-US" sz="3000" dirty="0" smtClean="0"/>
              <a:t>Process flow in MapReduce</a:t>
            </a:r>
          </a:p>
          <a:p>
            <a:pPr>
              <a:defRPr/>
            </a:pPr>
            <a:r>
              <a:rPr lang="en-US" sz="3000" dirty="0" smtClean="0"/>
              <a:t>Motivation for Programming Paradigm</a:t>
            </a:r>
          </a:p>
          <a:p>
            <a:pPr>
              <a:defRPr/>
            </a:pPr>
            <a:r>
              <a:rPr lang="en-US" sz="3000" dirty="0" smtClean="0"/>
              <a:t>MapReduce</a:t>
            </a:r>
          </a:p>
          <a:p>
            <a:pPr lvl="1">
              <a:defRPr/>
            </a:pPr>
            <a:r>
              <a:rPr lang="en-US" sz="3000" dirty="0" smtClean="0"/>
              <a:t>MapReduce Operational Steps</a:t>
            </a:r>
          </a:p>
          <a:p>
            <a:pPr>
              <a:defRPr/>
            </a:pPr>
            <a:r>
              <a:rPr lang="en-US" sz="3000" dirty="0" smtClean="0"/>
              <a:t>Twister : Iterative MapReduce</a:t>
            </a:r>
          </a:p>
          <a:p>
            <a:pPr>
              <a:defRPr/>
            </a:pPr>
            <a:r>
              <a:rPr lang="en-US" sz="3000" dirty="0" smtClean="0"/>
              <a:t>Hadoop</a:t>
            </a:r>
          </a:p>
          <a:p>
            <a:pPr lvl="1">
              <a:defRPr/>
            </a:pPr>
            <a:r>
              <a:rPr lang="en-US" sz="3000" dirty="0" smtClean="0"/>
              <a:t>HDFS Architecture</a:t>
            </a:r>
          </a:p>
          <a:p>
            <a:pPr lvl="1">
              <a:defRPr/>
            </a:pPr>
            <a:r>
              <a:rPr lang="en-US" sz="3000" dirty="0" smtClean="0"/>
              <a:t>Read and Write Operations in HDFS</a:t>
            </a:r>
          </a:p>
          <a:p>
            <a:pPr lvl="1">
              <a:defRPr/>
            </a:pPr>
            <a:r>
              <a:rPr lang="en-US" sz="3000" dirty="0" smtClean="0"/>
              <a:t>MapReduce Architecture in Hadoop</a:t>
            </a:r>
          </a:p>
          <a:p>
            <a:pPr lvl="1">
              <a:defRPr/>
            </a:pPr>
            <a:r>
              <a:rPr lang="en-US" sz="3000" dirty="0" smtClean="0"/>
              <a:t>Running a job in Hadoop</a:t>
            </a:r>
          </a:p>
          <a:p>
            <a:pPr lvl="1">
              <a:defRPr/>
            </a:pPr>
            <a:r>
              <a:rPr lang="en-US" sz="3000" dirty="0" smtClean="0"/>
              <a:t>Challenges</a:t>
            </a:r>
          </a:p>
          <a:p>
            <a:pPr lvl="1">
              <a:defRPr/>
            </a:pPr>
            <a:endParaRPr lang="en-US" sz="3000" dirty="0" smtClean="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582594"/>
          </a:xfrm>
        </p:spPr>
        <p:txBody>
          <a:bodyPr>
            <a:normAutofit fontScale="90000"/>
          </a:bodyPr>
          <a:lstStyle/>
          <a:p>
            <a:pPr algn="ctr"/>
            <a:r>
              <a:rPr lang="en-US" dirty="0" err="1" smtClean="0"/>
              <a:t>MapReduce</a:t>
            </a:r>
            <a:r>
              <a:rPr lang="en-US" dirty="0" smtClean="0"/>
              <a:t> Partitioning Function</a:t>
            </a:r>
            <a:endParaRPr lang="en-IN" dirty="0"/>
          </a:p>
        </p:txBody>
      </p:sp>
      <p:pic>
        <p:nvPicPr>
          <p:cNvPr id="71682" name="Picture 2"/>
          <p:cNvPicPr>
            <a:picLocks noChangeAspect="1" noChangeArrowheads="1"/>
          </p:cNvPicPr>
          <p:nvPr/>
        </p:nvPicPr>
        <p:blipFill>
          <a:blip r:embed="rId2"/>
          <a:srcRect/>
          <a:stretch>
            <a:fillRect/>
          </a:stretch>
        </p:blipFill>
        <p:spPr bwMode="auto">
          <a:xfrm>
            <a:off x="1214414" y="1285860"/>
            <a:ext cx="7500990" cy="500066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19406" cy="724168"/>
          </a:xfrm>
        </p:spPr>
        <p:txBody>
          <a:bodyPr>
            <a:normAutofit fontScale="90000"/>
          </a:bodyPr>
          <a:lstStyle/>
          <a:p>
            <a:pPr algn="ctr"/>
            <a:r>
              <a:rPr lang="en-US" dirty="0" smtClean="0"/>
              <a:t>Actual MapReduce Data and Control Flow</a:t>
            </a:r>
            <a:endParaRPr lang="en-US" dirty="0"/>
          </a:p>
        </p:txBody>
      </p:sp>
      <p:sp>
        <p:nvSpPr>
          <p:cNvPr id="3" name="Content Placeholder 2"/>
          <p:cNvSpPr>
            <a:spLocks noGrp="1"/>
          </p:cNvSpPr>
          <p:nvPr>
            <p:ph idx="1"/>
          </p:nvPr>
        </p:nvSpPr>
        <p:spPr>
          <a:xfrm>
            <a:off x="642910" y="1071546"/>
            <a:ext cx="8286808" cy="5500725"/>
          </a:xfrm>
        </p:spPr>
        <p:txBody>
          <a:bodyPr>
            <a:noAutofit/>
          </a:bodyPr>
          <a:lstStyle/>
          <a:p>
            <a:pPr algn="just"/>
            <a:r>
              <a:rPr lang="en-US" sz="2200" b="1" dirty="0" smtClean="0">
                <a:solidFill>
                  <a:schemeClr val="accent5"/>
                </a:solidFill>
              </a:rPr>
              <a:t>Synchronization</a:t>
            </a:r>
            <a:r>
              <a:rPr lang="en-US" sz="2200" dirty="0" smtClean="0"/>
              <a:t>:  </a:t>
            </a:r>
            <a:r>
              <a:rPr lang="en-IN" sz="2200" dirty="0" smtClean="0"/>
              <a:t>MapReduce applies a simple synchronization policy to coordinate map workers with reduce workers, in which the </a:t>
            </a:r>
            <a:r>
              <a:rPr lang="en-IN" sz="2200" dirty="0" smtClean="0">
                <a:solidFill>
                  <a:srgbClr val="00B050"/>
                </a:solidFill>
              </a:rPr>
              <a:t>communication between them starts only when all map tasks finish</a:t>
            </a:r>
            <a:r>
              <a:rPr lang="en-IN" sz="2200" dirty="0" smtClean="0"/>
              <a:t>. </a:t>
            </a:r>
          </a:p>
          <a:p>
            <a:pPr algn="just"/>
            <a:r>
              <a:rPr lang="en-US" sz="2200" b="1" dirty="0" smtClean="0">
                <a:solidFill>
                  <a:schemeClr val="accent5"/>
                </a:solidFill>
              </a:rPr>
              <a:t>Communication</a:t>
            </a:r>
            <a:r>
              <a:rPr lang="en-US" sz="2200" dirty="0" smtClean="0"/>
              <a:t>:  </a:t>
            </a:r>
            <a:r>
              <a:rPr lang="en-IN" sz="2200" dirty="0" smtClean="0"/>
              <a:t>Reduce worker </a:t>
            </a:r>
            <a:r>
              <a:rPr lang="en-IN" sz="2200" dirty="0" err="1" smtClean="0"/>
              <a:t>i</a:t>
            </a:r>
            <a:r>
              <a:rPr lang="en-IN" sz="2200" dirty="0" smtClean="0"/>
              <a:t>, already notified of the location of region </a:t>
            </a:r>
            <a:r>
              <a:rPr lang="en-IN" sz="2200" dirty="0" err="1" smtClean="0"/>
              <a:t>i</a:t>
            </a:r>
            <a:r>
              <a:rPr lang="en-IN" sz="2200" dirty="0" smtClean="0"/>
              <a:t> of all map workers, uses a remote procedure call to read the data from the respective region of all map workers.</a:t>
            </a:r>
            <a:endParaRPr lang="en-US" sz="2200" dirty="0" smtClean="0"/>
          </a:p>
          <a:p>
            <a:pPr algn="just"/>
            <a:r>
              <a:rPr lang="en-US" sz="2200" b="1" dirty="0" smtClean="0">
                <a:solidFill>
                  <a:schemeClr val="accent5"/>
                </a:solidFill>
              </a:rPr>
              <a:t>Reduce Function</a:t>
            </a:r>
          </a:p>
          <a:p>
            <a:pPr lvl="1" algn="just"/>
            <a:r>
              <a:rPr lang="en-US" sz="2200" dirty="0" smtClean="0">
                <a:solidFill>
                  <a:srgbClr val="0066CC"/>
                </a:solidFill>
              </a:rPr>
              <a:t>Sorting and Grouping</a:t>
            </a:r>
            <a:r>
              <a:rPr lang="en-US" sz="2200" dirty="0" smtClean="0">
                <a:solidFill>
                  <a:srgbClr val="C00000"/>
                </a:solidFill>
              </a:rPr>
              <a:t>: </a:t>
            </a:r>
            <a:r>
              <a:rPr lang="en-IN" sz="2200" dirty="0" smtClean="0"/>
              <a:t>Reduce worker groups intermediate (key, value) pairs by sorting the data based on their keys, followed by grouping all occurrences of identical keys.</a:t>
            </a:r>
            <a:endParaRPr lang="en-US" sz="2200" dirty="0" smtClean="0">
              <a:solidFill>
                <a:srgbClr val="C00000"/>
              </a:solidFill>
            </a:endParaRPr>
          </a:p>
          <a:p>
            <a:pPr lvl="1" algn="just"/>
            <a:r>
              <a:rPr lang="en-US" sz="2200" dirty="0" smtClean="0">
                <a:solidFill>
                  <a:srgbClr val="0066CC"/>
                </a:solidFill>
              </a:rPr>
              <a:t>Reduce Function: </a:t>
            </a:r>
            <a:r>
              <a:rPr lang="en-IN" sz="2200" dirty="0" smtClean="0"/>
              <a:t>The reduce worker iterates over the grouped (key, value) pairs, and for each unique key, it sends the key and corresponding values to the Reduce function. Reduce function processes its input data and stores the output results in predetermined files in the user’s program.</a:t>
            </a:r>
            <a:endParaRPr lang="en-US" sz="2200"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3"/>
          <p:cNvSpPr txBox="1">
            <a:spLocks noChangeArrowheads="1"/>
          </p:cNvSpPr>
          <p:nvPr/>
        </p:nvSpPr>
        <p:spPr bwMode="auto">
          <a:xfrm>
            <a:off x="0" y="4689475"/>
            <a:ext cx="1619250" cy="336550"/>
          </a:xfrm>
          <a:prstGeom prst="rect">
            <a:avLst/>
          </a:prstGeom>
          <a:noFill/>
          <a:ln w="9525">
            <a:noFill/>
            <a:miter lim="800000"/>
            <a:headEnd/>
            <a:tailEnd/>
          </a:ln>
          <a:effectLst/>
        </p:spPr>
        <p:txBody>
          <a:bodyPr lIns="90000" tIns="46800" rIns="90000" bIns="46800">
            <a:spAutoFit/>
          </a:bodyPr>
          <a:lstStyle/>
          <a:p>
            <a:pPr algn="ctr">
              <a:spcBef>
                <a:spcPct val="50000"/>
              </a:spcBef>
            </a:pPr>
            <a:endParaRPr kumimoji="1" lang="en-US" sz="1600">
              <a:solidFill>
                <a:srgbClr val="CC3300"/>
              </a:solidFill>
              <a:ea typeface="魏碑"/>
              <a:cs typeface="魏碑"/>
            </a:endParaRPr>
          </a:p>
        </p:txBody>
      </p:sp>
      <p:sp>
        <p:nvSpPr>
          <p:cNvPr id="5" name="Title 4"/>
          <p:cNvSpPr>
            <a:spLocks noGrp="1"/>
          </p:cNvSpPr>
          <p:nvPr>
            <p:ph type="title"/>
          </p:nvPr>
        </p:nvSpPr>
        <p:spPr>
          <a:xfrm>
            <a:off x="714348" y="274638"/>
            <a:ext cx="8219340" cy="582594"/>
          </a:xfrm>
        </p:spPr>
        <p:txBody>
          <a:bodyPr>
            <a:normAutofit fontScale="90000"/>
          </a:bodyPr>
          <a:lstStyle/>
          <a:p>
            <a:pPr algn="ctr"/>
            <a:r>
              <a:rPr lang="en-US" dirty="0" smtClean="0"/>
              <a:t>Data Flow of MapReduce</a:t>
            </a:r>
            <a:endParaRPr lang="en-IN" dirty="0"/>
          </a:p>
        </p:txBody>
      </p:sp>
      <p:pic>
        <p:nvPicPr>
          <p:cNvPr id="72706" name="Picture 2"/>
          <p:cNvPicPr>
            <a:picLocks noChangeAspect="1" noChangeArrowheads="1"/>
          </p:cNvPicPr>
          <p:nvPr/>
        </p:nvPicPr>
        <p:blipFill>
          <a:blip r:embed="rId3"/>
          <a:srcRect/>
          <a:stretch>
            <a:fillRect/>
          </a:stretch>
        </p:blipFill>
        <p:spPr bwMode="auto">
          <a:xfrm>
            <a:off x="357158" y="857232"/>
            <a:ext cx="8501122" cy="5786478"/>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381000" y="200025"/>
            <a:ext cx="8393113" cy="646113"/>
          </a:xfrm>
        </p:spPr>
        <p:txBody>
          <a:bodyPr>
            <a:normAutofit fontScale="90000"/>
          </a:bodyPr>
          <a:lstStyle/>
          <a:p>
            <a:pPr algn="ctr">
              <a:defRPr/>
            </a:pPr>
            <a:r>
              <a:rPr lang="en-US" altLang="zh-CN" sz="4000" b="0" dirty="0">
                <a:effectLst/>
                <a:ea typeface="宋体" pitchFamily="2" charset="-122"/>
              </a:rPr>
              <a:t>Points need to be emphasized</a:t>
            </a:r>
          </a:p>
        </p:txBody>
      </p:sp>
      <p:sp>
        <p:nvSpPr>
          <p:cNvPr id="101379" name="Rectangle 3"/>
          <p:cNvSpPr>
            <a:spLocks noGrp="1" noChangeArrowheads="1"/>
          </p:cNvSpPr>
          <p:nvPr>
            <p:ph idx="1"/>
          </p:nvPr>
        </p:nvSpPr>
        <p:spPr>
          <a:xfrm>
            <a:off x="714348" y="1195754"/>
            <a:ext cx="8219340" cy="5052646"/>
          </a:xfrm>
        </p:spPr>
        <p:txBody>
          <a:bodyPr/>
          <a:lstStyle/>
          <a:p>
            <a:pPr>
              <a:lnSpc>
                <a:spcPct val="98000"/>
              </a:lnSpc>
              <a:defRPr/>
            </a:pPr>
            <a:r>
              <a:rPr lang="en-GB" altLang="zh-CN" dirty="0">
                <a:solidFill>
                  <a:srgbClr val="C00000"/>
                </a:solidFill>
                <a:ea typeface="宋体" pitchFamily="2" charset="-122"/>
              </a:rPr>
              <a:t>No </a:t>
            </a:r>
            <a:r>
              <a:rPr lang="en-GB" altLang="zh-CN" i="1" dirty="0">
                <a:solidFill>
                  <a:srgbClr val="C00000"/>
                </a:solidFill>
                <a:ea typeface="宋体" pitchFamily="2" charset="-122"/>
              </a:rPr>
              <a:t>reduce</a:t>
            </a:r>
            <a:r>
              <a:rPr lang="en-GB" altLang="zh-CN" dirty="0">
                <a:solidFill>
                  <a:srgbClr val="C00000"/>
                </a:solidFill>
                <a:ea typeface="宋体" pitchFamily="2" charset="-122"/>
              </a:rPr>
              <a:t> can begin </a:t>
            </a:r>
            <a:r>
              <a:rPr lang="en-GB" altLang="zh-CN" dirty="0">
                <a:ea typeface="宋体" pitchFamily="2" charset="-122"/>
              </a:rPr>
              <a:t>until </a:t>
            </a:r>
            <a:r>
              <a:rPr lang="en-GB" altLang="zh-CN" i="1" dirty="0">
                <a:ea typeface="宋体" pitchFamily="2" charset="-122"/>
              </a:rPr>
              <a:t>map</a:t>
            </a:r>
            <a:r>
              <a:rPr lang="en-GB" altLang="zh-CN" dirty="0">
                <a:ea typeface="宋体" pitchFamily="2" charset="-122"/>
              </a:rPr>
              <a:t> is complete</a:t>
            </a:r>
          </a:p>
          <a:p>
            <a:pPr>
              <a:lnSpc>
                <a:spcPct val="97000"/>
              </a:lnSpc>
              <a:defRPr/>
            </a:pPr>
            <a:r>
              <a:rPr lang="en-GB" altLang="zh-CN" dirty="0">
                <a:ea typeface="宋体" pitchFamily="2" charset="-122"/>
              </a:rPr>
              <a:t>Master must communicate locations of intermediate files</a:t>
            </a:r>
          </a:p>
          <a:p>
            <a:pPr>
              <a:lnSpc>
                <a:spcPct val="97000"/>
              </a:lnSpc>
              <a:defRPr/>
            </a:pPr>
            <a:r>
              <a:rPr lang="en-GB" altLang="zh-CN" dirty="0">
                <a:ea typeface="宋体" pitchFamily="2" charset="-122"/>
              </a:rPr>
              <a:t>Tasks scheduled based on </a:t>
            </a:r>
            <a:r>
              <a:rPr lang="en-GB" altLang="zh-CN" dirty="0">
                <a:solidFill>
                  <a:srgbClr val="C00000"/>
                </a:solidFill>
                <a:ea typeface="宋体" pitchFamily="2" charset="-122"/>
              </a:rPr>
              <a:t>location of data</a:t>
            </a:r>
          </a:p>
          <a:p>
            <a:pPr>
              <a:lnSpc>
                <a:spcPct val="97000"/>
              </a:lnSpc>
              <a:defRPr/>
            </a:pPr>
            <a:r>
              <a:rPr lang="en-GB" altLang="zh-CN" dirty="0">
                <a:ea typeface="宋体" pitchFamily="2" charset="-122"/>
              </a:rPr>
              <a:t>If </a:t>
            </a:r>
            <a:r>
              <a:rPr lang="en-GB" altLang="zh-CN" i="1" dirty="0">
                <a:ea typeface="宋体" pitchFamily="2" charset="-122"/>
              </a:rPr>
              <a:t>map </a:t>
            </a:r>
            <a:r>
              <a:rPr lang="en-GB" altLang="zh-CN" dirty="0">
                <a:ea typeface="宋体" pitchFamily="2" charset="-122"/>
              </a:rPr>
              <a:t>worker fails any time before </a:t>
            </a:r>
            <a:r>
              <a:rPr lang="en-GB" altLang="zh-CN" i="1" dirty="0">
                <a:ea typeface="宋体" pitchFamily="2" charset="-122"/>
              </a:rPr>
              <a:t>reduce </a:t>
            </a:r>
            <a:r>
              <a:rPr lang="en-GB" altLang="zh-CN" dirty="0">
                <a:ea typeface="宋体" pitchFamily="2" charset="-122"/>
              </a:rPr>
              <a:t>finishes, task must be </a:t>
            </a:r>
            <a:r>
              <a:rPr lang="en-GB" altLang="zh-CN" dirty="0">
                <a:solidFill>
                  <a:srgbClr val="C00000"/>
                </a:solidFill>
                <a:ea typeface="宋体" pitchFamily="2" charset="-122"/>
              </a:rPr>
              <a:t>completely </a:t>
            </a:r>
            <a:r>
              <a:rPr lang="en-GB" altLang="zh-CN" dirty="0" smtClean="0">
                <a:solidFill>
                  <a:srgbClr val="C00000"/>
                </a:solidFill>
                <a:ea typeface="宋体" pitchFamily="2" charset="-122"/>
              </a:rPr>
              <a:t>re-run</a:t>
            </a:r>
            <a:endParaRPr lang="en-GB" altLang="zh-CN" dirty="0">
              <a:solidFill>
                <a:srgbClr val="C00000"/>
              </a:solidFill>
              <a:ea typeface="宋体" pitchFamily="2" charset="-122"/>
            </a:endParaRPr>
          </a:p>
          <a:p>
            <a:pPr>
              <a:lnSpc>
                <a:spcPct val="97000"/>
              </a:lnSpc>
              <a:defRPr/>
            </a:pPr>
            <a:r>
              <a:rPr lang="en-GB" altLang="zh-CN" dirty="0" err="1">
                <a:ea typeface="宋体" pitchFamily="2" charset="-122"/>
              </a:rPr>
              <a:t>MapReduce</a:t>
            </a:r>
            <a:r>
              <a:rPr lang="en-GB" altLang="zh-CN" dirty="0">
                <a:ea typeface="宋体" pitchFamily="2" charset="-122"/>
              </a:rPr>
              <a:t> library does most of the hard work for us!</a:t>
            </a:r>
          </a:p>
          <a:p>
            <a:pPr>
              <a:defRPr/>
            </a:pPr>
            <a:endParaRPr lang="zh-CN" altLang="en-US" dirty="0">
              <a:ea typeface="宋体" pitchFamily="2" charset="-122"/>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381000" y="200025"/>
            <a:ext cx="8393113" cy="646113"/>
          </a:xfrm>
        </p:spPr>
        <p:txBody>
          <a:bodyPr>
            <a:normAutofit fontScale="90000"/>
          </a:bodyPr>
          <a:lstStyle/>
          <a:p>
            <a:pPr algn="ctr">
              <a:defRPr/>
            </a:pPr>
            <a:r>
              <a:rPr lang="en-US" altLang="zh-CN" sz="4000" b="0" dirty="0">
                <a:effectLst/>
                <a:ea typeface="宋体" pitchFamily="2" charset="-122"/>
              </a:rPr>
              <a:t>Locality issue</a:t>
            </a:r>
          </a:p>
        </p:txBody>
      </p:sp>
      <p:sp>
        <p:nvSpPr>
          <p:cNvPr id="86019" name="Rectangle 3"/>
          <p:cNvSpPr>
            <a:spLocks noGrp="1" noChangeArrowheads="1"/>
          </p:cNvSpPr>
          <p:nvPr>
            <p:ph idx="1"/>
          </p:nvPr>
        </p:nvSpPr>
        <p:spPr>
          <a:xfrm>
            <a:off x="436098" y="1097279"/>
            <a:ext cx="8497590" cy="5331655"/>
          </a:xfrm>
        </p:spPr>
        <p:txBody>
          <a:bodyPr>
            <a:normAutofit/>
          </a:bodyPr>
          <a:lstStyle/>
          <a:p>
            <a:pPr>
              <a:defRPr/>
            </a:pPr>
            <a:r>
              <a:rPr lang="en-US" altLang="zh-CN" dirty="0">
                <a:solidFill>
                  <a:srgbClr val="C00000"/>
                </a:solidFill>
                <a:ea typeface="宋体" pitchFamily="2" charset="-122"/>
              </a:rPr>
              <a:t>Master scheduling policy </a:t>
            </a:r>
          </a:p>
          <a:p>
            <a:pPr lvl="1">
              <a:defRPr/>
            </a:pPr>
            <a:r>
              <a:rPr lang="en-US" altLang="zh-CN" dirty="0">
                <a:ea typeface="宋体" pitchFamily="2" charset="-122"/>
              </a:rPr>
              <a:t>Asks GFS for locations of replicas of input file blocks</a:t>
            </a:r>
          </a:p>
          <a:p>
            <a:pPr lvl="1">
              <a:defRPr/>
            </a:pPr>
            <a:r>
              <a:rPr lang="en-US" altLang="zh-CN" dirty="0">
                <a:ea typeface="宋体" pitchFamily="2" charset="-122"/>
              </a:rPr>
              <a:t>Map tasks typically split into 64MB (== GFS block size)</a:t>
            </a:r>
          </a:p>
          <a:p>
            <a:pPr lvl="1">
              <a:defRPr/>
            </a:pPr>
            <a:r>
              <a:rPr lang="en-US" altLang="zh-CN" dirty="0">
                <a:ea typeface="宋体" pitchFamily="2" charset="-122"/>
              </a:rPr>
              <a:t>Map tasks scheduled so </a:t>
            </a:r>
            <a:r>
              <a:rPr lang="en-US" altLang="zh-CN" dirty="0" smtClean="0">
                <a:ea typeface="宋体" pitchFamily="2" charset="-122"/>
              </a:rPr>
              <a:t>that GFS </a:t>
            </a:r>
            <a:r>
              <a:rPr lang="en-US" altLang="zh-CN" dirty="0">
                <a:ea typeface="宋体" pitchFamily="2" charset="-122"/>
              </a:rPr>
              <a:t>input block replica are on same machine or same rack</a:t>
            </a:r>
          </a:p>
          <a:p>
            <a:pPr>
              <a:defRPr/>
            </a:pPr>
            <a:r>
              <a:rPr lang="en-US" altLang="zh-CN" dirty="0">
                <a:solidFill>
                  <a:srgbClr val="C00000"/>
                </a:solidFill>
                <a:ea typeface="宋体" pitchFamily="2" charset="-122"/>
              </a:rPr>
              <a:t>Effect </a:t>
            </a:r>
          </a:p>
          <a:p>
            <a:pPr lvl="1">
              <a:defRPr/>
            </a:pPr>
            <a:r>
              <a:rPr lang="en-US" altLang="zh-CN" dirty="0">
                <a:ea typeface="宋体" pitchFamily="2" charset="-122"/>
              </a:rPr>
              <a:t>Thousands of machines read input at local disk speed </a:t>
            </a:r>
          </a:p>
          <a:p>
            <a:pPr lvl="1">
              <a:defRPr/>
            </a:pPr>
            <a:r>
              <a:rPr lang="en-US" altLang="zh-CN" dirty="0">
                <a:ea typeface="宋体" pitchFamily="2" charset="-122"/>
              </a:rPr>
              <a:t>Without this, rack switches limit read rate </a:t>
            </a:r>
            <a:endParaRPr lang="zh-CN" altLang="en-US" dirty="0">
              <a:ea typeface="宋体" pitchFamily="2" charset="-122"/>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381000" y="200025"/>
            <a:ext cx="8393113" cy="967593"/>
          </a:xfrm>
        </p:spPr>
        <p:txBody>
          <a:bodyPr>
            <a:normAutofit/>
          </a:bodyPr>
          <a:lstStyle/>
          <a:p>
            <a:pPr algn="ctr">
              <a:defRPr/>
            </a:pPr>
            <a:r>
              <a:rPr lang="en-US" altLang="zh-CN" sz="4000" b="0" dirty="0">
                <a:effectLst/>
                <a:ea typeface="宋体" pitchFamily="2" charset="-122"/>
              </a:rPr>
              <a:t>Fault Tolerance</a:t>
            </a:r>
          </a:p>
        </p:txBody>
      </p:sp>
      <p:sp>
        <p:nvSpPr>
          <p:cNvPr id="84995" name="Rectangle 3"/>
          <p:cNvSpPr>
            <a:spLocks noGrp="1" noChangeArrowheads="1"/>
          </p:cNvSpPr>
          <p:nvPr>
            <p:ph idx="1"/>
          </p:nvPr>
        </p:nvSpPr>
        <p:spPr>
          <a:xfrm>
            <a:off x="562709" y="1447800"/>
            <a:ext cx="8370980" cy="4800600"/>
          </a:xfrm>
        </p:spPr>
        <p:txBody>
          <a:bodyPr>
            <a:normAutofit fontScale="92500"/>
          </a:bodyPr>
          <a:lstStyle/>
          <a:p>
            <a:pPr>
              <a:defRPr/>
            </a:pPr>
            <a:r>
              <a:rPr lang="en-US" altLang="zh-CN" dirty="0">
                <a:solidFill>
                  <a:srgbClr val="C00000"/>
                </a:solidFill>
                <a:ea typeface="宋体" pitchFamily="2" charset="-122"/>
              </a:rPr>
              <a:t>Reactive way</a:t>
            </a:r>
          </a:p>
          <a:p>
            <a:pPr lvl="1">
              <a:defRPr/>
            </a:pPr>
            <a:r>
              <a:rPr lang="en-US" altLang="zh-CN" dirty="0">
                <a:ea typeface="宋体" pitchFamily="2" charset="-122"/>
              </a:rPr>
              <a:t>Worker failure</a:t>
            </a:r>
          </a:p>
          <a:p>
            <a:pPr lvl="2">
              <a:defRPr/>
            </a:pPr>
            <a:r>
              <a:rPr lang="en-US" altLang="zh-CN" dirty="0">
                <a:ea typeface="宋体" pitchFamily="2" charset="-122"/>
              </a:rPr>
              <a:t>Heartbeat, </a:t>
            </a:r>
            <a:r>
              <a:rPr lang="en-GB" altLang="zh-CN" dirty="0">
                <a:ea typeface="宋体" pitchFamily="2" charset="-122"/>
              </a:rPr>
              <a:t>Workers are periodically pinged by master</a:t>
            </a:r>
          </a:p>
          <a:p>
            <a:pPr lvl="3">
              <a:defRPr/>
            </a:pPr>
            <a:r>
              <a:rPr lang="en-GB" altLang="zh-CN" dirty="0">
                <a:ea typeface="宋体" pitchFamily="2" charset="-122"/>
              </a:rPr>
              <a:t>NO response = failed worker</a:t>
            </a:r>
          </a:p>
          <a:p>
            <a:pPr lvl="2">
              <a:defRPr/>
            </a:pPr>
            <a:r>
              <a:rPr lang="en-US" altLang="zh-CN" dirty="0">
                <a:ea typeface="宋体" pitchFamily="2" charset="-122"/>
              </a:rPr>
              <a:t>If the processor of a worker fails, the tasks of that worker are reassigned to another worker.</a:t>
            </a:r>
          </a:p>
          <a:p>
            <a:pPr lvl="2">
              <a:defRPr/>
            </a:pPr>
            <a:endParaRPr lang="en-US" altLang="zh-CN" dirty="0">
              <a:ea typeface="宋体" pitchFamily="2" charset="-122"/>
            </a:endParaRPr>
          </a:p>
          <a:p>
            <a:pPr lvl="1">
              <a:defRPr/>
            </a:pPr>
            <a:r>
              <a:rPr lang="en-US" altLang="zh-CN" dirty="0">
                <a:solidFill>
                  <a:srgbClr val="C00000"/>
                </a:solidFill>
                <a:ea typeface="宋体" pitchFamily="2" charset="-122"/>
              </a:rPr>
              <a:t>Master failure</a:t>
            </a:r>
          </a:p>
          <a:p>
            <a:pPr lvl="2">
              <a:defRPr/>
            </a:pPr>
            <a:r>
              <a:rPr lang="en-GB" altLang="zh-CN" dirty="0">
                <a:ea typeface="宋体" pitchFamily="2" charset="-122"/>
              </a:rPr>
              <a:t>Master writes periodic checkpoints</a:t>
            </a:r>
          </a:p>
          <a:p>
            <a:pPr lvl="2">
              <a:defRPr/>
            </a:pPr>
            <a:r>
              <a:rPr lang="en-US" altLang="zh-CN" dirty="0">
                <a:ea typeface="宋体" pitchFamily="2" charset="-122"/>
              </a:rPr>
              <a:t>Another master can be started from the last </a:t>
            </a:r>
            <a:r>
              <a:rPr lang="en-US" altLang="zh-CN" dirty="0" err="1">
                <a:ea typeface="宋体" pitchFamily="2" charset="-122"/>
              </a:rPr>
              <a:t>checkpointed</a:t>
            </a:r>
            <a:r>
              <a:rPr lang="en-US" altLang="zh-CN" dirty="0">
                <a:ea typeface="宋体" pitchFamily="2" charset="-122"/>
              </a:rPr>
              <a:t> state</a:t>
            </a:r>
          </a:p>
          <a:p>
            <a:pPr lvl="2">
              <a:defRPr/>
            </a:pPr>
            <a:r>
              <a:rPr lang="en-US" altLang="zh-CN" dirty="0">
                <a:ea typeface="宋体" pitchFamily="2" charset="-122"/>
              </a:rPr>
              <a:t>If eventually the master dies, the job will be aborted</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381000" y="200025"/>
            <a:ext cx="8393113" cy="911323"/>
          </a:xfrm>
        </p:spPr>
        <p:txBody>
          <a:bodyPr>
            <a:normAutofit/>
          </a:bodyPr>
          <a:lstStyle/>
          <a:p>
            <a:pPr algn="ctr">
              <a:defRPr/>
            </a:pPr>
            <a:r>
              <a:rPr lang="en-US" altLang="zh-CN" sz="4000" b="0" dirty="0">
                <a:effectLst/>
                <a:ea typeface="宋体" pitchFamily="2" charset="-122"/>
              </a:rPr>
              <a:t>Fault Tolerance</a:t>
            </a:r>
          </a:p>
        </p:txBody>
      </p:sp>
      <p:sp>
        <p:nvSpPr>
          <p:cNvPr id="102403" name="Rectangle 3"/>
          <p:cNvSpPr>
            <a:spLocks noGrp="1" noChangeArrowheads="1"/>
          </p:cNvSpPr>
          <p:nvPr>
            <p:ph idx="1"/>
          </p:nvPr>
        </p:nvSpPr>
        <p:spPr>
          <a:xfrm>
            <a:off x="576775" y="1447800"/>
            <a:ext cx="8356913" cy="4800600"/>
          </a:xfrm>
        </p:spPr>
        <p:txBody>
          <a:bodyPr/>
          <a:lstStyle/>
          <a:p>
            <a:pPr>
              <a:defRPr/>
            </a:pPr>
            <a:r>
              <a:rPr lang="en-US" altLang="zh-CN" dirty="0">
                <a:solidFill>
                  <a:srgbClr val="C00000"/>
                </a:solidFill>
                <a:ea typeface="宋体" pitchFamily="2" charset="-122"/>
              </a:rPr>
              <a:t>Proactive way (</a:t>
            </a:r>
            <a:r>
              <a:rPr lang="en-US" altLang="zh-CN" b="1" dirty="0">
                <a:solidFill>
                  <a:srgbClr val="C00000"/>
                </a:solidFill>
                <a:ea typeface="宋体" pitchFamily="2" charset="-122"/>
              </a:rPr>
              <a:t>Redundant Execution</a:t>
            </a:r>
            <a:r>
              <a:rPr lang="en-US" altLang="zh-CN" dirty="0">
                <a:solidFill>
                  <a:srgbClr val="C00000"/>
                </a:solidFill>
                <a:ea typeface="宋体" pitchFamily="2" charset="-122"/>
              </a:rPr>
              <a:t>)</a:t>
            </a:r>
          </a:p>
          <a:p>
            <a:pPr lvl="1">
              <a:defRPr/>
            </a:pPr>
            <a:r>
              <a:rPr lang="en-GB" altLang="zh-CN" dirty="0" smtClean="0">
                <a:ea typeface="宋体" pitchFamily="2" charset="-122"/>
              </a:rPr>
              <a:t>When </a:t>
            </a:r>
            <a:r>
              <a:rPr lang="en-GB" altLang="zh-CN" dirty="0">
                <a:ea typeface="宋体" pitchFamily="2" charset="-122"/>
              </a:rPr>
              <a:t>computation almost done, reschedule in-progress tasks</a:t>
            </a:r>
          </a:p>
          <a:p>
            <a:pPr lvl="1">
              <a:defRPr/>
            </a:pPr>
            <a:r>
              <a:rPr lang="en-GB" altLang="zh-CN" dirty="0">
                <a:ea typeface="宋体" pitchFamily="2" charset="-122"/>
              </a:rPr>
              <a:t>Whenever either the primary or the backup executions finishes, mark it as completed</a:t>
            </a:r>
          </a:p>
          <a:p>
            <a:pPr lvl="1">
              <a:defRPr/>
            </a:pPr>
            <a:r>
              <a:rPr lang="en-GB" altLang="zh-CN" dirty="0" smtClean="0">
                <a:ea typeface="宋体" pitchFamily="2" charset="-122"/>
              </a:rPr>
              <a:t>The problem of </a:t>
            </a:r>
            <a:r>
              <a:rPr lang="en-GB" altLang="zh-CN" dirty="0" smtClean="0">
                <a:latin typeface="Times New Roman"/>
                <a:ea typeface="宋体" pitchFamily="2" charset="-122"/>
              </a:rPr>
              <a:t>“</a:t>
            </a:r>
            <a:r>
              <a:rPr lang="en-GB" altLang="zh-CN" dirty="0" smtClean="0">
                <a:ea typeface="宋体" pitchFamily="2" charset="-122"/>
              </a:rPr>
              <a:t>stragglers</a:t>
            </a:r>
            <a:r>
              <a:rPr lang="en-GB" altLang="zh-CN" dirty="0" smtClean="0">
                <a:latin typeface="Times New Roman"/>
                <a:ea typeface="宋体" pitchFamily="2" charset="-122"/>
              </a:rPr>
              <a:t>”</a:t>
            </a:r>
            <a:r>
              <a:rPr lang="en-GB" altLang="zh-CN" dirty="0" smtClean="0">
                <a:ea typeface="宋体" pitchFamily="2" charset="-122"/>
              </a:rPr>
              <a:t> (s</a:t>
            </a:r>
            <a:r>
              <a:rPr lang="en-US" altLang="zh-CN" dirty="0" smtClean="0">
                <a:ea typeface="宋体" pitchFamily="2" charset="-122"/>
              </a:rPr>
              <a:t>low workers)</a:t>
            </a:r>
            <a:endParaRPr lang="en-GB" altLang="zh-CN" dirty="0" smtClean="0">
              <a:ea typeface="宋体" pitchFamily="2" charset="-122"/>
            </a:endParaRPr>
          </a:p>
          <a:p>
            <a:pPr lvl="2">
              <a:defRPr/>
            </a:pPr>
            <a:r>
              <a:rPr lang="en-US" altLang="zh-CN" dirty="0" smtClean="0">
                <a:ea typeface="宋体" pitchFamily="2" charset="-122"/>
              </a:rPr>
              <a:t>Other jobs consuming resources on machine</a:t>
            </a:r>
          </a:p>
          <a:p>
            <a:pPr lvl="2">
              <a:defRPr/>
            </a:pPr>
            <a:r>
              <a:rPr lang="en-US" altLang="zh-CN" dirty="0" smtClean="0">
                <a:ea typeface="宋体" pitchFamily="2" charset="-122"/>
              </a:rPr>
              <a:t>Bad disks with soft errors transfer data very slowly</a:t>
            </a:r>
          </a:p>
          <a:p>
            <a:pPr lvl="2">
              <a:defRPr/>
            </a:pPr>
            <a:r>
              <a:rPr lang="en-US" altLang="zh-CN" dirty="0" smtClean="0">
                <a:ea typeface="宋体" pitchFamily="2" charset="-122"/>
              </a:rPr>
              <a:t>Weird things: processor caches disabled (!!)</a:t>
            </a:r>
            <a:endParaRPr lang="en-US" altLang="zh-CN" dirty="0">
              <a:ea typeface="宋体" pitchFamily="2" charset="-122"/>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381000" y="200025"/>
            <a:ext cx="8393113" cy="646113"/>
          </a:xfrm>
        </p:spPr>
        <p:txBody>
          <a:bodyPr>
            <a:normAutofit fontScale="90000"/>
          </a:bodyPr>
          <a:lstStyle/>
          <a:p>
            <a:pPr algn="ctr">
              <a:defRPr/>
            </a:pPr>
            <a:r>
              <a:rPr lang="en-US" altLang="zh-CN" sz="4000" b="0" dirty="0">
                <a:effectLst/>
                <a:ea typeface="宋体" pitchFamily="2" charset="-122"/>
              </a:rPr>
              <a:t>Fault Tolerance</a:t>
            </a:r>
            <a:endParaRPr lang="zh-CN" altLang="en-US" sz="4000" b="0" dirty="0">
              <a:effectLst/>
              <a:ea typeface="宋体" pitchFamily="2" charset="-122"/>
            </a:endParaRPr>
          </a:p>
        </p:txBody>
      </p:sp>
      <p:sp>
        <p:nvSpPr>
          <p:cNvPr id="103427" name="Rectangle 3"/>
          <p:cNvSpPr>
            <a:spLocks noGrp="1" noChangeArrowheads="1"/>
          </p:cNvSpPr>
          <p:nvPr>
            <p:ph idx="1"/>
          </p:nvPr>
        </p:nvSpPr>
        <p:spPr>
          <a:xfrm>
            <a:off x="520505" y="1153551"/>
            <a:ext cx="8413183" cy="5094849"/>
          </a:xfrm>
        </p:spPr>
        <p:txBody>
          <a:bodyPr>
            <a:normAutofit lnSpcReduction="10000"/>
          </a:bodyPr>
          <a:lstStyle/>
          <a:p>
            <a:pPr>
              <a:defRPr/>
            </a:pPr>
            <a:r>
              <a:rPr lang="en-US" altLang="zh-CN" dirty="0">
                <a:solidFill>
                  <a:srgbClr val="C00000"/>
                </a:solidFill>
                <a:ea typeface="宋体" pitchFamily="2" charset="-122"/>
              </a:rPr>
              <a:t>Input error: bad records</a:t>
            </a:r>
          </a:p>
          <a:p>
            <a:pPr lvl="1">
              <a:defRPr/>
            </a:pPr>
            <a:r>
              <a:rPr lang="en-US" altLang="zh-CN" dirty="0">
                <a:ea typeface="宋体" pitchFamily="2" charset="-122"/>
              </a:rPr>
              <a:t>Map/Reduce functions sometimes fail for particular inputs </a:t>
            </a:r>
          </a:p>
          <a:p>
            <a:pPr lvl="1">
              <a:defRPr/>
            </a:pPr>
            <a:r>
              <a:rPr lang="en-US" altLang="zh-CN" dirty="0">
                <a:ea typeface="宋体" pitchFamily="2" charset="-122"/>
              </a:rPr>
              <a:t>Best solution is to debug &amp; fix, but not always possible </a:t>
            </a:r>
          </a:p>
          <a:p>
            <a:pPr lvl="1">
              <a:defRPr/>
            </a:pPr>
            <a:r>
              <a:rPr lang="en-US" altLang="zh-CN" dirty="0">
                <a:solidFill>
                  <a:srgbClr val="C00000"/>
                </a:solidFill>
                <a:ea typeface="宋体" pitchFamily="2" charset="-122"/>
              </a:rPr>
              <a:t>On segment fault </a:t>
            </a:r>
          </a:p>
          <a:p>
            <a:pPr lvl="2">
              <a:defRPr/>
            </a:pPr>
            <a:r>
              <a:rPr lang="en-US" altLang="zh-CN" dirty="0">
                <a:ea typeface="宋体" pitchFamily="2" charset="-122"/>
              </a:rPr>
              <a:t>Send UDP packet to master from signal handler </a:t>
            </a:r>
          </a:p>
          <a:p>
            <a:pPr lvl="2">
              <a:defRPr/>
            </a:pPr>
            <a:r>
              <a:rPr lang="en-US" altLang="zh-CN" dirty="0">
                <a:ea typeface="宋体" pitchFamily="2" charset="-122"/>
              </a:rPr>
              <a:t>Include sequence number of record being processed </a:t>
            </a:r>
          </a:p>
          <a:p>
            <a:pPr lvl="1">
              <a:defRPr/>
            </a:pPr>
            <a:r>
              <a:rPr lang="en-US" altLang="zh-CN" dirty="0">
                <a:solidFill>
                  <a:srgbClr val="C00000"/>
                </a:solidFill>
                <a:ea typeface="宋体" pitchFamily="2" charset="-122"/>
              </a:rPr>
              <a:t>Skip bad records</a:t>
            </a:r>
          </a:p>
          <a:p>
            <a:pPr lvl="2">
              <a:defRPr/>
            </a:pPr>
            <a:r>
              <a:rPr lang="en-US" altLang="zh-CN" dirty="0">
                <a:ea typeface="宋体" pitchFamily="2" charset="-122"/>
              </a:rPr>
              <a:t>If master sees two failures for same record, next worker is told to skip the record</a:t>
            </a:r>
          </a:p>
          <a:p>
            <a:pPr lvl="1">
              <a:defRPr/>
            </a:pPr>
            <a:endParaRPr lang="en-US" altLang="zh-CN" dirty="0">
              <a:ea typeface="宋体" pitchFamily="2" charset="-122"/>
            </a:endParaRPr>
          </a:p>
          <a:p>
            <a:pPr lvl="2">
              <a:defRPr/>
            </a:pPr>
            <a:endParaRPr lang="en-US" altLang="zh-CN" dirty="0">
              <a:ea typeface="宋体" pitchFamily="2" charset="-122"/>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381000" y="200025"/>
            <a:ext cx="8393113" cy="646113"/>
          </a:xfrm>
        </p:spPr>
        <p:txBody>
          <a:bodyPr>
            <a:normAutofit fontScale="90000"/>
          </a:bodyPr>
          <a:lstStyle/>
          <a:p>
            <a:pPr algn="ctr">
              <a:defRPr/>
            </a:pPr>
            <a:r>
              <a:rPr lang="en-US" altLang="zh-CN" sz="4000" b="0" dirty="0">
                <a:effectLst/>
                <a:ea typeface="宋体" pitchFamily="2" charset="-122"/>
              </a:rPr>
              <a:t>MapReduce Implementations</a:t>
            </a:r>
          </a:p>
        </p:txBody>
      </p:sp>
      <p:sp>
        <p:nvSpPr>
          <p:cNvPr id="35843" name="Rectangle 6"/>
          <p:cNvSpPr>
            <a:spLocks noChangeArrowheads="1"/>
          </p:cNvSpPr>
          <p:nvPr/>
        </p:nvSpPr>
        <p:spPr bwMode="auto">
          <a:xfrm>
            <a:off x="2843213" y="1670050"/>
            <a:ext cx="2952750" cy="649288"/>
          </a:xfrm>
          <a:prstGeom prst="rect">
            <a:avLst/>
          </a:prstGeom>
          <a:solidFill>
            <a:srgbClr val="BBE0E3"/>
          </a:solidFill>
          <a:ln w="9525">
            <a:solidFill>
              <a:srgbClr val="000000"/>
            </a:solidFill>
            <a:miter lim="800000"/>
            <a:headEnd/>
            <a:tailEnd/>
          </a:ln>
          <a:effectLst/>
        </p:spPr>
        <p:txBody>
          <a:bodyPr wrap="none" anchor="ctr"/>
          <a:lstStyle/>
          <a:p>
            <a:pPr algn="ctr"/>
            <a:r>
              <a:rPr lang="en-US" altLang="zh-CN" sz="2400" dirty="0">
                <a:solidFill>
                  <a:srgbClr val="000000"/>
                </a:solidFill>
              </a:rPr>
              <a:t>MapReduce</a:t>
            </a:r>
          </a:p>
        </p:txBody>
      </p:sp>
      <p:grpSp>
        <p:nvGrpSpPr>
          <p:cNvPr id="2" name="Group 20"/>
          <p:cNvGrpSpPr>
            <a:grpSpLocks/>
          </p:cNvGrpSpPr>
          <p:nvPr/>
        </p:nvGrpSpPr>
        <p:grpSpPr bwMode="auto">
          <a:xfrm>
            <a:off x="377825" y="2319338"/>
            <a:ext cx="3816350" cy="3429000"/>
            <a:chOff x="158" y="1461"/>
            <a:chExt cx="2404" cy="2160"/>
          </a:xfrm>
        </p:grpSpPr>
        <p:pic>
          <p:nvPicPr>
            <p:cNvPr id="35855" name="Picture 3" descr="An example of a computer cluster">
              <a:hlinkClick r:id="rId3" tooltip="An example of a computer cluster"/>
            </p:cNvPr>
            <p:cNvPicPr>
              <a:picLocks noChangeAspect="1" noChangeArrowheads="1"/>
            </p:cNvPicPr>
            <p:nvPr/>
          </p:nvPicPr>
          <p:blipFill>
            <a:blip r:embed="rId4"/>
            <a:srcRect/>
            <a:stretch>
              <a:fillRect/>
            </a:stretch>
          </p:blipFill>
          <p:spPr bwMode="auto">
            <a:xfrm>
              <a:off x="158" y="2232"/>
              <a:ext cx="1037" cy="760"/>
            </a:xfrm>
            <a:prstGeom prst="rect">
              <a:avLst/>
            </a:prstGeom>
            <a:noFill/>
            <a:ln w="9525">
              <a:noFill/>
              <a:miter lim="800000"/>
              <a:headEnd/>
              <a:tailEnd/>
            </a:ln>
          </p:spPr>
        </p:pic>
        <p:sp>
          <p:nvSpPr>
            <p:cNvPr id="35856" name="Text Box 7"/>
            <p:cNvSpPr txBox="1">
              <a:spLocks noChangeArrowheads="1"/>
            </p:cNvSpPr>
            <p:nvPr/>
          </p:nvSpPr>
          <p:spPr bwMode="auto">
            <a:xfrm>
              <a:off x="158" y="2987"/>
              <a:ext cx="1441" cy="634"/>
            </a:xfrm>
            <a:prstGeom prst="rect">
              <a:avLst/>
            </a:prstGeom>
            <a:noFill/>
            <a:ln w="9525">
              <a:noFill/>
              <a:miter lim="800000"/>
              <a:headEnd/>
              <a:tailEnd/>
            </a:ln>
            <a:effectLst/>
          </p:spPr>
          <p:txBody>
            <a:bodyPr wrap="none">
              <a:spAutoFit/>
            </a:bodyPr>
            <a:lstStyle/>
            <a:p>
              <a:r>
                <a:rPr lang="en-US" altLang="zh-CN" sz="2000" dirty="0"/>
                <a:t>Cluster, </a:t>
              </a:r>
            </a:p>
            <a:p>
              <a:r>
                <a:rPr lang="en-US" altLang="zh-CN" sz="2000" dirty="0"/>
                <a:t>1, Google</a:t>
              </a:r>
            </a:p>
            <a:p>
              <a:r>
                <a:rPr lang="en-US" altLang="zh-CN" sz="2000" dirty="0"/>
                <a:t>2, Apache Hadoop</a:t>
              </a:r>
            </a:p>
          </p:txBody>
        </p:sp>
        <p:sp>
          <p:nvSpPr>
            <p:cNvPr id="35857" name="Line 11"/>
            <p:cNvSpPr>
              <a:spLocks noChangeShapeType="1"/>
            </p:cNvSpPr>
            <p:nvPr/>
          </p:nvSpPr>
          <p:spPr bwMode="auto">
            <a:xfrm flipH="1">
              <a:off x="930" y="1461"/>
              <a:ext cx="1632" cy="725"/>
            </a:xfrm>
            <a:prstGeom prst="line">
              <a:avLst/>
            </a:prstGeom>
            <a:noFill/>
            <a:ln w="9525">
              <a:solidFill>
                <a:schemeClr val="tx1"/>
              </a:solidFill>
              <a:round/>
              <a:headEnd/>
              <a:tailEnd type="triangle" w="med" len="med"/>
            </a:ln>
            <a:effectLst/>
          </p:spPr>
          <p:txBody>
            <a:bodyPr/>
            <a:lstStyle/>
            <a:p>
              <a:endParaRPr lang="en-US"/>
            </a:p>
          </p:txBody>
        </p:sp>
      </p:grpSp>
      <p:grpSp>
        <p:nvGrpSpPr>
          <p:cNvPr id="3" name="Group 18"/>
          <p:cNvGrpSpPr>
            <a:grpSpLocks/>
          </p:cNvGrpSpPr>
          <p:nvPr/>
        </p:nvGrpSpPr>
        <p:grpSpPr bwMode="auto">
          <a:xfrm>
            <a:off x="3155950" y="2284413"/>
            <a:ext cx="2193925" cy="3063875"/>
            <a:chOff x="1951" y="1479"/>
            <a:chExt cx="1382" cy="1930"/>
          </a:xfrm>
        </p:grpSpPr>
        <p:pic>
          <p:nvPicPr>
            <p:cNvPr id="35851" name="Picture 4" descr="Intel Core 2 Duo E6750 is a dual core processor">
              <a:hlinkClick r:id="rId5" tooltip="Intel Core 2 Duo E6750 is a dual core processor"/>
            </p:cNvPr>
            <p:cNvPicPr>
              <a:picLocks noChangeAspect="1" noChangeArrowheads="1"/>
            </p:cNvPicPr>
            <p:nvPr/>
          </p:nvPicPr>
          <p:blipFill>
            <a:blip r:embed="rId6"/>
            <a:srcRect/>
            <a:stretch>
              <a:fillRect/>
            </a:stretch>
          </p:blipFill>
          <p:spPr bwMode="auto">
            <a:xfrm>
              <a:off x="2016" y="2208"/>
              <a:ext cx="1200" cy="800"/>
            </a:xfrm>
            <a:prstGeom prst="rect">
              <a:avLst/>
            </a:prstGeom>
            <a:noFill/>
            <a:ln w="9525">
              <a:noFill/>
              <a:miter lim="800000"/>
              <a:headEnd/>
              <a:tailEnd/>
            </a:ln>
          </p:spPr>
        </p:pic>
        <p:sp>
          <p:nvSpPr>
            <p:cNvPr id="35852" name="Text Box 8"/>
            <p:cNvSpPr txBox="1">
              <a:spLocks noChangeArrowheads="1"/>
            </p:cNvSpPr>
            <p:nvPr/>
          </p:nvSpPr>
          <p:spPr bwMode="auto">
            <a:xfrm>
              <a:off x="2359" y="3051"/>
              <a:ext cx="116" cy="288"/>
            </a:xfrm>
            <a:prstGeom prst="rect">
              <a:avLst/>
            </a:prstGeom>
            <a:noFill/>
            <a:ln w="9525">
              <a:noFill/>
              <a:miter lim="800000"/>
              <a:headEnd/>
              <a:tailEnd/>
            </a:ln>
            <a:effectLst/>
          </p:spPr>
          <p:txBody>
            <a:bodyPr wrap="none">
              <a:spAutoFit/>
            </a:bodyPr>
            <a:lstStyle/>
            <a:p>
              <a:endParaRPr lang="zh-CN" altLang="en-US" sz="2400"/>
            </a:p>
          </p:txBody>
        </p:sp>
        <p:sp>
          <p:nvSpPr>
            <p:cNvPr id="35853" name="Text Box 9"/>
            <p:cNvSpPr txBox="1">
              <a:spLocks noChangeArrowheads="1"/>
            </p:cNvSpPr>
            <p:nvPr/>
          </p:nvSpPr>
          <p:spPr bwMode="auto">
            <a:xfrm>
              <a:off x="1951" y="3005"/>
              <a:ext cx="1382" cy="404"/>
            </a:xfrm>
            <a:prstGeom prst="rect">
              <a:avLst/>
            </a:prstGeom>
            <a:noFill/>
            <a:ln w="9525">
              <a:noFill/>
              <a:miter lim="800000"/>
              <a:headEnd/>
              <a:tailEnd/>
            </a:ln>
            <a:effectLst/>
          </p:spPr>
          <p:txBody>
            <a:bodyPr wrap="none">
              <a:spAutoFit/>
            </a:bodyPr>
            <a:lstStyle/>
            <a:p>
              <a:r>
                <a:rPr lang="en-US" altLang="zh-CN"/>
                <a:t>Multicore CPU, </a:t>
              </a:r>
            </a:p>
            <a:p>
              <a:r>
                <a:rPr lang="en-US" altLang="zh-CN"/>
                <a:t>Phoenix @ stanford</a:t>
              </a:r>
            </a:p>
          </p:txBody>
        </p:sp>
        <p:sp>
          <p:nvSpPr>
            <p:cNvPr id="35854" name="Line 12"/>
            <p:cNvSpPr>
              <a:spLocks noChangeShapeType="1"/>
            </p:cNvSpPr>
            <p:nvPr/>
          </p:nvSpPr>
          <p:spPr bwMode="auto">
            <a:xfrm flipH="1">
              <a:off x="2655" y="1479"/>
              <a:ext cx="24" cy="720"/>
            </a:xfrm>
            <a:prstGeom prst="line">
              <a:avLst/>
            </a:prstGeom>
            <a:noFill/>
            <a:ln w="9525">
              <a:solidFill>
                <a:schemeClr val="tx1"/>
              </a:solidFill>
              <a:round/>
              <a:headEnd/>
              <a:tailEnd type="triangle" w="med" len="med"/>
            </a:ln>
            <a:effectLst/>
          </p:spPr>
          <p:txBody>
            <a:bodyPr/>
            <a:lstStyle/>
            <a:p>
              <a:endParaRPr lang="en-US"/>
            </a:p>
          </p:txBody>
        </p:sp>
      </p:grpSp>
      <p:grpSp>
        <p:nvGrpSpPr>
          <p:cNvPr id="4" name="Group 19"/>
          <p:cNvGrpSpPr>
            <a:grpSpLocks/>
          </p:cNvGrpSpPr>
          <p:nvPr/>
        </p:nvGrpSpPr>
        <p:grpSpPr bwMode="auto">
          <a:xfrm>
            <a:off x="4427538" y="2319338"/>
            <a:ext cx="4537075" cy="3509962"/>
            <a:chOff x="2789" y="1461"/>
            <a:chExt cx="2858" cy="2211"/>
          </a:xfrm>
        </p:grpSpPr>
        <p:pic>
          <p:nvPicPr>
            <p:cNvPr id="35847" name="Picture 14" descr="GeForce 6600GT (NV43) GPU">
              <a:hlinkClick r:id="rId7" tooltip="GeForce 6600GT (NV43) GPU"/>
            </p:cNvPr>
            <p:cNvPicPr>
              <a:picLocks noChangeAspect="1" noChangeArrowheads="1"/>
            </p:cNvPicPr>
            <p:nvPr/>
          </p:nvPicPr>
          <p:blipFill>
            <a:blip r:embed="rId8"/>
            <a:srcRect/>
            <a:stretch>
              <a:fillRect/>
            </a:stretch>
          </p:blipFill>
          <p:spPr bwMode="auto">
            <a:xfrm>
              <a:off x="4377" y="2186"/>
              <a:ext cx="998" cy="960"/>
            </a:xfrm>
            <a:prstGeom prst="rect">
              <a:avLst/>
            </a:prstGeom>
            <a:noFill/>
            <a:ln w="9525">
              <a:noFill/>
              <a:miter lim="800000"/>
              <a:headEnd/>
              <a:tailEnd/>
            </a:ln>
          </p:spPr>
        </p:pic>
        <p:sp>
          <p:nvSpPr>
            <p:cNvPr id="35848" name="Line 15"/>
            <p:cNvSpPr>
              <a:spLocks noChangeShapeType="1"/>
            </p:cNvSpPr>
            <p:nvPr/>
          </p:nvSpPr>
          <p:spPr bwMode="auto">
            <a:xfrm>
              <a:off x="2789" y="1461"/>
              <a:ext cx="1724" cy="680"/>
            </a:xfrm>
            <a:prstGeom prst="line">
              <a:avLst/>
            </a:prstGeom>
            <a:noFill/>
            <a:ln w="9525">
              <a:solidFill>
                <a:schemeClr val="tx1"/>
              </a:solidFill>
              <a:round/>
              <a:headEnd/>
              <a:tailEnd type="triangle" w="med" len="med"/>
            </a:ln>
            <a:effectLst/>
          </p:spPr>
          <p:txBody>
            <a:bodyPr/>
            <a:lstStyle/>
            <a:p>
              <a:endParaRPr lang="en-US"/>
            </a:p>
          </p:txBody>
        </p:sp>
        <p:sp>
          <p:nvSpPr>
            <p:cNvPr id="35849" name="Text Box 16"/>
            <p:cNvSpPr txBox="1">
              <a:spLocks noChangeArrowheads="1"/>
            </p:cNvSpPr>
            <p:nvPr/>
          </p:nvSpPr>
          <p:spPr bwMode="auto">
            <a:xfrm>
              <a:off x="4377" y="3275"/>
              <a:ext cx="116" cy="288"/>
            </a:xfrm>
            <a:prstGeom prst="rect">
              <a:avLst/>
            </a:prstGeom>
            <a:noFill/>
            <a:ln w="9525">
              <a:noFill/>
              <a:miter lim="800000"/>
              <a:headEnd/>
              <a:tailEnd/>
            </a:ln>
            <a:effectLst/>
          </p:spPr>
          <p:txBody>
            <a:bodyPr wrap="none">
              <a:spAutoFit/>
            </a:bodyPr>
            <a:lstStyle/>
            <a:p>
              <a:endParaRPr lang="zh-CN" altLang="en-US" sz="2400"/>
            </a:p>
          </p:txBody>
        </p:sp>
        <p:sp>
          <p:nvSpPr>
            <p:cNvPr id="35850" name="Text Box 17"/>
            <p:cNvSpPr txBox="1">
              <a:spLocks noChangeArrowheads="1"/>
            </p:cNvSpPr>
            <p:nvPr/>
          </p:nvSpPr>
          <p:spPr bwMode="auto">
            <a:xfrm>
              <a:off x="4377" y="3230"/>
              <a:ext cx="1270" cy="442"/>
            </a:xfrm>
            <a:prstGeom prst="rect">
              <a:avLst/>
            </a:prstGeom>
            <a:noFill/>
            <a:ln w="9525">
              <a:noFill/>
              <a:miter lim="800000"/>
              <a:headEnd/>
              <a:tailEnd/>
            </a:ln>
            <a:effectLst/>
          </p:spPr>
          <p:txBody>
            <a:bodyPr>
              <a:spAutoFit/>
            </a:bodyPr>
            <a:lstStyle/>
            <a:p>
              <a:r>
                <a:rPr lang="en-US" altLang="zh-CN" sz="2000"/>
                <a:t>GPU,</a:t>
              </a:r>
            </a:p>
            <a:p>
              <a:r>
                <a:rPr lang="en-US" altLang="zh-CN" sz="2000"/>
                <a:t>Mars@HKUST</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538" y="274638"/>
            <a:ext cx="7862150" cy="725470"/>
          </a:xfrm>
        </p:spPr>
        <p:txBody>
          <a:bodyPr>
            <a:normAutofit fontScale="90000"/>
          </a:bodyPr>
          <a:lstStyle/>
          <a:p>
            <a:pPr algn="ctr"/>
            <a:r>
              <a:rPr lang="en-US" dirty="0" smtClean="0"/>
              <a:t>Twister for Iterative MapReduce</a:t>
            </a:r>
            <a:endParaRPr lang="en-IN" dirty="0"/>
          </a:p>
        </p:txBody>
      </p:sp>
      <p:pic>
        <p:nvPicPr>
          <p:cNvPr id="73730" name="Picture 2"/>
          <p:cNvPicPr>
            <a:picLocks noChangeAspect="1" noChangeArrowheads="1"/>
          </p:cNvPicPr>
          <p:nvPr/>
        </p:nvPicPr>
        <p:blipFill>
          <a:blip r:embed="rId2"/>
          <a:srcRect/>
          <a:stretch>
            <a:fillRect/>
          </a:stretch>
        </p:blipFill>
        <p:spPr bwMode="auto">
          <a:xfrm>
            <a:off x="357158" y="1071547"/>
            <a:ext cx="8501122" cy="5500726"/>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00025"/>
            <a:ext cx="8715436" cy="800084"/>
          </a:xfrm>
        </p:spPr>
        <p:txBody>
          <a:bodyPr>
            <a:normAutofit fontScale="90000"/>
          </a:bodyPr>
          <a:lstStyle/>
          <a:p>
            <a:pPr algn="ctr">
              <a:defRPr/>
            </a:pPr>
            <a:r>
              <a:rPr lang="en-US" sz="2800" b="0" dirty="0" smtClean="0">
                <a:effectLst/>
              </a:rPr>
              <a:t>Parallel Computing and Programming Paradigms</a:t>
            </a:r>
            <a:br>
              <a:rPr lang="en-US" sz="2800" b="0" dirty="0" smtClean="0">
                <a:effectLst/>
              </a:rPr>
            </a:br>
            <a:r>
              <a:rPr lang="en-US" sz="2800" dirty="0" smtClean="0">
                <a:effectLst/>
              </a:rPr>
              <a:t>Process Flow in MapReduce</a:t>
            </a:r>
            <a:endParaRPr lang="en-US" sz="2800" b="0" dirty="0">
              <a:effectLst/>
            </a:endParaRPr>
          </a:p>
        </p:txBody>
      </p:sp>
      <p:sp>
        <p:nvSpPr>
          <p:cNvPr id="3" name="Content Placeholder 2"/>
          <p:cNvSpPr>
            <a:spLocks noGrp="1"/>
          </p:cNvSpPr>
          <p:nvPr>
            <p:ph idx="1"/>
          </p:nvPr>
        </p:nvSpPr>
        <p:spPr>
          <a:xfrm>
            <a:off x="571472" y="1142984"/>
            <a:ext cx="8388350" cy="5715016"/>
          </a:xfrm>
        </p:spPr>
        <p:txBody>
          <a:bodyPr>
            <a:noAutofit/>
          </a:bodyPr>
          <a:lstStyle/>
          <a:p>
            <a:pPr>
              <a:defRPr/>
            </a:pPr>
            <a:r>
              <a:rPr lang="en-US" sz="1800" b="1" dirty="0" smtClean="0">
                <a:solidFill>
                  <a:schemeClr val="accent5"/>
                </a:solidFill>
              </a:rPr>
              <a:t>Partitioning</a:t>
            </a:r>
          </a:p>
          <a:p>
            <a:pPr lvl="1">
              <a:defRPr/>
            </a:pPr>
            <a:r>
              <a:rPr lang="en-US" sz="1800" dirty="0" smtClean="0"/>
              <a:t>Computation Partitioning: </a:t>
            </a:r>
            <a:r>
              <a:rPr lang="en-IN" sz="1800" dirty="0" smtClean="0"/>
              <a:t>This splits a given job or a program into smaller tasks. Partitioning greatly depends on correctly identifying portions of the job or program that can be performed concurrently.</a:t>
            </a:r>
            <a:endParaRPr lang="en-US" sz="1800" dirty="0" smtClean="0"/>
          </a:p>
          <a:p>
            <a:pPr lvl="1">
              <a:defRPr/>
            </a:pPr>
            <a:r>
              <a:rPr lang="en-US" sz="1800" dirty="0" smtClean="0"/>
              <a:t>Data Partitioning: </a:t>
            </a:r>
            <a:r>
              <a:rPr lang="en-IN" sz="1800" dirty="0" smtClean="0"/>
              <a:t>This splits the input or intermediate data into smaller pieces.</a:t>
            </a:r>
            <a:endParaRPr lang="en-US" sz="1800" dirty="0" smtClean="0"/>
          </a:p>
          <a:p>
            <a:r>
              <a:rPr lang="en-US" sz="1800" b="1" dirty="0" smtClean="0">
                <a:solidFill>
                  <a:schemeClr val="accent5"/>
                </a:solidFill>
              </a:rPr>
              <a:t>Mapping (Resource Allocator): </a:t>
            </a:r>
            <a:r>
              <a:rPr lang="en-IN" sz="1800" dirty="0" smtClean="0"/>
              <a:t>This process aims to appropriately assign smaller parts of data and pieces of program to be run simultaneously on different workers and is usually handled by resource allocators in the system</a:t>
            </a:r>
            <a:endParaRPr lang="en-US" sz="1800" dirty="0" smtClean="0"/>
          </a:p>
          <a:p>
            <a:r>
              <a:rPr lang="en-US" sz="1800" b="1" dirty="0" smtClean="0">
                <a:solidFill>
                  <a:schemeClr val="accent5"/>
                </a:solidFill>
              </a:rPr>
              <a:t>Synchronization: </a:t>
            </a:r>
            <a:r>
              <a:rPr lang="en-IN" sz="1800" dirty="0" smtClean="0"/>
              <a:t>Because different workers may perform different tasks, synchronization and coordination among workers is necessary so that race conditions are prevented and data dependency among different workers is properly managed</a:t>
            </a:r>
            <a:endParaRPr lang="en-US" sz="1800" dirty="0" smtClean="0"/>
          </a:p>
          <a:p>
            <a:r>
              <a:rPr lang="en-US" sz="1800" b="1" dirty="0" smtClean="0">
                <a:solidFill>
                  <a:schemeClr val="accent5"/>
                </a:solidFill>
              </a:rPr>
              <a:t>Communication: </a:t>
            </a:r>
            <a:r>
              <a:rPr lang="en-IN" sz="1800" dirty="0" smtClean="0"/>
              <a:t>Because data dependency is one of the main reasons for communication among workers, communication is always triggered when the intermediate data is sent to workers</a:t>
            </a:r>
            <a:endParaRPr lang="en-US" sz="1800" dirty="0" smtClean="0"/>
          </a:p>
          <a:p>
            <a:r>
              <a:rPr lang="en-US" sz="1800" b="1" dirty="0" smtClean="0">
                <a:solidFill>
                  <a:schemeClr val="accent5"/>
                </a:solidFill>
              </a:rPr>
              <a:t>Scheduling  (Resource Allocator and Scheduler): </a:t>
            </a:r>
            <a:r>
              <a:rPr lang="en-IN" sz="1800" dirty="0" smtClean="0"/>
              <a:t>For a job or program, when the number of computation parts (tasks) or data pieces is more than the number of available workers, a scheduler selects a sequence of tasks or data pieces to be assigned to the workers.</a:t>
            </a:r>
            <a:endParaRPr lang="en-US" sz="1800" dirty="0" smtClean="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Picture 2"/>
          <p:cNvPicPr>
            <a:picLocks noChangeAspect="1" noChangeArrowheads="1"/>
          </p:cNvPicPr>
          <p:nvPr/>
        </p:nvPicPr>
        <p:blipFill>
          <a:blip r:embed="rId2"/>
          <a:srcRect/>
          <a:stretch>
            <a:fillRect/>
          </a:stretch>
        </p:blipFill>
        <p:spPr bwMode="auto">
          <a:xfrm>
            <a:off x="928662" y="1142984"/>
            <a:ext cx="7929617" cy="5429288"/>
          </a:xfrm>
          <a:prstGeom prst="rect">
            <a:avLst/>
          </a:prstGeom>
          <a:noFill/>
          <a:ln w="9525">
            <a:noFill/>
            <a:miter lim="800000"/>
            <a:headEnd/>
            <a:tailEnd/>
          </a:ln>
          <a:effectLst/>
        </p:spPr>
      </p:pic>
      <p:sp>
        <p:nvSpPr>
          <p:cNvPr id="5" name="Title 1"/>
          <p:cNvSpPr>
            <a:spLocks noGrp="1"/>
          </p:cNvSpPr>
          <p:nvPr>
            <p:ph type="title"/>
          </p:nvPr>
        </p:nvSpPr>
        <p:spPr>
          <a:xfrm>
            <a:off x="1071538" y="274638"/>
            <a:ext cx="7862150" cy="654032"/>
          </a:xfrm>
        </p:spPr>
        <p:txBody>
          <a:bodyPr>
            <a:normAutofit fontScale="90000"/>
          </a:bodyPr>
          <a:lstStyle/>
          <a:p>
            <a:pPr algn="ctr"/>
            <a:r>
              <a:rPr lang="en-US" dirty="0" smtClean="0"/>
              <a:t>Twister for Iterative MapReduce</a:t>
            </a:r>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142852"/>
            <a:ext cx="8929718" cy="1000132"/>
          </a:xfrm>
        </p:spPr>
        <p:txBody>
          <a:bodyPr>
            <a:normAutofit fontScale="90000"/>
          </a:bodyPr>
          <a:lstStyle/>
          <a:p>
            <a:pPr algn="ctr"/>
            <a:r>
              <a:rPr lang="en-US" dirty="0" smtClean="0"/>
              <a:t>Performance of Parallel Programming Models</a:t>
            </a:r>
            <a:endParaRPr lang="en-IN" dirty="0"/>
          </a:p>
        </p:txBody>
      </p:sp>
      <p:pic>
        <p:nvPicPr>
          <p:cNvPr id="74754" name="Picture 2"/>
          <p:cNvPicPr>
            <a:picLocks noChangeAspect="1" noChangeArrowheads="1"/>
          </p:cNvPicPr>
          <p:nvPr/>
        </p:nvPicPr>
        <p:blipFill>
          <a:blip r:embed="rId2"/>
          <a:srcRect/>
          <a:stretch>
            <a:fillRect/>
          </a:stretch>
        </p:blipFill>
        <p:spPr bwMode="auto">
          <a:xfrm>
            <a:off x="1142976" y="1285860"/>
            <a:ext cx="7715304" cy="5357850"/>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42910" y="274638"/>
            <a:ext cx="8290778" cy="796908"/>
          </a:xfrm>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normAutofit/>
          </a:bodyPr>
          <a:lstStyle/>
          <a:p>
            <a:pPr algn="ctr">
              <a:lnSpc>
                <a:spcPct val="80000"/>
              </a:lnSpc>
            </a:pPr>
            <a:r>
              <a:rPr lang="en-US" altLang="zh-CN" sz="4400" b="0" dirty="0" smtClean="0">
                <a:solidFill>
                  <a:schemeClr val="accent3">
                    <a:lumMod val="50000"/>
                  </a:schemeClr>
                </a:solidFill>
                <a:effectLst/>
                <a:ea typeface="宋体" pitchFamily="2" charset="-122"/>
              </a:rPr>
              <a:t>Hadoop MapReduce</a:t>
            </a:r>
          </a:p>
        </p:txBody>
      </p:sp>
      <p:sp>
        <p:nvSpPr>
          <p:cNvPr id="4" name="Content Placeholder 3"/>
          <p:cNvSpPr>
            <a:spLocks noGrp="1"/>
          </p:cNvSpPr>
          <p:nvPr>
            <p:ph idx="1"/>
          </p:nvPr>
        </p:nvSpPr>
        <p:spPr>
          <a:xfrm>
            <a:off x="785786" y="1071546"/>
            <a:ext cx="8147902" cy="5572164"/>
          </a:xfrm>
        </p:spPr>
        <p:txBody>
          <a:bodyPr>
            <a:normAutofit/>
          </a:bodyPr>
          <a:lstStyle/>
          <a:p>
            <a:r>
              <a:rPr lang="en-US" dirty="0" smtClean="0"/>
              <a:t>Hadoop is an open source implementation of MapReduce coded and released in Java by Apache.</a:t>
            </a:r>
          </a:p>
          <a:p>
            <a:r>
              <a:rPr lang="en-US" dirty="0" smtClean="0"/>
              <a:t>Hadoop implementation uses Hadoop Distributed File System.</a:t>
            </a:r>
          </a:p>
          <a:p>
            <a:r>
              <a:rPr lang="en-US" dirty="0" smtClean="0"/>
              <a:t>Hadoop core is divided into two layers.</a:t>
            </a:r>
          </a:p>
          <a:p>
            <a:pPr lvl="1"/>
            <a:r>
              <a:rPr lang="en-US" b="1" dirty="0" smtClean="0">
                <a:solidFill>
                  <a:srgbClr val="0070C0"/>
                </a:solidFill>
              </a:rPr>
              <a:t>MapReduce Engine </a:t>
            </a:r>
            <a:r>
              <a:rPr lang="en-US" dirty="0" smtClean="0"/>
              <a:t>as computation engine</a:t>
            </a:r>
          </a:p>
          <a:p>
            <a:pPr lvl="1"/>
            <a:r>
              <a:rPr lang="en-US" b="1" dirty="0" smtClean="0">
                <a:solidFill>
                  <a:srgbClr val="0070C0"/>
                </a:solidFill>
              </a:rPr>
              <a:t>HDFS</a:t>
            </a:r>
            <a:r>
              <a:rPr lang="en-US" dirty="0" smtClean="0"/>
              <a:t> as data storage manager.</a:t>
            </a:r>
          </a:p>
          <a:p>
            <a:pPr lvl="1"/>
            <a:r>
              <a:rPr lang="en-US" dirty="0" smtClean="0"/>
              <a:t>HDFS is inspired by GFS, it organizes files and stores data in distributed computing system.</a:t>
            </a:r>
          </a:p>
          <a:p>
            <a:pPr lvl="1"/>
            <a:endParaRPr lang="en-IN" dirty="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Text Box 3"/>
          <p:cNvSpPr txBox="1">
            <a:spLocks noChangeArrowheads="1"/>
          </p:cNvSpPr>
          <p:nvPr/>
        </p:nvSpPr>
        <p:spPr bwMode="auto">
          <a:xfrm>
            <a:off x="180487" y="942536"/>
            <a:ext cx="8664575" cy="5776069"/>
          </a:xfrm>
          <a:prstGeom prst="rect">
            <a:avLst/>
          </a:prstGeom>
          <a:noFill/>
          <a:ln w="9525">
            <a:noFill/>
            <a:miter lim="800000"/>
            <a:headEnd/>
            <a:tailEnd/>
          </a:ln>
          <a:effectLst/>
        </p:spPr>
        <p:txBody>
          <a:bodyPr wrap="square" lIns="90000" tIns="46800" rIns="90000" bIns="46800">
            <a:spAutoFit/>
          </a:bodyPr>
          <a:lstStyle/>
          <a:p>
            <a:pPr>
              <a:spcBef>
                <a:spcPct val="50000"/>
              </a:spcBef>
            </a:pPr>
            <a:r>
              <a:rPr lang="en-US" altLang="zh-CN" sz="2800" b="1" dirty="0" smtClean="0">
                <a:solidFill>
                  <a:srgbClr val="C00000"/>
                </a:solidFill>
                <a:effectLst/>
                <a:latin typeface="+mn-lt"/>
                <a:ea typeface="宋体" pitchFamily="2" charset="-122"/>
              </a:rPr>
              <a:t>Hadoop </a:t>
            </a:r>
            <a:r>
              <a:rPr lang="en-US" altLang="zh-CN" sz="2800" b="0" dirty="0" smtClean="0">
                <a:solidFill>
                  <a:srgbClr val="0070C0"/>
                </a:solidFill>
                <a:effectLst/>
                <a:latin typeface="+mn-lt"/>
                <a:ea typeface="宋体" pitchFamily="2" charset="-122"/>
              </a:rPr>
              <a:t>: software platform originally developed by Yahoo enabling users to write and run applications over vast distributed data. </a:t>
            </a:r>
            <a:endParaRPr kumimoji="1" lang="en-US" altLang="zh-CN" sz="2800" dirty="0" smtClean="0">
              <a:latin typeface="+mn-lt"/>
              <a:ea typeface="魏碑"/>
              <a:cs typeface="魏碑"/>
            </a:endParaRPr>
          </a:p>
          <a:p>
            <a:pPr>
              <a:spcBef>
                <a:spcPct val="50000"/>
              </a:spcBef>
            </a:pPr>
            <a:r>
              <a:rPr kumimoji="1" lang="en-US" altLang="zh-CN" sz="2800" dirty="0" smtClean="0">
                <a:latin typeface="+mn-lt"/>
                <a:ea typeface="魏碑"/>
                <a:cs typeface="魏碑"/>
              </a:rPr>
              <a:t>Attractive </a:t>
            </a:r>
            <a:r>
              <a:rPr kumimoji="1" lang="en-US" altLang="zh-CN" sz="2800" dirty="0">
                <a:latin typeface="+mn-lt"/>
                <a:ea typeface="魏碑"/>
                <a:cs typeface="魏碑"/>
              </a:rPr>
              <a:t>Features in Hadoop : </a:t>
            </a:r>
          </a:p>
          <a:p>
            <a:pPr>
              <a:lnSpc>
                <a:spcPct val="90000"/>
              </a:lnSpc>
              <a:spcBef>
                <a:spcPct val="50000"/>
              </a:spcBef>
              <a:buClr>
                <a:srgbClr val="FFFF00"/>
              </a:buClr>
              <a:buFont typeface="Wingdings" pitchFamily="2" charset="2"/>
              <a:buChar char="n"/>
            </a:pPr>
            <a:r>
              <a:rPr kumimoji="1" lang="en-US" altLang="zh-CN" sz="2400" dirty="0">
                <a:latin typeface="+mn-lt"/>
                <a:ea typeface="魏碑"/>
                <a:cs typeface="魏碑"/>
              </a:rPr>
              <a:t>  </a:t>
            </a:r>
            <a:r>
              <a:rPr kumimoji="1" lang="en-US" altLang="zh-CN" sz="2400" dirty="0">
                <a:solidFill>
                  <a:schemeClr val="accent3">
                    <a:lumMod val="50000"/>
                  </a:schemeClr>
                </a:solidFill>
                <a:latin typeface="+mn-lt"/>
                <a:ea typeface="魏碑"/>
                <a:cs typeface="魏碑"/>
              </a:rPr>
              <a:t> </a:t>
            </a:r>
            <a:r>
              <a:rPr kumimoji="1" lang="en-US" altLang="zh-CN" sz="2800" dirty="0">
                <a:solidFill>
                  <a:schemeClr val="accent3">
                    <a:lumMod val="50000"/>
                  </a:schemeClr>
                </a:solidFill>
                <a:latin typeface="+mn-lt"/>
                <a:ea typeface="魏碑"/>
                <a:cs typeface="魏碑"/>
              </a:rPr>
              <a:t>Scalable </a:t>
            </a:r>
            <a:r>
              <a:rPr kumimoji="1" lang="en-US" altLang="zh-CN" sz="2800" dirty="0">
                <a:latin typeface="+mn-lt"/>
                <a:ea typeface="魏碑"/>
                <a:cs typeface="魏碑"/>
              </a:rPr>
              <a:t>:</a:t>
            </a:r>
            <a:r>
              <a:rPr kumimoji="1" lang="en-US" altLang="zh-CN" sz="2400" dirty="0">
                <a:latin typeface="+mn-lt"/>
                <a:ea typeface="魏碑"/>
                <a:cs typeface="魏碑"/>
              </a:rPr>
              <a:t>  can easily scale to store and process  </a:t>
            </a:r>
            <a:r>
              <a:rPr kumimoji="1" lang="en-US" altLang="zh-CN" sz="2400" dirty="0" err="1">
                <a:latin typeface="+mn-lt"/>
                <a:ea typeface="魏碑"/>
                <a:cs typeface="魏碑"/>
              </a:rPr>
              <a:t>petabytes</a:t>
            </a:r>
            <a:r>
              <a:rPr kumimoji="1" lang="en-US" altLang="zh-CN" sz="2400" dirty="0">
                <a:latin typeface="+mn-lt"/>
                <a:ea typeface="魏碑"/>
                <a:cs typeface="魏碑"/>
              </a:rPr>
              <a:t> of </a:t>
            </a:r>
            <a:br>
              <a:rPr kumimoji="1" lang="en-US" altLang="zh-CN" sz="2400" dirty="0">
                <a:latin typeface="+mn-lt"/>
                <a:ea typeface="魏碑"/>
                <a:cs typeface="魏碑"/>
              </a:rPr>
            </a:br>
            <a:r>
              <a:rPr kumimoji="1" lang="en-US" altLang="zh-CN" sz="2400" dirty="0">
                <a:latin typeface="+mn-lt"/>
                <a:ea typeface="魏碑"/>
                <a:cs typeface="魏碑"/>
              </a:rPr>
              <a:t>     data in the Web space</a:t>
            </a:r>
          </a:p>
          <a:p>
            <a:pPr>
              <a:lnSpc>
                <a:spcPct val="90000"/>
              </a:lnSpc>
              <a:spcBef>
                <a:spcPct val="50000"/>
              </a:spcBef>
              <a:buClr>
                <a:srgbClr val="FFFF00"/>
              </a:buClr>
              <a:buFont typeface="Wingdings" pitchFamily="2" charset="2"/>
              <a:buChar char="n"/>
            </a:pPr>
            <a:r>
              <a:rPr kumimoji="1" lang="en-US" altLang="zh-CN" sz="2400" dirty="0">
                <a:latin typeface="+mn-lt"/>
                <a:ea typeface="魏碑"/>
                <a:cs typeface="魏碑"/>
              </a:rPr>
              <a:t>  </a:t>
            </a:r>
            <a:r>
              <a:rPr kumimoji="1" lang="en-US" altLang="zh-CN" sz="2800" dirty="0">
                <a:solidFill>
                  <a:schemeClr val="accent3">
                    <a:lumMod val="50000"/>
                  </a:schemeClr>
                </a:solidFill>
                <a:latin typeface="+mn-lt"/>
                <a:ea typeface="魏碑"/>
                <a:cs typeface="魏碑"/>
              </a:rPr>
              <a:t>Economical</a:t>
            </a:r>
            <a:r>
              <a:rPr kumimoji="1" lang="en-US" altLang="zh-CN" sz="2800" dirty="0">
                <a:latin typeface="+mn-lt"/>
                <a:ea typeface="魏碑"/>
                <a:cs typeface="魏碑"/>
              </a:rPr>
              <a:t> :</a:t>
            </a:r>
            <a:r>
              <a:rPr kumimoji="1" lang="en-US" altLang="zh-CN" sz="2400" dirty="0">
                <a:latin typeface="+mn-lt"/>
                <a:ea typeface="魏碑"/>
                <a:cs typeface="魏碑"/>
              </a:rPr>
              <a:t> </a:t>
            </a:r>
            <a:r>
              <a:rPr lang="en-US" altLang="zh-CN" sz="2400" dirty="0">
                <a:latin typeface="+mn-lt"/>
                <a:ea typeface="魏碑"/>
                <a:cs typeface="魏碑"/>
              </a:rPr>
              <a:t>An open-source MapReduce minimizes the </a:t>
            </a:r>
            <a:br>
              <a:rPr lang="en-US" altLang="zh-CN" sz="2400" dirty="0">
                <a:latin typeface="+mn-lt"/>
                <a:ea typeface="魏碑"/>
                <a:cs typeface="魏碑"/>
              </a:rPr>
            </a:br>
            <a:r>
              <a:rPr lang="en-US" altLang="zh-CN" sz="2400" dirty="0">
                <a:latin typeface="+mn-lt"/>
                <a:ea typeface="魏碑"/>
                <a:cs typeface="魏碑"/>
              </a:rPr>
              <a:t>      overheads in task  spawning and massive data communication.</a:t>
            </a:r>
            <a:endParaRPr kumimoji="1" lang="en-US" altLang="zh-CN" sz="3600" dirty="0">
              <a:latin typeface="+mn-lt"/>
              <a:ea typeface="魏碑"/>
              <a:cs typeface="魏碑"/>
            </a:endParaRPr>
          </a:p>
          <a:p>
            <a:pPr>
              <a:lnSpc>
                <a:spcPct val="90000"/>
              </a:lnSpc>
              <a:spcBef>
                <a:spcPct val="50000"/>
              </a:spcBef>
              <a:buClr>
                <a:srgbClr val="FFFF00"/>
              </a:buClr>
              <a:buFont typeface="Wingdings" pitchFamily="2" charset="2"/>
              <a:buChar char="n"/>
            </a:pPr>
            <a:r>
              <a:rPr kumimoji="1" lang="en-US" altLang="zh-CN" sz="2400" dirty="0">
                <a:latin typeface="+mn-lt"/>
                <a:ea typeface="魏碑"/>
                <a:cs typeface="魏碑"/>
              </a:rPr>
              <a:t>  </a:t>
            </a:r>
            <a:r>
              <a:rPr kumimoji="1" lang="en-US" altLang="zh-CN" sz="2800" dirty="0">
                <a:solidFill>
                  <a:schemeClr val="accent3">
                    <a:lumMod val="50000"/>
                  </a:schemeClr>
                </a:solidFill>
                <a:latin typeface="+mn-lt"/>
                <a:ea typeface="魏碑"/>
                <a:cs typeface="魏碑"/>
              </a:rPr>
              <a:t>Efficient</a:t>
            </a:r>
            <a:r>
              <a:rPr kumimoji="1" lang="en-US" altLang="zh-CN" sz="2800" dirty="0">
                <a:latin typeface="+mn-lt"/>
                <a:ea typeface="魏碑"/>
                <a:cs typeface="魏碑"/>
              </a:rPr>
              <a:t>:</a:t>
            </a:r>
            <a:r>
              <a:rPr kumimoji="1" lang="en-US" altLang="zh-CN" sz="2400" dirty="0">
                <a:latin typeface="+mn-lt"/>
                <a:ea typeface="魏碑"/>
                <a:cs typeface="魏碑"/>
              </a:rPr>
              <a:t> Processing data with high-degree of parallelism </a:t>
            </a:r>
            <a:br>
              <a:rPr kumimoji="1" lang="en-US" altLang="zh-CN" sz="2400" dirty="0">
                <a:latin typeface="+mn-lt"/>
                <a:ea typeface="魏碑"/>
                <a:cs typeface="魏碑"/>
              </a:rPr>
            </a:br>
            <a:r>
              <a:rPr kumimoji="1" lang="en-US" altLang="zh-CN" sz="2400" dirty="0">
                <a:latin typeface="+mn-lt"/>
                <a:ea typeface="魏碑"/>
                <a:cs typeface="魏碑"/>
              </a:rPr>
              <a:t>     across a large number of commodity nodes</a:t>
            </a:r>
          </a:p>
          <a:p>
            <a:pPr>
              <a:lnSpc>
                <a:spcPct val="90000"/>
              </a:lnSpc>
              <a:spcBef>
                <a:spcPct val="50000"/>
              </a:spcBef>
              <a:buClr>
                <a:srgbClr val="FFFF00"/>
              </a:buClr>
              <a:buFont typeface="Wingdings" pitchFamily="2" charset="2"/>
              <a:buChar char="n"/>
            </a:pPr>
            <a:r>
              <a:rPr kumimoji="1" lang="en-US" altLang="zh-CN" sz="2400" dirty="0">
                <a:latin typeface="+mn-lt"/>
                <a:ea typeface="魏碑"/>
                <a:cs typeface="魏碑"/>
              </a:rPr>
              <a:t>   </a:t>
            </a:r>
            <a:r>
              <a:rPr kumimoji="1" lang="en-US" altLang="zh-CN" sz="2800" dirty="0">
                <a:solidFill>
                  <a:schemeClr val="accent3">
                    <a:lumMod val="50000"/>
                  </a:schemeClr>
                </a:solidFill>
                <a:latin typeface="+mn-lt"/>
                <a:ea typeface="魏碑"/>
                <a:cs typeface="魏碑"/>
              </a:rPr>
              <a:t>Reliable</a:t>
            </a:r>
            <a:r>
              <a:rPr kumimoji="1" lang="en-US" altLang="zh-CN" sz="2800" dirty="0">
                <a:latin typeface="+mn-lt"/>
                <a:ea typeface="魏碑"/>
                <a:cs typeface="魏碑"/>
              </a:rPr>
              <a:t> :</a:t>
            </a:r>
            <a:r>
              <a:rPr kumimoji="1" lang="en-US" altLang="zh-CN" sz="2400" dirty="0">
                <a:latin typeface="+mn-lt"/>
                <a:ea typeface="魏碑"/>
                <a:cs typeface="魏碑"/>
              </a:rPr>
              <a:t>  Automatically maintains multiple copies of  data to </a:t>
            </a:r>
            <a:br>
              <a:rPr kumimoji="1" lang="en-US" altLang="zh-CN" sz="2400" dirty="0">
                <a:latin typeface="+mn-lt"/>
                <a:ea typeface="魏碑"/>
                <a:cs typeface="魏碑"/>
              </a:rPr>
            </a:br>
            <a:r>
              <a:rPr kumimoji="1" lang="en-US" altLang="zh-CN" sz="2400" dirty="0">
                <a:latin typeface="+mn-lt"/>
                <a:ea typeface="魏碑"/>
                <a:cs typeface="魏碑"/>
              </a:rPr>
              <a:t>     facilitate redeployment of computing tasks on failures</a:t>
            </a:r>
          </a:p>
        </p:txBody>
      </p:sp>
      <p:sp>
        <p:nvSpPr>
          <p:cNvPr id="5" name="Rectangle 2"/>
          <p:cNvSpPr>
            <a:spLocks noGrp="1" noChangeArrowheads="1"/>
          </p:cNvSpPr>
          <p:nvPr>
            <p:ph type="title"/>
          </p:nvPr>
        </p:nvSpPr>
        <p:spPr>
          <a:xfrm>
            <a:off x="642910" y="274638"/>
            <a:ext cx="8290778" cy="796908"/>
          </a:xfrm>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normAutofit/>
          </a:bodyPr>
          <a:lstStyle/>
          <a:p>
            <a:pPr algn="ctr">
              <a:lnSpc>
                <a:spcPct val="80000"/>
              </a:lnSpc>
            </a:pPr>
            <a:r>
              <a:rPr lang="en-US" altLang="zh-CN" sz="4400" b="0" dirty="0" smtClean="0">
                <a:solidFill>
                  <a:schemeClr val="accent3">
                    <a:lumMod val="50000"/>
                  </a:schemeClr>
                </a:solidFill>
                <a:effectLst/>
                <a:ea typeface="宋体" pitchFamily="2" charset="-122"/>
              </a:rPr>
              <a:t>Hadoop MapReduce</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928662" y="274638"/>
            <a:ext cx="8005026" cy="796908"/>
          </a:xfrm>
        </p:spPr>
        <p:txBody>
          <a:bodyPr/>
          <a:lstStyle/>
          <a:p>
            <a:pPr algn="ctr" eaLnBrk="1" hangingPunct="1"/>
            <a:r>
              <a:rPr lang="en-US" dirty="0" smtClean="0">
                <a:solidFill>
                  <a:schemeClr val="accent3">
                    <a:lumMod val="50000"/>
                  </a:schemeClr>
                </a:solidFill>
              </a:rPr>
              <a:t>Basic Features of a File System</a:t>
            </a:r>
          </a:p>
        </p:txBody>
      </p:sp>
      <p:sp>
        <p:nvSpPr>
          <p:cNvPr id="15363" name="Content Placeholder 2"/>
          <p:cNvSpPr>
            <a:spLocks noGrp="1"/>
          </p:cNvSpPr>
          <p:nvPr>
            <p:ph sz="quarter" idx="1"/>
          </p:nvPr>
        </p:nvSpPr>
        <p:spPr>
          <a:xfrm>
            <a:off x="1000099" y="1527175"/>
            <a:ext cx="7805763" cy="4572000"/>
          </a:xfrm>
        </p:spPr>
        <p:txBody>
          <a:bodyPr/>
          <a:lstStyle/>
          <a:p>
            <a:pPr eaLnBrk="1" hangingPunct="1"/>
            <a:r>
              <a:rPr lang="en-US" dirty="0" smtClean="0"/>
              <a:t>A Distributed File system must provide the following features</a:t>
            </a:r>
          </a:p>
          <a:p>
            <a:pPr lvl="1"/>
            <a:r>
              <a:rPr lang="en-US" dirty="0" smtClean="0"/>
              <a:t>Performance</a:t>
            </a:r>
          </a:p>
          <a:p>
            <a:pPr lvl="1"/>
            <a:r>
              <a:rPr lang="en-US" dirty="0" smtClean="0"/>
              <a:t>Scalability</a:t>
            </a:r>
          </a:p>
          <a:p>
            <a:pPr lvl="1"/>
            <a:r>
              <a:rPr lang="en-US" dirty="0" smtClean="0"/>
              <a:t>Concurrency control</a:t>
            </a:r>
          </a:p>
          <a:p>
            <a:pPr lvl="1"/>
            <a:r>
              <a:rPr lang="en-US" dirty="0" smtClean="0"/>
              <a:t>Fault Tolerance</a:t>
            </a:r>
          </a:p>
          <a:p>
            <a:pPr lvl="1"/>
            <a:r>
              <a:rPr lang="en-US" dirty="0" smtClean="0"/>
              <a:t>Security requirements</a:t>
            </a:r>
          </a:p>
          <a:p>
            <a:pPr eaLnBrk="1" hangingPunct="1"/>
            <a:endParaRPr lang="en-US" dirty="0" smtClean="0"/>
          </a:p>
          <a:p>
            <a:pPr eaLnBrk="1" hangingPunct="1"/>
            <a:endParaRPr lang="en-US" dirty="0" smtClean="0"/>
          </a:p>
        </p:txBody>
      </p:sp>
      <p:sp>
        <p:nvSpPr>
          <p:cNvPr id="5" name="Slide Number Placeholder 4"/>
          <p:cNvSpPr>
            <a:spLocks noGrp="1"/>
          </p:cNvSpPr>
          <p:nvPr>
            <p:ph type="sldNum" sz="quarter" idx="12"/>
          </p:nvPr>
        </p:nvSpPr>
        <p:spPr/>
        <p:txBody>
          <a:bodyPr/>
          <a:lstStyle/>
          <a:p>
            <a:pPr>
              <a:defRPr/>
            </a:pPr>
            <a:fld id="{F9BC6CE7-5862-454C-8EE5-A81F15D71E0A}" type="slidenum">
              <a:rPr lang="en-US"/>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928662" y="274638"/>
            <a:ext cx="8005026" cy="796908"/>
          </a:xfrm>
        </p:spPr>
        <p:txBody>
          <a:bodyPr/>
          <a:lstStyle/>
          <a:p>
            <a:pPr algn="ctr" eaLnBrk="1" hangingPunct="1"/>
            <a:r>
              <a:rPr lang="en-US" dirty="0" smtClean="0">
                <a:solidFill>
                  <a:schemeClr val="accent3">
                    <a:lumMod val="50000"/>
                  </a:schemeClr>
                </a:solidFill>
              </a:rPr>
              <a:t>Basic Features: HDFS</a:t>
            </a:r>
          </a:p>
        </p:txBody>
      </p:sp>
      <p:sp>
        <p:nvSpPr>
          <p:cNvPr id="15363" name="Content Placeholder 2"/>
          <p:cNvSpPr>
            <a:spLocks noGrp="1"/>
          </p:cNvSpPr>
          <p:nvPr>
            <p:ph sz="quarter" idx="1"/>
          </p:nvPr>
        </p:nvSpPr>
        <p:spPr>
          <a:xfrm>
            <a:off x="1000099" y="1527175"/>
            <a:ext cx="7805763" cy="4572000"/>
          </a:xfrm>
        </p:spPr>
        <p:txBody>
          <a:bodyPr/>
          <a:lstStyle/>
          <a:p>
            <a:pPr eaLnBrk="1" hangingPunct="1"/>
            <a:r>
              <a:rPr lang="en-US" dirty="0" smtClean="0"/>
              <a:t>Highly fault-tolerant</a:t>
            </a:r>
          </a:p>
          <a:p>
            <a:pPr eaLnBrk="1" hangingPunct="1"/>
            <a:r>
              <a:rPr lang="en-US" dirty="0" smtClean="0"/>
              <a:t>High throughput</a:t>
            </a:r>
          </a:p>
          <a:p>
            <a:pPr eaLnBrk="1" hangingPunct="1"/>
            <a:r>
              <a:rPr lang="en-US" dirty="0" smtClean="0"/>
              <a:t>Suitable for applications with large data sets</a:t>
            </a:r>
          </a:p>
          <a:p>
            <a:pPr eaLnBrk="1" hangingPunct="1"/>
            <a:r>
              <a:rPr lang="en-US" dirty="0" smtClean="0"/>
              <a:t>Streaming access to file system data</a:t>
            </a:r>
          </a:p>
          <a:p>
            <a:pPr eaLnBrk="1" hangingPunct="1"/>
            <a:r>
              <a:rPr lang="en-US" dirty="0" smtClean="0"/>
              <a:t>Can be built out of commodity hardware </a:t>
            </a:r>
          </a:p>
          <a:p>
            <a:pPr eaLnBrk="1" hangingPunct="1"/>
            <a:r>
              <a:rPr lang="en-US" dirty="0" smtClean="0">
                <a:solidFill>
                  <a:srgbClr val="C00000"/>
                </a:solidFill>
              </a:rPr>
              <a:t>Security is not supported by HDFS</a:t>
            </a:r>
          </a:p>
          <a:p>
            <a:pPr eaLnBrk="1" hangingPunct="1"/>
            <a:endParaRPr lang="en-US" dirty="0" smtClean="0"/>
          </a:p>
          <a:p>
            <a:pPr eaLnBrk="1" hangingPunct="1"/>
            <a:endParaRPr lang="en-US" dirty="0" smtClean="0"/>
          </a:p>
        </p:txBody>
      </p:sp>
      <p:sp>
        <p:nvSpPr>
          <p:cNvPr id="5" name="Slide Number Placeholder 4"/>
          <p:cNvSpPr>
            <a:spLocks noGrp="1"/>
          </p:cNvSpPr>
          <p:nvPr>
            <p:ph type="sldNum" sz="quarter" idx="12"/>
          </p:nvPr>
        </p:nvSpPr>
        <p:spPr/>
        <p:txBody>
          <a:bodyPr/>
          <a:lstStyle/>
          <a:p>
            <a:pPr>
              <a:defRPr/>
            </a:pPr>
            <a:fld id="{F9BC6CE7-5862-454C-8EE5-A81F15D71E0A}" type="slidenum">
              <a:rPr lang="en-US"/>
              <a:pPr>
                <a:defRPr/>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itle 1"/>
          <p:cNvSpPr>
            <a:spLocks noGrp="1"/>
          </p:cNvSpPr>
          <p:nvPr>
            <p:ph type="title"/>
          </p:nvPr>
        </p:nvSpPr>
        <p:spPr>
          <a:xfrm>
            <a:off x="2578392" y="2600325"/>
            <a:ext cx="6400800" cy="1828807"/>
          </a:xfrm>
        </p:spPr>
        <p:txBody>
          <a:bodyPr/>
          <a:lstStyle/>
          <a:p>
            <a:pPr algn="ctr" eaLnBrk="1" hangingPunct="1"/>
            <a:r>
              <a:rPr lang="en-US" dirty="0" smtClean="0"/>
              <a:t>Architecture of HDFS</a:t>
            </a:r>
          </a:p>
        </p:txBody>
      </p:sp>
      <p:sp>
        <p:nvSpPr>
          <p:cNvPr id="5" name="Slide Number Placeholder 4"/>
          <p:cNvSpPr>
            <a:spLocks noGrp="1"/>
          </p:cNvSpPr>
          <p:nvPr>
            <p:ph type="sldNum" sz="quarter" idx="12"/>
          </p:nvPr>
        </p:nvSpPr>
        <p:spPr/>
        <p:txBody>
          <a:bodyPr/>
          <a:lstStyle/>
          <a:p>
            <a:pPr>
              <a:defRPr/>
            </a:pPr>
            <a:fld id="{A733E69A-527C-4935-ADA3-27B900D9D02C}" type="slidenum">
              <a:rPr lang="en-US"/>
              <a:pPr>
                <a:defRPr/>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500034" y="274638"/>
            <a:ext cx="8433654" cy="868346"/>
          </a:xfrm>
        </p:spPr>
        <p:txBody>
          <a:bodyPr/>
          <a:lstStyle/>
          <a:p>
            <a:pPr algn="ctr" eaLnBrk="1" hangingPunct="1"/>
            <a:r>
              <a:rPr lang="en-US" dirty="0" err="1" smtClean="0">
                <a:solidFill>
                  <a:schemeClr val="accent3">
                    <a:lumMod val="50000"/>
                  </a:schemeClr>
                </a:solidFill>
              </a:rPr>
              <a:t>Namenode</a:t>
            </a:r>
            <a:r>
              <a:rPr lang="en-US" dirty="0" smtClean="0">
                <a:solidFill>
                  <a:schemeClr val="accent3">
                    <a:lumMod val="50000"/>
                  </a:schemeClr>
                </a:solidFill>
              </a:rPr>
              <a:t> and </a:t>
            </a:r>
            <a:r>
              <a:rPr lang="en-US" dirty="0" err="1" smtClean="0">
                <a:solidFill>
                  <a:schemeClr val="accent3">
                    <a:lumMod val="50000"/>
                  </a:schemeClr>
                </a:solidFill>
              </a:rPr>
              <a:t>Datanodes</a:t>
            </a:r>
            <a:endParaRPr lang="en-US" dirty="0" smtClean="0">
              <a:solidFill>
                <a:schemeClr val="accent3">
                  <a:lumMod val="50000"/>
                </a:schemeClr>
              </a:solidFill>
            </a:endParaRPr>
          </a:p>
        </p:txBody>
      </p:sp>
      <p:sp>
        <p:nvSpPr>
          <p:cNvPr id="3" name="Content Placeholder 2"/>
          <p:cNvSpPr>
            <a:spLocks noGrp="1"/>
          </p:cNvSpPr>
          <p:nvPr>
            <p:ph sz="quarter" idx="1"/>
          </p:nvPr>
        </p:nvSpPr>
        <p:spPr>
          <a:xfrm>
            <a:off x="785785" y="1214422"/>
            <a:ext cx="8020077" cy="5286412"/>
          </a:xfrm>
        </p:spPr>
        <p:txBody>
          <a:bodyPr>
            <a:normAutofit fontScale="77500" lnSpcReduction="20000"/>
          </a:bodyPr>
          <a:lstStyle/>
          <a:p>
            <a:pPr marL="274320" indent="-274320" eaLnBrk="1" fontAlgn="auto" hangingPunct="1">
              <a:spcAft>
                <a:spcPts val="0"/>
              </a:spcAft>
              <a:buFont typeface="Wingdings 2"/>
              <a:buChar char=""/>
              <a:defRPr/>
            </a:pPr>
            <a:r>
              <a:rPr lang="en-US" dirty="0" smtClean="0">
                <a:solidFill>
                  <a:srgbClr val="0070C0"/>
                </a:solidFill>
              </a:rPr>
              <a:t>Master/slave architecture</a:t>
            </a:r>
          </a:p>
          <a:p>
            <a:pPr marL="274320" indent="-274320" eaLnBrk="1" fontAlgn="auto" hangingPunct="1">
              <a:spcAft>
                <a:spcPts val="0"/>
              </a:spcAft>
              <a:buFont typeface="Wingdings 2"/>
              <a:buChar char=""/>
              <a:defRPr/>
            </a:pPr>
            <a:r>
              <a:rPr lang="en-US" dirty="0" smtClean="0"/>
              <a:t>HDFS cluster consists of a single </a:t>
            </a:r>
            <a:r>
              <a:rPr lang="en-US" b="1" dirty="0" smtClean="0"/>
              <a:t>Namenode</a:t>
            </a:r>
            <a:r>
              <a:rPr lang="en-US" dirty="0" smtClean="0"/>
              <a:t>, a master server that manages the file system namespace, Metadata and regulates access to files by clients.</a:t>
            </a:r>
          </a:p>
          <a:p>
            <a:pPr marL="274320" indent="-274320" eaLnBrk="1" fontAlgn="auto" hangingPunct="1">
              <a:spcAft>
                <a:spcPts val="0"/>
              </a:spcAft>
              <a:buFont typeface="Wingdings 2"/>
              <a:buChar char=""/>
              <a:defRPr/>
            </a:pPr>
            <a:r>
              <a:rPr lang="en-US" dirty="0" smtClean="0"/>
              <a:t>There are a number of </a:t>
            </a:r>
            <a:r>
              <a:rPr lang="en-US" b="1" dirty="0" smtClean="0"/>
              <a:t>DataNodes </a:t>
            </a:r>
            <a:r>
              <a:rPr lang="en-US" dirty="0" smtClean="0"/>
              <a:t>usually one per node in a cluster.</a:t>
            </a:r>
          </a:p>
          <a:p>
            <a:pPr marL="274320" indent="-274320" eaLnBrk="1" fontAlgn="auto" hangingPunct="1">
              <a:spcAft>
                <a:spcPts val="0"/>
              </a:spcAft>
              <a:buFont typeface="Wingdings 2"/>
              <a:buChar char=""/>
              <a:defRPr/>
            </a:pPr>
            <a:r>
              <a:rPr lang="en-US" dirty="0" smtClean="0"/>
              <a:t>The DataNodes manage storage attached to the nodes that they run on.</a:t>
            </a:r>
          </a:p>
          <a:p>
            <a:pPr marL="274320" indent="-274320" eaLnBrk="1" fontAlgn="auto" hangingPunct="1">
              <a:spcAft>
                <a:spcPts val="0"/>
              </a:spcAft>
              <a:buFont typeface="Wingdings 2"/>
              <a:buChar char=""/>
              <a:defRPr/>
            </a:pPr>
            <a:r>
              <a:rPr lang="en-US" dirty="0" smtClean="0"/>
              <a:t>HDFS exposes a file system namespace and allows user data to be stored in files.</a:t>
            </a:r>
          </a:p>
          <a:p>
            <a:pPr marL="274320" indent="-274320" eaLnBrk="1" fontAlgn="auto" hangingPunct="1">
              <a:spcAft>
                <a:spcPts val="0"/>
              </a:spcAft>
              <a:buFont typeface="Wingdings 2"/>
              <a:buChar char=""/>
              <a:defRPr/>
            </a:pPr>
            <a:r>
              <a:rPr lang="en-US" dirty="0" smtClean="0"/>
              <a:t>A file is split into one or more blocks and set of blocks are stored in DataNodes.</a:t>
            </a:r>
          </a:p>
          <a:p>
            <a:pPr marL="274320" indent="-274320" eaLnBrk="1" fontAlgn="auto" hangingPunct="1">
              <a:spcAft>
                <a:spcPts val="0"/>
              </a:spcAft>
              <a:buFont typeface="Wingdings 2"/>
              <a:buChar char=""/>
              <a:defRPr/>
            </a:pPr>
            <a:r>
              <a:rPr lang="en-US" dirty="0" smtClean="0">
                <a:solidFill>
                  <a:srgbClr val="0070C0"/>
                </a:solidFill>
              </a:rPr>
              <a:t>DataNodes</a:t>
            </a:r>
            <a:r>
              <a:rPr lang="en-US" dirty="0" smtClean="0"/>
              <a:t>: serves read, write requests, performs block creation, deletion, and replication upon instruction from Namenode.</a:t>
            </a:r>
            <a:endParaRPr lang="en-US" dirty="0"/>
          </a:p>
        </p:txBody>
      </p:sp>
      <p:sp>
        <p:nvSpPr>
          <p:cNvPr id="5" name="Slide Number Placeholder 4"/>
          <p:cNvSpPr>
            <a:spLocks noGrp="1"/>
          </p:cNvSpPr>
          <p:nvPr>
            <p:ph type="sldNum" sz="quarter" idx="12"/>
          </p:nvPr>
        </p:nvSpPr>
        <p:spPr/>
        <p:txBody>
          <a:bodyPr/>
          <a:lstStyle/>
          <a:p>
            <a:pPr>
              <a:defRPr/>
            </a:pPr>
            <a:fld id="{36F07AD7-AC8E-4440-BFF6-1759F0573D37}" type="slidenum">
              <a:rPr lang="en-US"/>
              <a:pPr>
                <a:defRPr/>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5"/>
          <p:cNvSpPr>
            <a:spLocks noGrp="1"/>
          </p:cNvSpPr>
          <p:nvPr>
            <p:ph type="title"/>
          </p:nvPr>
        </p:nvSpPr>
        <p:spPr>
          <a:xfrm>
            <a:off x="714348" y="274320"/>
            <a:ext cx="8219340" cy="797226"/>
          </a:xfrm>
        </p:spPr>
        <p:txBody>
          <a:bodyPr/>
          <a:lstStyle/>
          <a:p>
            <a:pPr algn="ctr" eaLnBrk="1" hangingPunct="1"/>
            <a:r>
              <a:rPr lang="en-US" dirty="0" smtClean="0"/>
              <a:t>HDFS Architecture</a:t>
            </a:r>
          </a:p>
        </p:txBody>
      </p:sp>
      <p:sp>
        <p:nvSpPr>
          <p:cNvPr id="4" name="Slide Number Placeholder 3"/>
          <p:cNvSpPr>
            <a:spLocks noGrp="1"/>
          </p:cNvSpPr>
          <p:nvPr>
            <p:ph type="sldNum" sz="quarter" idx="12"/>
          </p:nvPr>
        </p:nvSpPr>
        <p:spPr/>
        <p:txBody>
          <a:bodyPr/>
          <a:lstStyle/>
          <a:p>
            <a:pPr>
              <a:defRPr/>
            </a:pPr>
            <a:fld id="{9A1B06DD-5D93-4EA6-AD49-F1AE75CF038D}" type="slidenum">
              <a:rPr lang="en-US"/>
              <a:pPr>
                <a:defRPr/>
              </a:pPr>
              <a:t>38</a:t>
            </a:fld>
            <a:endParaRPr lang="en-US"/>
          </a:p>
        </p:txBody>
      </p:sp>
      <p:sp>
        <p:nvSpPr>
          <p:cNvPr id="7" name="Rounded Rectangle 6"/>
          <p:cNvSpPr/>
          <p:nvPr/>
        </p:nvSpPr>
        <p:spPr>
          <a:xfrm>
            <a:off x="3276600" y="1447800"/>
            <a:ext cx="1828800" cy="76200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Namenode</a:t>
            </a:r>
          </a:p>
        </p:txBody>
      </p:sp>
      <p:grpSp>
        <p:nvGrpSpPr>
          <p:cNvPr id="2" name="Group 32"/>
          <p:cNvGrpSpPr>
            <a:grpSpLocks/>
          </p:cNvGrpSpPr>
          <p:nvPr/>
        </p:nvGrpSpPr>
        <p:grpSpPr bwMode="auto">
          <a:xfrm>
            <a:off x="152400" y="3429000"/>
            <a:ext cx="4572000" cy="1219200"/>
            <a:chOff x="457200" y="3352800"/>
            <a:chExt cx="4572000" cy="1219200"/>
          </a:xfrm>
        </p:grpSpPr>
        <p:grpSp>
          <p:nvGrpSpPr>
            <p:cNvPr id="3" name="Group 11"/>
            <p:cNvGrpSpPr>
              <a:grpSpLocks/>
            </p:cNvGrpSpPr>
            <p:nvPr/>
          </p:nvGrpSpPr>
          <p:grpSpPr bwMode="auto">
            <a:xfrm>
              <a:off x="457200" y="3352800"/>
              <a:ext cx="1371600" cy="1219200"/>
              <a:chOff x="762000" y="3200400"/>
              <a:chExt cx="1676400" cy="1447800"/>
            </a:xfrm>
          </p:grpSpPr>
          <p:sp>
            <p:nvSpPr>
              <p:cNvPr id="8" name="Rectangle 7"/>
              <p:cNvSpPr/>
              <p:nvPr/>
            </p:nvSpPr>
            <p:spPr>
              <a:xfrm>
                <a:off x="762000" y="3200400"/>
                <a:ext cx="1676400" cy="14478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1066624" y="3428505"/>
                <a:ext cx="304623" cy="30539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p:nvSpPr>
            <p:spPr>
              <a:xfrm>
                <a:off x="1066624" y="3886597"/>
                <a:ext cx="304623" cy="303511"/>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p:nvPr/>
            </p:nvSpPr>
            <p:spPr>
              <a:xfrm>
                <a:off x="1904824" y="3581202"/>
                <a:ext cx="304623" cy="30539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5" name="Group 22"/>
            <p:cNvGrpSpPr>
              <a:grpSpLocks/>
            </p:cNvGrpSpPr>
            <p:nvPr/>
          </p:nvGrpSpPr>
          <p:grpSpPr bwMode="auto">
            <a:xfrm>
              <a:off x="2133600" y="3352800"/>
              <a:ext cx="1371600" cy="1219200"/>
              <a:chOff x="2362200" y="3352800"/>
              <a:chExt cx="1371600" cy="1219200"/>
            </a:xfrm>
          </p:grpSpPr>
          <p:sp>
            <p:nvSpPr>
              <p:cNvPr id="14" name="Rectangle 13"/>
              <p:cNvSpPr/>
              <p:nvPr/>
            </p:nvSpPr>
            <p:spPr>
              <a:xfrm>
                <a:off x="2362200" y="3352800"/>
                <a:ext cx="1371600" cy="12192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p:cNvSpPr/>
              <p:nvPr/>
            </p:nvSpPr>
            <p:spPr>
              <a:xfrm>
                <a:off x="2667000" y="3581400"/>
                <a:ext cx="304800" cy="3048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2667000" y="4038600"/>
                <a:ext cx="304800" cy="3048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6" name="Group 23"/>
            <p:cNvGrpSpPr>
              <a:grpSpLocks/>
            </p:cNvGrpSpPr>
            <p:nvPr/>
          </p:nvGrpSpPr>
          <p:grpSpPr bwMode="auto">
            <a:xfrm>
              <a:off x="3733800" y="3352800"/>
              <a:ext cx="1295400" cy="1219200"/>
              <a:chOff x="4114800" y="3352800"/>
              <a:chExt cx="1295400" cy="1143000"/>
            </a:xfrm>
          </p:grpSpPr>
          <p:sp>
            <p:nvSpPr>
              <p:cNvPr id="19" name="Rectangle 18"/>
              <p:cNvSpPr/>
              <p:nvPr/>
            </p:nvSpPr>
            <p:spPr>
              <a:xfrm>
                <a:off x="4114800" y="3352800"/>
                <a:ext cx="1295400" cy="1143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p:cNvSpPr/>
              <p:nvPr/>
            </p:nvSpPr>
            <p:spPr>
              <a:xfrm>
                <a:off x="4572000" y="3581995"/>
                <a:ext cx="304800" cy="303609"/>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 name="Rectangle 21"/>
              <p:cNvSpPr/>
              <p:nvPr/>
            </p:nvSpPr>
            <p:spPr>
              <a:xfrm>
                <a:off x="4953000" y="4038898"/>
                <a:ext cx="304800" cy="30509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grpSp>
        <p:nvGrpSpPr>
          <p:cNvPr id="12" name="Group 24"/>
          <p:cNvGrpSpPr>
            <a:grpSpLocks/>
          </p:cNvGrpSpPr>
          <p:nvPr/>
        </p:nvGrpSpPr>
        <p:grpSpPr bwMode="auto">
          <a:xfrm>
            <a:off x="5943600" y="3352800"/>
            <a:ext cx="1371600" cy="1219200"/>
            <a:chOff x="2362200" y="3352800"/>
            <a:chExt cx="1371600" cy="1219200"/>
          </a:xfrm>
        </p:grpSpPr>
        <p:sp>
          <p:nvSpPr>
            <p:cNvPr id="26" name="Rectangle 25"/>
            <p:cNvSpPr/>
            <p:nvPr/>
          </p:nvSpPr>
          <p:spPr>
            <a:xfrm>
              <a:off x="2362200" y="3352800"/>
              <a:ext cx="1371600" cy="12192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 name="Rectangle 26"/>
            <p:cNvSpPr/>
            <p:nvPr/>
          </p:nvSpPr>
          <p:spPr>
            <a:xfrm>
              <a:off x="2667000" y="3581400"/>
              <a:ext cx="304800" cy="3048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 name="Rectangle 27"/>
            <p:cNvSpPr/>
            <p:nvPr/>
          </p:nvSpPr>
          <p:spPr>
            <a:xfrm>
              <a:off x="2667000" y="4038600"/>
              <a:ext cx="304800" cy="3048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0" name="Rectangle 29"/>
          <p:cNvSpPr/>
          <p:nvPr/>
        </p:nvSpPr>
        <p:spPr>
          <a:xfrm>
            <a:off x="7543800" y="3352800"/>
            <a:ext cx="1371600" cy="12192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B</a:t>
            </a:r>
          </a:p>
        </p:txBody>
      </p:sp>
      <p:sp>
        <p:nvSpPr>
          <p:cNvPr id="31" name="Rectangle 30"/>
          <p:cNvSpPr/>
          <p:nvPr/>
        </p:nvSpPr>
        <p:spPr>
          <a:xfrm>
            <a:off x="7848600" y="3581400"/>
            <a:ext cx="304800" cy="3048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Rectangle 31"/>
          <p:cNvSpPr/>
          <p:nvPr/>
        </p:nvSpPr>
        <p:spPr>
          <a:xfrm>
            <a:off x="7620000" y="3886200"/>
            <a:ext cx="304800" cy="3048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35" name="Straight Arrow Connector 34"/>
          <p:cNvCxnSpPr>
            <a:stCxn id="20" idx="3"/>
            <a:endCxn id="27" idx="1"/>
          </p:cNvCxnSpPr>
          <p:nvPr/>
        </p:nvCxnSpPr>
        <p:spPr>
          <a:xfrm flipV="1">
            <a:off x="4191000" y="3733800"/>
            <a:ext cx="2057400" cy="101600"/>
          </a:xfrm>
          <a:prstGeom prst="straightConnector1">
            <a:avLst/>
          </a:prstGeom>
          <a:ln w="25400" cmpd="sng">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21516" name="TextBox 35"/>
          <p:cNvSpPr txBox="1">
            <a:spLocks noChangeArrowheads="1"/>
          </p:cNvSpPr>
          <p:nvPr/>
        </p:nvSpPr>
        <p:spPr bwMode="auto">
          <a:xfrm>
            <a:off x="4876800" y="3733800"/>
            <a:ext cx="917575" cy="276225"/>
          </a:xfrm>
          <a:prstGeom prst="rect">
            <a:avLst/>
          </a:prstGeom>
          <a:noFill/>
          <a:ln w="9525">
            <a:noFill/>
            <a:miter lim="800000"/>
            <a:headEnd/>
            <a:tailEnd/>
          </a:ln>
        </p:spPr>
        <p:txBody>
          <a:bodyPr wrap="none">
            <a:spAutoFit/>
          </a:bodyPr>
          <a:lstStyle/>
          <a:p>
            <a:r>
              <a:rPr lang="en-US" sz="1200">
                <a:latin typeface="Georgia" pitchFamily="18" charset="0"/>
              </a:rPr>
              <a:t>replication</a:t>
            </a:r>
          </a:p>
        </p:txBody>
      </p:sp>
      <p:sp>
        <p:nvSpPr>
          <p:cNvPr id="40" name="Right Brace 39"/>
          <p:cNvSpPr/>
          <p:nvPr/>
        </p:nvSpPr>
        <p:spPr>
          <a:xfrm rot="5400000">
            <a:off x="2286000" y="2743200"/>
            <a:ext cx="381000" cy="4495800"/>
          </a:xfrm>
          <a:prstGeom prst="rightBrace">
            <a:avLst>
              <a:gd name="adj1" fmla="val 8333"/>
              <a:gd name="adj2" fmla="val 50000"/>
            </a:avLst>
          </a:pr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41" name="Right Brace 40"/>
          <p:cNvSpPr/>
          <p:nvPr/>
        </p:nvSpPr>
        <p:spPr>
          <a:xfrm rot="5400000">
            <a:off x="7277100" y="3467100"/>
            <a:ext cx="304800" cy="2971800"/>
          </a:xfrm>
          <a:prstGeom prst="rightBrace">
            <a:avLst>
              <a:gd name="adj1" fmla="val 8333"/>
              <a:gd name="adj2" fmla="val 50000"/>
            </a:avLst>
          </a:pr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1519" name="TextBox 41"/>
          <p:cNvSpPr txBox="1">
            <a:spLocks noChangeArrowheads="1"/>
          </p:cNvSpPr>
          <p:nvPr/>
        </p:nvSpPr>
        <p:spPr bwMode="auto">
          <a:xfrm>
            <a:off x="2133600" y="5181600"/>
            <a:ext cx="790575" cy="369888"/>
          </a:xfrm>
          <a:prstGeom prst="rect">
            <a:avLst/>
          </a:prstGeom>
          <a:noFill/>
          <a:ln w="9525">
            <a:noFill/>
            <a:miter lim="800000"/>
            <a:headEnd/>
            <a:tailEnd/>
          </a:ln>
        </p:spPr>
        <p:txBody>
          <a:bodyPr wrap="none">
            <a:spAutoFit/>
          </a:bodyPr>
          <a:lstStyle/>
          <a:p>
            <a:r>
              <a:rPr lang="en-US">
                <a:latin typeface="Georgia" pitchFamily="18" charset="0"/>
              </a:rPr>
              <a:t>Rack1</a:t>
            </a:r>
          </a:p>
        </p:txBody>
      </p:sp>
      <p:sp>
        <p:nvSpPr>
          <p:cNvPr id="21520" name="TextBox 42"/>
          <p:cNvSpPr txBox="1">
            <a:spLocks noChangeArrowheads="1"/>
          </p:cNvSpPr>
          <p:nvPr/>
        </p:nvSpPr>
        <p:spPr bwMode="auto">
          <a:xfrm>
            <a:off x="7086600" y="5105400"/>
            <a:ext cx="819150" cy="369888"/>
          </a:xfrm>
          <a:prstGeom prst="rect">
            <a:avLst/>
          </a:prstGeom>
          <a:noFill/>
          <a:ln w="9525">
            <a:noFill/>
            <a:miter lim="800000"/>
            <a:headEnd/>
            <a:tailEnd/>
          </a:ln>
        </p:spPr>
        <p:txBody>
          <a:bodyPr wrap="none">
            <a:spAutoFit/>
          </a:bodyPr>
          <a:lstStyle/>
          <a:p>
            <a:r>
              <a:rPr lang="en-US">
                <a:latin typeface="Georgia" pitchFamily="18" charset="0"/>
              </a:rPr>
              <a:t>Rack2</a:t>
            </a:r>
          </a:p>
        </p:txBody>
      </p:sp>
      <p:sp>
        <p:nvSpPr>
          <p:cNvPr id="44" name="Oval 43"/>
          <p:cNvSpPr/>
          <p:nvPr/>
        </p:nvSpPr>
        <p:spPr>
          <a:xfrm>
            <a:off x="4267200" y="5486400"/>
            <a:ext cx="1371600" cy="6096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Client</a:t>
            </a:r>
          </a:p>
        </p:txBody>
      </p:sp>
      <p:cxnSp>
        <p:nvCxnSpPr>
          <p:cNvPr id="46" name="Straight Arrow Connector 45"/>
          <p:cNvCxnSpPr>
            <a:stCxn id="44" idx="1"/>
            <a:endCxn id="22" idx="2"/>
          </p:cNvCxnSpPr>
          <p:nvPr/>
        </p:nvCxnSpPr>
        <p:spPr>
          <a:xfrm rot="16200000" flipV="1">
            <a:off x="3899694" y="5006181"/>
            <a:ext cx="1089025" cy="492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4" idx="7"/>
            <a:endCxn id="28" idx="1"/>
          </p:cNvCxnSpPr>
          <p:nvPr/>
        </p:nvCxnSpPr>
        <p:spPr>
          <a:xfrm rot="5400000" flipH="1" flipV="1">
            <a:off x="5150644" y="4477544"/>
            <a:ext cx="1384300" cy="8112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8001000" y="3733800"/>
            <a:ext cx="304800" cy="3048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0" name="Rectangle 49"/>
          <p:cNvSpPr/>
          <p:nvPr/>
        </p:nvSpPr>
        <p:spPr>
          <a:xfrm>
            <a:off x="8458200" y="3962400"/>
            <a:ext cx="304800" cy="3048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1" name="Rectangle 50"/>
          <p:cNvSpPr/>
          <p:nvPr/>
        </p:nvSpPr>
        <p:spPr>
          <a:xfrm>
            <a:off x="8229600" y="3429000"/>
            <a:ext cx="304800" cy="3048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527" name="TextBox 51"/>
          <p:cNvSpPr txBox="1">
            <a:spLocks noChangeArrowheads="1"/>
          </p:cNvSpPr>
          <p:nvPr/>
        </p:nvSpPr>
        <p:spPr bwMode="auto">
          <a:xfrm>
            <a:off x="7696200" y="4191000"/>
            <a:ext cx="852488" cy="369888"/>
          </a:xfrm>
          <a:prstGeom prst="rect">
            <a:avLst/>
          </a:prstGeom>
          <a:noFill/>
          <a:ln w="9525">
            <a:noFill/>
            <a:miter lim="800000"/>
            <a:headEnd/>
            <a:tailEnd/>
          </a:ln>
        </p:spPr>
        <p:txBody>
          <a:bodyPr wrap="none">
            <a:spAutoFit/>
          </a:bodyPr>
          <a:lstStyle/>
          <a:p>
            <a:r>
              <a:rPr lang="en-US">
                <a:latin typeface="Georgia" pitchFamily="18" charset="0"/>
              </a:rPr>
              <a:t>Blocks</a:t>
            </a:r>
          </a:p>
        </p:txBody>
      </p:sp>
      <p:sp>
        <p:nvSpPr>
          <p:cNvPr id="21528" name="TextBox 52"/>
          <p:cNvSpPr txBox="1">
            <a:spLocks noChangeArrowheads="1"/>
          </p:cNvSpPr>
          <p:nvPr/>
        </p:nvSpPr>
        <p:spPr bwMode="auto">
          <a:xfrm>
            <a:off x="2133600" y="2971800"/>
            <a:ext cx="1277938" cy="369888"/>
          </a:xfrm>
          <a:prstGeom prst="rect">
            <a:avLst/>
          </a:prstGeom>
          <a:noFill/>
          <a:ln w="9525">
            <a:noFill/>
            <a:miter lim="800000"/>
            <a:headEnd/>
            <a:tailEnd/>
          </a:ln>
        </p:spPr>
        <p:txBody>
          <a:bodyPr wrap="none">
            <a:spAutoFit/>
          </a:bodyPr>
          <a:lstStyle/>
          <a:p>
            <a:r>
              <a:rPr lang="en-US">
                <a:latin typeface="Georgia" pitchFamily="18" charset="0"/>
              </a:rPr>
              <a:t>Datanodes</a:t>
            </a:r>
          </a:p>
        </p:txBody>
      </p:sp>
      <p:sp>
        <p:nvSpPr>
          <p:cNvPr id="21529" name="TextBox 53"/>
          <p:cNvSpPr txBox="1">
            <a:spLocks noChangeArrowheads="1"/>
          </p:cNvSpPr>
          <p:nvPr/>
        </p:nvSpPr>
        <p:spPr bwMode="auto">
          <a:xfrm>
            <a:off x="6781800" y="2895600"/>
            <a:ext cx="1277938" cy="369888"/>
          </a:xfrm>
          <a:prstGeom prst="rect">
            <a:avLst/>
          </a:prstGeom>
          <a:noFill/>
          <a:ln w="9525">
            <a:noFill/>
            <a:miter lim="800000"/>
            <a:headEnd/>
            <a:tailEnd/>
          </a:ln>
        </p:spPr>
        <p:txBody>
          <a:bodyPr wrap="none">
            <a:spAutoFit/>
          </a:bodyPr>
          <a:lstStyle/>
          <a:p>
            <a:r>
              <a:rPr lang="en-US">
                <a:latin typeface="Georgia" pitchFamily="18" charset="0"/>
              </a:rPr>
              <a:t>Datanodes</a:t>
            </a:r>
          </a:p>
        </p:txBody>
      </p:sp>
      <p:sp>
        <p:nvSpPr>
          <p:cNvPr id="55" name="Oval 54"/>
          <p:cNvSpPr/>
          <p:nvPr/>
        </p:nvSpPr>
        <p:spPr>
          <a:xfrm>
            <a:off x="381000" y="2133600"/>
            <a:ext cx="1371600" cy="60960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Client</a:t>
            </a:r>
          </a:p>
        </p:txBody>
      </p:sp>
      <p:cxnSp>
        <p:nvCxnSpPr>
          <p:cNvPr id="57" name="Straight Arrow Connector 56"/>
          <p:cNvCxnSpPr>
            <a:stCxn id="9" idx="0"/>
            <a:endCxn id="55" idx="4"/>
          </p:cNvCxnSpPr>
          <p:nvPr/>
        </p:nvCxnSpPr>
        <p:spPr>
          <a:xfrm rot="5400000" flipH="1" flipV="1">
            <a:off x="357981" y="2912269"/>
            <a:ext cx="877888" cy="5397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532" name="TextBox 57"/>
          <p:cNvSpPr txBox="1">
            <a:spLocks noChangeArrowheads="1"/>
          </p:cNvSpPr>
          <p:nvPr/>
        </p:nvSpPr>
        <p:spPr bwMode="auto">
          <a:xfrm>
            <a:off x="4572000" y="5181600"/>
            <a:ext cx="763588" cy="369888"/>
          </a:xfrm>
          <a:prstGeom prst="rect">
            <a:avLst/>
          </a:prstGeom>
          <a:noFill/>
          <a:ln w="9525">
            <a:noFill/>
            <a:miter lim="800000"/>
            <a:headEnd/>
            <a:tailEnd/>
          </a:ln>
        </p:spPr>
        <p:txBody>
          <a:bodyPr wrap="none">
            <a:spAutoFit/>
          </a:bodyPr>
          <a:lstStyle/>
          <a:p>
            <a:r>
              <a:rPr lang="en-US">
                <a:latin typeface="Georgia" pitchFamily="18" charset="0"/>
              </a:rPr>
              <a:t>Write</a:t>
            </a:r>
          </a:p>
        </p:txBody>
      </p:sp>
      <p:sp>
        <p:nvSpPr>
          <p:cNvPr id="21533" name="TextBox 58"/>
          <p:cNvSpPr txBox="1">
            <a:spLocks noChangeArrowheads="1"/>
          </p:cNvSpPr>
          <p:nvPr/>
        </p:nvSpPr>
        <p:spPr bwMode="auto">
          <a:xfrm>
            <a:off x="762000" y="2895600"/>
            <a:ext cx="709613" cy="369888"/>
          </a:xfrm>
          <a:prstGeom prst="rect">
            <a:avLst/>
          </a:prstGeom>
          <a:noFill/>
          <a:ln w="9525">
            <a:noFill/>
            <a:miter lim="800000"/>
            <a:headEnd/>
            <a:tailEnd/>
          </a:ln>
        </p:spPr>
        <p:txBody>
          <a:bodyPr wrap="none">
            <a:spAutoFit/>
          </a:bodyPr>
          <a:lstStyle/>
          <a:p>
            <a:r>
              <a:rPr lang="en-US">
                <a:latin typeface="Georgia" pitchFamily="18" charset="0"/>
              </a:rPr>
              <a:t>Read</a:t>
            </a:r>
          </a:p>
        </p:txBody>
      </p:sp>
      <p:cxnSp>
        <p:nvCxnSpPr>
          <p:cNvPr id="61" name="Straight Arrow Connector 60"/>
          <p:cNvCxnSpPr>
            <a:stCxn id="55" idx="7"/>
            <a:endCxn id="7" idx="1"/>
          </p:cNvCxnSpPr>
          <p:nvPr/>
        </p:nvCxnSpPr>
        <p:spPr>
          <a:xfrm rot="5400000" flipH="1" flipV="1">
            <a:off x="2216944" y="1162844"/>
            <a:ext cx="393700" cy="1725612"/>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21535" name="TextBox 61"/>
          <p:cNvSpPr txBox="1">
            <a:spLocks noChangeArrowheads="1"/>
          </p:cNvSpPr>
          <p:nvPr/>
        </p:nvSpPr>
        <p:spPr bwMode="auto">
          <a:xfrm>
            <a:off x="1600200" y="1676400"/>
            <a:ext cx="1568450" cy="369888"/>
          </a:xfrm>
          <a:prstGeom prst="rect">
            <a:avLst/>
          </a:prstGeom>
          <a:noFill/>
          <a:ln w="9525">
            <a:noFill/>
            <a:miter lim="800000"/>
            <a:headEnd/>
            <a:tailEnd/>
          </a:ln>
        </p:spPr>
        <p:txBody>
          <a:bodyPr wrap="none">
            <a:spAutoFit/>
          </a:bodyPr>
          <a:lstStyle/>
          <a:p>
            <a:r>
              <a:rPr lang="en-US">
                <a:latin typeface="Georgia" pitchFamily="18" charset="0"/>
              </a:rPr>
              <a:t>Metadata ops</a:t>
            </a:r>
          </a:p>
        </p:txBody>
      </p:sp>
      <p:sp>
        <p:nvSpPr>
          <p:cNvPr id="65" name="Folded Corner 64"/>
          <p:cNvSpPr/>
          <p:nvPr/>
        </p:nvSpPr>
        <p:spPr>
          <a:xfrm>
            <a:off x="5410200" y="1295400"/>
            <a:ext cx="2667000" cy="685800"/>
          </a:xfrm>
          <a:prstGeom prst="foldedCorner">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537" name="TextBox 65"/>
          <p:cNvSpPr txBox="1">
            <a:spLocks noChangeArrowheads="1"/>
          </p:cNvSpPr>
          <p:nvPr/>
        </p:nvSpPr>
        <p:spPr bwMode="auto">
          <a:xfrm>
            <a:off x="5486400" y="1447800"/>
            <a:ext cx="2344738" cy="523875"/>
          </a:xfrm>
          <a:prstGeom prst="rect">
            <a:avLst/>
          </a:prstGeom>
          <a:noFill/>
          <a:ln w="9525">
            <a:noFill/>
            <a:miter lim="800000"/>
            <a:headEnd/>
            <a:tailEnd/>
          </a:ln>
        </p:spPr>
        <p:txBody>
          <a:bodyPr wrap="none">
            <a:spAutoFit/>
          </a:bodyPr>
          <a:lstStyle/>
          <a:p>
            <a:r>
              <a:rPr lang="en-US" sz="1400">
                <a:latin typeface="Georgia" pitchFamily="18" charset="0"/>
              </a:rPr>
              <a:t>Metadata(Name, replicas..)</a:t>
            </a:r>
          </a:p>
          <a:p>
            <a:r>
              <a:rPr lang="en-US" sz="1400">
                <a:latin typeface="Georgia" pitchFamily="18" charset="0"/>
              </a:rPr>
              <a:t>(/home/foo/data,6. ..</a:t>
            </a:r>
          </a:p>
        </p:txBody>
      </p:sp>
      <p:cxnSp>
        <p:nvCxnSpPr>
          <p:cNvPr id="68" name="Straight Arrow Connector 67"/>
          <p:cNvCxnSpPr>
            <a:stCxn id="7" idx="3"/>
            <a:endCxn id="65" idx="1"/>
          </p:cNvCxnSpPr>
          <p:nvPr/>
        </p:nvCxnSpPr>
        <p:spPr>
          <a:xfrm flipV="1">
            <a:off x="5105400" y="1638300"/>
            <a:ext cx="30480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7" idx="2"/>
          </p:cNvCxnSpPr>
          <p:nvPr/>
        </p:nvCxnSpPr>
        <p:spPr>
          <a:xfrm rot="16200000" flipH="1">
            <a:off x="4572000" y="1828800"/>
            <a:ext cx="1143000" cy="1905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540" name="TextBox 70"/>
          <p:cNvSpPr txBox="1">
            <a:spLocks noChangeArrowheads="1"/>
          </p:cNvSpPr>
          <p:nvPr/>
        </p:nvSpPr>
        <p:spPr bwMode="auto">
          <a:xfrm>
            <a:off x="5029200" y="2590800"/>
            <a:ext cx="1165225" cy="369888"/>
          </a:xfrm>
          <a:prstGeom prst="rect">
            <a:avLst/>
          </a:prstGeom>
          <a:noFill/>
          <a:ln w="9525">
            <a:noFill/>
            <a:miter lim="800000"/>
            <a:headEnd/>
            <a:tailEnd/>
          </a:ln>
        </p:spPr>
        <p:txBody>
          <a:bodyPr wrap="none">
            <a:spAutoFit/>
          </a:bodyPr>
          <a:lstStyle/>
          <a:p>
            <a:r>
              <a:rPr lang="en-US">
                <a:latin typeface="Georgia" pitchFamily="18" charset="0"/>
              </a:rPr>
              <a:t>Block ops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285720" y="274638"/>
            <a:ext cx="8647968" cy="868346"/>
          </a:xfrm>
        </p:spPr>
        <p:txBody>
          <a:bodyPr>
            <a:normAutofit/>
          </a:bodyPr>
          <a:lstStyle/>
          <a:p>
            <a:pPr algn="ctr" eaLnBrk="1" hangingPunct="1"/>
            <a:r>
              <a:rPr lang="en-US" dirty="0" smtClean="0">
                <a:solidFill>
                  <a:schemeClr val="accent3">
                    <a:lumMod val="50000"/>
                  </a:schemeClr>
                </a:solidFill>
              </a:rPr>
              <a:t>File system Namespace</a:t>
            </a:r>
          </a:p>
        </p:txBody>
      </p:sp>
      <p:sp>
        <p:nvSpPr>
          <p:cNvPr id="4" name="Slide Number Placeholder 3"/>
          <p:cNvSpPr>
            <a:spLocks noGrp="1"/>
          </p:cNvSpPr>
          <p:nvPr>
            <p:ph type="sldNum" sz="quarter" idx="12"/>
          </p:nvPr>
        </p:nvSpPr>
        <p:spPr/>
        <p:txBody>
          <a:bodyPr/>
          <a:lstStyle/>
          <a:p>
            <a:pPr>
              <a:defRPr/>
            </a:pPr>
            <a:fld id="{21457063-26CF-4E19-B8F8-6800E6B8BF97}" type="slidenum">
              <a:rPr lang="en-US"/>
              <a:pPr>
                <a:defRPr/>
              </a:pPr>
              <a:t>39</a:t>
            </a:fld>
            <a:endParaRPr lang="en-US"/>
          </a:p>
        </p:txBody>
      </p:sp>
      <p:sp>
        <p:nvSpPr>
          <p:cNvPr id="22533" name="Content Placeholder 4"/>
          <p:cNvSpPr>
            <a:spLocks noGrp="1"/>
          </p:cNvSpPr>
          <p:nvPr>
            <p:ph sz="quarter" idx="1"/>
          </p:nvPr>
        </p:nvSpPr>
        <p:spPr>
          <a:xfrm>
            <a:off x="1000099" y="1285860"/>
            <a:ext cx="7805763" cy="5143536"/>
          </a:xfrm>
        </p:spPr>
        <p:txBody>
          <a:bodyPr>
            <a:normAutofit lnSpcReduction="10000"/>
          </a:bodyPr>
          <a:lstStyle/>
          <a:p>
            <a:pPr eaLnBrk="1" hangingPunct="1"/>
            <a:r>
              <a:rPr lang="en-US" b="1" dirty="0" smtClean="0">
                <a:solidFill>
                  <a:srgbClr val="FFC000"/>
                </a:solidFill>
              </a:rPr>
              <a:t>Hierarchical</a:t>
            </a:r>
            <a:r>
              <a:rPr lang="en-US" dirty="0" smtClean="0"/>
              <a:t> </a:t>
            </a:r>
            <a:r>
              <a:rPr lang="en-US" b="1" dirty="0" smtClean="0">
                <a:solidFill>
                  <a:srgbClr val="FFC000"/>
                </a:solidFill>
              </a:rPr>
              <a:t>file</a:t>
            </a:r>
            <a:r>
              <a:rPr lang="en-US" dirty="0" smtClean="0"/>
              <a:t> </a:t>
            </a:r>
            <a:r>
              <a:rPr lang="en-US" b="1" dirty="0" smtClean="0">
                <a:solidFill>
                  <a:srgbClr val="FFC000"/>
                </a:solidFill>
              </a:rPr>
              <a:t>system</a:t>
            </a:r>
            <a:r>
              <a:rPr lang="en-US" dirty="0" smtClean="0"/>
              <a:t> with directories and files</a:t>
            </a:r>
          </a:p>
          <a:p>
            <a:pPr eaLnBrk="1" hangingPunct="1"/>
            <a:r>
              <a:rPr lang="en-US" dirty="0" smtClean="0"/>
              <a:t>Create, remove, move, rename etc.</a:t>
            </a:r>
          </a:p>
          <a:p>
            <a:pPr eaLnBrk="1" hangingPunct="1"/>
            <a:r>
              <a:rPr lang="en-US" b="1" dirty="0" err="1" smtClean="0">
                <a:solidFill>
                  <a:srgbClr val="FFC000"/>
                </a:solidFill>
              </a:rPr>
              <a:t>Namenode</a:t>
            </a:r>
            <a:r>
              <a:rPr lang="en-US" dirty="0" smtClean="0"/>
              <a:t> maintains the </a:t>
            </a:r>
            <a:r>
              <a:rPr lang="en-US" b="1" dirty="0" smtClean="0">
                <a:solidFill>
                  <a:srgbClr val="FFC000"/>
                </a:solidFill>
              </a:rPr>
              <a:t>file</a:t>
            </a:r>
            <a:r>
              <a:rPr lang="en-US" dirty="0" smtClean="0"/>
              <a:t> </a:t>
            </a:r>
            <a:r>
              <a:rPr lang="en-US" b="1" dirty="0" smtClean="0">
                <a:solidFill>
                  <a:srgbClr val="FFC000"/>
                </a:solidFill>
              </a:rPr>
              <a:t>system</a:t>
            </a:r>
          </a:p>
          <a:p>
            <a:pPr eaLnBrk="1" hangingPunct="1"/>
            <a:r>
              <a:rPr lang="en-US" dirty="0" smtClean="0"/>
              <a:t>Any </a:t>
            </a:r>
            <a:r>
              <a:rPr lang="en-US" b="1" dirty="0" smtClean="0">
                <a:solidFill>
                  <a:srgbClr val="FFC000"/>
                </a:solidFill>
              </a:rPr>
              <a:t>meta information</a:t>
            </a:r>
            <a:r>
              <a:rPr lang="en-US" dirty="0" smtClean="0"/>
              <a:t> changes to the file system recorded by the </a:t>
            </a:r>
            <a:r>
              <a:rPr lang="en-US" b="1" dirty="0" err="1" smtClean="0">
                <a:solidFill>
                  <a:srgbClr val="FFC000"/>
                </a:solidFill>
              </a:rPr>
              <a:t>Namenode</a:t>
            </a:r>
            <a:r>
              <a:rPr lang="en-US" dirty="0" smtClean="0"/>
              <a:t>.</a:t>
            </a:r>
          </a:p>
          <a:p>
            <a:pPr eaLnBrk="1" hangingPunct="1"/>
            <a:r>
              <a:rPr lang="en-US" dirty="0" smtClean="0"/>
              <a:t>An application can specify the number of </a:t>
            </a:r>
            <a:r>
              <a:rPr lang="en-US" b="1" dirty="0" smtClean="0">
                <a:solidFill>
                  <a:srgbClr val="FFC000"/>
                </a:solidFill>
              </a:rPr>
              <a:t>replicas</a:t>
            </a:r>
            <a:r>
              <a:rPr lang="en-US" dirty="0" smtClean="0"/>
              <a:t> of the file needed: replication factor of the file. This </a:t>
            </a:r>
            <a:r>
              <a:rPr lang="en-US" b="1" dirty="0" smtClean="0">
                <a:solidFill>
                  <a:srgbClr val="FFC000"/>
                </a:solidFill>
              </a:rPr>
              <a:t>information</a:t>
            </a:r>
            <a:r>
              <a:rPr lang="en-US" dirty="0" smtClean="0"/>
              <a:t> is stored in the </a:t>
            </a:r>
            <a:r>
              <a:rPr lang="en-US" b="1" dirty="0" err="1" smtClean="0">
                <a:solidFill>
                  <a:srgbClr val="FFC000"/>
                </a:solidFill>
              </a:rPr>
              <a:t>Namenode</a:t>
            </a:r>
            <a:r>
              <a:rPr lang="en-US" dirty="0" smtClean="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00025"/>
            <a:ext cx="8393113" cy="1108270"/>
          </a:xfrm>
        </p:spPr>
        <p:txBody>
          <a:bodyPr>
            <a:normAutofit/>
          </a:bodyPr>
          <a:lstStyle/>
          <a:p>
            <a:pPr algn="ctr">
              <a:defRPr/>
            </a:pPr>
            <a:r>
              <a:rPr lang="en-US" sz="3200" b="0" dirty="0" smtClean="0">
                <a:effectLst/>
              </a:rPr>
              <a:t>Motivation for Programming Paradigm</a:t>
            </a:r>
            <a:endParaRPr lang="en-US" sz="3200" b="0" dirty="0">
              <a:effectLst/>
            </a:endParaRPr>
          </a:p>
        </p:txBody>
      </p:sp>
      <p:sp>
        <p:nvSpPr>
          <p:cNvPr id="3" name="Content Placeholder 2"/>
          <p:cNvSpPr>
            <a:spLocks noGrp="1"/>
          </p:cNvSpPr>
          <p:nvPr>
            <p:ph idx="1"/>
          </p:nvPr>
        </p:nvSpPr>
        <p:spPr>
          <a:xfrm>
            <a:off x="642910" y="1308295"/>
            <a:ext cx="8126440" cy="4965895"/>
          </a:xfrm>
        </p:spPr>
        <p:txBody>
          <a:bodyPr>
            <a:normAutofit/>
          </a:bodyPr>
          <a:lstStyle/>
          <a:p>
            <a:pPr>
              <a:defRPr/>
            </a:pPr>
            <a:r>
              <a:rPr lang="en-US" dirty="0" smtClean="0"/>
              <a:t>To </a:t>
            </a:r>
            <a:r>
              <a:rPr lang="en-US" dirty="0" smtClean="0">
                <a:solidFill>
                  <a:srgbClr val="C00000"/>
                </a:solidFill>
              </a:rPr>
              <a:t>improve</a:t>
            </a:r>
            <a:r>
              <a:rPr lang="en-US" dirty="0" smtClean="0"/>
              <a:t> </a:t>
            </a:r>
            <a:r>
              <a:rPr lang="en-US" dirty="0" smtClean="0">
                <a:solidFill>
                  <a:srgbClr val="C00000"/>
                </a:solidFill>
              </a:rPr>
              <a:t>productivity</a:t>
            </a:r>
            <a:r>
              <a:rPr lang="en-US" dirty="0" smtClean="0"/>
              <a:t> for programmers</a:t>
            </a:r>
          </a:p>
          <a:p>
            <a:pPr>
              <a:defRPr/>
            </a:pPr>
            <a:r>
              <a:rPr lang="en-US" dirty="0" smtClean="0"/>
              <a:t>To </a:t>
            </a:r>
            <a:r>
              <a:rPr lang="en-US" dirty="0" smtClean="0">
                <a:solidFill>
                  <a:srgbClr val="C00000"/>
                </a:solidFill>
              </a:rPr>
              <a:t>decrease</a:t>
            </a:r>
            <a:r>
              <a:rPr lang="en-US" dirty="0" smtClean="0"/>
              <a:t> programs </a:t>
            </a:r>
            <a:r>
              <a:rPr lang="en-US" dirty="0" smtClean="0">
                <a:solidFill>
                  <a:srgbClr val="C00000"/>
                </a:solidFill>
              </a:rPr>
              <a:t>time</a:t>
            </a:r>
            <a:r>
              <a:rPr lang="en-US" dirty="0" smtClean="0"/>
              <a:t> to market</a:t>
            </a:r>
          </a:p>
          <a:p>
            <a:pPr>
              <a:defRPr/>
            </a:pPr>
            <a:r>
              <a:rPr lang="en-US" dirty="0" smtClean="0"/>
              <a:t>To </a:t>
            </a:r>
            <a:r>
              <a:rPr lang="en-US" dirty="0" smtClean="0">
                <a:solidFill>
                  <a:srgbClr val="C00000"/>
                </a:solidFill>
              </a:rPr>
              <a:t>leverage</a:t>
            </a:r>
            <a:r>
              <a:rPr lang="en-US" dirty="0" smtClean="0"/>
              <a:t> underlying </a:t>
            </a:r>
            <a:r>
              <a:rPr lang="en-US" dirty="0" smtClean="0">
                <a:solidFill>
                  <a:srgbClr val="C00000"/>
                </a:solidFill>
              </a:rPr>
              <a:t>resources</a:t>
            </a:r>
            <a:r>
              <a:rPr lang="en-US" dirty="0" smtClean="0"/>
              <a:t> more </a:t>
            </a:r>
            <a:r>
              <a:rPr lang="en-US" dirty="0" smtClean="0">
                <a:solidFill>
                  <a:srgbClr val="C00000"/>
                </a:solidFill>
              </a:rPr>
              <a:t>efficiently</a:t>
            </a:r>
          </a:p>
          <a:p>
            <a:pPr>
              <a:defRPr/>
            </a:pPr>
            <a:r>
              <a:rPr lang="en-US" dirty="0" smtClean="0"/>
              <a:t>To </a:t>
            </a:r>
            <a:r>
              <a:rPr lang="en-US" dirty="0" smtClean="0">
                <a:solidFill>
                  <a:srgbClr val="C00000"/>
                </a:solidFill>
              </a:rPr>
              <a:t>increase</a:t>
            </a:r>
            <a:r>
              <a:rPr lang="en-US" dirty="0" smtClean="0"/>
              <a:t> system </a:t>
            </a:r>
            <a:r>
              <a:rPr lang="en-US" dirty="0" smtClean="0">
                <a:solidFill>
                  <a:srgbClr val="C00000"/>
                </a:solidFill>
              </a:rPr>
              <a:t>throughput</a:t>
            </a:r>
          </a:p>
          <a:p>
            <a:pPr>
              <a:defRPr/>
            </a:pPr>
            <a:r>
              <a:rPr lang="en-US" dirty="0" smtClean="0"/>
              <a:t>To support higher levels of </a:t>
            </a:r>
            <a:r>
              <a:rPr lang="en-US" dirty="0" smtClean="0">
                <a:solidFill>
                  <a:srgbClr val="C00000"/>
                </a:solidFill>
              </a:rPr>
              <a:t>abstraction</a:t>
            </a:r>
          </a:p>
          <a:p>
            <a:pPr lvl="1">
              <a:defRPr/>
            </a:pPr>
            <a:r>
              <a:rPr lang="en-US" dirty="0" smtClean="0"/>
              <a:t>MapReduce,  Hadoop and Dryad are parallel and distributed programming models.</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714348" y="274638"/>
            <a:ext cx="8219340" cy="939784"/>
          </a:xfrm>
        </p:spPr>
        <p:txBody>
          <a:bodyPr/>
          <a:lstStyle/>
          <a:p>
            <a:pPr algn="ctr" eaLnBrk="1" hangingPunct="1"/>
            <a:r>
              <a:rPr lang="en-US" dirty="0" smtClean="0">
                <a:solidFill>
                  <a:schemeClr val="accent3">
                    <a:lumMod val="50000"/>
                  </a:schemeClr>
                </a:solidFill>
              </a:rPr>
              <a:t>Fault tolerance</a:t>
            </a:r>
          </a:p>
        </p:txBody>
      </p:sp>
      <p:sp>
        <p:nvSpPr>
          <p:cNvPr id="16387" name="Content Placeholder 2"/>
          <p:cNvSpPr>
            <a:spLocks noGrp="1"/>
          </p:cNvSpPr>
          <p:nvPr>
            <p:ph sz="quarter" idx="1"/>
          </p:nvPr>
        </p:nvSpPr>
        <p:spPr>
          <a:xfrm>
            <a:off x="642911" y="1357298"/>
            <a:ext cx="8162952" cy="5214974"/>
          </a:xfrm>
        </p:spPr>
        <p:txBody>
          <a:bodyPr>
            <a:normAutofit fontScale="92500"/>
          </a:bodyPr>
          <a:lstStyle/>
          <a:p>
            <a:pPr algn="just" eaLnBrk="1" hangingPunct="1"/>
            <a:r>
              <a:rPr lang="en-US" dirty="0" smtClean="0"/>
              <a:t>Failure is the norm rather than exception</a:t>
            </a:r>
          </a:p>
          <a:p>
            <a:pPr algn="just"/>
            <a:r>
              <a:rPr lang="en-US" dirty="0" smtClean="0"/>
              <a:t>Hadoop is designed to be deployed on </a:t>
            </a:r>
            <a:r>
              <a:rPr lang="en-US" b="1" dirty="0" smtClean="0">
                <a:solidFill>
                  <a:srgbClr val="FFC000"/>
                </a:solidFill>
              </a:rPr>
              <a:t>low-cost</a:t>
            </a:r>
            <a:r>
              <a:rPr lang="en-US" dirty="0" smtClean="0"/>
              <a:t> hardware </a:t>
            </a:r>
            <a:r>
              <a:rPr lang="en-US" dirty="0" smtClean="0"/>
              <a:t>by default</a:t>
            </a:r>
            <a:r>
              <a:rPr lang="en-US" dirty="0" smtClean="0"/>
              <a:t>, a </a:t>
            </a:r>
            <a:r>
              <a:rPr lang="en-US" b="1" dirty="0" smtClean="0">
                <a:solidFill>
                  <a:srgbClr val="FFC000"/>
                </a:solidFill>
              </a:rPr>
              <a:t>hardware</a:t>
            </a:r>
            <a:r>
              <a:rPr lang="en-US" dirty="0" smtClean="0"/>
              <a:t> </a:t>
            </a:r>
            <a:r>
              <a:rPr lang="en-US" b="1" dirty="0" smtClean="0">
                <a:solidFill>
                  <a:srgbClr val="FFC000"/>
                </a:solidFill>
              </a:rPr>
              <a:t>failure</a:t>
            </a:r>
            <a:r>
              <a:rPr lang="en-US" dirty="0" smtClean="0"/>
              <a:t> in this system is considered to be </a:t>
            </a:r>
            <a:r>
              <a:rPr lang="en-US" b="1" dirty="0" smtClean="0">
                <a:solidFill>
                  <a:srgbClr val="FFC000"/>
                </a:solidFill>
              </a:rPr>
              <a:t>common</a:t>
            </a:r>
            <a:r>
              <a:rPr lang="en-US" dirty="0" smtClean="0"/>
              <a:t> rather than </a:t>
            </a:r>
            <a:r>
              <a:rPr lang="en-US" dirty="0" smtClean="0"/>
              <a:t>an exception.</a:t>
            </a:r>
          </a:p>
          <a:p>
            <a:pPr algn="just"/>
            <a:r>
              <a:rPr lang="en-US" dirty="0" smtClean="0"/>
              <a:t>Hadoop considers the following issues to fulfill </a:t>
            </a:r>
            <a:r>
              <a:rPr lang="en-US" b="1" dirty="0" smtClean="0">
                <a:solidFill>
                  <a:srgbClr val="FFC000"/>
                </a:solidFill>
              </a:rPr>
              <a:t>reliability</a:t>
            </a:r>
            <a:r>
              <a:rPr lang="en-US" dirty="0" smtClean="0"/>
              <a:t> requirements </a:t>
            </a:r>
            <a:r>
              <a:rPr lang="en-US" dirty="0" smtClean="0"/>
              <a:t>of the file </a:t>
            </a:r>
            <a:r>
              <a:rPr lang="en-US" dirty="0" smtClean="0"/>
              <a:t>system</a:t>
            </a:r>
          </a:p>
          <a:p>
            <a:pPr algn="just"/>
            <a:r>
              <a:rPr lang="en-US" b="1" dirty="0" smtClean="0"/>
              <a:t>Block </a:t>
            </a:r>
            <a:r>
              <a:rPr lang="en-US" b="1" dirty="0" smtClean="0"/>
              <a:t>replication</a:t>
            </a:r>
          </a:p>
          <a:p>
            <a:pPr algn="just"/>
            <a:r>
              <a:rPr lang="en-US" b="1" dirty="0" smtClean="0"/>
              <a:t>Replica </a:t>
            </a:r>
            <a:r>
              <a:rPr lang="en-US" b="1" dirty="0" smtClean="0"/>
              <a:t>placement</a:t>
            </a:r>
          </a:p>
          <a:p>
            <a:pPr algn="just"/>
            <a:r>
              <a:rPr lang="en-US" b="1" dirty="0" smtClean="0"/>
              <a:t>Heartbeat and </a:t>
            </a:r>
            <a:r>
              <a:rPr lang="en-US" b="1" dirty="0" smtClean="0"/>
              <a:t>Blockreport </a:t>
            </a:r>
            <a:r>
              <a:rPr lang="en-US" b="1" dirty="0" smtClean="0"/>
              <a:t>messages</a:t>
            </a:r>
            <a:endParaRPr lang="en-US" dirty="0" smtClean="0"/>
          </a:p>
        </p:txBody>
      </p:sp>
      <p:sp>
        <p:nvSpPr>
          <p:cNvPr id="5" name="Slide Number Placeholder 4"/>
          <p:cNvSpPr>
            <a:spLocks noGrp="1"/>
          </p:cNvSpPr>
          <p:nvPr>
            <p:ph type="sldNum" sz="quarter" idx="12"/>
          </p:nvPr>
        </p:nvSpPr>
        <p:spPr/>
        <p:txBody>
          <a:bodyPr/>
          <a:lstStyle/>
          <a:p>
            <a:pPr>
              <a:defRPr/>
            </a:pPr>
            <a:fld id="{31E17D1D-9CA5-48CF-932D-0542224C8A2D}" type="slidenum">
              <a:rPr lang="en-US"/>
              <a:pPr>
                <a:defRPr/>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714348" y="274638"/>
            <a:ext cx="8219340" cy="939784"/>
          </a:xfrm>
        </p:spPr>
        <p:txBody>
          <a:bodyPr/>
          <a:lstStyle/>
          <a:p>
            <a:pPr algn="ctr" eaLnBrk="1" hangingPunct="1"/>
            <a:r>
              <a:rPr lang="en-US" dirty="0" smtClean="0">
                <a:solidFill>
                  <a:schemeClr val="accent3">
                    <a:lumMod val="50000"/>
                  </a:schemeClr>
                </a:solidFill>
              </a:rPr>
              <a:t>Fault tolerance</a:t>
            </a:r>
          </a:p>
        </p:txBody>
      </p:sp>
      <p:sp>
        <p:nvSpPr>
          <p:cNvPr id="16387" name="Content Placeholder 2"/>
          <p:cNvSpPr>
            <a:spLocks noGrp="1"/>
          </p:cNvSpPr>
          <p:nvPr>
            <p:ph sz="quarter" idx="1"/>
          </p:nvPr>
        </p:nvSpPr>
        <p:spPr>
          <a:xfrm>
            <a:off x="642911" y="1357298"/>
            <a:ext cx="8162952" cy="5214974"/>
          </a:xfrm>
        </p:spPr>
        <p:txBody>
          <a:bodyPr>
            <a:normAutofit fontScale="77500" lnSpcReduction="20000"/>
          </a:bodyPr>
          <a:lstStyle/>
          <a:p>
            <a:pPr algn="just"/>
            <a:r>
              <a:rPr lang="en-US" b="1" dirty="0" smtClean="0"/>
              <a:t>Block replication</a:t>
            </a:r>
          </a:p>
          <a:p>
            <a:pPr lvl="1" algn="just"/>
            <a:r>
              <a:rPr lang="en-US" dirty="0" smtClean="0"/>
              <a:t>HDFS </a:t>
            </a:r>
            <a:r>
              <a:rPr lang="en-US" dirty="0" smtClean="0"/>
              <a:t>stores a file as a set of blocks and </a:t>
            </a:r>
            <a:r>
              <a:rPr lang="en-US" b="1" dirty="0" smtClean="0">
                <a:solidFill>
                  <a:srgbClr val="FFC000"/>
                </a:solidFill>
              </a:rPr>
              <a:t>each</a:t>
            </a:r>
            <a:r>
              <a:rPr lang="en-US" dirty="0" smtClean="0"/>
              <a:t> </a:t>
            </a:r>
            <a:r>
              <a:rPr lang="en-US" b="1" dirty="0" smtClean="0">
                <a:solidFill>
                  <a:srgbClr val="FFC000"/>
                </a:solidFill>
              </a:rPr>
              <a:t>block</a:t>
            </a:r>
            <a:r>
              <a:rPr lang="en-US" dirty="0" smtClean="0"/>
              <a:t> </a:t>
            </a:r>
            <a:r>
              <a:rPr lang="en-US" dirty="0" smtClean="0"/>
              <a:t>is </a:t>
            </a:r>
            <a:r>
              <a:rPr lang="en-US" b="1" dirty="0" smtClean="0">
                <a:solidFill>
                  <a:srgbClr val="FFC000"/>
                </a:solidFill>
              </a:rPr>
              <a:t>replicated</a:t>
            </a:r>
            <a:r>
              <a:rPr lang="en-US" dirty="0" smtClean="0"/>
              <a:t> </a:t>
            </a:r>
            <a:r>
              <a:rPr lang="en-US" dirty="0" smtClean="0"/>
              <a:t>and distributed across the whole cluster. </a:t>
            </a:r>
            <a:endParaRPr lang="en-US" dirty="0" smtClean="0"/>
          </a:p>
          <a:p>
            <a:pPr lvl="1" algn="just"/>
            <a:r>
              <a:rPr lang="en-US" dirty="0" smtClean="0"/>
              <a:t>The </a:t>
            </a:r>
            <a:r>
              <a:rPr lang="en-US" b="1" dirty="0" smtClean="0">
                <a:solidFill>
                  <a:srgbClr val="FFC000"/>
                </a:solidFill>
              </a:rPr>
              <a:t>replication</a:t>
            </a:r>
            <a:r>
              <a:rPr lang="en-US" dirty="0" smtClean="0"/>
              <a:t> </a:t>
            </a:r>
            <a:r>
              <a:rPr lang="en-US" b="1" dirty="0" smtClean="0">
                <a:solidFill>
                  <a:srgbClr val="FFC000"/>
                </a:solidFill>
              </a:rPr>
              <a:t>factor</a:t>
            </a:r>
            <a:r>
              <a:rPr lang="en-US" dirty="0" smtClean="0"/>
              <a:t> is set </a:t>
            </a:r>
            <a:r>
              <a:rPr lang="en-US" dirty="0" smtClean="0"/>
              <a:t>by the </a:t>
            </a:r>
            <a:r>
              <a:rPr lang="en-US" b="1" dirty="0" smtClean="0">
                <a:solidFill>
                  <a:srgbClr val="FFC000"/>
                </a:solidFill>
              </a:rPr>
              <a:t>user</a:t>
            </a:r>
            <a:r>
              <a:rPr lang="en-US" dirty="0" smtClean="0"/>
              <a:t> and is </a:t>
            </a:r>
            <a:r>
              <a:rPr lang="en-US" b="1" dirty="0" smtClean="0">
                <a:solidFill>
                  <a:srgbClr val="FFC000"/>
                </a:solidFill>
              </a:rPr>
              <a:t>three</a:t>
            </a:r>
            <a:r>
              <a:rPr lang="en-US" dirty="0" smtClean="0"/>
              <a:t> by </a:t>
            </a:r>
            <a:r>
              <a:rPr lang="en-US" dirty="0" smtClean="0"/>
              <a:t>default.</a:t>
            </a:r>
          </a:p>
          <a:p>
            <a:pPr algn="just"/>
            <a:r>
              <a:rPr lang="en-US" b="1" dirty="0" smtClean="0"/>
              <a:t>Replica placement</a:t>
            </a:r>
          </a:p>
          <a:p>
            <a:pPr lvl="1" algn="just"/>
            <a:r>
              <a:rPr lang="en-US" dirty="0" smtClean="0"/>
              <a:t>Although storing replicas on </a:t>
            </a:r>
            <a:r>
              <a:rPr lang="en-US" b="1" dirty="0" smtClean="0">
                <a:solidFill>
                  <a:srgbClr val="FFC000"/>
                </a:solidFill>
              </a:rPr>
              <a:t>different</a:t>
            </a:r>
            <a:r>
              <a:rPr lang="en-US" dirty="0" smtClean="0"/>
              <a:t> </a:t>
            </a:r>
            <a:r>
              <a:rPr lang="en-US" b="1" dirty="0" smtClean="0">
                <a:solidFill>
                  <a:srgbClr val="FFC000"/>
                </a:solidFill>
              </a:rPr>
              <a:t>nodes</a:t>
            </a:r>
            <a:r>
              <a:rPr lang="en-US" dirty="0" smtClean="0"/>
              <a:t> (</a:t>
            </a:r>
            <a:r>
              <a:rPr lang="en-US" dirty="0" err="1" smtClean="0"/>
              <a:t>DataNodes</a:t>
            </a:r>
            <a:r>
              <a:rPr lang="en-US" dirty="0" smtClean="0"/>
              <a:t>) located in </a:t>
            </a:r>
            <a:r>
              <a:rPr lang="en-US" b="1" dirty="0" smtClean="0">
                <a:solidFill>
                  <a:srgbClr val="FFC000"/>
                </a:solidFill>
              </a:rPr>
              <a:t>different</a:t>
            </a:r>
            <a:r>
              <a:rPr lang="en-US" dirty="0" smtClean="0"/>
              <a:t> </a:t>
            </a:r>
            <a:r>
              <a:rPr lang="en-US" b="1" dirty="0" smtClean="0">
                <a:solidFill>
                  <a:srgbClr val="FFC000"/>
                </a:solidFill>
              </a:rPr>
              <a:t>racks</a:t>
            </a:r>
            <a:r>
              <a:rPr lang="en-US" dirty="0" smtClean="0"/>
              <a:t> across the whole cluster provides more reliability, it is sometimes ignored as the </a:t>
            </a:r>
            <a:r>
              <a:rPr lang="en-US" b="1" dirty="0" smtClean="0">
                <a:solidFill>
                  <a:srgbClr val="FFC000"/>
                </a:solidFill>
              </a:rPr>
              <a:t>cost</a:t>
            </a:r>
            <a:r>
              <a:rPr lang="en-US" dirty="0" smtClean="0"/>
              <a:t> of </a:t>
            </a:r>
            <a:r>
              <a:rPr lang="en-US" b="1" dirty="0" smtClean="0">
                <a:solidFill>
                  <a:srgbClr val="FFC000"/>
                </a:solidFill>
              </a:rPr>
              <a:t>communication</a:t>
            </a:r>
            <a:r>
              <a:rPr lang="en-US" dirty="0" smtClean="0"/>
              <a:t> between two nodes in different racks is relatively high</a:t>
            </a:r>
          </a:p>
          <a:p>
            <a:pPr lvl="1" algn="just"/>
            <a:r>
              <a:rPr lang="en-US" dirty="0" smtClean="0"/>
              <a:t>Sometimes HDFS </a:t>
            </a:r>
            <a:r>
              <a:rPr lang="en-US" b="1" dirty="0" smtClean="0">
                <a:solidFill>
                  <a:srgbClr val="FFC000"/>
                </a:solidFill>
              </a:rPr>
              <a:t>compromises</a:t>
            </a:r>
            <a:r>
              <a:rPr lang="en-US" dirty="0" smtClean="0"/>
              <a:t> its </a:t>
            </a:r>
            <a:r>
              <a:rPr lang="en-US" b="1" dirty="0" smtClean="0">
                <a:solidFill>
                  <a:srgbClr val="FFC000"/>
                </a:solidFill>
              </a:rPr>
              <a:t>reliability</a:t>
            </a:r>
            <a:r>
              <a:rPr lang="en-US" dirty="0" smtClean="0"/>
              <a:t> to </a:t>
            </a:r>
            <a:r>
              <a:rPr lang="en-US" b="1" dirty="0" smtClean="0">
                <a:solidFill>
                  <a:srgbClr val="FFC000"/>
                </a:solidFill>
              </a:rPr>
              <a:t>achieve</a:t>
            </a:r>
            <a:r>
              <a:rPr lang="en-US" dirty="0" smtClean="0"/>
              <a:t> </a:t>
            </a:r>
            <a:r>
              <a:rPr lang="en-US" b="1" dirty="0" smtClean="0">
                <a:solidFill>
                  <a:srgbClr val="FFC000"/>
                </a:solidFill>
              </a:rPr>
              <a:t>lower</a:t>
            </a:r>
            <a:r>
              <a:rPr lang="en-US" dirty="0" smtClean="0"/>
              <a:t> </a:t>
            </a:r>
            <a:r>
              <a:rPr lang="en-US" b="1" dirty="0" smtClean="0">
                <a:solidFill>
                  <a:srgbClr val="FFC000"/>
                </a:solidFill>
              </a:rPr>
              <a:t>communication</a:t>
            </a:r>
            <a:r>
              <a:rPr lang="en-US" dirty="0" smtClean="0"/>
              <a:t> costs.</a:t>
            </a:r>
          </a:p>
          <a:p>
            <a:pPr lvl="1" algn="just"/>
            <a:r>
              <a:rPr lang="en-US" dirty="0" smtClean="0"/>
              <a:t>Stores </a:t>
            </a:r>
            <a:r>
              <a:rPr lang="en-US" b="1" dirty="0" smtClean="0">
                <a:solidFill>
                  <a:srgbClr val="FFC000"/>
                </a:solidFill>
              </a:rPr>
              <a:t>one</a:t>
            </a:r>
            <a:r>
              <a:rPr lang="en-US" dirty="0" smtClean="0"/>
              <a:t> </a:t>
            </a:r>
            <a:r>
              <a:rPr lang="en-US" b="1" dirty="0" smtClean="0">
                <a:solidFill>
                  <a:srgbClr val="FFC000"/>
                </a:solidFill>
              </a:rPr>
              <a:t>replica</a:t>
            </a:r>
            <a:r>
              <a:rPr lang="en-US" dirty="0" smtClean="0"/>
              <a:t> in the </a:t>
            </a:r>
            <a:r>
              <a:rPr lang="en-US" b="1" dirty="0" smtClean="0">
                <a:solidFill>
                  <a:srgbClr val="FFC000"/>
                </a:solidFill>
              </a:rPr>
              <a:t>same</a:t>
            </a:r>
            <a:r>
              <a:rPr lang="en-US" dirty="0" smtClean="0"/>
              <a:t> </a:t>
            </a:r>
            <a:r>
              <a:rPr lang="en-US" b="1" dirty="0" smtClean="0">
                <a:solidFill>
                  <a:srgbClr val="FFC000"/>
                </a:solidFill>
              </a:rPr>
              <a:t>node</a:t>
            </a:r>
            <a:r>
              <a:rPr lang="en-US" dirty="0" smtClean="0"/>
              <a:t> the </a:t>
            </a:r>
            <a:r>
              <a:rPr lang="en-US" b="1" dirty="0" smtClean="0">
                <a:solidFill>
                  <a:srgbClr val="FFC000"/>
                </a:solidFill>
              </a:rPr>
              <a:t>original</a:t>
            </a:r>
            <a:r>
              <a:rPr lang="en-US" dirty="0" smtClean="0"/>
              <a:t> </a:t>
            </a:r>
            <a:r>
              <a:rPr lang="en-US" b="1" dirty="0" smtClean="0">
                <a:solidFill>
                  <a:srgbClr val="FFC000"/>
                </a:solidFill>
              </a:rPr>
              <a:t>data</a:t>
            </a:r>
            <a:r>
              <a:rPr lang="en-US" dirty="0" smtClean="0"/>
              <a:t> is stored, </a:t>
            </a:r>
            <a:r>
              <a:rPr lang="en-US" b="1" dirty="0" smtClean="0">
                <a:solidFill>
                  <a:srgbClr val="FFC000"/>
                </a:solidFill>
              </a:rPr>
              <a:t>one</a:t>
            </a:r>
            <a:r>
              <a:rPr lang="en-US" dirty="0" smtClean="0"/>
              <a:t> </a:t>
            </a:r>
            <a:r>
              <a:rPr lang="en-US" b="1" dirty="0" smtClean="0">
                <a:solidFill>
                  <a:srgbClr val="FFC000"/>
                </a:solidFill>
              </a:rPr>
              <a:t>replica</a:t>
            </a:r>
            <a:r>
              <a:rPr lang="en-US" dirty="0" smtClean="0"/>
              <a:t> on a </a:t>
            </a:r>
            <a:r>
              <a:rPr lang="en-US" b="1" dirty="0" smtClean="0">
                <a:solidFill>
                  <a:srgbClr val="FFC000"/>
                </a:solidFill>
              </a:rPr>
              <a:t>different</a:t>
            </a:r>
            <a:r>
              <a:rPr lang="en-US" dirty="0" smtClean="0"/>
              <a:t> </a:t>
            </a:r>
            <a:r>
              <a:rPr lang="en-US" b="1" dirty="0" smtClean="0">
                <a:solidFill>
                  <a:srgbClr val="FFC000"/>
                </a:solidFill>
              </a:rPr>
              <a:t>node</a:t>
            </a:r>
            <a:r>
              <a:rPr lang="en-US" dirty="0" smtClean="0"/>
              <a:t> but in the </a:t>
            </a:r>
            <a:r>
              <a:rPr lang="en-US" b="1" dirty="0" smtClean="0">
                <a:solidFill>
                  <a:srgbClr val="FFC000"/>
                </a:solidFill>
              </a:rPr>
              <a:t>same</a:t>
            </a:r>
            <a:r>
              <a:rPr lang="en-US" dirty="0" smtClean="0"/>
              <a:t> </a:t>
            </a:r>
            <a:r>
              <a:rPr lang="en-US" b="1" dirty="0" smtClean="0">
                <a:solidFill>
                  <a:srgbClr val="FFC000"/>
                </a:solidFill>
              </a:rPr>
              <a:t>rack</a:t>
            </a:r>
            <a:r>
              <a:rPr lang="en-US" dirty="0" smtClean="0"/>
              <a:t>, and </a:t>
            </a:r>
            <a:r>
              <a:rPr lang="en-US" b="1" dirty="0" smtClean="0">
                <a:solidFill>
                  <a:srgbClr val="FFC000"/>
                </a:solidFill>
              </a:rPr>
              <a:t>one</a:t>
            </a:r>
            <a:r>
              <a:rPr lang="en-US" dirty="0" smtClean="0"/>
              <a:t> </a:t>
            </a:r>
            <a:r>
              <a:rPr lang="en-US" b="1" dirty="0" smtClean="0">
                <a:solidFill>
                  <a:srgbClr val="FFC000"/>
                </a:solidFill>
              </a:rPr>
              <a:t>replica</a:t>
            </a:r>
            <a:r>
              <a:rPr lang="en-US" dirty="0" smtClean="0"/>
              <a:t> on a </a:t>
            </a:r>
            <a:r>
              <a:rPr lang="en-US" b="1" dirty="0" smtClean="0">
                <a:solidFill>
                  <a:srgbClr val="FFC000"/>
                </a:solidFill>
              </a:rPr>
              <a:t>different</a:t>
            </a:r>
            <a:r>
              <a:rPr lang="en-US" dirty="0" smtClean="0"/>
              <a:t> </a:t>
            </a:r>
            <a:r>
              <a:rPr lang="en-US" b="1" dirty="0" smtClean="0">
                <a:solidFill>
                  <a:srgbClr val="FFC000"/>
                </a:solidFill>
              </a:rPr>
              <a:t>node</a:t>
            </a:r>
            <a:r>
              <a:rPr lang="en-US" dirty="0" smtClean="0"/>
              <a:t> in a </a:t>
            </a:r>
            <a:r>
              <a:rPr lang="en-US" b="1" dirty="0" smtClean="0">
                <a:solidFill>
                  <a:srgbClr val="FFC000"/>
                </a:solidFill>
              </a:rPr>
              <a:t>different</a:t>
            </a:r>
            <a:r>
              <a:rPr lang="en-US" dirty="0" smtClean="0"/>
              <a:t> </a:t>
            </a:r>
            <a:r>
              <a:rPr lang="en-US" b="1" dirty="0" smtClean="0">
                <a:solidFill>
                  <a:srgbClr val="FFC000"/>
                </a:solidFill>
              </a:rPr>
              <a:t>rack</a:t>
            </a:r>
            <a:r>
              <a:rPr lang="en-US" dirty="0" smtClean="0"/>
              <a:t> to provide three copies of the </a:t>
            </a:r>
            <a:r>
              <a:rPr lang="en-US" dirty="0" smtClean="0"/>
              <a:t>data</a:t>
            </a:r>
            <a:endParaRPr lang="en-US" b="1" dirty="0" smtClean="0"/>
          </a:p>
        </p:txBody>
      </p:sp>
      <p:sp>
        <p:nvSpPr>
          <p:cNvPr id="5" name="Slide Number Placeholder 4"/>
          <p:cNvSpPr>
            <a:spLocks noGrp="1"/>
          </p:cNvSpPr>
          <p:nvPr>
            <p:ph type="sldNum" sz="quarter" idx="12"/>
          </p:nvPr>
        </p:nvSpPr>
        <p:spPr/>
        <p:txBody>
          <a:bodyPr/>
          <a:lstStyle/>
          <a:p>
            <a:pPr>
              <a:defRPr/>
            </a:pPr>
            <a:fld id="{31E17D1D-9CA5-48CF-932D-0542224C8A2D}" type="slidenum">
              <a:rPr lang="en-US"/>
              <a:pPr>
                <a:defRPr/>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28596" y="274638"/>
            <a:ext cx="8505092" cy="654032"/>
          </a:xfrm>
        </p:spPr>
        <p:txBody>
          <a:bodyPr>
            <a:normAutofit fontScale="90000"/>
          </a:bodyPr>
          <a:lstStyle/>
          <a:p>
            <a:pPr algn="ctr" eaLnBrk="1" hangingPunct="1"/>
            <a:r>
              <a:rPr lang="en-US" dirty="0" smtClean="0">
                <a:solidFill>
                  <a:schemeClr val="accent3">
                    <a:lumMod val="50000"/>
                  </a:schemeClr>
                </a:solidFill>
              </a:rPr>
              <a:t>Replica Placement</a:t>
            </a:r>
          </a:p>
        </p:txBody>
      </p:sp>
      <p:sp>
        <p:nvSpPr>
          <p:cNvPr id="4" name="Slide Number Placeholder 3"/>
          <p:cNvSpPr>
            <a:spLocks noGrp="1"/>
          </p:cNvSpPr>
          <p:nvPr>
            <p:ph type="sldNum" sz="quarter" idx="12"/>
          </p:nvPr>
        </p:nvSpPr>
        <p:spPr/>
        <p:txBody>
          <a:bodyPr/>
          <a:lstStyle/>
          <a:p>
            <a:pPr>
              <a:defRPr/>
            </a:pPr>
            <a:fld id="{4BE4AE8A-2C83-4173-9300-FA30CD201CE8}" type="slidenum">
              <a:rPr lang="en-US"/>
              <a:pPr>
                <a:defRPr/>
              </a:pPr>
              <a:t>42</a:t>
            </a:fld>
            <a:endParaRPr lang="en-US"/>
          </a:p>
        </p:txBody>
      </p:sp>
      <p:sp>
        <p:nvSpPr>
          <p:cNvPr id="5" name="Content Placeholder 4"/>
          <p:cNvSpPr>
            <a:spLocks noGrp="1"/>
          </p:cNvSpPr>
          <p:nvPr>
            <p:ph sz="quarter" idx="1"/>
          </p:nvPr>
        </p:nvSpPr>
        <p:spPr>
          <a:xfrm>
            <a:off x="1071537" y="1000108"/>
            <a:ext cx="7734325" cy="5643602"/>
          </a:xfrm>
        </p:spPr>
        <p:txBody>
          <a:bodyPr>
            <a:noAutofit/>
          </a:bodyPr>
          <a:lstStyle/>
          <a:p>
            <a:pPr marL="274320" indent="-274320" eaLnBrk="1" fontAlgn="auto" hangingPunct="1">
              <a:spcAft>
                <a:spcPts val="0"/>
              </a:spcAft>
              <a:buFont typeface="Wingdings 2"/>
              <a:buChar char=""/>
              <a:defRPr/>
            </a:pPr>
            <a:r>
              <a:rPr lang="en-US" sz="1600" dirty="0" smtClean="0"/>
              <a:t>The placement of the replicas is critical to HDFS reliability and performance.</a:t>
            </a:r>
          </a:p>
          <a:p>
            <a:pPr marL="274320" indent="-274320" eaLnBrk="1" fontAlgn="auto" hangingPunct="1">
              <a:spcAft>
                <a:spcPts val="0"/>
              </a:spcAft>
              <a:buFont typeface="Wingdings 2"/>
              <a:buChar char=""/>
              <a:defRPr/>
            </a:pPr>
            <a:r>
              <a:rPr lang="en-US" sz="1600" dirty="0" smtClean="0"/>
              <a:t>Optimizing replica placement distinguishes HDFS from other distributed file systems.</a:t>
            </a:r>
          </a:p>
          <a:p>
            <a:pPr marL="274320" indent="-274320" eaLnBrk="1" fontAlgn="auto" hangingPunct="1">
              <a:spcAft>
                <a:spcPts val="0"/>
              </a:spcAft>
              <a:buFont typeface="Wingdings 2"/>
              <a:buChar char=""/>
              <a:defRPr/>
            </a:pPr>
            <a:r>
              <a:rPr lang="en-US" sz="1600" b="1" dirty="0" smtClean="0">
                <a:solidFill>
                  <a:srgbClr val="FFC000"/>
                </a:solidFill>
              </a:rPr>
              <a:t>Rack-aware replica placement: </a:t>
            </a:r>
          </a:p>
          <a:p>
            <a:pPr marL="548640" lvl="1" indent="-274320" eaLnBrk="1" fontAlgn="auto" hangingPunct="1">
              <a:spcAft>
                <a:spcPts val="0"/>
              </a:spcAft>
              <a:buFont typeface="Wingdings"/>
              <a:buChar char=""/>
              <a:defRPr/>
            </a:pPr>
            <a:r>
              <a:rPr lang="en-US" sz="1600" dirty="0" smtClean="0">
                <a:solidFill>
                  <a:schemeClr val="tx1"/>
                </a:solidFill>
              </a:rPr>
              <a:t>Goal: improve reliability, availability and network bandwidth utilization</a:t>
            </a:r>
          </a:p>
          <a:p>
            <a:pPr marL="548640" lvl="1" indent="-274320" eaLnBrk="1" fontAlgn="auto" hangingPunct="1">
              <a:spcAft>
                <a:spcPts val="0"/>
              </a:spcAft>
              <a:buFont typeface="Wingdings"/>
              <a:buChar char=""/>
              <a:defRPr/>
            </a:pPr>
            <a:r>
              <a:rPr lang="en-US" sz="1600" dirty="0" smtClean="0">
                <a:solidFill>
                  <a:schemeClr val="tx1"/>
                </a:solidFill>
              </a:rPr>
              <a:t>Research topic</a:t>
            </a:r>
          </a:p>
          <a:p>
            <a:pPr marL="274320" indent="-274320" eaLnBrk="1" fontAlgn="auto" hangingPunct="1">
              <a:spcAft>
                <a:spcPts val="0"/>
              </a:spcAft>
              <a:buFont typeface="Wingdings 2"/>
              <a:buChar char=""/>
              <a:defRPr/>
            </a:pPr>
            <a:r>
              <a:rPr lang="en-US" sz="1600" b="1" dirty="0" smtClean="0">
                <a:solidFill>
                  <a:srgbClr val="FFC000"/>
                </a:solidFill>
              </a:rPr>
              <a:t>Many racks, communication between racks are through switches.</a:t>
            </a:r>
          </a:p>
          <a:p>
            <a:pPr marL="274320" indent="-274320" eaLnBrk="1" fontAlgn="auto" hangingPunct="1">
              <a:spcAft>
                <a:spcPts val="0"/>
              </a:spcAft>
              <a:buFont typeface="Wingdings 2"/>
              <a:buChar char=""/>
              <a:defRPr/>
            </a:pPr>
            <a:r>
              <a:rPr lang="en-US" sz="1600" b="1" dirty="0" smtClean="0">
                <a:solidFill>
                  <a:srgbClr val="FFC000"/>
                </a:solidFill>
              </a:rPr>
              <a:t>Network bandwidth between machines on the same rack is greater than those in different racks.</a:t>
            </a:r>
          </a:p>
          <a:p>
            <a:pPr marL="274320" indent="-274320" eaLnBrk="1" fontAlgn="auto" hangingPunct="1">
              <a:spcAft>
                <a:spcPts val="0"/>
              </a:spcAft>
              <a:buFont typeface="Wingdings 2"/>
              <a:buChar char=""/>
              <a:defRPr/>
            </a:pPr>
            <a:r>
              <a:rPr lang="en-US" sz="1600" b="1" dirty="0" smtClean="0">
                <a:solidFill>
                  <a:srgbClr val="FFC000"/>
                </a:solidFill>
              </a:rPr>
              <a:t>Namenode determines the rack id for each DataNode.</a:t>
            </a:r>
          </a:p>
          <a:p>
            <a:pPr marL="274320" indent="-274320" eaLnBrk="1" fontAlgn="auto" hangingPunct="1">
              <a:spcAft>
                <a:spcPts val="0"/>
              </a:spcAft>
              <a:buFont typeface="Wingdings 2"/>
              <a:buChar char=""/>
              <a:defRPr/>
            </a:pPr>
            <a:r>
              <a:rPr lang="en-US" sz="1600" dirty="0" smtClean="0"/>
              <a:t>Replicas are typically placed on unique racks </a:t>
            </a:r>
          </a:p>
          <a:p>
            <a:pPr marL="548640" lvl="1" indent="-274320" eaLnBrk="1" fontAlgn="auto" hangingPunct="1">
              <a:spcAft>
                <a:spcPts val="0"/>
              </a:spcAft>
              <a:buFont typeface="Wingdings"/>
              <a:buChar char=""/>
              <a:defRPr/>
            </a:pPr>
            <a:r>
              <a:rPr lang="en-US" sz="1600" dirty="0" smtClean="0">
                <a:solidFill>
                  <a:schemeClr val="tx1"/>
                </a:solidFill>
              </a:rPr>
              <a:t>Simple but non-optimal</a:t>
            </a:r>
          </a:p>
          <a:p>
            <a:pPr marL="548640" lvl="1" indent="-274320" eaLnBrk="1" fontAlgn="auto" hangingPunct="1">
              <a:spcAft>
                <a:spcPts val="0"/>
              </a:spcAft>
              <a:buFont typeface="Wingdings"/>
              <a:buChar char=""/>
              <a:defRPr/>
            </a:pPr>
            <a:r>
              <a:rPr lang="en-US" sz="1600" dirty="0" smtClean="0">
                <a:solidFill>
                  <a:schemeClr val="tx1"/>
                </a:solidFill>
              </a:rPr>
              <a:t>Writes are expensive</a:t>
            </a:r>
          </a:p>
          <a:p>
            <a:pPr marL="548640" lvl="1" indent="-274320" eaLnBrk="1" fontAlgn="auto" hangingPunct="1">
              <a:spcAft>
                <a:spcPts val="0"/>
              </a:spcAft>
              <a:buFont typeface="Wingdings"/>
              <a:buChar char=""/>
              <a:defRPr/>
            </a:pPr>
            <a:r>
              <a:rPr lang="en-US" sz="1600" dirty="0" smtClean="0">
                <a:solidFill>
                  <a:schemeClr val="tx1"/>
                </a:solidFill>
              </a:rPr>
              <a:t>Replication factor is 3</a:t>
            </a:r>
          </a:p>
          <a:p>
            <a:pPr marL="548640" lvl="1" indent="-274320" eaLnBrk="1" fontAlgn="auto" hangingPunct="1">
              <a:spcAft>
                <a:spcPts val="0"/>
              </a:spcAft>
              <a:buFont typeface="Wingdings"/>
              <a:buChar char=""/>
              <a:defRPr/>
            </a:pPr>
            <a:r>
              <a:rPr lang="en-US" sz="1600" dirty="0" smtClean="0">
                <a:solidFill>
                  <a:schemeClr val="tx1"/>
                </a:solidFill>
              </a:rPr>
              <a:t>Another research topic?</a:t>
            </a:r>
          </a:p>
          <a:p>
            <a:pPr marL="274320" indent="-274320" eaLnBrk="1" fontAlgn="auto" hangingPunct="1">
              <a:spcAft>
                <a:spcPts val="0"/>
              </a:spcAft>
              <a:buFont typeface="Wingdings 2"/>
              <a:buChar char=""/>
              <a:defRPr/>
            </a:pPr>
            <a:r>
              <a:rPr lang="en-US" sz="1600" b="1" dirty="0" smtClean="0">
                <a:solidFill>
                  <a:srgbClr val="FFC000"/>
                </a:solidFill>
              </a:rPr>
              <a:t>Replicas are placed: one on a node in a local rack, one on a different node in the local rack and one on a node in a different rack.</a:t>
            </a:r>
          </a:p>
          <a:p>
            <a:pPr marL="274320" indent="-274320" eaLnBrk="1" fontAlgn="auto" hangingPunct="1">
              <a:spcAft>
                <a:spcPts val="0"/>
              </a:spcAft>
              <a:buFont typeface="Wingdings 2"/>
              <a:buChar char=""/>
              <a:defRPr/>
            </a:pPr>
            <a:r>
              <a:rPr lang="en-US" sz="1600" dirty="0" smtClean="0"/>
              <a:t>1/3 of the replica on a node, 2/3 on a rack and 1/3 distributed evenly across remaining racks.</a:t>
            </a:r>
          </a:p>
          <a:p>
            <a:pPr marL="274320" indent="-274320" eaLnBrk="1" fontAlgn="auto" hangingPunct="1">
              <a:spcAft>
                <a:spcPts val="0"/>
              </a:spcAft>
              <a:buFont typeface="Wingdings 2"/>
              <a:buChar char=""/>
              <a:defRPr/>
            </a:pPr>
            <a:endParaRPr lang="en-US" sz="16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1"/>
          <p:cNvGrpSpPr>
            <a:grpSpLocks/>
          </p:cNvGrpSpPr>
          <p:nvPr/>
        </p:nvGrpSpPr>
        <p:grpSpPr bwMode="auto">
          <a:xfrm>
            <a:off x="1214414" y="1428736"/>
            <a:ext cx="7500990" cy="4643470"/>
            <a:chOff x="1001010" y="1447800"/>
            <a:chExt cx="7239000" cy="2692003"/>
          </a:xfrm>
        </p:grpSpPr>
        <p:pic>
          <p:nvPicPr>
            <p:cNvPr id="5" name="Picture 3" descr="Picture 3.png"/>
            <p:cNvPicPr>
              <a:picLocks noChangeAspect="1"/>
            </p:cNvPicPr>
            <p:nvPr/>
          </p:nvPicPr>
          <p:blipFill>
            <a:blip r:embed="rId2"/>
            <a:srcRect/>
            <a:stretch>
              <a:fillRect/>
            </a:stretch>
          </p:blipFill>
          <p:spPr bwMode="auto">
            <a:xfrm>
              <a:off x="1001010" y="1447800"/>
              <a:ext cx="7239000" cy="2692003"/>
            </a:xfrm>
            <a:prstGeom prst="rect">
              <a:avLst/>
            </a:prstGeom>
            <a:noFill/>
            <a:ln w="9525">
              <a:noFill/>
              <a:miter lim="800000"/>
              <a:headEnd/>
              <a:tailEnd/>
            </a:ln>
          </p:spPr>
        </p:pic>
        <p:sp>
          <p:nvSpPr>
            <p:cNvPr id="6" name="TextBox 4"/>
            <p:cNvSpPr txBox="1">
              <a:spLocks noChangeArrowheads="1"/>
            </p:cNvSpPr>
            <p:nvPr/>
          </p:nvSpPr>
          <p:spPr bwMode="auto">
            <a:xfrm>
              <a:off x="3572985" y="1496091"/>
              <a:ext cx="1841172" cy="307777"/>
            </a:xfrm>
            <a:prstGeom prst="rect">
              <a:avLst/>
            </a:prstGeom>
            <a:noFill/>
            <a:ln w="9525">
              <a:noFill/>
              <a:miter lim="800000"/>
              <a:headEnd/>
              <a:tailEnd/>
            </a:ln>
          </p:spPr>
          <p:txBody>
            <a:bodyPr>
              <a:spAutoFit/>
            </a:bodyPr>
            <a:lstStyle/>
            <a:p>
              <a:pPr algn="ctr" eaLnBrk="0" hangingPunct="0">
                <a:spcBef>
                  <a:spcPct val="50000"/>
                </a:spcBef>
              </a:pPr>
              <a:r>
                <a:rPr lang="en-US" sz="1400">
                  <a:latin typeface="Comic Sans MS" pitchFamily="66" charset="0"/>
                </a:rPr>
                <a:t>Aggregation switch</a:t>
              </a:r>
            </a:p>
          </p:txBody>
        </p:sp>
        <p:sp>
          <p:nvSpPr>
            <p:cNvPr id="7" name="TextBox 5"/>
            <p:cNvSpPr txBox="1">
              <a:spLocks noChangeArrowheads="1"/>
            </p:cNvSpPr>
            <p:nvPr/>
          </p:nvSpPr>
          <p:spPr bwMode="auto">
            <a:xfrm>
              <a:off x="2266070" y="2071135"/>
              <a:ext cx="1213852" cy="307777"/>
            </a:xfrm>
            <a:prstGeom prst="rect">
              <a:avLst/>
            </a:prstGeom>
            <a:noFill/>
            <a:ln w="9525">
              <a:noFill/>
              <a:miter lim="800000"/>
              <a:headEnd/>
              <a:tailEnd/>
            </a:ln>
          </p:spPr>
          <p:txBody>
            <a:bodyPr>
              <a:spAutoFit/>
            </a:bodyPr>
            <a:lstStyle/>
            <a:p>
              <a:pPr algn="ctr" eaLnBrk="0" hangingPunct="0">
                <a:spcBef>
                  <a:spcPct val="50000"/>
                </a:spcBef>
              </a:pPr>
              <a:r>
                <a:rPr lang="en-US" sz="1400">
                  <a:latin typeface="Comic Sans MS" pitchFamily="66" charset="0"/>
                </a:rPr>
                <a:t>Rack switch</a:t>
              </a:r>
            </a:p>
          </p:txBody>
        </p:sp>
      </p:grpSp>
      <p:sp>
        <p:nvSpPr>
          <p:cNvPr id="9" name="Title 1"/>
          <p:cNvSpPr>
            <a:spLocks noGrp="1"/>
          </p:cNvSpPr>
          <p:nvPr>
            <p:ph type="title"/>
          </p:nvPr>
        </p:nvSpPr>
        <p:spPr>
          <a:xfrm>
            <a:off x="428596" y="274638"/>
            <a:ext cx="8505092" cy="939784"/>
          </a:xfrm>
        </p:spPr>
        <p:txBody>
          <a:bodyPr>
            <a:normAutofit/>
          </a:bodyPr>
          <a:lstStyle/>
          <a:p>
            <a:pPr algn="ctr" eaLnBrk="1" hangingPunct="1"/>
            <a:r>
              <a:rPr lang="en-US" dirty="0" smtClean="0">
                <a:solidFill>
                  <a:schemeClr val="accent3">
                    <a:lumMod val="50000"/>
                  </a:schemeClr>
                </a:solidFill>
              </a:rPr>
              <a:t>Replica Placement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571472" y="274638"/>
            <a:ext cx="8362216" cy="868346"/>
          </a:xfrm>
        </p:spPr>
        <p:txBody>
          <a:bodyPr/>
          <a:lstStyle/>
          <a:p>
            <a:pPr algn="ctr" eaLnBrk="1" hangingPunct="1"/>
            <a:r>
              <a:rPr lang="en-US" dirty="0" smtClean="0">
                <a:solidFill>
                  <a:schemeClr val="accent3">
                    <a:lumMod val="50000"/>
                  </a:schemeClr>
                </a:solidFill>
              </a:rPr>
              <a:t>Replica Selection </a:t>
            </a:r>
          </a:p>
        </p:txBody>
      </p:sp>
      <p:sp>
        <p:nvSpPr>
          <p:cNvPr id="4" name="Slide Number Placeholder 3"/>
          <p:cNvSpPr>
            <a:spLocks noGrp="1"/>
          </p:cNvSpPr>
          <p:nvPr>
            <p:ph type="sldNum" sz="quarter" idx="12"/>
          </p:nvPr>
        </p:nvSpPr>
        <p:spPr/>
        <p:txBody>
          <a:bodyPr/>
          <a:lstStyle/>
          <a:p>
            <a:pPr>
              <a:defRPr/>
            </a:pPr>
            <a:fld id="{33E34618-A80E-4B29-9EDD-AA1BB7E199A2}" type="slidenum">
              <a:rPr lang="en-US"/>
              <a:pPr>
                <a:defRPr/>
              </a:pPr>
              <a:t>44</a:t>
            </a:fld>
            <a:endParaRPr lang="en-US"/>
          </a:p>
        </p:txBody>
      </p:sp>
      <p:sp>
        <p:nvSpPr>
          <p:cNvPr id="25605" name="Content Placeholder 4"/>
          <p:cNvSpPr>
            <a:spLocks noGrp="1"/>
          </p:cNvSpPr>
          <p:nvPr>
            <p:ph sz="quarter" idx="1"/>
          </p:nvPr>
        </p:nvSpPr>
        <p:spPr>
          <a:xfrm>
            <a:off x="857223" y="1428736"/>
            <a:ext cx="7948639" cy="5000660"/>
          </a:xfrm>
        </p:spPr>
        <p:txBody>
          <a:bodyPr/>
          <a:lstStyle/>
          <a:p>
            <a:pPr algn="just" eaLnBrk="1" hangingPunct="1"/>
            <a:r>
              <a:rPr lang="en-US" dirty="0" smtClean="0"/>
              <a:t>Replica selection for </a:t>
            </a:r>
            <a:r>
              <a:rPr lang="en-US" dirty="0" smtClean="0">
                <a:solidFill>
                  <a:srgbClr val="FFC000"/>
                </a:solidFill>
              </a:rPr>
              <a:t>READ</a:t>
            </a:r>
            <a:r>
              <a:rPr lang="en-US" dirty="0" smtClean="0"/>
              <a:t> operation: HDFS tries to </a:t>
            </a:r>
            <a:r>
              <a:rPr lang="en-US" b="1" dirty="0" smtClean="0">
                <a:solidFill>
                  <a:srgbClr val="FFC000"/>
                </a:solidFill>
              </a:rPr>
              <a:t>minimize</a:t>
            </a:r>
            <a:r>
              <a:rPr lang="en-US" dirty="0" smtClean="0"/>
              <a:t> the </a:t>
            </a:r>
            <a:r>
              <a:rPr lang="en-US" b="1" dirty="0" smtClean="0">
                <a:solidFill>
                  <a:srgbClr val="FFC000"/>
                </a:solidFill>
              </a:rPr>
              <a:t>bandwidth</a:t>
            </a:r>
            <a:r>
              <a:rPr lang="en-US" dirty="0" smtClean="0"/>
              <a:t> </a:t>
            </a:r>
            <a:r>
              <a:rPr lang="en-US" b="1" dirty="0" smtClean="0">
                <a:solidFill>
                  <a:srgbClr val="FFC000"/>
                </a:solidFill>
              </a:rPr>
              <a:t>consumption</a:t>
            </a:r>
            <a:r>
              <a:rPr lang="en-US" dirty="0" smtClean="0"/>
              <a:t> </a:t>
            </a:r>
            <a:r>
              <a:rPr lang="en-US" b="1" dirty="0" smtClean="0">
                <a:solidFill>
                  <a:srgbClr val="FFC000"/>
                </a:solidFill>
              </a:rPr>
              <a:t>and</a:t>
            </a:r>
            <a:r>
              <a:rPr lang="en-US" dirty="0" smtClean="0"/>
              <a:t> </a:t>
            </a:r>
            <a:r>
              <a:rPr lang="en-US" b="1" dirty="0" smtClean="0">
                <a:solidFill>
                  <a:srgbClr val="FFC000"/>
                </a:solidFill>
              </a:rPr>
              <a:t>latency</a:t>
            </a:r>
            <a:r>
              <a:rPr lang="en-US" dirty="0" smtClean="0"/>
              <a:t>.</a:t>
            </a:r>
          </a:p>
          <a:p>
            <a:pPr algn="just" eaLnBrk="1" hangingPunct="1"/>
            <a:r>
              <a:rPr lang="en-US" dirty="0" smtClean="0"/>
              <a:t>If there is a </a:t>
            </a:r>
            <a:r>
              <a:rPr lang="en-US" b="1" dirty="0" smtClean="0">
                <a:solidFill>
                  <a:srgbClr val="FFC000"/>
                </a:solidFill>
              </a:rPr>
              <a:t>replica</a:t>
            </a:r>
            <a:r>
              <a:rPr lang="en-US" dirty="0" smtClean="0"/>
              <a:t> on the </a:t>
            </a:r>
            <a:r>
              <a:rPr lang="en-US" b="1" dirty="0" smtClean="0">
                <a:solidFill>
                  <a:srgbClr val="FFC000"/>
                </a:solidFill>
              </a:rPr>
              <a:t>Reader</a:t>
            </a:r>
            <a:r>
              <a:rPr lang="en-US" dirty="0" smtClean="0"/>
              <a:t> </a:t>
            </a:r>
            <a:r>
              <a:rPr lang="en-US" b="1" dirty="0" smtClean="0">
                <a:solidFill>
                  <a:srgbClr val="FFC000"/>
                </a:solidFill>
              </a:rPr>
              <a:t>node</a:t>
            </a:r>
            <a:r>
              <a:rPr lang="en-US" dirty="0" smtClean="0"/>
              <a:t> then that is preferred.</a:t>
            </a:r>
          </a:p>
          <a:p>
            <a:pPr algn="just" eaLnBrk="1" hangingPunct="1"/>
            <a:r>
              <a:rPr lang="en-US" dirty="0" smtClean="0"/>
              <a:t>HDFS cluster may span </a:t>
            </a:r>
            <a:r>
              <a:rPr lang="en-US" b="1" dirty="0" smtClean="0">
                <a:solidFill>
                  <a:srgbClr val="FFC000"/>
                </a:solidFill>
              </a:rPr>
              <a:t>multiple</a:t>
            </a:r>
            <a:r>
              <a:rPr lang="en-US" dirty="0" smtClean="0"/>
              <a:t> </a:t>
            </a:r>
            <a:r>
              <a:rPr lang="en-US" b="1" dirty="0" smtClean="0">
                <a:solidFill>
                  <a:srgbClr val="FFC000"/>
                </a:solidFill>
              </a:rPr>
              <a:t>data</a:t>
            </a:r>
            <a:r>
              <a:rPr lang="en-US" dirty="0" smtClean="0"/>
              <a:t> </a:t>
            </a:r>
            <a:r>
              <a:rPr lang="en-US" b="1" dirty="0" smtClean="0">
                <a:solidFill>
                  <a:srgbClr val="FFC000"/>
                </a:solidFill>
              </a:rPr>
              <a:t>centers</a:t>
            </a:r>
            <a:r>
              <a:rPr lang="en-US" dirty="0" smtClean="0"/>
              <a:t>: replica in the </a:t>
            </a:r>
            <a:r>
              <a:rPr lang="en-US" b="1" dirty="0" smtClean="0">
                <a:solidFill>
                  <a:srgbClr val="FFC000"/>
                </a:solidFill>
              </a:rPr>
              <a:t>local</a:t>
            </a:r>
            <a:r>
              <a:rPr lang="en-US" dirty="0" smtClean="0"/>
              <a:t> </a:t>
            </a:r>
            <a:r>
              <a:rPr lang="en-US" b="1" dirty="0" smtClean="0">
                <a:solidFill>
                  <a:srgbClr val="FFC000"/>
                </a:solidFill>
              </a:rPr>
              <a:t>data</a:t>
            </a:r>
            <a:r>
              <a:rPr lang="en-US" dirty="0" smtClean="0"/>
              <a:t> </a:t>
            </a:r>
            <a:r>
              <a:rPr lang="en-US" b="1" dirty="0" smtClean="0">
                <a:solidFill>
                  <a:srgbClr val="FFC000"/>
                </a:solidFill>
              </a:rPr>
              <a:t>center</a:t>
            </a:r>
            <a:r>
              <a:rPr lang="en-US" dirty="0" smtClean="0"/>
              <a:t> is </a:t>
            </a:r>
            <a:r>
              <a:rPr lang="en-US" b="1" dirty="0" smtClean="0">
                <a:solidFill>
                  <a:srgbClr val="FFC000"/>
                </a:solidFill>
              </a:rPr>
              <a:t>preferred</a:t>
            </a:r>
            <a:r>
              <a:rPr lang="en-US" dirty="0" smtClean="0"/>
              <a:t> over the </a:t>
            </a:r>
            <a:r>
              <a:rPr lang="en-US" b="1" dirty="0" smtClean="0">
                <a:solidFill>
                  <a:srgbClr val="FFC000"/>
                </a:solidFill>
              </a:rPr>
              <a:t>remote</a:t>
            </a:r>
            <a:r>
              <a:rPr lang="en-US" dirty="0" smtClean="0"/>
              <a:t> one.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714348" y="274638"/>
            <a:ext cx="8219340" cy="939784"/>
          </a:xfrm>
        </p:spPr>
        <p:txBody>
          <a:bodyPr/>
          <a:lstStyle/>
          <a:p>
            <a:pPr algn="ctr" eaLnBrk="1" hangingPunct="1"/>
            <a:r>
              <a:rPr lang="en-US" dirty="0" smtClean="0">
                <a:solidFill>
                  <a:schemeClr val="accent3">
                    <a:lumMod val="50000"/>
                  </a:schemeClr>
                </a:solidFill>
              </a:rPr>
              <a:t>Fault tolerance</a:t>
            </a:r>
          </a:p>
        </p:txBody>
      </p:sp>
      <p:sp>
        <p:nvSpPr>
          <p:cNvPr id="16387" name="Content Placeholder 2"/>
          <p:cNvSpPr>
            <a:spLocks noGrp="1"/>
          </p:cNvSpPr>
          <p:nvPr>
            <p:ph sz="quarter" idx="1"/>
          </p:nvPr>
        </p:nvSpPr>
        <p:spPr>
          <a:xfrm>
            <a:off x="642911" y="1357298"/>
            <a:ext cx="8162952" cy="5214974"/>
          </a:xfrm>
        </p:spPr>
        <p:txBody>
          <a:bodyPr>
            <a:normAutofit/>
          </a:bodyPr>
          <a:lstStyle/>
          <a:p>
            <a:pPr algn="just"/>
            <a:r>
              <a:rPr lang="en-US" b="1" dirty="0" smtClean="0"/>
              <a:t>Heartbeat and </a:t>
            </a:r>
            <a:r>
              <a:rPr lang="en-US" b="1" dirty="0" smtClean="0"/>
              <a:t>Blockreport messages</a:t>
            </a:r>
          </a:p>
          <a:p>
            <a:pPr lvl="1" algn="just"/>
            <a:r>
              <a:rPr lang="en-US" dirty="0" smtClean="0"/>
              <a:t>Heartbeats and Block reports are periodic messages </a:t>
            </a:r>
            <a:r>
              <a:rPr lang="en-US" dirty="0" smtClean="0"/>
              <a:t>sent to the </a:t>
            </a:r>
            <a:r>
              <a:rPr lang="en-US" b="1" dirty="0" err="1" smtClean="0">
                <a:solidFill>
                  <a:srgbClr val="FFC000"/>
                </a:solidFill>
              </a:rPr>
              <a:t>NameNode</a:t>
            </a:r>
            <a:r>
              <a:rPr lang="en-US" dirty="0" smtClean="0"/>
              <a:t> by </a:t>
            </a:r>
            <a:r>
              <a:rPr lang="en-US" dirty="0" smtClean="0"/>
              <a:t>each </a:t>
            </a:r>
            <a:r>
              <a:rPr lang="en-US" b="1" dirty="0" err="1" smtClean="0">
                <a:solidFill>
                  <a:srgbClr val="FFC000"/>
                </a:solidFill>
              </a:rPr>
              <a:t>DataNode</a:t>
            </a:r>
            <a:r>
              <a:rPr lang="en-US" dirty="0" smtClean="0"/>
              <a:t> </a:t>
            </a:r>
            <a:r>
              <a:rPr lang="en-US" dirty="0" smtClean="0"/>
              <a:t>in a </a:t>
            </a:r>
            <a:r>
              <a:rPr lang="en-US" dirty="0" smtClean="0"/>
              <a:t>cluster</a:t>
            </a:r>
            <a:r>
              <a:rPr lang="en-US" dirty="0" smtClean="0"/>
              <a:t> </a:t>
            </a:r>
            <a:r>
              <a:rPr lang="en-US" dirty="0" smtClean="0"/>
              <a:t>for every </a:t>
            </a:r>
            <a:r>
              <a:rPr lang="en-US" b="1" dirty="0" smtClean="0">
                <a:solidFill>
                  <a:srgbClr val="FFC000"/>
                </a:solidFill>
              </a:rPr>
              <a:t>3 seconds</a:t>
            </a:r>
            <a:r>
              <a:rPr lang="en-US" dirty="0" smtClean="0"/>
              <a:t>.</a:t>
            </a:r>
          </a:p>
          <a:p>
            <a:pPr lvl="1" algn="just"/>
            <a:r>
              <a:rPr lang="en-US" dirty="0" smtClean="0"/>
              <a:t>Receipt </a:t>
            </a:r>
            <a:r>
              <a:rPr lang="en-US" dirty="0" smtClean="0"/>
              <a:t>of </a:t>
            </a:r>
            <a:r>
              <a:rPr lang="en-US" dirty="0" smtClean="0"/>
              <a:t>a </a:t>
            </a:r>
            <a:r>
              <a:rPr lang="en-US" b="1" dirty="0" smtClean="0">
                <a:solidFill>
                  <a:srgbClr val="FFC000"/>
                </a:solidFill>
              </a:rPr>
              <a:t>Heartbeat</a:t>
            </a:r>
            <a:r>
              <a:rPr lang="en-US" dirty="0" smtClean="0"/>
              <a:t> </a:t>
            </a:r>
            <a:r>
              <a:rPr lang="en-US" dirty="0" smtClean="0"/>
              <a:t>implies that the </a:t>
            </a:r>
            <a:r>
              <a:rPr lang="en-US" b="1" dirty="0" err="1" smtClean="0">
                <a:solidFill>
                  <a:srgbClr val="FFC000"/>
                </a:solidFill>
              </a:rPr>
              <a:t>DataNode</a:t>
            </a:r>
            <a:r>
              <a:rPr lang="en-US" dirty="0" smtClean="0"/>
              <a:t> is </a:t>
            </a:r>
            <a:r>
              <a:rPr lang="en-US" b="1" dirty="0" smtClean="0">
                <a:solidFill>
                  <a:srgbClr val="FFC000"/>
                </a:solidFill>
              </a:rPr>
              <a:t>functioning</a:t>
            </a:r>
            <a:r>
              <a:rPr lang="en-US" dirty="0" smtClean="0"/>
              <a:t> </a:t>
            </a:r>
            <a:r>
              <a:rPr lang="en-US" b="1" dirty="0" smtClean="0">
                <a:solidFill>
                  <a:srgbClr val="FFC000"/>
                </a:solidFill>
              </a:rPr>
              <a:t>properly</a:t>
            </a:r>
            <a:r>
              <a:rPr lang="en-US" dirty="0" smtClean="0"/>
              <a:t>, while </a:t>
            </a:r>
            <a:r>
              <a:rPr lang="en-US" dirty="0" smtClean="0"/>
              <a:t>each </a:t>
            </a:r>
            <a:r>
              <a:rPr lang="en-US" b="1" dirty="0" smtClean="0">
                <a:solidFill>
                  <a:srgbClr val="FFC000"/>
                </a:solidFill>
              </a:rPr>
              <a:t>Blockreport</a:t>
            </a:r>
            <a:r>
              <a:rPr lang="en-US" dirty="0" smtClean="0"/>
              <a:t> </a:t>
            </a:r>
            <a:r>
              <a:rPr lang="en-US" dirty="0" smtClean="0"/>
              <a:t>contains a </a:t>
            </a:r>
            <a:r>
              <a:rPr lang="en-US" b="1" dirty="0" smtClean="0">
                <a:solidFill>
                  <a:srgbClr val="FFC000"/>
                </a:solidFill>
              </a:rPr>
              <a:t>list</a:t>
            </a:r>
            <a:r>
              <a:rPr lang="en-US" dirty="0" smtClean="0"/>
              <a:t> of </a:t>
            </a:r>
            <a:r>
              <a:rPr lang="en-US" b="1" dirty="0" smtClean="0">
                <a:solidFill>
                  <a:srgbClr val="FFC000"/>
                </a:solidFill>
              </a:rPr>
              <a:t>all</a:t>
            </a:r>
            <a:r>
              <a:rPr lang="en-US" dirty="0" smtClean="0"/>
              <a:t> </a:t>
            </a:r>
            <a:r>
              <a:rPr lang="en-US" b="1" dirty="0" smtClean="0">
                <a:solidFill>
                  <a:srgbClr val="FFC000"/>
                </a:solidFill>
              </a:rPr>
              <a:t>blocks</a:t>
            </a:r>
            <a:r>
              <a:rPr lang="en-US" dirty="0" smtClean="0"/>
              <a:t> on a </a:t>
            </a:r>
            <a:r>
              <a:rPr lang="en-US" b="1" dirty="0" err="1" smtClean="0">
                <a:solidFill>
                  <a:srgbClr val="FFC000"/>
                </a:solidFill>
              </a:rPr>
              <a:t>DataNode</a:t>
            </a:r>
            <a:r>
              <a:rPr lang="en-US" dirty="0" smtClean="0"/>
              <a:t>.</a:t>
            </a:r>
          </a:p>
          <a:p>
            <a:pPr lvl="1" algn="just"/>
            <a:r>
              <a:rPr lang="en-US" dirty="0" smtClean="0"/>
              <a:t>The </a:t>
            </a:r>
            <a:r>
              <a:rPr lang="en-US" dirty="0" err="1" smtClean="0"/>
              <a:t>NameNode</a:t>
            </a:r>
            <a:r>
              <a:rPr lang="en-US" dirty="0" smtClean="0"/>
              <a:t> receives </a:t>
            </a:r>
            <a:r>
              <a:rPr lang="en-US" dirty="0" smtClean="0"/>
              <a:t>such messages because it is the sole </a:t>
            </a:r>
            <a:r>
              <a:rPr lang="en-US" b="1" dirty="0" smtClean="0">
                <a:solidFill>
                  <a:srgbClr val="FFC000"/>
                </a:solidFill>
              </a:rPr>
              <a:t>decision</a:t>
            </a:r>
            <a:r>
              <a:rPr lang="en-US" dirty="0" smtClean="0"/>
              <a:t> </a:t>
            </a:r>
            <a:r>
              <a:rPr lang="en-US" b="1" dirty="0" smtClean="0">
                <a:solidFill>
                  <a:srgbClr val="FFC000"/>
                </a:solidFill>
              </a:rPr>
              <a:t>maker</a:t>
            </a:r>
            <a:r>
              <a:rPr lang="en-US" dirty="0" smtClean="0"/>
              <a:t> of </a:t>
            </a:r>
            <a:r>
              <a:rPr lang="en-US" b="1" dirty="0" smtClean="0">
                <a:solidFill>
                  <a:srgbClr val="FFC000"/>
                </a:solidFill>
              </a:rPr>
              <a:t>all</a:t>
            </a:r>
            <a:r>
              <a:rPr lang="en-US" dirty="0" smtClean="0"/>
              <a:t> </a:t>
            </a:r>
            <a:r>
              <a:rPr lang="en-US" b="1" dirty="0" smtClean="0">
                <a:solidFill>
                  <a:srgbClr val="FFC000"/>
                </a:solidFill>
              </a:rPr>
              <a:t>replicas</a:t>
            </a:r>
            <a:r>
              <a:rPr lang="en-US" dirty="0" smtClean="0"/>
              <a:t> in </a:t>
            </a:r>
            <a:r>
              <a:rPr lang="en-US" dirty="0" smtClean="0"/>
              <a:t>the system</a:t>
            </a:r>
            <a:r>
              <a:rPr lang="en-US" dirty="0" smtClean="0"/>
              <a:t>.</a:t>
            </a:r>
            <a:endParaRPr lang="en-US" b="1" dirty="0" smtClean="0"/>
          </a:p>
        </p:txBody>
      </p:sp>
      <p:sp>
        <p:nvSpPr>
          <p:cNvPr id="5" name="Slide Number Placeholder 4"/>
          <p:cNvSpPr>
            <a:spLocks noGrp="1"/>
          </p:cNvSpPr>
          <p:nvPr>
            <p:ph type="sldNum" sz="quarter" idx="12"/>
          </p:nvPr>
        </p:nvSpPr>
        <p:spPr/>
        <p:txBody>
          <a:bodyPr/>
          <a:lstStyle/>
          <a:p>
            <a:pPr>
              <a:defRPr/>
            </a:pPr>
            <a:fld id="{31E17D1D-9CA5-48CF-932D-0542224C8A2D}" type="slidenum">
              <a:rPr lang="en-US"/>
              <a:pPr>
                <a:defRPr/>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274638"/>
            <a:ext cx="8219340" cy="1143000"/>
          </a:xfrm>
        </p:spPr>
        <p:txBody>
          <a:bodyPr>
            <a:normAutofit fontScale="90000"/>
          </a:bodyPr>
          <a:lstStyle/>
          <a:p>
            <a:pPr algn="ctr"/>
            <a:r>
              <a:rPr lang="en-US" b="1" dirty="0" smtClean="0"/>
              <a:t>HDFS High-Throughput Access to Large Data Sets (Files</a:t>
            </a:r>
            <a:r>
              <a:rPr lang="en-US" b="1" dirty="0" smtClean="0"/>
              <a:t>)</a:t>
            </a:r>
            <a:endParaRPr lang="en-US" dirty="0"/>
          </a:p>
        </p:txBody>
      </p:sp>
      <p:sp>
        <p:nvSpPr>
          <p:cNvPr id="3" name="Content Placeholder 2"/>
          <p:cNvSpPr>
            <a:spLocks noGrp="1"/>
          </p:cNvSpPr>
          <p:nvPr>
            <p:ph idx="1"/>
          </p:nvPr>
        </p:nvSpPr>
        <p:spPr>
          <a:xfrm>
            <a:off x="714348" y="1571612"/>
            <a:ext cx="8219340" cy="5053034"/>
          </a:xfrm>
        </p:spPr>
        <p:txBody>
          <a:bodyPr>
            <a:normAutofit fontScale="92500" lnSpcReduction="20000"/>
          </a:bodyPr>
          <a:lstStyle/>
          <a:p>
            <a:pPr algn="just"/>
            <a:r>
              <a:rPr lang="en-US" dirty="0" smtClean="0"/>
              <a:t>HDFS is </a:t>
            </a:r>
            <a:r>
              <a:rPr lang="en-US" dirty="0" smtClean="0"/>
              <a:t>primarily designed </a:t>
            </a:r>
            <a:r>
              <a:rPr lang="en-US" dirty="0" smtClean="0"/>
              <a:t>for </a:t>
            </a:r>
            <a:r>
              <a:rPr lang="en-US" b="1" dirty="0" smtClean="0">
                <a:solidFill>
                  <a:srgbClr val="FFC000"/>
                </a:solidFill>
              </a:rPr>
              <a:t>batch</a:t>
            </a:r>
            <a:r>
              <a:rPr lang="en-US" dirty="0" smtClean="0"/>
              <a:t> </a:t>
            </a:r>
            <a:r>
              <a:rPr lang="en-US" b="1" dirty="0" smtClean="0">
                <a:solidFill>
                  <a:srgbClr val="FFC000"/>
                </a:solidFill>
              </a:rPr>
              <a:t>processing</a:t>
            </a:r>
            <a:r>
              <a:rPr lang="en-US" dirty="0" smtClean="0"/>
              <a:t> rather than </a:t>
            </a:r>
            <a:r>
              <a:rPr lang="en-US" b="1" dirty="0" smtClean="0">
                <a:solidFill>
                  <a:srgbClr val="FFC000"/>
                </a:solidFill>
              </a:rPr>
              <a:t>interactive</a:t>
            </a:r>
            <a:r>
              <a:rPr lang="en-US" dirty="0" smtClean="0"/>
              <a:t> </a:t>
            </a:r>
            <a:r>
              <a:rPr lang="en-US" b="1" dirty="0" smtClean="0">
                <a:solidFill>
                  <a:srgbClr val="FFC000"/>
                </a:solidFill>
              </a:rPr>
              <a:t>processing</a:t>
            </a:r>
            <a:r>
              <a:rPr lang="en-US" dirty="0" smtClean="0"/>
              <a:t> </a:t>
            </a:r>
            <a:r>
              <a:rPr lang="en-US" dirty="0" smtClean="0"/>
              <a:t>data </a:t>
            </a:r>
            <a:r>
              <a:rPr lang="en-US" dirty="0" smtClean="0"/>
              <a:t>access </a:t>
            </a:r>
            <a:r>
              <a:rPr lang="en-US" b="1" dirty="0" smtClean="0">
                <a:solidFill>
                  <a:srgbClr val="FFC000"/>
                </a:solidFill>
              </a:rPr>
              <a:t>throughput</a:t>
            </a:r>
            <a:r>
              <a:rPr lang="en-US" dirty="0" smtClean="0"/>
              <a:t> </a:t>
            </a:r>
            <a:r>
              <a:rPr lang="en-US" dirty="0" smtClean="0"/>
              <a:t>in HDFS is more important than </a:t>
            </a:r>
            <a:r>
              <a:rPr lang="en-US" b="1" dirty="0" smtClean="0">
                <a:solidFill>
                  <a:srgbClr val="FFC000"/>
                </a:solidFill>
              </a:rPr>
              <a:t>latency</a:t>
            </a:r>
          </a:p>
          <a:p>
            <a:pPr algn="just"/>
            <a:r>
              <a:rPr lang="en-US" dirty="0" smtClean="0"/>
              <a:t>Individual </a:t>
            </a:r>
            <a:r>
              <a:rPr lang="en-US" dirty="0" smtClean="0"/>
              <a:t>files are broken into </a:t>
            </a:r>
            <a:r>
              <a:rPr lang="en-US" b="1" dirty="0" smtClean="0">
                <a:solidFill>
                  <a:srgbClr val="FFC000"/>
                </a:solidFill>
              </a:rPr>
              <a:t>large</a:t>
            </a:r>
            <a:r>
              <a:rPr lang="en-US" dirty="0" smtClean="0"/>
              <a:t> </a:t>
            </a:r>
            <a:r>
              <a:rPr lang="en-US" b="1" dirty="0" smtClean="0">
                <a:solidFill>
                  <a:srgbClr val="FFC000"/>
                </a:solidFill>
              </a:rPr>
              <a:t>blocks</a:t>
            </a:r>
            <a:r>
              <a:rPr lang="en-US" dirty="0" smtClean="0"/>
              <a:t> (e.g</a:t>
            </a:r>
            <a:r>
              <a:rPr lang="en-US" dirty="0" smtClean="0"/>
              <a:t>., </a:t>
            </a:r>
            <a:r>
              <a:rPr lang="en-US" b="1" dirty="0" smtClean="0">
                <a:solidFill>
                  <a:srgbClr val="FFC000"/>
                </a:solidFill>
              </a:rPr>
              <a:t>64 MB</a:t>
            </a:r>
            <a:r>
              <a:rPr lang="en-US" dirty="0" smtClean="0"/>
              <a:t>) to allow HDFS to </a:t>
            </a:r>
            <a:r>
              <a:rPr lang="en-US" b="1" dirty="0" smtClean="0">
                <a:solidFill>
                  <a:srgbClr val="FFC000"/>
                </a:solidFill>
              </a:rPr>
              <a:t>decrease</a:t>
            </a:r>
            <a:r>
              <a:rPr lang="en-US" dirty="0" smtClean="0"/>
              <a:t> the </a:t>
            </a:r>
            <a:r>
              <a:rPr lang="en-US" b="1" dirty="0" smtClean="0">
                <a:solidFill>
                  <a:srgbClr val="FFC000"/>
                </a:solidFill>
              </a:rPr>
              <a:t>amount</a:t>
            </a:r>
            <a:r>
              <a:rPr lang="en-US" dirty="0" smtClean="0"/>
              <a:t> of </a:t>
            </a:r>
            <a:r>
              <a:rPr lang="en-US" b="1" dirty="0" smtClean="0">
                <a:solidFill>
                  <a:srgbClr val="FFC000"/>
                </a:solidFill>
              </a:rPr>
              <a:t>metadata</a:t>
            </a:r>
            <a:r>
              <a:rPr lang="en-US" dirty="0" smtClean="0"/>
              <a:t> </a:t>
            </a:r>
            <a:r>
              <a:rPr lang="en-US" b="1" dirty="0" smtClean="0">
                <a:solidFill>
                  <a:srgbClr val="FFC000"/>
                </a:solidFill>
              </a:rPr>
              <a:t>storage</a:t>
            </a:r>
            <a:r>
              <a:rPr lang="en-US" dirty="0" smtClean="0"/>
              <a:t> required </a:t>
            </a:r>
            <a:r>
              <a:rPr lang="en-US" dirty="0" smtClean="0"/>
              <a:t>per file.</a:t>
            </a:r>
          </a:p>
          <a:p>
            <a:pPr algn="just"/>
            <a:r>
              <a:rPr lang="en-US" dirty="0" smtClean="0"/>
              <a:t>2 Advantages</a:t>
            </a:r>
          </a:p>
          <a:p>
            <a:pPr lvl="1" algn="just"/>
            <a:r>
              <a:rPr lang="en-US" b="1" dirty="0" smtClean="0">
                <a:solidFill>
                  <a:srgbClr val="FFC000"/>
                </a:solidFill>
              </a:rPr>
              <a:t>List</a:t>
            </a:r>
            <a:r>
              <a:rPr lang="en-US" dirty="0" smtClean="0"/>
              <a:t> </a:t>
            </a:r>
            <a:r>
              <a:rPr lang="en-US" dirty="0" smtClean="0"/>
              <a:t>of </a:t>
            </a:r>
            <a:r>
              <a:rPr lang="en-US" b="1" dirty="0" smtClean="0">
                <a:solidFill>
                  <a:srgbClr val="FFC000"/>
                </a:solidFill>
              </a:rPr>
              <a:t>blocks</a:t>
            </a:r>
            <a:r>
              <a:rPr lang="en-US" dirty="0" smtClean="0"/>
              <a:t> per file will </a:t>
            </a:r>
            <a:r>
              <a:rPr lang="en-US" b="1" dirty="0" smtClean="0">
                <a:solidFill>
                  <a:srgbClr val="FFC000"/>
                </a:solidFill>
              </a:rPr>
              <a:t>shrink</a:t>
            </a:r>
            <a:r>
              <a:rPr lang="en-US" dirty="0" smtClean="0"/>
              <a:t> as the size </a:t>
            </a:r>
            <a:r>
              <a:rPr lang="en-US" dirty="0" smtClean="0"/>
              <a:t>of individual </a:t>
            </a:r>
            <a:r>
              <a:rPr lang="en-US" b="1" dirty="0" smtClean="0">
                <a:solidFill>
                  <a:srgbClr val="FFC000"/>
                </a:solidFill>
              </a:rPr>
              <a:t>blocks</a:t>
            </a:r>
            <a:r>
              <a:rPr lang="en-US" dirty="0" smtClean="0"/>
              <a:t> </a:t>
            </a:r>
            <a:r>
              <a:rPr lang="en-US" b="1" dirty="0" smtClean="0">
                <a:solidFill>
                  <a:srgbClr val="FFC000"/>
                </a:solidFill>
              </a:rPr>
              <a:t>increases</a:t>
            </a:r>
          </a:p>
          <a:p>
            <a:pPr lvl="1" algn="just"/>
            <a:r>
              <a:rPr lang="en-US" dirty="0" smtClean="0"/>
              <a:t>Keeping </a:t>
            </a:r>
            <a:r>
              <a:rPr lang="en-US" dirty="0" smtClean="0"/>
              <a:t>large amounts of </a:t>
            </a:r>
            <a:r>
              <a:rPr lang="en-US" b="1" dirty="0" smtClean="0">
                <a:solidFill>
                  <a:srgbClr val="FFC000"/>
                </a:solidFill>
              </a:rPr>
              <a:t>data</a:t>
            </a:r>
            <a:r>
              <a:rPr lang="en-US" dirty="0" smtClean="0"/>
              <a:t> </a:t>
            </a:r>
            <a:r>
              <a:rPr lang="en-US" b="1" dirty="0" smtClean="0">
                <a:solidFill>
                  <a:srgbClr val="FFC000"/>
                </a:solidFill>
              </a:rPr>
              <a:t>sequentially</a:t>
            </a:r>
            <a:r>
              <a:rPr lang="en-US" dirty="0" smtClean="0"/>
              <a:t> </a:t>
            </a:r>
            <a:r>
              <a:rPr lang="en-US" dirty="0" smtClean="0"/>
              <a:t>within a </a:t>
            </a:r>
            <a:r>
              <a:rPr lang="en-US" dirty="0" smtClean="0"/>
              <a:t>block, HDFS provides </a:t>
            </a:r>
            <a:r>
              <a:rPr lang="en-US" b="1" dirty="0" smtClean="0">
                <a:solidFill>
                  <a:srgbClr val="FFC000"/>
                </a:solidFill>
              </a:rPr>
              <a:t>fast</a:t>
            </a:r>
            <a:r>
              <a:rPr lang="en-US" dirty="0" smtClean="0"/>
              <a:t> </a:t>
            </a:r>
            <a:r>
              <a:rPr lang="en-US" b="1" dirty="0" smtClean="0">
                <a:solidFill>
                  <a:srgbClr val="FFC000"/>
                </a:solidFill>
              </a:rPr>
              <a:t>streaming</a:t>
            </a:r>
            <a:r>
              <a:rPr lang="en-US" dirty="0" smtClean="0"/>
              <a:t> </a:t>
            </a:r>
            <a:r>
              <a:rPr lang="en-US" b="1" dirty="0" smtClean="0">
                <a:solidFill>
                  <a:srgbClr val="FFC000"/>
                </a:solidFill>
              </a:rPr>
              <a:t>reads</a:t>
            </a:r>
            <a:r>
              <a:rPr lang="en-US" dirty="0" smtClean="0"/>
              <a:t> of </a:t>
            </a:r>
            <a:r>
              <a:rPr lang="en-US" dirty="0" smtClean="0"/>
              <a:t>data.</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274638"/>
            <a:ext cx="8219340" cy="868346"/>
          </a:xfrm>
        </p:spPr>
        <p:txBody>
          <a:bodyPr/>
          <a:lstStyle/>
          <a:p>
            <a:pPr algn="ctr"/>
            <a:r>
              <a:rPr lang="en-US" dirty="0" smtClean="0"/>
              <a:t>Streaming Data</a:t>
            </a:r>
            <a:endParaRPr lang="en-IN" dirty="0"/>
          </a:p>
        </p:txBody>
      </p:sp>
      <p:sp>
        <p:nvSpPr>
          <p:cNvPr id="3" name="Content Placeholder 2"/>
          <p:cNvSpPr>
            <a:spLocks noGrp="1"/>
          </p:cNvSpPr>
          <p:nvPr>
            <p:ph idx="1"/>
          </p:nvPr>
        </p:nvSpPr>
        <p:spPr>
          <a:xfrm>
            <a:off x="571472" y="1447800"/>
            <a:ext cx="8362216" cy="5053034"/>
          </a:xfrm>
        </p:spPr>
        <p:txBody>
          <a:bodyPr>
            <a:normAutofit fontScale="85000" lnSpcReduction="10000"/>
          </a:bodyPr>
          <a:lstStyle/>
          <a:p>
            <a:pPr algn="just"/>
            <a:r>
              <a:rPr lang="en-IN" dirty="0" smtClean="0"/>
              <a:t>Streaming access enables </a:t>
            </a:r>
            <a:r>
              <a:rPr lang="en-IN" dirty="0" smtClean="0">
                <a:solidFill>
                  <a:srgbClr val="FFC000"/>
                </a:solidFill>
              </a:rPr>
              <a:t>data</a:t>
            </a:r>
            <a:r>
              <a:rPr lang="en-IN" dirty="0" smtClean="0"/>
              <a:t> to be </a:t>
            </a:r>
            <a:r>
              <a:rPr lang="en-IN" dirty="0" smtClean="0">
                <a:solidFill>
                  <a:srgbClr val="FFC000"/>
                </a:solidFill>
              </a:rPr>
              <a:t>transferred</a:t>
            </a:r>
            <a:r>
              <a:rPr lang="en-IN" dirty="0" smtClean="0"/>
              <a:t> in the form of a </a:t>
            </a:r>
            <a:r>
              <a:rPr lang="en-IN" dirty="0" smtClean="0">
                <a:solidFill>
                  <a:srgbClr val="FFC000"/>
                </a:solidFill>
              </a:rPr>
              <a:t>steady</a:t>
            </a:r>
            <a:r>
              <a:rPr lang="en-IN" dirty="0" smtClean="0"/>
              <a:t> and </a:t>
            </a:r>
            <a:r>
              <a:rPr lang="en-IN" dirty="0" smtClean="0">
                <a:solidFill>
                  <a:srgbClr val="FFC000"/>
                </a:solidFill>
              </a:rPr>
              <a:t>continuous</a:t>
            </a:r>
            <a:r>
              <a:rPr lang="en-IN" dirty="0" smtClean="0"/>
              <a:t> </a:t>
            </a:r>
            <a:r>
              <a:rPr lang="en-IN" dirty="0" smtClean="0">
                <a:solidFill>
                  <a:srgbClr val="FFC000"/>
                </a:solidFill>
              </a:rPr>
              <a:t>stream</a:t>
            </a:r>
            <a:r>
              <a:rPr lang="en-IN" dirty="0" smtClean="0"/>
              <a:t>. </a:t>
            </a:r>
          </a:p>
          <a:p>
            <a:pPr algn="just"/>
            <a:r>
              <a:rPr lang="en-IN" dirty="0" smtClean="0"/>
              <a:t>This means if data from a file in HDFS needs to be processed, HDFS starts </a:t>
            </a:r>
            <a:r>
              <a:rPr lang="en-IN" b="1" dirty="0" smtClean="0">
                <a:solidFill>
                  <a:srgbClr val="FFC000"/>
                </a:solidFill>
              </a:rPr>
              <a:t>sending</a:t>
            </a:r>
            <a:r>
              <a:rPr lang="en-IN" dirty="0" smtClean="0"/>
              <a:t> the </a:t>
            </a:r>
            <a:r>
              <a:rPr lang="en-IN" b="1" dirty="0" smtClean="0">
                <a:solidFill>
                  <a:srgbClr val="FFC000"/>
                </a:solidFill>
              </a:rPr>
              <a:t>data</a:t>
            </a:r>
            <a:r>
              <a:rPr lang="en-IN" dirty="0" smtClean="0"/>
              <a:t> as it </a:t>
            </a:r>
            <a:r>
              <a:rPr lang="en-IN" b="1" dirty="0" smtClean="0">
                <a:solidFill>
                  <a:srgbClr val="FFC000"/>
                </a:solidFill>
              </a:rPr>
              <a:t>reads</a:t>
            </a:r>
            <a:r>
              <a:rPr lang="en-IN" dirty="0" smtClean="0"/>
              <a:t> the file and </a:t>
            </a:r>
            <a:r>
              <a:rPr lang="en-IN" b="1" dirty="0" smtClean="0">
                <a:solidFill>
                  <a:srgbClr val="FFC000"/>
                </a:solidFill>
              </a:rPr>
              <a:t>does</a:t>
            </a:r>
            <a:r>
              <a:rPr lang="en-IN" dirty="0" smtClean="0"/>
              <a:t> </a:t>
            </a:r>
            <a:r>
              <a:rPr lang="en-IN" b="1" dirty="0" smtClean="0">
                <a:solidFill>
                  <a:srgbClr val="FFC000"/>
                </a:solidFill>
              </a:rPr>
              <a:t>not</a:t>
            </a:r>
            <a:r>
              <a:rPr lang="en-IN" dirty="0" smtClean="0"/>
              <a:t> </a:t>
            </a:r>
            <a:r>
              <a:rPr lang="en-IN" b="1" dirty="0" smtClean="0">
                <a:solidFill>
                  <a:srgbClr val="FFC000"/>
                </a:solidFill>
              </a:rPr>
              <a:t>wait</a:t>
            </a:r>
            <a:r>
              <a:rPr lang="en-IN" dirty="0" smtClean="0"/>
              <a:t> for the entire file to be read. </a:t>
            </a:r>
          </a:p>
          <a:p>
            <a:pPr algn="just"/>
            <a:r>
              <a:rPr lang="en-IN" dirty="0" smtClean="0"/>
              <a:t>The client who is consuming this data starts </a:t>
            </a:r>
            <a:r>
              <a:rPr lang="en-IN" b="1" dirty="0" smtClean="0">
                <a:solidFill>
                  <a:srgbClr val="FFC000"/>
                </a:solidFill>
              </a:rPr>
              <a:t>processing</a:t>
            </a:r>
            <a:r>
              <a:rPr lang="en-IN" dirty="0" smtClean="0"/>
              <a:t> the data </a:t>
            </a:r>
            <a:r>
              <a:rPr lang="en-IN" b="1" dirty="0" smtClean="0">
                <a:solidFill>
                  <a:srgbClr val="FFC000"/>
                </a:solidFill>
              </a:rPr>
              <a:t>immediately</a:t>
            </a:r>
            <a:r>
              <a:rPr lang="en-IN" dirty="0" smtClean="0"/>
              <a:t>, as it receives the stream from HDFS. </a:t>
            </a:r>
          </a:p>
          <a:p>
            <a:pPr algn="just"/>
            <a:r>
              <a:rPr lang="en-IN" dirty="0" smtClean="0"/>
              <a:t>This makes data </a:t>
            </a:r>
            <a:r>
              <a:rPr lang="en-IN" b="1" dirty="0" smtClean="0">
                <a:solidFill>
                  <a:srgbClr val="FFC000"/>
                </a:solidFill>
              </a:rPr>
              <a:t>processing</a:t>
            </a:r>
            <a:r>
              <a:rPr lang="en-IN" dirty="0" smtClean="0"/>
              <a:t> really </a:t>
            </a:r>
            <a:r>
              <a:rPr lang="en-IN" b="1" dirty="0" smtClean="0">
                <a:solidFill>
                  <a:srgbClr val="FFC000"/>
                </a:solidFill>
              </a:rPr>
              <a:t>fast.</a:t>
            </a:r>
          </a:p>
          <a:p>
            <a:pPr algn="just"/>
            <a:r>
              <a:rPr lang="en-US" dirty="0" smtClean="0">
                <a:solidFill>
                  <a:srgbClr val="0070C0"/>
                </a:solidFill>
              </a:rPr>
              <a:t>Write-once-read-many: </a:t>
            </a:r>
            <a:r>
              <a:rPr lang="en-US" dirty="0" smtClean="0"/>
              <a:t>a file once created, written and closed need not be changed – this assumption simplifies coherency. </a:t>
            </a:r>
            <a:r>
              <a:rPr lang="en-US" dirty="0" smtClean="0"/>
              <a:t> </a:t>
            </a:r>
            <a:r>
              <a:rPr lang="en-US" dirty="0" smtClean="0">
                <a:solidFill>
                  <a:srgbClr val="0070C0"/>
                </a:solidFill>
              </a:rPr>
              <a:t>No </a:t>
            </a:r>
            <a:r>
              <a:rPr lang="en-US" dirty="0" smtClean="0">
                <a:solidFill>
                  <a:srgbClr val="0070C0"/>
                </a:solidFill>
              </a:rPr>
              <a:t>Data Appending </a:t>
            </a:r>
            <a:r>
              <a:rPr lang="en-US" dirty="0" smtClean="0"/>
              <a:t>as in GFS</a:t>
            </a:r>
          </a:p>
          <a:p>
            <a:pPr algn="just"/>
            <a:endParaRPr lang="en-IN" b="1" dirty="0">
              <a:solidFill>
                <a:srgbClr val="FFC00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357290" y="2357430"/>
            <a:ext cx="7406640" cy="1472184"/>
          </a:xfrm>
        </p:spPr>
        <p:txBody>
          <a:bodyPr/>
          <a:lstStyle/>
          <a:p>
            <a:pPr algn="ctr"/>
            <a:r>
              <a:rPr lang="en-US" dirty="0" smtClean="0"/>
              <a:t>HDFS Operations</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74638"/>
            <a:ext cx="8433654" cy="725470"/>
          </a:xfrm>
        </p:spPr>
        <p:txBody>
          <a:bodyPr>
            <a:normAutofit fontScale="90000"/>
          </a:bodyPr>
          <a:lstStyle/>
          <a:p>
            <a:pPr algn="ctr"/>
            <a:r>
              <a:rPr lang="en-US" dirty="0" smtClean="0"/>
              <a:t>Writing a file into HDFS</a:t>
            </a:r>
            <a:endParaRPr lang="en-IN" dirty="0"/>
          </a:p>
        </p:txBody>
      </p:sp>
      <p:sp>
        <p:nvSpPr>
          <p:cNvPr id="3" name="Content Placeholder 2"/>
          <p:cNvSpPr>
            <a:spLocks noGrp="1"/>
          </p:cNvSpPr>
          <p:nvPr>
            <p:ph idx="1"/>
          </p:nvPr>
        </p:nvSpPr>
        <p:spPr>
          <a:xfrm>
            <a:off x="571472" y="1000108"/>
            <a:ext cx="8362216" cy="5572164"/>
          </a:xfrm>
        </p:spPr>
        <p:txBody>
          <a:bodyPr>
            <a:noAutofit/>
          </a:bodyPr>
          <a:lstStyle/>
          <a:p>
            <a:pPr algn="just">
              <a:buNone/>
            </a:pPr>
            <a:r>
              <a:rPr lang="en-IN" sz="1900" b="1" dirty="0" smtClean="0"/>
              <a:t>Writing files in </a:t>
            </a:r>
            <a:r>
              <a:rPr lang="en-IN" sz="1900" b="1" dirty="0" smtClean="0"/>
              <a:t>HDFS</a:t>
            </a:r>
          </a:p>
          <a:p>
            <a:pPr algn="just"/>
            <a:r>
              <a:rPr lang="en-US" sz="1900" dirty="0" smtClean="0"/>
              <a:t>To write a file in HDFS, a user sends a “create” request to </a:t>
            </a:r>
            <a:r>
              <a:rPr lang="en-US" sz="1900" dirty="0" smtClean="0"/>
              <a:t>the </a:t>
            </a:r>
            <a:r>
              <a:rPr lang="en-US" sz="1900" dirty="0" err="1" smtClean="0"/>
              <a:t>NameNode</a:t>
            </a:r>
            <a:r>
              <a:rPr lang="en-US" sz="1900" dirty="0" smtClean="0"/>
              <a:t> </a:t>
            </a:r>
            <a:r>
              <a:rPr lang="en-US" sz="1900" dirty="0" smtClean="0"/>
              <a:t>to create a new file in the file system namespace. </a:t>
            </a:r>
            <a:endParaRPr lang="en-US" sz="1900" dirty="0" smtClean="0"/>
          </a:p>
          <a:p>
            <a:pPr algn="just"/>
            <a:r>
              <a:rPr lang="en-US" sz="1900" dirty="0" smtClean="0"/>
              <a:t>If </a:t>
            </a:r>
            <a:r>
              <a:rPr lang="en-US" sz="1900" dirty="0" smtClean="0"/>
              <a:t>the file does </a:t>
            </a:r>
            <a:r>
              <a:rPr lang="en-US" sz="1900" dirty="0" smtClean="0"/>
              <a:t>not exist</a:t>
            </a:r>
            <a:r>
              <a:rPr lang="en-US" sz="1900" dirty="0" smtClean="0"/>
              <a:t>, the </a:t>
            </a:r>
            <a:r>
              <a:rPr lang="en-US" sz="1900" dirty="0" err="1" smtClean="0"/>
              <a:t>NameNode</a:t>
            </a:r>
            <a:r>
              <a:rPr lang="en-US" sz="1900" dirty="0" smtClean="0"/>
              <a:t> notifies the user and allows him to start writing data to </a:t>
            </a:r>
            <a:r>
              <a:rPr lang="en-US" sz="1900" dirty="0" smtClean="0"/>
              <a:t>the file </a:t>
            </a:r>
            <a:r>
              <a:rPr lang="en-US" sz="1900" dirty="0" smtClean="0"/>
              <a:t>by calling the write function. </a:t>
            </a:r>
            <a:endParaRPr lang="en-US" sz="1900" dirty="0" smtClean="0"/>
          </a:p>
          <a:p>
            <a:pPr algn="just"/>
            <a:r>
              <a:rPr lang="en-US" sz="1900" dirty="0" smtClean="0"/>
              <a:t>The </a:t>
            </a:r>
            <a:r>
              <a:rPr lang="en-US" sz="1900" dirty="0" smtClean="0"/>
              <a:t>first block of the file is written to an </a:t>
            </a:r>
            <a:r>
              <a:rPr lang="en-US" sz="1900" dirty="0" smtClean="0"/>
              <a:t>internal queue </a:t>
            </a:r>
            <a:r>
              <a:rPr lang="en-US" sz="1900" dirty="0" smtClean="0"/>
              <a:t>termed the data queue while a data streamer monitors its writing into </a:t>
            </a:r>
            <a:r>
              <a:rPr lang="en-US" sz="1900" dirty="0" smtClean="0"/>
              <a:t>a </a:t>
            </a:r>
            <a:r>
              <a:rPr lang="en-US" sz="1900" dirty="0" err="1" smtClean="0"/>
              <a:t>DataNode</a:t>
            </a:r>
            <a:r>
              <a:rPr lang="en-US" sz="1900" dirty="0" smtClean="0"/>
              <a:t>.</a:t>
            </a:r>
          </a:p>
          <a:p>
            <a:pPr algn="just"/>
            <a:r>
              <a:rPr lang="en-US" sz="1900" dirty="0" smtClean="0"/>
              <a:t>Since </a:t>
            </a:r>
            <a:r>
              <a:rPr lang="en-US" sz="1900" dirty="0" smtClean="0"/>
              <a:t>each file block needs to be replicated by a predefined factor, </a:t>
            </a:r>
            <a:r>
              <a:rPr lang="en-US" sz="1900" dirty="0" smtClean="0"/>
              <a:t>the data </a:t>
            </a:r>
            <a:r>
              <a:rPr lang="en-US" sz="1900" dirty="0" smtClean="0"/>
              <a:t>streamer first sends a request to the </a:t>
            </a:r>
            <a:r>
              <a:rPr lang="en-US" sz="1900" dirty="0" err="1" smtClean="0"/>
              <a:t>NameNode</a:t>
            </a:r>
            <a:r>
              <a:rPr lang="en-US" sz="1900" dirty="0" smtClean="0"/>
              <a:t> to get a list of </a:t>
            </a:r>
            <a:r>
              <a:rPr lang="en-US" sz="1900" dirty="0" smtClean="0"/>
              <a:t>suitable </a:t>
            </a:r>
            <a:r>
              <a:rPr lang="en-US" sz="1900" dirty="0" err="1" smtClean="0"/>
              <a:t>DataNodes</a:t>
            </a:r>
            <a:r>
              <a:rPr lang="en-US" sz="1900" dirty="0" smtClean="0"/>
              <a:t> </a:t>
            </a:r>
            <a:r>
              <a:rPr lang="en-US" sz="1900" dirty="0" smtClean="0"/>
              <a:t>to store replicas of the first block.</a:t>
            </a:r>
          </a:p>
          <a:p>
            <a:pPr algn="just"/>
            <a:r>
              <a:rPr lang="en-US" sz="1900" dirty="0" smtClean="0"/>
              <a:t>The steamer then stores the block in the first allocated </a:t>
            </a:r>
            <a:r>
              <a:rPr lang="en-US" sz="1900" dirty="0" err="1" smtClean="0"/>
              <a:t>DataNode</a:t>
            </a:r>
            <a:r>
              <a:rPr lang="en-US" sz="1900" dirty="0" smtClean="0"/>
              <a:t>.</a:t>
            </a:r>
          </a:p>
          <a:p>
            <a:pPr algn="just"/>
            <a:r>
              <a:rPr lang="en-US" sz="1900" dirty="0" smtClean="0"/>
              <a:t> Afterward</a:t>
            </a:r>
            <a:r>
              <a:rPr lang="en-US" sz="1900" dirty="0" smtClean="0"/>
              <a:t>, the </a:t>
            </a:r>
            <a:r>
              <a:rPr lang="en-US" sz="1900" dirty="0" smtClean="0"/>
              <a:t>block is </a:t>
            </a:r>
            <a:r>
              <a:rPr lang="en-US" sz="1900" dirty="0" smtClean="0"/>
              <a:t>forwarded to the second </a:t>
            </a:r>
            <a:r>
              <a:rPr lang="en-US" sz="1900" dirty="0" err="1" smtClean="0"/>
              <a:t>DataNode</a:t>
            </a:r>
            <a:r>
              <a:rPr lang="en-US" sz="1900" dirty="0" smtClean="0"/>
              <a:t> by the first </a:t>
            </a:r>
            <a:r>
              <a:rPr lang="en-US" sz="1900" dirty="0" err="1" smtClean="0"/>
              <a:t>DataNode</a:t>
            </a:r>
            <a:r>
              <a:rPr lang="en-US" sz="1900" dirty="0" smtClean="0"/>
              <a:t>.</a:t>
            </a:r>
          </a:p>
          <a:p>
            <a:pPr algn="just"/>
            <a:r>
              <a:rPr lang="en-US" sz="1900" dirty="0" smtClean="0"/>
              <a:t>The </a:t>
            </a:r>
            <a:r>
              <a:rPr lang="en-US" sz="1900" dirty="0" smtClean="0"/>
              <a:t>process continues </a:t>
            </a:r>
            <a:r>
              <a:rPr lang="en-US" sz="1900" dirty="0" smtClean="0"/>
              <a:t>until all </a:t>
            </a:r>
            <a:r>
              <a:rPr lang="en-US" sz="1900" dirty="0" smtClean="0"/>
              <a:t>allocated </a:t>
            </a:r>
            <a:r>
              <a:rPr lang="en-US" sz="1900" dirty="0" err="1" smtClean="0"/>
              <a:t>DataNodes</a:t>
            </a:r>
            <a:r>
              <a:rPr lang="en-US" sz="1900" dirty="0" smtClean="0"/>
              <a:t> receive a replica of the first block from the previous </a:t>
            </a:r>
            <a:r>
              <a:rPr lang="en-US" sz="1900" dirty="0" err="1" smtClean="0"/>
              <a:t>DataNode</a:t>
            </a:r>
            <a:r>
              <a:rPr lang="en-US" sz="1900" dirty="0" smtClean="0"/>
              <a:t>.</a:t>
            </a:r>
          </a:p>
          <a:p>
            <a:pPr algn="just"/>
            <a:r>
              <a:rPr lang="en-US" sz="1900" dirty="0" smtClean="0"/>
              <a:t>Once this replication process is finalized, the same process starts for the second </a:t>
            </a:r>
            <a:r>
              <a:rPr lang="en-US" sz="1900" dirty="0" smtClean="0"/>
              <a:t>block and </a:t>
            </a:r>
            <a:r>
              <a:rPr lang="en-US" sz="1900" dirty="0" smtClean="0"/>
              <a:t>continues until all blocks of the file are stored and replicated on the file </a:t>
            </a:r>
            <a:r>
              <a:rPr lang="en-US" sz="1900" dirty="0" smtClean="0"/>
              <a:t>system.</a:t>
            </a:r>
            <a:endParaRPr lang="en-IN" sz="1900" b="1"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81000" y="200025"/>
            <a:ext cx="8393113" cy="883187"/>
          </a:xfrm>
        </p:spPr>
        <p:txBody>
          <a:bodyPr>
            <a:normAutofit/>
          </a:bodyPr>
          <a:lstStyle/>
          <a:p>
            <a:pPr algn="ctr">
              <a:defRPr/>
            </a:pPr>
            <a:r>
              <a:rPr lang="en-US" sz="4000" b="0" dirty="0" smtClean="0">
                <a:effectLst/>
              </a:rPr>
              <a:t>What is MapReduce?</a:t>
            </a:r>
          </a:p>
        </p:txBody>
      </p:sp>
      <p:sp>
        <p:nvSpPr>
          <p:cNvPr id="17411" name="Content Placeholder 2"/>
          <p:cNvSpPr>
            <a:spLocks noGrp="1"/>
          </p:cNvSpPr>
          <p:nvPr>
            <p:ph idx="1"/>
          </p:nvPr>
        </p:nvSpPr>
        <p:spPr>
          <a:xfrm>
            <a:off x="571472" y="1219200"/>
            <a:ext cx="8039128" cy="5294142"/>
          </a:xfrm>
        </p:spPr>
        <p:txBody>
          <a:bodyPr/>
          <a:lstStyle/>
          <a:p>
            <a:pPr>
              <a:defRPr/>
            </a:pPr>
            <a:r>
              <a:rPr lang="en-US" dirty="0" smtClean="0"/>
              <a:t>Simple data-parallel programming model</a:t>
            </a:r>
            <a:endParaRPr lang="en-US" sz="2200" dirty="0"/>
          </a:p>
          <a:p>
            <a:pPr>
              <a:defRPr/>
            </a:pPr>
            <a:r>
              <a:rPr lang="en-US" altLang="zh-CN" dirty="0" smtClean="0">
                <a:ea typeface="宋体" pitchFamily="2" charset="-122"/>
              </a:rPr>
              <a:t>For </a:t>
            </a:r>
            <a:r>
              <a:rPr lang="en-US" altLang="zh-CN" dirty="0">
                <a:solidFill>
                  <a:srgbClr val="C00000"/>
                </a:solidFill>
                <a:ea typeface="宋体" pitchFamily="2" charset="-122"/>
              </a:rPr>
              <a:t>large-scale</a:t>
            </a:r>
            <a:r>
              <a:rPr lang="en-US" altLang="zh-CN" dirty="0">
                <a:ea typeface="宋体" pitchFamily="2" charset="-122"/>
              </a:rPr>
              <a:t> data processing</a:t>
            </a:r>
          </a:p>
          <a:p>
            <a:pPr lvl="1">
              <a:defRPr/>
            </a:pPr>
            <a:r>
              <a:rPr lang="en-US" altLang="zh-CN" dirty="0">
                <a:ea typeface="宋体" pitchFamily="2" charset="-122"/>
              </a:rPr>
              <a:t>Exploits large set of </a:t>
            </a:r>
            <a:r>
              <a:rPr lang="en-US" altLang="zh-CN" dirty="0">
                <a:solidFill>
                  <a:srgbClr val="C00000"/>
                </a:solidFill>
                <a:ea typeface="宋体" pitchFamily="2" charset="-122"/>
              </a:rPr>
              <a:t>commodity</a:t>
            </a:r>
            <a:r>
              <a:rPr lang="en-US" altLang="zh-CN" dirty="0">
                <a:ea typeface="宋体" pitchFamily="2" charset="-122"/>
              </a:rPr>
              <a:t> computers</a:t>
            </a:r>
          </a:p>
          <a:p>
            <a:pPr lvl="1">
              <a:defRPr/>
            </a:pPr>
            <a:r>
              <a:rPr lang="en-US" altLang="zh-CN" dirty="0">
                <a:ea typeface="宋体" pitchFamily="2" charset="-122"/>
              </a:rPr>
              <a:t>Executes </a:t>
            </a:r>
            <a:r>
              <a:rPr lang="en-US" altLang="zh-CN" dirty="0">
                <a:solidFill>
                  <a:srgbClr val="C00000"/>
                </a:solidFill>
                <a:ea typeface="宋体" pitchFamily="2" charset="-122"/>
              </a:rPr>
              <a:t>process</a:t>
            </a:r>
            <a:r>
              <a:rPr lang="en-US" altLang="zh-CN" dirty="0">
                <a:ea typeface="宋体" pitchFamily="2" charset="-122"/>
              </a:rPr>
              <a:t> in </a:t>
            </a:r>
            <a:r>
              <a:rPr lang="en-US" altLang="zh-CN" dirty="0">
                <a:solidFill>
                  <a:srgbClr val="C00000"/>
                </a:solidFill>
                <a:ea typeface="宋体" pitchFamily="2" charset="-122"/>
              </a:rPr>
              <a:t>distributed</a:t>
            </a:r>
            <a:r>
              <a:rPr lang="en-US" altLang="zh-CN" dirty="0">
                <a:ea typeface="宋体" pitchFamily="2" charset="-122"/>
              </a:rPr>
              <a:t> manner</a:t>
            </a:r>
          </a:p>
          <a:p>
            <a:pPr lvl="1">
              <a:defRPr/>
            </a:pPr>
            <a:r>
              <a:rPr lang="en-US" altLang="zh-CN" dirty="0">
                <a:ea typeface="宋体" pitchFamily="2" charset="-122"/>
              </a:rPr>
              <a:t>Offers </a:t>
            </a:r>
            <a:r>
              <a:rPr lang="en-US" altLang="zh-CN" dirty="0">
                <a:solidFill>
                  <a:srgbClr val="C00000"/>
                </a:solidFill>
                <a:ea typeface="宋体" pitchFamily="2" charset="-122"/>
              </a:rPr>
              <a:t>high</a:t>
            </a:r>
            <a:r>
              <a:rPr lang="en-US" altLang="zh-CN" dirty="0">
                <a:ea typeface="宋体" pitchFamily="2" charset="-122"/>
              </a:rPr>
              <a:t> </a:t>
            </a:r>
            <a:r>
              <a:rPr lang="en-US" altLang="zh-CN" dirty="0" smtClean="0">
                <a:solidFill>
                  <a:srgbClr val="C00000"/>
                </a:solidFill>
                <a:ea typeface="宋体" pitchFamily="2" charset="-122"/>
              </a:rPr>
              <a:t>availability</a:t>
            </a:r>
          </a:p>
          <a:p>
            <a:pPr>
              <a:defRPr/>
            </a:pPr>
            <a:r>
              <a:rPr lang="en-US" dirty="0" smtClean="0"/>
              <a:t>Pioneered </a:t>
            </a:r>
            <a:r>
              <a:rPr lang="en-US" dirty="0"/>
              <a:t>by </a:t>
            </a:r>
            <a:r>
              <a:rPr lang="en-US" dirty="0">
                <a:solidFill>
                  <a:srgbClr val="00B050"/>
                </a:solidFill>
              </a:rPr>
              <a:t>Google</a:t>
            </a:r>
          </a:p>
          <a:p>
            <a:pPr lvl="1">
              <a:defRPr/>
            </a:pPr>
            <a:r>
              <a:rPr lang="en-US" sz="2200" dirty="0"/>
              <a:t>Processes 20 petabytes of data per day</a:t>
            </a:r>
          </a:p>
          <a:p>
            <a:pPr>
              <a:defRPr/>
            </a:pPr>
            <a:r>
              <a:rPr lang="en-US" dirty="0"/>
              <a:t>Popularized by open-source Hadoop project</a:t>
            </a:r>
          </a:p>
          <a:p>
            <a:pPr lvl="1">
              <a:defRPr/>
            </a:pPr>
            <a:r>
              <a:rPr lang="en-US" sz="2200" dirty="0"/>
              <a:t>Used at Yahoo!, Facebook, Amazon, </a:t>
            </a:r>
            <a:r>
              <a:rPr lang="en-US" sz="2200" dirty="0" smtClean="0"/>
              <a:t>…</a:t>
            </a:r>
            <a:endParaRPr lang="en-US" altLang="zh-CN" dirty="0">
              <a:ea typeface="宋体" pitchFamily="2" charset="-122"/>
            </a:endParaRPr>
          </a:p>
          <a:p>
            <a:pPr>
              <a:defRPr/>
            </a:pPr>
            <a:endParaRPr lang="en-US" sz="2600" dirty="0" smtClean="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74638"/>
            <a:ext cx="8433654" cy="796908"/>
          </a:xfrm>
        </p:spPr>
        <p:txBody>
          <a:bodyPr/>
          <a:lstStyle/>
          <a:p>
            <a:pPr algn="ctr"/>
            <a:r>
              <a:rPr lang="en-US" dirty="0" smtClean="0"/>
              <a:t>Writing Data into HDFS</a:t>
            </a:r>
            <a:endParaRPr lang="en-IN" dirty="0"/>
          </a:p>
        </p:txBody>
      </p:sp>
      <p:pic>
        <p:nvPicPr>
          <p:cNvPr id="76802" name="Picture 2"/>
          <p:cNvPicPr>
            <a:picLocks noChangeAspect="1" noChangeArrowheads="1"/>
          </p:cNvPicPr>
          <p:nvPr/>
        </p:nvPicPr>
        <p:blipFill>
          <a:blip r:embed="rId2"/>
          <a:srcRect/>
          <a:stretch>
            <a:fillRect/>
          </a:stretch>
        </p:blipFill>
        <p:spPr bwMode="auto">
          <a:xfrm>
            <a:off x="500034" y="1071546"/>
            <a:ext cx="8429683" cy="5572164"/>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74638"/>
            <a:ext cx="8433654" cy="725470"/>
          </a:xfrm>
        </p:spPr>
        <p:txBody>
          <a:bodyPr>
            <a:normAutofit fontScale="90000"/>
          </a:bodyPr>
          <a:lstStyle/>
          <a:p>
            <a:pPr algn="ctr"/>
            <a:r>
              <a:rPr lang="en-US" dirty="0" smtClean="0"/>
              <a:t>Reading a file from HDFS</a:t>
            </a:r>
            <a:endParaRPr lang="en-IN" dirty="0"/>
          </a:p>
        </p:txBody>
      </p:sp>
      <p:sp>
        <p:nvSpPr>
          <p:cNvPr id="3" name="Content Placeholder 2"/>
          <p:cNvSpPr>
            <a:spLocks noGrp="1"/>
          </p:cNvSpPr>
          <p:nvPr>
            <p:ph idx="1"/>
          </p:nvPr>
        </p:nvSpPr>
        <p:spPr>
          <a:xfrm>
            <a:off x="571472" y="1071546"/>
            <a:ext cx="8362216" cy="5500726"/>
          </a:xfrm>
        </p:spPr>
        <p:txBody>
          <a:bodyPr>
            <a:noAutofit/>
          </a:bodyPr>
          <a:lstStyle/>
          <a:p>
            <a:pPr algn="just">
              <a:buNone/>
            </a:pPr>
            <a:r>
              <a:rPr lang="en-IN" sz="2300" b="1" dirty="0" smtClean="0"/>
              <a:t>Reading  files from HDFS</a:t>
            </a:r>
          </a:p>
          <a:p>
            <a:pPr algn="just"/>
            <a:r>
              <a:rPr lang="en-US" sz="2300" dirty="0" smtClean="0"/>
              <a:t>To read a file in HDFS, a user sends an “open” request to </a:t>
            </a:r>
            <a:r>
              <a:rPr lang="en-US" sz="2300" dirty="0" smtClean="0"/>
              <a:t>the </a:t>
            </a:r>
            <a:r>
              <a:rPr lang="en-US" sz="2300" dirty="0" err="1" smtClean="0"/>
              <a:t>NameNode</a:t>
            </a:r>
            <a:r>
              <a:rPr lang="en-US" sz="2300" dirty="0" smtClean="0"/>
              <a:t> </a:t>
            </a:r>
            <a:r>
              <a:rPr lang="en-US" sz="2300" dirty="0" smtClean="0"/>
              <a:t>to get the location of file blocks. </a:t>
            </a:r>
            <a:endParaRPr lang="en-US" sz="2300" dirty="0" smtClean="0"/>
          </a:p>
          <a:p>
            <a:pPr algn="just"/>
            <a:r>
              <a:rPr lang="en-US" sz="2300" dirty="0" smtClean="0"/>
              <a:t>For </a:t>
            </a:r>
            <a:r>
              <a:rPr lang="en-US" sz="2300" dirty="0" smtClean="0"/>
              <a:t>each file block, the </a:t>
            </a:r>
            <a:r>
              <a:rPr lang="en-US" sz="2300" dirty="0" err="1" smtClean="0"/>
              <a:t>NameNode</a:t>
            </a:r>
            <a:r>
              <a:rPr lang="en-US" sz="2300" dirty="0" smtClean="0"/>
              <a:t> returns </a:t>
            </a:r>
            <a:r>
              <a:rPr lang="en-US" sz="2300" dirty="0" smtClean="0"/>
              <a:t>the address of a set of </a:t>
            </a:r>
            <a:r>
              <a:rPr lang="en-US" sz="2300" dirty="0" err="1" smtClean="0"/>
              <a:t>DataNodes</a:t>
            </a:r>
            <a:r>
              <a:rPr lang="en-US" sz="2300" dirty="0" smtClean="0"/>
              <a:t> containing replica information for </a:t>
            </a:r>
            <a:r>
              <a:rPr lang="en-US" sz="2300" dirty="0" smtClean="0"/>
              <a:t>the requested </a:t>
            </a:r>
            <a:r>
              <a:rPr lang="en-US" sz="2300" dirty="0" smtClean="0"/>
              <a:t>file. </a:t>
            </a:r>
            <a:endParaRPr lang="en-US" sz="2300" dirty="0" smtClean="0"/>
          </a:p>
          <a:p>
            <a:pPr algn="just"/>
            <a:r>
              <a:rPr lang="en-US" sz="2300" dirty="0" smtClean="0"/>
              <a:t>The </a:t>
            </a:r>
            <a:r>
              <a:rPr lang="en-US" sz="2300" dirty="0" smtClean="0"/>
              <a:t>number of addresses depends on the number of block replicas.</a:t>
            </a:r>
          </a:p>
          <a:p>
            <a:pPr algn="just"/>
            <a:r>
              <a:rPr lang="en-US" sz="2300" dirty="0" smtClean="0"/>
              <a:t>Upon receiving such information, the user calls the </a:t>
            </a:r>
            <a:r>
              <a:rPr lang="en-US" sz="2300" i="1" dirty="0" smtClean="0"/>
              <a:t>read function to connect to </a:t>
            </a:r>
            <a:r>
              <a:rPr lang="en-US" sz="2300" i="1" dirty="0" smtClean="0"/>
              <a:t>the </a:t>
            </a:r>
            <a:r>
              <a:rPr lang="en-US" sz="2300" dirty="0" smtClean="0"/>
              <a:t>closest </a:t>
            </a:r>
            <a:r>
              <a:rPr lang="en-US" sz="2300" dirty="0" err="1" smtClean="0"/>
              <a:t>DataNode</a:t>
            </a:r>
            <a:r>
              <a:rPr lang="en-US" sz="2300" dirty="0" smtClean="0"/>
              <a:t> containing the first block of the </a:t>
            </a:r>
            <a:r>
              <a:rPr lang="en-US" sz="2300" dirty="0" smtClean="0"/>
              <a:t>file.</a:t>
            </a:r>
          </a:p>
          <a:p>
            <a:pPr algn="just"/>
            <a:r>
              <a:rPr lang="en-US" sz="2300" dirty="0" smtClean="0"/>
              <a:t>After </a:t>
            </a:r>
            <a:r>
              <a:rPr lang="en-US" sz="2300" dirty="0" smtClean="0"/>
              <a:t>the first block </a:t>
            </a:r>
            <a:r>
              <a:rPr lang="en-US" sz="2300" dirty="0" smtClean="0"/>
              <a:t>is streamed </a:t>
            </a:r>
            <a:r>
              <a:rPr lang="en-US" sz="2300" dirty="0" smtClean="0"/>
              <a:t>from the respective </a:t>
            </a:r>
            <a:r>
              <a:rPr lang="en-US" sz="2300" dirty="0" err="1" smtClean="0"/>
              <a:t>DataNode</a:t>
            </a:r>
            <a:r>
              <a:rPr lang="en-US" sz="2300" dirty="0" smtClean="0"/>
              <a:t> to the user, the established connection </a:t>
            </a:r>
            <a:r>
              <a:rPr lang="en-US" sz="2300" dirty="0" smtClean="0"/>
              <a:t>is terminated </a:t>
            </a:r>
          </a:p>
          <a:p>
            <a:pPr algn="just"/>
            <a:r>
              <a:rPr lang="en-US" sz="2300" dirty="0" smtClean="0"/>
              <a:t>T</a:t>
            </a:r>
            <a:r>
              <a:rPr lang="en-US" sz="2300" dirty="0" smtClean="0"/>
              <a:t>he </a:t>
            </a:r>
            <a:r>
              <a:rPr lang="en-US" sz="2300" dirty="0" smtClean="0"/>
              <a:t>same process is repeated for all blocks of the requested </a:t>
            </a:r>
            <a:r>
              <a:rPr lang="en-US" sz="2300" dirty="0" smtClean="0"/>
              <a:t>file until </a:t>
            </a:r>
            <a:r>
              <a:rPr lang="en-US" sz="2300" dirty="0" smtClean="0"/>
              <a:t>the whole file is streamed to the user.</a:t>
            </a:r>
            <a:endParaRPr lang="en-IN" sz="23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74638"/>
            <a:ext cx="8433654" cy="796908"/>
          </a:xfrm>
        </p:spPr>
        <p:txBody>
          <a:bodyPr/>
          <a:lstStyle/>
          <a:p>
            <a:pPr algn="ctr"/>
            <a:r>
              <a:rPr lang="en-US" dirty="0" smtClean="0"/>
              <a:t>Reading Data from HDFS</a:t>
            </a:r>
            <a:endParaRPr lang="en-IN" dirty="0"/>
          </a:p>
        </p:txBody>
      </p:sp>
      <p:pic>
        <p:nvPicPr>
          <p:cNvPr id="77826" name="Picture 2"/>
          <p:cNvPicPr>
            <a:picLocks noChangeAspect="1" noChangeArrowheads="1"/>
          </p:cNvPicPr>
          <p:nvPr/>
        </p:nvPicPr>
        <p:blipFill>
          <a:blip r:embed="rId2"/>
          <a:srcRect/>
          <a:stretch>
            <a:fillRect/>
          </a:stretch>
        </p:blipFill>
        <p:spPr bwMode="auto">
          <a:xfrm>
            <a:off x="571472" y="1262063"/>
            <a:ext cx="8215369" cy="5381647"/>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itle 1"/>
          <p:cNvSpPr>
            <a:spLocks noGrp="1"/>
          </p:cNvSpPr>
          <p:nvPr>
            <p:ph type="title"/>
          </p:nvPr>
        </p:nvSpPr>
        <p:spPr>
          <a:xfrm>
            <a:off x="2578392" y="2600325"/>
            <a:ext cx="6400800" cy="1828807"/>
          </a:xfrm>
        </p:spPr>
        <p:txBody>
          <a:bodyPr/>
          <a:lstStyle/>
          <a:p>
            <a:pPr algn="ctr" eaLnBrk="1" hangingPunct="1"/>
            <a:r>
              <a:rPr lang="en-US" dirty="0" smtClean="0"/>
              <a:t>Architecture of Hadoop</a:t>
            </a:r>
          </a:p>
        </p:txBody>
      </p:sp>
      <p:sp>
        <p:nvSpPr>
          <p:cNvPr id="5" name="Slide Number Placeholder 4"/>
          <p:cNvSpPr>
            <a:spLocks noGrp="1"/>
          </p:cNvSpPr>
          <p:nvPr>
            <p:ph type="sldNum" sz="quarter" idx="12"/>
          </p:nvPr>
        </p:nvSpPr>
        <p:spPr/>
        <p:txBody>
          <a:bodyPr/>
          <a:lstStyle/>
          <a:p>
            <a:pPr>
              <a:defRPr/>
            </a:pPr>
            <a:fld id="{A733E69A-527C-4935-ADA3-27B900D9D02C}" type="slidenum">
              <a:rPr lang="en-US"/>
              <a:pPr>
                <a:defRPr/>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81000" y="200025"/>
            <a:ext cx="8393113" cy="1014397"/>
          </a:xfrm>
        </p:spPr>
        <p:txBody>
          <a:bodyPr>
            <a:normAutofit/>
          </a:bodyPr>
          <a:lstStyle/>
          <a:p>
            <a:pPr algn="ctr">
              <a:defRPr/>
            </a:pPr>
            <a:r>
              <a:rPr lang="en-US" sz="4000" b="0" dirty="0" smtClean="0">
                <a:effectLst/>
              </a:rPr>
              <a:t>Hadoop Architecture</a:t>
            </a:r>
          </a:p>
        </p:txBody>
      </p:sp>
      <p:pic>
        <p:nvPicPr>
          <p:cNvPr id="78850" name="Picture 2"/>
          <p:cNvPicPr>
            <a:picLocks noChangeAspect="1" noChangeArrowheads="1"/>
          </p:cNvPicPr>
          <p:nvPr/>
        </p:nvPicPr>
        <p:blipFill>
          <a:blip r:embed="rId3"/>
          <a:srcRect/>
          <a:stretch>
            <a:fillRect/>
          </a:stretch>
        </p:blipFill>
        <p:spPr bwMode="auto">
          <a:xfrm>
            <a:off x="1214414" y="1428736"/>
            <a:ext cx="7143800" cy="464347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81000" y="200025"/>
            <a:ext cx="8393113" cy="1014397"/>
          </a:xfrm>
        </p:spPr>
        <p:txBody>
          <a:bodyPr>
            <a:normAutofit/>
          </a:bodyPr>
          <a:lstStyle/>
          <a:p>
            <a:pPr algn="ctr">
              <a:defRPr/>
            </a:pPr>
            <a:r>
              <a:rPr lang="en-US" sz="4000" b="0" dirty="0" smtClean="0">
                <a:effectLst/>
              </a:rPr>
              <a:t>Hadoop Architecture</a:t>
            </a:r>
          </a:p>
        </p:txBody>
      </p:sp>
      <p:pic>
        <p:nvPicPr>
          <p:cNvPr id="79874" name="Picture 2"/>
          <p:cNvPicPr>
            <a:picLocks noChangeAspect="1" noChangeArrowheads="1"/>
          </p:cNvPicPr>
          <p:nvPr/>
        </p:nvPicPr>
        <p:blipFill>
          <a:blip r:embed="rId3"/>
          <a:srcRect/>
          <a:stretch>
            <a:fillRect/>
          </a:stretch>
        </p:blipFill>
        <p:spPr bwMode="auto">
          <a:xfrm>
            <a:off x="642910" y="1214422"/>
            <a:ext cx="8215369" cy="5214974"/>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381000" y="200025"/>
            <a:ext cx="8477280" cy="646113"/>
          </a:xfrm>
        </p:spPr>
        <p:txBody>
          <a:bodyPr>
            <a:normAutofit fontScale="90000"/>
          </a:bodyPr>
          <a:lstStyle/>
          <a:p>
            <a:pPr algn="ctr">
              <a:defRPr/>
            </a:pPr>
            <a:r>
              <a:rPr lang="en-US" sz="4000" b="0" dirty="0" smtClean="0">
                <a:effectLst/>
              </a:rPr>
              <a:t>Hadoop Components</a:t>
            </a:r>
          </a:p>
        </p:txBody>
      </p:sp>
      <p:sp>
        <p:nvSpPr>
          <p:cNvPr id="27651" name="Content Placeholder 2"/>
          <p:cNvSpPr>
            <a:spLocks noGrp="1"/>
          </p:cNvSpPr>
          <p:nvPr>
            <p:ph idx="1"/>
          </p:nvPr>
        </p:nvSpPr>
        <p:spPr>
          <a:xfrm>
            <a:off x="457200" y="1309688"/>
            <a:ext cx="7683500" cy="3619500"/>
          </a:xfrm>
        </p:spPr>
        <p:txBody>
          <a:bodyPr>
            <a:normAutofit fontScale="92500" lnSpcReduction="10000"/>
          </a:bodyPr>
          <a:lstStyle/>
          <a:p>
            <a:pPr>
              <a:defRPr/>
            </a:pPr>
            <a:r>
              <a:rPr lang="en-US" dirty="0" smtClean="0">
                <a:effectLst/>
              </a:rPr>
              <a:t>Distributed file system (HDFS)</a:t>
            </a:r>
          </a:p>
          <a:p>
            <a:pPr lvl="1">
              <a:defRPr/>
            </a:pPr>
            <a:r>
              <a:rPr lang="en-US" dirty="0" smtClean="0">
                <a:effectLst/>
              </a:rPr>
              <a:t>Single namespace for entire cluster</a:t>
            </a:r>
          </a:p>
          <a:p>
            <a:pPr lvl="1">
              <a:defRPr/>
            </a:pPr>
            <a:r>
              <a:rPr lang="en-US" dirty="0" smtClean="0">
                <a:effectLst/>
              </a:rPr>
              <a:t>Replicates data 3x for fault-tolerance</a:t>
            </a:r>
          </a:p>
          <a:p>
            <a:pPr>
              <a:defRPr/>
            </a:pPr>
            <a:endParaRPr lang="en-US" dirty="0" smtClean="0">
              <a:effectLst/>
            </a:endParaRPr>
          </a:p>
          <a:p>
            <a:pPr>
              <a:defRPr/>
            </a:pPr>
            <a:r>
              <a:rPr lang="en-US" dirty="0" smtClean="0">
                <a:effectLst/>
              </a:rPr>
              <a:t>MapReduce framework</a:t>
            </a:r>
          </a:p>
          <a:p>
            <a:pPr lvl="1">
              <a:defRPr/>
            </a:pPr>
            <a:r>
              <a:rPr lang="en-US" dirty="0" smtClean="0">
                <a:effectLst/>
              </a:rPr>
              <a:t>Executes user jobs specified as “map” and “reduce” functions</a:t>
            </a:r>
          </a:p>
          <a:p>
            <a:pPr lvl="1">
              <a:defRPr/>
            </a:pPr>
            <a:r>
              <a:rPr lang="en-US" dirty="0" smtClean="0">
                <a:effectLst/>
              </a:rPr>
              <a:t>Manages work distribution &amp; fault-tolerance</a:t>
            </a: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4" name="Picture 2"/>
          <p:cNvPicPr>
            <a:picLocks noChangeAspect="1" noChangeArrowheads="1"/>
          </p:cNvPicPr>
          <p:nvPr/>
        </p:nvPicPr>
        <p:blipFill>
          <a:blip r:embed="rId2"/>
          <a:srcRect/>
          <a:stretch>
            <a:fillRect/>
          </a:stretch>
        </p:blipFill>
        <p:spPr bwMode="auto">
          <a:xfrm>
            <a:off x="642910" y="1357298"/>
            <a:ext cx="8286808" cy="5072098"/>
          </a:xfrm>
          <a:prstGeom prst="rect">
            <a:avLst/>
          </a:prstGeom>
          <a:noFill/>
          <a:ln w="9525">
            <a:noFill/>
            <a:miter lim="800000"/>
            <a:headEnd/>
            <a:tailEnd/>
          </a:ln>
          <a:effectLst/>
        </p:spPr>
      </p:pic>
      <p:sp>
        <p:nvSpPr>
          <p:cNvPr id="5" name="Title 1"/>
          <p:cNvSpPr>
            <a:spLocks noGrp="1"/>
          </p:cNvSpPr>
          <p:nvPr>
            <p:ph type="title"/>
          </p:nvPr>
        </p:nvSpPr>
        <p:spPr>
          <a:xfrm>
            <a:off x="381000" y="200025"/>
            <a:ext cx="8393113" cy="1014397"/>
          </a:xfrm>
        </p:spPr>
        <p:txBody>
          <a:bodyPr>
            <a:normAutofit/>
          </a:bodyPr>
          <a:lstStyle/>
          <a:p>
            <a:pPr algn="ctr">
              <a:defRPr/>
            </a:pPr>
            <a:r>
              <a:rPr lang="en-US" sz="4000" b="0" dirty="0" smtClean="0">
                <a:effectLst/>
              </a:rPr>
              <a:t>Hadoop Architecture</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48640" y="274638"/>
            <a:ext cx="8385048" cy="850777"/>
          </a:xfrm>
        </p:spPr>
        <p:txBody>
          <a:bodyPr>
            <a:normAutofit/>
          </a:bodyPr>
          <a:lstStyle/>
          <a:p>
            <a:pPr algn="ctr"/>
            <a:r>
              <a:rPr lang="en-US" dirty="0" smtClean="0"/>
              <a:t>HDFS and MapReduce in Hadoop</a:t>
            </a:r>
            <a:endParaRPr lang="en-US" dirty="0"/>
          </a:p>
        </p:txBody>
      </p:sp>
      <p:pic>
        <p:nvPicPr>
          <p:cNvPr id="86018" name="Picture 2"/>
          <p:cNvPicPr>
            <a:picLocks noChangeAspect="1" noChangeArrowheads="1"/>
          </p:cNvPicPr>
          <p:nvPr/>
        </p:nvPicPr>
        <p:blipFill>
          <a:blip r:embed="rId3"/>
          <a:srcRect/>
          <a:stretch>
            <a:fillRect/>
          </a:stretch>
        </p:blipFill>
        <p:spPr bwMode="auto">
          <a:xfrm>
            <a:off x="428596" y="1500174"/>
            <a:ext cx="8429684" cy="50006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654032"/>
          </a:xfrm>
        </p:spPr>
        <p:txBody>
          <a:bodyPr>
            <a:normAutofit fontScale="90000"/>
          </a:bodyPr>
          <a:lstStyle/>
          <a:p>
            <a:pPr algn="ctr"/>
            <a:r>
              <a:rPr lang="en-US" dirty="0" smtClean="0"/>
              <a:t>Hadoop Architecture</a:t>
            </a:r>
            <a:endParaRPr lang="en-IN" dirty="0"/>
          </a:p>
        </p:txBody>
      </p:sp>
      <p:pic>
        <p:nvPicPr>
          <p:cNvPr id="87042" name="Picture 2"/>
          <p:cNvPicPr>
            <a:picLocks noChangeAspect="1" noChangeArrowheads="1"/>
          </p:cNvPicPr>
          <p:nvPr/>
        </p:nvPicPr>
        <p:blipFill>
          <a:blip r:embed="rId2"/>
          <a:srcRect/>
          <a:stretch>
            <a:fillRect/>
          </a:stretch>
        </p:blipFill>
        <p:spPr bwMode="auto">
          <a:xfrm>
            <a:off x="642910" y="1142984"/>
            <a:ext cx="8143931" cy="5429288"/>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815926" y="274638"/>
            <a:ext cx="8117762" cy="1143000"/>
          </a:xfrm>
        </p:spPr>
        <p:txBody>
          <a:bodyPr/>
          <a:lstStyle/>
          <a:p>
            <a:pPr algn="ctr">
              <a:defRPr/>
            </a:pPr>
            <a:r>
              <a:rPr lang="en-US" b="0" dirty="0" smtClean="0">
                <a:effectLst/>
              </a:rPr>
              <a:t>What is MapReduce used for?</a:t>
            </a:r>
          </a:p>
        </p:txBody>
      </p:sp>
      <p:sp>
        <p:nvSpPr>
          <p:cNvPr id="18435" name="Content Placeholder 2"/>
          <p:cNvSpPr>
            <a:spLocks noGrp="1"/>
          </p:cNvSpPr>
          <p:nvPr>
            <p:ph idx="1"/>
          </p:nvPr>
        </p:nvSpPr>
        <p:spPr>
          <a:xfrm>
            <a:off x="571472" y="1219200"/>
            <a:ext cx="7277128" cy="5105400"/>
          </a:xfrm>
        </p:spPr>
        <p:txBody>
          <a:bodyPr>
            <a:normAutofit fontScale="92500" lnSpcReduction="10000"/>
          </a:bodyPr>
          <a:lstStyle/>
          <a:p>
            <a:pPr>
              <a:defRPr/>
            </a:pPr>
            <a:r>
              <a:rPr lang="en-US" dirty="0" smtClean="0"/>
              <a:t>At Google:</a:t>
            </a:r>
          </a:p>
          <a:p>
            <a:pPr lvl="1">
              <a:defRPr/>
            </a:pPr>
            <a:r>
              <a:rPr lang="en-US" dirty="0" smtClean="0"/>
              <a:t>Index construction for Google Search</a:t>
            </a:r>
          </a:p>
          <a:p>
            <a:pPr lvl="1">
              <a:defRPr/>
            </a:pPr>
            <a:r>
              <a:rPr lang="en-US" dirty="0" smtClean="0"/>
              <a:t>Article clustering for Google News</a:t>
            </a:r>
          </a:p>
          <a:p>
            <a:pPr lvl="1">
              <a:defRPr/>
            </a:pPr>
            <a:r>
              <a:rPr lang="en-US" dirty="0" smtClean="0"/>
              <a:t>Statistical machine translation</a:t>
            </a:r>
            <a:endParaRPr lang="en-US" sz="1200" dirty="0" smtClean="0"/>
          </a:p>
          <a:p>
            <a:pPr>
              <a:defRPr/>
            </a:pPr>
            <a:r>
              <a:rPr lang="en-US" dirty="0" smtClean="0"/>
              <a:t>At Yahoo!:</a:t>
            </a:r>
          </a:p>
          <a:p>
            <a:pPr lvl="1">
              <a:defRPr/>
            </a:pPr>
            <a:r>
              <a:rPr lang="en-US" dirty="0" smtClean="0"/>
              <a:t>“Web map” powering Yahoo! Search</a:t>
            </a:r>
          </a:p>
          <a:p>
            <a:pPr lvl="1">
              <a:defRPr/>
            </a:pPr>
            <a:r>
              <a:rPr lang="en-US" dirty="0" smtClean="0"/>
              <a:t>Spam detection for Yahoo! Mail</a:t>
            </a:r>
            <a:endParaRPr lang="en-US" sz="1200" dirty="0" smtClean="0"/>
          </a:p>
          <a:p>
            <a:pPr>
              <a:defRPr/>
            </a:pPr>
            <a:r>
              <a:rPr lang="en-US" dirty="0" smtClean="0"/>
              <a:t>At </a:t>
            </a:r>
            <a:r>
              <a:rPr lang="en-US" dirty="0" err="1" smtClean="0"/>
              <a:t>Facebook</a:t>
            </a:r>
            <a:r>
              <a:rPr lang="en-US" dirty="0" smtClean="0"/>
              <a:t>:</a:t>
            </a:r>
          </a:p>
          <a:p>
            <a:pPr lvl="1">
              <a:defRPr/>
            </a:pPr>
            <a:r>
              <a:rPr lang="en-US" dirty="0" smtClean="0"/>
              <a:t>Data mining</a:t>
            </a:r>
          </a:p>
          <a:p>
            <a:pPr lvl="1">
              <a:defRPr/>
            </a:pPr>
            <a:r>
              <a:rPr lang="en-US" dirty="0" smtClean="0"/>
              <a:t>Ad optimization</a:t>
            </a:r>
          </a:p>
          <a:p>
            <a:pPr lvl="1">
              <a:defRPr/>
            </a:pPr>
            <a:r>
              <a:rPr lang="en-US" dirty="0" smtClean="0"/>
              <a:t>Spam detection</a:t>
            </a:r>
          </a:p>
          <a:p>
            <a:pPr lvl="1">
              <a:buFontTx/>
              <a:buNone/>
              <a:defRPr/>
            </a:pPr>
            <a:endParaRPr lang="en-US" dirty="0" smtClean="0"/>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normAutofit/>
          </a:bodyPr>
          <a:lstStyle/>
          <a:p>
            <a:pPr algn="ctr">
              <a:defRPr/>
            </a:pPr>
            <a:r>
              <a:rPr lang="en-US" sz="4000" b="0" dirty="0" smtClean="0">
                <a:effectLst/>
              </a:rPr>
              <a:t>Hadoop Architecture</a:t>
            </a:r>
          </a:p>
        </p:txBody>
      </p:sp>
      <p:sp>
        <p:nvSpPr>
          <p:cNvPr id="5" name="Content Placeholder 4"/>
          <p:cNvSpPr>
            <a:spLocks noGrp="1"/>
          </p:cNvSpPr>
          <p:nvPr>
            <p:ph idx="1"/>
          </p:nvPr>
        </p:nvSpPr>
        <p:spPr>
          <a:xfrm>
            <a:off x="428596" y="3929042"/>
            <a:ext cx="8433654" cy="2714668"/>
          </a:xfrm>
        </p:spPr>
        <p:txBody>
          <a:bodyPr>
            <a:normAutofit fontScale="85000" lnSpcReduction="20000"/>
          </a:bodyPr>
          <a:lstStyle/>
          <a:p>
            <a:pPr>
              <a:buNone/>
            </a:pPr>
            <a:r>
              <a:rPr lang="en-IN" sz="3800" dirty="0" smtClean="0"/>
              <a:t>These functions are handled by two different  nodes:</a:t>
            </a:r>
          </a:p>
          <a:p>
            <a:r>
              <a:rPr lang="en-IN" sz="3800" b="1" dirty="0" smtClean="0">
                <a:solidFill>
                  <a:srgbClr val="0070C0"/>
                </a:solidFill>
              </a:rPr>
              <a:t>Name Node</a:t>
            </a:r>
            <a:r>
              <a:rPr lang="en-IN" sz="3800" dirty="0" smtClean="0"/>
              <a:t>:  helps in coordinating HDFS</a:t>
            </a:r>
          </a:p>
          <a:p>
            <a:pPr>
              <a:buNone/>
            </a:pPr>
            <a:endParaRPr/>
          </a:p>
          <a:p>
            <a:r>
              <a:rPr lang="en-IN" sz="3800" b="1" dirty="0" smtClean="0">
                <a:solidFill>
                  <a:srgbClr val="0070C0"/>
                </a:solidFill>
              </a:rPr>
              <a:t>Job Tracker</a:t>
            </a:r>
            <a:r>
              <a:rPr lang="en-IN" sz="3800" dirty="0" smtClean="0"/>
              <a:t>: helps in coordinating parallel execution of Map-Reduce</a:t>
            </a:r>
            <a:endParaRPr lang="en-IN" dirty="0"/>
          </a:p>
        </p:txBody>
      </p:sp>
      <p:pic>
        <p:nvPicPr>
          <p:cNvPr id="80898" name="Picture 2"/>
          <p:cNvPicPr>
            <a:picLocks noChangeAspect="1" noChangeArrowheads="1"/>
          </p:cNvPicPr>
          <p:nvPr/>
        </p:nvPicPr>
        <p:blipFill>
          <a:blip r:embed="rId3"/>
          <a:srcRect/>
          <a:stretch>
            <a:fillRect/>
          </a:stretch>
        </p:blipFill>
        <p:spPr bwMode="auto">
          <a:xfrm>
            <a:off x="1285852" y="1357298"/>
            <a:ext cx="7072362" cy="2357454"/>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normAutofit/>
          </a:bodyPr>
          <a:lstStyle/>
          <a:p>
            <a:pPr algn="ctr">
              <a:defRPr/>
            </a:pPr>
            <a:r>
              <a:rPr lang="en-US" sz="4000" b="0" dirty="0" smtClean="0">
                <a:effectLst/>
              </a:rPr>
              <a:t>Hadoop Architecture</a:t>
            </a:r>
          </a:p>
        </p:txBody>
      </p:sp>
      <p:sp>
        <p:nvSpPr>
          <p:cNvPr id="5" name="Content Placeholder 4"/>
          <p:cNvSpPr>
            <a:spLocks noGrp="1"/>
          </p:cNvSpPr>
          <p:nvPr>
            <p:ph idx="1"/>
          </p:nvPr>
        </p:nvSpPr>
        <p:spPr>
          <a:xfrm>
            <a:off x="428596" y="3929042"/>
            <a:ext cx="8433654" cy="2714668"/>
          </a:xfrm>
        </p:spPr>
        <p:txBody>
          <a:bodyPr>
            <a:normAutofit fontScale="77500" lnSpcReduction="20000"/>
          </a:bodyPr>
          <a:lstStyle/>
          <a:p>
            <a:r>
              <a:rPr lang="en-IN" sz="3600" dirty="0" smtClean="0"/>
              <a:t>Slave node consists of Data Node and Task  Tracker.</a:t>
            </a:r>
          </a:p>
          <a:p>
            <a:r>
              <a:rPr lang="en-IN" sz="3600" dirty="0" smtClean="0"/>
              <a:t>There are number slave nodes in a Hadoop  cluster.</a:t>
            </a:r>
          </a:p>
          <a:p>
            <a:r>
              <a:rPr lang="en-IN" sz="3600" dirty="0" smtClean="0"/>
              <a:t>These nodes communicate and receive instructions for the Master nodes and perform the assigned tasks.</a:t>
            </a:r>
            <a:endParaRPr lang="en-IN" sz="3600" dirty="0"/>
          </a:p>
        </p:txBody>
      </p:sp>
      <p:pic>
        <p:nvPicPr>
          <p:cNvPr id="81922" name="Picture 2"/>
          <p:cNvPicPr>
            <a:picLocks noChangeAspect="1" noChangeArrowheads="1"/>
          </p:cNvPicPr>
          <p:nvPr/>
        </p:nvPicPr>
        <p:blipFill>
          <a:blip r:embed="rId3"/>
          <a:srcRect/>
          <a:stretch>
            <a:fillRect/>
          </a:stretch>
        </p:blipFill>
        <p:spPr bwMode="auto">
          <a:xfrm>
            <a:off x="1214414" y="1357298"/>
            <a:ext cx="6929486" cy="2286016"/>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81000" y="200025"/>
            <a:ext cx="8393113" cy="1014397"/>
          </a:xfrm>
        </p:spPr>
        <p:txBody>
          <a:bodyPr>
            <a:normAutofit/>
          </a:bodyPr>
          <a:lstStyle/>
          <a:p>
            <a:pPr algn="ctr">
              <a:defRPr/>
            </a:pPr>
            <a:r>
              <a:rPr lang="en-US" sz="4000" b="0" dirty="0" smtClean="0">
                <a:effectLst/>
              </a:rPr>
              <a:t>Hadoop Architecture</a:t>
            </a:r>
          </a:p>
        </p:txBody>
      </p:sp>
      <p:pic>
        <p:nvPicPr>
          <p:cNvPr id="82946" name="Picture 2"/>
          <p:cNvPicPr>
            <a:picLocks noChangeAspect="1" noChangeArrowheads="1"/>
          </p:cNvPicPr>
          <p:nvPr/>
        </p:nvPicPr>
        <p:blipFill>
          <a:blip r:embed="rId3"/>
          <a:srcRect/>
          <a:stretch>
            <a:fillRect/>
          </a:stretch>
        </p:blipFill>
        <p:spPr bwMode="auto">
          <a:xfrm>
            <a:off x="500034" y="1214422"/>
            <a:ext cx="8286807" cy="5286412"/>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81000" y="200025"/>
            <a:ext cx="8393113" cy="1014397"/>
          </a:xfrm>
        </p:spPr>
        <p:txBody>
          <a:bodyPr>
            <a:normAutofit/>
          </a:bodyPr>
          <a:lstStyle/>
          <a:p>
            <a:pPr algn="ctr">
              <a:defRPr/>
            </a:pPr>
            <a:r>
              <a:rPr lang="en-US" sz="4000" b="0" dirty="0" smtClean="0">
                <a:effectLst/>
              </a:rPr>
              <a:t>Hadoop Working</a:t>
            </a:r>
          </a:p>
        </p:txBody>
      </p:sp>
      <p:pic>
        <p:nvPicPr>
          <p:cNvPr id="83970" name="Picture 2"/>
          <p:cNvPicPr>
            <a:picLocks noChangeAspect="1" noChangeArrowheads="1"/>
          </p:cNvPicPr>
          <p:nvPr/>
        </p:nvPicPr>
        <p:blipFill>
          <a:blip r:embed="rId3"/>
          <a:srcRect/>
          <a:stretch>
            <a:fillRect/>
          </a:stretch>
        </p:blipFill>
        <p:spPr bwMode="auto">
          <a:xfrm>
            <a:off x="785787" y="1142984"/>
            <a:ext cx="7715304" cy="5214974"/>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571472" y="274638"/>
            <a:ext cx="8362216" cy="725470"/>
          </a:xfrm>
        </p:spPr>
        <p:txBody>
          <a:bodyPr>
            <a:normAutofit/>
          </a:bodyPr>
          <a:lstStyle/>
          <a:p>
            <a:pPr algn="ctr">
              <a:defRPr/>
            </a:pPr>
            <a:r>
              <a:rPr lang="en-US" sz="4000" b="0" dirty="0" smtClean="0">
                <a:effectLst/>
              </a:rPr>
              <a:t>Name Node and Data Node</a:t>
            </a:r>
          </a:p>
        </p:txBody>
      </p:sp>
      <p:sp>
        <p:nvSpPr>
          <p:cNvPr id="4" name="Content Placeholder 3"/>
          <p:cNvSpPr>
            <a:spLocks noGrp="1"/>
          </p:cNvSpPr>
          <p:nvPr>
            <p:ph idx="1"/>
          </p:nvPr>
        </p:nvSpPr>
        <p:spPr>
          <a:xfrm>
            <a:off x="571472" y="1142984"/>
            <a:ext cx="8362216" cy="5572164"/>
          </a:xfrm>
        </p:spPr>
        <p:txBody>
          <a:bodyPr>
            <a:normAutofit fontScale="70000" lnSpcReduction="20000"/>
          </a:bodyPr>
          <a:lstStyle/>
          <a:p>
            <a:r>
              <a:rPr lang="en-IN" b="1" dirty="0" smtClean="0">
                <a:solidFill>
                  <a:schemeClr val="accent3">
                    <a:lumMod val="50000"/>
                  </a:schemeClr>
                </a:solidFill>
              </a:rPr>
              <a:t>Name Node </a:t>
            </a:r>
            <a:r>
              <a:rPr lang="en-IN" dirty="0" smtClean="0"/>
              <a:t>is a critical component of  the HDFS. </a:t>
            </a:r>
          </a:p>
          <a:p>
            <a:r>
              <a:rPr lang="en-IN" dirty="0" smtClean="0"/>
              <a:t>Responsible for the distribution of the data throughout the Hadoop cluster. </a:t>
            </a:r>
          </a:p>
          <a:p>
            <a:r>
              <a:rPr lang="en-IN" dirty="0" smtClean="0"/>
              <a:t>Obtains the data from client machine divides  it in to chunks. </a:t>
            </a:r>
          </a:p>
          <a:p>
            <a:r>
              <a:rPr lang="en-IN" dirty="0" smtClean="0"/>
              <a:t>Distributes same data chunk to three different data nodes leading to data redundancy</a:t>
            </a:r>
          </a:p>
          <a:p>
            <a:r>
              <a:rPr lang="en-IN" dirty="0" smtClean="0"/>
              <a:t>Keeps track of What chucks belong to a file  and which Data Node holds its copy.</a:t>
            </a:r>
          </a:p>
          <a:p>
            <a:r>
              <a:rPr lang="en-IN" dirty="0" smtClean="0"/>
              <a:t>Making sure each chunk of file has the  minimum number of copies in the cluster as  required. </a:t>
            </a:r>
          </a:p>
          <a:p>
            <a:r>
              <a:rPr lang="en-IN" dirty="0" smtClean="0"/>
              <a:t>Directs clients for write or read operation </a:t>
            </a:r>
          </a:p>
          <a:p>
            <a:r>
              <a:rPr lang="en-IN" dirty="0" smtClean="0"/>
              <a:t>Schedule and execute Map Reduce jobs</a:t>
            </a:r>
          </a:p>
          <a:p>
            <a:r>
              <a:rPr lang="en-IN" dirty="0" smtClean="0"/>
              <a:t>One slave act as secondary </a:t>
            </a:r>
            <a:r>
              <a:rPr lang="en-IN" dirty="0" err="1" smtClean="0"/>
              <a:t>NameNode</a:t>
            </a:r>
            <a:endParaRPr lang="en-IN" dirty="0" smtClean="0"/>
          </a:p>
          <a:p>
            <a:pPr>
              <a:buNone/>
            </a:pPr>
            <a:r>
              <a:rPr lang="en-IN" b="1" dirty="0" smtClean="0">
                <a:solidFill>
                  <a:schemeClr val="accent3">
                    <a:lumMod val="50000"/>
                  </a:schemeClr>
                </a:solidFill>
              </a:rPr>
              <a:t>Data Node</a:t>
            </a:r>
          </a:p>
          <a:p>
            <a:r>
              <a:rPr lang="en-IN" dirty="0" smtClean="0"/>
              <a:t>Responsible to store the chunk of data that assigned to it by the Name Node. </a:t>
            </a:r>
          </a:p>
          <a:p>
            <a:endParaRPr lang="en-IN" dirty="0" smtClean="0"/>
          </a:p>
          <a:p>
            <a:endParaRPr lang="en-IN" dirty="0" smtClean="0"/>
          </a:p>
          <a:p>
            <a:endParaRPr lang="en-IN" dirty="0"/>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435608" y="274638"/>
            <a:ext cx="7498080" cy="796908"/>
          </a:xfrm>
        </p:spPr>
        <p:txBody>
          <a:bodyPr>
            <a:normAutofit/>
          </a:bodyPr>
          <a:lstStyle/>
          <a:p>
            <a:pPr algn="ctr">
              <a:defRPr/>
            </a:pPr>
            <a:r>
              <a:rPr lang="en-US" sz="4000" b="0" dirty="0" smtClean="0">
                <a:effectLst/>
              </a:rPr>
              <a:t>Job Tracker and Task Tracker</a:t>
            </a:r>
          </a:p>
        </p:txBody>
      </p:sp>
      <p:sp>
        <p:nvSpPr>
          <p:cNvPr id="4" name="Content Placeholder 3"/>
          <p:cNvSpPr>
            <a:spLocks noGrp="1"/>
          </p:cNvSpPr>
          <p:nvPr>
            <p:ph idx="1"/>
          </p:nvPr>
        </p:nvSpPr>
        <p:spPr>
          <a:xfrm>
            <a:off x="714348" y="1214422"/>
            <a:ext cx="8219340" cy="5286412"/>
          </a:xfrm>
        </p:spPr>
        <p:txBody>
          <a:bodyPr>
            <a:normAutofit fontScale="77500" lnSpcReduction="20000"/>
          </a:bodyPr>
          <a:lstStyle/>
          <a:p>
            <a:pPr>
              <a:buNone/>
            </a:pPr>
            <a:r>
              <a:rPr lang="en-US" b="1" dirty="0" smtClean="0">
                <a:solidFill>
                  <a:schemeClr val="accent3">
                    <a:lumMod val="50000"/>
                  </a:schemeClr>
                </a:solidFill>
              </a:rPr>
              <a:t>Job Tracker</a:t>
            </a:r>
            <a:endParaRPr lang="en-IN" b="1" dirty="0" smtClean="0">
              <a:solidFill>
                <a:schemeClr val="accent3">
                  <a:lumMod val="50000"/>
                </a:schemeClr>
              </a:solidFill>
            </a:endParaRPr>
          </a:p>
          <a:p>
            <a:r>
              <a:rPr lang="en-IN" dirty="0" smtClean="0"/>
              <a:t>Client submitted Map-Reduce logic.</a:t>
            </a:r>
          </a:p>
          <a:p>
            <a:r>
              <a:rPr lang="en-IN" dirty="0" smtClean="0"/>
              <a:t>Responsible for scheduling the task to the slave nodes.</a:t>
            </a:r>
          </a:p>
          <a:p>
            <a:r>
              <a:rPr lang="en-IN" dirty="0" smtClean="0"/>
              <a:t>Job Tracker consults the Name Node and assigns the task to the nodes which has the data on which this task would be performed</a:t>
            </a:r>
          </a:p>
          <a:p>
            <a:r>
              <a:rPr lang="en-IN" dirty="0" smtClean="0"/>
              <a:t>Locality of data is checked for assigning a Map function to a node (Task Tracker), whereas Reduce function does not need locality of data.</a:t>
            </a:r>
          </a:p>
          <a:p>
            <a:r>
              <a:rPr lang="en-IN" dirty="0" smtClean="0"/>
              <a:t>One Task Tracker may act as secondary Job Tracker</a:t>
            </a:r>
          </a:p>
          <a:p>
            <a:pPr>
              <a:buNone/>
            </a:pPr>
            <a:r>
              <a:rPr lang="en-US" b="1" dirty="0" smtClean="0">
                <a:solidFill>
                  <a:schemeClr val="accent3">
                    <a:lumMod val="50000"/>
                  </a:schemeClr>
                </a:solidFill>
              </a:rPr>
              <a:t>Task Tracker</a:t>
            </a:r>
            <a:endParaRPr lang="en-IN" b="1" dirty="0" smtClean="0">
              <a:solidFill>
                <a:schemeClr val="accent3">
                  <a:lumMod val="50000"/>
                </a:schemeClr>
              </a:solidFill>
            </a:endParaRPr>
          </a:p>
          <a:p>
            <a:r>
              <a:rPr lang="en-IN" dirty="0" smtClean="0"/>
              <a:t>Has the actual logic to perform the task.</a:t>
            </a:r>
          </a:p>
          <a:p>
            <a:r>
              <a:rPr lang="en-IN" dirty="0" smtClean="0"/>
              <a:t>Performs the task (Map and reduce  functions) on the data assigned to it by Master Node. </a:t>
            </a:r>
          </a:p>
          <a:p>
            <a:endParaRPr lang="en-IN" dirty="0" smtClean="0"/>
          </a:p>
          <a:p>
            <a:endParaRPr lang="en-IN" dirty="0"/>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81000" y="200025"/>
            <a:ext cx="8393113" cy="646113"/>
          </a:xfrm>
        </p:spPr>
        <p:txBody>
          <a:bodyPr>
            <a:normAutofit fontScale="90000"/>
          </a:bodyPr>
          <a:lstStyle/>
          <a:p>
            <a:pPr algn="ctr">
              <a:defRPr/>
            </a:pPr>
            <a:r>
              <a:rPr lang="en-US" sz="4000" b="0" dirty="0" smtClean="0">
                <a:effectLst/>
              </a:rPr>
              <a:t>Typical Hadoop Cluster</a:t>
            </a:r>
          </a:p>
        </p:txBody>
      </p:sp>
      <p:sp>
        <p:nvSpPr>
          <p:cNvPr id="24580" name="Content Placeholder 2"/>
          <p:cNvSpPr>
            <a:spLocks noGrp="1"/>
          </p:cNvSpPr>
          <p:nvPr>
            <p:ph idx="1"/>
          </p:nvPr>
        </p:nvSpPr>
        <p:spPr>
          <a:xfrm>
            <a:off x="762000" y="4572000"/>
            <a:ext cx="7543800" cy="1905000"/>
          </a:xfrm>
        </p:spPr>
        <p:txBody>
          <a:bodyPr/>
          <a:lstStyle/>
          <a:p>
            <a:pPr marL="328613" indent="-328613">
              <a:defRPr/>
            </a:pPr>
            <a:r>
              <a:rPr lang="en-US" sz="2200" smtClean="0"/>
              <a:t>40 nodes/rack, 1000-4000 nodes in cluster</a:t>
            </a:r>
          </a:p>
          <a:p>
            <a:pPr marL="328613" indent="-328613">
              <a:defRPr/>
            </a:pPr>
            <a:r>
              <a:rPr lang="en-US" sz="2200" smtClean="0"/>
              <a:t>1 Gbps bandwidth within rack, 8 Gbps out of rack</a:t>
            </a:r>
          </a:p>
          <a:p>
            <a:pPr marL="328613" indent="-328613">
              <a:defRPr/>
            </a:pPr>
            <a:r>
              <a:rPr lang="en-US" sz="2200" smtClean="0"/>
              <a:t>Node specs (Yahoo terasort):</a:t>
            </a:r>
            <a:br>
              <a:rPr lang="en-US" sz="2200" smtClean="0"/>
            </a:br>
            <a:r>
              <a:rPr lang="en-US" sz="2200" smtClean="0"/>
              <a:t>8 x 2GHz cores, 8 GB RAM, 4 disks (= 4 TB?)</a:t>
            </a:r>
          </a:p>
        </p:txBody>
      </p:sp>
      <p:grpSp>
        <p:nvGrpSpPr>
          <p:cNvPr id="2" name="Group 11"/>
          <p:cNvGrpSpPr>
            <a:grpSpLocks/>
          </p:cNvGrpSpPr>
          <p:nvPr/>
        </p:nvGrpSpPr>
        <p:grpSpPr bwMode="auto">
          <a:xfrm>
            <a:off x="838200" y="1422400"/>
            <a:ext cx="7239000" cy="2692400"/>
            <a:chOff x="1001010" y="1447800"/>
            <a:chExt cx="7239000" cy="2692003"/>
          </a:xfrm>
        </p:grpSpPr>
        <p:pic>
          <p:nvPicPr>
            <p:cNvPr id="37894" name="Picture 3" descr="Picture 3.png"/>
            <p:cNvPicPr>
              <a:picLocks noChangeAspect="1"/>
            </p:cNvPicPr>
            <p:nvPr/>
          </p:nvPicPr>
          <p:blipFill>
            <a:blip r:embed="rId3"/>
            <a:srcRect/>
            <a:stretch>
              <a:fillRect/>
            </a:stretch>
          </p:blipFill>
          <p:spPr bwMode="auto">
            <a:xfrm>
              <a:off x="1001010" y="1447800"/>
              <a:ext cx="7239000" cy="2692003"/>
            </a:xfrm>
            <a:prstGeom prst="rect">
              <a:avLst/>
            </a:prstGeom>
            <a:noFill/>
            <a:ln w="9525">
              <a:noFill/>
              <a:miter lim="800000"/>
              <a:headEnd/>
              <a:tailEnd/>
            </a:ln>
          </p:spPr>
        </p:pic>
        <p:sp>
          <p:nvSpPr>
            <p:cNvPr id="37895" name="TextBox 4"/>
            <p:cNvSpPr txBox="1">
              <a:spLocks noChangeArrowheads="1"/>
            </p:cNvSpPr>
            <p:nvPr/>
          </p:nvSpPr>
          <p:spPr bwMode="auto">
            <a:xfrm>
              <a:off x="3572985" y="1496091"/>
              <a:ext cx="1841172" cy="307777"/>
            </a:xfrm>
            <a:prstGeom prst="rect">
              <a:avLst/>
            </a:prstGeom>
            <a:noFill/>
            <a:ln w="9525">
              <a:noFill/>
              <a:miter lim="800000"/>
              <a:headEnd/>
              <a:tailEnd/>
            </a:ln>
          </p:spPr>
          <p:txBody>
            <a:bodyPr>
              <a:spAutoFit/>
            </a:bodyPr>
            <a:lstStyle/>
            <a:p>
              <a:pPr algn="ctr" eaLnBrk="0" hangingPunct="0">
                <a:spcBef>
                  <a:spcPct val="50000"/>
                </a:spcBef>
              </a:pPr>
              <a:r>
                <a:rPr lang="en-US" sz="1400">
                  <a:latin typeface="Comic Sans MS" pitchFamily="66" charset="0"/>
                </a:rPr>
                <a:t>Aggregation switch</a:t>
              </a:r>
            </a:p>
          </p:txBody>
        </p:sp>
        <p:sp>
          <p:nvSpPr>
            <p:cNvPr id="37896" name="TextBox 5"/>
            <p:cNvSpPr txBox="1">
              <a:spLocks noChangeArrowheads="1"/>
            </p:cNvSpPr>
            <p:nvPr/>
          </p:nvSpPr>
          <p:spPr bwMode="auto">
            <a:xfrm>
              <a:off x="2266070" y="2071135"/>
              <a:ext cx="1213852" cy="307777"/>
            </a:xfrm>
            <a:prstGeom prst="rect">
              <a:avLst/>
            </a:prstGeom>
            <a:noFill/>
            <a:ln w="9525">
              <a:noFill/>
              <a:miter lim="800000"/>
              <a:headEnd/>
              <a:tailEnd/>
            </a:ln>
          </p:spPr>
          <p:txBody>
            <a:bodyPr>
              <a:spAutoFit/>
            </a:bodyPr>
            <a:lstStyle/>
            <a:p>
              <a:pPr algn="ctr" eaLnBrk="0" hangingPunct="0">
                <a:spcBef>
                  <a:spcPct val="50000"/>
                </a:spcBef>
              </a:pPr>
              <a:r>
                <a:rPr lang="en-US" sz="1400">
                  <a:latin typeface="Comic Sans MS" pitchFamily="66" charset="0"/>
                </a:rPr>
                <a:t>Rack switch</a:t>
              </a:r>
            </a:p>
          </p:txBody>
        </p:sp>
      </p:grpSp>
      <p:sp>
        <p:nvSpPr>
          <p:cNvPr id="37893" name="TextBox 7"/>
          <p:cNvSpPr txBox="1">
            <a:spLocks noChangeArrowheads="1"/>
          </p:cNvSpPr>
          <p:nvPr/>
        </p:nvSpPr>
        <p:spPr bwMode="auto">
          <a:xfrm>
            <a:off x="2362200" y="6642100"/>
            <a:ext cx="6781800" cy="215900"/>
          </a:xfrm>
          <a:prstGeom prst="rect">
            <a:avLst/>
          </a:prstGeom>
          <a:noFill/>
          <a:ln w="9525">
            <a:noFill/>
            <a:miter lim="800000"/>
            <a:headEnd/>
            <a:tailEnd/>
          </a:ln>
        </p:spPr>
        <p:txBody>
          <a:bodyPr>
            <a:spAutoFit/>
          </a:bodyPr>
          <a:lstStyle/>
          <a:p>
            <a:pPr algn="r"/>
            <a:r>
              <a:rPr lang="en-US" sz="800">
                <a:solidFill>
                  <a:srgbClr val="BFBFBF"/>
                </a:solidFill>
              </a:rPr>
              <a:t>Image from http://wiki.apache.org/hadoop-data/attachments/HadoopPresentations/attachments/YahooHadoopIntro-apachecon-us-2008.pdf</a:t>
            </a: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381000" y="381000"/>
            <a:ext cx="8393113" cy="646113"/>
          </a:xfrm>
        </p:spPr>
        <p:txBody>
          <a:bodyPr>
            <a:normAutofit fontScale="90000"/>
          </a:bodyPr>
          <a:lstStyle/>
          <a:p>
            <a:pPr algn="ctr">
              <a:defRPr/>
            </a:pPr>
            <a:r>
              <a:rPr lang="en-US" sz="4000" b="0" dirty="0" smtClean="0">
                <a:effectLst/>
              </a:rPr>
              <a:t>Typical Hadoop Cluster</a:t>
            </a:r>
          </a:p>
        </p:txBody>
      </p:sp>
      <p:pic>
        <p:nvPicPr>
          <p:cNvPr id="38915" name="Picture 3" descr="Picture 6.jpg"/>
          <p:cNvPicPr>
            <a:picLocks noChangeAspect="1"/>
          </p:cNvPicPr>
          <p:nvPr/>
        </p:nvPicPr>
        <p:blipFill>
          <a:blip r:embed="rId3"/>
          <a:srcRect/>
          <a:stretch>
            <a:fillRect/>
          </a:stretch>
        </p:blipFill>
        <p:spPr bwMode="auto">
          <a:xfrm>
            <a:off x="914400" y="1219200"/>
            <a:ext cx="7467600" cy="5422900"/>
          </a:xfrm>
          <a:prstGeom prst="rect">
            <a:avLst/>
          </a:prstGeom>
          <a:noFill/>
          <a:ln w="9525">
            <a:noFill/>
            <a:miter lim="800000"/>
            <a:headEnd/>
            <a:tailEnd/>
          </a:ln>
        </p:spPr>
      </p:pic>
      <p:sp>
        <p:nvSpPr>
          <p:cNvPr id="5" name="TextBox 4"/>
          <p:cNvSpPr txBox="1"/>
          <p:nvPr/>
        </p:nvSpPr>
        <p:spPr>
          <a:xfrm>
            <a:off x="3200400" y="6688138"/>
            <a:ext cx="5943600" cy="215900"/>
          </a:xfrm>
          <a:prstGeom prst="rect">
            <a:avLst/>
          </a:prstGeom>
          <a:noFill/>
        </p:spPr>
        <p:txBody>
          <a:bodyPr>
            <a:spAutoFit/>
          </a:bodyPr>
          <a:lstStyle/>
          <a:p>
            <a:pPr algn="r" eaLnBrk="0" fontAlgn="auto" hangingPunct="0">
              <a:spcBef>
                <a:spcPct val="50000"/>
              </a:spcBef>
              <a:spcAft>
                <a:spcPts val="0"/>
              </a:spcAft>
              <a:defRPr/>
            </a:pPr>
            <a:r>
              <a:rPr lang="en-US" sz="800" dirty="0">
                <a:solidFill>
                  <a:schemeClr val="bg1">
                    <a:lumMod val="75000"/>
                  </a:schemeClr>
                </a:solidFill>
                <a:latin typeface="Arial"/>
                <a:ea typeface="ＭＳ Ｐゴシック" pitchFamily="-105" charset="-128"/>
                <a:cs typeface="Arial"/>
              </a:rPr>
              <a:t>Image from http://wiki.apache.org/hadoop-data/attachments/HadoopPresentations/attachments/aw-apachecon-eu-2009.pdf</a:t>
            </a: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654032"/>
          </a:xfrm>
        </p:spPr>
        <p:txBody>
          <a:bodyPr>
            <a:normAutofit fontScale="90000"/>
          </a:bodyPr>
          <a:lstStyle/>
          <a:p>
            <a:pPr algn="ctr"/>
            <a:r>
              <a:rPr lang="en-US" dirty="0" smtClean="0"/>
              <a:t>MapReduce Architecture</a:t>
            </a:r>
            <a:endParaRPr lang="en-IN" dirty="0"/>
          </a:p>
        </p:txBody>
      </p:sp>
      <p:pic>
        <p:nvPicPr>
          <p:cNvPr id="88066" name="Picture 2"/>
          <p:cNvPicPr>
            <a:picLocks noChangeAspect="1" noChangeArrowheads="1"/>
          </p:cNvPicPr>
          <p:nvPr/>
        </p:nvPicPr>
        <p:blipFill>
          <a:blip r:embed="rId2"/>
          <a:srcRect/>
          <a:stretch>
            <a:fillRect/>
          </a:stretch>
        </p:blipFill>
        <p:spPr bwMode="auto">
          <a:xfrm>
            <a:off x="571473" y="1285860"/>
            <a:ext cx="8215370" cy="5072098"/>
          </a:xfrm>
          <a:prstGeom prst="rect">
            <a:avLst/>
          </a:prstGeom>
          <a:noFill/>
          <a:ln w="9525">
            <a:noFill/>
            <a:miter lim="800000"/>
            <a:headEnd/>
            <a:tailEnd/>
          </a:ln>
          <a:effec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274638"/>
            <a:ext cx="8076464" cy="725470"/>
          </a:xfrm>
        </p:spPr>
        <p:txBody>
          <a:bodyPr>
            <a:normAutofit fontScale="90000"/>
          </a:bodyPr>
          <a:lstStyle/>
          <a:p>
            <a:pPr algn="ctr"/>
            <a:r>
              <a:rPr lang="en-US" b="1" dirty="0" smtClean="0">
                <a:effectLst/>
              </a:rPr>
              <a:t>Running a Job in Hadoop</a:t>
            </a:r>
            <a:endParaRPr lang="en-US" dirty="0">
              <a:effectLst/>
            </a:endParaRPr>
          </a:p>
        </p:txBody>
      </p:sp>
      <p:sp>
        <p:nvSpPr>
          <p:cNvPr id="3" name="Content Placeholder 2"/>
          <p:cNvSpPr>
            <a:spLocks noGrp="1"/>
          </p:cNvSpPr>
          <p:nvPr>
            <p:ph idx="1"/>
          </p:nvPr>
        </p:nvSpPr>
        <p:spPr>
          <a:xfrm>
            <a:off x="2071670" y="1928802"/>
            <a:ext cx="5786478" cy="4319598"/>
          </a:xfrm>
        </p:spPr>
        <p:txBody>
          <a:bodyPr/>
          <a:lstStyle/>
          <a:p>
            <a:r>
              <a:rPr lang="en-US" b="1" dirty="0" smtClean="0"/>
              <a:t>Job </a:t>
            </a:r>
            <a:r>
              <a:rPr lang="en-US" b="1" dirty="0" smtClean="0"/>
              <a:t>Submission</a:t>
            </a:r>
          </a:p>
          <a:p>
            <a:r>
              <a:rPr lang="en-US" b="1" dirty="0" smtClean="0"/>
              <a:t>Task </a:t>
            </a:r>
            <a:r>
              <a:rPr lang="en-US" b="1" dirty="0" smtClean="0"/>
              <a:t>assignment</a:t>
            </a:r>
          </a:p>
          <a:p>
            <a:r>
              <a:rPr lang="en-US" b="1" dirty="0" smtClean="0"/>
              <a:t>Task </a:t>
            </a:r>
            <a:r>
              <a:rPr lang="en-US" b="1" dirty="0" smtClean="0"/>
              <a:t>execution</a:t>
            </a:r>
          </a:p>
          <a:p>
            <a:r>
              <a:rPr lang="en-US" b="1" dirty="0" smtClean="0"/>
              <a:t>Task running check</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381000" y="152399"/>
            <a:ext cx="8229600" cy="1001151"/>
          </a:xfrm>
        </p:spPr>
        <p:txBody>
          <a:bodyPr/>
          <a:lstStyle/>
          <a:p>
            <a:pPr algn="ctr">
              <a:lnSpc>
                <a:spcPct val="96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a:pPr>
            <a:r>
              <a:rPr lang="en-GB" sz="3300" b="0" dirty="0"/>
              <a:t>Motivation: Large Scale Data Processing</a:t>
            </a:r>
          </a:p>
        </p:txBody>
      </p:sp>
      <p:sp>
        <p:nvSpPr>
          <p:cNvPr id="5122" name="Rectangle 2"/>
          <p:cNvSpPr>
            <a:spLocks noGrp="1" noChangeArrowheads="1"/>
          </p:cNvSpPr>
          <p:nvPr>
            <p:ph idx="1"/>
          </p:nvPr>
        </p:nvSpPr>
        <p:spPr>
          <a:xfrm>
            <a:off x="571472" y="1219200"/>
            <a:ext cx="8115328" cy="4714875"/>
          </a:xfrm>
        </p:spPr>
        <p:txBody>
          <a:bodyPr>
            <a:noAutofit/>
          </a:bodyPr>
          <a:lstStyle/>
          <a:p>
            <a:pPr>
              <a:lnSpc>
                <a:spcPct val="96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defRPr/>
            </a:pPr>
            <a:r>
              <a:rPr lang="en-GB" sz="3000" dirty="0"/>
              <a:t>Many tasks composed of processing lots of data to produce lots of other data</a:t>
            </a:r>
          </a:p>
          <a:p>
            <a:pPr>
              <a:lnSpc>
                <a:spcPct val="95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defRPr/>
            </a:pPr>
            <a:r>
              <a:rPr lang="en-GB" sz="3000" dirty="0"/>
              <a:t>Want to use hundreds or thousands of CPUs</a:t>
            </a:r>
            <a:br>
              <a:rPr lang="en-GB" sz="3000" dirty="0"/>
            </a:br>
            <a:r>
              <a:rPr lang="en-GB" sz="3000" dirty="0"/>
              <a:t>	... but this needs to be easy!</a:t>
            </a:r>
          </a:p>
          <a:p>
            <a:pPr>
              <a:lnSpc>
                <a:spcPct val="95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defRPr/>
            </a:pPr>
            <a:r>
              <a:rPr lang="en-GB" sz="3000" b="1" dirty="0" smtClean="0">
                <a:solidFill>
                  <a:srgbClr val="C00000"/>
                </a:solidFill>
              </a:rPr>
              <a:t>Map Reduce </a:t>
            </a:r>
            <a:r>
              <a:rPr lang="en-GB" sz="3000" b="1" dirty="0">
                <a:solidFill>
                  <a:srgbClr val="C00000"/>
                </a:solidFill>
              </a:rPr>
              <a:t>provides</a:t>
            </a:r>
          </a:p>
          <a:p>
            <a:pPr lvl="1">
              <a:lnSpc>
                <a:spcPct val="95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defRPr/>
            </a:pPr>
            <a:r>
              <a:rPr lang="en-GB" sz="3000" dirty="0"/>
              <a:t>User-defined functions</a:t>
            </a:r>
          </a:p>
          <a:p>
            <a:pPr lvl="1">
              <a:lnSpc>
                <a:spcPct val="95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defRPr/>
            </a:pPr>
            <a:r>
              <a:rPr lang="en-GB" sz="3000" dirty="0"/>
              <a:t>Automatic parallelization and distribution</a:t>
            </a:r>
          </a:p>
          <a:p>
            <a:pPr lvl="1">
              <a:lnSpc>
                <a:spcPct val="95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defRPr/>
            </a:pPr>
            <a:r>
              <a:rPr lang="en-GB" sz="3000" dirty="0"/>
              <a:t>Fault-tolerance</a:t>
            </a:r>
          </a:p>
          <a:p>
            <a:pPr lvl="1">
              <a:lnSpc>
                <a:spcPct val="95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defRPr/>
            </a:pPr>
            <a:r>
              <a:rPr lang="en-GB" sz="3000" dirty="0"/>
              <a:t>I/O scheduling</a:t>
            </a:r>
          </a:p>
          <a:p>
            <a:pPr lvl="1">
              <a:lnSpc>
                <a:spcPct val="95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defRPr/>
            </a:pPr>
            <a:r>
              <a:rPr lang="en-GB" sz="3000" dirty="0"/>
              <a:t>Status and monitoring</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274638"/>
            <a:ext cx="8076464" cy="725470"/>
          </a:xfrm>
        </p:spPr>
        <p:txBody>
          <a:bodyPr>
            <a:normAutofit fontScale="90000"/>
          </a:bodyPr>
          <a:lstStyle/>
          <a:p>
            <a:pPr algn="ctr"/>
            <a:r>
              <a:rPr lang="en-US" b="1" dirty="0" smtClean="0">
                <a:effectLst/>
              </a:rPr>
              <a:t>Running a Job in Hadoop</a:t>
            </a:r>
            <a:endParaRPr lang="en-US" dirty="0">
              <a:effectLst/>
            </a:endParaRPr>
          </a:p>
        </p:txBody>
      </p:sp>
      <p:sp>
        <p:nvSpPr>
          <p:cNvPr id="3" name="Content Placeholder 2"/>
          <p:cNvSpPr>
            <a:spLocks noGrp="1"/>
          </p:cNvSpPr>
          <p:nvPr>
            <p:ph idx="1"/>
          </p:nvPr>
        </p:nvSpPr>
        <p:spPr>
          <a:xfrm>
            <a:off x="571472" y="1214422"/>
            <a:ext cx="8072494" cy="5357850"/>
          </a:xfrm>
        </p:spPr>
        <p:txBody>
          <a:bodyPr>
            <a:normAutofit/>
          </a:bodyPr>
          <a:lstStyle/>
          <a:p>
            <a:pPr algn="just"/>
            <a:r>
              <a:rPr lang="en-US" b="1" dirty="0" smtClean="0"/>
              <a:t>Job </a:t>
            </a:r>
            <a:r>
              <a:rPr lang="en-US" b="1" dirty="0" smtClean="0"/>
              <a:t>Submission</a:t>
            </a:r>
          </a:p>
          <a:p>
            <a:pPr lvl="1" algn="just"/>
            <a:r>
              <a:rPr lang="en-US" dirty="0" smtClean="0"/>
              <a:t>Each job is submitted from a </a:t>
            </a:r>
            <a:r>
              <a:rPr lang="en-US" b="1" dirty="0" smtClean="0">
                <a:solidFill>
                  <a:srgbClr val="FFC000"/>
                </a:solidFill>
              </a:rPr>
              <a:t>user</a:t>
            </a:r>
            <a:r>
              <a:rPr lang="en-US" dirty="0" smtClean="0"/>
              <a:t> </a:t>
            </a:r>
            <a:r>
              <a:rPr lang="en-US" b="1" dirty="0" smtClean="0">
                <a:solidFill>
                  <a:srgbClr val="FFC000"/>
                </a:solidFill>
              </a:rPr>
              <a:t>node</a:t>
            </a:r>
            <a:r>
              <a:rPr lang="en-US" dirty="0" smtClean="0"/>
              <a:t> to the </a:t>
            </a:r>
            <a:r>
              <a:rPr lang="en-US" b="1" dirty="0" err="1" smtClean="0">
                <a:solidFill>
                  <a:srgbClr val="FFC000"/>
                </a:solidFill>
              </a:rPr>
              <a:t>JobTracker</a:t>
            </a:r>
            <a:r>
              <a:rPr lang="en-US" dirty="0" smtClean="0"/>
              <a:t> </a:t>
            </a:r>
            <a:r>
              <a:rPr lang="en-US" dirty="0" smtClean="0"/>
              <a:t>node</a:t>
            </a:r>
          </a:p>
          <a:p>
            <a:pPr lvl="1" algn="just"/>
            <a:r>
              <a:rPr lang="en-US" dirty="0" smtClean="0"/>
              <a:t>A user node asks for a </a:t>
            </a:r>
            <a:r>
              <a:rPr lang="en-US" b="1" dirty="0" smtClean="0">
                <a:solidFill>
                  <a:srgbClr val="FFC000"/>
                </a:solidFill>
              </a:rPr>
              <a:t>new</a:t>
            </a:r>
            <a:r>
              <a:rPr lang="en-US" dirty="0" smtClean="0"/>
              <a:t> </a:t>
            </a:r>
            <a:r>
              <a:rPr lang="en-US" b="1" dirty="0" smtClean="0">
                <a:solidFill>
                  <a:srgbClr val="FFC000"/>
                </a:solidFill>
              </a:rPr>
              <a:t>job</a:t>
            </a:r>
            <a:r>
              <a:rPr lang="en-US" dirty="0" smtClean="0"/>
              <a:t> </a:t>
            </a:r>
            <a:r>
              <a:rPr lang="en-US" b="1" dirty="0" smtClean="0">
                <a:solidFill>
                  <a:srgbClr val="FFC000"/>
                </a:solidFill>
              </a:rPr>
              <a:t>ID</a:t>
            </a:r>
            <a:r>
              <a:rPr lang="en-US" dirty="0" smtClean="0"/>
              <a:t> from the </a:t>
            </a:r>
            <a:r>
              <a:rPr lang="en-US" dirty="0" err="1" smtClean="0"/>
              <a:t>JobTracker</a:t>
            </a:r>
            <a:r>
              <a:rPr lang="en-US" dirty="0" smtClean="0"/>
              <a:t> and computes </a:t>
            </a:r>
            <a:r>
              <a:rPr lang="en-US" b="1" dirty="0" smtClean="0">
                <a:solidFill>
                  <a:srgbClr val="FFC000"/>
                </a:solidFill>
              </a:rPr>
              <a:t>input</a:t>
            </a:r>
            <a:r>
              <a:rPr lang="en-US" dirty="0" smtClean="0"/>
              <a:t> </a:t>
            </a:r>
            <a:r>
              <a:rPr lang="en-US" b="1" dirty="0" smtClean="0">
                <a:solidFill>
                  <a:srgbClr val="FFC000"/>
                </a:solidFill>
              </a:rPr>
              <a:t>file</a:t>
            </a:r>
            <a:r>
              <a:rPr lang="en-US" dirty="0" smtClean="0"/>
              <a:t> </a:t>
            </a:r>
            <a:r>
              <a:rPr lang="en-US" b="1" dirty="0" smtClean="0">
                <a:solidFill>
                  <a:srgbClr val="FFC000"/>
                </a:solidFill>
              </a:rPr>
              <a:t>splits</a:t>
            </a:r>
          </a:p>
          <a:p>
            <a:pPr lvl="1" algn="just"/>
            <a:r>
              <a:rPr lang="en-US" dirty="0" smtClean="0"/>
              <a:t>The </a:t>
            </a:r>
            <a:r>
              <a:rPr lang="en-US" b="1" dirty="0" smtClean="0">
                <a:solidFill>
                  <a:srgbClr val="FFC000"/>
                </a:solidFill>
              </a:rPr>
              <a:t>user</a:t>
            </a:r>
            <a:r>
              <a:rPr lang="en-US" dirty="0" smtClean="0"/>
              <a:t> </a:t>
            </a:r>
            <a:r>
              <a:rPr lang="en-US" b="1" dirty="0" smtClean="0">
                <a:solidFill>
                  <a:srgbClr val="FFC000"/>
                </a:solidFill>
              </a:rPr>
              <a:t>node</a:t>
            </a:r>
            <a:r>
              <a:rPr lang="en-US" dirty="0" smtClean="0"/>
              <a:t> copies some resources, such as the job’s </a:t>
            </a:r>
            <a:r>
              <a:rPr lang="en-US" b="1" dirty="0" smtClean="0">
                <a:solidFill>
                  <a:srgbClr val="FFC000"/>
                </a:solidFill>
              </a:rPr>
              <a:t>JAR</a:t>
            </a:r>
            <a:r>
              <a:rPr lang="en-US" dirty="0" smtClean="0"/>
              <a:t> file, </a:t>
            </a:r>
            <a:r>
              <a:rPr lang="en-US" b="1" dirty="0" smtClean="0">
                <a:solidFill>
                  <a:srgbClr val="FFC000"/>
                </a:solidFill>
              </a:rPr>
              <a:t>configuration</a:t>
            </a:r>
            <a:r>
              <a:rPr lang="en-US" dirty="0" smtClean="0"/>
              <a:t> </a:t>
            </a:r>
            <a:r>
              <a:rPr lang="en-US" dirty="0" smtClean="0"/>
              <a:t>file, and </a:t>
            </a:r>
            <a:r>
              <a:rPr lang="en-US" dirty="0" smtClean="0"/>
              <a:t>computed </a:t>
            </a:r>
            <a:r>
              <a:rPr lang="en-US" b="1" dirty="0" smtClean="0">
                <a:solidFill>
                  <a:srgbClr val="FFC000"/>
                </a:solidFill>
              </a:rPr>
              <a:t>input</a:t>
            </a:r>
            <a:r>
              <a:rPr lang="en-US" dirty="0" smtClean="0"/>
              <a:t> </a:t>
            </a:r>
            <a:r>
              <a:rPr lang="en-US" b="1" dirty="0" smtClean="0">
                <a:solidFill>
                  <a:srgbClr val="FFC000"/>
                </a:solidFill>
              </a:rPr>
              <a:t>splits</a:t>
            </a:r>
            <a:r>
              <a:rPr lang="en-US" dirty="0" smtClean="0"/>
              <a:t>, to the </a:t>
            </a:r>
            <a:r>
              <a:rPr lang="en-US" b="1" dirty="0" err="1" smtClean="0">
                <a:solidFill>
                  <a:srgbClr val="FFC000"/>
                </a:solidFill>
              </a:rPr>
              <a:t>JobTracker’s</a:t>
            </a:r>
            <a:r>
              <a:rPr lang="en-US" dirty="0" smtClean="0"/>
              <a:t> </a:t>
            </a:r>
            <a:r>
              <a:rPr lang="en-US" b="1" dirty="0" smtClean="0">
                <a:solidFill>
                  <a:srgbClr val="FFC000"/>
                </a:solidFill>
              </a:rPr>
              <a:t>file</a:t>
            </a:r>
            <a:r>
              <a:rPr lang="en-US" dirty="0" smtClean="0"/>
              <a:t> </a:t>
            </a:r>
            <a:r>
              <a:rPr lang="en-US" b="1" dirty="0" smtClean="0">
                <a:solidFill>
                  <a:srgbClr val="FFC000"/>
                </a:solidFill>
              </a:rPr>
              <a:t>system</a:t>
            </a:r>
          </a:p>
          <a:p>
            <a:pPr lvl="1" algn="just"/>
            <a:r>
              <a:rPr lang="en-US" dirty="0" smtClean="0"/>
              <a:t>The user node </a:t>
            </a:r>
            <a:r>
              <a:rPr lang="en-US" b="1" dirty="0" smtClean="0">
                <a:solidFill>
                  <a:srgbClr val="FFC000"/>
                </a:solidFill>
              </a:rPr>
              <a:t>submits</a:t>
            </a:r>
            <a:r>
              <a:rPr lang="en-US" dirty="0" smtClean="0"/>
              <a:t> the job to the </a:t>
            </a:r>
            <a:r>
              <a:rPr lang="en-US" b="1" dirty="0" err="1" smtClean="0">
                <a:solidFill>
                  <a:srgbClr val="FFC000"/>
                </a:solidFill>
              </a:rPr>
              <a:t>JobTracker</a:t>
            </a:r>
            <a:r>
              <a:rPr lang="en-US" dirty="0" smtClean="0"/>
              <a:t> by calling the </a:t>
            </a:r>
            <a:r>
              <a:rPr lang="en-US" b="1" i="1" dirty="0" err="1" smtClean="0">
                <a:solidFill>
                  <a:srgbClr val="FFC000"/>
                </a:solidFill>
              </a:rPr>
              <a:t>submitJob</a:t>
            </a:r>
            <a:r>
              <a:rPr lang="en-US" b="1" i="1" dirty="0" smtClean="0">
                <a:solidFill>
                  <a:srgbClr val="FFC000"/>
                </a:solidFill>
              </a:rPr>
              <a:t>()</a:t>
            </a:r>
            <a:r>
              <a:rPr lang="en-US" i="1" dirty="0" smtClean="0"/>
              <a:t> </a:t>
            </a:r>
            <a:r>
              <a:rPr lang="en-US" i="1" dirty="0" smtClean="0"/>
              <a:t>function</a:t>
            </a:r>
            <a:endParaRPr lang="en-US" b="1" dirty="0" smtClean="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654032"/>
          </a:xfrm>
        </p:spPr>
        <p:txBody>
          <a:bodyPr>
            <a:normAutofit fontScale="90000"/>
          </a:bodyPr>
          <a:lstStyle/>
          <a:p>
            <a:pPr algn="ctr"/>
            <a:r>
              <a:rPr lang="en-US" dirty="0" smtClean="0"/>
              <a:t>Job Submission</a:t>
            </a:r>
            <a:endParaRPr lang="en-IN" dirty="0"/>
          </a:p>
        </p:txBody>
      </p:sp>
      <p:pic>
        <p:nvPicPr>
          <p:cNvPr id="89090" name="Picture 2"/>
          <p:cNvPicPr>
            <a:picLocks noChangeAspect="1" noChangeArrowheads="1"/>
          </p:cNvPicPr>
          <p:nvPr/>
        </p:nvPicPr>
        <p:blipFill>
          <a:blip r:embed="rId2"/>
          <a:srcRect/>
          <a:stretch>
            <a:fillRect/>
          </a:stretch>
        </p:blipFill>
        <p:spPr bwMode="auto">
          <a:xfrm>
            <a:off x="500034" y="1071547"/>
            <a:ext cx="8215370" cy="5429288"/>
          </a:xfrm>
          <a:prstGeom prst="rect">
            <a:avLst/>
          </a:prstGeom>
          <a:noFill/>
          <a:ln w="9525">
            <a:noFill/>
            <a:miter lim="800000"/>
            <a:headEnd/>
            <a:tailEnd/>
          </a:ln>
          <a:effec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654032"/>
          </a:xfrm>
        </p:spPr>
        <p:txBody>
          <a:bodyPr>
            <a:normAutofit fontScale="90000"/>
          </a:bodyPr>
          <a:lstStyle/>
          <a:p>
            <a:pPr algn="ctr"/>
            <a:r>
              <a:rPr lang="en-US" dirty="0" smtClean="0"/>
              <a:t>Job </a:t>
            </a:r>
            <a:r>
              <a:rPr lang="en-US" dirty="0" smtClean="0"/>
              <a:t>Initialization</a:t>
            </a:r>
            <a:endParaRPr lang="en-IN" dirty="0"/>
          </a:p>
        </p:txBody>
      </p:sp>
      <p:pic>
        <p:nvPicPr>
          <p:cNvPr id="90114" name="Picture 2"/>
          <p:cNvPicPr>
            <a:picLocks noChangeAspect="1" noChangeArrowheads="1"/>
          </p:cNvPicPr>
          <p:nvPr/>
        </p:nvPicPr>
        <p:blipFill>
          <a:blip r:embed="rId2"/>
          <a:srcRect/>
          <a:stretch>
            <a:fillRect/>
          </a:stretch>
        </p:blipFill>
        <p:spPr bwMode="auto">
          <a:xfrm>
            <a:off x="500035" y="1142984"/>
            <a:ext cx="8358246" cy="5357849"/>
          </a:xfrm>
          <a:prstGeom prst="rect">
            <a:avLst/>
          </a:prstGeom>
          <a:noFill/>
          <a:ln w="9525">
            <a:noFill/>
            <a:miter lim="800000"/>
            <a:headEnd/>
            <a:tailEnd/>
          </a:ln>
          <a:effec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274638"/>
            <a:ext cx="8076464" cy="725470"/>
          </a:xfrm>
        </p:spPr>
        <p:txBody>
          <a:bodyPr>
            <a:normAutofit fontScale="90000"/>
          </a:bodyPr>
          <a:lstStyle/>
          <a:p>
            <a:pPr algn="ctr"/>
            <a:r>
              <a:rPr lang="en-US" b="1" dirty="0" smtClean="0">
                <a:effectLst/>
              </a:rPr>
              <a:t>Running a Job in Hadoop</a:t>
            </a:r>
            <a:endParaRPr lang="en-US" dirty="0">
              <a:effectLst/>
            </a:endParaRPr>
          </a:p>
        </p:txBody>
      </p:sp>
      <p:sp>
        <p:nvSpPr>
          <p:cNvPr id="3" name="Content Placeholder 2"/>
          <p:cNvSpPr>
            <a:spLocks noGrp="1"/>
          </p:cNvSpPr>
          <p:nvPr>
            <p:ph idx="1"/>
          </p:nvPr>
        </p:nvSpPr>
        <p:spPr>
          <a:xfrm>
            <a:off x="571472" y="1214422"/>
            <a:ext cx="8072494" cy="5357850"/>
          </a:xfrm>
        </p:spPr>
        <p:txBody>
          <a:bodyPr>
            <a:normAutofit fontScale="92500" lnSpcReduction="10000"/>
          </a:bodyPr>
          <a:lstStyle/>
          <a:p>
            <a:pPr algn="just"/>
            <a:r>
              <a:rPr lang="en-US" b="1" dirty="0" smtClean="0"/>
              <a:t>Task Assignment</a:t>
            </a:r>
          </a:p>
          <a:p>
            <a:pPr lvl="1" algn="just"/>
            <a:r>
              <a:rPr lang="en-US" dirty="0" smtClean="0"/>
              <a:t>The </a:t>
            </a:r>
            <a:r>
              <a:rPr lang="en-US" b="1" dirty="0" err="1" smtClean="0">
                <a:solidFill>
                  <a:srgbClr val="FFC000"/>
                </a:solidFill>
              </a:rPr>
              <a:t>JobTracker</a:t>
            </a:r>
            <a:r>
              <a:rPr lang="en-US" dirty="0" smtClean="0"/>
              <a:t> creates </a:t>
            </a:r>
            <a:r>
              <a:rPr lang="en-US" b="1" dirty="0" smtClean="0">
                <a:solidFill>
                  <a:srgbClr val="FFC000"/>
                </a:solidFill>
              </a:rPr>
              <a:t>one</a:t>
            </a:r>
            <a:r>
              <a:rPr lang="en-US" dirty="0" smtClean="0"/>
              <a:t> </a:t>
            </a:r>
            <a:r>
              <a:rPr lang="en-US" b="1" dirty="0" smtClean="0">
                <a:solidFill>
                  <a:srgbClr val="FFC000"/>
                </a:solidFill>
              </a:rPr>
              <a:t>map</a:t>
            </a:r>
            <a:r>
              <a:rPr lang="en-US" dirty="0" smtClean="0"/>
              <a:t> </a:t>
            </a:r>
            <a:r>
              <a:rPr lang="en-US" b="1" dirty="0" smtClean="0">
                <a:solidFill>
                  <a:srgbClr val="FFC000"/>
                </a:solidFill>
              </a:rPr>
              <a:t>task</a:t>
            </a:r>
            <a:r>
              <a:rPr lang="en-US" dirty="0" smtClean="0"/>
              <a:t> for </a:t>
            </a:r>
            <a:r>
              <a:rPr lang="en-US" b="1" dirty="0" smtClean="0">
                <a:solidFill>
                  <a:srgbClr val="FFC000"/>
                </a:solidFill>
              </a:rPr>
              <a:t>each</a:t>
            </a:r>
            <a:r>
              <a:rPr lang="en-US" dirty="0" smtClean="0"/>
              <a:t> computed </a:t>
            </a:r>
            <a:r>
              <a:rPr lang="en-US" b="1" dirty="0" smtClean="0">
                <a:solidFill>
                  <a:srgbClr val="FFC000"/>
                </a:solidFill>
              </a:rPr>
              <a:t>input</a:t>
            </a:r>
            <a:r>
              <a:rPr lang="en-US" dirty="0" smtClean="0"/>
              <a:t> </a:t>
            </a:r>
            <a:r>
              <a:rPr lang="en-US" b="1" dirty="0" smtClean="0">
                <a:solidFill>
                  <a:srgbClr val="FFC000"/>
                </a:solidFill>
              </a:rPr>
              <a:t>split</a:t>
            </a:r>
            <a:r>
              <a:rPr lang="en-US" dirty="0" smtClean="0"/>
              <a:t> by </a:t>
            </a:r>
            <a:r>
              <a:rPr lang="en-US" dirty="0" smtClean="0"/>
              <a:t>the user node and </a:t>
            </a:r>
            <a:r>
              <a:rPr lang="en-US" b="1" dirty="0" smtClean="0">
                <a:solidFill>
                  <a:srgbClr val="FFC000"/>
                </a:solidFill>
              </a:rPr>
              <a:t>assigns</a:t>
            </a:r>
            <a:r>
              <a:rPr lang="en-US" dirty="0" smtClean="0"/>
              <a:t> the </a:t>
            </a:r>
            <a:r>
              <a:rPr lang="en-US" b="1" dirty="0" smtClean="0">
                <a:solidFill>
                  <a:srgbClr val="FFC000"/>
                </a:solidFill>
              </a:rPr>
              <a:t>map</a:t>
            </a:r>
            <a:r>
              <a:rPr lang="en-US" dirty="0" smtClean="0"/>
              <a:t> </a:t>
            </a:r>
            <a:r>
              <a:rPr lang="en-US" b="1" dirty="0" smtClean="0">
                <a:solidFill>
                  <a:srgbClr val="FFC000"/>
                </a:solidFill>
              </a:rPr>
              <a:t>tasks</a:t>
            </a:r>
            <a:r>
              <a:rPr lang="en-US" dirty="0" smtClean="0"/>
              <a:t> to the </a:t>
            </a:r>
            <a:r>
              <a:rPr lang="en-US" b="1" dirty="0" smtClean="0">
                <a:solidFill>
                  <a:srgbClr val="FFC000"/>
                </a:solidFill>
              </a:rPr>
              <a:t>execution</a:t>
            </a:r>
            <a:r>
              <a:rPr lang="en-US" dirty="0" smtClean="0"/>
              <a:t> </a:t>
            </a:r>
            <a:r>
              <a:rPr lang="en-US" b="1" dirty="0" smtClean="0">
                <a:solidFill>
                  <a:srgbClr val="FFC000"/>
                </a:solidFill>
              </a:rPr>
              <a:t>slots</a:t>
            </a:r>
            <a:r>
              <a:rPr lang="en-US" dirty="0" smtClean="0"/>
              <a:t> of the </a:t>
            </a:r>
            <a:r>
              <a:rPr lang="en-US" b="1" dirty="0" err="1" smtClean="0">
                <a:solidFill>
                  <a:srgbClr val="FFC000"/>
                </a:solidFill>
              </a:rPr>
              <a:t>TaskTrackers</a:t>
            </a:r>
            <a:endParaRPr lang="en-US" b="1" dirty="0" smtClean="0">
              <a:solidFill>
                <a:srgbClr val="FFC000"/>
              </a:solidFill>
            </a:endParaRPr>
          </a:p>
          <a:p>
            <a:pPr lvl="1" algn="just"/>
            <a:r>
              <a:rPr lang="en-US" dirty="0" smtClean="0"/>
              <a:t>The </a:t>
            </a:r>
            <a:r>
              <a:rPr lang="en-US" b="1" dirty="0" err="1" smtClean="0">
                <a:solidFill>
                  <a:srgbClr val="FFC000"/>
                </a:solidFill>
              </a:rPr>
              <a:t>JobTracker</a:t>
            </a:r>
            <a:r>
              <a:rPr lang="en-US" dirty="0" smtClean="0"/>
              <a:t> considers the </a:t>
            </a:r>
            <a:r>
              <a:rPr lang="en-US" b="1" dirty="0" smtClean="0">
                <a:solidFill>
                  <a:srgbClr val="FFC000"/>
                </a:solidFill>
              </a:rPr>
              <a:t>localization</a:t>
            </a:r>
            <a:r>
              <a:rPr lang="en-US" dirty="0" smtClean="0"/>
              <a:t> of the </a:t>
            </a:r>
            <a:r>
              <a:rPr lang="en-US" b="1" dirty="0" smtClean="0">
                <a:solidFill>
                  <a:srgbClr val="FFC000"/>
                </a:solidFill>
              </a:rPr>
              <a:t>data</a:t>
            </a:r>
            <a:r>
              <a:rPr lang="en-US" dirty="0" smtClean="0"/>
              <a:t> when assigning the </a:t>
            </a:r>
            <a:r>
              <a:rPr lang="en-US" b="1" dirty="0" smtClean="0">
                <a:solidFill>
                  <a:srgbClr val="FFC000"/>
                </a:solidFill>
              </a:rPr>
              <a:t>map</a:t>
            </a:r>
            <a:r>
              <a:rPr lang="en-US" dirty="0" smtClean="0"/>
              <a:t> </a:t>
            </a:r>
            <a:r>
              <a:rPr lang="en-US" b="1" dirty="0" smtClean="0">
                <a:solidFill>
                  <a:srgbClr val="FFC000"/>
                </a:solidFill>
              </a:rPr>
              <a:t>tasks</a:t>
            </a:r>
            <a:r>
              <a:rPr lang="en-US" dirty="0" smtClean="0"/>
              <a:t> </a:t>
            </a:r>
            <a:r>
              <a:rPr lang="en-US" dirty="0" smtClean="0"/>
              <a:t>to the </a:t>
            </a:r>
            <a:r>
              <a:rPr lang="en-US" b="1" dirty="0" err="1" smtClean="0">
                <a:solidFill>
                  <a:srgbClr val="FFC000"/>
                </a:solidFill>
              </a:rPr>
              <a:t>TaskTrackers</a:t>
            </a:r>
            <a:r>
              <a:rPr lang="en-US" dirty="0" smtClean="0"/>
              <a:t>.</a:t>
            </a:r>
          </a:p>
          <a:p>
            <a:pPr lvl="1" algn="just"/>
            <a:r>
              <a:rPr lang="en-US" dirty="0" smtClean="0"/>
              <a:t>The </a:t>
            </a:r>
            <a:r>
              <a:rPr lang="en-US" b="1" dirty="0" err="1" smtClean="0">
                <a:solidFill>
                  <a:srgbClr val="FFC000"/>
                </a:solidFill>
              </a:rPr>
              <a:t>JobTracker</a:t>
            </a:r>
            <a:r>
              <a:rPr lang="en-US" dirty="0" smtClean="0"/>
              <a:t> also creates </a:t>
            </a:r>
            <a:r>
              <a:rPr lang="en-US" b="1" dirty="0" smtClean="0">
                <a:solidFill>
                  <a:srgbClr val="FFC000"/>
                </a:solidFill>
              </a:rPr>
              <a:t>reduce</a:t>
            </a:r>
            <a:r>
              <a:rPr lang="en-US" dirty="0" smtClean="0"/>
              <a:t> </a:t>
            </a:r>
            <a:r>
              <a:rPr lang="en-US" b="1" dirty="0" smtClean="0">
                <a:solidFill>
                  <a:srgbClr val="FFC000"/>
                </a:solidFill>
              </a:rPr>
              <a:t>tasks</a:t>
            </a:r>
            <a:r>
              <a:rPr lang="en-US" dirty="0" smtClean="0"/>
              <a:t> and assigns them to </a:t>
            </a:r>
            <a:r>
              <a:rPr lang="en-US" dirty="0" smtClean="0"/>
              <a:t>the </a:t>
            </a:r>
            <a:r>
              <a:rPr lang="en-US" dirty="0" err="1" smtClean="0"/>
              <a:t>TaskTrackers</a:t>
            </a:r>
            <a:endParaRPr lang="en-US" dirty="0" smtClean="0"/>
          </a:p>
          <a:p>
            <a:pPr lvl="1" algn="just"/>
            <a:r>
              <a:rPr lang="en-US" dirty="0" smtClean="0"/>
              <a:t>The number of </a:t>
            </a:r>
            <a:r>
              <a:rPr lang="en-US" b="1" dirty="0" smtClean="0">
                <a:solidFill>
                  <a:srgbClr val="FFC000"/>
                </a:solidFill>
              </a:rPr>
              <a:t>reduce</a:t>
            </a:r>
            <a:r>
              <a:rPr lang="en-US" dirty="0" smtClean="0"/>
              <a:t> </a:t>
            </a:r>
            <a:r>
              <a:rPr lang="en-US" b="1" dirty="0" smtClean="0">
                <a:solidFill>
                  <a:srgbClr val="FFC000"/>
                </a:solidFill>
              </a:rPr>
              <a:t>tasks</a:t>
            </a:r>
            <a:r>
              <a:rPr lang="en-US" dirty="0" smtClean="0"/>
              <a:t> is predetermined by the </a:t>
            </a:r>
            <a:r>
              <a:rPr lang="en-US" b="1" dirty="0" smtClean="0">
                <a:solidFill>
                  <a:srgbClr val="FFC000"/>
                </a:solidFill>
              </a:rPr>
              <a:t>user</a:t>
            </a:r>
            <a:r>
              <a:rPr lang="en-US" b="1" dirty="0" smtClean="0">
                <a:solidFill>
                  <a:srgbClr val="FFC000"/>
                </a:solidFill>
              </a:rPr>
              <a:t>.</a:t>
            </a:r>
            <a:endParaRPr lang="en-US" dirty="0" smtClean="0"/>
          </a:p>
          <a:p>
            <a:pPr lvl="1" algn="just"/>
            <a:r>
              <a:rPr lang="en-US" dirty="0" smtClean="0"/>
              <a:t>There is </a:t>
            </a:r>
            <a:r>
              <a:rPr lang="en-US" b="1" dirty="0" smtClean="0">
                <a:solidFill>
                  <a:srgbClr val="FFC000"/>
                </a:solidFill>
              </a:rPr>
              <a:t>no</a:t>
            </a:r>
            <a:r>
              <a:rPr lang="en-US" dirty="0" smtClean="0"/>
              <a:t> </a:t>
            </a:r>
            <a:r>
              <a:rPr lang="en-US" b="1" dirty="0" smtClean="0">
                <a:solidFill>
                  <a:srgbClr val="FFC000"/>
                </a:solidFill>
              </a:rPr>
              <a:t>locality</a:t>
            </a:r>
            <a:r>
              <a:rPr lang="en-US" dirty="0" smtClean="0"/>
              <a:t> consideration in assigning </a:t>
            </a:r>
            <a:r>
              <a:rPr lang="en-US" dirty="0" smtClean="0"/>
              <a:t>them.</a:t>
            </a:r>
            <a:endParaRPr lang="en-US" b="1" dirty="0" smtClean="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654032"/>
          </a:xfrm>
        </p:spPr>
        <p:txBody>
          <a:bodyPr>
            <a:normAutofit fontScale="90000"/>
          </a:bodyPr>
          <a:lstStyle/>
          <a:p>
            <a:pPr algn="ctr"/>
            <a:r>
              <a:rPr lang="en-US" dirty="0" smtClean="0"/>
              <a:t>Job Scheduling</a:t>
            </a:r>
            <a:endParaRPr lang="en-IN" dirty="0"/>
          </a:p>
        </p:txBody>
      </p:sp>
      <p:pic>
        <p:nvPicPr>
          <p:cNvPr id="91138" name="Picture 2"/>
          <p:cNvPicPr>
            <a:picLocks noChangeAspect="1" noChangeArrowheads="1"/>
          </p:cNvPicPr>
          <p:nvPr/>
        </p:nvPicPr>
        <p:blipFill>
          <a:blip r:embed="rId2"/>
          <a:srcRect/>
          <a:stretch>
            <a:fillRect/>
          </a:stretch>
        </p:blipFill>
        <p:spPr bwMode="auto">
          <a:xfrm>
            <a:off x="428597" y="1214422"/>
            <a:ext cx="8358246" cy="5214974"/>
          </a:xfrm>
          <a:prstGeom prst="rect">
            <a:avLst/>
          </a:prstGeom>
          <a:noFill/>
          <a:ln w="9525">
            <a:noFill/>
            <a:miter lim="800000"/>
            <a:headEnd/>
            <a:tailEnd/>
          </a:ln>
          <a:effec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274638"/>
            <a:ext cx="8076464" cy="725470"/>
          </a:xfrm>
        </p:spPr>
        <p:txBody>
          <a:bodyPr>
            <a:normAutofit fontScale="90000"/>
          </a:bodyPr>
          <a:lstStyle/>
          <a:p>
            <a:pPr algn="ctr"/>
            <a:r>
              <a:rPr lang="en-US" b="1" dirty="0" smtClean="0">
                <a:effectLst/>
              </a:rPr>
              <a:t>Running a Job in Hadoop</a:t>
            </a:r>
            <a:endParaRPr lang="en-US" dirty="0">
              <a:effectLst/>
            </a:endParaRPr>
          </a:p>
        </p:txBody>
      </p:sp>
      <p:sp>
        <p:nvSpPr>
          <p:cNvPr id="3" name="Content Placeholder 2"/>
          <p:cNvSpPr>
            <a:spLocks noGrp="1"/>
          </p:cNvSpPr>
          <p:nvPr>
            <p:ph idx="1"/>
          </p:nvPr>
        </p:nvSpPr>
        <p:spPr>
          <a:xfrm>
            <a:off x="571472" y="1214422"/>
            <a:ext cx="8072494" cy="5357850"/>
          </a:xfrm>
        </p:spPr>
        <p:txBody>
          <a:bodyPr>
            <a:normAutofit/>
          </a:bodyPr>
          <a:lstStyle/>
          <a:p>
            <a:pPr algn="just"/>
            <a:r>
              <a:rPr lang="en-US" b="1" dirty="0" smtClean="0"/>
              <a:t>Task Execution</a:t>
            </a:r>
          </a:p>
          <a:p>
            <a:pPr lvl="1" algn="just"/>
            <a:r>
              <a:rPr lang="en-US" dirty="0" smtClean="0"/>
              <a:t>The control flow to </a:t>
            </a:r>
            <a:r>
              <a:rPr lang="en-US" b="1" dirty="0" smtClean="0">
                <a:solidFill>
                  <a:srgbClr val="FFC000"/>
                </a:solidFill>
              </a:rPr>
              <a:t>execute</a:t>
            </a:r>
            <a:r>
              <a:rPr lang="en-US" dirty="0" smtClean="0"/>
              <a:t> a </a:t>
            </a:r>
            <a:r>
              <a:rPr lang="en-US" b="1" dirty="0" smtClean="0">
                <a:solidFill>
                  <a:srgbClr val="FFC000"/>
                </a:solidFill>
              </a:rPr>
              <a:t>task</a:t>
            </a:r>
            <a:r>
              <a:rPr lang="en-US" dirty="0" smtClean="0"/>
              <a:t> (either map or reduce) </a:t>
            </a:r>
            <a:r>
              <a:rPr lang="en-US" b="1" dirty="0" smtClean="0">
                <a:solidFill>
                  <a:srgbClr val="FFC000"/>
                </a:solidFill>
              </a:rPr>
              <a:t>starts</a:t>
            </a:r>
            <a:r>
              <a:rPr lang="en-US" dirty="0" smtClean="0"/>
              <a:t> </a:t>
            </a:r>
            <a:r>
              <a:rPr lang="en-US" dirty="0" smtClean="0"/>
              <a:t>inside the </a:t>
            </a:r>
            <a:r>
              <a:rPr lang="en-US" b="1" dirty="0" err="1" smtClean="0">
                <a:solidFill>
                  <a:srgbClr val="FFC000"/>
                </a:solidFill>
              </a:rPr>
              <a:t>TaskTracker</a:t>
            </a:r>
            <a:r>
              <a:rPr lang="en-US" dirty="0" smtClean="0"/>
              <a:t> by </a:t>
            </a:r>
            <a:r>
              <a:rPr lang="en-US" b="1" dirty="0" smtClean="0">
                <a:solidFill>
                  <a:srgbClr val="FFC000"/>
                </a:solidFill>
              </a:rPr>
              <a:t>copying</a:t>
            </a:r>
            <a:r>
              <a:rPr lang="en-US" dirty="0" smtClean="0"/>
              <a:t> the job </a:t>
            </a:r>
            <a:r>
              <a:rPr lang="en-US" b="1" dirty="0" smtClean="0">
                <a:solidFill>
                  <a:srgbClr val="FFC000"/>
                </a:solidFill>
              </a:rPr>
              <a:t>JAR</a:t>
            </a:r>
            <a:r>
              <a:rPr lang="en-US" dirty="0" smtClean="0"/>
              <a:t> file to its </a:t>
            </a:r>
            <a:r>
              <a:rPr lang="en-US" b="1" dirty="0" smtClean="0">
                <a:solidFill>
                  <a:srgbClr val="FFC000"/>
                </a:solidFill>
              </a:rPr>
              <a:t>file</a:t>
            </a:r>
            <a:r>
              <a:rPr lang="en-US" dirty="0" smtClean="0"/>
              <a:t> </a:t>
            </a:r>
            <a:r>
              <a:rPr lang="en-US" b="1" dirty="0" smtClean="0">
                <a:solidFill>
                  <a:srgbClr val="FFC000"/>
                </a:solidFill>
              </a:rPr>
              <a:t>system</a:t>
            </a:r>
            <a:r>
              <a:rPr lang="en-US" dirty="0" smtClean="0"/>
              <a:t>.</a:t>
            </a:r>
          </a:p>
          <a:p>
            <a:pPr lvl="1" algn="just"/>
            <a:r>
              <a:rPr lang="en-US" dirty="0" smtClean="0"/>
              <a:t>Instructions inside </a:t>
            </a:r>
            <a:r>
              <a:rPr lang="en-US" dirty="0" smtClean="0"/>
              <a:t>the </a:t>
            </a:r>
            <a:r>
              <a:rPr lang="en-US" b="1" dirty="0" smtClean="0">
                <a:solidFill>
                  <a:srgbClr val="FFC000"/>
                </a:solidFill>
              </a:rPr>
              <a:t>job</a:t>
            </a:r>
            <a:r>
              <a:rPr lang="en-US" dirty="0" smtClean="0"/>
              <a:t> </a:t>
            </a:r>
            <a:r>
              <a:rPr lang="en-US" b="1" dirty="0" smtClean="0">
                <a:solidFill>
                  <a:srgbClr val="FFC000"/>
                </a:solidFill>
              </a:rPr>
              <a:t>JAR</a:t>
            </a:r>
            <a:r>
              <a:rPr lang="en-US" dirty="0" smtClean="0"/>
              <a:t> file are executed after </a:t>
            </a:r>
            <a:r>
              <a:rPr lang="en-US" b="1" dirty="0" smtClean="0">
                <a:solidFill>
                  <a:srgbClr val="FFC000"/>
                </a:solidFill>
              </a:rPr>
              <a:t>launching</a:t>
            </a:r>
            <a:r>
              <a:rPr lang="en-US" dirty="0" smtClean="0"/>
              <a:t> a </a:t>
            </a:r>
            <a:r>
              <a:rPr lang="en-US" b="1" dirty="0" smtClean="0">
                <a:solidFill>
                  <a:srgbClr val="FFC000"/>
                </a:solidFill>
              </a:rPr>
              <a:t>Java Virtual Machine (JVM)</a:t>
            </a:r>
            <a:r>
              <a:rPr lang="en-US" dirty="0" smtClean="0"/>
              <a:t> to run its </a:t>
            </a:r>
            <a:r>
              <a:rPr lang="en-US" b="1" dirty="0" smtClean="0">
                <a:solidFill>
                  <a:srgbClr val="FFC000"/>
                </a:solidFill>
              </a:rPr>
              <a:t>map</a:t>
            </a:r>
            <a:r>
              <a:rPr lang="en-US" dirty="0" smtClean="0"/>
              <a:t> or </a:t>
            </a:r>
            <a:r>
              <a:rPr lang="en-US" b="1" dirty="0" smtClean="0">
                <a:solidFill>
                  <a:srgbClr val="FFC000"/>
                </a:solidFill>
              </a:rPr>
              <a:t>reduce</a:t>
            </a:r>
            <a:r>
              <a:rPr lang="en-US" dirty="0" smtClean="0"/>
              <a:t> task.</a:t>
            </a:r>
            <a:endParaRPr lang="en-US" b="1" dirty="0" smtClean="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654032"/>
          </a:xfrm>
        </p:spPr>
        <p:txBody>
          <a:bodyPr>
            <a:normAutofit fontScale="90000"/>
          </a:bodyPr>
          <a:lstStyle/>
          <a:p>
            <a:pPr algn="ctr"/>
            <a:r>
              <a:rPr lang="en-US" dirty="0" smtClean="0"/>
              <a:t>Job Execution (Map Task) </a:t>
            </a:r>
            <a:endParaRPr lang="en-IN" dirty="0"/>
          </a:p>
        </p:txBody>
      </p:sp>
      <p:pic>
        <p:nvPicPr>
          <p:cNvPr id="92162" name="Picture 2"/>
          <p:cNvPicPr>
            <a:picLocks noChangeAspect="1" noChangeArrowheads="1"/>
          </p:cNvPicPr>
          <p:nvPr/>
        </p:nvPicPr>
        <p:blipFill>
          <a:blip r:embed="rId2"/>
          <a:srcRect/>
          <a:stretch>
            <a:fillRect/>
          </a:stretch>
        </p:blipFill>
        <p:spPr bwMode="auto">
          <a:xfrm>
            <a:off x="500035" y="1071546"/>
            <a:ext cx="8358245" cy="5429288"/>
          </a:xfrm>
          <a:prstGeom prst="rect">
            <a:avLst/>
          </a:prstGeom>
          <a:noFill/>
          <a:ln w="9525">
            <a:noFill/>
            <a:miter lim="800000"/>
            <a:headEnd/>
            <a:tailEnd/>
          </a:ln>
          <a:effec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74638"/>
            <a:ext cx="8505092" cy="654032"/>
          </a:xfrm>
        </p:spPr>
        <p:txBody>
          <a:bodyPr>
            <a:normAutofit fontScale="90000"/>
          </a:bodyPr>
          <a:lstStyle/>
          <a:p>
            <a:pPr algn="ctr"/>
            <a:r>
              <a:rPr lang="en-US" dirty="0" smtClean="0"/>
              <a:t>Job Execution (Reduce Task)</a:t>
            </a:r>
            <a:endParaRPr lang="en-IN" dirty="0"/>
          </a:p>
        </p:txBody>
      </p:sp>
      <p:pic>
        <p:nvPicPr>
          <p:cNvPr id="93186" name="Picture 2"/>
          <p:cNvPicPr>
            <a:picLocks noChangeAspect="1" noChangeArrowheads="1"/>
          </p:cNvPicPr>
          <p:nvPr/>
        </p:nvPicPr>
        <p:blipFill>
          <a:blip r:embed="rId2"/>
          <a:srcRect/>
          <a:stretch>
            <a:fillRect/>
          </a:stretch>
        </p:blipFill>
        <p:spPr bwMode="auto">
          <a:xfrm>
            <a:off x="428596" y="1142984"/>
            <a:ext cx="8286808" cy="5286412"/>
          </a:xfrm>
          <a:prstGeom prst="rect">
            <a:avLst/>
          </a:prstGeom>
          <a:noFill/>
          <a:ln w="9525">
            <a:noFill/>
            <a:miter lim="800000"/>
            <a:headEnd/>
            <a:tailEnd/>
          </a:ln>
          <a:effec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274638"/>
            <a:ext cx="8076464" cy="725470"/>
          </a:xfrm>
        </p:spPr>
        <p:txBody>
          <a:bodyPr>
            <a:normAutofit fontScale="90000"/>
          </a:bodyPr>
          <a:lstStyle/>
          <a:p>
            <a:pPr algn="ctr"/>
            <a:r>
              <a:rPr lang="en-US" b="1" dirty="0" smtClean="0">
                <a:effectLst/>
              </a:rPr>
              <a:t>Running a Job in Hadoop</a:t>
            </a:r>
            <a:endParaRPr lang="en-US" dirty="0">
              <a:effectLst/>
            </a:endParaRPr>
          </a:p>
        </p:txBody>
      </p:sp>
      <p:sp>
        <p:nvSpPr>
          <p:cNvPr id="3" name="Content Placeholder 2"/>
          <p:cNvSpPr>
            <a:spLocks noGrp="1"/>
          </p:cNvSpPr>
          <p:nvPr>
            <p:ph idx="1"/>
          </p:nvPr>
        </p:nvSpPr>
        <p:spPr>
          <a:xfrm>
            <a:off x="571472" y="1214422"/>
            <a:ext cx="8072494" cy="5357850"/>
          </a:xfrm>
        </p:spPr>
        <p:txBody>
          <a:bodyPr>
            <a:normAutofit/>
          </a:bodyPr>
          <a:lstStyle/>
          <a:p>
            <a:pPr algn="just"/>
            <a:r>
              <a:rPr lang="en-US" b="1" dirty="0" smtClean="0"/>
              <a:t>Task running check </a:t>
            </a:r>
            <a:endParaRPr lang="en-US" b="1" dirty="0" smtClean="0"/>
          </a:p>
          <a:p>
            <a:pPr lvl="1" algn="just"/>
            <a:r>
              <a:rPr lang="en-US" dirty="0" smtClean="0"/>
              <a:t>A </a:t>
            </a:r>
            <a:r>
              <a:rPr lang="en-US" b="1" dirty="0" smtClean="0">
                <a:solidFill>
                  <a:srgbClr val="FFC000"/>
                </a:solidFill>
              </a:rPr>
              <a:t>task</a:t>
            </a:r>
            <a:r>
              <a:rPr lang="en-US" dirty="0" smtClean="0"/>
              <a:t> </a:t>
            </a:r>
            <a:r>
              <a:rPr lang="en-US" b="1" dirty="0" smtClean="0">
                <a:solidFill>
                  <a:srgbClr val="FFC000"/>
                </a:solidFill>
              </a:rPr>
              <a:t>running</a:t>
            </a:r>
            <a:r>
              <a:rPr lang="en-US" dirty="0" smtClean="0"/>
              <a:t> </a:t>
            </a:r>
            <a:r>
              <a:rPr lang="en-US" b="1" dirty="0" smtClean="0">
                <a:solidFill>
                  <a:srgbClr val="FFC000"/>
                </a:solidFill>
              </a:rPr>
              <a:t>check</a:t>
            </a:r>
            <a:r>
              <a:rPr lang="en-US" dirty="0" smtClean="0"/>
              <a:t> is performed by </a:t>
            </a:r>
            <a:r>
              <a:rPr lang="en-US" b="1" dirty="0" smtClean="0">
                <a:solidFill>
                  <a:srgbClr val="FFC000"/>
                </a:solidFill>
              </a:rPr>
              <a:t>receiving</a:t>
            </a:r>
            <a:r>
              <a:rPr lang="en-US" dirty="0" smtClean="0"/>
              <a:t> </a:t>
            </a:r>
            <a:r>
              <a:rPr lang="en-US" dirty="0" smtClean="0"/>
              <a:t>periodic </a:t>
            </a:r>
            <a:r>
              <a:rPr lang="en-US" b="1" dirty="0" smtClean="0">
                <a:solidFill>
                  <a:srgbClr val="FFC000"/>
                </a:solidFill>
              </a:rPr>
              <a:t>heartbeat</a:t>
            </a:r>
            <a:r>
              <a:rPr lang="en-US" dirty="0" smtClean="0"/>
              <a:t> </a:t>
            </a:r>
            <a:r>
              <a:rPr lang="en-US" b="1" dirty="0" smtClean="0">
                <a:solidFill>
                  <a:srgbClr val="FFC000"/>
                </a:solidFill>
              </a:rPr>
              <a:t>messages</a:t>
            </a:r>
            <a:r>
              <a:rPr lang="en-US" dirty="0" smtClean="0"/>
              <a:t> to the </a:t>
            </a:r>
            <a:r>
              <a:rPr lang="en-US" b="1" dirty="0" err="1" smtClean="0">
                <a:solidFill>
                  <a:srgbClr val="FFC000"/>
                </a:solidFill>
              </a:rPr>
              <a:t>JobTracker</a:t>
            </a:r>
            <a:r>
              <a:rPr lang="en-US" dirty="0" smtClean="0"/>
              <a:t> from the </a:t>
            </a:r>
            <a:r>
              <a:rPr lang="en-US" b="1" dirty="0" err="1" smtClean="0">
                <a:solidFill>
                  <a:srgbClr val="FFC000"/>
                </a:solidFill>
              </a:rPr>
              <a:t>TaskTrackers</a:t>
            </a:r>
            <a:r>
              <a:rPr lang="en-US" dirty="0" smtClean="0"/>
              <a:t>.</a:t>
            </a:r>
          </a:p>
          <a:p>
            <a:pPr lvl="1" algn="just"/>
            <a:r>
              <a:rPr lang="en-US" dirty="0" smtClean="0"/>
              <a:t>Each heartbeat </a:t>
            </a:r>
            <a:r>
              <a:rPr lang="en-US" dirty="0" smtClean="0"/>
              <a:t>notifies the </a:t>
            </a:r>
            <a:r>
              <a:rPr lang="en-US" b="1" dirty="0" err="1" smtClean="0">
                <a:solidFill>
                  <a:srgbClr val="FFC000"/>
                </a:solidFill>
              </a:rPr>
              <a:t>JobTracker</a:t>
            </a:r>
            <a:r>
              <a:rPr lang="en-US" dirty="0" smtClean="0"/>
              <a:t> that the sending </a:t>
            </a:r>
            <a:r>
              <a:rPr lang="en-US" b="1" dirty="0" err="1" smtClean="0">
                <a:solidFill>
                  <a:srgbClr val="FFC000"/>
                </a:solidFill>
              </a:rPr>
              <a:t>TaskTracker</a:t>
            </a:r>
            <a:r>
              <a:rPr lang="en-US" dirty="0" smtClean="0"/>
              <a:t> is </a:t>
            </a:r>
            <a:r>
              <a:rPr lang="en-US" b="1" dirty="0" smtClean="0">
                <a:solidFill>
                  <a:srgbClr val="FFC000"/>
                </a:solidFill>
              </a:rPr>
              <a:t>alive</a:t>
            </a:r>
            <a:r>
              <a:rPr lang="en-US" dirty="0" smtClean="0"/>
              <a:t>, and whether the </a:t>
            </a:r>
            <a:r>
              <a:rPr lang="en-US" dirty="0" smtClean="0"/>
              <a:t>sending </a:t>
            </a:r>
            <a:r>
              <a:rPr lang="en-US" b="1" dirty="0" err="1" smtClean="0">
                <a:solidFill>
                  <a:srgbClr val="FFC000"/>
                </a:solidFill>
              </a:rPr>
              <a:t>TaskTracker</a:t>
            </a:r>
            <a:r>
              <a:rPr lang="en-US" dirty="0" smtClean="0"/>
              <a:t> </a:t>
            </a:r>
            <a:r>
              <a:rPr lang="en-US" dirty="0" smtClean="0"/>
              <a:t>is </a:t>
            </a:r>
            <a:r>
              <a:rPr lang="en-US" b="1" dirty="0" smtClean="0">
                <a:solidFill>
                  <a:srgbClr val="FFC000"/>
                </a:solidFill>
              </a:rPr>
              <a:t>ready</a:t>
            </a:r>
            <a:r>
              <a:rPr lang="en-US" dirty="0" smtClean="0"/>
              <a:t> to </a:t>
            </a:r>
            <a:r>
              <a:rPr lang="en-US" b="1" dirty="0" smtClean="0">
                <a:solidFill>
                  <a:srgbClr val="FFC000"/>
                </a:solidFill>
              </a:rPr>
              <a:t>run</a:t>
            </a:r>
            <a:r>
              <a:rPr lang="en-US" dirty="0" smtClean="0"/>
              <a:t> a </a:t>
            </a:r>
            <a:r>
              <a:rPr lang="en-US" b="1" dirty="0" smtClean="0">
                <a:solidFill>
                  <a:srgbClr val="FFC000"/>
                </a:solidFill>
              </a:rPr>
              <a:t>new</a:t>
            </a:r>
            <a:r>
              <a:rPr lang="en-US" dirty="0" smtClean="0"/>
              <a:t> </a:t>
            </a:r>
            <a:r>
              <a:rPr lang="en-US" b="1" dirty="0" smtClean="0">
                <a:solidFill>
                  <a:srgbClr val="FFC000"/>
                </a:solidFill>
              </a:rPr>
              <a:t>task.</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071538" y="857232"/>
            <a:ext cx="7010400" cy="5781675"/>
          </a:xfrm>
          <a:prstGeom prst="rect">
            <a:avLst/>
          </a:prstGeom>
          <a:noFill/>
          <a:ln w="9525">
            <a:noFill/>
            <a:miter lim="800000"/>
            <a:headEnd/>
            <a:tailEnd/>
          </a:ln>
          <a:effectLst/>
        </p:spPr>
      </p:pic>
      <p:sp>
        <p:nvSpPr>
          <p:cNvPr id="5" name="Title 4"/>
          <p:cNvSpPr>
            <a:spLocks noGrp="1"/>
          </p:cNvSpPr>
          <p:nvPr>
            <p:ph type="title"/>
          </p:nvPr>
        </p:nvSpPr>
        <p:spPr>
          <a:xfrm>
            <a:off x="457200" y="-24"/>
            <a:ext cx="8229600" cy="1143000"/>
          </a:xfrm>
        </p:spPr>
        <p:txBody>
          <a:bodyPr>
            <a:normAutofit fontScale="90000"/>
          </a:bodyPr>
          <a:lstStyle/>
          <a:p>
            <a:pPr algn="ctr"/>
            <a:r>
              <a:rPr lang="en-IN" dirty="0" smtClean="0"/>
              <a:t>How </a:t>
            </a:r>
            <a:r>
              <a:rPr lang="en-IN" dirty="0" err="1" smtClean="0"/>
              <a:t>Hadoop</a:t>
            </a:r>
            <a:r>
              <a:rPr lang="en-IN" dirty="0" smtClean="0"/>
              <a:t> runs a </a:t>
            </a:r>
            <a:r>
              <a:rPr lang="en-IN" dirty="0" err="1" smtClean="0"/>
              <a:t>MapReduce</a:t>
            </a:r>
            <a:r>
              <a:rPr lang="en-IN" dirty="0" smtClean="0"/>
              <a:t> job?</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381000" y="200025"/>
            <a:ext cx="8393113" cy="925390"/>
          </a:xfrm>
        </p:spPr>
        <p:txBody>
          <a:bodyPr>
            <a:normAutofit/>
          </a:bodyPr>
          <a:lstStyle/>
          <a:p>
            <a:pPr algn="ctr">
              <a:defRPr/>
            </a:pPr>
            <a:r>
              <a:rPr lang="en-US" sz="3600" b="0" dirty="0" smtClean="0">
                <a:effectLst/>
              </a:rPr>
              <a:t>What is MapReduce used for?</a:t>
            </a:r>
          </a:p>
        </p:txBody>
      </p:sp>
      <p:sp>
        <p:nvSpPr>
          <p:cNvPr id="21507" name="Content Placeholder 2"/>
          <p:cNvSpPr>
            <a:spLocks noGrp="1"/>
          </p:cNvSpPr>
          <p:nvPr>
            <p:ph idx="1"/>
          </p:nvPr>
        </p:nvSpPr>
        <p:spPr>
          <a:xfrm>
            <a:off x="675249" y="1193800"/>
            <a:ext cx="8074855" cy="4927600"/>
          </a:xfrm>
        </p:spPr>
        <p:txBody>
          <a:bodyPr/>
          <a:lstStyle/>
          <a:p>
            <a:pPr>
              <a:defRPr/>
            </a:pPr>
            <a:r>
              <a:rPr lang="en-US" dirty="0" smtClean="0"/>
              <a:t>In research:</a:t>
            </a:r>
          </a:p>
          <a:p>
            <a:pPr lvl="1">
              <a:defRPr/>
            </a:pPr>
            <a:r>
              <a:rPr lang="en-US" sz="2200" dirty="0" smtClean="0"/>
              <a:t>Astronomical image analysis (Washington)</a:t>
            </a:r>
          </a:p>
          <a:p>
            <a:pPr lvl="1">
              <a:defRPr/>
            </a:pPr>
            <a:r>
              <a:rPr lang="en-US" sz="2200" dirty="0" smtClean="0"/>
              <a:t>Bioinformatics (Maryland)</a:t>
            </a:r>
          </a:p>
          <a:p>
            <a:pPr lvl="1">
              <a:defRPr/>
            </a:pPr>
            <a:r>
              <a:rPr lang="en-US" sz="2200" dirty="0" smtClean="0"/>
              <a:t>Analyzing Wikipedia conflicts (PARC)</a:t>
            </a:r>
          </a:p>
          <a:p>
            <a:pPr lvl="1">
              <a:defRPr/>
            </a:pPr>
            <a:r>
              <a:rPr lang="en-US" sz="2200" dirty="0" smtClean="0"/>
              <a:t>Natural language processing (CMU) </a:t>
            </a:r>
          </a:p>
          <a:p>
            <a:pPr lvl="1">
              <a:defRPr/>
            </a:pPr>
            <a:r>
              <a:rPr lang="en-US" sz="2200" dirty="0" smtClean="0"/>
              <a:t>Particle physics (Nebraska)</a:t>
            </a:r>
          </a:p>
          <a:p>
            <a:pPr lvl="1">
              <a:defRPr/>
            </a:pPr>
            <a:r>
              <a:rPr lang="en-US" sz="2200" dirty="0" smtClean="0"/>
              <a:t>Ocean climate simulation (Washington)</a:t>
            </a:r>
          </a:p>
          <a:p>
            <a:pPr lvl="1">
              <a:defRPr/>
            </a:pPr>
            <a:r>
              <a:rPr lang="en-US" sz="2200" dirty="0" smtClean="0">
                <a:solidFill>
                  <a:srgbClr val="FF0000"/>
                </a:solidFill>
              </a:rPr>
              <a:t>&lt;Your application here&gt;</a:t>
            </a:r>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381000" y="200025"/>
            <a:ext cx="8393113" cy="942959"/>
          </a:xfrm>
        </p:spPr>
        <p:txBody>
          <a:bodyPr>
            <a:normAutofit/>
          </a:bodyPr>
          <a:lstStyle/>
          <a:p>
            <a:pPr algn="ctr">
              <a:defRPr/>
            </a:pPr>
            <a:r>
              <a:rPr lang="en-US" sz="4000" b="0" dirty="0" smtClean="0">
                <a:effectLst/>
              </a:rPr>
              <a:t>Challenges</a:t>
            </a:r>
          </a:p>
        </p:txBody>
      </p:sp>
      <p:sp>
        <p:nvSpPr>
          <p:cNvPr id="26627" name="Content Placeholder 2"/>
          <p:cNvSpPr>
            <a:spLocks noGrp="1"/>
          </p:cNvSpPr>
          <p:nvPr>
            <p:ph idx="1"/>
          </p:nvPr>
        </p:nvSpPr>
        <p:spPr>
          <a:xfrm>
            <a:off x="304800" y="1295400"/>
            <a:ext cx="8534400" cy="4949825"/>
          </a:xfrm>
        </p:spPr>
        <p:txBody>
          <a:bodyPr>
            <a:normAutofit fontScale="92500" lnSpcReduction="10000"/>
          </a:bodyPr>
          <a:lstStyle/>
          <a:p>
            <a:pPr marL="0" indent="0">
              <a:buFont typeface="Wingdings" pitchFamily="2" charset="2"/>
              <a:buNone/>
              <a:defRPr/>
            </a:pPr>
            <a:r>
              <a:rPr lang="en-US" dirty="0" smtClean="0">
                <a:effectLst/>
              </a:rPr>
              <a:t>Cheap nodes fail, especially if you have many</a:t>
            </a:r>
          </a:p>
          <a:p>
            <a:pPr marL="1030287" lvl="1" indent="-457200">
              <a:buFont typeface="+mj-lt"/>
              <a:buAutoNum type="arabicPeriod"/>
              <a:defRPr/>
            </a:pPr>
            <a:r>
              <a:rPr lang="en-US" dirty="0" smtClean="0">
                <a:effectLst/>
              </a:rPr>
              <a:t>Mean time between failures for 1 node = 3 years</a:t>
            </a:r>
          </a:p>
          <a:p>
            <a:pPr marL="1030287" lvl="1" indent="-457200">
              <a:buFont typeface="+mj-lt"/>
              <a:buAutoNum type="arabicPeriod"/>
              <a:defRPr/>
            </a:pPr>
            <a:r>
              <a:rPr lang="en-US" dirty="0" smtClean="0">
                <a:effectLst/>
              </a:rPr>
              <a:t>Mean time between failures for 1000 nodes = 1 day</a:t>
            </a:r>
          </a:p>
          <a:p>
            <a:pPr marL="1030287" lvl="1" indent="-457200">
              <a:buFont typeface="+mj-lt"/>
              <a:buAutoNum type="arabicPeriod"/>
              <a:defRPr/>
            </a:pPr>
            <a:r>
              <a:rPr lang="en-US" u="sng" dirty="0" smtClean="0">
                <a:effectLst/>
              </a:rPr>
              <a:t>Solution:</a:t>
            </a:r>
            <a:r>
              <a:rPr lang="en-US" dirty="0" smtClean="0">
                <a:effectLst/>
              </a:rPr>
              <a:t> Build fault-tolerance into system</a:t>
            </a:r>
          </a:p>
          <a:p>
            <a:pPr>
              <a:buFont typeface="+mj-lt"/>
              <a:buAutoNum type="arabicPeriod"/>
              <a:defRPr/>
            </a:pPr>
            <a:endParaRPr lang="en-US" sz="1500" dirty="0" smtClean="0">
              <a:effectLst/>
            </a:endParaRPr>
          </a:p>
          <a:p>
            <a:pPr marL="0" indent="0">
              <a:buFont typeface="Wingdings" pitchFamily="2" charset="2"/>
              <a:buNone/>
              <a:defRPr/>
            </a:pPr>
            <a:r>
              <a:rPr lang="en-US" dirty="0" smtClean="0">
                <a:effectLst/>
              </a:rPr>
              <a:t>Commodity network = low bandwidth</a:t>
            </a:r>
          </a:p>
          <a:p>
            <a:pPr marL="1030287" lvl="1" indent="-457200">
              <a:buFont typeface="+mj-lt"/>
              <a:buAutoNum type="arabicPeriod"/>
              <a:defRPr/>
            </a:pPr>
            <a:r>
              <a:rPr lang="en-US" u="sng" dirty="0" smtClean="0">
                <a:effectLst/>
              </a:rPr>
              <a:t>Solution:</a:t>
            </a:r>
            <a:r>
              <a:rPr lang="en-US" dirty="0" smtClean="0">
                <a:effectLst/>
              </a:rPr>
              <a:t> Push computation to the data</a:t>
            </a:r>
          </a:p>
          <a:p>
            <a:pPr>
              <a:buFont typeface="+mj-lt"/>
              <a:buAutoNum type="arabicPeriod"/>
              <a:defRPr/>
            </a:pPr>
            <a:endParaRPr lang="en-US" sz="1500" dirty="0" smtClean="0">
              <a:effectLst/>
            </a:endParaRPr>
          </a:p>
          <a:p>
            <a:pPr marL="0" indent="0">
              <a:buFont typeface="Wingdings" pitchFamily="2" charset="2"/>
              <a:buNone/>
              <a:defRPr/>
            </a:pPr>
            <a:r>
              <a:rPr lang="en-US" dirty="0" smtClean="0">
                <a:effectLst/>
              </a:rPr>
              <a:t>Programming distributed systems is hard</a:t>
            </a:r>
          </a:p>
          <a:p>
            <a:pPr marL="1030287" lvl="1" indent="-457200">
              <a:buFont typeface="+mj-lt"/>
              <a:buAutoNum type="arabicPeriod"/>
              <a:defRPr/>
            </a:pPr>
            <a:r>
              <a:rPr lang="en-US" u="sng" dirty="0" smtClean="0">
                <a:effectLst/>
              </a:rPr>
              <a:t>Solution:</a:t>
            </a:r>
            <a:r>
              <a:rPr lang="en-US" dirty="0" smtClean="0">
                <a:effectLst/>
              </a:rPr>
              <a:t> Data-parallel programming model: users write “map” &amp; “reduce” functions, system distributes work and handles faults</a:t>
            </a:r>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00025"/>
            <a:ext cx="8393113" cy="871521"/>
          </a:xfrm>
        </p:spPr>
        <p:txBody>
          <a:bodyPr>
            <a:noAutofit/>
          </a:bodyPr>
          <a:lstStyle/>
          <a:p>
            <a:pPr algn="ctr">
              <a:defRPr/>
            </a:pPr>
            <a:r>
              <a:rPr lang="en-US" sz="4000" b="0" dirty="0" smtClean="0">
                <a:effectLst/>
              </a:rPr>
              <a:t>Summary</a:t>
            </a:r>
            <a:endParaRPr lang="en-US" sz="4000" b="0" dirty="0">
              <a:effectLst/>
            </a:endParaRPr>
          </a:p>
        </p:txBody>
      </p:sp>
      <p:sp>
        <p:nvSpPr>
          <p:cNvPr id="5" name="Content Placeholder 2"/>
          <p:cNvSpPr>
            <a:spLocks noGrp="1"/>
          </p:cNvSpPr>
          <p:nvPr>
            <p:ph idx="1"/>
          </p:nvPr>
        </p:nvSpPr>
        <p:spPr>
          <a:xfrm>
            <a:off x="381000" y="1000108"/>
            <a:ext cx="8388350" cy="5643602"/>
          </a:xfrm>
        </p:spPr>
        <p:txBody>
          <a:bodyPr>
            <a:noAutofit/>
          </a:bodyPr>
          <a:lstStyle/>
          <a:p>
            <a:pPr>
              <a:defRPr/>
            </a:pPr>
            <a:r>
              <a:rPr lang="en-US" sz="3000" dirty="0" smtClean="0"/>
              <a:t>Process flow in MapReduce</a:t>
            </a:r>
          </a:p>
          <a:p>
            <a:pPr>
              <a:defRPr/>
            </a:pPr>
            <a:r>
              <a:rPr lang="en-US" sz="3000" dirty="0" smtClean="0"/>
              <a:t>Motivation for Programming Paradigm</a:t>
            </a:r>
          </a:p>
          <a:p>
            <a:pPr>
              <a:defRPr/>
            </a:pPr>
            <a:r>
              <a:rPr lang="en-US" sz="3000" dirty="0" smtClean="0"/>
              <a:t>MapReduce</a:t>
            </a:r>
          </a:p>
          <a:p>
            <a:pPr lvl="1">
              <a:defRPr/>
            </a:pPr>
            <a:r>
              <a:rPr lang="en-US" sz="3000" dirty="0" smtClean="0"/>
              <a:t>MapReduce Operational Steps</a:t>
            </a:r>
          </a:p>
          <a:p>
            <a:pPr>
              <a:defRPr/>
            </a:pPr>
            <a:r>
              <a:rPr lang="en-US" sz="3000" dirty="0" smtClean="0"/>
              <a:t>Twister : Iterative MapReduce</a:t>
            </a:r>
          </a:p>
          <a:p>
            <a:pPr>
              <a:defRPr/>
            </a:pPr>
            <a:r>
              <a:rPr lang="en-US" sz="3000" dirty="0" smtClean="0"/>
              <a:t>Hadoop</a:t>
            </a:r>
          </a:p>
          <a:p>
            <a:pPr lvl="1">
              <a:defRPr/>
            </a:pPr>
            <a:r>
              <a:rPr lang="en-US" sz="3000" dirty="0" smtClean="0"/>
              <a:t>HDFS Architecture</a:t>
            </a:r>
          </a:p>
          <a:p>
            <a:pPr lvl="1">
              <a:defRPr/>
            </a:pPr>
            <a:r>
              <a:rPr lang="en-US" sz="3000" dirty="0" smtClean="0"/>
              <a:t>Read and Write Operations in HDFS</a:t>
            </a:r>
          </a:p>
          <a:p>
            <a:pPr lvl="1">
              <a:defRPr/>
            </a:pPr>
            <a:r>
              <a:rPr lang="en-US" sz="3000" dirty="0" smtClean="0"/>
              <a:t>MapReduce Architecture in Hadoop</a:t>
            </a:r>
          </a:p>
          <a:p>
            <a:pPr lvl="1">
              <a:defRPr/>
            </a:pPr>
            <a:r>
              <a:rPr lang="en-US" sz="3000" dirty="0" smtClean="0"/>
              <a:t>Running a job in Hadoop</a:t>
            </a:r>
          </a:p>
          <a:p>
            <a:pPr lvl="1">
              <a:defRPr/>
            </a:pPr>
            <a:r>
              <a:rPr lang="en-US" sz="3000" dirty="0" smtClean="0"/>
              <a:t>Challenges</a:t>
            </a:r>
          </a:p>
          <a:p>
            <a:pPr lvl="1">
              <a:defRPr/>
            </a:pPr>
            <a:endParaRPr lang="en-US" sz="3000" dirty="0" smtClean="0"/>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7" name="Text Box 9"/>
          <p:cNvSpPr txBox="1">
            <a:spLocks noChangeArrowheads="1"/>
          </p:cNvSpPr>
          <p:nvPr/>
        </p:nvSpPr>
        <p:spPr bwMode="auto">
          <a:xfrm>
            <a:off x="7361238" y="6102350"/>
            <a:ext cx="1263650" cy="366713"/>
          </a:xfrm>
          <a:prstGeom prst="rect">
            <a:avLst/>
          </a:prstGeom>
          <a:noFill/>
          <a:ln w="9525">
            <a:noFill/>
            <a:miter lim="800000"/>
            <a:headEnd/>
            <a:tailEnd/>
          </a:ln>
          <a:effectLst/>
        </p:spPr>
        <p:txBody>
          <a:bodyPr>
            <a:spAutoFit/>
          </a:bodyPr>
          <a:lstStyle/>
          <a:p>
            <a:pPr eaLnBrk="0" hangingPunct="0"/>
            <a:endParaRPr lang="en-US"/>
          </a:p>
        </p:txBody>
      </p:sp>
      <p:sp>
        <p:nvSpPr>
          <p:cNvPr id="7" name="Title 6"/>
          <p:cNvSpPr>
            <a:spLocks noGrp="1"/>
          </p:cNvSpPr>
          <p:nvPr>
            <p:ph type="title"/>
          </p:nvPr>
        </p:nvSpPr>
        <p:spPr>
          <a:xfrm>
            <a:off x="1435608" y="274638"/>
            <a:ext cx="7498080" cy="725470"/>
          </a:xfrm>
        </p:spPr>
        <p:txBody>
          <a:bodyPr>
            <a:normAutofit fontScale="90000"/>
          </a:bodyPr>
          <a:lstStyle/>
          <a:p>
            <a:pPr algn="ctr"/>
            <a:r>
              <a:rPr lang="en-US" dirty="0" smtClean="0"/>
              <a:t>References</a:t>
            </a:r>
            <a:endParaRPr lang="en-IN" dirty="0"/>
          </a:p>
        </p:txBody>
      </p:sp>
      <p:sp>
        <p:nvSpPr>
          <p:cNvPr id="5" name="Text Placeholder 4"/>
          <p:cNvSpPr>
            <a:spLocks noGrp="1"/>
          </p:cNvSpPr>
          <p:nvPr>
            <p:ph idx="1"/>
          </p:nvPr>
        </p:nvSpPr>
        <p:spPr>
          <a:xfrm>
            <a:off x="571472" y="1285860"/>
            <a:ext cx="8362216" cy="4962540"/>
          </a:xfrm>
        </p:spPr>
        <p:txBody>
          <a:bodyPr>
            <a:normAutofit/>
          </a:bodyPr>
          <a:lstStyle/>
          <a:p>
            <a:r>
              <a:rPr lang="en-US" dirty="0" smtClean="0"/>
              <a:t>Hadoop: </a:t>
            </a:r>
            <a:r>
              <a:rPr lang="en-US" dirty="0" smtClean="0">
                <a:hlinkClick r:id="rId2"/>
              </a:rPr>
              <a:t>http://hadoop.apache.org/core/</a:t>
            </a:r>
            <a:r>
              <a:rPr lang="en-US" dirty="0" smtClean="0"/>
              <a:t> </a:t>
            </a:r>
          </a:p>
          <a:p>
            <a:endParaRPr lang="en-US" dirty="0" smtClean="0"/>
          </a:p>
          <a:p>
            <a:r>
              <a:rPr lang="en-US" dirty="0" smtClean="0">
                <a:hlinkClick r:id="rId3"/>
              </a:rPr>
              <a:t>http://hadoop.apache.org/docs/r1.2.1/hdfs_design.html</a:t>
            </a:r>
            <a:endParaRPr lang="en-US" dirty="0" smtClean="0"/>
          </a:p>
          <a:p>
            <a:endParaRPr lang="en-IN" dirty="0" smtClean="0"/>
          </a:p>
          <a:p>
            <a:r>
              <a:rPr lang="en-IN" dirty="0" smtClean="0">
                <a:hlinkClick r:id="rId4"/>
              </a:rPr>
              <a:t>https://www.packtpub.com/books/content/hdfs-and-mapreduce</a:t>
            </a:r>
            <a:endParaRPr lang="en-IN"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78392" y="2600325"/>
            <a:ext cx="6400800" cy="1400179"/>
          </a:xfrm>
        </p:spPr>
        <p:txBody>
          <a:bodyPr/>
          <a:lstStyle/>
          <a:p>
            <a:pPr algn="ctr"/>
            <a:r>
              <a:rPr lang="en-US" dirty="0" smtClean="0"/>
              <a:t>Thank You</a:t>
            </a:r>
            <a:r>
              <a:rPr lang="en-IN" dirty="0" smtClean="0"/>
              <a:t/>
            </a:r>
            <a:br>
              <a:rPr lang="en-IN" dirty="0" smtClean="0"/>
            </a:b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374650" y="304800"/>
            <a:ext cx="8393113" cy="646113"/>
          </a:xfrm>
        </p:spPr>
        <p:txBody>
          <a:bodyPr>
            <a:normAutofit fontScale="90000"/>
          </a:bodyPr>
          <a:lstStyle/>
          <a:p>
            <a:pPr algn="ctr">
              <a:defRPr/>
            </a:pPr>
            <a:r>
              <a:rPr lang="en-US" altLang="zh-CN" sz="4000" b="0" dirty="0" smtClean="0">
                <a:effectLst/>
                <a:ea typeface="宋体" pitchFamily="2" charset="-122"/>
              </a:rPr>
              <a:t>Map Reduce Architecture</a:t>
            </a:r>
            <a:endParaRPr lang="en-US" altLang="zh-CN" sz="4000" b="0" dirty="0">
              <a:effectLst/>
              <a:ea typeface="宋体" pitchFamily="2" charset="-122"/>
            </a:endParaRPr>
          </a:p>
        </p:txBody>
      </p:sp>
      <p:graphicFrame>
        <p:nvGraphicFramePr>
          <p:cNvPr id="13333" name="Object 35"/>
          <p:cNvGraphicFramePr>
            <a:graphicFrameLocks noGrp="1" noChangeAspect="1"/>
          </p:cNvGraphicFramePr>
          <p:nvPr>
            <p:ph idx="1"/>
          </p:nvPr>
        </p:nvGraphicFramePr>
        <p:xfrm>
          <a:off x="4976813" y="3581400"/>
          <a:ext cx="414337" cy="533400"/>
        </p:xfrm>
        <a:graphic>
          <a:graphicData uri="http://schemas.openxmlformats.org/presentationml/2006/ole">
            <p:oleObj spid="_x0000_s71682" name="Visio" r:id="rId4" imgW="413918" imgH="534010" progId="">
              <p:embed/>
            </p:oleObj>
          </a:graphicData>
        </a:graphic>
      </p:graphicFrame>
      <p:grpSp>
        <p:nvGrpSpPr>
          <p:cNvPr id="2" name="Group 1"/>
          <p:cNvGrpSpPr>
            <a:grpSpLocks/>
          </p:cNvGrpSpPr>
          <p:nvPr/>
        </p:nvGrpSpPr>
        <p:grpSpPr bwMode="auto">
          <a:xfrm>
            <a:off x="822325" y="1039813"/>
            <a:ext cx="7194550" cy="5449887"/>
            <a:chOff x="1524000" y="1255713"/>
            <a:chExt cx="7194550" cy="5449887"/>
          </a:xfrm>
        </p:grpSpPr>
        <p:sp>
          <p:nvSpPr>
            <p:cNvPr id="13316" name="Rectangle 6"/>
            <p:cNvSpPr>
              <a:spLocks noChangeArrowheads="1"/>
            </p:cNvSpPr>
            <p:nvPr/>
          </p:nvSpPr>
          <p:spPr bwMode="auto">
            <a:xfrm>
              <a:off x="4495800" y="1981200"/>
              <a:ext cx="1295400" cy="609600"/>
            </a:xfrm>
            <a:prstGeom prst="rect">
              <a:avLst/>
            </a:prstGeom>
            <a:solidFill>
              <a:schemeClr val="folHlink"/>
            </a:solidFill>
            <a:ln w="9525">
              <a:solidFill>
                <a:schemeClr val="tx1"/>
              </a:solidFill>
              <a:miter lim="800000"/>
              <a:headEnd/>
              <a:tailEnd/>
            </a:ln>
            <a:effectLst/>
          </p:spPr>
          <p:txBody>
            <a:bodyPr wrap="none" anchor="ctr"/>
            <a:lstStyle/>
            <a:p>
              <a:pPr algn="ctr"/>
              <a:r>
                <a:rPr lang="en-US" altLang="zh-CN">
                  <a:ea typeface="宋体" pitchFamily="2" charset="-122"/>
                </a:rPr>
                <a:t>Job tracker</a:t>
              </a:r>
            </a:p>
          </p:txBody>
        </p:sp>
        <p:sp>
          <p:nvSpPr>
            <p:cNvPr id="13317" name="Rectangle 7"/>
            <p:cNvSpPr>
              <a:spLocks noChangeArrowheads="1"/>
            </p:cNvSpPr>
            <p:nvPr/>
          </p:nvSpPr>
          <p:spPr bwMode="auto">
            <a:xfrm>
              <a:off x="1981200" y="4267200"/>
              <a:ext cx="13716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a:solidFill>
                    <a:schemeClr val="bg1"/>
                  </a:solidFill>
                  <a:ea typeface="宋体" pitchFamily="2" charset="-122"/>
                </a:rPr>
                <a:t>Task tracker</a:t>
              </a:r>
            </a:p>
          </p:txBody>
        </p:sp>
        <p:sp>
          <p:nvSpPr>
            <p:cNvPr id="13318" name="Rectangle 8"/>
            <p:cNvSpPr>
              <a:spLocks noChangeArrowheads="1"/>
            </p:cNvSpPr>
            <p:nvPr/>
          </p:nvSpPr>
          <p:spPr bwMode="auto">
            <a:xfrm>
              <a:off x="4495800" y="4267200"/>
              <a:ext cx="12954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a:solidFill>
                    <a:schemeClr val="bg1"/>
                  </a:solidFill>
                  <a:ea typeface="宋体" pitchFamily="2" charset="-122"/>
                </a:rPr>
                <a:t>Task tracker</a:t>
              </a:r>
            </a:p>
          </p:txBody>
        </p:sp>
        <p:sp>
          <p:nvSpPr>
            <p:cNvPr id="13319" name="Rectangle 9"/>
            <p:cNvSpPr>
              <a:spLocks noChangeArrowheads="1"/>
            </p:cNvSpPr>
            <p:nvPr/>
          </p:nvSpPr>
          <p:spPr bwMode="auto">
            <a:xfrm>
              <a:off x="7086600" y="4267200"/>
              <a:ext cx="12954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a:solidFill>
                    <a:schemeClr val="bg1"/>
                  </a:solidFill>
                  <a:ea typeface="宋体" pitchFamily="2" charset="-122"/>
                </a:rPr>
                <a:t>Task tracker</a:t>
              </a:r>
            </a:p>
          </p:txBody>
        </p:sp>
        <p:sp>
          <p:nvSpPr>
            <p:cNvPr id="13320" name="Rectangle 10"/>
            <p:cNvSpPr>
              <a:spLocks noChangeArrowheads="1"/>
            </p:cNvSpPr>
            <p:nvPr/>
          </p:nvSpPr>
          <p:spPr bwMode="auto">
            <a:xfrm>
              <a:off x="4343400" y="1676400"/>
              <a:ext cx="3124200" cy="1371600"/>
            </a:xfrm>
            <a:prstGeom prst="rect">
              <a:avLst/>
            </a:prstGeom>
            <a:noFill/>
            <a:ln w="9525">
              <a:solidFill>
                <a:schemeClr val="tx1"/>
              </a:solidFill>
              <a:prstDash val="dash"/>
              <a:miter lim="800000"/>
              <a:headEnd/>
              <a:tailEnd/>
            </a:ln>
            <a:effectLst/>
          </p:spPr>
          <p:txBody>
            <a:bodyPr wrap="none" anchor="ctr"/>
            <a:lstStyle/>
            <a:p>
              <a:endParaRPr lang="en-US"/>
            </a:p>
          </p:txBody>
        </p:sp>
        <p:sp>
          <p:nvSpPr>
            <p:cNvPr id="13321" name="Rectangle 11"/>
            <p:cNvSpPr>
              <a:spLocks noChangeArrowheads="1"/>
            </p:cNvSpPr>
            <p:nvPr/>
          </p:nvSpPr>
          <p:spPr bwMode="auto">
            <a:xfrm>
              <a:off x="1752600" y="4038600"/>
              <a:ext cx="1828800" cy="2667000"/>
            </a:xfrm>
            <a:prstGeom prst="rect">
              <a:avLst/>
            </a:prstGeom>
            <a:noFill/>
            <a:ln w="9525">
              <a:solidFill>
                <a:schemeClr val="tx1"/>
              </a:solidFill>
              <a:prstDash val="dash"/>
              <a:miter lim="800000"/>
              <a:headEnd/>
              <a:tailEnd/>
            </a:ln>
            <a:effectLst/>
          </p:spPr>
          <p:txBody>
            <a:bodyPr wrap="none" anchor="ctr"/>
            <a:lstStyle/>
            <a:p>
              <a:endParaRPr lang="en-US"/>
            </a:p>
          </p:txBody>
        </p:sp>
        <p:sp>
          <p:nvSpPr>
            <p:cNvPr id="13322" name="Rectangle 12"/>
            <p:cNvSpPr>
              <a:spLocks noChangeArrowheads="1"/>
            </p:cNvSpPr>
            <p:nvPr/>
          </p:nvSpPr>
          <p:spPr bwMode="auto">
            <a:xfrm>
              <a:off x="4191000" y="4038600"/>
              <a:ext cx="1828800" cy="2667000"/>
            </a:xfrm>
            <a:prstGeom prst="rect">
              <a:avLst/>
            </a:prstGeom>
            <a:noFill/>
            <a:ln w="9525">
              <a:solidFill>
                <a:schemeClr val="tx1"/>
              </a:solidFill>
              <a:prstDash val="dash"/>
              <a:miter lim="800000"/>
              <a:headEnd/>
              <a:tailEnd/>
            </a:ln>
            <a:effectLst/>
          </p:spPr>
          <p:txBody>
            <a:bodyPr wrap="none" anchor="ctr"/>
            <a:lstStyle/>
            <a:p>
              <a:endParaRPr lang="en-US"/>
            </a:p>
          </p:txBody>
        </p:sp>
        <p:sp>
          <p:nvSpPr>
            <p:cNvPr id="13323" name="Rectangle 13"/>
            <p:cNvSpPr>
              <a:spLocks noChangeArrowheads="1"/>
            </p:cNvSpPr>
            <p:nvPr/>
          </p:nvSpPr>
          <p:spPr bwMode="auto">
            <a:xfrm>
              <a:off x="6858000" y="4038600"/>
              <a:ext cx="1828800" cy="2667000"/>
            </a:xfrm>
            <a:prstGeom prst="rect">
              <a:avLst/>
            </a:prstGeom>
            <a:noFill/>
            <a:ln w="9525">
              <a:solidFill>
                <a:schemeClr val="tx1"/>
              </a:solidFill>
              <a:prstDash val="dash"/>
              <a:miter lim="800000"/>
              <a:headEnd/>
              <a:tailEnd/>
            </a:ln>
            <a:effectLst/>
          </p:spPr>
          <p:txBody>
            <a:bodyPr wrap="none" anchor="ctr"/>
            <a:lstStyle/>
            <a:p>
              <a:endParaRPr lang="en-US"/>
            </a:p>
          </p:txBody>
        </p:sp>
        <p:sp>
          <p:nvSpPr>
            <p:cNvPr id="13324" name="Text Box 14"/>
            <p:cNvSpPr txBox="1">
              <a:spLocks noChangeArrowheads="1"/>
            </p:cNvSpPr>
            <p:nvPr/>
          </p:nvSpPr>
          <p:spPr bwMode="auto">
            <a:xfrm>
              <a:off x="6384925" y="1255713"/>
              <a:ext cx="1454150" cy="366712"/>
            </a:xfrm>
            <a:prstGeom prst="rect">
              <a:avLst/>
            </a:prstGeom>
            <a:noFill/>
            <a:ln w="9525">
              <a:noFill/>
              <a:miter lim="800000"/>
              <a:headEnd/>
              <a:tailEnd/>
            </a:ln>
            <a:effectLst/>
          </p:spPr>
          <p:txBody>
            <a:bodyPr wrap="none">
              <a:spAutoFit/>
            </a:bodyPr>
            <a:lstStyle/>
            <a:p>
              <a:r>
                <a:rPr lang="en-US" altLang="zh-CN">
                  <a:ea typeface="宋体" pitchFamily="2" charset="-122"/>
                </a:rPr>
                <a:t>Master node</a:t>
              </a:r>
            </a:p>
          </p:txBody>
        </p:sp>
        <p:sp>
          <p:nvSpPr>
            <p:cNvPr id="13325" name="Text Box 15"/>
            <p:cNvSpPr txBox="1">
              <a:spLocks noChangeArrowheads="1"/>
            </p:cNvSpPr>
            <p:nvPr/>
          </p:nvSpPr>
          <p:spPr bwMode="auto">
            <a:xfrm>
              <a:off x="1981200" y="3657600"/>
              <a:ext cx="1517650" cy="366713"/>
            </a:xfrm>
            <a:prstGeom prst="rect">
              <a:avLst/>
            </a:prstGeom>
            <a:noFill/>
            <a:ln w="9525">
              <a:noFill/>
              <a:miter lim="800000"/>
              <a:headEnd/>
              <a:tailEnd/>
            </a:ln>
            <a:effectLst/>
          </p:spPr>
          <p:txBody>
            <a:bodyPr wrap="none">
              <a:spAutoFit/>
            </a:bodyPr>
            <a:lstStyle/>
            <a:p>
              <a:r>
                <a:rPr lang="en-US" altLang="zh-CN">
                  <a:ea typeface="宋体" pitchFamily="2" charset="-122"/>
                </a:rPr>
                <a:t>Slave node 1</a:t>
              </a:r>
            </a:p>
          </p:txBody>
        </p:sp>
        <p:sp>
          <p:nvSpPr>
            <p:cNvPr id="13326" name="Text Box 16"/>
            <p:cNvSpPr txBox="1">
              <a:spLocks noChangeArrowheads="1"/>
            </p:cNvSpPr>
            <p:nvPr/>
          </p:nvSpPr>
          <p:spPr bwMode="auto">
            <a:xfrm>
              <a:off x="4495800" y="3595688"/>
              <a:ext cx="1517650" cy="366712"/>
            </a:xfrm>
            <a:prstGeom prst="rect">
              <a:avLst/>
            </a:prstGeom>
            <a:noFill/>
            <a:ln w="9525">
              <a:noFill/>
              <a:miter lim="800000"/>
              <a:headEnd/>
              <a:tailEnd/>
            </a:ln>
            <a:effectLst/>
          </p:spPr>
          <p:txBody>
            <a:bodyPr wrap="none">
              <a:spAutoFit/>
            </a:bodyPr>
            <a:lstStyle/>
            <a:p>
              <a:r>
                <a:rPr lang="en-US" altLang="zh-CN">
                  <a:ea typeface="宋体" pitchFamily="2" charset="-122"/>
                </a:rPr>
                <a:t>Slave node 2</a:t>
              </a:r>
            </a:p>
          </p:txBody>
        </p:sp>
        <p:sp>
          <p:nvSpPr>
            <p:cNvPr id="13327" name="Text Box 17"/>
            <p:cNvSpPr txBox="1">
              <a:spLocks noChangeArrowheads="1"/>
            </p:cNvSpPr>
            <p:nvPr/>
          </p:nvSpPr>
          <p:spPr bwMode="auto">
            <a:xfrm>
              <a:off x="7162800" y="3581400"/>
              <a:ext cx="1555750" cy="366713"/>
            </a:xfrm>
            <a:prstGeom prst="rect">
              <a:avLst/>
            </a:prstGeom>
            <a:noFill/>
            <a:ln w="9525">
              <a:noFill/>
              <a:miter lim="800000"/>
              <a:headEnd/>
              <a:tailEnd/>
            </a:ln>
            <a:effectLst/>
          </p:spPr>
          <p:txBody>
            <a:bodyPr wrap="none">
              <a:spAutoFit/>
            </a:bodyPr>
            <a:lstStyle/>
            <a:p>
              <a:r>
                <a:rPr lang="en-US" altLang="zh-CN">
                  <a:ea typeface="宋体" pitchFamily="2" charset="-122"/>
                </a:rPr>
                <a:t>Slave node N</a:t>
              </a:r>
            </a:p>
          </p:txBody>
        </p:sp>
        <p:sp>
          <p:nvSpPr>
            <p:cNvPr id="13328" name="Line 19"/>
            <p:cNvSpPr>
              <a:spLocks noChangeShapeType="1"/>
            </p:cNvSpPr>
            <p:nvPr/>
          </p:nvSpPr>
          <p:spPr bwMode="auto">
            <a:xfrm>
              <a:off x="2590800" y="4876800"/>
              <a:ext cx="0" cy="457200"/>
            </a:xfrm>
            <a:prstGeom prst="line">
              <a:avLst/>
            </a:prstGeom>
            <a:noFill/>
            <a:ln w="9525">
              <a:solidFill>
                <a:schemeClr val="tx1"/>
              </a:solidFill>
              <a:round/>
              <a:headEnd/>
              <a:tailEnd type="triangle" w="med" len="med"/>
            </a:ln>
            <a:effectLst/>
          </p:spPr>
          <p:txBody>
            <a:bodyPr/>
            <a:lstStyle/>
            <a:p>
              <a:endParaRPr lang="en-US"/>
            </a:p>
          </p:txBody>
        </p:sp>
        <p:sp>
          <p:nvSpPr>
            <p:cNvPr id="13329" name="AutoShape 20"/>
            <p:cNvSpPr>
              <a:spLocks noChangeArrowheads="1"/>
            </p:cNvSpPr>
            <p:nvPr/>
          </p:nvSpPr>
          <p:spPr bwMode="auto">
            <a:xfrm>
              <a:off x="2133600" y="5410200"/>
              <a:ext cx="990600" cy="609600"/>
            </a:xfrm>
            <a:prstGeom prst="foldedCorner">
              <a:avLst>
                <a:gd name="adj" fmla="val 12500"/>
              </a:avLst>
            </a:prstGeom>
            <a:noFill/>
            <a:ln w="9525">
              <a:solidFill>
                <a:schemeClr val="tx1"/>
              </a:solidFill>
              <a:round/>
              <a:headEnd/>
              <a:tailEnd/>
            </a:ln>
            <a:effectLst/>
          </p:spPr>
          <p:txBody>
            <a:bodyPr wrap="none" anchor="ctr"/>
            <a:lstStyle/>
            <a:p>
              <a:pPr algn="ctr"/>
              <a:endParaRPr lang="en-US" altLang="zh-CN" b="1">
                <a:solidFill>
                  <a:srgbClr val="FA1D06"/>
                </a:solidFill>
                <a:ea typeface="宋体" pitchFamily="2" charset="-122"/>
              </a:endParaRPr>
            </a:p>
          </p:txBody>
        </p:sp>
        <p:sp>
          <p:nvSpPr>
            <p:cNvPr id="13330" name="AutoShape 22"/>
            <p:cNvSpPr>
              <a:spLocks noChangeArrowheads="1"/>
            </p:cNvSpPr>
            <p:nvPr/>
          </p:nvSpPr>
          <p:spPr bwMode="auto">
            <a:xfrm>
              <a:off x="2286000" y="5562600"/>
              <a:ext cx="990600" cy="609600"/>
            </a:xfrm>
            <a:prstGeom prst="foldedCorner">
              <a:avLst>
                <a:gd name="adj" fmla="val 12500"/>
              </a:avLst>
            </a:prstGeom>
            <a:noFill/>
            <a:ln w="9525">
              <a:solidFill>
                <a:schemeClr val="tx1"/>
              </a:solidFill>
              <a:round/>
              <a:headEnd/>
              <a:tailEnd/>
            </a:ln>
            <a:effectLst/>
          </p:spPr>
          <p:txBody>
            <a:bodyPr wrap="none" anchor="ctr"/>
            <a:lstStyle/>
            <a:p>
              <a:pPr algn="ctr"/>
              <a:endParaRPr lang="en-US" altLang="zh-CN">
                <a:ea typeface="宋体" pitchFamily="2" charset="-122"/>
              </a:endParaRPr>
            </a:p>
          </p:txBody>
        </p:sp>
        <p:sp>
          <p:nvSpPr>
            <p:cNvPr id="13331" name="AutoShape 23"/>
            <p:cNvSpPr>
              <a:spLocks noChangeArrowheads="1"/>
            </p:cNvSpPr>
            <p:nvPr/>
          </p:nvSpPr>
          <p:spPr bwMode="auto">
            <a:xfrm>
              <a:off x="2438400" y="5715000"/>
              <a:ext cx="990600" cy="609600"/>
            </a:xfrm>
            <a:prstGeom prst="foldedCorner">
              <a:avLst>
                <a:gd name="adj" fmla="val 12500"/>
              </a:avLst>
            </a:prstGeom>
            <a:noFill/>
            <a:ln w="9525">
              <a:solidFill>
                <a:schemeClr val="tx1"/>
              </a:solidFill>
              <a:round/>
              <a:headEnd/>
              <a:tailEnd/>
            </a:ln>
            <a:effectLst/>
          </p:spPr>
          <p:txBody>
            <a:bodyPr wrap="none" anchor="ctr"/>
            <a:lstStyle/>
            <a:p>
              <a:pPr algn="ctr"/>
              <a:endParaRPr lang="en-US" altLang="zh-CN">
                <a:ea typeface="宋体" pitchFamily="2" charset="-122"/>
              </a:endParaRPr>
            </a:p>
          </p:txBody>
        </p:sp>
        <p:sp>
          <p:nvSpPr>
            <p:cNvPr id="13332" name="Text Box 24"/>
            <p:cNvSpPr txBox="1">
              <a:spLocks noChangeArrowheads="1"/>
            </p:cNvSpPr>
            <p:nvPr/>
          </p:nvSpPr>
          <p:spPr bwMode="auto">
            <a:xfrm>
              <a:off x="2133600" y="6284913"/>
              <a:ext cx="1098550" cy="366712"/>
            </a:xfrm>
            <a:prstGeom prst="rect">
              <a:avLst/>
            </a:prstGeom>
            <a:noFill/>
            <a:ln w="9525">
              <a:noFill/>
              <a:miter lim="800000"/>
              <a:headEnd/>
              <a:tailEnd/>
            </a:ln>
            <a:effectLst/>
          </p:spPr>
          <p:txBody>
            <a:bodyPr wrap="none">
              <a:spAutoFit/>
            </a:bodyPr>
            <a:lstStyle/>
            <a:p>
              <a:r>
                <a:rPr lang="en-US" altLang="zh-CN" b="1">
                  <a:solidFill>
                    <a:srgbClr val="FA1D06"/>
                  </a:solidFill>
                  <a:ea typeface="宋体" pitchFamily="2" charset="-122"/>
                </a:rPr>
                <a:t>Workers</a:t>
              </a:r>
            </a:p>
          </p:txBody>
        </p:sp>
        <p:sp>
          <p:nvSpPr>
            <p:cNvPr id="13334" name="Text Box 27"/>
            <p:cNvSpPr txBox="1">
              <a:spLocks noChangeArrowheads="1"/>
            </p:cNvSpPr>
            <p:nvPr/>
          </p:nvSpPr>
          <p:spPr bwMode="auto">
            <a:xfrm>
              <a:off x="1524000" y="1752600"/>
              <a:ext cx="628650" cy="366713"/>
            </a:xfrm>
            <a:prstGeom prst="rect">
              <a:avLst/>
            </a:prstGeom>
            <a:noFill/>
            <a:ln w="9525">
              <a:noFill/>
              <a:miter lim="800000"/>
              <a:headEnd/>
              <a:tailEnd/>
            </a:ln>
            <a:effectLst/>
          </p:spPr>
          <p:txBody>
            <a:bodyPr wrap="none">
              <a:spAutoFit/>
            </a:bodyPr>
            <a:lstStyle/>
            <a:p>
              <a:r>
                <a:rPr lang="en-US" altLang="zh-CN">
                  <a:ea typeface="宋体" pitchFamily="2" charset="-122"/>
                </a:rPr>
                <a:t>user</a:t>
              </a:r>
            </a:p>
          </p:txBody>
        </p:sp>
        <p:sp>
          <p:nvSpPr>
            <p:cNvPr id="13335" name="Line 28"/>
            <p:cNvSpPr>
              <a:spLocks noChangeShapeType="1"/>
            </p:cNvSpPr>
            <p:nvPr/>
          </p:nvSpPr>
          <p:spPr bwMode="auto">
            <a:xfrm>
              <a:off x="2209800" y="2438400"/>
              <a:ext cx="1828800" cy="0"/>
            </a:xfrm>
            <a:prstGeom prst="line">
              <a:avLst/>
            </a:prstGeom>
            <a:noFill/>
            <a:ln w="9525">
              <a:solidFill>
                <a:schemeClr val="tx1"/>
              </a:solidFill>
              <a:round/>
              <a:headEnd/>
              <a:tailEnd type="triangle" w="med" len="med"/>
            </a:ln>
            <a:effectLst/>
          </p:spPr>
          <p:txBody>
            <a:bodyPr/>
            <a:lstStyle/>
            <a:p>
              <a:endParaRPr lang="en-US"/>
            </a:p>
          </p:txBody>
        </p:sp>
        <p:sp>
          <p:nvSpPr>
            <p:cNvPr id="13336" name="Line 29"/>
            <p:cNvSpPr>
              <a:spLocks noChangeShapeType="1"/>
            </p:cNvSpPr>
            <p:nvPr/>
          </p:nvSpPr>
          <p:spPr bwMode="auto">
            <a:xfrm flipH="1">
              <a:off x="3048000" y="2590800"/>
              <a:ext cx="1905000" cy="1600200"/>
            </a:xfrm>
            <a:prstGeom prst="line">
              <a:avLst/>
            </a:prstGeom>
            <a:noFill/>
            <a:ln w="9525">
              <a:solidFill>
                <a:schemeClr val="tx1"/>
              </a:solidFill>
              <a:round/>
              <a:headEnd/>
              <a:tailEnd type="triangle" w="med" len="med"/>
            </a:ln>
            <a:effectLst/>
          </p:spPr>
          <p:txBody>
            <a:bodyPr/>
            <a:lstStyle/>
            <a:p>
              <a:endParaRPr lang="en-US"/>
            </a:p>
          </p:txBody>
        </p:sp>
        <p:sp>
          <p:nvSpPr>
            <p:cNvPr id="13337" name="Line 30"/>
            <p:cNvSpPr>
              <a:spLocks noChangeShapeType="1"/>
            </p:cNvSpPr>
            <p:nvPr/>
          </p:nvSpPr>
          <p:spPr bwMode="auto">
            <a:xfrm>
              <a:off x="5181600" y="2590800"/>
              <a:ext cx="0" cy="1676400"/>
            </a:xfrm>
            <a:prstGeom prst="line">
              <a:avLst/>
            </a:prstGeom>
            <a:noFill/>
            <a:ln w="9525">
              <a:solidFill>
                <a:schemeClr val="tx1"/>
              </a:solidFill>
              <a:round/>
              <a:headEnd/>
              <a:tailEnd type="triangle" w="med" len="med"/>
            </a:ln>
            <a:effectLst/>
          </p:spPr>
          <p:txBody>
            <a:bodyPr/>
            <a:lstStyle/>
            <a:p>
              <a:endParaRPr lang="en-US"/>
            </a:p>
          </p:txBody>
        </p:sp>
        <p:sp>
          <p:nvSpPr>
            <p:cNvPr id="13338" name="Line 31"/>
            <p:cNvSpPr>
              <a:spLocks noChangeShapeType="1"/>
            </p:cNvSpPr>
            <p:nvPr/>
          </p:nvSpPr>
          <p:spPr bwMode="auto">
            <a:xfrm>
              <a:off x="5486400" y="2590800"/>
              <a:ext cx="1981200" cy="1676400"/>
            </a:xfrm>
            <a:prstGeom prst="line">
              <a:avLst/>
            </a:prstGeom>
            <a:noFill/>
            <a:ln w="9525">
              <a:solidFill>
                <a:schemeClr val="tx1"/>
              </a:solidFill>
              <a:round/>
              <a:headEnd/>
              <a:tailEnd type="triangle" w="med" len="med"/>
            </a:ln>
            <a:effectLst/>
          </p:spPr>
          <p:txBody>
            <a:bodyPr/>
            <a:lstStyle/>
            <a:p>
              <a:endParaRPr lang="en-US"/>
            </a:p>
          </p:txBody>
        </p:sp>
        <p:sp>
          <p:nvSpPr>
            <p:cNvPr id="13339" name="AutoShape 32"/>
            <p:cNvSpPr>
              <a:spLocks noChangeArrowheads="1"/>
            </p:cNvSpPr>
            <p:nvPr/>
          </p:nvSpPr>
          <p:spPr bwMode="auto">
            <a:xfrm>
              <a:off x="4572000" y="5410200"/>
              <a:ext cx="990600" cy="609600"/>
            </a:xfrm>
            <a:prstGeom prst="foldedCorner">
              <a:avLst>
                <a:gd name="adj" fmla="val 12500"/>
              </a:avLst>
            </a:prstGeom>
            <a:noFill/>
            <a:ln w="9525">
              <a:solidFill>
                <a:schemeClr val="tx1"/>
              </a:solidFill>
              <a:round/>
              <a:headEnd/>
              <a:tailEnd/>
            </a:ln>
            <a:effectLst/>
          </p:spPr>
          <p:txBody>
            <a:bodyPr wrap="none" anchor="ctr"/>
            <a:lstStyle/>
            <a:p>
              <a:pPr algn="ctr"/>
              <a:endParaRPr lang="en-US" altLang="zh-CN" b="1">
                <a:solidFill>
                  <a:srgbClr val="FA1D06"/>
                </a:solidFill>
                <a:ea typeface="宋体" pitchFamily="2" charset="-122"/>
              </a:endParaRPr>
            </a:p>
          </p:txBody>
        </p:sp>
        <p:sp>
          <p:nvSpPr>
            <p:cNvPr id="13340" name="AutoShape 33"/>
            <p:cNvSpPr>
              <a:spLocks noChangeArrowheads="1"/>
            </p:cNvSpPr>
            <p:nvPr/>
          </p:nvSpPr>
          <p:spPr bwMode="auto">
            <a:xfrm>
              <a:off x="4724400" y="5562600"/>
              <a:ext cx="990600" cy="609600"/>
            </a:xfrm>
            <a:prstGeom prst="foldedCorner">
              <a:avLst>
                <a:gd name="adj" fmla="val 12500"/>
              </a:avLst>
            </a:prstGeom>
            <a:noFill/>
            <a:ln w="9525">
              <a:solidFill>
                <a:schemeClr val="tx1"/>
              </a:solidFill>
              <a:round/>
              <a:headEnd/>
              <a:tailEnd/>
            </a:ln>
            <a:effectLst/>
          </p:spPr>
          <p:txBody>
            <a:bodyPr wrap="none" anchor="ctr"/>
            <a:lstStyle/>
            <a:p>
              <a:pPr algn="ctr"/>
              <a:endParaRPr lang="en-US" altLang="zh-CN">
                <a:ea typeface="宋体" pitchFamily="2" charset="-122"/>
              </a:endParaRPr>
            </a:p>
          </p:txBody>
        </p:sp>
        <p:sp>
          <p:nvSpPr>
            <p:cNvPr id="13341" name="AutoShape 34"/>
            <p:cNvSpPr>
              <a:spLocks noChangeArrowheads="1"/>
            </p:cNvSpPr>
            <p:nvPr/>
          </p:nvSpPr>
          <p:spPr bwMode="auto">
            <a:xfrm>
              <a:off x="4876800" y="5715000"/>
              <a:ext cx="990600" cy="609600"/>
            </a:xfrm>
            <a:prstGeom prst="foldedCorner">
              <a:avLst>
                <a:gd name="adj" fmla="val 12500"/>
              </a:avLst>
            </a:prstGeom>
            <a:noFill/>
            <a:ln w="9525">
              <a:solidFill>
                <a:schemeClr val="tx1"/>
              </a:solidFill>
              <a:round/>
              <a:headEnd/>
              <a:tailEnd/>
            </a:ln>
            <a:effectLst/>
          </p:spPr>
          <p:txBody>
            <a:bodyPr wrap="none" anchor="ctr"/>
            <a:lstStyle/>
            <a:p>
              <a:pPr algn="ctr"/>
              <a:endParaRPr lang="en-US" altLang="zh-CN">
                <a:ea typeface="宋体" pitchFamily="2" charset="-122"/>
              </a:endParaRPr>
            </a:p>
          </p:txBody>
        </p:sp>
        <p:sp>
          <p:nvSpPr>
            <p:cNvPr id="13342" name="Text Box 35"/>
            <p:cNvSpPr txBox="1">
              <a:spLocks noChangeArrowheads="1"/>
            </p:cNvSpPr>
            <p:nvPr/>
          </p:nvSpPr>
          <p:spPr bwMode="auto">
            <a:xfrm>
              <a:off x="4572000" y="6284913"/>
              <a:ext cx="1098550" cy="366712"/>
            </a:xfrm>
            <a:prstGeom prst="rect">
              <a:avLst/>
            </a:prstGeom>
            <a:noFill/>
            <a:ln w="9525">
              <a:noFill/>
              <a:miter lim="800000"/>
              <a:headEnd/>
              <a:tailEnd/>
            </a:ln>
            <a:effectLst/>
          </p:spPr>
          <p:txBody>
            <a:bodyPr wrap="none">
              <a:spAutoFit/>
            </a:bodyPr>
            <a:lstStyle/>
            <a:p>
              <a:r>
                <a:rPr lang="en-US" altLang="zh-CN" b="1">
                  <a:solidFill>
                    <a:srgbClr val="FA1D06"/>
                  </a:solidFill>
                  <a:ea typeface="宋体" pitchFamily="2" charset="-122"/>
                </a:rPr>
                <a:t>Workers</a:t>
              </a:r>
            </a:p>
          </p:txBody>
        </p:sp>
        <p:sp>
          <p:nvSpPr>
            <p:cNvPr id="13343" name="Line 36"/>
            <p:cNvSpPr>
              <a:spLocks noChangeShapeType="1"/>
            </p:cNvSpPr>
            <p:nvPr/>
          </p:nvSpPr>
          <p:spPr bwMode="auto">
            <a:xfrm>
              <a:off x="5105400" y="4876800"/>
              <a:ext cx="0" cy="457200"/>
            </a:xfrm>
            <a:prstGeom prst="line">
              <a:avLst/>
            </a:prstGeom>
            <a:noFill/>
            <a:ln w="9525">
              <a:solidFill>
                <a:schemeClr val="tx1"/>
              </a:solidFill>
              <a:round/>
              <a:headEnd/>
              <a:tailEnd type="triangle" w="med" len="med"/>
            </a:ln>
            <a:effectLst/>
          </p:spPr>
          <p:txBody>
            <a:bodyPr/>
            <a:lstStyle/>
            <a:p>
              <a:endParaRPr lang="en-US"/>
            </a:p>
          </p:txBody>
        </p:sp>
        <p:sp>
          <p:nvSpPr>
            <p:cNvPr id="13344" name="AutoShape 37"/>
            <p:cNvSpPr>
              <a:spLocks noChangeArrowheads="1"/>
            </p:cNvSpPr>
            <p:nvPr/>
          </p:nvSpPr>
          <p:spPr bwMode="auto">
            <a:xfrm>
              <a:off x="7162800" y="5410200"/>
              <a:ext cx="990600" cy="609600"/>
            </a:xfrm>
            <a:prstGeom prst="foldedCorner">
              <a:avLst>
                <a:gd name="adj" fmla="val 12500"/>
              </a:avLst>
            </a:prstGeom>
            <a:noFill/>
            <a:ln w="9525">
              <a:solidFill>
                <a:schemeClr val="tx1"/>
              </a:solidFill>
              <a:round/>
              <a:headEnd/>
              <a:tailEnd/>
            </a:ln>
            <a:effectLst/>
          </p:spPr>
          <p:txBody>
            <a:bodyPr wrap="none" anchor="ctr"/>
            <a:lstStyle/>
            <a:p>
              <a:pPr algn="ctr"/>
              <a:endParaRPr lang="en-US" altLang="zh-CN" b="1">
                <a:solidFill>
                  <a:srgbClr val="FA1D06"/>
                </a:solidFill>
                <a:ea typeface="宋体" pitchFamily="2" charset="-122"/>
              </a:endParaRPr>
            </a:p>
          </p:txBody>
        </p:sp>
        <p:sp>
          <p:nvSpPr>
            <p:cNvPr id="13345" name="AutoShape 38"/>
            <p:cNvSpPr>
              <a:spLocks noChangeArrowheads="1"/>
            </p:cNvSpPr>
            <p:nvPr/>
          </p:nvSpPr>
          <p:spPr bwMode="auto">
            <a:xfrm>
              <a:off x="7315200" y="5562600"/>
              <a:ext cx="990600" cy="609600"/>
            </a:xfrm>
            <a:prstGeom prst="foldedCorner">
              <a:avLst>
                <a:gd name="adj" fmla="val 12500"/>
              </a:avLst>
            </a:prstGeom>
            <a:noFill/>
            <a:ln w="9525">
              <a:solidFill>
                <a:schemeClr val="tx1"/>
              </a:solidFill>
              <a:round/>
              <a:headEnd/>
              <a:tailEnd/>
            </a:ln>
            <a:effectLst/>
          </p:spPr>
          <p:txBody>
            <a:bodyPr wrap="none" anchor="ctr"/>
            <a:lstStyle/>
            <a:p>
              <a:pPr algn="ctr"/>
              <a:endParaRPr lang="en-US" altLang="zh-CN">
                <a:ea typeface="宋体" pitchFamily="2" charset="-122"/>
              </a:endParaRPr>
            </a:p>
          </p:txBody>
        </p:sp>
        <p:sp>
          <p:nvSpPr>
            <p:cNvPr id="13346" name="AutoShape 39"/>
            <p:cNvSpPr>
              <a:spLocks noChangeArrowheads="1"/>
            </p:cNvSpPr>
            <p:nvPr/>
          </p:nvSpPr>
          <p:spPr bwMode="auto">
            <a:xfrm>
              <a:off x="7467600" y="5715000"/>
              <a:ext cx="990600" cy="609600"/>
            </a:xfrm>
            <a:prstGeom prst="foldedCorner">
              <a:avLst>
                <a:gd name="adj" fmla="val 12500"/>
              </a:avLst>
            </a:prstGeom>
            <a:noFill/>
            <a:ln w="9525">
              <a:solidFill>
                <a:schemeClr val="tx1"/>
              </a:solidFill>
              <a:round/>
              <a:headEnd/>
              <a:tailEnd/>
            </a:ln>
            <a:effectLst/>
          </p:spPr>
          <p:txBody>
            <a:bodyPr wrap="none" anchor="ctr"/>
            <a:lstStyle/>
            <a:p>
              <a:pPr algn="ctr"/>
              <a:endParaRPr lang="en-US" altLang="zh-CN">
                <a:ea typeface="宋体" pitchFamily="2" charset="-122"/>
              </a:endParaRPr>
            </a:p>
          </p:txBody>
        </p:sp>
        <p:sp>
          <p:nvSpPr>
            <p:cNvPr id="13347" name="Text Box 40"/>
            <p:cNvSpPr txBox="1">
              <a:spLocks noChangeArrowheads="1"/>
            </p:cNvSpPr>
            <p:nvPr/>
          </p:nvSpPr>
          <p:spPr bwMode="auto">
            <a:xfrm>
              <a:off x="7162800" y="6284913"/>
              <a:ext cx="1098550" cy="366712"/>
            </a:xfrm>
            <a:prstGeom prst="rect">
              <a:avLst/>
            </a:prstGeom>
            <a:noFill/>
            <a:ln w="9525">
              <a:noFill/>
              <a:miter lim="800000"/>
              <a:headEnd/>
              <a:tailEnd/>
            </a:ln>
            <a:effectLst/>
          </p:spPr>
          <p:txBody>
            <a:bodyPr wrap="none">
              <a:spAutoFit/>
            </a:bodyPr>
            <a:lstStyle/>
            <a:p>
              <a:r>
                <a:rPr lang="en-US" altLang="zh-CN" b="1">
                  <a:solidFill>
                    <a:srgbClr val="FA1D06"/>
                  </a:solidFill>
                  <a:ea typeface="宋体" pitchFamily="2" charset="-122"/>
                </a:rPr>
                <a:t>Workers</a:t>
              </a:r>
            </a:p>
          </p:txBody>
        </p:sp>
        <p:sp>
          <p:nvSpPr>
            <p:cNvPr id="13348" name="Line 41"/>
            <p:cNvSpPr>
              <a:spLocks noChangeShapeType="1"/>
            </p:cNvSpPr>
            <p:nvPr/>
          </p:nvSpPr>
          <p:spPr bwMode="auto">
            <a:xfrm>
              <a:off x="7696200" y="4876800"/>
              <a:ext cx="0" cy="457200"/>
            </a:xfrm>
            <a:prstGeom prst="line">
              <a:avLst/>
            </a:prstGeom>
            <a:noFill/>
            <a:ln w="9525">
              <a:solidFill>
                <a:schemeClr val="tx1"/>
              </a:solidFill>
              <a:round/>
              <a:headEnd/>
              <a:tailEnd type="triangle" w="med" len="med"/>
            </a:ln>
            <a:effectLst/>
          </p:spPr>
          <p:txBody>
            <a:bodyPr/>
            <a:lstStyle/>
            <a:p>
              <a:endParaRPr lang="en-US"/>
            </a:p>
          </p:txBody>
        </p:sp>
      </p:grpSp>
    </p:spTree>
  </p:cSld>
  <p:clrMapOvr>
    <a:masterClrMapping/>
  </p:clrMapOvr>
  <p:transition/>
  <p:timing>
    <p:tnLst>
      <p:par>
        <p:cTn id="1" dur="indefinite" restart="never" nodeType="tmRoot"/>
      </p:par>
    </p:tnLst>
  </p:timing>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默认设计模板_2">
  <a:themeElements>
    <a:clrScheme name="默认设计模板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_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157255981</TotalTime>
  <Pages>0</Pages>
  <Words>3991</Words>
  <Characters>0</Characters>
  <Application>Microsoft Office PowerPoint</Application>
  <DocSecurity>0</DocSecurity>
  <PresentationFormat>On-screen Show (4:3)</PresentationFormat>
  <Lines>0</Lines>
  <Paragraphs>575</Paragraphs>
  <Slides>83</Slides>
  <Notes>37</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83</vt:i4>
      </vt:variant>
    </vt:vector>
  </HeadingPairs>
  <TitlesOfParts>
    <vt:vector size="87" baseType="lpstr">
      <vt:lpstr>Office 主题​​</vt:lpstr>
      <vt:lpstr>1_默认设计模板_2</vt:lpstr>
      <vt:lpstr>Solstice</vt:lpstr>
      <vt:lpstr>Visio</vt:lpstr>
      <vt:lpstr>Cloud Programming and Software Environments</vt:lpstr>
      <vt:lpstr>Overview</vt:lpstr>
      <vt:lpstr>Parallel Computing and Programming Paradigms Process Flow in MapReduce</vt:lpstr>
      <vt:lpstr>Motivation for Programming Paradigm</vt:lpstr>
      <vt:lpstr>What is MapReduce?</vt:lpstr>
      <vt:lpstr>What is MapReduce used for?</vt:lpstr>
      <vt:lpstr>Motivation: Large Scale Data Processing</vt:lpstr>
      <vt:lpstr>What is MapReduce used for?</vt:lpstr>
      <vt:lpstr>Map Reduce Architecture</vt:lpstr>
      <vt:lpstr>Map+Reduce</vt:lpstr>
      <vt:lpstr>Functions in the Model</vt:lpstr>
      <vt:lpstr>Slide 12</vt:lpstr>
      <vt:lpstr>MapReduce </vt:lpstr>
      <vt:lpstr>A Simple Example </vt:lpstr>
      <vt:lpstr>Slide 15</vt:lpstr>
      <vt:lpstr>Slide 16</vt:lpstr>
      <vt:lpstr>Actual MapReduce Data and Control Flow</vt:lpstr>
      <vt:lpstr>Actual MapReduce Data and Control Flow</vt:lpstr>
      <vt:lpstr>Actual MapReduce Data and Control Flow</vt:lpstr>
      <vt:lpstr>MapReduce Partitioning Function</vt:lpstr>
      <vt:lpstr>Actual MapReduce Data and Control Flow</vt:lpstr>
      <vt:lpstr>Data Flow of MapReduce</vt:lpstr>
      <vt:lpstr>Points need to be emphasized</vt:lpstr>
      <vt:lpstr>Locality issue</vt:lpstr>
      <vt:lpstr>Fault Tolerance</vt:lpstr>
      <vt:lpstr>Fault Tolerance</vt:lpstr>
      <vt:lpstr>Fault Tolerance</vt:lpstr>
      <vt:lpstr>MapReduce Implementations</vt:lpstr>
      <vt:lpstr>Twister for Iterative MapReduce</vt:lpstr>
      <vt:lpstr>Twister for Iterative MapReduce</vt:lpstr>
      <vt:lpstr>Performance of Parallel Programming Models</vt:lpstr>
      <vt:lpstr>Hadoop MapReduce</vt:lpstr>
      <vt:lpstr>Hadoop MapReduce</vt:lpstr>
      <vt:lpstr>Basic Features of a File System</vt:lpstr>
      <vt:lpstr>Basic Features: HDFS</vt:lpstr>
      <vt:lpstr>Architecture of HDFS</vt:lpstr>
      <vt:lpstr>Namenode and Datanodes</vt:lpstr>
      <vt:lpstr>HDFS Architecture</vt:lpstr>
      <vt:lpstr>File system Namespace</vt:lpstr>
      <vt:lpstr>Fault tolerance</vt:lpstr>
      <vt:lpstr>Fault tolerance</vt:lpstr>
      <vt:lpstr>Replica Placement</vt:lpstr>
      <vt:lpstr>Replica Placement</vt:lpstr>
      <vt:lpstr>Replica Selection </vt:lpstr>
      <vt:lpstr>Fault tolerance</vt:lpstr>
      <vt:lpstr>HDFS High-Throughput Access to Large Data Sets (Files)</vt:lpstr>
      <vt:lpstr>Streaming Data</vt:lpstr>
      <vt:lpstr>HDFS Operations</vt:lpstr>
      <vt:lpstr>Writing a file into HDFS</vt:lpstr>
      <vt:lpstr>Writing Data into HDFS</vt:lpstr>
      <vt:lpstr>Reading a file from HDFS</vt:lpstr>
      <vt:lpstr>Reading Data from HDFS</vt:lpstr>
      <vt:lpstr>Architecture of Hadoop</vt:lpstr>
      <vt:lpstr>Hadoop Architecture</vt:lpstr>
      <vt:lpstr>Hadoop Architecture</vt:lpstr>
      <vt:lpstr>Hadoop Components</vt:lpstr>
      <vt:lpstr>Hadoop Architecture</vt:lpstr>
      <vt:lpstr>HDFS and MapReduce in Hadoop</vt:lpstr>
      <vt:lpstr>Hadoop Architecture</vt:lpstr>
      <vt:lpstr>Hadoop Architecture</vt:lpstr>
      <vt:lpstr>Hadoop Architecture</vt:lpstr>
      <vt:lpstr>Hadoop Architecture</vt:lpstr>
      <vt:lpstr>Hadoop Working</vt:lpstr>
      <vt:lpstr>Name Node and Data Node</vt:lpstr>
      <vt:lpstr>Job Tracker and Task Tracker</vt:lpstr>
      <vt:lpstr>Typical Hadoop Cluster</vt:lpstr>
      <vt:lpstr>Typical Hadoop Cluster</vt:lpstr>
      <vt:lpstr>MapReduce Architecture</vt:lpstr>
      <vt:lpstr>Running a Job in Hadoop</vt:lpstr>
      <vt:lpstr>Running a Job in Hadoop</vt:lpstr>
      <vt:lpstr>Job Submission</vt:lpstr>
      <vt:lpstr>Job Initialization</vt:lpstr>
      <vt:lpstr>Running a Job in Hadoop</vt:lpstr>
      <vt:lpstr>Job Scheduling</vt:lpstr>
      <vt:lpstr>Running a Job in Hadoop</vt:lpstr>
      <vt:lpstr>Job Execution (Map Task) </vt:lpstr>
      <vt:lpstr>Job Execution (Reduce Task)</vt:lpstr>
      <vt:lpstr>Running a Job in Hadoop</vt:lpstr>
      <vt:lpstr>How Hadoop runs a MapReduce job?</vt:lpstr>
      <vt:lpstr>Challenges</vt:lpstr>
      <vt:lpstr>Summary</vt:lpstr>
      <vt:lpstr>References</vt:lpstr>
      <vt:lpstr>Thank You </vt:lpstr>
    </vt:vector>
  </TitlesOfParts>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Lokeswari</cp:lastModifiedBy>
  <cp:revision>223</cp:revision>
  <cp:lastPrinted>1899-12-30T00:00:00Z</cp:lastPrinted>
  <dcterms:created xsi:type="dcterms:W3CDTF">2012-03-11T11:36:00Z</dcterms:created>
  <dcterms:modified xsi:type="dcterms:W3CDTF">2016-08-22T14:06:46Z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1033-8.1.0.3357</vt:lpwstr>
  </property>
</Properties>
</file>