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sldIdLst>
    <p:sldId id="257" r:id="rId2"/>
    <p:sldId id="328" r:id="rId3"/>
    <p:sldId id="266" r:id="rId4"/>
    <p:sldId id="339" r:id="rId5"/>
    <p:sldId id="331" r:id="rId6"/>
    <p:sldId id="340" r:id="rId7"/>
    <p:sldId id="333" r:id="rId8"/>
    <p:sldId id="332" r:id="rId9"/>
    <p:sldId id="335" r:id="rId10"/>
    <p:sldId id="336" r:id="rId11"/>
    <p:sldId id="337" r:id="rId12"/>
    <p:sldId id="334" r:id="rId13"/>
    <p:sldId id="329" r:id="rId14"/>
    <p:sldId id="338" r:id="rId15"/>
    <p:sldId id="263" r:id="rId1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3333FF"/>
    <a:srgbClr val="0000FF"/>
    <a:srgbClr val="0EB1E7"/>
    <a:srgbClr val="FFD347"/>
    <a:srgbClr val="B88C00"/>
    <a:srgbClr val="FFC305"/>
    <a:srgbClr val="D09E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9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6952A-B9F1-4391-BA7A-6A9433DDB15F}" type="datetimeFigureOut">
              <a:rPr lang="en-US" smtClean="0"/>
              <a:pPr/>
              <a:t>7/4/2017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F0FBD-C37E-4217-A4E8-4644E3F0F0F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noFill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noFill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CE5A61-46FF-4F19-91D4-98F57D75B930}" type="datetimeFigureOut">
              <a:rPr lang="es-ES"/>
              <a:pPr/>
              <a:t>04/07/2017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62372-29E0-442B-8F21-5F1E1EBA4C00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9D2031-E281-48AE-ABF0-75A2FB677988}" type="datetimeFigureOut">
              <a:rPr lang="es-ES"/>
              <a:pPr/>
              <a:t>04/07/2017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6E0B74-099A-4681-A6E3-7842B13D5FF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654375-BBD0-4C2D-B273-759AE039F70C}" type="datetimeFigureOut">
              <a:rPr lang="es-ES"/>
              <a:pPr/>
              <a:t>04/07/2017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D19269-BBAF-40AD-8D23-836BEC8C3A2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2352675" y="6451600"/>
            <a:ext cx="4022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1000" smtClean="0"/>
              <a:t>Copyright © 2012, Elsevier Inc. All rights reserved.</a:t>
            </a:r>
            <a:endParaRPr lang="en-US" sz="10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8405813" y="6511925"/>
            <a:ext cx="7381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1 - </a:t>
            </a:r>
            <a:fld id="{0B07D75A-3155-430E-9FD8-3A7A2AA0632B}" type="slidenum">
              <a:rPr lang="en-US" sz="1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sz="10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2A0D0F-5549-4A2A-BA3D-E8AB2D85EEAB}" type="datetimeFigureOut">
              <a:rPr lang="es-ES"/>
              <a:pPr/>
              <a:t>04/07/2017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CDAAB7-A8E0-4BC9-B85A-7640E793714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9BBE20-6717-41BA-95EF-DD972A47635C}" type="datetimeFigureOut">
              <a:rPr lang="es-ES"/>
              <a:pPr/>
              <a:t>04/07/2017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33969A-378C-41B8-A801-30F9B08AFAA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2F80ED-7C50-4D7F-BBEF-3216C26D5C85}" type="datetimeFigureOut">
              <a:rPr lang="es-ES"/>
              <a:pPr/>
              <a:t>04/07/2017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17F44-868D-4699-94A2-0C752602A05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4A6039-72AB-48E2-B45D-41AFD9A0EADA}" type="datetimeFigureOut">
              <a:rPr lang="es-ES"/>
              <a:pPr/>
              <a:t>04/07/2017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247669-F93C-496C-B121-D8B51CF46DD0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741009-4754-4AD1-B324-1AC9EBEE983E}" type="datetimeFigureOut">
              <a:rPr lang="es-ES"/>
              <a:pPr/>
              <a:t>04/07/2017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C743D0-8908-408A-BE6C-33BF62D0B67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FB34FB-772B-49D8-82AF-ADCFB7A2379F}" type="datetimeFigureOut">
              <a:rPr lang="es-ES"/>
              <a:pPr/>
              <a:t>04/07/2017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09F3A5-901C-4EB1-AEC7-F2C7E6F1590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19D8F-E1AD-40B0-A357-930CAA70FF1C}" type="datetimeFigureOut">
              <a:rPr lang="es-ES"/>
              <a:pPr/>
              <a:t>04/07/2017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F1149E-CEF7-4DEB-BC4B-572F6A8DE6D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CDB3CA-F1CA-4671-8930-7EEAB58161FB}" type="datetimeFigureOut">
              <a:rPr lang="es-ES"/>
              <a:pPr/>
              <a:t>04/07/2017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53A5A4-D9E0-48D5-858C-401F18EC178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3 Marcador de fecha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fld id="{D4F64144-CDB3-4488-95A9-E39A818EAEEF}" type="datetimeFigureOut">
              <a:rPr lang="es-ES"/>
              <a:pPr/>
              <a:t>04/07/2017</a:t>
            </a:fld>
            <a:endParaRPr lang="es-ES"/>
          </a:p>
        </p:txBody>
      </p:sp>
      <p:sp>
        <p:nvSpPr>
          <p:cNvPr id="1029" name="4 Marcador de pie de página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5 Marcador de número de diapositiva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fld id="{26BFA8B1-53C4-4139-8C79-0F46101F4B85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cloud-computing-interview-question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en.org/" TargetMode="External"/><Relationship Id="rId2" Type="http://schemas.openxmlformats.org/officeDocument/2006/relationships/hyperlink" Target="https://openvirtualizationallianc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vmware.com/appliances/getting-started/learn/ovf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42910" y="1071546"/>
            <a:ext cx="7772400" cy="207170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Hypervisor and XEN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571472" y="3929066"/>
            <a:ext cx="8001056" cy="2286016"/>
          </a:xfrm>
        </p:spPr>
        <p:txBody>
          <a:bodyPr/>
          <a:lstStyle/>
          <a:p>
            <a:r>
              <a:rPr lang="en-US" altLang="zh-CN" dirty="0" smtClean="0">
                <a:solidFill>
                  <a:srgbClr val="92D050"/>
                </a:solidFill>
                <a:latin typeface="+mj-lt"/>
                <a:ea typeface="宋体" pitchFamily="2" charset="-122"/>
                <a:cs typeface="Times New Roman" pitchFamily="18" charset="0"/>
              </a:rPr>
              <a:t>SSN College of Engineering</a:t>
            </a:r>
          </a:p>
          <a:p>
            <a:r>
              <a:rPr lang="en-US" altLang="zh-CN" dirty="0" smtClean="0">
                <a:solidFill>
                  <a:srgbClr val="FFFF00"/>
                </a:solidFill>
                <a:latin typeface="+mj-lt"/>
                <a:ea typeface="宋体" pitchFamily="2" charset="-122"/>
                <a:cs typeface="Times New Roman" pitchFamily="18" charset="0"/>
              </a:rPr>
              <a:t>Reference: Distributed and Cloud Computing</a:t>
            </a:r>
            <a:br>
              <a:rPr lang="en-US" altLang="zh-CN" dirty="0" smtClean="0">
                <a:solidFill>
                  <a:srgbClr val="FFFF00"/>
                </a:solidFill>
                <a:latin typeface="+mj-lt"/>
                <a:ea typeface="宋体" pitchFamily="2" charset="-122"/>
                <a:cs typeface="Times New Roman" pitchFamily="18" charset="0"/>
              </a:rPr>
            </a:br>
            <a:r>
              <a:rPr lang="en-US" altLang="zh-CN" sz="2000" dirty="0" smtClean="0">
                <a:solidFill>
                  <a:srgbClr val="FFFF00"/>
                </a:solidFill>
                <a:latin typeface="+mj-lt"/>
                <a:ea typeface="宋体" pitchFamily="2" charset="-122"/>
                <a:cs typeface="Times New Roman" pitchFamily="18" charset="0"/>
              </a:rPr>
              <a:t>K. Hwang, G. Fox and J. </a:t>
            </a:r>
            <a:r>
              <a:rPr lang="en-US" altLang="zh-CN" sz="2000" dirty="0" err="1" smtClean="0">
                <a:solidFill>
                  <a:srgbClr val="FFFF00"/>
                </a:solidFill>
                <a:latin typeface="+mj-lt"/>
                <a:ea typeface="宋体" pitchFamily="2" charset="-122"/>
                <a:cs typeface="Times New Roman" pitchFamily="18" charset="0"/>
              </a:rPr>
              <a:t>Dongarra</a:t>
            </a:r>
            <a:endParaRPr lang="en-IN" dirty="0">
              <a:solidFill>
                <a:srgbClr val="FFFF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857232"/>
            <a:ext cx="8643998" cy="5572164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The core components of a Xen system are the </a:t>
            </a:r>
            <a:r>
              <a:rPr lang="en-US" sz="2800" b="1" dirty="0" smtClean="0">
                <a:solidFill>
                  <a:srgbClr val="0099FF"/>
                </a:solidFill>
              </a:rPr>
              <a:t>hypervisor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rgbClr val="0099FF"/>
                </a:solidFill>
              </a:rPr>
              <a:t>kernel</a:t>
            </a:r>
            <a:r>
              <a:rPr lang="en-US" sz="2800" dirty="0" smtClean="0"/>
              <a:t>, and </a:t>
            </a:r>
            <a:r>
              <a:rPr lang="en-US" sz="2800" b="1" dirty="0" smtClean="0">
                <a:solidFill>
                  <a:srgbClr val="0099FF"/>
                </a:solidFill>
              </a:rPr>
              <a:t>applications</a:t>
            </a:r>
            <a:r>
              <a:rPr lang="en-US" sz="2800" dirty="0" smtClean="0"/>
              <a:t>. </a:t>
            </a:r>
          </a:p>
          <a:p>
            <a:pPr algn="just"/>
            <a:r>
              <a:rPr lang="en-US" sz="2800" dirty="0" smtClean="0"/>
              <a:t>Many guest </a:t>
            </a:r>
            <a:r>
              <a:rPr lang="en-US" sz="2800" dirty="0" err="1" smtClean="0"/>
              <a:t>OSes</a:t>
            </a:r>
            <a:r>
              <a:rPr lang="en-US" sz="2800" dirty="0" smtClean="0"/>
              <a:t> can run on top of the hypervisor.</a:t>
            </a:r>
          </a:p>
          <a:p>
            <a:pPr algn="just"/>
            <a:r>
              <a:rPr lang="en-US" sz="2800" dirty="0" smtClean="0"/>
              <a:t>However, </a:t>
            </a:r>
            <a:r>
              <a:rPr lang="en-US" sz="2800" b="1" dirty="0" smtClean="0">
                <a:solidFill>
                  <a:srgbClr val="0099FF"/>
                </a:solidFill>
              </a:rPr>
              <a:t>not all guest </a:t>
            </a:r>
            <a:r>
              <a:rPr lang="en-US" sz="2800" b="1" dirty="0" err="1" smtClean="0">
                <a:solidFill>
                  <a:srgbClr val="0099FF"/>
                </a:solidFill>
              </a:rPr>
              <a:t>OSes</a:t>
            </a:r>
            <a:r>
              <a:rPr lang="en-US" sz="2800" b="1" dirty="0" smtClean="0">
                <a:solidFill>
                  <a:srgbClr val="0099FF"/>
                </a:solidFill>
              </a:rPr>
              <a:t> </a:t>
            </a:r>
            <a:r>
              <a:rPr lang="en-US" sz="2800" dirty="0" smtClean="0"/>
              <a:t>are created </a:t>
            </a:r>
            <a:r>
              <a:rPr lang="en-US" sz="2800" b="1" dirty="0" smtClean="0">
                <a:solidFill>
                  <a:srgbClr val="0099FF"/>
                </a:solidFill>
              </a:rPr>
              <a:t>equal</a:t>
            </a:r>
            <a:r>
              <a:rPr lang="en-US" sz="2800" dirty="0" smtClean="0"/>
              <a:t>, and </a:t>
            </a:r>
            <a:r>
              <a:rPr lang="en-US" sz="2800" b="1" dirty="0" smtClean="0">
                <a:solidFill>
                  <a:srgbClr val="0099FF"/>
                </a:solidFill>
              </a:rPr>
              <a:t>one </a:t>
            </a:r>
            <a:r>
              <a:rPr lang="en-US" sz="2800" dirty="0" smtClean="0"/>
              <a:t>in particular </a:t>
            </a:r>
            <a:r>
              <a:rPr lang="en-US" sz="2800" b="1" dirty="0" smtClean="0">
                <a:solidFill>
                  <a:srgbClr val="0099FF"/>
                </a:solidFill>
              </a:rPr>
              <a:t>controls </a:t>
            </a:r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0099FF"/>
                </a:solidFill>
              </a:rPr>
              <a:t>others</a:t>
            </a:r>
            <a:r>
              <a:rPr lang="en-US" sz="2800" dirty="0" smtClean="0"/>
              <a:t>. </a:t>
            </a:r>
          </a:p>
          <a:p>
            <a:pPr algn="just"/>
            <a:r>
              <a:rPr lang="en-US" sz="2800" dirty="0" smtClean="0"/>
              <a:t>The guest OS, which has </a:t>
            </a:r>
            <a:r>
              <a:rPr lang="en-US" sz="2800" b="1" dirty="0" smtClean="0">
                <a:solidFill>
                  <a:srgbClr val="0099FF"/>
                </a:solidFill>
              </a:rPr>
              <a:t>control </a:t>
            </a:r>
            <a:r>
              <a:rPr lang="en-US" sz="2800" dirty="0" smtClean="0"/>
              <a:t>ability, is called </a:t>
            </a:r>
            <a:r>
              <a:rPr lang="en-US" sz="2800" b="1" dirty="0" smtClean="0">
                <a:solidFill>
                  <a:srgbClr val="0099FF"/>
                </a:solidFill>
              </a:rPr>
              <a:t>Domain 0</a:t>
            </a:r>
            <a:r>
              <a:rPr lang="en-US" sz="2800" dirty="0" smtClean="0"/>
              <a:t>, and the </a:t>
            </a:r>
            <a:r>
              <a:rPr lang="en-US" sz="2800" b="1" dirty="0" smtClean="0">
                <a:solidFill>
                  <a:srgbClr val="0099FF"/>
                </a:solidFill>
              </a:rPr>
              <a:t>others </a:t>
            </a:r>
            <a:r>
              <a:rPr lang="en-US" sz="2800" dirty="0" smtClean="0"/>
              <a:t>are called </a:t>
            </a:r>
            <a:r>
              <a:rPr lang="en-US" sz="2800" b="1" dirty="0" smtClean="0">
                <a:solidFill>
                  <a:srgbClr val="0099FF"/>
                </a:solidFill>
              </a:rPr>
              <a:t>Domain U</a:t>
            </a:r>
            <a:r>
              <a:rPr lang="en-US" sz="2800" dirty="0" smtClean="0"/>
              <a:t>. </a:t>
            </a:r>
          </a:p>
          <a:p>
            <a:pPr algn="just"/>
            <a:r>
              <a:rPr lang="en-US" sz="2800" b="1" dirty="0" smtClean="0">
                <a:solidFill>
                  <a:srgbClr val="0099FF"/>
                </a:solidFill>
              </a:rPr>
              <a:t>Domain 0 </a:t>
            </a:r>
            <a:r>
              <a:rPr lang="en-US" sz="2800" dirty="0" smtClean="0"/>
              <a:t>is a </a:t>
            </a:r>
            <a:r>
              <a:rPr lang="en-US" sz="2800" b="1" dirty="0" smtClean="0">
                <a:solidFill>
                  <a:srgbClr val="0099FF"/>
                </a:solidFill>
              </a:rPr>
              <a:t>privileged guest OS </a:t>
            </a:r>
            <a:r>
              <a:rPr lang="en-US" sz="2800" dirty="0" smtClean="0"/>
              <a:t>of Xen.</a:t>
            </a:r>
          </a:p>
          <a:p>
            <a:pPr algn="just"/>
            <a:r>
              <a:rPr lang="en-US" sz="2800" dirty="0" smtClean="0"/>
              <a:t>It is </a:t>
            </a:r>
            <a:r>
              <a:rPr lang="en-US" sz="2800" b="1" dirty="0" smtClean="0">
                <a:solidFill>
                  <a:srgbClr val="0099FF"/>
                </a:solidFill>
              </a:rPr>
              <a:t>first loaded </a:t>
            </a:r>
            <a:r>
              <a:rPr lang="en-US" sz="2800" dirty="0" smtClean="0"/>
              <a:t>when </a:t>
            </a:r>
            <a:r>
              <a:rPr lang="en-US" sz="2800" b="1" dirty="0" smtClean="0">
                <a:solidFill>
                  <a:srgbClr val="0099FF"/>
                </a:solidFill>
              </a:rPr>
              <a:t>Xen boots </a:t>
            </a:r>
            <a:r>
              <a:rPr lang="en-US" sz="2800" dirty="0" smtClean="0"/>
              <a:t>without any file system drivers being available.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85786" y="214290"/>
            <a:ext cx="78041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Xen Architecture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857232"/>
            <a:ext cx="8643998" cy="5786478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solidFill>
                  <a:srgbClr val="0099FF"/>
                </a:solidFill>
              </a:rPr>
              <a:t>Domain 0 is designed to access hardware directly and manage devices. Domain 0 is to allocate and map hardware resources for the guest domains (the Domain U domains)</a:t>
            </a:r>
          </a:p>
          <a:p>
            <a:pPr algn="just"/>
            <a:r>
              <a:rPr lang="en-US" sz="2800" dirty="0" smtClean="0"/>
              <a:t>Xen is based on </a:t>
            </a:r>
            <a:r>
              <a:rPr lang="en-US" sz="2800" b="1" dirty="0" smtClean="0">
                <a:solidFill>
                  <a:srgbClr val="0099FF"/>
                </a:solidFill>
              </a:rPr>
              <a:t>Linux</a:t>
            </a:r>
            <a:r>
              <a:rPr lang="en-US" sz="2800" dirty="0" smtClean="0"/>
              <a:t> and its </a:t>
            </a:r>
            <a:r>
              <a:rPr lang="en-US" sz="2800" b="1" dirty="0" smtClean="0">
                <a:solidFill>
                  <a:srgbClr val="0099FF"/>
                </a:solidFill>
              </a:rPr>
              <a:t>security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99FF"/>
                </a:solidFill>
              </a:rPr>
              <a:t>level</a:t>
            </a:r>
            <a:r>
              <a:rPr lang="en-US" sz="2800" dirty="0" smtClean="0"/>
              <a:t> is </a:t>
            </a:r>
            <a:r>
              <a:rPr lang="en-US" sz="2800" b="1" dirty="0" smtClean="0">
                <a:solidFill>
                  <a:srgbClr val="0099FF"/>
                </a:solidFill>
              </a:rPr>
              <a:t>C2</a:t>
            </a:r>
            <a:r>
              <a:rPr lang="en-US" sz="2800" dirty="0" smtClean="0"/>
              <a:t>. </a:t>
            </a:r>
          </a:p>
          <a:p>
            <a:pPr algn="just"/>
            <a:r>
              <a:rPr lang="en-US" sz="2800" dirty="0" smtClean="0"/>
              <a:t>Its management VM is named </a:t>
            </a:r>
            <a:r>
              <a:rPr lang="en-US" sz="2800" b="1" dirty="0" smtClean="0">
                <a:solidFill>
                  <a:srgbClr val="0099FF"/>
                </a:solidFill>
              </a:rPr>
              <a:t>Domain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99FF"/>
                </a:solidFill>
              </a:rPr>
              <a:t>0</a:t>
            </a:r>
            <a:r>
              <a:rPr lang="en-US" sz="2800" dirty="0" smtClean="0"/>
              <a:t>, which has the privilege to manage other VMs implemented on the same host. </a:t>
            </a:r>
          </a:p>
          <a:p>
            <a:pPr algn="just"/>
            <a:r>
              <a:rPr lang="en-US" sz="2800" dirty="0" smtClean="0"/>
              <a:t>If </a:t>
            </a:r>
            <a:r>
              <a:rPr lang="en-US" sz="2800" b="1" dirty="0" smtClean="0">
                <a:solidFill>
                  <a:srgbClr val="0099FF"/>
                </a:solidFill>
              </a:rPr>
              <a:t>Domain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99FF"/>
                </a:solidFill>
              </a:rPr>
              <a:t>0</a:t>
            </a:r>
            <a:r>
              <a:rPr lang="en-US" sz="2800" dirty="0" smtClean="0"/>
              <a:t> is </a:t>
            </a:r>
            <a:r>
              <a:rPr lang="en-US" sz="2800" b="1" dirty="0" smtClean="0">
                <a:solidFill>
                  <a:srgbClr val="0099FF"/>
                </a:solidFill>
              </a:rPr>
              <a:t>compromised</a:t>
            </a:r>
            <a:r>
              <a:rPr lang="en-US" sz="2800" dirty="0" smtClean="0"/>
              <a:t>, the </a:t>
            </a:r>
            <a:r>
              <a:rPr lang="en-US" sz="2800" b="1" dirty="0" smtClean="0">
                <a:solidFill>
                  <a:srgbClr val="0099FF"/>
                </a:solidFill>
              </a:rPr>
              <a:t>hacker</a:t>
            </a:r>
            <a:r>
              <a:rPr lang="en-US" sz="2800" dirty="0" smtClean="0"/>
              <a:t> can control the </a:t>
            </a:r>
            <a:r>
              <a:rPr lang="en-US" sz="2800" b="1" dirty="0" smtClean="0">
                <a:solidFill>
                  <a:srgbClr val="0099FF"/>
                </a:solidFill>
              </a:rPr>
              <a:t>entire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99FF"/>
                </a:solidFill>
              </a:rPr>
              <a:t>system</a:t>
            </a:r>
            <a:r>
              <a:rPr lang="en-US" sz="2800" dirty="0" smtClean="0"/>
              <a:t>. </a:t>
            </a:r>
            <a:r>
              <a:rPr lang="en-US" sz="2800" b="1" dirty="0" smtClean="0">
                <a:solidFill>
                  <a:srgbClr val="0099FF"/>
                </a:solidFill>
              </a:rPr>
              <a:t>So Security Policies need to be improved.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85786" y="214290"/>
            <a:ext cx="78041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Xen Architecture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263525" y="5008563"/>
            <a:ext cx="6624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785786" y="214290"/>
            <a:ext cx="78041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Major VMM and Hypervisor Providers 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 t="7271"/>
          <a:stretch>
            <a:fillRect/>
          </a:stretch>
        </p:blipFill>
        <p:spPr bwMode="auto">
          <a:xfrm>
            <a:off x="263525" y="928670"/>
            <a:ext cx="8567738" cy="4702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Summary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r>
              <a:rPr lang="en-US" dirty="0" smtClean="0"/>
              <a:t>Hypervisor</a:t>
            </a:r>
          </a:p>
          <a:p>
            <a:r>
              <a:rPr lang="en-US" dirty="0" smtClean="0"/>
              <a:t>Types of Hypervisor</a:t>
            </a:r>
          </a:p>
          <a:p>
            <a:r>
              <a:rPr lang="en-US" dirty="0" err="1" smtClean="0"/>
              <a:t>Xen</a:t>
            </a:r>
            <a:r>
              <a:rPr lang="en-US" dirty="0" smtClean="0"/>
              <a:t> </a:t>
            </a:r>
            <a:r>
              <a:rPr lang="en-US" dirty="0" smtClean="0"/>
              <a:t>Architecture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00B0F0"/>
                </a:solidFill>
              </a:rPr>
              <a:t>Interview Questions:</a:t>
            </a:r>
            <a:endParaRPr lang="en-US" b="1" dirty="0" smtClean="0">
              <a:solidFill>
                <a:srgbClr val="00B0F0"/>
              </a:solidFill>
            </a:endParaRPr>
          </a:p>
          <a:p>
            <a:pPr lvl="1">
              <a:buNone/>
            </a:pPr>
            <a:r>
              <a:rPr lang="en-IN" dirty="0" smtClean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www.javatpoint.com/cloud-computing-interview-questions</a:t>
            </a:r>
            <a:endParaRPr lang="en-IN" dirty="0" smtClean="0"/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References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14422"/>
            <a:ext cx="8229600" cy="4876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Distributed and Cloud Computing by K. Hwang, G. Fox and J.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Dongarra</a:t>
            </a:r>
            <a:endParaRPr lang="en-US" sz="24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“OVA-open-virtualization-alliance,” </a:t>
            </a:r>
            <a:r>
              <a:rPr lang="en-US" sz="2400" dirty="0" smtClean="0">
                <a:hlinkClick r:id="rId2"/>
              </a:rPr>
              <a:t>https://openvirtualizationalliance.org/</a:t>
            </a:r>
            <a:r>
              <a:rPr lang="en-US" sz="2400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TW" sz="2400" dirty="0" smtClean="0">
                <a:hlinkClick r:id="rId3"/>
              </a:rPr>
              <a:t>http://www.xen.org/</a:t>
            </a:r>
            <a:endParaRPr lang="en-US" altLang="zh-TW" sz="24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“Open Virtualization Format for Virtual Machines”, available at </a:t>
            </a:r>
          </a:p>
          <a:p>
            <a:pPr marL="514350" indent="-514350" algn="just">
              <a:buNone/>
            </a:pPr>
            <a:r>
              <a:rPr lang="en-US" sz="2400" dirty="0" smtClean="0">
                <a:hlinkClick r:id="rId4"/>
              </a:rPr>
              <a:t>	http://www.vmware.com/appliances/getting-started/learn/ovf.html</a:t>
            </a:r>
            <a:endParaRPr lang="en-US" altLang="zh-TW" sz="2400" dirty="0" smtClean="0"/>
          </a:p>
          <a:p>
            <a:pPr algn="just"/>
            <a:endParaRPr lang="en-US" sz="24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 txBox="1">
            <a:spLocks noChangeArrowheads="1"/>
          </p:cNvSpPr>
          <p:nvPr/>
        </p:nvSpPr>
        <p:spPr bwMode="auto">
          <a:xfrm>
            <a:off x="323850" y="1412875"/>
            <a:ext cx="59023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ts val="5763"/>
              </a:lnSpc>
            </a:pPr>
            <a:r>
              <a:rPr lang="es-HN" altLang="en-US" sz="4900" b="1">
                <a:solidFill>
                  <a:srgbClr val="404040"/>
                </a:solidFill>
                <a:latin typeface="Rockwell" pitchFamily="18" charset="0"/>
              </a:rPr>
              <a:t>THANK </a:t>
            </a:r>
            <a:r>
              <a:rPr lang="es-HN" altLang="en-US" sz="4900" b="1">
                <a:solidFill>
                  <a:srgbClr val="0EB1E7"/>
                </a:solidFill>
                <a:latin typeface="Rockwell" pitchFamily="18" charset="0"/>
              </a:rPr>
              <a:t>YOU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Overview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r>
              <a:rPr lang="en-US" dirty="0" smtClean="0"/>
              <a:t>Hypervisor</a:t>
            </a:r>
          </a:p>
          <a:p>
            <a:r>
              <a:rPr lang="en-US" dirty="0" smtClean="0"/>
              <a:t>Types of Hypervisor</a:t>
            </a:r>
          </a:p>
          <a:p>
            <a:r>
              <a:rPr lang="en-US" dirty="0" err="1" smtClean="0"/>
              <a:t>Xen</a:t>
            </a:r>
            <a:r>
              <a:rPr lang="en-US" dirty="0" smtClean="0"/>
              <a:t> </a:t>
            </a:r>
            <a:r>
              <a:rPr lang="en-US" dirty="0" smtClean="0"/>
              <a:t>Architecture</a:t>
            </a:r>
          </a:p>
          <a:p>
            <a:r>
              <a:rPr lang="en-US" dirty="0" smtClean="0"/>
              <a:t>Interview Questions</a:t>
            </a:r>
            <a:endParaRPr lang="en-US" dirty="0" smtClean="0"/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74638"/>
            <a:ext cx="8429684" cy="654032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Hypervisor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214422"/>
            <a:ext cx="8643998" cy="478634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dirty="0" smtClean="0"/>
              <a:t>A hypervisor is a </a:t>
            </a:r>
            <a:r>
              <a:rPr lang="en-US" sz="2800" b="1" dirty="0" smtClean="0">
                <a:solidFill>
                  <a:srgbClr val="0099FF"/>
                </a:solidFill>
              </a:rPr>
              <a:t>hardware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99FF"/>
                </a:solidFill>
              </a:rPr>
              <a:t>virtualization</a:t>
            </a:r>
            <a:r>
              <a:rPr lang="en-US" sz="2800" dirty="0" smtClean="0"/>
              <a:t> technique allowing </a:t>
            </a:r>
            <a:r>
              <a:rPr lang="en-US" sz="2800" b="1" dirty="0" smtClean="0">
                <a:solidFill>
                  <a:srgbClr val="0099FF"/>
                </a:solidFill>
              </a:rPr>
              <a:t>multiple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99FF"/>
                </a:solidFill>
              </a:rPr>
              <a:t>operating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99FF"/>
                </a:solidFill>
              </a:rPr>
              <a:t>systems</a:t>
            </a:r>
            <a:r>
              <a:rPr lang="en-US" sz="2800" dirty="0" smtClean="0"/>
              <a:t>, called guests to run on a </a:t>
            </a:r>
            <a:r>
              <a:rPr lang="en-US" sz="2800" b="1" dirty="0" smtClean="0">
                <a:solidFill>
                  <a:srgbClr val="0099FF"/>
                </a:solidFill>
              </a:rPr>
              <a:t>host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99FF"/>
                </a:solidFill>
              </a:rPr>
              <a:t>machine</a:t>
            </a:r>
            <a:r>
              <a:rPr lang="en-US" sz="2800" dirty="0" smtClean="0"/>
              <a:t>. This is also called the </a:t>
            </a:r>
            <a:r>
              <a:rPr lang="en-US" sz="2800" b="1" dirty="0" smtClean="0">
                <a:solidFill>
                  <a:srgbClr val="0099FF"/>
                </a:solidFill>
              </a:rPr>
              <a:t>Virtual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99FF"/>
                </a:solidFill>
              </a:rPr>
              <a:t>Machine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99FF"/>
                </a:solidFill>
              </a:rPr>
              <a:t>Monitor</a:t>
            </a:r>
            <a:r>
              <a:rPr lang="en-US" sz="2800" dirty="0" smtClean="0"/>
              <a:t> (VMM).</a:t>
            </a:r>
          </a:p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r>
              <a:rPr lang="en-IN" sz="2800" dirty="0" smtClean="0"/>
              <a:t>A hypervisor or virtual machine monitor ( VMM ) is a piece of computer software , firmware or hardware that creates and runs virtual machines.</a:t>
            </a:r>
          </a:p>
          <a:p>
            <a:pPr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Two types of Hypervisors</a:t>
            </a:r>
          </a:p>
          <a:p>
            <a:pPr lvl="1" algn="just"/>
            <a:r>
              <a:rPr lang="en-US" b="1" dirty="0" smtClean="0">
                <a:solidFill>
                  <a:srgbClr val="0099FF"/>
                </a:solidFill>
              </a:rPr>
              <a:t>Bare-Metal Hypervisor</a:t>
            </a:r>
          </a:p>
          <a:p>
            <a:pPr lvl="1" algn="just"/>
            <a:r>
              <a:rPr lang="en-US" b="1" dirty="0" smtClean="0">
                <a:solidFill>
                  <a:srgbClr val="0099FF"/>
                </a:solidFill>
              </a:rPr>
              <a:t>Hosted Hypervisor</a:t>
            </a:r>
          </a:p>
          <a:p>
            <a:pPr algn="just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https://upload.wikimedia.org/wikipedia/commons/thumb/e/e1/Hyperviseur.png/400px-Hyperviseu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785794"/>
            <a:ext cx="7572428" cy="47595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74638"/>
            <a:ext cx="8429684" cy="654032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Hypervisor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214422"/>
            <a:ext cx="8643998" cy="464347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defRPr/>
            </a:pPr>
            <a:r>
              <a:rPr lang="en-US" sz="2800" dirty="0" smtClean="0"/>
              <a:t>Hypervisor provides </a:t>
            </a:r>
            <a:r>
              <a:rPr lang="en-US" sz="2800" dirty="0" err="1" smtClean="0"/>
              <a:t>hypercalls</a:t>
            </a:r>
            <a:r>
              <a:rPr lang="en-US" sz="2800" dirty="0" smtClean="0"/>
              <a:t> to the guest </a:t>
            </a:r>
            <a:r>
              <a:rPr lang="en-US" sz="2800" dirty="0" err="1" smtClean="0"/>
              <a:t>OSes</a:t>
            </a:r>
            <a:r>
              <a:rPr lang="en-US" sz="2800" dirty="0" smtClean="0"/>
              <a:t> and applications.</a:t>
            </a:r>
          </a:p>
          <a:p>
            <a:pPr algn="just">
              <a:spcBef>
                <a:spcPts val="0"/>
              </a:spcBef>
              <a:defRPr/>
            </a:pPr>
            <a:r>
              <a:rPr lang="en-US" sz="2800" dirty="0" smtClean="0"/>
              <a:t>Depending on functionality Hypervisor can be of</a:t>
            </a:r>
          </a:p>
          <a:p>
            <a:pPr lvl="1" algn="just">
              <a:spcBef>
                <a:spcPts val="0"/>
              </a:spcBef>
              <a:defRPr/>
            </a:pPr>
            <a:r>
              <a:rPr lang="en-US" b="1" dirty="0" smtClean="0">
                <a:solidFill>
                  <a:srgbClr val="0099FF"/>
                </a:solidFill>
              </a:rPr>
              <a:t>Micro-Kernel Architecture</a:t>
            </a:r>
          </a:p>
          <a:p>
            <a:pPr lvl="1" algn="just">
              <a:spcBef>
                <a:spcPts val="0"/>
              </a:spcBef>
              <a:defRPr/>
            </a:pPr>
            <a:r>
              <a:rPr lang="en-US" b="1" dirty="0" smtClean="0">
                <a:solidFill>
                  <a:srgbClr val="0099FF"/>
                </a:solidFill>
              </a:rPr>
              <a:t>Monolithic Hypervisor Architecture</a:t>
            </a:r>
            <a:endParaRPr lang="en-US" b="1" dirty="0">
              <a:solidFill>
                <a:srgbClr val="0099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ttp://syrewiczeit.com/wp-content/uploads/2013/10/Type_Hypervisors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0042"/>
            <a:ext cx="9144000" cy="52864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74638"/>
            <a:ext cx="8429684" cy="654032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Hypervisor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00108"/>
            <a:ext cx="8643998" cy="464347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Micro-kernel hypervisor </a:t>
            </a:r>
            <a:r>
              <a:rPr lang="en-US" sz="2800" dirty="0" smtClean="0"/>
              <a:t>includes only the </a:t>
            </a:r>
            <a:r>
              <a:rPr lang="en-US" sz="2800" b="1" dirty="0" smtClean="0">
                <a:solidFill>
                  <a:srgbClr val="0099FF"/>
                </a:solidFill>
              </a:rPr>
              <a:t>basic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rgbClr val="0099FF"/>
                </a:solidFill>
              </a:rPr>
              <a:t>unchanging</a:t>
            </a:r>
            <a:r>
              <a:rPr lang="en-US" sz="2800" dirty="0" smtClean="0"/>
              <a:t> functions (such as </a:t>
            </a:r>
            <a:r>
              <a:rPr lang="en-US" sz="2800" b="1" dirty="0" smtClean="0">
                <a:solidFill>
                  <a:srgbClr val="0099FF"/>
                </a:solidFill>
              </a:rPr>
              <a:t>physical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99FF"/>
                </a:solidFill>
              </a:rPr>
              <a:t>memory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99FF"/>
                </a:solidFill>
              </a:rPr>
              <a:t>management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rgbClr val="0099FF"/>
                </a:solidFill>
              </a:rPr>
              <a:t>processor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99FF"/>
                </a:solidFill>
              </a:rPr>
              <a:t>scheduling</a:t>
            </a:r>
            <a:r>
              <a:rPr lang="en-US" sz="2800" dirty="0" smtClean="0"/>
              <a:t>). 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0099FF"/>
                </a:solidFill>
              </a:rPr>
              <a:t>device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99FF"/>
                </a:solidFill>
              </a:rPr>
              <a:t>drivers</a:t>
            </a:r>
            <a:r>
              <a:rPr lang="en-US" sz="2800" dirty="0" smtClean="0"/>
              <a:t> and other changeable components are </a:t>
            </a:r>
            <a:r>
              <a:rPr lang="en-US" sz="2800" b="1" dirty="0" smtClean="0">
                <a:solidFill>
                  <a:srgbClr val="0099FF"/>
                </a:solidFill>
              </a:rPr>
              <a:t>outside</a:t>
            </a:r>
            <a:r>
              <a:rPr lang="en-US" sz="2800" dirty="0" smtClean="0"/>
              <a:t> the </a:t>
            </a:r>
            <a:r>
              <a:rPr lang="en-US" sz="2800" b="1" dirty="0" smtClean="0">
                <a:solidFill>
                  <a:srgbClr val="0099FF"/>
                </a:solidFill>
              </a:rPr>
              <a:t>hypervisor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Monolithic hypervisor </a:t>
            </a:r>
            <a:r>
              <a:rPr lang="en-US" sz="2800" dirty="0" smtClean="0"/>
              <a:t>implements </a:t>
            </a:r>
            <a:r>
              <a:rPr lang="en-US" sz="2800" b="1" dirty="0" smtClean="0">
                <a:solidFill>
                  <a:srgbClr val="0099FF"/>
                </a:solidFill>
              </a:rPr>
              <a:t>all</a:t>
            </a:r>
            <a:r>
              <a:rPr lang="en-US" sz="2800" dirty="0" smtClean="0"/>
              <a:t> the aforementioned </a:t>
            </a:r>
            <a:r>
              <a:rPr lang="en-US" sz="2800" b="1" dirty="0" smtClean="0">
                <a:solidFill>
                  <a:srgbClr val="0099FF"/>
                </a:solidFill>
              </a:rPr>
              <a:t>functions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rgbClr val="0099FF"/>
                </a:solidFill>
              </a:rPr>
              <a:t>including</a:t>
            </a:r>
            <a:r>
              <a:rPr lang="en-US" sz="2800" dirty="0" smtClean="0"/>
              <a:t> those of the </a:t>
            </a:r>
            <a:r>
              <a:rPr lang="en-US" sz="2800" b="1" dirty="0" smtClean="0">
                <a:solidFill>
                  <a:srgbClr val="0099FF"/>
                </a:solidFill>
              </a:rPr>
              <a:t>device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99FF"/>
                </a:solidFill>
              </a:rPr>
              <a:t>drivers</a:t>
            </a:r>
            <a:r>
              <a:rPr lang="en-US" sz="2800" dirty="0" smtClean="0"/>
              <a:t>. 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0099FF"/>
                </a:solidFill>
              </a:rPr>
              <a:t>size</a:t>
            </a:r>
            <a:r>
              <a:rPr lang="en-US" sz="2800" dirty="0" smtClean="0"/>
              <a:t> of the hypervisor code of a </a:t>
            </a:r>
            <a:r>
              <a:rPr lang="en-US" sz="2800" b="1" dirty="0" smtClean="0">
                <a:solidFill>
                  <a:srgbClr val="0099FF"/>
                </a:solidFill>
              </a:rPr>
              <a:t>micro-kernel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99FF"/>
                </a:solidFill>
              </a:rPr>
              <a:t>hyper-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99FF"/>
                </a:solidFill>
              </a:rPr>
              <a:t>visor</a:t>
            </a:r>
            <a:r>
              <a:rPr lang="en-US" sz="2800" dirty="0" smtClean="0"/>
              <a:t> is </a:t>
            </a:r>
            <a:r>
              <a:rPr lang="en-US" sz="2800" b="1" dirty="0" smtClean="0">
                <a:solidFill>
                  <a:srgbClr val="0099FF"/>
                </a:solidFill>
              </a:rPr>
              <a:t>smaller</a:t>
            </a:r>
            <a:r>
              <a:rPr lang="en-US" sz="2800" dirty="0" smtClean="0"/>
              <a:t> than that of a </a:t>
            </a:r>
            <a:r>
              <a:rPr lang="en-US" sz="2800" b="1" dirty="0" smtClean="0">
                <a:solidFill>
                  <a:srgbClr val="0099FF"/>
                </a:solidFill>
              </a:rPr>
              <a:t>monolithic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99FF"/>
                </a:solidFill>
              </a:rPr>
              <a:t>hypervisor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263525" y="5008563"/>
            <a:ext cx="6624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785786" y="214290"/>
            <a:ext cx="78041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Xen Architecture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713" y="928670"/>
            <a:ext cx="8588375" cy="4545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00108"/>
            <a:ext cx="8643998" cy="464347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Xen is an </a:t>
            </a:r>
            <a:r>
              <a:rPr lang="en-US" sz="2800" b="1" dirty="0" smtClean="0">
                <a:solidFill>
                  <a:srgbClr val="0099FF"/>
                </a:solidFill>
              </a:rPr>
              <a:t>open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99FF"/>
                </a:solidFill>
              </a:rPr>
              <a:t>source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99FF"/>
                </a:solidFill>
              </a:rPr>
              <a:t>hypervisor</a:t>
            </a:r>
            <a:r>
              <a:rPr lang="en-US" sz="2800" dirty="0" smtClean="0"/>
              <a:t> program developed by Cambridge University. </a:t>
            </a:r>
          </a:p>
          <a:p>
            <a:pPr algn="just"/>
            <a:r>
              <a:rPr lang="en-US" sz="2800" dirty="0" smtClean="0"/>
              <a:t>Xen is a </a:t>
            </a:r>
            <a:r>
              <a:rPr lang="en-US" sz="2800" b="1" dirty="0" smtClean="0">
                <a:solidFill>
                  <a:srgbClr val="0099FF"/>
                </a:solidFill>
              </a:rPr>
              <a:t>micro-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99FF"/>
                </a:solidFill>
              </a:rPr>
              <a:t>kernel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99FF"/>
                </a:solidFill>
              </a:rPr>
              <a:t>hypervisor</a:t>
            </a:r>
            <a:r>
              <a:rPr lang="en-US" sz="2800" dirty="0" smtClean="0"/>
              <a:t>, which separates the policy from the mechanism. </a:t>
            </a:r>
          </a:p>
          <a:p>
            <a:pPr algn="just"/>
            <a:r>
              <a:rPr lang="en-US" sz="2800" dirty="0" smtClean="0"/>
              <a:t>The Xen hypervisor implements all the mechanisms, leaving the </a:t>
            </a:r>
            <a:r>
              <a:rPr lang="en-US" sz="2800" b="1" dirty="0" smtClean="0">
                <a:solidFill>
                  <a:srgbClr val="0099FF"/>
                </a:solidFill>
              </a:rPr>
              <a:t>policy</a:t>
            </a:r>
            <a:r>
              <a:rPr lang="en-US" sz="2800" dirty="0" smtClean="0"/>
              <a:t> to be handled by </a:t>
            </a:r>
            <a:r>
              <a:rPr lang="en-US" sz="2800" b="1" dirty="0" smtClean="0">
                <a:solidFill>
                  <a:srgbClr val="0099FF"/>
                </a:solidFill>
              </a:rPr>
              <a:t>Domain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99FF"/>
                </a:solidFill>
              </a:rPr>
              <a:t>0.</a:t>
            </a:r>
          </a:p>
          <a:p>
            <a:pPr algn="just"/>
            <a:r>
              <a:rPr lang="en-US" sz="2800" dirty="0" smtClean="0"/>
              <a:t>Xen does not include any </a:t>
            </a:r>
            <a:r>
              <a:rPr lang="en-US" sz="2800" b="1" dirty="0" smtClean="0">
                <a:solidFill>
                  <a:srgbClr val="0099FF"/>
                </a:solidFill>
              </a:rPr>
              <a:t>device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99FF"/>
                </a:solidFill>
              </a:rPr>
              <a:t>drivers</a:t>
            </a:r>
            <a:r>
              <a:rPr lang="en-US" sz="2800" dirty="0" smtClean="0"/>
              <a:t> natively.</a:t>
            </a:r>
          </a:p>
          <a:p>
            <a:pPr algn="just"/>
            <a:r>
              <a:rPr lang="en-US" sz="2800" dirty="0" smtClean="0"/>
              <a:t>It just provides a mechanism by which a </a:t>
            </a:r>
            <a:r>
              <a:rPr lang="en-US" sz="2800" b="1" dirty="0" smtClean="0">
                <a:solidFill>
                  <a:srgbClr val="0099FF"/>
                </a:solidFill>
              </a:rPr>
              <a:t>guest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99FF"/>
                </a:solidFill>
              </a:rPr>
              <a:t>OS</a:t>
            </a:r>
            <a:r>
              <a:rPr lang="en-US" sz="2800" dirty="0" smtClean="0"/>
              <a:t> can have </a:t>
            </a:r>
            <a:r>
              <a:rPr lang="en-US" sz="2800" b="1" dirty="0" smtClean="0">
                <a:solidFill>
                  <a:srgbClr val="0099FF"/>
                </a:solidFill>
              </a:rPr>
              <a:t>direct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99FF"/>
                </a:solidFill>
              </a:rPr>
              <a:t>access</a:t>
            </a:r>
            <a:r>
              <a:rPr lang="en-US" sz="2800" dirty="0" smtClean="0"/>
              <a:t> to the </a:t>
            </a:r>
            <a:r>
              <a:rPr lang="en-US" sz="2800" b="1" dirty="0" smtClean="0">
                <a:solidFill>
                  <a:srgbClr val="0099FF"/>
                </a:solidFill>
              </a:rPr>
              <a:t>physical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99FF"/>
                </a:solidFill>
              </a:rPr>
              <a:t>devices</a:t>
            </a:r>
            <a:endParaRPr lang="en-US" sz="2800" b="1" dirty="0">
              <a:solidFill>
                <a:srgbClr val="0099FF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85786" y="214290"/>
            <a:ext cx="78041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Xen Architecture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ema de 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Pages>0</Pages>
  <Words>497</Words>
  <Characters>0</Characters>
  <Application>Microsoft Office PowerPoint</Application>
  <DocSecurity>0</DocSecurity>
  <PresentationFormat>On-screen Show (4:3)</PresentationFormat>
  <Lines>0</Lines>
  <Paragraphs>60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Tema de Office</vt:lpstr>
      <vt:lpstr>Hypervisor and XEN</vt:lpstr>
      <vt:lpstr>Overview</vt:lpstr>
      <vt:lpstr>Hypervisor</vt:lpstr>
      <vt:lpstr>Slide 4</vt:lpstr>
      <vt:lpstr>Hypervisor</vt:lpstr>
      <vt:lpstr>Slide 6</vt:lpstr>
      <vt:lpstr>Hypervisor</vt:lpstr>
      <vt:lpstr>Slide 8</vt:lpstr>
      <vt:lpstr>Slide 9</vt:lpstr>
      <vt:lpstr>Slide 10</vt:lpstr>
      <vt:lpstr>Slide 11</vt:lpstr>
      <vt:lpstr>Slide 12</vt:lpstr>
      <vt:lpstr>Summary</vt:lpstr>
      <vt:lpstr>References</vt:lpstr>
      <vt:lpstr>Slide 15</vt:lpstr>
    </vt:vector>
  </TitlesOfParts>
  <Company>kingsoft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Design</dc:creator>
  <cp:lastModifiedBy>staff</cp:lastModifiedBy>
  <cp:revision>110</cp:revision>
  <cp:lastPrinted>1899-12-30T00:00:00Z</cp:lastPrinted>
  <dcterms:created xsi:type="dcterms:W3CDTF">2010-05-18T15:49:44Z</dcterms:created>
  <dcterms:modified xsi:type="dcterms:W3CDTF">2017-07-04T04:31:17Z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1033-8.1.0.3018</vt:lpwstr>
  </property>
</Properties>
</file>